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31" r:id="rId4"/>
    <p:sldMasterId id="2147483671" r:id="rId5"/>
  </p:sldMasterIdLst>
  <p:notesMasterIdLst>
    <p:notesMasterId r:id="rId16"/>
  </p:notesMasterIdLst>
  <p:handoutMasterIdLst>
    <p:handoutMasterId r:id="rId17"/>
  </p:handoutMasterIdLst>
  <p:sldIdLst>
    <p:sldId id="339" r:id="rId6"/>
    <p:sldId id="363" r:id="rId7"/>
    <p:sldId id="365" r:id="rId8"/>
    <p:sldId id="367" r:id="rId9"/>
    <p:sldId id="370" r:id="rId10"/>
    <p:sldId id="366" r:id="rId11"/>
    <p:sldId id="368" r:id="rId12"/>
    <p:sldId id="369" r:id="rId13"/>
    <p:sldId id="352" r:id="rId14"/>
    <p:sldId id="362" r:id="rId15"/>
  </p:sldIdLst>
  <p:sldSz cx="9144000" cy="6858000" type="screen4x3"/>
  <p:notesSz cx="6797675" cy="9874250"/>
  <p:defaultTextStyle>
    <a:defPPr>
      <a:defRPr lang="en-US"/>
    </a:defPPr>
    <a:lvl1pPr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569" autoAdjust="0"/>
    <p:restoredTop sz="90320" autoAdjust="0"/>
  </p:normalViewPr>
  <p:slideViewPr>
    <p:cSldViewPr snapToGrid="0" snapToObjects="1">
      <p:cViewPr varScale="1">
        <p:scale>
          <a:sx n="62" d="100"/>
          <a:sy n="62" d="100"/>
        </p:scale>
        <p:origin x="1248" y="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156" d="100"/>
          <a:sy n="156" d="100"/>
        </p:scale>
        <p:origin x="6912" y="192"/>
      </p:cViewPr>
      <p:guideLst>
        <p:guide orient="horz" pos="3110"/>
        <p:guide pos="2141"/>
      </p:guideLst>
    </p:cSldViewPr>
  </p:notesViewPr>
  <p:gridSpacing cx="45000" cy="450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sz="quarter"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E6C6C468-002F-4575-A7B2-5116909C25E9}" type="datetime1">
              <a:rPr lang="en-US"/>
              <a:pPr>
                <a:defRPr/>
              </a:pPr>
              <a:t>4/14/2020</a:t>
            </a:fld>
            <a:endParaRPr lang="en-US"/>
          </a:p>
        </p:txBody>
      </p:sp>
      <p:sp>
        <p:nvSpPr>
          <p:cNvPr id="4" name="Footer Placeholder 3"/>
          <p:cNvSpPr>
            <a:spLocks noGrp="1"/>
          </p:cNvSpPr>
          <p:nvPr>
            <p:ph type="ftr" sz="quarter" idx="2"/>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ADF26D-2D02-4B7E-A9F7-BA15724DBCE2}" type="slidenum">
              <a:rPr lang="en-US" altLang="en-US"/>
              <a:pPr>
                <a:defRPr/>
              </a:pPr>
              <a:t>‹#›</a:t>
            </a:fld>
            <a:endParaRPr lang="en-US" altLang="en-US"/>
          </a:p>
        </p:txBody>
      </p:sp>
    </p:spTree>
    <p:extLst>
      <p:ext uri="{BB962C8B-B14F-4D97-AF65-F5344CB8AC3E}">
        <p14:creationId xmlns:p14="http://schemas.microsoft.com/office/powerpoint/2010/main" val="195479777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0C00A11D-E7F3-4B45-B120-89C62F8E3355}" type="datetime1">
              <a:rPr lang="en-US"/>
              <a:pPr>
                <a:defRPr/>
              </a:pPr>
              <a:t>4/14/2020</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wrap="square" lIns="92776" tIns="46389" rIns="92776" bIns="46389"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79450" y="4689475"/>
            <a:ext cx="5438775" cy="4443413"/>
          </a:xfrm>
          <a:prstGeom prst="rect">
            <a:avLst/>
          </a:prstGeom>
        </p:spPr>
        <p:txBody>
          <a:bodyPr vert="horz" wrap="square" lIns="92776" tIns="46389" rIns="92776" bIns="46389" numCol="1" anchor="t" anchorCtr="0" compatLnSpc="1">
            <a:prstTxWarp prst="textNoShape">
              <a:avLst/>
            </a:prstTxWarp>
            <a:normAutofit/>
          </a:bodyPr>
          <a:lstStyle/>
          <a:p>
            <a:pPr lvl="0"/>
            <a:r>
              <a:rPr lang="fi-FI" noProof="0"/>
              <a:t>Click to edit Master text styles</a:t>
            </a:r>
          </a:p>
          <a:p>
            <a:pPr lvl="1"/>
            <a:r>
              <a:rPr lang="fi-FI" noProof="0"/>
              <a:t>Second level</a:t>
            </a:r>
          </a:p>
          <a:p>
            <a:pPr lvl="2"/>
            <a:r>
              <a:rPr lang="fi-FI" noProof="0"/>
              <a:t>Third level</a:t>
            </a:r>
          </a:p>
          <a:p>
            <a:pPr lvl="3"/>
            <a:r>
              <a:rPr lang="fi-FI" noProof="0"/>
              <a:t>Fourth level</a:t>
            </a:r>
          </a:p>
          <a:p>
            <a:pPr lvl="4"/>
            <a:r>
              <a:rPr lang="fi-FI" noProof="0"/>
              <a:t>Fifth level</a:t>
            </a:r>
            <a:endParaRPr lang="en-US" noProof="0"/>
          </a:p>
        </p:txBody>
      </p:sp>
      <p:sp>
        <p:nvSpPr>
          <p:cNvPr id="6" name="Footer Placeholder 5"/>
          <p:cNvSpPr>
            <a:spLocks noGrp="1"/>
          </p:cNvSpPr>
          <p:nvPr>
            <p:ph type="ftr" sz="quarter" idx="4"/>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BB9EB4-620A-4C05-A10A-919C6D241201}" type="slidenum">
              <a:rPr lang="en-US" altLang="en-US"/>
              <a:pPr>
                <a:defRPr/>
              </a:pPr>
              <a:t>‹#›</a:t>
            </a:fld>
            <a:endParaRPr lang="en-US" altLang="en-US"/>
          </a:p>
        </p:txBody>
      </p:sp>
    </p:spTree>
    <p:extLst>
      <p:ext uri="{BB962C8B-B14F-4D97-AF65-F5344CB8AC3E}">
        <p14:creationId xmlns:p14="http://schemas.microsoft.com/office/powerpoint/2010/main" val="56805349"/>
      </p:ext>
    </p:extLst>
  </p:cSld>
  <p:clrMap bg1="lt1" tx1="dk1" bg2="lt2" tx2="dk2" accent1="accent1" accent2="accent2" accent3="accent3" accent4="accent4" accent5="accent5" accent6="accent6" hlink="hlink" folHlink="folHlink"/>
  <p:hf sldNum="0" hdr="0" ftr="0" dt="0"/>
  <p:notesStyle>
    <a:lvl1pPr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pitchFamily="-65" charset="-128"/>
      </a:defRPr>
    </a:lvl1pPr>
    <a:lvl2pPr marL="3889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2pPr>
    <a:lvl3pPr marL="777875"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3pPr>
    <a:lvl4pPr marL="1168400"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4pPr>
    <a:lvl5pPr marL="15573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5pPr>
    <a:lvl6pPr marL="1948129" algn="l" defTabSz="389626" rtl="0" eaLnBrk="1" latinLnBrk="0" hangingPunct="1">
      <a:defRPr sz="1000" kern="1200">
        <a:solidFill>
          <a:schemeClr val="tx1"/>
        </a:solidFill>
        <a:latin typeface="+mn-lt"/>
        <a:ea typeface="+mn-ea"/>
        <a:cs typeface="+mn-cs"/>
      </a:defRPr>
    </a:lvl6pPr>
    <a:lvl7pPr marL="2337755" algn="l" defTabSz="389626" rtl="0" eaLnBrk="1" latinLnBrk="0" hangingPunct="1">
      <a:defRPr sz="1000" kern="1200">
        <a:solidFill>
          <a:schemeClr val="tx1"/>
        </a:solidFill>
        <a:latin typeface="+mn-lt"/>
        <a:ea typeface="+mn-ea"/>
        <a:cs typeface="+mn-cs"/>
      </a:defRPr>
    </a:lvl7pPr>
    <a:lvl8pPr marL="2727381" algn="l" defTabSz="389626" rtl="0" eaLnBrk="1" latinLnBrk="0" hangingPunct="1">
      <a:defRPr sz="1000" kern="1200">
        <a:solidFill>
          <a:schemeClr val="tx1"/>
        </a:solidFill>
        <a:latin typeface="+mn-lt"/>
        <a:ea typeface="+mn-ea"/>
        <a:cs typeface="+mn-cs"/>
      </a:defRPr>
    </a:lvl8pPr>
    <a:lvl9pPr marL="3117007" algn="l" defTabSz="389626"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150273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537452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388938"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From the 9000 billion tons of CO</a:t>
            </a:r>
            <a:r>
              <a:rPr lang="en-US" baseline="-25000" dirty="0"/>
              <a:t>2</a:t>
            </a:r>
            <a:r>
              <a:rPr lang="en-US" baseline="0" dirty="0"/>
              <a:t> freight transportation accounts for nearly half. Freight transportations emissions are expected to grow up to 70 % until 2050. </a:t>
            </a:r>
            <a:r>
              <a:rPr lang="en-US" dirty="0"/>
              <a:t>This has risen interest for electrification of transportation over the last decade</a:t>
            </a:r>
          </a:p>
          <a:p>
            <a:pPr marL="171450" marR="0" lvl="0" indent="-171450" algn="l" defTabSz="388938"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Due to high energy requirements of heavy-duty vehicles and batteries’ low energy densities, the weight of the trucks has been so high that the payloads would have been negligible from allowed gross vehicle weight. Besides that the life cycle costs have been commercially unviable compared to diesel trucks.</a:t>
            </a:r>
          </a:p>
          <a:p>
            <a:pPr marL="171450" marR="0" lvl="0" indent="-171450" algn="l" defTabSz="388938"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Automakers have started to develop and offer first generation electric vehicles, for example Mercedes-Benz </a:t>
            </a:r>
            <a:r>
              <a:rPr lang="en-US" dirty="0" err="1"/>
              <a:t>eActros</a:t>
            </a:r>
            <a:r>
              <a:rPr lang="en-US" dirty="0"/>
              <a:t> and Tesla’s Semi</a:t>
            </a:r>
          </a:p>
          <a:p>
            <a:pPr marL="171450" marR="0" lvl="0" indent="-171450" algn="l" defTabSz="388938"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dirty="0"/>
          </a:p>
          <a:p>
            <a:pPr marL="171450" indent="-171450">
              <a:buFont typeface="Arial" panose="020B0604020202020204" pitchFamily="34" charset="0"/>
              <a:buChar char="•"/>
            </a:pPr>
            <a:endParaRPr lang="en-US" dirty="0"/>
          </a:p>
        </p:txBody>
      </p:sp>
    </p:spTree>
    <p:extLst>
      <p:ext uri="{BB962C8B-B14F-4D97-AF65-F5344CB8AC3E}">
        <p14:creationId xmlns:p14="http://schemas.microsoft.com/office/powerpoint/2010/main" val="15362049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Electric truck that operates swappable battery requires needs interchangeable standardized batteries and battery swapping station infrastructure to be realized</a:t>
            </a:r>
          </a:p>
          <a:p>
            <a:pPr marL="171450" lvl="0" indent="-171450">
              <a:buFont typeface="Arial" panose="020B0604020202020204" pitchFamily="34" charset="0"/>
              <a:buChar char="•"/>
            </a:pPr>
            <a:r>
              <a:rPr lang="en-US" dirty="0"/>
              <a:t>However, when alternative electrification methods are considered, it should be noted that these methods need to develop their infrastructure from the ground up which entails lot of investment costs.</a:t>
            </a:r>
          </a:p>
          <a:p>
            <a:pPr marL="171450" lvl="0" indent="-171450">
              <a:buFont typeface="Arial" panose="020B0604020202020204" pitchFamily="34" charset="0"/>
              <a:buChar char="•"/>
            </a:pPr>
            <a:r>
              <a:rPr lang="en-US" dirty="0"/>
              <a:t>Besides that the long-haul freight trucks can only implement these alternative technologies when they are large scale. Hence, policy needs to promote these alternative technologies and their uptake to enable them.</a:t>
            </a:r>
          </a:p>
          <a:p>
            <a:pPr marL="171450" lvl="0" indent="-171450">
              <a:buFont typeface="Arial" panose="020B0604020202020204" pitchFamily="34" charset="0"/>
              <a:buChar char="•"/>
            </a:pPr>
            <a:r>
              <a:rPr lang="en-US" dirty="0"/>
              <a:t>By contrast battery electric trucks with in-vehicle charging don’t require these high initial investments on infrastructure to reach feasibility. Instead scaling up the charging infrastructure can be phased according to state of battery technology, i.e. from short-haul medium duty trucks to long-haul heavy-duty trucks.</a:t>
            </a:r>
          </a:p>
          <a:p>
            <a:pPr marL="171450" lvl="0" indent="-171450">
              <a:buFont typeface="Arial" panose="020B0604020202020204" pitchFamily="34" charset="0"/>
              <a:buChar char="•"/>
            </a:pPr>
            <a:endParaRPr lang="en-US" dirty="0"/>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endParaRPr lang="en-US" dirty="0"/>
          </a:p>
        </p:txBody>
      </p:sp>
    </p:spTree>
    <p:extLst>
      <p:ext uri="{BB962C8B-B14F-4D97-AF65-F5344CB8AC3E}">
        <p14:creationId xmlns:p14="http://schemas.microsoft.com/office/powerpoint/2010/main" val="24656416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Most of the public normal charging station are equipped with 22 kW three-phase chargers and in homes 10 kW normal chargers are most typical. Therefore, these chargers aren’t feasible for charging of electric trucks and higher power is needed. </a:t>
            </a:r>
          </a:p>
          <a:p>
            <a:pPr marL="171450" indent="-171450">
              <a:buFont typeface="Arial" panose="020B0604020202020204" pitchFamily="34" charset="0"/>
              <a:buChar char="•"/>
            </a:pPr>
            <a:r>
              <a:rPr lang="en-US" dirty="0"/>
              <a:t>In normal charging data transfer bus monitors vehicle’s state of charge and can control the power flow in both directions. Hence, it enables implementation of smart grid operation in the future.</a:t>
            </a:r>
          </a:p>
          <a:p>
            <a:pPr marL="171450" indent="-171450">
              <a:buFont typeface="Arial" panose="020B0604020202020204" pitchFamily="34" charset="0"/>
              <a:buChar char="•"/>
            </a:pPr>
            <a:r>
              <a:rPr lang="en-US" dirty="0"/>
              <a:t>CCS (Combined Charging System) has two different types: CCS 1 which combines North American Type 1 with two-point DC conductor and CCS 2 which combines European Type 2 with two-point DC conductor.</a:t>
            </a:r>
          </a:p>
          <a:p>
            <a:pPr marL="171450" indent="-171450">
              <a:buFont typeface="Arial" panose="020B0604020202020204" pitchFamily="34" charset="0"/>
              <a:buChar char="•"/>
            </a:pPr>
            <a:r>
              <a:rPr lang="en-US" dirty="0" err="1"/>
              <a:t>CHAdeMO</a:t>
            </a:r>
            <a:r>
              <a:rPr lang="en-US" dirty="0"/>
              <a:t> is DC charging standard developed in Japan which currently supports 6–200 kW but 350–400 kW charging is in the development. Compared to other standards </a:t>
            </a:r>
            <a:r>
              <a:rPr lang="en-US" dirty="0" err="1"/>
              <a:t>CHAdeMO</a:t>
            </a:r>
            <a:r>
              <a:rPr lang="en-US" dirty="0"/>
              <a:t> is identical allover the world.</a:t>
            </a:r>
          </a:p>
          <a:p>
            <a:pPr marL="171450" indent="-171450">
              <a:buFont typeface="Arial" panose="020B0604020202020204" pitchFamily="34" charset="0"/>
              <a:buChar char="•"/>
            </a:pPr>
            <a:r>
              <a:rPr lang="en-US" dirty="0"/>
              <a:t>Tesla Supercharger is proprietary fast charging standard developed by Tesla Motors which is used in Tesla’s electric vehicles. In North America Tesla Supercharging uses its proprietary plug and Type 2 elsewhere in the world. Latest third generation Supercharger V3 supports charging up to 250 kW.</a:t>
            </a:r>
          </a:p>
          <a:p>
            <a:pPr marL="171450" marR="0" lvl="0" indent="-171450" algn="l" defTabSz="388938"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Currently typical fast chargers are 50 kW DC chargers. For overnight charging, 50 kW is considered as baseline for effective charging rate.</a:t>
            </a:r>
          </a:p>
          <a:p>
            <a:pPr marL="171450" marR="0" lvl="0" indent="-171450" algn="l" defTabSz="388938"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Besides mode 3 &amp; 4 there are mode 2 and mode 3 with lower charging speeds but these aren’t considered as viable charging methods for electric trucks.</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endParaRPr lang="en-US" dirty="0"/>
          </a:p>
        </p:txBody>
      </p:sp>
    </p:spTree>
    <p:extLst>
      <p:ext uri="{BB962C8B-B14F-4D97-AF65-F5344CB8AC3E}">
        <p14:creationId xmlns:p14="http://schemas.microsoft.com/office/powerpoint/2010/main" val="16076225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H1</a:t>
            </a:r>
          </a:p>
          <a:p>
            <a:pPr marL="560388" lvl="1" indent="-171450">
              <a:buFont typeface="Arial" panose="020B0604020202020204" pitchFamily="34" charset="0"/>
              <a:buChar char="•"/>
            </a:pPr>
            <a:r>
              <a:rPr lang="en-US" dirty="0"/>
              <a:t>FALSE: With current technology only 18 % of the long-haul freight could be hauled in CH even though the share rises to 50 % with improved vehicles</a:t>
            </a:r>
          </a:p>
          <a:p>
            <a:pPr marL="560388" lvl="1" indent="-171450">
              <a:buFont typeface="Arial" panose="020B0604020202020204" pitchFamily="34" charset="0"/>
              <a:buChar char="•"/>
            </a:pPr>
            <a:r>
              <a:rPr lang="en-US" dirty="0"/>
              <a:t>TRUE: Due to long-haul freight and with high GVW, the share of haulage that could be covered in FIN is low compared to CH. Currently the difference isn’t particularly large but with improved vehicles difference grows greatly.</a:t>
            </a:r>
          </a:p>
          <a:p>
            <a:pPr marL="171450" lvl="0" indent="-171450">
              <a:buFont typeface="Arial" panose="020B0604020202020204" pitchFamily="34" charset="0"/>
              <a:buChar char="•"/>
            </a:pPr>
            <a:r>
              <a:rPr lang="en-US" dirty="0"/>
              <a:t>H2</a:t>
            </a:r>
          </a:p>
          <a:p>
            <a:pPr marL="560388" lvl="1" indent="-171450">
              <a:buFont typeface="Arial" panose="020B0604020202020204" pitchFamily="34" charset="0"/>
              <a:buChar char="•"/>
            </a:pPr>
            <a:r>
              <a:rPr lang="en-US" dirty="0"/>
              <a:t>TRUE: Electrification potential of majority of the trucks doubles as technology reaches towards full electrification state. Besides that, truck-trailer combinations benefit not just on-road fast charging but also from overnight charging with fast charging technology due to battery capacities up to 800 kWh.</a:t>
            </a:r>
          </a:p>
          <a:p>
            <a:pPr marL="171450" lvl="0" indent="-171450">
              <a:buFont typeface="Arial" panose="020B0604020202020204" pitchFamily="34" charset="0"/>
              <a:buChar char="•"/>
            </a:pPr>
            <a:r>
              <a:rPr lang="en-US" dirty="0"/>
              <a:t>H3:</a:t>
            </a:r>
          </a:p>
          <a:p>
            <a:pPr marL="560388" lvl="1" indent="-171450">
              <a:buFont typeface="Arial" panose="020B0604020202020204" pitchFamily="34" charset="0"/>
              <a:buChar char="•"/>
            </a:pPr>
            <a:r>
              <a:rPr lang="en-US" dirty="0"/>
              <a:t>Spatial analysis are required in different locations to give detailed answer to the impact of electric truck charging. However, it’s presumable that in depots and in logistics centers the effect on local transmission networks will be large due to number of trucks charging/fast charging simultaneously.</a:t>
            </a:r>
          </a:p>
          <a:p>
            <a:pPr marL="171450" lvl="0" indent="-171450">
              <a:buFont typeface="Arial" panose="020B0604020202020204" pitchFamily="34" charset="0"/>
              <a:buChar char="•"/>
            </a:pPr>
            <a:r>
              <a:rPr lang="en-US" dirty="0"/>
              <a:t>H4:</a:t>
            </a:r>
          </a:p>
          <a:p>
            <a:pPr marL="560388" lvl="1" indent="-171450">
              <a:buFont typeface="Arial" panose="020B0604020202020204" pitchFamily="34" charset="0"/>
              <a:buChar char="•"/>
            </a:pPr>
            <a:r>
              <a:rPr lang="en-US" dirty="0"/>
              <a:t>TRUE: Electrification potential of trucks vary greatly between different commodities. However, this more location depended due to mileage and GVW differences, e.g. in towards electrification the electrification potential almost diminishes in CH while in FIN they remain. Commodities with great volume but low weight, e.g. textiles and empty containers, hauled with medium duty trucks show largest potential.</a:t>
            </a:r>
          </a:p>
        </p:txBody>
      </p:sp>
    </p:spTree>
    <p:extLst>
      <p:ext uri="{BB962C8B-B14F-4D97-AF65-F5344CB8AC3E}">
        <p14:creationId xmlns:p14="http://schemas.microsoft.com/office/powerpoint/2010/main" val="4135492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ERS can be established by two methods</a:t>
            </a:r>
          </a:p>
          <a:p>
            <a:pPr marL="560388" lvl="1" indent="-171450">
              <a:buFont typeface="Arial" panose="020B0604020202020204" pitchFamily="34" charset="0"/>
              <a:buChar char="•"/>
            </a:pPr>
            <a:r>
              <a:rPr lang="en-US" dirty="0"/>
              <a:t>In-road conductive/inductive power transfer with respective bucking coils in vehicle</a:t>
            </a:r>
          </a:p>
          <a:p>
            <a:pPr marL="560388" lvl="1" indent="-171450">
              <a:buFont typeface="Arial" panose="020B0604020202020204" pitchFamily="34" charset="0"/>
              <a:buChar char="•"/>
            </a:pPr>
            <a:r>
              <a:rPr lang="en-US" dirty="0"/>
              <a:t>Over road or in-road catenary lines with pantograph collectors placed on top of the vehicle or under the vehicle</a:t>
            </a:r>
          </a:p>
          <a:p>
            <a:pPr marL="171450" lvl="0" indent="-171450">
              <a:buFont typeface="Arial" panose="020B0604020202020204" pitchFamily="34" charset="0"/>
              <a:buChar char="•"/>
            </a:pPr>
            <a:r>
              <a:rPr lang="en-US" dirty="0"/>
              <a:t>Suitable also for bigger vehicles</a:t>
            </a:r>
          </a:p>
          <a:p>
            <a:pPr marL="171450" marR="0" lvl="0" indent="-171450" algn="l" defTabSz="388938"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In ERS with both implementation methods, it’s presumable that ERS infrastructure (at least in initial phase) would cover only main highways due to expenses of building infrastructure. Hence, there’s a need to have a small battery in vehicle to be able drive in urban area.</a:t>
            </a:r>
          </a:p>
          <a:p>
            <a:pPr marL="171450" marR="0" lvl="0" indent="-171450" algn="l" defTabSz="388938"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Inflexible demand could be an issue in case energy is produced with variable renewables. </a:t>
            </a:r>
          </a:p>
          <a:p>
            <a:pPr marL="171450" marR="0" lvl="0" indent="-171450" algn="l" defTabSz="388938"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By electrifying 5 most used roads in Sweden the road transport sector would be able to see -19% reduction in emissions. This would lead to max. 4% increase of energy demand during peak hours (if all vehicles using these roads would be electric vehicles and electricity would be carbon free)</a:t>
            </a:r>
          </a:p>
          <a:p>
            <a:pPr marL="0" marR="0" lvl="0" indent="0" algn="l" defTabSz="388938" rtl="0" eaLnBrk="0" fontAlgn="base" latinLnBrk="0" hangingPunct="0">
              <a:lnSpc>
                <a:spcPct val="100000"/>
              </a:lnSpc>
              <a:spcBef>
                <a:spcPct val="30000"/>
              </a:spcBef>
              <a:spcAft>
                <a:spcPct val="0"/>
              </a:spcAft>
              <a:buClrTx/>
              <a:buSzTx/>
              <a:buFontTx/>
              <a:buNone/>
              <a:tabLst/>
              <a:defRPr/>
            </a:pPr>
            <a:endParaRPr lang="en-US" dirty="0"/>
          </a:p>
          <a:p>
            <a:pPr marL="171450" marR="0" lvl="0" indent="-171450" algn="l" defTabSz="388938"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dirty="0"/>
          </a:p>
          <a:p>
            <a:endParaRPr lang="fi-FI" dirty="0"/>
          </a:p>
        </p:txBody>
      </p:sp>
    </p:spTree>
    <p:extLst>
      <p:ext uri="{BB962C8B-B14F-4D97-AF65-F5344CB8AC3E}">
        <p14:creationId xmlns:p14="http://schemas.microsoft.com/office/powerpoint/2010/main" val="3421740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noProof="0"/>
              <a:t>The fuel cells could become competitive with higher penetration rates (10 %). However, it strongly depends on how costs can be lowered, how the price of diesel behaves and if infrastructure is available</a:t>
            </a:r>
          </a:p>
          <a:p>
            <a:pPr marL="171450" marR="0" lvl="0" indent="-171450" algn="l" defTabSz="388938"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a:t>Electric truck that operates swappable battery requires needs interchangeable standardized batteries and battery swapping station infrastructure to be realized</a:t>
            </a:r>
          </a:p>
          <a:p>
            <a:pPr marL="171450" indent="-171450">
              <a:buFont typeface="Arial" panose="020B0604020202020204" pitchFamily="34" charset="0"/>
              <a:buChar char="•"/>
            </a:pPr>
            <a:endParaRPr lang="en-GB" noProof="0"/>
          </a:p>
          <a:p>
            <a:pPr marL="171450" indent="-171450">
              <a:buFont typeface="Arial" panose="020B0604020202020204" pitchFamily="34" charset="0"/>
              <a:buChar char="•"/>
            </a:pPr>
            <a:endParaRPr lang="en-GB" noProof="0"/>
          </a:p>
        </p:txBody>
      </p:sp>
    </p:spTree>
    <p:extLst>
      <p:ext uri="{BB962C8B-B14F-4D97-AF65-F5344CB8AC3E}">
        <p14:creationId xmlns:p14="http://schemas.microsoft.com/office/powerpoint/2010/main" val="18560584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noProof="0" dirty="0"/>
              <a:t>The impacts and issues depend on the selected technology. If demand is inflexible (fast charging, ERS) the load can increase during peak demand hours. Battery swapping and fuel cell technologies provide more flexibility. The emission reductions depend naturally on the electricity production mix and also with large share of renewables in the mix the time of charging / hydrogen production. Although improved efficiency of electric motors vs. diesel motors already helps to reduce emissions</a:t>
            </a:r>
          </a:p>
          <a:p>
            <a:pPr marL="171450" indent="-171450">
              <a:buFont typeface="Arial" panose="020B0604020202020204" pitchFamily="34" charset="0"/>
              <a:buChar char="•"/>
            </a:pPr>
            <a:r>
              <a:rPr lang="en-US" noProof="0" dirty="0"/>
              <a:t>Increased loads especially around of centralized charging stations can be problematic if the grid hasn’t been planned for the higher load levels</a:t>
            </a:r>
          </a:p>
          <a:p>
            <a:pPr marL="171450" indent="-171450">
              <a:buFont typeface="Arial" panose="020B0604020202020204" pitchFamily="34" charset="0"/>
              <a:buChar char="•"/>
            </a:pPr>
            <a:r>
              <a:rPr lang="en-US" noProof="0" dirty="0"/>
              <a:t>Growth of demand caused by ERS was estimated to be relatively small when compared to the whole electricity consumption of Europe. 800 000 trolley trucks the consumption was calculated to be increased by 115 </a:t>
            </a:r>
            <a:r>
              <a:rPr lang="en-US" noProof="0" dirty="0" err="1"/>
              <a:t>TWh</a:t>
            </a:r>
            <a:r>
              <a:rPr lang="en-US" noProof="0" dirty="0"/>
              <a:t> (max) which would be 3 % of the total electricity consumption and peak demand would increase by 2 %.</a:t>
            </a:r>
          </a:p>
          <a:p>
            <a:pPr marL="171450" indent="-171450">
              <a:buFont typeface="Arial" panose="020B0604020202020204" pitchFamily="34" charset="0"/>
              <a:buChar char="•"/>
            </a:pPr>
            <a:r>
              <a:rPr lang="en-US" noProof="0" dirty="0"/>
              <a:t>In V2G concepts it should be noted that trucks in logistics business are procured according to delivery demand. Hence, their mileage are maximized in order to maximize income and profits and minimize the time they are inactive. Therefore, usage as battery storage can be challenging.</a:t>
            </a:r>
          </a:p>
          <a:p>
            <a:pPr marL="171450" indent="-171450">
              <a:buFont typeface="Arial" panose="020B0604020202020204" pitchFamily="34" charset="0"/>
              <a:buChar char="•"/>
            </a:pPr>
            <a:endParaRPr lang="fi-FI" dirty="0"/>
          </a:p>
          <a:p>
            <a:pPr marL="171450" indent="-171450">
              <a:buFont typeface="Arial" panose="020B0604020202020204" pitchFamily="34" charset="0"/>
              <a:buChar char="•"/>
            </a:pPr>
            <a:endParaRPr lang="fi-FI" dirty="0"/>
          </a:p>
        </p:txBody>
      </p:sp>
    </p:spTree>
    <p:extLst>
      <p:ext uri="{BB962C8B-B14F-4D97-AF65-F5344CB8AC3E}">
        <p14:creationId xmlns:p14="http://schemas.microsoft.com/office/powerpoint/2010/main" val="17471211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t>ERS, hydrogen fuel cells and BSS require high upfront investment costs. In charge vehicle charging investments can be spaced out by gradually scaling up the charging infrastructure. Technologies requiring high upfront investment costs require help from policies.</a:t>
            </a:r>
          </a:p>
          <a:p>
            <a:pPr marL="171450" indent="-171450">
              <a:buFont typeface="Arial" panose="020B0604020202020204" pitchFamily="34" charset="0"/>
              <a:buChar char="•"/>
            </a:pPr>
            <a:r>
              <a:rPr lang="en-US"/>
              <a:t>Emission reductions depend on the country (what type of trucks are common, what is the electricity mix like, how much traffic) and technology (battery electric vehicles are suitable for medium duty trucks, ERS for example could be utilized by all vehicles). </a:t>
            </a:r>
          </a:p>
          <a:p>
            <a:pPr marL="171450" indent="-171450">
              <a:buFont typeface="Arial" panose="020B0604020202020204" pitchFamily="34" charset="0"/>
              <a:buChar char="•"/>
            </a:pPr>
            <a:r>
              <a:rPr lang="en-US"/>
              <a:t>Demand around charging stations or logistic centers might require extra investments to grid</a:t>
            </a:r>
          </a:p>
          <a:p>
            <a:pPr marL="171450" indent="-171450">
              <a:buFont typeface="Arial" panose="020B0604020202020204" pitchFamily="34" charset="0"/>
              <a:buChar char="•"/>
            </a:pPr>
            <a:endParaRPr lang="en-US"/>
          </a:p>
        </p:txBody>
      </p:sp>
    </p:spTree>
    <p:extLst>
      <p:ext uri="{BB962C8B-B14F-4D97-AF65-F5344CB8AC3E}">
        <p14:creationId xmlns:p14="http://schemas.microsoft.com/office/powerpoint/2010/main" val="3709258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2400" cy="1086181"/>
          </a:xfrm>
        </p:spPr>
        <p:txBody>
          <a:bodyPr lIns="0" tIns="0" rIns="0" bIns="0" anchor="t">
            <a:normAutofit/>
          </a:bodyPr>
          <a:lstStyle>
            <a:lvl1pPr algn="l">
              <a:defRPr sz="4300" b="1">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572400" y="2858401"/>
            <a:ext cx="6285600" cy="2339529"/>
          </a:xfrm>
        </p:spPr>
        <p:txBody>
          <a:bodyPr lIns="0" tIns="0" rIns="0" bIns="0">
            <a:normAutofit/>
          </a:bodyPr>
          <a:lstStyle>
            <a:lvl1pPr marL="0" indent="0" algn="l">
              <a:lnSpc>
                <a:spcPts val="2216"/>
              </a:lnSpc>
              <a:buNone/>
              <a:defRPr sz="2000">
                <a:solidFill>
                  <a:srgbClr val="FFFFFF"/>
                </a:solidFill>
              </a:defRPr>
            </a:lvl1pPr>
            <a:lvl2pPr marL="389626" indent="0" algn="ctr">
              <a:buNone/>
              <a:defRPr>
                <a:solidFill>
                  <a:schemeClr val="tx1">
                    <a:tint val="75000"/>
                  </a:schemeClr>
                </a:solidFill>
              </a:defRPr>
            </a:lvl2pPr>
            <a:lvl3pPr marL="779252" indent="0" algn="ctr">
              <a:buNone/>
              <a:defRPr>
                <a:solidFill>
                  <a:schemeClr val="tx1">
                    <a:tint val="75000"/>
                  </a:schemeClr>
                </a:solidFill>
              </a:defRPr>
            </a:lvl3pPr>
            <a:lvl4pPr marL="1168878" indent="0" algn="ctr">
              <a:buNone/>
              <a:defRPr>
                <a:solidFill>
                  <a:schemeClr val="tx1">
                    <a:tint val="75000"/>
                  </a:schemeClr>
                </a:solidFill>
              </a:defRPr>
            </a:lvl4pPr>
            <a:lvl5pPr marL="1558503" indent="0" algn="ctr">
              <a:buNone/>
              <a:defRPr>
                <a:solidFill>
                  <a:schemeClr val="tx1">
                    <a:tint val="75000"/>
                  </a:schemeClr>
                </a:solidFill>
              </a:defRPr>
            </a:lvl5pPr>
            <a:lvl6pPr marL="1948129" indent="0" algn="ctr">
              <a:buNone/>
              <a:defRPr>
                <a:solidFill>
                  <a:schemeClr val="tx1">
                    <a:tint val="75000"/>
                  </a:schemeClr>
                </a:solidFill>
              </a:defRPr>
            </a:lvl6pPr>
            <a:lvl7pPr marL="2337755" indent="0" algn="ctr">
              <a:buNone/>
              <a:defRPr>
                <a:solidFill>
                  <a:schemeClr val="tx1">
                    <a:tint val="75000"/>
                  </a:schemeClr>
                </a:solidFill>
              </a:defRPr>
            </a:lvl7pPr>
            <a:lvl8pPr marL="2727381" indent="0" algn="ctr">
              <a:buNone/>
              <a:defRPr>
                <a:solidFill>
                  <a:schemeClr val="tx1">
                    <a:tint val="75000"/>
                  </a:schemeClr>
                </a:solidFill>
              </a:defRPr>
            </a:lvl8pPr>
            <a:lvl9pPr marL="3117007" indent="0" algn="ctr">
              <a:buNone/>
              <a:defRPr>
                <a:solidFill>
                  <a:schemeClr val="tx1">
                    <a:tint val="75000"/>
                  </a:schemeClr>
                </a:solidFill>
              </a:defRPr>
            </a:lvl9pPr>
          </a:lstStyle>
          <a:p>
            <a:r>
              <a:rPr lang="en-US"/>
              <a:t>Click to edit Master subtitle style</a:t>
            </a:r>
            <a:endParaRPr lang="en-US" dirty="0"/>
          </a:p>
        </p:txBody>
      </p:sp>
      <p:sp>
        <p:nvSpPr>
          <p:cNvPr id="7" name="Text Placeholder 7"/>
          <p:cNvSpPr>
            <a:spLocks noGrp="1"/>
          </p:cNvSpPr>
          <p:nvPr>
            <p:ph type="body" sz="quarter" idx="13"/>
          </p:nvPr>
        </p:nvSpPr>
        <p:spPr>
          <a:xfrm>
            <a:off x="572401" y="5961599"/>
            <a:ext cx="2049245" cy="177800"/>
          </a:xfrm>
        </p:spPr>
        <p:txBody>
          <a:bodyPr wrap="none" lIns="0" tIns="0" rIns="0" bIns="0"/>
          <a:lstStyle>
            <a:lvl1pPr marL="0">
              <a:spcBef>
                <a:spcPts val="0"/>
              </a:spcBef>
              <a:buNone/>
              <a:defRPr sz="1000" b="1">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8" name="Text Placeholder 7"/>
          <p:cNvSpPr>
            <a:spLocks noGrp="1"/>
          </p:cNvSpPr>
          <p:nvPr>
            <p:ph type="body" sz="quarter" idx="14"/>
          </p:nvPr>
        </p:nvSpPr>
        <p:spPr>
          <a:xfrm>
            <a:off x="572400" y="6137467"/>
            <a:ext cx="204924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9" name="Text Placeholder 7"/>
          <p:cNvSpPr>
            <a:spLocks noGrp="1"/>
          </p:cNvSpPr>
          <p:nvPr>
            <p:ph type="body" sz="quarter" idx="18"/>
          </p:nvPr>
        </p:nvSpPr>
        <p:spPr>
          <a:xfrm>
            <a:off x="2862387" y="6137467"/>
            <a:ext cx="202711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0" name="Text Placeholder 7"/>
          <p:cNvSpPr>
            <a:spLocks noGrp="1"/>
          </p:cNvSpPr>
          <p:nvPr>
            <p:ph type="body" sz="quarter" idx="19"/>
          </p:nvPr>
        </p:nvSpPr>
        <p:spPr>
          <a:xfrm>
            <a:off x="7427603" y="5961599"/>
            <a:ext cx="1132198" cy="6336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1" name="Text Placeholder 7"/>
          <p:cNvSpPr>
            <a:spLocks noGrp="1"/>
          </p:cNvSpPr>
          <p:nvPr>
            <p:ph type="body" sz="quarter" idx="20"/>
          </p:nvPr>
        </p:nvSpPr>
        <p:spPr>
          <a:xfrm>
            <a:off x="5143295" y="5961067"/>
            <a:ext cx="1962357" cy="634132"/>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2" name="Date Placeholder 3"/>
          <p:cNvSpPr>
            <a:spLocks noGrp="1"/>
          </p:cNvSpPr>
          <p:nvPr>
            <p:ph type="dt" sz="half" idx="21"/>
          </p:nvPr>
        </p:nvSpPr>
        <p:spPr>
          <a:xfrm>
            <a:off x="2860675" y="5961063"/>
            <a:ext cx="2027238" cy="177800"/>
          </a:xfrm>
        </p:spPr>
        <p:txBody>
          <a:bodyPr lIns="0" tIns="0" rIns="0" bIns="0" anchor="t"/>
          <a:lstStyle>
            <a:lvl1pPr>
              <a:defRPr b="1"/>
            </a:lvl1pPr>
          </a:lstStyle>
          <a:p>
            <a:pPr>
              <a:defRPr/>
            </a:pPr>
            <a:r>
              <a:rPr lang="fi-FI"/>
              <a:t>14.4.2020</a:t>
            </a:r>
            <a:endParaRPr lang="en-US"/>
          </a:p>
        </p:txBody>
      </p:sp>
    </p:spTree>
    <p:extLst>
      <p:ext uri="{BB962C8B-B14F-4D97-AF65-F5344CB8AC3E}">
        <p14:creationId xmlns:p14="http://schemas.microsoft.com/office/powerpoint/2010/main" val="891527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2"/>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2"/>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3"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4"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9"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0"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14.4.2020</a:t>
            </a:r>
            <a:endParaRPr lang="en-US"/>
          </a:p>
        </p:txBody>
      </p:sp>
      <p:sp>
        <p:nvSpPr>
          <p:cNvPr id="11"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E17AA3F4-D5E5-4C20-B6A3-9D228DF0888F}" type="slidenum">
              <a:rPr lang="en-US" altLang="en-US"/>
              <a:pPr>
                <a:defRPr/>
              </a:pPr>
              <a:t>‹#›</a:t>
            </a:fld>
            <a:endParaRPr lang="en-US" altLang="en-US"/>
          </a:p>
        </p:txBody>
      </p:sp>
    </p:spTree>
    <p:extLst>
      <p:ext uri="{BB962C8B-B14F-4D97-AF65-F5344CB8AC3E}">
        <p14:creationId xmlns:p14="http://schemas.microsoft.com/office/powerpoint/2010/main" val="3158900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5" name="Rectangle 4"/>
          <p:cNvSpPr/>
          <p:nvPr/>
        </p:nvSpPr>
        <p:spPr>
          <a:xfrm>
            <a:off x="406400" y="406400"/>
            <a:ext cx="8326438" cy="547211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dirty="0">
              <a:solidFill>
                <a:srgbClr val="FFFFFF"/>
              </a:solidFill>
              <a:ea typeface="ＭＳ Ｐゴシック" pitchFamily="-106" charset="-128"/>
              <a:cs typeface="ＭＳ Ｐゴシック" pitchFamily="-106" charset="-128"/>
            </a:endParaRPr>
          </a:p>
        </p:txBody>
      </p:sp>
      <p:sp>
        <p:nvSpPr>
          <p:cNvPr id="11" name="Title 1"/>
          <p:cNvSpPr>
            <a:spLocks noGrp="1"/>
          </p:cNvSpPr>
          <p:nvPr>
            <p:ph type="ctrTitle"/>
          </p:nvPr>
        </p:nvSpPr>
        <p:spPr>
          <a:xfrm>
            <a:off x="572400" y="547000"/>
            <a:ext cx="7772400" cy="2206400"/>
          </a:xfrm>
        </p:spPr>
        <p:txBody>
          <a:bodyPr lIns="0" tIns="0" rIns="0" bIns="0" anchor="t">
            <a:noAutofit/>
          </a:bodyPr>
          <a:lstStyle>
            <a:lvl1pPr algn="l">
              <a:defRPr sz="2700" b="1">
                <a:solidFill>
                  <a:schemeClr val="bg1"/>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0"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2"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6"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7"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14.4.2020</a:t>
            </a:r>
            <a:endParaRPr lang="en-US"/>
          </a:p>
        </p:txBody>
      </p:sp>
      <p:sp>
        <p:nvSpPr>
          <p:cNvPr id="8"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A05597E2-BB32-4F6B-84FE-6C16B84E6FD5}" type="slidenum">
              <a:rPr lang="en-US" altLang="en-US"/>
              <a:pPr>
                <a:defRPr/>
              </a:pPr>
              <a:t>‹#›</a:t>
            </a:fld>
            <a:endParaRPr lang="en-US" altLang="en-US"/>
          </a:p>
        </p:txBody>
      </p:sp>
    </p:spTree>
    <p:extLst>
      <p:ext uri="{BB962C8B-B14F-4D97-AF65-F5344CB8AC3E}">
        <p14:creationId xmlns:p14="http://schemas.microsoft.com/office/powerpoint/2010/main" val="3177914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9" name="Rectangle 8"/>
          <p:cNvSpPr/>
          <p:nvPr/>
        </p:nvSpPr>
        <p:spPr>
          <a:xfrm>
            <a:off x="573088" y="1138238"/>
            <a:ext cx="7988300" cy="63500"/>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dirty="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3"/>
                </a:solidFill>
                <a:latin typeface="+mj-lt"/>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en-US" dirty="0"/>
          </a:p>
        </p:txBody>
      </p:sp>
      <p:sp>
        <p:nvSpPr>
          <p:cNvPr id="14"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5"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0"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1"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14.4.2020</a:t>
            </a:r>
            <a:endParaRPr lang="en-US" dirty="0"/>
          </a:p>
        </p:txBody>
      </p:sp>
      <p:sp>
        <p:nvSpPr>
          <p:cNvPr id="12"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r>
              <a:rPr lang="et-EE" altLang="en-US" dirty="0"/>
              <a:t>Page </a:t>
            </a:r>
            <a:fld id="{7ACE66E0-BE04-47BA-A62D-7BFC499E8192}" type="slidenum">
              <a:rPr lang="en-US" altLang="en-US" smtClean="0"/>
              <a:pPr>
                <a:defRPr/>
              </a:pPr>
              <a:t>‹#›</a:t>
            </a:fld>
            <a:endParaRPr lang="en-US" altLang="en-US" dirty="0"/>
          </a:p>
        </p:txBody>
      </p:sp>
    </p:spTree>
    <p:extLst>
      <p:ext uri="{BB962C8B-B14F-4D97-AF65-F5344CB8AC3E}">
        <p14:creationId xmlns:p14="http://schemas.microsoft.com/office/powerpoint/2010/main" val="1929742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4325" y="119063"/>
            <a:ext cx="8520113" cy="962025"/>
          </a:xfrm>
        </p:spPr>
        <p:txBody>
          <a:bodyPr/>
          <a:lstStyle/>
          <a:p>
            <a:r>
              <a:rPr lang="en-US"/>
              <a:t>Click to edit Master title style</a:t>
            </a:r>
          </a:p>
        </p:txBody>
      </p:sp>
      <p:sp>
        <p:nvSpPr>
          <p:cNvPr id="3" name="Text Placeholder 2"/>
          <p:cNvSpPr>
            <a:spLocks noGrp="1"/>
          </p:cNvSpPr>
          <p:nvPr>
            <p:ph type="body" sz="half" idx="1"/>
          </p:nvPr>
        </p:nvSpPr>
        <p:spPr>
          <a:xfrm>
            <a:off x="32385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0"/>
          <p:cNvSpPr>
            <a:spLocks noGrp="1" noChangeArrowheads="1"/>
          </p:cNvSpPr>
          <p:nvPr>
            <p:ph type="ftr" sz="quarter" idx="10"/>
          </p:nvPr>
        </p:nvSpPr>
        <p:spPr/>
        <p:txBody>
          <a:bodyPr/>
          <a:lstStyle>
            <a:lvl1pPr defTabSz="388938">
              <a:defRPr>
                <a:latin typeface="Arial" panose="020B0604020202020204" pitchFamily="34" charset="0"/>
                <a:ea typeface="ＭＳ Ｐゴシック" panose="020B0600070205080204" pitchFamily="34" charset="-128"/>
              </a:defRPr>
            </a:lvl1pPr>
          </a:lstStyle>
          <a:p>
            <a:pPr>
              <a:defRPr/>
            </a:pPr>
            <a:endParaRPr lang="de-DE" altLang="en-US"/>
          </a:p>
        </p:txBody>
      </p:sp>
    </p:spTree>
    <p:extLst>
      <p:ext uri="{BB962C8B-B14F-4D97-AF65-F5344CB8AC3E}">
        <p14:creationId xmlns:p14="http://schemas.microsoft.com/office/powerpoint/2010/main" val="185475600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4" descr="Aalto_EN_Electr-Eng_21_RGB_2"/>
          <p:cNvPicPr>
            <a:picLocks noChangeAspect="1" noChangeArrowheads="1"/>
          </p:cNvPicPr>
          <p:nvPr userDrawn="1"/>
        </p:nvPicPr>
        <p:blipFill>
          <a:blip r:embed="rId3">
            <a:extLst>
              <a:ext uri="{28A0092B-C50C-407E-A947-70E740481C1C}">
                <a14:useLocalDpi xmlns:a14="http://schemas.microsoft.com/office/drawing/2010/main" val="0"/>
              </a:ext>
            </a:extLst>
          </a:blip>
          <a:srcRect l="7030" t="6174"/>
          <a:stretch>
            <a:fillRect/>
          </a:stretch>
        </p:blipFill>
        <p:spPr bwMode="auto">
          <a:xfrm>
            <a:off x="0" y="0"/>
            <a:ext cx="2162175"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14.4.2020</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1049652F-9372-4B86-AABD-EF97F90847FB}" type="slidenum">
              <a:rPr lang="en-US" altLang="en-US"/>
              <a:pPr>
                <a:defRPr/>
              </a:pPr>
              <a:t>‹#›</a:t>
            </a:fld>
            <a:endParaRPr lang="en-US" altLang="en-US"/>
          </a:p>
        </p:txBody>
      </p:sp>
      <p:sp>
        <p:nvSpPr>
          <p:cNvPr id="8" name="Rectangle 7"/>
          <p:cNvSpPr/>
          <p:nvPr/>
        </p:nvSpPr>
        <p:spPr>
          <a:xfrm>
            <a:off x="406400" y="1712913"/>
            <a:ext cx="8328025" cy="392112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dirty="0">
              <a:solidFill>
                <a:srgbClr val="FFFFFF"/>
              </a:solidFill>
              <a:ea typeface="ＭＳ Ｐゴシック" pitchFamily="-106" charset="-128"/>
              <a:cs typeface="ＭＳ Ｐゴシック" pitchFamily="-106" charset="-128"/>
            </a:endParaRPr>
          </a:p>
        </p:txBody>
      </p:sp>
    </p:spTree>
  </p:cSld>
  <p:clrMap bg1="lt1" tx1="dk1" bg2="lt2" tx2="dk2" accent1="accent1" accent2="accent2" accent3="accent3" accent4="accent4" accent5="accent5" accent6="accent6" hlink="hlink" folHlink="folHlink"/>
  <p:sldLayoutIdLst>
    <p:sldLayoutId id="2147484787" r:id="rId1"/>
  </p:sldLayoutIdLst>
  <p:hf sldNum="0"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65" charset="-128"/>
          <a:cs typeface="ＭＳ Ｐゴシック" pitchFamily="-65" charset="-128"/>
        </a:defRPr>
      </a:lvl1pPr>
      <a:lvl2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2pPr>
      <a:lvl3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3pPr>
      <a:lvl4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4pPr>
      <a:lvl5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5pPr>
      <a:lvl6pPr marL="389626"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6pPr>
      <a:lvl7pPr marL="779252"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7pPr>
      <a:lvl8pPr marL="1168878"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8pPr>
      <a:lvl9pPr marL="1558503"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65" charset="-128"/>
          <a:cs typeface="ＭＳ Ｐゴシック" pitchFamily="-65"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65"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65"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3" descr="Aalto_EN_Electr-Eng_13_RGB_2"/>
          <p:cNvPicPr>
            <a:picLocks noChangeAspect="1" noChangeArrowheads="1"/>
          </p:cNvPicPr>
          <p:nvPr userDrawn="1"/>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5900" y="5815013"/>
            <a:ext cx="2519363"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fi-FI" altLang="en-US"/>
              <a:t>Click to edit Master title style</a:t>
            </a:r>
            <a:endParaRPr lang="en-US" altLang="en-US"/>
          </a:p>
        </p:txBody>
      </p:sp>
      <p:sp>
        <p:nvSpPr>
          <p:cNvPr id="2052"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fi-FI" altLang="en-US"/>
              <a:t>Click to edit Master text styles</a:t>
            </a:r>
          </a:p>
          <a:p>
            <a:pPr lvl="1"/>
            <a:r>
              <a:rPr lang="fi-FI" altLang="en-US"/>
              <a:t>Second level</a:t>
            </a:r>
          </a:p>
          <a:p>
            <a:pPr lvl="2"/>
            <a:r>
              <a:rPr lang="fi-FI" altLang="en-US"/>
              <a:t>Third level</a:t>
            </a:r>
          </a:p>
          <a:p>
            <a:pPr lvl="3"/>
            <a:r>
              <a:rPr lang="fi-FI" altLang="en-US"/>
              <a:t>Fourth level</a:t>
            </a:r>
          </a:p>
          <a:p>
            <a:pPr lvl="4"/>
            <a:r>
              <a:rPr lang="fi-FI" altLang="en-US"/>
              <a:t>Fifth level</a:t>
            </a:r>
            <a:endParaRPr lang="en-US"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14.4.2020</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0E0A0211-A76A-4511-A964-36F8689660B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790" r:id="rId1"/>
    <p:sldLayoutId id="2147484791" r:id="rId2"/>
    <p:sldLayoutId id="2147484792" r:id="rId3"/>
    <p:sldLayoutId id="2147484794" r:id="rId4"/>
  </p:sldLayoutIdLst>
  <p:hf sldNum="0"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108" charset="-128"/>
          <a:cs typeface="ＭＳ Ｐゴシック" pitchFamily="-108" charset="-128"/>
        </a:defRPr>
      </a:lvl1pPr>
      <a:lvl2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2pPr>
      <a:lvl3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3pPr>
      <a:lvl4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4pPr>
      <a:lvl5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5pPr>
      <a:lvl6pPr marL="389626"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6pPr>
      <a:lvl7pPr marL="779252"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7pPr>
      <a:lvl8pPr marL="1168878"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8pPr>
      <a:lvl9pPr marL="1558503"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7274" cy="2410209"/>
          </a:xfrm>
        </p:spPr>
        <p:txBody>
          <a:bodyPr>
            <a:normAutofit/>
          </a:bodyPr>
          <a:lstStyle/>
          <a:p>
            <a:r>
              <a:rPr lang="en-US" sz="3200" dirty="0"/>
              <a:t>ELEC-E8423 - Smart Grid</a:t>
            </a:r>
            <a:br>
              <a:rPr lang="en-US" sz="3200" dirty="0"/>
            </a:br>
            <a:r>
              <a:rPr lang="en-US" sz="3200" dirty="0"/>
              <a:t/>
            </a:r>
            <a:br>
              <a:rPr lang="en-US" sz="3200" dirty="0"/>
            </a:br>
            <a:r>
              <a:rPr lang="en-US" sz="3200" i="1" dirty="0"/>
              <a:t>Electric trucks and their charging solutions</a:t>
            </a:r>
          </a:p>
        </p:txBody>
      </p:sp>
      <p:sp>
        <p:nvSpPr>
          <p:cNvPr id="3" name="Subtitle 2"/>
          <p:cNvSpPr>
            <a:spLocks noGrp="1"/>
          </p:cNvSpPr>
          <p:nvPr>
            <p:ph type="subTitle" idx="1"/>
          </p:nvPr>
        </p:nvSpPr>
        <p:spPr>
          <a:xfrm>
            <a:off x="572401" y="4182429"/>
            <a:ext cx="6285600" cy="1323370"/>
          </a:xfrm>
        </p:spPr>
        <p:txBody>
          <a:bodyPr>
            <a:normAutofit/>
          </a:bodyPr>
          <a:lstStyle/>
          <a:p>
            <a:r>
              <a:rPr lang="fi-FI" i="1" dirty="0"/>
              <a:t>Aaro Anttila</a:t>
            </a:r>
          </a:p>
          <a:p>
            <a:r>
              <a:rPr lang="fi-FI" i="1" dirty="0"/>
              <a:t>Mikko Vuorenmaa</a:t>
            </a:r>
          </a:p>
          <a:p>
            <a:endParaRPr lang="en-US" dirty="0"/>
          </a:p>
        </p:txBody>
      </p:sp>
      <p:sp>
        <p:nvSpPr>
          <p:cNvPr id="4" name="Text Placeholder 3"/>
          <p:cNvSpPr>
            <a:spLocks noGrp="1"/>
          </p:cNvSpPr>
          <p:nvPr>
            <p:ph type="body" sz="quarter" idx="13"/>
          </p:nvPr>
        </p:nvSpPr>
        <p:spPr/>
        <p:txBody>
          <a:bodyPr/>
          <a:lstStyle/>
          <a:p>
            <a:endParaRPr lang="en-US" dirty="0"/>
          </a:p>
        </p:txBody>
      </p:sp>
      <p:sp>
        <p:nvSpPr>
          <p:cNvPr id="5" name="Text Placeholder 4"/>
          <p:cNvSpPr>
            <a:spLocks noGrp="1"/>
          </p:cNvSpPr>
          <p:nvPr>
            <p:ph type="body" sz="quarter" idx="14"/>
          </p:nvPr>
        </p:nvSpPr>
        <p:spPr/>
        <p:txBody>
          <a:bodyPr/>
          <a:lstStyle/>
          <a:p>
            <a:endParaRPr lang="en-US" dirty="0"/>
          </a:p>
        </p:txBody>
      </p:sp>
      <p:sp>
        <p:nvSpPr>
          <p:cNvPr id="6" name="Text Placeholder 5"/>
          <p:cNvSpPr>
            <a:spLocks noGrp="1"/>
          </p:cNvSpPr>
          <p:nvPr>
            <p:ph type="body" sz="quarter" idx="18"/>
          </p:nvPr>
        </p:nvSpPr>
        <p:spPr/>
        <p:txBody>
          <a:bodyPr/>
          <a:lstStyle/>
          <a:p>
            <a:r>
              <a:rPr lang="en-US" dirty="0"/>
              <a:t>14.4.2020</a:t>
            </a:r>
          </a:p>
        </p:txBody>
      </p:sp>
      <p:sp>
        <p:nvSpPr>
          <p:cNvPr id="7" name="Text Placeholder 6"/>
          <p:cNvSpPr>
            <a:spLocks noGrp="1"/>
          </p:cNvSpPr>
          <p:nvPr>
            <p:ph type="body" sz="quarter" idx="19"/>
          </p:nvPr>
        </p:nvSpPr>
        <p:spPr/>
        <p:txBody>
          <a:bodyPr/>
          <a:lstStyle/>
          <a:p>
            <a:endParaRPr lang="en-US" dirty="0"/>
          </a:p>
        </p:txBody>
      </p:sp>
      <p:sp>
        <p:nvSpPr>
          <p:cNvPr id="8" name="Text Placeholder 7"/>
          <p:cNvSpPr>
            <a:spLocks noGrp="1"/>
          </p:cNvSpPr>
          <p:nvPr>
            <p:ph type="body" sz="quarter" idx="20"/>
          </p:nvPr>
        </p:nvSpPr>
        <p:spPr/>
        <p:txBody>
          <a:bodyPr/>
          <a:lstStyle/>
          <a:p>
            <a:endParaRPr lang="en-US" dirty="0"/>
          </a:p>
        </p:txBody>
      </p:sp>
    </p:spTree>
    <p:extLst>
      <p:ext uri="{BB962C8B-B14F-4D97-AF65-F5344CB8AC3E}">
        <p14:creationId xmlns:p14="http://schemas.microsoft.com/office/powerpoint/2010/main" val="1640447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6909" y="1497600"/>
            <a:ext cx="8134278" cy="4136400"/>
          </a:xfrm>
        </p:spPr>
        <p:txBody>
          <a:bodyPr>
            <a:normAutofit fontScale="85000" lnSpcReduction="20000"/>
          </a:bodyPr>
          <a:lstStyle/>
          <a:p>
            <a:pPr marL="342900" indent="-342900">
              <a:lnSpc>
                <a:spcPct val="150000"/>
              </a:lnSpc>
              <a:buFont typeface="Arial" panose="020B0604020202020204" pitchFamily="34" charset="0"/>
              <a:buChar char="•"/>
            </a:pPr>
            <a:r>
              <a:rPr lang="fi-FI" b="0" dirty="0"/>
              <a:t>Liimatainen, H., van </a:t>
            </a:r>
            <a:r>
              <a:rPr lang="fi-FI" b="0" dirty="0" err="1"/>
              <a:t>Vliet</a:t>
            </a:r>
            <a:r>
              <a:rPr lang="fi-FI" b="0" dirty="0"/>
              <a:t>, O. &amp; </a:t>
            </a:r>
            <a:r>
              <a:rPr lang="fi-FI" b="0" dirty="0" err="1"/>
              <a:t>Aplyn</a:t>
            </a:r>
            <a:r>
              <a:rPr lang="fi-FI" b="0" dirty="0"/>
              <a:t>, D. 2019. </a:t>
            </a:r>
            <a:r>
              <a:rPr lang="fi-FI" b="0" dirty="0" err="1"/>
              <a:t>The</a:t>
            </a:r>
            <a:r>
              <a:rPr lang="fi-FI" b="0" dirty="0"/>
              <a:t> </a:t>
            </a:r>
            <a:r>
              <a:rPr lang="fi-FI" b="0" dirty="0" err="1"/>
              <a:t>potential</a:t>
            </a:r>
            <a:r>
              <a:rPr lang="fi-FI" b="0" dirty="0"/>
              <a:t> of </a:t>
            </a:r>
            <a:r>
              <a:rPr lang="fi-FI" b="0" dirty="0" err="1"/>
              <a:t>electric</a:t>
            </a:r>
            <a:r>
              <a:rPr lang="fi-FI" b="0" dirty="0"/>
              <a:t> </a:t>
            </a:r>
            <a:r>
              <a:rPr lang="fi-FI" b="0" dirty="0" err="1"/>
              <a:t>trucks</a:t>
            </a:r>
            <a:r>
              <a:rPr lang="fi-FI" b="0" dirty="0"/>
              <a:t> – An </a:t>
            </a:r>
            <a:r>
              <a:rPr lang="fi-FI" b="0" dirty="0" err="1"/>
              <a:t>international</a:t>
            </a:r>
            <a:r>
              <a:rPr lang="fi-FI" b="0" dirty="0"/>
              <a:t> </a:t>
            </a:r>
            <a:r>
              <a:rPr lang="fi-FI" b="0" dirty="0" err="1"/>
              <a:t>commodity-level</a:t>
            </a:r>
            <a:r>
              <a:rPr lang="fi-FI" b="0" dirty="0"/>
              <a:t> </a:t>
            </a:r>
            <a:r>
              <a:rPr lang="fi-FI" b="0" dirty="0" err="1"/>
              <a:t>analysis</a:t>
            </a:r>
            <a:r>
              <a:rPr lang="fi-FI" b="0" dirty="0"/>
              <a:t>. </a:t>
            </a:r>
            <a:r>
              <a:rPr lang="fi-FI" b="0" i="1" dirty="0" err="1"/>
              <a:t>Applied</a:t>
            </a:r>
            <a:r>
              <a:rPr lang="fi-FI" b="0" i="1" dirty="0"/>
              <a:t> Energy, 236</a:t>
            </a:r>
            <a:r>
              <a:rPr lang="fi-FI" b="0" dirty="0"/>
              <a:t>, </a:t>
            </a:r>
            <a:r>
              <a:rPr lang="fi-FI" b="0" dirty="0" err="1"/>
              <a:t>pp</a:t>
            </a:r>
            <a:r>
              <a:rPr lang="fi-FI" b="0" dirty="0"/>
              <a:t>. 804-814. doi:10.1016/j.apenergy.2018.12.017</a:t>
            </a:r>
            <a:endParaRPr lang="en-US" b="0" dirty="0"/>
          </a:p>
          <a:p>
            <a:pPr marL="342900" indent="-342900">
              <a:lnSpc>
                <a:spcPct val="150000"/>
              </a:lnSpc>
              <a:buFont typeface="Arial" panose="020B0604020202020204" pitchFamily="34" charset="0"/>
              <a:buChar char="•"/>
            </a:pPr>
            <a:r>
              <a:rPr lang="en-US" b="0" dirty="0"/>
              <a:t>Ban, M., Yu, J., Li, Z., Guo, D. &amp; Ge, J. 2019. Battery Swapping: An aggressive approach to transportation electrification. </a:t>
            </a:r>
            <a:r>
              <a:rPr lang="en-US" b="0" i="1" dirty="0"/>
              <a:t>IEEE Electrification Magazine, 7</a:t>
            </a:r>
            <a:r>
              <a:rPr lang="en-US" b="0" dirty="0"/>
              <a:t>(3), pp. 44-54. DOI:10.1109/MELE.2019.2925762</a:t>
            </a:r>
          </a:p>
          <a:p>
            <a:pPr marL="342900" indent="-342900">
              <a:lnSpc>
                <a:spcPct val="150000"/>
              </a:lnSpc>
              <a:buFont typeface="Arial" panose="020B0604020202020204" pitchFamily="34" charset="0"/>
              <a:buChar char="•"/>
            </a:pPr>
            <a:r>
              <a:rPr lang="fi-FI" b="0" dirty="0" err="1"/>
              <a:t>Plötz</a:t>
            </a:r>
            <a:r>
              <a:rPr lang="fi-FI" b="0" dirty="0"/>
              <a:t>, P., </a:t>
            </a:r>
            <a:r>
              <a:rPr lang="fi-FI" b="0" dirty="0" err="1"/>
              <a:t>Gnann</a:t>
            </a:r>
            <a:r>
              <a:rPr lang="fi-FI" b="0" dirty="0"/>
              <a:t>, T., </a:t>
            </a:r>
            <a:r>
              <a:rPr lang="fi-FI" b="0" dirty="0" err="1"/>
              <a:t>Jochem</a:t>
            </a:r>
            <a:r>
              <a:rPr lang="fi-FI" b="0" dirty="0"/>
              <a:t>, P., </a:t>
            </a:r>
            <a:r>
              <a:rPr lang="fi-FI" b="0" dirty="0" err="1"/>
              <a:t>Yilmaz</a:t>
            </a:r>
            <a:r>
              <a:rPr lang="fi-FI" b="0" dirty="0"/>
              <a:t>, H. </a:t>
            </a:r>
            <a:r>
              <a:rPr lang="fi-FI" b="0" dirty="0" err="1"/>
              <a:t>Ü</a:t>
            </a:r>
            <a:r>
              <a:rPr lang="fi-FI" b="0" dirty="0"/>
              <a:t>. &amp; </a:t>
            </a:r>
            <a:r>
              <a:rPr lang="fi-FI" b="0" dirty="0" err="1"/>
              <a:t>Kaschub</a:t>
            </a:r>
            <a:r>
              <a:rPr lang="fi-FI" b="0" dirty="0"/>
              <a:t>, T. 2019. </a:t>
            </a:r>
            <a:r>
              <a:rPr lang="fi-FI" b="0" dirty="0" err="1"/>
              <a:t>Impact</a:t>
            </a:r>
            <a:r>
              <a:rPr lang="fi-FI" b="0" dirty="0"/>
              <a:t> of </a:t>
            </a:r>
            <a:r>
              <a:rPr lang="fi-FI" b="0" dirty="0" err="1"/>
              <a:t>electric</a:t>
            </a:r>
            <a:r>
              <a:rPr lang="fi-FI" b="0" dirty="0"/>
              <a:t> </a:t>
            </a:r>
            <a:r>
              <a:rPr lang="fi-FI" b="0" dirty="0" err="1"/>
              <a:t>trucks</a:t>
            </a:r>
            <a:r>
              <a:rPr lang="fi-FI" b="0" dirty="0"/>
              <a:t> </a:t>
            </a:r>
            <a:r>
              <a:rPr lang="fi-FI" b="0" dirty="0" err="1"/>
              <a:t>powered</a:t>
            </a:r>
            <a:r>
              <a:rPr lang="fi-FI" b="0" dirty="0"/>
              <a:t> </a:t>
            </a:r>
            <a:r>
              <a:rPr lang="fi-FI" b="0" dirty="0" err="1"/>
              <a:t>by</a:t>
            </a:r>
            <a:r>
              <a:rPr lang="fi-FI" b="0" dirty="0"/>
              <a:t> </a:t>
            </a:r>
            <a:r>
              <a:rPr lang="fi-FI" b="0" dirty="0" err="1"/>
              <a:t>overhead</a:t>
            </a:r>
            <a:r>
              <a:rPr lang="fi-FI" b="0" dirty="0"/>
              <a:t> </a:t>
            </a:r>
            <a:r>
              <a:rPr lang="fi-FI" b="0" dirty="0" err="1"/>
              <a:t>lines</a:t>
            </a:r>
            <a:r>
              <a:rPr lang="fi-FI" b="0" dirty="0"/>
              <a:t> on </a:t>
            </a:r>
            <a:r>
              <a:rPr lang="fi-FI" b="0" dirty="0" err="1"/>
              <a:t>the</a:t>
            </a:r>
            <a:r>
              <a:rPr lang="fi-FI" b="0" dirty="0"/>
              <a:t> European </a:t>
            </a:r>
            <a:r>
              <a:rPr lang="fi-FI" b="0" dirty="0" err="1"/>
              <a:t>electricity</a:t>
            </a:r>
            <a:r>
              <a:rPr lang="fi-FI" b="0" dirty="0"/>
              <a:t> </a:t>
            </a:r>
            <a:r>
              <a:rPr lang="fi-FI" b="0" dirty="0" err="1"/>
              <a:t>system</a:t>
            </a:r>
            <a:r>
              <a:rPr lang="fi-FI" b="0" dirty="0"/>
              <a:t> and CO2 </a:t>
            </a:r>
            <a:r>
              <a:rPr lang="fi-FI" b="0" dirty="0" err="1"/>
              <a:t>emissions</a:t>
            </a:r>
            <a:r>
              <a:rPr lang="fi-FI" b="0" dirty="0"/>
              <a:t>. </a:t>
            </a:r>
            <a:r>
              <a:rPr lang="fi-FI" b="0" i="1" dirty="0"/>
              <a:t>Energy </a:t>
            </a:r>
            <a:r>
              <a:rPr lang="fi-FI" b="0" i="1" dirty="0" err="1"/>
              <a:t>Policy</a:t>
            </a:r>
            <a:r>
              <a:rPr lang="fi-FI" b="0" i="1" dirty="0"/>
              <a:t>, 130</a:t>
            </a:r>
            <a:r>
              <a:rPr lang="fi-FI" b="0" dirty="0"/>
              <a:t>, </a:t>
            </a:r>
            <a:r>
              <a:rPr lang="fi-FI" b="0" dirty="0" err="1"/>
              <a:t>pp</a:t>
            </a:r>
            <a:r>
              <a:rPr lang="fi-FI" b="0" dirty="0"/>
              <a:t>. 32-40. DOI:10.1016/j.enpol.2019.03.042</a:t>
            </a:r>
          </a:p>
          <a:p>
            <a:pPr marL="342900" indent="-342900">
              <a:lnSpc>
                <a:spcPct val="150000"/>
              </a:lnSpc>
              <a:buFont typeface="Arial" panose="020B0604020202020204" pitchFamily="34" charset="0"/>
              <a:buChar char="•"/>
            </a:pPr>
            <a:r>
              <a:rPr lang="en-US" b="0" dirty="0" err="1"/>
              <a:t>Jelica</a:t>
            </a:r>
            <a:r>
              <a:rPr lang="en-US" b="0" dirty="0"/>
              <a:t>, D., </a:t>
            </a:r>
            <a:r>
              <a:rPr lang="en-US" b="0" dirty="0" err="1"/>
              <a:t>Taljegard</a:t>
            </a:r>
            <a:r>
              <a:rPr lang="en-US" b="0" dirty="0"/>
              <a:t>, M., Thorson, L. &amp; </a:t>
            </a:r>
            <a:r>
              <a:rPr lang="en-US" b="0" dirty="0" err="1"/>
              <a:t>Johnsson</a:t>
            </a:r>
            <a:r>
              <a:rPr lang="en-US" b="0" dirty="0"/>
              <a:t>, F. 2018. Hourly electricity demand from an electric road system – A Swedish case study. </a:t>
            </a:r>
            <a:r>
              <a:rPr lang="en-US" b="0" i="1" dirty="0"/>
              <a:t>Applied Energy, 228</a:t>
            </a:r>
            <a:r>
              <a:rPr lang="en-US" b="0" dirty="0"/>
              <a:t>, pp. 141-148. doi:10.1016/j.apenergy.2018.06.047</a:t>
            </a:r>
          </a:p>
          <a:p>
            <a:pPr marL="342900" indent="-342900">
              <a:lnSpc>
                <a:spcPct val="150000"/>
              </a:lnSpc>
              <a:buFont typeface="Arial" panose="020B0604020202020204" pitchFamily="34" charset="0"/>
              <a:buChar char="•"/>
            </a:pPr>
            <a:r>
              <a:rPr lang="fi-FI" b="0" dirty="0" err="1"/>
              <a:t>Kast</a:t>
            </a:r>
            <a:r>
              <a:rPr lang="fi-FI" b="0" dirty="0"/>
              <a:t>, J., </a:t>
            </a:r>
            <a:r>
              <a:rPr lang="fi-FI" b="0" dirty="0" err="1"/>
              <a:t>Vijayagopal</a:t>
            </a:r>
            <a:r>
              <a:rPr lang="fi-FI" b="0" dirty="0"/>
              <a:t>, R., </a:t>
            </a:r>
            <a:r>
              <a:rPr lang="fi-FI" b="0" dirty="0" err="1"/>
              <a:t>Gangloff</a:t>
            </a:r>
            <a:r>
              <a:rPr lang="fi-FI" b="0" dirty="0"/>
              <a:t>, J. J. &amp; </a:t>
            </a:r>
            <a:r>
              <a:rPr lang="fi-FI" b="0" dirty="0" err="1"/>
              <a:t>Marcinkoski</a:t>
            </a:r>
            <a:r>
              <a:rPr lang="fi-FI" b="0" dirty="0"/>
              <a:t>, J. 2017. </a:t>
            </a:r>
            <a:r>
              <a:rPr lang="fi-FI" b="0" dirty="0" err="1"/>
              <a:t>Clean</a:t>
            </a:r>
            <a:r>
              <a:rPr lang="fi-FI" b="0" dirty="0"/>
              <a:t> </a:t>
            </a:r>
            <a:r>
              <a:rPr lang="fi-FI" b="0" dirty="0" err="1"/>
              <a:t>commercial</a:t>
            </a:r>
            <a:r>
              <a:rPr lang="fi-FI" b="0" dirty="0"/>
              <a:t> </a:t>
            </a:r>
            <a:r>
              <a:rPr lang="fi-FI" b="0" dirty="0" err="1"/>
              <a:t>transportation</a:t>
            </a:r>
            <a:r>
              <a:rPr lang="fi-FI" b="0" dirty="0"/>
              <a:t>: Medium and heavy </a:t>
            </a:r>
            <a:r>
              <a:rPr lang="fi-FI" b="0" dirty="0" err="1"/>
              <a:t>duty</a:t>
            </a:r>
            <a:r>
              <a:rPr lang="fi-FI" b="0" dirty="0"/>
              <a:t> </a:t>
            </a:r>
            <a:r>
              <a:rPr lang="fi-FI" b="0" dirty="0" err="1"/>
              <a:t>fuel</a:t>
            </a:r>
            <a:r>
              <a:rPr lang="fi-FI" b="0" dirty="0"/>
              <a:t> </a:t>
            </a:r>
            <a:r>
              <a:rPr lang="fi-FI" b="0" dirty="0" err="1"/>
              <a:t>cell</a:t>
            </a:r>
            <a:r>
              <a:rPr lang="fi-FI" b="0" dirty="0"/>
              <a:t> </a:t>
            </a:r>
            <a:r>
              <a:rPr lang="fi-FI" b="0" dirty="0" err="1"/>
              <a:t>electric</a:t>
            </a:r>
            <a:r>
              <a:rPr lang="fi-FI" b="0" dirty="0"/>
              <a:t> </a:t>
            </a:r>
            <a:r>
              <a:rPr lang="fi-FI" b="0" dirty="0" err="1"/>
              <a:t>trucks</a:t>
            </a:r>
            <a:r>
              <a:rPr lang="fi-FI" b="0" dirty="0"/>
              <a:t>. </a:t>
            </a:r>
            <a:r>
              <a:rPr lang="fi-FI" b="0" i="1" dirty="0"/>
              <a:t>International Journal of </a:t>
            </a:r>
            <a:r>
              <a:rPr lang="fi-FI" b="0" i="1" dirty="0" err="1"/>
              <a:t>Hydrogen</a:t>
            </a:r>
            <a:r>
              <a:rPr lang="fi-FI" b="0" i="1" dirty="0"/>
              <a:t> Energy, 42</a:t>
            </a:r>
            <a:r>
              <a:rPr lang="fi-FI" b="0" dirty="0"/>
              <a:t>(7), </a:t>
            </a:r>
            <a:r>
              <a:rPr lang="fi-FI" b="0" dirty="0" err="1"/>
              <a:t>pp</a:t>
            </a:r>
            <a:r>
              <a:rPr lang="fi-FI" b="0" dirty="0"/>
              <a:t>. 4508-4517. DOI:10.1016/j.ijhydene.2016.12.129</a:t>
            </a:r>
          </a:p>
          <a:p>
            <a:pPr marL="342900" indent="-342900">
              <a:lnSpc>
                <a:spcPct val="150000"/>
              </a:lnSpc>
              <a:buFont typeface="Arial" panose="020B0604020202020204" pitchFamily="34" charset="0"/>
              <a:buChar char="•"/>
            </a:pPr>
            <a:r>
              <a:rPr lang="fi-FI" b="0" dirty="0"/>
              <a:t>SESKO. 2020. </a:t>
            </a:r>
            <a:r>
              <a:rPr lang="fi-FI" b="0" dirty="0" err="1"/>
              <a:t>Sähköajoneuvojen</a:t>
            </a:r>
            <a:r>
              <a:rPr lang="fi-FI" b="0" dirty="0"/>
              <a:t> lataussuositus, suositus 2019. </a:t>
            </a:r>
            <a:r>
              <a:rPr lang="fi-FI" b="0" dirty="0" err="1"/>
              <a:t>Available</a:t>
            </a:r>
            <a:r>
              <a:rPr lang="fi-FI" b="0" dirty="0"/>
              <a:t> at: </a:t>
            </a:r>
            <a:r>
              <a:rPr lang="fi-FI" b="0" dirty="0" err="1"/>
              <a:t>https</a:t>
            </a:r>
            <a:r>
              <a:rPr lang="fi-FI" b="0" dirty="0"/>
              <a:t>://</a:t>
            </a:r>
            <a:r>
              <a:rPr lang="fi-FI" b="0" dirty="0" err="1"/>
              <a:t>www.sesko.fi</a:t>
            </a:r>
            <a:r>
              <a:rPr lang="fi-FI" b="0" dirty="0"/>
              <a:t>/standardit/</a:t>
            </a:r>
            <a:r>
              <a:rPr lang="fi-FI" b="0" dirty="0" err="1"/>
              <a:t>standardoinnin_aihealueita</a:t>
            </a:r>
            <a:r>
              <a:rPr lang="fi-FI" b="0" dirty="0"/>
              <a:t>/</a:t>
            </a:r>
            <a:r>
              <a:rPr lang="fi-FI" b="0" dirty="0" err="1"/>
              <a:t>sahkoautot_ja_latausjarjestelmat</a:t>
            </a:r>
            <a:endParaRPr lang="fi-FI" b="0" dirty="0"/>
          </a:p>
          <a:p>
            <a:pPr marL="342900" indent="-342900">
              <a:lnSpc>
                <a:spcPct val="150000"/>
              </a:lnSpc>
              <a:buFont typeface="Arial" panose="020B0604020202020204" pitchFamily="34" charset="0"/>
              <a:buChar char="•"/>
            </a:pPr>
            <a:r>
              <a:rPr lang="fi-FI" b="0" dirty="0" err="1"/>
              <a:t>Tesla</a:t>
            </a:r>
            <a:r>
              <a:rPr lang="fi-FI" b="0" dirty="0"/>
              <a:t> Motors. 2020. </a:t>
            </a:r>
            <a:r>
              <a:rPr lang="fi-FI" b="0" dirty="0" err="1"/>
              <a:t>Introducing</a:t>
            </a:r>
            <a:r>
              <a:rPr lang="fi-FI" b="0" dirty="0"/>
              <a:t> V3 </a:t>
            </a:r>
            <a:r>
              <a:rPr lang="fi-FI" b="0" dirty="0" err="1"/>
              <a:t>Supercharging</a:t>
            </a:r>
            <a:r>
              <a:rPr lang="fi-FI" b="0" dirty="0"/>
              <a:t>. </a:t>
            </a:r>
            <a:r>
              <a:rPr lang="fi-FI" b="0" dirty="0" err="1"/>
              <a:t>Available</a:t>
            </a:r>
            <a:r>
              <a:rPr lang="fi-FI" b="0" dirty="0"/>
              <a:t> at: </a:t>
            </a:r>
            <a:r>
              <a:rPr lang="fi-FI" b="0" dirty="0" err="1"/>
              <a:t>https</a:t>
            </a:r>
            <a:r>
              <a:rPr lang="fi-FI" b="0" dirty="0"/>
              <a:t>://</a:t>
            </a:r>
            <a:r>
              <a:rPr lang="fi-FI" b="0" dirty="0" err="1"/>
              <a:t>www.tesla.com</a:t>
            </a:r>
            <a:r>
              <a:rPr lang="fi-FI" b="0" dirty="0"/>
              <a:t>/</a:t>
            </a:r>
            <a:r>
              <a:rPr lang="fi-FI" b="0" dirty="0" err="1"/>
              <a:t>fi_FI</a:t>
            </a:r>
            <a:r>
              <a:rPr lang="fi-FI" b="0" dirty="0"/>
              <a:t>/</a:t>
            </a:r>
            <a:r>
              <a:rPr lang="fi-FI" b="0" dirty="0" err="1"/>
              <a:t>blog</a:t>
            </a:r>
            <a:r>
              <a:rPr lang="fi-FI" b="0" dirty="0"/>
              <a:t>/introducing-v3-supercharging</a:t>
            </a:r>
          </a:p>
          <a:p>
            <a:pPr marL="342900" indent="-342900">
              <a:lnSpc>
                <a:spcPct val="150000"/>
              </a:lnSpc>
              <a:buFont typeface="Arial" panose="020B0604020202020204" pitchFamily="34" charset="0"/>
              <a:buChar char="•"/>
            </a:pPr>
            <a:endParaRPr lang="en-US" sz="2000" dirty="0"/>
          </a:p>
        </p:txBody>
      </p:sp>
      <p:sp>
        <p:nvSpPr>
          <p:cNvPr id="3" name="Title 2"/>
          <p:cNvSpPr>
            <a:spLocks noGrp="1"/>
          </p:cNvSpPr>
          <p:nvPr>
            <p:ph type="ctrTitle"/>
          </p:nvPr>
        </p:nvSpPr>
        <p:spPr/>
        <p:txBody>
          <a:bodyPr/>
          <a:lstStyle/>
          <a:p>
            <a:r>
              <a:rPr lang="en-US" dirty="0"/>
              <a:t>Source material used</a:t>
            </a:r>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a:t>14.4.2020</a:t>
            </a:r>
            <a:endParaRPr lang="en-US" dirty="0"/>
          </a:p>
        </p:txBody>
      </p:sp>
    </p:spTree>
    <p:extLst>
      <p:ext uri="{BB962C8B-B14F-4D97-AF65-F5344CB8AC3E}">
        <p14:creationId xmlns:p14="http://schemas.microsoft.com/office/powerpoint/2010/main" val="16607002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772400" cy="4136400"/>
          </a:xfrm>
        </p:spPr>
        <p:txBody>
          <a:bodyPr>
            <a:normAutofit/>
          </a:bodyPr>
          <a:lstStyle/>
          <a:p>
            <a:pPr>
              <a:lnSpc>
                <a:spcPct val="150000"/>
              </a:lnSpc>
              <a:buFont typeface="Arial" panose="020B0604020202020204" pitchFamily="34" charset="0"/>
              <a:buChar char="•"/>
            </a:pPr>
            <a:r>
              <a:rPr lang="en-US" dirty="0"/>
              <a:t>Transportation’s global CO</a:t>
            </a:r>
            <a:r>
              <a:rPr lang="en-US" baseline="-25000" dirty="0"/>
              <a:t>2</a:t>
            </a:r>
            <a:r>
              <a:rPr lang="en-US" dirty="0"/>
              <a:t> emissions are 9 000 billion tons which are expected to grow by 60 % by 2050 due to strong expected growth in demand. This has risen interest for electrification of transportation over the last decade.</a:t>
            </a:r>
          </a:p>
          <a:p>
            <a:pPr>
              <a:lnSpc>
                <a:spcPct val="150000"/>
              </a:lnSpc>
              <a:buFont typeface="Arial" panose="020B0604020202020204" pitchFamily="34" charset="0"/>
              <a:buChar char="•"/>
            </a:pPr>
            <a:r>
              <a:rPr lang="en-US" dirty="0"/>
              <a:t>Electrification has been only commercially viable for passenger cars which range and haulage requirements are more moderate than medium- and heavy-duty vehicles</a:t>
            </a:r>
          </a:p>
          <a:p>
            <a:pPr>
              <a:lnSpc>
                <a:spcPct val="150000"/>
              </a:lnSpc>
              <a:buFont typeface="Arial" panose="020B0604020202020204" pitchFamily="34" charset="0"/>
              <a:buChar char="•"/>
            </a:pPr>
            <a:r>
              <a:rPr lang="en-US" dirty="0"/>
              <a:t>Recent developments in battery technologies and expected price decrease of batteries have made electric battery trucks more commercially viable and suitable for truck usage</a:t>
            </a:r>
          </a:p>
          <a:p>
            <a:pPr>
              <a:lnSpc>
                <a:spcPct val="150000"/>
              </a:lnSpc>
              <a:buFont typeface="Arial" panose="020B0604020202020204" pitchFamily="34" charset="0"/>
              <a:buChar char="•"/>
            </a:pPr>
            <a:endParaRPr lang="en-US" sz="1200" dirty="0"/>
          </a:p>
        </p:txBody>
      </p:sp>
      <p:sp>
        <p:nvSpPr>
          <p:cNvPr id="3" name="Title 2"/>
          <p:cNvSpPr>
            <a:spLocks noGrp="1"/>
          </p:cNvSpPr>
          <p:nvPr>
            <p:ph type="ctrTitle"/>
          </p:nvPr>
        </p:nvSpPr>
        <p:spPr/>
        <p:txBody>
          <a:bodyPr/>
          <a:lstStyle/>
          <a:p>
            <a:r>
              <a:rPr lang="en-US" dirty="0"/>
              <a:t>Introduction</a:t>
            </a:r>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a:t>14.4.2020</a:t>
            </a:r>
            <a:endParaRPr lang="en-US" dirty="0"/>
          </a:p>
        </p:txBody>
      </p:sp>
      <p:pic>
        <p:nvPicPr>
          <p:cNvPr id="9" name="Picture 8" descr="A picture containing outdoor, road, plane, sitting&#10;&#10;Description automatically generated">
            <a:extLst>
              <a:ext uri="{FF2B5EF4-FFF2-40B4-BE49-F238E27FC236}">
                <a16:creationId xmlns:a16="http://schemas.microsoft.com/office/drawing/2014/main" id="{C03E8102-6A64-FA4E-9196-5FB9D2DC91D0}"/>
              </a:ext>
            </a:extLst>
          </p:cNvPr>
          <p:cNvPicPr>
            <a:picLocks noChangeAspect="1"/>
          </p:cNvPicPr>
          <p:nvPr/>
        </p:nvPicPr>
        <p:blipFill>
          <a:blip r:embed="rId3"/>
          <a:stretch>
            <a:fillRect/>
          </a:stretch>
        </p:blipFill>
        <p:spPr>
          <a:xfrm>
            <a:off x="2694604" y="3938725"/>
            <a:ext cx="3013823" cy="1695275"/>
          </a:xfrm>
          <a:prstGeom prst="rect">
            <a:avLst/>
          </a:prstGeom>
        </p:spPr>
      </p:pic>
    </p:spTree>
    <p:extLst>
      <p:ext uri="{BB962C8B-B14F-4D97-AF65-F5344CB8AC3E}">
        <p14:creationId xmlns:p14="http://schemas.microsoft.com/office/powerpoint/2010/main" val="5218815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9C3B075-513A-4E55-8381-25F46D64B089}"/>
              </a:ext>
            </a:extLst>
          </p:cNvPr>
          <p:cNvSpPr>
            <a:spLocks noGrp="1"/>
          </p:cNvSpPr>
          <p:nvPr>
            <p:ph type="body" sz="quarter" idx="13"/>
          </p:nvPr>
        </p:nvSpPr>
        <p:spPr/>
        <p:txBody>
          <a:bodyPr/>
          <a:lstStyle/>
          <a:p>
            <a:pPr>
              <a:buFont typeface="Arial" panose="020B0604020202020204" pitchFamily="34" charset="0"/>
              <a:buChar char="•"/>
            </a:pPr>
            <a:r>
              <a:rPr lang="en-US" dirty="0"/>
              <a:t>Battery operated with in-vehicle charging</a:t>
            </a:r>
          </a:p>
          <a:p>
            <a:pPr lvl="1">
              <a:buFont typeface="Arial" panose="020B0604020202020204" pitchFamily="34" charset="0"/>
              <a:buChar char="•"/>
            </a:pPr>
            <a:r>
              <a:rPr lang="en-US" sz="1200" dirty="0"/>
              <a:t>Medium-duty</a:t>
            </a:r>
          </a:p>
          <a:p>
            <a:pPr lvl="1">
              <a:buFont typeface="Arial" panose="020B0604020202020204" pitchFamily="34" charset="0"/>
              <a:buChar char="•"/>
            </a:pPr>
            <a:r>
              <a:rPr lang="en-US" sz="1200" dirty="0"/>
              <a:t>Heavy-duty (Rigid &amp; Semi trucks)</a:t>
            </a:r>
          </a:p>
          <a:p>
            <a:pPr>
              <a:buFont typeface="Arial" panose="020B0604020202020204" pitchFamily="34" charset="0"/>
              <a:buChar char="•"/>
            </a:pPr>
            <a:r>
              <a:rPr lang="en-US" dirty="0"/>
              <a:t>Alternative electrification methods</a:t>
            </a:r>
          </a:p>
          <a:p>
            <a:pPr lvl="1">
              <a:buFont typeface="Arial" panose="020B0604020202020204" pitchFamily="34" charset="0"/>
              <a:buChar char="•"/>
            </a:pPr>
            <a:r>
              <a:rPr lang="en-US" sz="1200" dirty="0"/>
              <a:t>Battery operated with battery swapping</a:t>
            </a:r>
          </a:p>
          <a:p>
            <a:pPr lvl="1">
              <a:buFont typeface="Arial" panose="020B0604020202020204" pitchFamily="34" charset="0"/>
              <a:buChar char="•"/>
            </a:pPr>
            <a:r>
              <a:rPr lang="en-US" sz="1200" dirty="0"/>
              <a:t>Electrified road system (ERS)</a:t>
            </a:r>
          </a:p>
          <a:p>
            <a:pPr lvl="1">
              <a:buFont typeface="Arial" panose="020B0604020202020204" pitchFamily="34" charset="0"/>
              <a:buChar char="•"/>
            </a:pPr>
            <a:r>
              <a:rPr lang="en-US" sz="1200" dirty="0"/>
              <a:t>Hydrogen + Fuel cell</a:t>
            </a:r>
          </a:p>
          <a:p>
            <a:pPr>
              <a:buFont typeface="Arial" panose="020B0604020202020204" pitchFamily="34" charset="0"/>
              <a:buChar char="•"/>
            </a:pPr>
            <a:endParaRPr lang="en-US" dirty="0"/>
          </a:p>
          <a:p>
            <a:pPr>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1AA29E44-5802-43F7-93E7-3B38F575F483}"/>
              </a:ext>
            </a:extLst>
          </p:cNvPr>
          <p:cNvSpPr>
            <a:spLocks noGrp="1"/>
          </p:cNvSpPr>
          <p:nvPr>
            <p:ph type="ctrTitle"/>
          </p:nvPr>
        </p:nvSpPr>
        <p:spPr/>
        <p:txBody>
          <a:bodyPr/>
          <a:lstStyle/>
          <a:p>
            <a:r>
              <a:rPr lang="en-US" dirty="0"/>
              <a:t>How to electrify</a:t>
            </a:r>
          </a:p>
        </p:txBody>
      </p:sp>
      <p:sp>
        <p:nvSpPr>
          <p:cNvPr id="4" name="Text Placeholder 3">
            <a:extLst>
              <a:ext uri="{FF2B5EF4-FFF2-40B4-BE49-F238E27FC236}">
                <a16:creationId xmlns:a16="http://schemas.microsoft.com/office/drawing/2014/main" id="{BFE9B1B6-FF4D-4E1B-89A8-649DFF9042F6}"/>
              </a:ext>
            </a:extLst>
          </p:cNvPr>
          <p:cNvSpPr>
            <a:spLocks noGrp="1"/>
          </p:cNvSpPr>
          <p:nvPr>
            <p:ph type="body" sz="quarter" idx="16"/>
          </p:nvPr>
        </p:nvSpPr>
        <p:spPr/>
        <p:txBody>
          <a:bodyPr/>
          <a:lstStyle/>
          <a:p>
            <a:endParaRPr lang="fi-FI"/>
          </a:p>
        </p:txBody>
      </p:sp>
      <p:sp>
        <p:nvSpPr>
          <p:cNvPr id="5" name="Text Placeholder 4">
            <a:extLst>
              <a:ext uri="{FF2B5EF4-FFF2-40B4-BE49-F238E27FC236}">
                <a16:creationId xmlns:a16="http://schemas.microsoft.com/office/drawing/2014/main" id="{769AC760-71A8-42D7-B3BE-4C8CCD2807E8}"/>
              </a:ext>
            </a:extLst>
          </p:cNvPr>
          <p:cNvSpPr>
            <a:spLocks noGrp="1"/>
          </p:cNvSpPr>
          <p:nvPr>
            <p:ph type="body" sz="quarter" idx="17"/>
          </p:nvPr>
        </p:nvSpPr>
        <p:spPr/>
        <p:txBody>
          <a:bodyPr/>
          <a:lstStyle/>
          <a:p>
            <a:endParaRPr lang="fi-FI"/>
          </a:p>
        </p:txBody>
      </p:sp>
      <p:sp>
        <p:nvSpPr>
          <p:cNvPr id="6" name="Date Placeholder 5">
            <a:extLst>
              <a:ext uri="{FF2B5EF4-FFF2-40B4-BE49-F238E27FC236}">
                <a16:creationId xmlns:a16="http://schemas.microsoft.com/office/drawing/2014/main" id="{9EE35A12-DC8F-42F1-A083-1BAD672A5E32}"/>
              </a:ext>
            </a:extLst>
          </p:cNvPr>
          <p:cNvSpPr>
            <a:spLocks noGrp="1"/>
          </p:cNvSpPr>
          <p:nvPr>
            <p:ph type="dt" sz="half" idx="19"/>
          </p:nvPr>
        </p:nvSpPr>
        <p:spPr/>
        <p:txBody>
          <a:bodyPr/>
          <a:lstStyle/>
          <a:p>
            <a:pPr>
              <a:defRPr/>
            </a:pPr>
            <a:r>
              <a:rPr lang="fi-FI"/>
              <a:t>14.4.2020</a:t>
            </a:r>
            <a:endParaRPr lang="en-US" dirty="0"/>
          </a:p>
        </p:txBody>
      </p:sp>
      <p:pic>
        <p:nvPicPr>
          <p:cNvPr id="9" name="Picture 8" descr="A screenshot of a cell phone&#10;&#10;Description automatically generated">
            <a:extLst>
              <a:ext uri="{FF2B5EF4-FFF2-40B4-BE49-F238E27FC236}">
                <a16:creationId xmlns:a16="http://schemas.microsoft.com/office/drawing/2014/main" id="{421F62F0-1C7A-1940-A09F-F6085969C528}"/>
              </a:ext>
            </a:extLst>
          </p:cNvPr>
          <p:cNvPicPr>
            <a:picLocks noChangeAspect="1"/>
          </p:cNvPicPr>
          <p:nvPr/>
        </p:nvPicPr>
        <p:blipFill>
          <a:blip r:embed="rId3"/>
          <a:stretch>
            <a:fillRect/>
          </a:stretch>
        </p:blipFill>
        <p:spPr>
          <a:xfrm>
            <a:off x="0" y="3163237"/>
            <a:ext cx="9144000" cy="2662078"/>
          </a:xfrm>
          <a:prstGeom prst="rect">
            <a:avLst/>
          </a:prstGeom>
        </p:spPr>
      </p:pic>
    </p:spTree>
    <p:extLst>
      <p:ext uri="{BB962C8B-B14F-4D97-AF65-F5344CB8AC3E}">
        <p14:creationId xmlns:p14="http://schemas.microsoft.com/office/powerpoint/2010/main" val="20921499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215CCB5-52EF-4B05-859D-E326AFC1D15D}"/>
              </a:ext>
            </a:extLst>
          </p:cNvPr>
          <p:cNvSpPr>
            <a:spLocks noGrp="1"/>
          </p:cNvSpPr>
          <p:nvPr>
            <p:ph type="body" sz="quarter" idx="13"/>
          </p:nvPr>
        </p:nvSpPr>
        <p:spPr/>
        <p:txBody>
          <a:bodyPr/>
          <a:lstStyle/>
          <a:p>
            <a:pPr>
              <a:buFont typeface="Arial" panose="020B0604020202020204" pitchFamily="34" charset="0"/>
              <a:buChar char="•"/>
            </a:pPr>
            <a:r>
              <a:rPr lang="en-US" dirty="0"/>
              <a:t>Electric trucks use same standardized charging solutions as other electric cars</a:t>
            </a:r>
          </a:p>
          <a:p>
            <a:pPr>
              <a:buFont typeface="Arial" panose="020B0604020202020204" pitchFamily="34" charset="0"/>
              <a:buChar char="•"/>
            </a:pPr>
            <a:r>
              <a:rPr lang="en-US" dirty="0"/>
              <a:t>Normal charging (mode 3)</a:t>
            </a:r>
          </a:p>
          <a:p>
            <a:pPr lvl="1">
              <a:buFont typeface="Arial" panose="020B0604020202020204" pitchFamily="34" charset="0"/>
              <a:buChar char="•"/>
            </a:pPr>
            <a:r>
              <a:rPr lang="en-US" sz="1200" dirty="0"/>
              <a:t>AC – max 43 kW, 63 Amps – currently between 10–22 kW</a:t>
            </a:r>
          </a:p>
          <a:p>
            <a:pPr lvl="1">
              <a:buFont typeface="Arial" panose="020B0604020202020204" pitchFamily="34" charset="0"/>
              <a:buChar char="•"/>
            </a:pPr>
            <a:r>
              <a:rPr lang="en-US" sz="1200" dirty="0"/>
              <a:t>Bidirectional data transfer bus between vehicle and charger</a:t>
            </a:r>
          </a:p>
          <a:p>
            <a:pPr lvl="1">
              <a:buFont typeface="Arial" panose="020B0604020202020204" pitchFamily="34" charset="0"/>
              <a:buChar char="•"/>
            </a:pPr>
            <a:r>
              <a:rPr lang="en-US" sz="1200" dirty="0"/>
              <a:t>Type 1 plug in North America &amp; Japan and Type 2 in Europe</a:t>
            </a:r>
          </a:p>
          <a:p>
            <a:pPr lvl="1">
              <a:buFont typeface="Arial" panose="020B0604020202020204" pitchFamily="34" charset="0"/>
              <a:buChar char="•"/>
            </a:pPr>
            <a:r>
              <a:rPr lang="en-US" sz="1200" dirty="0"/>
              <a:t>AC Charger unit located in the vehicle with separate charging cable</a:t>
            </a:r>
          </a:p>
          <a:p>
            <a:pPr>
              <a:buFont typeface="Arial" panose="020B0604020202020204" pitchFamily="34" charset="0"/>
              <a:buChar char="•"/>
            </a:pPr>
            <a:r>
              <a:rPr lang="en-US" dirty="0"/>
              <a:t>Fast charging (mode 4)</a:t>
            </a:r>
          </a:p>
          <a:p>
            <a:pPr lvl="1">
              <a:buFont typeface="Arial" panose="020B0604020202020204" pitchFamily="34" charset="0"/>
              <a:buChar char="•"/>
            </a:pPr>
            <a:r>
              <a:rPr lang="en-US" sz="1200" dirty="0"/>
              <a:t>DC – currently between 22 kW–118 kW, future potential up to 400 kW with liquid cooling</a:t>
            </a:r>
          </a:p>
          <a:p>
            <a:pPr lvl="1">
              <a:buFont typeface="Arial" panose="020B0604020202020204" pitchFamily="34" charset="0"/>
              <a:buChar char="•"/>
            </a:pPr>
            <a:r>
              <a:rPr lang="en-US" sz="1200" dirty="0"/>
              <a:t>Bidirectional data transfer bus but its current flow control to both directions more depended on the location</a:t>
            </a:r>
          </a:p>
          <a:p>
            <a:pPr lvl="1">
              <a:buFont typeface="Arial" panose="020B0604020202020204" pitchFamily="34" charset="0"/>
              <a:buChar char="•"/>
            </a:pPr>
            <a:r>
              <a:rPr lang="en-US" sz="1200" dirty="0"/>
              <a:t>CCS 1, CCS 2, </a:t>
            </a:r>
            <a:r>
              <a:rPr lang="en-US" sz="1200" dirty="0" err="1"/>
              <a:t>CHAdeMO</a:t>
            </a:r>
            <a:r>
              <a:rPr lang="en-US" sz="1200" dirty="0"/>
              <a:t> &amp; Tesla Supercharger</a:t>
            </a:r>
          </a:p>
          <a:p>
            <a:pPr lvl="1">
              <a:buFont typeface="Arial" panose="020B0604020202020204" pitchFamily="34" charset="0"/>
              <a:buChar char="•"/>
            </a:pPr>
            <a:r>
              <a:rPr lang="en-US" sz="1200" dirty="0"/>
              <a:t>Both DC Charger unit and charging cable is part of the charging station, not part of the vehicle</a:t>
            </a:r>
          </a:p>
          <a:p>
            <a:pPr marL="388937" lvl="1" indent="0">
              <a:buNone/>
            </a:pPr>
            <a:endParaRPr lang="en-US" sz="1200" dirty="0"/>
          </a:p>
          <a:p>
            <a:pPr lvl="1">
              <a:buFont typeface="Arial" panose="020B0604020202020204" pitchFamily="34" charset="0"/>
              <a:buChar char="•"/>
            </a:pPr>
            <a:endParaRPr lang="en-US" sz="1200" dirty="0"/>
          </a:p>
          <a:p>
            <a:pPr lvl="1">
              <a:buFont typeface="Arial" panose="020B0604020202020204" pitchFamily="34" charset="0"/>
              <a:buChar char="•"/>
            </a:pPr>
            <a:endParaRPr lang="en-US" sz="1200" dirty="0"/>
          </a:p>
        </p:txBody>
      </p:sp>
      <p:sp>
        <p:nvSpPr>
          <p:cNvPr id="3" name="Title 2">
            <a:extLst>
              <a:ext uri="{FF2B5EF4-FFF2-40B4-BE49-F238E27FC236}">
                <a16:creationId xmlns:a16="http://schemas.microsoft.com/office/drawing/2014/main" id="{363C21E1-25C8-450D-AD2B-46F507D0A42B}"/>
              </a:ext>
            </a:extLst>
          </p:cNvPr>
          <p:cNvSpPr>
            <a:spLocks noGrp="1"/>
          </p:cNvSpPr>
          <p:nvPr>
            <p:ph type="ctrTitle"/>
          </p:nvPr>
        </p:nvSpPr>
        <p:spPr/>
        <p:txBody>
          <a:bodyPr/>
          <a:lstStyle/>
          <a:p>
            <a:r>
              <a:rPr lang="en-US" dirty="0"/>
              <a:t>Charging of battery-operated electric trucks</a:t>
            </a:r>
          </a:p>
        </p:txBody>
      </p:sp>
      <p:sp>
        <p:nvSpPr>
          <p:cNvPr id="4" name="Text Placeholder 3">
            <a:extLst>
              <a:ext uri="{FF2B5EF4-FFF2-40B4-BE49-F238E27FC236}">
                <a16:creationId xmlns:a16="http://schemas.microsoft.com/office/drawing/2014/main" id="{75D34E9D-9955-4305-A867-057A2EEAA755}"/>
              </a:ext>
            </a:extLst>
          </p:cNvPr>
          <p:cNvSpPr>
            <a:spLocks noGrp="1"/>
          </p:cNvSpPr>
          <p:nvPr>
            <p:ph type="body" sz="quarter" idx="16"/>
          </p:nvPr>
        </p:nvSpPr>
        <p:spPr/>
        <p:txBody>
          <a:bodyPr/>
          <a:lstStyle/>
          <a:p>
            <a:endParaRPr lang="fi-FI"/>
          </a:p>
        </p:txBody>
      </p:sp>
      <p:sp>
        <p:nvSpPr>
          <p:cNvPr id="5" name="Text Placeholder 4">
            <a:extLst>
              <a:ext uri="{FF2B5EF4-FFF2-40B4-BE49-F238E27FC236}">
                <a16:creationId xmlns:a16="http://schemas.microsoft.com/office/drawing/2014/main" id="{04B7484D-C49B-4646-9644-34956C3C37EE}"/>
              </a:ext>
            </a:extLst>
          </p:cNvPr>
          <p:cNvSpPr>
            <a:spLocks noGrp="1"/>
          </p:cNvSpPr>
          <p:nvPr>
            <p:ph type="body" sz="quarter" idx="17"/>
          </p:nvPr>
        </p:nvSpPr>
        <p:spPr/>
        <p:txBody>
          <a:bodyPr/>
          <a:lstStyle/>
          <a:p>
            <a:endParaRPr lang="fi-FI"/>
          </a:p>
        </p:txBody>
      </p:sp>
      <p:sp>
        <p:nvSpPr>
          <p:cNvPr id="6" name="Date Placeholder 5">
            <a:extLst>
              <a:ext uri="{FF2B5EF4-FFF2-40B4-BE49-F238E27FC236}">
                <a16:creationId xmlns:a16="http://schemas.microsoft.com/office/drawing/2014/main" id="{D7EB40D5-69C8-4E1D-B710-E9520C01A9C7}"/>
              </a:ext>
            </a:extLst>
          </p:cNvPr>
          <p:cNvSpPr>
            <a:spLocks noGrp="1"/>
          </p:cNvSpPr>
          <p:nvPr>
            <p:ph type="dt" sz="half" idx="19"/>
          </p:nvPr>
        </p:nvSpPr>
        <p:spPr/>
        <p:txBody>
          <a:bodyPr/>
          <a:lstStyle/>
          <a:p>
            <a:pPr>
              <a:defRPr/>
            </a:pPr>
            <a:r>
              <a:rPr lang="fi-FI"/>
              <a:t>14.4.2020</a:t>
            </a:r>
            <a:endParaRPr lang="en-US" dirty="0"/>
          </a:p>
        </p:txBody>
      </p:sp>
      <p:pic>
        <p:nvPicPr>
          <p:cNvPr id="13" name="Picture 12" descr="A close up of a device&#10;&#10;Description automatically generated">
            <a:extLst>
              <a:ext uri="{FF2B5EF4-FFF2-40B4-BE49-F238E27FC236}">
                <a16:creationId xmlns:a16="http://schemas.microsoft.com/office/drawing/2014/main" id="{BE7E2B06-A3B4-C442-ADF2-AA8F049200D1}"/>
              </a:ext>
            </a:extLst>
          </p:cNvPr>
          <p:cNvPicPr>
            <a:picLocks noChangeAspect="1"/>
          </p:cNvPicPr>
          <p:nvPr/>
        </p:nvPicPr>
        <p:blipFill>
          <a:blip r:embed="rId3"/>
          <a:stretch>
            <a:fillRect/>
          </a:stretch>
        </p:blipFill>
        <p:spPr>
          <a:xfrm>
            <a:off x="2885377" y="4612130"/>
            <a:ext cx="3146446" cy="1179918"/>
          </a:xfrm>
          <a:prstGeom prst="rect">
            <a:avLst/>
          </a:prstGeom>
        </p:spPr>
      </p:pic>
      <p:pic>
        <p:nvPicPr>
          <p:cNvPr id="15" name="Picture 14" descr="A close up of a device&#10;&#10;Description automatically generated">
            <a:extLst>
              <a:ext uri="{FF2B5EF4-FFF2-40B4-BE49-F238E27FC236}">
                <a16:creationId xmlns:a16="http://schemas.microsoft.com/office/drawing/2014/main" id="{0E048253-A4DF-BA43-82A5-527AF511B20F}"/>
              </a:ext>
            </a:extLst>
          </p:cNvPr>
          <p:cNvPicPr>
            <a:picLocks noChangeAspect="1"/>
          </p:cNvPicPr>
          <p:nvPr/>
        </p:nvPicPr>
        <p:blipFill>
          <a:blip r:embed="rId4"/>
          <a:stretch>
            <a:fillRect/>
          </a:stretch>
        </p:blipFill>
        <p:spPr>
          <a:xfrm>
            <a:off x="5779408" y="1898955"/>
            <a:ext cx="3364592" cy="1261723"/>
          </a:xfrm>
          <a:prstGeom prst="rect">
            <a:avLst/>
          </a:prstGeom>
        </p:spPr>
      </p:pic>
    </p:spTree>
    <p:extLst>
      <p:ext uri="{BB962C8B-B14F-4D97-AF65-F5344CB8AC3E}">
        <p14:creationId xmlns:p14="http://schemas.microsoft.com/office/powerpoint/2010/main" val="3851932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4E12977-4BAF-EC42-82CD-F76E82482574}"/>
              </a:ext>
            </a:extLst>
          </p:cNvPr>
          <p:cNvSpPr>
            <a:spLocks noGrp="1"/>
          </p:cNvSpPr>
          <p:nvPr>
            <p:ph type="body" sz="quarter" idx="13"/>
          </p:nvPr>
        </p:nvSpPr>
        <p:spPr/>
        <p:txBody>
          <a:bodyPr>
            <a:normAutofit/>
          </a:bodyPr>
          <a:lstStyle/>
          <a:p>
            <a:pPr>
              <a:buFont typeface="Arial" panose="020B0604020202020204" pitchFamily="34" charset="0"/>
              <a:buChar char="•"/>
            </a:pPr>
            <a:r>
              <a:rPr lang="en-US" dirty="0"/>
              <a:t>Case study – A commodity-level analysis between Finland (FIN) and Switzerland (CH) based on the data from continuous road freight surveys carried out according to EU regulation with hypothesis (H#)</a:t>
            </a:r>
          </a:p>
          <a:p>
            <a:pPr lvl="1">
              <a:buFont typeface="Arial" panose="020B0604020202020204" pitchFamily="34" charset="0"/>
              <a:buChar char="•"/>
            </a:pPr>
            <a:r>
              <a:rPr lang="en-US" sz="1200" dirty="0"/>
              <a:t>H1: Electric trucks could haul majority of freight with lower gross vehicle weight (GVW) in CH compared to extensive use of truck-trailer combinations in FIN with higher GVW for long-haul freight</a:t>
            </a:r>
          </a:p>
          <a:p>
            <a:pPr lvl="1">
              <a:buFont typeface="Arial" panose="020B0604020202020204" pitchFamily="34" charset="0"/>
              <a:buChar char="•"/>
            </a:pPr>
            <a:r>
              <a:rPr lang="en-US" sz="1200" dirty="0"/>
              <a:t>H2: Fast charging network with adequate charging times have major impact on potential of truck electrification</a:t>
            </a:r>
          </a:p>
          <a:p>
            <a:pPr lvl="1">
              <a:buFont typeface="Arial" panose="020B0604020202020204" pitchFamily="34" charset="0"/>
              <a:buChar char="•"/>
            </a:pPr>
            <a:r>
              <a:rPr lang="en-US" sz="1200" dirty="0"/>
              <a:t>H3: Grid improvement are necessary due to charging of electric trucks</a:t>
            </a:r>
          </a:p>
          <a:p>
            <a:pPr lvl="1">
              <a:buFont typeface="Arial" panose="020B0604020202020204" pitchFamily="34" charset="0"/>
              <a:buChar char="•"/>
            </a:pPr>
            <a:r>
              <a:rPr lang="en-US" sz="1200" dirty="0"/>
              <a:t>H4: Different commodities result crucial differences in potential of truck electrification and commercial potential can be recognized with certain type electric truck with certain type of freight haulage based on commodity</a:t>
            </a:r>
          </a:p>
          <a:p>
            <a:pPr>
              <a:buFont typeface="Arial" panose="020B0604020202020204" pitchFamily="34" charset="0"/>
              <a:buChar char="•"/>
            </a:pPr>
            <a:r>
              <a:rPr lang="en-US" dirty="0"/>
              <a:t>Hypothesis compared in different technology development scenarios</a:t>
            </a:r>
            <a:endParaRPr lang="en-US" sz="200" dirty="0"/>
          </a:p>
        </p:txBody>
      </p:sp>
      <p:sp>
        <p:nvSpPr>
          <p:cNvPr id="3" name="Title 2">
            <a:extLst>
              <a:ext uri="{FF2B5EF4-FFF2-40B4-BE49-F238E27FC236}">
                <a16:creationId xmlns:a16="http://schemas.microsoft.com/office/drawing/2014/main" id="{4452E586-36E1-C647-8BC1-9BCC90077A61}"/>
              </a:ext>
            </a:extLst>
          </p:cNvPr>
          <p:cNvSpPr>
            <a:spLocks noGrp="1"/>
          </p:cNvSpPr>
          <p:nvPr>
            <p:ph type="ctrTitle"/>
          </p:nvPr>
        </p:nvSpPr>
        <p:spPr/>
        <p:txBody>
          <a:bodyPr/>
          <a:lstStyle/>
          <a:p>
            <a:r>
              <a:rPr lang="en-US" dirty="0"/>
              <a:t>Potential of electric trucks</a:t>
            </a:r>
          </a:p>
        </p:txBody>
      </p:sp>
      <p:sp>
        <p:nvSpPr>
          <p:cNvPr id="4" name="Text Placeholder 3">
            <a:extLst>
              <a:ext uri="{FF2B5EF4-FFF2-40B4-BE49-F238E27FC236}">
                <a16:creationId xmlns:a16="http://schemas.microsoft.com/office/drawing/2014/main" id="{805BBF6A-026D-7F42-B818-52B119193FE9}"/>
              </a:ext>
            </a:extLst>
          </p:cNvPr>
          <p:cNvSpPr>
            <a:spLocks noGrp="1"/>
          </p:cNvSpPr>
          <p:nvPr>
            <p:ph type="body" sz="quarter" idx="16"/>
          </p:nvPr>
        </p:nvSpPr>
        <p:spPr/>
        <p:txBody>
          <a:bodyPr/>
          <a:lstStyle/>
          <a:p>
            <a:endParaRPr lang="en-US"/>
          </a:p>
        </p:txBody>
      </p:sp>
      <p:sp>
        <p:nvSpPr>
          <p:cNvPr id="5" name="Text Placeholder 4">
            <a:extLst>
              <a:ext uri="{FF2B5EF4-FFF2-40B4-BE49-F238E27FC236}">
                <a16:creationId xmlns:a16="http://schemas.microsoft.com/office/drawing/2014/main" id="{757F50C5-DEDF-EC46-B4E7-B361C99FC25C}"/>
              </a:ext>
            </a:extLst>
          </p:cNvPr>
          <p:cNvSpPr>
            <a:spLocks noGrp="1"/>
          </p:cNvSpPr>
          <p:nvPr>
            <p:ph type="body" sz="quarter" idx="17"/>
          </p:nvPr>
        </p:nvSpPr>
        <p:spPr/>
        <p:txBody>
          <a:bodyPr/>
          <a:lstStyle/>
          <a:p>
            <a:endParaRPr lang="en-US"/>
          </a:p>
        </p:txBody>
      </p:sp>
      <p:sp>
        <p:nvSpPr>
          <p:cNvPr id="6" name="Date Placeholder 5">
            <a:extLst>
              <a:ext uri="{FF2B5EF4-FFF2-40B4-BE49-F238E27FC236}">
                <a16:creationId xmlns:a16="http://schemas.microsoft.com/office/drawing/2014/main" id="{E4F69ED6-3928-BB43-9A00-2035C15D3A41}"/>
              </a:ext>
            </a:extLst>
          </p:cNvPr>
          <p:cNvSpPr>
            <a:spLocks noGrp="1"/>
          </p:cNvSpPr>
          <p:nvPr>
            <p:ph type="dt" sz="half" idx="19"/>
          </p:nvPr>
        </p:nvSpPr>
        <p:spPr/>
        <p:txBody>
          <a:bodyPr/>
          <a:lstStyle/>
          <a:p>
            <a:pPr>
              <a:defRPr/>
            </a:pPr>
            <a:r>
              <a:rPr lang="fi-FI"/>
              <a:t>14.4.2020</a:t>
            </a:r>
            <a:endParaRPr lang="en-US" dirty="0"/>
          </a:p>
        </p:txBody>
      </p:sp>
      <p:pic>
        <p:nvPicPr>
          <p:cNvPr id="13" name="Picture 12" descr="A screenshot of a cell phone&#10;&#10;Description automatically generated">
            <a:extLst>
              <a:ext uri="{FF2B5EF4-FFF2-40B4-BE49-F238E27FC236}">
                <a16:creationId xmlns:a16="http://schemas.microsoft.com/office/drawing/2014/main" id="{84C2472B-860D-BE40-B4FD-CC9D37165145}"/>
              </a:ext>
            </a:extLst>
          </p:cNvPr>
          <p:cNvPicPr>
            <a:picLocks noChangeAspect="1"/>
          </p:cNvPicPr>
          <p:nvPr/>
        </p:nvPicPr>
        <p:blipFill>
          <a:blip r:embed="rId3"/>
          <a:stretch>
            <a:fillRect/>
          </a:stretch>
        </p:blipFill>
        <p:spPr>
          <a:xfrm>
            <a:off x="0" y="4573111"/>
            <a:ext cx="9144000" cy="1252204"/>
          </a:xfrm>
          <a:prstGeom prst="rect">
            <a:avLst/>
          </a:prstGeom>
        </p:spPr>
      </p:pic>
    </p:spTree>
    <p:extLst>
      <p:ext uri="{BB962C8B-B14F-4D97-AF65-F5344CB8AC3E}">
        <p14:creationId xmlns:p14="http://schemas.microsoft.com/office/powerpoint/2010/main" val="30470784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9D05A11-978A-403C-9730-A10412893AEB}"/>
              </a:ext>
            </a:extLst>
          </p:cNvPr>
          <p:cNvSpPr>
            <a:spLocks noGrp="1"/>
          </p:cNvSpPr>
          <p:nvPr>
            <p:ph type="body" sz="quarter" idx="13"/>
          </p:nvPr>
        </p:nvSpPr>
        <p:spPr/>
        <p:txBody>
          <a:bodyPr/>
          <a:lstStyle/>
          <a:p>
            <a:pPr>
              <a:buFont typeface="Arial" panose="020B0604020202020204" pitchFamily="34" charset="0"/>
              <a:buChar char="•"/>
            </a:pPr>
            <a:r>
              <a:rPr lang="en-US" dirty="0"/>
              <a:t>Conductive approach</a:t>
            </a:r>
          </a:p>
          <a:p>
            <a:pPr lvl="1">
              <a:buFont typeface="Arial" panose="020B0604020202020204" pitchFamily="34" charset="0"/>
              <a:buChar char="•"/>
            </a:pPr>
            <a:r>
              <a:rPr lang="en-US" sz="1200" dirty="0"/>
              <a:t>Overhead catenary lines</a:t>
            </a:r>
          </a:p>
          <a:p>
            <a:pPr lvl="1">
              <a:buFont typeface="Arial" panose="020B0604020202020204" pitchFamily="34" charset="0"/>
              <a:buChar char="•"/>
            </a:pPr>
            <a:r>
              <a:rPr lang="en-US" sz="1200" dirty="0"/>
              <a:t>A conductive rail on the road</a:t>
            </a:r>
          </a:p>
          <a:p>
            <a:pPr>
              <a:buFont typeface="Arial" panose="020B0604020202020204" pitchFamily="34" charset="0"/>
              <a:buChar char="•"/>
            </a:pPr>
            <a:r>
              <a:rPr lang="en-US" dirty="0"/>
              <a:t>Inductive approach</a:t>
            </a:r>
          </a:p>
          <a:p>
            <a:pPr lvl="1">
              <a:buFont typeface="Arial" panose="020B0604020202020204" pitchFamily="34" charset="0"/>
              <a:buChar char="•"/>
            </a:pPr>
            <a:r>
              <a:rPr lang="en-US" sz="1200" dirty="0"/>
              <a:t>Wireless power transfer through from an elongated magnetic coil in the ground</a:t>
            </a:r>
          </a:p>
          <a:p>
            <a:pPr>
              <a:buFont typeface="Arial" panose="020B0604020202020204" pitchFamily="34" charset="0"/>
              <a:buChar char="•"/>
            </a:pPr>
            <a:r>
              <a:rPr lang="en-US" dirty="0"/>
              <a:t>One big positive side with ERS are the smaller batteries that trucks would require to operate flexibly. </a:t>
            </a:r>
          </a:p>
          <a:p>
            <a:pPr lvl="1">
              <a:buFont typeface="Arial" panose="020B0604020202020204" pitchFamily="34" charset="0"/>
              <a:buChar char="•"/>
            </a:pPr>
            <a:r>
              <a:rPr lang="en-US" sz="1200" dirty="0"/>
              <a:t>This would increase the load trucks can carry</a:t>
            </a:r>
            <a:endParaRPr lang="en-US" dirty="0"/>
          </a:p>
          <a:p>
            <a:pPr>
              <a:buFont typeface="Arial" panose="020B0604020202020204" pitchFamily="34" charset="0"/>
              <a:buChar char="•"/>
            </a:pPr>
            <a:r>
              <a:rPr lang="en-US" dirty="0"/>
              <a:t>Inflexible demand</a:t>
            </a:r>
          </a:p>
          <a:p>
            <a:pPr>
              <a:buFont typeface="Arial" panose="020B0604020202020204" pitchFamily="34" charset="0"/>
              <a:buChar char="•"/>
            </a:pPr>
            <a:r>
              <a:rPr lang="en-US" dirty="0"/>
              <a:t>a high up-front investment cost</a:t>
            </a:r>
          </a:p>
          <a:p>
            <a:pPr lvl="1">
              <a:buFont typeface="Arial" panose="020B0604020202020204" pitchFamily="34" charset="0"/>
              <a:buChar char="•"/>
            </a:pPr>
            <a:r>
              <a:rPr lang="en-US" sz="1200" dirty="0"/>
              <a:t>Requires building infrastructure for the whole main road and in larger scale for all main roads to be viable</a:t>
            </a:r>
          </a:p>
          <a:p>
            <a:pPr>
              <a:buFont typeface="Arial" panose="020B0604020202020204" pitchFamily="34" charset="0"/>
              <a:buChar char="•"/>
            </a:pPr>
            <a:r>
              <a:rPr lang="en-US" dirty="0"/>
              <a:t>Emissions:</a:t>
            </a:r>
          </a:p>
          <a:p>
            <a:pPr lvl="1">
              <a:buFont typeface="Arial" panose="020B0604020202020204" pitchFamily="34" charset="0"/>
              <a:buChar char="•"/>
            </a:pPr>
            <a:r>
              <a:rPr lang="en-US" sz="1200" dirty="0"/>
              <a:t>19 % reduction potential for road transportation in Sweden</a:t>
            </a:r>
          </a:p>
        </p:txBody>
      </p:sp>
      <p:sp>
        <p:nvSpPr>
          <p:cNvPr id="3" name="Title 2">
            <a:extLst>
              <a:ext uri="{FF2B5EF4-FFF2-40B4-BE49-F238E27FC236}">
                <a16:creationId xmlns:a16="http://schemas.microsoft.com/office/drawing/2014/main" id="{421752DA-6888-428D-85DE-5AA30274EA4A}"/>
              </a:ext>
            </a:extLst>
          </p:cNvPr>
          <p:cNvSpPr>
            <a:spLocks noGrp="1"/>
          </p:cNvSpPr>
          <p:nvPr>
            <p:ph type="ctrTitle"/>
          </p:nvPr>
        </p:nvSpPr>
        <p:spPr/>
        <p:txBody>
          <a:bodyPr/>
          <a:lstStyle/>
          <a:p>
            <a:r>
              <a:rPr lang="en-US" dirty="0"/>
              <a:t>Electrified road system – ERS</a:t>
            </a:r>
          </a:p>
        </p:txBody>
      </p:sp>
      <p:sp>
        <p:nvSpPr>
          <p:cNvPr id="4" name="Text Placeholder 3">
            <a:extLst>
              <a:ext uri="{FF2B5EF4-FFF2-40B4-BE49-F238E27FC236}">
                <a16:creationId xmlns:a16="http://schemas.microsoft.com/office/drawing/2014/main" id="{814DE356-3614-45C0-81A6-29C64625691C}"/>
              </a:ext>
            </a:extLst>
          </p:cNvPr>
          <p:cNvSpPr>
            <a:spLocks noGrp="1"/>
          </p:cNvSpPr>
          <p:nvPr>
            <p:ph type="body" sz="quarter" idx="16"/>
          </p:nvPr>
        </p:nvSpPr>
        <p:spPr/>
        <p:txBody>
          <a:bodyPr/>
          <a:lstStyle/>
          <a:p>
            <a:endParaRPr lang="fi-FI"/>
          </a:p>
        </p:txBody>
      </p:sp>
      <p:sp>
        <p:nvSpPr>
          <p:cNvPr id="5" name="Text Placeholder 4">
            <a:extLst>
              <a:ext uri="{FF2B5EF4-FFF2-40B4-BE49-F238E27FC236}">
                <a16:creationId xmlns:a16="http://schemas.microsoft.com/office/drawing/2014/main" id="{AB9FDDC4-1B06-4FDE-BA4D-D7E991672543}"/>
              </a:ext>
            </a:extLst>
          </p:cNvPr>
          <p:cNvSpPr>
            <a:spLocks noGrp="1"/>
          </p:cNvSpPr>
          <p:nvPr>
            <p:ph type="body" sz="quarter" idx="17"/>
          </p:nvPr>
        </p:nvSpPr>
        <p:spPr/>
        <p:txBody>
          <a:bodyPr/>
          <a:lstStyle/>
          <a:p>
            <a:endParaRPr lang="fi-FI"/>
          </a:p>
        </p:txBody>
      </p:sp>
      <p:sp>
        <p:nvSpPr>
          <p:cNvPr id="6" name="Date Placeholder 5">
            <a:extLst>
              <a:ext uri="{FF2B5EF4-FFF2-40B4-BE49-F238E27FC236}">
                <a16:creationId xmlns:a16="http://schemas.microsoft.com/office/drawing/2014/main" id="{01F2401D-B265-43E8-8175-2FB422FA69C0}"/>
              </a:ext>
            </a:extLst>
          </p:cNvPr>
          <p:cNvSpPr>
            <a:spLocks noGrp="1"/>
          </p:cNvSpPr>
          <p:nvPr>
            <p:ph type="dt" sz="half" idx="19"/>
          </p:nvPr>
        </p:nvSpPr>
        <p:spPr/>
        <p:txBody>
          <a:bodyPr/>
          <a:lstStyle/>
          <a:p>
            <a:pPr>
              <a:defRPr/>
            </a:pPr>
            <a:r>
              <a:rPr lang="fi-FI"/>
              <a:t>14.4.2020</a:t>
            </a:r>
            <a:endParaRPr lang="en-US" dirty="0"/>
          </a:p>
        </p:txBody>
      </p:sp>
      <p:pic>
        <p:nvPicPr>
          <p:cNvPr id="9" name="Picture 8" descr="A truck that is driving down the road&#10;&#10;Description automatically generated">
            <a:extLst>
              <a:ext uri="{FF2B5EF4-FFF2-40B4-BE49-F238E27FC236}">
                <a16:creationId xmlns:a16="http://schemas.microsoft.com/office/drawing/2014/main" id="{7DB6D3E6-E7E0-6845-891A-5B329D5002BF}"/>
              </a:ext>
            </a:extLst>
          </p:cNvPr>
          <p:cNvPicPr>
            <a:picLocks noChangeAspect="1"/>
          </p:cNvPicPr>
          <p:nvPr/>
        </p:nvPicPr>
        <p:blipFill>
          <a:blip r:embed="rId3"/>
          <a:stretch>
            <a:fillRect/>
          </a:stretch>
        </p:blipFill>
        <p:spPr>
          <a:xfrm>
            <a:off x="5710088" y="4130645"/>
            <a:ext cx="2418613" cy="1613215"/>
          </a:xfrm>
          <a:prstGeom prst="rect">
            <a:avLst/>
          </a:prstGeom>
        </p:spPr>
      </p:pic>
    </p:spTree>
    <p:extLst>
      <p:ext uri="{BB962C8B-B14F-4D97-AF65-F5344CB8AC3E}">
        <p14:creationId xmlns:p14="http://schemas.microsoft.com/office/powerpoint/2010/main" val="11706236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0AE95F4-B0BC-4026-9062-26EC793CB170}"/>
              </a:ext>
            </a:extLst>
          </p:cNvPr>
          <p:cNvSpPr>
            <a:spLocks noGrp="1"/>
          </p:cNvSpPr>
          <p:nvPr>
            <p:ph type="body" sz="quarter" idx="13"/>
          </p:nvPr>
        </p:nvSpPr>
        <p:spPr/>
        <p:txBody>
          <a:bodyPr/>
          <a:lstStyle/>
          <a:p>
            <a:pPr>
              <a:buFont typeface="Arial" panose="020B0604020202020204" pitchFamily="34" charset="0"/>
              <a:buChar char="•"/>
            </a:pPr>
            <a:r>
              <a:rPr lang="en-US" dirty="0"/>
              <a:t>Fuel cells</a:t>
            </a:r>
          </a:p>
          <a:p>
            <a:pPr lvl="1">
              <a:buFont typeface="Arial" panose="020B0604020202020204" pitchFamily="34" charset="0"/>
              <a:buChar char="•"/>
            </a:pPr>
            <a:r>
              <a:rPr lang="en-US" sz="1200" dirty="0"/>
              <a:t>Works as auxiliary power unit</a:t>
            </a:r>
          </a:p>
          <a:p>
            <a:pPr lvl="1">
              <a:buFont typeface="Arial" panose="020B0604020202020204" pitchFamily="34" charset="0"/>
              <a:buChar char="•"/>
            </a:pPr>
            <a:r>
              <a:rPr lang="en-US" sz="1200" dirty="0"/>
              <a:t>Suitable for medium and heavy-duty vehicles</a:t>
            </a:r>
          </a:p>
          <a:p>
            <a:pPr lvl="1">
              <a:buFont typeface="Arial" panose="020B0604020202020204" pitchFamily="34" charset="0"/>
              <a:buChar char="•"/>
            </a:pPr>
            <a:r>
              <a:rPr lang="en-US" sz="1200" dirty="0"/>
              <a:t>Suitable especially for long distances and heavy loads vs. batteries</a:t>
            </a:r>
          </a:p>
          <a:p>
            <a:pPr lvl="1">
              <a:buFont typeface="Arial" panose="020B0604020202020204" pitchFamily="34" charset="0"/>
              <a:buChar char="•"/>
            </a:pPr>
            <a:r>
              <a:rPr lang="en-US" sz="1200" dirty="0"/>
              <a:t>Short refueling times and lower weight than batteries</a:t>
            </a:r>
          </a:p>
          <a:p>
            <a:pPr lvl="1">
              <a:buFont typeface="Arial" panose="020B0604020202020204" pitchFamily="34" charset="0"/>
              <a:buChar char="•"/>
            </a:pPr>
            <a:r>
              <a:rPr lang="en-US" sz="1200" dirty="0"/>
              <a:t>Requires building of refueling infrastructure</a:t>
            </a:r>
          </a:p>
          <a:p>
            <a:pPr lvl="1">
              <a:buFont typeface="Arial" panose="020B0604020202020204" pitchFamily="34" charset="0"/>
              <a:buChar char="•"/>
            </a:pPr>
            <a:r>
              <a:rPr lang="en-US" sz="1200" dirty="0"/>
              <a:t>In terms of costs not yet competitive for long haul trucks vs. diesel trucks</a:t>
            </a:r>
          </a:p>
          <a:p>
            <a:pPr>
              <a:buFont typeface="Arial" panose="020B0604020202020204" pitchFamily="34" charset="0"/>
              <a:buChar char="•"/>
            </a:pPr>
            <a:r>
              <a:rPr lang="en-US" dirty="0"/>
              <a:t>Battery swapping</a:t>
            </a:r>
          </a:p>
          <a:p>
            <a:pPr lvl="1">
              <a:buFont typeface="Arial" panose="020B0604020202020204" pitchFamily="34" charset="0"/>
              <a:buChar char="•"/>
            </a:pPr>
            <a:r>
              <a:rPr lang="en-US" sz="1200" dirty="0"/>
              <a:t>An option to reduce charging times</a:t>
            </a:r>
          </a:p>
          <a:p>
            <a:pPr lvl="1">
              <a:buFont typeface="Arial" panose="020B0604020202020204" pitchFamily="34" charset="0"/>
              <a:buChar char="•"/>
            </a:pPr>
            <a:r>
              <a:rPr lang="en-US" sz="1200" dirty="0"/>
              <a:t>Requires standardized batteries and battery swapping infrastructure</a:t>
            </a:r>
          </a:p>
          <a:p>
            <a:pPr lvl="1">
              <a:buFont typeface="Arial" panose="020B0604020202020204" pitchFamily="34" charset="0"/>
              <a:buChar char="•"/>
            </a:pPr>
            <a:r>
              <a:rPr lang="en-US" sz="1200" dirty="0"/>
              <a:t>High up-front investment costs</a:t>
            </a:r>
          </a:p>
          <a:p>
            <a:pPr lvl="1">
              <a:buFont typeface="Arial" panose="020B0604020202020204" pitchFamily="34" charset="0"/>
              <a:buChar char="•"/>
            </a:pPr>
            <a:r>
              <a:rPr lang="en-US" sz="1200" dirty="0"/>
              <a:t>robotic arms to remove and replace depleted batteries of EVs</a:t>
            </a:r>
          </a:p>
          <a:p>
            <a:pPr lvl="1">
              <a:buFont typeface="Arial" panose="020B0604020202020204" pitchFamily="34" charset="0"/>
              <a:buChar char="•"/>
            </a:pPr>
            <a:r>
              <a:rPr lang="en-US" sz="1200" dirty="0"/>
              <a:t>From electricity system viewpoint offers more flexibility than fast charging</a:t>
            </a:r>
          </a:p>
          <a:p>
            <a:pPr lvl="1">
              <a:buFont typeface="Arial" panose="020B0604020202020204" pitchFamily="34" charset="0"/>
              <a:buChar char="•"/>
            </a:pPr>
            <a:endParaRPr lang="en-US" sz="1200" dirty="0"/>
          </a:p>
        </p:txBody>
      </p:sp>
      <p:sp>
        <p:nvSpPr>
          <p:cNvPr id="3" name="Title 2">
            <a:extLst>
              <a:ext uri="{FF2B5EF4-FFF2-40B4-BE49-F238E27FC236}">
                <a16:creationId xmlns:a16="http://schemas.microsoft.com/office/drawing/2014/main" id="{2AEDCDFA-06B6-4206-9F7A-560D08CBDB91}"/>
              </a:ext>
            </a:extLst>
          </p:cNvPr>
          <p:cNvSpPr>
            <a:spLocks noGrp="1"/>
          </p:cNvSpPr>
          <p:nvPr>
            <p:ph type="ctrTitle"/>
          </p:nvPr>
        </p:nvSpPr>
        <p:spPr/>
        <p:txBody>
          <a:bodyPr/>
          <a:lstStyle/>
          <a:p>
            <a:r>
              <a:rPr lang="en-US" dirty="0"/>
              <a:t>Swappable batteries and fuel cells</a:t>
            </a:r>
          </a:p>
        </p:txBody>
      </p:sp>
      <p:sp>
        <p:nvSpPr>
          <p:cNvPr id="4" name="Text Placeholder 3">
            <a:extLst>
              <a:ext uri="{FF2B5EF4-FFF2-40B4-BE49-F238E27FC236}">
                <a16:creationId xmlns:a16="http://schemas.microsoft.com/office/drawing/2014/main" id="{30554A50-76D8-4DA0-81B1-766C9A017F65}"/>
              </a:ext>
            </a:extLst>
          </p:cNvPr>
          <p:cNvSpPr>
            <a:spLocks noGrp="1"/>
          </p:cNvSpPr>
          <p:nvPr>
            <p:ph type="body" sz="quarter" idx="16"/>
          </p:nvPr>
        </p:nvSpPr>
        <p:spPr/>
        <p:txBody>
          <a:bodyPr/>
          <a:lstStyle/>
          <a:p>
            <a:endParaRPr lang="fi-FI"/>
          </a:p>
        </p:txBody>
      </p:sp>
      <p:sp>
        <p:nvSpPr>
          <p:cNvPr id="5" name="Text Placeholder 4">
            <a:extLst>
              <a:ext uri="{FF2B5EF4-FFF2-40B4-BE49-F238E27FC236}">
                <a16:creationId xmlns:a16="http://schemas.microsoft.com/office/drawing/2014/main" id="{8A06C413-320B-49CC-8CC6-6D208EF86BB5}"/>
              </a:ext>
            </a:extLst>
          </p:cNvPr>
          <p:cNvSpPr>
            <a:spLocks noGrp="1"/>
          </p:cNvSpPr>
          <p:nvPr>
            <p:ph type="body" sz="quarter" idx="17"/>
          </p:nvPr>
        </p:nvSpPr>
        <p:spPr/>
        <p:txBody>
          <a:bodyPr/>
          <a:lstStyle/>
          <a:p>
            <a:endParaRPr lang="fi-FI"/>
          </a:p>
        </p:txBody>
      </p:sp>
      <p:sp>
        <p:nvSpPr>
          <p:cNvPr id="6" name="Date Placeholder 5">
            <a:extLst>
              <a:ext uri="{FF2B5EF4-FFF2-40B4-BE49-F238E27FC236}">
                <a16:creationId xmlns:a16="http://schemas.microsoft.com/office/drawing/2014/main" id="{8C7E1290-45EA-446D-B736-5A1212CCB6AC}"/>
              </a:ext>
            </a:extLst>
          </p:cNvPr>
          <p:cNvSpPr>
            <a:spLocks noGrp="1"/>
          </p:cNvSpPr>
          <p:nvPr>
            <p:ph type="dt" sz="half" idx="19"/>
          </p:nvPr>
        </p:nvSpPr>
        <p:spPr/>
        <p:txBody>
          <a:bodyPr/>
          <a:lstStyle/>
          <a:p>
            <a:pPr>
              <a:defRPr/>
            </a:pPr>
            <a:r>
              <a:rPr lang="fi-FI"/>
              <a:t>14.4.2020</a:t>
            </a:r>
            <a:endParaRPr lang="en-US" dirty="0"/>
          </a:p>
        </p:txBody>
      </p:sp>
    </p:spTree>
    <p:extLst>
      <p:ext uri="{BB962C8B-B14F-4D97-AF65-F5344CB8AC3E}">
        <p14:creationId xmlns:p14="http://schemas.microsoft.com/office/powerpoint/2010/main" val="20816519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878AF21-50B7-4DD2-9A7F-36D0C115A99C}"/>
              </a:ext>
            </a:extLst>
          </p:cNvPr>
          <p:cNvSpPr>
            <a:spLocks noGrp="1"/>
          </p:cNvSpPr>
          <p:nvPr>
            <p:ph type="body" sz="quarter" idx="13"/>
          </p:nvPr>
        </p:nvSpPr>
        <p:spPr/>
        <p:txBody>
          <a:bodyPr/>
          <a:lstStyle/>
          <a:p>
            <a:pPr>
              <a:buFont typeface="Arial" panose="020B0604020202020204" pitchFamily="34" charset="0"/>
              <a:buChar char="•"/>
            </a:pPr>
            <a:r>
              <a:rPr lang="en-US" dirty="0"/>
              <a:t>Impacts depend on the deployed technology</a:t>
            </a:r>
          </a:p>
          <a:p>
            <a:pPr>
              <a:buFont typeface="Arial" panose="020B0604020202020204" pitchFamily="34" charset="0"/>
              <a:buChar char="•"/>
            </a:pPr>
            <a:r>
              <a:rPr lang="en-US" dirty="0"/>
              <a:t>Additional load around charging stations (resting areas, logistic centers)</a:t>
            </a:r>
          </a:p>
          <a:p>
            <a:pPr lvl="1">
              <a:buFont typeface="Arial" panose="020B0604020202020204" pitchFamily="34" charset="0"/>
              <a:buChar char="•"/>
            </a:pPr>
            <a:r>
              <a:rPr lang="en-US" sz="1200" dirty="0"/>
              <a:t>Can local grids handle it?</a:t>
            </a:r>
          </a:p>
          <a:p>
            <a:pPr>
              <a:buFont typeface="Arial" panose="020B0604020202020204" pitchFamily="34" charset="0"/>
              <a:buChar char="•"/>
            </a:pPr>
            <a:r>
              <a:rPr lang="en-US" dirty="0"/>
              <a:t>Big batteries of trucks could be utilized in grid balancing when plugged in</a:t>
            </a:r>
          </a:p>
          <a:p>
            <a:pPr>
              <a:buFont typeface="Arial" panose="020B0604020202020204" pitchFamily="34" charset="0"/>
              <a:buChar char="•"/>
            </a:pPr>
            <a:r>
              <a:rPr lang="en-US" dirty="0"/>
              <a:t>Additionally the battery swapping stations can optimize battery charging and it can be utilized for grid balancing</a:t>
            </a:r>
          </a:p>
          <a:p>
            <a:pPr>
              <a:buFont typeface="Arial" panose="020B0604020202020204" pitchFamily="34" charset="0"/>
              <a:buChar char="•"/>
            </a:pPr>
            <a:r>
              <a:rPr lang="en-US" dirty="0"/>
              <a:t>Growth of demand depend on the penetration rate and size of possible issues depend on technology</a:t>
            </a:r>
          </a:p>
          <a:p>
            <a:pPr>
              <a:buFont typeface="Arial" panose="020B0604020202020204" pitchFamily="34" charset="0"/>
              <a:buChar char="•"/>
            </a:pPr>
            <a:r>
              <a:rPr lang="en-US" dirty="0"/>
              <a:t>In vehicle to grid schemes (V2G) the driving pattern difference between truck and passenger car should be considered carefully</a:t>
            </a:r>
          </a:p>
          <a:p>
            <a:pPr>
              <a:buFont typeface="Arial" panose="020B0604020202020204" pitchFamily="34" charset="0"/>
              <a:buChar char="•"/>
            </a:pPr>
            <a:endParaRPr lang="en-US" dirty="0"/>
          </a:p>
          <a:p>
            <a:pPr>
              <a:buFont typeface="Arial" panose="020B0604020202020204" pitchFamily="34" charset="0"/>
              <a:buChar char="•"/>
            </a:pPr>
            <a:endParaRPr lang="en-US" dirty="0"/>
          </a:p>
          <a:p>
            <a:pPr lvl="1">
              <a:buFont typeface="Arial" panose="020B0604020202020204" pitchFamily="34" charset="0"/>
              <a:buChar char="•"/>
            </a:pPr>
            <a:endParaRPr lang="en-US" dirty="0"/>
          </a:p>
          <a:p>
            <a:pPr>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EB3E71F7-5435-4D64-9E64-A184385A0D0D}"/>
              </a:ext>
            </a:extLst>
          </p:cNvPr>
          <p:cNvSpPr>
            <a:spLocks noGrp="1"/>
          </p:cNvSpPr>
          <p:nvPr>
            <p:ph type="ctrTitle"/>
          </p:nvPr>
        </p:nvSpPr>
        <p:spPr/>
        <p:txBody>
          <a:bodyPr/>
          <a:lstStyle/>
          <a:p>
            <a:r>
              <a:rPr lang="en-US" dirty="0"/>
              <a:t>Impact on electricity system</a:t>
            </a:r>
          </a:p>
        </p:txBody>
      </p:sp>
      <p:sp>
        <p:nvSpPr>
          <p:cNvPr id="4" name="Text Placeholder 3">
            <a:extLst>
              <a:ext uri="{FF2B5EF4-FFF2-40B4-BE49-F238E27FC236}">
                <a16:creationId xmlns:a16="http://schemas.microsoft.com/office/drawing/2014/main" id="{5F5FF4BF-7075-4EE3-BB7E-3297E830E4E5}"/>
              </a:ext>
            </a:extLst>
          </p:cNvPr>
          <p:cNvSpPr>
            <a:spLocks noGrp="1"/>
          </p:cNvSpPr>
          <p:nvPr>
            <p:ph type="body" sz="quarter" idx="16"/>
          </p:nvPr>
        </p:nvSpPr>
        <p:spPr/>
        <p:txBody>
          <a:bodyPr/>
          <a:lstStyle/>
          <a:p>
            <a:endParaRPr lang="fi-FI"/>
          </a:p>
        </p:txBody>
      </p:sp>
      <p:sp>
        <p:nvSpPr>
          <p:cNvPr id="5" name="Text Placeholder 4">
            <a:extLst>
              <a:ext uri="{FF2B5EF4-FFF2-40B4-BE49-F238E27FC236}">
                <a16:creationId xmlns:a16="http://schemas.microsoft.com/office/drawing/2014/main" id="{6A2E6956-7A9A-4261-B3C2-7A5021B09272}"/>
              </a:ext>
            </a:extLst>
          </p:cNvPr>
          <p:cNvSpPr>
            <a:spLocks noGrp="1"/>
          </p:cNvSpPr>
          <p:nvPr>
            <p:ph type="body" sz="quarter" idx="17"/>
          </p:nvPr>
        </p:nvSpPr>
        <p:spPr/>
        <p:txBody>
          <a:bodyPr/>
          <a:lstStyle/>
          <a:p>
            <a:endParaRPr lang="fi-FI"/>
          </a:p>
        </p:txBody>
      </p:sp>
      <p:sp>
        <p:nvSpPr>
          <p:cNvPr id="6" name="Date Placeholder 5">
            <a:extLst>
              <a:ext uri="{FF2B5EF4-FFF2-40B4-BE49-F238E27FC236}">
                <a16:creationId xmlns:a16="http://schemas.microsoft.com/office/drawing/2014/main" id="{C8E37114-1A2A-4416-9B95-CFCD5DEA3208}"/>
              </a:ext>
            </a:extLst>
          </p:cNvPr>
          <p:cNvSpPr>
            <a:spLocks noGrp="1"/>
          </p:cNvSpPr>
          <p:nvPr>
            <p:ph type="dt" sz="half" idx="19"/>
          </p:nvPr>
        </p:nvSpPr>
        <p:spPr/>
        <p:txBody>
          <a:bodyPr/>
          <a:lstStyle/>
          <a:p>
            <a:pPr>
              <a:defRPr/>
            </a:pPr>
            <a:r>
              <a:rPr lang="fi-FI"/>
              <a:t>14.4.2020</a:t>
            </a:r>
            <a:endParaRPr lang="en-US" dirty="0"/>
          </a:p>
        </p:txBody>
      </p:sp>
    </p:spTree>
    <p:extLst>
      <p:ext uri="{BB962C8B-B14F-4D97-AF65-F5344CB8AC3E}">
        <p14:creationId xmlns:p14="http://schemas.microsoft.com/office/powerpoint/2010/main" val="17731440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a:bodyPr>
          <a:lstStyle/>
          <a:p>
            <a:pPr marL="342900" indent="-342900">
              <a:lnSpc>
                <a:spcPct val="150000"/>
              </a:lnSpc>
              <a:buFont typeface="Arial" panose="020B0604020202020204" pitchFamily="34" charset="0"/>
              <a:buChar char="•"/>
            </a:pPr>
            <a:r>
              <a:rPr lang="en-US" sz="2000" dirty="0"/>
              <a:t>Investment costs</a:t>
            </a:r>
          </a:p>
          <a:p>
            <a:pPr marL="342900" indent="-342900">
              <a:lnSpc>
                <a:spcPct val="150000"/>
              </a:lnSpc>
              <a:buFont typeface="Arial" panose="020B0604020202020204" pitchFamily="34" charset="0"/>
              <a:buChar char="•"/>
            </a:pPr>
            <a:r>
              <a:rPr lang="en-US" sz="2000" dirty="0"/>
              <a:t>Emission reduction potential depends on the country and technology</a:t>
            </a:r>
          </a:p>
          <a:p>
            <a:pPr marL="342900" indent="-342900">
              <a:lnSpc>
                <a:spcPct val="150000"/>
              </a:lnSpc>
              <a:buFont typeface="Arial" panose="020B0604020202020204" pitchFamily="34" charset="0"/>
              <a:buChar char="•"/>
            </a:pPr>
            <a:r>
              <a:rPr lang="en-US" sz="2000"/>
              <a:t>Effect to electricity system is expected to be relatively small in large scale but locally there could be bigger impacts</a:t>
            </a:r>
          </a:p>
          <a:p>
            <a:pPr marL="0" indent="0">
              <a:lnSpc>
                <a:spcPct val="150000"/>
              </a:lnSpc>
            </a:pPr>
            <a:endParaRPr lang="en-US" sz="2000"/>
          </a:p>
          <a:p>
            <a:pPr marL="342900" indent="-342900">
              <a:lnSpc>
                <a:spcPct val="150000"/>
              </a:lnSpc>
              <a:buFont typeface="Arial" panose="020B0604020202020204" pitchFamily="34" charset="0"/>
              <a:buChar char="•"/>
            </a:pPr>
            <a:endParaRPr lang="en-US" sz="2000" dirty="0"/>
          </a:p>
          <a:p>
            <a:pPr marL="342900" indent="-342900">
              <a:lnSpc>
                <a:spcPct val="150000"/>
              </a:lnSpc>
              <a:buFont typeface="Arial" panose="020B0604020202020204" pitchFamily="34" charset="0"/>
              <a:buChar char="•"/>
            </a:pPr>
            <a:endParaRPr lang="en-US" sz="2000" dirty="0"/>
          </a:p>
          <a:p>
            <a:pPr marL="342900" indent="-342900">
              <a:lnSpc>
                <a:spcPct val="150000"/>
              </a:lnSpc>
              <a:buFont typeface="Arial" panose="020B0604020202020204" pitchFamily="34" charset="0"/>
              <a:buChar char="•"/>
            </a:pPr>
            <a:endParaRPr lang="en-US" sz="2000" dirty="0"/>
          </a:p>
          <a:p>
            <a:pPr>
              <a:lnSpc>
                <a:spcPct val="150000"/>
              </a:lnSpc>
              <a:buFont typeface="Arial" panose="020B0604020202020204" pitchFamily="34" charset="0"/>
              <a:buChar char="•"/>
            </a:pPr>
            <a:endParaRPr lang="en-US" sz="2000" dirty="0"/>
          </a:p>
        </p:txBody>
      </p:sp>
      <p:sp>
        <p:nvSpPr>
          <p:cNvPr id="3" name="Title 2"/>
          <p:cNvSpPr>
            <a:spLocks noGrp="1"/>
          </p:cNvSpPr>
          <p:nvPr>
            <p:ph type="ctrTitle"/>
          </p:nvPr>
        </p:nvSpPr>
        <p:spPr/>
        <p:txBody>
          <a:bodyPr/>
          <a:lstStyle/>
          <a:p>
            <a:r>
              <a:rPr lang="en-US" dirty="0"/>
              <a:t>Conclusions</a:t>
            </a:r>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a:t>14.4.2020</a:t>
            </a:r>
            <a:endParaRPr lang="en-US" dirty="0"/>
          </a:p>
        </p:txBody>
      </p:sp>
    </p:spTree>
    <p:extLst>
      <p:ext uri="{BB962C8B-B14F-4D97-AF65-F5344CB8AC3E}">
        <p14:creationId xmlns:p14="http://schemas.microsoft.com/office/powerpoint/2010/main" val="3223155658"/>
      </p:ext>
    </p:extLst>
  </p:cSld>
  <p:clrMapOvr>
    <a:masterClrMapping/>
  </p:clrMapOvr>
</p:sld>
</file>

<file path=ppt/theme/theme1.xml><?xml version="1.0" encoding="utf-8"?>
<a:theme xmlns:a="http://schemas.openxmlformats.org/drawingml/2006/main" name="presentation">
  <a:themeElements>
    <a:clrScheme name="Custom 5">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Aalto Content - Green">
  <a:themeElements>
    <a:clrScheme name="Custom 6">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93A9895BBA94A4A8552D2BC20F70421" ma:contentTypeVersion="7" ma:contentTypeDescription="Create a new document." ma:contentTypeScope="" ma:versionID="51343aa00d5a1c09c30ce7f4962838aa">
  <xsd:schema xmlns:xsd="http://www.w3.org/2001/XMLSchema" xmlns:xs="http://www.w3.org/2001/XMLSchema" xmlns:p="http://schemas.microsoft.com/office/2006/metadata/properties" xmlns:ns3="718d096b-8468-4171-9b58-4ce6b1578459" xmlns:ns4="57a85d8e-77b7-41dd-b58e-8a464db1b3f9" targetNamespace="http://schemas.microsoft.com/office/2006/metadata/properties" ma:root="true" ma:fieldsID="220d99973a92b777a5d44ea315b9abfb" ns3:_="" ns4:_="">
    <xsd:import namespace="718d096b-8468-4171-9b58-4ce6b1578459"/>
    <xsd:import namespace="57a85d8e-77b7-41dd-b58e-8a464db1b3f9"/>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8d096b-8468-4171-9b58-4ce6b15784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7a85d8e-77b7-41dd-b58e-8a464db1b3f9"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01179E8-21B3-4E7D-B29C-790F61C4D812}">
  <ds:schemaRefs>
    <ds:schemaRef ds:uri="718d096b-8468-4171-9b58-4ce6b1578459"/>
    <ds:schemaRef ds:uri="http://purl.org/dc/terms/"/>
    <ds:schemaRef ds:uri="http://schemas.microsoft.com/office/2006/metadata/properties"/>
    <ds:schemaRef ds:uri="http://schemas.openxmlformats.org/package/2006/metadata/core-properties"/>
    <ds:schemaRef ds:uri="http://www.w3.org/XML/1998/namespace"/>
    <ds:schemaRef ds:uri="http://purl.org/dc/elements/1.1/"/>
    <ds:schemaRef ds:uri="http://schemas.microsoft.com/office/infopath/2007/PartnerControls"/>
    <ds:schemaRef ds:uri="http://schemas.microsoft.com/office/2006/documentManagement/types"/>
    <ds:schemaRef ds:uri="57a85d8e-77b7-41dd-b58e-8a464db1b3f9"/>
    <ds:schemaRef ds:uri="http://purl.org/dc/dcmitype/"/>
  </ds:schemaRefs>
</ds:datastoreItem>
</file>

<file path=customXml/itemProps2.xml><?xml version="1.0" encoding="utf-8"?>
<ds:datastoreItem xmlns:ds="http://schemas.openxmlformats.org/officeDocument/2006/customXml" ds:itemID="{C4444B6F-56CD-4EA5-BE71-0CCA1290579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8d096b-8468-4171-9b58-4ce6b1578459"/>
    <ds:schemaRef ds:uri="57a85d8e-77b7-41dd-b58e-8a464db1b3f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67902D1-0560-46CE-B341-3D05F069C2C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presentation</Template>
  <TotalTime>14932</TotalTime>
  <Words>2022</Words>
  <Application>Microsoft Office PowerPoint</Application>
  <PresentationFormat>On-screen Show (4:3)</PresentationFormat>
  <Paragraphs>139</Paragraphs>
  <Slides>10</Slides>
  <Notes>10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10</vt:i4>
      </vt:variant>
    </vt:vector>
  </HeadingPairs>
  <TitlesOfParts>
    <vt:vector size="16" baseType="lpstr">
      <vt:lpstr>ＭＳ Ｐゴシック</vt:lpstr>
      <vt:lpstr>Arial</vt:lpstr>
      <vt:lpstr>Calibri</vt:lpstr>
      <vt:lpstr>Times New Roman</vt:lpstr>
      <vt:lpstr>presentation</vt:lpstr>
      <vt:lpstr>Aalto Content - Green</vt:lpstr>
      <vt:lpstr>ELEC-E8423 - Smart Grid  Electric trucks and their charging solutions</vt:lpstr>
      <vt:lpstr>Introduction</vt:lpstr>
      <vt:lpstr>How to electrify</vt:lpstr>
      <vt:lpstr>Charging of battery-operated electric trucks</vt:lpstr>
      <vt:lpstr>Potential of electric trucks</vt:lpstr>
      <vt:lpstr>Electrified road system – ERS</vt:lpstr>
      <vt:lpstr>Swappable batteries and fuel cells</vt:lpstr>
      <vt:lpstr>Impact on electricity system</vt:lpstr>
      <vt:lpstr>Conclusions</vt:lpstr>
      <vt:lpstr>Source material used</vt:lpstr>
    </vt:vector>
  </TitlesOfParts>
  <Company>TKK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Indirect holographic imaging: evaluation of image quality at 310 GHz</dc:title>
  <dc:creator>atammine</dc:creator>
  <cp:lastModifiedBy>Lehtonen Matti</cp:lastModifiedBy>
  <cp:revision>1099</cp:revision>
  <dcterms:created xsi:type="dcterms:W3CDTF">2010-03-23T14:57:30Z</dcterms:created>
  <dcterms:modified xsi:type="dcterms:W3CDTF">2020-04-14T07:13:49Z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0x010100093A9895BBA94A4A8552D2BC20F70421</vt:lpwstr>
  </property>
</Properties>
</file>