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7" roundtripDataSignature="AMtx7mgVSVb+8/Ig/5Qorkm1ust0z/jn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5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ena.org/-/media/Files/IRENA/Agency/Publication/2019/Mar/IRENA_RE_Capacity_Statistics_2019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waaree.com/solar-wind-hybrid-plant.htm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e20942871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g7e20942871_0_2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7e20942871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7e20942871_0_3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vasemman puoleinen: data </a:t>
            </a:r>
            <a:r>
              <a:rPr lang="fi-FI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https://www.irena.org/-/media/Files/IRENA/Agency/Publication/2019/Mar/IRENA_RE_Capacity_Statistics_2019.pdf</a:t>
            </a:r>
            <a:r>
              <a:rPr lang="fi-FI"/>
              <a:t>, tehty excelillä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oikean puoleinen kuva </a:t>
            </a:r>
            <a:r>
              <a:rPr lang="fi-FI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https://www.waaree.com/solar-wind-hybrid-plant.htm</a:t>
            </a:r>
            <a:r>
              <a:rPr lang="fi-FI"/>
              <a:t> Löytyisikö Suomen tiedoilla vastaavaa?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e209428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7e20942871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29210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i-FI" sz="1400">
                <a:latin typeface="Arial"/>
                <a:ea typeface="Arial"/>
                <a:cs typeface="Arial"/>
                <a:sym typeface="Arial"/>
              </a:rPr>
              <a:t>•Why?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2921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i-FI" sz="1400">
                <a:latin typeface="Courier New"/>
                <a:ea typeface="Courier New"/>
                <a:cs typeface="Courier New"/>
                <a:sym typeface="Courier New"/>
              </a:rPr>
              <a:t>o</a:t>
            </a:r>
            <a:r>
              <a:rPr lang="fi-FI" sz="1400">
                <a:latin typeface="Arial"/>
                <a:ea typeface="Arial"/>
                <a:cs typeface="Arial"/>
                <a:sym typeface="Arial"/>
              </a:rPr>
              <a:t>Improve demand &amp; supply matching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2921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i-FI" sz="1400">
                <a:latin typeface="Courier New"/>
                <a:ea typeface="Courier New"/>
                <a:cs typeface="Courier New"/>
                <a:sym typeface="Courier New"/>
              </a:rPr>
              <a:t>o</a:t>
            </a:r>
            <a:r>
              <a:rPr lang="fi-FI" sz="1400">
                <a:latin typeface="Arial"/>
                <a:ea typeface="Arial"/>
                <a:cs typeface="Arial"/>
                <a:sym typeface="Arial"/>
              </a:rPr>
              <a:t>Avoid costly new investments in power plants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2921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i-FI" sz="1400">
                <a:latin typeface="Courier New"/>
                <a:ea typeface="Courier New"/>
                <a:cs typeface="Courier New"/>
                <a:sym typeface="Courier New"/>
              </a:rPr>
              <a:t>o</a:t>
            </a:r>
            <a:r>
              <a:rPr lang="fi-FI" sz="1400">
                <a:latin typeface="Arial"/>
                <a:ea typeface="Arial"/>
                <a:cs typeface="Arial"/>
                <a:sym typeface="Arial"/>
              </a:rPr>
              <a:t>Improve power system reliability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2921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i-FI" sz="1400">
                <a:latin typeface="Arial"/>
                <a:ea typeface="Arial"/>
                <a:cs typeface="Arial"/>
                <a:sym typeface="Arial"/>
              </a:rPr>
              <a:t>•How?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2921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i-FI" sz="1400">
                <a:latin typeface="Courier New"/>
                <a:ea typeface="Courier New"/>
                <a:cs typeface="Courier New"/>
                <a:sym typeface="Courier New"/>
              </a:rPr>
              <a:t>o</a:t>
            </a:r>
            <a:r>
              <a:rPr lang="fi-FI" sz="1400">
                <a:latin typeface="Arial"/>
                <a:ea typeface="Arial"/>
                <a:cs typeface="Arial"/>
                <a:sym typeface="Arial"/>
              </a:rPr>
              <a:t>Affects demand profile and magnitude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2921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i-FI" sz="1400">
                <a:latin typeface="Courier New"/>
                <a:ea typeface="Courier New"/>
                <a:cs typeface="Courier New"/>
                <a:sym typeface="Courier New"/>
              </a:rPr>
              <a:t>o</a:t>
            </a:r>
            <a:r>
              <a:rPr lang="fi-FI" sz="1400">
                <a:latin typeface="Arial"/>
                <a:ea typeface="Arial"/>
                <a:cs typeface="Arial"/>
                <a:sym typeface="Arial"/>
              </a:rPr>
              <a:t>Different time scales (fast-slow)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2921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fi-FI" sz="1400">
                <a:latin typeface="Courier New"/>
                <a:ea typeface="Courier New"/>
                <a:cs typeface="Courier New"/>
                <a:sym typeface="Courier New"/>
              </a:rPr>
              <a:t>o</a:t>
            </a:r>
            <a:r>
              <a:rPr lang="fi-FI" sz="1400">
                <a:latin typeface="Arial"/>
                <a:ea typeface="Arial"/>
                <a:cs typeface="Arial"/>
                <a:sym typeface="Arial"/>
              </a:rPr>
              <a:t>Affects power and/or energy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e20942871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g7e20942871_0_1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631825" lvl="1" indent="-217487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grinderies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pulp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paper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industry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correspond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to 6%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631825" lvl="1" indent="-21748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electrolysis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electric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arc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furnaces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rolling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mills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metal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industry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2%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631825" lvl="1" indent="-21748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electrolysers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extruders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, and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compressors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chemical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industry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1%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631825" lvl="1" indent="-21748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and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mills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cement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, lime and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gypsum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i-FI" sz="1400" dirty="0" err="1">
                <a:latin typeface="Arial"/>
                <a:ea typeface="Arial"/>
                <a:cs typeface="Arial"/>
                <a:sym typeface="Arial"/>
              </a:rPr>
              <a:t>production</a:t>
            </a:r>
            <a:r>
              <a:rPr lang="fi-FI" sz="1400" dirty="0">
                <a:latin typeface="Arial"/>
                <a:ea typeface="Arial"/>
                <a:cs typeface="Arial"/>
                <a:sym typeface="Arial"/>
              </a:rPr>
              <a:t> 0.04%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e20942871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g7e20942871_0_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.fi/til/ehk/2017/04/ehk_2017_04_2018-03-28_kuv_022_en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rena.org/-/media/Files/IRENA/Agency/Publication/2019/Mar/IRENA_RE_Capacity_Statistics_2019.pdf" TargetMode="External"/><Relationship Id="rId4" Type="http://schemas.openxmlformats.org/officeDocument/2006/relationships/hyperlink" Target="https://www.fingrid.fi/en/electricity-market/market-integration/the-future-of-the-electricity-markets/demand-side-managemen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Demand response in industrial loads</a:t>
            </a:r>
            <a:endParaRPr sz="3200" i="1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Elina Kauppinen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Aino Summanen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03.03.2020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Albadi, MH &amp; El-Saadany, EF. 2007. A summary of response in electricity markets. Electric Power Systems Research. V:78. P. 1989-1996. doi:10.1016/j.epsr.2008.04.002</a:t>
            </a:r>
            <a:endParaRPr sz="1200" b="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Gelazanskas, Linas &amp; Gamage, Kelum A.A. 2014. Demand side management in smart grid: A review and proposals for future direction. Sustainable cities and society. V.11. P. 22-30. doi: 10.1016/j.scs.2013.11.001.</a:t>
            </a:r>
            <a:endParaRPr sz="1200" b="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>
                <a:highlight>
                  <a:srgbClr val="FFFFFF"/>
                </a:highlight>
              </a:rPr>
              <a:t>Official Statistics of Finland (OSF): Energy supply and consumption [e-publication].</a:t>
            </a:r>
            <a:endParaRPr sz="1200" b="0">
              <a:highlight>
                <a:srgbClr val="FFFFFF"/>
              </a:highlight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>
                <a:highlight>
                  <a:srgbClr val="FFFFFF"/>
                </a:highlight>
              </a:rPr>
              <a:t>ISSN=1799-7976. 4th Quarter 2017, Appendix figure 22. Electricity consumption by sector 2017* . Helsinki: Statistics Finland [referred: 28.2.2020].</a:t>
            </a:r>
            <a:endParaRPr sz="1200" b="0">
              <a:highlight>
                <a:srgbClr val="FFFFFF"/>
              </a:highlight>
            </a:endParaRPr>
          </a:p>
          <a:p>
            <a:pPr marL="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>
                <a:highlight>
                  <a:srgbClr val="FFFFFF"/>
                </a:highlight>
              </a:rPr>
              <a:t>Access method: </a:t>
            </a:r>
            <a:r>
              <a:rPr lang="fi-FI" sz="1200" b="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http://www.stat.fi/til/ehk/2017/04/ehk_2017_04_2018-03-28_kuv_022_en.html</a:t>
            </a:r>
            <a:endParaRPr sz="1200" b="0">
              <a:highlight>
                <a:srgbClr val="FFFFFF"/>
              </a:highlight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Söder, Lennart &amp; et al. 2018. A review of demand side flexibility potential in Northern Europe. Renewable and Sustainable Energy Reviews. V:91. P. 654-664. doi: https://doi.org/10.1016/j.rser.2018.03.104</a:t>
            </a:r>
            <a:endParaRPr sz="1200" b="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Fingrid. Demand-side management. Website. [Referred 28.2.2020]. Access: </a:t>
            </a:r>
            <a:r>
              <a:rPr lang="fi-FI" sz="1200" b="0" u="sng">
                <a:solidFill>
                  <a:schemeClr val="hlink"/>
                </a:solidFill>
                <a:hlinkClick r:id="rId4"/>
              </a:rPr>
              <a:t>https://www.fingrid.fi/en/electricity-market/market-integration/the-future-of-the-electricity-markets/demand-side-management/</a:t>
            </a:r>
            <a:r>
              <a:rPr lang="fi-FI" sz="1200" b="0"/>
              <a:t>.</a:t>
            </a:r>
            <a:endParaRPr sz="1200" b="0"/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fi-FI" sz="1200" b="0"/>
              <a:t>International Renewable Energy Agency. 2019. Renewable Energy Statistics 2019. [Referred 1.3.2020]. Access: </a:t>
            </a:r>
            <a:r>
              <a:rPr lang="fi-FI" sz="1100" b="0" u="sng">
                <a:solidFill>
                  <a:schemeClr val="hlink"/>
                </a:solidFill>
                <a:hlinkClick r:id="rId5"/>
              </a:rPr>
              <a:t>https://www.irena.org/-/media/Files/IRENA/Agency/Publication/2019/Mar/IRENA_RE_Capacity_Statistics_2019.pdf</a:t>
            </a:r>
            <a:endParaRPr sz="1200" b="0"/>
          </a:p>
        </p:txBody>
      </p:sp>
      <p:sp>
        <p:nvSpPr>
          <p:cNvPr id="169" name="Google Shape;169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70" name="Google Shape;170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1" name="Google Shape;171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2" name="Google Shape;172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i-FI"/>
              <a:t>03.03.2020</a:t>
            </a:r>
            <a:endParaRPr/>
          </a:p>
        </p:txBody>
      </p:sp>
      <p:sp>
        <p:nvSpPr>
          <p:cNvPr id="173" name="Google Shape;173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4375" y="1587825"/>
            <a:ext cx="4819625" cy="3429839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2"/>
          <p:cNvSpPr txBox="1">
            <a:spLocks noGrp="1"/>
          </p:cNvSpPr>
          <p:nvPr>
            <p:ph type="body" idx="1"/>
          </p:nvPr>
        </p:nvSpPr>
        <p:spPr>
          <a:xfrm>
            <a:off x="217675" y="1514500"/>
            <a:ext cx="44952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65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fi-FI" sz="1700"/>
              <a:t>"Demand response can be defined as the changes in electricity usage by end-use customers from their normal consumption patterns in response to changes in the price of electricity over time."</a:t>
            </a:r>
            <a:endParaRPr sz="1700"/>
          </a:p>
          <a:p>
            <a:pPr marL="457200" lvl="0" indent="-3365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fi-FI" sz="1700"/>
              <a:t>Demand for more flexibility in power system increases</a:t>
            </a:r>
            <a:endParaRPr sz="1700"/>
          </a:p>
          <a:p>
            <a:pPr marL="457200" lvl="0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fi-FI" sz="1700"/>
              <a:t>Industry sector consumes 47 % of all electricity in Finland</a:t>
            </a:r>
            <a:endParaRPr sz="17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03.03.2020</a:t>
            </a:r>
            <a:endParaRPr/>
          </a:p>
        </p:txBody>
      </p:sp>
      <p:sp>
        <p:nvSpPr>
          <p:cNvPr id="86" name="Google Shape;86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e20942871_0_2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Current situation of demand response</a:t>
            </a:r>
            <a:endParaRPr/>
          </a:p>
        </p:txBody>
      </p:sp>
      <p:sp>
        <p:nvSpPr>
          <p:cNvPr id="92" name="Google Shape;92;g7e20942871_0_2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g7e20942871_0_2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4" name="Google Shape;94;g7e20942871_0_2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03.03.2020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7e20942871_0_2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sp>
        <p:nvSpPr>
          <p:cNvPr id="96" name="Google Shape;96;g7e20942871_0_27"/>
          <p:cNvSpPr txBox="1">
            <a:spLocks noGrp="1"/>
          </p:cNvSpPr>
          <p:nvPr>
            <p:ph type="body" idx="1"/>
          </p:nvPr>
        </p:nvSpPr>
        <p:spPr>
          <a:xfrm>
            <a:off x="572400" y="1285875"/>
            <a:ext cx="7772400" cy="2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800"/>
              <a:buChar char="●"/>
            </a:pPr>
            <a:r>
              <a:rPr lang="fi-FI" sz="1800"/>
              <a:t>Fingrid coordinates but only fraction of the all potential has been used</a:t>
            </a: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</p:txBody>
      </p:sp>
      <p:pic>
        <p:nvPicPr>
          <p:cNvPr id="97" name="Google Shape;97;g7e20942871_0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400" y="1664700"/>
            <a:ext cx="7174149" cy="37781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7e20942871_0_27"/>
          <p:cNvSpPr txBox="1"/>
          <p:nvPr/>
        </p:nvSpPr>
        <p:spPr>
          <a:xfrm>
            <a:off x="572400" y="4836475"/>
            <a:ext cx="7989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6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i-FI" sz="1600" b="1">
                <a:solidFill>
                  <a:schemeClr val="dk1"/>
                </a:solidFill>
              </a:rPr>
              <a:t>Forest industry has a lot of flexible loads already in balancing power markets and fast disturbance reserves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e20942871_0_3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794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i-FI" sz="1800"/>
              <a:t>Variable and distributed renewable energy production increases</a:t>
            </a:r>
            <a:endParaRPr sz="1800"/>
          </a:p>
          <a:p>
            <a:pPr marL="292100" lvl="0" indent="-2794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i-FI" sz="1800"/>
              <a:t>Storing methods are more expensive </a:t>
            </a:r>
            <a:endParaRPr sz="180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04" name="Google Shape;104;g7e20942871_0_3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Increasing need of DR</a:t>
            </a:r>
            <a:endParaRPr/>
          </a:p>
        </p:txBody>
      </p:sp>
      <p:sp>
        <p:nvSpPr>
          <p:cNvPr id="105" name="Google Shape;105;g7e20942871_0_3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6" name="Google Shape;106;g7e20942871_0_3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7" name="Google Shape;107;g7e20942871_0_3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03.03.2020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7e20942871_0_3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pic>
        <p:nvPicPr>
          <p:cNvPr id="109" name="Google Shape;109;g7e20942871_0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0176" y="2523700"/>
            <a:ext cx="4259975" cy="305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7e20942871_0_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175" y="2528225"/>
            <a:ext cx="4572000" cy="273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e20942871_0_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38430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b="0"/>
          </a:p>
          <a:p>
            <a:pPr marL="0" lvl="0" indent="0" algn="l" rtl="0">
              <a:lnSpc>
                <a:spcPct val="154909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g7e20942871_0_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solidFill>
                  <a:srgbClr val="0065BD"/>
                </a:solidFill>
              </a:rPr>
              <a:t>Principles of Demand Response</a:t>
            </a:r>
            <a:endParaRPr/>
          </a:p>
        </p:txBody>
      </p:sp>
      <p:sp>
        <p:nvSpPr>
          <p:cNvPr id="117" name="Google Shape;117;g7e20942871_0_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8" name="Google Shape;118;g7e20942871_0_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19" name="Google Shape;119;g7e20942871_0_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03.03.2020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7e20942871_0_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pic>
        <p:nvPicPr>
          <p:cNvPr id="121" name="Google Shape;121;g7e20942871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325" y="1707312"/>
            <a:ext cx="7492550" cy="344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e20942871_0_18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In Finland technical potential of DR in industrial sector is 1360 MW (2018) which is 9% of peak load 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The focus of demand-side load participation is primarily on the industrial sector due to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inherently large loads</a:t>
            </a:r>
            <a:endParaRPr sz="140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existing sensors and metering technologies available</a:t>
            </a:r>
            <a:endParaRPr sz="140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existing staff of competing plant managers and energy buyers</a:t>
            </a:r>
            <a:endParaRPr sz="140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Industrial processes are integrated systems and thus changing electricity loads may cause harm for the total process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Shutting and restarting of process machinery may result in increased production costs and diminished quality or loss of products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7e20942871_0_1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Potential in industry</a:t>
            </a:r>
            <a:endParaRPr/>
          </a:p>
        </p:txBody>
      </p:sp>
      <p:sp>
        <p:nvSpPr>
          <p:cNvPr id="128" name="Google Shape;128;g7e20942871_0_1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9" name="Google Shape;129;g7e20942871_0_1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0" name="Google Shape;130;g7e20942871_0_1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03.03.2020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7e20942871_0_1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9175" y="1201675"/>
            <a:ext cx="2712050" cy="443232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1077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0200" algn="l" rtl="0">
              <a:lnSpc>
                <a:spcPct val="154909"/>
              </a:lnSpc>
              <a:spcBef>
                <a:spcPts val="40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Industrial demand response can react to either electricity market price or frequency of electricity network</a:t>
            </a:r>
            <a:endParaRPr sz="1600"/>
          </a:p>
          <a:p>
            <a:pPr marL="914400" lvl="1" indent="-330200" algn="l" rtl="0">
              <a:lnSpc>
                <a:spcPct val="154909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fi-FI" sz="1600"/>
              <a:t>The stability of grid is maintained more effectively</a:t>
            </a:r>
            <a:endParaRPr sz="1600"/>
          </a:p>
          <a:p>
            <a:pPr marL="914400" lvl="1" indent="-330200" algn="l" rtl="0">
              <a:lnSpc>
                <a:spcPct val="154909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fi-FI" sz="1600"/>
              <a:t>Savings to participants and lower market prices</a:t>
            </a:r>
            <a:endParaRPr sz="1600"/>
          </a:p>
          <a:p>
            <a:pPr marL="457200" lvl="0" indent="-330200" algn="l" rtl="0">
              <a:lnSpc>
                <a:spcPct val="154909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The high emission production decreases </a:t>
            </a:r>
            <a:endParaRPr sz="1600"/>
          </a:p>
          <a:p>
            <a:pPr marL="457200" lvl="0" indent="-330200" algn="l" rtl="0">
              <a:lnSpc>
                <a:spcPct val="154909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Avoided infrastructure and storage costs</a:t>
            </a:r>
            <a:endParaRPr sz="16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38" name="Google Shape;138;p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9" name="Google Shape;139;p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0" name="Google Shape;140;p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03.03.2020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/>
          </a:p>
        </p:txBody>
      </p:sp>
      <p:sp>
        <p:nvSpPr>
          <p:cNvPr id="141" name="Google Shape;141;p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sp>
        <p:nvSpPr>
          <p:cNvPr id="142" name="Google Shape;142;p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solidFill>
                  <a:srgbClr val="0065BD"/>
                </a:solidFill>
              </a:rPr>
              <a:t>Benefits of industrial demand response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7e20942871_0_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 sz="2000"/>
              <a:t>Smart grid helps coordinate demand response and balance grid more easily</a:t>
            </a:r>
            <a:endParaRPr sz="2000"/>
          </a:p>
          <a:p>
            <a:pPr marL="292100" lvl="0" indent="0" algn="l" rtl="0">
              <a:lnSpc>
                <a:spcPct val="154909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600"/>
              <a:t>-Two-way data transfer</a:t>
            </a:r>
            <a:endParaRPr sz="1600"/>
          </a:p>
          <a:p>
            <a:pPr marL="292100" lvl="0" indent="0" algn="l" rtl="0">
              <a:lnSpc>
                <a:spcPct val="154909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600"/>
              <a:t>-Automation</a:t>
            </a:r>
            <a:endParaRPr sz="1600"/>
          </a:p>
          <a:p>
            <a:pPr marL="292100" lvl="0" indent="0" algn="l" rtl="0">
              <a:lnSpc>
                <a:spcPct val="154909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600"/>
              <a:t>-Metering</a:t>
            </a:r>
            <a:endParaRPr sz="1600"/>
          </a:p>
          <a:p>
            <a:pPr marL="292100" lvl="0" indent="0" algn="l" rtl="0">
              <a:lnSpc>
                <a:spcPct val="154909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 sz="1600"/>
              <a:t>-Generation and load forecast system</a:t>
            </a:r>
            <a:endParaRPr sz="1600"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48" name="Google Shape;148;g7e20942871_0_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Smart grid in demand response</a:t>
            </a:r>
            <a:endParaRPr/>
          </a:p>
        </p:txBody>
      </p:sp>
      <p:sp>
        <p:nvSpPr>
          <p:cNvPr id="149" name="Google Shape;149;g7e20942871_0_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0" name="Google Shape;150;g7e20942871_0_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1" name="Google Shape;151;g7e20942871_0_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03.03.2020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7e20942871_0_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  <p:pic>
        <p:nvPicPr>
          <p:cNvPr id="153" name="Google Shape;153;g7e20942871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921329"/>
            <a:ext cx="3975531" cy="3402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i-FI" sz="2000" b="0"/>
              <a:t>•</a:t>
            </a:r>
            <a:r>
              <a:rPr lang="fi-FI" sz="1800" b="0"/>
              <a:t>	</a:t>
            </a:r>
            <a:r>
              <a:rPr lang="fi-FI" sz="1800"/>
              <a:t>Potential of industrial demand response is high but it has not been fully utilized at the moment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i-FI" sz="1800"/>
              <a:t>•	Demand response is limited by the special characteristics of the industrial sector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fi-FI" sz="1800"/>
              <a:t>•	Less expensive to adjust a load, than to build a new power plant or energy storage device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400" b="0"/>
          </a:p>
          <a:p>
            <a:pPr marL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59" name="Google Shape;159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60" name="Google Shape;160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1" name="Google Shape;161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2" name="Google Shape;162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03.03.2020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/>
          </a:p>
        </p:txBody>
      </p:sp>
      <p:sp>
        <p:nvSpPr>
          <p:cNvPr id="163" name="Google Shape;163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613</Words>
  <Application>Microsoft Office PowerPoint</Application>
  <PresentationFormat>On-screen Show (4:3)</PresentationFormat>
  <Paragraphs>83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Times New Roman</vt:lpstr>
      <vt:lpstr>presentation</vt:lpstr>
      <vt:lpstr>Aalto Content - Green</vt:lpstr>
      <vt:lpstr>ELEC-E8423 - Smart Grid  Demand response in industrial loads</vt:lpstr>
      <vt:lpstr>Introduction</vt:lpstr>
      <vt:lpstr>Current situation of demand response</vt:lpstr>
      <vt:lpstr>Increasing need of DR</vt:lpstr>
      <vt:lpstr>Principles of Demand Response</vt:lpstr>
      <vt:lpstr>Potential in industry</vt:lpstr>
      <vt:lpstr>Benefits of industrial demand response</vt:lpstr>
      <vt:lpstr>Smart grid in demand response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Demand response in industrial loads</dc:title>
  <dc:creator>-</dc:creator>
  <cp:lastModifiedBy>Lehtonen Matti</cp:lastModifiedBy>
  <cp:revision>1</cp:revision>
  <dcterms:created xsi:type="dcterms:W3CDTF">2010-03-23T14:57:30Z</dcterms:created>
  <dcterms:modified xsi:type="dcterms:W3CDTF">2020-03-03T08:34:20Z</dcterms:modified>
</cp:coreProperties>
</file>