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4"/>
  </p:notesMasterIdLst>
  <p:handoutMasterIdLst>
    <p:handoutMasterId r:id="rId15"/>
  </p:handoutMasterIdLst>
  <p:sldIdLst>
    <p:sldId id="339" r:id="rId3"/>
    <p:sldId id="355" r:id="rId4"/>
    <p:sldId id="365" r:id="rId5"/>
    <p:sldId id="366" r:id="rId6"/>
    <p:sldId id="368" r:id="rId7"/>
    <p:sldId id="376" r:id="rId8"/>
    <p:sldId id="363" r:id="rId9"/>
    <p:sldId id="377" r:id="rId10"/>
    <p:sldId id="352" r:id="rId11"/>
    <p:sldId id="378" r:id="rId12"/>
    <p:sldId id="372" r:id="rId13"/>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2429" autoAdjust="0"/>
  </p:normalViewPr>
  <p:slideViewPr>
    <p:cSldViewPr snapToGrid="0" snapToObjects="1">
      <p:cViewPr varScale="1">
        <p:scale>
          <a:sx n="86" d="100"/>
          <a:sy n="86" d="100"/>
        </p:scale>
        <p:origin x="135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3/2/2020</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3/2/2020</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buFont typeface="Arial" panose="020B0604020202020204" pitchFamily="34" charset="0"/>
              <a:buChar char="•"/>
            </a:pPr>
            <a:r>
              <a:rPr lang="en-US" sz="1000" dirty="0"/>
              <a:t>Electricity producers</a:t>
            </a:r>
          </a:p>
          <a:p>
            <a:pPr>
              <a:lnSpc>
                <a:spcPct val="150000"/>
              </a:lnSpc>
              <a:buFont typeface="Arial" panose="020B0604020202020204" pitchFamily="34" charset="0"/>
              <a:buChar char="•"/>
            </a:pPr>
            <a:r>
              <a:rPr lang="en-US" sz="1000" dirty="0"/>
              <a:t>Electricity traders</a:t>
            </a:r>
          </a:p>
          <a:p>
            <a:pPr>
              <a:lnSpc>
                <a:spcPct val="150000"/>
              </a:lnSpc>
              <a:buFont typeface="Arial" panose="020B0604020202020204" pitchFamily="34" charset="0"/>
              <a:buChar char="•"/>
            </a:pPr>
            <a:r>
              <a:rPr lang="en-US" sz="1000" dirty="0"/>
              <a:t>Electricity retailers</a:t>
            </a:r>
          </a:p>
          <a:p>
            <a:pPr>
              <a:lnSpc>
                <a:spcPct val="150000"/>
              </a:lnSpc>
              <a:buFont typeface="Arial" panose="020B0604020202020204" pitchFamily="34" charset="0"/>
              <a:buChar char="•"/>
            </a:pPr>
            <a:r>
              <a:rPr lang="en-US" sz="1000" dirty="0"/>
              <a:t>Transmission system operators</a:t>
            </a:r>
          </a:p>
          <a:p>
            <a:pPr>
              <a:lnSpc>
                <a:spcPct val="150000"/>
              </a:lnSpc>
              <a:buFont typeface="Arial" panose="020B0604020202020204" pitchFamily="34" charset="0"/>
              <a:buChar char="•"/>
            </a:pPr>
            <a:r>
              <a:rPr lang="en-US" sz="1000" dirty="0"/>
              <a:t>Consumers</a:t>
            </a:r>
          </a:p>
          <a:p>
            <a:pPr>
              <a:lnSpc>
                <a:spcPct val="150000"/>
              </a:lnSpc>
              <a:buFont typeface="Arial" panose="020B0604020202020204" pitchFamily="34" charset="0"/>
              <a:buChar char="•"/>
            </a:pPr>
            <a:r>
              <a:rPr lang="en-US" sz="1000" dirty="0"/>
              <a:t>Energy-intensive industry</a:t>
            </a:r>
          </a:p>
          <a:p>
            <a:endParaRPr lang="en-US" dirty="0"/>
          </a:p>
        </p:txBody>
      </p:sp>
    </p:spTree>
    <p:extLst>
      <p:ext uri="{BB962C8B-B14F-4D97-AF65-F5344CB8AC3E}">
        <p14:creationId xmlns:p14="http://schemas.microsoft.com/office/powerpoint/2010/main" val="2538078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a lot of 0 price bids in </a:t>
            </a:r>
            <a:r>
              <a:rPr lang="en-US" dirty="0" err="1"/>
              <a:t>chp</a:t>
            </a:r>
            <a:r>
              <a:rPr lang="en-US" dirty="0"/>
              <a:t>, nuclear, wind solar</a:t>
            </a:r>
          </a:p>
          <a:p>
            <a:endParaRPr lang="en-US" dirty="0"/>
          </a:p>
          <a:p>
            <a:r>
              <a:rPr lang="en-US" dirty="0"/>
              <a:t>Low prices but some high peaks</a:t>
            </a:r>
          </a:p>
          <a:p>
            <a:r>
              <a:rPr lang="en-US" dirty="0"/>
              <a:t>Effect of renewables – also in </a:t>
            </a:r>
            <a:r>
              <a:rPr lang="en-US" dirty="0" err="1"/>
              <a:t>elbas</a:t>
            </a:r>
            <a:endParaRPr lang="en-US" dirty="0"/>
          </a:p>
          <a:p>
            <a:endParaRPr lang="en-US" dirty="0"/>
          </a:p>
          <a:p>
            <a:r>
              <a:rPr lang="en-US" dirty="0"/>
              <a:t>Negative prices – first time in Finland – In Germany 23/24</a:t>
            </a:r>
          </a:p>
          <a:p>
            <a:endParaRPr lang="en-US" dirty="0"/>
          </a:p>
          <a:p>
            <a:pPr marL="0" marR="0" lvl="0" indent="0" algn="l" defTabSz="388938" rtl="0" eaLnBrk="0" fontAlgn="base" latinLnBrk="0" hangingPunct="0">
              <a:lnSpc>
                <a:spcPct val="100000"/>
              </a:lnSpc>
              <a:spcBef>
                <a:spcPct val="30000"/>
              </a:spcBef>
              <a:spcAft>
                <a:spcPct val="0"/>
              </a:spcAft>
              <a:buClrTx/>
              <a:buSzTx/>
              <a:buFontTx/>
              <a:buNone/>
              <a:tabLst/>
              <a:defRPr/>
            </a:pPr>
            <a:r>
              <a:rPr lang="en-US" dirty="0"/>
              <a:t>As a result some condensing plants shutdown and the investors tend to invest less in such plants which will greatly affect the security of the grid which will be dominated by the intermittent and volatile renewable sources</a:t>
            </a:r>
          </a:p>
          <a:p>
            <a:endParaRPr lang="en-US" dirty="0"/>
          </a:p>
        </p:txBody>
      </p:sp>
    </p:spTree>
    <p:extLst>
      <p:ext uri="{BB962C8B-B14F-4D97-AF65-F5344CB8AC3E}">
        <p14:creationId xmlns:p14="http://schemas.microsoft.com/office/powerpoint/2010/main" val="226425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Finland has good </a:t>
            </a:r>
            <a:r>
              <a:rPr lang="en-US" dirty="0" err="1"/>
              <a:t>transimission</a:t>
            </a:r>
            <a:r>
              <a:rPr lang="en-US" dirty="0"/>
              <a:t> grid, so far only one price are – future?</a:t>
            </a:r>
          </a:p>
          <a:p>
            <a:endParaRPr lang="en-US" dirty="0"/>
          </a:p>
          <a:p>
            <a:r>
              <a:rPr lang="en-US" dirty="0"/>
              <a:t>The need for better transmission and larger transmission capacities increases.</a:t>
            </a:r>
          </a:p>
          <a:p>
            <a:endParaRPr lang="en-US" dirty="0"/>
          </a:p>
        </p:txBody>
      </p:sp>
    </p:spTree>
    <p:extLst>
      <p:ext uri="{BB962C8B-B14F-4D97-AF65-F5344CB8AC3E}">
        <p14:creationId xmlns:p14="http://schemas.microsoft.com/office/powerpoint/2010/main" val="708495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aleasoft.com/european-electricity-markets-panorama-nordic-countries/"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hyperlink" Target="https://ieeexplore.ieee.org/stamp/stamp.jsp?tp=&amp;arnumber=7005520" TargetMode="External"/><Relationship Id="rId4" Type="http://schemas.openxmlformats.org/officeDocument/2006/relationships/hyperlink" Target="https://www.nordpoolgroup.com/the-power-market/Intraday-marke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sv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5.svg"/><Relationship Id="rId3" Type="http://schemas.openxmlformats.org/officeDocument/2006/relationships/image" Target="../media/image5.jpg"/><Relationship Id="rId7" Type="http://schemas.openxmlformats.org/officeDocument/2006/relationships/image" Target="../media/image10.svg"/><Relationship Id="rId12"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4.svg"/><Relationship Id="rId5" Type="http://schemas.openxmlformats.org/officeDocument/2006/relationships/image" Target="../media/image8.svg"/><Relationship Id="rId10" Type="http://schemas.openxmlformats.org/officeDocument/2006/relationships/image" Target="../media/image9.png"/><Relationship Id="rId4" Type="http://schemas.openxmlformats.org/officeDocument/2006/relationships/image" Target="../media/image6.png"/><Relationship Id="rId9" Type="http://schemas.openxmlformats.org/officeDocument/2006/relationships/image" Target="../media/image12.sv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fontScale="90000"/>
          </a:bodyPr>
          <a:lstStyle/>
          <a:p>
            <a:r>
              <a:rPr lang="fi-FI" sz="3200" dirty="0"/>
              <a:t>ELEC-E8423 - Smart Grid</a:t>
            </a:r>
            <a:br>
              <a:rPr lang="fi-FI" sz="3200" dirty="0"/>
            </a:br>
            <a:r>
              <a:rPr lang="fi-FI" sz="3200" dirty="0"/>
              <a:t/>
            </a:r>
            <a:br>
              <a:rPr lang="fi-FI" sz="3200" dirty="0"/>
            </a:br>
            <a:r>
              <a:rPr lang="en-US" sz="3200" i="1" dirty="0"/>
              <a:t>Power markets in Nordic Countries: </a:t>
            </a:r>
            <a:br>
              <a:rPr lang="en-US" sz="3200" i="1" dirty="0"/>
            </a:br>
            <a:r>
              <a:rPr lang="en-US" sz="3200" i="1" dirty="0"/>
              <a:t>Day ahead market and intra-day balancing</a:t>
            </a:r>
          </a:p>
        </p:txBody>
      </p:sp>
      <p:sp>
        <p:nvSpPr>
          <p:cNvPr id="3" name="Subtitle 2"/>
          <p:cNvSpPr>
            <a:spLocks noGrp="1"/>
          </p:cNvSpPr>
          <p:nvPr>
            <p:ph type="subTitle" idx="1"/>
          </p:nvPr>
        </p:nvSpPr>
        <p:spPr>
          <a:xfrm>
            <a:off x="572401" y="4182429"/>
            <a:ext cx="6285600" cy="1323370"/>
          </a:xfrm>
        </p:spPr>
        <p:txBody>
          <a:bodyPr>
            <a:normAutofit/>
          </a:bodyPr>
          <a:lstStyle/>
          <a:p>
            <a:r>
              <a:rPr lang="en-US" i="1" dirty="0"/>
              <a:t>Mikael Väisänen, Annmarie </a:t>
            </a:r>
            <a:r>
              <a:rPr lang="en-US" i="1" dirty="0" err="1"/>
              <a:t>Oksa</a:t>
            </a:r>
            <a:endParaRPr lang="en-US" i="1" dirty="0"/>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fi-FI" dirty="0"/>
              <a:t>05</a:t>
            </a:r>
            <a:r>
              <a:rPr lang="et-EE" dirty="0"/>
              <a:t>.0</a:t>
            </a:r>
            <a:r>
              <a:rPr lang="fi-FI" dirty="0"/>
              <a:t>3</a:t>
            </a:r>
            <a:r>
              <a:rPr lang="et-EE" dirty="0"/>
              <a:t>.20</a:t>
            </a:r>
            <a:r>
              <a:rPr lang="en-US" dirty="0"/>
              <a:t>19</a:t>
            </a:r>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50000"/>
              </a:lnSpc>
            </a:pPr>
            <a:r>
              <a:rPr lang="en-GB" dirty="0" err="1"/>
              <a:t>Sanna</a:t>
            </a:r>
            <a:r>
              <a:rPr lang="en-GB" dirty="0"/>
              <a:t> </a:t>
            </a:r>
            <a:r>
              <a:rPr lang="en-GB" dirty="0" err="1"/>
              <a:t>Syri</a:t>
            </a:r>
            <a:r>
              <a:rPr lang="en-GB" dirty="0"/>
              <a:t>. Energy </a:t>
            </a:r>
            <a:r>
              <a:rPr lang="en-GB" dirty="0" err="1"/>
              <a:t>Markets.Lecture</a:t>
            </a:r>
            <a:r>
              <a:rPr lang="en-GB" dirty="0"/>
              <a:t> 5. Nordic Electricity Markets.2019.</a:t>
            </a:r>
          </a:p>
          <a:p>
            <a:pPr marL="0" indent="0">
              <a:lnSpc>
                <a:spcPct val="150000"/>
              </a:lnSpc>
            </a:pPr>
            <a:r>
              <a:rPr lang="en-GB" dirty="0">
                <a:hlinkClick r:id="rId3"/>
              </a:rPr>
              <a:t>https://aleasoft.com/european-electricity-markets-panorama-nordic-countries/</a:t>
            </a:r>
            <a:r>
              <a:rPr lang="en-GB" dirty="0"/>
              <a:t>. Accessed: 19.2.2020.</a:t>
            </a:r>
          </a:p>
          <a:p>
            <a:pPr marL="0" indent="0">
              <a:lnSpc>
                <a:spcPct val="150000"/>
              </a:lnSpc>
            </a:pPr>
            <a:r>
              <a:rPr lang="en-GB" dirty="0">
                <a:hlinkClick r:id="rId4"/>
              </a:rPr>
              <a:t>https://www.nordpoolgroup.com/the-power-market/Intraday-market/</a:t>
            </a:r>
            <a:r>
              <a:rPr lang="en-GB" dirty="0"/>
              <a:t>. Accessed: 19.2.2020.</a:t>
            </a:r>
          </a:p>
          <a:p>
            <a:pPr marL="0" indent="0">
              <a:lnSpc>
                <a:spcPct val="150000"/>
              </a:lnSpc>
            </a:pPr>
            <a:r>
              <a:rPr lang="en-GB" dirty="0"/>
              <a:t>Anders </a:t>
            </a:r>
            <a:r>
              <a:rPr lang="en-GB" dirty="0" err="1"/>
              <a:t>Skajaa</a:t>
            </a:r>
            <a:r>
              <a:rPr lang="en-GB" dirty="0"/>
              <a:t>, Kristian </a:t>
            </a:r>
            <a:r>
              <a:rPr lang="en-GB" dirty="0" err="1"/>
              <a:t>Edlund</a:t>
            </a:r>
            <a:r>
              <a:rPr lang="en-GB" dirty="0"/>
              <a:t>, and Juan M. Morales, Member. Intraday Trading of Wind Energy. IEEE. (2015). </a:t>
            </a:r>
            <a:r>
              <a:rPr lang="en-GB" dirty="0">
                <a:hlinkClick r:id="rId5"/>
              </a:rPr>
              <a:t>https://ieeexplore.ieee.org/stamp/stamp.jsp?tp=&amp;arnumber=7005520</a:t>
            </a:r>
            <a:r>
              <a:rPr lang="en-GB" dirty="0"/>
              <a:t>. </a:t>
            </a:r>
            <a:endParaRPr lang="en-GB" b="0" dirty="0"/>
          </a:p>
          <a:p>
            <a:pPr marL="0" indent="0">
              <a:lnSpc>
                <a:spcPct val="150000"/>
              </a:lnSpc>
            </a:pPr>
            <a:endParaRPr lang="en-US" sz="2000" dirty="0"/>
          </a:p>
        </p:txBody>
      </p:sp>
      <p:sp>
        <p:nvSpPr>
          <p:cNvPr id="3" name="Title 2"/>
          <p:cNvSpPr>
            <a:spLocks noGrp="1"/>
          </p:cNvSpPr>
          <p:nvPr>
            <p:ph type="ctrTitle"/>
          </p:nvPr>
        </p:nvSpPr>
        <p:spPr/>
        <p:txBody>
          <a:bodyPr/>
          <a:lstStyle/>
          <a:p>
            <a:r>
              <a:rPr lang="fi-FI" dirty="0" err="1"/>
              <a:t>Source</a:t>
            </a:r>
            <a:r>
              <a:rPr lang="fi-FI" dirty="0"/>
              <a:t> </a:t>
            </a:r>
            <a:r>
              <a:rPr lang="fi-FI" dirty="0" err="1"/>
              <a:t>material</a:t>
            </a:r>
            <a:r>
              <a:rPr lang="fi-FI" dirty="0"/>
              <a:t> </a:t>
            </a:r>
            <a:r>
              <a:rPr lang="fi-FI" dirty="0" err="1"/>
              <a:t>used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Tree>
    <p:extLst>
      <p:ext uri="{BB962C8B-B14F-4D97-AF65-F5344CB8AC3E}">
        <p14:creationId xmlns:p14="http://schemas.microsoft.com/office/powerpoint/2010/main" val="72260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79AC178-B570-4BD3-89CB-48F33A7128B6}"/>
              </a:ext>
            </a:extLst>
          </p:cNvPr>
          <p:cNvSpPr>
            <a:spLocks noGrp="1"/>
          </p:cNvSpPr>
          <p:nvPr>
            <p:ph type="body" sz="quarter" idx="13"/>
          </p:nvPr>
        </p:nvSpPr>
        <p:spPr>
          <a:xfrm>
            <a:off x="1180721" y="1916089"/>
            <a:ext cx="6782557" cy="2996817"/>
          </a:xfrm>
        </p:spPr>
        <p:txBody>
          <a:bodyPr>
            <a:normAutofit/>
          </a:bodyPr>
          <a:lstStyle/>
          <a:p>
            <a:pPr algn="ctr"/>
            <a:endParaRPr lang="en-US" sz="7200" dirty="0">
              <a:solidFill>
                <a:schemeClr val="tx2"/>
              </a:solidFill>
            </a:endParaRPr>
          </a:p>
          <a:p>
            <a:pPr algn="ctr"/>
            <a:endParaRPr lang="en-US" sz="7200" dirty="0">
              <a:solidFill>
                <a:schemeClr val="tx2"/>
              </a:solidFill>
            </a:endParaRPr>
          </a:p>
          <a:p>
            <a:pPr algn="ctr"/>
            <a:endParaRPr lang="en-US" sz="7200" dirty="0">
              <a:solidFill>
                <a:schemeClr val="tx2"/>
              </a:solidFill>
            </a:endParaRPr>
          </a:p>
          <a:p>
            <a:pPr algn="ctr"/>
            <a:r>
              <a:rPr lang="en-US" sz="9600" dirty="0">
                <a:solidFill>
                  <a:schemeClr val="accent3"/>
                </a:solidFill>
              </a:rPr>
              <a:t>Thank you</a:t>
            </a:r>
          </a:p>
        </p:txBody>
      </p:sp>
      <p:sp>
        <p:nvSpPr>
          <p:cNvPr id="4" name="Text Placeholder 3">
            <a:extLst>
              <a:ext uri="{FF2B5EF4-FFF2-40B4-BE49-F238E27FC236}">
                <a16:creationId xmlns:a16="http://schemas.microsoft.com/office/drawing/2014/main" id="{6E354501-E3E3-45A5-9FEB-C4AA96CEC85A}"/>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1B4493C9-9E0D-442B-A707-987C6D49C980}"/>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4D3D641C-0619-48F3-8572-A5E12B483E19}"/>
              </a:ext>
            </a:extLst>
          </p:cNvPr>
          <p:cNvSpPr>
            <a:spLocks noGrp="1"/>
          </p:cNvSpPr>
          <p:nvPr>
            <p:ph type="dt" sz="half" idx="19"/>
          </p:nvPr>
        </p:nvSpPr>
        <p:spPr/>
        <p:txBody>
          <a:bodyPr/>
          <a:lstStyle/>
          <a:p>
            <a:pPr>
              <a:defRPr/>
            </a:pPr>
            <a:r>
              <a:rPr lang="fi-FI" dirty="0"/>
              <a:t>05.03.2019</a:t>
            </a:r>
            <a:endParaRPr lang="en-US" dirty="0"/>
          </a:p>
        </p:txBody>
      </p:sp>
      <p:sp>
        <p:nvSpPr>
          <p:cNvPr id="7" name="Slide Number Placeholder 6">
            <a:extLst>
              <a:ext uri="{FF2B5EF4-FFF2-40B4-BE49-F238E27FC236}">
                <a16:creationId xmlns:a16="http://schemas.microsoft.com/office/drawing/2014/main" id="{71EAA560-D856-421B-8209-C8391047AC64}"/>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dirty="0"/>
          </a:p>
        </p:txBody>
      </p:sp>
    </p:spTree>
    <p:extLst>
      <p:ext uri="{BB962C8B-B14F-4D97-AF65-F5344CB8AC3E}">
        <p14:creationId xmlns:p14="http://schemas.microsoft.com/office/powerpoint/2010/main" val="1724587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342900" indent="-342900" eaLnBrk="1" hangingPunct="1">
              <a:lnSpc>
                <a:spcPct val="160000"/>
              </a:lnSpc>
              <a:buFontTx/>
              <a:buChar char="-"/>
            </a:pPr>
            <a:r>
              <a:rPr lang="en-US" sz="2000" dirty="0"/>
              <a:t>Nordic electricity market is managed by Nord pool and consist of seven countries.</a:t>
            </a:r>
          </a:p>
          <a:p>
            <a:pPr marL="342900" indent="-342900" eaLnBrk="1" hangingPunct="1">
              <a:lnSpc>
                <a:spcPct val="160000"/>
              </a:lnSpc>
              <a:buFontTx/>
              <a:buChar char="-"/>
            </a:pPr>
            <a:r>
              <a:rPr lang="en-US" sz="2000" dirty="0"/>
              <a:t>Main electricity generators are hydropower, nuclear power and wind power.</a:t>
            </a:r>
          </a:p>
          <a:p>
            <a:pPr marL="342900" indent="-342900" eaLnBrk="1" hangingPunct="1">
              <a:lnSpc>
                <a:spcPct val="160000"/>
              </a:lnSpc>
              <a:buFontTx/>
              <a:buChar char="-"/>
            </a:pPr>
            <a:r>
              <a:rPr lang="en-US" sz="2000" dirty="0"/>
              <a:t>Market operates on day ahead market and intra-day balancing.</a:t>
            </a:r>
          </a:p>
        </p:txBody>
      </p:sp>
      <p:sp>
        <p:nvSpPr>
          <p:cNvPr id="3" name="Title 2"/>
          <p:cNvSpPr>
            <a:spLocks noGrp="1"/>
          </p:cNvSpPr>
          <p:nvPr>
            <p:ph type="ctrTitle"/>
          </p:nvPr>
        </p:nvSpPr>
        <p:spPr/>
        <p:txBody>
          <a:bodyPr/>
          <a:lstStyle/>
          <a:p>
            <a:r>
              <a:rPr lang="fi-FI" dirty="0" err="1"/>
              <a:t>Introduction</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marL="0" marR="0" lvl="0" indent="0" algn="l" defTabSz="389626" rtl="0" eaLnBrk="1" fontAlgn="base" latinLnBrk="0" hangingPunct="1">
              <a:lnSpc>
                <a:spcPct val="100000"/>
              </a:lnSpc>
              <a:spcBef>
                <a:spcPct val="0"/>
              </a:spcBef>
              <a:spcAft>
                <a:spcPct val="0"/>
              </a:spcAft>
              <a:buClrTx/>
              <a:buSzTx/>
              <a:buFontTx/>
              <a:buNone/>
              <a:tabLst/>
              <a:defRPr/>
            </a:pPr>
            <a:r>
              <a:rPr kumimoji="0" lang="fi-FI" sz="800" b="1" i="0" u="none" strike="noStrike" kern="1200" cap="none" spc="0" normalizeH="0" baseline="0" noProof="0">
                <a:ln>
                  <a:noFill/>
                </a:ln>
                <a:solidFill>
                  <a:srgbClr val="898989"/>
                </a:solidFill>
                <a:effectLst/>
                <a:uLnTx/>
                <a:uFillTx/>
                <a:latin typeface="Arial" pitchFamily="34" charset="0"/>
                <a:ea typeface="ＭＳ Ｐゴシック" pitchFamily="34" charset="-128"/>
                <a:cs typeface="+mn-cs"/>
              </a:rPr>
              <a:t>07.02.2018</a:t>
            </a:r>
            <a:endParaRPr kumimoji="0" lang="en-US" sz="800" b="1" i="0" u="none" strike="noStrike" kern="1200" cap="none" spc="0" normalizeH="0" baseline="0" noProof="0" dirty="0">
              <a:ln>
                <a:noFill/>
              </a:ln>
              <a:solidFill>
                <a:srgbClr val="898989"/>
              </a:solidFill>
              <a:effectLst/>
              <a:uLnTx/>
              <a:uFillTx/>
              <a:latin typeface="Arial" pitchFamily="34" charset="0"/>
              <a:ea typeface="ＭＳ Ｐゴシック" pitchFamily="34" charset="-128"/>
              <a:cs typeface="+mn-cs"/>
            </a:endParaRPr>
          </a:p>
        </p:txBody>
      </p:sp>
      <p:sp>
        <p:nvSpPr>
          <p:cNvPr id="8" name="Slide Number Placeholder 7"/>
          <p:cNvSpPr>
            <a:spLocks noGrp="1"/>
          </p:cNvSpPr>
          <p:nvPr>
            <p:ph type="sldNum" sz="quarter" idx="20"/>
          </p:nvPr>
        </p:nvSpPr>
        <p:spPr/>
        <p:txBody>
          <a:bodyPr/>
          <a:lstStyle/>
          <a:p>
            <a:pPr marL="0" marR="0" lvl="0" indent="0" algn="l" defTabSz="388938" rtl="0" eaLnBrk="1" fontAlgn="base" latinLnBrk="0" hangingPunct="1">
              <a:lnSpc>
                <a:spcPct val="100000"/>
              </a:lnSpc>
              <a:spcBef>
                <a:spcPct val="0"/>
              </a:spcBef>
              <a:spcAft>
                <a:spcPct val="0"/>
              </a:spcAft>
              <a:buClrTx/>
              <a:buSzTx/>
              <a:buFontTx/>
              <a:buNone/>
              <a:tabLst/>
              <a:defRPr/>
            </a:pPr>
            <a:r>
              <a:rPr kumimoji="0" lang="et-EE" altLang="en-US" sz="800" b="1" i="0" u="none" strike="noStrike" kern="1200" cap="none" spc="0" normalizeH="0" baseline="0" noProof="0">
                <a:ln>
                  <a:noFill/>
                </a:ln>
                <a:solidFill>
                  <a:srgbClr val="898989"/>
                </a:solidFill>
                <a:effectLst/>
                <a:uLnTx/>
                <a:uFillTx/>
                <a:latin typeface="Arial" panose="020B0604020202020204" pitchFamily="34" charset="0"/>
                <a:ea typeface="ＭＳ Ｐゴシック" panose="020B0600070205080204" pitchFamily="34" charset="-128"/>
                <a:cs typeface="+mn-cs"/>
              </a:rPr>
              <a:t>Page </a:t>
            </a:r>
            <a:fld id="{7ACE66E0-BE04-47BA-A62D-7BFC499E8192}" type="slidenum">
              <a:rPr kumimoji="0" lang="en-US" altLang="en-US" sz="800" b="1" i="0" u="none" strike="noStrike" kern="1200" cap="none" spc="0" normalizeH="0" baseline="0" noProof="0" smtClean="0">
                <a:ln>
                  <a:noFill/>
                </a:ln>
                <a:solidFill>
                  <a:srgbClr val="898989"/>
                </a:solidFill>
                <a:effectLst/>
                <a:uLnTx/>
                <a:uFillTx/>
                <a:latin typeface="Arial" panose="020B0604020202020204" pitchFamily="34" charset="0"/>
                <a:ea typeface="ＭＳ Ｐゴシック" panose="020B0600070205080204" pitchFamily="34" charset="-128"/>
                <a:cs typeface="+mn-cs"/>
              </a:rPr>
              <a:pPr marL="0" marR="0" lvl="0" indent="0" algn="l" defTabSz="388938" rtl="0" eaLnBrk="1" fontAlgn="base" latinLnBrk="0" hangingPunct="1">
                <a:lnSpc>
                  <a:spcPct val="100000"/>
                </a:lnSpc>
                <a:spcBef>
                  <a:spcPct val="0"/>
                </a:spcBef>
                <a:spcAft>
                  <a:spcPct val="0"/>
                </a:spcAft>
                <a:buClrTx/>
                <a:buSzTx/>
                <a:buFontTx/>
                <a:buNone/>
                <a:tabLst/>
                <a:defRPr/>
              </a:pPr>
              <a:t>2</a:t>
            </a:fld>
            <a:endParaRPr kumimoji="0" lang="en-US" altLang="en-US" sz="800" b="1" i="0" u="none" strike="noStrike" kern="1200" cap="none" spc="0" normalizeH="0" baseline="0" noProof="0" dirty="0">
              <a:ln>
                <a:noFill/>
              </a:ln>
              <a:solidFill>
                <a:srgbClr val="898989"/>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BD0EE2E-5233-437C-8704-328FCC917395}"/>
              </a:ext>
            </a:extLst>
          </p:cNvPr>
          <p:cNvSpPr>
            <a:spLocks noGrp="1"/>
          </p:cNvSpPr>
          <p:nvPr>
            <p:ph type="body" sz="quarter" idx="13"/>
          </p:nvPr>
        </p:nvSpPr>
        <p:spPr>
          <a:xfrm>
            <a:off x="457203" y="1335774"/>
            <a:ext cx="3677475" cy="4574696"/>
          </a:xfrm>
        </p:spPr>
        <p:txBody>
          <a:bodyPr>
            <a:normAutofit fontScale="92500"/>
          </a:bodyPr>
          <a:lstStyle/>
          <a:p>
            <a:pPr>
              <a:buFont typeface="Wingdings" panose="05000000000000000000" pitchFamily="2" charset="2"/>
              <a:buChar char="§"/>
            </a:pPr>
            <a:r>
              <a:rPr lang="en-US" dirty="0"/>
              <a:t>It is the main arena for trading power. Where, contracts are made between seller and buyer for delivery of power the following day</a:t>
            </a:r>
          </a:p>
          <a:p>
            <a:pPr>
              <a:buFont typeface="Wingdings" panose="05000000000000000000" pitchFamily="2" charset="2"/>
              <a:buChar char="§"/>
            </a:pPr>
            <a:r>
              <a:rPr lang="en-US" dirty="0"/>
              <a:t>A consumer evaluates its energy need and price for the following day, hour by hour</a:t>
            </a:r>
          </a:p>
          <a:p>
            <a:pPr>
              <a:buFont typeface="Wingdings" panose="05000000000000000000" pitchFamily="2" charset="2"/>
              <a:buChar char="§"/>
            </a:pPr>
            <a:r>
              <a:rPr lang="en-US" dirty="0"/>
              <a:t>Generator decides its deliver energy capacity and cost rate hourly</a:t>
            </a:r>
          </a:p>
          <a:p>
            <a:pPr>
              <a:buFont typeface="Wingdings" panose="05000000000000000000" pitchFamily="2" charset="2"/>
              <a:buChar char="§"/>
            </a:pPr>
            <a:r>
              <a:rPr lang="en-US" dirty="0"/>
              <a:t>Each order includes the exact electricity volume (MWh/h) at a specific price rate (€/MWh) for every hour in the next day that one is prepared to buy or sell</a:t>
            </a:r>
          </a:p>
          <a:p>
            <a:pPr>
              <a:buFont typeface="Wingdings" panose="05000000000000000000" pitchFamily="2" charset="2"/>
              <a:buChar char="§"/>
            </a:pPr>
            <a:r>
              <a:rPr lang="en-US" dirty="0"/>
              <a:t>The whole sale price of electricity (selling price) equilibrium settles where the curves of supply and demand intersect.</a:t>
            </a:r>
          </a:p>
          <a:p>
            <a:pPr>
              <a:buFont typeface="Wingdings" panose="05000000000000000000" pitchFamily="2" charset="2"/>
              <a:buChar char="§"/>
            </a:pPr>
            <a:r>
              <a:rPr lang="en-US" dirty="0"/>
              <a:t>Spot-trade is the day before delivery where, offers are given up </a:t>
            </a:r>
            <a:r>
              <a:rPr lang="en-US" u="sng" dirty="0"/>
              <a:t>to 12-36  hours </a:t>
            </a:r>
            <a:r>
              <a:rPr lang="en-US" dirty="0"/>
              <a:t>before delivery. The trade for next day closes at noon.</a:t>
            </a:r>
          </a:p>
        </p:txBody>
      </p:sp>
      <p:sp>
        <p:nvSpPr>
          <p:cNvPr id="3" name="Title 2">
            <a:extLst>
              <a:ext uri="{FF2B5EF4-FFF2-40B4-BE49-F238E27FC236}">
                <a16:creationId xmlns:a16="http://schemas.microsoft.com/office/drawing/2014/main" id="{ECB301AA-795A-4DD4-83DF-38B25F8523AB}"/>
              </a:ext>
            </a:extLst>
          </p:cNvPr>
          <p:cNvSpPr>
            <a:spLocks noGrp="1"/>
          </p:cNvSpPr>
          <p:nvPr>
            <p:ph type="ctrTitle"/>
          </p:nvPr>
        </p:nvSpPr>
        <p:spPr>
          <a:xfrm>
            <a:off x="572400" y="487739"/>
            <a:ext cx="7772400" cy="1149331"/>
          </a:xfrm>
        </p:spPr>
        <p:txBody>
          <a:bodyPr/>
          <a:lstStyle/>
          <a:p>
            <a:r>
              <a:rPr lang="en-US" dirty="0"/>
              <a:t>Day ahead market- </a:t>
            </a:r>
            <a:r>
              <a:rPr lang="en-US" dirty="0" err="1"/>
              <a:t>Elspot</a:t>
            </a:r>
            <a:endParaRPr lang="en-US" dirty="0"/>
          </a:p>
        </p:txBody>
      </p:sp>
      <p:sp>
        <p:nvSpPr>
          <p:cNvPr id="4" name="Text Placeholder 3">
            <a:extLst>
              <a:ext uri="{FF2B5EF4-FFF2-40B4-BE49-F238E27FC236}">
                <a16:creationId xmlns:a16="http://schemas.microsoft.com/office/drawing/2014/main" id="{8089EB2B-D111-41B0-B453-AEF154438436}"/>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A1CD5F2B-9FD7-4610-8B2A-D2E79063DB0D}"/>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D5B2008D-FFDE-4328-9BDB-DDCC9C38A84D}"/>
              </a:ext>
            </a:extLst>
          </p:cNvPr>
          <p:cNvSpPr>
            <a:spLocks noGrp="1"/>
          </p:cNvSpPr>
          <p:nvPr>
            <p:ph type="dt" sz="half" idx="19"/>
          </p:nvPr>
        </p:nvSpPr>
        <p:spPr/>
        <p:txBody>
          <a:bodyPr/>
          <a:lstStyle/>
          <a:p>
            <a:pPr>
              <a:defRPr/>
            </a:pPr>
            <a:r>
              <a:rPr lang="fi-FI"/>
              <a:t>05.03.2019</a:t>
            </a:r>
            <a:endParaRPr lang="fi-FI" dirty="0"/>
          </a:p>
        </p:txBody>
      </p:sp>
      <p:sp>
        <p:nvSpPr>
          <p:cNvPr id="7" name="Slide Number Placeholder 6">
            <a:extLst>
              <a:ext uri="{FF2B5EF4-FFF2-40B4-BE49-F238E27FC236}">
                <a16:creationId xmlns:a16="http://schemas.microsoft.com/office/drawing/2014/main" id="{4307705F-BF60-477D-AA57-1F0998E29285}"/>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dirty="0"/>
          </a:p>
        </p:txBody>
      </p:sp>
      <p:pic>
        <p:nvPicPr>
          <p:cNvPr id="9" name="Picture 8">
            <a:extLst>
              <a:ext uri="{FF2B5EF4-FFF2-40B4-BE49-F238E27FC236}">
                <a16:creationId xmlns:a16="http://schemas.microsoft.com/office/drawing/2014/main" id="{207BD593-D35A-4734-B94B-277366826D36}"/>
              </a:ext>
            </a:extLst>
          </p:cNvPr>
          <p:cNvPicPr>
            <a:picLocks noChangeAspect="1"/>
          </p:cNvPicPr>
          <p:nvPr/>
        </p:nvPicPr>
        <p:blipFill>
          <a:blip r:embed="rId3"/>
          <a:stretch>
            <a:fillRect/>
          </a:stretch>
        </p:blipFill>
        <p:spPr>
          <a:xfrm>
            <a:off x="3880458" y="1387740"/>
            <a:ext cx="8928683" cy="3833189"/>
          </a:xfrm>
          <a:prstGeom prst="rect">
            <a:avLst/>
          </a:prstGeom>
        </p:spPr>
      </p:pic>
      <p:pic>
        <p:nvPicPr>
          <p:cNvPr id="11" name="Graphic 10" descr="Coins">
            <a:extLst>
              <a:ext uri="{FF2B5EF4-FFF2-40B4-BE49-F238E27FC236}">
                <a16:creationId xmlns:a16="http://schemas.microsoft.com/office/drawing/2014/main" id="{52A98AD6-950C-4055-BEF5-B02831910C64}"/>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5485378" y="1179870"/>
            <a:ext cx="914400" cy="914400"/>
          </a:xfrm>
          <a:prstGeom prst="rect">
            <a:avLst/>
          </a:prstGeom>
        </p:spPr>
      </p:pic>
      <p:sp>
        <p:nvSpPr>
          <p:cNvPr id="14" name="TextBox 13">
            <a:extLst>
              <a:ext uri="{FF2B5EF4-FFF2-40B4-BE49-F238E27FC236}">
                <a16:creationId xmlns:a16="http://schemas.microsoft.com/office/drawing/2014/main" id="{309E9563-675C-42BE-8150-AA89C02FE865}"/>
              </a:ext>
            </a:extLst>
          </p:cNvPr>
          <p:cNvSpPr txBox="1"/>
          <p:nvPr/>
        </p:nvSpPr>
        <p:spPr>
          <a:xfrm>
            <a:off x="6399779" y="1335774"/>
            <a:ext cx="2287018" cy="400110"/>
          </a:xfrm>
          <a:prstGeom prst="rect">
            <a:avLst/>
          </a:prstGeom>
          <a:noFill/>
        </p:spPr>
        <p:txBody>
          <a:bodyPr wrap="square" rtlCol="0">
            <a:spAutoFit/>
          </a:bodyPr>
          <a:lstStyle/>
          <a:p>
            <a:r>
              <a:rPr lang="en-US" b="1" dirty="0"/>
              <a:t>whole sale price </a:t>
            </a:r>
          </a:p>
        </p:txBody>
      </p:sp>
      <p:cxnSp>
        <p:nvCxnSpPr>
          <p:cNvPr id="18" name="Straight Arrow Connector 17">
            <a:extLst>
              <a:ext uri="{FF2B5EF4-FFF2-40B4-BE49-F238E27FC236}">
                <a16:creationId xmlns:a16="http://schemas.microsoft.com/office/drawing/2014/main" id="{190BC613-8753-464D-A9DD-502121C27E22}"/>
              </a:ext>
            </a:extLst>
          </p:cNvPr>
          <p:cNvCxnSpPr/>
          <p:nvPr/>
        </p:nvCxnSpPr>
        <p:spPr>
          <a:xfrm>
            <a:off x="6669133" y="2161334"/>
            <a:ext cx="0" cy="114300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9480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CFEC3D-C03A-4A3C-8D81-3BC6B56C9418}"/>
              </a:ext>
            </a:extLst>
          </p:cNvPr>
          <p:cNvSpPr>
            <a:spLocks noGrp="1"/>
          </p:cNvSpPr>
          <p:nvPr>
            <p:ph type="body" sz="quarter" idx="13"/>
          </p:nvPr>
        </p:nvSpPr>
        <p:spPr/>
        <p:txBody>
          <a:bodyPr/>
          <a:lstStyle/>
          <a:p>
            <a:r>
              <a:rPr lang="en-US" dirty="0"/>
              <a:t>   </a:t>
            </a:r>
          </a:p>
        </p:txBody>
      </p:sp>
      <p:sp>
        <p:nvSpPr>
          <p:cNvPr id="4" name="Text Placeholder 3">
            <a:extLst>
              <a:ext uri="{FF2B5EF4-FFF2-40B4-BE49-F238E27FC236}">
                <a16:creationId xmlns:a16="http://schemas.microsoft.com/office/drawing/2014/main" id="{F3F2E931-31F8-4870-8AD1-F386C1556E32}"/>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23951F81-0557-4F3A-9080-B1BABCDD627B}"/>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22BEA0A6-BF0C-4FE4-ABE1-0D94E73CBD3C}"/>
              </a:ext>
            </a:extLst>
          </p:cNvPr>
          <p:cNvSpPr>
            <a:spLocks noGrp="1"/>
          </p:cNvSpPr>
          <p:nvPr>
            <p:ph type="dt" sz="half" idx="19"/>
          </p:nvPr>
        </p:nvSpPr>
        <p:spPr/>
        <p:txBody>
          <a:bodyPr/>
          <a:lstStyle/>
          <a:p>
            <a:pPr>
              <a:defRPr/>
            </a:pPr>
            <a:r>
              <a:rPr lang="fi-FI" dirty="0"/>
              <a:t>05.03.2019</a:t>
            </a:r>
          </a:p>
        </p:txBody>
      </p:sp>
      <p:sp>
        <p:nvSpPr>
          <p:cNvPr id="7" name="Slide Number Placeholder 6">
            <a:extLst>
              <a:ext uri="{FF2B5EF4-FFF2-40B4-BE49-F238E27FC236}">
                <a16:creationId xmlns:a16="http://schemas.microsoft.com/office/drawing/2014/main" id="{9F4D68A1-AE42-46F1-ABD4-8DA5C1FE1B87}"/>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dirty="0"/>
          </a:p>
        </p:txBody>
      </p:sp>
      <p:pic>
        <p:nvPicPr>
          <p:cNvPr id="9" name="Picture 8">
            <a:extLst>
              <a:ext uri="{FF2B5EF4-FFF2-40B4-BE49-F238E27FC236}">
                <a16:creationId xmlns:a16="http://schemas.microsoft.com/office/drawing/2014/main" id="{A51F2CA8-24D1-463D-95FC-ED9CDF4F4B0C}"/>
              </a:ext>
            </a:extLst>
          </p:cNvPr>
          <p:cNvPicPr>
            <a:picLocks noChangeAspect="1"/>
          </p:cNvPicPr>
          <p:nvPr/>
        </p:nvPicPr>
        <p:blipFill>
          <a:blip r:embed="rId3"/>
          <a:stretch>
            <a:fillRect/>
          </a:stretch>
        </p:blipFill>
        <p:spPr>
          <a:xfrm>
            <a:off x="2912693" y="2114610"/>
            <a:ext cx="5432107" cy="3357042"/>
          </a:xfrm>
          <a:prstGeom prst="rect">
            <a:avLst/>
          </a:prstGeom>
        </p:spPr>
      </p:pic>
      <p:pic>
        <p:nvPicPr>
          <p:cNvPr id="11" name="Graphic 10" descr="Winking face with no fill">
            <a:extLst>
              <a:ext uri="{FF2B5EF4-FFF2-40B4-BE49-F238E27FC236}">
                <a16:creationId xmlns:a16="http://schemas.microsoft.com/office/drawing/2014/main" id="{B0C06062-8809-4976-9EFE-4C53551D546B}"/>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3875516" y="3742781"/>
            <a:ext cx="696484" cy="696484"/>
          </a:xfrm>
          <a:prstGeom prst="rect">
            <a:avLst/>
          </a:prstGeom>
        </p:spPr>
      </p:pic>
      <p:pic>
        <p:nvPicPr>
          <p:cNvPr id="13" name="Graphic 12" descr="Smiling face with no fill">
            <a:extLst>
              <a:ext uri="{FF2B5EF4-FFF2-40B4-BE49-F238E27FC236}">
                <a16:creationId xmlns:a16="http://schemas.microsoft.com/office/drawing/2014/main" id="{16C50591-94FD-4383-B4FD-A6EBA771C041}"/>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5534823" y="3545481"/>
            <a:ext cx="646134" cy="646134"/>
          </a:xfrm>
          <a:prstGeom prst="rect">
            <a:avLst/>
          </a:prstGeom>
        </p:spPr>
      </p:pic>
      <p:pic>
        <p:nvPicPr>
          <p:cNvPr id="15" name="Graphic 14" descr="Neutral face with no fill">
            <a:extLst>
              <a:ext uri="{FF2B5EF4-FFF2-40B4-BE49-F238E27FC236}">
                <a16:creationId xmlns:a16="http://schemas.microsoft.com/office/drawing/2014/main" id="{AF37FDA2-B855-485D-8EEB-417D0F2DB744}"/>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7889986" y="3337108"/>
            <a:ext cx="585679" cy="585679"/>
          </a:xfrm>
          <a:prstGeom prst="rect">
            <a:avLst/>
          </a:prstGeom>
        </p:spPr>
      </p:pic>
      <p:pic>
        <p:nvPicPr>
          <p:cNvPr id="17" name="Graphic 16" descr="Confused face with no fill">
            <a:extLst>
              <a:ext uri="{FF2B5EF4-FFF2-40B4-BE49-F238E27FC236}">
                <a16:creationId xmlns:a16="http://schemas.microsoft.com/office/drawing/2014/main" id="{0E7CE0F4-B68D-40EB-8BB0-86665032FBBE}"/>
              </a:ext>
            </a:extLst>
          </p:cNvPr>
          <p:cNvPicPr>
            <a:picLocks noChangeAspect="1"/>
          </p:cNvPicPr>
          <p:nvPr/>
        </p:nvPicPr>
        <p:blipFill>
          <a:blip r:embed="rId10">
            <a:extLst>
              <a:ext uri="{96DAC541-7B7A-43D3-8B79-37D633B846F1}">
                <asvg:svgBlip xmlns:asvg="http://schemas.microsoft.com/office/drawing/2016/SVG/main" xmlns="" r:embed="rId11"/>
              </a:ext>
            </a:extLst>
          </a:blip>
          <a:stretch>
            <a:fillRect/>
          </a:stretch>
        </p:blipFill>
        <p:spPr>
          <a:xfrm>
            <a:off x="7399708" y="2299457"/>
            <a:ext cx="621561" cy="621561"/>
          </a:xfrm>
          <a:prstGeom prst="rect">
            <a:avLst/>
          </a:prstGeom>
        </p:spPr>
      </p:pic>
      <p:cxnSp>
        <p:nvCxnSpPr>
          <p:cNvPr id="21" name="Straight Arrow Connector 20">
            <a:extLst>
              <a:ext uri="{FF2B5EF4-FFF2-40B4-BE49-F238E27FC236}">
                <a16:creationId xmlns:a16="http://schemas.microsoft.com/office/drawing/2014/main" id="{C565282B-1F54-44FB-9F6B-BED85B09C6A9}"/>
              </a:ext>
            </a:extLst>
          </p:cNvPr>
          <p:cNvCxnSpPr/>
          <p:nvPr/>
        </p:nvCxnSpPr>
        <p:spPr>
          <a:xfrm>
            <a:off x="1724025" y="4439265"/>
            <a:ext cx="1704975"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513D3A4B-729D-4CDE-9231-7641FC74CB31}"/>
              </a:ext>
            </a:extLst>
          </p:cNvPr>
          <p:cNvSpPr txBox="1"/>
          <p:nvPr/>
        </p:nvSpPr>
        <p:spPr>
          <a:xfrm>
            <a:off x="1083091" y="3935999"/>
            <a:ext cx="1760440" cy="400110"/>
          </a:xfrm>
          <a:prstGeom prst="rect">
            <a:avLst/>
          </a:prstGeom>
          <a:noFill/>
        </p:spPr>
        <p:txBody>
          <a:bodyPr wrap="square" rtlCol="0">
            <a:spAutoFit/>
          </a:bodyPr>
          <a:lstStyle/>
          <a:p>
            <a:r>
              <a:rPr lang="en-US" dirty="0"/>
              <a:t>Marginal cost</a:t>
            </a:r>
          </a:p>
        </p:txBody>
      </p:sp>
      <p:sp>
        <p:nvSpPr>
          <p:cNvPr id="24" name="TextBox 23">
            <a:extLst>
              <a:ext uri="{FF2B5EF4-FFF2-40B4-BE49-F238E27FC236}">
                <a16:creationId xmlns:a16="http://schemas.microsoft.com/office/drawing/2014/main" id="{DF3E487E-CC41-4B0C-B0E5-B1410F230E29}"/>
              </a:ext>
            </a:extLst>
          </p:cNvPr>
          <p:cNvSpPr txBox="1"/>
          <p:nvPr/>
        </p:nvSpPr>
        <p:spPr>
          <a:xfrm>
            <a:off x="799200" y="4519879"/>
            <a:ext cx="2487982" cy="1077218"/>
          </a:xfrm>
          <a:prstGeom prst="rect">
            <a:avLst/>
          </a:prstGeom>
          <a:noFill/>
        </p:spPr>
        <p:txBody>
          <a:bodyPr wrap="square" rtlCol="0">
            <a:spAutoFit/>
          </a:bodyPr>
          <a:lstStyle/>
          <a:p>
            <a:r>
              <a:rPr lang="en-US" sz="1600" dirty="0"/>
              <a:t>The cost to produce a unit of electric energy: fuel and variable O&amp;M costs</a:t>
            </a:r>
          </a:p>
        </p:txBody>
      </p:sp>
      <p:sp>
        <p:nvSpPr>
          <p:cNvPr id="27" name="Arrow: Up-Down 26">
            <a:extLst>
              <a:ext uri="{FF2B5EF4-FFF2-40B4-BE49-F238E27FC236}">
                <a16:creationId xmlns:a16="http://schemas.microsoft.com/office/drawing/2014/main" id="{BB3E4392-7A37-4680-8B55-DCFDE478C04B}"/>
              </a:ext>
            </a:extLst>
          </p:cNvPr>
          <p:cNvSpPr/>
          <p:nvPr/>
        </p:nvSpPr>
        <p:spPr>
          <a:xfrm>
            <a:off x="3854187" y="3502297"/>
            <a:ext cx="60537" cy="1313962"/>
          </a:xfrm>
          <a:prstGeom prst="upDownArrow">
            <a:avLst/>
          </a:prstGeom>
          <a:gradFill flip="none" rotWithShape="1">
            <a:gsLst>
              <a:gs pos="0">
                <a:schemeClr val="accent1">
                  <a:tint val="100000"/>
                  <a:shade val="100000"/>
                  <a:satMod val="130000"/>
                </a:schemeClr>
              </a:gs>
              <a:gs pos="100000">
                <a:schemeClr val="accent1">
                  <a:tint val="50000"/>
                  <a:shade val="100000"/>
                  <a:satMod val="350000"/>
                </a:schemeClr>
              </a:gs>
            </a:gsLst>
            <a:lin ang="18900000" scaled="1"/>
            <a:tileRect/>
          </a:grad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Arrow: Up-Down 27">
            <a:extLst>
              <a:ext uri="{FF2B5EF4-FFF2-40B4-BE49-F238E27FC236}">
                <a16:creationId xmlns:a16="http://schemas.microsoft.com/office/drawing/2014/main" id="{E4D21098-4BC1-42C4-AC24-304FAAE03891}"/>
              </a:ext>
            </a:extLst>
          </p:cNvPr>
          <p:cNvSpPr/>
          <p:nvPr/>
        </p:nvSpPr>
        <p:spPr>
          <a:xfrm>
            <a:off x="6361005" y="3502297"/>
            <a:ext cx="60537" cy="957415"/>
          </a:xfrm>
          <a:prstGeom prst="upDownArrow">
            <a:avLst/>
          </a:prstGeom>
          <a:gradFill flip="none" rotWithShape="1">
            <a:gsLst>
              <a:gs pos="0">
                <a:schemeClr val="accent1">
                  <a:tint val="100000"/>
                  <a:shade val="100000"/>
                  <a:satMod val="130000"/>
                </a:schemeClr>
              </a:gs>
              <a:gs pos="100000">
                <a:schemeClr val="accent1">
                  <a:tint val="50000"/>
                  <a:shade val="100000"/>
                  <a:satMod val="350000"/>
                </a:schemeClr>
              </a:gs>
            </a:gsLst>
            <a:lin ang="18900000" scaled="1"/>
            <a:tileRect/>
          </a:grad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96A6235-A241-4355-99A3-6FFCD800DC85}"/>
              </a:ext>
            </a:extLst>
          </p:cNvPr>
          <p:cNvSpPr txBox="1"/>
          <p:nvPr/>
        </p:nvSpPr>
        <p:spPr>
          <a:xfrm>
            <a:off x="4593329" y="3556275"/>
            <a:ext cx="1278952" cy="400110"/>
          </a:xfrm>
          <a:prstGeom prst="rect">
            <a:avLst/>
          </a:prstGeom>
          <a:noFill/>
        </p:spPr>
        <p:txBody>
          <a:bodyPr wrap="square" rtlCol="0">
            <a:spAutoFit/>
          </a:bodyPr>
          <a:lstStyle/>
          <a:p>
            <a:r>
              <a:rPr lang="en-US" dirty="0">
                <a:solidFill>
                  <a:schemeClr val="accent1"/>
                </a:solidFill>
              </a:rPr>
              <a:t>Profit</a:t>
            </a:r>
          </a:p>
        </p:txBody>
      </p:sp>
      <p:cxnSp>
        <p:nvCxnSpPr>
          <p:cNvPr id="37" name="Straight Arrow Connector 36">
            <a:extLst>
              <a:ext uri="{FF2B5EF4-FFF2-40B4-BE49-F238E27FC236}">
                <a16:creationId xmlns:a16="http://schemas.microsoft.com/office/drawing/2014/main" id="{85496134-6AB0-4237-85F5-6FD27595C2E2}"/>
              </a:ext>
            </a:extLst>
          </p:cNvPr>
          <p:cNvCxnSpPr/>
          <p:nvPr/>
        </p:nvCxnSpPr>
        <p:spPr>
          <a:xfrm flipV="1">
            <a:off x="7600950" y="3793131"/>
            <a:ext cx="109538" cy="7267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7B25F22A-ABA5-4465-965F-C227771F1855}"/>
              </a:ext>
            </a:extLst>
          </p:cNvPr>
          <p:cNvSpPr txBox="1"/>
          <p:nvPr/>
        </p:nvSpPr>
        <p:spPr>
          <a:xfrm>
            <a:off x="7132693" y="4481491"/>
            <a:ext cx="1150462" cy="400110"/>
          </a:xfrm>
          <a:prstGeom prst="rect">
            <a:avLst/>
          </a:prstGeom>
          <a:noFill/>
        </p:spPr>
        <p:txBody>
          <a:bodyPr wrap="square" rtlCol="0">
            <a:spAutoFit/>
          </a:bodyPr>
          <a:lstStyle/>
          <a:p>
            <a:r>
              <a:rPr lang="en-US" dirty="0">
                <a:solidFill>
                  <a:schemeClr val="accent2"/>
                </a:solidFill>
              </a:rPr>
              <a:t>Profit=o</a:t>
            </a:r>
          </a:p>
        </p:txBody>
      </p:sp>
      <p:cxnSp>
        <p:nvCxnSpPr>
          <p:cNvPr id="40" name="Straight Arrow Connector 39">
            <a:extLst>
              <a:ext uri="{FF2B5EF4-FFF2-40B4-BE49-F238E27FC236}">
                <a16:creationId xmlns:a16="http://schemas.microsoft.com/office/drawing/2014/main" id="{DDF3686B-C046-4A11-B152-E9003B35062B}"/>
              </a:ext>
            </a:extLst>
          </p:cNvPr>
          <p:cNvCxnSpPr/>
          <p:nvPr/>
        </p:nvCxnSpPr>
        <p:spPr>
          <a:xfrm>
            <a:off x="5534823" y="2619375"/>
            <a:ext cx="999327" cy="64770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11ECA89D-3DBF-469D-9894-CFF55A93491B}"/>
              </a:ext>
            </a:extLst>
          </p:cNvPr>
          <p:cNvSpPr txBox="1"/>
          <p:nvPr/>
        </p:nvSpPr>
        <p:spPr>
          <a:xfrm>
            <a:off x="4375786" y="2250043"/>
            <a:ext cx="2056343" cy="369332"/>
          </a:xfrm>
          <a:prstGeom prst="rect">
            <a:avLst/>
          </a:prstGeom>
          <a:noFill/>
        </p:spPr>
        <p:txBody>
          <a:bodyPr wrap="square" rtlCol="0">
            <a:spAutoFit/>
          </a:bodyPr>
          <a:lstStyle/>
          <a:p>
            <a:r>
              <a:rPr lang="en-US" sz="1800" dirty="0"/>
              <a:t>whole sale price </a:t>
            </a:r>
          </a:p>
        </p:txBody>
      </p:sp>
      <p:pic>
        <p:nvPicPr>
          <p:cNvPr id="43" name="Graphic 42" descr="Coins">
            <a:extLst>
              <a:ext uri="{FF2B5EF4-FFF2-40B4-BE49-F238E27FC236}">
                <a16:creationId xmlns:a16="http://schemas.microsoft.com/office/drawing/2014/main" id="{ADD57646-EB95-4894-8EB5-2401C6284401}"/>
              </a:ext>
            </a:extLst>
          </p:cNvPr>
          <p:cNvPicPr>
            <a:picLocks noChangeAspect="1"/>
          </p:cNvPicPr>
          <p:nvPr/>
        </p:nvPicPr>
        <p:blipFill>
          <a:blip r:embed="rId12">
            <a:extLst>
              <a:ext uri="{96DAC541-7B7A-43D3-8B79-37D633B846F1}">
                <asvg:svgBlip xmlns:asvg="http://schemas.microsoft.com/office/drawing/2016/SVG/main" xmlns="" r:embed="rId13"/>
              </a:ext>
            </a:extLst>
          </a:blip>
          <a:stretch>
            <a:fillRect/>
          </a:stretch>
        </p:blipFill>
        <p:spPr>
          <a:xfrm>
            <a:off x="3854187" y="2169460"/>
            <a:ext cx="530497" cy="530497"/>
          </a:xfrm>
          <a:prstGeom prst="rect">
            <a:avLst/>
          </a:prstGeom>
        </p:spPr>
      </p:pic>
      <p:sp>
        <p:nvSpPr>
          <p:cNvPr id="8" name="TextBox 7">
            <a:extLst>
              <a:ext uri="{FF2B5EF4-FFF2-40B4-BE49-F238E27FC236}">
                <a16:creationId xmlns:a16="http://schemas.microsoft.com/office/drawing/2014/main" id="{83C7F4AD-2A76-4DEE-A280-27751A253790}"/>
              </a:ext>
            </a:extLst>
          </p:cNvPr>
          <p:cNvSpPr txBox="1"/>
          <p:nvPr/>
        </p:nvSpPr>
        <p:spPr>
          <a:xfrm>
            <a:off x="3268892" y="1206039"/>
            <a:ext cx="4130815" cy="830997"/>
          </a:xfrm>
          <a:prstGeom prst="rect">
            <a:avLst/>
          </a:prstGeom>
          <a:noFill/>
        </p:spPr>
        <p:txBody>
          <a:bodyPr wrap="square" rtlCol="0">
            <a:spAutoFit/>
          </a:bodyPr>
          <a:lstStyle/>
          <a:p>
            <a:r>
              <a:rPr lang="en-US" sz="1600" dirty="0"/>
              <a:t>Higher cost generators are not used and must wait when demand is higher or the production of e.g. wind power is lower</a:t>
            </a:r>
          </a:p>
        </p:txBody>
      </p:sp>
      <p:cxnSp>
        <p:nvCxnSpPr>
          <p:cNvPr id="12" name="Straight Arrow Connector 11">
            <a:extLst>
              <a:ext uri="{FF2B5EF4-FFF2-40B4-BE49-F238E27FC236}">
                <a16:creationId xmlns:a16="http://schemas.microsoft.com/office/drawing/2014/main" id="{0A35BDDB-BDC2-4541-842D-F25E19050698}"/>
              </a:ext>
            </a:extLst>
          </p:cNvPr>
          <p:cNvCxnSpPr>
            <a:cxnSpLocks/>
          </p:cNvCxnSpPr>
          <p:nvPr/>
        </p:nvCxnSpPr>
        <p:spPr>
          <a:xfrm>
            <a:off x="7132693" y="1908313"/>
            <a:ext cx="336176" cy="468196"/>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0" name="Title 2">
            <a:extLst>
              <a:ext uri="{FF2B5EF4-FFF2-40B4-BE49-F238E27FC236}">
                <a16:creationId xmlns:a16="http://schemas.microsoft.com/office/drawing/2014/main" id="{2717E7B1-C229-4317-B0BB-19BF6912B0EB}"/>
              </a:ext>
            </a:extLst>
          </p:cNvPr>
          <p:cNvSpPr>
            <a:spLocks noGrp="1"/>
          </p:cNvSpPr>
          <p:nvPr>
            <p:ph type="ctrTitle"/>
          </p:nvPr>
        </p:nvSpPr>
        <p:spPr>
          <a:xfrm>
            <a:off x="572400" y="487739"/>
            <a:ext cx="7772400" cy="1149331"/>
          </a:xfrm>
        </p:spPr>
        <p:txBody>
          <a:bodyPr/>
          <a:lstStyle/>
          <a:p>
            <a:r>
              <a:rPr lang="en-US" dirty="0"/>
              <a:t> Merit order curve</a:t>
            </a:r>
          </a:p>
        </p:txBody>
      </p:sp>
      <p:sp>
        <p:nvSpPr>
          <p:cNvPr id="16" name="TextBox 15">
            <a:extLst>
              <a:ext uri="{FF2B5EF4-FFF2-40B4-BE49-F238E27FC236}">
                <a16:creationId xmlns:a16="http://schemas.microsoft.com/office/drawing/2014/main" id="{0E93ACD3-BFF0-4AB6-B9CB-822638E36B5A}"/>
              </a:ext>
            </a:extLst>
          </p:cNvPr>
          <p:cNvSpPr txBox="1"/>
          <p:nvPr/>
        </p:nvSpPr>
        <p:spPr>
          <a:xfrm>
            <a:off x="36418" y="1255122"/>
            <a:ext cx="2863630" cy="2769989"/>
          </a:xfrm>
          <a:prstGeom prst="rect">
            <a:avLst/>
          </a:prstGeom>
          <a:noFill/>
        </p:spPr>
        <p:txBody>
          <a:bodyPr wrap="square" rtlCol="0">
            <a:spAutoFit/>
          </a:bodyPr>
          <a:lstStyle/>
          <a:p>
            <a:r>
              <a:rPr lang="en-US" sz="1400" b="1" dirty="0"/>
              <a:t>Economic dispatch</a:t>
            </a:r>
          </a:p>
          <a:p>
            <a:r>
              <a:rPr lang="en-US" sz="1400" dirty="0"/>
              <a:t>The system operator (</a:t>
            </a:r>
            <a:r>
              <a:rPr lang="en-US" sz="1400" i="1" dirty="0"/>
              <a:t>an operator that transmits electrical power from generators over the electrical grid</a:t>
            </a:r>
            <a:r>
              <a:rPr lang="en-US" sz="1400" dirty="0"/>
              <a:t>) meets the forecasted demand by dispatching generators based on their selling price for electricity, with the lowest cost generators being dispatch first, followed by higher and higher cost generators</a:t>
            </a:r>
          </a:p>
          <a:p>
            <a:endParaRPr lang="en-US" dirty="0"/>
          </a:p>
        </p:txBody>
      </p:sp>
    </p:spTree>
    <p:extLst>
      <p:ext uri="{BB962C8B-B14F-4D97-AF65-F5344CB8AC3E}">
        <p14:creationId xmlns:p14="http://schemas.microsoft.com/office/powerpoint/2010/main" val="1515946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B81FB0-8001-45B1-9E7B-253D04A9CB0F}"/>
              </a:ext>
            </a:extLst>
          </p:cNvPr>
          <p:cNvSpPr>
            <a:spLocks noGrp="1"/>
          </p:cNvSpPr>
          <p:nvPr>
            <p:ph type="ctrTitle"/>
          </p:nvPr>
        </p:nvSpPr>
        <p:spPr/>
        <p:txBody>
          <a:bodyPr/>
          <a:lstStyle/>
          <a:p>
            <a:r>
              <a:rPr lang="en-US" dirty="0"/>
              <a:t>Transmission</a:t>
            </a:r>
          </a:p>
        </p:txBody>
      </p:sp>
      <p:sp>
        <p:nvSpPr>
          <p:cNvPr id="4" name="Text Placeholder 3">
            <a:extLst>
              <a:ext uri="{FF2B5EF4-FFF2-40B4-BE49-F238E27FC236}">
                <a16:creationId xmlns:a16="http://schemas.microsoft.com/office/drawing/2014/main" id="{E87113B2-E56C-480D-8372-A7D6717D478E}"/>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E96FAED5-910A-464C-ACF2-0A130B313BE2}"/>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9E499AB5-799D-4A53-AD04-961D64F5B65D}"/>
              </a:ext>
            </a:extLst>
          </p:cNvPr>
          <p:cNvSpPr>
            <a:spLocks noGrp="1"/>
          </p:cNvSpPr>
          <p:nvPr>
            <p:ph type="dt" sz="half" idx="19"/>
          </p:nvPr>
        </p:nvSpPr>
        <p:spPr/>
        <p:txBody>
          <a:bodyPr/>
          <a:lstStyle/>
          <a:p>
            <a:pPr>
              <a:defRPr/>
            </a:pPr>
            <a:r>
              <a:rPr lang="fi-FI" dirty="0"/>
              <a:t>05.03.2019</a:t>
            </a:r>
          </a:p>
        </p:txBody>
      </p:sp>
      <p:sp>
        <p:nvSpPr>
          <p:cNvPr id="7" name="Slide Number Placeholder 6">
            <a:extLst>
              <a:ext uri="{FF2B5EF4-FFF2-40B4-BE49-F238E27FC236}">
                <a16:creationId xmlns:a16="http://schemas.microsoft.com/office/drawing/2014/main" id="{A44D0889-72D3-4432-9209-3F98F245DBE1}"/>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dirty="0"/>
          </a:p>
        </p:txBody>
      </p:sp>
      <p:sp>
        <p:nvSpPr>
          <p:cNvPr id="10" name="TextBox 9">
            <a:extLst>
              <a:ext uri="{FF2B5EF4-FFF2-40B4-BE49-F238E27FC236}">
                <a16:creationId xmlns:a16="http://schemas.microsoft.com/office/drawing/2014/main" id="{32999866-070B-48F2-B38D-C49AF4385AB9}"/>
              </a:ext>
            </a:extLst>
          </p:cNvPr>
          <p:cNvSpPr txBox="1"/>
          <p:nvPr/>
        </p:nvSpPr>
        <p:spPr>
          <a:xfrm>
            <a:off x="286201" y="1494205"/>
            <a:ext cx="3013591" cy="3970318"/>
          </a:xfrm>
          <a:prstGeom prst="rect">
            <a:avLst/>
          </a:prstGeom>
          <a:noFill/>
        </p:spPr>
        <p:txBody>
          <a:bodyPr wrap="square" rtlCol="0">
            <a:spAutoFit/>
          </a:bodyPr>
          <a:lstStyle/>
          <a:p>
            <a:pPr marL="285750" indent="-285750">
              <a:buFont typeface="Wingdings" panose="05000000000000000000" pitchFamily="2" charset="2"/>
              <a:buChar char="§"/>
            </a:pPr>
            <a:r>
              <a:rPr lang="en-US" sz="1400" dirty="0"/>
              <a:t>There is a limit to how much power a transmission line can carry, and when that limit is reached, the line is said to be </a:t>
            </a:r>
            <a:r>
              <a:rPr lang="en-US" sz="1400" b="1" dirty="0"/>
              <a:t>congested</a:t>
            </a:r>
            <a:r>
              <a:rPr lang="en-US" sz="1400" dirty="0"/>
              <a:t>. </a:t>
            </a:r>
          </a:p>
          <a:p>
            <a:endParaRPr lang="en-US" sz="1400" dirty="0"/>
          </a:p>
          <a:p>
            <a:pPr marL="285750" indent="-285750">
              <a:buFont typeface="Wingdings" panose="05000000000000000000" pitchFamily="2" charset="2"/>
              <a:buChar char="§"/>
            </a:pPr>
            <a:r>
              <a:rPr lang="en-US" sz="1400" dirty="0"/>
              <a:t>At these times, generation closer to the given load needs to be dispatched even if it is higher cost. </a:t>
            </a:r>
          </a:p>
          <a:p>
            <a:endParaRPr lang="en-US" sz="1400" dirty="0"/>
          </a:p>
          <a:p>
            <a:pPr marL="285750" indent="-285750">
              <a:buFont typeface="Wingdings" panose="05000000000000000000" pitchFamily="2" charset="2"/>
              <a:buChar char="§"/>
            </a:pPr>
            <a:r>
              <a:rPr lang="en-US" sz="1400" dirty="0"/>
              <a:t>So transmission congestion forces </a:t>
            </a:r>
            <a:r>
              <a:rPr lang="en-US" sz="1400" b="1" dirty="0"/>
              <a:t>system operators </a:t>
            </a:r>
            <a:r>
              <a:rPr lang="en-US" sz="1400" dirty="0"/>
              <a:t>to dispatch generation not just for the entire grid, but also at areas within the grid in order to meet local demand that cannot be brought in from elsewhere.</a:t>
            </a:r>
          </a:p>
        </p:txBody>
      </p:sp>
      <p:pic>
        <p:nvPicPr>
          <p:cNvPr id="2" name="Picture 1">
            <a:extLst>
              <a:ext uri="{FF2B5EF4-FFF2-40B4-BE49-F238E27FC236}">
                <a16:creationId xmlns:a16="http://schemas.microsoft.com/office/drawing/2014/main" id="{B05CC1F4-968C-4B21-A574-AB551FF3CF09}"/>
              </a:ext>
            </a:extLst>
          </p:cNvPr>
          <p:cNvPicPr>
            <a:picLocks noChangeAspect="1"/>
          </p:cNvPicPr>
          <p:nvPr/>
        </p:nvPicPr>
        <p:blipFill>
          <a:blip r:embed="rId3"/>
          <a:stretch>
            <a:fillRect/>
          </a:stretch>
        </p:blipFill>
        <p:spPr>
          <a:xfrm>
            <a:off x="3657601" y="435997"/>
            <a:ext cx="4914000" cy="5834628"/>
          </a:xfrm>
          <a:prstGeom prst="rect">
            <a:avLst/>
          </a:prstGeom>
        </p:spPr>
      </p:pic>
    </p:spTree>
    <p:extLst>
      <p:ext uri="{BB962C8B-B14F-4D97-AF65-F5344CB8AC3E}">
        <p14:creationId xmlns:p14="http://schemas.microsoft.com/office/powerpoint/2010/main" val="1686513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F8AB4CC-22C0-4EA2-892E-51925B440AAD}"/>
              </a:ext>
            </a:extLst>
          </p:cNvPr>
          <p:cNvPicPr>
            <a:picLocks noChangeAspect="1"/>
          </p:cNvPicPr>
          <p:nvPr/>
        </p:nvPicPr>
        <p:blipFill rotWithShape="1">
          <a:blip r:embed="rId2"/>
          <a:srcRect t="6850"/>
          <a:stretch/>
        </p:blipFill>
        <p:spPr>
          <a:xfrm>
            <a:off x="685800" y="997947"/>
            <a:ext cx="7772400" cy="4862105"/>
          </a:xfrm>
          <a:prstGeom prst="rect">
            <a:avLst/>
          </a:prstGeom>
        </p:spPr>
      </p:pic>
      <p:sp>
        <p:nvSpPr>
          <p:cNvPr id="3" name="Title 2">
            <a:extLst>
              <a:ext uri="{FF2B5EF4-FFF2-40B4-BE49-F238E27FC236}">
                <a16:creationId xmlns:a16="http://schemas.microsoft.com/office/drawing/2014/main" id="{DB01F8F5-DAD6-4490-814F-53AF53F84244}"/>
              </a:ext>
            </a:extLst>
          </p:cNvPr>
          <p:cNvSpPr>
            <a:spLocks noGrp="1"/>
          </p:cNvSpPr>
          <p:nvPr>
            <p:ph type="ctrTitle"/>
          </p:nvPr>
        </p:nvSpPr>
        <p:spPr/>
        <p:txBody>
          <a:bodyPr/>
          <a:lstStyle/>
          <a:p>
            <a:r>
              <a:rPr lang="en-US" dirty="0"/>
              <a:t>Prices in the same hour 28.02.2020 9-10</a:t>
            </a:r>
          </a:p>
        </p:txBody>
      </p:sp>
      <p:sp>
        <p:nvSpPr>
          <p:cNvPr id="4" name="Text Placeholder 3">
            <a:extLst>
              <a:ext uri="{FF2B5EF4-FFF2-40B4-BE49-F238E27FC236}">
                <a16:creationId xmlns:a16="http://schemas.microsoft.com/office/drawing/2014/main" id="{A6DA047D-BC95-4961-8458-C91FD047D58E}"/>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5E3AC070-5B9D-49C2-AE13-DC0B07265CBB}"/>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3E573E74-E2A5-438E-9DAF-3E7D1A4F2051}"/>
              </a:ext>
            </a:extLst>
          </p:cNvPr>
          <p:cNvSpPr>
            <a:spLocks noGrp="1"/>
          </p:cNvSpPr>
          <p:nvPr>
            <p:ph type="dt" sz="half" idx="19"/>
          </p:nvPr>
        </p:nvSpPr>
        <p:spPr/>
        <p:txBody>
          <a:bodyPr/>
          <a:lstStyle/>
          <a:p>
            <a:pPr>
              <a:defRPr/>
            </a:pPr>
            <a:r>
              <a:rPr lang="fi-FI"/>
              <a:t>07.02.2018</a:t>
            </a:r>
            <a:endParaRPr lang="en-US" dirty="0"/>
          </a:p>
        </p:txBody>
      </p:sp>
      <p:sp>
        <p:nvSpPr>
          <p:cNvPr id="7" name="Slide Number Placeholder 6">
            <a:extLst>
              <a:ext uri="{FF2B5EF4-FFF2-40B4-BE49-F238E27FC236}">
                <a16:creationId xmlns:a16="http://schemas.microsoft.com/office/drawing/2014/main" id="{C8FD9A19-3CAA-460F-8509-0CECD00D1F70}"/>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spTree>
    <p:extLst>
      <p:ext uri="{BB962C8B-B14F-4D97-AF65-F5344CB8AC3E}">
        <p14:creationId xmlns:p14="http://schemas.microsoft.com/office/powerpoint/2010/main" val="2899418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140728"/>
            <a:ext cx="7772400" cy="4136400"/>
          </a:xfrm>
        </p:spPr>
        <p:txBody>
          <a:bodyPr>
            <a:normAutofit/>
          </a:bodyPr>
          <a:lstStyle/>
          <a:p>
            <a:pPr>
              <a:lnSpc>
                <a:spcPct val="150000"/>
              </a:lnSpc>
              <a:buFont typeface="Arial" panose="020B0604020202020204" pitchFamily="34" charset="0"/>
              <a:buChar char="•"/>
            </a:pPr>
            <a:r>
              <a:rPr lang="en-US" sz="1800" dirty="0"/>
              <a:t>Continuous market, with trading taking place until 1h before delivery </a:t>
            </a:r>
            <a:r>
              <a:rPr lang="en-US" sz="1800" dirty="0">
                <a:sym typeface="Wingdings" pitchFamily="2" charset="2"/>
              </a:rPr>
              <a:t> </a:t>
            </a:r>
            <a:r>
              <a:rPr lang="en-US" sz="1800" dirty="0"/>
              <a:t>Balances the supply and demand.</a:t>
            </a:r>
          </a:p>
          <a:p>
            <a:pPr>
              <a:lnSpc>
                <a:spcPct val="150000"/>
              </a:lnSpc>
              <a:buFont typeface="Arial" panose="020B0604020202020204" pitchFamily="34" charset="0"/>
              <a:buChar char="•"/>
            </a:pPr>
            <a:r>
              <a:rPr lang="en-US" sz="1800" dirty="0"/>
              <a:t>Increasing interest in intraday market due to volatile renewables.</a:t>
            </a:r>
          </a:p>
          <a:p>
            <a:pPr>
              <a:lnSpc>
                <a:spcPct val="150000"/>
              </a:lnSpc>
              <a:buFont typeface="Arial" panose="020B0604020202020204" pitchFamily="34" charset="0"/>
              <a:buChar char="•"/>
            </a:pPr>
            <a:r>
              <a:rPr lang="en-GB" sz="1800" dirty="0"/>
              <a:t>Reduces the need for reserves and associated costs like penalties.</a:t>
            </a:r>
          </a:p>
          <a:p>
            <a:pPr>
              <a:lnSpc>
                <a:spcPct val="150000"/>
              </a:lnSpc>
              <a:buFont typeface="Arial" panose="020B0604020202020204" pitchFamily="34" charset="0"/>
              <a:buChar char="•"/>
            </a:pPr>
            <a:r>
              <a:rPr lang="en-GB" sz="1800" dirty="0"/>
              <a:t>Prices are set based on a first-come, first-served principle, where best prices come first.</a:t>
            </a:r>
          </a:p>
          <a:p>
            <a:pPr>
              <a:lnSpc>
                <a:spcPct val="150000"/>
              </a:lnSpc>
              <a:buFont typeface="Arial" panose="020B0604020202020204" pitchFamily="34" charset="0"/>
              <a:buChar char="•"/>
            </a:pPr>
            <a:endParaRPr lang="en-GB" dirty="0"/>
          </a:p>
          <a:p>
            <a:pPr>
              <a:lnSpc>
                <a:spcPct val="150000"/>
              </a:lnSpc>
              <a:buFont typeface="Arial" panose="020B0604020202020204" pitchFamily="34" charset="0"/>
              <a:buChar char="•"/>
            </a:pPr>
            <a:endParaRPr lang="en-US" sz="2000" dirty="0"/>
          </a:p>
          <a:p>
            <a:pPr>
              <a:lnSpc>
                <a:spcPct val="150000"/>
              </a:lnSpc>
              <a:buFont typeface="Arial" panose="020B0604020202020204" pitchFamily="34" charset="0"/>
              <a:buChar char="•"/>
            </a:pPr>
            <a:endParaRPr lang="en-GB" dirty="0"/>
          </a:p>
        </p:txBody>
      </p:sp>
      <p:sp>
        <p:nvSpPr>
          <p:cNvPr id="3" name="Title 2"/>
          <p:cNvSpPr>
            <a:spLocks noGrp="1"/>
          </p:cNvSpPr>
          <p:nvPr>
            <p:ph type="ctrTitle"/>
          </p:nvPr>
        </p:nvSpPr>
        <p:spPr/>
        <p:txBody>
          <a:bodyPr/>
          <a:lstStyle/>
          <a:p>
            <a:r>
              <a:rPr lang="en-US" dirty="0"/>
              <a:t>Intraday market- </a:t>
            </a:r>
            <a:r>
              <a:rPr lang="en-US" dirty="0" err="1"/>
              <a:t>Elbas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19.02.2020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sp>
        <p:nvSpPr>
          <p:cNvPr id="9" name="TextBox 8">
            <a:extLst>
              <a:ext uri="{FF2B5EF4-FFF2-40B4-BE49-F238E27FC236}">
                <a16:creationId xmlns:a16="http://schemas.microsoft.com/office/drawing/2014/main" id="{DD7417A6-33E8-7A4A-9DB3-0F00ADD78D72}"/>
              </a:ext>
            </a:extLst>
          </p:cNvPr>
          <p:cNvSpPr txBox="1"/>
          <p:nvPr/>
        </p:nvSpPr>
        <p:spPr>
          <a:xfrm>
            <a:off x="1371600" y="3733800"/>
            <a:ext cx="184731" cy="400110"/>
          </a:xfrm>
          <a:prstGeom prst="rect">
            <a:avLst/>
          </a:prstGeom>
          <a:noFill/>
        </p:spPr>
        <p:txBody>
          <a:bodyPr wrap="none" rtlCol="0">
            <a:spAutoFit/>
          </a:bodyPr>
          <a:lstStyle/>
          <a:p>
            <a:endParaRPr lang="en-FI" dirty="0"/>
          </a:p>
        </p:txBody>
      </p:sp>
      <p:pic>
        <p:nvPicPr>
          <p:cNvPr id="1026" name="Picture 2" descr="ThinkstockPhotos-641884852">
            <a:extLst>
              <a:ext uri="{FF2B5EF4-FFF2-40B4-BE49-F238E27FC236}">
                <a16:creationId xmlns:a16="http://schemas.microsoft.com/office/drawing/2014/main" id="{B050CBB7-0737-EA41-8F53-4351867045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3029" y="3366867"/>
            <a:ext cx="3201300" cy="2408597"/>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521881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D98B8F-07F6-0A4B-9918-FA858991E438}"/>
              </a:ext>
            </a:extLst>
          </p:cNvPr>
          <p:cNvSpPr>
            <a:spLocks noGrp="1"/>
          </p:cNvSpPr>
          <p:nvPr>
            <p:ph type="body" sz="quarter" idx="13"/>
          </p:nvPr>
        </p:nvSpPr>
        <p:spPr/>
        <p:txBody>
          <a:bodyPr/>
          <a:lstStyle/>
          <a:p>
            <a:r>
              <a:rPr lang="en-FI"/>
              <a:t>Kuva intraday marketsista?</a:t>
            </a:r>
          </a:p>
        </p:txBody>
      </p:sp>
      <p:sp>
        <p:nvSpPr>
          <p:cNvPr id="3" name="Title 2">
            <a:extLst>
              <a:ext uri="{FF2B5EF4-FFF2-40B4-BE49-F238E27FC236}">
                <a16:creationId xmlns:a16="http://schemas.microsoft.com/office/drawing/2014/main" id="{40B7F680-CCC7-B04F-84BC-5FFAE179324B}"/>
              </a:ext>
            </a:extLst>
          </p:cNvPr>
          <p:cNvSpPr>
            <a:spLocks noGrp="1"/>
          </p:cNvSpPr>
          <p:nvPr>
            <p:ph type="ctrTitle"/>
          </p:nvPr>
        </p:nvSpPr>
        <p:spPr/>
        <p:txBody>
          <a:bodyPr/>
          <a:lstStyle/>
          <a:p>
            <a:endParaRPr lang="en-FI"/>
          </a:p>
        </p:txBody>
      </p:sp>
      <p:sp>
        <p:nvSpPr>
          <p:cNvPr id="4" name="Text Placeholder 3">
            <a:extLst>
              <a:ext uri="{FF2B5EF4-FFF2-40B4-BE49-F238E27FC236}">
                <a16:creationId xmlns:a16="http://schemas.microsoft.com/office/drawing/2014/main" id="{2B465C28-D24B-C04E-861E-53142F645509}"/>
              </a:ext>
            </a:extLst>
          </p:cNvPr>
          <p:cNvSpPr>
            <a:spLocks noGrp="1"/>
          </p:cNvSpPr>
          <p:nvPr>
            <p:ph type="body" sz="quarter" idx="16"/>
          </p:nvPr>
        </p:nvSpPr>
        <p:spPr/>
        <p:txBody>
          <a:bodyPr/>
          <a:lstStyle/>
          <a:p>
            <a:endParaRPr lang="en-FI"/>
          </a:p>
        </p:txBody>
      </p:sp>
      <p:sp>
        <p:nvSpPr>
          <p:cNvPr id="5" name="Text Placeholder 4">
            <a:extLst>
              <a:ext uri="{FF2B5EF4-FFF2-40B4-BE49-F238E27FC236}">
                <a16:creationId xmlns:a16="http://schemas.microsoft.com/office/drawing/2014/main" id="{C42E0DCC-8F23-D145-A3A5-C9CEEF5619C0}"/>
              </a:ext>
            </a:extLst>
          </p:cNvPr>
          <p:cNvSpPr>
            <a:spLocks noGrp="1"/>
          </p:cNvSpPr>
          <p:nvPr>
            <p:ph type="body" sz="quarter" idx="17"/>
          </p:nvPr>
        </p:nvSpPr>
        <p:spPr/>
        <p:txBody>
          <a:bodyPr/>
          <a:lstStyle/>
          <a:p>
            <a:endParaRPr lang="en-FI"/>
          </a:p>
        </p:txBody>
      </p:sp>
      <p:sp>
        <p:nvSpPr>
          <p:cNvPr id="6" name="Date Placeholder 5">
            <a:extLst>
              <a:ext uri="{FF2B5EF4-FFF2-40B4-BE49-F238E27FC236}">
                <a16:creationId xmlns:a16="http://schemas.microsoft.com/office/drawing/2014/main" id="{6F0DA537-0716-CF41-9FBB-ABBFC1ECDE45}"/>
              </a:ext>
            </a:extLst>
          </p:cNvPr>
          <p:cNvSpPr>
            <a:spLocks noGrp="1"/>
          </p:cNvSpPr>
          <p:nvPr>
            <p:ph type="dt" sz="half" idx="19"/>
          </p:nvPr>
        </p:nvSpPr>
        <p:spPr/>
        <p:txBody>
          <a:bodyPr/>
          <a:lstStyle/>
          <a:p>
            <a:pPr>
              <a:defRPr/>
            </a:pPr>
            <a:r>
              <a:rPr lang="fi-FI"/>
              <a:t>07.02.2018</a:t>
            </a:r>
            <a:endParaRPr lang="en-US" dirty="0"/>
          </a:p>
        </p:txBody>
      </p:sp>
      <p:sp>
        <p:nvSpPr>
          <p:cNvPr id="7" name="Slide Number Placeholder 6">
            <a:extLst>
              <a:ext uri="{FF2B5EF4-FFF2-40B4-BE49-F238E27FC236}">
                <a16:creationId xmlns:a16="http://schemas.microsoft.com/office/drawing/2014/main" id="{AB0B3AB5-DE1A-974A-AD64-B126E4093F5D}"/>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dirty="0"/>
          </a:p>
        </p:txBody>
      </p:sp>
      <p:pic>
        <p:nvPicPr>
          <p:cNvPr id="1026" name="Picture 2">
            <a:extLst>
              <a:ext uri="{FF2B5EF4-FFF2-40B4-BE49-F238E27FC236}">
                <a16:creationId xmlns:a16="http://schemas.microsoft.com/office/drawing/2014/main" id="{D6BC3FED-0844-4D41-B0E9-FFDCF23865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00"/>
            <a:ext cx="9144000" cy="624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2046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lnSpc>
                <a:spcPct val="150000"/>
              </a:lnSpc>
              <a:buFont typeface="Arial" panose="020B0604020202020204" pitchFamily="34" charset="0"/>
              <a:buChar char="•"/>
            </a:pPr>
            <a:r>
              <a:rPr lang="en-US" sz="2000" dirty="0"/>
              <a:t>Electricity systems in Nordic Countries are interconnected.</a:t>
            </a:r>
          </a:p>
          <a:p>
            <a:pPr marL="342900" indent="-342900">
              <a:lnSpc>
                <a:spcPct val="150000"/>
              </a:lnSpc>
              <a:buFont typeface="Arial" panose="020B0604020202020204" pitchFamily="34" charset="0"/>
              <a:buChar char="•"/>
            </a:pPr>
            <a:r>
              <a:rPr lang="en-US" sz="2000" dirty="0"/>
              <a:t>The Nordic Power markets operate mostly in day ahead spot market (ELSPOT) that determines the price by balancing supply and demand</a:t>
            </a:r>
          </a:p>
          <a:p>
            <a:pPr marL="342900" indent="-342900">
              <a:lnSpc>
                <a:spcPct val="150000"/>
              </a:lnSpc>
              <a:buFont typeface="Arial" panose="020B0604020202020204" pitchFamily="34" charset="0"/>
              <a:buChar char="•"/>
            </a:pPr>
            <a:r>
              <a:rPr lang="en-US" sz="2000" dirty="0"/>
              <a:t>Errors in the day ahead market can be compensated in intra-day balancing (ELBAS)</a:t>
            </a:r>
            <a:r>
              <a:rPr lang="en-US" sz="2000" dirty="0">
                <a:sym typeface="Wingdings" pitchFamily="2" charset="2"/>
              </a:rPr>
              <a:t> increased interest.</a:t>
            </a:r>
            <a:endParaRPr lang="en-US" sz="2000"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fi-FI" dirty="0" err="1"/>
              <a:t>Conclusions</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dirty="0"/>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18342</TotalTime>
  <Words>707</Words>
  <Application>Microsoft Office PowerPoint</Application>
  <PresentationFormat>On-screen Show (4:3)</PresentationFormat>
  <Paragraphs>89</Paragraphs>
  <Slides>11</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ＭＳ Ｐゴシック</vt:lpstr>
      <vt:lpstr>Arial</vt:lpstr>
      <vt:lpstr>Calibri</vt:lpstr>
      <vt:lpstr>Times New Roman</vt:lpstr>
      <vt:lpstr>Wingdings</vt:lpstr>
      <vt:lpstr>presentation</vt:lpstr>
      <vt:lpstr>Aalto Content - Green</vt:lpstr>
      <vt:lpstr>ELEC-E8423 - Smart Grid  Power markets in Nordic Countries:  Day ahead market and intra-day balancing</vt:lpstr>
      <vt:lpstr>Introduction</vt:lpstr>
      <vt:lpstr>Day ahead market- Elspot</vt:lpstr>
      <vt:lpstr> Merit order curve</vt:lpstr>
      <vt:lpstr>Transmission</vt:lpstr>
      <vt:lpstr>Prices in the same hour 28.02.2020 9-10</vt:lpstr>
      <vt:lpstr>Intraday market- Elbas</vt:lpstr>
      <vt:lpstr>PowerPoint Presentation</vt:lpstr>
      <vt:lpstr>Conclusions</vt:lpstr>
      <vt:lpstr>Source material used</vt:lpstr>
      <vt:lpstr>PowerPoint Presentation</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1138</cp:revision>
  <dcterms:created xsi:type="dcterms:W3CDTF">2010-03-23T14:57:30Z</dcterms:created>
  <dcterms:modified xsi:type="dcterms:W3CDTF">2020-03-02T07:42:23Z</dcterms:modified>
</cp:coreProperties>
</file>