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3" r:id="rId5"/>
    <p:sldId id="368" r:id="rId6"/>
    <p:sldId id="365" r:id="rId7"/>
    <p:sldId id="366" r:id="rId8"/>
    <p:sldId id="369" r:id="rId9"/>
    <p:sldId id="367" r:id="rId10"/>
    <p:sldId id="352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8" autoAdjust="0"/>
    <p:restoredTop sz="90349" autoAdjust="0"/>
  </p:normalViewPr>
  <p:slideViewPr>
    <p:cSldViewPr snapToGrid="0" snapToObjects="1">
      <p:cViewPr varScale="1">
        <p:scale>
          <a:sx n="62" d="100"/>
          <a:sy n="62" d="100"/>
        </p:scale>
        <p:origin x="125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55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17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703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11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877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lectric_bus" TargetMode="External"/><Relationship Id="rId7" Type="http://schemas.openxmlformats.org/officeDocument/2006/relationships/hyperlink" Target="http://www.abb.com/cawp/seitp202/998b8571f5c23198c12580c60045b738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new.siemens.com/global/en/markets/transportation-logistics/electromobility/ebus-charging.html" TargetMode="External"/><Relationship Id="rId5" Type="http://schemas.openxmlformats.org/officeDocument/2006/relationships/hyperlink" Target="https://smarttampere.fi/en/data-helps-to-make-smarter-decisions-about-the-buses/" TargetMode="External"/><Relationship Id="rId4" Type="http://schemas.openxmlformats.org/officeDocument/2006/relationships/hyperlink" Target="https://www.espoo.fi/en-US/Housing_and_environment/Sustainable_development/Sustainable_mobilit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en-US" sz="3200" i="1" dirty="0"/>
              <a:t>Electrical buses and their charging solutions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2161468" cy="361579"/>
          </a:xfrm>
        </p:spPr>
        <p:txBody>
          <a:bodyPr>
            <a:normAutofit/>
          </a:bodyPr>
          <a:lstStyle/>
          <a:p>
            <a:r>
              <a:rPr lang="en-US" i="1" dirty="0"/>
              <a:t>Johannes Hyvönen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07</a:t>
            </a:r>
            <a:r>
              <a:rPr lang="et-EE" dirty="0"/>
              <a:t>.0</a:t>
            </a:r>
            <a:r>
              <a:rPr lang="fi-FI" dirty="0"/>
              <a:t>2</a:t>
            </a:r>
            <a:r>
              <a:rPr lang="et-EE" dirty="0"/>
              <a:t>.201</a:t>
            </a:r>
            <a:r>
              <a:rPr lang="fi-FI" dirty="0"/>
              <a:t>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</a:pPr>
            <a:r>
              <a:rPr lang="fi-FI" sz="1800" dirty="0">
                <a:hlinkClick r:id="rId3"/>
              </a:rPr>
              <a:t>https://en.wikipedia.org/wiki/Electric_bus</a:t>
            </a:r>
            <a:endParaRPr lang="fi-FI" sz="1800" dirty="0"/>
          </a:p>
          <a:p>
            <a:pPr marL="0" indent="0">
              <a:lnSpc>
                <a:spcPct val="100000"/>
              </a:lnSpc>
            </a:pPr>
            <a:endParaRPr lang="fi-FI" sz="1800" dirty="0"/>
          </a:p>
          <a:p>
            <a:pPr marL="0" indent="0">
              <a:lnSpc>
                <a:spcPct val="100000"/>
              </a:lnSpc>
            </a:pPr>
            <a:r>
              <a:rPr lang="fi-FI" sz="1800" dirty="0">
                <a:hlinkClick r:id="rId4"/>
              </a:rPr>
              <a:t>https://www.espoo.fi/en-US/Housing_and_environment/Sustainable_development/Sustainable_mobility</a:t>
            </a:r>
            <a:endParaRPr lang="fi-FI" sz="1800" dirty="0"/>
          </a:p>
          <a:p>
            <a:pPr marL="0" indent="0">
              <a:lnSpc>
                <a:spcPct val="100000"/>
              </a:lnSpc>
            </a:pPr>
            <a:endParaRPr lang="fi-FI" sz="1800" dirty="0"/>
          </a:p>
          <a:p>
            <a:pPr marL="0" indent="0">
              <a:lnSpc>
                <a:spcPct val="100000"/>
              </a:lnSpc>
            </a:pPr>
            <a:r>
              <a:rPr lang="fi-FI" sz="1800" dirty="0">
                <a:hlinkClick r:id="rId5"/>
              </a:rPr>
              <a:t>https://smarttampere.fi/en/data-helps-to-make-smarter-decisions-about-the-buses/</a:t>
            </a:r>
            <a:endParaRPr lang="fi-FI" sz="1800" dirty="0"/>
          </a:p>
          <a:p>
            <a:pPr marL="0" indent="0">
              <a:lnSpc>
                <a:spcPct val="100000"/>
              </a:lnSpc>
            </a:pPr>
            <a:endParaRPr lang="fi-FI" sz="1800" dirty="0"/>
          </a:p>
          <a:p>
            <a:pPr marL="0" indent="0">
              <a:lnSpc>
                <a:spcPct val="100000"/>
              </a:lnSpc>
            </a:pPr>
            <a:r>
              <a:rPr lang="fi-FI" sz="1800" dirty="0">
                <a:hlinkClick r:id="rId6"/>
              </a:rPr>
              <a:t>https://new.siemens.com/global/en/markets/transportation-logistics/electromobility/ebus-charging.html</a:t>
            </a:r>
            <a:endParaRPr lang="fi-FI" sz="1800" dirty="0"/>
          </a:p>
          <a:p>
            <a:pPr marL="0" indent="0">
              <a:lnSpc>
                <a:spcPct val="100000"/>
              </a:lnSpc>
            </a:pPr>
            <a:endParaRPr lang="fi-FI" sz="1800" dirty="0"/>
          </a:p>
          <a:p>
            <a:pPr marL="0" indent="0">
              <a:lnSpc>
                <a:spcPct val="100000"/>
              </a:lnSpc>
            </a:pPr>
            <a:r>
              <a:rPr lang="fi-FI" sz="1800" dirty="0">
                <a:hlinkClick r:id="rId7"/>
              </a:rPr>
              <a:t>http://www.abb.com/cawp/seitp202/998b8571f5c23198c12580c60045b738.aspx</a:t>
            </a:r>
            <a:endParaRPr lang="fi-FI" sz="1800" dirty="0"/>
          </a:p>
          <a:p>
            <a:pPr marL="0" indent="0">
              <a:lnSpc>
                <a:spcPct val="150000"/>
              </a:lnSpc>
            </a:pPr>
            <a:endParaRPr lang="fi-FI" sz="1800" dirty="0"/>
          </a:p>
          <a:p>
            <a:pPr marL="0" indent="0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60000"/>
              </a:lnSpc>
            </a:pPr>
            <a:r>
              <a:rPr lang="en-US" dirty="0"/>
              <a:t>Electrical buses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Powered only by electricity, which is either stored on board the buses or continuously fed from an external source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Limited by battery range -&gt; mostly used as city buses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Similar charging solutions to other EVs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Already very popular in China and becoming increasingly popular in cities worldwide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Environmentally friendly compared to traditional buses, but requires infrastructure investments in charging stations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DCAE1CE-A1BF-44C7-A154-96A4DFEF2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74" y="2421383"/>
            <a:ext cx="2301429" cy="172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2060" y="1529097"/>
            <a:ext cx="4371578" cy="175528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Electric vehicles have been around since the 19</a:t>
            </a:r>
            <a:r>
              <a:rPr lang="en-US" sz="1600" baseline="30000" dirty="0"/>
              <a:t>th</a:t>
            </a:r>
            <a:r>
              <a:rPr lang="en-US" sz="1600" dirty="0"/>
              <a:t> century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Electric buses have become more popular in recent years due to improvements in EV technology and higher fuel prices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4767FD5-661D-4789-9D22-916D3D95A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775691"/>
            <a:ext cx="3303818" cy="240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5C5164-3A19-438A-9BB4-0B2F7ED45644}"/>
              </a:ext>
            </a:extLst>
          </p:cNvPr>
          <p:cNvSpPr txBox="1"/>
          <p:nvPr/>
        </p:nvSpPr>
        <p:spPr>
          <a:xfrm>
            <a:off x="5143500" y="4181845"/>
            <a:ext cx="28397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Edison electric bus from 1915</a:t>
            </a:r>
            <a:endParaRPr lang="en-FI" sz="11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C0F21B4-A87B-465C-9BA1-61A924C9A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73" y="3425734"/>
            <a:ext cx="2839739" cy="212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94CBDE-662F-4894-8FFA-87428BCC854D}"/>
              </a:ext>
            </a:extLst>
          </p:cNvPr>
          <p:cNvSpPr txBox="1"/>
          <p:nvPr/>
        </p:nvSpPr>
        <p:spPr>
          <a:xfrm>
            <a:off x="1017773" y="5552884"/>
            <a:ext cx="28397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Battery electric bus in Hong Kong</a:t>
            </a:r>
            <a:endParaRPr lang="en-FI" sz="1100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Buses are battery based (more popular) or use external electricity, such as overhead wires, combined with an electric motor instead of an combustion engine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Aluminum frame with composite and lightweight materials used to reduce vehicle weight. Can be 3000kg lighter than a modern steel-framed bus (weight 9500kg)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 differences compared to traditional buses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2052" name="Picture 4" descr="New Electric Motor Could Boost Efficiency of EVs, Scooters, and ...">
            <a:extLst>
              <a:ext uri="{FF2B5EF4-FFF2-40B4-BE49-F238E27FC236}">
                <a16:creationId xmlns:a16="http://schemas.microsoft.com/office/drawing/2014/main" id="{C7E04FA2-DFB2-46A7-9947-DD2B82308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85" y="3965512"/>
            <a:ext cx="2698622" cy="162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hina New Electric City Bus Frame Aluminum Frame Aluminum Body Car ...">
            <a:extLst>
              <a:ext uri="{FF2B5EF4-FFF2-40B4-BE49-F238E27FC236}">
                <a16:creationId xmlns:a16="http://schemas.microsoft.com/office/drawing/2014/main" id="{D64BE3BB-A00D-474B-A5BB-5C351EB2C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64" y="3750907"/>
            <a:ext cx="2980755" cy="183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503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Battery Systems | AKASOL - Battery Systems">
            <a:extLst>
              <a:ext uri="{FF2B5EF4-FFF2-40B4-BE49-F238E27FC236}">
                <a16:creationId xmlns:a16="http://schemas.microsoft.com/office/drawing/2014/main" id="{242E1E0A-BC73-4EA3-9C21-D6BF6C550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179" y="4109794"/>
            <a:ext cx="3076769" cy="146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lectric buses — DRIVE2">
            <a:extLst>
              <a:ext uri="{FF2B5EF4-FFF2-40B4-BE49-F238E27FC236}">
                <a16:creationId xmlns:a16="http://schemas.microsoft.com/office/drawing/2014/main" id="{89B62E0C-409B-44F3-B007-4D255895E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1608789"/>
            <a:ext cx="3709758" cy="227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1" y="1497600"/>
            <a:ext cx="4886008" cy="41474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Batteries the most common power solution for electric buses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As of 2018, typical battery range around 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/>
              <a:t>     250-300km per charge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/>
              <a:t>	-&gt; often used as city buses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Capacitors can also be used instead of batteries to store energy in specific applications:</a:t>
            </a:r>
          </a:p>
          <a:p>
            <a:pPr marL="0" indent="0">
              <a:lnSpc>
                <a:spcPct val="150000"/>
              </a:lnSpc>
            </a:pPr>
            <a:r>
              <a:rPr lang="en-US" sz="2000" dirty="0"/>
              <a:t>	- ultracapacitors can store 5% of the 	energy of Lithium-ion batteries with the same 	weight, 	but charge and discharge much more 	rapidly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Batteries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88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168413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Similar charging stations as with other EVs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Multiple different charging solutions exist, e.g. ABB and Siemens have their own competing systems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Charging times often short (&lt;10min), city buses can be charges between shifts and during night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Charging solutions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5122" name="Picture 2" descr="ABB brings electric hybrid bus charging to Luxembourg City">
            <a:extLst>
              <a:ext uri="{FF2B5EF4-FFF2-40B4-BE49-F238E27FC236}">
                <a16:creationId xmlns:a16="http://schemas.microsoft.com/office/drawing/2014/main" id="{EED3A995-880A-4A2F-914F-BE1BB1ECD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08346"/>
            <a:ext cx="2939142" cy="22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Bus charging infrastructure | Electromobility | Siemens Global ...">
            <a:extLst>
              <a:ext uri="{FF2B5EF4-FFF2-40B4-BE49-F238E27FC236}">
                <a16:creationId xmlns:a16="http://schemas.microsoft.com/office/drawing/2014/main" id="{CBC51D55-336F-4601-B77F-14B1D7C6F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317" y="3308346"/>
            <a:ext cx="3917647" cy="22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269A46-3596-49FB-9D5C-7BC257FF60F2}"/>
              </a:ext>
            </a:extLst>
          </p:cNvPr>
          <p:cNvSpPr txBox="1"/>
          <p:nvPr/>
        </p:nvSpPr>
        <p:spPr>
          <a:xfrm>
            <a:off x="900564" y="5517920"/>
            <a:ext cx="2761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ABB charging solution</a:t>
            </a:r>
            <a:endParaRPr lang="en-FI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BF3254-5054-4F96-96FF-31C817381CA2}"/>
              </a:ext>
            </a:extLst>
          </p:cNvPr>
          <p:cNvSpPr txBox="1"/>
          <p:nvPr/>
        </p:nvSpPr>
        <p:spPr>
          <a:xfrm>
            <a:off x="4413317" y="5512702"/>
            <a:ext cx="2761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Siemens charging solution</a:t>
            </a:r>
            <a:endParaRPr lang="en-FI" sz="1100" dirty="0"/>
          </a:p>
        </p:txBody>
      </p:sp>
    </p:spTree>
    <p:extLst>
      <p:ext uri="{BB962C8B-B14F-4D97-AF65-F5344CB8AC3E}">
        <p14:creationId xmlns:p14="http://schemas.microsoft.com/office/powerpoint/2010/main" val="364489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Example of a commercial charging solution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pic>
        <p:nvPicPr>
          <p:cNvPr id="5128" name="Picture 8">
            <a:extLst>
              <a:ext uri="{FF2B5EF4-FFF2-40B4-BE49-F238E27FC236}">
                <a16:creationId xmlns:a16="http://schemas.microsoft.com/office/drawing/2014/main" id="{3A5EE7D0-AFFF-4B7E-B071-E62CE8230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0" y="1387740"/>
            <a:ext cx="7895314" cy="414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832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399" y="1497600"/>
            <a:ext cx="8245029" cy="4136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Very suitable for city buses and short transit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Long-range applications highly dependent on charging stations and battery range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As of 2019, 99% of battery electric buses in the world deployed in China with over 	   420 000 buses on the road, which is 17% of China’s total bus fleet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 has 300 electric buses, Europe 2250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Finland has a handful of E-buses in testing </a:t>
            </a:r>
          </a:p>
          <a:p>
            <a:pPr marL="0" indent="0">
              <a:lnSpc>
                <a:spcPct val="150000"/>
              </a:lnSpc>
            </a:pPr>
            <a:r>
              <a:rPr lang="en-US" sz="1600" dirty="0"/>
              <a:t>      in larger cities, e.g. Espoo: </a:t>
            </a:r>
          </a:p>
          <a:p>
            <a:pPr marL="0" indent="0">
              <a:lnSpc>
                <a:spcPct val="150000"/>
              </a:lnSpc>
            </a:pPr>
            <a:r>
              <a:rPr lang="en-US" sz="1600" dirty="0"/>
              <a:t>	- line 11 </a:t>
            </a:r>
            <a:r>
              <a:rPr lang="en-US" sz="1600" dirty="0" err="1"/>
              <a:t>Friisilä</a:t>
            </a:r>
            <a:r>
              <a:rPr lang="en-US" sz="1600" dirty="0"/>
              <a:t> - </a:t>
            </a:r>
            <a:r>
              <a:rPr lang="en-US" sz="1600" dirty="0" err="1"/>
              <a:t>Tapiola</a:t>
            </a:r>
            <a:r>
              <a:rPr lang="en-US" sz="1600" dirty="0"/>
              <a:t> since 2016</a:t>
            </a:r>
          </a:p>
          <a:p>
            <a:pPr marL="0" indent="0">
              <a:lnSpc>
                <a:spcPct val="150000"/>
              </a:lnSpc>
            </a:pPr>
            <a:r>
              <a:rPr lang="en-US" sz="1600" dirty="0"/>
              <a:t>	- more electric bus stations will be </a:t>
            </a:r>
          </a:p>
          <a:p>
            <a:pPr marL="0" indent="0">
              <a:lnSpc>
                <a:spcPct val="150000"/>
              </a:lnSpc>
            </a:pPr>
            <a:r>
              <a:rPr lang="en-US" sz="1600" dirty="0"/>
              <a:t>	 installed in the future</a:t>
            </a:r>
          </a:p>
          <a:p>
            <a:pPr marL="0" indent="0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 and use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3074" name="Picture 2" descr="Carbon-neutral commuting: first look at Helsinki's new fleet of ...">
            <a:extLst>
              <a:ext uri="{FF2B5EF4-FFF2-40B4-BE49-F238E27FC236}">
                <a16:creationId xmlns:a16="http://schemas.microsoft.com/office/drawing/2014/main" id="{2525B3F7-D269-4D1D-A4DB-B3E3C6FCB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3429000"/>
            <a:ext cx="3468775" cy="207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78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en-US" sz="2000" dirty="0"/>
              <a:t>Electric buses are becoming increasingly more popular also outside China, with electric city buses becoming a very appealing commuting solution for cities worldwide</a:t>
            </a:r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 marL="0" indent="0">
              <a:lnSpc>
                <a:spcPct val="150000"/>
              </a:lnSpc>
            </a:pPr>
            <a:r>
              <a:rPr lang="en-US" sz="2000" dirty="0"/>
              <a:t>Advantages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Lower emissions, no local air pollution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Lower operating costs</a:t>
            </a:r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 marL="0" indent="0">
              <a:lnSpc>
                <a:spcPct val="150000"/>
              </a:lnSpc>
            </a:pPr>
            <a:r>
              <a:rPr lang="en-US" sz="2000" dirty="0"/>
              <a:t>Drawbacks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Limited battery capacity and range (280km)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High investment costs</a:t>
            </a:r>
          </a:p>
          <a:p>
            <a:pPr marL="0" indent="0">
              <a:lnSpc>
                <a:spcPct val="150000"/>
              </a:lnSpc>
            </a:pP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8E897CB-7A02-41F6-9006-F2B64F3DF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836506"/>
            <a:ext cx="3391141" cy="172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13747</TotalTime>
  <Words>385</Words>
  <Application>Microsoft Office PowerPoint</Application>
  <PresentationFormat>On-screen Show (4:3)</PresentationFormat>
  <Paragraphs>83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Times New Roman</vt:lpstr>
      <vt:lpstr>presentation</vt:lpstr>
      <vt:lpstr>Aalto Content - Green</vt:lpstr>
      <vt:lpstr>ELEC-E8423 - Smart Grid  Electrical buses and their charging solutions</vt:lpstr>
      <vt:lpstr>Introduction</vt:lpstr>
      <vt:lpstr>Background</vt:lpstr>
      <vt:lpstr>Key differences compared to traditional buses</vt:lpstr>
      <vt:lpstr>Batteries</vt:lpstr>
      <vt:lpstr>Charging solutions</vt:lpstr>
      <vt:lpstr>Example of a commercial charging solution</vt:lpstr>
      <vt:lpstr>Applications and use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1115</cp:revision>
  <dcterms:created xsi:type="dcterms:W3CDTF">2010-03-23T14:57:30Z</dcterms:created>
  <dcterms:modified xsi:type="dcterms:W3CDTF">2020-04-14T07:30:59Z</dcterms:modified>
</cp:coreProperties>
</file>