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4"/>
  </p:notesMasterIdLst>
  <p:handoutMasterIdLst>
    <p:handoutMasterId r:id="rId15"/>
  </p:handoutMasterIdLst>
  <p:sldIdLst>
    <p:sldId id="339" r:id="rId3"/>
    <p:sldId id="355" r:id="rId4"/>
    <p:sldId id="365" r:id="rId5"/>
    <p:sldId id="363" r:id="rId6"/>
    <p:sldId id="367" r:id="rId7"/>
    <p:sldId id="366" r:id="rId8"/>
    <p:sldId id="369" r:id="rId9"/>
    <p:sldId id="368" r:id="rId10"/>
    <p:sldId id="352" r:id="rId11"/>
    <p:sldId id="362" r:id="rId12"/>
    <p:sldId id="364" r:id="rId13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88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text</a:t>
            </a:r>
            <a:r>
              <a:rPr lang="fi-FI"/>
              <a:t> </a:t>
            </a:r>
            <a:r>
              <a:rPr lang="fi-FI" err="1"/>
              <a:t>styles</a:t>
            </a:r>
            <a:endParaRPr lang="fi-FI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err="1"/>
              <a:t>Click</a:t>
            </a:r>
            <a:r>
              <a:rPr lang="fi-FI"/>
              <a:t> to </a:t>
            </a:r>
            <a:r>
              <a:rPr lang="fi-FI" err="1"/>
              <a:t>edit</a:t>
            </a:r>
            <a:r>
              <a:rPr lang="fi-FI"/>
              <a:t> </a:t>
            </a:r>
            <a:r>
              <a:rPr lang="fi-FI" err="1"/>
              <a:t>Master</a:t>
            </a:r>
            <a:r>
              <a:rPr lang="fi-FI"/>
              <a:t> </a:t>
            </a:r>
            <a:r>
              <a:rPr lang="fi-FI" err="1"/>
              <a:t>title</a:t>
            </a:r>
            <a:r>
              <a:rPr lang="fi-FI"/>
              <a:t> </a:t>
            </a:r>
            <a:r>
              <a:rPr lang="fi-FI" err="1"/>
              <a:t>style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http:/helioscsp.com/concentrated-solar-power-csp-vs-photovoltaic-pv/" TargetMode="External"/><Relationship Id="rId7" Type="http://schemas.openxmlformats.org/officeDocument/2006/relationships/hyperlink" Target="https://www.irena.org/costs/Power-Generation-Costs/Solar-Pow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helioscsp.com/hybrid-concentrated-solar-power-pv-gains/" TargetMode="External"/><Relationship Id="rId5" Type="http://schemas.openxmlformats.org/officeDocument/2006/relationships/hyperlink" Target="https://www.energy.gov/eere/solar/concentrating-solar-power" TargetMode="External"/><Relationship Id="rId4" Type="http://schemas.openxmlformats.org/officeDocument/2006/relationships/hyperlink" Target="https://solarpaces.nrel.gov/gemasolar-thermosolar-plan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tti.lehtonen@aalto.f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/>
              <a:t>ELEC-E8423 - Smart Grid</a:t>
            </a:r>
            <a:br>
              <a:rPr lang="fi-FI" sz="3200"/>
            </a:br>
            <a:r>
              <a:rPr lang="fi-FI" sz="3200"/>
              <a:t/>
            </a:r>
            <a:br>
              <a:rPr lang="fi-FI" sz="3200"/>
            </a:br>
            <a:r>
              <a:rPr lang="fi-FI" sz="3200" i="1"/>
              <a:t>Concentrating solar power and its comparison to photovoltaics</a:t>
            </a:r>
            <a:endParaRPr lang="en-US" sz="32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/>
              <a:t>Anna Lagerström</a:t>
            </a:r>
          </a:p>
          <a:p>
            <a:r>
              <a:rPr lang="en-US" i="1">
                <a:ea typeface="ＭＳ Ｐゴシック"/>
              </a:rPr>
              <a:t>Casper </a:t>
            </a:r>
            <a:r>
              <a:rPr lang="en-US" i="1" noProof="1">
                <a:ea typeface="ＭＳ Ｐゴシック"/>
              </a:rPr>
              <a:t>Fagerström</a:t>
            </a:r>
          </a:p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92500"/>
          </a:bodyPr>
          <a:lstStyle/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F. Wang et al. Progress in concentrated solar power technology with parabolic trough collector system: A comprehensive review. Renewable and Sustainable Energy Reviews. 2017. Volume 79, Pages 1314-1328.</a:t>
            </a:r>
            <a:endParaRPr lang="en-US"/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Technology roadmap: Concentrating Solar Power. International Energy Agency. 2010.</a:t>
            </a:r>
          </a:p>
          <a:p>
            <a:pPr marL="285750" indent="-285750">
              <a:buChar char="•"/>
            </a:pPr>
            <a:r>
              <a:rPr lang="en-US" b="0" err="1">
                <a:ea typeface="+mn-lt"/>
                <a:cs typeface="+mn-lt"/>
              </a:rPr>
              <a:t>HeliosCSP</a:t>
            </a:r>
            <a:r>
              <a:rPr lang="en-US" b="0">
                <a:ea typeface="+mn-lt"/>
                <a:cs typeface="+mn-lt"/>
              </a:rPr>
              <a:t>: </a:t>
            </a:r>
            <a:r>
              <a:rPr lang="en-US" b="0">
                <a:ea typeface="+mn-lt"/>
                <a:cs typeface="+mn-lt"/>
                <a:hlinkClick r:id="rId3"/>
              </a:rPr>
              <a:t>http://helioscsp.com/concentrated-solar-power-csp-vs-photovoltaic-pv/</a:t>
            </a:r>
          </a:p>
          <a:p>
            <a:pPr marL="285750" indent="-285750">
              <a:buChar char="•"/>
            </a:pPr>
            <a:r>
              <a:rPr lang="en-US" b="0" err="1">
                <a:ea typeface="+mn-lt"/>
                <a:cs typeface="+mn-lt"/>
              </a:rPr>
              <a:t>SolarPACES</a:t>
            </a:r>
            <a:r>
              <a:rPr lang="en-US" b="0">
                <a:ea typeface="+mn-lt"/>
                <a:cs typeface="+mn-lt"/>
              </a:rPr>
              <a:t>: </a:t>
            </a:r>
            <a:r>
              <a:rPr lang="en-US" b="0">
                <a:ea typeface="+mn-lt"/>
                <a:cs typeface="+mn-lt"/>
                <a:hlinkClick r:id="rId4"/>
              </a:rPr>
              <a:t>https://solarpaces.nrel.gov/gemasolar-thermosolar-plant</a:t>
            </a: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Office of Energy Efficiency &amp; Renewable Energy (EERE), Solar Energy Technologies Office: </a:t>
            </a:r>
            <a:r>
              <a:rPr lang="en-US" b="0">
                <a:ea typeface="+mn-lt"/>
                <a:cs typeface="+mn-lt"/>
                <a:hlinkClick r:id="rId5"/>
              </a:rPr>
              <a:t>https://www.energy.gov/eere/solar/concentrating-solar-power</a:t>
            </a:r>
            <a:endParaRPr lang="en-US" b="0">
              <a:ea typeface="+mn-lt"/>
              <a:cs typeface="+mn-lt"/>
            </a:endParaRP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X. Xu et al. Prospects and problems of concentrating solar power technologies for power generation in the desert regions. Renewable and Sustainable Energy Reviews. 2016. Volume 53. Pages 1106-1131.</a:t>
            </a: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HeliosCSP: </a:t>
            </a:r>
            <a:r>
              <a:rPr lang="en-US" b="0">
                <a:ea typeface="+mn-lt"/>
                <a:cs typeface="+mn-lt"/>
                <a:hlinkClick r:id="rId6"/>
              </a:rPr>
              <a:t>http://helioscsp.com/hybrid-concentrated-solar-power-pv-gains/</a:t>
            </a:r>
            <a:r>
              <a:rPr lang="en-US" b="0">
                <a:ea typeface="+mn-lt"/>
                <a:cs typeface="+mn-lt"/>
              </a:rPr>
              <a:t> </a:t>
            </a: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IRENA: </a:t>
            </a:r>
            <a:r>
              <a:rPr lang="en-US" b="0">
                <a:ea typeface="+mn-lt"/>
                <a:cs typeface="+mn-lt"/>
                <a:hlinkClick r:id="rId7"/>
              </a:rPr>
              <a:t>https://www.irena.org/costs/Power-Generation-Costs/Solar-Power</a:t>
            </a:r>
            <a:endParaRPr lang="en-US" b="0">
              <a:ea typeface="+mn-lt"/>
              <a:cs typeface="+mn-lt"/>
            </a:endParaRP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IRENA (2019), Renewable Power Generation Costs in 2018, International Renewable Energy Agency, Abu Dhabi. </a:t>
            </a:r>
          </a:p>
          <a:p>
            <a:pPr marL="285750" indent="-285750">
              <a:buChar char="•"/>
            </a:pPr>
            <a:r>
              <a:rPr lang="en-US" b="0">
                <a:ea typeface="+mn-lt"/>
                <a:cs typeface="+mn-lt"/>
              </a:rPr>
              <a:t>C. Parrado et al. 2050 LCOE (Levelized Cost of Energy) projection for a hybrid PV (photovoltaic)-CSP (concentrated solar power) plant in the Atacama Desert, Chile. Energy. 2016. Volume 94, Pages 422-430.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Source</a:t>
            </a:r>
            <a:r>
              <a:rPr lang="fi-FI"/>
              <a:t> </a:t>
            </a:r>
            <a:r>
              <a:rPr lang="fi-FI" err="1"/>
              <a:t>material</a:t>
            </a:r>
            <a:r>
              <a:rPr lang="fi-FI"/>
              <a:t> </a:t>
            </a:r>
            <a:r>
              <a:rPr lang="fi-FI" err="1"/>
              <a:t>used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</a:pPr>
            <a:r>
              <a:rPr lang="en-US" sz="2000"/>
              <a:t>Send the presentation to </a:t>
            </a:r>
            <a:r>
              <a:rPr lang="en-US" sz="2000">
                <a:hlinkClick r:id="rId3"/>
              </a:rPr>
              <a:t>matti.lehtonen@aalto.fi</a:t>
            </a:r>
            <a:r>
              <a:rPr lang="en-US" sz="2000"/>
              <a:t> for check latest the day before the scheduled presentation</a:t>
            </a:r>
          </a:p>
          <a:p>
            <a:pPr marL="0" indent="0">
              <a:lnSpc>
                <a:spcPct val="150000"/>
              </a:lnSpc>
            </a:pPr>
            <a:endParaRPr lang="en-US" sz="20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Other</a:t>
            </a:r>
            <a:r>
              <a:rPr lang="fi-FI"/>
              <a:t> </a:t>
            </a:r>
            <a:r>
              <a:rPr lang="fi-FI" err="1"/>
              <a:t>issues</a:t>
            </a:r>
            <a:r>
              <a:rPr lang="fi-FI"/>
              <a:t> ….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07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Technical realization of CSP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/>
              <a:t>Examples of existing plants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>
                <a:ea typeface="+mn-lt"/>
                <a:cs typeface="+mn-lt"/>
              </a:rPr>
              <a:t>Benefits of CSP compared to photovoltaics</a:t>
            </a:r>
            <a:endParaRPr lang="en-US">
              <a:ea typeface="ＭＳ Ｐゴシック"/>
            </a:endParaRP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/>
              <a:t>Costs of CSP compared to photovoltaics</a:t>
            </a:r>
          </a:p>
          <a:p>
            <a:pPr marL="285750" indent="-285750" eaLnBrk="1" hangingPunct="1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>
                <a:ea typeface="+mn-lt"/>
                <a:cs typeface="+mn-lt"/>
              </a:rPr>
              <a:t>Study on hybrid system vs pure CSP and PV</a:t>
            </a:r>
            <a:endParaRPr lang="en-US"/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Challenges of CSP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>
                <a:ea typeface="ＭＳ Ｐゴシック"/>
              </a:rPr>
              <a:t>Conclusions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noProof="1">
                <a:ea typeface="ＭＳ Ｐゴシック"/>
              </a:rPr>
              <a:t>Introduction</a:t>
            </a:r>
            <a:endParaRPr lang="en-US" noProof="1">
              <a:ea typeface="ＭＳ Ｐゴシック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16.04.2020</a:t>
            </a:r>
            <a:endParaRPr lang="fi-FI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52BBF6-841D-4C4B-99FE-B31FC9471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260271"/>
          </a:xfr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Char char="•"/>
            </a:pPr>
            <a:r>
              <a:rPr lang="en-US">
                <a:ea typeface="ＭＳ Ｐゴシック"/>
              </a:rPr>
              <a:t>Mirrors (heliostats) reflect and concentrate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sunlight to receivers that collect the solar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energy and convert it to heat.</a:t>
            </a:r>
          </a:p>
          <a:p>
            <a:pPr>
              <a:buChar char="•"/>
            </a:pPr>
            <a:r>
              <a:rPr lang="en-US">
                <a:ea typeface="ＭＳ Ｐゴシック"/>
              </a:rPr>
              <a:t>Within the receiver, a fluid of molten salts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absorbs the heat and transports it through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the system.</a:t>
            </a:r>
            <a:endParaRPr lang="en-US"/>
          </a:p>
          <a:p>
            <a:pPr>
              <a:buFont typeface="Arial"/>
              <a:buChar char="•"/>
            </a:pPr>
            <a:r>
              <a:rPr lang="en-US">
                <a:ea typeface="ＭＳ Ｐゴシック"/>
                <a:cs typeface="Arial"/>
              </a:rPr>
              <a:t>The thermal energy is released to a steam</a:t>
            </a:r>
            <a:br>
              <a:rPr lang="en-US">
                <a:ea typeface="ＭＳ Ｐゴシック"/>
                <a:cs typeface="Arial"/>
              </a:rPr>
            </a:br>
            <a:r>
              <a:rPr lang="en-US">
                <a:ea typeface="ＭＳ Ｐゴシック"/>
                <a:cs typeface="Arial"/>
              </a:rPr>
              <a:t>turbine that drives a generator to produce</a:t>
            </a:r>
            <a:br>
              <a:rPr lang="en-US">
                <a:ea typeface="ＭＳ Ｐゴシック"/>
                <a:cs typeface="Arial"/>
              </a:rPr>
            </a:br>
            <a:r>
              <a:rPr lang="en-US">
                <a:ea typeface="ＭＳ Ｐゴシック"/>
                <a:cs typeface="Arial"/>
              </a:rPr>
              <a:t>electricity.</a:t>
            </a:r>
            <a:endParaRPr lang="en-US" b="0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>
                <a:ea typeface="ＭＳ Ｐゴシック"/>
                <a:cs typeface="Arial"/>
              </a:rPr>
              <a:t>The molten salt fluid is cooled down in a</a:t>
            </a:r>
            <a:r>
              <a:rPr lang="en-US"/>
              <a:t/>
            </a:r>
            <a:br>
              <a:rPr lang="en-US"/>
            </a:br>
            <a:r>
              <a:rPr lang="en-US">
                <a:ea typeface="ＭＳ Ｐゴシック"/>
                <a:cs typeface="Arial"/>
              </a:rPr>
              <a:t>low temperature tank and then circulated</a:t>
            </a:r>
            <a:br>
              <a:rPr lang="en-US">
                <a:ea typeface="ＭＳ Ｐゴシック"/>
                <a:cs typeface="Arial"/>
              </a:rPr>
            </a:br>
            <a:r>
              <a:rPr lang="en-US">
                <a:ea typeface="ＭＳ Ｐゴシック"/>
                <a:cs typeface="Arial"/>
              </a:rPr>
              <a:t>back to the receiver to absorb new heat.</a:t>
            </a:r>
            <a:endParaRPr lang="en-US" b="0">
              <a:ea typeface="+mn-lt"/>
              <a:cs typeface="+mn-lt"/>
            </a:endParaRPr>
          </a:p>
          <a:p>
            <a:pPr>
              <a:buChar char="•"/>
            </a:pPr>
            <a:r>
              <a:rPr lang="en-US">
                <a:ea typeface="ＭＳ Ｐゴシック"/>
              </a:rPr>
              <a:t>The heated fluid can also be stored in a high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temperature thermal storage tank until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electricity production is needed. </a:t>
            </a:r>
            <a:endParaRPr lang="en-US"/>
          </a:p>
          <a:p>
            <a:pPr>
              <a:buChar char="•"/>
            </a:pPr>
            <a:r>
              <a:rPr lang="en-US">
                <a:ea typeface="ＭＳ Ｐゴシック"/>
              </a:rPr>
              <a:t>Four main designs categorized by the way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they focus the sunlight:</a:t>
            </a:r>
            <a:endParaRPr lang="en-US" b="0"/>
          </a:p>
          <a:p>
            <a:pPr marL="966470" lvl="2" indent="-285750">
              <a:lnSpc>
                <a:spcPts val="1704"/>
              </a:lnSpc>
            </a:pPr>
            <a:r>
              <a:rPr lang="en-US" sz="1400" b="1">
                <a:ea typeface="ＭＳ Ｐゴシック"/>
              </a:rPr>
              <a:t>Parabolic trough most common</a:t>
            </a:r>
            <a:r>
              <a:rPr lang="en-US" b="1">
                <a:ea typeface="ＭＳ Ｐゴシック"/>
              </a:rPr>
              <a:t> </a:t>
            </a:r>
            <a:br>
              <a:rPr lang="en-US" b="1">
                <a:ea typeface="ＭＳ Ｐゴシック"/>
              </a:rPr>
            </a:br>
            <a:endParaRPr lang="en-US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7F3D19-9747-4248-9AC3-C0306498FA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Technical realization of CSP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DF8E99-6802-4263-B288-D8D8C2838F8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353B94-F93A-425D-B465-3FE7D97F3C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3AF2A34-A164-4D12-B1DB-6C7562934D8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16.04.2020</a:t>
            </a:r>
            <a:endParaRPr lang="fi-FI" dirty="0"/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93B357-2CBA-4735-9BB8-600DD643371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12" name="Picture 12" descr="A close up of text on a white surface&#10;&#10;Description generated with very high confidence">
            <a:extLst>
              <a:ext uri="{FF2B5EF4-FFF2-40B4-BE49-F238E27FC236}">
                <a16:creationId xmlns:a16="http://schemas.microsoft.com/office/drawing/2014/main" id="{C3B5621F-384C-4596-BB0F-0B28BAFD8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543" y="1389504"/>
            <a:ext cx="3846785" cy="42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27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9789" y="1497600"/>
            <a:ext cx="3155356" cy="413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Worldwide operational CSP capacity over 6000 MW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>
                <a:ea typeface="ＭＳ Ｐゴシック"/>
              </a:rPr>
              <a:t>Most operating plants in Spain, USA, Morocco, China</a:t>
            </a:r>
            <a:endParaRPr lang="en-US" sz="160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Examples of existing plants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et-EE" dirty="0">
                <a:ea typeface="ＭＳ Ｐゴシック"/>
              </a:rPr>
              <a:t>16.04.2020</a:t>
            </a:r>
            <a:endParaRPr lang="fi-FI" dirty="0"/>
          </a:p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12" name="Picture 12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1E52D77A-BC16-4753-B683-E28B8BFF44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08" b="1139"/>
          <a:stretch/>
        </p:blipFill>
        <p:spPr>
          <a:xfrm>
            <a:off x="3493190" y="1221947"/>
            <a:ext cx="5400546" cy="2482377"/>
          </a:xfrm>
          <a:prstGeom prst="rect">
            <a:avLst/>
          </a:prstGeom>
        </p:spPr>
      </p:pic>
      <p:pic>
        <p:nvPicPr>
          <p:cNvPr id="6" name="Picture 8" descr="A picture containing grass, metal, large, green&#10;&#10;Description generated with very high confidence">
            <a:extLst>
              <a:ext uri="{FF2B5EF4-FFF2-40B4-BE49-F238E27FC236}">
                <a16:creationId xmlns:a16="http://schemas.microsoft.com/office/drawing/2014/main" id="{EAA3519C-2B97-416D-B0F0-CF6D044E1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67" y="3325399"/>
            <a:ext cx="3745435" cy="24932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9777A4-0529-4DF3-928C-514FC6131D58}"/>
              </a:ext>
            </a:extLst>
          </p:cNvPr>
          <p:cNvSpPr txBox="1"/>
          <p:nvPr/>
        </p:nvSpPr>
        <p:spPr>
          <a:xfrm>
            <a:off x="4326508" y="3695887"/>
            <a:ext cx="4015702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b="1" err="1">
                <a:latin typeface="Arial"/>
                <a:ea typeface="ＭＳ Ｐゴシック"/>
                <a:cs typeface="Arial"/>
              </a:rPr>
              <a:t>Gemasolar</a:t>
            </a:r>
            <a:r>
              <a:rPr lang="en-US" sz="1800" b="1">
                <a:latin typeface="Arial"/>
                <a:ea typeface="ＭＳ Ｐゴシック"/>
                <a:cs typeface="Arial"/>
              </a:rPr>
              <a:t> 20 MW Solar Tower Spain, Andalucía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Storage capacity: 15 h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Powers annually 27 500 homes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Land area: 195 hectares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Number of heliostats: 2650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Tower height: 140 m</a:t>
            </a:r>
          </a:p>
          <a:p>
            <a:pPr marL="731520" lvl="1" indent="-342900">
              <a:buFont typeface="Arial"/>
              <a:buChar char="•"/>
            </a:pPr>
            <a:r>
              <a:rPr lang="en-US" sz="1400" b="1">
                <a:latin typeface="Arial"/>
                <a:ea typeface="ＭＳ Ｐゴシック"/>
                <a:cs typeface="Arial"/>
              </a:rPr>
              <a:t>Receiver and hot storage tank temperature: 565 C</a:t>
            </a:r>
            <a:endParaRPr lang="en-US" sz="14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27DC85-3357-40FE-9578-A55182A6B3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3306" y="1384989"/>
            <a:ext cx="4630221" cy="4136400"/>
          </a:xfrm>
        </p:spPr>
        <p:txBody>
          <a:bodyPr>
            <a:normAutofit/>
          </a:bodyPr>
          <a:lstStyle/>
          <a:p>
            <a:pPr>
              <a:buChar char="•"/>
            </a:pPr>
            <a:r>
              <a:rPr lang="en-US">
                <a:ea typeface="ＭＳ Ｐゴシック"/>
              </a:rPr>
              <a:t>CSP systems can store excess energy in TES (Thermal Energy Storage) and use it when needed </a:t>
            </a:r>
            <a:endParaRPr lang="en-US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US" sz="1400" b="1">
                <a:ea typeface="ＭＳ Ｐゴシック"/>
              </a:rPr>
              <a:t>this flexibility helps overcome intermittency problems and makes it suitable for large scale</a:t>
            </a:r>
            <a:endParaRPr lang="en-US" sz="1400" b="1"/>
          </a:p>
          <a:p>
            <a:pPr>
              <a:buChar char="•"/>
            </a:pPr>
            <a:r>
              <a:rPr lang="en-US">
                <a:ea typeface="ＭＳ Ｐゴシック"/>
              </a:rPr>
              <a:t>Alternatively, on-site fossil fuel systems can be combined with CSP to form hybrid systems </a:t>
            </a:r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US" sz="1400" b="1">
                <a:ea typeface="ＭＳ Ｐゴシック"/>
              </a:rPr>
              <a:t>existing fossil fuel plants made cleaner with CSP or CSP plants balanced with fossil fuel backup</a:t>
            </a:r>
            <a:endParaRPr lang="en-US" sz="1400" b="1"/>
          </a:p>
          <a:p>
            <a:pPr>
              <a:buChar char="•"/>
            </a:pPr>
            <a:r>
              <a:rPr lang="en-US">
                <a:ea typeface="ＭＳ Ｐゴシック"/>
              </a:rPr>
              <a:t>Storing excess energy for PV systems requires a battery</a:t>
            </a:r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US" sz="1400" b="1">
                <a:ea typeface="ＭＳ Ｐゴシック"/>
              </a:rPr>
              <a:t>more expensive and not a viable option for large scale </a:t>
            </a:r>
          </a:p>
          <a:p>
            <a:pPr>
              <a:buChar char="•"/>
            </a:pPr>
            <a:r>
              <a:rPr lang="en-US">
                <a:ea typeface="ＭＳ Ｐゴシック"/>
              </a:rPr>
              <a:t>The storage capability enables an opportunity of flexible solar energy </a:t>
            </a:r>
            <a:endParaRPr lang="en-US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US" sz="1400" b="1">
                <a:ea typeface="ＭＳ Ｐゴシック"/>
              </a:rPr>
              <a:t>excellent for smart grids</a:t>
            </a:r>
            <a:endParaRPr lang="en-US" sz="1400" b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2CF0CE-AED3-45CE-81AD-EC284058CC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Benefits of CSP compared to PV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22A0B-7FD4-48D8-9D90-31002DC315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CD1BCE-ADB2-43ED-BF66-48027DFD918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A0C14F-9D05-4031-879B-70DF94357DB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D67A06-2E38-4E22-9A0A-2CDA1B49DD3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11" name="Picture 11" descr="A picture containing outdoor, water, boat, building&#10;&#10;Description generated with very high confidence">
            <a:extLst>
              <a:ext uri="{FF2B5EF4-FFF2-40B4-BE49-F238E27FC236}">
                <a16:creationId xmlns:a16="http://schemas.microsoft.com/office/drawing/2014/main" id="{AEE1722C-920E-4849-A8A8-B295348A9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651" y="1381735"/>
            <a:ext cx="3858047" cy="413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05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9118ED-EB09-4015-BEF0-22BC3915B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6" y="1328684"/>
            <a:ext cx="2873492" cy="4462971"/>
          </a:xfrm>
        </p:spPr>
        <p:txBody>
          <a:bodyPr>
            <a:normAutofit fontScale="92500"/>
          </a:bodyPr>
          <a:lstStyle/>
          <a:p>
            <a:pPr>
              <a:buChar char="•"/>
            </a:pPr>
            <a:r>
              <a:rPr lang="en-US">
                <a:ea typeface="ＭＳ Ｐゴシック"/>
              </a:rPr>
              <a:t>Solar PV is cheaper than CSP due to rapid deployment and high learning rates, thus making PV more attractive to investors</a:t>
            </a:r>
          </a:p>
          <a:p>
            <a:pPr>
              <a:buChar char="•"/>
            </a:pPr>
            <a:r>
              <a:rPr lang="en-US">
                <a:ea typeface="ＭＳ Ｐゴシック"/>
              </a:rPr>
              <a:t>Cost reduction potential of CSP is good due to low-cost thermal storage and rising levels of deployment in locations with better solar resources</a:t>
            </a:r>
          </a:p>
          <a:p>
            <a:pPr>
              <a:buChar char="•"/>
            </a:pPr>
            <a:r>
              <a:rPr lang="en-US">
                <a:ea typeface="ＭＳ Ｐゴシック"/>
              </a:rPr>
              <a:t>Hybrid CSP-PV plants could offer up to 50% less LCOE than stand-alone CSP</a:t>
            </a:r>
            <a:endParaRPr lang="en-US"/>
          </a:p>
          <a:p>
            <a:pPr lvl="1" indent="-242570">
              <a:lnSpc>
                <a:spcPts val="1704"/>
              </a:lnSpc>
              <a:buChar char="•"/>
            </a:pPr>
            <a:r>
              <a:rPr lang="en-US" sz="1200" b="1">
                <a:ea typeface="ＭＳ Ｐゴシック"/>
              </a:rPr>
              <a:t>In the hybrid, PV contributes with lower cost of daytime power while CSP offers low storage costs, high dispatchability and smooths power generation variations of PV</a:t>
            </a:r>
          </a:p>
          <a:p>
            <a:pPr lvl="1" indent="-242570">
              <a:lnSpc>
                <a:spcPts val="1704"/>
              </a:lnSpc>
              <a:buChar char="•"/>
            </a:pPr>
            <a:r>
              <a:rPr lang="en-US" sz="1200" b="1">
                <a:ea typeface="ＭＳ Ｐゴシック"/>
              </a:rPr>
              <a:t>Construction and operation costs are lowered in a hybrid</a:t>
            </a:r>
            <a:endParaRPr lang="en-US" sz="1200" b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AB3CF6-689E-4308-A116-CDCA9B8A8F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Cost of CSP compared to PV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D07503-7AD1-4EEB-83DE-82798C4B952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759126-B705-4D9F-BF9A-5A3CD26FC9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FFB4AB-2471-4B4B-980F-AAC3C2CFA70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9EE6-70F8-46BB-BBE9-3AE3FE33AF7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Picture 8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91107687-4489-4F34-8CFD-A609E51F3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317" y="1466445"/>
            <a:ext cx="5479643" cy="365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1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0F3ACD0C-B731-496D-A2E7-AEA5D15FE1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90575" cy="4136400"/>
          </a:xfrm>
        </p:spPr>
        <p:txBody>
          <a:bodyPr/>
          <a:lstStyle/>
          <a:p>
            <a:pPr>
              <a:buChar char="•"/>
            </a:pPr>
            <a:r>
              <a:rPr lang="fi-FI">
                <a:ea typeface="ＭＳ Ｐゴシック"/>
              </a:rPr>
              <a:t>Location affects the operation of the plants since CSP uses only direct radiation, while PV uses direct and diffuse radiation.</a:t>
            </a:r>
          </a:p>
          <a:p>
            <a:pPr>
              <a:buChar char="•"/>
            </a:pPr>
            <a:r>
              <a:rPr lang="fi-FI">
                <a:ea typeface="ＭＳ Ｐゴシック"/>
              </a:rPr>
              <a:t>Parrado et al. (2016) compares the projected LCOE of 50MW CSP, PV and hybrid plants in northern Chile. LCOE is projected in two scenarios with different market expectations.</a:t>
            </a:r>
          </a:p>
          <a:p>
            <a:pPr>
              <a:buChar char="•"/>
            </a:pPr>
            <a:r>
              <a:rPr lang="fi-FI">
                <a:ea typeface="ＭＳ Ｐゴシック"/>
              </a:rPr>
              <a:t>The hybrid system provides a commercially viable option with 24-h electricity generation and higher capacity factors compared to pure CSP and PV plants</a:t>
            </a:r>
            <a:r>
              <a:rPr lang="fi-FI">
                <a:ea typeface="+mn-lt"/>
                <a:cs typeface="+mn-lt"/>
              </a:rPr>
              <a:t> in both scenarios</a:t>
            </a:r>
            <a:r>
              <a:rPr lang="fi-FI">
                <a:ea typeface="ＭＳ Ｐゴシック"/>
              </a:rPr>
              <a:t>.</a:t>
            </a:r>
            <a:endParaRPr lang="fi-FI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292BE131-DD22-4D23-B6D6-1FB9158274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Study on hybrid system vs pure CSP and PV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0A750C0-5B42-4F00-8FBA-2B3954360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C3B9771-FE61-4573-853D-EBD48A55A8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3CFF38F4-7D4C-45D8-960F-9B0AB6CE264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C45A8F4-1B2D-45C9-ABFA-DAD62E1EEB8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8" name="Kuva 8" descr="Kuva, joka sisältää kohteen näyttökuva&#10;&#10;Kuvaus luotu, erittäin korkea luotettavuus">
            <a:extLst>
              <a:ext uri="{FF2B5EF4-FFF2-40B4-BE49-F238E27FC236}">
                <a16:creationId xmlns:a16="http://schemas.microsoft.com/office/drawing/2014/main" id="{AD202BEC-129C-4E7A-BA1C-E161B8916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999642"/>
            <a:ext cx="3629025" cy="2687515"/>
          </a:xfrm>
          <a:prstGeom prst="rect">
            <a:avLst/>
          </a:prstGeom>
        </p:spPr>
      </p:pic>
      <p:pic>
        <p:nvPicPr>
          <p:cNvPr id="10" name="Kuva 10" descr="Kuva, joka sisältää kohteen näyttökuva&#10;&#10;Kuvaus luotu, erittäin korkea luotettavuus">
            <a:extLst>
              <a:ext uri="{FF2B5EF4-FFF2-40B4-BE49-F238E27FC236}">
                <a16:creationId xmlns:a16="http://schemas.microsoft.com/office/drawing/2014/main" id="{C63C945D-D7F7-4D56-B7ED-E92F3349D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2997344"/>
            <a:ext cx="3705225" cy="269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0384D19E-21FB-4D0F-9A7D-CA7FE8157D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4571100" cy="4136400"/>
          </a:xfrm>
        </p:spPr>
        <p:txBody>
          <a:bodyPr/>
          <a:lstStyle/>
          <a:p>
            <a:pPr>
              <a:buChar char="•"/>
            </a:pPr>
            <a:r>
              <a:rPr lang="en-GB">
                <a:ea typeface="ＭＳ Ｐゴシック"/>
              </a:rPr>
              <a:t>High water consumption due to cooling </a:t>
            </a:r>
            <a:endParaRPr lang="en-GB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GB" sz="1400" b="1">
                <a:ea typeface="ＭＳ Ｐゴシック"/>
              </a:rPr>
              <a:t>dry cooling technologies under development</a:t>
            </a:r>
            <a:endParaRPr lang="en-GB" sz="1400" b="1"/>
          </a:p>
          <a:p>
            <a:pPr>
              <a:buChar char="•"/>
            </a:pPr>
            <a:r>
              <a:rPr lang="en-GB">
                <a:ea typeface="ＭＳ Ｐゴシック"/>
              </a:rPr>
              <a:t>Dust accumulation on mirrors reduce efficiency</a:t>
            </a:r>
          </a:p>
          <a:p>
            <a:pPr>
              <a:buChar char="•"/>
            </a:pPr>
            <a:r>
              <a:rPr lang="en-GB">
                <a:ea typeface="ＭＳ Ｐゴシック"/>
              </a:rPr>
              <a:t>High demands on heat transfer fluid (molten salt) </a:t>
            </a:r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GB" sz="1400" b="1">
                <a:ea typeface="ＭＳ Ｐゴシック"/>
              </a:rPr>
              <a:t>balancing between cost and efficiency</a:t>
            </a:r>
            <a:endParaRPr lang="en-GB" sz="1400" b="1"/>
          </a:p>
          <a:p>
            <a:pPr>
              <a:buChar char="•"/>
            </a:pPr>
            <a:r>
              <a:rPr lang="en-GB">
                <a:ea typeface="ＭＳ Ｐゴシック"/>
              </a:rPr>
              <a:t>Choice of thermal energy storage and heat receiver methods, and sizing of the storage capacity</a:t>
            </a:r>
          </a:p>
          <a:p>
            <a:pPr>
              <a:buChar char="•"/>
            </a:pPr>
            <a:r>
              <a:rPr lang="en-GB">
                <a:ea typeface="ＭＳ Ｐゴシック"/>
              </a:rPr>
              <a:t>Environmental issues </a:t>
            </a:r>
            <a:endParaRPr lang="en-GB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GB" sz="1400" b="1">
                <a:ea typeface="ＭＳ Ｐゴシック"/>
              </a:rPr>
              <a:t>hazardous materials and birds burning to death due to high temperature beams reflected towards receiver</a:t>
            </a:r>
            <a:endParaRPr lang="en-GB" sz="1400" b="1"/>
          </a:p>
          <a:p>
            <a:pPr>
              <a:buChar char="•"/>
            </a:pPr>
            <a:r>
              <a:rPr lang="en-GB">
                <a:ea typeface="ＭＳ Ｐゴシック"/>
              </a:rPr>
              <a:t>Commercial viability </a:t>
            </a:r>
            <a:endParaRPr lang="en-GB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GB" sz="1400" b="1">
                <a:ea typeface="ＭＳ Ｐゴシック"/>
              </a:rPr>
              <a:t>costs expected to decrease in near future</a:t>
            </a:r>
            <a:endParaRPr lang="en-GB" sz="1400" b="1"/>
          </a:p>
          <a:p>
            <a:pPr lvl="1" indent="-242570">
              <a:buFont typeface="Wingdings" panose="020B0604020202020204" pitchFamily="34" charset="0"/>
              <a:buChar char="Ø"/>
            </a:pPr>
            <a:r>
              <a:rPr lang="en-GB" sz="1400" b="1">
                <a:ea typeface="ＭＳ Ｐゴシック"/>
              </a:rPr>
              <a:t>hybridization decreases the costs</a:t>
            </a:r>
            <a:endParaRPr lang="en-GB"/>
          </a:p>
          <a:p>
            <a:pPr>
              <a:buChar char="•"/>
            </a:pPr>
            <a:endParaRPr lang="fi-FI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F7E62249-8D37-40C4-B4E8-11BDB12072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Challenges of CSP</a:t>
            </a:r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F23BD348-5C88-458A-B607-B2FC9D1A0CA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CE01BEEB-C450-46B0-9D2A-B43AE9DF37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BDA70043-560A-4496-9481-AFC8594AA76E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ABF4FF40-D718-47CC-8F6E-2628E8F8E3C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8" name="Kuva 8" descr="Kuva, joka sisältää kohteen ulko, rakennus, sateenvarjo, pöytä&#10;&#10;Kuvaus luotu, erittäin korkea luotettavuus">
            <a:extLst>
              <a:ext uri="{FF2B5EF4-FFF2-40B4-BE49-F238E27FC236}">
                <a16:creationId xmlns:a16="http://schemas.microsoft.com/office/drawing/2014/main" id="{3D4A3068-72FA-447E-8986-D3185D1A2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2365606"/>
            <a:ext cx="3419475" cy="211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2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91403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Char char="•"/>
            </a:pPr>
            <a:r>
              <a:rPr lang="en-GB" sz="1800" dirty="0">
                <a:ea typeface="ＭＳ Ｐゴシック"/>
              </a:rPr>
              <a:t>The excellent storage capability (TES) and possibility to flatten the load curve makes CSP a very attractive solar energy production method for smart grids.</a:t>
            </a:r>
            <a:endParaRPr lang="en-GB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ＭＳ Ｐゴシック"/>
              </a:rPr>
              <a:t>The costs of CSP must decrease to make it more competitive with PV </a:t>
            </a:r>
            <a:r>
              <a:rPr lang="en-GB" sz="1800" dirty="0">
                <a:ea typeface="ＭＳ Ｐゴシック"/>
                <a:sym typeface="Wingdings" panose="05000000000000000000" pitchFamily="2" charset="2"/>
              </a:rPr>
              <a:t></a:t>
            </a:r>
            <a:r>
              <a:rPr lang="en-GB" sz="1800" dirty="0">
                <a:ea typeface="ＭＳ Ｐゴシック"/>
              </a:rPr>
              <a:t> costs projected to decrease (however, PV costs are projected to decrease as well). </a:t>
            </a:r>
            <a:endParaRPr lang="en-GB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ＭＳ Ｐゴシック"/>
              </a:rPr>
              <a:t>Hybridization by combining CSP with PV or existing fossil fuel plants currently seems to be a more commercially viable option of integrating CSP.</a:t>
            </a:r>
            <a:endParaRPr lang="en-GB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>
                <a:ea typeface="ＭＳ Ｐゴシック"/>
              </a:rPr>
              <a:t>Conclusions</a:t>
            </a:r>
            <a:endParaRPr lang="en-US">
              <a:ea typeface="ＭＳ Ｐゴシック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t-EE" dirty="0">
                <a:ea typeface="ＭＳ Ｐゴシック"/>
              </a:rPr>
              <a:t>16.04.2020</a:t>
            </a:r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9</TotalTime>
  <Words>263</Words>
  <Application>Microsoft Office PowerPoint</Application>
  <PresentationFormat>On-screen Show (4:3)</PresentationFormat>
  <Paragraphs>98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Concentrating solar power and its comparison to photovoltaics</vt:lpstr>
      <vt:lpstr>Introduction</vt:lpstr>
      <vt:lpstr>Technical realization of CSP</vt:lpstr>
      <vt:lpstr>Examples of existing plants</vt:lpstr>
      <vt:lpstr>Benefits of CSP compared to PV</vt:lpstr>
      <vt:lpstr>Cost of CSP compared to PV</vt:lpstr>
      <vt:lpstr>Study on hybrid system vs pure CSP and PV</vt:lpstr>
      <vt:lpstr>Challenges of CSP</vt:lpstr>
      <vt:lpstr>Conclusions</vt:lpstr>
      <vt:lpstr>Source material used</vt:lpstr>
      <vt:lpstr>Other issues ….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2</cp:revision>
  <dcterms:created xsi:type="dcterms:W3CDTF">2010-03-23T14:57:30Z</dcterms:created>
  <dcterms:modified xsi:type="dcterms:W3CDTF">2020-04-20T06:16:05Z</dcterms:modified>
</cp:coreProperties>
</file>