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797675" cy="9874250"/>
  <p:embeddedFontLst>
    <p:embeddedFont>
      <p:font typeface="Roboto" panose="020B0604020202020204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1" roundtripDataSignature="AMtx7mhMlCqyM8CfKeJVClnNnORfUvD/K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9"/>
  </p:normalViewPr>
  <p:slideViewPr>
    <p:cSldViewPr snapToGrid="0">
      <p:cViewPr varScale="1">
        <p:scale>
          <a:sx n="112" d="100"/>
          <a:sy n="112" d="100"/>
        </p:scale>
        <p:origin x="5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customschemas.google.com/relationships/presentationmetadata" Target="metadata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0d1ab6a40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70d1ab6a40_0_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70d1ab6a40_0_9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0d1ab6a40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0d1ab6a40_0_2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70d1ab6a40_0_29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0d1ab6a4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70d1ab6a40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70d1ab6a40_0_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0d1ab6a40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0d1ab6a40_0_4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70d1ab6a40_0_4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70d1ab6a40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70d1ab6a40_0_1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70d1ab6a40_0_19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70d1ab6a40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70d1ab6a40_0_5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70d1ab6a40_0_54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0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9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rid_energy_storag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ena.gov.au/blog/what-is-pumped-hydro-and-how-does-it-work/" TargetMode="External"/><Relationship Id="rId7" Type="http://schemas.openxmlformats.org/officeDocument/2006/relationships/hyperlink" Target="https://yle.fi/uutiset/3-1109995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ydropower.org/sites/default/files/publications-docs/the_worlds_water_battery_-_pumped_storage_and_the_clean_energy_transition_2.pdf" TargetMode="External"/><Relationship Id="rId5" Type="http://schemas.openxmlformats.org/officeDocument/2006/relationships/hyperlink" Target="https://www.renewableenergyworld.com/2016/09/09/storing-energy-in-the-sea-a-new-design-for-marine-energy-storage/#gref" TargetMode="External"/><Relationship Id="rId4" Type="http://schemas.openxmlformats.org/officeDocument/2006/relationships/hyperlink" Target="https://www.energiatalous.fi/?p=22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800"/>
              <a:t>ELEC-E8423 - Smart Grid</a:t>
            </a:r>
            <a:r>
              <a:rPr lang="fi-FI" sz="3200"/>
              <a:t/>
            </a:r>
            <a:br>
              <a:rPr lang="fi-FI" sz="3200"/>
            </a:br>
            <a:endParaRPr sz="3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Pumped Hydro Energy Storages</a:t>
            </a:r>
            <a:endParaRPr sz="3200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Petra Seppälä &amp; Katri Ruutu</a:t>
            </a:r>
            <a:endParaRPr i="1"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DECCAE65-4363-5B4E-8B0C-020CD5D93B05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577500" y="1538900"/>
            <a:ext cx="7989000" cy="4136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 fontScale="92500" lnSpcReduction="10000"/>
          </a:bodyPr>
          <a:lstStyle/>
          <a:p>
            <a:pPr marL="457200" lvl="0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 b="0"/>
              <a:t>Pumped hydro energy storages store energy in the form of gravitational potential energy of water</a:t>
            </a:r>
            <a:endParaRPr sz="1800" b="0"/>
          </a:p>
          <a:p>
            <a:pPr marL="457200" lvl="0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 b="0"/>
              <a:t>Water is pumped from lower elevation reservoir to a higher elevation when electricity demand is low</a:t>
            </a:r>
            <a:endParaRPr sz="1800" b="0"/>
          </a:p>
          <a:p>
            <a:pPr marL="457200" lvl="0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 b="0"/>
              <a:t>Energy efficiency 70-80 %</a:t>
            </a:r>
            <a:endParaRPr sz="1800" b="0">
              <a:highlight>
                <a:srgbClr val="FFFFFF"/>
              </a:highlight>
            </a:endParaRPr>
          </a:p>
          <a:p>
            <a:pPr marL="457200" lvl="0" indent="-3429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 b="0">
                <a:solidFill>
                  <a:srgbClr val="222222"/>
                </a:solidFill>
                <a:highlight>
                  <a:srgbClr val="FFFFFF"/>
                </a:highlight>
              </a:rPr>
              <a:t>Pumped storage is by far the largest-capacity form of </a:t>
            </a:r>
            <a:r>
              <a:rPr lang="fi-FI" sz="1800" b="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3"/>
              </a:rPr>
              <a:t>grid energy storage</a:t>
            </a:r>
            <a:r>
              <a:rPr lang="fi-FI" sz="1800" b="0">
                <a:solidFill>
                  <a:srgbClr val="222222"/>
                </a:solidFill>
                <a:highlight>
                  <a:srgbClr val="FFFFFF"/>
                </a:highlight>
              </a:rPr>
              <a:t> available, </a:t>
            </a:r>
            <a:r>
              <a:rPr lang="fi-FI" sz="1800" b="0">
                <a:highlight>
                  <a:srgbClr val="FFFFFF"/>
                </a:highlight>
              </a:rPr>
              <a:t>about 95 % of all storages are pumped hydro energy storages</a:t>
            </a:r>
            <a:endParaRPr sz="1800" b="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342900" algn="l" rtl="0">
              <a:lnSpc>
                <a:spcPct val="85200"/>
              </a:lnSpc>
              <a:spcBef>
                <a:spcPts val="400"/>
              </a:spcBef>
              <a:spcAft>
                <a:spcPts val="0"/>
              </a:spcAft>
              <a:buSzPts val="1800"/>
              <a:buChar char="-"/>
            </a:pPr>
            <a:r>
              <a:rPr lang="fi-FI" sz="1800" b="0">
                <a:highlight>
                  <a:srgbClr val="FFFFFF"/>
                </a:highlight>
              </a:rPr>
              <a:t>185 GW installed (about 25 GW in USA, 20 GW in China)</a:t>
            </a:r>
            <a:endParaRPr sz="1800" b="0">
              <a:highlight>
                <a:srgbClr val="FFFFFF"/>
              </a:highlight>
            </a:endParaRPr>
          </a:p>
          <a:p>
            <a:pPr marL="45720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 b="0">
                <a:solidFill>
                  <a:srgbClr val="222222"/>
                </a:solidFill>
                <a:highlight>
                  <a:srgbClr val="FFFFFF"/>
                </a:highlight>
              </a:rPr>
              <a:t>, </a:t>
            </a:r>
            <a:endParaRPr sz="1800"/>
          </a:p>
        </p:txBody>
      </p:sp>
      <p:sp>
        <p:nvSpPr>
          <p:cNvPr id="81" name="Google Shape;81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5" name="Google Shape;85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0d1ab6a40_0_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How it works? </a:t>
            </a:r>
            <a:endParaRPr/>
          </a:p>
        </p:txBody>
      </p:sp>
      <p:sp>
        <p:nvSpPr>
          <p:cNvPr id="92" name="Google Shape;92;g70d1ab6a40_0_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70d1ab6a40_0_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g70d1ab6a40_0_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pic>
        <p:nvPicPr>
          <p:cNvPr id="95" name="Google Shape;95;g70d1ab6a40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326" y="184775"/>
            <a:ext cx="8452032" cy="63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0d1ab6a40_0_29"/>
          <p:cNvSpPr txBox="1">
            <a:spLocks noGrp="1"/>
          </p:cNvSpPr>
          <p:nvPr>
            <p:ph type="body" idx="1"/>
          </p:nvPr>
        </p:nvSpPr>
        <p:spPr>
          <a:xfrm>
            <a:off x="572400" y="1288698"/>
            <a:ext cx="73725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280"/>
              </a:spcBef>
              <a:spcAft>
                <a:spcPts val="0"/>
              </a:spcAft>
              <a:buSzPts val="2000"/>
              <a:buChar char="-"/>
            </a:pPr>
            <a:r>
              <a:rPr lang="fi-FI" sz="1800" dirty="0"/>
              <a:t>Energy </a:t>
            </a:r>
            <a:r>
              <a:rPr lang="fi-FI" sz="1800" dirty="0" err="1"/>
              <a:t>balancing</a:t>
            </a:r>
            <a:endParaRPr sz="1800" b="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i-FI" sz="1600" b="0" dirty="0" err="1"/>
              <a:t>Storages</a:t>
            </a:r>
            <a:r>
              <a:rPr lang="fi-FI" sz="1600" b="0" dirty="0"/>
              <a:t> </a:t>
            </a:r>
            <a:r>
              <a:rPr lang="fi-FI" sz="1600" b="0" dirty="0" err="1"/>
              <a:t>can</a:t>
            </a:r>
            <a:r>
              <a:rPr lang="fi-FI" sz="1600" b="0" dirty="0"/>
              <a:t> </a:t>
            </a:r>
            <a:r>
              <a:rPr lang="fi-FI" sz="1600" b="0" dirty="0" err="1"/>
              <a:t>be</a:t>
            </a:r>
            <a:r>
              <a:rPr lang="fi-FI" sz="1600" b="0" dirty="0"/>
              <a:t> </a:t>
            </a:r>
            <a:r>
              <a:rPr lang="fi-FI" sz="1600" b="0" dirty="0" err="1"/>
              <a:t>used</a:t>
            </a:r>
            <a:r>
              <a:rPr lang="fi-FI" sz="1600" b="0" dirty="0"/>
              <a:t> </a:t>
            </a:r>
            <a:r>
              <a:rPr lang="fi-FI" sz="1600" b="0" dirty="0" err="1"/>
              <a:t>when</a:t>
            </a:r>
            <a:r>
              <a:rPr lang="fi-FI" sz="1600" b="0" dirty="0"/>
              <a:t> </a:t>
            </a:r>
            <a:r>
              <a:rPr lang="fi-FI" sz="1600" b="0" dirty="0" err="1"/>
              <a:t>the</a:t>
            </a:r>
            <a:r>
              <a:rPr lang="fi-FI" sz="1600" b="0" dirty="0"/>
              <a:t> </a:t>
            </a:r>
            <a:r>
              <a:rPr lang="fi-FI" sz="1600" b="0" dirty="0" err="1"/>
              <a:t>renewable</a:t>
            </a:r>
            <a:r>
              <a:rPr lang="fi-FI" sz="1600" b="0" dirty="0"/>
              <a:t> </a:t>
            </a:r>
            <a:r>
              <a:rPr lang="fi-FI" sz="1600" b="0" dirty="0" err="1"/>
              <a:t>production</a:t>
            </a:r>
            <a:r>
              <a:rPr lang="fi-FI" sz="1600" b="0" dirty="0"/>
              <a:t> is </a:t>
            </a:r>
            <a:r>
              <a:rPr lang="fi-FI" sz="1600" b="0" dirty="0" err="1"/>
              <a:t>low</a:t>
            </a:r>
            <a:r>
              <a:rPr lang="fi-FI" sz="1600" b="0" dirty="0"/>
              <a:t> </a:t>
            </a:r>
            <a:endParaRPr sz="1600" b="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i-FI" sz="1800" dirty="0" err="1"/>
              <a:t>Load</a:t>
            </a:r>
            <a:r>
              <a:rPr lang="fi-FI" sz="1800" dirty="0"/>
              <a:t> </a:t>
            </a:r>
            <a:r>
              <a:rPr lang="fi-FI" sz="1800" dirty="0" err="1"/>
              <a:t>leveling</a:t>
            </a:r>
            <a:endParaRPr sz="1800" dirty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600" b="0" dirty="0" err="1"/>
              <a:t>Storages</a:t>
            </a:r>
            <a:r>
              <a:rPr lang="fi-FI" sz="1600" b="0" dirty="0"/>
              <a:t> </a:t>
            </a:r>
            <a:r>
              <a:rPr lang="fi-FI" sz="1600" b="0" dirty="0" err="1"/>
              <a:t>can</a:t>
            </a:r>
            <a:r>
              <a:rPr lang="fi-FI" sz="1600" b="0" dirty="0"/>
              <a:t> </a:t>
            </a:r>
            <a:r>
              <a:rPr lang="fi-FI" sz="1600" b="0" dirty="0" err="1"/>
              <a:t>be</a:t>
            </a:r>
            <a:r>
              <a:rPr lang="fi-FI" sz="1600" b="0" dirty="0"/>
              <a:t> </a:t>
            </a:r>
            <a:r>
              <a:rPr lang="fi-FI" sz="1600" b="0" dirty="0" err="1"/>
              <a:t>loaded</a:t>
            </a:r>
            <a:r>
              <a:rPr lang="fi-FI" sz="1600" b="0" dirty="0"/>
              <a:t> in </a:t>
            </a:r>
            <a:r>
              <a:rPr lang="fi-FI" sz="1600" b="0" dirty="0" err="1"/>
              <a:t>night</a:t>
            </a:r>
            <a:r>
              <a:rPr lang="fi-FI" sz="1600" b="0" dirty="0"/>
              <a:t> </a:t>
            </a:r>
            <a:r>
              <a:rPr lang="fi-FI" sz="1600" b="0" dirty="0" err="1"/>
              <a:t>hours</a:t>
            </a:r>
            <a:r>
              <a:rPr lang="fi-FI" sz="1600" b="0" dirty="0"/>
              <a:t> to </a:t>
            </a:r>
            <a:r>
              <a:rPr lang="fi-FI" sz="1600" b="0" dirty="0" err="1"/>
              <a:t>balance</a:t>
            </a:r>
            <a:r>
              <a:rPr lang="fi-FI" sz="1600" b="0" dirty="0"/>
              <a:t> </a:t>
            </a:r>
            <a:r>
              <a:rPr lang="fi-FI" sz="1600" b="0" dirty="0" err="1"/>
              <a:t>the</a:t>
            </a:r>
            <a:r>
              <a:rPr lang="fi-FI" sz="1600" b="0" dirty="0"/>
              <a:t> </a:t>
            </a:r>
            <a:r>
              <a:rPr lang="fi-FI" sz="1600" b="0" dirty="0" err="1"/>
              <a:t>load</a:t>
            </a:r>
            <a:r>
              <a:rPr lang="fi-FI" sz="1600" b="0" dirty="0"/>
              <a:t> </a:t>
            </a:r>
            <a:r>
              <a:rPr lang="fi-FI" sz="1600" b="0" dirty="0" err="1"/>
              <a:t>peaks</a:t>
            </a:r>
            <a:endParaRPr sz="1600" b="0"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i-FI" sz="1800" dirty="0" err="1"/>
              <a:t>Large</a:t>
            </a:r>
            <a:r>
              <a:rPr lang="fi-FI" sz="1800" dirty="0"/>
              <a:t> </a:t>
            </a:r>
            <a:r>
              <a:rPr lang="fi-FI" sz="1800" dirty="0" err="1"/>
              <a:t>emergency</a:t>
            </a:r>
            <a:r>
              <a:rPr lang="fi-FI" sz="1800" dirty="0"/>
              <a:t> </a:t>
            </a:r>
            <a:r>
              <a:rPr lang="fi-FI" sz="1800" dirty="0" err="1"/>
              <a:t>reserve</a:t>
            </a:r>
            <a:endParaRPr sz="1800" dirty="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2000" dirty="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2000" b="0" dirty="0"/>
          </a:p>
        </p:txBody>
      </p:sp>
      <p:sp>
        <p:nvSpPr>
          <p:cNvPr id="102" name="Google Shape;102;g70d1ab6a40_0_2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Applications</a:t>
            </a:r>
            <a:endParaRPr/>
          </a:p>
        </p:txBody>
      </p:sp>
      <p:sp>
        <p:nvSpPr>
          <p:cNvPr id="103" name="Google Shape;103;g70d1ab6a40_0_2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g70d1ab6a40_0_2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g70d1ab6a40_0_2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pic>
        <p:nvPicPr>
          <p:cNvPr id="106" name="Google Shape;106;g70d1ab6a40_0_29" descr="Daily Energy Storage and Load Leveling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86901" y="3068931"/>
            <a:ext cx="5343398" cy="271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0d1ab6a40_0_0"/>
          <p:cNvSpPr txBox="1">
            <a:spLocks noGrp="1"/>
          </p:cNvSpPr>
          <p:nvPr>
            <p:ph type="body" idx="1"/>
          </p:nvPr>
        </p:nvSpPr>
        <p:spPr>
          <a:xfrm>
            <a:off x="0" y="1254109"/>
            <a:ext cx="3746090" cy="118366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fi-FI" sz="1600" b="0" dirty="0" err="1">
                <a:solidFill>
                  <a:srgbClr val="000000"/>
                </a:solidFill>
              </a:rPr>
              <a:t>Pumped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storage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plant</a:t>
            </a:r>
            <a:r>
              <a:rPr lang="fi-FI" sz="1600" b="0" dirty="0">
                <a:solidFill>
                  <a:srgbClr val="000000"/>
                </a:solidFill>
              </a:rPr>
              <a:t> on </a:t>
            </a:r>
            <a:r>
              <a:rPr lang="fi-FI" sz="1600" b="0" dirty="0" err="1">
                <a:solidFill>
                  <a:srgbClr val="000000"/>
                </a:solidFill>
              </a:rPr>
              <a:t>surface</a:t>
            </a:r>
            <a:endParaRPr sz="1600" b="0" dirty="0">
              <a:solidFill>
                <a:srgbClr val="000000"/>
              </a:solidFill>
            </a:endParaRPr>
          </a:p>
          <a:p>
            <a:pPr marL="9144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-"/>
            </a:pPr>
            <a:r>
              <a:rPr lang="fi-FI" sz="1600" b="0" dirty="0" err="1">
                <a:solidFill>
                  <a:srgbClr val="000000"/>
                </a:solidFill>
              </a:rPr>
              <a:t>The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most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common</a:t>
            </a:r>
            <a:r>
              <a:rPr lang="fi-FI" sz="1600" b="0" dirty="0">
                <a:solidFill>
                  <a:srgbClr val="000000"/>
                </a:solidFill>
              </a:rPr>
              <a:t> in </a:t>
            </a:r>
            <a:r>
              <a:rPr lang="fi-FI" sz="1600" b="0" dirty="0" err="1">
                <a:solidFill>
                  <a:srgbClr val="000000"/>
                </a:solidFill>
              </a:rPr>
              <a:t>use</a:t>
            </a:r>
            <a:endParaRPr sz="1600" b="0" dirty="0">
              <a:solidFill>
                <a:srgbClr val="000000"/>
              </a:solidFill>
            </a:endParaRPr>
          </a:p>
          <a:p>
            <a:pPr marL="9144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-"/>
            </a:pPr>
            <a:r>
              <a:rPr lang="fi-FI" sz="1600" b="0" dirty="0" err="1">
                <a:solidFill>
                  <a:srgbClr val="000000"/>
                </a:solidFill>
              </a:rPr>
              <a:t>Requires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high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elevation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difference</a:t>
            </a:r>
            <a:endParaRPr lang="fi-FI" sz="1600" b="0" dirty="0">
              <a:solidFill>
                <a:srgbClr val="000000"/>
              </a:solidFill>
            </a:endParaRPr>
          </a:p>
        </p:txBody>
      </p:sp>
      <p:sp>
        <p:nvSpPr>
          <p:cNvPr id="113" name="Google Shape;113;g70d1ab6a40_0_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dirty="0" err="1"/>
              <a:t>Different</a:t>
            </a:r>
            <a:r>
              <a:rPr lang="fi-FI" dirty="0"/>
              <a:t> </a:t>
            </a:r>
            <a:r>
              <a:rPr lang="fi-FI" dirty="0" err="1"/>
              <a:t>types</a:t>
            </a:r>
            <a:r>
              <a:rPr lang="fi-FI" dirty="0"/>
              <a:t> of </a:t>
            </a:r>
            <a:r>
              <a:rPr lang="fi-FI" dirty="0" err="1"/>
              <a:t>pumped</a:t>
            </a:r>
            <a:r>
              <a:rPr lang="fi-FI" dirty="0"/>
              <a:t> </a:t>
            </a:r>
            <a:r>
              <a:rPr lang="fi-FI" dirty="0" err="1"/>
              <a:t>energy</a:t>
            </a:r>
            <a:r>
              <a:rPr lang="fi-FI" dirty="0"/>
              <a:t> </a:t>
            </a:r>
            <a:r>
              <a:rPr lang="fi-FI" dirty="0" err="1"/>
              <a:t>storage</a:t>
            </a:r>
            <a:r>
              <a:rPr lang="fi-FI" dirty="0"/>
              <a:t>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4" name="Google Shape;114;g70d1ab6a40_0_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g70d1ab6a40_0_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g70d1ab6a40_0_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pic>
        <p:nvPicPr>
          <p:cNvPr id="118" name="Google Shape;118;g70d1ab6a40_0_0" descr="A close up of text on a black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47025" y="1641108"/>
            <a:ext cx="5121446" cy="29271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12;g70d1ab6a40_0_0">
            <a:extLst>
              <a:ext uri="{FF2B5EF4-FFF2-40B4-BE49-F238E27FC236}">
                <a16:creationId xmlns:a16="http://schemas.microsoft.com/office/drawing/2014/main" id="{ADB748C3-26B5-4543-BA2A-D921C1ACC948}"/>
              </a:ext>
            </a:extLst>
          </p:cNvPr>
          <p:cNvSpPr txBox="1">
            <a:spLocks/>
          </p:cNvSpPr>
          <p:nvPr/>
        </p:nvSpPr>
        <p:spPr>
          <a:xfrm>
            <a:off x="0" y="2407572"/>
            <a:ext cx="3746090" cy="162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/>
              <a:buChar char="●"/>
            </a:pPr>
            <a:r>
              <a:rPr lang="fi-FI" sz="1600" b="0" dirty="0">
                <a:solidFill>
                  <a:srgbClr val="000000"/>
                </a:solidFill>
              </a:rPr>
              <a:t>Underground </a:t>
            </a:r>
            <a:r>
              <a:rPr lang="fi-FI" sz="1600" b="0" dirty="0" err="1">
                <a:solidFill>
                  <a:srgbClr val="000000"/>
                </a:solidFill>
              </a:rPr>
              <a:t>reservoirs</a:t>
            </a:r>
            <a:endParaRPr lang="fi-FI" sz="1600" b="0" dirty="0">
              <a:solidFill>
                <a:srgbClr val="000000"/>
              </a:solidFill>
            </a:endParaRPr>
          </a:p>
          <a:p>
            <a:pPr marL="914400" indent="-3556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/>
              <a:buChar char="-"/>
            </a:pPr>
            <a:r>
              <a:rPr lang="fi-FI" sz="1600" b="0" dirty="0">
                <a:solidFill>
                  <a:srgbClr val="000000"/>
                </a:solidFill>
              </a:rPr>
              <a:t>One </a:t>
            </a:r>
            <a:r>
              <a:rPr lang="fi-FI" sz="1600" b="0" dirty="0" err="1">
                <a:solidFill>
                  <a:srgbClr val="000000"/>
                </a:solidFill>
              </a:rPr>
              <a:t>or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more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reservoirs</a:t>
            </a:r>
            <a:r>
              <a:rPr lang="fi-FI" sz="1600" b="0" dirty="0">
                <a:solidFill>
                  <a:srgbClr val="000000"/>
                </a:solidFill>
              </a:rPr>
              <a:t> underground</a:t>
            </a:r>
          </a:p>
          <a:p>
            <a:pPr marL="914400" indent="-3556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/>
              <a:buChar char="-"/>
            </a:pPr>
            <a:r>
              <a:rPr lang="fi-FI" sz="1600" b="0" dirty="0">
                <a:solidFill>
                  <a:srgbClr val="000000"/>
                </a:solidFill>
              </a:rPr>
              <a:t>Can </a:t>
            </a:r>
            <a:r>
              <a:rPr lang="fi-FI" sz="1600" b="0" dirty="0" err="1">
                <a:solidFill>
                  <a:srgbClr val="000000"/>
                </a:solidFill>
              </a:rPr>
              <a:t>be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used</a:t>
            </a:r>
            <a:r>
              <a:rPr lang="fi-FI" sz="1600" b="0" dirty="0">
                <a:solidFill>
                  <a:srgbClr val="000000"/>
                </a:solidFill>
              </a:rPr>
              <a:t> in </a:t>
            </a:r>
            <a:r>
              <a:rPr lang="fi-FI" sz="1600" b="0" dirty="0" err="1">
                <a:solidFill>
                  <a:srgbClr val="000000"/>
                </a:solidFill>
              </a:rPr>
              <a:t>old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mines</a:t>
            </a:r>
            <a:endParaRPr lang="fi-FI" sz="1600" b="0" dirty="0">
              <a:solidFill>
                <a:srgbClr val="000000"/>
              </a:solidFill>
            </a:endParaRPr>
          </a:p>
          <a:p>
            <a:pPr marL="914400" indent="-3556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/>
              <a:buChar char="-"/>
            </a:pPr>
            <a:r>
              <a:rPr lang="fi-FI" sz="1600" b="0" dirty="0" err="1">
                <a:solidFill>
                  <a:srgbClr val="000000"/>
                </a:solidFill>
              </a:rPr>
              <a:t>Usable</a:t>
            </a:r>
            <a:r>
              <a:rPr lang="fi-FI" sz="1600" b="0" dirty="0">
                <a:solidFill>
                  <a:srgbClr val="000000"/>
                </a:solidFill>
              </a:rPr>
              <a:t> in </a:t>
            </a:r>
            <a:r>
              <a:rPr lang="fi-FI" sz="1600" b="0" dirty="0" err="1">
                <a:solidFill>
                  <a:srgbClr val="000000"/>
                </a:solidFill>
              </a:rPr>
              <a:t>flat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regions</a:t>
            </a:r>
            <a:endParaRPr lang="fi-FI" sz="1600" b="0" dirty="0">
              <a:solidFill>
                <a:srgbClr val="000000"/>
              </a:solidFill>
            </a:endParaRPr>
          </a:p>
        </p:txBody>
      </p:sp>
      <p:sp>
        <p:nvSpPr>
          <p:cNvPr id="11" name="Google Shape;112;g70d1ab6a40_0_0">
            <a:extLst>
              <a:ext uri="{FF2B5EF4-FFF2-40B4-BE49-F238E27FC236}">
                <a16:creationId xmlns:a16="http://schemas.microsoft.com/office/drawing/2014/main" id="{1BB5F1D1-4620-EE49-90D7-8D25518F59A9}"/>
              </a:ext>
            </a:extLst>
          </p:cNvPr>
          <p:cNvSpPr txBox="1">
            <a:spLocks/>
          </p:cNvSpPr>
          <p:nvPr/>
        </p:nvSpPr>
        <p:spPr>
          <a:xfrm>
            <a:off x="1166" y="3812744"/>
            <a:ext cx="3746090" cy="151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/>
              <a:buChar char="●"/>
            </a:pPr>
            <a:r>
              <a:rPr lang="fi-FI" sz="1600" b="0" dirty="0" err="1">
                <a:solidFill>
                  <a:srgbClr val="000000"/>
                </a:solidFill>
              </a:rPr>
              <a:t>Underwater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reservoirs</a:t>
            </a:r>
            <a:endParaRPr lang="fi-FI" sz="1600" b="0" dirty="0">
              <a:solidFill>
                <a:srgbClr val="000000"/>
              </a:solidFill>
            </a:endParaRPr>
          </a:p>
          <a:p>
            <a:pPr marL="914400" indent="-3556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/>
              <a:buChar char="-"/>
            </a:pPr>
            <a:r>
              <a:rPr lang="fi-FI" sz="1600" b="0" dirty="0" err="1">
                <a:solidFill>
                  <a:srgbClr val="000000"/>
                </a:solidFill>
              </a:rPr>
              <a:t>Usage</a:t>
            </a:r>
            <a:r>
              <a:rPr lang="fi-FI" sz="1600" b="0" dirty="0">
                <a:solidFill>
                  <a:srgbClr val="000000"/>
                </a:solidFill>
              </a:rPr>
              <a:t> of </a:t>
            </a:r>
            <a:r>
              <a:rPr lang="fi-FI" sz="1600" b="0" dirty="0" err="1">
                <a:solidFill>
                  <a:srgbClr val="000000"/>
                </a:solidFill>
              </a:rPr>
              <a:t>pressure</a:t>
            </a:r>
            <a:r>
              <a:rPr lang="fi-FI" sz="1600" b="0" dirty="0">
                <a:solidFill>
                  <a:srgbClr val="000000"/>
                </a:solidFill>
              </a:rPr>
              <a:t> at </a:t>
            </a:r>
            <a:r>
              <a:rPr lang="fi-FI" sz="1600" b="0" dirty="0" err="1">
                <a:solidFill>
                  <a:srgbClr val="000000"/>
                </a:solidFill>
              </a:rPr>
              <a:t>the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sea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bootom</a:t>
            </a:r>
            <a:endParaRPr lang="fi-FI" sz="1600" b="0" dirty="0">
              <a:solidFill>
                <a:srgbClr val="000000"/>
              </a:solidFill>
            </a:endParaRPr>
          </a:p>
          <a:p>
            <a:pPr marL="914400" indent="-3556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/>
              <a:buChar char="-"/>
            </a:pPr>
            <a:r>
              <a:rPr lang="fi-FI" sz="1600" b="0" dirty="0" err="1">
                <a:solidFill>
                  <a:srgbClr val="000000"/>
                </a:solidFill>
              </a:rPr>
              <a:t>When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power</a:t>
            </a:r>
            <a:r>
              <a:rPr lang="fi-FI" sz="1600" b="0" dirty="0">
                <a:solidFill>
                  <a:srgbClr val="000000"/>
                </a:solidFill>
              </a:rPr>
              <a:t> is </a:t>
            </a:r>
            <a:r>
              <a:rPr lang="fi-FI" sz="1600" b="0" dirty="0" err="1">
                <a:solidFill>
                  <a:srgbClr val="000000"/>
                </a:solidFill>
              </a:rPr>
              <a:t>needed</a:t>
            </a:r>
            <a:r>
              <a:rPr lang="fi-FI" sz="1600" b="0" dirty="0">
                <a:solidFill>
                  <a:srgbClr val="000000"/>
                </a:solidFill>
              </a:rPr>
              <a:t>, </a:t>
            </a:r>
            <a:r>
              <a:rPr lang="fi-FI" sz="1600" b="0" dirty="0" err="1">
                <a:solidFill>
                  <a:srgbClr val="000000"/>
                </a:solidFill>
              </a:rPr>
              <a:t>water</a:t>
            </a:r>
            <a:r>
              <a:rPr lang="fi-FI" sz="1600" b="0" dirty="0">
                <a:solidFill>
                  <a:srgbClr val="000000"/>
                </a:solidFill>
              </a:rPr>
              <a:t> is </a:t>
            </a:r>
            <a:r>
              <a:rPr lang="fi-FI" sz="1600" b="0" dirty="0" err="1">
                <a:solidFill>
                  <a:srgbClr val="000000"/>
                </a:solidFill>
              </a:rPr>
              <a:t>let</a:t>
            </a:r>
            <a:r>
              <a:rPr lang="fi-FI" sz="1600" b="0" dirty="0">
                <a:solidFill>
                  <a:srgbClr val="000000"/>
                </a:solidFill>
              </a:rPr>
              <a:t> in</a:t>
            </a:r>
          </a:p>
          <a:p>
            <a:pPr marL="914400" indent="-3556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/>
              <a:buChar char="-"/>
            </a:pPr>
            <a:r>
              <a:rPr lang="fi-FI" sz="1600" b="0" dirty="0" err="1">
                <a:solidFill>
                  <a:srgbClr val="000000"/>
                </a:solidFill>
              </a:rPr>
              <a:t>When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there</a:t>
            </a:r>
            <a:r>
              <a:rPr lang="fi-FI" sz="1600" b="0" dirty="0">
                <a:solidFill>
                  <a:srgbClr val="000000"/>
                </a:solidFill>
              </a:rPr>
              <a:t> is </a:t>
            </a:r>
            <a:r>
              <a:rPr lang="fi-FI" sz="1600" b="0" dirty="0" err="1">
                <a:solidFill>
                  <a:srgbClr val="000000"/>
                </a:solidFill>
              </a:rPr>
              <a:t>electricity</a:t>
            </a:r>
            <a:r>
              <a:rPr lang="fi-FI" sz="1600" b="0" dirty="0">
                <a:solidFill>
                  <a:srgbClr val="000000"/>
                </a:solidFill>
              </a:rPr>
              <a:t> </a:t>
            </a:r>
            <a:r>
              <a:rPr lang="fi-FI" sz="1600" b="0" dirty="0" err="1">
                <a:solidFill>
                  <a:srgbClr val="000000"/>
                </a:solidFill>
              </a:rPr>
              <a:t>surplus</a:t>
            </a:r>
            <a:r>
              <a:rPr lang="fi-FI" sz="1600" b="0" dirty="0">
                <a:solidFill>
                  <a:srgbClr val="000000"/>
                </a:solidFill>
              </a:rPr>
              <a:t>, </a:t>
            </a:r>
            <a:r>
              <a:rPr lang="fi-FI" sz="1600" b="0" dirty="0" err="1">
                <a:solidFill>
                  <a:srgbClr val="000000"/>
                </a:solidFill>
              </a:rPr>
              <a:t>water</a:t>
            </a:r>
            <a:r>
              <a:rPr lang="fi-FI" sz="1600" b="0" dirty="0">
                <a:solidFill>
                  <a:srgbClr val="000000"/>
                </a:solidFill>
              </a:rPr>
              <a:t> is </a:t>
            </a:r>
            <a:r>
              <a:rPr lang="fi-FI" sz="1600" b="0" dirty="0" err="1">
                <a:solidFill>
                  <a:srgbClr val="000000"/>
                </a:solidFill>
              </a:rPr>
              <a:t>pumped</a:t>
            </a:r>
            <a:r>
              <a:rPr lang="fi-FI" sz="1600" b="0" dirty="0">
                <a:solidFill>
                  <a:srgbClr val="000000"/>
                </a:solidFill>
              </a:rPr>
              <a:t> out</a:t>
            </a:r>
          </a:p>
        </p:txBody>
      </p:sp>
      <p:pic>
        <p:nvPicPr>
          <p:cNvPr id="117" name="Google Shape;117;g70d1ab6a40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08037" y="1641106"/>
            <a:ext cx="5199422" cy="2927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70d1ab6a40_0_0" descr="A picture containing sky, outdoor, ground, sitting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46090" y="1634912"/>
            <a:ext cx="5261369" cy="2927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uiExpand="1" build="p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0d1ab6a40_0_43"/>
          <p:cNvSpPr txBox="1">
            <a:spLocks noGrp="1"/>
          </p:cNvSpPr>
          <p:nvPr>
            <p:ph type="body" idx="1"/>
          </p:nvPr>
        </p:nvSpPr>
        <p:spPr>
          <a:xfrm>
            <a:off x="572400" y="1297450"/>
            <a:ext cx="7989000" cy="4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-"/>
            </a:pPr>
            <a:r>
              <a:rPr lang="fi-FI" sz="1800" b="0"/>
              <a:t>In Finland:</a:t>
            </a:r>
            <a:endParaRPr sz="1800" b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 b="0"/>
              <a:t>Pumped hydro energy storage requires high elevation difference</a:t>
            </a:r>
            <a:r>
              <a:rPr lang="fi-FI" sz="1800"/>
              <a:t>. </a:t>
            </a:r>
            <a:endParaRPr sz="180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/>
              <a:t>In Finland elevation differences are usually just tens of meters in the hydropower plants</a:t>
            </a:r>
            <a:endParaRPr sz="18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 b="0"/>
              <a:t>An underground pump plant and energy storage test facility is planned to be built at the Pyhäsalmi mine</a:t>
            </a:r>
            <a:endParaRPr sz="1800" b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/>
              <a:t>The deepest mine in Europe</a:t>
            </a:r>
            <a:endParaRPr sz="180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/>
              <a:t>Could produce 70 MW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 b="0"/>
              <a:t>China is seeking to build a total of 40 GW of pumped hydro capacity installed, and there are multiple hydro energy storage projects under construction</a:t>
            </a:r>
            <a:endParaRPr sz="1800" b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 b="0"/>
              <a:t>There is a huge potential for pumped hydro energy storage around the world, as there are hundreds of thousands theoretically possible locations</a:t>
            </a:r>
            <a:endParaRPr sz="1800" b="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i-FI" sz="1800" b="0"/>
              <a:t>Potential for transformation from single dams </a:t>
            </a:r>
            <a:endParaRPr sz="1800" b="0"/>
          </a:p>
          <a:p>
            <a:pPr marL="9144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70d1ab6a40_0_43"/>
          <p:cNvSpPr txBox="1">
            <a:spLocks noGrp="1"/>
          </p:cNvSpPr>
          <p:nvPr>
            <p:ph type="ctrTitle"/>
          </p:nvPr>
        </p:nvSpPr>
        <p:spPr>
          <a:xfrm>
            <a:off x="84900" y="518675"/>
            <a:ext cx="89742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Potential of pumped hydro energy storage in the future</a:t>
            </a:r>
            <a:endParaRPr/>
          </a:p>
        </p:txBody>
      </p:sp>
      <p:sp>
        <p:nvSpPr>
          <p:cNvPr id="127" name="Google Shape;127;g70d1ab6a40_0_4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70d1ab6a40_0_4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70d1ab6a40_0_4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0d1ab6a40_0_1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3771600" cy="41364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2200">
                <a:solidFill>
                  <a:srgbClr val="38761D"/>
                </a:solidFill>
              </a:rPr>
              <a:t>+ Advantages</a:t>
            </a:r>
            <a:endParaRPr sz="2200">
              <a:solidFill>
                <a:srgbClr val="38761D"/>
              </a:solidFill>
            </a:endParaRPr>
          </a:p>
          <a:p>
            <a:pPr marL="457200" lvl="0" indent="-3683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fi-FI" sz="2200" b="0"/>
              <a:t>Helps integrate renewables into power system</a:t>
            </a:r>
            <a:endParaRPr sz="2200" b="0">
              <a:solidFill>
                <a:srgbClr val="000000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fi-FI" sz="2200" b="0">
                <a:solidFill>
                  <a:srgbClr val="000000"/>
                </a:solidFill>
              </a:rPr>
              <a:t>Easy energy balancing</a:t>
            </a:r>
            <a:endParaRPr sz="2200" b="0">
              <a:solidFill>
                <a:srgbClr val="000000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fi-FI" sz="2200" b="0">
                <a:solidFill>
                  <a:srgbClr val="000000"/>
                </a:solidFill>
              </a:rPr>
              <a:t>Reliable technology</a:t>
            </a:r>
            <a:endParaRPr sz="2200" b="0">
              <a:solidFill>
                <a:srgbClr val="000000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fi-FI" sz="2200" b="0">
                <a:solidFill>
                  <a:srgbClr val="000000"/>
                </a:solidFill>
              </a:rPr>
              <a:t>Long lifetime</a:t>
            </a:r>
            <a:endParaRPr sz="2200" b="0">
              <a:solidFill>
                <a:srgbClr val="000000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fi-FI" sz="2200" b="0"/>
              <a:t>Quite simple technology</a:t>
            </a:r>
            <a:endParaRPr sz="2200" b="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2200">
              <a:solidFill>
                <a:srgbClr val="000000"/>
              </a:solidFill>
            </a:endParaRPr>
          </a:p>
        </p:txBody>
      </p:sp>
      <p:sp>
        <p:nvSpPr>
          <p:cNvPr id="136" name="Google Shape;136;g70d1ab6a40_0_1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70d1ab6a40_0_1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70d1ab6a40_0_1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sp>
        <p:nvSpPr>
          <p:cNvPr id="139" name="Google Shape;139;g70d1ab6a40_0_19"/>
          <p:cNvSpPr txBox="1">
            <a:spLocks noGrp="1"/>
          </p:cNvSpPr>
          <p:nvPr>
            <p:ph type="body" idx="1"/>
          </p:nvPr>
        </p:nvSpPr>
        <p:spPr>
          <a:xfrm>
            <a:off x="4572000" y="1497600"/>
            <a:ext cx="4386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2200">
                <a:solidFill>
                  <a:srgbClr val="CC0000"/>
                </a:solidFill>
              </a:rPr>
              <a:t>- Disadvantages</a:t>
            </a:r>
            <a:endParaRPr sz="2200">
              <a:solidFill>
                <a:srgbClr val="CC0000"/>
              </a:solidFill>
            </a:endParaRPr>
          </a:p>
          <a:p>
            <a:pPr marL="457200" lvl="0" indent="-3683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fi-FI" sz="2200" b="0">
                <a:solidFill>
                  <a:srgbClr val="000000"/>
                </a:solidFill>
              </a:rPr>
              <a:t>High investment costs</a:t>
            </a:r>
            <a:endParaRPr sz="2200" b="0">
              <a:solidFill>
                <a:srgbClr val="000000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fi-FI" sz="2200" b="0">
                <a:solidFill>
                  <a:srgbClr val="000000"/>
                </a:solidFill>
              </a:rPr>
              <a:t>Only possible in specific locations</a:t>
            </a:r>
            <a:endParaRPr sz="2200" b="0">
              <a:solidFill>
                <a:srgbClr val="000000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fi-FI" sz="2200" b="0">
                <a:solidFill>
                  <a:srgbClr val="000000"/>
                </a:solidFill>
              </a:rPr>
              <a:t>Large use of land</a:t>
            </a:r>
            <a:endParaRPr sz="2200" b="0">
              <a:solidFill>
                <a:srgbClr val="000000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fi-FI" sz="2200" b="0"/>
              <a:t>Environmental and social issues</a:t>
            </a:r>
            <a:endParaRPr sz="2200" b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0d1ab6a40_0_5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6794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-"/>
            </a:pPr>
            <a:r>
              <a:rPr lang="fi-FI" sz="1800"/>
              <a:t>Pumped hydro energy storage accounts for over 94 per cent of installed global energy storage capacity, and there is great potential for new installations</a:t>
            </a:r>
            <a:endParaRPr sz="180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-"/>
            </a:pPr>
            <a:r>
              <a:rPr lang="fi-FI" sz="1800"/>
              <a:t>Helps integrate renewables into the energy system with load-shifting and balancing inflexible sources of power generation</a:t>
            </a:r>
            <a:endParaRPr sz="180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280"/>
              </a:spcBef>
              <a:spcAft>
                <a:spcPts val="0"/>
              </a:spcAft>
              <a:buSzPts val="1800"/>
              <a:buChar char="-"/>
            </a:pPr>
            <a:r>
              <a:rPr lang="fi-FI" sz="1800"/>
              <a:t>Simple and reliable technology</a:t>
            </a:r>
            <a:endParaRPr sz="1800"/>
          </a:p>
          <a:p>
            <a:pPr marL="45720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46" name="Google Shape;146;g70d1ab6a40_0_5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47" name="Google Shape;147;g70d1ab6a40_0_5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g70d1ab6a40_0_5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70d1ab6a40_0_5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"/>
          <p:cNvSpPr txBox="1">
            <a:spLocks noGrp="1"/>
          </p:cNvSpPr>
          <p:nvPr>
            <p:ph type="body" idx="1"/>
          </p:nvPr>
        </p:nvSpPr>
        <p:spPr>
          <a:xfrm>
            <a:off x="363950" y="1263750"/>
            <a:ext cx="8656200" cy="44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>
                <a:solidFill>
                  <a:srgbClr val="000000"/>
                </a:solidFill>
              </a:rPr>
              <a:t>Arena Wire. </a:t>
            </a:r>
            <a:r>
              <a:rPr lang="fi-FI" sz="1200" b="0">
                <a:solidFill>
                  <a:srgbClr val="000000"/>
                </a:solidFill>
                <a:highlight>
                  <a:srgbClr val="FAFAFA"/>
                </a:highlight>
                <a:latin typeface="Roboto"/>
                <a:ea typeface="Roboto"/>
                <a:cs typeface="Roboto"/>
                <a:sym typeface="Roboto"/>
              </a:rPr>
              <a:t>What is pumped hydro and how does it work?. 2017. </a:t>
            </a:r>
            <a:r>
              <a:rPr lang="fi-FI" sz="1200" b="0">
                <a:solidFill>
                  <a:srgbClr val="000000"/>
                </a:solidFill>
              </a:rPr>
              <a:t>Available at: </a:t>
            </a:r>
            <a:r>
              <a:rPr lang="fi-FI" sz="1200" b="0" u="sng">
                <a:solidFill>
                  <a:srgbClr val="000000"/>
                </a:solidFill>
                <a:hlinkClick r:id="rId3"/>
              </a:rPr>
              <a:t>https://arena.gov.au/blog/what-is-pumped-hydro-and-how-does-it-work/</a:t>
            </a:r>
            <a:endParaRPr sz="1200" b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Energiatalous. Pumppuvoimala on hyvä ja tehokas sähkövarasto. 2016. Available at: </a:t>
            </a:r>
            <a:r>
              <a:rPr lang="fi-FI" sz="1200" b="0" u="sng">
                <a:solidFill>
                  <a:schemeClr val="hlink"/>
                </a:solidFill>
                <a:hlinkClick r:id="rId4"/>
              </a:rPr>
              <a:t>https://www.energiatalous.fi/?p=2210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Renewable Energy World. </a:t>
            </a:r>
            <a:r>
              <a:rPr lang="fi-FI" sz="1200" b="0">
                <a:highlight>
                  <a:srgbClr val="FFFFFF"/>
                </a:highlight>
              </a:rPr>
              <a:t>Storing Energy in the Sea — A New Design for Marine Energy Storage. 2016.  </a:t>
            </a:r>
            <a:r>
              <a:rPr lang="fi-FI" sz="1200" b="0"/>
              <a:t>Available at: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 u="sng">
                <a:solidFill>
                  <a:schemeClr val="hlink"/>
                </a:solidFill>
                <a:hlinkClick r:id="rId5"/>
              </a:rPr>
              <a:t>https://www.renewableenergyworld.com/2016/09/09/storing-energy-in-the-sea-a-new-design-for-marine-energy-storage/#gref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The world’s water battery: Pumped hydropower storage and the clean energy transition. IHA working paper, December 2018. Available at: </a:t>
            </a:r>
            <a:r>
              <a:rPr lang="fi-FI" sz="1100" b="0" u="sng">
                <a:solidFill>
                  <a:schemeClr val="hlink"/>
                </a:solidFill>
                <a:hlinkClick r:id="rId6"/>
              </a:rPr>
              <a:t>https://www.hydropower.org/sites/default/files/publications-docs/the_worlds_water_battery_-_pumped_storage_and_the_clean_energy_transition_2.pdf</a:t>
            </a:r>
            <a:r>
              <a:rPr lang="fi-FI" sz="1200" b="0"/>
              <a:t> 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Yle Uutiset. </a:t>
            </a:r>
            <a:r>
              <a:rPr lang="fi-FI" sz="1200" b="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Pyhäsalmen kaivokseen rakennetaan pumppuvoimalan ja energiavaraston testilaitos. </a:t>
            </a:r>
            <a:r>
              <a:rPr lang="fi-FI" sz="1200" b="0">
                <a:highlight>
                  <a:srgbClr val="FAFAFA"/>
                </a:highlight>
                <a:latin typeface="Roboto"/>
                <a:ea typeface="Roboto"/>
                <a:cs typeface="Roboto"/>
                <a:sym typeface="Roboto"/>
              </a:rPr>
              <a:t>2019.</a:t>
            </a:r>
            <a:endParaRPr sz="1200" b="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i-FI" sz="1200" b="0"/>
              <a:t>Available at:  </a:t>
            </a:r>
            <a:r>
              <a:rPr lang="fi-FI" sz="1200" b="0" u="sng">
                <a:hlinkClick r:id="rId7"/>
              </a:rPr>
              <a:t>https://yle.fi/uutiset/3-11099952</a:t>
            </a: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200" b="0"/>
          </a:p>
        </p:txBody>
      </p:sp>
      <p:sp>
        <p:nvSpPr>
          <p:cNvPr id="155" name="Google Shape;155;p5"/>
          <p:cNvSpPr txBox="1">
            <a:spLocks noGrp="1"/>
          </p:cNvSpPr>
          <p:nvPr>
            <p:ph type="ctrTitle"/>
          </p:nvPr>
        </p:nvSpPr>
        <p:spPr>
          <a:xfrm>
            <a:off x="558625" y="308715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56" name="Google Shape;156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7" name="Google Shape;157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9" name="Google Shape;159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527</Words>
  <Application>Microsoft Office PowerPoint</Application>
  <PresentationFormat>On-screen Show (4:3)</PresentationFormat>
  <Paragraphs>85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Roboto</vt:lpstr>
      <vt:lpstr>Arial</vt:lpstr>
      <vt:lpstr>Times New Roman</vt:lpstr>
      <vt:lpstr>Calibri</vt:lpstr>
      <vt:lpstr>presentation</vt:lpstr>
      <vt:lpstr>Aalto Content - Green</vt:lpstr>
      <vt:lpstr>ELEC-E8423 - Smart Grid  Pumped Hydro Energy Storages</vt:lpstr>
      <vt:lpstr>Introduction</vt:lpstr>
      <vt:lpstr>How it works? </vt:lpstr>
      <vt:lpstr>Applications</vt:lpstr>
      <vt:lpstr>Different types of pumped energy storage: </vt:lpstr>
      <vt:lpstr>Potential of pumped hydro energy storage in the future</vt:lpstr>
      <vt:lpstr>PowerPoint Presentation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Pumped Hydro Energy Storages</dc:title>
  <dc:creator>atammine</dc:creator>
  <cp:lastModifiedBy>Lehtonen Matti</cp:lastModifiedBy>
  <cp:revision>4</cp:revision>
  <dcterms:created xsi:type="dcterms:W3CDTF">2010-03-23T14:57:30Z</dcterms:created>
  <dcterms:modified xsi:type="dcterms:W3CDTF">2020-03-05T07:26:17Z</dcterms:modified>
</cp:coreProperties>
</file>