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5"/>
  </p:notesMasterIdLst>
  <p:handoutMasterIdLst>
    <p:handoutMasterId r:id="rId16"/>
  </p:handoutMasterIdLst>
  <p:sldIdLst>
    <p:sldId id="339" r:id="rId6"/>
    <p:sldId id="355" r:id="rId7"/>
    <p:sldId id="365" r:id="rId8"/>
    <p:sldId id="363" r:id="rId9"/>
    <p:sldId id="367" r:id="rId10"/>
    <p:sldId id="366" r:id="rId11"/>
    <p:sldId id="368" r:id="rId12"/>
    <p:sldId id="352" r:id="rId13"/>
    <p:sldId id="362" r:id="rId14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FD3F46-BE85-4996-91B4-CC3C0FD28289}" v="2" dt="2020-03-26T16:12:07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8" autoAdjust="0"/>
    <p:restoredTop sz="85753" autoAdjust="0"/>
  </p:normalViewPr>
  <p:slideViewPr>
    <p:cSldViewPr snapToGrid="0" snapToObjects="1">
      <p:cViewPr varScale="1">
        <p:scale>
          <a:sx n="59" d="100"/>
          <a:sy n="59" d="100"/>
        </p:scale>
        <p:origin x="143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49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711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028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yearly benefits for the customer 658.700 €</a:t>
            </a:r>
          </a:p>
          <a:p>
            <a:r>
              <a:rPr lang="en-US" dirty="0"/>
              <a:t>• </a:t>
            </a:r>
            <a:r>
              <a:rPr lang="en-US" dirty="0" err="1"/>
              <a:t>Fingrid</a:t>
            </a:r>
            <a:r>
              <a:rPr lang="en-US" dirty="0"/>
              <a:t> market places 483.000 €/a</a:t>
            </a:r>
          </a:p>
          <a:p>
            <a:r>
              <a:rPr lang="en-US" dirty="0"/>
              <a:t>• PV energy production 57.500 €/a</a:t>
            </a:r>
          </a:p>
          <a:p>
            <a:r>
              <a:rPr lang="en-US" dirty="0"/>
              <a:t>• Energy efficiency 78.200 €/a</a:t>
            </a:r>
          </a:p>
          <a:p>
            <a:r>
              <a:rPr lang="en-US" dirty="0"/>
              <a:t>• Maintenance cost reduction 40.000 €/a</a:t>
            </a:r>
          </a:p>
          <a:p>
            <a:endParaRPr lang="en-US" dirty="0"/>
          </a:p>
          <a:p>
            <a:r>
              <a:rPr lang="en-US" dirty="0"/>
              <a:t>• Maintenance cost backlog reduction 650.000€</a:t>
            </a:r>
          </a:p>
          <a:p>
            <a:r>
              <a:rPr lang="en-US" dirty="0"/>
              <a:t>• Own energy production 640 MWh/a</a:t>
            </a:r>
          </a:p>
          <a:p>
            <a:r>
              <a:rPr lang="en-US" dirty="0"/>
              <a:t>• Carbon emission reduction 281 </a:t>
            </a:r>
            <a:r>
              <a:rPr lang="en-US" dirty="0" err="1"/>
              <a:t>tkg</a:t>
            </a:r>
            <a:r>
              <a:rPr lang="en-US" dirty="0"/>
              <a:t>/co2/a</a:t>
            </a:r>
          </a:p>
        </p:txBody>
      </p:sp>
    </p:spTree>
    <p:extLst>
      <p:ext uri="{BB962C8B-B14F-4D97-AF65-F5344CB8AC3E}">
        <p14:creationId xmlns:p14="http://schemas.microsoft.com/office/powerpoint/2010/main" val="2298595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FI"/>
              <a:t>31.03.2020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svg"/><Relationship Id="rId5" Type="http://schemas.openxmlformats.org/officeDocument/2006/relationships/image" Target="../media/image8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ergiatehokkuussopimukset2017-2025.fi/kauppakeskus-sello-virtuaalivoimala-optimoi-energian-kulutukse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aalto.finna.fi/Primo/Search?lookfor=%22Applied+Energy%22&amp;type=AllFields" TargetMode="External"/><Relationship Id="rId3" Type="http://schemas.openxmlformats.org/officeDocument/2006/relationships/hyperlink" Target="https://energiatehokkuussopimukset2017-2025.fi/kauppakeskus-sello-virtuaalivoimala-optimoi-energian-kulutuksen/" TargetMode="External"/><Relationship Id="rId7" Type="http://schemas.openxmlformats.org/officeDocument/2006/relationships/hyperlink" Target="https://aalto.finna.fi/Primo/Search?lookfor=Neumann,+Dirk&amp;type=Autho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alto.finna.fi/Primo/Search?lookfor=Feuerriegel,+Stefan&amp;type=Author" TargetMode="External"/><Relationship Id="rId5" Type="http://schemas.openxmlformats.org/officeDocument/2006/relationships/hyperlink" Target="https://aalto.finna.fi/Primo/Search?lookfor=M%C3%A4rkle-Hu%C3%9F,+Joscha&amp;type=Author" TargetMode="External"/><Relationship Id="rId4" Type="http://schemas.openxmlformats.org/officeDocument/2006/relationships/hyperlink" Target="https://doi.org/10.1109/SmartGridComm.2016.7778802" TargetMode="External"/><Relationship Id="rId9" Type="http://schemas.openxmlformats.org/officeDocument/2006/relationships/hyperlink" Target="http://www.etip-snet.eu/wp-content/uploads/2018/10/3.%20Sello%20Smart%20Energy%20System%20-%20Anssi%20Laakson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>
                <a:ea typeface="ＭＳ Ｐゴシック"/>
              </a:rPr>
              <a:t>ELEC-E8423 - Smart Grid</a:t>
            </a: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dirty="0">
                <a:ea typeface="ＭＳ Ｐゴシック"/>
              </a:rPr>
              <a:t>Topic 17. Demand response of commercial loads</a:t>
            </a:r>
            <a:endParaRPr lang="en-US" sz="3200" i="1" dirty="0">
              <a:ea typeface="ＭＳ Ｐゴシック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Visa Simola &amp; Julian Wehnert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31</a:t>
            </a:r>
            <a:r>
              <a:rPr lang="et-EE" dirty="0"/>
              <a:t>.0</a:t>
            </a:r>
            <a:r>
              <a:rPr lang="fi-FI" dirty="0"/>
              <a:t>3</a:t>
            </a:r>
            <a:r>
              <a:rPr lang="et-EE" dirty="0"/>
              <a:t>.20</a:t>
            </a:r>
            <a:r>
              <a:rPr lang="fi-FI" dirty="0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11200" cy="387704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Introduction</a:t>
            </a:r>
            <a:endParaRPr lang="en-US" sz="2000" dirty="0"/>
          </a:p>
          <a:p>
            <a:pPr marL="342900" indent="-342900" eaLnBrk="1" hangingPunct="1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Commercial buildings</a:t>
            </a:r>
            <a:endParaRPr lang="en-US" sz="2000" dirty="0"/>
          </a:p>
          <a:p>
            <a:pPr marL="342900" indent="-342900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Flexible loads</a:t>
            </a:r>
            <a:endParaRPr lang="en-US" sz="2000" dirty="0"/>
          </a:p>
          <a:p>
            <a:pPr marL="342900" indent="-342900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Peak time</a:t>
            </a:r>
          </a:p>
          <a:p>
            <a:pPr marL="342900" indent="-342900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Load control</a:t>
            </a:r>
            <a:endParaRPr lang="en-US" sz="2000" dirty="0"/>
          </a:p>
          <a:p>
            <a:pPr marL="342900" indent="-342900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Example case (</a:t>
            </a:r>
            <a:r>
              <a:rPr lang="en-US" sz="2000" dirty="0" err="1">
                <a:ea typeface="ＭＳ Ｐゴシック"/>
              </a:rPr>
              <a:t>Sello</a:t>
            </a:r>
            <a:r>
              <a:rPr lang="en-US" sz="2000" dirty="0">
                <a:ea typeface="ＭＳ Ｐゴシック"/>
              </a:rPr>
              <a:t>-mall)</a:t>
            </a:r>
          </a:p>
          <a:p>
            <a:pPr marL="342900" indent="-342900">
              <a:lnSpc>
                <a:spcPct val="160000"/>
              </a:lnSpc>
              <a:buAutoNum type="arabicPeriod"/>
            </a:pPr>
            <a:r>
              <a:rPr lang="en-US" sz="2000" dirty="0">
                <a:ea typeface="ＭＳ Ｐゴシック"/>
              </a:rPr>
              <a:t>Conclusion 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78820"/>
            <a:ext cx="3248316" cy="34317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Offices/agencies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Shop/malls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Educational facilities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Sport facilities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Cultural facilities (Museums, concert halls etc.)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ea typeface="ＭＳ Ｐゴシック"/>
              </a:rPr>
              <a:t>Data centers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Commercial buildings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EED0D1-7616-4219-B53F-121A69C34F3A}"/>
              </a:ext>
            </a:extLst>
          </p:cNvPr>
          <p:cNvSpPr txBox="1"/>
          <p:nvPr/>
        </p:nvSpPr>
        <p:spPr>
          <a:xfrm>
            <a:off x="5401449" y="1333843"/>
            <a:ext cx="3331072" cy="419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ea typeface="ＭＳ Ｐゴシック"/>
              </a:rPr>
              <a:t>Pros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Large loads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Economic interests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Variability in utilization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Energy markets are not their core activity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Strict requirements for occupant comfort</a:t>
            </a:r>
          </a:p>
        </p:txBody>
      </p:sp>
      <p:pic>
        <p:nvPicPr>
          <p:cNvPr id="10" name="Graphic 9" descr="City">
            <a:extLst>
              <a:ext uri="{FF2B5EF4-FFF2-40B4-BE49-F238E27FC236}">
                <a16:creationId xmlns:a16="http://schemas.microsoft.com/office/drawing/2014/main" id="{F32D97B7-BB64-4F5A-BDDE-A92E7BF18A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848308" y="1255360"/>
            <a:ext cx="1214400" cy="1214400"/>
          </a:xfrm>
          <a:prstGeom prst="rect">
            <a:avLst/>
          </a:prstGeom>
        </p:spPr>
      </p:pic>
      <p:pic>
        <p:nvPicPr>
          <p:cNvPr id="12" name="Graphic 11" descr="Bank">
            <a:extLst>
              <a:ext uri="{FF2B5EF4-FFF2-40B4-BE49-F238E27FC236}">
                <a16:creationId xmlns:a16="http://schemas.microsoft.com/office/drawing/2014/main" id="{24D4D9D0-51B3-4103-9C98-6463DE95D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848308" y="3160511"/>
            <a:ext cx="1214400" cy="1214400"/>
          </a:xfrm>
          <a:prstGeom prst="rect">
            <a:avLst/>
          </a:prstGeom>
        </p:spPr>
      </p:pic>
      <p:pic>
        <p:nvPicPr>
          <p:cNvPr id="14" name="Graphic 13" descr="Court">
            <a:extLst>
              <a:ext uri="{FF2B5EF4-FFF2-40B4-BE49-F238E27FC236}">
                <a16:creationId xmlns:a16="http://schemas.microsoft.com/office/drawing/2014/main" id="{92B3FB12-489E-42EE-97D7-C9E32E70BA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851400" y="4188590"/>
            <a:ext cx="1214400" cy="1214400"/>
          </a:xfrm>
          <a:prstGeom prst="rect">
            <a:avLst/>
          </a:prstGeom>
        </p:spPr>
      </p:pic>
      <p:pic>
        <p:nvPicPr>
          <p:cNvPr id="16" name="Graphic 15" descr="Store">
            <a:extLst>
              <a:ext uri="{FF2B5EF4-FFF2-40B4-BE49-F238E27FC236}">
                <a16:creationId xmlns:a16="http://schemas.microsoft.com/office/drawing/2014/main" id="{67F8781A-3856-4F2B-8E87-0C70D8058B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848308" y="2212828"/>
            <a:ext cx="1214400" cy="12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10A193-1025-4290-B8AE-ADC02632BE7E}"/>
              </a:ext>
            </a:extLst>
          </p:cNvPr>
          <p:cNvSpPr txBox="1"/>
          <p:nvPr/>
        </p:nvSpPr>
        <p:spPr>
          <a:xfrm>
            <a:off x="410572" y="5402990"/>
            <a:ext cx="7038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1200" dirty="0">
                <a:solidFill>
                  <a:prstClr val="black"/>
                </a:solidFill>
              </a:rPr>
              <a:t>Source: Mikkel Baun et al. (2016). Demand Response in Commercial Buildings with an Assessable Impact on Occupant Comfort. IEEE International Conference on Smart Grid Communications 2016.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805531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392280" cy="39053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ea typeface="ＭＳ Ｐゴシック"/>
              </a:rPr>
              <a:t>Demand response can be achieved either by reacting directly to the electricity market price or by participating in the DR market. </a:t>
            </a:r>
          </a:p>
          <a:p>
            <a:pPr marL="0" indent="0">
              <a:lnSpc>
                <a:spcPct val="100000"/>
              </a:lnSpc>
            </a:pPr>
            <a:endParaRPr lang="en-US" sz="1200" b="0" dirty="0">
              <a:ea typeface="ＭＳ Ｐゴシック"/>
            </a:endParaRP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ea typeface="ＭＳ Ｐゴシック"/>
              </a:rPr>
              <a:t>Commercial buildings often have the same type of flexible loads as residential buildings, but larger size and different peak time.</a:t>
            </a:r>
          </a:p>
          <a:p>
            <a:pPr marL="0" indent="0">
              <a:lnSpc>
                <a:spcPct val="100000"/>
              </a:lnSpc>
            </a:pPr>
            <a:endParaRPr lang="en-US" sz="1200" b="0" dirty="0">
              <a:ea typeface="ＭＳ Ｐゴシック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ea typeface="ＭＳ Ｐゴシック"/>
              </a:rPr>
              <a:t>Examples of flexible loads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Heating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Cooling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Ventilation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Lighting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Non-critical servers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Elevators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a typeface="ＭＳ Ｐゴシック"/>
              </a:rPr>
              <a:t>(EV charging)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Flexible loads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AED07-D0B6-46F0-B541-E71BD5B8A1F0}"/>
              </a:ext>
            </a:extLst>
          </p:cNvPr>
          <p:cNvSpPr txBox="1"/>
          <p:nvPr/>
        </p:nvSpPr>
        <p:spPr>
          <a:xfrm>
            <a:off x="572400" y="5402990"/>
            <a:ext cx="70387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1100" dirty="0">
                <a:solidFill>
                  <a:prstClr val="black"/>
                </a:solidFill>
              </a:rPr>
              <a:t>Source: Mikkel Baun et al. (2016). Demand Response in Commercial Buildings with an Assessable Impact on Occupant Comfort. IEEE International Conference on Smart Grid Communications 2016.</a:t>
            </a:r>
            <a:endParaRPr lang="en-FI" sz="1800" dirty="0"/>
          </a:p>
        </p:txBody>
      </p:sp>
      <p:pic>
        <p:nvPicPr>
          <p:cNvPr id="10" name="Graphic 9" descr="Database">
            <a:extLst>
              <a:ext uri="{FF2B5EF4-FFF2-40B4-BE49-F238E27FC236}">
                <a16:creationId xmlns:a16="http://schemas.microsoft.com/office/drawing/2014/main" id="{6396DC1B-ACDA-479F-B91A-09F847226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043289" y="3504767"/>
            <a:ext cx="1441080" cy="1441080"/>
          </a:xfrm>
          <a:prstGeom prst="rect">
            <a:avLst/>
          </a:prstGeom>
        </p:spPr>
      </p:pic>
      <p:pic>
        <p:nvPicPr>
          <p:cNvPr id="12" name="Graphic 11" descr="Lightbulb">
            <a:extLst>
              <a:ext uri="{FF2B5EF4-FFF2-40B4-BE49-F238E27FC236}">
                <a16:creationId xmlns:a16="http://schemas.microsoft.com/office/drawing/2014/main" id="{A0C3DA35-AA32-4656-96CE-07D9A48F7D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694178" y="3511540"/>
            <a:ext cx="1441080" cy="1441080"/>
          </a:xfrm>
          <a:prstGeom prst="rect">
            <a:avLst/>
          </a:prstGeom>
        </p:spPr>
      </p:pic>
      <p:pic>
        <p:nvPicPr>
          <p:cNvPr id="14" name="Graphic 13" descr="Snowflake">
            <a:extLst>
              <a:ext uri="{FF2B5EF4-FFF2-40B4-BE49-F238E27FC236}">
                <a16:creationId xmlns:a16="http://schemas.microsoft.com/office/drawing/2014/main" id="{B35E0C63-0376-4836-8418-C7D425556C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253098" y="3511540"/>
            <a:ext cx="1441080" cy="1441080"/>
          </a:xfrm>
          <a:prstGeom prst="rect">
            <a:avLst/>
          </a:prstGeom>
        </p:spPr>
      </p:pic>
      <p:pic>
        <p:nvPicPr>
          <p:cNvPr id="16" name="Graphic 15" descr="Thermometer">
            <a:extLst>
              <a:ext uri="{FF2B5EF4-FFF2-40B4-BE49-F238E27FC236}">
                <a16:creationId xmlns:a16="http://schemas.microsoft.com/office/drawing/2014/main" id="{B8594636-5AEB-4A49-B10D-0BE2A842E1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048000" y="3521987"/>
            <a:ext cx="1441080" cy="144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425011" y="1243836"/>
            <a:ext cx="2506332" cy="41364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 15-minute demand data used herein is from a Texas retail electricity provider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 Peak load can be shifted for example by cooling (food) (big commercial building) or climatization (HVAC)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 </a:t>
            </a:r>
            <a:r>
              <a:rPr lang="en-US" sz="1200" dirty="0">
                <a:sym typeface="Wingdings" panose="05000000000000000000" pitchFamily="2" charset="2"/>
              </a:rPr>
              <a:t> Reduction of overall system costs on demand &amp; production side &amp; transmission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 Real time net metering required and/or aggregated virtual loads</a:t>
            </a:r>
          </a:p>
          <a:p>
            <a:pPr marL="0" indent="0">
              <a:lnSpc>
                <a:spcPct val="150000"/>
              </a:lnSpc>
            </a:pPr>
            <a:endParaRPr lang="en-US" sz="12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Peak time reduction example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EB21799A-A2F5-4F2F-9E4A-F4C6AAA13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0" y="1387740"/>
            <a:ext cx="6001936" cy="3671212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88B389-5BB7-4ACC-9C4E-DD7F1C2E2D94}"/>
              </a:ext>
            </a:extLst>
          </p:cNvPr>
          <p:cNvSpPr txBox="1"/>
          <p:nvPr/>
        </p:nvSpPr>
        <p:spPr>
          <a:xfrm>
            <a:off x="139698" y="5267124"/>
            <a:ext cx="7846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 demonstration of several metrics used to evaluate site peak reduction.</a:t>
            </a:r>
            <a:endParaRPr lang="fi-FI" sz="1600" b="1" dirty="0"/>
          </a:p>
          <a:p>
            <a:r>
              <a:rPr lang="fi-FI" sz="1200" dirty="0" err="1"/>
              <a:t>Source</a:t>
            </a:r>
            <a:r>
              <a:rPr lang="fi-FI" sz="1200" dirty="0"/>
              <a:t>: A.P. Rogers, B.P. Rasmussen / </a:t>
            </a:r>
            <a:r>
              <a:rPr lang="fi-FI" sz="1200" dirty="0" err="1"/>
              <a:t>Sustainable</a:t>
            </a:r>
            <a:r>
              <a:rPr lang="fi-FI" sz="1200" dirty="0"/>
              <a:t> Energy, </a:t>
            </a:r>
            <a:r>
              <a:rPr lang="fi-FI" sz="1200" dirty="0" err="1"/>
              <a:t>Grids</a:t>
            </a:r>
            <a:r>
              <a:rPr lang="fi-FI" sz="1200" dirty="0"/>
              <a:t> and Networks 16 (2018) 243–258</a:t>
            </a:r>
            <a:endParaRPr lang="en-FI" sz="1200" dirty="0"/>
          </a:p>
        </p:txBody>
      </p:sp>
    </p:spTree>
    <p:extLst>
      <p:ext uri="{BB962C8B-B14F-4D97-AF65-F5344CB8AC3E}">
        <p14:creationId xmlns:p14="http://schemas.microsoft.com/office/powerpoint/2010/main" val="277233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45889" y="1246514"/>
            <a:ext cx="3045052" cy="413640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With growing flexible commercial loads expensive peak load capacities can be reduced</a:t>
            </a:r>
          </a:p>
          <a:p>
            <a:pPr marL="0" indent="0">
              <a:lnSpc>
                <a:spcPct val="150000"/>
              </a:lnSpc>
            </a:pPr>
            <a:endParaRPr lang="en-US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</a:rPr>
              <a:t>Price based programs </a:t>
            </a:r>
            <a:r>
              <a:rPr lang="en-US" dirty="0">
                <a:ea typeface="ＭＳ Ｐゴシック"/>
                <a:sym typeface="Wingdings" panose="05000000000000000000" pitchFamily="2" charset="2"/>
              </a:rPr>
              <a:t> Partial load shifting through real time spot pricing/metering  reduced energy costs for consumers</a:t>
            </a:r>
          </a:p>
          <a:p>
            <a:pPr marL="0" indent="0">
              <a:lnSpc>
                <a:spcPct val="150000"/>
              </a:lnSpc>
            </a:pPr>
            <a:endParaRPr lang="en-US" dirty="0">
              <a:ea typeface="ＭＳ Ｐゴシック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/>
                <a:sym typeface="Wingdings" panose="05000000000000000000" pitchFamily="2" charset="2"/>
              </a:rPr>
              <a:t> If more loads are aggregated in real time pricing networks, more renewable generation can be connected to grid (renewables have variable cost close to zero)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Load control methods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9" name="Picture 8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18FD2E0-BE82-48B7-897C-D6804010F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72" y="1272975"/>
            <a:ext cx="5253566" cy="4136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2E690D-722E-4839-9A78-826A0D718F0D}"/>
              </a:ext>
            </a:extLst>
          </p:cNvPr>
          <p:cNvSpPr txBox="1"/>
          <p:nvPr/>
        </p:nvSpPr>
        <p:spPr>
          <a:xfrm>
            <a:off x="181972" y="5471677"/>
            <a:ext cx="7038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1200" dirty="0" err="1">
                <a:solidFill>
                  <a:prstClr val="black"/>
                </a:solidFill>
              </a:rPr>
              <a:t>Source</a:t>
            </a:r>
            <a:r>
              <a:rPr lang="fi-FI" sz="1200" dirty="0">
                <a:solidFill>
                  <a:prstClr val="black"/>
                </a:solidFill>
              </a:rPr>
              <a:t>: A.P. Rogers, B.P. Rasmussen / </a:t>
            </a:r>
            <a:r>
              <a:rPr lang="fi-FI" sz="1200" dirty="0" err="1">
                <a:solidFill>
                  <a:prstClr val="black"/>
                </a:solidFill>
              </a:rPr>
              <a:t>Sustainable</a:t>
            </a:r>
            <a:r>
              <a:rPr lang="fi-FI" sz="1200" dirty="0">
                <a:solidFill>
                  <a:prstClr val="black"/>
                </a:solidFill>
              </a:rPr>
              <a:t> Energy, </a:t>
            </a:r>
            <a:r>
              <a:rPr lang="fi-FI" sz="1200" dirty="0" err="1">
                <a:solidFill>
                  <a:prstClr val="black"/>
                </a:solidFill>
              </a:rPr>
              <a:t>Grids</a:t>
            </a:r>
            <a:r>
              <a:rPr lang="fi-FI" sz="1200" dirty="0">
                <a:solidFill>
                  <a:prstClr val="black"/>
                </a:solidFill>
              </a:rPr>
              <a:t> and Networks 16 (2018) 243–258</a:t>
            </a:r>
            <a:endParaRPr lang="en-FI" sz="1200" dirty="0">
              <a:solidFill>
                <a:prstClr val="black"/>
              </a:solidFill>
            </a:endParaRP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31979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0" y="4698927"/>
            <a:ext cx="8327051" cy="147032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</a:pPr>
            <a:endParaRPr lang="en-US" sz="1000" dirty="0">
              <a:ea typeface="ＭＳ Ｐゴシック"/>
            </a:endParaRPr>
          </a:p>
          <a:p>
            <a:pPr marL="0" indent="0">
              <a:lnSpc>
                <a:spcPct val="100000"/>
              </a:lnSpc>
            </a:pPr>
            <a:endParaRPr lang="en-US" sz="1000" dirty="0">
              <a:ea typeface="ＭＳ Ｐゴシック"/>
            </a:endParaRPr>
          </a:p>
          <a:p>
            <a:pPr marL="0" indent="0">
              <a:lnSpc>
                <a:spcPct val="100000"/>
              </a:lnSpc>
            </a:pPr>
            <a:r>
              <a:rPr lang="en-US" sz="1000" dirty="0">
                <a:ea typeface="ＭＳ Ｐゴシック"/>
              </a:rPr>
              <a:t>Sources</a:t>
            </a:r>
          </a:p>
          <a:p>
            <a:pPr lvl="1" indent="-292100">
              <a:buFont typeface="Arial" panose="020B0604020202020204" pitchFamily="34" charset="0"/>
              <a:buChar char="•"/>
            </a:pPr>
            <a:r>
              <a:rPr lang="en-US" sz="1000" dirty="0">
                <a:ea typeface="+mn-lt"/>
                <a:cs typeface="+mn-lt"/>
                <a:hlinkClick r:id="rId3"/>
              </a:rPr>
              <a:t>https://energiatehokkuussopimukset2017-2025.fi/kauppakeskus-sello-virtuaalivoimala-optimoi-energian-kulutuksen/</a:t>
            </a:r>
            <a:endParaRPr lang="en-US" sz="1000" dirty="0">
              <a:ea typeface="+mn-lt"/>
              <a:cs typeface="+mn-lt"/>
            </a:endParaRPr>
          </a:p>
          <a:p>
            <a:pPr lvl="1" indent="-292100">
              <a:buFont typeface="Arial" panose="020B0604020202020204" pitchFamily="34" charset="0"/>
              <a:buChar char="•"/>
            </a:pPr>
            <a:r>
              <a:rPr lang="en-US" sz="1000" dirty="0">
                <a:ea typeface="+mn-lt"/>
                <a:cs typeface="+mn-lt"/>
              </a:rPr>
              <a:t>Shopping center </a:t>
            </a:r>
            <a:r>
              <a:rPr lang="en-US" sz="1000" dirty="0" err="1">
                <a:ea typeface="+mn-lt"/>
                <a:cs typeface="+mn-lt"/>
              </a:rPr>
              <a:t>Sello</a:t>
            </a:r>
            <a:r>
              <a:rPr lang="en-US" sz="1000" dirty="0">
                <a:ea typeface="+mn-lt"/>
                <a:cs typeface="+mn-lt"/>
              </a:rPr>
              <a:t> Smart building connected to smart grids ETIP SNET, October 3, 2018, </a:t>
            </a:r>
            <a:r>
              <a:rPr lang="en-US" sz="1000" dirty="0" err="1">
                <a:ea typeface="+mn-lt"/>
                <a:cs typeface="+mn-lt"/>
              </a:rPr>
              <a:t>Anssi</a:t>
            </a:r>
            <a:r>
              <a:rPr lang="en-US" sz="1000" dirty="0">
                <a:ea typeface="+mn-lt"/>
                <a:cs typeface="+mn-lt"/>
              </a:rPr>
              <a:t> Laaksonen, Project director, Siemens </a:t>
            </a:r>
            <a:r>
              <a:rPr lang="en-US" sz="1000" dirty="0" err="1">
                <a:ea typeface="+mn-lt"/>
                <a:cs typeface="+mn-lt"/>
              </a:rPr>
              <a:t>Osakeyhtiö</a:t>
            </a:r>
            <a:endParaRPr lang="en-US" sz="1000" dirty="0">
              <a:ea typeface="+mn-lt"/>
              <a:cs typeface="+mn-lt"/>
            </a:endParaRPr>
          </a:p>
          <a:p>
            <a:pPr lvl="1" indent="-292100">
              <a:buFont typeface="Arial" panose="020B0604020202020204" pitchFamily="34" charset="0"/>
              <a:buChar char="•"/>
            </a:pPr>
            <a:endParaRPr lang="en-US" sz="1000" b="1" dirty="0">
              <a:ea typeface="+mn-lt"/>
              <a:cs typeface="+mn-lt"/>
            </a:endParaRPr>
          </a:p>
          <a:p>
            <a:pPr lvl="1" indent="-292100">
              <a:buFont typeface="Arial" panose="020B0604020202020204" pitchFamily="34" charset="0"/>
              <a:buChar char="•"/>
            </a:pPr>
            <a:endParaRPr lang="en-US" sz="1000" dirty="0">
              <a:ea typeface="+mn-lt"/>
              <a:cs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Example case: </a:t>
            </a:r>
            <a:r>
              <a:rPr lang="en-US" dirty="0" err="1">
                <a:ea typeface="ＭＳ Ｐゴシック"/>
              </a:rPr>
              <a:t>Sello</a:t>
            </a:r>
            <a:r>
              <a:rPr lang="en-US" dirty="0">
                <a:ea typeface="ＭＳ Ｐゴシック"/>
              </a:rPr>
              <a:t> mall virtual power plant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685372-0722-428A-AE15-BE6650AAACB0}"/>
              </a:ext>
            </a:extLst>
          </p:cNvPr>
          <p:cNvSpPr txBox="1"/>
          <p:nvPr/>
        </p:nvSpPr>
        <p:spPr>
          <a:xfrm>
            <a:off x="6348865" y="1387740"/>
            <a:ext cx="2626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• </a:t>
            </a:r>
            <a:r>
              <a:rPr lang="en-US" sz="1400" b="1" dirty="0"/>
              <a:t>Optimization of peak </a:t>
            </a:r>
          </a:p>
          <a:p>
            <a:r>
              <a:rPr lang="en-US" sz="1400" b="1" dirty="0"/>
              <a:t>loads (SEE SLIDE 5)</a:t>
            </a:r>
          </a:p>
          <a:p>
            <a:r>
              <a:rPr lang="en-US" sz="1400" dirty="0"/>
              <a:t>• Own electricity </a:t>
            </a:r>
          </a:p>
          <a:p>
            <a:r>
              <a:rPr lang="en-US" sz="1400" dirty="0"/>
              <a:t>Production (PV) connected to own storage battery (2 MW)</a:t>
            </a:r>
          </a:p>
          <a:p>
            <a:r>
              <a:rPr lang="en-US" sz="1400" dirty="0"/>
              <a:t>• Totally </a:t>
            </a:r>
            <a:r>
              <a:rPr lang="en-US" sz="1400" b="1" dirty="0"/>
              <a:t>new income </a:t>
            </a:r>
          </a:p>
          <a:p>
            <a:r>
              <a:rPr lang="en-US" sz="1400" b="1" dirty="0"/>
              <a:t>from reserve markets</a:t>
            </a:r>
          </a:p>
          <a:p>
            <a:r>
              <a:rPr lang="en-US" sz="1400" dirty="0"/>
              <a:t>• Own</a:t>
            </a:r>
            <a:r>
              <a:rPr lang="en-US" sz="1400" b="1" dirty="0"/>
              <a:t> over production can be stored </a:t>
            </a:r>
            <a:r>
              <a:rPr lang="en-US" sz="1400" dirty="0"/>
              <a:t>&amp; used during high spot prices</a:t>
            </a:r>
          </a:p>
          <a:p>
            <a:r>
              <a:rPr lang="en-US" sz="1400" dirty="0"/>
              <a:t>• Storage can </a:t>
            </a:r>
            <a:r>
              <a:rPr lang="en-US" sz="1400" b="1" dirty="0"/>
              <a:t>be charged during night (off-peak)</a:t>
            </a:r>
          </a:p>
          <a:p>
            <a:r>
              <a:rPr lang="en-US" sz="1400" dirty="0"/>
              <a:t>• Heating/Cooling can also be shifted</a:t>
            </a:r>
          </a:p>
          <a:p>
            <a:r>
              <a:rPr lang="en-US" sz="1400" dirty="0"/>
              <a:t>• FINGRID pays for positive/negative reserve capacity</a:t>
            </a:r>
          </a:p>
          <a:p>
            <a:endParaRPr lang="en-FI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DB81D1-517C-400A-9F14-9DB77DF1F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3" y="1423909"/>
            <a:ext cx="6200251" cy="33343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0235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5533" y="1497600"/>
            <a:ext cx="8686799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fi-FI" sz="2000" b="0" dirty="0">
                <a:ea typeface="ＭＳ Ｐゴシック"/>
              </a:rPr>
              <a:t>Demand peak load shifting </a:t>
            </a:r>
            <a:r>
              <a:rPr lang="fi-FI" sz="2000" u="sng" dirty="0">
                <a:ea typeface="ＭＳ Ｐゴシック"/>
              </a:rPr>
              <a:t>can reduce expensive fossil fuel peak production capacities</a:t>
            </a:r>
            <a:endParaRPr lang="fi-FI" sz="2000" u="sng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fi-FI" sz="2000" b="0" dirty="0">
                <a:ea typeface="ＭＳ Ｐゴシック"/>
              </a:rPr>
              <a:t>Virtual </a:t>
            </a:r>
            <a:r>
              <a:rPr lang="fi-FI" sz="2000" b="0" dirty="0" err="1">
                <a:ea typeface="ＭＳ Ｐゴシック"/>
              </a:rPr>
              <a:t>power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plants</a:t>
            </a:r>
            <a:r>
              <a:rPr lang="fi-FI" sz="2000" b="0" dirty="0">
                <a:ea typeface="ＭＳ Ｐゴシック"/>
              </a:rPr>
              <a:t>/</a:t>
            </a:r>
            <a:r>
              <a:rPr lang="fi-FI" sz="2000" b="0" dirty="0" err="1">
                <a:ea typeface="ＭＳ Ｐゴシック"/>
              </a:rPr>
              <a:t>buildings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with</a:t>
            </a:r>
            <a:r>
              <a:rPr lang="fi-FI" sz="2000" b="0" dirty="0">
                <a:ea typeface="ＭＳ Ｐゴシック"/>
              </a:rPr>
              <a:t> net </a:t>
            </a:r>
            <a:r>
              <a:rPr lang="fi-FI" sz="2000" b="0" dirty="0" err="1">
                <a:ea typeface="ＭＳ Ｐゴシック"/>
              </a:rPr>
              <a:t>smart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metering</a:t>
            </a:r>
            <a:r>
              <a:rPr lang="fi-FI" sz="2000" b="0" dirty="0">
                <a:ea typeface="ＭＳ Ｐゴシック"/>
              </a:rPr>
              <a:t> and </a:t>
            </a:r>
            <a:r>
              <a:rPr lang="fi-FI" sz="2000" b="0" dirty="0" err="1">
                <a:ea typeface="ＭＳ Ｐゴシック"/>
              </a:rPr>
              <a:t>elastic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demand</a:t>
            </a:r>
            <a:r>
              <a:rPr lang="fi-FI" sz="2000" b="0" dirty="0">
                <a:ea typeface="ＭＳ Ｐゴシック"/>
              </a:rPr>
              <a:t>, </a:t>
            </a:r>
            <a:r>
              <a:rPr lang="fi-FI" sz="2000" b="0" dirty="0" err="1">
                <a:ea typeface="ＭＳ Ｐゴシック"/>
              </a:rPr>
              <a:t>loads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can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react</a:t>
            </a:r>
            <a:r>
              <a:rPr lang="fi-FI" sz="2000" b="0" dirty="0">
                <a:ea typeface="ＭＳ Ｐゴシック"/>
              </a:rPr>
              <a:t> to </a:t>
            </a:r>
            <a:r>
              <a:rPr lang="fi-FI" sz="2000" b="0" dirty="0" err="1">
                <a:ea typeface="ＭＳ Ｐゴシック"/>
              </a:rPr>
              <a:t>cheap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spot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 err="1">
                <a:ea typeface="ＭＳ Ｐゴシック"/>
              </a:rPr>
              <a:t>prices</a:t>
            </a:r>
            <a:r>
              <a:rPr lang="fi-FI" sz="2000" b="0" dirty="0">
                <a:ea typeface="ＭＳ Ｐゴシック"/>
              </a:rPr>
              <a:t> </a:t>
            </a:r>
            <a:r>
              <a:rPr lang="fi-FI" sz="2000" b="0" dirty="0">
                <a:ea typeface="ＭＳ Ｐゴシック"/>
                <a:sym typeface="Wingdings" panose="05000000000000000000" pitchFamily="2" charset="2"/>
              </a:rPr>
              <a:t>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more</a:t>
            </a:r>
            <a:r>
              <a:rPr lang="fi-FI" sz="2000" u="sng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renewables</a:t>
            </a:r>
            <a:r>
              <a:rPr lang="fi-FI" sz="2000" u="sng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can</a:t>
            </a:r>
            <a:r>
              <a:rPr lang="fi-FI" sz="2000" u="sng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be</a:t>
            </a:r>
            <a:r>
              <a:rPr lang="fi-FI" sz="2000" u="sng" dirty="0">
                <a:ea typeface="ＭＳ Ｐゴシック"/>
                <a:sym typeface="Wingdings" panose="05000000000000000000" pitchFamily="2" charset="2"/>
              </a:rPr>
              <a:t>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connected</a:t>
            </a:r>
            <a:r>
              <a:rPr lang="fi-FI" sz="2000" u="sng" dirty="0">
                <a:ea typeface="ＭＳ Ｐゴシック"/>
                <a:sym typeface="Wingdings" panose="05000000000000000000" pitchFamily="2" charset="2"/>
              </a:rPr>
              <a:t> to </a:t>
            </a:r>
            <a:r>
              <a:rPr lang="fi-FI" sz="2000" u="sng" dirty="0" err="1">
                <a:ea typeface="ＭＳ Ｐゴシック"/>
                <a:sym typeface="Wingdings" panose="05000000000000000000" pitchFamily="2" charset="2"/>
              </a:rPr>
              <a:t>grid</a:t>
            </a:r>
            <a:endParaRPr lang="fi-FI" sz="2000" u="sng" dirty="0"/>
          </a:p>
          <a:p>
            <a:pPr marL="342900" indent="-342900">
              <a:lnSpc>
                <a:spcPct val="150000"/>
              </a:lnSpc>
              <a:buChar char="•"/>
            </a:pPr>
            <a:r>
              <a:rPr lang="en-US" sz="2000" u="sng" dirty="0">
                <a:ea typeface="ＭＳ Ｐゴシック"/>
              </a:rPr>
              <a:t>Stability and capacity of the transmission networks are bolstered </a:t>
            </a:r>
            <a:r>
              <a:rPr lang="en-US" sz="2000" b="0" dirty="0">
                <a:ea typeface="ＭＳ Ｐゴシック"/>
              </a:rPr>
              <a:t>due to a reduction in demand volatility and peak demand</a:t>
            </a:r>
            <a:endParaRPr lang="en-US" sz="20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77466"/>
            <a:ext cx="8134278" cy="4136400"/>
          </a:xfrm>
        </p:spPr>
        <p:txBody>
          <a:bodyPr>
            <a:normAutofit fontScale="92500" lnSpcReduction="20000"/>
          </a:bodyPr>
          <a:lstStyle/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sz="1200" b="0" dirty="0"/>
              <a:t>Haider, Haider </a:t>
            </a:r>
            <a:r>
              <a:rPr lang="en-US" sz="1200" b="0" dirty="0" err="1"/>
              <a:t>Tarish</a:t>
            </a:r>
            <a:r>
              <a:rPr lang="en-US" sz="1200" b="0" dirty="0"/>
              <a:t> ; See, Ong Hang ; </a:t>
            </a:r>
            <a:r>
              <a:rPr lang="en-US" sz="1200" b="0" dirty="0" err="1"/>
              <a:t>Elmenreich</a:t>
            </a:r>
            <a:r>
              <a:rPr lang="en-US" sz="1200" b="0" dirty="0"/>
              <a:t>, Wilfried in Renewable and Sustainable Energy Reviews June 2016, Vol.59, pp.166-178: </a:t>
            </a:r>
            <a:r>
              <a:rPr lang="en-US" sz="1200" b="0" i="1" dirty="0"/>
              <a:t>A review of residential demand response of smart grid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sz="1200" b="0" i="1" dirty="0"/>
              <a:t> </a:t>
            </a:r>
            <a:r>
              <a:rPr lang="fi-FI" sz="1200" b="0" dirty="0"/>
              <a:t>Kauppakeskus Sello: </a:t>
            </a:r>
            <a:r>
              <a:rPr lang="fi-FI" sz="1200" b="0" i="1" dirty="0"/>
              <a:t>Virtuaalivoimala optimoi energiankulutuksen 04.03.2019: </a:t>
            </a:r>
            <a:r>
              <a:rPr lang="fi-FI" sz="1200" b="0" dirty="0">
                <a:hlinkClick r:id="rId3"/>
              </a:rPr>
              <a:t>https://energiatehokkuussopimukset2017-2025.fi/kauppakeskus-sello-virtuaalivoimala-optimoi-energian-kulutuksen/</a:t>
            </a:r>
            <a:endParaRPr lang="fi-FI" sz="1200" b="0" dirty="0"/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i-FI" sz="1200" b="0" dirty="0"/>
              <a:t>Kjærgaard, Mikkel B ; Arendt, Krzysztof ; Clausen, Anders ; Johansen, Aslak ; Jradi, Muhyiddine, et al. (2016). </a:t>
            </a:r>
            <a:r>
              <a:rPr lang="fi-FI" sz="1200" b="0" i="1" dirty="0"/>
              <a:t>Demand Response in Commercial Buildings with an Assessable Impact on Occupant Comfort</a:t>
            </a:r>
            <a:r>
              <a:rPr lang="fi-FI" sz="1200" b="0" dirty="0"/>
              <a:t>. IEEE International Conference on Smart Grid Communications 2016. </a:t>
            </a:r>
            <a:r>
              <a:rPr lang="fi-FI" sz="1200" b="0" dirty="0">
                <a:hlinkClick r:id="rId4"/>
              </a:rPr>
              <a:t>https://doi.org/10.1109/SmartGridComm.2016.7778802</a:t>
            </a:r>
            <a:r>
              <a:rPr lang="fi-FI" sz="1200" b="0" dirty="0"/>
              <a:t>  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fi-FI" sz="1200" b="0" dirty="0">
                <a:hlinkClick r:id="rId5"/>
              </a:rPr>
              <a:t>Märkle-Huß, Joscha</a:t>
            </a:r>
            <a:r>
              <a:rPr lang="fi-FI" sz="1200" b="0" dirty="0"/>
              <a:t> ; </a:t>
            </a:r>
            <a:r>
              <a:rPr lang="fi-FI" sz="1200" b="0" dirty="0">
                <a:hlinkClick r:id="rId6"/>
              </a:rPr>
              <a:t>Feuerriegel, Stefan</a:t>
            </a:r>
            <a:r>
              <a:rPr lang="fi-FI" sz="1200" b="0" dirty="0"/>
              <a:t> ; </a:t>
            </a:r>
            <a:r>
              <a:rPr lang="fi-FI" sz="1200" b="0" dirty="0">
                <a:hlinkClick r:id="rId7"/>
              </a:rPr>
              <a:t>Neumann, Dirk</a:t>
            </a:r>
            <a:r>
              <a:rPr lang="fi-FI" sz="1200" b="0" dirty="0"/>
              <a:t> in: </a:t>
            </a:r>
            <a:r>
              <a:rPr lang="fi-FI" sz="1200" b="0" dirty="0">
                <a:hlinkClick r:id="rId8"/>
              </a:rPr>
              <a:t>Applied Energy</a:t>
            </a:r>
            <a:r>
              <a:rPr lang="fi-FI" sz="1200" b="0" dirty="0"/>
              <a:t> 15 January 2018, Vol.210, pp.1290-1298</a:t>
            </a:r>
            <a:r>
              <a:rPr lang="fi-FI" sz="1200" b="0" i="1" dirty="0"/>
              <a:t>: </a:t>
            </a:r>
            <a:r>
              <a:rPr lang="en-US" sz="1200" b="0" i="1" dirty="0"/>
              <a:t>Large-scale demand response and its implications for spot prices, load and policies: Insights from the German-Austrian electricity market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sz="1200" b="0" dirty="0"/>
              <a:t>Rogers, Austin P ; Rasmussen, Bryan P: Sustainable Energy, Grids and Networks December 2018, Vol.16, pp.243-258: </a:t>
            </a:r>
            <a:r>
              <a:rPr lang="en-US" sz="1200" b="0" i="1" dirty="0"/>
              <a:t>Opportunities for consumer-driven load shifting in commercial and industrial buildings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sz="1200" b="0" dirty="0">
                <a:ea typeface="+mn-lt"/>
                <a:cs typeface="+mn-lt"/>
              </a:rPr>
              <a:t>Shopping center </a:t>
            </a:r>
            <a:r>
              <a:rPr lang="en-US" sz="1200" b="0" dirty="0" err="1">
                <a:ea typeface="+mn-lt"/>
                <a:cs typeface="+mn-lt"/>
              </a:rPr>
              <a:t>Sello</a:t>
            </a:r>
            <a:r>
              <a:rPr lang="en-US" sz="1200" b="0" dirty="0">
                <a:ea typeface="+mn-lt"/>
                <a:cs typeface="+mn-lt"/>
              </a:rPr>
              <a:t> Smart building connected to smart grids ETIP SNET, October 3, 2018, </a:t>
            </a:r>
            <a:r>
              <a:rPr lang="en-US" sz="1200" b="0" dirty="0" err="1">
                <a:ea typeface="+mn-lt"/>
                <a:cs typeface="+mn-lt"/>
              </a:rPr>
              <a:t>Anssi</a:t>
            </a:r>
            <a:r>
              <a:rPr lang="en-US" sz="1200" b="0" dirty="0">
                <a:ea typeface="+mn-lt"/>
                <a:cs typeface="+mn-lt"/>
              </a:rPr>
              <a:t> Laaksonen, Project director, Siemens </a:t>
            </a:r>
            <a:r>
              <a:rPr lang="en-US" sz="1200" b="0" dirty="0" err="1">
                <a:ea typeface="+mn-lt"/>
                <a:cs typeface="+mn-lt"/>
              </a:rPr>
              <a:t>Osakeyhtiö</a:t>
            </a:r>
            <a:r>
              <a:rPr lang="en-US" sz="1200" b="0" dirty="0">
                <a:ea typeface="+mn-lt"/>
                <a:cs typeface="+mn-lt"/>
              </a:rPr>
              <a:t>: </a:t>
            </a:r>
            <a:r>
              <a:rPr lang="fi-FI" sz="1200" b="0" dirty="0">
                <a:hlinkClick r:id="rId9"/>
              </a:rPr>
              <a:t>http://www.etip-snet.eu/wp-content/uploads/2018/10/3.%20Sello%20Smart%20Energy%20System%20-%20Anssi%20Laaksonen.pdf</a:t>
            </a:r>
            <a:r>
              <a:rPr lang="fi-FI" sz="1200" b="0" dirty="0"/>
              <a:t>.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n-US" sz="1200" b="0" dirty="0" err="1"/>
              <a:t>Wimmler</a:t>
            </a:r>
            <a:r>
              <a:rPr lang="en-US" sz="1200" b="0" dirty="0"/>
              <a:t>, C ; Hejazi, G ; de Oliveira Fernandes, E ; Moreira, C ; Connors, S </a:t>
            </a:r>
            <a:r>
              <a:rPr lang="en-US" sz="1200" b="0" dirty="0" err="1"/>
              <a:t>Julkaisussa</a:t>
            </a:r>
            <a:r>
              <a:rPr lang="en-US" sz="1200" b="0" dirty="0"/>
              <a:t> Energy Procedia February 2017, Vol.107, pp.248-252: </a:t>
            </a:r>
            <a:r>
              <a:rPr lang="en-US" sz="1200" b="0" i="1" dirty="0"/>
              <a:t>Impacts of Load Shifting on Renewable Energy Integration</a:t>
            </a:r>
          </a:p>
          <a:p>
            <a:pPr marL="0" indent="0">
              <a:lnSpc>
                <a:spcPct val="150000"/>
              </a:lnSpc>
            </a:pPr>
            <a:endParaRPr lang="en-US" sz="12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n-FI"/>
              <a:t>31.03.2020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D4F5B2C0BC437346B0B3590219A4E045" ma:contentTypeVersion="2" ma:contentTypeDescription="Luo uusi asiakirja." ma:contentTypeScope="" ma:versionID="e9f89f1ad0e0da2369d6561347f0f6f9">
  <xsd:schema xmlns:xsd="http://www.w3.org/2001/XMLSchema" xmlns:xs="http://www.w3.org/2001/XMLSchema" xmlns:p="http://schemas.microsoft.com/office/2006/metadata/properties" xmlns:ns2="586a7be6-e61f-44ee-bb3e-da1feaeb58b9" targetNamespace="http://schemas.microsoft.com/office/2006/metadata/properties" ma:root="true" ma:fieldsID="0aec6cbe522210095ed469dda3361dec" ns2:_="">
    <xsd:import namespace="586a7be6-e61f-44ee-bb3e-da1feaeb58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6a7be6-e61f-44ee-bb3e-da1feaeb58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7FE508-102B-47E4-A04D-4E55E8A5E39C}">
  <ds:schemaRefs>
    <ds:schemaRef ds:uri="http://schemas.microsoft.com/office/2006/documentManagement/types"/>
    <ds:schemaRef ds:uri="http://purl.org/dc/elements/1.1/"/>
    <ds:schemaRef ds:uri="586a7be6-e61f-44ee-bb3e-da1feaeb58b9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C99DF55-F4FC-478C-B6F3-D015C3CD29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02219F-14EC-49FC-9DF9-9BF43C6287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6a7be6-e61f-44ee-bb3e-da1feaeb58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13831</TotalTime>
  <Words>869</Words>
  <Application>Microsoft Office PowerPoint</Application>
  <PresentationFormat>On-screen Show (4:3)</PresentationFormat>
  <Paragraphs>107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Topic 17. Demand response of commercial loads</vt:lpstr>
      <vt:lpstr>Introduction</vt:lpstr>
      <vt:lpstr>Commercial buildings</vt:lpstr>
      <vt:lpstr>Flexible loads</vt:lpstr>
      <vt:lpstr>Peak time reduction example</vt:lpstr>
      <vt:lpstr>Load control methods</vt:lpstr>
      <vt:lpstr>Example case: Sello mall virtual power plant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Julian Wehnert;Simola Visa</dc:creator>
  <cp:lastModifiedBy>Lehtonen Matti</cp:lastModifiedBy>
  <cp:revision>1290</cp:revision>
  <dcterms:created xsi:type="dcterms:W3CDTF">2010-03-23T14:57:30Z</dcterms:created>
  <dcterms:modified xsi:type="dcterms:W3CDTF">2020-03-26T17:40:40Z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0x010100D4F5B2C0BC437346B0B3590219A4E045</vt:lpwstr>
  </property>
</Properties>
</file>