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50" r:id="rId2"/>
  </p:sldMasterIdLst>
  <p:notesMasterIdLst>
    <p:notesMasterId r:id="rId14"/>
  </p:notes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797675" cy="98742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8" roundtripDataSignature="AMtx7mi9kSsQLScM39LXEiMBSEZjHKDO2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90"/>
  </p:normalViewPr>
  <p:slideViewPr>
    <p:cSldViewPr snapToGrid="0">
      <p:cViewPr varScale="1">
        <p:scale>
          <a:sx n="39" d="100"/>
          <a:sy n="39" d="100"/>
        </p:scale>
        <p:origin x="88" y="24"/>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customschemas.google.com/relationships/presentationmetadata" Target="meta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6400" cy="493713"/>
          </a:xfrm>
          <a:prstGeom prst="rect">
            <a:avLst/>
          </a:prstGeom>
          <a:noFill/>
          <a:ln>
            <a:noFill/>
          </a:ln>
        </p:spPr>
        <p:txBody>
          <a:bodyPr spcFirstLastPara="1" wrap="square" lIns="92775" tIns="46375" rIns="92775" bIns="46375"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49688" y="0"/>
            <a:ext cx="2946400" cy="493713"/>
          </a:xfrm>
          <a:prstGeom prst="rect">
            <a:avLst/>
          </a:prstGeom>
          <a:noFill/>
          <a:ln>
            <a:noFill/>
          </a:ln>
        </p:spPr>
        <p:txBody>
          <a:bodyPr spcFirstLastPara="1" wrap="square" lIns="92775" tIns="46375" rIns="92775" bIns="46375"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lvl1pPr marL="457200" marR="0" lvl="0"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3pPr>
            <a:lvl4pPr marL="1828800" marR="0" lvl="3"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4pPr>
            <a:lvl5pPr marL="2286000" marR="0" lvl="4"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378950"/>
            <a:ext cx="2946400" cy="493713"/>
          </a:xfrm>
          <a:prstGeom prst="rect">
            <a:avLst/>
          </a:prstGeom>
          <a:noFill/>
          <a:ln>
            <a:noFill/>
          </a:ln>
        </p:spPr>
        <p:txBody>
          <a:bodyPr spcFirstLastPara="1" wrap="square" lIns="92775" tIns="46375" rIns="92775" bIns="46375"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49688" y="9378950"/>
            <a:ext cx="2946400" cy="493713"/>
          </a:xfrm>
          <a:prstGeom prst="rect">
            <a:avLst/>
          </a:prstGeom>
          <a:noFill/>
          <a:ln>
            <a:noFill/>
          </a:ln>
        </p:spPr>
        <p:txBody>
          <a:bodyPr spcFirstLastPara="1" wrap="square" lIns="92775" tIns="46375" rIns="92775" bIns="46375" anchor="b" anchorCtr="0">
            <a:noAutofit/>
          </a:bodyPr>
          <a:lstStyle/>
          <a:p>
            <a:pPr marL="0" marR="0" lvl="0" indent="0" algn="r" rtl="0">
              <a:spcBef>
                <a:spcPts val="0"/>
              </a:spcBef>
              <a:spcAft>
                <a:spcPts val="0"/>
              </a:spcAft>
              <a:buNone/>
            </a:pPr>
            <a:fld id="{00000000-1234-1234-1234-123412341234}" type="slidenum">
              <a:rPr lang="fi-FI"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Google Shape;67;p1: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p4: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8175114672_0_30: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8175114672_0_30: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175" name="Google Shape;175;g8175114672_0_30: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11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7ed91db533_0_0: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7ed91db533_0_0: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79" name="Google Shape;79;g7ed91db533_0_0: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Google Shape;88;p2: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8175114672_0_0: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8175114672_0_0: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99" name="Google Shape;99;g8175114672_0_0: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735c91a2a5_0_14: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735c91a2a5_0_14: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110" name="Google Shape;110;g735c91a2a5_0_14: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735c91a2a5_0_24: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735c91a2a5_0_24: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122" name="Google Shape;122;g735c91a2a5_0_24: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8175114672_0_21: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8175114672_0_21: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r>
              <a:rPr lang="fi-FI"/>
              <a:t>This figure is showcasing the impact of the ICT (Information Communication Technology) failure on power systems, in the case of 2003 North American blackout. The event 1, 3 and 4 colored in blue are occuring in the ICT system and the rest in the power system. The green colored state for the ICT and power systems is the normal operation and with each of the events happening in both of the systems, the chain leads to blackout. The left side event chain containing only power system events highlights, which events you would know of if you were not monitoring the ICT system connected to the power system. As you can see, in this case in the beginning there are more events in the ICT system, thus without monitoring them, you have a system suddenly shutting down with a blackout, while with monitoring the ICT system maybe in this case it would have been possible to take some actions on the ICT system side to prevent the power system from deteriorating into blackout. </a:t>
            </a:r>
            <a:endParaRPr/>
          </a:p>
        </p:txBody>
      </p:sp>
      <p:sp>
        <p:nvSpPr>
          <p:cNvPr id="133" name="Google Shape;133;g8175114672_0_21: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8175114672_0_10: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8175114672_0_10: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r>
              <a:rPr lang="fi-FI"/>
              <a:t>One of the main standards for smart grids is the IEC 61850, this standard includes mapping (data model) and protocols for substation automation. Originally IEC 61850 was meant to be only a standard for communication between IEDs (Intelligent Electronic Device) in the primary substations. However, new sections are being added to the standard to cover the entire smart grids, for instance new parts include hydro power plants, DER (distributed energy resources), communication between substations and communication between control centers and substations. One of the main reasons why IEC 61850 is expanding to cover the entire smart grid is the design of the standard. In IEC 61850 the data model and communication protocols are separated, thus it is possible to add new component names etc. to the data model, while still being able to apply the principles of the communication protocols. The three main protocols in IEC 61850 are MMS for process and supervision data, GOOSE for fast peer-to-peer communication (e.g. communicating trip signals between IEDs) and SMV for measurement data transfer. In the figure, you can see the generic data model of IEC 61850, each IED is formed by these five categories, e.g. physical device is a IED relay, logical device is the virtual presentation of the physical device (but one physical device can include multiple logical devices). Logical node is a specific group of functions, e.g. XCBR1 for circuit breaker and MMXU1 for measurement unit. Each logical node contains data objects, which contain data attributes, e.g. Pos for position containing StVal for status value, q for quality and t for time, and TotW for total active power containing Mag for magnitude, q for quality and t for time. </a:t>
            </a:r>
            <a:endParaRPr/>
          </a:p>
        </p:txBody>
      </p:sp>
      <p:sp>
        <p:nvSpPr>
          <p:cNvPr id="144" name="Google Shape;144;g8175114672_0_10: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3: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
        <p:nvSpPr>
          <p:cNvPr id="18" name="Google Shape;18;p8"/>
          <p:cNvSpPr txBox="1">
            <a:spLocks noGrp="1"/>
          </p:cNvSpPr>
          <p:nvPr>
            <p:ph type="ctrTitle"/>
          </p:nvPr>
        </p:nvSpPr>
        <p:spPr>
          <a:xfrm>
            <a:off x="572400" y="1772220"/>
            <a:ext cx="7772400" cy="1086181"/>
          </a:xfrm>
          <a:prstGeom prst="rect">
            <a:avLst/>
          </a:prstGeom>
          <a:noFill/>
          <a:ln>
            <a:noFill/>
          </a:ln>
        </p:spPr>
        <p:txBody>
          <a:bodyPr spcFirstLastPara="1" wrap="square" lIns="0" tIns="0" rIns="0" bIns="0" anchor="t" anchorCtr="0">
            <a:normAutofit/>
          </a:bodyPr>
          <a:lstStyle>
            <a:lvl1pPr lvl="0" algn="l">
              <a:spcBef>
                <a:spcPts val="0"/>
              </a:spcBef>
              <a:spcAft>
                <a:spcPts val="0"/>
              </a:spcAft>
              <a:buSzPts val="1400"/>
              <a:buNone/>
              <a:defRPr sz="4300" b="1">
                <a:solidFill>
                  <a:schemeClr val="lt1"/>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9" name="Google Shape;19;p8"/>
          <p:cNvSpPr txBox="1">
            <a:spLocks noGrp="1"/>
          </p:cNvSpPr>
          <p:nvPr>
            <p:ph type="subTitle" idx="1"/>
          </p:nvPr>
        </p:nvSpPr>
        <p:spPr>
          <a:xfrm>
            <a:off x="572400" y="2858401"/>
            <a:ext cx="6285600" cy="2339529"/>
          </a:xfrm>
          <a:prstGeom prst="rect">
            <a:avLst/>
          </a:prstGeom>
          <a:noFill/>
          <a:ln>
            <a:noFill/>
          </a:ln>
        </p:spPr>
        <p:txBody>
          <a:bodyPr spcFirstLastPara="1" wrap="square" lIns="0" tIns="0" rIns="0" bIns="0" anchor="t" anchorCtr="0">
            <a:normAutofit/>
          </a:bodyPr>
          <a:lstStyle>
            <a:lvl1pPr lvl="0" algn="l">
              <a:lnSpc>
                <a:spcPct val="110800"/>
              </a:lnSpc>
              <a:spcBef>
                <a:spcPts val="400"/>
              </a:spcBef>
              <a:spcAft>
                <a:spcPts val="0"/>
              </a:spcAft>
              <a:buClr>
                <a:srgbClr val="FFFFFF"/>
              </a:buClr>
              <a:buSzPts val="2000"/>
              <a:buNone/>
              <a:defRPr sz="2000">
                <a:solidFill>
                  <a:srgbClr val="FFFFFF"/>
                </a:solidFill>
              </a:defRPr>
            </a:lvl1pPr>
            <a:lvl2pPr lvl="1" algn="ctr">
              <a:spcBef>
                <a:spcPts val="480"/>
              </a:spcBef>
              <a:spcAft>
                <a:spcPts val="0"/>
              </a:spcAft>
              <a:buClr>
                <a:srgbClr val="888888"/>
              </a:buClr>
              <a:buSzPts val="2400"/>
              <a:buNone/>
              <a:defRPr>
                <a:solidFill>
                  <a:srgbClr val="888888"/>
                </a:solidFill>
              </a:defRPr>
            </a:lvl2pPr>
            <a:lvl3pPr lvl="2" algn="ctr">
              <a:spcBef>
                <a:spcPts val="400"/>
              </a:spcBef>
              <a:spcAft>
                <a:spcPts val="0"/>
              </a:spcAft>
              <a:buClr>
                <a:srgbClr val="888888"/>
              </a:buClr>
              <a:buSzPts val="2000"/>
              <a:buNone/>
              <a:defRPr>
                <a:solidFill>
                  <a:srgbClr val="888888"/>
                </a:solidFill>
              </a:defRPr>
            </a:lvl3pPr>
            <a:lvl4pPr lvl="3" algn="ctr">
              <a:spcBef>
                <a:spcPts val="340"/>
              </a:spcBef>
              <a:spcAft>
                <a:spcPts val="0"/>
              </a:spcAft>
              <a:buClr>
                <a:srgbClr val="888888"/>
              </a:buClr>
              <a:buSzPts val="1700"/>
              <a:buNone/>
              <a:defRPr>
                <a:solidFill>
                  <a:srgbClr val="888888"/>
                </a:solidFill>
              </a:defRPr>
            </a:lvl4pPr>
            <a:lvl5pPr lvl="4" algn="ctr">
              <a:spcBef>
                <a:spcPts val="340"/>
              </a:spcBef>
              <a:spcAft>
                <a:spcPts val="0"/>
              </a:spcAft>
              <a:buClr>
                <a:srgbClr val="888888"/>
              </a:buClr>
              <a:buSzPts val="1700"/>
              <a:buNone/>
              <a:defRPr>
                <a:solidFill>
                  <a:srgbClr val="888888"/>
                </a:solidFill>
              </a:defRPr>
            </a:lvl5pPr>
            <a:lvl6pPr lvl="5" algn="ctr">
              <a:spcBef>
                <a:spcPts val="340"/>
              </a:spcBef>
              <a:spcAft>
                <a:spcPts val="0"/>
              </a:spcAft>
              <a:buClr>
                <a:srgbClr val="888888"/>
              </a:buClr>
              <a:buSzPts val="1700"/>
              <a:buNone/>
              <a:defRPr>
                <a:solidFill>
                  <a:srgbClr val="888888"/>
                </a:solidFill>
              </a:defRPr>
            </a:lvl6pPr>
            <a:lvl7pPr lvl="6" algn="ctr">
              <a:spcBef>
                <a:spcPts val="340"/>
              </a:spcBef>
              <a:spcAft>
                <a:spcPts val="0"/>
              </a:spcAft>
              <a:buClr>
                <a:srgbClr val="888888"/>
              </a:buClr>
              <a:buSzPts val="1700"/>
              <a:buNone/>
              <a:defRPr>
                <a:solidFill>
                  <a:srgbClr val="888888"/>
                </a:solidFill>
              </a:defRPr>
            </a:lvl7pPr>
            <a:lvl8pPr lvl="7" algn="ctr">
              <a:spcBef>
                <a:spcPts val="340"/>
              </a:spcBef>
              <a:spcAft>
                <a:spcPts val="0"/>
              </a:spcAft>
              <a:buClr>
                <a:srgbClr val="888888"/>
              </a:buClr>
              <a:buSzPts val="1700"/>
              <a:buNone/>
              <a:defRPr>
                <a:solidFill>
                  <a:srgbClr val="888888"/>
                </a:solidFill>
              </a:defRPr>
            </a:lvl8pPr>
            <a:lvl9pPr lvl="8" algn="ctr">
              <a:spcBef>
                <a:spcPts val="340"/>
              </a:spcBef>
              <a:spcAft>
                <a:spcPts val="0"/>
              </a:spcAft>
              <a:buClr>
                <a:srgbClr val="888888"/>
              </a:buClr>
              <a:buSzPts val="1700"/>
              <a:buNone/>
              <a:defRPr>
                <a:solidFill>
                  <a:srgbClr val="888888"/>
                </a:solidFill>
              </a:defRPr>
            </a:lvl9pPr>
          </a:lstStyle>
          <a:p>
            <a:endParaRPr/>
          </a:p>
        </p:txBody>
      </p:sp>
      <p:sp>
        <p:nvSpPr>
          <p:cNvPr id="20" name="Google Shape;20;p8"/>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dk1"/>
              </a:buClr>
              <a:buSzPts val="1000"/>
              <a:buNone/>
              <a:defRPr sz="1000" b="1">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1" name="Google Shape;21;p8"/>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2" name="Google Shape;22;p8"/>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 name="Google Shape;23;p8"/>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8"/>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5" name="Google Shape;25;p8"/>
          <p:cNvSpPr txBox="1">
            <a:spLocks noGrp="1"/>
          </p:cNvSpPr>
          <p:nvPr>
            <p:ph type="dt" idx="10"/>
          </p:nvPr>
        </p:nvSpPr>
        <p:spPr>
          <a:xfrm>
            <a:off x="2860675" y="5961063"/>
            <a:ext cx="2027238" cy="1778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33"/>
        <p:cNvGrpSpPr/>
        <p:nvPr/>
      </p:nvGrpSpPr>
      <p:grpSpPr>
        <a:xfrm>
          <a:off x="0" y="0"/>
          <a:ext cx="0" cy="0"/>
          <a:chOff x="0" y="0"/>
          <a:chExt cx="0" cy="0"/>
        </a:xfrm>
      </p:grpSpPr>
      <p:sp>
        <p:nvSpPr>
          <p:cNvPr id="34" name="Google Shape;34;p10"/>
          <p:cNvSpPr/>
          <p:nvPr/>
        </p:nvSpPr>
        <p:spPr>
          <a:xfrm>
            <a:off x="573088" y="5813425"/>
            <a:ext cx="7988300" cy="65088"/>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5" name="Google Shape;35;p10"/>
          <p:cNvSpPr/>
          <p:nvPr/>
        </p:nvSpPr>
        <p:spPr>
          <a:xfrm>
            <a:off x="573088" y="1138238"/>
            <a:ext cx="7988300" cy="635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6" name="Google Shape;36;p10"/>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normAutofit/>
          </a:bodyPr>
          <a:lstStyle>
            <a:lvl1pPr marL="457200" lvl="0" indent="-228600" algn="l">
              <a:lnSpc>
                <a:spcPct val="121714"/>
              </a:lnSpc>
              <a:spcBef>
                <a:spcPts val="280"/>
              </a:spcBef>
              <a:spcAft>
                <a:spcPts val="0"/>
              </a:spcAft>
              <a:buClr>
                <a:schemeClr val="dk1"/>
              </a:buClr>
              <a:buSzPts val="1400"/>
              <a:buNone/>
              <a:defRPr sz="1400" b="1"/>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7" name="Google Shape;37;p10"/>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accent3"/>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8" name="Google Shape;38;p10"/>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9" name="Google Shape;39;p10"/>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0" name="Google Shape;40;p10"/>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0"/>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0"/>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r>
              <a:rPr lang="fi-FI"/>
              <a:t>Page </a:t>
            </a:r>
            <a:fld id="{00000000-1234-1234-1234-123412341234}" type="slidenum">
              <a:rPr lang="fi-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3"/>
        <p:cNvGrpSpPr/>
        <p:nvPr/>
      </p:nvGrpSpPr>
      <p:grpSpPr>
        <a:xfrm>
          <a:off x="0" y="0"/>
          <a:ext cx="0" cy="0"/>
          <a:chOff x="0" y="0"/>
          <a:chExt cx="0" cy="0"/>
        </a:xfrm>
      </p:grpSpPr>
      <p:sp>
        <p:nvSpPr>
          <p:cNvPr id="44" name="Google Shape;44;p11"/>
          <p:cNvSpPr/>
          <p:nvPr/>
        </p:nvSpPr>
        <p:spPr>
          <a:xfrm>
            <a:off x="573088" y="5813425"/>
            <a:ext cx="7988300" cy="65088"/>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45" name="Google Shape;45;p11"/>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normAutofit/>
          </a:bodyPr>
          <a:lstStyle>
            <a:lvl1pPr marL="457200" lvl="0" indent="-228600" algn="l">
              <a:lnSpc>
                <a:spcPct val="121714"/>
              </a:lnSpc>
              <a:spcBef>
                <a:spcPts val="280"/>
              </a:spcBef>
              <a:spcAft>
                <a:spcPts val="0"/>
              </a:spcAft>
              <a:buClr>
                <a:schemeClr val="dk1"/>
              </a:buClr>
              <a:buSzPts val="1400"/>
              <a:buNone/>
              <a:defRPr sz="1400" b="1"/>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6" name="Google Shape;46;p11"/>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accent2"/>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7" name="Google Shape;47;p11"/>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8" name="Google Shape;48;p11"/>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9" name="Google Shape;49;p11"/>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1"/>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1"/>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52"/>
        <p:cNvGrpSpPr/>
        <p:nvPr/>
      </p:nvGrpSpPr>
      <p:grpSpPr>
        <a:xfrm>
          <a:off x="0" y="0"/>
          <a:ext cx="0" cy="0"/>
          <a:chOff x="0" y="0"/>
          <a:chExt cx="0" cy="0"/>
        </a:xfrm>
      </p:grpSpPr>
      <p:sp>
        <p:nvSpPr>
          <p:cNvPr id="53" name="Google Shape;53;p12"/>
          <p:cNvSpPr/>
          <p:nvPr/>
        </p:nvSpPr>
        <p:spPr>
          <a:xfrm>
            <a:off x="406400" y="406400"/>
            <a:ext cx="8326438" cy="5472113"/>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
        <p:nvSpPr>
          <p:cNvPr id="54" name="Google Shape;54;p12"/>
          <p:cNvSpPr txBox="1">
            <a:spLocks noGrp="1"/>
          </p:cNvSpPr>
          <p:nvPr>
            <p:ph type="ctrTitle"/>
          </p:nvPr>
        </p:nvSpPr>
        <p:spPr>
          <a:xfrm>
            <a:off x="572400" y="547000"/>
            <a:ext cx="7772400" cy="22064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lt1"/>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5" name="Google Shape;55;p12"/>
          <p:cNvSpPr txBox="1">
            <a:spLocks noGrp="1"/>
          </p:cNvSpPr>
          <p:nvPr>
            <p:ph type="body" idx="1"/>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6" name="Google Shape;56;p12"/>
          <p:cNvSpPr txBox="1">
            <a:spLocks noGrp="1"/>
          </p:cNvSpPr>
          <p:nvPr>
            <p:ph type="body" idx="2"/>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7" name="Google Shape;57;p12"/>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2"/>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2"/>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60"/>
        <p:cNvGrpSpPr/>
        <p:nvPr/>
      </p:nvGrpSpPr>
      <p:grpSpPr>
        <a:xfrm>
          <a:off x="0" y="0"/>
          <a:ext cx="0" cy="0"/>
          <a:chOff x="0" y="0"/>
          <a:chExt cx="0" cy="0"/>
        </a:xfrm>
      </p:grpSpPr>
      <p:sp>
        <p:nvSpPr>
          <p:cNvPr id="61" name="Google Shape;61;p13"/>
          <p:cNvSpPr txBox="1">
            <a:spLocks noGrp="1"/>
          </p:cNvSpPr>
          <p:nvPr>
            <p:ph type="title"/>
          </p:nvPr>
        </p:nvSpPr>
        <p:spPr>
          <a:xfrm>
            <a:off x="314325" y="119063"/>
            <a:ext cx="8520113" cy="962025"/>
          </a:xfrm>
          <a:prstGeom prst="rect">
            <a:avLst/>
          </a:prstGeom>
          <a:noFill/>
          <a:ln>
            <a:noFill/>
          </a:ln>
        </p:spPr>
        <p:txBody>
          <a:bodyPr spcFirstLastPara="1" wrap="square" lIns="77925" tIns="38950" rIns="77925" bIns="3895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2" name="Google Shape;62;p13"/>
          <p:cNvSpPr txBox="1">
            <a:spLocks noGrp="1"/>
          </p:cNvSpPr>
          <p:nvPr>
            <p:ph type="body" idx="1"/>
          </p:nvPr>
        </p:nvSpPr>
        <p:spPr>
          <a:xfrm>
            <a:off x="323850" y="1268413"/>
            <a:ext cx="4171950" cy="4897437"/>
          </a:xfrm>
          <a:prstGeom prst="rect">
            <a:avLst/>
          </a:prstGeom>
          <a:noFill/>
          <a:ln>
            <a:noFill/>
          </a:ln>
        </p:spPr>
        <p:txBody>
          <a:bodyPr spcFirstLastPara="1" wrap="square" lIns="77925" tIns="38950" rIns="77925" bIns="389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3" name="Google Shape;63;p13"/>
          <p:cNvSpPr txBox="1">
            <a:spLocks noGrp="1"/>
          </p:cNvSpPr>
          <p:nvPr>
            <p:ph type="body" idx="2"/>
          </p:nvPr>
        </p:nvSpPr>
        <p:spPr>
          <a:xfrm>
            <a:off x="4648200" y="1268413"/>
            <a:ext cx="4171950" cy="4897437"/>
          </a:xfrm>
          <a:prstGeom prst="rect">
            <a:avLst/>
          </a:prstGeom>
          <a:noFill/>
          <a:ln>
            <a:noFill/>
          </a:ln>
        </p:spPr>
        <p:txBody>
          <a:bodyPr spcFirstLastPara="1" wrap="square" lIns="77925" tIns="38950" rIns="77925" bIns="389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4" name="Google Shape;64;p13"/>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lvl="0" algn="ctr">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7" descr="Aalto_EN_Electr-Eng_21_RGB_2"/>
          <p:cNvPicPr preferRelativeResize="0"/>
          <p:nvPr/>
        </p:nvPicPr>
        <p:blipFill rotWithShape="1">
          <a:blip r:embed="rId3">
            <a:alphaModFix/>
          </a:blip>
          <a:srcRect l="7030" t="6173"/>
          <a:stretch/>
        </p:blipFill>
        <p:spPr>
          <a:xfrm>
            <a:off x="0" y="0"/>
            <a:ext cx="2162175" cy="2038350"/>
          </a:xfrm>
          <a:prstGeom prst="rect">
            <a:avLst/>
          </a:prstGeom>
          <a:noFill/>
          <a:ln>
            <a:noFill/>
          </a:ln>
        </p:spPr>
      </p:pic>
      <p:sp>
        <p:nvSpPr>
          <p:cNvPr id="11" name="Google Shape;11;p7"/>
          <p:cNvSpPr txBox="1">
            <a:spLocks noGrp="1"/>
          </p:cNvSpPr>
          <p:nvPr>
            <p:ph type="title"/>
          </p:nvPr>
        </p:nvSpPr>
        <p:spPr>
          <a:xfrm>
            <a:off x="457200" y="274638"/>
            <a:ext cx="8229600" cy="1143000"/>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2" name="Google Shape;12;p7"/>
          <p:cNvSpPr txBox="1">
            <a:spLocks noGrp="1"/>
          </p:cNvSpPr>
          <p:nvPr>
            <p:ph type="body" idx="1"/>
          </p:nvPr>
        </p:nvSpPr>
        <p:spPr>
          <a:xfrm>
            <a:off x="457200" y="1600200"/>
            <a:ext cx="8229600" cy="4525963"/>
          </a:xfrm>
          <a:prstGeom prst="rect">
            <a:avLst/>
          </a:prstGeom>
          <a:noFill/>
          <a:ln>
            <a:noFill/>
          </a:ln>
        </p:spPr>
        <p:txBody>
          <a:bodyPr spcFirstLastPara="1" wrap="square" lIns="77925" tIns="38950" rIns="77925" bIns="38950" anchor="t" anchorCtr="0">
            <a:noAutofit/>
          </a:bodyPr>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Times New Roman"/>
                <a:ea typeface="Times New Roman"/>
                <a:cs typeface="Times New Roman"/>
                <a:sym typeface="Times New Roman"/>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13" name="Google Shape;13;p7"/>
          <p:cNvSpPr txBox="1">
            <a:spLocks noGrp="1"/>
          </p:cNvSpPr>
          <p:nvPr>
            <p:ph type="dt" idx="10"/>
          </p:nvPr>
        </p:nvSpPr>
        <p:spPr>
          <a:xfrm>
            <a:off x="457200" y="6356350"/>
            <a:ext cx="2133600" cy="365125"/>
          </a:xfrm>
          <a:prstGeom prst="rect">
            <a:avLst/>
          </a:prstGeom>
          <a:noFill/>
          <a:ln>
            <a:noFill/>
          </a:ln>
        </p:spPr>
        <p:txBody>
          <a:bodyPr spcFirstLastPara="1" wrap="square" lIns="77925" tIns="38950" rIns="77925" bIns="38950" anchor="ctr" anchorCtr="0">
            <a:noAutofit/>
          </a:bodyPr>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4" name="Google Shape;14;p7"/>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5" name="Google Shape;15;p7"/>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i-FI"/>
              <a:t>‹#›</a:t>
            </a:fld>
            <a:endParaRPr/>
          </a:p>
        </p:txBody>
      </p:sp>
      <p:sp>
        <p:nvSpPr>
          <p:cNvPr id="16" name="Google Shape;16;p7"/>
          <p:cNvSpPr/>
          <p:nvPr/>
        </p:nvSpPr>
        <p:spPr>
          <a:xfrm>
            <a:off x="406400" y="1712913"/>
            <a:ext cx="8328025" cy="3921125"/>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
        <p:cNvGrpSpPr/>
        <p:nvPr/>
      </p:nvGrpSpPr>
      <p:grpSpPr>
        <a:xfrm>
          <a:off x="0" y="0"/>
          <a:ext cx="0" cy="0"/>
          <a:chOff x="0" y="0"/>
          <a:chExt cx="0" cy="0"/>
        </a:xfrm>
      </p:grpSpPr>
      <p:pic>
        <p:nvPicPr>
          <p:cNvPr id="27" name="Google Shape;27;p9" descr="Aalto_EN_Electr-Eng_13_RGB_2"/>
          <p:cNvPicPr preferRelativeResize="0"/>
          <p:nvPr/>
        </p:nvPicPr>
        <p:blipFill rotWithShape="1">
          <a:blip r:embed="rId6">
            <a:alphaModFix/>
          </a:blip>
          <a:srcRect/>
          <a:stretch/>
        </p:blipFill>
        <p:spPr>
          <a:xfrm>
            <a:off x="215900" y="5815013"/>
            <a:ext cx="2519363" cy="1042987"/>
          </a:xfrm>
          <a:prstGeom prst="rect">
            <a:avLst/>
          </a:prstGeom>
          <a:noFill/>
          <a:ln>
            <a:noFill/>
          </a:ln>
        </p:spPr>
      </p:pic>
      <p:sp>
        <p:nvSpPr>
          <p:cNvPr id="28" name="Google Shape;28;p9"/>
          <p:cNvSpPr txBox="1">
            <a:spLocks noGrp="1"/>
          </p:cNvSpPr>
          <p:nvPr>
            <p:ph type="title"/>
          </p:nvPr>
        </p:nvSpPr>
        <p:spPr>
          <a:xfrm>
            <a:off x="457200" y="274638"/>
            <a:ext cx="8229600" cy="1143000"/>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29" name="Google Shape;29;p9"/>
          <p:cNvSpPr txBox="1">
            <a:spLocks noGrp="1"/>
          </p:cNvSpPr>
          <p:nvPr>
            <p:ph type="body" idx="1"/>
          </p:nvPr>
        </p:nvSpPr>
        <p:spPr>
          <a:xfrm>
            <a:off x="457200" y="1600200"/>
            <a:ext cx="8229600" cy="4525963"/>
          </a:xfrm>
          <a:prstGeom prst="rect">
            <a:avLst/>
          </a:prstGeom>
          <a:noFill/>
          <a:ln>
            <a:noFill/>
          </a:ln>
        </p:spPr>
        <p:txBody>
          <a:bodyPr spcFirstLastPara="1" wrap="square" lIns="77925" tIns="38950" rIns="77925" bIns="38950" anchor="t" anchorCtr="0">
            <a:noAutofit/>
          </a:bodyPr>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0" name="Google Shape;30;p9"/>
          <p:cNvSpPr txBox="1">
            <a:spLocks noGrp="1"/>
          </p:cNvSpPr>
          <p:nvPr>
            <p:ph type="dt" idx="10"/>
          </p:nvPr>
        </p:nvSpPr>
        <p:spPr>
          <a:xfrm>
            <a:off x="457200" y="6356350"/>
            <a:ext cx="2133600" cy="365125"/>
          </a:xfrm>
          <a:prstGeom prst="rect">
            <a:avLst/>
          </a:prstGeom>
          <a:noFill/>
          <a:ln>
            <a:noFill/>
          </a:ln>
        </p:spPr>
        <p:txBody>
          <a:bodyPr spcFirstLastPara="1" wrap="square" lIns="77925" tIns="38950" rIns="77925" bIns="38950" anchor="ctr" anchorCtr="0">
            <a:noAutofit/>
          </a:bodyPr>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1" name="Google Shape;31;p9"/>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2" name="Google Shape;32;p9"/>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i-FI"/>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investinfinland.fi/documents/162753/197730/White+Paper+Smart+Grid/880e1f5b-a78f-4294-bfed-a8037cfa0a9c"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martgridstandardsmap.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artgridstandardsmap.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
          <p:cNvSpPr txBox="1">
            <a:spLocks noGrp="1"/>
          </p:cNvSpPr>
          <p:nvPr>
            <p:ph type="ctrTitle"/>
          </p:nvPr>
        </p:nvSpPr>
        <p:spPr>
          <a:xfrm>
            <a:off x="572400" y="1772220"/>
            <a:ext cx="7777274" cy="2410209"/>
          </a:xfrm>
          <a:prstGeom prst="rect">
            <a:avLst/>
          </a:prstGeom>
          <a:noFill/>
          <a:ln>
            <a:noFill/>
          </a:ln>
        </p:spPr>
        <p:txBody>
          <a:bodyPr spcFirstLastPara="1" wrap="square" lIns="0" tIns="0" rIns="0" bIns="0" anchor="t" anchorCtr="0">
            <a:normAutofit/>
          </a:bodyPr>
          <a:lstStyle/>
          <a:p>
            <a:pPr marL="0" lvl="0" indent="0" algn="l" rtl="0">
              <a:spcBef>
                <a:spcPts val="0"/>
              </a:spcBef>
              <a:spcAft>
                <a:spcPts val="0"/>
              </a:spcAft>
              <a:buNone/>
            </a:pPr>
            <a:r>
              <a:rPr lang="fi-FI" sz="3200"/>
              <a:t>ELEC-E8423 - Smart Grid</a:t>
            </a:r>
            <a:endParaRPr sz="3200"/>
          </a:p>
          <a:p>
            <a:pPr marL="0" lvl="0" indent="0" algn="l" rtl="0">
              <a:spcBef>
                <a:spcPts val="0"/>
              </a:spcBef>
              <a:spcAft>
                <a:spcPts val="0"/>
              </a:spcAft>
              <a:buNone/>
            </a:pPr>
            <a:r>
              <a:rPr lang="fi-FI" sz="3200"/>
              <a:t/>
            </a:r>
            <a:br>
              <a:rPr lang="fi-FI" sz="3200"/>
            </a:br>
            <a:r>
              <a:rPr lang="fi-FI" sz="3200"/>
              <a:t>Communication solutions for SG</a:t>
            </a:r>
            <a:endParaRPr sz="3200" i="1"/>
          </a:p>
        </p:txBody>
      </p:sp>
      <p:sp>
        <p:nvSpPr>
          <p:cNvPr id="70" name="Google Shape;70;p1"/>
          <p:cNvSpPr txBox="1">
            <a:spLocks noGrp="1"/>
          </p:cNvSpPr>
          <p:nvPr>
            <p:ph type="subTitle" idx="1"/>
          </p:nvPr>
        </p:nvSpPr>
        <p:spPr>
          <a:xfrm>
            <a:off x="572401" y="4182429"/>
            <a:ext cx="6285600" cy="1323370"/>
          </a:xfrm>
          <a:prstGeom prst="rect">
            <a:avLst/>
          </a:prstGeom>
          <a:noFill/>
          <a:ln>
            <a:noFill/>
          </a:ln>
        </p:spPr>
        <p:txBody>
          <a:bodyPr spcFirstLastPara="1" wrap="square" lIns="0" tIns="0" rIns="0" bIns="0" anchor="t" anchorCtr="0">
            <a:normAutofit/>
          </a:bodyPr>
          <a:lstStyle/>
          <a:p>
            <a:pPr marL="0" lvl="0" indent="0" algn="l" rtl="0">
              <a:lnSpc>
                <a:spcPct val="110800"/>
              </a:lnSpc>
              <a:spcBef>
                <a:spcPts val="0"/>
              </a:spcBef>
              <a:spcAft>
                <a:spcPts val="0"/>
              </a:spcAft>
              <a:buClr>
                <a:srgbClr val="FFFFFF"/>
              </a:buClr>
              <a:buSzPts val="2000"/>
              <a:buNone/>
            </a:pPr>
            <a:r>
              <a:rPr lang="fi-FI" i="1"/>
              <a:t>Jemina Peltola, Petra Raussi</a:t>
            </a:r>
            <a:endParaRPr i="1"/>
          </a:p>
          <a:p>
            <a:pPr marL="0" lvl="0" indent="0" algn="l" rtl="0">
              <a:lnSpc>
                <a:spcPct val="110800"/>
              </a:lnSpc>
              <a:spcBef>
                <a:spcPts val="400"/>
              </a:spcBef>
              <a:spcAft>
                <a:spcPts val="0"/>
              </a:spcAft>
              <a:buClr>
                <a:srgbClr val="FFFFFF"/>
              </a:buClr>
              <a:buSzPts val="2000"/>
              <a:buNone/>
            </a:pPr>
            <a:endParaRPr/>
          </a:p>
        </p:txBody>
      </p:sp>
      <p:sp>
        <p:nvSpPr>
          <p:cNvPr id="71" name="Google Shape;71;p1"/>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SzPts val="1000"/>
              <a:buNone/>
            </a:pPr>
            <a:endParaRPr/>
          </a:p>
        </p:txBody>
      </p:sp>
      <p:sp>
        <p:nvSpPr>
          <p:cNvPr id="72" name="Google Shape;72;p1"/>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
        <p:nvSpPr>
          <p:cNvPr id="73" name="Google Shape;73;p1"/>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r>
              <a:rPr lang="fi-FI"/>
              <a:t>28.04.2020</a:t>
            </a:r>
            <a:endParaRPr/>
          </a:p>
        </p:txBody>
      </p:sp>
      <p:sp>
        <p:nvSpPr>
          <p:cNvPr id="74" name="Google Shape;74;p1"/>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
        <p:nvSpPr>
          <p:cNvPr id="75" name="Google Shape;75;p1"/>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4"/>
          <p:cNvSpPr txBox="1">
            <a:spLocks noGrp="1"/>
          </p:cNvSpPr>
          <p:nvPr>
            <p:ph type="body" idx="1"/>
          </p:nvPr>
        </p:nvSpPr>
        <p:spPr>
          <a:xfrm>
            <a:off x="572400" y="1319425"/>
            <a:ext cx="8280000" cy="4314600"/>
          </a:xfrm>
          <a:prstGeom prst="rect">
            <a:avLst/>
          </a:prstGeom>
          <a:noFill/>
          <a:ln>
            <a:noFill/>
          </a:ln>
        </p:spPr>
        <p:txBody>
          <a:bodyPr spcFirstLastPara="1" wrap="square" lIns="0" tIns="0" rIns="0" bIns="0" anchor="t" anchorCtr="0">
            <a:normAutofit/>
          </a:bodyPr>
          <a:lstStyle/>
          <a:p>
            <a:pPr marL="457200" lvl="0" indent="-355600" algn="l" rtl="0">
              <a:lnSpc>
                <a:spcPct val="140000"/>
              </a:lnSpc>
              <a:spcBef>
                <a:spcPts val="0"/>
              </a:spcBef>
              <a:spcAft>
                <a:spcPts val="0"/>
              </a:spcAft>
              <a:buSzPts val="2000"/>
              <a:buChar char="●"/>
            </a:pPr>
            <a:r>
              <a:rPr lang="fi-FI" sz="2000"/>
              <a:t>Interoperability is a key element in smart grid and this can be achieved by communications systems.</a:t>
            </a:r>
            <a:endParaRPr sz="2000"/>
          </a:p>
          <a:p>
            <a:pPr marL="457200" lvl="0" indent="-355600" algn="l" rtl="0">
              <a:lnSpc>
                <a:spcPct val="140000"/>
              </a:lnSpc>
              <a:spcBef>
                <a:spcPts val="0"/>
              </a:spcBef>
              <a:spcAft>
                <a:spcPts val="0"/>
              </a:spcAft>
              <a:buSzPts val="2000"/>
              <a:buChar char="●"/>
            </a:pPr>
            <a:r>
              <a:rPr lang="fi-FI" sz="2000"/>
              <a:t>Interoperability is still a major challenge and extentensive research required.</a:t>
            </a:r>
            <a:endParaRPr sz="2000"/>
          </a:p>
          <a:p>
            <a:pPr marL="457200" lvl="0" indent="-355600" algn="l" rtl="0">
              <a:lnSpc>
                <a:spcPct val="150000"/>
              </a:lnSpc>
              <a:spcBef>
                <a:spcPts val="0"/>
              </a:spcBef>
              <a:spcAft>
                <a:spcPts val="0"/>
              </a:spcAft>
              <a:buSzPts val="2000"/>
              <a:buChar char="●"/>
            </a:pPr>
            <a:r>
              <a:rPr lang="fi-FI" sz="2000"/>
              <a:t>Lower peak-hour usage to avoid power quality degradation and blackouts </a:t>
            </a:r>
            <a:endParaRPr sz="2000"/>
          </a:p>
          <a:p>
            <a:pPr marL="914400" lvl="1" indent="-355600" algn="l" rtl="0">
              <a:lnSpc>
                <a:spcPct val="150000"/>
              </a:lnSpc>
              <a:spcBef>
                <a:spcPts val="0"/>
              </a:spcBef>
              <a:spcAft>
                <a:spcPts val="0"/>
              </a:spcAft>
              <a:buSzPts val="2000"/>
              <a:buChar char="○"/>
            </a:pPr>
            <a:r>
              <a:rPr lang="fi-FI" sz="2000"/>
              <a:t>More stable networks</a:t>
            </a:r>
            <a:endParaRPr sz="2000"/>
          </a:p>
          <a:p>
            <a:pPr marL="457200" lvl="0" indent="-355600" algn="l" rtl="0">
              <a:lnSpc>
                <a:spcPct val="150000"/>
              </a:lnSpc>
              <a:spcBef>
                <a:spcPts val="0"/>
              </a:spcBef>
              <a:spcAft>
                <a:spcPts val="0"/>
              </a:spcAft>
              <a:buSzPts val="2000"/>
              <a:buChar char="●"/>
            </a:pPr>
            <a:r>
              <a:rPr lang="fi-FI" sz="2000"/>
              <a:t>Possibility of lowering carbon fuel consumption and greenhouse gas emissions</a:t>
            </a:r>
            <a:endParaRPr sz="2000"/>
          </a:p>
          <a:p>
            <a:pPr marL="914400" lvl="1" indent="-355600" algn="l" rtl="0">
              <a:lnSpc>
                <a:spcPct val="150000"/>
              </a:lnSpc>
              <a:spcBef>
                <a:spcPts val="0"/>
              </a:spcBef>
              <a:spcAft>
                <a:spcPts val="0"/>
              </a:spcAft>
              <a:buSzPts val="2000"/>
              <a:buChar char="○"/>
            </a:pPr>
            <a:r>
              <a:rPr lang="fi-FI" sz="2000"/>
              <a:t>A global goal</a:t>
            </a:r>
            <a:endParaRPr sz="2000"/>
          </a:p>
          <a:p>
            <a:pPr marL="292100" lvl="0" indent="-165100" algn="l" rtl="0">
              <a:lnSpc>
                <a:spcPct val="150000"/>
              </a:lnSpc>
              <a:spcBef>
                <a:spcPts val="400"/>
              </a:spcBef>
              <a:spcAft>
                <a:spcPts val="0"/>
              </a:spcAft>
              <a:buClr>
                <a:schemeClr val="dk1"/>
              </a:buClr>
              <a:buSzPts val="2000"/>
              <a:buFont typeface="Arial"/>
              <a:buNone/>
            </a:pPr>
            <a:endParaRPr sz="2000"/>
          </a:p>
        </p:txBody>
      </p:sp>
      <p:sp>
        <p:nvSpPr>
          <p:cNvPr id="167" name="Google Shape;167;p4"/>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Conclusions</a:t>
            </a:r>
            <a:endParaRPr/>
          </a:p>
        </p:txBody>
      </p:sp>
      <p:sp>
        <p:nvSpPr>
          <p:cNvPr id="168" name="Google Shape;168;p4"/>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69" name="Google Shape;169;p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70" name="Google Shape;170;p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07.02.2018</a:t>
            </a:r>
            <a:endParaRPr/>
          </a:p>
        </p:txBody>
      </p:sp>
      <p:sp>
        <p:nvSpPr>
          <p:cNvPr id="171" name="Google Shape;171;p4"/>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8175114672_0_30"/>
          <p:cNvSpPr txBox="1">
            <a:spLocks noGrp="1"/>
          </p:cNvSpPr>
          <p:nvPr>
            <p:ph type="body" idx="1"/>
          </p:nvPr>
        </p:nvSpPr>
        <p:spPr>
          <a:xfrm>
            <a:off x="572400" y="1304100"/>
            <a:ext cx="8099400" cy="4418700"/>
          </a:xfrm>
          <a:prstGeom prst="rect">
            <a:avLst/>
          </a:prstGeom>
        </p:spPr>
        <p:txBody>
          <a:bodyPr spcFirstLastPara="1" wrap="square" lIns="0" tIns="0" rIns="0" bIns="0" anchor="t" anchorCtr="0">
            <a:noAutofit/>
          </a:bodyPr>
          <a:lstStyle/>
          <a:p>
            <a:pPr marL="457200" lvl="0" indent="-304800" algn="l" rtl="0">
              <a:lnSpc>
                <a:spcPct val="120000"/>
              </a:lnSpc>
              <a:spcBef>
                <a:spcPts val="300"/>
              </a:spcBef>
              <a:spcAft>
                <a:spcPts val="0"/>
              </a:spcAft>
              <a:buSzPts val="1200"/>
              <a:buChar char="-"/>
            </a:pPr>
            <a:r>
              <a:rPr lang="fi-FI" sz="1200" b="0"/>
              <a:t>MARKET OPPORTUNITIES IN THESMARTGRIDSECTORIN FINLAND 2016 ,</a:t>
            </a:r>
            <a:r>
              <a:rPr lang="fi-FI" sz="1200" b="0">
                <a:uFill>
                  <a:noFill/>
                </a:uFill>
                <a:hlinkClick r:id="rId3"/>
              </a:rPr>
              <a:t> </a:t>
            </a:r>
            <a:r>
              <a:rPr lang="fi-FI" sz="1200" b="0" u="sng">
                <a:solidFill>
                  <a:schemeClr val="hlink"/>
                </a:solidFill>
                <a:hlinkClick r:id="rId3"/>
              </a:rPr>
              <a:t>https://www.investinfinland.fi/documents/162753/197730/White+Paper+Smart+Grid/880e1f5b-a78f-4294-bfed-a8037cfa0a9c</a:t>
            </a:r>
            <a:endParaRPr sz="1200" b="0"/>
          </a:p>
          <a:p>
            <a:pPr marL="457200" lvl="0" indent="-304800" algn="l" rtl="0">
              <a:lnSpc>
                <a:spcPct val="120000"/>
              </a:lnSpc>
              <a:spcBef>
                <a:spcPts val="0"/>
              </a:spcBef>
              <a:spcAft>
                <a:spcPts val="0"/>
              </a:spcAft>
              <a:buSzPts val="1200"/>
              <a:buChar char="-"/>
            </a:pPr>
            <a:r>
              <a:rPr lang="fi-FI" sz="1200" b="0"/>
              <a:t>CEN-CENELEC-ETSI Smart Grid Coordination Group, “CEN-CENELEC-ETSI Smart Grid Coordination Group Smart Grid Reference Architecture”, 2012</a:t>
            </a:r>
            <a:endParaRPr sz="1200" b="0"/>
          </a:p>
          <a:p>
            <a:pPr marL="457200" lvl="0" indent="-304800" algn="l" rtl="0">
              <a:lnSpc>
                <a:spcPct val="120000"/>
              </a:lnSpc>
              <a:spcBef>
                <a:spcPts val="0"/>
              </a:spcBef>
              <a:spcAft>
                <a:spcPts val="0"/>
              </a:spcAft>
              <a:buSzPts val="1200"/>
              <a:buChar char="-"/>
            </a:pPr>
            <a:r>
              <a:rPr lang="fi-FI" sz="1200" b="0"/>
              <a:t>R.E. Mackiewicz, “Overview of IEC 61850 and Benefits”, 2006 IEEE PES Power Systems Conference and Exposition, Atlanta, USA, pp. 623– 630. doi: 10.1109/PSCE.2006.296392</a:t>
            </a:r>
            <a:endParaRPr sz="1200" b="0"/>
          </a:p>
          <a:p>
            <a:pPr marL="457200" lvl="0" indent="-304800" algn="l" rtl="0">
              <a:lnSpc>
                <a:spcPct val="120000"/>
              </a:lnSpc>
              <a:spcBef>
                <a:spcPts val="0"/>
              </a:spcBef>
              <a:spcAft>
                <a:spcPts val="0"/>
              </a:spcAft>
              <a:buSzPts val="1200"/>
              <a:buChar char="-"/>
            </a:pPr>
            <a:r>
              <a:rPr lang="fi-FI" sz="1200" b="0"/>
              <a:t>D. Baimel, S. Tapuchi and N. Baimel, "Smart grid communication technologies- overview, research challenges and opportunities," 2016 International Symposium on Power Electronics, Electrical Drives, Automation and Motion (SPEEDAM), Anacapri, 2016, pp. 116-120. doi: 10.1109/SPEEDAM.2016.7526014</a:t>
            </a:r>
            <a:endParaRPr sz="1200" b="0"/>
          </a:p>
          <a:p>
            <a:pPr marL="457200" lvl="0" indent="-304800" algn="l" rtl="0">
              <a:spcBef>
                <a:spcPts val="0"/>
              </a:spcBef>
              <a:spcAft>
                <a:spcPts val="0"/>
              </a:spcAft>
              <a:buSzPts val="1200"/>
              <a:buChar char="-"/>
            </a:pPr>
            <a:r>
              <a:rPr lang="fi-FI" sz="1200" b="0"/>
              <a:t>Brand, M., Babazadeh, D., Lehnhoff, S. &amp; Engel, D. 2019. </a:t>
            </a:r>
            <a:r>
              <a:rPr lang="fi-FI" sz="1200" b="0" i="1"/>
              <a:t>Trust in control: a trust model for power system network assessment</a:t>
            </a:r>
            <a:r>
              <a:rPr lang="fi-FI" sz="1200" b="0"/>
              <a:t>, EPJ Web Conf. 217 01008 (2019), DOI: 10.1051/epjconf/201921701008</a:t>
            </a:r>
            <a:endParaRPr sz="1200" b="0"/>
          </a:p>
          <a:p>
            <a:pPr marL="457200" lvl="0" indent="-304800" algn="l" rtl="0">
              <a:lnSpc>
                <a:spcPct val="101250"/>
              </a:lnSpc>
              <a:spcBef>
                <a:spcPts val="0"/>
              </a:spcBef>
              <a:spcAft>
                <a:spcPts val="0"/>
              </a:spcAft>
              <a:buClr>
                <a:srgbClr val="000000"/>
              </a:buClr>
              <a:buSzPts val="1200"/>
              <a:buChar char="-"/>
            </a:pPr>
            <a:r>
              <a:rPr lang="fi-FI" sz="1200" b="0">
                <a:solidFill>
                  <a:srgbClr val="000000"/>
                </a:solidFill>
              </a:rPr>
              <a:t>Krüger, C. (2019). Development and Testing of Resilience Grid Automation using RT simulations. Smart grid laboratory developments - workshop on co-simulation and hardware-in-the-loop, October 28-29, 2019, Trondheim, Norway.</a:t>
            </a:r>
            <a:endParaRPr sz="1200" b="0">
              <a:solidFill>
                <a:srgbClr val="000000"/>
              </a:solidFill>
            </a:endParaRPr>
          </a:p>
          <a:p>
            <a:pPr marL="457200" lvl="0" indent="-304800" algn="l" rtl="0">
              <a:lnSpc>
                <a:spcPct val="101250"/>
              </a:lnSpc>
              <a:spcBef>
                <a:spcPts val="0"/>
              </a:spcBef>
              <a:spcAft>
                <a:spcPts val="0"/>
              </a:spcAft>
              <a:buClr>
                <a:srgbClr val="000000"/>
              </a:buClr>
              <a:buSzPts val="1200"/>
              <a:buChar char="-"/>
            </a:pPr>
            <a:r>
              <a:rPr lang="fi-FI" sz="1200" b="0">
                <a:solidFill>
                  <a:srgbClr val="000000"/>
                </a:solidFill>
              </a:rPr>
              <a:t>NERC Steering Group. (2004). Technical analysis of the August 14, 2003, blackout: What happened, why, and what did we learn. Report to the NERC Board of Trustees 13</a:t>
            </a:r>
            <a:endParaRPr sz="1200" b="0">
              <a:solidFill>
                <a:srgbClr val="000000"/>
              </a:solidFill>
            </a:endParaRPr>
          </a:p>
          <a:p>
            <a:pPr marL="457200" lvl="0" indent="-304800" algn="l" rtl="0">
              <a:lnSpc>
                <a:spcPct val="115000"/>
              </a:lnSpc>
              <a:spcBef>
                <a:spcPts val="0"/>
              </a:spcBef>
              <a:spcAft>
                <a:spcPts val="0"/>
              </a:spcAft>
              <a:buClr>
                <a:srgbClr val="000000"/>
              </a:buClr>
              <a:buSzPts val="1200"/>
              <a:buChar char="-"/>
            </a:pPr>
            <a:r>
              <a:rPr lang="fi-FI" sz="1200" b="0">
                <a:solidFill>
                  <a:srgbClr val="000000"/>
                </a:solidFill>
              </a:rPr>
              <a:t>Smart Grid Standards Map: </a:t>
            </a:r>
            <a:r>
              <a:rPr lang="fi-FI" sz="1200" b="0" u="sng">
                <a:hlinkClick r:id="rId4"/>
              </a:rPr>
              <a:t>http://smartgridstandardsmap.com/</a:t>
            </a:r>
            <a:endParaRPr sz="1200" b="0">
              <a:solidFill>
                <a:srgbClr val="000000"/>
              </a:solidFill>
            </a:endParaRPr>
          </a:p>
          <a:p>
            <a:pPr marL="457200" lvl="0" indent="-304800" algn="l" rtl="0">
              <a:lnSpc>
                <a:spcPct val="115000"/>
              </a:lnSpc>
              <a:spcBef>
                <a:spcPts val="0"/>
              </a:spcBef>
              <a:spcAft>
                <a:spcPts val="0"/>
              </a:spcAft>
              <a:buClr>
                <a:srgbClr val="000000"/>
              </a:buClr>
              <a:buSzPts val="1200"/>
              <a:buChar char="-"/>
            </a:pPr>
            <a:r>
              <a:rPr lang="fi-FI" sz="1200" b="0"/>
              <a:t>Ye Yan, Yi Qian, Hamid Sharif, and David Tipper “A Survey on Smart Grid Communication Infrastructures: Motivations, Requirements and Challenges”:</a:t>
            </a:r>
            <a:r>
              <a:rPr lang="fi-FI" sz="1200" b="0">
                <a:solidFill>
                  <a:srgbClr val="000000"/>
                </a:solidFill>
              </a:rPr>
              <a:t> http://d-scholarship-dev.library.pitt.edu/12508/1/Smart_Grid_Infrastructure_Final.pdf</a:t>
            </a:r>
            <a:endParaRPr sz="1200" b="0">
              <a:solidFill>
                <a:srgbClr val="000000"/>
              </a:solidFill>
            </a:endParaRPr>
          </a:p>
        </p:txBody>
      </p:sp>
      <p:sp>
        <p:nvSpPr>
          <p:cNvPr id="178" name="Google Shape;178;g8175114672_0_30"/>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References</a:t>
            </a:r>
            <a:endParaRPr/>
          </a:p>
        </p:txBody>
      </p:sp>
      <p:sp>
        <p:nvSpPr>
          <p:cNvPr id="179" name="Google Shape;179;g8175114672_0_30"/>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80" name="Google Shape;180;g8175114672_0_30"/>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81" name="Google Shape;181;g8175114672_0_30"/>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11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g7ed91db533_0_0"/>
          <p:cNvSpPr txBox="1">
            <a:spLocks noGrp="1"/>
          </p:cNvSpPr>
          <p:nvPr>
            <p:ph type="body" idx="1"/>
          </p:nvPr>
        </p:nvSpPr>
        <p:spPr>
          <a:xfrm>
            <a:off x="572400" y="1497600"/>
            <a:ext cx="7451700" cy="4136400"/>
          </a:xfrm>
          <a:prstGeom prst="rect">
            <a:avLst/>
          </a:prstGeom>
        </p:spPr>
        <p:txBody>
          <a:bodyPr spcFirstLastPara="1" wrap="square" lIns="0" tIns="0" rIns="0" bIns="0" anchor="t" anchorCtr="0">
            <a:noAutofit/>
          </a:bodyPr>
          <a:lstStyle/>
          <a:p>
            <a:pPr marL="457200" lvl="0" indent="-355600" algn="l" rtl="0">
              <a:spcBef>
                <a:spcPts val="280"/>
              </a:spcBef>
              <a:spcAft>
                <a:spcPts val="0"/>
              </a:spcAft>
              <a:buSzPts val="2000"/>
              <a:buChar char="●"/>
            </a:pPr>
            <a:r>
              <a:rPr lang="fi-FI" sz="2000"/>
              <a:t>Introduction</a:t>
            </a:r>
            <a:endParaRPr sz="2000"/>
          </a:p>
          <a:p>
            <a:pPr marL="457200" lvl="0" indent="-355600" algn="l" rtl="0">
              <a:spcBef>
                <a:spcPts val="0"/>
              </a:spcBef>
              <a:spcAft>
                <a:spcPts val="0"/>
              </a:spcAft>
              <a:buSzPts val="2000"/>
              <a:buChar char="●"/>
            </a:pPr>
            <a:r>
              <a:rPr lang="fi-FI" sz="2000"/>
              <a:t>SGAM model</a:t>
            </a:r>
            <a:endParaRPr sz="2000"/>
          </a:p>
          <a:p>
            <a:pPr marL="457200" lvl="0" indent="-355600" algn="l" rtl="0">
              <a:spcBef>
                <a:spcPts val="0"/>
              </a:spcBef>
              <a:spcAft>
                <a:spcPts val="0"/>
              </a:spcAft>
              <a:buSzPts val="2000"/>
              <a:buChar char="●"/>
            </a:pPr>
            <a:r>
              <a:rPr lang="fi-FI" sz="2000"/>
              <a:t>Customers experience: generation + consumption</a:t>
            </a:r>
            <a:endParaRPr sz="2000"/>
          </a:p>
          <a:p>
            <a:pPr marL="457200" lvl="0" indent="-355600" algn="l" rtl="0">
              <a:spcBef>
                <a:spcPts val="0"/>
              </a:spcBef>
              <a:spcAft>
                <a:spcPts val="0"/>
              </a:spcAft>
              <a:buSzPts val="2000"/>
              <a:buChar char="●"/>
            </a:pPr>
            <a:r>
              <a:rPr lang="fi-FI" sz="2000"/>
              <a:t>Power system: protection, control, monitoring</a:t>
            </a:r>
            <a:endParaRPr sz="2000"/>
          </a:p>
          <a:p>
            <a:pPr marL="457200" lvl="0" indent="-355600" algn="l" rtl="0">
              <a:spcBef>
                <a:spcPts val="0"/>
              </a:spcBef>
              <a:spcAft>
                <a:spcPts val="0"/>
              </a:spcAft>
              <a:buSzPts val="2000"/>
              <a:buChar char="●"/>
            </a:pPr>
            <a:r>
              <a:rPr lang="fi-FI" sz="2000"/>
              <a:t>Impact</a:t>
            </a:r>
            <a:endParaRPr sz="2000"/>
          </a:p>
          <a:p>
            <a:pPr marL="457200" lvl="0" indent="-355600" algn="l" rtl="0">
              <a:spcBef>
                <a:spcPts val="0"/>
              </a:spcBef>
              <a:spcAft>
                <a:spcPts val="0"/>
              </a:spcAft>
              <a:buSzPts val="2000"/>
              <a:buChar char="●"/>
            </a:pPr>
            <a:r>
              <a:rPr lang="fi-FI" sz="2000"/>
              <a:t>Standards &amp; Protocols </a:t>
            </a:r>
            <a:endParaRPr sz="2000"/>
          </a:p>
          <a:p>
            <a:pPr marL="457200" lvl="0" indent="-355600" algn="l" rtl="0">
              <a:spcBef>
                <a:spcPts val="0"/>
              </a:spcBef>
              <a:spcAft>
                <a:spcPts val="0"/>
              </a:spcAft>
              <a:buSzPts val="2000"/>
              <a:buChar char="●"/>
            </a:pPr>
            <a:r>
              <a:rPr lang="fi-FI" sz="2000"/>
              <a:t>Challenges: opportunities &amp; possibilities</a:t>
            </a:r>
            <a:endParaRPr sz="2000"/>
          </a:p>
          <a:p>
            <a:pPr marL="457200" lvl="0" indent="-355600" algn="l" rtl="0">
              <a:spcBef>
                <a:spcPts val="0"/>
              </a:spcBef>
              <a:spcAft>
                <a:spcPts val="0"/>
              </a:spcAft>
              <a:buSzPts val="2000"/>
              <a:buChar char="●"/>
            </a:pPr>
            <a:r>
              <a:rPr lang="fi-FI" sz="2000"/>
              <a:t>Conclusions</a:t>
            </a:r>
            <a:endParaRPr sz="2000"/>
          </a:p>
        </p:txBody>
      </p:sp>
      <p:sp>
        <p:nvSpPr>
          <p:cNvPr id="82" name="Google Shape;82;g7ed91db533_0_0"/>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Overview</a:t>
            </a:r>
            <a:endParaRPr/>
          </a:p>
        </p:txBody>
      </p:sp>
      <p:sp>
        <p:nvSpPr>
          <p:cNvPr id="83" name="Google Shape;83;g7ed91db533_0_0"/>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84" name="Google Shape;84;g7ed91db533_0_0"/>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85" name="Google Shape;85;g7ed91db533_0_0"/>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2"/>
          <p:cNvSpPr txBox="1">
            <a:spLocks noGrp="1"/>
          </p:cNvSpPr>
          <p:nvPr>
            <p:ph type="body" idx="1"/>
          </p:nvPr>
        </p:nvSpPr>
        <p:spPr>
          <a:xfrm>
            <a:off x="572400" y="1497600"/>
            <a:ext cx="7989000" cy="4136400"/>
          </a:xfrm>
          <a:prstGeom prst="rect">
            <a:avLst/>
          </a:prstGeom>
          <a:noFill/>
          <a:ln>
            <a:noFill/>
          </a:ln>
        </p:spPr>
        <p:txBody>
          <a:bodyPr spcFirstLastPara="1" wrap="square" lIns="0" tIns="0" rIns="0" bIns="0" anchor="t" anchorCtr="0">
            <a:normAutofit/>
          </a:bodyPr>
          <a:lstStyle/>
          <a:p>
            <a:pPr marL="457200" lvl="0" indent="-317500" algn="l" rtl="0">
              <a:lnSpc>
                <a:spcPct val="160000"/>
              </a:lnSpc>
              <a:spcBef>
                <a:spcPts val="0"/>
              </a:spcBef>
              <a:spcAft>
                <a:spcPts val="0"/>
              </a:spcAft>
              <a:buSzPts val="1400"/>
              <a:buChar char="●"/>
            </a:pPr>
            <a:r>
              <a:rPr lang="fi-FI"/>
              <a:t>Communication is an essential part of power systems, the “smart” in smart grid stands for the ICT (Information Communication Technology) systems</a:t>
            </a:r>
            <a:endParaRPr/>
          </a:p>
          <a:p>
            <a:pPr marL="457200" lvl="0" indent="-317500" algn="l" rtl="0">
              <a:lnSpc>
                <a:spcPct val="160000"/>
              </a:lnSpc>
              <a:spcBef>
                <a:spcPts val="0"/>
              </a:spcBef>
              <a:spcAft>
                <a:spcPts val="0"/>
              </a:spcAft>
              <a:buSzPts val="1400"/>
              <a:buChar char="●"/>
            </a:pPr>
            <a:r>
              <a:rPr lang="fi-FI"/>
              <a:t>Traditional power system (today’s grid in figure) used phone and email communication and the information flows were mainly one-directional</a:t>
            </a:r>
            <a:endParaRPr/>
          </a:p>
          <a:p>
            <a:pPr marL="457200" lvl="0" indent="-317500" algn="l" rtl="0">
              <a:lnSpc>
                <a:spcPct val="160000"/>
              </a:lnSpc>
              <a:spcBef>
                <a:spcPts val="0"/>
              </a:spcBef>
              <a:spcAft>
                <a:spcPts val="0"/>
              </a:spcAft>
              <a:buSzPts val="1400"/>
              <a:buChar char="●"/>
            </a:pPr>
            <a:r>
              <a:rPr lang="fi-FI"/>
              <a:t>Smart Grid </a:t>
            </a:r>
            <a:endParaRPr/>
          </a:p>
          <a:p>
            <a:pPr marL="914400" lvl="1" indent="-304800" algn="l" rtl="0">
              <a:lnSpc>
                <a:spcPct val="160000"/>
              </a:lnSpc>
              <a:spcBef>
                <a:spcPts val="0"/>
              </a:spcBef>
              <a:spcAft>
                <a:spcPts val="0"/>
              </a:spcAft>
              <a:buSzPts val="1200"/>
              <a:buChar char="○"/>
            </a:pPr>
            <a:r>
              <a:rPr lang="fi-FI" sz="1200"/>
              <a:t>has bidirectional information, communication and power flows</a:t>
            </a:r>
            <a:endParaRPr sz="1200"/>
          </a:p>
          <a:p>
            <a:pPr marL="914400" lvl="1" indent="-304800" algn="l" rtl="0">
              <a:lnSpc>
                <a:spcPct val="160000"/>
              </a:lnSpc>
              <a:spcBef>
                <a:spcPts val="0"/>
              </a:spcBef>
              <a:spcAft>
                <a:spcPts val="0"/>
              </a:spcAft>
              <a:buSzPts val="1200"/>
              <a:buChar char="○"/>
            </a:pPr>
            <a:r>
              <a:rPr lang="fi-FI" sz="1200"/>
              <a:t>enables distributed resources to be remotely accessible and automated operational tasks </a:t>
            </a:r>
            <a:endParaRPr sz="1200"/>
          </a:p>
          <a:p>
            <a:pPr marL="457200" lvl="0" indent="-317500" algn="l" rtl="0">
              <a:lnSpc>
                <a:spcPct val="160000"/>
              </a:lnSpc>
              <a:spcBef>
                <a:spcPts val="0"/>
              </a:spcBef>
              <a:spcAft>
                <a:spcPts val="0"/>
              </a:spcAft>
              <a:buSzPts val="1400"/>
              <a:buChar char="●"/>
            </a:pPr>
            <a:r>
              <a:rPr lang="fi-FI"/>
              <a:t>Integrating ICT systems to the power system is currently the best techno-economical solution to implement smart grid</a:t>
            </a:r>
            <a:endParaRPr/>
          </a:p>
        </p:txBody>
      </p:sp>
      <p:sp>
        <p:nvSpPr>
          <p:cNvPr id="91" name="Google Shape;91;p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Introduction</a:t>
            </a:r>
            <a:endParaRPr/>
          </a:p>
        </p:txBody>
      </p:sp>
      <p:sp>
        <p:nvSpPr>
          <p:cNvPr id="92" name="Google Shape;92;p2"/>
          <p:cNvSpPr txBox="1">
            <a:spLocks noGrp="1"/>
          </p:cNvSpPr>
          <p:nvPr>
            <p:ph type="body" idx="3"/>
          </p:nvPr>
        </p:nvSpPr>
        <p:spPr>
          <a:xfrm>
            <a:off x="5709850" y="6527800"/>
            <a:ext cx="1269600" cy="163800"/>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r>
              <a:rPr lang="fi-FI"/>
              <a:t>Investing Finland, 2016</a:t>
            </a:r>
            <a:endParaRPr/>
          </a:p>
        </p:txBody>
      </p:sp>
      <p:sp>
        <p:nvSpPr>
          <p:cNvPr id="93" name="Google Shape;93;p2"/>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07.02.2018</a:t>
            </a:r>
            <a:endParaRPr/>
          </a:p>
        </p:txBody>
      </p:sp>
      <p:sp>
        <p:nvSpPr>
          <p:cNvPr id="94" name="Google Shape;94;p2"/>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3</a:t>
            </a:fld>
            <a:endParaRPr/>
          </a:p>
        </p:txBody>
      </p:sp>
      <p:pic>
        <p:nvPicPr>
          <p:cNvPr id="95" name="Google Shape;95;p2"/>
          <p:cNvPicPr preferRelativeResize="0"/>
          <p:nvPr/>
        </p:nvPicPr>
        <p:blipFill>
          <a:blip r:embed="rId3">
            <a:alphaModFix/>
          </a:blip>
          <a:stretch>
            <a:fillRect/>
          </a:stretch>
        </p:blipFill>
        <p:spPr>
          <a:xfrm>
            <a:off x="5635400" y="4120900"/>
            <a:ext cx="3424250" cy="23565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g8175114672_0_0"/>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SGAM model</a:t>
            </a:r>
            <a:endParaRPr/>
          </a:p>
        </p:txBody>
      </p:sp>
      <p:sp>
        <p:nvSpPr>
          <p:cNvPr id="102" name="Google Shape;102;g8175114672_0_0"/>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03" name="Google Shape;103;g8175114672_0_0"/>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CEN-CENELEC-ETSI, Smart Grid Reference Architecture, 2012</a:t>
            </a:r>
            <a:endParaRPr/>
          </a:p>
        </p:txBody>
      </p:sp>
      <p:sp>
        <p:nvSpPr>
          <p:cNvPr id="104" name="Google Shape;104;g8175114672_0_0"/>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4</a:t>
            </a:fld>
            <a:endParaRPr/>
          </a:p>
        </p:txBody>
      </p:sp>
      <p:pic>
        <p:nvPicPr>
          <p:cNvPr id="105" name="Google Shape;105;g8175114672_0_0"/>
          <p:cNvPicPr preferRelativeResize="0"/>
          <p:nvPr/>
        </p:nvPicPr>
        <p:blipFill>
          <a:blip r:embed="rId3">
            <a:alphaModFix/>
          </a:blip>
          <a:stretch>
            <a:fillRect/>
          </a:stretch>
        </p:blipFill>
        <p:spPr>
          <a:xfrm>
            <a:off x="4246775" y="2531425"/>
            <a:ext cx="4521449" cy="3217274"/>
          </a:xfrm>
          <a:prstGeom prst="rect">
            <a:avLst/>
          </a:prstGeom>
          <a:noFill/>
          <a:ln>
            <a:noFill/>
          </a:ln>
        </p:spPr>
      </p:pic>
      <p:sp>
        <p:nvSpPr>
          <p:cNvPr id="106" name="Google Shape;106;g8175114672_0_0"/>
          <p:cNvSpPr txBox="1">
            <a:spLocks noGrp="1"/>
          </p:cNvSpPr>
          <p:nvPr>
            <p:ph type="body" idx="1"/>
          </p:nvPr>
        </p:nvSpPr>
        <p:spPr>
          <a:xfrm>
            <a:off x="572400" y="1497600"/>
            <a:ext cx="6577200" cy="4136400"/>
          </a:xfrm>
          <a:prstGeom prst="rect">
            <a:avLst/>
          </a:prstGeom>
        </p:spPr>
        <p:txBody>
          <a:bodyPr spcFirstLastPara="1" wrap="square" lIns="0" tIns="0" rIns="0" bIns="0" anchor="t" anchorCtr="0">
            <a:noAutofit/>
          </a:bodyPr>
          <a:lstStyle/>
          <a:p>
            <a:pPr marL="457200" lvl="0" indent="-317500" algn="l" rtl="0">
              <a:spcBef>
                <a:spcPts val="280"/>
              </a:spcBef>
              <a:spcAft>
                <a:spcPts val="0"/>
              </a:spcAft>
              <a:buSzPts val="1400"/>
              <a:buChar char="●"/>
            </a:pPr>
            <a:r>
              <a:rPr lang="fi-FI"/>
              <a:t>SGAM (Smart Grid Architecture Model) </a:t>
            </a:r>
            <a:endParaRPr sz="1300"/>
          </a:p>
          <a:p>
            <a:pPr marL="914400" lvl="1" indent="-311150" algn="l" rtl="0">
              <a:spcBef>
                <a:spcPts val="0"/>
              </a:spcBef>
              <a:spcAft>
                <a:spcPts val="0"/>
              </a:spcAft>
              <a:buSzPts val="1300"/>
              <a:buChar char="○"/>
            </a:pPr>
            <a:r>
              <a:rPr lang="fi-FI" sz="1300"/>
              <a:t>provides holistic view of the smart grid</a:t>
            </a:r>
            <a:endParaRPr sz="1300"/>
          </a:p>
          <a:p>
            <a:pPr marL="914400" lvl="1" indent="-311150" algn="l" rtl="0">
              <a:spcBef>
                <a:spcPts val="0"/>
              </a:spcBef>
              <a:spcAft>
                <a:spcPts val="0"/>
              </a:spcAft>
              <a:buSzPts val="1300"/>
              <a:buChar char="○"/>
            </a:pPr>
            <a:r>
              <a:rPr lang="fi-FI" sz="1300"/>
              <a:t>presents complex structures of smart grids in a simplified manner</a:t>
            </a:r>
            <a:endParaRPr sz="1300"/>
          </a:p>
          <a:p>
            <a:pPr marL="457200" lvl="0" indent="-311150" algn="l" rtl="0">
              <a:spcBef>
                <a:spcPts val="0"/>
              </a:spcBef>
              <a:spcAft>
                <a:spcPts val="0"/>
              </a:spcAft>
              <a:buSzPts val="1300"/>
              <a:buChar char="●"/>
            </a:pPr>
            <a:r>
              <a:rPr lang="fi-FI" sz="1300"/>
              <a:t>Two of the five interoperability layers are directly related to ICT systems</a:t>
            </a:r>
            <a:endParaRPr sz="1300"/>
          </a:p>
          <a:p>
            <a:pPr marL="914400" lvl="1" indent="-311150" algn="l" rtl="0">
              <a:spcBef>
                <a:spcPts val="0"/>
              </a:spcBef>
              <a:spcAft>
                <a:spcPts val="0"/>
              </a:spcAft>
              <a:buSzPts val="1300"/>
              <a:buChar char="○"/>
            </a:pPr>
            <a:r>
              <a:rPr lang="fi-FI" sz="1300"/>
              <a:t>Communication layer</a:t>
            </a:r>
            <a:endParaRPr sz="1300"/>
          </a:p>
          <a:p>
            <a:pPr marL="914400" lvl="1" indent="-311150" algn="l" rtl="0">
              <a:spcBef>
                <a:spcPts val="0"/>
              </a:spcBef>
              <a:spcAft>
                <a:spcPts val="0"/>
              </a:spcAft>
              <a:buSzPts val="1300"/>
              <a:buChar char="○"/>
            </a:pPr>
            <a:r>
              <a:rPr lang="fi-FI" sz="1300"/>
              <a:t>Information layer</a:t>
            </a:r>
            <a:endParaRPr sz="1300"/>
          </a:p>
          <a:p>
            <a:pPr marL="457200" lvl="0" indent="-311150" algn="l" rtl="0">
              <a:spcBef>
                <a:spcPts val="0"/>
              </a:spcBef>
              <a:spcAft>
                <a:spcPts val="0"/>
              </a:spcAft>
              <a:buSzPts val="1300"/>
              <a:buChar char="●"/>
            </a:pPr>
            <a:r>
              <a:rPr lang="fi-FI" sz="1300"/>
              <a:t>ICT systems spread out to cover all the parts of the smart grid </a:t>
            </a:r>
            <a:endParaRPr sz="13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g735c91a2a5_0_14"/>
          <p:cNvSpPr txBox="1">
            <a:spLocks noGrp="1"/>
          </p:cNvSpPr>
          <p:nvPr>
            <p:ph type="ctrTitle"/>
          </p:nvPr>
        </p:nvSpPr>
        <p:spPr>
          <a:xfrm>
            <a:off x="572400" y="180915"/>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Customers experience: generation &amp; consumption</a:t>
            </a:r>
            <a:endParaRPr/>
          </a:p>
        </p:txBody>
      </p:sp>
      <p:sp>
        <p:nvSpPr>
          <p:cNvPr id="113" name="Google Shape;113;g735c91a2a5_0_14"/>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14" name="Google Shape;114;g735c91a2a5_0_14"/>
          <p:cNvSpPr txBox="1">
            <a:spLocks noGrp="1"/>
          </p:cNvSpPr>
          <p:nvPr>
            <p:ph type="body" idx="3"/>
          </p:nvPr>
        </p:nvSpPr>
        <p:spPr>
          <a:xfrm>
            <a:off x="6849900" y="6145225"/>
            <a:ext cx="1701900" cy="1135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sz="900" b="0">
                <a:solidFill>
                  <a:schemeClr val="dk1"/>
                </a:solidFill>
              </a:rPr>
              <a:t>A Survey on Smart Grid Communication Infrastructures: Motivations, Requirements and Challenge</a:t>
            </a:r>
            <a:endParaRPr sz="600"/>
          </a:p>
        </p:txBody>
      </p:sp>
      <p:sp>
        <p:nvSpPr>
          <p:cNvPr id="115" name="Google Shape;115;g735c91a2a5_0_14"/>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5</a:t>
            </a:fld>
            <a:endParaRPr/>
          </a:p>
        </p:txBody>
      </p:sp>
      <p:sp>
        <p:nvSpPr>
          <p:cNvPr id="116" name="Google Shape;116;g735c91a2a5_0_14"/>
          <p:cNvSpPr txBox="1">
            <a:spLocks noGrp="1"/>
          </p:cNvSpPr>
          <p:nvPr>
            <p:ph type="body" idx="1"/>
          </p:nvPr>
        </p:nvSpPr>
        <p:spPr>
          <a:xfrm>
            <a:off x="572400" y="1497600"/>
            <a:ext cx="6684600" cy="4136400"/>
          </a:xfrm>
          <a:prstGeom prst="rect">
            <a:avLst/>
          </a:prstGeom>
        </p:spPr>
        <p:txBody>
          <a:bodyPr spcFirstLastPara="1" wrap="square" lIns="0" tIns="0" rIns="0" bIns="0" anchor="t" anchorCtr="0">
            <a:noAutofit/>
          </a:bodyPr>
          <a:lstStyle/>
          <a:p>
            <a:pPr marL="457200" lvl="0" indent="-317500" algn="l" rtl="0">
              <a:spcBef>
                <a:spcPts val="280"/>
              </a:spcBef>
              <a:spcAft>
                <a:spcPts val="0"/>
              </a:spcAft>
              <a:buSzPts val="1400"/>
              <a:buChar char="●"/>
            </a:pPr>
            <a:r>
              <a:rPr lang="fi-FI"/>
              <a:t>Before smart grid, customers were able to analyze their use of electricity only by the amount of the electricity bill</a:t>
            </a:r>
            <a:endParaRPr/>
          </a:p>
          <a:p>
            <a:pPr marL="914400" lvl="1" indent="-279400" algn="l" rtl="0">
              <a:spcBef>
                <a:spcPts val="0"/>
              </a:spcBef>
              <a:spcAft>
                <a:spcPts val="0"/>
              </a:spcAft>
              <a:buSzPts val="800"/>
              <a:buChar char="○"/>
            </a:pPr>
            <a:r>
              <a:rPr lang="fi-FI" sz="1400"/>
              <a:t>Not an accurate source of information</a:t>
            </a:r>
            <a:endParaRPr sz="1400"/>
          </a:p>
          <a:p>
            <a:pPr marL="457200" lvl="0" indent="-317500" algn="l" rtl="0">
              <a:spcBef>
                <a:spcPts val="0"/>
              </a:spcBef>
              <a:spcAft>
                <a:spcPts val="0"/>
              </a:spcAft>
              <a:buSzPts val="1400"/>
              <a:buChar char="●"/>
            </a:pPr>
            <a:r>
              <a:rPr lang="fi-FI"/>
              <a:t>Today the  amount of data shared to the customers has grown largely</a:t>
            </a:r>
            <a:endParaRPr sz="1400"/>
          </a:p>
          <a:p>
            <a:pPr marL="457200" lvl="0" indent="-317500" algn="l" rtl="0">
              <a:spcBef>
                <a:spcPts val="0"/>
              </a:spcBef>
              <a:spcAft>
                <a:spcPts val="0"/>
              </a:spcAft>
              <a:buSzPts val="1400"/>
              <a:buChar char="●"/>
            </a:pPr>
            <a:r>
              <a:rPr lang="fi-FI"/>
              <a:t>Smart Grid gives the customers a new and broader way to monitor their own electricity consumption.</a:t>
            </a:r>
            <a:endParaRPr/>
          </a:p>
          <a:p>
            <a:pPr marL="914400" lvl="1" indent="-279400" algn="l" rtl="0">
              <a:spcBef>
                <a:spcPts val="0"/>
              </a:spcBef>
              <a:spcAft>
                <a:spcPts val="0"/>
              </a:spcAft>
              <a:buSzPts val="800"/>
              <a:buChar char="○"/>
            </a:pPr>
            <a:r>
              <a:rPr lang="fi-FI" sz="1400"/>
              <a:t>More up-to-date information at different times of the day</a:t>
            </a:r>
            <a:endParaRPr sz="1400"/>
          </a:p>
          <a:p>
            <a:pPr marL="914400" lvl="1" indent="-317500" algn="l" rtl="0">
              <a:lnSpc>
                <a:spcPct val="121714"/>
              </a:lnSpc>
              <a:spcBef>
                <a:spcPts val="0"/>
              </a:spcBef>
              <a:spcAft>
                <a:spcPts val="0"/>
              </a:spcAft>
              <a:buSzPts val="1400"/>
              <a:buChar char="○"/>
            </a:pPr>
            <a:r>
              <a:rPr lang="fi-FI" sz="1400"/>
              <a:t>Providing customers proper tools to understand </a:t>
            </a:r>
            <a:endParaRPr sz="1400"/>
          </a:p>
          <a:p>
            <a:pPr marL="914400" lvl="0" indent="0" algn="l" rtl="0">
              <a:lnSpc>
                <a:spcPct val="121714"/>
              </a:lnSpc>
              <a:spcBef>
                <a:spcPts val="280"/>
              </a:spcBef>
              <a:spcAft>
                <a:spcPts val="0"/>
              </a:spcAft>
              <a:buNone/>
            </a:pPr>
            <a:r>
              <a:rPr lang="fi-FI" sz="1400" b="0"/>
              <a:t>and optimize their energy consumption</a:t>
            </a:r>
            <a:endParaRPr sz="1400" b="0"/>
          </a:p>
          <a:p>
            <a:pPr marL="457200" lvl="0" indent="-317500" algn="l" rtl="0">
              <a:spcBef>
                <a:spcPts val="280"/>
              </a:spcBef>
              <a:spcAft>
                <a:spcPts val="0"/>
              </a:spcAft>
              <a:buSzPts val="1400"/>
              <a:buChar char="●"/>
            </a:pPr>
            <a:r>
              <a:rPr lang="fi-FI"/>
              <a:t>More information about blackouts and other </a:t>
            </a:r>
            <a:endParaRPr/>
          </a:p>
          <a:p>
            <a:pPr marL="457200" lvl="0" indent="0" algn="l" rtl="0">
              <a:spcBef>
                <a:spcPts val="280"/>
              </a:spcBef>
              <a:spcAft>
                <a:spcPts val="0"/>
              </a:spcAft>
              <a:buNone/>
            </a:pPr>
            <a:r>
              <a:rPr lang="fi-FI"/>
              <a:t>disruptions of the network</a:t>
            </a:r>
            <a:endParaRPr/>
          </a:p>
          <a:p>
            <a:pPr marL="914400" lvl="1" indent="-279400" algn="l" rtl="0">
              <a:spcBef>
                <a:spcPts val="360"/>
              </a:spcBef>
              <a:spcAft>
                <a:spcPts val="0"/>
              </a:spcAft>
              <a:buSzPts val="800"/>
              <a:buChar char="○"/>
            </a:pPr>
            <a:r>
              <a:rPr lang="fi-FI" sz="1400"/>
              <a:t>More improved notification of </a:t>
            </a:r>
            <a:r>
              <a:rPr lang="fi-FI" sz="1400" b="0"/>
              <a:t>electricity network </a:t>
            </a:r>
            <a:endParaRPr sz="1400" b="0"/>
          </a:p>
          <a:p>
            <a:pPr marL="914400" lvl="0" indent="0" algn="l" rtl="0">
              <a:spcBef>
                <a:spcPts val="280"/>
              </a:spcBef>
              <a:spcAft>
                <a:spcPts val="0"/>
              </a:spcAft>
              <a:buNone/>
            </a:pPr>
            <a:r>
              <a:rPr lang="fi-FI" sz="1400" b="0"/>
              <a:t>problems</a:t>
            </a:r>
            <a:endParaRPr sz="1400" b="0"/>
          </a:p>
          <a:p>
            <a:pPr marL="914400" lvl="1" indent="-317500" algn="l" rtl="0">
              <a:spcBef>
                <a:spcPts val="360"/>
              </a:spcBef>
              <a:spcAft>
                <a:spcPts val="0"/>
              </a:spcAft>
              <a:buSzPts val="1400"/>
              <a:buChar char="○"/>
            </a:pPr>
            <a:r>
              <a:rPr lang="fi-FI" sz="1400"/>
              <a:t>Accurate information from peak-times</a:t>
            </a:r>
            <a:endParaRPr sz="1400"/>
          </a:p>
          <a:p>
            <a:pPr marL="1371600" lvl="0" indent="0" algn="l" rtl="0">
              <a:spcBef>
                <a:spcPts val="280"/>
              </a:spcBef>
              <a:spcAft>
                <a:spcPts val="0"/>
              </a:spcAft>
              <a:buNone/>
            </a:pPr>
            <a:r>
              <a:rPr lang="fi-FI" b="0"/>
              <a:t> </a:t>
            </a:r>
            <a:r>
              <a:rPr lang="fi-FI" sz="1400" b="0"/>
              <a:t>benefits also the supplier</a:t>
            </a:r>
            <a:endParaRPr sz="1400" b="0"/>
          </a:p>
          <a:p>
            <a:pPr marL="457200" lvl="0" indent="0" algn="l" rtl="0">
              <a:spcBef>
                <a:spcPts val="280"/>
              </a:spcBef>
              <a:spcAft>
                <a:spcPts val="0"/>
              </a:spcAft>
              <a:buNone/>
            </a:pPr>
            <a:endParaRPr sz="1400"/>
          </a:p>
          <a:p>
            <a:pPr marL="0" lvl="0" indent="0" algn="l" rtl="0">
              <a:spcBef>
                <a:spcPts val="280"/>
              </a:spcBef>
              <a:spcAft>
                <a:spcPts val="0"/>
              </a:spcAft>
              <a:buNone/>
            </a:pPr>
            <a:endParaRPr sz="1400"/>
          </a:p>
        </p:txBody>
      </p:sp>
      <p:cxnSp>
        <p:nvCxnSpPr>
          <p:cNvPr id="117" name="Google Shape;117;g735c91a2a5_0_14"/>
          <p:cNvCxnSpPr/>
          <p:nvPr/>
        </p:nvCxnSpPr>
        <p:spPr>
          <a:xfrm rot="10800000" flipH="1">
            <a:off x="1534225" y="5330725"/>
            <a:ext cx="352800" cy="15300"/>
          </a:xfrm>
          <a:prstGeom prst="straightConnector1">
            <a:avLst/>
          </a:prstGeom>
          <a:noFill/>
          <a:ln w="28575" cap="flat" cmpd="sng">
            <a:solidFill>
              <a:srgbClr val="000000"/>
            </a:solidFill>
            <a:prstDash val="solid"/>
            <a:round/>
            <a:headEnd type="none" w="med" len="med"/>
            <a:tailEnd type="triangle" w="med" len="med"/>
          </a:ln>
        </p:spPr>
      </p:cxnSp>
      <p:pic>
        <p:nvPicPr>
          <p:cNvPr id="118" name="Google Shape;118;g735c91a2a5_0_14"/>
          <p:cNvPicPr preferRelativeResize="0"/>
          <p:nvPr/>
        </p:nvPicPr>
        <p:blipFill>
          <a:blip r:embed="rId3">
            <a:alphaModFix/>
          </a:blip>
          <a:stretch>
            <a:fillRect/>
          </a:stretch>
        </p:blipFill>
        <p:spPr>
          <a:xfrm>
            <a:off x="5649950" y="2846976"/>
            <a:ext cx="3431261" cy="31601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g735c91a2a5_0_24"/>
          <p:cNvSpPr txBox="1">
            <a:spLocks noGrp="1"/>
          </p:cNvSpPr>
          <p:nvPr>
            <p:ph type="ctrTitle"/>
          </p:nvPr>
        </p:nvSpPr>
        <p:spPr>
          <a:xfrm>
            <a:off x="572400" y="487750"/>
            <a:ext cx="81237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Power system: protection, control &amp; monitoring</a:t>
            </a:r>
            <a:endParaRPr/>
          </a:p>
        </p:txBody>
      </p:sp>
      <p:sp>
        <p:nvSpPr>
          <p:cNvPr id="125" name="Google Shape;125;g735c91a2a5_0_24"/>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26" name="Google Shape;126;g735c91a2a5_0_24"/>
          <p:cNvSpPr txBox="1">
            <a:spLocks noGrp="1"/>
          </p:cNvSpPr>
          <p:nvPr>
            <p:ph type="body" idx="3"/>
          </p:nvPr>
        </p:nvSpPr>
        <p:spPr>
          <a:xfrm>
            <a:off x="6849900" y="6147107"/>
            <a:ext cx="1701900" cy="636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 </a:t>
            </a:r>
            <a:r>
              <a:rPr lang="fi-FI" sz="900" b="0">
                <a:solidFill>
                  <a:schemeClr val="dk1"/>
                </a:solidFill>
              </a:rPr>
              <a:t>A Survey on Smart Grid Communication Infrastructures: Motivations, Requirements and Challenge</a:t>
            </a:r>
            <a:endParaRPr/>
          </a:p>
        </p:txBody>
      </p:sp>
      <p:sp>
        <p:nvSpPr>
          <p:cNvPr id="127" name="Google Shape;127;g735c91a2a5_0_24"/>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6</a:t>
            </a:fld>
            <a:endParaRPr/>
          </a:p>
        </p:txBody>
      </p:sp>
      <p:sp>
        <p:nvSpPr>
          <p:cNvPr id="128" name="Google Shape;128;g735c91a2a5_0_24"/>
          <p:cNvSpPr txBox="1">
            <a:spLocks noGrp="1"/>
          </p:cNvSpPr>
          <p:nvPr>
            <p:ph type="body" idx="1"/>
          </p:nvPr>
        </p:nvSpPr>
        <p:spPr>
          <a:xfrm>
            <a:off x="572400" y="1497600"/>
            <a:ext cx="7896600" cy="4136400"/>
          </a:xfrm>
          <a:prstGeom prst="rect">
            <a:avLst/>
          </a:prstGeom>
        </p:spPr>
        <p:txBody>
          <a:bodyPr spcFirstLastPara="1" wrap="square" lIns="0" tIns="0" rIns="0" bIns="0" anchor="t" anchorCtr="0">
            <a:noAutofit/>
          </a:bodyPr>
          <a:lstStyle/>
          <a:p>
            <a:pPr marL="457200" lvl="0" indent="-311150" algn="l" rtl="0">
              <a:spcBef>
                <a:spcPts val="280"/>
              </a:spcBef>
              <a:spcAft>
                <a:spcPts val="0"/>
              </a:spcAft>
              <a:buSzPts val="1300"/>
              <a:buChar char="●"/>
            </a:pPr>
            <a:r>
              <a:rPr lang="fi-FI" sz="1300"/>
              <a:t>Technology is progressing and thus customers are demanding more accurate, secured and more detailed information of their consumption</a:t>
            </a:r>
            <a:endParaRPr sz="1300"/>
          </a:p>
          <a:p>
            <a:pPr marL="914400" lvl="1" indent="-311150" algn="l" rtl="0">
              <a:spcBef>
                <a:spcPts val="0"/>
              </a:spcBef>
              <a:spcAft>
                <a:spcPts val="0"/>
              </a:spcAft>
              <a:buSzPts val="1300"/>
              <a:buChar char="○"/>
            </a:pPr>
            <a:r>
              <a:rPr lang="fi-FI" sz="1300"/>
              <a:t>More pressure and requirements for the supplier concerning security and reliability</a:t>
            </a:r>
            <a:endParaRPr sz="1300"/>
          </a:p>
          <a:p>
            <a:pPr marL="914400" lvl="1" indent="-311150" algn="l" rtl="0">
              <a:lnSpc>
                <a:spcPct val="100000"/>
              </a:lnSpc>
              <a:spcBef>
                <a:spcPts val="0"/>
              </a:spcBef>
              <a:spcAft>
                <a:spcPts val="0"/>
              </a:spcAft>
              <a:buSzPts val="1300"/>
              <a:buChar char="○"/>
            </a:pPr>
            <a:r>
              <a:rPr lang="fi-FI" sz="1300" b="0"/>
              <a:t>Smart grid is expected to provide protection for the data</a:t>
            </a:r>
            <a:endParaRPr sz="1300" b="0"/>
          </a:p>
          <a:p>
            <a:pPr marL="457200" lvl="0" indent="-311150" algn="l" rtl="0">
              <a:lnSpc>
                <a:spcPct val="100000"/>
              </a:lnSpc>
              <a:spcBef>
                <a:spcPts val="0"/>
              </a:spcBef>
              <a:spcAft>
                <a:spcPts val="0"/>
              </a:spcAft>
              <a:buSzPts val="1300"/>
              <a:buChar char="●"/>
            </a:pPr>
            <a:r>
              <a:rPr lang="fi-FI" sz="1300"/>
              <a:t>Customers also rely on the stability of the grid</a:t>
            </a:r>
            <a:endParaRPr sz="1300"/>
          </a:p>
          <a:p>
            <a:pPr marL="914400" lvl="1" indent="-311150" algn="l" rtl="0">
              <a:lnSpc>
                <a:spcPct val="100000"/>
              </a:lnSpc>
              <a:spcBef>
                <a:spcPts val="0"/>
              </a:spcBef>
              <a:spcAft>
                <a:spcPts val="0"/>
              </a:spcAft>
              <a:buSzPts val="1300"/>
              <a:buChar char="○"/>
            </a:pPr>
            <a:r>
              <a:rPr lang="fi-FI" sz="1300"/>
              <a:t>When a power system experience an disturbance, protection and control systems online will restore the system back to stable as soon as possible with minimum control efforts</a:t>
            </a:r>
            <a:endParaRPr sz="1300"/>
          </a:p>
          <a:p>
            <a:pPr marL="457200" lvl="0" indent="-311150" algn="l" rtl="0">
              <a:lnSpc>
                <a:spcPct val="100000"/>
              </a:lnSpc>
              <a:spcBef>
                <a:spcPts val="0"/>
              </a:spcBef>
              <a:spcAft>
                <a:spcPts val="0"/>
              </a:spcAft>
              <a:buSzPts val="1300"/>
              <a:buChar char="●"/>
            </a:pPr>
            <a:r>
              <a:rPr lang="fi-FI" sz="1300"/>
              <a:t>Security of the smart grid network has become</a:t>
            </a:r>
            <a:endParaRPr sz="1300"/>
          </a:p>
          <a:p>
            <a:pPr marL="457200" lvl="0" indent="0" algn="l" rtl="0">
              <a:lnSpc>
                <a:spcPct val="100000"/>
              </a:lnSpc>
              <a:spcBef>
                <a:spcPts val="360"/>
              </a:spcBef>
              <a:spcAft>
                <a:spcPts val="0"/>
              </a:spcAft>
              <a:buNone/>
            </a:pPr>
            <a:r>
              <a:rPr lang="fi-FI" sz="1300"/>
              <a:t>a discussed topic</a:t>
            </a:r>
            <a:endParaRPr sz="1300"/>
          </a:p>
          <a:p>
            <a:pPr marL="914400" lvl="0" indent="-311150" algn="l" rtl="0">
              <a:lnSpc>
                <a:spcPct val="100000"/>
              </a:lnSpc>
              <a:spcBef>
                <a:spcPts val="360"/>
              </a:spcBef>
              <a:spcAft>
                <a:spcPts val="0"/>
              </a:spcAft>
              <a:buSzPts val="1300"/>
              <a:buChar char="●"/>
            </a:pPr>
            <a:r>
              <a:rPr lang="fi-FI" sz="1300" b="0"/>
              <a:t>A safe and controlled network is expected</a:t>
            </a:r>
            <a:endParaRPr sz="1300" b="0"/>
          </a:p>
          <a:p>
            <a:pPr marL="914400" lvl="0" indent="-311150" algn="l" rtl="0">
              <a:lnSpc>
                <a:spcPct val="100000"/>
              </a:lnSpc>
              <a:spcBef>
                <a:spcPts val="0"/>
              </a:spcBef>
              <a:spcAft>
                <a:spcPts val="0"/>
              </a:spcAft>
              <a:buSzPts val="1300"/>
              <a:buChar char="●"/>
            </a:pPr>
            <a:r>
              <a:rPr lang="fi-FI" sz="1300" b="0"/>
              <a:t>The development of smart grids lay more and </a:t>
            </a:r>
            <a:endParaRPr sz="1300" b="0"/>
          </a:p>
          <a:p>
            <a:pPr marL="914400" lvl="0" indent="0" algn="l" rtl="0">
              <a:lnSpc>
                <a:spcPct val="100000"/>
              </a:lnSpc>
              <a:spcBef>
                <a:spcPts val="360"/>
              </a:spcBef>
              <a:spcAft>
                <a:spcPts val="0"/>
              </a:spcAft>
              <a:buNone/>
            </a:pPr>
            <a:r>
              <a:rPr lang="fi-FI" sz="1300" b="0"/>
              <a:t>more on the cyber security of the systems</a:t>
            </a:r>
            <a:endParaRPr sz="1300" b="0"/>
          </a:p>
          <a:p>
            <a:pPr marL="914400" lvl="0" indent="-311150" algn="l" rtl="0">
              <a:lnSpc>
                <a:spcPct val="100000"/>
              </a:lnSpc>
              <a:spcBef>
                <a:spcPts val="360"/>
              </a:spcBef>
              <a:spcAft>
                <a:spcPts val="0"/>
              </a:spcAft>
              <a:buSzPts val="1300"/>
              <a:buChar char="●"/>
            </a:pPr>
            <a:r>
              <a:rPr lang="fi-FI" sz="1300" b="0"/>
              <a:t>Easier to disturb the network, since more of</a:t>
            </a:r>
            <a:endParaRPr sz="1300" b="0"/>
          </a:p>
          <a:p>
            <a:pPr marL="914400" lvl="0" indent="0" algn="l" rtl="0">
              <a:lnSpc>
                <a:spcPct val="100000"/>
              </a:lnSpc>
              <a:spcBef>
                <a:spcPts val="360"/>
              </a:spcBef>
              <a:spcAft>
                <a:spcPts val="0"/>
              </a:spcAft>
              <a:buNone/>
            </a:pPr>
            <a:r>
              <a:rPr lang="fi-FI" sz="1300" b="0"/>
              <a:t>it is connected online</a:t>
            </a:r>
            <a:endParaRPr sz="1300" b="0"/>
          </a:p>
          <a:p>
            <a:pPr marL="914400" lvl="0" indent="-311150" algn="l" rtl="0">
              <a:lnSpc>
                <a:spcPct val="100000"/>
              </a:lnSpc>
              <a:spcBef>
                <a:spcPts val="360"/>
              </a:spcBef>
              <a:spcAft>
                <a:spcPts val="0"/>
              </a:spcAft>
              <a:buSzPts val="1300"/>
              <a:buChar char="●"/>
            </a:pPr>
            <a:r>
              <a:rPr lang="fi-FI" sz="1300" b="0"/>
              <a:t>Many companies and organizations working</a:t>
            </a:r>
            <a:endParaRPr sz="1300" b="0"/>
          </a:p>
          <a:p>
            <a:pPr marL="914400" lvl="0" indent="0" algn="l" rtl="0">
              <a:lnSpc>
                <a:spcPct val="100000"/>
              </a:lnSpc>
              <a:spcBef>
                <a:spcPts val="360"/>
              </a:spcBef>
              <a:spcAft>
                <a:spcPts val="0"/>
              </a:spcAft>
              <a:buNone/>
            </a:pPr>
            <a:r>
              <a:rPr lang="fi-FI" sz="1300" b="0"/>
              <a:t>on developing the smart grid security</a:t>
            </a:r>
            <a:endParaRPr sz="1300" b="0"/>
          </a:p>
          <a:p>
            <a:pPr marL="0" lvl="0" indent="0" algn="l" rtl="0">
              <a:lnSpc>
                <a:spcPct val="100000"/>
              </a:lnSpc>
              <a:spcBef>
                <a:spcPts val="360"/>
              </a:spcBef>
              <a:spcAft>
                <a:spcPts val="0"/>
              </a:spcAft>
              <a:buNone/>
            </a:pPr>
            <a:endParaRPr sz="1300"/>
          </a:p>
        </p:txBody>
      </p:sp>
      <p:pic>
        <p:nvPicPr>
          <p:cNvPr id="129" name="Google Shape;129;g735c91a2a5_0_24"/>
          <p:cNvPicPr preferRelativeResize="0"/>
          <p:nvPr/>
        </p:nvPicPr>
        <p:blipFill>
          <a:blip r:embed="rId3">
            <a:alphaModFix/>
          </a:blip>
          <a:stretch>
            <a:fillRect/>
          </a:stretch>
        </p:blipFill>
        <p:spPr>
          <a:xfrm>
            <a:off x="4797250" y="3099125"/>
            <a:ext cx="4233676" cy="29693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8175114672_0_21"/>
          <p:cNvSpPr txBox="1">
            <a:spLocks noGrp="1"/>
          </p:cNvSpPr>
          <p:nvPr>
            <p:ph type="body" idx="1"/>
          </p:nvPr>
        </p:nvSpPr>
        <p:spPr>
          <a:xfrm>
            <a:off x="572400" y="1497600"/>
            <a:ext cx="6285600" cy="4136400"/>
          </a:xfrm>
          <a:prstGeom prst="rect">
            <a:avLst/>
          </a:prstGeom>
        </p:spPr>
        <p:txBody>
          <a:bodyPr spcFirstLastPara="1" wrap="square" lIns="0" tIns="0" rIns="0" bIns="0" anchor="t" anchorCtr="0">
            <a:noAutofit/>
          </a:bodyPr>
          <a:lstStyle/>
          <a:p>
            <a:pPr marL="0" lvl="0" indent="0" algn="l" rtl="0">
              <a:spcBef>
                <a:spcPts val="280"/>
              </a:spcBef>
              <a:spcAft>
                <a:spcPts val="0"/>
              </a:spcAft>
              <a:buNone/>
            </a:pPr>
            <a:endParaRPr/>
          </a:p>
        </p:txBody>
      </p:sp>
      <p:sp>
        <p:nvSpPr>
          <p:cNvPr id="136" name="Google Shape;136;g8175114672_0_21"/>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Impact</a:t>
            </a:r>
            <a:endParaRPr/>
          </a:p>
        </p:txBody>
      </p:sp>
      <p:sp>
        <p:nvSpPr>
          <p:cNvPr id="137" name="Google Shape;137;g8175114672_0_21"/>
          <p:cNvSpPr txBox="1">
            <a:spLocks noGrp="1"/>
          </p:cNvSpPr>
          <p:nvPr>
            <p:ph type="body" idx="3"/>
          </p:nvPr>
        </p:nvSpPr>
        <p:spPr>
          <a:xfrm>
            <a:off x="4024125" y="5951150"/>
            <a:ext cx="4537200" cy="6801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r>
              <a:rPr lang="fi-FI"/>
              <a:t>Krüger, C. (2019). Development and Testing of Resilience Grid Automation using RT simulations. Smart grid laboratory developments - workshop on co-simulation and hardware-in-the-loop, October 28-29, 2019, Trondheim, Norway.</a:t>
            </a:r>
            <a:endParaRPr/>
          </a:p>
          <a:p>
            <a:pPr marL="0" lvl="0" indent="0" algn="l" rtl="0">
              <a:spcBef>
                <a:spcPts val="0"/>
              </a:spcBef>
              <a:spcAft>
                <a:spcPts val="0"/>
              </a:spcAft>
              <a:buClr>
                <a:schemeClr val="dk1"/>
              </a:buClr>
              <a:buSzPts val="1100"/>
              <a:buFont typeface="Arial"/>
              <a:buNone/>
            </a:pPr>
            <a:r>
              <a:rPr lang="fi-FI"/>
              <a:t>NERC Steering Group. (2004). Technical analysis of the August 14, 2003, blackout: What happened, why, and what did we learn. Report to the NERC Board of Trustees 13</a:t>
            </a:r>
            <a:endParaRPr/>
          </a:p>
          <a:p>
            <a:pPr marL="0" lvl="0" indent="0" algn="l" rtl="0">
              <a:spcBef>
                <a:spcPts val="0"/>
              </a:spcBef>
              <a:spcAft>
                <a:spcPts val="0"/>
              </a:spcAft>
              <a:buNone/>
            </a:pPr>
            <a:endParaRPr/>
          </a:p>
        </p:txBody>
      </p:sp>
      <p:sp>
        <p:nvSpPr>
          <p:cNvPr id="138" name="Google Shape;138;g8175114672_0_21"/>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7</a:t>
            </a:fld>
            <a:endParaRPr/>
          </a:p>
        </p:txBody>
      </p:sp>
      <p:pic>
        <p:nvPicPr>
          <p:cNvPr id="139" name="Google Shape;139;g8175114672_0_21"/>
          <p:cNvPicPr preferRelativeResize="0"/>
          <p:nvPr/>
        </p:nvPicPr>
        <p:blipFill>
          <a:blip r:embed="rId3">
            <a:alphaModFix/>
          </a:blip>
          <a:stretch>
            <a:fillRect/>
          </a:stretch>
        </p:blipFill>
        <p:spPr>
          <a:xfrm>
            <a:off x="291250" y="1296675"/>
            <a:ext cx="8561501" cy="4264645"/>
          </a:xfrm>
          <a:prstGeom prst="rect">
            <a:avLst/>
          </a:prstGeom>
          <a:noFill/>
          <a:ln>
            <a:noFill/>
          </a:ln>
        </p:spPr>
      </p:pic>
      <p:sp>
        <p:nvSpPr>
          <p:cNvPr id="140" name="Google Shape;140;g8175114672_0_21"/>
          <p:cNvSpPr/>
          <p:nvPr/>
        </p:nvSpPr>
        <p:spPr>
          <a:xfrm>
            <a:off x="5777125" y="3689900"/>
            <a:ext cx="2944500" cy="20499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g8175114672_0_10"/>
          <p:cNvSpPr txBox="1">
            <a:spLocks noGrp="1"/>
          </p:cNvSpPr>
          <p:nvPr>
            <p:ph type="body" idx="1"/>
          </p:nvPr>
        </p:nvSpPr>
        <p:spPr>
          <a:xfrm>
            <a:off x="572400" y="1497600"/>
            <a:ext cx="6058800" cy="4136400"/>
          </a:xfrm>
          <a:prstGeom prst="rect">
            <a:avLst/>
          </a:prstGeom>
        </p:spPr>
        <p:txBody>
          <a:bodyPr spcFirstLastPara="1" wrap="square" lIns="0" tIns="0" rIns="0" bIns="0" anchor="t" anchorCtr="0">
            <a:noAutofit/>
          </a:bodyPr>
          <a:lstStyle/>
          <a:p>
            <a:pPr marL="457200" lvl="0" indent="-317500" algn="l" rtl="0">
              <a:spcBef>
                <a:spcPts val="280"/>
              </a:spcBef>
              <a:spcAft>
                <a:spcPts val="0"/>
              </a:spcAft>
              <a:buSzPts val="1400"/>
              <a:buChar char="-"/>
            </a:pPr>
            <a:r>
              <a:rPr lang="fi-FI"/>
              <a:t>IEC 61850 - mapping and protocols for substation automation</a:t>
            </a:r>
            <a:endParaRPr/>
          </a:p>
          <a:p>
            <a:pPr marL="914400" lvl="1" indent="-304800" algn="l" rtl="0">
              <a:spcBef>
                <a:spcPts val="0"/>
              </a:spcBef>
              <a:spcAft>
                <a:spcPts val="0"/>
              </a:spcAft>
              <a:buSzPts val="1200"/>
              <a:buChar char="-"/>
            </a:pPr>
            <a:r>
              <a:rPr lang="fi-FI" sz="1200"/>
              <a:t>MMS (Manufacturing Message Specification)</a:t>
            </a:r>
            <a:endParaRPr sz="1200"/>
          </a:p>
          <a:p>
            <a:pPr marL="914400" lvl="1" indent="-304800" algn="l" rtl="0">
              <a:spcBef>
                <a:spcPts val="0"/>
              </a:spcBef>
              <a:spcAft>
                <a:spcPts val="0"/>
              </a:spcAft>
              <a:buSzPts val="1200"/>
              <a:buChar char="-"/>
            </a:pPr>
            <a:r>
              <a:rPr lang="fi-FI" sz="1200"/>
              <a:t>GOOSE (Generic Object Oriented Substation Event)</a:t>
            </a:r>
            <a:endParaRPr sz="1200"/>
          </a:p>
          <a:p>
            <a:pPr marL="914400" lvl="1" indent="-304800" algn="l" rtl="0">
              <a:spcBef>
                <a:spcPts val="0"/>
              </a:spcBef>
              <a:spcAft>
                <a:spcPts val="0"/>
              </a:spcAft>
              <a:buSzPts val="1200"/>
              <a:buChar char="-"/>
            </a:pPr>
            <a:r>
              <a:rPr lang="fi-FI" sz="1200"/>
              <a:t>SMV (Sampled Measured Value)</a:t>
            </a:r>
            <a:endParaRPr sz="1200"/>
          </a:p>
          <a:p>
            <a:pPr marL="457200" lvl="0" indent="-317500" algn="l" rtl="0">
              <a:spcBef>
                <a:spcPts val="0"/>
              </a:spcBef>
              <a:spcAft>
                <a:spcPts val="0"/>
              </a:spcAft>
              <a:buSzPts val="1400"/>
              <a:buChar char="-"/>
            </a:pPr>
            <a:r>
              <a:rPr lang="fi-FI"/>
              <a:t>IEC 62351 - cyber security of power systems data</a:t>
            </a:r>
            <a:endParaRPr/>
          </a:p>
          <a:p>
            <a:pPr marL="457200" lvl="0" indent="-317500" algn="l" rtl="0">
              <a:spcBef>
                <a:spcPts val="0"/>
              </a:spcBef>
              <a:spcAft>
                <a:spcPts val="0"/>
              </a:spcAft>
              <a:buSzPts val="1400"/>
              <a:buChar char="-"/>
            </a:pPr>
            <a:r>
              <a:rPr lang="fi-FI"/>
              <a:t>IEC 60870-5-101/103/104 - SCADA communication</a:t>
            </a:r>
            <a:endParaRPr/>
          </a:p>
          <a:p>
            <a:pPr marL="457200" lvl="0" indent="-317500" algn="l" rtl="0">
              <a:spcBef>
                <a:spcPts val="0"/>
              </a:spcBef>
              <a:spcAft>
                <a:spcPts val="0"/>
              </a:spcAft>
              <a:buSzPts val="1400"/>
              <a:buChar char="-"/>
            </a:pPr>
            <a:r>
              <a:rPr lang="fi-FI"/>
              <a:t>DNP3 - SCADA communication (mainly US)</a:t>
            </a:r>
            <a:endParaRPr/>
          </a:p>
          <a:p>
            <a:pPr marL="457200" lvl="0" indent="-317500" algn="l" rtl="0">
              <a:spcBef>
                <a:spcPts val="0"/>
              </a:spcBef>
              <a:spcAft>
                <a:spcPts val="0"/>
              </a:spcAft>
              <a:buSzPts val="1400"/>
              <a:buChar char="-"/>
            </a:pPr>
            <a:r>
              <a:rPr lang="fi-FI"/>
              <a:t>Modbus TCP/RTU</a:t>
            </a:r>
            <a:endParaRPr/>
          </a:p>
          <a:p>
            <a:pPr marL="457200" lvl="0" indent="-317500" algn="l" rtl="0">
              <a:spcBef>
                <a:spcPts val="0"/>
              </a:spcBef>
              <a:spcAft>
                <a:spcPts val="0"/>
              </a:spcAft>
              <a:buSzPts val="1400"/>
              <a:buChar char="-"/>
            </a:pPr>
            <a:r>
              <a:rPr lang="fi-FI"/>
              <a:t>Profibus</a:t>
            </a:r>
            <a:endParaRPr/>
          </a:p>
          <a:p>
            <a:pPr marL="457200" lvl="0" indent="-317500" algn="l" rtl="0">
              <a:spcBef>
                <a:spcPts val="0"/>
              </a:spcBef>
              <a:spcAft>
                <a:spcPts val="0"/>
              </a:spcAft>
              <a:buSzPts val="1400"/>
              <a:buChar char="-"/>
            </a:pPr>
            <a:r>
              <a:rPr lang="fi-FI"/>
              <a:t>CANbus - batteries, electric vehicles</a:t>
            </a:r>
            <a:endParaRPr/>
          </a:p>
          <a:p>
            <a:pPr marL="457200" lvl="0" indent="-317500" algn="l" rtl="0">
              <a:spcBef>
                <a:spcPts val="0"/>
              </a:spcBef>
              <a:spcAft>
                <a:spcPts val="0"/>
              </a:spcAft>
              <a:buSzPts val="1400"/>
              <a:buChar char="-"/>
            </a:pPr>
            <a:r>
              <a:rPr lang="fi-FI"/>
              <a:t>IEEE 1855 - time synchronization</a:t>
            </a:r>
            <a:endParaRPr/>
          </a:p>
          <a:p>
            <a:pPr marL="457200" lvl="0" indent="-317500" algn="l" rtl="0">
              <a:spcBef>
                <a:spcPts val="0"/>
              </a:spcBef>
              <a:spcAft>
                <a:spcPts val="0"/>
              </a:spcAft>
              <a:buSzPts val="1400"/>
              <a:buChar char="-"/>
            </a:pPr>
            <a:r>
              <a:rPr lang="fi-FI"/>
              <a:t>CIM (Common Information Model)</a:t>
            </a:r>
            <a:endParaRPr/>
          </a:p>
          <a:p>
            <a:pPr marL="914400" lvl="1" indent="-298450" algn="l" rtl="0">
              <a:spcBef>
                <a:spcPts val="0"/>
              </a:spcBef>
              <a:spcAft>
                <a:spcPts val="0"/>
              </a:spcAft>
              <a:buSzPts val="1100"/>
              <a:buChar char="-"/>
            </a:pPr>
            <a:r>
              <a:rPr lang="fi-FI" sz="1100"/>
              <a:t>IEC 61970 &amp; IEC 61968</a:t>
            </a:r>
            <a:endParaRPr sz="1100"/>
          </a:p>
          <a:p>
            <a:pPr marL="914400" lvl="1" indent="-298450" algn="l" rtl="0">
              <a:spcBef>
                <a:spcPts val="0"/>
              </a:spcBef>
              <a:spcAft>
                <a:spcPts val="0"/>
              </a:spcAft>
              <a:buSzPts val="1100"/>
              <a:buChar char="-"/>
            </a:pPr>
            <a:r>
              <a:rPr lang="fi-FI" sz="1100"/>
              <a:t>for exchanging information on the electrical network</a:t>
            </a:r>
            <a:endParaRPr sz="1100"/>
          </a:p>
          <a:p>
            <a:pPr marL="914400" lvl="1" indent="-298450" algn="l" rtl="0">
              <a:spcBef>
                <a:spcPts val="0"/>
              </a:spcBef>
              <a:spcAft>
                <a:spcPts val="0"/>
              </a:spcAft>
              <a:buSzPts val="1100"/>
              <a:buChar char="-"/>
            </a:pPr>
            <a:r>
              <a:rPr lang="fi-FI" sz="1100"/>
              <a:t>applications: energy market, SCADA, energy and                                       distribution distribution management systems</a:t>
            </a:r>
            <a:endParaRPr sz="1100"/>
          </a:p>
        </p:txBody>
      </p:sp>
      <p:sp>
        <p:nvSpPr>
          <p:cNvPr id="147" name="Google Shape;147;g8175114672_0_10"/>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Standards &amp; Protocols</a:t>
            </a:r>
            <a:endParaRPr/>
          </a:p>
        </p:txBody>
      </p:sp>
      <p:sp>
        <p:nvSpPr>
          <p:cNvPr id="148" name="Google Shape;148;g8175114672_0_10"/>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a:t>Figure: IEC 61850</a:t>
            </a:r>
            <a:endParaRPr/>
          </a:p>
        </p:txBody>
      </p:sp>
      <p:sp>
        <p:nvSpPr>
          <p:cNvPr id="149" name="Google Shape;149;g8175114672_0_10"/>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fi-FI" sz="1100" b="0" u="sng">
                <a:solidFill>
                  <a:schemeClr val="hlink"/>
                </a:solidFill>
                <a:hlinkClick r:id="rId3"/>
              </a:rPr>
              <a:t>http://smartgridstandardsmap.com/</a:t>
            </a:r>
            <a:endParaRPr/>
          </a:p>
        </p:txBody>
      </p:sp>
      <p:sp>
        <p:nvSpPr>
          <p:cNvPr id="150" name="Google Shape;150;g8175114672_0_10"/>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8</a:t>
            </a:fld>
            <a:endParaRPr/>
          </a:p>
        </p:txBody>
      </p:sp>
      <p:pic>
        <p:nvPicPr>
          <p:cNvPr id="151" name="Google Shape;151;g8175114672_0_10"/>
          <p:cNvPicPr preferRelativeResize="0"/>
          <p:nvPr/>
        </p:nvPicPr>
        <p:blipFill>
          <a:blip r:embed="rId4">
            <a:alphaModFix/>
          </a:blip>
          <a:stretch>
            <a:fillRect/>
          </a:stretch>
        </p:blipFill>
        <p:spPr>
          <a:xfrm>
            <a:off x="4744775" y="2931625"/>
            <a:ext cx="4208075" cy="28076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
          <p:cNvSpPr txBox="1">
            <a:spLocks noGrp="1"/>
          </p:cNvSpPr>
          <p:nvPr>
            <p:ph type="body" idx="1"/>
          </p:nvPr>
        </p:nvSpPr>
        <p:spPr>
          <a:xfrm>
            <a:off x="572400" y="1626275"/>
            <a:ext cx="7989000" cy="3942900"/>
          </a:xfrm>
          <a:prstGeom prst="rect">
            <a:avLst/>
          </a:prstGeom>
          <a:noFill/>
          <a:ln>
            <a:noFill/>
          </a:ln>
        </p:spPr>
        <p:txBody>
          <a:bodyPr spcFirstLastPara="1" wrap="square" lIns="0" tIns="0" rIns="0" bIns="0" anchor="t" anchorCtr="0">
            <a:normAutofit/>
          </a:bodyPr>
          <a:lstStyle/>
          <a:p>
            <a:pPr marL="292100" lvl="0" indent="-292100" algn="l" rtl="0">
              <a:lnSpc>
                <a:spcPct val="150000"/>
              </a:lnSpc>
              <a:spcBef>
                <a:spcPts val="0"/>
              </a:spcBef>
              <a:spcAft>
                <a:spcPts val="0"/>
              </a:spcAft>
              <a:buClr>
                <a:schemeClr val="dk1"/>
              </a:buClr>
              <a:buSzPts val="2000"/>
              <a:buFont typeface="Arial"/>
              <a:buChar char="•"/>
            </a:pPr>
            <a:r>
              <a:rPr lang="fi-FI" sz="2000"/>
              <a:t>Huge amount of communication protocols being used for different applications in smart grids creating a highly complex ICT system, more work on interoperability needed.</a:t>
            </a:r>
            <a:endParaRPr sz="2000"/>
          </a:p>
          <a:p>
            <a:pPr marL="292100" lvl="0" indent="-292100" algn="l" rtl="0">
              <a:lnSpc>
                <a:spcPct val="150000"/>
              </a:lnSpc>
              <a:spcBef>
                <a:spcPts val="0"/>
              </a:spcBef>
              <a:spcAft>
                <a:spcPts val="0"/>
              </a:spcAft>
              <a:buSzPts val="2000"/>
              <a:buChar char="•"/>
            </a:pPr>
            <a:r>
              <a:rPr lang="fi-FI" sz="2000"/>
              <a:t>A lot of legacy devices using old communication protocols still exist in the power systems.</a:t>
            </a:r>
            <a:endParaRPr sz="2000"/>
          </a:p>
          <a:p>
            <a:pPr marL="292100" lvl="0" indent="-292100" algn="l" rtl="0">
              <a:lnSpc>
                <a:spcPct val="150000"/>
              </a:lnSpc>
              <a:spcBef>
                <a:spcPts val="0"/>
              </a:spcBef>
              <a:spcAft>
                <a:spcPts val="0"/>
              </a:spcAft>
              <a:buSzPts val="2000"/>
              <a:buChar char="•"/>
            </a:pPr>
            <a:r>
              <a:rPr lang="fi-FI" sz="2000"/>
              <a:t>Concerns related to cyber security and data privacy because of expanded online network.</a:t>
            </a:r>
            <a:endParaRPr sz="2000"/>
          </a:p>
          <a:p>
            <a:pPr marL="292100" lvl="0" indent="-292100" algn="l" rtl="0">
              <a:lnSpc>
                <a:spcPct val="150000"/>
              </a:lnSpc>
              <a:spcBef>
                <a:spcPts val="0"/>
              </a:spcBef>
              <a:spcAft>
                <a:spcPts val="0"/>
              </a:spcAft>
              <a:buSzPts val="2000"/>
              <a:buChar char="•"/>
            </a:pPr>
            <a:r>
              <a:rPr lang="fi-FI" sz="2000"/>
              <a:t>Meeting requirements of various emerging models in the grid</a:t>
            </a:r>
            <a:endParaRPr sz="2000"/>
          </a:p>
          <a:p>
            <a:pPr marL="0" lvl="0" indent="0" algn="l" rtl="0">
              <a:lnSpc>
                <a:spcPct val="150000"/>
              </a:lnSpc>
              <a:spcBef>
                <a:spcPts val="0"/>
              </a:spcBef>
              <a:spcAft>
                <a:spcPts val="0"/>
              </a:spcAft>
              <a:buNone/>
            </a:pPr>
            <a:endParaRPr sz="1900"/>
          </a:p>
        </p:txBody>
      </p:sp>
      <p:sp>
        <p:nvSpPr>
          <p:cNvPr id="157" name="Google Shape;157;p3"/>
          <p:cNvSpPr txBox="1">
            <a:spLocks noGrp="1"/>
          </p:cNvSpPr>
          <p:nvPr>
            <p:ph type="ctrTitle"/>
          </p:nvPr>
        </p:nvSpPr>
        <p:spPr>
          <a:xfrm>
            <a:off x="572400" y="487747"/>
            <a:ext cx="7772400" cy="663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Challenges: opportunities and possibilities</a:t>
            </a:r>
            <a:endParaRPr/>
          </a:p>
        </p:txBody>
      </p:sp>
      <p:sp>
        <p:nvSpPr>
          <p:cNvPr id="158" name="Google Shape;158;p3"/>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59" name="Google Shape;159;p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60" name="Google Shape;160;p3"/>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07.02.2018</a:t>
            </a:r>
            <a:endParaRPr/>
          </a:p>
        </p:txBody>
      </p:sp>
      <p:sp>
        <p:nvSpPr>
          <p:cNvPr id="161" name="Google Shape;161;p3"/>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9</a:t>
            </a:fld>
            <a:endParaRPr/>
          </a:p>
        </p:txBody>
      </p:sp>
    </p:spTree>
  </p:cSld>
  <p:clrMapOvr>
    <a:masterClrMapping/>
  </p:clrMapOvr>
</p:sld>
</file>

<file path=ppt/theme/theme1.xml><?xml version="1.0" encoding="utf-8"?>
<a:theme xmlns:a="http://schemas.openxmlformats.org/drawingml/2006/main" name="presentation">
  <a:themeElements>
    <a:clrScheme name="Custom 5">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alto Content - Green">
  <a:themeElements>
    <a:clrScheme name="Custom 6">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1585</Words>
  <Application>Microsoft Office PowerPoint</Application>
  <PresentationFormat>On-screen Show (4:3)</PresentationFormat>
  <Paragraphs>126</Paragraphs>
  <Slides>11</Slides>
  <Notes>11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11</vt:i4>
      </vt:variant>
    </vt:vector>
  </HeadingPairs>
  <TitlesOfParts>
    <vt:vector size="16" baseType="lpstr">
      <vt:lpstr>Arial</vt:lpstr>
      <vt:lpstr>Calibri</vt:lpstr>
      <vt:lpstr>Times New Roman</vt:lpstr>
      <vt:lpstr>presentation</vt:lpstr>
      <vt:lpstr>Aalto Content - Green</vt:lpstr>
      <vt:lpstr>ELEC-E8423 - Smart Grid  Communication solutions for SG</vt:lpstr>
      <vt:lpstr>Overview</vt:lpstr>
      <vt:lpstr>Introduction</vt:lpstr>
      <vt:lpstr>SGAM model</vt:lpstr>
      <vt:lpstr>Customers experience: generation &amp; consumption</vt:lpstr>
      <vt:lpstr>Power system: protection, control &amp; monitoring</vt:lpstr>
      <vt:lpstr>Impact</vt:lpstr>
      <vt:lpstr>Standards &amp; Protocols</vt:lpstr>
      <vt:lpstr>Challenges: opportunities and possibilities</vt:lpstr>
      <vt:lpstr>Conclusions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ELEC-E8423 - Smart Grid  Communication solutions for SG</dc:title>
  <dc:creator>atammine</dc:creator>
  <cp:lastModifiedBy>Lehtonen Matti</cp:lastModifiedBy>
  <cp:revision>1</cp:revision>
  <dcterms:created xsi:type="dcterms:W3CDTF">2010-03-23T14:57:30Z</dcterms:created>
  <dcterms:modified xsi:type="dcterms:W3CDTF">2020-04-27T08:09:08Z</dcterms:modified>
</cp:coreProperties>
</file>