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</p:sldMasterIdLst>
  <p:notesMasterIdLst>
    <p:notesMasterId r:id="rId16"/>
  </p:notesMasterIdLst>
  <p:handoutMasterIdLst>
    <p:handoutMasterId r:id="rId17"/>
  </p:handoutMasterIdLst>
  <p:sldIdLst>
    <p:sldId id="339" r:id="rId6"/>
    <p:sldId id="371" r:id="rId7"/>
    <p:sldId id="366" r:id="rId8"/>
    <p:sldId id="365" r:id="rId9"/>
    <p:sldId id="373" r:id="rId10"/>
    <p:sldId id="367" r:id="rId11"/>
    <p:sldId id="369" r:id="rId12"/>
    <p:sldId id="370" r:id="rId13"/>
    <p:sldId id="352" r:id="rId14"/>
    <p:sldId id="362" r:id="rId15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4EECB8-1618-4F66-8A06-9F3C4BE37B34}" v="5" vWet="6" dt="2020-04-19T13:53:55.727"/>
    <p1510:client id="{708479DE-F5BF-4C5A-BA6E-291C68EC8C68}" v="141" dt="2020-04-19T07:35:25.240"/>
    <p1510:client id="{7D322622-BA48-46E6-A362-600C7228CA92}" v="1201" dt="2020-04-19T13:51:44.730"/>
    <p1510:client id="{8C8C68D2-FD1A-034C-A389-F92BEFC618A6}" v="798" dt="2020-04-19T15:25:07.229"/>
    <p1510:client id="{CCB82127-8717-4AF2-ADCC-B97C9FAC9288}" v="159" dt="2020-04-19T15:09:03.489"/>
    <p1510:client id="{DA5F4A1E-F2D4-4A73-9891-97B96E5B987C}" v="3567" dt="2020-04-19T15:26:08.021"/>
    <p1510:client id="{E56B6515-5A12-4F09-8286-42A7AD2B484E}" v="6" dt="2020-04-19T13:52:43.261"/>
    <p1510:client id="{FE43853A-A76C-4A0E-A7E7-E694768C36BF}" v="956" dt="2020-04-18T15:53:32.6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1"/>
  </p:normalViewPr>
  <p:slideViewPr>
    <p:cSldViewPr snapToGrid="0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795682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i="1" dirty="0" err="1"/>
              <a:t>Wind</a:t>
            </a:r>
            <a:r>
              <a:rPr lang="fi-FI" sz="3200" i="1"/>
              <a:t> </a:t>
            </a:r>
            <a:r>
              <a:rPr lang="fi-FI" sz="3200" i="1" err="1"/>
              <a:t>farms</a:t>
            </a:r>
            <a:r>
              <a:rPr lang="fi-FI" sz="3200" i="1"/>
              <a:t> and </a:t>
            </a:r>
            <a:r>
              <a:rPr lang="fi-FI" sz="3200" i="1" err="1"/>
              <a:t>their</a:t>
            </a:r>
            <a:r>
              <a:rPr lang="fi-FI" sz="3200" i="1"/>
              <a:t> </a:t>
            </a:r>
            <a:r>
              <a:rPr lang="fi-FI" sz="3200" i="1" err="1"/>
              <a:t>local</a:t>
            </a:r>
            <a:r>
              <a:rPr lang="fi-FI" sz="3200" i="1"/>
              <a:t> </a:t>
            </a:r>
            <a:r>
              <a:rPr lang="fi-FI" sz="3200" i="1" err="1"/>
              <a:t>grids</a:t>
            </a:r>
            <a:r>
              <a:rPr lang="fi-FI" sz="3200" i="1"/>
              <a:t> and </a:t>
            </a:r>
            <a:r>
              <a:rPr lang="fi-FI" sz="3200" i="1" err="1"/>
              <a:t>connections</a:t>
            </a:r>
            <a:endParaRPr lang="en-US" sz="32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/>
              <a:t>Alessio Di Renzo</a:t>
            </a:r>
          </a:p>
          <a:p>
            <a:r>
              <a:rPr lang="en-US" i="1"/>
              <a:t>Nuria </a:t>
            </a:r>
            <a:r>
              <a:rPr lang="en-US" i="1" err="1"/>
              <a:t>Esteve</a:t>
            </a:r>
            <a:endParaRPr lang="en-US" i="1"/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t-EE">
                <a:ea typeface="ＭＳ Ｐゴシック"/>
              </a:rPr>
              <a:t>21.04.2020</a:t>
            </a:r>
            <a:endParaRPr lang="fi-FI">
              <a:ea typeface="ＭＳ Ｐゴシック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</a:pPr>
            <a:r>
              <a:rPr lang="en-US" b="0" dirty="0" err="1">
                <a:ea typeface="+mn-lt"/>
                <a:cs typeface="+mn-lt"/>
              </a:rPr>
              <a:t>WindSolarUSA</a:t>
            </a:r>
            <a:r>
              <a:rPr lang="en-US" b="0" dirty="0">
                <a:ea typeface="+mn-lt"/>
                <a:cs typeface="+mn-lt"/>
              </a:rPr>
              <a:t>. 2020. </a:t>
            </a:r>
            <a:r>
              <a:rPr lang="en-US" b="0" i="1" dirty="0">
                <a:ea typeface="+mn-lt"/>
                <a:cs typeface="+mn-lt"/>
              </a:rPr>
              <a:t>Wind Turbine Components - </a:t>
            </a:r>
            <a:r>
              <a:rPr lang="en-US" b="0" i="1" dirty="0" err="1">
                <a:ea typeface="+mn-lt"/>
                <a:cs typeface="+mn-lt"/>
              </a:rPr>
              <a:t>Windsolarusa</a:t>
            </a:r>
            <a:r>
              <a:rPr lang="en-US" b="0" dirty="0">
                <a:ea typeface="+mn-lt"/>
                <a:cs typeface="+mn-lt"/>
              </a:rPr>
              <a:t>. [online] Available at: &lt;http://</a:t>
            </a:r>
            <a:r>
              <a:rPr lang="en-US" b="0" dirty="0" err="1">
                <a:ea typeface="+mn-lt"/>
                <a:cs typeface="+mn-lt"/>
              </a:rPr>
              <a:t>www.windsolarusa.com</a:t>
            </a:r>
            <a:r>
              <a:rPr lang="en-US" b="0" dirty="0">
                <a:ea typeface="+mn-lt"/>
                <a:cs typeface="+mn-lt"/>
              </a:rPr>
              <a:t>/wind/wind-turbine-components/&gt;.</a:t>
            </a:r>
            <a:endParaRPr lang="it-IT" dirty="0"/>
          </a:p>
          <a:p>
            <a:pPr marL="0" indent="0">
              <a:lnSpc>
                <a:spcPct val="150000"/>
              </a:lnSpc>
            </a:pPr>
            <a:r>
              <a:rPr lang="en-US" b="0" dirty="0">
                <a:ea typeface="+mn-lt"/>
                <a:cs typeface="+mn-lt"/>
              </a:rPr>
              <a:t>Renewable Energy World. 2020. </a:t>
            </a:r>
            <a:r>
              <a:rPr lang="en-US" b="0" i="1" dirty="0">
                <a:ea typeface="+mn-lt"/>
                <a:cs typeface="+mn-lt"/>
              </a:rPr>
              <a:t>Wind Farm Design: Planning, Research And Commissioning - Renewable Energy World</a:t>
            </a:r>
            <a:r>
              <a:rPr lang="en-US" b="0" dirty="0">
                <a:ea typeface="+mn-lt"/>
                <a:cs typeface="+mn-lt"/>
              </a:rPr>
              <a:t>. [online] Available at: &lt;https://</a:t>
            </a:r>
            <a:r>
              <a:rPr lang="en-US" b="0" dirty="0" err="1">
                <a:ea typeface="+mn-lt"/>
                <a:cs typeface="+mn-lt"/>
              </a:rPr>
              <a:t>www.renewableenergyworld.com</a:t>
            </a:r>
            <a:r>
              <a:rPr lang="en-US" b="0" dirty="0">
                <a:ea typeface="+mn-lt"/>
                <a:cs typeface="+mn-lt"/>
              </a:rPr>
              <a:t>/2009/04/02/wind-farm-design-planning-research-and-commissioning/&gt;.</a:t>
            </a:r>
            <a:endParaRPr lang="en-US" dirty="0"/>
          </a:p>
          <a:p>
            <a:pPr marL="0" indent="0">
              <a:lnSpc>
                <a:spcPct val="150000"/>
              </a:lnSpc>
            </a:pPr>
            <a:r>
              <a:rPr lang="en-US" b="0" dirty="0">
                <a:ea typeface="+mn-lt"/>
                <a:cs typeface="+mn-lt"/>
              </a:rPr>
              <a:t>Cronin, T., 2020. </a:t>
            </a:r>
            <a:r>
              <a:rPr lang="en-US" b="0" i="1" dirty="0">
                <a:ea typeface="+mn-lt"/>
                <a:cs typeface="+mn-lt"/>
              </a:rPr>
              <a:t>Grid Connection Of Wind Farms</a:t>
            </a:r>
            <a:r>
              <a:rPr lang="en-US" b="0" dirty="0">
                <a:ea typeface="+mn-lt"/>
                <a:cs typeface="+mn-lt"/>
              </a:rPr>
              <a:t>. DTU Wind Energy, Technical University of Denmark.</a:t>
            </a:r>
            <a:endParaRPr lang="en-US" dirty="0"/>
          </a:p>
          <a:p>
            <a:pPr marL="0" indent="0">
              <a:lnSpc>
                <a:spcPct val="150000"/>
              </a:lnSpc>
            </a:pPr>
            <a:r>
              <a:rPr lang="en-US" b="0" dirty="0">
                <a:ea typeface="+mn-lt"/>
                <a:cs typeface="+mn-lt"/>
              </a:rPr>
              <a:t>Wang, L., </a:t>
            </a:r>
            <a:r>
              <a:rPr lang="en-US" b="0" dirty="0" err="1">
                <a:ea typeface="+mn-lt"/>
                <a:cs typeface="+mn-lt"/>
              </a:rPr>
              <a:t>Kerrouche</a:t>
            </a:r>
            <a:r>
              <a:rPr lang="en-US" b="0" dirty="0">
                <a:ea typeface="+mn-lt"/>
                <a:cs typeface="+mn-lt"/>
              </a:rPr>
              <a:t>, K., Mezouar, A., Van Den </a:t>
            </a:r>
            <a:r>
              <a:rPr lang="en-US" b="0" dirty="0" err="1">
                <a:ea typeface="+mn-lt"/>
                <a:cs typeface="+mn-lt"/>
              </a:rPr>
              <a:t>Bossche</a:t>
            </a:r>
            <a:r>
              <a:rPr lang="en-US" b="0" dirty="0">
                <a:ea typeface="+mn-lt"/>
                <a:cs typeface="+mn-lt"/>
              </a:rPr>
              <a:t>, A., </a:t>
            </a:r>
            <a:r>
              <a:rPr lang="en-US" b="0" dirty="0" err="1">
                <a:ea typeface="+mn-lt"/>
                <a:cs typeface="+mn-lt"/>
              </a:rPr>
              <a:t>Draou</a:t>
            </a:r>
            <a:r>
              <a:rPr lang="en-US" b="0" dirty="0">
                <a:ea typeface="+mn-lt"/>
                <a:cs typeface="+mn-lt"/>
              </a:rPr>
              <a:t>, A. and Boumediene, L., 2018. Feasibility Study of Wind Farm Grid-Connected Project in Algeria under Grid Fault Conditions Using D-Facts Devices. </a:t>
            </a:r>
            <a:r>
              <a:rPr lang="en-US" b="0" i="1" dirty="0">
                <a:ea typeface="+mn-lt"/>
                <a:cs typeface="+mn-lt"/>
              </a:rPr>
              <a:t>Applied Sciences</a:t>
            </a:r>
            <a:r>
              <a:rPr lang="en-US" b="0" dirty="0">
                <a:ea typeface="+mn-lt"/>
                <a:cs typeface="+mn-lt"/>
              </a:rPr>
              <a:t>, 8(11), p.2250.</a:t>
            </a:r>
          </a:p>
          <a:p>
            <a:pPr marL="0" indent="0">
              <a:lnSpc>
                <a:spcPct val="150000"/>
              </a:lnSpc>
            </a:pPr>
            <a:r>
              <a:rPr lang="en-GB" b="0" dirty="0" err="1"/>
              <a:t>Uski</a:t>
            </a:r>
            <a:r>
              <a:rPr lang="en-GB" b="0" dirty="0"/>
              <a:t>, S., 2018. </a:t>
            </a:r>
            <a:r>
              <a:rPr lang="en-GB" b="0" i="1" dirty="0"/>
              <a:t>Wind Power Grid Connection</a:t>
            </a:r>
            <a:r>
              <a:rPr lang="en-GB" b="0" dirty="0"/>
              <a:t>. Aalto University.</a:t>
            </a:r>
          </a:p>
          <a:p>
            <a:pPr marL="0" indent="0">
              <a:lnSpc>
                <a:spcPct val="150000"/>
              </a:lnSpc>
            </a:pPr>
            <a:r>
              <a:rPr lang="en-GB" b="0" dirty="0" err="1"/>
              <a:t>Windeurope.org</a:t>
            </a:r>
            <a:r>
              <a:rPr lang="en-GB" b="0" dirty="0"/>
              <a:t>. 2010. </a:t>
            </a:r>
            <a:r>
              <a:rPr lang="en-GB" b="0" i="1" dirty="0"/>
              <a:t>Powering Europe: Wind Energy And The Electricity Grid</a:t>
            </a:r>
            <a:r>
              <a:rPr lang="en-GB" b="0" dirty="0"/>
              <a:t>. [online] Available at: &lt;https://</a:t>
            </a:r>
            <a:r>
              <a:rPr lang="en-GB" b="0" dirty="0" err="1"/>
              <a:t>windeurope.org</a:t>
            </a:r>
            <a:r>
              <a:rPr lang="en-GB" b="0" dirty="0"/>
              <a:t>/</a:t>
            </a:r>
            <a:r>
              <a:rPr lang="en-GB" b="0" dirty="0" err="1"/>
              <a:t>fileadmin</a:t>
            </a:r>
            <a:r>
              <a:rPr lang="en-GB" b="0" dirty="0"/>
              <a:t>/</a:t>
            </a:r>
            <a:r>
              <a:rPr lang="en-GB" b="0" dirty="0" err="1"/>
              <a:t>ewea_documents</a:t>
            </a:r>
            <a:r>
              <a:rPr lang="en-GB" b="0" dirty="0"/>
              <a:t>/documents/publications/reports/Grids_Report_2010.pdf&gt;.</a:t>
            </a:r>
          </a:p>
          <a:p>
            <a:pPr marL="0" indent="0">
              <a:lnSpc>
                <a:spcPct val="150000"/>
              </a:lnSpc>
            </a:pPr>
            <a:r>
              <a:rPr lang="en-GB" b="0" dirty="0"/>
              <a:t>IRENA (2019), Future of wind: Deployment, investment, technology, grid integration and socio-economic aspects (A Global Energy Transformation paper), International Renewable Energy Agency, Abu Dhabi. </a:t>
            </a:r>
          </a:p>
          <a:p>
            <a:pPr marL="0" indent="0">
              <a:lnSpc>
                <a:spcPct val="150000"/>
              </a:lnSpc>
            </a:pPr>
            <a:r>
              <a:rPr lang="es-ES" b="0" dirty="0"/>
              <a:t>Wind </a:t>
            </a:r>
            <a:r>
              <a:rPr lang="es-ES" b="0" dirty="0" err="1"/>
              <a:t>energy</a:t>
            </a:r>
            <a:r>
              <a:rPr lang="es-ES" b="0" dirty="0"/>
              <a:t> in </a:t>
            </a:r>
            <a:r>
              <a:rPr lang="es-ES" b="0" dirty="0" err="1"/>
              <a:t>Europe</a:t>
            </a:r>
            <a:r>
              <a:rPr lang="es-ES" b="0" dirty="0"/>
              <a:t> in 2019 - </a:t>
            </a:r>
            <a:r>
              <a:rPr lang="es-ES" b="0" dirty="0" err="1"/>
              <a:t>Trends</a:t>
            </a:r>
            <a:r>
              <a:rPr lang="es-ES" b="0" dirty="0"/>
              <a:t> and </a:t>
            </a:r>
            <a:r>
              <a:rPr lang="es-ES" b="0" dirty="0" err="1"/>
              <a:t>statistics</a:t>
            </a:r>
            <a:r>
              <a:rPr lang="es-ES" b="0" dirty="0"/>
              <a:t>. </a:t>
            </a:r>
            <a:r>
              <a:rPr lang="en-GB" b="0" dirty="0"/>
              <a:t>[online] Available at: &lt; https://windeurope.org/data-and-analysis/product/?id=59&gt;</a:t>
            </a:r>
          </a:p>
          <a:p>
            <a:pPr marL="0" indent="0">
              <a:lnSpc>
                <a:spcPct val="150000"/>
              </a:lnSpc>
            </a:pPr>
            <a:r>
              <a:rPr lang="en-GB" b="0" dirty="0"/>
              <a:t>The Inside of a Wind Turbine, 2019. U.S Department of Energy Efficiency and Renewable Energy. [online] Available at:&lt; https://www.energy.gov/eere/wind/inside-wind-turbine&gt;</a:t>
            </a:r>
          </a:p>
          <a:p>
            <a:pPr marL="0" indent="0">
              <a:lnSpc>
                <a:spcPct val="150000"/>
              </a:lnSpc>
            </a:pPr>
            <a:r>
              <a:rPr lang="en-GB" b="0" dirty="0"/>
              <a:t>Understanding costs for large wind-turbine drivetrains. 2012. [online] Available at:&lt; https://</a:t>
            </a:r>
            <a:r>
              <a:rPr lang="en-GB" b="0" dirty="0" err="1"/>
              <a:t>www.windpowerengineering.com</a:t>
            </a:r>
            <a:r>
              <a:rPr lang="en-GB" b="0" dirty="0"/>
              <a:t>/understanding-costs-for-large-wind-turbine-drivetrains/&gt;</a:t>
            </a:r>
          </a:p>
          <a:p>
            <a:pPr marL="0" indent="0">
              <a:lnSpc>
                <a:spcPct val="150000"/>
              </a:lnSpc>
            </a:pPr>
            <a:endParaRPr lang="en-GB" b="0" dirty="0"/>
          </a:p>
          <a:p>
            <a:pPr marL="0" indent="0">
              <a:lnSpc>
                <a:spcPct val="150000"/>
              </a:lnSpc>
            </a:pPr>
            <a:endParaRPr lang="en-US" dirty="0"/>
          </a:p>
          <a:p>
            <a:pPr marL="0" indent="0">
              <a:lnSpc>
                <a:spcPct val="150000"/>
              </a:lnSpc>
            </a:pPr>
            <a:endParaRPr lang="en-US" b="0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9" name="Segnaposto data 5">
            <a:extLst>
              <a:ext uri="{FF2B5EF4-FFF2-40B4-BE49-F238E27FC236}">
                <a16:creationId xmlns:a16="http://schemas.microsoft.com/office/drawing/2014/main" id="{85A6FC43-D6D8-A047-8112-A57367B83E1E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Introduction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9" name="Imagen 8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E66FF07A-A5A6-B24E-A921-15B14CDDA1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690" b="30051"/>
          <a:stretch/>
        </p:blipFill>
        <p:spPr>
          <a:xfrm>
            <a:off x="730911" y="2302481"/>
            <a:ext cx="4461649" cy="2653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Imagen 10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0E3C83A7-0386-DA41-82A9-52E8CB25E7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90" t="17441" r="65657" b="74769"/>
          <a:stretch/>
        </p:blipFill>
        <p:spPr>
          <a:xfrm>
            <a:off x="877990" y="4674319"/>
            <a:ext cx="1283580" cy="534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B36FAF8-F588-544C-8133-04FB449CBCDF}"/>
              </a:ext>
            </a:extLst>
          </p:cNvPr>
          <p:cNvSpPr txBox="1"/>
          <p:nvPr/>
        </p:nvSpPr>
        <p:spPr>
          <a:xfrm>
            <a:off x="1043007" y="1808978"/>
            <a:ext cx="3528993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s-ES" sz="1600" b="1" dirty="0" err="1">
                <a:latin typeface="Arial"/>
                <a:ea typeface="ＭＳ Ｐゴシック"/>
                <a:cs typeface="Arial"/>
              </a:rPr>
              <a:t>Overview</a:t>
            </a:r>
            <a:r>
              <a:rPr lang="es-ES" sz="1600" b="1" dirty="0">
                <a:latin typeface="Arial"/>
                <a:ea typeface="ＭＳ Ｐゴシック"/>
                <a:cs typeface="Arial"/>
              </a:rPr>
              <a:t> </a:t>
            </a:r>
            <a:r>
              <a:rPr lang="es-ES" sz="1600" b="1" dirty="0" err="1">
                <a:latin typeface="Arial"/>
                <a:ea typeface="ＭＳ Ｐゴシック"/>
                <a:cs typeface="Arial"/>
              </a:rPr>
              <a:t>on</a:t>
            </a:r>
            <a:r>
              <a:rPr lang="es-ES" sz="1600" b="1" dirty="0">
                <a:latin typeface="Arial"/>
                <a:ea typeface="ＭＳ Ｐゴシック"/>
                <a:cs typeface="Arial"/>
              </a:rPr>
              <a:t> wind farms in </a:t>
            </a:r>
            <a:r>
              <a:rPr lang="es-ES" sz="1600" b="1" dirty="0" err="1">
                <a:latin typeface="Arial"/>
                <a:ea typeface="ＭＳ Ｐゴシック"/>
                <a:cs typeface="Arial"/>
              </a:rPr>
              <a:t>Europe</a:t>
            </a:r>
            <a:endParaRPr lang="es-ES" sz="1600" b="1" dirty="0">
              <a:cs typeface="Arial"/>
            </a:endParaRPr>
          </a:p>
          <a:p>
            <a:endParaRPr lang="es-ES" b="1" dirty="0">
              <a:cs typeface="Arial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66206D5-BA9B-FF44-84EC-9F25C772F72F}"/>
              </a:ext>
            </a:extLst>
          </p:cNvPr>
          <p:cNvSpPr txBox="1"/>
          <p:nvPr/>
        </p:nvSpPr>
        <p:spPr>
          <a:xfrm>
            <a:off x="6092612" y="2088309"/>
            <a:ext cx="2691415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s-ES" sz="1400" b="1">
                <a:latin typeface="Arial"/>
                <a:ea typeface="ＭＳ Ｐゴシック"/>
                <a:cs typeface="Arial"/>
              </a:rPr>
              <a:t>Future </a:t>
            </a:r>
            <a:r>
              <a:rPr lang="es-ES" sz="1400" b="1" err="1">
                <a:latin typeface="Arial"/>
                <a:ea typeface="ＭＳ Ｐゴシック"/>
                <a:cs typeface="Arial"/>
              </a:rPr>
              <a:t>Expectations</a:t>
            </a:r>
            <a:endParaRPr lang="es-ES" sz="1400" b="1">
              <a:latin typeface="Arial"/>
              <a:ea typeface="ＭＳ Ｐゴシック"/>
              <a:cs typeface="Arial"/>
            </a:endParaRPr>
          </a:p>
        </p:txBody>
      </p:sp>
      <p:pic>
        <p:nvPicPr>
          <p:cNvPr id="19" name="Imagen 18" descr="Imagen que contiene verde, firmar, rojo, azul&#10;&#10;Descripción generada automáticamente">
            <a:extLst>
              <a:ext uri="{FF2B5EF4-FFF2-40B4-BE49-F238E27FC236}">
                <a16:creationId xmlns:a16="http://schemas.microsoft.com/office/drawing/2014/main" id="{82990CDB-ED56-514C-8F65-20B8A92858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9688" y="4579637"/>
            <a:ext cx="2210774" cy="722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CasellaDiTesto 9">
            <a:extLst>
              <a:ext uri="{FF2B5EF4-FFF2-40B4-BE49-F238E27FC236}">
                <a16:creationId xmlns:a16="http://schemas.microsoft.com/office/drawing/2014/main" id="{3A47A464-C061-CD45-9D22-CBE9E52AEAB8}"/>
              </a:ext>
            </a:extLst>
          </p:cNvPr>
          <p:cNvSpPr txBox="1"/>
          <p:nvPr/>
        </p:nvSpPr>
        <p:spPr>
          <a:xfrm>
            <a:off x="647334" y="5395680"/>
            <a:ext cx="411604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100" i="1" dirty="0">
                <a:latin typeface="Arial"/>
                <a:ea typeface="ＭＳ Ｐゴシック"/>
                <a:cs typeface="Arial"/>
              </a:rPr>
              <a:t>Source: </a:t>
            </a:r>
            <a:r>
              <a:rPr lang="es-ES" sz="1100" dirty="0"/>
              <a:t>Wind </a:t>
            </a:r>
            <a:r>
              <a:rPr lang="es-ES" sz="1100" dirty="0" err="1"/>
              <a:t>energy</a:t>
            </a:r>
            <a:r>
              <a:rPr lang="es-ES" sz="1100" dirty="0"/>
              <a:t> in </a:t>
            </a:r>
            <a:r>
              <a:rPr lang="es-ES" sz="1100" dirty="0" err="1"/>
              <a:t>Europe</a:t>
            </a:r>
            <a:r>
              <a:rPr lang="es-ES" sz="1100" dirty="0"/>
              <a:t> in 2019 - </a:t>
            </a:r>
            <a:r>
              <a:rPr lang="es-ES" sz="1100" dirty="0" err="1"/>
              <a:t>Trends</a:t>
            </a:r>
            <a:r>
              <a:rPr lang="es-ES" sz="1100" dirty="0"/>
              <a:t> and </a:t>
            </a:r>
            <a:r>
              <a:rPr lang="es-ES" sz="1100" dirty="0" err="1"/>
              <a:t>statistics</a:t>
            </a:r>
            <a:endParaRPr lang="it-IT" sz="1100" dirty="0">
              <a:latin typeface="Arial"/>
              <a:ea typeface="ＭＳ Ｐゴシック"/>
              <a:cs typeface="Arial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82776027-1247-C240-B5DF-26C255DF9D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2612" y="2398618"/>
            <a:ext cx="2910710" cy="664508"/>
          </a:xfrm>
          <a:prstGeom prst="rect">
            <a:avLst/>
          </a:prstGeom>
        </p:spPr>
      </p:pic>
      <p:sp>
        <p:nvSpPr>
          <p:cNvPr id="28" name="CasellaDiTesto 9">
            <a:extLst>
              <a:ext uri="{FF2B5EF4-FFF2-40B4-BE49-F238E27FC236}">
                <a16:creationId xmlns:a16="http://schemas.microsoft.com/office/drawing/2014/main" id="{21D91352-EA73-A64C-B86B-73A63EBF3D13}"/>
              </a:ext>
            </a:extLst>
          </p:cNvPr>
          <p:cNvSpPr txBox="1"/>
          <p:nvPr/>
        </p:nvSpPr>
        <p:spPr>
          <a:xfrm>
            <a:off x="5652466" y="4208219"/>
            <a:ext cx="411604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100" i="1" dirty="0">
                <a:latin typeface="Arial"/>
                <a:ea typeface="ＭＳ Ｐゴシック"/>
                <a:cs typeface="Arial"/>
              </a:rPr>
              <a:t>Source: </a:t>
            </a:r>
            <a:r>
              <a:rPr lang="es-ES" sz="1100" dirty="0"/>
              <a:t>IRENA </a:t>
            </a:r>
            <a:r>
              <a:rPr lang="es-ES" sz="1100" dirty="0" err="1"/>
              <a:t>report</a:t>
            </a:r>
            <a:r>
              <a:rPr lang="es-ES" sz="1100" dirty="0"/>
              <a:t>: </a:t>
            </a:r>
            <a:r>
              <a:rPr lang="es-ES" sz="1100" dirty="0" err="1"/>
              <a:t>Future</a:t>
            </a:r>
            <a:r>
              <a:rPr lang="es-ES" sz="1100" dirty="0"/>
              <a:t> of Wind, 2019.</a:t>
            </a:r>
            <a:endParaRPr lang="it-IT" sz="1100" dirty="0">
              <a:latin typeface="Arial"/>
              <a:ea typeface="ＭＳ Ｐゴシック"/>
              <a:cs typeface="Arial"/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7E3272BC-2574-4E43-BE30-0AFF94E1DA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1316" y="2967712"/>
            <a:ext cx="3742006" cy="12295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98FB6F15-BC3C-4C99-AEEF-D119B74456C1}"/>
              </a:ext>
            </a:extLst>
          </p:cNvPr>
          <p:cNvSpPr txBox="1"/>
          <p:nvPr/>
        </p:nvSpPr>
        <p:spPr>
          <a:xfrm>
            <a:off x="574993" y="1343648"/>
            <a:ext cx="77145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sz="1800">
                <a:latin typeface="Arial"/>
                <a:ea typeface="ＭＳ Ｐゴシック"/>
                <a:cs typeface="Arial"/>
              </a:rPr>
              <a:t>Wind share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is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expected</a:t>
            </a:r>
            <a:r>
              <a:rPr lang="it-IT" sz="1800">
                <a:latin typeface="Arial"/>
                <a:ea typeface="ＭＳ Ｐゴシック"/>
                <a:cs typeface="Arial"/>
              </a:rPr>
              <a:t> to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increase</a:t>
            </a:r>
            <a:r>
              <a:rPr lang="it-IT" sz="1800">
                <a:latin typeface="Arial"/>
                <a:ea typeface="ＭＳ Ｐゴシック"/>
                <a:cs typeface="Arial"/>
              </a:rPr>
              <a:t>    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Grid</a:t>
            </a:r>
            <a:r>
              <a:rPr lang="it-IT" sz="1800">
                <a:latin typeface="Arial"/>
                <a:ea typeface="ＭＳ Ｐゴシック"/>
                <a:cs typeface="Arial"/>
              </a:rPr>
              <a:t> connection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is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critical</a:t>
            </a:r>
            <a:endParaRPr lang="it-IT" sz="1800">
              <a:cs typeface="Arial" panose="020B0604020202020204" pitchFamily="34" charset="0"/>
            </a:endParaRPr>
          </a:p>
        </p:txBody>
      </p:sp>
      <p:sp>
        <p:nvSpPr>
          <p:cNvPr id="17" name="Freccia a destra 14">
            <a:extLst>
              <a:ext uri="{FF2B5EF4-FFF2-40B4-BE49-F238E27FC236}">
                <a16:creationId xmlns:a16="http://schemas.microsoft.com/office/drawing/2014/main" id="{0163CE1A-9A29-4407-93DB-0AB558577C13}"/>
              </a:ext>
            </a:extLst>
          </p:cNvPr>
          <p:cNvSpPr/>
          <p:nvPr/>
        </p:nvSpPr>
        <p:spPr>
          <a:xfrm>
            <a:off x="4573590" y="1416542"/>
            <a:ext cx="189789" cy="215103"/>
          </a:xfrm>
          <a:prstGeom prst="rightArrow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i="1"/>
          </a:p>
        </p:txBody>
      </p:sp>
      <p:sp>
        <p:nvSpPr>
          <p:cNvPr id="18" name="Segnaposto data 5">
            <a:extLst>
              <a:ext uri="{FF2B5EF4-FFF2-40B4-BE49-F238E27FC236}">
                <a16:creationId xmlns:a16="http://schemas.microsoft.com/office/drawing/2014/main" id="{5ED6AA63-2597-1F4A-B429-3BB110A803C7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232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35B63A63-FF17-4CAB-B434-6FA092C2A7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>
                <a:ea typeface="ＭＳ Ｐゴシック"/>
              </a:rPr>
              <a:t>Wind farms</a:t>
            </a:r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9D6716B-BCD6-4E43-A9B0-9426238F934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C3E0706-0197-422F-8562-18260874BC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A069707-8192-4745-9665-931DC45FF0B4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8" name="Immagine 8" descr="Immagine che contiene testo&#10;&#10;Descrizione generata con affidabilità molto elevata">
            <a:extLst>
              <a:ext uri="{FF2B5EF4-FFF2-40B4-BE49-F238E27FC236}">
                <a16:creationId xmlns:a16="http://schemas.microsoft.com/office/drawing/2014/main" id="{F02D52A0-D917-4D1D-9867-6D240B7D3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77" y="1572816"/>
            <a:ext cx="3288719" cy="3473999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E9CD02D2-4874-F343-87B6-1EDDCD887F3C}"/>
              </a:ext>
            </a:extLst>
          </p:cNvPr>
          <p:cNvSpPr txBox="1"/>
          <p:nvPr/>
        </p:nvSpPr>
        <p:spPr>
          <a:xfrm>
            <a:off x="4480901" y="3575480"/>
            <a:ext cx="4663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b="1" dirty="0"/>
              <a:t>CAPEX </a:t>
            </a:r>
            <a:r>
              <a:rPr lang="es-ES" sz="1800" b="1" dirty="0" err="1"/>
              <a:t>cost</a:t>
            </a:r>
            <a:r>
              <a:rPr lang="es-ES" sz="1800" b="1" dirty="0"/>
              <a:t> </a:t>
            </a:r>
            <a:r>
              <a:rPr lang="es-ES" sz="1800" b="1" dirty="0" err="1"/>
              <a:t>breakdown</a:t>
            </a:r>
            <a:r>
              <a:rPr lang="es-ES" sz="1800" b="1" dirty="0"/>
              <a:t> </a:t>
            </a:r>
            <a:r>
              <a:rPr lang="es-ES" sz="1800" b="1" dirty="0" err="1"/>
              <a:t>for</a:t>
            </a:r>
            <a:r>
              <a:rPr lang="es-ES" sz="1800" b="1" dirty="0"/>
              <a:t> a wind turbine</a:t>
            </a:r>
          </a:p>
        </p:txBody>
      </p:sp>
      <p:sp>
        <p:nvSpPr>
          <p:cNvPr id="12" name="CasellaDiTesto 9">
            <a:extLst>
              <a:ext uri="{FF2B5EF4-FFF2-40B4-BE49-F238E27FC236}">
                <a16:creationId xmlns:a16="http://schemas.microsoft.com/office/drawing/2014/main" id="{688BFDB8-6827-3644-ABB8-E10B8D981FFB}"/>
              </a:ext>
            </a:extLst>
          </p:cNvPr>
          <p:cNvSpPr txBox="1"/>
          <p:nvPr/>
        </p:nvSpPr>
        <p:spPr>
          <a:xfrm>
            <a:off x="4572000" y="5525011"/>
            <a:ext cx="3668024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100" i="1" dirty="0">
                <a:latin typeface="Arial"/>
                <a:ea typeface="ＭＳ Ｐゴシック"/>
                <a:cs typeface="Arial"/>
              </a:rPr>
              <a:t>Source</a:t>
            </a:r>
            <a:r>
              <a:rPr lang="it-IT" sz="1100" i="1" dirty="0">
                <a:ea typeface="+mn-lt"/>
                <a:cs typeface="+mn-lt"/>
              </a:rPr>
              <a:t>: W</a:t>
            </a:r>
            <a:r>
              <a:rPr lang="it-IT" sz="1100" dirty="0">
                <a:ea typeface="+mn-lt"/>
                <a:cs typeface="+mn-lt"/>
              </a:rPr>
              <a:t>ind Power </a:t>
            </a:r>
            <a:r>
              <a:rPr lang="it-IT" sz="1100" dirty="0" err="1">
                <a:ea typeface="+mn-lt"/>
                <a:cs typeface="+mn-lt"/>
              </a:rPr>
              <a:t>Engineering</a:t>
            </a:r>
            <a:r>
              <a:rPr lang="it-IT" sz="1100" dirty="0">
                <a:ea typeface="+mn-lt"/>
                <a:cs typeface="+mn-lt"/>
              </a:rPr>
              <a:t>, 2012</a:t>
            </a:r>
          </a:p>
          <a:p>
            <a:endParaRPr lang="it-IT" sz="1100" dirty="0">
              <a:ea typeface="+mn-lt"/>
              <a:cs typeface="+mn-lt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70F1E1E-C71D-EA42-AF6E-75B22AAACF66}"/>
              </a:ext>
            </a:extLst>
          </p:cNvPr>
          <p:cNvSpPr txBox="1"/>
          <p:nvPr/>
        </p:nvSpPr>
        <p:spPr>
          <a:xfrm>
            <a:off x="4827186" y="4158509"/>
            <a:ext cx="3772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400"/>
              <a:t>Rotor </a:t>
            </a:r>
            <a:r>
              <a:rPr lang="es-ES" sz="1400" err="1"/>
              <a:t>blades</a:t>
            </a:r>
            <a:r>
              <a:rPr lang="es-ES" sz="1400"/>
              <a:t>: 20%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400"/>
              <a:t>Tower: 25%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400" err="1"/>
              <a:t>Power</a:t>
            </a:r>
            <a:r>
              <a:rPr lang="es-ES" sz="1400"/>
              <a:t> </a:t>
            </a:r>
            <a:r>
              <a:rPr lang="es-ES" sz="1400" err="1"/>
              <a:t>Converter</a:t>
            </a:r>
            <a:r>
              <a:rPr lang="es-ES" sz="1400"/>
              <a:t>: 4%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400" err="1"/>
              <a:t>Generator</a:t>
            </a:r>
            <a:r>
              <a:rPr lang="es-ES" sz="1400"/>
              <a:t>: 3%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400"/>
              <a:t>Pitch &amp; </a:t>
            </a:r>
            <a:r>
              <a:rPr lang="es-ES" sz="1400" err="1"/>
              <a:t>Yaw</a:t>
            </a:r>
            <a:r>
              <a:rPr lang="es-ES" sz="1400"/>
              <a:t> </a:t>
            </a:r>
            <a:r>
              <a:rPr lang="es-ES" sz="1400" err="1"/>
              <a:t>Bearings</a:t>
            </a:r>
            <a:r>
              <a:rPr lang="es-ES" sz="1400"/>
              <a:t>: 2%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400" err="1"/>
              <a:t>Other</a:t>
            </a:r>
            <a:r>
              <a:rPr lang="es-ES" sz="1400"/>
              <a:t>: 35%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848C000-FCE6-8845-B14A-8234BAEEC126}"/>
              </a:ext>
            </a:extLst>
          </p:cNvPr>
          <p:cNvSpPr txBox="1"/>
          <p:nvPr/>
        </p:nvSpPr>
        <p:spPr>
          <a:xfrm>
            <a:off x="4458600" y="1304718"/>
            <a:ext cx="494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b="1" err="1"/>
              <a:t>Component</a:t>
            </a:r>
            <a:r>
              <a:rPr lang="es-ES" sz="1800" b="1"/>
              <a:t> </a:t>
            </a:r>
            <a:r>
              <a:rPr lang="es-ES" sz="1800" b="1" err="1"/>
              <a:t>description</a:t>
            </a:r>
            <a:endParaRPr lang="es-ES" sz="1800" b="1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35C0C15-5359-D345-8333-65DA9E9881EE}"/>
              </a:ext>
            </a:extLst>
          </p:cNvPr>
          <p:cNvSpPr txBox="1"/>
          <p:nvPr/>
        </p:nvSpPr>
        <p:spPr>
          <a:xfrm>
            <a:off x="4787312" y="1678427"/>
            <a:ext cx="3759824" cy="233910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400" dirty="0">
                <a:latin typeface="Arial"/>
                <a:ea typeface="ＭＳ Ｐゴシック"/>
                <a:cs typeface="Arial"/>
              </a:rPr>
              <a:t>Rotor </a:t>
            </a:r>
            <a:r>
              <a:rPr lang="es-ES" sz="1400" dirty="0" err="1">
                <a:latin typeface="Arial"/>
                <a:ea typeface="ＭＳ Ｐゴシック"/>
                <a:cs typeface="Arial"/>
              </a:rPr>
              <a:t>blade</a:t>
            </a:r>
            <a:r>
              <a:rPr lang="es-ES" sz="1400" dirty="0">
                <a:latin typeface="Arial"/>
                <a:ea typeface="ＭＳ Ｐゴシック"/>
                <a:cs typeface="Arial"/>
              </a:rPr>
              <a:t>: </a:t>
            </a:r>
            <a:r>
              <a:rPr lang="es-ES" sz="1400" dirty="0" err="1">
                <a:latin typeface="Arial"/>
                <a:ea typeface="ＭＳ Ｐゴシック"/>
                <a:cs typeface="Arial"/>
              </a:rPr>
              <a:t>converts</a:t>
            </a:r>
            <a:r>
              <a:rPr lang="es-ES" sz="1400" dirty="0">
                <a:latin typeface="Arial"/>
                <a:ea typeface="ＭＳ Ｐゴシック"/>
                <a:cs typeface="Arial"/>
              </a:rPr>
              <a:t> wind </a:t>
            </a:r>
            <a:r>
              <a:rPr lang="es-ES" sz="1400" dirty="0" err="1">
                <a:latin typeface="Arial"/>
                <a:ea typeface="ＭＳ Ｐゴシック"/>
                <a:cs typeface="Arial"/>
              </a:rPr>
              <a:t>energy</a:t>
            </a:r>
            <a:r>
              <a:rPr lang="es-ES" sz="1400" dirty="0">
                <a:latin typeface="Arial"/>
                <a:ea typeface="ＭＳ Ｐゴシック"/>
                <a:cs typeface="Arial"/>
              </a:rPr>
              <a:t> </a:t>
            </a:r>
            <a:r>
              <a:rPr lang="es-ES" sz="1400" dirty="0" err="1">
                <a:latin typeface="Arial"/>
                <a:ea typeface="ＭＳ Ｐゴシック"/>
                <a:cs typeface="Arial"/>
              </a:rPr>
              <a:t>into</a:t>
            </a:r>
            <a:r>
              <a:rPr lang="es-ES" sz="1400" dirty="0">
                <a:latin typeface="Arial"/>
                <a:ea typeface="ＭＳ Ｐゴシック"/>
                <a:cs typeface="Arial"/>
              </a:rPr>
              <a:t> rotor spin.</a:t>
            </a:r>
            <a:endParaRPr lang="es-E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400" dirty="0" err="1"/>
              <a:t>Gearbox</a:t>
            </a:r>
            <a:r>
              <a:rPr lang="es-ES" sz="1400" dirty="0"/>
              <a:t>: </a:t>
            </a:r>
            <a:r>
              <a:rPr lang="es-ES" sz="1400" dirty="0" err="1"/>
              <a:t>increases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rotational</a:t>
            </a:r>
            <a:r>
              <a:rPr lang="es-ES" sz="1400" dirty="0"/>
              <a:t> </a:t>
            </a:r>
            <a:r>
              <a:rPr lang="es-ES" sz="1400" dirty="0" err="1"/>
              <a:t>speed</a:t>
            </a:r>
            <a:r>
              <a:rPr lang="es-ES" sz="1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400" dirty="0" err="1"/>
              <a:t>Nacelle</a:t>
            </a:r>
            <a:r>
              <a:rPr lang="es-ES" sz="1400" dirty="0"/>
              <a:t>: </a:t>
            </a:r>
            <a:r>
              <a:rPr lang="es-ES" sz="1400" dirty="0" err="1"/>
              <a:t>Contains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gearbox</a:t>
            </a:r>
            <a:r>
              <a:rPr lang="es-ES" sz="1400" dirty="0"/>
              <a:t>, </a:t>
            </a:r>
            <a:r>
              <a:rPr lang="es-ES" sz="1400" dirty="0" err="1"/>
              <a:t>generator</a:t>
            </a:r>
            <a:r>
              <a:rPr lang="es-ES" sz="1400" dirty="0"/>
              <a:t>, </a:t>
            </a:r>
            <a:r>
              <a:rPr lang="es-ES" sz="1400" dirty="0" err="1"/>
              <a:t>controller</a:t>
            </a:r>
            <a:r>
              <a:rPr lang="es-ES" sz="1400" dirty="0"/>
              <a:t>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400" dirty="0" err="1"/>
              <a:t>Generator</a:t>
            </a:r>
            <a:r>
              <a:rPr lang="es-ES" sz="1400" dirty="0"/>
              <a:t>: produces AC </a:t>
            </a:r>
            <a:r>
              <a:rPr lang="es-ES" sz="1400" dirty="0" err="1"/>
              <a:t>electricity</a:t>
            </a:r>
            <a:r>
              <a:rPr lang="es-ES" sz="1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400" dirty="0">
                <a:latin typeface="Arial"/>
                <a:ea typeface="ＭＳ Ｐゴシック"/>
                <a:cs typeface="Arial"/>
              </a:rPr>
              <a:t>Tower: </a:t>
            </a:r>
            <a:r>
              <a:rPr lang="es-ES" sz="1400" dirty="0" err="1">
                <a:latin typeface="Arial"/>
                <a:ea typeface="ＭＳ Ｐゴシック"/>
                <a:cs typeface="Arial"/>
              </a:rPr>
              <a:t>supports</a:t>
            </a:r>
            <a:r>
              <a:rPr lang="es-ES" sz="1400" dirty="0">
                <a:latin typeface="Arial"/>
                <a:ea typeface="ＭＳ Ｐゴシック"/>
                <a:cs typeface="Arial"/>
              </a:rPr>
              <a:t> </a:t>
            </a:r>
            <a:r>
              <a:rPr lang="es-ES" sz="1400" dirty="0" err="1">
                <a:latin typeface="Arial"/>
                <a:ea typeface="ＭＳ Ｐゴシック"/>
                <a:cs typeface="Arial"/>
              </a:rPr>
              <a:t>the</a:t>
            </a:r>
            <a:r>
              <a:rPr lang="es-ES" sz="1400" dirty="0">
                <a:latin typeface="Arial"/>
                <a:ea typeface="ＭＳ Ｐゴシック"/>
                <a:cs typeface="Arial"/>
              </a:rPr>
              <a:t> </a:t>
            </a:r>
            <a:r>
              <a:rPr lang="es-ES" sz="1400" dirty="0" err="1">
                <a:latin typeface="Arial"/>
                <a:ea typeface="ＭＳ Ｐゴシック"/>
                <a:cs typeface="Arial"/>
              </a:rPr>
              <a:t>structure</a:t>
            </a:r>
            <a:r>
              <a:rPr lang="es-ES" sz="1400" dirty="0">
                <a:latin typeface="Arial"/>
                <a:ea typeface="ＭＳ Ｐゴシック"/>
                <a:cs typeface="Arial"/>
              </a:rPr>
              <a:t>.</a:t>
            </a:r>
          </a:p>
          <a:p>
            <a:endParaRPr lang="es-ES" sz="140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1400" dirty="0"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dirty="0">
              <a:cs typeface="Arial" panose="020B0604020202020204" pitchFamily="34" charset="0"/>
            </a:endParaRP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819BC9D0-9688-1342-BC2C-A39A5CA66F16}"/>
              </a:ext>
            </a:extLst>
          </p:cNvPr>
          <p:cNvSpPr txBox="1"/>
          <p:nvPr/>
        </p:nvSpPr>
        <p:spPr>
          <a:xfrm>
            <a:off x="4458600" y="3295152"/>
            <a:ext cx="4116045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100" i="1">
                <a:latin typeface="Arial"/>
                <a:ea typeface="ＭＳ Ｐゴシック"/>
                <a:cs typeface="Arial"/>
              </a:rPr>
              <a:t>Source:</a:t>
            </a:r>
            <a:r>
              <a:rPr lang="it-IT" sz="1100">
                <a:latin typeface="Arial"/>
                <a:ea typeface="ＭＳ Ｐゴシック"/>
                <a:cs typeface="Arial"/>
              </a:rPr>
              <a:t> Energy </a:t>
            </a:r>
            <a:r>
              <a:rPr lang="it-IT" sz="1100" err="1">
                <a:latin typeface="Arial"/>
                <a:ea typeface="ＭＳ Ｐゴシック"/>
                <a:cs typeface="Arial"/>
              </a:rPr>
              <a:t>Efficiency</a:t>
            </a:r>
            <a:r>
              <a:rPr lang="it-IT" sz="1100">
                <a:latin typeface="Arial"/>
                <a:ea typeface="ＭＳ Ｐゴシック"/>
                <a:cs typeface="Arial"/>
              </a:rPr>
              <a:t> and </a:t>
            </a:r>
            <a:r>
              <a:rPr lang="it-IT" sz="1100" err="1">
                <a:latin typeface="Arial"/>
                <a:ea typeface="ＭＳ Ｐゴシック"/>
                <a:cs typeface="Arial"/>
              </a:rPr>
              <a:t>renewable</a:t>
            </a:r>
            <a:r>
              <a:rPr lang="it-IT" sz="1100">
                <a:latin typeface="Arial"/>
                <a:ea typeface="ＭＳ Ｐゴシック"/>
                <a:cs typeface="Arial"/>
              </a:rPr>
              <a:t> </a:t>
            </a:r>
            <a:r>
              <a:rPr lang="it-IT" sz="1100" err="1">
                <a:latin typeface="Arial"/>
                <a:ea typeface="ＭＳ Ｐゴシック"/>
                <a:cs typeface="Arial"/>
              </a:rPr>
              <a:t>energy</a:t>
            </a:r>
            <a:r>
              <a:rPr lang="it-IT" sz="1100">
                <a:latin typeface="Arial"/>
                <a:ea typeface="ＭＳ Ｐゴシック"/>
                <a:cs typeface="Arial"/>
              </a:rPr>
              <a:t>, 2020</a:t>
            </a:r>
          </a:p>
          <a:p>
            <a:endParaRPr lang="it-IT" sz="1100">
              <a:latin typeface="Arial"/>
              <a:ea typeface="ＭＳ Ｐゴシック"/>
              <a:cs typeface="Arial"/>
            </a:endParaRPr>
          </a:p>
        </p:txBody>
      </p:sp>
      <p:sp>
        <p:nvSpPr>
          <p:cNvPr id="18" name="Segnaposto data 5">
            <a:extLst>
              <a:ext uri="{FF2B5EF4-FFF2-40B4-BE49-F238E27FC236}">
                <a16:creationId xmlns:a16="http://schemas.microsoft.com/office/drawing/2014/main" id="{F5BC81BF-284C-AD4D-9BA2-51F952F489E3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414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magine 25" descr="Immagine che contiene testo, mappa&#10;&#10;Descrizione generata con affidabilità molto elevata">
            <a:extLst>
              <a:ext uri="{FF2B5EF4-FFF2-40B4-BE49-F238E27FC236}">
                <a16:creationId xmlns:a16="http://schemas.microsoft.com/office/drawing/2014/main" id="{21C85557-F497-4D38-95B3-3D180C8C6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24" y="1792125"/>
            <a:ext cx="5308710" cy="2644847"/>
          </a:xfrm>
          <a:prstGeom prst="rect">
            <a:avLst/>
          </a:prstGeom>
        </p:spPr>
      </p:pic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A7372B11-3608-4FCF-9015-9101076273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4748290" cy="4136400"/>
          </a:xfrm>
        </p:spPr>
        <p:txBody>
          <a:bodyPr/>
          <a:lstStyle/>
          <a:p>
            <a:r>
              <a:rPr lang="it-IT" sz="1800" err="1">
                <a:ea typeface="ＭＳ Ｐゴシック"/>
              </a:rPr>
              <a:t>Example</a:t>
            </a:r>
            <a:r>
              <a:rPr lang="it-IT" sz="1800">
                <a:ea typeface="ＭＳ Ｐゴシック"/>
              </a:rPr>
              <a:t>: Offshore Wind Farm</a:t>
            </a:r>
            <a:endParaRPr lang="it-IT" sz="180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464194FE-49C4-4443-B857-502DADA6C7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>
                <a:ea typeface="ＭＳ Ｐゴシック"/>
              </a:rPr>
              <a:t>Connection to the Power System</a:t>
            </a:r>
            <a:r>
              <a:rPr lang="it-IT">
                <a:ea typeface="ＭＳ Ｐゴシック"/>
              </a:rPr>
              <a:t>: </a:t>
            </a:r>
            <a:r>
              <a:rPr lang="it-IT" err="1">
                <a:ea typeface="ＭＳ Ｐゴシック"/>
              </a:rPr>
              <a:t>example</a:t>
            </a:r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59B1F44-6041-42F4-899E-91B5D62945E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959825C-FCBD-4E14-A2F8-834495766E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508AABA-5CC5-4606-AC82-7872B3CD4E3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D389FEA-598D-4E5D-900C-368F72D9A174}"/>
              </a:ext>
            </a:extLst>
          </p:cNvPr>
          <p:cNvSpPr txBox="1"/>
          <p:nvPr/>
        </p:nvSpPr>
        <p:spPr>
          <a:xfrm>
            <a:off x="2947092" y="3885450"/>
            <a:ext cx="37733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it-IT" sz="1800" i="1">
              <a:solidFill>
                <a:srgbClr val="FF0000"/>
              </a:solidFill>
              <a:cs typeface="Arial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351B79C-482B-4DD3-9E65-59321AEE6B7C}"/>
              </a:ext>
            </a:extLst>
          </p:cNvPr>
          <p:cNvSpPr txBox="1"/>
          <p:nvPr/>
        </p:nvSpPr>
        <p:spPr>
          <a:xfrm>
            <a:off x="1822186" y="3888571"/>
            <a:ext cx="33740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it-IT" sz="1800">
              <a:solidFill>
                <a:srgbClr val="FF0000"/>
              </a:solidFill>
              <a:cs typeface="Arial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D7E42121-AC26-4502-A636-B8B195127539}"/>
              </a:ext>
            </a:extLst>
          </p:cNvPr>
          <p:cNvSpPr txBox="1"/>
          <p:nvPr/>
        </p:nvSpPr>
        <p:spPr>
          <a:xfrm>
            <a:off x="5711630" y="1349264"/>
            <a:ext cx="2853006" cy="40780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AutoNum type="arabicPeriod"/>
            </a:pPr>
            <a:r>
              <a:rPr lang="it-IT" sz="1800" b="1" dirty="0">
                <a:latin typeface="Arial"/>
                <a:ea typeface="ＭＳ Ｐゴシック"/>
                <a:cs typeface="Arial"/>
              </a:rPr>
              <a:t>Turbine Transformer</a:t>
            </a:r>
            <a:endParaRPr lang="it-IT" dirty="0">
              <a:cs typeface="Arial" panose="020B0604020202020204" pitchFamily="34" charset="0"/>
            </a:endParaRPr>
          </a:p>
          <a:p>
            <a:pPr marL="674370" lvl="1" indent="-285750">
              <a:buFont typeface="Arial"/>
              <a:buChar char="•"/>
            </a:pPr>
            <a:r>
              <a:rPr lang="it-IT" sz="1300" dirty="0" err="1">
                <a:latin typeface="Arial"/>
                <a:ea typeface="ＭＳ Ｐゴシック"/>
                <a:cs typeface="Arial"/>
              </a:rPr>
              <a:t>Responsibility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 of the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plant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 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owner</a:t>
            </a:r>
            <a:endParaRPr lang="it-IT" sz="1300" dirty="0">
              <a:latin typeface="Arial"/>
              <a:ea typeface="ＭＳ Ｐゴシック"/>
              <a:cs typeface="Arial"/>
            </a:endParaRPr>
          </a:p>
          <a:p>
            <a:pPr marL="674370" lvl="1" indent="-285750">
              <a:buFont typeface="Arial"/>
              <a:buChar char="•"/>
            </a:pPr>
            <a:r>
              <a:rPr lang="it-IT" sz="1300" dirty="0" err="1">
                <a:latin typeface="Arial"/>
                <a:ea typeface="ＭＳ Ｐゴシック"/>
                <a:cs typeface="Arial"/>
              </a:rPr>
              <a:t>Low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 Voltage (&lt;700 V)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power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is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converted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into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 Medium Voltage (20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kV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)</a:t>
            </a:r>
          </a:p>
          <a:p>
            <a:pPr marL="342900" indent="-342900">
              <a:buAutoNum type="arabicPeriod"/>
            </a:pPr>
            <a:r>
              <a:rPr lang="it-IT" sz="1800" b="1" dirty="0">
                <a:latin typeface="Arial"/>
                <a:ea typeface="ＭＳ Ｐゴシック"/>
                <a:cs typeface="Arial"/>
              </a:rPr>
              <a:t>Point of Connection (</a:t>
            </a:r>
            <a:r>
              <a:rPr lang="it-IT" sz="1800" b="1" dirty="0" err="1">
                <a:latin typeface="Arial"/>
                <a:ea typeface="ＭＳ Ｐゴシック"/>
                <a:cs typeface="Arial"/>
              </a:rPr>
              <a:t>PoC</a:t>
            </a:r>
            <a:r>
              <a:rPr lang="it-IT" sz="1800" b="1" dirty="0">
                <a:latin typeface="Arial"/>
                <a:ea typeface="ＭＳ Ｐゴシック"/>
                <a:cs typeface="Arial"/>
              </a:rPr>
              <a:t>)</a:t>
            </a:r>
          </a:p>
          <a:p>
            <a:pPr marL="674370" lvl="1" indent="-285750">
              <a:buFont typeface="Arial,Sans-Serif"/>
              <a:buChar char="•"/>
            </a:pPr>
            <a:r>
              <a:rPr lang="it-IT" sz="1300" dirty="0" err="1">
                <a:latin typeface="Arial"/>
                <a:ea typeface="ＭＳ Ｐゴシック"/>
                <a:cs typeface="Arial"/>
              </a:rPr>
              <a:t>Responsibility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 of the public TSO</a:t>
            </a:r>
            <a:endParaRPr lang="it-IT" sz="1300" dirty="0">
              <a:cs typeface="Arial"/>
            </a:endParaRPr>
          </a:p>
          <a:p>
            <a:pPr marL="674370" lvl="1" indent="-285750">
              <a:buFont typeface="Arial,Sans-Serif"/>
              <a:buChar char="•"/>
            </a:pPr>
            <a:r>
              <a:rPr lang="it-IT" sz="1300" dirty="0">
                <a:latin typeface="Arial"/>
                <a:ea typeface="ＭＳ Ｐゴシック"/>
                <a:cs typeface="Arial"/>
              </a:rPr>
              <a:t>Conversion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into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 High Voltage (60-380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kV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) in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substations</a:t>
            </a:r>
            <a:endParaRPr lang="it-IT" sz="1300" dirty="0">
              <a:cs typeface="Arial"/>
            </a:endParaRPr>
          </a:p>
          <a:p>
            <a:pPr marL="342900" indent="-342900">
              <a:buAutoNum type="arabicPeriod"/>
            </a:pPr>
            <a:r>
              <a:rPr lang="it-IT" sz="1800" b="1" dirty="0">
                <a:latin typeface="Arial"/>
                <a:ea typeface="ＭＳ Ｐゴシック"/>
                <a:cs typeface="Arial"/>
              </a:rPr>
              <a:t>Point of Common </a:t>
            </a:r>
            <a:r>
              <a:rPr lang="it-IT" sz="1800" b="1" dirty="0" err="1">
                <a:latin typeface="Arial"/>
                <a:ea typeface="ＭＳ Ｐゴシック"/>
                <a:cs typeface="Arial"/>
              </a:rPr>
              <a:t>Coupling</a:t>
            </a:r>
            <a:r>
              <a:rPr lang="it-IT" sz="1800" b="1" dirty="0">
                <a:latin typeface="Arial"/>
                <a:ea typeface="ＭＳ Ｐゴシック"/>
                <a:cs typeface="Arial"/>
              </a:rPr>
              <a:t> (PCC)</a:t>
            </a:r>
          </a:p>
          <a:p>
            <a:pPr marL="674370" lvl="1" indent="-285750">
              <a:buFont typeface="Arial"/>
              <a:buChar char="•"/>
            </a:pPr>
            <a:r>
              <a:rPr lang="it-IT" sz="1300" dirty="0">
                <a:latin typeface="Arial"/>
                <a:ea typeface="ＭＳ Ｐゴシック"/>
                <a:cs typeface="Arial"/>
              </a:rPr>
              <a:t>Power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sent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 to the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grid</a:t>
            </a:r>
            <a:endParaRPr lang="it-IT" sz="1300" dirty="0">
              <a:latin typeface="Arial"/>
              <a:ea typeface="ＭＳ Ｐゴシック"/>
              <a:cs typeface="Arial"/>
            </a:endParaRPr>
          </a:p>
          <a:p>
            <a:pPr marL="674370" lvl="1" indent="-285750">
              <a:buFont typeface="Arial"/>
              <a:buChar char="•"/>
            </a:pPr>
            <a:r>
              <a:rPr lang="it-IT" sz="1300" dirty="0" err="1">
                <a:latin typeface="Arial"/>
                <a:ea typeface="ＭＳ Ｐゴシック"/>
                <a:cs typeface="Arial"/>
              </a:rPr>
              <a:t>Effects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 on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grid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stability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 are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evaluated</a:t>
            </a:r>
            <a:r>
              <a:rPr lang="it-IT" sz="1300" dirty="0">
                <a:latin typeface="Arial"/>
                <a:ea typeface="ＭＳ Ｐゴシック"/>
                <a:cs typeface="Arial"/>
              </a:rPr>
              <a:t> </a:t>
            </a:r>
            <a:r>
              <a:rPr lang="it-IT" sz="1300" dirty="0" err="1">
                <a:latin typeface="Arial"/>
                <a:ea typeface="ＭＳ Ｐゴシック"/>
                <a:cs typeface="Arial"/>
              </a:rPr>
              <a:t>here</a:t>
            </a:r>
            <a:endParaRPr lang="it-IT" sz="1300" dirty="0">
              <a:latin typeface="Arial"/>
              <a:ea typeface="ＭＳ Ｐゴシック"/>
              <a:cs typeface="Arial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51A4100-0F98-4B52-9D6C-6CBE9CFBF166}"/>
              </a:ext>
            </a:extLst>
          </p:cNvPr>
          <p:cNvSpPr txBox="1"/>
          <p:nvPr/>
        </p:nvSpPr>
        <p:spPr>
          <a:xfrm>
            <a:off x="693536" y="4716496"/>
            <a:ext cx="4500124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q"/>
            </a:pPr>
            <a:r>
              <a:rPr lang="it-IT" sz="1400" err="1">
                <a:latin typeface="Arial"/>
                <a:ea typeface="ＭＳ Ｐゴシック"/>
                <a:cs typeface="Arial"/>
              </a:rPr>
              <a:t>Switchgears</a:t>
            </a:r>
            <a:r>
              <a:rPr lang="it-IT" sz="1400">
                <a:latin typeface="Arial"/>
                <a:ea typeface="ＭＳ Ｐゴシック"/>
                <a:cs typeface="Arial"/>
              </a:rPr>
              <a:t> and </a:t>
            </a:r>
            <a:r>
              <a:rPr lang="it-IT" sz="1400" err="1">
                <a:latin typeface="Arial"/>
                <a:ea typeface="ＭＳ Ｐゴシック"/>
                <a:cs typeface="Arial"/>
              </a:rPr>
              <a:t>protection</a:t>
            </a:r>
            <a:r>
              <a:rPr lang="it-IT" sz="1400">
                <a:latin typeface="Arial"/>
                <a:ea typeface="ＭＳ Ｐゴシック"/>
                <a:cs typeface="Arial"/>
              </a:rPr>
              <a:t> devices are </a:t>
            </a:r>
            <a:r>
              <a:rPr lang="it-IT" sz="1400" err="1">
                <a:latin typeface="Arial"/>
                <a:ea typeface="ＭＳ Ｐゴシック"/>
                <a:cs typeface="Arial"/>
              </a:rPr>
              <a:t>always</a:t>
            </a:r>
            <a:r>
              <a:rPr lang="it-IT" sz="1400">
                <a:latin typeface="Arial"/>
                <a:ea typeface="ＭＳ Ｐゴシック"/>
                <a:cs typeface="Arial"/>
              </a:rPr>
              <a:t> </a:t>
            </a:r>
            <a:r>
              <a:rPr lang="it-IT" sz="1400" err="1">
                <a:latin typeface="Arial"/>
                <a:ea typeface="ＭＳ Ｐゴシック"/>
                <a:cs typeface="Arial"/>
              </a:rPr>
              <a:t>required</a:t>
            </a:r>
            <a:endParaRPr lang="it-IT" sz="1400">
              <a:latin typeface="Arial"/>
              <a:ea typeface="ＭＳ Ｐゴシック"/>
              <a:cs typeface="Arial"/>
            </a:endParaRPr>
          </a:p>
          <a:p>
            <a:pPr marL="285750" indent="-285750">
              <a:buFont typeface="Wingdings"/>
              <a:buChar char="q"/>
            </a:pPr>
            <a:r>
              <a:rPr lang="it-IT" sz="1400">
                <a:latin typeface="Arial"/>
                <a:ea typeface="ＭＳ Ｐゴシック"/>
                <a:cs typeface="Arial"/>
              </a:rPr>
              <a:t>Onshore </a:t>
            </a:r>
            <a:r>
              <a:rPr lang="it-IT" sz="1400" err="1">
                <a:latin typeface="Arial"/>
                <a:ea typeface="ＭＳ Ｐゴシック"/>
                <a:cs typeface="Arial"/>
              </a:rPr>
              <a:t>wind</a:t>
            </a:r>
            <a:r>
              <a:rPr lang="it-IT" sz="1400">
                <a:latin typeface="Arial"/>
                <a:ea typeface="ＭＳ Ｐゴシック"/>
                <a:cs typeface="Arial"/>
              </a:rPr>
              <a:t> farms </a:t>
            </a:r>
            <a:r>
              <a:rPr lang="it-IT" sz="1400" err="1">
                <a:latin typeface="Arial"/>
                <a:ea typeface="ＭＳ Ｐゴシック"/>
                <a:cs typeface="Arial"/>
              </a:rPr>
              <a:t>close</a:t>
            </a:r>
            <a:r>
              <a:rPr lang="it-IT" sz="1400">
                <a:latin typeface="Arial"/>
                <a:ea typeface="ＭＳ Ｐゴシック"/>
                <a:cs typeface="Arial"/>
              </a:rPr>
              <a:t> to </a:t>
            </a:r>
            <a:r>
              <a:rPr lang="it-IT" sz="1400" err="1">
                <a:latin typeface="Arial"/>
                <a:ea typeface="ＭＳ Ｐゴシック"/>
                <a:cs typeface="Arial"/>
              </a:rPr>
              <a:t>load</a:t>
            </a:r>
            <a:r>
              <a:rPr lang="it-IT" sz="1400">
                <a:latin typeface="Arial"/>
                <a:ea typeface="ＭＳ Ｐゴシック"/>
                <a:cs typeface="Arial"/>
              </a:rPr>
              <a:t> centres </a:t>
            </a:r>
            <a:r>
              <a:rPr lang="it-IT" sz="1400" err="1">
                <a:latin typeface="Arial"/>
                <a:ea typeface="ＭＳ Ｐゴシック"/>
                <a:cs typeface="Arial"/>
              </a:rPr>
              <a:t>require</a:t>
            </a:r>
            <a:r>
              <a:rPr lang="it-IT" sz="1400">
                <a:latin typeface="Arial"/>
                <a:ea typeface="ＭＳ Ｐゴシック"/>
                <a:cs typeface="Arial"/>
              </a:rPr>
              <a:t> </a:t>
            </a:r>
            <a:r>
              <a:rPr lang="it-IT" sz="1400" err="1">
                <a:latin typeface="Arial"/>
                <a:ea typeface="ＭＳ Ｐゴシック"/>
                <a:cs typeface="Arial"/>
              </a:rPr>
              <a:t>less</a:t>
            </a:r>
            <a:r>
              <a:rPr lang="it-IT" sz="1400">
                <a:latin typeface="Arial"/>
                <a:ea typeface="ＭＳ Ｐゴシック"/>
                <a:cs typeface="Arial"/>
              </a:rPr>
              <a:t> </a:t>
            </a:r>
            <a:r>
              <a:rPr lang="it-IT" sz="1400" err="1">
                <a:latin typeface="Arial"/>
                <a:ea typeface="ＭＳ Ｐゴシック"/>
                <a:cs typeface="Arial"/>
              </a:rPr>
              <a:t>conversions</a:t>
            </a:r>
            <a:endParaRPr lang="it-IT" sz="1400">
              <a:latin typeface="Arial"/>
              <a:ea typeface="ＭＳ Ｐゴシック"/>
              <a:cs typeface="Arial"/>
            </a:endParaRPr>
          </a:p>
          <a:p>
            <a:pPr marL="285750" indent="-285750">
              <a:buFont typeface="Wingdings"/>
              <a:buChar char="q"/>
            </a:pPr>
            <a:endParaRPr lang="it-IT" sz="1400">
              <a:latin typeface="Arial"/>
              <a:ea typeface="ＭＳ Ｐゴシック"/>
              <a:cs typeface="Arial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962FFC7B-865C-4A03-80C9-423C23506C3B}"/>
              </a:ext>
            </a:extLst>
          </p:cNvPr>
          <p:cNvSpPr txBox="1"/>
          <p:nvPr/>
        </p:nvSpPr>
        <p:spPr>
          <a:xfrm>
            <a:off x="572400" y="4384948"/>
            <a:ext cx="495931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000" i="1" dirty="0">
                <a:latin typeface="Arial"/>
                <a:ea typeface="ＭＳ Ｐゴシック"/>
                <a:cs typeface="Arial"/>
              </a:rPr>
              <a:t>Source: </a:t>
            </a:r>
            <a:r>
              <a:rPr lang="it-IT" sz="1000" dirty="0">
                <a:latin typeface="Arial"/>
                <a:ea typeface="ＭＳ Ｐゴシック"/>
                <a:cs typeface="Arial"/>
              </a:rPr>
              <a:t>Wind Farm Design: Planning, </a:t>
            </a:r>
            <a:r>
              <a:rPr lang="it-IT" sz="1000" dirty="0" err="1">
                <a:latin typeface="Arial"/>
                <a:ea typeface="ＭＳ Ｐゴシック"/>
                <a:cs typeface="Arial"/>
              </a:rPr>
              <a:t>Research</a:t>
            </a:r>
            <a:r>
              <a:rPr lang="it-IT" sz="1000" dirty="0">
                <a:latin typeface="Arial"/>
                <a:ea typeface="ＭＳ Ｐゴシック"/>
                <a:cs typeface="Arial"/>
              </a:rPr>
              <a:t> and </a:t>
            </a:r>
            <a:r>
              <a:rPr lang="it-IT" sz="1000" dirty="0" err="1">
                <a:latin typeface="Arial"/>
                <a:ea typeface="ＭＳ Ｐゴシック"/>
                <a:cs typeface="Arial"/>
              </a:rPr>
              <a:t>Commissioning</a:t>
            </a:r>
            <a:r>
              <a:rPr lang="it-IT" sz="1000" dirty="0">
                <a:latin typeface="Arial"/>
                <a:ea typeface="ＭＳ Ｐゴシック"/>
                <a:cs typeface="Arial"/>
              </a:rPr>
              <a:t> - </a:t>
            </a:r>
            <a:r>
              <a:rPr lang="it-IT" sz="1000" dirty="0" err="1">
                <a:latin typeface="Arial"/>
                <a:ea typeface="ＭＳ Ｐゴシック"/>
                <a:cs typeface="Arial"/>
              </a:rPr>
              <a:t>Renewable</a:t>
            </a:r>
            <a:r>
              <a:rPr lang="it-IT" sz="1000" dirty="0">
                <a:latin typeface="Arial"/>
                <a:ea typeface="ＭＳ Ｐゴシック"/>
                <a:cs typeface="Arial"/>
              </a:rPr>
              <a:t> Energy World, 2020</a:t>
            </a:r>
            <a:endParaRPr lang="it-IT" sz="1000" i="1" dirty="0">
              <a:cs typeface="Arial"/>
            </a:endParaRPr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00EF1EF0-3119-412C-8699-DFF85C297D6E}"/>
              </a:ext>
            </a:extLst>
          </p:cNvPr>
          <p:cNvSpPr/>
          <p:nvPr/>
        </p:nvSpPr>
        <p:spPr>
          <a:xfrm>
            <a:off x="4339406" y="3565759"/>
            <a:ext cx="465186" cy="455203"/>
          </a:xfrm>
          <a:prstGeom prst="ellipse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E2491F16-FD96-4B4B-BA4B-AE61233E90DA}"/>
              </a:ext>
            </a:extLst>
          </p:cNvPr>
          <p:cNvSpPr txBox="1"/>
          <p:nvPr/>
        </p:nvSpPr>
        <p:spPr>
          <a:xfrm>
            <a:off x="4396431" y="3597829"/>
            <a:ext cx="274319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it-IT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1</a:t>
            </a:r>
            <a:endParaRPr lang="it-IT">
              <a:solidFill>
                <a:srgbClr val="FF0000"/>
              </a:solidFill>
              <a:cs typeface="Arial"/>
            </a:endParaRPr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1199FD60-8DC2-4746-95C0-D49F93BCB8C8}"/>
              </a:ext>
            </a:extLst>
          </p:cNvPr>
          <p:cNvSpPr/>
          <p:nvPr/>
        </p:nvSpPr>
        <p:spPr>
          <a:xfrm>
            <a:off x="2868230" y="3841527"/>
            <a:ext cx="455202" cy="465186"/>
          </a:xfrm>
          <a:prstGeom prst="ellipse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>
                <a:solidFill>
                  <a:srgbClr val="FF0000"/>
                </a:solidFill>
                <a:cs typeface="Arial"/>
              </a:rPr>
              <a:t>2</a:t>
            </a:r>
            <a:endParaRPr lang="it-IT"/>
          </a:p>
        </p:txBody>
      </p:sp>
      <p:sp>
        <p:nvSpPr>
          <p:cNvPr id="31" name="Ovale 30">
            <a:extLst>
              <a:ext uri="{FF2B5EF4-FFF2-40B4-BE49-F238E27FC236}">
                <a16:creationId xmlns:a16="http://schemas.microsoft.com/office/drawing/2014/main" id="{34D8C07B-2D53-4155-968A-3BD9E59FFBE8}"/>
              </a:ext>
            </a:extLst>
          </p:cNvPr>
          <p:cNvSpPr/>
          <p:nvPr/>
        </p:nvSpPr>
        <p:spPr>
          <a:xfrm>
            <a:off x="851759" y="3562016"/>
            <a:ext cx="455202" cy="465186"/>
          </a:xfrm>
          <a:prstGeom prst="ellipse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>
                <a:solidFill>
                  <a:srgbClr val="FF0000"/>
                </a:solidFill>
                <a:cs typeface="Arial"/>
              </a:rPr>
              <a:t>3</a:t>
            </a:r>
            <a:endParaRPr lang="it-IT"/>
          </a:p>
        </p:txBody>
      </p: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D04C402D-89A6-466A-A69B-15AE8272A022}"/>
              </a:ext>
            </a:extLst>
          </p:cNvPr>
          <p:cNvCxnSpPr/>
          <p:nvPr/>
        </p:nvCxnSpPr>
        <p:spPr>
          <a:xfrm flipH="1" flipV="1">
            <a:off x="4390316" y="2638383"/>
            <a:ext cx="123784" cy="942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C6FEB548-0E49-414F-B075-0D986461F223}"/>
              </a:ext>
            </a:extLst>
          </p:cNvPr>
          <p:cNvCxnSpPr/>
          <p:nvPr/>
        </p:nvCxnSpPr>
        <p:spPr>
          <a:xfrm flipH="1" flipV="1">
            <a:off x="3089224" y="3334023"/>
            <a:ext cx="3991" cy="533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C6FEB548-0E49-414F-B075-0D986461F223}"/>
              </a:ext>
            </a:extLst>
          </p:cNvPr>
          <p:cNvCxnSpPr/>
          <p:nvPr/>
        </p:nvCxnSpPr>
        <p:spPr>
          <a:xfrm flipH="1" flipV="1">
            <a:off x="752931" y="3273520"/>
            <a:ext cx="213627" cy="3234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Segnaposto data 5">
            <a:extLst>
              <a:ext uri="{FF2B5EF4-FFF2-40B4-BE49-F238E27FC236}">
                <a16:creationId xmlns:a16="http://schemas.microsoft.com/office/drawing/2014/main" id="{6BA93495-CF4D-794B-9AE7-F4FCF8A1FDDE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830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7F8FFFC-4FD3-6048-962D-923CD0CBFE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>
                <a:ea typeface="ＭＳ Ｐゴシック"/>
              </a:rPr>
              <a:t>Connection to the Power System</a:t>
            </a:r>
            <a:r>
              <a:rPr lang="it-IT">
                <a:ea typeface="ＭＳ Ｐゴシック"/>
              </a:rPr>
              <a:t>: </a:t>
            </a:r>
            <a:r>
              <a:rPr lang="it-IT" err="1">
                <a:ea typeface="ＭＳ Ｐゴシック"/>
              </a:rPr>
              <a:t>optimization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EF648-A047-B04D-9057-9095BF2FB2D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22D82CE-5C67-1D4E-A8B0-A0A96619138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BD7C61C-1CCE-4349-B51D-94C0BDF2E4E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8" name="CasellaDiTesto 1">
            <a:extLst>
              <a:ext uri="{FF2B5EF4-FFF2-40B4-BE49-F238E27FC236}">
                <a16:creationId xmlns:a16="http://schemas.microsoft.com/office/drawing/2014/main" id="{7A6DB2F2-A541-0043-9C7F-3F12CDEA73F6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572400" y="1497600"/>
            <a:ext cx="8121434" cy="20253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indent="0">
              <a:lnSpc>
                <a:spcPts val="1704"/>
              </a:lnSpc>
              <a:spcBef>
                <a:spcPct val="20000"/>
              </a:spcBef>
            </a:pPr>
            <a:r>
              <a:rPr lang="it-IT" sz="1800" b="0" err="1">
                <a:latin typeface="Arial"/>
                <a:ea typeface="ＭＳ Ｐゴシック"/>
                <a:cs typeface="Arial"/>
              </a:rPr>
              <a:t>Optimal</a:t>
            </a:r>
            <a:r>
              <a:rPr lang="it-IT" sz="1800" b="0">
                <a:latin typeface="Arial"/>
                <a:ea typeface="ＭＳ Ｐゴシック"/>
                <a:cs typeface="Arial"/>
              </a:rPr>
              <a:t> </a:t>
            </a:r>
            <a:r>
              <a:rPr lang="it-IT" sz="1800" b="0" err="1">
                <a:latin typeface="Arial"/>
                <a:ea typeface="ＭＳ Ｐゴシック"/>
                <a:cs typeface="Arial"/>
              </a:rPr>
              <a:t>configuration</a:t>
            </a:r>
            <a:r>
              <a:rPr lang="it-IT" sz="1800" b="0">
                <a:latin typeface="Arial"/>
                <a:ea typeface="ＭＳ Ｐゴシック"/>
                <a:cs typeface="Arial"/>
              </a:rPr>
              <a:t> </a:t>
            </a:r>
            <a:r>
              <a:rPr lang="it-IT" sz="1800" b="0" err="1">
                <a:latin typeface="Arial"/>
                <a:ea typeface="ＭＳ Ｐゴシック"/>
                <a:cs typeface="Arial"/>
              </a:rPr>
              <a:t>depends</a:t>
            </a:r>
            <a:r>
              <a:rPr lang="it-IT" sz="1800" b="0">
                <a:latin typeface="Arial"/>
                <a:ea typeface="ＭＳ Ｐゴシック"/>
                <a:cs typeface="Arial"/>
              </a:rPr>
              <a:t> on a trade-off </a:t>
            </a:r>
            <a:r>
              <a:rPr lang="it-IT" sz="1800" b="0" err="1">
                <a:latin typeface="Arial"/>
                <a:ea typeface="ＭＳ Ｐゴシック"/>
                <a:cs typeface="Arial"/>
              </a:rPr>
              <a:t>between</a:t>
            </a:r>
            <a:r>
              <a:rPr lang="it-IT" sz="1800" b="0">
                <a:latin typeface="Arial"/>
                <a:ea typeface="ＭＳ Ｐゴシック"/>
                <a:cs typeface="Arial"/>
              </a:rPr>
              <a:t> costs and </a:t>
            </a:r>
            <a:r>
              <a:rPr lang="it-IT" sz="1800" b="0" err="1">
                <a:latin typeface="Arial"/>
                <a:ea typeface="ＭＳ Ｐゴシック"/>
                <a:cs typeface="Arial"/>
              </a:rPr>
              <a:t>efficiency</a:t>
            </a:r>
            <a:r>
              <a:rPr lang="it-IT" sz="1800" b="0">
                <a:latin typeface="Arial"/>
                <a:ea typeface="ＭＳ Ｐゴシック"/>
                <a:cs typeface="Arial"/>
              </a:rPr>
              <a:t>:</a:t>
            </a:r>
            <a:endParaRPr lang="en-US" sz="1800" b="0">
              <a:latin typeface="Arial"/>
              <a:ea typeface="ＭＳ Ｐゴシック"/>
              <a:cs typeface="Arial"/>
            </a:endParaRPr>
          </a:p>
          <a:p>
            <a:pPr marL="668655" lvl="1" indent="-285750" algn="just">
              <a:buFont typeface="Wingdings,Sans-Serif"/>
              <a:buChar char="q"/>
            </a:pPr>
            <a:r>
              <a:rPr lang="it-IT" sz="1400" err="1">
                <a:latin typeface="+mj-lt"/>
                <a:ea typeface="ＭＳ Ｐゴシック"/>
                <a:cs typeface="Arial"/>
              </a:rPr>
              <a:t>Typical</a:t>
            </a:r>
            <a:r>
              <a:rPr lang="it-IT" sz="1400">
                <a:latin typeface="+mj-lt"/>
                <a:ea typeface="ＭＳ Ｐゴシック"/>
                <a:cs typeface="Arial"/>
              </a:rPr>
              <a:t> output of a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wind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farm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is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Alternate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Current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(AC)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at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</a:t>
            </a:r>
            <a:r>
              <a:rPr lang="it-IT" sz="1400">
                <a:latin typeface="+mj-lt"/>
                <a:ea typeface="ＭＳ Ｐゴシック"/>
                <a:cs typeface="Arial"/>
              </a:rPr>
              <a:t>Low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/Medium Voltage: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if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a </a:t>
            </a:r>
            <a:r>
              <a:rPr lang="it-IT" sz="1400">
                <a:latin typeface="+mj-lt"/>
                <a:ea typeface="ＭＳ Ｐゴシック"/>
                <a:cs typeface="Arial"/>
              </a:rPr>
              <a:t>Low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or Medium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voltage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grid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is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available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in the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nearby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, an upgrade to High Voltage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is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not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necessary</a:t>
            </a:r>
            <a:endParaRPr lang="it-IT" sz="1400" dirty="0">
              <a:latin typeface="+mj-lt"/>
              <a:ea typeface="ＭＳ Ｐゴシック"/>
              <a:cs typeface="Arial"/>
            </a:endParaRPr>
          </a:p>
          <a:p>
            <a:pPr marL="674370" lvl="1" indent="-285750" algn="just">
              <a:buFont typeface="Arial"/>
              <a:buChar char="•"/>
            </a:pPr>
            <a:endParaRPr lang="it-IT" sz="1400" dirty="0">
              <a:latin typeface="+mj-lt"/>
              <a:cs typeface="Arial"/>
            </a:endParaRPr>
          </a:p>
          <a:p>
            <a:pPr marL="668655" lvl="1" indent="-285750">
              <a:buFont typeface="Wingdings,Sans-Serif"/>
              <a:buChar char="q"/>
            </a:pPr>
            <a:r>
              <a:rPr lang="it-IT" sz="1400" dirty="0">
                <a:latin typeface="+mj-lt"/>
                <a:ea typeface="ＭＳ Ｐゴシック"/>
                <a:cs typeface="Arial"/>
              </a:rPr>
              <a:t>For large scale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plants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located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far from the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load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centres, upgrade to High Voltage or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conversion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into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Direct </a:t>
            </a:r>
            <a:r>
              <a:rPr lang="it-IT" sz="1400" dirty="0" err="1">
                <a:latin typeface="+mj-lt"/>
                <a:ea typeface="ＭＳ Ｐゴシック"/>
                <a:cs typeface="Arial"/>
              </a:rPr>
              <a:t>Current</a:t>
            </a:r>
            <a:r>
              <a:rPr lang="it-IT" sz="1400" dirty="0">
                <a:latin typeface="+mj-lt"/>
                <a:ea typeface="ＭＳ Ｐゴシック"/>
                <a:cs typeface="Arial"/>
              </a:rPr>
              <a:t> (DC) are common</a:t>
            </a:r>
            <a:endParaRPr lang="en-US" sz="1400" dirty="0">
              <a:latin typeface="+mj-lt"/>
              <a:ea typeface="ＭＳ Ｐゴシック"/>
              <a:cs typeface="Arial"/>
            </a:endParaRPr>
          </a:p>
          <a:p>
            <a:pPr marL="285750" indent="-285750">
              <a:lnSpc>
                <a:spcPts val="1704"/>
              </a:lnSpc>
              <a:spcBef>
                <a:spcPct val="20000"/>
              </a:spcBef>
              <a:buFont typeface="Arial,Sans-Serif"/>
              <a:buChar char="•"/>
            </a:pPr>
            <a:endParaRPr lang="it-IT" sz="1400" dirty="0">
              <a:latin typeface="Arial"/>
              <a:cs typeface="Arial"/>
            </a:endParaRPr>
          </a:p>
          <a:p>
            <a:pPr marL="285750" indent="-285750">
              <a:lnSpc>
                <a:spcPts val="1704"/>
              </a:lnSpc>
              <a:spcBef>
                <a:spcPct val="20000"/>
              </a:spcBef>
              <a:buFont typeface="Arial,Sans-Serif"/>
              <a:buChar char="•"/>
            </a:pPr>
            <a:endParaRPr lang="it-IT" dirty="0">
              <a:latin typeface="Arial"/>
              <a:cs typeface="Arial"/>
            </a:endParaRPr>
          </a:p>
        </p:txBody>
      </p:sp>
      <p:pic>
        <p:nvPicPr>
          <p:cNvPr id="12" name="Imagen 11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AAF91E0A-EAEF-BF49-A210-9B8D471A5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086" y="3246121"/>
            <a:ext cx="5348062" cy="2396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Segnaposto data 5">
            <a:extLst>
              <a:ext uri="{FF2B5EF4-FFF2-40B4-BE49-F238E27FC236}">
                <a16:creationId xmlns:a16="http://schemas.microsoft.com/office/drawing/2014/main" id="{EE7E872C-2A25-7E4E-A117-50D759167F9B}"/>
              </a:ext>
            </a:extLst>
          </p:cNvPr>
          <p:cNvSpPr txBox="1">
            <a:spLocks/>
          </p:cNvSpPr>
          <p:nvPr/>
        </p:nvSpPr>
        <p:spPr>
          <a:xfrm>
            <a:off x="3429000" y="6273830"/>
            <a:ext cx="1544638" cy="1254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389626" rtl="0" eaLnBrk="1" fontAlgn="base" hangingPunct="1">
              <a:spcBef>
                <a:spcPct val="0"/>
              </a:spcBef>
              <a:spcAft>
                <a:spcPct val="0"/>
              </a:spcAft>
              <a:defRPr sz="800" b="1" kern="12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88938" indent="682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777875" indent="136525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168400" indent="203200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557338" indent="271463" algn="l" defTabSz="388938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551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256C9734-0B7D-44C0-A1D4-6DB199DF91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sz="1800" dirty="0" err="1">
                <a:ea typeface="ＭＳ Ｐゴシック"/>
                <a:cs typeface="Arial"/>
              </a:rPr>
              <a:t>Example</a:t>
            </a:r>
            <a:r>
              <a:rPr lang="it-IT" sz="1800" dirty="0">
                <a:ea typeface="ＭＳ Ｐゴシック"/>
                <a:cs typeface="Arial"/>
              </a:rPr>
              <a:t> of costs </a:t>
            </a:r>
            <a:r>
              <a:rPr lang="it-IT" sz="1800" dirty="0" err="1">
                <a:ea typeface="ＭＳ Ｐゴシック"/>
                <a:cs typeface="Arial"/>
              </a:rPr>
              <a:t>distribution</a:t>
            </a:r>
            <a:r>
              <a:rPr lang="it-IT" sz="1800" dirty="0">
                <a:ea typeface="ＭＳ Ｐゴシック"/>
                <a:cs typeface="Arial"/>
              </a:rPr>
              <a:t> for a </a:t>
            </a:r>
            <a:r>
              <a:rPr lang="it-IT" sz="1800" dirty="0" err="1">
                <a:ea typeface="ＭＳ Ｐゴシック"/>
                <a:cs typeface="Arial"/>
              </a:rPr>
              <a:t>wind</a:t>
            </a:r>
            <a:r>
              <a:rPr lang="it-IT" sz="1800" dirty="0">
                <a:ea typeface="ＭＳ Ｐゴシック"/>
                <a:cs typeface="Arial"/>
              </a:rPr>
              <a:t> farm</a:t>
            </a:r>
            <a:endParaRPr lang="it-IT" dirty="0">
              <a:ea typeface="ＭＳ Ｐゴシック"/>
            </a:endParaRP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04712A5B-2508-455A-AC0A-4BF266CD16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err="1">
                <a:ea typeface="ＭＳ Ｐゴシック"/>
              </a:rPr>
              <a:t>Grid</a:t>
            </a:r>
            <a:r>
              <a:rPr lang="it-IT">
                <a:ea typeface="ＭＳ Ｐゴシック"/>
              </a:rPr>
              <a:t> Connection and Investments</a:t>
            </a:r>
            <a:endParaRPr lang="it-IT" err="1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F2CA645-676D-48C5-882E-85B52CE857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AD2F25B-968D-4A1E-ACFA-B2E059CF8E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0082D7A-580E-4AD7-AF78-C0CF2FA2B78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8" name="Immagine 8">
            <a:extLst>
              <a:ext uri="{FF2B5EF4-FFF2-40B4-BE49-F238E27FC236}">
                <a16:creationId xmlns:a16="http://schemas.microsoft.com/office/drawing/2014/main" id="{BA218FF7-5DE3-48D2-80B5-BBA6E39B7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494" y="1877634"/>
            <a:ext cx="5298727" cy="208451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ED40720-8C18-4393-A0B9-BE198E0BAF4A}"/>
              </a:ext>
            </a:extLst>
          </p:cNvPr>
          <p:cNvSpPr txBox="1"/>
          <p:nvPr/>
        </p:nvSpPr>
        <p:spPr>
          <a:xfrm>
            <a:off x="5426504" y="4068880"/>
            <a:ext cx="4240579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100" i="1">
                <a:latin typeface="Arial"/>
                <a:ea typeface="ＭＳ Ｐゴシック"/>
                <a:cs typeface="Arial"/>
              </a:rPr>
              <a:t>Source: </a:t>
            </a:r>
            <a:r>
              <a:rPr lang="it-IT" sz="1100" err="1">
                <a:latin typeface="Arial"/>
                <a:ea typeface="ＭＳ Ｐゴシック"/>
                <a:cs typeface="Arial"/>
              </a:rPr>
              <a:t>Wang</a:t>
            </a:r>
            <a:r>
              <a:rPr lang="it-IT" sz="1100">
                <a:latin typeface="Arial"/>
                <a:ea typeface="ＭＳ Ｐゴシック"/>
                <a:cs typeface="Arial"/>
              </a:rPr>
              <a:t> et al., 2018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39764B9-DE4D-4220-90B6-792BD441D68A}"/>
              </a:ext>
            </a:extLst>
          </p:cNvPr>
          <p:cNvSpPr txBox="1"/>
          <p:nvPr/>
        </p:nvSpPr>
        <p:spPr>
          <a:xfrm>
            <a:off x="694783" y="1972548"/>
            <a:ext cx="2743199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it-IT" sz="1800" err="1">
                <a:latin typeface="Arial"/>
                <a:ea typeface="ＭＳ Ｐゴシック"/>
                <a:cs typeface="Arial"/>
              </a:rPr>
              <a:t>Grid</a:t>
            </a:r>
            <a:r>
              <a:rPr lang="it-IT" sz="1800">
                <a:latin typeface="Arial"/>
                <a:ea typeface="ＭＳ Ｐゴシック"/>
                <a:cs typeface="Arial"/>
              </a:rPr>
              <a:t> Connection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is</a:t>
            </a:r>
            <a:r>
              <a:rPr lang="it-IT" sz="1800">
                <a:latin typeface="Arial"/>
                <a:ea typeface="ＭＳ Ｐゴシック"/>
                <a:cs typeface="Arial"/>
              </a:rPr>
              <a:t> 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not</a:t>
            </a:r>
            <a:r>
              <a:rPr lang="it-IT" sz="1800">
                <a:latin typeface="Arial"/>
                <a:ea typeface="ＭＳ Ｐゴシック"/>
                <a:cs typeface="Arial"/>
              </a:rPr>
              <a:t> the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largest</a:t>
            </a:r>
            <a:r>
              <a:rPr lang="it-IT" sz="1800">
                <a:latin typeface="Arial"/>
                <a:ea typeface="ＭＳ Ｐゴシック"/>
                <a:cs typeface="Arial"/>
              </a:rPr>
              <a:t> cost item in a Wind Farm</a:t>
            </a:r>
          </a:p>
          <a:p>
            <a:pPr marL="342900" indent="-342900">
              <a:buFont typeface="Arial"/>
              <a:buChar char="•"/>
            </a:pPr>
            <a:r>
              <a:rPr lang="it-IT" sz="1800" err="1">
                <a:latin typeface="Arial"/>
                <a:ea typeface="ＭＳ Ｐゴシック"/>
                <a:cs typeface="Arial"/>
              </a:rPr>
              <a:t>What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is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its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relevance</a:t>
            </a:r>
            <a:r>
              <a:rPr lang="it-IT" sz="1800">
                <a:latin typeface="Arial"/>
                <a:ea typeface="ＭＳ Ｐゴシック"/>
                <a:cs typeface="Arial"/>
              </a:rPr>
              <a:t> for the </a:t>
            </a:r>
            <a:r>
              <a:rPr lang="it-IT" sz="1800" b="1" err="1">
                <a:latin typeface="Arial"/>
                <a:ea typeface="ＭＳ Ｐゴシック"/>
                <a:cs typeface="Arial"/>
              </a:rPr>
              <a:t>investors</a:t>
            </a:r>
            <a:r>
              <a:rPr lang="it-IT" sz="1800">
                <a:latin typeface="Arial"/>
                <a:ea typeface="ＭＳ Ｐゴシック"/>
                <a:cs typeface="Arial"/>
              </a:rPr>
              <a:t>?</a:t>
            </a:r>
          </a:p>
        </p:txBody>
      </p:sp>
      <p:sp>
        <p:nvSpPr>
          <p:cNvPr id="12" name="Freccia in giù 11">
            <a:extLst>
              <a:ext uri="{FF2B5EF4-FFF2-40B4-BE49-F238E27FC236}">
                <a16:creationId xmlns:a16="http://schemas.microsoft.com/office/drawing/2014/main" id="{617F3352-13D4-4463-908E-CC8979C7E981}"/>
              </a:ext>
            </a:extLst>
          </p:cNvPr>
          <p:cNvSpPr/>
          <p:nvPr/>
        </p:nvSpPr>
        <p:spPr>
          <a:xfrm>
            <a:off x="1943857" y="3498817"/>
            <a:ext cx="484631" cy="629019"/>
          </a:xfrm>
          <a:prstGeom prst="downArrow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C09E840-8382-41D6-ABC8-365B58934E93}"/>
              </a:ext>
            </a:extLst>
          </p:cNvPr>
          <p:cNvSpPr txBox="1"/>
          <p:nvPr/>
        </p:nvSpPr>
        <p:spPr>
          <a:xfrm>
            <a:off x="967431" y="4341527"/>
            <a:ext cx="7385076" cy="17851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800" err="1">
                <a:latin typeface="Arial"/>
                <a:ea typeface="ＭＳ Ｐゴシック"/>
                <a:cs typeface="Arial"/>
              </a:rPr>
              <a:t>It</a:t>
            </a:r>
            <a:r>
              <a:rPr lang="it-IT" sz="1800">
                <a:latin typeface="Arial"/>
                <a:ea typeface="ＭＳ Ｐゴシック"/>
                <a:cs typeface="Arial"/>
              </a:rPr>
              <a:t> 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represents</a:t>
            </a:r>
            <a:r>
              <a:rPr lang="it-IT" sz="1800">
                <a:latin typeface="Arial"/>
                <a:ea typeface="ＭＳ Ｐゴシック"/>
                <a:cs typeface="Arial"/>
              </a:rPr>
              <a:t> a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limit</a:t>
            </a:r>
            <a:r>
              <a:rPr lang="it-IT" sz="1800">
                <a:latin typeface="Arial"/>
                <a:ea typeface="ＭＳ Ｐゴシック"/>
                <a:cs typeface="Arial"/>
              </a:rPr>
              <a:t> in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wind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farms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development</a:t>
            </a:r>
            <a:r>
              <a:rPr lang="it-IT" sz="1800">
                <a:latin typeface="Arial"/>
                <a:ea typeface="ＭＳ Ｐゴシック"/>
                <a:cs typeface="Arial"/>
              </a:rPr>
              <a:t>:</a:t>
            </a:r>
            <a:endParaRPr lang="it-IT"/>
          </a:p>
          <a:p>
            <a:pPr marL="731520" lvl="1" indent="-342900">
              <a:buAutoNum type="arabicPeriod"/>
            </a:pPr>
            <a:r>
              <a:rPr lang="it-IT" sz="1800" b="1">
                <a:latin typeface="Arial"/>
                <a:ea typeface="ＭＳ Ｐゴシック"/>
                <a:cs typeface="Arial"/>
              </a:rPr>
              <a:t>Space</a:t>
            </a:r>
            <a:r>
              <a:rPr lang="it-IT" sz="1800">
                <a:latin typeface="Arial"/>
                <a:ea typeface="ＭＳ Ｐゴシック"/>
                <a:cs typeface="Arial"/>
              </a:rPr>
              <a:t>: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adequacy</a:t>
            </a:r>
            <a:r>
              <a:rPr lang="it-IT" sz="1800">
                <a:latin typeface="Arial"/>
                <a:ea typeface="ＭＳ Ｐゴシック"/>
                <a:cs typeface="Arial"/>
              </a:rPr>
              <a:t> of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existing</a:t>
            </a:r>
            <a:r>
              <a:rPr lang="it-IT" sz="1800">
                <a:latin typeface="Arial"/>
                <a:ea typeface="ＭＳ Ｐゴシック"/>
                <a:cs typeface="Arial"/>
              </a:rPr>
              <a:t> 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local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grid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infrastructures</a:t>
            </a:r>
            <a:r>
              <a:rPr lang="it-IT" sz="1800">
                <a:latin typeface="Arial"/>
                <a:ea typeface="ＭＳ Ｐゴシック"/>
                <a:cs typeface="Arial"/>
              </a:rPr>
              <a:t> must be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evaluated</a:t>
            </a:r>
            <a:r>
              <a:rPr lang="it-IT" sz="1800">
                <a:latin typeface="Arial"/>
                <a:ea typeface="ＭＳ Ｐゴシック"/>
                <a:cs typeface="Arial"/>
              </a:rPr>
              <a:t>       Farm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siting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is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affected</a:t>
            </a:r>
            <a:endParaRPr lang="it-IT" sz="1300">
              <a:cs typeface="Arial"/>
            </a:endParaRPr>
          </a:p>
          <a:p>
            <a:pPr marL="731520" lvl="1" indent="-342900">
              <a:buAutoNum type="arabicPeriod"/>
            </a:pPr>
            <a:r>
              <a:rPr lang="it-IT" sz="1800" b="1">
                <a:latin typeface="Arial"/>
                <a:ea typeface="ＭＳ Ｐゴシック"/>
                <a:cs typeface="Arial"/>
              </a:rPr>
              <a:t>Time</a:t>
            </a:r>
            <a:r>
              <a:rPr lang="it-IT" sz="1800">
                <a:latin typeface="Arial"/>
                <a:ea typeface="ＭＳ Ｐゴシック"/>
                <a:cs typeface="Arial"/>
              </a:rPr>
              <a:t>: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if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not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carefully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considered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at</a:t>
            </a:r>
            <a:r>
              <a:rPr lang="it-IT" sz="1800">
                <a:latin typeface="Arial"/>
                <a:ea typeface="ＭＳ Ｐゴシック"/>
                <a:cs typeface="Arial"/>
              </a:rPr>
              <a:t> the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beginning</a:t>
            </a:r>
            <a:r>
              <a:rPr lang="it-IT" sz="1800">
                <a:latin typeface="Arial"/>
                <a:ea typeface="ＭＳ Ｐゴシック"/>
                <a:cs typeface="Arial"/>
              </a:rPr>
              <a:t>,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it</a:t>
            </a:r>
            <a:r>
              <a:rPr lang="it-IT" sz="1800">
                <a:latin typeface="Arial"/>
                <a:ea typeface="ＭＳ Ｐゴシック"/>
                <a:cs typeface="Arial"/>
              </a:rPr>
              <a:t> can delay the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project</a:t>
            </a:r>
            <a:r>
              <a:rPr lang="it-IT" sz="1800">
                <a:latin typeface="Arial"/>
                <a:ea typeface="ＭＳ Ｐゴシック"/>
                <a:cs typeface="Arial"/>
              </a:rPr>
              <a:t>     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Investment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profitability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is</a:t>
            </a:r>
            <a:r>
              <a:rPr lang="it-IT" sz="1800">
                <a:latin typeface="Arial"/>
                <a:ea typeface="ＭＳ Ｐゴシック"/>
                <a:cs typeface="Arial"/>
              </a:rPr>
              <a:t> </a:t>
            </a:r>
            <a:r>
              <a:rPr lang="it-IT" sz="1800" err="1">
                <a:latin typeface="Arial"/>
                <a:ea typeface="ＭＳ Ｐゴシック"/>
                <a:cs typeface="Arial"/>
              </a:rPr>
              <a:t>affected</a:t>
            </a:r>
            <a:r>
              <a:rPr lang="it-IT" sz="1800">
                <a:latin typeface="Arial"/>
                <a:ea typeface="ＭＳ Ｐゴシック"/>
                <a:cs typeface="Arial"/>
              </a:rPr>
              <a:t> </a:t>
            </a:r>
            <a:endParaRPr lang="it-IT" sz="1800" b="1">
              <a:cs typeface="Arial"/>
            </a:endParaRPr>
          </a:p>
          <a:p>
            <a:pPr marL="845820" lvl="1" indent="-457200">
              <a:buAutoNum type="arabicPeriod"/>
            </a:pPr>
            <a:endParaRPr lang="it-IT">
              <a:cs typeface="Arial"/>
            </a:endParaRPr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D0E251FD-9917-4CE9-B045-DD90F2ADFF9D}"/>
              </a:ext>
            </a:extLst>
          </p:cNvPr>
          <p:cNvSpPr/>
          <p:nvPr/>
        </p:nvSpPr>
        <p:spPr>
          <a:xfrm>
            <a:off x="2944786" y="4933626"/>
            <a:ext cx="189789" cy="215103"/>
          </a:xfrm>
          <a:prstGeom prst="rightArrow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i="1"/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9F100B8A-D7A1-40D3-84C7-7B10C6F393A0}"/>
              </a:ext>
            </a:extLst>
          </p:cNvPr>
          <p:cNvSpPr/>
          <p:nvPr/>
        </p:nvSpPr>
        <p:spPr>
          <a:xfrm>
            <a:off x="2944786" y="5472682"/>
            <a:ext cx="189789" cy="215103"/>
          </a:xfrm>
          <a:prstGeom prst="rightArrow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i="1"/>
          </a:p>
        </p:txBody>
      </p:sp>
      <p:sp>
        <p:nvSpPr>
          <p:cNvPr id="16" name="Segnaposto data 5">
            <a:extLst>
              <a:ext uri="{FF2B5EF4-FFF2-40B4-BE49-F238E27FC236}">
                <a16:creationId xmlns:a16="http://schemas.microsoft.com/office/drawing/2014/main" id="{78A6C670-0E0B-544E-8B7A-2192FA503078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692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9CB08C27-DB00-4B1C-BFA1-C1543B2D9E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1890" y="1469390"/>
            <a:ext cx="7822910" cy="4136400"/>
          </a:xfrm>
        </p:spPr>
        <p:txBody>
          <a:bodyPr>
            <a:normAutofit fontScale="92500"/>
          </a:bodyPr>
          <a:lstStyle/>
          <a:p>
            <a:pPr>
              <a:buChar char="•"/>
            </a:pPr>
            <a:r>
              <a:rPr lang="it-IT" sz="1800">
                <a:ea typeface="ＭＳ Ｐゴシック"/>
              </a:rPr>
              <a:t>Wind farm connection to the power system and </a:t>
            </a:r>
            <a:r>
              <a:rPr lang="it-IT" sz="1800" err="1">
                <a:ea typeface="ＭＳ Ｐゴシック"/>
              </a:rPr>
              <a:t>related</a:t>
            </a:r>
            <a:r>
              <a:rPr lang="it-IT" sz="1800">
                <a:ea typeface="ＭＳ Ｐゴシック"/>
              </a:rPr>
              <a:t> </a:t>
            </a:r>
            <a:r>
              <a:rPr lang="it-IT" sz="1800" err="1">
                <a:ea typeface="ＭＳ Ｐゴシック"/>
              </a:rPr>
              <a:t>issues</a:t>
            </a:r>
            <a:r>
              <a:rPr lang="it-IT" sz="1800">
                <a:ea typeface="ＭＳ Ｐゴシック"/>
              </a:rPr>
              <a:t> are </a:t>
            </a:r>
            <a:r>
              <a:rPr lang="it-IT" sz="1800" err="1">
                <a:ea typeface="ＭＳ Ｐゴシック"/>
              </a:rPr>
              <a:t>responsibility</a:t>
            </a:r>
            <a:r>
              <a:rPr lang="it-IT" sz="1800">
                <a:ea typeface="ＭＳ Ｐゴシック"/>
              </a:rPr>
              <a:t> of the Transmission System Operator (TSO)</a:t>
            </a:r>
            <a:endParaRPr lang="it-IT" dirty="0"/>
          </a:p>
          <a:p>
            <a:pPr marL="0" indent="0"/>
            <a:endParaRPr lang="it-IT" sz="1800" b="0">
              <a:ea typeface="ＭＳ Ｐゴシック"/>
            </a:endParaRPr>
          </a:p>
          <a:p>
            <a:pPr marL="342900" indent="-342900">
              <a:buAutoNum type="arabicPeriod"/>
            </a:pPr>
            <a:r>
              <a:rPr lang="it-IT" sz="1800" b="0" err="1">
                <a:ea typeface="ＭＳ Ｐゴシック"/>
              </a:rPr>
              <a:t>Selection</a:t>
            </a:r>
            <a:r>
              <a:rPr lang="it-IT" sz="1800" b="0">
                <a:ea typeface="ＭＳ Ｐゴシック"/>
              </a:rPr>
              <a:t> of the Point of Common </a:t>
            </a:r>
            <a:r>
              <a:rPr lang="it-IT" sz="1800" b="0" err="1">
                <a:ea typeface="ＭＳ Ｐゴシック"/>
              </a:rPr>
              <a:t>Coupling</a:t>
            </a:r>
            <a:r>
              <a:rPr lang="it-IT" sz="1800" b="0">
                <a:ea typeface="ＭＳ Ｐゴシック"/>
              </a:rPr>
              <a:t> (PCC) </a:t>
            </a:r>
            <a:r>
              <a:rPr lang="it-IT" sz="1800" b="0" err="1">
                <a:ea typeface="ＭＳ Ｐゴシック"/>
              </a:rPr>
              <a:t>according</a:t>
            </a:r>
            <a:r>
              <a:rPr lang="it-IT" sz="1800" b="0">
                <a:ea typeface="ＭＳ Ｐゴシック"/>
              </a:rPr>
              <a:t> to:</a:t>
            </a:r>
            <a:endParaRPr lang="it-IT"/>
          </a:p>
          <a:p>
            <a:pPr lvl="1" indent="-242570">
              <a:buFont typeface="Wingdings" panose="020B0604020202020204" pitchFamily="34" charset="0"/>
              <a:buChar char="q"/>
            </a:pPr>
            <a:r>
              <a:rPr lang="it-IT" sz="1400" err="1">
                <a:ea typeface="ＭＳ Ｐゴシック"/>
              </a:rPr>
              <a:t>Distance</a:t>
            </a:r>
            <a:r>
              <a:rPr lang="it-IT" sz="1400">
                <a:ea typeface="ＭＳ Ｐゴシック"/>
              </a:rPr>
              <a:t> of the </a:t>
            </a:r>
            <a:r>
              <a:rPr lang="it-IT" sz="1400" err="1">
                <a:ea typeface="ＭＳ Ｐゴシック"/>
              </a:rPr>
              <a:t>wind</a:t>
            </a:r>
            <a:r>
              <a:rPr lang="it-IT" sz="1400">
                <a:ea typeface="ＭＳ Ｐゴシック"/>
              </a:rPr>
              <a:t> farm from </a:t>
            </a:r>
            <a:r>
              <a:rPr lang="it-IT" sz="1400" err="1">
                <a:ea typeface="ＭＳ Ｐゴシック"/>
              </a:rPr>
              <a:t>load</a:t>
            </a:r>
            <a:r>
              <a:rPr lang="it-IT" sz="1400">
                <a:ea typeface="ＭＳ Ｐゴシック"/>
              </a:rPr>
              <a:t> centres (Low or Medium Voltage </a:t>
            </a:r>
            <a:r>
              <a:rPr lang="it-IT" sz="1400" err="1">
                <a:ea typeface="ＭＳ Ｐゴシック"/>
              </a:rPr>
              <a:t>grids</a:t>
            </a:r>
            <a:r>
              <a:rPr lang="it-IT" sz="1400">
                <a:ea typeface="ＭＳ Ｐゴシック"/>
              </a:rPr>
              <a:t>)</a:t>
            </a:r>
          </a:p>
          <a:p>
            <a:pPr lvl="1" indent="-242570">
              <a:buFont typeface="Wingdings" panose="020B0604020202020204" pitchFamily="34" charset="0"/>
              <a:buChar char="q"/>
            </a:pPr>
            <a:r>
              <a:rPr lang="it-IT" sz="1400">
                <a:ea typeface="ＭＳ Ｐゴシック"/>
              </a:rPr>
              <a:t>Wind farm size (small, medium, large)</a:t>
            </a:r>
            <a:endParaRPr lang="it-IT" sz="1800" b="0">
              <a:ea typeface="ＭＳ Ｐゴシック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endParaRPr lang="it-IT" sz="1800" b="0">
              <a:ea typeface="ＭＳ Ｐゴシック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it-IT" sz="1800" b="0" err="1">
                <a:ea typeface="ＭＳ Ｐゴシック"/>
              </a:rPr>
              <a:t>Fluctuations</a:t>
            </a:r>
            <a:r>
              <a:rPr lang="it-IT" sz="1800" b="0">
                <a:ea typeface="ＭＳ Ｐゴシック"/>
              </a:rPr>
              <a:t> </a:t>
            </a:r>
            <a:r>
              <a:rPr lang="it-IT" sz="1800" b="0" err="1">
                <a:ea typeface="ＭＳ Ｐゴシック"/>
              </a:rPr>
              <a:t>affect</a:t>
            </a:r>
            <a:r>
              <a:rPr lang="it-IT" sz="1800" b="0">
                <a:ea typeface="ＭＳ Ｐゴシック"/>
              </a:rPr>
              <a:t> </a:t>
            </a:r>
            <a:r>
              <a:rPr lang="it-IT" sz="1800" b="0" err="1">
                <a:ea typeface="ＭＳ Ｐゴシック"/>
              </a:rPr>
              <a:t>voltage</a:t>
            </a:r>
            <a:r>
              <a:rPr lang="it-IT" sz="1800" b="0">
                <a:ea typeface="ＭＳ Ｐゴシック"/>
              </a:rPr>
              <a:t> </a:t>
            </a:r>
            <a:r>
              <a:rPr lang="it-IT" sz="1800" b="0" err="1">
                <a:ea typeface="ＭＳ Ｐゴシック"/>
              </a:rPr>
              <a:t>stability</a:t>
            </a:r>
            <a:r>
              <a:rPr lang="it-IT" sz="1800" b="0">
                <a:ea typeface="ＭＳ Ｐゴシック"/>
              </a:rPr>
              <a:t> and </a:t>
            </a:r>
            <a:r>
              <a:rPr lang="it-IT" sz="1800" b="0" err="1">
                <a:ea typeface="ＭＳ Ｐゴシック"/>
              </a:rPr>
              <a:t>quality</a:t>
            </a:r>
            <a:endParaRPr lang="it-IT" sz="1800" b="0">
              <a:ea typeface="ＭＳ Ｐゴシック"/>
            </a:endParaRPr>
          </a:p>
          <a:p>
            <a:pPr marL="682625" lvl="1" indent="-342900">
              <a:buFont typeface="Wingdings" panose="05000000000000000000" pitchFamily="2" charset="2"/>
              <a:buChar char="q"/>
            </a:pPr>
            <a:r>
              <a:rPr lang="it-IT" sz="1400" err="1">
                <a:ea typeface="ＭＳ Ｐゴシック"/>
              </a:rPr>
              <a:t>Difficult</a:t>
            </a:r>
            <a:r>
              <a:rPr lang="it-IT" sz="1400">
                <a:ea typeface="ＭＳ Ｐゴシック"/>
              </a:rPr>
              <a:t> management of </a:t>
            </a:r>
            <a:r>
              <a:rPr lang="it-IT" sz="1400" err="1">
                <a:ea typeface="ＭＳ Ｐゴシック"/>
              </a:rPr>
              <a:t>distribution</a:t>
            </a:r>
            <a:r>
              <a:rPr lang="it-IT" sz="1400">
                <a:ea typeface="ＭＳ Ｐゴシック"/>
              </a:rPr>
              <a:t> networks, fault </a:t>
            </a:r>
            <a:r>
              <a:rPr lang="it-IT" sz="1400" err="1">
                <a:ea typeface="ＭＳ Ｐゴシック"/>
              </a:rPr>
              <a:t>conditions</a:t>
            </a:r>
            <a:r>
              <a:rPr lang="it-IT" sz="1400">
                <a:ea typeface="ＭＳ Ｐゴシック"/>
              </a:rPr>
              <a:t> and </a:t>
            </a:r>
            <a:r>
              <a:rPr lang="it-IT" sz="1400" err="1">
                <a:ea typeface="ＭＳ Ｐゴシック"/>
              </a:rPr>
              <a:t>safety</a:t>
            </a:r>
            <a:r>
              <a:rPr lang="it-IT" sz="1400">
                <a:ea typeface="ＭＳ Ｐゴシック"/>
              </a:rPr>
              <a:t> </a:t>
            </a:r>
            <a:r>
              <a:rPr lang="it-IT" sz="1400" err="1">
                <a:ea typeface="ＭＳ Ｐゴシック"/>
              </a:rPr>
              <a:t>aspects</a:t>
            </a:r>
            <a:endParaRPr lang="it-IT" sz="2800" b="0">
              <a:ea typeface="ＭＳ Ｐゴシック"/>
            </a:endParaRPr>
          </a:p>
          <a:p>
            <a:pPr marL="342900" indent="-342900">
              <a:buAutoNum type="arabicPeriod"/>
            </a:pPr>
            <a:endParaRPr lang="it-IT" sz="1800" b="0">
              <a:ea typeface="ＭＳ Ｐゴシック"/>
            </a:endParaRPr>
          </a:p>
          <a:p>
            <a:pPr marL="342900" indent="-342900">
              <a:buAutoNum type="arabicPeriod"/>
            </a:pPr>
            <a:r>
              <a:rPr lang="it-IT" sz="1800" b="0" err="1">
                <a:ea typeface="ＭＳ Ｐゴシック"/>
              </a:rPr>
              <a:t>Grid</a:t>
            </a:r>
            <a:r>
              <a:rPr lang="it-IT" sz="1800" b="0">
                <a:ea typeface="ＭＳ Ｐゴシック"/>
              </a:rPr>
              <a:t> </a:t>
            </a:r>
            <a:r>
              <a:rPr lang="it-IT" sz="1800" b="0" err="1">
                <a:ea typeface="ＭＳ Ｐゴシック"/>
              </a:rPr>
              <a:t>capacity</a:t>
            </a:r>
            <a:r>
              <a:rPr lang="it-IT" sz="1800" b="0">
                <a:ea typeface="ＭＳ Ｐゴシック"/>
              </a:rPr>
              <a:t> </a:t>
            </a:r>
            <a:r>
              <a:rPr lang="it-IT" sz="1800" b="0" dirty="0" err="1">
                <a:ea typeface="ＭＳ Ｐゴシック"/>
              </a:rPr>
              <a:t>is</a:t>
            </a:r>
            <a:r>
              <a:rPr lang="it-IT" sz="1800" b="0">
                <a:ea typeface="ＭＳ Ｐゴシック"/>
              </a:rPr>
              <a:t> limited by </a:t>
            </a:r>
            <a:r>
              <a:rPr lang="it-IT" sz="1800" b="0" err="1">
                <a:ea typeface="ＭＳ Ｐゴシック"/>
              </a:rPr>
              <a:t>grid</a:t>
            </a:r>
            <a:r>
              <a:rPr lang="it-IT" sz="1800" b="0">
                <a:ea typeface="ＭＳ Ｐゴシック"/>
              </a:rPr>
              <a:t> </a:t>
            </a:r>
            <a:r>
              <a:rPr lang="it-IT" sz="1800" b="0" err="1">
                <a:ea typeface="ＭＳ Ｐゴシック"/>
              </a:rPr>
              <a:t>strength</a:t>
            </a:r>
            <a:r>
              <a:rPr lang="it-IT" sz="1800" b="0" dirty="0">
                <a:ea typeface="ＭＳ Ｐゴシック"/>
              </a:rPr>
              <a:t> </a:t>
            </a:r>
            <a:r>
              <a:rPr lang="it-IT" sz="1900" b="0">
                <a:ea typeface="ＭＳ Ｐゴシック"/>
              </a:rPr>
              <a:t>(power in short </a:t>
            </a:r>
            <a:r>
              <a:rPr lang="it-IT" sz="1900" b="0" err="1">
                <a:ea typeface="ＭＳ Ｐゴシック"/>
              </a:rPr>
              <a:t>circuit</a:t>
            </a:r>
            <a:r>
              <a:rPr lang="it-IT" sz="1900" b="0">
                <a:ea typeface="ＭＳ Ｐゴシック"/>
              </a:rPr>
              <a:t> </a:t>
            </a:r>
            <a:r>
              <a:rPr lang="it-IT" sz="1900" b="0" err="1">
                <a:ea typeface="ＭＳ Ｐゴシック"/>
              </a:rPr>
              <a:t>conditions</a:t>
            </a:r>
            <a:r>
              <a:rPr lang="it-IT" sz="1900" b="0">
                <a:ea typeface="ＭＳ Ｐゴシック"/>
              </a:rPr>
              <a:t>)</a:t>
            </a:r>
          </a:p>
          <a:p>
            <a:pPr marL="625475" lvl="1" indent="-285750">
              <a:buFont typeface="Wingdings" panose="05000000000000000000" pitchFamily="2" charset="2"/>
              <a:buChar char="q"/>
            </a:pPr>
            <a:r>
              <a:rPr lang="it-IT" sz="1400">
                <a:ea typeface="ＭＳ Ｐゴシック"/>
              </a:rPr>
              <a:t>Risk of </a:t>
            </a:r>
            <a:r>
              <a:rPr lang="it-IT" sz="1400" err="1">
                <a:ea typeface="ＭＳ Ｐゴシック"/>
              </a:rPr>
              <a:t>grid</a:t>
            </a:r>
            <a:r>
              <a:rPr lang="it-IT" sz="1400">
                <a:ea typeface="ＭＳ Ｐゴシック"/>
              </a:rPr>
              <a:t> congestion</a:t>
            </a:r>
          </a:p>
          <a:p>
            <a:pPr marL="625475" lvl="1" indent="-285750">
              <a:buFont typeface="Wingdings" panose="05000000000000000000" pitchFamily="2" charset="2"/>
              <a:buChar char="q"/>
            </a:pPr>
            <a:r>
              <a:rPr lang="it-IT" sz="1400">
                <a:ea typeface="ＭＳ Ｐゴシック"/>
              </a:rPr>
              <a:t>PCC </a:t>
            </a:r>
            <a:r>
              <a:rPr lang="it-IT" sz="1400" err="1">
                <a:ea typeface="ＭＳ Ｐゴシック"/>
              </a:rPr>
              <a:t>only</a:t>
            </a:r>
            <a:r>
              <a:rPr lang="it-IT" sz="1400">
                <a:ea typeface="ＭＳ Ｐゴシック"/>
              </a:rPr>
              <a:t> </a:t>
            </a:r>
            <a:r>
              <a:rPr lang="it-IT" sz="1400" err="1">
                <a:ea typeface="ＭＳ Ｐゴシック"/>
              </a:rPr>
              <a:t>where</a:t>
            </a:r>
            <a:r>
              <a:rPr lang="it-IT" sz="1400">
                <a:ea typeface="ＭＳ Ｐゴシック"/>
              </a:rPr>
              <a:t> </a:t>
            </a:r>
            <a:r>
              <a:rPr lang="it-IT" sz="1400" err="1">
                <a:ea typeface="ＭＳ Ｐゴシック"/>
              </a:rPr>
              <a:t>grid</a:t>
            </a:r>
            <a:r>
              <a:rPr lang="it-IT" sz="1400">
                <a:ea typeface="ＭＳ Ｐゴシック"/>
              </a:rPr>
              <a:t> </a:t>
            </a:r>
            <a:r>
              <a:rPr lang="it-IT" sz="1400" err="1">
                <a:ea typeface="ＭＳ Ｐゴシック"/>
              </a:rPr>
              <a:t>strenght</a:t>
            </a:r>
            <a:r>
              <a:rPr lang="it-IT" sz="1400">
                <a:ea typeface="ＭＳ Ｐゴシック"/>
              </a:rPr>
              <a:t> </a:t>
            </a:r>
            <a:r>
              <a:rPr lang="it-IT" sz="1400" err="1">
                <a:ea typeface="ＭＳ Ｐゴシック"/>
              </a:rPr>
              <a:t>is</a:t>
            </a:r>
            <a:r>
              <a:rPr lang="it-IT" sz="1400">
                <a:ea typeface="ＭＳ Ｐゴシック"/>
              </a:rPr>
              <a:t> </a:t>
            </a:r>
            <a:r>
              <a:rPr lang="it-IT" sz="1400" err="1">
                <a:ea typeface="ＭＳ Ｐゴシック"/>
              </a:rPr>
              <a:t>sufficient</a:t>
            </a:r>
            <a:endParaRPr lang="it-IT" sz="1400">
              <a:ea typeface="ＭＳ Ｐゴシック"/>
            </a:endParaRPr>
          </a:p>
          <a:p>
            <a:pPr marL="339725" lvl="1" indent="0">
              <a:buNone/>
            </a:pPr>
            <a:endParaRPr lang="it-IT" sz="1400">
              <a:ea typeface="ＭＳ Ｐゴシック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1800" b="0">
                <a:ea typeface="ＭＳ Ｐゴシック"/>
              </a:rPr>
              <a:t>Wind </a:t>
            </a:r>
            <a:r>
              <a:rPr lang="it-IT" sz="1800" b="0" err="1">
                <a:ea typeface="ＭＳ Ｐゴシック"/>
              </a:rPr>
              <a:t>variability</a:t>
            </a:r>
            <a:r>
              <a:rPr lang="it-IT" sz="1800" b="0">
                <a:ea typeface="ＭＳ Ｐゴシック"/>
              </a:rPr>
              <a:t> and </a:t>
            </a:r>
            <a:r>
              <a:rPr lang="it-IT" sz="1800" b="0" err="1">
                <a:ea typeface="ＭＳ Ｐゴシック"/>
              </a:rPr>
              <a:t>unpredictability</a:t>
            </a:r>
            <a:r>
              <a:rPr lang="it-IT" sz="1800" b="0">
                <a:ea typeface="ＭＳ Ｐゴシック"/>
              </a:rPr>
              <a:t> </a:t>
            </a:r>
            <a:r>
              <a:rPr lang="it-IT" sz="1800" b="0" err="1">
                <a:ea typeface="ＭＳ Ｐゴシック"/>
              </a:rPr>
              <a:t>obstacle</a:t>
            </a:r>
            <a:r>
              <a:rPr lang="it-IT" sz="1800" b="0">
                <a:ea typeface="ＭＳ Ｐゴシック"/>
              </a:rPr>
              <a:t> frequency balancing and </a:t>
            </a:r>
            <a:r>
              <a:rPr lang="it-IT" sz="1800" b="0" err="1">
                <a:ea typeface="ＭＳ Ｐゴシック"/>
              </a:rPr>
              <a:t>inertia</a:t>
            </a:r>
            <a:r>
              <a:rPr lang="it-IT" sz="1800" b="0">
                <a:ea typeface="ＭＳ Ｐゴシック"/>
              </a:rPr>
              <a:t> </a:t>
            </a:r>
            <a:r>
              <a:rPr lang="it-IT" sz="1800" b="0" err="1">
                <a:ea typeface="ＭＳ Ｐゴシック"/>
              </a:rPr>
              <a:t>requirements</a:t>
            </a:r>
            <a:endParaRPr lang="it-IT" sz="1800" b="0">
              <a:ea typeface="ＭＳ Ｐゴシック"/>
            </a:endParaRPr>
          </a:p>
          <a:p>
            <a:pPr marL="0" indent="0"/>
            <a:endParaRPr lang="it-IT" sz="1800" b="0">
              <a:ea typeface="ＭＳ Ｐゴシック"/>
            </a:endParaRPr>
          </a:p>
          <a:p>
            <a:pPr marL="0" indent="0"/>
            <a:endParaRPr lang="it-IT" sz="1400">
              <a:ea typeface="ＭＳ Ｐゴシック"/>
              <a:cs typeface="Arial"/>
            </a:endParaRPr>
          </a:p>
          <a:p>
            <a:pPr marL="0" indent="0"/>
            <a:endParaRPr lang="it-IT" sz="1800">
              <a:ea typeface="ＭＳ Ｐゴシック"/>
              <a:cs typeface="+mn-lt"/>
            </a:endParaRP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ED69117E-31F4-4CA2-BCEB-6C12645C17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err="1">
                <a:ea typeface="ＭＳ Ｐゴシック"/>
              </a:rPr>
              <a:t>Grid</a:t>
            </a:r>
            <a:r>
              <a:rPr lang="it-IT">
                <a:ea typeface="ＭＳ Ｐゴシック"/>
              </a:rPr>
              <a:t> </a:t>
            </a:r>
            <a:r>
              <a:rPr lang="it-IT" dirty="0">
                <a:ea typeface="ＭＳ Ｐゴシック"/>
              </a:rPr>
              <a:t>Connection </a:t>
            </a:r>
            <a:r>
              <a:rPr lang="it-IT">
                <a:ea typeface="ＭＳ Ｐゴシック"/>
              </a:rPr>
              <a:t>and </a:t>
            </a:r>
            <a:r>
              <a:rPr lang="it-IT" err="1">
                <a:ea typeface="ＭＳ Ｐゴシック"/>
              </a:rPr>
              <a:t>its</a:t>
            </a:r>
            <a:r>
              <a:rPr lang="it-IT">
                <a:ea typeface="ＭＳ Ｐゴシック"/>
              </a:rPr>
              <a:t> </a:t>
            </a:r>
            <a:r>
              <a:rPr lang="it-IT" err="1">
                <a:ea typeface="ＭＳ Ｐゴシック"/>
              </a:rPr>
              <a:t>effects</a:t>
            </a:r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3C06FB8-30CB-4478-9B85-199AEAA47E6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374768D-3B38-4794-BB64-F2DD2E675A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E075B8-297F-4096-9347-D500709D704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15" name="Segnaposto data 5">
            <a:extLst>
              <a:ext uri="{FF2B5EF4-FFF2-40B4-BE49-F238E27FC236}">
                <a16:creationId xmlns:a16="http://schemas.microsoft.com/office/drawing/2014/main" id="{CAA4DE4F-B321-2343-B613-8F7708572290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990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testo 1">
                <a:extLst>
                  <a:ext uri="{FF2B5EF4-FFF2-40B4-BE49-F238E27FC236}">
                    <a16:creationId xmlns:a16="http://schemas.microsoft.com/office/drawing/2014/main" id="{2EE4AC88-517B-4E33-AC65-1C470E1F1A2C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72400" y="1387793"/>
                <a:ext cx="8052507" cy="4246207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/>
                <a:endParaRPr lang="it-IT" b="0" dirty="0">
                  <a:ea typeface="ＭＳ Ｐゴシック"/>
                </a:endParaRPr>
              </a:p>
              <a:p>
                <a:pPr marL="0" indent="0" algn="ctr"/>
                <a:r>
                  <a:rPr lang="it-IT" sz="1900" dirty="0">
                    <a:ea typeface="ＭＳ Ｐゴシック"/>
                  </a:rPr>
                  <a:t>How to mitigate </a:t>
                </a:r>
                <a:r>
                  <a:rPr lang="it-IT" sz="1900" dirty="0" err="1">
                    <a:ea typeface="ＭＳ Ｐゴシック"/>
                  </a:rPr>
                  <a:t>these</a:t>
                </a:r>
                <a:r>
                  <a:rPr lang="it-IT" sz="1900" dirty="0">
                    <a:ea typeface="ＭＳ Ｐゴシック"/>
                  </a:rPr>
                  <a:t> </a:t>
                </a:r>
                <a:r>
                  <a:rPr lang="it-IT" sz="1900" dirty="0" err="1">
                    <a:ea typeface="ＭＳ Ｐゴシック"/>
                  </a:rPr>
                  <a:t>problems</a:t>
                </a:r>
                <a:r>
                  <a:rPr lang="it-IT" sz="1900" dirty="0">
                    <a:ea typeface="ＭＳ Ｐゴシック"/>
                  </a:rPr>
                  <a:t>?</a:t>
                </a:r>
              </a:p>
              <a:p>
                <a:pPr marL="0" indent="0" algn="ctr"/>
                <a:endParaRPr lang="it-IT" sz="18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b="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it-IT" sz="1800" b="0">
                    <a:ea typeface="ＭＳ Ｐゴシック"/>
                  </a:rPr>
                  <a:t>Maximum </a:t>
                </a:r>
                <a:r>
                  <a:rPr lang="it-IT" sz="1800" b="0" err="1">
                    <a:ea typeface="ＭＳ Ｐゴシック"/>
                  </a:rPr>
                  <a:t>wind</a:t>
                </a:r>
                <a:r>
                  <a:rPr lang="it-IT" sz="1800" b="0">
                    <a:ea typeface="ＭＳ Ｐゴシック"/>
                  </a:rPr>
                  <a:t> </a:t>
                </a:r>
                <a:r>
                  <a:rPr lang="it-IT" sz="1800" b="0" err="1">
                    <a:ea typeface="ＭＳ Ｐゴシック"/>
                  </a:rPr>
                  <a:t>capacity</a:t>
                </a:r>
                <a:r>
                  <a:rPr lang="it-IT" sz="1800" b="0">
                    <a:ea typeface="ＭＳ Ｐゴシック"/>
                  </a:rPr>
                  <a:t> </a:t>
                </a:r>
                <a:r>
                  <a:rPr lang="it-IT" sz="1800" b="0" err="1">
                    <a:ea typeface="ＭＳ Ｐゴシック"/>
                  </a:rPr>
                  <a:t>regulated</a:t>
                </a:r>
                <a:r>
                  <a:rPr lang="it-IT" sz="1800" b="0">
                    <a:ea typeface="ＭＳ Ｐゴシック"/>
                  </a:rPr>
                  <a:t> by </a:t>
                </a:r>
                <a:r>
                  <a:rPr lang="it-IT" sz="1800" b="0" err="1">
                    <a:ea typeface="ＭＳ Ｐゴシック"/>
                  </a:rPr>
                  <a:t>Grid</a:t>
                </a:r>
                <a:r>
                  <a:rPr lang="it-IT" sz="1800" b="0">
                    <a:ea typeface="ＭＳ Ｐゴシック"/>
                  </a:rPr>
                  <a:t> </a:t>
                </a:r>
                <a:r>
                  <a:rPr lang="it-IT" sz="1800" b="0" err="1">
                    <a:ea typeface="ＭＳ Ｐゴシック"/>
                  </a:rPr>
                  <a:t>Codes</a:t>
                </a:r>
                <a:r>
                  <a:rPr lang="it-IT" sz="1700" b="0">
                    <a:ea typeface="ＭＳ Ｐゴシック"/>
                  </a:rPr>
                  <a:t> </a:t>
                </a:r>
                <a:r>
                  <a:rPr lang="it-IT" sz="1700" b="0" err="1">
                    <a:ea typeface="ＭＳ Ｐゴシック"/>
                  </a:rPr>
                  <a:t>is</a:t>
                </a:r>
                <a:r>
                  <a:rPr lang="it-IT" sz="1700" b="0">
                    <a:ea typeface="ＭＳ Ｐゴシック"/>
                  </a:rPr>
                  <a:t> </a:t>
                </a:r>
                <a:r>
                  <a:rPr lang="it-IT" sz="1700" b="0" err="1">
                    <a:ea typeface="ＭＳ Ｐゴシック"/>
                  </a:rPr>
                  <a:t>expected</a:t>
                </a:r>
                <a:r>
                  <a:rPr lang="it-IT" sz="1700" b="0">
                    <a:ea typeface="ＭＳ Ｐゴシック"/>
                  </a:rPr>
                  <a:t> to rise: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it-IT" sz="1500" b="0"/>
              </a:p>
              <a:p>
                <a:pPr marL="389255" lvl="1" indent="0" algn="ctr">
                  <a:buNone/>
                </a:pPr>
                <a:r>
                  <a:rPr lang="fi-FI" sz="1600" i="1" dirty="0"/>
                  <a:t>r =</a:t>
                </a:r>
                <a14:m>
                  <m:oMath xmlns:m="http://schemas.openxmlformats.org/officeDocument/2006/math">
                    <m:r>
                      <a:rPr lang="fi-FI" sz="16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i-FI" sz="1600" i="1">
                            <a:latin typeface="Cambria Math" panose="02040503050406030204" pitchFamily="18" charset="0"/>
                          </a:rPr>
                          <m:t>𝑊𝑖𝑛𝑑</m:t>
                        </m:r>
                        <m:r>
                          <a:rPr lang="fi-FI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i-FI" sz="1600" i="1">
                            <a:latin typeface="Cambria Math" panose="02040503050406030204" pitchFamily="18" charset="0"/>
                          </a:rPr>
                          <m:t>𝐶𝑎𝑝𝑎𝑐𝑖𝑡𝑦</m:t>
                        </m:r>
                      </m:num>
                      <m:den>
                        <m:r>
                          <a:rPr lang="fi-FI" sz="1600" i="1">
                            <a:latin typeface="Cambria Math" panose="02040503050406030204" pitchFamily="18" charset="0"/>
                          </a:rPr>
                          <m:t>𝑆h𝑜𝑟𝑡</m:t>
                        </m:r>
                        <m:r>
                          <a:rPr lang="fi-FI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i-FI" sz="1600" i="1">
                            <a:latin typeface="Cambria Math" panose="02040503050406030204" pitchFamily="18" charset="0"/>
                          </a:rPr>
                          <m:t>𝐶𝑖𝑟𝑐𝑢𝑖𝑡</m:t>
                        </m:r>
                        <m:r>
                          <a:rPr lang="fi-FI" sz="1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i-FI" sz="1600" i="1">
                            <a:latin typeface="Cambria Math" panose="02040503050406030204" pitchFamily="18" charset="0"/>
                          </a:rPr>
                          <m:t>𝑃𝑜𝑤𝑒𝑟</m:t>
                        </m:r>
                      </m:den>
                    </m:f>
                  </m:oMath>
                </a14:m>
                <a:r>
                  <a:rPr lang="fi-FI" sz="1600" dirty="0"/>
                  <a:t>  [</a:t>
                </a:r>
                <a:r>
                  <a:rPr lang="fi-FI" sz="1600"/>
                  <a:t>Range</a:t>
                </a:r>
                <a:r>
                  <a:rPr lang="fi-FI" sz="1600" dirty="0"/>
                  <a:t> 2-20%]</a:t>
                </a:r>
                <a:endParaRPr lang="fi-FI" sz="1600"/>
              </a:p>
              <a:p>
                <a:pPr marL="389255" lvl="1" indent="0" algn="ctr">
                  <a:buNone/>
                </a:pPr>
                <a:endParaRPr lang="it-IT" sz="1500" b="0">
                  <a:ea typeface="ＭＳ Ｐゴシック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it-IT" sz="1800" b="0" err="1">
                    <a:ea typeface="ＭＳ Ｐゴシック"/>
                  </a:rPr>
                  <a:t>Addition</a:t>
                </a:r>
                <a:r>
                  <a:rPr lang="it-IT" sz="1800" b="0">
                    <a:ea typeface="ＭＳ Ｐゴシック"/>
                  </a:rPr>
                  <a:t> of capacitive </a:t>
                </a:r>
                <a:r>
                  <a:rPr lang="it-IT" sz="1800" b="0" err="1">
                    <a:ea typeface="ＭＳ Ｐゴシック"/>
                  </a:rPr>
                  <a:t>loads</a:t>
                </a:r>
                <a:r>
                  <a:rPr lang="it-IT" sz="1800" b="0">
                    <a:ea typeface="ＭＳ Ｐゴシック"/>
                  </a:rPr>
                  <a:t> to handle </a:t>
                </a:r>
                <a:r>
                  <a:rPr lang="it-IT" sz="1800" b="0" err="1">
                    <a:ea typeface="ＭＳ Ｐゴシック"/>
                  </a:rPr>
                  <a:t>reactive</a:t>
                </a:r>
                <a:r>
                  <a:rPr lang="it-IT" sz="1800" b="0">
                    <a:ea typeface="ＭＳ Ｐゴシック"/>
                  </a:rPr>
                  <a:t> power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it-IT" sz="1500" b="0">
                  <a:ea typeface="ＭＳ Ｐゴシック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it-IT" sz="1800" b="0">
                    <a:ea typeface="ＭＳ Ｐゴシック"/>
                  </a:rPr>
                  <a:t>Investments in </a:t>
                </a:r>
                <a:r>
                  <a:rPr lang="it-IT" sz="1800" b="0" err="1">
                    <a:ea typeface="ＭＳ Ｐゴシック"/>
                  </a:rPr>
                  <a:t>grid</a:t>
                </a:r>
                <a:r>
                  <a:rPr lang="it-IT" sz="1800" b="0">
                    <a:ea typeface="ＭＳ Ｐゴシック"/>
                  </a:rPr>
                  <a:t> </a:t>
                </a:r>
                <a:r>
                  <a:rPr lang="it-IT" sz="1800" b="0" err="1">
                    <a:ea typeface="ＭＳ Ｐゴシック"/>
                  </a:rPr>
                  <a:t>strengthening</a:t>
                </a:r>
                <a:r>
                  <a:rPr lang="it-IT" sz="1800" b="0">
                    <a:ea typeface="ＭＳ Ｐゴシック"/>
                  </a:rPr>
                  <a:t> and networks </a:t>
                </a:r>
                <a:r>
                  <a:rPr lang="it-IT" sz="1800" b="0" err="1">
                    <a:ea typeface="ＭＳ Ｐゴシック"/>
                  </a:rPr>
                  <a:t>integration</a:t>
                </a:r>
                <a:endParaRPr lang="it-IT" sz="1800" b="0">
                  <a:ea typeface="ＭＳ Ｐゴシック"/>
                </a:endParaRPr>
              </a:p>
              <a:p>
                <a:pPr marL="342900" indent="-342900">
                  <a:buFont typeface="+mj-lt"/>
                  <a:buAutoNum type="arabicPeriod"/>
                </a:pPr>
                <a:endParaRPr lang="it-IT" sz="1800" b="0">
                  <a:ea typeface="ＭＳ Ｐゴシック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it-IT" sz="1800" b="0">
                    <a:ea typeface="ＭＳ Ｐゴシック"/>
                  </a:rPr>
                  <a:t>Non-</a:t>
                </a:r>
                <a:r>
                  <a:rPr lang="it-IT" sz="1800" b="0" err="1">
                    <a:ea typeface="ＭＳ Ｐゴシック"/>
                  </a:rPr>
                  <a:t>grid</a:t>
                </a:r>
                <a:r>
                  <a:rPr lang="it-IT" sz="1800" b="0">
                    <a:ea typeface="ＭＳ Ｐゴシック"/>
                  </a:rPr>
                  <a:t> </a:t>
                </a:r>
                <a:r>
                  <a:rPr lang="it-IT" sz="1800" b="0" err="1">
                    <a:ea typeface="ＭＳ Ｐゴシック"/>
                  </a:rPr>
                  <a:t>solutions</a:t>
                </a:r>
                <a:r>
                  <a:rPr lang="it-IT" sz="1800" b="0">
                    <a:ea typeface="ＭＳ Ｐゴシック"/>
                  </a:rPr>
                  <a:t> to mitigate </a:t>
                </a:r>
                <a:r>
                  <a:rPr lang="it-IT" sz="1800" b="0" err="1">
                    <a:ea typeface="ＭＳ Ｐゴシック"/>
                  </a:rPr>
                  <a:t>wind</a:t>
                </a:r>
                <a:r>
                  <a:rPr lang="it-IT" sz="1800" b="0">
                    <a:ea typeface="ＭＳ Ｐゴシック"/>
                  </a:rPr>
                  <a:t> </a:t>
                </a:r>
                <a:r>
                  <a:rPr lang="it-IT" sz="1800" b="0" err="1">
                    <a:ea typeface="ＭＳ Ｐゴシック"/>
                  </a:rPr>
                  <a:t>variability</a:t>
                </a:r>
                <a:endParaRPr lang="it-IT" sz="1800" b="0">
                  <a:ea typeface="ＭＳ Ｐゴシック"/>
                </a:endParaRPr>
              </a:p>
              <a:p>
                <a:pPr marL="682625" lvl="1" indent="-342900">
                  <a:buFont typeface="Wingdings" panose="05000000000000000000" pitchFamily="2" charset="2"/>
                  <a:buChar char="q"/>
                </a:pPr>
                <a:r>
                  <a:rPr lang="it-IT" sz="1400">
                    <a:ea typeface="ＭＳ Ｐゴシック"/>
                  </a:rPr>
                  <a:t>Energy Storage</a:t>
                </a:r>
              </a:p>
              <a:p>
                <a:pPr marL="682625" lvl="1" indent="-342900">
                  <a:buFont typeface="Wingdings" panose="05000000000000000000" pitchFamily="2" charset="2"/>
                  <a:buChar char="q"/>
                </a:pPr>
                <a:r>
                  <a:rPr lang="it-IT" sz="1400">
                    <a:ea typeface="ＭＳ Ｐゴシック"/>
                  </a:rPr>
                  <a:t>Demand Side Management</a:t>
                </a:r>
              </a:p>
              <a:p>
                <a:pPr marL="682625" lvl="1" indent="-342900">
                  <a:buFont typeface="Wingdings" panose="05000000000000000000" pitchFamily="2" charset="2"/>
                  <a:buChar char="q"/>
                </a:pPr>
                <a:r>
                  <a:rPr lang="it-IT" sz="1400" err="1">
                    <a:ea typeface="ＭＳ Ｐゴシック"/>
                  </a:rPr>
                  <a:t>Improved</a:t>
                </a:r>
                <a:r>
                  <a:rPr lang="it-IT" sz="1400">
                    <a:ea typeface="ＭＳ Ｐゴシック"/>
                  </a:rPr>
                  <a:t> forecasting</a:t>
                </a:r>
              </a:p>
              <a:p>
                <a:pPr marL="682625" lvl="1" indent="-342900">
                  <a:buFont typeface="Wingdings" panose="05000000000000000000" pitchFamily="2" charset="2"/>
                  <a:buChar char="q"/>
                </a:pPr>
                <a:r>
                  <a:rPr lang="it-IT" sz="1400">
                    <a:ea typeface="ＭＳ Ｐゴシック"/>
                  </a:rPr>
                  <a:t>Smart </a:t>
                </a:r>
                <a:r>
                  <a:rPr lang="it-IT" sz="1400" err="1">
                    <a:ea typeface="ＭＳ Ｐゴシック"/>
                  </a:rPr>
                  <a:t>grids</a:t>
                </a:r>
                <a:endParaRPr lang="it-IT" sz="1400">
                  <a:ea typeface="ＭＳ Ｐゴシック"/>
                </a:endParaRPr>
              </a:p>
              <a:p>
                <a:pPr marL="0" indent="0"/>
                <a:endParaRPr lang="it-IT" sz="1800" b="0">
                  <a:ea typeface="ＭＳ Ｐゴシック"/>
                </a:endParaRPr>
              </a:p>
              <a:p>
                <a:pPr marL="389255" lvl="1" indent="0" algn="ctr">
                  <a:buNone/>
                </a:pPr>
                <a:endParaRPr lang="it-IT" sz="1600" dirty="0">
                  <a:cs typeface="Arial"/>
                </a:endParaRPr>
              </a:p>
            </p:txBody>
          </p:sp>
        </mc:Choice>
        <mc:Fallback xmlns="">
          <p:sp>
            <p:nvSpPr>
              <p:cNvPr id="2" name="Segnaposto testo 1">
                <a:extLst>
                  <a:ext uri="{FF2B5EF4-FFF2-40B4-BE49-F238E27FC236}">
                    <a16:creationId xmlns:a16="http://schemas.microsoft.com/office/drawing/2014/main" id="{2EE4AC88-517B-4E33-AC65-1C470E1F1A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72400" y="1387793"/>
                <a:ext cx="8052507" cy="4246207"/>
              </a:xfrm>
              <a:blipFill>
                <a:blip r:embed="rId2"/>
                <a:stretch>
                  <a:fillRect l="-1514" b="-14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olo 2">
            <a:extLst>
              <a:ext uri="{FF2B5EF4-FFF2-40B4-BE49-F238E27FC236}">
                <a16:creationId xmlns:a16="http://schemas.microsoft.com/office/drawing/2014/main" id="{0F55313C-B354-4BB9-8DD2-E1CC56DDBE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>
                <a:cs typeface="Arial"/>
              </a:rPr>
              <a:t>Future </a:t>
            </a:r>
            <a:r>
              <a:rPr lang="it-IT" err="1">
                <a:cs typeface="Arial"/>
              </a:rPr>
              <a:t>improvements</a:t>
            </a:r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C1C12A5-0E84-4397-83CF-D23AA605BA3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94096D3-6503-4C6B-AFCA-4D192B22AF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18CA5517-DBF5-4EE9-B2BE-8C1257EAD53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947EF3-34DC-45B7-8FDB-795A732FE2B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6D1C207D-FC35-4927-BE66-83D942D37774}"/>
              </a:ext>
            </a:extLst>
          </p:cNvPr>
          <p:cNvSpPr/>
          <p:nvPr/>
        </p:nvSpPr>
        <p:spPr>
          <a:xfrm>
            <a:off x="4216284" y="1940744"/>
            <a:ext cx="484632" cy="431276"/>
          </a:xfrm>
          <a:prstGeom prst="downArrow">
            <a:avLst/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60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800" b="0" dirty="0"/>
              <a:t>As </a:t>
            </a:r>
            <a:r>
              <a:rPr lang="fi-FI" sz="1800" b="0" dirty="0" err="1"/>
              <a:t>higher</a:t>
            </a:r>
            <a:r>
              <a:rPr lang="fi-FI" sz="1800" b="0" dirty="0"/>
              <a:t> </a:t>
            </a:r>
            <a:r>
              <a:rPr lang="fi-FI" sz="1800" b="0" dirty="0" err="1"/>
              <a:t>capacities</a:t>
            </a:r>
            <a:r>
              <a:rPr lang="fi-FI" sz="1800" b="0" dirty="0"/>
              <a:t> of </a:t>
            </a:r>
            <a:r>
              <a:rPr lang="fi-FI" sz="1800" b="0" dirty="0" err="1"/>
              <a:t>onshore</a:t>
            </a:r>
            <a:r>
              <a:rPr lang="fi-FI" sz="1800" b="0" dirty="0"/>
              <a:t> and </a:t>
            </a:r>
            <a:r>
              <a:rPr lang="fi-FI" sz="1800" b="0" dirty="0" err="1"/>
              <a:t>offshore</a:t>
            </a:r>
            <a:r>
              <a:rPr lang="fi-FI" sz="1800" b="0" dirty="0"/>
              <a:t> </a:t>
            </a:r>
            <a:r>
              <a:rPr lang="fi-FI" sz="1800" b="0" dirty="0" err="1"/>
              <a:t>wind</a:t>
            </a:r>
            <a:r>
              <a:rPr lang="fi-FI" sz="1800" b="0" dirty="0"/>
              <a:t> </a:t>
            </a:r>
            <a:r>
              <a:rPr lang="fi-FI" sz="1800" b="0" dirty="0" err="1"/>
              <a:t>farms</a:t>
            </a:r>
            <a:r>
              <a:rPr lang="fi-FI" sz="1800" b="0" dirty="0"/>
              <a:t> </a:t>
            </a:r>
            <a:r>
              <a:rPr lang="fi-FI" sz="1800" b="0" dirty="0" err="1"/>
              <a:t>must</a:t>
            </a:r>
            <a:r>
              <a:rPr lang="fi-FI" sz="1800" b="0" dirty="0"/>
              <a:t> </a:t>
            </a:r>
            <a:r>
              <a:rPr lang="fi-FI" sz="1800" b="0" dirty="0" err="1"/>
              <a:t>be</a:t>
            </a:r>
            <a:r>
              <a:rPr lang="fi-FI" sz="1800" b="0" dirty="0"/>
              <a:t> </a:t>
            </a:r>
            <a:r>
              <a:rPr lang="fi-FI" sz="1800" b="0" dirty="0" err="1"/>
              <a:t>achieved</a:t>
            </a:r>
            <a:r>
              <a:rPr lang="fi-FI" sz="1800" b="0" dirty="0"/>
              <a:t> in Europe, </a:t>
            </a:r>
            <a:r>
              <a:rPr lang="fi-FI" sz="1800" b="0" dirty="0" err="1"/>
              <a:t>interest</a:t>
            </a:r>
            <a:r>
              <a:rPr lang="fi-FI" sz="1800" b="0" dirty="0"/>
              <a:t> and </a:t>
            </a:r>
            <a:r>
              <a:rPr lang="fi-FI" sz="1800" b="0" dirty="0" err="1"/>
              <a:t>investments</a:t>
            </a:r>
            <a:r>
              <a:rPr lang="fi-FI" sz="1800" b="0" dirty="0"/>
              <a:t> in </a:t>
            </a:r>
            <a:r>
              <a:rPr lang="fi-FI" sz="1800" b="0" dirty="0" err="1"/>
              <a:t>grid</a:t>
            </a:r>
            <a:r>
              <a:rPr lang="fi-FI" sz="1800" b="0" dirty="0"/>
              <a:t> </a:t>
            </a:r>
            <a:r>
              <a:rPr lang="fi-FI" sz="1800" b="0" dirty="0" err="1"/>
              <a:t>connections</a:t>
            </a:r>
            <a:r>
              <a:rPr lang="fi-FI" sz="1800" b="0" dirty="0"/>
              <a:t> </a:t>
            </a:r>
            <a:r>
              <a:rPr lang="fi-FI" sz="1800" b="0" dirty="0" err="1"/>
              <a:t>aspects</a:t>
            </a:r>
            <a:r>
              <a:rPr lang="fi-FI" sz="1800" b="0" dirty="0"/>
              <a:t> </a:t>
            </a:r>
            <a:r>
              <a:rPr lang="fi-FI" sz="1800" b="0" dirty="0" err="1"/>
              <a:t>are</a:t>
            </a:r>
            <a:r>
              <a:rPr lang="fi-FI" sz="1800" b="0" dirty="0"/>
              <a:t> </a:t>
            </a:r>
            <a:r>
              <a:rPr lang="fi-FI" sz="1800" b="0" dirty="0" err="1"/>
              <a:t>expected</a:t>
            </a:r>
            <a:r>
              <a:rPr lang="fi-FI" sz="1800" b="0" dirty="0"/>
              <a:t> to </a:t>
            </a:r>
            <a:r>
              <a:rPr lang="fi-FI" sz="1800" b="0" dirty="0" err="1"/>
              <a:t>increase</a:t>
            </a:r>
            <a:r>
              <a:rPr lang="fi-FI" sz="1800" b="0" dirty="0"/>
              <a:t> </a:t>
            </a:r>
            <a:r>
              <a:rPr lang="fi-FI" sz="1800" b="0" dirty="0" err="1"/>
              <a:t>accordingly</a:t>
            </a:r>
            <a:endParaRPr lang="fi-FI" sz="1800" b="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800" b="0"/>
              <a:t>A compromise between system efficiency and grid investments has to be found depending on the context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800" b="0" dirty="0" err="1"/>
              <a:t>Since</a:t>
            </a:r>
            <a:r>
              <a:rPr lang="fi-FI" sz="1800" b="0" dirty="0"/>
              <a:t> </a:t>
            </a:r>
            <a:r>
              <a:rPr lang="fi-FI" sz="1800" b="0" dirty="0" err="1"/>
              <a:t>the</a:t>
            </a:r>
            <a:r>
              <a:rPr lang="fi-FI" sz="1800" b="0" dirty="0"/>
              <a:t> </a:t>
            </a:r>
            <a:r>
              <a:rPr lang="fi-FI" sz="1800" b="0" dirty="0" err="1"/>
              <a:t>effect</a:t>
            </a:r>
            <a:r>
              <a:rPr lang="fi-FI" sz="1800" b="0" dirty="0"/>
              <a:t> of </a:t>
            </a:r>
            <a:r>
              <a:rPr lang="fi-FI" sz="1800" b="0" dirty="0" err="1"/>
              <a:t>high</a:t>
            </a:r>
            <a:r>
              <a:rPr lang="fi-FI" sz="1800" b="0" dirty="0"/>
              <a:t> </a:t>
            </a:r>
            <a:r>
              <a:rPr lang="fi-FI" sz="1800" b="0" dirty="0" err="1"/>
              <a:t>wind</a:t>
            </a:r>
            <a:r>
              <a:rPr lang="fi-FI" sz="1800" b="0" dirty="0"/>
              <a:t> </a:t>
            </a:r>
            <a:r>
              <a:rPr lang="fi-FI" sz="1800" b="0" dirty="0" err="1"/>
              <a:t>shares</a:t>
            </a:r>
            <a:r>
              <a:rPr lang="fi-FI" sz="1800" b="0" dirty="0"/>
              <a:t> </a:t>
            </a:r>
            <a:r>
              <a:rPr lang="fi-FI" sz="1800" b="0" dirty="0" err="1"/>
              <a:t>can</a:t>
            </a:r>
            <a:r>
              <a:rPr lang="fi-FI" sz="1800" b="0" dirty="0"/>
              <a:t> </a:t>
            </a:r>
            <a:r>
              <a:rPr lang="fi-FI" sz="1800" b="0" dirty="0" err="1"/>
              <a:t>be</a:t>
            </a:r>
            <a:r>
              <a:rPr lang="fi-FI" sz="1800" b="0" dirty="0"/>
              <a:t> </a:t>
            </a:r>
            <a:r>
              <a:rPr lang="fi-FI" sz="1800" b="0" dirty="0" err="1"/>
              <a:t>disruptive</a:t>
            </a:r>
            <a:r>
              <a:rPr lang="fi-FI" sz="1800" b="0" dirty="0"/>
              <a:t> for </a:t>
            </a:r>
            <a:r>
              <a:rPr lang="fi-FI" sz="1800" b="0" dirty="0" err="1"/>
              <a:t>the</a:t>
            </a:r>
            <a:r>
              <a:rPr lang="fi-FI" sz="1800" b="0" dirty="0"/>
              <a:t> </a:t>
            </a:r>
            <a:r>
              <a:rPr lang="fi-FI" sz="1800" b="0" dirty="0" err="1"/>
              <a:t>grid</a:t>
            </a:r>
            <a:r>
              <a:rPr lang="fi-FI" sz="1800" b="0" dirty="0"/>
              <a:t>, </a:t>
            </a:r>
            <a:r>
              <a:rPr lang="fi-FI" sz="1800" b="0" dirty="0" err="1"/>
              <a:t>technical</a:t>
            </a:r>
            <a:r>
              <a:rPr lang="fi-FI" sz="1800" b="0" dirty="0"/>
              <a:t> and </a:t>
            </a:r>
            <a:r>
              <a:rPr lang="fi-FI" sz="1800" b="0" dirty="0" err="1"/>
              <a:t>regulatory</a:t>
            </a:r>
            <a:r>
              <a:rPr lang="fi-FI" sz="1800" b="0" dirty="0"/>
              <a:t> </a:t>
            </a:r>
            <a:r>
              <a:rPr lang="fi-FI" sz="1800" b="0" dirty="0" err="1"/>
              <a:t>solutions</a:t>
            </a:r>
            <a:r>
              <a:rPr lang="fi-FI" sz="1800" b="0" dirty="0"/>
              <a:t> </a:t>
            </a:r>
            <a:r>
              <a:rPr lang="fi-FI" sz="1800" b="0" dirty="0" err="1"/>
              <a:t>are</a:t>
            </a:r>
            <a:r>
              <a:rPr lang="fi-FI" sz="1800" b="0" dirty="0"/>
              <a:t> </a:t>
            </a:r>
            <a:r>
              <a:rPr lang="fi-FI" sz="1800" b="0" dirty="0" err="1"/>
              <a:t>expected</a:t>
            </a:r>
            <a:r>
              <a:rPr lang="fi-FI" sz="1800" b="0" dirty="0"/>
              <a:t> to </a:t>
            </a:r>
            <a:r>
              <a:rPr lang="fi-FI" sz="1800" b="0" dirty="0" err="1"/>
              <a:t>change</a:t>
            </a:r>
            <a:endParaRPr lang="fi-FI" sz="1800" b="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Conclusions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9" name="Segnaposto data 5">
            <a:extLst>
              <a:ext uri="{FF2B5EF4-FFF2-40B4-BE49-F238E27FC236}">
                <a16:creationId xmlns:a16="http://schemas.microsoft.com/office/drawing/2014/main" id="{A886920D-5645-4D43-82F0-596CECAEEC85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B9B533E4796843A272BA8B4D5F10E6" ma:contentTypeVersion="5" ma:contentTypeDescription="Create a new document." ma:contentTypeScope="" ma:versionID="d78413b7862bc84deead42ae17b4c7bf">
  <xsd:schema xmlns:xsd="http://www.w3.org/2001/XMLSchema" xmlns:xs="http://www.w3.org/2001/XMLSchema" xmlns:p="http://schemas.microsoft.com/office/2006/metadata/properties" xmlns:ns2="56d88225-3e4f-4518-a220-50fc8698fd4f" targetNamespace="http://schemas.microsoft.com/office/2006/metadata/properties" ma:root="true" ma:fieldsID="c0a001d49f609ad13963b97c82738bc9" ns2:_="">
    <xsd:import namespace="56d88225-3e4f-4518-a220-50fc8698fd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d88225-3e4f-4518-a220-50fc8698f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2838B78-D03B-4D89-8E95-73C63C3AB4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D49E4A-365B-4CCF-A2B8-3C7F86445C23}">
  <ds:schemaRefs>
    <ds:schemaRef ds:uri="56d88225-3e4f-4518-a220-50fc8698fd4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08E55C0-D0B5-4BAA-975F-13F2B87976CB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  <ds:schemaRef ds:uri="http://schemas.openxmlformats.org/package/2006/metadata/core-properties"/>
    <ds:schemaRef ds:uri="56d88225-3e4f-4518-a220-50fc8698fd4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4</TotalTime>
  <Words>421</Words>
  <Application>Microsoft Office PowerPoint</Application>
  <PresentationFormat>On-screen Show (4:3)</PresentationFormat>
  <Paragraphs>125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ＭＳ Ｐゴシック</vt:lpstr>
      <vt:lpstr>Arial</vt:lpstr>
      <vt:lpstr>Arial,Sans-Serif</vt:lpstr>
      <vt:lpstr>Calibri</vt:lpstr>
      <vt:lpstr>Cambria Math</vt:lpstr>
      <vt:lpstr>Times New Roman</vt:lpstr>
      <vt:lpstr>Wingdings</vt:lpstr>
      <vt:lpstr>Wingdings,Sans-Serif</vt:lpstr>
      <vt:lpstr>presentation</vt:lpstr>
      <vt:lpstr>Aalto Content - Green</vt:lpstr>
      <vt:lpstr>ELEC-E8423 - Smart Grid  Wind farms and their local grids and connections</vt:lpstr>
      <vt:lpstr>Introduction</vt:lpstr>
      <vt:lpstr>Wind farms</vt:lpstr>
      <vt:lpstr>Connection to the Power System: example</vt:lpstr>
      <vt:lpstr>Connection to the Power System: optimization</vt:lpstr>
      <vt:lpstr>Grid Connection and Investments</vt:lpstr>
      <vt:lpstr>Grid Connection and its effects</vt:lpstr>
      <vt:lpstr>Future improvements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372</cp:revision>
  <dcterms:created xsi:type="dcterms:W3CDTF">2010-03-23T14:57:30Z</dcterms:created>
  <dcterms:modified xsi:type="dcterms:W3CDTF">2020-04-20T06:00:35Z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0x010100BEB9B533E4796843A272BA8B4D5F10E6</vt:lpwstr>
  </property>
</Properties>
</file>