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50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9" roundtripDataSignature="AMtx7micM5SlQbanFmBhnKPJUf60woRFW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9" d="100"/>
          <a:sy n="39" d="100"/>
        </p:scale>
        <p:origin x="124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customschemas.google.com/relationships/presentationmetadata" Target="meta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p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p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9" name="Google Shape;179;p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7f37bb9fa2_1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7f37bb9fa2_1_4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" name="Google Shape;88;p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7f37bb9fa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g7f37bb9fa2_0_1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7f37bb9fa2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7f37bb9fa2_1_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7f37bb9fa2_1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g7f37bb9fa2_1_16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7f37bb9fa2_1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g7f37bb9fa2_1_27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70e881e7f0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g70e881e7f0_0_18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7f37bb9fa2_1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g7f37bb9fa2_1_36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238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Google Shape;35;p10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2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7" descr="Aalto_EN_Electr-Eng_21_RGB_2"/>
          <p:cNvPicPr preferRelativeResize="0"/>
          <p:nvPr/>
        </p:nvPicPr>
        <p:blipFill rotWithShape="1">
          <a:blip r:embed="rId3">
            <a:alphaModFix/>
          </a:blip>
          <a:srcRect l="7030" t="6173"/>
          <a:stretch/>
        </p:blipFill>
        <p:spPr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16" name="Google Shape;16;p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9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371/journal.pone.0216362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enbuild.2013.11.074" TargetMode="External"/><Relationship Id="rId5" Type="http://schemas.openxmlformats.org/officeDocument/2006/relationships/hyperlink" Target="https://sandium.com/hvac-technology/hvac-zoning-system-a-short-guide.html" TargetMode="External"/><Relationship Id="rId4" Type="http://schemas.openxmlformats.org/officeDocument/2006/relationships/hyperlink" Target="https://doi.org/10.1093/ageing/15.4.212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vattenfall.fi/energianeuvonta/sahkonkulutus/" TargetMode="External"/><Relationship Id="rId3" Type="http://schemas.openxmlformats.org/officeDocument/2006/relationships/hyperlink" Target="https://doi.org/10.1111/j.1600-0668.2010.00657.x" TargetMode="External"/><Relationship Id="rId7" Type="http://schemas.openxmlformats.org/officeDocument/2006/relationships/hyperlink" Target="https://doi.org/10.1016/j.egypro.2015.11.253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researchgate.net/deref/http:/dx.doi.org/10.1080/10789669.2003.10391064?_sg%5b0%5d=9l1QaSR8-FNf8Xr6k8smZnqmqawY6CLKF-ddDsD6Fa9j6eQBoDTTFXYOnixxs34FzxAux9bZfje1GiW29NJ8jrkcBQ.B4pSs2hymXx3APk7Z0C_9kM7rbkJ2tLeEQdxXyUmWbjGbFeVzRfLHtZLP1svaVN9yNAEMnpPrLCqFBJMMF18cQ" TargetMode="External"/><Relationship Id="rId5" Type="http://schemas.openxmlformats.org/officeDocument/2006/relationships/hyperlink" Target="https://doi.org/10.1016/j.erss.2017.06.037" TargetMode="External"/><Relationship Id="rId4" Type="http://schemas.openxmlformats.org/officeDocument/2006/relationships/hyperlink" Target="https://doi.org/10.1016/j.buildenv.2012.08.02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attenfall.fi/energianeuvonta/sahkonkulutus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ede.fi/artikkeli/uutiset/viilea-toimisto-jahmettaa-naisten-tuottavuutta?fbclid=IwAR3_vsZ_QAuAhEJxbRUbTzq6oPtQS4ZgK0YULW_m13gF71tO4-72676k6d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hyperlink" Target="https://dlpng.com/png/141621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reeraddict.com/top-10-habits-that-make-you-rich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hyperlink" Target="https://www.shutterstock.com/fr/video/clip-5182670-man-outdoor-sofa-homeless-blanket-cold-poor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3200"/>
              <a:t>ELEC-E8423 - Smart Grid</a:t>
            </a:r>
            <a:br>
              <a:rPr lang="fi-FI" sz="3200"/>
            </a:br>
            <a:r>
              <a:rPr lang="fi-FI" sz="3200"/>
              <a:t/>
            </a:r>
            <a:br>
              <a:rPr lang="fi-FI" sz="3200"/>
            </a:br>
            <a:r>
              <a:rPr lang="fi-FI" sz="3200" i="1"/>
              <a:t>DR limitations set by human comfort requirements. Heat gains, heating and cooling, and demand flexibility</a:t>
            </a:r>
            <a:endParaRPr sz="3200" i="1"/>
          </a:p>
        </p:txBody>
      </p:sp>
      <p:sp>
        <p:nvSpPr>
          <p:cNvPr id="70" name="Google Shape;70;p1"/>
          <p:cNvSpPr txBox="1"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/>
              <a:t>Markus Flyktman</a:t>
            </a:r>
            <a:endParaRPr i="1"/>
          </a:p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/>
              <a:t>Laura Remes</a:t>
            </a:r>
            <a:endParaRPr i="1"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endParaRPr/>
          </a:p>
        </p:txBody>
      </p:sp>
      <p:sp>
        <p:nvSpPr>
          <p:cNvPr id="71" name="Google Shape;71;p1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/>
          </a:p>
        </p:txBody>
      </p:sp>
      <p:sp>
        <p:nvSpPr>
          <p:cNvPr id="72" name="Google Shape;72;p1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3" name="Google Shape;73;p1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r>
              <a:rPr lang="fi-FI"/>
              <a:t>31.3.2020</a:t>
            </a:r>
            <a:endParaRPr/>
          </a:p>
        </p:txBody>
      </p:sp>
      <p:sp>
        <p:nvSpPr>
          <p:cNvPr id="74" name="Google Shape;74;p1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5" name="Google Shape;75;p1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"/>
          <p:cNvSpPr txBox="1">
            <a:spLocks noGrp="1"/>
          </p:cNvSpPr>
          <p:nvPr>
            <p:ph type="body" idx="1"/>
          </p:nvPr>
        </p:nvSpPr>
        <p:spPr>
          <a:xfrm>
            <a:off x="572400" y="1039700"/>
            <a:ext cx="8134200" cy="45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/>
              <a:t>Human comfort, wellbeing and health requirements create limitations to DR</a:t>
            </a:r>
            <a:endParaRPr sz="2000"/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/>
              <a:t>On top of being a climate issue, DR is also an equality issue and should be regarded as such </a:t>
            </a:r>
            <a:endParaRPr sz="2000"/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fi-FI" sz="2000"/>
              <a:t>Before widespread DR transition all of the limitations and possible negative impacts on humans should be thoroughly investigated</a:t>
            </a:r>
            <a:endParaRPr sz="2000"/>
          </a:p>
          <a:p>
            <a:pPr marL="292100" lvl="0" indent="-165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/>
          </a:p>
        </p:txBody>
      </p:sp>
      <p:sp>
        <p:nvSpPr>
          <p:cNvPr id="172" name="Google Shape;172;p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Conclusions</a:t>
            </a:r>
            <a:endParaRPr/>
          </a:p>
        </p:txBody>
      </p:sp>
      <p:sp>
        <p:nvSpPr>
          <p:cNvPr id="173" name="Google Shape;173;p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74" name="Google Shape;174;p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75" name="Google Shape;175;p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31.3.2020</a:t>
            </a:r>
            <a:endParaRPr/>
          </a:p>
        </p:txBody>
      </p:sp>
      <p:sp>
        <p:nvSpPr>
          <p:cNvPr id="176" name="Google Shape;176;p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5"/>
          <p:cNvSpPr txBox="1">
            <a:spLocks noGrp="1"/>
          </p:cNvSpPr>
          <p:nvPr>
            <p:ph type="body" idx="1"/>
          </p:nvPr>
        </p:nvSpPr>
        <p:spPr>
          <a:xfrm>
            <a:off x="572400" y="1479575"/>
            <a:ext cx="8134200" cy="415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1200" b="0"/>
              <a:t>Chang TY, Kajackaite A (2019) Battle for the thermostat: Gender and the effect of temperature on cognitive performance. </a:t>
            </a:r>
            <a:r>
              <a:rPr lang="fi-FI" sz="1200" b="0" i="1"/>
              <a:t>PLoS ONE </a:t>
            </a:r>
            <a:r>
              <a:rPr lang="fi-FI" sz="1200" b="0"/>
              <a:t>14(5): e0216362. </a:t>
            </a:r>
            <a:r>
              <a:rPr lang="fi-FI" sz="1200" b="0" u="sng">
                <a:solidFill>
                  <a:schemeClr val="hlink"/>
                </a:solidFill>
                <a:hlinkClick r:id="rId3"/>
              </a:rPr>
              <a:t>https://doi.org/10.1371/journal.pone.0216362</a:t>
            </a: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1200" b="0"/>
              <a:t>Collins KJ (1986) Low  Indoor Temperatures and Morbidity in the Elderly, </a:t>
            </a:r>
            <a:r>
              <a:rPr lang="fi-FI" sz="1200" b="0" i="1"/>
              <a:t>Age and Ageing 15(4),</a:t>
            </a:r>
            <a:r>
              <a:rPr lang="fi-FI" sz="1200" b="0"/>
              <a:t> p. 212–220,</a:t>
            </a:r>
            <a:r>
              <a:rPr lang="fi-FI" sz="1200" b="0">
                <a:uFill>
                  <a:noFill/>
                </a:uFill>
                <a:hlinkClick r:id="rId4"/>
              </a:rPr>
              <a:t> </a:t>
            </a:r>
            <a:r>
              <a:rPr lang="fi-FI" sz="1200" b="0" u="sng">
                <a:solidFill>
                  <a:schemeClr val="hlink"/>
                </a:solidFill>
                <a:hlinkClick r:id="rId4"/>
              </a:rPr>
              <a:t>https://doi.org/10.1093/ageing/15.4.212</a:t>
            </a:r>
            <a:r>
              <a:rPr lang="fi-FI" sz="1200"/>
              <a:t> </a:t>
            </a:r>
            <a:endParaRPr sz="12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1200" b="0"/>
              <a:t>Ho H-N, Van Doorn GH, Kawabe T, Watanabe J, Spence C (2014) Colour-Temperature Correspondences: When Reactions to Thermal Stimuli Are Influenced by Colour. </a:t>
            </a:r>
            <a:r>
              <a:rPr lang="fi-FI" sz="1200" b="0" i="1"/>
              <a:t>Plos One, 9(3).</a:t>
            </a:r>
            <a:r>
              <a:rPr lang="fi-FI" sz="1200" b="0"/>
              <a:t> DOI: 10.1371/journal.pone.0091854 </a:t>
            </a: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1200" b="0"/>
              <a:t>Immonen A, Kiljander J, Aro M (2019) Consumer viewpoint on a new kind of energy market. </a:t>
            </a:r>
            <a:r>
              <a:rPr lang="fi-FI" sz="1200" b="0" i="1"/>
              <a:t>Electric Power Systems Research, 180.</a:t>
            </a:r>
            <a:r>
              <a:rPr lang="fi-FI" sz="1200" b="0"/>
              <a:t> https://doi.org/10.1016/j.epsr.2019.106153 </a:t>
            </a: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1200" b="0"/>
              <a:t>Nicol F, Rudge J (2000) </a:t>
            </a:r>
            <a:r>
              <a:rPr lang="fi-FI" sz="1200" b="0" i="1"/>
              <a:t>Cutting the Cost of Cold: Affordable Warmth for Healthier Homes.</a:t>
            </a:r>
            <a:r>
              <a:rPr lang="fi-FI" sz="1200" b="0"/>
              <a:t> London: Spon Press. </a:t>
            </a: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1200" b="0"/>
              <a:t>Sandium (2020) HVAC Zoning Systen: A Short Guide. Retrieved from HVAC Technology: </a:t>
            </a:r>
            <a:r>
              <a:rPr lang="fi-FI" sz="1200" b="0" u="sng">
                <a:solidFill>
                  <a:schemeClr val="hlink"/>
                </a:solidFill>
                <a:hlinkClick r:id="rId5"/>
              </a:rPr>
              <a:t>https://sandium.com/hvac-technology/hvac-zoning-system-a-short-guide.html</a:t>
            </a:r>
            <a:r>
              <a:rPr lang="fi-FI" sz="1200" b="0"/>
              <a:t> </a:t>
            </a: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1200" b="0"/>
              <a:t>Santamouris M, Alevizos SM, Aslanoglou L, Mantzios D, Milonas P, Sarelli I, Karatasou S, Cartalis K, Paravantis JA (2014) Freezing the poor - Indoor environmental quality in low and very low income households during the winter period in Athens. Energy and Buildings 70, p. 61-70. </a:t>
            </a:r>
            <a:r>
              <a:rPr lang="fi-FI" sz="1200" b="0" u="sng">
                <a:solidFill>
                  <a:schemeClr val="hlink"/>
                </a:solidFill>
                <a:hlinkClick r:id="rId6"/>
              </a:rPr>
              <a:t>https://doi.org/10.1016/j.enbuild.2013.11.074</a:t>
            </a:r>
            <a:r>
              <a:rPr lang="fi-FI" sz="1200" b="0"/>
              <a:t>  </a:t>
            </a: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1200"/>
          </a:p>
        </p:txBody>
      </p:sp>
      <p:sp>
        <p:nvSpPr>
          <p:cNvPr id="182" name="Google Shape;182;p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Source material used 1/2</a:t>
            </a:r>
            <a:endParaRPr/>
          </a:p>
        </p:txBody>
      </p:sp>
      <p:sp>
        <p:nvSpPr>
          <p:cNvPr id="183" name="Google Shape;183;p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84" name="Google Shape;184;p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85" name="Google Shape;185;p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31.3.2020.</a:t>
            </a:r>
            <a:endParaRPr/>
          </a:p>
        </p:txBody>
      </p:sp>
      <p:sp>
        <p:nvSpPr>
          <p:cNvPr id="186" name="Google Shape;186;p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7f37bb9fa2_1_44"/>
          <p:cNvSpPr txBox="1">
            <a:spLocks noGrp="1"/>
          </p:cNvSpPr>
          <p:nvPr>
            <p:ph type="body" idx="1"/>
          </p:nvPr>
        </p:nvSpPr>
        <p:spPr>
          <a:xfrm>
            <a:off x="572400" y="1299625"/>
            <a:ext cx="8134200" cy="43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fi-FI" sz="1200" b="0"/>
              <a:t>Schellen L, Van Marken Lichtenbelt WD, Loomans MG, Toftum J, De Wit MH (2010) Differences between young adults and elderly in thermal comfort, productivity, and thermal physiology in response to a moderate temperature drift and steady-state condition. </a:t>
            </a:r>
            <a:r>
              <a:rPr lang="fi-FI" sz="1200" b="0" i="1"/>
              <a:t>Indoor Air 20(4),</a:t>
            </a:r>
            <a:r>
              <a:rPr lang="fi-FI" sz="1200" b="0"/>
              <a:t> p. 273-283. </a:t>
            </a:r>
            <a:r>
              <a:rPr lang="fi-FI" sz="1200" b="0" u="sng">
                <a:hlinkClick r:id="rId3"/>
              </a:rPr>
              <a:t>https://doi.org/10.1111/j.1600-0668.2010.00657.x</a:t>
            </a:r>
            <a:r>
              <a:rPr lang="fi-FI" sz="1200" b="0"/>
              <a:t> </a:t>
            </a: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fi-FI" sz="1200" b="0"/>
              <a:t>Schiavon S, Lee KH (2013) Dynamic predictive clothing insulation models based on outdoor air and indoor operative temperatures. </a:t>
            </a:r>
            <a:r>
              <a:rPr lang="fi-FI" sz="1200" b="0" i="1"/>
              <a:t>Building and Environment 59,</a:t>
            </a:r>
            <a:r>
              <a:rPr lang="fi-FI" sz="1200" b="0"/>
              <a:t> p. 250-260. </a:t>
            </a:r>
            <a:r>
              <a:rPr lang="fi-FI" sz="1200" b="0" u="sng">
                <a:hlinkClick r:id="rId4"/>
              </a:rPr>
              <a:t>https://doi.org/10.1016/j.buildenv.2012.08.024</a:t>
            </a:r>
            <a:r>
              <a:rPr lang="fi-FI" sz="1200" b="0"/>
              <a:t> </a:t>
            </a: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200" b="0"/>
              <a:t>Smale R, van Vliet B, Spaargaren G (2017) When social practices meet smart grids: Flexibility, grid management, and domestic consumption in The Netherlands, </a:t>
            </a:r>
            <a:r>
              <a:rPr lang="fi-FI" sz="1200" b="0" i="1"/>
              <a:t>Energy Research &amp; Social Science 34,</a:t>
            </a:r>
            <a:r>
              <a:rPr lang="fi-FI" sz="1200" b="0"/>
              <a:t> p. 132-140. </a:t>
            </a:r>
            <a:r>
              <a:rPr lang="fi-FI" sz="1200" b="0" u="sng">
                <a:hlinkClick r:id="rId5"/>
              </a:rPr>
              <a:t>https://doi.org/10.1016/j.erss.2017.06.037</a:t>
            </a:r>
            <a:r>
              <a:rPr lang="fi-FI" sz="1200" b="0" u="sng"/>
              <a:t>. </a:t>
            </a:r>
            <a:endParaRPr sz="1200" b="0" u="sng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200" b="0"/>
              <a:t>Toftum J, Melikov A, Tynel A, Bruzda M, Fanger PO (2003) Human Response to Air-Movement - Evaluation of ASHRAE’s Draft Criteria (RP-843).</a:t>
            </a:r>
            <a:r>
              <a:rPr lang="fi-FI" sz="1200" b="0" i="1"/>
              <a:t> HVAC&amp;R Research, 9(2), </a:t>
            </a:r>
            <a:r>
              <a:rPr lang="fi-FI" sz="1200" b="0"/>
              <a:t>p. 187-202. DOI: </a:t>
            </a:r>
            <a:r>
              <a:rPr lang="fi-FI" sz="1200" b="0" u="sng">
                <a:solidFill>
                  <a:schemeClr val="hlink"/>
                </a:solidFill>
                <a:hlinkClick r:id="rId6"/>
              </a:rPr>
              <a:t>10.1080/10789669.2003.10391064</a:t>
            </a:r>
            <a:r>
              <a:rPr lang="fi-FI" sz="1200" b="0"/>
              <a:t> </a:t>
            </a: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200" b="0"/>
              <a:t>Young ML, Horesh R, Liberti L (2015) Optimal HVAC control as demand response with on-site energy. </a:t>
            </a:r>
            <a:r>
              <a:rPr lang="fi-FI" sz="1200" b="0" i="1"/>
              <a:t>Energy Prodecia, 78,</a:t>
            </a:r>
            <a:r>
              <a:rPr lang="fi-FI" sz="1200" b="0"/>
              <a:t> p. 2106-2111. </a:t>
            </a:r>
            <a:r>
              <a:rPr lang="fi-FI" sz="1200" b="0" u="sng">
                <a:hlinkClick r:id="rId7"/>
              </a:rPr>
              <a:t>https://doi.org/10.1016/j.egypro.2015.11.253</a:t>
            </a:r>
            <a:r>
              <a:rPr lang="fi-FI" sz="1200" b="0"/>
              <a:t> </a:t>
            </a:r>
            <a:endParaRPr sz="1200" b="0" u="sng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200" b="0"/>
              <a:t>Vattenfall (2020) Kodin sähkönkulutus. Retrieved 19.3.2020 from: </a:t>
            </a:r>
            <a:r>
              <a:rPr lang="fi-FI" sz="1200" b="0" u="sng">
                <a:solidFill>
                  <a:schemeClr val="hlink"/>
                </a:solidFill>
                <a:hlinkClick r:id="rId8"/>
              </a:rPr>
              <a:t>https://www.vattenfall.fi/energianeuvonta/sahkonkulutus/</a:t>
            </a:r>
            <a:r>
              <a:rPr lang="fi-FI" sz="1200" b="0"/>
              <a:t>, </a:t>
            </a: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sz="1200" b="0"/>
              <a:t>Zavala VM, Skow D, Celinski T, Dickinson P (2011) Techno-Economic Evaluation of a Next-Generation Building Energy Management System. Technical Report ANL/MCS-TM-313, Argonne National Laboratory. </a:t>
            </a: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1200"/>
          </a:p>
        </p:txBody>
      </p:sp>
      <p:sp>
        <p:nvSpPr>
          <p:cNvPr id="192" name="Google Shape;192;g7f37bb9fa2_1_4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Source material used 2/2</a:t>
            </a:r>
            <a:endParaRPr/>
          </a:p>
        </p:txBody>
      </p:sp>
      <p:sp>
        <p:nvSpPr>
          <p:cNvPr id="193" name="Google Shape;193;g7f37bb9fa2_1_4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94" name="Google Shape;194;g7f37bb9fa2_1_4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95" name="Google Shape;195;g7f37bb9fa2_1_4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31.3.2020.</a:t>
            </a:r>
            <a:endParaRPr/>
          </a:p>
        </p:txBody>
      </p:sp>
      <p:sp>
        <p:nvSpPr>
          <p:cNvPr id="196" name="Google Shape;196;g7f37bb9fa2_1_4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12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"/>
          <p:cNvSpPr txBox="1">
            <a:spLocks noGrp="1"/>
          </p:cNvSpPr>
          <p:nvPr>
            <p:ph type="body" idx="1"/>
          </p:nvPr>
        </p:nvSpPr>
        <p:spPr>
          <a:xfrm>
            <a:off x="572400" y="1949138"/>
            <a:ext cx="79890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302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fi-FI" sz="1600"/>
              <a:t>Demand response </a:t>
            </a:r>
            <a:r>
              <a:rPr lang="fi-FI" sz="1600" b="0"/>
              <a:t>= Shifting non-critical loads to better match power production</a:t>
            </a:r>
            <a:endParaRPr sz="1600" b="0"/>
          </a:p>
          <a:p>
            <a:pPr marL="914400" lvl="1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 b="0"/>
              <a:t>Aims to increase flexibility in the power system</a:t>
            </a:r>
            <a:endParaRPr sz="1400" b="0"/>
          </a:p>
          <a:p>
            <a:pPr marL="457200" lvl="0" indent="-3302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fi-FI" sz="1600" b="0"/>
              <a:t>DR potential in heating &amp; cooling as the biggest energy consumers</a:t>
            </a:r>
            <a:endParaRPr sz="1600" b="0"/>
          </a:p>
          <a:p>
            <a:pPr marL="457200" lvl="0" indent="-3302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fi-FI" sz="1600" b="0"/>
              <a:t>Development traditionally technology driven</a:t>
            </a:r>
            <a:endParaRPr sz="1600" b="0"/>
          </a:p>
          <a:p>
            <a:pPr marL="914400" lvl="1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Trade-off between energy saving and human comfort?</a:t>
            </a:r>
            <a:endParaRPr sz="1400"/>
          </a:p>
          <a:p>
            <a:pPr marL="457200" lvl="0" indent="-3302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fi-FI" sz="1600" b="0"/>
              <a:t>DR concerning heating and cooling is challenging</a:t>
            </a:r>
            <a:endParaRPr sz="1600" b="0"/>
          </a:p>
          <a:p>
            <a:pPr marL="914400" lvl="1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 sz="1400"/>
              <a:t>Different people have differing thermal comfort requirements</a:t>
            </a:r>
            <a:endParaRPr sz="1400"/>
          </a:p>
          <a:p>
            <a:pPr marL="457200" lvl="0" indent="-3302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fi-FI" sz="1600" b="0"/>
              <a:t>The willingness of people to DR and how to increase it</a:t>
            </a:r>
            <a:endParaRPr sz="1600" b="0"/>
          </a:p>
          <a:p>
            <a:pPr marL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0"/>
          </a:p>
          <a:p>
            <a:pPr marL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/>
          </a:p>
        </p:txBody>
      </p:sp>
      <p:sp>
        <p:nvSpPr>
          <p:cNvPr id="81" name="Google Shape;81;p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Introduction</a:t>
            </a:r>
            <a:endParaRPr/>
          </a:p>
        </p:txBody>
      </p:sp>
      <p:sp>
        <p:nvSpPr>
          <p:cNvPr id="82" name="Google Shape;82;p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3" name="Google Shape;83;p2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4" name="Google Shape;84;p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31.3.2020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"/>
          <p:cNvSpPr txBox="1">
            <a:spLocks noGrp="1"/>
          </p:cNvSpPr>
          <p:nvPr>
            <p:ph type="body" idx="1"/>
          </p:nvPr>
        </p:nvSpPr>
        <p:spPr>
          <a:xfrm>
            <a:off x="509588" y="149125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92100" lvl="0" indent="-292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fi-FI"/>
              <a:t>Pie chart of electricity consumption</a:t>
            </a:r>
            <a:endParaRPr/>
          </a:p>
        </p:txBody>
      </p:sp>
      <p:sp>
        <p:nvSpPr>
          <p:cNvPr id="91" name="Google Shape;91;p3"/>
          <p:cNvSpPr txBox="1">
            <a:spLocks noGrp="1"/>
          </p:cNvSpPr>
          <p:nvPr>
            <p:ph type="ctrTitle"/>
          </p:nvPr>
        </p:nvSpPr>
        <p:spPr>
          <a:xfrm>
            <a:off x="572400" y="487746"/>
            <a:ext cx="77724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Electricity consumption in typical households</a:t>
            </a:r>
            <a:endParaRPr/>
          </a:p>
        </p:txBody>
      </p:sp>
      <p:sp>
        <p:nvSpPr>
          <p:cNvPr id="92" name="Google Shape;92;p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3" name="Google Shape;93;p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r>
              <a:rPr lang="fi-FI"/>
              <a:t>Data from </a:t>
            </a:r>
            <a:r>
              <a:rPr lang="fi-FI" u="sng">
                <a:solidFill>
                  <a:srgbClr val="999999"/>
                </a:solidFill>
                <a:hlinkClick r:id="rId3"/>
              </a:rPr>
              <a:t>https://www.vattenfall.fi/energianeuvonta/sahkonkulutus/</a:t>
            </a:r>
            <a:r>
              <a:rPr lang="fi-FI">
                <a:solidFill>
                  <a:srgbClr val="999999"/>
                </a:solidFill>
              </a:rPr>
              <a:t> </a:t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94" name="Google Shape;94;p3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31.3.2020</a:t>
            </a:r>
            <a:endParaRPr/>
          </a:p>
        </p:txBody>
      </p:sp>
      <p:sp>
        <p:nvSpPr>
          <p:cNvPr id="95" name="Google Shape;95;p3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3</a:t>
            </a:fld>
            <a:endParaRPr/>
          </a:p>
        </p:txBody>
      </p:sp>
      <p:pic>
        <p:nvPicPr>
          <p:cNvPr id="96" name="Google Shape;96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575" y="1392500"/>
            <a:ext cx="4086225" cy="43338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3"/>
          <p:cNvSpPr txBox="1"/>
          <p:nvPr/>
        </p:nvSpPr>
        <p:spPr>
          <a:xfrm>
            <a:off x="533475" y="1451275"/>
            <a:ext cx="4038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Electrically heated household, 18 480 kWh/a</a:t>
            </a:r>
            <a:endParaRPr/>
          </a:p>
        </p:txBody>
      </p:sp>
      <p:pic>
        <p:nvPicPr>
          <p:cNvPr id="98" name="Google Shape;98;p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72000" y="1387750"/>
            <a:ext cx="4038600" cy="43434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3"/>
          <p:cNvSpPr txBox="1"/>
          <p:nvPr/>
        </p:nvSpPr>
        <p:spPr>
          <a:xfrm>
            <a:off x="4595800" y="1451275"/>
            <a:ext cx="39654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District heated household, 4 000 kWh/a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7f37bb9fa2_0_1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Categorization of DR applications</a:t>
            </a:r>
            <a:endParaRPr/>
          </a:p>
        </p:txBody>
      </p:sp>
      <p:sp>
        <p:nvSpPr>
          <p:cNvPr id="105" name="Google Shape;105;g7f37bb9fa2_0_1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06" name="Google Shape;106;g7f37bb9fa2_0_12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07" name="Google Shape;107;g7f37bb9fa2_0_1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31.3.2020</a:t>
            </a:r>
            <a:endParaRPr/>
          </a:p>
        </p:txBody>
      </p:sp>
      <p:sp>
        <p:nvSpPr>
          <p:cNvPr id="108" name="Google Shape;108;g7f37bb9fa2_0_1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4</a:t>
            </a:fld>
            <a:endParaRPr/>
          </a:p>
        </p:txBody>
      </p:sp>
      <p:pic>
        <p:nvPicPr>
          <p:cNvPr id="109" name="Google Shape;109;g7f37bb9fa2_0_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0063" y="1649344"/>
            <a:ext cx="7723875" cy="3559306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g7f37bb9fa2_0_12"/>
          <p:cNvSpPr txBox="1"/>
          <p:nvPr/>
        </p:nvSpPr>
        <p:spPr>
          <a:xfrm>
            <a:off x="6455125" y="5443425"/>
            <a:ext cx="2106300" cy="32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>
                <a:solidFill>
                  <a:schemeClr val="dk1"/>
                </a:solidFill>
              </a:rPr>
              <a:t>(Smale, et. al., 2017)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7f37bb9fa2_1_5"/>
          <p:cNvSpPr txBox="1">
            <a:spLocks noGrp="1"/>
          </p:cNvSpPr>
          <p:nvPr>
            <p:ph type="ctrTitle"/>
          </p:nvPr>
        </p:nvSpPr>
        <p:spPr>
          <a:xfrm>
            <a:off x="386550" y="487750"/>
            <a:ext cx="85233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Problems with DR concerning heating &amp; cooling 1/2</a:t>
            </a:r>
            <a:endParaRPr/>
          </a:p>
        </p:txBody>
      </p:sp>
      <p:sp>
        <p:nvSpPr>
          <p:cNvPr id="116" name="Google Shape;116;g7f37bb9fa2_1_5"/>
          <p:cNvSpPr txBox="1">
            <a:spLocks noGrp="1"/>
          </p:cNvSpPr>
          <p:nvPr>
            <p:ph type="body" idx="2"/>
          </p:nvPr>
        </p:nvSpPr>
        <p:spPr>
          <a:xfrm>
            <a:off x="4125475" y="6043250"/>
            <a:ext cx="3819000" cy="58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b="0">
                <a:solidFill>
                  <a:srgbClr val="999999"/>
                </a:solidFill>
              </a:rPr>
              <a:t>Picture on top: </a:t>
            </a:r>
            <a:r>
              <a:rPr lang="fi-FI" b="0" u="sng">
                <a:solidFill>
                  <a:srgbClr val="999999"/>
                </a:solidFill>
                <a:hlinkClick r:id="rId3"/>
              </a:rPr>
              <a:t>https://www.tiede.fi/artikkeli/uutiset/viilea-toimisto-jahmettaa-naisten-tuottavuutta?fbclid=IwAR3_vsZ_QAuAhEJxbRUbTzq6oPtQS4ZgK0YULW_m13gF71tO4-72676k6dl</a:t>
            </a:r>
            <a:r>
              <a:rPr lang="fi-FI" b="0">
                <a:solidFill>
                  <a:srgbClr val="999999"/>
                </a:solidFill>
              </a:rPr>
              <a:t> </a:t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117" name="Google Shape;117;g7f37bb9fa2_1_5"/>
          <p:cNvSpPr txBox="1">
            <a:spLocks noGrp="1"/>
          </p:cNvSpPr>
          <p:nvPr>
            <p:ph type="body" idx="3"/>
          </p:nvPr>
        </p:nvSpPr>
        <p:spPr>
          <a:xfrm>
            <a:off x="8064325" y="6043250"/>
            <a:ext cx="8454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r>
              <a:rPr lang="fi-FI" b="0">
                <a:solidFill>
                  <a:srgbClr val="999999"/>
                </a:solidFill>
              </a:rPr>
              <a:t>Picture on bottom: </a:t>
            </a:r>
            <a:r>
              <a:rPr lang="fi-FI" b="0" u="sng">
                <a:solidFill>
                  <a:srgbClr val="999999"/>
                </a:solidFill>
                <a:hlinkClick r:id="rId4"/>
              </a:rPr>
              <a:t>https://dlpng.com/png/1416214</a:t>
            </a:r>
            <a:r>
              <a:rPr lang="fi-FI" b="0">
                <a:solidFill>
                  <a:srgbClr val="999999"/>
                </a:solidFill>
              </a:rPr>
              <a:t> </a:t>
            </a:r>
            <a:endParaRPr b="0">
              <a:solidFill>
                <a:srgbClr val="999999"/>
              </a:solidFill>
            </a:endParaRPr>
          </a:p>
        </p:txBody>
      </p:sp>
      <p:sp>
        <p:nvSpPr>
          <p:cNvPr id="118" name="Google Shape;118;g7f37bb9fa2_1_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31.3.2020</a:t>
            </a:r>
            <a:endParaRPr/>
          </a:p>
        </p:txBody>
      </p:sp>
      <p:sp>
        <p:nvSpPr>
          <p:cNvPr id="119" name="Google Shape;119;g7f37bb9fa2_1_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5</a:t>
            </a:fld>
            <a:endParaRPr/>
          </a:p>
        </p:txBody>
      </p:sp>
      <p:pic>
        <p:nvPicPr>
          <p:cNvPr id="120" name="Google Shape;120;g7f37bb9fa2_1_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85300" y="1148435"/>
            <a:ext cx="1924425" cy="2307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g7f37bb9fa2_1_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85300" y="3629563"/>
            <a:ext cx="1924425" cy="2239593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g7f37bb9fa2_1_5"/>
          <p:cNvSpPr txBox="1"/>
          <p:nvPr/>
        </p:nvSpPr>
        <p:spPr>
          <a:xfrm>
            <a:off x="572400" y="1239650"/>
            <a:ext cx="6412800" cy="451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Multiple factors effect on which temperature range is considered comfortable 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/>
              <a:t>Physical features: age, sex, height, weight, body composition 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fi-FI"/>
              <a:t>Older people prefer higher temperature than younger people (Schellen, et. al., 2010) &amp; the proportion of elderly in Finland is growing -&gt; Temperature cannot be lowered too much for DR or it becomes uncomfortable for elderly and may increase their morbidity (Collins, 1986; Nicol &amp; Rudge, 2000) 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fi-FI"/>
              <a:t>Temperature cannot be too high either for elderly or that would also increase their morbidity (Loenhout, et. al., 2016) -&gt; Cooling cannot be off during hot summer days (global warming effect) for demand flexibility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fi-FI"/>
              <a:t>For women temperature has to be higher than for men in order for their cognitive performance to function properly (Chang &amp; Kajackaite, 2019) -&gt; Temperature cannot be lowered too much for demand flexibility or it increases inequality between sexes 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fi-FI"/>
              <a:t>For men on the other hand, temperature cannot be too high in order for their cognitive performance to function properly </a:t>
            </a:r>
            <a:r>
              <a:rPr lang="fi-FI">
                <a:solidFill>
                  <a:schemeClr val="dk1"/>
                </a:solidFill>
              </a:rPr>
              <a:t>(Chang &amp; Kajackaite, 2019) -&gt; Cooling cannot be turned off during hot summer days</a:t>
            </a:r>
            <a:endParaRPr/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7f37bb9fa2_1_16"/>
          <p:cNvSpPr txBox="1">
            <a:spLocks noGrp="1"/>
          </p:cNvSpPr>
          <p:nvPr>
            <p:ph type="ctrTitle"/>
          </p:nvPr>
        </p:nvSpPr>
        <p:spPr>
          <a:xfrm>
            <a:off x="366550" y="487750"/>
            <a:ext cx="85431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Problems with DR concerning heating &amp; cooling 2/2</a:t>
            </a:r>
            <a:endParaRPr/>
          </a:p>
        </p:txBody>
      </p:sp>
      <p:sp>
        <p:nvSpPr>
          <p:cNvPr id="128" name="Google Shape;128;g7f37bb9fa2_1_16"/>
          <p:cNvSpPr txBox="1">
            <a:spLocks noGrp="1"/>
          </p:cNvSpPr>
          <p:nvPr>
            <p:ph type="body" idx="2"/>
          </p:nvPr>
        </p:nvSpPr>
        <p:spPr>
          <a:xfrm>
            <a:off x="4385375" y="6043250"/>
            <a:ext cx="1639500" cy="58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b="0">
                <a:solidFill>
                  <a:srgbClr val="999999"/>
                </a:solidFill>
              </a:rPr>
              <a:t>Picture on top: </a:t>
            </a:r>
            <a:r>
              <a:rPr lang="fi-FI" b="0" u="sng">
                <a:solidFill>
                  <a:srgbClr val="999999"/>
                </a:solidFill>
                <a:hlinkClick r:id="rId3"/>
              </a:rPr>
              <a:t>https://www.careeraddict.com/top-10-habits-that-make-you-rich</a:t>
            </a:r>
            <a:r>
              <a:rPr lang="fi-FI" b="0">
                <a:solidFill>
                  <a:srgbClr val="666666"/>
                </a:solidFill>
              </a:rPr>
              <a:t> </a:t>
            </a:r>
            <a:endParaRPr>
              <a:solidFill>
                <a:srgbClr val="666666"/>
              </a:solidFill>
            </a:endParaRPr>
          </a:p>
        </p:txBody>
      </p:sp>
      <p:sp>
        <p:nvSpPr>
          <p:cNvPr id="129" name="Google Shape;129;g7f37bb9fa2_1_16"/>
          <p:cNvSpPr txBox="1">
            <a:spLocks noGrp="1"/>
          </p:cNvSpPr>
          <p:nvPr>
            <p:ph type="body" idx="3"/>
          </p:nvPr>
        </p:nvSpPr>
        <p:spPr>
          <a:xfrm>
            <a:off x="6205500" y="6043250"/>
            <a:ext cx="2704200" cy="58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r>
              <a:rPr lang="fi-FI" b="0" dirty="0">
                <a:solidFill>
                  <a:srgbClr val="999999"/>
                </a:solidFill>
              </a:rPr>
              <a:t>Picture on </a:t>
            </a:r>
            <a:r>
              <a:rPr lang="fi-FI" b="0" dirty="0" err="1">
                <a:solidFill>
                  <a:srgbClr val="999999"/>
                </a:solidFill>
              </a:rPr>
              <a:t>bottom</a:t>
            </a:r>
            <a:r>
              <a:rPr lang="fi-FI" b="0" dirty="0">
                <a:solidFill>
                  <a:srgbClr val="999999"/>
                </a:solidFill>
              </a:rPr>
              <a:t>: </a:t>
            </a:r>
            <a:r>
              <a:rPr lang="fi-FI" b="0" u="sng" dirty="0" smtClean="0">
                <a:solidFill>
                  <a:srgbClr val="999999"/>
                </a:solidFill>
                <a:hlinkClick r:id="rId4"/>
              </a:rPr>
              <a:t>https</a:t>
            </a:r>
            <a:r>
              <a:rPr lang="fi-FI" b="0" u="sng" dirty="0">
                <a:solidFill>
                  <a:srgbClr val="999999"/>
                </a:solidFill>
                <a:hlinkClick r:id="rId4"/>
              </a:rPr>
              <a:t>://www.shutterstock.com/fr/video/clip-5182670-man-outdoor-sofa-homeless-blanket-cold-poor</a:t>
            </a:r>
            <a:r>
              <a:rPr lang="fi-FI" b="0" dirty="0">
                <a:solidFill>
                  <a:srgbClr val="999999"/>
                </a:solidFill>
              </a:rPr>
              <a:t> </a:t>
            </a:r>
            <a:endParaRPr b="0" dirty="0">
              <a:solidFill>
                <a:srgbClr val="999999"/>
              </a:solidFill>
            </a:endParaRPr>
          </a:p>
        </p:txBody>
      </p:sp>
      <p:sp>
        <p:nvSpPr>
          <p:cNvPr id="130" name="Google Shape;130;g7f37bb9fa2_1_16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31.3.2020</a:t>
            </a:r>
            <a:endParaRPr/>
          </a:p>
        </p:txBody>
      </p:sp>
      <p:sp>
        <p:nvSpPr>
          <p:cNvPr id="131" name="Google Shape;131;g7f37bb9fa2_1_1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6</a:t>
            </a:fld>
            <a:endParaRPr/>
          </a:p>
        </p:txBody>
      </p:sp>
      <p:sp>
        <p:nvSpPr>
          <p:cNvPr id="132" name="Google Shape;132;g7f37bb9fa2_1_16"/>
          <p:cNvSpPr txBox="1"/>
          <p:nvPr/>
        </p:nvSpPr>
        <p:spPr>
          <a:xfrm>
            <a:off x="572400" y="1099675"/>
            <a:ext cx="5452500" cy="46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/>
              <a:t>Other human factors: health situation, clothing (Schiavon &amp; Lee, 2013) 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/>
              <a:t>Other TBS (Technological Building Systems) factors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fi-FI"/>
              <a:t>air flow of air-conditioning system - feeling of draft (Toftum, et. al., 2003) 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fi-FI"/>
              <a:t>colour temperature of lighting - warmer lighting gives the impression of higher temperature than colder colour temperature (Ho, et. al., 2014)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There is a risk of inequality between wealthier and poorer people, if temperature is a part of the demand flexibility, and it could deteriorate health and increase morbidity of the poorer people (Santamouris, et. al., 2014)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All the aspects already mentioned create limits for demand flexibility and demand response, because of human comfort requirements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It is not just about energy, but even more about humans and equality </a:t>
            </a:r>
            <a:endParaRPr/>
          </a:p>
        </p:txBody>
      </p:sp>
      <p:pic>
        <p:nvPicPr>
          <p:cNvPr id="133" name="Google Shape;133;g7f37bb9fa2_1_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05425" y="1180250"/>
            <a:ext cx="2514300" cy="2333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g7f37bb9fa2_1_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05425" y="3513275"/>
            <a:ext cx="2514300" cy="237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7f37bb9fa2_1_27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The solution might be HVAC zoning</a:t>
            </a:r>
            <a:endParaRPr/>
          </a:p>
        </p:txBody>
      </p:sp>
      <p:sp>
        <p:nvSpPr>
          <p:cNvPr id="140" name="Google Shape;140;g7f37bb9fa2_1_27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41" name="Google Shape;141;g7f37bb9fa2_1_27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r>
              <a:rPr lang="fi-FI"/>
              <a:t>https://www.servicechampions.net/blog/how-does-a-zoned-heatingcooling-system-work/</a:t>
            </a:r>
            <a:endParaRPr/>
          </a:p>
        </p:txBody>
      </p:sp>
      <p:sp>
        <p:nvSpPr>
          <p:cNvPr id="142" name="Google Shape;142;g7f37bb9fa2_1_27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31.3.2020</a:t>
            </a:r>
            <a:endParaRPr/>
          </a:p>
        </p:txBody>
      </p:sp>
      <p:sp>
        <p:nvSpPr>
          <p:cNvPr id="143" name="Google Shape;143;g7f37bb9fa2_1_27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7</a:t>
            </a:fld>
            <a:endParaRPr/>
          </a:p>
        </p:txBody>
      </p:sp>
      <p:pic>
        <p:nvPicPr>
          <p:cNvPr id="144" name="Google Shape;144;g7f37bb9fa2_1_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73704" y="1219178"/>
            <a:ext cx="3942700" cy="4539702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g7f37bb9fa2_1_27"/>
          <p:cNvSpPr txBox="1"/>
          <p:nvPr/>
        </p:nvSpPr>
        <p:spPr>
          <a:xfrm>
            <a:off x="646475" y="1219175"/>
            <a:ext cx="4497000" cy="445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There are always temperature differences in buildings due to many reasons and temperature fluctuations prevent from having uniform heating or cooling (Sandium, 2020)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Traditional VS. zoning in HVAC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/>
              <a:t>Traditional HVAC systems try to fight against the fluctuations (Sandium, 2020)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/>
              <a:t>HVAC zoning systems work with the fluctuations (Sandium, 2020)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HVAC zoning makes it possible to have different heating and/or cooling in different parts/zones/rooms in the building 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/>
              <a:t>Possibility to save energy in the parts/zones/rooms, which are unoccupied 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/>
              <a:t>Energy savings up to 45 % (Zavala, et. al., 2011)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i-FI"/>
              <a:t>Possibility to heat/cool rooms based on users’ preferences (Sandium, 2020)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HVAC zoning is an ideal to demand flexibility and demand response (Young, et. al., 2015)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70e881e7f0_0_18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The willingness of people to DR</a:t>
            </a:r>
            <a:endParaRPr/>
          </a:p>
        </p:txBody>
      </p:sp>
      <p:sp>
        <p:nvSpPr>
          <p:cNvPr id="151" name="Google Shape;151;g70e881e7f0_0_18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3" name="Google Shape;153;g70e881e7f0_0_18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31.3.2020</a:t>
            </a:r>
            <a:endParaRPr/>
          </a:p>
        </p:txBody>
      </p:sp>
      <p:sp>
        <p:nvSpPr>
          <p:cNvPr id="154" name="Google Shape;154;g70e881e7f0_0_18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8</a:t>
            </a:fld>
            <a:endParaRPr/>
          </a:p>
        </p:txBody>
      </p:sp>
      <p:pic>
        <p:nvPicPr>
          <p:cNvPr id="155" name="Google Shape;155;g70e881e7f0_0_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28925" y="1287802"/>
            <a:ext cx="5179262" cy="445267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g70e881e7f0_0_18"/>
          <p:cNvSpPr txBox="1"/>
          <p:nvPr/>
        </p:nvSpPr>
        <p:spPr>
          <a:xfrm>
            <a:off x="606500" y="1199650"/>
            <a:ext cx="3378900" cy="45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In EDES project 2110 private electricity consumers  were interviewed about their attitudes and willingness to demand flexibility and DR (Immonen, et. al., 2019)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As it is shown in the pie chart, 57,50 % of electricity consumers had a positive attitude towards demand flexibility (Immonen, et. al., 2019)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Problematic group is the people who had reservations or negative attitude towards demand flexibility and they make together 42,50 % (Immonen, et. al., 2019)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There is clearly willingness towards demand flexibility and DR, but still a lot of people to convince about the benefits of demand flexibility and DR</a:t>
            </a:r>
            <a:endParaRPr/>
          </a:p>
        </p:txBody>
      </p:sp>
      <p:sp>
        <p:nvSpPr>
          <p:cNvPr id="2" name="Text Placeholder 1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7f37bb9fa2_1_36"/>
          <p:cNvSpPr txBox="1">
            <a:spLocks noGrp="1"/>
          </p:cNvSpPr>
          <p:nvPr>
            <p:ph type="ctrTitle"/>
          </p:nvPr>
        </p:nvSpPr>
        <p:spPr>
          <a:xfrm>
            <a:off x="572400" y="279927"/>
            <a:ext cx="7772400" cy="11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How to increase the willingness of people to DR and avoid inequality</a:t>
            </a:r>
            <a:endParaRPr/>
          </a:p>
        </p:txBody>
      </p:sp>
      <p:sp>
        <p:nvSpPr>
          <p:cNvPr id="162" name="Google Shape;162;g7f37bb9fa2_1_36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64" name="Google Shape;164;g7f37bb9fa2_1_36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31.3.2020</a:t>
            </a:r>
            <a:endParaRPr/>
          </a:p>
        </p:txBody>
      </p:sp>
      <p:sp>
        <p:nvSpPr>
          <p:cNvPr id="165" name="Google Shape;165;g7f37bb9fa2_1_3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9</a:t>
            </a:fld>
            <a:endParaRPr/>
          </a:p>
        </p:txBody>
      </p:sp>
      <p:sp>
        <p:nvSpPr>
          <p:cNvPr id="166" name="Google Shape;166;g7f37bb9fa2_1_36"/>
          <p:cNvSpPr txBox="1"/>
          <p:nvPr/>
        </p:nvSpPr>
        <p:spPr>
          <a:xfrm>
            <a:off x="877400" y="1199650"/>
            <a:ext cx="7467300" cy="46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i-FI" b="1">
                <a:solidFill>
                  <a:schemeClr val="dk1"/>
                </a:solidFill>
              </a:rPr>
              <a:t>Climate change </a:t>
            </a:r>
            <a:endParaRPr b="1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fi-FI">
                <a:solidFill>
                  <a:schemeClr val="dk1"/>
                </a:solidFill>
              </a:rPr>
              <a:t>Because of climate change, changing to renewable energy sources is advanced 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fi-FI">
                <a:solidFill>
                  <a:schemeClr val="dk1"/>
                </a:solidFill>
              </a:rPr>
              <a:t>Over half (52 %) of the private electricity consumers wants to see positive impact on the environment when considering demand flexibility (Immonen, et. al., 2019) 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fi-FI">
                <a:solidFill>
                  <a:schemeClr val="dk1"/>
                </a:solidFill>
              </a:rPr>
              <a:t>Some kind of demand flexibility and DR are needed and wanted for the fight against the climate change </a:t>
            </a:r>
            <a:endParaRPr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b="1"/>
              <a:t>Comfort</a:t>
            </a:r>
            <a:endParaRPr b="1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>
                <a:solidFill>
                  <a:schemeClr val="dk1"/>
                </a:solidFill>
              </a:rPr>
              <a:t>The energy saving potential of DR implementation has to date been emphasized more than the impact on occupant thermal comfort, which would appeal more to consumers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fi-FI">
                <a:solidFill>
                  <a:schemeClr val="dk1"/>
                </a:solidFill>
              </a:rPr>
              <a:t>Increase in comfort could change negative attitudes (42,5 %)  towards demand flexibility and DR to positive 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DR should be managed without adversely impacting the occupant thermal comfort and their perceptions of the indoor environment.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b="1"/>
              <a:t>Energy savings </a:t>
            </a:r>
            <a:endParaRPr b="1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Should be done in a way that it does not increase inequality, but mainly benefits all of the people 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Electrical companies have a big impact on how it will be implemented and how much of the cost is passed on to consumers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i-FI"/>
              <a:t>Political will to fight against inequality is needed </a:t>
            </a:r>
            <a:endParaRPr/>
          </a:p>
        </p:txBody>
      </p:sp>
      <p:sp>
        <p:nvSpPr>
          <p:cNvPr id="2" name="Text Placeholder 1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1551</Words>
  <Application>Microsoft Office PowerPoint</Application>
  <PresentationFormat>On-screen Show (4:3)</PresentationFormat>
  <Paragraphs>119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presentation</vt:lpstr>
      <vt:lpstr>Aalto Content - Green</vt:lpstr>
      <vt:lpstr>ELEC-E8423 - Smart Grid  DR limitations set by human comfort requirements. Heat gains, heating and cooling, and demand flexibility</vt:lpstr>
      <vt:lpstr>Introduction</vt:lpstr>
      <vt:lpstr>Electricity consumption in typical households</vt:lpstr>
      <vt:lpstr>Categorization of DR applications</vt:lpstr>
      <vt:lpstr>Problems with DR concerning heating &amp; cooling 1/2</vt:lpstr>
      <vt:lpstr>Problems with DR concerning heating &amp; cooling 2/2</vt:lpstr>
      <vt:lpstr>The solution might be HVAC zoning</vt:lpstr>
      <vt:lpstr>The willingness of people to DR</vt:lpstr>
      <vt:lpstr>How to increase the willingness of people to DR and avoid inequality</vt:lpstr>
      <vt:lpstr>Conclusions</vt:lpstr>
      <vt:lpstr>Source material used 1/2</vt:lpstr>
      <vt:lpstr>Source material used 2/2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DR limitations set by human comfort requirements. Heat gains, heating and cooling, and demand flexibility</dc:title>
  <dc:creator>atammine</dc:creator>
  <cp:lastModifiedBy>Lehtonen Matti</cp:lastModifiedBy>
  <cp:revision>1</cp:revision>
  <dcterms:created xsi:type="dcterms:W3CDTF">2010-03-23T14:57:30Z</dcterms:created>
  <dcterms:modified xsi:type="dcterms:W3CDTF">2020-03-30T10:25:57Z</dcterms:modified>
</cp:coreProperties>
</file>