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31" r:id="rId4"/>
    <p:sldMasterId id="2147483671" r:id="rId5"/>
  </p:sldMasterIdLst>
  <p:notesMasterIdLst>
    <p:notesMasterId r:id="rId16"/>
  </p:notesMasterIdLst>
  <p:handoutMasterIdLst>
    <p:handoutMasterId r:id="rId17"/>
  </p:handoutMasterIdLst>
  <p:sldIdLst>
    <p:sldId id="339" r:id="rId6"/>
    <p:sldId id="355" r:id="rId7"/>
    <p:sldId id="363" r:id="rId8"/>
    <p:sldId id="366" r:id="rId9"/>
    <p:sldId id="365" r:id="rId10"/>
    <p:sldId id="367" r:id="rId11"/>
    <p:sldId id="368" r:id="rId12"/>
    <p:sldId id="369" r:id="rId13"/>
    <p:sldId id="352" r:id="rId14"/>
    <p:sldId id="362" r:id="rId15"/>
  </p:sldIdLst>
  <p:sldSz cx="9144000" cy="6858000" type="screen4x3"/>
  <p:notesSz cx="6858000" cy="9144000"/>
  <p:defaultTextStyle>
    <a:defPPr>
      <a:defRPr lang="en-US"/>
    </a:defPPr>
    <a:lvl1pPr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1pPr>
    <a:lvl2pPr marL="388938" indent="682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2pPr>
    <a:lvl3pPr marL="777875" indent="136525"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3pPr>
    <a:lvl4pPr marL="1168400" indent="203200"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4pPr>
    <a:lvl5pPr marL="1557338" indent="2714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0">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F77D5A3-17AE-43CF-AF65-7AB8A8FA40B2}" v="48" dt="2020-03-15T15:13:21.566"/>
    <p1510:client id="{11867312-9D67-4E73-9D0A-8266C8A9129D}" v="7179" dt="2020-03-16T15:01:44.697"/>
    <p1510:client id="{1BFA7201-2B08-44D7-87C0-C6DC6C9C9B47}" v="3" dt="2020-03-16T08:25:08.297"/>
    <p1510:client id="{21753396-BBBA-4C74-8CB4-8981E37BE7C2}" v="342" dt="2020-03-16T12:39:46.074"/>
    <p1510:client id="{27B45F07-14AC-4AF5-95ED-D24E1154A1AF}" v="292" dt="2020-03-16T14:02:32.339"/>
    <p1510:client id="{6020F146-9C49-480F-B530-4206327532D6}" v="46" dt="2020-03-16T08:37:21.305"/>
    <p1510:client id="{68D29B97-99B3-4A04-AC77-FF002F4B80F6}" v="431" dt="2020-03-16T11:41:11.108"/>
    <p1510:client id="{94BB07A7-9736-4042-A306-BEC2E0A99324}" v="29" dt="2020-03-16T07:56:11.628"/>
    <p1510:client id="{A65153DD-376A-4536-BEAB-76523E2464FA}" v="274" dt="2020-03-16T08:33:05.070"/>
    <p1510:client id="{A9B86805-57AC-40B0-A63F-6B6B30118C09}" v="1610" vWet="1611" dt="2020-03-16T09:30:59.293"/>
    <p1510:client id="{AF0AD871-BA70-4A0A-833C-BE96C120BBFE}" v="16" dt="2020-03-16T14:56:14.879"/>
    <p1510:client id="{DEB7EE4F-ED3B-48B1-99F0-D9AE9D748843}" v="173" dt="2020-03-15T19:27:36.635"/>
    <p1510:client id="{F633DE5F-4D7D-4AD2-8559-2CFB3F9C354C}" v="689" dt="2020-03-15T16:02:41.87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39" d="100"/>
          <a:sy n="39" d="100"/>
        </p:scale>
        <p:origin x="1244" y="24"/>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guide orient="horz" pos="3110"/>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sz="quarter"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E6C6C468-002F-4575-A7B2-5116909C25E9}" type="datetime1">
              <a:rPr lang="en-US"/>
              <a:pPr>
                <a:defRPr/>
              </a:pPr>
              <a:t>3/17/2020</a:t>
            </a:fld>
            <a:endParaRPr lang="en-US"/>
          </a:p>
        </p:txBody>
      </p:sp>
      <p:sp>
        <p:nvSpPr>
          <p:cNvPr id="4" name="Footer Placeholder 3"/>
          <p:cNvSpPr>
            <a:spLocks noGrp="1"/>
          </p:cNvSpPr>
          <p:nvPr>
            <p:ph type="ftr" sz="quarter" idx="2"/>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5" name="Slide Number Placeholder 4"/>
          <p:cNvSpPr>
            <a:spLocks noGrp="1"/>
          </p:cNvSpPr>
          <p:nvPr>
            <p:ph type="sldNum" sz="quarter" idx="3"/>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ADF26D-2D02-4B7E-A9F7-BA15724DBCE2}" type="slidenum">
              <a:rPr lang="en-US" altLang="en-US"/>
              <a:pPr>
                <a:defRPr/>
              </a:pPr>
              <a:t>‹#›</a:t>
            </a:fld>
            <a:endParaRPr lang="en-US" altLang="en-US"/>
          </a:p>
        </p:txBody>
      </p:sp>
    </p:spTree>
    <p:extLst>
      <p:ext uri="{BB962C8B-B14F-4D97-AF65-F5344CB8AC3E}">
        <p14:creationId xmlns:p14="http://schemas.microsoft.com/office/powerpoint/2010/main" val="195479777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0C00A11D-E7F3-4B45-B120-89C62F8E3355}" type="datetime1">
              <a:rPr lang="en-US"/>
              <a:pPr>
                <a:defRPr/>
              </a:pPr>
              <a:t>3/17/2020</a:t>
            </a:fld>
            <a:endParaRPr lang="en-US"/>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wrap="square" lIns="92776" tIns="46389" rIns="92776" bIns="46389"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79450" y="4689475"/>
            <a:ext cx="5438775" cy="4443413"/>
          </a:xfrm>
          <a:prstGeom prst="rect">
            <a:avLst/>
          </a:prstGeom>
        </p:spPr>
        <p:txBody>
          <a:bodyPr vert="horz" wrap="square" lIns="92776" tIns="46389" rIns="92776" bIns="46389" numCol="1" anchor="t" anchorCtr="0" compatLnSpc="1">
            <a:prstTxWarp prst="textNoShape">
              <a:avLst/>
            </a:prstTxWarp>
            <a:normAutofit/>
          </a:bodyPr>
          <a:lstStyle/>
          <a:p>
            <a:pPr lvl="0"/>
            <a:r>
              <a:rPr lang="fi-FI" noProof="0"/>
              <a:t>Click to edit Master text styles</a:t>
            </a:r>
          </a:p>
          <a:p>
            <a:pPr lvl="1"/>
            <a:r>
              <a:rPr lang="fi-FI" noProof="0"/>
              <a:t>Second level</a:t>
            </a:r>
          </a:p>
          <a:p>
            <a:pPr lvl="2"/>
            <a:r>
              <a:rPr lang="fi-FI" noProof="0"/>
              <a:t>Third level</a:t>
            </a:r>
          </a:p>
          <a:p>
            <a:pPr lvl="3"/>
            <a:r>
              <a:rPr lang="fi-FI" noProof="0"/>
              <a:t>Fourth level</a:t>
            </a:r>
          </a:p>
          <a:p>
            <a:pPr lvl="4"/>
            <a:r>
              <a:rPr lang="fi-FI" noProof="0"/>
              <a:t>Fifth level</a:t>
            </a:r>
            <a:endParaRPr lang="en-US" noProof="0"/>
          </a:p>
        </p:txBody>
      </p:sp>
      <p:sp>
        <p:nvSpPr>
          <p:cNvPr id="6" name="Footer Placeholder 5"/>
          <p:cNvSpPr>
            <a:spLocks noGrp="1"/>
          </p:cNvSpPr>
          <p:nvPr>
            <p:ph type="ftr" sz="quarter" idx="4"/>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7" name="Slide Number Placeholder 6"/>
          <p:cNvSpPr>
            <a:spLocks noGrp="1"/>
          </p:cNvSpPr>
          <p:nvPr>
            <p:ph type="sldNum" sz="quarter" idx="5"/>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BB9EB4-620A-4C05-A10A-919C6D241201}" type="slidenum">
              <a:rPr lang="en-US" altLang="en-US"/>
              <a:pPr>
                <a:defRPr/>
              </a:pPr>
              <a:t>‹#›</a:t>
            </a:fld>
            <a:endParaRPr lang="en-US" altLang="en-US"/>
          </a:p>
        </p:txBody>
      </p:sp>
    </p:spTree>
    <p:extLst>
      <p:ext uri="{BB962C8B-B14F-4D97-AF65-F5344CB8AC3E}">
        <p14:creationId xmlns:p14="http://schemas.microsoft.com/office/powerpoint/2010/main" val="56805349"/>
      </p:ext>
    </p:extLst>
  </p:cSld>
  <p:clrMap bg1="lt1" tx1="dk1" bg2="lt2" tx2="dk2" accent1="accent1" accent2="accent2" accent3="accent3" accent4="accent4" accent5="accent5" accent6="accent6" hlink="hlink" folHlink="folHlink"/>
  <p:hf sldNum="0" hdr="0" ftr="0" dt="0"/>
  <p:notesStyle>
    <a:lvl1pPr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pitchFamily="-65" charset="-128"/>
      </a:defRPr>
    </a:lvl1pPr>
    <a:lvl2pPr marL="3889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2pPr>
    <a:lvl3pPr marL="777875"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3pPr>
    <a:lvl4pPr marL="1168400"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4pPr>
    <a:lvl5pPr marL="15573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5pPr>
    <a:lvl6pPr marL="1948129" algn="l" defTabSz="389626" rtl="0" eaLnBrk="1" latinLnBrk="0" hangingPunct="1">
      <a:defRPr sz="1000" kern="1200">
        <a:solidFill>
          <a:schemeClr val="tx1"/>
        </a:solidFill>
        <a:latin typeface="+mn-lt"/>
        <a:ea typeface="+mn-ea"/>
        <a:cs typeface="+mn-cs"/>
      </a:defRPr>
    </a:lvl6pPr>
    <a:lvl7pPr marL="2337755" algn="l" defTabSz="389626" rtl="0" eaLnBrk="1" latinLnBrk="0" hangingPunct="1">
      <a:defRPr sz="1000" kern="1200">
        <a:solidFill>
          <a:schemeClr val="tx1"/>
        </a:solidFill>
        <a:latin typeface="+mn-lt"/>
        <a:ea typeface="+mn-ea"/>
        <a:cs typeface="+mn-cs"/>
      </a:defRPr>
    </a:lvl7pPr>
    <a:lvl8pPr marL="2727381" algn="l" defTabSz="389626" rtl="0" eaLnBrk="1" latinLnBrk="0" hangingPunct="1">
      <a:defRPr sz="1000" kern="1200">
        <a:solidFill>
          <a:schemeClr val="tx1"/>
        </a:solidFill>
        <a:latin typeface="+mn-lt"/>
        <a:ea typeface="+mn-ea"/>
        <a:cs typeface="+mn-cs"/>
      </a:defRPr>
    </a:lvl8pPr>
    <a:lvl9pPr marL="3117007" algn="l" defTabSz="389626"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9150273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4537452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noProof="1"/>
          </a:p>
        </p:txBody>
      </p:sp>
    </p:spTree>
    <p:extLst>
      <p:ext uri="{BB962C8B-B14F-4D97-AF65-F5344CB8AC3E}">
        <p14:creationId xmlns:p14="http://schemas.microsoft.com/office/powerpoint/2010/main" val="38804440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5362049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388938" rtl="0" eaLnBrk="0" fontAlgn="base" latinLnBrk="0" hangingPunct="0">
              <a:lnSpc>
                <a:spcPct val="100000"/>
              </a:lnSpc>
              <a:spcBef>
                <a:spcPct val="30000"/>
              </a:spcBef>
              <a:spcAft>
                <a:spcPct val="0"/>
              </a:spcAft>
              <a:buClrTx/>
              <a:buSzTx/>
              <a:buFontTx/>
              <a:buNone/>
              <a:tabLst/>
              <a:defRPr/>
            </a:pPr>
            <a:r>
              <a:rPr lang="en-US">
                <a:ea typeface="ＭＳ Ｐゴシック"/>
                <a:cs typeface="Calibri"/>
              </a:rPr>
              <a:t>Voltage unbalance is defined as differences in voltage magnitudes or phase angles or both in a three phase system. It is caused by uneven distribution of loads between the three phases and single phase PV generation</a:t>
            </a:r>
          </a:p>
          <a:p>
            <a:pPr marL="0" marR="0" lvl="0" indent="0" algn="l" defTabSz="388938" rtl="0" eaLnBrk="0" fontAlgn="base" latinLnBrk="0" hangingPunct="0">
              <a:lnSpc>
                <a:spcPct val="100000"/>
              </a:lnSpc>
              <a:spcBef>
                <a:spcPct val="30000"/>
              </a:spcBef>
              <a:spcAft>
                <a:spcPct val="0"/>
              </a:spcAft>
              <a:buClrTx/>
              <a:buSzTx/>
              <a:buFontTx/>
              <a:buNone/>
              <a:tabLst/>
              <a:defRPr/>
            </a:pPr>
            <a:endParaRPr lang="en-US">
              <a:ea typeface="ＭＳ Ｐゴシック"/>
              <a:cs typeface="Calibri"/>
            </a:endParaRPr>
          </a:p>
          <a:p>
            <a:pPr marL="0" marR="0" lvl="0" indent="0" algn="l" defTabSz="388938" rtl="0" eaLnBrk="0" fontAlgn="base" latinLnBrk="0" hangingPunct="0">
              <a:lnSpc>
                <a:spcPct val="100000"/>
              </a:lnSpc>
              <a:spcBef>
                <a:spcPct val="30000"/>
              </a:spcBef>
              <a:spcAft>
                <a:spcPct val="0"/>
              </a:spcAft>
              <a:buClrTx/>
              <a:buSzTx/>
              <a:buFontTx/>
              <a:buNone/>
              <a:tabLst/>
              <a:defRPr/>
            </a:pPr>
            <a:r>
              <a:rPr lang="en-US" err="1">
                <a:ea typeface="ＭＳ Ｐゴシック"/>
                <a:cs typeface="Calibri"/>
              </a:rPr>
              <a:t>Undervoltages</a:t>
            </a:r>
            <a:r>
              <a:rPr lang="en-US">
                <a:ea typeface="ＭＳ Ｐゴシック"/>
                <a:cs typeface="Calibri"/>
              </a:rPr>
              <a:t> occur in phases without PV generation when high PV power is injected into the other phases</a:t>
            </a:r>
            <a:endParaRPr lang="fi-FI"/>
          </a:p>
          <a:p>
            <a:endParaRPr lang="en-US"/>
          </a:p>
          <a:p>
            <a:r>
              <a:rPr lang="en-US">
                <a:ea typeface="ＭＳ Ｐゴシック"/>
                <a:cs typeface="Calibri"/>
              </a:rPr>
              <a:t>Increasing the cable size reduces the overvoltage and the thermal capacity becomes the most limiting factor</a:t>
            </a:r>
            <a:endParaRPr lang="en-US">
              <a:cs typeface="Calibri"/>
            </a:endParaRPr>
          </a:p>
        </p:txBody>
      </p:sp>
    </p:spTree>
    <p:extLst>
      <p:ext uri="{BB962C8B-B14F-4D97-AF65-F5344CB8AC3E}">
        <p14:creationId xmlns:p14="http://schemas.microsoft.com/office/powerpoint/2010/main" val="19276930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Distribution System Operators (DSOs) are responsible for delivering power to all customers within the limits that are set in standards. The EN 50160 standard is used in Finland. The German LV standard </a:t>
            </a:r>
            <a:r>
              <a:rPr lang="fi-FI" sz="1000"/>
              <a:t>VDE-AR-N 4105 is </a:t>
            </a:r>
            <a:r>
              <a:rPr lang="fi-FI" sz="1000" err="1"/>
              <a:t>more</a:t>
            </a:r>
            <a:r>
              <a:rPr lang="fi-FI" sz="1000"/>
              <a:t> </a:t>
            </a:r>
            <a:r>
              <a:rPr lang="fi-FI" sz="1000" err="1"/>
              <a:t>strict</a:t>
            </a:r>
            <a:r>
              <a:rPr lang="fi-FI" sz="1000"/>
              <a:t> as it </a:t>
            </a:r>
            <a:r>
              <a:rPr lang="fi-FI" sz="1000" err="1"/>
              <a:t>gives</a:t>
            </a:r>
            <a:r>
              <a:rPr lang="fi-FI" sz="1000"/>
              <a:t> 3% </a:t>
            </a:r>
            <a:r>
              <a:rPr lang="fi-FI" sz="1000" err="1"/>
              <a:t>limit</a:t>
            </a:r>
            <a:r>
              <a:rPr lang="fi-FI" sz="1000"/>
              <a:t> for </a:t>
            </a:r>
            <a:r>
              <a:rPr lang="fi-FI" sz="1000" err="1"/>
              <a:t>voltage</a:t>
            </a:r>
            <a:r>
              <a:rPr lang="fi-FI" sz="1000"/>
              <a:t> </a:t>
            </a:r>
            <a:r>
              <a:rPr lang="fi-FI" sz="1000" err="1"/>
              <a:t>rise</a:t>
            </a:r>
            <a:r>
              <a:rPr lang="fi-FI" sz="1000"/>
              <a:t> </a:t>
            </a:r>
            <a:r>
              <a:rPr lang="fi-FI" sz="1000" err="1"/>
              <a:t>due</a:t>
            </a:r>
            <a:r>
              <a:rPr lang="fi-FI" sz="1000"/>
              <a:t> to PV</a:t>
            </a:r>
            <a:endParaRPr lang="en-US"/>
          </a:p>
          <a:p>
            <a:endParaRPr lang="en-US"/>
          </a:p>
          <a:p>
            <a:r>
              <a:rPr lang="en-US"/>
              <a:t>For power to flow into the grid from the PV system, the voltage at the point of common coupling must be higher.</a:t>
            </a:r>
          </a:p>
          <a:p>
            <a:endParaRPr lang="en-US"/>
          </a:p>
          <a:p>
            <a:r>
              <a:rPr lang="en-US" b="1"/>
              <a:t>Figure on the left: </a:t>
            </a:r>
          </a:p>
          <a:p>
            <a:r>
              <a:rPr lang="en-US" b="0"/>
              <a:t>The figure illustrates how much difference there is in the per unit voltage in three different scenarios.</a:t>
            </a:r>
          </a:p>
          <a:p>
            <a:endParaRPr lang="en-US"/>
          </a:p>
          <a:p>
            <a:r>
              <a:rPr lang="en-US" b="1"/>
              <a:t>Figure on the right:</a:t>
            </a:r>
          </a:p>
          <a:p>
            <a:r>
              <a:rPr lang="en-US"/>
              <a:t>With PV systems connected to distribution grid, situations can arise simultaneously (and suddenly) where there is high consumption along one feeder (which leads to voltage drop) and high generation along another feeder (which leads to voltage rise). </a:t>
            </a:r>
          </a:p>
          <a:p>
            <a:r>
              <a:rPr lang="en-US"/>
              <a:t>This makes it challenging for the DSO to keep voltage within the limits for all customers.</a:t>
            </a:r>
            <a:endParaRPr lang="fi-FI"/>
          </a:p>
        </p:txBody>
      </p:sp>
    </p:spTree>
    <p:extLst>
      <p:ext uri="{BB962C8B-B14F-4D97-AF65-F5344CB8AC3E}">
        <p14:creationId xmlns:p14="http://schemas.microsoft.com/office/powerpoint/2010/main" val="3680660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ＭＳ Ｐゴシック"/>
                <a:cs typeface="Calibri"/>
              </a:rPr>
              <a:t>Fluctuation of irradiation is caused by changes in the sky cloud cover. On a half cloudy day changes can be rapid. </a:t>
            </a:r>
            <a:endParaRPr lang="en-US">
              <a:cs typeface="Calibri"/>
            </a:endParaRPr>
          </a:p>
          <a:p>
            <a:endParaRPr lang="en-US">
              <a:ea typeface="ＭＳ Ｐゴシック"/>
              <a:cs typeface="Calibri"/>
            </a:endParaRPr>
          </a:p>
          <a:p>
            <a:r>
              <a:rPr lang="en-US">
                <a:ea typeface="ＭＳ Ｐゴシック"/>
                <a:cs typeface="Calibri"/>
              </a:rPr>
              <a:t>In addition to variating PV production, flicker is caused by changes in the grid power (starting of large motors, welding equipment, on-load tap changers etc.)</a:t>
            </a:r>
          </a:p>
          <a:p>
            <a:endParaRPr lang="en-US">
              <a:cs typeface="Calibri"/>
            </a:endParaRPr>
          </a:p>
        </p:txBody>
      </p:sp>
    </p:spTree>
    <p:extLst>
      <p:ext uri="{BB962C8B-B14F-4D97-AF65-F5344CB8AC3E}">
        <p14:creationId xmlns:p14="http://schemas.microsoft.com/office/powerpoint/2010/main" val="11011024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Meshed operation</a:t>
            </a:r>
            <a:r>
              <a:rPr lang="en-US"/>
              <a:t>: Normally the distribution grids are operated in radial topology which is more simple to plan and operate than meshed topology. The meshed operation would reduce the impedance of the lines and thus reduce voltage rise. However, doing so only makes sense in urban areas and even then the more complex protection schemes might prove to be too expensive to implement.</a:t>
            </a:r>
          </a:p>
          <a:p>
            <a:endParaRPr lang="en-US"/>
          </a:p>
          <a:p>
            <a:pPr marL="0" marR="0" lvl="0" indent="0" algn="l" defTabSz="388938" rtl="0" eaLnBrk="0" fontAlgn="base" latinLnBrk="0" hangingPunct="0">
              <a:lnSpc>
                <a:spcPct val="100000"/>
              </a:lnSpc>
              <a:spcBef>
                <a:spcPct val="30000"/>
              </a:spcBef>
              <a:spcAft>
                <a:spcPct val="0"/>
              </a:spcAft>
              <a:buClrTx/>
              <a:buSzTx/>
              <a:buFontTx/>
              <a:buNone/>
              <a:tabLst/>
              <a:defRPr/>
            </a:pPr>
            <a:r>
              <a:rPr lang="fi-FI" sz="1000" b="1" err="1">
                <a:ea typeface="ＭＳ Ｐゴシック"/>
              </a:rPr>
              <a:t>Transformers</a:t>
            </a:r>
            <a:r>
              <a:rPr lang="fi-FI" sz="1000" b="1">
                <a:ea typeface="ＭＳ Ｐゴシック"/>
              </a:rPr>
              <a:t> </a:t>
            </a:r>
            <a:r>
              <a:rPr lang="fi-FI" sz="1000" b="1" err="1">
                <a:ea typeface="ＭＳ Ｐゴシック"/>
              </a:rPr>
              <a:t>with</a:t>
            </a:r>
            <a:r>
              <a:rPr lang="fi-FI" sz="1000" b="1">
                <a:ea typeface="ＭＳ Ｐゴシック"/>
              </a:rPr>
              <a:t> On-</a:t>
            </a:r>
            <a:r>
              <a:rPr lang="fi-FI" sz="1000" b="1" err="1">
                <a:ea typeface="ＭＳ Ｐゴシック"/>
              </a:rPr>
              <a:t>load</a:t>
            </a:r>
            <a:r>
              <a:rPr lang="fi-FI" sz="1000" b="1">
                <a:ea typeface="ＭＳ Ｐゴシック"/>
              </a:rPr>
              <a:t> </a:t>
            </a:r>
            <a:r>
              <a:rPr lang="fi-FI" sz="1000" b="1" err="1">
                <a:ea typeface="ＭＳ Ｐゴシック"/>
              </a:rPr>
              <a:t>tap</a:t>
            </a:r>
            <a:r>
              <a:rPr lang="fi-FI" sz="1000" b="1">
                <a:ea typeface="ＭＳ Ｐゴシック"/>
              </a:rPr>
              <a:t> </a:t>
            </a:r>
            <a:r>
              <a:rPr lang="fi-FI" sz="1000" b="1" err="1">
                <a:ea typeface="ＭＳ Ｐゴシック"/>
              </a:rPr>
              <a:t>changer</a:t>
            </a:r>
            <a:r>
              <a:rPr lang="fi-FI" sz="1000" b="1">
                <a:ea typeface="ＭＳ Ｐゴシック"/>
              </a:rPr>
              <a:t> (OLTC):</a:t>
            </a:r>
            <a:r>
              <a:rPr lang="fi-FI" sz="1000" b="0">
                <a:ea typeface="ＭＳ Ｐゴシック"/>
              </a:rPr>
              <a:t> On-</a:t>
            </a:r>
            <a:r>
              <a:rPr lang="fi-FI" sz="1000" b="0" err="1">
                <a:ea typeface="ＭＳ Ｐゴシック"/>
              </a:rPr>
              <a:t>load</a:t>
            </a:r>
            <a:r>
              <a:rPr lang="fi-FI" sz="1000" b="0">
                <a:ea typeface="ＭＳ Ｐゴシック"/>
              </a:rPr>
              <a:t> </a:t>
            </a:r>
            <a:r>
              <a:rPr lang="fi-FI" sz="1000" b="0" err="1">
                <a:ea typeface="ＭＳ Ｐゴシック"/>
              </a:rPr>
              <a:t>tap</a:t>
            </a:r>
            <a:r>
              <a:rPr lang="fi-FI" sz="1000" b="0">
                <a:ea typeface="ＭＳ Ｐゴシック"/>
              </a:rPr>
              <a:t> </a:t>
            </a:r>
            <a:r>
              <a:rPr lang="fi-FI" sz="1000" b="0" err="1">
                <a:ea typeface="ＭＳ Ｐゴシック"/>
              </a:rPr>
              <a:t>changer</a:t>
            </a:r>
            <a:r>
              <a:rPr lang="fi-FI" sz="1000" b="0">
                <a:ea typeface="ＭＳ Ｐゴシック"/>
              </a:rPr>
              <a:t> </a:t>
            </a:r>
            <a:r>
              <a:rPr lang="fi-FI" sz="1000" b="0" err="1">
                <a:ea typeface="ＭＳ Ｐゴシック"/>
              </a:rPr>
              <a:t>transformers</a:t>
            </a:r>
            <a:r>
              <a:rPr lang="fi-FI" sz="1000" b="0">
                <a:ea typeface="ＭＳ Ｐゴシック"/>
              </a:rPr>
              <a:t> </a:t>
            </a:r>
            <a:r>
              <a:rPr lang="fi-FI" sz="1000" b="0" err="1">
                <a:ea typeface="ＭＳ Ｐゴシック"/>
              </a:rPr>
              <a:t>can</a:t>
            </a:r>
            <a:r>
              <a:rPr lang="fi-FI" sz="1000" b="0">
                <a:ea typeface="ＭＳ Ｐゴシック"/>
              </a:rPr>
              <a:t> </a:t>
            </a:r>
            <a:r>
              <a:rPr lang="fi-FI" sz="1000" b="0" err="1">
                <a:ea typeface="ＭＳ Ｐゴシック"/>
              </a:rPr>
              <a:t>be</a:t>
            </a:r>
            <a:r>
              <a:rPr lang="fi-FI" sz="1000" b="0">
                <a:ea typeface="ＭＳ Ｐゴシック"/>
              </a:rPr>
              <a:t> </a:t>
            </a:r>
            <a:r>
              <a:rPr lang="fi-FI" sz="1000" b="0" err="1">
                <a:ea typeface="ＭＳ Ｐゴシック"/>
              </a:rPr>
              <a:t>controlled</a:t>
            </a:r>
            <a:r>
              <a:rPr lang="fi-FI" sz="1000" b="0">
                <a:ea typeface="ＭＳ Ｐゴシック"/>
              </a:rPr>
              <a:t> </a:t>
            </a:r>
            <a:r>
              <a:rPr lang="fi-FI" sz="1000" b="0" err="1">
                <a:ea typeface="ＭＳ Ｐゴシック"/>
              </a:rPr>
              <a:t>under</a:t>
            </a:r>
            <a:r>
              <a:rPr lang="fi-FI" sz="1000" b="0">
                <a:ea typeface="ＭＳ Ｐゴシック"/>
              </a:rPr>
              <a:t> </a:t>
            </a:r>
            <a:r>
              <a:rPr lang="fi-FI" sz="1000" b="0" err="1">
                <a:ea typeface="ＭＳ Ｐゴシック"/>
              </a:rPr>
              <a:t>load</a:t>
            </a:r>
            <a:r>
              <a:rPr lang="fi-FI" sz="1000" b="0">
                <a:ea typeface="ＭＳ Ｐゴシック"/>
              </a:rPr>
              <a:t>, </a:t>
            </a:r>
            <a:r>
              <a:rPr lang="fi-FI" sz="1000" b="0" err="1">
                <a:ea typeface="ＭＳ Ｐゴシック"/>
              </a:rPr>
              <a:t>which</a:t>
            </a:r>
            <a:r>
              <a:rPr lang="fi-FI" sz="1000" b="0">
                <a:ea typeface="ＭＳ Ｐゴシック"/>
              </a:rPr>
              <a:t> is </a:t>
            </a:r>
            <a:r>
              <a:rPr lang="fi-FI" sz="1000" b="0" err="1">
                <a:ea typeface="ＭＳ Ｐゴシック"/>
              </a:rPr>
              <a:t>useful</a:t>
            </a:r>
            <a:r>
              <a:rPr lang="fi-FI" sz="1000" b="0">
                <a:ea typeface="ＭＳ Ｐゴシック"/>
              </a:rPr>
              <a:t> in </a:t>
            </a:r>
            <a:r>
              <a:rPr lang="fi-FI" sz="1000" b="0" err="1">
                <a:ea typeface="ＭＳ Ｐゴシック"/>
              </a:rPr>
              <a:t>primary</a:t>
            </a:r>
            <a:r>
              <a:rPr lang="fi-FI" sz="1000" b="0">
                <a:ea typeface="ＭＳ Ｐゴシック"/>
              </a:rPr>
              <a:t> </a:t>
            </a:r>
            <a:r>
              <a:rPr lang="fi-FI" sz="1000" b="0" err="1">
                <a:ea typeface="ＭＳ Ｐゴシック"/>
              </a:rPr>
              <a:t>substation</a:t>
            </a:r>
            <a:r>
              <a:rPr lang="fi-FI" sz="1000" b="0">
                <a:ea typeface="ＭＳ Ｐゴシック"/>
              </a:rPr>
              <a:t> </a:t>
            </a:r>
            <a:r>
              <a:rPr lang="fi-FI" sz="1000" b="0" err="1">
                <a:ea typeface="ＭＳ Ｐゴシック"/>
              </a:rPr>
              <a:t>transformers</a:t>
            </a:r>
            <a:r>
              <a:rPr lang="fi-FI" sz="1000" b="0">
                <a:ea typeface="ＭＳ Ｐゴシック"/>
              </a:rPr>
              <a:t> (HV to MV) as </a:t>
            </a:r>
            <a:r>
              <a:rPr lang="fi-FI" sz="1000" b="0" err="1">
                <a:ea typeface="ＭＳ Ｐゴシック"/>
              </a:rPr>
              <a:t>we</a:t>
            </a:r>
            <a:r>
              <a:rPr lang="fi-FI" sz="1000" b="0">
                <a:ea typeface="ＭＳ Ｐゴシック"/>
              </a:rPr>
              <a:t> </a:t>
            </a:r>
            <a:r>
              <a:rPr lang="fi-FI" sz="1000" b="0" err="1">
                <a:ea typeface="ＭＳ Ｐゴシック"/>
              </a:rPr>
              <a:t>can</a:t>
            </a:r>
            <a:r>
              <a:rPr lang="fi-FI" sz="1000" b="0">
                <a:ea typeface="ＭＳ Ｐゴシック"/>
              </a:rPr>
              <a:t> </a:t>
            </a:r>
            <a:r>
              <a:rPr lang="fi-FI" sz="1000" b="0" err="1">
                <a:ea typeface="ＭＳ Ｐゴシック"/>
              </a:rPr>
              <a:t>regulate</a:t>
            </a:r>
            <a:r>
              <a:rPr lang="fi-FI" sz="1000" b="0">
                <a:ea typeface="ＭＳ Ｐゴシック"/>
              </a:rPr>
              <a:t> </a:t>
            </a:r>
            <a:r>
              <a:rPr lang="fi-FI" sz="1000" b="0" err="1">
                <a:ea typeface="ＭＳ Ｐゴシック"/>
              </a:rPr>
              <a:t>the</a:t>
            </a:r>
            <a:r>
              <a:rPr lang="fi-FI" sz="1000" b="0">
                <a:ea typeface="ＭＳ Ｐゴシック"/>
              </a:rPr>
              <a:t> </a:t>
            </a:r>
            <a:r>
              <a:rPr lang="fi-FI" sz="1000" b="0" err="1">
                <a:ea typeface="ＭＳ Ｐゴシック"/>
              </a:rPr>
              <a:t>voltage</a:t>
            </a:r>
            <a:r>
              <a:rPr lang="fi-FI" sz="1000" b="0">
                <a:ea typeface="ＭＳ Ｐゴシック"/>
              </a:rPr>
              <a:t> </a:t>
            </a:r>
            <a:r>
              <a:rPr lang="fi-FI" sz="1000" b="0" err="1">
                <a:ea typeface="ＭＳ Ｐゴシック"/>
              </a:rPr>
              <a:t>received</a:t>
            </a:r>
            <a:r>
              <a:rPr lang="fi-FI" sz="1000" b="0">
                <a:ea typeface="ＭＳ Ｐゴシック"/>
              </a:rPr>
              <a:t> </a:t>
            </a:r>
            <a:r>
              <a:rPr lang="fi-FI" sz="1000" b="0" err="1">
                <a:ea typeface="ＭＳ Ｐゴシック"/>
              </a:rPr>
              <a:t>by</a:t>
            </a:r>
            <a:r>
              <a:rPr lang="fi-FI" sz="1000" b="0">
                <a:ea typeface="ＭＳ Ｐゴシック"/>
              </a:rPr>
              <a:t> MV </a:t>
            </a:r>
            <a:r>
              <a:rPr lang="fi-FI" sz="1000" b="0" err="1">
                <a:ea typeface="ＭＳ Ｐゴシック"/>
              </a:rPr>
              <a:t>customers</a:t>
            </a:r>
            <a:r>
              <a:rPr lang="fi-FI" sz="1000" b="0">
                <a:ea typeface="ＭＳ Ｐゴシック"/>
              </a:rPr>
              <a:t> and </a:t>
            </a:r>
            <a:r>
              <a:rPr lang="fi-FI" sz="1000" b="0" err="1">
                <a:ea typeface="ＭＳ Ｐゴシック"/>
              </a:rPr>
              <a:t>secondary</a:t>
            </a:r>
            <a:r>
              <a:rPr lang="fi-FI" sz="1000" b="0">
                <a:ea typeface="ＭＳ Ｐゴシック"/>
              </a:rPr>
              <a:t> </a:t>
            </a:r>
            <a:r>
              <a:rPr lang="fi-FI" sz="1000" b="0" err="1">
                <a:ea typeface="ＭＳ Ｐゴシック"/>
              </a:rPr>
              <a:t>substations</a:t>
            </a:r>
            <a:r>
              <a:rPr lang="fi-FI" sz="1000" b="0">
                <a:ea typeface="ＭＳ Ｐゴシック"/>
              </a:rPr>
              <a:t> (MV to LV) </a:t>
            </a:r>
            <a:r>
              <a:rPr lang="fi-FI" sz="1000" b="0" err="1">
                <a:ea typeface="ＭＳ Ｐゴシック"/>
              </a:rPr>
              <a:t>without</a:t>
            </a:r>
            <a:r>
              <a:rPr lang="fi-FI" sz="1000" b="0">
                <a:ea typeface="ＭＳ Ｐゴシック"/>
              </a:rPr>
              <a:t> </a:t>
            </a:r>
            <a:r>
              <a:rPr lang="fi-FI" sz="1000" b="0" err="1">
                <a:ea typeface="ＭＳ Ｐゴシック"/>
              </a:rPr>
              <a:t>interruption</a:t>
            </a:r>
            <a:r>
              <a:rPr lang="fi-FI" sz="1000" b="0">
                <a:ea typeface="ＭＳ Ｐゴシック"/>
              </a:rPr>
              <a:t> to </a:t>
            </a:r>
            <a:r>
              <a:rPr lang="fi-FI" sz="1000" b="0" err="1">
                <a:ea typeface="ＭＳ Ｐゴシック"/>
              </a:rPr>
              <a:t>the</a:t>
            </a:r>
            <a:r>
              <a:rPr lang="fi-FI" sz="1000" b="0">
                <a:ea typeface="ＭＳ Ｐゴシック"/>
              </a:rPr>
              <a:t> </a:t>
            </a:r>
            <a:r>
              <a:rPr lang="fi-FI" sz="1000" b="0" err="1">
                <a:ea typeface="ＭＳ Ｐゴシック"/>
              </a:rPr>
              <a:t>supply</a:t>
            </a:r>
            <a:r>
              <a:rPr lang="fi-FI" sz="1000" b="0">
                <a:ea typeface="ＭＳ Ｐゴシック"/>
              </a:rPr>
              <a:t>. </a:t>
            </a:r>
            <a:r>
              <a:rPr lang="fi-FI" sz="1000" b="0" err="1">
                <a:ea typeface="ＭＳ Ｐゴシック"/>
              </a:rPr>
              <a:t>Typically</a:t>
            </a:r>
            <a:r>
              <a:rPr lang="fi-FI" sz="1000" b="0">
                <a:ea typeface="ＭＳ Ｐゴシック"/>
              </a:rPr>
              <a:t>, </a:t>
            </a:r>
            <a:r>
              <a:rPr lang="fi-FI" sz="1000" b="0" err="1">
                <a:ea typeface="ＭＳ Ｐゴシック"/>
              </a:rPr>
              <a:t>smaller</a:t>
            </a:r>
            <a:r>
              <a:rPr lang="fi-FI" sz="1000" b="0">
                <a:ea typeface="ＭＳ Ｐゴシック"/>
              </a:rPr>
              <a:t> and </a:t>
            </a:r>
            <a:r>
              <a:rPr lang="fi-FI" sz="1000" b="0" err="1">
                <a:ea typeface="ＭＳ Ｐゴシック"/>
              </a:rPr>
              <a:t>more</a:t>
            </a:r>
            <a:r>
              <a:rPr lang="fi-FI" sz="1000" b="0">
                <a:ea typeface="ＭＳ Ｐゴシック"/>
              </a:rPr>
              <a:t> </a:t>
            </a:r>
            <a:r>
              <a:rPr lang="fi-FI" sz="1000" b="0" err="1">
                <a:ea typeface="ＭＳ Ｐゴシック"/>
              </a:rPr>
              <a:t>common</a:t>
            </a:r>
            <a:r>
              <a:rPr lang="fi-FI" sz="1000" b="0">
                <a:ea typeface="ＭＳ Ｐゴシック"/>
              </a:rPr>
              <a:t> </a:t>
            </a:r>
            <a:r>
              <a:rPr lang="fi-FI" sz="1000" b="0" err="1">
                <a:ea typeface="ＭＳ Ｐゴシック"/>
              </a:rPr>
              <a:t>off-load</a:t>
            </a:r>
            <a:r>
              <a:rPr lang="fi-FI" sz="1000" b="0">
                <a:ea typeface="ＭＳ Ｐゴシック"/>
              </a:rPr>
              <a:t> </a:t>
            </a:r>
            <a:r>
              <a:rPr lang="fi-FI" sz="1000" b="0" err="1">
                <a:ea typeface="ＭＳ Ｐゴシック"/>
              </a:rPr>
              <a:t>tap</a:t>
            </a:r>
            <a:r>
              <a:rPr lang="fi-FI" sz="1000" b="0">
                <a:ea typeface="ＭＳ Ｐゴシック"/>
              </a:rPr>
              <a:t> </a:t>
            </a:r>
            <a:r>
              <a:rPr lang="fi-FI" sz="1000" b="0" err="1">
                <a:ea typeface="ＭＳ Ｐゴシック"/>
              </a:rPr>
              <a:t>changer</a:t>
            </a:r>
            <a:r>
              <a:rPr lang="fi-FI" sz="1000" b="0">
                <a:ea typeface="ＭＳ Ｐゴシック"/>
              </a:rPr>
              <a:t> </a:t>
            </a:r>
            <a:r>
              <a:rPr lang="fi-FI" sz="1000" b="0" err="1">
                <a:ea typeface="ＭＳ Ｐゴシック"/>
              </a:rPr>
              <a:t>transformers</a:t>
            </a:r>
            <a:r>
              <a:rPr lang="fi-FI" sz="1000" b="0">
                <a:ea typeface="ＭＳ Ｐゴシック"/>
              </a:rPr>
              <a:t> </a:t>
            </a:r>
            <a:r>
              <a:rPr lang="fi-FI" sz="1000" b="0" err="1">
                <a:ea typeface="ＭＳ Ｐゴシック"/>
              </a:rPr>
              <a:t>need</a:t>
            </a:r>
            <a:r>
              <a:rPr lang="fi-FI" sz="1000" b="0">
                <a:ea typeface="ＭＳ Ｐゴシック"/>
              </a:rPr>
              <a:t> to </a:t>
            </a:r>
            <a:r>
              <a:rPr lang="fi-FI" sz="1000" b="0" err="1">
                <a:ea typeface="ＭＳ Ｐゴシック"/>
              </a:rPr>
              <a:t>be</a:t>
            </a:r>
            <a:r>
              <a:rPr lang="fi-FI" sz="1000" b="0">
                <a:ea typeface="ＭＳ Ｐゴシック"/>
              </a:rPr>
              <a:t> </a:t>
            </a:r>
            <a:r>
              <a:rPr lang="fi-FI" sz="1000" b="0" err="1">
                <a:ea typeface="ＭＳ Ｐゴシック"/>
              </a:rPr>
              <a:t>deenergized</a:t>
            </a:r>
            <a:r>
              <a:rPr lang="fi-FI" sz="1000" b="0">
                <a:ea typeface="ＭＳ Ｐゴシック"/>
              </a:rPr>
              <a:t> </a:t>
            </a:r>
            <a:r>
              <a:rPr lang="fi-FI" sz="1000" b="0" err="1">
                <a:ea typeface="ＭＳ Ｐゴシック"/>
              </a:rPr>
              <a:t>before</a:t>
            </a:r>
            <a:r>
              <a:rPr lang="fi-FI" sz="1000" b="0">
                <a:ea typeface="ＭＳ Ｐゴシック"/>
              </a:rPr>
              <a:t> </a:t>
            </a:r>
            <a:r>
              <a:rPr lang="fi-FI" sz="1000" b="0" err="1">
                <a:ea typeface="ＭＳ Ｐゴシック"/>
              </a:rPr>
              <a:t>voltage</a:t>
            </a:r>
            <a:r>
              <a:rPr lang="fi-FI" sz="1000" b="0">
                <a:ea typeface="ＭＳ Ｐゴシック"/>
              </a:rPr>
              <a:t> </a:t>
            </a:r>
            <a:r>
              <a:rPr lang="fi-FI" sz="1000" b="0" err="1">
                <a:ea typeface="ＭＳ Ｐゴシック"/>
              </a:rPr>
              <a:t>can</a:t>
            </a:r>
            <a:r>
              <a:rPr lang="fi-FI" sz="1000" b="0">
                <a:ea typeface="ＭＳ Ｐゴシック"/>
              </a:rPr>
              <a:t> </a:t>
            </a:r>
            <a:r>
              <a:rPr lang="fi-FI" sz="1000" b="0" err="1">
                <a:ea typeface="ＭＳ Ｐゴシック"/>
              </a:rPr>
              <a:t>be</a:t>
            </a:r>
            <a:r>
              <a:rPr lang="fi-FI" sz="1000" b="0">
                <a:ea typeface="ＭＳ Ｐゴシック"/>
              </a:rPr>
              <a:t> </a:t>
            </a:r>
            <a:r>
              <a:rPr lang="fi-FI" sz="1000" b="0" err="1">
                <a:ea typeface="ＭＳ Ｐゴシック"/>
              </a:rPr>
              <a:t>adjusted</a:t>
            </a:r>
            <a:r>
              <a:rPr lang="fi-FI" sz="1000" b="0">
                <a:ea typeface="ＭＳ Ｐゴシック"/>
              </a:rPr>
              <a:t>. </a:t>
            </a:r>
            <a:r>
              <a:rPr lang="fi-FI" sz="1000" b="0" err="1">
                <a:ea typeface="ＭＳ Ｐゴシック"/>
              </a:rPr>
              <a:t>The</a:t>
            </a:r>
            <a:r>
              <a:rPr lang="fi-FI" sz="1000" b="0">
                <a:ea typeface="ＭＳ Ｐゴシック"/>
              </a:rPr>
              <a:t> </a:t>
            </a:r>
            <a:r>
              <a:rPr lang="fi-FI" sz="1000" b="0" err="1">
                <a:ea typeface="ＭＳ Ｐゴシック"/>
              </a:rPr>
              <a:t>secondary</a:t>
            </a:r>
            <a:r>
              <a:rPr lang="fi-FI" sz="1000" b="0">
                <a:ea typeface="ＭＳ Ｐゴシック"/>
              </a:rPr>
              <a:t> </a:t>
            </a:r>
            <a:r>
              <a:rPr lang="fi-FI" sz="1000" b="0" err="1">
                <a:ea typeface="ＭＳ Ｐゴシック"/>
              </a:rPr>
              <a:t>votlage</a:t>
            </a:r>
            <a:r>
              <a:rPr lang="fi-FI" sz="1000" b="0">
                <a:ea typeface="ＭＳ Ｐゴシック"/>
              </a:rPr>
              <a:t> </a:t>
            </a:r>
            <a:r>
              <a:rPr lang="fi-FI" sz="1000" b="0" err="1">
                <a:ea typeface="ＭＳ Ｐゴシック"/>
              </a:rPr>
              <a:t>can</a:t>
            </a:r>
            <a:r>
              <a:rPr lang="fi-FI" sz="1000" b="0">
                <a:ea typeface="ＭＳ Ｐゴシック"/>
              </a:rPr>
              <a:t> </a:t>
            </a:r>
            <a:r>
              <a:rPr lang="fi-FI" sz="1000" b="0" err="1">
                <a:ea typeface="ＭＳ Ｐゴシック"/>
              </a:rPr>
              <a:t>be</a:t>
            </a:r>
            <a:r>
              <a:rPr lang="fi-FI" sz="1000" b="0">
                <a:ea typeface="ＭＳ Ｐゴシック"/>
              </a:rPr>
              <a:t> </a:t>
            </a:r>
            <a:r>
              <a:rPr lang="fi-FI" sz="1000" b="0" err="1">
                <a:ea typeface="ＭＳ Ｐゴシック"/>
              </a:rPr>
              <a:t>adjusted</a:t>
            </a:r>
            <a:r>
              <a:rPr lang="fi-FI" sz="1000" b="0">
                <a:ea typeface="ＭＳ Ｐゴシック"/>
              </a:rPr>
              <a:t> 0.8-1.25% per </a:t>
            </a:r>
            <a:r>
              <a:rPr lang="fi-FI" sz="1000" b="0" err="1">
                <a:ea typeface="ＭＳ Ｐゴシック"/>
              </a:rPr>
              <a:t>step</a:t>
            </a:r>
            <a:r>
              <a:rPr lang="fi-FI" sz="1000" b="0">
                <a:ea typeface="ＭＳ Ｐゴシック"/>
              </a:rPr>
              <a:t>, </a:t>
            </a:r>
            <a:r>
              <a:rPr lang="fi-FI" sz="1000" b="0" err="1">
                <a:ea typeface="ＭＳ Ｐゴシック"/>
              </a:rPr>
              <a:t>up</a:t>
            </a:r>
            <a:r>
              <a:rPr lang="fi-FI" sz="1000" b="0">
                <a:ea typeface="ＭＳ Ｐゴシック"/>
              </a:rPr>
              <a:t> to </a:t>
            </a:r>
            <a:r>
              <a:rPr lang="fi-FI" sz="1000" b="0" err="1">
                <a:ea typeface="ＭＳ Ｐゴシック"/>
              </a:rPr>
              <a:t>maximum</a:t>
            </a:r>
            <a:r>
              <a:rPr lang="fi-FI" sz="1000" b="0">
                <a:ea typeface="ＭＳ Ｐゴシック"/>
              </a:rPr>
              <a:t> of +-15 % of </a:t>
            </a:r>
            <a:r>
              <a:rPr lang="fi-FI" sz="1000" b="0" err="1">
                <a:ea typeface="ＭＳ Ｐゴシック"/>
              </a:rPr>
              <a:t>the</a:t>
            </a:r>
            <a:r>
              <a:rPr lang="fi-FI" sz="1000" b="0">
                <a:ea typeface="ＭＳ Ｐゴシック"/>
              </a:rPr>
              <a:t> </a:t>
            </a:r>
            <a:r>
              <a:rPr lang="fi-FI" sz="1000" b="0" err="1">
                <a:ea typeface="ＭＳ Ｐゴシック"/>
              </a:rPr>
              <a:t>nominal</a:t>
            </a:r>
            <a:r>
              <a:rPr lang="fi-FI" sz="1000" b="0">
                <a:ea typeface="ＭＳ Ｐゴシック"/>
              </a:rPr>
              <a:t> </a:t>
            </a:r>
            <a:r>
              <a:rPr lang="fi-FI" sz="1000" b="0" err="1">
                <a:ea typeface="ＭＳ Ｐゴシック"/>
              </a:rPr>
              <a:t>voltage</a:t>
            </a:r>
            <a:r>
              <a:rPr lang="fi-FI" sz="1000" b="0">
                <a:ea typeface="ＭＳ Ｐゴシック"/>
              </a:rPr>
              <a:t>.</a:t>
            </a:r>
          </a:p>
          <a:p>
            <a:pPr marL="0" marR="0" lvl="0" indent="0" algn="l" defTabSz="388938" rtl="0" eaLnBrk="0" fontAlgn="base" latinLnBrk="0" hangingPunct="0">
              <a:lnSpc>
                <a:spcPct val="100000"/>
              </a:lnSpc>
              <a:spcBef>
                <a:spcPct val="30000"/>
              </a:spcBef>
              <a:spcAft>
                <a:spcPct val="0"/>
              </a:spcAft>
              <a:buClrTx/>
              <a:buSzTx/>
              <a:buFontTx/>
              <a:buNone/>
              <a:tabLst/>
              <a:defRPr/>
            </a:pPr>
            <a:endParaRPr lang="fi-FI" sz="1000" b="0">
              <a:ea typeface="ＭＳ Ｐゴシック"/>
            </a:endParaRPr>
          </a:p>
          <a:p>
            <a:pPr marL="0" marR="0" lvl="0" indent="0" algn="l" defTabSz="388938" rtl="0" eaLnBrk="0" fontAlgn="base" latinLnBrk="0" hangingPunct="0">
              <a:lnSpc>
                <a:spcPct val="100000"/>
              </a:lnSpc>
              <a:spcBef>
                <a:spcPct val="30000"/>
              </a:spcBef>
              <a:spcAft>
                <a:spcPct val="0"/>
              </a:spcAft>
              <a:buClrTx/>
              <a:buSzTx/>
              <a:buFontTx/>
              <a:buNone/>
              <a:tabLst/>
              <a:defRPr/>
            </a:pPr>
            <a:endParaRPr lang="fi-FI" sz="1000" b="0">
              <a:ea typeface="ＭＳ Ｐゴシック"/>
            </a:endParaRPr>
          </a:p>
          <a:p>
            <a:pPr marL="0" marR="0" lvl="0" indent="0" algn="l" defTabSz="388938" rtl="0" eaLnBrk="0" fontAlgn="base" latinLnBrk="0" hangingPunct="0">
              <a:lnSpc>
                <a:spcPct val="100000"/>
              </a:lnSpc>
              <a:spcBef>
                <a:spcPct val="30000"/>
              </a:spcBef>
              <a:spcAft>
                <a:spcPct val="0"/>
              </a:spcAft>
              <a:buClrTx/>
              <a:buSzTx/>
              <a:buFontTx/>
              <a:buNone/>
              <a:tabLst/>
              <a:defRPr/>
            </a:pPr>
            <a:r>
              <a:rPr lang="fi-FI" sz="1000" b="1">
                <a:ea typeface="ＭＳ Ｐゴシック"/>
              </a:rPr>
              <a:t>APC &amp; RPC: </a:t>
            </a:r>
            <a:r>
              <a:rPr lang="en-US" sz="1000" b="0" i="0" kern="1200">
                <a:solidFill>
                  <a:schemeClr val="tx1"/>
                </a:solidFill>
                <a:effectLst/>
                <a:latin typeface="+mn-lt"/>
                <a:ea typeface="ＭＳ Ｐゴシック" pitchFamily="-65" charset="-128"/>
                <a:cs typeface="ＭＳ Ｐゴシック" pitchFamily="-65" charset="-128"/>
              </a:rPr>
              <a:t>PV inverters with advanced control algorithms are able to regulate the distribution grid voltages and reduce losses in the system. This results in increased hosting capacity. </a:t>
            </a:r>
          </a:p>
          <a:p>
            <a:pPr marL="0" marR="0" lvl="0" indent="0" algn="l" defTabSz="388938" rtl="0" eaLnBrk="0" fontAlgn="base" latinLnBrk="0" hangingPunct="0">
              <a:lnSpc>
                <a:spcPct val="100000"/>
              </a:lnSpc>
              <a:spcBef>
                <a:spcPct val="30000"/>
              </a:spcBef>
              <a:spcAft>
                <a:spcPct val="0"/>
              </a:spcAft>
              <a:buClrTx/>
              <a:buSzTx/>
              <a:buFontTx/>
              <a:buNone/>
              <a:tabLst/>
              <a:defRPr/>
            </a:pPr>
            <a:r>
              <a:rPr lang="en-US" sz="1000" b="0" i="0" kern="1200">
                <a:solidFill>
                  <a:schemeClr val="tx1"/>
                </a:solidFill>
                <a:effectLst/>
                <a:latin typeface="+mn-lt"/>
                <a:ea typeface="ＭＳ Ｐゴシック" pitchFamily="-65" charset="-128"/>
                <a:cs typeface="ＭＳ Ｐゴシック" pitchFamily="-65" charset="-128"/>
              </a:rPr>
              <a:t>In order to provide reactive power support, the inverter should be oversized respect to PV system’s rated AC output so it has the capacity to do so.</a:t>
            </a:r>
            <a:endParaRPr lang="fi-FI"/>
          </a:p>
        </p:txBody>
      </p:sp>
    </p:spTree>
    <p:extLst>
      <p:ext uri="{BB962C8B-B14F-4D97-AF65-F5344CB8AC3E}">
        <p14:creationId xmlns:p14="http://schemas.microsoft.com/office/powerpoint/2010/main" val="38947555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b="1" err="1">
                <a:ea typeface="ＭＳ Ｐゴシック"/>
                <a:cs typeface="Calibri"/>
              </a:rPr>
              <a:t>Figure</a:t>
            </a:r>
            <a:r>
              <a:rPr lang="fi-FI" b="1">
                <a:ea typeface="ＭＳ Ｐゴシック"/>
                <a:cs typeface="Calibri"/>
              </a:rPr>
              <a:t>: </a:t>
            </a:r>
            <a:r>
              <a:rPr lang="fi-FI">
                <a:ea typeface="ＭＳ Ｐゴシック"/>
                <a:cs typeface="Calibri"/>
              </a:rPr>
              <a:t>PV </a:t>
            </a:r>
            <a:r>
              <a:rPr lang="fi-FI" err="1">
                <a:ea typeface="ＭＳ Ｐゴシック"/>
                <a:cs typeface="Calibri"/>
              </a:rPr>
              <a:t>generation</a:t>
            </a:r>
            <a:r>
              <a:rPr lang="fi-FI">
                <a:ea typeface="ＭＳ Ｐゴシック"/>
                <a:cs typeface="Calibri"/>
              </a:rPr>
              <a:t> is happening </a:t>
            </a:r>
            <a:r>
              <a:rPr lang="fi-FI" err="1">
                <a:ea typeface="ＭＳ Ｐゴシック"/>
                <a:cs typeface="Calibri"/>
              </a:rPr>
              <a:t>purely</a:t>
            </a:r>
            <a:r>
              <a:rPr lang="fi-FI">
                <a:ea typeface="ＭＳ Ｐゴシック"/>
                <a:cs typeface="Calibri"/>
              </a:rPr>
              <a:t> on </a:t>
            </a:r>
            <a:r>
              <a:rPr lang="fi-FI" err="1">
                <a:ea typeface="ＭＳ Ｐゴシック"/>
                <a:cs typeface="Calibri"/>
              </a:rPr>
              <a:t>the</a:t>
            </a:r>
            <a:r>
              <a:rPr lang="fi-FI">
                <a:ea typeface="ＭＳ Ｐゴシック"/>
                <a:cs typeface="Calibri"/>
              </a:rPr>
              <a:t> MV-side. Even </a:t>
            </a:r>
            <a:r>
              <a:rPr lang="fi-FI" err="1">
                <a:ea typeface="ＭＳ Ｐゴシック"/>
                <a:cs typeface="Calibri"/>
              </a:rPr>
              <a:t>though</a:t>
            </a:r>
            <a:r>
              <a:rPr lang="fi-FI">
                <a:ea typeface="ＭＳ Ｐゴシック"/>
                <a:cs typeface="Calibri"/>
              </a:rPr>
              <a:t> no </a:t>
            </a:r>
            <a:r>
              <a:rPr lang="fi-FI" err="1">
                <a:ea typeface="ＭＳ Ｐゴシック"/>
                <a:cs typeface="Calibri"/>
              </a:rPr>
              <a:t>voltage</a:t>
            </a:r>
            <a:r>
              <a:rPr lang="fi-FI">
                <a:ea typeface="ＭＳ Ｐゴシック"/>
                <a:cs typeface="Calibri"/>
              </a:rPr>
              <a:t> </a:t>
            </a:r>
            <a:r>
              <a:rPr lang="fi-FI" err="1">
                <a:ea typeface="ＭＳ Ｐゴシック"/>
                <a:cs typeface="Calibri"/>
              </a:rPr>
              <a:t>problems</a:t>
            </a:r>
            <a:r>
              <a:rPr lang="fi-FI">
                <a:ea typeface="ＭＳ Ｐゴシック"/>
                <a:cs typeface="Calibri"/>
              </a:rPr>
              <a:t> </a:t>
            </a:r>
            <a:r>
              <a:rPr lang="fi-FI" err="1">
                <a:ea typeface="ＭＳ Ｐゴシック"/>
                <a:cs typeface="Calibri"/>
              </a:rPr>
              <a:t>occur</a:t>
            </a:r>
            <a:r>
              <a:rPr lang="fi-FI">
                <a:ea typeface="ＭＳ Ｐゴシック"/>
                <a:cs typeface="Calibri"/>
              </a:rPr>
              <a:t> on MV-side, LV </a:t>
            </a:r>
            <a:r>
              <a:rPr lang="fi-FI" err="1">
                <a:ea typeface="ＭＳ Ｐゴシック"/>
                <a:cs typeface="Calibri"/>
              </a:rPr>
              <a:t>busbar</a:t>
            </a:r>
            <a:r>
              <a:rPr lang="fi-FI">
                <a:ea typeface="ＭＳ Ｐゴシック"/>
                <a:cs typeface="Calibri"/>
              </a:rPr>
              <a:t> </a:t>
            </a:r>
            <a:r>
              <a:rPr lang="fi-FI" err="1">
                <a:ea typeface="ＭＳ Ｐゴシック"/>
                <a:cs typeface="Calibri"/>
              </a:rPr>
              <a:t>voltage</a:t>
            </a:r>
            <a:r>
              <a:rPr lang="fi-FI">
                <a:ea typeface="ＭＳ Ｐゴシック"/>
                <a:cs typeface="Calibri"/>
              </a:rPr>
              <a:t> </a:t>
            </a:r>
            <a:r>
              <a:rPr lang="fi-FI" err="1">
                <a:ea typeface="ＭＳ Ｐゴシック"/>
                <a:cs typeface="Calibri"/>
              </a:rPr>
              <a:t>crosses</a:t>
            </a:r>
            <a:r>
              <a:rPr lang="fi-FI">
                <a:ea typeface="ＭＳ Ｐゴシック"/>
                <a:cs typeface="Calibri"/>
              </a:rPr>
              <a:t> </a:t>
            </a:r>
            <a:r>
              <a:rPr lang="fi-FI" err="1">
                <a:ea typeface="ＭＳ Ｐゴシック"/>
                <a:cs typeface="Calibri"/>
              </a:rPr>
              <a:t>the</a:t>
            </a:r>
            <a:r>
              <a:rPr lang="fi-FI">
                <a:ea typeface="ＭＳ Ｐゴシック"/>
                <a:cs typeface="Calibri"/>
              </a:rPr>
              <a:t> </a:t>
            </a:r>
            <a:r>
              <a:rPr lang="fi-FI" err="1">
                <a:ea typeface="ＭＳ Ｐゴシック"/>
                <a:cs typeface="Calibri"/>
              </a:rPr>
              <a:t>saturatory</a:t>
            </a:r>
            <a:r>
              <a:rPr lang="fi-FI">
                <a:ea typeface="ＭＳ Ｐゴシック"/>
                <a:cs typeface="Calibri"/>
              </a:rPr>
              <a:t> </a:t>
            </a:r>
            <a:r>
              <a:rPr lang="fi-FI" err="1">
                <a:ea typeface="ＭＳ Ｐゴシック"/>
                <a:cs typeface="Calibri"/>
              </a:rPr>
              <a:t>limit</a:t>
            </a:r>
            <a:r>
              <a:rPr lang="fi-FI">
                <a:ea typeface="ＭＳ Ｐゴシック"/>
                <a:cs typeface="Calibri"/>
              </a:rPr>
              <a:t>. </a:t>
            </a:r>
            <a:endParaRPr lang="fi-FI">
              <a:cs typeface="Calibri"/>
            </a:endParaRPr>
          </a:p>
        </p:txBody>
      </p:sp>
    </p:spTree>
    <p:extLst>
      <p:ext uri="{BB962C8B-B14F-4D97-AF65-F5344CB8AC3E}">
        <p14:creationId xmlns:p14="http://schemas.microsoft.com/office/powerpoint/2010/main" val="30090120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709258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2400" cy="1086181"/>
          </a:xfrm>
        </p:spPr>
        <p:txBody>
          <a:bodyPr lIns="0" tIns="0" rIns="0" bIns="0" anchor="t">
            <a:normAutofit/>
          </a:bodyPr>
          <a:lstStyle>
            <a:lvl1pPr algn="l">
              <a:defRPr sz="4300" b="1">
                <a:solidFill>
                  <a:schemeClr val="bg1"/>
                </a:solidFill>
              </a:defRPr>
            </a:lvl1pPr>
          </a:lstStyle>
          <a:p>
            <a:r>
              <a:rPr lang="en-US"/>
              <a:t>Click to edit Master title style</a:t>
            </a:r>
          </a:p>
        </p:txBody>
      </p:sp>
      <p:sp>
        <p:nvSpPr>
          <p:cNvPr id="3" name="Subtitle 2"/>
          <p:cNvSpPr>
            <a:spLocks noGrp="1"/>
          </p:cNvSpPr>
          <p:nvPr>
            <p:ph type="subTitle" idx="1"/>
          </p:nvPr>
        </p:nvSpPr>
        <p:spPr>
          <a:xfrm>
            <a:off x="572400" y="2858401"/>
            <a:ext cx="6285600" cy="2339529"/>
          </a:xfrm>
        </p:spPr>
        <p:txBody>
          <a:bodyPr lIns="0" tIns="0" rIns="0" bIns="0">
            <a:normAutofit/>
          </a:bodyPr>
          <a:lstStyle>
            <a:lvl1pPr marL="0" indent="0" algn="l">
              <a:lnSpc>
                <a:spcPts val="2216"/>
              </a:lnSpc>
              <a:buNone/>
              <a:defRPr sz="2000">
                <a:solidFill>
                  <a:srgbClr val="FFFFFF"/>
                </a:solidFill>
              </a:defRPr>
            </a:lvl1pPr>
            <a:lvl2pPr marL="389626" indent="0" algn="ctr">
              <a:buNone/>
              <a:defRPr>
                <a:solidFill>
                  <a:schemeClr val="tx1">
                    <a:tint val="75000"/>
                  </a:schemeClr>
                </a:solidFill>
              </a:defRPr>
            </a:lvl2pPr>
            <a:lvl3pPr marL="779252" indent="0" algn="ctr">
              <a:buNone/>
              <a:defRPr>
                <a:solidFill>
                  <a:schemeClr val="tx1">
                    <a:tint val="75000"/>
                  </a:schemeClr>
                </a:solidFill>
              </a:defRPr>
            </a:lvl3pPr>
            <a:lvl4pPr marL="1168878" indent="0" algn="ctr">
              <a:buNone/>
              <a:defRPr>
                <a:solidFill>
                  <a:schemeClr val="tx1">
                    <a:tint val="75000"/>
                  </a:schemeClr>
                </a:solidFill>
              </a:defRPr>
            </a:lvl4pPr>
            <a:lvl5pPr marL="1558503" indent="0" algn="ctr">
              <a:buNone/>
              <a:defRPr>
                <a:solidFill>
                  <a:schemeClr val="tx1">
                    <a:tint val="75000"/>
                  </a:schemeClr>
                </a:solidFill>
              </a:defRPr>
            </a:lvl5pPr>
            <a:lvl6pPr marL="1948129" indent="0" algn="ctr">
              <a:buNone/>
              <a:defRPr>
                <a:solidFill>
                  <a:schemeClr val="tx1">
                    <a:tint val="75000"/>
                  </a:schemeClr>
                </a:solidFill>
              </a:defRPr>
            </a:lvl6pPr>
            <a:lvl7pPr marL="2337755" indent="0" algn="ctr">
              <a:buNone/>
              <a:defRPr>
                <a:solidFill>
                  <a:schemeClr val="tx1">
                    <a:tint val="75000"/>
                  </a:schemeClr>
                </a:solidFill>
              </a:defRPr>
            </a:lvl7pPr>
            <a:lvl8pPr marL="2727381" indent="0" algn="ctr">
              <a:buNone/>
              <a:defRPr>
                <a:solidFill>
                  <a:schemeClr val="tx1">
                    <a:tint val="75000"/>
                  </a:schemeClr>
                </a:solidFill>
              </a:defRPr>
            </a:lvl8pPr>
            <a:lvl9pPr marL="3117007" indent="0" algn="ctr">
              <a:buNone/>
              <a:defRPr>
                <a:solidFill>
                  <a:schemeClr val="tx1">
                    <a:tint val="75000"/>
                  </a:schemeClr>
                </a:solidFill>
              </a:defRPr>
            </a:lvl9pPr>
          </a:lstStyle>
          <a:p>
            <a:r>
              <a:rPr lang="en-US"/>
              <a:t>Click to edit Master subtitle style</a:t>
            </a:r>
          </a:p>
        </p:txBody>
      </p:sp>
      <p:sp>
        <p:nvSpPr>
          <p:cNvPr id="7" name="Text Placeholder 7"/>
          <p:cNvSpPr>
            <a:spLocks noGrp="1"/>
          </p:cNvSpPr>
          <p:nvPr>
            <p:ph type="body" sz="quarter" idx="13"/>
          </p:nvPr>
        </p:nvSpPr>
        <p:spPr>
          <a:xfrm>
            <a:off x="572401" y="5961599"/>
            <a:ext cx="2049245" cy="177800"/>
          </a:xfrm>
        </p:spPr>
        <p:txBody>
          <a:bodyPr wrap="none" lIns="0" tIns="0" rIns="0" bIns="0"/>
          <a:lstStyle>
            <a:lvl1pPr marL="0">
              <a:spcBef>
                <a:spcPts val="0"/>
              </a:spcBef>
              <a:buNone/>
              <a:defRPr sz="1000" b="1">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8" name="Text Placeholder 7"/>
          <p:cNvSpPr>
            <a:spLocks noGrp="1"/>
          </p:cNvSpPr>
          <p:nvPr>
            <p:ph type="body" sz="quarter" idx="14"/>
          </p:nvPr>
        </p:nvSpPr>
        <p:spPr>
          <a:xfrm>
            <a:off x="572400" y="6137467"/>
            <a:ext cx="204924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9" name="Text Placeholder 7"/>
          <p:cNvSpPr>
            <a:spLocks noGrp="1"/>
          </p:cNvSpPr>
          <p:nvPr>
            <p:ph type="body" sz="quarter" idx="18"/>
          </p:nvPr>
        </p:nvSpPr>
        <p:spPr>
          <a:xfrm>
            <a:off x="2862387" y="6137467"/>
            <a:ext cx="202711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0" name="Text Placeholder 7"/>
          <p:cNvSpPr>
            <a:spLocks noGrp="1"/>
          </p:cNvSpPr>
          <p:nvPr>
            <p:ph type="body" sz="quarter" idx="19"/>
          </p:nvPr>
        </p:nvSpPr>
        <p:spPr>
          <a:xfrm>
            <a:off x="7427603" y="5961599"/>
            <a:ext cx="1132198" cy="6336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1" name="Text Placeholder 7"/>
          <p:cNvSpPr>
            <a:spLocks noGrp="1"/>
          </p:cNvSpPr>
          <p:nvPr>
            <p:ph type="body" sz="quarter" idx="20"/>
          </p:nvPr>
        </p:nvSpPr>
        <p:spPr>
          <a:xfrm>
            <a:off x="5143295" y="5961067"/>
            <a:ext cx="1962357" cy="634132"/>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2" name="Date Placeholder 3"/>
          <p:cNvSpPr>
            <a:spLocks noGrp="1"/>
          </p:cNvSpPr>
          <p:nvPr>
            <p:ph type="dt" sz="half" idx="21"/>
          </p:nvPr>
        </p:nvSpPr>
        <p:spPr>
          <a:xfrm>
            <a:off x="2860675" y="5961063"/>
            <a:ext cx="2027238" cy="177800"/>
          </a:xfrm>
        </p:spPr>
        <p:txBody>
          <a:bodyPr lIns="0" tIns="0" rIns="0" bIns="0" anchor="t"/>
          <a:lstStyle>
            <a:lvl1pPr>
              <a:defRPr b="1"/>
            </a:lvl1pPr>
          </a:lstStyle>
          <a:p>
            <a:pPr>
              <a:defRPr/>
            </a:pPr>
            <a:r>
              <a:rPr lang="fi-FI"/>
              <a:t>07.02.2018</a:t>
            </a:r>
            <a:endParaRPr lang="en-US"/>
          </a:p>
        </p:txBody>
      </p:sp>
    </p:spTree>
    <p:extLst>
      <p:ext uri="{BB962C8B-B14F-4D97-AF65-F5344CB8AC3E}">
        <p14:creationId xmlns:p14="http://schemas.microsoft.com/office/powerpoint/2010/main" val="891527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2"/>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err="1"/>
              <a:t>Click</a:t>
            </a:r>
            <a:r>
              <a:rPr lang="fi-FI"/>
              <a:t> to </a:t>
            </a:r>
            <a:r>
              <a:rPr lang="fi-FI" err="1"/>
              <a:t>edit</a:t>
            </a:r>
            <a:r>
              <a:rPr lang="fi-FI"/>
              <a:t> </a:t>
            </a:r>
            <a:r>
              <a:rPr lang="fi-FI" err="1"/>
              <a:t>Master</a:t>
            </a:r>
            <a:r>
              <a:rPr lang="fi-FI"/>
              <a:t> </a:t>
            </a:r>
            <a:r>
              <a:rPr lang="fi-FI" err="1"/>
              <a:t>text</a:t>
            </a:r>
            <a:r>
              <a:rPr lang="fi-FI"/>
              <a:t> </a:t>
            </a:r>
            <a:r>
              <a:rPr lang="fi-FI" err="1"/>
              <a:t>styles</a:t>
            </a:r>
            <a:endParaRPr lang="fi-FI"/>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2"/>
                </a:solidFill>
                <a:latin typeface="+mj-lt"/>
              </a:defRPr>
            </a:lvl1pPr>
          </a:lstStyle>
          <a:p>
            <a:r>
              <a:rPr lang="fi-FI" err="1"/>
              <a:t>Click</a:t>
            </a:r>
            <a:r>
              <a:rPr lang="fi-FI"/>
              <a:t> to </a:t>
            </a:r>
            <a:r>
              <a:rPr lang="fi-FI" err="1"/>
              <a:t>edit</a:t>
            </a:r>
            <a:r>
              <a:rPr lang="fi-FI"/>
              <a:t> </a:t>
            </a:r>
            <a:r>
              <a:rPr lang="fi-FI" err="1"/>
              <a:t>Master</a:t>
            </a:r>
            <a:r>
              <a:rPr lang="fi-FI"/>
              <a:t> </a:t>
            </a:r>
            <a:r>
              <a:rPr lang="fi-FI" err="1"/>
              <a:t>title</a:t>
            </a:r>
            <a:r>
              <a:rPr lang="fi-FI"/>
              <a:t> </a:t>
            </a:r>
            <a:r>
              <a:rPr lang="fi-FI" err="1"/>
              <a:t>style</a:t>
            </a:r>
            <a:endParaRPr lang="en-US"/>
          </a:p>
        </p:txBody>
      </p:sp>
      <p:sp>
        <p:nvSpPr>
          <p:cNvPr id="13"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4"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9"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0"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11"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E17AA3F4-D5E5-4C20-B6A3-9D228DF0888F}" type="slidenum">
              <a:rPr lang="en-US" altLang="en-US"/>
              <a:pPr>
                <a:defRPr/>
              </a:pPr>
              <a:t>‹#›</a:t>
            </a:fld>
            <a:endParaRPr lang="en-US" altLang="en-US"/>
          </a:p>
        </p:txBody>
      </p:sp>
    </p:spTree>
    <p:extLst>
      <p:ext uri="{BB962C8B-B14F-4D97-AF65-F5344CB8AC3E}">
        <p14:creationId xmlns:p14="http://schemas.microsoft.com/office/powerpoint/2010/main" val="3158900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5" name="Rectangle 4"/>
          <p:cNvSpPr/>
          <p:nvPr/>
        </p:nvSpPr>
        <p:spPr>
          <a:xfrm>
            <a:off x="406400" y="406400"/>
            <a:ext cx="8326438" cy="547211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a:solidFill>
                <a:srgbClr val="FFFFFF"/>
              </a:solidFill>
              <a:ea typeface="ＭＳ Ｐゴシック" pitchFamily="-106" charset="-128"/>
              <a:cs typeface="ＭＳ Ｐゴシック" pitchFamily="-106" charset="-128"/>
            </a:endParaRPr>
          </a:p>
        </p:txBody>
      </p:sp>
      <p:sp>
        <p:nvSpPr>
          <p:cNvPr id="11" name="Title 1"/>
          <p:cNvSpPr>
            <a:spLocks noGrp="1"/>
          </p:cNvSpPr>
          <p:nvPr>
            <p:ph type="ctrTitle"/>
          </p:nvPr>
        </p:nvSpPr>
        <p:spPr>
          <a:xfrm>
            <a:off x="572400" y="547000"/>
            <a:ext cx="7772400" cy="2206400"/>
          </a:xfrm>
        </p:spPr>
        <p:txBody>
          <a:bodyPr lIns="0" tIns="0" rIns="0" bIns="0" anchor="t">
            <a:noAutofit/>
          </a:bodyPr>
          <a:lstStyle>
            <a:lvl1pPr algn="l">
              <a:defRPr sz="2700" b="1">
                <a:solidFill>
                  <a:schemeClr val="bg1"/>
                </a:solidFill>
                <a:latin typeface="+mj-lt"/>
              </a:defRPr>
            </a:lvl1pPr>
          </a:lstStyle>
          <a:p>
            <a:r>
              <a:rPr lang="fi-FI" err="1"/>
              <a:t>Click</a:t>
            </a:r>
            <a:r>
              <a:rPr lang="fi-FI"/>
              <a:t> to </a:t>
            </a:r>
            <a:r>
              <a:rPr lang="fi-FI" err="1"/>
              <a:t>edit</a:t>
            </a:r>
            <a:r>
              <a:rPr lang="fi-FI"/>
              <a:t> </a:t>
            </a:r>
            <a:r>
              <a:rPr lang="fi-FI" err="1"/>
              <a:t>Master</a:t>
            </a:r>
            <a:r>
              <a:rPr lang="fi-FI"/>
              <a:t> </a:t>
            </a:r>
            <a:r>
              <a:rPr lang="fi-FI" err="1"/>
              <a:t>title</a:t>
            </a:r>
            <a:r>
              <a:rPr lang="fi-FI"/>
              <a:t> </a:t>
            </a:r>
            <a:r>
              <a:rPr lang="fi-FI" err="1"/>
              <a:t>style</a:t>
            </a:r>
            <a:endParaRPr lang="en-US"/>
          </a:p>
        </p:txBody>
      </p:sp>
      <p:sp>
        <p:nvSpPr>
          <p:cNvPr id="10"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2"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6"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7"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8"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A05597E2-BB32-4F6B-84FE-6C16B84E6FD5}" type="slidenum">
              <a:rPr lang="en-US" altLang="en-US"/>
              <a:pPr>
                <a:defRPr/>
              </a:pPr>
              <a:t>‹#›</a:t>
            </a:fld>
            <a:endParaRPr lang="en-US" altLang="en-US"/>
          </a:p>
        </p:txBody>
      </p:sp>
    </p:spTree>
    <p:extLst>
      <p:ext uri="{BB962C8B-B14F-4D97-AF65-F5344CB8AC3E}">
        <p14:creationId xmlns:p14="http://schemas.microsoft.com/office/powerpoint/2010/main" val="31779149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a:solidFill>
                  <a:schemeClr val="accent2"/>
                </a:solidFill>
                <a:ea typeface="ＭＳ Ｐゴシック" pitchFamily="-106" charset="-128"/>
                <a:cs typeface="ＭＳ Ｐゴシック" pitchFamily="-106" charset="-128"/>
              </a:rPr>
              <a:t>  </a:t>
            </a:r>
          </a:p>
        </p:txBody>
      </p:sp>
      <p:sp>
        <p:nvSpPr>
          <p:cNvPr id="9" name="Rectangle 8"/>
          <p:cNvSpPr/>
          <p:nvPr/>
        </p:nvSpPr>
        <p:spPr>
          <a:xfrm>
            <a:off x="573088" y="1138238"/>
            <a:ext cx="7988300" cy="63500"/>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err="1"/>
              <a:t>Click</a:t>
            </a:r>
            <a:r>
              <a:rPr lang="fi-FI"/>
              <a:t> to </a:t>
            </a:r>
            <a:r>
              <a:rPr lang="fi-FI" err="1"/>
              <a:t>edit</a:t>
            </a:r>
            <a:r>
              <a:rPr lang="fi-FI"/>
              <a:t> </a:t>
            </a:r>
            <a:r>
              <a:rPr lang="fi-FI" err="1"/>
              <a:t>Master</a:t>
            </a:r>
            <a:r>
              <a:rPr lang="fi-FI"/>
              <a:t> </a:t>
            </a:r>
            <a:r>
              <a:rPr lang="fi-FI" err="1"/>
              <a:t>text</a:t>
            </a:r>
            <a:r>
              <a:rPr lang="fi-FI"/>
              <a:t> </a:t>
            </a:r>
            <a:r>
              <a:rPr lang="fi-FI" err="1"/>
              <a:t>styles</a:t>
            </a:r>
            <a:endParaRPr lang="fi-FI"/>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3"/>
                </a:solidFill>
                <a:latin typeface="+mj-lt"/>
              </a:defRPr>
            </a:lvl1pPr>
          </a:lstStyle>
          <a:p>
            <a:r>
              <a:rPr lang="fi-FI" err="1"/>
              <a:t>Click</a:t>
            </a:r>
            <a:r>
              <a:rPr lang="fi-FI"/>
              <a:t> to </a:t>
            </a:r>
            <a:r>
              <a:rPr lang="fi-FI" err="1"/>
              <a:t>edit</a:t>
            </a:r>
            <a:r>
              <a:rPr lang="fi-FI"/>
              <a:t> </a:t>
            </a:r>
            <a:r>
              <a:rPr lang="fi-FI" err="1"/>
              <a:t>Master</a:t>
            </a:r>
            <a:r>
              <a:rPr lang="fi-FI"/>
              <a:t> </a:t>
            </a:r>
            <a:r>
              <a:rPr lang="fi-FI" err="1"/>
              <a:t>title</a:t>
            </a:r>
            <a:r>
              <a:rPr lang="fi-FI"/>
              <a:t> </a:t>
            </a:r>
            <a:r>
              <a:rPr lang="fi-FI" err="1"/>
              <a:t>style</a:t>
            </a:r>
            <a:endParaRPr lang="en-US"/>
          </a:p>
        </p:txBody>
      </p:sp>
      <p:sp>
        <p:nvSpPr>
          <p:cNvPr id="14"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5"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0"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1"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12"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r>
              <a:rPr lang="et-EE" altLang="en-US"/>
              <a:t>Page </a:t>
            </a:r>
            <a:fld id="{7ACE66E0-BE04-47BA-A62D-7BFC499E8192}" type="slidenum">
              <a:rPr lang="en-US" altLang="en-US" smtClean="0"/>
              <a:pPr>
                <a:defRPr/>
              </a:pPr>
              <a:t>‹#›</a:t>
            </a:fld>
            <a:endParaRPr lang="en-US" altLang="en-US"/>
          </a:p>
        </p:txBody>
      </p:sp>
    </p:spTree>
    <p:extLst>
      <p:ext uri="{BB962C8B-B14F-4D97-AF65-F5344CB8AC3E}">
        <p14:creationId xmlns:p14="http://schemas.microsoft.com/office/powerpoint/2010/main" val="1929742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14325" y="119063"/>
            <a:ext cx="8520113" cy="962025"/>
          </a:xfrm>
        </p:spPr>
        <p:txBody>
          <a:bodyPr/>
          <a:lstStyle/>
          <a:p>
            <a:r>
              <a:rPr lang="en-US"/>
              <a:t>Click to edit Master title style</a:t>
            </a:r>
          </a:p>
        </p:txBody>
      </p:sp>
      <p:sp>
        <p:nvSpPr>
          <p:cNvPr id="3" name="Text Placeholder 2"/>
          <p:cNvSpPr>
            <a:spLocks noGrp="1"/>
          </p:cNvSpPr>
          <p:nvPr>
            <p:ph type="body" sz="half" idx="1"/>
          </p:nvPr>
        </p:nvSpPr>
        <p:spPr>
          <a:xfrm>
            <a:off x="32385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0"/>
          <p:cNvSpPr>
            <a:spLocks noGrp="1" noChangeArrowheads="1"/>
          </p:cNvSpPr>
          <p:nvPr>
            <p:ph type="ftr" sz="quarter" idx="10"/>
          </p:nvPr>
        </p:nvSpPr>
        <p:spPr/>
        <p:txBody>
          <a:bodyPr/>
          <a:lstStyle>
            <a:lvl1pPr defTabSz="388938">
              <a:defRPr>
                <a:latin typeface="Arial" panose="020B0604020202020204" pitchFamily="34" charset="0"/>
                <a:ea typeface="ＭＳ Ｐゴシック" panose="020B0600070205080204" pitchFamily="34" charset="-128"/>
              </a:defRPr>
            </a:lvl1pPr>
          </a:lstStyle>
          <a:p>
            <a:pPr>
              <a:defRPr/>
            </a:pPr>
            <a:endParaRPr lang="de-DE" altLang="en-US"/>
          </a:p>
        </p:txBody>
      </p:sp>
    </p:spTree>
    <p:extLst>
      <p:ext uri="{BB962C8B-B14F-4D97-AF65-F5344CB8AC3E}">
        <p14:creationId xmlns:p14="http://schemas.microsoft.com/office/powerpoint/2010/main" val="185475600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4" descr="Aalto_EN_Electr-Eng_21_RGB_2"/>
          <p:cNvPicPr>
            <a:picLocks noChangeAspect="1" noChangeArrowheads="1"/>
          </p:cNvPicPr>
          <p:nvPr userDrawn="1"/>
        </p:nvPicPr>
        <p:blipFill>
          <a:blip r:embed="rId3">
            <a:extLst>
              <a:ext uri="{28A0092B-C50C-407E-A947-70E740481C1C}">
                <a14:useLocalDpi xmlns:a14="http://schemas.microsoft.com/office/drawing/2010/main" val="0"/>
              </a:ext>
            </a:extLst>
          </a:blip>
          <a:srcRect l="7030" t="6174"/>
          <a:stretch>
            <a:fillRect/>
          </a:stretch>
        </p:blipFill>
        <p:spPr bwMode="auto">
          <a:xfrm>
            <a:off x="0" y="0"/>
            <a:ext cx="2162175"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1049652F-9372-4B86-AABD-EF97F90847FB}" type="slidenum">
              <a:rPr lang="en-US" altLang="en-US"/>
              <a:pPr>
                <a:defRPr/>
              </a:pPr>
              <a:t>‹#›</a:t>
            </a:fld>
            <a:endParaRPr lang="en-US" altLang="en-US"/>
          </a:p>
        </p:txBody>
      </p:sp>
      <p:sp>
        <p:nvSpPr>
          <p:cNvPr id="8" name="Rectangle 7"/>
          <p:cNvSpPr/>
          <p:nvPr/>
        </p:nvSpPr>
        <p:spPr>
          <a:xfrm>
            <a:off x="406400" y="1712913"/>
            <a:ext cx="8328025" cy="392112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a:solidFill>
                <a:srgbClr val="FFFFFF"/>
              </a:solidFill>
              <a:ea typeface="ＭＳ Ｐゴシック" pitchFamily="-106" charset="-128"/>
              <a:cs typeface="ＭＳ Ｐゴシック" pitchFamily="-106" charset="-128"/>
            </a:endParaRPr>
          </a:p>
        </p:txBody>
      </p:sp>
    </p:spTree>
  </p:cSld>
  <p:clrMap bg1="lt1" tx1="dk1" bg2="lt2" tx2="dk2" accent1="accent1" accent2="accent2" accent3="accent3" accent4="accent4" accent5="accent5" accent6="accent6" hlink="hlink" folHlink="folHlink"/>
  <p:sldLayoutIdLst>
    <p:sldLayoutId id="2147484787" r:id="rId1"/>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65" charset="-128"/>
          <a:cs typeface="ＭＳ Ｐゴシック" pitchFamily="-65" charset="-128"/>
        </a:defRPr>
      </a:lvl1pPr>
      <a:lvl2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2pPr>
      <a:lvl3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3pPr>
      <a:lvl4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4pPr>
      <a:lvl5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5pPr>
      <a:lvl6pPr marL="389626"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6pPr>
      <a:lvl7pPr marL="779252"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7pPr>
      <a:lvl8pPr marL="1168878"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8pPr>
      <a:lvl9pPr marL="1558503"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65" charset="-128"/>
          <a:cs typeface="ＭＳ Ｐゴシック" pitchFamily="-65"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65"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65"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13" descr="Aalto_EN_Electr-Eng_13_RGB_2"/>
          <p:cNvPicPr>
            <a:picLocks noChangeAspect="1" noChangeArrowheads="1"/>
          </p:cNvPicPr>
          <p:nvPr userDrawn="1"/>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5900" y="5815013"/>
            <a:ext cx="2519363" cy="104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fi-FI" altLang="en-US"/>
              <a:t>Click to edit Master title style</a:t>
            </a:r>
            <a:endParaRPr lang="en-US" altLang="en-US"/>
          </a:p>
        </p:txBody>
      </p:sp>
      <p:sp>
        <p:nvSpPr>
          <p:cNvPr id="2052"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fi-FI" altLang="en-US"/>
              <a:t>Click to edit Master text styles</a:t>
            </a:r>
          </a:p>
          <a:p>
            <a:pPr lvl="1"/>
            <a:r>
              <a:rPr lang="fi-FI" altLang="en-US"/>
              <a:t>Second level</a:t>
            </a:r>
          </a:p>
          <a:p>
            <a:pPr lvl="2"/>
            <a:r>
              <a:rPr lang="fi-FI" altLang="en-US"/>
              <a:t>Third level</a:t>
            </a:r>
          </a:p>
          <a:p>
            <a:pPr lvl="3"/>
            <a:r>
              <a:rPr lang="fi-FI" altLang="en-US"/>
              <a:t>Fourth level</a:t>
            </a:r>
          </a:p>
          <a:p>
            <a:pPr lvl="4"/>
            <a:r>
              <a:rPr lang="fi-FI" altLang="en-US"/>
              <a:t>Fifth level</a:t>
            </a:r>
            <a:endParaRPr lang="en-US"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0E0A0211-A76A-4511-A964-36F8689660B5}"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790" r:id="rId1"/>
    <p:sldLayoutId id="2147484791" r:id="rId2"/>
    <p:sldLayoutId id="2147484792" r:id="rId3"/>
    <p:sldLayoutId id="2147484794" r:id="rId4"/>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108" charset="-128"/>
          <a:cs typeface="ＭＳ Ｐゴシック" pitchFamily="-108" charset="-128"/>
        </a:defRPr>
      </a:lvl1pPr>
      <a:lvl2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2pPr>
      <a:lvl3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3pPr>
      <a:lvl4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4pPr>
      <a:lvl5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5pPr>
      <a:lvl6pPr marL="389626"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6pPr>
      <a:lvl7pPr marL="779252"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7pPr>
      <a:lvl8pPr marL="1168878"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8pPr>
      <a:lvl9pPr marL="1558503"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7274" cy="2410209"/>
          </a:xfrm>
        </p:spPr>
        <p:txBody>
          <a:bodyPr>
            <a:normAutofit/>
          </a:bodyPr>
          <a:lstStyle/>
          <a:p>
            <a:r>
              <a:rPr lang="fi-FI" sz="3200">
                <a:ea typeface="ＭＳ Ｐゴシック"/>
              </a:rPr>
              <a:t>ELEC-E8423 - Smart Grid</a:t>
            </a:r>
            <a:r>
              <a:rPr lang="fi-FI" sz="3200"/>
              <a:t/>
            </a:r>
            <a:br>
              <a:rPr lang="fi-FI" sz="3200"/>
            </a:br>
            <a:r>
              <a:rPr lang="fi-FI" sz="3200"/>
              <a:t/>
            </a:r>
            <a:br>
              <a:rPr lang="fi-FI" sz="3200"/>
            </a:br>
            <a:r>
              <a:rPr lang="fi-FI" sz="3200">
                <a:ea typeface="ＭＳ Ｐゴシック"/>
              </a:rPr>
              <a:t>PV hosting capacity of low voltage and medium voltage grids</a:t>
            </a:r>
            <a:endParaRPr lang="fi-FI" sz="3200" i="1">
              <a:ea typeface="ＭＳ Ｐゴシック"/>
            </a:endParaRPr>
          </a:p>
        </p:txBody>
      </p:sp>
      <p:sp>
        <p:nvSpPr>
          <p:cNvPr id="3" name="Subtitle 2"/>
          <p:cNvSpPr>
            <a:spLocks noGrp="1"/>
          </p:cNvSpPr>
          <p:nvPr>
            <p:ph type="subTitle" idx="1"/>
          </p:nvPr>
        </p:nvSpPr>
        <p:spPr>
          <a:xfrm>
            <a:off x="572401" y="4182429"/>
            <a:ext cx="6285600" cy="1323370"/>
          </a:xfrm>
        </p:spPr>
        <p:txBody>
          <a:bodyPr>
            <a:normAutofit/>
          </a:bodyPr>
          <a:lstStyle/>
          <a:p>
            <a:r>
              <a:rPr lang="en-US" i="1">
                <a:ea typeface="ＭＳ Ｐゴシック"/>
              </a:rPr>
              <a:t>Aleksi Ranta-aho</a:t>
            </a:r>
            <a:endParaRPr lang="en-US" i="1"/>
          </a:p>
          <a:p>
            <a:r>
              <a:rPr lang="en-US" i="1" err="1">
                <a:ea typeface="ＭＳ Ｐゴシック"/>
              </a:rPr>
              <a:t>Väinö</a:t>
            </a:r>
            <a:r>
              <a:rPr lang="en-US" i="1">
                <a:ea typeface="ＭＳ Ｐゴシック"/>
              </a:rPr>
              <a:t> Valli</a:t>
            </a:r>
          </a:p>
          <a:p>
            <a:endParaRPr lang="en-US"/>
          </a:p>
        </p:txBody>
      </p:sp>
      <p:sp>
        <p:nvSpPr>
          <p:cNvPr id="4" name="Text Placeholder 3"/>
          <p:cNvSpPr>
            <a:spLocks noGrp="1"/>
          </p:cNvSpPr>
          <p:nvPr>
            <p:ph type="body" sz="quarter" idx="13"/>
          </p:nvPr>
        </p:nvSpPr>
        <p:spPr/>
        <p:txBody>
          <a:bodyPr/>
          <a:lstStyle/>
          <a:p>
            <a:endParaRPr lang="en-US"/>
          </a:p>
        </p:txBody>
      </p:sp>
      <p:sp>
        <p:nvSpPr>
          <p:cNvPr id="5" name="Text Placeholder 4"/>
          <p:cNvSpPr>
            <a:spLocks noGrp="1"/>
          </p:cNvSpPr>
          <p:nvPr>
            <p:ph type="body" sz="quarter" idx="14"/>
          </p:nvPr>
        </p:nvSpPr>
        <p:spPr/>
        <p:txBody>
          <a:bodyPr/>
          <a:lstStyle/>
          <a:p>
            <a:endParaRPr lang="en-US"/>
          </a:p>
        </p:txBody>
      </p:sp>
      <p:sp>
        <p:nvSpPr>
          <p:cNvPr id="6" name="Text Placeholder 5"/>
          <p:cNvSpPr>
            <a:spLocks noGrp="1"/>
          </p:cNvSpPr>
          <p:nvPr>
            <p:ph type="body" sz="quarter" idx="18"/>
          </p:nvPr>
        </p:nvSpPr>
        <p:spPr/>
        <p:txBody>
          <a:bodyPr/>
          <a:lstStyle/>
          <a:p>
            <a:r>
              <a:rPr lang="fi-FI">
                <a:ea typeface="ＭＳ Ｐゴシック"/>
              </a:rPr>
              <a:t>17</a:t>
            </a:r>
            <a:r>
              <a:rPr lang="et-EE">
                <a:ea typeface="ＭＳ Ｐゴシック"/>
              </a:rPr>
              <a:t>.03.2020</a:t>
            </a:r>
            <a:endParaRPr lang="fi-FI"/>
          </a:p>
        </p:txBody>
      </p:sp>
      <p:sp>
        <p:nvSpPr>
          <p:cNvPr id="7" name="Text Placeholder 6"/>
          <p:cNvSpPr>
            <a:spLocks noGrp="1"/>
          </p:cNvSpPr>
          <p:nvPr>
            <p:ph type="body" sz="quarter" idx="19"/>
          </p:nvPr>
        </p:nvSpPr>
        <p:spPr/>
        <p:txBody>
          <a:bodyPr/>
          <a:lstStyle/>
          <a:p>
            <a:endParaRPr lang="en-US"/>
          </a:p>
        </p:txBody>
      </p:sp>
      <p:sp>
        <p:nvSpPr>
          <p:cNvPr id="8" name="Text Placeholder 7"/>
          <p:cNvSpPr>
            <a:spLocks noGrp="1"/>
          </p:cNvSpPr>
          <p:nvPr>
            <p:ph type="body" sz="quarter" idx="20"/>
          </p:nvPr>
        </p:nvSpPr>
        <p:spPr/>
        <p:txBody>
          <a:bodyPr/>
          <a:lstStyle/>
          <a:p>
            <a:endParaRPr lang="en-US"/>
          </a:p>
        </p:txBody>
      </p:sp>
    </p:spTree>
    <p:extLst>
      <p:ext uri="{BB962C8B-B14F-4D97-AF65-F5344CB8AC3E}">
        <p14:creationId xmlns:p14="http://schemas.microsoft.com/office/powerpoint/2010/main" val="1640447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261380"/>
            <a:ext cx="8376867" cy="4522200"/>
          </a:xfrm>
        </p:spPr>
        <p:txBody>
          <a:bodyPr>
            <a:normAutofit fontScale="62500" lnSpcReduction="20000"/>
          </a:bodyPr>
          <a:lstStyle/>
          <a:p>
            <a:pPr marL="0" indent="0"/>
            <a:r>
              <a:rPr lang="en-US" sz="1800" b="0">
                <a:latin typeface="Calibri"/>
                <a:ea typeface="Calibri" panose="020F0502020204030204" pitchFamily="34" charset="0"/>
                <a:cs typeface="Calibri"/>
              </a:rPr>
              <a:t>R. </a:t>
            </a:r>
            <a:r>
              <a:rPr lang="en-US" sz="1800" b="0" err="1">
                <a:latin typeface="Calibri"/>
                <a:ea typeface="Calibri" panose="020F0502020204030204" pitchFamily="34" charset="0"/>
                <a:cs typeface="Calibri"/>
              </a:rPr>
              <a:t>Torquato</a:t>
            </a:r>
            <a:r>
              <a:rPr lang="en-US" sz="1800" b="0">
                <a:latin typeface="Calibri"/>
                <a:ea typeface="Calibri" panose="020F0502020204030204" pitchFamily="34" charset="0"/>
                <a:cs typeface="Calibri"/>
              </a:rPr>
              <a:t>, D. Salles, C. </a:t>
            </a:r>
            <a:r>
              <a:rPr lang="en-US" sz="1800" b="0" err="1">
                <a:latin typeface="Calibri"/>
                <a:ea typeface="Calibri" panose="020F0502020204030204" pitchFamily="34" charset="0"/>
                <a:cs typeface="Calibri"/>
              </a:rPr>
              <a:t>Oriente</a:t>
            </a:r>
            <a:r>
              <a:rPr lang="en-US" sz="1800" b="0">
                <a:latin typeface="Calibri"/>
                <a:ea typeface="Calibri" panose="020F0502020204030204" pitchFamily="34" charset="0"/>
                <a:cs typeface="Calibri"/>
              </a:rPr>
              <a:t> Pereira, P. C. M. </a:t>
            </a:r>
            <a:r>
              <a:rPr lang="en-US" sz="1800" b="0" err="1">
                <a:latin typeface="Calibri"/>
                <a:ea typeface="Calibri" panose="020F0502020204030204" pitchFamily="34" charset="0"/>
                <a:cs typeface="Calibri"/>
              </a:rPr>
              <a:t>Meira</a:t>
            </a:r>
            <a:r>
              <a:rPr lang="en-US" sz="1800" b="0">
                <a:latin typeface="Calibri"/>
                <a:ea typeface="Calibri" panose="020F0502020204030204" pitchFamily="34" charset="0"/>
                <a:cs typeface="Calibri"/>
              </a:rPr>
              <a:t>, and W. </a:t>
            </a:r>
            <a:r>
              <a:rPr lang="en-US" sz="1800" b="0" err="1">
                <a:latin typeface="Calibri"/>
                <a:ea typeface="Calibri" panose="020F0502020204030204" pitchFamily="34" charset="0"/>
                <a:cs typeface="Calibri"/>
              </a:rPr>
              <a:t>Freitas,“A</a:t>
            </a:r>
            <a:r>
              <a:rPr lang="en-US" sz="1800" b="0">
                <a:latin typeface="Calibri"/>
                <a:ea typeface="Calibri" panose="020F0502020204030204" pitchFamily="34" charset="0"/>
                <a:cs typeface="Calibri"/>
              </a:rPr>
              <a:t> Comprehensive</a:t>
            </a:r>
            <a:r>
              <a:rPr lang="fi-FI">
                <a:ea typeface="ＭＳ Ｐゴシック"/>
                <a:cs typeface="Calibri"/>
              </a:rPr>
              <a:t> </a:t>
            </a:r>
            <a:r>
              <a:rPr lang="en-US" sz="1800" b="0">
                <a:latin typeface="Calibri"/>
                <a:ea typeface="Calibri" panose="020F0502020204030204" pitchFamily="34" charset="0"/>
                <a:cs typeface="Calibri"/>
              </a:rPr>
              <a:t>Assessment of PV Hosting Capacity on Low-Voltage Distribution Systems,” IEEE Transactions on Power Delivery, 2018</a:t>
            </a:r>
            <a:endParaRPr lang="en-US"/>
          </a:p>
          <a:p>
            <a:pPr marL="0" indent="0"/>
            <a:endParaRPr lang="en-US" sz="1800" b="0">
              <a:latin typeface="Calibri" panose="020F0502020204030204" pitchFamily="34" charset="0"/>
              <a:cs typeface="Calibri" panose="020F0502020204030204" pitchFamily="34" charset="0"/>
            </a:endParaRPr>
          </a:p>
          <a:p>
            <a:pPr marL="0" indent="0"/>
            <a:r>
              <a:rPr lang="en-US" sz="1800" b="0">
                <a:latin typeface="Calibri"/>
                <a:ea typeface="ＭＳ Ｐゴシック"/>
                <a:cs typeface="Calibri"/>
              </a:rPr>
              <a:t>A. Arshad, ”Voltage Control and Photovoltaic Hosting Capacity in Distribution Networks,” Doctoral dissertation, Aalto University, 2019</a:t>
            </a:r>
          </a:p>
          <a:p>
            <a:pPr marL="0" indent="0"/>
            <a:endParaRPr lang="en-US" sz="1800" b="0">
              <a:latin typeface="Calibri" panose="020F0502020204030204" pitchFamily="34" charset="0"/>
              <a:cs typeface="Calibri" panose="020F0502020204030204" pitchFamily="34" charset="0"/>
            </a:endParaRPr>
          </a:p>
          <a:p>
            <a:pPr marL="0" indent="0"/>
            <a:r>
              <a:rPr lang="en-US" sz="1800" b="0">
                <a:latin typeface="Calibri"/>
                <a:ea typeface="ＭＳ Ｐゴシック"/>
                <a:cs typeface="Calibri"/>
              </a:rPr>
              <a:t>L. Collins and J. K. Ward, “Real and reactive power control of distributed PV inverters for overvoltage prevention and increased renewable generation hosting capacity,” Renewable Energy, 2015</a:t>
            </a:r>
          </a:p>
          <a:p>
            <a:pPr marL="0" indent="0"/>
            <a:endParaRPr lang="en-US" sz="1800" b="0">
              <a:latin typeface="Calibri"/>
              <a:ea typeface="ＭＳ Ｐゴシック"/>
              <a:cs typeface="Calibri"/>
            </a:endParaRPr>
          </a:p>
          <a:p>
            <a:pPr marL="0" indent="0"/>
            <a:r>
              <a:rPr lang="en-US" sz="1800" b="0">
                <a:latin typeface="Calibri"/>
                <a:ea typeface="ＭＳ Ｐゴシック"/>
                <a:cs typeface="Calibri"/>
              </a:rPr>
              <a:t>M. Davoudi, V. Cecchi, and J. R. </a:t>
            </a:r>
            <a:r>
              <a:rPr lang="en-US" sz="1800" b="0" err="1">
                <a:latin typeface="Calibri"/>
                <a:ea typeface="ＭＳ Ｐゴシック"/>
                <a:cs typeface="Calibri"/>
              </a:rPr>
              <a:t>Agüero</a:t>
            </a:r>
            <a:r>
              <a:rPr lang="en-US" sz="1800" b="0">
                <a:latin typeface="Calibri"/>
                <a:ea typeface="ＭＳ Ｐゴシック"/>
                <a:cs typeface="Calibri"/>
              </a:rPr>
              <a:t>, “Effects of stiffness factor on bus voltage variations in the presence of intermittent distributed generation,” in 2015 North American Power Symposium (NAPS), 2015</a:t>
            </a:r>
          </a:p>
          <a:p>
            <a:pPr marL="0" indent="0"/>
            <a:endParaRPr lang="en-US" sz="1800" b="0">
              <a:latin typeface="Calibri" panose="020F0502020204030204" pitchFamily="34" charset="0"/>
              <a:cs typeface="Calibri" panose="020F0502020204030204" pitchFamily="34" charset="0"/>
            </a:endParaRPr>
          </a:p>
          <a:p>
            <a:pPr marL="0" indent="0"/>
            <a:r>
              <a:rPr lang="en-US" sz="1800" b="0">
                <a:latin typeface="Calibri"/>
                <a:ea typeface="ＭＳ Ｐゴシック"/>
                <a:cs typeface="Calibri"/>
              </a:rPr>
              <a:t>A. </a:t>
            </a:r>
            <a:r>
              <a:rPr lang="en-US" sz="1800" b="0" err="1">
                <a:latin typeface="Calibri"/>
                <a:ea typeface="ＭＳ Ｐゴシック"/>
                <a:cs typeface="Calibri"/>
              </a:rPr>
              <a:t>Ballanti</a:t>
            </a:r>
            <a:r>
              <a:rPr lang="en-US" sz="1800" b="0">
                <a:latin typeface="Calibri"/>
                <a:ea typeface="ＭＳ Ｐゴシック"/>
                <a:cs typeface="Calibri"/>
              </a:rPr>
              <a:t> and L. F. Ochoa, “On the integrated PV hosting capacity of MV and LV distribution networks,” in 2015 IEEE PES Innovative Smart Grid Technologies Latin America (ISGT LATAM), 2015</a:t>
            </a:r>
          </a:p>
          <a:p>
            <a:pPr marL="0" indent="0"/>
            <a:endParaRPr lang="en-US" sz="1800" b="0">
              <a:latin typeface="Calibri"/>
              <a:ea typeface="ＭＳ Ｐゴシック"/>
              <a:cs typeface="Calibri"/>
            </a:endParaRPr>
          </a:p>
          <a:p>
            <a:pPr marL="0" indent="0"/>
            <a:r>
              <a:rPr lang="en-US" sz="1800" b="0">
                <a:latin typeface="Calibri"/>
                <a:ea typeface="+mn-lt"/>
                <a:cs typeface="+mn-lt"/>
              </a:rPr>
              <a:t>S.M. Ismael, S.H.E. Abdel Aleem, A.Y. Abdelaziz, A.F. </a:t>
            </a:r>
            <a:r>
              <a:rPr lang="en-US" sz="1800" b="0" err="1">
                <a:latin typeface="Calibri"/>
                <a:ea typeface="+mn-lt"/>
                <a:cs typeface="+mn-lt"/>
              </a:rPr>
              <a:t>Zobaa</a:t>
            </a:r>
            <a:r>
              <a:rPr lang="en-US" sz="1800" b="0">
                <a:latin typeface="Calibri"/>
                <a:ea typeface="+mn-lt"/>
                <a:cs typeface="+mn-lt"/>
              </a:rPr>
              <a:t>, “State-of-the-art of hosting capacity in modern power systems with distributed generation”, in Renewable Energy, 2019 </a:t>
            </a:r>
          </a:p>
          <a:p>
            <a:pPr marL="0" indent="0"/>
            <a:endParaRPr lang="en-US" sz="1800" b="0">
              <a:latin typeface="Calibri"/>
              <a:ea typeface="+mn-lt"/>
              <a:cs typeface="+mn-lt"/>
            </a:endParaRPr>
          </a:p>
          <a:p>
            <a:pPr marL="0" indent="0"/>
            <a:r>
              <a:rPr lang="en-US" sz="1800" b="0">
                <a:latin typeface="Calibri"/>
                <a:ea typeface="+mn-lt"/>
                <a:cs typeface="+mn-lt"/>
              </a:rPr>
              <a:t>M. Lehtonen, “Photovoltaic Hosting Capacity of Distribution Networks (PP slides)”, 2019</a:t>
            </a:r>
          </a:p>
          <a:p>
            <a:pPr marL="0" indent="0"/>
            <a:endParaRPr lang="en-US">
              <a:latin typeface="Calibri"/>
              <a:cs typeface="+mn-lt"/>
            </a:endParaRPr>
          </a:p>
          <a:p>
            <a:pPr marL="0" indent="0"/>
            <a:endParaRPr lang="en-US" b="0">
              <a:latin typeface="Calibri"/>
              <a:cs typeface="+mn-lt"/>
            </a:endParaRPr>
          </a:p>
          <a:p>
            <a:pPr marL="0" indent="0"/>
            <a:endParaRPr lang="en-US" sz="1800" b="0">
              <a:latin typeface="Calibri"/>
              <a:cs typeface="Calibri"/>
            </a:endParaRPr>
          </a:p>
          <a:p>
            <a:pPr marL="0" indent="0"/>
            <a:endParaRPr lang="en-US" sz="1800" b="0">
              <a:latin typeface="Calibri"/>
              <a:cs typeface="Calibri"/>
            </a:endParaRPr>
          </a:p>
          <a:p>
            <a:pPr marL="0" indent="0"/>
            <a:endParaRPr lang="en-US" sz="1800" b="0">
              <a:latin typeface="Calibri"/>
              <a:cs typeface="Calibri"/>
            </a:endParaRPr>
          </a:p>
          <a:p>
            <a:endParaRPr lang="en-US" sz="1800" b="0">
              <a:latin typeface="Calibri"/>
              <a:cs typeface="Calibri"/>
            </a:endParaRPr>
          </a:p>
          <a:p>
            <a:endParaRPr lang="en-US"/>
          </a:p>
        </p:txBody>
      </p:sp>
      <p:sp>
        <p:nvSpPr>
          <p:cNvPr id="3" name="Title 2"/>
          <p:cNvSpPr>
            <a:spLocks noGrp="1"/>
          </p:cNvSpPr>
          <p:nvPr>
            <p:ph type="ctrTitle"/>
          </p:nvPr>
        </p:nvSpPr>
        <p:spPr/>
        <p:txBody>
          <a:bodyPr/>
          <a:lstStyle/>
          <a:p>
            <a:r>
              <a:rPr lang="fi-FI" err="1"/>
              <a:t>Source</a:t>
            </a:r>
            <a:r>
              <a:rPr lang="fi-FI"/>
              <a:t> </a:t>
            </a:r>
            <a:r>
              <a:rPr lang="fi-FI" err="1"/>
              <a:t>material</a:t>
            </a:r>
            <a:r>
              <a:rPr lang="fi-FI"/>
              <a:t> </a:t>
            </a:r>
            <a:r>
              <a:rPr lang="fi-FI" err="1"/>
              <a:t>used</a:t>
            </a:r>
            <a:endParaRPr lang="en-US"/>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a:t>17.03.2020</a:t>
            </a:r>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10</a:t>
            </a:fld>
            <a:endParaRPr lang="en-US" altLang="en-US"/>
          </a:p>
        </p:txBody>
      </p:sp>
    </p:spTree>
    <p:extLst>
      <p:ext uri="{BB962C8B-B14F-4D97-AF65-F5344CB8AC3E}">
        <p14:creationId xmlns:p14="http://schemas.microsoft.com/office/powerpoint/2010/main" val="16607002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462942" y="1261842"/>
            <a:ext cx="7988990" cy="4338478"/>
          </a:xfrm>
        </p:spPr>
        <p:txBody>
          <a:bodyPr vert="horz" wrap="square" lIns="0" tIns="0" rIns="0" bIns="0" numCol="1" anchor="t" anchorCtr="0" compatLnSpc="1">
            <a:prstTxWarp prst="textNoShape">
              <a:avLst/>
            </a:prstTxWarp>
            <a:noAutofit/>
          </a:bodyPr>
          <a:lstStyle/>
          <a:p>
            <a:pPr marL="285750" indent="-285750" eaLnBrk="1" hangingPunct="1">
              <a:lnSpc>
                <a:spcPct val="160000"/>
              </a:lnSpc>
              <a:buFont typeface="Wingdings" panose="05000000000000000000" pitchFamily="2" charset="2"/>
              <a:buChar char="§"/>
            </a:pPr>
            <a:r>
              <a:rPr lang="fi-FI">
                <a:ea typeface="ＭＳ Ｐゴシック"/>
              </a:rPr>
              <a:t>In </a:t>
            </a:r>
            <a:r>
              <a:rPr lang="fi-FI" err="1">
                <a:ea typeface="ＭＳ Ｐゴシック"/>
              </a:rPr>
              <a:t>recent</a:t>
            </a:r>
            <a:r>
              <a:rPr lang="fi-FI">
                <a:ea typeface="ＭＳ Ｐゴシック"/>
              </a:rPr>
              <a:t> </a:t>
            </a:r>
            <a:r>
              <a:rPr lang="fi-FI" err="1">
                <a:ea typeface="ＭＳ Ｐゴシック"/>
              </a:rPr>
              <a:t>years</a:t>
            </a:r>
            <a:r>
              <a:rPr lang="fi-FI">
                <a:ea typeface="ＭＳ Ｐゴシック"/>
              </a:rPr>
              <a:t>, </a:t>
            </a:r>
            <a:r>
              <a:rPr lang="fi-FI" err="1">
                <a:ea typeface="ＭＳ Ｐゴシック"/>
              </a:rPr>
              <a:t>the</a:t>
            </a:r>
            <a:r>
              <a:rPr lang="fi-FI">
                <a:ea typeface="ＭＳ Ｐゴシック"/>
              </a:rPr>
              <a:t> </a:t>
            </a:r>
            <a:r>
              <a:rPr lang="fi-FI" err="1">
                <a:ea typeface="ＭＳ Ｐゴシック"/>
              </a:rPr>
              <a:t>installed</a:t>
            </a:r>
            <a:r>
              <a:rPr lang="fi-FI">
                <a:ea typeface="ＭＳ Ｐゴシック"/>
              </a:rPr>
              <a:t> PV </a:t>
            </a:r>
            <a:r>
              <a:rPr lang="fi-FI" err="1">
                <a:ea typeface="ＭＳ Ｐゴシック"/>
              </a:rPr>
              <a:t>capacity</a:t>
            </a:r>
            <a:r>
              <a:rPr lang="fi-FI">
                <a:ea typeface="ＭＳ Ｐゴシック"/>
              </a:rPr>
              <a:t> </a:t>
            </a:r>
            <a:r>
              <a:rPr lang="fi-FI" err="1">
                <a:ea typeface="ＭＳ Ｐゴシック"/>
              </a:rPr>
              <a:t>has</a:t>
            </a:r>
            <a:r>
              <a:rPr lang="fi-FI">
                <a:ea typeface="ＭＳ Ｐゴシック"/>
              </a:rPr>
              <a:t> </a:t>
            </a:r>
            <a:r>
              <a:rPr lang="fi-FI" err="1">
                <a:ea typeface="ＭＳ Ｐゴシック"/>
              </a:rPr>
              <a:t>increased</a:t>
            </a:r>
            <a:r>
              <a:rPr lang="fi-FI">
                <a:ea typeface="ＭＳ Ｐゴシック"/>
              </a:rPr>
              <a:t> </a:t>
            </a:r>
            <a:r>
              <a:rPr lang="fi-FI" err="1">
                <a:ea typeface="ＭＳ Ｐゴシック"/>
              </a:rPr>
              <a:t>rapidly</a:t>
            </a:r>
            <a:r>
              <a:rPr lang="fi-FI">
                <a:ea typeface="ＭＳ Ｐゴシック"/>
              </a:rPr>
              <a:t> in </a:t>
            </a:r>
            <a:r>
              <a:rPr lang="fi-FI" err="1">
                <a:ea typeface="ＭＳ Ｐゴシック"/>
              </a:rPr>
              <a:t>many</a:t>
            </a:r>
            <a:r>
              <a:rPr lang="fi-FI">
                <a:ea typeface="ＭＳ Ｐゴシック"/>
              </a:rPr>
              <a:t> </a:t>
            </a:r>
            <a:r>
              <a:rPr lang="fi-FI" err="1">
                <a:ea typeface="ＭＳ Ｐゴシック"/>
              </a:rPr>
              <a:t>countries</a:t>
            </a:r>
            <a:r>
              <a:rPr lang="fi-FI">
                <a:ea typeface="ＭＳ Ｐゴシック"/>
              </a:rPr>
              <a:t> </a:t>
            </a:r>
            <a:r>
              <a:rPr lang="fi-FI" err="1">
                <a:ea typeface="ＭＳ Ｐゴシック"/>
              </a:rPr>
              <a:t>due</a:t>
            </a:r>
            <a:r>
              <a:rPr lang="fi-FI">
                <a:ea typeface="ＭＳ Ｐゴシック"/>
              </a:rPr>
              <a:t> to </a:t>
            </a:r>
            <a:r>
              <a:rPr lang="fi-FI" err="1">
                <a:ea typeface="ＭＳ Ｐゴシック"/>
              </a:rPr>
              <a:t>government</a:t>
            </a:r>
            <a:r>
              <a:rPr lang="fi-FI">
                <a:ea typeface="ＭＳ Ｐゴシック"/>
              </a:rPr>
              <a:t> </a:t>
            </a:r>
            <a:r>
              <a:rPr lang="fi-FI" err="1">
                <a:ea typeface="ＭＳ Ｐゴシック"/>
              </a:rPr>
              <a:t>schemes</a:t>
            </a:r>
            <a:r>
              <a:rPr lang="fi-FI">
                <a:ea typeface="ＭＳ Ｐゴシック"/>
              </a:rPr>
              <a:t> </a:t>
            </a:r>
            <a:r>
              <a:rPr lang="fi-FI" err="1">
                <a:ea typeface="ＭＳ Ｐゴシック"/>
              </a:rPr>
              <a:t>aimed</a:t>
            </a:r>
            <a:r>
              <a:rPr lang="fi-FI">
                <a:ea typeface="ＭＳ Ｐゴシック"/>
              </a:rPr>
              <a:t> at </a:t>
            </a:r>
            <a:r>
              <a:rPr lang="fi-FI" err="1">
                <a:ea typeface="ＭＳ Ｐゴシック"/>
              </a:rPr>
              <a:t>reducing</a:t>
            </a:r>
            <a:r>
              <a:rPr lang="fi-FI">
                <a:ea typeface="ＭＳ Ｐゴシック"/>
              </a:rPr>
              <a:t> </a:t>
            </a:r>
            <a:r>
              <a:rPr lang="fi-FI" err="1">
                <a:ea typeface="ＭＳ Ｐゴシック"/>
              </a:rPr>
              <a:t>the</a:t>
            </a:r>
            <a:r>
              <a:rPr lang="fi-FI">
                <a:ea typeface="ＭＳ Ｐゴシック"/>
              </a:rPr>
              <a:t> CO2 </a:t>
            </a:r>
            <a:r>
              <a:rPr lang="fi-FI" err="1">
                <a:ea typeface="ＭＳ Ｐゴシック"/>
              </a:rPr>
              <a:t>emissions</a:t>
            </a:r>
            <a:endParaRPr lang="fi-FI">
              <a:ea typeface="ＭＳ Ｐゴシック"/>
            </a:endParaRPr>
          </a:p>
          <a:p>
            <a:pPr marL="285750" indent="-285750">
              <a:lnSpc>
                <a:spcPct val="100000"/>
              </a:lnSpc>
              <a:buFont typeface="Wingdings" panose="05000000000000000000" pitchFamily="2" charset="2"/>
              <a:buChar char="§"/>
            </a:pPr>
            <a:endParaRPr lang="fi-FI">
              <a:ea typeface="ＭＳ Ｐゴシック"/>
            </a:endParaRPr>
          </a:p>
          <a:p>
            <a:pPr marL="285750" indent="-285750" eaLnBrk="1" hangingPunct="1">
              <a:lnSpc>
                <a:spcPct val="160000"/>
              </a:lnSpc>
              <a:buFont typeface="Wingdings" panose="05000000000000000000" pitchFamily="2" charset="2"/>
              <a:buChar char="§"/>
            </a:pPr>
            <a:r>
              <a:rPr lang="en-US">
                <a:ea typeface="ＭＳ Ｐゴシック"/>
              </a:rPr>
              <a:t>PV integration reverses the normal power flow during high-generation low-loading period which can cause:</a:t>
            </a:r>
          </a:p>
          <a:p>
            <a:pPr marL="625475" lvl="1" indent="-285750" eaLnBrk="1" hangingPunct="1">
              <a:lnSpc>
                <a:spcPct val="160000"/>
              </a:lnSpc>
              <a:buFont typeface="Wingdings" panose="05000000000000000000" pitchFamily="2" charset="2"/>
              <a:buChar char="§"/>
            </a:pPr>
            <a:r>
              <a:rPr lang="en-US" sz="1400" b="1">
                <a:ea typeface="ＭＳ Ｐゴシック"/>
              </a:rPr>
              <a:t>Voltage rise</a:t>
            </a:r>
          </a:p>
          <a:p>
            <a:pPr marL="625475" lvl="1" indent="-285750" eaLnBrk="1" hangingPunct="1">
              <a:lnSpc>
                <a:spcPct val="160000"/>
              </a:lnSpc>
              <a:buFont typeface="Wingdings" panose="05000000000000000000" pitchFamily="2" charset="2"/>
              <a:buChar char="§"/>
            </a:pPr>
            <a:r>
              <a:rPr lang="en-US" sz="1400" b="1">
                <a:ea typeface="ＭＳ Ｐゴシック"/>
              </a:rPr>
              <a:t>Voltage unbalance </a:t>
            </a:r>
            <a:r>
              <a:rPr lang="en-US" sz="1400">
                <a:ea typeface="ＭＳ Ｐゴシック"/>
              </a:rPr>
              <a:t>(due to single-phase inverters)</a:t>
            </a:r>
          </a:p>
          <a:p>
            <a:pPr marL="625475" lvl="1" indent="-285750" eaLnBrk="1" hangingPunct="1">
              <a:lnSpc>
                <a:spcPct val="160000"/>
              </a:lnSpc>
              <a:buFont typeface="Wingdings" panose="05000000000000000000" pitchFamily="2" charset="2"/>
              <a:buChar char="§"/>
            </a:pPr>
            <a:r>
              <a:rPr lang="en-US" sz="1400" b="1">
                <a:ea typeface="ＭＳ Ｐゴシック"/>
              </a:rPr>
              <a:t>High currents </a:t>
            </a:r>
            <a:r>
              <a:rPr lang="en-US" sz="1400">
                <a:ea typeface="ＭＳ Ｐゴシック"/>
              </a:rPr>
              <a:t>(Thermal capacity of lines and transformers)</a:t>
            </a:r>
          </a:p>
          <a:p>
            <a:pPr marL="625475" lvl="1" indent="-285750" eaLnBrk="1" hangingPunct="1">
              <a:lnSpc>
                <a:spcPct val="160000"/>
              </a:lnSpc>
              <a:buFont typeface="Wingdings" panose="05000000000000000000" pitchFamily="2" charset="2"/>
              <a:buChar char="§"/>
            </a:pPr>
            <a:r>
              <a:rPr lang="en-US" sz="1400" b="1">
                <a:ea typeface="ＭＳ Ｐゴシック"/>
              </a:rPr>
              <a:t>Power quality problems </a:t>
            </a:r>
            <a:r>
              <a:rPr lang="en-US" sz="1400">
                <a:ea typeface="ＭＳ Ｐゴシック"/>
              </a:rPr>
              <a:t>(Flicker, Harmonics)</a:t>
            </a:r>
          </a:p>
          <a:p>
            <a:pPr marL="625475" lvl="1" indent="-285750">
              <a:buFont typeface="Wingdings" panose="05000000000000000000" pitchFamily="2" charset="2"/>
              <a:buChar char="§"/>
            </a:pPr>
            <a:endParaRPr lang="en-US" sz="1400">
              <a:ea typeface="ＭＳ Ｐゴシック"/>
            </a:endParaRPr>
          </a:p>
          <a:p>
            <a:pPr marL="285750" indent="-285750" eaLnBrk="1" hangingPunct="1">
              <a:lnSpc>
                <a:spcPct val="160000"/>
              </a:lnSpc>
              <a:buFont typeface="Wingdings" panose="05000000000000000000" pitchFamily="2" charset="2"/>
              <a:buChar char="§"/>
            </a:pPr>
            <a:r>
              <a:rPr lang="en-US">
                <a:ea typeface="ＭＳ Ｐゴシック"/>
              </a:rPr>
              <a:t>Hosting capacity (HC) is the limit how much PV power can be connected to distribution grid on a given location without any adverse impacts.</a:t>
            </a:r>
          </a:p>
        </p:txBody>
      </p:sp>
      <p:sp>
        <p:nvSpPr>
          <p:cNvPr id="3" name="Title 2"/>
          <p:cNvSpPr>
            <a:spLocks noGrp="1"/>
          </p:cNvSpPr>
          <p:nvPr>
            <p:ph type="ctrTitle"/>
          </p:nvPr>
        </p:nvSpPr>
        <p:spPr/>
        <p:txBody>
          <a:bodyPr/>
          <a:lstStyle/>
          <a:p>
            <a:r>
              <a:rPr lang="fi-FI" err="1"/>
              <a:t>Introduction</a:t>
            </a:r>
            <a:endParaRPr lang="en-US"/>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a:t>17.03.2020</a:t>
            </a:r>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2</a:t>
            </a:fld>
            <a:endParaRPr lang="en-US" altLang="en-US"/>
          </a:p>
        </p:txBody>
      </p:sp>
    </p:spTree>
    <p:extLst>
      <p:ext uri="{BB962C8B-B14F-4D97-AF65-F5344CB8AC3E}">
        <p14:creationId xmlns:p14="http://schemas.microsoft.com/office/powerpoint/2010/main" val="21389768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7772400" cy="4136400"/>
          </a:xfrm>
        </p:spPr>
        <p:txBody>
          <a:bodyPr>
            <a:normAutofit/>
          </a:bodyPr>
          <a:lstStyle/>
          <a:p>
            <a:pPr>
              <a:lnSpc>
                <a:spcPct val="150000"/>
              </a:lnSpc>
              <a:buFont typeface="Arial" panose="020B0604020202020204" pitchFamily="34" charset="0"/>
              <a:buChar char="•"/>
            </a:pPr>
            <a:r>
              <a:rPr lang="en-US" sz="2000">
                <a:ea typeface="ＭＳ Ｐゴシック"/>
              </a:rPr>
              <a:t>Key factors determining the PV HC of a feeder:</a:t>
            </a:r>
          </a:p>
          <a:p>
            <a:pPr lvl="1" indent="-242570">
              <a:lnSpc>
                <a:spcPct val="150000"/>
              </a:lnSpc>
              <a:buFont typeface="Arial" panose="020B0604020202020204" pitchFamily="34" charset="0"/>
              <a:buChar char="•"/>
            </a:pPr>
            <a:r>
              <a:rPr lang="en-US" sz="1800">
                <a:ea typeface="ＭＳ Ｐゴシック"/>
              </a:rPr>
              <a:t>PV Location</a:t>
            </a:r>
          </a:p>
          <a:p>
            <a:pPr marL="972820" lvl="2">
              <a:lnSpc>
                <a:spcPct val="150000"/>
              </a:lnSpc>
            </a:pPr>
            <a:r>
              <a:rPr lang="en-US" sz="1600">
                <a:ea typeface="ＭＳ Ｐゴシック"/>
              </a:rPr>
              <a:t>Smaller effect on voltage when PV is connected close to substation</a:t>
            </a:r>
          </a:p>
          <a:p>
            <a:pPr lvl="1" indent="-242570">
              <a:lnSpc>
                <a:spcPct val="150000"/>
              </a:lnSpc>
              <a:buFont typeface="Arial" panose="020B0604020202020204" pitchFamily="34" charset="0"/>
              <a:buChar char="•"/>
            </a:pPr>
            <a:r>
              <a:rPr lang="en-US" sz="1800">
                <a:ea typeface="ＭＳ Ｐゴシック"/>
              </a:rPr>
              <a:t>Feeder characteristics</a:t>
            </a:r>
          </a:p>
          <a:p>
            <a:pPr marL="972820" lvl="2">
              <a:lnSpc>
                <a:spcPct val="150000"/>
              </a:lnSpc>
            </a:pPr>
            <a:r>
              <a:rPr lang="en-US" sz="1600">
                <a:ea typeface="ＭＳ Ｐゴシック"/>
              </a:rPr>
              <a:t>Larger conductor -&gt; lower impedance -&gt; Higher HC</a:t>
            </a:r>
          </a:p>
          <a:p>
            <a:pPr lvl="1" indent="-242570">
              <a:lnSpc>
                <a:spcPct val="150000"/>
              </a:lnSpc>
              <a:buFont typeface="Arial" panose="020B0604020202020204" pitchFamily="34" charset="0"/>
              <a:buChar char="•"/>
            </a:pPr>
            <a:r>
              <a:rPr lang="en-US" sz="1800">
                <a:ea typeface="ＭＳ Ｐゴシック"/>
              </a:rPr>
              <a:t>PV Control</a:t>
            </a:r>
          </a:p>
          <a:p>
            <a:pPr marL="972820" lvl="2">
              <a:lnSpc>
                <a:spcPct val="150000"/>
              </a:lnSpc>
            </a:pPr>
            <a:r>
              <a:rPr lang="en-US" sz="1600">
                <a:ea typeface="ＭＳ Ｐゴシック"/>
              </a:rPr>
              <a:t>Power factor of the inverter output has impact on the voltage</a:t>
            </a:r>
          </a:p>
          <a:p>
            <a:pPr marL="388620" lvl="1" indent="0">
              <a:lnSpc>
                <a:spcPct val="150000"/>
              </a:lnSpc>
              <a:buNone/>
            </a:pPr>
            <a:endParaRPr lang="en-US" sz="1800"/>
          </a:p>
        </p:txBody>
      </p:sp>
      <p:sp>
        <p:nvSpPr>
          <p:cNvPr id="3" name="Title 2"/>
          <p:cNvSpPr>
            <a:spLocks noGrp="1"/>
          </p:cNvSpPr>
          <p:nvPr>
            <p:ph type="ctrTitle"/>
          </p:nvPr>
        </p:nvSpPr>
        <p:spPr>
          <a:xfrm>
            <a:off x="572400" y="536780"/>
            <a:ext cx="7772400" cy="766240"/>
          </a:xfrm>
        </p:spPr>
        <p:txBody>
          <a:bodyPr/>
          <a:lstStyle/>
          <a:p>
            <a:r>
              <a:rPr lang="en-US"/>
              <a:t>PV hosting capacity of a feeder</a:t>
            </a:r>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a:t>17.03.2020</a:t>
            </a:r>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3</a:t>
            </a:fld>
            <a:endParaRPr lang="en-US" altLang="en-US"/>
          </a:p>
        </p:txBody>
      </p:sp>
    </p:spTree>
    <p:extLst>
      <p:ext uri="{BB962C8B-B14F-4D97-AF65-F5344CB8AC3E}">
        <p14:creationId xmlns:p14="http://schemas.microsoft.com/office/powerpoint/2010/main" val="5218815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in paikkamerkki 1">
            <a:extLst>
              <a:ext uri="{FF2B5EF4-FFF2-40B4-BE49-F238E27FC236}">
                <a16:creationId xmlns:a16="http://schemas.microsoft.com/office/drawing/2014/main" id="{BD6B9762-CA49-49DE-93AA-979EF836BF0A}"/>
              </a:ext>
            </a:extLst>
          </p:cNvPr>
          <p:cNvSpPr>
            <a:spLocks noGrp="1"/>
          </p:cNvSpPr>
          <p:nvPr>
            <p:ph type="body" sz="quarter" idx="13"/>
          </p:nvPr>
        </p:nvSpPr>
        <p:spPr>
          <a:xfrm>
            <a:off x="690369" y="4804237"/>
            <a:ext cx="4494507" cy="813452"/>
          </a:xfrm>
        </p:spPr>
        <p:txBody>
          <a:bodyPr vert="horz" wrap="square" lIns="0" tIns="0" rIns="0" bIns="0" numCol="1" anchor="t" anchorCtr="0" compatLnSpc="1">
            <a:prstTxWarp prst="textNoShape">
              <a:avLst/>
            </a:prstTxWarp>
            <a:noAutofit/>
          </a:bodyPr>
          <a:lstStyle/>
          <a:p>
            <a:r>
              <a:rPr lang="fi-FI" sz="1200" b="0" err="1">
                <a:ea typeface="+mn-lt"/>
                <a:cs typeface="+mn-lt"/>
              </a:rPr>
              <a:t>Incidence</a:t>
            </a:r>
            <a:r>
              <a:rPr lang="fi-FI" sz="1200" b="0">
                <a:ea typeface="+mn-lt"/>
                <a:cs typeface="+mn-lt"/>
              </a:rPr>
              <a:t> of </a:t>
            </a:r>
            <a:r>
              <a:rPr lang="fi-FI" sz="1200" b="0" err="1">
                <a:ea typeface="+mn-lt"/>
                <a:cs typeface="+mn-lt"/>
              </a:rPr>
              <a:t>the</a:t>
            </a:r>
            <a:r>
              <a:rPr lang="fi-FI" sz="1200" b="0">
                <a:ea typeface="+mn-lt"/>
                <a:cs typeface="+mn-lt"/>
              </a:rPr>
              <a:t> </a:t>
            </a:r>
            <a:r>
              <a:rPr lang="fi-FI" sz="1200" b="0" err="1">
                <a:ea typeface="+mn-lt"/>
                <a:cs typeface="+mn-lt"/>
              </a:rPr>
              <a:t>operational</a:t>
            </a:r>
            <a:r>
              <a:rPr lang="fi-FI" sz="1200" b="0">
                <a:ea typeface="+mn-lt"/>
                <a:cs typeface="+mn-lt"/>
              </a:rPr>
              <a:t> </a:t>
            </a:r>
            <a:r>
              <a:rPr lang="fi-FI" sz="1200" b="0" err="1">
                <a:ea typeface="+mn-lt"/>
                <a:cs typeface="+mn-lt"/>
              </a:rPr>
              <a:t>limit</a:t>
            </a:r>
            <a:r>
              <a:rPr lang="fi-FI" sz="1200" b="0">
                <a:ea typeface="+mn-lt"/>
                <a:cs typeface="+mn-lt"/>
              </a:rPr>
              <a:t> </a:t>
            </a:r>
            <a:r>
              <a:rPr lang="fi-FI" sz="1200" b="0" err="1">
                <a:ea typeface="+mn-lt"/>
                <a:cs typeface="+mn-lt"/>
              </a:rPr>
              <a:t>first</a:t>
            </a:r>
            <a:r>
              <a:rPr lang="fi-FI" sz="1200" b="0">
                <a:ea typeface="+mn-lt"/>
                <a:cs typeface="+mn-lt"/>
              </a:rPr>
              <a:t> </a:t>
            </a:r>
            <a:r>
              <a:rPr lang="fi-FI" sz="1200" b="0" err="1">
                <a:ea typeface="+mn-lt"/>
                <a:cs typeface="+mn-lt"/>
              </a:rPr>
              <a:t>violated</a:t>
            </a:r>
            <a:r>
              <a:rPr lang="fi-FI" sz="1200" b="0">
                <a:ea typeface="+mn-lt"/>
                <a:cs typeface="+mn-lt"/>
              </a:rPr>
              <a:t> </a:t>
            </a:r>
            <a:r>
              <a:rPr lang="fi-FI" sz="1200" b="0" err="1">
                <a:ea typeface="+mn-lt"/>
                <a:cs typeface="+mn-lt"/>
              </a:rPr>
              <a:t>by</a:t>
            </a:r>
            <a:r>
              <a:rPr lang="fi-FI" sz="1200" b="0">
                <a:ea typeface="+mn-lt"/>
                <a:cs typeface="+mn-lt"/>
              </a:rPr>
              <a:t> PV </a:t>
            </a:r>
            <a:r>
              <a:rPr lang="fi-FI" sz="1200" b="0" err="1">
                <a:ea typeface="+mn-lt"/>
                <a:cs typeface="+mn-lt"/>
              </a:rPr>
              <a:t>generation</a:t>
            </a:r>
            <a:r>
              <a:rPr lang="fi-FI" sz="1200" b="0">
                <a:ea typeface="+mn-lt"/>
                <a:cs typeface="+mn-lt"/>
              </a:rPr>
              <a:t> in</a:t>
            </a:r>
          </a:p>
          <a:p>
            <a:r>
              <a:rPr lang="fi-FI" sz="1200" b="0">
                <a:ea typeface="ＭＳ Ｐゴシック"/>
                <a:cs typeface="Arial"/>
              </a:rPr>
              <a:t>50,000 </a:t>
            </a:r>
            <a:r>
              <a:rPr lang="fi-FI" sz="1200" b="0" err="1">
                <a:ea typeface="ＭＳ Ｐゴシック"/>
                <a:cs typeface="Arial"/>
              </a:rPr>
              <a:t>studied</a:t>
            </a:r>
            <a:r>
              <a:rPr lang="fi-FI" sz="1200" b="0">
                <a:ea typeface="ＭＳ Ｐゴシック"/>
                <a:cs typeface="Arial"/>
              </a:rPr>
              <a:t> </a:t>
            </a:r>
            <a:r>
              <a:rPr lang="fi-FI" sz="1200" b="0" err="1">
                <a:ea typeface="ＭＳ Ｐゴシック"/>
                <a:cs typeface="Arial"/>
              </a:rPr>
              <a:t>systems</a:t>
            </a:r>
            <a:r>
              <a:rPr lang="fi-FI" sz="1200" b="0">
                <a:ea typeface="ＭＳ Ｐゴシック"/>
                <a:cs typeface="Arial"/>
              </a:rPr>
              <a:t> (</a:t>
            </a:r>
            <a:r>
              <a:rPr lang="fi-FI" sz="1200" b="0" err="1">
                <a:ea typeface="ＭＳ Ｐゴシック"/>
                <a:cs typeface="Arial"/>
              </a:rPr>
              <a:t>most</a:t>
            </a:r>
            <a:r>
              <a:rPr lang="fi-FI" sz="1200" b="0">
                <a:ea typeface="ＭＳ Ｐゴシック"/>
                <a:cs typeface="Arial"/>
              </a:rPr>
              <a:t> </a:t>
            </a:r>
            <a:r>
              <a:rPr lang="fi-FI" sz="1200" b="0" err="1">
                <a:ea typeface="ＭＳ Ｐゴシック"/>
                <a:cs typeface="Arial"/>
              </a:rPr>
              <a:t>restrictive</a:t>
            </a:r>
            <a:r>
              <a:rPr lang="fi-FI" sz="1200" b="0">
                <a:ea typeface="ＭＳ Ｐゴシック"/>
                <a:cs typeface="Arial"/>
              </a:rPr>
              <a:t> </a:t>
            </a:r>
            <a:r>
              <a:rPr lang="fi-FI" sz="1200" b="0" err="1">
                <a:ea typeface="ＭＳ Ｐゴシック"/>
                <a:cs typeface="Arial"/>
              </a:rPr>
              <a:t>operational</a:t>
            </a:r>
            <a:r>
              <a:rPr lang="fi-FI" sz="1200" b="0">
                <a:ea typeface="ＭＳ Ｐゴシック"/>
                <a:cs typeface="Arial"/>
              </a:rPr>
              <a:t> </a:t>
            </a:r>
            <a:r>
              <a:rPr lang="fi-FI" sz="1200" b="0" err="1">
                <a:ea typeface="ＭＳ Ｐゴシック"/>
                <a:cs typeface="Arial"/>
              </a:rPr>
              <a:t>limit</a:t>
            </a:r>
            <a:r>
              <a:rPr lang="fi-FI" sz="1200" b="0">
                <a:ea typeface="ＭＳ Ｐゴシック"/>
                <a:cs typeface="Arial"/>
              </a:rPr>
              <a:t> for PV</a:t>
            </a:r>
          </a:p>
          <a:p>
            <a:r>
              <a:rPr lang="fi-FI" sz="1200" b="0" err="1">
                <a:ea typeface="ＭＳ Ｐゴシック"/>
                <a:cs typeface="Arial"/>
              </a:rPr>
              <a:t>generation</a:t>
            </a:r>
            <a:r>
              <a:rPr lang="fi-FI" sz="1200" b="0">
                <a:ea typeface="ＭＳ Ｐゴシック"/>
                <a:cs typeface="Arial"/>
              </a:rPr>
              <a:t>). (</a:t>
            </a:r>
            <a:r>
              <a:rPr lang="fi-FI" sz="1200" b="0" err="1">
                <a:ea typeface="ＭＳ Ｐゴシック"/>
                <a:cs typeface="Arial"/>
              </a:rPr>
              <a:t>Torquato</a:t>
            </a:r>
            <a:r>
              <a:rPr lang="fi-FI" sz="1200" b="0">
                <a:ea typeface="ＭＳ Ｐゴシック"/>
                <a:cs typeface="Arial"/>
              </a:rPr>
              <a:t> et al. 2018) </a:t>
            </a:r>
            <a:endParaRPr lang="fi-FI" sz="1200" b="0">
              <a:cs typeface="Arial"/>
            </a:endParaRPr>
          </a:p>
        </p:txBody>
      </p:sp>
      <p:sp>
        <p:nvSpPr>
          <p:cNvPr id="3" name="Otsikko 2">
            <a:extLst>
              <a:ext uri="{FF2B5EF4-FFF2-40B4-BE49-F238E27FC236}">
                <a16:creationId xmlns:a16="http://schemas.microsoft.com/office/drawing/2014/main" id="{BE6D9CF4-349C-4AD4-BB15-632603D115DB}"/>
              </a:ext>
            </a:extLst>
          </p:cNvPr>
          <p:cNvSpPr>
            <a:spLocks noGrp="1"/>
          </p:cNvSpPr>
          <p:nvPr>
            <p:ph type="ctrTitle"/>
          </p:nvPr>
        </p:nvSpPr>
        <p:spPr/>
        <p:txBody>
          <a:bodyPr/>
          <a:lstStyle/>
          <a:p>
            <a:r>
              <a:rPr lang="fi-FI" err="1">
                <a:ea typeface="ＭＳ Ｐゴシック"/>
                <a:cs typeface="Arial"/>
              </a:rPr>
              <a:t>Restrictive</a:t>
            </a:r>
            <a:r>
              <a:rPr lang="fi-FI">
                <a:ea typeface="ＭＳ Ｐゴシック"/>
                <a:cs typeface="Arial"/>
              </a:rPr>
              <a:t> </a:t>
            </a:r>
            <a:r>
              <a:rPr lang="fi-FI" err="1">
                <a:ea typeface="ＭＳ Ｐゴシック"/>
                <a:cs typeface="Arial"/>
              </a:rPr>
              <a:t>operational</a:t>
            </a:r>
            <a:r>
              <a:rPr lang="fi-FI">
                <a:ea typeface="ＭＳ Ｐゴシック"/>
                <a:cs typeface="Arial"/>
              </a:rPr>
              <a:t> </a:t>
            </a:r>
            <a:r>
              <a:rPr lang="fi-FI" err="1">
                <a:ea typeface="ＭＳ Ｐゴシック"/>
                <a:cs typeface="Arial"/>
              </a:rPr>
              <a:t>limits</a:t>
            </a:r>
            <a:endParaRPr lang="fi-FI"/>
          </a:p>
        </p:txBody>
      </p:sp>
      <p:sp>
        <p:nvSpPr>
          <p:cNvPr id="4" name="Tekstin paikkamerkki 3">
            <a:extLst>
              <a:ext uri="{FF2B5EF4-FFF2-40B4-BE49-F238E27FC236}">
                <a16:creationId xmlns:a16="http://schemas.microsoft.com/office/drawing/2014/main" id="{64A2DD3F-B3D7-4C56-B426-854C253CD9D8}"/>
              </a:ext>
            </a:extLst>
          </p:cNvPr>
          <p:cNvSpPr>
            <a:spLocks noGrp="1"/>
          </p:cNvSpPr>
          <p:nvPr>
            <p:ph type="body" sz="quarter" idx="16"/>
          </p:nvPr>
        </p:nvSpPr>
        <p:spPr/>
        <p:txBody>
          <a:bodyPr/>
          <a:lstStyle/>
          <a:p>
            <a:endParaRPr lang="fi-FI"/>
          </a:p>
        </p:txBody>
      </p:sp>
      <p:sp>
        <p:nvSpPr>
          <p:cNvPr id="5" name="Tekstin paikkamerkki 4">
            <a:extLst>
              <a:ext uri="{FF2B5EF4-FFF2-40B4-BE49-F238E27FC236}">
                <a16:creationId xmlns:a16="http://schemas.microsoft.com/office/drawing/2014/main" id="{EAFFFBB5-878E-48C6-BF11-091FC872C02D}"/>
              </a:ext>
            </a:extLst>
          </p:cNvPr>
          <p:cNvSpPr>
            <a:spLocks noGrp="1"/>
          </p:cNvSpPr>
          <p:nvPr>
            <p:ph type="body" sz="quarter" idx="17"/>
          </p:nvPr>
        </p:nvSpPr>
        <p:spPr/>
        <p:txBody>
          <a:bodyPr/>
          <a:lstStyle/>
          <a:p>
            <a:endParaRPr lang="fi-FI"/>
          </a:p>
        </p:txBody>
      </p:sp>
      <p:sp>
        <p:nvSpPr>
          <p:cNvPr id="6" name="Päivämäärän paikkamerkki 5">
            <a:extLst>
              <a:ext uri="{FF2B5EF4-FFF2-40B4-BE49-F238E27FC236}">
                <a16:creationId xmlns:a16="http://schemas.microsoft.com/office/drawing/2014/main" id="{FCC353D5-7F9B-4B02-BD52-5644C1486EA9}"/>
              </a:ext>
            </a:extLst>
          </p:cNvPr>
          <p:cNvSpPr>
            <a:spLocks noGrp="1"/>
          </p:cNvSpPr>
          <p:nvPr>
            <p:ph type="dt" sz="half" idx="19"/>
          </p:nvPr>
        </p:nvSpPr>
        <p:spPr/>
        <p:txBody>
          <a:bodyPr/>
          <a:lstStyle/>
          <a:p>
            <a:pPr>
              <a:defRPr/>
            </a:pPr>
            <a:r>
              <a:rPr lang="fi-FI"/>
              <a:t>17.03.2020</a:t>
            </a:r>
            <a:endParaRPr lang="en-US"/>
          </a:p>
        </p:txBody>
      </p:sp>
      <p:sp>
        <p:nvSpPr>
          <p:cNvPr id="7" name="Dian numeron paikkamerkki 6">
            <a:extLst>
              <a:ext uri="{FF2B5EF4-FFF2-40B4-BE49-F238E27FC236}">
                <a16:creationId xmlns:a16="http://schemas.microsoft.com/office/drawing/2014/main" id="{8B086ACD-5152-4A5C-9EA2-C534FF93869A}"/>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4</a:t>
            </a:fld>
            <a:endParaRPr lang="en-US" altLang="en-US"/>
          </a:p>
        </p:txBody>
      </p:sp>
      <p:pic>
        <p:nvPicPr>
          <p:cNvPr id="10" name="Kuva 10" descr="Kuva, joka sisältää kohteen kello, laite&#10;&#10;Kuvaus luotu, erittäin korkea luotettavuus">
            <a:extLst>
              <a:ext uri="{FF2B5EF4-FFF2-40B4-BE49-F238E27FC236}">
                <a16:creationId xmlns:a16="http://schemas.microsoft.com/office/drawing/2014/main" id="{01D49D58-646E-4AB5-9A34-0210C5D5E711}"/>
              </a:ext>
            </a:extLst>
          </p:cNvPr>
          <p:cNvPicPr>
            <a:picLocks noChangeAspect="1"/>
          </p:cNvPicPr>
          <p:nvPr/>
        </p:nvPicPr>
        <p:blipFill>
          <a:blip r:embed="rId3"/>
          <a:stretch>
            <a:fillRect/>
          </a:stretch>
        </p:blipFill>
        <p:spPr>
          <a:xfrm>
            <a:off x="688156" y="1388664"/>
            <a:ext cx="4265628" cy="3161559"/>
          </a:xfrm>
          <a:prstGeom prst="rect">
            <a:avLst/>
          </a:prstGeom>
        </p:spPr>
      </p:pic>
      <p:sp>
        <p:nvSpPr>
          <p:cNvPr id="12" name="Tekstiruutu 11">
            <a:extLst>
              <a:ext uri="{FF2B5EF4-FFF2-40B4-BE49-F238E27FC236}">
                <a16:creationId xmlns:a16="http://schemas.microsoft.com/office/drawing/2014/main" id="{7C6C228A-C905-43FB-A603-698D1C520977}"/>
              </a:ext>
            </a:extLst>
          </p:cNvPr>
          <p:cNvSpPr txBox="1"/>
          <p:nvPr/>
        </p:nvSpPr>
        <p:spPr>
          <a:xfrm>
            <a:off x="4777158" y="1800055"/>
            <a:ext cx="4365695" cy="349323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Font typeface="Arial"/>
              <a:buChar char="•"/>
            </a:pPr>
            <a:r>
              <a:rPr lang="fi-FI" err="1">
                <a:latin typeface="Arial"/>
                <a:ea typeface="ＭＳ Ｐゴシック"/>
                <a:cs typeface="Arial"/>
              </a:rPr>
              <a:t>Overvoltage</a:t>
            </a:r>
            <a:r>
              <a:rPr lang="fi-FI">
                <a:latin typeface="Arial"/>
                <a:ea typeface="ＭＳ Ｐゴシック"/>
                <a:cs typeface="Arial"/>
              </a:rPr>
              <a:t> is </a:t>
            </a:r>
            <a:r>
              <a:rPr lang="fi-FI" err="1">
                <a:latin typeface="Arial"/>
                <a:ea typeface="ＭＳ Ｐゴシック"/>
                <a:cs typeface="Arial"/>
              </a:rPr>
              <a:t>the</a:t>
            </a:r>
            <a:r>
              <a:rPr lang="fi-FI">
                <a:latin typeface="Arial"/>
                <a:ea typeface="ＭＳ Ｐゴシック"/>
                <a:cs typeface="Arial"/>
              </a:rPr>
              <a:t> </a:t>
            </a:r>
            <a:r>
              <a:rPr lang="fi-FI" err="1">
                <a:latin typeface="Arial"/>
                <a:ea typeface="ＭＳ Ｐゴシック"/>
                <a:cs typeface="Arial"/>
              </a:rPr>
              <a:t>most</a:t>
            </a:r>
            <a:r>
              <a:rPr lang="fi-FI">
                <a:latin typeface="Arial"/>
                <a:ea typeface="ＭＳ Ｐゴシック"/>
                <a:cs typeface="Arial"/>
              </a:rPr>
              <a:t> </a:t>
            </a:r>
            <a:r>
              <a:rPr lang="fi-FI" err="1">
                <a:latin typeface="Arial"/>
                <a:ea typeface="ＭＳ Ｐゴシック"/>
                <a:cs typeface="Arial"/>
              </a:rPr>
              <a:t>significant</a:t>
            </a:r>
            <a:r>
              <a:rPr lang="fi-FI">
                <a:latin typeface="Arial"/>
                <a:ea typeface="ＭＳ Ｐゴシック"/>
                <a:cs typeface="Arial"/>
              </a:rPr>
              <a:t> </a:t>
            </a:r>
            <a:r>
              <a:rPr lang="fi-FI" err="1">
                <a:latin typeface="Arial"/>
                <a:ea typeface="ＭＳ Ｐゴシック"/>
                <a:cs typeface="Arial"/>
              </a:rPr>
              <a:t>limiting</a:t>
            </a:r>
            <a:r>
              <a:rPr lang="fi-FI">
                <a:latin typeface="Arial"/>
                <a:ea typeface="ＭＳ Ｐゴシック"/>
                <a:cs typeface="Arial"/>
              </a:rPr>
              <a:t> </a:t>
            </a:r>
            <a:r>
              <a:rPr lang="fi-FI" err="1">
                <a:latin typeface="Arial"/>
                <a:ea typeface="ＭＳ Ｐゴシック"/>
                <a:cs typeface="Arial"/>
              </a:rPr>
              <a:t>factor</a:t>
            </a:r>
            <a:r>
              <a:rPr lang="fi-FI">
                <a:latin typeface="Arial"/>
                <a:ea typeface="ＭＳ Ｐゴシック"/>
                <a:cs typeface="Arial"/>
              </a:rPr>
              <a:t> in &gt; 60 % of the cases</a:t>
            </a:r>
          </a:p>
          <a:p>
            <a:endParaRPr lang="fi-FI">
              <a:latin typeface="Arial"/>
              <a:ea typeface="ＭＳ Ｐゴシック"/>
              <a:cs typeface="Arial"/>
            </a:endParaRPr>
          </a:p>
          <a:p>
            <a:endParaRPr lang="fi-FI">
              <a:latin typeface="Arial"/>
              <a:ea typeface="ＭＳ Ｐゴシック"/>
              <a:cs typeface="Arial"/>
            </a:endParaRPr>
          </a:p>
          <a:p>
            <a:pPr marL="342900" indent="-342900">
              <a:buFont typeface="Arial"/>
              <a:buChar char="•"/>
            </a:pPr>
            <a:r>
              <a:rPr lang="fi-FI" err="1">
                <a:latin typeface="Arial"/>
                <a:ea typeface="ＭＳ Ｐゴシック"/>
                <a:cs typeface="Arial"/>
              </a:rPr>
              <a:t>Other</a:t>
            </a:r>
            <a:r>
              <a:rPr lang="fi-FI">
                <a:latin typeface="Arial"/>
                <a:ea typeface="ＭＳ Ｐゴシック"/>
                <a:cs typeface="Arial"/>
              </a:rPr>
              <a:t> </a:t>
            </a:r>
            <a:r>
              <a:rPr lang="fi-FI" err="1">
                <a:latin typeface="Arial"/>
                <a:ea typeface="ＭＳ Ｐゴシック"/>
                <a:cs typeface="Arial"/>
              </a:rPr>
              <a:t>restricting</a:t>
            </a:r>
            <a:r>
              <a:rPr lang="fi-FI">
                <a:latin typeface="Arial"/>
                <a:ea typeface="ＭＳ Ｐゴシック"/>
                <a:cs typeface="Arial"/>
              </a:rPr>
              <a:t> </a:t>
            </a:r>
            <a:r>
              <a:rPr lang="fi-FI" err="1">
                <a:latin typeface="Arial"/>
                <a:ea typeface="ＭＳ Ｐゴシック"/>
                <a:cs typeface="Arial"/>
              </a:rPr>
              <a:t>factors</a:t>
            </a:r>
            <a:r>
              <a:rPr lang="fi-FI">
                <a:latin typeface="Arial"/>
                <a:ea typeface="ＭＳ Ｐゴシック"/>
                <a:cs typeface="Arial"/>
              </a:rPr>
              <a:t>:</a:t>
            </a:r>
            <a:endParaRPr lang="fi-FI">
              <a:cs typeface="Arial"/>
            </a:endParaRPr>
          </a:p>
          <a:p>
            <a:pPr marL="731520" lvl="1" indent="-342900">
              <a:buFont typeface="Arial"/>
              <a:buChar char="•"/>
            </a:pPr>
            <a:r>
              <a:rPr lang="fi-FI" err="1">
                <a:latin typeface="Arial"/>
                <a:ea typeface="ＭＳ Ｐゴシック"/>
                <a:cs typeface="Arial"/>
              </a:rPr>
              <a:t>Conductor</a:t>
            </a:r>
            <a:r>
              <a:rPr lang="fi-FI">
                <a:latin typeface="Arial"/>
                <a:ea typeface="ＭＳ Ｐゴシック"/>
                <a:cs typeface="Arial"/>
              </a:rPr>
              <a:t> </a:t>
            </a:r>
            <a:r>
              <a:rPr lang="fi-FI" err="1">
                <a:latin typeface="Arial"/>
                <a:ea typeface="ＭＳ Ｐゴシック"/>
                <a:cs typeface="Arial"/>
              </a:rPr>
              <a:t>thermal</a:t>
            </a:r>
            <a:r>
              <a:rPr lang="fi-FI">
                <a:latin typeface="Arial"/>
                <a:ea typeface="ＭＳ Ｐゴシック"/>
                <a:cs typeface="Arial"/>
              </a:rPr>
              <a:t> </a:t>
            </a:r>
            <a:r>
              <a:rPr lang="fi-FI" err="1">
                <a:latin typeface="Arial"/>
                <a:ea typeface="ＭＳ Ｐゴシック"/>
                <a:cs typeface="Arial"/>
              </a:rPr>
              <a:t>capacity</a:t>
            </a:r>
            <a:endParaRPr lang="fi-FI" err="1">
              <a:cs typeface="Arial"/>
            </a:endParaRPr>
          </a:p>
          <a:p>
            <a:pPr marL="731520" lvl="1" indent="-342900">
              <a:buFont typeface="Arial"/>
              <a:buChar char="•"/>
            </a:pPr>
            <a:r>
              <a:rPr lang="fi-FI" err="1">
                <a:latin typeface="Arial"/>
                <a:ea typeface="ＭＳ Ｐゴシック"/>
                <a:cs typeface="Arial"/>
              </a:rPr>
              <a:t>Voltage</a:t>
            </a:r>
            <a:r>
              <a:rPr lang="fi-FI">
                <a:latin typeface="Arial"/>
                <a:ea typeface="ＭＳ Ｐゴシック"/>
                <a:cs typeface="Arial"/>
              </a:rPr>
              <a:t> </a:t>
            </a:r>
            <a:r>
              <a:rPr lang="fi-FI" err="1">
                <a:latin typeface="Arial"/>
                <a:ea typeface="ＭＳ Ｐゴシック"/>
                <a:cs typeface="Arial"/>
              </a:rPr>
              <a:t>unbalance</a:t>
            </a:r>
            <a:endParaRPr lang="fi-FI" err="1">
              <a:cs typeface="Arial"/>
            </a:endParaRPr>
          </a:p>
          <a:p>
            <a:pPr marL="731520" lvl="1" indent="-342900">
              <a:buFont typeface="Arial"/>
              <a:buChar char="•"/>
            </a:pPr>
            <a:r>
              <a:rPr lang="fi-FI" err="1">
                <a:latin typeface="Arial"/>
                <a:ea typeface="ＭＳ Ｐゴシック"/>
                <a:cs typeface="Arial"/>
              </a:rPr>
              <a:t>Undervoltage</a:t>
            </a:r>
            <a:endParaRPr lang="fi-FI" err="1">
              <a:cs typeface="Arial"/>
            </a:endParaRPr>
          </a:p>
          <a:p>
            <a:pPr marL="731520" lvl="1" indent="-342900">
              <a:buFont typeface="Arial"/>
              <a:buChar char="•"/>
            </a:pPr>
            <a:endParaRPr lang="fi-FI">
              <a:cs typeface="Arial"/>
            </a:endParaRPr>
          </a:p>
          <a:p>
            <a:endParaRPr lang="fi-FI">
              <a:cs typeface="Arial"/>
            </a:endParaRPr>
          </a:p>
        </p:txBody>
      </p:sp>
    </p:spTree>
    <p:extLst>
      <p:ext uri="{BB962C8B-B14F-4D97-AF65-F5344CB8AC3E}">
        <p14:creationId xmlns:p14="http://schemas.microsoft.com/office/powerpoint/2010/main" val="10479073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in paikkamerkki 1">
            <a:extLst>
              <a:ext uri="{FF2B5EF4-FFF2-40B4-BE49-F238E27FC236}">
                <a16:creationId xmlns:a16="http://schemas.microsoft.com/office/drawing/2014/main" id="{0EC3728C-D577-4EB6-B047-4A63FDE878C5}"/>
              </a:ext>
            </a:extLst>
          </p:cNvPr>
          <p:cNvSpPr>
            <a:spLocks noGrp="1"/>
          </p:cNvSpPr>
          <p:nvPr>
            <p:ph type="body" sz="quarter" idx="13"/>
          </p:nvPr>
        </p:nvSpPr>
        <p:spPr>
          <a:xfrm>
            <a:off x="575967" y="1263429"/>
            <a:ext cx="3996033" cy="720882"/>
          </a:xfrm>
        </p:spPr>
        <p:txBody>
          <a:bodyPr>
            <a:normAutofit/>
          </a:bodyPr>
          <a:lstStyle/>
          <a:p>
            <a:r>
              <a:rPr lang="en-US" sz="1100" b="0"/>
              <a:t>Std 50160: limits for 10 minute values: </a:t>
            </a:r>
          </a:p>
          <a:p>
            <a:pPr>
              <a:buFont typeface="Arial" panose="020B0604020202020204" pitchFamily="34" charset="0"/>
              <a:buChar char="•"/>
            </a:pPr>
            <a:r>
              <a:rPr lang="en-US" sz="1100" b="0"/>
              <a:t>95% must be in the band Un +/- 10%</a:t>
            </a:r>
          </a:p>
          <a:p>
            <a:pPr>
              <a:buFont typeface="Arial" panose="020B0604020202020204" pitchFamily="34" charset="0"/>
              <a:buChar char="•"/>
            </a:pPr>
            <a:r>
              <a:rPr lang="en-US" sz="1100" b="0"/>
              <a:t>all the 10 min values must be between -15 .. +10 %</a:t>
            </a:r>
            <a:endParaRPr lang="fi-FI" sz="1100"/>
          </a:p>
        </p:txBody>
      </p:sp>
      <p:sp>
        <p:nvSpPr>
          <p:cNvPr id="3" name="Otsikko 2">
            <a:extLst>
              <a:ext uri="{FF2B5EF4-FFF2-40B4-BE49-F238E27FC236}">
                <a16:creationId xmlns:a16="http://schemas.microsoft.com/office/drawing/2014/main" id="{9825E91A-F095-4464-AA5B-3D48D0C5C34B}"/>
              </a:ext>
            </a:extLst>
          </p:cNvPr>
          <p:cNvSpPr>
            <a:spLocks noGrp="1"/>
          </p:cNvSpPr>
          <p:nvPr>
            <p:ph type="ctrTitle"/>
          </p:nvPr>
        </p:nvSpPr>
        <p:spPr>
          <a:xfrm>
            <a:off x="572400" y="487740"/>
            <a:ext cx="7772400" cy="653698"/>
          </a:xfrm>
        </p:spPr>
        <p:txBody>
          <a:bodyPr/>
          <a:lstStyle/>
          <a:p>
            <a:r>
              <a:rPr lang="fi-FI" err="1">
                <a:ea typeface="ＭＳ Ｐゴシック"/>
              </a:rPr>
              <a:t>The</a:t>
            </a:r>
            <a:r>
              <a:rPr lang="fi-FI">
                <a:ea typeface="ＭＳ Ｐゴシック"/>
              </a:rPr>
              <a:t> </a:t>
            </a:r>
            <a:r>
              <a:rPr lang="fi-FI" err="1">
                <a:ea typeface="ＭＳ Ｐゴシック"/>
              </a:rPr>
              <a:t>key</a:t>
            </a:r>
            <a:r>
              <a:rPr lang="fi-FI">
                <a:ea typeface="ＭＳ Ｐゴシック"/>
              </a:rPr>
              <a:t> </a:t>
            </a:r>
            <a:r>
              <a:rPr lang="fi-FI" err="1">
                <a:ea typeface="ＭＳ Ｐゴシック"/>
              </a:rPr>
              <a:t>limiting</a:t>
            </a:r>
            <a:r>
              <a:rPr lang="fi-FI">
                <a:ea typeface="ＭＳ Ｐゴシック"/>
              </a:rPr>
              <a:t> </a:t>
            </a:r>
            <a:r>
              <a:rPr lang="fi-FI" err="1">
                <a:ea typeface="ＭＳ Ｐゴシック"/>
              </a:rPr>
              <a:t>factor</a:t>
            </a:r>
            <a:r>
              <a:rPr lang="fi-FI">
                <a:ea typeface="ＭＳ Ｐゴシック"/>
              </a:rPr>
              <a:t> - </a:t>
            </a:r>
            <a:r>
              <a:rPr lang="fi-FI" err="1">
                <a:ea typeface="ＭＳ Ｐゴシック"/>
              </a:rPr>
              <a:t>Voltage</a:t>
            </a:r>
            <a:r>
              <a:rPr lang="fi-FI">
                <a:ea typeface="ＭＳ Ｐゴシック"/>
              </a:rPr>
              <a:t> </a:t>
            </a:r>
            <a:r>
              <a:rPr lang="fi-FI" err="1">
                <a:ea typeface="ＭＳ Ｐゴシック"/>
              </a:rPr>
              <a:t>rise</a:t>
            </a:r>
            <a:endParaRPr lang="fi-FI"/>
          </a:p>
        </p:txBody>
      </p:sp>
      <p:sp>
        <p:nvSpPr>
          <p:cNvPr id="4" name="Tekstin paikkamerkki 3">
            <a:extLst>
              <a:ext uri="{FF2B5EF4-FFF2-40B4-BE49-F238E27FC236}">
                <a16:creationId xmlns:a16="http://schemas.microsoft.com/office/drawing/2014/main" id="{185C3C19-3F1B-4274-94FC-EACE7A48A127}"/>
              </a:ext>
            </a:extLst>
          </p:cNvPr>
          <p:cNvSpPr>
            <a:spLocks noGrp="1"/>
          </p:cNvSpPr>
          <p:nvPr>
            <p:ph type="body" sz="quarter" idx="16"/>
          </p:nvPr>
        </p:nvSpPr>
        <p:spPr/>
        <p:txBody>
          <a:bodyPr/>
          <a:lstStyle/>
          <a:p>
            <a:endParaRPr lang="fi-FI"/>
          </a:p>
        </p:txBody>
      </p:sp>
      <p:sp>
        <p:nvSpPr>
          <p:cNvPr id="5" name="Tekstin paikkamerkki 4">
            <a:extLst>
              <a:ext uri="{FF2B5EF4-FFF2-40B4-BE49-F238E27FC236}">
                <a16:creationId xmlns:a16="http://schemas.microsoft.com/office/drawing/2014/main" id="{03B71588-15BA-4FC4-AD59-3D481123EDFD}"/>
              </a:ext>
            </a:extLst>
          </p:cNvPr>
          <p:cNvSpPr>
            <a:spLocks noGrp="1"/>
          </p:cNvSpPr>
          <p:nvPr>
            <p:ph type="body" sz="quarter" idx="17"/>
          </p:nvPr>
        </p:nvSpPr>
        <p:spPr/>
        <p:txBody>
          <a:bodyPr/>
          <a:lstStyle/>
          <a:p>
            <a:endParaRPr lang="fi-FI"/>
          </a:p>
        </p:txBody>
      </p:sp>
      <p:sp>
        <p:nvSpPr>
          <p:cNvPr id="6" name="Päivämäärän paikkamerkki 5">
            <a:extLst>
              <a:ext uri="{FF2B5EF4-FFF2-40B4-BE49-F238E27FC236}">
                <a16:creationId xmlns:a16="http://schemas.microsoft.com/office/drawing/2014/main" id="{B1C94457-8BD8-4D90-B5D7-CAE1BD5922DA}"/>
              </a:ext>
            </a:extLst>
          </p:cNvPr>
          <p:cNvSpPr>
            <a:spLocks noGrp="1"/>
          </p:cNvSpPr>
          <p:nvPr>
            <p:ph type="dt" sz="half" idx="19"/>
          </p:nvPr>
        </p:nvSpPr>
        <p:spPr/>
        <p:txBody>
          <a:bodyPr/>
          <a:lstStyle/>
          <a:p>
            <a:pPr>
              <a:defRPr/>
            </a:pPr>
            <a:r>
              <a:rPr lang="fi-FI"/>
              <a:t>17.03.2020</a:t>
            </a:r>
            <a:endParaRPr lang="en-US"/>
          </a:p>
        </p:txBody>
      </p:sp>
      <p:sp>
        <p:nvSpPr>
          <p:cNvPr id="7" name="Dian numeron paikkamerkki 6">
            <a:extLst>
              <a:ext uri="{FF2B5EF4-FFF2-40B4-BE49-F238E27FC236}">
                <a16:creationId xmlns:a16="http://schemas.microsoft.com/office/drawing/2014/main" id="{74483E04-FCD1-472C-B1EF-D6C06928A87B}"/>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5</a:t>
            </a:fld>
            <a:endParaRPr lang="en-US" altLang="en-US"/>
          </a:p>
        </p:txBody>
      </p:sp>
      <p:pic>
        <p:nvPicPr>
          <p:cNvPr id="8" name="Kuva 8" descr="Kuva, joka sisältää kohteen teksti, kartta&#10;&#10;Kuvaus luotu, erittäin korkea luotettavuus">
            <a:extLst>
              <a:ext uri="{FF2B5EF4-FFF2-40B4-BE49-F238E27FC236}">
                <a16:creationId xmlns:a16="http://schemas.microsoft.com/office/drawing/2014/main" id="{B8CBCFBE-AFA5-4108-BFA3-3E359E8A2F94}"/>
              </a:ext>
            </a:extLst>
          </p:cNvPr>
          <p:cNvPicPr>
            <a:picLocks noChangeAspect="1"/>
          </p:cNvPicPr>
          <p:nvPr/>
        </p:nvPicPr>
        <p:blipFill>
          <a:blip r:embed="rId3"/>
          <a:stretch>
            <a:fillRect/>
          </a:stretch>
        </p:blipFill>
        <p:spPr>
          <a:xfrm>
            <a:off x="248386" y="2113471"/>
            <a:ext cx="6208284" cy="3806914"/>
          </a:xfrm>
          <a:prstGeom prst="rect">
            <a:avLst/>
          </a:prstGeom>
        </p:spPr>
      </p:pic>
      <p:pic>
        <p:nvPicPr>
          <p:cNvPr id="9" name="Kuva 10" descr="Kuva, joka sisältää kohteen teksti&#10;&#10;Kuvaus luotu, erittäin korkea luotettavuus">
            <a:extLst>
              <a:ext uri="{FF2B5EF4-FFF2-40B4-BE49-F238E27FC236}">
                <a16:creationId xmlns:a16="http://schemas.microsoft.com/office/drawing/2014/main" id="{06065962-3EBB-401C-87E1-41C1CF1233E3}"/>
              </a:ext>
            </a:extLst>
          </p:cNvPr>
          <p:cNvPicPr>
            <a:picLocks noChangeAspect="1"/>
          </p:cNvPicPr>
          <p:nvPr/>
        </p:nvPicPr>
        <p:blipFill>
          <a:blip r:embed="rId4"/>
          <a:stretch>
            <a:fillRect/>
          </a:stretch>
        </p:blipFill>
        <p:spPr>
          <a:xfrm>
            <a:off x="7111173" y="1263429"/>
            <a:ext cx="1890188" cy="4432099"/>
          </a:xfrm>
          <a:prstGeom prst="rect">
            <a:avLst/>
          </a:prstGeom>
        </p:spPr>
      </p:pic>
    </p:spTree>
    <p:extLst>
      <p:ext uri="{BB962C8B-B14F-4D97-AF65-F5344CB8AC3E}">
        <p14:creationId xmlns:p14="http://schemas.microsoft.com/office/powerpoint/2010/main" val="38865308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in paikkamerkki 1">
            <a:extLst>
              <a:ext uri="{FF2B5EF4-FFF2-40B4-BE49-F238E27FC236}">
                <a16:creationId xmlns:a16="http://schemas.microsoft.com/office/drawing/2014/main" id="{D6D95B84-3507-461A-A4D2-C2183FF1FE74}"/>
              </a:ext>
            </a:extLst>
          </p:cNvPr>
          <p:cNvSpPr>
            <a:spLocks noGrp="1"/>
          </p:cNvSpPr>
          <p:nvPr>
            <p:ph type="body" sz="quarter" idx="13"/>
          </p:nvPr>
        </p:nvSpPr>
        <p:spPr>
          <a:xfrm>
            <a:off x="572400" y="1072396"/>
            <a:ext cx="8223787" cy="2848870"/>
          </a:xfrm>
        </p:spPr>
        <p:txBody>
          <a:bodyPr>
            <a:normAutofit fontScale="92500"/>
          </a:bodyPr>
          <a:lstStyle/>
          <a:p>
            <a:pPr>
              <a:buChar char="•"/>
            </a:pPr>
            <a:endParaRPr lang="en-US" sz="2000" b="0">
              <a:ea typeface="ＭＳ Ｐゴシック"/>
              <a:cs typeface="Arial"/>
            </a:endParaRPr>
          </a:p>
          <a:p>
            <a:pPr>
              <a:buChar char="•"/>
            </a:pPr>
            <a:r>
              <a:rPr lang="en-US" sz="2000" b="0">
                <a:ea typeface="+mn-lt"/>
                <a:cs typeface="+mn-lt"/>
              </a:rPr>
              <a:t>T</a:t>
            </a:r>
            <a:r>
              <a:rPr lang="en-US" sz="2000" b="0">
                <a:ea typeface="ＭＳ Ｐゴシック"/>
                <a:cs typeface="+mn-lt"/>
              </a:rPr>
              <a:t>he</a:t>
            </a:r>
            <a:r>
              <a:rPr lang="en-US" sz="2000" b="0">
                <a:ea typeface="ＭＳ Ｐゴシック"/>
              </a:rPr>
              <a:t> fluctuation of sun's irradiation causes flicker (fast changes in voltage)</a:t>
            </a:r>
            <a:endParaRPr lang="en-US" sz="2400" b="0">
              <a:ea typeface="ＭＳ Ｐゴシック"/>
            </a:endParaRPr>
          </a:p>
          <a:p>
            <a:pPr lvl="1" indent="-242570">
              <a:buChar char="•"/>
            </a:pPr>
            <a:r>
              <a:rPr lang="en-US" sz="1800">
                <a:ea typeface="ＭＳ Ｐゴシック"/>
              </a:rPr>
              <a:t>Flicker is also caused by inverters and MPPT-control</a:t>
            </a:r>
            <a:endParaRPr lang="en-US" sz="1800"/>
          </a:p>
          <a:p>
            <a:pPr marL="389255" lvl="1" indent="0">
              <a:buNone/>
            </a:pPr>
            <a:endParaRPr lang="en-US" sz="1800">
              <a:ea typeface="ＭＳ Ｐゴシック"/>
            </a:endParaRPr>
          </a:p>
          <a:p>
            <a:pPr marL="342900" indent="-342900">
              <a:buChar char="•"/>
            </a:pPr>
            <a:r>
              <a:rPr lang="en-US" sz="2000" b="0">
                <a:ea typeface="ＭＳ Ｐゴシック"/>
              </a:rPr>
              <a:t>Flicker can be reduced by controlling the reactive power and in worst case curtailing the power production</a:t>
            </a:r>
          </a:p>
          <a:p>
            <a:pPr marL="342900" indent="-342900">
              <a:buChar char="•"/>
            </a:pPr>
            <a:endParaRPr lang="en-US" sz="2000" b="0">
              <a:ea typeface="ＭＳ Ｐゴシック"/>
            </a:endParaRPr>
          </a:p>
          <a:p>
            <a:pPr marL="342900" indent="-342900">
              <a:buChar char="•"/>
            </a:pPr>
            <a:r>
              <a:rPr lang="en-US" sz="2000" b="0">
                <a:ea typeface="ＭＳ Ｐゴシック"/>
              </a:rPr>
              <a:t>Flicker can be experienced as fast changes in lighting illumination</a:t>
            </a:r>
          </a:p>
          <a:p>
            <a:pPr marL="682625" lvl="1" indent="-242570">
              <a:lnSpc>
                <a:spcPts val="1704"/>
              </a:lnSpc>
              <a:buChar char="•"/>
            </a:pPr>
            <a:r>
              <a:rPr lang="en-US" sz="1800">
                <a:ea typeface="ＭＳ Ｐゴシック"/>
              </a:rPr>
              <a:t>Even small illumination changes are harmful for humans</a:t>
            </a:r>
          </a:p>
          <a:p>
            <a:pPr marL="682625" lvl="1" indent="-242570">
              <a:buChar char="•"/>
            </a:pPr>
            <a:r>
              <a:rPr lang="en-US" sz="1800">
                <a:ea typeface="ＭＳ Ｐゴシック"/>
              </a:rPr>
              <a:t>Standard </a:t>
            </a:r>
            <a:r>
              <a:rPr lang="en-US" sz="1800">
                <a:ea typeface="+mn-lt"/>
                <a:cs typeface="+mn-lt"/>
              </a:rPr>
              <a:t>SFS-EN 50160 sets limits for flicker</a:t>
            </a:r>
          </a:p>
          <a:p>
            <a:pPr marL="0" indent="0">
              <a:buNone/>
            </a:pPr>
            <a:endParaRPr lang="en-US" sz="2000">
              <a:ea typeface="ＭＳ Ｐゴシック"/>
              <a:cs typeface="Arial"/>
            </a:endParaRPr>
          </a:p>
        </p:txBody>
      </p:sp>
      <p:sp>
        <p:nvSpPr>
          <p:cNvPr id="3" name="Otsikko 2">
            <a:extLst>
              <a:ext uri="{FF2B5EF4-FFF2-40B4-BE49-F238E27FC236}">
                <a16:creationId xmlns:a16="http://schemas.microsoft.com/office/drawing/2014/main" id="{69085FA9-4314-4537-9E95-8310D409A03A}"/>
              </a:ext>
            </a:extLst>
          </p:cNvPr>
          <p:cNvSpPr>
            <a:spLocks noGrp="1"/>
          </p:cNvSpPr>
          <p:nvPr>
            <p:ph type="ctrTitle"/>
          </p:nvPr>
        </p:nvSpPr>
        <p:spPr/>
        <p:txBody>
          <a:bodyPr/>
          <a:lstStyle/>
          <a:p>
            <a:r>
              <a:rPr lang="fi-FI">
                <a:ea typeface="ＭＳ Ｐゴシック"/>
                <a:cs typeface="Arial"/>
              </a:rPr>
              <a:t>PV and </a:t>
            </a:r>
            <a:r>
              <a:rPr lang="fi-FI" err="1">
                <a:ea typeface="ＭＳ Ｐゴシック"/>
                <a:cs typeface="Arial"/>
              </a:rPr>
              <a:t>flicker</a:t>
            </a:r>
            <a:endParaRPr lang="fi-FI">
              <a:ea typeface="ＭＳ Ｐゴシック"/>
            </a:endParaRPr>
          </a:p>
        </p:txBody>
      </p:sp>
      <p:sp>
        <p:nvSpPr>
          <p:cNvPr id="4" name="Tekstin paikkamerkki 3">
            <a:extLst>
              <a:ext uri="{FF2B5EF4-FFF2-40B4-BE49-F238E27FC236}">
                <a16:creationId xmlns:a16="http://schemas.microsoft.com/office/drawing/2014/main" id="{952F861A-6277-4064-818B-F006D1DB6523}"/>
              </a:ext>
            </a:extLst>
          </p:cNvPr>
          <p:cNvSpPr>
            <a:spLocks noGrp="1"/>
          </p:cNvSpPr>
          <p:nvPr>
            <p:ph type="body" sz="quarter" idx="16"/>
          </p:nvPr>
        </p:nvSpPr>
        <p:spPr/>
        <p:txBody>
          <a:bodyPr/>
          <a:lstStyle/>
          <a:p>
            <a:endParaRPr lang="fi-FI"/>
          </a:p>
        </p:txBody>
      </p:sp>
      <p:sp>
        <p:nvSpPr>
          <p:cNvPr id="5" name="Tekstin paikkamerkki 4">
            <a:extLst>
              <a:ext uri="{FF2B5EF4-FFF2-40B4-BE49-F238E27FC236}">
                <a16:creationId xmlns:a16="http://schemas.microsoft.com/office/drawing/2014/main" id="{2D2EEB80-075F-48D2-ADFF-5F28BD6F039A}"/>
              </a:ext>
            </a:extLst>
          </p:cNvPr>
          <p:cNvSpPr>
            <a:spLocks noGrp="1"/>
          </p:cNvSpPr>
          <p:nvPr>
            <p:ph type="body" sz="quarter" idx="17"/>
          </p:nvPr>
        </p:nvSpPr>
        <p:spPr/>
        <p:txBody>
          <a:bodyPr/>
          <a:lstStyle/>
          <a:p>
            <a:endParaRPr lang="fi-FI"/>
          </a:p>
        </p:txBody>
      </p:sp>
      <p:sp>
        <p:nvSpPr>
          <p:cNvPr id="6" name="Päivämäärän paikkamerkki 5">
            <a:extLst>
              <a:ext uri="{FF2B5EF4-FFF2-40B4-BE49-F238E27FC236}">
                <a16:creationId xmlns:a16="http://schemas.microsoft.com/office/drawing/2014/main" id="{1A83DCED-5273-4935-AB3A-BC977DA0A96A}"/>
              </a:ext>
            </a:extLst>
          </p:cNvPr>
          <p:cNvSpPr>
            <a:spLocks noGrp="1"/>
          </p:cNvSpPr>
          <p:nvPr>
            <p:ph type="dt" sz="half" idx="19"/>
          </p:nvPr>
        </p:nvSpPr>
        <p:spPr/>
        <p:txBody>
          <a:bodyPr/>
          <a:lstStyle/>
          <a:p>
            <a:pPr>
              <a:defRPr/>
            </a:pPr>
            <a:r>
              <a:rPr lang="fi-FI"/>
              <a:t>17.03.2020</a:t>
            </a:r>
            <a:endParaRPr lang="en-US"/>
          </a:p>
        </p:txBody>
      </p:sp>
      <p:sp>
        <p:nvSpPr>
          <p:cNvPr id="7" name="Dian numeron paikkamerkki 6">
            <a:extLst>
              <a:ext uri="{FF2B5EF4-FFF2-40B4-BE49-F238E27FC236}">
                <a16:creationId xmlns:a16="http://schemas.microsoft.com/office/drawing/2014/main" id="{E381EFF2-951D-413D-9745-D92846AA3EF4}"/>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6</a:t>
            </a:fld>
            <a:endParaRPr lang="en-US" altLang="en-US"/>
          </a:p>
        </p:txBody>
      </p:sp>
      <p:pic>
        <p:nvPicPr>
          <p:cNvPr id="8" name="Picture 7">
            <a:extLst>
              <a:ext uri="{FF2B5EF4-FFF2-40B4-BE49-F238E27FC236}">
                <a16:creationId xmlns:a16="http://schemas.microsoft.com/office/drawing/2014/main" id="{E1BA6D5C-0EDA-4BB6-895F-6AFC5571C284}"/>
              </a:ext>
            </a:extLst>
          </p:cNvPr>
          <p:cNvPicPr>
            <a:picLocks noChangeAspect="1"/>
          </p:cNvPicPr>
          <p:nvPr/>
        </p:nvPicPr>
        <p:blipFill>
          <a:blip r:embed="rId3"/>
          <a:stretch>
            <a:fillRect/>
          </a:stretch>
        </p:blipFill>
        <p:spPr>
          <a:xfrm>
            <a:off x="2107033" y="3875286"/>
            <a:ext cx="4207278" cy="1712336"/>
          </a:xfrm>
          <a:prstGeom prst="rect">
            <a:avLst/>
          </a:prstGeom>
        </p:spPr>
      </p:pic>
      <p:sp>
        <p:nvSpPr>
          <p:cNvPr id="9" name="Tekstiruutu 8">
            <a:extLst>
              <a:ext uri="{FF2B5EF4-FFF2-40B4-BE49-F238E27FC236}">
                <a16:creationId xmlns:a16="http://schemas.microsoft.com/office/drawing/2014/main" id="{E3636753-A285-419E-A7E1-7AB6035F37CF}"/>
              </a:ext>
            </a:extLst>
          </p:cNvPr>
          <p:cNvSpPr txBox="1"/>
          <p:nvPr/>
        </p:nvSpPr>
        <p:spPr>
          <a:xfrm>
            <a:off x="2644688" y="5486652"/>
            <a:ext cx="416616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i-FI" sz="1400" err="1">
                <a:latin typeface="Arial"/>
                <a:ea typeface="ＭＳ Ｐゴシック"/>
                <a:cs typeface="Arial"/>
              </a:rPr>
              <a:t>Irradiance</a:t>
            </a:r>
            <a:r>
              <a:rPr lang="fi-FI" sz="1400">
                <a:latin typeface="Arial"/>
                <a:ea typeface="ＭＳ Ｐゴシック"/>
                <a:cs typeface="Arial"/>
              </a:rPr>
              <a:t> </a:t>
            </a:r>
            <a:r>
              <a:rPr lang="fi-FI" sz="1400" err="1">
                <a:latin typeface="Arial"/>
                <a:ea typeface="ＭＳ Ｐゴシック"/>
                <a:cs typeface="Arial"/>
              </a:rPr>
              <a:t>fluctuation</a:t>
            </a:r>
            <a:r>
              <a:rPr lang="fi-FI" sz="1400">
                <a:latin typeface="Arial"/>
                <a:ea typeface="ＭＳ Ｐゴシック"/>
                <a:cs typeface="Arial"/>
              </a:rPr>
              <a:t> (</a:t>
            </a:r>
            <a:r>
              <a:rPr lang="fi-FI" sz="1400" err="1">
                <a:latin typeface="Arial"/>
                <a:ea typeface="ＭＳ Ｐゴシック"/>
                <a:cs typeface="Arial"/>
              </a:rPr>
              <a:t>Arshad</a:t>
            </a:r>
            <a:r>
              <a:rPr lang="fi-FI" sz="1400">
                <a:latin typeface="Arial"/>
                <a:ea typeface="ＭＳ Ｐゴシック"/>
                <a:cs typeface="Arial"/>
              </a:rPr>
              <a:t> 2019)</a:t>
            </a:r>
            <a:endParaRPr lang="fi-FI" sz="1400" err="1">
              <a:cs typeface="Arial"/>
            </a:endParaRPr>
          </a:p>
        </p:txBody>
      </p:sp>
    </p:spTree>
    <p:extLst>
      <p:ext uri="{BB962C8B-B14F-4D97-AF65-F5344CB8AC3E}">
        <p14:creationId xmlns:p14="http://schemas.microsoft.com/office/powerpoint/2010/main" val="21604170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in paikkamerkki 1">
            <a:extLst>
              <a:ext uri="{FF2B5EF4-FFF2-40B4-BE49-F238E27FC236}">
                <a16:creationId xmlns:a16="http://schemas.microsoft.com/office/drawing/2014/main" id="{F9DAA53A-AF93-4E3A-BE1A-B5250EF58FC1}"/>
              </a:ext>
            </a:extLst>
          </p:cNvPr>
          <p:cNvSpPr>
            <a:spLocks noGrp="1"/>
          </p:cNvSpPr>
          <p:nvPr>
            <p:ph type="body" sz="quarter" idx="13"/>
          </p:nvPr>
        </p:nvSpPr>
        <p:spPr>
          <a:xfrm>
            <a:off x="491469" y="1387740"/>
            <a:ext cx="7934261" cy="4386125"/>
          </a:xfrm>
        </p:spPr>
        <p:txBody>
          <a:bodyPr>
            <a:normAutofit fontScale="70000" lnSpcReduction="20000"/>
          </a:bodyPr>
          <a:lstStyle/>
          <a:p>
            <a:pPr>
              <a:buFont typeface="Wingdings" panose="020B0604020202020204" pitchFamily="34" charset="0"/>
              <a:buChar char="§"/>
            </a:pPr>
            <a:r>
              <a:rPr lang="fi-FI" sz="1800" dirty="0" err="1">
                <a:ea typeface="ＭＳ Ｐゴシック"/>
              </a:rPr>
              <a:t>Restricting</a:t>
            </a:r>
            <a:r>
              <a:rPr lang="fi-FI" sz="1800" dirty="0">
                <a:ea typeface="ＭＳ Ｐゴシック"/>
              </a:rPr>
              <a:t> PV </a:t>
            </a:r>
            <a:r>
              <a:rPr lang="fi-FI" sz="1800" dirty="0" err="1">
                <a:ea typeface="ＭＳ Ｐゴシック"/>
              </a:rPr>
              <a:t>locations</a:t>
            </a:r>
            <a:r>
              <a:rPr lang="fi-FI" sz="1800" dirty="0">
                <a:ea typeface="ＭＳ Ｐゴシック"/>
              </a:rPr>
              <a:t> </a:t>
            </a:r>
            <a:r>
              <a:rPr lang="fi-FI" sz="1800" dirty="0" err="1">
                <a:ea typeface="ＭＳ Ｐゴシック"/>
              </a:rPr>
              <a:t>close</a:t>
            </a:r>
            <a:r>
              <a:rPr lang="fi-FI" sz="1800" dirty="0">
                <a:ea typeface="ＭＳ Ｐゴシック"/>
              </a:rPr>
              <a:t> to </a:t>
            </a:r>
            <a:r>
              <a:rPr lang="fi-FI" sz="1800" dirty="0" err="1">
                <a:ea typeface="ＭＳ Ｐゴシック"/>
              </a:rPr>
              <a:t>the</a:t>
            </a:r>
            <a:r>
              <a:rPr lang="fi-FI" sz="1800" dirty="0">
                <a:ea typeface="ＭＳ Ｐゴシック"/>
              </a:rPr>
              <a:t> </a:t>
            </a:r>
            <a:r>
              <a:rPr lang="fi-FI" sz="1800" dirty="0" err="1">
                <a:ea typeface="ＭＳ Ｐゴシック"/>
              </a:rPr>
              <a:t>substation</a:t>
            </a:r>
            <a:endParaRPr lang="fi-FI" sz="1800" dirty="0">
              <a:ea typeface="ＭＳ Ｐゴシック"/>
            </a:endParaRPr>
          </a:p>
          <a:p>
            <a:pPr>
              <a:lnSpc>
                <a:spcPct val="120000"/>
              </a:lnSpc>
              <a:buFont typeface="Wingdings" panose="020B0604020202020204" pitchFamily="34" charset="0"/>
              <a:buChar char="§"/>
            </a:pPr>
            <a:endParaRPr lang="fi-FI" sz="1800" dirty="0">
              <a:ea typeface="ＭＳ Ｐゴシック"/>
            </a:endParaRPr>
          </a:p>
          <a:p>
            <a:pPr>
              <a:buFont typeface="Wingdings" panose="020B0604020202020204" pitchFamily="34" charset="0"/>
              <a:buChar char="§"/>
            </a:pPr>
            <a:r>
              <a:rPr lang="fi-FI" sz="1800" dirty="0">
                <a:ea typeface="ＭＳ Ｐゴシック"/>
              </a:rPr>
              <a:t>Network </a:t>
            </a:r>
            <a:r>
              <a:rPr lang="fi-FI" sz="1800" dirty="0" err="1">
                <a:ea typeface="ＭＳ Ｐゴシック"/>
              </a:rPr>
              <a:t>reinforcement</a:t>
            </a:r>
            <a:endParaRPr lang="fi-FI" sz="1800" dirty="0">
              <a:ea typeface="ＭＳ Ｐゴシック"/>
            </a:endParaRPr>
          </a:p>
          <a:p>
            <a:pPr marL="675005" lvl="1" indent="-285750">
              <a:buFont typeface="Arial" panose="020B0604020202020204" pitchFamily="34" charset="0"/>
              <a:buChar char="•"/>
            </a:pPr>
            <a:r>
              <a:rPr lang="fi-FI" sz="1600" dirty="0" err="1">
                <a:ea typeface="ＭＳ Ｐゴシック"/>
              </a:rPr>
              <a:t>Larger</a:t>
            </a:r>
            <a:r>
              <a:rPr lang="fi-FI" sz="1600" dirty="0">
                <a:ea typeface="ＭＳ Ｐゴシック"/>
              </a:rPr>
              <a:t> </a:t>
            </a:r>
            <a:r>
              <a:rPr lang="fi-FI" sz="1600" dirty="0" err="1">
                <a:ea typeface="ＭＳ Ｐゴシック"/>
              </a:rPr>
              <a:t>conductor</a:t>
            </a:r>
            <a:r>
              <a:rPr lang="fi-FI" sz="1600" dirty="0">
                <a:ea typeface="ＭＳ Ｐゴシック"/>
              </a:rPr>
              <a:t> </a:t>
            </a:r>
            <a:r>
              <a:rPr lang="fi-FI" sz="1600" dirty="0" err="1">
                <a:ea typeface="ＭＳ Ｐゴシック"/>
              </a:rPr>
              <a:t>sizes</a:t>
            </a:r>
            <a:r>
              <a:rPr lang="fi-FI" sz="1600" dirty="0">
                <a:ea typeface="ＭＳ Ｐゴシック"/>
              </a:rPr>
              <a:t> (</a:t>
            </a:r>
            <a:r>
              <a:rPr lang="fi-FI" sz="1600" dirty="0" err="1">
                <a:ea typeface="ＭＳ Ｐゴシック"/>
              </a:rPr>
              <a:t>lower</a:t>
            </a:r>
            <a:r>
              <a:rPr lang="fi-FI" sz="1600" dirty="0">
                <a:ea typeface="ＭＳ Ｐゴシック"/>
              </a:rPr>
              <a:t> </a:t>
            </a:r>
            <a:r>
              <a:rPr lang="fi-FI" sz="1600" dirty="0" err="1">
                <a:ea typeface="ＭＳ Ｐゴシック"/>
              </a:rPr>
              <a:t>impedances</a:t>
            </a:r>
            <a:r>
              <a:rPr lang="fi-FI" sz="1600" dirty="0">
                <a:ea typeface="ＭＳ Ｐゴシック"/>
              </a:rPr>
              <a:t>)</a:t>
            </a:r>
          </a:p>
          <a:p>
            <a:pPr marL="1016318" lvl="2" indent="-285750"/>
            <a:r>
              <a:rPr lang="fi-FI" sz="1400" dirty="0" err="1">
                <a:ea typeface="ＭＳ Ｐゴシック"/>
              </a:rPr>
              <a:t>Not</a:t>
            </a:r>
            <a:r>
              <a:rPr lang="fi-FI" sz="1400" dirty="0">
                <a:ea typeface="ＭＳ Ｐゴシック"/>
              </a:rPr>
              <a:t> </a:t>
            </a:r>
            <a:r>
              <a:rPr lang="fi-FI" sz="1400" dirty="0" err="1">
                <a:ea typeface="ＭＳ Ｐゴシック"/>
              </a:rPr>
              <a:t>cost</a:t>
            </a:r>
            <a:r>
              <a:rPr lang="fi-FI" sz="1400" dirty="0">
                <a:ea typeface="ＭＳ Ｐゴシック"/>
              </a:rPr>
              <a:t> </a:t>
            </a:r>
            <a:r>
              <a:rPr lang="fi-FI" sz="1400" dirty="0" err="1">
                <a:ea typeface="ＭＳ Ｐゴシック"/>
              </a:rPr>
              <a:t>effective</a:t>
            </a:r>
            <a:r>
              <a:rPr lang="fi-FI" sz="1400" dirty="0">
                <a:ea typeface="ＭＳ Ｐゴシック"/>
              </a:rPr>
              <a:t> </a:t>
            </a:r>
            <a:r>
              <a:rPr lang="fi-FI" sz="1400" dirty="0" err="1">
                <a:ea typeface="ＭＳ Ｐゴシック"/>
              </a:rPr>
              <a:t>but</a:t>
            </a:r>
            <a:r>
              <a:rPr lang="fi-FI" sz="1400" dirty="0">
                <a:ea typeface="ＭＳ Ｐゴシック"/>
              </a:rPr>
              <a:t> </a:t>
            </a:r>
            <a:r>
              <a:rPr lang="fi-FI" sz="1400" dirty="0" err="1">
                <a:ea typeface="ＭＳ Ｐゴシック"/>
              </a:rPr>
              <a:t>maximizes</a:t>
            </a:r>
            <a:r>
              <a:rPr lang="fi-FI" sz="1400" dirty="0">
                <a:ea typeface="ＭＳ Ｐゴシック"/>
              </a:rPr>
              <a:t> </a:t>
            </a:r>
            <a:r>
              <a:rPr lang="fi-FI" sz="1400" dirty="0" err="1">
                <a:ea typeface="ＭＳ Ｐゴシック"/>
              </a:rPr>
              <a:t>the</a:t>
            </a:r>
            <a:r>
              <a:rPr lang="fi-FI" sz="1400" dirty="0">
                <a:ea typeface="ＭＳ Ｐゴシック"/>
              </a:rPr>
              <a:t> HC</a:t>
            </a:r>
          </a:p>
          <a:p>
            <a:pPr lvl="2" indent="-242570"/>
            <a:endParaRPr lang="fi-FI" sz="1200" dirty="0">
              <a:ea typeface="ＭＳ Ｐゴシック"/>
            </a:endParaRPr>
          </a:p>
          <a:p>
            <a:pPr marL="675005" lvl="1" indent="-285750">
              <a:buFont typeface="Arial" panose="020B0604020202020204" pitchFamily="34" charset="0"/>
              <a:buChar char="•"/>
            </a:pPr>
            <a:r>
              <a:rPr lang="fi-FI" sz="1600" dirty="0" err="1">
                <a:ea typeface="ＭＳ Ｐゴシック"/>
              </a:rPr>
              <a:t>Meshed</a:t>
            </a:r>
            <a:r>
              <a:rPr lang="fi-FI" sz="1600" dirty="0">
                <a:ea typeface="ＭＳ Ｐゴシック"/>
              </a:rPr>
              <a:t> </a:t>
            </a:r>
            <a:r>
              <a:rPr lang="fi-FI" sz="1600" dirty="0" err="1">
                <a:ea typeface="ＭＳ Ｐゴシック"/>
              </a:rPr>
              <a:t>operation</a:t>
            </a:r>
            <a:r>
              <a:rPr lang="fi-FI" sz="1600" dirty="0">
                <a:ea typeface="ＭＳ Ｐゴシック"/>
              </a:rPr>
              <a:t> of MV</a:t>
            </a:r>
          </a:p>
          <a:p>
            <a:pPr marL="1016318" lvl="2" indent="-285750"/>
            <a:r>
              <a:rPr lang="fi-FI" sz="1400" dirty="0" err="1">
                <a:ea typeface="ＭＳ Ｐゴシック"/>
              </a:rPr>
              <a:t>Leads</a:t>
            </a:r>
            <a:r>
              <a:rPr lang="fi-FI" sz="1400" dirty="0">
                <a:ea typeface="ＭＳ Ｐゴシック"/>
              </a:rPr>
              <a:t> to </a:t>
            </a:r>
            <a:r>
              <a:rPr lang="fi-FI" sz="1400" dirty="0" err="1">
                <a:ea typeface="ＭＳ Ｐゴシック"/>
              </a:rPr>
              <a:t>protection</a:t>
            </a:r>
            <a:r>
              <a:rPr lang="fi-FI" sz="1400" dirty="0">
                <a:ea typeface="ＭＳ Ｐゴシック"/>
              </a:rPr>
              <a:t> </a:t>
            </a:r>
            <a:r>
              <a:rPr lang="fi-FI" sz="1400" dirty="0" err="1">
                <a:ea typeface="ＭＳ Ｐゴシック"/>
              </a:rPr>
              <a:t>challenges</a:t>
            </a:r>
            <a:endParaRPr lang="fi-FI" sz="1400" dirty="0">
              <a:ea typeface="ＭＳ Ｐゴシック"/>
            </a:endParaRPr>
          </a:p>
          <a:p>
            <a:pPr marL="389255" lvl="1" indent="0">
              <a:buNone/>
            </a:pPr>
            <a:endParaRPr lang="fi-FI" sz="1800" dirty="0">
              <a:ea typeface="ＭＳ Ｐゴシック"/>
            </a:endParaRPr>
          </a:p>
          <a:p>
            <a:pPr>
              <a:buFont typeface="Wingdings" panose="020B0604020202020204" pitchFamily="34" charset="0"/>
              <a:buChar char="§"/>
            </a:pPr>
            <a:r>
              <a:rPr lang="fi-FI" sz="1800" dirty="0" err="1">
                <a:ea typeface="ＭＳ Ｐゴシック"/>
              </a:rPr>
              <a:t>Transformers</a:t>
            </a:r>
            <a:r>
              <a:rPr lang="fi-FI" sz="1800" dirty="0">
                <a:ea typeface="ＭＳ Ｐゴシック"/>
              </a:rPr>
              <a:t> </a:t>
            </a:r>
            <a:r>
              <a:rPr lang="fi-FI" sz="1800" dirty="0" err="1">
                <a:ea typeface="ＭＳ Ｐゴシック"/>
              </a:rPr>
              <a:t>with</a:t>
            </a:r>
            <a:r>
              <a:rPr lang="fi-FI" sz="1800" dirty="0">
                <a:ea typeface="ＭＳ Ｐゴシック"/>
              </a:rPr>
              <a:t> On-</a:t>
            </a:r>
            <a:r>
              <a:rPr lang="fi-FI" sz="1800" dirty="0" err="1">
                <a:ea typeface="ＭＳ Ｐゴシック"/>
              </a:rPr>
              <a:t>load</a:t>
            </a:r>
            <a:r>
              <a:rPr lang="fi-FI" sz="1800" dirty="0">
                <a:ea typeface="ＭＳ Ｐゴシック"/>
              </a:rPr>
              <a:t> </a:t>
            </a:r>
            <a:r>
              <a:rPr lang="fi-FI" sz="1800" dirty="0" err="1">
                <a:ea typeface="ＭＳ Ｐゴシック"/>
              </a:rPr>
              <a:t>tap</a:t>
            </a:r>
            <a:r>
              <a:rPr lang="fi-FI" sz="1800" dirty="0">
                <a:ea typeface="ＭＳ Ｐゴシック"/>
              </a:rPr>
              <a:t> </a:t>
            </a:r>
            <a:r>
              <a:rPr lang="fi-FI" sz="1800" dirty="0" err="1">
                <a:ea typeface="ＭＳ Ｐゴシック"/>
              </a:rPr>
              <a:t>changer</a:t>
            </a:r>
            <a:r>
              <a:rPr lang="fi-FI" sz="1800" dirty="0">
                <a:ea typeface="ＭＳ Ｐゴシック"/>
              </a:rPr>
              <a:t> (OLTC)</a:t>
            </a:r>
          </a:p>
          <a:p>
            <a:pPr marL="675005" lvl="1" indent="-285750">
              <a:buFont typeface="Arial" panose="020B0604020202020204" pitchFamily="34" charset="0"/>
              <a:buChar char="•"/>
            </a:pPr>
            <a:r>
              <a:rPr lang="fi-FI" sz="1600" dirty="0" err="1">
                <a:ea typeface="ＭＳ Ｐゴシック"/>
              </a:rPr>
              <a:t>Showing</a:t>
            </a:r>
            <a:r>
              <a:rPr lang="fi-FI" sz="1600" dirty="0">
                <a:ea typeface="ＭＳ Ｐゴシック"/>
              </a:rPr>
              <a:t> </a:t>
            </a:r>
            <a:r>
              <a:rPr lang="fi-FI" sz="1600" dirty="0" err="1">
                <a:ea typeface="ＭＳ Ｐゴシック"/>
              </a:rPr>
              <a:t>great</a:t>
            </a:r>
            <a:r>
              <a:rPr lang="fi-FI" sz="1600" dirty="0">
                <a:ea typeface="ＭＳ Ｐゴシック"/>
              </a:rPr>
              <a:t> </a:t>
            </a:r>
            <a:r>
              <a:rPr lang="fi-FI" sz="1600" dirty="0" err="1">
                <a:ea typeface="ＭＳ Ｐゴシック"/>
              </a:rPr>
              <a:t>potential</a:t>
            </a:r>
            <a:r>
              <a:rPr lang="fi-FI" sz="1600" dirty="0">
                <a:ea typeface="ＭＳ Ｐゴシック"/>
              </a:rPr>
              <a:t> in HC </a:t>
            </a:r>
            <a:r>
              <a:rPr lang="fi-FI" sz="1600" dirty="0" err="1">
                <a:ea typeface="ＭＳ Ｐゴシック"/>
              </a:rPr>
              <a:t>enhancement</a:t>
            </a:r>
            <a:endParaRPr lang="fi-FI" sz="1600" dirty="0">
              <a:ea typeface="ＭＳ Ｐゴシック"/>
            </a:endParaRPr>
          </a:p>
          <a:p>
            <a:pPr marL="675005" lvl="1" indent="-285750">
              <a:buFont typeface="Arial" panose="020B0604020202020204" pitchFamily="34" charset="0"/>
              <a:buChar char="•"/>
            </a:pPr>
            <a:r>
              <a:rPr lang="fi-FI" sz="1600" dirty="0" err="1">
                <a:ea typeface="ＭＳ Ｐゴシック"/>
              </a:rPr>
              <a:t>Only</a:t>
            </a:r>
            <a:r>
              <a:rPr lang="fi-FI" sz="1600" dirty="0">
                <a:ea typeface="ＭＳ Ｐゴシック"/>
              </a:rPr>
              <a:t> </a:t>
            </a:r>
            <a:r>
              <a:rPr lang="fi-FI" sz="1600" dirty="0" err="1">
                <a:ea typeface="ＭＳ Ｐゴシック"/>
              </a:rPr>
              <a:t>used</a:t>
            </a:r>
            <a:r>
              <a:rPr lang="fi-FI" sz="1600" dirty="0">
                <a:ea typeface="ＭＳ Ｐゴシック"/>
              </a:rPr>
              <a:t> in </a:t>
            </a:r>
            <a:r>
              <a:rPr lang="fi-FI" sz="1600" dirty="0" err="1">
                <a:ea typeface="ＭＳ Ｐゴシック"/>
              </a:rPr>
              <a:t>primary</a:t>
            </a:r>
            <a:r>
              <a:rPr lang="fi-FI" sz="1600" dirty="0">
                <a:ea typeface="ＭＳ Ｐゴシック"/>
              </a:rPr>
              <a:t> </a:t>
            </a:r>
            <a:r>
              <a:rPr lang="fi-FI" sz="1600" dirty="0" err="1">
                <a:ea typeface="ＭＳ Ｐゴシック"/>
              </a:rPr>
              <a:t>substations</a:t>
            </a:r>
            <a:r>
              <a:rPr lang="fi-FI" sz="1600" dirty="0">
                <a:ea typeface="ＭＳ Ｐゴシック"/>
              </a:rPr>
              <a:t> </a:t>
            </a:r>
            <a:r>
              <a:rPr lang="fi-FI" sz="1600" dirty="0" err="1">
                <a:ea typeface="ＭＳ Ｐゴシック"/>
              </a:rPr>
              <a:t>so</a:t>
            </a:r>
            <a:r>
              <a:rPr lang="fi-FI" sz="1600" dirty="0">
                <a:ea typeface="ＭＳ Ｐゴシック"/>
              </a:rPr>
              <a:t> </a:t>
            </a:r>
            <a:r>
              <a:rPr lang="fi-FI" sz="1600" dirty="0" err="1">
                <a:ea typeface="ＭＳ Ｐゴシック"/>
              </a:rPr>
              <a:t>far</a:t>
            </a:r>
            <a:r>
              <a:rPr lang="fi-FI" sz="1600" dirty="0">
                <a:ea typeface="ＭＳ Ｐゴシック"/>
              </a:rPr>
              <a:t> (i.e. HV to MV)</a:t>
            </a:r>
          </a:p>
          <a:p>
            <a:pPr marL="389255" lvl="1" indent="0">
              <a:buNone/>
            </a:pPr>
            <a:endParaRPr lang="fi-FI" sz="1800" dirty="0">
              <a:ea typeface="ＭＳ Ｐゴシック"/>
            </a:endParaRPr>
          </a:p>
          <a:p>
            <a:pPr>
              <a:buFont typeface="Wingdings" panose="020B0604020202020204" pitchFamily="34" charset="0"/>
              <a:buChar char="§"/>
            </a:pPr>
            <a:r>
              <a:rPr lang="fi-FI" sz="1800" dirty="0" err="1">
                <a:ea typeface="ＭＳ Ｐゴシック"/>
              </a:rPr>
              <a:t>Intelligent</a:t>
            </a:r>
            <a:r>
              <a:rPr lang="fi-FI" sz="1800" dirty="0">
                <a:ea typeface="ＭＳ Ｐゴシック"/>
              </a:rPr>
              <a:t> </a:t>
            </a:r>
            <a:r>
              <a:rPr lang="fi-FI" sz="1800" dirty="0" err="1">
                <a:ea typeface="ＭＳ Ｐゴシック"/>
              </a:rPr>
              <a:t>inverter</a:t>
            </a:r>
            <a:r>
              <a:rPr lang="fi-FI" sz="1800" dirty="0">
                <a:ea typeface="ＭＳ Ｐゴシック"/>
              </a:rPr>
              <a:t> </a:t>
            </a:r>
            <a:r>
              <a:rPr lang="fi-FI" sz="1800" dirty="0" err="1">
                <a:ea typeface="ＭＳ Ｐゴシック"/>
              </a:rPr>
              <a:t>control</a:t>
            </a:r>
            <a:r>
              <a:rPr lang="fi-FI" sz="1800" dirty="0">
                <a:ea typeface="ＭＳ Ｐゴシック"/>
              </a:rPr>
              <a:t> </a:t>
            </a:r>
            <a:r>
              <a:rPr lang="fi-FI" sz="1800" dirty="0" err="1">
                <a:ea typeface="ＭＳ Ｐゴシック"/>
              </a:rPr>
              <a:t>strategies</a:t>
            </a:r>
            <a:endParaRPr lang="fi-FI" sz="1800" dirty="0">
              <a:ea typeface="ＭＳ Ｐゴシック"/>
            </a:endParaRPr>
          </a:p>
          <a:p>
            <a:pPr lvl="1" indent="-242570">
              <a:buFont typeface="Wingdings" panose="020B0604020202020204" pitchFamily="34" charset="0"/>
              <a:buChar char="§"/>
            </a:pPr>
            <a:endParaRPr lang="fi-FI" sz="1000" dirty="0">
              <a:ea typeface="ＭＳ Ｐゴシック"/>
            </a:endParaRPr>
          </a:p>
          <a:p>
            <a:pPr marL="675005" lvl="1" indent="-285750">
              <a:buFont typeface="Arial" panose="020B0604020202020204" pitchFamily="34" charset="0"/>
              <a:buChar char="•"/>
            </a:pPr>
            <a:r>
              <a:rPr lang="fi-FI" sz="1600" dirty="0" err="1">
                <a:ea typeface="ＭＳ Ｐゴシック"/>
                <a:cs typeface="Arial"/>
              </a:rPr>
              <a:t>Impacts</a:t>
            </a:r>
            <a:r>
              <a:rPr lang="fi-FI" sz="1600" dirty="0">
                <a:ea typeface="ＭＳ Ｐゴシック"/>
                <a:cs typeface="Arial"/>
              </a:rPr>
              <a:t> of PV </a:t>
            </a:r>
            <a:r>
              <a:rPr lang="fi-FI" sz="1600" dirty="0" err="1">
                <a:ea typeface="ＭＳ Ｐゴシック"/>
                <a:cs typeface="Arial"/>
              </a:rPr>
              <a:t>generation</a:t>
            </a:r>
            <a:r>
              <a:rPr lang="fi-FI" sz="1600" dirty="0">
                <a:ea typeface="ＭＳ Ｐゴシック"/>
                <a:cs typeface="Arial"/>
              </a:rPr>
              <a:t> </a:t>
            </a:r>
            <a:r>
              <a:rPr lang="fi-FI" sz="1600" dirty="0" err="1">
                <a:ea typeface="ＭＳ Ｐゴシック"/>
                <a:cs typeface="Arial"/>
              </a:rPr>
              <a:t>depend</a:t>
            </a:r>
            <a:r>
              <a:rPr lang="fi-FI" sz="1600" dirty="0">
                <a:ea typeface="ＭＳ Ｐゴシック"/>
                <a:cs typeface="Arial"/>
              </a:rPr>
              <a:t> on </a:t>
            </a:r>
            <a:r>
              <a:rPr lang="fi-FI" sz="1600" dirty="0" err="1">
                <a:ea typeface="ＭＳ Ｐゴシック"/>
                <a:cs typeface="Arial"/>
              </a:rPr>
              <a:t>system</a:t>
            </a:r>
            <a:r>
              <a:rPr lang="fi-FI" sz="1600" dirty="0">
                <a:ea typeface="ＭＳ Ｐゴシック"/>
                <a:cs typeface="Arial"/>
              </a:rPr>
              <a:t> </a:t>
            </a:r>
            <a:r>
              <a:rPr lang="fi-FI" sz="1600" dirty="0" err="1">
                <a:ea typeface="ＭＳ Ｐゴシック"/>
                <a:cs typeface="Arial"/>
              </a:rPr>
              <a:t>loading</a:t>
            </a:r>
            <a:endParaRPr lang="fi-FI" sz="1600" b="0" dirty="0">
              <a:ea typeface="+mn-lt"/>
              <a:cs typeface="+mn-lt"/>
            </a:endParaRPr>
          </a:p>
          <a:p>
            <a:pPr marL="1064895" lvl="2" indent="-285750"/>
            <a:r>
              <a:rPr lang="fi-FI" sz="1400" dirty="0" err="1">
                <a:ea typeface="ＭＳ Ｐゴシック"/>
                <a:cs typeface="Arial"/>
              </a:rPr>
              <a:t>more</a:t>
            </a:r>
            <a:r>
              <a:rPr lang="fi-FI" sz="1400" dirty="0">
                <a:ea typeface="ＭＳ Ｐゴシック"/>
                <a:cs typeface="Arial"/>
              </a:rPr>
              <a:t> PV </a:t>
            </a:r>
            <a:r>
              <a:rPr lang="fi-FI" sz="1400" dirty="0" err="1">
                <a:ea typeface="ＭＳ Ｐゴシック"/>
                <a:cs typeface="Arial"/>
              </a:rPr>
              <a:t>generation</a:t>
            </a:r>
            <a:r>
              <a:rPr lang="fi-FI" sz="1400" dirty="0">
                <a:ea typeface="ＭＳ Ｐゴシック"/>
                <a:cs typeface="Arial"/>
              </a:rPr>
              <a:t> </a:t>
            </a:r>
            <a:r>
              <a:rPr lang="fi-FI" sz="1400" dirty="0" err="1">
                <a:ea typeface="ＭＳ Ｐゴシック"/>
                <a:cs typeface="Arial"/>
              </a:rPr>
              <a:t>can</a:t>
            </a:r>
            <a:r>
              <a:rPr lang="fi-FI" sz="1400" dirty="0">
                <a:ea typeface="ＭＳ Ｐゴシック"/>
                <a:cs typeface="Arial"/>
              </a:rPr>
              <a:t> </a:t>
            </a:r>
            <a:r>
              <a:rPr lang="fi-FI" sz="1400" dirty="0" err="1">
                <a:ea typeface="ＭＳ Ｐゴシック"/>
                <a:cs typeface="Arial"/>
              </a:rPr>
              <a:t>be</a:t>
            </a:r>
            <a:r>
              <a:rPr lang="fi-FI" sz="1400" dirty="0">
                <a:ea typeface="ＭＳ Ｐゴシック"/>
                <a:cs typeface="Arial"/>
              </a:rPr>
              <a:t> </a:t>
            </a:r>
            <a:r>
              <a:rPr lang="fi-FI" sz="1400" dirty="0" err="1">
                <a:ea typeface="ＭＳ Ｐゴシック"/>
                <a:cs typeface="Arial"/>
              </a:rPr>
              <a:t>allowed</a:t>
            </a:r>
            <a:r>
              <a:rPr lang="fi-FI" sz="1400" dirty="0">
                <a:ea typeface="ＭＳ Ｐゴシック"/>
                <a:cs typeface="Arial"/>
              </a:rPr>
              <a:t> </a:t>
            </a:r>
            <a:r>
              <a:rPr lang="fi-FI" sz="1400" dirty="0" err="1">
                <a:ea typeface="ＭＳ Ｐゴシック"/>
                <a:cs typeface="Arial"/>
              </a:rPr>
              <a:t>during</a:t>
            </a:r>
            <a:r>
              <a:rPr lang="fi-FI" sz="1400" dirty="0">
                <a:ea typeface="ＭＳ Ｐゴシック"/>
                <a:cs typeface="Arial"/>
              </a:rPr>
              <a:t> </a:t>
            </a:r>
            <a:r>
              <a:rPr lang="fi-FI" sz="1400" dirty="0" err="1">
                <a:ea typeface="ＭＳ Ｐゴシック"/>
                <a:cs typeface="Arial"/>
              </a:rPr>
              <a:t>high</a:t>
            </a:r>
            <a:r>
              <a:rPr lang="fi-FI" sz="1400" dirty="0">
                <a:ea typeface="ＭＳ Ｐゴシック"/>
                <a:cs typeface="Arial"/>
              </a:rPr>
              <a:t> </a:t>
            </a:r>
            <a:r>
              <a:rPr lang="fi-FI" sz="1400" dirty="0" err="1">
                <a:ea typeface="ＭＳ Ｐゴシック"/>
                <a:cs typeface="Arial"/>
              </a:rPr>
              <a:t>loading</a:t>
            </a:r>
            <a:r>
              <a:rPr lang="fi-FI" sz="1400" dirty="0">
                <a:ea typeface="ＭＳ Ｐゴシック"/>
                <a:cs typeface="Arial"/>
              </a:rPr>
              <a:t> </a:t>
            </a:r>
            <a:r>
              <a:rPr lang="fi-FI" sz="1400" dirty="0" err="1">
                <a:ea typeface="ＭＳ Ｐゴシック"/>
                <a:cs typeface="Arial"/>
              </a:rPr>
              <a:t>periods</a:t>
            </a:r>
            <a:endParaRPr lang="fi-FI" sz="1400" dirty="0">
              <a:ea typeface="ＭＳ Ｐゴシック"/>
              <a:cs typeface="Arial"/>
            </a:endParaRPr>
          </a:p>
          <a:p>
            <a:pPr marL="1064895" lvl="2" indent="-285750"/>
            <a:endParaRPr lang="fi-FI" sz="1400" dirty="0"/>
          </a:p>
          <a:p>
            <a:pPr marL="675005" lvl="1" indent="-285750">
              <a:buFont typeface="Arial" panose="020B0604020202020204" pitchFamily="34" charset="0"/>
              <a:buChar char="•"/>
            </a:pPr>
            <a:r>
              <a:rPr lang="fi-FI" sz="1600" dirty="0">
                <a:ea typeface="ＭＳ Ｐゴシック"/>
                <a:cs typeface="Arial"/>
              </a:rPr>
              <a:t>Active Power </a:t>
            </a:r>
            <a:r>
              <a:rPr lang="fi-FI" sz="1600" dirty="0" err="1">
                <a:ea typeface="ＭＳ Ｐゴシック"/>
                <a:cs typeface="Arial"/>
              </a:rPr>
              <a:t>Curtailment</a:t>
            </a:r>
            <a:r>
              <a:rPr lang="fi-FI" sz="1600" dirty="0">
                <a:ea typeface="ＭＳ Ｐゴシック"/>
                <a:cs typeface="Arial"/>
              </a:rPr>
              <a:t> (APC) &amp; </a:t>
            </a:r>
            <a:r>
              <a:rPr lang="fi-FI" sz="1600" dirty="0" err="1">
                <a:ea typeface="ＭＳ Ｐゴシック"/>
                <a:cs typeface="Arial"/>
              </a:rPr>
              <a:t>Reactive</a:t>
            </a:r>
            <a:r>
              <a:rPr lang="fi-FI" sz="1600" dirty="0">
                <a:ea typeface="ＭＳ Ｐゴシック"/>
                <a:cs typeface="Arial"/>
              </a:rPr>
              <a:t> Power Control (RPC) of </a:t>
            </a:r>
            <a:r>
              <a:rPr lang="fi-FI" sz="1600" dirty="0" err="1">
                <a:ea typeface="ＭＳ Ｐゴシック"/>
                <a:cs typeface="Arial"/>
              </a:rPr>
              <a:t>inverters</a:t>
            </a:r>
            <a:endParaRPr lang="fi-FI" sz="1600" dirty="0">
              <a:ea typeface="+mn-lt"/>
              <a:cs typeface="+mn-lt"/>
            </a:endParaRPr>
          </a:p>
          <a:p>
            <a:pPr marL="1064895" lvl="2" indent="-285750"/>
            <a:r>
              <a:rPr lang="fi-FI" sz="1400" dirty="0">
                <a:ea typeface="ＭＳ Ｐゴシック"/>
                <a:cs typeface="Arial"/>
              </a:rPr>
              <a:t>Best </a:t>
            </a:r>
            <a:r>
              <a:rPr lang="fi-FI" sz="1400" dirty="0" err="1">
                <a:ea typeface="ＭＳ Ｐゴシック"/>
                <a:cs typeface="Arial"/>
              </a:rPr>
              <a:t>results</a:t>
            </a:r>
            <a:r>
              <a:rPr lang="fi-FI" sz="1400" dirty="0">
                <a:ea typeface="ＭＳ Ｐゴシック"/>
                <a:cs typeface="Arial"/>
              </a:rPr>
              <a:t> </a:t>
            </a:r>
            <a:r>
              <a:rPr lang="fi-FI" sz="1400" dirty="0" err="1">
                <a:ea typeface="ＭＳ Ｐゴシック"/>
                <a:cs typeface="Arial"/>
              </a:rPr>
              <a:t>are</a:t>
            </a:r>
            <a:r>
              <a:rPr lang="fi-FI" sz="1400" dirty="0">
                <a:ea typeface="ＭＳ Ｐゴシック"/>
                <a:cs typeface="Arial"/>
              </a:rPr>
              <a:t> </a:t>
            </a:r>
            <a:r>
              <a:rPr lang="fi-FI" sz="1400" dirty="0" err="1">
                <a:ea typeface="ＭＳ Ｐゴシック"/>
                <a:cs typeface="Arial"/>
              </a:rPr>
              <a:t>obtained</a:t>
            </a:r>
            <a:r>
              <a:rPr lang="fi-FI" sz="1400" dirty="0">
                <a:ea typeface="ＭＳ Ｐゴシック"/>
                <a:cs typeface="Arial"/>
              </a:rPr>
              <a:t> </a:t>
            </a:r>
            <a:r>
              <a:rPr lang="fi-FI" sz="1400" dirty="0" err="1">
                <a:ea typeface="ＭＳ Ｐゴシック"/>
                <a:cs typeface="Arial"/>
              </a:rPr>
              <a:t>when</a:t>
            </a:r>
            <a:r>
              <a:rPr lang="fi-FI" sz="1400" dirty="0">
                <a:ea typeface="ＭＳ Ｐゴシック"/>
                <a:cs typeface="Arial"/>
              </a:rPr>
              <a:t> </a:t>
            </a:r>
            <a:r>
              <a:rPr lang="fi-FI" sz="1400" dirty="0" err="1">
                <a:ea typeface="ＭＳ Ｐゴシック"/>
                <a:cs typeface="Arial"/>
              </a:rPr>
              <a:t>both</a:t>
            </a:r>
            <a:r>
              <a:rPr lang="fi-FI" sz="1400" dirty="0">
                <a:ea typeface="ＭＳ Ｐゴシック"/>
                <a:cs typeface="Arial"/>
              </a:rPr>
              <a:t> </a:t>
            </a:r>
            <a:r>
              <a:rPr lang="fi-FI" sz="1400" dirty="0" err="1">
                <a:ea typeface="ＭＳ Ｐゴシック"/>
                <a:cs typeface="Arial"/>
              </a:rPr>
              <a:t>are</a:t>
            </a:r>
            <a:r>
              <a:rPr lang="fi-FI" sz="1400" dirty="0">
                <a:ea typeface="ＭＳ Ｐゴシック"/>
                <a:cs typeface="Arial"/>
              </a:rPr>
              <a:t> </a:t>
            </a:r>
            <a:r>
              <a:rPr lang="fi-FI" sz="1400" dirty="0" err="1">
                <a:ea typeface="ＭＳ Ｐゴシック"/>
                <a:cs typeface="Arial"/>
              </a:rPr>
              <a:t>utilized</a:t>
            </a:r>
            <a:r>
              <a:rPr lang="fi-FI" sz="1400" dirty="0">
                <a:ea typeface="ＭＳ Ｐゴシック"/>
                <a:cs typeface="Arial"/>
              </a:rPr>
              <a:t> </a:t>
            </a:r>
            <a:r>
              <a:rPr lang="fi-FI" sz="1400" dirty="0" err="1">
                <a:ea typeface="ＭＳ Ｐゴシック"/>
                <a:cs typeface="Arial"/>
              </a:rPr>
              <a:t>together</a:t>
            </a:r>
            <a:r>
              <a:rPr lang="fi-FI" sz="1400" dirty="0">
                <a:ea typeface="ＭＳ Ｐゴシック"/>
                <a:cs typeface="Arial"/>
              </a:rPr>
              <a:t> </a:t>
            </a:r>
            <a:r>
              <a:rPr lang="fi-FI" sz="1400" dirty="0" err="1">
                <a:ea typeface="ＭＳ Ｐゴシック"/>
                <a:cs typeface="Arial"/>
              </a:rPr>
              <a:t>with</a:t>
            </a:r>
            <a:r>
              <a:rPr lang="fi-FI" sz="1400" dirty="0">
                <a:ea typeface="ＭＳ Ｐゴシック"/>
                <a:cs typeface="Arial"/>
              </a:rPr>
              <a:t> </a:t>
            </a:r>
            <a:r>
              <a:rPr lang="fi-FI" sz="1400" dirty="0" err="1">
                <a:ea typeface="ＭＳ Ｐゴシック"/>
                <a:cs typeface="Arial"/>
              </a:rPr>
              <a:t>dynamic</a:t>
            </a:r>
            <a:r>
              <a:rPr lang="fi-FI" sz="1400" dirty="0">
                <a:ea typeface="ＭＳ Ｐゴシック"/>
                <a:cs typeface="Arial"/>
              </a:rPr>
              <a:t> </a:t>
            </a:r>
            <a:r>
              <a:rPr lang="fi-FI" sz="1400" dirty="0" err="1">
                <a:ea typeface="ＭＳ Ｐゴシック"/>
                <a:cs typeface="Arial"/>
              </a:rPr>
              <a:t>reference</a:t>
            </a:r>
            <a:r>
              <a:rPr lang="fi-FI" sz="1400" dirty="0">
                <a:ea typeface="ＭＳ Ｐゴシック"/>
                <a:cs typeface="Arial"/>
              </a:rPr>
              <a:t> </a:t>
            </a:r>
            <a:r>
              <a:rPr lang="fi-FI" sz="1400" dirty="0" err="1">
                <a:ea typeface="ＭＳ Ｐゴシック"/>
                <a:cs typeface="Arial"/>
              </a:rPr>
              <a:t>points</a:t>
            </a:r>
            <a:endParaRPr lang="fi-FI" sz="1400" dirty="0"/>
          </a:p>
          <a:p>
            <a:pPr lvl="1" indent="-242570">
              <a:buFont typeface="Wingdings" panose="020B0604020202020204" pitchFamily="34" charset="0"/>
              <a:buChar char="§"/>
            </a:pPr>
            <a:endParaRPr lang="fi-FI" sz="1000" dirty="0">
              <a:ea typeface="ＭＳ Ｐゴシック"/>
            </a:endParaRPr>
          </a:p>
          <a:p>
            <a:pPr lvl="1" indent="-242570">
              <a:buFont typeface="Wingdings" panose="020B0604020202020204" pitchFamily="34" charset="0"/>
              <a:buChar char="§"/>
            </a:pPr>
            <a:endParaRPr lang="fi-FI" sz="1000" dirty="0">
              <a:ea typeface="ＭＳ Ｐゴシック"/>
            </a:endParaRPr>
          </a:p>
          <a:p>
            <a:pPr>
              <a:buFont typeface="Wingdings" panose="020B0604020202020204" pitchFamily="34" charset="0"/>
              <a:buChar char="§"/>
            </a:pPr>
            <a:r>
              <a:rPr lang="fi-FI" sz="1800" dirty="0" err="1">
                <a:ea typeface="ＭＳ Ｐゴシック"/>
              </a:rPr>
              <a:t>Battery</a:t>
            </a:r>
            <a:r>
              <a:rPr lang="fi-FI" sz="1800" dirty="0">
                <a:ea typeface="ＭＳ Ｐゴシック"/>
              </a:rPr>
              <a:t> </a:t>
            </a:r>
            <a:r>
              <a:rPr lang="fi-FI" sz="1800" dirty="0" err="1">
                <a:ea typeface="ＭＳ Ｐゴシック"/>
              </a:rPr>
              <a:t>energy</a:t>
            </a:r>
            <a:r>
              <a:rPr lang="fi-FI" sz="1800" dirty="0">
                <a:ea typeface="ＭＳ Ｐゴシック"/>
              </a:rPr>
              <a:t> </a:t>
            </a:r>
            <a:r>
              <a:rPr lang="fi-FI" sz="1800" dirty="0" err="1">
                <a:ea typeface="ＭＳ Ｐゴシック"/>
              </a:rPr>
              <a:t>storage</a:t>
            </a:r>
            <a:r>
              <a:rPr lang="fi-FI" sz="1800" dirty="0">
                <a:ea typeface="ＭＳ Ｐゴシック"/>
              </a:rPr>
              <a:t> </a:t>
            </a:r>
            <a:r>
              <a:rPr lang="fi-FI" sz="1800" dirty="0" err="1">
                <a:ea typeface="ＭＳ Ｐゴシック"/>
              </a:rPr>
              <a:t>systems</a:t>
            </a:r>
            <a:r>
              <a:rPr lang="fi-FI" sz="1800" dirty="0">
                <a:ea typeface="ＭＳ Ｐゴシック"/>
              </a:rPr>
              <a:t> (BESS)</a:t>
            </a:r>
          </a:p>
          <a:p>
            <a:pPr lvl="1">
              <a:buFont typeface="Arial" panose="020B0604020202020204" pitchFamily="34" charset="0"/>
              <a:buChar char="•"/>
            </a:pPr>
            <a:r>
              <a:rPr lang="fi-FI" sz="1600" dirty="0">
                <a:ea typeface="ＭＳ Ｐゴシック"/>
              </a:rPr>
              <a:t>Power is </a:t>
            </a:r>
            <a:r>
              <a:rPr lang="fi-FI" sz="1600" dirty="0" err="1">
                <a:ea typeface="ＭＳ Ｐゴシック"/>
              </a:rPr>
              <a:t>not</a:t>
            </a:r>
            <a:r>
              <a:rPr lang="fi-FI" sz="1600" dirty="0">
                <a:ea typeface="ＭＳ Ｐゴシック"/>
              </a:rPr>
              <a:t> </a:t>
            </a:r>
            <a:r>
              <a:rPr lang="fi-FI" sz="1600" dirty="0" err="1">
                <a:ea typeface="ＭＳ Ｐゴシック"/>
              </a:rPr>
              <a:t>injected</a:t>
            </a:r>
            <a:r>
              <a:rPr lang="fi-FI" sz="1600" dirty="0">
                <a:ea typeface="ＭＳ Ｐゴシック"/>
              </a:rPr>
              <a:t> into </a:t>
            </a:r>
            <a:r>
              <a:rPr lang="fi-FI" sz="1600" dirty="0" err="1">
                <a:ea typeface="ＭＳ Ｐゴシック"/>
              </a:rPr>
              <a:t>the</a:t>
            </a:r>
            <a:r>
              <a:rPr lang="fi-FI" sz="1600" dirty="0">
                <a:ea typeface="ＭＳ Ｐゴシック"/>
              </a:rPr>
              <a:t> </a:t>
            </a:r>
            <a:r>
              <a:rPr lang="fi-FI" sz="1600" dirty="0" err="1">
                <a:ea typeface="ＭＳ Ｐゴシック"/>
              </a:rPr>
              <a:t>distribution</a:t>
            </a:r>
            <a:r>
              <a:rPr lang="fi-FI" sz="1600" dirty="0">
                <a:ea typeface="ＭＳ Ｐゴシック"/>
              </a:rPr>
              <a:t> </a:t>
            </a:r>
            <a:r>
              <a:rPr lang="fi-FI" sz="1600" dirty="0" err="1">
                <a:ea typeface="ＭＳ Ｐゴシック"/>
              </a:rPr>
              <a:t>grid</a:t>
            </a:r>
            <a:r>
              <a:rPr lang="fi-FI" sz="1600" dirty="0">
                <a:ea typeface="ＭＳ Ｐゴシック"/>
              </a:rPr>
              <a:t> and </a:t>
            </a:r>
            <a:r>
              <a:rPr lang="fi-FI" sz="1600" dirty="0" err="1">
                <a:ea typeface="ＭＳ Ｐゴシック"/>
              </a:rPr>
              <a:t>thus</a:t>
            </a:r>
            <a:r>
              <a:rPr lang="fi-FI" sz="1600" dirty="0">
                <a:ea typeface="ＭＳ Ｐゴシック"/>
              </a:rPr>
              <a:t> no </a:t>
            </a:r>
            <a:r>
              <a:rPr lang="fi-FI" sz="1600" dirty="0" err="1">
                <a:ea typeface="ＭＳ Ｐゴシック"/>
              </a:rPr>
              <a:t>impact</a:t>
            </a:r>
            <a:r>
              <a:rPr lang="fi-FI" sz="1600" dirty="0">
                <a:ea typeface="ＭＳ Ｐゴシック"/>
              </a:rPr>
              <a:t> on </a:t>
            </a:r>
            <a:r>
              <a:rPr lang="fi-FI" sz="1600" dirty="0" err="1">
                <a:ea typeface="ＭＳ Ｐゴシック"/>
              </a:rPr>
              <a:t>the</a:t>
            </a:r>
            <a:r>
              <a:rPr lang="fi-FI" sz="1600" dirty="0">
                <a:ea typeface="ＭＳ Ｐゴシック"/>
              </a:rPr>
              <a:t> </a:t>
            </a:r>
            <a:r>
              <a:rPr lang="fi-FI" sz="1600" dirty="0" err="1">
                <a:ea typeface="ＭＳ Ｐゴシック"/>
              </a:rPr>
              <a:t>grid</a:t>
            </a:r>
            <a:endParaRPr lang="fi-FI" sz="1600" dirty="0"/>
          </a:p>
        </p:txBody>
      </p:sp>
      <p:sp>
        <p:nvSpPr>
          <p:cNvPr id="3" name="Otsikko 2">
            <a:extLst>
              <a:ext uri="{FF2B5EF4-FFF2-40B4-BE49-F238E27FC236}">
                <a16:creationId xmlns:a16="http://schemas.microsoft.com/office/drawing/2014/main" id="{B49C08B4-0519-4EC8-B359-CD554562575F}"/>
              </a:ext>
            </a:extLst>
          </p:cNvPr>
          <p:cNvSpPr>
            <a:spLocks noGrp="1"/>
          </p:cNvSpPr>
          <p:nvPr>
            <p:ph type="ctrTitle"/>
          </p:nvPr>
        </p:nvSpPr>
        <p:spPr/>
        <p:txBody>
          <a:bodyPr/>
          <a:lstStyle/>
          <a:p>
            <a:r>
              <a:rPr lang="fi-FI">
                <a:ea typeface="ＭＳ Ｐゴシック"/>
                <a:cs typeface="Arial"/>
              </a:rPr>
              <a:t>How to </a:t>
            </a:r>
            <a:r>
              <a:rPr lang="fi-FI" err="1">
                <a:ea typeface="ＭＳ Ｐゴシック"/>
                <a:cs typeface="Arial"/>
              </a:rPr>
              <a:t>increase</a:t>
            </a:r>
            <a:r>
              <a:rPr lang="fi-FI">
                <a:ea typeface="ＭＳ Ｐゴシック"/>
                <a:cs typeface="Arial"/>
              </a:rPr>
              <a:t> </a:t>
            </a:r>
            <a:r>
              <a:rPr lang="fi-FI" err="1">
                <a:ea typeface="ＭＳ Ｐゴシック"/>
                <a:cs typeface="Arial"/>
              </a:rPr>
              <a:t>the</a:t>
            </a:r>
            <a:r>
              <a:rPr lang="fi-FI">
                <a:ea typeface="ＭＳ Ｐゴシック"/>
                <a:cs typeface="Arial"/>
              </a:rPr>
              <a:t> </a:t>
            </a:r>
            <a:r>
              <a:rPr lang="fi-FI" err="1">
                <a:ea typeface="ＭＳ Ｐゴシック"/>
                <a:cs typeface="Arial"/>
              </a:rPr>
              <a:t>hosting</a:t>
            </a:r>
            <a:r>
              <a:rPr lang="fi-FI">
                <a:ea typeface="ＭＳ Ｐゴシック"/>
                <a:cs typeface="Arial"/>
              </a:rPr>
              <a:t> </a:t>
            </a:r>
            <a:r>
              <a:rPr lang="fi-FI" err="1">
                <a:ea typeface="ＭＳ Ｐゴシック"/>
                <a:cs typeface="Arial"/>
              </a:rPr>
              <a:t>capacity</a:t>
            </a:r>
            <a:endParaRPr lang="fi-FI">
              <a:ea typeface="ＭＳ Ｐゴシック"/>
            </a:endParaRPr>
          </a:p>
        </p:txBody>
      </p:sp>
      <p:sp>
        <p:nvSpPr>
          <p:cNvPr id="4" name="Tekstin paikkamerkki 3">
            <a:extLst>
              <a:ext uri="{FF2B5EF4-FFF2-40B4-BE49-F238E27FC236}">
                <a16:creationId xmlns:a16="http://schemas.microsoft.com/office/drawing/2014/main" id="{035063A3-FD41-4827-BC29-3E5AB7C6ABFE}"/>
              </a:ext>
            </a:extLst>
          </p:cNvPr>
          <p:cNvSpPr>
            <a:spLocks noGrp="1"/>
          </p:cNvSpPr>
          <p:nvPr>
            <p:ph type="body" sz="quarter" idx="16"/>
          </p:nvPr>
        </p:nvSpPr>
        <p:spPr/>
        <p:txBody>
          <a:bodyPr/>
          <a:lstStyle/>
          <a:p>
            <a:endParaRPr lang="fi-FI"/>
          </a:p>
        </p:txBody>
      </p:sp>
      <p:sp>
        <p:nvSpPr>
          <p:cNvPr id="5" name="Tekstin paikkamerkki 4">
            <a:extLst>
              <a:ext uri="{FF2B5EF4-FFF2-40B4-BE49-F238E27FC236}">
                <a16:creationId xmlns:a16="http://schemas.microsoft.com/office/drawing/2014/main" id="{B29AB499-2352-48FC-A1C8-B0E03F58AC2C}"/>
              </a:ext>
            </a:extLst>
          </p:cNvPr>
          <p:cNvSpPr>
            <a:spLocks noGrp="1"/>
          </p:cNvSpPr>
          <p:nvPr>
            <p:ph type="body" sz="quarter" idx="17"/>
          </p:nvPr>
        </p:nvSpPr>
        <p:spPr/>
        <p:txBody>
          <a:bodyPr/>
          <a:lstStyle/>
          <a:p>
            <a:endParaRPr lang="fi-FI"/>
          </a:p>
        </p:txBody>
      </p:sp>
      <p:sp>
        <p:nvSpPr>
          <p:cNvPr id="6" name="Päivämäärän paikkamerkki 5">
            <a:extLst>
              <a:ext uri="{FF2B5EF4-FFF2-40B4-BE49-F238E27FC236}">
                <a16:creationId xmlns:a16="http://schemas.microsoft.com/office/drawing/2014/main" id="{9073F6A9-130C-4B5D-B0DD-A334DA4CCFD8}"/>
              </a:ext>
            </a:extLst>
          </p:cNvPr>
          <p:cNvSpPr>
            <a:spLocks noGrp="1"/>
          </p:cNvSpPr>
          <p:nvPr>
            <p:ph type="dt" sz="half" idx="19"/>
          </p:nvPr>
        </p:nvSpPr>
        <p:spPr/>
        <p:txBody>
          <a:bodyPr/>
          <a:lstStyle/>
          <a:p>
            <a:pPr>
              <a:defRPr/>
            </a:pPr>
            <a:r>
              <a:rPr lang="fi-FI"/>
              <a:t>17.03.2020</a:t>
            </a:r>
            <a:endParaRPr lang="en-US"/>
          </a:p>
        </p:txBody>
      </p:sp>
      <p:sp>
        <p:nvSpPr>
          <p:cNvPr id="7" name="Dian numeron paikkamerkki 6">
            <a:extLst>
              <a:ext uri="{FF2B5EF4-FFF2-40B4-BE49-F238E27FC236}">
                <a16:creationId xmlns:a16="http://schemas.microsoft.com/office/drawing/2014/main" id="{E4D2FB4E-4112-4010-970E-F4DB28E337A7}"/>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7</a:t>
            </a:fld>
            <a:endParaRPr lang="en-US" altLang="en-US"/>
          </a:p>
        </p:txBody>
      </p:sp>
      <p:pic>
        <p:nvPicPr>
          <p:cNvPr id="8" name="Kuva 8" descr="Kuva, joka sisältää kohteen teksti&#10;&#10;Kuvaus luotu, erittäin korkea luotettavuus">
            <a:extLst>
              <a:ext uri="{FF2B5EF4-FFF2-40B4-BE49-F238E27FC236}">
                <a16:creationId xmlns:a16="http://schemas.microsoft.com/office/drawing/2014/main" id="{8AD1814C-7D4F-4327-A879-5028BAFB2339}"/>
              </a:ext>
            </a:extLst>
          </p:cNvPr>
          <p:cNvPicPr>
            <a:picLocks noChangeAspect="1"/>
          </p:cNvPicPr>
          <p:nvPr/>
        </p:nvPicPr>
        <p:blipFill>
          <a:blip r:embed="rId3"/>
          <a:stretch>
            <a:fillRect/>
          </a:stretch>
        </p:blipFill>
        <p:spPr>
          <a:xfrm>
            <a:off x="4827673" y="1206074"/>
            <a:ext cx="4316327" cy="2721630"/>
          </a:xfrm>
          <a:prstGeom prst="rect">
            <a:avLst/>
          </a:prstGeom>
        </p:spPr>
      </p:pic>
    </p:spTree>
    <p:extLst>
      <p:ext uri="{BB962C8B-B14F-4D97-AF65-F5344CB8AC3E}">
        <p14:creationId xmlns:p14="http://schemas.microsoft.com/office/powerpoint/2010/main" val="9442459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in paikkamerkki 1">
            <a:extLst>
              <a:ext uri="{FF2B5EF4-FFF2-40B4-BE49-F238E27FC236}">
                <a16:creationId xmlns:a16="http://schemas.microsoft.com/office/drawing/2014/main" id="{097E5FF8-0AF2-44A0-867A-80C3A7263A74}"/>
              </a:ext>
            </a:extLst>
          </p:cNvPr>
          <p:cNvSpPr>
            <a:spLocks noGrp="1"/>
          </p:cNvSpPr>
          <p:nvPr>
            <p:ph type="body" sz="quarter" idx="13"/>
          </p:nvPr>
        </p:nvSpPr>
        <p:spPr>
          <a:xfrm>
            <a:off x="364067" y="1497600"/>
            <a:ext cx="4609571" cy="4136400"/>
          </a:xfrm>
        </p:spPr>
        <p:txBody>
          <a:bodyPr>
            <a:normAutofit/>
          </a:bodyPr>
          <a:lstStyle/>
          <a:p>
            <a:pPr>
              <a:buFont typeface="Arial" panose="020B0604020202020204" pitchFamily="34" charset="0"/>
              <a:buChar char="•"/>
            </a:pPr>
            <a:r>
              <a:rPr lang="en-US" sz="1600" b="0" dirty="0">
                <a:ea typeface="ＭＳ Ｐゴシック"/>
              </a:rPr>
              <a:t>MV-connected PV quickly raises the voltage in its surrounding area leading to voltage problems in LV earlier than in MV</a:t>
            </a:r>
          </a:p>
          <a:p>
            <a:pPr marL="0" indent="0"/>
            <a:endParaRPr lang="fi-FI" sz="1600" dirty="0">
              <a:ea typeface="ＭＳ Ｐゴシック"/>
            </a:endParaRPr>
          </a:p>
          <a:p>
            <a:pPr>
              <a:buChar char="•"/>
            </a:pPr>
            <a:r>
              <a:rPr lang="fi-FI" sz="1600" b="0" dirty="0" err="1">
                <a:ea typeface="ＭＳ Ｐゴシック"/>
              </a:rPr>
              <a:t>Largest</a:t>
            </a:r>
            <a:r>
              <a:rPr lang="fi-FI" sz="1600" b="0" dirty="0">
                <a:ea typeface="ＭＳ Ｐゴシック"/>
              </a:rPr>
              <a:t> </a:t>
            </a:r>
            <a:r>
              <a:rPr lang="fi-FI" sz="1600" b="0" dirty="0" err="1">
                <a:ea typeface="ＭＳ Ｐゴシック"/>
              </a:rPr>
              <a:t>installed</a:t>
            </a:r>
            <a:r>
              <a:rPr lang="fi-FI" sz="1600" b="0" dirty="0">
                <a:ea typeface="ＭＳ Ｐゴシック"/>
              </a:rPr>
              <a:t> PV </a:t>
            </a:r>
            <a:r>
              <a:rPr lang="fi-FI" sz="1600" b="0" dirty="0" err="1">
                <a:ea typeface="ＭＳ Ｐゴシック"/>
              </a:rPr>
              <a:t>capacity</a:t>
            </a:r>
            <a:r>
              <a:rPr lang="fi-FI" sz="1600" b="0" dirty="0">
                <a:ea typeface="ＭＳ Ｐゴシック"/>
              </a:rPr>
              <a:t> </a:t>
            </a:r>
            <a:r>
              <a:rPr lang="fi-FI" sz="1600" b="0" dirty="0" err="1">
                <a:ea typeface="ＭＳ Ｐゴシック"/>
              </a:rPr>
              <a:t>can</a:t>
            </a:r>
            <a:r>
              <a:rPr lang="fi-FI" sz="1600" b="0" dirty="0">
                <a:ea typeface="ＭＳ Ｐゴシック"/>
              </a:rPr>
              <a:t> </a:t>
            </a:r>
            <a:r>
              <a:rPr lang="fi-FI" sz="1600" b="0" dirty="0" err="1">
                <a:ea typeface="ＭＳ Ｐゴシック"/>
              </a:rPr>
              <a:t>be</a:t>
            </a:r>
            <a:r>
              <a:rPr lang="fi-FI" sz="1600" b="0" dirty="0">
                <a:ea typeface="ＭＳ Ｐゴシック"/>
              </a:rPr>
              <a:t> </a:t>
            </a:r>
            <a:r>
              <a:rPr lang="fi-FI" sz="1600" b="0" dirty="0" err="1">
                <a:ea typeface="ＭＳ Ｐゴシック"/>
              </a:rPr>
              <a:t>achieved</a:t>
            </a:r>
            <a:r>
              <a:rPr lang="fi-FI" sz="1600" b="0" dirty="0">
                <a:ea typeface="ＭＳ Ｐゴシック"/>
              </a:rPr>
              <a:t> </a:t>
            </a:r>
            <a:r>
              <a:rPr lang="fi-FI" sz="1600" b="0" dirty="0" err="1">
                <a:ea typeface="ＭＳ Ｐゴシック"/>
              </a:rPr>
              <a:t>by</a:t>
            </a:r>
            <a:r>
              <a:rPr lang="fi-FI" sz="1600" b="0" dirty="0">
                <a:ea typeface="ＭＳ Ｐゴシック"/>
              </a:rPr>
              <a:t> </a:t>
            </a:r>
            <a:r>
              <a:rPr lang="fi-FI" sz="1600" b="0" dirty="0" err="1">
                <a:ea typeface="ＭＳ Ｐゴシック"/>
              </a:rPr>
              <a:t>having</a:t>
            </a:r>
            <a:r>
              <a:rPr lang="fi-FI" sz="1600" b="0" dirty="0">
                <a:ea typeface="ＭＳ Ｐゴシック"/>
              </a:rPr>
              <a:t> </a:t>
            </a:r>
            <a:r>
              <a:rPr lang="fi-FI" sz="1600" b="0" dirty="0" err="1">
                <a:ea typeface="ＭＳ Ｐゴシック"/>
              </a:rPr>
              <a:t>most</a:t>
            </a:r>
            <a:r>
              <a:rPr lang="fi-FI" sz="1600" b="0" dirty="0">
                <a:ea typeface="ＭＳ Ｐゴシック"/>
              </a:rPr>
              <a:t> of </a:t>
            </a:r>
            <a:r>
              <a:rPr lang="fi-FI" sz="1600" b="0" dirty="0" err="1">
                <a:ea typeface="ＭＳ Ｐゴシック"/>
              </a:rPr>
              <a:t>the</a:t>
            </a:r>
            <a:r>
              <a:rPr lang="fi-FI" sz="1600" b="0" dirty="0">
                <a:ea typeface="ＭＳ Ｐゴシック"/>
              </a:rPr>
              <a:t> </a:t>
            </a:r>
            <a:r>
              <a:rPr lang="fi-FI" sz="1600" b="0" dirty="0" err="1">
                <a:ea typeface="ＭＳ Ｐゴシック"/>
              </a:rPr>
              <a:t>generation</a:t>
            </a:r>
            <a:r>
              <a:rPr lang="fi-FI" sz="1600" b="0" dirty="0">
                <a:ea typeface="ＭＳ Ｐゴシック"/>
              </a:rPr>
              <a:t> </a:t>
            </a:r>
            <a:r>
              <a:rPr lang="fi-FI" sz="1600" b="0" dirty="0" err="1">
                <a:ea typeface="ＭＳ Ｐゴシック"/>
              </a:rPr>
              <a:t>connected</a:t>
            </a:r>
            <a:r>
              <a:rPr lang="fi-FI" sz="1600" b="0" dirty="0">
                <a:ea typeface="ＭＳ Ｐゴシック"/>
              </a:rPr>
              <a:t> in LV </a:t>
            </a:r>
            <a:r>
              <a:rPr lang="fi-FI" sz="1600" b="0" dirty="0" err="1">
                <a:ea typeface="ＭＳ Ｐゴシック"/>
              </a:rPr>
              <a:t>rather</a:t>
            </a:r>
            <a:r>
              <a:rPr lang="fi-FI" sz="1600" b="0" dirty="0">
                <a:ea typeface="ＭＳ Ｐゴシック"/>
              </a:rPr>
              <a:t> </a:t>
            </a:r>
            <a:r>
              <a:rPr lang="fi-FI" sz="1600" b="0" dirty="0" err="1">
                <a:ea typeface="ＭＳ Ｐゴシック"/>
              </a:rPr>
              <a:t>than</a:t>
            </a:r>
            <a:r>
              <a:rPr lang="fi-FI" sz="1600" b="0" dirty="0">
                <a:ea typeface="ＭＳ Ｐゴシック"/>
              </a:rPr>
              <a:t> in MV</a:t>
            </a:r>
          </a:p>
          <a:p>
            <a:pPr>
              <a:buChar char="•"/>
            </a:pPr>
            <a:endParaRPr lang="fi-FI" sz="1600" dirty="0">
              <a:ea typeface="ＭＳ Ｐゴシック"/>
            </a:endParaRPr>
          </a:p>
          <a:p>
            <a:pPr>
              <a:buFont typeface="Arial" panose="020B0604020202020204" pitchFamily="34" charset="0"/>
              <a:buChar char="•"/>
            </a:pPr>
            <a:r>
              <a:rPr lang="fi-FI" sz="1600" b="0" dirty="0" err="1">
                <a:ea typeface="ＭＳ Ｐゴシック"/>
              </a:rPr>
              <a:t>Need</a:t>
            </a:r>
            <a:r>
              <a:rPr lang="fi-FI" sz="1600" b="0" dirty="0">
                <a:ea typeface="ＭＳ Ｐゴシック"/>
              </a:rPr>
              <a:t> for </a:t>
            </a:r>
            <a:r>
              <a:rPr lang="fi-FI" sz="1600" b="0" dirty="0" err="1">
                <a:ea typeface="ＭＳ Ｐゴシック"/>
              </a:rPr>
              <a:t>integrated</a:t>
            </a:r>
            <a:r>
              <a:rPr lang="fi-FI" sz="1600" b="0" dirty="0">
                <a:ea typeface="ＭＳ Ｐゴシック"/>
              </a:rPr>
              <a:t> MV-LV </a:t>
            </a:r>
            <a:r>
              <a:rPr lang="fi-FI" sz="1600" b="0" dirty="0" err="1">
                <a:ea typeface="ＭＳ Ｐゴシック"/>
              </a:rPr>
              <a:t>models</a:t>
            </a:r>
            <a:r>
              <a:rPr lang="fi-FI" sz="1600" b="0" dirty="0">
                <a:ea typeface="ＭＳ Ｐゴシック"/>
              </a:rPr>
              <a:t> in </a:t>
            </a:r>
            <a:r>
              <a:rPr lang="fi-FI" sz="1600" b="0" dirty="0" err="1">
                <a:ea typeface="ＭＳ Ｐゴシック"/>
              </a:rPr>
              <a:t>future</a:t>
            </a:r>
            <a:r>
              <a:rPr lang="fi-FI" sz="1600" b="0" dirty="0">
                <a:ea typeface="ＭＳ Ｐゴシック"/>
              </a:rPr>
              <a:t> </a:t>
            </a:r>
            <a:r>
              <a:rPr lang="fi-FI" sz="1600" b="0" dirty="0" err="1">
                <a:ea typeface="ＭＳ Ｐゴシック"/>
              </a:rPr>
              <a:t>network</a:t>
            </a:r>
            <a:r>
              <a:rPr lang="fi-FI" sz="1600" b="0" dirty="0">
                <a:ea typeface="ＭＳ Ｐゴシック"/>
              </a:rPr>
              <a:t> </a:t>
            </a:r>
            <a:r>
              <a:rPr lang="fi-FI" sz="1600" b="0" dirty="0" err="1">
                <a:ea typeface="ＭＳ Ｐゴシック"/>
              </a:rPr>
              <a:t>planning</a:t>
            </a:r>
            <a:r>
              <a:rPr lang="fi-FI" sz="1600" b="0" dirty="0">
                <a:ea typeface="ＭＳ Ｐゴシック"/>
              </a:rPr>
              <a:t> </a:t>
            </a:r>
          </a:p>
          <a:p>
            <a:pPr lvl="1" indent="-242570">
              <a:buFont typeface="Arial" panose="020B0604020202020204" pitchFamily="34" charset="0"/>
              <a:buChar char="•"/>
            </a:pPr>
            <a:r>
              <a:rPr lang="fi-FI" sz="1400" dirty="0" err="1">
                <a:ea typeface="ＭＳ Ｐゴシック"/>
              </a:rPr>
              <a:t>Limiting</a:t>
            </a:r>
            <a:r>
              <a:rPr lang="fi-FI" sz="1400" dirty="0">
                <a:ea typeface="ＭＳ Ｐゴシック"/>
              </a:rPr>
              <a:t> </a:t>
            </a:r>
            <a:r>
              <a:rPr lang="fi-FI" sz="1400" dirty="0" err="1">
                <a:ea typeface="ＭＳ Ｐゴシック"/>
              </a:rPr>
              <a:t>the</a:t>
            </a:r>
            <a:r>
              <a:rPr lang="fi-FI" sz="1400" dirty="0">
                <a:ea typeface="ＭＳ Ｐゴシック"/>
              </a:rPr>
              <a:t> </a:t>
            </a:r>
            <a:r>
              <a:rPr lang="fi-FI" sz="1400" dirty="0" err="1">
                <a:ea typeface="ＭＳ Ｐゴシック"/>
              </a:rPr>
              <a:t>investigation</a:t>
            </a:r>
            <a:r>
              <a:rPr lang="fi-FI" sz="1400" dirty="0">
                <a:ea typeface="ＭＳ Ｐゴシック"/>
              </a:rPr>
              <a:t> </a:t>
            </a:r>
            <a:r>
              <a:rPr lang="fi-FI" sz="1400" dirty="0" err="1">
                <a:ea typeface="ＭＳ Ｐゴシック"/>
              </a:rPr>
              <a:t>only</a:t>
            </a:r>
            <a:r>
              <a:rPr lang="fi-FI" sz="1400" dirty="0">
                <a:ea typeface="ＭＳ Ｐゴシック"/>
              </a:rPr>
              <a:t> to a single </a:t>
            </a:r>
            <a:r>
              <a:rPr lang="fi-FI" sz="1400" dirty="0" err="1">
                <a:ea typeface="ＭＳ Ｐゴシック"/>
              </a:rPr>
              <a:t>voltage</a:t>
            </a:r>
            <a:r>
              <a:rPr lang="fi-FI" sz="1400" dirty="0">
                <a:ea typeface="ＭＳ Ｐゴシック"/>
              </a:rPr>
              <a:t> </a:t>
            </a:r>
            <a:r>
              <a:rPr lang="fi-FI" sz="1400" dirty="0" err="1">
                <a:ea typeface="ＭＳ Ｐゴシック"/>
              </a:rPr>
              <a:t>level</a:t>
            </a:r>
            <a:r>
              <a:rPr lang="fi-FI" sz="1400" dirty="0">
                <a:ea typeface="ＭＳ Ｐゴシック"/>
              </a:rPr>
              <a:t> </a:t>
            </a:r>
            <a:r>
              <a:rPr lang="fi-FI" sz="1400" dirty="0" err="1">
                <a:ea typeface="ＭＳ Ｐゴシック"/>
              </a:rPr>
              <a:t>might</a:t>
            </a:r>
            <a:r>
              <a:rPr lang="fi-FI" sz="1400" dirty="0">
                <a:ea typeface="ＭＳ Ｐゴシック"/>
              </a:rPr>
              <a:t> </a:t>
            </a:r>
            <a:r>
              <a:rPr lang="fi-FI" sz="1400" dirty="0" err="1">
                <a:ea typeface="ＭＳ Ｐゴシック"/>
              </a:rPr>
              <a:t>lead</a:t>
            </a:r>
            <a:r>
              <a:rPr lang="fi-FI" sz="1400" dirty="0">
                <a:ea typeface="ＭＳ Ｐゴシック"/>
              </a:rPr>
              <a:t> to </a:t>
            </a:r>
            <a:r>
              <a:rPr lang="fi-FI" sz="1400" dirty="0" err="1">
                <a:ea typeface="ＭＳ Ｐゴシック"/>
              </a:rPr>
              <a:t>misleading</a:t>
            </a:r>
            <a:r>
              <a:rPr lang="fi-FI" sz="1400" dirty="0">
                <a:ea typeface="ＭＳ Ｐゴシック"/>
              </a:rPr>
              <a:t> </a:t>
            </a:r>
            <a:r>
              <a:rPr lang="fi-FI" sz="1400" dirty="0" err="1">
                <a:ea typeface="ＭＳ Ｐゴシック"/>
              </a:rPr>
              <a:t>results</a:t>
            </a:r>
            <a:endParaRPr lang="fi-FI" sz="1400" dirty="0">
              <a:ea typeface="ＭＳ Ｐゴシック"/>
            </a:endParaRPr>
          </a:p>
          <a:p>
            <a:pPr>
              <a:buChar char="•"/>
            </a:pPr>
            <a:endParaRPr lang="fi-FI" dirty="0">
              <a:ea typeface="ＭＳ Ｐゴシック"/>
            </a:endParaRPr>
          </a:p>
          <a:p>
            <a:pPr>
              <a:buChar char="•"/>
            </a:pPr>
            <a:endParaRPr lang="fi-FI" dirty="0">
              <a:ea typeface="ＭＳ Ｐゴシック"/>
            </a:endParaRPr>
          </a:p>
        </p:txBody>
      </p:sp>
      <p:sp>
        <p:nvSpPr>
          <p:cNvPr id="3" name="Otsikko 2">
            <a:extLst>
              <a:ext uri="{FF2B5EF4-FFF2-40B4-BE49-F238E27FC236}">
                <a16:creationId xmlns:a16="http://schemas.microsoft.com/office/drawing/2014/main" id="{B6D13BB7-03FB-4683-9B5B-5E7A254A24D1}"/>
              </a:ext>
            </a:extLst>
          </p:cNvPr>
          <p:cNvSpPr>
            <a:spLocks noGrp="1"/>
          </p:cNvSpPr>
          <p:nvPr>
            <p:ph type="ctrTitle"/>
          </p:nvPr>
        </p:nvSpPr>
        <p:spPr/>
        <p:txBody>
          <a:bodyPr/>
          <a:lstStyle/>
          <a:p>
            <a:r>
              <a:rPr lang="fi-FI" err="1">
                <a:ea typeface="ＭＳ Ｐゴシック"/>
                <a:cs typeface="Arial"/>
              </a:rPr>
              <a:t>Should</a:t>
            </a:r>
            <a:r>
              <a:rPr lang="fi-FI">
                <a:ea typeface="ＭＳ Ｐゴシック"/>
                <a:cs typeface="Arial"/>
              </a:rPr>
              <a:t> PV </a:t>
            </a:r>
            <a:r>
              <a:rPr lang="fi-FI" err="1">
                <a:ea typeface="ＭＳ Ｐゴシック"/>
                <a:cs typeface="Arial"/>
              </a:rPr>
              <a:t>be</a:t>
            </a:r>
            <a:r>
              <a:rPr lang="fi-FI">
                <a:ea typeface="ＭＳ Ｐゴシック"/>
                <a:cs typeface="Arial"/>
              </a:rPr>
              <a:t> </a:t>
            </a:r>
            <a:r>
              <a:rPr lang="fi-FI" err="1">
                <a:ea typeface="ＭＳ Ｐゴシック"/>
                <a:cs typeface="Arial"/>
              </a:rPr>
              <a:t>connected</a:t>
            </a:r>
            <a:r>
              <a:rPr lang="fi-FI">
                <a:ea typeface="ＭＳ Ｐゴシック"/>
                <a:cs typeface="Arial"/>
              </a:rPr>
              <a:t> to MV </a:t>
            </a:r>
            <a:r>
              <a:rPr lang="fi-FI" err="1">
                <a:ea typeface="ＭＳ Ｐゴシック"/>
                <a:cs typeface="Arial"/>
              </a:rPr>
              <a:t>or</a:t>
            </a:r>
            <a:r>
              <a:rPr lang="fi-FI">
                <a:ea typeface="ＭＳ Ｐゴシック"/>
                <a:cs typeface="Arial"/>
              </a:rPr>
              <a:t> LV?</a:t>
            </a:r>
            <a:endParaRPr lang="fi-FI">
              <a:ea typeface="ＭＳ Ｐゴシック"/>
            </a:endParaRPr>
          </a:p>
        </p:txBody>
      </p:sp>
      <p:sp>
        <p:nvSpPr>
          <p:cNvPr id="4" name="Tekstin paikkamerkki 3">
            <a:extLst>
              <a:ext uri="{FF2B5EF4-FFF2-40B4-BE49-F238E27FC236}">
                <a16:creationId xmlns:a16="http://schemas.microsoft.com/office/drawing/2014/main" id="{7E864ADE-3235-410F-BC5D-44A17E526879}"/>
              </a:ext>
            </a:extLst>
          </p:cNvPr>
          <p:cNvSpPr>
            <a:spLocks noGrp="1"/>
          </p:cNvSpPr>
          <p:nvPr>
            <p:ph type="body" sz="quarter" idx="16"/>
          </p:nvPr>
        </p:nvSpPr>
        <p:spPr/>
        <p:txBody>
          <a:bodyPr/>
          <a:lstStyle/>
          <a:p>
            <a:endParaRPr lang="fi-FI"/>
          </a:p>
        </p:txBody>
      </p:sp>
      <p:sp>
        <p:nvSpPr>
          <p:cNvPr id="5" name="Tekstin paikkamerkki 4">
            <a:extLst>
              <a:ext uri="{FF2B5EF4-FFF2-40B4-BE49-F238E27FC236}">
                <a16:creationId xmlns:a16="http://schemas.microsoft.com/office/drawing/2014/main" id="{BA1D0028-0526-411E-A8B3-ADE08AB97027}"/>
              </a:ext>
            </a:extLst>
          </p:cNvPr>
          <p:cNvSpPr>
            <a:spLocks noGrp="1"/>
          </p:cNvSpPr>
          <p:nvPr>
            <p:ph type="body" sz="quarter" idx="17"/>
          </p:nvPr>
        </p:nvSpPr>
        <p:spPr/>
        <p:txBody>
          <a:bodyPr/>
          <a:lstStyle/>
          <a:p>
            <a:endParaRPr lang="fi-FI"/>
          </a:p>
        </p:txBody>
      </p:sp>
      <p:sp>
        <p:nvSpPr>
          <p:cNvPr id="6" name="Päivämäärän paikkamerkki 5">
            <a:extLst>
              <a:ext uri="{FF2B5EF4-FFF2-40B4-BE49-F238E27FC236}">
                <a16:creationId xmlns:a16="http://schemas.microsoft.com/office/drawing/2014/main" id="{E3B0BB8E-1FD2-455E-9099-DF1FA18D62B3}"/>
              </a:ext>
            </a:extLst>
          </p:cNvPr>
          <p:cNvSpPr>
            <a:spLocks noGrp="1"/>
          </p:cNvSpPr>
          <p:nvPr>
            <p:ph type="dt" sz="half" idx="19"/>
          </p:nvPr>
        </p:nvSpPr>
        <p:spPr/>
        <p:txBody>
          <a:bodyPr/>
          <a:lstStyle/>
          <a:p>
            <a:pPr>
              <a:defRPr/>
            </a:pPr>
            <a:r>
              <a:rPr lang="fi-FI"/>
              <a:t>17.03.2020</a:t>
            </a:r>
            <a:endParaRPr lang="en-US"/>
          </a:p>
        </p:txBody>
      </p:sp>
      <p:sp>
        <p:nvSpPr>
          <p:cNvPr id="7" name="Dian numeron paikkamerkki 6">
            <a:extLst>
              <a:ext uri="{FF2B5EF4-FFF2-40B4-BE49-F238E27FC236}">
                <a16:creationId xmlns:a16="http://schemas.microsoft.com/office/drawing/2014/main" id="{942B9DE8-43DB-42B8-97C2-0ADA8C135C0E}"/>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8</a:t>
            </a:fld>
            <a:endParaRPr lang="en-US" altLang="en-US"/>
          </a:p>
        </p:txBody>
      </p:sp>
      <p:pic>
        <p:nvPicPr>
          <p:cNvPr id="8" name="Picture 7">
            <a:extLst>
              <a:ext uri="{FF2B5EF4-FFF2-40B4-BE49-F238E27FC236}">
                <a16:creationId xmlns:a16="http://schemas.microsoft.com/office/drawing/2014/main" id="{ADE84086-6CC3-42EA-B07D-A994688ED6FC}"/>
              </a:ext>
            </a:extLst>
          </p:cNvPr>
          <p:cNvPicPr>
            <a:picLocks noChangeAspect="1"/>
          </p:cNvPicPr>
          <p:nvPr/>
        </p:nvPicPr>
        <p:blipFill>
          <a:blip r:embed="rId3"/>
          <a:stretch>
            <a:fillRect/>
          </a:stretch>
        </p:blipFill>
        <p:spPr>
          <a:xfrm>
            <a:off x="5143500" y="1223962"/>
            <a:ext cx="3895725" cy="4410075"/>
          </a:xfrm>
          <a:prstGeom prst="rect">
            <a:avLst/>
          </a:prstGeom>
        </p:spPr>
      </p:pic>
    </p:spTree>
    <p:extLst>
      <p:ext uri="{BB962C8B-B14F-4D97-AF65-F5344CB8AC3E}">
        <p14:creationId xmlns:p14="http://schemas.microsoft.com/office/powerpoint/2010/main" val="24271352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8134278" cy="4136400"/>
          </a:xfrm>
        </p:spPr>
        <p:txBody>
          <a:bodyPr>
            <a:normAutofit/>
          </a:bodyPr>
          <a:lstStyle/>
          <a:p>
            <a:pPr marL="342900" indent="-342900">
              <a:lnSpc>
                <a:spcPct val="100000"/>
              </a:lnSpc>
              <a:buFont typeface="Arial" panose="020B0604020202020204" pitchFamily="34" charset="0"/>
              <a:buChar char="•"/>
            </a:pPr>
            <a:r>
              <a:rPr lang="en-US" sz="2000">
                <a:ea typeface="ＭＳ Ｐゴシック"/>
              </a:rPr>
              <a:t>Hosting capacity is the limit how much PV power can be connected to distribution grid on a given location without any adverse impacts. </a:t>
            </a:r>
            <a:r>
              <a:rPr lang="en-US" sz="2000">
                <a:ea typeface="ＭＳ Ｐゴシック"/>
                <a:cs typeface="Arial"/>
              </a:rPr>
              <a:t>Voltage rise is the most significant limiting factor of PV HC</a:t>
            </a:r>
            <a:endParaRPr lang="fi-FI">
              <a:ea typeface="ＭＳ Ｐゴシック"/>
            </a:endParaRPr>
          </a:p>
          <a:p>
            <a:pPr marL="342900" indent="-342900">
              <a:lnSpc>
                <a:spcPct val="100000"/>
              </a:lnSpc>
              <a:buChar char="•"/>
            </a:pPr>
            <a:endParaRPr lang="en-US" sz="2000">
              <a:ea typeface="ＭＳ Ｐゴシック"/>
              <a:cs typeface="Arial"/>
            </a:endParaRPr>
          </a:p>
          <a:p>
            <a:pPr marL="342900" indent="-342900">
              <a:lnSpc>
                <a:spcPct val="100000"/>
              </a:lnSpc>
              <a:buChar char="•"/>
            </a:pPr>
            <a:r>
              <a:rPr lang="fi-FI" sz="2000" err="1">
                <a:ea typeface="ＭＳ Ｐゴシック"/>
              </a:rPr>
              <a:t>Various</a:t>
            </a:r>
            <a:r>
              <a:rPr lang="fi-FI" sz="2000">
                <a:ea typeface="ＭＳ Ｐゴシック"/>
              </a:rPr>
              <a:t> </a:t>
            </a:r>
            <a:r>
              <a:rPr lang="fi-FI" sz="2000" err="1">
                <a:ea typeface="ＭＳ Ｐゴシック"/>
              </a:rPr>
              <a:t>techniques</a:t>
            </a:r>
            <a:r>
              <a:rPr lang="fi-FI" sz="2000">
                <a:ea typeface="ＭＳ Ｐゴシック"/>
              </a:rPr>
              <a:t> </a:t>
            </a:r>
            <a:r>
              <a:rPr lang="fi-FI" sz="2000" err="1">
                <a:ea typeface="ＭＳ Ｐゴシック"/>
              </a:rPr>
              <a:t>can</a:t>
            </a:r>
            <a:r>
              <a:rPr lang="fi-FI" sz="2000">
                <a:ea typeface="ＭＳ Ｐゴシック"/>
              </a:rPr>
              <a:t> </a:t>
            </a:r>
            <a:r>
              <a:rPr lang="fi-FI" sz="2000" err="1">
                <a:ea typeface="ＭＳ Ｐゴシック"/>
              </a:rPr>
              <a:t>be</a:t>
            </a:r>
            <a:r>
              <a:rPr lang="fi-FI" sz="2000">
                <a:ea typeface="ＭＳ Ｐゴシック"/>
              </a:rPr>
              <a:t> </a:t>
            </a:r>
            <a:r>
              <a:rPr lang="fi-FI" sz="2000" err="1">
                <a:ea typeface="ＭＳ Ｐゴシック"/>
              </a:rPr>
              <a:t>used</a:t>
            </a:r>
            <a:r>
              <a:rPr lang="fi-FI" sz="2000">
                <a:ea typeface="ＭＳ Ｐゴシック"/>
              </a:rPr>
              <a:t> to </a:t>
            </a:r>
            <a:r>
              <a:rPr lang="fi-FI" sz="2000" err="1">
                <a:ea typeface="ＭＳ Ｐゴシック"/>
              </a:rPr>
              <a:t>increase</a:t>
            </a:r>
            <a:r>
              <a:rPr lang="fi-FI" sz="2000">
                <a:ea typeface="ＭＳ Ｐゴシック"/>
              </a:rPr>
              <a:t> HC, </a:t>
            </a:r>
            <a:r>
              <a:rPr lang="fi-FI" sz="2000" err="1">
                <a:ea typeface="ＭＳ Ｐゴシック"/>
              </a:rPr>
              <a:t>facilitating</a:t>
            </a:r>
            <a:r>
              <a:rPr lang="fi-FI" sz="2000">
                <a:ea typeface="ＭＳ Ｐゴシック"/>
              </a:rPr>
              <a:t> </a:t>
            </a:r>
            <a:r>
              <a:rPr lang="fi-FI" sz="2000" err="1">
                <a:ea typeface="ＭＳ Ｐゴシック"/>
              </a:rPr>
              <a:t>the</a:t>
            </a:r>
            <a:r>
              <a:rPr lang="fi-FI" sz="2000">
                <a:ea typeface="ＭＳ Ｐゴシック"/>
              </a:rPr>
              <a:t> </a:t>
            </a:r>
            <a:r>
              <a:rPr lang="fi-FI" sz="2000" err="1">
                <a:ea typeface="ＭＳ Ｐゴシック"/>
              </a:rPr>
              <a:t>continued</a:t>
            </a:r>
            <a:r>
              <a:rPr lang="fi-FI" sz="2000">
                <a:ea typeface="ＭＳ Ｐゴシック"/>
              </a:rPr>
              <a:t> </a:t>
            </a:r>
            <a:r>
              <a:rPr lang="fi-FI" sz="2000" err="1">
                <a:ea typeface="ＭＳ Ｐゴシック"/>
              </a:rPr>
              <a:t>uptake</a:t>
            </a:r>
            <a:r>
              <a:rPr lang="fi-FI" sz="2000">
                <a:ea typeface="ＭＳ Ｐゴシック"/>
              </a:rPr>
              <a:t> of </a:t>
            </a:r>
            <a:r>
              <a:rPr lang="fi-FI" sz="2000" err="1">
                <a:ea typeface="ＭＳ Ｐゴシック"/>
              </a:rPr>
              <a:t>distributed</a:t>
            </a:r>
            <a:r>
              <a:rPr lang="fi-FI" sz="2000">
                <a:ea typeface="ＭＳ Ｐゴシック"/>
              </a:rPr>
              <a:t> </a:t>
            </a:r>
            <a:r>
              <a:rPr lang="fi-FI" sz="2000" err="1">
                <a:ea typeface="ＭＳ Ｐゴシック"/>
              </a:rPr>
              <a:t>renewable</a:t>
            </a:r>
            <a:r>
              <a:rPr lang="fi-FI" sz="2000">
                <a:ea typeface="ＭＳ Ｐゴシック"/>
              </a:rPr>
              <a:t> </a:t>
            </a:r>
            <a:r>
              <a:rPr lang="fi-FI" sz="2000" err="1">
                <a:ea typeface="ＭＳ Ｐゴシック"/>
              </a:rPr>
              <a:t>energy</a:t>
            </a:r>
            <a:endParaRPr lang="fi-FI" sz="2000"/>
          </a:p>
          <a:p>
            <a:pPr marL="342900" indent="-342900">
              <a:lnSpc>
                <a:spcPct val="100000"/>
              </a:lnSpc>
              <a:buChar char="•"/>
            </a:pPr>
            <a:endParaRPr lang="fi-FI" sz="2000">
              <a:ea typeface="ＭＳ Ｐゴシック"/>
            </a:endParaRPr>
          </a:p>
          <a:p>
            <a:pPr marL="342900" indent="-342900">
              <a:lnSpc>
                <a:spcPct val="100000"/>
              </a:lnSpc>
              <a:buChar char="•"/>
            </a:pPr>
            <a:r>
              <a:rPr lang="fi-FI" sz="2000" err="1">
                <a:ea typeface="ＭＳ Ｐゴシック"/>
              </a:rPr>
              <a:t>Policies</a:t>
            </a:r>
            <a:r>
              <a:rPr lang="fi-FI" sz="2000">
                <a:ea typeface="ＭＳ Ｐゴシック"/>
              </a:rPr>
              <a:t> </a:t>
            </a:r>
            <a:r>
              <a:rPr lang="fi-FI" sz="2000" err="1">
                <a:ea typeface="ＭＳ Ｐゴシック"/>
              </a:rPr>
              <a:t>that</a:t>
            </a:r>
            <a:r>
              <a:rPr lang="fi-FI" sz="2000">
                <a:ea typeface="ＭＳ Ｐゴシック"/>
              </a:rPr>
              <a:t> </a:t>
            </a:r>
            <a:r>
              <a:rPr lang="fi-FI" sz="2000" err="1">
                <a:ea typeface="ＭＳ Ｐゴシック"/>
              </a:rPr>
              <a:t>aim</a:t>
            </a:r>
            <a:r>
              <a:rPr lang="fi-FI" sz="2000">
                <a:ea typeface="ＭＳ Ｐゴシック"/>
              </a:rPr>
              <a:t> to </a:t>
            </a:r>
            <a:r>
              <a:rPr lang="fi-FI" sz="2000" err="1">
                <a:ea typeface="ＭＳ Ｐゴシック"/>
              </a:rPr>
              <a:t>maximize</a:t>
            </a:r>
            <a:r>
              <a:rPr lang="fi-FI" sz="2000">
                <a:ea typeface="ＭＳ Ｐゴシック"/>
              </a:rPr>
              <a:t> </a:t>
            </a:r>
            <a:r>
              <a:rPr lang="fi-FI" sz="2000" err="1">
                <a:ea typeface="ＭＳ Ｐゴシック"/>
              </a:rPr>
              <a:t>the</a:t>
            </a:r>
            <a:r>
              <a:rPr lang="fi-FI" sz="2000">
                <a:ea typeface="ＭＳ Ｐゴシック"/>
              </a:rPr>
              <a:t> </a:t>
            </a:r>
            <a:r>
              <a:rPr lang="fi-FI" sz="2000" err="1">
                <a:ea typeface="ＭＳ Ｐゴシック"/>
              </a:rPr>
              <a:t>overall</a:t>
            </a:r>
            <a:r>
              <a:rPr lang="fi-FI" sz="2000">
                <a:ea typeface="ＭＳ Ｐゴシック"/>
              </a:rPr>
              <a:t> PV </a:t>
            </a:r>
            <a:r>
              <a:rPr lang="fi-FI" sz="2000" err="1">
                <a:ea typeface="ＭＳ Ｐゴシック"/>
              </a:rPr>
              <a:t>generation</a:t>
            </a:r>
            <a:r>
              <a:rPr lang="fi-FI" sz="2000">
                <a:ea typeface="ＭＳ Ｐゴシック"/>
              </a:rPr>
              <a:t> </a:t>
            </a:r>
            <a:r>
              <a:rPr lang="fi-FI" sz="2000" err="1">
                <a:ea typeface="ＭＳ Ｐゴシック"/>
              </a:rPr>
              <a:t>should</a:t>
            </a:r>
            <a:r>
              <a:rPr lang="fi-FI" sz="2000">
                <a:ea typeface="ＭＳ Ｐゴシック"/>
              </a:rPr>
              <a:t> </a:t>
            </a:r>
            <a:r>
              <a:rPr lang="fi-FI" sz="2000" err="1">
                <a:ea typeface="ＭＳ Ｐゴシック"/>
              </a:rPr>
              <a:t>encourage</a:t>
            </a:r>
            <a:r>
              <a:rPr lang="fi-FI" sz="2000">
                <a:ea typeface="ＭＳ Ｐゴシック"/>
              </a:rPr>
              <a:t> </a:t>
            </a:r>
            <a:r>
              <a:rPr lang="fi-FI" sz="2000" err="1">
                <a:ea typeface="ＭＳ Ｐゴシック"/>
              </a:rPr>
              <a:t>small</a:t>
            </a:r>
            <a:r>
              <a:rPr lang="fi-FI" sz="2000">
                <a:ea typeface="ＭＳ Ｐゴシック"/>
              </a:rPr>
              <a:t> </a:t>
            </a:r>
            <a:r>
              <a:rPr lang="fi-FI" sz="2000" err="1">
                <a:ea typeface="ＭＳ Ｐゴシック"/>
              </a:rPr>
              <a:t>scale</a:t>
            </a:r>
            <a:r>
              <a:rPr lang="fi-FI" sz="2000">
                <a:ea typeface="ＭＳ Ｐゴシック"/>
              </a:rPr>
              <a:t> PV </a:t>
            </a:r>
            <a:r>
              <a:rPr lang="fi-FI" sz="2000" err="1">
                <a:ea typeface="ＭＳ Ｐゴシック"/>
              </a:rPr>
              <a:t>units</a:t>
            </a:r>
            <a:r>
              <a:rPr lang="fi-FI" sz="2000">
                <a:ea typeface="ＭＳ Ｐゴシック"/>
              </a:rPr>
              <a:t> </a:t>
            </a:r>
            <a:r>
              <a:rPr lang="fi-FI" sz="2000" err="1">
                <a:ea typeface="ＭＳ Ｐゴシック"/>
              </a:rPr>
              <a:t>connected</a:t>
            </a:r>
            <a:r>
              <a:rPr lang="fi-FI" sz="2000">
                <a:ea typeface="ＭＳ Ｐゴシック"/>
              </a:rPr>
              <a:t> in LV </a:t>
            </a:r>
            <a:r>
              <a:rPr lang="fi-FI" sz="2000" err="1">
                <a:ea typeface="ＭＳ Ｐゴシック"/>
              </a:rPr>
              <a:t>rather</a:t>
            </a:r>
            <a:r>
              <a:rPr lang="fi-FI" sz="2000">
                <a:ea typeface="ＭＳ Ｐゴシック"/>
              </a:rPr>
              <a:t> </a:t>
            </a:r>
            <a:r>
              <a:rPr lang="fi-FI" sz="2000" err="1">
                <a:ea typeface="ＭＳ Ｐゴシック"/>
              </a:rPr>
              <a:t>than</a:t>
            </a:r>
            <a:r>
              <a:rPr lang="fi-FI" sz="2000">
                <a:ea typeface="ＭＳ Ｐゴシック"/>
              </a:rPr>
              <a:t> medium </a:t>
            </a:r>
            <a:r>
              <a:rPr lang="fi-FI" sz="2000" err="1">
                <a:ea typeface="ＭＳ Ｐゴシック"/>
              </a:rPr>
              <a:t>scale</a:t>
            </a:r>
            <a:r>
              <a:rPr lang="fi-FI" sz="2000">
                <a:ea typeface="ＭＳ Ｐゴシック"/>
              </a:rPr>
              <a:t> PV </a:t>
            </a:r>
            <a:r>
              <a:rPr lang="fi-FI" sz="2000" err="1">
                <a:ea typeface="ＭＳ Ｐゴシック"/>
              </a:rPr>
              <a:t>units</a:t>
            </a:r>
            <a:r>
              <a:rPr lang="fi-FI" sz="2000">
                <a:ea typeface="ＭＳ Ｐゴシック"/>
              </a:rPr>
              <a:t> </a:t>
            </a:r>
            <a:r>
              <a:rPr lang="fi-FI" sz="2000" err="1">
                <a:ea typeface="ＭＳ Ｐゴシック"/>
              </a:rPr>
              <a:t>connected</a:t>
            </a:r>
            <a:r>
              <a:rPr lang="fi-FI" sz="2000">
                <a:ea typeface="ＭＳ Ｐゴシック"/>
              </a:rPr>
              <a:t> to MV </a:t>
            </a:r>
            <a:r>
              <a:rPr lang="fi-FI" sz="2000" err="1">
                <a:ea typeface="ＭＳ Ｐゴシック"/>
              </a:rPr>
              <a:t>grid</a:t>
            </a:r>
            <a:endParaRPr lang="fi-FI" sz="2000"/>
          </a:p>
          <a:p>
            <a:pPr marL="342900" indent="-342900">
              <a:lnSpc>
                <a:spcPct val="150000"/>
              </a:lnSpc>
              <a:buChar char="•"/>
            </a:pPr>
            <a:endParaRPr lang="fi-FI" sz="2000"/>
          </a:p>
          <a:p>
            <a:pPr marL="0" indent="0">
              <a:lnSpc>
                <a:spcPct val="150000"/>
              </a:lnSpc>
            </a:pPr>
            <a:endParaRPr lang="fi-FI" sz="2000"/>
          </a:p>
          <a:p>
            <a:pPr marL="0" indent="0">
              <a:lnSpc>
                <a:spcPct val="150000"/>
              </a:lnSpc>
            </a:pPr>
            <a:endParaRPr lang="fi-FI" sz="2000"/>
          </a:p>
          <a:p>
            <a:pPr>
              <a:lnSpc>
                <a:spcPct val="150000"/>
              </a:lnSpc>
              <a:buFont typeface="Arial" panose="020B0604020202020204" pitchFamily="34" charset="0"/>
              <a:buChar char="•"/>
            </a:pPr>
            <a:endParaRPr lang="en-US" sz="2000"/>
          </a:p>
        </p:txBody>
      </p:sp>
      <p:sp>
        <p:nvSpPr>
          <p:cNvPr id="3" name="Title 2"/>
          <p:cNvSpPr>
            <a:spLocks noGrp="1"/>
          </p:cNvSpPr>
          <p:nvPr>
            <p:ph type="ctrTitle"/>
          </p:nvPr>
        </p:nvSpPr>
        <p:spPr/>
        <p:txBody>
          <a:bodyPr/>
          <a:lstStyle/>
          <a:p>
            <a:r>
              <a:rPr lang="fi-FI" err="1"/>
              <a:t>Conclusions</a:t>
            </a:r>
            <a:endParaRPr lang="en-US"/>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a:t>17.03.2020</a:t>
            </a:r>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9</a:t>
            </a:fld>
            <a:endParaRPr lang="en-US" altLang="en-US"/>
          </a:p>
        </p:txBody>
      </p:sp>
    </p:spTree>
    <p:extLst>
      <p:ext uri="{BB962C8B-B14F-4D97-AF65-F5344CB8AC3E}">
        <p14:creationId xmlns:p14="http://schemas.microsoft.com/office/powerpoint/2010/main" val="3223155658"/>
      </p:ext>
    </p:extLst>
  </p:cSld>
  <p:clrMapOvr>
    <a:masterClrMapping/>
  </p:clrMapOvr>
</p:sld>
</file>

<file path=ppt/theme/theme1.xml><?xml version="1.0" encoding="utf-8"?>
<a:theme xmlns:a="http://schemas.openxmlformats.org/drawingml/2006/main" name="presentation">
  <a:themeElements>
    <a:clrScheme name="Custom 5">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Aalto Content - Green">
  <a:themeElements>
    <a:clrScheme name="Custom 6">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Asiakirja" ma:contentTypeID="0x010100D4F5B2C0BC437346B0B3590219A4E045" ma:contentTypeVersion="2" ma:contentTypeDescription="Luo uusi asiakirja." ma:contentTypeScope="" ma:versionID="e9f89f1ad0e0da2369d6561347f0f6f9">
  <xsd:schema xmlns:xsd="http://www.w3.org/2001/XMLSchema" xmlns:xs="http://www.w3.org/2001/XMLSchema" xmlns:p="http://schemas.microsoft.com/office/2006/metadata/properties" xmlns:ns2="586a7be6-e61f-44ee-bb3e-da1feaeb58b9" targetNamespace="http://schemas.microsoft.com/office/2006/metadata/properties" ma:root="true" ma:fieldsID="0aec6cbe522210095ed469dda3361dec" ns2:_="">
    <xsd:import namespace="586a7be6-e61f-44ee-bb3e-da1feaeb58b9"/>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86a7be6-e61f-44ee-bb3e-da1feaeb58b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Sisältölaji"/>
        <xsd:element ref="dc:title" minOccurs="0" maxOccurs="1" ma:index="4" ma:displayName="Otsikk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D5FF642-589F-4B4A-92F6-81FC532A0FDD}">
  <ds:schemaRefs>
    <ds:schemaRef ds:uri="586a7be6-e61f-44ee-bb3e-da1feaeb58b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969A7C19-2B51-4A17-B8AB-367B9C925AF6}">
  <ds:schemaRefs>
    <ds:schemaRef ds:uri="http://schemas.microsoft.com/sharepoint/v3/contenttype/forms"/>
  </ds:schemaRefs>
</ds:datastoreItem>
</file>

<file path=customXml/itemProps3.xml><?xml version="1.0" encoding="utf-8"?>
<ds:datastoreItem xmlns:ds="http://schemas.openxmlformats.org/officeDocument/2006/customXml" ds:itemID="{2645AD86-098A-418F-B22E-8541C5023373}">
  <ds:schemaRefs>
    <ds:schemaRef ds:uri="http://purl.org/dc/terms/"/>
    <ds:schemaRef ds:uri="http://schemas.microsoft.com/office/2006/documentManagement/types"/>
    <ds:schemaRef ds:uri="586a7be6-e61f-44ee-bb3e-da1feaeb58b9"/>
    <ds:schemaRef ds:uri="http://schemas.openxmlformats.org/package/2006/metadata/core-properties"/>
    <ds:schemaRef ds:uri="http://schemas.microsoft.com/office/2006/metadata/properties"/>
    <ds:schemaRef ds:uri="http://purl.org/dc/elements/1.1/"/>
    <ds:schemaRef ds:uri="http://purl.org/dc/dcmitype/"/>
    <ds:schemaRef ds:uri="http://www.w3.org/XML/1998/namespace"/>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presentation</Template>
  <TotalTime>1</TotalTime>
  <Words>1203</Words>
  <Application>Microsoft Office PowerPoint</Application>
  <PresentationFormat>On-screen Show (4:3)</PresentationFormat>
  <Paragraphs>151</Paragraphs>
  <Slides>10</Slides>
  <Notes>10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10</vt:i4>
      </vt:variant>
    </vt:vector>
  </HeadingPairs>
  <TitlesOfParts>
    <vt:vector size="17" baseType="lpstr">
      <vt:lpstr>ＭＳ Ｐゴシック</vt:lpstr>
      <vt:lpstr>Arial</vt:lpstr>
      <vt:lpstr>Calibri</vt:lpstr>
      <vt:lpstr>Times New Roman</vt:lpstr>
      <vt:lpstr>Wingdings</vt:lpstr>
      <vt:lpstr>presentation</vt:lpstr>
      <vt:lpstr>Aalto Content - Green</vt:lpstr>
      <vt:lpstr>ELEC-E8423 - Smart Grid  PV hosting capacity of low voltage and medium voltage grids</vt:lpstr>
      <vt:lpstr>Introduction</vt:lpstr>
      <vt:lpstr>PV hosting capacity of a feeder</vt:lpstr>
      <vt:lpstr>Restrictive operational limits</vt:lpstr>
      <vt:lpstr>The key limiting factor - Voltage rise</vt:lpstr>
      <vt:lpstr>PV and flicker</vt:lpstr>
      <vt:lpstr>How to increase the hosting capacity</vt:lpstr>
      <vt:lpstr>Should PV be connected to MV or LV?</vt:lpstr>
      <vt:lpstr>Conclusions</vt:lpstr>
      <vt:lpstr>Source material used</vt:lpstr>
    </vt:vector>
  </TitlesOfParts>
  <Company>TKK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Indirect holographic imaging: evaluation of image quality at 310 GHz</dc:title>
  <dc:creator>atammine</dc:creator>
  <cp:lastModifiedBy>Lehtonen Matti</cp:lastModifiedBy>
  <cp:revision>2</cp:revision>
  <dcterms:created xsi:type="dcterms:W3CDTF">2010-03-23T14:57:30Z</dcterms:created>
  <dcterms:modified xsi:type="dcterms:W3CDTF">2020-03-17T08:43:45Z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0x010100D4F5B2C0BC437346B0B3590219A4E045</vt:lpwstr>
  </property>
</Properties>
</file>