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31" r:id="rId1"/>
    <p:sldMasterId id="2147483671" r:id="rId2"/>
  </p:sldMasterIdLst>
  <p:notesMasterIdLst>
    <p:notesMasterId r:id="rId9"/>
  </p:notesMasterIdLst>
  <p:handoutMasterIdLst>
    <p:handoutMasterId r:id="rId10"/>
  </p:handoutMasterIdLst>
  <p:sldIdLst>
    <p:sldId id="339" r:id="rId3"/>
    <p:sldId id="355" r:id="rId4"/>
    <p:sldId id="363" r:id="rId5"/>
    <p:sldId id="365" r:id="rId6"/>
    <p:sldId id="352" r:id="rId7"/>
    <p:sldId id="362" r:id="rId8"/>
  </p:sldIdLst>
  <p:sldSz cx="9144000" cy="6858000" type="screen4x3"/>
  <p:notesSz cx="6797675" cy="9874250"/>
  <p:defaultTextStyle>
    <a:defPPr>
      <a:defRPr lang="en-US"/>
    </a:defPPr>
    <a:lvl1pPr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388938" indent="68263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777875" indent="136525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168400" indent="203200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557338" indent="271463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268" autoAdjust="0"/>
    <p:restoredTop sz="90349" autoAdjust="0"/>
  </p:normalViewPr>
  <p:slideViewPr>
    <p:cSldViewPr snapToGrid="0" snapToObjects="1">
      <p:cViewPr varScale="1">
        <p:scale>
          <a:sx n="62" d="100"/>
          <a:sy n="62" d="100"/>
        </p:scale>
        <p:origin x="1220" y="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78" d="100"/>
          <a:sy n="78" d="100"/>
        </p:scale>
        <p:origin x="-4014" y="-114"/>
      </p:cViewPr>
      <p:guideLst>
        <p:guide orient="horz" pos="3110"/>
        <p:guide pos="2141"/>
      </p:guideLst>
    </p:cSldViewPr>
  </p:notesViewPr>
  <p:gridSpacing cx="45000" cy="45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algn="r" defTabSz="388864" eaLnBrk="1" hangingPunct="1">
              <a:defRPr sz="1200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E6C6C468-002F-4575-A7B2-5116909C25E9}" type="datetime1">
              <a:rPr lang="en-US"/>
              <a:pPr>
                <a:defRPr/>
              </a:pPr>
              <a:t>5/4/2020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algn="r" defTabSz="387350" eaLnBrk="1" hangingPunct="1">
              <a:defRPr sz="1200"/>
            </a:lvl1pPr>
          </a:lstStyle>
          <a:p>
            <a:pPr>
              <a:defRPr/>
            </a:pPr>
            <a:fld id="{87ADF26D-2D02-4B7E-A9F7-BA15724DBC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479777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algn="r" defTabSz="388864" eaLnBrk="1" hangingPunct="1">
              <a:defRPr sz="1200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0C00A11D-E7F3-4B45-B120-89C62F8E3355}" type="datetime1">
              <a:rPr lang="en-US"/>
              <a:pPr>
                <a:defRPr/>
              </a:pPr>
              <a:t>5/4/2020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2776" tIns="46389" rIns="92776" bIns="46389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fi-FI" noProof="0"/>
              <a:t>Click to edit Master text styles</a:t>
            </a:r>
          </a:p>
          <a:p>
            <a:pPr lvl="1"/>
            <a:r>
              <a:rPr lang="fi-FI" noProof="0"/>
              <a:t>Second level</a:t>
            </a:r>
          </a:p>
          <a:p>
            <a:pPr lvl="2"/>
            <a:r>
              <a:rPr lang="fi-FI" noProof="0"/>
              <a:t>Third level</a:t>
            </a:r>
          </a:p>
          <a:p>
            <a:pPr lvl="3"/>
            <a:r>
              <a:rPr lang="fi-FI" noProof="0"/>
              <a:t>Fourth level</a:t>
            </a:r>
          </a:p>
          <a:p>
            <a:pPr lvl="4"/>
            <a:r>
              <a:rPr lang="fi-FI" noProof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algn="r" defTabSz="387350" eaLnBrk="1" hangingPunct="1">
              <a:defRPr sz="1200"/>
            </a:lvl1pPr>
          </a:lstStyle>
          <a:p>
            <a:pPr>
              <a:defRPr/>
            </a:pPr>
            <a:fld id="{87BB9EB4-620A-4C05-A10A-919C6D24120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80534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 pitchFamily="-65" charset="-128"/>
      </a:defRPr>
    </a:lvl1pPr>
    <a:lvl2pPr marL="388938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2pPr>
    <a:lvl3pPr marL="777875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3pPr>
    <a:lvl4pPr marL="1168400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4pPr>
    <a:lvl5pPr marL="1557338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5pPr>
    <a:lvl6pPr marL="1948129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337755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727381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117007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50273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1"/>
          </a:p>
        </p:txBody>
      </p:sp>
    </p:spTree>
    <p:extLst>
      <p:ext uri="{BB962C8B-B14F-4D97-AF65-F5344CB8AC3E}">
        <p14:creationId xmlns:p14="http://schemas.microsoft.com/office/powerpoint/2010/main" val="38804440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62049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41569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9258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37452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2400" y="1772220"/>
            <a:ext cx="7772400" cy="1086181"/>
          </a:xfrm>
        </p:spPr>
        <p:txBody>
          <a:bodyPr lIns="0" tIns="0" rIns="0" bIns="0" anchor="t">
            <a:normAutofit/>
          </a:bodyPr>
          <a:lstStyle>
            <a:lvl1pPr algn="l">
              <a:defRPr sz="43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2400" y="2858401"/>
            <a:ext cx="6285600" cy="2339529"/>
          </a:xfrm>
        </p:spPr>
        <p:txBody>
          <a:bodyPr lIns="0" tIns="0" rIns="0" bIns="0">
            <a:normAutofit/>
          </a:bodyPr>
          <a:lstStyle>
            <a:lvl1pPr marL="0" indent="0" algn="l">
              <a:lnSpc>
                <a:spcPts val="2216"/>
              </a:lnSpc>
              <a:buNone/>
              <a:defRPr sz="2000">
                <a:solidFill>
                  <a:srgbClr val="FFFFFF"/>
                </a:solidFill>
              </a:defRPr>
            </a:lvl1pPr>
            <a:lvl2pPr marL="3896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792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688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585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481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3377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727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1170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72401" y="5961599"/>
            <a:ext cx="2049245" cy="1778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572400" y="6137467"/>
            <a:ext cx="2049244" cy="4572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8"/>
          </p:nvPr>
        </p:nvSpPr>
        <p:spPr>
          <a:xfrm>
            <a:off x="2862387" y="6137467"/>
            <a:ext cx="2027114" cy="4572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9"/>
          </p:nvPr>
        </p:nvSpPr>
        <p:spPr>
          <a:xfrm>
            <a:off x="7427603" y="5961599"/>
            <a:ext cx="1132198" cy="6336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20"/>
          </p:nvPr>
        </p:nvSpPr>
        <p:spPr>
          <a:xfrm>
            <a:off x="5143295" y="5961067"/>
            <a:ext cx="1962357" cy="634132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1"/>
          </p:nvPr>
        </p:nvSpPr>
        <p:spPr>
          <a:xfrm>
            <a:off x="2860675" y="5961063"/>
            <a:ext cx="2027238" cy="177800"/>
          </a:xfrm>
        </p:spPr>
        <p:txBody>
          <a:bodyPr lIns="0" tIns="0" rIns="0" bIns="0" anchor="t"/>
          <a:lstStyle>
            <a:lvl1pPr>
              <a:defRPr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527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 dirty="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6285600" cy="4136400"/>
          </a:xfrm>
        </p:spPr>
        <p:txBody>
          <a:bodyPr lIns="0" tIns="0" rIns="0" bIns="0">
            <a:normAutofit/>
          </a:bodyPr>
          <a:lstStyle>
            <a:lvl1pPr>
              <a:lnSpc>
                <a:spcPts val="1704"/>
              </a:lnSpc>
              <a:buNone/>
              <a:defRPr sz="1400" b="1"/>
            </a:lvl1pPr>
          </a:lstStyle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accent2"/>
                </a:solidFill>
                <a:latin typeface="+mj-lt"/>
              </a:defRPr>
            </a:lvl1pPr>
          </a:lstStyle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13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fld id="{E17AA3F4-D5E5-4C20-B6A3-9D228DF0888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589006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06400" y="406400"/>
            <a:ext cx="8326438" cy="547211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endParaRPr lang="en-US" sz="1500" dirty="0">
              <a:solidFill>
                <a:srgbClr val="FFFFFF"/>
              </a:solidFill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572400" y="547000"/>
            <a:ext cx="7772400" cy="22064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10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fld id="{A05597E2-BB32-4F6B-84FE-6C16B84E6FD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779149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 dirty="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9" name="Rectangle 8"/>
          <p:cNvSpPr/>
          <p:nvPr/>
        </p:nvSpPr>
        <p:spPr>
          <a:xfrm>
            <a:off x="573088" y="1138238"/>
            <a:ext cx="7988300" cy="6350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 dirty="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6285600" cy="4136400"/>
          </a:xfrm>
        </p:spPr>
        <p:txBody>
          <a:bodyPr lIns="0" tIns="0" rIns="0" bIns="0">
            <a:normAutofit/>
          </a:bodyPr>
          <a:lstStyle>
            <a:lvl1pPr>
              <a:lnSpc>
                <a:spcPts val="1704"/>
              </a:lnSpc>
              <a:buNone/>
              <a:defRPr sz="1400" b="1"/>
            </a:lvl1pPr>
          </a:lstStyle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accent3"/>
                </a:solidFill>
                <a:latin typeface="+mj-lt"/>
              </a:defRPr>
            </a:lvl1pPr>
          </a:lstStyle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5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r>
              <a:rPr lang="et-EE" altLang="en-US" dirty="0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929742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325" y="119063"/>
            <a:ext cx="8520113" cy="962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23850" y="1268413"/>
            <a:ext cx="4171950" cy="48974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68413"/>
            <a:ext cx="4171950" cy="48974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defTabSz="388938">
              <a:defRPr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854756007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4" descr="Aalto_EN_Electr-Eng_21_RGB_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30" t="6174"/>
          <a:stretch>
            <a:fillRect/>
          </a:stretch>
        </p:blipFill>
        <p:spPr bwMode="auto">
          <a:xfrm>
            <a:off x="0" y="0"/>
            <a:ext cx="2162175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defTabSz="389626" eaLnBrk="1" hangingPunct="1">
              <a:defRPr sz="1000">
                <a:solidFill>
                  <a:srgbClr val="898989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ctr" defTabSz="389626" eaLnBrk="1" hangingPunct="1">
              <a:defRPr sz="1000">
                <a:solidFill>
                  <a:srgbClr val="898989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1049652F-9372-4B86-AABD-EF97F90847F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8" name="Rectangle 7"/>
          <p:cNvSpPr/>
          <p:nvPr/>
        </p:nvSpPr>
        <p:spPr>
          <a:xfrm>
            <a:off x="406400" y="1712913"/>
            <a:ext cx="8328025" cy="3921125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endParaRPr lang="en-US" sz="1500" dirty="0">
              <a:solidFill>
                <a:srgbClr val="FFFFFF"/>
              </a:solidFill>
              <a:ea typeface="ＭＳ Ｐゴシック" pitchFamily="-106" charset="-128"/>
              <a:cs typeface="ＭＳ Ｐゴシック" pitchFamily="-106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87" r:id="rId1"/>
  </p:sldLayoutIdLst>
  <p:hf hdr="0" ftr="0"/>
  <p:txStyles>
    <p:titleStyle>
      <a:lvl1pPr algn="ctr" defTabSz="388938" rtl="0" eaLnBrk="0" fontAlgn="base" hangingPunct="0">
        <a:spcBef>
          <a:spcPct val="0"/>
        </a:spcBef>
        <a:spcAft>
          <a:spcPct val="0"/>
        </a:spcAft>
        <a:defRPr sz="3700" kern="1200">
          <a:solidFill>
            <a:schemeClr val="tx1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2pPr>
      <a:lvl3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3pPr>
      <a:lvl4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4pPr>
      <a:lvl5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5pPr>
      <a:lvl6pPr marL="389626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6pPr>
      <a:lvl7pPr marL="779252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7pPr>
      <a:lvl8pPr marL="1168878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8pPr>
      <a:lvl9pPr marL="1558503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9pPr>
    </p:titleStyle>
    <p:bodyStyle>
      <a:lvl1pPr marL="292100" indent="-292100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631825" indent="-242888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2pPr>
      <a:lvl3pPr marL="973138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3pPr>
      <a:lvl4pPr marL="1363663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7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4pPr>
      <a:lvl5pPr marL="1752600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7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5pPr>
      <a:lvl6pPr marL="2142942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32568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22194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11820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626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252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878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503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8129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7755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7381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7007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3" descr="Aalto_EN_Electr-Eng_13_RGB_2"/>
          <p:cNvPicPr>
            <a:picLocks noChangeAspect="1" noChangeArrowheads="1"/>
          </p:cNvPicPr>
          <p:nvPr userDrawn="1"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5815013"/>
            <a:ext cx="2519363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i-FI" altLang="en-US"/>
              <a:t>Click to edit Master title style</a:t>
            </a:r>
            <a:endParaRPr lang="en-US" altLang="en-US"/>
          </a:p>
        </p:txBody>
      </p:sp>
      <p:sp>
        <p:nvSpPr>
          <p:cNvPr id="205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altLang="en-US"/>
              <a:t>Click to edit Master text styles</a:t>
            </a:r>
          </a:p>
          <a:p>
            <a:pPr lvl="1"/>
            <a:r>
              <a:rPr lang="fi-FI" altLang="en-US"/>
              <a:t>Second level</a:t>
            </a:r>
          </a:p>
          <a:p>
            <a:pPr lvl="2"/>
            <a:r>
              <a:rPr lang="fi-FI" altLang="en-US"/>
              <a:t>Third level</a:t>
            </a:r>
          </a:p>
          <a:p>
            <a:pPr lvl="3"/>
            <a:r>
              <a:rPr lang="fi-FI" altLang="en-US"/>
              <a:t>Fourth level</a:t>
            </a:r>
          </a:p>
          <a:p>
            <a:pPr lvl="4"/>
            <a:r>
              <a:rPr lang="fi-FI" altLang="en-US"/>
              <a:t>Fifth level</a:t>
            </a:r>
            <a:endParaRPr lang="en-US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defTabSz="389626" eaLnBrk="1" hangingPunct="1">
              <a:defRPr sz="1000">
                <a:solidFill>
                  <a:srgbClr val="898989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ctr" defTabSz="389626" eaLnBrk="1" hangingPunct="1">
              <a:defRPr sz="1000">
                <a:solidFill>
                  <a:srgbClr val="898989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0E0A0211-A76A-4511-A964-36F8689660B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90" r:id="rId1"/>
    <p:sldLayoutId id="2147484791" r:id="rId2"/>
    <p:sldLayoutId id="2147484792" r:id="rId3"/>
    <p:sldLayoutId id="2147484794" r:id="rId4"/>
  </p:sldLayoutIdLst>
  <p:hf hdr="0" ftr="0"/>
  <p:txStyles>
    <p:titleStyle>
      <a:lvl1pPr algn="ctr" defTabSz="388938" rtl="0" eaLnBrk="0" fontAlgn="base" hangingPunct="0">
        <a:spcBef>
          <a:spcPct val="0"/>
        </a:spcBef>
        <a:spcAft>
          <a:spcPct val="0"/>
        </a:spcAft>
        <a:defRPr sz="3700" kern="1200">
          <a:solidFill>
            <a:schemeClr val="tx1"/>
          </a:solidFill>
          <a:latin typeface="+mj-lt"/>
          <a:ea typeface="ＭＳ Ｐゴシック" pitchFamily="-108" charset="-128"/>
          <a:cs typeface="ＭＳ Ｐゴシック" pitchFamily="-108" charset="-128"/>
        </a:defRPr>
      </a:lvl1pPr>
      <a:lvl2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2pPr>
      <a:lvl3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3pPr>
      <a:lvl4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4pPr>
      <a:lvl5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5pPr>
      <a:lvl6pPr marL="389626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6pPr>
      <a:lvl7pPr marL="779252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7pPr>
      <a:lvl8pPr marL="1168878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8pPr>
      <a:lvl9pPr marL="1558503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9pPr>
    </p:titleStyle>
    <p:bodyStyle>
      <a:lvl1pPr marL="292100" indent="-292100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ＭＳ Ｐゴシック" pitchFamily="-108" charset="-128"/>
          <a:cs typeface="ＭＳ Ｐゴシック" pitchFamily="-108" charset="-128"/>
        </a:defRPr>
      </a:lvl1pPr>
      <a:lvl2pPr marL="631825" indent="-242888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2pPr>
      <a:lvl3pPr marL="973138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3pPr>
      <a:lvl4pPr marL="1363663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7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4pPr>
      <a:lvl5pPr marL="1752600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7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5pPr>
      <a:lvl6pPr marL="2142942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32568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22194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11820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626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252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878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503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8129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7755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7381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7007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ecurrent.com/ideas/5-ways-led-street-lights-are-changing-the-future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core.ac.uk/download/pdf/93083621.pdf" TargetMode="External"/><Relationship Id="rId5" Type="http://schemas.openxmlformats.org/officeDocument/2006/relationships/hyperlink" Target="https://ieeexplore-ieee-org.libproxy.aalto.fi/document/8748324" TargetMode="External"/><Relationship Id="rId4" Type="http://schemas.openxmlformats.org/officeDocument/2006/relationships/hyperlink" Target="https://journals-sagepub-com.libproxy.aalto.fi/doi/full/10.1155/2014/971587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7704" y="1772220"/>
            <a:ext cx="7751969" cy="2410209"/>
          </a:xfrm>
        </p:spPr>
        <p:txBody>
          <a:bodyPr>
            <a:normAutofit/>
          </a:bodyPr>
          <a:lstStyle/>
          <a:p>
            <a:r>
              <a:rPr lang="fi-FI" sz="3200" dirty="0"/>
              <a:t>ELEC-E8423 - Smart Grid</a:t>
            </a:r>
            <a:br>
              <a:rPr lang="fi-FI" sz="3200" dirty="0"/>
            </a:br>
            <a:r>
              <a:rPr lang="fi-FI" sz="3200" dirty="0"/>
              <a:t/>
            </a:r>
            <a:br>
              <a:rPr lang="fi-FI" sz="3200" dirty="0"/>
            </a:br>
            <a:r>
              <a:rPr lang="fi-FI" sz="3200" i="1" dirty="0"/>
              <a:t>Future street </a:t>
            </a:r>
            <a:r>
              <a:rPr lang="fi-FI" sz="3200" i="1" dirty="0" err="1"/>
              <a:t>lights</a:t>
            </a:r>
            <a:r>
              <a:rPr lang="fi-FI" sz="3200" i="1" dirty="0"/>
              <a:t/>
            </a:r>
            <a:br>
              <a:rPr lang="fi-FI" sz="3200" i="1" dirty="0"/>
            </a:br>
            <a:endParaRPr lang="en-US" sz="3200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2401" y="4182429"/>
            <a:ext cx="6285600" cy="1323370"/>
          </a:xfrm>
        </p:spPr>
        <p:txBody>
          <a:bodyPr>
            <a:normAutofit/>
          </a:bodyPr>
          <a:lstStyle/>
          <a:p>
            <a:r>
              <a:rPr lang="en-US" i="1" dirty="0"/>
              <a:t>Tino Hyttinen	</a:t>
            </a:r>
          </a:p>
          <a:p>
            <a:r>
              <a:rPr lang="en-US" i="1" dirty="0" err="1"/>
              <a:t>Santeri</a:t>
            </a:r>
            <a:r>
              <a:rPr lang="en-US" i="1" dirty="0"/>
              <a:t> </a:t>
            </a:r>
            <a:r>
              <a:rPr lang="en-US" i="1" dirty="0" err="1"/>
              <a:t>Malmi</a:t>
            </a:r>
            <a:endParaRPr lang="en-US" i="1" dirty="0"/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fi-FI" dirty="0"/>
              <a:t>05</a:t>
            </a:r>
            <a:r>
              <a:rPr lang="et-EE" dirty="0"/>
              <a:t>.0</a:t>
            </a:r>
            <a:r>
              <a:rPr lang="fi-FI" dirty="0"/>
              <a:t>5</a:t>
            </a:r>
            <a:r>
              <a:rPr lang="et-EE" dirty="0"/>
              <a:t>.20</a:t>
            </a:r>
            <a:r>
              <a:rPr lang="fi-FI" dirty="0"/>
              <a:t>20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04479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err="1"/>
              <a:t>Introduction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05.05.2020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2</a:t>
            </a:fld>
            <a:endParaRPr lang="en-US" altLang="en-US" dirty="0"/>
          </a:p>
        </p:txBody>
      </p:sp>
      <p:sp>
        <p:nvSpPr>
          <p:cNvPr id="6" name="Tekstin paikkamerkki 5">
            <a:extLst>
              <a:ext uri="{FF2B5EF4-FFF2-40B4-BE49-F238E27FC236}">
                <a16:creationId xmlns:a16="http://schemas.microsoft.com/office/drawing/2014/main" id="{04CD9518-9E62-47B0-8749-77837FC1147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72400" y="1068974"/>
            <a:ext cx="6285600" cy="4722225"/>
          </a:xfrm>
        </p:spPr>
        <p:txBody>
          <a:bodyPr>
            <a:normAutofit fontScale="92500" lnSpcReduction="10000"/>
          </a:bodyPr>
          <a:lstStyle/>
          <a:p>
            <a:pPr marL="0" indent="0"/>
            <a:endParaRPr lang="fi-FI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dirty="0" err="1"/>
              <a:t>Outdoor</a:t>
            </a:r>
            <a:r>
              <a:rPr lang="fi-FI" dirty="0"/>
              <a:t>-, street and </a:t>
            </a:r>
            <a:r>
              <a:rPr lang="fi-FI" dirty="0" err="1"/>
              <a:t>road</a:t>
            </a:r>
            <a:r>
              <a:rPr lang="fi-FI" dirty="0"/>
              <a:t> </a:t>
            </a:r>
            <a:r>
              <a:rPr lang="fi-FI" dirty="0" err="1"/>
              <a:t>lighting</a:t>
            </a:r>
            <a:r>
              <a:rPr lang="fi-FI" dirty="0"/>
              <a:t> </a:t>
            </a:r>
            <a:r>
              <a:rPr lang="fi-FI" dirty="0" err="1"/>
              <a:t>networks</a:t>
            </a:r>
            <a:r>
              <a:rPr lang="fi-FI" dirty="0"/>
              <a:t> </a:t>
            </a:r>
            <a:r>
              <a:rPr lang="fi-FI" dirty="0" err="1"/>
              <a:t>consists</a:t>
            </a:r>
            <a:r>
              <a:rPr lang="fi-FI" dirty="0"/>
              <a:t> 10 - 20 % of </a:t>
            </a:r>
            <a:r>
              <a:rPr lang="fi-FI" dirty="0" err="1"/>
              <a:t>all</a:t>
            </a:r>
            <a:r>
              <a:rPr lang="fi-FI" dirty="0"/>
              <a:t> electricity </a:t>
            </a:r>
            <a:r>
              <a:rPr lang="fi-FI" dirty="0" err="1"/>
              <a:t>consumption</a:t>
            </a:r>
            <a:r>
              <a:rPr lang="fi-FI" dirty="0"/>
              <a:t> in </a:t>
            </a:r>
            <a:r>
              <a:rPr lang="fi-FI" dirty="0" err="1"/>
              <a:t>the</a:t>
            </a:r>
            <a:r>
              <a:rPr lang="fi-FI" dirty="0"/>
              <a:t> </a:t>
            </a:r>
            <a:r>
              <a:rPr lang="fi-FI" dirty="0" err="1"/>
              <a:t>world</a:t>
            </a:r>
            <a:r>
              <a:rPr lang="fi-FI" dirty="0"/>
              <a:t>.</a:t>
            </a:r>
          </a:p>
          <a:p>
            <a:pPr marL="625475" lvl="1" indent="-285750">
              <a:buFont typeface="Arial" panose="020B0604020202020204" pitchFamily="34" charset="0"/>
              <a:buChar char="•"/>
            </a:pPr>
            <a:r>
              <a:rPr lang="fi-FI" sz="1400" dirty="0" err="1"/>
              <a:t>Sometimes</a:t>
            </a:r>
            <a:r>
              <a:rPr lang="fi-FI" sz="1400" dirty="0"/>
              <a:t> </a:t>
            </a:r>
            <a:r>
              <a:rPr lang="fi-FI" sz="1400" dirty="0" err="1"/>
              <a:t>more</a:t>
            </a:r>
            <a:r>
              <a:rPr lang="fi-FI" sz="1400" dirty="0"/>
              <a:t> in </a:t>
            </a:r>
            <a:r>
              <a:rPr lang="fi-FI" sz="1400" dirty="0" err="1"/>
              <a:t>developing</a:t>
            </a:r>
            <a:r>
              <a:rPr lang="fi-FI" sz="1400" dirty="0"/>
              <a:t> </a:t>
            </a:r>
            <a:r>
              <a:rPr lang="fi-FI" sz="1400" dirty="0" err="1"/>
              <a:t>countries</a:t>
            </a:r>
            <a:endParaRPr lang="fi-FI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i-FI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dirty="0" err="1"/>
              <a:t>Potential</a:t>
            </a:r>
            <a:r>
              <a:rPr lang="fi-FI" dirty="0"/>
              <a:t> of </a:t>
            </a:r>
            <a:r>
              <a:rPr lang="fi-FI" dirty="0" err="1"/>
              <a:t>energy</a:t>
            </a:r>
            <a:r>
              <a:rPr lang="fi-FI" dirty="0"/>
              <a:t> </a:t>
            </a:r>
            <a:r>
              <a:rPr lang="fi-FI" dirty="0" err="1"/>
              <a:t>savings</a:t>
            </a:r>
            <a:r>
              <a:rPr lang="fi-FI" dirty="0"/>
              <a:t> </a:t>
            </a:r>
            <a:r>
              <a:rPr lang="fi-FI" dirty="0" err="1"/>
              <a:t>or</a:t>
            </a:r>
            <a:r>
              <a:rPr lang="fi-FI" dirty="0"/>
              <a:t> </a:t>
            </a:r>
            <a:r>
              <a:rPr lang="fi-FI" dirty="0" err="1"/>
              <a:t>utilization</a:t>
            </a:r>
            <a:r>
              <a:rPr lang="fi-FI" dirty="0"/>
              <a:t> of street </a:t>
            </a:r>
            <a:r>
              <a:rPr lang="fi-FI" dirty="0" err="1"/>
              <a:t>lighting</a:t>
            </a:r>
            <a:r>
              <a:rPr lang="fi-FI" dirty="0"/>
              <a:t> </a:t>
            </a:r>
            <a:r>
              <a:rPr lang="fi-FI" dirty="0" err="1"/>
              <a:t>networks</a:t>
            </a:r>
            <a:r>
              <a:rPr lang="fi-FI" dirty="0"/>
              <a:t> </a:t>
            </a:r>
            <a:r>
              <a:rPr lang="fi-FI" dirty="0" err="1"/>
              <a:t>are</a:t>
            </a:r>
            <a:r>
              <a:rPr lang="fi-FI" dirty="0"/>
              <a:t> </a:t>
            </a:r>
            <a:r>
              <a:rPr lang="fi-FI" dirty="0" err="1"/>
              <a:t>huge</a:t>
            </a:r>
            <a:r>
              <a:rPr lang="fi-FI" dirty="0"/>
              <a:t>, </a:t>
            </a:r>
            <a:r>
              <a:rPr lang="fi-FI" dirty="0" err="1"/>
              <a:t>but</a:t>
            </a:r>
            <a:r>
              <a:rPr lang="fi-FI" dirty="0"/>
              <a:t> for some </a:t>
            </a:r>
            <a:r>
              <a:rPr lang="fi-FI" dirty="0" err="1"/>
              <a:t>reason</a:t>
            </a:r>
            <a:r>
              <a:rPr lang="fi-FI" dirty="0"/>
              <a:t> </a:t>
            </a:r>
            <a:r>
              <a:rPr lang="fi-FI" dirty="0" err="1"/>
              <a:t>there</a:t>
            </a:r>
            <a:r>
              <a:rPr lang="fi-FI" dirty="0"/>
              <a:t> is </a:t>
            </a:r>
            <a:r>
              <a:rPr lang="fi-FI" dirty="0" err="1"/>
              <a:t>available</a:t>
            </a:r>
            <a:r>
              <a:rPr lang="fi-FI" dirty="0"/>
              <a:t> </a:t>
            </a:r>
            <a:r>
              <a:rPr lang="fi-FI" dirty="0" err="1"/>
              <a:t>very</a:t>
            </a:r>
            <a:r>
              <a:rPr lang="fi-FI" dirty="0"/>
              <a:t> </a:t>
            </a:r>
            <a:r>
              <a:rPr lang="fi-FI" dirty="0" err="1"/>
              <a:t>few</a:t>
            </a:r>
            <a:r>
              <a:rPr lang="fi-FI" dirty="0"/>
              <a:t> </a:t>
            </a:r>
            <a:r>
              <a:rPr lang="fi-FI" dirty="0" err="1"/>
              <a:t>researches</a:t>
            </a:r>
            <a:r>
              <a:rPr lang="fi-FI" dirty="0"/>
              <a:t> </a:t>
            </a:r>
            <a:r>
              <a:rPr lang="fi-FI" dirty="0" err="1"/>
              <a:t>about</a:t>
            </a:r>
            <a:r>
              <a:rPr lang="fi-FI" dirty="0"/>
              <a:t> </a:t>
            </a:r>
            <a:r>
              <a:rPr lang="fi-FI" dirty="0" err="1"/>
              <a:t>the</a:t>
            </a:r>
            <a:r>
              <a:rPr lang="fi-FI" dirty="0"/>
              <a:t> </a:t>
            </a:r>
            <a:r>
              <a:rPr lang="fi-FI" dirty="0" err="1"/>
              <a:t>subject</a:t>
            </a:r>
            <a:r>
              <a:rPr lang="fi-FI" dirty="0"/>
              <a:t> in </a:t>
            </a:r>
            <a:r>
              <a:rPr lang="fi-FI" dirty="0" err="1"/>
              <a:t>relative</a:t>
            </a:r>
            <a:r>
              <a:rPr lang="fi-FI" dirty="0"/>
              <a:t>.</a:t>
            </a:r>
          </a:p>
          <a:p>
            <a:pPr marL="625475" lvl="1" indent="-285750">
              <a:buFont typeface="Arial" panose="020B0604020202020204" pitchFamily="34" charset="0"/>
              <a:buChar char="•"/>
            </a:pPr>
            <a:r>
              <a:rPr lang="fi-FI" sz="1400" dirty="0" err="1"/>
              <a:t>Intelligence</a:t>
            </a:r>
            <a:r>
              <a:rPr lang="fi-FI" sz="1400" dirty="0"/>
              <a:t> and </a:t>
            </a:r>
            <a:r>
              <a:rPr lang="fi-FI" sz="1400" dirty="0" err="1"/>
              <a:t>energy</a:t>
            </a:r>
            <a:r>
              <a:rPr lang="fi-FI" sz="1400" dirty="0"/>
              <a:t> </a:t>
            </a:r>
            <a:r>
              <a:rPr lang="fi-FI" sz="1400" dirty="0" err="1"/>
              <a:t>savings</a:t>
            </a:r>
            <a:r>
              <a:rPr lang="fi-FI" sz="1400" dirty="0"/>
              <a:t> of </a:t>
            </a:r>
            <a:r>
              <a:rPr lang="fi-FI" sz="1400" dirty="0" err="1"/>
              <a:t>buildings</a:t>
            </a:r>
            <a:r>
              <a:rPr lang="fi-FI" sz="1400" dirty="0"/>
              <a:t> </a:t>
            </a:r>
            <a:r>
              <a:rPr lang="fi-FI" sz="1400" dirty="0" err="1"/>
              <a:t>seems</a:t>
            </a:r>
            <a:r>
              <a:rPr lang="fi-FI" sz="1400" dirty="0"/>
              <a:t> to </a:t>
            </a:r>
            <a:r>
              <a:rPr lang="fi-FI" sz="1400" dirty="0" err="1"/>
              <a:t>be</a:t>
            </a:r>
            <a:r>
              <a:rPr lang="fi-FI" sz="1400" dirty="0"/>
              <a:t> </a:t>
            </a:r>
            <a:r>
              <a:rPr lang="fi-FI" sz="1400" dirty="0" err="1"/>
              <a:t>more</a:t>
            </a:r>
            <a:r>
              <a:rPr lang="fi-FI" sz="1400" dirty="0"/>
              <a:t> </a:t>
            </a:r>
            <a:r>
              <a:rPr lang="fi-FI" sz="1400" dirty="0" err="1"/>
              <a:t>dominating</a:t>
            </a:r>
            <a:r>
              <a:rPr lang="fi-FI" sz="1400" dirty="0"/>
              <a:t> </a:t>
            </a:r>
            <a:r>
              <a:rPr lang="fi-FI" sz="1400" dirty="0" err="1"/>
              <a:t>subject</a:t>
            </a:r>
            <a:r>
              <a:rPr lang="fi-FI" sz="1400" dirty="0"/>
              <a:t> at </a:t>
            </a:r>
            <a:r>
              <a:rPr lang="fi-FI" sz="1400" dirty="0" err="1"/>
              <a:t>the</a:t>
            </a:r>
            <a:r>
              <a:rPr lang="fi-FI" sz="1400" dirty="0"/>
              <a:t> </a:t>
            </a:r>
            <a:r>
              <a:rPr lang="fi-FI" sz="1400" dirty="0" err="1"/>
              <a:t>moment</a:t>
            </a:r>
            <a:r>
              <a:rPr lang="fi-FI" sz="1400" dirty="0"/>
              <a:t>, </a:t>
            </a:r>
            <a:r>
              <a:rPr lang="fi-FI" sz="1400" dirty="0" err="1"/>
              <a:t>allthough</a:t>
            </a:r>
            <a:r>
              <a:rPr lang="fi-FI" sz="1400" dirty="0"/>
              <a:t> </a:t>
            </a:r>
            <a:r>
              <a:rPr lang="fi-FI" sz="1400" dirty="0" err="1"/>
              <a:t>there</a:t>
            </a:r>
            <a:r>
              <a:rPr lang="fi-FI" sz="1400" dirty="0"/>
              <a:t> is a </a:t>
            </a:r>
            <a:r>
              <a:rPr lang="fi-FI" sz="1400" dirty="0" err="1"/>
              <a:t>lot</a:t>
            </a:r>
            <a:r>
              <a:rPr lang="fi-FI" sz="1400" dirty="0"/>
              <a:t> to </a:t>
            </a:r>
            <a:r>
              <a:rPr lang="fi-FI" sz="1400" dirty="0" err="1"/>
              <a:t>develop</a:t>
            </a:r>
            <a:r>
              <a:rPr lang="fi-FI" sz="1400" dirty="0"/>
              <a:t> </a:t>
            </a:r>
            <a:r>
              <a:rPr lang="fi-FI" sz="1400" dirty="0" err="1"/>
              <a:t>also</a:t>
            </a:r>
            <a:r>
              <a:rPr lang="fi-FI" sz="1400" dirty="0"/>
              <a:t> in </a:t>
            </a:r>
            <a:r>
              <a:rPr lang="fi-FI" sz="1400" dirty="0" err="1"/>
              <a:t>street</a:t>
            </a:r>
            <a:r>
              <a:rPr lang="fi-FI" sz="1400" dirty="0"/>
              <a:t> </a:t>
            </a:r>
            <a:r>
              <a:rPr lang="fi-FI" sz="1400" dirty="0" err="1"/>
              <a:t>lighting</a:t>
            </a:r>
            <a:r>
              <a:rPr lang="fi-FI" sz="1400" dirty="0"/>
              <a:t>.</a:t>
            </a:r>
          </a:p>
          <a:p>
            <a:pPr marL="0" indent="0"/>
            <a:endParaRPr lang="fi-FI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dirty="0"/>
              <a:t>At </a:t>
            </a:r>
            <a:r>
              <a:rPr lang="fi-FI" dirty="0" err="1"/>
              <a:t>the</a:t>
            </a:r>
            <a:r>
              <a:rPr lang="fi-FI" dirty="0"/>
              <a:t> </a:t>
            </a:r>
            <a:r>
              <a:rPr lang="fi-FI" dirty="0" err="1"/>
              <a:t>moment</a:t>
            </a:r>
            <a:r>
              <a:rPr lang="fi-FI" dirty="0"/>
              <a:t>, </a:t>
            </a:r>
            <a:r>
              <a:rPr lang="fi-FI" dirty="0" err="1"/>
              <a:t>the</a:t>
            </a:r>
            <a:r>
              <a:rPr lang="fi-FI" dirty="0"/>
              <a:t> </a:t>
            </a:r>
            <a:r>
              <a:rPr lang="fi-FI" dirty="0" err="1"/>
              <a:t>most</a:t>
            </a:r>
            <a:r>
              <a:rPr lang="fi-FI" dirty="0"/>
              <a:t> </a:t>
            </a:r>
            <a:r>
              <a:rPr lang="fi-FI" dirty="0" err="1"/>
              <a:t>hot</a:t>
            </a:r>
            <a:r>
              <a:rPr lang="fi-FI" dirty="0"/>
              <a:t> </a:t>
            </a:r>
            <a:r>
              <a:rPr lang="fi-FI" dirty="0" err="1"/>
              <a:t>topic</a:t>
            </a:r>
            <a:r>
              <a:rPr lang="fi-FI" dirty="0"/>
              <a:t> </a:t>
            </a:r>
            <a:r>
              <a:rPr lang="fi-FI" dirty="0" err="1"/>
              <a:t>subject</a:t>
            </a:r>
            <a:r>
              <a:rPr lang="fi-FI" dirty="0"/>
              <a:t> in street </a:t>
            </a:r>
            <a:r>
              <a:rPr lang="fi-FI" dirty="0" err="1"/>
              <a:t>lighting</a:t>
            </a:r>
            <a:r>
              <a:rPr lang="fi-FI" dirty="0"/>
              <a:t> is </a:t>
            </a:r>
            <a:r>
              <a:rPr lang="fi-FI" dirty="0" err="1"/>
              <a:t>replacing</a:t>
            </a:r>
            <a:r>
              <a:rPr lang="fi-FI" dirty="0"/>
              <a:t> </a:t>
            </a:r>
            <a:r>
              <a:rPr lang="fi-FI" dirty="0" err="1"/>
              <a:t>traditional</a:t>
            </a:r>
            <a:r>
              <a:rPr lang="fi-FI" dirty="0"/>
              <a:t> </a:t>
            </a:r>
            <a:r>
              <a:rPr lang="fi-FI" dirty="0" err="1"/>
              <a:t>luminaires</a:t>
            </a:r>
            <a:r>
              <a:rPr lang="fi-FI" dirty="0"/>
              <a:t> </a:t>
            </a:r>
            <a:r>
              <a:rPr lang="fi-FI" dirty="0" err="1"/>
              <a:t>with</a:t>
            </a:r>
            <a:r>
              <a:rPr lang="fi-FI" dirty="0"/>
              <a:t> LED </a:t>
            </a:r>
            <a:r>
              <a:rPr lang="fi-FI" dirty="0" err="1"/>
              <a:t>luminaires</a:t>
            </a:r>
            <a:r>
              <a:rPr lang="fi-FI" dirty="0"/>
              <a:t>.</a:t>
            </a:r>
          </a:p>
          <a:p>
            <a:pPr marL="625475" lvl="1" indent="-285750">
              <a:buFont typeface="Arial" panose="020B0604020202020204" pitchFamily="34" charset="0"/>
              <a:buChar char="•"/>
            </a:pPr>
            <a:r>
              <a:rPr lang="fi-FI" sz="1200" dirty="0"/>
              <a:t>In </a:t>
            </a:r>
            <a:r>
              <a:rPr lang="en-GB" sz="1300" dirty="0"/>
              <a:t>this presentation we are introducing intelligent solutions due LED luminaires.</a:t>
            </a:r>
            <a:endParaRPr lang="fi-FI" sz="13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i-FI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dirty="0"/>
              <a:t>Street </a:t>
            </a:r>
            <a:r>
              <a:rPr lang="fi-FI" dirty="0" err="1"/>
              <a:t>lighting</a:t>
            </a:r>
            <a:r>
              <a:rPr lang="fi-FI" dirty="0"/>
              <a:t> </a:t>
            </a:r>
            <a:r>
              <a:rPr lang="fi-FI" dirty="0" err="1"/>
              <a:t>network</a:t>
            </a:r>
            <a:r>
              <a:rPr lang="fi-FI" dirty="0"/>
              <a:t> is </a:t>
            </a:r>
            <a:r>
              <a:rPr lang="fi-FI" dirty="0" err="1"/>
              <a:t>designed</a:t>
            </a:r>
            <a:r>
              <a:rPr lang="fi-FI" dirty="0"/>
              <a:t> </a:t>
            </a:r>
            <a:r>
              <a:rPr lang="fi-FI" dirty="0" err="1"/>
              <a:t>only</a:t>
            </a:r>
            <a:r>
              <a:rPr lang="fi-FI" dirty="0"/>
              <a:t> for street </a:t>
            </a:r>
            <a:r>
              <a:rPr lang="fi-FI" dirty="0" err="1"/>
              <a:t>lighting</a:t>
            </a:r>
            <a:r>
              <a:rPr lang="fi-FI" dirty="0"/>
              <a:t>.</a:t>
            </a:r>
          </a:p>
          <a:p>
            <a:pPr marL="625475" lvl="1" indent="-285750">
              <a:buFont typeface="Arial" panose="020B0604020202020204" pitchFamily="34" charset="0"/>
              <a:buChar char="•"/>
            </a:pPr>
            <a:r>
              <a:rPr lang="fi-FI" sz="1200" dirty="0" err="1"/>
              <a:t>Capacity</a:t>
            </a:r>
            <a:r>
              <a:rPr lang="fi-FI" sz="1200" dirty="0"/>
              <a:t> is </a:t>
            </a:r>
            <a:r>
              <a:rPr lang="fi-FI" sz="1200" dirty="0" err="1"/>
              <a:t>typically</a:t>
            </a:r>
            <a:r>
              <a:rPr lang="fi-FI" sz="1200" dirty="0"/>
              <a:t> </a:t>
            </a:r>
            <a:r>
              <a:rPr lang="fi-FI" sz="1200" dirty="0" err="1"/>
              <a:t>too</a:t>
            </a:r>
            <a:r>
              <a:rPr lang="fi-FI" sz="1200" dirty="0"/>
              <a:t> </a:t>
            </a:r>
            <a:r>
              <a:rPr lang="fi-FI" sz="1200" dirty="0" err="1"/>
              <a:t>small</a:t>
            </a:r>
            <a:r>
              <a:rPr lang="fi-FI" sz="1200" dirty="0"/>
              <a:t> for </a:t>
            </a:r>
            <a:r>
              <a:rPr lang="fi-FI" sz="1200" dirty="0" err="1"/>
              <a:t>advanced</a:t>
            </a:r>
            <a:r>
              <a:rPr lang="fi-FI" sz="1200" dirty="0"/>
              <a:t> </a:t>
            </a:r>
            <a:r>
              <a:rPr lang="fi-FI" sz="1200" dirty="0" err="1"/>
              <a:t>systems</a:t>
            </a:r>
            <a:r>
              <a:rPr lang="fi-FI" sz="1200" dirty="0"/>
              <a:t>.</a:t>
            </a:r>
          </a:p>
          <a:p>
            <a:pPr marL="625475" lvl="1" indent="-285750">
              <a:buFont typeface="Arial" panose="020B0604020202020204" pitchFamily="34" charset="0"/>
              <a:buChar char="•"/>
            </a:pPr>
            <a:r>
              <a:rPr lang="fi-FI" sz="1200" dirty="0"/>
              <a:t>In </a:t>
            </a:r>
            <a:r>
              <a:rPr lang="fi-FI" sz="1200" dirty="0" err="1"/>
              <a:t>the</a:t>
            </a:r>
            <a:r>
              <a:rPr lang="fi-FI" sz="1200" dirty="0"/>
              <a:t> </a:t>
            </a:r>
            <a:r>
              <a:rPr lang="fi-FI" sz="1200" dirty="0" err="1"/>
              <a:t>future</a:t>
            </a:r>
            <a:r>
              <a:rPr lang="fi-FI" sz="1200" dirty="0"/>
              <a:t> </a:t>
            </a:r>
            <a:r>
              <a:rPr lang="fi-FI" sz="1200" dirty="0" err="1"/>
              <a:t>street</a:t>
            </a:r>
            <a:r>
              <a:rPr lang="fi-FI" sz="1200" dirty="0"/>
              <a:t> </a:t>
            </a:r>
            <a:r>
              <a:rPr lang="fi-FI" sz="1200" dirty="0" err="1"/>
              <a:t>lights</a:t>
            </a:r>
            <a:r>
              <a:rPr lang="fi-FI" sz="1200" dirty="0"/>
              <a:t> </a:t>
            </a:r>
            <a:r>
              <a:rPr lang="fi-FI" sz="1200" dirty="0" err="1"/>
              <a:t>may</a:t>
            </a:r>
            <a:r>
              <a:rPr lang="fi-FI" sz="1200" dirty="0"/>
              <a:t> </a:t>
            </a:r>
            <a:r>
              <a:rPr lang="fi-FI" sz="1200" dirty="0" err="1"/>
              <a:t>be</a:t>
            </a:r>
            <a:r>
              <a:rPr lang="fi-FI" sz="1200" dirty="0"/>
              <a:t> </a:t>
            </a:r>
            <a:r>
              <a:rPr lang="fi-FI" sz="1200" dirty="0" err="1"/>
              <a:t>used</a:t>
            </a:r>
            <a:r>
              <a:rPr lang="fi-FI" sz="1200" dirty="0"/>
              <a:t> for </a:t>
            </a:r>
            <a:r>
              <a:rPr lang="fi-FI" sz="1200" dirty="0" err="1"/>
              <a:t>several</a:t>
            </a:r>
            <a:r>
              <a:rPr lang="fi-FI" sz="1200" dirty="0"/>
              <a:t> </a:t>
            </a:r>
            <a:r>
              <a:rPr lang="fi-FI" sz="1200" dirty="0" err="1"/>
              <a:t>other</a:t>
            </a:r>
            <a:r>
              <a:rPr lang="fi-FI" sz="1200" dirty="0"/>
              <a:t> </a:t>
            </a:r>
            <a:r>
              <a:rPr lang="fi-FI" sz="1200" dirty="0" err="1"/>
              <a:t>purposes</a:t>
            </a:r>
            <a:r>
              <a:rPr lang="fi-FI" sz="1200" dirty="0"/>
              <a:t> and </a:t>
            </a:r>
            <a:r>
              <a:rPr lang="fi-FI" sz="1200" dirty="0" err="1"/>
              <a:t>may</a:t>
            </a:r>
            <a:r>
              <a:rPr lang="fi-FI" sz="1200" dirty="0"/>
              <a:t> </a:t>
            </a:r>
            <a:r>
              <a:rPr lang="fi-FI" sz="1200" dirty="0" err="1"/>
              <a:t>be</a:t>
            </a:r>
            <a:r>
              <a:rPr lang="fi-FI" sz="1200" dirty="0"/>
              <a:t> </a:t>
            </a:r>
            <a:r>
              <a:rPr lang="fi-FI" sz="1200" dirty="0" err="1"/>
              <a:t>attached</a:t>
            </a:r>
            <a:r>
              <a:rPr lang="fi-FI" sz="1200" dirty="0"/>
              <a:t> to </a:t>
            </a:r>
            <a:r>
              <a:rPr lang="fi-FI" sz="1200" dirty="0" err="1"/>
              <a:t>be</a:t>
            </a:r>
            <a:r>
              <a:rPr lang="fi-FI" sz="1200" dirty="0"/>
              <a:t> a </a:t>
            </a:r>
            <a:r>
              <a:rPr lang="fi-FI" sz="1200" dirty="0" err="1"/>
              <a:t>part</a:t>
            </a:r>
            <a:r>
              <a:rPr lang="fi-FI" sz="1200" dirty="0"/>
              <a:t> of </a:t>
            </a:r>
            <a:r>
              <a:rPr lang="fi-FI" sz="1200" dirty="0" err="1"/>
              <a:t>future</a:t>
            </a:r>
            <a:r>
              <a:rPr lang="fi-FI" sz="1200" dirty="0"/>
              <a:t> </a:t>
            </a:r>
            <a:r>
              <a:rPr lang="fi-FI" sz="1200" dirty="0" err="1"/>
              <a:t>intelligent</a:t>
            </a:r>
            <a:r>
              <a:rPr lang="fi-FI" sz="1200" dirty="0"/>
              <a:t> </a:t>
            </a:r>
            <a:r>
              <a:rPr lang="fi-FI" sz="1200" dirty="0" err="1"/>
              <a:t>buildings</a:t>
            </a:r>
            <a:r>
              <a:rPr lang="fi-FI" sz="1200" dirty="0"/>
              <a:t>, </a:t>
            </a:r>
            <a:r>
              <a:rPr lang="fi-FI" sz="1200" dirty="0" err="1"/>
              <a:t>depeding</a:t>
            </a:r>
            <a:r>
              <a:rPr lang="fi-FI" sz="1200" dirty="0"/>
              <a:t> </a:t>
            </a:r>
            <a:r>
              <a:rPr lang="fi-FI" sz="1200" dirty="0" err="1"/>
              <a:t>size</a:t>
            </a:r>
            <a:r>
              <a:rPr lang="fi-FI" sz="1200" dirty="0"/>
              <a:t> of </a:t>
            </a:r>
            <a:r>
              <a:rPr lang="fi-FI" sz="1200" dirty="0" err="1"/>
              <a:t>street</a:t>
            </a:r>
            <a:r>
              <a:rPr lang="fi-FI" sz="1200" dirty="0"/>
              <a:t> </a:t>
            </a:r>
            <a:r>
              <a:rPr lang="fi-FI" sz="1200" dirty="0" err="1"/>
              <a:t>lighting</a:t>
            </a:r>
            <a:r>
              <a:rPr lang="fi-FI" sz="1200" dirty="0"/>
              <a:t> </a:t>
            </a:r>
            <a:r>
              <a:rPr lang="fi-FI" sz="1200" dirty="0" err="1"/>
              <a:t>network</a:t>
            </a:r>
            <a:endParaRPr lang="fi-FI" sz="1200" dirty="0"/>
          </a:p>
          <a:p>
            <a:pPr marL="625475" lvl="1" indent="-285750">
              <a:buFont typeface="Arial" panose="020B0604020202020204" pitchFamily="34" charset="0"/>
              <a:buChar char="•"/>
            </a:pPr>
            <a:r>
              <a:rPr lang="fi-FI" sz="1200" dirty="0"/>
              <a:t>In </a:t>
            </a:r>
            <a:r>
              <a:rPr lang="fi-FI" sz="1200" dirty="0" err="1"/>
              <a:t>this</a:t>
            </a:r>
            <a:r>
              <a:rPr lang="fi-FI" sz="1200" dirty="0"/>
              <a:t> </a:t>
            </a:r>
            <a:r>
              <a:rPr lang="fi-FI" sz="1200" dirty="0" err="1"/>
              <a:t>presentation</a:t>
            </a:r>
            <a:r>
              <a:rPr lang="fi-FI" sz="1200" dirty="0"/>
              <a:t> </a:t>
            </a:r>
            <a:r>
              <a:rPr lang="fi-FI" sz="1200" dirty="0" err="1"/>
              <a:t>we</a:t>
            </a:r>
            <a:r>
              <a:rPr lang="fi-FI" sz="1200" dirty="0"/>
              <a:t> </a:t>
            </a:r>
            <a:r>
              <a:rPr lang="fi-FI" sz="1200" dirty="0" err="1"/>
              <a:t>are</a:t>
            </a:r>
            <a:r>
              <a:rPr lang="fi-FI" sz="1200" dirty="0"/>
              <a:t> </a:t>
            </a:r>
            <a:r>
              <a:rPr lang="fi-FI" sz="1200" dirty="0" err="1"/>
              <a:t>introducing</a:t>
            </a:r>
            <a:r>
              <a:rPr lang="fi-FI" sz="1200" dirty="0"/>
              <a:t> </a:t>
            </a:r>
            <a:r>
              <a:rPr lang="fi-FI" sz="1200" dirty="0" err="1"/>
              <a:t>future</a:t>
            </a:r>
            <a:r>
              <a:rPr lang="fi-FI" sz="1200" dirty="0"/>
              <a:t> </a:t>
            </a:r>
            <a:r>
              <a:rPr lang="fi-FI" sz="1200" dirty="0" err="1"/>
              <a:t>possibilities</a:t>
            </a:r>
            <a:endParaRPr lang="fi-FI" sz="1200" dirty="0"/>
          </a:p>
        </p:txBody>
      </p:sp>
    </p:spTree>
    <p:extLst>
      <p:ext uri="{BB962C8B-B14F-4D97-AF65-F5344CB8AC3E}">
        <p14:creationId xmlns:p14="http://schemas.microsoft.com/office/powerpoint/2010/main" val="21389768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7772400" cy="53604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Using LED luminaires there is no need change for cables.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200" dirty="0"/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Typical and most used new solutions.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/>
              <a:t>Each luminaire consists from sensor and luminaires are discussing with radio waves.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/>
              <a:t>More advanced control of lighting, changing color temperature, calculating road users, information about broken luminaires, etc.</a:t>
            </a:r>
          </a:p>
          <a:p>
            <a:pPr marL="388937" lvl="1" indent="0">
              <a:lnSpc>
                <a:spcPct val="150000"/>
              </a:lnSpc>
              <a:buNone/>
            </a:pPr>
            <a:endParaRPr lang="en-US" sz="1300" dirty="0"/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Problem now is lack of standardization. 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500" dirty="0"/>
              <a:t>How we should control lighting, suitable color temperature, what should calculate/measure with this technology?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500" dirty="0"/>
              <a:t>These are now the topics which are researched by manufactures and students. 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200" dirty="0"/>
          </a:p>
          <a:p>
            <a:pPr lvl="5">
              <a:lnSpc>
                <a:spcPct val="150000"/>
              </a:lnSpc>
            </a:pPr>
            <a:endParaRPr lang="en-US" sz="500" dirty="0"/>
          </a:p>
          <a:p>
            <a:pPr lvl="5">
              <a:lnSpc>
                <a:spcPct val="150000"/>
              </a:lnSpc>
            </a:pPr>
            <a:endParaRPr lang="en-US" sz="500" dirty="0"/>
          </a:p>
          <a:p>
            <a:pPr lvl="5">
              <a:lnSpc>
                <a:spcPct val="150000"/>
              </a:lnSpc>
            </a:pPr>
            <a:endParaRPr lang="en-US" sz="500" dirty="0"/>
          </a:p>
          <a:p>
            <a:pPr lvl="5">
              <a:lnSpc>
                <a:spcPct val="150000"/>
              </a:lnSpc>
            </a:pPr>
            <a:endParaRPr lang="en-US" sz="500" dirty="0"/>
          </a:p>
          <a:p>
            <a:pPr lvl="5">
              <a:lnSpc>
                <a:spcPct val="150000"/>
              </a:lnSpc>
            </a:pPr>
            <a:endParaRPr lang="en-US" sz="500" dirty="0"/>
          </a:p>
          <a:p>
            <a:pPr lvl="5">
              <a:lnSpc>
                <a:spcPct val="150000"/>
              </a:lnSpc>
            </a:pPr>
            <a:endParaRPr lang="en-US" sz="500" dirty="0"/>
          </a:p>
          <a:p>
            <a:pPr lvl="5">
              <a:lnSpc>
                <a:spcPct val="150000"/>
              </a:lnSpc>
            </a:pPr>
            <a:endParaRPr lang="en-US" sz="500" dirty="0"/>
          </a:p>
          <a:p>
            <a:pPr lvl="5">
              <a:lnSpc>
                <a:spcPct val="150000"/>
              </a:lnSpc>
            </a:pPr>
            <a:endParaRPr lang="en-US" sz="500" dirty="0"/>
          </a:p>
          <a:p>
            <a:pPr marL="1948129" lvl="5" indent="0">
              <a:lnSpc>
                <a:spcPct val="150000"/>
              </a:lnSpc>
              <a:buNone/>
            </a:pPr>
            <a:r>
              <a:rPr lang="en-US" sz="500" dirty="0"/>
              <a:t>		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dirty="0"/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200" dirty="0"/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2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Possibilities due LED technology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05.05.2020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3</a:t>
            </a:fld>
            <a:endParaRPr lang="en-US" alt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B80E594-40B5-4EDF-9DB4-749AD186B9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9589" y="642570"/>
            <a:ext cx="2005965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18815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7772400" cy="5360400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Electric vehicle charging stations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/>
              <a:t>Some research done in Finland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/>
              <a:t>Street lighting network is too small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800" dirty="0"/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Street lighting network as a base for 5G-network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300" dirty="0"/>
              <a:t>Pilot project in Espoo </a:t>
            </a:r>
            <a:r>
              <a:rPr lang="en-US" sz="1300" dirty="0" err="1"/>
              <a:t>Karaportti</a:t>
            </a:r>
            <a:r>
              <a:rPr lang="en-US" sz="1300" dirty="0"/>
              <a:t> campus area.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/>
              <a:t>5G-network base stations (</a:t>
            </a:r>
            <a:r>
              <a:rPr lang="en-US" sz="1200" dirty="0" err="1"/>
              <a:t>tukiasemat</a:t>
            </a:r>
            <a:r>
              <a:rPr lang="en-US" sz="1200" dirty="0"/>
              <a:t>) consumes much more electricity than</a:t>
            </a:r>
          </a:p>
          <a:p>
            <a:pPr marL="388937" lvl="1" indent="0">
              <a:lnSpc>
                <a:spcPct val="150000"/>
              </a:lnSpc>
              <a:buNone/>
            </a:pPr>
            <a:r>
              <a:rPr lang="en-US" sz="1200" dirty="0"/>
              <a:t>	       it’s possible to have from street lighting network.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800" dirty="0"/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Wind – solar hybrid street lighting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/>
              <a:t>Lighting poles works as a power source as in picture.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/>
              <a:t>This wouldn’t need changes to network, but it’s quite futuristic solution.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800" dirty="0"/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200" dirty="0"/>
          </a:p>
          <a:p>
            <a:pPr lvl="5">
              <a:lnSpc>
                <a:spcPct val="150000"/>
              </a:lnSpc>
            </a:pPr>
            <a:endParaRPr lang="en-US" sz="500" dirty="0"/>
          </a:p>
          <a:p>
            <a:pPr lvl="5">
              <a:lnSpc>
                <a:spcPct val="150000"/>
              </a:lnSpc>
            </a:pPr>
            <a:endParaRPr lang="en-US" sz="500" dirty="0"/>
          </a:p>
          <a:p>
            <a:pPr lvl="5">
              <a:lnSpc>
                <a:spcPct val="150000"/>
              </a:lnSpc>
            </a:pPr>
            <a:endParaRPr lang="en-US" sz="500" dirty="0"/>
          </a:p>
          <a:p>
            <a:pPr lvl="5">
              <a:lnSpc>
                <a:spcPct val="150000"/>
              </a:lnSpc>
            </a:pPr>
            <a:endParaRPr lang="en-US" sz="500" dirty="0"/>
          </a:p>
          <a:p>
            <a:pPr lvl="5">
              <a:lnSpc>
                <a:spcPct val="150000"/>
              </a:lnSpc>
            </a:pPr>
            <a:endParaRPr lang="en-US" sz="500" dirty="0"/>
          </a:p>
          <a:p>
            <a:pPr lvl="5">
              <a:lnSpc>
                <a:spcPct val="150000"/>
              </a:lnSpc>
            </a:pPr>
            <a:endParaRPr lang="en-US" sz="500" dirty="0"/>
          </a:p>
          <a:p>
            <a:pPr lvl="5">
              <a:lnSpc>
                <a:spcPct val="150000"/>
              </a:lnSpc>
            </a:pPr>
            <a:endParaRPr lang="en-US" sz="500" dirty="0"/>
          </a:p>
          <a:p>
            <a:pPr lvl="5">
              <a:lnSpc>
                <a:spcPct val="150000"/>
              </a:lnSpc>
            </a:pPr>
            <a:endParaRPr lang="en-US" sz="500" dirty="0"/>
          </a:p>
          <a:p>
            <a:pPr marL="1948129" lvl="5" indent="0">
              <a:lnSpc>
                <a:spcPct val="150000"/>
              </a:lnSpc>
              <a:buNone/>
            </a:pPr>
            <a:r>
              <a:rPr lang="en-US" sz="500" dirty="0"/>
              <a:t>		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dirty="0"/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200" dirty="0"/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2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In future (considerable changes to network)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05.05.2020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4</a:t>
            </a:fld>
            <a:endParaRPr lang="en-US" alt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DA54F64-8508-41F8-BC6C-62C83158BA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2676" y="2020945"/>
            <a:ext cx="2649526" cy="3619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47257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8134278" cy="4136400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Street lighting network has high a potential to energy savings and intelligent control of street lighting.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New standardization about control and measuring of street lighting.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Connecting network to larger systems.</a:t>
            </a:r>
          </a:p>
          <a:p>
            <a:pPr marL="682625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200" dirty="0"/>
              <a:t>It’s designed/measured only for street lighting.</a:t>
            </a:r>
          </a:p>
          <a:p>
            <a:pPr marL="682625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200" dirty="0"/>
              <a:t>Considerable big changes for designing/measuring networks now, would enable more advanced systems in future. (5G-network, vehicle charging, etc.)</a:t>
            </a:r>
            <a:endParaRPr lang="en-US" sz="1200" dirty="0"/>
          </a:p>
          <a:p>
            <a:pPr marL="0" indent="0">
              <a:lnSpc>
                <a:spcPct val="150000"/>
              </a:lnSpc>
            </a:pPr>
            <a:endParaRPr lang="en-GB" sz="12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err="1"/>
              <a:t>Conclusions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05.05.2020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5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2231556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8134278" cy="4136400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50000"/>
              </a:lnSpc>
              <a:buAutoNum type="arabicPeriod"/>
            </a:pPr>
            <a:r>
              <a:rPr lang="en-US" dirty="0">
                <a:hlinkClick r:id="rId3"/>
              </a:rPr>
              <a:t>https://www.gecurrent.com/ideas/5-ways-led-street-lights-are-changing-the-future</a:t>
            </a:r>
            <a:endParaRPr lang="en-US" dirty="0"/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fi-FI" dirty="0">
                <a:hlinkClick r:id="rId4"/>
              </a:rPr>
              <a:t>https://journals-sagepub-com.libproxy.aalto.fi/doi/full/10.1155/2014/971587</a:t>
            </a:r>
            <a:r>
              <a:rPr lang="fi-FI" dirty="0"/>
              <a:t> 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fi-FI" dirty="0">
                <a:hlinkClick r:id="rId5"/>
              </a:rPr>
              <a:t>https://ieeexplore-ieee-org.libproxy.aalto.fi/document/8748324</a:t>
            </a:r>
            <a:endParaRPr lang="fi-FI" dirty="0"/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fi-FI" dirty="0">
                <a:hlinkClick r:id="rId6"/>
              </a:rPr>
              <a:t>https://core.ac.uk/download/pdf/93083621.pdf</a:t>
            </a:r>
            <a:endParaRPr lang="fi-FI" dirty="0"/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fi-FI" dirty="0"/>
              <a:t>Kaupunki 5G-verkon mahdollistajana, Juha </a:t>
            </a:r>
            <a:r>
              <a:rPr lang="fi-FI" dirty="0" err="1"/>
              <a:t>Salmelin</a:t>
            </a:r>
            <a:r>
              <a:rPr lang="fi-FI" dirty="0"/>
              <a:t>. Valoakatemia.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fi-FI" dirty="0"/>
              <a:t>https://academic-oup-com.libproxy.aalto.fi/ijlct/article/10/4/420/2363561?searchresult=1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endParaRPr lang="fi-FI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err="1"/>
              <a:t>Source</a:t>
            </a:r>
            <a:r>
              <a:rPr lang="fi-FI" dirty="0"/>
              <a:t> </a:t>
            </a:r>
            <a:r>
              <a:rPr lang="fi-FI" dirty="0" err="1"/>
              <a:t>material</a:t>
            </a:r>
            <a:r>
              <a:rPr lang="fi-FI" dirty="0"/>
              <a:t> </a:t>
            </a:r>
            <a:r>
              <a:rPr lang="fi-FI" dirty="0" err="1"/>
              <a:t>used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05.05.2020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6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660700262"/>
      </p:ext>
    </p:extLst>
  </p:cSld>
  <p:clrMapOvr>
    <a:masterClrMapping/>
  </p:clrMapOvr>
</p:sld>
</file>

<file path=ppt/theme/theme1.xml><?xml version="1.0" encoding="utf-8"?>
<a:theme xmlns:a="http://schemas.openxmlformats.org/drawingml/2006/main" name="presentation">
  <a:themeElements>
    <a:clrScheme name="Custom 5">
      <a:dk1>
        <a:sysClr val="windowText" lastClr="000000"/>
      </a:dk1>
      <a:lt1>
        <a:sysClr val="window" lastClr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Aalto Content - Green">
  <a:themeElements>
    <a:clrScheme name="Custom 6">
      <a:dk1>
        <a:sysClr val="windowText" lastClr="000000"/>
      </a:dk1>
      <a:lt1>
        <a:sysClr val="window" lastClr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</Template>
  <TotalTime>13717</TotalTime>
  <Words>434</Words>
  <Application>Microsoft Office PowerPoint</Application>
  <PresentationFormat>On-screen Show (4:3)</PresentationFormat>
  <Paragraphs>90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ＭＳ Ｐゴシック</vt:lpstr>
      <vt:lpstr>Arial</vt:lpstr>
      <vt:lpstr>Calibri</vt:lpstr>
      <vt:lpstr>Times New Roman</vt:lpstr>
      <vt:lpstr>presentation</vt:lpstr>
      <vt:lpstr>Aalto Content - Green</vt:lpstr>
      <vt:lpstr>ELEC-E8423 - Smart Grid  Future street lights </vt:lpstr>
      <vt:lpstr>Introduction</vt:lpstr>
      <vt:lpstr>Possibilities due LED technology</vt:lpstr>
      <vt:lpstr>In future (considerable changes to network)</vt:lpstr>
      <vt:lpstr>Conclusions</vt:lpstr>
      <vt:lpstr>Source material used</vt:lpstr>
    </vt:vector>
  </TitlesOfParts>
  <Company>TKK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Indirect holographic imaging: evaluation of image quality at 310 GHz</dc:title>
  <dc:creator>atammine</dc:creator>
  <cp:lastModifiedBy>Lehtonen Matti</cp:lastModifiedBy>
  <cp:revision>1122</cp:revision>
  <dcterms:created xsi:type="dcterms:W3CDTF">2010-03-23T14:57:30Z</dcterms:created>
  <dcterms:modified xsi:type="dcterms:W3CDTF">2020-05-04T06:45:06Z</dcterms:modified>
</cp:coreProperties>
</file>