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7" roundtripDataSignature="AMtx7miZ86XeGGJIogG9QhgGp9TvjKKi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914119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8997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5043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1500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42ecd15e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42ecd15e2_1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842ecd15e2_1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2543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42ecd15e2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42ecd15e2_1_1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842ecd15e2_1_14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1161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7507a32843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7507a32843_0_2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7507a32843_0_26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9280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507a3284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507a32843_0_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7507a32843_0_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2957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7507a3284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7507a32843_0_1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7507a32843_0_15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1966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842ecd15e2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842ecd15e2_1_3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842ecd15e2_1_36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872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3616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Methods for fault location and detection in Smart Grids</a:t>
            </a:r>
            <a:endParaRPr sz="3200" i="1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Markus Kivisaari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Joakim Lyyski </a:t>
            </a: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27.04.2020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b="0"/>
              <a:t>[1] </a:t>
            </a:r>
            <a:r>
              <a:rPr lang="fi-FI" sz="1100" b="0"/>
              <a:t>Silos-Sanchez, A., Villafafila-Robles, R. &amp; Lloret-Gallego, P. 2020, "Novel fault location algorithm for meshed distribution networks with DERs", </a:t>
            </a:r>
            <a:r>
              <a:rPr lang="fi-FI" sz="1100" b="0" i="1"/>
              <a:t>Electric Power Systems Research, </a:t>
            </a:r>
            <a:r>
              <a:rPr lang="fi-FI" sz="1100" b="0"/>
              <a:t>vol. 181. </a:t>
            </a:r>
            <a:endParaRPr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b="0"/>
              <a:t>[2] </a:t>
            </a:r>
            <a:r>
              <a:rPr lang="fi-FI" sz="1100" b="0"/>
              <a:t>Jiang, H., Zhang, J.J., Gao, W. &amp; Wu, Z. 2014, "Fault detection, identification, and location in smart grid based on data-driven computational methods", </a:t>
            </a:r>
            <a:r>
              <a:rPr lang="fi-FI" sz="1100" b="0" i="1"/>
              <a:t>IEEE Transactions on Smart Grid, </a:t>
            </a:r>
            <a:r>
              <a:rPr lang="fi-FI" sz="1100" b="0"/>
              <a:t>vol. 5, no. 6, pp. 2947-2956. </a:t>
            </a:r>
            <a:endParaRPr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b="0"/>
              <a:t>[3] </a:t>
            </a:r>
            <a:r>
              <a:rPr lang="fi-FI" sz="1100" b="0"/>
              <a:t>Andresen, C.A., Torsaeter, B.N., Haugdal, H. &amp; Uhlen, K. 2018, "Fault Detection and Prediction in Smart Grids", </a:t>
            </a:r>
            <a:r>
              <a:rPr lang="fi-FI" sz="1100" b="0" i="1"/>
              <a:t>9th IEEE International Workshop on Applied Measurements for Power Systems, AMPS 2018 - Proceedings</a:t>
            </a:r>
            <a:r>
              <a:rPr lang="fi-FI" sz="1100" b="0"/>
              <a:t>. </a:t>
            </a:r>
            <a:endParaRPr sz="11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[</a:t>
            </a:r>
            <a:r>
              <a:rPr lang="fi-FI" sz="1300" b="0"/>
              <a:t>4]</a:t>
            </a:r>
            <a:r>
              <a:rPr lang="fi-FI" sz="1200" b="0"/>
              <a:t> Sujie Shao, Shaoyong Guo and Xuesong Qiu. 2017, “</a:t>
            </a:r>
            <a:r>
              <a:rPr lang="fi-FI" sz="1100" b="0"/>
              <a:t>Distributed Fault Detection Based on Credibility and Cooperation for WSNs in Smart Grids”, </a:t>
            </a:r>
            <a:r>
              <a:rPr lang="fi-FI" sz="1100" b="0" i="1"/>
              <a:t>Article</a:t>
            </a:r>
            <a:endParaRPr sz="1100" b="0" i="1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100" b="0" i="1"/>
          </a:p>
        </p:txBody>
      </p:sp>
      <p:sp>
        <p:nvSpPr>
          <p:cNvPr id="171" name="Google Shape;171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72" name="Google Shape;172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3" name="Google Shape;173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4" name="Google Shape;174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27.04.2020</a:t>
            </a:r>
            <a:endParaRPr/>
          </a:p>
        </p:txBody>
      </p:sp>
      <p:sp>
        <p:nvSpPr>
          <p:cNvPr id="175" name="Google Shape;175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2400" y="1387750"/>
            <a:ext cx="7989000" cy="42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Detecting and isolating a fault in grid operations requires a measurement system, protective equipment and a control system </a:t>
            </a:r>
            <a:endParaRPr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In smart grids, the power flow is bidirectional which makes the fault location more complex compared to conventional grids</a:t>
            </a:r>
            <a:endParaRPr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Measuring and protection equipment designed for conventional grids are not sufficient to operate in all fault scenarios </a:t>
            </a:r>
            <a:endParaRPr sz="1400"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Data collection from measurement units and control of protective equipment need to be accurate and fast</a:t>
            </a:r>
            <a:endParaRPr sz="1400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Multiple methods can be utilized in fault detection</a:t>
            </a:r>
            <a:endParaRPr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Highly dependent on grid infrastructure and system design</a:t>
            </a:r>
            <a:endParaRPr sz="1400"/>
          </a:p>
          <a:p>
            <a:pPr marL="45720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27.04.2020</a:t>
            </a:r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42ecd15e2_1_0"/>
          <p:cNvSpPr txBox="1">
            <a:spLocks noGrp="1"/>
          </p:cNvSpPr>
          <p:nvPr>
            <p:ph type="body" idx="1"/>
          </p:nvPr>
        </p:nvSpPr>
        <p:spPr>
          <a:xfrm>
            <a:off x="572400" y="5407175"/>
            <a:ext cx="6285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700" b="0"/>
              <a:t>https://www.google.com/url?sa=i&amp;rct=j&amp;q=&amp;esrc=s&amp;source=imgres&amp;cd=&amp;ved=2ahUKEwii-NKToIjpAhVkl4sKHVumDPIQjRx6BAgBEAQ&amp;url=https%3A%2F%2Fwww.gegridsolutions.com%2Fmultilin%2Fsmartgrid_innovations.htm&amp;psig=AOvVaw27MpTDfl_uoPiA8llOODEg&amp;ust=1588064698880172</a:t>
            </a:r>
            <a:endParaRPr sz="700" b="0"/>
          </a:p>
        </p:txBody>
      </p:sp>
      <p:sp>
        <p:nvSpPr>
          <p:cNvPr id="92" name="Google Shape;92;g842ecd15e2_1_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Fault detection and response in grid operation</a:t>
            </a:r>
            <a:endParaRPr/>
          </a:p>
        </p:txBody>
      </p:sp>
      <p:sp>
        <p:nvSpPr>
          <p:cNvPr id="93" name="Google Shape;93;g842ecd15e2_1_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g842ecd15e2_1_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842ecd15e2_1_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pic>
        <p:nvPicPr>
          <p:cNvPr id="96" name="Google Shape;96;g842ecd15e2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400" y="1215025"/>
            <a:ext cx="6820650" cy="4147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842ecd15e2_1_14"/>
          <p:cNvSpPr txBox="1">
            <a:spLocks noGrp="1"/>
          </p:cNvSpPr>
          <p:nvPr>
            <p:ph type="body" idx="1"/>
          </p:nvPr>
        </p:nvSpPr>
        <p:spPr>
          <a:xfrm>
            <a:off x="572400" y="1299990"/>
            <a:ext cx="3798900" cy="45001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Fault</a:t>
            </a:r>
            <a:r>
              <a:rPr lang="fi-FI" dirty="0"/>
              <a:t> </a:t>
            </a:r>
            <a:r>
              <a:rPr lang="fi-FI" dirty="0" err="1"/>
              <a:t>detection</a:t>
            </a:r>
            <a:r>
              <a:rPr lang="fi-FI" dirty="0"/>
              <a:t> and </a:t>
            </a:r>
            <a:r>
              <a:rPr lang="fi-FI" dirty="0" err="1"/>
              <a:t>protection</a:t>
            </a:r>
            <a:r>
              <a:rPr lang="fi-FI" dirty="0"/>
              <a:t> </a:t>
            </a:r>
            <a:r>
              <a:rPr lang="fi-FI" dirty="0" err="1"/>
              <a:t>systems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required</a:t>
            </a:r>
            <a:r>
              <a:rPr lang="fi-FI" dirty="0"/>
              <a:t> in </a:t>
            </a:r>
            <a:r>
              <a:rPr lang="fi-FI" dirty="0" err="1"/>
              <a:t>every</a:t>
            </a:r>
            <a:r>
              <a:rPr lang="fi-FI" dirty="0"/>
              <a:t> </a:t>
            </a:r>
            <a:r>
              <a:rPr lang="fi-FI" dirty="0" err="1"/>
              <a:t>section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grid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Measurement</a:t>
            </a:r>
            <a:r>
              <a:rPr lang="fi-FI" dirty="0"/>
              <a:t> </a:t>
            </a:r>
            <a:r>
              <a:rPr lang="fi-FI" dirty="0" err="1"/>
              <a:t>units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dirty="0" err="1"/>
              <a:t>Phasor</a:t>
            </a:r>
            <a:r>
              <a:rPr lang="fi-FI" sz="1400" dirty="0"/>
              <a:t> </a:t>
            </a:r>
            <a:r>
              <a:rPr lang="fi-FI" sz="1400" dirty="0" err="1"/>
              <a:t>Measurement</a:t>
            </a:r>
            <a:r>
              <a:rPr lang="fi-FI" sz="1400" dirty="0"/>
              <a:t> </a:t>
            </a:r>
            <a:r>
              <a:rPr lang="fi-FI" sz="1400" dirty="0" err="1"/>
              <a:t>Units</a:t>
            </a:r>
            <a:r>
              <a:rPr lang="fi-FI" sz="1400" dirty="0"/>
              <a:t> (PMU)</a:t>
            </a:r>
            <a:endParaRPr sz="14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dirty="0"/>
              <a:t>Power </a:t>
            </a:r>
            <a:r>
              <a:rPr lang="fi-FI" sz="1400" dirty="0" err="1"/>
              <a:t>Quality</a:t>
            </a:r>
            <a:r>
              <a:rPr lang="fi-FI" sz="1400" dirty="0"/>
              <a:t> </a:t>
            </a:r>
            <a:r>
              <a:rPr lang="fi-FI" sz="1400" dirty="0" err="1"/>
              <a:t>Analyzers</a:t>
            </a:r>
            <a:r>
              <a:rPr lang="fi-FI" sz="1400" dirty="0"/>
              <a:t> (PQA)</a:t>
            </a:r>
            <a:endParaRPr sz="14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dirty="0"/>
              <a:t>Advanced </a:t>
            </a:r>
            <a:r>
              <a:rPr lang="fi-FI" sz="1400" dirty="0" err="1"/>
              <a:t>Metering</a:t>
            </a:r>
            <a:r>
              <a:rPr lang="fi-FI" sz="1400" dirty="0"/>
              <a:t> </a:t>
            </a:r>
            <a:r>
              <a:rPr lang="fi-FI" sz="1400" dirty="0" err="1"/>
              <a:t>Infrastructure</a:t>
            </a:r>
            <a:r>
              <a:rPr lang="fi-FI" sz="1400" dirty="0"/>
              <a:t> (AMI)</a:t>
            </a:r>
            <a:endParaRPr sz="14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Operators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dirty="0"/>
              <a:t>Power </a:t>
            </a:r>
            <a:r>
              <a:rPr lang="fi-FI" sz="1400" dirty="0" err="1"/>
              <a:t>plants</a:t>
            </a:r>
            <a:endParaRPr sz="14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dirty="0"/>
              <a:t>Transmission line </a:t>
            </a:r>
            <a:r>
              <a:rPr lang="fi-FI" sz="1400" dirty="0" err="1"/>
              <a:t>operator</a:t>
            </a:r>
            <a:r>
              <a:rPr lang="fi-FI" sz="1400" dirty="0"/>
              <a:t> </a:t>
            </a:r>
            <a:endParaRPr sz="14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dirty="0" err="1"/>
              <a:t>Distribution</a:t>
            </a:r>
            <a:r>
              <a:rPr lang="fi-FI" sz="1400" dirty="0"/>
              <a:t> </a:t>
            </a:r>
            <a:r>
              <a:rPr lang="fi-FI" sz="1400" dirty="0" err="1"/>
              <a:t>grid</a:t>
            </a:r>
            <a:r>
              <a:rPr lang="fi-FI" sz="1400" dirty="0"/>
              <a:t> </a:t>
            </a:r>
            <a:r>
              <a:rPr lang="fi-FI" sz="1400" dirty="0" err="1"/>
              <a:t>operator</a:t>
            </a:r>
            <a:endParaRPr sz="14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dirty="0"/>
              <a:t>Consumer/</a:t>
            </a:r>
            <a:r>
              <a:rPr lang="fi-FI" sz="1400" dirty="0" err="1"/>
              <a:t>Prosumer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/>
              <a:t>Smart </a:t>
            </a:r>
            <a:r>
              <a:rPr lang="fi-FI" dirty="0" err="1"/>
              <a:t>Grids</a:t>
            </a:r>
            <a:r>
              <a:rPr lang="fi-FI" dirty="0"/>
              <a:t> </a:t>
            </a:r>
            <a:r>
              <a:rPr lang="fi-FI" dirty="0" err="1"/>
              <a:t>contain</a:t>
            </a:r>
            <a:r>
              <a:rPr lang="fi-FI" dirty="0"/>
              <a:t> </a:t>
            </a:r>
            <a:r>
              <a:rPr lang="fi-FI" dirty="0" err="1"/>
              <a:t>large</a:t>
            </a:r>
            <a:r>
              <a:rPr lang="fi-FI" dirty="0"/>
              <a:t> </a:t>
            </a:r>
            <a:r>
              <a:rPr lang="fi-FI" dirty="0" err="1"/>
              <a:t>amount</a:t>
            </a:r>
            <a:r>
              <a:rPr lang="fi-FI" dirty="0"/>
              <a:t> of </a:t>
            </a:r>
            <a:r>
              <a:rPr lang="fi-FI" dirty="0" err="1"/>
              <a:t>distributed</a:t>
            </a:r>
            <a:r>
              <a:rPr lang="fi-FI" dirty="0"/>
              <a:t> </a:t>
            </a:r>
            <a:r>
              <a:rPr lang="fi-FI" dirty="0" err="1"/>
              <a:t>generation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 dirty="0" err="1"/>
              <a:t>Increased</a:t>
            </a:r>
            <a:r>
              <a:rPr lang="fi-FI" sz="1400" dirty="0"/>
              <a:t> </a:t>
            </a:r>
            <a:r>
              <a:rPr lang="fi-FI" sz="1400" dirty="0" err="1"/>
              <a:t>demand</a:t>
            </a:r>
            <a:r>
              <a:rPr lang="fi-FI" sz="1400" dirty="0"/>
              <a:t> for </a:t>
            </a:r>
            <a:r>
              <a:rPr lang="fi-FI" sz="1400" dirty="0" err="1"/>
              <a:t>accurate</a:t>
            </a:r>
            <a:r>
              <a:rPr lang="fi-FI" sz="1400" dirty="0"/>
              <a:t> </a:t>
            </a:r>
            <a:r>
              <a:rPr lang="fi-FI" sz="1400" dirty="0" err="1"/>
              <a:t>monitoring</a:t>
            </a:r>
            <a:r>
              <a:rPr lang="fi-FI" sz="1400" dirty="0"/>
              <a:t> data at </a:t>
            </a:r>
            <a:r>
              <a:rPr lang="fi-FI" sz="1400" dirty="0" err="1"/>
              <a:t>distribution</a:t>
            </a:r>
            <a:r>
              <a:rPr lang="fi-FI" sz="1400" dirty="0"/>
              <a:t> </a:t>
            </a:r>
            <a:r>
              <a:rPr lang="fi-FI" sz="1400" dirty="0" err="1"/>
              <a:t>level</a:t>
            </a:r>
            <a:r>
              <a:rPr lang="fi-FI" sz="1400" dirty="0"/>
              <a:t> </a:t>
            </a:r>
            <a:endParaRPr sz="14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/>
              <a:t>Data </a:t>
            </a:r>
            <a:r>
              <a:rPr lang="fi-FI" dirty="0" err="1"/>
              <a:t>collection</a:t>
            </a:r>
            <a:r>
              <a:rPr lang="fi-FI" dirty="0"/>
              <a:t> and </a:t>
            </a:r>
            <a:r>
              <a:rPr lang="fi-FI" dirty="0" err="1"/>
              <a:t>handling</a:t>
            </a:r>
            <a:r>
              <a:rPr lang="fi-FI" dirty="0"/>
              <a:t> </a:t>
            </a:r>
            <a:r>
              <a:rPr lang="fi-FI" dirty="0" err="1"/>
              <a:t>infrastructure</a:t>
            </a:r>
            <a:r>
              <a:rPr lang="fi-FI" dirty="0"/>
              <a:t> </a:t>
            </a:r>
            <a:r>
              <a:rPr lang="fi-FI" dirty="0" err="1"/>
              <a:t>required</a:t>
            </a:r>
            <a:r>
              <a:rPr lang="fi-FI" dirty="0"/>
              <a:t> for </a:t>
            </a:r>
            <a:r>
              <a:rPr lang="fi-FI" dirty="0" err="1"/>
              <a:t>reliable</a:t>
            </a:r>
            <a:r>
              <a:rPr lang="fi-FI" dirty="0"/>
              <a:t> </a:t>
            </a:r>
            <a:r>
              <a:rPr lang="fi-FI" dirty="0" err="1"/>
              <a:t>operation</a:t>
            </a:r>
            <a:endParaRPr sz="1400" dirty="0"/>
          </a:p>
        </p:txBody>
      </p:sp>
      <p:sp>
        <p:nvSpPr>
          <p:cNvPr id="103" name="Google Shape;103;g842ecd15e2_1_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Monitoring of grid operation</a:t>
            </a:r>
            <a:endParaRPr/>
          </a:p>
        </p:txBody>
      </p:sp>
      <p:sp>
        <p:nvSpPr>
          <p:cNvPr id="104" name="Google Shape;104;g842ecd15e2_1_1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g842ecd15e2_1_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842ecd15e2_1_1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sp>
        <p:nvSpPr>
          <p:cNvPr id="107" name="Google Shape;107;g842ecd15e2_1_14"/>
          <p:cNvSpPr txBox="1"/>
          <p:nvPr/>
        </p:nvSpPr>
        <p:spPr>
          <a:xfrm>
            <a:off x="4906500" y="4201600"/>
            <a:ext cx="37023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/>
              <a:t>https://s3-us-west-2.amazonaws.com/courses-images/wp-content/uploads/sites/3960/2019/01/14192751/graphics4.jpg</a:t>
            </a:r>
            <a:endParaRPr sz="800"/>
          </a:p>
        </p:txBody>
      </p:sp>
      <p:pic>
        <p:nvPicPr>
          <p:cNvPr id="108" name="Google Shape;108;g842ecd15e2_1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1300" y="1217100"/>
            <a:ext cx="4772700" cy="292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7507a32843_0_26"/>
          <p:cNvSpPr txBox="1">
            <a:spLocks noGrp="1"/>
          </p:cNvSpPr>
          <p:nvPr>
            <p:ph type="body" idx="1"/>
          </p:nvPr>
        </p:nvSpPr>
        <p:spPr>
          <a:xfrm>
            <a:off x="572400" y="1387750"/>
            <a:ext cx="7676700" cy="441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A fault causes a sudden change in transmission line or grid section</a:t>
            </a:r>
            <a:endParaRPr/>
          </a:p>
          <a:p>
            <a:pPr marL="914400" lvl="1" indent="-2794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800"/>
              <a:buChar char="-"/>
            </a:pPr>
            <a:r>
              <a:rPr lang="fi-FI" sz="1400"/>
              <a:t>Changes in impedance, voltage, current or transients can be picked up by measurement system -&gt; multiple detection methods available for grid operators</a:t>
            </a:r>
            <a:endParaRPr sz="1400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Impedance based fault location methods [1]</a:t>
            </a:r>
            <a:endParaRPr/>
          </a:p>
          <a:p>
            <a:pPr marL="914400" lvl="1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400"/>
              <a:t>Compares the voltage, current and impedance to identify the fault distance</a:t>
            </a:r>
            <a:endParaRPr sz="1400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Voltage or current phasor measurement methods [3]</a:t>
            </a:r>
            <a:endParaRPr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Computer algorithm or machine learning analyzation of monitoring data [2][3]</a:t>
            </a:r>
            <a:endParaRPr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Examples: IED &amp; DFPI, MPD</a:t>
            </a:r>
            <a:endParaRPr sz="1400"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New algorithm analyzation methods expected to be essential in Smart grid fault prediction and detection</a:t>
            </a:r>
            <a:endParaRPr sz="1400"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Accurate monitoring data required (sensor network, data infrastructure)</a:t>
            </a:r>
            <a:endParaRPr sz="14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15" name="Google Shape;115;g7507a32843_0_2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Fault location methods in Smart grids</a:t>
            </a:r>
            <a:endParaRPr/>
          </a:p>
        </p:txBody>
      </p:sp>
      <p:sp>
        <p:nvSpPr>
          <p:cNvPr id="116" name="Google Shape;116;g7507a32843_0_2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g7507a32843_0_2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7507a32843_0_2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pic>
        <p:nvPicPr>
          <p:cNvPr id="119" name="Google Shape;119;g7507a32843_0_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0275" y="2564400"/>
            <a:ext cx="752700" cy="58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507a32843_0_3"/>
          <p:cNvSpPr txBox="1">
            <a:spLocks noGrp="1"/>
          </p:cNvSpPr>
          <p:nvPr>
            <p:ph type="body" idx="1"/>
          </p:nvPr>
        </p:nvSpPr>
        <p:spPr>
          <a:xfrm>
            <a:off x="635500" y="1479575"/>
            <a:ext cx="46743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DFPI = Directional Fault Passage Indicators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IED = Intelligent Electronic Devices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ANSI 21 FL = Impedance based fault location method</a:t>
            </a:r>
            <a:br>
              <a:rPr lang="fi-FI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Method uses DFPI’s with advanced fault location algorithm to estimate the location of the phase and earth faults</a:t>
            </a:r>
            <a:br>
              <a:rPr lang="fi-FI"/>
            </a:b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Fault locator brick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/>
              <a:t> </a:t>
            </a:r>
            <a:r>
              <a:rPr lang="fi-FI" sz="1400"/>
              <a:t>identifies faulty section of the network</a:t>
            </a:r>
            <a:r>
              <a:rPr lang="fi-FI"/>
              <a:t/>
            </a:r>
            <a:br>
              <a:rPr lang="fi-FI"/>
            </a:b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Distance brick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detects at which distance is the fault in the faulty section</a:t>
            </a:r>
            <a:endParaRPr sz="14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7507a32843_0_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Fault location by using IED &amp; DFPI [1]</a:t>
            </a:r>
            <a:endParaRPr/>
          </a:p>
        </p:txBody>
      </p:sp>
      <p:sp>
        <p:nvSpPr>
          <p:cNvPr id="127" name="Google Shape;127;g7507a32843_0_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7507a32843_0_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7507a32843_0_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pic>
        <p:nvPicPr>
          <p:cNvPr id="130" name="Google Shape;130;g7507a32843_0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9800" y="1235825"/>
            <a:ext cx="3658800" cy="4242341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7507a32843_0_3"/>
          <p:cNvSpPr txBox="1"/>
          <p:nvPr/>
        </p:nvSpPr>
        <p:spPr>
          <a:xfrm>
            <a:off x="5729500" y="5415675"/>
            <a:ext cx="28194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/>
              <a:t>Flow diagram of the advanced fault location algorithm [1]</a:t>
            </a:r>
            <a:r>
              <a:rPr lang="fi-FI" sz="1000"/>
              <a:t> </a:t>
            </a: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507a32843_0_1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5330100" cy="4137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FDR = Frequency Disturbance Recorder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MPD = Matching Pursuit Decomposition algorithm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400" b="0"/>
              <a:t>Extracts the time-frequency features from the voltage and frequency signals </a:t>
            </a:r>
            <a:r>
              <a:rPr lang="fi-FI" sz="1400"/>
              <a:t/>
            </a:r>
            <a:br>
              <a:rPr lang="fi-FI" sz="1400"/>
            </a:b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HMM = Hidden Markov Model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400"/>
              <a:t>Fault detection and identification</a:t>
            </a:r>
            <a:r>
              <a:rPr lang="fi-FI"/>
              <a:t/>
            </a:r>
            <a:br>
              <a:rPr lang="fi-FI"/>
            </a:b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Fault detection and identification by using frequency signals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400" b="0"/>
              <a:t>Frequency signals are closely related to power balance variations</a:t>
            </a:r>
            <a:endParaRPr sz="14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400" b="0"/>
              <a:t>Effective way to analyze power system faults</a:t>
            </a:r>
            <a:r>
              <a:rPr lang="fi-FI" b="0"/>
              <a:t/>
            </a:r>
            <a:br>
              <a:rPr lang="fi-FI" b="0"/>
            </a:br>
            <a:endParaRPr sz="1400" b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Fault location by using voltage signals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400" b="0"/>
              <a:t>Voltage and current variations can indicate the fault position. </a:t>
            </a:r>
            <a:endParaRPr sz="1400" b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7507a32843_0_15"/>
          <p:cNvSpPr txBox="1">
            <a:spLocks noGrp="1"/>
          </p:cNvSpPr>
          <p:nvPr>
            <p:ph type="ctrTitle"/>
          </p:nvPr>
        </p:nvSpPr>
        <p:spPr>
          <a:xfrm>
            <a:off x="572400" y="45189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Fault detection based on MPD [2] </a:t>
            </a:r>
            <a:endParaRPr/>
          </a:p>
        </p:txBody>
      </p:sp>
      <p:sp>
        <p:nvSpPr>
          <p:cNvPr id="139" name="Google Shape;139;g7507a32843_0_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g7507a32843_0_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7507a32843_0_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pic>
        <p:nvPicPr>
          <p:cNvPr id="142" name="Google Shape;142;g7507a32843_0_15"/>
          <p:cNvPicPr preferRelativeResize="0"/>
          <p:nvPr/>
        </p:nvPicPr>
        <p:blipFill rotWithShape="1">
          <a:blip r:embed="rId3">
            <a:alphaModFix/>
          </a:blip>
          <a:srcRect l="8113" t="2785" r="6027" b="2785"/>
          <a:stretch/>
        </p:blipFill>
        <p:spPr>
          <a:xfrm>
            <a:off x="5902500" y="1640175"/>
            <a:ext cx="3152199" cy="330075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7507a32843_0_15"/>
          <p:cNvSpPr txBox="1"/>
          <p:nvPr/>
        </p:nvSpPr>
        <p:spPr>
          <a:xfrm>
            <a:off x="6706250" y="4940925"/>
            <a:ext cx="15447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800"/>
              <a:t>Data processing flowchart [2]</a:t>
            </a:r>
            <a:endParaRPr sz="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842ecd15e2_1_3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34071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Wireless sensors (WSN) distributed along the grid section [4]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Collected data analyzed with computer algorithms/machine learning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sz="1400"/>
              <a:t>Data transfer efficiency is a critical factor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Real-time monitoring enables fast and accurate response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Requires a significant sensor infrastructure investment</a:t>
            </a:r>
            <a:endParaRPr/>
          </a:p>
        </p:txBody>
      </p:sp>
      <p:sp>
        <p:nvSpPr>
          <p:cNvPr id="150" name="Google Shape;150;g842ecd15e2_1_36"/>
          <p:cNvSpPr txBox="1">
            <a:spLocks noGrp="1"/>
          </p:cNvSpPr>
          <p:nvPr>
            <p:ph type="ctrTitle"/>
          </p:nvPr>
        </p:nvSpPr>
        <p:spPr>
          <a:xfrm>
            <a:off x="572400" y="487750"/>
            <a:ext cx="79890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Distributed fault detection with wireless sensors</a:t>
            </a:r>
            <a:endParaRPr/>
          </a:p>
        </p:txBody>
      </p:sp>
      <p:sp>
        <p:nvSpPr>
          <p:cNvPr id="151" name="Google Shape;151;g842ecd15e2_1_3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842ecd15e2_1_3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842ecd15e2_1_3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  <p:pic>
        <p:nvPicPr>
          <p:cNvPr id="154" name="Google Shape;154;g842ecd15e2_1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9500" y="1431516"/>
            <a:ext cx="5012100" cy="3572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g842ecd15e2_1_36"/>
          <p:cNvSpPr txBox="1"/>
          <p:nvPr/>
        </p:nvSpPr>
        <p:spPr>
          <a:xfrm>
            <a:off x="4618925" y="5150375"/>
            <a:ext cx="3753900" cy="33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000"/>
              <a:t>https://www.mdpi.com/1424-8220/17/5/983, [4] (page 3)</a:t>
            </a:r>
            <a:endParaRPr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i-FI" sz="2000"/>
              <a:t>Smart grids contain distributed generation, and therefore detection of faults becomes more complex</a:t>
            </a:r>
            <a:endParaRPr sz="200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i-FI" sz="2000"/>
              <a:t>Accurate real-time data collection infrastructure holds a significant role in Smart grid operation </a:t>
            </a:r>
            <a:endParaRPr sz="200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i-FI" sz="2000"/>
              <a:t>Computer algorithms and machine learning analyzation of monitoring data is essential in the future of Smart grid fault prevention and detection</a:t>
            </a:r>
            <a:endParaRPr sz="2000"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61" name="Google Shape;161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62" name="Google Shape;162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3" name="Google Shape;163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4" name="Google Shape;164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27.04.2020</a:t>
            </a:r>
            <a:endParaRPr/>
          </a:p>
        </p:txBody>
      </p:sp>
      <p:sp>
        <p:nvSpPr>
          <p:cNvPr id="165" name="Google Shape;165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691</Words>
  <Application>Microsoft Office PowerPoint</Application>
  <PresentationFormat>On-screen Show (4:3)</PresentationFormat>
  <Paragraphs>94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presentation</vt:lpstr>
      <vt:lpstr>Aalto Content - Green</vt:lpstr>
      <vt:lpstr>ELEC-E8423 - Smart Grid  Methods for fault location and detection in Smart Grids</vt:lpstr>
      <vt:lpstr>Introduction</vt:lpstr>
      <vt:lpstr>Fault detection and response in grid operation</vt:lpstr>
      <vt:lpstr>Monitoring of grid operation</vt:lpstr>
      <vt:lpstr>Fault location methods in Smart grids</vt:lpstr>
      <vt:lpstr>Fault location by using IED &amp; DFPI [1]</vt:lpstr>
      <vt:lpstr>Fault detection based on MPD [2] </vt:lpstr>
      <vt:lpstr>Distributed fault detection with wireless sensors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Methods for fault location and detection in Smart Grids</dc:title>
  <dc:creator>atammine</dc:creator>
  <cp:lastModifiedBy>Lehtonen Matti</cp:lastModifiedBy>
  <cp:revision>1</cp:revision>
  <dcterms:created xsi:type="dcterms:W3CDTF">2010-03-23T14:57:30Z</dcterms:created>
  <dcterms:modified xsi:type="dcterms:W3CDTF">2020-04-27T11:54:29Z</dcterms:modified>
</cp:coreProperties>
</file>