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4"/>
    <p:sldMasterId id="2147483671" r:id="rId5"/>
  </p:sldMasterIdLst>
  <p:notesMasterIdLst>
    <p:notesMasterId r:id="rId15"/>
  </p:notesMasterIdLst>
  <p:handoutMasterIdLst>
    <p:handoutMasterId r:id="rId16"/>
  </p:handoutMasterIdLst>
  <p:sldIdLst>
    <p:sldId id="339" r:id="rId6"/>
    <p:sldId id="355" r:id="rId7"/>
    <p:sldId id="363" r:id="rId8"/>
    <p:sldId id="365" r:id="rId9"/>
    <p:sldId id="368" r:id="rId10"/>
    <p:sldId id="364" r:id="rId11"/>
    <p:sldId id="366" r:id="rId12"/>
    <p:sldId id="352" r:id="rId13"/>
    <p:sldId id="362" r:id="rId14"/>
  </p:sldIdLst>
  <p:sldSz cx="9144000" cy="6858000" type="screen4x3"/>
  <p:notesSz cx="6858000" cy="1400175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0617B3-51A9-4276-A988-A9C3ABD3B86A}" v="30" dt="2020-04-13T16:14:51.199"/>
    <p1510:client id="{32B09C01-8732-432F-BF48-C2E9EBF4DC3A}" v="136" dt="2020-04-13T16:18:00.907"/>
    <p1510:client id="{4755F6C5-6FF1-4D64-93F3-D19ADC305FF6}" v="2465" dt="2020-04-13T16:26:04.520"/>
    <p1510:client id="{78938932-A350-4B3E-8EEE-A4C62BEDF8A3}" v="24" dt="2020-04-13T16:19:32.049"/>
    <p1510:client id="{9844081E-1BBE-4FEE-BB29-43FB79707021}" v="34" dt="2020-04-13T16:24:22.3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33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09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614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vttresearch.com/sites/default/files/julkaisut/muut/2014/OA-Fully-Electric.pdf" TargetMode="External"/><Relationship Id="rId3" Type="http://schemas.openxmlformats.org/officeDocument/2006/relationships/hyperlink" Target="https://emobility.teknologiateollisuus.fi/sites/emobility/files/inline-files/S%C3%A4hk%C3%B6inen%20liikenne%20tilannekatsaus%202019%20Q4%2020200130%20jaettava.pdf" TargetMode="External"/><Relationship Id="rId7" Type="http://schemas.openxmlformats.org/officeDocument/2006/relationships/hyperlink" Target="https://www.hsl.fi/en/news/2015/first-fast-charging-electric-buses-developed-linkker-enter-service-soon-7692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hsl.fi/uutiset/2020/paljon-lisaa-sahkobusseja-liikenteeseen-syksylla-2021-mukana-kolme-uutta-runkolinjaa" TargetMode="External"/><Relationship Id="rId5" Type="http://schemas.openxmlformats.org/officeDocument/2006/relationships/hyperlink" Target="https://www.tesla.com/fi_fi/models" TargetMode="External"/><Relationship Id="rId10" Type="http://schemas.openxmlformats.org/officeDocument/2006/relationships/hyperlink" Target="https://nowireneed.com/ev-wireless-charging-working-advantages-and-disadvantages-explained/" TargetMode="External"/><Relationship Id="rId4" Type="http://schemas.openxmlformats.org/officeDocument/2006/relationships/hyperlink" Target="https://www.nissan.fi/ajoneuvot/henkiloautot/leaf.html" TargetMode="External"/><Relationship Id="rId9" Type="http://schemas.openxmlformats.org/officeDocument/2006/relationships/hyperlink" Target="https://www.irena.org/-/media/Files/IRENA/Agency/Publication/2019/May/IRENA_Innovation_Outlook_EV_smart_charging_2019.pdf?la=en&amp;hash=CC1035D2E5A36AE98BA860005233D3EF5A80E6E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1" y="1772220"/>
            <a:ext cx="6533251" cy="2410209"/>
          </a:xfrm>
        </p:spPr>
        <p:txBody>
          <a:bodyPr>
            <a:normAutofit/>
          </a:bodyPr>
          <a:lstStyle/>
          <a:p>
            <a:r>
              <a:rPr lang="fi-FI" sz="3200"/>
              <a:t>ELEC-E8423 - Smart Grid</a:t>
            </a:r>
            <a:br>
              <a:rPr lang="fi-FI" sz="3200"/>
            </a:br>
            <a:r>
              <a:rPr lang="fi-FI" sz="3200"/>
              <a:t/>
            </a:r>
            <a:br>
              <a:rPr lang="fi-FI" sz="3200"/>
            </a:br>
            <a:r>
              <a:rPr lang="fi-FI" sz="3200" i="1"/>
              <a:t> Electric vehicles and their charging systems</a:t>
            </a:r>
            <a:endParaRPr lang="en-US" sz="3200" i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/>
              <a:t>Branislav Vavrus</a:t>
            </a:r>
          </a:p>
          <a:p>
            <a:r>
              <a:rPr lang="en-US" i="1" err="1"/>
              <a:t>Anssi</a:t>
            </a:r>
            <a:r>
              <a:rPr lang="en-US" i="1"/>
              <a:t> </a:t>
            </a:r>
            <a:r>
              <a:rPr lang="en-US" i="1" err="1"/>
              <a:t>Reinikainen</a:t>
            </a:r>
            <a:endParaRPr lang="en-US" i="1"/>
          </a:p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725639" cy="163942"/>
          </a:xfrm>
        </p:spPr>
        <p:txBody>
          <a:bodyPr/>
          <a:lstStyle/>
          <a:p>
            <a:r>
              <a:rPr lang="fi-FI"/>
              <a:t>14</a:t>
            </a:r>
            <a:r>
              <a:rPr lang="et-EE"/>
              <a:t>.0</a:t>
            </a:r>
            <a:r>
              <a:rPr lang="fi-FI"/>
              <a:t>4</a:t>
            </a:r>
            <a:r>
              <a:rPr lang="et-EE"/>
              <a:t>.20</a:t>
            </a:r>
            <a:r>
              <a:rPr lang="en-US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en-US" sz="1200">
                <a:ea typeface="ＭＳ Ｐゴシック"/>
              </a:rPr>
              <a:t>Electric vehicles in Finland</a:t>
            </a:r>
          </a:p>
          <a:p>
            <a:pPr marL="285750" indent="-285750">
              <a:lnSpc>
                <a:spcPct val="160000"/>
              </a:lnSpc>
              <a:buChar char="•"/>
            </a:pPr>
            <a:r>
              <a:rPr lang="en-US" sz="1200" b="0">
                <a:ea typeface="ＭＳ Ｐゴシック"/>
              </a:rPr>
              <a:t>In Finland by end of 2019 4661 (2404) fully electric vehicles and 24704 (13095) plug-in hybrids (previous year)</a:t>
            </a:r>
            <a:endParaRPr lang="en-US" sz="1200" b="0"/>
          </a:p>
          <a:p>
            <a:pPr marL="285750" indent="-285750">
              <a:lnSpc>
                <a:spcPct val="160000"/>
              </a:lnSpc>
              <a:buChar char="•"/>
            </a:pPr>
            <a:r>
              <a:rPr lang="en-US" sz="1200" b="0">
                <a:ea typeface="ＭＳ Ｐゴシック"/>
              </a:rPr>
              <a:t>Target by 2030 is to have 250 000 EV's</a:t>
            </a:r>
            <a:endParaRPr lang="en-US" sz="1200" b="0"/>
          </a:p>
          <a:p>
            <a:pPr marL="0" indent="0">
              <a:lnSpc>
                <a:spcPct val="160000"/>
              </a:lnSpc>
            </a:pPr>
            <a:r>
              <a:rPr lang="en-US" sz="1200">
                <a:ea typeface="ＭＳ Ｐゴシック"/>
              </a:rPr>
              <a:t>Charging in Finland</a:t>
            </a:r>
            <a:endParaRPr lang="en-US" sz="1200" b="0"/>
          </a:p>
          <a:p>
            <a:pPr marL="285750" indent="-285750">
              <a:lnSpc>
                <a:spcPct val="160000"/>
              </a:lnSpc>
              <a:buChar char="•"/>
            </a:pPr>
            <a:r>
              <a:rPr lang="en-US" sz="1200" b="0">
                <a:ea typeface="ＭＳ Ｐゴシック"/>
              </a:rPr>
              <a:t>993 (722) public charging stations</a:t>
            </a:r>
            <a:endParaRPr lang="en-US" sz="1200" b="0"/>
          </a:p>
          <a:p>
            <a:pPr marL="285750" indent="-285750">
              <a:lnSpc>
                <a:spcPct val="160000"/>
              </a:lnSpc>
              <a:buChar char="•"/>
            </a:pPr>
            <a:r>
              <a:rPr lang="en-US" sz="1200" b="0">
                <a:ea typeface="ＭＳ Ｐゴシック"/>
              </a:rPr>
              <a:t>Goal is to have 1 public charging spot per 10 EV,s</a:t>
            </a:r>
            <a:endParaRPr lang="en-US" sz="1200" b="0"/>
          </a:p>
          <a:p>
            <a:pPr marL="625475" lvl="1" indent="-285750">
              <a:lnSpc>
                <a:spcPct val="160000"/>
              </a:lnSpc>
              <a:buChar char="•"/>
            </a:pPr>
            <a:r>
              <a:rPr lang="en-US" sz="1200">
                <a:ea typeface="ＭＳ Ｐゴシック"/>
              </a:rPr>
              <a:t>Recommendation to have 1:100 ratio on quick charging point per fully electric vehicles currently ratio at 1:17</a:t>
            </a:r>
            <a:endParaRPr lang="en-US" sz="1200" b="0"/>
          </a:p>
          <a:p>
            <a:pPr marL="625475" lvl="1" indent="-285750">
              <a:lnSpc>
                <a:spcPct val="160000"/>
              </a:lnSpc>
              <a:buChar char="•"/>
            </a:pPr>
            <a:r>
              <a:rPr lang="en-US" sz="1200">
                <a:ea typeface="ＭＳ Ｐゴシック"/>
              </a:rPr>
              <a:t>Recommendation to have 1:10 ratio on basic charging points per EV, currently at 9,4</a:t>
            </a:r>
            <a:endParaRPr lang="en-US" sz="1200"/>
          </a:p>
          <a:p>
            <a:pPr marL="0" indent="0">
              <a:lnSpc>
                <a:spcPct val="160000"/>
              </a:lnSpc>
            </a:pPr>
            <a:r>
              <a:rPr lang="en-US" sz="1200">
                <a:ea typeface="ＭＳ Ｐゴシック"/>
              </a:rPr>
              <a:t>Smart Charging</a:t>
            </a: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200" b="0">
                <a:ea typeface="ＭＳ Ｐゴシック"/>
              </a:rPr>
              <a:t>Controlled charging</a:t>
            </a: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200" b="0">
                <a:ea typeface="ＭＳ Ｐゴシック"/>
              </a:rPr>
              <a:t>V2X (Vehicle2Grid/Home/X)</a:t>
            </a:r>
          </a:p>
          <a:p>
            <a:pPr marL="0" indent="0">
              <a:lnSpc>
                <a:spcPct val="160000"/>
              </a:lnSpc>
            </a:pP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Introduction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46386C72-7D7A-4A4C-9A6F-56247C013C62}"/>
              </a:ext>
            </a:extLst>
          </p:cNvPr>
          <p:cNvSpPr txBox="1">
            <a:spLocks/>
          </p:cNvSpPr>
          <p:nvPr/>
        </p:nvSpPr>
        <p:spPr>
          <a:xfrm>
            <a:off x="3435923" y="6247663"/>
            <a:ext cx="725639" cy="16394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389626" rtl="0" eaLnBrk="1" fontAlgn="base" hangingPunct="1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fi-FI"/>
              <a:t>14</a:t>
            </a:r>
            <a:r>
              <a:rPr lang="et-EE"/>
              <a:t>.0</a:t>
            </a:r>
            <a:r>
              <a:rPr lang="fi-FI"/>
              <a:t>4</a:t>
            </a:r>
            <a:r>
              <a:rPr lang="et-EE"/>
              <a:t>.20</a:t>
            </a:r>
            <a:r>
              <a:rPr lang="en-US"/>
              <a:t>20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BCDF721A-864F-4E0F-ABD9-AA9869B76D44}"/>
              </a:ext>
            </a:extLst>
          </p:cNvPr>
          <p:cNvSpPr txBox="1"/>
          <p:nvPr/>
        </p:nvSpPr>
        <p:spPr>
          <a:xfrm>
            <a:off x="7034807" y="6247663"/>
            <a:ext cx="15265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800" err="1">
                <a:solidFill>
                  <a:schemeClr val="bg2"/>
                </a:solidFill>
              </a:rPr>
              <a:t>Sources</a:t>
            </a:r>
            <a:r>
              <a:rPr lang="fi-FI" sz="800">
                <a:solidFill>
                  <a:schemeClr val="bg2"/>
                </a:solidFill>
              </a:rPr>
              <a:t>: [3][9]</a:t>
            </a:r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1300">
                <a:ea typeface="ＭＳ Ｐゴシック"/>
              </a:rPr>
              <a:t>Electric vehicles </a:t>
            </a: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US" sz="1300" b="0">
                <a:ea typeface="ＭＳ Ｐゴシック"/>
              </a:rPr>
              <a:t>Nissan Leaf</a:t>
            </a:r>
            <a:endParaRPr lang="en-US" sz="1300">
              <a:ea typeface="ＭＳ Ｐゴシック"/>
            </a:endParaRPr>
          </a:p>
          <a:p>
            <a:pPr marL="682625" lvl="1" indent="-342900">
              <a:lnSpc>
                <a:spcPct val="150000"/>
              </a:lnSpc>
              <a:buChar char="•"/>
            </a:pPr>
            <a:r>
              <a:rPr lang="en-US" sz="1300">
                <a:ea typeface="ＭＳ Ｐゴシック"/>
              </a:rPr>
              <a:t>40kWh battery up to 270 km range</a:t>
            </a: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US" sz="1300" b="0">
                <a:ea typeface="ＭＳ Ｐゴシック"/>
              </a:rPr>
              <a:t>Tesla model S</a:t>
            </a:r>
          </a:p>
          <a:p>
            <a:pPr marL="682625" lvl="1" indent="-342900">
              <a:lnSpc>
                <a:spcPct val="150000"/>
              </a:lnSpc>
              <a:buChar char="•"/>
            </a:pPr>
            <a:r>
              <a:rPr lang="en-US" sz="1300">
                <a:ea typeface="ＭＳ Ｐゴシック"/>
              </a:rPr>
              <a:t>100kWh battery up to 610 km range</a:t>
            </a:r>
            <a:endParaRPr lang="en-US" sz="1300" b="0">
              <a:ea typeface="ＭＳ Ｐゴシック"/>
            </a:endParaRP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US" sz="1300" b="0">
                <a:ea typeface="ＭＳ Ｐゴシック"/>
              </a:rPr>
              <a:t>Kia e-Niro</a:t>
            </a:r>
          </a:p>
          <a:p>
            <a:pPr marL="625475" lvl="1" indent="-285750">
              <a:lnSpc>
                <a:spcPct val="150000"/>
              </a:lnSpc>
              <a:buChar char="•"/>
            </a:pPr>
            <a:r>
              <a:rPr lang="en-US" sz="1300" b="0">
                <a:ea typeface="ＭＳ Ｐゴシック"/>
              </a:rPr>
              <a:t>64 kWh battery, up to 370 km range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b="0">
                <a:ea typeface="ＭＳ Ｐゴシック"/>
              </a:rPr>
              <a:t>Lithium-ion batteries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300" b="0">
              <a:ea typeface="ＭＳ Ｐゴシック"/>
            </a:endParaRPr>
          </a:p>
          <a:p>
            <a:pPr marL="0" indent="0">
              <a:lnSpc>
                <a:spcPct val="150000"/>
              </a:lnSpc>
            </a:pPr>
            <a:r>
              <a:rPr lang="en-US" sz="1300">
                <a:ea typeface="ＭＳ Ｐゴシック"/>
              </a:rPr>
              <a:t>Commercial EVs</a:t>
            </a: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US" sz="1300" b="0">
                <a:ea typeface="ＭＳ Ｐゴシック"/>
              </a:rPr>
              <a:t>HSL has a goal to have at least 30% of its busses electric by 2025</a:t>
            </a:r>
            <a:endParaRPr lang="en-US" sz="1300">
              <a:ea typeface="ＭＳ Ｐゴシック"/>
            </a:endParaRP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US" sz="1300" b="0">
                <a:ea typeface="ＭＳ Ｐゴシック"/>
              </a:rPr>
              <a:t>Batteries in a range of 60 kWh to 280 kWh for city use</a:t>
            </a:r>
            <a:endParaRPr lang="en-US" sz="1300">
              <a:ea typeface="ＭＳ Ｐゴシック"/>
            </a:endParaRPr>
          </a:p>
          <a:p>
            <a:pPr marL="0" indent="0">
              <a:lnSpc>
                <a:spcPct val="150000"/>
              </a:lnSpc>
            </a:pPr>
            <a:endParaRPr lang="en-US">
              <a:ea typeface="ＭＳ Ｐゴシック"/>
            </a:endParaRPr>
          </a:p>
          <a:p>
            <a:pPr marL="0" indent="0">
              <a:lnSpc>
                <a:spcPct val="150000"/>
              </a:lnSpc>
            </a:pPr>
            <a:endParaRPr lang="en-US" sz="1300">
              <a:ea typeface="ＭＳ Ｐゴシック"/>
            </a:endParaRPr>
          </a:p>
          <a:p>
            <a:pPr marL="0" indent="0">
              <a:lnSpc>
                <a:spcPct val="150000"/>
              </a:lnSpc>
            </a:pPr>
            <a:endParaRPr lang="en-US" sz="1300">
              <a:ea typeface="ＭＳ Ｐゴシック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Electric vehicles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3D99D74-524E-4D64-B81F-0E3DC0E8C566}"/>
              </a:ext>
            </a:extLst>
          </p:cNvPr>
          <p:cNvSpPr txBox="1">
            <a:spLocks/>
          </p:cNvSpPr>
          <p:nvPr/>
        </p:nvSpPr>
        <p:spPr>
          <a:xfrm>
            <a:off x="3435923" y="6247663"/>
            <a:ext cx="725639" cy="16394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389626" rtl="0" eaLnBrk="1" fontAlgn="base" hangingPunct="1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fi-FI"/>
              <a:t>14</a:t>
            </a:r>
            <a:r>
              <a:rPr lang="et-EE"/>
              <a:t>.0</a:t>
            </a:r>
            <a:r>
              <a:rPr lang="fi-FI"/>
              <a:t>4</a:t>
            </a:r>
            <a:r>
              <a:rPr lang="et-EE"/>
              <a:t>.20</a:t>
            </a:r>
            <a:r>
              <a:rPr lang="en-US"/>
              <a:t>20</a:t>
            </a:r>
          </a:p>
        </p:txBody>
      </p:sp>
      <p:pic>
        <p:nvPicPr>
          <p:cNvPr id="4" name="Kuva 4" descr="Kuva, joka sisältää kohteen auto, istuminen, pysäköity, pieni&#10;&#10;Kuvaus luotu, erittäin korkea luotettavuus">
            <a:extLst>
              <a:ext uri="{FF2B5EF4-FFF2-40B4-BE49-F238E27FC236}">
                <a16:creationId xmlns:a16="http://schemas.microsoft.com/office/drawing/2014/main" id="{1F9C2900-B4A0-43A0-A920-31B4BF309A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8600" y="1945828"/>
            <a:ext cx="3827496" cy="1917201"/>
          </a:xfrm>
          <a:prstGeom prst="rect">
            <a:avLst/>
          </a:prstGeom>
        </p:spPr>
      </p:pic>
      <p:sp>
        <p:nvSpPr>
          <p:cNvPr id="7" name="Tekstiruutu 6">
            <a:extLst>
              <a:ext uri="{FF2B5EF4-FFF2-40B4-BE49-F238E27FC236}">
                <a16:creationId xmlns:a16="http://schemas.microsoft.com/office/drawing/2014/main" id="{D380C600-F578-4B74-B768-F5C90C4F8F46}"/>
              </a:ext>
            </a:extLst>
          </p:cNvPr>
          <p:cNvSpPr txBox="1"/>
          <p:nvPr/>
        </p:nvSpPr>
        <p:spPr>
          <a:xfrm>
            <a:off x="7034807" y="6247663"/>
            <a:ext cx="15265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800" err="1">
                <a:solidFill>
                  <a:schemeClr val="bg2"/>
                </a:solidFill>
              </a:rPr>
              <a:t>Sources</a:t>
            </a:r>
            <a:r>
              <a:rPr lang="fi-FI" sz="800">
                <a:solidFill>
                  <a:schemeClr val="bg2"/>
                </a:solidFill>
              </a:rPr>
              <a:t>: [4][5][7][8]</a:t>
            </a:r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3521254"/>
            <a:ext cx="7772400" cy="611318"/>
          </a:xfrm>
        </p:spPr>
        <p:txBody>
          <a:bodyPr>
            <a:normAutofit lnSpcReduction="10000"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>
                <a:ea typeface="+mn-lt"/>
                <a:cs typeface="+mn-lt"/>
              </a:rPr>
              <a:t>Modes 1 and 2 use normal household sockets and plugs 10-55 km of range per hour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>
                <a:ea typeface="+mn-lt"/>
                <a:cs typeface="+mn-lt"/>
              </a:rPr>
              <a:t>Modes 3 and 4 mainly for public charging stations 110-1750 km of range per hour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Charging modes of EV’s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3D99D74-524E-4D64-B81F-0E3DC0E8C566}"/>
              </a:ext>
            </a:extLst>
          </p:cNvPr>
          <p:cNvSpPr txBox="1">
            <a:spLocks/>
          </p:cNvSpPr>
          <p:nvPr/>
        </p:nvSpPr>
        <p:spPr>
          <a:xfrm>
            <a:off x="3435923" y="6247663"/>
            <a:ext cx="725639" cy="16394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389626" rtl="0" eaLnBrk="1" fontAlgn="base" hangingPunct="1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fi-FI"/>
              <a:t>14</a:t>
            </a:r>
            <a:r>
              <a:rPr lang="et-EE"/>
              <a:t>.0</a:t>
            </a:r>
            <a:r>
              <a:rPr lang="fi-FI"/>
              <a:t>4</a:t>
            </a:r>
            <a:r>
              <a:rPr lang="et-EE"/>
              <a:t>.20</a:t>
            </a:r>
            <a:r>
              <a:rPr lang="en-US"/>
              <a:t>20</a:t>
            </a:r>
          </a:p>
        </p:txBody>
      </p:sp>
      <p:graphicFrame>
        <p:nvGraphicFramePr>
          <p:cNvPr id="7" name="Taulukko 6">
            <a:extLst>
              <a:ext uri="{FF2B5EF4-FFF2-40B4-BE49-F238E27FC236}">
                <a16:creationId xmlns:a16="http://schemas.microsoft.com/office/drawing/2014/main" id="{5E43A60E-90C8-405B-A127-3BA4EE4582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651942"/>
              </p:ext>
            </p:extLst>
          </p:nvPr>
        </p:nvGraphicFramePr>
        <p:xfrm>
          <a:off x="315381" y="1350309"/>
          <a:ext cx="8513237" cy="2016220"/>
        </p:xfrm>
        <a:graphic>
          <a:graphicData uri="http://schemas.openxmlformats.org/drawingml/2006/table">
            <a:tbl>
              <a:tblPr/>
              <a:tblGrid>
                <a:gridCol w="874172">
                  <a:extLst>
                    <a:ext uri="{9D8B030D-6E8A-4147-A177-3AD203B41FA5}">
                      <a16:colId xmlns:a16="http://schemas.microsoft.com/office/drawing/2014/main" val="167016156"/>
                    </a:ext>
                  </a:extLst>
                </a:gridCol>
                <a:gridCol w="1589403">
                  <a:extLst>
                    <a:ext uri="{9D8B030D-6E8A-4147-A177-3AD203B41FA5}">
                      <a16:colId xmlns:a16="http://schemas.microsoft.com/office/drawing/2014/main" val="3423552497"/>
                    </a:ext>
                  </a:extLst>
                </a:gridCol>
                <a:gridCol w="1420528">
                  <a:extLst>
                    <a:ext uri="{9D8B030D-6E8A-4147-A177-3AD203B41FA5}">
                      <a16:colId xmlns:a16="http://schemas.microsoft.com/office/drawing/2014/main" val="4223275416"/>
                    </a:ext>
                  </a:extLst>
                </a:gridCol>
                <a:gridCol w="1619203">
                  <a:extLst>
                    <a:ext uri="{9D8B030D-6E8A-4147-A177-3AD203B41FA5}">
                      <a16:colId xmlns:a16="http://schemas.microsoft.com/office/drawing/2014/main" val="4241838841"/>
                    </a:ext>
                  </a:extLst>
                </a:gridCol>
                <a:gridCol w="3009931">
                  <a:extLst>
                    <a:ext uri="{9D8B030D-6E8A-4147-A177-3AD203B41FA5}">
                      <a16:colId xmlns:a16="http://schemas.microsoft.com/office/drawing/2014/main" val="3705312939"/>
                    </a:ext>
                  </a:extLst>
                </a:gridCol>
              </a:tblGrid>
              <a:tr h="247360"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Modes​</a:t>
                      </a:r>
                      <a:endParaRPr lang="fi-FI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5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Usage​</a:t>
                      </a:r>
                      <a:endParaRPr lang="fi-FI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5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Power (max)​</a:t>
                      </a:r>
                      <a:endParaRPr lang="fi-FI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5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Voltage​</a:t>
                      </a:r>
                      <a:endParaRPr lang="fi-FI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5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1" i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Charger</a:t>
                      </a:r>
                      <a:r>
                        <a:rPr lang="fi-FI" sz="15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​</a:t>
                      </a:r>
                      <a:endParaRPr lang="fi-FI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5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981242"/>
                  </a:ext>
                </a:extLst>
              </a:tr>
              <a:tr h="424045"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Mode 1​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Light vehicles​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(3,5) kW​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AC, 1-ph​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Uncontrolled, normal cable​  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841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487560"/>
                  </a:ext>
                </a:extLst>
              </a:tr>
              <a:tr h="424045"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Mode 2​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Slow charging 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(11) kW​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AC, 1 or 3-ph​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Cable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with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control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unit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140137"/>
                  </a:ext>
                </a:extLst>
              </a:tr>
              <a:tr h="424045"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Mode 3 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Basic charging​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(43) kW​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AC, 3-ph​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Dedicated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EV </a:t>
                      </a:r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charger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socket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452498"/>
                  </a:ext>
                </a:extLst>
              </a:tr>
              <a:tr h="424045"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Mode 4​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Fast charging​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(350) kW​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DC​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Special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power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i-FI" sz="1500" b="0" i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charger</a:t>
                      </a:r>
                      <a:r>
                        <a:rPr lang="fi-FI" sz="15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​</a:t>
                      </a:r>
                      <a:endParaRPr lang="fi-FI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46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130544"/>
                  </a:ext>
                </a:extLst>
              </a:tr>
            </a:tbl>
          </a:graphicData>
        </a:graphic>
      </p:graphicFrame>
      <p:pic>
        <p:nvPicPr>
          <p:cNvPr id="10" name="Kuva 9">
            <a:extLst>
              <a:ext uri="{FF2B5EF4-FFF2-40B4-BE49-F238E27FC236}">
                <a16:creationId xmlns:a16="http://schemas.microsoft.com/office/drawing/2014/main" id="{65F32BDD-8766-4717-B83E-396CA210A5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981" y="4306536"/>
            <a:ext cx="8513237" cy="1120329"/>
          </a:xfrm>
          <a:prstGeom prst="rect">
            <a:avLst/>
          </a:prstGeom>
        </p:spPr>
      </p:pic>
      <p:sp>
        <p:nvSpPr>
          <p:cNvPr id="11" name="Tekstiruutu 10">
            <a:extLst>
              <a:ext uri="{FF2B5EF4-FFF2-40B4-BE49-F238E27FC236}">
                <a16:creationId xmlns:a16="http://schemas.microsoft.com/office/drawing/2014/main" id="{9A6C7787-2BEA-4890-AF99-EA6B1D1E9B9D}"/>
              </a:ext>
            </a:extLst>
          </p:cNvPr>
          <p:cNvSpPr txBox="1"/>
          <p:nvPr/>
        </p:nvSpPr>
        <p:spPr>
          <a:xfrm>
            <a:off x="7034807" y="6247663"/>
            <a:ext cx="15265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800" err="1">
                <a:solidFill>
                  <a:schemeClr val="bg2"/>
                </a:solidFill>
              </a:rPr>
              <a:t>Sources</a:t>
            </a:r>
            <a:r>
              <a:rPr lang="fi-FI" sz="800">
                <a:solidFill>
                  <a:schemeClr val="bg2"/>
                </a:solidFill>
              </a:rPr>
              <a:t>: [9]</a:t>
            </a:r>
          </a:p>
        </p:txBody>
      </p:sp>
    </p:spTree>
    <p:extLst>
      <p:ext uri="{BB962C8B-B14F-4D97-AF65-F5344CB8AC3E}">
        <p14:creationId xmlns:p14="http://schemas.microsoft.com/office/powerpoint/2010/main" val="1737196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F816BFC-F0BB-44CE-A71F-DA35BDF26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3791" y="3984854"/>
            <a:ext cx="3101009" cy="1733413"/>
          </a:xfrm>
          <a:prstGeom prst="rect">
            <a:avLst/>
          </a:prstGeom>
        </p:spPr>
      </p:pic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DE129C99-A600-42F3-A504-7DD33229A4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2443" y="1572120"/>
            <a:ext cx="5092905" cy="3462026"/>
          </a:xfrm>
        </p:spPr>
        <p:txBody>
          <a:bodyPr>
            <a:noAutofit/>
          </a:bodyPr>
          <a:lstStyle/>
          <a:p>
            <a:pPr marL="0" indent="0"/>
            <a:r>
              <a:rPr lang="fi-FI" sz="1300" dirty="0"/>
              <a:t>Plug-in </a:t>
            </a:r>
            <a:r>
              <a:rPr lang="fi-FI" sz="1300" dirty="0" err="1"/>
              <a:t>charging</a:t>
            </a:r>
            <a:endParaRPr lang="fi-FI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300" dirty="0"/>
              <a:t>Europe </a:t>
            </a:r>
            <a:r>
              <a:rPr lang="fi-FI" sz="1300" dirty="0" err="1"/>
              <a:t>has</a:t>
            </a:r>
            <a:r>
              <a:rPr lang="fi-FI" sz="1300" dirty="0"/>
              <a:t> </a:t>
            </a:r>
            <a:r>
              <a:rPr lang="fi-FI" sz="1300" dirty="0" err="1"/>
              <a:t>its</a:t>
            </a:r>
            <a:r>
              <a:rPr lang="fi-FI" sz="1300" dirty="0"/>
              <a:t> </a:t>
            </a:r>
            <a:r>
              <a:rPr lang="fi-FI" sz="1300" dirty="0" err="1"/>
              <a:t>own</a:t>
            </a:r>
            <a:r>
              <a:rPr lang="fi-FI" sz="1300" dirty="0"/>
              <a:t> </a:t>
            </a:r>
            <a:r>
              <a:rPr lang="fi-FI" sz="1300" dirty="0" err="1"/>
              <a:t>standardized</a:t>
            </a:r>
            <a:r>
              <a:rPr lang="fi-FI" sz="1300" dirty="0"/>
              <a:t> </a:t>
            </a:r>
            <a:r>
              <a:rPr lang="fi-FI" sz="1300" dirty="0" err="1"/>
              <a:t>plugs</a:t>
            </a:r>
            <a:r>
              <a:rPr lang="fi-FI" sz="1300" dirty="0"/>
              <a:t> for </a:t>
            </a:r>
            <a:r>
              <a:rPr lang="fi-FI" sz="1300" dirty="0" err="1"/>
              <a:t>EV’s</a:t>
            </a:r>
            <a:endParaRPr lang="fi-FI" sz="1300" b="0" dirty="0"/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fi-FI" sz="1300" dirty="0" err="1"/>
              <a:t>Slow</a:t>
            </a:r>
            <a:r>
              <a:rPr lang="fi-FI" sz="1300" dirty="0"/>
              <a:t> and </a:t>
            </a:r>
            <a:r>
              <a:rPr lang="fi-FI" sz="1300" dirty="0" err="1"/>
              <a:t>basic</a:t>
            </a:r>
            <a:r>
              <a:rPr lang="fi-FI" sz="1300" dirty="0"/>
              <a:t> </a:t>
            </a:r>
            <a:r>
              <a:rPr lang="fi-FI" sz="1300" dirty="0" err="1"/>
              <a:t>charging</a:t>
            </a:r>
            <a:r>
              <a:rPr lang="fi-FI" sz="1300" dirty="0"/>
              <a:t> (AC) -&gt; </a:t>
            </a:r>
            <a:r>
              <a:rPr lang="fi-FI" sz="1300" dirty="0" err="1"/>
              <a:t>Type</a:t>
            </a:r>
            <a:r>
              <a:rPr lang="fi-FI" sz="1300" dirty="0"/>
              <a:t> 2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fi-FI" sz="1300" dirty="0" err="1"/>
              <a:t>Quick</a:t>
            </a:r>
            <a:r>
              <a:rPr lang="fi-FI" sz="1300" dirty="0"/>
              <a:t> </a:t>
            </a:r>
            <a:r>
              <a:rPr lang="fi-FI" sz="1300" dirty="0" err="1"/>
              <a:t>charging</a:t>
            </a:r>
            <a:r>
              <a:rPr lang="fi-FI" sz="1300" dirty="0"/>
              <a:t> (DC) -&gt; CSS </a:t>
            </a:r>
            <a:r>
              <a:rPr lang="fi-FI" sz="1300" dirty="0" err="1"/>
              <a:t>Combo</a:t>
            </a:r>
            <a:endParaRPr lang="fi-FI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300" dirty="0" err="1"/>
              <a:t>Other</a:t>
            </a:r>
            <a:r>
              <a:rPr lang="fi-FI" sz="1300" dirty="0"/>
              <a:t> </a:t>
            </a:r>
            <a:r>
              <a:rPr lang="fi-FI" sz="1300" dirty="0" err="1"/>
              <a:t>types</a:t>
            </a:r>
            <a:r>
              <a:rPr lang="fi-FI" sz="1300" dirty="0"/>
              <a:t> </a:t>
            </a:r>
            <a:r>
              <a:rPr lang="fi-FI" sz="1300" dirty="0" err="1"/>
              <a:t>are</a:t>
            </a:r>
            <a:r>
              <a:rPr lang="fi-FI" sz="1300" dirty="0"/>
              <a:t> </a:t>
            </a:r>
            <a:r>
              <a:rPr lang="fi-FI" sz="1300" dirty="0" err="1"/>
              <a:t>used</a:t>
            </a:r>
            <a:r>
              <a:rPr lang="fi-FI" sz="1300" dirty="0"/>
              <a:t> for </a:t>
            </a:r>
            <a:r>
              <a:rPr lang="fi-FI" sz="1300" dirty="0" err="1"/>
              <a:t>example</a:t>
            </a:r>
            <a:r>
              <a:rPr lang="fi-FI" sz="1300" dirty="0"/>
              <a:t> Japan and 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300" dirty="0"/>
          </a:p>
          <a:p>
            <a:pPr marL="0" indent="0"/>
            <a:r>
              <a:rPr lang="fi-FI" sz="1300" dirty="0" err="1"/>
              <a:t>Pantograph</a:t>
            </a:r>
            <a:r>
              <a:rPr lang="fi-FI" sz="1300" dirty="0"/>
              <a:t> </a:t>
            </a:r>
            <a:r>
              <a:rPr lang="fi-FI" sz="1300" dirty="0" err="1"/>
              <a:t>charging</a:t>
            </a:r>
            <a:endParaRPr lang="fi-FI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300" b="0" dirty="0" err="1"/>
              <a:t>Mainly</a:t>
            </a:r>
            <a:r>
              <a:rPr lang="fi-FI" sz="1300" b="0" dirty="0"/>
              <a:t> </a:t>
            </a:r>
            <a:r>
              <a:rPr lang="fi-FI" sz="1300" b="0" dirty="0" err="1"/>
              <a:t>used</a:t>
            </a:r>
            <a:r>
              <a:rPr lang="fi-FI" sz="1300" b="0" dirty="0"/>
              <a:t> in </a:t>
            </a:r>
            <a:r>
              <a:rPr lang="fi-FI" sz="1300" b="0" dirty="0" err="1"/>
              <a:t>commercial</a:t>
            </a:r>
            <a:r>
              <a:rPr lang="fi-FI" sz="1300" b="0" dirty="0"/>
              <a:t> </a:t>
            </a:r>
            <a:r>
              <a:rPr lang="fi-FI" sz="1300" b="0" dirty="0" err="1"/>
              <a:t>vehicles</a:t>
            </a:r>
            <a:endParaRPr lang="fi-FI" sz="13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300" b="0" dirty="0"/>
              <a:t>HSL </a:t>
            </a:r>
            <a:r>
              <a:rPr lang="fi-FI" sz="1300" b="0" dirty="0" err="1"/>
              <a:t>busses</a:t>
            </a:r>
            <a:r>
              <a:rPr lang="fi-FI" sz="1300" b="0" dirty="0"/>
              <a:t> </a:t>
            </a:r>
            <a:r>
              <a:rPr lang="fi-FI" sz="1300" b="0" dirty="0" err="1"/>
              <a:t>use</a:t>
            </a:r>
            <a:r>
              <a:rPr lang="fi-FI" sz="1300" b="0" dirty="0"/>
              <a:t> </a:t>
            </a:r>
            <a:r>
              <a:rPr lang="fi-FI" sz="1300" b="0" dirty="0" err="1"/>
              <a:t>this</a:t>
            </a:r>
            <a:r>
              <a:rPr lang="fi-FI" sz="1300" b="0" dirty="0"/>
              <a:t> </a:t>
            </a:r>
            <a:r>
              <a:rPr lang="fi-FI" sz="1300" b="0" dirty="0" err="1"/>
              <a:t>charging</a:t>
            </a:r>
            <a:r>
              <a:rPr lang="fi-FI" sz="1300" b="0" dirty="0"/>
              <a:t> </a:t>
            </a:r>
            <a:r>
              <a:rPr lang="fi-FI" sz="1300" b="0" dirty="0" err="1"/>
              <a:t>method</a:t>
            </a:r>
            <a:endParaRPr lang="fi-FI" sz="1300" b="0" dirty="0"/>
          </a:p>
          <a:p>
            <a:pPr marL="0" indent="0"/>
            <a:endParaRPr lang="fi-FI" sz="1300" b="0" dirty="0"/>
          </a:p>
          <a:p>
            <a:pPr marL="0" indent="0"/>
            <a:r>
              <a:rPr lang="fi-FI" sz="1300" dirty="0" err="1"/>
              <a:t>Wirelesss</a:t>
            </a:r>
            <a:r>
              <a:rPr lang="fi-FI" sz="1300" dirty="0"/>
              <a:t> </a:t>
            </a:r>
            <a:r>
              <a:rPr lang="fi-FI" sz="1300" dirty="0" err="1"/>
              <a:t>charging</a:t>
            </a:r>
            <a:r>
              <a:rPr lang="fi-FI" sz="1300" dirty="0"/>
              <a:t> – </a:t>
            </a:r>
            <a:r>
              <a:rPr lang="fi-FI" sz="1300" dirty="0" err="1"/>
              <a:t>inductive</a:t>
            </a:r>
            <a:r>
              <a:rPr lang="fi-FI" sz="1300" dirty="0"/>
              <a:t> </a:t>
            </a:r>
            <a:r>
              <a:rPr lang="fi-FI" sz="1300" dirty="0" err="1"/>
              <a:t>charging</a:t>
            </a:r>
            <a:endParaRPr lang="fi-FI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300" b="0" dirty="0" err="1"/>
              <a:t>Used</a:t>
            </a:r>
            <a:r>
              <a:rPr lang="fi-FI" sz="1300" b="0" dirty="0"/>
              <a:t> </a:t>
            </a:r>
            <a:r>
              <a:rPr lang="fi-FI" sz="1300" b="0" dirty="0" err="1"/>
              <a:t>both</a:t>
            </a:r>
            <a:r>
              <a:rPr lang="fi-FI" sz="1300" b="0" dirty="0"/>
              <a:t> </a:t>
            </a:r>
            <a:r>
              <a:rPr lang="fi-FI" sz="1300" b="0" dirty="0" err="1"/>
              <a:t>commercial</a:t>
            </a:r>
            <a:r>
              <a:rPr lang="fi-FI" sz="1300" b="0" dirty="0"/>
              <a:t> and </a:t>
            </a:r>
            <a:r>
              <a:rPr lang="fi-FI" sz="1300" b="0" dirty="0" err="1"/>
              <a:t>private</a:t>
            </a:r>
            <a:r>
              <a:rPr lang="fi-FI" sz="1300" b="0" dirty="0"/>
              <a:t> </a:t>
            </a:r>
            <a:r>
              <a:rPr lang="fi-FI" sz="1300" b="0" dirty="0" err="1"/>
              <a:t>vehicles</a:t>
            </a:r>
            <a:endParaRPr lang="fi-FI" sz="13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0" dirty="0"/>
              <a:t>Current technologies align with level 2 chargers and can provide power up to 11 kilowatts.</a:t>
            </a:r>
            <a:r>
              <a:rPr lang="fi-FI" sz="1300" b="0" dirty="0"/>
              <a:t/>
            </a:r>
            <a:br>
              <a:rPr lang="fi-FI" sz="1300" b="0" dirty="0"/>
            </a:br>
            <a:endParaRPr lang="fi-FI" sz="1300" b="0" dirty="0"/>
          </a:p>
          <a:p>
            <a:pPr marL="0" indent="0"/>
            <a:endParaRPr lang="fi-FI" sz="13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30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D1AFB953-09AA-415D-AB1D-3969A52BC7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Charging</a:t>
            </a:r>
            <a:r>
              <a:rPr lang="fi-FI"/>
              <a:t> </a:t>
            </a:r>
            <a:r>
              <a:rPr lang="fi-FI" err="1"/>
              <a:t>systems</a:t>
            </a:r>
            <a:r>
              <a:rPr lang="fi-FI"/>
              <a:t> and </a:t>
            </a:r>
            <a:r>
              <a:rPr lang="fi-FI" err="1"/>
              <a:t>methods</a:t>
            </a:r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1287D7BB-F151-4DA1-93AA-37611DE509DD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F61F84E7-F48F-482E-8754-6CC6FA694FE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C14F3B95-4907-409C-8EDC-707060FD5E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0" y="2690561"/>
            <a:ext cx="2349396" cy="1468372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8ADBC0DA-E080-41D9-B7C3-1D8B9EBA86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0" y="1218791"/>
            <a:ext cx="2349396" cy="1330804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FE711760-B14B-4DB3-A6F0-08C10FA5ED0F}"/>
              </a:ext>
            </a:extLst>
          </p:cNvPr>
          <p:cNvSpPr/>
          <p:nvPr/>
        </p:nvSpPr>
        <p:spPr>
          <a:xfrm>
            <a:off x="4595952" y="2067339"/>
            <a:ext cx="377686" cy="19878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F7041ACA-1428-456E-AF98-EF7DCD001F66}"/>
              </a:ext>
            </a:extLst>
          </p:cNvPr>
          <p:cNvSpPr/>
          <p:nvPr/>
        </p:nvSpPr>
        <p:spPr>
          <a:xfrm>
            <a:off x="4269757" y="3303133"/>
            <a:ext cx="377686" cy="19878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7A73E1D9-68A1-455B-AE67-67746A053D31}"/>
              </a:ext>
            </a:extLst>
          </p:cNvPr>
          <p:cNvSpPr/>
          <p:nvPr/>
        </p:nvSpPr>
        <p:spPr>
          <a:xfrm rot="712226">
            <a:off x="4663851" y="4934754"/>
            <a:ext cx="377686" cy="19878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0" name="Tekstiruutu 19">
            <a:extLst>
              <a:ext uri="{FF2B5EF4-FFF2-40B4-BE49-F238E27FC236}">
                <a16:creationId xmlns:a16="http://schemas.microsoft.com/office/drawing/2014/main" id="{0DD50295-373E-4B43-B1B4-70C43D75846C}"/>
              </a:ext>
            </a:extLst>
          </p:cNvPr>
          <p:cNvSpPr txBox="1"/>
          <p:nvPr/>
        </p:nvSpPr>
        <p:spPr>
          <a:xfrm>
            <a:off x="7034807" y="6247663"/>
            <a:ext cx="1526583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fi-FI" sz="800" dirty="0" err="1">
                <a:solidFill>
                  <a:schemeClr val="bg2"/>
                </a:solidFill>
                <a:latin typeface="Arial"/>
                <a:ea typeface="ＭＳ Ｐゴシック"/>
                <a:cs typeface="Arial"/>
              </a:rPr>
              <a:t>Sources</a:t>
            </a:r>
            <a:r>
              <a:rPr lang="fi-FI" sz="800" dirty="0">
                <a:solidFill>
                  <a:schemeClr val="bg2"/>
                </a:solidFill>
                <a:latin typeface="Arial"/>
                <a:ea typeface="ＭＳ Ｐゴシック"/>
                <a:cs typeface="Arial"/>
              </a:rPr>
              <a:t>:[7],[11]</a:t>
            </a:r>
            <a:endParaRPr lang="fi-FI" sz="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509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4884183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/>
              <a:t>Uncontrolled charging – </a:t>
            </a:r>
            <a:r>
              <a:rPr lang="en-US" sz="1300" b="0"/>
              <a:t>issues with network transmission constraints (thermal, voltage drop, frequency, overload 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/>
              <a:t>Smart charging –  basic approach  - </a:t>
            </a:r>
            <a:r>
              <a:rPr lang="en-GB" sz="1300" b="0"/>
              <a:t>charging of the EVs is timed to meet the production, flattening the peak of usage of electricity – avoiding congestion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/>
              <a:t>Smart charging –  advanced approach – </a:t>
            </a:r>
            <a:r>
              <a:rPr lang="en-US" sz="1300" b="0"/>
              <a:t>real time energy </a:t>
            </a:r>
            <a:r>
              <a:rPr lang="en-US" sz="1300"/>
              <a:t> </a:t>
            </a:r>
            <a:r>
              <a:rPr lang="en-US" sz="1300" b="0"/>
              <a:t>balancing of power grid 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Smart charging vs. uncontrolled charging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3D99D74-524E-4D64-B81F-0E3DC0E8C566}"/>
              </a:ext>
            </a:extLst>
          </p:cNvPr>
          <p:cNvSpPr txBox="1">
            <a:spLocks/>
          </p:cNvSpPr>
          <p:nvPr/>
        </p:nvSpPr>
        <p:spPr>
          <a:xfrm>
            <a:off x="3435923" y="6247663"/>
            <a:ext cx="725639" cy="16394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389626" rtl="0" eaLnBrk="1" fontAlgn="base" hangingPunct="1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fi-FI"/>
              <a:t>14</a:t>
            </a:r>
            <a:r>
              <a:rPr lang="et-EE"/>
              <a:t>.0</a:t>
            </a:r>
            <a:r>
              <a:rPr lang="fi-FI"/>
              <a:t>4</a:t>
            </a:r>
            <a:r>
              <a:rPr lang="et-EE"/>
              <a:t>.20</a:t>
            </a:r>
            <a:r>
              <a:rPr lang="en-US"/>
              <a:t>20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EA4A0E-BEE2-45C5-BA5D-853103E9E34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583" y="1387740"/>
            <a:ext cx="3644725" cy="20354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009C00-5F4E-424E-808A-CE6BF4F578C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582" y="3434813"/>
            <a:ext cx="3644726" cy="23090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A3E6B33-186A-4684-AE82-5D19EB3516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301" y="3677708"/>
            <a:ext cx="4904252" cy="2111017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B9C54CCA-C42F-4611-B817-7675DD87ADC2}"/>
              </a:ext>
            </a:extLst>
          </p:cNvPr>
          <p:cNvSpPr/>
          <p:nvPr/>
        </p:nvSpPr>
        <p:spPr>
          <a:xfrm>
            <a:off x="5078896" y="1868557"/>
            <a:ext cx="377686" cy="19878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1F39D896-4DCD-4841-A2BE-CA4DBEE160ED}"/>
              </a:ext>
            </a:extLst>
          </p:cNvPr>
          <p:cNvSpPr/>
          <p:nvPr/>
        </p:nvSpPr>
        <p:spPr>
          <a:xfrm rot="2980907">
            <a:off x="4935887" y="2922481"/>
            <a:ext cx="640895" cy="28312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98C6D005-D7EF-4D86-8B2E-419264BCD43B}"/>
              </a:ext>
            </a:extLst>
          </p:cNvPr>
          <p:cNvSpPr/>
          <p:nvPr/>
        </p:nvSpPr>
        <p:spPr>
          <a:xfrm rot="6693696">
            <a:off x="3722309" y="3603733"/>
            <a:ext cx="496111" cy="19534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Tekstiruutu 11">
            <a:extLst>
              <a:ext uri="{FF2B5EF4-FFF2-40B4-BE49-F238E27FC236}">
                <a16:creationId xmlns:a16="http://schemas.microsoft.com/office/drawing/2014/main" id="{C17148B3-CBD1-4ADA-93C9-9D879BE3432D}"/>
              </a:ext>
            </a:extLst>
          </p:cNvPr>
          <p:cNvSpPr txBox="1"/>
          <p:nvPr/>
        </p:nvSpPr>
        <p:spPr>
          <a:xfrm>
            <a:off x="7034807" y="6247663"/>
            <a:ext cx="1526583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fi-FI" sz="800" err="1">
                <a:solidFill>
                  <a:schemeClr val="bg2"/>
                </a:solidFill>
                <a:latin typeface="Arial"/>
                <a:ea typeface="ＭＳ Ｐゴシック"/>
                <a:cs typeface="Arial"/>
              </a:rPr>
              <a:t>Sources</a:t>
            </a:r>
            <a:r>
              <a:rPr lang="fi-FI" sz="800">
                <a:solidFill>
                  <a:schemeClr val="bg2"/>
                </a:solidFill>
                <a:latin typeface="Arial"/>
                <a:ea typeface="ＭＳ Ｐゴシック"/>
                <a:cs typeface="Arial"/>
              </a:rPr>
              <a:t>:[1], [2]</a:t>
            </a:r>
            <a:endParaRPr lang="fi-FI" sz="8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737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>
                <a:ea typeface="ＭＳ Ｐゴシック"/>
              </a:rPr>
              <a:t>The industry is still evolving and is being studied and piloted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>
                <a:ea typeface="ＭＳ Ｐゴシック"/>
              </a:rPr>
              <a:t>Need for communication protocols and possibly aggregators to utilize this technology to its potential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>
                <a:ea typeface="ＭＳ Ｐゴシック"/>
              </a:rPr>
              <a:t>Problems possibly with user consent to control of their vehicles charging. Ways to incentivize this must be created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>
                <a:ea typeface="ＭＳ Ｐゴシック"/>
              </a:rPr>
              <a:t>Some standardization is already in place IEC 61851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>
                <a:ea typeface="ＭＳ Ｐゴシック"/>
              </a:rPr>
              <a:t>When using V2G technology (managing EV loads – either by customer response to price signals or by automated response to control signals = reacting to the grid or market situation), charging needs to be convenient for customer (based on needs for vehicle)              	            could be solved by gathering big data and using artificial intelligence 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Smart charging status and prospects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3D99D74-524E-4D64-B81F-0E3DC0E8C566}"/>
              </a:ext>
            </a:extLst>
          </p:cNvPr>
          <p:cNvSpPr txBox="1">
            <a:spLocks/>
          </p:cNvSpPr>
          <p:nvPr/>
        </p:nvSpPr>
        <p:spPr>
          <a:xfrm>
            <a:off x="3435923" y="6247663"/>
            <a:ext cx="725639" cy="16394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389626" rtl="0" eaLnBrk="1" fontAlgn="base" hangingPunct="1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fi-FI"/>
              <a:t>14</a:t>
            </a:r>
            <a:r>
              <a:rPr lang="et-EE"/>
              <a:t>.0</a:t>
            </a:r>
            <a:r>
              <a:rPr lang="fi-FI"/>
              <a:t>4</a:t>
            </a:r>
            <a:r>
              <a:rPr lang="et-EE"/>
              <a:t>.20</a:t>
            </a:r>
            <a:r>
              <a:rPr lang="en-US"/>
              <a:t>20</a:t>
            </a:r>
          </a:p>
        </p:txBody>
      </p:sp>
      <p:sp>
        <p:nvSpPr>
          <p:cNvPr id="7" name="Tekstiruutu 6">
            <a:extLst>
              <a:ext uri="{FF2B5EF4-FFF2-40B4-BE49-F238E27FC236}">
                <a16:creationId xmlns:a16="http://schemas.microsoft.com/office/drawing/2014/main" id="{A109F5E7-E8F3-414D-8CDF-BAF3528BB7B3}"/>
              </a:ext>
            </a:extLst>
          </p:cNvPr>
          <p:cNvSpPr txBox="1"/>
          <p:nvPr/>
        </p:nvSpPr>
        <p:spPr>
          <a:xfrm>
            <a:off x="7034807" y="6247663"/>
            <a:ext cx="15265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800" err="1">
                <a:solidFill>
                  <a:schemeClr val="bg2"/>
                </a:solidFill>
              </a:rPr>
              <a:t>Sources</a:t>
            </a:r>
            <a:r>
              <a:rPr lang="fi-FI" sz="800">
                <a:solidFill>
                  <a:schemeClr val="bg2"/>
                </a:solidFill>
              </a:rPr>
              <a:t>: [3][8][9]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011D73FA-F301-4509-91E2-40EFC1581C37}"/>
              </a:ext>
            </a:extLst>
          </p:cNvPr>
          <p:cNvSpPr/>
          <p:nvPr/>
        </p:nvSpPr>
        <p:spPr>
          <a:xfrm>
            <a:off x="914400" y="4602480"/>
            <a:ext cx="477520" cy="203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19747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err="1"/>
              <a:t>EVs</a:t>
            </a:r>
            <a:r>
              <a:rPr lang="fi-FI" sz="2000"/>
              <a:t> and </a:t>
            </a:r>
            <a:r>
              <a:rPr lang="fi-FI" sz="2000" err="1"/>
              <a:t>their</a:t>
            </a:r>
            <a:r>
              <a:rPr lang="fi-FI" sz="2000"/>
              <a:t> </a:t>
            </a:r>
            <a:r>
              <a:rPr lang="fi-FI" sz="2000" err="1"/>
              <a:t>charging</a:t>
            </a:r>
            <a:r>
              <a:rPr lang="fi-FI" sz="2000"/>
              <a:t> </a:t>
            </a:r>
            <a:r>
              <a:rPr lang="fi-FI" sz="2000" err="1"/>
              <a:t>stations</a:t>
            </a:r>
            <a:r>
              <a:rPr lang="fi-FI" sz="2000"/>
              <a:t> </a:t>
            </a:r>
            <a:r>
              <a:rPr lang="fi-FI" sz="2000" err="1"/>
              <a:t>are</a:t>
            </a:r>
            <a:r>
              <a:rPr lang="fi-FI" sz="2000"/>
              <a:t> </a:t>
            </a:r>
            <a:r>
              <a:rPr lang="fi-FI" sz="2000" err="1"/>
              <a:t>gaining</a:t>
            </a:r>
            <a:r>
              <a:rPr lang="fi-FI" sz="2000"/>
              <a:t> </a:t>
            </a:r>
            <a:r>
              <a:rPr lang="fi-FI" sz="2000" err="1"/>
              <a:t>popularity</a:t>
            </a:r>
            <a:r>
              <a:rPr lang="fi-FI" sz="2000"/>
              <a:t> </a:t>
            </a:r>
            <a:r>
              <a:rPr lang="fi-FI" sz="2000" err="1"/>
              <a:t>partly</a:t>
            </a:r>
            <a:r>
              <a:rPr lang="fi-FI" sz="2000"/>
              <a:t> </a:t>
            </a:r>
            <a:r>
              <a:rPr lang="fi-FI" sz="2000" err="1"/>
              <a:t>due</a:t>
            </a:r>
            <a:r>
              <a:rPr lang="fi-FI" sz="2000"/>
              <a:t> to </a:t>
            </a:r>
            <a:r>
              <a:rPr lang="fi-FI" sz="2000" err="1"/>
              <a:t>subsidies</a:t>
            </a:r>
            <a:r>
              <a:rPr lang="fi-FI" sz="2000"/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err="1"/>
              <a:t>Increasing</a:t>
            </a:r>
            <a:r>
              <a:rPr lang="fi-FI" sz="2000"/>
              <a:t> </a:t>
            </a:r>
            <a:r>
              <a:rPr lang="fi-FI" sz="2000" err="1"/>
              <a:t>penetration</a:t>
            </a:r>
            <a:r>
              <a:rPr lang="fi-FI" sz="2000"/>
              <a:t> of </a:t>
            </a:r>
            <a:r>
              <a:rPr lang="fi-FI" sz="2000" err="1"/>
              <a:t>EVs</a:t>
            </a:r>
            <a:r>
              <a:rPr lang="fi-FI" sz="2000"/>
              <a:t> in </a:t>
            </a:r>
            <a:r>
              <a:rPr lang="fi-FI" sz="2000" err="1"/>
              <a:t>the</a:t>
            </a:r>
            <a:r>
              <a:rPr lang="fi-FI" sz="2000"/>
              <a:t> </a:t>
            </a:r>
            <a:r>
              <a:rPr lang="fi-FI" sz="2000" err="1"/>
              <a:t>systems</a:t>
            </a:r>
            <a:r>
              <a:rPr lang="fi-FI" sz="2000"/>
              <a:t> </a:t>
            </a:r>
            <a:r>
              <a:rPr lang="fi-FI" sz="2000" err="1"/>
              <a:t>puts</a:t>
            </a:r>
            <a:r>
              <a:rPr lang="fi-FI" sz="2000"/>
              <a:t> a </a:t>
            </a:r>
            <a:r>
              <a:rPr lang="fi-FI" sz="2000" err="1"/>
              <a:t>large</a:t>
            </a:r>
            <a:r>
              <a:rPr lang="fi-FI" sz="2000"/>
              <a:t> </a:t>
            </a:r>
            <a:r>
              <a:rPr lang="fi-FI" sz="2000" err="1"/>
              <a:t>stress</a:t>
            </a:r>
            <a:r>
              <a:rPr lang="fi-FI" sz="2000"/>
              <a:t> on </a:t>
            </a:r>
            <a:r>
              <a:rPr lang="fi-FI" sz="2000" err="1"/>
              <a:t>the</a:t>
            </a:r>
            <a:r>
              <a:rPr lang="fi-FI" sz="2000"/>
              <a:t> </a:t>
            </a:r>
            <a:r>
              <a:rPr lang="fi-FI" sz="2000" err="1"/>
              <a:t>grids</a:t>
            </a:r>
            <a:r>
              <a:rPr lang="fi-FI" sz="2000"/>
              <a:t> </a:t>
            </a:r>
            <a:r>
              <a:rPr lang="fi-FI" sz="2000" err="1"/>
              <a:t>which</a:t>
            </a:r>
            <a:r>
              <a:rPr lang="fi-FI" sz="2000"/>
              <a:t> </a:t>
            </a:r>
            <a:r>
              <a:rPr lang="fi-FI" sz="2000" err="1"/>
              <a:t>could</a:t>
            </a:r>
            <a:r>
              <a:rPr lang="fi-FI" sz="2000"/>
              <a:t> </a:t>
            </a:r>
            <a:r>
              <a:rPr lang="fi-FI" sz="2000" err="1"/>
              <a:t>be</a:t>
            </a:r>
            <a:r>
              <a:rPr lang="fi-FI" sz="2000"/>
              <a:t> </a:t>
            </a:r>
            <a:r>
              <a:rPr lang="fi-FI" sz="2000" err="1"/>
              <a:t>unbearable</a:t>
            </a:r>
            <a:r>
              <a:rPr lang="fi-FI" sz="2000"/>
              <a:t> </a:t>
            </a:r>
            <a:r>
              <a:rPr lang="fi-FI" sz="2000" err="1"/>
              <a:t>if</a:t>
            </a:r>
            <a:r>
              <a:rPr lang="fi-FI" sz="2000"/>
              <a:t> </a:t>
            </a:r>
            <a:r>
              <a:rPr lang="fi-FI" sz="2000" err="1"/>
              <a:t>charging</a:t>
            </a:r>
            <a:r>
              <a:rPr lang="fi-FI" sz="2000"/>
              <a:t> is </a:t>
            </a:r>
            <a:r>
              <a:rPr lang="fi-FI" sz="2000" err="1"/>
              <a:t>not</a:t>
            </a:r>
            <a:r>
              <a:rPr lang="fi-FI" sz="2000"/>
              <a:t> </a:t>
            </a:r>
            <a:r>
              <a:rPr lang="fi-FI" sz="2000" err="1"/>
              <a:t>controlled</a:t>
            </a:r>
            <a:endParaRPr lang="fi-FI" sz="200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/>
              <a:t>Still </a:t>
            </a:r>
            <a:r>
              <a:rPr lang="fi-FI" sz="2000" err="1"/>
              <a:t>lot</a:t>
            </a:r>
            <a:r>
              <a:rPr lang="fi-FI" sz="2000"/>
              <a:t> to </a:t>
            </a:r>
            <a:r>
              <a:rPr lang="fi-FI" sz="2000" err="1"/>
              <a:t>be</a:t>
            </a:r>
            <a:r>
              <a:rPr lang="fi-FI" sz="2000"/>
              <a:t> </a:t>
            </a:r>
            <a:r>
              <a:rPr lang="fi-FI" sz="2000" err="1"/>
              <a:t>done</a:t>
            </a:r>
            <a:r>
              <a:rPr lang="fi-FI" sz="2000"/>
              <a:t> on </a:t>
            </a:r>
            <a:r>
              <a:rPr lang="fi-FI" sz="2000" err="1"/>
              <a:t>standardization</a:t>
            </a:r>
            <a:r>
              <a:rPr lang="fi-FI" sz="2000"/>
              <a:t> and </a:t>
            </a:r>
            <a:r>
              <a:rPr lang="fi-FI" sz="2000" err="1"/>
              <a:t>aggregating</a:t>
            </a:r>
            <a:r>
              <a:rPr lang="fi-FI" sz="2000"/>
              <a:t> side to </a:t>
            </a:r>
            <a:r>
              <a:rPr lang="fi-FI" sz="2000" err="1"/>
              <a:t>get</a:t>
            </a:r>
            <a:r>
              <a:rPr lang="fi-FI" sz="2000"/>
              <a:t> </a:t>
            </a:r>
            <a:r>
              <a:rPr lang="fi-FI" sz="2000" err="1"/>
              <a:t>the</a:t>
            </a:r>
            <a:r>
              <a:rPr lang="fi-FI" sz="2000"/>
              <a:t> </a:t>
            </a:r>
            <a:r>
              <a:rPr lang="fi-FI" sz="2000" err="1"/>
              <a:t>benefits</a:t>
            </a:r>
            <a:r>
              <a:rPr lang="fi-FI" sz="2000"/>
              <a:t> of </a:t>
            </a:r>
            <a:r>
              <a:rPr lang="fi-FI" sz="2000" err="1"/>
              <a:t>smart</a:t>
            </a:r>
            <a:r>
              <a:rPr lang="fi-FI" sz="2000"/>
              <a:t> </a:t>
            </a:r>
            <a:r>
              <a:rPr lang="fi-FI" sz="2000" err="1"/>
              <a:t>charging</a:t>
            </a:r>
            <a:r>
              <a:rPr lang="fi-FI" sz="2000"/>
              <a:t> and V2X</a:t>
            </a:r>
          </a:p>
          <a:p>
            <a:pPr marL="0" indent="0">
              <a:lnSpc>
                <a:spcPct val="150000"/>
              </a:lnSpc>
            </a:pPr>
            <a:endParaRPr lang="fi-FI" sz="200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Conclusions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FF5531F-205B-4F29-8BC4-991D4341AC51}"/>
              </a:ext>
            </a:extLst>
          </p:cNvPr>
          <p:cNvSpPr txBox="1">
            <a:spLocks/>
          </p:cNvSpPr>
          <p:nvPr/>
        </p:nvSpPr>
        <p:spPr>
          <a:xfrm>
            <a:off x="3435923" y="6247663"/>
            <a:ext cx="725639" cy="16394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389626" rtl="0" eaLnBrk="1" fontAlgn="base" hangingPunct="1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fi-FI"/>
              <a:t>14</a:t>
            </a:r>
            <a:r>
              <a:rPr lang="et-EE"/>
              <a:t>.0</a:t>
            </a:r>
            <a:r>
              <a:rPr lang="fi-FI"/>
              <a:t>4</a:t>
            </a:r>
            <a:r>
              <a:rPr lang="et-EE"/>
              <a:t>.20</a:t>
            </a:r>
            <a:r>
              <a:rPr lang="en-US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98511" y="1264173"/>
            <a:ext cx="8134278" cy="445767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fi-FI" sz="1000" dirty="0">
                <a:ea typeface="ＭＳ Ｐゴシック"/>
              </a:rPr>
              <a:t>[1]	</a:t>
            </a:r>
            <a:r>
              <a:rPr lang="en-GB" sz="1000" dirty="0">
                <a:ea typeface="ＭＳ Ｐゴシック"/>
              </a:rPr>
              <a:t>Smart Charging: parked EV batteries can save billions in grid balancing </a:t>
            </a:r>
            <a:endParaRPr lang="en-GB" sz="1000" dirty="0"/>
          </a:p>
          <a:p>
            <a:pPr marL="0" indent="0">
              <a:lnSpc>
                <a:spcPct val="150000"/>
              </a:lnSpc>
            </a:pPr>
            <a:r>
              <a:rPr lang="fi-FI" sz="1000" dirty="0">
                <a:ea typeface="ＭＳ Ｐゴシック"/>
              </a:rPr>
              <a:t> https://energypost.eu/smart-charging-parked-ev-batteries-can-save-billions-in-grid-balancing/</a:t>
            </a:r>
          </a:p>
          <a:p>
            <a:pPr marL="0" indent="0">
              <a:lnSpc>
                <a:spcPct val="150000"/>
              </a:lnSpc>
            </a:pPr>
            <a:r>
              <a:rPr lang="fi-FI" sz="1000" dirty="0">
                <a:ea typeface="ＭＳ Ｐゴシック"/>
              </a:rPr>
              <a:t>[2]	</a:t>
            </a:r>
            <a:r>
              <a:rPr lang="en-US" sz="1000" dirty="0">
                <a:ea typeface="ＭＳ Ｐゴシック"/>
              </a:rPr>
              <a:t>Anastasiadis, </a:t>
            </a:r>
            <a:r>
              <a:rPr lang="en-US" sz="1000" dirty="0" err="1">
                <a:ea typeface="ＭＳ Ｐゴシック"/>
              </a:rPr>
              <a:t>Anestis</a:t>
            </a:r>
            <a:r>
              <a:rPr lang="en-US" sz="1000" dirty="0">
                <a:ea typeface="ＭＳ Ｐゴシック"/>
              </a:rPr>
              <a:t> G. </a:t>
            </a:r>
            <a:r>
              <a:rPr lang="en-US" sz="1000" dirty="0" err="1">
                <a:ea typeface="ＭＳ Ｐゴシック"/>
              </a:rPr>
              <a:t>Kondylis</a:t>
            </a:r>
            <a:r>
              <a:rPr lang="en-US" sz="1000" dirty="0">
                <a:ea typeface="ＭＳ Ｐゴシック"/>
              </a:rPr>
              <a:t>, Georgios P. </a:t>
            </a:r>
            <a:r>
              <a:rPr lang="en-US" sz="1000" dirty="0" err="1">
                <a:ea typeface="ＭＳ Ｐゴシック"/>
              </a:rPr>
              <a:t>Polyzakis</a:t>
            </a:r>
            <a:r>
              <a:rPr lang="en-US" sz="1000" dirty="0">
                <a:ea typeface="ＭＳ Ｐゴシック"/>
              </a:rPr>
              <a:t>, Apostolos. </a:t>
            </a:r>
            <a:r>
              <a:rPr lang="en-US" sz="1000" dirty="0" err="1">
                <a:ea typeface="ＭＳ Ｐゴシック"/>
              </a:rPr>
              <a:t>Vokas</a:t>
            </a:r>
            <a:r>
              <a:rPr lang="en-US" sz="1000" dirty="0">
                <a:ea typeface="ＭＳ Ｐゴシック"/>
              </a:rPr>
              <a:t>, Georgios. (2019). 	Effects of Increased Electric 	Vehicles into Distribution Network. Volume 157. </a:t>
            </a:r>
            <a:r>
              <a:rPr lang="en-US" sz="1000" dirty="0" err="1">
                <a:ea typeface="ＭＳ Ｐゴシック"/>
              </a:rPr>
              <a:t>pg</a:t>
            </a:r>
            <a:r>
              <a:rPr lang="en-US" sz="1000" dirty="0">
                <a:ea typeface="ＭＳ Ｐゴシック"/>
              </a:rPr>
              <a:t> 586-593. </a:t>
            </a:r>
          </a:p>
          <a:p>
            <a:pPr marL="0" indent="0">
              <a:lnSpc>
                <a:spcPct val="150000"/>
              </a:lnSpc>
              <a:spcBef>
                <a:spcPct val="30000"/>
              </a:spcBef>
            </a:pPr>
            <a:r>
              <a:rPr lang="fi-FI" sz="1000" dirty="0">
                <a:ea typeface="ＭＳ Ｐゴシック"/>
              </a:rPr>
              <a:t>[3]	Teknologiateollisuus. </a:t>
            </a:r>
            <a:r>
              <a:rPr lang="fi-FI" sz="1000" dirty="0" err="1">
                <a:ea typeface="ＭＳ Ｐゴシック"/>
              </a:rPr>
              <a:t>Visited</a:t>
            </a:r>
            <a:r>
              <a:rPr lang="fi-FI" sz="1000" dirty="0">
                <a:ea typeface="ＭＳ Ｐゴシック"/>
              </a:rPr>
              <a:t> 12.4.2020. Sähköinen liikenne -tilannekatsaus 2019 Q4. </a:t>
            </a:r>
            <a:r>
              <a:rPr lang="en-US" sz="1000" dirty="0">
                <a:ea typeface="ＭＳ Ｐゴシック"/>
                <a:cs typeface="Calibri"/>
                <a:hlinkClick r:id="rId3"/>
              </a:rPr>
              <a:t>[Link]</a:t>
            </a:r>
            <a:endParaRPr lang="en-US" dirty="0"/>
          </a:p>
          <a:p>
            <a:pPr marL="0" lvl="0" indent="0">
              <a:lnSpc>
                <a:spcPct val="150000"/>
              </a:lnSpc>
              <a:spcBef>
                <a:spcPct val="30000"/>
              </a:spcBef>
              <a:defRPr/>
            </a:pPr>
            <a:r>
              <a:rPr lang="fi-FI" sz="1000" dirty="0">
                <a:ea typeface="ＭＳ Ｐゴシック"/>
              </a:rPr>
              <a:t>[4]	Nissan. </a:t>
            </a:r>
            <a:r>
              <a:rPr lang="fi-FI" sz="1000" dirty="0" err="1">
                <a:ea typeface="ＭＳ Ｐゴシック"/>
              </a:rPr>
              <a:t>Visited</a:t>
            </a:r>
            <a:r>
              <a:rPr lang="fi-FI" sz="1000" dirty="0">
                <a:ea typeface="ＭＳ Ｐゴシック"/>
              </a:rPr>
              <a:t> 12.4.2020. </a:t>
            </a:r>
            <a:r>
              <a:rPr lang="fi-FI" sz="1000" dirty="0">
                <a:ea typeface="ＭＳ Ｐゴシック"/>
                <a:hlinkClick r:id="rId4"/>
              </a:rPr>
              <a:t>https://www.nissan.fi/ajoneuvot/henkiloautot/leaf.html</a:t>
            </a:r>
            <a:endParaRPr lang="fi-FI" sz="1000" dirty="0">
              <a:ea typeface="ＭＳ Ｐゴシック"/>
            </a:endParaRPr>
          </a:p>
          <a:p>
            <a:pPr marL="0" lvl="0" indent="0">
              <a:lnSpc>
                <a:spcPct val="150000"/>
              </a:lnSpc>
              <a:spcBef>
                <a:spcPct val="30000"/>
              </a:spcBef>
              <a:defRPr/>
            </a:pPr>
            <a:r>
              <a:rPr lang="fi-FI" sz="1000" dirty="0">
                <a:ea typeface="ＭＳ Ｐゴシック"/>
              </a:rPr>
              <a:t>[5]	</a:t>
            </a:r>
            <a:r>
              <a:rPr lang="fi-FI" sz="1000" dirty="0" err="1">
                <a:ea typeface="ＭＳ Ｐゴシック"/>
              </a:rPr>
              <a:t>Tesla</a:t>
            </a:r>
            <a:r>
              <a:rPr lang="fi-FI" sz="1000" dirty="0">
                <a:ea typeface="ＭＳ Ｐゴシック"/>
              </a:rPr>
              <a:t>. </a:t>
            </a:r>
            <a:r>
              <a:rPr lang="fi-FI" sz="1000" dirty="0" err="1">
                <a:ea typeface="ＭＳ Ｐゴシック"/>
              </a:rPr>
              <a:t>Visited</a:t>
            </a:r>
            <a:r>
              <a:rPr lang="fi-FI" sz="1000" dirty="0">
                <a:ea typeface="ＭＳ Ｐゴシック"/>
              </a:rPr>
              <a:t> 12.4.2020. </a:t>
            </a:r>
            <a:r>
              <a:rPr lang="en-US" sz="1000" dirty="0">
                <a:ea typeface="ＭＳ Ｐゴシック"/>
                <a:hlinkClick r:id="rId5"/>
              </a:rPr>
              <a:t>https://www.tesla.com/fi_fi/models</a:t>
            </a:r>
            <a:endParaRPr lang="en-US" sz="1000" dirty="0">
              <a:ea typeface="ＭＳ Ｐゴシック"/>
            </a:endParaRPr>
          </a:p>
          <a:p>
            <a:pPr marL="0" lvl="0" indent="0">
              <a:lnSpc>
                <a:spcPct val="150000"/>
              </a:lnSpc>
              <a:spcBef>
                <a:spcPct val="30000"/>
              </a:spcBef>
              <a:defRPr/>
            </a:pPr>
            <a:r>
              <a:rPr lang="fi-FI" sz="1000" dirty="0">
                <a:ea typeface="ＭＳ Ｐゴシック"/>
              </a:rPr>
              <a:t>[6]	Image. </a:t>
            </a:r>
            <a:r>
              <a:rPr lang="fi-FI" sz="1000" dirty="0" err="1">
                <a:ea typeface="ＭＳ Ｐゴシック"/>
              </a:rPr>
              <a:t>Retrieved</a:t>
            </a:r>
            <a:r>
              <a:rPr lang="fi-FI" sz="1000" dirty="0">
                <a:ea typeface="ＭＳ Ｐゴシック"/>
              </a:rPr>
              <a:t> 12.4.2020 .https://www.electrive.com/wp-content/uploads/2018/04/ovo-energy-nissan-leaf-v2g-charging-	station-ladestation-vcharge-uk.png</a:t>
            </a:r>
          </a:p>
          <a:p>
            <a:pPr marL="0" lvl="0" indent="0">
              <a:lnSpc>
                <a:spcPct val="150000"/>
              </a:lnSpc>
              <a:spcBef>
                <a:spcPct val="30000"/>
              </a:spcBef>
              <a:defRPr/>
            </a:pPr>
            <a:r>
              <a:rPr lang="fi-FI" sz="1000" dirty="0">
                <a:ea typeface="ＭＳ Ｐゴシック"/>
              </a:rPr>
              <a:t>[7]	HSL. </a:t>
            </a:r>
            <a:r>
              <a:rPr lang="fi-FI" sz="1000" dirty="0" err="1">
                <a:ea typeface="ＭＳ Ｐゴシック"/>
              </a:rPr>
              <a:t>Visited</a:t>
            </a:r>
            <a:r>
              <a:rPr lang="fi-FI" sz="1000" dirty="0">
                <a:ea typeface="ＭＳ Ｐゴシック"/>
              </a:rPr>
              <a:t> 12.4.2020. https://www.hsl.fi/en </a:t>
            </a:r>
            <a:r>
              <a:rPr lang="en-US" sz="1000" u="sng" dirty="0">
                <a:ea typeface="ＭＳ Ｐゴシック"/>
                <a:hlinkClick r:id="rId6"/>
              </a:rPr>
              <a:t>[Link1]</a:t>
            </a:r>
            <a:r>
              <a:rPr lang="fi-FI" sz="1000" dirty="0">
                <a:ea typeface="ＭＳ Ｐゴシック"/>
                <a:hlinkClick r:id="rId7"/>
              </a:rPr>
              <a:t>[Link2]</a:t>
            </a:r>
            <a:endParaRPr lang="en-US" sz="1000" u="sng" dirty="0">
              <a:ea typeface="ＭＳ Ｐゴシック"/>
              <a:hlinkClick r:id="rId6"/>
            </a:endParaRPr>
          </a:p>
          <a:p>
            <a:pPr marL="0" lvl="0" indent="0">
              <a:lnSpc>
                <a:spcPct val="150000"/>
              </a:lnSpc>
              <a:spcBef>
                <a:spcPct val="30000"/>
              </a:spcBef>
              <a:defRPr/>
            </a:pPr>
            <a:r>
              <a:rPr lang="fi-FI" sz="1000" dirty="0">
                <a:ea typeface="ＭＳ Ｐゴシック"/>
              </a:rPr>
              <a:t>[8]	</a:t>
            </a:r>
            <a:r>
              <a:rPr lang="fi-FI" sz="1000" dirty="0" err="1">
                <a:ea typeface="ＭＳ Ｐゴシック"/>
              </a:rPr>
              <a:t>Pihlatie</a:t>
            </a:r>
            <a:r>
              <a:rPr lang="fi-FI" sz="1000" dirty="0">
                <a:ea typeface="ＭＳ Ｐゴシック"/>
              </a:rPr>
              <a:t>, Mikko; Kukkonen, Samu; Halmeaho, Teemu; Karvonen, Veikko; Nylund, Nils-Olof. (2014). </a:t>
            </a:r>
            <a:r>
              <a:rPr lang="en-US" sz="1000" dirty="0">
                <a:ea typeface="ＭＳ Ｐゴシック"/>
              </a:rPr>
              <a:t>Fully Electric City Buses – The 	Viable Option. </a:t>
            </a:r>
            <a:r>
              <a:rPr lang="fi-FI" sz="1000" dirty="0">
                <a:ea typeface="ＭＳ Ｐゴシック"/>
              </a:rPr>
              <a:t>IEEE International Electric </a:t>
            </a:r>
            <a:r>
              <a:rPr lang="fi-FI" sz="1000" dirty="0" err="1">
                <a:ea typeface="ＭＳ Ｐゴシック"/>
              </a:rPr>
              <a:t>Vehicle</a:t>
            </a:r>
            <a:r>
              <a:rPr lang="fi-FI" sz="1000" dirty="0">
                <a:ea typeface="ＭＳ Ｐゴシック"/>
              </a:rPr>
              <a:t> Conference. </a:t>
            </a:r>
            <a:r>
              <a:rPr lang="en-US" sz="1000" dirty="0">
                <a:ea typeface="ＭＳ Ｐゴシック"/>
                <a:hlinkClick r:id="rId8"/>
              </a:rPr>
              <a:t>[Link]</a:t>
            </a:r>
            <a:endParaRPr lang="en-US" sz="1000" dirty="0">
              <a:ea typeface="ＭＳ Ｐゴシック"/>
            </a:endParaRPr>
          </a:p>
          <a:p>
            <a:pPr marL="0" lvl="0" indent="0">
              <a:lnSpc>
                <a:spcPct val="150000"/>
              </a:lnSpc>
              <a:spcBef>
                <a:spcPct val="30000"/>
              </a:spcBef>
              <a:defRPr/>
            </a:pPr>
            <a:r>
              <a:rPr lang="fi-FI" sz="1000" dirty="0">
                <a:ea typeface="ＭＳ Ｐゴシック"/>
              </a:rPr>
              <a:t>[9]	</a:t>
            </a:r>
            <a:r>
              <a:rPr lang="en-US" sz="1000" dirty="0">
                <a:ea typeface="ＭＳ Ｐゴシック"/>
              </a:rPr>
              <a:t>IRENA (2019), Innovation outlook: Smart charging for electric vehicles, International Renewable Energy Agency, Abu 	Dhabi. </a:t>
            </a:r>
            <a:r>
              <a:rPr lang="fi-FI" sz="1000" dirty="0">
                <a:ea typeface="ＭＳ Ｐゴシック"/>
              </a:rPr>
              <a:t>ISBN 978-92-9260-124-9. </a:t>
            </a:r>
            <a:r>
              <a:rPr lang="fi-FI" sz="1000" dirty="0">
                <a:ea typeface="ＭＳ Ｐゴシック"/>
                <a:hlinkClick r:id="rId9"/>
              </a:rPr>
              <a:t>[</a:t>
            </a:r>
            <a:r>
              <a:rPr lang="fi-FI" sz="1000" dirty="0" err="1">
                <a:ea typeface="ＭＳ Ｐゴシック"/>
                <a:hlinkClick r:id="rId9"/>
              </a:rPr>
              <a:t>Link</a:t>
            </a:r>
            <a:r>
              <a:rPr lang="fi-FI" sz="1000" dirty="0">
                <a:ea typeface="ＭＳ Ｐゴシック"/>
                <a:hlinkClick r:id="rId9"/>
              </a:rPr>
              <a:t>]</a:t>
            </a:r>
            <a:endParaRPr lang="fi-FI" sz="1000" dirty="0">
              <a:ea typeface="ＭＳ Ｐゴシック"/>
            </a:endParaRPr>
          </a:p>
          <a:p>
            <a:pPr marL="0" lvl="0" indent="0">
              <a:lnSpc>
                <a:spcPct val="150000"/>
              </a:lnSpc>
              <a:spcBef>
                <a:spcPct val="30000"/>
              </a:spcBef>
              <a:defRPr/>
            </a:pPr>
            <a:r>
              <a:rPr lang="fi-FI" sz="1000" dirty="0">
                <a:ea typeface="ＭＳ Ｐゴシック"/>
              </a:rPr>
              <a:t>[10] 	Presentation </a:t>
            </a:r>
            <a:r>
              <a:rPr lang="fi-FI" sz="1000" dirty="0" err="1">
                <a:ea typeface="ＭＳ Ｐゴシック"/>
              </a:rPr>
              <a:t>slides</a:t>
            </a:r>
            <a:r>
              <a:rPr lang="fi-FI" sz="1000" dirty="0">
                <a:ea typeface="ＭＳ Ｐゴシック"/>
              </a:rPr>
              <a:t>, Herranen, </a:t>
            </a:r>
            <a:r>
              <a:rPr lang="fi-FI" sz="1000" dirty="0" err="1">
                <a:ea typeface="ＭＳ Ｐゴシック"/>
              </a:rPr>
              <a:t>Kopilloff</a:t>
            </a:r>
            <a:r>
              <a:rPr lang="fi-FI" sz="1000" dirty="0">
                <a:ea typeface="ＭＳ Ｐゴシック"/>
              </a:rPr>
              <a:t>:</a:t>
            </a:r>
            <a:r>
              <a:rPr lang="en-GB" sz="1000" dirty="0">
                <a:ea typeface="ＭＳ Ｐゴシック"/>
              </a:rPr>
              <a:t>Electric vehicles and their charging systems 2019</a:t>
            </a:r>
            <a:endParaRPr lang="fi-FI" sz="1000" dirty="0">
              <a:ea typeface="ＭＳ Ｐゴシック"/>
            </a:endParaRPr>
          </a:p>
          <a:p>
            <a:pPr marL="0" indent="0">
              <a:lnSpc>
                <a:spcPct val="150000"/>
              </a:lnSpc>
              <a:spcBef>
                <a:spcPct val="30000"/>
              </a:spcBef>
            </a:pPr>
            <a:r>
              <a:rPr lang="en-GB" sz="900" dirty="0">
                <a:ea typeface="ＭＳ Ｐゴシック"/>
              </a:rPr>
              <a:t>[11] 	Understanding Electric Cars (vehicles) Wireless Charging, their Advantages and Disadvantages </a:t>
            </a:r>
            <a:endParaRPr lang="en-GB" sz="900" dirty="0">
              <a:cs typeface="Arial"/>
            </a:endParaRPr>
          </a:p>
          <a:p>
            <a:pPr marL="0" indent="0">
              <a:lnSpc>
                <a:spcPct val="150000"/>
              </a:lnSpc>
              <a:spcBef>
                <a:spcPct val="30000"/>
              </a:spcBef>
            </a:pPr>
            <a:r>
              <a:rPr lang="en-GB" sz="900" dirty="0">
                <a:ea typeface="ＭＳ Ｐゴシック"/>
                <a:cs typeface="Arial"/>
                <a:hlinkClick r:id="rId10"/>
              </a:rPr>
              <a:t>https</a:t>
            </a:r>
            <a:r>
              <a:rPr lang="en-GB" sz="900" dirty="0">
                <a:ea typeface="+mn-lt"/>
                <a:cs typeface="+mn-lt"/>
                <a:hlinkClick r:id="rId10"/>
              </a:rPr>
              <a:t>://nowireneed.com/ev-wireless-charging-working-advantages-and-disadvantages-explained/</a:t>
            </a:r>
            <a:endParaRPr lang="en-GB" sz="900" dirty="0"/>
          </a:p>
          <a:p>
            <a:pPr marL="0" indent="0">
              <a:lnSpc>
                <a:spcPct val="150000"/>
              </a:lnSpc>
              <a:spcBef>
                <a:spcPct val="30000"/>
              </a:spcBef>
            </a:pPr>
            <a:endParaRPr lang="en-GB" sz="1000" dirty="0"/>
          </a:p>
          <a:p>
            <a:pPr marL="0" indent="0">
              <a:lnSpc>
                <a:spcPct val="150000"/>
              </a:lnSpc>
            </a:pP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</a:t>
            </a:r>
            <a:r>
              <a:rPr lang="fi-FI"/>
              <a:t> </a:t>
            </a:r>
            <a:r>
              <a:rPr lang="fi-FI" err="1"/>
              <a:t>material</a:t>
            </a:r>
            <a:r>
              <a:rPr lang="fi-FI"/>
              <a:t> </a:t>
            </a:r>
            <a:r>
              <a:rPr lang="fi-FI" err="1"/>
              <a:t>used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D4680CF-BE35-4469-A826-CFEF210C4BC8}"/>
              </a:ext>
            </a:extLst>
          </p:cNvPr>
          <p:cNvSpPr txBox="1">
            <a:spLocks/>
          </p:cNvSpPr>
          <p:nvPr/>
        </p:nvSpPr>
        <p:spPr>
          <a:xfrm>
            <a:off x="3435923" y="6247663"/>
            <a:ext cx="725639" cy="16394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389626" rtl="0" eaLnBrk="1" fontAlgn="base" hangingPunct="1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r>
              <a:rPr lang="fi-FI"/>
              <a:t>14</a:t>
            </a:r>
            <a:r>
              <a:rPr lang="et-EE"/>
              <a:t>.0</a:t>
            </a:r>
            <a:r>
              <a:rPr lang="fi-FI"/>
              <a:t>4</a:t>
            </a:r>
            <a:r>
              <a:rPr lang="et-EE"/>
              <a:t>.20</a:t>
            </a:r>
            <a:r>
              <a:rPr lang="en-US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BEB9B533E4796843A272BA8B4D5F10E6" ma:contentTypeVersion="2" ma:contentTypeDescription="Luo uusi asiakirja." ma:contentTypeScope="" ma:versionID="f59ba3821ba09aafc4792b2ad58b76c2">
  <xsd:schema xmlns:xsd="http://www.w3.org/2001/XMLSchema" xmlns:xs="http://www.w3.org/2001/XMLSchema" xmlns:p="http://schemas.microsoft.com/office/2006/metadata/properties" xmlns:ns2="56d88225-3e4f-4518-a220-50fc8698fd4f" targetNamespace="http://schemas.microsoft.com/office/2006/metadata/properties" ma:root="true" ma:fieldsID="0c3f6af342967723937fa089fc658ef7" ns2:_="">
    <xsd:import namespace="56d88225-3e4f-4518-a220-50fc8698fd4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d88225-3e4f-4518-a220-50fc8698f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F2062F0-BBDF-4EC3-B254-66756D3068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6841BE3-45D0-4A25-A0B0-764D242931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d88225-3e4f-4518-a220-50fc8698fd4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0DA79D1-F45F-4890-96AE-BFE72CA4CF2B}">
  <ds:schemaRefs>
    <ds:schemaRef ds:uri="http://schemas.microsoft.com/office/infopath/2007/PartnerControls"/>
    <ds:schemaRef ds:uri="http://purl.org/dc/elements/1.1/"/>
    <ds:schemaRef ds:uri="56d88225-3e4f-4518-a220-50fc8698fd4f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0</TotalTime>
  <Words>649</Words>
  <Application>Microsoft Office PowerPoint</Application>
  <PresentationFormat>On-screen Show (4:3)</PresentationFormat>
  <Paragraphs>122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ＭＳ Ｐゴシック</vt:lpstr>
      <vt:lpstr>Arial</vt:lpstr>
      <vt:lpstr>Calibri</vt:lpstr>
      <vt:lpstr>Times New Roman</vt:lpstr>
      <vt:lpstr>presentation</vt:lpstr>
      <vt:lpstr>Aalto Content - Green</vt:lpstr>
      <vt:lpstr>ELEC-E8423 - Smart Grid   Electric vehicles and their charging systems</vt:lpstr>
      <vt:lpstr>Introduction</vt:lpstr>
      <vt:lpstr>Electric vehicles</vt:lpstr>
      <vt:lpstr>Charging modes of EV’s</vt:lpstr>
      <vt:lpstr>Charging systems and methods</vt:lpstr>
      <vt:lpstr>Smart charging vs. uncontrolled charging</vt:lpstr>
      <vt:lpstr>Smart charging status and prospects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</cp:revision>
  <dcterms:created xsi:type="dcterms:W3CDTF">2010-03-23T14:57:30Z</dcterms:created>
  <dcterms:modified xsi:type="dcterms:W3CDTF">2020-04-14T06:51:16Z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0x010100BEB9B533E4796843A272BA8B4D5F10E6</vt:lpwstr>
  </property>
</Properties>
</file>