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7"/>
  </p:notesMasterIdLst>
  <p:handoutMasterIdLst>
    <p:handoutMasterId r:id="rId18"/>
  </p:handoutMasterIdLst>
  <p:sldIdLst>
    <p:sldId id="339" r:id="rId3"/>
    <p:sldId id="355" r:id="rId4"/>
    <p:sldId id="366" r:id="rId5"/>
    <p:sldId id="367" r:id="rId6"/>
    <p:sldId id="375" r:id="rId7"/>
    <p:sldId id="368" r:id="rId8"/>
    <p:sldId id="371" r:id="rId9"/>
    <p:sldId id="372" r:id="rId10"/>
    <p:sldId id="373" r:id="rId11"/>
    <p:sldId id="374" r:id="rId12"/>
    <p:sldId id="369" r:id="rId13"/>
    <p:sldId id="370" r:id="rId14"/>
    <p:sldId id="352" r:id="rId15"/>
    <p:sldId id="362" r:id="rId16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349" autoAdjust="0"/>
  </p:normalViewPr>
  <p:slideViewPr>
    <p:cSldViewPr snapToGrid="0" snapToObjects="1">
      <p:cViewPr varScale="1">
        <p:scale>
          <a:sx n="62" d="100"/>
          <a:sy n="62" d="100"/>
        </p:scale>
        <p:origin x="72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hmadir1\Downloads\smart%20grid%20p\EV%20penetration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i-FI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Electric passenger cars in traffic use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i-FI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v>Battery electric vehicles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'EV penetration'!$A$2:$A$11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'EV penetration'!$B$2:$B$11</c:f>
              <c:numCache>
                <c:formatCode>General</c:formatCode>
                <c:ptCount val="10"/>
                <c:pt idx="0">
                  <c:v>23</c:v>
                </c:pt>
                <c:pt idx="1">
                  <c:v>56</c:v>
                </c:pt>
                <c:pt idx="2">
                  <c:v>109</c:v>
                </c:pt>
                <c:pt idx="3">
                  <c:v>169</c:v>
                </c:pt>
                <c:pt idx="4">
                  <c:v>360</c:v>
                </c:pt>
                <c:pt idx="5">
                  <c:v>614</c:v>
                </c:pt>
                <c:pt idx="6">
                  <c:v>844</c:v>
                </c:pt>
                <c:pt idx="7">
                  <c:v>1449</c:v>
                </c:pt>
                <c:pt idx="8">
                  <c:v>2404</c:v>
                </c:pt>
                <c:pt idx="9">
                  <c:v>4661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39-41A1-8C32-1FB348FDEBE7}"/>
            </c:ext>
          </c:extLst>
        </c:ser>
        <c:ser>
          <c:idx val="2"/>
          <c:order val="2"/>
          <c:tx>
            <c:v>Plug-In hybrid electric vehicle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'EV penetration'!$A$2:$A$11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'EV penetration'!$C$2:$C$11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128</c:v>
                </c:pt>
                <c:pt idx="3">
                  <c:v>296</c:v>
                </c:pt>
                <c:pt idx="4">
                  <c:v>569</c:v>
                </c:pt>
                <c:pt idx="5">
                  <c:v>973</c:v>
                </c:pt>
                <c:pt idx="6">
                  <c:v>2441</c:v>
                </c:pt>
                <c:pt idx="7">
                  <c:v>5719</c:v>
                </c:pt>
                <c:pt idx="8">
                  <c:v>13095</c:v>
                </c:pt>
                <c:pt idx="9">
                  <c:v>24704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39-41A1-8C32-1FB348FDEB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6092192"/>
        <c:axId val="116649160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'EV penetration'!$A$2:$A$11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2010</c:v>
                      </c:pt>
                      <c:pt idx="1">
                        <c:v>2011</c:v>
                      </c:pt>
                      <c:pt idx="2">
                        <c:v>2012</c:v>
                      </c:pt>
                      <c:pt idx="3">
                        <c:v>2013</c:v>
                      </c:pt>
                      <c:pt idx="4">
                        <c:v>2014</c:v>
                      </c:pt>
                      <c:pt idx="5">
                        <c:v>2015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  <c:pt idx="9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'EV penetration'!$A$2:$A$11</c15:sqref>
                        </c15:formulaRef>
                      </c:ext>
                    </c:extLst>
                    <c:numCache>
                      <c:formatCode>General</c:formatCode>
                      <c:ptCount val="10"/>
                      <c:pt idx="0">
                        <c:v>2010</c:v>
                      </c:pt>
                      <c:pt idx="1">
                        <c:v>2011</c:v>
                      </c:pt>
                      <c:pt idx="2">
                        <c:v>2012</c:v>
                      </c:pt>
                      <c:pt idx="3">
                        <c:v>2013</c:v>
                      </c:pt>
                      <c:pt idx="4">
                        <c:v>2014</c:v>
                      </c:pt>
                      <c:pt idx="5">
                        <c:v>2015</c:v>
                      </c:pt>
                      <c:pt idx="6">
                        <c:v>2016</c:v>
                      </c:pt>
                      <c:pt idx="7">
                        <c:v>2017</c:v>
                      </c:pt>
                      <c:pt idx="8">
                        <c:v>2018</c:v>
                      </c:pt>
                      <c:pt idx="9">
                        <c:v>2019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5439-41A1-8C32-1FB348FDEBE7}"/>
                  </c:ext>
                </c:extLst>
              </c15:ser>
            </c15:filteredBarSeries>
          </c:ext>
        </c:extLst>
      </c:barChart>
      <c:catAx>
        <c:axId val="1226092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fi-FI"/>
          </a:p>
        </c:txPr>
        <c:crossAx val="1166491600"/>
        <c:crosses val="autoZero"/>
        <c:auto val="1"/>
        <c:lblAlgn val="ctr"/>
        <c:lblOffset val="100"/>
        <c:noMultiLvlLbl val="0"/>
      </c:catAx>
      <c:valAx>
        <c:axId val="1166491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i-FI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i-FI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fi-FI"/>
          </a:p>
        </c:txPr>
        <c:crossAx val="1226092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fi-FI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517499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700500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660109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224326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87393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445548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044246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334969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831868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246246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&lt;</a:t>
            </a:r>
            <a:r>
              <a:rPr lang="fi-FI" sz="3200" i="1" dirty="0" err="1"/>
              <a:t>Modelling</a:t>
            </a:r>
            <a:r>
              <a:rPr lang="fi-FI" sz="3200" i="1" dirty="0"/>
              <a:t> of Electric </a:t>
            </a:r>
            <a:r>
              <a:rPr lang="fi-FI" sz="3200" i="1" dirty="0" err="1"/>
              <a:t>Vehicle</a:t>
            </a:r>
            <a:r>
              <a:rPr lang="fi-FI" sz="3200" i="1" dirty="0"/>
              <a:t> </a:t>
            </a:r>
            <a:r>
              <a:rPr lang="fi-FI" sz="3200" i="1" dirty="0" err="1"/>
              <a:t>charging</a:t>
            </a:r>
            <a:r>
              <a:rPr lang="fi-FI" sz="3200" i="1" dirty="0"/>
              <a:t> </a:t>
            </a:r>
            <a:r>
              <a:rPr lang="fi-FI" sz="3200" i="1" dirty="0" err="1"/>
              <a:t>load</a:t>
            </a:r>
            <a:r>
              <a:rPr lang="fi-FI" sz="3200" i="1" dirty="0"/>
              <a:t>&gt;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&lt;Ramin Ahmadi Kordkheili-Adrian </a:t>
            </a:r>
            <a:r>
              <a:rPr lang="en-US" i="1" dirty="0" err="1"/>
              <a:t>Roos</a:t>
            </a:r>
            <a:r>
              <a:rPr lang="en-US" i="1" dirty="0"/>
              <a:t>&gt;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14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</a:t>
            </a:r>
            <a:r>
              <a:rPr lang="en-US" dirty="0"/>
              <a:t>20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scheduled and uncontrolled charging (sample paper):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Observations from the figure: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in the cost of charging with scheduled charging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in the voltage violation instances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overloading of the lines</a:t>
            </a:r>
          </a:p>
          <a:p>
            <a:pPr marL="285750" indent="-285750" eaLnBrk="1" hangingPunct="1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Shifting charging load of EVs from peak hours to off-peak hours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Integration</a:t>
            </a:r>
            <a:r>
              <a:rPr lang="fi-FI" dirty="0"/>
              <a:t> of EV/PHEV in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14389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72400" y="1295400"/>
                <a:ext cx="8241400" cy="449580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Wind farm example: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dirty="0"/>
              </a:p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dirty="0"/>
                  <a:t>   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lnSpc>
                    <a:spcPct val="16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𝐴𝑐𝑡𝑢𝑎𝑙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𝑔𝑒𝑛𝑒𝑟𝑎𝑡𝑖𝑜𝑛</m:t>
                        </m:r>
                      </m:sub>
                    </m:sSub>
                  </m:oMath>
                </a14:m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Actual generation of wind farm in time of delivery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𝑐𝑜𝑚𝑚𝑖𝑡𝑡𝑒𝑑</m:t>
                        </m:r>
                      </m:sub>
                    </m:sSub>
                  </m:oMath>
                </a14:m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Committed power to the day-ahead market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sz="2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𝐴𝑐𝑡𝑢𝑎𝑙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𝑔𝑒𝑛𝑒𝑟𝑎𝑡𝑖𝑜𝑛</m:t>
                        </m:r>
                      </m:sub>
                    </m:sSub>
                  </m:oMath>
                </a14:m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𝑐𝑜𝑚𝑚𝑖𝑡𝑡𝑒𝑑</m:t>
                        </m:r>
                      </m:sub>
                    </m:sSub>
                  </m:oMath>
                </a14:m>
                <a:r>
                  <a:rPr lang="en-US" sz="2400" b="0" dirty="0"/>
                  <a:t>                            </a:t>
                </a:r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Charging of EV fleet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𝐴𝑐𝑡𝑢𝑎𝑙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𝑔𝑒𝑛𝑒𝑟𝑎𝑡𝑖𝑜𝑛</m:t>
                        </m:r>
                      </m:sub>
                    </m:sSub>
                  </m:oMath>
                </a14:m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𝑐𝑜𝑚𝑚𝑖𝑡𝑡𝑒𝑑</m:t>
                        </m:r>
                      </m:sub>
                    </m:sSub>
                  </m:oMath>
                </a14:m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Discharging of EV fleet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dirty="0"/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dirty="0"/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dirty="0"/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72400" y="1295400"/>
                <a:ext cx="8241400" cy="4495800"/>
              </a:xfrm>
              <a:blipFill>
                <a:blip r:embed="rId3"/>
                <a:stretch>
                  <a:fillRect l="-1923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01990"/>
            <a:ext cx="7772400" cy="900000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EV/PHEV to mitigate integration of renewable energy resources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87398CE-8073-4729-8442-2700392E7529}"/>
              </a:ext>
            </a:extLst>
          </p:cNvPr>
          <p:cNvSpPr/>
          <p:nvPr/>
        </p:nvSpPr>
        <p:spPr>
          <a:xfrm>
            <a:off x="4053681" y="4603710"/>
            <a:ext cx="1880877" cy="4108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F4E74F-0A0C-4AD9-893C-9A2423AAA7FC}"/>
              </a:ext>
            </a:extLst>
          </p:cNvPr>
          <p:cNvSpPr txBox="1"/>
          <p:nvPr/>
        </p:nvSpPr>
        <p:spPr>
          <a:xfrm>
            <a:off x="3983831" y="4295775"/>
            <a:ext cx="2087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Overproduction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6527FAC-98C1-41B8-8D49-08CF14F0B47B}"/>
              </a:ext>
            </a:extLst>
          </p:cNvPr>
          <p:cNvSpPr/>
          <p:nvPr/>
        </p:nvSpPr>
        <p:spPr>
          <a:xfrm>
            <a:off x="4053681" y="5243128"/>
            <a:ext cx="1869764" cy="41083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C556E6-CBAD-4DE6-94EE-440F93BC7D65}"/>
              </a:ext>
            </a:extLst>
          </p:cNvPr>
          <p:cNvSpPr txBox="1"/>
          <p:nvPr/>
        </p:nvSpPr>
        <p:spPr>
          <a:xfrm>
            <a:off x="3987006" y="4978400"/>
            <a:ext cx="2087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Underproduction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09EA75-EEBF-4EAF-8ECF-5FF4C150E775}"/>
              </a:ext>
            </a:extLst>
          </p:cNvPr>
          <p:cNvSpPr/>
          <p:nvPr/>
        </p:nvSpPr>
        <p:spPr>
          <a:xfrm>
            <a:off x="3314264" y="2352161"/>
            <a:ext cx="1390650" cy="400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farm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3D86C68-6F1D-4F40-B204-5E4ECBE14905}"/>
              </a:ext>
            </a:extLst>
          </p:cNvPr>
          <p:cNvSpPr/>
          <p:nvPr/>
        </p:nvSpPr>
        <p:spPr>
          <a:xfrm>
            <a:off x="2708174" y="2391108"/>
            <a:ext cx="542925" cy="322155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A017164-3B15-4242-980B-9B8AFEAD2E6B}"/>
              </a:ext>
            </a:extLst>
          </p:cNvPr>
          <p:cNvSpPr/>
          <p:nvPr/>
        </p:nvSpPr>
        <p:spPr>
          <a:xfrm>
            <a:off x="4822826" y="2351320"/>
            <a:ext cx="696778" cy="37587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F84C495-2E16-44ED-9029-ECC1734F3CBA}"/>
              </a:ext>
            </a:extLst>
          </p:cNvPr>
          <p:cNvSpPr/>
          <p:nvPr/>
        </p:nvSpPr>
        <p:spPr>
          <a:xfrm rot="5400000">
            <a:off x="3749842" y="1928980"/>
            <a:ext cx="455248" cy="33493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8D9DD7-019B-498F-BF2B-FDCEC755F54E}"/>
              </a:ext>
            </a:extLst>
          </p:cNvPr>
          <p:cNvSpPr txBox="1"/>
          <p:nvPr/>
        </p:nvSpPr>
        <p:spPr>
          <a:xfrm>
            <a:off x="1222734" y="2221131"/>
            <a:ext cx="1530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generation</a:t>
            </a:r>
            <a:endParaRPr lang="fi-FI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EDBED9-42D7-4CFD-8D39-3990512FC189}"/>
              </a:ext>
            </a:extLst>
          </p:cNvPr>
          <p:cNvSpPr txBox="1"/>
          <p:nvPr/>
        </p:nvSpPr>
        <p:spPr>
          <a:xfrm>
            <a:off x="4727878" y="2013865"/>
            <a:ext cx="806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A77F8A-7DE8-402C-B17F-C498A7B6E986}"/>
              </a:ext>
            </a:extLst>
          </p:cNvPr>
          <p:cNvSpPr txBox="1"/>
          <p:nvPr/>
        </p:nvSpPr>
        <p:spPr>
          <a:xfrm>
            <a:off x="3113222" y="1238106"/>
            <a:ext cx="170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market price</a:t>
            </a:r>
            <a:endParaRPr lang="fi-FI" sz="18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15147C8-39AE-47BA-8DD8-3380C202CCAF}"/>
              </a:ext>
            </a:extLst>
          </p:cNvPr>
          <p:cNvSpPr/>
          <p:nvPr/>
        </p:nvSpPr>
        <p:spPr>
          <a:xfrm>
            <a:off x="5576956" y="2285555"/>
            <a:ext cx="1390650" cy="5790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Day-Ahead market</a:t>
            </a:r>
            <a:endParaRPr lang="fi-FI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A6E4D3C-FB08-4FD7-9828-E526B0FC4664}"/>
              </a:ext>
            </a:extLst>
          </p:cNvPr>
          <p:cNvSpPr/>
          <p:nvPr/>
        </p:nvSpPr>
        <p:spPr>
          <a:xfrm>
            <a:off x="7034523" y="2413975"/>
            <a:ext cx="542925" cy="25056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880FB5D-D0EC-4302-A361-AA69840CED9A}"/>
                  </a:ext>
                </a:extLst>
              </p:cNvPr>
              <p:cNvSpPr txBox="1"/>
              <p:nvPr/>
            </p:nvSpPr>
            <p:spPr>
              <a:xfrm>
                <a:off x="7738796" y="2353620"/>
                <a:ext cx="9418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𝑐𝑜𝑚𝑚𝑖𝑡𝑡𝑒𝑑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880FB5D-D0EC-4302-A361-AA69840CE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796" y="2353620"/>
                <a:ext cx="941814" cy="400110"/>
              </a:xfrm>
              <a:prstGeom prst="rect">
                <a:avLst/>
              </a:prstGeom>
              <a:blipFill>
                <a:blip r:embed="rId4"/>
                <a:stretch>
                  <a:fillRect l="-23226" r="-13548" b="-303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140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70000"/>
            <a:ext cx="7988990" cy="4457700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paper simulation: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power capacity: 10 MW, Number of EV’s: 484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I: Wind power is scheduled with no scheme to reduce power imbalance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II: EV’s charging/discharging coordinate to minimize power imbalance 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28600"/>
            <a:ext cx="7772400" cy="876299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EV/PHEV to mitigate integration of renewable energy resources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B28DCE-EEF3-4F8D-B4FD-D222713EF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329621"/>
            <a:ext cx="3531500" cy="23980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0B70C8-AA54-49E5-958E-AF535B91A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3318212"/>
            <a:ext cx="3405398" cy="243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294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role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EV/PHEV to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decrease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emission in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endParaRPr lang="fi-FI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Scheduling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EV/PHEV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charging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install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infrastructures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decrease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charging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endParaRPr lang="fi-FI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EV/PHEV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assist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share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renewable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fi-FI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33500"/>
            <a:ext cx="8134278" cy="43005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 W. Sun, F. Neumann and G. P. Harrison, "Robust scheduling of Electric Vehicle Charging in LV Distribution Networks under Uncertainty," in </a:t>
            </a:r>
            <a:r>
              <a:rPr lang="en-US" sz="24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Transactions on Industry Applications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Ghofrani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Arabali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Etezadi-Amoli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M. S.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Fadali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"Smart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Scheduling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Cost-Benefit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 of Grid-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Enabled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Vehicles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Wind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Power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," in </a:t>
            </a:r>
            <a:r>
              <a:rPr lang="fi-FI" sz="24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IEEE </a:t>
            </a:r>
            <a:r>
              <a:rPr lang="fi-FI" sz="24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Transactions</a:t>
            </a:r>
            <a:r>
              <a:rPr lang="fi-FI" sz="24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Smart Grid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vol. 5, no. 5,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2306-2313,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Sept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2014.</a:t>
            </a:r>
            <a:endParaRPr 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 Sheldon S. Williamson,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”Energy Management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Strategies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Electric and Plug-in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Hybrid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Vehicles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fi-FI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Springer</a:t>
            </a:r>
            <a:r>
              <a:rPr lang="fi-FI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</a:pP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 Chris Mi, M. Abul </a:t>
            </a:r>
            <a:r>
              <a:rPr lang="en-US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Masrur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David </a:t>
            </a:r>
            <a:r>
              <a:rPr lang="en-US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Wenzhong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Gao,”Hybrid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 Vehicles Principles and Applications with Practical Perspectives”, WILEY.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28600"/>
            <a:ext cx="7772400" cy="757785"/>
          </a:xfrm>
        </p:spPr>
        <p:txBody>
          <a:bodyPr/>
          <a:lstStyle/>
          <a:p>
            <a:r>
              <a:rPr lang="en-US" dirty="0"/>
              <a:t>R</a:t>
            </a:r>
            <a:r>
              <a:rPr lang="fi-FI" dirty="0" err="1"/>
              <a:t>eferences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457200" indent="-457200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 of EV/PHEV</a:t>
            </a:r>
          </a:p>
          <a:p>
            <a:pPr marL="457200" indent="-457200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EV/PHEV in distribution grid</a:t>
            </a:r>
          </a:p>
          <a:p>
            <a:pPr marL="457200" indent="-457200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EV/PHEV to mitigate integration of renewable energy resources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82700"/>
            <a:ext cx="7988990" cy="4351300"/>
          </a:xfrm>
        </p:spPr>
        <p:txBody>
          <a:bodyPr>
            <a:noAutofit/>
          </a:bodyPr>
          <a:lstStyle/>
          <a:p>
            <a:pPr marL="0" indent="0" algn="just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Vehicle (EV):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battery (or fuel cell) as the source of energy</a:t>
            </a:r>
          </a:p>
          <a:p>
            <a:pPr marL="0" indent="0" algn="just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Plug-In Hybrid Electric vehicle (PHEV):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sources of energy to propel the vehicle include Internal combustion Engine (ICE) and a battery (or fuel cell) </a:t>
            </a:r>
          </a:p>
          <a:p>
            <a:pPr marL="0" indent="0" algn="just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Benefits:</a:t>
            </a:r>
          </a:p>
          <a:p>
            <a:pPr marL="342900" indent="-342900" algn="just" eaLnBrk="1" hangingPunct="1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the rate of oil consumption and green house gas emissions</a:t>
            </a:r>
          </a:p>
          <a:p>
            <a:pPr marL="342900" indent="-342900" algn="just" eaLnBrk="1" hangingPunct="1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energy security by shifting demand away from fossil fuels to domestically produced energy supplied  from renewable sources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fi-FI" dirty="0" err="1"/>
              <a:t>oncept</a:t>
            </a:r>
            <a:r>
              <a:rPr lang="fi-FI" dirty="0"/>
              <a:t> of EV/PHEV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78770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31900"/>
            <a:ext cx="8152500" cy="4402100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 Penetration:</a:t>
            </a:r>
          </a:p>
          <a:p>
            <a:pPr marL="0" indent="0" eaLnBrk="1" hangingPunct="1">
              <a:lnSpc>
                <a:spcPct val="16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6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6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6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6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6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6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 for 2030: </a:t>
            </a:r>
            <a:r>
              <a:rPr lang="en-US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Estimates range from 250000 to 700000-800000 vehicles 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              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in increase of electrical consumption about 0.5-2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fi-FI" dirty="0" err="1"/>
              <a:t>oncept</a:t>
            </a:r>
            <a:r>
              <a:rPr lang="fi-FI" dirty="0"/>
              <a:t> of EV/PHEV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356CD8B-C8FC-422E-A550-E506B71CA0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2837217"/>
              </p:ext>
            </p:extLst>
          </p:nvPr>
        </p:nvGraphicFramePr>
        <p:xfrm>
          <a:off x="1760538" y="1814494"/>
          <a:ext cx="578326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Arrow: Right 11">
            <a:extLst>
              <a:ext uri="{FF2B5EF4-FFF2-40B4-BE49-F238E27FC236}">
                <a16:creationId xmlns:a16="http://schemas.microsoft.com/office/drawing/2014/main" id="{9FB3FC93-815F-4837-95AD-8874485DF14D}"/>
              </a:ext>
            </a:extLst>
          </p:cNvPr>
          <p:cNvSpPr/>
          <p:nvPr/>
        </p:nvSpPr>
        <p:spPr>
          <a:xfrm>
            <a:off x="761100" y="5183186"/>
            <a:ext cx="572400" cy="3921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5153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Battery types for EV/PHEV: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Lead-Acid (Pb-Acid), Nickel Cadmium (Ni-Cd), Nickel-Metal Hydride (Ni-MH), Lithium-Ion (Li-Ion), Lithium Polymer (Li-Po)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Charging schemes: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charging: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Plug-in the EV/PHEV to the grid and it charged like other loads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Vehicle to Grid (V2G):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Bidirectional power and energy exchange between the power grid and the EV/PHEV 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  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fi-FI" dirty="0" err="1"/>
              <a:t>oncpet</a:t>
            </a:r>
            <a:r>
              <a:rPr lang="fi-FI" dirty="0"/>
              <a:t> of EV/PHEV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1242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72400" y="1387740"/>
                <a:ext cx="7988990" cy="4339960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Battery parameters: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Capacity: </a:t>
                </a:r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Amount of charge that can be drawn from a fully charged battery until it gets fully discharge. 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 Of Charge (SOC): </a:t>
                </a:r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Percentage of charge available from a battery to the whole capacity of the battery.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Charging and discharging power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 </a:t>
                </a:r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amount of power to charge/discharge the battery.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Charging and discharging efficiency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𝜼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𝒄</m:t>
                        </m:r>
                      </m:sub>
                    </m:sSub>
                    <m:r>
                      <a:rPr lang="en-US" sz="24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𝜼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 </a:t>
                </a:r>
                <a:r>
                  <a:rPr lang="en-US" sz="24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chemical reactions inside the battery during charge and discharge are not ideal and there are always losses involve.</a:t>
                </a: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sz="2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lnSpc>
                    <a:spcPct val="16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72400" y="1387740"/>
                <a:ext cx="7988990" cy="4339960"/>
              </a:xfrm>
              <a:blipFill>
                <a:blip r:embed="rId3"/>
                <a:stretch>
                  <a:fillRect l="-1908" t="-140" r="-1679" b="-1124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fi-FI" dirty="0" err="1"/>
              <a:t>oncept</a:t>
            </a:r>
            <a:r>
              <a:rPr lang="fi-FI" dirty="0"/>
              <a:t> of EV/PHEV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3869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988990" cy="424626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Uncontrolled charging: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drop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 imbalance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Overloading of network components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in the peak load of the system</a:t>
            </a:r>
          </a:p>
          <a:p>
            <a:pPr marL="0" indent="0" eaLnBrk="1" hangingPunct="1">
              <a:lnSpc>
                <a:spcPct val="1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Scheduled charging</a:t>
            </a:r>
          </a:p>
          <a:p>
            <a:pPr marL="342900" indent="-342900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cost of charging</a:t>
            </a:r>
          </a:p>
          <a:p>
            <a:pPr marL="342900" indent="-342900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Flattening the load curve</a:t>
            </a:r>
          </a:p>
          <a:p>
            <a:pPr marL="342900" indent="-342900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 in the power quality</a:t>
            </a:r>
          </a:p>
          <a:p>
            <a:pPr marL="342900" indent="-342900" eaLnBrk="1" hangingPunct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the need to install new infrastructure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Integration</a:t>
            </a:r>
            <a:r>
              <a:rPr lang="fi-FI" dirty="0"/>
              <a:t> of EV/PHEV in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3874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70000"/>
            <a:ext cx="8381100" cy="44704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Uncertainties of EV’s in the simulations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SOC: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 of electric vehicles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the beginning of simulation period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Arrival time: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Arrival at home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after the last trip of the day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Departure time: 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Departure from home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just before the first journey of the next day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Daily trip mileage: </a:t>
            </a: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vehicle driving</a:t>
            </a:r>
          </a:p>
          <a:p>
            <a:pPr marL="0" indent="0" algn="just" eaLnBrk="1" hangingPunct="1">
              <a:lnSpc>
                <a:spcPct val="150000"/>
              </a:lnSpc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distance</a:t>
            </a:r>
          </a:p>
          <a:p>
            <a:pPr marL="0" indent="0" eaLnBrk="1" hangingPunct="1">
              <a:lnSpc>
                <a:spcPct val="100000"/>
              </a:lnSpc>
            </a:pPr>
            <a:endParaRPr lang="en-US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Integration</a:t>
            </a:r>
            <a:r>
              <a:rPr lang="fi-FI" dirty="0"/>
              <a:t> of EV/PHEV in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F7418A-A7FA-4A12-B247-09808D86F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2003699"/>
            <a:ext cx="3657600" cy="358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72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82700"/>
            <a:ext cx="7988990" cy="44704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Comparison between scheduled and uncontrolled charging (sample paper):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Uncontrolled: EVs simply start charging on arrival at the maximum charging rate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Opt. Schedule (no mitigation): Optimization of EVs charging under uncertainty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Opt. Schedule (with mitigation): Optimization of EVs charging under uncertainty mitigation</a:t>
            </a:r>
          </a:p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Opt. Schedule (perfect foresight): Optimization of EVs charging using perfect foresight</a:t>
            </a:r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  <a:p>
            <a:pPr marL="0" indent="0" eaLnBrk="1" hangingPunct="1">
              <a:lnSpc>
                <a:spcPct val="16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259139"/>
            <a:ext cx="7772400" cy="631445"/>
          </a:xfrm>
        </p:spPr>
        <p:txBody>
          <a:bodyPr/>
          <a:lstStyle/>
          <a:p>
            <a:r>
              <a:rPr lang="fi-FI" dirty="0" err="1"/>
              <a:t>Integration</a:t>
            </a:r>
            <a:r>
              <a:rPr lang="fi-FI" dirty="0"/>
              <a:t> of EV/PHEV in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grid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14.04.2020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3CD851-9D1C-4225-8F49-D1B2CA36F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938" y="1638561"/>
            <a:ext cx="5045762" cy="267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77205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18727</TotalTime>
  <Words>806</Words>
  <Application>Microsoft Office PowerPoint</Application>
  <PresentationFormat>On-screen Show (4:3)</PresentationFormat>
  <Paragraphs>146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Arial</vt:lpstr>
      <vt:lpstr>Calibri</vt:lpstr>
      <vt:lpstr>Cambria Math</vt:lpstr>
      <vt:lpstr>Times New Roman</vt:lpstr>
      <vt:lpstr>Wingdings</vt:lpstr>
      <vt:lpstr>presentation</vt:lpstr>
      <vt:lpstr>Aalto Content - Green</vt:lpstr>
      <vt:lpstr>ELEC-E8423 - Smart Grid  &lt;Modelling of Electric Vehicle charging load&gt;</vt:lpstr>
      <vt:lpstr>Introduction</vt:lpstr>
      <vt:lpstr>Concept of EV/PHEV</vt:lpstr>
      <vt:lpstr>Concept of EV/PHEV</vt:lpstr>
      <vt:lpstr>Concpet of EV/PHEV</vt:lpstr>
      <vt:lpstr>Concept of EV/PHEV</vt:lpstr>
      <vt:lpstr>Integration of EV/PHEV in distribution grid</vt:lpstr>
      <vt:lpstr>Integration of EV/PHEV in distribution grid</vt:lpstr>
      <vt:lpstr>Integration of EV/PHEV in distribution grid</vt:lpstr>
      <vt:lpstr>Integration of EV/PHEV in distribution grid</vt:lpstr>
      <vt:lpstr>EV/PHEV to mitigate integration of renewable energy resources </vt:lpstr>
      <vt:lpstr>EV/PHEV to mitigate integration of renewable energy resources</vt:lpstr>
      <vt:lpstr>Conclusions</vt:lpstr>
      <vt:lpstr>References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1167</cp:revision>
  <dcterms:created xsi:type="dcterms:W3CDTF">2010-03-23T14:57:30Z</dcterms:created>
  <dcterms:modified xsi:type="dcterms:W3CDTF">2020-04-14T07:15:15Z</dcterms:modified>
</cp:coreProperties>
</file>