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2"/>
  </p:notesMasterIdLst>
  <p:handoutMasterIdLst>
    <p:handoutMasterId r:id="rId13"/>
  </p:handoutMasterIdLst>
  <p:sldIdLst>
    <p:sldId id="339" r:id="rId3"/>
    <p:sldId id="355" r:id="rId4"/>
    <p:sldId id="365" r:id="rId5"/>
    <p:sldId id="366" r:id="rId6"/>
    <p:sldId id="367" r:id="rId7"/>
    <p:sldId id="368" r:id="rId8"/>
    <p:sldId id="369" r:id="rId9"/>
    <p:sldId id="352" r:id="rId10"/>
    <p:sldId id="362" r:id="rId11"/>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85804" autoAdjust="0"/>
  </p:normalViewPr>
  <p:slideViewPr>
    <p:cSldViewPr snapToGrid="0" snapToObjects="1">
      <p:cViewPr varScale="1">
        <p:scale>
          <a:sx n="102" d="100"/>
          <a:sy n="102" d="100"/>
        </p:scale>
        <p:origin x="3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3/3/2020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3/3/2020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err="1"/>
              <a:t>This</a:t>
            </a:r>
            <a:r>
              <a:rPr lang="fi-FI" dirty="0"/>
              <a:t> is </a:t>
            </a:r>
            <a:r>
              <a:rPr lang="fi-FI" dirty="0" err="1"/>
              <a:t>the</a:t>
            </a:r>
            <a:r>
              <a:rPr lang="fi-FI" dirty="0"/>
              <a:t> </a:t>
            </a:r>
            <a:r>
              <a:rPr lang="fi-FI" dirty="0" err="1"/>
              <a:t>basic</a:t>
            </a:r>
            <a:r>
              <a:rPr lang="fi-FI" dirty="0"/>
              <a:t> </a:t>
            </a:r>
            <a:r>
              <a:rPr lang="fi-FI" dirty="0" err="1"/>
              <a:t>structure</a:t>
            </a:r>
            <a:r>
              <a:rPr lang="fi-FI" dirty="0"/>
              <a:t> of </a:t>
            </a:r>
            <a:r>
              <a:rPr lang="fi-FI" dirty="0" err="1"/>
              <a:t>the</a:t>
            </a:r>
            <a:r>
              <a:rPr lang="fi-FI" dirty="0"/>
              <a:t> Nordic </a:t>
            </a:r>
            <a:r>
              <a:rPr lang="fi-FI" dirty="0" err="1"/>
              <a:t>electricity</a:t>
            </a:r>
            <a:r>
              <a:rPr lang="fi-FI" dirty="0"/>
              <a:t> market. </a:t>
            </a:r>
            <a:r>
              <a:rPr lang="fi-FI" dirty="0" err="1"/>
              <a:t>Different</a:t>
            </a:r>
            <a:r>
              <a:rPr lang="fi-FI" dirty="0"/>
              <a:t> </a:t>
            </a:r>
            <a:r>
              <a:rPr lang="fi-FI" dirty="0" err="1"/>
              <a:t>countries</a:t>
            </a:r>
            <a:r>
              <a:rPr lang="fi-FI" dirty="0"/>
              <a:t> </a:t>
            </a:r>
            <a:r>
              <a:rPr lang="fi-FI" dirty="0" err="1"/>
              <a:t>have</a:t>
            </a:r>
            <a:r>
              <a:rPr lang="fi-FI" dirty="0"/>
              <a:t> </a:t>
            </a:r>
            <a:r>
              <a:rPr lang="fi-FI" dirty="0" err="1"/>
              <a:t>their</a:t>
            </a:r>
            <a:r>
              <a:rPr lang="fi-FI" dirty="0"/>
              <a:t> </a:t>
            </a:r>
            <a:r>
              <a:rPr lang="fi-FI" dirty="0" err="1"/>
              <a:t>own</a:t>
            </a:r>
            <a:r>
              <a:rPr lang="fi-FI" dirty="0"/>
              <a:t> transmission </a:t>
            </a:r>
            <a:r>
              <a:rPr lang="fi-FI" dirty="0" err="1"/>
              <a:t>system</a:t>
            </a:r>
            <a:r>
              <a:rPr lang="fi-FI" dirty="0"/>
              <a:t> </a:t>
            </a:r>
            <a:r>
              <a:rPr lang="fi-FI" dirty="0" err="1"/>
              <a:t>operators</a:t>
            </a:r>
            <a:r>
              <a:rPr lang="fi-FI" dirty="0"/>
              <a:t> (</a:t>
            </a:r>
            <a:r>
              <a:rPr lang="fi-FI" dirty="0" err="1"/>
              <a:t>TSOs</a:t>
            </a:r>
            <a:r>
              <a:rPr lang="fi-FI" dirty="0"/>
              <a:t>). </a:t>
            </a:r>
            <a:r>
              <a:rPr lang="fi-FI" dirty="0" err="1"/>
              <a:t>Fingrid</a:t>
            </a:r>
            <a:r>
              <a:rPr lang="fi-FI" dirty="0"/>
              <a:t> </a:t>
            </a:r>
            <a:r>
              <a:rPr lang="fi-FI" dirty="0" err="1"/>
              <a:t>controls</a:t>
            </a:r>
            <a:r>
              <a:rPr lang="fi-FI" dirty="0"/>
              <a:t> </a:t>
            </a:r>
            <a:r>
              <a:rPr lang="fi-FI" dirty="0" err="1"/>
              <a:t>the</a:t>
            </a:r>
            <a:r>
              <a:rPr lang="fi-FI" dirty="0"/>
              <a:t> </a:t>
            </a:r>
            <a:r>
              <a:rPr lang="fi-FI" dirty="0" err="1"/>
              <a:t>finnish</a:t>
            </a:r>
            <a:r>
              <a:rPr lang="fi-FI" dirty="0"/>
              <a:t> transmission </a:t>
            </a:r>
            <a:r>
              <a:rPr lang="fi-FI" dirty="0" err="1"/>
              <a:t>system</a:t>
            </a:r>
            <a:r>
              <a:rPr lang="fi-FI" dirty="0"/>
              <a:t>. </a:t>
            </a:r>
          </a:p>
          <a:p>
            <a:r>
              <a:rPr lang="fi-FI" dirty="0" err="1"/>
              <a:t>The</a:t>
            </a:r>
            <a:r>
              <a:rPr lang="fi-FI" dirty="0"/>
              <a:t> </a:t>
            </a:r>
            <a:r>
              <a:rPr lang="fi-FI" dirty="0" err="1"/>
              <a:t>day-ahead</a:t>
            </a:r>
            <a:r>
              <a:rPr lang="fi-FI" dirty="0"/>
              <a:t> and intra-</a:t>
            </a:r>
            <a:r>
              <a:rPr lang="fi-FI" dirty="0" err="1"/>
              <a:t>day</a:t>
            </a:r>
            <a:r>
              <a:rPr lang="fi-FI" dirty="0"/>
              <a:t> </a:t>
            </a:r>
            <a:r>
              <a:rPr lang="fi-FI" dirty="0" err="1"/>
              <a:t>markets</a:t>
            </a:r>
            <a:r>
              <a:rPr lang="fi-FI" dirty="0"/>
              <a:t> </a:t>
            </a:r>
            <a:r>
              <a:rPr lang="fi-FI" dirty="0" err="1"/>
              <a:t>provide</a:t>
            </a:r>
            <a:r>
              <a:rPr lang="fi-FI" dirty="0"/>
              <a:t> a </a:t>
            </a:r>
            <a:r>
              <a:rPr lang="fi-FI" dirty="0" err="1"/>
              <a:t>platform</a:t>
            </a:r>
            <a:r>
              <a:rPr lang="fi-FI" dirty="0"/>
              <a:t> for </a:t>
            </a:r>
            <a:r>
              <a:rPr lang="fi-FI" dirty="0" err="1"/>
              <a:t>matching</a:t>
            </a:r>
            <a:r>
              <a:rPr lang="fi-FI" dirty="0"/>
              <a:t> </a:t>
            </a:r>
            <a:r>
              <a:rPr lang="fi-FI" dirty="0" err="1"/>
              <a:t>consumption</a:t>
            </a:r>
            <a:r>
              <a:rPr lang="fi-FI" dirty="0"/>
              <a:t> and </a:t>
            </a:r>
            <a:r>
              <a:rPr lang="fi-FI" dirty="0" err="1"/>
              <a:t>production</a:t>
            </a:r>
            <a:r>
              <a:rPr lang="fi-FI" dirty="0"/>
              <a:t>, </a:t>
            </a:r>
            <a:r>
              <a:rPr lang="fi-FI" dirty="0" err="1"/>
              <a:t>by</a:t>
            </a:r>
            <a:r>
              <a:rPr lang="fi-FI" dirty="0"/>
              <a:t> </a:t>
            </a:r>
            <a:r>
              <a:rPr lang="fi-FI" dirty="0" err="1"/>
              <a:t>connecting</a:t>
            </a:r>
            <a:r>
              <a:rPr lang="fi-FI" dirty="0"/>
              <a:t> </a:t>
            </a:r>
            <a:r>
              <a:rPr lang="fi-FI" dirty="0" err="1"/>
              <a:t>the</a:t>
            </a:r>
            <a:r>
              <a:rPr lang="fi-FI" dirty="0"/>
              <a:t> </a:t>
            </a:r>
            <a:r>
              <a:rPr lang="fi-FI" dirty="0" err="1"/>
              <a:t>producers</a:t>
            </a:r>
            <a:r>
              <a:rPr lang="fi-FI" dirty="0"/>
              <a:t> and </a:t>
            </a:r>
            <a:r>
              <a:rPr lang="fi-FI" dirty="0" err="1"/>
              <a:t>consumers</a:t>
            </a:r>
            <a:r>
              <a:rPr lang="fi-FI" dirty="0"/>
              <a:t> </a:t>
            </a:r>
            <a:r>
              <a:rPr lang="fi-FI" dirty="0" err="1"/>
              <a:t>through</a:t>
            </a:r>
            <a:r>
              <a:rPr lang="fi-FI" dirty="0"/>
              <a:t> </a:t>
            </a:r>
            <a:r>
              <a:rPr lang="fi-FI" dirty="0" err="1"/>
              <a:t>hourly</a:t>
            </a:r>
            <a:r>
              <a:rPr lang="fi-FI" dirty="0"/>
              <a:t> </a:t>
            </a:r>
            <a:r>
              <a:rPr lang="fi-FI" dirty="0" err="1"/>
              <a:t>pricing</a:t>
            </a:r>
            <a:r>
              <a:rPr lang="fi-FI" dirty="0"/>
              <a:t> for </a:t>
            </a:r>
            <a:r>
              <a:rPr lang="fi-FI" dirty="0" err="1"/>
              <a:t>capacity</a:t>
            </a:r>
            <a:r>
              <a:rPr lang="fi-FI" dirty="0"/>
              <a:t>. </a:t>
            </a:r>
            <a:r>
              <a:rPr lang="fi-FI" dirty="0" err="1"/>
              <a:t>However</a:t>
            </a:r>
            <a:r>
              <a:rPr lang="fi-FI" dirty="0"/>
              <a:t>, </a:t>
            </a:r>
            <a:r>
              <a:rPr lang="fi-FI" dirty="0" err="1"/>
              <a:t>the</a:t>
            </a:r>
            <a:r>
              <a:rPr lang="fi-FI" dirty="0"/>
              <a:t> </a:t>
            </a:r>
            <a:r>
              <a:rPr lang="fi-FI" dirty="0" err="1"/>
              <a:t>production</a:t>
            </a:r>
            <a:r>
              <a:rPr lang="fi-FI" dirty="0"/>
              <a:t> and </a:t>
            </a:r>
            <a:r>
              <a:rPr lang="fi-FI" dirty="0" err="1"/>
              <a:t>consumption</a:t>
            </a:r>
            <a:r>
              <a:rPr lang="fi-FI" dirty="0"/>
              <a:t> </a:t>
            </a:r>
            <a:r>
              <a:rPr lang="fi-FI" dirty="0" err="1"/>
              <a:t>will</a:t>
            </a:r>
            <a:r>
              <a:rPr lang="fi-FI" dirty="0"/>
              <a:t> </a:t>
            </a:r>
            <a:r>
              <a:rPr lang="fi-FI" dirty="0" err="1"/>
              <a:t>never</a:t>
            </a:r>
            <a:r>
              <a:rPr lang="fi-FI" dirty="0"/>
              <a:t> </a:t>
            </a:r>
            <a:r>
              <a:rPr lang="fi-FI" dirty="0" err="1"/>
              <a:t>match</a:t>
            </a:r>
            <a:r>
              <a:rPr lang="fi-FI" dirty="0"/>
              <a:t> </a:t>
            </a:r>
            <a:r>
              <a:rPr lang="fi-FI" dirty="0" err="1"/>
              <a:t>perfectly</a:t>
            </a:r>
            <a:r>
              <a:rPr lang="fi-FI" dirty="0"/>
              <a:t>, </a:t>
            </a:r>
            <a:r>
              <a:rPr lang="fi-FI" dirty="0" err="1"/>
              <a:t>thus</a:t>
            </a:r>
            <a:r>
              <a:rPr lang="fi-FI" dirty="0"/>
              <a:t> </a:t>
            </a:r>
            <a:r>
              <a:rPr lang="fi-FI" dirty="0" err="1"/>
              <a:t>there</a:t>
            </a:r>
            <a:r>
              <a:rPr lang="fi-FI" dirty="0"/>
              <a:t> is </a:t>
            </a:r>
            <a:r>
              <a:rPr lang="fi-FI" dirty="0" err="1"/>
              <a:t>need</a:t>
            </a:r>
            <a:r>
              <a:rPr lang="fi-FI" dirty="0"/>
              <a:t> for </a:t>
            </a:r>
            <a:r>
              <a:rPr lang="fi-FI" dirty="0" err="1"/>
              <a:t>balancing</a:t>
            </a:r>
            <a:r>
              <a:rPr lang="fi-FI" dirty="0"/>
              <a:t> </a:t>
            </a:r>
            <a:r>
              <a:rPr lang="fi-FI" dirty="0" err="1"/>
              <a:t>small</a:t>
            </a:r>
            <a:r>
              <a:rPr lang="fi-FI" dirty="0"/>
              <a:t> </a:t>
            </a:r>
            <a:r>
              <a:rPr lang="fi-FI" dirty="0" err="1"/>
              <a:t>fluctuations</a:t>
            </a:r>
            <a:r>
              <a:rPr lang="fi-FI" dirty="0"/>
              <a:t> and </a:t>
            </a:r>
            <a:r>
              <a:rPr lang="fi-FI" dirty="0" err="1"/>
              <a:t>disturbances</a:t>
            </a:r>
            <a:r>
              <a:rPr lang="fi-FI" dirty="0"/>
              <a:t>. </a:t>
            </a:r>
            <a:r>
              <a:rPr lang="fi-FI" dirty="0" err="1"/>
              <a:t>Today</a:t>
            </a:r>
            <a:r>
              <a:rPr lang="fi-FI" dirty="0"/>
              <a:t> </a:t>
            </a:r>
            <a:r>
              <a:rPr lang="fi-FI" dirty="0" err="1"/>
              <a:t>we</a:t>
            </a:r>
            <a:r>
              <a:rPr lang="fi-FI" dirty="0"/>
              <a:t> </a:t>
            </a:r>
            <a:r>
              <a:rPr lang="fi-FI" dirty="0" err="1"/>
              <a:t>will</a:t>
            </a:r>
            <a:r>
              <a:rPr lang="fi-FI" dirty="0"/>
              <a:t> </a:t>
            </a:r>
            <a:r>
              <a:rPr lang="fi-FI" dirty="0" err="1"/>
              <a:t>focus</a:t>
            </a:r>
            <a:r>
              <a:rPr lang="fi-FI" dirty="0"/>
              <a:t> on </a:t>
            </a:r>
            <a:r>
              <a:rPr lang="fi-FI" dirty="0" err="1"/>
              <a:t>the</a:t>
            </a:r>
            <a:r>
              <a:rPr lang="fi-FI" dirty="0"/>
              <a:t> </a:t>
            </a:r>
            <a:r>
              <a:rPr lang="fi-FI" dirty="0" err="1"/>
              <a:t>reserve</a:t>
            </a:r>
            <a:r>
              <a:rPr lang="fi-FI" dirty="0"/>
              <a:t> </a:t>
            </a:r>
            <a:r>
              <a:rPr lang="fi-FI" dirty="0" err="1"/>
              <a:t>markets</a:t>
            </a:r>
            <a:r>
              <a:rPr lang="fi-FI" dirty="0"/>
              <a:t>, </a:t>
            </a:r>
            <a:r>
              <a:rPr lang="fi-FI" dirty="0" err="1"/>
              <a:t>which</a:t>
            </a:r>
            <a:r>
              <a:rPr lang="fi-FI" dirty="0"/>
              <a:t> </a:t>
            </a:r>
            <a:r>
              <a:rPr lang="fi-FI" dirty="0" err="1"/>
              <a:t>comprises</a:t>
            </a:r>
            <a:r>
              <a:rPr lang="fi-FI" dirty="0"/>
              <a:t> of </a:t>
            </a:r>
            <a:r>
              <a:rPr lang="fi-FI" dirty="0" err="1"/>
              <a:t>different</a:t>
            </a:r>
            <a:r>
              <a:rPr lang="fi-FI" dirty="0"/>
              <a:t> </a:t>
            </a:r>
            <a:r>
              <a:rPr lang="fi-FI" dirty="0" err="1"/>
              <a:t>frequency</a:t>
            </a:r>
            <a:r>
              <a:rPr lang="fi-FI" dirty="0"/>
              <a:t> </a:t>
            </a:r>
            <a:r>
              <a:rPr lang="fi-FI" dirty="0" err="1"/>
              <a:t>containment</a:t>
            </a:r>
            <a:r>
              <a:rPr lang="fi-FI" dirty="0"/>
              <a:t> and </a:t>
            </a:r>
            <a:r>
              <a:rPr lang="fi-FI" dirty="0" err="1"/>
              <a:t>restoration</a:t>
            </a:r>
            <a:r>
              <a:rPr lang="fi-FI" dirty="0"/>
              <a:t> </a:t>
            </a:r>
            <a:r>
              <a:rPr lang="fi-FI" dirty="0" err="1"/>
              <a:t>services</a:t>
            </a:r>
            <a:r>
              <a:rPr lang="fi-FI" dirty="0"/>
              <a:t>.</a:t>
            </a:r>
            <a:endParaRPr lang="en-GB" dirty="0"/>
          </a:p>
        </p:txBody>
      </p:sp>
    </p:spTree>
    <p:extLst>
      <p:ext uri="{BB962C8B-B14F-4D97-AF65-F5344CB8AC3E}">
        <p14:creationId xmlns:p14="http://schemas.microsoft.com/office/powerpoint/2010/main" val="1015239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err="1"/>
              <a:t>The</a:t>
            </a:r>
            <a:r>
              <a:rPr lang="fi-FI" dirty="0"/>
              <a:t> Nordic </a:t>
            </a:r>
            <a:r>
              <a:rPr lang="fi-FI" dirty="0" err="1"/>
              <a:t>electricity</a:t>
            </a:r>
            <a:r>
              <a:rPr lang="fi-FI" dirty="0"/>
              <a:t> </a:t>
            </a:r>
            <a:r>
              <a:rPr lang="fi-FI" dirty="0" err="1"/>
              <a:t>frequency</a:t>
            </a:r>
            <a:r>
              <a:rPr lang="fi-FI" dirty="0"/>
              <a:t> is set </a:t>
            </a:r>
            <a:r>
              <a:rPr lang="fi-FI" dirty="0" err="1"/>
              <a:t>constant</a:t>
            </a:r>
            <a:r>
              <a:rPr lang="fi-FI" dirty="0"/>
              <a:t> at 50 Hz. </a:t>
            </a:r>
            <a:r>
              <a:rPr lang="fi-FI" dirty="0" err="1"/>
              <a:t>There</a:t>
            </a:r>
            <a:r>
              <a:rPr lang="fi-FI" dirty="0"/>
              <a:t> </a:t>
            </a:r>
            <a:r>
              <a:rPr lang="fi-FI" dirty="0" err="1"/>
              <a:t>are</a:t>
            </a:r>
            <a:r>
              <a:rPr lang="fi-FI" dirty="0"/>
              <a:t> </a:t>
            </a:r>
            <a:r>
              <a:rPr lang="fi-FI" dirty="0" err="1"/>
              <a:t>two</a:t>
            </a:r>
            <a:r>
              <a:rPr lang="fi-FI" dirty="0"/>
              <a:t> </a:t>
            </a:r>
            <a:r>
              <a:rPr lang="fi-FI" dirty="0" err="1"/>
              <a:t>ways</a:t>
            </a:r>
            <a:r>
              <a:rPr lang="fi-FI" dirty="0"/>
              <a:t> to </a:t>
            </a:r>
            <a:r>
              <a:rPr lang="fi-FI" dirty="0" err="1"/>
              <a:t>maintain</a:t>
            </a:r>
            <a:r>
              <a:rPr lang="fi-FI" dirty="0"/>
              <a:t> </a:t>
            </a:r>
            <a:r>
              <a:rPr lang="fi-FI" dirty="0" err="1"/>
              <a:t>the</a:t>
            </a:r>
            <a:r>
              <a:rPr lang="fi-FI" dirty="0"/>
              <a:t> </a:t>
            </a:r>
            <a:r>
              <a:rPr lang="fi-FI" dirty="0" err="1"/>
              <a:t>frequency</a:t>
            </a:r>
            <a:r>
              <a:rPr lang="fi-FI" dirty="0"/>
              <a:t> </a:t>
            </a:r>
            <a:r>
              <a:rPr lang="fi-FI" dirty="0" err="1"/>
              <a:t>balance</a:t>
            </a:r>
            <a:r>
              <a:rPr lang="fi-FI" dirty="0"/>
              <a:t>. </a:t>
            </a:r>
            <a:r>
              <a:rPr lang="fi-FI" dirty="0" err="1"/>
              <a:t>These</a:t>
            </a:r>
            <a:r>
              <a:rPr lang="fi-FI" dirty="0"/>
              <a:t> </a:t>
            </a:r>
            <a:r>
              <a:rPr lang="fi-FI" dirty="0" err="1"/>
              <a:t>are</a:t>
            </a:r>
            <a:r>
              <a:rPr lang="fi-FI" dirty="0"/>
              <a:t> </a:t>
            </a:r>
            <a:r>
              <a:rPr lang="fi-FI" dirty="0" err="1"/>
              <a:t>containment</a:t>
            </a:r>
            <a:r>
              <a:rPr lang="fi-FI" dirty="0"/>
              <a:t> and </a:t>
            </a:r>
            <a:r>
              <a:rPr lang="fi-FI" dirty="0" err="1"/>
              <a:t>restoration</a:t>
            </a:r>
            <a:r>
              <a:rPr lang="fi-FI" dirty="0"/>
              <a:t> </a:t>
            </a:r>
            <a:r>
              <a:rPr lang="fi-FI" dirty="0" err="1"/>
              <a:t>reserves</a:t>
            </a:r>
            <a:r>
              <a:rPr lang="fi-FI" dirty="0"/>
              <a:t>. </a:t>
            </a:r>
            <a:r>
              <a:rPr lang="fi-FI" dirty="0" err="1"/>
              <a:t>The</a:t>
            </a:r>
            <a:r>
              <a:rPr lang="fi-FI" dirty="0"/>
              <a:t> </a:t>
            </a:r>
            <a:r>
              <a:rPr lang="fi-FI" dirty="0" err="1"/>
              <a:t>increasing</a:t>
            </a:r>
            <a:r>
              <a:rPr lang="fi-FI" dirty="0"/>
              <a:t> </a:t>
            </a:r>
            <a:r>
              <a:rPr lang="fi-FI" dirty="0" err="1"/>
              <a:t>share</a:t>
            </a:r>
            <a:r>
              <a:rPr lang="fi-FI" dirty="0"/>
              <a:t> of </a:t>
            </a:r>
            <a:r>
              <a:rPr lang="fi-FI" dirty="0" err="1"/>
              <a:t>renewables</a:t>
            </a:r>
            <a:r>
              <a:rPr lang="fi-FI" dirty="0"/>
              <a:t> </a:t>
            </a:r>
            <a:r>
              <a:rPr lang="fi-FI" dirty="0" err="1"/>
              <a:t>like</a:t>
            </a:r>
            <a:r>
              <a:rPr lang="fi-FI" dirty="0"/>
              <a:t> </a:t>
            </a:r>
            <a:r>
              <a:rPr lang="fi-FI" dirty="0" err="1"/>
              <a:t>wind</a:t>
            </a:r>
            <a:r>
              <a:rPr lang="fi-FI" dirty="0"/>
              <a:t> and </a:t>
            </a:r>
            <a:r>
              <a:rPr lang="fi-FI" dirty="0" err="1"/>
              <a:t>solar</a:t>
            </a:r>
            <a:r>
              <a:rPr lang="fi-FI" dirty="0"/>
              <a:t> </a:t>
            </a:r>
            <a:r>
              <a:rPr lang="fi-FI" dirty="0" err="1"/>
              <a:t>power</a:t>
            </a:r>
            <a:r>
              <a:rPr lang="fi-FI" dirty="0"/>
              <a:t> </a:t>
            </a:r>
            <a:r>
              <a:rPr lang="fi-FI" dirty="0" err="1"/>
              <a:t>result</a:t>
            </a:r>
            <a:r>
              <a:rPr lang="fi-FI" dirty="0"/>
              <a:t> in </a:t>
            </a:r>
            <a:r>
              <a:rPr lang="fi-FI" dirty="0" err="1"/>
              <a:t>more</a:t>
            </a:r>
            <a:r>
              <a:rPr lang="fi-FI" dirty="0"/>
              <a:t> </a:t>
            </a:r>
            <a:r>
              <a:rPr lang="fi-FI" dirty="0" err="1"/>
              <a:t>volatile</a:t>
            </a:r>
            <a:r>
              <a:rPr lang="fi-FI" dirty="0"/>
              <a:t> </a:t>
            </a:r>
            <a:r>
              <a:rPr lang="fi-FI" dirty="0" err="1"/>
              <a:t>production</a:t>
            </a:r>
            <a:r>
              <a:rPr lang="fi-FI" dirty="0"/>
              <a:t> and </a:t>
            </a:r>
            <a:r>
              <a:rPr lang="fi-FI" dirty="0" err="1"/>
              <a:t>more</a:t>
            </a:r>
            <a:r>
              <a:rPr lang="fi-FI" dirty="0"/>
              <a:t> </a:t>
            </a:r>
            <a:r>
              <a:rPr lang="fi-FI" dirty="0" err="1"/>
              <a:t>deviation</a:t>
            </a:r>
            <a:r>
              <a:rPr lang="fi-FI" dirty="0"/>
              <a:t> in </a:t>
            </a:r>
            <a:r>
              <a:rPr lang="fi-FI" dirty="0" err="1"/>
              <a:t>the</a:t>
            </a:r>
            <a:r>
              <a:rPr lang="fi-FI" dirty="0"/>
              <a:t> </a:t>
            </a:r>
            <a:r>
              <a:rPr lang="fi-FI" dirty="0" err="1"/>
              <a:t>frequency</a:t>
            </a:r>
            <a:r>
              <a:rPr lang="fi-FI" dirty="0"/>
              <a:t>. </a:t>
            </a:r>
            <a:r>
              <a:rPr lang="fi-FI" dirty="0" err="1"/>
              <a:t>This</a:t>
            </a:r>
            <a:r>
              <a:rPr lang="fi-FI" dirty="0"/>
              <a:t> is </a:t>
            </a:r>
            <a:r>
              <a:rPr lang="fi-FI" dirty="0" err="1"/>
              <a:t>because</a:t>
            </a:r>
            <a:r>
              <a:rPr lang="fi-FI" dirty="0"/>
              <a:t> </a:t>
            </a:r>
            <a:r>
              <a:rPr lang="fi-FI" dirty="0" err="1"/>
              <a:t>they</a:t>
            </a:r>
            <a:r>
              <a:rPr lang="fi-FI" dirty="0"/>
              <a:t> </a:t>
            </a:r>
            <a:r>
              <a:rPr lang="fi-FI" dirty="0" err="1"/>
              <a:t>do</a:t>
            </a:r>
            <a:r>
              <a:rPr lang="fi-FI" dirty="0"/>
              <a:t> </a:t>
            </a:r>
            <a:r>
              <a:rPr lang="fi-FI" dirty="0" err="1"/>
              <a:t>not</a:t>
            </a:r>
            <a:r>
              <a:rPr lang="fi-FI" dirty="0"/>
              <a:t> </a:t>
            </a:r>
            <a:r>
              <a:rPr lang="fi-FI" dirty="0" err="1"/>
              <a:t>add</a:t>
            </a:r>
            <a:r>
              <a:rPr lang="fi-FI" dirty="0"/>
              <a:t> inertia to </a:t>
            </a:r>
            <a:r>
              <a:rPr lang="fi-FI" dirty="0" err="1"/>
              <a:t>the</a:t>
            </a:r>
            <a:r>
              <a:rPr lang="fi-FI" dirty="0"/>
              <a:t> </a:t>
            </a:r>
            <a:r>
              <a:rPr lang="fi-FI" dirty="0" err="1"/>
              <a:t>system</a:t>
            </a:r>
            <a:r>
              <a:rPr lang="fi-FI" dirty="0"/>
              <a:t> </a:t>
            </a:r>
            <a:r>
              <a:rPr lang="fi-FI" dirty="0" err="1"/>
              <a:t>like</a:t>
            </a:r>
            <a:r>
              <a:rPr lang="fi-FI" dirty="0"/>
              <a:t> </a:t>
            </a:r>
            <a:r>
              <a:rPr lang="fi-FI" dirty="0" err="1"/>
              <a:t>traditional</a:t>
            </a:r>
            <a:r>
              <a:rPr lang="fi-FI" dirty="0"/>
              <a:t> </a:t>
            </a:r>
            <a:r>
              <a:rPr lang="fi-FI" dirty="0" err="1"/>
              <a:t>condensing</a:t>
            </a:r>
            <a:r>
              <a:rPr lang="fi-FI" dirty="0"/>
              <a:t> </a:t>
            </a:r>
            <a:r>
              <a:rPr lang="fi-FI" dirty="0" err="1"/>
              <a:t>plants</a:t>
            </a:r>
            <a:r>
              <a:rPr lang="fi-FI" dirty="0"/>
              <a:t> </a:t>
            </a:r>
            <a:r>
              <a:rPr lang="fi-FI" dirty="0" err="1"/>
              <a:t>with</a:t>
            </a:r>
            <a:r>
              <a:rPr lang="fi-FI" dirty="0"/>
              <a:t> heavy </a:t>
            </a:r>
            <a:r>
              <a:rPr lang="fi-FI" dirty="0" err="1"/>
              <a:t>rotating</a:t>
            </a:r>
            <a:r>
              <a:rPr lang="fi-FI" dirty="0"/>
              <a:t> </a:t>
            </a:r>
            <a:r>
              <a:rPr lang="fi-FI" dirty="0" err="1"/>
              <a:t>machinery</a:t>
            </a:r>
            <a:r>
              <a:rPr lang="fi-FI" dirty="0"/>
              <a:t> as </a:t>
            </a:r>
            <a:r>
              <a:rPr lang="fi-FI" dirty="0" err="1"/>
              <a:t>turbines</a:t>
            </a:r>
            <a:r>
              <a:rPr lang="fi-FI" dirty="0"/>
              <a:t> and </a:t>
            </a:r>
            <a:r>
              <a:rPr lang="fi-FI" dirty="0" err="1"/>
              <a:t>generators</a:t>
            </a:r>
            <a:r>
              <a:rPr lang="fi-FI" dirty="0"/>
              <a:t>. </a:t>
            </a:r>
          </a:p>
          <a:p>
            <a:r>
              <a:rPr lang="fi-FI" dirty="0"/>
              <a:t>As </a:t>
            </a:r>
            <a:r>
              <a:rPr lang="fi-FI" dirty="0" err="1"/>
              <a:t>you</a:t>
            </a:r>
            <a:r>
              <a:rPr lang="fi-FI" dirty="0"/>
              <a:t> </a:t>
            </a:r>
            <a:r>
              <a:rPr lang="fi-FI" dirty="0" err="1"/>
              <a:t>can</a:t>
            </a:r>
            <a:r>
              <a:rPr lang="fi-FI" dirty="0"/>
              <a:t> </a:t>
            </a:r>
            <a:r>
              <a:rPr lang="fi-FI" dirty="0" err="1"/>
              <a:t>see</a:t>
            </a:r>
            <a:r>
              <a:rPr lang="fi-FI" dirty="0"/>
              <a:t> </a:t>
            </a:r>
            <a:r>
              <a:rPr lang="fi-FI" dirty="0" err="1"/>
              <a:t>from</a:t>
            </a:r>
            <a:r>
              <a:rPr lang="fi-FI" dirty="0"/>
              <a:t> </a:t>
            </a:r>
            <a:r>
              <a:rPr lang="fi-FI" dirty="0" err="1"/>
              <a:t>the</a:t>
            </a:r>
            <a:r>
              <a:rPr lang="fi-FI" dirty="0"/>
              <a:t> </a:t>
            </a:r>
            <a:r>
              <a:rPr lang="fi-FI" dirty="0" err="1"/>
              <a:t>diagram</a:t>
            </a:r>
            <a:r>
              <a:rPr lang="fi-FI" dirty="0"/>
              <a:t>, </a:t>
            </a:r>
            <a:r>
              <a:rPr lang="fi-FI" dirty="0" err="1"/>
              <a:t>the</a:t>
            </a:r>
            <a:r>
              <a:rPr lang="fi-FI" dirty="0"/>
              <a:t> </a:t>
            </a:r>
            <a:r>
              <a:rPr lang="fi-FI" dirty="0" err="1"/>
              <a:t>annual</a:t>
            </a:r>
            <a:r>
              <a:rPr lang="fi-FI" dirty="0"/>
              <a:t> </a:t>
            </a:r>
            <a:r>
              <a:rPr lang="fi-FI" dirty="0" err="1"/>
              <a:t>frequency</a:t>
            </a:r>
            <a:r>
              <a:rPr lang="fi-FI" dirty="0"/>
              <a:t> </a:t>
            </a:r>
            <a:r>
              <a:rPr lang="fi-FI" dirty="0" err="1"/>
              <a:t>deviations</a:t>
            </a:r>
            <a:r>
              <a:rPr lang="fi-FI" dirty="0"/>
              <a:t> </a:t>
            </a:r>
            <a:r>
              <a:rPr lang="fi-FI" dirty="0" err="1"/>
              <a:t>have</a:t>
            </a:r>
            <a:r>
              <a:rPr lang="fi-FI" dirty="0"/>
              <a:t> </a:t>
            </a:r>
            <a:r>
              <a:rPr lang="fi-FI" dirty="0" err="1"/>
              <a:t>risen</a:t>
            </a:r>
            <a:r>
              <a:rPr lang="fi-FI" dirty="0"/>
              <a:t> </a:t>
            </a:r>
            <a:r>
              <a:rPr lang="fi-FI" dirty="0" err="1"/>
              <a:t>signifantly</a:t>
            </a:r>
            <a:r>
              <a:rPr lang="fi-FI" dirty="0"/>
              <a:t> in </a:t>
            </a:r>
            <a:r>
              <a:rPr lang="fi-FI" dirty="0" err="1"/>
              <a:t>the</a:t>
            </a:r>
            <a:r>
              <a:rPr lang="fi-FI" dirty="0"/>
              <a:t> </a:t>
            </a:r>
            <a:r>
              <a:rPr lang="fi-FI" dirty="0" err="1"/>
              <a:t>past</a:t>
            </a:r>
            <a:r>
              <a:rPr lang="fi-FI" dirty="0"/>
              <a:t> </a:t>
            </a:r>
            <a:r>
              <a:rPr lang="fi-FI" dirty="0" err="1"/>
              <a:t>years</a:t>
            </a:r>
            <a:r>
              <a:rPr lang="fi-FI" dirty="0"/>
              <a:t>.</a:t>
            </a:r>
          </a:p>
          <a:p>
            <a:r>
              <a:rPr lang="fi-FI" dirty="0"/>
              <a:t>As </a:t>
            </a:r>
            <a:r>
              <a:rPr lang="fi-FI" dirty="0" err="1"/>
              <a:t>more</a:t>
            </a:r>
            <a:r>
              <a:rPr lang="fi-FI" dirty="0"/>
              <a:t> </a:t>
            </a:r>
            <a:r>
              <a:rPr lang="fi-FI" dirty="0" err="1"/>
              <a:t>intermittent</a:t>
            </a:r>
            <a:r>
              <a:rPr lang="fi-FI" dirty="0"/>
              <a:t> </a:t>
            </a:r>
            <a:r>
              <a:rPr lang="fi-FI" dirty="0" err="1"/>
              <a:t>renewables</a:t>
            </a:r>
            <a:r>
              <a:rPr lang="fi-FI" dirty="0"/>
              <a:t> </a:t>
            </a:r>
            <a:r>
              <a:rPr lang="fi-FI" dirty="0" err="1"/>
              <a:t>are</a:t>
            </a:r>
            <a:r>
              <a:rPr lang="fi-FI" dirty="0"/>
              <a:t> </a:t>
            </a:r>
            <a:r>
              <a:rPr lang="fi-FI" dirty="0" err="1"/>
              <a:t>intorduced</a:t>
            </a:r>
            <a:r>
              <a:rPr lang="fi-FI" dirty="0"/>
              <a:t> to </a:t>
            </a:r>
            <a:r>
              <a:rPr lang="fi-FI" dirty="0" err="1"/>
              <a:t>the</a:t>
            </a:r>
            <a:r>
              <a:rPr lang="fi-FI" dirty="0"/>
              <a:t> </a:t>
            </a:r>
            <a:r>
              <a:rPr lang="fi-FI" dirty="0" err="1"/>
              <a:t>system</a:t>
            </a:r>
            <a:r>
              <a:rPr lang="fi-FI" dirty="0"/>
              <a:t>, </a:t>
            </a:r>
            <a:r>
              <a:rPr lang="fi-FI" dirty="0" err="1"/>
              <a:t>the</a:t>
            </a:r>
            <a:r>
              <a:rPr lang="fi-FI" dirty="0"/>
              <a:t> </a:t>
            </a:r>
            <a:r>
              <a:rPr lang="fi-FI" dirty="0" err="1"/>
              <a:t>amount</a:t>
            </a:r>
            <a:r>
              <a:rPr lang="fi-FI" dirty="0"/>
              <a:t> of </a:t>
            </a:r>
            <a:r>
              <a:rPr lang="fi-FI" dirty="0" err="1"/>
              <a:t>total</a:t>
            </a:r>
            <a:r>
              <a:rPr lang="fi-FI" dirty="0"/>
              <a:t> </a:t>
            </a:r>
            <a:r>
              <a:rPr lang="fi-FI" dirty="0" err="1"/>
              <a:t>energy</a:t>
            </a:r>
            <a:r>
              <a:rPr lang="fi-FI" dirty="0"/>
              <a:t> </a:t>
            </a:r>
            <a:r>
              <a:rPr lang="fi-FI" dirty="0" err="1"/>
              <a:t>might</a:t>
            </a:r>
            <a:r>
              <a:rPr lang="fi-FI" dirty="0"/>
              <a:t> </a:t>
            </a:r>
            <a:r>
              <a:rPr lang="fi-FI" dirty="0" err="1"/>
              <a:t>stay</a:t>
            </a:r>
            <a:r>
              <a:rPr lang="fi-FI" dirty="0"/>
              <a:t> </a:t>
            </a:r>
            <a:r>
              <a:rPr lang="fi-FI" dirty="0" err="1"/>
              <a:t>constant</a:t>
            </a:r>
            <a:r>
              <a:rPr lang="fi-FI" dirty="0"/>
              <a:t> </a:t>
            </a:r>
            <a:r>
              <a:rPr lang="fi-FI" dirty="0" err="1"/>
              <a:t>but</a:t>
            </a:r>
            <a:r>
              <a:rPr lang="fi-FI" dirty="0"/>
              <a:t> </a:t>
            </a:r>
            <a:r>
              <a:rPr lang="fi-FI" dirty="0" err="1"/>
              <a:t>the</a:t>
            </a:r>
            <a:r>
              <a:rPr lang="fi-FI" dirty="0"/>
              <a:t> </a:t>
            </a:r>
            <a:r>
              <a:rPr lang="fi-FI" dirty="0" err="1"/>
              <a:t>power</a:t>
            </a:r>
            <a:r>
              <a:rPr lang="fi-FI" dirty="0"/>
              <a:t> </a:t>
            </a:r>
            <a:r>
              <a:rPr lang="fi-FI" dirty="0" err="1"/>
              <a:t>demand</a:t>
            </a:r>
            <a:r>
              <a:rPr lang="fi-FI" dirty="0"/>
              <a:t> </a:t>
            </a:r>
            <a:r>
              <a:rPr lang="fi-FI" dirty="0" err="1"/>
              <a:t>cannot</a:t>
            </a:r>
            <a:r>
              <a:rPr lang="fi-FI" dirty="0"/>
              <a:t> </a:t>
            </a:r>
            <a:r>
              <a:rPr lang="fi-FI" dirty="0" err="1"/>
              <a:t>always</a:t>
            </a:r>
            <a:r>
              <a:rPr lang="fi-FI" dirty="0"/>
              <a:t> </a:t>
            </a:r>
            <a:r>
              <a:rPr lang="fi-FI" dirty="0" err="1"/>
              <a:t>be</a:t>
            </a:r>
            <a:r>
              <a:rPr lang="fi-FI" dirty="0"/>
              <a:t> </a:t>
            </a:r>
            <a:r>
              <a:rPr lang="fi-FI" dirty="0" err="1"/>
              <a:t>met</a:t>
            </a:r>
            <a:r>
              <a:rPr lang="fi-FI" dirty="0"/>
              <a:t>. </a:t>
            </a:r>
            <a:r>
              <a:rPr lang="fi-FI" dirty="0" err="1"/>
              <a:t>Also</a:t>
            </a:r>
            <a:r>
              <a:rPr lang="fi-FI" dirty="0"/>
              <a:t> </a:t>
            </a:r>
            <a:r>
              <a:rPr lang="fi-FI" dirty="0" err="1"/>
              <a:t>the</a:t>
            </a:r>
            <a:r>
              <a:rPr lang="fi-FI" dirty="0"/>
              <a:t> </a:t>
            </a:r>
            <a:r>
              <a:rPr lang="fi-FI" dirty="0" err="1"/>
              <a:t>unpredictbility</a:t>
            </a:r>
            <a:r>
              <a:rPr lang="fi-FI" dirty="0"/>
              <a:t> of </a:t>
            </a:r>
            <a:r>
              <a:rPr lang="fi-FI" dirty="0" err="1"/>
              <a:t>the</a:t>
            </a:r>
            <a:r>
              <a:rPr lang="fi-FI" dirty="0"/>
              <a:t> </a:t>
            </a:r>
            <a:r>
              <a:rPr lang="fi-FI" dirty="0" err="1"/>
              <a:t>electricity</a:t>
            </a:r>
            <a:r>
              <a:rPr lang="fi-FI" dirty="0"/>
              <a:t> </a:t>
            </a:r>
            <a:r>
              <a:rPr lang="fi-FI" dirty="0" err="1"/>
              <a:t>production</a:t>
            </a:r>
            <a:r>
              <a:rPr lang="fi-FI" dirty="0"/>
              <a:t> </a:t>
            </a:r>
            <a:r>
              <a:rPr lang="fi-FI" dirty="0" err="1"/>
              <a:t>will</a:t>
            </a:r>
            <a:r>
              <a:rPr lang="fi-FI" dirty="0"/>
              <a:t> </a:t>
            </a:r>
            <a:r>
              <a:rPr lang="fi-FI" dirty="0" err="1"/>
              <a:t>create</a:t>
            </a:r>
            <a:r>
              <a:rPr lang="fi-FI" dirty="0"/>
              <a:t> </a:t>
            </a:r>
            <a:r>
              <a:rPr lang="fi-FI" dirty="0" err="1"/>
              <a:t>forecast</a:t>
            </a:r>
            <a:r>
              <a:rPr lang="fi-FI" dirty="0"/>
              <a:t> </a:t>
            </a:r>
            <a:r>
              <a:rPr lang="fi-FI" dirty="0" err="1"/>
              <a:t>errors</a:t>
            </a:r>
            <a:r>
              <a:rPr lang="fi-FI" dirty="0"/>
              <a:t>, </a:t>
            </a:r>
            <a:r>
              <a:rPr lang="fi-FI" dirty="0" err="1"/>
              <a:t>leading</a:t>
            </a:r>
            <a:r>
              <a:rPr lang="fi-FI" dirty="0"/>
              <a:t> to a </a:t>
            </a:r>
            <a:r>
              <a:rPr lang="fi-FI" dirty="0" err="1"/>
              <a:t>bigger</a:t>
            </a:r>
            <a:r>
              <a:rPr lang="fi-FI" dirty="0"/>
              <a:t> </a:t>
            </a:r>
            <a:r>
              <a:rPr lang="fi-FI" dirty="0" err="1"/>
              <a:t>need</a:t>
            </a:r>
            <a:r>
              <a:rPr lang="fi-FI" dirty="0"/>
              <a:t> of </a:t>
            </a:r>
            <a:r>
              <a:rPr lang="fi-FI" dirty="0" err="1"/>
              <a:t>reserves</a:t>
            </a:r>
            <a:r>
              <a:rPr lang="fi-FI" dirty="0"/>
              <a:t>.</a:t>
            </a:r>
            <a:endParaRPr lang="en-GB" dirty="0"/>
          </a:p>
        </p:txBody>
      </p:sp>
    </p:spTree>
    <p:extLst>
      <p:ext uri="{BB962C8B-B14F-4D97-AF65-F5344CB8AC3E}">
        <p14:creationId xmlns:p14="http://schemas.microsoft.com/office/powerpoint/2010/main" val="1747966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err="1"/>
              <a:t>The</a:t>
            </a:r>
            <a:r>
              <a:rPr lang="fi-FI" dirty="0"/>
              <a:t> </a:t>
            </a:r>
            <a:r>
              <a:rPr lang="fi-FI" dirty="0" err="1"/>
              <a:t>nordic</a:t>
            </a:r>
            <a:r>
              <a:rPr lang="fi-FI" dirty="0"/>
              <a:t> </a:t>
            </a:r>
            <a:r>
              <a:rPr lang="fi-FI" dirty="0" err="1"/>
              <a:t>frequency</a:t>
            </a:r>
            <a:r>
              <a:rPr lang="fi-FI" dirty="0"/>
              <a:t> </a:t>
            </a:r>
            <a:r>
              <a:rPr lang="fi-FI" dirty="0" err="1"/>
              <a:t>reserves</a:t>
            </a:r>
            <a:r>
              <a:rPr lang="fi-FI" dirty="0"/>
              <a:t> </a:t>
            </a:r>
            <a:r>
              <a:rPr lang="fi-FI" dirty="0" err="1"/>
              <a:t>can</a:t>
            </a:r>
            <a:r>
              <a:rPr lang="fi-FI" dirty="0"/>
              <a:t> </a:t>
            </a:r>
            <a:r>
              <a:rPr lang="fi-FI" dirty="0" err="1"/>
              <a:t>be</a:t>
            </a:r>
            <a:r>
              <a:rPr lang="fi-FI" dirty="0"/>
              <a:t> </a:t>
            </a:r>
            <a:r>
              <a:rPr lang="fi-FI" dirty="0" err="1"/>
              <a:t>subcategorized</a:t>
            </a:r>
            <a:r>
              <a:rPr lang="fi-FI" dirty="0"/>
              <a:t> into </a:t>
            </a:r>
            <a:r>
              <a:rPr lang="fi-FI" dirty="0" err="1"/>
              <a:t>five</a:t>
            </a:r>
            <a:r>
              <a:rPr lang="fi-FI" dirty="0"/>
              <a:t> </a:t>
            </a:r>
            <a:r>
              <a:rPr lang="fi-FI" dirty="0" err="1"/>
              <a:t>catecories</a:t>
            </a:r>
            <a:r>
              <a:rPr lang="fi-FI" dirty="0"/>
              <a:t> </a:t>
            </a:r>
            <a:r>
              <a:rPr lang="fi-FI" dirty="0" err="1"/>
              <a:t>by</a:t>
            </a:r>
            <a:r>
              <a:rPr lang="fi-FI" dirty="0"/>
              <a:t> </a:t>
            </a:r>
            <a:r>
              <a:rPr lang="fi-FI" dirty="0" err="1"/>
              <a:t>their</a:t>
            </a:r>
            <a:r>
              <a:rPr lang="fi-FI" dirty="0"/>
              <a:t> </a:t>
            </a:r>
            <a:r>
              <a:rPr lang="fi-FI" dirty="0" err="1"/>
              <a:t>functions</a:t>
            </a:r>
            <a:r>
              <a:rPr lang="fi-FI" dirty="0"/>
              <a:t> and </a:t>
            </a:r>
            <a:r>
              <a:rPr lang="fi-FI" dirty="0" err="1"/>
              <a:t>properties</a:t>
            </a:r>
            <a:r>
              <a:rPr lang="fi-FI" dirty="0"/>
              <a:t>. FCR-N is </a:t>
            </a:r>
            <a:r>
              <a:rPr lang="fi-FI" dirty="0" err="1"/>
              <a:t>used</a:t>
            </a:r>
            <a:r>
              <a:rPr lang="fi-FI" dirty="0"/>
              <a:t> </a:t>
            </a:r>
            <a:r>
              <a:rPr lang="fi-FI" dirty="0" err="1"/>
              <a:t>constantly</a:t>
            </a:r>
            <a:r>
              <a:rPr lang="fi-FI" dirty="0"/>
              <a:t> to </a:t>
            </a:r>
            <a:r>
              <a:rPr lang="fi-FI" dirty="0" err="1"/>
              <a:t>balance</a:t>
            </a:r>
            <a:r>
              <a:rPr lang="fi-FI" dirty="0"/>
              <a:t> </a:t>
            </a:r>
            <a:r>
              <a:rPr lang="fi-FI" dirty="0" err="1"/>
              <a:t>constant</a:t>
            </a:r>
            <a:r>
              <a:rPr lang="fi-FI" dirty="0"/>
              <a:t> </a:t>
            </a:r>
            <a:r>
              <a:rPr lang="fi-FI" dirty="0" err="1"/>
              <a:t>minor</a:t>
            </a:r>
            <a:r>
              <a:rPr lang="fi-FI" dirty="0"/>
              <a:t> </a:t>
            </a:r>
            <a:r>
              <a:rPr lang="fi-FI" dirty="0" err="1"/>
              <a:t>fluctuations</a:t>
            </a:r>
            <a:r>
              <a:rPr lang="fi-FI" dirty="0"/>
              <a:t> in </a:t>
            </a:r>
            <a:r>
              <a:rPr lang="fi-FI" dirty="0" err="1"/>
              <a:t>the</a:t>
            </a:r>
            <a:r>
              <a:rPr lang="fi-FI" dirty="0"/>
              <a:t> </a:t>
            </a:r>
            <a:r>
              <a:rPr lang="fi-FI" dirty="0" err="1"/>
              <a:t>grid</a:t>
            </a:r>
            <a:r>
              <a:rPr lang="fi-FI" dirty="0"/>
              <a:t>. </a:t>
            </a:r>
            <a:r>
              <a:rPr lang="fi-FI" dirty="0" err="1"/>
              <a:t>aFFR</a:t>
            </a:r>
            <a:r>
              <a:rPr lang="fi-FI" dirty="0"/>
              <a:t> is </a:t>
            </a:r>
            <a:r>
              <a:rPr lang="fi-FI" dirty="0" err="1"/>
              <a:t>activated</a:t>
            </a:r>
            <a:r>
              <a:rPr lang="fi-FI" dirty="0"/>
              <a:t> </a:t>
            </a:r>
            <a:r>
              <a:rPr lang="fi-FI" dirty="0" err="1"/>
              <a:t>automatically</a:t>
            </a:r>
            <a:r>
              <a:rPr lang="fi-FI" dirty="0"/>
              <a:t> </a:t>
            </a:r>
            <a:r>
              <a:rPr lang="fi-FI" dirty="0" err="1"/>
              <a:t>during</a:t>
            </a:r>
            <a:r>
              <a:rPr lang="fi-FI" dirty="0"/>
              <a:t> </a:t>
            </a:r>
            <a:r>
              <a:rPr lang="fi-FI" dirty="0" err="1"/>
              <a:t>sertain</a:t>
            </a:r>
            <a:r>
              <a:rPr lang="fi-FI" dirty="0"/>
              <a:t> </a:t>
            </a:r>
            <a:r>
              <a:rPr lang="fi-FI" dirty="0" err="1"/>
              <a:t>hours</a:t>
            </a:r>
            <a:r>
              <a:rPr lang="fi-FI" dirty="0"/>
              <a:t> in </a:t>
            </a:r>
            <a:r>
              <a:rPr lang="fi-FI" dirty="0" err="1"/>
              <a:t>the</a:t>
            </a:r>
            <a:r>
              <a:rPr lang="fi-FI" dirty="0"/>
              <a:t> </a:t>
            </a:r>
            <a:r>
              <a:rPr lang="fi-FI" dirty="0" err="1"/>
              <a:t>day</a:t>
            </a:r>
            <a:r>
              <a:rPr lang="fi-FI" dirty="0"/>
              <a:t> </a:t>
            </a:r>
            <a:r>
              <a:rPr lang="fi-FI" dirty="0" err="1"/>
              <a:t>during</a:t>
            </a:r>
            <a:r>
              <a:rPr lang="fi-FI" dirty="0"/>
              <a:t> </a:t>
            </a:r>
            <a:r>
              <a:rPr lang="fi-FI" dirty="0" err="1"/>
              <a:t>demand</a:t>
            </a:r>
            <a:r>
              <a:rPr lang="fi-FI" dirty="0"/>
              <a:t> </a:t>
            </a:r>
            <a:r>
              <a:rPr lang="fi-FI" dirty="0" err="1"/>
              <a:t>peaks</a:t>
            </a:r>
            <a:r>
              <a:rPr lang="fi-FI" dirty="0"/>
              <a:t>. FCR-D </a:t>
            </a:r>
            <a:r>
              <a:rPr lang="fi-FI" dirty="0" err="1"/>
              <a:t>acts</a:t>
            </a:r>
            <a:r>
              <a:rPr lang="fi-FI" dirty="0"/>
              <a:t> </a:t>
            </a:r>
            <a:r>
              <a:rPr lang="fi-FI" dirty="0" err="1"/>
              <a:t>when</a:t>
            </a:r>
            <a:r>
              <a:rPr lang="fi-FI" dirty="0"/>
              <a:t> </a:t>
            </a:r>
            <a:r>
              <a:rPr lang="fi-FI" dirty="0" err="1"/>
              <a:t>there</a:t>
            </a:r>
            <a:r>
              <a:rPr lang="fi-FI" dirty="0"/>
              <a:t> is an </a:t>
            </a:r>
            <a:r>
              <a:rPr lang="fi-FI" dirty="0" err="1"/>
              <a:t>interruption</a:t>
            </a:r>
            <a:r>
              <a:rPr lang="fi-FI" dirty="0"/>
              <a:t> in </a:t>
            </a:r>
            <a:r>
              <a:rPr lang="fi-FI" dirty="0" err="1"/>
              <a:t>production</a:t>
            </a:r>
            <a:r>
              <a:rPr lang="fi-FI" dirty="0"/>
              <a:t> and </a:t>
            </a:r>
            <a:r>
              <a:rPr lang="fi-FI" dirty="0" err="1"/>
              <a:t>the</a:t>
            </a:r>
            <a:r>
              <a:rPr lang="fi-FI" dirty="0"/>
              <a:t> </a:t>
            </a:r>
            <a:r>
              <a:rPr lang="fi-FI" dirty="0" err="1"/>
              <a:t>frequency</a:t>
            </a:r>
            <a:r>
              <a:rPr lang="fi-FI" dirty="0"/>
              <a:t> </a:t>
            </a:r>
            <a:r>
              <a:rPr lang="fi-FI" dirty="0" err="1"/>
              <a:t>drops</a:t>
            </a:r>
            <a:r>
              <a:rPr lang="fi-FI" dirty="0"/>
              <a:t> </a:t>
            </a:r>
            <a:r>
              <a:rPr lang="fi-FI" dirty="0" err="1"/>
              <a:t>suddenly</a:t>
            </a:r>
            <a:r>
              <a:rPr lang="fi-FI" dirty="0"/>
              <a:t>. </a:t>
            </a:r>
            <a:r>
              <a:rPr lang="fi-FI" dirty="0" err="1"/>
              <a:t>The</a:t>
            </a:r>
            <a:r>
              <a:rPr lang="fi-FI" dirty="0"/>
              <a:t> </a:t>
            </a:r>
            <a:r>
              <a:rPr lang="fi-FI" dirty="0" err="1"/>
              <a:t>reaction</a:t>
            </a:r>
            <a:r>
              <a:rPr lang="fi-FI" dirty="0"/>
              <a:t> for </a:t>
            </a:r>
            <a:r>
              <a:rPr lang="fi-FI" dirty="0" err="1"/>
              <a:t>the</a:t>
            </a:r>
            <a:r>
              <a:rPr lang="fi-FI" dirty="0"/>
              <a:t> </a:t>
            </a:r>
            <a:r>
              <a:rPr lang="fi-FI" dirty="0" err="1"/>
              <a:t>disturbances</a:t>
            </a:r>
            <a:r>
              <a:rPr lang="fi-FI" dirty="0"/>
              <a:t> </a:t>
            </a:r>
            <a:r>
              <a:rPr lang="fi-FI" dirty="0" err="1"/>
              <a:t>has</a:t>
            </a:r>
            <a:r>
              <a:rPr lang="fi-FI" dirty="0"/>
              <a:t> to </a:t>
            </a:r>
            <a:r>
              <a:rPr lang="fi-FI" dirty="0" err="1"/>
              <a:t>fast</a:t>
            </a:r>
            <a:r>
              <a:rPr lang="fi-FI" dirty="0"/>
              <a:t> </a:t>
            </a:r>
            <a:r>
              <a:rPr lang="fi-FI" dirty="0" err="1"/>
              <a:t>because</a:t>
            </a:r>
            <a:r>
              <a:rPr lang="fi-FI" dirty="0"/>
              <a:t> </a:t>
            </a:r>
            <a:r>
              <a:rPr lang="fi-FI" dirty="0" err="1"/>
              <a:t>major</a:t>
            </a:r>
            <a:r>
              <a:rPr lang="fi-FI" dirty="0"/>
              <a:t> </a:t>
            </a:r>
            <a:r>
              <a:rPr lang="fi-FI" dirty="0" err="1"/>
              <a:t>frequency</a:t>
            </a:r>
            <a:r>
              <a:rPr lang="fi-FI" dirty="0"/>
              <a:t> </a:t>
            </a:r>
            <a:r>
              <a:rPr lang="fi-FI" dirty="0" err="1"/>
              <a:t>deviations</a:t>
            </a:r>
            <a:r>
              <a:rPr lang="fi-FI" dirty="0"/>
              <a:t> </a:t>
            </a:r>
            <a:r>
              <a:rPr lang="fi-FI" dirty="0" err="1"/>
              <a:t>may</a:t>
            </a:r>
            <a:r>
              <a:rPr lang="fi-FI" dirty="0"/>
              <a:t> </a:t>
            </a:r>
            <a:r>
              <a:rPr lang="fi-FI" dirty="0" err="1"/>
              <a:t>result</a:t>
            </a:r>
            <a:r>
              <a:rPr lang="fi-FI" dirty="0"/>
              <a:t> in </a:t>
            </a:r>
            <a:r>
              <a:rPr lang="fi-FI" dirty="0" err="1"/>
              <a:t>broken</a:t>
            </a:r>
            <a:r>
              <a:rPr lang="fi-FI" dirty="0"/>
              <a:t> </a:t>
            </a:r>
            <a:r>
              <a:rPr lang="fi-FI" dirty="0" err="1"/>
              <a:t>components</a:t>
            </a:r>
            <a:r>
              <a:rPr lang="fi-FI" dirty="0"/>
              <a:t> </a:t>
            </a:r>
            <a:r>
              <a:rPr lang="fi-FI" dirty="0" err="1"/>
              <a:t>or</a:t>
            </a:r>
            <a:r>
              <a:rPr lang="fi-FI" dirty="0"/>
              <a:t> </a:t>
            </a:r>
            <a:r>
              <a:rPr lang="fi-FI" dirty="0" err="1"/>
              <a:t>even</a:t>
            </a:r>
            <a:r>
              <a:rPr lang="fi-FI" dirty="0"/>
              <a:t> </a:t>
            </a:r>
            <a:r>
              <a:rPr lang="fi-FI" dirty="0" err="1"/>
              <a:t>lead</a:t>
            </a:r>
            <a:r>
              <a:rPr lang="fi-FI" dirty="0"/>
              <a:t> to a </a:t>
            </a:r>
            <a:r>
              <a:rPr lang="fi-FI" dirty="0" err="1"/>
              <a:t>major</a:t>
            </a:r>
            <a:r>
              <a:rPr lang="fi-FI" dirty="0"/>
              <a:t> </a:t>
            </a:r>
            <a:r>
              <a:rPr lang="fi-FI" dirty="0" err="1"/>
              <a:t>power</a:t>
            </a:r>
            <a:r>
              <a:rPr lang="fi-FI" dirty="0"/>
              <a:t> </a:t>
            </a:r>
            <a:r>
              <a:rPr lang="fi-FI" dirty="0" err="1"/>
              <a:t>outage</a:t>
            </a:r>
            <a:r>
              <a:rPr lang="fi-FI" dirty="0"/>
              <a:t>. If </a:t>
            </a:r>
            <a:r>
              <a:rPr lang="fi-FI" dirty="0" err="1"/>
              <a:t>necessary</a:t>
            </a:r>
            <a:r>
              <a:rPr lang="fi-FI" dirty="0"/>
              <a:t> </a:t>
            </a:r>
            <a:r>
              <a:rPr lang="fi-FI" dirty="0" err="1"/>
              <a:t>there</a:t>
            </a:r>
            <a:r>
              <a:rPr lang="fi-FI" dirty="0"/>
              <a:t> is </a:t>
            </a:r>
            <a:r>
              <a:rPr lang="fi-FI" dirty="0" err="1"/>
              <a:t>also</a:t>
            </a:r>
            <a:r>
              <a:rPr lang="fi-FI" dirty="0"/>
              <a:t> a </a:t>
            </a:r>
            <a:r>
              <a:rPr lang="fi-FI" dirty="0" err="1"/>
              <a:t>manual</a:t>
            </a:r>
            <a:r>
              <a:rPr lang="fi-FI" dirty="0"/>
              <a:t> </a:t>
            </a:r>
            <a:r>
              <a:rPr lang="fi-FI" dirty="0" err="1"/>
              <a:t>restoration</a:t>
            </a:r>
            <a:r>
              <a:rPr lang="fi-FI" dirty="0"/>
              <a:t> </a:t>
            </a:r>
            <a:r>
              <a:rPr lang="fi-FI" dirty="0" err="1"/>
              <a:t>reserve</a:t>
            </a:r>
            <a:r>
              <a:rPr lang="fi-FI" dirty="0"/>
              <a:t>, </a:t>
            </a:r>
            <a:r>
              <a:rPr lang="fi-FI" dirty="0" err="1"/>
              <a:t>which</a:t>
            </a:r>
            <a:r>
              <a:rPr lang="fi-FI" dirty="0"/>
              <a:t> </a:t>
            </a:r>
            <a:r>
              <a:rPr lang="fi-FI" dirty="0" err="1"/>
              <a:t>can</a:t>
            </a:r>
            <a:r>
              <a:rPr lang="fi-FI" dirty="0"/>
              <a:t> </a:t>
            </a:r>
            <a:r>
              <a:rPr lang="fi-FI" dirty="0" err="1"/>
              <a:t>be</a:t>
            </a:r>
            <a:r>
              <a:rPr lang="fi-FI" dirty="0"/>
              <a:t> </a:t>
            </a:r>
            <a:r>
              <a:rPr lang="fi-FI" dirty="0" err="1"/>
              <a:t>used</a:t>
            </a:r>
            <a:r>
              <a:rPr lang="fi-FI" dirty="0"/>
              <a:t> </a:t>
            </a:r>
            <a:r>
              <a:rPr lang="fi-FI" dirty="0" err="1"/>
              <a:t>when</a:t>
            </a:r>
            <a:r>
              <a:rPr lang="fi-FI" dirty="0"/>
              <a:t> </a:t>
            </a:r>
            <a:r>
              <a:rPr lang="fi-FI" dirty="0" err="1"/>
              <a:t>required</a:t>
            </a:r>
            <a:r>
              <a:rPr lang="fi-FI" dirty="0"/>
              <a:t>. A </a:t>
            </a:r>
            <a:r>
              <a:rPr lang="fi-FI" dirty="0" err="1"/>
              <a:t>new</a:t>
            </a:r>
            <a:r>
              <a:rPr lang="fi-FI" dirty="0"/>
              <a:t> </a:t>
            </a:r>
            <a:r>
              <a:rPr lang="fi-FI" dirty="0" err="1"/>
              <a:t>type</a:t>
            </a:r>
            <a:r>
              <a:rPr lang="fi-FI" dirty="0"/>
              <a:t> of </a:t>
            </a:r>
            <a:r>
              <a:rPr lang="fi-FI" dirty="0" err="1"/>
              <a:t>fast</a:t>
            </a:r>
            <a:r>
              <a:rPr lang="fi-FI" dirty="0"/>
              <a:t> </a:t>
            </a:r>
            <a:r>
              <a:rPr lang="fi-FI" dirty="0" err="1"/>
              <a:t>frequency</a:t>
            </a:r>
            <a:r>
              <a:rPr lang="fi-FI" dirty="0"/>
              <a:t> </a:t>
            </a:r>
            <a:r>
              <a:rPr lang="fi-FI" dirty="0" err="1"/>
              <a:t>reserve</a:t>
            </a:r>
            <a:r>
              <a:rPr lang="fi-FI" dirty="0"/>
              <a:t> </a:t>
            </a:r>
            <a:r>
              <a:rPr lang="fi-FI" dirty="0" err="1"/>
              <a:t>will</a:t>
            </a:r>
            <a:r>
              <a:rPr lang="fi-FI" dirty="0"/>
              <a:t> </a:t>
            </a:r>
            <a:r>
              <a:rPr lang="fi-FI" dirty="0" err="1"/>
              <a:t>be</a:t>
            </a:r>
            <a:r>
              <a:rPr lang="fi-FI" dirty="0"/>
              <a:t> </a:t>
            </a:r>
            <a:r>
              <a:rPr lang="fi-FI" dirty="0" err="1"/>
              <a:t>introduced</a:t>
            </a:r>
            <a:r>
              <a:rPr lang="fi-FI" dirty="0"/>
              <a:t> </a:t>
            </a:r>
            <a:r>
              <a:rPr lang="fi-FI" dirty="0" err="1"/>
              <a:t>later</a:t>
            </a:r>
            <a:r>
              <a:rPr lang="fi-FI" dirty="0"/>
              <a:t> </a:t>
            </a:r>
            <a:r>
              <a:rPr lang="fi-FI" dirty="0" err="1"/>
              <a:t>this</a:t>
            </a:r>
            <a:r>
              <a:rPr lang="fi-FI" dirty="0"/>
              <a:t> </a:t>
            </a:r>
            <a:r>
              <a:rPr lang="fi-FI" dirty="0" err="1"/>
              <a:t>year</a:t>
            </a:r>
            <a:r>
              <a:rPr lang="fi-FI" dirty="0"/>
              <a:t>.</a:t>
            </a:r>
          </a:p>
          <a:p>
            <a:pPr marL="0" marR="0" lvl="0" indent="0" algn="l" defTabSz="388938" rtl="0" eaLnBrk="0" fontAlgn="base" latinLnBrk="0" hangingPunct="0">
              <a:lnSpc>
                <a:spcPct val="100000"/>
              </a:lnSpc>
              <a:spcBef>
                <a:spcPct val="30000"/>
              </a:spcBef>
              <a:spcAft>
                <a:spcPct val="0"/>
              </a:spcAft>
              <a:buClrTx/>
              <a:buSzTx/>
              <a:buFontTx/>
              <a:buNone/>
              <a:tabLst/>
              <a:defRPr/>
            </a:pPr>
            <a:r>
              <a:rPr lang="fi-FI" dirty="0" err="1"/>
              <a:t>Fingrid</a:t>
            </a:r>
            <a:r>
              <a:rPr lang="fi-FI" dirty="0"/>
              <a:t> </a:t>
            </a:r>
            <a:r>
              <a:rPr lang="fi-FI" dirty="0" err="1"/>
              <a:t>maintains</a:t>
            </a:r>
            <a:r>
              <a:rPr lang="fi-FI" dirty="0"/>
              <a:t> and </a:t>
            </a:r>
            <a:r>
              <a:rPr lang="fi-FI" dirty="0" err="1"/>
              <a:t>develops</a:t>
            </a:r>
            <a:r>
              <a:rPr lang="fi-FI" dirty="0"/>
              <a:t> </a:t>
            </a:r>
            <a:r>
              <a:rPr lang="fi-FI" dirty="0" err="1"/>
              <a:t>the</a:t>
            </a:r>
            <a:r>
              <a:rPr lang="fi-FI" dirty="0"/>
              <a:t> </a:t>
            </a:r>
            <a:r>
              <a:rPr lang="fi-FI" dirty="0" err="1"/>
              <a:t>marketplaces</a:t>
            </a:r>
            <a:r>
              <a:rPr lang="fi-FI" dirty="0"/>
              <a:t> for </a:t>
            </a:r>
            <a:r>
              <a:rPr lang="fi-FI" dirty="0" err="1"/>
              <a:t>reserve</a:t>
            </a:r>
            <a:r>
              <a:rPr lang="fi-FI" dirty="0"/>
              <a:t> and </a:t>
            </a:r>
            <a:r>
              <a:rPr lang="fi-FI" dirty="0" err="1"/>
              <a:t>balancing</a:t>
            </a:r>
            <a:r>
              <a:rPr lang="fi-FI" dirty="0"/>
              <a:t> </a:t>
            </a:r>
            <a:r>
              <a:rPr lang="fi-FI" dirty="0" err="1"/>
              <a:t>power</a:t>
            </a:r>
            <a:r>
              <a:rPr lang="fi-FI" dirty="0"/>
              <a:t>. </a:t>
            </a:r>
            <a:r>
              <a:rPr lang="fi-FI" dirty="0" err="1"/>
              <a:t>Producers</a:t>
            </a:r>
            <a:r>
              <a:rPr lang="fi-FI" dirty="0"/>
              <a:t> </a:t>
            </a:r>
            <a:r>
              <a:rPr lang="fi-FI" dirty="0" err="1"/>
              <a:t>can</a:t>
            </a:r>
            <a:r>
              <a:rPr lang="fi-FI" dirty="0"/>
              <a:t> </a:t>
            </a:r>
            <a:r>
              <a:rPr lang="fi-FI" dirty="0" err="1"/>
              <a:t>offer</a:t>
            </a:r>
            <a:r>
              <a:rPr lang="fi-FI" dirty="0"/>
              <a:t> </a:t>
            </a:r>
            <a:r>
              <a:rPr lang="fi-FI" dirty="0" err="1"/>
              <a:t>their</a:t>
            </a:r>
            <a:r>
              <a:rPr lang="fi-FI" dirty="0"/>
              <a:t> </a:t>
            </a:r>
            <a:r>
              <a:rPr lang="fi-FI" dirty="0" err="1"/>
              <a:t>capacity</a:t>
            </a:r>
            <a:r>
              <a:rPr lang="fi-FI" dirty="0"/>
              <a:t> at </a:t>
            </a:r>
            <a:r>
              <a:rPr lang="fi-FI" dirty="0" err="1"/>
              <a:t>the</a:t>
            </a:r>
            <a:r>
              <a:rPr lang="fi-FI" dirty="0"/>
              <a:t> </a:t>
            </a:r>
            <a:r>
              <a:rPr lang="fi-FI" dirty="0" err="1"/>
              <a:t>reserve</a:t>
            </a:r>
            <a:r>
              <a:rPr lang="fi-FI" dirty="0"/>
              <a:t> </a:t>
            </a:r>
            <a:r>
              <a:rPr lang="fi-FI" dirty="0" err="1"/>
              <a:t>markets</a:t>
            </a:r>
            <a:r>
              <a:rPr lang="fi-FI" dirty="0"/>
              <a:t> for a </a:t>
            </a:r>
            <a:r>
              <a:rPr lang="fi-FI" dirty="0" err="1"/>
              <a:t>certain</a:t>
            </a:r>
            <a:r>
              <a:rPr lang="fi-FI" dirty="0"/>
              <a:t> </a:t>
            </a:r>
            <a:r>
              <a:rPr lang="fi-FI" dirty="0" err="1"/>
              <a:t>price</a:t>
            </a:r>
            <a:r>
              <a:rPr lang="fi-FI" dirty="0"/>
              <a:t>. By </a:t>
            </a:r>
            <a:r>
              <a:rPr lang="fi-FI" dirty="0" err="1"/>
              <a:t>activating</a:t>
            </a:r>
            <a:r>
              <a:rPr lang="fi-FI" dirty="0"/>
              <a:t> </a:t>
            </a:r>
            <a:r>
              <a:rPr lang="fi-FI" dirty="0" err="1"/>
              <a:t>these</a:t>
            </a:r>
            <a:r>
              <a:rPr lang="fi-FI" dirty="0"/>
              <a:t> </a:t>
            </a:r>
            <a:r>
              <a:rPr lang="fi-FI" dirty="0" err="1"/>
              <a:t>bids</a:t>
            </a:r>
            <a:r>
              <a:rPr lang="fi-FI" dirty="0"/>
              <a:t> </a:t>
            </a:r>
            <a:r>
              <a:rPr lang="fi-FI" dirty="0" err="1"/>
              <a:t>Fingrid</a:t>
            </a:r>
            <a:r>
              <a:rPr lang="fi-FI" dirty="0"/>
              <a:t> </a:t>
            </a:r>
            <a:r>
              <a:rPr lang="fi-FI" dirty="0" err="1"/>
              <a:t>maintains</a:t>
            </a:r>
            <a:r>
              <a:rPr lang="fi-FI" dirty="0"/>
              <a:t> </a:t>
            </a:r>
            <a:r>
              <a:rPr lang="fi-FI" dirty="0" err="1"/>
              <a:t>the</a:t>
            </a:r>
            <a:r>
              <a:rPr lang="fi-FI" dirty="0"/>
              <a:t> </a:t>
            </a:r>
            <a:r>
              <a:rPr lang="fi-FI" dirty="0" err="1"/>
              <a:t>frequency</a:t>
            </a:r>
            <a:r>
              <a:rPr lang="fi-FI" dirty="0"/>
              <a:t>.</a:t>
            </a:r>
          </a:p>
          <a:p>
            <a:endParaRPr lang="en-GB" dirty="0"/>
          </a:p>
        </p:txBody>
      </p:sp>
    </p:spTree>
    <p:extLst>
      <p:ext uri="{BB962C8B-B14F-4D97-AF65-F5344CB8AC3E}">
        <p14:creationId xmlns:p14="http://schemas.microsoft.com/office/powerpoint/2010/main" val="1468871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err="1"/>
              <a:t>This</a:t>
            </a:r>
            <a:r>
              <a:rPr lang="fi-FI" dirty="0"/>
              <a:t> </a:t>
            </a:r>
            <a:r>
              <a:rPr lang="fi-FI" dirty="0" err="1"/>
              <a:t>diagram</a:t>
            </a:r>
            <a:r>
              <a:rPr lang="fi-FI" dirty="0"/>
              <a:t> </a:t>
            </a:r>
            <a:r>
              <a:rPr lang="fi-FI" dirty="0" err="1"/>
              <a:t>demostrates</a:t>
            </a:r>
            <a:r>
              <a:rPr lang="fi-FI" dirty="0"/>
              <a:t> </a:t>
            </a:r>
            <a:r>
              <a:rPr lang="fi-FI" dirty="0" err="1"/>
              <a:t>the</a:t>
            </a:r>
            <a:r>
              <a:rPr lang="fi-FI" dirty="0"/>
              <a:t> </a:t>
            </a:r>
            <a:r>
              <a:rPr lang="fi-FI" dirty="0" err="1"/>
              <a:t>use</a:t>
            </a:r>
            <a:r>
              <a:rPr lang="fi-FI" dirty="0"/>
              <a:t> of </a:t>
            </a:r>
            <a:r>
              <a:rPr lang="fi-FI" dirty="0" err="1"/>
              <a:t>frequency</a:t>
            </a:r>
            <a:r>
              <a:rPr lang="fi-FI" dirty="0"/>
              <a:t> </a:t>
            </a:r>
            <a:r>
              <a:rPr lang="fi-FI" dirty="0" err="1"/>
              <a:t>reserves</a:t>
            </a:r>
            <a:r>
              <a:rPr lang="fi-FI" dirty="0"/>
              <a:t> </a:t>
            </a:r>
          </a:p>
          <a:p>
            <a:r>
              <a:rPr lang="fi-FI" dirty="0"/>
              <a:t>FCR-N is </a:t>
            </a:r>
            <a:r>
              <a:rPr lang="fi-FI" dirty="0" err="1"/>
              <a:t>constantly</a:t>
            </a:r>
            <a:r>
              <a:rPr lang="fi-FI" dirty="0"/>
              <a:t> in </a:t>
            </a:r>
            <a:r>
              <a:rPr lang="fi-FI" dirty="0" err="1"/>
              <a:t>use</a:t>
            </a:r>
            <a:r>
              <a:rPr lang="fi-FI" dirty="0"/>
              <a:t>. </a:t>
            </a:r>
          </a:p>
          <a:p>
            <a:r>
              <a:rPr lang="fi-FI" dirty="0"/>
              <a:t>FCR-D </a:t>
            </a:r>
            <a:r>
              <a:rPr lang="fi-FI" dirty="0" err="1"/>
              <a:t>activates</a:t>
            </a:r>
            <a:r>
              <a:rPr lang="fi-FI" dirty="0"/>
              <a:t> </a:t>
            </a:r>
            <a:r>
              <a:rPr lang="fi-FI" dirty="0" err="1"/>
              <a:t>linearly</a:t>
            </a:r>
            <a:r>
              <a:rPr lang="fi-FI" dirty="0"/>
              <a:t> in </a:t>
            </a:r>
            <a:r>
              <a:rPr lang="fi-FI" dirty="0" err="1"/>
              <a:t>larger</a:t>
            </a:r>
            <a:r>
              <a:rPr lang="fi-FI" dirty="0"/>
              <a:t> </a:t>
            </a:r>
            <a:r>
              <a:rPr lang="fi-FI" dirty="0" err="1"/>
              <a:t>frequency</a:t>
            </a:r>
            <a:r>
              <a:rPr lang="fi-FI" dirty="0"/>
              <a:t> </a:t>
            </a:r>
            <a:r>
              <a:rPr lang="fi-FI" dirty="0" err="1"/>
              <a:t>deviations</a:t>
            </a:r>
            <a:r>
              <a:rPr lang="fi-FI" dirty="0"/>
              <a:t>. It </a:t>
            </a:r>
            <a:r>
              <a:rPr lang="fi-FI" dirty="0" err="1"/>
              <a:t>activates</a:t>
            </a:r>
            <a:r>
              <a:rPr lang="fi-FI" dirty="0"/>
              <a:t> </a:t>
            </a:r>
            <a:r>
              <a:rPr lang="fi-FI" dirty="0" err="1"/>
              <a:t>drops</a:t>
            </a:r>
            <a:r>
              <a:rPr lang="fi-FI" dirty="0"/>
              <a:t> </a:t>
            </a:r>
            <a:r>
              <a:rPr lang="fi-FI" dirty="0" err="1"/>
              <a:t>more</a:t>
            </a:r>
            <a:r>
              <a:rPr lang="fi-FI" dirty="0"/>
              <a:t> </a:t>
            </a:r>
            <a:r>
              <a:rPr lang="fi-FI" dirty="0" err="1"/>
              <a:t>that</a:t>
            </a:r>
            <a:r>
              <a:rPr lang="fi-FI" dirty="0"/>
              <a:t> 0.1 Hz and </a:t>
            </a:r>
            <a:r>
              <a:rPr lang="fi-FI" dirty="0" err="1"/>
              <a:t>reaches</a:t>
            </a:r>
            <a:r>
              <a:rPr lang="fi-FI" dirty="0"/>
              <a:t> </a:t>
            </a:r>
            <a:r>
              <a:rPr lang="fi-FI" dirty="0" err="1"/>
              <a:t>full</a:t>
            </a:r>
            <a:r>
              <a:rPr lang="fi-FI" dirty="0"/>
              <a:t> </a:t>
            </a:r>
            <a:r>
              <a:rPr lang="fi-FI" dirty="0" err="1"/>
              <a:t>capacity</a:t>
            </a:r>
            <a:r>
              <a:rPr lang="fi-FI" dirty="0"/>
              <a:t> at 49,50 Hz. </a:t>
            </a:r>
          </a:p>
          <a:p>
            <a:r>
              <a:rPr lang="en-GB" dirty="0"/>
              <a:t>The </a:t>
            </a:r>
            <a:r>
              <a:rPr lang="en-GB" dirty="0" err="1"/>
              <a:t>aFFR</a:t>
            </a:r>
            <a:r>
              <a:rPr lang="en-GB" dirty="0"/>
              <a:t> reserve is procured in the hourly market and from other Nordic countries. It is only procured for certain morning or evening hours which are informed in advance. The activation demand is known beforehand.</a:t>
            </a:r>
          </a:p>
          <a:p>
            <a:r>
              <a:rPr lang="fi-FI" dirty="0" err="1"/>
              <a:t>The</a:t>
            </a:r>
            <a:r>
              <a:rPr lang="fi-FI" dirty="0"/>
              <a:t> Nordic </a:t>
            </a:r>
            <a:r>
              <a:rPr lang="fi-FI" dirty="0" err="1"/>
              <a:t>TSOs</a:t>
            </a:r>
            <a:r>
              <a:rPr lang="fi-FI" dirty="0"/>
              <a:t> </a:t>
            </a:r>
            <a:r>
              <a:rPr lang="fi-FI" dirty="0" err="1"/>
              <a:t>have</a:t>
            </a:r>
            <a:r>
              <a:rPr lang="fi-FI" dirty="0"/>
              <a:t> </a:t>
            </a:r>
            <a:r>
              <a:rPr lang="fi-FI" dirty="0" err="1"/>
              <a:t>agreed</a:t>
            </a:r>
            <a:r>
              <a:rPr lang="fi-FI" dirty="0"/>
              <a:t> </a:t>
            </a:r>
            <a:r>
              <a:rPr lang="fi-FI" dirty="0" err="1"/>
              <a:t>that</a:t>
            </a:r>
            <a:r>
              <a:rPr lang="fi-FI" dirty="0"/>
              <a:t> </a:t>
            </a:r>
            <a:r>
              <a:rPr lang="fi-FI" dirty="0" err="1"/>
              <a:t>each</a:t>
            </a:r>
            <a:r>
              <a:rPr lang="fi-FI" dirty="0"/>
              <a:t> </a:t>
            </a:r>
            <a:r>
              <a:rPr lang="fi-FI" dirty="0" err="1"/>
              <a:t>countries</a:t>
            </a:r>
            <a:r>
              <a:rPr lang="fi-FI" dirty="0"/>
              <a:t> </a:t>
            </a:r>
            <a:r>
              <a:rPr lang="fi-FI" dirty="0" err="1"/>
              <a:t>Fast</a:t>
            </a:r>
            <a:r>
              <a:rPr lang="fi-FI" dirty="0"/>
              <a:t> </a:t>
            </a:r>
            <a:r>
              <a:rPr lang="fi-FI" dirty="0" err="1"/>
              <a:t>Disturbance</a:t>
            </a:r>
            <a:r>
              <a:rPr lang="fi-FI" dirty="0"/>
              <a:t> </a:t>
            </a:r>
            <a:r>
              <a:rPr lang="fi-FI" dirty="0" err="1"/>
              <a:t>Reserve</a:t>
            </a:r>
            <a:r>
              <a:rPr lang="fi-FI" dirty="0"/>
              <a:t> </a:t>
            </a:r>
            <a:r>
              <a:rPr lang="fi-FI" dirty="0" err="1"/>
              <a:t>must</a:t>
            </a:r>
            <a:r>
              <a:rPr lang="fi-FI" dirty="0"/>
              <a:t> </a:t>
            </a:r>
            <a:r>
              <a:rPr lang="fi-FI" dirty="0" err="1"/>
              <a:t>be</a:t>
            </a:r>
            <a:r>
              <a:rPr lang="fi-FI" dirty="0"/>
              <a:t> </a:t>
            </a:r>
            <a:r>
              <a:rPr lang="fi-FI" dirty="0" err="1"/>
              <a:t>able</a:t>
            </a:r>
            <a:r>
              <a:rPr lang="fi-FI" dirty="0"/>
              <a:t> to </a:t>
            </a:r>
            <a:r>
              <a:rPr lang="fi-FI" dirty="0" err="1"/>
              <a:t>substitute</a:t>
            </a:r>
            <a:r>
              <a:rPr lang="fi-FI" dirty="0"/>
              <a:t> </a:t>
            </a:r>
            <a:r>
              <a:rPr lang="fi-FI" dirty="0" err="1"/>
              <a:t>their</a:t>
            </a:r>
            <a:r>
              <a:rPr lang="fi-FI" dirty="0"/>
              <a:t> </a:t>
            </a:r>
            <a:r>
              <a:rPr lang="fi-FI" dirty="0" err="1"/>
              <a:t>own</a:t>
            </a:r>
            <a:r>
              <a:rPr lang="fi-FI" dirty="0"/>
              <a:t> </a:t>
            </a:r>
            <a:r>
              <a:rPr lang="fi-FI" dirty="0" err="1"/>
              <a:t>dimensioning</a:t>
            </a:r>
            <a:r>
              <a:rPr lang="fi-FI" dirty="0"/>
              <a:t> </a:t>
            </a:r>
            <a:r>
              <a:rPr lang="fi-FI" dirty="0" err="1"/>
              <a:t>fault</a:t>
            </a:r>
            <a:r>
              <a:rPr lang="fi-FI" dirty="0"/>
              <a:t> in </a:t>
            </a:r>
            <a:r>
              <a:rPr lang="fi-FI" dirty="0" err="1"/>
              <a:t>the</a:t>
            </a:r>
            <a:r>
              <a:rPr lang="fi-FI" dirty="0"/>
              <a:t> </a:t>
            </a:r>
            <a:r>
              <a:rPr lang="fi-FI" dirty="0" err="1"/>
              <a:t>network</a:t>
            </a:r>
            <a:r>
              <a:rPr lang="fi-FI" dirty="0"/>
              <a:t>. For </a:t>
            </a:r>
            <a:r>
              <a:rPr lang="fi-FI" dirty="0" err="1"/>
              <a:t>example</a:t>
            </a:r>
            <a:r>
              <a:rPr lang="fi-FI" dirty="0"/>
              <a:t> </a:t>
            </a:r>
            <a:r>
              <a:rPr lang="fi-FI" dirty="0" err="1"/>
              <a:t>the</a:t>
            </a:r>
            <a:r>
              <a:rPr lang="fi-FI" dirty="0"/>
              <a:t> </a:t>
            </a:r>
            <a:r>
              <a:rPr lang="fi-FI" dirty="0" err="1"/>
              <a:t>loss</a:t>
            </a:r>
            <a:r>
              <a:rPr lang="fi-FI" dirty="0"/>
              <a:t> of a </a:t>
            </a:r>
            <a:r>
              <a:rPr lang="fi-FI" dirty="0" err="1"/>
              <a:t>major</a:t>
            </a:r>
            <a:r>
              <a:rPr lang="fi-FI" dirty="0"/>
              <a:t> </a:t>
            </a:r>
            <a:r>
              <a:rPr lang="fi-FI" dirty="0" err="1"/>
              <a:t>connection</a:t>
            </a:r>
            <a:r>
              <a:rPr lang="fi-FI" dirty="0"/>
              <a:t> </a:t>
            </a:r>
            <a:r>
              <a:rPr lang="fi-FI" dirty="0" err="1"/>
              <a:t>or</a:t>
            </a:r>
            <a:r>
              <a:rPr lang="fi-FI" dirty="0"/>
              <a:t> </a:t>
            </a:r>
            <a:r>
              <a:rPr lang="fi-FI" dirty="0" err="1"/>
              <a:t>power</a:t>
            </a:r>
            <a:r>
              <a:rPr lang="fi-FI" dirty="0"/>
              <a:t> </a:t>
            </a:r>
            <a:r>
              <a:rPr lang="fi-FI" dirty="0" err="1"/>
              <a:t>plant</a:t>
            </a:r>
            <a:r>
              <a:rPr lang="fi-FI" dirty="0"/>
              <a:t>. In Finland </a:t>
            </a:r>
            <a:r>
              <a:rPr lang="fi-FI" dirty="0" err="1"/>
              <a:t>the</a:t>
            </a:r>
            <a:r>
              <a:rPr lang="fi-FI" dirty="0"/>
              <a:t> </a:t>
            </a:r>
            <a:r>
              <a:rPr lang="fi-FI" dirty="0" err="1"/>
              <a:t>reserve</a:t>
            </a:r>
            <a:r>
              <a:rPr lang="fi-FI" dirty="0"/>
              <a:t> </a:t>
            </a:r>
            <a:r>
              <a:rPr lang="fi-FI" dirty="0" err="1"/>
              <a:t>varies</a:t>
            </a:r>
            <a:r>
              <a:rPr lang="fi-FI" dirty="0"/>
              <a:t> </a:t>
            </a:r>
            <a:r>
              <a:rPr lang="fi-FI" dirty="0" err="1"/>
              <a:t>typically</a:t>
            </a:r>
            <a:r>
              <a:rPr lang="fi-FI" dirty="0"/>
              <a:t> </a:t>
            </a:r>
            <a:r>
              <a:rPr lang="fi-FI" dirty="0" err="1"/>
              <a:t>between</a:t>
            </a:r>
            <a:r>
              <a:rPr lang="fi-FI" dirty="0"/>
              <a:t> 900 – 1100 MW. </a:t>
            </a:r>
            <a:r>
              <a:rPr lang="fi-FI" dirty="0" err="1"/>
              <a:t>These</a:t>
            </a:r>
            <a:r>
              <a:rPr lang="fi-FI" dirty="0"/>
              <a:t> </a:t>
            </a:r>
            <a:r>
              <a:rPr lang="fi-FI" dirty="0" err="1"/>
              <a:t>reserve</a:t>
            </a:r>
            <a:r>
              <a:rPr lang="fi-FI" dirty="0"/>
              <a:t> </a:t>
            </a:r>
            <a:r>
              <a:rPr lang="fi-FI" dirty="0" err="1"/>
              <a:t>power</a:t>
            </a:r>
            <a:r>
              <a:rPr lang="fi-FI" dirty="0"/>
              <a:t> </a:t>
            </a:r>
            <a:r>
              <a:rPr lang="fi-FI" dirty="0" err="1"/>
              <a:t>plants</a:t>
            </a:r>
            <a:r>
              <a:rPr lang="fi-FI" dirty="0"/>
              <a:t> </a:t>
            </a:r>
            <a:r>
              <a:rPr lang="fi-FI" dirty="0" err="1"/>
              <a:t>are</a:t>
            </a:r>
            <a:r>
              <a:rPr lang="fi-FI" dirty="0"/>
              <a:t> </a:t>
            </a:r>
            <a:r>
              <a:rPr lang="fi-FI" dirty="0" err="1"/>
              <a:t>not</a:t>
            </a:r>
            <a:r>
              <a:rPr lang="fi-FI" dirty="0"/>
              <a:t> in </a:t>
            </a:r>
            <a:r>
              <a:rPr lang="fi-FI" dirty="0" err="1"/>
              <a:t>use</a:t>
            </a:r>
            <a:r>
              <a:rPr lang="fi-FI" dirty="0"/>
              <a:t> in </a:t>
            </a:r>
            <a:r>
              <a:rPr lang="fi-FI" dirty="0" err="1"/>
              <a:t>electricity</a:t>
            </a:r>
            <a:r>
              <a:rPr lang="fi-FI" dirty="0"/>
              <a:t> market. </a:t>
            </a:r>
          </a:p>
        </p:txBody>
      </p:sp>
    </p:spTree>
    <p:extLst>
      <p:ext uri="{BB962C8B-B14F-4D97-AF65-F5344CB8AC3E}">
        <p14:creationId xmlns:p14="http://schemas.microsoft.com/office/powerpoint/2010/main" val="2191536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GB" dirty="0"/>
              <a:t>It has been concluded that underfrequency situations are much more critical than </a:t>
            </a:r>
            <a:r>
              <a:rPr lang="en-GB" dirty="0" err="1"/>
              <a:t>overfrequency</a:t>
            </a:r>
            <a:r>
              <a:rPr lang="en-GB" dirty="0"/>
              <a:t> situations. Therefore, FFR is defined only for underfrequency situations but only when the system’s inertia is low. </a:t>
            </a:r>
          </a:p>
          <a:p>
            <a:pPr marL="0" marR="0" lvl="0" indent="0" algn="l" defTabSz="388938" rtl="0" eaLnBrk="0" fontAlgn="base" latinLnBrk="0" hangingPunct="0">
              <a:lnSpc>
                <a:spcPct val="100000"/>
              </a:lnSpc>
              <a:spcBef>
                <a:spcPct val="30000"/>
              </a:spcBef>
              <a:spcAft>
                <a:spcPct val="0"/>
              </a:spcAft>
              <a:buClrTx/>
              <a:buSzTx/>
              <a:buFontTx/>
              <a:buNone/>
              <a:tabLst/>
              <a:defRPr/>
            </a:pPr>
            <a:r>
              <a:rPr lang="en-GB" dirty="0"/>
              <a:t>Currently low inertia situations are handled by lowering the power of large production units as </a:t>
            </a:r>
            <a:r>
              <a:rPr lang="en-GB" dirty="0" err="1"/>
              <a:t>precausausion</a:t>
            </a:r>
            <a:r>
              <a:rPr lang="en-GB" dirty="0"/>
              <a:t>.</a:t>
            </a:r>
          </a:p>
          <a:p>
            <a:pPr marL="0" marR="0" lvl="0" indent="0" algn="l" defTabSz="388938" rtl="0" eaLnBrk="0" fontAlgn="base" latinLnBrk="0" hangingPunct="0">
              <a:lnSpc>
                <a:spcPct val="100000"/>
              </a:lnSpc>
              <a:spcBef>
                <a:spcPct val="30000"/>
              </a:spcBef>
              <a:spcAft>
                <a:spcPct val="0"/>
              </a:spcAft>
              <a:buClrTx/>
              <a:buSzTx/>
              <a:buFontTx/>
              <a:buNone/>
              <a:tabLst/>
              <a:defRPr/>
            </a:pPr>
            <a:r>
              <a:rPr lang="en-GB" dirty="0"/>
              <a:t>FFR is activated under a second, when there is a large frequency deviation and low inertia. The maximum capacity of this reserve is estimated to be from 250 to 300 MW.</a:t>
            </a:r>
          </a:p>
          <a:p>
            <a:pPr marL="0" marR="0" lvl="0" indent="0" algn="l" defTabSz="388938" rtl="0" eaLnBrk="0" fontAlgn="base" latinLnBrk="0" hangingPunct="0">
              <a:lnSpc>
                <a:spcPct val="100000"/>
              </a:lnSpc>
              <a:spcBef>
                <a:spcPct val="30000"/>
              </a:spcBef>
              <a:spcAft>
                <a:spcPct val="0"/>
              </a:spcAft>
              <a:buClrTx/>
              <a:buSzTx/>
              <a:buFontTx/>
              <a:buNone/>
              <a:tabLst/>
              <a:defRPr/>
            </a:pPr>
            <a:r>
              <a:rPr lang="en-GB" dirty="0"/>
              <a:t>Inertia is low and the demand for FFR is typically highest on weekends from spring to autumn </a:t>
            </a:r>
            <a:r>
              <a:rPr lang="en-GB" dirty="0" err="1"/>
              <a:t>i.e</a:t>
            </a:r>
            <a:r>
              <a:rPr lang="en-GB" dirty="0"/>
              <a:t> when the demand for energy is low.</a:t>
            </a:r>
          </a:p>
          <a:p>
            <a:pPr marL="0" marR="0" lvl="0" indent="0" algn="l" defTabSz="388938" rtl="0" eaLnBrk="0" fontAlgn="base" latinLnBrk="0" hangingPunct="0">
              <a:lnSpc>
                <a:spcPct val="100000"/>
              </a:lnSpc>
              <a:spcBef>
                <a:spcPct val="30000"/>
              </a:spcBef>
              <a:spcAft>
                <a:spcPct val="0"/>
              </a:spcAft>
              <a:buClrTx/>
              <a:buSzTx/>
              <a:buFontTx/>
              <a:buNone/>
              <a:tabLst/>
              <a:defRPr/>
            </a:pPr>
            <a:r>
              <a:rPr lang="en-GB" dirty="0"/>
              <a:t>FFR reserve market will be similar to FCR-D but to participate in FFR market, the provider has to pass certain required qualities, including activation and reactivation speeds.</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388938" rtl="0" eaLnBrk="0" fontAlgn="base" latinLnBrk="0" hangingPunct="0">
              <a:lnSpc>
                <a:spcPct val="100000"/>
              </a:lnSpc>
              <a:spcBef>
                <a:spcPct val="30000"/>
              </a:spcBef>
              <a:spcAft>
                <a:spcPct val="0"/>
              </a:spcAft>
              <a:buClrTx/>
              <a:buSzTx/>
              <a:buFontTx/>
              <a:buNone/>
              <a:tabLst/>
              <a:defRPr/>
            </a:pPr>
            <a:endParaRPr lang="en-GB" dirty="0"/>
          </a:p>
          <a:p>
            <a:endParaRPr lang="en-GB" dirty="0"/>
          </a:p>
        </p:txBody>
      </p:sp>
    </p:spTree>
    <p:extLst>
      <p:ext uri="{BB962C8B-B14F-4D97-AF65-F5344CB8AC3E}">
        <p14:creationId xmlns:p14="http://schemas.microsoft.com/office/powerpoint/2010/main" val="3200077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fingrid.fi/globalassets/dokumentit/fi/ajankohtaista-tapahtumat/reservipaiva-2019/reservipaiva-2019---uusi-nopea-taajuusreservi-ffr-id-181280.pdf"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www.fingrid.fi/globalassets/dokumentit/en/electricity-market/reserves/reserve-products-and-reserve-market-places.pdf" TargetMode="External"/><Relationship Id="rId5" Type="http://schemas.openxmlformats.org/officeDocument/2006/relationships/hyperlink" Target="https://www.fingrid.fi/globalassets/dokumentit/en/electricity-market/reserves/fast-frequency-reserve-solution-to-the-nordic-inertia-challenge.pdf" TargetMode="External"/><Relationship Id="rId4" Type="http://schemas.openxmlformats.org/officeDocument/2006/relationships/hyperlink" Target="https://mycourses.aalto.fi/pluginfile.php/1122522/mod_folder/content/0/FingridPresentation260919.pdf?forcedownload=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en-US" sz="2400" dirty="0"/>
              <a:t>Power markets in Nordic Countries: Frequency containment and frequency restoration reserves</a:t>
            </a:r>
            <a:endParaRPr lang="en-US" sz="3200" i="1" dirty="0"/>
          </a:p>
        </p:txBody>
      </p:sp>
      <p:sp>
        <p:nvSpPr>
          <p:cNvPr id="3" name="Subtitle 2"/>
          <p:cNvSpPr>
            <a:spLocks noGrp="1"/>
          </p:cNvSpPr>
          <p:nvPr>
            <p:ph type="subTitle" idx="1"/>
          </p:nvPr>
        </p:nvSpPr>
        <p:spPr>
          <a:xfrm>
            <a:off x="572401" y="4182429"/>
            <a:ext cx="6285600" cy="1323370"/>
          </a:xfrm>
        </p:spPr>
        <p:txBody>
          <a:bodyPr>
            <a:normAutofit/>
          </a:bodyPr>
          <a:lstStyle/>
          <a:p>
            <a:r>
              <a:rPr lang="en-US" i="1" dirty="0" err="1"/>
              <a:t>Taavi</a:t>
            </a:r>
            <a:r>
              <a:rPr lang="en-US" i="1" dirty="0"/>
              <a:t> </a:t>
            </a:r>
            <a:r>
              <a:rPr lang="en-US" i="1" dirty="0" err="1"/>
              <a:t>Leikola</a:t>
            </a:r>
            <a:r>
              <a:rPr lang="en-US" i="1" dirty="0"/>
              <a:t> and Alex Tolonen</a:t>
            </a:r>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3.3.2020</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3089640"/>
          </a:xfrm>
        </p:spPr>
        <p:txBody>
          <a:bodyPr>
            <a:normAutofit/>
          </a:bodyPr>
          <a:lstStyle/>
          <a:p>
            <a:pPr marL="285750" indent="-285750" eaLnBrk="1" hangingPunct="1">
              <a:lnSpc>
                <a:spcPct val="160000"/>
              </a:lnSpc>
              <a:buFontTx/>
              <a:buChar char="-"/>
            </a:pPr>
            <a:r>
              <a:rPr lang="en-US" sz="1800" b="0" dirty="0"/>
              <a:t>Electricity market structure in Nordic countries</a:t>
            </a:r>
          </a:p>
          <a:p>
            <a:pPr marL="285750" indent="-285750" eaLnBrk="1" hangingPunct="1">
              <a:lnSpc>
                <a:spcPct val="160000"/>
              </a:lnSpc>
              <a:buFontTx/>
              <a:buChar char="-"/>
            </a:pPr>
            <a:r>
              <a:rPr lang="en-US" sz="1800" b="0" dirty="0"/>
              <a:t>Challenges of balancing markets</a:t>
            </a:r>
          </a:p>
          <a:p>
            <a:pPr marL="285750" indent="-285750" eaLnBrk="1" hangingPunct="1">
              <a:lnSpc>
                <a:spcPct val="160000"/>
              </a:lnSpc>
              <a:buFontTx/>
              <a:buChar char="-"/>
            </a:pPr>
            <a:r>
              <a:rPr lang="en-US" sz="1800" b="0" dirty="0"/>
              <a:t>Types of frequency reserves</a:t>
            </a:r>
          </a:p>
          <a:p>
            <a:pPr marL="285750" indent="-285750" eaLnBrk="1" hangingPunct="1">
              <a:lnSpc>
                <a:spcPct val="160000"/>
              </a:lnSpc>
              <a:buFontTx/>
              <a:buChar char="-"/>
            </a:pPr>
            <a:endParaRPr lang="en-US" sz="1800" b="0" dirty="0"/>
          </a:p>
        </p:txBody>
      </p:sp>
      <p:sp>
        <p:nvSpPr>
          <p:cNvPr id="3" name="Title 2"/>
          <p:cNvSpPr>
            <a:spLocks noGrp="1"/>
          </p:cNvSpPr>
          <p:nvPr>
            <p:ph type="ctrTitle"/>
          </p:nvPr>
        </p:nvSpPr>
        <p:spPr/>
        <p:txBody>
          <a:bodyPr/>
          <a:lstStyle/>
          <a:p>
            <a:r>
              <a:rPr lang="fi-FI" dirty="0" err="1"/>
              <a:t>Introduction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3.3.2020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dirty="0"/>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ACE33F-BF89-4CD9-98F2-67CE5041B3A3}"/>
              </a:ext>
            </a:extLst>
          </p:cNvPr>
          <p:cNvSpPr>
            <a:spLocks noGrp="1"/>
          </p:cNvSpPr>
          <p:nvPr>
            <p:ph type="ctrTitle"/>
          </p:nvPr>
        </p:nvSpPr>
        <p:spPr/>
        <p:txBody>
          <a:bodyPr/>
          <a:lstStyle/>
          <a:p>
            <a:r>
              <a:rPr lang="en-US" dirty="0"/>
              <a:t>Electricity market structure in Nordic countries</a:t>
            </a:r>
            <a:br>
              <a:rPr lang="en-US" dirty="0"/>
            </a:br>
            <a:endParaRPr lang="en-GB" dirty="0"/>
          </a:p>
        </p:txBody>
      </p:sp>
      <p:sp>
        <p:nvSpPr>
          <p:cNvPr id="4" name="Text Placeholder 3">
            <a:extLst>
              <a:ext uri="{FF2B5EF4-FFF2-40B4-BE49-F238E27FC236}">
                <a16:creationId xmlns:a16="http://schemas.microsoft.com/office/drawing/2014/main" id="{CEA5A8FE-5A59-43F3-A4A3-CFEA6A10FC38}"/>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F9A02EA3-4417-4E7C-BB32-79F75F771610}"/>
              </a:ext>
            </a:extLst>
          </p:cNvPr>
          <p:cNvSpPr>
            <a:spLocks noGrp="1"/>
          </p:cNvSpPr>
          <p:nvPr>
            <p:ph type="body" sz="quarter" idx="17"/>
          </p:nvPr>
        </p:nvSpPr>
        <p:spPr/>
        <p:txBody>
          <a:bodyPr/>
          <a:lstStyle/>
          <a:p>
            <a:endParaRPr lang="en-GB"/>
          </a:p>
        </p:txBody>
      </p:sp>
      <p:sp>
        <p:nvSpPr>
          <p:cNvPr id="6" name="Date Placeholder 5">
            <a:extLst>
              <a:ext uri="{FF2B5EF4-FFF2-40B4-BE49-F238E27FC236}">
                <a16:creationId xmlns:a16="http://schemas.microsoft.com/office/drawing/2014/main" id="{80B46413-D7BE-4E43-8639-C63D102C0056}"/>
              </a:ext>
            </a:extLst>
          </p:cNvPr>
          <p:cNvSpPr>
            <a:spLocks noGrp="1"/>
          </p:cNvSpPr>
          <p:nvPr>
            <p:ph type="dt" sz="half" idx="19"/>
          </p:nvPr>
        </p:nvSpPr>
        <p:spPr/>
        <p:txBody>
          <a:bodyPr/>
          <a:lstStyle/>
          <a:p>
            <a:pPr>
              <a:defRPr/>
            </a:pPr>
            <a:r>
              <a:rPr lang="fi-FI" dirty="0"/>
              <a:t>3.3.2020</a:t>
            </a:r>
            <a:endParaRPr lang="en-US" dirty="0"/>
          </a:p>
        </p:txBody>
      </p:sp>
      <p:sp>
        <p:nvSpPr>
          <p:cNvPr id="7" name="Slide Number Placeholder 6">
            <a:extLst>
              <a:ext uri="{FF2B5EF4-FFF2-40B4-BE49-F238E27FC236}">
                <a16:creationId xmlns:a16="http://schemas.microsoft.com/office/drawing/2014/main" id="{981B24AE-FE48-468A-8793-84303C1F36EB}"/>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grpSp>
        <p:nvGrpSpPr>
          <p:cNvPr id="10" name="Group 9">
            <a:extLst>
              <a:ext uri="{FF2B5EF4-FFF2-40B4-BE49-F238E27FC236}">
                <a16:creationId xmlns:a16="http://schemas.microsoft.com/office/drawing/2014/main" id="{3F4275A7-168B-4807-BB75-51FED1D18AC7}"/>
              </a:ext>
            </a:extLst>
          </p:cNvPr>
          <p:cNvGrpSpPr/>
          <p:nvPr/>
        </p:nvGrpSpPr>
        <p:grpSpPr>
          <a:xfrm>
            <a:off x="795130" y="1618880"/>
            <a:ext cx="7195931" cy="3273712"/>
            <a:chOff x="795130" y="1387740"/>
            <a:chExt cx="7046843" cy="3150147"/>
          </a:xfrm>
        </p:grpSpPr>
        <p:pic>
          <p:nvPicPr>
            <p:cNvPr id="8" name="Picture 7">
              <a:extLst>
                <a:ext uri="{FF2B5EF4-FFF2-40B4-BE49-F238E27FC236}">
                  <a16:creationId xmlns:a16="http://schemas.microsoft.com/office/drawing/2014/main" id="{9A5342D1-12D6-47C5-840E-189146B56395}"/>
                </a:ext>
              </a:extLst>
            </p:cNvPr>
            <p:cNvPicPr>
              <a:picLocks noChangeAspect="1"/>
            </p:cNvPicPr>
            <p:nvPr/>
          </p:nvPicPr>
          <p:blipFill>
            <a:blip r:embed="rId3"/>
            <a:stretch>
              <a:fillRect/>
            </a:stretch>
          </p:blipFill>
          <p:spPr>
            <a:xfrm>
              <a:off x="795130" y="1506339"/>
              <a:ext cx="7046843" cy="3031548"/>
            </a:xfrm>
            <a:prstGeom prst="rect">
              <a:avLst/>
            </a:prstGeom>
          </p:spPr>
        </p:pic>
        <p:sp>
          <p:nvSpPr>
            <p:cNvPr id="9" name="Oval 8">
              <a:extLst>
                <a:ext uri="{FF2B5EF4-FFF2-40B4-BE49-F238E27FC236}">
                  <a16:creationId xmlns:a16="http://schemas.microsoft.com/office/drawing/2014/main" id="{E259264B-8D95-4507-B62C-6B0699F71027}"/>
                </a:ext>
              </a:extLst>
            </p:cNvPr>
            <p:cNvSpPr/>
            <p:nvPr/>
          </p:nvSpPr>
          <p:spPr>
            <a:xfrm>
              <a:off x="4572000" y="1387740"/>
              <a:ext cx="3247162" cy="309084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1780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999025B-A7BA-464C-B545-560BBC4D4A7A}"/>
              </a:ext>
            </a:extLst>
          </p:cNvPr>
          <p:cNvSpPr>
            <a:spLocks noGrp="1"/>
          </p:cNvSpPr>
          <p:nvPr>
            <p:ph type="body" sz="quarter" idx="13"/>
          </p:nvPr>
        </p:nvSpPr>
        <p:spPr>
          <a:xfrm>
            <a:off x="572400" y="1513641"/>
            <a:ext cx="4314560" cy="4136400"/>
          </a:xfrm>
        </p:spPr>
        <p:txBody>
          <a:bodyPr>
            <a:normAutofit/>
          </a:bodyPr>
          <a:lstStyle/>
          <a:p>
            <a:pPr>
              <a:lnSpc>
                <a:spcPct val="150000"/>
              </a:lnSpc>
              <a:buFontTx/>
              <a:buChar char="-"/>
            </a:pPr>
            <a:r>
              <a:rPr lang="fi-FI" sz="1600" b="0" dirty="0" err="1"/>
              <a:t>Production</a:t>
            </a:r>
            <a:r>
              <a:rPr lang="fi-FI" sz="1600" b="0" dirty="0"/>
              <a:t> </a:t>
            </a:r>
            <a:r>
              <a:rPr lang="fi-FI" sz="1600" b="0" dirty="0" err="1"/>
              <a:t>should</a:t>
            </a:r>
            <a:r>
              <a:rPr lang="fi-FI" sz="1600" b="0" dirty="0"/>
              <a:t> </a:t>
            </a:r>
            <a:r>
              <a:rPr lang="fi-FI" sz="1600" b="0" dirty="0" err="1"/>
              <a:t>match</a:t>
            </a:r>
            <a:r>
              <a:rPr lang="fi-FI" sz="1600" b="0" dirty="0"/>
              <a:t> </a:t>
            </a:r>
            <a:r>
              <a:rPr lang="fi-FI" sz="1600" b="0" dirty="0" err="1"/>
              <a:t>consumption</a:t>
            </a:r>
            <a:endParaRPr lang="fi-FI" sz="1600" b="0" dirty="0"/>
          </a:p>
          <a:p>
            <a:pPr lvl="1">
              <a:lnSpc>
                <a:spcPct val="150000"/>
              </a:lnSpc>
              <a:buFont typeface="Arial" panose="020B0604020202020204" pitchFamily="34" charset="0"/>
              <a:buChar char="•"/>
            </a:pPr>
            <a:r>
              <a:rPr lang="fi-FI" sz="1600" b="0" dirty="0" err="1"/>
              <a:t>Frequency</a:t>
            </a:r>
            <a:r>
              <a:rPr lang="fi-FI" sz="1600" b="0" dirty="0"/>
              <a:t> 50±0.1 Hz</a:t>
            </a:r>
          </a:p>
          <a:p>
            <a:pPr lvl="1">
              <a:lnSpc>
                <a:spcPct val="150000"/>
              </a:lnSpc>
              <a:buFont typeface="Arial" panose="020B0604020202020204" pitchFamily="34" charset="0"/>
              <a:buChar char="•"/>
            </a:pPr>
            <a:r>
              <a:rPr lang="fi-FI" sz="1600" b="0" dirty="0" err="1"/>
              <a:t>Containment</a:t>
            </a:r>
            <a:r>
              <a:rPr lang="fi-FI" sz="1600" b="0" dirty="0"/>
              <a:t> and </a:t>
            </a:r>
            <a:r>
              <a:rPr lang="fi-FI" sz="1600" b="0" dirty="0" err="1"/>
              <a:t>restoration</a:t>
            </a:r>
            <a:r>
              <a:rPr lang="fi-FI" sz="1600" b="0" dirty="0"/>
              <a:t> </a:t>
            </a:r>
            <a:r>
              <a:rPr lang="fi-FI" sz="1600" b="0" dirty="0" err="1"/>
              <a:t>reserves</a:t>
            </a:r>
            <a:endParaRPr lang="fi-FI" sz="2600" b="0" dirty="0"/>
          </a:p>
          <a:p>
            <a:pPr>
              <a:lnSpc>
                <a:spcPct val="150000"/>
              </a:lnSpc>
              <a:buFontTx/>
              <a:buChar char="-"/>
            </a:pPr>
            <a:r>
              <a:rPr lang="fi-FI" sz="1600" b="0" dirty="0" err="1"/>
              <a:t>Increased</a:t>
            </a:r>
            <a:r>
              <a:rPr lang="fi-FI" sz="1600" b="0" dirty="0"/>
              <a:t> </a:t>
            </a:r>
            <a:r>
              <a:rPr lang="en-US" sz="1600" b="0" dirty="0" err="1"/>
              <a:t>undpredictable</a:t>
            </a:r>
            <a:r>
              <a:rPr lang="fi-FI" sz="1600" b="0" dirty="0"/>
              <a:t> </a:t>
            </a:r>
            <a:r>
              <a:rPr lang="fi-FI" sz="1600" b="0" dirty="0" err="1"/>
              <a:t>power</a:t>
            </a:r>
            <a:r>
              <a:rPr lang="fi-FI" sz="1600" b="0" dirty="0"/>
              <a:t> </a:t>
            </a:r>
            <a:r>
              <a:rPr lang="fi-FI" sz="1600" b="0" dirty="0" err="1"/>
              <a:t>generation</a:t>
            </a:r>
            <a:endParaRPr lang="fi-FI" sz="1600" b="0" dirty="0"/>
          </a:p>
          <a:p>
            <a:pPr lvl="1">
              <a:lnSpc>
                <a:spcPct val="150000"/>
              </a:lnSpc>
              <a:buFont typeface="Arial" panose="020B0604020202020204" pitchFamily="34" charset="0"/>
              <a:buChar char="•"/>
            </a:pPr>
            <a:r>
              <a:rPr lang="fi-FI" sz="1600" b="0" dirty="0" err="1"/>
              <a:t>Increased</a:t>
            </a:r>
            <a:r>
              <a:rPr lang="fi-FI" sz="1600" b="0" dirty="0"/>
              <a:t> </a:t>
            </a:r>
            <a:r>
              <a:rPr lang="fi-FI" sz="1600" b="0" dirty="0" err="1"/>
              <a:t>demand</a:t>
            </a:r>
            <a:r>
              <a:rPr lang="fi-FI" sz="1600" b="0" dirty="0"/>
              <a:t> for </a:t>
            </a:r>
            <a:r>
              <a:rPr lang="fi-FI" sz="1600" b="0" dirty="0" err="1"/>
              <a:t>flexibility</a:t>
            </a:r>
            <a:endParaRPr lang="fi-FI" sz="1600" b="0" dirty="0"/>
          </a:p>
          <a:p>
            <a:pPr lvl="1">
              <a:lnSpc>
                <a:spcPct val="150000"/>
              </a:lnSpc>
              <a:buFont typeface="Arial" panose="020B0604020202020204" pitchFamily="34" charset="0"/>
              <a:buChar char="•"/>
            </a:pPr>
            <a:r>
              <a:rPr lang="fi-FI" sz="1600" dirty="0" err="1"/>
              <a:t>Reduced</a:t>
            </a:r>
            <a:r>
              <a:rPr lang="fi-FI" sz="1600" dirty="0"/>
              <a:t> inertia</a:t>
            </a:r>
          </a:p>
          <a:p>
            <a:pPr marL="285750" indent="-285750">
              <a:lnSpc>
                <a:spcPct val="150000"/>
              </a:lnSpc>
              <a:buFontTx/>
              <a:buChar char="-"/>
            </a:pPr>
            <a:r>
              <a:rPr lang="en-GB" sz="1600" b="0" dirty="0"/>
              <a:t>Frequency adequacy</a:t>
            </a:r>
          </a:p>
          <a:p>
            <a:pPr marL="625475" lvl="1" indent="-285750">
              <a:lnSpc>
                <a:spcPct val="150000"/>
              </a:lnSpc>
              <a:buFont typeface="Arial" panose="020B0604020202020204" pitchFamily="34" charset="0"/>
              <a:buChar char="•"/>
            </a:pPr>
            <a:r>
              <a:rPr lang="en-GB" sz="1600" b="0" dirty="0"/>
              <a:t>Enough energy but not enough power</a:t>
            </a:r>
            <a:endParaRPr lang="en-GB" sz="1600" dirty="0"/>
          </a:p>
          <a:p>
            <a:pPr marL="0" indent="0">
              <a:lnSpc>
                <a:spcPct val="150000"/>
              </a:lnSpc>
            </a:pPr>
            <a:endParaRPr lang="en-GB" sz="1600" b="0" dirty="0"/>
          </a:p>
          <a:p>
            <a:pPr marL="0" indent="0">
              <a:lnSpc>
                <a:spcPct val="150000"/>
              </a:lnSpc>
            </a:pPr>
            <a:endParaRPr lang="en-GB" sz="1600" b="0" dirty="0"/>
          </a:p>
        </p:txBody>
      </p:sp>
      <p:sp>
        <p:nvSpPr>
          <p:cNvPr id="3" name="Title 2">
            <a:extLst>
              <a:ext uri="{FF2B5EF4-FFF2-40B4-BE49-F238E27FC236}">
                <a16:creationId xmlns:a16="http://schemas.microsoft.com/office/drawing/2014/main" id="{A979A82B-60C1-4332-9066-A7BF8CC1506C}"/>
              </a:ext>
            </a:extLst>
          </p:cNvPr>
          <p:cNvSpPr>
            <a:spLocks noGrp="1"/>
          </p:cNvSpPr>
          <p:nvPr>
            <p:ph type="ctrTitle"/>
          </p:nvPr>
        </p:nvSpPr>
        <p:spPr/>
        <p:txBody>
          <a:bodyPr/>
          <a:lstStyle/>
          <a:p>
            <a:r>
              <a:rPr lang="fi-FI" dirty="0" err="1"/>
              <a:t>Challenges</a:t>
            </a:r>
            <a:r>
              <a:rPr lang="fi-FI" dirty="0"/>
              <a:t> of </a:t>
            </a:r>
            <a:r>
              <a:rPr lang="fi-FI" dirty="0" err="1"/>
              <a:t>maintaining</a:t>
            </a:r>
            <a:r>
              <a:rPr lang="fi-FI" dirty="0"/>
              <a:t> </a:t>
            </a:r>
            <a:r>
              <a:rPr lang="fi-FI" dirty="0" err="1"/>
              <a:t>frequency</a:t>
            </a:r>
            <a:r>
              <a:rPr lang="fi-FI" dirty="0"/>
              <a:t> </a:t>
            </a:r>
            <a:r>
              <a:rPr lang="fi-FI" dirty="0" err="1"/>
              <a:t>quality</a:t>
            </a:r>
            <a:endParaRPr lang="en-GB" dirty="0"/>
          </a:p>
        </p:txBody>
      </p:sp>
      <p:sp>
        <p:nvSpPr>
          <p:cNvPr id="4" name="Text Placeholder 3">
            <a:extLst>
              <a:ext uri="{FF2B5EF4-FFF2-40B4-BE49-F238E27FC236}">
                <a16:creationId xmlns:a16="http://schemas.microsoft.com/office/drawing/2014/main" id="{D3BBE096-8A6B-472E-A56C-EE020233F168}"/>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A9A32A6C-E8FD-4D5B-AD66-7EF625CF8728}"/>
              </a:ext>
            </a:extLst>
          </p:cNvPr>
          <p:cNvSpPr>
            <a:spLocks noGrp="1"/>
          </p:cNvSpPr>
          <p:nvPr>
            <p:ph type="body" sz="quarter" idx="17"/>
          </p:nvPr>
        </p:nvSpPr>
        <p:spPr/>
        <p:txBody>
          <a:bodyPr/>
          <a:lstStyle/>
          <a:p>
            <a:endParaRPr lang="en-GB"/>
          </a:p>
        </p:txBody>
      </p:sp>
      <p:sp>
        <p:nvSpPr>
          <p:cNvPr id="6" name="Date Placeholder 5">
            <a:extLst>
              <a:ext uri="{FF2B5EF4-FFF2-40B4-BE49-F238E27FC236}">
                <a16:creationId xmlns:a16="http://schemas.microsoft.com/office/drawing/2014/main" id="{7FD7E74A-C998-47FB-B23A-7294AECD563F}"/>
              </a:ext>
            </a:extLst>
          </p:cNvPr>
          <p:cNvSpPr>
            <a:spLocks noGrp="1"/>
          </p:cNvSpPr>
          <p:nvPr>
            <p:ph type="dt" sz="half" idx="19"/>
          </p:nvPr>
        </p:nvSpPr>
        <p:spPr/>
        <p:txBody>
          <a:bodyPr/>
          <a:lstStyle/>
          <a:p>
            <a:pPr>
              <a:defRPr/>
            </a:pPr>
            <a:r>
              <a:rPr lang="fi-FI" dirty="0"/>
              <a:t>3.3.2020</a:t>
            </a:r>
            <a:endParaRPr lang="en-US" dirty="0"/>
          </a:p>
        </p:txBody>
      </p:sp>
      <p:sp>
        <p:nvSpPr>
          <p:cNvPr id="7" name="Slide Number Placeholder 6">
            <a:extLst>
              <a:ext uri="{FF2B5EF4-FFF2-40B4-BE49-F238E27FC236}">
                <a16:creationId xmlns:a16="http://schemas.microsoft.com/office/drawing/2014/main" id="{B1565D31-5B79-4E5F-AE63-2DABFC0DFBC7}"/>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pic>
        <p:nvPicPr>
          <p:cNvPr id="8" name="Picture 7">
            <a:extLst>
              <a:ext uri="{FF2B5EF4-FFF2-40B4-BE49-F238E27FC236}">
                <a16:creationId xmlns:a16="http://schemas.microsoft.com/office/drawing/2014/main" id="{27D5A27F-D8D5-404A-B732-60820093448B}"/>
              </a:ext>
            </a:extLst>
          </p:cNvPr>
          <p:cNvPicPr>
            <a:picLocks noChangeAspect="1"/>
          </p:cNvPicPr>
          <p:nvPr/>
        </p:nvPicPr>
        <p:blipFill>
          <a:blip r:embed="rId3"/>
          <a:stretch>
            <a:fillRect/>
          </a:stretch>
        </p:blipFill>
        <p:spPr>
          <a:xfrm>
            <a:off x="5288470" y="1497600"/>
            <a:ext cx="3056330" cy="4013246"/>
          </a:xfrm>
          <a:prstGeom prst="rect">
            <a:avLst/>
          </a:prstGeom>
        </p:spPr>
      </p:pic>
    </p:spTree>
    <p:extLst>
      <p:ext uri="{BB962C8B-B14F-4D97-AF65-F5344CB8AC3E}">
        <p14:creationId xmlns:p14="http://schemas.microsoft.com/office/powerpoint/2010/main" val="2780757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79A82B-60C1-4332-9066-A7BF8CC1506C}"/>
              </a:ext>
            </a:extLst>
          </p:cNvPr>
          <p:cNvSpPr>
            <a:spLocks noGrp="1"/>
          </p:cNvSpPr>
          <p:nvPr>
            <p:ph type="ctrTitle"/>
          </p:nvPr>
        </p:nvSpPr>
        <p:spPr/>
        <p:txBody>
          <a:bodyPr/>
          <a:lstStyle/>
          <a:p>
            <a:pPr eaLnBrk="1" hangingPunct="1">
              <a:lnSpc>
                <a:spcPct val="160000"/>
              </a:lnSpc>
            </a:pPr>
            <a:r>
              <a:rPr lang="en-US" dirty="0"/>
              <a:t>Nordic frequency reserves</a:t>
            </a:r>
          </a:p>
        </p:txBody>
      </p:sp>
      <p:sp>
        <p:nvSpPr>
          <p:cNvPr id="4" name="Text Placeholder 3">
            <a:extLst>
              <a:ext uri="{FF2B5EF4-FFF2-40B4-BE49-F238E27FC236}">
                <a16:creationId xmlns:a16="http://schemas.microsoft.com/office/drawing/2014/main" id="{D3BBE096-8A6B-472E-A56C-EE020233F168}"/>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A9A32A6C-E8FD-4D5B-AD66-7EF625CF8728}"/>
              </a:ext>
            </a:extLst>
          </p:cNvPr>
          <p:cNvSpPr>
            <a:spLocks noGrp="1"/>
          </p:cNvSpPr>
          <p:nvPr>
            <p:ph type="body" sz="quarter" idx="17"/>
          </p:nvPr>
        </p:nvSpPr>
        <p:spPr/>
        <p:txBody>
          <a:bodyPr/>
          <a:lstStyle/>
          <a:p>
            <a:endParaRPr lang="en-GB"/>
          </a:p>
        </p:txBody>
      </p:sp>
      <p:sp>
        <p:nvSpPr>
          <p:cNvPr id="6" name="Date Placeholder 5">
            <a:extLst>
              <a:ext uri="{FF2B5EF4-FFF2-40B4-BE49-F238E27FC236}">
                <a16:creationId xmlns:a16="http://schemas.microsoft.com/office/drawing/2014/main" id="{7FD7E74A-C998-47FB-B23A-7294AECD563F}"/>
              </a:ext>
            </a:extLst>
          </p:cNvPr>
          <p:cNvSpPr>
            <a:spLocks noGrp="1"/>
          </p:cNvSpPr>
          <p:nvPr>
            <p:ph type="dt" sz="half" idx="19"/>
          </p:nvPr>
        </p:nvSpPr>
        <p:spPr/>
        <p:txBody>
          <a:bodyPr/>
          <a:lstStyle/>
          <a:p>
            <a:pPr>
              <a:defRPr/>
            </a:pPr>
            <a:r>
              <a:rPr lang="fi-FI"/>
              <a:t>3.3.2020</a:t>
            </a:r>
            <a:endParaRPr lang="en-US" dirty="0"/>
          </a:p>
        </p:txBody>
      </p:sp>
      <p:sp>
        <p:nvSpPr>
          <p:cNvPr id="7" name="Slide Number Placeholder 6">
            <a:extLst>
              <a:ext uri="{FF2B5EF4-FFF2-40B4-BE49-F238E27FC236}">
                <a16:creationId xmlns:a16="http://schemas.microsoft.com/office/drawing/2014/main" id="{B1565D31-5B79-4E5F-AE63-2DABFC0DFBC7}"/>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pic>
        <p:nvPicPr>
          <p:cNvPr id="9" name="Picture 8">
            <a:extLst>
              <a:ext uri="{FF2B5EF4-FFF2-40B4-BE49-F238E27FC236}">
                <a16:creationId xmlns:a16="http://schemas.microsoft.com/office/drawing/2014/main" id="{B3BEE628-6D4D-4863-8E25-2A8F4C18DA37}"/>
              </a:ext>
            </a:extLst>
          </p:cNvPr>
          <p:cNvPicPr>
            <a:picLocks noChangeAspect="1"/>
          </p:cNvPicPr>
          <p:nvPr/>
        </p:nvPicPr>
        <p:blipFill>
          <a:blip r:embed="rId3"/>
          <a:stretch>
            <a:fillRect/>
          </a:stretch>
        </p:blipFill>
        <p:spPr>
          <a:xfrm>
            <a:off x="572400" y="1543632"/>
            <a:ext cx="7965440" cy="3314433"/>
          </a:xfrm>
          <a:prstGeom prst="rect">
            <a:avLst/>
          </a:prstGeom>
        </p:spPr>
      </p:pic>
    </p:spTree>
    <p:extLst>
      <p:ext uri="{BB962C8B-B14F-4D97-AF65-F5344CB8AC3E}">
        <p14:creationId xmlns:p14="http://schemas.microsoft.com/office/powerpoint/2010/main" val="3106718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999025B-A7BA-464C-B545-560BBC4D4A7A}"/>
              </a:ext>
            </a:extLst>
          </p:cNvPr>
          <p:cNvSpPr>
            <a:spLocks noGrp="1"/>
          </p:cNvSpPr>
          <p:nvPr>
            <p:ph type="body" sz="quarter" idx="13"/>
          </p:nvPr>
        </p:nvSpPr>
        <p:spPr>
          <a:xfrm>
            <a:off x="465471" y="3803477"/>
            <a:ext cx="3856566" cy="1997721"/>
          </a:xfrm>
        </p:spPr>
        <p:txBody>
          <a:bodyPr>
            <a:noAutofit/>
          </a:bodyPr>
          <a:lstStyle/>
          <a:p>
            <a:pPr>
              <a:lnSpc>
                <a:spcPct val="150000"/>
              </a:lnSpc>
              <a:buFontTx/>
              <a:buChar char="-"/>
            </a:pPr>
            <a:r>
              <a:rPr lang="fi-FI" sz="1000" dirty="0"/>
              <a:t>FCR-N</a:t>
            </a:r>
          </a:p>
          <a:p>
            <a:pPr lvl="1">
              <a:buFont typeface="Arial" panose="020B0604020202020204" pitchFamily="34" charset="0"/>
              <a:buChar char="•"/>
            </a:pPr>
            <a:r>
              <a:rPr lang="fi-FI" sz="1000" dirty="0" err="1"/>
              <a:t>Aims</a:t>
            </a:r>
            <a:r>
              <a:rPr lang="fi-FI" sz="1000" dirty="0"/>
              <a:t> to </a:t>
            </a:r>
            <a:r>
              <a:rPr lang="fi-FI" sz="1000" dirty="0" err="1"/>
              <a:t>enhance</a:t>
            </a:r>
            <a:r>
              <a:rPr lang="fi-FI" sz="1000" dirty="0"/>
              <a:t> </a:t>
            </a:r>
            <a:r>
              <a:rPr lang="fi-FI" sz="1000" dirty="0" err="1"/>
              <a:t>the</a:t>
            </a:r>
            <a:r>
              <a:rPr lang="fi-FI" sz="1000" dirty="0"/>
              <a:t> </a:t>
            </a:r>
            <a:r>
              <a:rPr lang="fi-FI" sz="1000" dirty="0" err="1"/>
              <a:t>quality</a:t>
            </a:r>
            <a:r>
              <a:rPr lang="fi-FI" sz="1000" dirty="0"/>
              <a:t> of </a:t>
            </a:r>
            <a:r>
              <a:rPr lang="fi-FI" sz="1000" dirty="0" err="1"/>
              <a:t>grid</a:t>
            </a:r>
            <a:r>
              <a:rPr lang="fi-FI" sz="1000" dirty="0"/>
              <a:t> in case of </a:t>
            </a:r>
            <a:r>
              <a:rPr lang="fi-FI" sz="1000" dirty="0" err="1"/>
              <a:t>variations</a:t>
            </a:r>
            <a:endParaRPr lang="fi-FI" sz="1000" dirty="0"/>
          </a:p>
          <a:p>
            <a:pPr lvl="1">
              <a:buFont typeface="Arial" panose="020B0604020202020204" pitchFamily="34" charset="0"/>
              <a:buChar char="•"/>
            </a:pPr>
            <a:r>
              <a:rPr lang="fi-FI" sz="1000" dirty="0" err="1"/>
              <a:t>Constantly</a:t>
            </a:r>
            <a:r>
              <a:rPr lang="fi-FI" sz="1000" dirty="0"/>
              <a:t> in </a:t>
            </a:r>
            <a:r>
              <a:rPr lang="fi-FI" sz="1000" dirty="0" err="1"/>
              <a:t>use</a:t>
            </a:r>
            <a:r>
              <a:rPr lang="fi-FI" sz="1000" dirty="0"/>
              <a:t> to </a:t>
            </a:r>
            <a:r>
              <a:rPr lang="fi-FI" sz="1000" dirty="0" err="1"/>
              <a:t>balance</a:t>
            </a:r>
            <a:r>
              <a:rPr lang="fi-FI" sz="1000" dirty="0"/>
              <a:t> </a:t>
            </a:r>
            <a:r>
              <a:rPr lang="fi-FI" sz="1000" dirty="0" err="1"/>
              <a:t>small</a:t>
            </a:r>
            <a:r>
              <a:rPr lang="fi-FI" sz="1000" dirty="0"/>
              <a:t> </a:t>
            </a:r>
            <a:r>
              <a:rPr lang="fi-FI" sz="1000" dirty="0" err="1"/>
              <a:t>fluctuations</a:t>
            </a:r>
            <a:r>
              <a:rPr lang="fi-FI" sz="1000" dirty="0"/>
              <a:t> ± 0.1 Hz</a:t>
            </a:r>
          </a:p>
          <a:p>
            <a:pPr marL="388937" lvl="1" indent="0">
              <a:buNone/>
            </a:pPr>
            <a:endParaRPr lang="fi-FI" sz="1000" b="0" dirty="0"/>
          </a:p>
          <a:p>
            <a:pPr>
              <a:lnSpc>
                <a:spcPct val="100000"/>
              </a:lnSpc>
              <a:buFontTx/>
              <a:buChar char="-"/>
            </a:pPr>
            <a:r>
              <a:rPr lang="fi-FI" sz="1000" dirty="0"/>
              <a:t>FCR-D</a:t>
            </a:r>
          </a:p>
          <a:p>
            <a:pPr lvl="1">
              <a:buFont typeface="Arial" panose="020B0604020202020204" pitchFamily="34" charset="0"/>
              <a:buChar char="•"/>
            </a:pPr>
            <a:r>
              <a:rPr lang="fi-FI" sz="1000" dirty="0" err="1"/>
              <a:t>Large</a:t>
            </a:r>
            <a:r>
              <a:rPr lang="fi-FI" sz="1000" dirty="0"/>
              <a:t> </a:t>
            </a:r>
            <a:r>
              <a:rPr lang="fi-FI" sz="1000" dirty="0" err="1"/>
              <a:t>frequency</a:t>
            </a:r>
            <a:r>
              <a:rPr lang="fi-FI" sz="1000" dirty="0"/>
              <a:t> </a:t>
            </a:r>
            <a:r>
              <a:rPr lang="fi-FI" sz="1000" dirty="0" err="1"/>
              <a:t>deviations</a:t>
            </a:r>
            <a:r>
              <a:rPr lang="fi-FI" sz="1000" dirty="0"/>
              <a:t>, </a:t>
            </a:r>
            <a:r>
              <a:rPr lang="fi-FI" sz="1000" dirty="0" err="1"/>
              <a:t>eg</a:t>
            </a:r>
            <a:r>
              <a:rPr lang="fi-FI" sz="1000" dirty="0"/>
              <a:t>. </a:t>
            </a:r>
            <a:r>
              <a:rPr lang="fi-FI" sz="1000" dirty="0" err="1"/>
              <a:t>loss</a:t>
            </a:r>
            <a:r>
              <a:rPr lang="fi-FI" sz="1000" dirty="0"/>
              <a:t> of </a:t>
            </a:r>
            <a:r>
              <a:rPr lang="fi-FI" sz="1000" dirty="0" err="1"/>
              <a:t>production</a:t>
            </a:r>
            <a:endParaRPr lang="fi-FI" sz="1000" dirty="0"/>
          </a:p>
          <a:p>
            <a:pPr lvl="1">
              <a:buFont typeface="Arial" panose="020B0604020202020204" pitchFamily="34" charset="0"/>
              <a:buChar char="•"/>
            </a:pPr>
            <a:r>
              <a:rPr lang="fi-FI" sz="1000" b="0" dirty="0" err="1"/>
              <a:t>Activation</a:t>
            </a:r>
            <a:r>
              <a:rPr lang="fi-FI" sz="1000" b="0" dirty="0"/>
              <a:t> at 49,90 Hz, </a:t>
            </a:r>
            <a:r>
              <a:rPr lang="fi-FI" sz="1000" dirty="0"/>
              <a:t>F</a:t>
            </a:r>
            <a:r>
              <a:rPr lang="fi-FI" sz="1000" b="0" dirty="0"/>
              <a:t>ull </a:t>
            </a:r>
            <a:r>
              <a:rPr lang="fi-FI" sz="1000" b="0" dirty="0" err="1"/>
              <a:t>capacity</a:t>
            </a:r>
            <a:r>
              <a:rPr lang="fi-FI" sz="1000" b="0" dirty="0"/>
              <a:t> at 49,50 Hz</a:t>
            </a:r>
          </a:p>
          <a:p>
            <a:pPr lvl="1">
              <a:buFont typeface="Arial" panose="020B0604020202020204" pitchFamily="34" charset="0"/>
              <a:buChar char="•"/>
            </a:pPr>
            <a:endParaRPr lang="fi-FI" sz="1000" dirty="0"/>
          </a:p>
          <a:p>
            <a:pPr lvl="1">
              <a:buFont typeface="Arial" panose="020B0604020202020204" pitchFamily="34" charset="0"/>
              <a:buChar char="•"/>
            </a:pPr>
            <a:endParaRPr lang="fi-FI" sz="1000" b="0" dirty="0"/>
          </a:p>
          <a:p>
            <a:pPr marL="0" indent="0"/>
            <a:endParaRPr lang="en-GB" sz="1000" b="0" dirty="0"/>
          </a:p>
        </p:txBody>
      </p:sp>
      <p:sp>
        <p:nvSpPr>
          <p:cNvPr id="3" name="Title 2">
            <a:extLst>
              <a:ext uri="{FF2B5EF4-FFF2-40B4-BE49-F238E27FC236}">
                <a16:creationId xmlns:a16="http://schemas.microsoft.com/office/drawing/2014/main" id="{A979A82B-60C1-4332-9066-A7BF8CC1506C}"/>
              </a:ext>
            </a:extLst>
          </p:cNvPr>
          <p:cNvSpPr>
            <a:spLocks noGrp="1"/>
          </p:cNvSpPr>
          <p:nvPr>
            <p:ph type="ctrTitle"/>
          </p:nvPr>
        </p:nvSpPr>
        <p:spPr/>
        <p:txBody>
          <a:bodyPr/>
          <a:lstStyle/>
          <a:p>
            <a:r>
              <a:rPr lang="en-US" dirty="0"/>
              <a:t>Nordic frequency reserves</a:t>
            </a:r>
            <a:endParaRPr lang="en-GB" dirty="0"/>
          </a:p>
        </p:txBody>
      </p:sp>
      <p:sp>
        <p:nvSpPr>
          <p:cNvPr id="4" name="Text Placeholder 3">
            <a:extLst>
              <a:ext uri="{FF2B5EF4-FFF2-40B4-BE49-F238E27FC236}">
                <a16:creationId xmlns:a16="http://schemas.microsoft.com/office/drawing/2014/main" id="{D3BBE096-8A6B-472E-A56C-EE020233F168}"/>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A9A32A6C-E8FD-4D5B-AD66-7EF625CF8728}"/>
              </a:ext>
            </a:extLst>
          </p:cNvPr>
          <p:cNvSpPr>
            <a:spLocks noGrp="1"/>
          </p:cNvSpPr>
          <p:nvPr>
            <p:ph type="body" sz="quarter" idx="17"/>
          </p:nvPr>
        </p:nvSpPr>
        <p:spPr/>
        <p:txBody>
          <a:bodyPr/>
          <a:lstStyle/>
          <a:p>
            <a:endParaRPr lang="en-GB"/>
          </a:p>
        </p:txBody>
      </p:sp>
      <p:sp>
        <p:nvSpPr>
          <p:cNvPr id="6" name="Date Placeholder 5">
            <a:extLst>
              <a:ext uri="{FF2B5EF4-FFF2-40B4-BE49-F238E27FC236}">
                <a16:creationId xmlns:a16="http://schemas.microsoft.com/office/drawing/2014/main" id="{7FD7E74A-C998-47FB-B23A-7294AECD563F}"/>
              </a:ext>
            </a:extLst>
          </p:cNvPr>
          <p:cNvSpPr>
            <a:spLocks noGrp="1"/>
          </p:cNvSpPr>
          <p:nvPr>
            <p:ph type="dt" sz="half" idx="19"/>
          </p:nvPr>
        </p:nvSpPr>
        <p:spPr/>
        <p:txBody>
          <a:bodyPr/>
          <a:lstStyle/>
          <a:p>
            <a:pPr>
              <a:defRPr/>
            </a:pPr>
            <a:r>
              <a:rPr lang="fi-FI" dirty="0"/>
              <a:t>3.3.2020</a:t>
            </a:r>
            <a:endParaRPr lang="en-US" dirty="0"/>
          </a:p>
        </p:txBody>
      </p:sp>
      <p:sp>
        <p:nvSpPr>
          <p:cNvPr id="7" name="Slide Number Placeholder 6">
            <a:extLst>
              <a:ext uri="{FF2B5EF4-FFF2-40B4-BE49-F238E27FC236}">
                <a16:creationId xmlns:a16="http://schemas.microsoft.com/office/drawing/2014/main" id="{B1565D31-5B79-4E5F-AE63-2DABFC0DFBC7}"/>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pic>
        <p:nvPicPr>
          <p:cNvPr id="9" name="Picture 8">
            <a:extLst>
              <a:ext uri="{FF2B5EF4-FFF2-40B4-BE49-F238E27FC236}">
                <a16:creationId xmlns:a16="http://schemas.microsoft.com/office/drawing/2014/main" id="{8A517A68-442C-47B9-941C-CA711A91857F}"/>
              </a:ext>
            </a:extLst>
          </p:cNvPr>
          <p:cNvPicPr>
            <a:picLocks noChangeAspect="1"/>
          </p:cNvPicPr>
          <p:nvPr/>
        </p:nvPicPr>
        <p:blipFill>
          <a:blip r:embed="rId3"/>
          <a:stretch>
            <a:fillRect/>
          </a:stretch>
        </p:blipFill>
        <p:spPr>
          <a:xfrm>
            <a:off x="1651735" y="1333152"/>
            <a:ext cx="5340604" cy="2320501"/>
          </a:xfrm>
          <a:prstGeom prst="rect">
            <a:avLst/>
          </a:prstGeom>
        </p:spPr>
      </p:pic>
      <p:sp>
        <p:nvSpPr>
          <p:cNvPr id="10" name="Text Placeholder 1">
            <a:extLst>
              <a:ext uri="{FF2B5EF4-FFF2-40B4-BE49-F238E27FC236}">
                <a16:creationId xmlns:a16="http://schemas.microsoft.com/office/drawing/2014/main" id="{EBA8D072-74C2-4B0C-898B-525F95EB2E90}"/>
              </a:ext>
            </a:extLst>
          </p:cNvPr>
          <p:cNvSpPr txBox="1">
            <a:spLocks/>
          </p:cNvSpPr>
          <p:nvPr/>
        </p:nvSpPr>
        <p:spPr bwMode="auto">
          <a:xfrm>
            <a:off x="4458600" y="3846989"/>
            <a:ext cx="3622722" cy="189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lnSpc>
                <a:spcPct val="100000"/>
              </a:lnSpc>
              <a:buFontTx/>
              <a:buChar char="-"/>
            </a:pPr>
            <a:r>
              <a:rPr lang="fi-FI" sz="1000" dirty="0"/>
              <a:t>FFR-A</a:t>
            </a:r>
          </a:p>
          <a:p>
            <a:pPr lvl="1">
              <a:buFont typeface="Arial" panose="020B0604020202020204" pitchFamily="34" charset="0"/>
              <a:buChar char="•"/>
            </a:pPr>
            <a:r>
              <a:rPr lang="fi-FI" sz="1000" dirty="0" err="1"/>
              <a:t>Automatic</a:t>
            </a:r>
            <a:r>
              <a:rPr lang="fi-FI" sz="1000" dirty="0"/>
              <a:t> </a:t>
            </a:r>
            <a:r>
              <a:rPr lang="fi-FI" sz="1000" dirty="0" err="1"/>
              <a:t>operation</a:t>
            </a:r>
            <a:r>
              <a:rPr lang="fi-FI" sz="1000" dirty="0"/>
              <a:t> </a:t>
            </a:r>
            <a:r>
              <a:rPr lang="fi-FI" sz="1000" dirty="0" err="1"/>
              <a:t>activation</a:t>
            </a:r>
            <a:r>
              <a:rPr lang="fi-FI" sz="1000" dirty="0"/>
              <a:t> </a:t>
            </a:r>
            <a:r>
              <a:rPr lang="fi-FI" sz="1000" dirty="0" err="1"/>
              <a:t>by</a:t>
            </a:r>
            <a:r>
              <a:rPr lang="fi-FI" sz="1000" dirty="0"/>
              <a:t> </a:t>
            </a:r>
            <a:r>
              <a:rPr lang="fi-FI" sz="1000" dirty="0" err="1"/>
              <a:t>Fingrid’s</a:t>
            </a:r>
            <a:r>
              <a:rPr lang="fi-FI" sz="1000" dirty="0"/>
              <a:t> </a:t>
            </a:r>
            <a:r>
              <a:rPr lang="fi-FI" sz="1000" dirty="0" err="1"/>
              <a:t>signals</a:t>
            </a:r>
            <a:endParaRPr lang="fi-FI" sz="1000" dirty="0"/>
          </a:p>
          <a:p>
            <a:pPr lvl="1">
              <a:buFont typeface="Arial" panose="020B0604020202020204" pitchFamily="34" charset="0"/>
              <a:buChar char="•"/>
            </a:pPr>
            <a:r>
              <a:rPr lang="fi-FI" sz="1000" dirty="0" err="1"/>
              <a:t>Purchases</a:t>
            </a:r>
            <a:r>
              <a:rPr lang="fi-FI" sz="1000" dirty="0"/>
              <a:t> </a:t>
            </a:r>
            <a:r>
              <a:rPr lang="fi-FI" sz="1000" dirty="0" err="1"/>
              <a:t>capacity</a:t>
            </a:r>
            <a:r>
              <a:rPr lang="fi-FI" sz="1000" dirty="0"/>
              <a:t> </a:t>
            </a:r>
            <a:r>
              <a:rPr lang="fi-FI" sz="1000" dirty="0" err="1"/>
              <a:t>usually</a:t>
            </a:r>
            <a:r>
              <a:rPr lang="fi-FI" sz="1000" dirty="0"/>
              <a:t> in </a:t>
            </a:r>
            <a:r>
              <a:rPr lang="fi-FI" sz="1000" dirty="0" err="1"/>
              <a:t>the</a:t>
            </a:r>
            <a:r>
              <a:rPr lang="fi-FI" sz="1000" dirty="0"/>
              <a:t> </a:t>
            </a:r>
            <a:r>
              <a:rPr lang="fi-FI" sz="1000" dirty="0" err="1"/>
              <a:t>morning</a:t>
            </a:r>
            <a:r>
              <a:rPr lang="fi-FI" sz="1000" dirty="0"/>
              <a:t> and </a:t>
            </a:r>
            <a:r>
              <a:rPr lang="fi-FI" sz="1000" dirty="0" err="1"/>
              <a:t>evening</a:t>
            </a:r>
            <a:r>
              <a:rPr lang="fi-FI" sz="1000" dirty="0"/>
              <a:t> </a:t>
            </a:r>
            <a:r>
              <a:rPr lang="fi-FI" sz="1000" dirty="0" err="1"/>
              <a:t>demand</a:t>
            </a:r>
            <a:r>
              <a:rPr lang="fi-FI" sz="1000" dirty="0"/>
              <a:t> </a:t>
            </a:r>
            <a:r>
              <a:rPr lang="fi-FI" sz="1000" dirty="0" err="1"/>
              <a:t>peaks</a:t>
            </a:r>
            <a:endParaRPr lang="fi-FI" sz="1000" dirty="0"/>
          </a:p>
          <a:p>
            <a:pPr>
              <a:lnSpc>
                <a:spcPct val="150000"/>
              </a:lnSpc>
              <a:buFontTx/>
              <a:buChar char="-"/>
            </a:pPr>
            <a:r>
              <a:rPr lang="fi-FI" sz="1000" dirty="0"/>
              <a:t>FFR-M</a:t>
            </a:r>
          </a:p>
          <a:p>
            <a:pPr lvl="1">
              <a:buFont typeface="Arial" panose="020B0604020202020204" pitchFamily="34" charset="0"/>
              <a:buChar char="•"/>
            </a:pPr>
            <a:r>
              <a:rPr lang="fi-FI" sz="1000" dirty="0" err="1"/>
              <a:t>Manual</a:t>
            </a:r>
            <a:r>
              <a:rPr lang="fi-FI" sz="1000" dirty="0"/>
              <a:t> </a:t>
            </a:r>
            <a:r>
              <a:rPr lang="fi-FI" sz="1000" dirty="0" err="1"/>
              <a:t>operation</a:t>
            </a:r>
            <a:endParaRPr lang="fi-FI" sz="1000" dirty="0"/>
          </a:p>
          <a:p>
            <a:pPr lvl="1">
              <a:buFont typeface="Arial" panose="020B0604020202020204" pitchFamily="34" charset="0"/>
              <a:buChar char="•"/>
            </a:pPr>
            <a:r>
              <a:rPr lang="fi-FI" sz="1000" dirty="0" err="1"/>
              <a:t>Participants</a:t>
            </a:r>
            <a:r>
              <a:rPr lang="fi-FI" sz="1000" dirty="0"/>
              <a:t> </a:t>
            </a:r>
            <a:r>
              <a:rPr lang="fi-FI" sz="1000" dirty="0" err="1"/>
              <a:t>bid</a:t>
            </a:r>
            <a:r>
              <a:rPr lang="fi-FI" sz="1000" dirty="0"/>
              <a:t> on </a:t>
            </a:r>
            <a:r>
              <a:rPr lang="fi-FI" sz="1000" dirty="0" err="1"/>
              <a:t>adjustable</a:t>
            </a:r>
            <a:r>
              <a:rPr lang="fi-FI" sz="1000" dirty="0"/>
              <a:t> </a:t>
            </a:r>
            <a:r>
              <a:rPr lang="fi-FI" sz="1000" dirty="0" err="1"/>
              <a:t>capacity</a:t>
            </a:r>
            <a:r>
              <a:rPr lang="fi-FI" sz="1000" dirty="0"/>
              <a:t> </a:t>
            </a:r>
            <a:r>
              <a:rPr lang="fi-FI" sz="1000" dirty="0" err="1"/>
              <a:t>when</a:t>
            </a:r>
            <a:r>
              <a:rPr lang="fi-FI" sz="1000" dirty="0"/>
              <a:t> </a:t>
            </a:r>
            <a:r>
              <a:rPr lang="fi-FI" sz="1000" dirty="0" err="1"/>
              <a:t>required</a:t>
            </a:r>
            <a:r>
              <a:rPr lang="fi-FI" sz="1000" dirty="0"/>
              <a:t> </a:t>
            </a:r>
            <a:r>
              <a:rPr lang="fi-FI" sz="1000" dirty="0" err="1"/>
              <a:t>by</a:t>
            </a:r>
            <a:r>
              <a:rPr lang="fi-FI" sz="1000" dirty="0"/>
              <a:t> </a:t>
            </a:r>
            <a:r>
              <a:rPr lang="fi-FI" sz="1000" dirty="0" err="1"/>
              <a:t>Fingrid</a:t>
            </a:r>
            <a:endParaRPr lang="fi-FI" sz="1000" dirty="0"/>
          </a:p>
          <a:p>
            <a:pPr lvl="1">
              <a:buFont typeface="Arial" panose="020B0604020202020204" pitchFamily="34" charset="0"/>
              <a:buChar char="•"/>
            </a:pPr>
            <a:endParaRPr lang="fi-FI" sz="1000" dirty="0"/>
          </a:p>
          <a:p>
            <a:pPr lvl="1">
              <a:buFont typeface="Arial" panose="020B0604020202020204" pitchFamily="34" charset="0"/>
              <a:buChar char="•"/>
            </a:pPr>
            <a:endParaRPr lang="fi-FI" sz="1000" dirty="0"/>
          </a:p>
          <a:p>
            <a:pPr marL="0" indent="0"/>
            <a:endParaRPr lang="en-GB" sz="1000" b="0" dirty="0"/>
          </a:p>
        </p:txBody>
      </p:sp>
    </p:spTree>
    <p:extLst>
      <p:ext uri="{BB962C8B-B14F-4D97-AF65-F5344CB8AC3E}">
        <p14:creationId xmlns:p14="http://schemas.microsoft.com/office/powerpoint/2010/main" val="225981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83AB020-9FED-47A0-BB10-0A55B3772F47}"/>
              </a:ext>
            </a:extLst>
          </p:cNvPr>
          <p:cNvPicPr>
            <a:picLocks noChangeAspect="1"/>
          </p:cNvPicPr>
          <p:nvPr/>
        </p:nvPicPr>
        <p:blipFill>
          <a:blip r:embed="rId3"/>
          <a:stretch>
            <a:fillRect/>
          </a:stretch>
        </p:blipFill>
        <p:spPr>
          <a:xfrm>
            <a:off x="5469243" y="1543184"/>
            <a:ext cx="3099810" cy="2488580"/>
          </a:xfrm>
          <a:prstGeom prst="rect">
            <a:avLst/>
          </a:prstGeom>
        </p:spPr>
      </p:pic>
      <p:sp>
        <p:nvSpPr>
          <p:cNvPr id="2" name="Text Placeholder 1">
            <a:extLst>
              <a:ext uri="{FF2B5EF4-FFF2-40B4-BE49-F238E27FC236}">
                <a16:creationId xmlns:a16="http://schemas.microsoft.com/office/drawing/2014/main" id="{9999025B-A7BA-464C-B545-560BBC4D4A7A}"/>
              </a:ext>
            </a:extLst>
          </p:cNvPr>
          <p:cNvSpPr>
            <a:spLocks noGrp="1"/>
          </p:cNvSpPr>
          <p:nvPr>
            <p:ph type="body" sz="quarter" idx="13"/>
          </p:nvPr>
        </p:nvSpPr>
        <p:spPr>
          <a:xfrm>
            <a:off x="563702" y="1646035"/>
            <a:ext cx="4782852" cy="3750913"/>
          </a:xfrm>
        </p:spPr>
        <p:txBody>
          <a:bodyPr>
            <a:normAutofit/>
          </a:bodyPr>
          <a:lstStyle/>
          <a:p>
            <a:pPr>
              <a:lnSpc>
                <a:spcPct val="100000"/>
              </a:lnSpc>
              <a:buFontTx/>
              <a:buChar char="-"/>
            </a:pPr>
            <a:endParaRPr lang="fi-FI" b="0" dirty="0"/>
          </a:p>
          <a:p>
            <a:pPr>
              <a:lnSpc>
                <a:spcPct val="150000"/>
              </a:lnSpc>
              <a:buFontTx/>
              <a:buChar char="-"/>
            </a:pPr>
            <a:r>
              <a:rPr lang="fi-FI" b="0" dirty="0" err="1"/>
              <a:t>Newest</a:t>
            </a:r>
            <a:r>
              <a:rPr lang="fi-FI" b="0" dirty="0"/>
              <a:t> </a:t>
            </a:r>
            <a:r>
              <a:rPr lang="fi-FI" b="0" dirty="0" err="1"/>
              <a:t>reserve</a:t>
            </a:r>
            <a:r>
              <a:rPr lang="fi-FI" b="0" dirty="0"/>
              <a:t> </a:t>
            </a:r>
            <a:r>
              <a:rPr lang="fi-FI" b="0" dirty="0" err="1"/>
              <a:t>type</a:t>
            </a:r>
            <a:r>
              <a:rPr lang="fi-FI" b="0" dirty="0"/>
              <a:t> </a:t>
            </a:r>
          </a:p>
          <a:p>
            <a:pPr>
              <a:lnSpc>
                <a:spcPct val="150000"/>
              </a:lnSpc>
              <a:buFontTx/>
              <a:buChar char="-"/>
            </a:pPr>
            <a:r>
              <a:rPr lang="fi-FI" b="0" dirty="0" err="1"/>
              <a:t>Used</a:t>
            </a:r>
            <a:r>
              <a:rPr lang="fi-FI" b="0" dirty="0"/>
              <a:t> to </a:t>
            </a:r>
            <a:r>
              <a:rPr lang="fi-FI" b="0" dirty="0" err="1"/>
              <a:t>balance</a:t>
            </a:r>
            <a:r>
              <a:rPr lang="fi-FI" b="0" dirty="0"/>
              <a:t> </a:t>
            </a:r>
            <a:r>
              <a:rPr lang="fi-FI" b="0" dirty="0" err="1"/>
              <a:t>frequency</a:t>
            </a:r>
            <a:r>
              <a:rPr lang="fi-FI" b="0" dirty="0"/>
              <a:t> </a:t>
            </a:r>
            <a:r>
              <a:rPr lang="fi-FI" b="0" dirty="0" err="1"/>
              <a:t>due</a:t>
            </a:r>
            <a:r>
              <a:rPr lang="fi-FI" b="0" dirty="0"/>
              <a:t> to </a:t>
            </a:r>
            <a:r>
              <a:rPr lang="fi-FI" b="0" dirty="0" err="1"/>
              <a:t>low</a:t>
            </a:r>
            <a:r>
              <a:rPr lang="fi-FI" b="0" dirty="0"/>
              <a:t> inertia </a:t>
            </a:r>
            <a:r>
              <a:rPr lang="fi-FI" b="0" dirty="0" err="1"/>
              <a:t>levels</a:t>
            </a:r>
            <a:endParaRPr lang="fi-FI" b="0" dirty="0"/>
          </a:p>
          <a:p>
            <a:pPr>
              <a:lnSpc>
                <a:spcPct val="100000"/>
              </a:lnSpc>
              <a:buFontTx/>
              <a:buChar char="-"/>
            </a:pPr>
            <a:r>
              <a:rPr lang="fi-FI" b="0" dirty="0"/>
              <a:t>Inertia </a:t>
            </a:r>
            <a:r>
              <a:rPr lang="fi-FI" b="0" dirty="0" err="1"/>
              <a:t>refers</a:t>
            </a:r>
            <a:r>
              <a:rPr lang="fi-FI" b="0" dirty="0"/>
              <a:t> to </a:t>
            </a:r>
            <a:r>
              <a:rPr lang="fi-FI" b="0" dirty="0" err="1"/>
              <a:t>the</a:t>
            </a:r>
            <a:r>
              <a:rPr lang="fi-FI" b="0" dirty="0"/>
              <a:t> </a:t>
            </a:r>
            <a:r>
              <a:rPr lang="fi-FI" b="0" dirty="0" err="1"/>
              <a:t>kinetic</a:t>
            </a:r>
            <a:r>
              <a:rPr lang="fi-FI" b="0" dirty="0"/>
              <a:t> </a:t>
            </a:r>
            <a:r>
              <a:rPr lang="fi-FI" b="0" dirty="0" err="1"/>
              <a:t>energy</a:t>
            </a:r>
            <a:r>
              <a:rPr lang="fi-FI" b="0" dirty="0"/>
              <a:t> </a:t>
            </a:r>
            <a:r>
              <a:rPr lang="fi-FI" b="0" dirty="0" err="1"/>
              <a:t>stored</a:t>
            </a:r>
            <a:r>
              <a:rPr lang="fi-FI" b="0" dirty="0"/>
              <a:t> in </a:t>
            </a:r>
            <a:r>
              <a:rPr lang="fi-FI" b="0" dirty="0" err="1"/>
              <a:t>the</a:t>
            </a:r>
            <a:r>
              <a:rPr lang="fi-FI" b="0" dirty="0"/>
              <a:t> </a:t>
            </a:r>
            <a:r>
              <a:rPr lang="fi-FI" b="0" dirty="0" err="1"/>
              <a:t>rotating</a:t>
            </a:r>
            <a:r>
              <a:rPr lang="fi-FI" b="0" dirty="0"/>
              <a:t> </a:t>
            </a:r>
            <a:r>
              <a:rPr lang="fi-FI" b="0" dirty="0" err="1"/>
              <a:t>masses</a:t>
            </a:r>
            <a:r>
              <a:rPr lang="fi-FI" b="0" dirty="0"/>
              <a:t> in </a:t>
            </a:r>
            <a:r>
              <a:rPr lang="fi-FI" b="0" dirty="0" err="1"/>
              <a:t>the</a:t>
            </a:r>
            <a:r>
              <a:rPr lang="fi-FI" b="0" dirty="0"/>
              <a:t> </a:t>
            </a:r>
            <a:r>
              <a:rPr lang="fi-FI" b="0" dirty="0" err="1"/>
              <a:t>electricity</a:t>
            </a:r>
            <a:r>
              <a:rPr lang="fi-FI" b="0" dirty="0"/>
              <a:t> </a:t>
            </a:r>
            <a:r>
              <a:rPr lang="fi-FI" b="0" dirty="0" err="1"/>
              <a:t>system</a:t>
            </a:r>
            <a:r>
              <a:rPr lang="fi-FI" b="0" dirty="0"/>
              <a:t> to </a:t>
            </a:r>
            <a:r>
              <a:rPr lang="fi-FI" b="0" dirty="0" err="1"/>
              <a:t>resist</a:t>
            </a:r>
            <a:r>
              <a:rPr lang="fi-FI" b="0" dirty="0"/>
              <a:t> </a:t>
            </a:r>
            <a:r>
              <a:rPr lang="fi-FI" b="0" dirty="0" err="1"/>
              <a:t>changes</a:t>
            </a:r>
            <a:r>
              <a:rPr lang="fi-FI" b="0" dirty="0"/>
              <a:t> in </a:t>
            </a:r>
            <a:r>
              <a:rPr lang="fi-FI" b="0" dirty="0" err="1"/>
              <a:t>frequency</a:t>
            </a:r>
            <a:endParaRPr lang="fi-FI" b="0" dirty="0"/>
          </a:p>
          <a:p>
            <a:pPr>
              <a:lnSpc>
                <a:spcPct val="150000"/>
              </a:lnSpc>
              <a:buFontTx/>
              <a:buChar char="-"/>
            </a:pPr>
            <a:r>
              <a:rPr lang="fi-FI" b="0" dirty="0" err="1"/>
              <a:t>Increased</a:t>
            </a:r>
            <a:r>
              <a:rPr lang="fi-FI" b="0" dirty="0"/>
              <a:t> </a:t>
            </a:r>
            <a:r>
              <a:rPr lang="fi-FI" b="0" dirty="0" err="1"/>
              <a:t>share</a:t>
            </a:r>
            <a:r>
              <a:rPr lang="fi-FI" b="0" dirty="0"/>
              <a:t> of </a:t>
            </a:r>
            <a:r>
              <a:rPr lang="fi-FI" b="0" dirty="0" err="1"/>
              <a:t>renewables</a:t>
            </a:r>
            <a:r>
              <a:rPr lang="fi-FI" b="0" dirty="0"/>
              <a:t> </a:t>
            </a:r>
            <a:r>
              <a:rPr lang="fi-FI" b="0" dirty="0" err="1"/>
              <a:t>with</a:t>
            </a:r>
            <a:r>
              <a:rPr lang="fi-FI" b="0" dirty="0"/>
              <a:t> </a:t>
            </a:r>
            <a:r>
              <a:rPr lang="fi-FI" b="0" dirty="0" err="1"/>
              <a:t>low</a:t>
            </a:r>
            <a:r>
              <a:rPr lang="fi-FI" b="0" dirty="0"/>
              <a:t> inertia </a:t>
            </a:r>
            <a:r>
              <a:rPr lang="fi-FI" b="0" dirty="0" err="1"/>
              <a:t>has</a:t>
            </a:r>
            <a:r>
              <a:rPr lang="fi-FI" b="0" dirty="0"/>
              <a:t> </a:t>
            </a:r>
            <a:r>
              <a:rPr lang="fi-FI" b="0" dirty="0" err="1"/>
              <a:t>created</a:t>
            </a:r>
            <a:r>
              <a:rPr lang="fi-FI" b="0" dirty="0"/>
              <a:t> </a:t>
            </a:r>
            <a:r>
              <a:rPr lang="fi-FI" b="0" dirty="0" err="1"/>
              <a:t>demand</a:t>
            </a:r>
            <a:r>
              <a:rPr lang="fi-FI" b="0" dirty="0"/>
              <a:t> for FFR</a:t>
            </a:r>
          </a:p>
          <a:p>
            <a:pPr>
              <a:lnSpc>
                <a:spcPct val="150000"/>
              </a:lnSpc>
              <a:buFontTx/>
              <a:buChar char="-"/>
            </a:pPr>
            <a:r>
              <a:rPr lang="fi-FI" sz="1400" b="0" dirty="0"/>
              <a:t>FFR </a:t>
            </a:r>
            <a:r>
              <a:rPr lang="fi-FI" sz="1400" b="0" dirty="0" err="1"/>
              <a:t>will</a:t>
            </a:r>
            <a:r>
              <a:rPr lang="fi-FI" sz="1400" b="0" dirty="0"/>
              <a:t> </a:t>
            </a:r>
            <a:r>
              <a:rPr lang="fi-FI" sz="1400" b="0" dirty="0" err="1"/>
              <a:t>be</a:t>
            </a:r>
            <a:r>
              <a:rPr lang="fi-FI" sz="1400" b="0" dirty="0"/>
              <a:t> </a:t>
            </a:r>
            <a:r>
              <a:rPr lang="fi-FI" sz="1400" b="0" dirty="0" err="1"/>
              <a:t>implemented</a:t>
            </a:r>
            <a:r>
              <a:rPr lang="fi-FI" sz="1400" b="0" dirty="0"/>
              <a:t> in </a:t>
            </a:r>
            <a:r>
              <a:rPr lang="fi-FI" sz="1400" b="0" dirty="0" err="1"/>
              <a:t>the</a:t>
            </a:r>
            <a:r>
              <a:rPr lang="fi-FI" sz="1400" b="0" dirty="0"/>
              <a:t> </a:t>
            </a:r>
            <a:r>
              <a:rPr lang="fi-FI" sz="1400" b="0" dirty="0" err="1"/>
              <a:t>Nordics</a:t>
            </a:r>
            <a:r>
              <a:rPr lang="fi-FI" sz="1400" b="0" dirty="0"/>
              <a:t> in </a:t>
            </a:r>
            <a:r>
              <a:rPr lang="fi-FI" sz="1400" b="0" dirty="0" err="1"/>
              <a:t>May</a:t>
            </a:r>
            <a:r>
              <a:rPr lang="fi-FI" sz="1400" b="0" dirty="0"/>
              <a:t> 2020</a:t>
            </a:r>
          </a:p>
          <a:p>
            <a:pPr>
              <a:lnSpc>
                <a:spcPct val="100000"/>
              </a:lnSpc>
              <a:buFontTx/>
              <a:buChar char="-"/>
            </a:pPr>
            <a:endParaRPr lang="fi-FI" b="0" dirty="0"/>
          </a:p>
          <a:p>
            <a:pPr marL="0" indent="0"/>
            <a:endParaRPr lang="en-GB" b="0" dirty="0"/>
          </a:p>
        </p:txBody>
      </p:sp>
      <p:sp>
        <p:nvSpPr>
          <p:cNvPr id="3" name="Title 2">
            <a:extLst>
              <a:ext uri="{FF2B5EF4-FFF2-40B4-BE49-F238E27FC236}">
                <a16:creationId xmlns:a16="http://schemas.microsoft.com/office/drawing/2014/main" id="{A979A82B-60C1-4332-9066-A7BF8CC1506C}"/>
              </a:ext>
            </a:extLst>
          </p:cNvPr>
          <p:cNvSpPr>
            <a:spLocks noGrp="1"/>
          </p:cNvSpPr>
          <p:nvPr>
            <p:ph type="ctrTitle"/>
          </p:nvPr>
        </p:nvSpPr>
        <p:spPr/>
        <p:txBody>
          <a:bodyPr/>
          <a:lstStyle/>
          <a:p>
            <a:r>
              <a:rPr lang="fi-FI" dirty="0"/>
              <a:t>FFR – </a:t>
            </a:r>
            <a:r>
              <a:rPr lang="fi-FI" dirty="0" err="1"/>
              <a:t>Fast</a:t>
            </a:r>
            <a:r>
              <a:rPr lang="fi-FI" dirty="0"/>
              <a:t> </a:t>
            </a:r>
            <a:r>
              <a:rPr lang="fi-FI" dirty="0" err="1"/>
              <a:t>Frequency</a:t>
            </a:r>
            <a:r>
              <a:rPr lang="fi-FI" dirty="0"/>
              <a:t> </a:t>
            </a:r>
            <a:r>
              <a:rPr lang="fi-FI" dirty="0" err="1"/>
              <a:t>Reserve</a:t>
            </a:r>
            <a:endParaRPr lang="en-GB" dirty="0"/>
          </a:p>
        </p:txBody>
      </p:sp>
      <p:sp>
        <p:nvSpPr>
          <p:cNvPr id="4" name="Text Placeholder 3">
            <a:extLst>
              <a:ext uri="{FF2B5EF4-FFF2-40B4-BE49-F238E27FC236}">
                <a16:creationId xmlns:a16="http://schemas.microsoft.com/office/drawing/2014/main" id="{D3BBE096-8A6B-472E-A56C-EE020233F168}"/>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A9A32A6C-E8FD-4D5B-AD66-7EF625CF8728}"/>
              </a:ext>
            </a:extLst>
          </p:cNvPr>
          <p:cNvSpPr>
            <a:spLocks noGrp="1"/>
          </p:cNvSpPr>
          <p:nvPr>
            <p:ph type="body" sz="quarter" idx="17"/>
          </p:nvPr>
        </p:nvSpPr>
        <p:spPr/>
        <p:txBody>
          <a:bodyPr/>
          <a:lstStyle/>
          <a:p>
            <a:endParaRPr lang="en-GB"/>
          </a:p>
        </p:txBody>
      </p:sp>
      <p:sp>
        <p:nvSpPr>
          <p:cNvPr id="6" name="Date Placeholder 5">
            <a:extLst>
              <a:ext uri="{FF2B5EF4-FFF2-40B4-BE49-F238E27FC236}">
                <a16:creationId xmlns:a16="http://schemas.microsoft.com/office/drawing/2014/main" id="{7FD7E74A-C998-47FB-B23A-7294AECD563F}"/>
              </a:ext>
            </a:extLst>
          </p:cNvPr>
          <p:cNvSpPr>
            <a:spLocks noGrp="1"/>
          </p:cNvSpPr>
          <p:nvPr>
            <p:ph type="dt" sz="half" idx="19"/>
          </p:nvPr>
        </p:nvSpPr>
        <p:spPr/>
        <p:txBody>
          <a:bodyPr/>
          <a:lstStyle/>
          <a:p>
            <a:pPr>
              <a:defRPr/>
            </a:pPr>
            <a:r>
              <a:rPr lang="fi-FI" dirty="0"/>
              <a:t>3.3.2020</a:t>
            </a:r>
            <a:endParaRPr lang="en-US" dirty="0"/>
          </a:p>
        </p:txBody>
      </p:sp>
      <p:sp>
        <p:nvSpPr>
          <p:cNvPr id="7" name="Slide Number Placeholder 6">
            <a:extLst>
              <a:ext uri="{FF2B5EF4-FFF2-40B4-BE49-F238E27FC236}">
                <a16:creationId xmlns:a16="http://schemas.microsoft.com/office/drawing/2014/main" id="{B1565D31-5B79-4E5F-AE63-2DABFC0DFBC7}"/>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sp>
        <p:nvSpPr>
          <p:cNvPr id="10" name="Text Placeholder 1">
            <a:extLst>
              <a:ext uri="{FF2B5EF4-FFF2-40B4-BE49-F238E27FC236}">
                <a16:creationId xmlns:a16="http://schemas.microsoft.com/office/drawing/2014/main" id="{BA94E64A-B00B-4E6C-81D8-3EEE6004DA09}"/>
              </a:ext>
            </a:extLst>
          </p:cNvPr>
          <p:cNvSpPr txBox="1">
            <a:spLocks/>
          </p:cNvSpPr>
          <p:nvPr/>
        </p:nvSpPr>
        <p:spPr bwMode="auto">
          <a:xfrm>
            <a:off x="5869817" y="3739946"/>
            <a:ext cx="2576546" cy="1120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lnSpc>
                <a:spcPct val="100000"/>
              </a:lnSpc>
              <a:buFontTx/>
              <a:buChar char="-"/>
            </a:pPr>
            <a:endParaRPr lang="fi-FI" b="0" i="1" dirty="0"/>
          </a:p>
          <a:p>
            <a:pPr marL="0" indent="0"/>
            <a:r>
              <a:rPr lang="en-GB" b="0" i="1" dirty="0"/>
              <a:t>Frequency response after a generator trip with high and low inertia</a:t>
            </a:r>
          </a:p>
        </p:txBody>
      </p:sp>
    </p:spTree>
    <p:extLst>
      <p:ext uri="{BB962C8B-B14F-4D97-AF65-F5344CB8AC3E}">
        <p14:creationId xmlns:p14="http://schemas.microsoft.com/office/powerpoint/2010/main" val="1678465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2899140"/>
          </a:xfrm>
        </p:spPr>
        <p:txBody>
          <a:bodyPr>
            <a:normAutofit/>
          </a:bodyPr>
          <a:lstStyle/>
          <a:p>
            <a:pPr marL="342900" indent="-342900">
              <a:lnSpc>
                <a:spcPct val="150000"/>
              </a:lnSpc>
              <a:buFontTx/>
              <a:buChar char="-"/>
            </a:pPr>
            <a:r>
              <a:rPr lang="en-US" sz="1800" b="0" dirty="0"/>
              <a:t>The reserve markets are the utilized to match production to consumption</a:t>
            </a:r>
          </a:p>
          <a:p>
            <a:pPr marL="342900" indent="-342900">
              <a:lnSpc>
                <a:spcPct val="150000"/>
              </a:lnSpc>
              <a:buFontTx/>
              <a:buChar char="-"/>
            </a:pPr>
            <a:r>
              <a:rPr lang="en-US" sz="1800" b="0" dirty="0"/>
              <a:t>Sufficient frequency reserves are essential to handle variations in the power system</a:t>
            </a:r>
          </a:p>
          <a:p>
            <a:pPr marL="342900" indent="-342900">
              <a:lnSpc>
                <a:spcPct val="150000"/>
              </a:lnSpc>
              <a:buFontTx/>
              <a:buChar char="-"/>
            </a:pPr>
            <a:r>
              <a:rPr lang="en-US" sz="1800" b="0" dirty="0"/>
              <a:t>Increased share of renewables requires more flexibility</a:t>
            </a:r>
            <a:endParaRPr lang="en-US" sz="1800" dirty="0"/>
          </a:p>
          <a:p>
            <a:pPr>
              <a:lnSpc>
                <a:spcPct val="150000"/>
              </a:lnSpc>
              <a:buFont typeface="Arial" panose="020B0604020202020204" pitchFamily="34" charset="0"/>
              <a:buChar char="•"/>
            </a:pPr>
            <a:endParaRPr lang="en-US" sz="1800" dirty="0"/>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3.3.2020</a:t>
            </a: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8</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en-GB" sz="1200" dirty="0">
                <a:hlinkClick r:id="rId3"/>
              </a:rPr>
              <a:t>https://www.fingrid.fi/globalassets/dokumentit/fi/ajankohtaista-tapahtumat/reservipaiva-2019/reservipaiva-2019---uusi-nopea-taajuusreservi-ffr-id-181280.pdf</a:t>
            </a:r>
            <a:endParaRPr lang="en-GB" sz="1200" dirty="0"/>
          </a:p>
          <a:p>
            <a:pPr marL="0" indent="0">
              <a:lnSpc>
                <a:spcPct val="150000"/>
              </a:lnSpc>
            </a:pPr>
            <a:r>
              <a:rPr lang="en-GB" sz="1200" dirty="0">
                <a:hlinkClick r:id="rId4"/>
              </a:rPr>
              <a:t>https://mycourses.aalto.fi/pluginfile.php/1122522/mod_folder/content/0/FingridPresentation260919.pdf?forcedownload=1</a:t>
            </a:r>
            <a:endParaRPr lang="en-GB" sz="1200" dirty="0"/>
          </a:p>
          <a:p>
            <a:pPr marL="0" indent="0">
              <a:lnSpc>
                <a:spcPct val="150000"/>
              </a:lnSpc>
            </a:pPr>
            <a:r>
              <a:rPr lang="en-GB" sz="1200" dirty="0">
                <a:hlinkClick r:id="rId5"/>
              </a:rPr>
              <a:t>https://www.fingrid.fi/globalassets/dokumentit/en/electricity-market/reserves/fast-frequency-reserve-solution-to-the-nordic-inertia-challenge.pdf</a:t>
            </a:r>
            <a:endParaRPr lang="en-GB" sz="1200" dirty="0"/>
          </a:p>
          <a:p>
            <a:pPr marL="0" indent="0">
              <a:lnSpc>
                <a:spcPct val="150000"/>
              </a:lnSpc>
            </a:pPr>
            <a:r>
              <a:rPr lang="en-GB" sz="1200" dirty="0">
                <a:hlinkClick r:id="rId6"/>
              </a:rPr>
              <a:t>https://www.fingrid.fi/globalassets/dokumentit/en/electricity-market/reserves/reserve-products-and-reserve-market-places.pdf</a:t>
            </a:r>
            <a:endParaRPr lang="en-GB" sz="1200" dirty="0"/>
          </a:p>
          <a:p>
            <a:pPr marL="0" indent="0">
              <a:lnSpc>
                <a:spcPct val="150000"/>
              </a:lnSpc>
            </a:pPr>
            <a:endParaRPr lang="en-GB" sz="1200" dirty="0"/>
          </a:p>
          <a:p>
            <a:pPr marL="0" indent="0">
              <a:lnSpc>
                <a:spcPct val="150000"/>
              </a:lnSpc>
            </a:pPr>
            <a:endParaRPr lang="en-GB" sz="1200" dirty="0"/>
          </a:p>
          <a:p>
            <a:pPr marL="0" indent="0">
              <a:lnSpc>
                <a:spcPct val="150000"/>
              </a:lnSpc>
            </a:pPr>
            <a:endParaRPr lang="en-US" sz="1200" dirty="0"/>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3.3.2020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18069</TotalTime>
  <Words>946</Words>
  <Application>Microsoft Office PowerPoint</Application>
  <PresentationFormat>On-screen Show (4:3)</PresentationFormat>
  <Paragraphs>87</Paragraphs>
  <Slides>9</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ＭＳ Ｐゴシック</vt:lpstr>
      <vt:lpstr>Arial</vt:lpstr>
      <vt:lpstr>Calibri</vt:lpstr>
      <vt:lpstr>Times New Roman</vt:lpstr>
      <vt:lpstr>presentation</vt:lpstr>
      <vt:lpstr>Aalto Content - Green</vt:lpstr>
      <vt:lpstr>ELEC-E8423 - Smart Grid  Power markets in Nordic Countries: Frequency containment and frequency restoration reserves</vt:lpstr>
      <vt:lpstr>Introduction</vt:lpstr>
      <vt:lpstr>Electricity market structure in Nordic countries </vt:lpstr>
      <vt:lpstr>Challenges of maintaining frequency quality</vt:lpstr>
      <vt:lpstr>Nordic frequency reserves</vt:lpstr>
      <vt:lpstr>Nordic frequency reserves</vt:lpstr>
      <vt:lpstr>FFR – Fast Frequency Reserve</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1129</cp:revision>
  <dcterms:created xsi:type="dcterms:W3CDTF">2010-03-23T14:57:30Z</dcterms:created>
  <dcterms:modified xsi:type="dcterms:W3CDTF">2020-03-03T08:37:11Z</dcterms:modified>
</cp:coreProperties>
</file>