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8"/>
  </p:notesMasterIdLst>
  <p:handoutMasterIdLst>
    <p:handoutMasterId r:id="rId19"/>
  </p:handoutMasterIdLst>
  <p:sldIdLst>
    <p:sldId id="339" r:id="rId6"/>
    <p:sldId id="355" r:id="rId7"/>
    <p:sldId id="365" r:id="rId8"/>
    <p:sldId id="369" r:id="rId9"/>
    <p:sldId id="372" r:id="rId10"/>
    <p:sldId id="366" r:id="rId11"/>
    <p:sldId id="368" r:id="rId12"/>
    <p:sldId id="370" r:id="rId13"/>
    <p:sldId id="367" r:id="rId14"/>
    <p:sldId id="371" r:id="rId15"/>
    <p:sldId id="352" r:id="rId16"/>
    <p:sldId id="362" r:id="rId17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F02C6E-A91A-41AE-A28C-BA712F3A1FB6}" v="1681" dt="2020-03-23T16:26:07.937"/>
    <p1510:client id="{9AED713B-B0E2-4D72-B361-31CC0CF6CA23}" v="2957" dt="2020-03-23T16:22:04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 snapToGrid="0">
      <p:cViewPr varScale="1">
        <p:scale>
          <a:sx n="39" d="100"/>
          <a:sy n="39" d="100"/>
        </p:scale>
        <p:origin x="122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emhttp:/www.lempaalanenergia.fi/content/fi/1/20149/Hanke-esittely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trategicmicrogrid.com/about-microgrid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nergycentral.com/c/em/key-demand-response-proper-customer-engagement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>
                <a:ea typeface="ＭＳ Ｐゴシック"/>
              </a:rPr>
              <a:t>ELEC-E8423 - Smart Grid</a:t>
            </a: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b="0" dirty="0">
                <a:ea typeface="+mj-lt"/>
                <a:cs typeface="+mj-lt"/>
              </a:rPr>
              <a:t>Power and Energy </a:t>
            </a:r>
            <a:r>
              <a:rPr lang="fi-FI" sz="3200" b="0" dirty="0" err="1">
                <a:ea typeface="+mj-lt"/>
                <a:cs typeface="+mj-lt"/>
              </a:rPr>
              <a:t>Balance</a:t>
            </a:r>
            <a:r>
              <a:rPr lang="fi-FI" sz="3200" b="0" dirty="0">
                <a:ea typeface="+mj-lt"/>
                <a:cs typeface="+mj-lt"/>
              </a:rPr>
              <a:t> Management in Micro </a:t>
            </a:r>
            <a:r>
              <a:rPr lang="fi-FI" sz="3200" b="0" dirty="0" err="1">
                <a:ea typeface="+mj-lt"/>
                <a:cs typeface="+mj-lt"/>
              </a:rPr>
              <a:t>Grids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>
                <a:ea typeface="ＭＳ Ｐゴシック"/>
              </a:rPr>
              <a:t>Markus Kolehmainen &amp; </a:t>
            </a:r>
            <a:r>
              <a:rPr lang="en-US" i="1" dirty="0" err="1">
                <a:ea typeface="ＭＳ Ｐゴシック"/>
              </a:rPr>
              <a:t>Patrik</a:t>
            </a:r>
            <a:r>
              <a:rPr lang="en-US" i="1" dirty="0">
                <a:ea typeface="ＭＳ Ｐゴシック"/>
              </a:rPr>
              <a:t> </a:t>
            </a:r>
            <a:r>
              <a:rPr lang="en-US" i="1" dirty="0" err="1">
                <a:ea typeface="ＭＳ Ｐゴシック"/>
              </a:rPr>
              <a:t>Pykälä-aho</a:t>
            </a:r>
            <a:endParaRPr lang="en-US" i="1" dirty="0">
              <a:ea typeface="ＭＳ Ｐゴシック"/>
            </a:endParaRP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23</a:t>
            </a:r>
            <a:r>
              <a:rPr lang="et-EE" dirty="0"/>
              <a:t>.0</a:t>
            </a:r>
            <a:r>
              <a:rPr lang="fi-FI" dirty="0"/>
              <a:t>3</a:t>
            </a:r>
            <a:r>
              <a:rPr lang="et-EE" dirty="0"/>
              <a:t>.20</a:t>
            </a:r>
            <a:r>
              <a:rPr lang="fi-FI" dirty="0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CD5D69-9B3E-4AD8-96FB-171B7BDCED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ea typeface="ＭＳ Ｐゴシック"/>
              </a:rPr>
              <a:t>Economics of scale benefits centralized generation</a:t>
            </a:r>
            <a:endParaRPr lang="fi-FI" sz="1400" dirty="0"/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ea typeface="ＭＳ Ｐゴシック"/>
              </a:rPr>
              <a:t>Cost of electricity storages is still relatively high</a:t>
            </a:r>
            <a:endParaRPr lang="en-US" sz="1400" dirty="0"/>
          </a:p>
          <a:p>
            <a:pPr lvl="1" indent="-24257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ea typeface="ＭＳ Ｐゴシック"/>
              </a:rPr>
              <a:t>Space and water heating forms largest demand response potential, however district heating is mostly used in urban areas in Finland</a:t>
            </a:r>
            <a:endParaRPr lang="fi-FI" sz="1400" dirty="0"/>
          </a:p>
          <a:p>
            <a:pPr lvl="1" indent="-242570">
              <a:lnSpc>
                <a:spcPct val="150000"/>
              </a:lnSpc>
              <a:buChar char="•"/>
            </a:pPr>
            <a:r>
              <a:rPr lang="en-US" sz="1400" dirty="0">
                <a:ea typeface="ＭＳ Ｐゴシック"/>
              </a:rPr>
              <a:t>Operability in island mode requires full back up capacity, which </a:t>
            </a:r>
            <a:r>
              <a:rPr lang="en-US" sz="1400" dirty="0">
                <a:ea typeface="ＭＳ Ｐゴシック"/>
                <a:cs typeface="Arial"/>
              </a:rPr>
              <a:t>means that the backup generation capacity must cover the maximum power demand of the microgrid. For most time of the year, the capacity is massively </a:t>
            </a:r>
            <a:r>
              <a:rPr lang="en-US" sz="1400" dirty="0" err="1">
                <a:ea typeface="ＭＳ Ｐゴシック"/>
                <a:cs typeface="Arial"/>
              </a:rPr>
              <a:t>overdimensioned</a:t>
            </a:r>
            <a:r>
              <a:rPr lang="en-US" sz="1400" dirty="0">
                <a:ea typeface="ＭＳ Ｐゴシック"/>
                <a:cs typeface="Arial"/>
              </a:rPr>
              <a:t>.</a:t>
            </a:r>
            <a:endParaRPr lang="en-US" sz="1400" dirty="0">
              <a:cs typeface="Arial"/>
            </a:endParaRPr>
          </a:p>
          <a:p>
            <a:pPr lvl="1" indent="-242570">
              <a:lnSpc>
                <a:spcPct val="150000"/>
              </a:lnSpc>
              <a:buChar char="•"/>
            </a:pPr>
            <a:r>
              <a:rPr lang="en-US" sz="1400" dirty="0">
                <a:ea typeface="ＭＳ Ｐゴシック"/>
                <a:cs typeface="Arial"/>
              </a:rPr>
              <a:t>Managing the microgrid relies on predicting the renewable energy production, demand and hence the electricity prices. The uncertainties of these factors create challenges considering the optimal system management.</a:t>
            </a:r>
            <a:endParaRPr lang="en-US" sz="1400" dirty="0">
              <a:cs typeface="Arial"/>
            </a:endParaRPr>
          </a:p>
          <a:p>
            <a:pPr lvl="1" indent="-242570">
              <a:lnSpc>
                <a:spcPct val="150000"/>
              </a:lnSpc>
              <a:buChar char="•"/>
            </a:pPr>
            <a:endParaRPr lang="en-US" dirty="0">
              <a:cs typeface="Arial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4EDDC1-79DF-4C11-82CB-9C27DE221D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Challenges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53606-45E7-4E24-90D3-76BBAFDC8D3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65882E-48DF-4023-98A0-61BEF087DA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B69BD3-29C7-48A4-A026-9C7BB734AC9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608D71-B73B-443B-BCCD-8004F23D5E28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35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Power </a:t>
            </a:r>
            <a:r>
              <a:rPr lang="fi-FI" b="0" dirty="0" err="1">
                <a:ea typeface="ＭＳ Ｐゴシック"/>
              </a:rPr>
              <a:t>quality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management in </a:t>
            </a:r>
            <a:r>
              <a:rPr lang="fi-FI" b="0" dirty="0" err="1">
                <a:ea typeface="ＭＳ Ｐゴシック"/>
              </a:rPr>
              <a:t>microgrids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handled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by</a:t>
            </a:r>
            <a:r>
              <a:rPr lang="fi-FI" b="0" dirty="0">
                <a:ea typeface="ＭＳ Ｐゴシック"/>
              </a:rPr>
              <a:t> an </a:t>
            </a:r>
            <a:r>
              <a:rPr lang="fi-FI" b="0" dirty="0" err="1">
                <a:ea typeface="ＭＳ Ｐゴシック"/>
              </a:rPr>
              <a:t>aggregator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that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controls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storages</a:t>
            </a:r>
            <a:r>
              <a:rPr lang="fi-FI" b="0" dirty="0">
                <a:ea typeface="ＭＳ Ｐゴシック"/>
              </a:rPr>
              <a:t> and, to some </a:t>
            </a:r>
            <a:r>
              <a:rPr lang="fi-FI" b="0" dirty="0" err="1">
                <a:ea typeface="ＭＳ Ｐゴシック"/>
              </a:rPr>
              <a:t>extent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loads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customers</a:t>
            </a:r>
            <a:r>
              <a:rPr lang="fi-FI" b="0" dirty="0">
                <a:ea typeface="ＭＳ Ｐゴシック"/>
              </a:rPr>
              <a:t>.</a:t>
            </a: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Not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economically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viable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have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microgrids</a:t>
            </a:r>
            <a:r>
              <a:rPr lang="fi-FI" b="0" dirty="0">
                <a:ea typeface="ＭＳ Ｐゴシック"/>
              </a:rPr>
              <a:t> operating in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except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during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contingencies</a:t>
            </a:r>
            <a:r>
              <a:rPr lang="fi-FI" b="0" dirty="0">
                <a:ea typeface="ＭＳ Ｐゴシック"/>
              </a:rPr>
              <a:t>. </a:t>
            </a:r>
            <a:r>
              <a:rPr lang="fi-FI" b="0" dirty="0" err="1">
                <a:ea typeface="ＭＳ Ｐゴシック"/>
              </a:rPr>
              <a:t>Otherwise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considered</a:t>
            </a:r>
            <a:r>
              <a:rPr lang="fi-FI" b="0" dirty="0">
                <a:ea typeface="ＭＳ Ｐゴシック"/>
              </a:rPr>
              <a:t> as a </a:t>
            </a:r>
            <a:r>
              <a:rPr lang="fi-FI" b="0" dirty="0" err="1">
                <a:ea typeface="ＭＳ Ｐゴシック"/>
              </a:rPr>
              <a:t>prosumer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that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attempts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optimize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its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flows</a:t>
            </a:r>
            <a:r>
              <a:rPr lang="fi-FI" b="0" dirty="0">
                <a:ea typeface="ＭＳ Ｐゴシック"/>
              </a:rPr>
              <a:t> in </a:t>
            </a:r>
            <a:r>
              <a:rPr lang="fi-FI" b="0" dirty="0" err="1">
                <a:ea typeface="ＭＳ Ｐゴシック"/>
              </a:rPr>
              <a:t>most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economical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way</a:t>
            </a:r>
            <a:r>
              <a:rPr lang="fi-FI" b="0" dirty="0">
                <a:ea typeface="ＭＳ Ｐゴシック"/>
              </a:rPr>
              <a:t>.</a:t>
            </a:r>
            <a:endParaRPr lang="fi-FI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b="0" dirty="0" err="1">
                <a:ea typeface="ＭＳ Ｐゴシック"/>
              </a:rPr>
              <a:t>Increasing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amount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distributed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renewable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requires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intelligent</a:t>
            </a:r>
            <a:r>
              <a:rPr lang="fi-FI" b="0" dirty="0">
                <a:ea typeface="ＭＳ Ｐゴシック"/>
              </a:rPr>
              <a:t> management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flexibility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cope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with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uncertain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nature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renewable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production</a:t>
            </a:r>
            <a:r>
              <a:rPr lang="fi-FI" b="0" dirty="0">
                <a:ea typeface="ＭＳ Ｐゴシック"/>
              </a:rPr>
              <a:t>. </a:t>
            </a:r>
            <a:r>
              <a:rPr lang="fi-FI" b="0" dirty="0" err="1">
                <a:ea typeface="ＭＳ Ｐゴシック"/>
              </a:rPr>
              <a:t>Microgrids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enable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efficient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flexible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locally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optimized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solutions</a:t>
            </a:r>
            <a:r>
              <a:rPr lang="fi-FI" b="0" dirty="0">
                <a:ea typeface="ＭＳ Ｐゴシック"/>
              </a:rPr>
              <a:t>.</a:t>
            </a:r>
            <a:endParaRPr lang="fi-FI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0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en-US" sz="1800" dirty="0">
                <a:ea typeface="+mn-lt"/>
                <a:cs typeface="+mn-lt"/>
              </a:rPr>
              <a:t>A. A. Bashir, M. </a:t>
            </a:r>
            <a:r>
              <a:rPr lang="en-US" sz="1800" dirty="0" err="1">
                <a:ea typeface="+mn-lt"/>
                <a:cs typeface="+mn-lt"/>
              </a:rPr>
              <a:t>Pourakbari-Kasmaei</a:t>
            </a:r>
            <a:r>
              <a:rPr lang="en-US" sz="1800" dirty="0">
                <a:ea typeface="+mn-lt"/>
                <a:cs typeface="+mn-lt"/>
              </a:rPr>
              <a:t>, J. Contreras, M. Lehtonen</a:t>
            </a:r>
            <a:r>
              <a:rPr lang="en-US" sz="1800" b="0" dirty="0">
                <a:ea typeface="+mn-lt"/>
                <a:cs typeface="+mn-lt"/>
              </a:rPr>
              <a:t>, A novel energy scheduling framework for reliable and economic operation of islanded and grid-connected microgrids,</a:t>
            </a:r>
          </a:p>
          <a:p>
            <a:pPr marL="0" indent="0">
              <a:lnSpc>
                <a:spcPct val="100000"/>
              </a:lnSpc>
            </a:pPr>
            <a:r>
              <a:rPr lang="en-US" sz="1800" b="0" dirty="0">
                <a:ea typeface="+mn-lt"/>
                <a:cs typeface="+mn-lt"/>
              </a:rPr>
              <a:t>Electric Power Systems Research, Volume 171, 2019, pp. 85-96, ISSN 0378-7796, DOI: 10.1016/j.epsr.2019.02.010.</a:t>
            </a:r>
          </a:p>
          <a:p>
            <a:pPr marL="0" indent="0">
              <a:lnSpc>
                <a:spcPct val="100000"/>
              </a:lnSpc>
            </a:pPr>
            <a:endParaRPr lang="en-US" sz="1800" b="0" dirty="0">
              <a:cs typeface="Arial"/>
            </a:endParaRPr>
          </a:p>
          <a:p>
            <a:pPr marL="0" indent="0">
              <a:lnSpc>
                <a:spcPct val="100000"/>
              </a:lnSpc>
            </a:pPr>
            <a:r>
              <a:rPr lang="en-US" sz="1800" dirty="0">
                <a:ea typeface="ＭＳ Ｐゴシック"/>
                <a:cs typeface="Arial"/>
              </a:rPr>
              <a:t>R. H. Lasseter and P. </a:t>
            </a:r>
            <a:r>
              <a:rPr lang="en-US" sz="1800" dirty="0" err="1">
                <a:ea typeface="ＭＳ Ｐゴシック"/>
                <a:cs typeface="Arial"/>
              </a:rPr>
              <a:t>Paigi</a:t>
            </a:r>
            <a:r>
              <a:rPr lang="en-US" sz="1800" b="0" dirty="0">
                <a:ea typeface="ＭＳ Ｐゴシック"/>
                <a:cs typeface="Arial"/>
              </a:rPr>
              <a:t>, Microgrid: a conceptual solution, 2004 IEEE 35th Annual Power Electronics Specialists Conference (IEEE Cat. No.04CH37551), Aachen, Germany, 2004, pp. 4285-4290 Vol.6.</a:t>
            </a:r>
          </a:p>
          <a:p>
            <a:pPr marL="0" indent="0">
              <a:lnSpc>
                <a:spcPct val="100000"/>
              </a:lnSpc>
            </a:pPr>
            <a:r>
              <a:rPr lang="en-US" sz="1800" b="0" dirty="0">
                <a:cs typeface="Arial"/>
              </a:rPr>
              <a:t>DOI: 10.1109/PESC.2004.1354758</a:t>
            </a:r>
          </a:p>
          <a:p>
            <a:pPr marL="0" indent="0">
              <a:lnSpc>
                <a:spcPct val="100000"/>
              </a:lnSpc>
            </a:pPr>
            <a:endParaRPr lang="en-US" sz="1800" b="0" dirty="0">
              <a:ea typeface="ＭＳ Ｐゴシック"/>
              <a:cs typeface="+mn-lt"/>
            </a:endParaRPr>
          </a:p>
          <a:p>
            <a:pPr marL="0" indent="0">
              <a:lnSpc>
                <a:spcPct val="100000"/>
              </a:lnSpc>
            </a:pPr>
            <a:r>
              <a:rPr lang="en-US" sz="1800" dirty="0" err="1">
                <a:ea typeface="+mn-lt"/>
                <a:cs typeface="+mn-lt"/>
                <a:hlinkClick r:id="rId3"/>
              </a:rPr>
              <a:t>Lempäälän</a:t>
            </a:r>
            <a:r>
              <a:rPr lang="en-US" sz="1800" dirty="0">
                <a:ea typeface="+mn-lt"/>
                <a:cs typeface="+mn-lt"/>
                <a:hlinkClick r:id="rId3"/>
              </a:rPr>
              <a:t> </a:t>
            </a:r>
            <a:r>
              <a:rPr lang="en-US" sz="1800" dirty="0" err="1">
                <a:ea typeface="+mn-lt"/>
                <a:cs typeface="+mn-lt"/>
                <a:hlinkClick r:id="rId3"/>
              </a:rPr>
              <a:t>energia</a:t>
            </a:r>
            <a:r>
              <a:rPr lang="en-US" sz="1800" b="0" dirty="0">
                <a:ea typeface="+mn-lt"/>
                <a:cs typeface="+mn-lt"/>
                <a:hlinkClick r:id="rId3"/>
              </a:rPr>
              <a:t>, Available from: http://www.lempaalanenergia.fi/content/fi/1/20149/Hanke-esittely.html</a:t>
            </a:r>
            <a:endParaRPr lang="en-US" dirty="0">
              <a:hlinkClick r:id="rId3"/>
            </a:endParaRPr>
          </a:p>
          <a:p>
            <a:pPr marL="0" indent="0">
              <a:lnSpc>
                <a:spcPct val="100000"/>
              </a:lnSpc>
            </a:pPr>
            <a:endParaRPr lang="en-US" sz="1800" b="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06824" y="1234911"/>
            <a:ext cx="4174676" cy="4590854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Microgrid may be defined as a system capable of islanded operation consisting of distributed energy resources operating along energy storages. 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A microgrid can be operated either on islanded mode or connected to the utility grid.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The generation in future microgrids relies on renewables, mainly wind and solar, and possibly fuel cell or motor-based backup generation units.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0" dirty="0">
                <a:ea typeface="ＭＳ Ｐゴシック"/>
              </a:rPr>
              <a:t>The challenge is to preserve power and energy of the system in balance while keeping the cost of the system economically viable.</a:t>
            </a: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dirty="0">
                <a:hlinkClick r:id="rId3"/>
              </a:rPr>
              <a:t>https://strategicmicrogrid.com/about-microgrids/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A9A94EB0-1BFD-4B70-B889-8AA6289C2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500" y="1641750"/>
            <a:ext cx="47625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C98B6107-23EB-4170-BC1C-C5FEF8FE7F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i-FI" err="1">
                <a:ea typeface="ＭＳ Ｐゴシック"/>
              </a:rPr>
              <a:t>Renewable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power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sources</a:t>
            </a:r>
            <a:endParaRPr lang="fi-FI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 err="1">
                <a:ea typeface="ＭＳ Ｐゴシック"/>
              </a:rPr>
              <a:t>Generate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power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according</a:t>
            </a:r>
            <a:r>
              <a:rPr lang="fi-FI" sz="1400">
                <a:ea typeface="ＭＳ Ｐゴシック"/>
              </a:rPr>
              <a:t> to </a:t>
            </a:r>
            <a:r>
              <a:rPr lang="fi-FI" sz="1400" err="1">
                <a:ea typeface="ＭＳ Ｐゴシック"/>
              </a:rPr>
              <a:t>the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weather</a:t>
            </a:r>
            <a:endParaRPr lang="fi-FI" sz="140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i-FI">
                <a:ea typeface="ＭＳ Ｐゴシック"/>
              </a:rPr>
              <a:t>Energy </a:t>
            </a:r>
            <a:r>
              <a:rPr lang="fi-FI" err="1">
                <a:ea typeface="ＭＳ Ｐゴシック"/>
              </a:rPr>
              <a:t>storages</a:t>
            </a:r>
            <a:endParaRPr lang="fi-FI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 err="1">
                <a:ea typeface="ＭＳ Ｐゴシック"/>
              </a:rPr>
              <a:t>Mainly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batteries</a:t>
            </a:r>
            <a:r>
              <a:rPr lang="fi-FI" sz="1400">
                <a:ea typeface="ＭＳ Ｐゴシック"/>
              </a:rPr>
              <a:t>, </a:t>
            </a:r>
            <a:r>
              <a:rPr lang="fi-FI" sz="1400" err="1">
                <a:ea typeface="ＭＳ Ｐゴシック"/>
              </a:rPr>
              <a:t>used</a:t>
            </a:r>
            <a:r>
              <a:rPr lang="fi-FI" sz="1400">
                <a:ea typeface="ＭＳ Ｐゴシック"/>
              </a:rPr>
              <a:t> for </a:t>
            </a:r>
            <a:r>
              <a:rPr lang="fi-FI" sz="1400" err="1">
                <a:ea typeface="ＭＳ Ｐゴシック"/>
              </a:rPr>
              <a:t>power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balancing</a:t>
            </a:r>
            <a:r>
              <a:rPr lang="fi-FI" sz="1400">
                <a:ea typeface="ＭＳ Ｐゴシック"/>
              </a:rPr>
              <a:t> (</a:t>
            </a:r>
            <a:r>
              <a:rPr lang="fi-FI" sz="1400" err="1">
                <a:ea typeface="ＭＳ Ｐゴシック"/>
              </a:rPr>
              <a:t>frecuency</a:t>
            </a:r>
            <a:r>
              <a:rPr lang="fi-FI" sz="1400">
                <a:ea typeface="ＭＳ Ｐゴシック"/>
              </a:rPr>
              <a:t>, voltage)</a:t>
            </a:r>
            <a:endParaRPr lang="fi-FI" sz="1400"/>
          </a:p>
          <a:p>
            <a:pPr>
              <a:buFont typeface="Arial" panose="020B0604020202020204" pitchFamily="34" charset="0"/>
              <a:buChar char="•"/>
            </a:pPr>
            <a:r>
              <a:rPr lang="fi-FI" err="1">
                <a:ea typeface="ＭＳ Ｐゴシック"/>
              </a:rPr>
              <a:t>Utility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grid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connection</a:t>
            </a:r>
            <a:endParaRPr lang="fi-FI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 err="1">
                <a:ea typeface="ＭＳ Ｐゴシック"/>
              </a:rPr>
              <a:t>Provides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backup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most</a:t>
            </a:r>
            <a:r>
              <a:rPr lang="fi-FI" sz="1400">
                <a:ea typeface="ＭＳ Ｐゴシック"/>
              </a:rPr>
              <a:t> of </a:t>
            </a:r>
            <a:r>
              <a:rPr lang="fi-FI" sz="1400" err="1">
                <a:ea typeface="ＭＳ Ｐゴシック"/>
              </a:rPr>
              <a:t>the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time</a:t>
            </a:r>
            <a:endParaRPr lang="fi-FI" sz="140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i-FI" err="1">
                <a:ea typeface="ＭＳ Ｐゴシック"/>
              </a:rPr>
              <a:t>Backup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power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sources</a:t>
            </a:r>
            <a:endParaRPr lang="fi-FI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 err="1">
                <a:ea typeface="ＭＳ Ｐゴシック"/>
              </a:rPr>
              <a:t>Used</a:t>
            </a:r>
            <a:r>
              <a:rPr lang="fi-FI" sz="1400">
                <a:ea typeface="ＭＳ Ｐゴシック"/>
              </a:rPr>
              <a:t> for </a:t>
            </a:r>
            <a:r>
              <a:rPr lang="fi-FI" sz="1400" err="1">
                <a:ea typeface="ＭＳ Ｐゴシック"/>
              </a:rPr>
              <a:t>the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power</a:t>
            </a:r>
            <a:r>
              <a:rPr lang="fi-FI" sz="1400">
                <a:ea typeface="ＭＳ Ｐゴシック"/>
              </a:rPr>
              <a:t> and </a:t>
            </a:r>
            <a:r>
              <a:rPr lang="fi-FI" sz="1400" err="1">
                <a:ea typeface="ＭＳ Ｐゴシック"/>
              </a:rPr>
              <a:t>energy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balancing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by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generating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power</a:t>
            </a:r>
            <a:r>
              <a:rPr lang="fi-FI" sz="1400">
                <a:ea typeface="ＭＳ Ｐゴシック"/>
              </a:rPr>
              <a:t> for </a:t>
            </a:r>
          </a:p>
          <a:p>
            <a:pPr marL="388620" lvl="1" indent="0">
              <a:buNone/>
            </a:pPr>
            <a:r>
              <a:rPr lang="fi-FI" sz="1400">
                <a:ea typeface="ＭＳ Ｐゴシック"/>
              </a:rPr>
              <a:t>     </a:t>
            </a:r>
            <a:r>
              <a:rPr lang="fi-FI" sz="1400" err="1">
                <a:ea typeface="ＭＳ Ｐゴシック"/>
              </a:rPr>
              <a:t>residual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loads</a:t>
            </a:r>
            <a:endParaRPr lang="fi-FI" sz="1400">
              <a:ea typeface="ＭＳ Ｐゴシック"/>
            </a:endParaRPr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err="1">
                <a:ea typeface="ＭＳ Ｐゴシック"/>
              </a:rPr>
              <a:t>Customer</a:t>
            </a:r>
            <a:r>
              <a:rPr lang="fi-FI">
                <a:ea typeface="ＭＳ Ｐゴシック"/>
              </a:rPr>
              <a:t> </a:t>
            </a:r>
            <a:r>
              <a:rPr lang="fi-FI" err="1">
                <a:ea typeface="ＭＳ Ｐゴシック"/>
              </a:rPr>
              <a:t>loads</a:t>
            </a:r>
            <a:endParaRPr lang="fi-FI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>
                <a:ea typeface="ＭＳ Ｐゴシック"/>
              </a:rPr>
              <a:t>An </a:t>
            </a:r>
            <a:r>
              <a:rPr lang="fi-FI" sz="1400" err="1">
                <a:ea typeface="ＭＳ Ｐゴシック"/>
              </a:rPr>
              <a:t>intelligent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system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can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provide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significant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demand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response</a:t>
            </a:r>
            <a:r>
              <a:rPr lang="fi-FI" sz="1400">
                <a:ea typeface="ＭＳ Ｐゴシック"/>
              </a:rPr>
              <a:t> (DR) </a:t>
            </a:r>
            <a:r>
              <a:rPr lang="fi-FI" sz="1400" err="1">
                <a:ea typeface="ＭＳ Ｐゴシック"/>
              </a:rPr>
              <a:t>by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controlling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the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loads</a:t>
            </a:r>
            <a:r>
              <a:rPr lang="fi-FI" sz="1400">
                <a:ea typeface="ＭＳ Ｐゴシック"/>
              </a:rPr>
              <a:t> of </a:t>
            </a:r>
            <a:r>
              <a:rPr lang="fi-FI" sz="1400" err="1">
                <a:ea typeface="ＭＳ Ｐゴシック"/>
              </a:rPr>
              <a:t>e.g</a:t>
            </a:r>
            <a:r>
              <a:rPr lang="fi-FI" sz="1400">
                <a:ea typeface="ＭＳ Ｐゴシック"/>
              </a:rPr>
              <a:t>. </a:t>
            </a:r>
            <a:r>
              <a:rPr lang="fi-FI" sz="1400" err="1">
                <a:ea typeface="ＭＳ Ｐゴシック"/>
              </a:rPr>
              <a:t>residential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heating</a:t>
            </a:r>
            <a:r>
              <a:rPr lang="fi-FI" sz="1400">
                <a:ea typeface="ＭＳ Ｐゴシック"/>
              </a:rPr>
              <a:t>/</a:t>
            </a:r>
            <a:r>
              <a:rPr lang="fi-FI" sz="1400" err="1">
                <a:ea typeface="ＭＳ Ｐゴシック"/>
              </a:rPr>
              <a:t>cooling</a:t>
            </a:r>
            <a:r>
              <a:rPr lang="fi-FI" sz="1400">
                <a:ea typeface="ＭＳ Ｐゴシック"/>
              </a:rPr>
              <a:t> and </a:t>
            </a:r>
            <a:r>
              <a:rPr lang="fi-FI" sz="1400" err="1">
                <a:ea typeface="ＭＳ Ｐゴシック"/>
              </a:rPr>
              <a:t>EVs</a:t>
            </a:r>
            <a:endParaRPr lang="fi-FI" sz="1400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>
                <a:ea typeface="ＭＳ Ｐゴシック"/>
              </a:rPr>
              <a:t>DR </a:t>
            </a:r>
            <a:r>
              <a:rPr lang="fi-FI" sz="1400" err="1">
                <a:ea typeface="ＭＳ Ｐゴシック"/>
              </a:rPr>
              <a:t>can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used</a:t>
            </a:r>
            <a:r>
              <a:rPr lang="fi-FI" sz="1400">
                <a:ea typeface="ＭＳ Ｐゴシック"/>
              </a:rPr>
              <a:t> for </a:t>
            </a:r>
            <a:r>
              <a:rPr lang="fi-FI" sz="1400" err="1">
                <a:ea typeface="ＭＳ Ｐゴシック"/>
              </a:rPr>
              <a:t>system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balancing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or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hedging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against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price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spikes</a:t>
            </a:r>
            <a:endParaRPr lang="fi-FI" sz="1400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>
                <a:ea typeface="ＭＳ Ｐゴシック"/>
              </a:rPr>
              <a:t>User </a:t>
            </a:r>
            <a:r>
              <a:rPr lang="fi-FI" sz="1400" err="1">
                <a:ea typeface="ＭＳ Ｐゴシック"/>
              </a:rPr>
              <a:t>comfort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sets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limits</a:t>
            </a:r>
            <a:r>
              <a:rPr lang="fi-FI" sz="1400">
                <a:ea typeface="ＭＳ Ｐゴシック"/>
              </a:rPr>
              <a:t> for DR </a:t>
            </a:r>
            <a:r>
              <a:rPr lang="fi-FI" sz="1400" err="1">
                <a:ea typeface="ＭＳ Ｐゴシック"/>
              </a:rPr>
              <a:t>potential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e.g</a:t>
            </a:r>
            <a:r>
              <a:rPr lang="fi-FI" sz="1400">
                <a:ea typeface="ＭＳ Ｐゴシック"/>
              </a:rPr>
              <a:t>. </a:t>
            </a:r>
            <a:r>
              <a:rPr lang="fi-FI" sz="1400" err="1">
                <a:ea typeface="ＭＳ Ｐゴシック"/>
              </a:rPr>
              <a:t>limits</a:t>
            </a:r>
            <a:r>
              <a:rPr lang="fi-FI" sz="1400">
                <a:ea typeface="ＭＳ Ｐゴシック"/>
              </a:rPr>
              <a:t> for </a:t>
            </a:r>
            <a:r>
              <a:rPr lang="fi-FI" sz="1400" err="1">
                <a:ea typeface="ＭＳ Ｐゴシック"/>
              </a:rPr>
              <a:t>indoor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tempetature</a:t>
            </a:r>
            <a:endParaRPr lang="fi-FI" sz="1400">
              <a:ea typeface="ＭＳ Ｐゴシック"/>
            </a:endParaRPr>
          </a:p>
          <a:p>
            <a:pPr lvl="1" indent="-242570">
              <a:buFont typeface="Arial" panose="020B0604020202020204" pitchFamily="34" charset="0"/>
              <a:buChar char="•"/>
            </a:pPr>
            <a:r>
              <a:rPr lang="fi-FI" sz="1400">
                <a:ea typeface="ＭＳ Ｐゴシック"/>
              </a:rPr>
              <a:t>Some </a:t>
            </a:r>
            <a:r>
              <a:rPr lang="fi-FI" sz="1400" err="1">
                <a:ea typeface="ＭＳ Ｐゴシック"/>
              </a:rPr>
              <a:t>loads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are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critical</a:t>
            </a:r>
            <a:r>
              <a:rPr lang="fi-FI" sz="1400">
                <a:ea typeface="ＭＳ Ｐゴシック"/>
              </a:rPr>
              <a:t> and </a:t>
            </a:r>
            <a:r>
              <a:rPr lang="fi-FI" sz="1400" err="1">
                <a:ea typeface="ＭＳ Ｐゴシック"/>
              </a:rPr>
              <a:t>can’t</a:t>
            </a:r>
            <a:r>
              <a:rPr lang="fi-FI" sz="1400">
                <a:ea typeface="ＭＳ Ｐゴシック"/>
              </a:rPr>
              <a:t> </a:t>
            </a:r>
            <a:r>
              <a:rPr lang="fi-FI" sz="1400" err="1">
                <a:ea typeface="ＭＳ Ｐゴシック"/>
              </a:rPr>
              <a:t>participate</a:t>
            </a:r>
            <a:r>
              <a:rPr lang="fi-FI" sz="1400">
                <a:ea typeface="ＭＳ Ｐゴシック"/>
              </a:rPr>
              <a:t> in DR e. g. </a:t>
            </a:r>
            <a:r>
              <a:rPr lang="fi-FI" sz="1400" err="1">
                <a:ea typeface="ＭＳ Ｐゴシック"/>
              </a:rPr>
              <a:t>lightning</a:t>
            </a:r>
            <a:endParaRPr lang="fi-FI" sz="1400">
              <a:ea typeface="ＭＳ Ｐゴシック"/>
            </a:endParaRPr>
          </a:p>
          <a:p>
            <a:pPr marL="388620" lvl="1" indent="0">
              <a:buNone/>
            </a:pPr>
            <a:endParaRPr lang="fi-FI" sz="140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059FB047-BC2F-414B-A399-D6F96527A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Components of a </a:t>
            </a:r>
            <a:r>
              <a:rPr lang="fi-FI" dirty="0" err="1"/>
              <a:t>microgrid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E82A8D1-498F-4020-9A6A-B206497805A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C47CE52-385C-4D36-814D-DCC6E343E1F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A242F3B-DBEA-45E0-9D6C-07BB27BDE4D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9C51D1D-AE15-4659-80E1-E47694AC54B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8" name="Oikea aaltosulje 7">
            <a:extLst>
              <a:ext uri="{FF2B5EF4-FFF2-40B4-BE49-F238E27FC236}">
                <a16:creationId xmlns:a16="http://schemas.microsoft.com/office/drawing/2014/main" id="{4673D4C9-14EF-4CF2-9940-55C8C5F22D5B}"/>
              </a:ext>
            </a:extLst>
          </p:cNvPr>
          <p:cNvSpPr/>
          <p:nvPr/>
        </p:nvSpPr>
        <p:spPr>
          <a:xfrm>
            <a:off x="6334811" y="1574277"/>
            <a:ext cx="216817" cy="989814"/>
          </a:xfrm>
          <a:prstGeom prst="rightBrac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Oikea aaltosulje 8">
            <a:extLst>
              <a:ext uri="{FF2B5EF4-FFF2-40B4-BE49-F238E27FC236}">
                <a16:creationId xmlns:a16="http://schemas.microsoft.com/office/drawing/2014/main" id="{AEC5BB1C-3DEE-482B-8F7E-424F43FAB76B}"/>
              </a:ext>
            </a:extLst>
          </p:cNvPr>
          <p:cNvSpPr/>
          <p:nvPr/>
        </p:nvSpPr>
        <p:spPr>
          <a:xfrm>
            <a:off x="6334810" y="2673951"/>
            <a:ext cx="216817" cy="989814"/>
          </a:xfrm>
          <a:prstGeom prst="rightBrac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818E3B45-E93D-44FD-B3D0-7DC3E8849BAF}"/>
              </a:ext>
            </a:extLst>
          </p:cNvPr>
          <p:cNvSpPr txBox="1"/>
          <p:nvPr/>
        </p:nvSpPr>
        <p:spPr>
          <a:xfrm>
            <a:off x="6712111" y="1807574"/>
            <a:ext cx="1632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/>
              <a:t>Primary</a:t>
            </a:r>
            <a:r>
              <a:rPr lang="fi-FI" sz="1400" dirty="0"/>
              <a:t> </a:t>
            </a:r>
            <a:r>
              <a:rPr lang="fi-FI" sz="1400" dirty="0" err="1"/>
              <a:t>components</a:t>
            </a:r>
            <a:endParaRPr lang="fi-FI" sz="1400" dirty="0"/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0FC12BE8-301D-41C7-8E12-CF85EE49DD35}"/>
              </a:ext>
            </a:extLst>
          </p:cNvPr>
          <p:cNvSpPr txBox="1"/>
          <p:nvPr/>
        </p:nvSpPr>
        <p:spPr>
          <a:xfrm>
            <a:off x="6712111" y="2696970"/>
            <a:ext cx="1632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/>
              <a:t>Backup</a:t>
            </a:r>
            <a:r>
              <a:rPr lang="fi-FI" sz="1400" dirty="0"/>
              <a:t>.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more</a:t>
            </a:r>
            <a:r>
              <a:rPr lang="fi-FI" sz="1400" dirty="0"/>
              <a:t> </a:t>
            </a:r>
            <a:r>
              <a:rPr lang="fi-FI" sz="1400" dirty="0" err="1"/>
              <a:t>economical</a:t>
            </a:r>
            <a:r>
              <a:rPr lang="fi-FI" sz="1400" dirty="0"/>
              <a:t> </a:t>
            </a:r>
            <a:r>
              <a:rPr lang="fi-FI" sz="1400" dirty="0" err="1"/>
              <a:t>or</a:t>
            </a:r>
            <a:r>
              <a:rPr lang="fi-FI" sz="1400" dirty="0"/>
              <a:t> </a:t>
            </a:r>
            <a:r>
              <a:rPr lang="fi-FI" sz="1400" dirty="0" err="1"/>
              <a:t>currently</a:t>
            </a:r>
            <a:r>
              <a:rPr lang="fi-FI" sz="1400" dirty="0"/>
              <a:t> </a:t>
            </a:r>
            <a:r>
              <a:rPr lang="fi-FI" sz="1400" dirty="0" err="1"/>
              <a:t>available</a:t>
            </a:r>
            <a:r>
              <a:rPr lang="fi-FI" sz="1400" dirty="0"/>
              <a:t> is </a:t>
            </a:r>
            <a:r>
              <a:rPr lang="fi-FI" sz="1400" dirty="0" err="1"/>
              <a:t>used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04351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8F973648-E02C-4D00-9EA3-FBEF9F8C74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A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operated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conventionally</a:t>
            </a:r>
            <a:r>
              <a:rPr lang="fi-FI" b="0" dirty="0">
                <a:ea typeface="ＭＳ Ｐゴシック"/>
              </a:rPr>
              <a:t> as a </a:t>
            </a:r>
            <a:r>
              <a:rPr lang="fi-FI" b="0" dirty="0" err="1">
                <a:ea typeface="ＭＳ Ｐゴシック"/>
              </a:rPr>
              <a:t>radial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section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larger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distribution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network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or</a:t>
            </a:r>
            <a:r>
              <a:rPr lang="fi-FI" b="0" dirty="0">
                <a:ea typeface="ＭＳ Ｐゴシック"/>
              </a:rPr>
              <a:t> as a </a:t>
            </a:r>
            <a:r>
              <a:rPr lang="fi-FI" b="0" dirty="0" err="1">
                <a:ea typeface="ＭＳ Ｐゴシック"/>
              </a:rPr>
              <a:t>separate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capability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provides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increased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reliability</a:t>
            </a:r>
            <a:r>
              <a:rPr lang="fi-FI" b="0" dirty="0">
                <a:ea typeface="ＭＳ Ｐゴシック"/>
              </a:rPr>
              <a:t> as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stays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functional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even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if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utility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has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black</a:t>
            </a:r>
            <a:r>
              <a:rPr lang="fi-FI" b="0" dirty="0">
                <a:ea typeface="ＭＳ Ｐゴシック"/>
              </a:rPr>
              <a:t> out.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Utility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connection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beneficial</a:t>
            </a:r>
            <a:r>
              <a:rPr lang="fi-FI" b="0" dirty="0">
                <a:ea typeface="ＭＳ Ｐゴシック"/>
              </a:rPr>
              <a:t> as it </a:t>
            </a:r>
            <a:r>
              <a:rPr lang="fi-FI" b="0" dirty="0" err="1">
                <a:ea typeface="ＭＳ Ｐゴシック"/>
              </a:rPr>
              <a:t>decreases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need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operate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generally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 </a:t>
            </a:r>
            <a:r>
              <a:rPr lang="fi-FI" b="0" dirty="0" err="1">
                <a:ea typeface="ＭＳ Ｐゴシック"/>
              </a:rPr>
              <a:t>expensive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backup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generators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Operation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utility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connected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optimized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considering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price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electricity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bought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sold</a:t>
            </a:r>
            <a:r>
              <a:rPr lang="fi-FI" b="0" dirty="0">
                <a:ea typeface="ＭＳ Ｐゴシック"/>
              </a:rPr>
              <a:t> to 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utility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grid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In </a:t>
            </a:r>
            <a:r>
              <a:rPr lang="fi-FI" b="0" dirty="0" err="1">
                <a:ea typeface="ＭＳ Ｐゴシック"/>
              </a:rPr>
              <a:t>connected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mode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batteries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used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arbitrage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make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profit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microgrid</a:t>
            </a:r>
            <a:endParaRPr lang="fi-FI" b="0" dirty="0">
              <a:ea typeface="ＭＳ Ｐゴシック"/>
            </a:endParaRPr>
          </a:p>
          <a:p>
            <a:pPr>
              <a:buChar char="•"/>
            </a:pP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9977B8D0-A5A4-4C9C-A129-44C176433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Island and utilility grid connected modes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8D9BD7A-FBB5-4786-8F04-58FDCC9242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E30BDC7-0D74-4CE8-B0BC-2A3D6636B6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80E53764-A5F3-4D31-9D8C-B1964F16E3F8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72B1300-3189-42AA-B2DB-D4246E1073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588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00ECFDB-17B8-497D-B464-C9CB02366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916" y="1189647"/>
            <a:ext cx="5558805" cy="274016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DB6888-335E-4D0A-ACB8-F97D9629B3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3988" y="1861611"/>
            <a:ext cx="7987401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/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Variable renewable generation can't be used for power and energy balance management.</a:t>
            </a:r>
            <a:endParaRPr lang="en-GB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Power balance management time scale spans from milliseconds to minutes.</a:t>
            </a:r>
            <a:endParaRPr lang="en-GB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In microgrids, power quality is managed with converters connected to energy sources, batteries and often also with the connection to the external grid.</a:t>
            </a:r>
            <a:endParaRPr lang="en-GB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Energy balance management time scale spans from hours to longer periods.</a:t>
            </a:r>
            <a:endParaRPr lang="en-GB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Over longer periods, energy balance is managed with utility grid connection or backup generation.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 dirty="0">
                <a:ea typeface="ＭＳ Ｐゴシック"/>
              </a:rPr>
              <a:t>Batteries are too expensive for large scale energy storing over longer periods.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4D0621-BAA4-4E65-A62C-5F9C5C9B84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Power and Energy Balance Management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231B09-5760-493B-8268-988D6D1D6D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https://www.researchgate.net/figure/Grid-power-control-issue-and-energy-management-timeframes_fig6_265907090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3AD261-BE31-4B3A-BF7E-691B93A4C8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B0CA636-E2C4-403A-BDC3-20F28A650F5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BFE1C-B7F5-4DED-98B9-6522FB69DC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0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20392405-C060-4D29-B41D-89B495AF40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Char char="•"/>
            </a:pPr>
            <a:r>
              <a:rPr lang="fi-FI" b="0" dirty="0">
                <a:ea typeface="ＭＳ Ｐゴシック"/>
              </a:rPr>
              <a:t>Energy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, for </a:t>
            </a:r>
            <a:r>
              <a:rPr lang="fi-FI" b="0" dirty="0" err="1">
                <a:ea typeface="ＭＳ Ｐゴシック"/>
              </a:rPr>
              <a:t>which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main </a:t>
            </a:r>
            <a:r>
              <a:rPr lang="fi-FI" b="0" dirty="0" err="1">
                <a:ea typeface="ＭＳ Ｐゴシック"/>
              </a:rPr>
              <a:t>source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wind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solar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power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has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major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volatility</a:t>
            </a:r>
            <a:r>
              <a:rPr lang="fi-FI" b="0" dirty="0">
                <a:ea typeface="ＭＳ Ｐゴシック"/>
              </a:rPr>
              <a:t> in </a:t>
            </a:r>
            <a:r>
              <a:rPr lang="fi-FI" b="0" dirty="0" err="1">
                <a:ea typeface="ＭＳ Ｐゴシック"/>
              </a:rPr>
              <a:t>electricity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production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buChar char="•"/>
            </a:pPr>
            <a:r>
              <a:rPr lang="fi-FI" b="0" dirty="0" err="1">
                <a:ea typeface="ＭＳ Ｐゴシック"/>
              </a:rPr>
              <a:t>Demand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response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may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significantly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reduce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need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often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expensive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polluting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backup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power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generation</a:t>
            </a:r>
            <a:r>
              <a:rPr lang="fi-FI" b="0" dirty="0">
                <a:ea typeface="ＭＳ Ｐゴシック"/>
              </a:rPr>
              <a:t>. </a:t>
            </a:r>
          </a:p>
          <a:p>
            <a:pPr>
              <a:buChar char="•"/>
            </a:pPr>
            <a:r>
              <a:rPr lang="fi-FI" b="0" dirty="0" err="1">
                <a:ea typeface="ＭＳ Ｐゴシック"/>
              </a:rPr>
              <a:t>Loads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applicable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demand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response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are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example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electric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space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water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heating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electric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vehicles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storages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buChar char="•"/>
            </a:pPr>
            <a:r>
              <a:rPr lang="fi-FI" b="0" dirty="0" err="1">
                <a:ea typeface="ＭＳ Ｐゴシック"/>
              </a:rPr>
              <a:t>Demand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response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enables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larger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share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intermittent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renewable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generation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thus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decreases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emissions</a:t>
            </a:r>
            <a:endParaRPr lang="fi-FI" b="0" dirty="0"/>
          </a:p>
          <a:p>
            <a:pPr>
              <a:buChar char="•"/>
            </a:pP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B7EFFF20-80C6-49A1-8025-8398E788CB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Demand response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2412311-9681-44DA-9EC6-0EDA9C84DBE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b="0">
                <a:ea typeface="+mn-lt"/>
                <a:cs typeface="+mn-lt"/>
                <a:hlinkClick r:id="rId2"/>
              </a:rPr>
              <a:t>https://energycentral.com/c/em/key-demand-response-proper-customer-engagement</a:t>
            </a:r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1DF04F3-C227-4538-AA7D-09B2741F41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D889729-D091-4100-AE47-D76E1977CF85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A74B394-55D0-48BA-B03F-4C36A10DC53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Kuva 8" descr="Kuva, joka sisältää kohteen kevyt&#10;&#10;Kuvaus luotu, erittäin korkea luotettavuus">
            <a:extLst>
              <a:ext uri="{FF2B5EF4-FFF2-40B4-BE49-F238E27FC236}">
                <a16:creationId xmlns:a16="http://schemas.microsoft.com/office/drawing/2014/main" id="{D038BC6B-499F-413B-8D8E-341CEA716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475" y="3123984"/>
            <a:ext cx="4565250" cy="249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4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3D05FE1-122D-42BF-979B-F7B4F175FF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093298" cy="4136400"/>
          </a:xfrm>
        </p:spPr>
        <p:txBody>
          <a:bodyPr>
            <a:normAutofit/>
          </a:bodyPr>
          <a:lstStyle/>
          <a:p>
            <a:pPr marL="0" indent="0"/>
            <a:r>
              <a:rPr lang="fi-FI" dirty="0" err="1">
                <a:ea typeface="ＭＳ Ｐゴシック"/>
                <a:cs typeface="+mn-lt"/>
              </a:rPr>
              <a:t>Batteries</a:t>
            </a:r>
            <a:endParaRPr lang="fi-FI" dirty="0">
              <a:cs typeface="+mn-lt"/>
            </a:endParaRPr>
          </a:p>
          <a:p>
            <a:pPr>
              <a:buChar char="•"/>
            </a:pPr>
            <a:r>
              <a:rPr lang="fi-FI" b="0" dirty="0" err="1">
                <a:ea typeface="ＭＳ Ｐゴシック"/>
                <a:cs typeface="+mn-lt"/>
              </a:rPr>
              <a:t>Batteries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one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primary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components</a:t>
            </a:r>
            <a:r>
              <a:rPr lang="fi-FI" b="0" dirty="0">
                <a:ea typeface="ＭＳ Ｐゴシック"/>
              </a:rPr>
              <a:t> in </a:t>
            </a:r>
            <a:r>
              <a:rPr lang="fi-FI" b="0" dirty="0" err="1">
                <a:ea typeface="+mn-lt"/>
                <a:cs typeface="+mn-lt"/>
              </a:rPr>
              <a:t>renewable-based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microgrids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when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considering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the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power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balance</a:t>
            </a:r>
            <a:r>
              <a:rPr lang="fi-FI" b="0" dirty="0">
                <a:ea typeface="+mn-lt"/>
                <a:cs typeface="+mn-lt"/>
              </a:rPr>
              <a:t>.</a:t>
            </a:r>
          </a:p>
          <a:p>
            <a:pPr>
              <a:buChar char="•"/>
            </a:pPr>
            <a:r>
              <a:rPr lang="fi-FI" b="0" dirty="0" err="1">
                <a:ea typeface="+mn-lt"/>
                <a:cs typeface="+mn-lt"/>
              </a:rPr>
              <a:t>They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are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operated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based</a:t>
            </a:r>
            <a:r>
              <a:rPr lang="fi-FI" b="0" dirty="0">
                <a:ea typeface="+mn-lt"/>
                <a:cs typeface="+mn-lt"/>
              </a:rPr>
              <a:t> on </a:t>
            </a:r>
            <a:r>
              <a:rPr lang="fi-FI" b="0" dirty="0" err="1">
                <a:ea typeface="+mn-lt"/>
                <a:cs typeface="+mn-lt"/>
              </a:rPr>
              <a:t>production</a:t>
            </a:r>
            <a:r>
              <a:rPr lang="fi-FI" b="0" dirty="0">
                <a:ea typeface="+mn-lt"/>
                <a:cs typeface="+mn-lt"/>
              </a:rPr>
              <a:t> and </a:t>
            </a:r>
            <a:r>
              <a:rPr lang="fi-FI" b="0" dirty="0" err="1">
                <a:ea typeface="+mn-lt"/>
                <a:cs typeface="+mn-lt"/>
              </a:rPr>
              <a:t>demand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predictions</a:t>
            </a:r>
            <a:r>
              <a:rPr lang="fi-FI" b="0" dirty="0">
                <a:ea typeface="+mn-lt"/>
                <a:cs typeface="+mn-lt"/>
              </a:rPr>
              <a:t>. </a:t>
            </a:r>
            <a:r>
              <a:rPr lang="fi-FI" b="0" dirty="0" err="1">
                <a:ea typeface="+mn-lt"/>
                <a:cs typeface="+mn-lt"/>
              </a:rPr>
              <a:t>Batteries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can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also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used</a:t>
            </a:r>
            <a:r>
              <a:rPr lang="fi-FI" b="0" dirty="0">
                <a:ea typeface="+mn-lt"/>
                <a:cs typeface="+mn-lt"/>
              </a:rPr>
              <a:t> to </a:t>
            </a:r>
            <a:r>
              <a:rPr lang="fi-FI" b="0" dirty="0" err="1">
                <a:ea typeface="+mn-lt"/>
                <a:cs typeface="+mn-lt"/>
              </a:rPr>
              <a:t>cope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with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prediction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errors</a:t>
            </a:r>
            <a:r>
              <a:rPr lang="fi-FI" b="0" dirty="0">
                <a:ea typeface="+mn-lt"/>
                <a:cs typeface="+mn-lt"/>
              </a:rPr>
              <a:t>.</a:t>
            </a:r>
            <a:endParaRPr lang="fi-FI" b="0" dirty="0">
              <a:cs typeface="+mn-lt"/>
            </a:endParaRPr>
          </a:p>
          <a:p>
            <a:pPr>
              <a:buChar char="•"/>
            </a:pPr>
            <a:r>
              <a:rPr lang="fi-FI" b="0" dirty="0" err="1">
                <a:ea typeface="+mn-lt"/>
                <a:cs typeface="+mn-lt"/>
              </a:rPr>
              <a:t>Batteries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provide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immediate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response</a:t>
            </a:r>
            <a:r>
              <a:rPr lang="fi-FI" b="0" dirty="0">
                <a:ea typeface="+mn-lt"/>
                <a:cs typeface="+mn-lt"/>
              </a:rPr>
              <a:t> to </a:t>
            </a:r>
            <a:r>
              <a:rPr lang="fi-FI" b="0" dirty="0" err="1">
                <a:ea typeface="+mn-lt"/>
                <a:cs typeface="+mn-lt"/>
              </a:rPr>
              <a:t>the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electricity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network</a:t>
            </a:r>
            <a:r>
              <a:rPr lang="fi-FI" b="0" dirty="0">
                <a:ea typeface="+mn-lt"/>
                <a:cs typeface="+mn-lt"/>
              </a:rPr>
              <a:t> as a </a:t>
            </a:r>
            <a:r>
              <a:rPr lang="fi-FI" b="0" dirty="0" err="1">
                <a:ea typeface="+mn-lt"/>
                <a:cs typeface="+mn-lt"/>
              </a:rPr>
              <a:t>power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imbalance</a:t>
            </a:r>
            <a:r>
              <a:rPr lang="fi-FI" b="0" dirty="0">
                <a:ea typeface="+mn-lt"/>
                <a:cs typeface="+mn-lt"/>
              </a:rPr>
              <a:t> is </a:t>
            </a:r>
            <a:r>
              <a:rPr lang="fi-FI" b="0" dirty="0" err="1">
                <a:ea typeface="+mn-lt"/>
                <a:cs typeface="+mn-lt"/>
              </a:rPr>
              <a:t>detected</a:t>
            </a:r>
            <a:r>
              <a:rPr lang="fi-FI" b="0" dirty="0">
                <a:ea typeface="+mn-lt"/>
                <a:cs typeface="+mn-lt"/>
              </a:rPr>
              <a:t>. </a:t>
            </a:r>
            <a:r>
              <a:rPr lang="fi-FI" b="0" dirty="0" err="1">
                <a:ea typeface="+mn-lt"/>
                <a:cs typeface="+mn-lt"/>
              </a:rPr>
              <a:t>They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maintain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the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power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quality</a:t>
            </a:r>
            <a:r>
              <a:rPr lang="fi-FI" b="0" dirty="0">
                <a:ea typeface="+mn-lt"/>
                <a:cs typeface="+mn-lt"/>
              </a:rPr>
              <a:t> in a </a:t>
            </a:r>
            <a:r>
              <a:rPr lang="fi-FI" b="0" dirty="0" err="1">
                <a:ea typeface="+mn-lt"/>
                <a:cs typeface="+mn-lt"/>
              </a:rPr>
              <a:t>microgrid</a:t>
            </a:r>
            <a:r>
              <a:rPr lang="fi-FI" b="0" dirty="0">
                <a:ea typeface="+mn-lt"/>
                <a:cs typeface="+mn-lt"/>
              </a:rPr>
              <a:t>.</a:t>
            </a:r>
          </a:p>
          <a:p>
            <a:pPr>
              <a:buChar char="•"/>
            </a:pPr>
            <a:r>
              <a:rPr lang="fi-FI" b="0" dirty="0" err="1">
                <a:ea typeface="+mn-lt"/>
                <a:cs typeface="+mn-lt"/>
              </a:rPr>
              <a:t>Only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batteries</a:t>
            </a:r>
            <a:r>
              <a:rPr lang="fi-FI" b="0" dirty="0">
                <a:ea typeface="+mn-lt"/>
                <a:cs typeface="+mn-lt"/>
              </a:rPr>
              <a:t> and </a:t>
            </a:r>
            <a:r>
              <a:rPr lang="fi-FI" b="0" dirty="0" err="1">
                <a:ea typeface="+mn-lt"/>
                <a:cs typeface="+mn-lt"/>
              </a:rPr>
              <a:t>external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grid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connection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can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provide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nearly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immediate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response</a:t>
            </a:r>
            <a:r>
              <a:rPr lang="fi-FI" b="0" dirty="0">
                <a:ea typeface="+mn-lt"/>
                <a:cs typeface="+mn-lt"/>
              </a:rPr>
              <a:t> to </a:t>
            </a:r>
            <a:r>
              <a:rPr lang="fi-FI" b="0" dirty="0" err="1">
                <a:ea typeface="+mn-lt"/>
                <a:cs typeface="+mn-lt"/>
              </a:rPr>
              <a:t>power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balance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shifts</a:t>
            </a:r>
            <a:r>
              <a:rPr lang="fi-FI" b="0" dirty="0">
                <a:ea typeface="+mn-lt"/>
                <a:cs typeface="+mn-lt"/>
              </a:rPr>
              <a:t>. </a:t>
            </a:r>
          </a:p>
          <a:p>
            <a:pPr>
              <a:buChar char="•"/>
            </a:pPr>
            <a:r>
              <a:rPr lang="fi-FI" b="0" dirty="0">
                <a:ea typeface="+mn-lt"/>
                <a:cs typeface="+mn-lt"/>
              </a:rPr>
              <a:t>For </a:t>
            </a:r>
            <a:r>
              <a:rPr lang="fi-FI" b="0" dirty="0" err="1">
                <a:ea typeface="+mn-lt"/>
                <a:cs typeface="+mn-lt"/>
              </a:rPr>
              <a:t>this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reason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they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are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often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used</a:t>
            </a:r>
            <a:r>
              <a:rPr lang="fi-FI" b="0" dirty="0">
                <a:ea typeface="+mn-lt"/>
                <a:cs typeface="+mn-lt"/>
              </a:rPr>
              <a:t> in </a:t>
            </a:r>
            <a:r>
              <a:rPr lang="fi-FI" b="0" dirty="0" err="1">
                <a:ea typeface="+mn-lt"/>
                <a:cs typeface="+mn-lt"/>
              </a:rPr>
              <a:t>conjunction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with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e.g</a:t>
            </a:r>
            <a:r>
              <a:rPr lang="fi-FI" b="0" dirty="0">
                <a:ea typeface="+mn-lt"/>
                <a:cs typeface="+mn-lt"/>
              </a:rPr>
              <a:t>. </a:t>
            </a:r>
            <a:r>
              <a:rPr lang="fi-FI" b="0" dirty="0" err="1">
                <a:ea typeface="+mn-lt"/>
                <a:cs typeface="+mn-lt"/>
              </a:rPr>
              <a:t>fuel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cell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systems</a:t>
            </a:r>
            <a:r>
              <a:rPr lang="fi-FI" b="0" dirty="0">
                <a:ea typeface="+mn-lt"/>
                <a:cs typeface="+mn-lt"/>
              </a:rPr>
              <a:t> and diesel </a:t>
            </a:r>
            <a:r>
              <a:rPr lang="fi-FI" b="0" dirty="0" err="1">
                <a:ea typeface="+mn-lt"/>
                <a:cs typeface="+mn-lt"/>
              </a:rPr>
              <a:t>generators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that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have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slower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response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time</a:t>
            </a:r>
            <a:r>
              <a:rPr lang="fi-FI" b="0" dirty="0">
                <a:ea typeface="+mn-lt"/>
                <a:cs typeface="+mn-lt"/>
              </a:rPr>
              <a:t>.</a:t>
            </a:r>
          </a:p>
          <a:p>
            <a:pPr marL="0" indent="0"/>
            <a:r>
              <a:rPr lang="fi-FI" dirty="0" err="1">
                <a:ea typeface="+mn-lt"/>
                <a:cs typeface="+mn-lt"/>
              </a:rPr>
              <a:t>Thermal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storages</a:t>
            </a:r>
            <a:endParaRPr lang="fi-FI" dirty="0">
              <a:ea typeface="+mn-lt"/>
              <a:cs typeface="+mn-lt"/>
            </a:endParaRPr>
          </a:p>
          <a:p>
            <a:pPr>
              <a:buChar char="•"/>
            </a:pPr>
            <a:r>
              <a:rPr lang="fi-FI" b="0" dirty="0" err="1">
                <a:ea typeface="+mn-lt"/>
                <a:cs typeface="+mn-lt"/>
              </a:rPr>
              <a:t>Thermal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storage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can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used</a:t>
            </a:r>
            <a:r>
              <a:rPr lang="fi-FI" b="0" dirty="0">
                <a:ea typeface="+mn-lt"/>
                <a:cs typeface="+mn-lt"/>
              </a:rPr>
              <a:t> as a </a:t>
            </a:r>
            <a:r>
              <a:rPr lang="fi-FI" b="0" dirty="0" err="1">
                <a:ea typeface="+mn-lt"/>
                <a:cs typeface="+mn-lt"/>
              </a:rPr>
              <a:t>longer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term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energy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storage</a:t>
            </a:r>
            <a:r>
              <a:rPr lang="fi-FI" b="0" dirty="0">
                <a:ea typeface="+mn-lt"/>
                <a:cs typeface="+mn-lt"/>
              </a:rPr>
              <a:t> to </a:t>
            </a:r>
            <a:r>
              <a:rPr lang="fi-FI" b="0" dirty="0" err="1">
                <a:ea typeface="+mn-lt"/>
                <a:cs typeface="+mn-lt"/>
              </a:rPr>
              <a:t>which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excess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renewable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production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can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dumped</a:t>
            </a:r>
            <a:r>
              <a:rPr lang="fi-FI" b="0" dirty="0">
                <a:ea typeface="+mn-lt"/>
                <a:cs typeface="+mn-lt"/>
              </a:rPr>
              <a:t>.</a:t>
            </a:r>
          </a:p>
          <a:p>
            <a:pPr>
              <a:buChar char="•"/>
            </a:pPr>
            <a:r>
              <a:rPr lang="fi-FI" b="0" dirty="0" err="1">
                <a:ea typeface="+mn-lt"/>
                <a:cs typeface="+mn-lt"/>
              </a:rPr>
              <a:t>Thermal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energy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storages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are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approximately</a:t>
            </a:r>
            <a:r>
              <a:rPr lang="fi-FI" b="0" dirty="0">
                <a:ea typeface="+mn-lt"/>
                <a:cs typeface="+mn-lt"/>
              </a:rPr>
              <a:t> 1000 </a:t>
            </a:r>
            <a:r>
              <a:rPr lang="fi-FI" b="0" dirty="0" err="1">
                <a:ea typeface="+mn-lt"/>
                <a:cs typeface="+mn-lt"/>
              </a:rPr>
              <a:t>times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less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expensive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compared</a:t>
            </a:r>
            <a:r>
              <a:rPr lang="fi-FI" b="0" dirty="0">
                <a:ea typeface="+mn-lt"/>
                <a:cs typeface="+mn-lt"/>
              </a:rPr>
              <a:t> to </a:t>
            </a:r>
            <a:r>
              <a:rPr lang="fi-FI" b="0" dirty="0" err="1">
                <a:ea typeface="+mn-lt"/>
                <a:cs typeface="+mn-lt"/>
              </a:rPr>
              <a:t>current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commercial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battery</a:t>
            </a:r>
            <a:r>
              <a:rPr lang="fi-FI" b="0" dirty="0">
                <a:ea typeface="+mn-lt"/>
                <a:cs typeface="+mn-lt"/>
              </a:rPr>
              <a:t> </a:t>
            </a:r>
            <a:r>
              <a:rPr lang="fi-FI" b="0" dirty="0" err="1">
                <a:ea typeface="+mn-lt"/>
                <a:cs typeface="+mn-lt"/>
              </a:rPr>
              <a:t>technologies</a:t>
            </a:r>
            <a:endParaRPr lang="fi-FI" b="0" dirty="0">
              <a:ea typeface="+mn-lt"/>
              <a:cs typeface="+mn-lt"/>
            </a:endParaRPr>
          </a:p>
          <a:p>
            <a:pPr>
              <a:buChar char="•"/>
            </a:pPr>
            <a:endParaRPr lang="fi-FI" dirty="0">
              <a:ea typeface="+mn-lt"/>
              <a:cs typeface="+mn-lt"/>
            </a:endParaRP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FE2D6BA-CFAB-4F50-8E31-22EAA38FCD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Energy storages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48BECB81-0A75-44FE-B1D2-E174F65E0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0026BA1-8225-455F-B4FD-9163630427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4544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92F49BD-B053-4920-AED7-5CC021660B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3999600" cy="4136400"/>
          </a:xfrm>
        </p:spPr>
        <p:txBody>
          <a:bodyPr/>
          <a:lstStyle/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A </a:t>
            </a:r>
            <a:r>
              <a:rPr lang="fi-FI" b="0" dirty="0" err="1">
                <a:ea typeface="ＭＳ Ｐゴシック"/>
              </a:rPr>
              <a:t>concrete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example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Lemene</a:t>
            </a:r>
            <a:r>
              <a:rPr lang="fi-FI" b="0" dirty="0">
                <a:ea typeface="ＭＳ Ｐゴシック"/>
              </a:rPr>
              <a:t> demo </a:t>
            </a:r>
            <a:r>
              <a:rPr lang="fi-FI" b="0" dirty="0" err="1">
                <a:ea typeface="ＭＳ Ｐゴシック"/>
              </a:rPr>
              <a:t>project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driven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by</a:t>
            </a:r>
            <a:r>
              <a:rPr lang="fi-FI" b="0" dirty="0">
                <a:ea typeface="ＭＳ Ｐゴシック"/>
              </a:rPr>
              <a:t> Lempäälän energia Oy.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plan</a:t>
            </a:r>
            <a:r>
              <a:rPr lang="fi-FI" b="0" dirty="0">
                <a:ea typeface="ＭＳ Ｐゴシック"/>
              </a:rPr>
              <a:t> is to </a:t>
            </a:r>
            <a:r>
              <a:rPr lang="fi-FI" b="0" dirty="0" err="1">
                <a:ea typeface="ＭＳ Ｐゴシック"/>
              </a:rPr>
              <a:t>implement</a:t>
            </a:r>
            <a:r>
              <a:rPr lang="fi-FI" b="0" dirty="0">
                <a:ea typeface="ＭＳ Ｐゴシック"/>
              </a:rPr>
              <a:t> a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that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has</a:t>
            </a:r>
            <a:r>
              <a:rPr lang="fi-FI" b="0" dirty="0">
                <a:ea typeface="ＭＳ Ｐゴシック"/>
              </a:rPr>
              <a:t> 4MW of </a:t>
            </a:r>
            <a:r>
              <a:rPr lang="fi-FI" b="0" dirty="0" err="1">
                <a:ea typeface="ＭＳ Ｐゴシック"/>
              </a:rPr>
              <a:t>installed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solar</a:t>
            </a:r>
            <a:r>
              <a:rPr lang="fi-FI" b="0" dirty="0">
                <a:ea typeface="ＭＳ Ｐゴシック"/>
              </a:rPr>
              <a:t>, 8.1MW of </a:t>
            </a:r>
            <a:r>
              <a:rPr lang="fi-FI" b="0" dirty="0" err="1">
                <a:ea typeface="ＭＳ Ｐゴシック"/>
              </a:rPr>
              <a:t>installed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gas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motors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two</a:t>
            </a:r>
            <a:r>
              <a:rPr lang="fi-FI" b="0" dirty="0">
                <a:ea typeface="ＭＳ Ｐゴシック"/>
              </a:rPr>
              <a:t> 65kW </a:t>
            </a:r>
            <a:r>
              <a:rPr lang="fi-FI" b="0" dirty="0" err="1">
                <a:ea typeface="ＭＳ Ｐゴシック"/>
              </a:rPr>
              <a:t>fuel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cell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units</a:t>
            </a:r>
            <a:r>
              <a:rPr lang="fi-FI" b="0" dirty="0">
                <a:ea typeface="ＭＳ Ｐゴシック"/>
              </a:rPr>
              <a:t> and a BESS.</a:t>
            </a:r>
            <a:endParaRPr lang="fi-FI" b="0" dirty="0"/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fuel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cells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provide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baseload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gas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motors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provide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flexible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production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capacity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contingency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situations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or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if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electricity</a:t>
            </a:r>
            <a:r>
              <a:rPr lang="fi-FI" b="0" dirty="0">
                <a:ea typeface="ＭＳ Ｐゴシック"/>
              </a:rPr>
              <a:t> market </a:t>
            </a:r>
            <a:r>
              <a:rPr lang="fi-FI" b="0" dirty="0" err="1">
                <a:ea typeface="ＭＳ Ｐゴシック"/>
              </a:rPr>
              <a:t>price</a:t>
            </a:r>
            <a:r>
              <a:rPr lang="fi-FI" b="0" dirty="0">
                <a:ea typeface="ＭＳ Ｐゴシック"/>
              </a:rPr>
              <a:t> is </a:t>
            </a:r>
            <a:r>
              <a:rPr lang="fi-FI" b="0" dirty="0" err="1">
                <a:ea typeface="ＭＳ Ｐゴシック"/>
              </a:rPr>
              <a:t>high</a:t>
            </a:r>
            <a:r>
              <a:rPr lang="fi-FI" b="0" dirty="0">
                <a:ea typeface="ＭＳ Ｐゴシック"/>
              </a:rPr>
              <a:t>.</a:t>
            </a:r>
            <a:endParaRPr lang="fi-FI" b="0" dirty="0"/>
          </a:p>
          <a:p>
            <a:pPr>
              <a:buChar char="•"/>
            </a:pPr>
            <a:endParaRPr lang="fi-FI" b="0" dirty="0"/>
          </a:p>
          <a:p>
            <a:pPr>
              <a:buChar char="•"/>
            </a:pP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09B65E4D-6581-4261-824B-6940928F23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Lemene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08B7272B-569C-449A-A533-6DE07FC11A8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3880A68-1E9C-4DF3-A18D-B4D0091386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80AB9B6B-C846-4AB7-BC99-514B9F403DFF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E2A5C8E-AFC2-46BA-BB9F-9DA37E6970C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8" name="Kuva 8" descr="Kuva, joka sisältää kohteen kello&#10;&#10;Kuvaus luotu, erittäin korkea luotettavuus">
            <a:extLst>
              <a:ext uri="{FF2B5EF4-FFF2-40B4-BE49-F238E27FC236}">
                <a16:creationId xmlns:a16="http://schemas.microsoft.com/office/drawing/2014/main" id="{54BE8FB6-E173-4B6D-9107-4F86D9886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15591"/>
            <a:ext cx="4408352" cy="3564232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60689F12-678D-4393-8174-1C7B1354307A}"/>
              </a:ext>
            </a:extLst>
          </p:cNvPr>
          <p:cNvSpPr txBox="1"/>
          <p:nvPr/>
        </p:nvSpPr>
        <p:spPr>
          <a:xfrm>
            <a:off x="5039322" y="2474953"/>
            <a:ext cx="7524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i-FI" sz="1400">
                <a:solidFill>
                  <a:schemeClr val="accent6">
                    <a:lumMod val="50000"/>
                  </a:schemeClr>
                </a:solidFill>
                <a:latin typeface="Arial"/>
                <a:ea typeface="ＭＳ Ｐゴシック"/>
                <a:cs typeface="Arial"/>
              </a:rPr>
              <a:t>Battery</a:t>
            </a:r>
            <a:endParaRPr lang="fi-FI" sz="1400">
              <a:solidFill>
                <a:schemeClr val="accent6">
                  <a:lumMod val="50000"/>
                </a:schemeClr>
              </a:solidFill>
              <a:cs typeface="Arial"/>
            </a:endParaRPr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00F514CE-706A-4DB4-85BA-DFA320211FEE}"/>
              </a:ext>
            </a:extLst>
          </p:cNvPr>
          <p:cNvSpPr txBox="1"/>
          <p:nvPr/>
        </p:nvSpPr>
        <p:spPr>
          <a:xfrm>
            <a:off x="7882059" y="4136732"/>
            <a:ext cx="117421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solidFill>
                  <a:schemeClr val="tx2">
                    <a:lumMod val="40000"/>
                    <a:lumOff val="60000"/>
                  </a:schemeClr>
                </a:solidFill>
                <a:latin typeface="Arial"/>
                <a:ea typeface="ＭＳ Ｐゴシック"/>
                <a:cs typeface="Arial"/>
              </a:rPr>
              <a:t>Gas motor</a:t>
            </a:r>
            <a:endParaRPr lang="fi-FI" sz="1400">
              <a:solidFill>
                <a:schemeClr val="tx2">
                  <a:lumMod val="40000"/>
                  <a:lumOff val="60000"/>
                </a:schemeClr>
              </a:solidFill>
              <a:cs typeface="Arial"/>
            </a:endParaRP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5BC0F3F2-44AA-4671-93E7-B86276EB4A13}"/>
              </a:ext>
            </a:extLst>
          </p:cNvPr>
          <p:cNvSpPr txBox="1"/>
          <p:nvPr/>
        </p:nvSpPr>
        <p:spPr>
          <a:xfrm>
            <a:off x="7612126" y="4904354"/>
            <a:ext cx="62590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solidFill>
                  <a:schemeClr val="tx2">
                    <a:lumMod val="40000"/>
                    <a:lumOff val="60000"/>
                  </a:schemeClr>
                </a:solidFill>
                <a:latin typeface="Arial"/>
                <a:ea typeface="ＭＳ Ｐゴシック"/>
                <a:cs typeface="Arial"/>
              </a:rPr>
              <a:t>Gas</a:t>
            </a:r>
            <a:endParaRPr lang="fi-FI" sz="1400">
              <a:solidFill>
                <a:schemeClr val="tx2">
                  <a:lumMod val="40000"/>
                  <a:lumOff val="60000"/>
                </a:schemeClr>
              </a:solidFill>
              <a:cs typeface="Arial"/>
            </a:endParaRP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4A0D3D92-6400-481B-BA0B-15819E5A78C2}"/>
              </a:ext>
            </a:extLst>
          </p:cNvPr>
          <p:cNvSpPr txBox="1"/>
          <p:nvPr/>
        </p:nvSpPr>
        <p:spPr>
          <a:xfrm>
            <a:off x="6287765" y="4347616"/>
            <a:ext cx="95488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solidFill>
                  <a:schemeClr val="tx2">
                    <a:lumMod val="40000"/>
                    <a:lumOff val="60000"/>
                  </a:schemeClr>
                </a:solidFill>
                <a:latin typeface="Arial"/>
                <a:ea typeface="ＭＳ Ｐゴシック"/>
                <a:cs typeface="Arial"/>
              </a:rPr>
              <a:t>Fuel cell</a:t>
            </a:r>
            <a:endParaRPr lang="fi-FI" sz="1400">
              <a:solidFill>
                <a:schemeClr val="tx2">
                  <a:lumMod val="40000"/>
                  <a:lumOff val="60000"/>
                </a:schemeClr>
              </a:solidFill>
              <a:cs typeface="Arial"/>
            </a:endParaRP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354F50CF-6A6A-4F91-A871-43F0E64E00F6}"/>
              </a:ext>
            </a:extLst>
          </p:cNvPr>
          <p:cNvSpPr txBox="1"/>
          <p:nvPr/>
        </p:nvSpPr>
        <p:spPr>
          <a:xfrm>
            <a:off x="4744082" y="4187343"/>
            <a:ext cx="95488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i-FI" sz="140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ＭＳ Ｐゴシック"/>
                <a:cs typeface="Arial"/>
              </a:rPr>
              <a:t>Solar PV plant</a:t>
            </a:r>
            <a:endParaRPr lang="fi-FI">
              <a:solidFill>
                <a:schemeClr val="accent1">
                  <a:lumMod val="60000"/>
                  <a:lumOff val="40000"/>
                </a:schemeClr>
              </a:solidFill>
              <a:cs typeface="Arial"/>
            </a:endParaRP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3BD8F1F9-671C-4B6D-B17B-6F28A6F3B92E}"/>
              </a:ext>
            </a:extLst>
          </p:cNvPr>
          <p:cNvSpPr txBox="1"/>
          <p:nvPr/>
        </p:nvSpPr>
        <p:spPr>
          <a:xfrm>
            <a:off x="4457277" y="3495638"/>
            <a:ext cx="95488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i-FI" sz="1400">
                <a:solidFill>
                  <a:srgbClr val="92D050"/>
                </a:solidFill>
                <a:latin typeface="Arial"/>
                <a:ea typeface="ＭＳ Ｐゴシック"/>
                <a:cs typeface="Arial"/>
              </a:rPr>
              <a:t>Utility grid</a:t>
            </a:r>
            <a:endParaRPr lang="fi-FI" sz="1400">
              <a:solidFill>
                <a:srgbClr val="92D050"/>
              </a:solidFill>
              <a:cs typeface="Arial"/>
            </a:endParaRPr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B4A363FD-4C87-403C-93C2-B0E2AA9C4875}"/>
              </a:ext>
            </a:extLst>
          </p:cNvPr>
          <p:cNvSpPr txBox="1"/>
          <p:nvPr/>
        </p:nvSpPr>
        <p:spPr>
          <a:xfrm>
            <a:off x="7932671" y="3183528"/>
            <a:ext cx="117421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solidFill>
                  <a:schemeClr val="tx2">
                    <a:lumMod val="40000"/>
                    <a:lumOff val="60000"/>
                  </a:schemeClr>
                </a:solidFill>
                <a:latin typeface="Arial"/>
                <a:ea typeface="ＭＳ Ｐゴシック"/>
                <a:cs typeface="Arial"/>
              </a:rPr>
              <a:t>Chiller</a:t>
            </a:r>
            <a:endParaRPr lang="fi-FI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B3E98287-B7FB-4629-9DE6-CA7D43BCC814}"/>
              </a:ext>
            </a:extLst>
          </p:cNvPr>
          <p:cNvSpPr txBox="1"/>
          <p:nvPr/>
        </p:nvSpPr>
        <p:spPr>
          <a:xfrm>
            <a:off x="6321506" y="1951956"/>
            <a:ext cx="117421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1400">
                <a:solidFill>
                  <a:srgbClr val="C00000"/>
                </a:solidFill>
                <a:latin typeface="Arial"/>
                <a:ea typeface="ＭＳ Ｐゴシック"/>
                <a:cs typeface="Arial"/>
              </a:rPr>
              <a:t>Customer</a:t>
            </a:r>
            <a:endParaRPr lang="fi-FI">
              <a:solidFill>
                <a:srgbClr val="C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31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BA55BC09-9190-4C87-8284-EEEFB253A3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Customers</a:t>
            </a:r>
            <a:r>
              <a:rPr lang="fi-FI" b="0" dirty="0">
                <a:ea typeface="ＭＳ Ｐゴシック"/>
              </a:rPr>
              <a:t> of a </a:t>
            </a: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capable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operation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avoid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contingencies</a:t>
            </a:r>
            <a:r>
              <a:rPr lang="fi-FI" b="0" dirty="0">
                <a:ea typeface="ＭＳ Ｐゴシック"/>
              </a:rPr>
              <a:t> in </a:t>
            </a:r>
            <a:r>
              <a:rPr lang="fi-FI" b="0" dirty="0" err="1">
                <a:ea typeface="ＭＳ Ｐゴシック"/>
              </a:rPr>
              <a:t>distribution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network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Microgrid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capable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island</a:t>
            </a:r>
            <a:r>
              <a:rPr lang="fi-FI" b="0" dirty="0">
                <a:ea typeface="ＭＳ Ｐゴシック"/>
              </a:rPr>
              <a:t> and </a:t>
            </a:r>
            <a:r>
              <a:rPr lang="fi-FI" b="0" dirty="0" err="1">
                <a:ea typeface="ＭＳ Ｐゴシック"/>
              </a:rPr>
              <a:t>grid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connected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operation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has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very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high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security</a:t>
            </a:r>
            <a:r>
              <a:rPr lang="fi-FI" b="0" dirty="0">
                <a:ea typeface="ＭＳ Ｐゴシック"/>
              </a:rPr>
              <a:t> of </a:t>
            </a:r>
            <a:r>
              <a:rPr lang="fi-FI" b="0" dirty="0" err="1">
                <a:ea typeface="ＭＳ Ｐゴシック"/>
              </a:rPr>
              <a:t>supply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A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localized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approach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 management </a:t>
            </a:r>
            <a:r>
              <a:rPr lang="fi-FI" b="0" dirty="0" err="1">
                <a:ea typeface="ＭＳ Ｐゴシック"/>
              </a:rPr>
              <a:t>divides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entirety</a:t>
            </a:r>
            <a:r>
              <a:rPr lang="fi-FI" b="0" dirty="0">
                <a:ea typeface="ＭＳ Ｐゴシック"/>
              </a:rPr>
              <a:t> into </a:t>
            </a:r>
            <a:r>
              <a:rPr lang="fi-FI" b="0" dirty="0" err="1">
                <a:ea typeface="ＭＳ Ｐゴシック"/>
              </a:rPr>
              <a:t>many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easily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manageable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subsystems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challenges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introduced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distributed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generation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e.g</a:t>
            </a:r>
            <a:r>
              <a:rPr lang="fi-FI" b="0" dirty="0">
                <a:ea typeface="ＭＳ Ｐゴシック"/>
              </a:rPr>
              <a:t>. </a:t>
            </a:r>
            <a:r>
              <a:rPr lang="fi-FI" b="0" dirty="0" err="1">
                <a:ea typeface="ＭＳ Ｐゴシック"/>
              </a:rPr>
              <a:t>voltage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rise</a:t>
            </a:r>
            <a:r>
              <a:rPr lang="fi-FI" b="0" dirty="0">
                <a:ea typeface="ＭＳ Ｐゴシック"/>
              </a:rPr>
              <a:t>,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more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efficiently</a:t>
            </a:r>
            <a:r>
              <a:rPr lang="fi-FI" b="0" dirty="0">
                <a:ea typeface="ＭＳ Ｐゴシック"/>
              </a:rPr>
              <a:t> </a:t>
            </a:r>
            <a:r>
              <a:rPr lang="fi-FI" b="0" dirty="0" err="1">
                <a:ea typeface="ＭＳ Ｐゴシック"/>
              </a:rPr>
              <a:t>managed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by</a:t>
            </a:r>
            <a:r>
              <a:rPr lang="fi-FI" b="0" dirty="0">
                <a:ea typeface="ＭＳ Ｐゴシック"/>
              </a:rPr>
              <a:t> a </a:t>
            </a:r>
            <a:r>
              <a:rPr lang="fi-FI" b="0" dirty="0" err="1">
                <a:ea typeface="ＭＳ Ｐゴシック"/>
              </a:rPr>
              <a:t>local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aggregator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Short </a:t>
            </a:r>
            <a:r>
              <a:rPr lang="fi-FI" b="0" dirty="0" err="1">
                <a:ea typeface="ＭＳ Ｐゴシック"/>
              </a:rPr>
              <a:t>distribution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distances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increase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efficiency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r>
              <a:rPr lang="fi-FI" b="0" dirty="0">
                <a:ea typeface="ＭＳ Ｐゴシック"/>
              </a:rPr>
              <a:t>Distributed </a:t>
            </a:r>
            <a:r>
              <a:rPr lang="fi-FI" b="0" dirty="0" err="1">
                <a:ea typeface="ＭＳ Ｐゴシック"/>
              </a:rPr>
              <a:t>generation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reduce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need</a:t>
            </a:r>
            <a:r>
              <a:rPr lang="fi-FI" b="0" dirty="0">
                <a:ea typeface="ＭＳ Ｐゴシック"/>
              </a:rPr>
              <a:t> for </a:t>
            </a:r>
            <a:r>
              <a:rPr lang="fi-FI" b="0" dirty="0" err="1">
                <a:ea typeface="ＭＳ Ｐゴシック"/>
              </a:rPr>
              <a:t>expensive</a:t>
            </a:r>
            <a:r>
              <a:rPr lang="fi-FI" b="0" dirty="0">
                <a:ea typeface="ＭＳ Ｐゴシック"/>
              </a:rPr>
              <a:t> transmission </a:t>
            </a:r>
            <a:r>
              <a:rPr lang="fi-FI" b="0">
                <a:ea typeface="ＭＳ Ｐゴシック"/>
              </a:rPr>
              <a:t>lines</a:t>
            </a:r>
            <a:r>
              <a:rPr lang="fi-FI" b="0" dirty="0">
                <a:ea typeface="ＭＳ Ｐゴシック"/>
              </a:rPr>
              <a:t>.</a:t>
            </a:r>
            <a:r>
              <a:rPr lang="fi-FI" b="0">
                <a:ea typeface="ＭＳ Ｐゴシック"/>
              </a:rPr>
              <a:t> The distance between production and consumption decreases.</a:t>
            </a:r>
            <a:endParaRPr lang="fi-FI" b="0" dirty="0">
              <a:ea typeface="ＭＳ Ｐゴシック"/>
            </a:endParaRPr>
          </a:p>
          <a:p>
            <a:pPr>
              <a:lnSpc>
                <a:spcPct val="150000"/>
              </a:lnSpc>
              <a:buChar char="•"/>
            </a:pPr>
            <a:r>
              <a:rPr lang="fi-FI" b="0" dirty="0" err="1">
                <a:ea typeface="ＭＳ Ｐゴシック"/>
              </a:rPr>
              <a:t>Microgrids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can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provide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flexibility</a:t>
            </a:r>
            <a:r>
              <a:rPr lang="fi-FI" b="0" dirty="0">
                <a:ea typeface="ＭＳ Ｐゴシック"/>
              </a:rPr>
              <a:t> to </a:t>
            </a:r>
            <a:r>
              <a:rPr lang="fi-FI" b="0" dirty="0" err="1">
                <a:ea typeface="ＭＳ Ｐゴシック"/>
              </a:rPr>
              <a:t>the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external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energy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system</a:t>
            </a:r>
            <a:r>
              <a:rPr lang="fi-FI" b="0" dirty="0">
                <a:ea typeface="ＭＳ Ｐゴシック"/>
              </a:rPr>
              <a:t> operating as a </a:t>
            </a:r>
            <a:r>
              <a:rPr lang="fi-FI" b="0" dirty="0" err="1">
                <a:ea typeface="ＭＳ Ｐゴシック"/>
              </a:rPr>
              <a:t>virtual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power</a:t>
            </a:r>
            <a:r>
              <a:rPr lang="fi-FI" b="0" dirty="0">
                <a:ea typeface="ＭＳ Ｐゴシック"/>
              </a:rPr>
              <a:t> </a:t>
            </a:r>
            <a:r>
              <a:rPr lang="fi-FI" b="0" dirty="0" err="1">
                <a:ea typeface="ＭＳ Ｐゴシック"/>
              </a:rPr>
              <a:t>plant</a:t>
            </a:r>
            <a:r>
              <a:rPr lang="fi-FI" b="0" dirty="0">
                <a:ea typeface="ＭＳ Ｐゴシック"/>
              </a:rPr>
              <a:t>.</a:t>
            </a:r>
          </a:p>
          <a:p>
            <a:pPr>
              <a:lnSpc>
                <a:spcPct val="150000"/>
              </a:lnSpc>
              <a:buChar char="•"/>
            </a:pPr>
            <a:endParaRPr lang="fi-FI" b="0" dirty="0"/>
          </a:p>
          <a:p>
            <a:pPr>
              <a:buChar char="•"/>
            </a:pPr>
            <a:endParaRPr lang="fi-FI" b="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FBBAFD57-E83F-4849-8056-EA447CFDF3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Benefits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4EDC9A4-2003-479D-939B-D417DA6011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1F235C8-8FB5-41E2-8EB8-EC7A7B4FCD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347394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21D141FEE37469CCAA841842539E3" ma:contentTypeVersion="4" ma:contentTypeDescription="Create a new document." ma:contentTypeScope="" ma:versionID="7f74dc33f95f397307f7623614c5c865">
  <xsd:schema xmlns:xsd="http://www.w3.org/2001/XMLSchema" xmlns:xs="http://www.w3.org/2001/XMLSchema" xmlns:p="http://schemas.microsoft.com/office/2006/metadata/properties" xmlns:ns3="a4fdcf5b-e1ba-4b51-9240-8ee5d6b8900f" targetNamespace="http://schemas.microsoft.com/office/2006/metadata/properties" ma:root="true" ma:fieldsID="241133c5df6c2586237af2a419f6aa35" ns3:_="">
    <xsd:import namespace="a4fdcf5b-e1ba-4b51-9240-8ee5d6b890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dcf5b-e1ba-4b51-9240-8ee5d6b890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82586C-BEEE-49B4-A213-1EFA9281FE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47AED8-BDBB-408E-8FBE-1A7E6091AE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dcf5b-e1ba-4b51-9240-8ee5d6b890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8C6B9C-D317-49A2-9DC3-A485115F77AA}">
  <ds:schemaRefs>
    <ds:schemaRef ds:uri="http://purl.org/dc/elements/1.1/"/>
    <ds:schemaRef ds:uri="a4fdcf5b-e1ba-4b51-9240-8ee5d6b8900f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5704</TotalTime>
  <Words>798</Words>
  <Application>Microsoft Office PowerPoint</Application>
  <PresentationFormat>On-screen Show (4:3)</PresentationFormat>
  <Paragraphs>122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Power and Energy Balance Management in Micro Grids</vt:lpstr>
      <vt:lpstr>Introduction</vt:lpstr>
      <vt:lpstr>Components of a microgrid</vt:lpstr>
      <vt:lpstr>Island and utilility grid connected modes</vt:lpstr>
      <vt:lpstr>Power and Energy Balance Management </vt:lpstr>
      <vt:lpstr>Demand response</vt:lpstr>
      <vt:lpstr>Energy storages</vt:lpstr>
      <vt:lpstr>Lemene</vt:lpstr>
      <vt:lpstr>Benefits</vt:lpstr>
      <vt:lpstr>Challenges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</cp:revision>
  <dcterms:created xsi:type="dcterms:W3CDTF">2010-03-23T14:57:30Z</dcterms:created>
  <dcterms:modified xsi:type="dcterms:W3CDTF">2020-03-23T16:50:58Z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0x01010080321D141FEE37469CCAA841842539E3</vt:lpwstr>
  </property>
</Properties>
</file>