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4"/>
  </p:notesMasterIdLst>
  <p:handoutMasterIdLst>
    <p:handoutMasterId r:id="rId15"/>
  </p:handoutMasterIdLst>
  <p:sldIdLst>
    <p:sldId id="339" r:id="rId3"/>
    <p:sldId id="355" r:id="rId4"/>
    <p:sldId id="369" r:id="rId5"/>
    <p:sldId id="375" r:id="rId6"/>
    <p:sldId id="377" r:id="rId7"/>
    <p:sldId id="379" r:id="rId8"/>
    <p:sldId id="376" r:id="rId9"/>
    <p:sldId id="372" r:id="rId10"/>
    <p:sldId id="373" r:id="rId11"/>
    <p:sldId id="352" r:id="rId12"/>
    <p:sldId id="362" r:id="rId13"/>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1544" autoAdjust="0"/>
  </p:normalViewPr>
  <p:slideViewPr>
    <p:cSldViewPr snapToGrid="0" snapToObjects="1">
      <p:cViewPr varScale="1">
        <p:scale>
          <a:sx n="35" d="100"/>
          <a:sy n="35" d="100"/>
        </p:scale>
        <p:origin x="1384" y="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3/17/2020</a:t>
            </a:fld>
            <a:endParaRPr lang="en-US" dirty="0"/>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dirty="0"/>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3/17/2020</a:t>
            </a:fld>
            <a:endParaRPr lang="en-US" dirty="0"/>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dirty="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dirty="0"/>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solarpowereurope.org/wp-content/uploads/2019/09/20190510_SolarPower-Europe_Global-Market-Outlook-for-Solar-Power-2019-2023.pdf?cf_id=9254"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Developing techniques and markets</a:t>
            </a:r>
          </a:p>
        </p:txBody>
      </p:sp>
    </p:spTree>
    <p:extLst>
      <p:ext uri="{BB962C8B-B14F-4D97-AF65-F5344CB8AC3E}">
        <p14:creationId xmlns:p14="http://schemas.microsoft.com/office/powerpoint/2010/main" val="3709258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a:p>
            <a:r>
              <a:rPr lang="en-US" noProof="1"/>
              <a:t>On the left:</a:t>
            </a:r>
          </a:p>
          <a:p>
            <a:r>
              <a:rPr lang="en-US" noProof="1"/>
              <a:t>Solar belt of the globe determines the solar energy potential.</a:t>
            </a:r>
          </a:p>
          <a:p>
            <a:r>
              <a:rPr lang="en-US" noProof="1"/>
              <a:t>Source: World Solat Atlas</a:t>
            </a:r>
          </a:p>
          <a:p>
            <a:endParaRPr lang="en-US" noProof="1"/>
          </a:p>
          <a:p>
            <a:r>
              <a:rPr lang="en-US" noProof="1"/>
              <a:t>On the right:</a:t>
            </a:r>
          </a:p>
          <a:p>
            <a:r>
              <a:rPr lang="en-US" noProof="1"/>
              <a:t>Floating solar is more than doubled every year:</a:t>
            </a:r>
          </a:p>
          <a:p>
            <a:r>
              <a:rPr lang="en-US" noProof="1"/>
              <a:t>Cumulative installed capacity</a:t>
            </a:r>
          </a:p>
          <a:p>
            <a:r>
              <a:rPr lang="en-US" noProof="1"/>
              <a:t>2015: 65 MWp</a:t>
            </a:r>
          </a:p>
          <a:p>
            <a:r>
              <a:rPr lang="en-US" noProof="1"/>
              <a:t>2016: 132 MWp</a:t>
            </a:r>
          </a:p>
          <a:p>
            <a:r>
              <a:rPr lang="en-US" noProof="1"/>
              <a:t>2017: 585 MWp</a:t>
            </a:r>
          </a:p>
          <a:p>
            <a:r>
              <a:rPr lang="en-US" noProof="1"/>
              <a:t>2018: 1097 MWp</a:t>
            </a:r>
          </a:p>
          <a:p>
            <a:r>
              <a:rPr lang="en-US" noProof="1"/>
              <a:t>Source: Floating Solar Market Report 2018</a:t>
            </a:r>
          </a:p>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normAutofit fontScale="92500" lnSpcReduction="10000"/>
          </a:bodyPr>
          <a:lstStyle/>
          <a:p>
            <a:pPr marL="0" marR="0" lvl="0" indent="0" algn="l" defTabSz="388938" rtl="0" eaLnBrk="0" fontAlgn="base" latinLnBrk="0" hangingPunct="0">
              <a:lnSpc>
                <a:spcPct val="100000"/>
              </a:lnSpc>
              <a:spcBef>
                <a:spcPct val="30000"/>
              </a:spcBef>
              <a:spcAft>
                <a:spcPct val="0"/>
              </a:spcAft>
              <a:buClrTx/>
              <a:buSzTx/>
              <a:buFontTx/>
              <a:buNone/>
              <a:tabLst/>
              <a:defRPr/>
            </a:pPr>
            <a:r>
              <a:rPr lang="en-US" sz="1000" b="0" dirty="0">
                <a:solidFill>
                  <a:schemeClr val="tx1"/>
                </a:solidFill>
              </a:rPr>
              <a:t>On the left side:</a:t>
            </a:r>
          </a:p>
          <a:p>
            <a:pPr marL="0" marR="0" lvl="0" indent="0" algn="l" defTabSz="388938" rtl="0" eaLnBrk="0" fontAlgn="base" latinLnBrk="0" hangingPunct="0">
              <a:lnSpc>
                <a:spcPct val="100000"/>
              </a:lnSpc>
              <a:spcBef>
                <a:spcPct val="30000"/>
              </a:spcBef>
              <a:spcAft>
                <a:spcPct val="0"/>
              </a:spcAft>
              <a:buClrTx/>
              <a:buSzTx/>
              <a:buFontTx/>
              <a:buNone/>
              <a:tabLst/>
              <a:defRPr/>
            </a:pPr>
            <a:endParaRPr lang="en-US" sz="1000" b="0" dirty="0">
              <a:solidFill>
                <a:schemeClr val="tx1"/>
              </a:solidFill>
            </a:endParaRPr>
          </a:p>
          <a:p>
            <a:pPr marL="0" marR="0" lvl="0" indent="0" algn="l" defTabSz="388938" rtl="0" eaLnBrk="0" fontAlgn="base" latinLnBrk="0" hangingPunct="0">
              <a:lnSpc>
                <a:spcPct val="100000"/>
              </a:lnSpc>
              <a:spcBef>
                <a:spcPct val="30000"/>
              </a:spcBef>
              <a:spcAft>
                <a:spcPct val="0"/>
              </a:spcAft>
              <a:buClrTx/>
              <a:buSzTx/>
              <a:buFontTx/>
              <a:buNone/>
              <a:tabLst/>
              <a:defRPr/>
            </a:pPr>
            <a:r>
              <a:rPr lang="en-US" sz="1000" b="0" dirty="0">
                <a:solidFill>
                  <a:schemeClr val="tx1"/>
                </a:solidFill>
              </a:rPr>
              <a:t>Total installed PV power capacity grew by 25% to 509.3 GW by the end of 2018, up from 407 GW in 2017.</a:t>
            </a:r>
          </a:p>
          <a:p>
            <a:endParaRPr lang="en-US" dirty="0"/>
          </a:p>
          <a:p>
            <a:r>
              <a:rPr lang="en-US" dirty="0"/>
              <a:t>Although growth in the top 3 Asian markets slowed, the Asia-Pacific region further expanded its solar leadership in 2018, again representing more than half of the global power generation capacities. </a:t>
            </a:r>
          </a:p>
          <a:p>
            <a:r>
              <a:rPr lang="en-US" dirty="0"/>
              <a:t>Note that due to its large size, China is listed separately from the Asia-Pacific region). </a:t>
            </a:r>
          </a:p>
          <a:p>
            <a:r>
              <a:rPr lang="en-US" dirty="0"/>
              <a:t>Additions of 71.3 GW in 2018 resulted in 295.7 GW of total installed capacity, equal to a 58% global market share – a 3% points year-on-year growth. </a:t>
            </a:r>
          </a:p>
          <a:p>
            <a:r>
              <a:rPr lang="en-US" dirty="0"/>
              <a:t>The new growth phase of European solar pioneers couldn’t stop the continent from losing market </a:t>
            </a:r>
            <a:r>
              <a:rPr lang="en-US" dirty="0" err="1"/>
              <a:t>share,which</a:t>
            </a:r>
            <a:r>
              <a:rPr lang="en-US" dirty="0"/>
              <a:t> dropped by 3% points to 25%. </a:t>
            </a:r>
          </a:p>
          <a:p>
            <a:r>
              <a:rPr lang="en-US" dirty="0"/>
              <a:t>Still, Europe maintained its second position based on a cumulative PV capacity of 125.8 GW. </a:t>
            </a:r>
          </a:p>
          <a:p>
            <a:endParaRPr lang="en-US" dirty="0"/>
          </a:p>
          <a:p>
            <a:r>
              <a:rPr lang="en-US" dirty="0"/>
              <a:t>On the right side:</a:t>
            </a:r>
          </a:p>
          <a:p>
            <a:endParaRPr lang="en-US" dirty="0"/>
          </a:p>
          <a:p>
            <a:r>
              <a:rPr lang="en-US" dirty="0"/>
              <a:t>Top 3 global solar markets 2019. Next to China, we expect two other markets to add over 10 GW each this year. One will be India, which we expect</a:t>
            </a:r>
          </a:p>
          <a:p>
            <a:r>
              <a:rPr lang="en-US" dirty="0"/>
              <a:t>to become the second largest market this year, and the US, which will rank third.</a:t>
            </a:r>
          </a:p>
          <a:p>
            <a:endParaRPr lang="en-US" dirty="0"/>
          </a:p>
          <a:p>
            <a:r>
              <a:rPr lang="en-US" dirty="0"/>
              <a:t>Global solar market developments 2020 to 2023</a:t>
            </a:r>
          </a:p>
          <a:p>
            <a:r>
              <a:rPr lang="en-US" dirty="0" err="1"/>
              <a:t>Globally,In</a:t>
            </a:r>
            <a:r>
              <a:rPr lang="en-US" dirty="0"/>
              <a:t> our Medium Scenario, we expect that total global installed PV generation capacity will pass the following milestones over the next 5 years: 600 GW in </a:t>
            </a:r>
          </a:p>
          <a:p>
            <a:r>
              <a:rPr lang="en-US" dirty="0"/>
              <a:t>2019, 900 GW in 2021 and 1.1 TW in 2022. </a:t>
            </a:r>
          </a:p>
          <a:p>
            <a:endParaRPr lang="en-US" dirty="0"/>
          </a:p>
          <a:p>
            <a:r>
              <a:rPr lang="en-US" dirty="0"/>
              <a:t>Source: </a:t>
            </a:r>
            <a:r>
              <a:rPr lang="en-US" dirty="0" err="1"/>
              <a:t>SolarPower</a:t>
            </a:r>
            <a:r>
              <a:rPr lang="en-US" dirty="0"/>
              <a:t> Europe: Global Market Outlook For Solar Power 2019 – 2023</a:t>
            </a:r>
          </a:p>
          <a:p>
            <a:pPr marL="0" marR="0" lvl="0" indent="0" algn="l" defTabSz="388938" rtl="0" eaLnBrk="0" fontAlgn="base" latinLnBrk="0" hangingPunct="0">
              <a:lnSpc>
                <a:spcPct val="100000"/>
              </a:lnSpc>
              <a:spcBef>
                <a:spcPct val="30000"/>
              </a:spcBef>
              <a:spcAft>
                <a:spcPct val="0"/>
              </a:spcAft>
              <a:buClrTx/>
              <a:buSzTx/>
              <a:buFontTx/>
              <a:buNone/>
              <a:tabLst/>
              <a:defRPr/>
            </a:pPr>
            <a:r>
              <a:rPr lang="en-US" sz="1000" u="sng" kern="1200" dirty="0">
                <a:solidFill>
                  <a:schemeClr val="tx1"/>
                </a:solidFill>
                <a:effectLst/>
                <a:latin typeface="+mn-lt"/>
                <a:ea typeface="ＭＳ Ｐゴシック" pitchFamily="-65" charset="-128"/>
                <a:cs typeface="ＭＳ Ｐゴシック" pitchFamily="-65" charset="-128"/>
                <a:hlinkClick r:id="rId3"/>
              </a:rPr>
              <a:t>https://www.solarpowereurope.org/wp-content/uploads/2019/09/20190510_SolarPower-Europe_Global-Market-Outlook-for-Solar-Power-2019-2023.pdf?cf_id=9254</a:t>
            </a:r>
            <a:endParaRPr lang="fi-FI" sz="1000" kern="1200" dirty="0">
              <a:solidFill>
                <a:schemeClr val="tx1"/>
              </a:solidFill>
              <a:effectLst/>
              <a:latin typeface="+mn-lt"/>
              <a:ea typeface="ＭＳ Ｐゴシック" pitchFamily="-65" charset="-128"/>
              <a:cs typeface="ＭＳ Ｐゴシック" pitchFamily="-65" charset="-128"/>
            </a:endParaRPr>
          </a:p>
          <a:p>
            <a:endParaRPr lang="en-US" dirty="0"/>
          </a:p>
          <a:p>
            <a:endParaRPr lang="en-US" dirty="0"/>
          </a:p>
          <a:p>
            <a:endParaRPr lang="en-US" dirty="0"/>
          </a:p>
          <a:p>
            <a:endParaRPr lang="en-FI" dirty="0"/>
          </a:p>
        </p:txBody>
      </p:sp>
    </p:spTree>
    <p:extLst>
      <p:ext uri="{BB962C8B-B14F-4D97-AF65-F5344CB8AC3E}">
        <p14:creationId xmlns:p14="http://schemas.microsoft.com/office/powerpoint/2010/main" val="1017716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buFont typeface="Arial" panose="020B0604020202020204" pitchFamily="34" charset="0"/>
              <a:buNone/>
            </a:pPr>
            <a:r>
              <a:rPr lang="en-US" b="0" dirty="0"/>
              <a:t>Source: </a:t>
            </a:r>
            <a:r>
              <a:rPr lang="en-US" b="0" dirty="0" err="1"/>
              <a:t>SolarPower</a:t>
            </a:r>
            <a:r>
              <a:rPr lang="en-US" b="0" dirty="0"/>
              <a:t> Europe / GLOBAL MARKET OUTLOOK FOR SOLAR POWER 2019-2023</a:t>
            </a:r>
            <a:endParaRPr lang="fi-FI" b="0" dirty="0"/>
          </a:p>
          <a:p>
            <a:pPr>
              <a:buFont typeface="Arial" panose="020B0604020202020204" pitchFamily="34" charset="0"/>
              <a:buChar char="•"/>
            </a:pPr>
            <a:endParaRPr lang="fi-FI" b="0" dirty="0"/>
          </a:p>
          <a:p>
            <a:pPr>
              <a:buFont typeface="Arial" panose="020B0604020202020204" pitchFamily="34" charset="0"/>
              <a:buNone/>
            </a:pPr>
            <a:r>
              <a:rPr lang="fi-FI" b="0" dirty="0"/>
              <a:t>On </a:t>
            </a:r>
            <a:r>
              <a:rPr lang="fi-FI" b="0" dirty="0" err="1"/>
              <a:t>the</a:t>
            </a:r>
            <a:r>
              <a:rPr lang="fi-FI" b="0" dirty="0"/>
              <a:t> </a:t>
            </a:r>
            <a:r>
              <a:rPr lang="fi-FI" b="0" dirty="0" err="1"/>
              <a:t>Left</a:t>
            </a:r>
            <a:r>
              <a:rPr lang="fi-FI" b="0" dirty="0"/>
              <a:t>:</a:t>
            </a:r>
          </a:p>
          <a:p>
            <a:pPr>
              <a:buFont typeface="Arial" panose="020B0604020202020204" pitchFamily="34" charset="0"/>
              <a:buNone/>
            </a:pPr>
            <a:r>
              <a:rPr lang="fi-FI" b="0" dirty="0" err="1"/>
              <a:t>Share</a:t>
            </a:r>
            <a:r>
              <a:rPr lang="fi-FI" b="0" dirty="0"/>
              <a:t> of PV is 1% of </a:t>
            </a:r>
            <a:r>
              <a:rPr lang="fi-FI" b="0" dirty="0" err="1"/>
              <a:t>all</a:t>
            </a:r>
            <a:r>
              <a:rPr lang="fi-FI" b="0" dirty="0"/>
              <a:t> </a:t>
            </a:r>
            <a:r>
              <a:rPr lang="fi-FI" b="0" dirty="0" err="1"/>
              <a:t>the</a:t>
            </a:r>
            <a:r>
              <a:rPr lang="fi-FI" b="0" dirty="0"/>
              <a:t> </a:t>
            </a:r>
            <a:r>
              <a:rPr lang="fi-FI" b="0" dirty="0" err="1"/>
              <a:t>produced</a:t>
            </a:r>
            <a:r>
              <a:rPr lang="fi-FI" b="0" dirty="0"/>
              <a:t> </a:t>
            </a:r>
            <a:r>
              <a:rPr lang="fi-FI" b="0" dirty="0" err="1"/>
              <a:t>energy</a:t>
            </a:r>
            <a:endParaRPr lang="fi-FI" b="0" dirty="0"/>
          </a:p>
          <a:p>
            <a:pPr>
              <a:buFont typeface="Arial" panose="020B0604020202020204" pitchFamily="34" charset="0"/>
              <a:buNone/>
            </a:pPr>
            <a:r>
              <a:rPr lang="fi-FI" b="0" dirty="0" err="1"/>
              <a:t>Share</a:t>
            </a:r>
            <a:r>
              <a:rPr lang="fi-FI" b="0" dirty="0"/>
              <a:t> of </a:t>
            </a:r>
            <a:r>
              <a:rPr lang="fi-FI" b="0" dirty="0" err="1"/>
              <a:t>renewables</a:t>
            </a:r>
            <a:r>
              <a:rPr lang="fi-FI" b="0" dirty="0"/>
              <a:t> in </a:t>
            </a:r>
            <a:r>
              <a:rPr lang="fi-FI" b="0" dirty="0" err="1"/>
              <a:t>total</a:t>
            </a:r>
            <a:r>
              <a:rPr lang="fi-FI" b="0" dirty="0"/>
              <a:t> is 22% of </a:t>
            </a:r>
            <a:r>
              <a:rPr lang="fi-FI" b="0" dirty="0" err="1"/>
              <a:t>all</a:t>
            </a:r>
            <a:r>
              <a:rPr lang="fi-FI" b="0" dirty="0"/>
              <a:t> </a:t>
            </a:r>
            <a:r>
              <a:rPr lang="fi-FI" b="0" dirty="0" err="1"/>
              <a:t>produced</a:t>
            </a:r>
            <a:r>
              <a:rPr lang="fi-FI" b="0" dirty="0"/>
              <a:t> </a:t>
            </a:r>
            <a:r>
              <a:rPr lang="fi-FI" b="0" dirty="0" err="1"/>
              <a:t>energy</a:t>
            </a:r>
            <a:endParaRPr lang="fi-FI" b="0" dirty="0"/>
          </a:p>
          <a:p>
            <a:pPr>
              <a:buFont typeface="Arial" panose="020B0604020202020204" pitchFamily="34" charset="0"/>
              <a:buChar char="•"/>
            </a:pPr>
            <a:endParaRPr lang="fi-FI" b="0" dirty="0"/>
          </a:p>
          <a:p>
            <a:pPr>
              <a:buFont typeface="Arial" panose="020B0604020202020204" pitchFamily="34" charset="0"/>
              <a:buNone/>
            </a:pPr>
            <a:r>
              <a:rPr lang="fi-FI" b="0" dirty="0"/>
              <a:t>On </a:t>
            </a:r>
            <a:r>
              <a:rPr lang="fi-FI" b="0" dirty="0" err="1"/>
              <a:t>the</a:t>
            </a:r>
            <a:r>
              <a:rPr lang="fi-FI" b="0" dirty="0"/>
              <a:t> </a:t>
            </a:r>
            <a:r>
              <a:rPr lang="fi-FI" b="0" dirty="0" err="1"/>
              <a:t>right</a:t>
            </a:r>
            <a:r>
              <a:rPr lang="fi-FI" b="0" dirty="0"/>
              <a:t>:</a:t>
            </a:r>
          </a:p>
          <a:p>
            <a:pPr>
              <a:buFont typeface="Arial" panose="020B0604020202020204" pitchFamily="34" charset="0"/>
              <a:buChar char="•"/>
            </a:pPr>
            <a:endParaRPr lang="fi-FI" b="0" dirty="0"/>
          </a:p>
          <a:p>
            <a:pPr>
              <a:buFont typeface="Arial" panose="020B0604020202020204" pitchFamily="34" charset="0"/>
              <a:buNone/>
            </a:pPr>
            <a:r>
              <a:rPr lang="fi-FI" b="1" dirty="0" err="1"/>
              <a:t>Future</a:t>
            </a:r>
            <a:r>
              <a:rPr lang="fi-FI" b="1" dirty="0"/>
              <a:t> </a:t>
            </a:r>
            <a:r>
              <a:rPr lang="fi-FI" b="1" dirty="0" err="1"/>
              <a:t>Trends</a:t>
            </a:r>
            <a:r>
              <a:rPr lang="fi-FI" b="1" dirty="0"/>
              <a:t> in </a:t>
            </a:r>
            <a:r>
              <a:rPr lang="fi-FI" b="1" dirty="0" err="1"/>
              <a:t>Solar</a:t>
            </a:r>
            <a:r>
              <a:rPr lang="fi-FI" b="1" dirty="0"/>
              <a:t>:</a:t>
            </a:r>
          </a:p>
          <a:p>
            <a:pPr>
              <a:buFont typeface="Arial" panose="020B0604020202020204" pitchFamily="34" charset="0"/>
              <a:buChar char="•"/>
            </a:pPr>
            <a:endParaRPr lang="fi-FI" b="0" dirty="0"/>
          </a:p>
          <a:p>
            <a:pPr>
              <a:buFont typeface="Arial" panose="020B0604020202020204" pitchFamily="34" charset="0"/>
              <a:buNone/>
            </a:pPr>
            <a:r>
              <a:rPr lang="fi-FI" b="0" dirty="0"/>
              <a:t>1. DIGITAL SOLAR &amp; STORAGE </a:t>
            </a:r>
            <a:r>
              <a:rPr lang="en-US" b="0" dirty="0"/>
              <a:t>WHAT SOLAR PROSUMERS REALLY NEED </a:t>
            </a:r>
          </a:p>
          <a:p>
            <a:pPr>
              <a:buFont typeface="Arial" panose="020B0604020202020204" pitchFamily="34" charset="0"/>
              <a:buChar char="•"/>
            </a:pPr>
            <a:r>
              <a:rPr lang="en-US" b="0" dirty="0"/>
              <a:t>Increased self-consumption rates for smart solar &amp; storage prosumers</a:t>
            </a:r>
          </a:p>
          <a:p>
            <a:pPr>
              <a:buFont typeface="Arial" panose="020B0604020202020204" pitchFamily="34" charset="0"/>
              <a:buNone/>
            </a:pPr>
            <a:r>
              <a:rPr lang="en-US" b="0" dirty="0"/>
              <a:t>Digital solar &amp; storage are the base for any smart self-consumption model. While typical on-site solar systems can achieve a physical self-consumption rate of around 20 to 35%, smart solar &amp; storage prosumers can even reach a 60 to 90% ratio.(</a:t>
            </a:r>
            <a:r>
              <a:rPr lang="en-US" b="0" dirty="0" err="1"/>
              <a:t>Lightsource</a:t>
            </a:r>
            <a:r>
              <a:rPr lang="en-US" b="0" dirty="0"/>
              <a:t>, Foresight, Good Energy, KPMG (2015): The </a:t>
            </a:r>
            <a:r>
              <a:rPr lang="en-US" b="0" dirty="0" err="1"/>
              <a:t>Decentralised</a:t>
            </a:r>
            <a:r>
              <a:rPr lang="en-US" b="0" dirty="0"/>
              <a:t> </a:t>
            </a:r>
          </a:p>
          <a:p>
            <a:pPr>
              <a:buFont typeface="Arial" panose="020B0604020202020204" pitchFamily="34" charset="0"/>
              <a:buNone/>
            </a:pPr>
            <a:r>
              <a:rPr lang="en-US" b="0" dirty="0"/>
              <a:t>Energy Transition)</a:t>
            </a:r>
          </a:p>
          <a:p>
            <a:pPr marL="171450" indent="-171450">
              <a:buFont typeface="Arial" panose="020B0604020202020204" pitchFamily="34" charset="0"/>
              <a:buChar char="•"/>
            </a:pPr>
            <a:r>
              <a:rPr lang="en-US" b="0" dirty="0"/>
              <a:t>Solar &amp; storage microgrids</a:t>
            </a:r>
          </a:p>
          <a:p>
            <a:pPr>
              <a:buFont typeface="Arial" panose="020B0604020202020204" pitchFamily="34" charset="0"/>
              <a:buChar char="•"/>
            </a:pPr>
            <a:endParaRPr lang="en-US" b="0" dirty="0"/>
          </a:p>
          <a:p>
            <a:pPr>
              <a:buFont typeface="Arial" panose="020B0604020202020204" pitchFamily="34" charset="0"/>
              <a:buNone/>
            </a:pPr>
            <a:r>
              <a:rPr lang="en-US" b="0" dirty="0"/>
              <a:t>2. DIGITAL SOLAR &amp; STORAGE II – UNLEASHING LARGE-SCALE SOLAR &amp; STORAGE THROUGH GRID INTELLIGENT SOLAR </a:t>
            </a:r>
          </a:p>
          <a:p>
            <a:pPr>
              <a:buFont typeface="Arial" panose="020B0604020202020204" pitchFamily="34" charset="0"/>
              <a:buNone/>
            </a:pPr>
            <a:r>
              <a:rPr lang="en-US" b="0" dirty="0"/>
              <a:t>Thanks to smart controls, utility-scale solar plants can already provide flexibility services to the grid, allowing system operators to quickly adapt to changing </a:t>
            </a:r>
          </a:p>
          <a:p>
            <a:pPr>
              <a:buFont typeface="Arial" panose="020B0604020202020204" pitchFamily="34" charset="0"/>
              <a:buNone/>
            </a:pPr>
            <a:r>
              <a:rPr lang="en-US" b="0" dirty="0"/>
              <a:t>conditions. With the addition of storage, the potential of solar is fully tapped: solar energy can be dispatched at any time of the day, and has the capability to provide the same or better services and reliability than conventional power plants, because of fast and reliable regulation of active and reactive power, outlined in detail in </a:t>
            </a:r>
          </a:p>
          <a:p>
            <a:pPr>
              <a:buFont typeface="Arial" panose="020B0604020202020204" pitchFamily="34" charset="0"/>
              <a:buNone/>
            </a:pPr>
            <a:r>
              <a:rPr lang="en-US" b="0" dirty="0" err="1"/>
              <a:t>SolarPower</a:t>
            </a:r>
            <a:r>
              <a:rPr lang="en-US" b="0" dirty="0"/>
              <a:t> Europe’s Grid Intelligent Solar report.</a:t>
            </a:r>
          </a:p>
          <a:p>
            <a:pPr>
              <a:buFont typeface="Arial" panose="020B0604020202020204" pitchFamily="34" charset="0"/>
              <a:buNone/>
            </a:pPr>
            <a:endParaRPr lang="en-US" b="0" dirty="0"/>
          </a:p>
          <a:p>
            <a:pPr>
              <a:buFont typeface="Arial" panose="020B0604020202020204" pitchFamily="34" charset="0"/>
              <a:buNone/>
            </a:pPr>
            <a:r>
              <a:rPr lang="en-US" b="0" dirty="0"/>
              <a:t>3. BIPV – THE NEXT GENERATION IS READY FOR THE MASS MARKET </a:t>
            </a:r>
          </a:p>
          <a:p>
            <a:pPr>
              <a:buFont typeface="Arial" panose="020B0604020202020204" pitchFamily="34" charset="0"/>
              <a:buNone/>
            </a:pPr>
            <a:r>
              <a:rPr lang="en-US" b="0" dirty="0"/>
              <a:t>Building integrated PV (BIPV)</a:t>
            </a:r>
          </a:p>
          <a:p>
            <a:pPr>
              <a:buFont typeface="Arial" panose="020B0604020202020204" pitchFamily="34" charset="0"/>
              <a:buNone/>
            </a:pPr>
            <a:r>
              <a:rPr lang="en-US" b="0" dirty="0"/>
              <a:t>The next-gen BIPV products are based on basically any solar cell technology available. While many use dominating crystalline silicon, there are also BIPV </a:t>
            </a:r>
          </a:p>
          <a:p>
            <a:pPr>
              <a:buFont typeface="Arial" panose="020B0604020202020204" pitchFamily="34" charset="0"/>
              <a:buNone/>
            </a:pPr>
            <a:r>
              <a:rPr lang="en-US" b="0" dirty="0"/>
              <a:t>products, such as solar roof tiles using naturally black CIGS thin-film technology. Some startups also develop lightweight and flexible organic PV solutions, </a:t>
            </a:r>
          </a:p>
          <a:p>
            <a:pPr>
              <a:buFont typeface="Arial" panose="020B0604020202020204" pitchFamily="34" charset="0"/>
              <a:buNone/>
            </a:pPr>
            <a:r>
              <a:rPr lang="en-US" b="0" dirty="0"/>
              <a:t>anticipating  “connected and integrated buildings” (with smart lighting, smart windows, canopies in parks, shading infrastructures, agriculture-related buildings) </a:t>
            </a:r>
          </a:p>
          <a:p>
            <a:pPr>
              <a:buFont typeface="Arial" panose="020B0604020202020204" pitchFamily="34" charset="0"/>
              <a:buNone/>
            </a:pPr>
            <a:r>
              <a:rPr lang="en-US" b="0" dirty="0"/>
              <a:t>will fuel the growth of the global BIPV market.</a:t>
            </a:r>
          </a:p>
          <a:p>
            <a:pPr>
              <a:buFont typeface="Arial" panose="020B0604020202020204" pitchFamily="34" charset="0"/>
              <a:buNone/>
            </a:pPr>
            <a:endParaRPr lang="en-US" b="0" dirty="0"/>
          </a:p>
          <a:p>
            <a:pPr>
              <a:buFont typeface="Arial" panose="020B0604020202020204" pitchFamily="34" charset="0"/>
              <a:buNone/>
            </a:pPr>
            <a:endParaRPr lang="en-US" b="0" dirty="0"/>
          </a:p>
          <a:p>
            <a:pPr>
              <a:buFont typeface="Arial" panose="020B0604020202020204" pitchFamily="34" charset="0"/>
              <a:buNone/>
            </a:pPr>
            <a:endParaRPr lang="en-US" b="0" dirty="0"/>
          </a:p>
          <a:p>
            <a:pPr>
              <a:buFont typeface="Arial" panose="020B0604020202020204" pitchFamily="34" charset="0"/>
              <a:buChar char="•"/>
            </a:pPr>
            <a:endParaRPr lang="fi-FI" b="0" dirty="0"/>
          </a:p>
          <a:p>
            <a:endParaRPr lang="fi-FI" dirty="0"/>
          </a:p>
        </p:txBody>
      </p:sp>
    </p:spTree>
    <p:extLst>
      <p:ext uri="{BB962C8B-B14F-4D97-AF65-F5344CB8AC3E}">
        <p14:creationId xmlns:p14="http://schemas.microsoft.com/office/powerpoint/2010/main" val="1996958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PV System </a:t>
            </a:r>
          </a:p>
          <a:p>
            <a:r>
              <a:rPr lang="en-US" dirty="0"/>
              <a:t>There is two main options to connect PV panels into the grid:</a:t>
            </a:r>
          </a:p>
          <a:p>
            <a:r>
              <a:rPr lang="en-US" dirty="0"/>
              <a:t>1) Either with one big central inverter (Modular, one module range 1MVA-5MVA; </a:t>
            </a:r>
            <a:r>
              <a:rPr lang="en-US" dirty="0" err="1"/>
              <a:t>Sinacon</a:t>
            </a:r>
            <a:r>
              <a:rPr lang="en-US" dirty="0"/>
              <a:t> PV - Siemens)</a:t>
            </a:r>
          </a:p>
          <a:p>
            <a:r>
              <a:rPr lang="en-US" dirty="0"/>
              <a:t>2) With several smaller string inverters (Total system size up to 6,3MVA; KACO inverters)</a:t>
            </a:r>
          </a:p>
          <a:p>
            <a:endParaRPr lang="en-US" dirty="0"/>
          </a:p>
          <a:p>
            <a:pPr>
              <a:lnSpc>
                <a:spcPct val="110000"/>
              </a:lnSpc>
            </a:pPr>
            <a:r>
              <a:rPr lang="en-US" sz="1000" b="1" dirty="0">
                <a:solidFill>
                  <a:schemeClr val="tx1"/>
                </a:solidFill>
              </a:rPr>
              <a:t>Benefit of Central Inverter:</a:t>
            </a:r>
          </a:p>
          <a:p>
            <a:pPr>
              <a:lnSpc>
                <a:spcPct val="110000"/>
              </a:lnSpc>
              <a:buFont typeface="Arial" pitchFamily="34" charset="0"/>
              <a:buChar char="•"/>
            </a:pPr>
            <a:r>
              <a:rPr lang="en-US" sz="1000" dirty="0">
                <a:solidFill>
                  <a:schemeClr val="tx1"/>
                </a:solidFill>
              </a:rPr>
              <a:t> Significant lower inverter cost </a:t>
            </a:r>
          </a:p>
          <a:p>
            <a:pPr>
              <a:lnSpc>
                <a:spcPct val="110000"/>
              </a:lnSpc>
              <a:buFont typeface="Arial" pitchFamily="34" charset="0"/>
              <a:buChar char="•"/>
            </a:pPr>
            <a:r>
              <a:rPr lang="en-US" sz="1000" dirty="0">
                <a:solidFill>
                  <a:schemeClr val="tx1"/>
                </a:solidFill>
              </a:rPr>
              <a:t> Faster installation</a:t>
            </a:r>
          </a:p>
          <a:p>
            <a:pPr>
              <a:lnSpc>
                <a:spcPct val="110000"/>
              </a:lnSpc>
            </a:pPr>
            <a:r>
              <a:rPr lang="en-US" sz="1000" b="1" dirty="0">
                <a:solidFill>
                  <a:schemeClr val="tx1"/>
                </a:solidFill>
              </a:rPr>
              <a:t>Benefit of String Inverters:</a:t>
            </a:r>
          </a:p>
          <a:p>
            <a:pPr>
              <a:lnSpc>
                <a:spcPct val="110000"/>
              </a:lnSpc>
              <a:buFont typeface="Arial" pitchFamily="34" charset="0"/>
              <a:buChar char="•"/>
            </a:pPr>
            <a:r>
              <a:rPr lang="en-US" sz="1000" dirty="0">
                <a:solidFill>
                  <a:schemeClr val="tx1"/>
                </a:solidFill>
              </a:rPr>
              <a:t> Higher Performance Ratio</a:t>
            </a:r>
          </a:p>
          <a:p>
            <a:pPr>
              <a:lnSpc>
                <a:spcPct val="110000"/>
              </a:lnSpc>
              <a:buFont typeface="Arial" pitchFamily="34" charset="0"/>
              <a:buChar char="•"/>
            </a:pPr>
            <a:r>
              <a:rPr lang="en-US" sz="1000" dirty="0">
                <a:solidFill>
                  <a:schemeClr val="tx1"/>
                </a:solidFill>
              </a:rPr>
              <a:t> Lower cost for DC wiring and combiner boxes</a:t>
            </a:r>
          </a:p>
          <a:p>
            <a:pPr>
              <a:lnSpc>
                <a:spcPct val="110000"/>
              </a:lnSpc>
              <a:buFont typeface="Arial" pitchFamily="34" charset="0"/>
              <a:buChar char="•"/>
            </a:pPr>
            <a:r>
              <a:rPr lang="en-US" sz="1000" dirty="0">
                <a:solidFill>
                  <a:schemeClr val="tx1"/>
                </a:solidFill>
              </a:rPr>
              <a:t> Shorter MTTR</a:t>
            </a:r>
          </a:p>
          <a:p>
            <a:pPr>
              <a:lnSpc>
                <a:spcPct val="110000"/>
              </a:lnSpc>
              <a:buFont typeface="Arial" pitchFamily="34" charset="0"/>
              <a:buChar char="•"/>
            </a:pPr>
            <a:r>
              <a:rPr lang="en-US" sz="1000" dirty="0">
                <a:solidFill>
                  <a:schemeClr val="tx1"/>
                </a:solidFill>
              </a:rPr>
              <a:t> Flexible installation without heavy machines</a:t>
            </a:r>
          </a:p>
          <a:p>
            <a:endParaRPr lang="en-US" dirty="0"/>
          </a:p>
        </p:txBody>
      </p:sp>
    </p:spTree>
    <p:extLst>
      <p:ext uri="{BB962C8B-B14F-4D97-AF65-F5344CB8AC3E}">
        <p14:creationId xmlns:p14="http://schemas.microsoft.com/office/powerpoint/2010/main" val="3834153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388938" rtl="0" eaLnBrk="0" fontAlgn="base" latinLnBrk="0" hangingPunct="0">
              <a:lnSpc>
                <a:spcPct val="100000"/>
              </a:lnSpc>
              <a:spcBef>
                <a:spcPct val="30000"/>
              </a:spcBef>
              <a:spcAft>
                <a:spcPct val="0"/>
              </a:spcAft>
              <a:buClrTx/>
              <a:buSzTx/>
              <a:buFontTx/>
              <a:buNone/>
              <a:tabLst/>
              <a:defRPr/>
            </a:pPr>
            <a:r>
              <a:rPr lang="en-US" dirty="0"/>
              <a:t>System structure with Central Inverter:</a:t>
            </a:r>
          </a:p>
          <a:p>
            <a:pPr>
              <a:lnSpc>
                <a:spcPct val="110000"/>
              </a:lnSpc>
              <a:spcBef>
                <a:spcPts val="0"/>
              </a:spcBef>
            </a:pPr>
            <a:r>
              <a:rPr lang="en-US" sz="1000" dirty="0"/>
              <a:t>1.</a:t>
            </a:r>
            <a:r>
              <a:rPr lang="en-US" sz="1000" b="1" dirty="0">
                <a:solidFill>
                  <a:srgbClr val="FFFFFF"/>
                </a:solidFill>
              </a:rPr>
              <a:t> </a:t>
            </a:r>
            <a:r>
              <a:rPr lang="en-US" sz="1000" b="1" dirty="0"/>
              <a:t>PV DC connection:</a:t>
            </a:r>
          </a:p>
          <a:p>
            <a:pPr>
              <a:lnSpc>
                <a:spcPct val="110000"/>
              </a:lnSpc>
              <a:spcBef>
                <a:spcPts val="0"/>
              </a:spcBef>
              <a:buFont typeface="Arial" pitchFamily="34" charset="0"/>
              <a:buChar char="•"/>
            </a:pPr>
            <a:r>
              <a:rPr lang="en-US" sz="1000" dirty="0"/>
              <a:t> Combiner Boxes</a:t>
            </a:r>
          </a:p>
          <a:p>
            <a:pPr>
              <a:lnSpc>
                <a:spcPct val="110000"/>
              </a:lnSpc>
              <a:spcBef>
                <a:spcPts val="0"/>
              </a:spcBef>
              <a:buFont typeface="Arial" pitchFamily="34" charset="0"/>
              <a:buChar char="•"/>
            </a:pPr>
            <a:r>
              <a:rPr lang="en-US" sz="1000" dirty="0"/>
              <a:t> DC Fusing</a:t>
            </a:r>
          </a:p>
          <a:p>
            <a:pPr>
              <a:lnSpc>
                <a:spcPct val="110000"/>
              </a:lnSpc>
              <a:spcBef>
                <a:spcPts val="0"/>
              </a:spcBef>
              <a:buFont typeface="Arial" pitchFamily="34" charset="0"/>
              <a:buChar char="•"/>
            </a:pPr>
            <a:r>
              <a:rPr lang="en-US" sz="1000" dirty="0"/>
              <a:t> DC-Cables to Inverter</a:t>
            </a:r>
          </a:p>
          <a:p>
            <a:pPr>
              <a:lnSpc>
                <a:spcPct val="110000"/>
              </a:lnSpc>
              <a:spcBef>
                <a:spcPts val="0"/>
              </a:spcBef>
            </a:pPr>
            <a:r>
              <a:rPr lang="en-US" sz="1000" b="1" dirty="0"/>
              <a:t>2. MV Inverter Station:</a:t>
            </a:r>
          </a:p>
          <a:p>
            <a:pPr>
              <a:lnSpc>
                <a:spcPct val="110000"/>
              </a:lnSpc>
              <a:spcBef>
                <a:spcPts val="0"/>
              </a:spcBef>
              <a:buFont typeface="Arial" pitchFamily="34" charset="0"/>
              <a:buChar char="•"/>
            </a:pPr>
            <a:r>
              <a:rPr lang="en-US" sz="1000" b="1" dirty="0"/>
              <a:t> </a:t>
            </a:r>
            <a:r>
              <a:rPr lang="en-US" sz="1000" dirty="0"/>
              <a:t>Central-Inverter</a:t>
            </a:r>
          </a:p>
          <a:p>
            <a:pPr>
              <a:lnSpc>
                <a:spcPct val="110000"/>
              </a:lnSpc>
              <a:spcBef>
                <a:spcPts val="0"/>
              </a:spcBef>
              <a:buFont typeface="Arial" pitchFamily="34" charset="0"/>
              <a:buChar char="•"/>
            </a:pPr>
            <a:r>
              <a:rPr lang="en-US" sz="1000" dirty="0"/>
              <a:t> MV transformer</a:t>
            </a:r>
          </a:p>
          <a:p>
            <a:pPr>
              <a:lnSpc>
                <a:spcPct val="110000"/>
              </a:lnSpc>
              <a:spcBef>
                <a:spcPts val="0"/>
              </a:spcBef>
              <a:buFont typeface="Arial" pitchFamily="34" charset="0"/>
              <a:buChar char="•"/>
            </a:pPr>
            <a:r>
              <a:rPr lang="en-US" sz="1000" dirty="0"/>
              <a:t> </a:t>
            </a:r>
            <a:r>
              <a:rPr lang="en-US" sz="1000" dirty="0" err="1"/>
              <a:t>RingMainUnit</a:t>
            </a:r>
            <a:r>
              <a:rPr lang="en-US" sz="1000" dirty="0"/>
              <a:t> Switchgear</a:t>
            </a:r>
          </a:p>
          <a:p>
            <a:pPr>
              <a:lnSpc>
                <a:spcPct val="110000"/>
              </a:lnSpc>
              <a:spcBef>
                <a:spcPts val="0"/>
              </a:spcBef>
              <a:buFont typeface="Arial" pitchFamily="34" charset="0"/>
              <a:buChar char="•"/>
            </a:pPr>
            <a:r>
              <a:rPr lang="en-US" sz="1000" dirty="0"/>
              <a:t> Skid or Container</a:t>
            </a:r>
          </a:p>
          <a:p>
            <a:pPr>
              <a:lnSpc>
                <a:spcPct val="110000"/>
              </a:lnSpc>
              <a:spcBef>
                <a:spcPts val="0"/>
              </a:spcBef>
            </a:pPr>
            <a:r>
              <a:rPr lang="en-US" sz="1000" b="1" dirty="0"/>
              <a:t>4.&amp;5. HV Grid Connection:</a:t>
            </a:r>
          </a:p>
          <a:p>
            <a:pPr>
              <a:lnSpc>
                <a:spcPct val="110000"/>
              </a:lnSpc>
              <a:spcBef>
                <a:spcPts val="0"/>
              </a:spcBef>
              <a:buFont typeface="Arial" pitchFamily="34" charset="0"/>
              <a:buChar char="•"/>
            </a:pPr>
            <a:r>
              <a:rPr lang="en-US" sz="1000" dirty="0"/>
              <a:t> MV/HV Substation</a:t>
            </a:r>
          </a:p>
          <a:p>
            <a:pPr>
              <a:lnSpc>
                <a:spcPct val="110000"/>
              </a:lnSpc>
              <a:spcBef>
                <a:spcPts val="0"/>
              </a:spcBef>
              <a:buFont typeface="Arial" pitchFamily="34" charset="0"/>
              <a:buChar char="•"/>
            </a:pPr>
            <a:r>
              <a:rPr lang="en-US" sz="1000" dirty="0"/>
              <a:t> HV Transformer</a:t>
            </a:r>
          </a:p>
          <a:p>
            <a:pPr>
              <a:lnSpc>
                <a:spcPct val="110000"/>
              </a:lnSpc>
              <a:spcBef>
                <a:spcPts val="0"/>
              </a:spcBef>
              <a:buFont typeface="Arial" pitchFamily="34" charset="0"/>
              <a:buChar char="•"/>
            </a:pPr>
            <a:r>
              <a:rPr lang="en-US" sz="1000" dirty="0"/>
              <a:t> Switchboard Station</a:t>
            </a:r>
          </a:p>
          <a:p>
            <a:pPr>
              <a:lnSpc>
                <a:spcPct val="110000"/>
              </a:lnSpc>
              <a:spcBef>
                <a:spcPts val="0"/>
              </a:spcBef>
              <a:buFont typeface="Arial" pitchFamily="34" charset="0"/>
              <a:buChar char="•"/>
            </a:pPr>
            <a:r>
              <a:rPr lang="en-US" sz="1000" dirty="0"/>
              <a:t> MV Switchgear</a:t>
            </a:r>
          </a:p>
          <a:p>
            <a:pPr>
              <a:lnSpc>
                <a:spcPct val="110000"/>
              </a:lnSpc>
              <a:spcBef>
                <a:spcPts val="0"/>
              </a:spcBef>
              <a:buFont typeface="Arial" pitchFamily="34" charset="0"/>
              <a:buChar char="•"/>
            </a:pPr>
            <a:r>
              <a:rPr lang="en-US" sz="1000" dirty="0"/>
              <a:t> MV/AUX Transformer</a:t>
            </a:r>
          </a:p>
          <a:p>
            <a:pPr>
              <a:lnSpc>
                <a:spcPct val="110000"/>
              </a:lnSpc>
              <a:spcBef>
                <a:spcPts val="0"/>
              </a:spcBef>
            </a:pPr>
            <a:r>
              <a:rPr lang="en-US" sz="1000" b="1" dirty="0"/>
              <a:t>7. Control Center</a:t>
            </a:r>
          </a:p>
          <a:p>
            <a:pPr>
              <a:lnSpc>
                <a:spcPct val="110000"/>
              </a:lnSpc>
              <a:spcBef>
                <a:spcPts val="0"/>
              </a:spcBef>
              <a:buFont typeface="Arial" pitchFamily="34" charset="0"/>
              <a:buChar char="•"/>
            </a:pPr>
            <a:r>
              <a:rPr lang="en-US" sz="1000" dirty="0"/>
              <a:t> SCADA</a:t>
            </a:r>
          </a:p>
          <a:p>
            <a:pPr>
              <a:lnSpc>
                <a:spcPct val="110000"/>
              </a:lnSpc>
              <a:spcBef>
                <a:spcPts val="0"/>
              </a:spcBef>
              <a:buFont typeface="Arial" pitchFamily="34" charset="0"/>
              <a:buChar char="•"/>
            </a:pPr>
            <a:r>
              <a:rPr lang="en-US" sz="1000" dirty="0"/>
              <a:t> Power Plant Control</a:t>
            </a:r>
          </a:p>
          <a:p>
            <a:pPr>
              <a:lnSpc>
                <a:spcPct val="110000"/>
              </a:lnSpc>
              <a:spcBef>
                <a:spcPts val="0"/>
              </a:spcBef>
              <a:buFont typeface="Arial" pitchFamily="34" charset="0"/>
              <a:buChar char="•"/>
            </a:pPr>
            <a:r>
              <a:rPr lang="en-US" sz="1000" dirty="0"/>
              <a:t> Asset Management</a:t>
            </a:r>
          </a:p>
          <a:p>
            <a:pPr>
              <a:lnSpc>
                <a:spcPct val="110000"/>
              </a:lnSpc>
              <a:spcBef>
                <a:spcPts val="0"/>
              </a:spcBef>
              <a:buFont typeface="Arial" pitchFamily="34" charset="0"/>
              <a:buChar char="•"/>
            </a:pPr>
            <a:r>
              <a:rPr lang="en-US" sz="1000" dirty="0"/>
              <a:t> Production Forecast </a:t>
            </a:r>
          </a:p>
          <a:p>
            <a:pPr>
              <a:lnSpc>
                <a:spcPct val="110000"/>
              </a:lnSpc>
              <a:spcBef>
                <a:spcPts val="0"/>
              </a:spcBef>
              <a:buFont typeface="Arial" pitchFamily="34" charset="0"/>
              <a:buChar char="•"/>
            </a:pPr>
            <a:r>
              <a:rPr lang="en-US" sz="1000" dirty="0"/>
              <a:t> Tracker Control</a:t>
            </a:r>
          </a:p>
          <a:p>
            <a:pPr>
              <a:lnSpc>
                <a:spcPct val="110000"/>
              </a:lnSpc>
              <a:spcBef>
                <a:spcPts val="0"/>
              </a:spcBef>
              <a:buFont typeface="Arial" pitchFamily="34" charset="0"/>
              <a:buChar char="•"/>
            </a:pPr>
            <a:endParaRPr lang="en-US" sz="1000" dirty="0"/>
          </a:p>
          <a:p>
            <a:pPr>
              <a:lnSpc>
                <a:spcPct val="110000"/>
              </a:lnSpc>
              <a:spcBef>
                <a:spcPts val="0"/>
              </a:spcBef>
            </a:pPr>
            <a:r>
              <a:rPr lang="en-US" sz="1000" dirty="0"/>
              <a:t>(3&amp;6 Additional energy system equipment like Battery Energy Storage System (BESS) and Power to Hydrogen production)</a:t>
            </a:r>
          </a:p>
        </p:txBody>
      </p:sp>
    </p:spTree>
    <p:extLst>
      <p:ext uri="{BB962C8B-B14F-4D97-AF65-F5344CB8AC3E}">
        <p14:creationId xmlns:p14="http://schemas.microsoft.com/office/powerpoint/2010/main" val="4011148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88938" rtl="0" eaLnBrk="0" fontAlgn="base" latinLnBrk="0" hangingPunct="0">
              <a:lnSpc>
                <a:spcPct val="100000"/>
              </a:lnSpc>
              <a:spcBef>
                <a:spcPct val="30000"/>
              </a:spcBef>
              <a:spcAft>
                <a:spcPct val="0"/>
              </a:spcAft>
              <a:buClrTx/>
              <a:buSzTx/>
              <a:buFontTx/>
              <a:buNone/>
              <a:tabLst/>
              <a:defRPr/>
            </a:pPr>
            <a:r>
              <a:rPr lang="en-US" dirty="0"/>
              <a:t>Inverter is a core element of the solar system. </a:t>
            </a:r>
            <a:r>
              <a:rPr lang="en-US" sz="1000" b="0" i="0" kern="1200" dirty="0">
                <a:solidFill>
                  <a:schemeClr val="tx1"/>
                </a:solidFill>
                <a:effectLst/>
                <a:latin typeface="+mn-lt"/>
                <a:ea typeface="ＭＳ Ｐゴシック" pitchFamily="-65" charset="-128"/>
                <a:cs typeface="ＭＳ Ｐゴシック" pitchFamily="-65" charset="-128"/>
              </a:rPr>
              <a:t>The Inverter convert DC power into AC form and feed to the Electrical Grid.</a:t>
            </a:r>
            <a:endParaRPr lang="en-US" dirty="0"/>
          </a:p>
          <a:p>
            <a:pPr marL="0" marR="0" lvl="0" indent="0" algn="l" defTabSz="388938"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388938" rtl="0" eaLnBrk="0" fontAlgn="base" latinLnBrk="0" hangingPunct="0">
              <a:lnSpc>
                <a:spcPct val="100000"/>
              </a:lnSpc>
              <a:spcBef>
                <a:spcPct val="30000"/>
              </a:spcBef>
              <a:spcAft>
                <a:spcPct val="0"/>
              </a:spcAft>
              <a:buClrTx/>
              <a:buSzTx/>
              <a:buFontTx/>
              <a:buNone/>
              <a:tabLst/>
              <a:defRPr/>
            </a:pPr>
            <a:r>
              <a:rPr lang="en-US" sz="1000" b="0" i="0" kern="1200" dirty="0">
                <a:solidFill>
                  <a:schemeClr val="tx1"/>
                </a:solidFill>
                <a:effectLst/>
                <a:latin typeface="+mn-lt"/>
                <a:ea typeface="ＭＳ Ｐゴシック" pitchFamily="-65" charset="-128"/>
                <a:cs typeface="ＭＳ Ｐゴシック" pitchFamily="-65" charset="-128"/>
              </a:rPr>
              <a:t>A DC-DC converter is used to collect maximum DC power output from the solar modules at the solar radiation and temperature by including the Maximum Power Point Tracking Control. At the input terminal of the inverter by using the DC link capacitor constant voltage is maintained. </a:t>
            </a:r>
          </a:p>
          <a:p>
            <a:pPr marL="0" marR="0" lvl="0" indent="0" algn="l" defTabSz="388938" rtl="0" eaLnBrk="0" fontAlgn="base" latinLnBrk="0" hangingPunct="0">
              <a:lnSpc>
                <a:spcPct val="100000"/>
              </a:lnSpc>
              <a:spcBef>
                <a:spcPct val="30000"/>
              </a:spcBef>
              <a:spcAft>
                <a:spcPct val="0"/>
              </a:spcAft>
              <a:buClrTx/>
              <a:buSzTx/>
              <a:buFontTx/>
              <a:buNone/>
              <a:tabLst/>
              <a:defRPr/>
            </a:pPr>
            <a:endParaRPr lang="en-US" dirty="0"/>
          </a:p>
          <a:p>
            <a:r>
              <a:rPr lang="en-US" dirty="0"/>
              <a:t>Couple main functions of the inverters in PV systems.</a:t>
            </a:r>
          </a:p>
        </p:txBody>
      </p:sp>
    </p:spTree>
    <p:extLst>
      <p:ext uri="{BB962C8B-B14F-4D97-AF65-F5344CB8AC3E}">
        <p14:creationId xmlns:p14="http://schemas.microsoft.com/office/powerpoint/2010/main" val="164364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en-US" sz="1000" b="0" i="0" kern="1200" dirty="0">
              <a:solidFill>
                <a:schemeClr val="tx1"/>
              </a:solidFill>
              <a:effectLst/>
              <a:latin typeface="+mn-lt"/>
              <a:ea typeface="ＭＳ Ｐゴシック" pitchFamily="-65" charset="-128"/>
              <a:cs typeface="ＭＳ Ｐゴシック" pitchFamily="-65" charset="-128"/>
            </a:endParaRPr>
          </a:p>
          <a:p>
            <a:r>
              <a:rPr lang="en-US" sz="1000" b="0" i="0" kern="1200" dirty="0">
                <a:solidFill>
                  <a:schemeClr val="tx1"/>
                </a:solidFill>
                <a:effectLst/>
                <a:latin typeface="+mn-lt"/>
                <a:ea typeface="ＭＳ Ｐゴシック" pitchFamily="-65" charset="-128"/>
                <a:cs typeface="ＭＳ Ｐゴシック" pitchFamily="-65" charset="-128"/>
              </a:rPr>
              <a:t>Most commonly used system are DC/AC inverters. </a:t>
            </a:r>
          </a:p>
          <a:p>
            <a:endParaRPr lang="en-US" sz="1000" b="0" i="0" kern="1200" dirty="0">
              <a:solidFill>
                <a:schemeClr val="tx1"/>
              </a:solidFill>
              <a:effectLst/>
              <a:latin typeface="+mn-lt"/>
              <a:ea typeface="ＭＳ Ｐゴシック" pitchFamily="-65" charset="-128"/>
              <a:cs typeface="ＭＳ Ｐゴシック" pitchFamily="-65" charset="-128"/>
            </a:endParaRPr>
          </a:p>
          <a:p>
            <a:r>
              <a:rPr lang="en-US" sz="1000" b="0" i="0" kern="1200" dirty="0">
                <a:solidFill>
                  <a:schemeClr val="tx1"/>
                </a:solidFill>
                <a:effectLst/>
                <a:latin typeface="+mn-lt"/>
                <a:ea typeface="ＭＳ Ｐゴシック" pitchFamily="-65" charset="-128"/>
                <a:cs typeface="ＭＳ Ｐゴシック" pitchFamily="-65" charset="-128"/>
              </a:rPr>
              <a:t>On the left:</a:t>
            </a:r>
          </a:p>
          <a:p>
            <a:r>
              <a:rPr lang="en-US" sz="1000" b="0" i="0" kern="1200" dirty="0">
                <a:solidFill>
                  <a:schemeClr val="tx1"/>
                </a:solidFill>
                <a:effectLst/>
                <a:latin typeface="+mn-lt"/>
                <a:ea typeface="ＭＳ Ｐゴシック" pitchFamily="-65" charset="-128"/>
                <a:cs typeface="ＭＳ Ｐゴシック" pitchFamily="-65" charset="-128"/>
              </a:rPr>
              <a:t>String inverters can be connected to single PV arrays or combined as “hybrids” for the whole solar farms</a:t>
            </a:r>
          </a:p>
          <a:p>
            <a:endParaRPr lang="en-US" sz="1000" b="0" i="0" kern="1200" dirty="0">
              <a:solidFill>
                <a:schemeClr val="tx1"/>
              </a:solidFill>
              <a:effectLst/>
              <a:latin typeface="+mn-lt"/>
              <a:ea typeface="ＭＳ Ｐゴシック" pitchFamily="-65" charset="-128"/>
              <a:cs typeface="ＭＳ Ｐゴシック" pitchFamily="-65" charset="-128"/>
            </a:endParaRPr>
          </a:p>
          <a:p>
            <a:r>
              <a:rPr lang="en-US" sz="1000" b="0" i="0" kern="1200" dirty="0">
                <a:solidFill>
                  <a:schemeClr val="tx1"/>
                </a:solidFill>
                <a:effectLst/>
                <a:latin typeface="+mn-lt"/>
                <a:ea typeface="ＭＳ Ｐゴシック" pitchFamily="-65" charset="-128"/>
                <a:cs typeface="ＭＳ Ｐゴシック" pitchFamily="-65" charset="-128"/>
              </a:rPr>
              <a:t>On the right:</a:t>
            </a:r>
          </a:p>
          <a:p>
            <a:r>
              <a:rPr lang="en-US" sz="1000" b="0" i="0" kern="1200" dirty="0">
                <a:solidFill>
                  <a:schemeClr val="tx1"/>
                </a:solidFill>
                <a:effectLst/>
                <a:latin typeface="+mn-lt"/>
                <a:ea typeface="ＭＳ Ｐゴシック" pitchFamily="-65" charset="-128"/>
                <a:cs typeface="ＭＳ Ｐゴシック" pitchFamily="-65" charset="-128"/>
              </a:rPr>
              <a:t>Central inverter, transformer and ring-main unit MV switchgear installed on the skid</a:t>
            </a:r>
          </a:p>
          <a:p>
            <a:endParaRPr lang="en-US" sz="1000" b="0" i="0" kern="1200" dirty="0">
              <a:solidFill>
                <a:schemeClr val="tx1"/>
              </a:solidFill>
              <a:effectLst/>
              <a:latin typeface="+mn-lt"/>
              <a:ea typeface="ＭＳ Ｐゴシック" pitchFamily="-65" charset="-128"/>
              <a:cs typeface="ＭＳ Ｐゴシック" pitchFamily="-65" charset="-128"/>
            </a:endParaRPr>
          </a:p>
          <a:p>
            <a:endParaRPr lang="en-US" sz="1000" b="0" i="0" kern="1200" dirty="0">
              <a:solidFill>
                <a:schemeClr val="tx1"/>
              </a:solidFill>
              <a:effectLst/>
              <a:latin typeface="+mn-lt"/>
              <a:ea typeface="ＭＳ Ｐゴシック" pitchFamily="-65" charset="-128"/>
              <a:cs typeface="ＭＳ Ｐゴシック" pitchFamily="-65" charset="-128"/>
            </a:endParaRPr>
          </a:p>
        </p:txBody>
      </p:sp>
    </p:spTree>
    <p:extLst>
      <p:ext uri="{BB962C8B-B14F-4D97-AF65-F5344CB8AC3E}">
        <p14:creationId xmlns:p14="http://schemas.microsoft.com/office/powerpoint/2010/main" val="4235535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Main issues on PV systems;</a:t>
            </a:r>
          </a:p>
          <a:p>
            <a:endParaRPr lang="en-US" dirty="0"/>
          </a:p>
          <a:p>
            <a:r>
              <a:rPr lang="en-US" sz="1000" b="0" i="0" kern="1200" dirty="0">
                <a:solidFill>
                  <a:schemeClr val="tx1"/>
                </a:solidFill>
                <a:effectLst/>
                <a:latin typeface="+mn-lt"/>
                <a:ea typeface="ＭＳ Ｐゴシック" pitchFamily="-65" charset="-128"/>
                <a:cs typeface="ＭＳ Ｐゴシック" pitchFamily="-65" charset="-128"/>
              </a:rPr>
              <a:t>The voltage fluctuation caused by the change of PV power output can reach over 0.01pu, and the fluctuation of load rate can reach 40%.</a:t>
            </a:r>
            <a:endParaRPr lang="en-US" dirty="0"/>
          </a:p>
          <a:p>
            <a:endParaRPr lang="en-US" dirty="0"/>
          </a:p>
          <a:p>
            <a:r>
              <a:rPr lang="en-US" dirty="0"/>
              <a:t>STATCOM </a:t>
            </a:r>
            <a:r>
              <a:rPr lang="en-US" dirty="0">
                <a:sym typeface="Wingdings" panose="05000000000000000000" pitchFamily="2" charset="2"/>
              </a:rPr>
              <a:t> PV-STATCOM=</a:t>
            </a:r>
            <a:r>
              <a:rPr lang="fi-FI" sz="1000" b="0" i="0" kern="1200" dirty="0">
                <a:solidFill>
                  <a:schemeClr val="tx1"/>
                </a:solidFill>
                <a:effectLst/>
                <a:latin typeface="+mn-lt"/>
                <a:ea typeface="ＭＳ Ｐゴシック" pitchFamily="-65" charset="-128"/>
                <a:cs typeface="ＭＳ Ｐゴシック" pitchFamily="-65" charset="-128"/>
              </a:rPr>
              <a:t>Static Synchronous Compensator. </a:t>
            </a:r>
            <a:r>
              <a:rPr lang="en-US" sz="1000" b="0" i="0" kern="1200" dirty="0">
                <a:solidFill>
                  <a:schemeClr val="tx1"/>
                </a:solidFill>
                <a:effectLst/>
                <a:latin typeface="+mn-lt"/>
                <a:ea typeface="ＭＳ Ｐゴシック" pitchFamily="-65" charset="-128"/>
                <a:cs typeface="ＭＳ Ｐゴシック" pitchFamily="-65" charset="-128"/>
              </a:rPr>
              <a:t>Through the power electronic processing STATCOM controls reactive power flow. Solar plants are used as STATCOM for increasing power transfer capacity.</a:t>
            </a:r>
            <a:endParaRPr lang="en-US" dirty="0"/>
          </a:p>
        </p:txBody>
      </p:sp>
    </p:spTree>
    <p:extLst>
      <p:ext uri="{BB962C8B-B14F-4D97-AF65-F5344CB8AC3E}">
        <p14:creationId xmlns:p14="http://schemas.microsoft.com/office/powerpoint/2010/main" val="4265569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dirty="0"/>
              <a:t>17.03.2020</a:t>
            </a:r>
            <a:endParaRPr lang="en-US" dirty="0"/>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dirty="0"/>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dirty="0"/>
              <a:t>17.03.2020</a:t>
            </a:r>
            <a:endParaRPr lang="en-US" dirty="0"/>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dirty="0"/>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dirty="0"/>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dirty="0"/>
              <a:t>17.03.2020</a:t>
            </a:r>
            <a:endParaRPr lang="en-US" dirty="0"/>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dirty="0"/>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dirty="0"/>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dirty="0"/>
              <a:t>17.03.2020</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dirty="0"/>
              <a:t>17.03.2020</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dirty="0"/>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dirty="0"/>
              <a:t>17.03.2020</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ww.solarpowereurope.org/"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hyperlink" Target="https://new.siemens.com/global/en/products/energy/medium-voltage/solutions/electrical-balance.html" TargetMode="External"/><Relationship Id="rId5" Type="http://schemas.openxmlformats.org/officeDocument/2006/relationships/hyperlink" Target="https://kaco-newenergy.com/applications/inverters-and-systems-for-utility-scale-pv/" TargetMode="External"/><Relationship Id="rId4" Type="http://schemas.openxmlformats.org/officeDocument/2006/relationships/hyperlink" Target="https://globalsolaratlas.info/"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br>
              <a:rPr lang="fi-FI" sz="3200" dirty="0"/>
            </a:br>
            <a:r>
              <a:rPr lang="fi-FI" sz="3200" dirty="0"/>
              <a:t/>
            </a:r>
            <a:br>
              <a:rPr lang="fi-FI" sz="3200" dirty="0"/>
            </a:br>
            <a:r>
              <a:rPr lang="en-US" sz="3200" b="0" i="1" dirty="0"/>
              <a:t>Solar farms, their local grids and connection to the power system</a:t>
            </a:r>
            <a:endParaRPr lang="en-US" sz="3200" i="1" dirty="0"/>
          </a:p>
        </p:txBody>
      </p:sp>
      <p:sp>
        <p:nvSpPr>
          <p:cNvPr id="3" name="Subtitle 2"/>
          <p:cNvSpPr>
            <a:spLocks noGrp="1"/>
          </p:cNvSpPr>
          <p:nvPr>
            <p:ph type="subTitle" idx="1"/>
          </p:nvPr>
        </p:nvSpPr>
        <p:spPr>
          <a:xfrm>
            <a:off x="572400" y="4182429"/>
            <a:ext cx="6285600" cy="1323370"/>
          </a:xfrm>
        </p:spPr>
        <p:txBody>
          <a:bodyPr>
            <a:normAutofit/>
          </a:bodyPr>
          <a:lstStyle/>
          <a:p>
            <a:r>
              <a:rPr lang="en-US" i="1" dirty="0"/>
              <a:t>Tomi Mäentausta</a:t>
            </a:r>
          </a:p>
          <a:p>
            <a:r>
              <a:rPr lang="en-US" i="1" dirty="0"/>
              <a:t>Sanna Häsä</a:t>
            </a:r>
          </a:p>
          <a:p>
            <a:endParaRPr lang="en-US" dirty="0"/>
          </a:p>
        </p:txBody>
      </p:sp>
      <p:sp>
        <p:nvSpPr>
          <p:cNvPr id="6" name="Text Placeholder 5"/>
          <p:cNvSpPr>
            <a:spLocks noGrp="1"/>
          </p:cNvSpPr>
          <p:nvPr>
            <p:ph type="body" sz="quarter" idx="18"/>
          </p:nvPr>
        </p:nvSpPr>
        <p:spPr>
          <a:xfrm>
            <a:off x="404037" y="6049533"/>
            <a:ext cx="2195477" cy="457200"/>
          </a:xfrm>
        </p:spPr>
        <p:txBody>
          <a:bodyPr/>
          <a:lstStyle/>
          <a:p>
            <a:r>
              <a:rPr lang="fi-FI" dirty="0"/>
              <a:t>17</a:t>
            </a:r>
            <a:r>
              <a:rPr lang="et-EE" dirty="0"/>
              <a:t>.0</a:t>
            </a:r>
            <a:r>
              <a:rPr lang="en-US" dirty="0"/>
              <a:t>3</a:t>
            </a:r>
            <a:r>
              <a:rPr lang="et-EE" dirty="0"/>
              <a:t>.20</a:t>
            </a:r>
            <a:r>
              <a:rPr lang="en-US" dirty="0"/>
              <a:t>20</a:t>
            </a:r>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
        <p:nvSpPr>
          <p:cNvPr id="4" name="Rectangle 3">
            <a:extLst>
              <a:ext uri="{FF2B5EF4-FFF2-40B4-BE49-F238E27FC236}">
                <a16:creationId xmlns:a16="http://schemas.microsoft.com/office/drawing/2014/main" id="{ECCE315F-6842-4596-9AA8-ADC89087968B}"/>
              </a:ext>
            </a:extLst>
          </p:cNvPr>
          <p:cNvSpPr/>
          <p:nvPr/>
        </p:nvSpPr>
        <p:spPr>
          <a:xfrm>
            <a:off x="0" y="6654055"/>
            <a:ext cx="1270000" cy="153888"/>
          </a:xfrm>
          <a:prstGeom prst="rect">
            <a:avLst/>
          </a:prstGeom>
          <a:noFill/>
          <a:ln w="9525" cap="flat" cmpd="sng" algn="ctr">
            <a:noFill/>
            <a:prstDash val="solid"/>
          </a:ln>
          <a:effectLst>
            <a:outerShdw blurRad="40000" dist="23000" dir="5400000" rotWithShape="0">
              <a:srgbClr val="000000">
                <a:alpha val="35000"/>
              </a:srgbClr>
            </a:outerShdw>
          </a:effectLst>
          <a:extLst>
            <a:ext uri="{909E8E84-426E-40DD-AFC4-6F175D3DCCD1}">
              <a14:hiddenFill xmlns:a14="http://schemas.microsoft.com/office/drawing/2010/main">
                <a:gradFill rotWithShape="1">
                  <a:gsLst>
                    <a:gs pos="0">
                      <a:schemeClr val="accent1">
                        <a:tint val="100000"/>
                        <a:shade val="100000"/>
                        <a:satMod val="130000"/>
                      </a:schemeClr>
                    </a:gs>
                    <a:gs pos="100000">
                      <a:schemeClr val="accent1">
                        <a:tint val="50000"/>
                        <a:shade val="100000"/>
                        <a:satMod val="350000"/>
                      </a:schemeClr>
                    </a:gs>
                  </a:gsLst>
                  <a:lin ang="16200000" scaled="0"/>
                </a:gradFill>
              </a14:hiddenFill>
            </a:ext>
            <a:ext uri="{91240B29-F687-4F45-9708-019B960494DF}">
              <a14:hiddenLine xmlns:a14="http://schemas.microsoft.com/office/drawing/2010/main" w="9525" cap="flat" cmpd="sng" algn="ctr">
                <a:solidFill>
                  <a:schemeClr val="accent1">
                    <a:shade val="95000"/>
                    <a:satMod val="105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lIns="0" tIns="0" rIns="0" bIns="0" rtlCol="0" anchor="ctr">
            <a:spAutoFit/>
          </a:bodyPr>
          <a:lstStyle/>
          <a:p>
            <a:pPr algn="ctr"/>
            <a:r>
              <a:rPr lang="fi-FI" sz="1000">
                <a:solidFill>
                  <a:srgbClr val="000000"/>
                </a:solidFill>
              </a:rPr>
              <a:t>Unrestricted</a:t>
            </a:r>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225117"/>
            <a:ext cx="8134278" cy="4500979"/>
          </a:xfrm>
        </p:spPr>
        <p:txBody>
          <a:bodyPr>
            <a:normAutofit/>
          </a:bodyPr>
          <a:lstStyle/>
          <a:p>
            <a:pPr marL="342900" indent="-342900">
              <a:lnSpc>
                <a:spcPct val="150000"/>
              </a:lnSpc>
              <a:buFont typeface="Wingdings" pitchFamily="2" charset="2"/>
              <a:buChar char="Ø"/>
            </a:pPr>
            <a:r>
              <a:rPr lang="en-US" dirty="0"/>
              <a:t>Global solar installation capacity is increasing. Developing techniques are emerging for PV cells and markets are growing rapidly, expected to be almost doubled by 2022</a:t>
            </a:r>
          </a:p>
          <a:p>
            <a:pPr marL="342900" indent="-342900">
              <a:lnSpc>
                <a:spcPct val="150000"/>
              </a:lnSpc>
              <a:buFont typeface="Wingdings" pitchFamily="2" charset="2"/>
              <a:buChar char="Ø"/>
            </a:pPr>
            <a:endParaRPr lang="en-US" dirty="0"/>
          </a:p>
          <a:p>
            <a:pPr marL="342900" indent="-342900">
              <a:lnSpc>
                <a:spcPct val="150000"/>
              </a:lnSpc>
              <a:buFont typeface="Wingdings" pitchFamily="2" charset="2"/>
              <a:buChar char="Ø"/>
            </a:pPr>
            <a:r>
              <a:rPr lang="en-US" dirty="0"/>
              <a:t>Two basic configurations of the solar farms are typically used, either string inverter or central inverter connected systems. Optimal solution depends on multiple factors.</a:t>
            </a:r>
          </a:p>
          <a:p>
            <a:pPr marL="342900" indent="-342900">
              <a:lnSpc>
                <a:spcPct val="150000"/>
              </a:lnSpc>
              <a:buFont typeface="Wingdings" pitchFamily="2" charset="2"/>
              <a:buChar char="Ø"/>
            </a:pPr>
            <a:endParaRPr lang="fi-FI" dirty="0"/>
          </a:p>
          <a:p>
            <a:pPr marL="342900" indent="-342900">
              <a:lnSpc>
                <a:spcPct val="150000"/>
              </a:lnSpc>
              <a:buFont typeface="Wingdings" pitchFamily="2" charset="2"/>
              <a:buChar char="Ø"/>
            </a:pPr>
            <a:r>
              <a:rPr lang="en-US" dirty="0"/>
              <a:t>Large scale PV farms together with Battery Energy Storage Systems can provide flexibility services to the grid. Also PV-STATCOM functionality feeding reactive power can be used.</a:t>
            </a:r>
          </a:p>
          <a:p>
            <a:pPr marL="342900" indent="-342900">
              <a:lnSpc>
                <a:spcPct val="150000"/>
              </a:lnSpc>
              <a:buFont typeface="Wingdings" pitchFamily="2" charset="2"/>
              <a:buChar char="Ø"/>
            </a:pPr>
            <a:endParaRPr lang="en-US" dirty="0"/>
          </a:p>
          <a:p>
            <a:pPr marL="342900" indent="-342900">
              <a:lnSpc>
                <a:spcPct val="150000"/>
              </a:lnSpc>
              <a:buFont typeface="Wingdings" pitchFamily="2" charset="2"/>
              <a:buChar char="Ø"/>
            </a:pPr>
            <a:endParaRPr lang="en-US" sz="2000" dirty="0"/>
          </a:p>
          <a:p>
            <a:pPr marL="342900" indent="-342900">
              <a:lnSpc>
                <a:spcPct val="150000"/>
              </a:lnSpc>
              <a:buFont typeface="Wingdings" pitchFamily="2" charset="2"/>
              <a:buChar char="Ø"/>
            </a:pPr>
            <a:endParaRPr lang="en-US" sz="2000" dirty="0"/>
          </a:p>
        </p:txBody>
      </p:sp>
      <p:sp>
        <p:nvSpPr>
          <p:cNvPr id="3" name="Title 2"/>
          <p:cNvSpPr>
            <a:spLocks noGrp="1"/>
          </p:cNvSpPr>
          <p:nvPr>
            <p:ph type="ctrTitle"/>
          </p:nvPr>
        </p:nvSpPr>
        <p:spPr>
          <a:xfrm>
            <a:off x="572400" y="487740"/>
            <a:ext cx="7772400" cy="657479"/>
          </a:xfrm>
        </p:spPr>
        <p:txBody>
          <a:bodyPr/>
          <a:lstStyle/>
          <a:p>
            <a:r>
              <a:rPr lang="fi-FI" sz="2400" dirty="0"/>
              <a:t>Conclusion</a:t>
            </a:r>
            <a:endParaRPr lang="en-US" sz="2400" dirty="0"/>
          </a:p>
        </p:txBody>
      </p:sp>
      <p:sp>
        <p:nvSpPr>
          <p:cNvPr id="7" name="Date Placeholder 6"/>
          <p:cNvSpPr>
            <a:spLocks noGrp="1"/>
          </p:cNvSpPr>
          <p:nvPr>
            <p:ph type="dt" sz="half" idx="19"/>
          </p:nvPr>
        </p:nvSpPr>
        <p:spPr/>
        <p:txBody>
          <a:bodyPr/>
          <a:lstStyle/>
          <a:p>
            <a:pPr>
              <a:defRPr/>
            </a:pPr>
            <a:r>
              <a:rPr lang="fi-FI" dirty="0"/>
              <a:t>17.03.2020</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dirty="0"/>
          </a:p>
        </p:txBody>
      </p:sp>
      <p:sp>
        <p:nvSpPr>
          <p:cNvPr id="10"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a:t>“Solar farms, their local grids and connection         to the power system”</a:t>
            </a:r>
          </a:p>
        </p:txBody>
      </p:sp>
    </p:spTree>
    <p:extLst>
      <p:ext uri="{BB962C8B-B14F-4D97-AF65-F5344CB8AC3E}">
        <p14:creationId xmlns:p14="http://schemas.microsoft.com/office/powerpoint/2010/main" val="3223155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242874"/>
            <a:ext cx="8134278" cy="4391126"/>
          </a:xfrm>
        </p:spPr>
        <p:txBody>
          <a:bodyPr>
            <a:noAutofit/>
          </a:bodyPr>
          <a:lstStyle/>
          <a:p>
            <a:pPr marL="171450" indent="-171450">
              <a:lnSpc>
                <a:spcPct val="150000"/>
              </a:lnSpc>
              <a:buFont typeface="Wingdings" pitchFamily="2" charset="2"/>
              <a:buChar char="Ø"/>
            </a:pPr>
            <a:r>
              <a:rPr lang="en-US" sz="1200" b="0" i="1" dirty="0"/>
              <a:t>Solar Power Europe, “Global Market Outlook</a:t>
            </a:r>
            <a:r>
              <a:rPr lang="en-US" sz="1200" b="0" dirty="0"/>
              <a:t> for </a:t>
            </a:r>
            <a:r>
              <a:rPr lang="en-US" sz="1200" b="0" i="1" dirty="0"/>
              <a:t>Solar Power 2019-2023” </a:t>
            </a:r>
            <a:r>
              <a:rPr lang="en-US" sz="1200" b="0" dirty="0"/>
              <a:t>Available on: </a:t>
            </a:r>
            <a:r>
              <a:rPr lang="en-US" sz="1200" b="0" dirty="0">
                <a:hlinkClick r:id="rId3"/>
              </a:rPr>
              <a:t>www.solarpowereurope.org</a:t>
            </a:r>
            <a:endParaRPr lang="en-US" sz="1200" b="0" dirty="0"/>
          </a:p>
          <a:p>
            <a:pPr marL="171450" indent="-171450">
              <a:lnSpc>
                <a:spcPct val="150000"/>
              </a:lnSpc>
              <a:buFont typeface="Wingdings" pitchFamily="2" charset="2"/>
              <a:buChar char="Ø"/>
            </a:pPr>
            <a:r>
              <a:rPr lang="en-US" sz="1200" b="0" dirty="0"/>
              <a:t>World Bank Group, ESMAP and SERIS. 2019. Where Sun Meets Water: Floating Solar Market Report. Washington, DC: World Bank.</a:t>
            </a:r>
          </a:p>
          <a:p>
            <a:pPr marL="171450" indent="-171450">
              <a:lnSpc>
                <a:spcPct val="150000"/>
              </a:lnSpc>
              <a:buFont typeface="Wingdings" pitchFamily="2" charset="2"/>
              <a:buChar char="Ø"/>
            </a:pPr>
            <a:r>
              <a:rPr lang="en-US" sz="1200" b="0" dirty="0"/>
              <a:t>World Bank Group, ESMAP and </a:t>
            </a:r>
            <a:r>
              <a:rPr lang="en-US" sz="1200" b="0" dirty="0" err="1"/>
              <a:t>Solargis</a:t>
            </a:r>
            <a:r>
              <a:rPr lang="en-US" sz="1200" b="0" dirty="0"/>
              <a:t>: Global Solar Atlas; </a:t>
            </a:r>
            <a:r>
              <a:rPr lang="fi-FI" sz="1200" b="0" dirty="0">
                <a:hlinkClick r:id="rId4"/>
              </a:rPr>
              <a:t>https://globalsolaratlas.info/</a:t>
            </a:r>
            <a:r>
              <a:rPr lang="fi-FI" sz="1200" b="0" dirty="0"/>
              <a:t>  </a:t>
            </a:r>
          </a:p>
          <a:p>
            <a:pPr marL="171450" indent="-171450">
              <a:lnSpc>
                <a:spcPct val="150000"/>
              </a:lnSpc>
              <a:buFont typeface="Wingdings" pitchFamily="2" charset="2"/>
              <a:buChar char="Ø"/>
            </a:pPr>
            <a:r>
              <a:rPr lang="fi-FI" sz="1200" b="0" dirty="0">
                <a:hlinkClick r:id="rId5"/>
              </a:rPr>
              <a:t>KACO </a:t>
            </a:r>
            <a:r>
              <a:rPr lang="fi-FI" sz="1200" b="0" dirty="0" err="1">
                <a:hlinkClick r:id="rId5"/>
              </a:rPr>
              <a:t>Inverters</a:t>
            </a:r>
            <a:r>
              <a:rPr lang="fi-FI" sz="1200" b="0" dirty="0">
                <a:hlinkClick r:id="rId5"/>
              </a:rPr>
              <a:t>: https://kaco-newenergy.com/applications/inverters-and-systems-for-utility-scale-pv/</a:t>
            </a:r>
            <a:endParaRPr lang="en-US" sz="1200" b="0" dirty="0"/>
          </a:p>
          <a:p>
            <a:pPr marL="171450" indent="-171450">
              <a:lnSpc>
                <a:spcPct val="150000"/>
              </a:lnSpc>
              <a:buFont typeface="Wingdings" pitchFamily="2" charset="2"/>
              <a:buChar char="Ø"/>
            </a:pPr>
            <a:r>
              <a:rPr lang="fi-FI" sz="1200" b="0" dirty="0" err="1"/>
              <a:t>Photovoltaic</a:t>
            </a:r>
            <a:r>
              <a:rPr lang="fi-FI" sz="1200" b="0" dirty="0"/>
              <a:t> </a:t>
            </a:r>
            <a:r>
              <a:rPr lang="fi-FI" sz="1200" b="0" dirty="0" err="1"/>
              <a:t>eBoP</a:t>
            </a:r>
            <a:r>
              <a:rPr lang="fi-FI" sz="1200" b="0" dirty="0"/>
              <a:t> </a:t>
            </a:r>
            <a:r>
              <a:rPr lang="fi-FI" sz="1200" b="0" dirty="0" err="1"/>
              <a:t>solution</a:t>
            </a:r>
            <a:r>
              <a:rPr lang="fi-FI" sz="1200" b="0" dirty="0"/>
              <a:t>: </a:t>
            </a:r>
            <a:r>
              <a:rPr lang="fi-FI" sz="1200" b="0" dirty="0">
                <a:hlinkClick r:id="rId6"/>
              </a:rPr>
              <a:t>https://new.siemens.com/global/en/products/energy/medium-voltage/solutions/electrical-balance.html</a:t>
            </a:r>
            <a:endParaRPr lang="en-US" sz="1200" b="0" dirty="0"/>
          </a:p>
          <a:p>
            <a:pPr marL="171450" indent="-171450">
              <a:lnSpc>
                <a:spcPct val="150000"/>
              </a:lnSpc>
              <a:buFont typeface="Wingdings" pitchFamily="2" charset="2"/>
              <a:buChar char="Ø"/>
            </a:pPr>
            <a:r>
              <a:rPr lang="en-US" sz="1200" b="0" dirty="0"/>
              <a:t>V. Patel and J. J. Patel, "Power quality improvement of grid using solar photovoltaic farm," 2017 Innovations in Power and Advanced Computing Technologies (</a:t>
            </a:r>
            <a:r>
              <a:rPr lang="en-US" sz="1200" b="0" dirty="0" err="1"/>
              <a:t>i</a:t>
            </a:r>
            <a:r>
              <a:rPr lang="en-US" sz="1200" b="0" dirty="0"/>
              <a:t>-PACT), Vellore, 2017, pp. 1-6.</a:t>
            </a:r>
          </a:p>
          <a:p>
            <a:pPr marL="171450" indent="-171450">
              <a:lnSpc>
                <a:spcPct val="150000"/>
              </a:lnSpc>
              <a:buFont typeface="Wingdings" pitchFamily="2" charset="2"/>
              <a:buChar char="Ø"/>
            </a:pPr>
            <a:r>
              <a:rPr lang="en-US" sz="1200" b="0" dirty="0"/>
              <a:t>Rajiv K. Varma ,Ehsan M. </a:t>
            </a:r>
            <a:r>
              <a:rPr lang="en-US" sz="1200" b="0" dirty="0" err="1"/>
              <a:t>Siavashi</a:t>
            </a:r>
            <a:r>
              <a:rPr lang="en-US" sz="1200" b="0" dirty="0"/>
              <a:t>, Enhancement of Solar Farm Connectivity With </a:t>
            </a:r>
            <a:r>
              <a:rPr lang="fi-FI" sz="1200" b="0" dirty="0"/>
              <a:t>Smart PV </a:t>
            </a:r>
            <a:r>
              <a:rPr lang="fi-FI" sz="1200" b="0" dirty="0" err="1"/>
              <a:t>Inverter</a:t>
            </a:r>
            <a:r>
              <a:rPr lang="fi-FI" sz="1200" b="0" dirty="0"/>
              <a:t> PV-STATCOM </a:t>
            </a:r>
            <a:r>
              <a:rPr lang="en-US" sz="1200" b="0" dirty="0"/>
              <a:t>IEEE TRANSACTIONS ON SUSTAINABLE ENERGY, VOL. 10, NO. 3, JULY 2019 </a:t>
            </a:r>
          </a:p>
          <a:p>
            <a:pPr marL="171450" indent="-171450">
              <a:lnSpc>
                <a:spcPct val="150000"/>
              </a:lnSpc>
              <a:buFont typeface="Wingdings" pitchFamily="2" charset="2"/>
              <a:buChar char="Ø"/>
            </a:pPr>
            <a:r>
              <a:rPr lang="en-US" sz="1200" b="0" dirty="0"/>
              <a:t>Fraunhofer ISE: Photovoltaics Report, updated: 14 November 2019. www.ise.fraunhofer.de </a:t>
            </a:r>
          </a:p>
          <a:p>
            <a:pPr marL="0" indent="0">
              <a:lnSpc>
                <a:spcPct val="150000"/>
              </a:lnSpc>
            </a:pP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endParaRPr lang="en-US" b="0" dirty="0"/>
          </a:p>
          <a:p>
            <a:pPr marL="171450" indent="-171450">
              <a:lnSpc>
                <a:spcPct val="150000"/>
              </a:lnSpc>
              <a:buFont typeface="Wingdings" pitchFamily="2" charset="2"/>
              <a:buChar char="Ø"/>
            </a:pPr>
            <a:endParaRPr lang="en-US" b="0" dirty="0"/>
          </a:p>
          <a:p>
            <a:pPr marL="171450" indent="-171450">
              <a:lnSpc>
                <a:spcPct val="150000"/>
              </a:lnSpc>
              <a:buFont typeface="Wingdings" pitchFamily="2" charset="2"/>
              <a:buChar char="Ø"/>
            </a:pPr>
            <a:endParaRPr lang="en-US" b="0" dirty="0"/>
          </a:p>
        </p:txBody>
      </p:sp>
      <p:sp>
        <p:nvSpPr>
          <p:cNvPr id="3" name="Title 2"/>
          <p:cNvSpPr>
            <a:spLocks noGrp="1"/>
          </p:cNvSpPr>
          <p:nvPr>
            <p:ph type="ctrTitle"/>
          </p:nvPr>
        </p:nvSpPr>
        <p:spPr>
          <a:xfrm>
            <a:off x="572400" y="487740"/>
            <a:ext cx="7772400" cy="639724"/>
          </a:xfrm>
        </p:spPr>
        <p:txBody>
          <a:bodyPr/>
          <a:lstStyle/>
          <a:p>
            <a:r>
              <a:rPr lang="fi-FI" sz="2400" dirty="0" err="1"/>
              <a:t>Source</a:t>
            </a:r>
            <a:r>
              <a:rPr lang="fi-FI" sz="2400" dirty="0"/>
              <a:t> </a:t>
            </a:r>
            <a:r>
              <a:rPr lang="fi-FI" sz="2400" dirty="0" err="1"/>
              <a:t>material</a:t>
            </a:r>
            <a:r>
              <a:rPr lang="fi-FI" sz="2400" dirty="0"/>
              <a:t> </a:t>
            </a:r>
            <a:r>
              <a:rPr lang="fi-FI" sz="2400" dirty="0" err="1"/>
              <a:t>used</a:t>
            </a:r>
            <a:endParaRPr lang="en-US" sz="2400" dirty="0"/>
          </a:p>
        </p:txBody>
      </p:sp>
      <p:sp>
        <p:nvSpPr>
          <p:cNvPr id="7" name="Date Placeholder 6"/>
          <p:cNvSpPr>
            <a:spLocks noGrp="1"/>
          </p:cNvSpPr>
          <p:nvPr>
            <p:ph type="dt" sz="half" idx="19"/>
          </p:nvPr>
        </p:nvSpPr>
        <p:spPr/>
        <p:txBody>
          <a:bodyPr/>
          <a:lstStyle/>
          <a:p>
            <a:pPr>
              <a:defRPr/>
            </a:pPr>
            <a:r>
              <a:rPr lang="fi-FI" dirty="0"/>
              <a:t>17.03.2020</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11</a:t>
            </a:fld>
            <a:endParaRPr lang="en-US" altLang="en-US" dirty="0"/>
          </a:p>
        </p:txBody>
      </p:sp>
      <p:sp>
        <p:nvSpPr>
          <p:cNvPr id="10"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a:t>“Solar farms, their local grids and connection         to the power system”</a:t>
            </a:r>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58874" y="1216241"/>
            <a:ext cx="7988990" cy="4589755"/>
          </a:xfrm>
        </p:spPr>
        <p:txBody>
          <a:bodyPr>
            <a:normAutofit/>
          </a:bodyPr>
          <a:lstStyle/>
          <a:p>
            <a:pPr marL="0" indent="0" eaLnBrk="1" hangingPunct="1">
              <a:lnSpc>
                <a:spcPct val="160000"/>
              </a:lnSpc>
              <a:spcBef>
                <a:spcPts val="0"/>
              </a:spcBef>
            </a:pPr>
            <a:r>
              <a:rPr lang="en-US" dirty="0"/>
              <a:t>Solar Farm:</a:t>
            </a:r>
          </a:p>
          <a:p>
            <a:pPr marL="285750" indent="-285750" eaLnBrk="1" hangingPunct="1">
              <a:lnSpc>
                <a:spcPct val="160000"/>
              </a:lnSpc>
              <a:spcBef>
                <a:spcPts val="0"/>
              </a:spcBef>
              <a:buFont typeface="Arial" panose="020B0604020202020204" pitchFamily="34" charset="0"/>
              <a:buChar char="•"/>
            </a:pPr>
            <a:r>
              <a:rPr lang="en-US" b="0" dirty="0"/>
              <a:t>Collection of solar panels on land or on water in order to generate electricity to feed into the grid.      </a:t>
            </a:r>
          </a:p>
          <a:p>
            <a:pPr marL="285750" indent="-285750" eaLnBrk="1" hangingPunct="1">
              <a:lnSpc>
                <a:spcPct val="160000"/>
              </a:lnSpc>
              <a:spcBef>
                <a:spcPts val="0"/>
              </a:spcBef>
              <a:buFont typeface="Arial" panose="020B0604020202020204" pitchFamily="34" charset="0"/>
              <a:buChar char="•"/>
            </a:pPr>
            <a:r>
              <a:rPr lang="en-US" b="0" dirty="0"/>
              <a:t>Traditional commercial PV efficiency is around 20%, and with Concentrated systems around 30%. </a:t>
            </a:r>
          </a:p>
          <a:p>
            <a:pPr marL="285750" indent="-285750" eaLnBrk="1" hangingPunct="1">
              <a:lnSpc>
                <a:spcPct val="160000"/>
              </a:lnSpc>
              <a:spcBef>
                <a:spcPts val="0"/>
              </a:spcBef>
              <a:buFont typeface="Arial" panose="020B0604020202020204" pitchFamily="34" charset="0"/>
              <a:buChar char="•"/>
            </a:pPr>
            <a:r>
              <a:rPr lang="en-US" b="0" dirty="0"/>
              <a:t>Produced energy is highly depended on the geographical position</a:t>
            </a:r>
          </a:p>
          <a:p>
            <a:pPr marL="0" indent="0" eaLnBrk="1" hangingPunct="1">
              <a:lnSpc>
                <a:spcPct val="160000"/>
              </a:lnSpc>
              <a:spcBef>
                <a:spcPts val="0"/>
              </a:spcBef>
            </a:pPr>
            <a:endParaRPr lang="en-US" b="0" dirty="0"/>
          </a:p>
          <a:p>
            <a:pPr>
              <a:spcBef>
                <a:spcPts val="0"/>
              </a:spcBef>
            </a:pPr>
            <a:r>
              <a:rPr lang="en-US" dirty="0"/>
              <a:t>Areas of solar farms:   </a:t>
            </a:r>
            <a:r>
              <a:rPr lang="en-US" b="0" dirty="0"/>
              <a:t>	1,6*10</a:t>
            </a:r>
            <a:r>
              <a:rPr lang="en-US" b="0" baseline="30000" dirty="0"/>
              <a:t>4</a:t>
            </a:r>
            <a:r>
              <a:rPr lang="en-US" b="0" dirty="0"/>
              <a:t> m</a:t>
            </a:r>
            <a:r>
              <a:rPr lang="en-US" b="0" baseline="30000" dirty="0"/>
              <a:t>2</a:t>
            </a:r>
            <a:r>
              <a:rPr lang="en-US" b="0" dirty="0"/>
              <a:t> </a:t>
            </a:r>
            <a:r>
              <a:rPr lang="en-US" dirty="0"/>
              <a:t>1 MW</a:t>
            </a:r>
            <a:r>
              <a:rPr lang="en-US" b="0" dirty="0"/>
              <a:t> </a:t>
            </a:r>
            <a:r>
              <a:rPr lang="en-US" dirty="0"/>
              <a:t>crystalline solar panels </a:t>
            </a:r>
            <a:r>
              <a:rPr lang="en-US" b="0" dirty="0"/>
              <a:t>without trackers </a:t>
            </a:r>
          </a:p>
          <a:p>
            <a:pPr>
              <a:spcBef>
                <a:spcPts val="0"/>
              </a:spcBef>
            </a:pPr>
            <a:r>
              <a:rPr lang="en-US" b="0" dirty="0"/>
              <a:t>						2,4*10</a:t>
            </a:r>
            <a:r>
              <a:rPr lang="en-US" b="0" baseline="30000" dirty="0"/>
              <a:t>4</a:t>
            </a:r>
            <a:r>
              <a:rPr lang="en-US" b="0" dirty="0"/>
              <a:t> m</a:t>
            </a:r>
            <a:r>
              <a:rPr lang="en-US" b="0" baseline="30000" dirty="0"/>
              <a:t>2</a:t>
            </a:r>
            <a:r>
              <a:rPr lang="en-US" b="0" dirty="0"/>
              <a:t> </a:t>
            </a:r>
            <a:r>
              <a:rPr lang="en-US" dirty="0"/>
              <a:t>1 MW thin film solar panels </a:t>
            </a:r>
            <a:r>
              <a:rPr lang="en-US" b="0" dirty="0"/>
              <a:t>without trackers</a:t>
            </a:r>
          </a:p>
        </p:txBody>
      </p:sp>
      <p:sp>
        <p:nvSpPr>
          <p:cNvPr id="3" name="Title 2"/>
          <p:cNvSpPr>
            <a:spLocks noGrp="1"/>
          </p:cNvSpPr>
          <p:nvPr>
            <p:ph type="ctrTitle"/>
          </p:nvPr>
        </p:nvSpPr>
        <p:spPr/>
        <p:txBody>
          <a:bodyPr/>
          <a:lstStyle/>
          <a:p>
            <a:r>
              <a:rPr lang="fi-FI" sz="2400" dirty="0" err="1"/>
              <a:t>Introduction</a:t>
            </a:r>
            <a:endParaRPr lang="en-US" sz="2400" dirty="0"/>
          </a:p>
        </p:txBody>
      </p:sp>
      <p:sp>
        <p:nvSpPr>
          <p:cNvPr id="7" name="Date Placeholder 6"/>
          <p:cNvSpPr>
            <a:spLocks noGrp="1"/>
          </p:cNvSpPr>
          <p:nvPr>
            <p:ph type="dt" sz="half" idx="19"/>
          </p:nvPr>
        </p:nvSpPr>
        <p:spPr/>
        <p:txBody>
          <a:bodyPr/>
          <a:lstStyle/>
          <a:p>
            <a:pPr>
              <a:defRPr/>
            </a:pPr>
            <a:r>
              <a:rPr lang="fi-FI" dirty="0"/>
              <a:t>17.03.2020</a:t>
            </a:r>
            <a:endParaRPr lang="en-US" dirty="0"/>
          </a:p>
        </p:txBody>
      </p:sp>
      <p:sp>
        <p:nvSpPr>
          <p:cNvPr id="8" name="Slide Number Placeholder 7"/>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2</a:t>
            </a:fld>
            <a:endParaRPr lang="en-US" altLang="en-US" dirty="0"/>
          </a:p>
        </p:txBody>
      </p:sp>
      <p:sp>
        <p:nvSpPr>
          <p:cNvPr id="9"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a:t>“Solar farms, their local grids and connection         to the power system”</a:t>
            </a:r>
          </a:p>
        </p:txBody>
      </p:sp>
      <p:pic>
        <p:nvPicPr>
          <p:cNvPr id="4" name="Picture 3">
            <a:extLst>
              <a:ext uri="{FF2B5EF4-FFF2-40B4-BE49-F238E27FC236}">
                <a16:creationId xmlns:a16="http://schemas.microsoft.com/office/drawing/2014/main" id="{F5350703-BCE4-4B96-9E2E-1FFCC837BC20}"/>
              </a:ext>
            </a:extLst>
          </p:cNvPr>
          <p:cNvPicPr>
            <a:picLocks noChangeAspect="1"/>
          </p:cNvPicPr>
          <p:nvPr/>
        </p:nvPicPr>
        <p:blipFill>
          <a:blip r:embed="rId3"/>
          <a:stretch>
            <a:fillRect/>
          </a:stretch>
        </p:blipFill>
        <p:spPr>
          <a:xfrm>
            <a:off x="4754931" y="3429000"/>
            <a:ext cx="3994556" cy="2267180"/>
          </a:xfrm>
          <a:prstGeom prst="rect">
            <a:avLst/>
          </a:prstGeom>
        </p:spPr>
      </p:pic>
      <p:pic>
        <p:nvPicPr>
          <p:cNvPr id="14" name="Picture 13">
            <a:extLst>
              <a:ext uri="{FF2B5EF4-FFF2-40B4-BE49-F238E27FC236}">
                <a16:creationId xmlns:a16="http://schemas.microsoft.com/office/drawing/2014/main" id="{92D107B0-0082-46BF-9C45-60DD50517BA3}"/>
              </a:ext>
            </a:extLst>
          </p:cNvPr>
          <p:cNvPicPr>
            <a:picLocks noChangeAspect="1"/>
          </p:cNvPicPr>
          <p:nvPr/>
        </p:nvPicPr>
        <p:blipFill>
          <a:blip r:embed="rId4"/>
          <a:stretch>
            <a:fillRect/>
          </a:stretch>
        </p:blipFill>
        <p:spPr>
          <a:xfrm>
            <a:off x="808825" y="3332860"/>
            <a:ext cx="3777409" cy="2483175"/>
          </a:xfrm>
          <a:prstGeom prst="rect">
            <a:avLst/>
          </a:prstGeom>
        </p:spPr>
      </p:pic>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162975"/>
            <a:ext cx="7988990" cy="4678531"/>
          </a:xfrm>
        </p:spPr>
        <p:txBody>
          <a:bodyPr/>
          <a:lstStyle/>
          <a:p>
            <a:r>
              <a:rPr lang="en-US" dirty="0"/>
              <a:t/>
            </a:r>
            <a:br>
              <a:rPr lang="en-US" dirty="0"/>
            </a:br>
            <a:endParaRPr lang="en-US" dirty="0"/>
          </a:p>
        </p:txBody>
      </p:sp>
      <p:sp>
        <p:nvSpPr>
          <p:cNvPr id="3" name="Title 2"/>
          <p:cNvSpPr>
            <a:spLocks noGrp="1"/>
          </p:cNvSpPr>
          <p:nvPr>
            <p:ph type="ctrTitle"/>
          </p:nvPr>
        </p:nvSpPr>
        <p:spPr>
          <a:xfrm>
            <a:off x="572400" y="372326"/>
            <a:ext cx="7772400" cy="900000"/>
          </a:xfrm>
        </p:spPr>
        <p:txBody>
          <a:bodyPr/>
          <a:lstStyle/>
          <a:p>
            <a:r>
              <a:rPr lang="fi-FI" sz="2400" dirty="0" err="1"/>
              <a:t>Installed</a:t>
            </a:r>
            <a:r>
              <a:rPr lang="fi-FI" sz="2400" dirty="0"/>
              <a:t> PV </a:t>
            </a:r>
            <a:r>
              <a:rPr lang="fi-FI" sz="2400" dirty="0" err="1"/>
              <a:t>capacity</a:t>
            </a:r>
            <a:r>
              <a:rPr lang="fi-FI" sz="2400" dirty="0"/>
              <a:t> and </a:t>
            </a:r>
            <a:r>
              <a:rPr lang="fi-FI" sz="2400" dirty="0" err="1"/>
              <a:t>future</a:t>
            </a:r>
            <a:r>
              <a:rPr lang="fi-FI" sz="2400" dirty="0"/>
              <a:t> </a:t>
            </a:r>
            <a:r>
              <a:rPr lang="fi-FI" sz="2400" dirty="0" err="1"/>
              <a:t>scenarios</a:t>
            </a:r>
            <a:r>
              <a:rPr lang="fi-FI" sz="2400" dirty="0"/>
              <a:t> </a:t>
            </a:r>
            <a:endParaRPr lang="en-US" sz="2400" dirty="0"/>
          </a:p>
        </p:txBody>
      </p:sp>
      <p:sp>
        <p:nvSpPr>
          <p:cNvPr id="6" name="Date Placeholder 5"/>
          <p:cNvSpPr>
            <a:spLocks noGrp="1"/>
          </p:cNvSpPr>
          <p:nvPr>
            <p:ph type="dt" sz="half" idx="19"/>
          </p:nvPr>
        </p:nvSpPr>
        <p:spPr/>
        <p:txBody>
          <a:bodyPr/>
          <a:lstStyle/>
          <a:p>
            <a:pPr>
              <a:defRPr/>
            </a:pPr>
            <a:r>
              <a:rPr lang="fi-FI" dirty="0"/>
              <a:t>17.03.2020</a:t>
            </a:r>
            <a:endParaRPr lang="en-US" dirty="0"/>
          </a:p>
        </p:txBody>
      </p:sp>
      <p:sp>
        <p:nvSpPr>
          <p:cNvPr id="7" name="Slide Number Placeholder 6"/>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3</a:t>
            </a:fld>
            <a:endParaRPr lang="en-US" altLang="en-US" dirty="0"/>
          </a:p>
        </p:txBody>
      </p:sp>
      <p:sp>
        <p:nvSpPr>
          <p:cNvPr id="9" name="Title 2"/>
          <p:cNvSpPr txBox="1">
            <a:spLocks/>
          </p:cNvSpPr>
          <p:nvPr/>
        </p:nvSpPr>
        <p:spPr bwMode="auto">
          <a:xfrm>
            <a:off x="399455" y="4638372"/>
            <a:ext cx="4075979" cy="920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defTabSz="388938" rtl="0" eaLnBrk="0" fontAlgn="base" hangingPunct="0">
              <a:spcBef>
                <a:spcPct val="0"/>
              </a:spcBef>
              <a:spcAft>
                <a:spcPct val="0"/>
              </a:spcAft>
              <a:defRPr sz="2700" b="1" kern="1200">
                <a:solidFill>
                  <a:schemeClr val="accent3"/>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a:lstStyle>
          <a:p>
            <a:r>
              <a:rPr lang="en-US" sz="1400" b="0" dirty="0">
                <a:solidFill>
                  <a:schemeClr val="tx1"/>
                </a:solidFill>
              </a:rPr>
              <a:t>Total installed PV power capacity grew by 25% to 509.3 GW by the end of 2018, up from 407 GW in 2017.</a:t>
            </a:r>
          </a:p>
        </p:txBody>
      </p:sp>
      <p:cxnSp>
        <p:nvCxnSpPr>
          <p:cNvPr id="12" name="Straight Connector 11"/>
          <p:cNvCxnSpPr/>
          <p:nvPr/>
        </p:nvCxnSpPr>
        <p:spPr>
          <a:xfrm>
            <a:off x="4549139" y="1162975"/>
            <a:ext cx="0" cy="4678531"/>
          </a:xfrm>
          <a:prstGeom prst="line">
            <a:avLst/>
          </a:prstGeom>
        </p:spPr>
        <p:style>
          <a:lnRef idx="2">
            <a:schemeClr val="accent3"/>
          </a:lnRef>
          <a:fillRef idx="0">
            <a:schemeClr val="accent3"/>
          </a:fillRef>
          <a:effectRef idx="1">
            <a:schemeClr val="accent3"/>
          </a:effectRef>
          <a:fontRef idx="minor">
            <a:schemeClr val="tx1"/>
          </a:fontRef>
        </p:style>
      </p:cxnSp>
      <p:sp>
        <p:nvSpPr>
          <p:cNvPr id="14"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a:t>“Solar farms, their local grids and connection         to the power system”</a:t>
            </a:r>
          </a:p>
        </p:txBody>
      </p:sp>
      <p:sp>
        <p:nvSpPr>
          <p:cNvPr id="10" name="TextBox 9"/>
          <p:cNvSpPr txBox="1"/>
          <p:nvPr/>
        </p:nvSpPr>
        <p:spPr>
          <a:xfrm>
            <a:off x="570560" y="3995640"/>
            <a:ext cx="3631007" cy="230832"/>
          </a:xfrm>
          <a:prstGeom prst="rect">
            <a:avLst/>
          </a:prstGeom>
          <a:noFill/>
        </p:spPr>
        <p:txBody>
          <a:bodyPr wrap="square" rtlCol="0">
            <a:spAutoFit/>
          </a:bodyPr>
          <a:lstStyle/>
          <a:p>
            <a:r>
              <a:rPr lang="en-US" sz="900" b="1" dirty="0"/>
              <a:t>GLOBAL TOTAL SOLAR PV INSTALLED CAPACITY 2000-2018</a:t>
            </a:r>
          </a:p>
        </p:txBody>
      </p:sp>
      <p:sp>
        <p:nvSpPr>
          <p:cNvPr id="18" name="Title 2">
            <a:extLst>
              <a:ext uri="{FF2B5EF4-FFF2-40B4-BE49-F238E27FC236}">
                <a16:creationId xmlns:a16="http://schemas.microsoft.com/office/drawing/2014/main" id="{ABA3AF93-9165-4468-91D0-B98AB26777E6}"/>
              </a:ext>
            </a:extLst>
          </p:cNvPr>
          <p:cNvSpPr txBox="1">
            <a:spLocks/>
          </p:cNvSpPr>
          <p:nvPr/>
        </p:nvSpPr>
        <p:spPr bwMode="auto">
          <a:xfrm>
            <a:off x="4842989" y="4820049"/>
            <a:ext cx="4378005" cy="920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defTabSz="388938" rtl="0" eaLnBrk="0" fontAlgn="base" hangingPunct="0">
              <a:spcBef>
                <a:spcPct val="0"/>
              </a:spcBef>
              <a:spcAft>
                <a:spcPct val="0"/>
              </a:spcAft>
              <a:defRPr sz="2700" b="1" kern="1200">
                <a:solidFill>
                  <a:schemeClr val="accent3"/>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a:lstStyle>
          <a:p>
            <a:r>
              <a:rPr lang="en-US" sz="1400" b="0" dirty="0">
                <a:solidFill>
                  <a:schemeClr val="tx1"/>
                </a:solidFill>
              </a:rPr>
              <a:t>Global Solar PV market scenarios: </a:t>
            </a:r>
          </a:p>
          <a:p>
            <a:r>
              <a:rPr lang="en-US" sz="1400" b="0" dirty="0">
                <a:solidFill>
                  <a:schemeClr val="tx1"/>
                </a:solidFill>
              </a:rPr>
              <a:t>600 GW in 2019, 900 GW in 2021 and 1.1 TW in 2022 </a:t>
            </a:r>
          </a:p>
          <a:p>
            <a:endParaRPr lang="en-US" sz="1400" b="0" dirty="0">
              <a:solidFill>
                <a:schemeClr val="tx1"/>
              </a:solidFill>
            </a:endParaRPr>
          </a:p>
          <a:p>
            <a:r>
              <a:rPr lang="en-US" sz="1400" b="0" dirty="0">
                <a:solidFill>
                  <a:schemeClr val="tx1"/>
                </a:solidFill>
              </a:rPr>
              <a:t>Top 3 countries are China, India and US</a:t>
            </a:r>
          </a:p>
        </p:txBody>
      </p:sp>
      <p:pic>
        <p:nvPicPr>
          <p:cNvPr id="17" name="Picture 16">
            <a:extLst>
              <a:ext uri="{FF2B5EF4-FFF2-40B4-BE49-F238E27FC236}">
                <a16:creationId xmlns:a16="http://schemas.microsoft.com/office/drawing/2014/main" id="{E9114392-0514-4A1F-8032-7695FB3E574B}"/>
              </a:ext>
            </a:extLst>
          </p:cNvPr>
          <p:cNvPicPr/>
          <p:nvPr/>
        </p:nvPicPr>
        <p:blipFill>
          <a:blip r:embed="rId3"/>
          <a:stretch>
            <a:fillRect/>
          </a:stretch>
        </p:blipFill>
        <p:spPr>
          <a:xfrm>
            <a:off x="4589720" y="1212676"/>
            <a:ext cx="4555268" cy="3125774"/>
          </a:xfrm>
          <a:prstGeom prst="rect">
            <a:avLst/>
          </a:prstGeom>
        </p:spPr>
      </p:pic>
      <p:pic>
        <p:nvPicPr>
          <p:cNvPr id="13" name="Picture 12">
            <a:extLst>
              <a:ext uri="{FF2B5EF4-FFF2-40B4-BE49-F238E27FC236}">
                <a16:creationId xmlns:a16="http://schemas.microsoft.com/office/drawing/2014/main" id="{F6629BE2-AB2D-45AB-A5BC-DBB967381AA2}"/>
              </a:ext>
            </a:extLst>
          </p:cNvPr>
          <p:cNvPicPr>
            <a:picLocks noChangeAspect="1"/>
          </p:cNvPicPr>
          <p:nvPr/>
        </p:nvPicPr>
        <p:blipFill>
          <a:blip r:embed="rId4"/>
          <a:stretch>
            <a:fillRect/>
          </a:stretch>
        </p:blipFill>
        <p:spPr>
          <a:xfrm>
            <a:off x="63798" y="1566677"/>
            <a:ext cx="4437674" cy="2357357"/>
          </a:xfrm>
          <a:prstGeom prst="rect">
            <a:avLst/>
          </a:prstGeom>
        </p:spPr>
      </p:pic>
      <p:sp>
        <p:nvSpPr>
          <p:cNvPr id="19" name="TextBox 18">
            <a:extLst>
              <a:ext uri="{FF2B5EF4-FFF2-40B4-BE49-F238E27FC236}">
                <a16:creationId xmlns:a16="http://schemas.microsoft.com/office/drawing/2014/main" id="{B9C95C4F-C5B2-4983-939C-608C6BED44FC}"/>
              </a:ext>
            </a:extLst>
          </p:cNvPr>
          <p:cNvSpPr txBox="1"/>
          <p:nvPr/>
        </p:nvSpPr>
        <p:spPr>
          <a:xfrm>
            <a:off x="5068021" y="4410885"/>
            <a:ext cx="3631007" cy="230832"/>
          </a:xfrm>
          <a:prstGeom prst="rect">
            <a:avLst/>
          </a:prstGeom>
          <a:noFill/>
        </p:spPr>
        <p:txBody>
          <a:bodyPr wrap="square" rtlCol="0">
            <a:spAutoFit/>
          </a:bodyPr>
          <a:lstStyle/>
          <a:p>
            <a:r>
              <a:rPr lang="en-US" sz="900" b="1" dirty="0"/>
              <a:t>WORLD TOTAL SOLAR PV MARKET SCENARIOS 2019-2023</a:t>
            </a:r>
          </a:p>
        </p:txBody>
      </p:sp>
    </p:spTree>
    <p:extLst>
      <p:ext uri="{BB962C8B-B14F-4D97-AF65-F5344CB8AC3E}">
        <p14:creationId xmlns:p14="http://schemas.microsoft.com/office/powerpoint/2010/main" val="3162904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E67C8CED-B6EB-4FB4-96E2-7AEFBEEB17E0}"/>
              </a:ext>
            </a:extLst>
          </p:cNvPr>
          <p:cNvSpPr>
            <a:spLocks noGrp="1"/>
          </p:cNvSpPr>
          <p:nvPr>
            <p:ph type="body" sz="quarter" idx="13"/>
          </p:nvPr>
        </p:nvSpPr>
        <p:spPr>
          <a:xfrm>
            <a:off x="273949" y="4285971"/>
            <a:ext cx="3890574" cy="1425933"/>
          </a:xfrm>
        </p:spPr>
        <p:txBody>
          <a:bodyPr>
            <a:normAutofit/>
          </a:bodyPr>
          <a:lstStyle/>
          <a:p>
            <a:pPr>
              <a:buFont typeface="Arial" panose="020B0604020202020204" pitchFamily="34" charset="0"/>
              <a:buChar char="•"/>
            </a:pPr>
            <a:r>
              <a:rPr lang="fi-FI" b="0" dirty="0"/>
              <a:t>In </a:t>
            </a:r>
            <a:r>
              <a:rPr lang="fi-FI" b="0" dirty="0" err="1"/>
              <a:t>the</a:t>
            </a:r>
            <a:r>
              <a:rPr lang="fi-FI" b="0" dirty="0"/>
              <a:t> </a:t>
            </a:r>
            <a:r>
              <a:rPr lang="fi-FI" b="0" dirty="0" err="1"/>
              <a:t>past</a:t>
            </a:r>
            <a:r>
              <a:rPr lang="fi-FI" b="0" dirty="0"/>
              <a:t> </a:t>
            </a:r>
            <a:r>
              <a:rPr lang="fi-FI" b="0" dirty="0" err="1"/>
              <a:t>the</a:t>
            </a:r>
            <a:r>
              <a:rPr lang="fi-FI" b="0" dirty="0"/>
              <a:t> </a:t>
            </a:r>
            <a:r>
              <a:rPr lang="fi-FI" b="0" dirty="0" err="1"/>
              <a:t>share</a:t>
            </a:r>
            <a:r>
              <a:rPr lang="fi-FI" b="0" dirty="0"/>
              <a:t> of PV in </a:t>
            </a:r>
            <a:r>
              <a:rPr lang="fi-FI" b="0" dirty="0" err="1"/>
              <a:t>the</a:t>
            </a:r>
            <a:r>
              <a:rPr lang="fi-FI" b="0" dirty="0"/>
              <a:t> </a:t>
            </a:r>
            <a:r>
              <a:rPr lang="fi-FI" b="0" dirty="0" err="1"/>
              <a:t>global</a:t>
            </a:r>
            <a:r>
              <a:rPr lang="fi-FI" b="0" dirty="0"/>
              <a:t> </a:t>
            </a:r>
            <a:r>
              <a:rPr lang="fi-FI" b="0" dirty="0" err="1"/>
              <a:t>energy</a:t>
            </a:r>
            <a:r>
              <a:rPr lang="fi-FI" b="0" dirty="0"/>
              <a:t> portfolio </a:t>
            </a:r>
            <a:r>
              <a:rPr lang="fi-FI" b="0" dirty="0" err="1"/>
              <a:t>has</a:t>
            </a:r>
            <a:r>
              <a:rPr lang="fi-FI" b="0" dirty="0"/>
              <a:t> </a:t>
            </a:r>
            <a:r>
              <a:rPr lang="fi-FI" b="0" dirty="0" err="1"/>
              <a:t>been</a:t>
            </a:r>
            <a:r>
              <a:rPr lang="fi-FI" b="0" dirty="0"/>
              <a:t> </a:t>
            </a:r>
            <a:r>
              <a:rPr lang="fi-FI" b="0" dirty="0" err="1"/>
              <a:t>only</a:t>
            </a:r>
            <a:r>
              <a:rPr lang="fi-FI" b="0" dirty="0"/>
              <a:t> 1% out of </a:t>
            </a:r>
            <a:r>
              <a:rPr lang="fi-FI" b="0" dirty="0" err="1"/>
              <a:t>the</a:t>
            </a:r>
            <a:r>
              <a:rPr lang="fi-FI" b="0" dirty="0"/>
              <a:t> 22% of </a:t>
            </a:r>
            <a:r>
              <a:rPr lang="fi-FI" b="0" dirty="0" err="1"/>
              <a:t>the</a:t>
            </a:r>
            <a:r>
              <a:rPr lang="fi-FI" b="0" dirty="0"/>
              <a:t> </a:t>
            </a:r>
            <a:r>
              <a:rPr lang="fi-FI" b="0" dirty="0" err="1"/>
              <a:t>renewables</a:t>
            </a:r>
            <a:r>
              <a:rPr lang="fi-FI" b="0" dirty="0"/>
              <a:t> in </a:t>
            </a:r>
            <a:r>
              <a:rPr lang="fi-FI" b="0" dirty="0" err="1"/>
              <a:t>total</a:t>
            </a:r>
            <a:r>
              <a:rPr lang="fi-FI" b="0" dirty="0"/>
              <a:t>.</a:t>
            </a:r>
          </a:p>
          <a:p>
            <a:pPr>
              <a:buFont typeface="Arial" panose="020B0604020202020204" pitchFamily="34" charset="0"/>
              <a:buChar char="•"/>
            </a:pPr>
            <a:endParaRPr lang="fi-FI" b="0" dirty="0"/>
          </a:p>
          <a:p>
            <a:pPr>
              <a:buFont typeface="Arial" panose="020B0604020202020204" pitchFamily="34" charset="0"/>
              <a:buChar char="•"/>
            </a:pPr>
            <a:r>
              <a:rPr lang="fi-FI" b="0" dirty="0"/>
              <a:t>In </a:t>
            </a:r>
            <a:r>
              <a:rPr lang="fi-FI" b="0" dirty="0" err="1"/>
              <a:t>the</a:t>
            </a:r>
            <a:r>
              <a:rPr lang="fi-FI" b="0" dirty="0"/>
              <a:t> </a:t>
            </a:r>
            <a:r>
              <a:rPr lang="fi-FI" b="0" dirty="0" err="1"/>
              <a:t>scenario</a:t>
            </a:r>
            <a:r>
              <a:rPr lang="fi-FI" b="0" dirty="0"/>
              <a:t> of 2050 </a:t>
            </a:r>
            <a:r>
              <a:rPr lang="fi-FI" b="0" dirty="0" err="1"/>
              <a:t>the</a:t>
            </a:r>
            <a:r>
              <a:rPr lang="fi-FI" b="0" dirty="0"/>
              <a:t> </a:t>
            </a:r>
            <a:r>
              <a:rPr lang="fi-FI" b="0" dirty="0" err="1"/>
              <a:t>share</a:t>
            </a:r>
            <a:r>
              <a:rPr lang="fi-FI" b="0" dirty="0"/>
              <a:t> of </a:t>
            </a:r>
            <a:r>
              <a:rPr lang="fi-FI" b="0" dirty="0" err="1"/>
              <a:t>the</a:t>
            </a:r>
            <a:r>
              <a:rPr lang="fi-FI" b="0" dirty="0"/>
              <a:t> PV is </a:t>
            </a:r>
            <a:r>
              <a:rPr lang="fi-FI" b="0" dirty="0" err="1"/>
              <a:t>expected</a:t>
            </a:r>
            <a:r>
              <a:rPr lang="fi-FI" b="0" dirty="0"/>
              <a:t> to </a:t>
            </a:r>
            <a:r>
              <a:rPr lang="fi-FI" b="0" dirty="0" err="1"/>
              <a:t>increase</a:t>
            </a:r>
            <a:r>
              <a:rPr lang="fi-FI" b="0" dirty="0"/>
              <a:t> </a:t>
            </a:r>
            <a:r>
              <a:rPr lang="fi-FI" b="0" dirty="0" err="1"/>
              <a:t>significantly</a:t>
            </a:r>
            <a:r>
              <a:rPr lang="fi-FI" b="0" dirty="0"/>
              <a:t>.</a:t>
            </a:r>
          </a:p>
          <a:p>
            <a:pPr marL="0" indent="0"/>
            <a:endParaRPr lang="fi-FI" b="0" dirty="0"/>
          </a:p>
        </p:txBody>
      </p:sp>
      <p:sp>
        <p:nvSpPr>
          <p:cNvPr id="3" name="Otsikko 2">
            <a:extLst>
              <a:ext uri="{FF2B5EF4-FFF2-40B4-BE49-F238E27FC236}">
                <a16:creationId xmlns:a16="http://schemas.microsoft.com/office/drawing/2014/main" id="{ABDD62E2-98F8-4E0E-80E6-B3F968DB0C67}"/>
              </a:ext>
            </a:extLst>
          </p:cNvPr>
          <p:cNvSpPr>
            <a:spLocks noGrp="1"/>
          </p:cNvSpPr>
          <p:nvPr>
            <p:ph type="ctrTitle"/>
          </p:nvPr>
        </p:nvSpPr>
        <p:spPr/>
        <p:txBody>
          <a:bodyPr/>
          <a:lstStyle/>
          <a:p>
            <a:r>
              <a:rPr lang="fi-FI" dirty="0"/>
              <a:t>PV in </a:t>
            </a:r>
            <a:r>
              <a:rPr lang="fi-FI" dirty="0" err="1"/>
              <a:t>the</a:t>
            </a:r>
            <a:r>
              <a:rPr lang="fi-FI" dirty="0"/>
              <a:t> </a:t>
            </a:r>
            <a:r>
              <a:rPr lang="fi-FI" dirty="0" err="1"/>
              <a:t>broader</a:t>
            </a:r>
            <a:r>
              <a:rPr lang="fi-FI" dirty="0"/>
              <a:t> </a:t>
            </a:r>
            <a:r>
              <a:rPr lang="fi-FI" dirty="0" err="1"/>
              <a:t>energy</a:t>
            </a:r>
            <a:r>
              <a:rPr lang="fi-FI" dirty="0"/>
              <a:t> transition</a:t>
            </a:r>
            <a:endParaRPr lang="en-FI" dirty="0"/>
          </a:p>
        </p:txBody>
      </p:sp>
      <p:sp>
        <p:nvSpPr>
          <p:cNvPr id="4" name="Tekstin paikkamerkki 3">
            <a:extLst>
              <a:ext uri="{FF2B5EF4-FFF2-40B4-BE49-F238E27FC236}">
                <a16:creationId xmlns:a16="http://schemas.microsoft.com/office/drawing/2014/main" id="{CA452BE0-BDAB-43B2-B1F8-70DB1F6427F7}"/>
              </a:ext>
            </a:extLst>
          </p:cNvPr>
          <p:cNvSpPr>
            <a:spLocks noGrp="1"/>
          </p:cNvSpPr>
          <p:nvPr>
            <p:ph type="body" sz="quarter" idx="16"/>
          </p:nvPr>
        </p:nvSpPr>
        <p:spPr/>
        <p:txBody>
          <a:bodyPr/>
          <a:lstStyle/>
          <a:p>
            <a:endParaRPr lang="en-FI"/>
          </a:p>
        </p:txBody>
      </p:sp>
      <p:sp>
        <p:nvSpPr>
          <p:cNvPr id="5" name="Tekstin paikkamerkki 4">
            <a:extLst>
              <a:ext uri="{FF2B5EF4-FFF2-40B4-BE49-F238E27FC236}">
                <a16:creationId xmlns:a16="http://schemas.microsoft.com/office/drawing/2014/main" id="{E3F1512E-6DFA-4853-AE49-7ACE9050E991}"/>
              </a:ext>
            </a:extLst>
          </p:cNvPr>
          <p:cNvSpPr>
            <a:spLocks noGrp="1"/>
          </p:cNvSpPr>
          <p:nvPr>
            <p:ph type="body" sz="quarter" idx="17"/>
          </p:nvPr>
        </p:nvSpPr>
        <p:spPr/>
        <p:txBody>
          <a:bodyPr/>
          <a:lstStyle/>
          <a:p>
            <a:endParaRPr lang="en-FI"/>
          </a:p>
        </p:txBody>
      </p:sp>
      <p:sp>
        <p:nvSpPr>
          <p:cNvPr id="6" name="Päivämäärän paikkamerkki 5">
            <a:extLst>
              <a:ext uri="{FF2B5EF4-FFF2-40B4-BE49-F238E27FC236}">
                <a16:creationId xmlns:a16="http://schemas.microsoft.com/office/drawing/2014/main" id="{EE5EF976-5DEC-4934-A249-93E02080DBC5}"/>
              </a:ext>
            </a:extLst>
          </p:cNvPr>
          <p:cNvSpPr>
            <a:spLocks noGrp="1"/>
          </p:cNvSpPr>
          <p:nvPr>
            <p:ph type="dt" sz="half" idx="19"/>
          </p:nvPr>
        </p:nvSpPr>
        <p:spPr/>
        <p:txBody>
          <a:bodyPr/>
          <a:lstStyle/>
          <a:p>
            <a:pPr>
              <a:defRPr/>
            </a:pPr>
            <a:r>
              <a:rPr lang="fi-FI" dirty="0"/>
              <a:t>17.03.2020</a:t>
            </a:r>
            <a:endParaRPr lang="en-US" dirty="0"/>
          </a:p>
        </p:txBody>
      </p:sp>
      <p:sp>
        <p:nvSpPr>
          <p:cNvPr id="7" name="Dian numeron paikkamerkki 6">
            <a:extLst>
              <a:ext uri="{FF2B5EF4-FFF2-40B4-BE49-F238E27FC236}">
                <a16:creationId xmlns:a16="http://schemas.microsoft.com/office/drawing/2014/main" id="{2F629770-43FD-4830-BB14-B829AC3DD46F}"/>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dirty="0"/>
          </a:p>
        </p:txBody>
      </p:sp>
      <p:sp>
        <p:nvSpPr>
          <p:cNvPr id="12" name="Tekstin paikkamerkki 1">
            <a:extLst>
              <a:ext uri="{FF2B5EF4-FFF2-40B4-BE49-F238E27FC236}">
                <a16:creationId xmlns:a16="http://schemas.microsoft.com/office/drawing/2014/main" id="{4FFEDA03-DFB3-4184-8122-D71A2BBB3FD1}"/>
              </a:ext>
            </a:extLst>
          </p:cNvPr>
          <p:cNvSpPr txBox="1">
            <a:spLocks/>
          </p:cNvSpPr>
          <p:nvPr/>
        </p:nvSpPr>
        <p:spPr bwMode="auto">
          <a:xfrm>
            <a:off x="4097148" y="4177365"/>
            <a:ext cx="5085351" cy="164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fontScale="85000" lnSpcReduction="10000"/>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a:buFont typeface="Arial" panose="020B0604020202020204" pitchFamily="34" charset="0"/>
              <a:buChar char="•"/>
            </a:pPr>
            <a:r>
              <a:rPr lang="fi-FI" dirty="0" err="1"/>
              <a:t>Future</a:t>
            </a:r>
            <a:r>
              <a:rPr lang="fi-FI" dirty="0"/>
              <a:t> </a:t>
            </a:r>
            <a:r>
              <a:rPr lang="fi-FI" dirty="0" err="1"/>
              <a:t>Trends</a:t>
            </a:r>
            <a:r>
              <a:rPr lang="fi-FI" dirty="0"/>
              <a:t> in </a:t>
            </a:r>
            <a:r>
              <a:rPr lang="fi-FI" dirty="0" err="1"/>
              <a:t>Solar</a:t>
            </a:r>
            <a:r>
              <a:rPr lang="fi-FI" dirty="0"/>
              <a:t>:</a:t>
            </a:r>
          </a:p>
          <a:p>
            <a:pPr>
              <a:buFont typeface="Arial" panose="020B0604020202020204" pitchFamily="34" charset="0"/>
              <a:buChar char="•"/>
            </a:pPr>
            <a:r>
              <a:rPr lang="fi-FI" b="0" dirty="0"/>
              <a:t>1. Digital </a:t>
            </a:r>
            <a:r>
              <a:rPr lang="fi-FI" b="0" dirty="0" err="1"/>
              <a:t>solar</a:t>
            </a:r>
            <a:r>
              <a:rPr lang="fi-FI" b="0" dirty="0"/>
              <a:t> &amp; </a:t>
            </a:r>
            <a:r>
              <a:rPr lang="fi-FI" b="0" dirty="0" err="1"/>
              <a:t>storage</a:t>
            </a:r>
            <a:r>
              <a:rPr lang="fi-FI" b="0" dirty="0"/>
              <a:t> in </a:t>
            </a:r>
            <a:r>
              <a:rPr lang="fi-FI" b="0" dirty="0" err="1"/>
              <a:t>small</a:t>
            </a:r>
            <a:r>
              <a:rPr lang="fi-FI" b="0" dirty="0"/>
              <a:t> and medium </a:t>
            </a:r>
            <a:r>
              <a:rPr lang="fi-FI" b="0" dirty="0" err="1"/>
              <a:t>sized</a:t>
            </a:r>
            <a:r>
              <a:rPr lang="fi-FI" b="0" dirty="0"/>
              <a:t> PV </a:t>
            </a:r>
            <a:r>
              <a:rPr lang="fi-FI" b="0" dirty="0" err="1"/>
              <a:t>systems</a:t>
            </a:r>
            <a:r>
              <a:rPr lang="fi-FI" b="0" dirty="0"/>
              <a:t>: </a:t>
            </a:r>
            <a:r>
              <a:rPr lang="en-US" b="0" dirty="0"/>
              <a:t>Increased self-consumption rates for smart solar &amp; storage prosumers</a:t>
            </a:r>
          </a:p>
          <a:p>
            <a:pPr>
              <a:buFont typeface="Arial" panose="020B0604020202020204" pitchFamily="34" charset="0"/>
              <a:buChar char="•"/>
            </a:pPr>
            <a:r>
              <a:rPr lang="en-US" b="0" dirty="0"/>
              <a:t>2. Large-scale solar &amp; storage with grid intelligence: </a:t>
            </a:r>
            <a:r>
              <a:rPr lang="en-US" b="0" dirty="0" err="1"/>
              <a:t>Flexilblity</a:t>
            </a:r>
            <a:r>
              <a:rPr lang="en-US" b="0" dirty="0"/>
              <a:t> services to the grid.</a:t>
            </a:r>
          </a:p>
          <a:p>
            <a:pPr>
              <a:buFont typeface="Arial" panose="020B0604020202020204" pitchFamily="34" charset="0"/>
              <a:buChar char="•"/>
            </a:pPr>
            <a:r>
              <a:rPr lang="en-US" b="0" dirty="0"/>
              <a:t>3. BIPV – 3rd generation of Building Integrated PV is ready for the mass market </a:t>
            </a:r>
            <a:endParaRPr lang="fi-FI" b="0" dirty="0"/>
          </a:p>
        </p:txBody>
      </p:sp>
      <p:pic>
        <p:nvPicPr>
          <p:cNvPr id="13" name="Picture 12">
            <a:extLst>
              <a:ext uri="{FF2B5EF4-FFF2-40B4-BE49-F238E27FC236}">
                <a16:creationId xmlns:a16="http://schemas.microsoft.com/office/drawing/2014/main" id="{5133CF51-7F20-45E0-AE8B-69CA189C729E}"/>
              </a:ext>
            </a:extLst>
          </p:cNvPr>
          <p:cNvPicPr/>
          <p:nvPr/>
        </p:nvPicPr>
        <p:blipFill>
          <a:blip r:embed="rId3"/>
          <a:stretch>
            <a:fillRect/>
          </a:stretch>
        </p:blipFill>
        <p:spPr>
          <a:xfrm>
            <a:off x="572400" y="1232884"/>
            <a:ext cx="7989709" cy="2944537"/>
          </a:xfrm>
          <a:prstGeom prst="rect">
            <a:avLst/>
          </a:prstGeom>
        </p:spPr>
      </p:pic>
    </p:spTree>
    <p:extLst>
      <p:ext uri="{BB962C8B-B14F-4D97-AF65-F5344CB8AC3E}">
        <p14:creationId xmlns:p14="http://schemas.microsoft.com/office/powerpoint/2010/main" val="988017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581278" y="185899"/>
            <a:ext cx="7772400" cy="900000"/>
          </a:xfrm>
        </p:spPr>
        <p:txBody>
          <a:bodyPr/>
          <a:lstStyle/>
          <a:p>
            <a:r>
              <a:rPr lang="en-US" sz="2400" dirty="0"/>
              <a:t/>
            </a:r>
            <a:br>
              <a:rPr lang="en-US" sz="2400" dirty="0"/>
            </a:br>
            <a:r>
              <a:rPr lang="en-US" sz="2400" dirty="0"/>
              <a:t>PV System options - Central or String inverters</a:t>
            </a:r>
          </a:p>
        </p:txBody>
      </p:sp>
      <p:sp>
        <p:nvSpPr>
          <p:cNvPr id="7" name="Date Placeholder 6"/>
          <p:cNvSpPr>
            <a:spLocks noGrp="1"/>
          </p:cNvSpPr>
          <p:nvPr>
            <p:ph type="dt" sz="half" idx="19"/>
          </p:nvPr>
        </p:nvSpPr>
        <p:spPr/>
        <p:txBody>
          <a:bodyPr/>
          <a:lstStyle/>
          <a:p>
            <a:pPr>
              <a:defRPr/>
            </a:pPr>
            <a:r>
              <a:rPr lang="fi-FI" dirty="0"/>
              <a:t>17.03.2020</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dirty="0"/>
          </a:p>
        </p:txBody>
      </p:sp>
      <p:sp>
        <p:nvSpPr>
          <p:cNvPr id="11"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a:t>“Solar farms, their local grids and connection         to the power system”</a:t>
            </a:r>
          </a:p>
        </p:txBody>
      </p:sp>
      <p:pic>
        <p:nvPicPr>
          <p:cNvPr id="9" name="Picture 2" descr="http://cenergypower.com/blog/wp-content/uploads/2014/01/central-inverter-image.jpg">
            <a:extLst>
              <a:ext uri="{FF2B5EF4-FFF2-40B4-BE49-F238E27FC236}">
                <a16:creationId xmlns:a16="http://schemas.microsoft.com/office/drawing/2014/main" id="{49E5AA50-2899-4163-B1B7-9E25B5A390CA}"/>
              </a:ext>
            </a:extLst>
          </p:cNvPr>
          <p:cNvPicPr>
            <a:picLocks noChangeAspect="1" noChangeArrowheads="1"/>
          </p:cNvPicPr>
          <p:nvPr/>
        </p:nvPicPr>
        <p:blipFill>
          <a:blip r:embed="rId3" cstate="print"/>
          <a:srcRect/>
          <a:stretch>
            <a:fillRect/>
          </a:stretch>
        </p:blipFill>
        <p:spPr bwMode="auto">
          <a:xfrm>
            <a:off x="-4055" y="1218873"/>
            <a:ext cx="6028720" cy="4596483"/>
          </a:xfrm>
          <a:prstGeom prst="rect">
            <a:avLst/>
          </a:prstGeom>
          <a:noFill/>
        </p:spPr>
      </p:pic>
      <p:sp>
        <p:nvSpPr>
          <p:cNvPr id="10" name="Textfeld 7">
            <a:extLst>
              <a:ext uri="{FF2B5EF4-FFF2-40B4-BE49-F238E27FC236}">
                <a16:creationId xmlns:a16="http://schemas.microsoft.com/office/drawing/2014/main" id="{7E59DDD9-95B3-4F1F-823B-F3C6AF467F4A}"/>
              </a:ext>
            </a:extLst>
          </p:cNvPr>
          <p:cNvSpPr txBox="1"/>
          <p:nvPr/>
        </p:nvSpPr>
        <p:spPr>
          <a:xfrm>
            <a:off x="6045659" y="1191216"/>
            <a:ext cx="3038514" cy="2770420"/>
          </a:xfrm>
          <a:prstGeom prst="rect">
            <a:avLst/>
          </a:prstGeom>
          <a:noFill/>
          <a:ln w="9525">
            <a:noFill/>
            <a:miter lim="800000"/>
            <a:headEnd/>
            <a:tailEnd/>
          </a:ln>
        </p:spPr>
        <p:txBody>
          <a:bodyPr wrap="square" lIns="144000" tIns="72000" rIns="72000" bIns="72000" anchor="ctr">
            <a:spAutoFit/>
          </a:bodyPr>
          <a:lstStyle/>
          <a:p>
            <a:pPr>
              <a:lnSpc>
                <a:spcPct val="110000"/>
              </a:lnSpc>
            </a:pPr>
            <a:endParaRPr lang="en-US" sz="1200" b="1" dirty="0">
              <a:solidFill>
                <a:schemeClr val="tx1"/>
              </a:solidFill>
            </a:endParaRPr>
          </a:p>
          <a:p>
            <a:pPr>
              <a:lnSpc>
                <a:spcPct val="110000"/>
              </a:lnSpc>
            </a:pPr>
            <a:r>
              <a:rPr lang="en-US" sz="1200" b="1" dirty="0">
                <a:solidFill>
                  <a:schemeClr val="tx1"/>
                </a:solidFill>
              </a:rPr>
              <a:t>Optimal solution depending on several factors: </a:t>
            </a:r>
            <a:r>
              <a:rPr lang="en-US" sz="1200" b="1" dirty="0" err="1">
                <a:solidFill>
                  <a:schemeClr val="tx1"/>
                </a:solidFill>
              </a:rPr>
              <a:t>e.g</a:t>
            </a:r>
            <a:endParaRPr lang="en-US" sz="1200" b="1" dirty="0">
              <a:solidFill>
                <a:schemeClr val="tx1"/>
              </a:solidFill>
            </a:endParaRPr>
          </a:p>
          <a:p>
            <a:pPr>
              <a:lnSpc>
                <a:spcPct val="110000"/>
              </a:lnSpc>
            </a:pPr>
            <a:endParaRPr lang="en-US" sz="1200" b="1" dirty="0">
              <a:solidFill>
                <a:schemeClr val="tx1"/>
              </a:solidFill>
            </a:endParaRPr>
          </a:p>
          <a:p>
            <a:pPr marL="171450" indent="-171450">
              <a:lnSpc>
                <a:spcPct val="110000"/>
              </a:lnSpc>
              <a:buFont typeface="Arial" panose="020B0604020202020204" pitchFamily="34" charset="0"/>
              <a:buChar char="•"/>
            </a:pPr>
            <a:r>
              <a:rPr lang="en-US" sz="1200" b="1" dirty="0"/>
              <a:t>Size of the solar farm</a:t>
            </a:r>
          </a:p>
          <a:p>
            <a:pPr marL="171450" indent="-171450">
              <a:lnSpc>
                <a:spcPct val="110000"/>
              </a:lnSpc>
              <a:buFont typeface="Arial" panose="020B0604020202020204" pitchFamily="34" charset="0"/>
              <a:buChar char="•"/>
            </a:pPr>
            <a:r>
              <a:rPr lang="en-US" sz="1200" b="1" dirty="0"/>
              <a:t>Layout of the solar farm</a:t>
            </a:r>
          </a:p>
          <a:p>
            <a:pPr marL="171450" indent="-171450">
              <a:lnSpc>
                <a:spcPct val="110000"/>
              </a:lnSpc>
              <a:buFont typeface="Arial" panose="020B0604020202020204" pitchFamily="34" charset="0"/>
              <a:buChar char="•"/>
            </a:pPr>
            <a:r>
              <a:rPr lang="en-US" sz="1200" b="1" dirty="0">
                <a:solidFill>
                  <a:schemeClr val="tx1"/>
                </a:solidFill>
              </a:rPr>
              <a:t>Reliability / Redundancy requirements</a:t>
            </a:r>
          </a:p>
          <a:p>
            <a:pPr marL="171450" indent="-171450">
              <a:lnSpc>
                <a:spcPct val="110000"/>
              </a:lnSpc>
              <a:buFont typeface="Arial" panose="020B0604020202020204" pitchFamily="34" charset="0"/>
              <a:buChar char="•"/>
            </a:pPr>
            <a:r>
              <a:rPr lang="en-US" sz="1200" b="1" dirty="0"/>
              <a:t>Grid connection requirements</a:t>
            </a:r>
          </a:p>
          <a:p>
            <a:pPr marL="171450" indent="-171450">
              <a:lnSpc>
                <a:spcPct val="110000"/>
              </a:lnSpc>
              <a:buFont typeface="Arial" panose="020B0604020202020204" pitchFamily="34" charset="0"/>
              <a:buChar char="•"/>
            </a:pPr>
            <a:endParaRPr lang="en-US" sz="1200" b="1" dirty="0"/>
          </a:p>
          <a:p>
            <a:pPr>
              <a:lnSpc>
                <a:spcPct val="110000"/>
              </a:lnSpc>
            </a:pPr>
            <a:r>
              <a:rPr lang="en-US" sz="1200" b="1" dirty="0"/>
              <a:t>Also “hybrids” - string inverters  combined together to work as a “central inverter” - existing</a:t>
            </a:r>
          </a:p>
        </p:txBody>
      </p:sp>
      <p:pic>
        <p:nvPicPr>
          <p:cNvPr id="12" name="Picture 2" descr="https://solectria.com/site/assets/files/1858/stringvscentral-1.400x400.jpg">
            <a:extLst>
              <a:ext uri="{FF2B5EF4-FFF2-40B4-BE49-F238E27FC236}">
                <a16:creationId xmlns:a16="http://schemas.microsoft.com/office/drawing/2014/main" id="{56FEA236-35BE-4513-B819-D08D6804EC00}"/>
              </a:ext>
            </a:extLst>
          </p:cNvPr>
          <p:cNvPicPr>
            <a:picLocks noChangeAspect="1" noChangeArrowheads="1"/>
          </p:cNvPicPr>
          <p:nvPr/>
        </p:nvPicPr>
        <p:blipFill>
          <a:blip r:embed="rId4" cstate="print"/>
          <a:srcRect/>
          <a:stretch>
            <a:fillRect/>
          </a:stretch>
        </p:blipFill>
        <p:spPr bwMode="auto">
          <a:xfrm>
            <a:off x="5879225" y="4078842"/>
            <a:ext cx="3225943" cy="1693620"/>
          </a:xfrm>
          <a:prstGeom prst="rect">
            <a:avLst/>
          </a:prstGeom>
          <a:noFill/>
        </p:spPr>
      </p:pic>
    </p:spTree>
    <p:extLst>
      <p:ext uri="{BB962C8B-B14F-4D97-AF65-F5344CB8AC3E}">
        <p14:creationId xmlns:p14="http://schemas.microsoft.com/office/powerpoint/2010/main" val="4070883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460D092-6F92-4AE1-8DFD-1597E97E139A}"/>
              </a:ext>
            </a:extLst>
          </p:cNvPr>
          <p:cNvSpPr>
            <a:spLocks noGrp="1"/>
          </p:cNvSpPr>
          <p:nvPr>
            <p:ph type="body" sz="quarter" idx="13"/>
          </p:nvPr>
        </p:nvSpPr>
        <p:spPr/>
        <p:txBody>
          <a:bodyPr/>
          <a:lstStyle/>
          <a:p>
            <a:endParaRPr lang="fi-FI"/>
          </a:p>
        </p:txBody>
      </p:sp>
      <p:sp>
        <p:nvSpPr>
          <p:cNvPr id="3" name="Title 2">
            <a:extLst>
              <a:ext uri="{FF2B5EF4-FFF2-40B4-BE49-F238E27FC236}">
                <a16:creationId xmlns:a16="http://schemas.microsoft.com/office/drawing/2014/main" id="{478CBD5A-F83B-4F5A-8B11-1CD572B3A346}"/>
              </a:ext>
            </a:extLst>
          </p:cNvPr>
          <p:cNvSpPr>
            <a:spLocks noGrp="1"/>
          </p:cNvSpPr>
          <p:nvPr>
            <p:ph type="ctrTitle"/>
          </p:nvPr>
        </p:nvSpPr>
        <p:spPr/>
        <p:txBody>
          <a:bodyPr/>
          <a:lstStyle/>
          <a:p>
            <a:r>
              <a:rPr lang="en-US" dirty="0"/>
              <a:t>Central Inverter PV System</a:t>
            </a:r>
            <a:endParaRPr lang="fi-FI" dirty="0"/>
          </a:p>
        </p:txBody>
      </p:sp>
      <p:sp>
        <p:nvSpPr>
          <p:cNvPr id="4" name="Text Placeholder 3">
            <a:extLst>
              <a:ext uri="{FF2B5EF4-FFF2-40B4-BE49-F238E27FC236}">
                <a16:creationId xmlns:a16="http://schemas.microsoft.com/office/drawing/2014/main" id="{61E62284-2C07-4DB9-8CD0-CC186C312242}"/>
              </a:ext>
            </a:extLst>
          </p:cNvPr>
          <p:cNvSpPr>
            <a:spLocks noGrp="1"/>
          </p:cNvSpPr>
          <p:nvPr>
            <p:ph type="body" sz="quarter" idx="16"/>
          </p:nvPr>
        </p:nvSpPr>
        <p:spPr/>
        <p:txBody>
          <a:bodyPr/>
          <a:lstStyle/>
          <a:p>
            <a:endParaRPr lang="fi-FI"/>
          </a:p>
        </p:txBody>
      </p:sp>
      <p:sp>
        <p:nvSpPr>
          <p:cNvPr id="5" name="Text Placeholder 4">
            <a:extLst>
              <a:ext uri="{FF2B5EF4-FFF2-40B4-BE49-F238E27FC236}">
                <a16:creationId xmlns:a16="http://schemas.microsoft.com/office/drawing/2014/main" id="{A027D518-55D8-41FC-BCD1-291DE1BA50A2}"/>
              </a:ext>
            </a:extLst>
          </p:cNvPr>
          <p:cNvSpPr>
            <a:spLocks noGrp="1"/>
          </p:cNvSpPr>
          <p:nvPr>
            <p:ph type="body" sz="quarter" idx="17"/>
          </p:nvPr>
        </p:nvSpPr>
        <p:spPr/>
        <p:txBody>
          <a:bodyPr/>
          <a:lstStyle/>
          <a:p>
            <a:endParaRPr lang="fi-FI"/>
          </a:p>
        </p:txBody>
      </p:sp>
      <p:sp>
        <p:nvSpPr>
          <p:cNvPr id="6" name="Date Placeholder 5">
            <a:extLst>
              <a:ext uri="{FF2B5EF4-FFF2-40B4-BE49-F238E27FC236}">
                <a16:creationId xmlns:a16="http://schemas.microsoft.com/office/drawing/2014/main" id="{E5105A44-4886-496F-AB24-C5EF4ED8E7FC}"/>
              </a:ext>
            </a:extLst>
          </p:cNvPr>
          <p:cNvSpPr>
            <a:spLocks noGrp="1"/>
          </p:cNvSpPr>
          <p:nvPr>
            <p:ph type="dt" sz="half" idx="19"/>
          </p:nvPr>
        </p:nvSpPr>
        <p:spPr/>
        <p:txBody>
          <a:bodyPr/>
          <a:lstStyle/>
          <a:p>
            <a:pPr>
              <a:defRPr/>
            </a:pPr>
            <a:r>
              <a:rPr lang="fi-FI" dirty="0"/>
              <a:t>17.03.2020</a:t>
            </a:r>
            <a:endParaRPr lang="en-US" dirty="0"/>
          </a:p>
        </p:txBody>
      </p:sp>
      <p:sp>
        <p:nvSpPr>
          <p:cNvPr id="7" name="Slide Number Placeholder 6">
            <a:extLst>
              <a:ext uri="{FF2B5EF4-FFF2-40B4-BE49-F238E27FC236}">
                <a16:creationId xmlns:a16="http://schemas.microsoft.com/office/drawing/2014/main" id="{EBD163E1-F93C-4AC5-BA31-4D8C939DC6BB}"/>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dirty="0"/>
          </a:p>
        </p:txBody>
      </p:sp>
      <p:pic>
        <p:nvPicPr>
          <p:cNvPr id="8" name="Grafik 44">
            <a:extLst>
              <a:ext uri="{FF2B5EF4-FFF2-40B4-BE49-F238E27FC236}">
                <a16:creationId xmlns:a16="http://schemas.microsoft.com/office/drawing/2014/main" id="{63BFC395-0141-49F5-A6FD-44F2E3E3E3F7}"/>
              </a:ext>
            </a:extLst>
          </p:cNvPr>
          <p:cNvPicPr/>
          <p:nvPr/>
        </p:nvPicPr>
        <p:blipFill rotWithShape="1">
          <a:blip r:embed="rId3" cstate="screen">
            <a:extLst>
              <a:ext uri="{28A0092B-C50C-407E-A947-70E740481C1C}">
                <a14:useLocalDpi xmlns:a14="http://schemas.microsoft.com/office/drawing/2010/main"/>
              </a:ext>
            </a:extLst>
          </a:blip>
          <a:srcRect/>
          <a:stretch/>
        </p:blipFill>
        <p:spPr>
          <a:xfrm>
            <a:off x="572401" y="1387740"/>
            <a:ext cx="6481542" cy="3599896"/>
          </a:xfrm>
          <a:prstGeom prst="rect">
            <a:avLst/>
          </a:prstGeom>
        </p:spPr>
      </p:pic>
      <p:sp>
        <p:nvSpPr>
          <p:cNvPr id="9" name="TextBox 8">
            <a:extLst>
              <a:ext uri="{FF2B5EF4-FFF2-40B4-BE49-F238E27FC236}">
                <a16:creationId xmlns:a16="http://schemas.microsoft.com/office/drawing/2014/main" id="{16B0A6B3-0D47-490B-A74E-5118B4288853}"/>
              </a:ext>
            </a:extLst>
          </p:cNvPr>
          <p:cNvSpPr txBox="1"/>
          <p:nvPr/>
        </p:nvSpPr>
        <p:spPr>
          <a:xfrm>
            <a:off x="7160821" y="1239503"/>
            <a:ext cx="1805049" cy="5647700"/>
          </a:xfrm>
          <a:prstGeom prst="rect">
            <a:avLst/>
          </a:prstGeom>
          <a:noFill/>
        </p:spPr>
        <p:txBody>
          <a:bodyPr wrap="square" rtlCol="0">
            <a:spAutoFit/>
          </a:bodyPr>
          <a:lstStyle/>
          <a:p>
            <a:pPr>
              <a:lnSpc>
                <a:spcPct val="110000"/>
              </a:lnSpc>
              <a:spcBef>
                <a:spcPts val="0"/>
              </a:spcBef>
            </a:pPr>
            <a:r>
              <a:rPr lang="en-US" sz="1000" dirty="0"/>
              <a:t>1.</a:t>
            </a:r>
            <a:r>
              <a:rPr lang="en-US" sz="1000" b="1" dirty="0">
                <a:solidFill>
                  <a:srgbClr val="FFFFFF"/>
                </a:solidFill>
              </a:rPr>
              <a:t> </a:t>
            </a:r>
            <a:r>
              <a:rPr lang="en-US" sz="1000" b="1" dirty="0"/>
              <a:t>PV DC connection:</a:t>
            </a:r>
          </a:p>
          <a:p>
            <a:pPr>
              <a:lnSpc>
                <a:spcPct val="110000"/>
              </a:lnSpc>
              <a:spcBef>
                <a:spcPts val="0"/>
              </a:spcBef>
              <a:buFont typeface="Arial" pitchFamily="34" charset="0"/>
              <a:buChar char="•"/>
            </a:pPr>
            <a:r>
              <a:rPr lang="en-US" sz="1000" dirty="0"/>
              <a:t> Combiner Boxes</a:t>
            </a:r>
          </a:p>
          <a:p>
            <a:pPr>
              <a:lnSpc>
                <a:spcPct val="110000"/>
              </a:lnSpc>
              <a:spcBef>
                <a:spcPts val="0"/>
              </a:spcBef>
              <a:buFont typeface="Arial" pitchFamily="34" charset="0"/>
              <a:buChar char="•"/>
            </a:pPr>
            <a:r>
              <a:rPr lang="en-US" sz="1000" dirty="0"/>
              <a:t> DC Fusing</a:t>
            </a:r>
          </a:p>
          <a:p>
            <a:pPr>
              <a:lnSpc>
                <a:spcPct val="110000"/>
              </a:lnSpc>
              <a:spcBef>
                <a:spcPts val="0"/>
              </a:spcBef>
              <a:buFont typeface="Arial" pitchFamily="34" charset="0"/>
              <a:buChar char="•"/>
            </a:pPr>
            <a:r>
              <a:rPr lang="en-US" sz="1000" dirty="0"/>
              <a:t> DC-Cables to Inverter</a:t>
            </a:r>
          </a:p>
          <a:p>
            <a:pPr>
              <a:lnSpc>
                <a:spcPct val="110000"/>
              </a:lnSpc>
              <a:spcBef>
                <a:spcPts val="0"/>
              </a:spcBef>
            </a:pPr>
            <a:r>
              <a:rPr lang="en-US" sz="1000" b="1" dirty="0"/>
              <a:t>2. MV Inverter Station:</a:t>
            </a:r>
          </a:p>
          <a:p>
            <a:pPr>
              <a:lnSpc>
                <a:spcPct val="110000"/>
              </a:lnSpc>
              <a:spcBef>
                <a:spcPts val="0"/>
              </a:spcBef>
              <a:buFont typeface="Arial" pitchFamily="34" charset="0"/>
              <a:buChar char="•"/>
            </a:pPr>
            <a:r>
              <a:rPr lang="en-US" sz="1000" b="1" dirty="0"/>
              <a:t> </a:t>
            </a:r>
            <a:r>
              <a:rPr lang="en-US" sz="1000" dirty="0"/>
              <a:t>Central-Inverter</a:t>
            </a:r>
          </a:p>
          <a:p>
            <a:pPr>
              <a:lnSpc>
                <a:spcPct val="110000"/>
              </a:lnSpc>
              <a:spcBef>
                <a:spcPts val="0"/>
              </a:spcBef>
              <a:buFont typeface="Arial" pitchFamily="34" charset="0"/>
              <a:buChar char="•"/>
            </a:pPr>
            <a:r>
              <a:rPr lang="en-US" sz="1000" dirty="0"/>
              <a:t> MV transformer</a:t>
            </a:r>
          </a:p>
          <a:p>
            <a:pPr>
              <a:lnSpc>
                <a:spcPct val="110000"/>
              </a:lnSpc>
              <a:spcBef>
                <a:spcPts val="0"/>
              </a:spcBef>
              <a:buFont typeface="Arial" pitchFamily="34" charset="0"/>
              <a:buChar char="•"/>
            </a:pPr>
            <a:r>
              <a:rPr lang="en-US" sz="1000" dirty="0"/>
              <a:t> </a:t>
            </a:r>
            <a:r>
              <a:rPr lang="en-US" sz="1000" dirty="0" err="1"/>
              <a:t>RingMainUnit</a:t>
            </a:r>
            <a:r>
              <a:rPr lang="en-US" sz="1000" dirty="0"/>
              <a:t> Switchgear</a:t>
            </a:r>
          </a:p>
          <a:p>
            <a:pPr>
              <a:lnSpc>
                <a:spcPct val="110000"/>
              </a:lnSpc>
              <a:spcBef>
                <a:spcPts val="0"/>
              </a:spcBef>
              <a:buFont typeface="Arial" pitchFamily="34" charset="0"/>
              <a:buChar char="•"/>
            </a:pPr>
            <a:r>
              <a:rPr lang="en-US" sz="1000" dirty="0"/>
              <a:t> Skid or Container</a:t>
            </a:r>
          </a:p>
          <a:p>
            <a:pPr>
              <a:lnSpc>
                <a:spcPct val="110000"/>
              </a:lnSpc>
              <a:spcBef>
                <a:spcPts val="0"/>
              </a:spcBef>
            </a:pPr>
            <a:r>
              <a:rPr lang="en-US" sz="1000" b="1" dirty="0"/>
              <a:t>4.&amp;5. HV Grid Connection:</a:t>
            </a:r>
          </a:p>
          <a:p>
            <a:pPr>
              <a:lnSpc>
                <a:spcPct val="110000"/>
              </a:lnSpc>
              <a:spcBef>
                <a:spcPts val="0"/>
              </a:spcBef>
              <a:buFont typeface="Arial" pitchFamily="34" charset="0"/>
              <a:buChar char="•"/>
            </a:pPr>
            <a:r>
              <a:rPr lang="en-US" sz="1000" dirty="0"/>
              <a:t> MV/HV Substation</a:t>
            </a:r>
          </a:p>
          <a:p>
            <a:pPr>
              <a:lnSpc>
                <a:spcPct val="110000"/>
              </a:lnSpc>
              <a:spcBef>
                <a:spcPts val="0"/>
              </a:spcBef>
              <a:buFont typeface="Arial" pitchFamily="34" charset="0"/>
              <a:buChar char="•"/>
            </a:pPr>
            <a:r>
              <a:rPr lang="en-US" sz="1000" dirty="0"/>
              <a:t> HV Transformer</a:t>
            </a:r>
          </a:p>
          <a:p>
            <a:pPr>
              <a:lnSpc>
                <a:spcPct val="110000"/>
              </a:lnSpc>
              <a:spcBef>
                <a:spcPts val="0"/>
              </a:spcBef>
              <a:buFont typeface="Arial" pitchFamily="34" charset="0"/>
              <a:buChar char="•"/>
            </a:pPr>
            <a:r>
              <a:rPr lang="en-US" sz="1000" dirty="0"/>
              <a:t> Switchboard Station</a:t>
            </a:r>
          </a:p>
          <a:p>
            <a:pPr>
              <a:lnSpc>
                <a:spcPct val="110000"/>
              </a:lnSpc>
              <a:spcBef>
                <a:spcPts val="0"/>
              </a:spcBef>
              <a:buFont typeface="Arial" pitchFamily="34" charset="0"/>
              <a:buChar char="•"/>
            </a:pPr>
            <a:r>
              <a:rPr lang="en-US" sz="1000" dirty="0"/>
              <a:t> MV Switchgear</a:t>
            </a:r>
          </a:p>
          <a:p>
            <a:pPr>
              <a:lnSpc>
                <a:spcPct val="110000"/>
              </a:lnSpc>
              <a:spcBef>
                <a:spcPts val="0"/>
              </a:spcBef>
              <a:buFont typeface="Arial" pitchFamily="34" charset="0"/>
              <a:buChar char="•"/>
            </a:pPr>
            <a:r>
              <a:rPr lang="en-US" sz="1000" dirty="0"/>
              <a:t> MV/AUX Transformer</a:t>
            </a:r>
          </a:p>
          <a:p>
            <a:pPr>
              <a:lnSpc>
                <a:spcPct val="110000"/>
              </a:lnSpc>
              <a:spcBef>
                <a:spcPts val="0"/>
              </a:spcBef>
            </a:pPr>
            <a:r>
              <a:rPr lang="en-US" sz="1000" b="1" dirty="0"/>
              <a:t>7. Control Center</a:t>
            </a:r>
          </a:p>
          <a:p>
            <a:pPr>
              <a:lnSpc>
                <a:spcPct val="110000"/>
              </a:lnSpc>
              <a:spcBef>
                <a:spcPts val="0"/>
              </a:spcBef>
              <a:buFont typeface="Arial" pitchFamily="34" charset="0"/>
              <a:buChar char="•"/>
            </a:pPr>
            <a:r>
              <a:rPr lang="en-US" sz="1000" dirty="0"/>
              <a:t> SCADA</a:t>
            </a:r>
          </a:p>
          <a:p>
            <a:pPr>
              <a:lnSpc>
                <a:spcPct val="110000"/>
              </a:lnSpc>
              <a:spcBef>
                <a:spcPts val="0"/>
              </a:spcBef>
              <a:buFont typeface="Arial" pitchFamily="34" charset="0"/>
              <a:buChar char="•"/>
            </a:pPr>
            <a:r>
              <a:rPr lang="en-US" sz="1000" dirty="0"/>
              <a:t> Power Plant Control</a:t>
            </a:r>
          </a:p>
          <a:p>
            <a:pPr>
              <a:lnSpc>
                <a:spcPct val="110000"/>
              </a:lnSpc>
              <a:spcBef>
                <a:spcPts val="0"/>
              </a:spcBef>
              <a:buFont typeface="Arial" pitchFamily="34" charset="0"/>
              <a:buChar char="•"/>
            </a:pPr>
            <a:r>
              <a:rPr lang="en-US" sz="1000" dirty="0"/>
              <a:t> Asset Management</a:t>
            </a:r>
          </a:p>
          <a:p>
            <a:pPr>
              <a:lnSpc>
                <a:spcPct val="110000"/>
              </a:lnSpc>
              <a:spcBef>
                <a:spcPts val="0"/>
              </a:spcBef>
              <a:buFont typeface="Arial" pitchFamily="34" charset="0"/>
              <a:buChar char="•"/>
            </a:pPr>
            <a:r>
              <a:rPr lang="en-US" sz="1000" dirty="0"/>
              <a:t> Production Forecast </a:t>
            </a:r>
          </a:p>
          <a:p>
            <a:pPr>
              <a:lnSpc>
                <a:spcPct val="110000"/>
              </a:lnSpc>
              <a:spcBef>
                <a:spcPts val="0"/>
              </a:spcBef>
              <a:buFont typeface="Arial" pitchFamily="34" charset="0"/>
              <a:buChar char="•"/>
            </a:pPr>
            <a:r>
              <a:rPr lang="en-US" sz="1000" dirty="0"/>
              <a:t> Tracker Control</a:t>
            </a:r>
          </a:p>
          <a:p>
            <a:pPr>
              <a:lnSpc>
                <a:spcPct val="110000"/>
              </a:lnSpc>
              <a:spcBef>
                <a:spcPts val="0"/>
              </a:spcBef>
              <a:buFont typeface="Arial" pitchFamily="34" charset="0"/>
              <a:buChar char="•"/>
            </a:pPr>
            <a:endParaRPr lang="en-US" sz="1000" dirty="0"/>
          </a:p>
          <a:p>
            <a:pPr>
              <a:lnSpc>
                <a:spcPct val="110000"/>
              </a:lnSpc>
              <a:spcBef>
                <a:spcPts val="0"/>
              </a:spcBef>
            </a:pPr>
            <a:r>
              <a:rPr lang="en-US" sz="1000" dirty="0"/>
              <a:t>(3&amp;6 Additional energy system equipment like Battery Energy Storage System (BESS) and Power to Hydrogen production)</a:t>
            </a:r>
          </a:p>
          <a:p>
            <a:pPr>
              <a:lnSpc>
                <a:spcPct val="110000"/>
              </a:lnSpc>
              <a:spcBef>
                <a:spcPts val="0"/>
              </a:spcBef>
              <a:buFont typeface="Arial" pitchFamily="34" charset="0"/>
              <a:buChar char="•"/>
            </a:pPr>
            <a:endParaRPr lang="en-US" sz="1000" dirty="0"/>
          </a:p>
          <a:p>
            <a:pPr>
              <a:lnSpc>
                <a:spcPct val="110000"/>
              </a:lnSpc>
              <a:spcBef>
                <a:spcPts val="0"/>
              </a:spcBef>
              <a:buFont typeface="Arial" pitchFamily="34" charset="0"/>
              <a:buChar char="•"/>
            </a:pPr>
            <a:endParaRPr lang="en-US" sz="1000" dirty="0"/>
          </a:p>
          <a:p>
            <a:pPr>
              <a:lnSpc>
                <a:spcPct val="110000"/>
              </a:lnSpc>
              <a:spcBef>
                <a:spcPts val="0"/>
              </a:spcBef>
              <a:buFont typeface="Arial" pitchFamily="34" charset="0"/>
              <a:buChar char="•"/>
            </a:pPr>
            <a:endParaRPr lang="en-US" sz="1000" dirty="0"/>
          </a:p>
          <a:p>
            <a:pPr>
              <a:lnSpc>
                <a:spcPct val="110000"/>
              </a:lnSpc>
              <a:spcBef>
                <a:spcPts val="0"/>
              </a:spcBef>
              <a:buFont typeface="Arial" pitchFamily="34" charset="0"/>
              <a:buChar char="•"/>
            </a:pPr>
            <a:endParaRPr lang="en-US" sz="1000" dirty="0"/>
          </a:p>
          <a:p>
            <a:endParaRPr lang="fi-FI" dirty="0"/>
          </a:p>
        </p:txBody>
      </p:sp>
    </p:spTree>
    <p:extLst>
      <p:ext uri="{BB962C8B-B14F-4D97-AF65-F5344CB8AC3E}">
        <p14:creationId xmlns:p14="http://schemas.microsoft.com/office/powerpoint/2010/main" val="27510459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99DA4759-B789-4BA5-B9EC-2906A4F56A0B}"/>
              </a:ext>
            </a:extLst>
          </p:cNvPr>
          <p:cNvPicPr>
            <a:picLocks noChangeAspect="1"/>
          </p:cNvPicPr>
          <p:nvPr/>
        </p:nvPicPr>
        <p:blipFill>
          <a:blip r:embed="rId3"/>
          <a:stretch>
            <a:fillRect/>
          </a:stretch>
        </p:blipFill>
        <p:spPr>
          <a:xfrm>
            <a:off x="4459090" y="1795194"/>
            <a:ext cx="4653783" cy="1988090"/>
          </a:xfrm>
          <a:prstGeom prst="rect">
            <a:avLst/>
          </a:prstGeom>
        </p:spPr>
      </p:pic>
      <p:sp>
        <p:nvSpPr>
          <p:cNvPr id="3" name="Title 2"/>
          <p:cNvSpPr>
            <a:spLocks noGrp="1"/>
          </p:cNvSpPr>
          <p:nvPr>
            <p:ph type="ctrTitle"/>
          </p:nvPr>
        </p:nvSpPr>
        <p:spPr>
          <a:xfrm>
            <a:off x="572400" y="425594"/>
            <a:ext cx="7772400" cy="586460"/>
          </a:xfrm>
        </p:spPr>
        <p:txBody>
          <a:bodyPr/>
          <a:lstStyle/>
          <a:p>
            <a:r>
              <a:rPr lang="en-US" sz="2400" dirty="0"/>
              <a:t>Grid Connected PV System</a:t>
            </a:r>
          </a:p>
        </p:txBody>
      </p:sp>
      <p:sp>
        <p:nvSpPr>
          <p:cNvPr id="7" name="Date Placeholder 6"/>
          <p:cNvSpPr>
            <a:spLocks noGrp="1"/>
          </p:cNvSpPr>
          <p:nvPr>
            <p:ph type="dt" sz="half" idx="19"/>
          </p:nvPr>
        </p:nvSpPr>
        <p:spPr/>
        <p:txBody>
          <a:bodyPr/>
          <a:lstStyle/>
          <a:p>
            <a:pPr>
              <a:defRPr/>
            </a:pPr>
            <a:r>
              <a:rPr lang="fi-FI" dirty="0"/>
              <a:t>17.03.2020</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dirty="0"/>
          </a:p>
        </p:txBody>
      </p:sp>
      <p:sp>
        <p:nvSpPr>
          <p:cNvPr id="4" name="TextBox 3"/>
          <p:cNvSpPr txBox="1"/>
          <p:nvPr/>
        </p:nvSpPr>
        <p:spPr>
          <a:xfrm>
            <a:off x="391273" y="1883504"/>
            <a:ext cx="4032376" cy="3647152"/>
          </a:xfrm>
          <a:prstGeom prst="rect">
            <a:avLst/>
          </a:prstGeom>
          <a:noFill/>
        </p:spPr>
        <p:txBody>
          <a:bodyPr wrap="square" rtlCol="0">
            <a:spAutoFit/>
          </a:bodyPr>
          <a:lstStyle/>
          <a:p>
            <a:pPr marL="0" indent="0">
              <a:lnSpc>
                <a:spcPct val="150000"/>
              </a:lnSpc>
              <a:spcBef>
                <a:spcPts val="0"/>
              </a:spcBef>
            </a:pPr>
            <a:r>
              <a:rPr lang="en-US" sz="1400" dirty="0"/>
              <a:t>Inverters: </a:t>
            </a:r>
          </a:p>
          <a:p>
            <a:pPr marL="285750" indent="-285750">
              <a:spcBef>
                <a:spcPts val="0"/>
              </a:spcBef>
              <a:buFont typeface="Arial" panose="020B0604020202020204" pitchFamily="34" charset="0"/>
              <a:buChar char="•"/>
            </a:pPr>
            <a:r>
              <a:rPr lang="en-US" sz="1400" dirty="0"/>
              <a:t>High efficiency</a:t>
            </a:r>
          </a:p>
          <a:p>
            <a:pPr marL="285750" indent="-285750">
              <a:spcBef>
                <a:spcPts val="0"/>
              </a:spcBef>
              <a:buFont typeface="Arial" panose="020B0604020202020204" pitchFamily="34" charset="0"/>
              <a:buChar char="•"/>
            </a:pPr>
            <a:r>
              <a:rPr lang="en-US" sz="1400" dirty="0"/>
              <a:t>Input DC-voltage boost</a:t>
            </a:r>
          </a:p>
          <a:p>
            <a:pPr marL="285750" indent="-285750">
              <a:spcBef>
                <a:spcPts val="0"/>
              </a:spcBef>
              <a:buFont typeface="Arial" panose="020B0604020202020204" pitchFamily="34" charset="0"/>
              <a:buChar char="•"/>
            </a:pPr>
            <a:r>
              <a:rPr lang="en-US" sz="1400" dirty="0"/>
              <a:t>Grid connection filter</a:t>
            </a:r>
          </a:p>
          <a:p>
            <a:pPr marL="285750" indent="-285750">
              <a:spcBef>
                <a:spcPts val="0"/>
              </a:spcBef>
              <a:buFont typeface="Arial" panose="020B0604020202020204" pitchFamily="34" charset="0"/>
              <a:buChar char="•"/>
            </a:pPr>
            <a:r>
              <a:rPr lang="en-US" sz="1400" dirty="0"/>
              <a:t>Grid disconnection relay</a:t>
            </a:r>
          </a:p>
          <a:p>
            <a:pPr marL="285750" indent="-285750">
              <a:spcBef>
                <a:spcPts val="0"/>
              </a:spcBef>
              <a:buFont typeface="Arial" panose="020B0604020202020204" pitchFamily="34" charset="0"/>
              <a:buChar char="•"/>
            </a:pPr>
            <a:r>
              <a:rPr lang="en-US" sz="1400" dirty="0"/>
              <a:t>DC switch</a:t>
            </a:r>
          </a:p>
          <a:p>
            <a:pPr marL="285750" indent="-285750">
              <a:spcBef>
                <a:spcPts val="0"/>
              </a:spcBef>
              <a:buFont typeface="Arial" panose="020B0604020202020204" pitchFamily="34" charset="0"/>
              <a:buChar char="•"/>
            </a:pPr>
            <a:r>
              <a:rPr lang="en-US" sz="1400" dirty="0"/>
              <a:t>Maximum power point tracking control</a:t>
            </a:r>
          </a:p>
          <a:p>
            <a:pPr marL="674688" lvl="1" indent="-285750">
              <a:spcBef>
                <a:spcPts val="0"/>
              </a:spcBef>
              <a:buFont typeface="Courier New" panose="02070309020205020404" pitchFamily="49" charset="0"/>
              <a:buChar char="o"/>
            </a:pPr>
            <a:r>
              <a:rPr lang="en-US" sz="1400" dirty="0"/>
              <a:t>Inverters choose the best point of maximum voltage and current to produce maximum power from the solar cell module.</a:t>
            </a:r>
          </a:p>
          <a:p>
            <a:pPr marL="285750" indent="-285750">
              <a:spcBef>
                <a:spcPts val="0"/>
              </a:spcBef>
              <a:buFont typeface="Arial" panose="020B0604020202020204" pitchFamily="34" charset="0"/>
              <a:buChar char="•"/>
            </a:pPr>
            <a:r>
              <a:rPr lang="en-US" sz="1400" dirty="0"/>
              <a:t>Anti-islanding protection</a:t>
            </a:r>
          </a:p>
          <a:p>
            <a:pPr marL="285750" indent="-285750">
              <a:spcBef>
                <a:spcPts val="0"/>
              </a:spcBef>
              <a:buFont typeface="Arial" panose="020B0604020202020204" pitchFamily="34" charset="0"/>
              <a:buChar char="•"/>
            </a:pPr>
            <a:r>
              <a:rPr lang="en-US" sz="1400" dirty="0"/>
              <a:t>Grid synchronization</a:t>
            </a:r>
          </a:p>
          <a:p>
            <a:pPr marL="285750" indent="-285750">
              <a:spcBef>
                <a:spcPts val="0"/>
              </a:spcBef>
              <a:buFont typeface="Arial" panose="020B0604020202020204" pitchFamily="34" charset="0"/>
              <a:buChar char="•"/>
            </a:pPr>
            <a:r>
              <a:rPr lang="en-US" sz="1400" dirty="0"/>
              <a:t>Data logging and energy metering</a:t>
            </a:r>
          </a:p>
          <a:p>
            <a:pPr marL="285750" indent="-285750">
              <a:spcBef>
                <a:spcPts val="0"/>
              </a:spcBef>
              <a:buFont typeface="Arial" panose="020B0604020202020204" pitchFamily="34" charset="0"/>
              <a:buChar char="•"/>
            </a:pPr>
            <a:r>
              <a:rPr lang="en-US" sz="1400" dirty="0"/>
              <a:t>20 years or more lifetime</a:t>
            </a:r>
          </a:p>
          <a:p>
            <a:endParaRPr lang="en-US" sz="1400" dirty="0">
              <a:latin typeface="+mn-lt"/>
            </a:endParaRPr>
          </a:p>
        </p:txBody>
      </p:sp>
      <p:sp>
        <p:nvSpPr>
          <p:cNvPr id="11"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a:t>“Solar farms, their local grids and connection         to the power system”</a:t>
            </a:r>
          </a:p>
        </p:txBody>
      </p:sp>
      <p:pic>
        <p:nvPicPr>
          <p:cNvPr id="9" name="Picture 8">
            <a:extLst>
              <a:ext uri="{FF2B5EF4-FFF2-40B4-BE49-F238E27FC236}">
                <a16:creationId xmlns:a16="http://schemas.microsoft.com/office/drawing/2014/main" id="{ECB75A47-217A-4AD8-86B8-D1059797311D}"/>
              </a:ext>
            </a:extLst>
          </p:cNvPr>
          <p:cNvPicPr>
            <a:picLocks noChangeAspect="1"/>
          </p:cNvPicPr>
          <p:nvPr/>
        </p:nvPicPr>
        <p:blipFill>
          <a:blip r:embed="rId4"/>
          <a:stretch>
            <a:fillRect/>
          </a:stretch>
        </p:blipFill>
        <p:spPr>
          <a:xfrm>
            <a:off x="4680534" y="3687721"/>
            <a:ext cx="4257904" cy="2115420"/>
          </a:xfrm>
          <a:prstGeom prst="rect">
            <a:avLst/>
          </a:prstGeom>
        </p:spPr>
      </p:pic>
      <p:sp>
        <p:nvSpPr>
          <p:cNvPr id="2" name="TextBox 1">
            <a:extLst>
              <a:ext uri="{FF2B5EF4-FFF2-40B4-BE49-F238E27FC236}">
                <a16:creationId xmlns:a16="http://schemas.microsoft.com/office/drawing/2014/main" id="{6E9C0E97-BBCB-40FE-8854-71944158C017}"/>
              </a:ext>
            </a:extLst>
          </p:cNvPr>
          <p:cNvSpPr txBox="1"/>
          <p:nvPr/>
        </p:nvSpPr>
        <p:spPr>
          <a:xfrm>
            <a:off x="391273" y="1285875"/>
            <a:ext cx="8160969" cy="523220"/>
          </a:xfrm>
          <a:prstGeom prst="rect">
            <a:avLst/>
          </a:prstGeom>
          <a:noFill/>
        </p:spPr>
        <p:txBody>
          <a:bodyPr wrap="square" rtlCol="0">
            <a:spAutoFit/>
          </a:bodyPr>
          <a:lstStyle/>
          <a:p>
            <a:pPr marL="285750" indent="-285750">
              <a:buFont typeface="Arial" panose="020B0604020202020204" pitchFamily="34" charset="0"/>
              <a:buChar char="•"/>
            </a:pPr>
            <a:r>
              <a:rPr lang="fi-FI" sz="1400" dirty="0"/>
              <a:t>Small and intermediate systems (&lt; 5 MW) are usually connected to the distribution system</a:t>
            </a:r>
          </a:p>
          <a:p>
            <a:pPr marL="285750" indent="-285750">
              <a:buFont typeface="Arial" panose="020B0604020202020204" pitchFamily="34" charset="0"/>
              <a:buChar char="•"/>
            </a:pPr>
            <a:r>
              <a:rPr lang="fi-FI" sz="1400" dirty="0"/>
              <a:t>Large </a:t>
            </a:r>
            <a:r>
              <a:rPr lang="fi-FI" sz="1400" dirty="0" err="1"/>
              <a:t>systems</a:t>
            </a:r>
            <a:r>
              <a:rPr lang="fi-FI" sz="1400" dirty="0"/>
              <a:t> (&gt; 5 MW) are connected to the transmission system</a:t>
            </a:r>
          </a:p>
        </p:txBody>
      </p:sp>
    </p:spTree>
    <p:extLst>
      <p:ext uri="{BB962C8B-B14F-4D97-AF65-F5344CB8AC3E}">
        <p14:creationId xmlns:p14="http://schemas.microsoft.com/office/powerpoint/2010/main" val="52110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35007" y="1189607"/>
            <a:ext cx="8389396" cy="4714042"/>
          </a:xfrm>
        </p:spPr>
        <p:txBody>
          <a:bodyPr>
            <a:noAutofit/>
          </a:bodyPr>
          <a:lstStyle/>
          <a:p>
            <a:pPr algn="just">
              <a:buFont typeface="Wingdings" pitchFamily="2" charset="2"/>
              <a:buChar char="Ø"/>
            </a:pPr>
            <a:endParaRPr lang="en-US" dirty="0"/>
          </a:p>
          <a:p>
            <a:pPr algn="just">
              <a:buFont typeface="Wingdings" pitchFamily="2" charset="2"/>
              <a:buChar char="Ø"/>
            </a:pPr>
            <a:r>
              <a:rPr lang="en-US" dirty="0"/>
              <a:t>1. Inverter efficiency for state-of-the art brand products 98% and higher </a:t>
            </a:r>
          </a:p>
          <a:p>
            <a:pPr algn="just">
              <a:buFont typeface="Wingdings" pitchFamily="2" charset="2"/>
              <a:buChar char="Ø"/>
            </a:pPr>
            <a:endParaRPr lang="en-US" dirty="0"/>
          </a:p>
          <a:p>
            <a:pPr algn="just">
              <a:buFont typeface="Wingdings" pitchFamily="2" charset="2"/>
              <a:buChar char="Ø"/>
            </a:pPr>
            <a:r>
              <a:rPr lang="en-US" dirty="0"/>
              <a:t>2. New semiconductor technologies (</a:t>
            </a:r>
            <a:r>
              <a:rPr lang="en-US" dirty="0" err="1"/>
              <a:t>SiC</a:t>
            </a:r>
            <a:r>
              <a:rPr lang="en-US" dirty="0"/>
              <a:t> or </a:t>
            </a:r>
            <a:r>
              <a:rPr lang="en-US" dirty="0" err="1"/>
              <a:t>GaN</a:t>
            </a:r>
            <a:r>
              <a:rPr lang="en-US" dirty="0"/>
              <a:t>) allow very high efficiencies and compact designs of string inverters, 1500 V maximum DC string voltage.</a:t>
            </a:r>
          </a:p>
          <a:p>
            <a:pPr algn="just">
              <a:buFont typeface="Wingdings" pitchFamily="2" charset="2"/>
              <a:buChar char="Ø"/>
            </a:pPr>
            <a:endParaRPr lang="en-US" dirty="0"/>
          </a:p>
          <a:p>
            <a:pPr algn="just">
              <a:buFont typeface="Wingdings" pitchFamily="2" charset="2"/>
              <a:buChar char="Ø"/>
            </a:pPr>
            <a:r>
              <a:rPr lang="en-US" dirty="0"/>
              <a:t>3. The market share of string inverters is estimated to be 52%. The market share of central inverters, is about 44%. </a:t>
            </a:r>
          </a:p>
          <a:p>
            <a:pPr algn="just">
              <a:buFont typeface="Wingdings" pitchFamily="2" charset="2"/>
              <a:buChar char="Ø"/>
            </a:pPr>
            <a:endParaRPr lang="en-US" dirty="0"/>
          </a:p>
          <a:p>
            <a:pPr algn="just">
              <a:buFont typeface="Wingdings" pitchFamily="2" charset="2"/>
              <a:buChar char="Ø"/>
            </a:pPr>
            <a:r>
              <a:rPr lang="en-US" dirty="0"/>
              <a:t>4. Central inverters tend to be cheaper than string inverters.</a:t>
            </a:r>
          </a:p>
          <a:p>
            <a:pPr algn="just">
              <a:buFont typeface="Wingdings" pitchFamily="2" charset="2"/>
              <a:buChar char="Ø"/>
            </a:pPr>
            <a:endParaRPr lang="en-US" dirty="0"/>
          </a:p>
          <a:p>
            <a:pPr algn="just">
              <a:buFont typeface="Wingdings" pitchFamily="2" charset="2"/>
              <a:buChar char="Ø"/>
            </a:pPr>
            <a:endParaRPr lang="en-US" dirty="0"/>
          </a:p>
          <a:p>
            <a:pPr algn="just">
              <a:buFont typeface="Wingdings" pitchFamily="2" charset="2"/>
              <a:buChar char="Ø"/>
            </a:pPr>
            <a:endParaRPr lang="en-US" dirty="0"/>
          </a:p>
          <a:p>
            <a:pPr algn="just">
              <a:buFont typeface="Wingdings" pitchFamily="2" charset="2"/>
              <a:buChar char="Ø"/>
            </a:pPr>
            <a:endParaRPr lang="en-US" dirty="0"/>
          </a:p>
          <a:p>
            <a:pPr algn="just">
              <a:buFont typeface="Wingdings" pitchFamily="2" charset="2"/>
              <a:buChar char="Ø"/>
            </a:pPr>
            <a:endParaRPr lang="en-US" b="0" dirty="0"/>
          </a:p>
          <a:p>
            <a:pPr algn="just">
              <a:buFont typeface="Wingdings" pitchFamily="2" charset="2"/>
              <a:buChar char="Ø"/>
            </a:pPr>
            <a:endParaRPr lang="en-US" b="0" dirty="0"/>
          </a:p>
        </p:txBody>
      </p:sp>
      <p:sp>
        <p:nvSpPr>
          <p:cNvPr id="3" name="Title 2"/>
          <p:cNvSpPr>
            <a:spLocks noGrp="1"/>
          </p:cNvSpPr>
          <p:nvPr>
            <p:ph type="ctrTitle"/>
          </p:nvPr>
        </p:nvSpPr>
        <p:spPr>
          <a:xfrm>
            <a:off x="572400" y="487740"/>
            <a:ext cx="7772400" cy="613091"/>
          </a:xfrm>
        </p:spPr>
        <p:txBody>
          <a:bodyPr/>
          <a:lstStyle/>
          <a:p>
            <a:r>
              <a:rPr lang="en-US" sz="2400" dirty="0"/>
              <a:t>Inverter technologies</a:t>
            </a:r>
          </a:p>
        </p:txBody>
      </p:sp>
      <p:sp>
        <p:nvSpPr>
          <p:cNvPr id="6" name="Date Placeholder 5"/>
          <p:cNvSpPr>
            <a:spLocks noGrp="1"/>
          </p:cNvSpPr>
          <p:nvPr>
            <p:ph type="dt" sz="half" idx="19"/>
          </p:nvPr>
        </p:nvSpPr>
        <p:spPr/>
        <p:txBody>
          <a:bodyPr/>
          <a:lstStyle/>
          <a:p>
            <a:pPr>
              <a:defRPr/>
            </a:pPr>
            <a:r>
              <a:rPr lang="fi-FI" dirty="0"/>
              <a:t>17.03.2020</a:t>
            </a:r>
            <a:endParaRPr lang="en-US" dirty="0"/>
          </a:p>
        </p:txBody>
      </p:sp>
      <p:sp>
        <p:nvSpPr>
          <p:cNvPr id="7" name="Slide Number Placeholder 6"/>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dirty="0"/>
          </a:p>
        </p:txBody>
      </p:sp>
      <p:sp>
        <p:nvSpPr>
          <p:cNvPr id="8"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a:t>“Solar farms, their local grids and connection         to the power system”</a:t>
            </a:r>
          </a:p>
        </p:txBody>
      </p:sp>
      <p:pic>
        <p:nvPicPr>
          <p:cNvPr id="11" name="Grafik 1">
            <a:extLst>
              <a:ext uri="{FF2B5EF4-FFF2-40B4-BE49-F238E27FC236}">
                <a16:creationId xmlns:a16="http://schemas.microsoft.com/office/drawing/2014/main" id="{18DCA3F4-8F36-4AC8-8FA6-DD4F83BF6E0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54769" y="3682295"/>
            <a:ext cx="2843021" cy="1995560"/>
          </a:xfrm>
          <a:prstGeom prst="rect">
            <a:avLst/>
          </a:prstGeom>
        </p:spPr>
      </p:pic>
      <p:pic>
        <p:nvPicPr>
          <p:cNvPr id="5" name="Picture 4">
            <a:extLst>
              <a:ext uri="{FF2B5EF4-FFF2-40B4-BE49-F238E27FC236}">
                <a16:creationId xmlns:a16="http://schemas.microsoft.com/office/drawing/2014/main" id="{60073133-D39E-4A0F-AD1F-BBBF79D7D17C}"/>
              </a:ext>
            </a:extLst>
          </p:cNvPr>
          <p:cNvPicPr>
            <a:picLocks noChangeAspect="1"/>
          </p:cNvPicPr>
          <p:nvPr/>
        </p:nvPicPr>
        <p:blipFill>
          <a:blip r:embed="rId4"/>
          <a:stretch>
            <a:fillRect/>
          </a:stretch>
        </p:blipFill>
        <p:spPr>
          <a:xfrm>
            <a:off x="1147397" y="3875237"/>
            <a:ext cx="2676525" cy="1790700"/>
          </a:xfrm>
          <a:prstGeom prst="rect">
            <a:avLst/>
          </a:prstGeom>
        </p:spPr>
      </p:pic>
    </p:spTree>
    <p:extLst>
      <p:ext uri="{BB962C8B-B14F-4D97-AF65-F5344CB8AC3E}">
        <p14:creationId xmlns:p14="http://schemas.microsoft.com/office/powerpoint/2010/main" val="949973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225117"/>
            <a:ext cx="8134278" cy="4500979"/>
          </a:xfrm>
        </p:spPr>
        <p:txBody>
          <a:bodyPr>
            <a:normAutofit/>
          </a:bodyPr>
          <a:lstStyle/>
          <a:p>
            <a:pPr marL="342900" indent="-342900">
              <a:lnSpc>
                <a:spcPct val="150000"/>
              </a:lnSpc>
              <a:buFont typeface="Wingdings" pitchFamily="2" charset="2"/>
              <a:buChar char="Ø"/>
            </a:pPr>
            <a:r>
              <a:rPr lang="en-US" dirty="0"/>
              <a:t>Reverse power flow: </a:t>
            </a:r>
            <a:r>
              <a:rPr lang="en-US" b="0" dirty="0"/>
              <a:t>Net Production  &gt; Net Demand.</a:t>
            </a:r>
            <a:endParaRPr lang="fi-FI" dirty="0"/>
          </a:p>
          <a:p>
            <a:pPr marL="342900" indent="-342900">
              <a:lnSpc>
                <a:spcPct val="150000"/>
              </a:lnSpc>
              <a:buFont typeface="Wingdings" pitchFamily="2" charset="2"/>
              <a:buChar char="Ø"/>
            </a:pPr>
            <a:r>
              <a:rPr lang="en-US" dirty="0"/>
              <a:t>Overvoltage along distribution feeder:</a:t>
            </a:r>
            <a:r>
              <a:rPr lang="en-US" b="0" dirty="0"/>
              <a:t> Reverse power flow leads to overvoltage along distribution feeder. </a:t>
            </a:r>
          </a:p>
          <a:p>
            <a:pPr marL="342900" indent="-342900">
              <a:lnSpc>
                <a:spcPct val="150000"/>
              </a:lnSpc>
              <a:buFont typeface="Wingdings" pitchFamily="2" charset="2"/>
              <a:buChar char="Ø"/>
            </a:pPr>
            <a:r>
              <a:rPr lang="en-US" dirty="0"/>
              <a:t>Voltage fluctuation: </a:t>
            </a:r>
            <a:r>
              <a:rPr lang="en-US" b="0" dirty="0"/>
              <a:t>PV power output changes due to irradiation dependency.</a:t>
            </a:r>
            <a:endParaRPr lang="fi-FI" dirty="0"/>
          </a:p>
          <a:p>
            <a:pPr marL="342900" indent="-342900">
              <a:lnSpc>
                <a:spcPct val="150000"/>
              </a:lnSpc>
              <a:buFont typeface="Wingdings" pitchFamily="2" charset="2"/>
              <a:buChar char="Ø"/>
            </a:pPr>
            <a:r>
              <a:rPr lang="en-US" dirty="0"/>
              <a:t>Voltage control difficulty:</a:t>
            </a:r>
            <a:r>
              <a:rPr lang="en-US" b="0" dirty="0"/>
              <a:t>  Due multiply supply point.</a:t>
            </a:r>
          </a:p>
          <a:p>
            <a:pPr marL="342900" indent="-342900">
              <a:lnSpc>
                <a:spcPct val="150000"/>
              </a:lnSpc>
              <a:buFont typeface="Wingdings" pitchFamily="2" charset="2"/>
              <a:buChar char="Ø"/>
            </a:pPr>
            <a:r>
              <a:rPr lang="en-US" dirty="0"/>
              <a:t>Power Losses: </a:t>
            </a:r>
            <a:r>
              <a:rPr lang="en-US" b="0" dirty="0"/>
              <a:t>If plant is long distance from load.</a:t>
            </a:r>
            <a:endParaRPr lang="en-US" dirty="0"/>
          </a:p>
          <a:p>
            <a:pPr marL="342900" indent="-342900">
              <a:lnSpc>
                <a:spcPct val="150000"/>
              </a:lnSpc>
              <a:buFont typeface="Wingdings" pitchFamily="2" charset="2"/>
              <a:buChar char="Ø"/>
            </a:pPr>
            <a:r>
              <a:rPr lang="en-US" dirty="0"/>
              <a:t>EMI-issues: </a:t>
            </a:r>
            <a:r>
              <a:rPr lang="en-US" b="0" dirty="0"/>
              <a:t>Due the high frequency converters.</a:t>
            </a:r>
          </a:p>
          <a:p>
            <a:pPr marL="342900" indent="-342900">
              <a:lnSpc>
                <a:spcPct val="150000"/>
              </a:lnSpc>
              <a:buFont typeface="Wingdings" pitchFamily="2" charset="2"/>
              <a:buChar char="Ø"/>
            </a:pPr>
            <a:r>
              <a:rPr lang="en-US" dirty="0"/>
              <a:t>Increased reactive power in grid: </a:t>
            </a:r>
            <a:r>
              <a:rPr lang="en-US" b="0" dirty="0"/>
              <a:t>In PV system, inverters are openly operating at unity power factor to maximize active power generation. This reduce active power supply by the utility. However, reactive power is still same, thus, distribution transformer operate at low power factor and it reduces overall system efficiency. </a:t>
            </a:r>
          </a:p>
          <a:p>
            <a:pPr marL="342900" indent="-342900">
              <a:lnSpc>
                <a:spcPct val="150000"/>
              </a:lnSpc>
              <a:buFont typeface="Wingdings" pitchFamily="2" charset="2"/>
              <a:buChar char="Ø"/>
            </a:pPr>
            <a:r>
              <a:rPr lang="en-US" dirty="0">
                <a:highlight>
                  <a:srgbClr val="FFFFFF"/>
                </a:highlight>
              </a:rPr>
              <a:t>PV-STATCOM</a:t>
            </a:r>
            <a:r>
              <a:rPr lang="en-US" b="0" dirty="0">
                <a:highlight>
                  <a:srgbClr val="FFFFFF"/>
                </a:highlight>
              </a:rPr>
              <a:t> functionality, reactive power feed into the grid during night time</a:t>
            </a:r>
          </a:p>
          <a:p>
            <a:pPr marL="342900" indent="-342900">
              <a:lnSpc>
                <a:spcPct val="150000"/>
              </a:lnSpc>
              <a:buFont typeface="Wingdings" pitchFamily="2" charset="2"/>
              <a:buChar char="Ø"/>
            </a:pPr>
            <a:endParaRPr lang="fi-FI" dirty="0"/>
          </a:p>
          <a:p>
            <a:pPr>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a:xfrm>
            <a:off x="572400" y="330200"/>
            <a:ext cx="7772400" cy="956734"/>
          </a:xfrm>
        </p:spPr>
        <p:txBody>
          <a:bodyPr/>
          <a:lstStyle/>
          <a:p>
            <a:r>
              <a:rPr lang="en-US" sz="2400" dirty="0"/>
              <a:t>Effects of PV Grid connected systems on a Distribution network</a:t>
            </a:r>
          </a:p>
        </p:txBody>
      </p:sp>
      <p:sp>
        <p:nvSpPr>
          <p:cNvPr id="7" name="Date Placeholder 6"/>
          <p:cNvSpPr>
            <a:spLocks noGrp="1"/>
          </p:cNvSpPr>
          <p:nvPr>
            <p:ph type="dt" sz="half" idx="19"/>
          </p:nvPr>
        </p:nvSpPr>
        <p:spPr/>
        <p:txBody>
          <a:bodyPr/>
          <a:lstStyle/>
          <a:p>
            <a:pPr>
              <a:defRPr/>
            </a:pPr>
            <a:r>
              <a:rPr lang="fi-FI" dirty="0"/>
              <a:t>17.03.2020</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dirty="0"/>
          </a:p>
        </p:txBody>
      </p:sp>
      <p:sp>
        <p:nvSpPr>
          <p:cNvPr id="10" name="Text Placeholder 3"/>
          <p:cNvSpPr>
            <a:spLocks noGrp="1"/>
          </p:cNvSpPr>
          <p:nvPr>
            <p:ph type="body" sz="quarter" idx="16"/>
          </p:nvPr>
        </p:nvSpPr>
        <p:spPr>
          <a:xfrm>
            <a:off x="5152377" y="6196614"/>
            <a:ext cx="3379063" cy="532660"/>
          </a:xfrm>
        </p:spPr>
        <p:txBody>
          <a:bodyPr/>
          <a:lstStyle/>
          <a:p>
            <a:pPr indent="-548640">
              <a:lnSpc>
                <a:spcPct val="100000"/>
              </a:lnSpc>
              <a:spcBef>
                <a:spcPts val="600"/>
              </a:spcBef>
              <a:spcAft>
                <a:spcPts val="600"/>
              </a:spcAft>
            </a:pPr>
            <a:r>
              <a:rPr lang="en-US" sz="1200" i="1" dirty="0"/>
              <a:t>“Solar farms, their local grids and connection         to the power system”</a:t>
            </a:r>
          </a:p>
        </p:txBody>
      </p:sp>
    </p:spTree>
    <p:extLst>
      <p:ext uri="{BB962C8B-B14F-4D97-AF65-F5344CB8AC3E}">
        <p14:creationId xmlns:p14="http://schemas.microsoft.com/office/powerpoint/2010/main" val="1368744304"/>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19210</TotalTime>
  <Words>2168</Words>
  <Application>Microsoft Office PowerPoint</Application>
  <PresentationFormat>On-screen Show (4:3)</PresentationFormat>
  <Paragraphs>271</Paragraphs>
  <Slides>11</Slides>
  <Notes>11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11</vt:i4>
      </vt:variant>
    </vt:vector>
  </HeadingPairs>
  <TitlesOfParts>
    <vt:vector size="19" baseType="lpstr">
      <vt:lpstr>ＭＳ Ｐゴシック</vt:lpstr>
      <vt:lpstr>Arial</vt:lpstr>
      <vt:lpstr>Calibri</vt:lpstr>
      <vt:lpstr>Courier New</vt:lpstr>
      <vt:lpstr>Times New Roman</vt:lpstr>
      <vt:lpstr>Wingdings</vt:lpstr>
      <vt:lpstr>presentation</vt:lpstr>
      <vt:lpstr>Aalto Content - Green</vt:lpstr>
      <vt:lpstr>ELEC-E8423 - Smart Grid  Solar farms, their local grids and connection to the power system</vt:lpstr>
      <vt:lpstr>Introduction</vt:lpstr>
      <vt:lpstr>Installed PV capacity and future scenarios </vt:lpstr>
      <vt:lpstr>PV in the broader energy transition</vt:lpstr>
      <vt:lpstr> PV System options - Central or String inverters</vt:lpstr>
      <vt:lpstr>Central Inverter PV System</vt:lpstr>
      <vt:lpstr>Grid Connected PV System</vt:lpstr>
      <vt:lpstr>Inverter technologies</vt:lpstr>
      <vt:lpstr>Effects of PV Grid connected systems on a Distribution network</vt:lpstr>
      <vt:lpstr>Conclusion</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keywords>C_Unrestricted</cp:keywords>
  <cp:lastModifiedBy>Lehtonen Matti</cp:lastModifiedBy>
  <cp:revision>1349</cp:revision>
  <dcterms:created xsi:type="dcterms:W3CDTF">2010-03-23T14:57:30Z</dcterms:created>
  <dcterms:modified xsi:type="dcterms:W3CDTF">2020-03-17T08:44:21Z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ument Confidentiality">
    <vt:lpwstr>Unrestricted</vt:lpwstr>
  </property>
  <property fmtid="{D5CDD505-2E9C-101B-9397-08002B2CF9AE}" pid="3" name="sodocoClasLang">
    <vt:lpwstr>Unrestricted</vt:lpwstr>
  </property>
  <property fmtid="{D5CDD505-2E9C-101B-9397-08002B2CF9AE}" pid="4" name="sodocoClasLangId">
    <vt:i4>0</vt:i4>
  </property>
  <property fmtid="{D5CDD505-2E9C-101B-9397-08002B2CF9AE}" pid="5" name="sodocoClasId">
    <vt:i4>0</vt:i4>
  </property>
</Properties>
</file>