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4"/>
  </p:notesMasterIdLst>
  <p:handoutMasterIdLst>
    <p:handoutMasterId r:id="rId15"/>
  </p:handoutMasterIdLst>
  <p:sldIdLst>
    <p:sldId id="339" r:id="rId3"/>
    <p:sldId id="355" r:id="rId4"/>
    <p:sldId id="363" r:id="rId5"/>
    <p:sldId id="365" r:id="rId6"/>
    <p:sldId id="366" r:id="rId7"/>
    <p:sldId id="367" r:id="rId8"/>
    <p:sldId id="370" r:id="rId9"/>
    <p:sldId id="368" r:id="rId10"/>
    <p:sldId id="369" r:id="rId11"/>
    <p:sldId id="352" r:id="rId12"/>
    <p:sldId id="362" r:id="rId13"/>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8" autoAdjust="0"/>
    <p:restoredTop sz="83750" autoAdjust="0"/>
  </p:normalViewPr>
  <p:slideViewPr>
    <p:cSldViewPr snapToGrid="0" snapToObjects="1">
      <p:cViewPr varScale="1">
        <p:scale>
          <a:sx n="36" d="100"/>
          <a:sy n="36" d="100"/>
        </p:scale>
        <p:origin x="139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78" d="100"/>
          <a:sy n="78" d="100"/>
        </p:scale>
        <p:origin x="-4014" y="-114"/>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3/23/2020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3/23/2020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100" b="1" noProof="1">
                <a:latin typeface="Times New Roman" panose="02020603050405020304" pitchFamily="18" charset="0"/>
                <a:cs typeface="Times New Roman" panose="02020603050405020304" pitchFamily="18" charset="0"/>
              </a:rPr>
              <a:t>DSM</a:t>
            </a:r>
            <a:r>
              <a:rPr lang="en-GB" sz="1100" b="1" noProof="1">
                <a:latin typeface="Times New Roman" panose="02020603050405020304" pitchFamily="18" charset="0"/>
                <a:cs typeface="Times New Roman" panose="02020603050405020304" pitchFamily="18" charset="0"/>
              </a:rPr>
              <a:t>: Demand Side Management, DR: Demand Response, IoT: Internet of things, RES: Renewable Energy Sources, ICT: Information and Communication Technology, TSO: Transmission System Operators, FCR: Frequency Containment Reserves, FRR, Frequency Restoration Reserves, RR: Reserve Replacement, a:Automatic, m;manual, N: Normal, D: Disturbance </a:t>
            </a:r>
          </a:p>
          <a:p>
            <a:pPr algn="l"/>
            <a:endParaRPr lang="en-GB" sz="1100" b="1" noProof="1">
              <a:latin typeface="Times New Roman" panose="02020603050405020304" pitchFamily="18" charset="0"/>
              <a:cs typeface="Times New Roman" panose="02020603050405020304" pitchFamily="18" charset="0"/>
            </a:endParaRPr>
          </a:p>
          <a:p>
            <a:pPr algn="l"/>
            <a:r>
              <a:rPr lang="en-FI" sz="1100" b="1" kern="1200" dirty="0">
                <a:solidFill>
                  <a:schemeClr val="tx1"/>
                </a:solidFill>
                <a:effectLst/>
                <a:latin typeface="Times New Roman" panose="02020603050405020304" pitchFamily="18" charset="0"/>
                <a:ea typeface="ＭＳ Ｐゴシック" pitchFamily="-65" charset="-128"/>
                <a:cs typeface="Times New Roman" panose="02020603050405020304" pitchFamily="18" charset="0"/>
              </a:rPr>
              <a:t>Inertia</a:t>
            </a:r>
            <a:r>
              <a:rPr lang="en-FI" sz="1100" b="0" kern="1200" dirty="0">
                <a:solidFill>
                  <a:schemeClr val="tx1"/>
                </a:solidFill>
                <a:effectLst/>
                <a:latin typeface="Times New Roman" panose="02020603050405020304" pitchFamily="18" charset="0"/>
                <a:ea typeface="ＭＳ Ｐゴシック" pitchFamily="-65" charset="-128"/>
                <a:cs typeface="Times New Roman" panose="02020603050405020304" pitchFamily="18" charset="0"/>
              </a:rPr>
              <a:t> of a power system is defined as the ability of a system to oppose changes in frequency due to resistance provided by kinetic energy of rotating masses in individual turbine-generators.</a:t>
            </a:r>
          </a:p>
          <a:p>
            <a:pPr algn="l"/>
            <a:r>
              <a:rPr lang="en-GB" sz="1100" b="1" noProof="1">
                <a:latin typeface="Times New Roman" panose="02020603050405020304" pitchFamily="18" charset="0"/>
                <a:cs typeface="Times New Roman" panose="02020603050405020304" pitchFamily="18" charset="0"/>
              </a:rPr>
              <a:t>Traditional method to provide balance in power system: </a:t>
            </a:r>
            <a:r>
              <a:rPr lang="en-GB" sz="1100" b="0" i="0" kern="1200" noProof="1">
                <a:solidFill>
                  <a:schemeClr val="tx1"/>
                </a:solidFill>
                <a:effectLst/>
                <a:latin typeface="Times New Roman" panose="02020603050405020304" pitchFamily="18" charset="0"/>
                <a:ea typeface="ＭＳ Ｐゴシック" pitchFamily="-65" charset="-128"/>
                <a:cs typeface="Times New Roman" panose="02020603050405020304" pitchFamily="18" charset="0"/>
              </a:rPr>
              <a:t>Tr</a:t>
            </a:r>
            <a:r>
              <a:rPr lang="en-GB" sz="1100" b="0" i="0" kern="1200" dirty="0" err="1">
                <a:solidFill>
                  <a:schemeClr val="tx1"/>
                </a:solidFill>
                <a:effectLst/>
                <a:latin typeface="Times New Roman" panose="02020603050405020304" pitchFamily="18" charset="0"/>
                <a:ea typeface="ＭＳ Ｐゴシック" pitchFamily="-65" charset="-128"/>
                <a:cs typeface="Times New Roman" panose="02020603050405020304" pitchFamily="18" charset="0"/>
              </a:rPr>
              <a:t>aditional</a:t>
            </a:r>
            <a:r>
              <a:rPr lang="en-GB" sz="1100" b="0" i="0" kern="1200" dirty="0">
                <a:solidFill>
                  <a:schemeClr val="tx1"/>
                </a:solidFill>
                <a:effectLst/>
                <a:latin typeface="Times New Roman" panose="02020603050405020304" pitchFamily="18" charset="0"/>
                <a:ea typeface="ＭＳ Ｐゴシック" pitchFamily="-65" charset="-128"/>
                <a:cs typeface="Times New Roman" panose="02020603050405020304" pitchFamily="18" charset="0"/>
              </a:rPr>
              <a:t> generators for ramping their power up or down as per the grid requirement which in turn depends on the customer demand. However, complexity of this method has been increased due to increased demand, increased prices of fuels and integration of RES. Moreover, frequent ramping has resulted in decreased inertia leading to unstable power system. </a:t>
            </a:r>
          </a:p>
          <a:p>
            <a:pPr algn="l"/>
            <a:r>
              <a:rPr lang="en-GB" sz="1100" b="1" dirty="0">
                <a:latin typeface="Times New Roman" panose="02020603050405020304" pitchFamily="18" charset="0"/>
                <a:cs typeface="Times New Roman" panose="02020603050405020304" pitchFamily="18" charset="0"/>
              </a:rPr>
              <a:t>Demand Response: </a:t>
            </a:r>
            <a:r>
              <a:rPr lang="en-GB" sz="1100" b="0" i="0" kern="1200" dirty="0">
                <a:solidFill>
                  <a:schemeClr val="tx1"/>
                </a:solidFill>
                <a:effectLst/>
                <a:latin typeface="Times New Roman" panose="02020603050405020304" pitchFamily="18" charset="0"/>
                <a:ea typeface="ＭＳ Ｐゴシック" pitchFamily="-65" charset="-128"/>
                <a:cs typeface="Times New Roman" panose="02020603050405020304" pitchFamily="18" charset="0"/>
              </a:rPr>
              <a:t>DR refers to a change in electric consumption pattern by end-use customers from their normal pattern in response to changes in price of electricity over time, or to incentive payments designed to promote lower electricity use at times of high wholesale market price or when system reliability is jeopardized. Not a new concept and was referred to as two-time tariff previously. </a:t>
            </a:r>
            <a:r>
              <a:rPr lang="en-GB" sz="1100" dirty="0">
                <a:latin typeface="Times New Roman" panose="02020603050405020304" pitchFamily="18" charset="0"/>
                <a:cs typeface="Times New Roman" panose="02020603050405020304" pitchFamily="18" charset="0"/>
              </a:rPr>
              <a:t/>
            </a:r>
            <a:br>
              <a:rPr lang="en-GB" sz="1100" dirty="0">
                <a:latin typeface="Times New Roman" panose="02020603050405020304" pitchFamily="18" charset="0"/>
                <a:cs typeface="Times New Roman" panose="02020603050405020304" pitchFamily="18" charset="0"/>
              </a:rPr>
            </a:br>
            <a:endParaRPr lang="en-GB" sz="1100" b="1" i="0" kern="1200" dirty="0">
              <a:solidFill>
                <a:schemeClr val="tx1"/>
              </a:solidFill>
              <a:effectLst/>
              <a:latin typeface="Times New Roman" panose="02020603050405020304" pitchFamily="18" charset="0"/>
              <a:ea typeface="ＭＳ Ｐゴシック" pitchFamily="-65" charset="-128"/>
              <a:cs typeface="Times New Roman" panose="02020603050405020304" pitchFamily="18" charset="0"/>
            </a:endParaRPr>
          </a:p>
          <a:p>
            <a:pPr algn="l"/>
            <a:r>
              <a:rPr lang="en-GB" sz="1100" dirty="0">
                <a:latin typeface="Times New Roman" panose="02020603050405020304" pitchFamily="18" charset="0"/>
                <a:cs typeface="Times New Roman" panose="02020603050405020304" pitchFamily="18" charset="0"/>
              </a:rPr>
              <a:t> </a:t>
            </a:r>
            <a:br>
              <a:rPr lang="en-GB" sz="1100" dirty="0">
                <a:latin typeface="Times New Roman" panose="02020603050405020304" pitchFamily="18" charset="0"/>
                <a:cs typeface="Times New Roman" panose="02020603050405020304" pitchFamily="18" charset="0"/>
              </a:rPr>
            </a:br>
            <a:endParaRPr lang="en-US" sz="1100" noProof="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1" i="0" kern="1200" dirty="0" err="1">
                <a:solidFill>
                  <a:schemeClr val="tx1"/>
                </a:solidFill>
                <a:effectLst/>
                <a:latin typeface="+mn-lt"/>
                <a:ea typeface="ＭＳ Ｐゴシック" pitchFamily="-65" charset="-128"/>
                <a:cs typeface="ＭＳ Ｐゴシック" pitchFamily="-65" charset="-128"/>
              </a:rPr>
              <a:t>Shiftable</a:t>
            </a:r>
            <a:r>
              <a:rPr lang="en-GB" sz="1000" b="1" i="0" kern="1200" dirty="0">
                <a:solidFill>
                  <a:schemeClr val="tx1"/>
                </a:solidFill>
                <a:effectLst/>
                <a:latin typeface="+mn-lt"/>
                <a:ea typeface="ＭＳ Ｐゴシック" pitchFamily="-65" charset="-128"/>
                <a:cs typeface="ＭＳ Ｐゴシック" pitchFamily="-65" charset="-128"/>
              </a:rPr>
              <a:t> loads </a:t>
            </a:r>
            <a:r>
              <a:rPr lang="en-GB" sz="1000" b="0" i="0" kern="1200" dirty="0">
                <a:solidFill>
                  <a:schemeClr val="tx1"/>
                </a:solidFill>
                <a:effectLst/>
                <a:latin typeface="+mn-lt"/>
                <a:ea typeface="ＭＳ Ｐゴシック" pitchFamily="-65" charset="-128"/>
                <a:cs typeface="ＭＳ Ｐゴシック" pitchFamily="-65" charset="-128"/>
              </a:rPr>
              <a:t>can be consumed any time and the total energy consumption is not dependent on the time when it is consumed, which make possible to reduce peak load periods. </a:t>
            </a:r>
          </a:p>
          <a:p>
            <a:r>
              <a:rPr lang="en-GB" sz="1000" b="1" i="0" kern="1200" dirty="0">
                <a:solidFill>
                  <a:schemeClr val="tx1"/>
                </a:solidFill>
                <a:effectLst/>
                <a:latin typeface="+mn-lt"/>
                <a:ea typeface="ＭＳ Ｐゴシック" pitchFamily="-65" charset="-128"/>
                <a:cs typeface="ＭＳ Ｐゴシック" pitchFamily="-65" charset="-128"/>
              </a:rPr>
              <a:t>Curtailable loads</a:t>
            </a:r>
            <a:r>
              <a:rPr lang="en-GB" dirty="0"/>
              <a:t> </a:t>
            </a:r>
            <a:r>
              <a:rPr lang="en-GB" sz="1000" b="0" i="0" kern="1200" dirty="0">
                <a:solidFill>
                  <a:schemeClr val="tx1"/>
                </a:solidFill>
                <a:effectLst/>
                <a:latin typeface="+mn-lt"/>
                <a:ea typeface="ＭＳ Ｐゴシック" pitchFamily="-65" charset="-128"/>
              </a:rPr>
              <a:t>c</a:t>
            </a:r>
            <a:r>
              <a:rPr lang="en-GB" sz="1000" b="0" i="0" kern="1200" dirty="0">
                <a:solidFill>
                  <a:schemeClr val="tx1"/>
                </a:solidFill>
                <a:effectLst/>
                <a:latin typeface="+mn-lt"/>
                <a:ea typeface="ＭＳ Ｐゴシック" pitchFamily="-65" charset="-128"/>
                <a:cs typeface="ＭＳ Ｐゴシック" pitchFamily="-65" charset="-128"/>
              </a:rPr>
              <a:t>an only be used at certain time. For example, lighting cannot be shifted to another period without sacrificing user's comfort. </a:t>
            </a:r>
            <a:r>
              <a:rPr lang="en-GB" dirty="0"/>
              <a:t/>
            </a:r>
            <a:br>
              <a:rPr lang="en-GB" dirty="0"/>
            </a:br>
            <a:endParaRPr lang="en-GB" dirty="0"/>
          </a:p>
          <a:p>
            <a:r>
              <a:rPr lang="en-GB" dirty="0"/>
              <a:t>**This feature of two way communication between users and supply system is the essential characteristic of Smart Grid enabled through installing smart meters at user’s premises. </a:t>
            </a:r>
          </a:p>
          <a:p>
            <a:r>
              <a:rPr lang="en-GB" dirty="0"/>
              <a:t/>
            </a:r>
            <a:br>
              <a:rPr lang="en-GB" dirty="0"/>
            </a:br>
            <a:r>
              <a:rPr lang="en-GB" dirty="0"/>
              <a:t> </a:t>
            </a:r>
            <a:br>
              <a:rPr lang="en-GB" dirty="0"/>
            </a:br>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Basic Principles of DR: </a:t>
            </a:r>
          </a:p>
          <a:p>
            <a:r>
              <a:rPr lang="en-US" dirty="0"/>
              <a:t>Peak Clipping, Valley Filling, Load Shifting, Strategic Conservation, Strategic Load growth and Flexible Load Shape and the purpose of all these methods is to flatten the load curve, balance out the peaks and avoid the burden on power system.  The main motivation is the </a:t>
            </a:r>
            <a:r>
              <a:rPr lang="en-GB" sz="1000" kern="1200" dirty="0">
                <a:solidFill>
                  <a:schemeClr val="tx1"/>
                </a:solidFill>
                <a:effectLst/>
                <a:latin typeface="+mn-lt"/>
                <a:ea typeface="ＭＳ Ｐゴシック" pitchFamily="-65" charset="-128"/>
              </a:rPr>
              <a:t>t</a:t>
            </a:r>
            <a:r>
              <a:rPr lang="en-GB" sz="1000" kern="1200" dirty="0">
                <a:solidFill>
                  <a:schemeClr val="tx1"/>
                </a:solidFill>
                <a:effectLst/>
                <a:latin typeface="+mn-lt"/>
                <a:ea typeface="ＭＳ Ｐゴシック" pitchFamily="-65" charset="-128"/>
                <a:cs typeface="ＭＳ Ｐゴシック" pitchFamily="-65" charset="-128"/>
              </a:rPr>
              <a:t>imely shifting of electrical load from high demand and expensive power to lower demand and affordable hours. </a:t>
            </a:r>
          </a:p>
          <a:p>
            <a:endParaRPr lang="en-GB" sz="1000" kern="1200" dirty="0">
              <a:solidFill>
                <a:schemeClr val="tx1"/>
              </a:solidFill>
              <a:effectLst/>
              <a:latin typeface="+mn-lt"/>
              <a:ea typeface="ＭＳ Ｐゴシック" pitchFamily="-65" charset="-128"/>
              <a:cs typeface="ＭＳ Ｐゴシック" pitchFamily="-65" charset="-128"/>
            </a:endParaRPr>
          </a:p>
          <a:p>
            <a:pPr marL="0" indent="0">
              <a:lnSpc>
                <a:spcPct val="150000"/>
              </a:lnSpc>
            </a:pPr>
            <a:r>
              <a:rPr lang="en-GB" sz="1000" b="1" dirty="0">
                <a:latin typeface="Times New Roman" panose="02020603050405020304" pitchFamily="18" charset="0"/>
                <a:cs typeface="Times New Roman" panose="02020603050405020304" pitchFamily="18" charset="0"/>
              </a:rPr>
              <a:t>Economic/Market Driven: </a:t>
            </a:r>
          </a:p>
          <a:p>
            <a:pPr marL="0" indent="0">
              <a:lnSpc>
                <a:spcPct val="150000"/>
              </a:lnSpc>
            </a:pPr>
            <a:r>
              <a:rPr lang="en-GB" sz="1000" b="0" dirty="0">
                <a:latin typeface="Times New Roman" panose="02020603050405020304" pitchFamily="18" charset="0"/>
                <a:cs typeface="Times New Roman" panose="02020603050405020304" pitchFamily="18" charset="0"/>
              </a:rPr>
              <a:t>Increase Reserve Margin and mitigate price volatility by smart term responses to electricity market conditions. </a:t>
            </a:r>
          </a:p>
          <a:p>
            <a:pPr marL="0" indent="0">
              <a:lnSpc>
                <a:spcPct val="150000"/>
              </a:lnSpc>
            </a:pPr>
            <a:endParaRPr lang="en-GB" sz="1000" b="0" dirty="0">
              <a:latin typeface="Times New Roman" panose="02020603050405020304" pitchFamily="18" charset="0"/>
              <a:cs typeface="Times New Roman" panose="02020603050405020304" pitchFamily="18" charset="0"/>
            </a:endParaRPr>
          </a:p>
          <a:p>
            <a:endParaRPr lang="en-GB" sz="1000" kern="1200" dirty="0">
              <a:solidFill>
                <a:schemeClr val="tx1"/>
              </a:solidFill>
              <a:effectLst/>
              <a:latin typeface="+mn-lt"/>
              <a:ea typeface="ＭＳ Ｐゴシック" pitchFamily="-65" charset="-128"/>
              <a:cs typeface="ＭＳ Ｐゴシック" pitchFamily="-65" charset="-128"/>
            </a:endParaRPr>
          </a:p>
        </p:txBody>
      </p:sp>
    </p:spTree>
    <p:extLst>
      <p:ext uri="{BB962C8B-B14F-4D97-AF65-F5344CB8AC3E}">
        <p14:creationId xmlns:p14="http://schemas.microsoft.com/office/powerpoint/2010/main" val="499910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1" i="0" kern="1200" dirty="0">
                <a:solidFill>
                  <a:schemeClr val="tx1"/>
                </a:solidFill>
                <a:effectLst/>
                <a:latin typeface="+mn-lt"/>
                <a:ea typeface="ＭＳ Ｐゴシック" pitchFamily="-65" charset="-128"/>
                <a:cs typeface="ＭＳ Ｐゴシック" pitchFamily="-65" charset="-128"/>
              </a:rPr>
              <a:t>Centralized Strategies </a:t>
            </a:r>
            <a:r>
              <a:rPr lang="en-GB" sz="1000" b="0" i="0" kern="1200" dirty="0">
                <a:solidFill>
                  <a:schemeClr val="tx1"/>
                </a:solidFill>
                <a:effectLst/>
                <a:latin typeface="+mn-lt"/>
                <a:ea typeface="ＭＳ Ｐゴシック" pitchFamily="-65" charset="-128"/>
                <a:cs typeface="ＭＳ Ｐゴシック" pitchFamily="-65" charset="-128"/>
              </a:rPr>
              <a:t>offer an increased level of controllability but the required communication system and vast amount of data may burden implementation and operation. </a:t>
            </a:r>
          </a:p>
          <a:p>
            <a:r>
              <a:rPr lang="en-GB" sz="1000" b="1" i="0" kern="1200" dirty="0">
                <a:solidFill>
                  <a:schemeClr val="tx1"/>
                </a:solidFill>
                <a:effectLst/>
                <a:latin typeface="+mn-lt"/>
                <a:ea typeface="ＭＳ Ｐゴシック" pitchFamily="-65" charset="-128"/>
                <a:cs typeface="ＭＳ Ｐゴシック" pitchFamily="-65" charset="-128"/>
              </a:rPr>
              <a:t>Decentralized Approaches </a:t>
            </a:r>
            <a:r>
              <a:rPr lang="en-GB" sz="1000" b="0" i="0" kern="1200" dirty="0">
                <a:solidFill>
                  <a:schemeClr val="tx1"/>
                </a:solidFill>
                <a:effectLst/>
                <a:latin typeface="+mn-lt"/>
                <a:ea typeface="ＭＳ Ｐゴシック" pitchFamily="-65" charset="-128"/>
                <a:cs typeface="ＭＳ Ｐゴシック" pitchFamily="-65" charset="-128"/>
              </a:rPr>
              <a:t>reduce the dependency on information exchange but local frequency measurements may be erroneous and the installation of devices causes its cost. </a:t>
            </a:r>
            <a:r>
              <a:rPr lang="en-GB" dirty="0"/>
              <a:t/>
            </a:r>
            <a:br>
              <a:rPr lang="en-GB" dirty="0"/>
            </a:br>
            <a:endParaRPr lang="en-GB" dirty="0"/>
          </a:p>
          <a:p>
            <a:pPr marL="0" indent="0">
              <a:lnSpc>
                <a:spcPct val="150000"/>
              </a:lnSpc>
            </a:pPr>
            <a:r>
              <a:rPr lang="en-GB" dirty="0">
                <a:latin typeface="Times New Roman" panose="02020603050405020304" pitchFamily="18" charset="0"/>
                <a:cs typeface="Times New Roman" panose="02020603050405020304" pitchFamily="18" charset="0"/>
              </a:rPr>
              <a:t>Motivation for Power Balance Management in terms of Frequency Control: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Improvement in economic operation of system due to replacement of partially loaded generation.</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Positive influence on system reliability due to rapid reaction to disturbances.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Increasing system inertia by reacting towards rate of change of  frequency. </a:t>
            </a:r>
          </a:p>
          <a:p>
            <a:endParaRPr lang="en-US" dirty="0"/>
          </a:p>
        </p:txBody>
      </p:sp>
    </p:spTree>
    <p:extLst>
      <p:ext uri="{BB962C8B-B14F-4D97-AF65-F5344CB8AC3E}">
        <p14:creationId xmlns:p14="http://schemas.microsoft.com/office/powerpoint/2010/main" val="1579513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0" dirty="0"/>
              <a:t>DSM acts as standing reserve and improves system performance by </a:t>
            </a:r>
            <a:r>
              <a:rPr lang="en-GB" sz="1000" b="0" i="0" kern="1200" dirty="0">
                <a:solidFill>
                  <a:schemeClr val="tx1"/>
                </a:solidFill>
                <a:effectLst/>
                <a:latin typeface="+mn-lt"/>
                <a:ea typeface="ＭＳ Ｐゴシック" pitchFamily="-65" charset="-128"/>
                <a:cs typeface="ＭＳ Ｐゴシック" pitchFamily="-65" charset="-128"/>
              </a:rPr>
              <a:t>increasing the amount of wind power that can be absorbed as fewer generating units are scheduled to operate, which is particularly relevant when high wind conditions coincide with low demand.</a:t>
            </a:r>
            <a:r>
              <a:rPr lang="en-GB" dirty="0"/>
              <a:t> </a:t>
            </a:r>
          </a:p>
          <a:p>
            <a:endParaRPr lang="en-GB" sz="1000" b="0" i="0" kern="1200" dirty="0">
              <a:solidFill>
                <a:schemeClr val="tx1"/>
              </a:solidFill>
              <a:effectLst/>
              <a:latin typeface="+mn-lt"/>
              <a:ea typeface="ＭＳ Ｐゴシック" pitchFamily="-65" charset="-128"/>
              <a:cs typeface="ＭＳ Ｐゴシック" pitchFamily="-65" charset="-128"/>
            </a:endParaRPr>
          </a:p>
          <a:p>
            <a:pPr marL="0" marR="0" lvl="0" indent="0" algn="l" defTabSz="388938" rtl="0" eaLnBrk="0" fontAlgn="base" latinLnBrk="0" hangingPunct="0">
              <a:lnSpc>
                <a:spcPct val="100000"/>
              </a:lnSpc>
              <a:spcBef>
                <a:spcPct val="30000"/>
              </a:spcBef>
              <a:spcAft>
                <a:spcPct val="0"/>
              </a:spcAft>
              <a:buClrTx/>
              <a:buSzTx/>
              <a:buFontTx/>
              <a:buNone/>
              <a:tabLst/>
              <a:defRPr/>
            </a:pPr>
            <a:r>
              <a:rPr lang="en-US" sz="1000" b="0" dirty="0"/>
              <a:t>Reserves are power plants and consumption resources which either increase or decrease their electric power according to the need of the power system.</a:t>
            </a:r>
          </a:p>
          <a:p>
            <a:pPr marL="0" indent="0">
              <a:lnSpc>
                <a:spcPct val="150000"/>
              </a:lnSpc>
            </a:pPr>
            <a:r>
              <a:rPr lang="en-GB" b="1" dirty="0"/>
              <a:t>Necessity of Reserves: </a:t>
            </a:r>
          </a:p>
          <a:p>
            <a:pPr marL="0" indent="0">
              <a:lnSpc>
                <a:spcPct val="150000"/>
              </a:lnSpc>
            </a:pPr>
            <a:r>
              <a:rPr lang="en-GB" b="1" dirty="0"/>
              <a:t>Due to </a:t>
            </a:r>
          </a:p>
          <a:p>
            <a:pPr marL="0" indent="0">
              <a:lnSpc>
                <a:spcPct val="150000"/>
              </a:lnSpc>
            </a:pPr>
            <a:r>
              <a:rPr lang="en-GB" b="0" dirty="0"/>
              <a:t>Increased penetration of RES.</a:t>
            </a:r>
          </a:p>
          <a:p>
            <a:pPr>
              <a:lnSpc>
                <a:spcPct val="110000"/>
              </a:lnSpc>
              <a:buFont typeface="Arial" panose="020B0604020202020204" pitchFamily="34" charset="0"/>
              <a:buChar char="•"/>
            </a:pPr>
            <a:r>
              <a:rPr lang="en-US" b="0" dirty="0"/>
              <a:t>Deviations in forecast despite full planning regarding consumption and production profiles. </a:t>
            </a:r>
          </a:p>
          <a:p>
            <a:pPr>
              <a:lnSpc>
                <a:spcPct val="110000"/>
              </a:lnSpc>
              <a:buFont typeface="Arial" panose="020B0604020202020204" pitchFamily="34" charset="0"/>
              <a:buChar char="•"/>
            </a:pPr>
            <a:r>
              <a:rPr lang="en-GB" b="0" dirty="0"/>
              <a:t>Power system retailers have to buy power from balancing power market to meet demands due to error prone forecasting of RES. </a:t>
            </a:r>
            <a:endParaRPr lang="en-US" b="0" dirty="0"/>
          </a:p>
          <a:p>
            <a:pPr>
              <a:lnSpc>
                <a:spcPct val="110000"/>
              </a:lnSpc>
              <a:buFont typeface="Arial" panose="020B0604020202020204" pitchFamily="34" charset="0"/>
              <a:buChar char="•"/>
            </a:pPr>
            <a:r>
              <a:rPr lang="en-US" b="0" dirty="0"/>
              <a:t>TSO employs certain reserves to balance these deviations. Demand response reserves and balancing markets are mainly used for the maintaining hourly power balance. </a:t>
            </a:r>
            <a:endParaRPr lang="en-US" dirty="0"/>
          </a:p>
          <a:p>
            <a:pPr>
              <a:lnSpc>
                <a:spcPct val="110000"/>
              </a:lnSpc>
              <a:buFont typeface="Arial" panose="020B0604020202020204" pitchFamily="34" charset="0"/>
              <a:buChar char="•"/>
            </a:pPr>
            <a:r>
              <a:rPr lang="en-GB" b="0" dirty="0"/>
              <a:t>Combination of synchronised and standing reserves increase system reliability. </a:t>
            </a:r>
          </a:p>
          <a:p>
            <a:r>
              <a:rPr lang="en-GB" dirty="0"/>
              <a:t/>
            </a:r>
            <a:br>
              <a:rPr lang="en-GB" dirty="0"/>
            </a:br>
            <a:r>
              <a:rPr lang="en-GB" dirty="0"/>
              <a:t/>
            </a:r>
            <a:br>
              <a:rPr lang="en-GB" dirty="0"/>
            </a:br>
            <a:endParaRPr lang="en-US" dirty="0"/>
          </a:p>
        </p:txBody>
      </p:sp>
    </p:spTree>
    <p:extLst>
      <p:ext uri="{BB962C8B-B14F-4D97-AF65-F5344CB8AC3E}">
        <p14:creationId xmlns:p14="http://schemas.microsoft.com/office/powerpoint/2010/main" val="3121289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indent="0">
              <a:lnSpc>
                <a:spcPct val="150000"/>
              </a:lnSpc>
              <a:buFont typeface="Arial" panose="020B0604020202020204" pitchFamily="34" charset="0"/>
              <a:buNone/>
            </a:pPr>
            <a:r>
              <a:rPr lang="en-GB" b="1" dirty="0"/>
              <a:t>A general pattern of grid imbalance and activation of reserves: </a:t>
            </a:r>
          </a:p>
          <a:p>
            <a:pPr marL="0" indent="0">
              <a:lnSpc>
                <a:spcPct val="150000"/>
              </a:lnSpc>
              <a:buFont typeface="Arial" panose="020B0604020202020204" pitchFamily="34" charset="0"/>
              <a:buNone/>
            </a:pPr>
            <a:r>
              <a:rPr lang="en-GB" b="0" dirty="0"/>
              <a:t>The grid imbalance and balancing markets are closely interlinked and different stages of the deployment of these reserves is explained as follows. </a:t>
            </a:r>
          </a:p>
          <a:p>
            <a:pPr marL="0" indent="0">
              <a:lnSpc>
                <a:spcPct val="150000"/>
              </a:lnSpc>
              <a:buFont typeface="Arial" panose="020B0604020202020204" pitchFamily="34" charset="0"/>
              <a:buNone/>
            </a:pPr>
            <a:r>
              <a:rPr lang="en-GB" b="0" dirty="0"/>
              <a:t>As soon as the grid imbalance occurs, the TSOs first prioritize to avoid any further deviation is frequency and this is done using FCR. The task of FCR is to makes changes in load or production thus stabilising the system frequency.  After this FCR activation, the TSO focus to free the capacity of FCR to be used in case of other imbalance situation. It is accomplished by replacing FCR by </a:t>
            </a:r>
            <a:r>
              <a:rPr lang="en-GB" b="0" dirty="0" err="1"/>
              <a:t>aFRR</a:t>
            </a:r>
            <a:r>
              <a:rPr lang="en-GB" b="0" dirty="0"/>
              <a:t> that restore frequency to its nominal value. Of 50 Hz. </a:t>
            </a:r>
            <a:r>
              <a:rPr lang="en-GB" b="0" dirty="0" err="1"/>
              <a:t>mFRR</a:t>
            </a:r>
            <a:r>
              <a:rPr lang="en-GB" b="0" dirty="0"/>
              <a:t> is activated in case of very large system imbalance. RR capacity is employed some times by TSO to free up the </a:t>
            </a:r>
            <a:r>
              <a:rPr lang="en-GB" b="0" dirty="0" err="1"/>
              <a:t>mFRR</a:t>
            </a:r>
            <a:r>
              <a:rPr lang="en-GB" b="0" dirty="0"/>
              <a:t> capacity and finally financial settlement is done for the final electricity price. </a:t>
            </a:r>
          </a:p>
          <a:p>
            <a:pPr marL="0" indent="0">
              <a:lnSpc>
                <a:spcPct val="150000"/>
              </a:lnSpc>
            </a:pPr>
            <a:endParaRPr lang="en-GB" b="1" dirty="0"/>
          </a:p>
          <a:p>
            <a:pPr marL="0" indent="0">
              <a:lnSpc>
                <a:spcPct val="150000"/>
              </a:lnSpc>
            </a:pPr>
            <a:r>
              <a:rPr lang="en-GB" b="1" dirty="0"/>
              <a:t>Frequency control can be classified as </a:t>
            </a:r>
          </a:p>
          <a:p>
            <a:pPr marL="285750" indent="-285750">
              <a:lnSpc>
                <a:spcPct val="150000"/>
              </a:lnSpc>
              <a:buFont typeface="Arial" panose="020B0604020202020204" pitchFamily="34" charset="0"/>
              <a:buChar char="•"/>
            </a:pPr>
            <a:r>
              <a:rPr lang="en-GB" b="1" dirty="0"/>
              <a:t>Frequency containment:  </a:t>
            </a:r>
            <a:r>
              <a:rPr lang="en-GB" b="0" dirty="0"/>
              <a:t>Stabilizes the system frequency after a disturbance as well as reacts to natural and minor frequency variations.</a:t>
            </a:r>
            <a:r>
              <a:rPr lang="en-GB" dirty="0"/>
              <a:t> </a:t>
            </a:r>
          </a:p>
          <a:p>
            <a:pPr marL="285750" indent="-285750">
              <a:lnSpc>
                <a:spcPct val="150000"/>
              </a:lnSpc>
              <a:buFont typeface="Arial" panose="020B0604020202020204" pitchFamily="34" charset="0"/>
              <a:buChar char="•"/>
            </a:pPr>
            <a:r>
              <a:rPr lang="en-GB" b="0" dirty="0"/>
              <a:t>FCR-N and FCR-D</a:t>
            </a:r>
            <a:r>
              <a:rPr lang="en-GB" dirty="0"/>
              <a:t> </a:t>
            </a:r>
          </a:p>
          <a:p>
            <a:pPr marL="285750" indent="-285750">
              <a:lnSpc>
                <a:spcPct val="150000"/>
              </a:lnSpc>
              <a:buFont typeface="Arial" panose="020B0604020202020204" pitchFamily="34" charset="0"/>
              <a:buChar char="•"/>
            </a:pPr>
            <a:r>
              <a:rPr lang="en-GB" b="0" dirty="0"/>
              <a:t>Primary frequency control</a:t>
            </a:r>
            <a:r>
              <a:rPr lang="en-GB" dirty="0"/>
              <a:t> due to their </a:t>
            </a:r>
            <a:r>
              <a:rPr lang="en-GB" b="0" dirty="0"/>
              <a:t>first reaction to frequency variations. </a:t>
            </a:r>
          </a:p>
          <a:p>
            <a:pPr marL="285750" indent="-285750">
              <a:lnSpc>
                <a:spcPct val="150000"/>
              </a:lnSpc>
              <a:buFont typeface="Arial" panose="020B0604020202020204" pitchFamily="34" charset="0"/>
              <a:buChar char="•"/>
            </a:pPr>
            <a:endParaRPr lang="en-GB" b="0" dirty="0"/>
          </a:p>
          <a:p>
            <a:pPr marL="285750" indent="-285750">
              <a:lnSpc>
                <a:spcPct val="150000"/>
              </a:lnSpc>
              <a:buFont typeface="Arial" panose="020B0604020202020204" pitchFamily="34" charset="0"/>
              <a:buChar char="•"/>
            </a:pPr>
            <a:r>
              <a:rPr lang="en-GB" b="1" dirty="0"/>
              <a:t>Frequency Restoration: </a:t>
            </a:r>
          </a:p>
          <a:p>
            <a:pPr marL="285750" indent="-285750">
              <a:lnSpc>
                <a:spcPct val="150000"/>
              </a:lnSpc>
              <a:buFont typeface="Arial" panose="020B0604020202020204" pitchFamily="34" charset="0"/>
              <a:buChar char="•"/>
            </a:pPr>
            <a:r>
              <a:rPr lang="en-GB" b="0" dirty="0"/>
              <a:t>Activating FRR to restore the system frequency to its nominal value. </a:t>
            </a:r>
          </a:p>
          <a:p>
            <a:pPr marL="285750" indent="-285750">
              <a:lnSpc>
                <a:spcPct val="150000"/>
              </a:lnSpc>
              <a:buFont typeface="Arial" panose="020B0604020202020204" pitchFamily="34" charset="0"/>
              <a:buChar char="•"/>
            </a:pPr>
            <a:r>
              <a:rPr lang="en-GB" b="0" dirty="0"/>
              <a:t>Control of the reserves is centralized and it is either automatic or manual.</a:t>
            </a:r>
            <a:r>
              <a:rPr lang="en-GB" dirty="0"/>
              <a:t> </a:t>
            </a:r>
          </a:p>
          <a:p>
            <a:pPr marL="285750" indent="-285750">
              <a:lnSpc>
                <a:spcPct val="150000"/>
              </a:lnSpc>
              <a:buFont typeface="Arial" panose="020B0604020202020204" pitchFamily="34" charset="0"/>
              <a:buChar char="•"/>
            </a:pPr>
            <a:r>
              <a:rPr lang="en-GB" b="0" dirty="0"/>
              <a:t>Secondary and tertiary controls. </a:t>
            </a:r>
          </a:p>
          <a:p>
            <a:pPr marL="0" indent="0">
              <a:lnSpc>
                <a:spcPct val="150000"/>
              </a:lnSpc>
              <a:buFont typeface="Arial" panose="020B0604020202020204" pitchFamily="34" charset="0"/>
              <a:buNone/>
            </a:pPr>
            <a:endParaRPr lang="en-GB" b="0" dirty="0"/>
          </a:p>
          <a:p>
            <a:pPr marL="0" indent="0">
              <a:lnSpc>
                <a:spcPct val="150000"/>
              </a:lnSpc>
              <a:buFont typeface="Arial" panose="020B0604020202020204" pitchFamily="34" charset="0"/>
              <a:buNone/>
            </a:pPr>
            <a:r>
              <a:rPr lang="en-GB" dirty="0"/>
              <a:t/>
            </a:r>
            <a:br>
              <a:rPr lang="en-GB" dirty="0"/>
            </a:br>
            <a:r>
              <a:rPr lang="en-GB" sz="1000" dirty="0">
                <a:latin typeface="Times New Roman" panose="02020603050405020304" pitchFamily="18" charset="0"/>
                <a:cs typeface="Times New Roman" panose="02020603050405020304" pitchFamily="18" charset="0"/>
              </a:rPr>
              <a:t>Fast response market rely on demand response for being able to switch the devices on and off to provide fast response (few milli seconds) to stop the frequency deviation. This enables to come online and ranking the mechanisms that the transmission operators have available with them to keep the power system in balance. </a:t>
            </a:r>
            <a:r>
              <a:rPr lang="en-GB" dirty="0"/>
              <a:t/>
            </a:r>
            <a:br>
              <a:rPr lang="en-GB" dirty="0"/>
            </a:br>
            <a:r>
              <a:rPr lang="en-GB" dirty="0"/>
              <a:t/>
            </a:r>
            <a:br>
              <a:rPr lang="en-GB" dirty="0"/>
            </a:br>
            <a:endParaRPr lang="en-GB" dirty="0"/>
          </a:p>
          <a:p>
            <a:pPr marL="0" indent="0">
              <a:lnSpc>
                <a:spcPct val="150000"/>
              </a:lnSpc>
            </a:pPr>
            <a:r>
              <a:rPr lang="en-GB" dirty="0"/>
              <a:t/>
            </a:r>
            <a:br>
              <a:rPr lang="en-GB" dirty="0"/>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FI"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486975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
            </a:r>
            <a:br>
              <a:rPr lang="en-GB" dirty="0"/>
            </a:br>
            <a:r>
              <a:rPr lang="en-GB" dirty="0"/>
              <a:t/>
            </a:r>
            <a:br>
              <a:rPr lang="en-GB" dirty="0"/>
            </a:br>
            <a:endParaRPr lang="en-US" dirty="0"/>
          </a:p>
          <a:p>
            <a:endParaRPr lang="en-US" dirty="0"/>
          </a:p>
        </p:txBody>
      </p:sp>
    </p:spTree>
    <p:extLst>
      <p:ext uri="{BB962C8B-B14F-4D97-AF65-F5344CB8AC3E}">
        <p14:creationId xmlns:p14="http://schemas.microsoft.com/office/powerpoint/2010/main" val="1939251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l" defTabSz="388938" rtl="0" eaLnBrk="0" fontAlgn="base" latinLnBrk="0" hangingPunct="0">
              <a:lnSpc>
                <a:spcPct val="100000"/>
              </a:lnSpc>
              <a:spcBef>
                <a:spcPct val="30000"/>
              </a:spcBef>
              <a:spcAft>
                <a:spcPct val="0"/>
              </a:spcAft>
              <a:buClrTx/>
              <a:buSzTx/>
              <a:buFontTx/>
              <a:buNone/>
              <a:tabLst/>
              <a:defRPr/>
            </a:pPr>
            <a:r>
              <a:rPr lang="en-GB" b="0" dirty="0"/>
              <a:t>Lack of ICT infrastructure: </a:t>
            </a:r>
            <a:r>
              <a:rPr lang="en-GB" sz="1000" b="0" i="0" kern="1200" dirty="0">
                <a:solidFill>
                  <a:schemeClr val="tx1"/>
                </a:solidFill>
                <a:effectLst/>
                <a:latin typeface="+mn-lt"/>
                <a:ea typeface="ＭＳ Ｐゴシック" pitchFamily="-65" charset="-128"/>
                <a:cs typeface="ＭＳ Ｐゴシック" pitchFamily="-65" charset="-128"/>
              </a:rPr>
              <a:t>Advanced metering, communications, control &amp; automation methods and IOT are largely absent from existing electricity systems. The power system needs upgrading to deploy such solutions for grid reliability as the technologies do not replace technologies rather systems replace systems.</a:t>
            </a:r>
          </a:p>
          <a:p>
            <a:pPr marL="0" marR="0" lvl="0" indent="0" algn="l" defTabSz="388938" rtl="0" eaLnBrk="0" fontAlgn="base" latinLnBrk="0" hangingPunct="0">
              <a:lnSpc>
                <a:spcPct val="100000"/>
              </a:lnSpc>
              <a:spcBef>
                <a:spcPct val="30000"/>
              </a:spcBef>
              <a:spcAft>
                <a:spcPct val="0"/>
              </a:spcAft>
              <a:buClrTx/>
              <a:buSzTx/>
              <a:buFontTx/>
              <a:buNone/>
              <a:tabLst/>
              <a:defRPr/>
            </a:pPr>
            <a:r>
              <a:rPr lang="en-GB" sz="1000" b="0" i="0" kern="1200" dirty="0">
                <a:solidFill>
                  <a:schemeClr val="tx1"/>
                </a:solidFill>
                <a:effectLst/>
                <a:latin typeface="+mn-lt"/>
                <a:ea typeface="ＭＳ Ｐゴシック" pitchFamily="-65" charset="-128"/>
                <a:cs typeface="ＭＳ Ｐゴシック" pitchFamily="-65" charset="-128"/>
              </a:rPr>
              <a:t> </a:t>
            </a:r>
            <a:r>
              <a:rPr lang="en-GB" dirty="0"/>
              <a:t/>
            </a:r>
            <a:br>
              <a:rPr lang="en-GB" dirty="0"/>
            </a:br>
            <a:r>
              <a:rPr lang="en-GB" b="1" dirty="0"/>
              <a:t>** </a:t>
            </a:r>
            <a:r>
              <a:rPr lang="en-GB" b="0" dirty="0"/>
              <a:t>(This statement is objective as sometimes the systems are not well equipped with advanced technologies to house the RES to practice DR. This is because of the fact that t</a:t>
            </a:r>
            <a:r>
              <a:rPr lang="en-GB" sz="1000" b="0" i="0" kern="1200" dirty="0">
                <a:solidFill>
                  <a:schemeClr val="tx1"/>
                </a:solidFill>
                <a:effectLst/>
                <a:latin typeface="+mn-lt"/>
                <a:ea typeface="ＭＳ Ｐゴシック" pitchFamily="-65" charset="-128"/>
                <a:cs typeface="ＭＳ Ｐゴシック" pitchFamily="-65" charset="-128"/>
              </a:rPr>
              <a:t>here are physical limits, thermal and stability, and the transmission grids were not originally designed for a liberalised market, where anyone can order power from anywhere. Moreover, integration of RES is subject to the availability of appropriate design and control technologies to incorporate the RES without risking system reliability. ) </a:t>
            </a:r>
            <a:r>
              <a:rPr lang="en-GB" dirty="0"/>
              <a:t/>
            </a:r>
            <a:br>
              <a:rPr lang="en-GB" dirty="0"/>
            </a:br>
            <a:endParaRPr lang="en-GB" b="0" dirty="0"/>
          </a:p>
          <a:p>
            <a:pPr marL="0" marR="0" lvl="0" indent="0" algn="l" defTabSz="388938" rtl="0" eaLnBrk="0" fontAlgn="base" latinLnBrk="0" hangingPunct="0">
              <a:lnSpc>
                <a:spcPct val="100000"/>
              </a:lnSpc>
              <a:spcBef>
                <a:spcPct val="30000"/>
              </a:spcBef>
              <a:spcAft>
                <a:spcPct val="0"/>
              </a:spcAft>
              <a:buClrTx/>
              <a:buSzTx/>
              <a:buFontTx/>
              <a:buNone/>
              <a:tabLst/>
              <a:defRPr/>
            </a:pPr>
            <a:r>
              <a:rPr lang="en-GB" sz="1000" b="0" dirty="0">
                <a:latin typeface="Times New Roman" panose="02020603050405020304" pitchFamily="18" charset="0"/>
                <a:cs typeface="Times New Roman" panose="02020603050405020304" pitchFamily="18" charset="0"/>
              </a:rPr>
              <a:t>Challenges in Implementation of real-time power generation</a:t>
            </a:r>
            <a:r>
              <a:rPr lang="en-GB" sz="1000" dirty="0">
                <a:latin typeface="Times New Roman" panose="02020603050405020304" pitchFamily="18" charset="0"/>
                <a:cs typeface="Times New Roman" panose="02020603050405020304" pitchFamily="18" charset="0"/>
              </a:rPr>
              <a:t> </a:t>
            </a:r>
            <a:r>
              <a:rPr lang="en-GB" sz="1000" b="0" dirty="0">
                <a:latin typeface="Times New Roman" panose="02020603050405020304" pitchFamily="18" charset="0"/>
                <a:cs typeface="Times New Roman" panose="02020603050405020304" pitchFamily="18" charset="0"/>
              </a:rPr>
              <a:t>and forecasting methods for the utility to schedule the consumer demands.  </a:t>
            </a:r>
            <a:endParaRPr lang="en-GB" b="0" dirty="0"/>
          </a:p>
          <a:p>
            <a:pPr marL="0" marR="0" lvl="0" indent="0" algn="l" defTabSz="388938" rtl="0" eaLnBrk="0" fontAlgn="base" latinLnBrk="0" hangingPunct="0">
              <a:lnSpc>
                <a:spcPct val="100000"/>
              </a:lnSpc>
              <a:spcBef>
                <a:spcPct val="30000"/>
              </a:spcBef>
              <a:spcAft>
                <a:spcPct val="0"/>
              </a:spcAft>
              <a:buClrTx/>
              <a:buSzTx/>
              <a:buFontTx/>
              <a:buNone/>
              <a:tabLst/>
              <a:defRPr/>
            </a:pPr>
            <a:r>
              <a:rPr lang="en-GB" b="1" dirty="0"/>
              <a:t>Diversity Factor: </a:t>
            </a:r>
            <a:r>
              <a:rPr lang="en-GB" sz="1000" b="0" i="0" kern="1200" dirty="0">
                <a:solidFill>
                  <a:schemeClr val="tx1"/>
                </a:solidFill>
                <a:effectLst/>
                <a:latin typeface="+mn-lt"/>
                <a:ea typeface="ＭＳ Ｐゴシック" pitchFamily="-65" charset="-128"/>
                <a:cs typeface="ＭＳ Ｐゴシック" pitchFamily="-65" charset="-128"/>
              </a:rPr>
              <a:t>is the ratio of the sum of the individual maximum (peak) </a:t>
            </a:r>
            <a:r>
              <a:rPr lang="en-GB" sz="1000" b="1" i="0" kern="1200" dirty="0">
                <a:solidFill>
                  <a:schemeClr val="tx1"/>
                </a:solidFill>
                <a:effectLst/>
                <a:latin typeface="+mn-lt"/>
                <a:ea typeface="ＭＳ Ｐゴシック" pitchFamily="-65" charset="-128"/>
                <a:cs typeface="ＭＳ Ｐゴシック" pitchFamily="-65" charset="-128"/>
              </a:rPr>
              <a:t>demands</a:t>
            </a:r>
            <a:r>
              <a:rPr lang="en-GB" sz="1000" b="0" i="0" kern="1200" dirty="0">
                <a:solidFill>
                  <a:schemeClr val="tx1"/>
                </a:solidFill>
                <a:effectLst/>
                <a:latin typeface="+mn-lt"/>
                <a:ea typeface="ＭＳ Ｐゴシック" pitchFamily="-65" charset="-128"/>
                <a:cs typeface="ＭＳ Ｐゴシック" pitchFamily="-65" charset="-128"/>
              </a:rPr>
              <a:t> of the various subdivisions of the system to the maximum(peak) </a:t>
            </a:r>
            <a:r>
              <a:rPr lang="en-GB" sz="1000" b="1" i="0" kern="1200" dirty="0">
                <a:solidFill>
                  <a:schemeClr val="tx1"/>
                </a:solidFill>
                <a:effectLst/>
                <a:latin typeface="+mn-lt"/>
                <a:ea typeface="ＭＳ Ｐゴシック" pitchFamily="-65" charset="-128"/>
                <a:cs typeface="ＭＳ Ｐゴシック" pitchFamily="-65" charset="-128"/>
              </a:rPr>
              <a:t>demand</a:t>
            </a:r>
            <a:r>
              <a:rPr lang="en-GB" sz="1000" b="0" i="0" kern="1200" dirty="0">
                <a:solidFill>
                  <a:schemeClr val="tx1"/>
                </a:solidFill>
                <a:effectLst/>
                <a:latin typeface="+mn-lt"/>
                <a:ea typeface="ＭＳ Ｐゴシック" pitchFamily="-65" charset="-128"/>
                <a:cs typeface="ＭＳ Ｐゴシック" pitchFamily="-65" charset="-128"/>
              </a:rPr>
              <a:t> of the whole system. </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GB" sz="1000" b="0" i="0" kern="1200" dirty="0">
              <a:solidFill>
                <a:schemeClr val="tx1"/>
              </a:solidFill>
              <a:effectLst/>
              <a:latin typeface="+mn-lt"/>
              <a:ea typeface="ＭＳ Ｐゴシック" pitchFamily="-65" charset="-128"/>
              <a:cs typeface="ＭＳ Ｐゴシック" pitchFamily="-65" charset="-128"/>
            </a:endParaRPr>
          </a:p>
          <a:p>
            <a:pPr marL="0" indent="0">
              <a:lnSpc>
                <a:spcPct val="150000"/>
              </a:lnSpc>
            </a:pPr>
            <a:r>
              <a:rPr lang="en-GB" sz="1000" b="1" dirty="0">
                <a:latin typeface="Times New Roman" panose="02020603050405020304" pitchFamily="18" charset="0"/>
                <a:cs typeface="Times New Roman" panose="02020603050405020304" pitchFamily="18" charset="0"/>
              </a:rPr>
              <a:t>Smart Grid as a solution to the challenges: </a:t>
            </a:r>
          </a:p>
          <a:p>
            <a:pPr marL="0" indent="0">
              <a:lnSpc>
                <a:spcPct val="150000"/>
              </a:lnSpc>
            </a:pPr>
            <a:r>
              <a:rPr lang="en-GB" sz="1000" b="0" dirty="0">
                <a:latin typeface="Times New Roman" panose="02020603050405020304" pitchFamily="18" charset="0"/>
                <a:cs typeface="Times New Roman" panose="02020603050405020304" pitchFamily="18" charset="0"/>
              </a:rPr>
              <a:t>Implementation of a secured communication infrastructure for the smart grid is indispensable that mitigates cyber security issues. </a:t>
            </a:r>
          </a:p>
          <a:p>
            <a:pPr marL="0" marR="0" lvl="0" indent="0" algn="l" defTabSz="388938" rtl="0" eaLnBrk="0" fontAlgn="base" latinLnBrk="0" hangingPunct="0">
              <a:lnSpc>
                <a:spcPct val="150000"/>
              </a:lnSpc>
              <a:spcBef>
                <a:spcPct val="30000"/>
              </a:spcBef>
              <a:spcAft>
                <a:spcPct val="0"/>
              </a:spcAft>
              <a:buClrTx/>
              <a:buSzTx/>
              <a:buFontTx/>
              <a:buNone/>
              <a:tabLst/>
              <a:defRPr/>
            </a:pPr>
            <a:r>
              <a:rPr lang="en-GB" sz="1000" dirty="0">
                <a:latin typeface="Times New Roman" panose="02020603050405020304" pitchFamily="18" charset="0"/>
                <a:cs typeface="Times New Roman" panose="02020603050405020304" pitchFamily="18" charset="0"/>
              </a:rPr>
              <a:t/>
            </a:r>
            <a:br>
              <a:rPr lang="en-GB" sz="1000" dirty="0">
                <a:latin typeface="Times New Roman" panose="02020603050405020304" pitchFamily="18" charset="0"/>
                <a:cs typeface="Times New Roman" panose="02020603050405020304" pitchFamily="18" charset="0"/>
              </a:rPr>
            </a:br>
            <a:endParaRPr lang="en-GB" sz="1000" b="0" dirty="0">
              <a:latin typeface="Times New Roman" panose="02020603050405020304" pitchFamily="18" charset="0"/>
              <a:cs typeface="Times New Roman" panose="02020603050405020304" pitchFamily="18" charset="0"/>
            </a:endParaRPr>
          </a:p>
          <a:p>
            <a:pPr marL="0" indent="0">
              <a:lnSpc>
                <a:spcPct val="150000"/>
              </a:lnSpc>
            </a:pPr>
            <a:endParaRPr lang="en-GB" b="0" dirty="0"/>
          </a:p>
          <a:p>
            <a:pPr marL="0" marR="0" lvl="0" indent="0" algn="l" defTabSz="388938" rtl="0" eaLnBrk="0" fontAlgn="base" latinLnBrk="0" hangingPunct="0">
              <a:lnSpc>
                <a:spcPct val="100000"/>
              </a:lnSpc>
              <a:spcBef>
                <a:spcPct val="30000"/>
              </a:spcBef>
              <a:spcAft>
                <a:spcPct val="0"/>
              </a:spcAft>
              <a:buClrTx/>
              <a:buSzTx/>
              <a:buFontTx/>
              <a:buNone/>
              <a:tabLst/>
              <a:defRPr/>
            </a:pPr>
            <a:endParaRPr lang="en-GB" b="0" dirty="0"/>
          </a:p>
          <a:p>
            <a:pPr marL="0" marR="0" lvl="0" indent="0" algn="l" defTabSz="388938" rtl="0" eaLnBrk="0" fontAlgn="base" latinLnBrk="0" hangingPunct="0">
              <a:lnSpc>
                <a:spcPct val="100000"/>
              </a:lnSpc>
              <a:spcBef>
                <a:spcPct val="30000"/>
              </a:spcBef>
              <a:spcAft>
                <a:spcPct val="0"/>
              </a:spcAft>
              <a:buClrTx/>
              <a:buSzTx/>
              <a:buFontTx/>
              <a:buNone/>
              <a:tabLst/>
              <a:defRPr/>
            </a:pPr>
            <a:r>
              <a:rPr lang="en-GB" dirty="0"/>
              <a:t/>
            </a:r>
            <a:br>
              <a:rPr lang="en-GB" dirty="0"/>
            </a:br>
            <a:r>
              <a:rPr lang="en-GB" dirty="0"/>
              <a:t/>
            </a:r>
            <a:br>
              <a:rPr lang="en-GB" dirty="0"/>
            </a:br>
            <a:endParaRPr lang="en-US" dirty="0"/>
          </a:p>
        </p:txBody>
      </p:sp>
    </p:spTree>
    <p:extLst>
      <p:ext uri="{BB962C8B-B14F-4D97-AF65-F5344CB8AC3E}">
        <p14:creationId xmlns:p14="http://schemas.microsoft.com/office/powerpoint/2010/main" val="2334623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1"/>
            <a:ext cx="7777274" cy="4104796"/>
          </a:xfrm>
        </p:spPr>
        <p:txBody>
          <a:bodyPr>
            <a:normAutofit/>
          </a:bodyPr>
          <a:lstStyle/>
          <a:p>
            <a:r>
              <a:rPr lang="fi-FI" sz="3200" dirty="0">
                <a:latin typeface="Times New Roman" panose="02020603050405020304" pitchFamily="18" charset="0"/>
                <a:cs typeface="Times New Roman" panose="02020603050405020304" pitchFamily="18" charset="0"/>
              </a:rPr>
              <a:t>ELEC-E8423 - Smart Grid</a:t>
            </a:r>
            <a:r>
              <a:rPr lang="fi-FI" sz="3200" dirty="0"/>
              <a:t/>
            </a:r>
            <a:br>
              <a:rPr lang="fi-FI" sz="3200" dirty="0"/>
            </a:br>
            <a:r>
              <a:rPr lang="fi-FI" sz="3200" dirty="0"/>
              <a:t/>
            </a:r>
            <a:br>
              <a:rPr lang="fi-FI" sz="3200" dirty="0"/>
            </a:br>
            <a:endParaRPr lang="en-US" sz="2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05592" y="2296009"/>
            <a:ext cx="7777274" cy="381698"/>
          </a:xfrm>
        </p:spPr>
        <p:txBody>
          <a:bodyPr>
            <a:normAutofit/>
          </a:bodyPr>
          <a:lstStyle/>
          <a:p>
            <a:r>
              <a:rPr lang="fi-FI" b="1" dirty="0">
                <a:latin typeface="Times New Roman" panose="02020603050405020304" pitchFamily="18" charset="0"/>
                <a:cs typeface="Times New Roman" panose="02020603050405020304" pitchFamily="18" charset="0"/>
              </a:rPr>
              <a:t>Demand Response in Power System Energy Balance </a:t>
            </a:r>
            <a:r>
              <a:rPr lang="en-GB" b="1" dirty="0">
                <a:latin typeface="Times New Roman" panose="02020603050405020304" pitchFamily="18" charset="0"/>
                <a:cs typeface="Times New Roman" panose="02020603050405020304" pitchFamily="18" charset="0"/>
              </a:rPr>
              <a:t>Management </a:t>
            </a:r>
            <a:endParaRPr lang="en-US" b="1" dirty="0"/>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pic>
        <p:nvPicPr>
          <p:cNvPr id="9" name="Picture 8" descr="A stack of flyers on a table&#10;&#10;Description generated with high confidence">
            <a:extLst>
              <a:ext uri="{FF2B5EF4-FFF2-40B4-BE49-F238E27FC236}">
                <a16:creationId xmlns:a16="http://schemas.microsoft.com/office/drawing/2014/main" id="{F11FC467-4C3F-4C18-A9A5-3857FFBBD1EB}"/>
              </a:ext>
            </a:extLst>
          </p:cNvPr>
          <p:cNvPicPr>
            <a:picLocks noChangeAspect="1"/>
          </p:cNvPicPr>
          <p:nvPr/>
        </p:nvPicPr>
        <p:blipFill>
          <a:blip r:embed="rId3"/>
          <a:stretch>
            <a:fillRect/>
          </a:stretch>
        </p:blipFill>
        <p:spPr>
          <a:xfrm>
            <a:off x="3875944" y="2677707"/>
            <a:ext cx="4473730" cy="2766163"/>
          </a:xfrm>
          <a:prstGeom prst="rect">
            <a:avLst/>
          </a:prstGeom>
          <a:noFill/>
        </p:spPr>
      </p:pic>
      <p:sp>
        <p:nvSpPr>
          <p:cNvPr id="10" name="Subtitle 2">
            <a:extLst>
              <a:ext uri="{FF2B5EF4-FFF2-40B4-BE49-F238E27FC236}">
                <a16:creationId xmlns:a16="http://schemas.microsoft.com/office/drawing/2014/main" id="{B9D84253-2F02-466E-BFDD-12D775F881CA}"/>
              </a:ext>
            </a:extLst>
          </p:cNvPr>
          <p:cNvSpPr txBox="1">
            <a:spLocks/>
          </p:cNvSpPr>
          <p:nvPr/>
        </p:nvSpPr>
        <p:spPr bwMode="auto">
          <a:xfrm>
            <a:off x="701748" y="3392344"/>
            <a:ext cx="3174195" cy="1445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marL="0" indent="0" algn="l" defTabSz="388938" rtl="0" eaLnBrk="0" fontAlgn="base" hangingPunct="0">
              <a:lnSpc>
                <a:spcPts val="2216"/>
              </a:lnSpc>
              <a:spcBef>
                <a:spcPct val="20000"/>
              </a:spcBef>
              <a:spcAft>
                <a:spcPct val="0"/>
              </a:spcAft>
              <a:buFont typeface="Arial" panose="020B0604020202020204" pitchFamily="34" charset="0"/>
              <a:buNone/>
              <a:defRPr sz="2000" kern="1200">
                <a:solidFill>
                  <a:srgbClr val="FFFFFF"/>
                </a:solidFill>
                <a:latin typeface="+mn-lt"/>
                <a:ea typeface="ＭＳ Ｐゴシック" pitchFamily="-65" charset="-128"/>
                <a:cs typeface="ＭＳ Ｐゴシック" pitchFamily="-65" charset="-128"/>
              </a:defRPr>
            </a:lvl1pPr>
            <a:lvl2pPr marL="389626" indent="0" algn="ctr" defTabSz="388938"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ＭＳ Ｐゴシック" pitchFamily="-65" charset="-128"/>
                <a:cs typeface="ＭＳ Ｐゴシック"/>
              </a:defRPr>
            </a:lvl2pPr>
            <a:lvl3pPr marL="779252" indent="0" algn="ctr" defTabSz="388938"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pitchFamily="-65" charset="-128"/>
                <a:cs typeface="ＭＳ Ｐゴシック"/>
              </a:defRPr>
            </a:lvl3pPr>
            <a:lvl4pPr marL="1168878" indent="0" algn="ctr" defTabSz="388938" rtl="0" eaLnBrk="0" fontAlgn="base" hangingPunct="0">
              <a:spcBef>
                <a:spcPct val="20000"/>
              </a:spcBef>
              <a:spcAft>
                <a:spcPct val="0"/>
              </a:spcAft>
              <a:buFont typeface="Arial" panose="020B0604020202020204" pitchFamily="34" charset="0"/>
              <a:buNone/>
              <a:defRPr sz="1700" kern="1200">
                <a:solidFill>
                  <a:schemeClr val="tx1">
                    <a:tint val="75000"/>
                  </a:schemeClr>
                </a:solidFill>
                <a:latin typeface="+mn-lt"/>
                <a:ea typeface="ＭＳ Ｐゴシック" pitchFamily="-65" charset="-128"/>
                <a:cs typeface="ＭＳ Ｐゴシック"/>
              </a:defRPr>
            </a:lvl4pPr>
            <a:lvl5pPr marL="1558503" indent="0" algn="ctr" defTabSz="388938" rtl="0" eaLnBrk="0" fontAlgn="base" hangingPunct="0">
              <a:spcBef>
                <a:spcPct val="20000"/>
              </a:spcBef>
              <a:spcAft>
                <a:spcPct val="0"/>
              </a:spcAft>
              <a:buFont typeface="Arial" panose="020B0604020202020204" pitchFamily="34" charset="0"/>
              <a:buNone/>
              <a:defRPr sz="1700" kern="1200">
                <a:solidFill>
                  <a:schemeClr val="tx1">
                    <a:tint val="75000"/>
                  </a:schemeClr>
                </a:solidFill>
                <a:latin typeface="+mn-lt"/>
                <a:ea typeface="ＭＳ Ｐゴシック" pitchFamily="-65" charset="-128"/>
                <a:cs typeface="ＭＳ Ｐゴシック"/>
              </a:defRPr>
            </a:lvl5pPr>
            <a:lvl6pPr marL="1948129" indent="0" algn="ctr" defTabSz="389626" rtl="0" eaLnBrk="1" latinLnBrk="0" hangingPunct="1">
              <a:spcBef>
                <a:spcPct val="20000"/>
              </a:spcBef>
              <a:buFont typeface="Arial"/>
              <a:buNone/>
              <a:defRPr sz="1700" kern="1200">
                <a:solidFill>
                  <a:schemeClr val="tx1">
                    <a:tint val="75000"/>
                  </a:schemeClr>
                </a:solidFill>
                <a:latin typeface="+mn-lt"/>
                <a:ea typeface="+mn-ea"/>
                <a:cs typeface="+mn-cs"/>
              </a:defRPr>
            </a:lvl6pPr>
            <a:lvl7pPr marL="2337755" indent="0" algn="ctr" defTabSz="389626" rtl="0" eaLnBrk="1" latinLnBrk="0" hangingPunct="1">
              <a:spcBef>
                <a:spcPct val="20000"/>
              </a:spcBef>
              <a:buFont typeface="Arial"/>
              <a:buNone/>
              <a:defRPr sz="1700" kern="1200">
                <a:solidFill>
                  <a:schemeClr val="tx1">
                    <a:tint val="75000"/>
                  </a:schemeClr>
                </a:solidFill>
                <a:latin typeface="+mn-lt"/>
                <a:ea typeface="+mn-ea"/>
                <a:cs typeface="+mn-cs"/>
              </a:defRPr>
            </a:lvl7pPr>
            <a:lvl8pPr marL="2727381" indent="0" algn="ctr" defTabSz="389626" rtl="0" eaLnBrk="1" latinLnBrk="0" hangingPunct="1">
              <a:spcBef>
                <a:spcPct val="20000"/>
              </a:spcBef>
              <a:buFont typeface="Arial"/>
              <a:buNone/>
              <a:defRPr sz="1700" kern="1200">
                <a:solidFill>
                  <a:schemeClr val="tx1">
                    <a:tint val="75000"/>
                  </a:schemeClr>
                </a:solidFill>
                <a:latin typeface="+mn-lt"/>
                <a:ea typeface="+mn-ea"/>
                <a:cs typeface="+mn-cs"/>
              </a:defRPr>
            </a:lvl8pPr>
            <a:lvl9pPr marL="3117007" indent="0" algn="ctr" defTabSz="389626" rtl="0" eaLnBrk="1" latinLnBrk="0" hangingPunct="1">
              <a:spcBef>
                <a:spcPct val="20000"/>
              </a:spcBef>
              <a:buFont typeface="Arial"/>
              <a:buNone/>
              <a:defRPr sz="1700" kern="1200">
                <a:solidFill>
                  <a:schemeClr val="tx1">
                    <a:tint val="75000"/>
                  </a:schemeClr>
                </a:solidFill>
                <a:latin typeface="+mn-lt"/>
                <a:ea typeface="+mn-ea"/>
                <a:cs typeface="+mn-cs"/>
              </a:defRPr>
            </a:lvl9pPr>
          </a:lstStyle>
          <a:p>
            <a:r>
              <a:rPr lang="en-GB" b="1" dirty="0">
                <a:latin typeface="Times New Roman" panose="02020603050405020304" pitchFamily="18" charset="0"/>
                <a:cs typeface="Times New Roman" panose="02020603050405020304" pitchFamily="18" charset="0"/>
              </a:rPr>
              <a:t>Samar Fatima</a:t>
            </a:r>
          </a:p>
          <a:p>
            <a:r>
              <a:rPr lang="en-GB" b="1" dirty="0" err="1">
                <a:latin typeface="Times New Roman" panose="02020603050405020304" pitchFamily="18" charset="0"/>
                <a:cs typeface="Times New Roman" panose="02020603050405020304" pitchFamily="18" charset="0"/>
              </a:rPr>
              <a:t>Ishtiaque</a:t>
            </a:r>
            <a:r>
              <a:rPr lang="en-GB" b="1" dirty="0">
                <a:latin typeface="Times New Roman" panose="02020603050405020304" pitchFamily="18" charset="0"/>
                <a:cs typeface="Times New Roman" panose="02020603050405020304" pitchFamily="18" charset="0"/>
              </a:rPr>
              <a:t> </a:t>
            </a:r>
            <a:r>
              <a:rPr lang="en-GB" b="1" dirty="0" err="1">
                <a:latin typeface="Times New Roman" panose="02020603050405020304" pitchFamily="18" charset="0"/>
                <a:cs typeface="Times New Roman" panose="02020603050405020304" pitchFamily="18" charset="0"/>
              </a:rPr>
              <a:t>Panhwar</a:t>
            </a:r>
            <a:r>
              <a:rPr lang="en-GB" b="1" dirty="0">
                <a:latin typeface="Times New Roman" panose="02020603050405020304" pitchFamily="18" charset="0"/>
                <a:cs typeface="Times New Roman" panose="02020603050405020304" pitchFamily="18" charset="0"/>
              </a:rPr>
              <a:t> </a:t>
            </a:r>
            <a:endParaRPr lang="en-US" b="1" dirty="0"/>
          </a:p>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algn="just">
              <a:lnSpc>
                <a:spcPct val="150000"/>
              </a:lnSpc>
              <a:buFont typeface="Arial" panose="020B0604020202020204" pitchFamily="34" charset="0"/>
              <a:buChar char="•"/>
            </a:pPr>
            <a:r>
              <a:rPr lang="en-GB" sz="1600" b="0" dirty="0">
                <a:latin typeface="Times New Roman" panose="02020603050405020304" pitchFamily="18" charset="0"/>
                <a:cs typeface="Times New Roman" panose="02020603050405020304" pitchFamily="18" charset="0"/>
              </a:rPr>
              <a:t>Demand Response efficiently lower the prices, reduce price volatility, optimize the grid performance and aids integration of RES. </a:t>
            </a:r>
          </a:p>
          <a:p>
            <a:pPr algn="just">
              <a:lnSpc>
                <a:spcPct val="150000"/>
              </a:lnSpc>
              <a:buFont typeface="Arial" panose="020B0604020202020204" pitchFamily="34" charset="0"/>
              <a:buChar char="•"/>
            </a:pPr>
            <a:r>
              <a:rPr lang="en-GB" sz="1600" b="0" dirty="0">
                <a:latin typeface="Times New Roman" panose="02020603050405020304" pitchFamily="18" charset="0"/>
                <a:cs typeface="Times New Roman" panose="02020603050405020304" pitchFamily="18" charset="0"/>
              </a:rPr>
              <a:t>Future power markets managing the distributed generation potential largely depend on the demand/production forecast accuracy to guarantee the operational safety of the power system that is prone to intermittent demands and production patterns. </a:t>
            </a:r>
          </a:p>
          <a:p>
            <a:pPr>
              <a:lnSpc>
                <a:spcPct val="150000"/>
              </a:lnSpc>
              <a:buFont typeface="Arial" panose="020B0604020202020204" pitchFamily="34" charset="0"/>
              <a:buChar char="•"/>
            </a:pPr>
            <a:r>
              <a:rPr lang="en-GB" sz="1600" b="0" dirty="0">
                <a:latin typeface="Times New Roman" panose="02020603050405020304" pitchFamily="18" charset="0"/>
                <a:cs typeface="Times New Roman" panose="02020603050405020304" pitchFamily="18" charset="0"/>
              </a:rPr>
              <a:t>Frequency regulation is the main aspect for determining the stability of the system and </a:t>
            </a:r>
            <a:r>
              <a:rPr lang="en-FI" sz="1600" b="0" dirty="0">
                <a:latin typeface="Times New Roman" panose="02020603050405020304" pitchFamily="18" charset="0"/>
                <a:cs typeface="Times New Roman" panose="02020603050405020304" pitchFamily="18" charset="0"/>
              </a:rPr>
              <a:t>DR improves the system reliability</a:t>
            </a:r>
            <a:r>
              <a:rPr lang="en-GB" sz="1600" b="0" dirty="0">
                <a:latin typeface="Times New Roman" panose="02020603050405020304" pitchFamily="18" charset="0"/>
                <a:cs typeface="Times New Roman" panose="02020603050405020304" pitchFamily="18" charset="0"/>
              </a:rPr>
              <a:t> through </a:t>
            </a:r>
            <a:r>
              <a:rPr lang="en-FI" sz="1600" b="0" dirty="0">
                <a:latin typeface="Times New Roman" panose="02020603050405020304" pitchFamily="18" charset="0"/>
                <a:cs typeface="Times New Roman" panose="02020603050405020304" pitchFamily="18" charset="0"/>
              </a:rPr>
              <a:t>frequency control</a:t>
            </a:r>
            <a:r>
              <a:rPr lang="en-GB" sz="1600" b="0" dirty="0">
                <a:latin typeface="Times New Roman" panose="02020603050405020304" pitchFamily="18" charset="0"/>
                <a:cs typeface="Times New Roman" panose="02020603050405020304" pitchFamily="18" charset="0"/>
              </a:rPr>
              <a:t> and </a:t>
            </a:r>
            <a:r>
              <a:rPr lang="en-FI" sz="1600" b="0" dirty="0">
                <a:latin typeface="Times New Roman" panose="02020603050405020304" pitchFamily="18" charset="0"/>
                <a:cs typeface="Times New Roman" panose="02020603050405020304" pitchFamily="18" charset="0"/>
              </a:rPr>
              <a:t>by relieving transmission network congestion</a:t>
            </a:r>
            <a:r>
              <a:rPr lang="en-GB" sz="1600" b="0" dirty="0">
                <a:latin typeface="Times New Roman" panose="02020603050405020304" pitchFamily="18" charset="0"/>
                <a:cs typeface="Times New Roman" panose="02020603050405020304" pitchFamily="18" charset="0"/>
              </a:rPr>
              <a:t>. </a:t>
            </a:r>
            <a:br>
              <a:rPr lang="en-GB" sz="1600" b="0" dirty="0">
                <a:latin typeface="Times New Roman" panose="02020603050405020304" pitchFamily="18" charset="0"/>
                <a:cs typeface="Times New Roman" panose="02020603050405020304" pitchFamily="18" charset="0"/>
              </a:rPr>
            </a:br>
            <a:endParaRPr lang="en-US" sz="1600" b="0" dirty="0">
              <a:latin typeface="Times New Roman" panose="02020603050405020304" pitchFamily="18" charset="0"/>
              <a:cs typeface="Times New Roman" panose="02020603050405020304" pitchFamily="18" charset="0"/>
            </a:endParaRPr>
          </a:p>
        </p:txBody>
      </p:sp>
      <p:sp>
        <p:nvSpPr>
          <p:cNvPr id="3" name="Title 2"/>
          <p:cNvSpPr>
            <a:spLocks noGrp="1"/>
          </p:cNvSpPr>
          <p:nvPr>
            <p:ph type="ctrTitle"/>
          </p:nvPr>
        </p:nvSpPr>
        <p:spPr/>
        <p:txBody>
          <a:bodyPr/>
          <a:lstStyle/>
          <a:p>
            <a:r>
              <a:rPr lang="fi-FI" dirty="0" err="1">
                <a:latin typeface="Times New Roman" panose="02020603050405020304" pitchFamily="18" charset="0"/>
                <a:cs typeface="Times New Roman" panose="02020603050405020304" pitchFamily="18" charset="0"/>
              </a:rPr>
              <a:t>Conclusions</a:t>
            </a:r>
            <a:endParaRPr lang="en-US"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dirty="0"/>
          </a:p>
        </p:txBody>
      </p:sp>
    </p:spTree>
    <p:extLst>
      <p:ext uri="{BB962C8B-B14F-4D97-AF65-F5344CB8AC3E}">
        <p14:creationId xmlns:p14="http://schemas.microsoft.com/office/powerpoint/2010/main" val="322315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Autofit/>
          </a:bodyPr>
          <a:lstStyle/>
          <a:p>
            <a:pPr marL="0" indent="0">
              <a:lnSpc>
                <a:spcPct val="150000"/>
              </a:lnSpc>
            </a:pPr>
            <a:r>
              <a:rPr lang="en-US" sz="900" b="0" dirty="0">
                <a:latin typeface="Times New Roman" panose="02020603050405020304" pitchFamily="18" charset="0"/>
                <a:cs typeface="Times New Roman" panose="02020603050405020304" pitchFamily="18" charset="0"/>
              </a:rPr>
              <a:t>1: </a:t>
            </a:r>
            <a:r>
              <a:rPr lang="en-FI" sz="900" b="0" dirty="0" err="1">
                <a:latin typeface="Times New Roman" panose="02020603050405020304" pitchFamily="18" charset="0"/>
                <a:cs typeface="Times New Roman" panose="02020603050405020304" pitchFamily="18" charset="0"/>
              </a:rPr>
              <a:t>Albadi</a:t>
            </a:r>
            <a:r>
              <a:rPr lang="en-FI" sz="900" b="0" dirty="0">
                <a:latin typeface="Times New Roman" panose="02020603050405020304" pitchFamily="18" charset="0"/>
                <a:cs typeface="Times New Roman" panose="02020603050405020304" pitchFamily="18" charset="0"/>
              </a:rPr>
              <a:t>, Mohammed &amp; El-</a:t>
            </a:r>
            <a:r>
              <a:rPr lang="en-FI" sz="900" b="0" dirty="0" err="1">
                <a:latin typeface="Times New Roman" panose="02020603050405020304" pitchFamily="18" charset="0"/>
                <a:cs typeface="Times New Roman" panose="02020603050405020304" pitchFamily="18" charset="0"/>
              </a:rPr>
              <a:t>Saadany</a:t>
            </a:r>
            <a:r>
              <a:rPr lang="en-FI" sz="900" b="0" dirty="0">
                <a:latin typeface="Times New Roman" panose="02020603050405020304" pitchFamily="18" charset="0"/>
                <a:cs typeface="Times New Roman" panose="02020603050405020304" pitchFamily="18" charset="0"/>
              </a:rPr>
              <a:t>, Ehab. (2008). A summary of demand response in electricity markets. Electric Power Systems Research. 78. 1989-1996. 10.1016/j.epsr.2008.04.002.</a:t>
            </a:r>
          </a:p>
          <a:p>
            <a:pPr marL="0" indent="0">
              <a:lnSpc>
                <a:spcPct val="150000"/>
              </a:lnSpc>
            </a:pPr>
            <a:r>
              <a:rPr lang="en-US" sz="900" b="0" dirty="0">
                <a:latin typeface="Times New Roman" panose="02020603050405020304" pitchFamily="18" charset="0"/>
                <a:cs typeface="Times New Roman" panose="02020603050405020304" pitchFamily="18" charset="0"/>
              </a:rPr>
              <a:t>2: </a:t>
            </a:r>
            <a:r>
              <a:rPr lang="en-FI" sz="900" b="0" dirty="0" err="1">
                <a:latin typeface="Times New Roman" panose="02020603050405020304" pitchFamily="18" charset="0"/>
                <a:cs typeface="Times New Roman" panose="02020603050405020304" pitchFamily="18" charset="0"/>
              </a:rPr>
              <a:t>Aghaei</a:t>
            </a:r>
            <a:r>
              <a:rPr lang="en-FI" sz="900" b="0" dirty="0">
                <a:latin typeface="Times New Roman" panose="02020603050405020304" pitchFamily="18" charset="0"/>
                <a:cs typeface="Times New Roman" panose="02020603050405020304" pitchFamily="18" charset="0"/>
              </a:rPr>
              <a:t>, J. &amp; Alizadeh, Mohammad Iman. (2013). Demand response in smart electricity grids equipped with renewable energy sources: A review. Renewable and Sustainable Energy Reviews. 18. 64-72. 10.1016/j.rser.2012.09.019.</a:t>
            </a:r>
          </a:p>
          <a:p>
            <a:pPr marL="0" indent="0">
              <a:lnSpc>
                <a:spcPct val="150000"/>
              </a:lnSpc>
            </a:pPr>
            <a:r>
              <a:rPr lang="en-US" sz="900" b="0" dirty="0">
                <a:latin typeface="Times New Roman" panose="02020603050405020304" pitchFamily="18" charset="0"/>
                <a:cs typeface="Times New Roman" panose="02020603050405020304" pitchFamily="18" charset="0"/>
              </a:rPr>
              <a:t>3: </a:t>
            </a:r>
            <a:r>
              <a:rPr lang="en-FI" sz="900" b="0" dirty="0">
                <a:latin typeface="Times New Roman" panose="02020603050405020304" pitchFamily="18" charset="0"/>
                <a:cs typeface="Times New Roman" panose="02020603050405020304" pitchFamily="18" charset="0"/>
              </a:rPr>
              <a:t>Soares, João &amp; </a:t>
            </a:r>
            <a:r>
              <a:rPr lang="en-FI" sz="900" b="0" dirty="0" err="1">
                <a:latin typeface="Times New Roman" panose="02020603050405020304" pitchFamily="18" charset="0"/>
                <a:cs typeface="Times New Roman" panose="02020603050405020304" pitchFamily="18" charset="0"/>
              </a:rPr>
              <a:t>Fotouhi</a:t>
            </a:r>
            <a:r>
              <a:rPr lang="en-FI" sz="900" b="0" dirty="0">
                <a:latin typeface="Times New Roman" panose="02020603050405020304" pitchFamily="18" charset="0"/>
                <a:cs typeface="Times New Roman" panose="02020603050405020304" pitchFamily="18" charset="0"/>
              </a:rPr>
              <a:t> </a:t>
            </a:r>
            <a:r>
              <a:rPr lang="en-FI" sz="900" b="0" dirty="0" err="1">
                <a:latin typeface="Times New Roman" panose="02020603050405020304" pitchFamily="18" charset="0"/>
                <a:cs typeface="Times New Roman" panose="02020603050405020304" pitchFamily="18" charset="0"/>
              </a:rPr>
              <a:t>Ghazvini</a:t>
            </a:r>
            <a:r>
              <a:rPr lang="en-FI" sz="900" b="0" dirty="0">
                <a:latin typeface="Times New Roman" panose="02020603050405020304" pitchFamily="18" charset="0"/>
                <a:cs typeface="Times New Roman" panose="02020603050405020304" pitchFamily="18" charset="0"/>
              </a:rPr>
              <a:t>, Mohammad Ali &amp; Borges, Nuno &amp; Vale, Zita. (2016). A stochastic model for energy resources management considering demand response in smart grids. Electric Power Systems Research. 143. 10.1016/j.epsr.2016.10.056.</a:t>
            </a:r>
          </a:p>
          <a:p>
            <a:pPr marL="0" indent="0">
              <a:lnSpc>
                <a:spcPct val="150000"/>
              </a:lnSpc>
            </a:pPr>
            <a:r>
              <a:rPr lang="en-US" sz="900" b="0" dirty="0">
                <a:latin typeface="Times New Roman" panose="02020603050405020304" pitchFamily="18" charset="0"/>
                <a:cs typeface="Times New Roman" panose="02020603050405020304" pitchFamily="18" charset="0"/>
              </a:rPr>
              <a:t>4: </a:t>
            </a:r>
            <a:r>
              <a:rPr lang="en-FI" sz="900" b="0" dirty="0">
                <a:latin typeface="Times New Roman" panose="02020603050405020304" pitchFamily="18" charset="0"/>
                <a:cs typeface="Times New Roman" panose="02020603050405020304" pitchFamily="18" charset="0"/>
              </a:rPr>
              <a:t>R. Deng, Z. Yang, M. Chow and J. Chen, "A Survey on Demand Response in Smart Grids: Mathematical Models and Approaches," in </a:t>
            </a:r>
            <a:r>
              <a:rPr lang="en-FI" sz="900" b="0" i="1" dirty="0">
                <a:latin typeface="Times New Roman" panose="02020603050405020304" pitchFamily="18" charset="0"/>
                <a:cs typeface="Times New Roman" panose="02020603050405020304" pitchFamily="18" charset="0"/>
              </a:rPr>
              <a:t>IEEE Transactions on Industrial Informatics</a:t>
            </a:r>
            <a:r>
              <a:rPr lang="en-FI" sz="900" b="0" dirty="0">
                <a:latin typeface="Times New Roman" panose="02020603050405020304" pitchFamily="18" charset="0"/>
                <a:cs typeface="Times New Roman" panose="02020603050405020304" pitchFamily="18" charset="0"/>
              </a:rPr>
              <a:t>, vol. 11, no. 3, pp. 570-582, June 2015.</a:t>
            </a:r>
            <a:endParaRPr lang="en-GB" sz="900" b="0" dirty="0">
              <a:latin typeface="Times New Roman" panose="02020603050405020304" pitchFamily="18" charset="0"/>
              <a:cs typeface="Times New Roman" panose="02020603050405020304" pitchFamily="18" charset="0"/>
            </a:endParaRPr>
          </a:p>
          <a:p>
            <a:pPr marL="0" indent="0">
              <a:lnSpc>
                <a:spcPct val="150000"/>
              </a:lnSpc>
            </a:pPr>
            <a:r>
              <a:rPr lang="en-GB" sz="900" b="0" dirty="0">
                <a:latin typeface="Times New Roman" panose="02020603050405020304" pitchFamily="18" charset="0"/>
                <a:cs typeface="Times New Roman" panose="02020603050405020304" pitchFamily="18" charset="0"/>
              </a:rPr>
              <a:t>5: M. </a:t>
            </a:r>
            <a:r>
              <a:rPr lang="en-GB" sz="900" b="0" dirty="0" err="1">
                <a:latin typeface="Times New Roman" panose="02020603050405020304" pitchFamily="18" charset="0"/>
                <a:cs typeface="Times New Roman" panose="02020603050405020304" pitchFamily="18" charset="0"/>
              </a:rPr>
              <a:t>Ghorbanian</a:t>
            </a:r>
            <a:r>
              <a:rPr lang="en-GB" sz="900" b="0" dirty="0">
                <a:latin typeface="Times New Roman" panose="02020603050405020304" pitchFamily="18" charset="0"/>
                <a:cs typeface="Times New Roman" panose="02020603050405020304" pitchFamily="18" charset="0"/>
              </a:rPr>
              <a:t>, S. H. </a:t>
            </a:r>
            <a:r>
              <a:rPr lang="en-GB" sz="900" b="0" dirty="0" err="1">
                <a:latin typeface="Times New Roman" panose="02020603050405020304" pitchFamily="18" charset="0"/>
                <a:cs typeface="Times New Roman" panose="02020603050405020304" pitchFamily="18" charset="0"/>
              </a:rPr>
              <a:t>Dolatabadi</a:t>
            </a:r>
            <a:r>
              <a:rPr lang="en-GB" sz="900" b="0" dirty="0">
                <a:latin typeface="Times New Roman" panose="02020603050405020304" pitchFamily="18" charset="0"/>
                <a:cs typeface="Times New Roman" panose="02020603050405020304" pitchFamily="18" charset="0"/>
              </a:rPr>
              <a:t>, M. </a:t>
            </a:r>
            <a:r>
              <a:rPr lang="en-GB" sz="900" b="0" dirty="0" err="1">
                <a:latin typeface="Times New Roman" panose="02020603050405020304" pitchFamily="18" charset="0"/>
                <a:cs typeface="Times New Roman" panose="02020603050405020304" pitchFamily="18" charset="0"/>
              </a:rPr>
              <a:t>Masjedi</a:t>
            </a:r>
            <a:r>
              <a:rPr lang="en-GB" sz="900" b="0" dirty="0">
                <a:latin typeface="Times New Roman" panose="02020603050405020304" pitchFamily="18" charset="0"/>
                <a:cs typeface="Times New Roman" panose="02020603050405020304" pitchFamily="18" charset="0"/>
              </a:rPr>
              <a:t> and P. </a:t>
            </a:r>
            <a:r>
              <a:rPr lang="en-GB" sz="900" b="0" dirty="0" err="1">
                <a:latin typeface="Times New Roman" panose="02020603050405020304" pitchFamily="18" charset="0"/>
                <a:cs typeface="Times New Roman" panose="02020603050405020304" pitchFamily="18" charset="0"/>
              </a:rPr>
              <a:t>Siano</a:t>
            </a:r>
            <a:r>
              <a:rPr lang="en-GB" sz="900" b="0" dirty="0">
                <a:latin typeface="Times New Roman" panose="02020603050405020304" pitchFamily="18" charset="0"/>
                <a:cs typeface="Times New Roman" panose="02020603050405020304" pitchFamily="18" charset="0"/>
              </a:rPr>
              <a:t>, "Communication in Smart Grids: A Comprehensive Review on the Existing and Future Communication and Information Infrastructures," in </a:t>
            </a:r>
            <a:r>
              <a:rPr lang="en-GB" sz="900" b="0" i="1" dirty="0">
                <a:latin typeface="Times New Roman" panose="02020603050405020304" pitchFamily="18" charset="0"/>
                <a:cs typeface="Times New Roman" panose="02020603050405020304" pitchFamily="18" charset="0"/>
              </a:rPr>
              <a:t>IEEE Systems Journal</a:t>
            </a:r>
            <a:r>
              <a:rPr lang="en-GB" sz="900" b="0" dirty="0">
                <a:latin typeface="Times New Roman" panose="02020603050405020304" pitchFamily="18" charset="0"/>
                <a:cs typeface="Times New Roman" panose="02020603050405020304" pitchFamily="18" charset="0"/>
              </a:rPr>
              <a:t>, vol. 13, no. 4, pp. 4001-4014, Dec. 2019.</a:t>
            </a:r>
          </a:p>
          <a:p>
            <a:pPr marL="0" indent="0">
              <a:lnSpc>
                <a:spcPct val="150000"/>
              </a:lnSpc>
            </a:pPr>
            <a:r>
              <a:rPr lang="en-GB" sz="900" b="0" dirty="0">
                <a:latin typeface="Times New Roman" panose="02020603050405020304" pitchFamily="18" charset="0"/>
                <a:cs typeface="Times New Roman" panose="02020603050405020304" pitchFamily="18" charset="0"/>
              </a:rPr>
              <a:t>6: J. S. Vardakas, N. Zorba and C. V. </a:t>
            </a:r>
            <a:r>
              <a:rPr lang="en-GB" sz="900" b="0" dirty="0" err="1">
                <a:latin typeface="Times New Roman" panose="02020603050405020304" pitchFamily="18" charset="0"/>
                <a:cs typeface="Times New Roman" panose="02020603050405020304" pitchFamily="18" charset="0"/>
              </a:rPr>
              <a:t>Verikoukis</a:t>
            </a:r>
            <a:r>
              <a:rPr lang="en-GB" sz="900" b="0" dirty="0">
                <a:latin typeface="Times New Roman" panose="02020603050405020304" pitchFamily="18" charset="0"/>
                <a:cs typeface="Times New Roman" panose="02020603050405020304" pitchFamily="18" charset="0"/>
              </a:rPr>
              <a:t>, "A Survey on Demand Response Programs in Smart Grids: Pricing Methods and Optimization Algorithms," in </a:t>
            </a:r>
            <a:r>
              <a:rPr lang="en-GB" sz="900" b="0" i="1" dirty="0">
                <a:latin typeface="Times New Roman" panose="02020603050405020304" pitchFamily="18" charset="0"/>
                <a:cs typeface="Times New Roman" panose="02020603050405020304" pitchFamily="18" charset="0"/>
              </a:rPr>
              <a:t>IEEE Communications Surveys &amp; Tutorials</a:t>
            </a:r>
            <a:r>
              <a:rPr lang="en-GB" sz="900" b="0" dirty="0">
                <a:latin typeface="Times New Roman" panose="02020603050405020304" pitchFamily="18" charset="0"/>
                <a:cs typeface="Times New Roman" panose="02020603050405020304" pitchFamily="18" charset="0"/>
              </a:rPr>
              <a:t>, vol. 17, no. 1, pp. 152-178, </a:t>
            </a:r>
            <a:r>
              <a:rPr lang="en-GB" sz="900" b="0" dirty="0" err="1">
                <a:latin typeface="Times New Roman" panose="02020603050405020304" pitchFamily="18" charset="0"/>
                <a:cs typeface="Times New Roman" panose="02020603050405020304" pitchFamily="18" charset="0"/>
              </a:rPr>
              <a:t>Firstquarter</a:t>
            </a:r>
            <a:r>
              <a:rPr lang="en-GB" sz="900" b="0" dirty="0">
                <a:latin typeface="Times New Roman" panose="02020603050405020304" pitchFamily="18" charset="0"/>
                <a:cs typeface="Times New Roman" panose="02020603050405020304" pitchFamily="18" charset="0"/>
              </a:rPr>
              <a:t> 2015.</a:t>
            </a:r>
          </a:p>
          <a:p>
            <a:pPr marL="0" indent="0">
              <a:lnSpc>
                <a:spcPct val="150000"/>
              </a:lnSpc>
            </a:pPr>
            <a:r>
              <a:rPr lang="en-GB" sz="900" b="0" dirty="0">
                <a:latin typeface="Times New Roman" panose="02020603050405020304" pitchFamily="18" charset="0"/>
                <a:cs typeface="Times New Roman" panose="02020603050405020304" pitchFamily="18" charset="0"/>
              </a:rPr>
              <a:t>7: P. </a:t>
            </a:r>
            <a:r>
              <a:rPr lang="en-GB" sz="900" b="0" dirty="0" err="1">
                <a:latin typeface="Times New Roman" panose="02020603050405020304" pitchFamily="18" charset="0"/>
                <a:cs typeface="Times New Roman" panose="02020603050405020304" pitchFamily="18" charset="0"/>
              </a:rPr>
              <a:t>Palensky</a:t>
            </a:r>
            <a:r>
              <a:rPr lang="en-GB" sz="900" b="0" dirty="0">
                <a:latin typeface="Times New Roman" panose="02020603050405020304" pitchFamily="18" charset="0"/>
                <a:cs typeface="Times New Roman" panose="02020603050405020304" pitchFamily="18" charset="0"/>
              </a:rPr>
              <a:t> and D. Dietrich, "Demand Side Management: Demand Response, Intelligent Energy Systems, and Smart Loads," in </a:t>
            </a:r>
            <a:r>
              <a:rPr lang="en-GB" sz="900" b="0" i="1" dirty="0">
                <a:latin typeface="Times New Roman" panose="02020603050405020304" pitchFamily="18" charset="0"/>
                <a:cs typeface="Times New Roman" panose="02020603050405020304" pitchFamily="18" charset="0"/>
              </a:rPr>
              <a:t>IEEE Transactions on Industrial Informatics</a:t>
            </a:r>
            <a:r>
              <a:rPr lang="en-GB" sz="900" b="0" dirty="0">
                <a:latin typeface="Times New Roman" panose="02020603050405020304" pitchFamily="18" charset="0"/>
                <a:cs typeface="Times New Roman" panose="02020603050405020304" pitchFamily="18" charset="0"/>
              </a:rPr>
              <a:t>, vol. 7, no. 3, pp. 381-388, Aug. 2011.</a:t>
            </a:r>
          </a:p>
          <a:p>
            <a:pPr marL="0" indent="0">
              <a:lnSpc>
                <a:spcPct val="150000"/>
              </a:lnSpc>
            </a:pPr>
            <a:r>
              <a:rPr lang="en-GB" sz="900" b="0" dirty="0">
                <a:latin typeface="Times New Roman" panose="02020603050405020304" pitchFamily="18" charset="0"/>
                <a:cs typeface="Times New Roman" panose="02020603050405020304" pitchFamily="18" charset="0"/>
              </a:rPr>
              <a:t>8: </a:t>
            </a:r>
            <a:r>
              <a:rPr lang="en-GB" sz="900" b="0" dirty="0" err="1">
                <a:latin typeface="Times New Roman" panose="02020603050405020304" pitchFamily="18" charset="0"/>
                <a:cs typeface="Times New Roman" panose="02020603050405020304" pitchFamily="18" charset="0"/>
              </a:rPr>
              <a:t>Derakhshan</a:t>
            </a:r>
            <a:r>
              <a:rPr lang="en-GB" sz="900" b="0" dirty="0">
                <a:latin typeface="Times New Roman" panose="02020603050405020304" pitchFamily="18" charset="0"/>
                <a:cs typeface="Times New Roman" panose="02020603050405020304" pitchFamily="18" charset="0"/>
              </a:rPr>
              <a:t>, </a:t>
            </a:r>
            <a:r>
              <a:rPr lang="en-GB" sz="900" b="0" dirty="0" err="1">
                <a:latin typeface="Times New Roman" panose="02020603050405020304" pitchFamily="18" charset="0"/>
                <a:cs typeface="Times New Roman" panose="02020603050405020304" pitchFamily="18" charset="0"/>
              </a:rPr>
              <a:t>Ghasem</a:t>
            </a:r>
            <a:r>
              <a:rPr lang="en-GB" sz="900" b="0" dirty="0">
                <a:latin typeface="Times New Roman" panose="02020603050405020304" pitchFamily="18" charset="0"/>
                <a:cs typeface="Times New Roman" panose="02020603050405020304" pitchFamily="18" charset="0"/>
              </a:rPr>
              <a:t> &amp; </a:t>
            </a:r>
            <a:r>
              <a:rPr lang="en-GB" sz="900" b="0" dirty="0" err="1">
                <a:latin typeface="Times New Roman" panose="02020603050405020304" pitchFamily="18" charset="0"/>
                <a:cs typeface="Times New Roman" panose="02020603050405020304" pitchFamily="18" charset="0"/>
              </a:rPr>
              <a:t>Shayanfar</a:t>
            </a:r>
            <a:r>
              <a:rPr lang="en-GB" sz="900" b="0" dirty="0">
                <a:latin typeface="Times New Roman" panose="02020603050405020304" pitchFamily="18" charset="0"/>
                <a:cs typeface="Times New Roman" panose="02020603050405020304" pitchFamily="18" charset="0"/>
              </a:rPr>
              <a:t>, </a:t>
            </a:r>
            <a:r>
              <a:rPr lang="en-GB" sz="900" b="0" dirty="0" err="1">
                <a:latin typeface="Times New Roman" panose="02020603050405020304" pitchFamily="18" charset="0"/>
                <a:cs typeface="Times New Roman" panose="02020603050405020304" pitchFamily="18" charset="0"/>
              </a:rPr>
              <a:t>Heidarali</a:t>
            </a:r>
            <a:r>
              <a:rPr lang="en-GB" sz="900" b="0" dirty="0">
                <a:latin typeface="Times New Roman" panose="02020603050405020304" pitchFamily="18" charset="0"/>
                <a:cs typeface="Times New Roman" panose="02020603050405020304" pitchFamily="18" charset="0"/>
              </a:rPr>
              <a:t> &amp; </a:t>
            </a:r>
            <a:r>
              <a:rPr lang="en-GB" sz="900" b="0" dirty="0" err="1">
                <a:latin typeface="Times New Roman" panose="02020603050405020304" pitchFamily="18" charset="0"/>
                <a:cs typeface="Times New Roman" panose="02020603050405020304" pitchFamily="18" charset="0"/>
              </a:rPr>
              <a:t>Kazemi</a:t>
            </a:r>
            <a:r>
              <a:rPr lang="en-GB" sz="900" b="0" dirty="0">
                <a:latin typeface="Times New Roman" panose="02020603050405020304" pitchFamily="18" charset="0"/>
                <a:cs typeface="Times New Roman" panose="02020603050405020304" pitchFamily="18" charset="0"/>
              </a:rPr>
              <a:t>, </a:t>
            </a:r>
            <a:r>
              <a:rPr lang="en-GB" sz="900" b="0" dirty="0" err="1">
                <a:latin typeface="Times New Roman" panose="02020603050405020304" pitchFamily="18" charset="0"/>
                <a:cs typeface="Times New Roman" panose="02020603050405020304" pitchFamily="18" charset="0"/>
              </a:rPr>
              <a:t>Ahad</a:t>
            </a:r>
            <a:r>
              <a:rPr lang="en-GB" sz="900" b="0" dirty="0">
                <a:latin typeface="Times New Roman" panose="02020603050405020304" pitchFamily="18" charset="0"/>
                <a:cs typeface="Times New Roman" panose="02020603050405020304" pitchFamily="18" charset="0"/>
              </a:rPr>
              <a:t>. (2016). The optimization of demand response programs in smart grids. Energy Policy. 94. 295-306. 10.1016/j.enpol.2016.04.009. </a:t>
            </a:r>
          </a:p>
          <a:p>
            <a:pPr marL="0" indent="0">
              <a:lnSpc>
                <a:spcPct val="150000"/>
              </a:lnSpc>
            </a:pPr>
            <a:r>
              <a:rPr lang="en-GB" sz="900" b="0" dirty="0">
                <a:latin typeface="Times New Roman" panose="02020603050405020304" pitchFamily="18" charset="0"/>
                <a:cs typeface="Times New Roman" panose="02020603050405020304" pitchFamily="18" charset="0"/>
              </a:rPr>
              <a:t>9: </a:t>
            </a:r>
            <a:r>
              <a:rPr lang="en-FI" sz="900" b="0" dirty="0">
                <a:latin typeface="Times New Roman" panose="02020603050405020304" pitchFamily="18" charset="0"/>
                <a:cs typeface="Times New Roman" panose="02020603050405020304" pitchFamily="18" charset="0"/>
              </a:rPr>
              <a:t>Power Engineering: Advances and Challenges </a:t>
            </a:r>
            <a:r>
              <a:rPr lang="en-GB" sz="900" b="0" dirty="0">
                <a:latin typeface="Times New Roman" panose="02020603050405020304" pitchFamily="18" charset="0"/>
                <a:cs typeface="Times New Roman" panose="02020603050405020304" pitchFamily="18" charset="0"/>
              </a:rPr>
              <a:t>By Matti Lehtonen, Chapter 17. Demand response. </a:t>
            </a:r>
          </a:p>
          <a:p>
            <a:pPr marL="0" indent="0">
              <a:lnSpc>
                <a:spcPct val="150000"/>
              </a:lnSpc>
            </a:pPr>
            <a:r>
              <a:rPr lang="en-GB" sz="900" b="0" dirty="0">
                <a:latin typeface="Times New Roman" panose="02020603050405020304" pitchFamily="18" charset="0"/>
                <a:cs typeface="Times New Roman" panose="02020603050405020304" pitchFamily="18" charset="0"/>
              </a:rPr>
              <a:t>10: Harnessing Demand Response for Power System Flexibility - Residential Heating and Thermostatically Controlled Loads, Antti </a:t>
            </a:r>
            <a:r>
              <a:rPr lang="en-GB" sz="900" b="0" dirty="0" err="1">
                <a:latin typeface="Times New Roman" panose="02020603050405020304" pitchFamily="18" charset="0"/>
                <a:cs typeface="Times New Roman" panose="02020603050405020304" pitchFamily="18" charset="0"/>
              </a:rPr>
              <a:t>Alahäivälä</a:t>
            </a:r>
            <a:r>
              <a:rPr lang="en-GB" sz="900" b="0" dirty="0">
                <a:latin typeface="Times New Roman" panose="02020603050405020304" pitchFamily="18" charset="0"/>
                <a:cs typeface="Times New Roman" panose="02020603050405020304" pitchFamily="18" charset="0"/>
              </a:rPr>
              <a:t>, 2017</a:t>
            </a:r>
          </a:p>
          <a:p>
            <a:pPr marL="0" indent="0">
              <a:lnSpc>
                <a:spcPct val="150000"/>
              </a:lnSpc>
            </a:pPr>
            <a:r>
              <a:rPr lang="en-GB" sz="900" b="0" dirty="0">
                <a:latin typeface="Times New Roman" panose="02020603050405020304" pitchFamily="18" charset="0"/>
                <a:cs typeface="Times New Roman" panose="02020603050405020304" pitchFamily="18" charset="0"/>
              </a:rPr>
              <a:t>11: Power Systems Lecture on Frequency Control of Power System by Matti Lehtonen</a:t>
            </a:r>
            <a:r>
              <a:rPr lang="en-GB" sz="900" dirty="0">
                <a:latin typeface="Times New Roman" panose="02020603050405020304" pitchFamily="18" charset="0"/>
                <a:cs typeface="Times New Roman" panose="02020603050405020304" pitchFamily="18" charset="0"/>
              </a:rPr>
              <a:t/>
            </a:r>
            <a:br>
              <a:rPr lang="en-GB" sz="900" dirty="0">
                <a:latin typeface="Times New Roman" panose="02020603050405020304" pitchFamily="18" charset="0"/>
                <a:cs typeface="Times New Roman" panose="02020603050405020304" pitchFamily="18" charset="0"/>
              </a:rPr>
            </a:br>
            <a:endParaRPr lang="en-FI" sz="900" b="0" dirty="0">
              <a:latin typeface="Times New Roman" panose="02020603050405020304" pitchFamily="18" charset="0"/>
              <a:cs typeface="Times New Roman" panose="02020603050405020304" pitchFamily="18" charset="0"/>
            </a:endParaRPr>
          </a:p>
          <a:p>
            <a:pPr marL="0" indent="0">
              <a:lnSpc>
                <a:spcPct val="150000"/>
              </a:lnSpc>
            </a:pPr>
            <a:endParaRPr lang="en-GB" sz="900" b="0" dirty="0">
              <a:latin typeface="Times New Roman" panose="02020603050405020304" pitchFamily="18" charset="0"/>
              <a:cs typeface="Times New Roman" panose="02020603050405020304" pitchFamily="18" charset="0"/>
            </a:endParaRPr>
          </a:p>
          <a:p>
            <a:pPr marL="0" indent="0">
              <a:lnSpc>
                <a:spcPct val="150000"/>
              </a:lnSpc>
            </a:pPr>
            <a:endParaRPr lang="en-GB" sz="900" b="0" dirty="0">
              <a:latin typeface="Times New Roman" panose="02020603050405020304" pitchFamily="18" charset="0"/>
              <a:cs typeface="Times New Roman" panose="02020603050405020304" pitchFamily="18" charset="0"/>
            </a:endParaRPr>
          </a:p>
          <a:p>
            <a:pPr marL="0" indent="0">
              <a:lnSpc>
                <a:spcPct val="150000"/>
              </a:lnSpc>
            </a:pPr>
            <a:endParaRPr lang="en-FI" sz="900" b="0" dirty="0">
              <a:latin typeface="Times New Roman" panose="02020603050405020304" pitchFamily="18" charset="0"/>
              <a:cs typeface="Times New Roman" panose="02020603050405020304" pitchFamily="18" charset="0"/>
            </a:endParaRPr>
          </a:p>
          <a:p>
            <a:pPr marL="0" indent="0">
              <a:lnSpc>
                <a:spcPct val="150000"/>
              </a:lnSpc>
            </a:pPr>
            <a:endParaRPr lang="en-US" sz="900" b="0" dirty="0">
              <a:latin typeface="Times New Roman" panose="02020603050405020304" pitchFamily="18" charset="0"/>
              <a:cs typeface="Times New Roman" panose="02020603050405020304" pitchFamily="18" charset="0"/>
            </a:endParaRPr>
          </a:p>
        </p:txBody>
      </p:sp>
      <p:sp>
        <p:nvSpPr>
          <p:cNvPr id="3" name="Title 2"/>
          <p:cNvSpPr>
            <a:spLocks noGrp="1"/>
          </p:cNvSpPr>
          <p:nvPr>
            <p:ph type="ctrTitle"/>
          </p:nvPr>
        </p:nvSpPr>
        <p:spPr/>
        <p:txBody>
          <a:bodyPr/>
          <a:lstStyle/>
          <a:p>
            <a:r>
              <a:rPr lang="fi-FI" dirty="0">
                <a:latin typeface="Times New Roman" panose="02020603050405020304" pitchFamily="18" charset="0"/>
                <a:cs typeface="Times New Roman" panose="02020603050405020304" pitchFamily="18" charset="0"/>
              </a:rPr>
              <a:t>References </a:t>
            </a:r>
            <a:endParaRPr lang="en-US"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1" y="1234912"/>
            <a:ext cx="7988990" cy="4515440"/>
          </a:xfrm>
        </p:spPr>
        <p:txBody>
          <a:bodyPr>
            <a:noAutofit/>
          </a:bodyPr>
          <a:lstStyle/>
          <a:p>
            <a:pPr marL="0" indent="0" eaLnBrk="1" hangingPunct="1">
              <a:lnSpc>
                <a:spcPct val="160000"/>
              </a:lnSpc>
            </a:pPr>
            <a:r>
              <a:rPr lang="en-US" sz="1600" dirty="0">
                <a:latin typeface="Times New Roman" panose="02020603050405020304" pitchFamily="18" charset="0"/>
                <a:cs typeface="Times New Roman" panose="02020603050405020304" pitchFamily="18" charset="0"/>
              </a:rPr>
              <a:t>Motivations for Energy Balance Management: </a:t>
            </a:r>
          </a:p>
          <a:p>
            <a:pPr marL="171450" indent="-171450">
              <a:lnSpc>
                <a:spcPct val="150000"/>
              </a:lnSpc>
              <a:buFont typeface="Arial" panose="020B0604020202020204" pitchFamily="34" charset="0"/>
              <a:buChar char="•"/>
            </a:pPr>
            <a:r>
              <a:rPr lang="en-US" b="0" dirty="0">
                <a:latin typeface="Times New Roman" panose="02020603050405020304" pitchFamily="18" charset="0"/>
                <a:cs typeface="Times New Roman" panose="02020603050405020304" pitchFamily="18" charset="0"/>
              </a:rPr>
              <a:t>Stochastic generation and </a:t>
            </a:r>
            <a:r>
              <a:rPr lang="en-GB" b="0" dirty="0">
                <a:latin typeface="Times New Roman" panose="02020603050405020304" pitchFamily="18" charset="0"/>
                <a:cs typeface="Times New Roman" panose="02020603050405020304" pitchFamily="18" charset="0"/>
              </a:rPr>
              <a:t>steep generation ramps. </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Need of power sink due to demand-generation mismatch.</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Development in ICT and climate change perspective. </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Ageing assets of electricity infrastructure. </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Increased integration of intermittent RES into power system resulting in need for operating reserves.</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Frequency regulation issues due to decreased inertia requiring sophisticated planning. </a:t>
            </a:r>
          </a:p>
          <a:p>
            <a:pPr marL="171450" indent="-1714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Need for constant real time balance between supply and demand to ensure system stability. </a:t>
            </a:r>
          </a:p>
          <a:p>
            <a:pPr marL="0" indent="0" eaLnBrk="1" hangingPunct="1">
              <a:lnSpc>
                <a:spcPct val="160000"/>
              </a:lnSpc>
            </a:pPr>
            <a:r>
              <a:rPr lang="en-GB" sz="1600" dirty="0">
                <a:latin typeface="Times New Roman" panose="02020603050405020304" pitchFamily="18" charset="0"/>
                <a:cs typeface="Times New Roman" panose="02020603050405020304" pitchFamily="18" charset="0"/>
              </a:rPr>
              <a:t>Potential Solutions For Demand –Supply Balance: </a:t>
            </a:r>
          </a:p>
          <a:p>
            <a:pPr marL="285750" indent="-285750" eaLnBrk="1" hangingPunct="1">
              <a:lnSpc>
                <a:spcPct val="16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Demand Response, Micro-grid and Virtual Power Plants. </a:t>
            </a:r>
          </a:p>
          <a:p>
            <a:pPr marL="0" indent="0" algn="just" eaLnBrk="1" hangingPunct="1">
              <a:lnSpc>
                <a:spcPct val="160000"/>
              </a:lnSpc>
            </a:pPr>
            <a:r>
              <a:rPr lang="en-GB" b="0" dirty="0">
                <a:latin typeface="Times New Roman" panose="02020603050405020304" pitchFamily="18" charset="0"/>
                <a:cs typeface="Times New Roman" panose="02020603050405020304" pitchFamily="18" charset="0"/>
              </a:rPr>
              <a:t>This presentation addresses Demand Response for energy management and reliability of the system, main drivers, benefits, challenges and a brief overview of frequency reserves &amp; markets involved in DR . </a:t>
            </a: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GB" b="0" dirty="0">
              <a:latin typeface="Times New Roman" panose="02020603050405020304" pitchFamily="18" charset="0"/>
              <a:cs typeface="Times New Roman" panose="02020603050405020304" pitchFamily="18" charset="0"/>
            </a:endParaRPr>
          </a:p>
          <a:p>
            <a:pPr marL="0" indent="0" eaLnBrk="1" hangingPunct="1">
              <a:lnSpc>
                <a:spcPct val="160000"/>
              </a:lnSpc>
            </a:pPr>
            <a:r>
              <a:rPr lang="en-GB" b="0" dirty="0">
                <a:latin typeface="Times New Roman" panose="02020603050405020304" pitchFamily="18" charset="0"/>
                <a:cs typeface="Times New Roman" panose="02020603050405020304" pitchFamily="18" charset="0"/>
              </a:rPr>
              <a:t/>
            </a:r>
            <a:br>
              <a:rPr lang="en-GB" b="0" dirty="0">
                <a:latin typeface="Times New Roman" panose="02020603050405020304" pitchFamily="18" charset="0"/>
                <a:cs typeface="Times New Roman" panose="02020603050405020304" pitchFamily="18" charset="0"/>
              </a:rPr>
            </a:br>
            <a:endParaRPr lang="en-US"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US" b="0" dirty="0">
              <a:latin typeface="Times New Roman" panose="02020603050405020304" pitchFamily="18" charset="0"/>
              <a:cs typeface="Times New Roman" panose="02020603050405020304" pitchFamily="18" charset="0"/>
            </a:endParaRPr>
          </a:p>
          <a:p>
            <a:pPr marL="0" indent="0" eaLnBrk="1" hangingPunct="1">
              <a:lnSpc>
                <a:spcPct val="160000"/>
              </a:lnSpc>
            </a:pPr>
            <a:endParaRPr lang="en-US" b="0" dirty="0">
              <a:latin typeface="Times New Roman" panose="02020603050405020304" pitchFamily="18" charset="0"/>
              <a:cs typeface="Times New Roman" panose="02020603050405020304" pitchFamily="18" charset="0"/>
            </a:endParaRPr>
          </a:p>
        </p:txBody>
      </p:sp>
      <p:sp>
        <p:nvSpPr>
          <p:cNvPr id="3" name="Title 2"/>
          <p:cNvSpPr>
            <a:spLocks noGrp="1"/>
          </p:cNvSpPr>
          <p:nvPr>
            <p:ph type="ctrTitle"/>
          </p:nvPr>
        </p:nvSpPr>
        <p:spPr/>
        <p:txBody>
          <a:bodyPr/>
          <a:lstStyle/>
          <a:p>
            <a:r>
              <a:rPr lang="fi-FI" dirty="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dirty="0"/>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dirty="0"/>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marL="0" indent="0">
              <a:lnSpc>
                <a:spcPct val="150000"/>
              </a:lnSpc>
            </a:pPr>
            <a:r>
              <a:rPr lang="en-GB" b="0" dirty="0">
                <a:latin typeface="Times New Roman" panose="02020603050405020304" pitchFamily="18" charset="0"/>
                <a:cs typeface="Times New Roman" panose="02020603050405020304" pitchFamily="18" charset="0"/>
              </a:rPr>
              <a:t>Flattens load curve by shifting some part of loading from peak power period to other time period. </a:t>
            </a:r>
          </a:p>
          <a:p>
            <a:pPr marL="285750" indent="-285750">
              <a:lnSpc>
                <a:spcPct val="150000"/>
              </a:lnSpc>
              <a:buFont typeface="Arial" panose="020B0604020202020204" pitchFamily="34" charset="0"/>
              <a:buChar char="•"/>
            </a:pPr>
            <a:r>
              <a:rPr lang="en-GB" dirty="0" err="1">
                <a:latin typeface="Times New Roman" panose="02020603050405020304" pitchFamily="18" charset="0"/>
                <a:cs typeface="Times New Roman" panose="02020603050405020304" pitchFamily="18" charset="0"/>
              </a:rPr>
              <a:t>Shiftable</a:t>
            </a:r>
            <a:r>
              <a:rPr lang="en-GB" dirty="0">
                <a:latin typeface="Times New Roman" panose="02020603050405020304" pitchFamily="18" charset="0"/>
                <a:cs typeface="Times New Roman" panose="02020603050405020304" pitchFamily="18" charset="0"/>
              </a:rPr>
              <a:t> loads </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Curtailable loads </a:t>
            </a:r>
          </a:p>
          <a:p>
            <a:pPr marL="0" indent="0">
              <a:lnSpc>
                <a:spcPct val="150000"/>
              </a:lnSpc>
            </a:pPr>
            <a:r>
              <a:rPr lang="en-GB" b="0" dirty="0">
                <a:latin typeface="Times New Roman" panose="02020603050405020304" pitchFamily="18" charset="0"/>
                <a:cs typeface="Times New Roman" panose="02020603050405020304" pitchFamily="18" charset="0"/>
              </a:rPr>
              <a:t>Interplay between Supply and Demand Side by two way flow of power and information. **</a:t>
            </a: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3" name="Title 2"/>
          <p:cNvSpPr>
            <a:spLocks noGrp="1"/>
          </p:cNvSpPr>
          <p:nvPr>
            <p:ph type="ctrTitle"/>
          </p:nvPr>
        </p:nvSpPr>
        <p:spPr/>
        <p:txBody>
          <a:bodyPr/>
          <a:lstStyle/>
          <a:p>
            <a:r>
              <a:rPr lang="en-US" dirty="0">
                <a:latin typeface="Times New Roman" panose="02020603050405020304" pitchFamily="18" charset="0"/>
                <a:cs typeface="Times New Roman" panose="02020603050405020304" pitchFamily="18" charset="0"/>
              </a:rPr>
              <a:t>Demand Response and Load Management</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dirty="0"/>
          </a:p>
        </p:txBody>
      </p:sp>
      <p:pic>
        <p:nvPicPr>
          <p:cNvPr id="13" name="Picture 12">
            <a:extLst>
              <a:ext uri="{FF2B5EF4-FFF2-40B4-BE49-F238E27FC236}">
                <a16:creationId xmlns:a16="http://schemas.microsoft.com/office/drawing/2014/main" id="{1099CBDF-A18E-488E-B389-0C8894263A6C}"/>
              </a:ext>
            </a:extLst>
          </p:cNvPr>
          <p:cNvPicPr>
            <a:picLocks noChangeAspect="1"/>
          </p:cNvPicPr>
          <p:nvPr/>
        </p:nvPicPr>
        <p:blipFill>
          <a:blip r:embed="rId3"/>
          <a:stretch>
            <a:fillRect/>
          </a:stretch>
        </p:blipFill>
        <p:spPr>
          <a:xfrm>
            <a:off x="271235" y="3118814"/>
            <a:ext cx="4526679" cy="2241586"/>
          </a:xfrm>
          <a:prstGeom prst="rect">
            <a:avLst/>
          </a:prstGeom>
        </p:spPr>
      </p:pic>
      <p:pic>
        <p:nvPicPr>
          <p:cNvPr id="10" name="Picture 9">
            <a:extLst>
              <a:ext uri="{FF2B5EF4-FFF2-40B4-BE49-F238E27FC236}">
                <a16:creationId xmlns:a16="http://schemas.microsoft.com/office/drawing/2014/main" id="{2864A490-67EB-429A-A60E-2E1880537DF7}"/>
              </a:ext>
            </a:extLst>
          </p:cNvPr>
          <p:cNvPicPr>
            <a:picLocks noChangeAspect="1"/>
          </p:cNvPicPr>
          <p:nvPr/>
        </p:nvPicPr>
        <p:blipFill>
          <a:blip r:embed="rId4"/>
          <a:stretch>
            <a:fillRect/>
          </a:stretch>
        </p:blipFill>
        <p:spPr>
          <a:xfrm>
            <a:off x="4922202" y="2929732"/>
            <a:ext cx="3950563" cy="2814128"/>
          </a:xfrm>
          <a:prstGeom prst="rect">
            <a:avLst/>
          </a:prstGeom>
        </p:spPr>
      </p:pic>
    </p:spTree>
    <p:extLst>
      <p:ext uri="{BB962C8B-B14F-4D97-AF65-F5344CB8AC3E}">
        <p14:creationId xmlns:p14="http://schemas.microsoft.com/office/powerpoint/2010/main" val="521881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47100"/>
            <a:ext cx="7885800" cy="4444100"/>
          </a:xfrm>
        </p:spPr>
        <p:txBody>
          <a:bodyPr>
            <a:noAutofit/>
          </a:bodyPr>
          <a:lstStyle/>
          <a:p>
            <a:pPr marL="0" indent="0">
              <a:lnSpc>
                <a:spcPct val="150000"/>
              </a:lnSpc>
            </a:pPr>
            <a:r>
              <a:rPr lang="en-GB" sz="1200" b="0" dirty="0">
                <a:latin typeface="Times New Roman" panose="02020603050405020304" pitchFamily="18" charset="0"/>
                <a:cs typeface="Times New Roman" panose="02020603050405020304" pitchFamily="18" charset="0"/>
              </a:rPr>
              <a:t>Demand Flexibility enables the power system energy balance management by increasing the frequency regulation of power system by designing approaches that maximize the efficiency and utilization of controlled loads. </a:t>
            </a:r>
          </a:p>
          <a:p>
            <a:pPr marL="0" indent="0">
              <a:lnSpc>
                <a:spcPct val="150000"/>
              </a:lnSpc>
            </a:pPr>
            <a:r>
              <a:rPr lang="en-GB" sz="1200" dirty="0">
                <a:latin typeface="Times New Roman" panose="02020603050405020304" pitchFamily="18" charset="0"/>
                <a:cs typeface="Times New Roman" panose="02020603050405020304" pitchFamily="18" charset="0"/>
              </a:rPr>
              <a:t>Economic/Market Driven: </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To increase Reserve Margin and mitigate price volatility. </a:t>
            </a:r>
            <a:endParaRPr lang="en-GB" sz="120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Environmental Driven: </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Climate change perspective by decreasing energy usage or reduction </a:t>
            </a:r>
          </a:p>
          <a:p>
            <a:pPr marL="0" indent="0">
              <a:lnSpc>
                <a:spcPct val="150000"/>
              </a:lnSpc>
            </a:pPr>
            <a:r>
              <a:rPr lang="en-GB" sz="1200" b="0" dirty="0">
                <a:latin typeface="Times New Roman" panose="02020603050405020304" pitchFamily="18" charset="0"/>
                <a:cs typeface="Times New Roman" panose="02020603050405020304" pitchFamily="18" charset="0"/>
              </a:rPr>
              <a:t>    of greenhouse gas emissions leading to energy efficiency. </a:t>
            </a:r>
          </a:p>
          <a:p>
            <a:pPr marL="0" indent="0">
              <a:lnSpc>
                <a:spcPct val="150000"/>
              </a:lnSpc>
            </a:pPr>
            <a:r>
              <a:rPr lang="en-GB" sz="1200" dirty="0">
                <a:latin typeface="Times New Roman" panose="02020603050405020304" pitchFamily="18" charset="0"/>
                <a:cs typeface="Times New Roman" panose="02020603050405020304" pitchFamily="18" charset="0"/>
              </a:rPr>
              <a:t>Network Driven: </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Decreasing the demand in short period and thereby ensuring </a:t>
            </a:r>
          </a:p>
          <a:p>
            <a:pPr marL="0" indent="0">
              <a:lnSpc>
                <a:spcPct val="150000"/>
              </a:lnSpc>
            </a:pPr>
            <a:r>
              <a:rPr lang="en-GB" sz="1200" b="0" dirty="0">
                <a:latin typeface="Times New Roman" panose="02020603050405020304" pitchFamily="18" charset="0"/>
                <a:cs typeface="Times New Roman" panose="02020603050405020304" pitchFamily="18" charset="0"/>
              </a:rPr>
              <a:t>     system reliability. Alleviating from grid congestion. </a:t>
            </a:r>
          </a:p>
          <a:p>
            <a:pPr marL="0" indent="0">
              <a:lnSpc>
                <a:spcPct val="150000"/>
              </a:lnSpc>
            </a:pPr>
            <a:r>
              <a:rPr lang="en-GB" sz="1200" dirty="0">
                <a:latin typeface="Times New Roman" panose="02020603050405020304" pitchFamily="18" charset="0"/>
                <a:cs typeface="Times New Roman" panose="02020603050405020304" pitchFamily="18" charset="0"/>
              </a:rPr>
              <a:t>Strategies of Demand Response: </a:t>
            </a:r>
          </a:p>
          <a:p>
            <a:pPr marL="0" indent="0">
              <a:lnSpc>
                <a:spcPct val="150000"/>
              </a:lnSpc>
            </a:pPr>
            <a:r>
              <a:rPr lang="en-GB" sz="1200" dirty="0">
                <a:latin typeface="Times New Roman" panose="02020603050405020304" pitchFamily="18" charset="0"/>
                <a:cs typeface="Times New Roman" panose="02020603050405020304" pitchFamily="18" charset="0"/>
              </a:rPr>
              <a:t>Based on: </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S</a:t>
            </a:r>
            <a:r>
              <a:rPr lang="en-FI" sz="1200" b="0" dirty="0" err="1">
                <a:latin typeface="Times New Roman" panose="02020603050405020304" pitchFamily="18" charset="0"/>
                <a:cs typeface="Times New Roman" panose="02020603050405020304" pitchFamily="18" charset="0"/>
              </a:rPr>
              <a:t>cheduling</a:t>
            </a:r>
            <a:r>
              <a:rPr lang="en-FI" sz="1200" b="0" dirty="0">
                <a:latin typeface="Times New Roman" panose="02020603050405020304" pitchFamily="18" charset="0"/>
                <a:cs typeface="Times New Roman" panose="02020603050405020304" pitchFamily="18" charset="0"/>
              </a:rPr>
              <a:t> and control of DR</a:t>
            </a:r>
            <a:r>
              <a:rPr lang="en-GB" sz="1200" b="0" dirty="0">
                <a:latin typeface="Times New Roman" panose="02020603050405020304" pitchFamily="18" charset="0"/>
                <a:cs typeface="Times New Roman" panose="02020603050405020304" pitchFamily="18" charset="0"/>
              </a:rPr>
              <a:t>.</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D</a:t>
            </a:r>
            <a:r>
              <a:rPr lang="en-FI" sz="1200" b="0" dirty="0" err="1">
                <a:latin typeface="Times New Roman" panose="02020603050405020304" pitchFamily="18" charset="0"/>
                <a:cs typeface="Times New Roman" panose="02020603050405020304" pitchFamily="18" charset="0"/>
              </a:rPr>
              <a:t>ifferent</a:t>
            </a:r>
            <a:r>
              <a:rPr lang="en-FI" sz="1200" b="0" dirty="0">
                <a:latin typeface="Times New Roman" panose="02020603050405020304" pitchFamily="18" charset="0"/>
                <a:cs typeface="Times New Roman" panose="02020603050405020304" pitchFamily="18" charset="0"/>
              </a:rPr>
              <a:t> markets and power balance maintenance </a:t>
            </a:r>
            <a:r>
              <a:rPr lang="en-GB" sz="1200" b="0" dirty="0">
                <a:latin typeface="Times New Roman" panose="02020603050405020304" pitchFamily="18" charset="0"/>
                <a:cs typeface="Times New Roman" panose="02020603050405020304" pitchFamily="18" charset="0"/>
              </a:rPr>
              <a:t>p</a:t>
            </a:r>
            <a:r>
              <a:rPr lang="en-FI" sz="1200" b="0" dirty="0" err="1">
                <a:latin typeface="Times New Roman" panose="02020603050405020304" pitchFamily="18" charset="0"/>
                <a:cs typeface="Times New Roman" panose="02020603050405020304" pitchFamily="18" charset="0"/>
              </a:rPr>
              <a:t>rocess</a:t>
            </a:r>
            <a:r>
              <a:rPr lang="en-GB" sz="1200" b="0" dirty="0">
                <a:latin typeface="Times New Roman" panose="02020603050405020304" pitchFamily="18" charset="0"/>
                <a:cs typeface="Times New Roman" panose="02020603050405020304" pitchFamily="18" charset="0"/>
              </a:rPr>
              <a:t>. </a:t>
            </a:r>
          </a:p>
          <a:p>
            <a:pPr marL="0" indent="0">
              <a:lnSpc>
                <a:spcPct val="150000"/>
              </a:lnSpc>
            </a:pPr>
            <a:r>
              <a:rPr lang="en-GB" sz="1200" b="0" dirty="0">
                <a:latin typeface="Times New Roman" panose="02020603050405020304" pitchFamily="18" charset="0"/>
                <a:cs typeface="Times New Roman" panose="02020603050405020304" pitchFamily="18" charset="0"/>
              </a:rPr>
              <a:t> </a:t>
            </a:r>
          </a:p>
          <a:p>
            <a:pPr marL="0" indent="0">
              <a:lnSpc>
                <a:spcPct val="150000"/>
              </a:lnSpc>
            </a:pPr>
            <a:endParaRPr lang="en-GB" sz="1200" dirty="0">
              <a:latin typeface="Times New Roman" panose="02020603050405020304" pitchFamily="18" charset="0"/>
              <a:cs typeface="Times New Roman" panose="02020603050405020304" pitchFamily="18" charset="0"/>
            </a:endParaRPr>
          </a:p>
          <a:p>
            <a:pPr marL="0" indent="0">
              <a:lnSpc>
                <a:spcPct val="150000"/>
              </a:lnSpc>
            </a:pPr>
            <a:endParaRPr lang="en-GB" sz="120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p:txBody>
      </p:sp>
      <p:sp>
        <p:nvSpPr>
          <p:cNvPr id="3" name="Title 2"/>
          <p:cNvSpPr>
            <a:spLocks noGrp="1"/>
          </p:cNvSpPr>
          <p:nvPr>
            <p:ph type="ctrTitle"/>
          </p:nvPr>
        </p:nvSpPr>
        <p:spPr>
          <a:xfrm>
            <a:off x="572400" y="447100"/>
            <a:ext cx="7772400" cy="900000"/>
          </a:xfrm>
        </p:spPr>
        <p:txBody>
          <a:bodyPr/>
          <a:lstStyle/>
          <a:p>
            <a:r>
              <a:rPr lang="en-US" dirty="0">
                <a:latin typeface="Times New Roman" panose="02020603050405020304" pitchFamily="18" charset="0"/>
                <a:cs typeface="Times New Roman" panose="02020603050405020304" pitchFamily="18" charset="0"/>
              </a:rPr>
              <a:t>Main Drivers of Demand Response </a:t>
            </a:r>
          </a:p>
        </p:txBody>
      </p:sp>
      <p:sp>
        <p:nvSpPr>
          <p:cNvPr id="4" name="Text Placeholder 3"/>
          <p:cNvSpPr>
            <a:spLocks noGrp="1"/>
          </p:cNvSpPr>
          <p:nvPr>
            <p:ph type="body" sz="quarter" idx="16"/>
          </p:nvPr>
        </p:nvSpPr>
        <p:spPr/>
        <p:txBody>
          <a:bodyPr/>
          <a:lstStyle/>
          <a:p>
            <a:endParaRPr lang="en-US" dirty="0"/>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24</a:t>
            </a:r>
            <a:r>
              <a:rPr lang="et-EE" dirty="0"/>
              <a:t>.0</a:t>
            </a:r>
            <a:r>
              <a:rPr lang="fi-FI" dirty="0"/>
              <a:t>3</a:t>
            </a:r>
            <a:r>
              <a:rPr lang="et-EE" dirty="0"/>
              <a:t>.20</a:t>
            </a:r>
            <a:r>
              <a:rPr lang="en-GB" dirty="0"/>
              <a:t>20</a:t>
            </a:r>
            <a:endParaRPr lang="en-US" dirty="0"/>
          </a:p>
          <a:p>
            <a:pPr>
              <a:defRPr/>
            </a:pPr>
            <a:r>
              <a:rPr lang="fi-FI" dirty="0"/>
              <a:t>8</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dirty="0"/>
          </a:p>
        </p:txBody>
      </p:sp>
      <p:pic>
        <p:nvPicPr>
          <p:cNvPr id="9" name="Picture 8">
            <a:extLst>
              <a:ext uri="{FF2B5EF4-FFF2-40B4-BE49-F238E27FC236}">
                <a16:creationId xmlns:a16="http://schemas.microsoft.com/office/drawing/2014/main" id="{28D21E60-7445-408E-B1FA-44E61211A4FC}"/>
              </a:ext>
            </a:extLst>
          </p:cNvPr>
          <p:cNvPicPr>
            <a:picLocks noChangeAspect="1"/>
          </p:cNvPicPr>
          <p:nvPr/>
        </p:nvPicPr>
        <p:blipFill>
          <a:blip r:embed="rId3"/>
          <a:stretch>
            <a:fillRect/>
          </a:stretch>
        </p:blipFill>
        <p:spPr>
          <a:xfrm>
            <a:off x="4973638" y="1889760"/>
            <a:ext cx="4001686" cy="2907792"/>
          </a:xfrm>
          <a:prstGeom prst="rect">
            <a:avLst/>
          </a:prstGeom>
        </p:spPr>
      </p:pic>
    </p:spTree>
    <p:extLst>
      <p:ext uri="{BB962C8B-B14F-4D97-AF65-F5344CB8AC3E}">
        <p14:creationId xmlns:p14="http://schemas.microsoft.com/office/powerpoint/2010/main" val="2232957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06027" y="1347100"/>
            <a:ext cx="8035043" cy="4444100"/>
          </a:xfrm>
        </p:spPr>
        <p:txBody>
          <a:bodyPr>
            <a:noAutofit/>
          </a:bodyPr>
          <a:lstStyle/>
          <a:p>
            <a:pPr marL="0" indent="0">
              <a:lnSpc>
                <a:spcPct val="150000"/>
              </a:lnSpc>
            </a:pPr>
            <a:r>
              <a:rPr lang="en-GB" b="0" dirty="0">
                <a:latin typeface="Times New Roman" panose="02020603050405020304" pitchFamily="18" charset="0"/>
                <a:cs typeface="Times New Roman" panose="02020603050405020304" pitchFamily="18" charset="0"/>
              </a:rPr>
              <a:t>The Supply-Demand balance is indicated by the frequency of the system that can be compromised due to decreased inertia of power system. </a:t>
            </a:r>
          </a:p>
          <a:p>
            <a:pPr marL="342900" indent="-342900">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Generation &gt; Consumption, frequency increases</a:t>
            </a:r>
          </a:p>
          <a:p>
            <a:pPr marL="342900" indent="-342900">
              <a:lnSpc>
                <a:spcPct val="12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sym typeface="Wingdings" panose="05000000000000000000" pitchFamily="2" charset="2"/>
              </a:rPr>
              <a:t>Due to large generation </a:t>
            </a:r>
            <a:r>
              <a:rPr lang="en-GB" dirty="0">
                <a:latin typeface="Times New Roman" panose="02020603050405020304" pitchFamily="18" charset="0"/>
                <a:cs typeface="Times New Roman" panose="02020603050405020304" pitchFamily="18" charset="0"/>
              </a:rPr>
              <a:t>deficiencies, </a:t>
            </a:r>
            <a:r>
              <a:rPr lang="en-GB" dirty="0">
                <a:latin typeface="Times New Roman" panose="02020603050405020304" pitchFamily="18" charset="0"/>
                <a:cs typeface="Times New Roman" panose="02020603050405020304" pitchFamily="18" charset="0"/>
                <a:sym typeface="Wingdings" panose="05000000000000000000" pitchFamily="2" charset="2"/>
              </a:rPr>
              <a:t>frequency decreases and the rate depends on the stiffness. </a:t>
            </a:r>
          </a:p>
          <a:p>
            <a:pPr marL="0" indent="0">
              <a:lnSpc>
                <a:spcPct val="120000"/>
              </a:lnSpc>
            </a:pPr>
            <a:r>
              <a:rPr lang="en-GB" dirty="0">
                <a:latin typeface="Times New Roman" panose="02020603050405020304" pitchFamily="18" charset="0"/>
                <a:cs typeface="Times New Roman" panose="02020603050405020304" pitchFamily="18" charset="0"/>
              </a:rPr>
              <a:t>Frequency Regulation: </a:t>
            </a:r>
            <a:r>
              <a:rPr lang="en-GB" b="0" dirty="0">
                <a:latin typeface="Times New Roman" panose="02020603050405020304" pitchFamily="18" charset="0"/>
                <a:cs typeface="Times New Roman" panose="02020603050405020304" pitchFamily="18" charset="0"/>
              </a:rPr>
              <a:t>Main concern during contingencies and DR scheduling provides system stability. </a:t>
            </a:r>
          </a:p>
          <a:p>
            <a:pPr marL="0" indent="0">
              <a:lnSpc>
                <a:spcPct val="120000"/>
              </a:lnSpc>
            </a:pPr>
            <a:r>
              <a:rPr lang="en-GB" b="0" dirty="0">
                <a:latin typeface="Times New Roman" panose="02020603050405020304" pitchFamily="18" charset="0"/>
                <a:cs typeface="Times New Roman" panose="02020603050405020304" pitchFamily="18" charset="0"/>
              </a:rPr>
              <a:t>The ultimate goal is to </a:t>
            </a:r>
            <a:r>
              <a:rPr lang="en-FI" b="0" dirty="0">
                <a:latin typeface="Times New Roman" panose="02020603050405020304" pitchFamily="18" charset="0"/>
                <a:cs typeface="Times New Roman" panose="02020603050405020304" pitchFamily="18" charset="0"/>
              </a:rPr>
              <a:t>achieve supply-demand balance at the moment of electricity delivery</a:t>
            </a:r>
            <a:r>
              <a:rPr lang="en-GB" b="0" dirty="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Motivation for Power Balance Management in terms of Frequency Control: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Improvement in economic operation of system.</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System reliability due to rapid reaction to disturbances.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Increased system inertia.</a:t>
            </a:r>
          </a:p>
          <a:p>
            <a:pPr marL="0" indent="0">
              <a:lnSpc>
                <a:spcPct val="150000"/>
              </a:lnSpc>
            </a:pPr>
            <a:r>
              <a:rPr lang="en-GB" dirty="0">
                <a:latin typeface="Times New Roman" panose="02020603050405020304" pitchFamily="18" charset="0"/>
                <a:cs typeface="Times New Roman" panose="02020603050405020304" pitchFamily="18" charset="0"/>
              </a:rPr>
              <a:t>Control Strategies For Frequency: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Decentralized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Centralized</a:t>
            </a: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FI"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p>
        </p:txBody>
      </p:sp>
      <p:sp>
        <p:nvSpPr>
          <p:cNvPr id="3" name="Title 2"/>
          <p:cNvSpPr>
            <a:spLocks noGrp="1"/>
          </p:cNvSpPr>
          <p:nvPr>
            <p:ph type="ctrTitle"/>
          </p:nvPr>
        </p:nvSpPr>
        <p:spPr>
          <a:xfrm>
            <a:off x="572400" y="447100"/>
            <a:ext cx="7772400" cy="900000"/>
          </a:xfrm>
        </p:spPr>
        <p:txBody>
          <a:bodyPr/>
          <a:lstStyle/>
          <a:p>
            <a:r>
              <a:rPr lang="en-US" sz="2400" dirty="0">
                <a:latin typeface="Times New Roman" panose="02020603050405020304" pitchFamily="18" charset="0"/>
                <a:cs typeface="Times New Roman" panose="02020603050405020304" pitchFamily="18" charset="0"/>
              </a:rPr>
              <a:t>Frequency Control: Manifestation of Real Power Balance </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24</a:t>
            </a:r>
            <a:r>
              <a:rPr lang="et-EE" dirty="0"/>
              <a:t>.0</a:t>
            </a:r>
            <a:r>
              <a:rPr lang="fi-FI" dirty="0"/>
              <a:t>3</a:t>
            </a:r>
            <a:r>
              <a:rPr lang="et-EE" dirty="0"/>
              <a:t>.20</a:t>
            </a:r>
            <a:r>
              <a:rPr lang="en-GB" dirty="0"/>
              <a:t>20</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dirty="0"/>
          </a:p>
        </p:txBody>
      </p:sp>
      <p:pic>
        <p:nvPicPr>
          <p:cNvPr id="9" name="Picture 8">
            <a:extLst>
              <a:ext uri="{FF2B5EF4-FFF2-40B4-BE49-F238E27FC236}">
                <a16:creationId xmlns:a16="http://schemas.microsoft.com/office/drawing/2014/main" id="{EEC90AAF-9B71-4F8F-A7D5-D73345BE3D4C}"/>
              </a:ext>
            </a:extLst>
          </p:cNvPr>
          <p:cNvPicPr>
            <a:picLocks noChangeAspect="1"/>
          </p:cNvPicPr>
          <p:nvPr/>
        </p:nvPicPr>
        <p:blipFill>
          <a:blip r:embed="rId3"/>
          <a:stretch>
            <a:fillRect/>
          </a:stretch>
        </p:blipFill>
        <p:spPr>
          <a:xfrm>
            <a:off x="4909351" y="3568824"/>
            <a:ext cx="3652039" cy="2222376"/>
          </a:xfrm>
          <a:prstGeom prst="rect">
            <a:avLst/>
          </a:prstGeom>
        </p:spPr>
      </p:pic>
    </p:spTree>
    <p:extLst>
      <p:ext uri="{BB962C8B-B14F-4D97-AF65-F5344CB8AC3E}">
        <p14:creationId xmlns:p14="http://schemas.microsoft.com/office/powerpoint/2010/main" val="2164521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47100"/>
            <a:ext cx="7968670" cy="4444100"/>
          </a:xfrm>
        </p:spPr>
        <p:txBody>
          <a:bodyPr>
            <a:noAutofit/>
          </a:bodyPr>
          <a:lstStyle/>
          <a:p>
            <a:pPr marL="0" indent="0">
              <a:lnSpc>
                <a:spcPct val="150000"/>
              </a:lnSpc>
            </a:pPr>
            <a:r>
              <a:rPr lang="en-GB" dirty="0">
                <a:latin typeface="Times New Roman" panose="02020603050405020304" pitchFamily="18" charset="0"/>
                <a:cs typeface="Times New Roman" panose="02020603050405020304" pitchFamily="18" charset="0"/>
              </a:rPr>
              <a:t>Reserves are needed due to: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Increased penetration of RES.</a:t>
            </a:r>
          </a:p>
          <a:p>
            <a:pPr>
              <a:lnSpc>
                <a:spcPct val="11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Error prone forecasting of RES</a:t>
            </a:r>
            <a:r>
              <a:rPr lang="en-US" b="0" dirty="0">
                <a:latin typeface="Times New Roman" panose="02020603050405020304" pitchFamily="18" charset="0"/>
                <a:cs typeface="Times New Roman" panose="02020603050405020304" pitchFamily="18" charset="0"/>
              </a:rPr>
              <a:t>. </a:t>
            </a:r>
          </a:p>
          <a:p>
            <a:pPr>
              <a:lnSpc>
                <a:spcPct val="11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Power system retailers have to buy power from</a:t>
            </a:r>
          </a:p>
          <a:p>
            <a:pPr marL="0" indent="0">
              <a:lnSpc>
                <a:spcPct val="110000"/>
              </a:lnSpc>
            </a:pPr>
            <a:r>
              <a:rPr lang="en-GB" b="0" dirty="0">
                <a:latin typeface="Times New Roman" panose="02020603050405020304" pitchFamily="18" charset="0"/>
                <a:cs typeface="Times New Roman" panose="02020603050405020304" pitchFamily="18" charset="0"/>
              </a:rPr>
              <a:t>      balancing power market. </a:t>
            </a:r>
            <a:endParaRPr lang="en-US" b="0" dirty="0">
              <a:latin typeface="Times New Roman" panose="02020603050405020304" pitchFamily="18" charset="0"/>
              <a:cs typeface="Times New Roman" panose="02020603050405020304" pitchFamily="18" charset="0"/>
            </a:endParaRPr>
          </a:p>
          <a:p>
            <a:pPr>
              <a:lnSpc>
                <a:spcPct val="110000"/>
              </a:lnSpc>
              <a:buFont typeface="Arial" panose="020B0604020202020204" pitchFamily="34" charset="0"/>
              <a:buChar char="•"/>
            </a:pPr>
            <a:r>
              <a:rPr lang="en-US" b="0" dirty="0">
                <a:latin typeface="Times New Roman" panose="02020603050405020304" pitchFamily="18" charset="0"/>
                <a:cs typeface="Times New Roman" panose="02020603050405020304" pitchFamily="18" charset="0"/>
              </a:rPr>
              <a:t>TSO employs certain reserves to balance</a:t>
            </a:r>
          </a:p>
          <a:p>
            <a:pPr marL="0" indent="0">
              <a:lnSpc>
                <a:spcPct val="110000"/>
              </a:lnSpc>
            </a:pPr>
            <a:r>
              <a:rPr lang="en-US" b="0" dirty="0">
                <a:latin typeface="Times New Roman" panose="02020603050405020304" pitchFamily="18" charset="0"/>
                <a:cs typeface="Times New Roman" panose="02020603050405020304" pitchFamily="18" charset="0"/>
              </a:rPr>
              <a:t>       the deviations between supply and demand.</a:t>
            </a:r>
          </a:p>
          <a:p>
            <a:pPr marL="0" indent="0">
              <a:lnSpc>
                <a:spcPct val="110000"/>
              </a:lnSpc>
            </a:pPr>
            <a:r>
              <a:rPr lang="en-US" b="0" dirty="0">
                <a:latin typeface="Times New Roman" panose="02020603050405020304" pitchFamily="18" charset="0"/>
                <a:cs typeface="Times New Roman" panose="02020603050405020304" pitchFamily="18" charset="0"/>
              </a:rPr>
              <a:t>       Demand response reserves and balancing markets are </a:t>
            </a:r>
          </a:p>
          <a:p>
            <a:pPr marL="0" indent="0">
              <a:lnSpc>
                <a:spcPct val="110000"/>
              </a:lnSpc>
            </a:pPr>
            <a:r>
              <a:rPr lang="en-US" b="0" dirty="0">
                <a:latin typeface="Times New Roman" panose="02020603050405020304" pitchFamily="18" charset="0"/>
                <a:cs typeface="Times New Roman" panose="02020603050405020304" pitchFamily="18" charset="0"/>
              </a:rPr>
              <a:t>       mainly used for the maintaining hourly power balance. </a:t>
            </a:r>
            <a:endParaRPr lang="en-US" dirty="0">
              <a:latin typeface="Times New Roman" panose="02020603050405020304" pitchFamily="18" charset="0"/>
              <a:cs typeface="Times New Roman" panose="02020603050405020304" pitchFamily="18" charset="0"/>
            </a:endParaRPr>
          </a:p>
          <a:p>
            <a:pPr>
              <a:lnSpc>
                <a:spcPct val="11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Combination of synchronised and standing </a:t>
            </a:r>
          </a:p>
          <a:p>
            <a:pPr marL="0" indent="0">
              <a:lnSpc>
                <a:spcPct val="110000"/>
              </a:lnSpc>
            </a:pPr>
            <a:r>
              <a:rPr lang="en-GB" b="0" dirty="0">
                <a:latin typeface="Times New Roman" panose="02020603050405020304" pitchFamily="18" charset="0"/>
                <a:cs typeface="Times New Roman" panose="02020603050405020304" pitchFamily="18" charset="0"/>
              </a:rPr>
              <a:t>       reserves increase system reliability. </a:t>
            </a:r>
          </a:p>
          <a:p>
            <a:pPr marL="0" indent="0">
              <a:lnSpc>
                <a:spcPct val="150000"/>
              </a:lnSpc>
            </a:pPr>
            <a:r>
              <a:rPr lang="en-GB" dirty="0">
                <a:latin typeface="Times New Roman" panose="02020603050405020304" pitchFamily="18" charset="0"/>
                <a:cs typeface="Times New Roman" panose="02020603050405020304" pitchFamily="18" charset="0"/>
              </a:rPr>
              <a:t>Demand Side Management acts as standing reserve and improves system performance.</a:t>
            </a:r>
          </a:p>
          <a:p>
            <a:pPr marL="0" indent="0">
              <a:lnSpc>
                <a:spcPct val="150000"/>
              </a:lnSpc>
            </a:pPr>
            <a:r>
              <a:rPr lang="en-GB" dirty="0">
                <a:latin typeface="Times New Roman" panose="02020603050405020304" pitchFamily="18" charset="0"/>
                <a:ea typeface="ＭＳ Ｐゴシック" pitchFamily="-65" charset="-128"/>
                <a:cs typeface="Times New Roman" panose="02020603050405020304" pitchFamily="18" charset="0"/>
              </a:rPr>
              <a:t>System frequency is the direct measure of the balance between generation &amp; system demand at any instant. </a:t>
            </a:r>
          </a:p>
          <a:p>
            <a:pPr marL="0" indent="0">
              <a:lnSpc>
                <a:spcPct val="150000"/>
              </a:lnSpc>
            </a:pPr>
            <a:r>
              <a:rPr lang="en-GB" dirty="0">
                <a:latin typeface="Times New Roman" panose="02020603050405020304" pitchFamily="18" charset="0"/>
                <a:cs typeface="Times New Roman" panose="02020603050405020304" pitchFamily="18" charset="0"/>
              </a:rPr>
              <a:t> </a:t>
            </a: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FI"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p>
        </p:txBody>
      </p:sp>
      <p:sp>
        <p:nvSpPr>
          <p:cNvPr id="3" name="Title 2"/>
          <p:cNvSpPr>
            <a:spLocks noGrp="1"/>
          </p:cNvSpPr>
          <p:nvPr>
            <p:ph type="ctrTitle"/>
          </p:nvPr>
        </p:nvSpPr>
        <p:spPr>
          <a:xfrm>
            <a:off x="572400" y="447100"/>
            <a:ext cx="7772400" cy="900000"/>
          </a:xfrm>
        </p:spPr>
        <p:txBody>
          <a:bodyPr/>
          <a:lstStyle/>
          <a:p>
            <a:r>
              <a:rPr lang="en-US" dirty="0">
                <a:latin typeface="Times New Roman" panose="02020603050405020304" pitchFamily="18" charset="0"/>
                <a:cs typeface="Times New Roman" panose="02020603050405020304" pitchFamily="18" charset="0"/>
              </a:rPr>
              <a:t>Frequency Control and Reserves </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dirty="0"/>
          </a:p>
        </p:txBody>
      </p:sp>
      <p:pic>
        <p:nvPicPr>
          <p:cNvPr id="9" name="Picture 8">
            <a:extLst>
              <a:ext uri="{FF2B5EF4-FFF2-40B4-BE49-F238E27FC236}">
                <a16:creationId xmlns:a16="http://schemas.microsoft.com/office/drawing/2014/main" id="{291B7098-374B-4B3C-A242-9987F542B5B7}"/>
              </a:ext>
            </a:extLst>
          </p:cNvPr>
          <p:cNvPicPr>
            <a:picLocks noChangeAspect="1"/>
          </p:cNvPicPr>
          <p:nvPr/>
        </p:nvPicPr>
        <p:blipFill>
          <a:blip r:embed="rId3"/>
          <a:stretch>
            <a:fillRect/>
          </a:stretch>
        </p:blipFill>
        <p:spPr>
          <a:xfrm>
            <a:off x="4973638" y="1513840"/>
            <a:ext cx="3567432" cy="3173570"/>
          </a:xfrm>
          <a:prstGeom prst="rect">
            <a:avLst/>
          </a:prstGeom>
        </p:spPr>
      </p:pic>
    </p:spTree>
    <p:extLst>
      <p:ext uri="{BB962C8B-B14F-4D97-AF65-F5344CB8AC3E}">
        <p14:creationId xmlns:p14="http://schemas.microsoft.com/office/powerpoint/2010/main" val="837810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47100"/>
            <a:ext cx="7968670" cy="4444100"/>
          </a:xfrm>
        </p:spPr>
        <p:txBody>
          <a:bodyPr>
            <a:noAutofit/>
          </a:bodyPr>
          <a:lstStyle/>
          <a:p>
            <a:pPr marL="0" indent="0">
              <a:lnSpc>
                <a:spcPct val="150000"/>
              </a:lnSpc>
            </a:pPr>
            <a:r>
              <a:rPr lang="en-GB" b="0" dirty="0">
                <a:latin typeface="Times New Roman" panose="02020603050405020304" pitchFamily="18" charset="0"/>
                <a:cs typeface="Times New Roman" panose="02020603050405020304" pitchFamily="18" charset="0"/>
              </a:rPr>
              <a:t>Frequency control can be classified as </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Frequency Containment: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Stabilizes the system frequency. </a:t>
            </a:r>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FCR-N and FCR-D.</a:t>
            </a:r>
            <a:r>
              <a:rPr lang="en-GB" dirty="0">
                <a:latin typeface="Times New Roman" panose="02020603050405020304" pitchFamily="18" charset="0"/>
                <a:cs typeface="Times New Roman" panose="02020603050405020304" pitchFamily="18" charset="0"/>
              </a:rPr>
              <a:t>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Primary frequency control.</a:t>
            </a:r>
          </a:p>
          <a:p>
            <a:pPr marL="285750" indent="-285750">
              <a:lnSpc>
                <a:spcPct val="150000"/>
              </a:lnSpc>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Frequency Restoration: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Activation of FRR to restore the system</a:t>
            </a:r>
          </a:p>
          <a:p>
            <a:pPr marL="0" indent="0">
              <a:lnSpc>
                <a:spcPct val="150000"/>
              </a:lnSpc>
            </a:pPr>
            <a:r>
              <a:rPr lang="en-GB" b="0" dirty="0">
                <a:latin typeface="Times New Roman" panose="02020603050405020304" pitchFamily="18" charset="0"/>
                <a:cs typeface="Times New Roman" panose="02020603050405020304" pitchFamily="18" charset="0"/>
              </a:rPr>
              <a:t>      frequency to its nominal value (50 Hz).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Control of the reserves is centralized. </a:t>
            </a:r>
            <a:endParaRPr lang="en-GB"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Secondary and tertiary controls. </a:t>
            </a:r>
          </a:p>
          <a:p>
            <a:pPr marL="0" indent="0">
              <a:lnSpc>
                <a:spcPct val="150000"/>
              </a:lnSpc>
            </a:pPr>
            <a:r>
              <a:rPr lang="en-GB" sz="1600" dirty="0">
                <a:latin typeface="Times New Roman" panose="02020603050405020304" pitchFamily="18" charset="0"/>
                <a:cs typeface="Times New Roman" panose="02020603050405020304" pitchFamily="18" charset="0"/>
              </a:rPr>
              <a:t>Fast response market rely on demand response for being able to switch the devices on and off to provide fast response (few milli seconds) to stop the frequency deviation. </a:t>
            </a:r>
            <a:br>
              <a:rPr lang="en-GB" sz="1600"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FI"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p>
        </p:txBody>
      </p:sp>
      <p:sp>
        <p:nvSpPr>
          <p:cNvPr id="3" name="Title 2"/>
          <p:cNvSpPr>
            <a:spLocks noGrp="1"/>
          </p:cNvSpPr>
          <p:nvPr>
            <p:ph type="ctrTitle"/>
          </p:nvPr>
        </p:nvSpPr>
        <p:spPr>
          <a:xfrm>
            <a:off x="572400" y="447100"/>
            <a:ext cx="7772400" cy="900000"/>
          </a:xfrm>
        </p:spPr>
        <p:txBody>
          <a:bodyPr/>
          <a:lstStyle/>
          <a:p>
            <a:r>
              <a:rPr lang="en-US" dirty="0">
                <a:latin typeface="Times New Roman" panose="02020603050405020304" pitchFamily="18" charset="0"/>
                <a:cs typeface="Times New Roman" panose="02020603050405020304" pitchFamily="18" charset="0"/>
              </a:rPr>
              <a:t>Grid Imbalance and Reserves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r>
              <a:rPr lang="fi-FI" dirty="0"/>
              <a:t>24</a:t>
            </a:r>
            <a:r>
              <a:rPr lang="et-EE" dirty="0"/>
              <a:t>.0</a:t>
            </a:r>
            <a:r>
              <a:rPr lang="fi-FI" dirty="0"/>
              <a:t>3</a:t>
            </a:r>
            <a:r>
              <a:rPr lang="et-EE" dirty="0"/>
              <a:t>.20</a:t>
            </a:r>
            <a:r>
              <a:rPr lang="en-GB" dirty="0"/>
              <a:t>20</a:t>
            </a: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dirty="0"/>
          </a:p>
        </p:txBody>
      </p:sp>
      <p:pic>
        <p:nvPicPr>
          <p:cNvPr id="9" name="Picture 8">
            <a:extLst>
              <a:ext uri="{FF2B5EF4-FFF2-40B4-BE49-F238E27FC236}">
                <a16:creationId xmlns:a16="http://schemas.microsoft.com/office/drawing/2014/main" id="{9737827F-2B51-49E9-B669-888776B67A18}"/>
              </a:ext>
            </a:extLst>
          </p:cNvPr>
          <p:cNvPicPr>
            <a:picLocks noChangeAspect="1"/>
          </p:cNvPicPr>
          <p:nvPr/>
        </p:nvPicPr>
        <p:blipFill>
          <a:blip r:embed="rId3"/>
          <a:stretch>
            <a:fillRect/>
          </a:stretch>
        </p:blipFill>
        <p:spPr>
          <a:xfrm>
            <a:off x="3879542" y="1429305"/>
            <a:ext cx="5157925" cy="3133817"/>
          </a:xfrm>
          <a:prstGeom prst="rect">
            <a:avLst/>
          </a:prstGeom>
        </p:spPr>
      </p:pic>
    </p:spTree>
    <p:extLst>
      <p:ext uri="{BB962C8B-B14F-4D97-AF65-F5344CB8AC3E}">
        <p14:creationId xmlns:p14="http://schemas.microsoft.com/office/powerpoint/2010/main" val="188844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347100"/>
            <a:ext cx="7968670" cy="4444100"/>
          </a:xfrm>
        </p:spPr>
        <p:txBody>
          <a:bodyPr>
            <a:noAutofit/>
          </a:bodyPr>
          <a:lstStyle/>
          <a:p>
            <a:pPr marL="0" indent="0">
              <a:lnSpc>
                <a:spcPct val="150000"/>
              </a:lnSpc>
            </a:pPr>
            <a:r>
              <a:rPr lang="en-GB" dirty="0">
                <a:latin typeface="Times New Roman" panose="02020603050405020304" pitchFamily="18" charset="0"/>
                <a:cs typeface="Times New Roman" panose="02020603050405020304" pitchFamily="18" charset="0"/>
              </a:rPr>
              <a:t>Market DR: Real-time pricing, price signals and incentives</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Depends on market places where prices are formed and products are traded.</a:t>
            </a:r>
            <a:r>
              <a:rPr lang="en-GB" dirty="0">
                <a:latin typeface="Times New Roman" panose="02020603050405020304" pitchFamily="18" charset="0"/>
                <a:cs typeface="Times New Roman" panose="02020603050405020304" pitchFamily="18" charset="0"/>
              </a:rPr>
              <a:t>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Due to slow response of these markets, mostly transactions are done on a day ahead market.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Physical DR is necessary because grid congestion and excess generation leads towards the fact that grid relief cannot be achieved via market prices alone. </a:t>
            </a:r>
          </a:p>
          <a:p>
            <a:pPr marL="0" indent="0">
              <a:lnSpc>
                <a:spcPct val="150000"/>
              </a:lnSpc>
            </a:pPr>
            <a:r>
              <a:rPr lang="en-GB" dirty="0">
                <a:latin typeface="Times New Roman" panose="02020603050405020304" pitchFamily="18" charset="0"/>
                <a:cs typeface="Times New Roman" panose="02020603050405020304" pitchFamily="18" charset="0"/>
              </a:rPr>
              <a:t>Physical DR: Grid management and emergency signals </a:t>
            </a:r>
          </a:p>
          <a:p>
            <a:pPr marL="285750" indent="-285750">
              <a:lnSpc>
                <a:spcPct val="150000"/>
              </a:lnSpc>
              <a:buFont typeface="Arial" panose="020B0604020202020204" pitchFamily="34" charset="0"/>
              <a:buChar char="•"/>
            </a:pPr>
            <a:r>
              <a:rPr lang="en-GB" b="0" dirty="0">
                <a:latin typeface="Times New Roman" panose="02020603050405020304" pitchFamily="18" charset="0"/>
                <a:cs typeface="Times New Roman" panose="02020603050405020304" pitchFamily="18" charset="0"/>
              </a:rPr>
              <a:t> Binding requests for demand management when supply system or its infrastructure are in a reduced performance due to maintenance or failure. [Or when system reliability is jeopardized]</a:t>
            </a: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An interconnection of Market and physical DR is necessary for the optimal performance of supply system in terms of Energy Balance Management.</a:t>
            </a:r>
          </a:p>
          <a:p>
            <a:pPr marL="0" indent="0">
              <a:lnSpc>
                <a:spcPct val="150000"/>
              </a:lnSpc>
            </a:pPr>
            <a:r>
              <a:rPr lang="en-GB" b="0" dirty="0">
                <a:latin typeface="Times New Roman" panose="02020603050405020304" pitchFamily="18" charset="0"/>
                <a:cs typeface="Times New Roman" panose="02020603050405020304" pitchFamily="18" charset="0"/>
              </a:rPr>
              <a:t>Spinning Reserves in DSM enables that load on the demand side can be reduced or increased when the grid frequency drops or rises.</a:t>
            </a: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r>
            <a:br>
              <a:rPr lang="en-GB" dirty="0">
                <a:latin typeface="Times New Roman" panose="02020603050405020304" pitchFamily="18" charset="0"/>
                <a:cs typeface="Times New Roman" panose="02020603050405020304" pitchFamily="18" charset="0"/>
              </a:rPr>
            </a:b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FI" dirty="0">
              <a:latin typeface="Times New Roman" panose="02020603050405020304" pitchFamily="18" charset="0"/>
              <a:cs typeface="Times New Roman" panose="02020603050405020304" pitchFamily="18" charset="0"/>
            </a:endParaRPr>
          </a:p>
          <a:p>
            <a:pPr marL="0" indent="0">
              <a:lnSpc>
                <a:spcPct val="150000"/>
              </a:lnSpc>
            </a:pPr>
            <a:endParaRPr lang="en-GB" b="0"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pPr>
            <a:r>
              <a:rPr lang="en-GB" dirty="0">
                <a:latin typeface="Times New Roman" panose="02020603050405020304" pitchFamily="18" charset="0"/>
                <a:cs typeface="Times New Roman" panose="02020603050405020304" pitchFamily="18" charset="0"/>
              </a:rPr>
              <a:t>                                                         </a:t>
            </a:r>
            <a:br>
              <a:rPr lang="en-GB" dirty="0">
                <a:latin typeface="Times New Roman" panose="02020603050405020304" pitchFamily="18" charset="0"/>
                <a:cs typeface="Times New Roman" panose="02020603050405020304" pitchFamily="18" charset="0"/>
              </a:rPr>
            </a:br>
            <a:r>
              <a:rPr lang="en-GB" dirty="0">
                <a:latin typeface="Times New Roman" panose="02020603050405020304" pitchFamily="18" charset="0"/>
                <a:cs typeface="Times New Roman" panose="02020603050405020304" pitchFamily="18" charset="0"/>
              </a:rPr>
              <a:t> </a:t>
            </a:r>
          </a:p>
        </p:txBody>
      </p:sp>
      <p:sp>
        <p:nvSpPr>
          <p:cNvPr id="3" name="Title 2"/>
          <p:cNvSpPr>
            <a:spLocks noGrp="1"/>
          </p:cNvSpPr>
          <p:nvPr>
            <p:ph type="ctrTitle"/>
          </p:nvPr>
        </p:nvSpPr>
        <p:spPr>
          <a:xfrm>
            <a:off x="572400" y="447100"/>
            <a:ext cx="7772400" cy="900000"/>
          </a:xfrm>
        </p:spPr>
        <p:txBody>
          <a:bodyPr/>
          <a:lstStyle/>
          <a:p>
            <a:r>
              <a:rPr lang="en-US" dirty="0">
                <a:latin typeface="Times New Roman" panose="02020603050405020304" pitchFamily="18" charset="0"/>
                <a:cs typeface="Times New Roman" panose="02020603050405020304" pitchFamily="18" charset="0"/>
              </a:rPr>
              <a:t>Indispensable Physical DR For Grid Stability</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24</a:t>
            </a:r>
            <a:r>
              <a:rPr lang="et-EE" dirty="0"/>
              <a:t>.0</a:t>
            </a:r>
            <a:r>
              <a:rPr lang="fi-FI" dirty="0"/>
              <a:t>3</a:t>
            </a:r>
            <a:r>
              <a:rPr lang="et-EE" dirty="0"/>
              <a:t>.20</a:t>
            </a:r>
            <a:r>
              <a:rPr lang="en-GB" dirty="0"/>
              <a:t>20</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dirty="0"/>
          </a:p>
        </p:txBody>
      </p:sp>
    </p:spTree>
    <p:extLst>
      <p:ext uri="{BB962C8B-B14F-4D97-AF65-F5344CB8AC3E}">
        <p14:creationId xmlns:p14="http://schemas.microsoft.com/office/powerpoint/2010/main" val="2719890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57850" y="1347100"/>
            <a:ext cx="7983220" cy="4444100"/>
          </a:xfrm>
        </p:spPr>
        <p:txBody>
          <a:bodyPr>
            <a:noAutofit/>
          </a:bodyPr>
          <a:lstStyle/>
          <a:p>
            <a:pPr marL="0" indent="0">
              <a:lnSpc>
                <a:spcPct val="150000"/>
              </a:lnSpc>
            </a:pPr>
            <a:r>
              <a:rPr lang="en-GB" dirty="0">
                <a:latin typeface="Times New Roman" panose="02020603050405020304" pitchFamily="18" charset="0"/>
                <a:cs typeface="Times New Roman" panose="02020603050405020304" pitchFamily="18" charset="0"/>
              </a:rPr>
              <a:t>Benefits: </a:t>
            </a:r>
          </a:p>
          <a:p>
            <a:pPr marL="171450" indent="-1714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   It resolves the voltage-constrained power transfer problems.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Relieves from grid congestion and enables integration of RES into existing system </a:t>
            </a:r>
          </a:p>
          <a:p>
            <a:pPr marL="0" indent="0">
              <a:lnSpc>
                <a:spcPct val="150000"/>
              </a:lnSpc>
            </a:pPr>
            <a:r>
              <a:rPr lang="en-GB" sz="1200" b="0" dirty="0">
                <a:latin typeface="Times New Roman" panose="02020603050405020304" pitchFamily="18" charset="0"/>
                <a:cs typeface="Times New Roman" panose="02020603050405020304" pitchFamily="18" charset="0"/>
              </a:rPr>
              <a:t>       without loading the system and thereby deferring new network investment.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Reduce Carbon Footprint due to penetration of RES. </a:t>
            </a:r>
          </a:p>
          <a:p>
            <a:pPr marL="0" indent="0">
              <a:lnSpc>
                <a:spcPct val="150000"/>
              </a:lnSpc>
            </a:pPr>
            <a:r>
              <a:rPr lang="en-GB" dirty="0">
                <a:latin typeface="Times New Roman" panose="02020603050405020304" pitchFamily="18" charset="0"/>
                <a:cs typeface="Times New Roman" panose="02020603050405020304" pitchFamily="18" charset="0"/>
              </a:rPr>
              <a:t>Challenges: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Lack of ICT infrastructure and complexity in operations.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Inappropriate market structure.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Disturb natural Diversity of loads.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Implementation of real-time power generation</a:t>
            </a:r>
            <a:r>
              <a:rPr lang="en-GB" sz="1200" dirty="0">
                <a:latin typeface="Times New Roman" panose="02020603050405020304" pitchFamily="18" charset="0"/>
                <a:cs typeface="Times New Roman" panose="02020603050405020304" pitchFamily="18" charset="0"/>
              </a:rPr>
              <a:t> </a:t>
            </a:r>
            <a:r>
              <a:rPr lang="en-GB" sz="1200" b="0" dirty="0">
                <a:latin typeface="Times New Roman" panose="02020603050405020304" pitchFamily="18" charset="0"/>
                <a:cs typeface="Times New Roman" panose="02020603050405020304" pitchFamily="18" charset="0"/>
              </a:rPr>
              <a:t>and forecasting methods. </a:t>
            </a:r>
          </a:p>
          <a:p>
            <a:pPr marL="285750" indent="-285750">
              <a:lnSpc>
                <a:spcPct val="150000"/>
              </a:lnSpc>
              <a:buFont typeface="Arial" panose="020B0604020202020204" pitchFamily="34" charset="0"/>
              <a:buChar char="•"/>
            </a:pPr>
            <a:r>
              <a:rPr lang="en-GB" sz="1200" b="0" dirty="0">
                <a:latin typeface="Times New Roman" panose="02020603050405020304" pitchFamily="18" charset="0"/>
                <a:cs typeface="Times New Roman" panose="02020603050405020304" pitchFamily="18" charset="0"/>
              </a:rPr>
              <a:t>Privacy issues emerging from management of consumers’ metering data. </a:t>
            </a:r>
            <a:r>
              <a:rPr lang="en-GB" sz="1200" dirty="0">
                <a:latin typeface="Times New Roman" panose="02020603050405020304" pitchFamily="18" charset="0"/>
                <a:cs typeface="Times New Roman" panose="02020603050405020304" pitchFamily="18" charset="0"/>
              </a:rPr>
              <a:t> </a:t>
            </a:r>
          </a:p>
          <a:p>
            <a:pPr marL="0" indent="0">
              <a:lnSpc>
                <a:spcPct val="150000"/>
              </a:lnSpc>
            </a:pPr>
            <a:r>
              <a:rPr lang="en-GB" sz="1200" dirty="0"/>
              <a:t/>
            </a:r>
            <a:br>
              <a:rPr lang="en-GB" sz="1200" dirty="0"/>
            </a:br>
            <a:r>
              <a:rPr lang="en-GB" sz="1200" dirty="0"/>
              <a:t/>
            </a:r>
            <a:br>
              <a:rPr lang="en-GB" sz="1200" dirty="0"/>
            </a:br>
            <a:endParaRPr lang="en-GB" sz="1200" b="0" dirty="0">
              <a:latin typeface="Times New Roman" panose="02020603050405020304" pitchFamily="18" charset="0"/>
              <a:cs typeface="Times New Roman" panose="02020603050405020304" pitchFamily="18" charset="0"/>
            </a:endParaRPr>
          </a:p>
          <a:p>
            <a:pPr marL="0" indent="0">
              <a:lnSpc>
                <a:spcPct val="150000"/>
              </a:lnSpc>
            </a:pPr>
            <a:r>
              <a:rPr lang="en-GB" sz="1200" b="0" dirty="0">
                <a:latin typeface="Times New Roman" panose="02020603050405020304" pitchFamily="18"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b="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b="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t>
            </a:r>
            <a:br>
              <a:rPr lang="en-GB" sz="1200" dirty="0">
                <a:latin typeface="Times New Roman" panose="02020603050405020304" pitchFamily="18" charset="0"/>
                <a:cs typeface="Times New Roman" panose="02020603050405020304" pitchFamily="18" charset="0"/>
              </a:rPr>
            </a:br>
            <a:endParaRPr lang="en-GB" sz="120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b="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b="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r>
            <a:br>
              <a:rPr lang="en-GB" sz="1200" dirty="0">
                <a:latin typeface="Times New Roman" panose="02020603050405020304" pitchFamily="18" charset="0"/>
                <a:cs typeface="Times New Roman" panose="02020603050405020304" pitchFamily="18" charset="0"/>
              </a:rPr>
            </a:br>
            <a:endParaRPr lang="en-GB" sz="1200" b="0" dirty="0">
              <a:latin typeface="Times New Roman" panose="02020603050405020304" pitchFamily="18" charset="0"/>
              <a:cs typeface="Times New Roman" panose="02020603050405020304" pitchFamily="18" charset="0"/>
            </a:endParaRPr>
          </a:p>
          <a:p>
            <a:pPr marL="0" indent="0">
              <a:lnSpc>
                <a:spcPct val="150000"/>
              </a:lnSpc>
            </a:pPr>
            <a:endParaRPr lang="en-GB" sz="1200" dirty="0">
              <a:latin typeface="Times New Roman" panose="02020603050405020304" pitchFamily="18" charset="0"/>
              <a:cs typeface="Times New Roman" panose="02020603050405020304" pitchFamily="18" charset="0"/>
            </a:endParaRPr>
          </a:p>
          <a:p>
            <a:pPr marL="0" indent="0">
              <a:lnSpc>
                <a:spcPct val="150000"/>
              </a:lnSpc>
            </a:pPr>
            <a:endParaRPr lang="en-FI" sz="1200" dirty="0">
              <a:latin typeface="Times New Roman" panose="02020603050405020304" pitchFamily="18" charset="0"/>
              <a:cs typeface="Times New Roman" panose="02020603050405020304" pitchFamily="18" charset="0"/>
            </a:endParaRPr>
          </a:p>
          <a:p>
            <a:pPr marL="0" indent="0">
              <a:lnSpc>
                <a:spcPct val="150000"/>
              </a:lnSpc>
            </a:pPr>
            <a:endParaRPr lang="en-GB" sz="1200" b="0" dirty="0">
              <a:latin typeface="Times New Roman" panose="02020603050405020304" pitchFamily="18" charset="0"/>
              <a:cs typeface="Times New Roman" panose="02020603050405020304" pitchFamily="18" charset="0"/>
            </a:endParaRPr>
          </a:p>
          <a:p>
            <a:pPr marL="0" indent="0">
              <a:lnSpc>
                <a:spcPct val="150000"/>
              </a:lnSpc>
            </a:pPr>
            <a:endParaRPr lang="en-GB" sz="1200" dirty="0">
              <a:latin typeface="Times New Roman" panose="02020603050405020304" pitchFamily="18" charset="0"/>
              <a:cs typeface="Times New Roman" panose="02020603050405020304" pitchFamily="18" charset="0"/>
            </a:endParaRPr>
          </a:p>
          <a:p>
            <a:pPr marL="0" indent="0">
              <a:lnSpc>
                <a:spcPct val="150000"/>
              </a:lnSpc>
            </a:pPr>
            <a:endParaRPr lang="en-GB" sz="1200" dirty="0">
              <a:latin typeface="Times New Roman" panose="02020603050405020304" pitchFamily="18" charset="0"/>
              <a:cs typeface="Times New Roman" panose="02020603050405020304" pitchFamily="18" charset="0"/>
            </a:endParaRPr>
          </a:p>
          <a:p>
            <a:pPr marL="0" indent="0">
              <a:lnSpc>
                <a:spcPct val="150000"/>
              </a:lnSpc>
            </a:pPr>
            <a:r>
              <a:rPr lang="en-GB" sz="1200" dirty="0">
                <a:latin typeface="Times New Roman" panose="02020603050405020304" pitchFamily="18" charset="0"/>
                <a:cs typeface="Times New Roman" panose="02020603050405020304" pitchFamily="18" charset="0"/>
              </a:rPr>
              <a:t>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p>
        </p:txBody>
      </p:sp>
      <p:sp>
        <p:nvSpPr>
          <p:cNvPr id="3" name="Title 2"/>
          <p:cNvSpPr>
            <a:spLocks noGrp="1"/>
          </p:cNvSpPr>
          <p:nvPr>
            <p:ph type="ctrTitle"/>
          </p:nvPr>
        </p:nvSpPr>
        <p:spPr>
          <a:xfrm>
            <a:off x="557850" y="463807"/>
            <a:ext cx="7772400" cy="900000"/>
          </a:xfrm>
        </p:spPr>
        <p:txBody>
          <a:bodyPr/>
          <a:lstStyle/>
          <a:p>
            <a:r>
              <a:rPr lang="en-US" dirty="0">
                <a:latin typeface="Times New Roman" panose="02020603050405020304" pitchFamily="18" charset="0"/>
                <a:cs typeface="Times New Roman" panose="02020603050405020304" pitchFamily="18" charset="0"/>
              </a:rPr>
              <a:t>Benefits &amp; Challenges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24</a:t>
            </a:r>
            <a:r>
              <a:rPr lang="et-EE" dirty="0"/>
              <a:t>.0</a:t>
            </a:r>
            <a:r>
              <a:rPr lang="fi-FI" dirty="0"/>
              <a:t>3</a:t>
            </a:r>
            <a:r>
              <a:rPr lang="et-EE" dirty="0"/>
              <a:t>.20</a:t>
            </a:r>
            <a:r>
              <a:rPr lang="en-GB" dirty="0"/>
              <a:t>20</a:t>
            </a:r>
            <a:endParaRPr lang="en-US" dirty="0"/>
          </a:p>
          <a:p>
            <a:pPr>
              <a:defRPr/>
            </a:pPr>
            <a:endParaRPr lang="en-US" dirty="0"/>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dirty="0"/>
          </a:p>
        </p:txBody>
      </p:sp>
      <p:pic>
        <p:nvPicPr>
          <p:cNvPr id="10" name="Picture 9">
            <a:extLst>
              <a:ext uri="{FF2B5EF4-FFF2-40B4-BE49-F238E27FC236}">
                <a16:creationId xmlns:a16="http://schemas.microsoft.com/office/drawing/2014/main" id="{918D395D-3BEE-4651-8E68-AE5A2AA240A8}"/>
              </a:ext>
            </a:extLst>
          </p:cNvPr>
          <p:cNvPicPr>
            <a:picLocks noChangeAspect="1"/>
          </p:cNvPicPr>
          <p:nvPr/>
        </p:nvPicPr>
        <p:blipFill>
          <a:blip r:embed="rId3"/>
          <a:stretch>
            <a:fillRect/>
          </a:stretch>
        </p:blipFill>
        <p:spPr>
          <a:xfrm>
            <a:off x="6001305" y="1347100"/>
            <a:ext cx="2965142" cy="4163800"/>
          </a:xfrm>
          <a:prstGeom prst="rect">
            <a:avLst/>
          </a:prstGeom>
        </p:spPr>
      </p:pic>
      <p:sp>
        <p:nvSpPr>
          <p:cNvPr id="13" name="Rectangle 12">
            <a:extLst>
              <a:ext uri="{FF2B5EF4-FFF2-40B4-BE49-F238E27FC236}">
                <a16:creationId xmlns:a16="http://schemas.microsoft.com/office/drawing/2014/main" id="{E5A800C4-6587-40CE-AF96-F2C7C6E1B378}"/>
              </a:ext>
            </a:extLst>
          </p:cNvPr>
          <p:cNvSpPr/>
          <p:nvPr/>
        </p:nvSpPr>
        <p:spPr>
          <a:xfrm>
            <a:off x="557850" y="4918228"/>
            <a:ext cx="6730717" cy="872971"/>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indent="0">
              <a:lnSpc>
                <a:spcPct val="150000"/>
              </a:lnSpc>
            </a:pPr>
            <a:r>
              <a:rPr lang="en-GB" sz="1600" b="1" dirty="0">
                <a:solidFill>
                  <a:schemeClr val="tx1"/>
                </a:solidFill>
                <a:latin typeface="Times New Roman" panose="02020603050405020304" pitchFamily="18" charset="0"/>
                <a:cs typeface="Times New Roman" panose="02020603050405020304" pitchFamily="18" charset="0"/>
              </a:rPr>
              <a:t>Smart Grid; A Solution towards Challenges</a:t>
            </a:r>
          </a:p>
          <a:p>
            <a:pPr marL="0" indent="0">
              <a:lnSpc>
                <a:spcPct val="150000"/>
              </a:lnSpc>
            </a:pPr>
            <a:r>
              <a:rPr lang="en-GB" sz="1600" dirty="0">
                <a:solidFill>
                  <a:schemeClr val="tx1"/>
                </a:solidFill>
                <a:latin typeface="Times New Roman" panose="02020603050405020304" pitchFamily="18" charset="0"/>
                <a:cs typeface="Times New Roman" panose="02020603050405020304" pitchFamily="18" charset="0"/>
              </a:rPr>
              <a:t>Implementation of a secured communication infrastructure of the Smart Grid</a:t>
            </a:r>
            <a:r>
              <a:rPr lang="en-GB" dirty="0">
                <a:solidFill>
                  <a:schemeClr val="tx1"/>
                </a:solidFill>
                <a:latin typeface="Times New Roman" panose="02020603050405020304" pitchFamily="18" charset="0"/>
                <a:cs typeface="Times New Roman" panose="02020603050405020304" pitchFamily="18" charset="0"/>
              </a:rPr>
              <a:t>.</a:t>
            </a:r>
            <a:endParaRPr lang="en-FI" dirty="0">
              <a:solidFill>
                <a:schemeClr val="tx1"/>
              </a:solidFill>
            </a:endParaRPr>
          </a:p>
        </p:txBody>
      </p:sp>
    </p:spTree>
    <p:extLst>
      <p:ext uri="{BB962C8B-B14F-4D97-AF65-F5344CB8AC3E}">
        <p14:creationId xmlns:p14="http://schemas.microsoft.com/office/powerpoint/2010/main" val="2453551095"/>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14051</TotalTime>
  <Words>1896</Words>
  <Application>Microsoft Office PowerPoint</Application>
  <PresentationFormat>On-screen Show (4:3)</PresentationFormat>
  <Paragraphs>281</Paragraphs>
  <Slides>11</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ＭＳ Ｐゴシック</vt:lpstr>
      <vt:lpstr>Arial</vt:lpstr>
      <vt:lpstr>Calibri</vt:lpstr>
      <vt:lpstr>Times New Roman</vt:lpstr>
      <vt:lpstr>Wingdings</vt:lpstr>
      <vt:lpstr>presentation</vt:lpstr>
      <vt:lpstr>Aalto Content - Green</vt:lpstr>
      <vt:lpstr>ELEC-E8423 - Smart Grid  </vt:lpstr>
      <vt:lpstr>Introduction </vt:lpstr>
      <vt:lpstr>Demand Response and Load Management</vt:lpstr>
      <vt:lpstr>Main Drivers of Demand Response </vt:lpstr>
      <vt:lpstr>Frequency Control: Manifestation of Real Power Balance </vt:lpstr>
      <vt:lpstr>Frequency Control and Reserves </vt:lpstr>
      <vt:lpstr>Grid Imbalance and Reserves</vt:lpstr>
      <vt:lpstr>Indispensable Physical DR For Grid Stability</vt:lpstr>
      <vt:lpstr>Benefits &amp; Challenges</vt:lpstr>
      <vt:lpstr>Conclusions</vt:lpstr>
      <vt:lpstr>References </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1338</cp:revision>
  <dcterms:created xsi:type="dcterms:W3CDTF">2010-03-23T14:57:30Z</dcterms:created>
  <dcterms:modified xsi:type="dcterms:W3CDTF">2020-03-23T15:33:10Z</dcterms:modified>
</cp:coreProperties>
</file>