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339" r:id="rId3"/>
    <p:sldId id="355" r:id="rId4"/>
    <p:sldId id="370" r:id="rId5"/>
    <p:sldId id="368" r:id="rId6"/>
    <p:sldId id="369" r:id="rId7"/>
    <p:sldId id="375" r:id="rId8"/>
    <p:sldId id="376" r:id="rId9"/>
    <p:sldId id="352" r:id="rId10"/>
    <p:sldId id="362" r:id="rId11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us Erbshäuser" initials="LE" lastIdx="1" clrIdx="0">
    <p:extLst>
      <p:ext uri="{19B8F6BF-5375-455C-9EA6-DF929625EA0E}">
        <p15:presenceInfo xmlns:p15="http://schemas.microsoft.com/office/powerpoint/2012/main" userId="889b4a2b548badf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8" autoAdjust="0"/>
    <p:restoredTop sz="90349" autoAdjust="0"/>
  </p:normalViewPr>
  <p:slideViewPr>
    <p:cSldViewPr snapToGrid="0" snapToObjects="1">
      <p:cViewPr varScale="1">
        <p:scale>
          <a:sx n="62" d="100"/>
          <a:sy n="62" d="100"/>
        </p:scale>
        <p:origin x="12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940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189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202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996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387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aper.ijcsns.org/07_book/201803/20180314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c.europa.eu/energy/topics/markets-and-consumers/smart-grids-and-meters/smart-grids-task-force/data-protection-impact-assessment-smart-grid-and-smart-metering-environment_en" TargetMode="External"/><Relationship Id="rId5" Type="http://schemas.openxmlformats.org/officeDocument/2006/relationships/hyperlink" Target="https://ses.jrc.ec.europa.eu/smart-metering-deployment-european-union" TargetMode="External"/><Relationship Id="rId4" Type="http://schemas.openxmlformats.org/officeDocument/2006/relationships/hyperlink" Target="https://eur-lex.europa.eu/legal-content/EN/TXT/?qid=1403084595595&amp;uri=SWD:2014:188:FIN%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en-US" dirty="0"/>
              <a:t>Smart Meters and their Security Issues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Julia Dippmann and Linus </a:t>
            </a:r>
            <a:r>
              <a:rPr lang="en-US" i="1" dirty="0" err="1"/>
              <a:t>Erbshäuser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28</a:t>
            </a:r>
            <a:r>
              <a:rPr lang="et-EE" dirty="0"/>
              <a:t>.0</a:t>
            </a:r>
            <a:r>
              <a:rPr lang="fi-FI" dirty="0"/>
              <a:t>4</a:t>
            </a:r>
            <a:r>
              <a:rPr lang="et-EE" dirty="0"/>
              <a:t>.20</a:t>
            </a:r>
            <a:r>
              <a:rPr lang="de-DE"/>
              <a:t>20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 anchor="t">
            <a:normAutofit/>
          </a:bodyPr>
          <a:lstStyle/>
          <a:p>
            <a:pPr marL="342900" indent="-342900" eaLnBrk="1" hangingPunct="1">
              <a:lnSpc>
                <a:spcPct val="300000"/>
              </a:lnSpc>
              <a:buAutoNum type="arabicParenR"/>
            </a:pPr>
            <a:r>
              <a:rPr lang="en-US" sz="1800" dirty="0"/>
              <a:t>Smart Meter functionality, standards and components </a:t>
            </a:r>
          </a:p>
          <a:p>
            <a:pPr marL="342900" indent="-342900" eaLnBrk="1" hangingPunct="1">
              <a:lnSpc>
                <a:spcPct val="300000"/>
              </a:lnSpc>
              <a:buAutoNum type="arabicParenR"/>
            </a:pPr>
            <a:r>
              <a:rPr lang="en-US" sz="1800" dirty="0"/>
              <a:t>Cyber Security Issues in Smart Meter</a:t>
            </a:r>
          </a:p>
          <a:p>
            <a:pPr marL="342900" indent="-342900" eaLnBrk="1" hangingPunct="1">
              <a:lnSpc>
                <a:spcPct val="300000"/>
              </a:lnSpc>
              <a:buAutoNum type="arabicParenR"/>
            </a:pPr>
            <a:r>
              <a:rPr lang="en-GB" sz="1800" dirty="0"/>
              <a:t>Solutions for three categories of cyber attacks</a:t>
            </a:r>
          </a:p>
          <a:p>
            <a:pPr marL="342900" indent="-342900" eaLnBrk="1" hangingPunct="1">
              <a:lnSpc>
                <a:spcPct val="300000"/>
              </a:lnSpc>
              <a:buAutoNum type="arabicParenR"/>
            </a:pPr>
            <a:r>
              <a:rPr lang="en-GB" sz="1800" dirty="0"/>
              <a:t>Current implementation in Finland and Europe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72400" y="521475"/>
            <a:ext cx="7772400" cy="900000"/>
          </a:xfrm>
        </p:spPr>
        <p:txBody>
          <a:bodyPr/>
          <a:lstStyle/>
          <a:p>
            <a:r>
              <a:rPr lang="en-US" dirty="0"/>
              <a:t>1. Smart meter technology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BE794A5-25F0-43A3-A9BB-74F348AC111D}"/>
              </a:ext>
            </a:extLst>
          </p:cNvPr>
          <p:cNvSpPr txBox="1"/>
          <p:nvPr/>
        </p:nvSpPr>
        <p:spPr>
          <a:xfrm>
            <a:off x="518162" y="1519985"/>
            <a:ext cx="160866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" b="1" dirty="0"/>
              <a:t>Supervisory </a:t>
            </a:r>
            <a:r>
              <a:rPr lang="de-DE" sz="1050" b="1" dirty="0" err="1"/>
              <a:t>control</a:t>
            </a:r>
            <a:r>
              <a:rPr lang="de-DE" sz="1050" b="1" dirty="0"/>
              <a:t> </a:t>
            </a:r>
          </a:p>
          <a:p>
            <a:pPr algn="ctr"/>
            <a:r>
              <a:rPr lang="de-DE" sz="1050" b="1" dirty="0"/>
              <a:t>and data </a:t>
            </a:r>
            <a:r>
              <a:rPr lang="de-DE" sz="1050" b="1" dirty="0" err="1"/>
              <a:t>acquisition</a:t>
            </a:r>
            <a:r>
              <a:rPr lang="de-DE" sz="1050" b="1" dirty="0"/>
              <a:t> </a:t>
            </a:r>
          </a:p>
          <a:p>
            <a:pPr algn="ctr"/>
            <a:r>
              <a:rPr lang="de-DE" sz="1050" b="1" dirty="0"/>
              <a:t>(SCADA)</a:t>
            </a:r>
          </a:p>
        </p:txBody>
      </p:sp>
      <p:cxnSp>
        <p:nvCxnSpPr>
          <p:cNvPr id="28" name="Verbinder: gekrümmt 27">
            <a:extLst>
              <a:ext uri="{FF2B5EF4-FFF2-40B4-BE49-F238E27FC236}">
                <a16:creationId xmlns:a16="http://schemas.microsoft.com/office/drawing/2014/main" id="{A3BD1274-36D5-4548-88E6-B7C79F490422}"/>
              </a:ext>
            </a:extLst>
          </p:cNvPr>
          <p:cNvCxnSpPr>
            <a:cxnSpLocks/>
          </p:cNvCxnSpPr>
          <p:nvPr/>
        </p:nvCxnSpPr>
        <p:spPr>
          <a:xfrm>
            <a:off x="1557529" y="2155413"/>
            <a:ext cx="638546" cy="244755"/>
          </a:xfrm>
          <a:prstGeom prst="curved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7" name="Rechteck 1036">
            <a:extLst>
              <a:ext uri="{FF2B5EF4-FFF2-40B4-BE49-F238E27FC236}">
                <a16:creationId xmlns:a16="http://schemas.microsoft.com/office/drawing/2014/main" id="{3DFC5AF9-6EC0-4A18-8EAA-E6365F21DEDA}"/>
              </a:ext>
            </a:extLst>
          </p:cNvPr>
          <p:cNvSpPr/>
          <p:nvPr/>
        </p:nvSpPr>
        <p:spPr>
          <a:xfrm>
            <a:off x="4278900" y="3823183"/>
            <a:ext cx="4331009" cy="181734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1100" b="1" u="sng" dirty="0">
                <a:solidFill>
                  <a:schemeClr val="tx1"/>
                </a:solidFill>
              </a:rPr>
              <a:t>SM Components: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network interface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sensors Analog front End (AFE: converts analog into digital data)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Microcontroller Unit (MCU: control inputs and outputs, saves logs of important meter activities)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memory component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/>
                </a:solidFill>
              </a:rPr>
              <a:t>LCD component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1A53996-645A-4640-B4B0-1B8048FE132A}"/>
              </a:ext>
            </a:extLst>
          </p:cNvPr>
          <p:cNvGrpSpPr/>
          <p:nvPr/>
        </p:nvGrpSpPr>
        <p:grpSpPr>
          <a:xfrm>
            <a:off x="2251194" y="1409953"/>
            <a:ext cx="5999473" cy="2213664"/>
            <a:chOff x="1636775" y="1473318"/>
            <a:chExt cx="5999473" cy="2213664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04DF9772-C97D-4D6B-890A-AEF94A499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7321" y="1755405"/>
              <a:ext cx="1012701" cy="1177834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B824C5D6-9423-4AAE-B891-6618BD3D18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80468" y="2366941"/>
              <a:ext cx="655445" cy="651452"/>
            </a:xfrm>
            <a:prstGeom prst="rect">
              <a:avLst/>
            </a:prstGeom>
          </p:spPr>
        </p:pic>
        <p:pic>
          <p:nvPicPr>
            <p:cNvPr id="14" name="Grafik 13" descr="Ein Bild, das Zeichnung enthält.&#10;&#10;Automatisch generierte Beschreibung">
              <a:extLst>
                <a:ext uri="{FF2B5EF4-FFF2-40B4-BE49-F238E27FC236}">
                  <a16:creationId xmlns:a16="http://schemas.microsoft.com/office/drawing/2014/main" id="{2B72E874-356E-4D10-9125-E040912609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40219" y="1724056"/>
              <a:ext cx="1012702" cy="1171918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D82DAAB0-7052-4ED6-8BD5-E6C7996BB206}"/>
                </a:ext>
              </a:extLst>
            </p:cNvPr>
            <p:cNvSpPr txBox="1"/>
            <p:nvPr/>
          </p:nvSpPr>
          <p:spPr>
            <a:xfrm>
              <a:off x="3323690" y="3073331"/>
              <a:ext cx="26464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/>
                <a:t>Advanced Metering Infrastructure (AMI)</a:t>
              </a:r>
            </a:p>
            <a:p>
              <a:pPr algn="ctr"/>
              <a:r>
                <a:rPr lang="de-DE" sz="1200" b="1" dirty="0">
                  <a:solidFill>
                    <a:srgbClr val="C00000"/>
                  </a:solidFill>
                </a:rPr>
                <a:t>→ Smart Meter SM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956627ED-574F-40C6-97A4-EC69B11A957E}"/>
                </a:ext>
              </a:extLst>
            </p:cNvPr>
            <p:cNvSpPr txBox="1"/>
            <p:nvPr/>
          </p:nvSpPr>
          <p:spPr>
            <a:xfrm>
              <a:off x="2049666" y="3170231"/>
              <a:ext cx="8611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Production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CCDFE5B6-DD36-4DB7-ADAD-ACA4221E130C}"/>
                </a:ext>
              </a:extLst>
            </p:cNvPr>
            <p:cNvSpPr txBox="1"/>
            <p:nvPr/>
          </p:nvSpPr>
          <p:spPr>
            <a:xfrm>
              <a:off x="5914302" y="3234513"/>
              <a:ext cx="17219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/>
                <a:t>Consumption &amp; Storages</a:t>
              </a:r>
            </a:p>
          </p:txBody>
        </p:sp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id="{31F12FD9-7551-400B-B533-63C8ED824A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7538" y="1583289"/>
              <a:ext cx="701306" cy="701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ABCE531E-AA2F-4C69-9844-1592ABFA4092}"/>
                </a:ext>
              </a:extLst>
            </p:cNvPr>
            <p:cNvCxnSpPr>
              <a:cxnSpLocks/>
            </p:cNvCxnSpPr>
            <p:nvPr/>
          </p:nvCxnSpPr>
          <p:spPr>
            <a:xfrm>
              <a:off x="3244358" y="2328334"/>
              <a:ext cx="76528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03EDE13B-AA3C-44A5-B292-245A299522FF}"/>
                </a:ext>
              </a:extLst>
            </p:cNvPr>
            <p:cNvCxnSpPr>
              <a:cxnSpLocks/>
            </p:cNvCxnSpPr>
            <p:nvPr/>
          </p:nvCxnSpPr>
          <p:spPr>
            <a:xfrm>
              <a:off x="5340261" y="2328334"/>
              <a:ext cx="88680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BDD13124-F945-4BCB-9749-09D7223F52AF}"/>
                </a:ext>
              </a:extLst>
            </p:cNvPr>
            <p:cNvSpPr/>
            <p:nvPr/>
          </p:nvSpPr>
          <p:spPr>
            <a:xfrm>
              <a:off x="1636775" y="1473318"/>
              <a:ext cx="5943601" cy="221366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39" name="Textfeld 1038">
              <a:extLst>
                <a:ext uri="{FF2B5EF4-FFF2-40B4-BE49-F238E27FC236}">
                  <a16:creationId xmlns:a16="http://schemas.microsoft.com/office/drawing/2014/main" id="{75F3CD94-C6A1-4C31-8FA1-2D8C68B1A437}"/>
                </a:ext>
              </a:extLst>
            </p:cNvPr>
            <p:cNvSpPr txBox="1"/>
            <p:nvPr/>
          </p:nvSpPr>
          <p:spPr>
            <a:xfrm>
              <a:off x="3244358" y="1611550"/>
              <a:ext cx="3180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/>
                <a:t>Two-Way Communication (Wifi/ Radio </a:t>
              </a:r>
              <a:r>
                <a:rPr lang="en-GB" sz="1000" b="1" dirty="0">
                  <a:solidFill>
                    <a:srgbClr val="000000"/>
                  </a:solidFill>
                </a:rPr>
                <a:t>frequency</a:t>
              </a:r>
              <a:r>
                <a:rPr lang="de-DE" sz="1000" b="1" dirty="0"/>
                <a:t>)</a:t>
              </a:r>
            </a:p>
          </p:txBody>
        </p:sp>
      </p:grpSp>
      <p:sp>
        <p:nvSpPr>
          <p:cNvPr id="1048" name="Pfeil: nach oben gebogen 1047">
            <a:extLst>
              <a:ext uri="{FF2B5EF4-FFF2-40B4-BE49-F238E27FC236}">
                <a16:creationId xmlns:a16="http://schemas.microsoft.com/office/drawing/2014/main" id="{B5AD7268-2AD1-4C33-B4E9-94D0812A5332}"/>
              </a:ext>
            </a:extLst>
          </p:cNvPr>
          <p:cNvSpPr/>
          <p:nvPr/>
        </p:nvSpPr>
        <p:spPr>
          <a:xfrm rot="5400000">
            <a:off x="3410484" y="3936354"/>
            <a:ext cx="913801" cy="553251"/>
          </a:xfrm>
          <a:prstGeom prst="bent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594BB414-6D28-4EA8-AACB-1A3936CED597}"/>
              </a:ext>
            </a:extLst>
          </p:cNvPr>
          <p:cNvSpPr/>
          <p:nvPr/>
        </p:nvSpPr>
        <p:spPr>
          <a:xfrm>
            <a:off x="300447" y="3733905"/>
            <a:ext cx="3203075" cy="80383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lnSpc>
                <a:spcPct val="150000"/>
              </a:lnSpc>
            </a:pPr>
            <a:r>
              <a:rPr lang="en-GB" sz="1100" b="1" u="sng" dirty="0">
                <a:solidFill>
                  <a:schemeClr val="tx1"/>
                </a:solidFill>
              </a:rPr>
              <a:t>Two types of smart meter: </a:t>
            </a:r>
            <a:r>
              <a:rPr lang="en-GB" sz="1050" b="1" dirty="0">
                <a:solidFill>
                  <a:schemeClr val="tx1"/>
                </a:solidFill>
              </a:rPr>
              <a:t/>
            </a:r>
            <a:br>
              <a:rPr lang="en-GB" sz="1050" b="1" dirty="0">
                <a:solidFill>
                  <a:schemeClr val="tx1"/>
                </a:solidFill>
              </a:rPr>
            </a:br>
            <a:r>
              <a:rPr lang="en-GB" sz="1200" b="1" dirty="0">
                <a:solidFill>
                  <a:schemeClr val="tx1"/>
                </a:solidFill>
              </a:rPr>
              <a:t>ANSI				IEC</a:t>
            </a:r>
            <a:endParaRPr lang="en-GB" sz="1050" b="1" dirty="0">
              <a:solidFill>
                <a:schemeClr val="tx1"/>
              </a:solidFill>
            </a:endParaRPr>
          </a:p>
        </p:txBody>
      </p:sp>
      <p:pic>
        <p:nvPicPr>
          <p:cNvPr id="6" name="Grafik 5" descr="Ein Bild, das Uhr, Anzeige, weiß enthält.&#10;&#10;Automatisch generierte Beschreibung">
            <a:extLst>
              <a:ext uri="{FF2B5EF4-FFF2-40B4-BE49-F238E27FC236}">
                <a16:creationId xmlns:a16="http://schemas.microsoft.com/office/drawing/2014/main" id="{E78A46B0-0C65-49E8-BF43-E3EC86B2D22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695" y="4512095"/>
            <a:ext cx="1699301" cy="1240885"/>
          </a:xfrm>
          <a:prstGeom prst="rect">
            <a:avLst/>
          </a:prstGeom>
        </p:spPr>
      </p:pic>
      <p:pic>
        <p:nvPicPr>
          <p:cNvPr id="20" name="Grafik 19" descr="Ein Bild, das sitzend, weiß, Front, Tisch enthält.&#10;&#10;Automatisch generierte Beschreibung">
            <a:extLst>
              <a:ext uri="{FF2B5EF4-FFF2-40B4-BE49-F238E27FC236}">
                <a16:creationId xmlns:a16="http://schemas.microsoft.com/office/drawing/2014/main" id="{41AF1953-DB79-413F-8929-5CD0AC80AC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7956" y="4537735"/>
            <a:ext cx="796695" cy="1285145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1E4B2EA0-5EE1-4408-929B-C4C61FE25792}"/>
              </a:ext>
            </a:extLst>
          </p:cNvPr>
          <p:cNvSpPr txBox="1"/>
          <p:nvPr/>
        </p:nvSpPr>
        <p:spPr>
          <a:xfrm>
            <a:off x="423222" y="2951896"/>
            <a:ext cx="160866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communication protocols and standards</a:t>
            </a:r>
            <a:endParaRPr lang="de-DE" sz="1050" b="1" dirty="0"/>
          </a:p>
        </p:txBody>
      </p:sp>
      <p:cxnSp>
        <p:nvCxnSpPr>
          <p:cNvPr id="32" name="Verbinder: gekrümmt 31">
            <a:extLst>
              <a:ext uri="{FF2B5EF4-FFF2-40B4-BE49-F238E27FC236}">
                <a16:creationId xmlns:a16="http://schemas.microsoft.com/office/drawing/2014/main" id="{D8F5F5A1-9DBF-4CD7-9591-E90A6E7CC2D0}"/>
              </a:ext>
            </a:extLst>
          </p:cNvPr>
          <p:cNvCxnSpPr>
            <a:cxnSpLocks/>
          </p:cNvCxnSpPr>
          <p:nvPr/>
        </p:nvCxnSpPr>
        <p:spPr>
          <a:xfrm flipV="1">
            <a:off x="1536281" y="2632834"/>
            <a:ext cx="638546" cy="244755"/>
          </a:xfrm>
          <a:prstGeom prst="curved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18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85800" y="3061991"/>
            <a:ext cx="7772400" cy="289535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en-US" u="sng" dirty="0">
                <a:sym typeface="Wingdings" panose="05000000000000000000" pitchFamily="2" charset="2"/>
              </a:rPr>
              <a:t>Purpose of attacks: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Manipulate/block/steal data transfer between SM and utility company (for health insurance companies, landlords, criminals)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anose="05000000000000000000" pitchFamily="2" charset="2"/>
              </a:rPr>
              <a:t>G</a:t>
            </a:r>
            <a:r>
              <a:rPr lang="en-GB" sz="1200" dirty="0"/>
              <a:t>ain control over certain devices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Affect real-time consumption: manipulating the meter readings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Threaten information privacy</a:t>
            </a:r>
            <a:br>
              <a:rPr lang="en-GB" sz="1200" dirty="0"/>
            </a:br>
            <a:r>
              <a:rPr lang="en-US" sz="1200" dirty="0">
                <a:solidFill>
                  <a:srgbClr val="C00000"/>
                </a:solidFill>
                <a:sym typeface="Wingdings" panose="05000000000000000000" pitchFamily="2" charset="2"/>
              </a:rPr>
              <a:t>Possible consequences </a:t>
            </a:r>
            <a:r>
              <a:rPr lang="en-GB" sz="1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>
                <a:solidFill>
                  <a:srgbClr val="C00000"/>
                </a:solidFill>
              </a:rPr>
              <a:t>shutting down the entire grid, shutting down servers, damaging network components</a:t>
            </a:r>
          </a:p>
          <a:p>
            <a:pPr marL="0" indent="0">
              <a:lnSpc>
                <a:spcPct val="150000"/>
              </a:lnSpc>
            </a:pPr>
            <a:r>
              <a:rPr lang="en-US" sz="1200" dirty="0">
                <a:sym typeface="Wingdings" panose="05000000000000000000" pitchFamily="2" charset="2"/>
              </a:rPr>
              <a:t> Three categories of security issues: attack on network, attacks on physical hardware, attack on data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2. Cyber Security Issues in Smart Meter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C9DC296-BF16-4138-9098-542160E76E06}"/>
              </a:ext>
            </a:extLst>
          </p:cNvPr>
          <p:cNvSpPr txBox="1"/>
          <p:nvPr/>
        </p:nvSpPr>
        <p:spPr>
          <a:xfrm>
            <a:off x="2721124" y="2890259"/>
            <a:ext cx="3801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dirty="0"/>
              <a:t>→ Network communication as most vulnerable aspect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B9ED82F-9A56-432B-B1AA-40A50AF64E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3091" y="1278186"/>
            <a:ext cx="4117109" cy="163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01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77030" y="1316836"/>
            <a:ext cx="7356606" cy="422432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GB" u="sng" dirty="0"/>
              <a:t>Mitigations for attacks on network:</a:t>
            </a:r>
            <a:endParaRPr lang="en-US" u="sng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Encryption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Firewall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S</a:t>
            </a:r>
            <a:r>
              <a:rPr lang="en-GB" dirty="0"/>
              <a:t>ecure protocols: 		</a:t>
            </a:r>
            <a:r>
              <a:rPr lang="en-GB" dirty="0" err="1"/>
              <a:t>IPSec</a:t>
            </a:r>
            <a:r>
              <a:rPr lang="en-GB" dirty="0"/>
              <a:t> (Internet Protocol Security)</a:t>
            </a:r>
            <a:br>
              <a:rPr lang="en-GB" dirty="0"/>
            </a:br>
            <a:r>
              <a:rPr lang="en-GB" dirty="0"/>
              <a:t>						SSL (Secure Socket Layer), </a:t>
            </a:r>
            <a:br>
              <a:rPr lang="en-GB" dirty="0"/>
            </a:br>
            <a:r>
              <a:rPr lang="en-GB" dirty="0"/>
              <a:t>						TLS (Transport Layer Security)</a:t>
            </a:r>
            <a:br>
              <a:rPr lang="en-GB" dirty="0"/>
            </a:br>
            <a:r>
              <a:rPr lang="en-GB" dirty="0"/>
              <a:t>						SSH (Secure Shell)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User access control mechanisms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Digital signature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Trusted platform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GB" b="1" dirty="0"/>
              <a:t>ecure physical locations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Router throttling</a:t>
            </a:r>
            <a:endParaRPr lang="en-GB" b="1" dirty="0">
              <a:highlight>
                <a:srgbClr val="FFFF00"/>
              </a:highlight>
            </a:endParaRPr>
          </a:p>
          <a:p>
            <a:pPr marL="388937" lvl="1" indent="0">
              <a:lnSpc>
                <a:spcPct val="150000"/>
              </a:lnSpc>
              <a:buNone/>
            </a:pPr>
            <a:endParaRPr lang="en-GB" sz="1400" b="1" dirty="0">
              <a:highlight>
                <a:srgbClr val="FFFF00"/>
              </a:highligh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48195D0E-D953-48B3-B838-45215D2E2AC0}"/>
              </a:ext>
            </a:extLst>
          </p:cNvPr>
          <p:cNvSpPr txBox="1">
            <a:spLocks/>
          </p:cNvSpPr>
          <p:nvPr/>
        </p:nvSpPr>
        <p:spPr bwMode="auto"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700" b="1" kern="1200">
                <a:solidFill>
                  <a:schemeClr val="accent3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389626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6pPr>
            <a:lvl7pPr marL="779252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7pPr>
            <a:lvl8pPr marL="1168878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8pPr>
            <a:lvl9pPr marL="1558503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9pPr>
          </a:lstStyle>
          <a:p>
            <a:r>
              <a:rPr lang="en-GB" dirty="0"/>
              <a:t>3. Solutions for cyber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605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28436"/>
            <a:ext cx="7772400" cy="4272264"/>
          </a:xfrm>
        </p:spPr>
        <p:txBody>
          <a:bodyPr>
            <a:normAutofit lnSpcReduction="10000"/>
          </a:bodyPr>
          <a:lstStyle/>
          <a:p>
            <a:pPr marL="388937" lvl="1" indent="0">
              <a:lnSpc>
                <a:spcPct val="150000"/>
              </a:lnSpc>
              <a:buNone/>
            </a:pPr>
            <a:r>
              <a:rPr lang="en-US" sz="1400" b="1" u="sng" dirty="0"/>
              <a:t>Mitigations for attacks on physical hardware:</a:t>
            </a:r>
            <a:endParaRPr lang="en-GB" sz="1400" b="1" u="sng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/>
              <a:t>Use of location-based keys and employing a cryptographic related method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/>
              <a:t>Defend the meter electronics from electromagnetic charges: ferrite beads, capacitor line filters, physically large SMD resistors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/>
              <a:t>Locked registers for real time clock (RTC)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/>
              <a:t>Embedded anomaly detection model (clustering-based anomaly detection algorithm)</a:t>
            </a:r>
          </a:p>
          <a:p>
            <a:pPr marL="388937" lvl="1" indent="0">
              <a:lnSpc>
                <a:spcPct val="150000"/>
              </a:lnSpc>
              <a:buNone/>
            </a:pPr>
            <a:endParaRPr lang="en-GB" sz="1400" b="1" dirty="0"/>
          </a:p>
          <a:p>
            <a:pPr marL="388937" lvl="1" indent="0">
              <a:lnSpc>
                <a:spcPct val="150000"/>
              </a:lnSpc>
              <a:buNone/>
            </a:pPr>
            <a:r>
              <a:rPr lang="en-GB" sz="1400" b="1" u="sng" dirty="0"/>
              <a:t>Mitigations for attacks on data: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/>
              <a:t>Protect personal important data by limiting access, data checking technique based on holomorphic encryption, Shamir Secret Sharing (SSS)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/>
              <a:t>Using multiple keys to encrypt the data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/>
              <a:t>Monitor power signatures using sophisticated algorithms for Non-Intrusive Load Monitoring (NILM) while batteries charge and discharge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08B8935C-CA69-48EC-8807-FBD696F2C1A0}"/>
              </a:ext>
            </a:extLst>
          </p:cNvPr>
          <p:cNvSpPr txBox="1">
            <a:spLocks/>
          </p:cNvSpPr>
          <p:nvPr/>
        </p:nvSpPr>
        <p:spPr bwMode="auto"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700" b="1" kern="1200">
                <a:solidFill>
                  <a:schemeClr val="accent3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389626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6pPr>
            <a:lvl7pPr marL="779252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7pPr>
            <a:lvl8pPr marL="1168878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8pPr>
            <a:lvl9pPr marL="1558503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9pPr>
          </a:lstStyle>
          <a:p>
            <a:r>
              <a:rPr lang="en-GB" dirty="0"/>
              <a:t>3. Solutions for cyber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094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11264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By 2020, almost 72% of European consumers will have a smart meter for electricity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In Finland is the smart meter penetration close to 100% (over 97%) after the government mandated a SM roll-out for 80% until 2014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One of the leading EU countries regarding implementing SM technologies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Benefits for costumers and distribution system operator could be seen, especially the possibility for remote reading and possibility for hourly pricing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/>
              <a:t>Data protection impact assessment DPIA gives since 2018 a template for smart grid security in EU countries without legal obligation</a:t>
            </a:r>
          </a:p>
          <a:p>
            <a:pPr marL="388937" lvl="1" indent="0">
              <a:lnSpc>
                <a:spcPct val="150000"/>
              </a:lnSpc>
              <a:buNone/>
            </a:pPr>
            <a:endParaRPr lang="en-GB" sz="14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0D102E9A-B360-4BA5-98A9-9E1FDC7A0AE3}"/>
              </a:ext>
            </a:extLst>
          </p:cNvPr>
          <p:cNvSpPr txBox="1">
            <a:spLocks/>
          </p:cNvSpPr>
          <p:nvPr/>
        </p:nvSpPr>
        <p:spPr bwMode="auto">
          <a:xfrm>
            <a:off x="572399" y="487740"/>
            <a:ext cx="8233397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700" b="1" kern="1200">
                <a:solidFill>
                  <a:schemeClr val="accent3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ctr" defTabSz="388938" rtl="0" eaLnBrk="0" fontAlgn="base" hangingPunct="0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389626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6pPr>
            <a:lvl7pPr marL="779252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7pPr>
            <a:lvl8pPr marL="1168878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8pPr>
            <a:lvl9pPr marL="1558503" algn="ctr" defTabSz="389626" rtl="0" fontAlgn="base">
              <a:spcBef>
                <a:spcPct val="0"/>
              </a:spcBef>
              <a:spcAft>
                <a:spcPct val="0"/>
              </a:spcAft>
              <a:defRPr sz="37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9pPr>
          </a:lstStyle>
          <a:p>
            <a:r>
              <a:rPr lang="de-DE" dirty="0"/>
              <a:t>4</a:t>
            </a:r>
            <a:r>
              <a:rPr lang="en-GB" dirty="0"/>
              <a:t>. Current </a:t>
            </a:r>
            <a:r>
              <a:rPr lang="en-GB" sz="2800" dirty="0"/>
              <a:t>implementation</a:t>
            </a:r>
            <a:r>
              <a:rPr lang="en-GB" dirty="0"/>
              <a:t> in Finland and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330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50000"/>
              <a:buFont typeface="Arial" panose="020B0604020202020204" pitchFamily="34" charset="0"/>
              <a:buChar char="!"/>
            </a:pPr>
            <a:r>
              <a:rPr lang="fi-FI" sz="2000" dirty="0"/>
              <a:t>Security can never be 100% garanted only be </a:t>
            </a:r>
            <a:r>
              <a:rPr lang="en-GB" sz="2000" dirty="0"/>
              <a:t>mitigat</a:t>
            </a:r>
            <a:r>
              <a:rPr lang="fi-FI" sz="2000" dirty="0"/>
              <a:t>ed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50000"/>
              <a:buFont typeface="Arial" panose="020B0604020202020204" pitchFamily="34" charset="0"/>
              <a:buChar char="!"/>
            </a:pPr>
            <a:r>
              <a:rPr lang="fi-FI" sz="2000" dirty="0"/>
              <a:t>SM as an entrance gate: A secured smart meter leads to a secured smart grid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SzPct val="150000"/>
              <a:buFont typeface="Arial" panose="020B0604020202020204" pitchFamily="34" charset="0"/>
              <a:buChar char="!"/>
            </a:pPr>
            <a:r>
              <a:rPr lang="fi-FI" sz="2000" dirty="0"/>
              <a:t>All three subsections (</a:t>
            </a:r>
            <a:r>
              <a:rPr lang="en-US" sz="2000" dirty="0">
                <a:sym typeface="Wingdings" panose="05000000000000000000" pitchFamily="2" charset="2"/>
              </a:rPr>
              <a:t>attack on network, physical hardware and data</a:t>
            </a:r>
            <a:r>
              <a:rPr lang="fi-FI" sz="2000" dirty="0"/>
              <a:t>) have to be evenly secured for a secured smart grid system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r>
              <a:rPr lang="en-US" sz="1800" b="0" dirty="0"/>
              <a:t>Halim, </a:t>
            </a:r>
            <a:r>
              <a:rPr lang="en-US" sz="1800" b="0" dirty="0" err="1"/>
              <a:t>Yussof</a:t>
            </a:r>
            <a:r>
              <a:rPr lang="en-US" sz="1800" b="0" dirty="0"/>
              <a:t> &amp; </a:t>
            </a:r>
            <a:r>
              <a:rPr lang="en-US" sz="1800" b="0" dirty="0" err="1"/>
              <a:t>Rusli</a:t>
            </a:r>
            <a:r>
              <a:rPr lang="en-US" sz="1800" b="0" dirty="0"/>
              <a:t>. (2018).</a:t>
            </a:r>
            <a:r>
              <a:rPr lang="en-GB" sz="1800" b="0" dirty="0"/>
              <a:t> Cyber Security Issues in Smart Meter and Their Solutions; </a:t>
            </a:r>
            <a:r>
              <a:rPr lang="en-US" sz="1800" b="0" dirty="0"/>
              <a:t>IJCSNS International Journal of Computer Science and Network Security. VOL.18 No.3. </a:t>
            </a:r>
            <a:r>
              <a:rPr lang="de-DE" sz="1800" b="0" dirty="0">
                <a:hlinkClick r:id="rId3"/>
              </a:rPr>
              <a:t>Link</a:t>
            </a:r>
            <a:endParaRPr lang="de-DE" sz="1800" b="0" dirty="0"/>
          </a:p>
          <a:p>
            <a:endParaRPr lang="en-GB" sz="1800" b="0" dirty="0"/>
          </a:p>
          <a:p>
            <a:r>
              <a:rPr lang="en-GB" sz="1800" b="0" dirty="0" err="1"/>
              <a:t>Khattak</a:t>
            </a:r>
            <a:r>
              <a:rPr lang="en-GB" sz="1800" b="0" dirty="0"/>
              <a:t>, </a:t>
            </a:r>
            <a:r>
              <a:rPr lang="en-GB" sz="1800" b="0" dirty="0" err="1"/>
              <a:t>Asad</a:t>
            </a:r>
            <a:r>
              <a:rPr lang="en-GB" sz="1800" b="0" dirty="0"/>
              <a:t> &amp; </a:t>
            </a:r>
            <a:r>
              <a:rPr lang="en-GB" sz="1800" b="0" dirty="0" err="1"/>
              <a:t>Khanji</a:t>
            </a:r>
            <a:r>
              <a:rPr lang="en-GB" sz="1800" b="0" dirty="0"/>
              <a:t>, Salam &amp; Khan, Wajahat. (2019). Smart Meter Security: Vulnerabilities, Threat Impacts, and Countermeasures. 10.1007/978-3-030-19063-7_44.</a:t>
            </a:r>
          </a:p>
          <a:p>
            <a:endParaRPr lang="en-GB" sz="1800" b="0" dirty="0"/>
          </a:p>
          <a:p>
            <a:r>
              <a:rPr lang="en-GB" sz="1800" b="0" dirty="0"/>
              <a:t>EUR-Lex. </a:t>
            </a:r>
            <a:r>
              <a:rPr lang="en-US" sz="1800" b="0" dirty="0"/>
              <a:t>Commission Staff Working Document. Country fiches for electricity smart metering. </a:t>
            </a:r>
            <a:r>
              <a:rPr lang="de-DE" sz="1800" b="0" dirty="0">
                <a:hlinkClick r:id="rId4"/>
              </a:rPr>
              <a:t>Link</a:t>
            </a:r>
            <a:endParaRPr lang="de-DE" sz="1800" b="0" dirty="0"/>
          </a:p>
          <a:p>
            <a:endParaRPr lang="de-DE" sz="1800" b="0" dirty="0"/>
          </a:p>
          <a:p>
            <a:r>
              <a:rPr lang="de-DE" sz="1800" b="0" dirty="0"/>
              <a:t>Joint Research </a:t>
            </a:r>
            <a:r>
              <a:rPr lang="de-DE" sz="1800" b="0" dirty="0" err="1"/>
              <a:t>Centre</a:t>
            </a:r>
            <a:r>
              <a:rPr lang="de-DE" sz="1800" b="0" dirty="0"/>
              <a:t> (2020). Smart </a:t>
            </a:r>
            <a:r>
              <a:rPr lang="de-DE" sz="1800" b="0" dirty="0" err="1"/>
              <a:t>Electricity</a:t>
            </a:r>
            <a:r>
              <a:rPr lang="de-DE" sz="1800" b="0" dirty="0"/>
              <a:t> Systems and </a:t>
            </a:r>
            <a:r>
              <a:rPr lang="de-DE" sz="1800" b="0" dirty="0" err="1"/>
              <a:t>Interoperability</a:t>
            </a:r>
            <a:r>
              <a:rPr lang="de-DE" sz="1800" b="0" dirty="0"/>
              <a:t>. </a:t>
            </a:r>
            <a:r>
              <a:rPr lang="de-DE" sz="1800" b="0" dirty="0">
                <a:hlinkClick r:id="rId5"/>
              </a:rPr>
              <a:t>Link</a:t>
            </a:r>
            <a:endParaRPr lang="de-DE" sz="1800" b="0" dirty="0"/>
          </a:p>
          <a:p>
            <a:endParaRPr lang="de-DE" sz="1800" b="0" dirty="0"/>
          </a:p>
          <a:p>
            <a:r>
              <a:rPr lang="en-US" sz="1800" b="0" dirty="0"/>
              <a:t>European Commission. Data protection impact assessment for smart grid and smart metering environment. </a:t>
            </a:r>
            <a:r>
              <a:rPr lang="de-DE" sz="1800" b="0" dirty="0">
                <a:hlinkClick r:id="rId6"/>
              </a:rPr>
              <a:t>Link</a:t>
            </a:r>
            <a:endParaRPr lang="en-GB" sz="1800" b="0" dirty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28.04.2020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599</Words>
  <Application>Microsoft Office PowerPoint</Application>
  <PresentationFormat>On-screen Show (4:3)</PresentationFormat>
  <Paragraphs>90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Smart Meters and their Security Issues</vt:lpstr>
      <vt:lpstr>Introduction</vt:lpstr>
      <vt:lpstr>1. Smart meter technology</vt:lpstr>
      <vt:lpstr>2. Cyber Security Issues in Smart Meter</vt:lpstr>
      <vt:lpstr>PowerPoint Presentation</vt:lpstr>
      <vt:lpstr>PowerPoint Presentation</vt:lpstr>
      <vt:lpstr>PowerPoint Presentation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1169</cp:revision>
  <dcterms:created xsi:type="dcterms:W3CDTF">2010-03-23T14:57:30Z</dcterms:created>
  <dcterms:modified xsi:type="dcterms:W3CDTF">2020-04-26T07:44:43Z</dcterms:modified>
</cp:coreProperties>
</file>