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1" r:id="rId1"/>
    <p:sldMasterId id="2147483671" r:id="rId2"/>
  </p:sldMasterIdLst>
  <p:notesMasterIdLst>
    <p:notesMasterId r:id="rId13"/>
  </p:notesMasterIdLst>
  <p:handoutMasterIdLst>
    <p:handoutMasterId r:id="rId14"/>
  </p:handoutMasterIdLst>
  <p:sldIdLst>
    <p:sldId id="339" r:id="rId3"/>
    <p:sldId id="355" r:id="rId4"/>
    <p:sldId id="370" r:id="rId5"/>
    <p:sldId id="363" r:id="rId6"/>
    <p:sldId id="371" r:id="rId7"/>
    <p:sldId id="366" r:id="rId8"/>
    <p:sldId id="367" r:id="rId9"/>
    <p:sldId id="365" r:id="rId10"/>
    <p:sldId id="352" r:id="rId11"/>
    <p:sldId id="362" r:id="rId12"/>
  </p:sldIdLst>
  <p:sldSz cx="9144000" cy="6858000" type="screen4x3"/>
  <p:notesSz cx="6797675" cy="9874250"/>
  <p:defaultTextStyle>
    <a:defPPr>
      <a:defRPr lang="en-US"/>
    </a:defPPr>
    <a:lvl1pPr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1pPr>
    <a:lvl2pPr marL="388938" indent="682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2pPr>
    <a:lvl3pPr marL="777875" indent="136525"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3pPr>
    <a:lvl4pPr marL="1168400" indent="203200"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4pPr>
    <a:lvl5pPr marL="1557338" indent="271463" algn="l" defTabSz="388938" rtl="0" eaLnBrk="0" fontAlgn="base" hangingPunct="0">
      <a:spcBef>
        <a:spcPct val="0"/>
      </a:spcBef>
      <a:spcAft>
        <a:spcPct val="0"/>
      </a:spcAft>
      <a:defRPr sz="20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0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1922D4-68CB-4394-9C67-0BD5CF276B53}" v="9" dt="2020-03-30T09:45:58.248"/>
    <p1510:client id="{15E6B273-CE16-04DF-45D2-618C0AAD77AA}" v="24" dt="2020-02-25T10:20:17.798"/>
    <p1510:client id="{4E560B23-6761-7834-4EE3-57C2FE52B83E}" v="1262" dt="2020-03-31T06:50:24.846"/>
    <p1510:client id="{54D09092-C041-0638-5DAF-272D7C13DF67}" v="52" dt="2020-02-10T15:18:33.412"/>
    <p1510:client id="{591E7442-F3BB-74D5-1047-850F722C4D24}" v="27" dt="2020-03-30T11:11:02.244"/>
    <p1510:client id="{90095E90-339A-79B3-DAC9-BDB87C870F3F}" v="163" dt="2020-03-12T12:54:50.735"/>
    <p1510:client id="{C491AA0C-78FB-8A74-F8FA-38158DC00A78}" v="463" dt="2020-03-30T21:53:46.835"/>
    <p1510:client id="{C51BBE86-334C-8BCE-7FBB-6EC3765FCAAA}" v="13" dt="2020-02-26T18:53:15.001"/>
    <p1510:client id="{D56E678C-E94D-53F6-FA7F-4FB78EDAB9BA}" v="116" dt="2020-02-10T13:37:38.211"/>
    <p1510:client id="{E30BF047-3BF8-D7A3-E85B-32BAD0541B96}" v="4021" dt="2020-03-30T20:19:45.423"/>
    <p1510:client id="{EB7D6063-E655-07B7-9667-6B6824551BBA}" v="742" dt="2020-02-26T13:20:30.7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9" d="100"/>
          <a:sy n="39" d="100"/>
        </p:scale>
        <p:origin x="1244" y="24"/>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19"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E6C6C468-002F-4575-A7B2-5116909C25E9}" type="datetime1">
              <a:rPr lang="en-US"/>
              <a:pPr>
                <a:defRPr/>
              </a:pPr>
              <a:t>3/31/2020</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ADF26D-2D02-4B7E-A9F7-BA15724DBCE2}" type="slidenum">
              <a:rPr lang="en-US" altLang="en-US"/>
              <a:pPr>
                <a:defRPr/>
              </a:pPr>
              <a:t>‹#›</a:t>
            </a:fld>
            <a:endParaRPr lang="en-US" altLang="en-US"/>
          </a:p>
        </p:txBody>
      </p:sp>
    </p:spTree>
    <p:extLst>
      <p:ext uri="{BB962C8B-B14F-4D97-AF65-F5344CB8AC3E}">
        <p14:creationId xmlns:p14="http://schemas.microsoft.com/office/powerpoint/2010/main" val="1954797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wrap="square" lIns="92776" tIns="46389" rIns="92776" bIns="46389" numCol="1" anchor="t"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wrap="square" lIns="92776" tIns="46389" rIns="92776" bIns="46389" numCol="1" anchor="t" anchorCtr="0" compatLnSpc="1">
            <a:prstTxWarp prst="textNoShape">
              <a:avLst/>
            </a:prstTxWarp>
          </a:bodyPr>
          <a:lstStyle>
            <a:lvl1pPr algn="r" defTabSz="388864" eaLnBrk="1" hangingPunct="1">
              <a:defRPr sz="1200">
                <a:latin typeface="Arial" pitchFamily="34" charset="0"/>
                <a:ea typeface="ＭＳ Ｐゴシック" pitchFamily="34" charset="-128"/>
                <a:cs typeface="+mn-cs"/>
              </a:defRPr>
            </a:lvl1pPr>
          </a:lstStyle>
          <a:p>
            <a:pPr>
              <a:defRPr/>
            </a:pPr>
            <a:fld id="{0C00A11D-E7F3-4B45-B120-89C62F8E3355}" type="datetime1">
              <a:rPr lang="en-US"/>
              <a:pPr>
                <a:defRPr/>
              </a:pPr>
              <a:t>3/31/2020</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wrap="square" lIns="92776" tIns="46389" rIns="92776" bIns="46389"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79450" y="4689475"/>
            <a:ext cx="5438775" cy="4443413"/>
          </a:xfrm>
          <a:prstGeom prst="rect">
            <a:avLst/>
          </a:prstGeom>
        </p:spPr>
        <p:txBody>
          <a:bodyPr vert="horz" wrap="square" lIns="92776" tIns="46389" rIns="92776" bIns="46389" numCol="1" anchor="t" anchorCtr="0" compatLnSpc="1">
            <a:prstTxWarp prst="textNoShape">
              <a:avLst/>
            </a:prstTxWarp>
            <a:normAutofit/>
          </a:bodyPr>
          <a:lstStyle/>
          <a:p>
            <a:pPr lvl="0"/>
            <a:r>
              <a:rPr lang="fi-FI" noProof="0"/>
              <a:t>Click to edit Master text styles</a:t>
            </a:r>
          </a:p>
          <a:p>
            <a:pPr lvl="1"/>
            <a:r>
              <a:rPr lang="fi-FI" noProof="0"/>
              <a:t>Second level</a:t>
            </a:r>
          </a:p>
          <a:p>
            <a:pPr lvl="2"/>
            <a:r>
              <a:rPr lang="fi-FI" noProof="0"/>
              <a:t>Third level</a:t>
            </a:r>
          </a:p>
          <a:p>
            <a:pPr lvl="3"/>
            <a:r>
              <a:rPr lang="fi-FI" noProof="0"/>
              <a:t>Fourth level</a:t>
            </a:r>
          </a:p>
          <a:p>
            <a:pPr lvl="4"/>
            <a:r>
              <a:rPr lang="fi-FI" noProof="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wrap="square" lIns="92776" tIns="46389" rIns="92776" bIns="46389" numCol="1" anchor="b" anchorCtr="0" compatLnSpc="1">
            <a:prstTxWarp prst="textNoShape">
              <a:avLst/>
            </a:prstTxWarp>
          </a:bodyPr>
          <a:lstStyle>
            <a:lvl1pPr defTabSz="388864" eaLnBrk="1" hangingPunct="1">
              <a:defRPr sz="1200">
                <a:latin typeface="Arial" pitchFamily="-106" charset="0"/>
                <a:ea typeface="ＭＳ Ｐゴシック" pitchFamily="-106" charset="-128"/>
                <a:cs typeface="ＭＳ Ｐゴシック" pitchFamily="-106" charset="-128"/>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wrap="square" lIns="92776" tIns="46389" rIns="92776" bIns="46389" numCol="1" anchor="b" anchorCtr="0" compatLnSpc="1">
            <a:prstTxWarp prst="textNoShape">
              <a:avLst/>
            </a:prstTxWarp>
          </a:bodyPr>
          <a:lstStyle>
            <a:lvl1pPr algn="r" defTabSz="387350" eaLnBrk="1" hangingPunct="1">
              <a:defRPr sz="1200"/>
            </a:lvl1pPr>
          </a:lstStyle>
          <a:p>
            <a:pPr>
              <a:defRPr/>
            </a:pPr>
            <a:fld id="{87BB9EB4-620A-4C05-A10A-919C6D241201}" type="slidenum">
              <a:rPr lang="en-US" altLang="en-US"/>
              <a:pPr>
                <a:defRPr/>
              </a:pPr>
              <a:t>‹#›</a:t>
            </a:fld>
            <a:endParaRPr lang="en-US" altLang="en-US"/>
          </a:p>
        </p:txBody>
      </p:sp>
    </p:spTree>
    <p:extLst>
      <p:ext uri="{BB962C8B-B14F-4D97-AF65-F5344CB8AC3E}">
        <p14:creationId xmlns:p14="http://schemas.microsoft.com/office/powerpoint/2010/main" val="56805349"/>
      </p:ext>
    </p:extLst>
  </p:cSld>
  <p:clrMap bg1="lt1" tx1="dk1" bg2="lt2" tx2="dk2" accent1="accent1" accent2="accent2" accent3="accent3" accent4="accent4" accent5="accent5" accent6="accent6" hlink="hlink" folHlink="folHlink"/>
  <p:hf sldNum="0" hdr="0" ftr="0" dt="0"/>
  <p:notesStyle>
    <a:lvl1pPr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pitchFamily="-65" charset="-128"/>
      </a:defRPr>
    </a:lvl1pPr>
    <a:lvl2pPr marL="3889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2pPr>
    <a:lvl3pPr marL="777875"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3pPr>
    <a:lvl4pPr marL="1168400"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4pPr>
    <a:lvl5pPr marL="1557338" algn="l" defTabSz="388938" rtl="0" eaLnBrk="0" fontAlgn="base" hangingPunct="0">
      <a:spcBef>
        <a:spcPct val="30000"/>
      </a:spcBef>
      <a:spcAft>
        <a:spcPct val="0"/>
      </a:spcAft>
      <a:defRPr sz="1000" kern="1200">
        <a:solidFill>
          <a:schemeClr val="tx1"/>
        </a:solidFill>
        <a:latin typeface="+mn-lt"/>
        <a:ea typeface="ＭＳ Ｐゴシック" pitchFamily="-65" charset="-128"/>
        <a:cs typeface="ＭＳ Ｐゴシック"/>
      </a:defRPr>
    </a:lvl5pPr>
    <a:lvl6pPr marL="1948129" algn="l" defTabSz="389626" rtl="0" eaLnBrk="1" latinLnBrk="0" hangingPunct="1">
      <a:defRPr sz="1000" kern="1200">
        <a:solidFill>
          <a:schemeClr val="tx1"/>
        </a:solidFill>
        <a:latin typeface="+mn-lt"/>
        <a:ea typeface="+mn-ea"/>
        <a:cs typeface="+mn-cs"/>
      </a:defRPr>
    </a:lvl6pPr>
    <a:lvl7pPr marL="2337755" algn="l" defTabSz="389626" rtl="0" eaLnBrk="1" latinLnBrk="0" hangingPunct="1">
      <a:defRPr sz="1000" kern="1200">
        <a:solidFill>
          <a:schemeClr val="tx1"/>
        </a:solidFill>
        <a:latin typeface="+mn-lt"/>
        <a:ea typeface="+mn-ea"/>
        <a:cs typeface="+mn-cs"/>
      </a:defRPr>
    </a:lvl7pPr>
    <a:lvl8pPr marL="2727381" algn="l" defTabSz="389626" rtl="0" eaLnBrk="1" latinLnBrk="0" hangingPunct="1">
      <a:defRPr sz="1000" kern="1200">
        <a:solidFill>
          <a:schemeClr val="tx1"/>
        </a:solidFill>
        <a:latin typeface="+mn-lt"/>
        <a:ea typeface="+mn-ea"/>
        <a:cs typeface="+mn-cs"/>
      </a:defRPr>
    </a:lvl8pPr>
    <a:lvl9pPr marL="3117007" algn="l" defTabSz="389626"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15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1"/>
          </a:p>
        </p:txBody>
      </p:sp>
    </p:spTree>
    <p:extLst>
      <p:ext uri="{BB962C8B-B14F-4D97-AF65-F5344CB8AC3E}">
        <p14:creationId xmlns:p14="http://schemas.microsoft.com/office/powerpoint/2010/main" val="388044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277738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36204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29917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88111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79361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0925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53745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2400" cy="1086181"/>
          </a:xfrm>
        </p:spPr>
        <p:txBody>
          <a:bodyPr lIns="0" tIns="0" rIns="0" bIns="0" anchor="t">
            <a:normAutofit/>
          </a:bodyPr>
          <a:lstStyle>
            <a:lvl1pPr algn="l">
              <a:defRPr sz="4300" b="1">
                <a:solidFill>
                  <a:schemeClr val="bg1"/>
                </a:solidFill>
              </a:defRPr>
            </a:lvl1pPr>
          </a:lstStyle>
          <a:p>
            <a:r>
              <a:rPr lang="en-US"/>
              <a:t>Click to edit Master title style</a:t>
            </a:r>
          </a:p>
        </p:txBody>
      </p:sp>
      <p:sp>
        <p:nvSpPr>
          <p:cNvPr id="3" name="Subtitle 2"/>
          <p:cNvSpPr>
            <a:spLocks noGrp="1"/>
          </p:cNvSpPr>
          <p:nvPr>
            <p:ph type="subTitle" idx="1"/>
          </p:nvPr>
        </p:nvSpPr>
        <p:spPr>
          <a:xfrm>
            <a:off x="572400" y="2858401"/>
            <a:ext cx="6285600" cy="2339529"/>
          </a:xfrm>
        </p:spPr>
        <p:txBody>
          <a:bodyPr lIns="0" tIns="0" rIns="0" bIns="0">
            <a:normAutofit/>
          </a:bodyPr>
          <a:lstStyle>
            <a:lvl1pPr marL="0" indent="0" algn="l">
              <a:lnSpc>
                <a:spcPts val="2216"/>
              </a:lnSpc>
              <a:buNone/>
              <a:defRPr sz="2000">
                <a:solidFill>
                  <a:srgbClr val="FFFFFF"/>
                </a:solidFill>
              </a:defRPr>
            </a:lvl1pPr>
            <a:lvl2pPr marL="389626" indent="0" algn="ctr">
              <a:buNone/>
              <a:defRPr>
                <a:solidFill>
                  <a:schemeClr val="tx1">
                    <a:tint val="75000"/>
                  </a:schemeClr>
                </a:solidFill>
              </a:defRPr>
            </a:lvl2pPr>
            <a:lvl3pPr marL="779252" indent="0" algn="ctr">
              <a:buNone/>
              <a:defRPr>
                <a:solidFill>
                  <a:schemeClr val="tx1">
                    <a:tint val="75000"/>
                  </a:schemeClr>
                </a:solidFill>
              </a:defRPr>
            </a:lvl3pPr>
            <a:lvl4pPr marL="1168878" indent="0" algn="ctr">
              <a:buNone/>
              <a:defRPr>
                <a:solidFill>
                  <a:schemeClr val="tx1">
                    <a:tint val="75000"/>
                  </a:schemeClr>
                </a:solidFill>
              </a:defRPr>
            </a:lvl4pPr>
            <a:lvl5pPr marL="1558503" indent="0" algn="ctr">
              <a:buNone/>
              <a:defRPr>
                <a:solidFill>
                  <a:schemeClr val="tx1">
                    <a:tint val="75000"/>
                  </a:schemeClr>
                </a:solidFill>
              </a:defRPr>
            </a:lvl5pPr>
            <a:lvl6pPr marL="1948129" indent="0" algn="ctr">
              <a:buNone/>
              <a:defRPr>
                <a:solidFill>
                  <a:schemeClr val="tx1">
                    <a:tint val="75000"/>
                  </a:schemeClr>
                </a:solidFill>
              </a:defRPr>
            </a:lvl6pPr>
            <a:lvl7pPr marL="2337755" indent="0" algn="ctr">
              <a:buNone/>
              <a:defRPr>
                <a:solidFill>
                  <a:schemeClr val="tx1">
                    <a:tint val="75000"/>
                  </a:schemeClr>
                </a:solidFill>
              </a:defRPr>
            </a:lvl7pPr>
            <a:lvl8pPr marL="2727381" indent="0" algn="ctr">
              <a:buNone/>
              <a:defRPr>
                <a:solidFill>
                  <a:schemeClr val="tx1">
                    <a:tint val="75000"/>
                  </a:schemeClr>
                </a:solidFill>
              </a:defRPr>
            </a:lvl8pPr>
            <a:lvl9pPr marL="3117007" indent="0" algn="ctr">
              <a:buNone/>
              <a:defRPr>
                <a:solidFill>
                  <a:schemeClr val="tx1">
                    <a:tint val="75000"/>
                  </a:schemeClr>
                </a:solidFill>
              </a:defRPr>
            </a:lvl9pPr>
          </a:lstStyle>
          <a:p>
            <a:r>
              <a:rPr lang="en-US"/>
              <a:t>Click to edit Master subtitle style</a:t>
            </a:r>
          </a:p>
        </p:txBody>
      </p:sp>
      <p:sp>
        <p:nvSpPr>
          <p:cNvPr id="7" name="Text Placeholder 7"/>
          <p:cNvSpPr>
            <a:spLocks noGrp="1"/>
          </p:cNvSpPr>
          <p:nvPr>
            <p:ph type="body" sz="quarter" idx="13"/>
          </p:nvPr>
        </p:nvSpPr>
        <p:spPr>
          <a:xfrm>
            <a:off x="572401" y="5961599"/>
            <a:ext cx="2049245" cy="177800"/>
          </a:xfrm>
        </p:spPr>
        <p:txBody>
          <a:bodyPr wrap="none" lIns="0" tIns="0" rIns="0" bIns="0"/>
          <a:lstStyle>
            <a:lvl1pPr marL="0">
              <a:spcBef>
                <a:spcPts val="0"/>
              </a:spcBef>
              <a:buNone/>
              <a:defRPr sz="1000" b="1">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8" name="Text Placeholder 7"/>
          <p:cNvSpPr>
            <a:spLocks noGrp="1"/>
          </p:cNvSpPr>
          <p:nvPr>
            <p:ph type="body" sz="quarter" idx="14"/>
          </p:nvPr>
        </p:nvSpPr>
        <p:spPr>
          <a:xfrm>
            <a:off x="572400" y="6137467"/>
            <a:ext cx="204924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9" name="Text Placeholder 7"/>
          <p:cNvSpPr>
            <a:spLocks noGrp="1"/>
          </p:cNvSpPr>
          <p:nvPr>
            <p:ph type="body" sz="quarter" idx="18"/>
          </p:nvPr>
        </p:nvSpPr>
        <p:spPr>
          <a:xfrm>
            <a:off x="2862387" y="6137467"/>
            <a:ext cx="2027114" cy="4572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0" name="Text Placeholder 7"/>
          <p:cNvSpPr>
            <a:spLocks noGrp="1"/>
          </p:cNvSpPr>
          <p:nvPr>
            <p:ph type="body" sz="quarter" idx="19"/>
          </p:nvPr>
        </p:nvSpPr>
        <p:spPr>
          <a:xfrm>
            <a:off x="7427603" y="5961599"/>
            <a:ext cx="1132198" cy="633600"/>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1" name="Text Placeholder 7"/>
          <p:cNvSpPr>
            <a:spLocks noGrp="1"/>
          </p:cNvSpPr>
          <p:nvPr>
            <p:ph type="body" sz="quarter" idx="20"/>
          </p:nvPr>
        </p:nvSpPr>
        <p:spPr>
          <a:xfrm>
            <a:off x="5143295" y="5961067"/>
            <a:ext cx="1962357" cy="634132"/>
          </a:xfrm>
        </p:spPr>
        <p:txBody>
          <a:bodyPr wrap="none" lIns="0" tIns="0" rIns="0" bIns="0"/>
          <a:lstStyle>
            <a:lvl1pPr marL="0">
              <a:spcBef>
                <a:spcPts val="0"/>
              </a:spcBef>
              <a:buNone/>
              <a:defRPr sz="1000" b="1">
                <a:solidFill>
                  <a:schemeClr val="bg2"/>
                </a:solidFill>
                <a:latin typeface="Arial"/>
                <a:cs typeface="Arial"/>
              </a:defRPr>
            </a:lvl1pPr>
            <a:lvl2pPr>
              <a:defRPr sz="1000">
                <a:latin typeface="Arial"/>
                <a:cs typeface="Arial"/>
              </a:defRPr>
            </a:lvl2pPr>
            <a:lvl3pPr>
              <a:defRPr sz="1000">
                <a:latin typeface="Arial"/>
                <a:cs typeface="Arial"/>
              </a:defRPr>
            </a:lvl3pPr>
            <a:lvl4pPr>
              <a:defRPr sz="1000">
                <a:latin typeface="Arial"/>
                <a:cs typeface="Arial"/>
              </a:defRPr>
            </a:lvl4pPr>
            <a:lvl5pPr>
              <a:defRPr sz="1000">
                <a:latin typeface="Arial"/>
                <a:cs typeface="Arial"/>
              </a:defRPr>
            </a:lvl5pPr>
          </a:lstStyle>
          <a:p>
            <a:pPr lvl="0"/>
            <a:r>
              <a:rPr lang="en-US"/>
              <a:t>Click to edit Master text styles</a:t>
            </a:r>
          </a:p>
          <a:p>
            <a:pPr lvl="1"/>
            <a:r>
              <a:rPr lang="en-US"/>
              <a:t>Second level</a:t>
            </a:r>
          </a:p>
        </p:txBody>
      </p:sp>
      <p:sp>
        <p:nvSpPr>
          <p:cNvPr id="12" name="Date Placeholder 3"/>
          <p:cNvSpPr>
            <a:spLocks noGrp="1"/>
          </p:cNvSpPr>
          <p:nvPr>
            <p:ph type="dt" sz="half" idx="21"/>
          </p:nvPr>
        </p:nvSpPr>
        <p:spPr>
          <a:xfrm>
            <a:off x="2860675" y="5961063"/>
            <a:ext cx="2027238" cy="177800"/>
          </a:xfrm>
        </p:spPr>
        <p:txBody>
          <a:bodyPr lIns="0" tIns="0" rIns="0" bIns="0" anchor="t"/>
          <a:lstStyle>
            <a:lvl1pPr>
              <a:defRPr b="1"/>
            </a:lvl1pPr>
          </a:lstStyle>
          <a:p>
            <a:pPr>
              <a:defRPr/>
            </a:pPr>
            <a:r>
              <a:rPr lang="fi-FI"/>
              <a:t>07.02.2018</a:t>
            </a:r>
            <a:endParaRPr lang="en-US"/>
          </a:p>
        </p:txBody>
      </p:sp>
    </p:spTree>
    <p:extLst>
      <p:ext uri="{BB962C8B-B14F-4D97-AF65-F5344CB8AC3E}">
        <p14:creationId xmlns:p14="http://schemas.microsoft.com/office/powerpoint/2010/main" val="891527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2"/>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2"/>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3"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4"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9"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0"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1"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E17AA3F4-D5E5-4C20-B6A3-9D228DF0888F}" type="slidenum">
              <a:rPr lang="en-US" altLang="en-US"/>
              <a:pPr>
                <a:defRPr/>
              </a:pPr>
              <a:t>‹#›</a:t>
            </a:fld>
            <a:endParaRPr lang="en-US" altLang="en-US"/>
          </a:p>
        </p:txBody>
      </p:sp>
    </p:spTree>
    <p:extLst>
      <p:ext uri="{BB962C8B-B14F-4D97-AF65-F5344CB8AC3E}">
        <p14:creationId xmlns:p14="http://schemas.microsoft.com/office/powerpoint/2010/main" val="3158900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Rectangle 4"/>
          <p:cNvSpPr/>
          <p:nvPr/>
        </p:nvSpPr>
        <p:spPr>
          <a:xfrm>
            <a:off x="406400" y="406400"/>
            <a:ext cx="8326438" cy="547211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
        <p:nvSpPr>
          <p:cNvPr id="11" name="Title 1"/>
          <p:cNvSpPr>
            <a:spLocks noGrp="1"/>
          </p:cNvSpPr>
          <p:nvPr>
            <p:ph type="ctrTitle"/>
          </p:nvPr>
        </p:nvSpPr>
        <p:spPr>
          <a:xfrm>
            <a:off x="572400" y="547000"/>
            <a:ext cx="7772400" cy="2206400"/>
          </a:xfrm>
        </p:spPr>
        <p:txBody>
          <a:bodyPr lIns="0" tIns="0" rIns="0" bIns="0" anchor="t">
            <a:noAutofit/>
          </a:bodyPr>
          <a:lstStyle>
            <a:lvl1pPr algn="l">
              <a:defRPr sz="2700" b="1">
                <a:solidFill>
                  <a:schemeClr val="bg1"/>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0"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2"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6"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7"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8"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fld id="{A05597E2-BB32-4F6B-84FE-6C16B84E6FD5}" type="slidenum">
              <a:rPr lang="en-US" altLang="en-US"/>
              <a:pPr>
                <a:defRPr/>
              </a:pPr>
              <a:t>‹#›</a:t>
            </a:fld>
            <a:endParaRPr lang="en-US" altLang="en-US"/>
          </a:p>
        </p:txBody>
      </p:sp>
    </p:spTree>
    <p:extLst>
      <p:ext uri="{BB962C8B-B14F-4D97-AF65-F5344CB8AC3E}">
        <p14:creationId xmlns:p14="http://schemas.microsoft.com/office/powerpoint/2010/main" val="317791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8" name="Rectangle 7"/>
          <p:cNvSpPr/>
          <p:nvPr/>
        </p:nvSpPr>
        <p:spPr>
          <a:xfrm>
            <a:off x="573088" y="5813425"/>
            <a:ext cx="7988300" cy="65088"/>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9" name="Rectangle 8"/>
          <p:cNvSpPr/>
          <p:nvPr/>
        </p:nvSpPr>
        <p:spPr>
          <a:xfrm>
            <a:off x="573088" y="1138238"/>
            <a:ext cx="7988300" cy="63500"/>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77925" tIns="38963" rIns="77925" bIns="38963" anchor="ctr"/>
          <a:lstStyle/>
          <a:p>
            <a:pPr algn="ctr" defTabSz="389626" eaLnBrk="1" hangingPunct="1">
              <a:defRPr/>
            </a:pPr>
            <a:r>
              <a:rPr lang="en-US" sz="1500">
                <a:solidFill>
                  <a:schemeClr val="accent2"/>
                </a:solidFill>
                <a:ea typeface="ＭＳ Ｐゴシック" pitchFamily="-106" charset="-128"/>
                <a:cs typeface="ＭＳ Ｐゴシック" pitchFamily="-106" charset="-128"/>
              </a:rPr>
              <a:t>  </a:t>
            </a:r>
          </a:p>
        </p:txBody>
      </p:sp>
      <p:sp>
        <p:nvSpPr>
          <p:cNvPr id="6" name="Text Placeholder 10"/>
          <p:cNvSpPr>
            <a:spLocks noGrp="1"/>
          </p:cNvSpPr>
          <p:nvPr>
            <p:ph type="body" sz="quarter" idx="13"/>
          </p:nvPr>
        </p:nvSpPr>
        <p:spPr>
          <a:xfrm>
            <a:off x="572400" y="1497600"/>
            <a:ext cx="6285600" cy="4136400"/>
          </a:xfrm>
        </p:spPr>
        <p:txBody>
          <a:bodyPr lIns="0" tIns="0" rIns="0" bIns="0">
            <a:normAutofit/>
          </a:bodyPr>
          <a:lstStyle>
            <a:lvl1pPr>
              <a:lnSpc>
                <a:spcPts val="1704"/>
              </a:lnSpc>
              <a:buNone/>
              <a:defRPr sz="1400" b="1"/>
            </a:lvl1pPr>
          </a:lstStyle>
          <a:p>
            <a:pPr lvl="0"/>
            <a:r>
              <a:rPr lang="fi-FI" err="1"/>
              <a:t>Click</a:t>
            </a:r>
            <a:r>
              <a:rPr lang="fi-FI"/>
              <a:t> to </a:t>
            </a:r>
            <a:r>
              <a:rPr lang="fi-FI" err="1"/>
              <a:t>edit</a:t>
            </a:r>
            <a:r>
              <a:rPr lang="fi-FI"/>
              <a:t> </a:t>
            </a:r>
            <a:r>
              <a:rPr lang="fi-FI" err="1"/>
              <a:t>Master</a:t>
            </a:r>
            <a:r>
              <a:rPr lang="fi-FI"/>
              <a:t> </a:t>
            </a:r>
            <a:r>
              <a:rPr lang="fi-FI" err="1"/>
              <a:t>text</a:t>
            </a:r>
            <a:r>
              <a:rPr lang="fi-FI"/>
              <a:t> </a:t>
            </a:r>
            <a:r>
              <a:rPr lang="fi-FI" err="1"/>
              <a:t>styles</a:t>
            </a:r>
            <a:endParaRPr lang="fi-FI"/>
          </a:p>
        </p:txBody>
      </p:sp>
      <p:sp>
        <p:nvSpPr>
          <p:cNvPr id="7" name="Title 1"/>
          <p:cNvSpPr>
            <a:spLocks noGrp="1"/>
          </p:cNvSpPr>
          <p:nvPr>
            <p:ph type="ctrTitle"/>
          </p:nvPr>
        </p:nvSpPr>
        <p:spPr>
          <a:xfrm>
            <a:off x="572400" y="487740"/>
            <a:ext cx="7772400" cy="900000"/>
          </a:xfrm>
        </p:spPr>
        <p:txBody>
          <a:bodyPr lIns="0" tIns="0" rIns="0" bIns="0" anchor="t">
            <a:noAutofit/>
          </a:bodyPr>
          <a:lstStyle>
            <a:lvl1pPr algn="l">
              <a:defRPr sz="2700" b="1">
                <a:solidFill>
                  <a:schemeClr val="accent3"/>
                </a:solidFill>
                <a:latin typeface="+mj-lt"/>
              </a:defRPr>
            </a:lvl1pPr>
          </a:lstStyle>
          <a:p>
            <a:r>
              <a:rPr lang="fi-FI" err="1"/>
              <a:t>Click</a:t>
            </a:r>
            <a:r>
              <a:rPr lang="fi-FI"/>
              <a:t> to </a:t>
            </a:r>
            <a:r>
              <a:rPr lang="fi-FI" err="1"/>
              <a:t>edit</a:t>
            </a:r>
            <a:r>
              <a:rPr lang="fi-FI"/>
              <a:t> </a:t>
            </a:r>
            <a:r>
              <a:rPr lang="fi-FI" err="1"/>
              <a:t>Master</a:t>
            </a:r>
            <a:r>
              <a:rPr lang="fi-FI"/>
              <a:t> </a:t>
            </a:r>
            <a:r>
              <a:rPr lang="fi-FI" err="1"/>
              <a:t>title</a:t>
            </a:r>
            <a:r>
              <a:rPr lang="fi-FI"/>
              <a:t> </a:t>
            </a:r>
            <a:r>
              <a:rPr lang="fi-FI" err="1"/>
              <a:t>style</a:t>
            </a:r>
            <a:endParaRPr lang="en-US"/>
          </a:p>
        </p:txBody>
      </p:sp>
      <p:sp>
        <p:nvSpPr>
          <p:cNvPr id="14" name="Text Placeholder 13"/>
          <p:cNvSpPr>
            <a:spLocks noGrp="1"/>
          </p:cNvSpPr>
          <p:nvPr>
            <p:ph type="body" sz="quarter" idx="16"/>
          </p:nvPr>
        </p:nvSpPr>
        <p:spPr>
          <a:xfrm>
            <a:off x="5143500" y="6145215"/>
            <a:ext cx="1536700"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5" name="Text Placeholder 13"/>
          <p:cNvSpPr>
            <a:spLocks noGrp="1"/>
          </p:cNvSpPr>
          <p:nvPr>
            <p:ph type="body" sz="quarter" idx="17"/>
          </p:nvPr>
        </p:nvSpPr>
        <p:spPr>
          <a:xfrm>
            <a:off x="6859589" y="6145215"/>
            <a:ext cx="1701801" cy="382645"/>
          </a:xfrm>
        </p:spPr>
        <p:txBody>
          <a:bodyPr lIns="0" tIns="0" rIns="0" bIns="0"/>
          <a:lstStyle>
            <a:lvl1pPr marL="0">
              <a:lnSpc>
                <a:spcPts val="810"/>
              </a:lnSpc>
              <a:spcBef>
                <a:spcPts val="0"/>
              </a:spcBef>
              <a:buNone/>
              <a:defRPr sz="800" b="1">
                <a:solidFill>
                  <a:schemeClr val="bg2"/>
                </a:solidFill>
              </a:defRPr>
            </a:lvl1pPr>
          </a:lstStyle>
          <a:p>
            <a:pPr lvl="0"/>
            <a:r>
              <a:rPr lang="fi-FI"/>
              <a:t>Click to edit Master text styles</a:t>
            </a:r>
          </a:p>
        </p:txBody>
      </p:sp>
      <p:sp>
        <p:nvSpPr>
          <p:cNvPr id="10" name="Footer Placeholder 4"/>
          <p:cNvSpPr>
            <a:spLocks noGrp="1"/>
          </p:cNvSpPr>
          <p:nvPr>
            <p:ph type="ftr" sz="quarter" idx="18"/>
          </p:nvPr>
        </p:nvSpPr>
        <p:spPr>
          <a:xfrm>
            <a:off x="3429000" y="6145213"/>
            <a:ext cx="1544638" cy="127000"/>
          </a:xfrm>
        </p:spPr>
        <p:txBody>
          <a:bodyPr lIns="0" tIns="0" rIns="0" bIns="0" anchor="t"/>
          <a:lstStyle>
            <a:lvl1pPr algn="l">
              <a:defRPr sz="800" b="1"/>
            </a:lvl1pPr>
          </a:lstStyle>
          <a:p>
            <a:pPr>
              <a:defRPr/>
            </a:pPr>
            <a:endParaRPr lang="en-US"/>
          </a:p>
        </p:txBody>
      </p:sp>
      <p:sp>
        <p:nvSpPr>
          <p:cNvPr id="11" name="Date Placeholder 3"/>
          <p:cNvSpPr>
            <a:spLocks noGrp="1"/>
          </p:cNvSpPr>
          <p:nvPr>
            <p:ph type="dt" sz="half" idx="19"/>
          </p:nvPr>
        </p:nvSpPr>
        <p:spPr>
          <a:xfrm>
            <a:off x="3429000" y="6273800"/>
            <a:ext cx="1544638" cy="125413"/>
          </a:xfrm>
        </p:spPr>
        <p:txBody>
          <a:bodyPr lIns="0" tIns="0" rIns="0" bIns="0" anchor="t"/>
          <a:lstStyle>
            <a:lvl1pPr>
              <a:defRPr sz="800" b="1"/>
            </a:lvl1pPr>
          </a:lstStyle>
          <a:p>
            <a:pPr>
              <a:defRPr/>
            </a:pPr>
            <a:r>
              <a:rPr lang="fi-FI"/>
              <a:t>07.02.2018</a:t>
            </a:r>
            <a:endParaRPr lang="en-US"/>
          </a:p>
        </p:txBody>
      </p:sp>
      <p:sp>
        <p:nvSpPr>
          <p:cNvPr id="12" name="Slide Number Placeholder 5"/>
          <p:cNvSpPr>
            <a:spLocks noGrp="1"/>
          </p:cNvSpPr>
          <p:nvPr>
            <p:ph type="sldNum" sz="quarter" idx="20"/>
          </p:nvPr>
        </p:nvSpPr>
        <p:spPr>
          <a:xfrm>
            <a:off x="3429000" y="6402388"/>
            <a:ext cx="1544638" cy="125412"/>
          </a:xfrm>
        </p:spPr>
        <p:txBody>
          <a:bodyPr lIns="0" tIns="0" rIns="0" bIns="0" anchor="t"/>
          <a:lstStyle>
            <a:lvl1pPr algn="l">
              <a:defRPr sz="800" b="1"/>
            </a:lvl1pPr>
          </a:lstStyle>
          <a:p>
            <a:pPr>
              <a:defRPr/>
            </a:pPr>
            <a:r>
              <a:rPr lang="et-EE" altLang="en-US"/>
              <a:t>Page </a:t>
            </a:r>
            <a:fld id="{7ACE66E0-BE04-47BA-A62D-7BFC499E8192}" type="slidenum">
              <a:rPr lang="en-US" altLang="en-US" smtClean="0"/>
              <a:pPr>
                <a:defRPr/>
              </a:pPr>
              <a:t>‹#›</a:t>
            </a:fld>
            <a:endParaRPr lang="en-US" altLang="en-US"/>
          </a:p>
        </p:txBody>
      </p:sp>
    </p:spTree>
    <p:extLst>
      <p:ext uri="{BB962C8B-B14F-4D97-AF65-F5344CB8AC3E}">
        <p14:creationId xmlns:p14="http://schemas.microsoft.com/office/powerpoint/2010/main" val="1929742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14325" y="119063"/>
            <a:ext cx="8520113" cy="962025"/>
          </a:xfrm>
        </p:spPr>
        <p:txBody>
          <a:bodyPr/>
          <a:lstStyle/>
          <a:p>
            <a:r>
              <a:rPr lang="en-US"/>
              <a:t>Click to edit Master title style</a:t>
            </a:r>
          </a:p>
        </p:txBody>
      </p:sp>
      <p:sp>
        <p:nvSpPr>
          <p:cNvPr id="3" name="Text Placeholder 2"/>
          <p:cNvSpPr>
            <a:spLocks noGrp="1"/>
          </p:cNvSpPr>
          <p:nvPr>
            <p:ph type="body" sz="half" idx="1"/>
          </p:nvPr>
        </p:nvSpPr>
        <p:spPr>
          <a:xfrm>
            <a:off x="32385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68413"/>
            <a:ext cx="4171950" cy="489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p:txBody>
          <a:bodyPr/>
          <a:lstStyle>
            <a:lvl1pPr defTabSz="388938">
              <a:defRPr>
                <a:latin typeface="Arial" panose="020B0604020202020204" pitchFamily="34" charset="0"/>
                <a:ea typeface="ＭＳ Ｐゴシック" panose="020B0600070205080204" pitchFamily="34" charset="-128"/>
              </a:defRPr>
            </a:lvl1pPr>
          </a:lstStyle>
          <a:p>
            <a:pPr>
              <a:defRPr/>
            </a:pPr>
            <a:endParaRPr lang="de-DE" altLang="en-US"/>
          </a:p>
        </p:txBody>
      </p:sp>
    </p:spTree>
    <p:extLst>
      <p:ext uri="{BB962C8B-B14F-4D97-AF65-F5344CB8AC3E}">
        <p14:creationId xmlns:p14="http://schemas.microsoft.com/office/powerpoint/2010/main" val="185475600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Aalto_EN_Electr-Eng_21_RGB_2"/>
          <p:cNvPicPr>
            <a:picLocks noChangeAspect="1" noChangeArrowheads="1"/>
          </p:cNvPicPr>
          <p:nvPr userDrawn="1"/>
        </p:nvPicPr>
        <p:blipFill>
          <a:blip r:embed="rId3">
            <a:extLst>
              <a:ext uri="{28A0092B-C50C-407E-A947-70E740481C1C}">
                <a14:useLocalDpi xmlns:a14="http://schemas.microsoft.com/office/drawing/2010/main" val="0"/>
              </a:ext>
            </a:extLst>
          </a:blip>
          <a:srcRect l="7030" t="6174"/>
          <a:stretch>
            <a:fillRect/>
          </a:stretch>
        </p:blipFill>
        <p:spPr bwMode="auto">
          <a:xfrm>
            <a:off x="0" y="0"/>
            <a:ext cx="21621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1049652F-9372-4B86-AABD-EF97F90847FB}" type="slidenum">
              <a:rPr lang="en-US" altLang="en-US"/>
              <a:pPr>
                <a:defRPr/>
              </a:pPr>
              <a:t>‹#›</a:t>
            </a:fld>
            <a:endParaRPr lang="en-US" altLang="en-US"/>
          </a:p>
        </p:txBody>
      </p:sp>
      <p:sp>
        <p:nvSpPr>
          <p:cNvPr id="8" name="Rectangle 7"/>
          <p:cNvSpPr/>
          <p:nvPr/>
        </p:nvSpPr>
        <p:spPr>
          <a:xfrm>
            <a:off x="406400" y="1712913"/>
            <a:ext cx="8328025" cy="3921125"/>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7925" tIns="38963" rIns="77925" bIns="38963" anchor="ctr"/>
          <a:lstStyle/>
          <a:p>
            <a:pPr algn="ctr" defTabSz="389626" eaLnBrk="1" hangingPunct="1">
              <a:defRPr/>
            </a:pPr>
            <a:endParaRPr lang="en-US" sz="1500">
              <a:solidFill>
                <a:srgbClr val="FFFFFF"/>
              </a:solidFill>
              <a:ea typeface="ＭＳ Ｐゴシック" pitchFamily="-106" charset="-128"/>
              <a:cs typeface="ＭＳ Ｐゴシック" pitchFamily="-106" charset="-128"/>
            </a:endParaRPr>
          </a:p>
        </p:txBody>
      </p:sp>
    </p:spTree>
  </p:cSld>
  <p:clrMap bg1="lt1" tx1="dk1" bg2="lt2" tx2="dk2" accent1="accent1" accent2="accent2" accent3="accent3" accent4="accent4" accent5="accent5" accent6="accent6" hlink="hlink" folHlink="folHlink"/>
  <p:sldLayoutIdLst>
    <p:sldLayoutId id="2147484787" r:id="rId1"/>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65" charset="-128"/>
          <a:cs typeface="ＭＳ Ｐゴシック" pitchFamily="-65" charset="-128"/>
        </a:defRPr>
      </a:lvl1pPr>
      <a:lvl2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2pPr>
      <a:lvl3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3pPr>
      <a:lvl4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4pPr>
      <a:lvl5pPr algn="ctr" defTabSz="388938" rtl="0" eaLnBrk="0" fontAlgn="base" hangingPunct="0">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5pPr>
      <a:lvl6pPr marL="389626"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6pPr>
      <a:lvl7pPr marL="779252"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7pPr>
      <a:lvl8pPr marL="1168878"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8pPr>
      <a:lvl9pPr marL="1558503" algn="ctr" defTabSz="389626" rtl="0" eaLnBrk="1" fontAlgn="base" hangingPunct="1">
        <a:spcBef>
          <a:spcPct val="0"/>
        </a:spcBef>
        <a:spcAft>
          <a:spcPct val="0"/>
        </a:spcAft>
        <a:defRPr sz="3700">
          <a:solidFill>
            <a:schemeClr val="tx1"/>
          </a:solidFill>
          <a:latin typeface="Arial" pitchFamily="-65" charset="0"/>
          <a:ea typeface="ＭＳ Ｐゴシック" pitchFamily="-65" charset="-128"/>
          <a:cs typeface="ＭＳ Ｐゴシック" pitchFamily="-65"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65" charset="-128"/>
          <a:cs typeface="ＭＳ Ｐゴシック" pitchFamily="-65"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65"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65"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65"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3" descr="Aalto_EN_Electr-Eng_13_RGB_2"/>
          <p:cNvPicPr>
            <a:picLocks noChangeAspect="1" noChangeArrowheads="1"/>
          </p:cNvPicPr>
          <p:nvPr userDrawn="1"/>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5900" y="5815013"/>
            <a:ext cx="2519363"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ctr" anchorCtr="0" compatLnSpc="1">
            <a:prstTxWarp prst="textNoShape">
              <a:avLst/>
            </a:prstTxWarp>
          </a:bodyPr>
          <a:lstStyle/>
          <a:p>
            <a:pPr lvl="0"/>
            <a:r>
              <a:rPr lang="fi-FI" altLang="en-US"/>
              <a:t>Click to edit Master title style</a:t>
            </a:r>
            <a:endParaRPr lang="en-US" altLang="en-US"/>
          </a:p>
        </p:txBody>
      </p:sp>
      <p:sp>
        <p:nvSpPr>
          <p:cNvPr id="2052"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925" tIns="38963" rIns="77925" bIns="38963" numCol="1" anchor="t" anchorCtr="0" compatLnSpc="1">
            <a:prstTxWarp prst="textNoShape">
              <a:avLst/>
            </a:prstTxWarp>
          </a:bodyPr>
          <a:lstStyle/>
          <a:p>
            <a:pPr lvl="0"/>
            <a:r>
              <a:rPr lang="fi-FI" altLang="en-US"/>
              <a:t>Click to edit Master text styles</a:t>
            </a:r>
          </a:p>
          <a:p>
            <a:pPr lvl="1"/>
            <a:r>
              <a:rPr lang="fi-FI" altLang="en-US"/>
              <a:t>Second level</a:t>
            </a:r>
          </a:p>
          <a:p>
            <a:pPr lvl="2"/>
            <a:r>
              <a:rPr lang="fi-FI" altLang="en-US"/>
              <a:t>Third level</a:t>
            </a:r>
          </a:p>
          <a:p>
            <a:pPr lvl="3"/>
            <a:r>
              <a:rPr lang="fi-FI" altLang="en-US"/>
              <a:t>Fourth level</a:t>
            </a:r>
          </a:p>
          <a:p>
            <a:pPr lvl="4"/>
            <a:r>
              <a:rPr lang="fi-FI" altLang="en-US"/>
              <a:t>Fifth level</a:t>
            </a:r>
            <a:endParaRPr lang="en-US"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77925" tIns="38963" rIns="77925" bIns="38963" numCol="1" anchor="ctr" anchorCtr="0" compatLnSpc="1">
            <a:prstTxWarp prst="textNoShape">
              <a:avLst/>
            </a:prstTxWarp>
          </a:bodyPr>
          <a:lstStyle>
            <a:lvl1pPr defTabSz="389626" eaLnBrk="1" hangingPunct="1">
              <a:defRPr sz="1000">
                <a:solidFill>
                  <a:srgbClr val="898989"/>
                </a:solidFill>
                <a:latin typeface="Arial" pitchFamily="34" charset="0"/>
                <a:ea typeface="ＭＳ Ｐゴシック" pitchFamily="34" charset="-128"/>
                <a:cs typeface="+mn-cs"/>
              </a:defRPr>
            </a:lvl1pPr>
          </a:lstStyle>
          <a:p>
            <a:pPr>
              <a:defRPr/>
            </a:pPr>
            <a:r>
              <a:rPr lang="fi-FI"/>
              <a:t>07.02.2018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77925" tIns="38963" rIns="77925" bIns="38963" numCol="1" anchor="ctr" anchorCtr="0" compatLnSpc="1">
            <a:prstTxWarp prst="textNoShape">
              <a:avLst/>
            </a:prstTxWarp>
          </a:bodyPr>
          <a:lstStyle>
            <a:lvl1pPr algn="ctr" defTabSz="389626" eaLnBrk="1" hangingPunct="1">
              <a:defRPr sz="1000">
                <a:solidFill>
                  <a:srgbClr val="898989"/>
                </a:solidFill>
                <a:latin typeface="Arial" pitchFamily="-106" charset="0"/>
                <a:ea typeface="ＭＳ Ｐゴシック" pitchFamily="-106" charset="-128"/>
                <a:cs typeface="ＭＳ Ｐゴシック" pitchFamily="-10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77925" tIns="38963" rIns="77925" bIns="38963" numCol="1" anchor="ctr" anchorCtr="0" compatLnSpc="1">
            <a:prstTxWarp prst="textNoShape">
              <a:avLst/>
            </a:prstTxWarp>
          </a:bodyPr>
          <a:lstStyle>
            <a:lvl1pPr algn="r" eaLnBrk="1" hangingPunct="1">
              <a:defRPr sz="1000">
                <a:solidFill>
                  <a:srgbClr val="898989"/>
                </a:solidFill>
              </a:defRPr>
            </a:lvl1pPr>
          </a:lstStyle>
          <a:p>
            <a:pPr>
              <a:defRPr/>
            </a:pPr>
            <a:fld id="{0E0A0211-A76A-4511-A964-36F8689660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790" r:id="rId1"/>
    <p:sldLayoutId id="2147484791" r:id="rId2"/>
    <p:sldLayoutId id="2147484792" r:id="rId3"/>
    <p:sldLayoutId id="2147484794" r:id="rId4"/>
  </p:sldLayoutIdLst>
  <p:hf hdr="0" ftr="0"/>
  <p:txStyles>
    <p:titleStyle>
      <a:lvl1pPr algn="ctr" defTabSz="388938" rtl="0" eaLnBrk="0" fontAlgn="base" hangingPunct="0">
        <a:spcBef>
          <a:spcPct val="0"/>
        </a:spcBef>
        <a:spcAft>
          <a:spcPct val="0"/>
        </a:spcAft>
        <a:defRPr sz="3700" kern="1200">
          <a:solidFill>
            <a:schemeClr val="tx1"/>
          </a:solidFill>
          <a:latin typeface="+mj-lt"/>
          <a:ea typeface="ＭＳ Ｐゴシック" pitchFamily="-108" charset="-128"/>
          <a:cs typeface="ＭＳ Ｐゴシック" pitchFamily="-108" charset="-128"/>
        </a:defRPr>
      </a:lvl1pPr>
      <a:lvl2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2pPr>
      <a:lvl3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3pPr>
      <a:lvl4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4pPr>
      <a:lvl5pPr algn="ctr" defTabSz="388938" rtl="0" eaLnBrk="0" fontAlgn="base" hangingPunct="0">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5pPr>
      <a:lvl6pPr marL="389626"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6pPr>
      <a:lvl7pPr marL="779252"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7pPr>
      <a:lvl8pPr marL="1168878"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8pPr>
      <a:lvl9pPr marL="1558503" algn="ctr" defTabSz="389626" rtl="0" fontAlgn="base">
        <a:spcBef>
          <a:spcPct val="0"/>
        </a:spcBef>
        <a:spcAft>
          <a:spcPct val="0"/>
        </a:spcAft>
        <a:defRPr sz="3700">
          <a:solidFill>
            <a:schemeClr val="tx1"/>
          </a:solidFill>
          <a:latin typeface="Arial" pitchFamily="-108" charset="0"/>
          <a:ea typeface="ＭＳ Ｐゴシック" pitchFamily="-108" charset="-128"/>
          <a:cs typeface="ＭＳ Ｐゴシック" pitchFamily="-108" charset="-128"/>
        </a:defRPr>
      </a:lvl9pPr>
    </p:titleStyle>
    <p:bodyStyle>
      <a:lvl1pPr marL="292100" indent="-292100" algn="l" defTabSz="388938"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ＭＳ Ｐゴシック" pitchFamily="-108" charset="-128"/>
          <a:cs typeface="ＭＳ Ｐゴシック" pitchFamily="-108" charset="-128"/>
        </a:defRPr>
      </a:lvl1pPr>
      <a:lvl2pPr marL="631825" indent="-242888" algn="l" defTabSz="388938"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itchFamily="-108" charset="-128"/>
          <a:cs typeface="ＭＳ Ｐゴシック"/>
        </a:defRPr>
      </a:lvl2pPr>
      <a:lvl3pPr marL="973138" indent="-193675" algn="l" defTabSz="388938"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itchFamily="-108" charset="-128"/>
          <a:cs typeface="ＭＳ Ｐゴシック"/>
        </a:defRPr>
      </a:lvl3pPr>
      <a:lvl4pPr marL="1363663"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4pPr>
      <a:lvl5pPr marL="1752600" indent="-193675" algn="l" defTabSz="388938" rtl="0" eaLnBrk="0" fontAlgn="base" hangingPunct="0">
        <a:spcBef>
          <a:spcPct val="20000"/>
        </a:spcBef>
        <a:spcAft>
          <a:spcPct val="0"/>
        </a:spcAft>
        <a:buFont typeface="Arial" panose="020B0604020202020204" pitchFamily="34" charset="0"/>
        <a:buChar char="»"/>
        <a:defRPr sz="1700" kern="1200">
          <a:solidFill>
            <a:schemeClr val="tx1"/>
          </a:solidFill>
          <a:latin typeface="+mn-lt"/>
          <a:ea typeface="ＭＳ Ｐゴシック" pitchFamily="-108" charset="-128"/>
          <a:cs typeface="ＭＳ Ｐゴシック"/>
        </a:defRPr>
      </a:lvl5pPr>
      <a:lvl6pPr marL="2142942" indent="-194813" algn="l" defTabSz="389626" rtl="0" eaLnBrk="1" latinLnBrk="0" hangingPunct="1">
        <a:spcBef>
          <a:spcPct val="20000"/>
        </a:spcBef>
        <a:buFont typeface="Arial"/>
        <a:buChar char="•"/>
        <a:defRPr sz="1700" kern="1200">
          <a:solidFill>
            <a:schemeClr val="tx1"/>
          </a:solidFill>
          <a:latin typeface="+mn-lt"/>
          <a:ea typeface="+mn-ea"/>
          <a:cs typeface="+mn-cs"/>
        </a:defRPr>
      </a:lvl6pPr>
      <a:lvl7pPr marL="2532568" indent="-194813" algn="l" defTabSz="389626" rtl="0" eaLnBrk="1" latinLnBrk="0" hangingPunct="1">
        <a:spcBef>
          <a:spcPct val="20000"/>
        </a:spcBef>
        <a:buFont typeface="Arial"/>
        <a:buChar char="•"/>
        <a:defRPr sz="1700" kern="1200">
          <a:solidFill>
            <a:schemeClr val="tx1"/>
          </a:solidFill>
          <a:latin typeface="+mn-lt"/>
          <a:ea typeface="+mn-ea"/>
          <a:cs typeface="+mn-cs"/>
        </a:defRPr>
      </a:lvl7pPr>
      <a:lvl8pPr marL="2922194" indent="-194813" algn="l" defTabSz="389626" rtl="0" eaLnBrk="1" latinLnBrk="0" hangingPunct="1">
        <a:spcBef>
          <a:spcPct val="20000"/>
        </a:spcBef>
        <a:buFont typeface="Arial"/>
        <a:buChar char="•"/>
        <a:defRPr sz="1700" kern="1200">
          <a:solidFill>
            <a:schemeClr val="tx1"/>
          </a:solidFill>
          <a:latin typeface="+mn-lt"/>
          <a:ea typeface="+mn-ea"/>
          <a:cs typeface="+mn-cs"/>
        </a:defRPr>
      </a:lvl8pPr>
      <a:lvl9pPr marL="3311820" indent="-194813" algn="l" defTabSz="389626"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n-US"/>
      </a:defPPr>
      <a:lvl1pPr marL="0" algn="l" defTabSz="389626" rtl="0" eaLnBrk="1" latinLnBrk="0" hangingPunct="1">
        <a:defRPr sz="1500" kern="1200">
          <a:solidFill>
            <a:schemeClr val="tx1"/>
          </a:solidFill>
          <a:latin typeface="+mn-lt"/>
          <a:ea typeface="+mn-ea"/>
          <a:cs typeface="+mn-cs"/>
        </a:defRPr>
      </a:lvl1pPr>
      <a:lvl2pPr marL="389626" algn="l" defTabSz="389626" rtl="0" eaLnBrk="1" latinLnBrk="0" hangingPunct="1">
        <a:defRPr sz="1500" kern="1200">
          <a:solidFill>
            <a:schemeClr val="tx1"/>
          </a:solidFill>
          <a:latin typeface="+mn-lt"/>
          <a:ea typeface="+mn-ea"/>
          <a:cs typeface="+mn-cs"/>
        </a:defRPr>
      </a:lvl2pPr>
      <a:lvl3pPr marL="779252" algn="l" defTabSz="389626" rtl="0" eaLnBrk="1" latinLnBrk="0" hangingPunct="1">
        <a:defRPr sz="1500" kern="1200">
          <a:solidFill>
            <a:schemeClr val="tx1"/>
          </a:solidFill>
          <a:latin typeface="+mn-lt"/>
          <a:ea typeface="+mn-ea"/>
          <a:cs typeface="+mn-cs"/>
        </a:defRPr>
      </a:lvl3pPr>
      <a:lvl4pPr marL="1168878" algn="l" defTabSz="389626" rtl="0" eaLnBrk="1" latinLnBrk="0" hangingPunct="1">
        <a:defRPr sz="1500" kern="1200">
          <a:solidFill>
            <a:schemeClr val="tx1"/>
          </a:solidFill>
          <a:latin typeface="+mn-lt"/>
          <a:ea typeface="+mn-ea"/>
          <a:cs typeface="+mn-cs"/>
        </a:defRPr>
      </a:lvl4pPr>
      <a:lvl5pPr marL="1558503" algn="l" defTabSz="389626" rtl="0" eaLnBrk="1" latinLnBrk="0" hangingPunct="1">
        <a:defRPr sz="1500" kern="1200">
          <a:solidFill>
            <a:schemeClr val="tx1"/>
          </a:solidFill>
          <a:latin typeface="+mn-lt"/>
          <a:ea typeface="+mn-ea"/>
          <a:cs typeface="+mn-cs"/>
        </a:defRPr>
      </a:lvl5pPr>
      <a:lvl6pPr marL="1948129" algn="l" defTabSz="389626" rtl="0" eaLnBrk="1" latinLnBrk="0" hangingPunct="1">
        <a:defRPr sz="1500" kern="1200">
          <a:solidFill>
            <a:schemeClr val="tx1"/>
          </a:solidFill>
          <a:latin typeface="+mn-lt"/>
          <a:ea typeface="+mn-ea"/>
          <a:cs typeface="+mn-cs"/>
        </a:defRPr>
      </a:lvl6pPr>
      <a:lvl7pPr marL="2337755" algn="l" defTabSz="389626" rtl="0" eaLnBrk="1" latinLnBrk="0" hangingPunct="1">
        <a:defRPr sz="1500" kern="1200">
          <a:solidFill>
            <a:schemeClr val="tx1"/>
          </a:solidFill>
          <a:latin typeface="+mn-lt"/>
          <a:ea typeface="+mn-ea"/>
          <a:cs typeface="+mn-cs"/>
        </a:defRPr>
      </a:lvl7pPr>
      <a:lvl8pPr marL="2727381" algn="l" defTabSz="389626" rtl="0" eaLnBrk="1" latinLnBrk="0" hangingPunct="1">
        <a:defRPr sz="1500" kern="1200">
          <a:solidFill>
            <a:schemeClr val="tx1"/>
          </a:solidFill>
          <a:latin typeface="+mn-lt"/>
          <a:ea typeface="+mn-ea"/>
          <a:cs typeface="+mn-cs"/>
        </a:defRPr>
      </a:lvl8pPr>
      <a:lvl9pPr marL="3117007" algn="l" defTabSz="3896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britannica.com/technology/fuel-cell" TargetMode="External"/><Relationship Id="rId7" Type="http://schemas.openxmlformats.org/officeDocument/2006/relationships/hyperlink" Target="https://fuelcellsworks.com/news/south-korea-work-begins-on-worlds-largest-hydrogen-fuel-cell-power-plant-commissioned/"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s://www.hydrogenics.com/hydrogen-products-solutions/fuel-cell-power-systems/stationary-stand-by-power/fuel-cell-megawatt-power-generation-platform/" TargetMode="External"/><Relationship Id="rId5" Type="http://schemas.openxmlformats.org/officeDocument/2006/relationships/hyperlink" Target="https://www.sciencedirect.com/science/article/pii/S2589299119300035" TargetMode="External"/><Relationship Id="rId4" Type="http://schemas.openxmlformats.org/officeDocument/2006/relationships/hyperlink" Target="https://www.fingrid.fi/kantaverkko/tehoreservi/kaudet/kausi-72017---6202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www.fingrid.fi/kantaverkko/tehoreservi/kaudet/kausi-72017---62020"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ww.hydrogenics.com/hydrogen-products-solutions/fuel-cell-power-systems/stationary-stand-by-power/fuel-cell-megawatt-power-generation-platform/"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400" y="1772220"/>
            <a:ext cx="7777274" cy="2410209"/>
          </a:xfrm>
        </p:spPr>
        <p:txBody>
          <a:bodyPr>
            <a:normAutofit/>
          </a:bodyPr>
          <a:lstStyle/>
          <a:p>
            <a:r>
              <a:rPr lang="fi-FI" sz="3200">
                <a:ea typeface="ＭＳ Ｐゴシック"/>
              </a:rPr>
              <a:t>ELEC-E8423 - Smart Grid</a:t>
            </a:r>
            <a:r>
              <a:rPr lang="fi-FI" sz="3200"/>
              <a:t/>
            </a:r>
            <a:br>
              <a:rPr lang="fi-FI" sz="3200"/>
            </a:br>
            <a:r>
              <a:rPr lang="fi-FI" sz="3200"/>
              <a:t/>
            </a:r>
            <a:br>
              <a:rPr lang="fi-FI" sz="3200"/>
            </a:br>
            <a:r>
              <a:rPr lang="en-US" sz="3200" b="0">
                <a:ea typeface="+mj-lt"/>
                <a:cs typeface="+mj-lt"/>
              </a:rPr>
              <a:t>Fuel cells as a part of power system</a:t>
            </a:r>
            <a:endParaRPr lang="en-US" sz="3200" i="1"/>
          </a:p>
        </p:txBody>
      </p:sp>
      <p:sp>
        <p:nvSpPr>
          <p:cNvPr id="3" name="Subtitle 2"/>
          <p:cNvSpPr>
            <a:spLocks noGrp="1"/>
          </p:cNvSpPr>
          <p:nvPr>
            <p:ph type="subTitle" idx="1"/>
          </p:nvPr>
        </p:nvSpPr>
        <p:spPr>
          <a:xfrm>
            <a:off x="572401" y="4182429"/>
            <a:ext cx="6285600" cy="1323370"/>
          </a:xfrm>
        </p:spPr>
        <p:txBody>
          <a:bodyPr>
            <a:normAutofit/>
          </a:bodyPr>
          <a:lstStyle/>
          <a:p>
            <a:r>
              <a:rPr lang="en-US" i="1">
                <a:ea typeface="ＭＳ Ｐゴシック"/>
              </a:rPr>
              <a:t>Filip </a:t>
            </a:r>
            <a:r>
              <a:rPr lang="en-US" i="1" err="1">
                <a:ea typeface="ＭＳ Ｐゴシック"/>
              </a:rPr>
              <a:t>Österholm</a:t>
            </a:r>
            <a:r>
              <a:rPr lang="en-US" i="1">
                <a:ea typeface="ＭＳ Ｐゴシック"/>
              </a:rPr>
              <a:t> &amp; Patrick </a:t>
            </a:r>
            <a:r>
              <a:rPr lang="en-US" i="1" err="1">
                <a:ea typeface="ＭＳ Ｐゴシック"/>
              </a:rPr>
              <a:t>Nortamo</a:t>
            </a:r>
            <a:endParaRPr lang="en-US" err="1"/>
          </a:p>
          <a:p>
            <a:endParaRPr lang="en-US"/>
          </a:p>
        </p:txBody>
      </p:sp>
      <p:sp>
        <p:nvSpPr>
          <p:cNvPr id="4" name="Text Placeholder 3"/>
          <p:cNvSpPr>
            <a:spLocks noGrp="1"/>
          </p:cNvSpPr>
          <p:nvPr>
            <p:ph type="body" sz="quarter" idx="13"/>
          </p:nvPr>
        </p:nvSpPr>
        <p:spPr/>
        <p:txBody>
          <a:bodyPr/>
          <a:lstStyle/>
          <a:p>
            <a:endParaRPr lang="en-US"/>
          </a:p>
        </p:txBody>
      </p:sp>
      <p:sp>
        <p:nvSpPr>
          <p:cNvPr id="5" name="Text Placeholder 4"/>
          <p:cNvSpPr>
            <a:spLocks noGrp="1"/>
          </p:cNvSpPr>
          <p:nvPr>
            <p:ph type="body" sz="quarter" idx="14"/>
          </p:nvPr>
        </p:nvSpPr>
        <p:spPr/>
        <p:txBody>
          <a:bodyPr/>
          <a:lstStyle/>
          <a:p>
            <a:endParaRPr lang="en-US"/>
          </a:p>
        </p:txBody>
      </p:sp>
      <p:sp>
        <p:nvSpPr>
          <p:cNvPr id="6" name="Text Placeholder 5"/>
          <p:cNvSpPr>
            <a:spLocks noGrp="1"/>
          </p:cNvSpPr>
          <p:nvPr>
            <p:ph type="body" sz="quarter" idx="18"/>
          </p:nvPr>
        </p:nvSpPr>
        <p:spPr/>
        <p:txBody>
          <a:bodyPr/>
          <a:lstStyle/>
          <a:p>
            <a:r>
              <a:rPr lang="fi-FI">
                <a:ea typeface="ＭＳ Ｐゴシック"/>
              </a:rPr>
              <a:t>31.03.2020</a:t>
            </a:r>
            <a:endParaRPr lang="fi-FI"/>
          </a:p>
        </p:txBody>
      </p:sp>
      <p:sp>
        <p:nvSpPr>
          <p:cNvPr id="7" name="Text Placeholder 6"/>
          <p:cNvSpPr>
            <a:spLocks noGrp="1"/>
          </p:cNvSpPr>
          <p:nvPr>
            <p:ph type="body" sz="quarter" idx="19"/>
          </p:nvPr>
        </p:nvSpPr>
        <p:spPr/>
        <p:txBody>
          <a:bodyPr/>
          <a:lstStyle/>
          <a:p>
            <a:endParaRPr lang="en-US"/>
          </a:p>
        </p:txBody>
      </p:sp>
      <p:sp>
        <p:nvSpPr>
          <p:cNvPr id="8" name="Text Placeholder 7"/>
          <p:cNvSpPr>
            <a:spLocks noGrp="1"/>
          </p:cNvSpPr>
          <p:nvPr>
            <p:ph type="body" sz="quarter" idx="20"/>
          </p:nvPr>
        </p:nvSpPr>
        <p:spPr/>
        <p:txBody>
          <a:bodyPr/>
          <a:lstStyle/>
          <a:p>
            <a:endParaRPr lang="en-US"/>
          </a:p>
        </p:txBody>
      </p:sp>
    </p:spTree>
    <p:extLst>
      <p:ext uri="{BB962C8B-B14F-4D97-AF65-F5344CB8AC3E}">
        <p14:creationId xmlns:p14="http://schemas.microsoft.com/office/powerpoint/2010/main" val="1640447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0" indent="0">
              <a:lnSpc>
                <a:spcPct val="160000"/>
              </a:lnSpc>
            </a:pPr>
            <a:r>
              <a:rPr lang="en-US" sz="1200" b="0" dirty="0">
                <a:ea typeface="ＭＳ Ｐゴシック"/>
                <a:cs typeface="Arial"/>
                <a:hlinkClick r:id="rId3"/>
              </a:rPr>
              <a:t>https://www.britannica.com/technology/fuel-cell</a:t>
            </a:r>
            <a:endParaRPr lang="en-US" sz="1200" b="0" dirty="0">
              <a:ea typeface="ＭＳ Ｐゴシック"/>
              <a:cs typeface="Arial"/>
            </a:endParaRPr>
          </a:p>
          <a:p>
            <a:pPr marL="0" indent="0">
              <a:lnSpc>
                <a:spcPct val="160000"/>
              </a:lnSpc>
            </a:pPr>
            <a:r>
              <a:rPr lang="en-US" sz="1200" b="0" dirty="0">
                <a:ea typeface="ＭＳ Ｐゴシック"/>
                <a:cs typeface="Arial"/>
                <a:hlinkClick r:id="rId4"/>
              </a:rPr>
              <a:t>https://www.fingrid.fi/kantaverkko/tehoreservi/kaudet/kausi-72017---62020</a:t>
            </a:r>
            <a:endParaRPr lang="en-US" sz="1200" b="0" dirty="0">
              <a:ea typeface="ＭＳ Ｐゴシック"/>
              <a:cs typeface="+mn-lt"/>
            </a:endParaRPr>
          </a:p>
          <a:p>
            <a:pPr marL="0" indent="0">
              <a:lnSpc>
                <a:spcPct val="160000"/>
              </a:lnSpc>
            </a:pPr>
            <a:r>
              <a:rPr lang="en-US" sz="1200" b="0" dirty="0">
                <a:ea typeface="+mn-lt"/>
                <a:cs typeface="+mn-lt"/>
              </a:rPr>
              <a:t>http://afdc.energy.gov/files/pdfs/hyd_economy_bossel_eliasson.pdf</a:t>
            </a:r>
            <a:endParaRPr lang="en-US" dirty="0"/>
          </a:p>
          <a:p>
            <a:pPr marL="0" indent="0">
              <a:lnSpc>
                <a:spcPct val="160000"/>
              </a:lnSpc>
            </a:pPr>
            <a:r>
              <a:rPr lang="en-US" sz="1200" b="0" dirty="0">
                <a:ea typeface="ＭＳ Ｐゴシック"/>
                <a:cs typeface="Arial"/>
              </a:rPr>
              <a:t>Engineering Energy Storage, </a:t>
            </a:r>
            <a:r>
              <a:rPr lang="en-US" sz="1200" b="0" dirty="0" err="1">
                <a:ea typeface="ＭＳ Ｐゴシック"/>
                <a:cs typeface="Arial"/>
              </a:rPr>
              <a:t>Odne</a:t>
            </a:r>
            <a:r>
              <a:rPr lang="en-US" sz="1200" b="0" dirty="0">
                <a:ea typeface="ＭＳ Ｐゴシック"/>
                <a:cs typeface="Arial"/>
              </a:rPr>
              <a:t> Stokke </a:t>
            </a:r>
            <a:r>
              <a:rPr lang="en-US" sz="1200" b="0" dirty="0" err="1">
                <a:ea typeface="ＭＳ Ｐゴシック"/>
                <a:cs typeface="Arial"/>
              </a:rPr>
              <a:t>Burheim</a:t>
            </a:r>
            <a:r>
              <a:rPr lang="en-US" sz="1200" b="0" dirty="0">
                <a:ea typeface="ＭＳ Ｐゴシック"/>
                <a:cs typeface="Arial"/>
              </a:rPr>
              <a:t>, 2017</a:t>
            </a:r>
            <a:endParaRPr lang="en-US" sz="1200" b="0" dirty="0">
              <a:ea typeface="ＭＳ Ｐゴシック"/>
            </a:endParaRPr>
          </a:p>
          <a:p>
            <a:pPr marL="0" indent="0">
              <a:lnSpc>
                <a:spcPct val="160000"/>
              </a:lnSpc>
            </a:pPr>
            <a:r>
              <a:rPr lang="en-US" sz="1200" b="0" dirty="0">
                <a:ea typeface="ＭＳ Ｐゴシック"/>
                <a:cs typeface="Arial"/>
                <a:hlinkClick r:id="rId5"/>
              </a:rPr>
              <a:t>https://www.sciencedirect.com/science/article/pii/S2589299119300035</a:t>
            </a:r>
            <a:endParaRPr lang="en-US" sz="1200" b="0">
              <a:ea typeface="ＭＳ Ｐゴシック"/>
            </a:endParaRPr>
          </a:p>
          <a:p>
            <a:pPr marL="0" indent="0">
              <a:lnSpc>
                <a:spcPct val="150000"/>
              </a:lnSpc>
            </a:pPr>
            <a:r>
              <a:rPr lang="en-US" sz="1200" b="0" dirty="0">
                <a:cs typeface="Arial"/>
                <a:hlinkClick r:id="rId6"/>
              </a:rPr>
              <a:t>https://www.hydrogenics.com/hydrogen-products-solutions/fuel-cell-power-systems/stationary-stand-by-power/fuel-cell-megawatt-power-generation-platform/</a:t>
            </a:r>
            <a:endParaRPr lang="en-US"/>
          </a:p>
          <a:p>
            <a:pPr marL="0" indent="0">
              <a:lnSpc>
                <a:spcPct val="150000"/>
              </a:lnSpc>
            </a:pPr>
            <a:r>
              <a:rPr lang="en-US" sz="1200" b="0" dirty="0">
                <a:ea typeface="ＭＳ Ｐゴシック"/>
                <a:cs typeface="Arial"/>
                <a:hlinkClick r:id="rId7"/>
              </a:rPr>
              <a:t>https://fuelcellsworks.com/news/south-korea-work-begins-on-worlds-largest-hydrogen-fuel-cell-power-plant-commissioned/</a:t>
            </a:r>
            <a:endParaRPr lang="en-US"/>
          </a:p>
          <a:p>
            <a:pPr marL="0" indent="0">
              <a:lnSpc>
                <a:spcPct val="150000"/>
              </a:lnSpc>
            </a:pPr>
            <a:endParaRPr lang="en-US" sz="1200" b="0" dirty="0">
              <a:cs typeface="Arial"/>
            </a:endParaRPr>
          </a:p>
          <a:p>
            <a:pPr marL="0" indent="0">
              <a:lnSpc>
                <a:spcPct val="150000"/>
              </a:lnSpc>
            </a:pPr>
            <a:endParaRPr lang="en-US" sz="1200" b="0" dirty="0">
              <a:cs typeface="Arial"/>
            </a:endParaRPr>
          </a:p>
          <a:p>
            <a:pPr marL="0" indent="0">
              <a:lnSpc>
                <a:spcPct val="160000"/>
              </a:lnSpc>
            </a:pPr>
            <a:endParaRPr lang="en-US" sz="1200" b="0">
              <a:cs typeface="Arial"/>
            </a:endParaRPr>
          </a:p>
          <a:p>
            <a:pPr marL="0" indent="0">
              <a:lnSpc>
                <a:spcPct val="150000"/>
              </a:lnSpc>
            </a:pPr>
            <a:endParaRPr lang="en-US" sz="1200" b="0"/>
          </a:p>
        </p:txBody>
      </p:sp>
      <p:sp>
        <p:nvSpPr>
          <p:cNvPr id="3" name="Title 2"/>
          <p:cNvSpPr>
            <a:spLocks noGrp="1"/>
          </p:cNvSpPr>
          <p:nvPr>
            <p:ph type="ctrTitle"/>
          </p:nvPr>
        </p:nvSpPr>
        <p:spPr/>
        <p:txBody>
          <a:bodyPr/>
          <a:lstStyle/>
          <a:p>
            <a:r>
              <a:rPr lang="fi-FI" err="1"/>
              <a:t>Source</a:t>
            </a:r>
            <a:r>
              <a:rPr lang="fi-FI"/>
              <a:t> </a:t>
            </a:r>
            <a:r>
              <a:rPr lang="fi-FI" err="1"/>
              <a:t>material</a:t>
            </a:r>
            <a:r>
              <a:rPr lang="fi-FI"/>
              <a:t> </a:t>
            </a:r>
            <a:r>
              <a:rPr lang="fi-FI" err="1"/>
              <a:t>used</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10</a:t>
            </a:fld>
            <a:endParaRPr lang="en-US" altLang="en-US"/>
          </a:p>
        </p:txBody>
      </p:sp>
    </p:spTree>
    <p:extLst>
      <p:ext uri="{BB962C8B-B14F-4D97-AF65-F5344CB8AC3E}">
        <p14:creationId xmlns:p14="http://schemas.microsoft.com/office/powerpoint/2010/main" val="1660700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988990" cy="4136400"/>
          </a:xfrm>
        </p:spPr>
        <p:txBody>
          <a:bodyPr>
            <a:normAutofit/>
          </a:bodyPr>
          <a:lstStyle/>
          <a:p>
            <a:pPr marL="0" indent="0">
              <a:lnSpc>
                <a:spcPct val="160000"/>
              </a:lnSpc>
            </a:pPr>
            <a:r>
              <a:rPr lang="en-US" i="1">
                <a:ea typeface="ＭＳ Ｐゴシック"/>
              </a:rPr>
              <a:t>The goal of this presentation is to introduce fuel cell technologies and their potential use cases as energy storages in modern power systems. </a:t>
            </a:r>
            <a:endParaRPr lang="en-US"/>
          </a:p>
          <a:p>
            <a:pPr marL="0" indent="0">
              <a:lnSpc>
                <a:spcPct val="160000"/>
              </a:lnSpc>
            </a:pPr>
            <a:endParaRPr lang="en-US">
              <a:ea typeface="ＭＳ Ｐゴシック"/>
            </a:endParaRPr>
          </a:p>
          <a:p>
            <a:pPr marL="0" indent="0">
              <a:lnSpc>
                <a:spcPct val="160000"/>
              </a:lnSpc>
            </a:pPr>
            <a:r>
              <a:rPr lang="en-US">
                <a:ea typeface="ＭＳ Ｐゴシック"/>
              </a:rPr>
              <a:t>Fuel Cell -</a:t>
            </a:r>
            <a:r>
              <a:rPr lang="en-US">
                <a:ea typeface="+mn-lt"/>
                <a:cs typeface="+mn-lt"/>
              </a:rPr>
              <a:t> </a:t>
            </a:r>
            <a:r>
              <a:rPr lang="en-US" b="0">
                <a:ea typeface="+mn-lt"/>
                <a:cs typeface="+mn-lt"/>
              </a:rPr>
              <a:t>any of a class of devices that convert the chemical energy of a fuel directly into electricity by electrochemical reactions. A fuel cell resembles a battery in many respects, but it can supply electrical energy over a much longer period of time. This is because a fuel cell is continuously supplied with fuel and air (or oxygen) from an external source, whereas a battery contains only a limited amount of fuel material and oxidant that are depleted with use.</a:t>
            </a:r>
          </a:p>
          <a:p>
            <a:pPr marL="0" indent="0">
              <a:lnSpc>
                <a:spcPct val="160000"/>
              </a:lnSpc>
            </a:pPr>
            <a:endParaRPr lang="en-US" b="0">
              <a:ea typeface="ＭＳ Ｐゴシック"/>
              <a:cs typeface="Arial"/>
            </a:endParaRPr>
          </a:p>
          <a:p>
            <a:pPr marL="0" indent="0">
              <a:lnSpc>
                <a:spcPct val="160000"/>
              </a:lnSpc>
            </a:pPr>
            <a:r>
              <a:rPr lang="en-US" sz="1200" b="0">
                <a:ea typeface="ＭＳ Ｐゴシック"/>
                <a:cs typeface="Arial"/>
              </a:rPr>
              <a:t>https</a:t>
            </a:r>
            <a:r>
              <a:rPr lang="en-US" sz="1200" b="0">
                <a:ea typeface="+mn-lt"/>
                <a:cs typeface="+mn-lt"/>
              </a:rPr>
              <a:t>://www.britannica.com/technology/fuel-cell</a:t>
            </a:r>
            <a:endParaRPr lang="en-US" sz="1200"/>
          </a:p>
        </p:txBody>
      </p:sp>
      <p:sp>
        <p:nvSpPr>
          <p:cNvPr id="3" name="Title 2"/>
          <p:cNvSpPr>
            <a:spLocks noGrp="1"/>
          </p:cNvSpPr>
          <p:nvPr>
            <p:ph type="ctrTitle"/>
          </p:nvPr>
        </p:nvSpPr>
        <p:spPr/>
        <p:txBody>
          <a:bodyPr/>
          <a:lstStyle/>
          <a:p>
            <a:r>
              <a:rPr lang="fi-FI" err="1"/>
              <a:t>Introduction</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2</a:t>
            </a:fld>
            <a:endParaRPr lang="en-US" altLang="en-US"/>
          </a:p>
        </p:txBody>
      </p:sp>
    </p:spTree>
    <p:extLst>
      <p:ext uri="{BB962C8B-B14F-4D97-AF65-F5344CB8AC3E}">
        <p14:creationId xmlns:p14="http://schemas.microsoft.com/office/powerpoint/2010/main" val="213897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7772400" cy="4136400"/>
          </a:xfrm>
        </p:spPr>
        <p:txBody>
          <a:bodyPr>
            <a:normAutofit/>
          </a:bodyPr>
          <a:lstStyle/>
          <a:p>
            <a:pPr>
              <a:lnSpc>
                <a:spcPct val="150000"/>
              </a:lnSpc>
              <a:buFont typeface="Arial" panose="020B0604020202020204" pitchFamily="34" charset="0"/>
              <a:buChar char="•"/>
            </a:pPr>
            <a:r>
              <a:rPr lang="en-US" b="0">
                <a:ea typeface="ＭＳ Ｐゴシック"/>
              </a:rPr>
              <a:t>High speed and high capacity storage is needed for the grid to function. </a:t>
            </a:r>
          </a:p>
          <a:p>
            <a:pPr>
              <a:lnSpc>
                <a:spcPct val="150000"/>
              </a:lnSpc>
              <a:buFont typeface="Arial" panose="020B0604020202020204" pitchFamily="34" charset="0"/>
              <a:buChar char="•"/>
            </a:pPr>
            <a:r>
              <a:rPr lang="en-US" b="0">
                <a:ea typeface="ＭＳ Ｐゴシック"/>
              </a:rPr>
              <a:t>07/17-06/20 </a:t>
            </a:r>
            <a:r>
              <a:rPr lang="en-US" b="0" err="1">
                <a:ea typeface="ＭＳ Ｐゴシック"/>
              </a:rPr>
              <a:t>Fingrid</a:t>
            </a:r>
            <a:r>
              <a:rPr lang="en-US" b="0">
                <a:ea typeface="ＭＳ Ｐゴシック"/>
              </a:rPr>
              <a:t> will pay for high capacity reserves to be available:</a:t>
            </a:r>
            <a:endParaRPr lang="en-US" b="0"/>
          </a:p>
          <a:p>
            <a:pPr lvl="1" indent="-242570">
              <a:lnSpc>
                <a:spcPct val="150000"/>
              </a:lnSpc>
              <a:buFont typeface="Arial" panose="020B0604020202020204" pitchFamily="34" charset="0"/>
              <a:buChar char="•"/>
            </a:pPr>
            <a:r>
              <a:rPr lang="en-US" sz="1400">
                <a:ea typeface="ＭＳ Ｐゴシック"/>
              </a:rPr>
              <a:t>Coal, 308+110MW, 18.35+5.50M€ </a:t>
            </a:r>
          </a:p>
          <a:p>
            <a:pPr lvl="1" indent="-242570">
              <a:lnSpc>
                <a:spcPct val="150000"/>
              </a:lnSpc>
              <a:buChar char="•"/>
            </a:pPr>
            <a:r>
              <a:rPr lang="en-US" sz="1400">
                <a:ea typeface="ＭＳ Ｐゴシック"/>
                <a:cs typeface="+mn-lt"/>
              </a:rPr>
              <a:t>Gas, 129MW, 6.75M€</a:t>
            </a:r>
          </a:p>
          <a:p>
            <a:pPr lvl="1" indent="-242570">
              <a:lnSpc>
                <a:spcPct val="150000"/>
              </a:lnSpc>
              <a:buChar char="•"/>
            </a:pPr>
            <a:r>
              <a:rPr lang="en-US" sz="1400">
                <a:ea typeface="ＭＳ Ｐゴシック"/>
                <a:cs typeface="+mn-lt"/>
              </a:rPr>
              <a:t>Oil, 160MW, 9.58M€</a:t>
            </a:r>
          </a:p>
          <a:p>
            <a:pPr>
              <a:lnSpc>
                <a:spcPct val="150000"/>
              </a:lnSpc>
              <a:buChar char="•"/>
            </a:pPr>
            <a:r>
              <a:rPr lang="en-US" b="0">
                <a:ea typeface="ＭＳ Ｐゴシック"/>
                <a:cs typeface="Arial"/>
              </a:rPr>
              <a:t>Fuel cells combine the speed of a battery and last longer, therefore making larger scale operations more economic. While potentially being very environmentally friendly (depends on hydrogen production).</a:t>
            </a:r>
            <a:endParaRPr lang="en-US" b="0">
              <a:cs typeface="Arial"/>
            </a:endParaRPr>
          </a:p>
          <a:p>
            <a:pPr>
              <a:lnSpc>
                <a:spcPct val="150000"/>
              </a:lnSpc>
              <a:buChar char="•"/>
            </a:pPr>
            <a:r>
              <a:rPr lang="en-US" b="0">
                <a:ea typeface="ＭＳ Ｐゴシック"/>
                <a:cs typeface="+mn-lt"/>
              </a:rPr>
              <a:t>Varying electricity prices make it possible to produce hydrogen at lower cost than before.</a:t>
            </a:r>
            <a:endParaRPr lang="en-US" b="0">
              <a:cs typeface="+mn-lt"/>
            </a:endParaRPr>
          </a:p>
          <a:p>
            <a:pPr>
              <a:lnSpc>
                <a:spcPct val="150000"/>
              </a:lnSpc>
              <a:buChar char="•"/>
            </a:pPr>
            <a:r>
              <a:rPr lang="en-US" b="0">
                <a:ea typeface="ＭＳ Ｐゴシック"/>
                <a:cs typeface="+mn-lt"/>
              </a:rPr>
              <a:t>Methane gas contains 3.2 times more energy per volume unit than hydrogen.</a:t>
            </a:r>
            <a:endParaRPr lang="en-US" b="0">
              <a:cs typeface="+mn-lt"/>
            </a:endParaRPr>
          </a:p>
          <a:p>
            <a:pPr marL="389255" lvl="1" indent="0">
              <a:lnSpc>
                <a:spcPct val="150000"/>
              </a:lnSpc>
              <a:buNone/>
            </a:pPr>
            <a:r>
              <a:rPr lang="en-US" sz="1200">
                <a:ea typeface="+mn-lt"/>
                <a:cs typeface="+mn-lt"/>
                <a:hlinkClick r:id="rId3"/>
              </a:rPr>
              <a:t>https://www.fingrid.fi/kantaverkko/tehoreservi/kaudet/kausi-72017---62020</a:t>
            </a:r>
          </a:p>
          <a:p>
            <a:pPr marL="389255" lvl="1" indent="0">
              <a:lnSpc>
                <a:spcPct val="150000"/>
              </a:lnSpc>
              <a:buNone/>
            </a:pPr>
            <a:r>
              <a:rPr lang="en-US" sz="1200">
                <a:ea typeface="+mn-lt"/>
                <a:cs typeface="+mn-lt"/>
              </a:rPr>
              <a:t>http://afdc.energy.gov/files/pdfs/hyd_economy_bossel_eliasson.pdf</a:t>
            </a:r>
            <a:endParaRPr lang="en-US"/>
          </a:p>
        </p:txBody>
      </p:sp>
      <p:sp>
        <p:nvSpPr>
          <p:cNvPr id="3" name="Title 2"/>
          <p:cNvSpPr>
            <a:spLocks noGrp="1"/>
          </p:cNvSpPr>
          <p:nvPr>
            <p:ph type="ctrTitle"/>
          </p:nvPr>
        </p:nvSpPr>
        <p:spPr/>
        <p:txBody>
          <a:bodyPr/>
          <a:lstStyle/>
          <a:p>
            <a:r>
              <a:rPr lang="en-US">
                <a:ea typeface="ＭＳ Ｐゴシック"/>
              </a:rPr>
              <a:t>What are fuel cells and why are they needed?</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3</a:t>
            </a:fld>
            <a:endParaRPr lang="en-US" altLang="en-US"/>
          </a:p>
        </p:txBody>
      </p:sp>
    </p:spTree>
    <p:extLst>
      <p:ext uri="{BB962C8B-B14F-4D97-AF65-F5344CB8AC3E}">
        <p14:creationId xmlns:p14="http://schemas.microsoft.com/office/powerpoint/2010/main" val="2866630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4214275" cy="4136400"/>
          </a:xfrm>
        </p:spPr>
        <p:txBody>
          <a:bodyPr>
            <a:normAutofit/>
          </a:bodyPr>
          <a:lstStyle/>
          <a:p>
            <a:pPr>
              <a:lnSpc>
                <a:spcPct val="150000"/>
              </a:lnSpc>
              <a:buFont typeface="Arial" panose="020B0604020202020204" pitchFamily="34" charset="0"/>
              <a:buChar char="•"/>
            </a:pPr>
            <a:r>
              <a:rPr lang="en-US" b="0">
                <a:solidFill>
                  <a:srgbClr val="000000"/>
                </a:solidFill>
                <a:ea typeface="ＭＳ Ｐゴシック"/>
              </a:rPr>
              <a:t>Commonly fuel cells use hydrogen gas and oxygen (usually from air) and output water. </a:t>
            </a:r>
            <a:endParaRPr lang="en-US"/>
          </a:p>
          <a:p>
            <a:pPr>
              <a:lnSpc>
                <a:spcPct val="150000"/>
              </a:lnSpc>
              <a:buFont typeface="Arial" panose="020B0604020202020204" pitchFamily="34" charset="0"/>
              <a:buChar char="•"/>
            </a:pPr>
            <a:r>
              <a:rPr lang="en-US" b="0">
                <a:solidFill>
                  <a:srgbClr val="000000"/>
                </a:solidFill>
                <a:ea typeface="ＭＳ Ｐゴシック"/>
              </a:rPr>
              <a:t>The reaction depends on the electrolyte (different polymers or ceramics for different types). </a:t>
            </a:r>
            <a:endParaRPr lang="en-US">
              <a:solidFill>
                <a:srgbClr val="000000"/>
              </a:solidFill>
            </a:endParaRPr>
          </a:p>
          <a:p>
            <a:pPr>
              <a:lnSpc>
                <a:spcPct val="150000"/>
              </a:lnSpc>
              <a:buFont typeface="Arial" panose="020B0604020202020204" pitchFamily="34" charset="0"/>
              <a:buChar char="•"/>
            </a:pPr>
            <a:r>
              <a:rPr lang="en-US" b="0">
                <a:solidFill>
                  <a:srgbClr val="000000"/>
                </a:solidFill>
                <a:ea typeface="ＭＳ Ｐゴシック"/>
              </a:rPr>
              <a:t>The table shows some examples, where Proton Exchange Membrane (PEMFC) is most used.</a:t>
            </a:r>
            <a:endParaRPr lang="en-US" b="0">
              <a:solidFill>
                <a:srgbClr val="000000"/>
              </a:solidFill>
            </a:endParaRPr>
          </a:p>
          <a:p>
            <a:pPr>
              <a:lnSpc>
                <a:spcPct val="150000"/>
              </a:lnSpc>
              <a:buFont typeface="Arial" panose="020B0604020202020204" pitchFamily="34" charset="0"/>
              <a:buChar char="•"/>
            </a:pPr>
            <a:r>
              <a:rPr lang="en-US" b="0">
                <a:solidFill>
                  <a:srgbClr val="000000"/>
                </a:solidFill>
                <a:ea typeface="ＭＳ Ｐゴシック"/>
              </a:rPr>
              <a:t>Cells can be stacked like batteries to increase maximum voltage and current.</a:t>
            </a:r>
          </a:p>
          <a:p>
            <a:pPr>
              <a:lnSpc>
                <a:spcPct val="150000"/>
              </a:lnSpc>
              <a:buFont typeface="Arial" panose="020B0604020202020204" pitchFamily="34" charset="0"/>
              <a:buChar char="•"/>
            </a:pPr>
            <a:r>
              <a:rPr lang="en-US" b="0">
                <a:solidFill>
                  <a:srgbClr val="000000"/>
                </a:solidFill>
                <a:ea typeface="ＭＳ Ｐゴシック"/>
              </a:rPr>
              <a:t>Efficiency is 50-60%</a:t>
            </a:r>
          </a:p>
          <a:p>
            <a:pPr>
              <a:lnSpc>
                <a:spcPct val="150000"/>
              </a:lnSpc>
              <a:buFont typeface="Arial" panose="020B0604020202020204" pitchFamily="34" charset="0"/>
              <a:buChar char="•"/>
            </a:pPr>
            <a:r>
              <a:rPr lang="en-US" b="0">
                <a:solidFill>
                  <a:srgbClr val="000000"/>
                </a:solidFill>
                <a:ea typeface="ＭＳ Ｐゴシック"/>
              </a:rPr>
              <a:t>Note the wide range of temperatures needed for the reactions.</a:t>
            </a:r>
            <a:endParaRPr lang="en-US"/>
          </a:p>
          <a:p>
            <a:pPr>
              <a:lnSpc>
                <a:spcPct val="150000"/>
              </a:lnSpc>
              <a:buChar char="•"/>
            </a:pPr>
            <a:endParaRPr lang="en-US" b="0">
              <a:ea typeface="ＭＳ Ｐゴシック"/>
              <a:cs typeface="+mn-lt"/>
            </a:endParaRPr>
          </a:p>
          <a:p>
            <a:pPr>
              <a:lnSpc>
                <a:spcPct val="150000"/>
              </a:lnSpc>
              <a:buChar char="•"/>
            </a:pPr>
            <a:endParaRPr lang="en-US" b="0">
              <a:ea typeface="ＭＳ Ｐゴシック"/>
              <a:cs typeface="+mn-lt"/>
            </a:endParaRPr>
          </a:p>
          <a:p>
            <a:pPr>
              <a:lnSpc>
                <a:spcPct val="150000"/>
              </a:lnSpc>
              <a:buChar char="•"/>
            </a:pPr>
            <a:endParaRPr lang="en-US" sz="2000">
              <a:ea typeface="ＭＳ Ｐゴシック"/>
              <a:cs typeface="+mn-lt"/>
            </a:endParaRPr>
          </a:p>
          <a:p>
            <a:pPr marL="0" indent="0">
              <a:lnSpc>
                <a:spcPct val="150000"/>
              </a:lnSpc>
            </a:pPr>
            <a:endParaRPr lang="en-US">
              <a:ea typeface="ＭＳ Ｐゴシック"/>
              <a:cs typeface="+mn-lt"/>
            </a:endParaRPr>
          </a:p>
        </p:txBody>
      </p:sp>
      <p:sp>
        <p:nvSpPr>
          <p:cNvPr id="3" name="Title 2"/>
          <p:cNvSpPr>
            <a:spLocks noGrp="1"/>
          </p:cNvSpPr>
          <p:nvPr>
            <p:ph type="ctrTitle"/>
          </p:nvPr>
        </p:nvSpPr>
        <p:spPr/>
        <p:txBody>
          <a:bodyPr/>
          <a:lstStyle/>
          <a:p>
            <a:r>
              <a:rPr lang="en-US">
                <a:ea typeface="ＭＳ Ｐゴシック"/>
              </a:rPr>
              <a:t>Fuel Cell Technology</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4</a:t>
            </a:fld>
            <a:endParaRPr lang="en-US" altLang="en-US"/>
          </a:p>
        </p:txBody>
      </p:sp>
      <p:pic>
        <p:nvPicPr>
          <p:cNvPr id="6" name="Picture 8" descr="A screenshot of text&#10;&#10;Description generated with very high confidence">
            <a:extLst>
              <a:ext uri="{FF2B5EF4-FFF2-40B4-BE49-F238E27FC236}">
                <a16:creationId xmlns:a16="http://schemas.microsoft.com/office/drawing/2014/main" id="{9A51A11E-C9D9-47C5-8182-871851ED93E8}"/>
              </a:ext>
            </a:extLst>
          </p:cNvPr>
          <p:cNvPicPr>
            <a:picLocks noChangeAspect="1"/>
          </p:cNvPicPr>
          <p:nvPr/>
        </p:nvPicPr>
        <p:blipFill>
          <a:blip r:embed="rId3"/>
          <a:stretch>
            <a:fillRect/>
          </a:stretch>
        </p:blipFill>
        <p:spPr>
          <a:xfrm>
            <a:off x="4778601" y="1496984"/>
            <a:ext cx="3804897" cy="3089278"/>
          </a:xfrm>
          <a:prstGeom prst="rect">
            <a:avLst/>
          </a:prstGeom>
        </p:spPr>
      </p:pic>
      <p:sp>
        <p:nvSpPr>
          <p:cNvPr id="10" name="TextBox 9">
            <a:extLst>
              <a:ext uri="{FF2B5EF4-FFF2-40B4-BE49-F238E27FC236}">
                <a16:creationId xmlns:a16="http://schemas.microsoft.com/office/drawing/2014/main" id="{B07D10E8-41F9-4EAA-A542-3A58981A9AE8}"/>
              </a:ext>
            </a:extLst>
          </p:cNvPr>
          <p:cNvSpPr txBox="1"/>
          <p:nvPr/>
        </p:nvSpPr>
        <p:spPr>
          <a:xfrm>
            <a:off x="5027287" y="4835990"/>
            <a:ext cx="274319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ea typeface="ＭＳ Ｐゴシック"/>
                <a:cs typeface="Arial"/>
              </a:rPr>
              <a:t>Engineering Energy Storage, </a:t>
            </a:r>
            <a:r>
              <a:rPr lang="en-US" sz="1200" err="1">
                <a:latin typeface="Arial"/>
                <a:ea typeface="ＭＳ Ｐゴシック"/>
                <a:cs typeface="Arial"/>
              </a:rPr>
              <a:t>Odne</a:t>
            </a:r>
            <a:r>
              <a:rPr lang="en-US" sz="1200">
                <a:latin typeface="Arial"/>
                <a:ea typeface="ＭＳ Ｐゴシック"/>
                <a:cs typeface="Arial"/>
              </a:rPr>
              <a:t> Stokke </a:t>
            </a:r>
            <a:r>
              <a:rPr lang="en-US" sz="1200" err="1">
                <a:latin typeface="Arial"/>
                <a:ea typeface="ＭＳ Ｐゴシック"/>
                <a:cs typeface="Arial"/>
              </a:rPr>
              <a:t>Burheim</a:t>
            </a:r>
            <a:r>
              <a:rPr lang="en-US" sz="1200">
                <a:latin typeface="Arial"/>
                <a:ea typeface="ＭＳ Ｐゴシック"/>
                <a:cs typeface="Arial"/>
              </a:rPr>
              <a:t>, 2017</a:t>
            </a:r>
            <a:endParaRPr lang="en-US" sz="1200">
              <a:cs typeface="Arial"/>
            </a:endParaRPr>
          </a:p>
        </p:txBody>
      </p:sp>
    </p:spTree>
    <p:extLst>
      <p:ext uri="{BB962C8B-B14F-4D97-AF65-F5344CB8AC3E}">
        <p14:creationId xmlns:p14="http://schemas.microsoft.com/office/powerpoint/2010/main" val="521881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27FF84D-2743-4AD7-BE1D-2BABEC04B2C6}"/>
              </a:ext>
            </a:extLst>
          </p:cNvPr>
          <p:cNvSpPr>
            <a:spLocks noGrp="1"/>
          </p:cNvSpPr>
          <p:nvPr>
            <p:ph type="body" sz="quarter" idx="13"/>
          </p:nvPr>
        </p:nvSpPr>
        <p:spPr>
          <a:xfrm>
            <a:off x="572400" y="1497600"/>
            <a:ext cx="3071811" cy="4136400"/>
          </a:xfrm>
        </p:spPr>
        <p:txBody>
          <a:bodyPr>
            <a:normAutofit/>
          </a:bodyPr>
          <a:lstStyle/>
          <a:p>
            <a:r>
              <a:rPr lang="en-US" b="0">
                <a:ea typeface="ＭＳ Ｐゴシック"/>
              </a:rPr>
              <a:t>Almost all Hydrogen is produced from steam reforming (methane and water produces carbon monoxide/dioxide and hydrogen gas).</a:t>
            </a:r>
            <a:endParaRPr lang="en-US" b="0"/>
          </a:p>
          <a:p>
            <a:r>
              <a:rPr lang="en-US" b="0">
                <a:ea typeface="ＭＳ Ｐゴシック"/>
              </a:rPr>
              <a:t>To make use of the fluctuating energy production of renewables an energy efficient and environmentally friendly method should be used. Such as water-, alkaline water-, or PEM-electrolysis.</a:t>
            </a:r>
            <a:endParaRPr lang="en-US" b="0"/>
          </a:p>
          <a:p>
            <a:r>
              <a:rPr lang="en-US" b="0">
                <a:ea typeface="ＭＳ Ｐゴシック"/>
                <a:cs typeface="Arial"/>
              </a:rPr>
              <a:t>PEM reverses the reaction in the PEMFC to create Hydrogen and Oxygen and can be sustained with less energy than water electrolysis.</a:t>
            </a:r>
            <a:endParaRPr lang="en-US" b="0">
              <a:cs typeface="Arial"/>
            </a:endParaRPr>
          </a:p>
          <a:p>
            <a:r>
              <a:rPr lang="en-US" sz="1200" b="0">
                <a:ea typeface="+mn-lt"/>
                <a:cs typeface="+mn-lt"/>
              </a:rPr>
              <a:t>https://www.sciencedirect.com/science/article/pii/S2589299119300035</a:t>
            </a:r>
            <a:endParaRPr lang="en-US" sz="1200" b="0"/>
          </a:p>
        </p:txBody>
      </p:sp>
      <p:sp>
        <p:nvSpPr>
          <p:cNvPr id="3" name="Title 2">
            <a:extLst>
              <a:ext uri="{FF2B5EF4-FFF2-40B4-BE49-F238E27FC236}">
                <a16:creationId xmlns:a16="http://schemas.microsoft.com/office/drawing/2014/main" id="{2B33683F-1E01-43AA-9F5A-EA5A4A3C267A}"/>
              </a:ext>
            </a:extLst>
          </p:cNvPr>
          <p:cNvSpPr>
            <a:spLocks noGrp="1"/>
          </p:cNvSpPr>
          <p:nvPr>
            <p:ph type="ctrTitle"/>
          </p:nvPr>
        </p:nvSpPr>
        <p:spPr/>
        <p:txBody>
          <a:bodyPr/>
          <a:lstStyle/>
          <a:p>
            <a:r>
              <a:rPr lang="en-US">
                <a:ea typeface="ＭＳ Ｐゴシック"/>
              </a:rPr>
              <a:t>Hydrogen Production</a:t>
            </a:r>
            <a:endParaRPr lang="en-US"/>
          </a:p>
        </p:txBody>
      </p:sp>
      <p:sp>
        <p:nvSpPr>
          <p:cNvPr id="4" name="Text Placeholder 3">
            <a:extLst>
              <a:ext uri="{FF2B5EF4-FFF2-40B4-BE49-F238E27FC236}">
                <a16:creationId xmlns:a16="http://schemas.microsoft.com/office/drawing/2014/main" id="{B321D20D-425A-4FED-886C-BF514069095B}"/>
              </a:ext>
            </a:extLst>
          </p:cNvPr>
          <p:cNvSpPr>
            <a:spLocks noGrp="1"/>
          </p:cNvSpPr>
          <p:nvPr>
            <p:ph type="body" sz="quarter" idx="16"/>
          </p:nvPr>
        </p:nvSpPr>
        <p:spPr/>
        <p:txBody>
          <a:bodyPr/>
          <a:lstStyle/>
          <a:p>
            <a:endParaRPr lang="en-US"/>
          </a:p>
        </p:txBody>
      </p:sp>
      <p:sp>
        <p:nvSpPr>
          <p:cNvPr id="5" name="Text Placeholder 4">
            <a:extLst>
              <a:ext uri="{FF2B5EF4-FFF2-40B4-BE49-F238E27FC236}">
                <a16:creationId xmlns:a16="http://schemas.microsoft.com/office/drawing/2014/main" id="{E6B29641-0AD7-4194-BE61-D7096077CB67}"/>
              </a:ext>
            </a:extLst>
          </p:cNvPr>
          <p:cNvSpPr>
            <a:spLocks noGrp="1"/>
          </p:cNvSpPr>
          <p:nvPr>
            <p:ph type="body" sz="quarter" idx="17"/>
          </p:nvPr>
        </p:nvSpPr>
        <p:spPr/>
        <p:txBody>
          <a:bodyPr/>
          <a:lstStyle/>
          <a:p>
            <a:endParaRPr lang="en-US"/>
          </a:p>
        </p:txBody>
      </p:sp>
      <p:sp>
        <p:nvSpPr>
          <p:cNvPr id="6" name="Date Placeholder 5">
            <a:extLst>
              <a:ext uri="{FF2B5EF4-FFF2-40B4-BE49-F238E27FC236}">
                <a16:creationId xmlns:a16="http://schemas.microsoft.com/office/drawing/2014/main" id="{E60F7327-1286-4CC8-BF75-DBE7F1D5B5A6}"/>
              </a:ext>
            </a:extLst>
          </p:cNvPr>
          <p:cNvSpPr>
            <a:spLocks noGrp="1"/>
          </p:cNvSpPr>
          <p:nvPr>
            <p:ph type="dt" sz="half" idx="19"/>
          </p:nvPr>
        </p:nvSpPr>
        <p:spPr/>
        <p:txBody>
          <a:bodyPr/>
          <a:lstStyle/>
          <a:p>
            <a:pPr>
              <a:defRPr/>
            </a:pPr>
            <a:r>
              <a:rPr lang="fi-FI"/>
              <a:t>07.02.2018</a:t>
            </a:r>
            <a:endParaRPr lang="en-US"/>
          </a:p>
        </p:txBody>
      </p:sp>
      <p:sp>
        <p:nvSpPr>
          <p:cNvPr id="7" name="Slide Number Placeholder 6">
            <a:extLst>
              <a:ext uri="{FF2B5EF4-FFF2-40B4-BE49-F238E27FC236}">
                <a16:creationId xmlns:a16="http://schemas.microsoft.com/office/drawing/2014/main" id="{33357F00-A233-4E2E-A6D3-1DC873E9825F}"/>
              </a:ext>
            </a:extLst>
          </p:cNvPr>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5</a:t>
            </a:fld>
            <a:endParaRPr lang="en-US" altLang="en-US"/>
          </a:p>
        </p:txBody>
      </p:sp>
      <p:graphicFrame>
        <p:nvGraphicFramePr>
          <p:cNvPr id="17" name="Table 16">
            <a:extLst>
              <a:ext uri="{FF2B5EF4-FFF2-40B4-BE49-F238E27FC236}">
                <a16:creationId xmlns:a16="http://schemas.microsoft.com/office/drawing/2014/main" id="{BE7DB2F7-1754-4D6B-8000-7282C33E6845}"/>
              </a:ext>
            </a:extLst>
          </p:cNvPr>
          <p:cNvGraphicFramePr>
            <a:graphicFrameLocks noGrp="1"/>
          </p:cNvGraphicFramePr>
          <p:nvPr>
            <p:extLst>
              <p:ext uri="{D42A27DB-BD31-4B8C-83A1-F6EECF244321}">
                <p14:modId xmlns:p14="http://schemas.microsoft.com/office/powerpoint/2010/main" val="1139004458"/>
              </p:ext>
            </p:extLst>
          </p:nvPr>
        </p:nvGraphicFramePr>
        <p:xfrm>
          <a:off x="3749422" y="1339079"/>
          <a:ext cx="5101843" cy="4353402"/>
        </p:xfrm>
        <a:graphic>
          <a:graphicData uri="http://schemas.openxmlformats.org/drawingml/2006/table">
            <a:tbl>
              <a:tblPr firstRow="1" bandRow="1">
                <a:tableStyleId>{073A0DAA-6AF3-43AB-8588-CEC1D06C72B9}</a:tableStyleId>
              </a:tblPr>
              <a:tblGrid>
                <a:gridCol w="985179">
                  <a:extLst>
                    <a:ext uri="{9D8B030D-6E8A-4147-A177-3AD203B41FA5}">
                      <a16:colId xmlns:a16="http://schemas.microsoft.com/office/drawing/2014/main" val="1535067178"/>
                    </a:ext>
                  </a:extLst>
                </a:gridCol>
                <a:gridCol w="1157347">
                  <a:extLst>
                    <a:ext uri="{9D8B030D-6E8A-4147-A177-3AD203B41FA5}">
                      <a16:colId xmlns:a16="http://schemas.microsoft.com/office/drawing/2014/main" val="3106980773"/>
                    </a:ext>
                  </a:extLst>
                </a:gridCol>
                <a:gridCol w="1319948">
                  <a:extLst>
                    <a:ext uri="{9D8B030D-6E8A-4147-A177-3AD203B41FA5}">
                      <a16:colId xmlns:a16="http://schemas.microsoft.com/office/drawing/2014/main" val="2675885699"/>
                    </a:ext>
                  </a:extLst>
                </a:gridCol>
                <a:gridCol w="946920">
                  <a:extLst>
                    <a:ext uri="{9D8B030D-6E8A-4147-A177-3AD203B41FA5}">
                      <a16:colId xmlns:a16="http://schemas.microsoft.com/office/drawing/2014/main" val="1254034945"/>
                    </a:ext>
                  </a:extLst>
                </a:gridCol>
                <a:gridCol w="692449">
                  <a:extLst>
                    <a:ext uri="{9D8B030D-6E8A-4147-A177-3AD203B41FA5}">
                      <a16:colId xmlns:a16="http://schemas.microsoft.com/office/drawing/2014/main" val="3658014175"/>
                    </a:ext>
                  </a:extLst>
                </a:gridCol>
              </a:tblGrid>
              <a:tr h="259918">
                <a:tc>
                  <a:txBody>
                    <a:bodyPr/>
                    <a:lstStyle/>
                    <a:p>
                      <a:r>
                        <a:rPr lang="en-US" sz="1200"/>
                        <a:t> Method</a:t>
                      </a:r>
                    </a:p>
                  </a:txBody>
                  <a:tcPr anchor="ctr"/>
                </a:tc>
                <a:tc>
                  <a:txBody>
                    <a:bodyPr/>
                    <a:lstStyle/>
                    <a:p>
                      <a:r>
                        <a:rPr lang="en-US" sz="1200"/>
                        <a:t>Advantages</a:t>
                      </a:r>
                    </a:p>
                  </a:txBody>
                  <a:tcPr anchor="ctr"/>
                </a:tc>
                <a:tc>
                  <a:txBody>
                    <a:bodyPr/>
                    <a:lstStyle/>
                    <a:p>
                      <a:r>
                        <a:rPr lang="en-US" sz="1200"/>
                        <a:t>Disadvantages</a:t>
                      </a:r>
                    </a:p>
                  </a:txBody>
                  <a:tcPr anchor="ctr"/>
                </a:tc>
                <a:tc>
                  <a:txBody>
                    <a:bodyPr/>
                    <a:lstStyle/>
                    <a:p>
                      <a:r>
                        <a:rPr lang="en-US" sz="1200"/>
                        <a:t>Efficiency</a:t>
                      </a:r>
                    </a:p>
                  </a:txBody>
                  <a:tcPr anchor="ctr"/>
                </a:tc>
                <a:tc>
                  <a:txBody>
                    <a:bodyPr/>
                    <a:lstStyle/>
                    <a:p>
                      <a:r>
                        <a:rPr lang="en-US" sz="1200"/>
                        <a:t>Cost [$/kg]</a:t>
                      </a:r>
                    </a:p>
                  </a:txBody>
                  <a:tcPr anchor="ctr"/>
                </a:tc>
                <a:extLst>
                  <a:ext uri="{0D108BD9-81ED-4DB2-BD59-A6C34878D82A}">
                    <a16:rowId xmlns:a16="http://schemas.microsoft.com/office/drawing/2014/main" val="2803481542"/>
                  </a:ext>
                </a:extLst>
              </a:tr>
              <a:tr h="611890">
                <a:tc>
                  <a:txBody>
                    <a:bodyPr/>
                    <a:lstStyle/>
                    <a:p>
                      <a:r>
                        <a:rPr lang="en-US" sz="1200"/>
                        <a:t>Steam Reforming</a:t>
                      </a:r>
                    </a:p>
                  </a:txBody>
                  <a:tcPr anchor="ctr"/>
                </a:tc>
                <a:tc>
                  <a:txBody>
                    <a:bodyPr/>
                    <a:lstStyle/>
                    <a:p>
                      <a:r>
                        <a:rPr lang="en-US" sz="1200"/>
                        <a:t>Developed technology</a:t>
                      </a:r>
                    </a:p>
                  </a:txBody>
                  <a:tcPr anchor="ctr"/>
                </a:tc>
                <a:tc>
                  <a:txBody>
                    <a:bodyPr/>
                    <a:lstStyle/>
                    <a:p>
                      <a:r>
                        <a:rPr lang="en-US" sz="1200"/>
                        <a:t>Produces CO, CO</a:t>
                      </a:r>
                      <a:r>
                        <a:rPr lang="en-US" sz="1200" baseline="-25000"/>
                        <a:t>2</a:t>
                      </a:r>
                      <a:endParaRPr lang="en-US" sz="1200"/>
                    </a:p>
                  </a:txBody>
                  <a:tcPr anchor="ctr"/>
                </a:tc>
                <a:tc>
                  <a:txBody>
                    <a:bodyPr/>
                    <a:lstStyle/>
                    <a:p>
                      <a:r>
                        <a:rPr lang="en-US" sz="1200"/>
                        <a:t>74–85</a:t>
                      </a:r>
                    </a:p>
                  </a:txBody>
                  <a:tcPr anchor="ctr"/>
                </a:tc>
                <a:tc>
                  <a:txBody>
                    <a:bodyPr/>
                    <a:lstStyle/>
                    <a:p>
                      <a:r>
                        <a:rPr lang="en-US" sz="1200"/>
                        <a:t>2.27</a:t>
                      </a:r>
                    </a:p>
                  </a:txBody>
                  <a:tcPr anchor="ctr"/>
                </a:tc>
                <a:extLst>
                  <a:ext uri="{0D108BD9-81ED-4DB2-BD59-A6C34878D82A}">
                    <a16:rowId xmlns:a16="http://schemas.microsoft.com/office/drawing/2014/main" val="30121575"/>
                  </a:ext>
                </a:extLst>
              </a:tr>
              <a:tr h="1028843">
                <a:tc>
                  <a:txBody>
                    <a:bodyPr/>
                    <a:lstStyle/>
                    <a:p>
                      <a:pPr lvl="0">
                        <a:buNone/>
                      </a:pPr>
                      <a:r>
                        <a:rPr lang="en-US" sz="1200"/>
                        <a:t>Electrolysis</a:t>
                      </a:r>
                    </a:p>
                  </a:txBody>
                  <a:tcPr anchor="ctr"/>
                </a:tc>
                <a:tc>
                  <a:txBody>
                    <a:bodyPr/>
                    <a:lstStyle/>
                    <a:p>
                      <a:pPr lvl="0">
                        <a:buNone/>
                      </a:pPr>
                      <a:r>
                        <a:rPr lang="en-US" sz="1200" b="0" i="0" u="none" strike="noStrike" noProof="0">
                          <a:latin typeface="Arial"/>
                        </a:rPr>
                        <a:t>Zero emission, Existing infrastructure, O</a:t>
                      </a:r>
                      <a:r>
                        <a:rPr lang="en-US" sz="1200" b="0" i="0" u="none" strike="noStrike" baseline="-25000" noProof="0">
                          <a:latin typeface="Arial"/>
                        </a:rPr>
                        <a:t>2</a:t>
                      </a:r>
                      <a:r>
                        <a:rPr lang="en-US" sz="1200" b="0" i="0" u="none" strike="noStrike" noProof="0">
                          <a:latin typeface="Arial"/>
                        </a:rPr>
                        <a:t> as byproduct</a:t>
                      </a:r>
                      <a:endParaRPr lang="en-US" sz="1200"/>
                    </a:p>
                  </a:txBody>
                  <a:tcPr anchor="ctr"/>
                </a:tc>
                <a:tc>
                  <a:txBody>
                    <a:bodyPr/>
                    <a:lstStyle/>
                    <a:p>
                      <a:pPr lvl="0">
                        <a:buNone/>
                      </a:pPr>
                      <a:r>
                        <a:rPr lang="en-US" sz="1200" b="0" i="0" u="none" strike="noStrike" noProof="0">
                          <a:latin typeface="Arial"/>
                        </a:rPr>
                        <a:t>Storage and Transportation problem</a:t>
                      </a:r>
                      <a:endParaRPr lang="en-US" sz="1200"/>
                    </a:p>
                  </a:txBody>
                  <a:tcPr anchor="ctr"/>
                </a:tc>
                <a:tc>
                  <a:txBody>
                    <a:bodyPr/>
                    <a:lstStyle/>
                    <a:p>
                      <a:pPr lvl="0">
                        <a:buNone/>
                      </a:pPr>
                      <a:r>
                        <a:rPr lang="en-US" sz="1200" b="0" i="0" u="none" strike="noStrike" noProof="0">
                          <a:latin typeface="Arial"/>
                        </a:rPr>
                        <a:t>60–80</a:t>
                      </a:r>
                      <a:endParaRPr lang="en-US" sz="1200"/>
                    </a:p>
                  </a:txBody>
                  <a:tcPr anchor="ctr"/>
                </a:tc>
                <a:tc>
                  <a:txBody>
                    <a:bodyPr/>
                    <a:lstStyle/>
                    <a:p>
                      <a:pPr lvl="0">
                        <a:buNone/>
                      </a:pPr>
                      <a:r>
                        <a:rPr lang="en-US" sz="1200" b="0" i="0" u="none" strike="noStrike" noProof="0">
                          <a:latin typeface="Arial"/>
                        </a:rPr>
                        <a:t>10.30</a:t>
                      </a:r>
                      <a:endParaRPr lang="en-US" sz="1200"/>
                    </a:p>
                  </a:txBody>
                  <a:tcPr anchor="ctr"/>
                </a:tc>
                <a:extLst>
                  <a:ext uri="{0D108BD9-81ED-4DB2-BD59-A6C34878D82A}">
                    <a16:rowId xmlns:a16="http://schemas.microsoft.com/office/drawing/2014/main" val="2132609377"/>
                  </a:ext>
                </a:extLst>
              </a:tr>
              <a:tr h="2095592">
                <a:tc>
                  <a:txBody>
                    <a:bodyPr/>
                    <a:lstStyle/>
                    <a:p>
                      <a:pPr lvl="0">
                        <a:buNone/>
                      </a:pPr>
                      <a:r>
                        <a:rPr lang="en-US" sz="1200" b="0" i="0" u="none" strike="noStrike" noProof="0">
                          <a:latin typeface="Arial"/>
                        </a:rPr>
                        <a:t>PEM Electrolysis</a:t>
                      </a:r>
                      <a:endParaRPr lang="en-US" sz="1200"/>
                    </a:p>
                  </a:txBody>
                  <a:tcPr anchor="ctr"/>
                </a:tc>
                <a:tc>
                  <a:txBody>
                    <a:bodyPr/>
                    <a:lstStyle/>
                    <a:p>
                      <a:pPr lvl="0">
                        <a:buNone/>
                      </a:pPr>
                      <a:r>
                        <a:rPr lang="en-US" sz="1200" b="0" i="0" u="none" strike="noStrike" noProof="0">
                          <a:latin typeface="Arial"/>
                        </a:rPr>
                        <a:t>Quick Response, High purity of gases (99.99%)</a:t>
                      </a:r>
                    </a:p>
                  </a:txBody>
                  <a:tcPr anchor="ctr"/>
                </a:tc>
                <a:tc>
                  <a:txBody>
                    <a:bodyPr/>
                    <a:lstStyle/>
                    <a:p>
                      <a:pPr lvl="0">
                        <a:buNone/>
                      </a:pPr>
                      <a:r>
                        <a:rPr lang="en-US" sz="1200" b="0" i="0" u="none" strike="noStrike" noProof="0">
                          <a:latin typeface="Arial"/>
                        </a:rPr>
                        <a:t>New and partially established, High cost of components, Acidic environment, Low durability</a:t>
                      </a:r>
                    </a:p>
                  </a:txBody>
                  <a:tcPr anchor="ctr"/>
                </a:tc>
                <a:tc>
                  <a:txBody>
                    <a:bodyPr/>
                    <a:lstStyle/>
                    <a:p>
                      <a:pPr lvl="0">
                        <a:buNone/>
                      </a:pPr>
                      <a:r>
                        <a:rPr lang="en-US" sz="1200"/>
                        <a:t>80-90</a:t>
                      </a:r>
                    </a:p>
                  </a:txBody>
                  <a:tcPr anchor="ctr"/>
                </a:tc>
                <a:tc>
                  <a:txBody>
                    <a:bodyPr/>
                    <a:lstStyle/>
                    <a:p>
                      <a:pPr lvl="0">
                        <a:buNone/>
                      </a:pPr>
                      <a:r>
                        <a:rPr lang="en-US" sz="1200"/>
                        <a:t>?</a:t>
                      </a:r>
                    </a:p>
                  </a:txBody>
                  <a:tcPr anchor="ctr"/>
                </a:tc>
                <a:extLst>
                  <a:ext uri="{0D108BD9-81ED-4DB2-BD59-A6C34878D82A}">
                    <a16:rowId xmlns:a16="http://schemas.microsoft.com/office/drawing/2014/main" val="1825978161"/>
                  </a:ext>
                </a:extLst>
              </a:tr>
            </a:tbl>
          </a:graphicData>
        </a:graphic>
      </p:graphicFrame>
    </p:spTree>
    <p:extLst>
      <p:ext uri="{BB962C8B-B14F-4D97-AF65-F5344CB8AC3E}">
        <p14:creationId xmlns:p14="http://schemas.microsoft.com/office/powerpoint/2010/main" val="265068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4396007" cy="4136400"/>
          </a:xfrm>
        </p:spPr>
        <p:txBody>
          <a:bodyPr>
            <a:normAutofit/>
          </a:bodyPr>
          <a:lstStyle/>
          <a:p>
            <a:pPr>
              <a:lnSpc>
                <a:spcPct val="150000"/>
              </a:lnSpc>
              <a:buFont typeface="Arial" panose="020B0604020202020204" pitchFamily="34" charset="0"/>
              <a:buChar char="•"/>
            </a:pPr>
            <a:r>
              <a:rPr lang="en-US" b="0" dirty="0" err="1">
                <a:ea typeface="+mn-lt"/>
                <a:cs typeface="+mn-lt"/>
              </a:rPr>
              <a:t>Hydrogenic’s</a:t>
            </a:r>
            <a:r>
              <a:rPr lang="en-US" b="0" dirty="0">
                <a:ea typeface="+mn-lt"/>
                <a:cs typeface="+mn-lt"/>
              </a:rPr>
              <a:t> MW Power Plant</a:t>
            </a:r>
            <a:endParaRPr lang="en-US" b="0" dirty="0">
              <a:ea typeface="ＭＳ Ｐゴシック"/>
            </a:endParaRPr>
          </a:p>
          <a:p>
            <a:pPr>
              <a:lnSpc>
                <a:spcPct val="150000"/>
              </a:lnSpc>
              <a:buFont typeface="Arial" panose="020B0604020202020204" pitchFamily="34" charset="0"/>
              <a:buChar char="•"/>
            </a:pPr>
            <a:r>
              <a:rPr lang="en-US" b="0" dirty="0">
                <a:ea typeface="ＭＳ Ｐゴシック"/>
              </a:rPr>
              <a:t>Container sized 1MW plant</a:t>
            </a:r>
          </a:p>
          <a:p>
            <a:pPr>
              <a:lnSpc>
                <a:spcPct val="150000"/>
              </a:lnSpc>
              <a:buFont typeface="Arial" panose="020B0604020202020204" pitchFamily="34" charset="0"/>
              <a:buChar char="•"/>
            </a:pPr>
            <a:r>
              <a:rPr lang="en-US" b="0" dirty="0">
                <a:ea typeface="ＭＳ Ｐゴシック"/>
                <a:cs typeface="+mn-lt"/>
              </a:rPr>
              <a:t>PEM fuel cells</a:t>
            </a:r>
          </a:p>
          <a:p>
            <a:pPr>
              <a:lnSpc>
                <a:spcPct val="150000"/>
              </a:lnSpc>
              <a:buFont typeface="Arial" panose="020B0604020202020204" pitchFamily="34" charset="0"/>
              <a:buChar char="•"/>
            </a:pPr>
            <a:r>
              <a:rPr lang="en-US" b="0" dirty="0">
                <a:ea typeface="ＭＳ Ｐゴシック"/>
                <a:cs typeface="+mn-lt"/>
              </a:rPr>
              <a:t>20 years lifetime</a:t>
            </a:r>
          </a:p>
          <a:p>
            <a:pPr>
              <a:lnSpc>
                <a:spcPct val="150000"/>
              </a:lnSpc>
              <a:buFont typeface="Arial" panose="020B0604020202020204" pitchFamily="34" charset="0"/>
              <a:buChar char="•"/>
            </a:pPr>
            <a:r>
              <a:rPr lang="en-US" b="0" dirty="0">
                <a:ea typeface="ＭＳ Ｐゴシック"/>
                <a:cs typeface="+mn-lt"/>
              </a:rPr>
              <a:t>50% Efficiency</a:t>
            </a:r>
          </a:p>
          <a:p>
            <a:pPr marL="0" indent="0">
              <a:lnSpc>
                <a:spcPct val="150000"/>
              </a:lnSpc>
            </a:pPr>
            <a:endParaRPr lang="en-US" sz="1200" b="0" dirty="0">
              <a:ea typeface="+mn-lt"/>
              <a:cs typeface="+mn-lt"/>
            </a:endParaRPr>
          </a:p>
          <a:p>
            <a:pPr marL="0" indent="0">
              <a:lnSpc>
                <a:spcPct val="150000"/>
              </a:lnSpc>
            </a:pPr>
            <a:endParaRPr lang="en-US" sz="1200" b="0" dirty="0">
              <a:ea typeface="+mn-lt"/>
              <a:cs typeface="+mn-lt"/>
            </a:endParaRPr>
          </a:p>
          <a:p>
            <a:pPr marL="0" indent="0">
              <a:lnSpc>
                <a:spcPct val="150000"/>
              </a:lnSpc>
            </a:pPr>
            <a:endParaRPr lang="en-US" sz="1200" b="0" dirty="0">
              <a:ea typeface="+mn-lt"/>
              <a:cs typeface="+mn-lt"/>
            </a:endParaRPr>
          </a:p>
          <a:p>
            <a:pPr marL="0" indent="0">
              <a:lnSpc>
                <a:spcPct val="150000"/>
              </a:lnSpc>
            </a:pPr>
            <a:endParaRPr lang="en-US" sz="1200" b="0" dirty="0">
              <a:ea typeface="+mn-lt"/>
              <a:cs typeface="+mn-lt"/>
            </a:endParaRPr>
          </a:p>
          <a:p>
            <a:pPr marL="0" indent="0">
              <a:lnSpc>
                <a:spcPct val="150000"/>
              </a:lnSpc>
            </a:pPr>
            <a:r>
              <a:rPr lang="en-US" sz="1200" b="0" dirty="0">
                <a:ea typeface="+mn-lt"/>
                <a:cs typeface="+mn-lt"/>
                <a:hlinkClick r:id="rId3"/>
              </a:rPr>
              <a:t>https://www.hydrogenics.com/hydrogen-products-solutions/fuel-cell-power-systems/stationary-stand-by-power/fuel-cell-megawatt-power-generation-platform/</a:t>
            </a:r>
            <a:endParaRPr lang="en-US" sz="1200">
              <a:cs typeface="+mn-lt"/>
            </a:endParaRPr>
          </a:p>
          <a:p>
            <a:pPr>
              <a:lnSpc>
                <a:spcPct val="150000"/>
              </a:lnSpc>
              <a:buFont typeface="Arial" panose="020B0604020202020204" pitchFamily="34" charset="0"/>
              <a:buChar char="•"/>
            </a:pPr>
            <a:endParaRPr lang="en-US" sz="2000" b="0" dirty="0">
              <a:cs typeface="Arial"/>
            </a:endParaRPr>
          </a:p>
        </p:txBody>
      </p:sp>
      <p:sp>
        <p:nvSpPr>
          <p:cNvPr id="3" name="Title 2"/>
          <p:cNvSpPr>
            <a:spLocks noGrp="1"/>
          </p:cNvSpPr>
          <p:nvPr>
            <p:ph type="ctrTitle"/>
          </p:nvPr>
        </p:nvSpPr>
        <p:spPr/>
        <p:txBody>
          <a:bodyPr/>
          <a:lstStyle/>
          <a:p>
            <a:r>
              <a:rPr lang="en-US" dirty="0">
                <a:ea typeface="ＭＳ Ｐゴシック"/>
              </a:rPr>
              <a:t>Current Technology</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6</a:t>
            </a:fld>
            <a:endParaRPr lang="en-US" altLang="en-US"/>
          </a:p>
        </p:txBody>
      </p:sp>
      <p:pic>
        <p:nvPicPr>
          <p:cNvPr id="10" name="Picture 10" descr="A factory next to a fence&#10;&#10;Description generated with very high confidence">
            <a:extLst>
              <a:ext uri="{FF2B5EF4-FFF2-40B4-BE49-F238E27FC236}">
                <a16:creationId xmlns:a16="http://schemas.microsoft.com/office/drawing/2014/main" id="{A84E66EE-0557-4E12-B5FC-0CEBEA1BB1DB}"/>
              </a:ext>
            </a:extLst>
          </p:cNvPr>
          <p:cNvPicPr>
            <a:picLocks noChangeAspect="1"/>
          </p:cNvPicPr>
          <p:nvPr/>
        </p:nvPicPr>
        <p:blipFill>
          <a:blip r:embed="rId4"/>
          <a:stretch>
            <a:fillRect/>
          </a:stretch>
        </p:blipFill>
        <p:spPr>
          <a:xfrm>
            <a:off x="4453636" y="1495684"/>
            <a:ext cx="4120060" cy="2470163"/>
          </a:xfrm>
          <a:prstGeom prst="rect">
            <a:avLst/>
          </a:prstGeom>
        </p:spPr>
      </p:pic>
    </p:spTree>
    <p:extLst>
      <p:ext uri="{BB962C8B-B14F-4D97-AF65-F5344CB8AC3E}">
        <p14:creationId xmlns:p14="http://schemas.microsoft.com/office/powerpoint/2010/main" val="1253572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4635129" cy="4136400"/>
          </a:xfrm>
        </p:spPr>
        <p:txBody>
          <a:bodyPr>
            <a:normAutofit/>
          </a:bodyPr>
          <a:lstStyle/>
          <a:p>
            <a:pPr>
              <a:lnSpc>
                <a:spcPct val="150000"/>
              </a:lnSpc>
              <a:buFont typeface="Arial" panose="020B0604020202020204" pitchFamily="34" charset="0"/>
              <a:buChar char="•"/>
            </a:pPr>
            <a:r>
              <a:rPr lang="en-US" b="0" dirty="0">
                <a:ea typeface="ＭＳ Ｐゴシック"/>
              </a:rPr>
              <a:t>Daesan Hydrogen Fuel Cell Power Plant</a:t>
            </a:r>
            <a:endParaRPr lang="en-US" sz="2000" dirty="0"/>
          </a:p>
          <a:p>
            <a:pPr>
              <a:lnSpc>
                <a:spcPct val="150000"/>
              </a:lnSpc>
              <a:buFont typeface="Arial" panose="020B0604020202020204" pitchFamily="34" charset="0"/>
              <a:buChar char="•"/>
            </a:pPr>
            <a:r>
              <a:rPr lang="en-US" b="0" dirty="0">
                <a:ea typeface="ＭＳ Ｐゴシック"/>
              </a:rPr>
              <a:t>Located in </a:t>
            </a:r>
            <a:r>
              <a:rPr lang="en-US" b="0" dirty="0" err="1">
                <a:ea typeface="ＭＳ Ｐゴシック"/>
              </a:rPr>
              <a:t>Seosan</a:t>
            </a:r>
            <a:r>
              <a:rPr lang="en-US" b="0" dirty="0">
                <a:ea typeface="ＭＳ Ｐゴシック"/>
              </a:rPr>
              <a:t>, South Korea</a:t>
            </a:r>
            <a:endParaRPr lang="en-US" b="0" dirty="0"/>
          </a:p>
          <a:p>
            <a:pPr>
              <a:lnSpc>
                <a:spcPct val="150000"/>
              </a:lnSpc>
              <a:buFont typeface="Arial" panose="020B0604020202020204" pitchFamily="34" charset="0"/>
              <a:buChar char="•"/>
            </a:pPr>
            <a:r>
              <a:rPr lang="en-US" b="0" dirty="0">
                <a:ea typeface="ＭＳ Ｐゴシック"/>
              </a:rPr>
              <a:t>Phosphoric Acid (PA) fuel cells</a:t>
            </a:r>
            <a:endParaRPr lang="en-US" b="0" dirty="0"/>
          </a:p>
          <a:p>
            <a:pPr>
              <a:lnSpc>
                <a:spcPct val="150000"/>
              </a:lnSpc>
              <a:buFont typeface="Arial" panose="020B0604020202020204" pitchFamily="34" charset="0"/>
              <a:buChar char="•"/>
            </a:pPr>
            <a:r>
              <a:rPr lang="en-US" b="0" dirty="0">
                <a:ea typeface="ＭＳ Ｐゴシック"/>
              </a:rPr>
              <a:t>Uses hydrogen from petrochemical industry</a:t>
            </a:r>
            <a:endParaRPr lang="en-US" b="0" dirty="0"/>
          </a:p>
          <a:p>
            <a:pPr>
              <a:lnSpc>
                <a:spcPct val="150000"/>
              </a:lnSpc>
              <a:buFont typeface="Arial" panose="020B0604020202020204" pitchFamily="34" charset="0"/>
              <a:buChar char="•"/>
            </a:pPr>
            <a:r>
              <a:rPr lang="en-US" b="0" dirty="0">
                <a:ea typeface="ＭＳ Ｐゴシック"/>
              </a:rPr>
              <a:t>Under construction</a:t>
            </a:r>
            <a:endParaRPr lang="en-US" b="0" dirty="0"/>
          </a:p>
          <a:p>
            <a:pPr>
              <a:lnSpc>
                <a:spcPct val="150000"/>
              </a:lnSpc>
              <a:buFont typeface="Arial" panose="020B0604020202020204" pitchFamily="34" charset="0"/>
              <a:buChar char="•"/>
            </a:pPr>
            <a:endParaRPr lang="en-US" b="0" dirty="0"/>
          </a:p>
          <a:p>
            <a:pPr>
              <a:lnSpc>
                <a:spcPct val="150000"/>
              </a:lnSpc>
              <a:buFont typeface="Arial" panose="020B0604020202020204" pitchFamily="34" charset="0"/>
              <a:buChar char="•"/>
            </a:pPr>
            <a:endParaRPr lang="en-US" b="0" dirty="0"/>
          </a:p>
          <a:p>
            <a:pPr>
              <a:lnSpc>
                <a:spcPct val="150000"/>
              </a:lnSpc>
              <a:buChar char="•"/>
            </a:pPr>
            <a:endParaRPr lang="en-US" b="0" dirty="0">
              <a:cs typeface="+mn-lt"/>
            </a:endParaRPr>
          </a:p>
          <a:p>
            <a:pPr marL="0" indent="0">
              <a:lnSpc>
                <a:spcPct val="150000"/>
              </a:lnSpc>
            </a:pPr>
            <a:r>
              <a:rPr lang="en-US" b="0" dirty="0">
                <a:ea typeface="+mn-lt"/>
                <a:cs typeface="+mn-lt"/>
              </a:rPr>
              <a:t>https://fuelcellsworks.com/news/south-korea-work-begins-on-worlds-largest-hydrogen-fuel-cell-power-plant-commissioned/</a:t>
            </a:r>
            <a:endParaRPr lang="en-US" dirty="0"/>
          </a:p>
          <a:p>
            <a:pPr>
              <a:lnSpc>
                <a:spcPct val="150000"/>
              </a:lnSpc>
              <a:buFont typeface="Arial" panose="020B0604020202020204" pitchFamily="34" charset="0"/>
              <a:buChar char="•"/>
            </a:pPr>
            <a:endParaRPr lang="en-US" b="0" dirty="0"/>
          </a:p>
        </p:txBody>
      </p:sp>
      <p:sp>
        <p:nvSpPr>
          <p:cNvPr id="3" name="Title 2"/>
          <p:cNvSpPr>
            <a:spLocks noGrp="1"/>
          </p:cNvSpPr>
          <p:nvPr>
            <p:ph type="ctrTitle"/>
          </p:nvPr>
        </p:nvSpPr>
        <p:spPr/>
        <p:txBody>
          <a:bodyPr/>
          <a:lstStyle/>
          <a:p>
            <a:r>
              <a:rPr lang="en-US" dirty="0">
                <a:ea typeface="ＭＳ Ｐゴシック"/>
              </a:rPr>
              <a:t>Coming Technology</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7</a:t>
            </a:fld>
            <a:endParaRPr lang="en-US" altLang="en-US"/>
          </a:p>
        </p:txBody>
      </p:sp>
      <p:pic>
        <p:nvPicPr>
          <p:cNvPr id="6" name="Picture 8" descr="A view of a road&#10;&#10;Description generated with high confidence">
            <a:extLst>
              <a:ext uri="{FF2B5EF4-FFF2-40B4-BE49-F238E27FC236}">
                <a16:creationId xmlns:a16="http://schemas.microsoft.com/office/drawing/2014/main" id="{B60B4CE5-4C53-4031-A0CA-724D65450BDB}"/>
              </a:ext>
            </a:extLst>
          </p:cNvPr>
          <p:cNvPicPr>
            <a:picLocks noChangeAspect="1"/>
          </p:cNvPicPr>
          <p:nvPr/>
        </p:nvPicPr>
        <p:blipFill>
          <a:blip r:embed="rId3"/>
          <a:stretch>
            <a:fillRect/>
          </a:stretch>
        </p:blipFill>
        <p:spPr>
          <a:xfrm>
            <a:off x="4572579" y="1495844"/>
            <a:ext cx="4016082" cy="2804614"/>
          </a:xfrm>
          <a:prstGeom prst="rect">
            <a:avLst/>
          </a:prstGeom>
        </p:spPr>
      </p:pic>
    </p:spTree>
    <p:extLst>
      <p:ext uri="{BB962C8B-B14F-4D97-AF65-F5344CB8AC3E}">
        <p14:creationId xmlns:p14="http://schemas.microsoft.com/office/powerpoint/2010/main" val="2009259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296739"/>
            <a:ext cx="7772400" cy="4499863"/>
          </a:xfrm>
        </p:spPr>
        <p:txBody>
          <a:bodyPr>
            <a:normAutofit lnSpcReduction="10000"/>
          </a:bodyPr>
          <a:lstStyle/>
          <a:p>
            <a:pPr marL="0" indent="0">
              <a:lnSpc>
                <a:spcPct val="150000"/>
              </a:lnSpc>
            </a:pPr>
            <a:r>
              <a:rPr lang="en-US" b="0" i="1" dirty="0">
                <a:ea typeface="+mn-lt"/>
                <a:cs typeface="+mn-lt"/>
              </a:rPr>
              <a:t>In practice, long-term electricity storage, i.e. balancing of production and consumption at the monthly and yearly level, is not possible with battery technology. The most familiar form of long-term storage in the Nordic countries is hydro reservoirs, but additional construction of them is only possible on a limited basis. In the future, long-term energy storage may also be possible by changing electricity into another form, such as synthetic methane (Power-to-Gas, P2G) or hydrogen (Power-to-Hydrogen, P2H). A general name for these technologies is Power-to-X (P2X). A gaseous fuel can be produced from, for example, excess solar and wind power in the summer or during other periods of low consumption and then turned back into electricity in combined generators, gas turbines or fuel cell power plants when demand is high. The use of natural gas in CHP plants or the use of hydro-gen in high-temperature fuel cells also enables heat </a:t>
            </a:r>
            <a:r>
              <a:rPr lang="en-US" b="0" i="1" dirty="0" err="1">
                <a:ea typeface="+mn-lt"/>
                <a:cs typeface="+mn-lt"/>
              </a:rPr>
              <a:t>utilisation</a:t>
            </a:r>
            <a:r>
              <a:rPr lang="en-US" b="0" i="1" dirty="0">
                <a:ea typeface="+mn-lt"/>
                <a:cs typeface="+mn-lt"/>
              </a:rPr>
              <a:t>. New reports about the construction of industrial-scale (about 100 MW) pilot P2X plants have been published, especially in Germany. P2X is also an alternative in the electrification of many industrial processes, enabling liquid or gaseous fuel to be manufactured with either grid electricity or procured by means of maritime transport or a pipeline.</a:t>
            </a:r>
            <a:endParaRPr lang="en-US" i="1" dirty="0"/>
          </a:p>
          <a:p>
            <a:pPr marL="0" indent="0">
              <a:lnSpc>
                <a:spcPct val="150000"/>
              </a:lnSpc>
            </a:pPr>
            <a:r>
              <a:rPr lang="en-US" sz="1200" b="0" dirty="0">
                <a:ea typeface="ＭＳ Ｐゴシック"/>
                <a:cs typeface="Arial"/>
              </a:rPr>
              <a:t>-</a:t>
            </a:r>
            <a:r>
              <a:rPr lang="en-US" sz="1200" b="0" dirty="0">
                <a:ea typeface="+mn-lt"/>
                <a:cs typeface="+mn-lt"/>
              </a:rPr>
              <a:t>Main grid development plan 2019–2030, </a:t>
            </a:r>
            <a:r>
              <a:rPr lang="en-US" sz="1200" b="0" dirty="0" err="1">
                <a:ea typeface="+mn-lt"/>
                <a:cs typeface="+mn-lt"/>
              </a:rPr>
              <a:t>Fingrid</a:t>
            </a:r>
            <a:endParaRPr lang="en-US" sz="1200" b="0">
              <a:ea typeface="+mn-lt"/>
              <a:cs typeface="+mn-lt"/>
            </a:endParaRPr>
          </a:p>
        </p:txBody>
      </p:sp>
      <p:sp>
        <p:nvSpPr>
          <p:cNvPr id="3" name="Title 2"/>
          <p:cNvSpPr>
            <a:spLocks noGrp="1"/>
          </p:cNvSpPr>
          <p:nvPr>
            <p:ph type="ctrTitle"/>
          </p:nvPr>
        </p:nvSpPr>
        <p:spPr/>
        <p:txBody>
          <a:bodyPr/>
          <a:lstStyle/>
          <a:p>
            <a:r>
              <a:rPr lang="en-US" dirty="0">
                <a:ea typeface="ＭＳ Ｐゴシック"/>
              </a:rPr>
              <a:t>Plans in Finland</a:t>
            </a:r>
            <a:endParaRPr lang="en-US" dirty="0"/>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8</a:t>
            </a:fld>
            <a:endParaRPr lang="en-US" altLang="en-US"/>
          </a:p>
        </p:txBody>
      </p:sp>
    </p:spTree>
    <p:extLst>
      <p:ext uri="{BB962C8B-B14F-4D97-AF65-F5344CB8AC3E}">
        <p14:creationId xmlns:p14="http://schemas.microsoft.com/office/powerpoint/2010/main" val="2813678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72400" y="1497600"/>
            <a:ext cx="8134278" cy="4136400"/>
          </a:xfrm>
        </p:spPr>
        <p:txBody>
          <a:bodyPr>
            <a:normAutofit/>
          </a:bodyPr>
          <a:lstStyle/>
          <a:p>
            <a:pPr marL="285750" indent="-285750">
              <a:lnSpc>
                <a:spcPct val="150000"/>
              </a:lnSpc>
              <a:buChar char="•"/>
            </a:pPr>
            <a:r>
              <a:rPr lang="en-US" b="0" dirty="0">
                <a:ea typeface="ＭＳ Ｐゴシック"/>
              </a:rPr>
              <a:t>Fuel Cells can theoretically be used for both fast and large-scale energy storage.</a:t>
            </a:r>
            <a:endParaRPr lang="en-US" b="0" dirty="0"/>
          </a:p>
          <a:p>
            <a:pPr marL="285750" indent="-285750">
              <a:lnSpc>
                <a:spcPct val="150000"/>
              </a:lnSpc>
              <a:buChar char="•"/>
            </a:pPr>
            <a:r>
              <a:rPr lang="en-US" b="0" dirty="0">
                <a:ea typeface="ＭＳ Ｐゴシック"/>
              </a:rPr>
              <a:t>Requires a lot of infrastructure but could potentially replace oil and natural gas for vehicles and electricity production.</a:t>
            </a:r>
            <a:endParaRPr lang="en-US" b="0" dirty="0"/>
          </a:p>
          <a:p>
            <a:pPr marL="285750" indent="-285750">
              <a:lnSpc>
                <a:spcPct val="150000"/>
              </a:lnSpc>
              <a:buChar char="•"/>
            </a:pPr>
            <a:r>
              <a:rPr lang="en-US" b="0" dirty="0">
                <a:ea typeface="ＭＳ Ｐゴシック"/>
              </a:rPr>
              <a:t>Has been discussed for a long time but is only now starting to grow as a market.</a:t>
            </a:r>
            <a:endParaRPr lang="en-US" b="0" dirty="0"/>
          </a:p>
          <a:p>
            <a:pPr marL="285750" indent="-285750">
              <a:lnSpc>
                <a:spcPct val="150000"/>
              </a:lnSpc>
              <a:buChar char="•"/>
            </a:pPr>
            <a:r>
              <a:rPr lang="en-US" b="0" dirty="0">
                <a:ea typeface="ＭＳ Ｐゴシック"/>
              </a:rPr>
              <a:t>Widespread small-scale use of hydrogen produced from natural gas is environmentally better than widespread small-scale use of natural gas, as the pollution can be collected at the hydrogen production facility.</a:t>
            </a:r>
          </a:p>
        </p:txBody>
      </p:sp>
      <p:sp>
        <p:nvSpPr>
          <p:cNvPr id="3" name="Title 2"/>
          <p:cNvSpPr>
            <a:spLocks noGrp="1"/>
          </p:cNvSpPr>
          <p:nvPr>
            <p:ph type="ctrTitle"/>
          </p:nvPr>
        </p:nvSpPr>
        <p:spPr/>
        <p:txBody>
          <a:bodyPr/>
          <a:lstStyle/>
          <a:p>
            <a:r>
              <a:rPr lang="fi-FI" err="1"/>
              <a:t>Conclusions</a:t>
            </a:r>
            <a:endParaRPr lang="en-US"/>
          </a:p>
        </p:txBody>
      </p:sp>
      <p:sp>
        <p:nvSpPr>
          <p:cNvPr id="4" name="Text Placeholder 3"/>
          <p:cNvSpPr>
            <a:spLocks noGrp="1"/>
          </p:cNvSpPr>
          <p:nvPr>
            <p:ph type="body" sz="quarter" idx="16"/>
          </p:nvPr>
        </p:nvSpPr>
        <p:spPr/>
        <p:txBody>
          <a:bodyPr/>
          <a:lstStyle/>
          <a:p>
            <a:endParaRPr lang="en-US"/>
          </a:p>
        </p:txBody>
      </p:sp>
      <p:sp>
        <p:nvSpPr>
          <p:cNvPr id="5" name="Text Placeholder 4"/>
          <p:cNvSpPr>
            <a:spLocks noGrp="1"/>
          </p:cNvSpPr>
          <p:nvPr>
            <p:ph type="body" sz="quarter" idx="17"/>
          </p:nvPr>
        </p:nvSpPr>
        <p:spPr/>
        <p:txBody>
          <a:bodyPr/>
          <a:lstStyle/>
          <a:p>
            <a:endParaRPr lang="en-US"/>
          </a:p>
        </p:txBody>
      </p:sp>
      <p:sp>
        <p:nvSpPr>
          <p:cNvPr id="7" name="Date Placeholder 6"/>
          <p:cNvSpPr>
            <a:spLocks noGrp="1"/>
          </p:cNvSpPr>
          <p:nvPr>
            <p:ph type="dt" sz="half" idx="19"/>
          </p:nvPr>
        </p:nvSpPr>
        <p:spPr/>
        <p:txBody>
          <a:bodyPr/>
          <a:lstStyle/>
          <a:p>
            <a:pPr>
              <a:defRPr/>
            </a:pPr>
            <a:r>
              <a:rPr lang="fi-FI"/>
              <a:t>07.02.2018</a:t>
            </a:r>
            <a:endParaRPr lang="en-US"/>
          </a:p>
        </p:txBody>
      </p:sp>
      <p:sp>
        <p:nvSpPr>
          <p:cNvPr id="8" name="Slide Number Placeholder 7"/>
          <p:cNvSpPr>
            <a:spLocks noGrp="1"/>
          </p:cNvSpPr>
          <p:nvPr>
            <p:ph type="sldNum" sz="quarter" idx="20"/>
          </p:nvPr>
        </p:nvSpPr>
        <p:spPr/>
        <p:txBody>
          <a:bodyPr/>
          <a:lstStyle/>
          <a:p>
            <a:pPr>
              <a:defRPr/>
            </a:pPr>
            <a:r>
              <a:rPr lang="et-EE" altLang="en-US"/>
              <a:t>Page </a:t>
            </a:r>
            <a:fld id="{7ACE66E0-BE04-47BA-A62D-7BFC499E8192}" type="slidenum">
              <a:rPr lang="en-US" altLang="en-US" smtClean="0"/>
              <a:pPr>
                <a:defRPr/>
              </a:pPr>
              <a:t>9</a:t>
            </a:fld>
            <a:endParaRPr lang="en-US" altLang="en-US"/>
          </a:p>
        </p:txBody>
      </p:sp>
    </p:spTree>
    <p:extLst>
      <p:ext uri="{BB962C8B-B14F-4D97-AF65-F5344CB8AC3E}">
        <p14:creationId xmlns:p14="http://schemas.microsoft.com/office/powerpoint/2010/main" val="3223155658"/>
      </p:ext>
    </p:extLst>
  </p:cSld>
  <p:clrMapOvr>
    <a:masterClrMapping/>
  </p:clrMapOvr>
</p:sld>
</file>

<file path=ppt/theme/theme1.xml><?xml version="1.0" encoding="utf-8"?>
<a:theme xmlns:a="http://schemas.openxmlformats.org/drawingml/2006/main" name="presentation">
  <a:themeElements>
    <a:clrScheme name="Custom 5">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Aalto Content - Green">
  <a:themeElements>
    <a:clrScheme name="Custom 6">
      <a:dk1>
        <a:sysClr val="windowText" lastClr="000000"/>
      </a:dk1>
      <a:lt1>
        <a:sysClr val="window" lastClr="FFFFFF"/>
      </a:lt1>
      <a:dk2>
        <a:srgbClr val="1F497D"/>
      </a:dk2>
      <a:lt2>
        <a:srgbClr val="928B81"/>
      </a:lt2>
      <a:accent1>
        <a:srgbClr val="FED100"/>
      </a:accent1>
      <a:accent2>
        <a:srgbClr val="E00034"/>
      </a:accent2>
      <a:accent3>
        <a:srgbClr val="0065BD"/>
      </a:accent3>
      <a:accent4>
        <a:srgbClr val="009B3A"/>
      </a:accent4>
      <a:accent5>
        <a:srgbClr val="6639B7"/>
      </a:accent5>
      <a:accent6>
        <a:srgbClr val="FF7900"/>
      </a:accent6>
      <a:hlink>
        <a:srgbClr val="000000"/>
      </a:hlink>
      <a:folHlink>
        <a:srgbClr val="928B8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0</TotalTime>
  <Words>577</Words>
  <Application>Microsoft Office PowerPoint</Application>
  <PresentationFormat>On-screen Show (4:3)</PresentationFormat>
  <Paragraphs>112</Paragraphs>
  <Slides>10</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ＭＳ Ｐゴシック</vt:lpstr>
      <vt:lpstr>Arial</vt:lpstr>
      <vt:lpstr>Calibri</vt:lpstr>
      <vt:lpstr>Times New Roman</vt:lpstr>
      <vt:lpstr>presentation</vt:lpstr>
      <vt:lpstr>Aalto Content - Green</vt:lpstr>
      <vt:lpstr>ELEC-E8423 - Smart Grid  Fuel cells as a part of power system</vt:lpstr>
      <vt:lpstr>Introduction</vt:lpstr>
      <vt:lpstr>What are fuel cells and why are they needed?</vt:lpstr>
      <vt:lpstr>Fuel Cell Technology</vt:lpstr>
      <vt:lpstr>Hydrogen Production</vt:lpstr>
      <vt:lpstr>Current Technology</vt:lpstr>
      <vt:lpstr>Coming Technology</vt:lpstr>
      <vt:lpstr>Plans in Finland</vt:lpstr>
      <vt:lpstr>Conclusions</vt:lpstr>
      <vt:lpstr>Source material used</vt:lpstr>
    </vt:vector>
  </TitlesOfParts>
  <Company>TKK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Indirect holographic imaging: evaluation of image quality at 310 GHz</dc:title>
  <dc:creator>atammine</dc:creator>
  <cp:lastModifiedBy>Lehtonen Matti</cp:lastModifiedBy>
  <cp:revision>233</cp:revision>
  <dcterms:created xsi:type="dcterms:W3CDTF">2010-03-23T14:57:30Z</dcterms:created>
  <dcterms:modified xsi:type="dcterms:W3CDTF">2020-03-31T08:28:29Z</dcterms:modified>
</cp:coreProperties>
</file>