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48" r:id="rId1"/>
    <p:sldMasterId id="2147483650" r:id="rId2"/>
  </p:sldMasterIdLst>
  <p:notesMasterIdLst>
    <p:notesMasterId r:id="rId14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6858000" type="screen4x3"/>
  <p:notesSz cx="6797675" cy="987425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10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  <p:ext uri="http://customooxmlschemas.google.com/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go="http://customooxmlschemas.google.com/" r:id="rId18" roundtripDataSignature="AMtx7mjKDPtVsBmPl0JyXT+vnOvlxXNad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2" d="100"/>
          <a:sy n="112" d="100"/>
        </p:scale>
        <p:origin x="576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00" d="100"/>
          <a:sy n="100" d="100"/>
        </p:scale>
        <p:origin x="0" y="0"/>
      </p:cViewPr>
      <p:guideLst>
        <p:guide orient="horz" pos="3110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customschemas.google.com/relationships/presentationmetadata" Target="metadata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2" Type="http://schemas.openxmlformats.org/officeDocument/2006/relationships/slideMaster" Target="slideMasters/slideMaster2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23" Type="http://schemas.microsoft.com/office/2016/11/relationships/changesInfo" Target="changesInfos/changesInfo1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Relationship Id="rId22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manda Jokinen" userId="8fe9f9f38553750d" providerId="LiveId" clId="{6E127037-0C17-4A12-8F0D-8D23C0E34706}"/>
    <pc:docChg chg="modSld">
      <pc:chgData name="Amanda Jokinen" userId="8fe9f9f38553750d" providerId="LiveId" clId="{6E127037-0C17-4A12-8F0D-8D23C0E34706}" dt="2020-03-09T19:59:21.822" v="3" actId="20577"/>
      <pc:docMkLst>
        <pc:docMk/>
      </pc:docMkLst>
      <pc:sldChg chg="modSp">
        <pc:chgData name="Amanda Jokinen" userId="8fe9f9f38553750d" providerId="LiveId" clId="{6E127037-0C17-4A12-8F0D-8D23C0E34706}" dt="2020-03-09T19:59:21.822" v="3" actId="20577"/>
        <pc:sldMkLst>
          <pc:docMk/>
          <pc:sldMk cId="0" sldId="263"/>
        </pc:sldMkLst>
        <pc:spChg chg="mod">
          <ac:chgData name="Amanda Jokinen" userId="8fe9f9f38553750d" providerId="LiveId" clId="{6E127037-0C17-4A12-8F0D-8D23C0E34706}" dt="2020-03-09T19:59:21.822" v="3" actId="20577"/>
          <ac:spMkLst>
            <pc:docMk/>
            <pc:sldMk cId="0" sldId="263"/>
            <ac:spMk id="158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46400" cy="493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775" tIns="46375" rIns="92775" bIns="46375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49688" y="0"/>
            <a:ext cx="2946400" cy="493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775" tIns="46375" rIns="92775" bIns="46375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931863" y="741363"/>
            <a:ext cx="4933950" cy="37020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75" cy="4443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775" tIns="46375" rIns="92775" bIns="46375" anchor="t" anchorCtr="0">
            <a:normAutofit/>
          </a:bodyPr>
          <a:lstStyle>
            <a:lvl1pPr marL="457200" marR="0" lvl="0" indent="-228600" algn="l" rtl="0">
              <a:spcBef>
                <a:spcPts val="30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30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30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30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30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9378950"/>
            <a:ext cx="2946400" cy="493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775" tIns="46375" rIns="92775" bIns="46375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49688" y="9378950"/>
            <a:ext cx="2946400" cy="493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775" tIns="46375" rIns="92775" bIns="46375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i-FI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7" name="Google Shape;67;p1:notes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75" cy="4443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775" tIns="46375" rIns="92775" bIns="4637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9" name="Google Shape;179;p4:notes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75" cy="4443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775" tIns="46375" rIns="92775" bIns="4637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9" name="Google Shape;189;p5:notes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75" cy="4443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775" tIns="46375" rIns="92775" bIns="4637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8" name="Google Shape;78;p2:notes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75" cy="4443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775" tIns="46375" rIns="92775" bIns="4637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7" name="Google Shape;87;p3:notes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75" cy="4443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775" tIns="46375" rIns="92775" bIns="4637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g7ede9b1989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800" cy="3702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8" name="Google Shape;98;g7ede9b1989_0_0:notes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00" cy="4443300"/>
          </a:xfrm>
          <a:prstGeom prst="rect">
            <a:avLst/>
          </a:prstGeom>
        </p:spPr>
        <p:txBody>
          <a:bodyPr spcFirstLastPara="1" wrap="square" lIns="92775" tIns="46375" rIns="92775" bIns="46375" anchor="t" anchorCtr="0">
            <a:noAutofit/>
          </a:bodyPr>
          <a:lstStyle/>
          <a:p>
            <a:pPr marL="0" lvl="0" indent="0" algn="l" rtl="0">
              <a:spcBef>
                <a:spcPts val="3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9" name="Google Shape;99;g7ede9b1989_0_0:notes"/>
          <p:cNvSpPr txBox="1">
            <a:spLocks noGrp="1"/>
          </p:cNvSpPr>
          <p:nvPr>
            <p:ph type="sldNum" idx="12"/>
          </p:nvPr>
        </p:nvSpPr>
        <p:spPr>
          <a:xfrm>
            <a:off x="3849688" y="9378950"/>
            <a:ext cx="2946300" cy="493800"/>
          </a:xfrm>
          <a:prstGeom prst="rect">
            <a:avLst/>
          </a:prstGeom>
        </p:spPr>
        <p:txBody>
          <a:bodyPr spcFirstLastPara="1" wrap="square" lIns="92775" tIns="46375" rIns="92775" bIns="4637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fi-FI"/>
              <a:t>4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g7ede9b1989_0_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800" cy="3702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0" name="Google Shape;110;g7ede9b1989_0_18:notes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00" cy="4443300"/>
          </a:xfrm>
          <a:prstGeom prst="rect">
            <a:avLst/>
          </a:prstGeom>
        </p:spPr>
        <p:txBody>
          <a:bodyPr spcFirstLastPara="1" wrap="square" lIns="92775" tIns="46375" rIns="92775" bIns="46375" anchor="t" anchorCtr="0">
            <a:noAutofit/>
          </a:bodyPr>
          <a:lstStyle/>
          <a:p>
            <a:pPr marL="0" lvl="0" indent="0" algn="l" rtl="0">
              <a:spcBef>
                <a:spcPts val="3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1" name="Google Shape;111;g7ede9b1989_0_18:notes"/>
          <p:cNvSpPr txBox="1">
            <a:spLocks noGrp="1"/>
          </p:cNvSpPr>
          <p:nvPr>
            <p:ph type="sldNum" idx="12"/>
          </p:nvPr>
        </p:nvSpPr>
        <p:spPr>
          <a:xfrm>
            <a:off x="3849688" y="9378950"/>
            <a:ext cx="2946300" cy="493800"/>
          </a:xfrm>
          <a:prstGeom prst="rect">
            <a:avLst/>
          </a:prstGeom>
        </p:spPr>
        <p:txBody>
          <a:bodyPr spcFirstLastPara="1" wrap="square" lIns="92775" tIns="46375" rIns="92775" bIns="4637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fi-FI"/>
              <a:t>5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g7ede9b1989_0_9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800" cy="3702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9" name="Google Shape;129;g7ede9b1989_0_9:notes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00" cy="4443300"/>
          </a:xfrm>
          <a:prstGeom prst="rect">
            <a:avLst/>
          </a:prstGeom>
        </p:spPr>
        <p:txBody>
          <a:bodyPr spcFirstLastPara="1" wrap="square" lIns="92775" tIns="46375" rIns="92775" bIns="46375" anchor="t" anchorCtr="0">
            <a:noAutofit/>
          </a:bodyPr>
          <a:lstStyle/>
          <a:p>
            <a:pPr marL="0" lvl="0" indent="0" algn="l" rtl="0">
              <a:spcBef>
                <a:spcPts val="3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0" name="Google Shape;130;g7ede9b1989_0_9:notes"/>
          <p:cNvSpPr txBox="1">
            <a:spLocks noGrp="1"/>
          </p:cNvSpPr>
          <p:nvPr>
            <p:ph type="sldNum" idx="12"/>
          </p:nvPr>
        </p:nvSpPr>
        <p:spPr>
          <a:xfrm>
            <a:off x="3849688" y="9378950"/>
            <a:ext cx="2946300" cy="493800"/>
          </a:xfrm>
          <a:prstGeom prst="rect">
            <a:avLst/>
          </a:prstGeom>
        </p:spPr>
        <p:txBody>
          <a:bodyPr spcFirstLastPara="1" wrap="square" lIns="92775" tIns="46375" rIns="92775" bIns="4637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fi-FI"/>
              <a:t>6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g7ede9b1989_0_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800" cy="3702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2" name="Google Shape;142;g7ede9b1989_0_27:notes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00" cy="4443300"/>
          </a:xfrm>
          <a:prstGeom prst="rect">
            <a:avLst/>
          </a:prstGeom>
        </p:spPr>
        <p:txBody>
          <a:bodyPr spcFirstLastPara="1" wrap="square" lIns="92775" tIns="46375" rIns="92775" bIns="46375" anchor="t" anchorCtr="0">
            <a:noAutofit/>
          </a:bodyPr>
          <a:lstStyle/>
          <a:p>
            <a:pPr marL="0" lvl="0" indent="0" algn="l" rtl="0">
              <a:spcBef>
                <a:spcPts val="3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3" name="Google Shape;143;g7ede9b1989_0_27:notes"/>
          <p:cNvSpPr txBox="1">
            <a:spLocks noGrp="1"/>
          </p:cNvSpPr>
          <p:nvPr>
            <p:ph type="sldNum" idx="12"/>
          </p:nvPr>
        </p:nvSpPr>
        <p:spPr>
          <a:xfrm>
            <a:off x="3849688" y="9378950"/>
            <a:ext cx="2946300" cy="493800"/>
          </a:xfrm>
          <a:prstGeom prst="rect">
            <a:avLst/>
          </a:prstGeom>
        </p:spPr>
        <p:txBody>
          <a:bodyPr spcFirstLastPara="1" wrap="square" lIns="92775" tIns="46375" rIns="92775" bIns="4637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fi-FI"/>
              <a:t>7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g7ede9b1989_0_36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5" name="Google Shape;155;g7ede9b1989_0_36:notes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00" cy="4443300"/>
          </a:xfrm>
          <a:prstGeom prst="rect">
            <a:avLst/>
          </a:prstGeom>
        </p:spPr>
        <p:txBody>
          <a:bodyPr spcFirstLastPara="1" wrap="square" lIns="92775" tIns="46375" rIns="92775" bIns="46375" anchor="t" anchorCtr="0">
            <a:noAutofit/>
          </a:bodyPr>
          <a:lstStyle/>
          <a:p>
            <a:pPr marL="0" lvl="0" indent="0" algn="l" rtl="0">
              <a:spcBef>
                <a:spcPts val="3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6" name="Google Shape;156;g7ede9b1989_0_36:notes"/>
          <p:cNvSpPr txBox="1">
            <a:spLocks noGrp="1"/>
          </p:cNvSpPr>
          <p:nvPr>
            <p:ph type="sldNum" idx="12"/>
          </p:nvPr>
        </p:nvSpPr>
        <p:spPr>
          <a:xfrm>
            <a:off x="3849688" y="9378950"/>
            <a:ext cx="2946300" cy="493800"/>
          </a:xfrm>
          <a:prstGeom prst="rect">
            <a:avLst/>
          </a:prstGeom>
        </p:spPr>
        <p:txBody>
          <a:bodyPr spcFirstLastPara="1" wrap="square" lIns="92775" tIns="46375" rIns="92775" bIns="4637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fi-FI"/>
              <a:t>8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g7efeb0b123_0_3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800" cy="3702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7" name="Google Shape;167;g7efeb0b123_0_304:notes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00" cy="4443300"/>
          </a:xfrm>
          <a:prstGeom prst="rect">
            <a:avLst/>
          </a:prstGeom>
        </p:spPr>
        <p:txBody>
          <a:bodyPr spcFirstLastPara="1" wrap="square" lIns="92775" tIns="46375" rIns="92775" bIns="46375" anchor="t" anchorCtr="0">
            <a:noAutofit/>
          </a:bodyPr>
          <a:lstStyle/>
          <a:p>
            <a:pPr marL="0" lvl="0" indent="0" algn="l" rtl="0">
              <a:spcBef>
                <a:spcPts val="3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8" name="Google Shape;168;g7efeb0b123_0_304:notes"/>
          <p:cNvSpPr txBox="1">
            <a:spLocks noGrp="1"/>
          </p:cNvSpPr>
          <p:nvPr>
            <p:ph type="sldNum" idx="12"/>
          </p:nvPr>
        </p:nvSpPr>
        <p:spPr>
          <a:xfrm>
            <a:off x="3849688" y="9378950"/>
            <a:ext cx="2946300" cy="493800"/>
          </a:xfrm>
          <a:prstGeom prst="rect">
            <a:avLst/>
          </a:prstGeom>
        </p:spPr>
        <p:txBody>
          <a:bodyPr spcFirstLastPara="1" wrap="square" lIns="92775" tIns="46375" rIns="92775" bIns="4637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fi-FI"/>
              <a:t>9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>
  <p:cSld name="Title Slide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8"/>
          <p:cNvSpPr txBox="1">
            <a:spLocks noGrp="1"/>
          </p:cNvSpPr>
          <p:nvPr>
            <p:ph type="ctrTitle"/>
          </p:nvPr>
        </p:nvSpPr>
        <p:spPr>
          <a:xfrm>
            <a:off x="572400" y="1772220"/>
            <a:ext cx="7772400" cy="10861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4300" b="1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8"/>
          <p:cNvSpPr txBox="1">
            <a:spLocks noGrp="1"/>
          </p:cNvSpPr>
          <p:nvPr>
            <p:ph type="subTitle" idx="1"/>
          </p:nvPr>
        </p:nvSpPr>
        <p:spPr>
          <a:xfrm>
            <a:off x="572400" y="2858401"/>
            <a:ext cx="6285600" cy="23395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lvl="0" algn="l">
              <a:lnSpc>
                <a:spcPct val="110800"/>
              </a:lnSpc>
              <a:spcBef>
                <a:spcPts val="400"/>
              </a:spcBef>
              <a:spcAft>
                <a:spcPts val="0"/>
              </a:spcAft>
              <a:buClr>
                <a:srgbClr val="FFFFFF"/>
              </a:buClr>
              <a:buSzPts val="2000"/>
              <a:buNone/>
              <a:defRPr sz="2000">
                <a:solidFill>
                  <a:srgbClr val="FFFFFF"/>
                </a:solidFill>
              </a:defRPr>
            </a:lvl1pPr>
            <a:lvl2pPr lvl="1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340"/>
              </a:spcBef>
              <a:spcAft>
                <a:spcPts val="0"/>
              </a:spcAft>
              <a:buClr>
                <a:srgbClr val="888888"/>
              </a:buClr>
              <a:buSzPts val="17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340"/>
              </a:spcBef>
              <a:spcAft>
                <a:spcPts val="0"/>
              </a:spcAft>
              <a:buClr>
                <a:srgbClr val="888888"/>
              </a:buClr>
              <a:buSzPts val="17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340"/>
              </a:spcBef>
              <a:spcAft>
                <a:spcPts val="0"/>
              </a:spcAft>
              <a:buClr>
                <a:srgbClr val="888888"/>
              </a:buClr>
              <a:buSzPts val="17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340"/>
              </a:spcBef>
              <a:spcAft>
                <a:spcPts val="0"/>
              </a:spcAft>
              <a:buClr>
                <a:srgbClr val="888888"/>
              </a:buClr>
              <a:buSzPts val="17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340"/>
              </a:spcBef>
              <a:spcAft>
                <a:spcPts val="0"/>
              </a:spcAft>
              <a:buClr>
                <a:srgbClr val="888888"/>
              </a:buClr>
              <a:buSzPts val="17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340"/>
              </a:spcBef>
              <a:spcAft>
                <a:spcPts val="0"/>
              </a:spcAft>
              <a:buClr>
                <a:srgbClr val="888888"/>
              </a:buClr>
              <a:buSzPts val="170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0" name="Google Shape;20;p8"/>
          <p:cNvSpPr txBox="1">
            <a:spLocks noGrp="1"/>
          </p:cNvSpPr>
          <p:nvPr>
            <p:ph type="body" idx="2"/>
          </p:nvPr>
        </p:nvSpPr>
        <p:spPr>
          <a:xfrm>
            <a:off x="572401" y="5961599"/>
            <a:ext cx="2049245" cy="17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 b="1">
                <a:latin typeface="Arial"/>
                <a:ea typeface="Arial"/>
                <a:cs typeface="Arial"/>
                <a:sym typeface="Arial"/>
              </a:defRPr>
            </a:lvl1pPr>
            <a:lvl2pPr marL="914400" lvl="1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–"/>
              <a:defRPr sz="1000">
                <a:latin typeface="Arial"/>
                <a:ea typeface="Arial"/>
                <a:cs typeface="Arial"/>
                <a:sym typeface="Arial"/>
              </a:defRPr>
            </a:lvl2pPr>
            <a:lvl3pPr marL="1371600" lvl="2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>
                <a:latin typeface="Arial"/>
                <a:ea typeface="Arial"/>
                <a:cs typeface="Arial"/>
                <a:sym typeface="Arial"/>
              </a:defRPr>
            </a:lvl3pPr>
            <a:lvl4pPr marL="1828800" lvl="3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–"/>
              <a:defRPr sz="1000">
                <a:latin typeface="Arial"/>
                <a:ea typeface="Arial"/>
                <a:cs typeface="Arial"/>
                <a:sym typeface="Arial"/>
              </a:defRPr>
            </a:lvl4pPr>
            <a:lvl5pPr marL="2286000" lvl="4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»"/>
              <a:defRPr sz="1000">
                <a:latin typeface="Arial"/>
                <a:ea typeface="Arial"/>
                <a:cs typeface="Arial"/>
                <a:sym typeface="Arial"/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1" name="Google Shape;21;p8"/>
          <p:cNvSpPr txBox="1">
            <a:spLocks noGrp="1"/>
          </p:cNvSpPr>
          <p:nvPr>
            <p:ph type="body" idx="3"/>
          </p:nvPr>
        </p:nvSpPr>
        <p:spPr>
          <a:xfrm>
            <a:off x="572400" y="6137467"/>
            <a:ext cx="2049244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–"/>
              <a:defRPr sz="1000">
                <a:latin typeface="Arial"/>
                <a:ea typeface="Arial"/>
                <a:cs typeface="Arial"/>
                <a:sym typeface="Arial"/>
              </a:defRPr>
            </a:lvl2pPr>
            <a:lvl3pPr marL="1371600" lvl="2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>
                <a:latin typeface="Arial"/>
                <a:ea typeface="Arial"/>
                <a:cs typeface="Arial"/>
                <a:sym typeface="Arial"/>
              </a:defRPr>
            </a:lvl3pPr>
            <a:lvl4pPr marL="1828800" lvl="3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–"/>
              <a:defRPr sz="1000">
                <a:latin typeface="Arial"/>
                <a:ea typeface="Arial"/>
                <a:cs typeface="Arial"/>
                <a:sym typeface="Arial"/>
              </a:defRPr>
            </a:lvl4pPr>
            <a:lvl5pPr marL="2286000" lvl="4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»"/>
              <a:defRPr sz="1000">
                <a:latin typeface="Arial"/>
                <a:ea typeface="Arial"/>
                <a:cs typeface="Arial"/>
                <a:sym typeface="Arial"/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2" name="Google Shape;22;p8"/>
          <p:cNvSpPr txBox="1">
            <a:spLocks noGrp="1"/>
          </p:cNvSpPr>
          <p:nvPr>
            <p:ph type="body" idx="4"/>
          </p:nvPr>
        </p:nvSpPr>
        <p:spPr>
          <a:xfrm>
            <a:off x="2862387" y="6137467"/>
            <a:ext cx="2027114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–"/>
              <a:defRPr sz="1000">
                <a:latin typeface="Arial"/>
                <a:ea typeface="Arial"/>
                <a:cs typeface="Arial"/>
                <a:sym typeface="Arial"/>
              </a:defRPr>
            </a:lvl2pPr>
            <a:lvl3pPr marL="1371600" lvl="2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>
                <a:latin typeface="Arial"/>
                <a:ea typeface="Arial"/>
                <a:cs typeface="Arial"/>
                <a:sym typeface="Arial"/>
              </a:defRPr>
            </a:lvl3pPr>
            <a:lvl4pPr marL="1828800" lvl="3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–"/>
              <a:defRPr sz="1000">
                <a:latin typeface="Arial"/>
                <a:ea typeface="Arial"/>
                <a:cs typeface="Arial"/>
                <a:sym typeface="Arial"/>
              </a:defRPr>
            </a:lvl4pPr>
            <a:lvl5pPr marL="2286000" lvl="4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»"/>
              <a:defRPr sz="1000">
                <a:latin typeface="Arial"/>
                <a:ea typeface="Arial"/>
                <a:cs typeface="Arial"/>
                <a:sym typeface="Arial"/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3" name="Google Shape;23;p8"/>
          <p:cNvSpPr txBox="1">
            <a:spLocks noGrp="1"/>
          </p:cNvSpPr>
          <p:nvPr>
            <p:ph type="body" idx="5"/>
          </p:nvPr>
        </p:nvSpPr>
        <p:spPr>
          <a:xfrm>
            <a:off x="7427603" y="5961599"/>
            <a:ext cx="1132198" cy="63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–"/>
              <a:defRPr sz="1000">
                <a:latin typeface="Arial"/>
                <a:ea typeface="Arial"/>
                <a:cs typeface="Arial"/>
                <a:sym typeface="Arial"/>
              </a:defRPr>
            </a:lvl2pPr>
            <a:lvl3pPr marL="1371600" lvl="2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>
                <a:latin typeface="Arial"/>
                <a:ea typeface="Arial"/>
                <a:cs typeface="Arial"/>
                <a:sym typeface="Arial"/>
              </a:defRPr>
            </a:lvl3pPr>
            <a:lvl4pPr marL="1828800" lvl="3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–"/>
              <a:defRPr sz="1000">
                <a:latin typeface="Arial"/>
                <a:ea typeface="Arial"/>
                <a:cs typeface="Arial"/>
                <a:sym typeface="Arial"/>
              </a:defRPr>
            </a:lvl4pPr>
            <a:lvl5pPr marL="2286000" lvl="4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»"/>
              <a:defRPr sz="1000">
                <a:latin typeface="Arial"/>
                <a:ea typeface="Arial"/>
                <a:cs typeface="Arial"/>
                <a:sym typeface="Arial"/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4" name="Google Shape;24;p8"/>
          <p:cNvSpPr txBox="1">
            <a:spLocks noGrp="1"/>
          </p:cNvSpPr>
          <p:nvPr>
            <p:ph type="body" idx="6"/>
          </p:nvPr>
        </p:nvSpPr>
        <p:spPr>
          <a:xfrm>
            <a:off x="5143295" y="5961067"/>
            <a:ext cx="1962357" cy="6341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–"/>
              <a:defRPr sz="1000">
                <a:latin typeface="Arial"/>
                <a:ea typeface="Arial"/>
                <a:cs typeface="Arial"/>
                <a:sym typeface="Arial"/>
              </a:defRPr>
            </a:lvl2pPr>
            <a:lvl3pPr marL="1371600" lvl="2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>
                <a:latin typeface="Arial"/>
                <a:ea typeface="Arial"/>
                <a:cs typeface="Arial"/>
                <a:sym typeface="Arial"/>
              </a:defRPr>
            </a:lvl3pPr>
            <a:lvl4pPr marL="1828800" lvl="3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–"/>
              <a:defRPr sz="1000">
                <a:latin typeface="Arial"/>
                <a:ea typeface="Arial"/>
                <a:cs typeface="Arial"/>
                <a:sym typeface="Arial"/>
              </a:defRPr>
            </a:lvl4pPr>
            <a:lvl5pPr marL="2286000" lvl="4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»"/>
              <a:defRPr sz="1000">
                <a:latin typeface="Arial"/>
                <a:ea typeface="Arial"/>
                <a:cs typeface="Arial"/>
                <a:sym typeface="Arial"/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5" name="Google Shape;25;p8"/>
          <p:cNvSpPr txBox="1">
            <a:spLocks noGrp="1"/>
          </p:cNvSpPr>
          <p:nvPr>
            <p:ph type="dt" idx="10"/>
          </p:nvPr>
        </p:nvSpPr>
        <p:spPr>
          <a:xfrm>
            <a:off x="2860675" y="5961063"/>
            <a:ext cx="2027238" cy="17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Blank">
  <p:cSld name="1_Blank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10"/>
          <p:cNvSpPr/>
          <p:nvPr/>
        </p:nvSpPr>
        <p:spPr>
          <a:xfrm>
            <a:off x="573088" y="5813425"/>
            <a:ext cx="7988300" cy="6508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 sz="1500" b="0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  </a:t>
            </a:r>
            <a:endParaRPr/>
          </a:p>
        </p:txBody>
      </p:sp>
      <p:sp>
        <p:nvSpPr>
          <p:cNvPr id="35" name="Google Shape;35;p10"/>
          <p:cNvSpPr/>
          <p:nvPr/>
        </p:nvSpPr>
        <p:spPr>
          <a:xfrm>
            <a:off x="573088" y="1138238"/>
            <a:ext cx="7988300" cy="635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 sz="1500" b="0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  </a:t>
            </a:r>
            <a:endParaRPr/>
          </a:p>
        </p:txBody>
      </p:sp>
      <p:sp>
        <p:nvSpPr>
          <p:cNvPr id="36" name="Google Shape;36;p10"/>
          <p:cNvSpPr txBox="1">
            <a:spLocks noGrp="1"/>
          </p:cNvSpPr>
          <p:nvPr>
            <p:ph type="body" idx="1"/>
          </p:nvPr>
        </p:nvSpPr>
        <p:spPr>
          <a:xfrm>
            <a:off x="572400" y="1497600"/>
            <a:ext cx="6285600" cy="413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21714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 b="1"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7" name="Google Shape;37;p10"/>
          <p:cNvSpPr txBox="1"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2700" b="1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10"/>
          <p:cNvSpPr txBox="1">
            <a:spLocks noGrp="1"/>
          </p:cNvSpPr>
          <p:nvPr>
            <p:ph type="body" idx="2"/>
          </p:nvPr>
        </p:nvSpPr>
        <p:spPr>
          <a:xfrm>
            <a:off x="5143500" y="6145215"/>
            <a:ext cx="1536700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  <a:defRPr sz="800" b="1">
                <a:solidFill>
                  <a:schemeClr val="lt2"/>
                </a:solidFill>
              </a:defRPr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9" name="Google Shape;39;p10"/>
          <p:cNvSpPr txBox="1">
            <a:spLocks noGrp="1"/>
          </p:cNvSpPr>
          <p:nvPr>
            <p:ph type="body" idx="3"/>
          </p:nvPr>
        </p:nvSpPr>
        <p:spPr>
          <a:xfrm>
            <a:off x="6859589" y="6145215"/>
            <a:ext cx="1701801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  <a:defRPr sz="800" b="1">
                <a:solidFill>
                  <a:schemeClr val="lt2"/>
                </a:solidFill>
              </a:defRPr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0" name="Google Shape;40;p10"/>
          <p:cNvSpPr txBox="1">
            <a:spLocks noGrp="1"/>
          </p:cNvSpPr>
          <p:nvPr>
            <p:ph type="ftr" idx="11"/>
          </p:nvPr>
        </p:nvSpPr>
        <p:spPr>
          <a:xfrm>
            <a:off x="3429000" y="6145213"/>
            <a:ext cx="1544638" cy="12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800" b="1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10"/>
          <p:cNvSpPr txBox="1">
            <a:spLocks noGrp="1"/>
          </p:cNvSpPr>
          <p:nvPr>
            <p:ph type="dt" idx="10"/>
          </p:nvPr>
        </p:nvSpPr>
        <p:spPr>
          <a:xfrm>
            <a:off x="3429000" y="6273800"/>
            <a:ext cx="1544638" cy="125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800" b="1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10"/>
          <p:cNvSpPr txBox="1">
            <a:spLocks noGrp="1"/>
          </p:cNvSpPr>
          <p:nvPr>
            <p:ph type="sldNum" idx="12"/>
          </p:nvPr>
        </p:nvSpPr>
        <p:spPr>
          <a:xfrm>
            <a:off x="3429000" y="6402388"/>
            <a:ext cx="1544638" cy="125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0" marR="0" lvl="0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Page </a:t>
            </a:r>
            <a:fld id="{00000000-1234-1234-1234-123412341234}" type="slidenum">
              <a:rPr lang="fi-FI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>
  <p:cSld name="Blank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11"/>
          <p:cNvSpPr/>
          <p:nvPr/>
        </p:nvSpPr>
        <p:spPr>
          <a:xfrm>
            <a:off x="573088" y="5813425"/>
            <a:ext cx="7988300" cy="65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 sz="1500" b="0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  </a:t>
            </a:r>
            <a:endParaRPr/>
          </a:p>
        </p:txBody>
      </p:sp>
      <p:sp>
        <p:nvSpPr>
          <p:cNvPr id="45" name="Google Shape;45;p11"/>
          <p:cNvSpPr txBox="1">
            <a:spLocks noGrp="1"/>
          </p:cNvSpPr>
          <p:nvPr>
            <p:ph type="body" idx="1"/>
          </p:nvPr>
        </p:nvSpPr>
        <p:spPr>
          <a:xfrm>
            <a:off x="572400" y="1497600"/>
            <a:ext cx="6285600" cy="413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21714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 b="1"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6" name="Google Shape;46;p11"/>
          <p:cNvSpPr txBox="1"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2700" b="1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body" idx="2"/>
          </p:nvPr>
        </p:nvSpPr>
        <p:spPr>
          <a:xfrm>
            <a:off x="5143500" y="6145215"/>
            <a:ext cx="1536700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  <a:defRPr sz="800" b="1">
                <a:solidFill>
                  <a:schemeClr val="lt2"/>
                </a:solidFill>
              </a:defRPr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8" name="Google Shape;48;p11"/>
          <p:cNvSpPr txBox="1">
            <a:spLocks noGrp="1"/>
          </p:cNvSpPr>
          <p:nvPr>
            <p:ph type="body" idx="3"/>
          </p:nvPr>
        </p:nvSpPr>
        <p:spPr>
          <a:xfrm>
            <a:off x="6859589" y="6145215"/>
            <a:ext cx="1701801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  <a:defRPr sz="800" b="1">
                <a:solidFill>
                  <a:schemeClr val="lt2"/>
                </a:solidFill>
              </a:defRPr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9" name="Google Shape;49;p11"/>
          <p:cNvSpPr txBox="1">
            <a:spLocks noGrp="1"/>
          </p:cNvSpPr>
          <p:nvPr>
            <p:ph type="ftr" idx="11"/>
          </p:nvPr>
        </p:nvSpPr>
        <p:spPr>
          <a:xfrm>
            <a:off x="3429000" y="6145213"/>
            <a:ext cx="1544638" cy="12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800" b="1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0" name="Google Shape;50;p11"/>
          <p:cNvSpPr txBox="1">
            <a:spLocks noGrp="1"/>
          </p:cNvSpPr>
          <p:nvPr>
            <p:ph type="dt" idx="10"/>
          </p:nvPr>
        </p:nvSpPr>
        <p:spPr>
          <a:xfrm>
            <a:off x="3429000" y="6273800"/>
            <a:ext cx="1544638" cy="125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800" b="1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11"/>
          <p:cNvSpPr txBox="1">
            <a:spLocks noGrp="1"/>
          </p:cNvSpPr>
          <p:nvPr>
            <p:ph type="sldNum" idx="12"/>
          </p:nvPr>
        </p:nvSpPr>
        <p:spPr>
          <a:xfrm>
            <a:off x="3429000" y="6402388"/>
            <a:ext cx="1544638" cy="125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0" marR="0" lvl="0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i-FI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Blank">
  <p:cSld name="2_Blank"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2"/>
          <p:cNvSpPr/>
          <p:nvPr/>
        </p:nvSpPr>
        <p:spPr>
          <a:xfrm>
            <a:off x="406400" y="406400"/>
            <a:ext cx="8326438" cy="547211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" name="Google Shape;54;p12"/>
          <p:cNvSpPr txBox="1">
            <a:spLocks noGrp="1"/>
          </p:cNvSpPr>
          <p:nvPr>
            <p:ph type="ctrTitle"/>
          </p:nvPr>
        </p:nvSpPr>
        <p:spPr>
          <a:xfrm>
            <a:off x="572400" y="547000"/>
            <a:ext cx="7772400" cy="220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27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12"/>
          <p:cNvSpPr txBox="1">
            <a:spLocks noGrp="1"/>
          </p:cNvSpPr>
          <p:nvPr>
            <p:ph type="body" idx="1"/>
          </p:nvPr>
        </p:nvSpPr>
        <p:spPr>
          <a:xfrm>
            <a:off x="5143500" y="6145215"/>
            <a:ext cx="1536700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  <a:defRPr sz="800" b="1">
                <a:solidFill>
                  <a:schemeClr val="lt2"/>
                </a:solidFill>
              </a:defRPr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6" name="Google Shape;56;p12"/>
          <p:cNvSpPr txBox="1">
            <a:spLocks noGrp="1"/>
          </p:cNvSpPr>
          <p:nvPr>
            <p:ph type="body" idx="2"/>
          </p:nvPr>
        </p:nvSpPr>
        <p:spPr>
          <a:xfrm>
            <a:off x="6859589" y="6145215"/>
            <a:ext cx="1701801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  <a:defRPr sz="800" b="1">
                <a:solidFill>
                  <a:schemeClr val="lt2"/>
                </a:solidFill>
              </a:defRPr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7" name="Google Shape;57;p12"/>
          <p:cNvSpPr txBox="1">
            <a:spLocks noGrp="1"/>
          </p:cNvSpPr>
          <p:nvPr>
            <p:ph type="ftr" idx="11"/>
          </p:nvPr>
        </p:nvSpPr>
        <p:spPr>
          <a:xfrm>
            <a:off x="3429000" y="6145213"/>
            <a:ext cx="1544638" cy="12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800" b="1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12"/>
          <p:cNvSpPr txBox="1">
            <a:spLocks noGrp="1"/>
          </p:cNvSpPr>
          <p:nvPr>
            <p:ph type="dt" idx="10"/>
          </p:nvPr>
        </p:nvSpPr>
        <p:spPr>
          <a:xfrm>
            <a:off x="3429000" y="6273800"/>
            <a:ext cx="1544638" cy="125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800" b="1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12"/>
          <p:cNvSpPr txBox="1">
            <a:spLocks noGrp="1"/>
          </p:cNvSpPr>
          <p:nvPr>
            <p:ph type="sldNum" idx="12"/>
          </p:nvPr>
        </p:nvSpPr>
        <p:spPr>
          <a:xfrm>
            <a:off x="3429000" y="6402388"/>
            <a:ext cx="1544638" cy="125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0" marR="0" lvl="0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i-FI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Text, and Content" type="txAndObj">
  <p:cSld name="TEXT_AND_OBJECT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3"/>
          <p:cNvSpPr txBox="1">
            <a:spLocks noGrp="1"/>
          </p:cNvSpPr>
          <p:nvPr>
            <p:ph type="title"/>
          </p:nvPr>
        </p:nvSpPr>
        <p:spPr>
          <a:xfrm>
            <a:off x="314325" y="119063"/>
            <a:ext cx="8520113" cy="962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2" name="Google Shape;62;p13"/>
          <p:cNvSpPr txBox="1">
            <a:spLocks noGrp="1"/>
          </p:cNvSpPr>
          <p:nvPr>
            <p:ph type="body" idx="1"/>
          </p:nvPr>
        </p:nvSpPr>
        <p:spPr>
          <a:xfrm>
            <a:off x="323850" y="1268413"/>
            <a:ext cx="4171950" cy="48974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3" name="Google Shape;63;p13"/>
          <p:cNvSpPr txBox="1">
            <a:spLocks noGrp="1"/>
          </p:cNvSpPr>
          <p:nvPr>
            <p:ph type="body" idx="2"/>
          </p:nvPr>
        </p:nvSpPr>
        <p:spPr>
          <a:xfrm>
            <a:off x="4648200" y="1268413"/>
            <a:ext cx="4171950" cy="48974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4" name="Google Shape;64;p1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Arial"/>
                <a:ea typeface="Arial"/>
                <a:cs typeface="Arial"/>
                <a:sym typeface="Arial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oogle Shape;10;p7" descr="Aalto_EN_Electr-Eng_21_RGB_2"/>
          <p:cNvPicPr preferRelativeResize="0"/>
          <p:nvPr/>
        </p:nvPicPr>
        <p:blipFill rotWithShape="1">
          <a:blip r:embed="rId3">
            <a:alphaModFix/>
          </a:blip>
          <a:srcRect l="7030" t="6173"/>
          <a:stretch/>
        </p:blipFill>
        <p:spPr>
          <a:xfrm>
            <a:off x="0" y="0"/>
            <a:ext cx="2162175" cy="203835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Google Shape;11;p7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" name="Google Shape;12;p7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t" anchorCtr="0">
            <a:noAutofit/>
          </a:bodyPr>
          <a:lstStyle>
            <a:lvl1pPr marL="457200" marR="0" lvl="0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914400" marR="0" lvl="1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1371600" marR="0" lvl="2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1828800" marR="0" lvl="3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–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2286000" marR="0" lvl="4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»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2743200" marR="0" lvl="5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3200400" marR="0" lvl="6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3657600" marR="0" lvl="7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4114800" marR="0" lvl="8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13" name="Google Shape;13;p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" name="Google Shape;14;p7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" name="Google Shape;15;p7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i-FI"/>
              <a:t>‹#›</a:t>
            </a:fld>
            <a:endParaRPr/>
          </a:p>
        </p:txBody>
      </p:sp>
      <p:sp>
        <p:nvSpPr>
          <p:cNvPr id="16" name="Google Shape;16;p7"/>
          <p:cNvSpPr/>
          <p:nvPr/>
        </p:nvSpPr>
        <p:spPr>
          <a:xfrm>
            <a:off x="406400" y="1712913"/>
            <a:ext cx="8328025" cy="392112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Google Shape;27;p9" descr="Aalto_EN_Electr-Eng_13_RGB_2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215900" y="5815013"/>
            <a:ext cx="2519363" cy="1042987"/>
          </a:xfrm>
          <a:prstGeom prst="rect">
            <a:avLst/>
          </a:prstGeom>
          <a:noFill/>
          <a:ln>
            <a:noFill/>
          </a:ln>
        </p:spPr>
      </p:pic>
      <p:sp>
        <p:nvSpPr>
          <p:cNvPr id="28" name="Google Shape;28;p9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9" name="Google Shape;29;p9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t" anchorCtr="0">
            <a:noAutofit/>
          </a:bodyPr>
          <a:lstStyle>
            <a:lvl1pPr marL="457200" marR="0" lvl="0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–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»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0" name="Google Shape;30;p9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1" name="Google Shape;31;p9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2" name="Google Shape;32;p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i-FI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helen.fi/uutiset/2016/sahkovarasto" TargetMode="External"/><Relationship Id="rId3" Type="http://schemas.openxmlformats.org/officeDocument/2006/relationships/hyperlink" Target="https://doi.org/10.1016/j.rser.2018.03.002" TargetMode="External"/><Relationship Id="rId7" Type="http://schemas.openxmlformats.org/officeDocument/2006/relationships/hyperlink" Target="https://www.ostologistiikka.fi/kategoriat/hankinta/tuuliwatille-pohjolan-suurin-sahkoakku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solarchoice.net.au/blog/news/are-falling-battery-costs-the-solution-to-solar-pv-ills-310114/" TargetMode="External"/><Relationship Id="rId5" Type="http://schemas.openxmlformats.org/officeDocument/2006/relationships/hyperlink" Target="http://dx.doi.org/10.1016/j.rser.2017.10.056" TargetMode="External"/><Relationship Id="rId10" Type="http://schemas.openxmlformats.org/officeDocument/2006/relationships/hyperlink" Target="https://electrek.co/2017/11/30/tesla-100mw-battery-flexes-muscles-early-this-morning-delivers-70mw-of-stored-wind-energy-shows-off-fast-switching/" TargetMode="External"/><Relationship Id="rId4" Type="http://schemas.openxmlformats.org/officeDocument/2006/relationships/hyperlink" Target="https://doi.org/10.1016/j.rser.2019.01.023" TargetMode="External"/><Relationship Id="rId9" Type="http://schemas.openxmlformats.org/officeDocument/2006/relationships/hyperlink" Target="https://www.kaleva.fi/uutiset/talous/simoon-nousee-pohjoismaiden-suurin-akku-tuuliwatti-rakentaa-metsan-keskelle-jattikokoista-sahkovarastoa/829975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2.jpg"/><Relationship Id="rId4" Type="http://schemas.openxmlformats.org/officeDocument/2006/relationships/image" Target="../media/image11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"/>
          <p:cNvSpPr txBox="1">
            <a:spLocks noGrp="1"/>
          </p:cNvSpPr>
          <p:nvPr>
            <p:ph type="ctrTitle"/>
          </p:nvPr>
        </p:nvSpPr>
        <p:spPr>
          <a:xfrm>
            <a:off x="572400" y="1772220"/>
            <a:ext cx="7777274" cy="24102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 sz="3200"/>
              <a:t>ELEC-E8423 - Smart Grid</a:t>
            </a:r>
            <a:br>
              <a:rPr lang="fi-FI" sz="3200"/>
            </a:br>
            <a:r>
              <a:rPr lang="fi-FI" sz="3200"/>
              <a:t/>
            </a:r>
            <a:br>
              <a:rPr lang="fi-FI" sz="3200"/>
            </a:br>
            <a:r>
              <a:rPr lang="fi-FI" sz="3200" i="1"/>
              <a:t>Battery Energy Storage Systems</a:t>
            </a:r>
            <a:endParaRPr sz="3200" i="1"/>
          </a:p>
        </p:txBody>
      </p:sp>
      <p:sp>
        <p:nvSpPr>
          <p:cNvPr id="70" name="Google Shape;70;p1"/>
          <p:cNvSpPr txBox="1">
            <a:spLocks noGrp="1"/>
          </p:cNvSpPr>
          <p:nvPr>
            <p:ph type="subTitle" idx="1"/>
          </p:nvPr>
        </p:nvSpPr>
        <p:spPr>
          <a:xfrm>
            <a:off x="572401" y="4182429"/>
            <a:ext cx="6285600" cy="13233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/>
          <a:p>
            <a:pPr marL="0" lvl="0" indent="0" algn="l" rtl="0">
              <a:lnSpc>
                <a:spcPct val="1108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None/>
            </a:pPr>
            <a:r>
              <a:rPr lang="fi-FI" i="1"/>
              <a:t>Amanda Jokinen</a:t>
            </a:r>
            <a:endParaRPr/>
          </a:p>
          <a:p>
            <a:pPr marL="0" lvl="0" indent="0" algn="l" rtl="0">
              <a:lnSpc>
                <a:spcPct val="110800"/>
              </a:lnSpc>
              <a:spcBef>
                <a:spcPts val="400"/>
              </a:spcBef>
              <a:spcAft>
                <a:spcPts val="0"/>
              </a:spcAft>
              <a:buClr>
                <a:srgbClr val="FFFFFF"/>
              </a:buClr>
              <a:buSzPts val="2000"/>
              <a:buNone/>
            </a:pPr>
            <a:r>
              <a:rPr lang="fi-FI" i="1"/>
              <a:t>Anni Holmström</a:t>
            </a:r>
            <a:endParaRPr/>
          </a:p>
        </p:txBody>
      </p:sp>
      <p:sp>
        <p:nvSpPr>
          <p:cNvPr id="71" name="Google Shape;71;p1"/>
          <p:cNvSpPr txBox="1">
            <a:spLocks noGrp="1"/>
          </p:cNvSpPr>
          <p:nvPr>
            <p:ph type="body" idx="2"/>
          </p:nvPr>
        </p:nvSpPr>
        <p:spPr>
          <a:xfrm>
            <a:off x="572401" y="5961599"/>
            <a:ext cx="2049245" cy="17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</a:pPr>
            <a:endParaRPr/>
          </a:p>
        </p:txBody>
      </p:sp>
      <p:sp>
        <p:nvSpPr>
          <p:cNvPr id="72" name="Google Shape;72;p1"/>
          <p:cNvSpPr txBox="1">
            <a:spLocks noGrp="1"/>
          </p:cNvSpPr>
          <p:nvPr>
            <p:ph type="body" idx="3"/>
          </p:nvPr>
        </p:nvSpPr>
        <p:spPr>
          <a:xfrm>
            <a:off x="572400" y="6137467"/>
            <a:ext cx="2049244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</a:pPr>
            <a:endParaRPr/>
          </a:p>
        </p:txBody>
      </p:sp>
      <p:sp>
        <p:nvSpPr>
          <p:cNvPr id="73" name="Google Shape;73;p1"/>
          <p:cNvSpPr txBox="1">
            <a:spLocks noGrp="1"/>
          </p:cNvSpPr>
          <p:nvPr>
            <p:ph type="body" idx="4"/>
          </p:nvPr>
        </p:nvSpPr>
        <p:spPr>
          <a:xfrm>
            <a:off x="2862387" y="6137467"/>
            <a:ext cx="2027114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</a:pPr>
            <a:r>
              <a:rPr lang="fi-FI"/>
              <a:t>10.03.2020</a:t>
            </a:r>
            <a:endParaRPr/>
          </a:p>
        </p:txBody>
      </p:sp>
      <p:sp>
        <p:nvSpPr>
          <p:cNvPr id="74" name="Google Shape;74;p1"/>
          <p:cNvSpPr txBox="1">
            <a:spLocks noGrp="1"/>
          </p:cNvSpPr>
          <p:nvPr>
            <p:ph type="body" idx="5"/>
          </p:nvPr>
        </p:nvSpPr>
        <p:spPr>
          <a:xfrm>
            <a:off x="7427603" y="5961599"/>
            <a:ext cx="1132198" cy="63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</a:pPr>
            <a:endParaRPr/>
          </a:p>
        </p:txBody>
      </p:sp>
      <p:sp>
        <p:nvSpPr>
          <p:cNvPr id="75" name="Google Shape;75;p1"/>
          <p:cNvSpPr txBox="1">
            <a:spLocks noGrp="1"/>
          </p:cNvSpPr>
          <p:nvPr>
            <p:ph type="body" idx="6"/>
          </p:nvPr>
        </p:nvSpPr>
        <p:spPr>
          <a:xfrm>
            <a:off x="5143295" y="5961067"/>
            <a:ext cx="1962357" cy="6341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</a:pP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4"/>
          <p:cNvSpPr txBox="1">
            <a:spLocks noGrp="1"/>
          </p:cNvSpPr>
          <p:nvPr>
            <p:ph type="body" idx="1"/>
          </p:nvPr>
        </p:nvSpPr>
        <p:spPr>
          <a:xfrm>
            <a:off x="572400" y="1497600"/>
            <a:ext cx="8134200" cy="2058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/>
          <a:p>
            <a:pPr marL="457200" lvl="0" indent="-3810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AutoNum type="arabicPeriod"/>
            </a:pPr>
            <a:r>
              <a:rPr lang="fi-FI" sz="2400"/>
              <a:t>Li-ion batteries the most promising BES technology at the moment, having also the largest market share of BES.</a:t>
            </a:r>
            <a:endParaRPr sz="2400"/>
          </a:p>
          <a:p>
            <a:pPr marL="457200" lvl="0" indent="-3810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AutoNum type="arabicPeriod"/>
            </a:pPr>
            <a:r>
              <a:rPr lang="fi-FI" sz="2400"/>
              <a:t>Prices are decreasing exponentially.</a:t>
            </a:r>
            <a:endParaRPr sz="2400"/>
          </a:p>
          <a:p>
            <a:pPr marL="457200" lvl="0" indent="-3810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AutoNum type="arabicPeriod"/>
            </a:pPr>
            <a:r>
              <a:rPr lang="fi-FI" sz="2400"/>
              <a:t>BES will have a remarkable role in the future power system.</a:t>
            </a:r>
            <a:endParaRPr sz="2400"/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endParaRPr sz="2400"/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endParaRPr sz="2400"/>
          </a:p>
          <a:p>
            <a:pPr marL="292100" lvl="0" indent="-165100" algn="l" rtl="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endParaRPr sz="2400"/>
          </a:p>
        </p:txBody>
      </p:sp>
      <p:sp>
        <p:nvSpPr>
          <p:cNvPr id="182" name="Google Shape;182;p4"/>
          <p:cNvSpPr txBox="1"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Conclusions</a:t>
            </a:r>
            <a:endParaRPr/>
          </a:p>
        </p:txBody>
      </p:sp>
      <p:sp>
        <p:nvSpPr>
          <p:cNvPr id="183" name="Google Shape;183;p4"/>
          <p:cNvSpPr txBox="1">
            <a:spLocks noGrp="1"/>
          </p:cNvSpPr>
          <p:nvPr>
            <p:ph type="body" idx="2"/>
          </p:nvPr>
        </p:nvSpPr>
        <p:spPr>
          <a:xfrm>
            <a:off x="5143500" y="6145215"/>
            <a:ext cx="1536700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</a:pPr>
            <a:endParaRPr/>
          </a:p>
        </p:txBody>
      </p:sp>
      <p:sp>
        <p:nvSpPr>
          <p:cNvPr id="184" name="Google Shape;184;p4"/>
          <p:cNvSpPr txBox="1">
            <a:spLocks noGrp="1"/>
          </p:cNvSpPr>
          <p:nvPr>
            <p:ph type="body" idx="3"/>
          </p:nvPr>
        </p:nvSpPr>
        <p:spPr>
          <a:xfrm>
            <a:off x="6859589" y="6145215"/>
            <a:ext cx="1701801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</a:pPr>
            <a:endParaRPr/>
          </a:p>
        </p:txBody>
      </p:sp>
      <p:sp>
        <p:nvSpPr>
          <p:cNvPr id="185" name="Google Shape;185;p4"/>
          <p:cNvSpPr txBox="1">
            <a:spLocks noGrp="1"/>
          </p:cNvSpPr>
          <p:nvPr>
            <p:ph type="dt" idx="10"/>
          </p:nvPr>
        </p:nvSpPr>
        <p:spPr>
          <a:xfrm>
            <a:off x="3429000" y="6273800"/>
            <a:ext cx="1544638" cy="125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10.03.2020</a:t>
            </a:r>
            <a:endParaRPr/>
          </a:p>
        </p:txBody>
      </p:sp>
      <p:sp>
        <p:nvSpPr>
          <p:cNvPr id="186" name="Google Shape;186;p4"/>
          <p:cNvSpPr txBox="1">
            <a:spLocks noGrp="1"/>
          </p:cNvSpPr>
          <p:nvPr>
            <p:ph type="sldNum" idx="12"/>
          </p:nvPr>
        </p:nvSpPr>
        <p:spPr>
          <a:xfrm>
            <a:off x="3429000" y="6402388"/>
            <a:ext cx="1544638" cy="125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Page </a:t>
            </a:r>
            <a:fld id="{00000000-1234-1234-1234-123412341234}" type="slidenum">
              <a:rPr lang="fi-FI"/>
              <a:t>10</a:t>
            </a:fld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5"/>
          <p:cNvSpPr txBox="1">
            <a:spLocks noGrp="1"/>
          </p:cNvSpPr>
          <p:nvPr>
            <p:ph type="body" idx="1"/>
          </p:nvPr>
        </p:nvSpPr>
        <p:spPr>
          <a:xfrm>
            <a:off x="504900" y="1360800"/>
            <a:ext cx="8134200" cy="413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/>
          <a:p>
            <a:pPr marL="457200" lvl="0" indent="-298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</a:pPr>
            <a:r>
              <a:rPr lang="fi-FI" sz="1100"/>
              <a:t>Ghassan Zubi et al. The lithium-ion battery: State of the art and future perspectives. Renewable and Sustainable Energy Reviews. Vol. 89. 2018. Pp. 292-308.</a:t>
            </a:r>
            <a:r>
              <a:rPr lang="fi-FI" sz="1100">
                <a:solidFill>
                  <a:srgbClr val="000000"/>
                </a:solidFill>
              </a:rPr>
              <a:t> </a:t>
            </a:r>
            <a:r>
              <a:rPr lang="fi-FI" sz="1100">
                <a:solidFill>
                  <a:srgbClr val="000000"/>
                </a:solidFill>
                <a:uFill>
                  <a:noFill/>
                </a:uFill>
                <a:hlinkClick r:id="rId3"/>
              </a:rPr>
              <a:t>https://doi.org/10.1016/j.rser.2018.03.002</a:t>
            </a:r>
            <a:r>
              <a:rPr lang="fi-FI" sz="1100">
                <a:solidFill>
                  <a:srgbClr val="000000"/>
                </a:solidFill>
              </a:rPr>
              <a:t> </a:t>
            </a:r>
            <a:endParaRPr sz="1100">
              <a:solidFill>
                <a:srgbClr val="000000"/>
              </a:solidFill>
            </a:endParaRPr>
          </a:p>
          <a:p>
            <a:pPr marL="457200" lvl="0" indent="-298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Char char="●"/>
            </a:pPr>
            <a:r>
              <a:rPr lang="fi-FI" sz="1100">
                <a:solidFill>
                  <a:srgbClr val="000000"/>
                </a:solidFill>
                <a:highlight>
                  <a:srgbClr val="FFFFFF"/>
                </a:highlight>
              </a:rPr>
              <a:t>A.R. Dehghani-Sanij et al. Study of energy storage systems and environmental challenges of batteries. Renewable and sustainable Energy Reviews. Vol. 104. 2019. Pp. 192-208. </a:t>
            </a:r>
            <a:r>
              <a:rPr lang="fi-FI" sz="1100">
                <a:solidFill>
                  <a:srgbClr val="000000"/>
                </a:solidFill>
                <a:uFill>
                  <a:noFill/>
                </a:uFill>
                <a:hlinkClick r:id="rId4"/>
              </a:rPr>
              <a:t>https://doi.org/10.1016/j.rser.2019.01.023</a:t>
            </a:r>
            <a:endParaRPr sz="1100">
              <a:solidFill>
                <a:srgbClr val="000000"/>
              </a:solidFill>
            </a:endParaRPr>
          </a:p>
          <a:p>
            <a:pPr marL="457200" lvl="0" indent="-298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Char char="●"/>
            </a:pPr>
            <a:r>
              <a:rPr lang="fi-FI" sz="1100">
                <a:solidFill>
                  <a:srgbClr val="000000"/>
                </a:solidFill>
              </a:rPr>
              <a:t>Matthew T. Lawder et al. Battery Energy Storage System (BESS) and Battery Management System (BMS) for Grid-Scale Applications. Invited paper. Vol. 102. Issue 6. 2014. Pp. 1014-1030. DOI: 10.1109/JPROC.2014.2317451</a:t>
            </a:r>
            <a:endParaRPr sz="1100">
              <a:solidFill>
                <a:srgbClr val="000000"/>
              </a:solidFill>
            </a:endParaRPr>
          </a:p>
          <a:p>
            <a:pPr marL="457200" lvl="0" indent="-298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Char char="●"/>
            </a:pPr>
            <a:r>
              <a:rPr lang="fi-FI" sz="1100">
                <a:solidFill>
                  <a:srgbClr val="000000"/>
                </a:solidFill>
              </a:rPr>
              <a:t>Moslem Uddin et al. a review on peak load shaving strategies. Renewable and Sustainable Energy Reviews. Vol. 82. 2018. Pp. 3323-3332. </a:t>
            </a:r>
            <a:r>
              <a:rPr lang="fi-FI" sz="1100" u="sng">
                <a:solidFill>
                  <a:schemeClr val="hlink"/>
                </a:solidFill>
                <a:hlinkClick r:id="rId5"/>
              </a:rPr>
              <a:t>http://dx.doi.org/10.1016/j.rser.2017.10.056</a:t>
            </a:r>
            <a:endParaRPr sz="1100">
              <a:solidFill>
                <a:srgbClr val="000000"/>
              </a:solidFill>
            </a:endParaRPr>
          </a:p>
          <a:p>
            <a:pPr marL="457200" lvl="0" indent="-298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Char char="●"/>
            </a:pPr>
            <a:r>
              <a:rPr lang="fi-FI" sz="1100">
                <a:solidFill>
                  <a:srgbClr val="000000"/>
                </a:solidFill>
              </a:rPr>
              <a:t>Daniel-Ioan Stroe. Operation of a Grid-Connected Lithium-Ion Battery Energy Storage System for Primary Frequency Regulation: A Battery Lifetime Perspective. IEEE Transactions on industry applications. Vol. 53. Issue 1. 2017. Pp- 430-438. DOI: 10.1109/TIA.2016.2616319</a:t>
            </a:r>
            <a:endParaRPr sz="1100">
              <a:solidFill>
                <a:srgbClr val="000000"/>
              </a:solidFill>
            </a:endParaRPr>
          </a:p>
          <a:p>
            <a:pPr marL="457200" lvl="0" indent="-298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Char char="●"/>
            </a:pPr>
            <a:r>
              <a:rPr lang="fi-FI" sz="1100">
                <a:solidFill>
                  <a:srgbClr val="000000"/>
                </a:solidFill>
              </a:rPr>
              <a:t>Energy Storage. Lecture slides.  Advanced energy solutions. 2019. Annukka Santasalo-Aarnio. </a:t>
            </a:r>
            <a:endParaRPr sz="1100">
              <a:solidFill>
                <a:srgbClr val="000000"/>
              </a:solidFill>
            </a:endParaRPr>
          </a:p>
          <a:p>
            <a:pPr marL="457200" lvl="0" indent="-298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</a:pPr>
            <a:r>
              <a:rPr lang="fi-FI" sz="1100" u="sng">
                <a:solidFill>
                  <a:srgbClr val="000000"/>
                </a:solidFill>
                <a:hlinkClick r:id="rId6"/>
              </a:rPr>
              <a:t>https://www.solarchoice.net.au/blog/news/are-falling-battery-costs-the-solution-to-solar-pv-ills-310114/</a:t>
            </a:r>
            <a:endParaRPr sz="1100"/>
          </a:p>
          <a:p>
            <a:pPr marL="457200" lvl="0" indent="-2984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</a:pPr>
            <a:r>
              <a:rPr lang="fi-FI" sz="1100" u="sng">
                <a:solidFill>
                  <a:schemeClr val="hlink"/>
                </a:solidFill>
                <a:hlinkClick r:id="rId7"/>
              </a:rPr>
              <a:t>https://www.ostologistiikka.fi/kategoriat/hankinta/tuuliwatille-pohjolan-suurin-sahkoakku</a:t>
            </a:r>
            <a:endParaRPr sz="1100"/>
          </a:p>
          <a:p>
            <a:pPr marL="457200" lvl="0" indent="-2984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</a:pPr>
            <a:r>
              <a:rPr lang="fi-FI" sz="1100" u="sng">
                <a:solidFill>
                  <a:schemeClr val="hlink"/>
                </a:solidFill>
                <a:hlinkClick r:id="rId8"/>
              </a:rPr>
              <a:t>https://www.helen.fi/uutiset/2016/sahkovarasto</a:t>
            </a:r>
            <a:endParaRPr sz="1100"/>
          </a:p>
          <a:p>
            <a:pPr marL="457200" lvl="0" indent="-2984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</a:pPr>
            <a:r>
              <a:rPr lang="fi-FI" sz="1100" u="sng">
                <a:solidFill>
                  <a:schemeClr val="hlink"/>
                </a:solidFill>
                <a:hlinkClick r:id="rId9"/>
              </a:rPr>
              <a:t>https://www.kaleva.fi/uutiset/talous/simoon-nousee-pohjoismaiden-suurin-akku-tuuliwatti-rakentaa-metsan-keskelle-jattikokoista-sahkovarastoa/829975/</a:t>
            </a:r>
            <a:endParaRPr sz="1100"/>
          </a:p>
          <a:p>
            <a:pPr marL="457200" lvl="0" indent="-2984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</a:pPr>
            <a:r>
              <a:rPr lang="fi-FI" sz="1100" u="sng">
                <a:solidFill>
                  <a:schemeClr val="hlink"/>
                </a:solidFill>
                <a:hlinkClick r:id="rId10"/>
              </a:rPr>
              <a:t>https://electrek.co/2017/11/30/tesla-100mw-battery-flexes-muscles-early-this-morning-delivers-70mw-of-stored-wind-energy-shows-off-fast-switching/</a:t>
            </a:r>
            <a:endParaRPr sz="1100"/>
          </a:p>
          <a:p>
            <a:pPr marL="457200" lvl="0" indent="-2984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</a:pPr>
            <a:r>
              <a:rPr lang="fi-FI" sz="1100"/>
              <a:t>https://www.greentechmedia.com/articles/read/report-levelized-cost-of-energy-for-lithium-ion-batteries-bnef</a:t>
            </a:r>
            <a:endParaRPr sz="1100"/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endParaRPr sz="1100"/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endParaRPr sz="1100"/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endParaRPr sz="1100"/>
          </a:p>
        </p:txBody>
      </p:sp>
      <p:sp>
        <p:nvSpPr>
          <p:cNvPr id="192" name="Google Shape;192;p5"/>
          <p:cNvSpPr txBox="1"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Source material used</a:t>
            </a:r>
            <a:endParaRPr/>
          </a:p>
        </p:txBody>
      </p:sp>
      <p:sp>
        <p:nvSpPr>
          <p:cNvPr id="193" name="Google Shape;193;p5"/>
          <p:cNvSpPr txBox="1">
            <a:spLocks noGrp="1"/>
          </p:cNvSpPr>
          <p:nvPr>
            <p:ph type="body" idx="2"/>
          </p:nvPr>
        </p:nvSpPr>
        <p:spPr>
          <a:xfrm>
            <a:off x="5143500" y="6145215"/>
            <a:ext cx="1536700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</a:pPr>
            <a:endParaRPr/>
          </a:p>
        </p:txBody>
      </p:sp>
      <p:sp>
        <p:nvSpPr>
          <p:cNvPr id="194" name="Google Shape;194;p5"/>
          <p:cNvSpPr txBox="1">
            <a:spLocks noGrp="1"/>
          </p:cNvSpPr>
          <p:nvPr>
            <p:ph type="body" idx="3"/>
          </p:nvPr>
        </p:nvSpPr>
        <p:spPr>
          <a:xfrm>
            <a:off x="6859589" y="6145215"/>
            <a:ext cx="1701801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</a:pPr>
            <a:endParaRPr/>
          </a:p>
        </p:txBody>
      </p:sp>
      <p:sp>
        <p:nvSpPr>
          <p:cNvPr id="195" name="Google Shape;195;p5"/>
          <p:cNvSpPr txBox="1">
            <a:spLocks noGrp="1"/>
          </p:cNvSpPr>
          <p:nvPr>
            <p:ph type="dt" idx="10"/>
          </p:nvPr>
        </p:nvSpPr>
        <p:spPr>
          <a:xfrm>
            <a:off x="3429000" y="6273800"/>
            <a:ext cx="1544638" cy="125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10.03.2020</a:t>
            </a:r>
            <a:endParaRPr/>
          </a:p>
        </p:txBody>
      </p:sp>
      <p:sp>
        <p:nvSpPr>
          <p:cNvPr id="196" name="Google Shape;196;p5"/>
          <p:cNvSpPr txBox="1">
            <a:spLocks noGrp="1"/>
          </p:cNvSpPr>
          <p:nvPr>
            <p:ph type="sldNum" idx="12"/>
          </p:nvPr>
        </p:nvSpPr>
        <p:spPr>
          <a:xfrm>
            <a:off x="3429000" y="6402388"/>
            <a:ext cx="1544638" cy="125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Page </a:t>
            </a:r>
            <a:fld id="{00000000-1234-1234-1234-123412341234}" type="slidenum">
              <a:rPr lang="fi-FI"/>
              <a:t>11</a:t>
            </a:fld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2"/>
          <p:cNvSpPr txBox="1">
            <a:spLocks noGrp="1"/>
          </p:cNvSpPr>
          <p:nvPr>
            <p:ph type="body" idx="1"/>
          </p:nvPr>
        </p:nvSpPr>
        <p:spPr>
          <a:xfrm>
            <a:off x="323850" y="1268413"/>
            <a:ext cx="4172100" cy="489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/>
          <a:p>
            <a:pPr marL="457200" lvl="0" indent="-317500" algn="l" rtl="0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SzPts val="1400"/>
              <a:buChar char="❖"/>
            </a:pPr>
            <a:r>
              <a:rPr lang="fi-FI" sz="1400" b="1"/>
              <a:t>Due to increase of renewable energy sources (wind and solar), the electrical power generation is changing and facing new challenges. </a:t>
            </a:r>
            <a:endParaRPr sz="1400" b="1"/>
          </a:p>
          <a:p>
            <a:pPr marL="457200" lvl="0" indent="-317500" algn="l" rtl="0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SzPts val="1400"/>
              <a:buChar char="❖"/>
            </a:pPr>
            <a:r>
              <a:rPr lang="fi-FI" sz="1400" b="1"/>
              <a:t>Variable energy sources creates a problem to the power system</a:t>
            </a:r>
            <a:endParaRPr sz="1400" b="1"/>
          </a:p>
          <a:p>
            <a:pPr marL="914400" lvl="1" indent="-317500" algn="l" rtl="0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SzPts val="1400"/>
              <a:buChar char="➢"/>
            </a:pPr>
            <a:r>
              <a:rPr lang="fi-FI" sz="1400" b="1"/>
              <a:t>Production and consumption do not match </a:t>
            </a:r>
            <a:endParaRPr sz="1400" b="1"/>
          </a:p>
          <a:p>
            <a:pPr marL="457200" lvl="0" indent="-317500" algn="l" rtl="0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SzPts val="1400"/>
              <a:buChar char="❖"/>
            </a:pPr>
            <a:r>
              <a:rPr lang="fi-FI" sz="1400" b="1"/>
              <a:t>The mismatch posses a threat to the stability of the system</a:t>
            </a:r>
            <a:endParaRPr sz="1400" b="1"/>
          </a:p>
          <a:p>
            <a:pPr marL="457200" lvl="0" indent="-317500" algn="l" rtl="0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SzPts val="1400"/>
              <a:buChar char="❖"/>
            </a:pPr>
            <a:r>
              <a:rPr lang="fi-FI" sz="1400" b="1"/>
              <a:t> With Battery Energy Storage Systems (BESS) the impact to the power system can be reduced </a:t>
            </a:r>
            <a:endParaRPr/>
          </a:p>
        </p:txBody>
      </p:sp>
      <p:sp>
        <p:nvSpPr>
          <p:cNvPr id="81" name="Google Shape;81;p2"/>
          <p:cNvSpPr txBox="1">
            <a:spLocks noGrp="1"/>
          </p:cNvSpPr>
          <p:nvPr>
            <p:ph type="title"/>
          </p:nvPr>
        </p:nvSpPr>
        <p:spPr>
          <a:xfrm>
            <a:off x="314325" y="119063"/>
            <a:ext cx="8520000" cy="96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Introduction</a:t>
            </a:r>
            <a:endParaRPr/>
          </a:p>
        </p:txBody>
      </p:sp>
      <p:sp>
        <p:nvSpPr>
          <p:cNvPr id="82" name="Google Shape;82;p2"/>
          <p:cNvSpPr txBox="1">
            <a:spLocks noGrp="1"/>
          </p:cNvSpPr>
          <p:nvPr>
            <p:ph type="body" idx="2"/>
          </p:nvPr>
        </p:nvSpPr>
        <p:spPr>
          <a:xfrm>
            <a:off x="4648200" y="1268413"/>
            <a:ext cx="4172100" cy="489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</a:pPr>
            <a:endParaRPr/>
          </a:p>
        </p:txBody>
      </p:sp>
      <p:sp>
        <p:nvSpPr>
          <p:cNvPr id="83" name="Google Shape;83;p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10.03.2020</a:t>
            </a:r>
            <a:endParaRPr/>
          </a:p>
        </p:txBody>
      </p:sp>
      <p:pic>
        <p:nvPicPr>
          <p:cNvPr id="84" name="Google Shape;84;p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10225" y="2503845"/>
            <a:ext cx="4648049" cy="242985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3"/>
          <p:cNvSpPr txBox="1">
            <a:spLocks noGrp="1"/>
          </p:cNvSpPr>
          <p:nvPr>
            <p:ph type="body" idx="1"/>
          </p:nvPr>
        </p:nvSpPr>
        <p:spPr>
          <a:xfrm>
            <a:off x="572400" y="1497600"/>
            <a:ext cx="7772400" cy="413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/>
          <a:p>
            <a:pPr marL="292100" lvl="0" indent="0" algn="l" rtl="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None/>
            </a:pPr>
            <a:r>
              <a:rPr lang="fi-FI"/>
              <a:t>Energy storage systems can be classified into five major groups:</a:t>
            </a:r>
            <a:endParaRPr/>
          </a:p>
          <a:p>
            <a:pPr marL="292100" lvl="0" indent="0" algn="l" rtl="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None/>
            </a:pPr>
            <a:endParaRPr/>
          </a:p>
          <a:p>
            <a:pPr marL="292100" lvl="0" indent="0" algn="l" rtl="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None/>
            </a:pPr>
            <a:endParaRPr/>
          </a:p>
          <a:p>
            <a:pPr marL="292100" lvl="0" indent="0" algn="l" rtl="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None/>
            </a:pPr>
            <a:endParaRPr/>
          </a:p>
          <a:p>
            <a:pPr marL="292100" lvl="0" indent="0" algn="l" rtl="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None/>
            </a:pPr>
            <a:endParaRPr/>
          </a:p>
          <a:p>
            <a:pPr marL="292100" lvl="0" indent="0" algn="l" rtl="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0" name="Google Shape;90;p3"/>
          <p:cNvSpPr txBox="1"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Energy Storage Systems</a:t>
            </a:r>
            <a:endParaRPr/>
          </a:p>
        </p:txBody>
      </p:sp>
      <p:sp>
        <p:nvSpPr>
          <p:cNvPr id="91" name="Google Shape;91;p3"/>
          <p:cNvSpPr txBox="1">
            <a:spLocks noGrp="1"/>
          </p:cNvSpPr>
          <p:nvPr>
            <p:ph type="body" idx="2"/>
          </p:nvPr>
        </p:nvSpPr>
        <p:spPr>
          <a:xfrm>
            <a:off x="5143500" y="6145215"/>
            <a:ext cx="1536700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</a:pPr>
            <a:endParaRPr/>
          </a:p>
        </p:txBody>
      </p:sp>
      <p:sp>
        <p:nvSpPr>
          <p:cNvPr id="92" name="Google Shape;92;p3"/>
          <p:cNvSpPr txBox="1">
            <a:spLocks noGrp="1"/>
          </p:cNvSpPr>
          <p:nvPr>
            <p:ph type="body" idx="3"/>
          </p:nvPr>
        </p:nvSpPr>
        <p:spPr>
          <a:xfrm>
            <a:off x="6859589" y="6145215"/>
            <a:ext cx="1701801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</a:pPr>
            <a:endParaRPr/>
          </a:p>
        </p:txBody>
      </p:sp>
      <p:sp>
        <p:nvSpPr>
          <p:cNvPr id="93" name="Google Shape;93;p3"/>
          <p:cNvSpPr txBox="1">
            <a:spLocks noGrp="1"/>
          </p:cNvSpPr>
          <p:nvPr>
            <p:ph type="dt" idx="10"/>
          </p:nvPr>
        </p:nvSpPr>
        <p:spPr>
          <a:xfrm>
            <a:off x="3429000" y="6273800"/>
            <a:ext cx="1544638" cy="125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10.03.2020</a:t>
            </a:r>
            <a:endParaRPr/>
          </a:p>
        </p:txBody>
      </p:sp>
      <p:sp>
        <p:nvSpPr>
          <p:cNvPr id="94" name="Google Shape;94;p3"/>
          <p:cNvSpPr txBox="1">
            <a:spLocks noGrp="1"/>
          </p:cNvSpPr>
          <p:nvPr>
            <p:ph type="sldNum" idx="12"/>
          </p:nvPr>
        </p:nvSpPr>
        <p:spPr>
          <a:xfrm>
            <a:off x="3429000" y="6402388"/>
            <a:ext cx="1544638" cy="125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Page </a:t>
            </a:r>
            <a:fld id="{00000000-1234-1234-1234-123412341234}" type="slidenum">
              <a:rPr lang="fi-FI"/>
              <a:t>3</a:t>
            </a:fld>
            <a:endParaRPr/>
          </a:p>
        </p:txBody>
      </p:sp>
      <p:pic>
        <p:nvPicPr>
          <p:cNvPr id="95" name="Google Shape;95;p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2250" y="1643675"/>
            <a:ext cx="8908756" cy="41363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g7ede9b1989_0_0"/>
          <p:cNvSpPr txBox="1">
            <a:spLocks noGrp="1"/>
          </p:cNvSpPr>
          <p:nvPr>
            <p:ph type="body" idx="1"/>
          </p:nvPr>
        </p:nvSpPr>
        <p:spPr>
          <a:xfrm>
            <a:off x="572400" y="1497594"/>
            <a:ext cx="3124200" cy="22335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280"/>
              </a:spcBef>
              <a:spcAft>
                <a:spcPts val="0"/>
              </a:spcAft>
              <a:buNone/>
            </a:pPr>
            <a:r>
              <a:rPr lang="fi-FI"/>
              <a:t>BESS consists of the following components:</a:t>
            </a:r>
            <a:endParaRPr/>
          </a:p>
          <a:p>
            <a:pPr marL="457200" lvl="0" indent="-317500" algn="l" rtl="0">
              <a:spcBef>
                <a:spcPts val="280"/>
              </a:spcBef>
              <a:spcAft>
                <a:spcPts val="0"/>
              </a:spcAft>
              <a:buSzPts val="1400"/>
              <a:buChar char="-"/>
            </a:pPr>
            <a:r>
              <a:rPr lang="fi-FI"/>
              <a:t>Battery pack</a:t>
            </a:r>
            <a:endParaRPr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fi-FI"/>
              <a:t>Battery Management System (BMS)</a:t>
            </a:r>
            <a:endParaRPr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fi-FI"/>
              <a:t>System Supervisory Control (SSC)</a:t>
            </a:r>
            <a:endParaRPr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fi-FI"/>
              <a:t>Converter Electronics</a:t>
            </a:r>
            <a:endParaRPr/>
          </a:p>
          <a:p>
            <a:pPr marL="0" lvl="0" indent="0" algn="l" rtl="0">
              <a:spcBef>
                <a:spcPts val="28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28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2" name="Google Shape;102;g7ede9b1989_0_0"/>
          <p:cNvSpPr txBox="1"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Architecture of BESS</a:t>
            </a:r>
            <a:endParaRPr/>
          </a:p>
        </p:txBody>
      </p:sp>
      <p:sp>
        <p:nvSpPr>
          <p:cNvPr id="103" name="Google Shape;103;g7ede9b1989_0_0"/>
          <p:cNvSpPr txBox="1">
            <a:spLocks noGrp="1"/>
          </p:cNvSpPr>
          <p:nvPr>
            <p:ph type="body" idx="2"/>
          </p:nvPr>
        </p:nvSpPr>
        <p:spPr>
          <a:xfrm>
            <a:off x="5143500" y="6145215"/>
            <a:ext cx="1536600" cy="3825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4" name="Google Shape;104;g7ede9b1989_0_0"/>
          <p:cNvSpPr txBox="1">
            <a:spLocks noGrp="1"/>
          </p:cNvSpPr>
          <p:nvPr>
            <p:ph type="body" idx="3"/>
          </p:nvPr>
        </p:nvSpPr>
        <p:spPr>
          <a:xfrm>
            <a:off x="6859589" y="6145215"/>
            <a:ext cx="1701900" cy="3825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5" name="Google Shape;105;g7ede9b1989_0_0"/>
          <p:cNvSpPr txBox="1">
            <a:spLocks noGrp="1"/>
          </p:cNvSpPr>
          <p:nvPr>
            <p:ph type="sldNum" idx="12"/>
          </p:nvPr>
        </p:nvSpPr>
        <p:spPr>
          <a:xfrm>
            <a:off x="3429000" y="6402388"/>
            <a:ext cx="1544700" cy="125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rPr lang="fi-FI"/>
              <a:t>Page </a:t>
            </a:r>
            <a:fld id="{00000000-1234-1234-1234-123412341234}" type="slidenum">
              <a:rPr lang="fi-FI"/>
              <a:t>4</a:t>
            </a:fld>
            <a:endParaRPr/>
          </a:p>
        </p:txBody>
      </p:sp>
      <p:pic>
        <p:nvPicPr>
          <p:cNvPr id="106" name="Google Shape;106;g7ede9b1989_0_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24100" y="1551236"/>
            <a:ext cx="4737400" cy="4029125"/>
          </a:xfrm>
          <a:prstGeom prst="rect">
            <a:avLst/>
          </a:prstGeom>
          <a:noFill/>
          <a:ln>
            <a:noFill/>
          </a:ln>
        </p:spPr>
      </p:pic>
      <p:sp>
        <p:nvSpPr>
          <p:cNvPr id="107" name="Google Shape;107;g7ede9b1989_0_0"/>
          <p:cNvSpPr txBox="1"/>
          <p:nvPr/>
        </p:nvSpPr>
        <p:spPr>
          <a:xfrm>
            <a:off x="772725" y="3909450"/>
            <a:ext cx="2656200" cy="145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 b="1"/>
              <a:t>Figure on the right presents the structure and relations between components. Solid line means power flow and dashed line information flow.</a:t>
            </a:r>
            <a:endParaRPr b="1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g7ede9b1989_0_18"/>
          <p:cNvSpPr txBox="1">
            <a:spLocks noGrp="1"/>
          </p:cNvSpPr>
          <p:nvPr>
            <p:ph type="body" idx="2"/>
          </p:nvPr>
        </p:nvSpPr>
        <p:spPr>
          <a:xfrm>
            <a:off x="5143500" y="6145215"/>
            <a:ext cx="1536600" cy="3825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4" name="Google Shape;114;g7ede9b1989_0_18"/>
          <p:cNvSpPr txBox="1">
            <a:spLocks noGrp="1"/>
          </p:cNvSpPr>
          <p:nvPr>
            <p:ph type="body" idx="3"/>
          </p:nvPr>
        </p:nvSpPr>
        <p:spPr>
          <a:xfrm>
            <a:off x="6859589" y="6145215"/>
            <a:ext cx="1701900" cy="3825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5" name="Google Shape;115;g7ede9b1989_0_18"/>
          <p:cNvSpPr txBox="1">
            <a:spLocks noGrp="1"/>
          </p:cNvSpPr>
          <p:nvPr>
            <p:ph type="sldNum" idx="12"/>
          </p:nvPr>
        </p:nvSpPr>
        <p:spPr>
          <a:xfrm>
            <a:off x="3429000" y="6402388"/>
            <a:ext cx="1544700" cy="125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rPr lang="fi-FI"/>
              <a:t>Page </a:t>
            </a:r>
            <a:fld id="{00000000-1234-1234-1234-123412341234}" type="slidenum">
              <a:rPr lang="fi-FI"/>
              <a:t>5</a:t>
            </a:fld>
            <a:endParaRPr/>
          </a:p>
        </p:txBody>
      </p:sp>
      <p:sp>
        <p:nvSpPr>
          <p:cNvPr id="116" name="Google Shape;116;g7ede9b1989_0_18"/>
          <p:cNvSpPr txBox="1"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Types of Batteries</a:t>
            </a:r>
            <a:endParaRPr/>
          </a:p>
        </p:txBody>
      </p:sp>
      <p:pic>
        <p:nvPicPr>
          <p:cNvPr id="117" name="Google Shape;117;g7ede9b1989_0_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540140"/>
            <a:ext cx="8839197" cy="3959302"/>
          </a:xfrm>
          <a:prstGeom prst="rect">
            <a:avLst/>
          </a:prstGeom>
          <a:noFill/>
          <a:ln>
            <a:noFill/>
          </a:ln>
        </p:spPr>
      </p:pic>
      <p:sp>
        <p:nvSpPr>
          <p:cNvPr id="118" name="Google Shape;118;g7ede9b1989_0_18"/>
          <p:cNvSpPr/>
          <p:nvPr/>
        </p:nvSpPr>
        <p:spPr>
          <a:xfrm>
            <a:off x="1447200" y="2911000"/>
            <a:ext cx="1981800" cy="833700"/>
          </a:xfrm>
          <a:prstGeom prst="ellipse">
            <a:avLst/>
          </a:prstGeom>
          <a:noFill/>
          <a:ln w="28575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9" name="Google Shape;119;g7ede9b1989_0_18"/>
          <p:cNvSpPr/>
          <p:nvPr/>
        </p:nvSpPr>
        <p:spPr>
          <a:xfrm>
            <a:off x="4420250" y="2911000"/>
            <a:ext cx="1981800" cy="676500"/>
          </a:xfrm>
          <a:prstGeom prst="ellipse">
            <a:avLst/>
          </a:prstGeom>
          <a:noFill/>
          <a:ln w="28575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0" name="Google Shape;120;g7ede9b1989_0_18"/>
          <p:cNvSpPr/>
          <p:nvPr/>
        </p:nvSpPr>
        <p:spPr>
          <a:xfrm>
            <a:off x="7613300" y="2973950"/>
            <a:ext cx="1258200" cy="314700"/>
          </a:xfrm>
          <a:prstGeom prst="ellipse">
            <a:avLst/>
          </a:prstGeom>
          <a:noFill/>
          <a:ln w="2857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1" name="Google Shape;121;g7ede9b1989_0_18"/>
          <p:cNvSpPr/>
          <p:nvPr/>
        </p:nvSpPr>
        <p:spPr>
          <a:xfrm>
            <a:off x="6402050" y="2187475"/>
            <a:ext cx="1368300" cy="900000"/>
          </a:xfrm>
          <a:prstGeom prst="ellipse">
            <a:avLst/>
          </a:prstGeom>
          <a:noFill/>
          <a:ln w="28575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2" name="Google Shape;122;g7ede9b1989_0_18"/>
          <p:cNvSpPr/>
          <p:nvPr/>
        </p:nvSpPr>
        <p:spPr>
          <a:xfrm>
            <a:off x="4420250" y="2171750"/>
            <a:ext cx="1038000" cy="550500"/>
          </a:xfrm>
          <a:prstGeom prst="ellipse">
            <a:avLst/>
          </a:prstGeom>
          <a:noFill/>
          <a:ln w="2857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3" name="Google Shape;123;g7ede9b1989_0_18"/>
          <p:cNvSpPr/>
          <p:nvPr/>
        </p:nvSpPr>
        <p:spPr>
          <a:xfrm>
            <a:off x="6402050" y="4107325"/>
            <a:ext cx="1258200" cy="755100"/>
          </a:xfrm>
          <a:prstGeom prst="ellipse">
            <a:avLst/>
          </a:prstGeom>
          <a:noFill/>
          <a:ln w="28575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4" name="Google Shape;124;g7ede9b1989_0_18"/>
          <p:cNvSpPr/>
          <p:nvPr/>
        </p:nvSpPr>
        <p:spPr>
          <a:xfrm>
            <a:off x="1557500" y="3949175"/>
            <a:ext cx="1871400" cy="755100"/>
          </a:xfrm>
          <a:prstGeom prst="ellipse">
            <a:avLst/>
          </a:prstGeom>
          <a:noFill/>
          <a:ln w="2857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5" name="Google Shape;125;g7ede9b1989_0_18"/>
          <p:cNvSpPr/>
          <p:nvPr/>
        </p:nvSpPr>
        <p:spPr>
          <a:xfrm>
            <a:off x="7508075" y="4782825"/>
            <a:ext cx="1536600" cy="755100"/>
          </a:xfrm>
          <a:prstGeom prst="ellipse">
            <a:avLst/>
          </a:prstGeom>
          <a:noFill/>
          <a:ln w="2857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6" name="Google Shape;126;g7ede9b1989_0_18"/>
          <p:cNvSpPr/>
          <p:nvPr/>
        </p:nvSpPr>
        <p:spPr>
          <a:xfrm>
            <a:off x="6512150" y="4822125"/>
            <a:ext cx="1038000" cy="676500"/>
          </a:xfrm>
          <a:prstGeom prst="ellipse">
            <a:avLst/>
          </a:prstGeom>
          <a:noFill/>
          <a:ln w="28575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g7ede9b1989_0_9"/>
          <p:cNvSpPr txBox="1">
            <a:spLocks noGrp="1"/>
          </p:cNvSpPr>
          <p:nvPr>
            <p:ph type="body" idx="1"/>
          </p:nvPr>
        </p:nvSpPr>
        <p:spPr>
          <a:xfrm>
            <a:off x="572400" y="1387750"/>
            <a:ext cx="3501900" cy="4136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457200" lvl="0" indent="-330200" algn="l" rtl="0">
              <a:spcBef>
                <a:spcPts val="280"/>
              </a:spcBef>
              <a:spcAft>
                <a:spcPts val="0"/>
              </a:spcAft>
              <a:buSzPts val="1600"/>
              <a:buChar char="-"/>
            </a:pPr>
            <a:r>
              <a:rPr lang="fi-FI" sz="1600"/>
              <a:t>peak load shaving</a:t>
            </a:r>
            <a:endParaRPr sz="1600"/>
          </a:p>
          <a:p>
            <a:pPr marL="914400" lvl="1" indent="-330200" algn="l" rtl="0">
              <a:spcBef>
                <a:spcPts val="0"/>
              </a:spcBef>
              <a:spcAft>
                <a:spcPts val="0"/>
              </a:spcAft>
              <a:buSzPts val="1600"/>
              <a:buChar char="-"/>
            </a:pPr>
            <a:r>
              <a:rPr lang="fi-FI" sz="1600"/>
              <a:t>power quality</a:t>
            </a:r>
            <a:endParaRPr sz="1600"/>
          </a:p>
          <a:p>
            <a:pPr marL="914400" lvl="1" indent="-330200" algn="l" rtl="0">
              <a:spcBef>
                <a:spcPts val="0"/>
              </a:spcBef>
              <a:spcAft>
                <a:spcPts val="0"/>
              </a:spcAft>
              <a:buSzPts val="1600"/>
              <a:buChar char="-"/>
            </a:pPr>
            <a:r>
              <a:rPr lang="fi-FI" sz="1600"/>
              <a:t>cost reduction</a:t>
            </a:r>
            <a:endParaRPr sz="1600"/>
          </a:p>
          <a:p>
            <a:pPr marL="914400" lvl="1" indent="-330200" algn="l" rtl="0">
              <a:spcBef>
                <a:spcPts val="0"/>
              </a:spcBef>
              <a:spcAft>
                <a:spcPts val="0"/>
              </a:spcAft>
              <a:buSzPts val="1600"/>
              <a:buChar char="-"/>
            </a:pPr>
            <a:r>
              <a:rPr lang="fi-FI" sz="1600"/>
              <a:t>RES integration</a:t>
            </a:r>
            <a:endParaRPr sz="1600"/>
          </a:p>
          <a:p>
            <a:pPr marL="914400" lvl="1" indent="-330200" algn="l" rtl="0">
              <a:spcBef>
                <a:spcPts val="0"/>
              </a:spcBef>
              <a:spcAft>
                <a:spcPts val="0"/>
              </a:spcAft>
              <a:buSzPts val="1600"/>
              <a:buChar char="-"/>
            </a:pPr>
            <a:r>
              <a:rPr lang="fi-FI" sz="1600"/>
              <a:t>emission reduction</a:t>
            </a:r>
            <a:endParaRPr sz="1600"/>
          </a:p>
          <a:p>
            <a:pPr marL="914400" lvl="1" indent="-330200" algn="l" rtl="0">
              <a:spcBef>
                <a:spcPts val="0"/>
              </a:spcBef>
              <a:spcAft>
                <a:spcPts val="0"/>
              </a:spcAft>
              <a:buSzPts val="1600"/>
              <a:buChar char="-"/>
            </a:pPr>
            <a:r>
              <a:rPr lang="fi-FI" sz="1600"/>
              <a:t>benefits for end users</a:t>
            </a:r>
            <a:endParaRPr sz="1600"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fi-FI"/>
              <a:t>Using EVs for peak shaving: V2G</a:t>
            </a:r>
            <a:endParaRPr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fi-FI"/>
              <a:t>Peak shaving using DSM</a:t>
            </a:r>
            <a:endParaRPr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fi-FI"/>
              <a:t>Frequency regulation</a:t>
            </a:r>
            <a:endParaRPr/>
          </a:p>
        </p:txBody>
      </p:sp>
      <p:sp>
        <p:nvSpPr>
          <p:cNvPr id="133" name="Google Shape;133;g7ede9b1989_0_9"/>
          <p:cNvSpPr txBox="1"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Role of BESS in Power Systems</a:t>
            </a:r>
            <a:endParaRPr/>
          </a:p>
        </p:txBody>
      </p:sp>
      <p:sp>
        <p:nvSpPr>
          <p:cNvPr id="134" name="Google Shape;134;g7ede9b1989_0_9"/>
          <p:cNvSpPr txBox="1">
            <a:spLocks noGrp="1"/>
          </p:cNvSpPr>
          <p:nvPr>
            <p:ph type="body" idx="2"/>
          </p:nvPr>
        </p:nvSpPr>
        <p:spPr>
          <a:xfrm>
            <a:off x="5143500" y="6145215"/>
            <a:ext cx="1536600" cy="3825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5" name="Google Shape;135;g7ede9b1989_0_9"/>
          <p:cNvSpPr txBox="1">
            <a:spLocks noGrp="1"/>
          </p:cNvSpPr>
          <p:nvPr>
            <p:ph type="body" idx="3"/>
          </p:nvPr>
        </p:nvSpPr>
        <p:spPr>
          <a:xfrm>
            <a:off x="6859589" y="6145215"/>
            <a:ext cx="1701900" cy="3825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6" name="Google Shape;136;g7ede9b1989_0_9"/>
          <p:cNvSpPr txBox="1">
            <a:spLocks noGrp="1"/>
          </p:cNvSpPr>
          <p:nvPr>
            <p:ph type="sldNum" idx="12"/>
          </p:nvPr>
        </p:nvSpPr>
        <p:spPr>
          <a:xfrm>
            <a:off x="3429000" y="6402388"/>
            <a:ext cx="1544700" cy="125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rPr lang="fi-FI"/>
              <a:t>Page </a:t>
            </a:r>
            <a:fld id="{00000000-1234-1234-1234-123412341234}" type="slidenum">
              <a:rPr lang="fi-FI"/>
              <a:t>6</a:t>
            </a:fld>
            <a:endParaRPr/>
          </a:p>
        </p:txBody>
      </p:sp>
      <p:pic>
        <p:nvPicPr>
          <p:cNvPr id="137" name="Google Shape;137;g7ede9b1989_0_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33087" y="1266799"/>
            <a:ext cx="4332875" cy="2527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8" name="Google Shape;138;g7ede9b1989_0_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433067" y="3651226"/>
            <a:ext cx="3530507" cy="2077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9" name="Google Shape;139;g7ede9b1989_0_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03900" y="3852513"/>
            <a:ext cx="4238901" cy="1674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g7ede9b1989_0_27"/>
          <p:cNvSpPr txBox="1">
            <a:spLocks noGrp="1"/>
          </p:cNvSpPr>
          <p:nvPr>
            <p:ph type="body" idx="1"/>
          </p:nvPr>
        </p:nvSpPr>
        <p:spPr>
          <a:xfrm>
            <a:off x="97150" y="1081163"/>
            <a:ext cx="4172100" cy="4897500"/>
          </a:xfrm>
          <a:prstGeom prst="rect">
            <a:avLst/>
          </a:prstGeom>
        </p:spPr>
        <p:txBody>
          <a:bodyPr spcFirstLastPara="1" wrap="square" lIns="77925" tIns="38950" rIns="77925" bIns="38950" anchor="t" anchorCtr="0">
            <a:noAutofit/>
          </a:bodyPr>
          <a:lstStyle/>
          <a:p>
            <a:pPr marL="457200" lvl="0" indent="-330200" algn="l" rtl="0">
              <a:spcBef>
                <a:spcPts val="360"/>
              </a:spcBef>
              <a:spcAft>
                <a:spcPts val="0"/>
              </a:spcAft>
              <a:buSzPts val="1600"/>
              <a:buChar char="-"/>
            </a:pPr>
            <a:r>
              <a:rPr lang="fi-FI" sz="1600"/>
              <a:t>Battery energy storage costs are decreasing</a:t>
            </a:r>
            <a:endParaRPr sz="1600"/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Char char="-"/>
            </a:pPr>
            <a:r>
              <a:rPr lang="fi-FI" sz="1600"/>
              <a:t>Energy densities in all types are still increasing</a:t>
            </a:r>
            <a:endParaRPr sz="1600"/>
          </a:p>
          <a:p>
            <a:pPr marL="914400" lvl="1" indent="-330200" algn="l" rtl="0">
              <a:spcBef>
                <a:spcPts val="0"/>
              </a:spcBef>
              <a:spcAft>
                <a:spcPts val="0"/>
              </a:spcAft>
              <a:buSzPts val="1600"/>
              <a:buChar char="-"/>
            </a:pPr>
            <a:r>
              <a:rPr lang="fi-FI" sz="1600"/>
              <a:t>Battery sizes more suitable for use</a:t>
            </a:r>
            <a:endParaRPr sz="1600"/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Char char="-"/>
            </a:pPr>
            <a:r>
              <a:rPr lang="fi-FI" sz="1600"/>
              <a:t>Storage installations are expected to grow significantly worldwide</a:t>
            </a:r>
            <a:endParaRPr sz="1600"/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Char char="-"/>
            </a:pPr>
            <a:r>
              <a:rPr lang="fi-FI" sz="1600"/>
              <a:t>LCOE may decrease to 100-150 €/MWh in the next decades</a:t>
            </a:r>
            <a:endParaRPr sz="1600"/>
          </a:p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46" name="Google Shape;146;g7ede9b1989_0_27"/>
          <p:cNvSpPr txBox="1">
            <a:spLocks noGrp="1"/>
          </p:cNvSpPr>
          <p:nvPr>
            <p:ph type="title"/>
          </p:nvPr>
        </p:nvSpPr>
        <p:spPr>
          <a:xfrm>
            <a:off x="314325" y="119063"/>
            <a:ext cx="8520000" cy="962100"/>
          </a:xfrm>
          <a:prstGeom prst="rect">
            <a:avLst/>
          </a:prstGeom>
        </p:spPr>
        <p:txBody>
          <a:bodyPr spcFirstLastPara="1" wrap="square" lIns="77925" tIns="38950" rIns="77925" bIns="3895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Development of BESS</a:t>
            </a:r>
            <a:endParaRPr/>
          </a:p>
        </p:txBody>
      </p:sp>
      <p:sp>
        <p:nvSpPr>
          <p:cNvPr id="147" name="Google Shape;147;g7ede9b1989_0_27"/>
          <p:cNvSpPr txBox="1">
            <a:spLocks noGrp="1"/>
          </p:cNvSpPr>
          <p:nvPr>
            <p:ph type="body" idx="2"/>
          </p:nvPr>
        </p:nvSpPr>
        <p:spPr>
          <a:xfrm>
            <a:off x="4648200" y="1268413"/>
            <a:ext cx="4172100" cy="4897500"/>
          </a:xfrm>
          <a:prstGeom prst="rect">
            <a:avLst/>
          </a:prstGeom>
        </p:spPr>
        <p:txBody>
          <a:bodyPr spcFirstLastPara="1" wrap="square" lIns="77925" tIns="38950" rIns="77925" bIns="3895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8" name="Google Shape;148;g7ede9b1989_0_27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</p:spPr>
        <p:txBody>
          <a:bodyPr spcFirstLastPara="1" wrap="square" lIns="77925" tIns="38950" rIns="77925" bIns="3895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rPr lang="fi-FI"/>
              <a:t>Page </a:t>
            </a:r>
            <a:fld id="{00000000-1234-1234-1234-123412341234}" type="slidenum">
              <a:rPr lang="fi-FI"/>
              <a:t>7</a:t>
            </a:fld>
            <a:endParaRPr/>
          </a:p>
        </p:txBody>
      </p:sp>
      <p:pic>
        <p:nvPicPr>
          <p:cNvPr id="149" name="Google Shape;149;g7ede9b1989_0_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57367" y="1081175"/>
            <a:ext cx="4555783" cy="2693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0" name="Google Shape;150;g7ede9b1989_0_2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557375" y="3944725"/>
            <a:ext cx="4555776" cy="2533027"/>
          </a:xfrm>
          <a:prstGeom prst="rect">
            <a:avLst/>
          </a:prstGeom>
          <a:noFill/>
          <a:ln>
            <a:noFill/>
          </a:ln>
        </p:spPr>
      </p:pic>
      <p:pic>
        <p:nvPicPr>
          <p:cNvPr id="151" name="Google Shape;151;g7ede9b1989_0_2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88750" y="3774400"/>
            <a:ext cx="3788891" cy="2693225"/>
          </a:xfrm>
          <a:prstGeom prst="rect">
            <a:avLst/>
          </a:prstGeom>
          <a:noFill/>
          <a:ln>
            <a:noFill/>
          </a:ln>
        </p:spPr>
      </p:pic>
      <p:sp>
        <p:nvSpPr>
          <p:cNvPr id="152" name="Google Shape;152;g7ede9b1989_0_27"/>
          <p:cNvSpPr/>
          <p:nvPr/>
        </p:nvSpPr>
        <p:spPr>
          <a:xfrm rot="2219374">
            <a:off x="1632909" y="4394169"/>
            <a:ext cx="2441705" cy="1140962"/>
          </a:xfrm>
          <a:prstGeom prst="ellipse">
            <a:avLst/>
          </a:prstGeom>
          <a:noFill/>
          <a:ln w="28575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g7ede9b1989_0_36"/>
          <p:cNvSpPr txBox="1">
            <a:spLocks noGrp="1"/>
          </p:cNvSpPr>
          <p:nvPr>
            <p:ph type="body" idx="1"/>
          </p:nvPr>
        </p:nvSpPr>
        <p:spPr>
          <a:xfrm>
            <a:off x="572400" y="1497600"/>
            <a:ext cx="4401300" cy="4136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280"/>
              </a:spcBef>
              <a:spcAft>
                <a:spcPts val="0"/>
              </a:spcAft>
              <a:buNone/>
            </a:pPr>
            <a:r>
              <a:rPr lang="fi-FI" dirty="0"/>
              <a:t>Helen Oy (2016)</a:t>
            </a:r>
            <a:endParaRPr dirty="0"/>
          </a:p>
          <a:p>
            <a:pPr marL="457200" lvl="0" indent="-317500" algn="l" rtl="0">
              <a:spcBef>
                <a:spcPts val="280"/>
              </a:spcBef>
              <a:spcAft>
                <a:spcPts val="0"/>
              </a:spcAft>
              <a:buSzPts val="1400"/>
              <a:buChar char="-"/>
            </a:pPr>
            <a:r>
              <a:rPr lang="fi-FI" dirty="0" err="1"/>
              <a:t>Locates</a:t>
            </a:r>
            <a:r>
              <a:rPr lang="fi-FI" dirty="0"/>
              <a:t> in Suvilahti </a:t>
            </a:r>
            <a:endParaRPr dirty="0"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fi-FI" dirty="0" err="1"/>
              <a:t>Lithium-ion</a:t>
            </a:r>
            <a:endParaRPr dirty="0"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fi-FI"/>
              <a:t>1.2 MW, 600 kWh</a:t>
            </a:r>
            <a:endParaRPr dirty="0"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fi-FI" dirty="0" err="1"/>
              <a:t>Part</a:t>
            </a:r>
            <a:r>
              <a:rPr lang="fi-FI" dirty="0"/>
              <a:t> of </a:t>
            </a:r>
            <a:r>
              <a:rPr lang="fi-FI" dirty="0" err="1"/>
              <a:t>Fingrid’s</a:t>
            </a:r>
            <a:r>
              <a:rPr lang="fi-FI" dirty="0"/>
              <a:t> </a:t>
            </a:r>
            <a:r>
              <a:rPr lang="fi-FI" dirty="0" err="1"/>
              <a:t>frequency-controlled</a:t>
            </a:r>
            <a:r>
              <a:rPr lang="fi-FI" dirty="0"/>
              <a:t> </a:t>
            </a:r>
            <a:r>
              <a:rPr lang="fi-FI" dirty="0" err="1"/>
              <a:t>operation</a:t>
            </a:r>
            <a:r>
              <a:rPr lang="fi-FI" dirty="0"/>
              <a:t> and </a:t>
            </a:r>
            <a:r>
              <a:rPr lang="fi-FI" dirty="0" err="1"/>
              <a:t>disturbance</a:t>
            </a:r>
            <a:r>
              <a:rPr lang="fi-FI" dirty="0"/>
              <a:t> </a:t>
            </a:r>
            <a:r>
              <a:rPr lang="fi-FI" dirty="0" err="1"/>
              <a:t>reserve</a:t>
            </a:r>
            <a:endParaRPr dirty="0"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fi-FI" dirty="0" err="1"/>
              <a:t>Balances</a:t>
            </a:r>
            <a:r>
              <a:rPr lang="fi-FI" dirty="0"/>
              <a:t> and </a:t>
            </a:r>
            <a:r>
              <a:rPr lang="fi-FI" dirty="0" err="1"/>
              <a:t>optimizes</a:t>
            </a:r>
            <a:r>
              <a:rPr lang="fi-FI" dirty="0"/>
              <a:t> </a:t>
            </a:r>
            <a:r>
              <a:rPr lang="fi-FI" dirty="0" err="1"/>
              <a:t>peak</a:t>
            </a:r>
            <a:r>
              <a:rPr lang="fi-FI" dirty="0"/>
              <a:t> </a:t>
            </a:r>
            <a:r>
              <a:rPr lang="fi-FI" dirty="0" err="1"/>
              <a:t>power</a:t>
            </a:r>
            <a:r>
              <a:rPr lang="fi-FI" dirty="0"/>
              <a:t> </a:t>
            </a:r>
            <a:r>
              <a:rPr lang="fi-FI" dirty="0" err="1"/>
              <a:t>production</a:t>
            </a:r>
            <a:r>
              <a:rPr lang="fi-FI" dirty="0"/>
              <a:t> </a:t>
            </a:r>
            <a:r>
              <a:rPr lang="fi-FI" dirty="0" err="1"/>
              <a:t>from</a:t>
            </a:r>
            <a:r>
              <a:rPr lang="fi-FI" dirty="0"/>
              <a:t> </a:t>
            </a:r>
            <a:r>
              <a:rPr lang="fi-FI" dirty="0" err="1"/>
              <a:t>solar</a:t>
            </a:r>
            <a:r>
              <a:rPr lang="fi-FI" dirty="0"/>
              <a:t> </a:t>
            </a:r>
            <a:r>
              <a:rPr lang="fi-FI" dirty="0" err="1"/>
              <a:t>power</a:t>
            </a:r>
            <a:r>
              <a:rPr lang="fi-FI" dirty="0"/>
              <a:t> </a:t>
            </a:r>
            <a:r>
              <a:rPr lang="fi-FI" dirty="0" err="1"/>
              <a:t>plant</a:t>
            </a:r>
            <a:endParaRPr dirty="0"/>
          </a:p>
          <a:p>
            <a:pPr marL="0" lvl="0" indent="0" algn="l" rtl="0">
              <a:spcBef>
                <a:spcPts val="280"/>
              </a:spcBef>
              <a:spcAft>
                <a:spcPts val="0"/>
              </a:spcAft>
              <a:buNone/>
            </a:pPr>
            <a:r>
              <a:rPr lang="fi-FI" dirty="0" err="1"/>
              <a:t>TuuliWatti</a:t>
            </a:r>
            <a:r>
              <a:rPr lang="fi-FI" dirty="0"/>
              <a:t> (2019)</a:t>
            </a:r>
            <a:endParaRPr dirty="0"/>
          </a:p>
          <a:p>
            <a:pPr marL="457200" lvl="0" indent="-317500" algn="l" rtl="0">
              <a:spcBef>
                <a:spcPts val="280"/>
              </a:spcBef>
              <a:spcAft>
                <a:spcPts val="0"/>
              </a:spcAft>
              <a:buSzPts val="1400"/>
              <a:buChar char="-"/>
            </a:pPr>
            <a:r>
              <a:rPr lang="fi-FI" dirty="0" err="1"/>
              <a:t>Locates</a:t>
            </a:r>
            <a:r>
              <a:rPr lang="fi-FI" dirty="0"/>
              <a:t> in Simo</a:t>
            </a:r>
            <a:endParaRPr dirty="0"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fi-FI" dirty="0" err="1"/>
              <a:t>Lithium-ion</a:t>
            </a:r>
            <a:r>
              <a:rPr lang="fi-FI" dirty="0"/>
              <a:t> </a:t>
            </a:r>
            <a:endParaRPr dirty="0"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fi-FI" dirty="0" err="1"/>
              <a:t>The</a:t>
            </a:r>
            <a:r>
              <a:rPr lang="fi-FI" dirty="0"/>
              <a:t> </a:t>
            </a:r>
            <a:r>
              <a:rPr lang="fi-FI" dirty="0" err="1"/>
              <a:t>Largest</a:t>
            </a:r>
            <a:r>
              <a:rPr lang="fi-FI" dirty="0"/>
              <a:t> </a:t>
            </a:r>
            <a:r>
              <a:rPr lang="fi-FI" dirty="0" err="1"/>
              <a:t>battery</a:t>
            </a:r>
            <a:r>
              <a:rPr lang="fi-FI" dirty="0"/>
              <a:t> in </a:t>
            </a:r>
            <a:r>
              <a:rPr lang="fi-FI" dirty="0" err="1"/>
              <a:t>the</a:t>
            </a:r>
            <a:r>
              <a:rPr lang="fi-FI" dirty="0"/>
              <a:t> Nordic </a:t>
            </a:r>
            <a:r>
              <a:rPr lang="fi-FI" dirty="0" err="1"/>
              <a:t>countries</a:t>
            </a:r>
            <a:r>
              <a:rPr lang="fi-FI" dirty="0"/>
              <a:t> </a:t>
            </a:r>
            <a:endParaRPr dirty="0"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fi-FI" dirty="0"/>
              <a:t>6 MW</a:t>
            </a:r>
            <a:endParaRPr dirty="0"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fi-FI" dirty="0" err="1"/>
              <a:t>Charged</a:t>
            </a:r>
            <a:r>
              <a:rPr lang="fi-FI" dirty="0"/>
              <a:t> </a:t>
            </a:r>
            <a:r>
              <a:rPr lang="fi-FI" dirty="0" err="1"/>
              <a:t>by</a:t>
            </a:r>
            <a:r>
              <a:rPr lang="fi-FI" dirty="0"/>
              <a:t> </a:t>
            </a:r>
            <a:r>
              <a:rPr lang="fi-FI" dirty="0" err="1"/>
              <a:t>wind</a:t>
            </a:r>
            <a:r>
              <a:rPr lang="fi-FI" dirty="0"/>
              <a:t> </a:t>
            </a:r>
            <a:r>
              <a:rPr lang="fi-FI" dirty="0" err="1"/>
              <a:t>power</a:t>
            </a:r>
            <a:r>
              <a:rPr lang="fi-FI" dirty="0"/>
              <a:t> </a:t>
            </a:r>
            <a:endParaRPr dirty="0"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fi-FI" dirty="0" err="1"/>
              <a:t>Investment</a:t>
            </a:r>
            <a:r>
              <a:rPr lang="fi-FI" dirty="0"/>
              <a:t> </a:t>
            </a:r>
            <a:r>
              <a:rPr lang="fi-FI" dirty="0" err="1"/>
              <a:t>costs</a:t>
            </a:r>
            <a:r>
              <a:rPr lang="fi-FI" dirty="0"/>
              <a:t> 3.5 </a:t>
            </a:r>
            <a:r>
              <a:rPr lang="fi-FI" dirty="0" err="1"/>
              <a:t>million</a:t>
            </a:r>
            <a:r>
              <a:rPr lang="fi-FI" dirty="0"/>
              <a:t> €</a:t>
            </a:r>
            <a:endParaRPr dirty="0"/>
          </a:p>
          <a:p>
            <a:pPr marL="0" lvl="0" indent="0" algn="l" rtl="0">
              <a:spcBef>
                <a:spcPts val="28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59" name="Google Shape;159;g7ede9b1989_0_36"/>
          <p:cNvSpPr txBox="1"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Current Projects - Finland</a:t>
            </a:r>
            <a:endParaRPr/>
          </a:p>
        </p:txBody>
      </p:sp>
      <p:sp>
        <p:nvSpPr>
          <p:cNvPr id="160" name="Google Shape;160;g7ede9b1989_0_36"/>
          <p:cNvSpPr txBox="1">
            <a:spLocks noGrp="1"/>
          </p:cNvSpPr>
          <p:nvPr>
            <p:ph type="body" idx="2"/>
          </p:nvPr>
        </p:nvSpPr>
        <p:spPr>
          <a:xfrm>
            <a:off x="5143500" y="6145215"/>
            <a:ext cx="1536600" cy="3825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1" name="Google Shape;161;g7ede9b1989_0_36"/>
          <p:cNvSpPr txBox="1">
            <a:spLocks noGrp="1"/>
          </p:cNvSpPr>
          <p:nvPr>
            <p:ph type="body" idx="3"/>
          </p:nvPr>
        </p:nvSpPr>
        <p:spPr>
          <a:xfrm>
            <a:off x="6859589" y="6145215"/>
            <a:ext cx="1701900" cy="3825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2" name="Google Shape;162;g7ede9b1989_0_36"/>
          <p:cNvSpPr txBox="1">
            <a:spLocks noGrp="1"/>
          </p:cNvSpPr>
          <p:nvPr>
            <p:ph type="sldNum" idx="12"/>
          </p:nvPr>
        </p:nvSpPr>
        <p:spPr>
          <a:xfrm>
            <a:off x="3429000" y="6402388"/>
            <a:ext cx="1544700" cy="125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rPr lang="fi-FI"/>
              <a:t>Page </a:t>
            </a:r>
            <a:fld id="{00000000-1234-1234-1234-123412341234}" type="slidenum">
              <a:rPr lang="fi-FI"/>
              <a:t>8</a:t>
            </a:fld>
            <a:endParaRPr/>
          </a:p>
        </p:txBody>
      </p:sp>
      <p:pic>
        <p:nvPicPr>
          <p:cNvPr id="163" name="Google Shape;163;g7ede9b1989_0_3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836500" y="3541225"/>
            <a:ext cx="4307499" cy="2986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64" name="Google Shape;164;g7ede9b1989_0_3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836500" y="742467"/>
            <a:ext cx="4307500" cy="279875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g7efeb0b123_0_304"/>
          <p:cNvSpPr txBox="1">
            <a:spLocks noGrp="1"/>
          </p:cNvSpPr>
          <p:nvPr>
            <p:ph type="body" idx="1"/>
          </p:nvPr>
        </p:nvSpPr>
        <p:spPr>
          <a:xfrm>
            <a:off x="572400" y="1497600"/>
            <a:ext cx="4401300" cy="4136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280"/>
              </a:spcBef>
              <a:spcAft>
                <a:spcPts val="0"/>
              </a:spcAft>
              <a:buNone/>
            </a:pPr>
            <a:r>
              <a:rPr lang="fi-FI"/>
              <a:t>Tesla </a:t>
            </a:r>
            <a:endParaRPr/>
          </a:p>
          <a:p>
            <a:pPr marL="457200" lvl="0" indent="-317500" algn="l" rtl="0">
              <a:spcBef>
                <a:spcPts val="280"/>
              </a:spcBef>
              <a:spcAft>
                <a:spcPts val="0"/>
              </a:spcAft>
              <a:buSzPts val="1400"/>
              <a:buChar char="-"/>
            </a:pPr>
            <a:r>
              <a:rPr lang="fi-FI">
                <a:highlight>
                  <a:srgbClr val="FFFFFF"/>
                </a:highlight>
              </a:rPr>
              <a:t>The plant is located next to wind power plant in Australia. </a:t>
            </a:r>
            <a:endParaRPr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fi-FI"/>
              <a:t>Lithium-ion</a:t>
            </a:r>
            <a:endParaRPr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fi-FI"/>
              <a:t>Currently, worlds biggest battery storage</a:t>
            </a:r>
            <a:endParaRPr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fi-FI"/>
              <a:t>100 MW, 129 MWh</a:t>
            </a:r>
            <a:endParaRPr/>
          </a:p>
          <a:p>
            <a:pPr marL="0" lvl="0" indent="0" algn="l" rtl="0">
              <a:spcBef>
                <a:spcPts val="280"/>
              </a:spcBef>
              <a:spcAft>
                <a:spcPts val="0"/>
              </a:spcAft>
              <a:buNone/>
            </a:pPr>
            <a:r>
              <a:rPr lang="fi-FI"/>
              <a:t>Rongke Power </a:t>
            </a:r>
            <a:endParaRPr/>
          </a:p>
          <a:p>
            <a:pPr marL="457200" lvl="0" indent="-317500" algn="l" rtl="0">
              <a:spcBef>
                <a:spcPts val="280"/>
              </a:spcBef>
              <a:spcAft>
                <a:spcPts val="0"/>
              </a:spcAft>
              <a:buSzPts val="1400"/>
              <a:buChar char="-"/>
            </a:pPr>
            <a:r>
              <a:rPr lang="fi-FI"/>
              <a:t>Largest planned battery storage in the world</a:t>
            </a:r>
            <a:endParaRPr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fi-FI"/>
              <a:t>Located in Dalian, China </a:t>
            </a:r>
            <a:endParaRPr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fi-FI"/>
              <a:t>200MW, 800 MWh </a:t>
            </a:r>
            <a:endParaRPr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fi-FI"/>
              <a:t>Vanadium redox flow battery</a:t>
            </a:r>
            <a:endParaRPr/>
          </a:p>
          <a:p>
            <a:pPr marL="0" lvl="0" indent="0" algn="l" rtl="0">
              <a:spcBef>
                <a:spcPts val="28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28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28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28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1" name="Google Shape;171;g7efeb0b123_0_304"/>
          <p:cNvSpPr txBox="1"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Current projects - Worldwide</a:t>
            </a:r>
            <a:endParaRPr/>
          </a:p>
        </p:txBody>
      </p:sp>
      <p:sp>
        <p:nvSpPr>
          <p:cNvPr id="172" name="Google Shape;172;g7efeb0b123_0_304"/>
          <p:cNvSpPr txBox="1">
            <a:spLocks noGrp="1"/>
          </p:cNvSpPr>
          <p:nvPr>
            <p:ph type="body" idx="2"/>
          </p:nvPr>
        </p:nvSpPr>
        <p:spPr>
          <a:xfrm>
            <a:off x="5143500" y="6145215"/>
            <a:ext cx="1536600" cy="3825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3" name="Google Shape;173;g7efeb0b123_0_304"/>
          <p:cNvSpPr txBox="1">
            <a:spLocks noGrp="1"/>
          </p:cNvSpPr>
          <p:nvPr>
            <p:ph type="body" idx="3"/>
          </p:nvPr>
        </p:nvSpPr>
        <p:spPr>
          <a:xfrm>
            <a:off x="6859589" y="6145215"/>
            <a:ext cx="1701900" cy="3825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4" name="Google Shape;174;g7efeb0b123_0_304"/>
          <p:cNvSpPr txBox="1">
            <a:spLocks noGrp="1"/>
          </p:cNvSpPr>
          <p:nvPr>
            <p:ph type="sldNum" idx="12"/>
          </p:nvPr>
        </p:nvSpPr>
        <p:spPr>
          <a:xfrm>
            <a:off x="3429000" y="6402388"/>
            <a:ext cx="1544700" cy="125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rPr lang="fi-FI"/>
              <a:t>Page </a:t>
            </a:r>
            <a:fld id="{00000000-1234-1234-1234-123412341234}" type="slidenum">
              <a:rPr lang="fi-FI"/>
              <a:t>9</a:t>
            </a:fld>
            <a:endParaRPr/>
          </a:p>
        </p:txBody>
      </p:sp>
      <p:pic>
        <p:nvPicPr>
          <p:cNvPr id="175" name="Google Shape;175;g7efeb0b123_0_30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73700" y="3429000"/>
            <a:ext cx="4049299" cy="2682004"/>
          </a:xfrm>
          <a:prstGeom prst="rect">
            <a:avLst/>
          </a:prstGeom>
          <a:noFill/>
          <a:ln>
            <a:noFill/>
          </a:ln>
        </p:spPr>
      </p:pic>
      <p:pic>
        <p:nvPicPr>
          <p:cNvPr id="176" name="Google Shape;176;g7efeb0b123_0_30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991338" y="1378075"/>
            <a:ext cx="4014024" cy="201669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presentation">
  <a:themeElements>
    <a:clrScheme name="Custom 5">
      <a:dk1>
        <a:srgbClr val="000000"/>
      </a:dk1>
      <a:lt1>
        <a:srgbClr val="FFFFFF"/>
      </a:lt1>
      <a:dk2>
        <a:srgbClr val="1F497D"/>
      </a:dk2>
      <a:lt2>
        <a:srgbClr val="928B81"/>
      </a:lt2>
      <a:accent1>
        <a:srgbClr val="FED100"/>
      </a:accent1>
      <a:accent2>
        <a:srgbClr val="E00034"/>
      </a:accent2>
      <a:accent3>
        <a:srgbClr val="0065BD"/>
      </a:accent3>
      <a:accent4>
        <a:srgbClr val="009B3A"/>
      </a:accent4>
      <a:accent5>
        <a:srgbClr val="6639B7"/>
      </a:accent5>
      <a:accent6>
        <a:srgbClr val="FF7900"/>
      </a:accent6>
      <a:hlink>
        <a:srgbClr val="000000"/>
      </a:hlink>
      <a:folHlink>
        <a:srgbClr val="928B8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Aalto Content - Green">
  <a:themeElements>
    <a:clrScheme name="Custom 6">
      <a:dk1>
        <a:srgbClr val="000000"/>
      </a:dk1>
      <a:lt1>
        <a:srgbClr val="FFFFFF"/>
      </a:lt1>
      <a:dk2>
        <a:srgbClr val="1F497D"/>
      </a:dk2>
      <a:lt2>
        <a:srgbClr val="928B81"/>
      </a:lt2>
      <a:accent1>
        <a:srgbClr val="FED100"/>
      </a:accent1>
      <a:accent2>
        <a:srgbClr val="E00034"/>
      </a:accent2>
      <a:accent3>
        <a:srgbClr val="0065BD"/>
      </a:accent3>
      <a:accent4>
        <a:srgbClr val="009B3A"/>
      </a:accent4>
      <a:accent5>
        <a:srgbClr val="6639B7"/>
      </a:accent5>
      <a:accent6>
        <a:srgbClr val="FF7900"/>
      </a:accent6>
      <a:hlink>
        <a:srgbClr val="000000"/>
      </a:hlink>
      <a:folHlink>
        <a:srgbClr val="928B8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630</Words>
  <Application>Microsoft Office PowerPoint</Application>
  <PresentationFormat>On-screen Show (4:3)</PresentationFormat>
  <Paragraphs>104</Paragraphs>
  <Slides>11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Calibri</vt:lpstr>
      <vt:lpstr>Times New Roman</vt:lpstr>
      <vt:lpstr>presentation</vt:lpstr>
      <vt:lpstr>Aalto Content - Green</vt:lpstr>
      <vt:lpstr>ELEC-E8423 - Smart Grid  Battery Energy Storage Systems</vt:lpstr>
      <vt:lpstr>Introduction</vt:lpstr>
      <vt:lpstr>Energy Storage Systems</vt:lpstr>
      <vt:lpstr>Architecture of BESS</vt:lpstr>
      <vt:lpstr>Types of Batteries</vt:lpstr>
      <vt:lpstr>Role of BESS in Power Systems</vt:lpstr>
      <vt:lpstr>Development of BESS</vt:lpstr>
      <vt:lpstr>Current Projects - Finland</vt:lpstr>
      <vt:lpstr>Current projects - Worldwide</vt:lpstr>
      <vt:lpstr>Conclusions</vt:lpstr>
      <vt:lpstr>Source material used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ELEC-E8423 - Smart Grid  Battery Energy Storage Systems</dc:title>
  <dc:creator>atammine</dc:creator>
  <cp:lastModifiedBy>Lehtonen Matti</cp:lastModifiedBy>
  <cp:revision>2</cp:revision>
  <dcterms:created xsi:type="dcterms:W3CDTF">2010-03-23T14:57:30Z</dcterms:created>
  <dcterms:modified xsi:type="dcterms:W3CDTF">2020-03-10T06:59:43Z</dcterms:modified>
</cp:coreProperties>
</file>