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339" r:id="rId3"/>
    <p:sldId id="355" r:id="rId4"/>
    <p:sldId id="368" r:id="rId5"/>
    <p:sldId id="376" r:id="rId6"/>
    <p:sldId id="369" r:id="rId7"/>
    <p:sldId id="373" r:id="rId8"/>
    <p:sldId id="374" r:id="rId9"/>
    <p:sldId id="375" r:id="rId10"/>
    <p:sldId id="352" r:id="rId11"/>
    <p:sldId id="371" r:id="rId12"/>
  </p:sldIdLst>
  <p:sldSz cx="9144000" cy="6858000" type="screen4x3"/>
  <p:notesSz cx="6797675" cy="9874250"/>
  <p:defaultTextStyle>
    <a:defPPr>
      <a:defRPr lang="en-US"/>
    </a:defPPr>
    <a:lvl1pPr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388938" indent="682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777875" indent="136525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168400" indent="203200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557338" indent="271463" algn="l" defTabSz="388938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65BD"/>
    <a:srgbClr val="E3E3E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0349" autoAdjust="0"/>
  </p:normalViewPr>
  <p:slideViewPr>
    <p:cSldViewPr snapToGrid="0" snapToObjects="1">
      <p:cViewPr varScale="1">
        <p:scale>
          <a:sx n="39" d="100"/>
          <a:sy n="39" d="100"/>
        </p:scale>
        <p:origin x="124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-4014" y="-114"/>
      </p:cViewPr>
      <p:guideLst>
        <p:guide orient="horz" pos="3110"/>
        <p:guide pos="2141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uel Schwenke" userId="7bb10fc1d913f4fe" providerId="LiveId" clId="{BC7D6F3E-7CE0-4DEE-B796-0ED5DD2C17E6}"/>
    <pc:docChg chg="custSel addSld delSld modSld">
      <pc:chgData name="Manuel Schwenke" userId="7bb10fc1d913f4fe" providerId="LiveId" clId="{BC7D6F3E-7CE0-4DEE-B796-0ED5DD2C17E6}" dt="2020-03-23T13:42:04.750" v="35"/>
      <pc:docMkLst>
        <pc:docMk/>
      </pc:docMkLst>
      <pc:sldChg chg="modSp mod">
        <pc:chgData name="Manuel Schwenke" userId="7bb10fc1d913f4fe" providerId="LiveId" clId="{BC7D6F3E-7CE0-4DEE-B796-0ED5DD2C17E6}" dt="2020-03-23T13:41:23.201" v="15" actId="20577"/>
        <pc:sldMkLst>
          <pc:docMk/>
          <pc:sldMk cId="1640447932" sldId="339"/>
        </pc:sldMkLst>
        <pc:spChg chg="mod">
          <ac:chgData name="Manuel Schwenke" userId="7bb10fc1d913f4fe" providerId="LiveId" clId="{BC7D6F3E-7CE0-4DEE-B796-0ED5DD2C17E6}" dt="2020-03-23T13:41:23.201" v="15" actId="20577"/>
          <ac:spMkLst>
            <pc:docMk/>
            <pc:sldMk cId="1640447932" sldId="339"/>
            <ac:spMk id="6" creationId="{00000000-0000-0000-0000-000000000000}"/>
          </ac:spMkLst>
        </pc:spChg>
      </pc:sldChg>
      <pc:sldChg chg="modSp">
        <pc:chgData name="Manuel Schwenke" userId="7bb10fc1d913f4fe" providerId="LiveId" clId="{BC7D6F3E-7CE0-4DEE-B796-0ED5DD2C17E6}" dt="2020-03-23T13:42:02.208" v="34"/>
        <pc:sldMkLst>
          <pc:docMk/>
          <pc:sldMk cId="3223155658" sldId="352"/>
        </pc:sldMkLst>
        <pc:spChg chg="mod">
          <ac:chgData name="Manuel Schwenke" userId="7bb10fc1d913f4fe" providerId="LiveId" clId="{BC7D6F3E-7CE0-4DEE-B796-0ED5DD2C17E6}" dt="2020-03-23T13:42:02.208" v="34"/>
          <ac:spMkLst>
            <pc:docMk/>
            <pc:sldMk cId="3223155658" sldId="352"/>
            <ac:spMk id="7" creationId="{00000000-0000-0000-0000-000000000000}"/>
          </ac:spMkLst>
        </pc:spChg>
      </pc:sldChg>
      <pc:sldChg chg="modSp">
        <pc:chgData name="Manuel Schwenke" userId="7bb10fc1d913f4fe" providerId="LiveId" clId="{BC7D6F3E-7CE0-4DEE-B796-0ED5DD2C17E6}" dt="2020-03-23T13:41:44.819" v="28"/>
        <pc:sldMkLst>
          <pc:docMk/>
          <pc:sldMk cId="2138976864" sldId="355"/>
        </pc:sldMkLst>
        <pc:spChg chg="mod">
          <ac:chgData name="Manuel Schwenke" userId="7bb10fc1d913f4fe" providerId="LiveId" clId="{BC7D6F3E-7CE0-4DEE-B796-0ED5DD2C17E6}" dt="2020-03-23T13:41:44.819" v="28"/>
          <ac:spMkLst>
            <pc:docMk/>
            <pc:sldMk cId="2138976864" sldId="355"/>
            <ac:spMk id="7" creationId="{00000000-0000-0000-0000-000000000000}"/>
          </ac:spMkLst>
        </pc:spChg>
      </pc:sldChg>
      <pc:sldChg chg="modSp mod">
        <pc:chgData name="Manuel Schwenke" userId="7bb10fc1d913f4fe" providerId="LiveId" clId="{BC7D6F3E-7CE0-4DEE-B796-0ED5DD2C17E6}" dt="2020-03-23T13:41:40.316" v="27" actId="20577"/>
        <pc:sldMkLst>
          <pc:docMk/>
          <pc:sldMk cId="574842502" sldId="368"/>
        </pc:sldMkLst>
        <pc:spChg chg="mod">
          <ac:chgData name="Manuel Schwenke" userId="7bb10fc1d913f4fe" providerId="LiveId" clId="{BC7D6F3E-7CE0-4DEE-B796-0ED5DD2C17E6}" dt="2020-03-23T13:41:40.316" v="27" actId="20577"/>
          <ac:spMkLst>
            <pc:docMk/>
            <pc:sldMk cId="574842502" sldId="368"/>
            <ac:spMk id="7" creationId="{00000000-0000-0000-0000-000000000000}"/>
          </ac:spMkLst>
        </pc:spChg>
      </pc:sldChg>
      <pc:sldChg chg="modSp">
        <pc:chgData name="Manuel Schwenke" userId="7bb10fc1d913f4fe" providerId="LiveId" clId="{BC7D6F3E-7CE0-4DEE-B796-0ED5DD2C17E6}" dt="2020-03-23T13:41:51.089" v="30"/>
        <pc:sldMkLst>
          <pc:docMk/>
          <pc:sldMk cId="1208599026" sldId="369"/>
        </pc:sldMkLst>
        <pc:spChg chg="mod">
          <ac:chgData name="Manuel Schwenke" userId="7bb10fc1d913f4fe" providerId="LiveId" clId="{BC7D6F3E-7CE0-4DEE-B796-0ED5DD2C17E6}" dt="2020-03-23T13:41:51.089" v="30"/>
          <ac:spMkLst>
            <pc:docMk/>
            <pc:sldMk cId="1208599026" sldId="369"/>
            <ac:spMk id="6" creationId="{5FE33CDF-3489-4B3B-9FF4-41FD255C3F09}"/>
          </ac:spMkLst>
        </pc:spChg>
      </pc:sldChg>
      <pc:sldChg chg="modSp">
        <pc:chgData name="Manuel Schwenke" userId="7bb10fc1d913f4fe" providerId="LiveId" clId="{BC7D6F3E-7CE0-4DEE-B796-0ED5DD2C17E6}" dt="2020-03-23T13:42:04.750" v="35"/>
        <pc:sldMkLst>
          <pc:docMk/>
          <pc:sldMk cId="1132230232" sldId="371"/>
        </pc:sldMkLst>
        <pc:spChg chg="mod">
          <ac:chgData name="Manuel Schwenke" userId="7bb10fc1d913f4fe" providerId="LiveId" clId="{BC7D6F3E-7CE0-4DEE-B796-0ED5DD2C17E6}" dt="2020-03-23T13:42:04.750" v="35"/>
          <ac:spMkLst>
            <pc:docMk/>
            <pc:sldMk cId="1132230232" sldId="371"/>
            <ac:spMk id="7" creationId="{00000000-0000-0000-0000-000000000000}"/>
          </ac:spMkLst>
        </pc:spChg>
      </pc:sldChg>
      <pc:sldChg chg="del">
        <pc:chgData name="Manuel Schwenke" userId="7bb10fc1d913f4fe" providerId="LiveId" clId="{BC7D6F3E-7CE0-4DEE-B796-0ED5DD2C17E6}" dt="2020-03-23T13:40:46.844" v="1" actId="47"/>
        <pc:sldMkLst>
          <pc:docMk/>
          <pc:sldMk cId="4151648317" sldId="372"/>
        </pc:sldMkLst>
      </pc:sldChg>
      <pc:sldChg chg="modSp">
        <pc:chgData name="Manuel Schwenke" userId="7bb10fc1d913f4fe" providerId="LiveId" clId="{BC7D6F3E-7CE0-4DEE-B796-0ED5DD2C17E6}" dt="2020-03-23T13:41:54.262" v="31"/>
        <pc:sldMkLst>
          <pc:docMk/>
          <pc:sldMk cId="406866713" sldId="373"/>
        </pc:sldMkLst>
        <pc:spChg chg="mod">
          <ac:chgData name="Manuel Schwenke" userId="7bb10fc1d913f4fe" providerId="LiveId" clId="{BC7D6F3E-7CE0-4DEE-B796-0ED5DD2C17E6}" dt="2020-03-23T13:41:54.262" v="31"/>
          <ac:spMkLst>
            <pc:docMk/>
            <pc:sldMk cId="406866713" sldId="373"/>
            <ac:spMk id="6" creationId="{95514971-4778-4071-A485-EADFD8E9AA77}"/>
          </ac:spMkLst>
        </pc:spChg>
      </pc:sldChg>
      <pc:sldChg chg="modSp">
        <pc:chgData name="Manuel Schwenke" userId="7bb10fc1d913f4fe" providerId="LiveId" clId="{BC7D6F3E-7CE0-4DEE-B796-0ED5DD2C17E6}" dt="2020-03-23T13:41:56.973" v="32"/>
        <pc:sldMkLst>
          <pc:docMk/>
          <pc:sldMk cId="201238749" sldId="374"/>
        </pc:sldMkLst>
        <pc:spChg chg="mod">
          <ac:chgData name="Manuel Schwenke" userId="7bb10fc1d913f4fe" providerId="LiveId" clId="{BC7D6F3E-7CE0-4DEE-B796-0ED5DD2C17E6}" dt="2020-03-23T13:41:56.973" v="32"/>
          <ac:spMkLst>
            <pc:docMk/>
            <pc:sldMk cId="201238749" sldId="374"/>
            <ac:spMk id="7" creationId="{00000000-0000-0000-0000-000000000000}"/>
          </ac:spMkLst>
        </pc:spChg>
      </pc:sldChg>
      <pc:sldChg chg="modSp">
        <pc:chgData name="Manuel Schwenke" userId="7bb10fc1d913f4fe" providerId="LiveId" clId="{BC7D6F3E-7CE0-4DEE-B796-0ED5DD2C17E6}" dt="2020-03-23T13:41:59.933" v="33"/>
        <pc:sldMkLst>
          <pc:docMk/>
          <pc:sldMk cId="1320439591" sldId="375"/>
        </pc:sldMkLst>
        <pc:spChg chg="mod">
          <ac:chgData name="Manuel Schwenke" userId="7bb10fc1d913f4fe" providerId="LiveId" clId="{BC7D6F3E-7CE0-4DEE-B796-0ED5DD2C17E6}" dt="2020-03-23T13:41:59.933" v="33"/>
          <ac:spMkLst>
            <pc:docMk/>
            <pc:sldMk cId="1320439591" sldId="375"/>
            <ac:spMk id="7" creationId="{00000000-0000-0000-0000-000000000000}"/>
          </ac:spMkLst>
        </pc:spChg>
      </pc:sldChg>
      <pc:sldChg chg="modSp add">
        <pc:chgData name="Manuel Schwenke" userId="7bb10fc1d913f4fe" providerId="LiveId" clId="{BC7D6F3E-7CE0-4DEE-B796-0ED5DD2C17E6}" dt="2020-03-23T13:41:47.155" v="29"/>
        <pc:sldMkLst>
          <pc:docMk/>
          <pc:sldMk cId="3529213075" sldId="376"/>
        </pc:sldMkLst>
        <pc:spChg chg="mod">
          <ac:chgData name="Manuel Schwenke" userId="7bb10fc1d913f4fe" providerId="LiveId" clId="{BC7D6F3E-7CE0-4DEE-B796-0ED5DD2C17E6}" dt="2020-03-23T13:41:47.155" v="29"/>
          <ac:spMkLst>
            <pc:docMk/>
            <pc:sldMk cId="3529213075" sldId="376"/>
            <ac:spMk id="6" creationId="{DF7568B6-15E4-44BC-BE54-5ACF883B1F9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6C6C468-002F-4575-A7B2-5116909C25E9}" type="datetime1">
              <a:rPr lang="en-US"/>
              <a:pPr>
                <a:defRPr/>
              </a:pPr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ADF26D-2D02-4B7E-A9F7-BA15724DBC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4797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</a:bodyPr>
          <a:lstStyle>
            <a:lvl1pPr algn="r" defTabSz="388864" eaLnBrk="1" hangingPunct="1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C00A11D-E7F3-4B45-B120-89C62F8E3355}" type="datetime1">
              <a:rPr lang="en-US"/>
              <a:pPr>
                <a:defRPr/>
              </a:pPr>
              <a:t>3/23/2020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776" tIns="46389" rIns="92776" bIns="463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wrap="square" lIns="92776" tIns="46389" rIns="92776" bIns="463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defTabSz="388864" eaLnBrk="1" hangingPunct="1"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2776" tIns="46389" rIns="92776" bIns="46389" numCol="1" anchor="b" anchorCtr="0" compatLnSpc="1">
            <a:prstTxWarp prst="textNoShape">
              <a:avLst/>
            </a:prstTxWarp>
          </a:bodyPr>
          <a:lstStyle>
            <a:lvl1pPr algn="r" defTabSz="387350" eaLnBrk="1" hangingPunct="1">
              <a:defRPr sz="1200"/>
            </a:lvl1pPr>
          </a:lstStyle>
          <a:p>
            <a:pPr>
              <a:defRPr/>
            </a:pPr>
            <a:fld id="{87BB9EB4-620A-4C05-A10A-919C6D241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053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3889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2pPr>
    <a:lvl3pPr marL="777875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3pPr>
    <a:lvl4pPr marL="1168400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4pPr>
    <a:lvl5pPr marL="1557338" algn="l" defTabSz="388938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65" charset="-128"/>
        <a:cs typeface="ＭＳ Ｐゴシック"/>
      </a:defRPr>
    </a:lvl5pPr>
    <a:lvl6pPr marL="1948129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38962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02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388044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0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558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805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58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45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2400" cy="1086181"/>
          </a:xfrm>
        </p:spPr>
        <p:txBody>
          <a:bodyPr lIns="0" tIns="0" rIns="0" bIns="0" anchor="t">
            <a:normAutofit/>
          </a:bodyPr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2858401"/>
            <a:ext cx="6285600" cy="233952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216"/>
              </a:lnSpc>
              <a:buNone/>
              <a:defRPr sz="2000">
                <a:solidFill>
                  <a:srgbClr val="FFFFFF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2401" y="5961599"/>
            <a:ext cx="2049245" cy="1778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72400" y="6137467"/>
            <a:ext cx="204924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2862387" y="6137467"/>
            <a:ext cx="2027114" cy="4572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427603" y="5961599"/>
            <a:ext cx="1132198" cy="633600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5143295" y="5961067"/>
            <a:ext cx="1962357" cy="634132"/>
          </a:xfr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000" b="1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>
                <a:latin typeface="Arial"/>
                <a:cs typeface="Arial"/>
              </a:defRPr>
            </a:lvl3pPr>
            <a:lvl4pPr>
              <a:defRPr sz="1000">
                <a:latin typeface="Arial"/>
                <a:cs typeface="Arial"/>
              </a:defRPr>
            </a:lvl4pPr>
            <a:lvl5pPr>
              <a:defRPr sz="10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1"/>
          </p:nvPr>
        </p:nvSpPr>
        <p:spPr>
          <a:xfrm>
            <a:off x="2860675" y="5961063"/>
            <a:ext cx="2027238" cy="177800"/>
          </a:xfrm>
        </p:spPr>
        <p:txBody>
          <a:bodyPr lIns="0" tIns="0" rIns="0" bIns="0" anchor="t"/>
          <a:lstStyle>
            <a:lvl1pPr>
              <a:defRPr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E17AA3F4-D5E5-4C20-B6A3-9D228DF0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90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00" y="406400"/>
            <a:ext cx="8326438" cy="54721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572400" y="547000"/>
            <a:ext cx="7772400" cy="22064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fld id="{A05597E2-BB32-4F6B-84FE-6C16B84E6F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91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r>
              <a:rPr lang="en-US" sz="1500" dirty="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6285600" cy="4136400"/>
          </a:xfrm>
        </p:spPr>
        <p:txBody>
          <a:bodyPr lIns="0" tIns="0" rIns="0" bIns="0">
            <a:normAutofit/>
          </a:bodyPr>
          <a:lstStyle>
            <a:lvl1pPr>
              <a:lnSpc>
                <a:spcPts val="1704"/>
              </a:lnSpc>
              <a:buNone/>
              <a:defRPr sz="1400" b="1"/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772400" cy="900000"/>
          </a:xfrm>
        </p:spPr>
        <p:txBody>
          <a:bodyPr lIns="0" tIns="0" rIns="0" bIns="0" anchor="t">
            <a:noAutofit/>
          </a:bodyPr>
          <a:lstStyle>
            <a:lvl1pPr algn="l">
              <a:defRPr sz="2700" b="1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5143500" y="6145215"/>
            <a:ext cx="1536700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59589" y="6145215"/>
            <a:ext cx="1701801" cy="382645"/>
          </a:xfrm>
        </p:spPr>
        <p:txBody>
          <a:bodyPr lIns="0" tIns="0" rIns="0" bIns="0"/>
          <a:lstStyle>
            <a:lvl1pPr marL="0">
              <a:lnSpc>
                <a:spcPts val="810"/>
              </a:lnSpc>
              <a:spcBef>
                <a:spcPts val="0"/>
              </a:spcBef>
              <a:buNone/>
              <a:defRPr sz="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3429000" y="6145213"/>
            <a:ext cx="1544638" cy="127000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9"/>
          </p:nvPr>
        </p:nvSpPr>
        <p:spPr>
          <a:xfrm>
            <a:off x="3429000" y="6273800"/>
            <a:ext cx="1544638" cy="125413"/>
          </a:xfrm>
        </p:spPr>
        <p:txBody>
          <a:bodyPr lIns="0" tIns="0" rIns="0" bIns="0" anchor="t"/>
          <a:lstStyle>
            <a:lvl1pPr>
              <a:defRPr sz="800" b="1"/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3429000" y="6402388"/>
            <a:ext cx="1544638" cy="125412"/>
          </a:xfrm>
        </p:spPr>
        <p:txBody>
          <a:bodyPr lIns="0" tIns="0" rIns="0" bIns="0" anchor="t"/>
          <a:lstStyle>
            <a:lvl1pPr algn="l">
              <a:defRPr sz="800" b="1"/>
            </a:lvl1pPr>
          </a:lstStyle>
          <a:p>
            <a:pPr>
              <a:defRPr/>
            </a:pPr>
            <a:r>
              <a:rPr lang="et-EE" altLang="en-US" dirty="0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74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119063"/>
            <a:ext cx="8520113" cy="962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385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9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defTabSz="388938">
              <a:defRPr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5475600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Aalto_EN_Electr-Eng_21_RGB_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174"/>
          <a:stretch>
            <a:fillRect/>
          </a:stretch>
        </p:blipFill>
        <p:spPr bwMode="auto">
          <a:xfrm>
            <a:off x="0" y="0"/>
            <a:ext cx="21621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49652F-9372-4B86-AABD-EF97F90847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25" tIns="38963" rIns="77925" bIns="38963" anchor="ctr"/>
          <a:lstStyle/>
          <a:p>
            <a:pPr algn="ctr" defTabSz="389626" eaLnBrk="1" hangingPunct="1">
              <a:defRPr/>
            </a:pPr>
            <a:endParaRPr lang="en-US" sz="1500" dirty="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7" r:id="rId1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389626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779252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168878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558503" algn="ctr" defTabSz="389626" rtl="0" eaLnBrk="1" fontAlgn="base" hangingPunct="1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65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" descr="Aalto_EN_Electr-Eng_13_RGB_2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815013"/>
            <a:ext cx="2519363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title style</a:t>
            </a:r>
            <a:endParaRPr lang="en-US" altLang="en-US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en-US"/>
              <a:t>Click to edit Master text styles</a:t>
            </a:r>
          </a:p>
          <a:p>
            <a:pPr lvl="1"/>
            <a:r>
              <a:rPr lang="fi-FI" altLang="en-US"/>
              <a:t>Second level</a:t>
            </a:r>
          </a:p>
          <a:p>
            <a:pPr lvl="2"/>
            <a:r>
              <a:rPr lang="fi-FI" altLang="en-US"/>
              <a:t>Third level</a:t>
            </a:r>
          </a:p>
          <a:p>
            <a:pPr lvl="3"/>
            <a:r>
              <a:rPr lang="fi-FI" altLang="en-US"/>
              <a:t>Fourth level</a:t>
            </a:r>
          </a:p>
          <a:p>
            <a:pPr lvl="4"/>
            <a:r>
              <a:rPr lang="fi-FI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defTabSz="389626" eaLnBrk="1" hangingPunct="1">
              <a:defRPr sz="10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fi-FI"/>
              <a:t>07.02.2018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ctr" defTabSz="389626" eaLnBrk="1" hangingPunct="1">
              <a:defRPr sz="1000">
                <a:solidFill>
                  <a:srgbClr val="898989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0A0211-A76A-4511-A964-36F8689660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90" r:id="rId1"/>
    <p:sldLayoutId id="2147484791" r:id="rId2"/>
    <p:sldLayoutId id="2147484792" r:id="rId3"/>
    <p:sldLayoutId id="2147484794" r:id="rId4"/>
  </p:sldLayoutIdLst>
  <p:hf hdr="0" ftr="0"/>
  <p:txStyles>
    <p:titleStyle>
      <a:lvl1pPr algn="ctr" defTabSz="388938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388938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389626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779252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168878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558503" algn="ctr" defTabSz="389626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92100" indent="-292100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1825" indent="-242888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73138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363663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752600" indent="-193675" algn="l" defTabSz="3889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7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2142942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389626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38962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v-magazine.de/2019/11/05/nationale-wasserstoffstrategie-bedarf-an-gruenem-und-blauem-wasserstoff-aus-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6.tm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20"/>
            <a:ext cx="7777274" cy="2410209"/>
          </a:xfrm>
        </p:spPr>
        <p:txBody>
          <a:bodyPr>
            <a:normAutofit/>
          </a:bodyPr>
          <a:lstStyle/>
          <a:p>
            <a:r>
              <a:rPr lang="fi-FI" sz="3200" dirty="0"/>
              <a:t>ELEC-E8423 - Smart Grid</a:t>
            </a:r>
            <a:br>
              <a:rPr lang="fi-FI" sz="3200" dirty="0"/>
            </a:br>
            <a:r>
              <a:rPr lang="fi-FI" sz="3200" dirty="0"/>
              <a:t/>
            </a:r>
            <a:br>
              <a:rPr lang="fi-FI" sz="3200" dirty="0"/>
            </a:br>
            <a:r>
              <a:rPr lang="fi-FI" sz="3200" i="1" dirty="0"/>
              <a:t>Power to Gas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1" y="4182429"/>
            <a:ext cx="6285600" cy="1323370"/>
          </a:xfrm>
        </p:spPr>
        <p:txBody>
          <a:bodyPr>
            <a:normAutofit/>
          </a:bodyPr>
          <a:lstStyle/>
          <a:p>
            <a:r>
              <a:rPr lang="en-US" i="1" dirty="0"/>
              <a:t>Manuel </a:t>
            </a:r>
            <a:r>
              <a:rPr lang="en-US" i="1" dirty="0" err="1"/>
              <a:t>Schwenke</a:t>
            </a:r>
            <a:r>
              <a:rPr lang="en-US" i="1" dirty="0"/>
              <a:t>, Georg Kordowich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fi-FI" dirty="0"/>
              <a:t>23</a:t>
            </a:r>
            <a:r>
              <a:rPr lang="et-EE" dirty="0"/>
              <a:t>.0</a:t>
            </a:r>
            <a:r>
              <a:rPr lang="fi-FI" dirty="0"/>
              <a:t>3</a:t>
            </a:r>
            <a:r>
              <a:rPr lang="et-EE" dirty="0"/>
              <a:t>.20</a:t>
            </a:r>
            <a:r>
              <a:rPr lang="de-AT" dirty="0"/>
              <a:t>20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47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8134278" cy="4136400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50000"/>
              </a:lnSpc>
            </a:pPr>
            <a:r>
              <a:rPr lang="de-DE" sz="2000" b="0" dirty="0"/>
              <a:t>[1] 	Zapf, Martin (2017): Stromspeicher und Power-</a:t>
            </a:r>
            <a:r>
              <a:rPr lang="de-DE" sz="2000" b="0" dirty="0" err="1"/>
              <a:t>to</a:t>
            </a:r>
            <a:r>
              <a:rPr lang="de-DE" sz="2000" b="0" dirty="0"/>
              <a:t>-Gas im deutschen Energiesystem. Wiesbaden: Springer Fachmedien 	Wiesbaden.</a:t>
            </a:r>
          </a:p>
          <a:p>
            <a:pPr marL="0" indent="0">
              <a:lnSpc>
                <a:spcPct val="150000"/>
              </a:lnSpc>
            </a:pPr>
            <a:r>
              <a:rPr lang="de-DE" sz="2000" b="0" dirty="0"/>
              <a:t>[2]	</a:t>
            </a:r>
            <a:r>
              <a:rPr lang="de-DE" sz="2000" b="0" dirty="0" err="1"/>
              <a:t>Sterner</a:t>
            </a:r>
            <a:r>
              <a:rPr lang="de-DE" sz="2000" b="0" dirty="0"/>
              <a:t>, Michael; Stadler, Ingo (2014): Energiespeicher - Bedarf, Technologien, Integration. Berlin, Heidelberg: Springer 	Berlin Heidelberg.</a:t>
            </a:r>
            <a:endParaRPr lang="en-US" sz="2000" b="0" dirty="0"/>
          </a:p>
          <a:p>
            <a:pPr marL="0" indent="0">
              <a:lnSpc>
                <a:spcPct val="150000"/>
              </a:lnSpc>
            </a:pPr>
            <a:r>
              <a:rPr lang="en-US" sz="2000" b="0" dirty="0"/>
              <a:t>[3]	</a:t>
            </a:r>
            <a:r>
              <a:rPr lang="de-AT" sz="2000" b="0" dirty="0"/>
              <a:t>Brauner, G.: Energiesysteme: regenerativ und dezentral (Springer, 2016)</a:t>
            </a:r>
          </a:p>
          <a:p>
            <a:pPr marL="0" indent="0">
              <a:lnSpc>
                <a:spcPct val="150000"/>
              </a:lnSpc>
            </a:pPr>
            <a:r>
              <a:rPr lang="de-AT" sz="2000" b="0" dirty="0"/>
              <a:t>[4]	</a:t>
            </a:r>
            <a:r>
              <a:rPr lang="de-AT" sz="2000" b="0" dirty="0" err="1"/>
              <a:t>Boudellal</a:t>
            </a:r>
            <a:r>
              <a:rPr lang="de-AT" sz="2000" b="0" dirty="0"/>
              <a:t>, M.: Power-to-Gas: </a:t>
            </a:r>
            <a:r>
              <a:rPr lang="de-AT" sz="2000" b="0" dirty="0" err="1"/>
              <a:t>renewable</a:t>
            </a:r>
            <a:r>
              <a:rPr lang="de-AT" sz="2000" b="0" dirty="0"/>
              <a:t> hydrogen (De Gruyter, 2018)</a:t>
            </a:r>
          </a:p>
          <a:p>
            <a:pPr marL="0" indent="0">
              <a:lnSpc>
                <a:spcPct val="150000"/>
              </a:lnSpc>
            </a:pPr>
            <a:r>
              <a:rPr lang="de-DE" sz="2000" b="0" dirty="0"/>
              <a:t>[5]	</a:t>
            </a:r>
            <a:r>
              <a:rPr lang="en-US" sz="2000" b="0" dirty="0" err="1"/>
              <a:t>Thema</a:t>
            </a:r>
            <a:r>
              <a:rPr lang="en-US" sz="2000" b="0" dirty="0"/>
              <a:t>, M.; Bauer, F.; Sterner, M. (2019): Power-to-Gas: Electrolysis and methanation status review. In: </a:t>
            </a:r>
            <a:r>
              <a:rPr lang="en-US" sz="2000" b="0" i="1" dirty="0"/>
              <a:t>Renewable and 	Sustainable Energy Reviews </a:t>
            </a:r>
            <a:r>
              <a:rPr lang="en-US" sz="2000" b="0" dirty="0"/>
              <a:t>112, S. 775–787. DOI: 10.1016/j.rser.2019.06.030.</a:t>
            </a:r>
          </a:p>
          <a:p>
            <a:pPr marL="0" indent="0">
              <a:lnSpc>
                <a:spcPct val="150000"/>
              </a:lnSpc>
            </a:pPr>
            <a:r>
              <a:rPr lang="en-US" sz="2000" b="0" dirty="0"/>
              <a:t>[6]	</a:t>
            </a:r>
            <a:r>
              <a:rPr lang="de-DE" sz="2000" b="0" dirty="0" err="1"/>
              <a:t>Grueger</a:t>
            </a:r>
            <a:r>
              <a:rPr lang="de-DE" sz="2000" b="0" dirty="0"/>
              <a:t>, Fabian; </a:t>
            </a:r>
            <a:r>
              <a:rPr lang="de-DE" sz="2000" b="0" dirty="0" err="1"/>
              <a:t>Möhrke</a:t>
            </a:r>
            <a:r>
              <a:rPr lang="de-DE" sz="2000" b="0" dirty="0"/>
              <a:t>, Fabian; </a:t>
            </a:r>
            <a:r>
              <a:rPr lang="de-DE" sz="2000" b="0" dirty="0" err="1"/>
              <a:t>Robinius</a:t>
            </a:r>
            <a:r>
              <a:rPr lang="de-DE" sz="2000" b="0" dirty="0"/>
              <a:t>, Martin; </a:t>
            </a:r>
            <a:r>
              <a:rPr lang="de-DE" sz="2000" b="0" dirty="0" err="1"/>
              <a:t>Stolten</a:t>
            </a:r>
            <a:r>
              <a:rPr lang="de-DE" sz="2000" b="0" dirty="0"/>
              <a:t>, Detlef (2017): Early power </a:t>
            </a:r>
            <a:r>
              <a:rPr lang="de-DE" sz="2000" b="0" dirty="0" err="1"/>
              <a:t>to</a:t>
            </a:r>
            <a:r>
              <a:rPr lang="de-DE" sz="2000" b="0" dirty="0"/>
              <a:t> gas 	</a:t>
            </a:r>
            <a:r>
              <a:rPr lang="de-DE" sz="2000" b="0" dirty="0" err="1"/>
              <a:t>applications</a:t>
            </a:r>
            <a:r>
              <a:rPr lang="de-DE" sz="2000" b="0" dirty="0"/>
              <a:t>: </a:t>
            </a:r>
            <a:r>
              <a:rPr lang="de-DE" sz="2000" b="0" dirty="0" err="1"/>
              <a:t>Reducing</a:t>
            </a:r>
            <a:r>
              <a:rPr lang="de-DE" sz="2000" b="0" dirty="0"/>
              <a:t> wind 	</a:t>
            </a:r>
            <a:r>
              <a:rPr lang="de-DE" sz="2000" b="0" dirty="0" err="1"/>
              <a:t>farm</a:t>
            </a:r>
            <a:r>
              <a:rPr lang="de-DE" sz="2000" b="0" dirty="0"/>
              <a:t> </a:t>
            </a:r>
            <a:r>
              <a:rPr lang="de-DE" sz="2000" b="0" dirty="0" err="1"/>
              <a:t>forecast</a:t>
            </a:r>
            <a:r>
              <a:rPr lang="de-DE" sz="2000" b="0" dirty="0"/>
              <a:t> </a:t>
            </a:r>
            <a:r>
              <a:rPr lang="de-DE" sz="2000" b="0" dirty="0" err="1"/>
              <a:t>errors</a:t>
            </a:r>
            <a:r>
              <a:rPr lang="de-DE" sz="2000" b="0" dirty="0"/>
              <a:t> and </a:t>
            </a:r>
            <a:r>
              <a:rPr lang="de-DE" sz="2000" b="0" dirty="0" err="1"/>
              <a:t>providing</a:t>
            </a:r>
            <a:r>
              <a:rPr lang="de-DE" sz="2000" b="0" dirty="0"/>
              <a:t> </a:t>
            </a:r>
            <a:r>
              <a:rPr lang="de-DE" sz="2000" b="0" dirty="0" err="1"/>
              <a:t>secondary</a:t>
            </a:r>
            <a:r>
              <a:rPr lang="de-DE" sz="2000" b="0" dirty="0"/>
              <a:t> </a:t>
            </a:r>
            <a:r>
              <a:rPr lang="de-DE" sz="2000" b="0" dirty="0" err="1"/>
              <a:t>control</a:t>
            </a:r>
            <a:r>
              <a:rPr lang="de-DE" sz="2000" b="0" dirty="0"/>
              <a:t> </a:t>
            </a:r>
            <a:r>
              <a:rPr lang="de-DE" sz="2000" b="0" dirty="0" err="1"/>
              <a:t>reserve</a:t>
            </a:r>
            <a:r>
              <a:rPr lang="de-DE" sz="2000" b="0" dirty="0"/>
              <a:t>. In: </a:t>
            </a:r>
            <a:r>
              <a:rPr lang="de-DE" sz="2000" b="0" i="1" dirty="0"/>
              <a:t>Applied Energy </a:t>
            </a:r>
            <a:r>
              <a:rPr lang="de-DE" sz="2000" b="0" dirty="0"/>
              <a:t>192, S. 551–562. DOI: 	10.1016/j.apenergy.2016.06.131.</a:t>
            </a:r>
          </a:p>
          <a:p>
            <a:pPr marL="0" indent="0">
              <a:lnSpc>
                <a:spcPct val="150000"/>
              </a:lnSpc>
            </a:pPr>
            <a:r>
              <a:rPr lang="de-DE" sz="2000" b="0" dirty="0"/>
              <a:t>[7] 	</a:t>
            </a:r>
            <a:r>
              <a:rPr lang="de-DE" sz="2000" b="0" u="sng" dirty="0"/>
              <a:t>https://www.gasunie.nl/en/news/europes-largest-green-hydrogen-project-starts-in-groningen</a:t>
            </a:r>
          </a:p>
          <a:p>
            <a:pPr marL="0" indent="0">
              <a:lnSpc>
                <a:spcPct val="150000"/>
              </a:lnSpc>
            </a:pPr>
            <a:r>
              <a:rPr lang="de-DE" sz="2000" b="0" dirty="0"/>
              <a:t>[8]	</a:t>
            </a:r>
            <a:r>
              <a:rPr lang="de-DE" sz="2000" b="0" u="sng" dirty="0">
                <a:hlinkClick r:id="rId3"/>
              </a:rPr>
              <a:t>https://www.pv-magazine.de/2019/11/05/nationale-wasserstoffstrategie-bedarf-an-gruenem-und-blauem-wasserstoff-aus-</a:t>
            </a:r>
            <a:r>
              <a:rPr lang="de-DE" sz="2000" b="0" u="sng" dirty="0"/>
              <a:t> </a:t>
            </a:r>
            <a:r>
              <a:rPr lang="de-DE" sz="2000" b="0" dirty="0"/>
              <a:t>	</a:t>
            </a:r>
            <a:r>
              <a:rPr lang="de-DE" sz="2000" b="0" u="sng" dirty="0"/>
              <a:t>dem-in-und-ausland/</a:t>
            </a:r>
          </a:p>
          <a:p>
            <a:pPr marL="0" indent="0">
              <a:lnSpc>
                <a:spcPct val="150000"/>
              </a:lnSpc>
            </a:pPr>
            <a:r>
              <a:rPr lang="de-AT" sz="2000" dirty="0"/>
              <a:t/>
            </a:r>
            <a:br>
              <a:rPr lang="de-AT" sz="2000" dirty="0"/>
            </a:br>
            <a:r>
              <a:rPr lang="en-US" sz="2000" dirty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Source</a:t>
            </a:r>
            <a:r>
              <a:rPr lang="fi-FI" dirty="0"/>
              <a:t> </a:t>
            </a:r>
            <a:r>
              <a:rPr lang="fi-FI" dirty="0" err="1"/>
              <a:t>material</a:t>
            </a:r>
            <a:r>
              <a:rPr lang="fi-FI" dirty="0"/>
              <a:t> </a:t>
            </a:r>
            <a:r>
              <a:rPr lang="fi-FI" dirty="0" err="1"/>
              <a:t>used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3223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0" dirty="0"/>
              <a:t>Power to Gas is an energy storage concept, which comprises the conversion of electrical energy by means of electrolysis into hydrogen. Optionally the </a:t>
            </a:r>
            <a:r>
              <a:rPr lang="en-US" sz="1800" b="0" i="1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US" sz="1800" b="0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800" b="0" dirty="0"/>
              <a:t> can then be </a:t>
            </a:r>
            <a:r>
              <a:rPr lang="en-US" sz="1800" b="0" dirty="0" err="1"/>
              <a:t>methanated</a:t>
            </a:r>
            <a:r>
              <a:rPr lang="en-US" sz="1800" b="0" dirty="0"/>
              <a:t> to </a:t>
            </a:r>
            <a:r>
              <a:rPr lang="en-US" sz="1800" b="0" i="1" dirty="0">
                <a:latin typeface="Cambria Math" panose="02040503050406030204" pitchFamily="18" charset="0"/>
                <a:ea typeface="Cambria Math" panose="02040503050406030204" pitchFamily="18" charset="0"/>
              </a:rPr>
              <a:t>CH</a:t>
            </a:r>
            <a:r>
              <a:rPr lang="en-US" sz="1800" b="0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r>
              <a:rPr lang="en-US" sz="1800" b="0" dirty="0"/>
              <a:t>.</a:t>
            </a:r>
            <a:r>
              <a:rPr lang="en-US" sz="1800" b="0" dirty="0">
                <a:highlight>
                  <a:srgbClr val="FFFFFF"/>
                </a:highlight>
              </a:rPr>
              <a:t> [1]</a:t>
            </a:r>
          </a:p>
          <a:p>
            <a:pPr marL="342900" indent="-342900" eaLnBrk="1" hangingPunct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0" dirty="0"/>
              <a:t>Methanation is the conversion of </a:t>
            </a:r>
            <a:r>
              <a:rPr lang="en-US" sz="1800" b="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CO</a:t>
            </a:r>
            <a:r>
              <a:rPr lang="en-US" sz="1800" b="0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US" sz="1800" b="0" baseline="-25000" dirty="0"/>
              <a:t> </a:t>
            </a:r>
            <a:r>
              <a:rPr lang="en-US" sz="1800" b="0" dirty="0"/>
              <a:t>(usually </a:t>
            </a:r>
            <a:r>
              <a:rPr lang="en-US" sz="1800" b="0" i="1" dirty="0">
                <a:latin typeface="Cambria Math" panose="02040503050406030204" pitchFamily="18" charset="0"/>
                <a:ea typeface="Cambria Math" panose="02040503050406030204" pitchFamily="18" charset="0"/>
              </a:rPr>
              <a:t>CO</a:t>
            </a:r>
            <a:r>
              <a:rPr lang="en-US" sz="1800" b="0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1800" b="0" dirty="0"/>
              <a:t>) and hydrogen to Methane and water.</a:t>
            </a:r>
          </a:p>
          <a:p>
            <a:pPr marL="342900" indent="-342900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b="0" dirty="0"/>
              <a:t>Those gases can serve as a chemical long-term energy storage. Large amounts of gas (e.g. for natural gas in Germany 25% of the yearly demand) can be stored in underground caverns. [2]</a:t>
            </a:r>
          </a:p>
          <a:p>
            <a:pPr marL="342900" indent="-342900" eaLnBrk="1" hangingPunct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0" dirty="0"/>
              <a:t>Can be used for climate neutral fuels, for energy applications or for the industry right now and also to balance seasonal changes in a fully regenerative power grid.</a:t>
            </a:r>
            <a:endParaRPr lang="en-US" sz="1200" b="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897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707180" y="3341290"/>
                <a:ext cx="2975860" cy="2044754"/>
              </a:xfrm>
              <a:solidFill>
                <a:schemeClr val="bg1"/>
              </a:solidFill>
            </p:spPr>
            <p:txBody>
              <a:bodyPr>
                <a:normAutofit fontScale="25000" lnSpcReduction="20000"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4800" b="0" dirty="0">
                    <a:solidFill>
                      <a:schemeClr val="tx1"/>
                    </a:solidFill>
                  </a:rPr>
                  <a:t>Water separation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sz="4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4800" b="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4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4800" b="0" dirty="0">
                    <a:solidFill>
                      <a:schemeClr val="tx1"/>
                    </a:solidFill>
                  </a:rPr>
                  <a:t> by application of voltage.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4800" b="0" dirty="0">
                    <a:solidFill>
                      <a:schemeClr val="tx1"/>
                    </a:solidFill>
                  </a:rPr>
                  <a:t>Minimum cell voltage needed (in standard conditions)		</a:t>
                </a:r>
                <a:r>
                  <a:rPr lang="en-US" sz="4800" dirty="0">
                    <a:solidFill>
                      <a:schemeClr val="tx1"/>
                    </a:solidFill>
                  </a:rPr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US" sz="4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𝒓𝒆𝒗</m:t>
                        </m:r>
                      </m:sub>
                    </m:sSub>
                    <m:r>
                      <a:rPr lang="de-AT" sz="4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AT" sz="4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de-AT" sz="4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de-AT" sz="4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𝟐𝟑</m:t>
                    </m:r>
                    <m:r>
                      <a:rPr lang="de-AT" sz="4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r>
                  <a:rPr lang="en-US" sz="48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48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de-AT" sz="48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sSub>
                      <m:sSubPr>
                        <m:ctrlPr>
                          <a:rPr lang="de-AT" sz="4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48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𝐆</m:t>
                        </m:r>
                      </m:e>
                      <m:sub>
                        <m:r>
                          <a:rPr lang="de-AT" sz="48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𝐑</m:t>
                        </m:r>
                      </m:sub>
                    </m:sSub>
                    <m:r>
                      <a:rPr lang="de-AT" sz="48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AT" sz="48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𝟐𝟑𝟕</m:t>
                    </m:r>
                    <m:r>
                      <a:rPr lang="de-AT" sz="48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de-AT" sz="48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f>
                      <m:fPr>
                        <m:type m:val="lin"/>
                        <m:ctrlPr>
                          <a:rPr lang="de-AT" sz="4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AT" sz="48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𝐤𝐉</m:t>
                        </m:r>
                      </m:num>
                      <m:den>
                        <m:r>
                          <a:rPr lang="de-AT" sz="48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𝐦𝐨𝐥</m:t>
                        </m:r>
                      </m:den>
                    </m:f>
                  </m:oMath>
                </a14:m>
                <a:r>
                  <a:rPr lang="en-US" sz="4800" dirty="0">
                    <a:solidFill>
                      <a:schemeClr val="tx1"/>
                    </a:solidFill>
                  </a:rPr>
                  <a:t>)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4800" b="0" dirty="0">
                    <a:solidFill>
                      <a:schemeClr val="tx1"/>
                    </a:solidFill>
                  </a:rPr>
                  <a:t>Real system: higher voltage needed, due to overpotentials at electrodes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8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𝛈</m:t>
                        </m:r>
                      </m:e>
                      <m:sub>
                        <m:r>
                          <a:rPr lang="en-GB" sz="48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sub>
                    </m:sSub>
                    <m:r>
                      <a:rPr lang="de-AT" sz="4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GB" sz="4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8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𝛈</m:t>
                        </m:r>
                      </m:e>
                      <m:sub>
                        <m:r>
                          <a:rPr lang="en-GB" sz="48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𝐊</m:t>
                        </m:r>
                      </m:sub>
                    </m:sSub>
                  </m:oMath>
                </a14:m>
                <a:r>
                  <a:rPr lang="en-US" sz="4800" b="0" dirty="0">
                    <a:solidFill>
                      <a:schemeClr val="tx1"/>
                    </a:solidFill>
                  </a:rPr>
                  <a:t>)</a:t>
                </a:r>
                <a:r>
                  <a:rPr lang="en-US" sz="4800" dirty="0">
                    <a:solidFill>
                      <a:schemeClr val="tx1"/>
                    </a:solidFill>
                  </a:rPr>
                  <a:t> </a:t>
                </a:r>
                <a:r>
                  <a:rPr lang="en-US" sz="4800" b="0" dirty="0">
                    <a:solidFill>
                      <a:schemeClr val="tx1"/>
                    </a:solidFill>
                  </a:rPr>
                  <a:t>and ohmic losses in electrolyte (</a:t>
                </a:r>
                <a14:m>
                  <m:oMath xmlns:m="http://schemas.openxmlformats.org/officeDocument/2006/math">
                    <m:r>
                      <a:rPr lang="en-GB" sz="4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𝐈</m:t>
                    </m:r>
                    <m:r>
                      <a:rPr lang="en-GB" sz="4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en-GB" sz="4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𝐑</m:t>
                    </m:r>
                  </m:oMath>
                </a14:m>
                <a:r>
                  <a:rPr lang="en-US" sz="4800" b="0" dirty="0">
                    <a:solidFill>
                      <a:schemeClr val="tx1"/>
                    </a:solidFill>
                  </a:rPr>
                  <a:t>)</a:t>
                </a:r>
                <a:r>
                  <a:rPr lang="de-AT" sz="2000" dirty="0">
                    <a:solidFill>
                      <a:schemeClr val="tx1"/>
                    </a:solidFill>
                  </a:rPr>
                  <a:t/>
                </a:r>
                <a:br>
                  <a:rPr lang="de-AT" sz="2000" dirty="0">
                    <a:solidFill>
                      <a:schemeClr val="tx1"/>
                    </a:solidFill>
                  </a:rPr>
                </a:b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707180" y="3341290"/>
                <a:ext cx="2975860" cy="2044754"/>
              </a:xfrm>
              <a:blipFill>
                <a:blip r:embed="rId3"/>
                <a:stretch>
                  <a:fillRect l="-2869" t="-1190" r="-1025" b="-1131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25300" y="487740"/>
            <a:ext cx="7719500" cy="900000"/>
          </a:xfrm>
        </p:spPr>
        <p:txBody>
          <a:bodyPr/>
          <a:lstStyle/>
          <a:p>
            <a:r>
              <a:rPr lang="en-US" dirty="0"/>
              <a:t>Power2Gas: System Components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5153958" y="6145215"/>
            <a:ext cx="1526241" cy="38264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871172" y="6145215"/>
            <a:ext cx="1690218" cy="38264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>
          <a:xfrm>
            <a:off x="3439512" y="6273800"/>
            <a:ext cx="1534125" cy="125413"/>
          </a:xfrm>
        </p:spPr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>
          <a:xfrm>
            <a:off x="3439512" y="6402388"/>
            <a:ext cx="1534125" cy="125412"/>
          </a:xfrm>
        </p:spPr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5470ED80-484F-4FBE-9A36-F9A93B7E21E5}"/>
              </a:ext>
            </a:extLst>
          </p:cNvPr>
          <p:cNvSpPr/>
          <p:nvPr/>
        </p:nvSpPr>
        <p:spPr>
          <a:xfrm>
            <a:off x="588637" y="1655863"/>
            <a:ext cx="2837159" cy="1007235"/>
          </a:xfrm>
          <a:prstGeom prst="round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water treatment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</a:rPr>
              <a:t>(removal: ions and suspended matter)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eck: abgerundete Ecken 12">
                <a:extLst>
                  <a:ext uri="{FF2B5EF4-FFF2-40B4-BE49-F238E27FC236}">
                    <a16:creationId xmlns:a16="http://schemas.microsoft.com/office/drawing/2014/main" id="{F33023BF-C880-4ACC-8F8B-4B665EE05CF8}"/>
                  </a:ext>
                </a:extLst>
              </p:cNvPr>
              <p:cNvSpPr/>
              <p:nvPr/>
            </p:nvSpPr>
            <p:spPr>
              <a:xfrm>
                <a:off x="6372314" y="1659094"/>
                <a:ext cx="2178292" cy="769908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800" dirty="0">
                    <a:solidFill>
                      <a:schemeClr val="tx1"/>
                    </a:solidFill>
                  </a:rPr>
                  <a:t>Purification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8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GB" sz="1200" dirty="0">
                    <a:solidFill>
                      <a:schemeClr val="tx1"/>
                    </a:solidFill>
                  </a:rPr>
                  <a:t>(with gas separator or drying process)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hteck: abgerundete Ecken 12">
                <a:extLst>
                  <a:ext uri="{FF2B5EF4-FFF2-40B4-BE49-F238E27FC236}">
                    <a16:creationId xmlns:a16="http://schemas.microsoft.com/office/drawing/2014/main" id="{F33023BF-C880-4ACC-8F8B-4B665EE05C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314" y="1659094"/>
                <a:ext cx="2178292" cy="769908"/>
              </a:xfrm>
              <a:prstGeom prst="roundRect">
                <a:avLst/>
              </a:prstGeom>
              <a:blipFill>
                <a:blip r:embed="rId4"/>
                <a:stretch>
                  <a:fillRect t="-775" b="-1550"/>
                </a:stretch>
              </a:blipFill>
              <a:ln w="19050">
                <a:solidFill>
                  <a:schemeClr val="tx1"/>
                </a:solidFill>
              </a:ln>
              <a:effectLst/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9522E6A1-A6DD-47F5-B301-E38049E58DB9}"/>
              </a:ext>
            </a:extLst>
          </p:cNvPr>
          <p:cNvCxnSpPr>
            <a:cxnSpLocks/>
          </p:cNvCxnSpPr>
          <p:nvPr/>
        </p:nvCxnSpPr>
        <p:spPr>
          <a:xfrm>
            <a:off x="3478956" y="2151981"/>
            <a:ext cx="219323" cy="296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B4BA97E4-A34D-463B-BF50-17FFC604D7A6}"/>
              </a:ext>
            </a:extLst>
          </p:cNvPr>
          <p:cNvCxnSpPr>
            <a:cxnSpLocks/>
          </p:cNvCxnSpPr>
          <p:nvPr/>
        </p:nvCxnSpPr>
        <p:spPr>
          <a:xfrm>
            <a:off x="6095567" y="2156511"/>
            <a:ext cx="210601" cy="296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F183F650-B273-449B-9076-11D56F5479C3}"/>
              </a:ext>
            </a:extLst>
          </p:cNvPr>
          <p:cNvSpPr/>
          <p:nvPr/>
        </p:nvSpPr>
        <p:spPr>
          <a:xfrm>
            <a:off x="6372314" y="3629492"/>
            <a:ext cx="2178292" cy="659215"/>
          </a:xfrm>
          <a:prstGeom prst="round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compression &amp; storage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F73804A6-D1FE-4D54-9E9E-36BFFE120ADF}"/>
              </a:ext>
            </a:extLst>
          </p:cNvPr>
          <p:cNvCxnSpPr>
            <a:cxnSpLocks/>
          </p:cNvCxnSpPr>
          <p:nvPr/>
        </p:nvCxnSpPr>
        <p:spPr>
          <a:xfrm>
            <a:off x="7466113" y="2491740"/>
            <a:ext cx="0" cy="16074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C152B747-3F47-44FC-8345-B61275D175D5}"/>
              </a:ext>
            </a:extLst>
          </p:cNvPr>
          <p:cNvGrpSpPr/>
          <p:nvPr/>
        </p:nvGrpSpPr>
        <p:grpSpPr>
          <a:xfrm>
            <a:off x="3763471" y="1313378"/>
            <a:ext cx="2251665" cy="4366860"/>
            <a:chOff x="3763471" y="1328618"/>
            <a:chExt cx="2251665" cy="4366860"/>
          </a:xfrm>
        </p:grpSpPr>
        <p:pic>
          <p:nvPicPr>
            <p:cNvPr id="9" name="Picture 21">
              <a:extLst>
                <a:ext uri="{FF2B5EF4-FFF2-40B4-BE49-F238E27FC236}">
                  <a16:creationId xmlns:a16="http://schemas.microsoft.com/office/drawing/2014/main" id="{E6D49674-C626-4D8C-8507-BFF229514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1369" y="1818911"/>
              <a:ext cx="2132880" cy="324897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9201FD96-7156-48FF-B291-F1A22F766B2B}"/>
                    </a:ext>
                  </a:extLst>
                </p:cNvPr>
                <p:cNvSpPr txBox="1"/>
                <p:nvPr/>
              </p:nvSpPr>
              <p:spPr>
                <a:xfrm>
                  <a:off x="3957359" y="5014743"/>
                  <a:ext cx="1935402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𝑐𝑒𝑙𝑙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𝑟𝑒𝑣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sz="1800" b="0" i="1" dirty="0"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sz="1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  <m:sub>
                                <m:r>
                                  <a:rPr lang="en-GB" sz="180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d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  <m:sub>
                                <m:r>
                                  <a:rPr lang="en-GB" sz="180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sz="1800" dirty="0"/>
                </a:p>
              </p:txBody>
            </p:sp>
          </mc:Choice>
          <mc:Fallback xmlns="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9201FD96-7156-48FF-B291-F1A22F766B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57359" y="5014743"/>
                  <a:ext cx="1935402" cy="553998"/>
                </a:xfrm>
                <a:prstGeom prst="rect">
                  <a:avLst/>
                </a:prstGeom>
                <a:blipFill>
                  <a:blip r:embed="rId6"/>
                  <a:stretch>
                    <a:fillRect l="-3459" r="-943" b="-13187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677C7D20-887A-442A-A563-72818CAD702B}"/>
                </a:ext>
              </a:extLst>
            </p:cNvPr>
            <p:cNvSpPr/>
            <p:nvPr/>
          </p:nvSpPr>
          <p:spPr>
            <a:xfrm>
              <a:off x="3763471" y="1671103"/>
              <a:ext cx="2251665" cy="4024375"/>
            </a:xfrm>
            <a:prstGeom prst="roundRect">
              <a:avLst/>
            </a:prstGeom>
            <a:noFill/>
            <a:ln w="38100">
              <a:solidFill>
                <a:srgbClr val="0065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8" name="Text Placeholder 1">
              <a:extLst>
                <a:ext uri="{FF2B5EF4-FFF2-40B4-BE49-F238E27FC236}">
                  <a16:creationId xmlns:a16="http://schemas.microsoft.com/office/drawing/2014/main" id="{D4BDA16D-FA54-42A3-A616-A11DB9B5766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763471" y="1328618"/>
              <a:ext cx="2251665" cy="293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lvl1pPr marL="292100" indent="-292100" algn="l" defTabSz="388938" rtl="0" eaLnBrk="0" fontAlgn="base" hangingPunct="0">
                <a:lnSpc>
                  <a:spcPts val="1704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400" b="1" kern="1200">
                  <a:solidFill>
                    <a:schemeClr val="tx1"/>
                  </a:solidFill>
                  <a:latin typeface="+mn-lt"/>
                  <a:ea typeface="ＭＳ Ｐゴシック" pitchFamily="-108" charset="-128"/>
                  <a:cs typeface="ＭＳ Ｐゴシック" pitchFamily="-108" charset="-128"/>
                </a:defRPr>
              </a:lvl1pPr>
              <a:lvl2pPr marL="631825" indent="-242888" algn="l" defTabSz="388938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400" kern="1200">
                  <a:solidFill>
                    <a:schemeClr val="tx1"/>
                  </a:solidFill>
                  <a:latin typeface="+mn-lt"/>
                  <a:ea typeface="ＭＳ Ｐゴシック" pitchFamily="-108" charset="-128"/>
                  <a:cs typeface="ＭＳ Ｐゴシック"/>
                </a:defRPr>
              </a:lvl2pPr>
              <a:lvl3pPr marL="973138" indent="-193675" algn="l" defTabSz="388938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ＭＳ Ｐゴシック" pitchFamily="-108" charset="-128"/>
                  <a:cs typeface="ＭＳ Ｐゴシック"/>
                </a:defRPr>
              </a:lvl3pPr>
              <a:lvl4pPr marL="1363663" indent="-193675" algn="l" defTabSz="388938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700" kern="1200">
                  <a:solidFill>
                    <a:schemeClr val="tx1"/>
                  </a:solidFill>
                  <a:latin typeface="+mn-lt"/>
                  <a:ea typeface="ＭＳ Ｐゴシック" pitchFamily="-108" charset="-128"/>
                  <a:cs typeface="ＭＳ Ｐゴシック"/>
                </a:defRPr>
              </a:lvl4pPr>
              <a:lvl5pPr marL="1752600" indent="-193675" algn="l" defTabSz="388938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700" kern="1200">
                  <a:solidFill>
                    <a:schemeClr val="tx1"/>
                  </a:solidFill>
                  <a:latin typeface="+mn-lt"/>
                  <a:ea typeface="ＭＳ Ｐゴシック" pitchFamily="-108" charset="-128"/>
                  <a:cs typeface="ＭＳ Ｐゴシック"/>
                </a:defRPr>
              </a:lvl5pPr>
              <a:lvl6pPr marL="2142942" indent="-194813" algn="l" defTabSz="389626" rtl="0" eaLnBrk="1" latinLnBrk="0" hangingPunct="1">
                <a:spcBef>
                  <a:spcPct val="20000"/>
                </a:spcBef>
                <a:buFont typeface="Arial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32568" indent="-194813" algn="l" defTabSz="389626" rtl="0" eaLnBrk="1" latinLnBrk="0" hangingPunct="1">
                <a:spcBef>
                  <a:spcPct val="20000"/>
                </a:spcBef>
                <a:buFont typeface="Arial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922194" indent="-194813" algn="l" defTabSz="389626" rtl="0" eaLnBrk="1" latinLnBrk="0" hangingPunct="1">
                <a:spcBef>
                  <a:spcPct val="20000"/>
                </a:spcBef>
                <a:buFont typeface="Arial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311820" indent="-194813" algn="l" defTabSz="389626" rtl="0" eaLnBrk="1" latinLnBrk="0" hangingPunct="1">
                <a:spcBef>
                  <a:spcPct val="20000"/>
                </a:spcBef>
                <a:buFont typeface="Arial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</a:pPr>
              <a:r>
                <a:rPr lang="en-GB" sz="4800" dirty="0">
                  <a:solidFill>
                    <a:srgbClr val="0065BD"/>
                  </a:solidFill>
                </a:rPr>
                <a:t>electrolysis (AEL)</a:t>
              </a:r>
              <a:endParaRPr lang="en-GB" sz="2000" dirty="0">
                <a:solidFill>
                  <a:srgbClr val="0065BD"/>
                </a:solidFill>
              </a:endParaRPr>
            </a:p>
          </p:txBody>
        </p:sp>
      </p:grp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211EE2C2-2247-44FF-AC34-215C668EFFC8}"/>
              </a:ext>
            </a:extLst>
          </p:cNvPr>
          <p:cNvSpPr/>
          <p:nvPr/>
        </p:nvSpPr>
        <p:spPr>
          <a:xfrm>
            <a:off x="593394" y="3177540"/>
            <a:ext cx="3063758" cy="2502698"/>
          </a:xfrm>
          <a:prstGeom prst="roundRect">
            <a:avLst/>
          </a:prstGeom>
          <a:noFill/>
          <a:ln w="38100">
            <a:solidFill>
              <a:srgbClr val="0065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FF63523C-A23A-4EEB-B253-BBB3C28C5922}"/>
              </a:ext>
            </a:extLst>
          </p:cNvPr>
          <p:cNvGrpSpPr/>
          <p:nvPr/>
        </p:nvGrpSpPr>
        <p:grpSpPr>
          <a:xfrm>
            <a:off x="6127937" y="4429000"/>
            <a:ext cx="2422669" cy="1251238"/>
            <a:chOff x="6127937" y="4580904"/>
            <a:chExt cx="2450181" cy="1114573"/>
          </a:xfrm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3ACD5C53-52BE-4C4B-B659-810CE8DAD333}"/>
                </a:ext>
              </a:extLst>
            </p:cNvPr>
            <p:cNvSpPr/>
            <p:nvPr/>
          </p:nvSpPr>
          <p:spPr>
            <a:xfrm>
              <a:off x="6127937" y="4580904"/>
              <a:ext cx="2450181" cy="1114573"/>
            </a:xfrm>
            <a:prstGeom prst="roundRect">
              <a:avLst/>
            </a:prstGeom>
            <a:noFill/>
            <a:ln w="38100">
              <a:solidFill>
                <a:srgbClr val="0065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 Placeholder 1">
                  <a:extLst>
                    <a:ext uri="{FF2B5EF4-FFF2-40B4-BE49-F238E27FC236}">
                      <a16:creationId xmlns:a16="http://schemas.microsoft.com/office/drawing/2014/main" id="{B1B1FC32-C79E-40A6-83DA-787716995A3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6206102" y="4626604"/>
                  <a:ext cx="2353142" cy="10432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normAutofit fontScale="92500"/>
                </a:bodyPr>
                <a:lstStyle>
                  <a:lvl1pPr marL="292100" indent="-292100" algn="l" defTabSz="388938" rtl="0" eaLnBrk="0" fontAlgn="base" hangingPunct="0">
                    <a:lnSpc>
                      <a:spcPts val="1704"/>
                    </a:lnSpc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  <a:defRPr sz="1400" b="1" kern="1200">
                      <a:solidFill>
                        <a:schemeClr val="tx1"/>
                      </a:solidFill>
                      <a:latin typeface="+mn-lt"/>
                      <a:ea typeface="ＭＳ Ｐゴシック" pitchFamily="-108" charset="-128"/>
                      <a:cs typeface="ＭＳ Ｐゴシック" pitchFamily="-108" charset="-128"/>
                    </a:defRPr>
                  </a:lvl1pPr>
                  <a:lvl2pPr marL="631825" indent="-242888" algn="l" defTabSz="388938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400" kern="1200">
                      <a:solidFill>
                        <a:schemeClr val="tx1"/>
                      </a:solidFill>
                      <a:latin typeface="+mn-lt"/>
                      <a:ea typeface="ＭＳ Ｐゴシック" pitchFamily="-108" charset="-128"/>
                      <a:cs typeface="ＭＳ Ｐゴシック"/>
                    </a:defRPr>
                  </a:lvl2pPr>
                  <a:lvl3pPr marL="973138" indent="-193675" algn="l" defTabSz="388938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ＭＳ Ｐゴシック" pitchFamily="-108" charset="-128"/>
                      <a:cs typeface="ＭＳ Ｐゴシック"/>
                    </a:defRPr>
                  </a:lvl3pPr>
                  <a:lvl4pPr marL="1363663" indent="-193675" algn="l" defTabSz="388938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1700" kern="1200">
                      <a:solidFill>
                        <a:schemeClr val="tx1"/>
                      </a:solidFill>
                      <a:latin typeface="+mn-lt"/>
                      <a:ea typeface="ＭＳ Ｐゴシック" pitchFamily="-108" charset="-128"/>
                      <a:cs typeface="ＭＳ Ｐゴシック"/>
                    </a:defRPr>
                  </a:lvl4pPr>
                  <a:lvl5pPr marL="1752600" indent="-193675" algn="l" defTabSz="388938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1700" kern="1200">
                      <a:solidFill>
                        <a:schemeClr val="tx1"/>
                      </a:solidFill>
                      <a:latin typeface="+mn-lt"/>
                      <a:ea typeface="ＭＳ Ｐゴシック" pitchFamily="-108" charset="-128"/>
                      <a:cs typeface="ＭＳ Ｐゴシック"/>
                    </a:defRPr>
                  </a:lvl5pPr>
                  <a:lvl6pPr marL="2142942" indent="-194813" algn="l" defTabSz="389626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7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532568" indent="-194813" algn="l" defTabSz="389626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7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922194" indent="-194813" algn="l" defTabSz="389626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7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311820" indent="-194813" algn="l" defTabSz="389626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7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sz="1200" b="0" dirty="0">
                      <a:solidFill>
                        <a:schemeClr val="tx1"/>
                      </a:solidFill>
                    </a:rPr>
                    <a:t>minimal energy needed: </a:t>
                  </a:r>
                  <a:br>
                    <a:rPr lang="en-US" sz="1200" b="0" dirty="0">
                      <a:solidFill>
                        <a:schemeClr val="tx1"/>
                      </a:solidFill>
                    </a:rPr>
                  </a:br>
                  <a:r>
                    <a:rPr lang="de-AT" sz="1200" dirty="0">
                      <a:solidFill>
                        <a:schemeClr val="tx1"/>
                      </a:solidFill>
                    </a:rPr>
                    <a:t>4.5 </a:t>
                  </a:r>
                  <a14:m>
                    <m:oMath xmlns:m="http://schemas.openxmlformats.org/officeDocument/2006/math">
                      <m:r>
                        <a:rPr lang="de-AT" sz="1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𝒌𝑾𝒉</m:t>
                      </m:r>
                      <m:r>
                        <a:rPr lang="de-AT" sz="1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de-AT" sz="12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AT" sz="1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de-AT" sz="1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de-AT" sz="1200" b="1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de-AT" sz="1200" dirty="0">
                    <a:solidFill>
                      <a:schemeClr val="tx1"/>
                    </a:solidFill>
                  </a:endParaRPr>
                </a:p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</a:pPr>
                  <a:r>
                    <a:rPr lang="en-GB" sz="1200" b="0" dirty="0"/>
                    <a:t>Max. theoretical system efficiency:</a:t>
                  </a:r>
                  <a:r>
                    <a:rPr lang="en-GB" sz="1200" dirty="0"/>
                    <a:t> </a:t>
                  </a:r>
                  <a:r>
                    <a:rPr lang="de-AT" sz="1200" dirty="0"/>
                    <a:t/>
                  </a:r>
                  <a:br>
                    <a:rPr lang="de-AT" sz="1200" dirty="0"/>
                  </a:br>
                  <a:r>
                    <a:rPr lang="de-AT" sz="1200" dirty="0"/>
                    <a:t>78,67 % (</a:t>
                  </a:r>
                  <a:r>
                    <a:rPr lang="de-AT" sz="1200" dirty="0" err="1"/>
                    <a:t>based</a:t>
                  </a:r>
                  <a:r>
                    <a:rPr lang="de-AT" sz="1200" dirty="0"/>
                    <a:t> on </a:t>
                  </a:r>
                  <a:r>
                    <a:rPr lang="de-AT" sz="1200" dirty="0" err="1"/>
                    <a:t>heat</a:t>
                  </a:r>
                  <a:r>
                    <a:rPr lang="de-AT" sz="1200" dirty="0"/>
                    <a:t> </a:t>
                  </a:r>
                  <a:r>
                    <a:rPr lang="de-AT" sz="1200" dirty="0" err="1"/>
                    <a:t>of</a:t>
                  </a:r>
                  <a:r>
                    <a:rPr lang="de-AT" sz="1200" dirty="0"/>
                    <a:t> </a:t>
                  </a:r>
                  <a:r>
                    <a:rPr lang="de-AT" sz="1200" dirty="0" err="1"/>
                    <a:t>combustion</a:t>
                  </a:r>
                  <a:r>
                    <a:rPr lang="de-AT" sz="1200" dirty="0"/>
                    <a:t>)</a:t>
                  </a:r>
                  <a:endParaRPr lang="de-AT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 Placeholder 1">
                  <a:extLst>
                    <a:ext uri="{FF2B5EF4-FFF2-40B4-BE49-F238E27FC236}">
                      <a16:creationId xmlns:a16="http://schemas.microsoft.com/office/drawing/2014/main" id="{B1B1FC32-C79E-40A6-83DA-787716995A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206102" y="4626604"/>
                  <a:ext cx="2353142" cy="1043261"/>
                </a:xfrm>
                <a:prstGeom prst="rect">
                  <a:avLst/>
                </a:prstGeom>
                <a:blipFill>
                  <a:blip r:embed="rId7"/>
                  <a:stretch>
                    <a:fillRect l="-3665" t="-2083" r="-2356" b="-1563"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69F00BC2-765E-4858-A1D8-5DED32661886}"/>
              </a:ext>
            </a:extLst>
          </p:cNvPr>
          <p:cNvSpPr/>
          <p:nvPr/>
        </p:nvSpPr>
        <p:spPr>
          <a:xfrm>
            <a:off x="6372314" y="2693320"/>
            <a:ext cx="2178292" cy="65921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optional: methanation </a:t>
            </a:r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6EC93085-563D-40E7-9C33-E79B540B2109}"/>
              </a:ext>
            </a:extLst>
          </p:cNvPr>
          <p:cNvCxnSpPr>
            <a:cxnSpLocks/>
          </p:cNvCxnSpPr>
          <p:nvPr/>
        </p:nvCxnSpPr>
        <p:spPr>
          <a:xfrm>
            <a:off x="7475215" y="3413760"/>
            <a:ext cx="0" cy="16074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Rechteck 42">
            <a:extLst>
              <a:ext uri="{FF2B5EF4-FFF2-40B4-BE49-F238E27FC236}">
                <a16:creationId xmlns:a16="http://schemas.microsoft.com/office/drawing/2014/main" id="{4030CA94-F3E6-44D2-BDA7-2DCAB53F477C}"/>
              </a:ext>
            </a:extLst>
          </p:cNvPr>
          <p:cNvSpPr/>
          <p:nvPr/>
        </p:nvSpPr>
        <p:spPr>
          <a:xfrm>
            <a:off x="487247" y="1210768"/>
            <a:ext cx="286555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Image: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https://en.wikipedia.org/wiki/</a:t>
            </a:r>
          </a:p>
          <a:p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Hofmann_voltameter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#/media/File:Hofmann_voltameter.svg</a:t>
            </a:r>
          </a:p>
        </p:txBody>
      </p:sp>
    </p:spTree>
    <p:extLst>
      <p:ext uri="{BB962C8B-B14F-4D97-AF65-F5344CB8AC3E}">
        <p14:creationId xmlns:p14="http://schemas.microsoft.com/office/powerpoint/2010/main" val="57484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elle 23">
            <a:extLst>
              <a:ext uri="{FF2B5EF4-FFF2-40B4-BE49-F238E27FC236}">
                <a16:creationId xmlns:a16="http://schemas.microsoft.com/office/drawing/2014/main" id="{A47765A3-57B3-4D85-B16A-0E50B241F552}"/>
              </a:ext>
            </a:extLst>
          </p:cNvPr>
          <p:cNvGraphicFramePr>
            <a:graphicFrameLocks noGrp="1"/>
          </p:cNvGraphicFramePr>
          <p:nvPr/>
        </p:nvGraphicFramePr>
        <p:xfrm>
          <a:off x="580021" y="3316866"/>
          <a:ext cx="7981369" cy="24667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7113">
                  <a:extLst>
                    <a:ext uri="{9D8B030D-6E8A-4147-A177-3AD203B41FA5}">
                      <a16:colId xmlns:a16="http://schemas.microsoft.com/office/drawing/2014/main" val="2597408186"/>
                    </a:ext>
                  </a:extLst>
                </a:gridCol>
                <a:gridCol w="2689831">
                  <a:extLst>
                    <a:ext uri="{9D8B030D-6E8A-4147-A177-3AD203B41FA5}">
                      <a16:colId xmlns:a16="http://schemas.microsoft.com/office/drawing/2014/main" val="3519069278"/>
                    </a:ext>
                  </a:extLst>
                </a:gridCol>
                <a:gridCol w="2894425">
                  <a:extLst>
                    <a:ext uri="{9D8B030D-6E8A-4147-A177-3AD203B41FA5}">
                      <a16:colId xmlns:a16="http://schemas.microsoft.com/office/drawing/2014/main" val="2780370305"/>
                    </a:ext>
                  </a:extLst>
                </a:gridCol>
              </a:tblGrid>
              <a:tr h="2466714">
                <a:tc>
                  <a:txBody>
                    <a:bodyPr/>
                    <a:lstStyle/>
                    <a:p>
                      <a:endParaRPr lang="de-AT" dirty="0">
                        <a:solidFill>
                          <a:srgbClr val="0065BD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dirty="0">
                        <a:solidFill>
                          <a:srgbClr val="0065BD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dirty="0">
                        <a:solidFill>
                          <a:srgbClr val="0065BD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5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629863"/>
                  </a:ext>
                </a:extLst>
              </a:tr>
            </a:tbl>
          </a:graphicData>
        </a:graphic>
      </p:graphicFrame>
      <p:sp>
        <p:nvSpPr>
          <p:cNvPr id="3" name="Titel 2">
            <a:extLst>
              <a:ext uri="{FF2B5EF4-FFF2-40B4-BE49-F238E27FC236}">
                <a16:creationId xmlns:a16="http://schemas.microsoft.com/office/drawing/2014/main" id="{0484506F-0EFD-4826-A872-C5B1537546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Electrolyser-cell</a:t>
            </a:r>
            <a:r>
              <a:rPr lang="de-AT" dirty="0"/>
              <a:t> </a:t>
            </a:r>
            <a:r>
              <a:rPr lang="de-AT" dirty="0" err="1"/>
              <a:t>types</a:t>
            </a:r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80EBBF2-607C-43E3-ABC8-7ECE385B4B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9D21DC0-F9B1-41E9-800F-9C47FB610F3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F7568B6-15E4-44BC-BE54-5ACF883B1F93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09E616-604C-4AC7-8D15-1BDA85AAFFF3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C79DA30-347D-4D8E-9D5C-B71256A67C2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021" y="3202571"/>
            <a:ext cx="2394132" cy="2605140"/>
          </a:xfrm>
          <a:prstGeom prst="rect">
            <a:avLst/>
          </a:prstGeom>
        </p:spPr>
      </p:pic>
      <p:sp>
        <p:nvSpPr>
          <p:cNvPr id="27" name="Rechteck 26">
            <a:extLst>
              <a:ext uri="{FF2B5EF4-FFF2-40B4-BE49-F238E27FC236}">
                <a16:creationId xmlns:a16="http://schemas.microsoft.com/office/drawing/2014/main" id="{F6A9AF37-E2A7-49EC-BF44-A96F6D96C762}"/>
              </a:ext>
            </a:extLst>
          </p:cNvPr>
          <p:cNvSpPr/>
          <p:nvPr/>
        </p:nvSpPr>
        <p:spPr>
          <a:xfrm>
            <a:off x="582610" y="3324485"/>
            <a:ext cx="613730" cy="207379"/>
          </a:xfrm>
          <a:prstGeom prst="rect">
            <a:avLst/>
          </a:prstGeom>
          <a:solidFill>
            <a:srgbClr val="0065B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/>
              <a:t>AEL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BAE0ABC6-054B-4360-82BB-35ACE7E9ABF3}"/>
              </a:ext>
            </a:extLst>
          </p:cNvPr>
          <p:cNvGrpSpPr/>
          <p:nvPr/>
        </p:nvGrpSpPr>
        <p:grpSpPr>
          <a:xfrm>
            <a:off x="5679140" y="3332105"/>
            <a:ext cx="2893680" cy="2363502"/>
            <a:chOff x="5679140" y="3332105"/>
            <a:chExt cx="2893680" cy="2363502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43A15391-D4FF-40F2-A6FF-D3AAC8939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94381" y="3378914"/>
              <a:ext cx="2878439" cy="2316693"/>
            </a:xfrm>
            <a:prstGeom prst="rect">
              <a:avLst/>
            </a:prstGeom>
          </p:spPr>
        </p:pic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F1F60AF8-FE81-4D88-BF09-E7B2D6051346}"/>
                </a:ext>
              </a:extLst>
            </p:cNvPr>
            <p:cNvSpPr/>
            <p:nvPr/>
          </p:nvSpPr>
          <p:spPr>
            <a:xfrm rot="16200000">
              <a:off x="7117399" y="4734560"/>
              <a:ext cx="1174750" cy="2508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50" dirty="0" err="1">
                  <a:solidFill>
                    <a:schemeClr val="tx1"/>
                  </a:solidFill>
                </a:rPr>
                <a:t>steam</a:t>
              </a:r>
              <a:endParaRPr lang="de-AT" sz="1050" dirty="0">
                <a:solidFill>
                  <a:schemeClr val="tx1"/>
                </a:solidFill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286BE11C-A8C4-45A0-8A57-E0BA99C9888A}"/>
                </a:ext>
              </a:extLst>
            </p:cNvPr>
            <p:cNvSpPr/>
            <p:nvPr/>
          </p:nvSpPr>
          <p:spPr>
            <a:xfrm rot="16200000">
              <a:off x="6403818" y="4797268"/>
              <a:ext cx="1349376" cy="300034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00" dirty="0" err="1">
                  <a:solidFill>
                    <a:schemeClr val="tx1"/>
                  </a:solidFill>
                </a:rPr>
                <a:t>membrane</a:t>
              </a:r>
              <a:endParaRPr lang="de-AT" sz="1000" dirty="0">
                <a:solidFill>
                  <a:schemeClr val="tx1"/>
                </a:solidFill>
              </a:endParaRPr>
            </a:p>
            <a:p>
              <a:pPr algn="ctr"/>
              <a:r>
                <a:rPr lang="de-AT" sz="1000" dirty="0">
                  <a:solidFill>
                    <a:schemeClr val="tx1"/>
                  </a:solidFill>
                </a:rPr>
                <a:t> (solid </a:t>
              </a:r>
              <a:r>
                <a:rPr lang="de-AT" sz="1000" dirty="0" err="1">
                  <a:solidFill>
                    <a:schemeClr val="tx1"/>
                  </a:solidFill>
                </a:rPr>
                <a:t>electrolyte</a:t>
              </a:r>
              <a:r>
                <a:rPr lang="de-AT" sz="1000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3B4D96C7-E211-4255-AC0E-781F7FC08E64}"/>
                </a:ext>
              </a:extLst>
            </p:cNvPr>
            <p:cNvSpPr/>
            <p:nvPr/>
          </p:nvSpPr>
          <p:spPr>
            <a:xfrm>
              <a:off x="5679140" y="3332105"/>
              <a:ext cx="759759" cy="264529"/>
            </a:xfrm>
            <a:prstGeom prst="rect">
              <a:avLst/>
            </a:prstGeom>
            <a:solidFill>
              <a:srgbClr val="0065B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600" dirty="0"/>
                <a:t>HTES</a:t>
              </a:r>
            </a:p>
          </p:txBody>
        </p: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BF318A2C-3FAE-482B-8F4F-1107AA22D892}"/>
              </a:ext>
            </a:extLst>
          </p:cNvPr>
          <p:cNvGrpSpPr/>
          <p:nvPr/>
        </p:nvGrpSpPr>
        <p:grpSpPr>
          <a:xfrm>
            <a:off x="2978348" y="3309250"/>
            <a:ext cx="2615942" cy="2398130"/>
            <a:chOff x="2978348" y="2920630"/>
            <a:chExt cx="2615942" cy="2398130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020CA44A-8E32-4349-8ADF-B3B97BFD6B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6000"/>
            <a:stretch/>
          </p:blipFill>
          <p:spPr>
            <a:xfrm>
              <a:off x="2996249" y="3057791"/>
              <a:ext cx="2598041" cy="2260969"/>
            </a:xfrm>
            <a:prstGeom prst="rect">
              <a:avLst/>
            </a:prstGeom>
          </p:spPr>
        </p:pic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4726EF9E-0988-475D-BF32-B328454468A8}"/>
                </a:ext>
              </a:extLst>
            </p:cNvPr>
            <p:cNvSpPr/>
            <p:nvPr/>
          </p:nvSpPr>
          <p:spPr>
            <a:xfrm>
              <a:off x="3281045" y="3076841"/>
              <a:ext cx="2171700" cy="1667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tx1"/>
                  </a:solidFill>
                </a:rPr>
                <a:t>bipolar plates with engraved channels</a:t>
              </a:r>
              <a:endParaRPr lang="de-AT" sz="9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9511784D-33B6-44F3-86A4-40D4639039F1}"/>
                </a:ext>
              </a:extLst>
            </p:cNvPr>
            <p:cNvSpPr/>
            <p:nvPr/>
          </p:nvSpPr>
          <p:spPr>
            <a:xfrm rot="16200000">
              <a:off x="2749748" y="3149230"/>
              <a:ext cx="721729" cy="264529"/>
            </a:xfrm>
            <a:prstGeom prst="rect">
              <a:avLst/>
            </a:prstGeom>
            <a:solidFill>
              <a:srgbClr val="0065B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/>
                <a:t>PEMEL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Tabelle 33">
                <a:extLst>
                  <a:ext uri="{FF2B5EF4-FFF2-40B4-BE49-F238E27FC236}">
                    <a16:creationId xmlns:a16="http://schemas.microsoft.com/office/drawing/2014/main" id="{1383C736-48A2-4DF1-8C2D-96D7617D170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83881" y="1239142"/>
              <a:ext cx="7971158" cy="2061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880429">
                      <a:extLst>
                        <a:ext uri="{9D8B030D-6E8A-4147-A177-3AD203B41FA5}">
                          <a16:colId xmlns:a16="http://schemas.microsoft.com/office/drawing/2014/main" val="3337192465"/>
                        </a:ext>
                      </a:extLst>
                    </a:gridCol>
                    <a:gridCol w="2446020">
                      <a:extLst>
                        <a:ext uri="{9D8B030D-6E8A-4147-A177-3AD203B41FA5}">
                          <a16:colId xmlns:a16="http://schemas.microsoft.com/office/drawing/2014/main" val="2649349029"/>
                        </a:ext>
                      </a:extLst>
                    </a:gridCol>
                    <a:gridCol w="2308860">
                      <a:extLst>
                        <a:ext uri="{9D8B030D-6E8A-4147-A177-3AD203B41FA5}">
                          <a16:colId xmlns:a16="http://schemas.microsoft.com/office/drawing/2014/main" val="1088773524"/>
                        </a:ext>
                      </a:extLst>
                    </a:gridCol>
                    <a:gridCol w="2335849">
                      <a:extLst>
                        <a:ext uri="{9D8B030D-6E8A-4147-A177-3AD203B41FA5}">
                          <a16:colId xmlns:a16="http://schemas.microsoft.com/office/drawing/2014/main" val="356449261"/>
                        </a:ext>
                      </a:extLst>
                    </a:gridCol>
                  </a:tblGrid>
                  <a:tr h="330282">
                    <a:tc>
                      <a:txBody>
                        <a:bodyPr/>
                        <a:lstStyle/>
                        <a:p>
                          <a:endParaRPr lang="en-GB" sz="1200" noProof="0" dirty="0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noProof="0" dirty="0"/>
                            <a:t>AEL – </a:t>
                          </a:r>
                          <a:r>
                            <a:rPr lang="en-GB" sz="1000" b="0" noProof="0" dirty="0"/>
                            <a:t>Alkaline Electrolyser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noProof="0" dirty="0"/>
                            <a:t>PEM – </a:t>
                          </a:r>
                          <a:r>
                            <a:rPr lang="en-GB" sz="1000" b="0" noProof="0" dirty="0"/>
                            <a:t>Proton Exchange Membrane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896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noProof="0" dirty="0"/>
                            <a:t>HTES </a:t>
                          </a:r>
                          <a:r>
                            <a:rPr lang="en-US" sz="900" b="1" noProof="0" dirty="0"/>
                            <a:t>– </a:t>
                          </a:r>
                          <a:r>
                            <a:rPr lang="en-US" sz="900" b="0" noProof="0" dirty="0"/>
                            <a:t>High Temperature Electrolysis of Steam</a:t>
                          </a:r>
                          <a:endParaRPr lang="en-GB" sz="900" b="0" noProof="0" dirty="0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2201477"/>
                      </a:ext>
                    </a:extLst>
                  </a:tr>
                  <a:tr h="5910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noProof="0" dirty="0"/>
                            <a:t>operation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water-lye-mixture at both </a:t>
                          </a:r>
                          <a:r>
                            <a:rPr lang="en-GB" sz="1200" noProof="0" dirty="0" err="1"/>
                            <a:t>electr</a:t>
                          </a:r>
                          <a:r>
                            <a:rPr lang="en-GB" sz="1200" noProof="0" dirty="0"/>
                            <a:t>.,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sz="12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noProof="0" dirty="0"/>
                            <a:t> forms at </a:t>
                          </a:r>
                          <a:r>
                            <a:rPr lang="en-GB" sz="1200" noProof="0" dirty="0" err="1"/>
                            <a:t>cath</a:t>
                          </a:r>
                          <a:r>
                            <a:rPr lang="en-GB" sz="1200" noProof="0" dirty="0"/>
                            <a:t>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sz="1200" b="0" i="1" noProof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dirty="0" smtClean="0">
                                      <a:latin typeface="Cambria Math" panose="02040503050406030204" pitchFamily="18" charset="0"/>
                                    </a:rPr>
                                    <m:t>OH</m:t>
                                  </m:r>
                                </m:e>
                                <m:sup>
                                  <m:r>
                                    <a:rPr lang="de-AT" sz="1200" b="0" i="0" noProof="0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i="0" noProof="0" dirty="0"/>
                            <a:t> diffuses to anode,</a:t>
                          </a:r>
                          <a:r>
                            <a:rPr lang="en-GB" sz="1200" i="0" baseline="0" noProof="0" dirty="0"/>
                            <a:t> emits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sz="1200" b="0" i="1" noProof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 i="0" noProof="0" dirty="0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de-AT" sz="1200" b="0" i="0" noProof="0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i="0" noProof="0" dirty="0"/>
                            <a:t> and forms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AT" sz="12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de-AT" sz="1200" b="0" i="0" noProof="0" smtClean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oMath>
                          </a14:m>
                          <a:endParaRPr lang="en-GB" sz="1200" i="0" noProof="0" dirty="0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water is fed to anode and decomposed,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sz="12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i="0" noProof="0" dirty="0"/>
                            <a:t> diffuses</a:t>
                          </a:r>
                          <a:r>
                            <a:rPr lang="en-GB" sz="1200" i="0" baseline="0" noProof="0" dirty="0"/>
                            <a:t> through SPE and forms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AT" sz="12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en-GB" sz="1200" noProof="0" dirty="0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overheated steam is fed to cathode, reacts with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sz="1200" b="0" i="1" noProof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 i="0" noProof="0" dirty="0" smtClean="0"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de-AT" sz="1200" b="0" i="0" noProof="0" dirty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i="0" noProof="0" dirty="0"/>
                            <a:t> to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AT" sz="12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i="0" noProof="0" dirty="0"/>
                            <a:t>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AT" sz="12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p>
                                  <m: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2−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i="0" noProof="0" dirty="0"/>
                            <a:t> diffuses</a:t>
                          </a:r>
                          <a:r>
                            <a:rPr lang="en-GB" sz="1200" i="0" baseline="0" noProof="0" dirty="0"/>
                            <a:t> through membrane</a:t>
                          </a:r>
                          <a:endParaRPr lang="en-GB" sz="1200" i="0" noProof="0" dirty="0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687205977"/>
                      </a:ext>
                    </a:extLst>
                  </a:tr>
                  <a:tr h="527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noProof="0" dirty="0"/>
                            <a:t>pro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cheap, most proven technology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simple construction, smaller overpotentials, pure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AT" sz="12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de-AT" sz="1200" b="0" i="0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noProof="0" dirty="0"/>
                            <a:t> at cath.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less electricity consumption, heat is used as energy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22029114"/>
                      </a:ext>
                    </a:extLst>
                  </a:tr>
                  <a:tr h="527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noProof="0" dirty="0"/>
                            <a:t>con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complex lye cleaning, not very dynamic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expensive materials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separation of steam and hydrogen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978711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Tabelle 33">
                <a:extLst>
                  <a:ext uri="{FF2B5EF4-FFF2-40B4-BE49-F238E27FC236}">
                    <a16:creationId xmlns:a16="http://schemas.microsoft.com/office/drawing/2014/main" id="{1383C736-48A2-4DF1-8C2D-96D7617D170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83881" y="1239142"/>
              <a:ext cx="7971158" cy="20616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880429">
                      <a:extLst>
                        <a:ext uri="{9D8B030D-6E8A-4147-A177-3AD203B41FA5}">
                          <a16:colId xmlns:a16="http://schemas.microsoft.com/office/drawing/2014/main" val="3337192465"/>
                        </a:ext>
                      </a:extLst>
                    </a:gridCol>
                    <a:gridCol w="2446020">
                      <a:extLst>
                        <a:ext uri="{9D8B030D-6E8A-4147-A177-3AD203B41FA5}">
                          <a16:colId xmlns:a16="http://schemas.microsoft.com/office/drawing/2014/main" val="2649349029"/>
                        </a:ext>
                      </a:extLst>
                    </a:gridCol>
                    <a:gridCol w="2308860">
                      <a:extLst>
                        <a:ext uri="{9D8B030D-6E8A-4147-A177-3AD203B41FA5}">
                          <a16:colId xmlns:a16="http://schemas.microsoft.com/office/drawing/2014/main" val="1088773524"/>
                        </a:ext>
                      </a:extLst>
                    </a:gridCol>
                    <a:gridCol w="2335849">
                      <a:extLst>
                        <a:ext uri="{9D8B030D-6E8A-4147-A177-3AD203B41FA5}">
                          <a16:colId xmlns:a16="http://schemas.microsoft.com/office/drawing/2014/main" val="356449261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sz="1200" noProof="0" dirty="0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noProof="0" dirty="0"/>
                            <a:t>AEL – </a:t>
                          </a:r>
                          <a:r>
                            <a:rPr lang="en-GB" sz="1000" b="0" noProof="0" dirty="0"/>
                            <a:t>Alkaline Electrolyser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noProof="0" dirty="0"/>
                            <a:t>PEM – </a:t>
                          </a:r>
                          <a:r>
                            <a:rPr lang="en-GB" sz="1000" b="0" noProof="0" dirty="0"/>
                            <a:t>Proton Exchange Membrane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3896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900" b="1" noProof="0" dirty="0"/>
                            <a:t>HTES </a:t>
                          </a:r>
                          <a:r>
                            <a:rPr lang="en-US" sz="900" b="1" noProof="0" dirty="0"/>
                            <a:t>– </a:t>
                          </a:r>
                          <a:r>
                            <a:rPr lang="en-US" sz="900" b="0" noProof="0" dirty="0"/>
                            <a:t>High Temperature Electrolysis of Steam</a:t>
                          </a:r>
                          <a:endParaRPr lang="en-GB" sz="900" b="0" noProof="0" dirty="0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6220147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noProof="0" dirty="0"/>
                            <a:t>operation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658" t="-60000" r="-191521" b="-17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44591" t="-60000" r="-102639" b="-17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41406" t="-60000" r="-1302" b="-1704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7205977"/>
                      </a:ext>
                    </a:extLst>
                  </a:tr>
                  <a:tr h="527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noProof="0" dirty="0"/>
                            <a:t>pro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cheap, most proven technology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44591" t="-193103" r="-102639" b="-1057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less electricity consumption, heat is used as energy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22029114"/>
                      </a:ext>
                    </a:extLst>
                  </a:tr>
                  <a:tr h="527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noProof="0" dirty="0"/>
                            <a:t>con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complex lye cleaning, not very dynamic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expensive materials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separation of steam and hydrogen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rgbClr val="0065B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978711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Rechteck 1">
            <a:extLst>
              <a:ext uri="{FF2B5EF4-FFF2-40B4-BE49-F238E27FC236}">
                <a16:creationId xmlns:a16="http://schemas.microsoft.com/office/drawing/2014/main" id="{49CDB89B-812B-4C85-9842-07D05FB34039}"/>
              </a:ext>
            </a:extLst>
          </p:cNvPr>
          <p:cNvSpPr/>
          <p:nvPr/>
        </p:nvSpPr>
        <p:spPr>
          <a:xfrm>
            <a:off x="7133600" y="5854959"/>
            <a:ext cx="14908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Images: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source [1]</a:t>
            </a:r>
          </a:p>
        </p:txBody>
      </p:sp>
    </p:spTree>
    <p:extLst>
      <p:ext uri="{BB962C8B-B14F-4D97-AF65-F5344CB8AC3E}">
        <p14:creationId xmlns:p14="http://schemas.microsoft.com/office/powerpoint/2010/main" val="3529213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DA77576-FDB2-452C-AD13-F30AC208C5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Efficiency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FB839FC-DD80-4918-88C2-C35349DB7DC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01884C-C99E-44BB-8904-571480111F1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FE33CDF-3489-4B3B-9FF4-41FD255C3F0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F64005-1FC9-4A31-B20D-45F95D97C52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elle 7">
                <a:extLst>
                  <a:ext uri="{FF2B5EF4-FFF2-40B4-BE49-F238E27FC236}">
                    <a16:creationId xmlns:a16="http://schemas.microsoft.com/office/drawing/2014/main" id="{4A460941-40A2-4CDC-896E-AC05916167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0666744"/>
                  </p:ext>
                </p:extLst>
              </p:nvPr>
            </p:nvGraphicFramePr>
            <p:xfrm>
              <a:off x="582611" y="1552600"/>
              <a:ext cx="7978780" cy="2743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258">
                      <a:extLst>
                        <a:ext uri="{9D8B030D-6E8A-4147-A177-3AD203B41FA5}">
                          <a16:colId xmlns:a16="http://schemas.microsoft.com/office/drawing/2014/main" val="1504027787"/>
                        </a:ext>
                      </a:extLst>
                    </a:gridCol>
                    <a:gridCol w="1528466">
                      <a:extLst>
                        <a:ext uri="{9D8B030D-6E8A-4147-A177-3AD203B41FA5}">
                          <a16:colId xmlns:a16="http://schemas.microsoft.com/office/drawing/2014/main" val="2766208390"/>
                        </a:ext>
                      </a:extLst>
                    </a:gridCol>
                    <a:gridCol w="3251665">
                      <a:extLst>
                        <a:ext uri="{9D8B030D-6E8A-4147-A177-3AD203B41FA5}">
                          <a16:colId xmlns:a16="http://schemas.microsoft.com/office/drawing/2014/main" val="2595633207"/>
                        </a:ext>
                      </a:extLst>
                    </a:gridCol>
                    <a:gridCol w="1272391">
                      <a:extLst>
                        <a:ext uri="{9D8B030D-6E8A-4147-A177-3AD203B41FA5}">
                          <a16:colId xmlns:a16="http://schemas.microsoft.com/office/drawing/2014/main" val="4232761235"/>
                        </a:ext>
                      </a:extLst>
                    </a:gridCol>
                  </a:tblGrid>
                  <a:tr h="171638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input energy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product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/>
                            <a:t>process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efficiency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7952380"/>
                      </a:ext>
                    </a:extLst>
                  </a:tr>
                  <a:tr h="171638">
                    <a:tc gridSpan="4">
                      <a:txBody>
                        <a:bodyPr/>
                        <a:lstStyle/>
                        <a:p>
                          <a:pPr marL="0" marR="0" lvl="0" indent="0" algn="l" defTabSz="3896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noProof="0" dirty="0"/>
                            <a:t>electricity to gas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77801818"/>
                      </a:ext>
                    </a:extLst>
                  </a:tr>
                  <a:tr h="250029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noProof="0" dirty="0"/>
                            <a:t>hydrogen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electrolysis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49–77 %</a:t>
                          </a:r>
                          <a:r>
                            <a:rPr lang="de-AT" sz="1200" dirty="0"/>
                            <a:t> 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94741509"/>
                      </a:ext>
                    </a:extLst>
                  </a:tr>
                  <a:tr h="171638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electricity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noProof="0" dirty="0"/>
                            <a:t>bio-methane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methane reformation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50–65 %</a:t>
                          </a:r>
                          <a:r>
                            <a:rPr lang="de-AT" sz="1200" dirty="0"/>
                            <a:t> 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2987120"/>
                      </a:ext>
                    </a:extLst>
                  </a:tr>
                  <a:tr h="171638">
                    <a:tc gridSpan="4">
                      <a:txBody>
                        <a:bodyPr/>
                        <a:lstStyle/>
                        <a:p>
                          <a:r>
                            <a:rPr lang="en-GB" sz="1200" b="1" noProof="0" dirty="0"/>
                            <a:t>gas to 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0062647"/>
                      </a:ext>
                    </a:extLst>
                  </a:tr>
                  <a:tr h="171638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hydrogen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fuel cell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60–65 %</a:t>
                          </a:r>
                          <a:r>
                            <a:rPr lang="de-AT" sz="1200" dirty="0"/>
                            <a:t> 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3395063"/>
                      </a:ext>
                    </a:extLst>
                  </a:tr>
                  <a:tr h="171638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bio-methane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combined cycle gas powerplant (CCG)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60–62 %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52018412"/>
                      </a:ext>
                    </a:extLst>
                  </a:tr>
                  <a:tr h="171638">
                    <a:tc gridSpan="4">
                      <a:txBody>
                        <a:bodyPr/>
                        <a:lstStyle/>
                        <a:p>
                          <a:r>
                            <a:rPr lang="en-GB" sz="1200" b="1" noProof="0" dirty="0"/>
                            <a:t>combined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7017421"/>
                      </a:ext>
                    </a:extLst>
                  </a:tr>
                  <a:tr h="171638">
                    <a:tc>
                      <a:txBody>
                        <a:bodyPr/>
                        <a:lstStyle/>
                        <a:p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noProof="0" dirty="0"/>
                            <a:t>electrolysis </a:t>
                          </a:r>
                          <a:r>
                            <a:rPr lang="en-GB" sz="1200" b="0" noProof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noProof="0" dirty="0"/>
                            <a:t> hydrogen </a:t>
                          </a:r>
                          <a:r>
                            <a:rPr lang="en-GB" sz="1200" b="0" noProof="0" dirty="0">
                              <a:sym typeface="Wingdings" panose="05000000000000000000" pitchFamily="2" charset="2"/>
                            </a:rPr>
                            <a:t> </a:t>
                          </a:r>
                          <a:r>
                            <a:rPr lang="en-GB" sz="1200" b="0" noProof="0" dirty="0"/>
                            <a:t>fuel cell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30–50 %</a:t>
                          </a:r>
                          <a:r>
                            <a:rPr lang="de-AT" sz="1200" dirty="0"/>
                            <a:t> </a:t>
                          </a:r>
                          <a:endParaRPr lang="de-AT" sz="12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2"/>
                      </a:ext>
                    </a:extLst>
                  </a:tr>
                  <a:tr h="171638">
                    <a:tc>
                      <a:txBody>
                        <a:bodyPr/>
                        <a:lstStyle/>
                        <a:p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electrolysis </a:t>
                          </a:r>
                          <a:r>
                            <a:rPr lang="en-GB" sz="1200" b="0" noProof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noProof="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AT" sz="1200" b="0" i="1" noProof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sz="1200" b="0" i="1" noProof="0" dirty="0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de-AT" sz="1200" b="0" i="1" noProof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200" b="0" noProof="0" dirty="0"/>
                            <a:t> </a:t>
                          </a:r>
                          <a:r>
                            <a:rPr lang="en-GB" sz="1200" b="0" noProof="0" dirty="0">
                              <a:sym typeface="Wingdings" panose="05000000000000000000" pitchFamily="2" charset="2"/>
                            </a:rPr>
                            <a:t> </a:t>
                          </a:r>
                          <a:r>
                            <a:rPr lang="en-GB" sz="1200" b="0" noProof="0" dirty="0"/>
                            <a:t>methane </a:t>
                          </a:r>
                          <a:r>
                            <a:rPr lang="en-GB" sz="1200" b="0" noProof="0" dirty="0">
                              <a:sym typeface="Wingdings" panose="05000000000000000000" pitchFamily="2" charset="2"/>
                            </a:rPr>
                            <a:t> CCG</a:t>
                          </a:r>
                          <a:endParaRPr lang="en-GB" sz="1200" b="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30–40 %</a:t>
                          </a:r>
                          <a:r>
                            <a:rPr lang="de-AT" sz="1200" dirty="0"/>
                            <a:t> </a:t>
                          </a:r>
                          <a:endParaRPr lang="de-AT" sz="12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89628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elle 7">
                <a:extLst>
                  <a:ext uri="{FF2B5EF4-FFF2-40B4-BE49-F238E27FC236}">
                    <a16:creationId xmlns:a16="http://schemas.microsoft.com/office/drawing/2014/main" id="{4A460941-40A2-4CDC-896E-AC05916167B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80666744"/>
                  </p:ext>
                </p:extLst>
              </p:nvPr>
            </p:nvGraphicFramePr>
            <p:xfrm>
              <a:off x="582611" y="1552600"/>
              <a:ext cx="7978780" cy="2743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6258">
                      <a:extLst>
                        <a:ext uri="{9D8B030D-6E8A-4147-A177-3AD203B41FA5}">
                          <a16:colId xmlns:a16="http://schemas.microsoft.com/office/drawing/2014/main" val="1504027787"/>
                        </a:ext>
                      </a:extLst>
                    </a:gridCol>
                    <a:gridCol w="1528466">
                      <a:extLst>
                        <a:ext uri="{9D8B030D-6E8A-4147-A177-3AD203B41FA5}">
                          <a16:colId xmlns:a16="http://schemas.microsoft.com/office/drawing/2014/main" val="2766208390"/>
                        </a:ext>
                      </a:extLst>
                    </a:gridCol>
                    <a:gridCol w="3251665">
                      <a:extLst>
                        <a:ext uri="{9D8B030D-6E8A-4147-A177-3AD203B41FA5}">
                          <a16:colId xmlns:a16="http://schemas.microsoft.com/office/drawing/2014/main" val="2595633207"/>
                        </a:ext>
                      </a:extLst>
                    </a:gridCol>
                    <a:gridCol w="1272391">
                      <a:extLst>
                        <a:ext uri="{9D8B030D-6E8A-4147-A177-3AD203B41FA5}">
                          <a16:colId xmlns:a16="http://schemas.microsoft.com/office/drawing/2014/main" val="4232761235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input energy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product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/>
                            <a:t>process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efficiency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65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7952380"/>
                      </a:ext>
                    </a:extLst>
                  </a:tr>
                  <a:tr h="274320">
                    <a:tc gridSpan="4">
                      <a:txBody>
                        <a:bodyPr/>
                        <a:lstStyle/>
                        <a:p>
                          <a:pPr marL="0" marR="0" lvl="0" indent="0" algn="l" defTabSz="3896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noProof="0" dirty="0"/>
                            <a:t>electricity to gas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7780181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noProof="0" dirty="0"/>
                            <a:t>hydrogen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electrolysis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49–77 %</a:t>
                          </a:r>
                          <a:r>
                            <a:rPr lang="de-AT" sz="1200" dirty="0"/>
                            <a:t> 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9474150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electricity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noProof="0" dirty="0"/>
                            <a:t>bio-methane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methane reformation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50–65 %</a:t>
                          </a:r>
                          <a:r>
                            <a:rPr lang="de-AT" sz="1200" dirty="0"/>
                            <a:t> 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2987120"/>
                      </a:ext>
                    </a:extLst>
                  </a:tr>
                  <a:tr h="274320">
                    <a:tc gridSpan="4">
                      <a:txBody>
                        <a:bodyPr/>
                        <a:lstStyle/>
                        <a:p>
                          <a:r>
                            <a:rPr lang="en-GB" sz="1200" b="1" noProof="0" dirty="0"/>
                            <a:t>gas to 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1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006264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hydrogen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fuel cell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60–65 %</a:t>
                          </a:r>
                          <a:r>
                            <a:rPr lang="de-AT" sz="1200" dirty="0"/>
                            <a:t> 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339506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bio-methane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noProof="0" dirty="0"/>
                            <a:t>combined cycle gas powerplant (CCG)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60–62 %</a:t>
                          </a:r>
                          <a:endParaRPr lang="en-GB" sz="1200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52018412"/>
                      </a:ext>
                    </a:extLst>
                  </a:tr>
                  <a:tr h="274320">
                    <a:tc gridSpan="4">
                      <a:txBody>
                        <a:bodyPr/>
                        <a:lstStyle/>
                        <a:p>
                          <a:r>
                            <a:rPr lang="en-GB" sz="1200" b="1" noProof="0" dirty="0"/>
                            <a:t>combined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noProof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0701742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noProof="0" dirty="0"/>
                            <a:t>electrolysis </a:t>
                          </a:r>
                          <a:r>
                            <a:rPr lang="en-GB" sz="1200" b="0" noProof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noProof="0" dirty="0"/>
                            <a:t> hydrogen </a:t>
                          </a:r>
                          <a:r>
                            <a:rPr lang="en-GB" sz="1200" b="0" noProof="0" dirty="0">
                              <a:sym typeface="Wingdings" panose="05000000000000000000" pitchFamily="2" charset="2"/>
                            </a:rPr>
                            <a:t> </a:t>
                          </a:r>
                          <a:r>
                            <a:rPr lang="en-GB" sz="1200" b="0" noProof="0" dirty="0"/>
                            <a:t>fuel cell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30–50 %</a:t>
                          </a:r>
                          <a:r>
                            <a:rPr lang="de-AT" sz="1200" dirty="0"/>
                            <a:t> </a:t>
                          </a:r>
                          <a:endParaRPr lang="de-AT" sz="12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noProof="0" dirty="0"/>
                            <a:t>electricity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6367" t="-904444" r="-39513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AT" sz="1200" b="0" i="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30–40 %</a:t>
                          </a:r>
                          <a:r>
                            <a:rPr lang="de-AT" sz="1200" dirty="0"/>
                            <a:t> </a:t>
                          </a:r>
                          <a:endParaRPr lang="de-AT" sz="12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89628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id="{A3F3A035-3F72-42E3-9865-DA6DA5FEED47}"/>
              </a:ext>
            </a:extLst>
          </p:cNvPr>
          <p:cNvSpPr txBox="1"/>
          <p:nvPr/>
        </p:nvSpPr>
        <p:spPr>
          <a:xfrm>
            <a:off x="569809" y="1274013"/>
            <a:ext cx="7991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1" dirty="0" err="1"/>
              <a:t>table</a:t>
            </a:r>
            <a:r>
              <a:rPr lang="de-AT" sz="1200" b="1" dirty="0"/>
              <a:t> 1: </a:t>
            </a:r>
            <a:r>
              <a:rPr lang="de-AT" sz="1200" dirty="0" err="1"/>
              <a:t>efficiencies</a:t>
            </a:r>
            <a:r>
              <a:rPr lang="de-AT" sz="1200" dirty="0"/>
              <a:t> </a:t>
            </a:r>
            <a:r>
              <a:rPr lang="de-AT" sz="1200" dirty="0" err="1"/>
              <a:t>of</a:t>
            </a:r>
            <a:r>
              <a:rPr lang="de-AT" sz="1200" dirty="0"/>
              <a:t> </a:t>
            </a:r>
            <a:r>
              <a:rPr lang="de-AT" sz="1200" dirty="0" err="1"/>
              <a:t>transformation</a:t>
            </a:r>
            <a:r>
              <a:rPr lang="de-AT" sz="1200" dirty="0"/>
              <a:t> </a:t>
            </a:r>
            <a:r>
              <a:rPr lang="de-AT" sz="1200" dirty="0" err="1"/>
              <a:t>processes</a:t>
            </a:r>
            <a:r>
              <a:rPr lang="de-AT" sz="1200" dirty="0"/>
              <a:t> [3]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CDB171C-D625-4568-BB90-3DDB165E8ED9}"/>
              </a:ext>
            </a:extLst>
          </p:cNvPr>
          <p:cNvSpPr txBox="1"/>
          <p:nvPr/>
        </p:nvSpPr>
        <p:spPr>
          <a:xfrm>
            <a:off x="582612" y="4400402"/>
            <a:ext cx="79787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Additional losses – storages and transportation:</a:t>
            </a:r>
          </a:p>
          <a:p>
            <a:pPr marL="674688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stored as liquid in tanks: boil-off losses, hydrogen has to be released through overpressure valves to keep constant pressure.</a:t>
            </a:r>
          </a:p>
          <a:p>
            <a:pPr marL="674688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transportation: compression needed when transported over long distances</a:t>
            </a:r>
          </a:p>
          <a:p>
            <a:pPr marL="674688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losses due to diffusion through transportation/storage materials </a:t>
            </a:r>
          </a:p>
        </p:txBody>
      </p:sp>
    </p:spTree>
    <p:extLst>
      <p:ext uri="{BB962C8B-B14F-4D97-AF65-F5344CB8AC3E}">
        <p14:creationId xmlns:p14="http://schemas.microsoft.com/office/powerpoint/2010/main" val="1208599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D3CF2FC-B3E5-4AFC-87BF-97C8DFEAA9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Potentials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0B0E702-40FE-4AAB-945B-946BBCF4A8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2C802AA-131F-4A79-B777-155F9A92E55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5514971-4778-4071-A485-EADFD8E9AA7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D4D3B33-7583-4776-BADE-DB2F10933AE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A3B8C85-7DAA-49BD-A706-CDC5C85FFCBA}"/>
              </a:ext>
            </a:extLst>
          </p:cNvPr>
          <p:cNvSpPr txBox="1"/>
          <p:nvPr/>
        </p:nvSpPr>
        <p:spPr>
          <a:xfrm>
            <a:off x="572400" y="1350416"/>
            <a:ext cx="797877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Due to low efficiencies of the whole process, at least</a:t>
            </a:r>
          </a:p>
          <a:p>
            <a:pPr marL="674688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with methanation: </a:t>
            </a:r>
            <a:r>
              <a:rPr lang="en-GB" sz="1600" dirty="0"/>
              <a:t>250 % of annual energy consumption has to be produced</a:t>
            </a:r>
          </a:p>
          <a:p>
            <a:pPr marL="674688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hydrogen use: </a:t>
            </a:r>
            <a:r>
              <a:rPr lang="en-GB" sz="1600" dirty="0"/>
              <a:t>200 % of annual energy consumption has to be produced</a:t>
            </a:r>
          </a:p>
          <a:p>
            <a:r>
              <a:rPr lang="en-GB" sz="1600" dirty="0"/>
              <a:t>     with renewables to supply whole demand of electrical energy!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Huge electrolyser-capacities needed (a few 100 GW!), because</a:t>
            </a:r>
            <a:br>
              <a:rPr lang="en-GB" sz="1600" dirty="0"/>
            </a:br>
            <a:r>
              <a:rPr lang="en-GB" sz="1600" dirty="0"/>
              <a:t>of huge oversizing of installed PV and wind capacities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Existing storage structures (e.g. natural caverns) can be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Sector coupling: </a:t>
            </a:r>
            <a:r>
              <a:rPr lang="en-GB" sz="1600" dirty="0"/>
              <a:t>Instead of reconversion to electricity, gas can be used for</a:t>
            </a:r>
          </a:p>
          <a:p>
            <a:pPr marL="674688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space heating</a:t>
            </a:r>
          </a:p>
          <a:p>
            <a:pPr marL="674688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mobility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65AC798-A1C3-47ED-AD43-44D6BB104584}"/>
              </a:ext>
            </a:extLst>
          </p:cNvPr>
          <p:cNvGrpSpPr/>
          <p:nvPr/>
        </p:nvGrpSpPr>
        <p:grpSpPr>
          <a:xfrm>
            <a:off x="1132840" y="2641868"/>
            <a:ext cx="6878320" cy="1364513"/>
            <a:chOff x="944880" y="2297850"/>
            <a:chExt cx="6878320" cy="1364513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8CC54806-FA9C-478A-97F2-DE705E14117D}"/>
                </a:ext>
              </a:extLst>
            </p:cNvPr>
            <p:cNvGrpSpPr/>
            <p:nvPr/>
          </p:nvGrpSpPr>
          <p:grpSpPr>
            <a:xfrm>
              <a:off x="944880" y="2297850"/>
              <a:ext cx="6878320" cy="1364513"/>
              <a:chOff x="944880" y="2297850"/>
              <a:chExt cx="6878320" cy="1364513"/>
            </a:xfrm>
          </p:grpSpPr>
          <p:sp>
            <p:nvSpPr>
              <p:cNvPr id="2" name="Rechteck 1">
                <a:extLst>
                  <a:ext uri="{FF2B5EF4-FFF2-40B4-BE49-F238E27FC236}">
                    <a16:creationId xmlns:a16="http://schemas.microsoft.com/office/drawing/2014/main" id="{F3C43814-3CA1-4B1B-A688-8E4426AE42A5}"/>
                  </a:ext>
                </a:extLst>
              </p:cNvPr>
              <p:cNvSpPr/>
              <p:nvPr/>
            </p:nvSpPr>
            <p:spPr>
              <a:xfrm>
                <a:off x="944880" y="2385060"/>
                <a:ext cx="1965960" cy="9000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energy produced with renewables</a:t>
                </a:r>
              </a:p>
              <a:p>
                <a:pPr algn="ctr"/>
                <a:r>
                  <a:rPr lang="en-GB" sz="1600" dirty="0">
                    <a:solidFill>
                      <a:schemeClr val="tx1"/>
                    </a:solidFill>
                  </a:rPr>
                  <a:t>250% (200%)</a:t>
                </a:r>
              </a:p>
            </p:txBody>
          </p:sp>
          <p:sp>
            <p:nvSpPr>
              <p:cNvPr id="9" name="Pfeil: gebogen 8">
                <a:extLst>
                  <a:ext uri="{FF2B5EF4-FFF2-40B4-BE49-F238E27FC236}">
                    <a16:creationId xmlns:a16="http://schemas.microsoft.com/office/drawing/2014/main" id="{29196256-0319-463C-9374-86FDD9ABD5D8}"/>
                  </a:ext>
                </a:extLst>
              </p:cNvPr>
              <p:cNvSpPr/>
              <p:nvPr/>
            </p:nvSpPr>
            <p:spPr>
              <a:xfrm rot="5400000">
                <a:off x="4895851" y="869634"/>
                <a:ext cx="807718" cy="4777740"/>
              </a:xfrm>
              <a:prstGeom prst="bentArrow">
                <a:avLst>
                  <a:gd name="adj1" fmla="val 53353"/>
                  <a:gd name="adj2" fmla="val 50000"/>
                  <a:gd name="adj3" fmla="val 25542"/>
                  <a:gd name="adj4" fmla="val 64044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" name="Gruppieren 15">
                <a:extLst>
                  <a:ext uri="{FF2B5EF4-FFF2-40B4-BE49-F238E27FC236}">
                    <a16:creationId xmlns:a16="http://schemas.microsoft.com/office/drawing/2014/main" id="{C9AD8651-CF40-46E5-934F-5F26DCA4FD47}"/>
                  </a:ext>
                </a:extLst>
              </p:cNvPr>
              <p:cNvGrpSpPr/>
              <p:nvPr/>
            </p:nvGrpSpPr>
            <p:grpSpPr>
              <a:xfrm>
                <a:off x="2910840" y="2297850"/>
                <a:ext cx="4912360" cy="643890"/>
                <a:chOff x="2910840" y="2297850"/>
                <a:chExt cx="4912360" cy="643890"/>
              </a:xfrm>
            </p:grpSpPr>
            <p:sp>
              <p:nvSpPr>
                <p:cNvPr id="14" name="Rechteck 13">
                  <a:extLst>
                    <a:ext uri="{FF2B5EF4-FFF2-40B4-BE49-F238E27FC236}">
                      <a16:creationId xmlns:a16="http://schemas.microsoft.com/office/drawing/2014/main" id="{391169B8-90BB-42C6-A7D6-8E4F0BF9F0EC}"/>
                    </a:ext>
                  </a:extLst>
                </p:cNvPr>
                <p:cNvSpPr/>
                <p:nvPr/>
              </p:nvSpPr>
              <p:spPr>
                <a:xfrm>
                  <a:off x="2910840" y="2385059"/>
                  <a:ext cx="1965960" cy="469585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sp>
              <p:nvSpPr>
                <p:cNvPr id="15" name="Pfeil: nach rechts 14">
                  <a:extLst>
                    <a:ext uri="{FF2B5EF4-FFF2-40B4-BE49-F238E27FC236}">
                      <a16:creationId xmlns:a16="http://schemas.microsoft.com/office/drawing/2014/main" id="{2489DBE0-08BD-4894-AC7E-3A5F7EB920D9}"/>
                    </a:ext>
                  </a:extLst>
                </p:cNvPr>
                <p:cNvSpPr/>
                <p:nvPr/>
              </p:nvSpPr>
              <p:spPr>
                <a:xfrm>
                  <a:off x="4876800" y="2297850"/>
                  <a:ext cx="2946400" cy="643890"/>
                </a:xfrm>
                <a:prstGeom prst="rightArrow">
                  <a:avLst>
                    <a:gd name="adj1" fmla="val 72681"/>
                    <a:gd name="adj2" fmla="val 5000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</p:grpSp>
        </p:grp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1FEB969A-2946-4B96-B857-4AB2E23D1F2F}"/>
                </a:ext>
              </a:extLst>
            </p:cNvPr>
            <p:cNvSpPr txBox="1"/>
            <p:nvPr/>
          </p:nvSpPr>
          <p:spPr>
            <a:xfrm>
              <a:off x="3536950" y="2900556"/>
              <a:ext cx="2679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dirty="0" err="1">
                  <a:solidFill>
                    <a:schemeClr val="bg1"/>
                  </a:solidFill>
                </a:rPr>
                <a:t>losses</a:t>
              </a:r>
              <a:r>
                <a:rPr lang="de-AT" sz="1600" dirty="0">
                  <a:solidFill>
                    <a:schemeClr val="bg1"/>
                  </a:solidFill>
                </a:rPr>
                <a:t> 150% (100%) </a:t>
              </a:r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9D506A7A-D741-4F05-9D0B-855FC9CD1951}"/>
                </a:ext>
              </a:extLst>
            </p:cNvPr>
            <p:cNvSpPr txBox="1"/>
            <p:nvPr/>
          </p:nvSpPr>
          <p:spPr>
            <a:xfrm>
              <a:off x="3359150" y="2450518"/>
              <a:ext cx="32702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dirty="0" err="1"/>
                <a:t>usable</a:t>
              </a:r>
              <a:r>
                <a:rPr lang="de-AT" sz="1600" dirty="0"/>
                <a:t> </a:t>
              </a:r>
              <a:r>
                <a:rPr lang="de-AT" sz="1600" dirty="0" err="1"/>
                <a:t>electrical</a:t>
              </a:r>
              <a:r>
                <a:rPr lang="de-AT" sz="1600" dirty="0"/>
                <a:t> </a:t>
              </a:r>
              <a:r>
                <a:rPr lang="de-AT" sz="1600" dirty="0" err="1"/>
                <a:t>energy</a:t>
              </a:r>
              <a:r>
                <a:rPr lang="de-AT" sz="1600" dirty="0"/>
                <a:t> 100%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866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 Placeholder 1">
                <a:extLst>
                  <a:ext uri="{FF2B5EF4-FFF2-40B4-BE49-F238E27FC236}">
                    <a16:creationId xmlns:a16="http://schemas.microsoft.com/office/drawing/2014/main" id="{0CDC38CB-5D2A-4F77-8BBD-4C2C30578EFC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72400" y="4267932"/>
                <a:ext cx="7988990" cy="1517183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Problem: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b="0" dirty="0"/>
                  <a:t> made from electrolysis is more expensive than the market price 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Solution: </a:t>
                </a:r>
                <a:r>
                  <a:rPr lang="en-US" sz="1600" b="0" dirty="0"/>
                  <a:t>Cost of Power to Gas will decrease due to “Economy of Scale”: Prices for electrolysis are expected to drop by 75%-85% until 2050 [5]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Higher renewable penetration in the grid leads to low electricity prices more often [2]</a:t>
                </a:r>
              </a:p>
            </p:txBody>
          </p:sp>
        </mc:Choice>
        <mc:Fallback xmlns="">
          <p:sp>
            <p:nvSpPr>
              <p:cNvPr id="46" name="Text Placeholder 1">
                <a:extLst>
                  <a:ext uri="{FF2B5EF4-FFF2-40B4-BE49-F238E27FC236}">
                    <a16:creationId xmlns:a16="http://schemas.microsoft.com/office/drawing/2014/main" id="{0CDC38CB-5D2A-4F77-8BBD-4C2C30578E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72400" y="4267932"/>
                <a:ext cx="7988990" cy="1517183"/>
              </a:xfrm>
              <a:blipFill>
                <a:blip r:embed="rId3"/>
                <a:stretch>
                  <a:fillRect l="-1450" r="-7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5AF8FDB0-38BA-4533-A336-40DD9A575A01}"/>
              </a:ext>
            </a:extLst>
          </p:cNvPr>
          <p:cNvGrpSpPr/>
          <p:nvPr/>
        </p:nvGrpSpPr>
        <p:grpSpPr>
          <a:xfrm>
            <a:off x="1038984" y="1321065"/>
            <a:ext cx="6886360" cy="2870507"/>
            <a:chOff x="296034" y="1321065"/>
            <a:chExt cx="6886360" cy="2870507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82504328-58DF-4F92-B6AE-3B7FC8D57529}"/>
                </a:ext>
              </a:extLst>
            </p:cNvPr>
            <p:cNvSpPr/>
            <p:nvPr/>
          </p:nvSpPr>
          <p:spPr>
            <a:xfrm>
              <a:off x="4175628" y="1330590"/>
              <a:ext cx="565944" cy="54583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H</a:t>
              </a:r>
              <a:r>
                <a:rPr lang="de-DE" baseline="-25000" dirty="0"/>
                <a:t>2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1EBBE042-6D85-4956-B5AB-39DD6547ED7B}"/>
                </a:ext>
              </a:extLst>
            </p:cNvPr>
            <p:cNvSpPr/>
            <p:nvPr/>
          </p:nvSpPr>
          <p:spPr>
            <a:xfrm>
              <a:off x="6536783" y="2113093"/>
              <a:ext cx="645611" cy="54583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CH</a:t>
              </a:r>
              <a:r>
                <a:rPr lang="de-DE" baseline="-25000" dirty="0"/>
                <a:t>4</a:t>
              </a:r>
            </a:p>
          </p:txBody>
        </p:sp>
        <p:cxnSp>
          <p:nvCxnSpPr>
            <p:cNvPr id="13" name="Verbinder: gewinkelt 12">
              <a:extLst>
                <a:ext uri="{FF2B5EF4-FFF2-40B4-BE49-F238E27FC236}">
                  <a16:creationId xmlns:a16="http://schemas.microsoft.com/office/drawing/2014/main" id="{EE8E7E7D-92E2-417B-ACE5-40043E8AE96A}"/>
                </a:ext>
              </a:extLst>
            </p:cNvPr>
            <p:cNvCxnSpPr>
              <a:cxnSpLocks/>
              <a:stCxn id="10" idx="3"/>
              <a:endCxn id="11" idx="0"/>
            </p:cNvCxnSpPr>
            <p:nvPr/>
          </p:nvCxnSpPr>
          <p:spPr>
            <a:xfrm>
              <a:off x="4741572" y="1603508"/>
              <a:ext cx="2118017" cy="509585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2FCFE54-DA1E-4391-AB7F-240B2373D123}"/>
                </a:ext>
              </a:extLst>
            </p:cNvPr>
            <p:cNvSpPr txBox="1"/>
            <p:nvPr/>
          </p:nvSpPr>
          <p:spPr>
            <a:xfrm>
              <a:off x="5391150" y="1321065"/>
              <a:ext cx="12890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/>
                <a:t>Methanation</a:t>
              </a:r>
              <a:endParaRPr lang="de-DE" dirty="0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B96DC2B9-9A8B-4DB7-9BC0-A33DAAAF894D}"/>
                </a:ext>
              </a:extLst>
            </p:cNvPr>
            <p:cNvSpPr/>
            <p:nvPr/>
          </p:nvSpPr>
          <p:spPr>
            <a:xfrm>
              <a:off x="718052" y="2113094"/>
              <a:ext cx="1243553" cy="54583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Material</a:t>
              </a:r>
              <a:r>
                <a:rPr lang="de-DE" dirty="0"/>
                <a:t> </a:t>
              </a:r>
              <a:r>
                <a:rPr lang="de-DE" sz="1600" dirty="0"/>
                <a:t>Use</a:t>
              </a:r>
              <a:endParaRPr lang="de-DE" baseline="-25000" dirty="0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B2D32C86-DB1F-4034-B8C0-B5E3C21EF5FC}"/>
                </a:ext>
              </a:extLst>
            </p:cNvPr>
            <p:cNvSpPr/>
            <p:nvPr/>
          </p:nvSpPr>
          <p:spPr>
            <a:xfrm>
              <a:off x="3135040" y="2113094"/>
              <a:ext cx="1243552" cy="545835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1600" dirty="0" err="1"/>
                <a:t>Energetic</a:t>
              </a:r>
              <a:r>
                <a:rPr lang="de-DE" sz="1600" dirty="0"/>
                <a:t> Use</a:t>
              </a:r>
              <a:endParaRPr lang="de-DE" sz="1600" baseline="-25000" dirty="0"/>
            </a:p>
          </p:txBody>
        </p:sp>
        <p:cxnSp>
          <p:nvCxnSpPr>
            <p:cNvPr id="19" name="Verbinder: gewinkelt 18">
              <a:extLst>
                <a:ext uri="{FF2B5EF4-FFF2-40B4-BE49-F238E27FC236}">
                  <a16:creationId xmlns:a16="http://schemas.microsoft.com/office/drawing/2014/main" id="{BB66D1AE-FE7E-46F0-933B-D5E1EAC43599}"/>
                </a:ext>
              </a:extLst>
            </p:cNvPr>
            <p:cNvCxnSpPr>
              <a:cxnSpLocks/>
              <a:stCxn id="10" idx="1"/>
              <a:endCxn id="16" idx="0"/>
            </p:cNvCxnSpPr>
            <p:nvPr/>
          </p:nvCxnSpPr>
          <p:spPr>
            <a:xfrm rot="10800000" flipV="1">
              <a:off x="3756816" y="1603508"/>
              <a:ext cx="418812" cy="509586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Verbinder: gewinkelt 21">
              <a:extLst>
                <a:ext uri="{FF2B5EF4-FFF2-40B4-BE49-F238E27FC236}">
                  <a16:creationId xmlns:a16="http://schemas.microsoft.com/office/drawing/2014/main" id="{45A2E8F2-9DA4-4F16-9B41-8EDBCF971848}"/>
                </a:ext>
              </a:extLst>
            </p:cNvPr>
            <p:cNvCxnSpPr>
              <a:cxnSpLocks/>
              <a:stCxn id="10" idx="1"/>
              <a:endCxn id="15" idx="0"/>
            </p:cNvCxnSpPr>
            <p:nvPr/>
          </p:nvCxnSpPr>
          <p:spPr>
            <a:xfrm rot="10800000" flipV="1">
              <a:off x="1339830" y="1603508"/>
              <a:ext cx="2835799" cy="509586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9264AD24-B8D9-43FB-9A1B-98DDAFFA7327}"/>
                </a:ext>
              </a:extLst>
            </p:cNvPr>
            <p:cNvSpPr txBox="1"/>
            <p:nvPr/>
          </p:nvSpPr>
          <p:spPr>
            <a:xfrm>
              <a:off x="825597" y="2791245"/>
              <a:ext cx="84403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/>
                <a:t>Coolant</a:t>
              </a:r>
              <a:endParaRPr lang="de-DE" dirty="0"/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06546D89-80B0-42E7-8619-268754AE490E}"/>
                </a:ext>
              </a:extLst>
            </p:cNvPr>
            <p:cNvSpPr txBox="1"/>
            <p:nvPr/>
          </p:nvSpPr>
          <p:spPr>
            <a:xfrm>
              <a:off x="1246929" y="3118974"/>
              <a:ext cx="1243553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Methanol-</a:t>
              </a:r>
              <a:r>
                <a:rPr lang="de-DE" sz="1400" dirty="0" err="1"/>
                <a:t>Production</a:t>
              </a:r>
              <a:endParaRPr lang="de-DE" dirty="0"/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FED407A3-5512-41CB-BEE3-221B564061A5}"/>
                </a:ext>
              </a:extLst>
            </p:cNvPr>
            <p:cNvSpPr txBox="1"/>
            <p:nvPr/>
          </p:nvSpPr>
          <p:spPr>
            <a:xfrm>
              <a:off x="296035" y="3119331"/>
              <a:ext cx="932690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err="1"/>
                <a:t>Ammonia</a:t>
              </a:r>
              <a:r>
                <a:rPr lang="de-DE" sz="1400" dirty="0"/>
                <a:t> </a:t>
              </a:r>
              <a:r>
                <a:rPr lang="de-DE" sz="1400" dirty="0" err="1"/>
                <a:t>synthesis</a:t>
              </a:r>
              <a:endParaRPr lang="de-DE" dirty="0"/>
            </a:p>
          </p:txBody>
        </p: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10E347F5-C18E-48F2-B707-4D4CC6CB64AC}"/>
                </a:ext>
              </a:extLst>
            </p:cNvPr>
            <p:cNvGrpSpPr/>
            <p:nvPr/>
          </p:nvGrpSpPr>
          <p:grpSpPr>
            <a:xfrm>
              <a:off x="2909577" y="2784141"/>
              <a:ext cx="1713759" cy="642967"/>
              <a:chOff x="2909577" y="2888916"/>
              <a:chExt cx="1713759" cy="642967"/>
            </a:xfrm>
          </p:grpSpPr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33A71948-BBCF-4D80-988A-EA59CDE13EB6}"/>
                  </a:ext>
                </a:extLst>
              </p:cNvPr>
              <p:cNvSpPr txBox="1"/>
              <p:nvPr/>
            </p:nvSpPr>
            <p:spPr>
              <a:xfrm>
                <a:off x="2909577" y="2888916"/>
                <a:ext cx="695636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/>
                  <a:t>Heat</a:t>
                </a:r>
                <a:endParaRPr lang="de-DE" dirty="0"/>
              </a:p>
            </p:txBody>
          </p: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64602CC2-EC06-459F-99C7-D29F2C823B2B}"/>
                  </a:ext>
                </a:extLst>
              </p:cNvPr>
              <p:cNvSpPr txBox="1"/>
              <p:nvPr/>
            </p:nvSpPr>
            <p:spPr>
              <a:xfrm>
                <a:off x="3627696" y="2890529"/>
                <a:ext cx="995640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 err="1"/>
                  <a:t>Electricity</a:t>
                </a:r>
                <a:endParaRPr lang="de-DE" dirty="0"/>
              </a:p>
            </p:txBody>
          </p: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315C09A5-4F0A-4057-87BD-25E6BD5ADD06}"/>
                  </a:ext>
                </a:extLst>
              </p:cNvPr>
              <p:cNvSpPr txBox="1"/>
              <p:nvPr/>
            </p:nvSpPr>
            <p:spPr>
              <a:xfrm>
                <a:off x="2909577" y="3224106"/>
                <a:ext cx="844034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/>
                  <a:t>Mobility</a:t>
                </a:r>
                <a:endParaRPr lang="de-DE" dirty="0"/>
              </a:p>
            </p:txBody>
          </p:sp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46E64029-4E16-44C9-80EF-4016D97105CB}"/>
                  </a:ext>
                </a:extLst>
              </p:cNvPr>
              <p:cNvSpPr txBox="1"/>
              <p:nvPr/>
            </p:nvSpPr>
            <p:spPr>
              <a:xfrm>
                <a:off x="3779302" y="3224106"/>
                <a:ext cx="844034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dirty="0"/>
                  <a:t>Storage</a:t>
                </a:r>
                <a:endParaRPr lang="de-DE" dirty="0"/>
              </a:p>
            </p:txBody>
          </p:sp>
        </p:grp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2CD91546-C95B-4C22-9C4E-046630A1C140}"/>
                </a:ext>
              </a:extLst>
            </p:cNvPr>
            <p:cNvSpPr txBox="1"/>
            <p:nvPr/>
          </p:nvSpPr>
          <p:spPr>
            <a:xfrm>
              <a:off x="2909577" y="3452908"/>
              <a:ext cx="1713759" cy="7386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Feed </a:t>
              </a:r>
              <a:r>
                <a:rPr lang="de-DE" sz="1400" dirty="0" err="1"/>
                <a:t>into</a:t>
              </a:r>
              <a:r>
                <a:rPr lang="de-DE" sz="1400" dirty="0"/>
                <a:t> Natural Gas Infrastructure (</a:t>
              </a:r>
              <a:r>
                <a:rPr lang="de-DE" sz="1400" dirty="0" err="1"/>
                <a:t>up</a:t>
              </a:r>
              <a:r>
                <a:rPr lang="de-DE" sz="1400" dirty="0"/>
                <a:t> </a:t>
              </a:r>
              <a:r>
                <a:rPr lang="de-DE" sz="1400" dirty="0" err="1"/>
                <a:t>to</a:t>
              </a:r>
              <a:r>
                <a:rPr lang="de-DE" sz="1400"/>
                <a:t> 1-10%)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6B3AC22E-8166-443E-A3B0-A14573B5B382}"/>
                </a:ext>
              </a:extLst>
            </p:cNvPr>
            <p:cNvSpPr txBox="1"/>
            <p:nvPr/>
          </p:nvSpPr>
          <p:spPr>
            <a:xfrm>
              <a:off x="296034" y="3662860"/>
              <a:ext cx="2194447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Many </a:t>
              </a:r>
              <a:r>
                <a:rPr lang="de-DE" sz="1400" dirty="0" err="1"/>
                <a:t>more</a:t>
              </a:r>
              <a:r>
                <a:rPr lang="de-DE" sz="1400" dirty="0"/>
                <a:t> </a:t>
              </a:r>
              <a:r>
                <a:rPr lang="de-DE" sz="1400" dirty="0" err="1"/>
                <a:t>applications</a:t>
              </a:r>
              <a:r>
                <a:rPr lang="de-DE" sz="1400" dirty="0"/>
                <a:t> in </a:t>
              </a:r>
              <a:r>
                <a:rPr lang="de-DE" sz="1400" dirty="0" err="1"/>
                <a:t>the</a:t>
              </a:r>
              <a:r>
                <a:rPr lang="de-DE" sz="1400" dirty="0"/>
                <a:t> </a:t>
              </a:r>
              <a:r>
                <a:rPr lang="de-DE" sz="1400" dirty="0" err="1"/>
                <a:t>industry</a:t>
              </a:r>
              <a:endParaRPr lang="de-DE" dirty="0"/>
            </a:p>
          </p:txBody>
        </p:sp>
      </p:grpSp>
      <p:sp>
        <p:nvSpPr>
          <p:cNvPr id="49" name="Textfeld 48">
            <a:extLst>
              <a:ext uri="{FF2B5EF4-FFF2-40B4-BE49-F238E27FC236}">
                <a16:creationId xmlns:a16="http://schemas.microsoft.com/office/drawing/2014/main" id="{D45A8194-B652-4276-B3FD-92CFF7621337}"/>
              </a:ext>
            </a:extLst>
          </p:cNvPr>
          <p:cNvSpPr txBox="1"/>
          <p:nvPr/>
        </p:nvSpPr>
        <p:spPr>
          <a:xfrm>
            <a:off x="6549881" y="2791245"/>
            <a:ext cx="211801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„Green“ </a:t>
            </a:r>
            <a:r>
              <a:rPr lang="de-DE" sz="1400" dirty="0" err="1"/>
              <a:t>Methane</a:t>
            </a:r>
            <a:r>
              <a:rPr lang="de-DE" sz="1400" dirty="0"/>
              <a:t>, </a:t>
            </a:r>
            <a:r>
              <a:rPr lang="de-DE" sz="1400" dirty="0" err="1"/>
              <a:t>since</a:t>
            </a:r>
            <a:r>
              <a:rPr lang="de-DE" sz="1400" dirty="0"/>
              <a:t> CO</a:t>
            </a:r>
            <a:r>
              <a:rPr lang="de-DE" sz="1400" baseline="-25000" dirty="0"/>
              <a:t>2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bound</a:t>
            </a:r>
            <a:r>
              <a:rPr lang="de-DE" sz="1400" dirty="0"/>
              <a:t> </a:t>
            </a:r>
            <a:r>
              <a:rPr lang="de-DE" sz="1400" dirty="0" err="1"/>
              <a:t>during</a:t>
            </a:r>
            <a:r>
              <a:rPr lang="de-DE" sz="1400" dirty="0"/>
              <a:t> </a:t>
            </a:r>
            <a:r>
              <a:rPr lang="de-DE" sz="1400" dirty="0" err="1"/>
              <a:t>methanation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238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295747"/>
            <a:ext cx="5179115" cy="4974877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P2G is a relatively new Technology, seriously considered only since the late 90s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94 projects are currently installed with a total power of 38.6 </a:t>
            </a:r>
            <a:r>
              <a:rPr lang="en-US" sz="1600" b="0" dirty="0" err="1"/>
              <a:t>MW</a:t>
            </a:r>
            <a:r>
              <a:rPr lang="en-US" sz="1600" b="0" baseline="-25000" dirty="0" err="1"/>
              <a:t>el</a:t>
            </a:r>
            <a:r>
              <a:rPr lang="en-US" sz="1600" b="0" dirty="0"/>
              <a:t>, most of them are in research and development or pilot stage [5]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Many projects are currently planned. For example, in February 2020 Shell announced its plan of the project NortH2, which converts offshore wind energy (up to 10 GW) to hydrogen [7]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Power to Gas will become more important: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P2G plants can generate additional income by offering grid balancing services due to their fast startup time [6]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Increasing demand of “Green” Hydrogen due to CO2 price certificates [8]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Importance in grids with high renewable penetration to balance seasonal changes [2]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E6CAF4A-3476-4852-B50D-B02B6E58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515" y="1256300"/>
            <a:ext cx="2933700" cy="291270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BF8A8B84-0CB5-4605-AC0E-DC7E5C9D7314}"/>
              </a:ext>
            </a:extLst>
          </p:cNvPr>
          <p:cNvSpPr txBox="1"/>
          <p:nvPr/>
        </p:nvSpPr>
        <p:spPr>
          <a:xfrm>
            <a:off x="5537200" y="4132972"/>
            <a:ext cx="345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err="1"/>
              <a:t>Globally</a:t>
            </a:r>
            <a:r>
              <a:rPr lang="de-DE" sz="1100" dirty="0"/>
              <a:t> </a:t>
            </a:r>
            <a:r>
              <a:rPr lang="de-DE" sz="1100" dirty="0" err="1"/>
              <a:t>installed</a:t>
            </a:r>
            <a:r>
              <a:rPr lang="de-DE" sz="1100" dirty="0"/>
              <a:t> </a:t>
            </a:r>
            <a:r>
              <a:rPr lang="de-DE" sz="1100" dirty="0" err="1"/>
              <a:t>electrical</a:t>
            </a:r>
            <a:r>
              <a:rPr lang="de-DE" sz="1100" dirty="0"/>
              <a:t> power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electrolyzers</a:t>
            </a:r>
            <a:r>
              <a:rPr lang="de-DE" sz="1100" dirty="0"/>
              <a:t> [5]</a:t>
            </a:r>
          </a:p>
        </p:txBody>
      </p:sp>
    </p:spTree>
    <p:extLst>
      <p:ext uri="{BB962C8B-B14F-4D97-AF65-F5344CB8AC3E}">
        <p14:creationId xmlns:p14="http://schemas.microsoft.com/office/powerpoint/2010/main" val="1320439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497600"/>
            <a:ext cx="7988990" cy="4136400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Hydrogen and Methane made from renewable energy via P2G are carbon neutral and have countless applications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Electrical power can be used to form gas with efficiencies up to 78 %, reconversion to electricity results in efficiency of 40-50 %. In HTEL-cells process heat or heat from solar-thermal collectors can be used to minimize electrical energy needed.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Since gas can be stored in natural caverns for a long period (years), power to gas is necessary for a fully renewable grid, to balance seasonal changes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dirty="0"/>
              <a:t>Power to Gas is in a phase of exponential growth and expected to become a lot cheaper due to economy of scale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23.03.2020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r>
              <a:rPr lang="et-EE" altLang="en-US"/>
              <a:t>Page </a:t>
            </a:r>
            <a:fld id="{7ACE66E0-BE04-47BA-A62D-7BFC499E8192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315565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0</TotalTime>
  <Words>803</Words>
  <Application>Microsoft Office PowerPoint</Application>
  <PresentationFormat>On-screen Show (4:3)</PresentationFormat>
  <Paragraphs>168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ＭＳ Ｐゴシック</vt:lpstr>
      <vt:lpstr>Arial</vt:lpstr>
      <vt:lpstr>Calibri</vt:lpstr>
      <vt:lpstr>Cambria Math</vt:lpstr>
      <vt:lpstr>Times New Roman</vt:lpstr>
      <vt:lpstr>Wingdings</vt:lpstr>
      <vt:lpstr>presentation</vt:lpstr>
      <vt:lpstr>Aalto Content - Green</vt:lpstr>
      <vt:lpstr>ELEC-E8423 - Smart Grid  Power to Gas</vt:lpstr>
      <vt:lpstr>Introduction</vt:lpstr>
      <vt:lpstr>Power2Gas: System Components</vt:lpstr>
      <vt:lpstr>Electrolyser-cell types</vt:lpstr>
      <vt:lpstr>Efficiency</vt:lpstr>
      <vt:lpstr>Potentials</vt:lpstr>
      <vt:lpstr>Applications</vt:lpstr>
      <vt:lpstr>Outlook</vt:lpstr>
      <vt:lpstr>Conclusions</vt:lpstr>
      <vt:lpstr>Source material used</vt:lpstr>
    </vt:vector>
  </TitlesOfParts>
  <Company>TKK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holographic imaging: evaluation of image quality at 310 GHz</dc:title>
  <dc:creator>atammine</dc:creator>
  <cp:lastModifiedBy>Lehtonen Matti</cp:lastModifiedBy>
  <cp:revision>1175</cp:revision>
  <dcterms:created xsi:type="dcterms:W3CDTF">2010-03-23T14:57:30Z</dcterms:created>
  <dcterms:modified xsi:type="dcterms:W3CDTF">2020-03-23T15:31:30Z</dcterms:modified>
</cp:coreProperties>
</file>