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4"/>
    <p:sldMasterId id="2147483671" r:id="rId5"/>
  </p:sldMasterIdLst>
  <p:notesMasterIdLst>
    <p:notesMasterId r:id="rId16"/>
  </p:notesMasterIdLst>
  <p:handoutMasterIdLst>
    <p:handoutMasterId r:id="rId17"/>
  </p:handoutMasterIdLst>
  <p:sldIdLst>
    <p:sldId id="339" r:id="rId6"/>
    <p:sldId id="355" r:id="rId7"/>
    <p:sldId id="365" r:id="rId8"/>
    <p:sldId id="368" r:id="rId9"/>
    <p:sldId id="369" r:id="rId10"/>
    <p:sldId id="370" r:id="rId11"/>
    <p:sldId id="366" r:id="rId12"/>
    <p:sldId id="367" r:id="rId13"/>
    <p:sldId id="352" r:id="rId14"/>
    <p:sldId id="362" r:id="rId15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4289F8-B0D2-4AD1-9B0D-E5795B87673B}" v="4001" dt="2020-04-18T04:56:18.618"/>
    <p1510:client id="{9AD4E07B-93F3-46C6-9DD1-65AB619F2B40}" v="68" dt="2020-04-17T12:58:55.954"/>
    <p1510:client id="{E055FAFA-AB04-42C2-8ADD-4C2C52BD1289}" v="1015" dt="2020-04-18T12:48:01.416"/>
    <p1510:client id="{EA6B0983-C0BA-4996-BDE2-59998AA90D38}" v="55" dt="2020-04-18T12:44:32.7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5" autoAdjust="0"/>
    <p:restoredTop sz="90349" autoAdjust="0"/>
  </p:normalViewPr>
  <p:slideViewPr>
    <p:cSldViewPr snapToGrid="0" snapToObjects="1">
      <p:cViewPr varScale="1">
        <p:scale>
          <a:sx n="62" d="100"/>
          <a:sy n="62" d="100"/>
        </p:scale>
        <p:origin x="14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035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13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49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08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96890416307154?via%3Dihub" TargetMode="External"/><Relationship Id="rId7" Type="http://schemas.openxmlformats.org/officeDocument/2006/relationships/hyperlink" Target="https://carbonneutralcities.org/cities/helsink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sciencedirect.com/science/article/pii/S1364032117307839?via%3Dihub" TargetMode="External"/><Relationship Id="rId5" Type="http://schemas.openxmlformats.org/officeDocument/2006/relationships/hyperlink" Target="https://www.fortum.com/products-and-services/smart-energy-solutions/virtual-battery-spring" TargetMode="External"/><Relationship Id="rId4" Type="http://schemas.openxmlformats.org/officeDocument/2006/relationships/hyperlink" Target="https://www.irena.org/-/media/Files/IRENA/Agency/Publication/2019/Sep/IRENA_Power-to-heat_2019.pdf?la=en&amp;hash=524C1BFD59EC03FD44508F8D7CFB84CEC317A29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dirty="0" err="1"/>
              <a:t>Topic</a:t>
            </a:r>
            <a:r>
              <a:rPr lang="fi-FI" sz="3200" dirty="0"/>
              <a:t> 46- </a:t>
            </a:r>
            <a:r>
              <a:rPr lang="fi-FI" sz="3200" i="1" dirty="0" err="1"/>
              <a:t>Sector</a:t>
            </a:r>
            <a:r>
              <a:rPr lang="fi-FI" sz="3200" i="1" dirty="0"/>
              <a:t> </a:t>
            </a:r>
            <a:r>
              <a:rPr lang="fi-FI" sz="3200" i="1" dirty="0" err="1"/>
              <a:t>Coupling</a:t>
            </a:r>
            <a:r>
              <a:rPr lang="fi-FI" sz="3200" i="1" dirty="0"/>
              <a:t> of Power and </a:t>
            </a:r>
            <a:r>
              <a:rPr lang="fi-FI" sz="3200" i="1" dirty="0" err="1"/>
              <a:t>Heat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Hassan Sayed Ahmed</a:t>
            </a:r>
          </a:p>
          <a:p>
            <a:r>
              <a:rPr lang="en-US" i="1" dirty="0"/>
              <a:t>Mikko Hyvölä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21.04.2020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1200" b="0" dirty="0"/>
              <a:t>Give the list of references used for the presentation preparation</a:t>
            </a:r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hlinkClick r:id="rId3"/>
              </a:rPr>
              <a:t>https://www.sciencedirect.com/science/article/pii/S0196890416307154?via%3Dihub</a:t>
            </a:r>
            <a:endParaRPr lang="en-US" sz="1200" b="0" dirty="0"/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hlinkClick r:id="rId4"/>
              </a:rPr>
              <a:t>https://www.irena.org/-/media/Files/IRENA/Agency/Publication/2019/Sep/IRENA_Power-to-heat_2019.pdf?la=en&amp;hash=524C1BFD59EC03FD44508F8D7CFB84CEC317A299</a:t>
            </a:r>
            <a:endParaRPr lang="en-US" sz="1200" b="0" dirty="0"/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hlinkClick r:id="rId5"/>
              </a:rPr>
              <a:t>https://www.fortum.com/products-and-services/smart-energy-solutions/virtual-battery-spring</a:t>
            </a:r>
            <a:endParaRPr lang="en-US" sz="1200" b="0" dirty="0"/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ＭＳ Ｐゴシック"/>
                <a:hlinkClick r:id="rId6"/>
              </a:rPr>
              <a:t>https://www.sciencedirect.com/science/article/pii/S1364032117307839?via%3Dihub</a:t>
            </a:r>
            <a:r>
              <a:rPr lang="en-US" sz="1200" b="0" dirty="0">
                <a:ea typeface="ＭＳ Ｐゴシック"/>
              </a:rPr>
              <a:t> </a:t>
            </a:r>
            <a:endParaRPr lang="en-US" sz="1200" b="0" dirty="0">
              <a:cs typeface="+mn-lt"/>
            </a:endParaRPr>
          </a:p>
          <a:p>
            <a:pPr marL="0" indent="0">
              <a:lnSpc>
                <a:spcPct val="150000"/>
              </a:lnSpc>
            </a:pPr>
            <a:r>
              <a:rPr lang="en-US" sz="1200" b="0" dirty="0">
                <a:ea typeface="+mn-lt"/>
                <a:cs typeface="+mn-lt"/>
                <a:hlinkClick r:id="rId7"/>
              </a:rPr>
              <a:t>https://carbonneutralcities.org/cities/helsinki/</a:t>
            </a:r>
            <a:endParaRPr lang="en-US" sz="1200" b="0" dirty="0">
              <a:cs typeface="+mn-lt"/>
            </a:endParaRPr>
          </a:p>
          <a:p>
            <a:r>
              <a:rPr lang="en-US" sz="1200" b="0" dirty="0">
                <a:ea typeface="+mn-lt"/>
                <a:cs typeface="+mn-lt"/>
              </a:rPr>
              <a:t>Power-to-heat for renewable energy integration: A review of technologies, modeling approaches, and flexibility potentials (Andreas </a:t>
            </a:r>
            <a:r>
              <a:rPr lang="en-US" sz="1200" b="0" dirty="0" err="1">
                <a:ea typeface="+mn-lt"/>
                <a:cs typeface="+mn-lt"/>
              </a:rPr>
              <a:t>Bloess</a:t>
            </a:r>
            <a:r>
              <a:rPr lang="en-US" sz="1200" b="0" dirty="0">
                <a:ea typeface="+mn-lt"/>
                <a:cs typeface="+mn-lt"/>
              </a:rPr>
              <a:t> et al., 2018)</a:t>
            </a:r>
          </a:p>
          <a:p>
            <a:r>
              <a:rPr lang="en-US" sz="1200" b="0" dirty="0">
                <a:ea typeface="+mn-lt"/>
                <a:cs typeface="+mn-lt"/>
              </a:rPr>
              <a:t>Overview of Compressed Air Energy Storage and Technology Development (Jidai Wang et al., 2017)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fi-FI" dirty="0" err="1"/>
              <a:t>Combining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use</a:t>
            </a:r>
            <a:r>
              <a:rPr lang="fi-FI" dirty="0"/>
              <a:t> of </a:t>
            </a:r>
            <a:r>
              <a:rPr lang="fi-FI" dirty="0" err="1"/>
              <a:t>electricity</a:t>
            </a:r>
            <a:r>
              <a:rPr lang="fi-FI" dirty="0"/>
              <a:t> and </a:t>
            </a:r>
            <a:r>
              <a:rPr lang="fi-FI" dirty="0" err="1"/>
              <a:t>heat</a:t>
            </a:r>
            <a:r>
              <a:rPr lang="fi-FI" dirty="0"/>
              <a:t> for a </a:t>
            </a:r>
            <a:r>
              <a:rPr lang="fi-FI" dirty="0" err="1"/>
              <a:t>sustainable</a:t>
            </a:r>
            <a:r>
              <a:rPr lang="fi-FI" dirty="0"/>
              <a:t> and </a:t>
            </a:r>
            <a:r>
              <a:rPr lang="fi-FI" dirty="0" err="1"/>
              <a:t>enviromentally</a:t>
            </a:r>
            <a:r>
              <a:rPr lang="fi-FI" dirty="0"/>
              <a:t> </a:t>
            </a:r>
            <a:r>
              <a:rPr lang="fi-FI" dirty="0" err="1"/>
              <a:t>friendly</a:t>
            </a:r>
            <a:r>
              <a:rPr lang="fi-FI" dirty="0"/>
              <a:t> 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system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6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547BB5C-0195-4788-9582-80A8B396C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0" y="2228934"/>
            <a:ext cx="7907809" cy="340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dirty="0" err="1">
                <a:ea typeface="ＭＳ Ｐゴシック"/>
              </a:rPr>
              <a:t>Increasing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percentage</a:t>
            </a:r>
            <a:r>
              <a:rPr lang="fi-FI" dirty="0">
                <a:ea typeface="ＭＳ Ｐゴシック"/>
              </a:rPr>
              <a:t> of </a:t>
            </a:r>
            <a:r>
              <a:rPr lang="fi-FI" dirty="0" err="1">
                <a:ea typeface="ＭＳ Ｐゴシック"/>
              </a:rPr>
              <a:t>variable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renewable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energy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sources</a:t>
            </a:r>
            <a:r>
              <a:rPr lang="fi-FI" dirty="0">
                <a:ea typeface="ＭＳ Ｐゴシック"/>
              </a:rPr>
              <a:t> (VRE) in </a:t>
            </a:r>
            <a:r>
              <a:rPr lang="fi-FI" dirty="0" err="1">
                <a:ea typeface="ＭＳ Ｐゴシック"/>
              </a:rPr>
              <a:t>producing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electricity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decreases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flexibility</a:t>
            </a:r>
            <a:r>
              <a:rPr lang="fi-FI" dirty="0">
                <a:ea typeface="ＭＳ Ｐゴシック"/>
              </a:rPr>
              <a:t> of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grid</a:t>
            </a:r>
            <a:endParaRPr lang="fi-FI" dirty="0">
              <a:ea typeface="ＭＳ Ｐゴシック"/>
              <a:cs typeface="+mn-lt"/>
            </a:endParaRPr>
          </a:p>
          <a:p>
            <a:pPr marL="682625" lvl="1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en-US" sz="1200" dirty="0">
                <a:ea typeface="ＭＳ Ｐゴシック"/>
                <a:cs typeface="Arial"/>
              </a:rPr>
              <a:t>VRE (mainly wind energy and PV) are weather dependent and electric loads are not flexible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>
                <a:ea typeface="ＭＳ Ｐゴシック"/>
              </a:rPr>
              <a:t>Peak </a:t>
            </a:r>
            <a:r>
              <a:rPr lang="fi-FI" dirty="0" err="1">
                <a:ea typeface="ＭＳ Ｐゴシック"/>
              </a:rPr>
              <a:t>power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plants</a:t>
            </a:r>
            <a:r>
              <a:rPr lang="fi-FI" dirty="0">
                <a:ea typeface="ＭＳ Ｐゴシック"/>
              </a:rPr>
              <a:t> and </a:t>
            </a:r>
            <a:r>
              <a:rPr lang="fi-FI" dirty="0" err="1">
                <a:ea typeface="ＭＳ Ｐゴシック"/>
              </a:rPr>
              <a:t>electric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energy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storages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are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needed</a:t>
            </a:r>
            <a:r>
              <a:rPr lang="fi-FI" dirty="0">
                <a:ea typeface="ＭＳ Ｐゴシック"/>
              </a:rPr>
              <a:t> to </a:t>
            </a:r>
            <a:r>
              <a:rPr lang="fi-FI" dirty="0" err="1">
                <a:ea typeface="ＭＳ Ｐゴシック"/>
              </a:rPr>
              <a:t>keep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supply</a:t>
            </a:r>
            <a:r>
              <a:rPr lang="fi-FI" dirty="0">
                <a:ea typeface="ＭＳ Ｐゴシック"/>
              </a:rPr>
              <a:t> and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demand</a:t>
            </a:r>
            <a:r>
              <a:rPr lang="fi-FI" dirty="0">
                <a:ea typeface="ＭＳ Ｐゴシック"/>
              </a:rPr>
              <a:t> in </a:t>
            </a:r>
            <a:r>
              <a:rPr lang="fi-FI" dirty="0" err="1">
                <a:ea typeface="ＭＳ Ｐゴシック"/>
              </a:rPr>
              <a:t>balance</a:t>
            </a:r>
            <a:endParaRPr lang="fi-FI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Char char="•"/>
            </a:pPr>
            <a:r>
              <a:rPr lang="fi-FI" dirty="0">
                <a:ea typeface="ＭＳ Ｐゴシック"/>
              </a:rPr>
              <a:t>Peak </a:t>
            </a:r>
            <a:r>
              <a:rPr lang="fi-FI" dirty="0" err="1">
                <a:ea typeface="ＭＳ Ｐゴシック"/>
              </a:rPr>
              <a:t>power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plants</a:t>
            </a:r>
            <a:r>
              <a:rPr lang="fi-FI" dirty="0">
                <a:ea typeface="ＭＳ Ｐゴシック"/>
              </a:rPr>
              <a:t> and </a:t>
            </a:r>
            <a:r>
              <a:rPr lang="fi-FI" dirty="0" err="1">
                <a:ea typeface="ＭＳ Ｐゴシック"/>
              </a:rPr>
              <a:t>electric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energy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storages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are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expensive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technologies</a:t>
            </a:r>
            <a:endParaRPr lang="fi-FI" b="1" dirty="0"/>
          </a:p>
          <a:p>
            <a:pPr marL="342900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dirty="0" err="1">
                <a:ea typeface="+mn-lt"/>
                <a:cs typeface="+mn-lt"/>
              </a:rPr>
              <a:t>Heating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Sector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produces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high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greenhouse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gas</a:t>
            </a:r>
            <a:r>
              <a:rPr lang="fi-FI" dirty="0">
                <a:ea typeface="+mn-lt"/>
                <a:cs typeface="+mn-lt"/>
              </a:rPr>
              <a:t> </a:t>
            </a:r>
            <a:r>
              <a:rPr lang="fi-FI" dirty="0" err="1">
                <a:ea typeface="+mn-lt"/>
                <a:cs typeface="+mn-lt"/>
              </a:rPr>
              <a:t>emissions</a:t>
            </a:r>
            <a:endParaRPr lang="fi-FI" dirty="0">
              <a:ea typeface="+mn-lt"/>
              <a:cs typeface="+mn-lt"/>
            </a:endParaRPr>
          </a:p>
          <a:p>
            <a:pPr marL="682625" lvl="1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sz="1200" dirty="0" err="1">
                <a:ea typeface="+mn-lt"/>
                <a:cs typeface="+mn-lt"/>
              </a:rPr>
              <a:t>The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current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scheme</a:t>
            </a:r>
            <a:r>
              <a:rPr lang="fi-FI" sz="1200" dirty="0">
                <a:ea typeface="+mn-lt"/>
                <a:cs typeface="+mn-lt"/>
              </a:rPr>
              <a:t> for </a:t>
            </a:r>
            <a:r>
              <a:rPr lang="fi-FI" sz="1200" dirty="0" err="1">
                <a:ea typeface="+mn-lt"/>
                <a:cs typeface="+mn-lt"/>
              </a:rPr>
              <a:t>producing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heat</a:t>
            </a:r>
            <a:r>
              <a:rPr lang="fi-FI" sz="1200" dirty="0">
                <a:ea typeface="+mn-lt"/>
                <a:cs typeface="+mn-lt"/>
              </a:rPr>
              <a:t> in Finland </a:t>
            </a:r>
            <a:r>
              <a:rPr lang="fi-FI" sz="1200" dirty="0" err="1">
                <a:ea typeface="+mn-lt"/>
                <a:cs typeface="+mn-lt"/>
              </a:rPr>
              <a:t>highly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depends</a:t>
            </a:r>
            <a:r>
              <a:rPr lang="fi-FI" sz="1200" dirty="0">
                <a:ea typeface="+mn-lt"/>
                <a:cs typeface="+mn-lt"/>
              </a:rPr>
              <a:t> on </a:t>
            </a:r>
            <a:r>
              <a:rPr lang="fi-FI" sz="1200" dirty="0" err="1">
                <a:ea typeface="+mn-lt"/>
                <a:cs typeface="+mn-lt"/>
              </a:rPr>
              <a:t>fossil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fuel</a:t>
            </a:r>
            <a:endParaRPr lang="fi-FI" sz="1200" dirty="0">
              <a:ea typeface="+mn-lt"/>
              <a:cs typeface="+mn-lt"/>
            </a:endParaRPr>
          </a:p>
          <a:p>
            <a:pPr marL="682625" lvl="1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sz="1200" dirty="0">
                <a:ea typeface="+mn-lt"/>
                <a:cs typeface="+mn-lt"/>
              </a:rPr>
              <a:t>In Helsinki, 57% of </a:t>
            </a:r>
            <a:r>
              <a:rPr lang="fi-FI" sz="1200" dirty="0" err="1">
                <a:ea typeface="+mn-lt"/>
                <a:cs typeface="+mn-lt"/>
              </a:rPr>
              <a:t>emissions</a:t>
            </a:r>
            <a:r>
              <a:rPr lang="fi-FI" sz="1200" dirty="0">
                <a:ea typeface="+mn-lt"/>
                <a:cs typeface="+mn-lt"/>
              </a:rPr>
              <a:t> is </a:t>
            </a:r>
            <a:r>
              <a:rPr lang="fi-FI" sz="1200" dirty="0" err="1">
                <a:ea typeface="+mn-lt"/>
                <a:cs typeface="+mn-lt"/>
              </a:rPr>
              <a:t>produced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by</a:t>
            </a:r>
            <a:r>
              <a:rPr lang="fi-FI" sz="1200" dirty="0">
                <a:ea typeface="+mn-lt"/>
                <a:cs typeface="+mn-lt"/>
              </a:rPr>
              <a:t> </a:t>
            </a:r>
            <a:r>
              <a:rPr lang="fi-FI" sz="1200" dirty="0" err="1">
                <a:ea typeface="+mn-lt"/>
                <a:cs typeface="+mn-lt"/>
              </a:rPr>
              <a:t>heating</a:t>
            </a:r>
            <a:endParaRPr lang="fi-FI" sz="1200" dirty="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Char char="•"/>
            </a:pPr>
            <a:endParaRPr lang="fi-FI" b="1" dirty="0">
              <a:ea typeface="ＭＳ Ｐゴシック"/>
            </a:endParaRPr>
          </a:p>
          <a:p>
            <a:pPr marL="388620" lvl="1" indent="0">
              <a:lnSpc>
                <a:spcPct val="150000"/>
              </a:lnSpc>
              <a:buNone/>
            </a:pPr>
            <a:endParaRPr lang="fi-FI" sz="1600" b="1" dirty="0"/>
          </a:p>
          <a:p>
            <a:pPr marL="388620" lvl="1" indent="0">
              <a:lnSpc>
                <a:spcPct val="150000"/>
              </a:lnSpc>
            </a:pPr>
            <a:endParaRPr lang="fi-FI" sz="2000" dirty="0"/>
          </a:p>
          <a:p>
            <a:pPr marL="0" indent="0">
              <a:lnSpc>
                <a:spcPct val="150000"/>
              </a:lnSpc>
            </a:pP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Background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703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60278"/>
            <a:ext cx="7772400" cy="4451431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>
                <a:ea typeface="ＭＳ Ｐゴシック"/>
              </a:rPr>
              <a:t>Thermal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loads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have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higher</a:t>
            </a:r>
            <a:r>
              <a:rPr lang="fi-FI" dirty="0">
                <a:ea typeface="ＭＳ Ｐゴシック"/>
              </a:rPr>
              <a:t> inertia and </a:t>
            </a:r>
            <a:r>
              <a:rPr lang="fi-FI" dirty="0" err="1">
                <a:ea typeface="ＭＳ Ｐゴシック"/>
              </a:rPr>
              <a:t>more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flexible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than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electric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loads</a:t>
            </a:r>
            <a:endParaRPr lang="fi-FI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>
                <a:ea typeface="ＭＳ Ｐゴシック"/>
              </a:rPr>
              <a:t>The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excess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electricity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from</a:t>
            </a:r>
            <a:r>
              <a:rPr lang="fi-FI" dirty="0">
                <a:ea typeface="ＭＳ Ｐゴシック"/>
              </a:rPr>
              <a:t> VRE </a:t>
            </a:r>
            <a:r>
              <a:rPr lang="fi-FI" dirty="0" err="1">
                <a:ea typeface="ＭＳ Ｐゴシック"/>
              </a:rPr>
              <a:t>can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be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used</a:t>
            </a:r>
            <a:r>
              <a:rPr lang="fi-FI" dirty="0">
                <a:ea typeface="ＭＳ Ｐゴシック"/>
              </a:rPr>
              <a:t> to </a:t>
            </a:r>
            <a:r>
              <a:rPr lang="fi-FI" dirty="0" err="1">
                <a:ea typeface="ＭＳ Ｐゴシック"/>
              </a:rPr>
              <a:t>produce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heat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using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heat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pumps</a:t>
            </a:r>
            <a:r>
              <a:rPr lang="fi-FI" dirty="0">
                <a:ea typeface="ＭＳ Ｐゴシック"/>
              </a:rPr>
              <a:t> and </a:t>
            </a:r>
            <a:r>
              <a:rPr lang="fi-FI" dirty="0" err="1">
                <a:ea typeface="ＭＳ Ｐゴシック"/>
              </a:rPr>
              <a:t>electric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boilers</a:t>
            </a:r>
            <a:endParaRPr lang="fi-FI" dirty="0"/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ea typeface="ＭＳ Ｐゴシック"/>
              </a:rPr>
              <a:t>The produced heat can be used directly, or stored for later when the demand exists</a:t>
            </a:r>
            <a:endParaRPr lang="en-US" sz="1300" dirty="0"/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ea typeface="ＭＳ Ｐゴシック"/>
              </a:rPr>
              <a:t>Flexible operation of producing heat and storing it ensures no electricity demand peaks due to the coupling</a:t>
            </a:r>
            <a:endParaRPr lang="en-US" sz="13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>
                <a:ea typeface="ＭＳ Ｐゴシック"/>
              </a:rPr>
              <a:t>Some </a:t>
            </a:r>
            <a:r>
              <a:rPr lang="fi-FI" dirty="0" err="1">
                <a:ea typeface="ＭＳ Ｐゴシック"/>
              </a:rPr>
              <a:t>technologies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can</a:t>
            </a:r>
            <a:r>
              <a:rPr lang="fi-FI" dirty="0">
                <a:ea typeface="ＭＳ Ｐゴシック"/>
              </a:rPr>
              <a:t> go in </a:t>
            </a:r>
            <a:r>
              <a:rPr lang="fi-FI" dirty="0" err="1">
                <a:ea typeface="ＭＳ Ｐゴシック"/>
              </a:rPr>
              <a:t>both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directions</a:t>
            </a:r>
            <a:r>
              <a:rPr lang="fi-FI" dirty="0">
                <a:ea typeface="ＭＳ Ｐゴシック"/>
              </a:rPr>
              <a:t> "</a:t>
            </a:r>
            <a:r>
              <a:rPr lang="fi-FI" dirty="0" err="1">
                <a:ea typeface="ＭＳ Ｐゴシック"/>
              </a:rPr>
              <a:t>power</a:t>
            </a:r>
            <a:r>
              <a:rPr lang="fi-FI" dirty="0">
                <a:ea typeface="ＭＳ Ｐゴシック"/>
              </a:rPr>
              <a:t> to </a:t>
            </a:r>
            <a:r>
              <a:rPr lang="fi-FI" dirty="0" err="1">
                <a:ea typeface="ＭＳ Ｐゴシック"/>
              </a:rPr>
              <a:t>heat</a:t>
            </a:r>
            <a:r>
              <a:rPr lang="fi-FI" dirty="0">
                <a:ea typeface="ＭＳ Ｐゴシック"/>
              </a:rPr>
              <a:t>, and </a:t>
            </a:r>
            <a:r>
              <a:rPr lang="fi-FI" dirty="0" err="1">
                <a:ea typeface="ＭＳ Ｐゴシック"/>
              </a:rPr>
              <a:t>heat</a:t>
            </a:r>
            <a:r>
              <a:rPr lang="fi-FI" dirty="0">
                <a:ea typeface="ＭＳ Ｐゴシック"/>
              </a:rPr>
              <a:t> to </a:t>
            </a:r>
            <a:r>
              <a:rPr lang="fi-FI" dirty="0" err="1">
                <a:ea typeface="ＭＳ Ｐゴシック"/>
              </a:rPr>
              <a:t>power</a:t>
            </a:r>
            <a:r>
              <a:rPr lang="fi-FI" dirty="0">
                <a:ea typeface="ＭＳ Ｐゴシック"/>
              </a:rPr>
              <a:t>" </a:t>
            </a:r>
            <a:r>
              <a:rPr lang="fi-FI" dirty="0" err="1">
                <a:ea typeface="ＭＳ Ｐゴシック"/>
              </a:rPr>
              <a:t>such</a:t>
            </a:r>
            <a:r>
              <a:rPr lang="fi-FI" dirty="0">
                <a:ea typeface="ＭＳ Ｐゴシック"/>
              </a:rPr>
              <a:t> as Advanced </a:t>
            </a:r>
            <a:r>
              <a:rPr lang="fi-FI" dirty="0" err="1">
                <a:ea typeface="ＭＳ Ｐゴシック"/>
              </a:rPr>
              <a:t>Adiabatic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Compressed</a:t>
            </a:r>
            <a:r>
              <a:rPr lang="fi-FI" dirty="0">
                <a:ea typeface="ＭＳ Ｐゴシック"/>
              </a:rPr>
              <a:t> Air Energy Storage (AA-CAES)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>
                <a:ea typeface="ＭＳ Ｐゴシック"/>
              </a:rPr>
              <a:t>AA-CAES is </a:t>
            </a:r>
            <a:r>
              <a:rPr lang="fi-FI" dirty="0" err="1">
                <a:ea typeface="ＭＳ Ｐゴシック"/>
              </a:rPr>
              <a:t>still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expensive</a:t>
            </a:r>
            <a:r>
              <a:rPr lang="fi-FI" dirty="0">
                <a:ea typeface="ＭＳ Ｐゴシック"/>
              </a:rPr>
              <a:t> and </a:t>
            </a:r>
            <a:r>
              <a:rPr lang="fi-FI" dirty="0" err="1">
                <a:ea typeface="ＭＳ Ｐゴシック"/>
              </a:rPr>
              <a:t>there</a:t>
            </a:r>
            <a:r>
              <a:rPr lang="fi-FI" dirty="0">
                <a:ea typeface="ＭＳ Ｐゴシック"/>
              </a:rPr>
              <a:t> is no </a:t>
            </a:r>
            <a:r>
              <a:rPr lang="fi-FI" dirty="0" err="1">
                <a:ea typeface="ＭＳ Ｐゴシック"/>
              </a:rPr>
              <a:t>existing</a:t>
            </a:r>
            <a:r>
              <a:rPr lang="fi-FI" dirty="0">
                <a:ea typeface="ＭＳ Ｐゴシック"/>
              </a:rPr>
              <a:t> </a:t>
            </a:r>
            <a:r>
              <a:rPr lang="fi-FI" dirty="0" err="1">
                <a:ea typeface="ＭＳ Ｐゴシック"/>
              </a:rPr>
              <a:t>facilities</a:t>
            </a:r>
            <a:endParaRPr lang="fi-FI" dirty="0">
              <a:ea typeface="ＭＳ Ｐゴシック"/>
            </a:endParaRP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300" dirty="0" err="1">
                <a:ea typeface="ＭＳ Ｐゴシック"/>
              </a:rPr>
              <a:t>When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available</a:t>
            </a:r>
            <a:r>
              <a:rPr lang="fi-FI" sz="1300" dirty="0">
                <a:ea typeface="ＭＳ Ｐゴシック"/>
              </a:rPr>
              <a:t>, air is </a:t>
            </a:r>
            <a:r>
              <a:rPr lang="fi-FI" sz="1300" dirty="0" err="1">
                <a:ea typeface="ＭＳ Ｐゴシック"/>
              </a:rPr>
              <a:t>compressed</a:t>
            </a:r>
            <a:r>
              <a:rPr lang="fi-FI" sz="1300" dirty="0">
                <a:ea typeface="ＭＳ Ｐゴシック"/>
              </a:rPr>
              <a:t> for </a:t>
            </a:r>
            <a:r>
              <a:rPr lang="fi-FI" sz="1300" dirty="0" err="1">
                <a:ea typeface="ＭＳ Ｐゴシック"/>
              </a:rPr>
              <a:t>saving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energy</a:t>
            </a:r>
            <a:r>
              <a:rPr lang="fi-FI" sz="1300" dirty="0">
                <a:ea typeface="ＭＳ Ｐゴシック"/>
              </a:rPr>
              <a:t>.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process</a:t>
            </a:r>
            <a:r>
              <a:rPr lang="fi-FI" sz="1300" dirty="0">
                <a:ea typeface="ＭＳ Ｐゴシック"/>
              </a:rPr>
              <a:t> of </a:t>
            </a:r>
            <a:r>
              <a:rPr lang="fi-FI" sz="1300" dirty="0" err="1">
                <a:ea typeface="ＭＳ Ｐゴシック"/>
              </a:rPr>
              <a:t>compressing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air </a:t>
            </a:r>
            <a:r>
              <a:rPr lang="fi-FI" sz="1300" dirty="0" err="1">
                <a:ea typeface="ＭＳ Ｐゴシック"/>
              </a:rPr>
              <a:t>produces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heat</a:t>
            </a:r>
            <a:r>
              <a:rPr lang="fi-FI" sz="1300" dirty="0">
                <a:ea typeface="ＭＳ Ｐゴシック"/>
              </a:rPr>
              <a:t>. </a:t>
            </a:r>
            <a:r>
              <a:rPr lang="fi-FI" sz="1300" dirty="0" err="1">
                <a:ea typeface="ＭＳ Ｐゴシック"/>
              </a:rPr>
              <a:t>When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needed</a:t>
            </a:r>
            <a:r>
              <a:rPr lang="fi-FI" sz="1300" dirty="0">
                <a:ea typeface="ＭＳ Ｐゴシック"/>
              </a:rPr>
              <a:t>,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air </a:t>
            </a:r>
            <a:r>
              <a:rPr lang="fi-FI" sz="1300" dirty="0" err="1">
                <a:ea typeface="ＭＳ Ｐゴシック"/>
              </a:rPr>
              <a:t>expands</a:t>
            </a:r>
            <a:r>
              <a:rPr lang="fi-FI" sz="1300" dirty="0">
                <a:ea typeface="ＭＳ Ｐゴシック"/>
              </a:rPr>
              <a:t> to </a:t>
            </a:r>
            <a:r>
              <a:rPr lang="fi-FI" sz="1300" dirty="0" err="1">
                <a:ea typeface="ＭＳ Ｐゴシック"/>
              </a:rPr>
              <a:t>produce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by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rotating</a:t>
            </a:r>
            <a:r>
              <a:rPr lang="fi-FI" sz="1300" dirty="0">
                <a:ea typeface="ＭＳ Ｐゴシック"/>
              </a:rPr>
              <a:t> a </a:t>
            </a:r>
            <a:r>
              <a:rPr lang="fi-FI" sz="1300" dirty="0" err="1">
                <a:ea typeface="ＭＳ Ｐゴシック"/>
              </a:rPr>
              <a:t>turbine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which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rotates</a:t>
            </a:r>
            <a:r>
              <a:rPr lang="fi-FI" sz="1300" dirty="0">
                <a:ea typeface="ＭＳ Ｐゴシック"/>
              </a:rPr>
              <a:t> a </a:t>
            </a:r>
            <a:r>
              <a:rPr lang="fi-FI" sz="1300" dirty="0" err="1">
                <a:ea typeface="ＭＳ Ｐゴシック"/>
              </a:rPr>
              <a:t>generator</a:t>
            </a:r>
            <a:r>
              <a:rPr lang="fi-FI" sz="1300" dirty="0">
                <a:ea typeface="ＭＳ Ｐゴシック"/>
              </a:rPr>
              <a:t>.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process</a:t>
            </a:r>
            <a:r>
              <a:rPr lang="fi-FI" sz="1300" dirty="0">
                <a:ea typeface="ＭＳ Ｐゴシック"/>
              </a:rPr>
              <a:t> of </a:t>
            </a:r>
            <a:r>
              <a:rPr lang="fi-FI" sz="1300" dirty="0" err="1">
                <a:ea typeface="ＭＳ Ｐゴシック"/>
              </a:rPr>
              <a:t>expansion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needs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heat</a:t>
            </a:r>
            <a:endParaRPr lang="fi-FI" sz="1300" dirty="0">
              <a:ea typeface="ＭＳ Ｐゴシック"/>
            </a:endParaRP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300" dirty="0">
                <a:ea typeface="ＭＳ Ｐゴシック"/>
              </a:rPr>
              <a:t>AA-CAES </a:t>
            </a:r>
            <a:r>
              <a:rPr lang="fi-FI" sz="1300" dirty="0" err="1">
                <a:ea typeface="ＭＳ Ｐゴシック"/>
              </a:rPr>
              <a:t>can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be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connected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with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district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heating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network</a:t>
            </a:r>
            <a:r>
              <a:rPr lang="fi-FI" sz="1300" dirty="0">
                <a:ea typeface="ＭＳ Ｐゴシック"/>
              </a:rPr>
              <a:t> to </a:t>
            </a:r>
            <a:r>
              <a:rPr lang="fi-FI" sz="1300" dirty="0" err="1">
                <a:ea typeface="ＭＳ Ｐゴシック"/>
              </a:rPr>
              <a:t>decrease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its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cost</a:t>
            </a:r>
            <a:r>
              <a:rPr lang="fi-FI" sz="1300" dirty="0">
                <a:ea typeface="ＭＳ Ｐゴシック"/>
              </a:rPr>
              <a:t>, </a:t>
            </a:r>
            <a:r>
              <a:rPr lang="fi-FI" sz="1300" dirty="0" err="1">
                <a:ea typeface="ＭＳ Ｐゴシック"/>
              </a:rPr>
              <a:t>if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the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and </a:t>
            </a:r>
            <a:r>
              <a:rPr lang="fi-FI" sz="1300" dirty="0" err="1">
                <a:ea typeface="ＭＳ Ｐゴシック"/>
              </a:rPr>
              <a:t>heating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peaks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are</a:t>
            </a:r>
            <a:r>
              <a:rPr lang="fi-FI" sz="1300" dirty="0">
                <a:ea typeface="ＭＳ Ｐゴシック"/>
              </a:rPr>
              <a:t> in </a:t>
            </a:r>
            <a:r>
              <a:rPr lang="fi-FI" sz="1300" dirty="0" err="1">
                <a:ea typeface="ＭＳ Ｐゴシック"/>
              </a:rPr>
              <a:t>different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times</a:t>
            </a:r>
            <a:r>
              <a:rPr lang="fi-FI" sz="1300" dirty="0">
                <a:ea typeface="ＭＳ Ｐゴシック"/>
              </a:rPr>
              <a:t>, </a:t>
            </a:r>
            <a:r>
              <a:rPr lang="fi-FI" sz="1300" dirty="0" err="1">
                <a:ea typeface="ＭＳ Ｐゴシック"/>
              </a:rPr>
              <a:t>so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heat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produced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when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available</a:t>
            </a:r>
            <a:r>
              <a:rPr lang="fi-FI" sz="1300" dirty="0">
                <a:ea typeface="ＭＳ Ｐゴシック"/>
              </a:rPr>
              <a:t> and </a:t>
            </a:r>
            <a:r>
              <a:rPr lang="fi-FI" sz="1300" dirty="0" err="1">
                <a:ea typeface="ＭＳ Ｐゴシック"/>
              </a:rPr>
              <a:t>heat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needed</a:t>
            </a:r>
            <a:r>
              <a:rPr lang="fi-FI" sz="1300" dirty="0">
                <a:ea typeface="ＭＳ Ｐゴシック"/>
              </a:rPr>
              <a:t> and </a:t>
            </a:r>
            <a:r>
              <a:rPr lang="fi-FI" sz="1300" dirty="0" err="1">
                <a:ea typeface="ＭＳ Ｐゴシック"/>
              </a:rPr>
              <a:t>heat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consumed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when</a:t>
            </a:r>
            <a:r>
              <a:rPr lang="fi-FI" sz="1300" dirty="0">
                <a:ea typeface="ＭＳ Ｐゴシック"/>
              </a:rPr>
              <a:t> </a:t>
            </a:r>
            <a:r>
              <a:rPr lang="fi-FI" sz="1300" dirty="0" err="1">
                <a:ea typeface="ＭＳ Ｐゴシック"/>
              </a:rPr>
              <a:t>heat</a:t>
            </a:r>
            <a:r>
              <a:rPr lang="fi-FI" sz="1300" dirty="0">
                <a:ea typeface="ＭＳ Ｐゴシック"/>
              </a:rPr>
              <a:t> is </a:t>
            </a:r>
            <a:r>
              <a:rPr lang="fi-FI" sz="1300" dirty="0" err="1">
                <a:ea typeface="ＭＳ Ｐゴシック"/>
              </a:rPr>
              <a:t>available</a:t>
            </a:r>
            <a:r>
              <a:rPr lang="fi-FI" sz="1300" dirty="0">
                <a:ea typeface="ＭＳ Ｐゴシック"/>
              </a:rPr>
              <a:t> and </a:t>
            </a:r>
            <a:r>
              <a:rPr lang="fi-FI" sz="1300" dirty="0" err="1">
                <a:ea typeface="ＭＳ Ｐゴシック"/>
              </a:rPr>
              <a:t>electricity</a:t>
            </a:r>
            <a:r>
              <a:rPr lang="fi-FI" sz="1300" dirty="0">
                <a:ea typeface="ＭＳ Ｐゴシック"/>
              </a:rPr>
              <a:t> is needed</a:t>
            </a:r>
            <a:endParaRPr lang="fi-FI" sz="1300" dirty="0"/>
          </a:p>
          <a:p>
            <a:pPr marL="388620" lvl="1" indent="0">
              <a:lnSpc>
                <a:spcPct val="150000"/>
              </a:lnSpc>
              <a:buNone/>
            </a:pPr>
            <a:endParaRPr lang="fi-FI" sz="1600" b="1" dirty="0"/>
          </a:p>
          <a:p>
            <a:pPr marL="388620" lvl="1" indent="0">
              <a:lnSpc>
                <a:spcPct val="150000"/>
              </a:lnSpc>
              <a:buNone/>
            </a:pPr>
            <a:endParaRPr lang="fi-FI" sz="2000" b="1" dirty="0"/>
          </a:p>
          <a:p>
            <a:pPr marL="0" indent="0">
              <a:lnSpc>
                <a:spcPct val="150000"/>
              </a:lnSpc>
            </a:pP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Implementing Sector Coupling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977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/>
              <a:t>Sector</a:t>
            </a:r>
            <a:r>
              <a:rPr lang="fi-FI" dirty="0"/>
              <a:t> </a:t>
            </a:r>
            <a:r>
              <a:rPr lang="fi-FI" dirty="0" err="1"/>
              <a:t>coupling</a:t>
            </a:r>
            <a:r>
              <a:rPr lang="fi-FI" dirty="0"/>
              <a:t> is </a:t>
            </a:r>
            <a:r>
              <a:rPr lang="fi-FI" dirty="0" err="1"/>
              <a:t>very</a:t>
            </a:r>
            <a:r>
              <a:rPr lang="fi-FI" dirty="0"/>
              <a:t> </a:t>
            </a:r>
            <a:r>
              <a:rPr lang="fi-FI" dirty="0" err="1"/>
              <a:t>promising</a:t>
            </a:r>
            <a:r>
              <a:rPr lang="fi-FI" dirty="0"/>
              <a:t> </a:t>
            </a:r>
            <a:r>
              <a:rPr lang="fi-FI" dirty="0" err="1"/>
              <a:t>compared</a:t>
            </a:r>
            <a:r>
              <a:rPr lang="fi-FI" dirty="0"/>
              <a:t> to </a:t>
            </a:r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coupling</a:t>
            </a:r>
            <a:r>
              <a:rPr lang="fi-FI" dirty="0"/>
              <a:t> and </a:t>
            </a:r>
            <a:r>
              <a:rPr lang="fi-FI" dirty="0" err="1"/>
              <a:t>flexibility</a:t>
            </a:r>
            <a:r>
              <a:rPr lang="fi-FI" dirty="0"/>
              <a:t> </a:t>
            </a:r>
            <a:r>
              <a:rPr lang="fi-FI" dirty="0" err="1"/>
              <a:t>options</a:t>
            </a:r>
            <a:endParaRPr lang="fi-FI" dirty="0"/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Costs of generating and storing heat are relatively low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Helps in decarbonizing heating and integrating renewables</a:t>
            </a:r>
            <a:endParaRPr lang="fi-FI" sz="1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/>
              <a:t>Can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implemented</a:t>
            </a:r>
            <a:r>
              <a:rPr lang="fi-FI" dirty="0"/>
              <a:t> </a:t>
            </a:r>
            <a:r>
              <a:rPr lang="fi-FI" dirty="0" err="1"/>
              <a:t>through</a:t>
            </a:r>
            <a:r>
              <a:rPr lang="fi-FI" dirty="0"/>
              <a:t> </a:t>
            </a:r>
            <a:r>
              <a:rPr lang="fi-FI" dirty="0" err="1"/>
              <a:t>centralized</a:t>
            </a:r>
            <a:r>
              <a:rPr lang="fi-FI" dirty="0"/>
              <a:t> </a:t>
            </a:r>
            <a:r>
              <a:rPr lang="fi-FI" dirty="0" err="1"/>
              <a:t>or</a:t>
            </a:r>
            <a:r>
              <a:rPr lang="fi-FI" dirty="0"/>
              <a:t> </a:t>
            </a:r>
            <a:r>
              <a:rPr lang="fi-FI" dirty="0" err="1"/>
              <a:t>decentralized</a:t>
            </a:r>
            <a:r>
              <a:rPr lang="fi-FI" dirty="0"/>
              <a:t> </a:t>
            </a:r>
            <a:r>
              <a:rPr lang="fi-FI" dirty="0" err="1"/>
              <a:t>solutions</a:t>
            </a:r>
            <a:endParaRPr lang="fi-FI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dirty="0" err="1"/>
              <a:t>Possible</a:t>
            </a:r>
            <a:r>
              <a:rPr lang="fi-FI" dirty="0"/>
              <a:t> to </a:t>
            </a:r>
            <a:r>
              <a:rPr lang="fi-FI" dirty="0" err="1"/>
              <a:t>add</a:t>
            </a:r>
            <a:r>
              <a:rPr lang="fi-FI" dirty="0"/>
              <a:t> </a:t>
            </a:r>
            <a:r>
              <a:rPr lang="fi-FI" dirty="0" err="1"/>
              <a:t>thermal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storages</a:t>
            </a:r>
            <a:r>
              <a:rPr lang="fi-FI" dirty="0"/>
              <a:t> to </a:t>
            </a:r>
            <a:r>
              <a:rPr lang="fi-FI" dirty="0" err="1"/>
              <a:t>provide</a:t>
            </a:r>
            <a:r>
              <a:rPr lang="fi-FI" dirty="0"/>
              <a:t> </a:t>
            </a:r>
            <a:r>
              <a:rPr lang="fi-FI" dirty="0" err="1"/>
              <a:t>increased</a:t>
            </a:r>
            <a:r>
              <a:rPr lang="fi-FI" dirty="0"/>
              <a:t> </a:t>
            </a:r>
            <a:r>
              <a:rPr lang="fi-FI" dirty="0" err="1"/>
              <a:t>flexibilty</a:t>
            </a:r>
            <a:endParaRPr lang="fi-FI" dirty="0"/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/>
              <a:t>A </a:t>
            </a:r>
            <a:r>
              <a:rPr lang="fi-FI" sz="1400" dirty="0" err="1"/>
              <a:t>viable</a:t>
            </a:r>
            <a:r>
              <a:rPr lang="fi-FI" sz="1400" dirty="0"/>
              <a:t> option for </a:t>
            </a:r>
            <a:r>
              <a:rPr lang="fi-FI" sz="1400" dirty="0" err="1"/>
              <a:t>seasonal</a:t>
            </a:r>
            <a:r>
              <a:rPr lang="fi-FI" sz="1400" dirty="0"/>
              <a:t> </a:t>
            </a:r>
            <a:r>
              <a:rPr lang="fi-FI" sz="1400" dirty="0" err="1"/>
              <a:t>storage</a:t>
            </a:r>
            <a:endParaRPr lang="fi-FI" sz="1400" dirty="0"/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/>
              <a:t>In </a:t>
            </a:r>
            <a:r>
              <a:rPr lang="fi-FI" sz="1400" dirty="0" err="1"/>
              <a:t>centralized</a:t>
            </a:r>
            <a:r>
              <a:rPr lang="fi-FI" sz="1400" dirty="0"/>
              <a:t> </a:t>
            </a:r>
            <a:r>
              <a:rPr lang="fi-FI" sz="1400" dirty="0" err="1"/>
              <a:t>solution</a:t>
            </a:r>
            <a:r>
              <a:rPr lang="fi-FI" sz="1400" dirty="0"/>
              <a:t> </a:t>
            </a:r>
            <a:r>
              <a:rPr lang="fi-FI" sz="1400" dirty="0" err="1"/>
              <a:t>district</a:t>
            </a:r>
            <a:r>
              <a:rPr lang="fi-FI" sz="1400" dirty="0"/>
              <a:t> </a:t>
            </a:r>
            <a:r>
              <a:rPr lang="fi-FI" sz="1400" dirty="0" err="1"/>
              <a:t>heating</a:t>
            </a:r>
            <a:r>
              <a:rPr lang="fi-FI" sz="1400" dirty="0"/>
              <a:t> </a:t>
            </a:r>
            <a:r>
              <a:rPr lang="fi-FI" sz="1400" dirty="0" err="1"/>
              <a:t>network</a:t>
            </a:r>
            <a:r>
              <a:rPr lang="fi-FI" sz="1400" dirty="0"/>
              <a:t> </a:t>
            </a:r>
            <a:r>
              <a:rPr lang="fi-FI" sz="1400" dirty="0" err="1"/>
              <a:t>offers</a:t>
            </a:r>
            <a:r>
              <a:rPr lang="fi-FI" sz="1400" dirty="0"/>
              <a:t> some </a:t>
            </a:r>
            <a:r>
              <a:rPr lang="fi-FI" sz="1400" dirty="0" err="1"/>
              <a:t>heat</a:t>
            </a:r>
            <a:r>
              <a:rPr lang="fi-FI" sz="1400" dirty="0"/>
              <a:t> </a:t>
            </a:r>
            <a:r>
              <a:rPr lang="fi-FI" sz="1400" dirty="0" err="1"/>
              <a:t>storage</a:t>
            </a:r>
            <a:r>
              <a:rPr lang="fi-FI" sz="1400" dirty="0"/>
              <a:t> </a:t>
            </a:r>
            <a:r>
              <a:rPr lang="fi-FI" sz="1400" dirty="0" err="1"/>
              <a:t>capacity</a:t>
            </a:r>
            <a:r>
              <a:rPr lang="fi-FI" sz="1400" dirty="0"/>
              <a:t> </a:t>
            </a:r>
          </a:p>
          <a:p>
            <a:pPr marL="68262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/>
              <a:t>In </a:t>
            </a:r>
            <a:r>
              <a:rPr lang="fi-FI" sz="1400" dirty="0" err="1"/>
              <a:t>decentralized</a:t>
            </a:r>
            <a:r>
              <a:rPr lang="fi-FI" sz="1400" dirty="0"/>
              <a:t> </a:t>
            </a:r>
            <a:r>
              <a:rPr lang="fi-FI" sz="1400" dirty="0" err="1"/>
              <a:t>solution</a:t>
            </a:r>
            <a:r>
              <a:rPr lang="fi-FI" sz="1400" dirty="0"/>
              <a:t> some </a:t>
            </a:r>
            <a:r>
              <a:rPr lang="fi-FI" sz="1400" dirty="0" err="1"/>
              <a:t>storage</a:t>
            </a:r>
            <a:r>
              <a:rPr lang="fi-FI" sz="1400" dirty="0"/>
              <a:t> </a:t>
            </a:r>
            <a:r>
              <a:rPr lang="fi-FI" sz="1400" dirty="0" err="1"/>
              <a:t>capacity</a:t>
            </a:r>
            <a:r>
              <a:rPr lang="fi-FI" sz="1400" dirty="0"/>
              <a:t> </a:t>
            </a:r>
            <a:r>
              <a:rPr lang="fi-FI" sz="1400" dirty="0" err="1"/>
              <a:t>from</a:t>
            </a:r>
            <a:r>
              <a:rPr lang="fi-FI" sz="1400" dirty="0"/>
              <a:t> </a:t>
            </a:r>
            <a:r>
              <a:rPr lang="fi-FI" sz="1400" dirty="0" err="1"/>
              <a:t>household</a:t>
            </a:r>
            <a:r>
              <a:rPr lang="fi-FI" sz="1400" dirty="0"/>
              <a:t> </a:t>
            </a:r>
            <a:r>
              <a:rPr lang="fi-FI" sz="1400" dirty="0" err="1"/>
              <a:t>hot</a:t>
            </a:r>
            <a:r>
              <a:rPr lang="fi-FI" sz="1400" dirty="0"/>
              <a:t> </a:t>
            </a:r>
            <a:r>
              <a:rPr lang="fi-FI" sz="1400" dirty="0" err="1"/>
              <a:t>water</a:t>
            </a:r>
            <a:r>
              <a:rPr lang="fi-FI" sz="1400" dirty="0"/>
              <a:t> </a:t>
            </a:r>
            <a:r>
              <a:rPr lang="fi-FI" sz="1400" dirty="0" err="1"/>
              <a:t>storages</a:t>
            </a:r>
            <a:endParaRPr lang="fi-FI" sz="1400" dirty="0"/>
          </a:p>
          <a:p>
            <a:pPr marL="388937" lvl="1" indent="0">
              <a:lnSpc>
                <a:spcPct val="150000"/>
              </a:lnSpc>
              <a:buNone/>
            </a:pPr>
            <a:endParaRPr lang="fi-FI" sz="1600" b="1" dirty="0"/>
          </a:p>
          <a:p>
            <a:pPr marL="388937" lvl="1" indent="0">
              <a:lnSpc>
                <a:spcPct val="150000"/>
              </a:lnSpc>
              <a:buNone/>
            </a:pPr>
            <a:endParaRPr lang="fi-FI" sz="2000" b="1" dirty="0"/>
          </a:p>
          <a:p>
            <a:pPr marL="0" indent="0">
              <a:lnSpc>
                <a:spcPct val="150000"/>
              </a:lnSpc>
            </a:pP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Feasibility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213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60278"/>
            <a:ext cx="7772400" cy="4451431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 err="1">
                <a:ea typeface="ＭＳ Ｐゴシック"/>
              </a:rPr>
              <a:t>Decreases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curtailment</a:t>
            </a:r>
            <a:r>
              <a:rPr lang="fi-FI" sz="1600" dirty="0">
                <a:ea typeface="ＭＳ Ｐゴシック"/>
              </a:rPr>
              <a:t> of VRE </a:t>
            </a:r>
            <a:r>
              <a:rPr lang="fi-FI" sz="1600" dirty="0" err="1">
                <a:ea typeface="ＭＳ Ｐゴシック"/>
              </a:rPr>
              <a:t>which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increases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their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revenue</a:t>
            </a:r>
            <a:endParaRPr lang="fi-FI" sz="1600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600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600" dirty="0" err="1">
                <a:ea typeface="ＭＳ Ｐゴシック"/>
              </a:rPr>
              <a:t>Decreases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need</a:t>
            </a:r>
            <a:r>
              <a:rPr lang="fi-FI" sz="1600" dirty="0">
                <a:ea typeface="ＭＳ Ｐゴシック"/>
              </a:rPr>
              <a:t> for </a:t>
            </a:r>
            <a:r>
              <a:rPr lang="fi-FI" sz="1600" dirty="0" err="1">
                <a:ea typeface="ＭＳ Ｐゴシック"/>
              </a:rPr>
              <a:t>expensive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peak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power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plants</a:t>
            </a:r>
            <a:r>
              <a:rPr lang="fi-FI" sz="1600" dirty="0">
                <a:ea typeface="ＭＳ Ｐゴシック"/>
              </a:rPr>
              <a:t> and </a:t>
            </a:r>
            <a:r>
              <a:rPr lang="fi-FI" sz="1600" dirty="0" err="1">
                <a:ea typeface="ＭＳ Ｐゴシック"/>
              </a:rPr>
              <a:t>electric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storages</a:t>
            </a:r>
            <a:endParaRPr lang="fi-FI" sz="16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1600" dirty="0">
              <a:ea typeface="ＭＳ Ｐゴシック"/>
            </a:endParaRPr>
          </a:p>
          <a:p>
            <a:pPr marL="342900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sz="1600" dirty="0" err="1">
                <a:ea typeface="ＭＳ Ｐゴシック"/>
              </a:rPr>
              <a:t>Increases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electrification</a:t>
            </a:r>
            <a:r>
              <a:rPr lang="fi-FI" sz="1600" dirty="0">
                <a:ea typeface="ＭＳ Ｐゴシック"/>
              </a:rPr>
              <a:t> of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heating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sector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which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decreases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the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greenhouse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gas</a:t>
            </a:r>
            <a:r>
              <a:rPr lang="fi-FI" sz="1600" dirty="0">
                <a:ea typeface="ＭＳ Ｐゴシック"/>
              </a:rPr>
              <a:t> </a:t>
            </a:r>
            <a:r>
              <a:rPr lang="fi-FI" sz="1600" dirty="0" err="1">
                <a:ea typeface="ＭＳ Ｐゴシック"/>
              </a:rPr>
              <a:t>emissions</a:t>
            </a:r>
            <a:endParaRPr lang="fi-FI" sz="1600" dirty="0">
              <a:ea typeface="ＭＳ Ｐゴシック"/>
              <a:cs typeface="+mn-lt"/>
            </a:endParaRPr>
          </a:p>
          <a:p>
            <a:pPr marL="682625" lvl="1" indent="-342900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fi-FI" sz="1600" dirty="0" err="1">
                <a:ea typeface="ＭＳ Ｐゴシック"/>
                <a:cs typeface="Arial"/>
              </a:rPr>
              <a:t>Nowadays</a:t>
            </a:r>
            <a:r>
              <a:rPr lang="fi-FI" sz="1600" dirty="0">
                <a:ea typeface="ＭＳ Ｐゴシック"/>
                <a:cs typeface="Arial"/>
              </a:rPr>
              <a:t>, </a:t>
            </a:r>
            <a:r>
              <a:rPr lang="fi-FI" sz="1600" dirty="0" err="1">
                <a:ea typeface="ＭＳ Ｐゴシック"/>
                <a:cs typeface="Arial"/>
              </a:rPr>
              <a:t>electricity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production</a:t>
            </a:r>
            <a:r>
              <a:rPr lang="fi-FI" sz="1600" dirty="0">
                <a:ea typeface="ＭＳ Ｐゴシック"/>
                <a:cs typeface="Arial"/>
              </a:rPr>
              <a:t> is </a:t>
            </a:r>
            <a:r>
              <a:rPr lang="fi-FI" sz="1600" dirty="0" err="1">
                <a:ea typeface="ＭＳ Ｐゴシック"/>
                <a:cs typeface="Arial"/>
              </a:rPr>
              <a:t>more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environmentally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friendly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than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heating</a:t>
            </a:r>
            <a:r>
              <a:rPr lang="fi-FI" sz="1600" dirty="0">
                <a:ea typeface="ＭＳ Ｐゴシック"/>
                <a:cs typeface="Arial"/>
              </a:rPr>
              <a:t> </a:t>
            </a:r>
            <a:r>
              <a:rPr lang="fi-FI" sz="1600" dirty="0" err="1">
                <a:ea typeface="ＭＳ Ｐゴシック"/>
                <a:cs typeface="Arial"/>
              </a:rPr>
              <a:t>production</a:t>
            </a:r>
            <a:endParaRPr lang="fi-FI" sz="1600" dirty="0"/>
          </a:p>
          <a:p>
            <a:pPr marL="388620" lvl="1" indent="0">
              <a:lnSpc>
                <a:spcPct val="150000"/>
              </a:lnSpc>
              <a:buNone/>
            </a:pPr>
            <a:endParaRPr lang="fi-FI" sz="1600" b="1" dirty="0"/>
          </a:p>
          <a:p>
            <a:pPr marL="388620" lvl="1" indent="0">
              <a:lnSpc>
                <a:spcPct val="150000"/>
              </a:lnSpc>
              <a:buNone/>
            </a:pPr>
            <a:endParaRPr lang="fi-FI" sz="2000" b="1" dirty="0"/>
          </a:p>
          <a:p>
            <a:pPr marL="0" indent="0">
              <a:lnSpc>
                <a:spcPct val="150000"/>
              </a:lnSpc>
            </a:pP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Economic and Environmental Impact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882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7F084A-D1B5-4DD7-BCF7-5AA975319A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OVO Energy in United </a:t>
            </a:r>
            <a:r>
              <a:rPr lang="fi-FI" dirty="0" err="1"/>
              <a:t>Kingdom</a:t>
            </a:r>
            <a:r>
              <a:rPr lang="fi-FI" dirty="0"/>
              <a:t> </a:t>
            </a:r>
            <a:r>
              <a:rPr lang="fi-FI" dirty="0" err="1"/>
              <a:t>providing</a:t>
            </a:r>
            <a:r>
              <a:rPr lang="fi-FI" dirty="0"/>
              <a:t> </a:t>
            </a:r>
            <a:r>
              <a:rPr lang="fi-FI" dirty="0" err="1"/>
              <a:t>grid-balancing</a:t>
            </a:r>
            <a:r>
              <a:rPr lang="fi-FI" dirty="0"/>
              <a:t> </a:t>
            </a:r>
            <a:r>
              <a:rPr lang="fi-FI" dirty="0" err="1"/>
              <a:t>services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aggregating</a:t>
            </a:r>
            <a:r>
              <a:rPr lang="fi-FI" dirty="0"/>
              <a:t> </a:t>
            </a:r>
            <a:r>
              <a:rPr lang="fi-FI" dirty="0" err="1"/>
              <a:t>smart</a:t>
            </a:r>
            <a:r>
              <a:rPr lang="fi-FI" dirty="0"/>
              <a:t> </a:t>
            </a:r>
            <a:r>
              <a:rPr lang="fi-FI" dirty="0" err="1"/>
              <a:t>heating</a:t>
            </a:r>
            <a:r>
              <a:rPr lang="fi-FI" dirty="0"/>
              <a:t> </a:t>
            </a:r>
            <a:r>
              <a:rPr lang="fi-FI" dirty="0" err="1"/>
              <a:t>systems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in 1.5 </a:t>
            </a:r>
            <a:r>
              <a:rPr lang="fi-FI" dirty="0" err="1"/>
              <a:t>million</a:t>
            </a:r>
            <a:r>
              <a:rPr lang="fi-FI" dirty="0"/>
              <a:t> </a:t>
            </a:r>
            <a:r>
              <a:rPr lang="fi-FI" dirty="0" err="1"/>
              <a:t>homes</a:t>
            </a:r>
            <a:r>
              <a:rPr lang="fi-FI" dirty="0"/>
              <a:t> (12 GW </a:t>
            </a:r>
            <a:r>
              <a:rPr lang="fi-FI" dirty="0" err="1"/>
              <a:t>peak</a:t>
            </a:r>
            <a:r>
              <a:rPr lang="fi-FI" dirty="0"/>
              <a:t> </a:t>
            </a:r>
            <a:r>
              <a:rPr lang="fi-FI" dirty="0" err="1"/>
              <a:t>capacity</a:t>
            </a:r>
            <a:r>
              <a:rPr lang="fi-FI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err="1"/>
              <a:t>Benefit</a:t>
            </a:r>
            <a:r>
              <a:rPr lang="fi-FI" sz="1400" dirty="0"/>
              <a:t> to </a:t>
            </a:r>
            <a:r>
              <a:rPr lang="fi-FI" sz="1400" dirty="0" err="1"/>
              <a:t>customer</a:t>
            </a:r>
            <a:r>
              <a:rPr lang="fi-FI" sz="1400" dirty="0"/>
              <a:t> </a:t>
            </a:r>
            <a:r>
              <a:rPr lang="fi-FI" sz="1400" dirty="0" err="1"/>
              <a:t>through</a:t>
            </a:r>
            <a:r>
              <a:rPr lang="fi-FI" sz="1400" dirty="0"/>
              <a:t> </a:t>
            </a:r>
            <a:r>
              <a:rPr lang="fi-FI" sz="1400" dirty="0" err="1"/>
              <a:t>optimizing</a:t>
            </a:r>
            <a:r>
              <a:rPr lang="fi-FI" sz="1400" dirty="0"/>
              <a:t> </a:t>
            </a:r>
            <a:r>
              <a:rPr lang="fi-FI" sz="1400" dirty="0" err="1"/>
              <a:t>heating</a:t>
            </a:r>
            <a:r>
              <a:rPr lang="fi-FI" sz="1400" dirty="0"/>
              <a:t> </a:t>
            </a:r>
            <a:r>
              <a:rPr lang="fi-FI" sz="1400" dirty="0" err="1"/>
              <a:t>costs</a:t>
            </a:r>
            <a:endParaRPr lang="fi-FI" sz="1400" dirty="0"/>
          </a:p>
          <a:p>
            <a:pPr marL="388937" lvl="1" indent="0">
              <a:buNone/>
            </a:pPr>
            <a:endParaRPr lang="fi-FI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In Finland, </a:t>
            </a:r>
            <a:r>
              <a:rPr lang="fi-FI" dirty="0" err="1"/>
              <a:t>Fortum’s</a:t>
            </a:r>
            <a:r>
              <a:rPr lang="fi-FI" dirty="0"/>
              <a:t> </a:t>
            </a:r>
            <a:r>
              <a:rPr lang="fi-FI" dirty="0" err="1"/>
              <a:t>virtual</a:t>
            </a:r>
            <a:r>
              <a:rPr lang="fi-FI" dirty="0"/>
              <a:t> </a:t>
            </a:r>
            <a:r>
              <a:rPr lang="fi-FI" dirty="0" err="1"/>
              <a:t>battery</a:t>
            </a:r>
            <a:r>
              <a:rPr lang="fi-FI" dirty="0"/>
              <a:t> Fortum </a:t>
            </a:r>
            <a:r>
              <a:rPr lang="fi-FI" dirty="0" err="1"/>
              <a:t>Spring</a:t>
            </a:r>
            <a:r>
              <a:rPr lang="fi-FI" dirty="0"/>
              <a:t> </a:t>
            </a:r>
            <a:r>
              <a:rPr lang="fi-FI" dirty="0" err="1"/>
              <a:t>utilizes</a:t>
            </a:r>
            <a:r>
              <a:rPr lang="fi-FI" dirty="0"/>
              <a:t> </a:t>
            </a:r>
            <a:r>
              <a:rPr lang="fi-FI" dirty="0" err="1"/>
              <a:t>thousands</a:t>
            </a:r>
            <a:r>
              <a:rPr lang="fi-FI" dirty="0"/>
              <a:t> of </a:t>
            </a:r>
            <a:r>
              <a:rPr lang="fi-FI" dirty="0" err="1"/>
              <a:t>domestic</a:t>
            </a:r>
            <a:r>
              <a:rPr lang="fi-FI" dirty="0"/>
              <a:t> </a:t>
            </a:r>
            <a:r>
              <a:rPr lang="fi-FI" dirty="0" err="1"/>
              <a:t>water</a:t>
            </a:r>
            <a:r>
              <a:rPr lang="fi-FI" dirty="0"/>
              <a:t> </a:t>
            </a:r>
            <a:r>
              <a:rPr lang="fi-FI" dirty="0" err="1"/>
              <a:t>heaters</a:t>
            </a:r>
            <a:r>
              <a:rPr lang="fi-FI" dirty="0"/>
              <a:t> to </a:t>
            </a:r>
            <a:r>
              <a:rPr lang="fi-FI" dirty="0" err="1"/>
              <a:t>provide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response</a:t>
            </a:r>
            <a:endParaRPr lang="fi-FI" dirty="0"/>
          </a:p>
          <a:p>
            <a:pPr marL="0" indent="0"/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In </a:t>
            </a:r>
            <a:r>
              <a:rPr lang="fi-FI" dirty="0" err="1"/>
              <a:t>Denmark</a:t>
            </a:r>
            <a:r>
              <a:rPr lang="fi-FI" dirty="0"/>
              <a:t>, </a:t>
            </a:r>
            <a:r>
              <a:rPr lang="fi-FI" dirty="0" err="1"/>
              <a:t>electric</a:t>
            </a:r>
            <a:r>
              <a:rPr lang="fi-FI" dirty="0"/>
              <a:t> </a:t>
            </a:r>
            <a:r>
              <a:rPr lang="fi-FI" dirty="0" err="1"/>
              <a:t>boilers</a:t>
            </a:r>
            <a:r>
              <a:rPr lang="fi-FI" dirty="0"/>
              <a:t> and </a:t>
            </a:r>
            <a:r>
              <a:rPr lang="fi-FI" dirty="0" err="1"/>
              <a:t>heat</a:t>
            </a:r>
            <a:r>
              <a:rPr lang="fi-FI" dirty="0"/>
              <a:t> </a:t>
            </a:r>
            <a:r>
              <a:rPr lang="fi-FI" dirty="0" err="1"/>
              <a:t>pumps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used</a:t>
            </a:r>
            <a:r>
              <a:rPr lang="fi-FI" dirty="0"/>
              <a:t> at </a:t>
            </a:r>
            <a:r>
              <a:rPr lang="fi-FI" dirty="0" err="1"/>
              <a:t>district</a:t>
            </a:r>
            <a:r>
              <a:rPr lang="fi-FI" dirty="0"/>
              <a:t> </a:t>
            </a:r>
            <a:r>
              <a:rPr lang="fi-FI" dirty="0" err="1"/>
              <a:t>heating</a:t>
            </a:r>
            <a:r>
              <a:rPr lang="fi-FI" dirty="0"/>
              <a:t> </a:t>
            </a:r>
            <a:r>
              <a:rPr lang="fi-FI" dirty="0" err="1"/>
              <a:t>level</a:t>
            </a:r>
            <a:r>
              <a:rPr lang="fi-FI" dirty="0"/>
              <a:t> to </a:t>
            </a:r>
            <a:r>
              <a:rPr lang="fi-FI" dirty="0" err="1"/>
              <a:t>utilize</a:t>
            </a:r>
            <a:r>
              <a:rPr lang="fi-FI" dirty="0"/>
              <a:t> </a:t>
            </a:r>
            <a:r>
              <a:rPr lang="fi-FI" dirty="0" err="1"/>
              <a:t>excess</a:t>
            </a:r>
            <a:r>
              <a:rPr lang="fi-FI" dirty="0"/>
              <a:t> </a:t>
            </a:r>
            <a:r>
              <a:rPr lang="fi-FI" dirty="0" err="1"/>
              <a:t>wind</a:t>
            </a:r>
            <a:r>
              <a:rPr lang="fi-FI" dirty="0"/>
              <a:t> </a:t>
            </a:r>
            <a:r>
              <a:rPr lang="fi-FI" dirty="0" err="1"/>
              <a:t>generation</a:t>
            </a:r>
            <a:r>
              <a:rPr lang="fi-FI" dirty="0"/>
              <a:t> in western </a:t>
            </a:r>
            <a:r>
              <a:rPr lang="fi-FI" dirty="0" err="1"/>
              <a:t>Denmark</a:t>
            </a:r>
            <a:endParaRPr lang="fi-FI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 err="1"/>
              <a:t>Wind</a:t>
            </a:r>
            <a:r>
              <a:rPr lang="fi-FI" sz="1400" dirty="0"/>
              <a:t> </a:t>
            </a:r>
            <a:r>
              <a:rPr lang="fi-FI" sz="1400" dirty="0" err="1"/>
              <a:t>generation</a:t>
            </a:r>
            <a:r>
              <a:rPr lang="fi-FI" sz="1400" dirty="0"/>
              <a:t> </a:t>
            </a:r>
            <a:r>
              <a:rPr lang="fi-FI" sz="1400" dirty="0" err="1"/>
              <a:t>typically</a:t>
            </a:r>
            <a:r>
              <a:rPr lang="fi-FI" sz="1400" dirty="0"/>
              <a:t> </a:t>
            </a:r>
            <a:r>
              <a:rPr lang="fi-FI" sz="1400" dirty="0" err="1"/>
              <a:t>greatest</a:t>
            </a:r>
            <a:r>
              <a:rPr lang="fi-FI" sz="1400" dirty="0"/>
              <a:t> in </a:t>
            </a:r>
            <a:r>
              <a:rPr lang="fi-FI" sz="1400" dirty="0" err="1"/>
              <a:t>winter</a:t>
            </a:r>
            <a:r>
              <a:rPr lang="fi-FI" sz="1400" dirty="0"/>
              <a:t> </a:t>
            </a:r>
            <a:r>
              <a:rPr lang="fi-FI" sz="1400" dirty="0" err="1"/>
              <a:t>months</a:t>
            </a:r>
            <a:r>
              <a:rPr lang="fi-FI" sz="1400" dirty="0"/>
              <a:t> </a:t>
            </a:r>
            <a:r>
              <a:rPr lang="fi-FI" sz="1400" dirty="0" err="1"/>
              <a:t>when</a:t>
            </a:r>
            <a:r>
              <a:rPr lang="fi-FI" sz="1400" dirty="0"/>
              <a:t> </a:t>
            </a:r>
            <a:r>
              <a:rPr lang="fi-FI" sz="1400" dirty="0" err="1"/>
              <a:t>there</a:t>
            </a:r>
            <a:r>
              <a:rPr lang="fi-FI" sz="1400" dirty="0"/>
              <a:t> is </a:t>
            </a:r>
            <a:r>
              <a:rPr lang="fi-FI" sz="1400" dirty="0" err="1"/>
              <a:t>high</a:t>
            </a:r>
            <a:r>
              <a:rPr lang="fi-FI" sz="1400" dirty="0"/>
              <a:t> </a:t>
            </a:r>
            <a:r>
              <a:rPr lang="fi-FI" sz="1400" dirty="0" err="1"/>
              <a:t>heat</a:t>
            </a:r>
            <a:r>
              <a:rPr lang="fi-FI" sz="1400" dirty="0"/>
              <a:t> </a:t>
            </a:r>
            <a:r>
              <a:rPr lang="fi-FI" sz="1400" dirty="0" err="1"/>
              <a:t>demand</a:t>
            </a:r>
            <a:endParaRPr lang="fi-FI" sz="1400" dirty="0"/>
          </a:p>
          <a:p>
            <a:pPr>
              <a:buFont typeface="Arial" panose="020B0604020202020204" pitchFamily="34" charset="0"/>
              <a:buChar char="•"/>
            </a:pPr>
            <a:endParaRPr lang="fi-FI" dirty="0"/>
          </a:p>
          <a:p>
            <a:pPr>
              <a:buFont typeface="Arial" panose="020B0604020202020204" pitchFamily="34" charset="0"/>
              <a:buChar char="•"/>
            </a:pPr>
            <a:r>
              <a:rPr lang="fi-FI" dirty="0" err="1"/>
              <a:t>During</a:t>
            </a:r>
            <a:r>
              <a:rPr lang="fi-FI" dirty="0"/>
              <a:t> </a:t>
            </a:r>
            <a:r>
              <a:rPr lang="fi-FI" dirty="0" err="1"/>
              <a:t>recent</a:t>
            </a:r>
            <a:r>
              <a:rPr lang="fi-FI" dirty="0"/>
              <a:t> </a:t>
            </a:r>
            <a:r>
              <a:rPr lang="fi-FI" dirty="0" err="1"/>
              <a:t>years</a:t>
            </a:r>
            <a:r>
              <a:rPr lang="fi-FI" dirty="0"/>
              <a:t>, </a:t>
            </a:r>
            <a:r>
              <a:rPr lang="fi-FI" dirty="0" err="1"/>
              <a:t>close</a:t>
            </a:r>
            <a:r>
              <a:rPr lang="fi-FI" dirty="0"/>
              <a:t> to 10% of </a:t>
            </a:r>
            <a:r>
              <a:rPr lang="fi-FI" dirty="0" err="1"/>
              <a:t>heat</a:t>
            </a:r>
            <a:r>
              <a:rPr lang="fi-FI" dirty="0"/>
              <a:t> </a:t>
            </a:r>
            <a:r>
              <a:rPr lang="fi-FI" dirty="0" err="1"/>
              <a:t>supplied</a:t>
            </a:r>
            <a:r>
              <a:rPr lang="fi-FI" dirty="0"/>
              <a:t> to </a:t>
            </a:r>
            <a:r>
              <a:rPr lang="fi-FI" dirty="0" err="1"/>
              <a:t>Swedish</a:t>
            </a:r>
            <a:r>
              <a:rPr lang="fi-FI" dirty="0"/>
              <a:t> DH </a:t>
            </a:r>
            <a:r>
              <a:rPr lang="fi-FI" dirty="0" err="1"/>
              <a:t>network</a:t>
            </a:r>
            <a:r>
              <a:rPr lang="fi-FI" dirty="0"/>
              <a:t> </a:t>
            </a:r>
            <a:r>
              <a:rPr lang="fi-FI" dirty="0" err="1"/>
              <a:t>has</a:t>
            </a:r>
            <a:r>
              <a:rPr lang="fi-FI" dirty="0"/>
              <a:t> </a:t>
            </a:r>
            <a:r>
              <a:rPr lang="fi-FI" dirty="0" err="1"/>
              <a:t>been</a:t>
            </a:r>
            <a:r>
              <a:rPr lang="fi-FI" dirty="0"/>
              <a:t> </a:t>
            </a:r>
            <a:r>
              <a:rPr lang="fi-FI" dirty="0" err="1"/>
              <a:t>produced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electric</a:t>
            </a:r>
            <a:r>
              <a:rPr lang="fi-FI" dirty="0"/>
              <a:t> </a:t>
            </a:r>
            <a:r>
              <a:rPr lang="fi-FI" dirty="0" err="1"/>
              <a:t>boilers</a:t>
            </a:r>
            <a:r>
              <a:rPr lang="fi-FI" dirty="0"/>
              <a:t> and </a:t>
            </a:r>
            <a:r>
              <a:rPr lang="fi-FI" dirty="0" err="1"/>
              <a:t>heat</a:t>
            </a:r>
            <a:r>
              <a:rPr lang="fi-FI" dirty="0"/>
              <a:t> </a:t>
            </a:r>
            <a:r>
              <a:rPr lang="fi-FI" dirty="0" err="1"/>
              <a:t>pumps</a:t>
            </a:r>
            <a:endParaRPr lang="fi-FI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/>
              <a:t>35 % </a:t>
            </a:r>
            <a:r>
              <a:rPr lang="fi-FI" sz="1400" dirty="0" err="1"/>
              <a:t>during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peak</a:t>
            </a:r>
            <a:r>
              <a:rPr lang="fi-FI" sz="1400" dirty="0"/>
              <a:t> </a:t>
            </a:r>
            <a:r>
              <a:rPr lang="fi-FI" sz="1400" dirty="0" err="1"/>
              <a:t>year</a:t>
            </a:r>
            <a:r>
              <a:rPr lang="fi-FI" sz="1400" dirty="0"/>
              <a:t> in 1990, </a:t>
            </a:r>
            <a:r>
              <a:rPr lang="fi-FI" sz="1400" dirty="0" err="1"/>
              <a:t>due</a:t>
            </a:r>
            <a:r>
              <a:rPr lang="fi-FI" sz="1400" dirty="0"/>
              <a:t> to </a:t>
            </a:r>
            <a:r>
              <a:rPr lang="fi-FI" sz="1400" dirty="0" err="1"/>
              <a:t>low</a:t>
            </a:r>
            <a:r>
              <a:rPr lang="fi-FI" sz="1400" dirty="0"/>
              <a:t> </a:t>
            </a:r>
            <a:r>
              <a:rPr lang="fi-FI" sz="1400" dirty="0" err="1"/>
              <a:t>electricity</a:t>
            </a:r>
            <a:r>
              <a:rPr lang="fi-FI" sz="1400" dirty="0"/>
              <a:t> </a:t>
            </a:r>
            <a:r>
              <a:rPr lang="fi-FI" sz="1400" dirty="0" err="1"/>
              <a:t>prices</a:t>
            </a:r>
            <a:r>
              <a:rPr lang="fi-FI" sz="1400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185C35-BA7A-481A-9012-7111306674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Examples</a:t>
            </a:r>
            <a:r>
              <a:rPr lang="fi-FI" dirty="0"/>
              <a:t> of </a:t>
            </a:r>
            <a:r>
              <a:rPr lang="fi-FI" dirty="0" err="1"/>
              <a:t>current</a:t>
            </a:r>
            <a:r>
              <a:rPr lang="fi-FI" dirty="0"/>
              <a:t> </a:t>
            </a:r>
            <a:r>
              <a:rPr lang="fi-FI" dirty="0" err="1"/>
              <a:t>uses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2C4F5-C8FE-4F18-8203-AD49BA2636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76183-EB8E-4A77-9CB7-783AEE7504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B7DEBB-3DEF-4763-802D-31B9F200A93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CBA2C5-ED9F-47DF-BB1C-84EB7688CB4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573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7F084A-D1B5-4DD7-BCF7-5AA975319A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dirty="0"/>
              <a:t>COP of </a:t>
            </a:r>
            <a:r>
              <a:rPr lang="fi-FI" dirty="0" err="1"/>
              <a:t>heat</a:t>
            </a:r>
            <a:r>
              <a:rPr lang="fi-FI" dirty="0"/>
              <a:t> </a:t>
            </a:r>
            <a:r>
              <a:rPr lang="fi-FI" dirty="0" err="1"/>
              <a:t>pumps</a:t>
            </a:r>
            <a:r>
              <a:rPr lang="fi-FI" dirty="0"/>
              <a:t> </a:t>
            </a:r>
            <a:r>
              <a:rPr lang="fi-FI" dirty="0" err="1"/>
              <a:t>much</a:t>
            </a:r>
            <a:r>
              <a:rPr lang="fi-FI" dirty="0"/>
              <a:t> </a:t>
            </a:r>
            <a:r>
              <a:rPr lang="fi-FI" dirty="0" err="1"/>
              <a:t>lower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low</a:t>
            </a:r>
            <a:r>
              <a:rPr lang="fi-FI" dirty="0"/>
              <a:t> </a:t>
            </a:r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temperatures</a:t>
            </a:r>
            <a:r>
              <a:rPr lang="fi-FI" dirty="0"/>
              <a:t> and </a:t>
            </a:r>
            <a:r>
              <a:rPr lang="fi-FI" dirty="0" err="1"/>
              <a:t>high</a:t>
            </a:r>
            <a:r>
              <a:rPr lang="fi-FI" dirty="0"/>
              <a:t> output </a:t>
            </a:r>
            <a:r>
              <a:rPr lang="fi-FI" dirty="0" err="1"/>
              <a:t>temperatures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Minimum output temperature restrictions set by e.g. existing DH network and bacteria prevention in domestic hot water supply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/>
              <a:t>Need for low temperature heat sources to heat pumps such as </a:t>
            </a:r>
            <a:r>
              <a:rPr lang="en-US" sz="1400" dirty="0" err="1"/>
              <a:t>datacentre</a:t>
            </a:r>
            <a:r>
              <a:rPr lang="en-US" sz="1400" dirty="0"/>
              <a:t> waste heat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dirty="0" err="1"/>
              <a:t>Large-scale</a:t>
            </a:r>
            <a:r>
              <a:rPr lang="fi-FI" dirty="0"/>
              <a:t> </a:t>
            </a:r>
            <a:r>
              <a:rPr lang="fi-FI" dirty="0" err="1"/>
              <a:t>implementation</a:t>
            </a:r>
            <a:r>
              <a:rPr lang="fi-FI" dirty="0"/>
              <a:t> of </a:t>
            </a:r>
            <a:r>
              <a:rPr lang="fi-FI" dirty="0" err="1"/>
              <a:t>heat</a:t>
            </a:r>
            <a:r>
              <a:rPr lang="fi-FI" dirty="0"/>
              <a:t> </a:t>
            </a:r>
            <a:r>
              <a:rPr lang="fi-FI" dirty="0" err="1"/>
              <a:t>pumps</a:t>
            </a:r>
            <a:r>
              <a:rPr lang="fi-FI" dirty="0"/>
              <a:t>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increase</a:t>
            </a:r>
            <a:r>
              <a:rPr lang="fi-FI" dirty="0"/>
              <a:t> </a:t>
            </a:r>
            <a:r>
              <a:rPr lang="fi-FI" dirty="0" err="1"/>
              <a:t>peak</a:t>
            </a:r>
            <a:r>
              <a:rPr lang="fi-FI" dirty="0"/>
              <a:t> </a:t>
            </a:r>
            <a:r>
              <a:rPr lang="fi-FI" dirty="0" err="1"/>
              <a:t>electricity</a:t>
            </a:r>
            <a:r>
              <a:rPr lang="fi-FI" dirty="0"/>
              <a:t> </a:t>
            </a:r>
            <a:r>
              <a:rPr lang="fi-FI" dirty="0" err="1"/>
              <a:t>demand</a:t>
            </a:r>
            <a:r>
              <a:rPr lang="fi-FI" dirty="0"/>
              <a:t> </a:t>
            </a:r>
            <a:r>
              <a:rPr lang="fi-FI" dirty="0" err="1"/>
              <a:t>substantially</a:t>
            </a:r>
            <a:endParaRPr lang="fi-FI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400" dirty="0"/>
              <a:t>Can </a:t>
            </a:r>
            <a:r>
              <a:rPr lang="fi-FI" sz="1400" dirty="0" err="1"/>
              <a:t>be</a:t>
            </a:r>
            <a:r>
              <a:rPr lang="fi-FI" sz="1400" dirty="0"/>
              <a:t> </a:t>
            </a:r>
            <a:r>
              <a:rPr lang="fi-FI" sz="1400" dirty="0" err="1"/>
              <a:t>largely</a:t>
            </a:r>
            <a:r>
              <a:rPr lang="fi-FI" sz="1400" dirty="0"/>
              <a:t> </a:t>
            </a:r>
            <a:r>
              <a:rPr lang="fi-FI" sz="1400" dirty="0" err="1"/>
              <a:t>mitigated</a:t>
            </a:r>
            <a:r>
              <a:rPr lang="fi-FI" sz="1400" dirty="0"/>
              <a:t> </a:t>
            </a:r>
            <a:r>
              <a:rPr lang="fi-FI" sz="1400" dirty="0" err="1"/>
              <a:t>with</a:t>
            </a:r>
            <a:r>
              <a:rPr lang="fi-FI" sz="1400" dirty="0"/>
              <a:t> </a:t>
            </a:r>
            <a:r>
              <a:rPr lang="fi-FI" sz="1400" dirty="0" err="1"/>
              <a:t>flexible</a:t>
            </a:r>
            <a:r>
              <a:rPr lang="fi-FI" sz="1400" dirty="0"/>
              <a:t> </a:t>
            </a:r>
            <a:r>
              <a:rPr lang="fi-FI" sz="1400" dirty="0" err="1"/>
              <a:t>operation</a:t>
            </a:r>
            <a:r>
              <a:rPr lang="fi-FI" sz="1400" dirty="0"/>
              <a:t> of </a:t>
            </a:r>
            <a:r>
              <a:rPr lang="fi-FI" sz="1400" dirty="0" err="1"/>
              <a:t>heat</a:t>
            </a:r>
            <a:r>
              <a:rPr lang="fi-FI" sz="1400" dirty="0"/>
              <a:t> </a:t>
            </a:r>
            <a:r>
              <a:rPr lang="fi-FI" sz="1400" dirty="0" err="1"/>
              <a:t>pumps</a:t>
            </a:r>
            <a:r>
              <a:rPr lang="fi-FI" sz="1400" dirty="0"/>
              <a:t> and </a:t>
            </a:r>
            <a:r>
              <a:rPr lang="fi-FI" sz="1400" dirty="0" err="1"/>
              <a:t>heat</a:t>
            </a:r>
            <a:r>
              <a:rPr lang="fi-FI" sz="1400" dirty="0"/>
              <a:t> </a:t>
            </a:r>
            <a:r>
              <a:rPr lang="fi-FI" sz="1400" dirty="0" err="1"/>
              <a:t>storages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At the moment lower fossil fuel and emission allowance prices holding back investments to clean technologies?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Regulatory barriers such as electricity taxes decrease the economic potential of power to heat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Consumer preferences, space requirements and presence of existing infrastructures keeping investments below economic optimal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fi-FI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185C35-BA7A-481A-9012-7111306674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Challenges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2C4F5-C8FE-4F18-8203-AD49BA2636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176183-EB8E-4A77-9CB7-783AEE7504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B7DEBB-3DEF-4763-802D-31B9F200A93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CBA2C5-ED9F-47DF-BB1C-84EB7688CB4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690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Sector</a:t>
            </a:r>
            <a:r>
              <a:rPr lang="fi-FI" sz="2000" dirty="0"/>
              <a:t> </a:t>
            </a:r>
            <a:r>
              <a:rPr lang="fi-FI" sz="2000" dirty="0" err="1"/>
              <a:t>Coupling</a:t>
            </a:r>
            <a:r>
              <a:rPr lang="fi-FI" sz="2000" dirty="0"/>
              <a:t> is an </a:t>
            </a:r>
            <a:r>
              <a:rPr lang="fi-FI" sz="2000" dirty="0" err="1"/>
              <a:t>efficient</a:t>
            </a:r>
            <a:r>
              <a:rPr lang="fi-FI" sz="2000" dirty="0"/>
              <a:t> </a:t>
            </a:r>
            <a:r>
              <a:rPr lang="fi-FI" sz="2000" dirty="0" err="1"/>
              <a:t>way</a:t>
            </a:r>
            <a:r>
              <a:rPr lang="fi-FI" sz="2000" dirty="0"/>
              <a:t> to </a:t>
            </a:r>
            <a:r>
              <a:rPr lang="fi-FI" sz="2000" dirty="0" err="1"/>
              <a:t>increase</a:t>
            </a:r>
            <a:r>
              <a:rPr lang="fi-FI" sz="2000" dirty="0"/>
              <a:t> </a:t>
            </a:r>
            <a:r>
              <a:rPr lang="fi-FI" sz="2000" dirty="0" err="1"/>
              <a:t>flexibility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electrical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Helps in integrating renewables and increases the use of VRE in the energy system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 cost-effective solution which helps in decreasing emissions in the energy sector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21.04.2020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828B9D40B8C14C862986B399F0C1C0" ma:contentTypeVersion="9" ma:contentTypeDescription="Create a new document." ma:contentTypeScope="" ma:versionID="2760e75e03e55c6cc2cd16d1545d702a">
  <xsd:schema xmlns:xsd="http://www.w3.org/2001/XMLSchema" xmlns:xs="http://www.w3.org/2001/XMLSchema" xmlns:p="http://schemas.microsoft.com/office/2006/metadata/properties" xmlns:ns3="cf3b3b22-8015-4f63-a0b7-31d7819b81aa" targetNamespace="http://schemas.microsoft.com/office/2006/metadata/properties" ma:root="true" ma:fieldsID="5173ed6ebda6b6967fc96bcaf3a8fc95" ns3:_="">
    <xsd:import namespace="cf3b3b22-8015-4f63-a0b7-31d7819b81a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b3b22-8015-4f63-a0b7-31d7819b81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032361-6521-4CC3-90F3-F497DE043963}">
  <ds:schemaRefs>
    <ds:schemaRef ds:uri="cf3b3b22-8015-4f63-a0b7-31d7819b81aa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7C834C6-7640-4DE0-95B6-52FB428F58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b3b22-8015-4f63-a0b7-31d7819b81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9677A2-6AEA-4EA8-A7FC-6E3A93929E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13734</TotalTime>
  <Words>784</Words>
  <Application>Microsoft Office PowerPoint</Application>
  <PresentationFormat>On-screen Show (4:3)</PresentationFormat>
  <Paragraphs>95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Arial,Sans-Serif</vt:lpstr>
      <vt:lpstr>Calibri</vt:lpstr>
      <vt:lpstr>Times New Roman</vt:lpstr>
      <vt:lpstr>presentation</vt:lpstr>
      <vt:lpstr>Aalto Content - Green</vt:lpstr>
      <vt:lpstr>ELEC-E8423 - Smart Grid  Topic 46- Sector Coupling of Power and Heat</vt:lpstr>
      <vt:lpstr>Introduction</vt:lpstr>
      <vt:lpstr>Background</vt:lpstr>
      <vt:lpstr>Implementing Sector Coupling</vt:lpstr>
      <vt:lpstr>Feasibility</vt:lpstr>
      <vt:lpstr>Economic and Environmental Impact</vt:lpstr>
      <vt:lpstr>Examples of current uses</vt:lpstr>
      <vt:lpstr>Challenges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1597</cp:revision>
  <dcterms:created xsi:type="dcterms:W3CDTF">2010-03-23T14:57:30Z</dcterms:created>
  <dcterms:modified xsi:type="dcterms:W3CDTF">2020-04-20T06:23:12Z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0x010100F3828B9D40B8C14C862986B399F0C1C0</vt:lpwstr>
  </property>
</Properties>
</file>