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7"/>
  </p:notesMasterIdLst>
  <p:handoutMasterIdLst>
    <p:handoutMasterId r:id="rId18"/>
  </p:handoutMasterIdLst>
  <p:sldIdLst>
    <p:sldId id="339" r:id="rId6"/>
    <p:sldId id="355" r:id="rId7"/>
    <p:sldId id="363" r:id="rId8"/>
    <p:sldId id="368" r:id="rId9"/>
    <p:sldId id="369" r:id="rId10"/>
    <p:sldId id="370" r:id="rId11"/>
    <p:sldId id="365" r:id="rId12"/>
    <p:sldId id="367" r:id="rId13"/>
    <p:sldId id="366" r:id="rId14"/>
    <p:sldId id="352" r:id="rId15"/>
    <p:sldId id="362" r:id="rId16"/>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633"/>
  </p:normalViewPr>
  <p:slideViewPr>
    <p:cSldViewPr snapToGrid="0">
      <p:cViewPr varScale="1">
        <p:scale>
          <a:sx n="39" d="100"/>
          <a:sy n="39" d="100"/>
        </p:scale>
        <p:origin x="1248" y="2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3/23/2020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3/23/2020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39771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23076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30786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dirty="0"/>
              <a:t>25.03.2020</a:t>
            </a:r>
          </a:p>
          <a:p>
            <a:pPr>
              <a:defRPr/>
            </a:pPr>
            <a:endParaRPr lang="en-US" dirty="0"/>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25.03.2020</a:t>
            </a:r>
            <a:endParaRPr lang="en-US" dirty="0"/>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dirty="0"/>
              <a:t>25.03.2020</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dirty="0"/>
              <a:t>25.03.2020</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doi-org.libproxy.aalto.fi/10.1016/j.rser.2014.11.093"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doi-org.libproxy.aalto.fi/10.1016/j.ijhydene.2004.01.01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dirty="0"/>
              <a:t>ELEC-E8423 - Smart Grid</a:t>
            </a:r>
            <a:br>
              <a:rPr lang="fi-FI" sz="3200" dirty="0"/>
            </a:br>
            <a:r>
              <a:rPr lang="fi-FI" sz="3200" dirty="0"/>
              <a:t/>
            </a:r>
            <a:br>
              <a:rPr lang="fi-FI" sz="3200" dirty="0"/>
            </a:br>
            <a:r>
              <a:rPr lang="en-US" sz="3200" dirty="0"/>
              <a:t>Role of DR, storages and hydrogen in future energy systems</a:t>
            </a:r>
            <a:endParaRPr lang="en-US" sz="3200" i="1" dirty="0"/>
          </a:p>
        </p:txBody>
      </p:sp>
      <p:sp>
        <p:nvSpPr>
          <p:cNvPr id="3" name="Subtitle 2"/>
          <p:cNvSpPr>
            <a:spLocks noGrp="1"/>
          </p:cNvSpPr>
          <p:nvPr>
            <p:ph type="subTitle" idx="1"/>
          </p:nvPr>
        </p:nvSpPr>
        <p:spPr>
          <a:xfrm>
            <a:off x="572401" y="4182429"/>
            <a:ext cx="6285600" cy="1323370"/>
          </a:xfrm>
        </p:spPr>
        <p:txBody>
          <a:bodyPr>
            <a:normAutofit/>
          </a:bodyPr>
          <a:lstStyle/>
          <a:p>
            <a:r>
              <a:rPr lang="en-US" i="1"/>
              <a:t>Petteri </a:t>
            </a:r>
            <a:r>
              <a:rPr lang="en-US" i="1" err="1"/>
              <a:t>Värränkivi</a:t>
            </a:r>
            <a:r>
              <a:rPr lang="en-US" i="1"/>
              <a:t>, Bimal Bhandari</a:t>
            </a:r>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dirty="0"/>
              <a:t>25</a:t>
            </a:r>
            <a:r>
              <a:rPr lang="et-EE" dirty="0"/>
              <a:t>.0</a:t>
            </a:r>
            <a:r>
              <a:rPr lang="fi-FI" dirty="0"/>
              <a:t>3</a:t>
            </a:r>
            <a:r>
              <a:rPr lang="et-EE" dirty="0"/>
              <a:t>.2020</a:t>
            </a:r>
            <a:endParaRPr lang="en-US" dirty="0"/>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lnSpcReduction="10000"/>
          </a:bodyPr>
          <a:lstStyle/>
          <a:p>
            <a:pPr marL="342900" indent="-342900">
              <a:lnSpc>
                <a:spcPct val="100000"/>
              </a:lnSpc>
              <a:spcBef>
                <a:spcPts val="500"/>
              </a:spcBef>
              <a:buChar char="•"/>
            </a:pPr>
            <a:r>
              <a:rPr lang="fi-FI" sz="2000" b="0" dirty="0" err="1">
                <a:ea typeface="ＭＳ Ｐゴシック"/>
              </a:rPr>
              <a:t>The</a:t>
            </a:r>
            <a:r>
              <a:rPr lang="fi-FI" sz="2000" b="0" dirty="0">
                <a:ea typeface="ＭＳ Ｐゴシック"/>
              </a:rPr>
              <a:t> </a:t>
            </a:r>
            <a:r>
              <a:rPr lang="fi-FI" sz="2000" b="0" dirty="0" err="1">
                <a:ea typeface="ＭＳ Ｐゴシック"/>
              </a:rPr>
              <a:t>increase</a:t>
            </a:r>
            <a:r>
              <a:rPr lang="fi-FI" sz="2000" b="0" dirty="0">
                <a:ea typeface="ＭＳ Ｐゴシック"/>
              </a:rPr>
              <a:t> in </a:t>
            </a:r>
            <a:r>
              <a:rPr lang="fi-FI" sz="2000" b="0" dirty="0" err="1">
                <a:ea typeface="ＭＳ Ｐゴシック"/>
              </a:rPr>
              <a:t>variable</a:t>
            </a:r>
            <a:r>
              <a:rPr lang="fi-FI" sz="2000" b="0" dirty="0">
                <a:ea typeface="ＭＳ Ｐゴシック"/>
              </a:rPr>
              <a:t> </a:t>
            </a:r>
            <a:r>
              <a:rPr lang="fi-FI" sz="2000" b="0" dirty="0" err="1">
                <a:ea typeface="ＭＳ Ｐゴシック"/>
              </a:rPr>
              <a:t>renewable</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induce</a:t>
            </a:r>
            <a:r>
              <a:rPr lang="fi-FI" sz="2000" b="0" dirty="0">
                <a:ea typeface="ＭＳ Ｐゴシック"/>
              </a:rPr>
              <a:t> </a:t>
            </a:r>
            <a:r>
              <a:rPr lang="fi-FI" sz="2000" b="0" dirty="0" err="1">
                <a:ea typeface="ＭＳ Ｐゴシック"/>
              </a:rPr>
              <a:t>imbalance</a:t>
            </a:r>
            <a:r>
              <a:rPr lang="fi-FI" sz="2000" b="0" dirty="0">
                <a:ea typeface="ＭＳ Ｐゴシック"/>
              </a:rPr>
              <a:t> </a:t>
            </a:r>
            <a:r>
              <a:rPr lang="fi-FI" sz="2000" b="0" dirty="0" err="1">
                <a:ea typeface="ＭＳ Ｐゴシック"/>
              </a:rPr>
              <a:t>pressure</a:t>
            </a:r>
            <a:r>
              <a:rPr lang="fi-FI" sz="2000" b="0" dirty="0">
                <a:ea typeface="ＭＳ Ｐゴシック"/>
              </a:rPr>
              <a:t> to </a:t>
            </a:r>
            <a:r>
              <a:rPr lang="fi-FI" sz="2000" b="0" dirty="0" err="1">
                <a:ea typeface="ＭＳ Ｐゴシック"/>
              </a:rPr>
              <a:t>energy</a:t>
            </a:r>
            <a:r>
              <a:rPr lang="fi-FI" sz="2000" b="0" dirty="0">
                <a:ea typeface="ＭＳ Ｐゴシック"/>
              </a:rPr>
              <a:t> </a:t>
            </a:r>
            <a:r>
              <a:rPr lang="fi-FI" sz="2000" b="0" dirty="0" err="1">
                <a:ea typeface="ＭＳ Ｐゴシック"/>
              </a:rPr>
              <a:t>systems</a:t>
            </a:r>
            <a:r>
              <a:rPr lang="fi-FI" sz="2000" b="0" dirty="0">
                <a:ea typeface="ＭＳ Ｐゴシック"/>
              </a:rPr>
              <a:t>, </a:t>
            </a:r>
            <a:r>
              <a:rPr lang="fi-FI" sz="2000" b="0" dirty="0" err="1">
                <a:ea typeface="ＭＳ Ｐゴシック"/>
              </a:rPr>
              <a:t>which</a:t>
            </a:r>
            <a:r>
              <a:rPr lang="fi-FI" sz="2000" b="0" dirty="0">
                <a:ea typeface="ＭＳ Ｐゴシック"/>
              </a:rPr>
              <a:t> </a:t>
            </a:r>
            <a:r>
              <a:rPr lang="fi-FI" sz="2000" b="0" dirty="0" err="1">
                <a:ea typeface="ＭＳ Ｐゴシック"/>
              </a:rPr>
              <a:t>creates</a:t>
            </a:r>
            <a:r>
              <a:rPr lang="fi-FI" sz="2000" b="0" dirty="0">
                <a:ea typeface="ＭＳ Ｐゴシック"/>
              </a:rPr>
              <a:t> an </a:t>
            </a:r>
            <a:r>
              <a:rPr lang="fi-FI" sz="2000" b="0" dirty="0" err="1">
                <a:ea typeface="ＭＳ Ｐゴシック"/>
              </a:rPr>
              <a:t>increasing</a:t>
            </a:r>
            <a:r>
              <a:rPr lang="fi-FI" sz="2000" b="0" dirty="0">
                <a:ea typeface="ＭＳ Ｐゴシック"/>
              </a:rPr>
              <a:t> </a:t>
            </a:r>
            <a:r>
              <a:rPr lang="fi-FI" sz="2000" b="0" dirty="0" err="1">
                <a:ea typeface="ＭＳ Ｐゴシック"/>
              </a:rPr>
              <a:t>demand</a:t>
            </a:r>
            <a:r>
              <a:rPr lang="fi-FI" sz="2000" b="0" dirty="0">
                <a:ea typeface="ＭＳ Ｐゴシック"/>
              </a:rPr>
              <a:t> for </a:t>
            </a:r>
            <a:r>
              <a:rPr lang="fi-FI" sz="2000" b="0" dirty="0" err="1">
                <a:ea typeface="ＭＳ Ｐゴシック"/>
              </a:rPr>
              <a:t>balancing</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such</a:t>
            </a:r>
            <a:r>
              <a:rPr lang="fi-FI" sz="2000" b="0" dirty="0">
                <a:ea typeface="ＭＳ Ｐゴシック"/>
              </a:rPr>
              <a:t> as Energy </a:t>
            </a:r>
            <a:r>
              <a:rPr lang="fi-FI" sz="2000" b="0" dirty="0" err="1">
                <a:ea typeface="ＭＳ Ｐゴシック"/>
              </a:rPr>
              <a:t>Storages</a:t>
            </a:r>
            <a:r>
              <a:rPr lang="fi-FI" sz="2000" b="0" dirty="0">
                <a:ea typeface="ＭＳ Ｐゴシック"/>
              </a:rPr>
              <a:t> and </a:t>
            </a:r>
            <a:r>
              <a:rPr lang="fi-FI" sz="2000" b="0" dirty="0" err="1">
                <a:ea typeface="ＭＳ Ｐゴシック"/>
              </a:rPr>
              <a:t>Demand</a:t>
            </a:r>
            <a:r>
              <a:rPr lang="fi-FI" sz="2000" b="0" dirty="0">
                <a:ea typeface="ＭＳ Ｐゴシック"/>
              </a:rPr>
              <a:t> </a:t>
            </a:r>
            <a:r>
              <a:rPr lang="fi-FI" sz="2000" b="0" dirty="0" err="1">
                <a:ea typeface="ＭＳ Ｐゴシック"/>
              </a:rPr>
              <a:t>Response</a:t>
            </a:r>
            <a:r>
              <a:rPr lang="fi-FI" sz="2000" b="0" dirty="0">
                <a:ea typeface="ＭＳ Ｐゴシック"/>
              </a:rPr>
              <a:t>.</a:t>
            </a:r>
          </a:p>
          <a:p>
            <a:pPr marL="0" indent="0">
              <a:lnSpc>
                <a:spcPct val="100000"/>
              </a:lnSpc>
              <a:spcBef>
                <a:spcPts val="500"/>
              </a:spcBef>
            </a:pPr>
            <a:endParaRPr lang="fi-FI" sz="2000" b="0" dirty="0"/>
          </a:p>
          <a:p>
            <a:pPr marL="342900" indent="-342900">
              <a:lnSpc>
                <a:spcPct val="100000"/>
              </a:lnSpc>
              <a:spcBef>
                <a:spcPts val="500"/>
              </a:spcBef>
              <a:buFont typeface="Arial" panose="020B0604020202020204" pitchFamily="34" charset="0"/>
              <a:buChar char="•"/>
            </a:pPr>
            <a:r>
              <a:rPr lang="fi-FI" sz="2000" b="0" dirty="0" err="1">
                <a:ea typeface="ＭＳ Ｐゴシック"/>
              </a:rPr>
              <a:t>Demand</a:t>
            </a:r>
            <a:r>
              <a:rPr lang="fi-FI" sz="2000" b="0" dirty="0">
                <a:ea typeface="ＭＳ Ｐゴシック"/>
              </a:rPr>
              <a:t> </a:t>
            </a:r>
            <a:r>
              <a:rPr lang="fi-FI" sz="2000" b="0" dirty="0" err="1">
                <a:ea typeface="ＭＳ Ｐゴシック"/>
              </a:rPr>
              <a:t>Response</a:t>
            </a:r>
            <a:r>
              <a:rPr lang="fi-FI" sz="2000" b="0" dirty="0">
                <a:ea typeface="ＭＳ Ｐゴシック"/>
              </a:rPr>
              <a:t> is </a:t>
            </a:r>
            <a:r>
              <a:rPr lang="fi-FI" sz="2000" b="0" dirty="0" err="1">
                <a:ea typeface="ＭＳ Ｐゴシック"/>
              </a:rPr>
              <a:t>becoming</a:t>
            </a:r>
            <a:r>
              <a:rPr lang="fi-FI" sz="2000" b="0" dirty="0">
                <a:ea typeface="ＭＳ Ｐゴシック"/>
              </a:rPr>
              <a:t> </a:t>
            </a:r>
            <a:r>
              <a:rPr lang="fi-FI" sz="2000" b="0" dirty="0" err="1">
                <a:ea typeface="ＭＳ Ｐゴシック"/>
              </a:rPr>
              <a:t>more</a:t>
            </a:r>
            <a:r>
              <a:rPr lang="fi-FI" sz="2000" b="0" dirty="0">
                <a:ea typeface="ＭＳ Ｐゴシック"/>
              </a:rPr>
              <a:t> </a:t>
            </a:r>
            <a:r>
              <a:rPr lang="fi-FI" sz="2000" b="0" dirty="0" err="1">
                <a:ea typeface="ＭＳ Ｐゴシック"/>
              </a:rPr>
              <a:t>common</a:t>
            </a:r>
            <a:r>
              <a:rPr lang="fi-FI" sz="2000" b="0" dirty="0">
                <a:ea typeface="ＭＳ Ｐゴシック"/>
              </a:rPr>
              <a:t> as </a:t>
            </a:r>
            <a:r>
              <a:rPr lang="fi-FI" sz="2000" b="0" dirty="0" err="1">
                <a:ea typeface="ＭＳ Ｐゴシック"/>
              </a:rPr>
              <a:t>the</a:t>
            </a:r>
            <a:r>
              <a:rPr lang="fi-FI" sz="2000" b="0" dirty="0">
                <a:ea typeface="ＭＳ Ｐゴシック"/>
              </a:rPr>
              <a:t> </a:t>
            </a:r>
            <a:r>
              <a:rPr lang="fi-FI" sz="2000" b="0" dirty="0" err="1">
                <a:ea typeface="ＭＳ Ｐゴシック"/>
              </a:rPr>
              <a:t>price</a:t>
            </a:r>
            <a:r>
              <a:rPr lang="fi-FI" sz="2000" b="0" dirty="0">
                <a:ea typeface="ＭＳ Ｐゴシック"/>
              </a:rPr>
              <a:t> for </a:t>
            </a:r>
            <a:r>
              <a:rPr lang="fi-FI" sz="2000" b="0" dirty="0" err="1">
                <a:ea typeface="ＭＳ Ｐゴシック"/>
              </a:rPr>
              <a:t>automated</a:t>
            </a:r>
            <a:r>
              <a:rPr lang="fi-FI" sz="2000" b="0" dirty="0">
                <a:ea typeface="ＭＳ Ｐゴシック"/>
              </a:rPr>
              <a:t> </a:t>
            </a:r>
            <a:r>
              <a:rPr lang="fi-FI" sz="2000" b="0" dirty="0" err="1">
                <a:ea typeface="ＭＳ Ｐゴシック"/>
              </a:rPr>
              <a:t>load</a:t>
            </a:r>
            <a:r>
              <a:rPr lang="fi-FI" sz="2000" b="0" dirty="0">
                <a:ea typeface="ＭＳ Ｐゴシック"/>
              </a:rPr>
              <a:t> </a:t>
            </a:r>
            <a:r>
              <a:rPr lang="fi-FI" sz="2000" b="0" dirty="0" err="1">
                <a:ea typeface="ＭＳ Ｐゴシック"/>
              </a:rPr>
              <a:t>shifting</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decrease</a:t>
            </a:r>
            <a:r>
              <a:rPr lang="fi-FI" sz="2000" b="0" dirty="0">
                <a:ea typeface="ＭＳ Ｐゴシック"/>
              </a:rPr>
              <a:t> and </a:t>
            </a:r>
            <a:r>
              <a:rPr lang="fi-FI" sz="2000" b="0" dirty="0" err="1">
                <a:ea typeface="ＭＳ Ｐゴシック"/>
              </a:rPr>
              <a:t>price</a:t>
            </a:r>
            <a:r>
              <a:rPr lang="fi-FI" sz="2000" b="0" dirty="0">
                <a:ea typeface="ＭＳ Ｐゴシック"/>
              </a:rPr>
              <a:t> </a:t>
            </a:r>
            <a:r>
              <a:rPr lang="fi-FI" sz="2000" b="0" dirty="0" err="1">
                <a:ea typeface="ＭＳ Ｐゴシック"/>
              </a:rPr>
              <a:t>volatility</a:t>
            </a:r>
            <a:r>
              <a:rPr lang="fi-FI" sz="2000" b="0" dirty="0">
                <a:ea typeface="ＭＳ Ｐゴシック"/>
              </a:rPr>
              <a:t> in market </a:t>
            </a:r>
            <a:r>
              <a:rPr lang="fi-FI" sz="2000" b="0" dirty="0" err="1">
                <a:ea typeface="ＭＳ Ｐゴシック"/>
              </a:rPr>
              <a:t>creates</a:t>
            </a:r>
            <a:r>
              <a:rPr lang="fi-FI" sz="2000" b="0" dirty="0">
                <a:ea typeface="ＭＳ Ｐゴシック"/>
              </a:rPr>
              <a:t> </a:t>
            </a:r>
            <a:r>
              <a:rPr lang="fi-FI" sz="2000" b="0" dirty="0" err="1">
                <a:ea typeface="ＭＳ Ｐゴシック"/>
              </a:rPr>
              <a:t>opportunity</a:t>
            </a:r>
            <a:r>
              <a:rPr lang="fi-FI" sz="2000" b="0" dirty="0">
                <a:ea typeface="ＭＳ Ｐゴシック"/>
              </a:rPr>
              <a:t> for </a:t>
            </a:r>
            <a:r>
              <a:rPr lang="fi-FI" sz="2000" b="0" dirty="0" err="1">
                <a:ea typeface="ＭＳ Ｐゴシック"/>
              </a:rPr>
              <a:t>price</a:t>
            </a:r>
            <a:r>
              <a:rPr lang="fi-FI" sz="2000" b="0" dirty="0">
                <a:ea typeface="ＭＳ Ｐゴシック"/>
              </a:rPr>
              <a:t> </a:t>
            </a:r>
            <a:r>
              <a:rPr lang="fi-FI" sz="2000" b="0" dirty="0" err="1">
                <a:ea typeface="ＭＳ Ｐゴシック"/>
              </a:rPr>
              <a:t>arbitage</a:t>
            </a:r>
            <a:r>
              <a:rPr lang="fi-FI" sz="2000" b="0" dirty="0">
                <a:ea typeface="ＭＳ Ｐゴシック"/>
              </a:rPr>
              <a:t>.</a:t>
            </a:r>
          </a:p>
          <a:p>
            <a:pPr marL="0" indent="0">
              <a:lnSpc>
                <a:spcPct val="100000"/>
              </a:lnSpc>
              <a:spcBef>
                <a:spcPts val="500"/>
              </a:spcBef>
            </a:pPr>
            <a:endParaRPr lang="fi-FI" sz="2000" b="0" dirty="0"/>
          </a:p>
          <a:p>
            <a:pPr marL="342900" indent="-342900">
              <a:lnSpc>
                <a:spcPct val="100000"/>
              </a:lnSpc>
              <a:spcBef>
                <a:spcPts val="500"/>
              </a:spcBef>
              <a:buChar char="•"/>
            </a:pPr>
            <a:r>
              <a:rPr lang="fi-FI" sz="2000" b="0" dirty="0" err="1">
                <a:ea typeface="ＭＳ Ｐゴシック"/>
              </a:rPr>
              <a:t>Compared</a:t>
            </a:r>
            <a:r>
              <a:rPr lang="fi-FI" sz="2000" b="0" dirty="0">
                <a:ea typeface="ＭＳ Ｐゴシック"/>
              </a:rPr>
              <a:t> to </a:t>
            </a:r>
            <a:r>
              <a:rPr lang="fi-FI" sz="2000" b="0" dirty="0" err="1">
                <a:ea typeface="ＭＳ Ｐゴシック"/>
              </a:rPr>
              <a:t>other</a:t>
            </a:r>
            <a:r>
              <a:rPr lang="fi-FI" sz="2000" b="0" dirty="0">
                <a:ea typeface="ＭＳ Ｐゴシック"/>
              </a:rPr>
              <a:t> </a:t>
            </a:r>
            <a:r>
              <a:rPr lang="fi-FI" sz="2000" b="0" dirty="0" err="1">
                <a:ea typeface="ＭＳ Ｐゴシック"/>
              </a:rPr>
              <a:t>energy</a:t>
            </a:r>
            <a:r>
              <a:rPr lang="fi-FI" sz="2000" b="0" dirty="0">
                <a:ea typeface="ＭＳ Ｐゴシック"/>
              </a:rPr>
              <a:t> </a:t>
            </a:r>
            <a:r>
              <a:rPr lang="fi-FI" sz="2000" b="0" dirty="0" err="1">
                <a:ea typeface="ＭＳ Ｐゴシック"/>
              </a:rPr>
              <a:t>storage</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hydrogen</a:t>
            </a:r>
            <a:r>
              <a:rPr lang="fi-FI" sz="2000" b="0" dirty="0">
                <a:ea typeface="ＭＳ Ｐゴシック"/>
              </a:rPr>
              <a:t> </a:t>
            </a:r>
            <a:r>
              <a:rPr lang="fi-FI" sz="2000" b="0" dirty="0" err="1">
                <a:ea typeface="ＭＳ Ｐゴシック"/>
              </a:rPr>
              <a:t>has</a:t>
            </a:r>
            <a:r>
              <a:rPr lang="fi-FI" sz="2000" b="0" dirty="0">
                <a:ea typeface="ＭＳ Ｐゴシック"/>
              </a:rPr>
              <a:t> </a:t>
            </a:r>
            <a:r>
              <a:rPr lang="fi-FI" sz="2000" b="0" dirty="0" err="1">
                <a:ea typeface="ＭＳ Ｐゴシック"/>
              </a:rPr>
              <a:t>benefits</a:t>
            </a:r>
            <a:r>
              <a:rPr lang="fi-FI" sz="2000" b="0" dirty="0">
                <a:ea typeface="ＭＳ Ｐゴシック"/>
              </a:rPr>
              <a:t>, </a:t>
            </a:r>
            <a:r>
              <a:rPr lang="fi-FI" sz="2000" b="0" dirty="0" err="1">
                <a:ea typeface="ＭＳ Ｐゴシック"/>
              </a:rPr>
              <a:t>such</a:t>
            </a:r>
            <a:r>
              <a:rPr lang="fi-FI" sz="2000" b="0" dirty="0">
                <a:ea typeface="ＭＳ Ｐゴシック"/>
              </a:rPr>
              <a:t> as long </a:t>
            </a:r>
            <a:r>
              <a:rPr lang="fi-FI" sz="2000" b="0" dirty="0" err="1">
                <a:ea typeface="ＭＳ Ｐゴシック"/>
              </a:rPr>
              <a:t>storage</a:t>
            </a:r>
            <a:r>
              <a:rPr lang="fi-FI" sz="2000" b="0" dirty="0">
                <a:ea typeface="ＭＳ Ｐゴシック"/>
              </a:rPr>
              <a:t> </a:t>
            </a:r>
            <a:r>
              <a:rPr lang="fi-FI" sz="2000" b="0" dirty="0" err="1">
                <a:ea typeface="ＭＳ Ｐゴシック"/>
              </a:rPr>
              <a:t>time</a:t>
            </a:r>
            <a:r>
              <a:rPr lang="fi-FI" sz="2000" b="0" dirty="0">
                <a:ea typeface="ＭＳ Ｐゴシック"/>
              </a:rPr>
              <a:t>, </a:t>
            </a:r>
            <a:r>
              <a:rPr lang="fi-FI" sz="2000" b="0" dirty="0" err="1">
                <a:ea typeface="ＭＳ Ｐゴシック"/>
              </a:rPr>
              <a:t>high</a:t>
            </a:r>
            <a:r>
              <a:rPr lang="fi-FI" sz="2000" b="0" dirty="0">
                <a:ea typeface="ＭＳ Ｐゴシック"/>
              </a:rPr>
              <a:t> </a:t>
            </a:r>
            <a:r>
              <a:rPr lang="fi-FI" sz="2000" b="0" dirty="0" err="1">
                <a:ea typeface="ＭＳ Ｐゴシック"/>
              </a:rPr>
              <a:t>energy</a:t>
            </a:r>
            <a:r>
              <a:rPr lang="fi-FI" sz="2000" b="0" dirty="0">
                <a:ea typeface="ＭＳ Ｐゴシック"/>
              </a:rPr>
              <a:t> </a:t>
            </a:r>
            <a:r>
              <a:rPr lang="fi-FI" sz="2000" b="0" dirty="0" err="1">
                <a:ea typeface="ＭＳ Ｐゴシック"/>
              </a:rPr>
              <a:t>density</a:t>
            </a:r>
            <a:r>
              <a:rPr lang="fi-FI" sz="2000" b="0" dirty="0">
                <a:ea typeface="ＭＳ Ｐゴシック"/>
              </a:rPr>
              <a:t>, and </a:t>
            </a:r>
            <a:r>
              <a:rPr lang="fi-FI" sz="2000" b="0" dirty="0" err="1">
                <a:ea typeface="ＭＳ Ｐゴシック"/>
              </a:rPr>
              <a:t>abundance</a:t>
            </a:r>
            <a:r>
              <a:rPr lang="fi-FI" sz="2000" b="0" dirty="0">
                <a:ea typeface="ＭＳ Ｐゴシック"/>
              </a:rPr>
              <a:t> of </a:t>
            </a:r>
            <a:r>
              <a:rPr lang="fi-FI" sz="2000" b="0" dirty="0" err="1">
                <a:ea typeface="ＭＳ Ｐゴシック"/>
              </a:rPr>
              <a:t>electrolysis</a:t>
            </a:r>
            <a:r>
              <a:rPr lang="fi-FI" sz="2000" b="0" dirty="0">
                <a:ea typeface="ＭＳ Ｐゴシック"/>
              </a:rPr>
              <a:t> </a:t>
            </a:r>
            <a:r>
              <a:rPr lang="fi-FI" sz="2000" b="0" dirty="0" err="1">
                <a:ea typeface="ＭＳ Ｐゴシック"/>
              </a:rPr>
              <a:t>raw</a:t>
            </a:r>
            <a:r>
              <a:rPr lang="fi-FI" sz="2000" b="0" dirty="0">
                <a:ea typeface="ＭＳ Ｐゴシック"/>
              </a:rPr>
              <a:t> </a:t>
            </a:r>
            <a:r>
              <a:rPr lang="fi-FI" sz="2000" b="0" dirty="0" err="1">
                <a:ea typeface="ＭＳ Ｐゴシック"/>
              </a:rPr>
              <a:t>material</a:t>
            </a:r>
            <a:r>
              <a:rPr lang="fi-FI" sz="2000" b="0" dirty="0">
                <a:ea typeface="ＭＳ Ｐゴシック"/>
              </a:rPr>
              <a:t> (H2O), </a:t>
            </a:r>
            <a:r>
              <a:rPr lang="fi-FI" sz="2000" b="0" dirty="0" err="1">
                <a:ea typeface="ＭＳ Ｐゴシック"/>
              </a:rPr>
              <a:t>but</a:t>
            </a:r>
            <a:r>
              <a:rPr lang="fi-FI" sz="2000" b="0" dirty="0">
                <a:ea typeface="ＭＳ Ｐゴシック"/>
              </a:rPr>
              <a:t> </a:t>
            </a:r>
            <a:r>
              <a:rPr lang="fi-FI" sz="2000" b="0" dirty="0" err="1">
                <a:ea typeface="ＭＳ Ｐゴシック"/>
              </a:rPr>
              <a:t>lacks</a:t>
            </a:r>
            <a:r>
              <a:rPr lang="fi-FI" sz="2000" b="0" dirty="0">
                <a:ea typeface="ＭＳ Ｐゴシック"/>
              </a:rPr>
              <a:t> in </a:t>
            </a:r>
            <a:r>
              <a:rPr lang="fi-FI" sz="2000" b="0" dirty="0" err="1">
                <a:ea typeface="ＭＳ Ｐゴシック"/>
              </a:rPr>
              <a:t>competitiviness</a:t>
            </a:r>
            <a:r>
              <a:rPr lang="fi-FI" sz="2000" b="0" dirty="0">
                <a:ea typeface="ＭＳ Ｐゴシック"/>
              </a:rPr>
              <a:t> and </a:t>
            </a:r>
            <a:r>
              <a:rPr lang="fi-FI" sz="2000" b="0" dirty="0" err="1">
                <a:ea typeface="ＭＳ Ｐゴシック"/>
              </a:rPr>
              <a:t>efficiency</a:t>
            </a:r>
            <a:r>
              <a:rPr lang="fi-FI" sz="2000" b="0" dirty="0">
                <a:ea typeface="ＭＳ Ｐゴシック"/>
              </a:rPr>
              <a:t> at </a:t>
            </a:r>
            <a:r>
              <a:rPr lang="fi-FI" sz="2000" b="0" dirty="0" err="1">
                <a:ea typeface="ＭＳ Ｐゴシック"/>
              </a:rPr>
              <a:t>currently</a:t>
            </a:r>
            <a:r>
              <a:rPr lang="fi-FI" sz="2000" b="0" dirty="0">
                <a:ea typeface="ＭＳ Ｐゴシック"/>
              </a:rPr>
              <a:t> </a:t>
            </a:r>
            <a:r>
              <a:rPr lang="fi-FI" sz="2000" b="0" dirty="0" err="1">
                <a:ea typeface="ＭＳ Ｐゴシック"/>
              </a:rPr>
              <a:t>available</a:t>
            </a:r>
            <a:r>
              <a:rPr lang="fi-FI" sz="2000" b="0" dirty="0">
                <a:ea typeface="ＭＳ Ｐゴシック"/>
              </a:rPr>
              <a:t> </a:t>
            </a:r>
            <a:r>
              <a:rPr lang="fi-FI" sz="2000" b="0" dirty="0" err="1">
                <a:ea typeface="ＭＳ Ｐゴシック"/>
              </a:rPr>
              <a:t>technologies</a:t>
            </a:r>
            <a:r>
              <a:rPr lang="fi-FI" sz="2000" b="0" dirty="0">
                <a:ea typeface="ＭＳ Ｐゴシック"/>
              </a:rPr>
              <a:t>. </a:t>
            </a:r>
            <a:r>
              <a:rPr lang="fi-FI" sz="2000" b="0" dirty="0" err="1">
                <a:ea typeface="ＭＳ Ｐゴシック"/>
              </a:rPr>
              <a:t>Especially</a:t>
            </a:r>
            <a:r>
              <a:rPr lang="fi-FI" sz="2000" b="0" dirty="0">
                <a:ea typeface="ＭＳ Ｐゴシック"/>
              </a:rPr>
              <a:t> </a:t>
            </a:r>
            <a:endParaRPr lang="fi-FI" sz="2000" b="0" dirty="0"/>
          </a:p>
          <a:p>
            <a:pPr marL="342900" indent="-342900">
              <a:lnSpc>
                <a:spcPct val="150000"/>
              </a:lnSpc>
              <a:buFont typeface="Arial" panose="020B0604020202020204" pitchFamily="34" charset="0"/>
              <a:buChar char="•"/>
            </a:pPr>
            <a:endParaRPr lang="fi-FI" sz="2000" dirty="0"/>
          </a:p>
          <a:p>
            <a:pPr marL="342900" indent="-342900">
              <a:lnSpc>
                <a:spcPct val="150000"/>
              </a:lnSpc>
              <a:buFont typeface="Arial" panose="020B0604020202020204" pitchFamily="34" charset="0"/>
              <a:buChar char="•"/>
            </a:pPr>
            <a:endParaRPr lang="fi-FI"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78416" cy="4214332"/>
          </a:xfrm>
        </p:spPr>
        <p:txBody>
          <a:bodyPr>
            <a:normAutofit/>
          </a:bodyPr>
          <a:lstStyle/>
          <a:p>
            <a:r>
              <a:rPr lang="en-US" b="0" dirty="0" err="1">
                <a:ea typeface="+mn-lt"/>
                <a:cs typeface="+mn-lt"/>
              </a:rPr>
              <a:t>Siano</a:t>
            </a:r>
            <a:r>
              <a:rPr lang="en-US" b="0" dirty="0">
                <a:ea typeface="+mn-lt"/>
                <a:cs typeface="+mn-lt"/>
              </a:rPr>
              <a:t>, P. (2014). Demand response and smart grids—A survey. </a:t>
            </a:r>
            <a:r>
              <a:rPr lang="en-US" b="0" i="1" dirty="0">
                <a:ea typeface="+mn-lt"/>
                <a:cs typeface="+mn-lt"/>
              </a:rPr>
              <a:t>Renewable and Sustainable Energy Reviews</a:t>
            </a:r>
            <a:r>
              <a:rPr lang="en-US" b="0" dirty="0">
                <a:ea typeface="+mn-lt"/>
                <a:cs typeface="+mn-lt"/>
              </a:rPr>
              <a:t>, </a:t>
            </a:r>
            <a:r>
              <a:rPr lang="en-US" b="0" i="1" dirty="0">
                <a:ea typeface="+mn-lt"/>
                <a:cs typeface="+mn-lt"/>
              </a:rPr>
              <a:t>30</a:t>
            </a:r>
            <a:r>
              <a:rPr lang="en-US" b="0" dirty="0">
                <a:ea typeface="+mn-lt"/>
                <a:cs typeface="+mn-lt"/>
              </a:rPr>
              <a:t>, 461–478. </a:t>
            </a:r>
            <a:r>
              <a:rPr lang="en-US" b="0" dirty="0" err="1">
                <a:ea typeface="+mn-lt"/>
                <a:cs typeface="+mn-lt"/>
              </a:rPr>
              <a:t>doi</a:t>
            </a:r>
            <a:r>
              <a:rPr lang="en-US" b="0" dirty="0">
                <a:ea typeface="+mn-lt"/>
                <a:cs typeface="+mn-lt"/>
              </a:rPr>
              <a:t>: 10.1016/j.rser.2013.10.022</a:t>
            </a:r>
            <a:endParaRPr lang="en-US" b="0" dirty="0"/>
          </a:p>
          <a:p>
            <a:r>
              <a:rPr lang="en-US" b="0" dirty="0">
                <a:ea typeface="ＭＳ Ｐゴシック"/>
              </a:rPr>
              <a:t>DoE (2006) Benefits of Demand Response in Electricity Markets and Recommendations for Achieving Them. A report to the United States Congress Pursuant to Section 1252 of the Energy Policy Act of 2005</a:t>
            </a:r>
          </a:p>
          <a:p>
            <a:r>
              <a:rPr lang="en-US" b="0" dirty="0">
                <a:ea typeface="ＭＳ Ｐゴシック"/>
              </a:rPr>
              <a:t>European Commission, DG ENER Working Paper: The future role and challenges of Energy Storage.  </a:t>
            </a:r>
          </a:p>
          <a:p>
            <a:r>
              <a:rPr lang="en-US" b="0" dirty="0">
                <a:ea typeface="ＭＳ Ｐゴシック"/>
                <a:cs typeface="Arial"/>
              </a:rPr>
              <a:t>J.P, Jain.(2009). Hydrogen the fuel of 21st century, International Journal of Hydrogen Energy, 30, 17, 7368-7378. </a:t>
            </a:r>
            <a:r>
              <a:rPr lang="en-US" b="0" dirty="0" err="1">
                <a:ea typeface="ＭＳ Ｐゴシック"/>
                <a:cs typeface="Arial"/>
              </a:rPr>
              <a:t>doi</a:t>
            </a:r>
            <a:r>
              <a:rPr lang="en-US" b="0" dirty="0">
                <a:ea typeface="ＭＳ Ｐゴシック"/>
                <a:cs typeface="Arial"/>
              </a:rPr>
              <a:t>: </a:t>
            </a:r>
            <a:r>
              <a:rPr lang="en-US" b="0" dirty="0">
                <a:ea typeface="+mn-lt"/>
                <a:cs typeface="+mn-lt"/>
              </a:rPr>
              <a:t>10.1016/j.ijhydene.2009.05.093</a:t>
            </a:r>
            <a:endParaRPr lang="en-US" b="0" dirty="0">
              <a:cs typeface="Arial"/>
            </a:endParaRPr>
          </a:p>
          <a:p>
            <a:r>
              <a:rPr lang="en-US" b="0" dirty="0">
                <a:ea typeface="ＭＳ Ｐゴシック"/>
              </a:rPr>
              <a:t>Sunita, S. Sib Krishna Ghoshal. Hydrogen the future transportation fuel: From production to applications, Renewable and sustainable energy reviews, 41, </a:t>
            </a:r>
            <a:r>
              <a:rPr lang="en-US" b="0" dirty="0">
                <a:ea typeface="+mn-lt"/>
                <a:cs typeface="+mn-lt"/>
              </a:rPr>
              <a:t>1151-1158.   </a:t>
            </a:r>
            <a:r>
              <a:rPr lang="en-US" b="0" dirty="0" err="1">
                <a:ea typeface="+mn-lt"/>
                <a:cs typeface="+mn-lt"/>
              </a:rPr>
              <a:t>doi:</a:t>
            </a:r>
            <a:r>
              <a:rPr lang="en-US" b="0" dirty="0" err="1">
                <a:ea typeface="+mn-lt"/>
                <a:cs typeface="+mn-lt"/>
                <a:hlinkClick r:id="rId3"/>
              </a:rPr>
              <a:t>doi.org</a:t>
            </a:r>
            <a:r>
              <a:rPr lang="en-US" b="0" dirty="0">
                <a:ea typeface="+mn-lt"/>
                <a:cs typeface="+mn-lt"/>
                <a:hlinkClick r:id="rId3"/>
              </a:rPr>
              <a:t>/10.1016/j.rser.2014.11.093</a:t>
            </a:r>
            <a:endParaRPr lang="en-US" dirty="0">
              <a:ea typeface="ＭＳ Ｐゴシック"/>
            </a:endParaRPr>
          </a:p>
          <a:p>
            <a:r>
              <a:rPr lang="en-US" b="0" dirty="0">
                <a:ea typeface="ＭＳ Ｐゴシック"/>
              </a:rPr>
              <a:t>C, </a:t>
            </a:r>
            <a:r>
              <a:rPr lang="en-US" b="0" dirty="0" err="1">
                <a:ea typeface="ＭＳ Ｐゴシック"/>
              </a:rPr>
              <a:t>Koroneos</a:t>
            </a:r>
            <a:r>
              <a:rPr lang="en-US" b="0" dirty="0">
                <a:ea typeface="ＭＳ Ｐゴシック"/>
              </a:rPr>
              <a:t>. A, </a:t>
            </a:r>
            <a:r>
              <a:rPr lang="en-US" b="0" dirty="0" err="1">
                <a:ea typeface="ＭＳ Ｐゴシック"/>
              </a:rPr>
              <a:t>Dompros</a:t>
            </a:r>
            <a:r>
              <a:rPr lang="en-US" b="0" dirty="0">
                <a:ea typeface="ＭＳ Ｐゴシック"/>
              </a:rPr>
              <a:t>. G, </a:t>
            </a:r>
            <a:r>
              <a:rPr lang="en-US" b="0" dirty="0" err="1">
                <a:ea typeface="ＭＳ Ｐゴシック"/>
              </a:rPr>
              <a:t>Roumbas</a:t>
            </a:r>
            <a:r>
              <a:rPr lang="en-US" b="0" dirty="0">
                <a:ea typeface="ＭＳ Ｐゴシック"/>
              </a:rPr>
              <a:t>. N, </a:t>
            </a:r>
            <a:r>
              <a:rPr lang="en-US" b="0" dirty="0" err="1">
                <a:ea typeface="ＭＳ Ｐゴシック"/>
              </a:rPr>
              <a:t>Moussiopoulos</a:t>
            </a:r>
            <a:r>
              <a:rPr lang="en-US" b="0" dirty="0">
                <a:ea typeface="ＭＳ Ｐゴシック"/>
              </a:rPr>
              <a:t>. (2004). Life cycle assessment of hydrogen fuel production processes, International Journal of Hydrogen Energy. 29, </a:t>
            </a:r>
            <a:r>
              <a:rPr lang="en-US" b="0" dirty="0">
                <a:ea typeface="+mn-lt"/>
                <a:cs typeface="+mn-lt"/>
              </a:rPr>
              <a:t>1443-1450. </a:t>
            </a:r>
            <a:r>
              <a:rPr lang="en-US" b="0" dirty="0" err="1">
                <a:ea typeface="+mn-lt"/>
                <a:cs typeface="+mn-lt"/>
              </a:rPr>
              <a:t>doi:</a:t>
            </a:r>
            <a:r>
              <a:rPr lang="en-US" b="0" dirty="0" err="1">
                <a:ea typeface="+mn-lt"/>
                <a:cs typeface="+mn-lt"/>
                <a:hlinkClick r:id="rId4"/>
              </a:rPr>
              <a:t>doi.org</a:t>
            </a:r>
            <a:r>
              <a:rPr lang="en-US" b="0" dirty="0">
                <a:ea typeface="+mn-lt"/>
                <a:cs typeface="+mn-lt"/>
                <a:hlinkClick r:id="rId4"/>
              </a:rPr>
              <a:t>/10.1016/j.ijhydene.2004.01.016</a:t>
            </a:r>
          </a:p>
          <a:p>
            <a:endParaRPr lang="en-US" b="0" dirty="0">
              <a:ea typeface="ＭＳ Ｐゴシック"/>
              <a:cs typeface="Arial"/>
            </a:endParaRPr>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lnSpcReduction="10000"/>
          </a:bodyPr>
          <a:lstStyle/>
          <a:p>
            <a:pPr marL="0" indent="0">
              <a:lnSpc>
                <a:spcPct val="100000"/>
              </a:lnSpc>
            </a:pPr>
            <a:r>
              <a:rPr lang="en-US" sz="1600" dirty="0">
                <a:ea typeface="ＭＳ Ｐゴシック"/>
                <a:cs typeface="Arial"/>
              </a:rPr>
              <a:t>Demand Response (DR) and Energy Storage Systems are key enablers in the ongoing transformation of energy systems into </a:t>
            </a:r>
            <a:r>
              <a:rPr lang="en-US" sz="1600" dirty="0" err="1">
                <a:ea typeface="ＭＳ Ｐゴシック"/>
                <a:cs typeface="Arial"/>
              </a:rPr>
              <a:t>adaptible</a:t>
            </a:r>
            <a:r>
              <a:rPr lang="en-US" sz="1600" dirty="0">
                <a:ea typeface="ＭＳ Ｐゴシック"/>
                <a:cs typeface="Arial"/>
              </a:rPr>
              <a:t>, renewable and energy secure systems. DR and ESS are used to compensate the spatial and temporal imbalances in energy demand and production, offsetting the need for on-demand fossil fuel generation.</a:t>
            </a:r>
            <a:endParaRPr lang="en-US" sz="1600" dirty="0">
              <a:cs typeface="Arial"/>
            </a:endParaRPr>
          </a:p>
          <a:p>
            <a:pPr marL="0" indent="0">
              <a:lnSpc>
                <a:spcPct val="100000"/>
              </a:lnSpc>
            </a:pPr>
            <a:endParaRPr lang="en-US" sz="1600" dirty="0">
              <a:ea typeface="ＭＳ Ｐゴシック"/>
              <a:cs typeface="Arial"/>
            </a:endParaRPr>
          </a:p>
          <a:p>
            <a:pPr marL="0" indent="0">
              <a:lnSpc>
                <a:spcPct val="100000"/>
              </a:lnSpc>
            </a:pPr>
            <a:r>
              <a:rPr lang="en-US" sz="1600" dirty="0">
                <a:ea typeface="ＭＳ Ｐゴシック"/>
                <a:cs typeface="Arial"/>
              </a:rPr>
              <a:t>Presentation Contents:</a:t>
            </a:r>
          </a:p>
          <a:p>
            <a:pPr marL="285750" indent="-285750">
              <a:lnSpc>
                <a:spcPct val="150000"/>
              </a:lnSpc>
              <a:buChar char="•"/>
            </a:pPr>
            <a:r>
              <a:rPr lang="en-US" b="0" dirty="0">
                <a:ea typeface="ＭＳ Ｐゴシック"/>
                <a:cs typeface="Arial"/>
              </a:rPr>
              <a:t>Demand Response in Smart Grids</a:t>
            </a:r>
          </a:p>
          <a:p>
            <a:pPr marL="285750" indent="-285750">
              <a:lnSpc>
                <a:spcPct val="150000"/>
              </a:lnSpc>
              <a:buChar char="•"/>
            </a:pPr>
            <a:r>
              <a:rPr lang="en-US" b="0" dirty="0">
                <a:ea typeface="ＭＳ Ｐゴシック"/>
                <a:cs typeface="Arial"/>
              </a:rPr>
              <a:t>Demand Response Technology</a:t>
            </a:r>
            <a:endParaRPr lang="en-US" b="0" dirty="0">
              <a:ea typeface="ＭＳ Ｐゴシック"/>
              <a:cs typeface="+mn-lt"/>
            </a:endParaRPr>
          </a:p>
          <a:p>
            <a:pPr>
              <a:lnSpc>
                <a:spcPct val="150000"/>
              </a:lnSpc>
              <a:buChar char="•"/>
            </a:pPr>
            <a:r>
              <a:rPr lang="en-US" b="0" dirty="0">
                <a:ea typeface="ＭＳ Ｐゴシック"/>
                <a:cs typeface="Arial"/>
              </a:rPr>
              <a:t>Different Roles of Storage Systems in EU </a:t>
            </a:r>
            <a:endParaRPr lang="en-US" b="0" dirty="0">
              <a:ea typeface="ＭＳ Ｐゴシック"/>
              <a:cs typeface="+mn-lt"/>
            </a:endParaRPr>
          </a:p>
          <a:p>
            <a:pPr>
              <a:lnSpc>
                <a:spcPct val="150000"/>
              </a:lnSpc>
              <a:buChar char="•"/>
            </a:pPr>
            <a:r>
              <a:rPr lang="en-GB" b="0" dirty="0">
                <a:ea typeface="ＭＳ Ｐゴシック"/>
                <a:cs typeface="Arial"/>
              </a:rPr>
              <a:t>Hydrogen as fuel</a:t>
            </a:r>
            <a:endParaRPr lang="en-US" b="0" dirty="0">
              <a:ea typeface="ＭＳ Ｐゴシック"/>
              <a:cs typeface="+mn-lt"/>
            </a:endParaRPr>
          </a:p>
          <a:p>
            <a:pPr>
              <a:lnSpc>
                <a:spcPct val="150000"/>
              </a:lnSpc>
              <a:buChar char="•"/>
            </a:pPr>
            <a:r>
              <a:rPr lang="en-GB" b="0" dirty="0">
                <a:ea typeface="ＭＳ Ｐゴシック"/>
                <a:cs typeface="Arial"/>
              </a:rPr>
              <a:t>Hydrogen energy in future</a:t>
            </a:r>
            <a:endParaRPr lang="en-GB" b="0" dirty="0">
              <a:ea typeface="ＭＳ Ｐゴシック"/>
              <a:cs typeface="+mn-lt"/>
            </a:endParaRPr>
          </a:p>
          <a:p>
            <a:pPr>
              <a:lnSpc>
                <a:spcPct val="150000"/>
              </a:lnSpc>
              <a:buChar char="•"/>
            </a:pPr>
            <a:r>
              <a:rPr lang="fi-FI" b="0" dirty="0" err="1">
                <a:ea typeface="+mn-lt"/>
                <a:cs typeface="+mn-lt"/>
              </a:rPr>
              <a:t>Conclusions</a:t>
            </a:r>
            <a:endParaRPr lang="en-GB" b="0" dirty="0">
              <a:ea typeface="+mn-lt"/>
              <a:cs typeface="+mn-lt"/>
            </a:endParaRPr>
          </a:p>
          <a:p>
            <a:pPr>
              <a:lnSpc>
                <a:spcPct val="150000"/>
              </a:lnSpc>
              <a:buChar char="•"/>
            </a:pPr>
            <a:r>
              <a:rPr lang="fi-FI" b="0" dirty="0" err="1">
                <a:ea typeface="+mn-lt"/>
                <a:cs typeface="+mn-lt"/>
              </a:rPr>
              <a:t>Source</a:t>
            </a:r>
            <a:r>
              <a:rPr lang="fi-FI" b="0" dirty="0">
                <a:ea typeface="+mn-lt"/>
                <a:cs typeface="+mn-lt"/>
              </a:rPr>
              <a:t> </a:t>
            </a:r>
            <a:r>
              <a:rPr lang="fi-FI" b="0" dirty="0" err="1">
                <a:ea typeface="+mn-lt"/>
                <a:cs typeface="+mn-lt"/>
              </a:rPr>
              <a:t>material</a:t>
            </a:r>
            <a:r>
              <a:rPr lang="fi-FI" b="0" dirty="0">
                <a:ea typeface="+mn-lt"/>
                <a:cs typeface="+mn-lt"/>
              </a:rPr>
              <a:t> </a:t>
            </a:r>
            <a:r>
              <a:rPr lang="fi-FI" b="0" dirty="0" err="1">
                <a:ea typeface="+mn-lt"/>
                <a:cs typeface="+mn-lt"/>
              </a:rPr>
              <a:t>used</a:t>
            </a:r>
            <a:endParaRPr lang="fi-FI" b="0" dirty="0">
              <a:ea typeface="+mn-lt"/>
              <a:cs typeface="+mn-lt"/>
            </a:endParaRPr>
          </a:p>
          <a:p>
            <a:pPr>
              <a:buChar char="•"/>
            </a:pPr>
            <a:endParaRPr lang="fi-FI" dirty="0">
              <a:cs typeface="Arial"/>
            </a:endParaRPr>
          </a:p>
          <a:p>
            <a:endParaRPr lang="en-GB" dirty="0">
              <a:cs typeface="Arial"/>
            </a:endParaRPr>
          </a:p>
          <a:p>
            <a:endParaRPr lang="en-GB" dirty="0">
              <a:cs typeface="Arial"/>
            </a:endParaRPr>
          </a:p>
          <a:p>
            <a:endParaRPr lang="en-US" dirty="0">
              <a:cs typeface="Arial"/>
            </a:endParaRPr>
          </a:p>
          <a:p>
            <a:endParaRPr lang="en-US" dirty="0">
              <a:cs typeface="Arial"/>
            </a:endParaRPr>
          </a:p>
          <a:p>
            <a:endParaRPr lang="en-US" dirty="0">
              <a:cs typeface="Arial"/>
            </a:endParaRPr>
          </a:p>
          <a:p>
            <a:pPr marL="0" indent="0">
              <a:lnSpc>
                <a:spcPct val="160000"/>
              </a:lnSpc>
            </a:pPr>
            <a:endParaRPr lang="en-US" dirty="0">
              <a:cs typeface="Arial"/>
            </a:endParaRPr>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342900" indent="-342900">
              <a:lnSpc>
                <a:spcPct val="100000"/>
              </a:lnSpc>
              <a:buFont typeface="Arial" panose="020B0604020202020204" pitchFamily="34" charset="0"/>
              <a:buChar char="•"/>
            </a:pPr>
            <a:r>
              <a:rPr lang="en-US" sz="2000" b="0">
                <a:ea typeface="+mn-lt"/>
                <a:cs typeface="+mn-lt"/>
              </a:rPr>
              <a:t>DR refers to “changes in electric usage by end-use customers from their normal consumption patterns in response to changes in the price of electricity over time, or to incentive payments designed to induce lower electricity use at times of high wholesale market prices or when system reliability is jeopardized” </a:t>
            </a:r>
            <a:endParaRPr lang="en-US" sz="2000">
              <a:cs typeface="+mn-lt"/>
            </a:endParaRPr>
          </a:p>
          <a:p>
            <a:pPr marL="0" indent="0">
              <a:lnSpc>
                <a:spcPct val="100000"/>
              </a:lnSpc>
            </a:pPr>
            <a:endParaRPr lang="en-US" sz="2000" b="0">
              <a:ea typeface="+mn-lt"/>
              <a:cs typeface="+mn-lt"/>
            </a:endParaRPr>
          </a:p>
          <a:p>
            <a:pPr marL="342900" indent="-342900">
              <a:lnSpc>
                <a:spcPct val="100000"/>
              </a:lnSpc>
              <a:buChar char="•"/>
            </a:pPr>
            <a:r>
              <a:rPr lang="en-US" sz="2000" b="0">
                <a:ea typeface="+mn-lt"/>
                <a:cs typeface="+mn-lt"/>
              </a:rPr>
              <a:t>Envisioned benefits of DR:</a:t>
            </a:r>
          </a:p>
          <a:p>
            <a:pPr lvl="1" indent="-242570">
              <a:buFont typeface="Arial" panose="020B0604020202020204" pitchFamily="34" charset="0"/>
              <a:buChar char="•"/>
            </a:pPr>
            <a:r>
              <a:rPr lang="en-US" sz="1600" b="0">
                <a:ea typeface="+mn-lt"/>
                <a:cs typeface="+mn-lt"/>
              </a:rPr>
              <a:t>Participant bill savings</a:t>
            </a:r>
            <a:r>
              <a:rPr lang="en-US" sz="1600">
                <a:ea typeface="+mn-lt"/>
                <a:cs typeface="+mn-lt"/>
              </a:rPr>
              <a:t> – consumption at a lower price</a:t>
            </a:r>
            <a:endParaRPr lang="en-US" sz="1600" b="0">
              <a:ea typeface="+mn-lt"/>
              <a:cs typeface="+mn-lt"/>
            </a:endParaRPr>
          </a:p>
          <a:p>
            <a:pPr lvl="1" indent="-242570">
              <a:buFont typeface="Arial" panose="020B0604020202020204" pitchFamily="34" charset="0"/>
              <a:buChar char="•"/>
            </a:pPr>
            <a:r>
              <a:rPr lang="en-US" sz="1600" b="0">
                <a:ea typeface="+mn-lt"/>
                <a:cs typeface="+mn-lt"/>
              </a:rPr>
              <a:t>Bills savings for other customers</a:t>
            </a:r>
            <a:r>
              <a:rPr lang="en-US" sz="1600">
                <a:ea typeface="+mn-lt"/>
                <a:cs typeface="+mn-lt"/>
              </a:rPr>
              <a:t> – DR smoothes price curve for all customers</a:t>
            </a:r>
            <a:endParaRPr lang="en-US" sz="1600" b="0">
              <a:cs typeface="Arial"/>
            </a:endParaRPr>
          </a:p>
          <a:p>
            <a:pPr lvl="1" indent="-242570">
              <a:buFont typeface="Arial" panose="020B0604020202020204" pitchFamily="34" charset="0"/>
              <a:buChar char="•"/>
            </a:pPr>
            <a:r>
              <a:rPr lang="en-US" sz="1600" b="0">
                <a:ea typeface="+mn-lt"/>
                <a:cs typeface="+mn-lt"/>
              </a:rPr>
              <a:t>Reliability benefits</a:t>
            </a:r>
            <a:r>
              <a:rPr lang="en-US" sz="1600">
                <a:ea typeface="+mn-lt"/>
                <a:cs typeface="+mn-lt"/>
              </a:rPr>
              <a:t> and system security – provides support in contingency</a:t>
            </a:r>
            <a:endParaRPr lang="en-US" sz="1600" b="0">
              <a:cs typeface="Arial"/>
            </a:endParaRPr>
          </a:p>
          <a:p>
            <a:pPr lvl="1" indent="-242570">
              <a:buFont typeface="Arial" panose="020B0604020202020204" pitchFamily="34" charset="0"/>
              <a:buChar char="•"/>
            </a:pPr>
            <a:r>
              <a:rPr lang="en-US" sz="1600" b="0">
                <a:ea typeface="+mn-lt"/>
                <a:cs typeface="+mn-lt"/>
              </a:rPr>
              <a:t>Market performance</a:t>
            </a:r>
            <a:r>
              <a:rPr lang="en-US" sz="1600">
                <a:ea typeface="+mn-lt"/>
                <a:cs typeface="+mn-lt"/>
              </a:rPr>
              <a:t> – more efficient market</a:t>
            </a:r>
            <a:endParaRPr lang="en-US" sz="1600" b="0">
              <a:cs typeface="Arial"/>
            </a:endParaRPr>
          </a:p>
          <a:p>
            <a:pPr lvl="1" indent="-242570">
              <a:buFont typeface="Arial" panose="020B0604020202020204" pitchFamily="34" charset="0"/>
              <a:buChar char="•"/>
            </a:pPr>
            <a:r>
              <a:rPr lang="en-US" sz="1600" b="0">
                <a:ea typeface="+mn-lt"/>
                <a:cs typeface="+mn-lt"/>
              </a:rPr>
              <a:t>Improved choice</a:t>
            </a:r>
            <a:r>
              <a:rPr lang="en-US" sz="1600">
                <a:ea typeface="+mn-lt"/>
                <a:cs typeface="+mn-lt"/>
              </a:rPr>
              <a:t> – added cost management options</a:t>
            </a:r>
            <a:endParaRPr lang="en-US" sz="1600">
              <a:cs typeface="+mn-lt"/>
            </a:endParaRPr>
          </a:p>
          <a:p>
            <a:pPr marL="342900" indent="-342900">
              <a:lnSpc>
                <a:spcPct val="100000"/>
              </a:lnSpc>
              <a:buChar char="•"/>
            </a:pPr>
            <a:endParaRPr lang="en-US" sz="2000" b="0">
              <a:cs typeface="+mn-lt"/>
            </a:endParaRPr>
          </a:p>
          <a:p>
            <a:pPr>
              <a:lnSpc>
                <a:spcPct val="100000"/>
              </a:lnSpc>
              <a:buChar char="•"/>
            </a:pPr>
            <a:endParaRPr lang="en-US" sz="2000">
              <a:cs typeface="Arial"/>
            </a:endParaRPr>
          </a:p>
        </p:txBody>
      </p:sp>
      <p:sp>
        <p:nvSpPr>
          <p:cNvPr id="3" name="Title 2"/>
          <p:cNvSpPr>
            <a:spLocks noGrp="1"/>
          </p:cNvSpPr>
          <p:nvPr>
            <p:ph type="ctrTitle"/>
          </p:nvPr>
        </p:nvSpPr>
        <p:spPr/>
        <p:txBody>
          <a:bodyPr/>
          <a:lstStyle/>
          <a:p>
            <a:r>
              <a:rPr lang="en-US">
                <a:ea typeface="ＭＳ Ｐゴシック"/>
              </a:rPr>
              <a:t>Demand Response in Smart Grids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a:xfrm>
            <a:off x="3429000" y="6273800"/>
            <a:ext cx="1544638" cy="125413"/>
          </a:xfrm>
        </p:spPr>
        <p:txBody>
          <a:bodyPr/>
          <a:lstStyle/>
          <a:p>
            <a:pPr>
              <a:defRPr/>
            </a:pPr>
            <a:r>
              <a:rPr lang="fi-FI" dirty="0"/>
              <a:t>25.03.2020</a:t>
            </a:r>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3</a:t>
            </a:fld>
            <a:endParaRPr lang="en-US" altLang="en-US" dirty="0"/>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lnSpcReduction="10000"/>
          </a:bodyPr>
          <a:lstStyle/>
          <a:p>
            <a:pPr marL="342900" indent="-342900">
              <a:lnSpc>
                <a:spcPct val="100000"/>
              </a:lnSpc>
              <a:buFont typeface="Arial,Sans-Serif" panose="020B0604020202020204" pitchFamily="34" charset="0"/>
              <a:buChar char="•"/>
            </a:pPr>
            <a:r>
              <a:rPr lang="en-US" sz="2000" b="0" dirty="0">
                <a:ea typeface="ＭＳ Ｐゴシック"/>
                <a:cs typeface="+mn-lt"/>
              </a:rPr>
              <a:t>Customers can take part in demand response programs with pre-set tariffs or react to changes in electricity market prices.</a:t>
            </a:r>
          </a:p>
          <a:p>
            <a:pPr marL="0" indent="0">
              <a:lnSpc>
                <a:spcPct val="100000"/>
              </a:lnSpc>
            </a:pPr>
            <a:endParaRPr lang="en-US" sz="2000" b="0" dirty="0">
              <a:ea typeface="ＭＳ Ｐゴシック"/>
              <a:cs typeface="+mn-lt"/>
            </a:endParaRPr>
          </a:p>
          <a:p>
            <a:pPr marL="342900" indent="-342900">
              <a:lnSpc>
                <a:spcPct val="100000"/>
              </a:lnSpc>
              <a:buFont typeface="Arial,Sans-Serif" panose="020B0604020202020204" pitchFamily="34" charset="0"/>
              <a:buChar char="•"/>
            </a:pPr>
            <a:r>
              <a:rPr lang="en-US" sz="2000" b="0" dirty="0">
                <a:ea typeface="ＭＳ Ｐゴシック"/>
                <a:cs typeface="+mn-lt"/>
              </a:rPr>
              <a:t>There are three general types of DR:</a:t>
            </a:r>
          </a:p>
          <a:p>
            <a:pPr marL="389255" indent="0"/>
            <a:r>
              <a:rPr lang="en-US" sz="1600" b="0" dirty="0">
                <a:ea typeface="+mn-lt"/>
                <a:cs typeface="+mn-lt"/>
              </a:rPr>
              <a:t>• </a:t>
            </a:r>
            <a:r>
              <a:rPr lang="en-US" sz="1600" b="0" i="1" dirty="0">
                <a:ea typeface="+mn-lt"/>
                <a:cs typeface="+mn-lt"/>
              </a:rPr>
              <a:t>Foregoing: </a:t>
            </a:r>
            <a:r>
              <a:rPr lang="en-US" sz="1600" b="0" dirty="0">
                <a:ea typeface="+mn-lt"/>
                <a:cs typeface="+mn-lt"/>
              </a:rPr>
              <a:t>involves reducing usage at times of high prices or demand response program events without making it up later.</a:t>
            </a:r>
            <a:endParaRPr lang="en-US" sz="1600" b="0" dirty="0">
              <a:cs typeface="+mn-lt"/>
            </a:endParaRPr>
          </a:p>
          <a:p>
            <a:pPr marL="389255" indent="0"/>
            <a:r>
              <a:rPr lang="en-US" sz="1600" b="0" dirty="0">
                <a:ea typeface="+mn-lt"/>
                <a:cs typeface="+mn-lt"/>
              </a:rPr>
              <a:t>• </a:t>
            </a:r>
            <a:r>
              <a:rPr lang="en-US" sz="1600" b="0" i="1" dirty="0">
                <a:ea typeface="+mn-lt"/>
                <a:cs typeface="+mn-lt"/>
              </a:rPr>
              <a:t>Shifting: </a:t>
            </a:r>
            <a:r>
              <a:rPr lang="en-US" sz="1600" b="0" dirty="0">
                <a:ea typeface="+mn-lt"/>
                <a:cs typeface="+mn-lt"/>
              </a:rPr>
              <a:t>involves rescheduling usage away from times of high prices or demand response program events to other times. </a:t>
            </a:r>
            <a:endParaRPr lang="en-US" sz="1600" b="0" dirty="0">
              <a:cs typeface="+mn-lt"/>
            </a:endParaRPr>
          </a:p>
          <a:p>
            <a:pPr marL="389255" indent="0"/>
            <a:r>
              <a:rPr lang="en-US" sz="1600" b="0" dirty="0">
                <a:ea typeface="+mn-lt"/>
                <a:cs typeface="+mn-lt"/>
              </a:rPr>
              <a:t>• </a:t>
            </a:r>
            <a:r>
              <a:rPr lang="en-US" sz="1600" b="0" i="1" dirty="0">
                <a:ea typeface="+mn-lt"/>
                <a:cs typeface="+mn-lt"/>
              </a:rPr>
              <a:t>Onsite generation: </a:t>
            </a:r>
            <a:r>
              <a:rPr lang="en-US" sz="1600" b="0" dirty="0">
                <a:ea typeface="+mn-lt"/>
                <a:cs typeface="+mn-lt"/>
              </a:rPr>
              <a:t>some customers may respond by turning on an onsite or backup emergency generator to supply some or all of their electricity needs.</a:t>
            </a:r>
            <a:endParaRPr lang="en-US" sz="1600" b="0" dirty="0">
              <a:cs typeface="Arial"/>
            </a:endParaRPr>
          </a:p>
          <a:p>
            <a:pPr marL="389255" indent="0"/>
            <a:endParaRPr lang="en-US" sz="1600" b="0" dirty="0">
              <a:cs typeface="+mn-lt"/>
            </a:endParaRPr>
          </a:p>
          <a:p>
            <a:pPr marL="342900" indent="-342900">
              <a:lnSpc>
                <a:spcPct val="100000"/>
              </a:lnSpc>
              <a:buFont typeface="Arial,Sans-Serif" panose="020B0604020202020204" pitchFamily="34" charset="0"/>
              <a:buChar char="•"/>
            </a:pPr>
            <a:r>
              <a:rPr lang="en-US" sz="2000" b="0" dirty="0">
                <a:ea typeface="ＭＳ Ｐゴシック"/>
                <a:cs typeface="+mn-lt"/>
              </a:rPr>
              <a:t>The Electricity customer should take advantage of DR if creates cost reduction (or revenue). However, the consumers are not taking advantage as much as industrial customers. This could be due to lack of knowledge and will or low reward relative to effort.</a:t>
            </a:r>
          </a:p>
          <a:p>
            <a:pPr marL="342900" indent="-342900">
              <a:lnSpc>
                <a:spcPct val="100000"/>
              </a:lnSpc>
              <a:buChar char="•"/>
            </a:pPr>
            <a:endParaRPr lang="en-US" sz="2000" b="0" dirty="0">
              <a:cs typeface="+mn-lt"/>
            </a:endParaRPr>
          </a:p>
          <a:p>
            <a:pPr marL="0" indent="0"/>
            <a:endParaRPr lang="en-US" sz="2000" b="0" dirty="0">
              <a:cs typeface="+mn-lt"/>
            </a:endParaRPr>
          </a:p>
          <a:p>
            <a:pPr marL="0" indent="0">
              <a:lnSpc>
                <a:spcPct val="100000"/>
              </a:lnSpc>
            </a:pPr>
            <a:endParaRPr lang="en-US" sz="2000" b="0" dirty="0">
              <a:cs typeface="+mn-lt"/>
            </a:endParaRPr>
          </a:p>
          <a:p>
            <a:pPr marL="342900" indent="-342900">
              <a:lnSpc>
                <a:spcPct val="100000"/>
              </a:lnSpc>
              <a:buChar char="•"/>
            </a:pPr>
            <a:endParaRPr lang="en-US" sz="2000" b="0" dirty="0">
              <a:cs typeface="Arial"/>
            </a:endParaRPr>
          </a:p>
          <a:p>
            <a:pPr>
              <a:lnSpc>
                <a:spcPct val="100000"/>
              </a:lnSpc>
              <a:buFont typeface="Arial" panose="020B0604020202020204" pitchFamily="34" charset="0"/>
              <a:buChar char="•"/>
            </a:pPr>
            <a:endParaRPr lang="en-US" sz="2000" dirty="0">
              <a:cs typeface="Arial"/>
            </a:endParaRPr>
          </a:p>
        </p:txBody>
      </p:sp>
      <p:sp>
        <p:nvSpPr>
          <p:cNvPr id="3" name="Title 2"/>
          <p:cNvSpPr>
            <a:spLocks noGrp="1"/>
          </p:cNvSpPr>
          <p:nvPr>
            <p:ph type="ctrTitle"/>
          </p:nvPr>
        </p:nvSpPr>
        <p:spPr/>
        <p:txBody>
          <a:bodyPr/>
          <a:lstStyle/>
          <a:p>
            <a:r>
              <a:rPr lang="en-US">
                <a:ea typeface="ＭＳ Ｐゴシック"/>
              </a:rPr>
              <a:t>Demand Response in Smart Grids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spTree>
    <p:extLst>
      <p:ext uri="{BB962C8B-B14F-4D97-AF65-F5344CB8AC3E}">
        <p14:creationId xmlns:p14="http://schemas.microsoft.com/office/powerpoint/2010/main" val="2640412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3703540" cy="4136400"/>
          </a:xfrm>
        </p:spPr>
        <p:txBody>
          <a:bodyPr>
            <a:normAutofit/>
          </a:bodyPr>
          <a:lstStyle/>
          <a:p>
            <a:pPr marL="342900" indent="-342900">
              <a:lnSpc>
                <a:spcPct val="100000"/>
              </a:lnSpc>
              <a:buFont typeface="Arial,Sans-Serif" panose="020B0604020202020204" pitchFamily="34" charset="0"/>
              <a:buChar char="•"/>
            </a:pPr>
            <a:endParaRPr lang="en-US" sz="2000" b="0">
              <a:cs typeface="Arial"/>
            </a:endParaRPr>
          </a:p>
          <a:p>
            <a:pPr marL="0" indent="0">
              <a:lnSpc>
                <a:spcPct val="100000"/>
              </a:lnSpc>
            </a:pPr>
            <a:endParaRPr lang="en-US" sz="2000" b="0">
              <a:cs typeface="Arial"/>
            </a:endParaRPr>
          </a:p>
          <a:p>
            <a:pPr marL="342900" indent="-342900">
              <a:lnSpc>
                <a:spcPct val="100000"/>
              </a:lnSpc>
              <a:buChar char="•"/>
            </a:pPr>
            <a:endParaRPr lang="en-US" sz="2000" b="0">
              <a:cs typeface="+mn-lt"/>
            </a:endParaRPr>
          </a:p>
          <a:p>
            <a:pPr>
              <a:lnSpc>
                <a:spcPct val="100000"/>
              </a:lnSpc>
              <a:buChar char="•"/>
            </a:pPr>
            <a:endParaRPr lang="en-US" sz="2000">
              <a:cs typeface="+mn-lt"/>
            </a:endParaRPr>
          </a:p>
          <a:p>
            <a:pPr marL="0" indent="0">
              <a:lnSpc>
                <a:spcPct val="100000"/>
              </a:lnSpc>
            </a:pPr>
            <a:endParaRPr lang="en-US" sz="2000"/>
          </a:p>
        </p:txBody>
      </p:sp>
      <p:sp>
        <p:nvSpPr>
          <p:cNvPr id="3" name="Title 2"/>
          <p:cNvSpPr>
            <a:spLocks noGrp="1"/>
          </p:cNvSpPr>
          <p:nvPr>
            <p:ph type="ctrTitle"/>
          </p:nvPr>
        </p:nvSpPr>
        <p:spPr/>
        <p:txBody>
          <a:bodyPr/>
          <a:lstStyle/>
          <a:p>
            <a:r>
              <a:rPr lang="en-US">
                <a:ea typeface="ＭＳ Ｐゴシック"/>
              </a:rPr>
              <a:t>Demand Response Technology</a:t>
            </a:r>
            <a:endParaRPr lang="en-US"/>
          </a:p>
        </p:txBody>
      </p:sp>
      <p:sp>
        <p:nvSpPr>
          <p:cNvPr id="4" name="Text Placeholder 3"/>
          <p:cNvSpPr>
            <a:spLocks noGrp="1"/>
          </p:cNvSpPr>
          <p:nvPr>
            <p:ph type="body" sz="quarter" idx="16"/>
          </p:nvPr>
        </p:nvSpPr>
        <p:spPr>
          <a:xfrm>
            <a:off x="4831698" y="6207890"/>
            <a:ext cx="1536700" cy="382645"/>
          </a:xfrm>
          <a:solidFill>
            <a:schemeClr val="bg1"/>
          </a:solidFill>
        </p:spPr>
        <p:txBody>
          <a:bodyPr/>
          <a:lstStyle/>
          <a:p>
            <a:endParaRPr lang="en-US" dirty="0"/>
          </a:p>
        </p:txBody>
      </p:sp>
      <p:sp>
        <p:nvSpPr>
          <p:cNvPr id="5" name="Text Placeholder 4"/>
          <p:cNvSpPr>
            <a:spLocks noGrp="1"/>
          </p:cNvSpPr>
          <p:nvPr>
            <p:ph type="body" sz="quarter" idx="17"/>
          </p:nvPr>
        </p:nvSpPr>
        <p:spPr/>
        <p:txBody>
          <a:bodyPr/>
          <a:lstStyle/>
          <a:p>
            <a:endParaRPr lang="en-US"/>
          </a:p>
        </p:txBody>
      </p:sp>
      <p:pic>
        <p:nvPicPr>
          <p:cNvPr id="6" name="Picture 8" descr="A close up of a logo&#10;&#10;Description generated with high confidence">
            <a:extLst>
              <a:ext uri="{FF2B5EF4-FFF2-40B4-BE49-F238E27FC236}">
                <a16:creationId xmlns:a16="http://schemas.microsoft.com/office/drawing/2014/main" id="{73BA0D6B-0818-4D17-8BFC-40743597D7A8}"/>
              </a:ext>
            </a:extLst>
          </p:cNvPr>
          <p:cNvPicPr>
            <a:picLocks noChangeAspect="1"/>
          </p:cNvPicPr>
          <p:nvPr/>
        </p:nvPicPr>
        <p:blipFill>
          <a:blip r:embed="rId3"/>
          <a:stretch>
            <a:fillRect/>
          </a:stretch>
        </p:blipFill>
        <p:spPr>
          <a:xfrm>
            <a:off x="4682473" y="1229455"/>
            <a:ext cx="4088549" cy="4404560"/>
          </a:xfrm>
          <a:prstGeom prst="rect">
            <a:avLst/>
          </a:prstGeom>
        </p:spPr>
      </p:pic>
      <p:sp>
        <p:nvSpPr>
          <p:cNvPr id="10" name="Text Placeholder 1">
            <a:extLst>
              <a:ext uri="{FF2B5EF4-FFF2-40B4-BE49-F238E27FC236}">
                <a16:creationId xmlns:a16="http://schemas.microsoft.com/office/drawing/2014/main" id="{5002CB2E-B04B-45B7-8529-67C675DD491A}"/>
              </a:ext>
            </a:extLst>
          </p:cNvPr>
          <p:cNvSpPr txBox="1">
            <a:spLocks/>
          </p:cNvSpPr>
          <p:nvPr/>
        </p:nvSpPr>
        <p:spPr bwMode="auto">
          <a:xfrm>
            <a:off x="572400" y="1497600"/>
            <a:ext cx="4151989" cy="413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92500" lnSpcReduction="20000"/>
          </a:bodyPr>
          <a:lstStyle>
            <a:lvl1pPr marL="292100" indent="-292100" algn="l" defTabSz="388938" rtl="0" eaLnBrk="0" fontAlgn="base" hangingPunct="0">
              <a:lnSpc>
                <a:spcPts val="1704"/>
              </a:lnSpc>
              <a:spcBef>
                <a:spcPct val="20000"/>
              </a:spcBef>
              <a:spcAft>
                <a:spcPct val="0"/>
              </a:spcAft>
              <a:buFont typeface="Arial" panose="020B0604020202020204" pitchFamily="34" charset="0"/>
              <a:buNone/>
              <a:defRPr sz="1400" b="1"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342900" indent="-342900">
              <a:lnSpc>
                <a:spcPct val="100000"/>
              </a:lnSpc>
              <a:buFont typeface="Arial,Sans-Serif" panose="020B0604020202020204" pitchFamily="34" charset="0"/>
              <a:buChar char="•"/>
            </a:pPr>
            <a:r>
              <a:rPr lang="en-US" sz="2000" b="0" dirty="0">
                <a:ea typeface="ＭＳ Ｐゴシック"/>
                <a:cs typeface="+mn-lt"/>
              </a:rPr>
              <a:t>Industrial and commercial customers have been using manual demand response as method for cost optimization. In Finland there has been different day and night tariffs </a:t>
            </a:r>
            <a:r>
              <a:rPr lang="en-US" sz="2000" b="0" dirty="0" err="1">
                <a:ea typeface="ＭＳ Ｐゴシック"/>
                <a:cs typeface="+mn-lt"/>
              </a:rPr>
              <a:t>consumets</a:t>
            </a:r>
            <a:r>
              <a:rPr lang="en-US" sz="2000" b="0" dirty="0">
                <a:ea typeface="ＭＳ Ｐゴシック"/>
                <a:cs typeface="+mn-lt"/>
              </a:rPr>
              <a:t>, which have been utilized by boilers for example.</a:t>
            </a:r>
            <a:endParaRPr lang="en-US" sz="2000" b="0" dirty="0">
              <a:cs typeface="+mn-lt"/>
            </a:endParaRPr>
          </a:p>
          <a:p>
            <a:pPr marL="342900" indent="-342900">
              <a:lnSpc>
                <a:spcPct val="100000"/>
              </a:lnSpc>
              <a:buFont typeface="Arial,Sans-Serif" panose="020B0604020202020204" pitchFamily="34" charset="0"/>
              <a:buChar char="•"/>
            </a:pPr>
            <a:r>
              <a:rPr lang="en-US" sz="2000" b="0" dirty="0">
                <a:ea typeface="ＭＳ Ｐゴシック"/>
                <a:cs typeface="+mn-lt"/>
              </a:rPr>
              <a:t>Automated demand response is increasing and enabling also consumer with smart applications that adjust and shift electricity consumption for example in HVAC, lighting, EV charging, thermostats, IoT connected appliances etc.</a:t>
            </a:r>
            <a:endParaRPr lang="en-US" sz="2000" b="0" dirty="0">
              <a:cs typeface="+mn-lt"/>
            </a:endParaRPr>
          </a:p>
          <a:p>
            <a:pPr marL="342900" indent="-342900">
              <a:lnSpc>
                <a:spcPct val="100000"/>
              </a:lnSpc>
              <a:buFont typeface="Arial,Sans-Serif" panose="020B0604020202020204" pitchFamily="34" charset="0"/>
              <a:buChar char="•"/>
            </a:pPr>
            <a:endParaRPr lang="en-US" sz="2000" b="0" dirty="0">
              <a:cs typeface="Arial"/>
            </a:endParaRPr>
          </a:p>
        </p:txBody>
      </p:sp>
    </p:spTree>
    <p:extLst>
      <p:ext uri="{BB962C8B-B14F-4D97-AF65-F5344CB8AC3E}">
        <p14:creationId xmlns:p14="http://schemas.microsoft.com/office/powerpoint/2010/main" val="1459585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0" indent="0">
              <a:lnSpc>
                <a:spcPct val="100000"/>
              </a:lnSpc>
            </a:pPr>
            <a:endParaRPr lang="en-US" sz="2000" b="0">
              <a:cs typeface="Arial"/>
            </a:endParaRPr>
          </a:p>
          <a:p>
            <a:pPr marL="342900" indent="-342900">
              <a:lnSpc>
                <a:spcPct val="100000"/>
              </a:lnSpc>
              <a:buFont typeface="Arial" panose="020B0604020202020204" pitchFamily="34" charset="0"/>
              <a:buChar char="•"/>
            </a:pPr>
            <a:endParaRPr lang="en-US" sz="2000" b="0">
              <a:cs typeface="Arial"/>
            </a:endParaRPr>
          </a:p>
          <a:p>
            <a:pPr>
              <a:lnSpc>
                <a:spcPct val="100000"/>
              </a:lnSpc>
              <a:buFont typeface="Arial" panose="020B0604020202020204" pitchFamily="34" charset="0"/>
              <a:buChar char="•"/>
            </a:pPr>
            <a:endParaRPr lang="en-US" sz="2000"/>
          </a:p>
        </p:txBody>
      </p:sp>
      <p:sp>
        <p:nvSpPr>
          <p:cNvPr id="3" name="Title 2"/>
          <p:cNvSpPr>
            <a:spLocks noGrp="1"/>
          </p:cNvSpPr>
          <p:nvPr>
            <p:ph type="ctrTitle"/>
          </p:nvPr>
        </p:nvSpPr>
        <p:spPr/>
        <p:txBody>
          <a:bodyPr/>
          <a:lstStyle/>
          <a:p>
            <a:r>
              <a:rPr lang="en-US">
                <a:ea typeface="ＭＳ Ｐゴシック"/>
              </a:rPr>
              <a:t>Different Roles of Storage Systems in EU </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a:xfrm>
            <a:off x="3429000" y="6273800"/>
            <a:ext cx="1544638" cy="125413"/>
          </a:xfrm>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graphicFrame>
        <p:nvGraphicFramePr>
          <p:cNvPr id="6" name="Table 8">
            <a:extLst>
              <a:ext uri="{FF2B5EF4-FFF2-40B4-BE49-F238E27FC236}">
                <a16:creationId xmlns:a16="http://schemas.microsoft.com/office/drawing/2014/main" id="{8AAA62CA-335D-45D0-B36C-9926A8D7CA91}"/>
              </a:ext>
            </a:extLst>
          </p:cNvPr>
          <p:cNvGraphicFramePr>
            <a:graphicFrameLocks noGrp="1"/>
          </p:cNvGraphicFramePr>
          <p:nvPr>
            <p:extLst>
              <p:ext uri="{D42A27DB-BD31-4B8C-83A1-F6EECF244321}">
                <p14:modId xmlns:p14="http://schemas.microsoft.com/office/powerpoint/2010/main" val="1489379906"/>
              </p:ext>
            </p:extLst>
          </p:nvPr>
        </p:nvGraphicFramePr>
        <p:xfrm>
          <a:off x="646110" y="1786767"/>
          <a:ext cx="7870394" cy="3997763"/>
        </p:xfrm>
        <a:graphic>
          <a:graphicData uri="http://schemas.openxmlformats.org/drawingml/2006/table">
            <a:tbl>
              <a:tblPr firstRow="1" firstCol="1" bandRow="1">
                <a:tableStyleId>{EB344D84-9AFB-497E-A393-DC336BA19D2E}</a:tableStyleId>
              </a:tblPr>
              <a:tblGrid>
                <a:gridCol w="1793799">
                  <a:extLst>
                    <a:ext uri="{9D8B030D-6E8A-4147-A177-3AD203B41FA5}">
                      <a16:colId xmlns:a16="http://schemas.microsoft.com/office/drawing/2014/main" val="1411955100"/>
                    </a:ext>
                  </a:extLst>
                </a:gridCol>
                <a:gridCol w="2140726">
                  <a:extLst>
                    <a:ext uri="{9D8B030D-6E8A-4147-A177-3AD203B41FA5}">
                      <a16:colId xmlns:a16="http://schemas.microsoft.com/office/drawing/2014/main" val="3569663751"/>
                    </a:ext>
                  </a:extLst>
                </a:gridCol>
                <a:gridCol w="1968272">
                  <a:extLst>
                    <a:ext uri="{9D8B030D-6E8A-4147-A177-3AD203B41FA5}">
                      <a16:colId xmlns:a16="http://schemas.microsoft.com/office/drawing/2014/main" val="2454016248"/>
                    </a:ext>
                  </a:extLst>
                </a:gridCol>
                <a:gridCol w="1967597">
                  <a:extLst>
                    <a:ext uri="{9D8B030D-6E8A-4147-A177-3AD203B41FA5}">
                      <a16:colId xmlns:a16="http://schemas.microsoft.com/office/drawing/2014/main" val="670759963"/>
                    </a:ext>
                  </a:extLst>
                </a:gridCol>
              </a:tblGrid>
              <a:tr h="831272">
                <a:tc>
                  <a:txBody>
                    <a:bodyPr/>
                    <a:lstStyle/>
                    <a:p>
                      <a:r>
                        <a:rPr lang="en-GB"/>
                        <a:t>Storage Level / Function</a:t>
                      </a:r>
                    </a:p>
                  </a:txBody>
                  <a:tcPr anchor="ctr"/>
                </a:tc>
                <a:tc>
                  <a:txBody>
                    <a:bodyPr/>
                    <a:lstStyle/>
                    <a:p>
                      <a:r>
                        <a:rPr lang="en-GB"/>
                        <a:t>Transmission Grid</a:t>
                      </a:r>
                    </a:p>
                  </a:txBody>
                  <a:tcPr anchor="ctr"/>
                </a:tc>
                <a:tc>
                  <a:txBody>
                    <a:bodyPr/>
                    <a:lstStyle/>
                    <a:p>
                      <a:r>
                        <a:rPr lang="en-GB"/>
                        <a:t>Distribution Grid</a:t>
                      </a:r>
                    </a:p>
                  </a:txBody>
                  <a:tcPr anchor="ctr"/>
                </a:tc>
                <a:tc>
                  <a:txBody>
                    <a:bodyPr/>
                    <a:lstStyle/>
                    <a:p>
                      <a:r>
                        <a:rPr lang="en-GB"/>
                        <a:t>End-User</a:t>
                      </a:r>
                    </a:p>
                  </a:txBody>
                  <a:tcPr anchor="ctr"/>
                </a:tc>
                <a:extLst>
                  <a:ext uri="{0D108BD9-81ED-4DB2-BD59-A6C34878D82A}">
                    <a16:rowId xmlns:a16="http://schemas.microsoft.com/office/drawing/2014/main" val="543624213"/>
                  </a:ext>
                </a:extLst>
              </a:tr>
              <a:tr h="1055497">
                <a:tc>
                  <a:txBody>
                    <a:bodyPr/>
                    <a:lstStyle/>
                    <a:p>
                      <a:pPr lvl="0" algn="l">
                        <a:lnSpc>
                          <a:spcPct val="100000"/>
                        </a:lnSpc>
                        <a:spcBef>
                          <a:spcPts val="0"/>
                        </a:spcBef>
                        <a:spcAft>
                          <a:spcPts val="0"/>
                        </a:spcAft>
                        <a:buNone/>
                      </a:pPr>
                      <a:r>
                        <a:rPr lang="en-GB" sz="1500" b="0" i="0" u="none" strike="noStrike" noProof="0">
                          <a:latin typeface="Arial"/>
                        </a:rPr>
                        <a:t>Balancing demand and supply </a:t>
                      </a:r>
                      <a:endParaRPr lang="en-GB"/>
                    </a:p>
                    <a:p>
                      <a:pPr lvl="0">
                        <a:buNone/>
                      </a:pPr>
                      <a:endParaRPr lang="en-GB"/>
                    </a:p>
                  </a:txBody>
                  <a:tcPr anchor="ctr"/>
                </a:tc>
                <a:tc>
                  <a:txBody>
                    <a:bodyPr/>
                    <a:lstStyle/>
                    <a:p>
                      <a:r>
                        <a:rPr lang="en-GB" sz="1200"/>
                        <a:t>-Seasonal/ Weekly </a:t>
                      </a:r>
                    </a:p>
                    <a:p>
                      <a:pPr lvl="0">
                        <a:buNone/>
                      </a:pPr>
                      <a:r>
                        <a:rPr lang="en-GB" sz="1200"/>
                        <a:t>-Geographical</a:t>
                      </a:r>
                    </a:p>
                    <a:p>
                      <a:pPr lvl="0">
                        <a:buNone/>
                      </a:pPr>
                      <a:r>
                        <a:rPr lang="en-GB" sz="1200"/>
                        <a:t>-Host Variable Wind&amp;Solar</a:t>
                      </a:r>
                    </a:p>
                  </a:txBody>
                  <a:tcPr anchor="ctr"/>
                </a:tc>
                <a:tc>
                  <a:txBody>
                    <a:bodyPr/>
                    <a:lstStyle/>
                    <a:p>
                      <a:r>
                        <a:rPr lang="en-GB" sz="1200"/>
                        <a:t>-Daily/Hourly</a:t>
                      </a:r>
                    </a:p>
                    <a:p>
                      <a:pPr lvl="0">
                        <a:buNone/>
                      </a:pPr>
                      <a:r>
                        <a:rPr lang="en-GB" sz="1200"/>
                        <a:t>-Peak Shaving</a:t>
                      </a:r>
                    </a:p>
                  </a:txBody>
                  <a:tcPr anchor="ctr"/>
                </a:tc>
                <a:tc>
                  <a:txBody>
                    <a:bodyPr/>
                    <a:lstStyle/>
                    <a:p>
                      <a:r>
                        <a:rPr lang="en-GB" sz="1200"/>
                        <a:t>-Daily</a:t>
                      </a:r>
                    </a:p>
                  </a:txBody>
                  <a:tcPr anchor="ctr"/>
                </a:tc>
                <a:extLst>
                  <a:ext uri="{0D108BD9-81ED-4DB2-BD59-A6C34878D82A}">
                    <a16:rowId xmlns:a16="http://schemas.microsoft.com/office/drawing/2014/main" val="1158728671"/>
                  </a:ext>
                </a:extLst>
              </a:tr>
              <a:tr h="1055497">
                <a:tc>
                  <a:txBody>
                    <a:bodyPr/>
                    <a:lstStyle/>
                    <a:p>
                      <a:r>
                        <a:rPr lang="en-GB"/>
                        <a:t>Grid management</a:t>
                      </a:r>
                    </a:p>
                  </a:txBody>
                  <a:tcPr anchor="ctr"/>
                </a:tc>
                <a:tc>
                  <a:txBody>
                    <a:bodyPr/>
                    <a:lstStyle/>
                    <a:p>
                      <a:r>
                        <a:rPr lang="en-GB" sz="1200"/>
                        <a:t>-Voltage/Frequency control</a:t>
                      </a:r>
                    </a:p>
                    <a:p>
                      <a:pPr lvl="0">
                        <a:buNone/>
                      </a:pPr>
                      <a:r>
                        <a:rPr lang="en-GB" sz="1200"/>
                        <a:t>-Complement Peaker Plants</a:t>
                      </a:r>
                    </a:p>
                    <a:p>
                      <a:pPr lvl="0">
                        <a:buNone/>
                      </a:pPr>
                      <a:r>
                        <a:rPr lang="en-GB" sz="1200"/>
                        <a:t>-Balancing market &amp; Cross-border trading</a:t>
                      </a:r>
                    </a:p>
                  </a:txBody>
                  <a:tcPr anchor="ctr"/>
                </a:tc>
                <a:tc>
                  <a:txBody>
                    <a:bodyPr/>
                    <a:lstStyle/>
                    <a:p>
                      <a:pPr lvl="0">
                        <a:buNone/>
                      </a:pPr>
                      <a:r>
                        <a:rPr lang="en-GB" sz="1200" b="0" i="0" u="none" strike="noStrike" noProof="0">
                          <a:latin typeface="Arial"/>
                        </a:rPr>
                        <a:t>-Voltage/Frequency</a:t>
                      </a:r>
                    </a:p>
                    <a:p>
                      <a:pPr lvl="0">
                        <a:buNone/>
                      </a:pPr>
                      <a:r>
                        <a:rPr lang="en-GB" sz="1200" b="0" i="0" u="none" strike="noStrike" noProof="0">
                          <a:latin typeface="Arial"/>
                        </a:rPr>
                        <a:t>-Substitute Existing Ancillary Services</a:t>
                      </a:r>
                    </a:p>
                    <a:p>
                      <a:pPr lvl="0">
                        <a:buNone/>
                      </a:pPr>
                      <a:r>
                        <a:rPr lang="en-GB" sz="1200" b="0" i="0" u="none" strike="noStrike" noProof="0">
                          <a:latin typeface="Arial"/>
                        </a:rPr>
                        <a:t>-Balancing market</a:t>
                      </a:r>
                    </a:p>
                  </a:txBody>
                  <a:tcPr anchor="ctr"/>
                </a:tc>
                <a:tc>
                  <a:txBody>
                    <a:bodyPr/>
                    <a:lstStyle/>
                    <a:p>
                      <a:r>
                        <a:rPr lang="en-GB" sz="1200"/>
                        <a:t>-Aggregation of small storages for the use of grid management</a:t>
                      </a:r>
                    </a:p>
                  </a:txBody>
                  <a:tcPr anchor="ctr"/>
                </a:tc>
                <a:extLst>
                  <a:ext uri="{0D108BD9-81ED-4DB2-BD59-A6C34878D82A}">
                    <a16:rowId xmlns:a16="http://schemas.microsoft.com/office/drawing/2014/main" val="288384604"/>
                  </a:ext>
                </a:extLst>
              </a:tr>
              <a:tr h="1055497">
                <a:tc>
                  <a:txBody>
                    <a:bodyPr/>
                    <a:lstStyle/>
                    <a:p>
                      <a:r>
                        <a:rPr lang="en-GB"/>
                        <a:t>Energy Efficiency</a:t>
                      </a:r>
                    </a:p>
                  </a:txBody>
                  <a:tcPr anchor="ctr"/>
                </a:tc>
                <a:tc>
                  <a:txBody>
                    <a:bodyPr/>
                    <a:lstStyle/>
                    <a:p>
                      <a:r>
                        <a:rPr lang="en-GB" sz="1200"/>
                        <a:t>-Enables Larger Penetration of VRES by load shifting temporally and spatially</a:t>
                      </a:r>
                    </a:p>
                  </a:txBody>
                  <a:tcPr anchor="ctr"/>
                </a:tc>
                <a:tc>
                  <a:txBody>
                    <a:bodyPr/>
                    <a:lstStyle/>
                    <a:p>
                      <a:r>
                        <a:rPr lang="en-GB" sz="1200"/>
                        <a:t>-Demand Side management</a:t>
                      </a:r>
                    </a:p>
                    <a:p>
                      <a:pPr lvl="0">
                        <a:buNone/>
                      </a:pPr>
                      <a:r>
                        <a:rPr lang="en-GB" sz="1200"/>
                        <a:t>-Integration with District Heating &amp; Cooling?</a:t>
                      </a:r>
                    </a:p>
                  </a:txBody>
                  <a:tcPr anchor="ctr"/>
                </a:tc>
                <a:tc>
                  <a:txBody>
                    <a:bodyPr/>
                    <a:lstStyle/>
                    <a:p>
                      <a:r>
                        <a:rPr lang="en-GB" sz="1200"/>
                        <a:t>-Small-scale &amp; Local production and consumption</a:t>
                      </a:r>
                    </a:p>
                    <a:p>
                      <a:pPr lvl="0">
                        <a:buNone/>
                      </a:pPr>
                      <a:r>
                        <a:rPr lang="en-GB" sz="1200"/>
                        <a:t>-Behaviour change</a:t>
                      </a:r>
                    </a:p>
                  </a:txBody>
                  <a:tcPr anchor="ctr"/>
                </a:tc>
                <a:extLst>
                  <a:ext uri="{0D108BD9-81ED-4DB2-BD59-A6C34878D82A}">
                    <a16:rowId xmlns:a16="http://schemas.microsoft.com/office/drawing/2014/main" val="226185746"/>
                  </a:ext>
                </a:extLst>
              </a:tr>
            </a:tbl>
          </a:graphicData>
        </a:graphic>
      </p:graphicFrame>
      <p:sp>
        <p:nvSpPr>
          <p:cNvPr id="9" name="TextBox 8">
            <a:extLst>
              <a:ext uri="{FF2B5EF4-FFF2-40B4-BE49-F238E27FC236}">
                <a16:creationId xmlns:a16="http://schemas.microsoft.com/office/drawing/2014/main" id="{E0DDC8C5-22E9-4981-8E43-81F67873D0A5}"/>
              </a:ext>
            </a:extLst>
          </p:cNvPr>
          <p:cNvSpPr txBox="1"/>
          <p:nvPr/>
        </p:nvSpPr>
        <p:spPr>
          <a:xfrm>
            <a:off x="572983" y="1300347"/>
            <a:ext cx="746364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latin typeface="Arial"/>
                <a:ea typeface="ＭＳ Ｐゴシック"/>
                <a:cs typeface="Arial"/>
              </a:rPr>
              <a:t>Different storages by system level and system function</a:t>
            </a:r>
          </a:p>
        </p:txBody>
      </p:sp>
    </p:spTree>
    <p:extLst>
      <p:ext uri="{BB962C8B-B14F-4D97-AF65-F5344CB8AC3E}">
        <p14:creationId xmlns:p14="http://schemas.microsoft.com/office/powerpoint/2010/main" val="2117567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picture containing object, clock&#10;&#10;Description generated with very high confidence">
            <a:extLst>
              <a:ext uri="{FF2B5EF4-FFF2-40B4-BE49-F238E27FC236}">
                <a16:creationId xmlns:a16="http://schemas.microsoft.com/office/drawing/2014/main" id="{85704278-8A93-482D-8908-72CB3A09C386}"/>
              </a:ext>
            </a:extLst>
          </p:cNvPr>
          <p:cNvPicPr>
            <a:picLocks noChangeAspect="1"/>
          </p:cNvPicPr>
          <p:nvPr/>
        </p:nvPicPr>
        <p:blipFill>
          <a:blip r:embed="rId2"/>
          <a:stretch>
            <a:fillRect/>
          </a:stretch>
        </p:blipFill>
        <p:spPr>
          <a:xfrm>
            <a:off x="4512846" y="671877"/>
            <a:ext cx="4511615" cy="1509127"/>
          </a:xfrm>
          <a:prstGeom prst="rect">
            <a:avLst/>
          </a:prstGeom>
        </p:spPr>
      </p:pic>
      <p:sp>
        <p:nvSpPr>
          <p:cNvPr id="2" name="Text Placeholder 1">
            <a:extLst>
              <a:ext uri="{FF2B5EF4-FFF2-40B4-BE49-F238E27FC236}">
                <a16:creationId xmlns:a16="http://schemas.microsoft.com/office/drawing/2014/main" id="{2F0D0311-9B88-4374-9E27-99DDB48DBD26}"/>
              </a:ext>
            </a:extLst>
          </p:cNvPr>
          <p:cNvSpPr>
            <a:spLocks noGrp="1"/>
          </p:cNvSpPr>
          <p:nvPr>
            <p:ph type="body" sz="quarter" idx="13"/>
          </p:nvPr>
        </p:nvSpPr>
        <p:spPr>
          <a:xfrm>
            <a:off x="572400" y="1497600"/>
            <a:ext cx="6495098" cy="4136400"/>
          </a:xfrm>
        </p:spPr>
        <p:txBody>
          <a:bodyPr vert="horz" wrap="square" lIns="0" tIns="0" rIns="0" bIns="0" numCol="1" anchor="t" anchorCtr="0" compatLnSpc="1">
            <a:prstTxWarp prst="textNoShape">
              <a:avLst/>
            </a:prstTxWarp>
            <a:normAutofit/>
          </a:bodyPr>
          <a:lstStyle/>
          <a:p>
            <a:pPr>
              <a:buChar char="•"/>
            </a:pPr>
            <a:r>
              <a:rPr lang="en-GB" dirty="0">
                <a:ea typeface="ＭＳ Ｐゴシック"/>
              </a:rPr>
              <a:t>Why Hydrogen?</a:t>
            </a:r>
          </a:p>
          <a:p>
            <a:pPr lvl="1" indent="-242570">
              <a:lnSpc>
                <a:spcPts val="1704"/>
              </a:lnSpc>
              <a:buChar char="•"/>
            </a:pPr>
            <a:r>
              <a:rPr lang="en-US" sz="1400" i="1" dirty="0">
                <a:ea typeface="ＭＳ Ｐゴシック"/>
                <a:cs typeface="Arial"/>
              </a:rPr>
              <a:t>Clean Energy (no pollution) </a:t>
            </a:r>
          </a:p>
          <a:p>
            <a:pPr lvl="1" indent="-242570">
              <a:buChar char="•"/>
            </a:pPr>
            <a:r>
              <a:rPr lang="en-US" sz="1400" i="1" dirty="0">
                <a:ea typeface="ＭＳ Ｐゴシック"/>
                <a:cs typeface="Arial"/>
              </a:rPr>
              <a:t>High energy density per unit mass</a:t>
            </a:r>
            <a:endParaRPr lang="en-US" i="1" dirty="0">
              <a:ea typeface="ＭＳ Ｐゴシック"/>
              <a:cs typeface="Arial"/>
            </a:endParaRPr>
          </a:p>
          <a:p>
            <a:pPr lvl="1" indent="-242570">
              <a:buChar char="•"/>
            </a:pPr>
            <a:r>
              <a:rPr lang="en-US" sz="1400" i="1" dirty="0">
                <a:ea typeface="ＭＳ Ｐゴシック"/>
                <a:cs typeface="Arial"/>
              </a:rPr>
              <a:t>Lightest and most abundant element in the universe. </a:t>
            </a:r>
            <a:endParaRPr lang="en-US" i="1" dirty="0">
              <a:ea typeface="ＭＳ Ｐゴシック"/>
              <a:cs typeface="Arial"/>
            </a:endParaRPr>
          </a:p>
          <a:p>
            <a:pPr lvl="1" indent="-242570">
              <a:buChar char="•"/>
            </a:pPr>
            <a:r>
              <a:rPr lang="en" sz="1400" dirty="0">
                <a:ea typeface="+mn-lt"/>
                <a:cs typeface="+mn-lt"/>
              </a:rPr>
              <a:t>Readily accessible (H2O) and effortless production</a:t>
            </a:r>
            <a:endParaRPr lang="en-US" sz="1400" i="1" dirty="0">
              <a:ea typeface="ＭＳ Ｐゴシック"/>
              <a:cs typeface="Arial"/>
            </a:endParaRPr>
          </a:p>
          <a:p>
            <a:pPr>
              <a:buChar char="•"/>
            </a:pPr>
            <a:r>
              <a:rPr lang="en-GB" dirty="0">
                <a:ea typeface="ＭＳ Ｐゴシック"/>
              </a:rPr>
              <a:t>Usually  in the form of chemical compounds in water and hydrocarbons.</a:t>
            </a:r>
            <a:endParaRPr lang="en-GB" dirty="0"/>
          </a:p>
          <a:p>
            <a:pPr>
              <a:buChar char="•"/>
            </a:pPr>
            <a:r>
              <a:rPr lang="en-GB" dirty="0">
                <a:ea typeface="ＭＳ Ｐゴシック"/>
              </a:rPr>
              <a:t>Production and usage</a:t>
            </a:r>
            <a:endParaRPr lang="en-GB" dirty="0">
              <a:ea typeface="ＭＳ Ｐゴシック"/>
              <a:cs typeface="Arial"/>
            </a:endParaRPr>
          </a:p>
          <a:p>
            <a:pPr lvl="1" indent="-242570">
              <a:buChar char="•"/>
            </a:pPr>
            <a:r>
              <a:rPr lang="en-GB" sz="1400" i="1" dirty="0">
                <a:ea typeface="ＭＳ Ｐゴシック"/>
                <a:cs typeface="Arial"/>
              </a:rPr>
              <a:t>700 billion Nm</a:t>
            </a:r>
            <a:r>
              <a:rPr lang="en-GB" sz="1400" i="1" baseline="30000" dirty="0">
                <a:ea typeface="ＭＳ Ｐゴシック"/>
                <a:cs typeface="Arial"/>
              </a:rPr>
              <a:t>3</a:t>
            </a:r>
            <a:r>
              <a:rPr lang="en-GB" sz="1400" i="1" dirty="0">
                <a:ea typeface="ＭＳ Ｐゴシック"/>
                <a:cs typeface="Arial"/>
              </a:rPr>
              <a:t> (2008)</a:t>
            </a:r>
            <a:endParaRPr lang="en-GB" i="1" dirty="0">
              <a:ea typeface="ＭＳ Ｐゴシック"/>
              <a:cs typeface="Arial"/>
            </a:endParaRPr>
          </a:p>
          <a:p>
            <a:pPr lvl="1" indent="-242570">
              <a:buChar char="•"/>
            </a:pPr>
            <a:r>
              <a:rPr lang="en-GB" sz="1400" i="1" dirty="0">
                <a:ea typeface="ＭＳ Ｐゴシック"/>
                <a:cs typeface="Arial"/>
              </a:rPr>
              <a:t>97% based on natural gas and fossil fuels, mainly methane </a:t>
            </a:r>
            <a:r>
              <a:rPr lang="en-GB" sz="1400" i="1" dirty="0">
                <a:ea typeface="+mn-lt"/>
                <a:cs typeface="+mn-lt"/>
              </a:rPr>
              <a:t>CH</a:t>
            </a:r>
            <a:r>
              <a:rPr lang="en-GB" sz="1400" i="1" baseline="-25000" dirty="0">
                <a:ea typeface="+mn-lt"/>
                <a:cs typeface="+mn-lt"/>
              </a:rPr>
              <a:t>4</a:t>
            </a:r>
            <a:endParaRPr lang="en-GB" sz="1400" i="1" dirty="0">
              <a:ea typeface="+mn-lt"/>
              <a:cs typeface="+mn-lt"/>
            </a:endParaRPr>
          </a:p>
          <a:p>
            <a:pPr lvl="1" indent="-242570">
              <a:buChar char="•"/>
            </a:pPr>
            <a:r>
              <a:rPr lang="en-GB" sz="1400" i="1" dirty="0">
                <a:ea typeface="+mn-lt"/>
                <a:cs typeface="+mn-lt"/>
              </a:rPr>
              <a:t>Renewable production biomass and electrolyser</a:t>
            </a:r>
            <a:endParaRPr lang="en-GB" sz="1400" i="1" dirty="0">
              <a:ea typeface="ＭＳ Ｐゴシック"/>
              <a:cs typeface="Arial"/>
            </a:endParaRPr>
          </a:p>
          <a:p>
            <a:pPr lvl="1" indent="-242570">
              <a:buChar char="•"/>
            </a:pPr>
            <a:r>
              <a:rPr lang="en-GB" sz="1400" i="1" dirty="0">
                <a:ea typeface="ＭＳ Ｐゴシック"/>
                <a:cs typeface="Arial"/>
              </a:rPr>
              <a:t>Mostly used in chemical and petroleum industries.</a:t>
            </a:r>
          </a:p>
          <a:p>
            <a:pPr lvl="1" indent="-242570">
              <a:buChar char="•"/>
            </a:pPr>
            <a:r>
              <a:rPr lang="en-GB" sz="1400" i="1" dirty="0">
                <a:ea typeface="ＭＳ Ｐゴシック"/>
                <a:cs typeface="Arial"/>
              </a:rPr>
              <a:t>Ammonia production (50%), crude oil processing (40)</a:t>
            </a:r>
          </a:p>
          <a:p>
            <a:pPr>
              <a:buChar char="•"/>
            </a:pPr>
            <a:r>
              <a:rPr lang="en-GB" dirty="0">
                <a:ea typeface="ＭＳ Ｐゴシック"/>
                <a:cs typeface="Arial"/>
              </a:rPr>
              <a:t>Surplus electricity can be used to produce hydrogen using electrolyser and transfer back into electricity using Fuel cells while needed.</a:t>
            </a:r>
            <a:endParaRPr lang="en-GB" dirty="0">
              <a:cs typeface="Arial"/>
            </a:endParaRPr>
          </a:p>
          <a:p>
            <a:pPr>
              <a:buChar char="•"/>
            </a:pPr>
            <a:r>
              <a:rPr lang="en-GB" dirty="0">
                <a:ea typeface="ＭＳ Ｐゴシック"/>
                <a:cs typeface="+mn-lt"/>
              </a:rPr>
              <a:t>Various applications (grid, electric transportation, industries, heat: using hydrogen burner)</a:t>
            </a:r>
            <a:endParaRPr lang="en-GB" dirty="0">
              <a:cs typeface="+mn-lt"/>
            </a:endParaRPr>
          </a:p>
          <a:p>
            <a:pPr>
              <a:buChar char="•"/>
            </a:pPr>
            <a:endParaRPr lang="en-GB" b="1" dirty="0">
              <a:cs typeface="Arial"/>
            </a:endParaRPr>
          </a:p>
          <a:p>
            <a:endParaRPr lang="en-GB" dirty="0">
              <a:cs typeface="Arial"/>
            </a:endParaRPr>
          </a:p>
          <a:p>
            <a:endParaRPr lang="en-GB" dirty="0">
              <a:cs typeface="Arial"/>
            </a:endParaRPr>
          </a:p>
          <a:p>
            <a:endParaRPr lang="en-GB" dirty="0">
              <a:cs typeface="Arial"/>
            </a:endParaRPr>
          </a:p>
          <a:p>
            <a:endParaRPr lang="en-GB" dirty="0">
              <a:cs typeface="Arial"/>
            </a:endParaRPr>
          </a:p>
          <a:p>
            <a:endParaRPr lang="en-GB" dirty="0">
              <a:cs typeface="Arial"/>
            </a:endParaRPr>
          </a:p>
          <a:p>
            <a:endParaRPr lang="en-GB" dirty="0">
              <a:cs typeface="Arial"/>
            </a:endParaRPr>
          </a:p>
          <a:p>
            <a:endParaRPr lang="en-GB" dirty="0">
              <a:cs typeface="Arial"/>
            </a:endParaRPr>
          </a:p>
          <a:p>
            <a:endParaRPr lang="en-GB" dirty="0"/>
          </a:p>
          <a:p>
            <a:endParaRPr lang="en-GB" dirty="0"/>
          </a:p>
          <a:p>
            <a:endParaRPr lang="en-GB" dirty="0"/>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7A587E00-F1D7-43D9-B57C-9E9FD9DD8131}"/>
              </a:ext>
            </a:extLst>
          </p:cNvPr>
          <p:cNvSpPr>
            <a:spLocks noGrp="1"/>
          </p:cNvSpPr>
          <p:nvPr>
            <p:ph type="ctrTitle"/>
          </p:nvPr>
        </p:nvSpPr>
        <p:spPr/>
        <p:txBody>
          <a:bodyPr/>
          <a:lstStyle/>
          <a:p>
            <a:r>
              <a:rPr lang="en-GB">
                <a:ea typeface="ＭＳ Ｐゴシック"/>
              </a:rPr>
              <a:t>Hydrogen as fuel</a:t>
            </a:r>
            <a:endParaRPr lang="en-GB" err="1"/>
          </a:p>
        </p:txBody>
      </p:sp>
      <p:sp>
        <p:nvSpPr>
          <p:cNvPr id="4" name="Text Placeholder 3">
            <a:extLst>
              <a:ext uri="{FF2B5EF4-FFF2-40B4-BE49-F238E27FC236}">
                <a16:creationId xmlns:a16="http://schemas.microsoft.com/office/drawing/2014/main" id="{34757621-E82B-4015-BAFC-D2FAC7A0D06C}"/>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85E29DDC-36A7-4B89-8155-F198DE61913D}"/>
              </a:ext>
            </a:extLst>
          </p:cNvPr>
          <p:cNvSpPr>
            <a:spLocks noGrp="1"/>
          </p:cNvSpPr>
          <p:nvPr>
            <p:ph type="body" sz="quarter" idx="17"/>
          </p:nvPr>
        </p:nvSpPr>
        <p:spPr/>
        <p:txBody>
          <a:bodyPr/>
          <a:lstStyle/>
          <a:p>
            <a:endParaRPr lang="en-GB"/>
          </a:p>
        </p:txBody>
      </p:sp>
      <p:sp>
        <p:nvSpPr>
          <p:cNvPr id="7" name="Slide Number Placeholder 6">
            <a:extLst>
              <a:ext uri="{FF2B5EF4-FFF2-40B4-BE49-F238E27FC236}">
                <a16:creationId xmlns:a16="http://schemas.microsoft.com/office/drawing/2014/main" id="{E4712268-C358-4FD6-ADBB-E6CDB7E0C3B9}"/>
              </a:ext>
            </a:extLst>
          </p:cNvPr>
          <p:cNvSpPr>
            <a:spLocks noGrp="1"/>
          </p:cNvSpPr>
          <p:nvPr>
            <p:ph type="sldNum" sz="quarter" idx="20"/>
          </p:nvPr>
        </p:nvSpPr>
        <p:spPr/>
        <p:txBody>
          <a:bodyPr/>
          <a:lstStyle/>
          <a:p>
            <a:pPr>
              <a:defRPr/>
            </a:pPr>
            <a:r>
              <a:rPr lang="et-EE" altLang="en-US" dirty="0"/>
              <a:t>Page </a:t>
            </a:r>
            <a:fld id="{7ACE66E0-BE04-47BA-A62D-7BFC499E8192}" type="slidenum">
              <a:rPr lang="en-US" altLang="en-US" smtClean="0"/>
              <a:pPr>
                <a:defRPr/>
              </a:pPr>
              <a:t>7</a:t>
            </a:fld>
            <a:endParaRPr lang="en-US" altLang="en-US" dirty="0"/>
          </a:p>
        </p:txBody>
      </p:sp>
    </p:spTree>
    <p:extLst>
      <p:ext uri="{BB962C8B-B14F-4D97-AF65-F5344CB8AC3E}">
        <p14:creationId xmlns:p14="http://schemas.microsoft.com/office/powerpoint/2010/main" val="3377189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078EAE-9F45-4AD9-90F2-BC9805B3C0A8}"/>
              </a:ext>
            </a:extLst>
          </p:cNvPr>
          <p:cNvSpPr>
            <a:spLocks noGrp="1"/>
          </p:cNvSpPr>
          <p:nvPr>
            <p:ph type="body" sz="quarter" idx="13"/>
          </p:nvPr>
        </p:nvSpPr>
        <p:spPr>
          <a:xfrm>
            <a:off x="572400" y="1497600"/>
            <a:ext cx="6818134" cy="4097435"/>
          </a:xfrm>
        </p:spPr>
        <p:txBody>
          <a:bodyPr>
            <a:normAutofit fontScale="85000" lnSpcReduction="10000"/>
          </a:bodyPr>
          <a:lstStyle/>
          <a:p>
            <a:pPr marL="285750" indent="-285750" algn="just">
              <a:buChar char="•"/>
            </a:pPr>
            <a:r>
              <a:rPr lang="en-GB">
                <a:ea typeface="ＭＳ Ｐゴシック"/>
              </a:rPr>
              <a:t>Hydrogen can be stored in different forms for later use. Storage it is still challenging even using newest technologies because the system must be safe reliable, and cost-effective.  Storage system helps to reduce the CO2 emissions (energy efficiency) and to balance the grid.  Development on storage system increases the use of hydrogen fuel mainly in transportation sector and in other electricity consuming sectors. </a:t>
            </a:r>
            <a:endParaRPr lang="en-US">
              <a:ea typeface="ＭＳ Ｐゴシック"/>
            </a:endParaRPr>
          </a:p>
          <a:p>
            <a:pPr marL="285750" indent="-285750">
              <a:buChar char="•"/>
            </a:pPr>
            <a:r>
              <a:rPr lang="en-GB">
                <a:ea typeface="ＭＳ Ｐゴシック"/>
              </a:rPr>
              <a:t>Main storage methods</a:t>
            </a:r>
            <a:endParaRPr lang="en-GB"/>
          </a:p>
          <a:p>
            <a:pPr lvl="1" indent="-242570">
              <a:buChar char="•"/>
            </a:pPr>
            <a:r>
              <a:rPr lang="en-GB" sz="1400" b="1">
                <a:ea typeface="ＭＳ Ｐゴシック"/>
              </a:rPr>
              <a:t>Gas</a:t>
            </a:r>
            <a:r>
              <a:rPr lang="en-GB" sz="1400">
                <a:ea typeface="ＭＳ Ｐゴシック"/>
              </a:rPr>
              <a:t>, simplest and the most used method. challenges: Required heavy vessels and high pressure due to low energy density by volume.</a:t>
            </a:r>
            <a:endParaRPr lang="en-GB" sz="1400"/>
          </a:p>
          <a:p>
            <a:pPr lvl="1" indent="-242570">
              <a:buChar char="•"/>
            </a:pPr>
            <a:r>
              <a:rPr lang="en-GB" sz="1400" b="1">
                <a:ea typeface="ＭＳ Ｐゴシック"/>
              </a:rPr>
              <a:t>Liquid</a:t>
            </a:r>
            <a:r>
              <a:rPr lang="en-GB" sz="1400">
                <a:ea typeface="ＭＳ Ｐゴシック"/>
              </a:rPr>
              <a:t> high energy density by mass, challenges: extreme temperatures boiling point 20K(-253C), limited materials/technologies due to the small size of the hydrogen particle. </a:t>
            </a:r>
            <a:endParaRPr lang="en-GB" sz="1400"/>
          </a:p>
          <a:p>
            <a:pPr lvl="1" indent="-242570">
              <a:buChar char="•"/>
            </a:pPr>
            <a:r>
              <a:rPr lang="en-GB" sz="1400" b="1">
                <a:ea typeface="ＭＳ Ｐゴシック"/>
              </a:rPr>
              <a:t>Chemical compounds </a:t>
            </a:r>
            <a:r>
              <a:rPr lang="en-GB" sz="1400">
                <a:ea typeface="ＭＳ Ｐゴシック"/>
              </a:rPr>
              <a:t>for example ammonia (NH3), metal hydrides: </a:t>
            </a:r>
            <a:r>
              <a:rPr lang="en-GB" sz="1400">
                <a:ea typeface="ＭＳ Ｐゴシック"/>
                <a:cs typeface="Arial"/>
              </a:rPr>
              <a:t>compact and safe also in ambient temperature. </a:t>
            </a:r>
          </a:p>
          <a:p>
            <a:pPr marL="389255" lvl="1" indent="0">
              <a:buNone/>
            </a:pPr>
            <a:endParaRPr lang="en-GB" sz="1400" b="1">
              <a:ea typeface="ＭＳ Ｐゴシック"/>
              <a:cs typeface="Arial"/>
            </a:endParaRPr>
          </a:p>
          <a:p>
            <a:pPr marL="335280" indent="-285750">
              <a:buChar char="•"/>
            </a:pPr>
            <a:r>
              <a:rPr lang="en-GB">
                <a:ea typeface="ＭＳ Ｐゴシック"/>
                <a:cs typeface="Arial"/>
              </a:rPr>
              <a:t>Underground storages can be used to power the grids, small storage tanks (mobility) to power electric vehicles and middle size storage tanks to power electric ships. </a:t>
            </a:r>
            <a:endParaRPr lang="en-GB" b="0">
              <a:ea typeface="+mn-lt"/>
              <a:cs typeface="+mn-lt"/>
            </a:endParaRPr>
          </a:p>
          <a:p>
            <a:pPr marL="335280" indent="-285750">
              <a:buChar char="•"/>
            </a:pPr>
            <a:r>
              <a:rPr lang="en-GB">
                <a:ea typeface="ＭＳ Ｐゴシック"/>
                <a:cs typeface="Arial"/>
              </a:rPr>
              <a:t>Hydrogen storage for grid level electricity production is still in development because of its high costs and low efficiencies compared to other technologies. </a:t>
            </a:r>
            <a:endParaRPr lang="en-GB" sz="1400" b="1">
              <a:ea typeface="ＭＳ Ｐゴシック"/>
              <a:cs typeface="Arial"/>
            </a:endParaRPr>
          </a:p>
          <a:p>
            <a:pPr marL="389255" lvl="1" indent="0">
              <a:buNone/>
            </a:pPr>
            <a:endParaRPr lang="en-GB" sz="1400" b="1">
              <a:ea typeface="ＭＳ Ｐゴシック"/>
              <a:cs typeface="Arial"/>
            </a:endParaRPr>
          </a:p>
        </p:txBody>
      </p:sp>
      <p:sp>
        <p:nvSpPr>
          <p:cNvPr id="3" name="Title 2">
            <a:extLst>
              <a:ext uri="{FF2B5EF4-FFF2-40B4-BE49-F238E27FC236}">
                <a16:creationId xmlns:a16="http://schemas.microsoft.com/office/drawing/2014/main" id="{B2FE2B56-3482-4ADA-B67A-5A780A12FFD5}"/>
              </a:ext>
            </a:extLst>
          </p:cNvPr>
          <p:cNvSpPr>
            <a:spLocks noGrp="1"/>
          </p:cNvSpPr>
          <p:nvPr>
            <p:ph type="ctrTitle"/>
          </p:nvPr>
        </p:nvSpPr>
        <p:spPr/>
        <p:txBody>
          <a:bodyPr/>
          <a:lstStyle/>
          <a:p>
            <a:r>
              <a:rPr lang="en-GB">
                <a:ea typeface="ＭＳ Ｐゴシック"/>
                <a:cs typeface="Arial"/>
              </a:rPr>
              <a:t>Hydrogen Storage System</a:t>
            </a:r>
            <a:endParaRPr lang="en-US"/>
          </a:p>
        </p:txBody>
      </p:sp>
      <p:sp>
        <p:nvSpPr>
          <p:cNvPr id="4" name="Text Placeholder 3">
            <a:extLst>
              <a:ext uri="{FF2B5EF4-FFF2-40B4-BE49-F238E27FC236}">
                <a16:creationId xmlns:a16="http://schemas.microsoft.com/office/drawing/2014/main" id="{54340E53-F76B-4B2F-8E69-74C1F813C9EF}"/>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9130BF18-0AC8-493B-BFB7-0F8DD1F9A8C6}"/>
              </a:ext>
            </a:extLst>
          </p:cNvPr>
          <p:cNvSpPr>
            <a:spLocks noGrp="1"/>
          </p:cNvSpPr>
          <p:nvPr>
            <p:ph type="body" sz="quarter" idx="17"/>
          </p:nvPr>
        </p:nvSpPr>
        <p:spPr/>
        <p:txBody>
          <a:bodyPr/>
          <a:lstStyle/>
          <a:p>
            <a:endParaRPr lang="en-GB"/>
          </a:p>
        </p:txBody>
      </p:sp>
      <p:sp>
        <p:nvSpPr>
          <p:cNvPr id="7" name="Slide Number Placeholder 6">
            <a:extLst>
              <a:ext uri="{FF2B5EF4-FFF2-40B4-BE49-F238E27FC236}">
                <a16:creationId xmlns:a16="http://schemas.microsoft.com/office/drawing/2014/main" id="{D507FA16-B52D-4002-A8D9-7A20F77FF29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3560075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62637B-8497-4AE4-BFEB-3CDDFDF0094E}"/>
              </a:ext>
            </a:extLst>
          </p:cNvPr>
          <p:cNvSpPr>
            <a:spLocks noGrp="1"/>
          </p:cNvSpPr>
          <p:nvPr>
            <p:ph type="body" sz="quarter" idx="13"/>
          </p:nvPr>
        </p:nvSpPr>
        <p:spPr/>
        <p:txBody>
          <a:bodyPr/>
          <a:lstStyle/>
          <a:p>
            <a:pPr>
              <a:buChar char="•"/>
            </a:pPr>
            <a:r>
              <a:rPr lang="en-GB">
                <a:ea typeface="ＭＳ Ｐゴシック"/>
              </a:rPr>
              <a:t>Hydrogen is a potential fuel for future applications (sustainable renewable energy)</a:t>
            </a:r>
            <a:endParaRPr lang="en-GB"/>
          </a:p>
          <a:p>
            <a:pPr>
              <a:buChar char="•"/>
            </a:pPr>
            <a:r>
              <a:rPr lang="en-GB">
                <a:ea typeface="ＭＳ Ｐゴシック"/>
              </a:rPr>
              <a:t>Abundant resource</a:t>
            </a:r>
          </a:p>
          <a:p>
            <a:pPr>
              <a:buChar char="•"/>
            </a:pPr>
            <a:r>
              <a:rPr lang="en-GB">
                <a:ea typeface="ＭＳ Ｐゴシック"/>
              </a:rPr>
              <a:t>Increasing applications and demand </a:t>
            </a:r>
            <a:r>
              <a:rPr lang="en-GB">
                <a:ea typeface="ＭＳ Ｐゴシック"/>
                <a:cs typeface="Arial"/>
              </a:rPr>
              <a:t>specially in transportation</a:t>
            </a:r>
            <a:endParaRPr lang="en-GB"/>
          </a:p>
          <a:p>
            <a:pPr>
              <a:buChar char="•"/>
            </a:pPr>
            <a:r>
              <a:rPr lang="en-GB">
                <a:ea typeface="ＭＳ Ｐゴシック"/>
              </a:rPr>
              <a:t>Partly compatible with existing natural gas transmission system and can be mixed with natural gas supply in low shares.</a:t>
            </a:r>
          </a:p>
          <a:p>
            <a:pPr marL="0" indent="0"/>
            <a:endParaRPr lang="en-GB"/>
          </a:p>
        </p:txBody>
      </p:sp>
      <p:sp>
        <p:nvSpPr>
          <p:cNvPr id="3" name="Title 2">
            <a:extLst>
              <a:ext uri="{FF2B5EF4-FFF2-40B4-BE49-F238E27FC236}">
                <a16:creationId xmlns:a16="http://schemas.microsoft.com/office/drawing/2014/main" id="{8BD1D5C6-7904-41AD-B71A-A546B81F87A1}"/>
              </a:ext>
            </a:extLst>
          </p:cNvPr>
          <p:cNvSpPr>
            <a:spLocks noGrp="1"/>
          </p:cNvSpPr>
          <p:nvPr>
            <p:ph type="ctrTitle"/>
          </p:nvPr>
        </p:nvSpPr>
        <p:spPr/>
        <p:txBody>
          <a:bodyPr/>
          <a:lstStyle/>
          <a:p>
            <a:r>
              <a:rPr lang="en-GB">
                <a:ea typeface="ＭＳ Ｐゴシック"/>
              </a:rPr>
              <a:t>Hydrogen energy in future</a:t>
            </a:r>
            <a:endParaRPr lang="en-GB"/>
          </a:p>
        </p:txBody>
      </p:sp>
      <p:sp>
        <p:nvSpPr>
          <p:cNvPr id="4" name="Text Placeholder 3">
            <a:extLst>
              <a:ext uri="{FF2B5EF4-FFF2-40B4-BE49-F238E27FC236}">
                <a16:creationId xmlns:a16="http://schemas.microsoft.com/office/drawing/2014/main" id="{F088AEBC-D1EC-4BD5-9960-50A63A0F6D4C}"/>
              </a:ext>
            </a:extLst>
          </p:cNvPr>
          <p:cNvSpPr>
            <a:spLocks noGrp="1"/>
          </p:cNvSpPr>
          <p:nvPr>
            <p:ph type="body" sz="quarter" idx="16"/>
          </p:nvPr>
        </p:nvSpPr>
        <p:spPr/>
        <p:txBody>
          <a:bodyPr/>
          <a:lstStyle/>
          <a:p>
            <a:endParaRPr lang="en-GB"/>
          </a:p>
        </p:txBody>
      </p:sp>
      <p:sp>
        <p:nvSpPr>
          <p:cNvPr id="5" name="Text Placeholder 4">
            <a:extLst>
              <a:ext uri="{FF2B5EF4-FFF2-40B4-BE49-F238E27FC236}">
                <a16:creationId xmlns:a16="http://schemas.microsoft.com/office/drawing/2014/main" id="{83F92BB6-A678-42D8-BA23-23D1919DCB7B}"/>
              </a:ext>
            </a:extLst>
          </p:cNvPr>
          <p:cNvSpPr>
            <a:spLocks noGrp="1"/>
          </p:cNvSpPr>
          <p:nvPr>
            <p:ph type="body" sz="quarter" idx="17"/>
          </p:nvPr>
        </p:nvSpPr>
        <p:spPr/>
        <p:txBody>
          <a:bodyPr/>
          <a:lstStyle/>
          <a:p>
            <a:endParaRPr lang="en-GB"/>
          </a:p>
        </p:txBody>
      </p:sp>
      <p:sp>
        <p:nvSpPr>
          <p:cNvPr id="7" name="Slide Number Placeholder 6">
            <a:extLst>
              <a:ext uri="{FF2B5EF4-FFF2-40B4-BE49-F238E27FC236}">
                <a16:creationId xmlns:a16="http://schemas.microsoft.com/office/drawing/2014/main" id="{F8071CEF-E389-48E7-A9C7-291915CC6D61}"/>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pic>
        <p:nvPicPr>
          <p:cNvPr id="8" name="Picture 8" descr="A close up of a map&#10;&#10;Description generated with high confidence">
            <a:extLst>
              <a:ext uri="{FF2B5EF4-FFF2-40B4-BE49-F238E27FC236}">
                <a16:creationId xmlns:a16="http://schemas.microsoft.com/office/drawing/2014/main" id="{42D79D10-29E1-46F6-BB5A-618864399814}"/>
              </a:ext>
            </a:extLst>
          </p:cNvPr>
          <p:cNvPicPr>
            <a:picLocks noChangeAspect="1"/>
          </p:cNvPicPr>
          <p:nvPr/>
        </p:nvPicPr>
        <p:blipFill>
          <a:blip r:embed="rId2"/>
          <a:stretch>
            <a:fillRect/>
          </a:stretch>
        </p:blipFill>
        <p:spPr>
          <a:xfrm>
            <a:off x="2035309" y="2721272"/>
            <a:ext cx="4956519" cy="2952144"/>
          </a:xfrm>
          <a:prstGeom prst="rect">
            <a:avLst/>
          </a:prstGeom>
        </p:spPr>
      </p:pic>
    </p:spTree>
    <p:extLst>
      <p:ext uri="{BB962C8B-B14F-4D97-AF65-F5344CB8AC3E}">
        <p14:creationId xmlns:p14="http://schemas.microsoft.com/office/powerpoint/2010/main" val="132222928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siakirja" ma:contentTypeID="0x010100D4F5B2C0BC437346B0B3590219A4E045" ma:contentTypeVersion="2" ma:contentTypeDescription="Luo uusi asiakirja." ma:contentTypeScope="" ma:versionID="e9f89f1ad0e0da2369d6561347f0f6f9">
  <xsd:schema xmlns:xsd="http://www.w3.org/2001/XMLSchema" xmlns:xs="http://www.w3.org/2001/XMLSchema" xmlns:p="http://schemas.microsoft.com/office/2006/metadata/properties" xmlns:ns2="586a7be6-e61f-44ee-bb3e-da1feaeb58b9" targetNamespace="http://schemas.microsoft.com/office/2006/metadata/properties" ma:root="true" ma:fieldsID="0aec6cbe522210095ed469dda3361dec" ns2:_="">
    <xsd:import namespace="586a7be6-e61f-44ee-bb3e-da1feaeb58b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6a7be6-e61f-44ee-bb3e-da1feaeb58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57624A-9D55-4261-ACCD-38A90BD6F482}">
  <ds:schemaRefs>
    <ds:schemaRef ds:uri="http://schemas.microsoft.com/office/2006/documentManagement/types"/>
    <ds:schemaRef ds:uri="586a7be6-e61f-44ee-bb3e-da1feaeb58b9"/>
    <ds:schemaRef ds:uri="http://purl.org/dc/dcmitype/"/>
    <ds:schemaRef ds:uri="http://purl.org/dc/elements/1.1/"/>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4B1826E3-E832-47C3-86A4-C7913A110B99}">
  <ds:schemaRefs>
    <ds:schemaRef ds:uri="http://schemas.microsoft.com/sharepoint/v3/contenttype/forms"/>
  </ds:schemaRefs>
</ds:datastoreItem>
</file>

<file path=customXml/itemProps3.xml><?xml version="1.0" encoding="utf-8"?>
<ds:datastoreItem xmlns:ds="http://schemas.openxmlformats.org/officeDocument/2006/customXml" ds:itemID="{9EE885D2-FCF0-4C61-9287-81AA876E4382}">
  <ds:schemaRefs>
    <ds:schemaRef ds:uri="586a7be6-e61f-44ee-bb3e-da1feaeb58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10</TotalTime>
  <Words>632</Words>
  <Application>Microsoft Office PowerPoint</Application>
  <PresentationFormat>On-screen Show (4:3)</PresentationFormat>
  <Paragraphs>141</Paragraphs>
  <Slides>11</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ＭＳ Ｐゴシック</vt:lpstr>
      <vt:lpstr>Arial</vt:lpstr>
      <vt:lpstr>Arial,Sans-Serif</vt:lpstr>
      <vt:lpstr>Calibri</vt:lpstr>
      <vt:lpstr>Times New Roman</vt:lpstr>
      <vt:lpstr>presentation</vt:lpstr>
      <vt:lpstr>Aalto Content - Green</vt:lpstr>
      <vt:lpstr>ELEC-E8423 - Smart Grid  Role of DR, storages and hydrogen in future energy systems</vt:lpstr>
      <vt:lpstr>Introduction</vt:lpstr>
      <vt:lpstr>Demand Response in Smart Grids</vt:lpstr>
      <vt:lpstr>Demand Response in Smart Grids</vt:lpstr>
      <vt:lpstr>Demand Response Technology</vt:lpstr>
      <vt:lpstr>Different Roles of Storage Systems in EU </vt:lpstr>
      <vt:lpstr>Hydrogen as fuel</vt:lpstr>
      <vt:lpstr>Hydrogen Storage System</vt:lpstr>
      <vt:lpstr>Hydrogen energy in future</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5</cp:revision>
  <dcterms:created xsi:type="dcterms:W3CDTF">2010-03-23T14:57:30Z</dcterms:created>
  <dcterms:modified xsi:type="dcterms:W3CDTF">2020-03-23T15:30:22Z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0x010100D4F5B2C0BC437346B0B3590219A4E045</vt:lpwstr>
  </property>
</Properties>
</file>