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650" r:id="rId2"/>
  </p:sldMasterIdLst>
  <p:notesMasterIdLst>
    <p:notesMasterId r:id="rId13"/>
  </p:notesMasterIdLst>
  <p:sldIdLst>
    <p:sldId id="256" r:id="rId3"/>
    <p:sldId id="257" r:id="rId4"/>
    <p:sldId id="258" r:id="rId5"/>
    <p:sldId id="259" r:id="rId6"/>
    <p:sldId id="260" r:id="rId7"/>
    <p:sldId id="261" r:id="rId8"/>
    <p:sldId id="262" r:id="rId9"/>
    <p:sldId id="263" r:id="rId10"/>
    <p:sldId id="264" r:id="rId11"/>
    <p:sldId id="265" r:id="rId12"/>
  </p:sldIdLst>
  <p:sldSz cx="9144000" cy="6858000" type="screen4x3"/>
  <p:notesSz cx="6797675" cy="987425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17" roundtripDataSignature="AMtx7mjpWynEc2nL4vY/pAWkCwrLmAAFb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1320" y="40"/>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customschemas.google.com/relationships/presentationmetadata" Target="metadata"/><Relationship Id="rId2" Type="http://schemas.openxmlformats.org/officeDocument/2006/relationships/slideMaster" Target="slideMasters/slideMaster2.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6400" cy="493713"/>
          </a:xfrm>
          <a:prstGeom prst="rect">
            <a:avLst/>
          </a:prstGeom>
          <a:noFill/>
          <a:ln>
            <a:noFill/>
          </a:ln>
        </p:spPr>
        <p:txBody>
          <a:bodyPr spcFirstLastPara="1" wrap="square" lIns="92775" tIns="46375" rIns="92775" bIns="46375"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49688" y="0"/>
            <a:ext cx="2946400" cy="493713"/>
          </a:xfrm>
          <a:prstGeom prst="rect">
            <a:avLst/>
          </a:prstGeom>
          <a:noFill/>
          <a:ln>
            <a:noFill/>
          </a:ln>
        </p:spPr>
        <p:txBody>
          <a:bodyPr spcFirstLastPara="1" wrap="square" lIns="92775" tIns="46375" rIns="92775" bIns="46375"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rmAutofit/>
          </a:bodyPr>
          <a:lstStyle>
            <a:lvl1pPr marL="457200" marR="0" lvl="0"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1pPr>
            <a:lvl2pPr marL="914400" marR="0" lvl="1"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2pPr>
            <a:lvl3pPr marL="1371600" marR="0" lvl="2"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3pPr>
            <a:lvl4pPr marL="1828800" marR="0" lvl="3"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4pPr>
            <a:lvl5pPr marL="2286000" marR="0" lvl="4"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378950"/>
            <a:ext cx="2946400" cy="493713"/>
          </a:xfrm>
          <a:prstGeom prst="rect">
            <a:avLst/>
          </a:prstGeom>
          <a:noFill/>
          <a:ln>
            <a:noFill/>
          </a:ln>
        </p:spPr>
        <p:txBody>
          <a:bodyPr spcFirstLastPara="1" wrap="square" lIns="92775" tIns="46375" rIns="92775" bIns="46375"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49688" y="9378950"/>
            <a:ext cx="2946400" cy="493713"/>
          </a:xfrm>
          <a:prstGeom prst="rect">
            <a:avLst/>
          </a:prstGeom>
          <a:noFill/>
          <a:ln>
            <a:noFill/>
          </a:ln>
        </p:spPr>
        <p:txBody>
          <a:bodyPr spcFirstLastPara="1" wrap="square" lIns="92775" tIns="46375" rIns="92775" bIns="46375" anchor="b" anchorCtr="0">
            <a:noAutofit/>
          </a:bodyPr>
          <a:lstStyle/>
          <a:p>
            <a:pPr marL="0" marR="0" lvl="0" indent="0" algn="r" rtl="0">
              <a:spcBef>
                <a:spcPts val="0"/>
              </a:spcBef>
              <a:spcAft>
                <a:spcPts val="0"/>
              </a:spcAft>
              <a:buNone/>
            </a:pPr>
            <a:fld id="{00000000-1234-1234-1234-123412341234}" type="slidenum">
              <a:rPr lang="fi-FI"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82953090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1: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 name="Google Shape;67;p1: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rm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803380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7f82c25d4d_0_28: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7f82c25d4d_0_28:notes"/>
          <p:cNvSpPr txBox="1">
            <a:spLocks noGrp="1"/>
          </p:cNvSpPr>
          <p:nvPr>
            <p:ph type="body" idx="1"/>
          </p:nvPr>
        </p:nvSpPr>
        <p:spPr>
          <a:xfrm>
            <a:off x="679450" y="4689475"/>
            <a:ext cx="5438700" cy="4443300"/>
          </a:xfrm>
          <a:prstGeom prst="rect">
            <a:avLst/>
          </a:prstGeom>
        </p:spPr>
        <p:txBody>
          <a:bodyPr spcFirstLastPara="1" wrap="square" lIns="92775" tIns="46375" rIns="92775" bIns="46375" anchor="t" anchorCtr="0">
            <a:noAutofit/>
          </a:bodyPr>
          <a:lstStyle/>
          <a:p>
            <a:pPr marL="0" lvl="0" indent="0" algn="l" rtl="0">
              <a:spcBef>
                <a:spcPts val="300"/>
              </a:spcBef>
              <a:spcAft>
                <a:spcPts val="0"/>
              </a:spcAft>
              <a:buNone/>
            </a:pPr>
            <a:endParaRPr/>
          </a:p>
        </p:txBody>
      </p:sp>
      <p:sp>
        <p:nvSpPr>
          <p:cNvPr id="165" name="Google Shape;165;g7f82c25d4d_0_28:notes"/>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lgn="r" rtl="0">
              <a:spcBef>
                <a:spcPts val="0"/>
              </a:spcBef>
              <a:spcAft>
                <a:spcPts val="0"/>
              </a:spcAft>
              <a:buClr>
                <a:srgbClr val="000000"/>
              </a:buClr>
              <a:buFont typeface="Arial"/>
              <a:buNone/>
            </a:pPr>
            <a:fld id="{00000000-1234-1234-1234-123412341234}" type="slidenum">
              <a:rPr lang="fi-FI"/>
              <a:t>10</a:t>
            </a:fld>
            <a:endParaRPr/>
          </a:p>
        </p:txBody>
      </p:sp>
    </p:spTree>
    <p:extLst>
      <p:ext uri="{BB962C8B-B14F-4D97-AF65-F5344CB8AC3E}">
        <p14:creationId xmlns:p14="http://schemas.microsoft.com/office/powerpoint/2010/main" val="291374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3: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 name="Google Shape;78;p3: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rmAutofit/>
          </a:bodyPr>
          <a:lstStyle/>
          <a:p>
            <a:pPr marL="0" lvl="0" indent="0" algn="l" rtl="0">
              <a:spcBef>
                <a:spcPts val="0"/>
              </a:spcBef>
              <a:spcAft>
                <a:spcPts val="0"/>
              </a:spcAft>
              <a:buNone/>
            </a:pPr>
            <a:r>
              <a:rPr lang="fi-FI"/>
              <a:t>Why is the microgrid interesting concept?</a:t>
            </a:r>
            <a:endParaRPr/>
          </a:p>
          <a:p>
            <a:pPr marL="0" lvl="0" indent="0" algn="l" rtl="0">
              <a:lnSpc>
                <a:spcPct val="115000"/>
              </a:lnSpc>
              <a:spcBef>
                <a:spcPts val="0"/>
              </a:spcBef>
              <a:spcAft>
                <a:spcPts val="0"/>
              </a:spcAft>
              <a:buNone/>
            </a:pPr>
            <a:endParaRPr/>
          </a:p>
          <a:p>
            <a:pPr marL="0" lvl="0" indent="0" algn="l" rtl="0">
              <a:lnSpc>
                <a:spcPct val="115000"/>
              </a:lnSpc>
              <a:spcBef>
                <a:spcPts val="0"/>
              </a:spcBef>
              <a:spcAft>
                <a:spcPts val="0"/>
              </a:spcAft>
              <a:buNone/>
            </a:pPr>
            <a:r>
              <a:rPr lang="fi-FI"/>
              <a:t>improved energy efficiency, minimisation of overall energy consumption, reduced environmental impact, improvement of reliability of supply, network operational benefits such as loss reduction, congestion relief, voltage control, security of supply, and more cost-efficient electricity infrastructure replacement</a:t>
            </a:r>
            <a:endParaRPr/>
          </a:p>
          <a:p>
            <a:pPr marL="0" lvl="0" indent="0" algn="l" rtl="0">
              <a:lnSpc>
                <a:spcPct val="115000"/>
              </a:lnSpc>
              <a:spcBef>
                <a:spcPts val="0"/>
              </a:spcBef>
              <a:spcAft>
                <a:spcPts val="0"/>
              </a:spcAft>
              <a:buNone/>
            </a:pPr>
            <a:endParaRPr/>
          </a:p>
        </p:txBody>
      </p:sp>
    </p:spTree>
    <p:extLst>
      <p:ext uri="{BB962C8B-B14F-4D97-AF65-F5344CB8AC3E}">
        <p14:creationId xmlns:p14="http://schemas.microsoft.com/office/powerpoint/2010/main" val="378310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4: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9" name="Google Shape;89;p4: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rmAutofit/>
          </a:bodyPr>
          <a:lstStyle/>
          <a:p>
            <a:pPr marL="0" lvl="0" indent="0" algn="l" rtl="0">
              <a:spcBef>
                <a:spcPts val="0"/>
              </a:spcBef>
              <a:spcAft>
                <a:spcPts val="0"/>
              </a:spcAft>
              <a:buNone/>
            </a:pPr>
            <a:r>
              <a:rPr lang="fi-FI"/>
              <a:t>In addition microgrid has of course loads</a:t>
            </a:r>
            <a:endParaRPr/>
          </a:p>
          <a:p>
            <a:pPr marL="0" lvl="0" indent="0" algn="l" rtl="0">
              <a:spcBef>
                <a:spcPts val="0"/>
              </a:spcBef>
              <a:spcAft>
                <a:spcPts val="0"/>
              </a:spcAft>
              <a:buNone/>
            </a:pPr>
            <a:r>
              <a:rPr lang="fi-FI"/>
              <a:t>In this case most likely connected to the common AC bus</a:t>
            </a:r>
            <a:endParaRPr/>
          </a:p>
        </p:txBody>
      </p:sp>
    </p:spTree>
    <p:extLst>
      <p:ext uri="{BB962C8B-B14F-4D97-AF65-F5344CB8AC3E}">
        <p14:creationId xmlns:p14="http://schemas.microsoft.com/office/powerpoint/2010/main" val="13375037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 name="Google Shape;100;p6: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rm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73914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5: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0" name="Google Shape;110;p5: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rm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074511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7f82c25d4d_0_1: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7f82c25d4d_0_1:notes"/>
          <p:cNvSpPr txBox="1">
            <a:spLocks noGrp="1"/>
          </p:cNvSpPr>
          <p:nvPr>
            <p:ph type="body" idx="1"/>
          </p:nvPr>
        </p:nvSpPr>
        <p:spPr>
          <a:xfrm>
            <a:off x="679450" y="4689475"/>
            <a:ext cx="5438700" cy="4443300"/>
          </a:xfrm>
          <a:prstGeom prst="rect">
            <a:avLst/>
          </a:prstGeom>
        </p:spPr>
        <p:txBody>
          <a:bodyPr spcFirstLastPara="1" wrap="square" lIns="92775" tIns="46375" rIns="92775" bIns="46375" anchor="t" anchorCtr="0">
            <a:noAutofit/>
          </a:bodyPr>
          <a:lstStyle/>
          <a:p>
            <a:pPr marL="0" lvl="0" indent="0" algn="l" rtl="0">
              <a:spcBef>
                <a:spcPts val="300"/>
              </a:spcBef>
              <a:spcAft>
                <a:spcPts val="0"/>
              </a:spcAft>
              <a:buNone/>
            </a:pPr>
            <a:endParaRPr/>
          </a:p>
        </p:txBody>
      </p:sp>
      <p:sp>
        <p:nvSpPr>
          <p:cNvPr id="121" name="Google Shape;121;g7f82c25d4d_0_1:notes"/>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lgn="r" rtl="0">
              <a:spcBef>
                <a:spcPts val="0"/>
              </a:spcBef>
              <a:spcAft>
                <a:spcPts val="0"/>
              </a:spcAft>
              <a:buClr>
                <a:srgbClr val="000000"/>
              </a:buClr>
              <a:buFont typeface="Arial"/>
              <a:buNone/>
            </a:pPr>
            <a:fld id="{00000000-1234-1234-1234-123412341234}" type="slidenum">
              <a:rPr lang="fi-FI"/>
              <a:t>6</a:t>
            </a:fld>
            <a:endParaRPr/>
          </a:p>
        </p:txBody>
      </p:sp>
    </p:spTree>
    <p:extLst>
      <p:ext uri="{BB962C8B-B14F-4D97-AF65-F5344CB8AC3E}">
        <p14:creationId xmlns:p14="http://schemas.microsoft.com/office/powerpoint/2010/main" val="42330146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73a05157b9_0_2: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73a05157b9_0_2:notes"/>
          <p:cNvSpPr txBox="1">
            <a:spLocks noGrp="1"/>
          </p:cNvSpPr>
          <p:nvPr>
            <p:ph type="body" idx="1"/>
          </p:nvPr>
        </p:nvSpPr>
        <p:spPr>
          <a:xfrm>
            <a:off x="679450" y="4689475"/>
            <a:ext cx="5438700" cy="4443300"/>
          </a:xfrm>
          <a:prstGeom prst="rect">
            <a:avLst/>
          </a:prstGeom>
        </p:spPr>
        <p:txBody>
          <a:bodyPr spcFirstLastPara="1" wrap="square" lIns="92775" tIns="46375" rIns="92775" bIns="46375" anchor="t" anchorCtr="0">
            <a:noAutofit/>
          </a:bodyPr>
          <a:lstStyle/>
          <a:p>
            <a:pPr marL="0" lvl="0" indent="0" algn="l" rtl="0">
              <a:spcBef>
                <a:spcPts val="300"/>
              </a:spcBef>
              <a:spcAft>
                <a:spcPts val="0"/>
              </a:spcAft>
              <a:buNone/>
            </a:pPr>
            <a:endParaRPr/>
          </a:p>
        </p:txBody>
      </p:sp>
      <p:sp>
        <p:nvSpPr>
          <p:cNvPr id="133" name="Google Shape;133;g73a05157b9_0_2:notes"/>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lgn="r" rtl="0">
              <a:spcBef>
                <a:spcPts val="0"/>
              </a:spcBef>
              <a:spcAft>
                <a:spcPts val="0"/>
              </a:spcAft>
              <a:buClr>
                <a:srgbClr val="000000"/>
              </a:buClr>
              <a:buFont typeface="Arial"/>
              <a:buNone/>
            </a:pPr>
            <a:fld id="{00000000-1234-1234-1234-123412341234}" type="slidenum">
              <a:rPr lang="fi-FI"/>
              <a:t>7</a:t>
            </a:fld>
            <a:endParaRPr/>
          </a:p>
        </p:txBody>
      </p:sp>
    </p:spTree>
    <p:extLst>
      <p:ext uri="{BB962C8B-B14F-4D97-AF65-F5344CB8AC3E}">
        <p14:creationId xmlns:p14="http://schemas.microsoft.com/office/powerpoint/2010/main" val="22815208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7f82c25d4d_0_10: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7f82c25d4d_0_10:notes"/>
          <p:cNvSpPr txBox="1">
            <a:spLocks noGrp="1"/>
          </p:cNvSpPr>
          <p:nvPr>
            <p:ph type="body" idx="1"/>
          </p:nvPr>
        </p:nvSpPr>
        <p:spPr>
          <a:xfrm>
            <a:off x="679450" y="4689475"/>
            <a:ext cx="5438700" cy="4443300"/>
          </a:xfrm>
          <a:prstGeom prst="rect">
            <a:avLst/>
          </a:prstGeom>
        </p:spPr>
        <p:txBody>
          <a:bodyPr spcFirstLastPara="1" wrap="square" lIns="92775" tIns="46375" rIns="92775" bIns="46375" anchor="t" anchorCtr="0">
            <a:noAutofit/>
          </a:bodyPr>
          <a:lstStyle/>
          <a:p>
            <a:pPr marL="0" lvl="0" indent="0" algn="l" rtl="0">
              <a:spcBef>
                <a:spcPts val="300"/>
              </a:spcBef>
              <a:spcAft>
                <a:spcPts val="0"/>
              </a:spcAft>
              <a:buNone/>
            </a:pPr>
            <a:endParaRPr/>
          </a:p>
        </p:txBody>
      </p:sp>
      <p:sp>
        <p:nvSpPr>
          <p:cNvPr id="143" name="Google Shape;143;g7f82c25d4d_0_10:notes"/>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lgn="r" rtl="0">
              <a:spcBef>
                <a:spcPts val="0"/>
              </a:spcBef>
              <a:spcAft>
                <a:spcPts val="0"/>
              </a:spcAft>
              <a:buClr>
                <a:srgbClr val="000000"/>
              </a:buClr>
              <a:buFont typeface="Arial"/>
              <a:buNone/>
            </a:pPr>
            <a:fld id="{00000000-1234-1234-1234-123412341234}" type="slidenum">
              <a:rPr lang="fi-FI"/>
              <a:t>8</a:t>
            </a:fld>
            <a:endParaRPr/>
          </a:p>
        </p:txBody>
      </p:sp>
    </p:spTree>
    <p:extLst>
      <p:ext uri="{BB962C8B-B14F-4D97-AF65-F5344CB8AC3E}">
        <p14:creationId xmlns:p14="http://schemas.microsoft.com/office/powerpoint/2010/main" val="24985746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7f82c25d4d_0_19: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7f82c25d4d_0_19:notes"/>
          <p:cNvSpPr txBox="1">
            <a:spLocks noGrp="1"/>
          </p:cNvSpPr>
          <p:nvPr>
            <p:ph type="body" idx="1"/>
          </p:nvPr>
        </p:nvSpPr>
        <p:spPr>
          <a:xfrm>
            <a:off x="679450" y="4689475"/>
            <a:ext cx="5438700" cy="4443300"/>
          </a:xfrm>
          <a:prstGeom prst="rect">
            <a:avLst/>
          </a:prstGeom>
        </p:spPr>
        <p:txBody>
          <a:bodyPr spcFirstLastPara="1" wrap="square" lIns="92775" tIns="46375" rIns="92775" bIns="46375" anchor="t" anchorCtr="0">
            <a:noAutofit/>
          </a:bodyPr>
          <a:lstStyle/>
          <a:p>
            <a:pPr marL="0" lvl="0" indent="0" algn="l" rtl="0">
              <a:spcBef>
                <a:spcPts val="300"/>
              </a:spcBef>
              <a:spcAft>
                <a:spcPts val="0"/>
              </a:spcAft>
              <a:buNone/>
            </a:pPr>
            <a:endParaRPr/>
          </a:p>
        </p:txBody>
      </p:sp>
      <p:sp>
        <p:nvSpPr>
          <p:cNvPr id="154" name="Google Shape;154;g7f82c25d4d_0_19:notes"/>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lgn="r" rtl="0">
              <a:spcBef>
                <a:spcPts val="0"/>
              </a:spcBef>
              <a:spcAft>
                <a:spcPts val="0"/>
              </a:spcAft>
              <a:buClr>
                <a:srgbClr val="000000"/>
              </a:buClr>
              <a:buFont typeface="Arial"/>
              <a:buNone/>
            </a:pPr>
            <a:fld id="{00000000-1234-1234-1234-123412341234}" type="slidenum">
              <a:rPr lang="fi-FI"/>
              <a:t>9</a:t>
            </a:fld>
            <a:endParaRPr/>
          </a:p>
        </p:txBody>
      </p:sp>
    </p:spTree>
    <p:extLst>
      <p:ext uri="{BB962C8B-B14F-4D97-AF65-F5344CB8AC3E}">
        <p14:creationId xmlns:p14="http://schemas.microsoft.com/office/powerpoint/2010/main" val="2605889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7"/>
        <p:cNvGrpSpPr/>
        <p:nvPr/>
      </p:nvGrpSpPr>
      <p:grpSpPr>
        <a:xfrm>
          <a:off x="0" y="0"/>
          <a:ext cx="0" cy="0"/>
          <a:chOff x="0" y="0"/>
          <a:chExt cx="0" cy="0"/>
        </a:xfrm>
      </p:grpSpPr>
      <p:sp>
        <p:nvSpPr>
          <p:cNvPr id="18" name="Google Shape;18;p8"/>
          <p:cNvSpPr txBox="1">
            <a:spLocks noGrp="1"/>
          </p:cNvSpPr>
          <p:nvPr>
            <p:ph type="ctrTitle"/>
          </p:nvPr>
        </p:nvSpPr>
        <p:spPr>
          <a:xfrm>
            <a:off x="572400" y="1772220"/>
            <a:ext cx="7772400" cy="1086181"/>
          </a:xfrm>
          <a:prstGeom prst="rect">
            <a:avLst/>
          </a:prstGeom>
          <a:noFill/>
          <a:ln>
            <a:noFill/>
          </a:ln>
        </p:spPr>
        <p:txBody>
          <a:bodyPr spcFirstLastPara="1" wrap="square" lIns="0" tIns="0" rIns="0" bIns="0" anchor="t" anchorCtr="0">
            <a:normAutofit/>
          </a:bodyPr>
          <a:lstStyle>
            <a:lvl1pPr lvl="0" algn="l">
              <a:spcBef>
                <a:spcPts val="0"/>
              </a:spcBef>
              <a:spcAft>
                <a:spcPts val="0"/>
              </a:spcAft>
              <a:buSzPts val="1400"/>
              <a:buNone/>
              <a:defRPr sz="4300" b="1">
                <a:solidFill>
                  <a:schemeClr val="lt1"/>
                </a:solidFil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9" name="Google Shape;19;p8"/>
          <p:cNvSpPr txBox="1">
            <a:spLocks noGrp="1"/>
          </p:cNvSpPr>
          <p:nvPr>
            <p:ph type="subTitle" idx="1"/>
          </p:nvPr>
        </p:nvSpPr>
        <p:spPr>
          <a:xfrm>
            <a:off x="572400" y="2858401"/>
            <a:ext cx="6285600" cy="2339529"/>
          </a:xfrm>
          <a:prstGeom prst="rect">
            <a:avLst/>
          </a:prstGeom>
          <a:noFill/>
          <a:ln>
            <a:noFill/>
          </a:ln>
        </p:spPr>
        <p:txBody>
          <a:bodyPr spcFirstLastPara="1" wrap="square" lIns="0" tIns="0" rIns="0" bIns="0" anchor="t" anchorCtr="0">
            <a:normAutofit/>
          </a:bodyPr>
          <a:lstStyle>
            <a:lvl1pPr lvl="0" algn="l">
              <a:lnSpc>
                <a:spcPct val="110800"/>
              </a:lnSpc>
              <a:spcBef>
                <a:spcPts val="400"/>
              </a:spcBef>
              <a:spcAft>
                <a:spcPts val="0"/>
              </a:spcAft>
              <a:buClr>
                <a:srgbClr val="FFFFFF"/>
              </a:buClr>
              <a:buSzPts val="2000"/>
              <a:buNone/>
              <a:defRPr sz="2000">
                <a:solidFill>
                  <a:srgbClr val="FFFFFF"/>
                </a:solidFill>
              </a:defRPr>
            </a:lvl1pPr>
            <a:lvl2pPr lvl="1" algn="ctr">
              <a:spcBef>
                <a:spcPts val="480"/>
              </a:spcBef>
              <a:spcAft>
                <a:spcPts val="0"/>
              </a:spcAft>
              <a:buClr>
                <a:srgbClr val="888888"/>
              </a:buClr>
              <a:buSzPts val="2400"/>
              <a:buNone/>
              <a:defRPr>
                <a:solidFill>
                  <a:srgbClr val="888888"/>
                </a:solidFill>
              </a:defRPr>
            </a:lvl2pPr>
            <a:lvl3pPr lvl="2" algn="ctr">
              <a:spcBef>
                <a:spcPts val="400"/>
              </a:spcBef>
              <a:spcAft>
                <a:spcPts val="0"/>
              </a:spcAft>
              <a:buClr>
                <a:srgbClr val="888888"/>
              </a:buClr>
              <a:buSzPts val="2000"/>
              <a:buNone/>
              <a:defRPr>
                <a:solidFill>
                  <a:srgbClr val="888888"/>
                </a:solidFill>
              </a:defRPr>
            </a:lvl3pPr>
            <a:lvl4pPr lvl="3" algn="ctr">
              <a:spcBef>
                <a:spcPts val="340"/>
              </a:spcBef>
              <a:spcAft>
                <a:spcPts val="0"/>
              </a:spcAft>
              <a:buClr>
                <a:srgbClr val="888888"/>
              </a:buClr>
              <a:buSzPts val="1700"/>
              <a:buNone/>
              <a:defRPr>
                <a:solidFill>
                  <a:srgbClr val="888888"/>
                </a:solidFill>
              </a:defRPr>
            </a:lvl4pPr>
            <a:lvl5pPr lvl="4" algn="ctr">
              <a:spcBef>
                <a:spcPts val="340"/>
              </a:spcBef>
              <a:spcAft>
                <a:spcPts val="0"/>
              </a:spcAft>
              <a:buClr>
                <a:srgbClr val="888888"/>
              </a:buClr>
              <a:buSzPts val="1700"/>
              <a:buNone/>
              <a:defRPr>
                <a:solidFill>
                  <a:srgbClr val="888888"/>
                </a:solidFill>
              </a:defRPr>
            </a:lvl5pPr>
            <a:lvl6pPr lvl="5" algn="ctr">
              <a:spcBef>
                <a:spcPts val="340"/>
              </a:spcBef>
              <a:spcAft>
                <a:spcPts val="0"/>
              </a:spcAft>
              <a:buClr>
                <a:srgbClr val="888888"/>
              </a:buClr>
              <a:buSzPts val="1700"/>
              <a:buNone/>
              <a:defRPr>
                <a:solidFill>
                  <a:srgbClr val="888888"/>
                </a:solidFill>
              </a:defRPr>
            </a:lvl6pPr>
            <a:lvl7pPr lvl="6" algn="ctr">
              <a:spcBef>
                <a:spcPts val="340"/>
              </a:spcBef>
              <a:spcAft>
                <a:spcPts val="0"/>
              </a:spcAft>
              <a:buClr>
                <a:srgbClr val="888888"/>
              </a:buClr>
              <a:buSzPts val="1700"/>
              <a:buNone/>
              <a:defRPr>
                <a:solidFill>
                  <a:srgbClr val="888888"/>
                </a:solidFill>
              </a:defRPr>
            </a:lvl7pPr>
            <a:lvl8pPr lvl="7" algn="ctr">
              <a:spcBef>
                <a:spcPts val="340"/>
              </a:spcBef>
              <a:spcAft>
                <a:spcPts val="0"/>
              </a:spcAft>
              <a:buClr>
                <a:srgbClr val="888888"/>
              </a:buClr>
              <a:buSzPts val="1700"/>
              <a:buNone/>
              <a:defRPr>
                <a:solidFill>
                  <a:srgbClr val="888888"/>
                </a:solidFill>
              </a:defRPr>
            </a:lvl8pPr>
            <a:lvl9pPr lvl="8" algn="ctr">
              <a:spcBef>
                <a:spcPts val="340"/>
              </a:spcBef>
              <a:spcAft>
                <a:spcPts val="0"/>
              </a:spcAft>
              <a:buClr>
                <a:srgbClr val="888888"/>
              </a:buClr>
              <a:buSzPts val="1700"/>
              <a:buNone/>
              <a:defRPr>
                <a:solidFill>
                  <a:srgbClr val="888888"/>
                </a:solidFill>
              </a:defRPr>
            </a:lvl9pPr>
          </a:lstStyle>
          <a:p>
            <a:endParaRPr/>
          </a:p>
        </p:txBody>
      </p:sp>
      <p:sp>
        <p:nvSpPr>
          <p:cNvPr id="20" name="Google Shape;20;p8"/>
          <p:cNvSpPr txBox="1">
            <a:spLocks noGrp="1"/>
          </p:cNvSpPr>
          <p:nvPr>
            <p:ph type="body" idx="2"/>
          </p:nvPr>
        </p:nvSpPr>
        <p:spPr>
          <a:xfrm>
            <a:off x="572401" y="5961599"/>
            <a:ext cx="2049245" cy="177800"/>
          </a:xfrm>
          <a:prstGeom prst="rect">
            <a:avLst/>
          </a:prstGeom>
          <a:noFill/>
          <a:ln>
            <a:noFill/>
          </a:ln>
        </p:spPr>
        <p:txBody>
          <a:bodyPr spcFirstLastPara="1" wrap="square" lIns="0" tIns="0" rIns="0" bIns="0" anchor="t" anchorCtr="0">
            <a:noAutofit/>
          </a:bodyPr>
          <a:lstStyle>
            <a:lvl1pPr marL="457200" lvl="0" indent="-228600" algn="l">
              <a:spcBef>
                <a:spcPts val="0"/>
              </a:spcBef>
              <a:spcAft>
                <a:spcPts val="0"/>
              </a:spcAft>
              <a:buClr>
                <a:schemeClr val="dk1"/>
              </a:buClr>
              <a:buSzPts val="1000"/>
              <a:buNone/>
              <a:defRPr sz="1000" b="1">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1" name="Google Shape;21;p8"/>
          <p:cNvSpPr txBox="1">
            <a:spLocks noGrp="1"/>
          </p:cNvSpPr>
          <p:nvPr>
            <p:ph type="body" idx="3"/>
          </p:nvPr>
        </p:nvSpPr>
        <p:spPr>
          <a:xfrm>
            <a:off x="572400" y="6137467"/>
            <a:ext cx="2049244" cy="457200"/>
          </a:xfrm>
          <a:prstGeom prst="rect">
            <a:avLst/>
          </a:prstGeom>
          <a:noFill/>
          <a:ln>
            <a:noFill/>
          </a:ln>
        </p:spPr>
        <p:txBody>
          <a:bodyPr spcFirstLastPara="1" wrap="square" lIns="0" tIns="0" rIns="0" bIns="0" anchor="t" anchorCtr="0">
            <a:noAutofit/>
          </a:bodyPr>
          <a:lstStyle>
            <a:lvl1pPr marL="457200" lvl="0" indent="-228600" algn="l">
              <a:spcBef>
                <a:spcPts val="0"/>
              </a:spcBef>
              <a:spcAft>
                <a:spcPts val="0"/>
              </a:spcAft>
              <a:buClr>
                <a:schemeClr val="lt2"/>
              </a:buClr>
              <a:buSzPts val="1000"/>
              <a:buNone/>
              <a:defRPr sz="1000" b="1">
                <a:solidFill>
                  <a:schemeClr val="lt2"/>
                </a:solidFill>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2" name="Google Shape;22;p8"/>
          <p:cNvSpPr txBox="1">
            <a:spLocks noGrp="1"/>
          </p:cNvSpPr>
          <p:nvPr>
            <p:ph type="body" idx="4"/>
          </p:nvPr>
        </p:nvSpPr>
        <p:spPr>
          <a:xfrm>
            <a:off x="2862387" y="6137467"/>
            <a:ext cx="2027114" cy="457200"/>
          </a:xfrm>
          <a:prstGeom prst="rect">
            <a:avLst/>
          </a:prstGeom>
          <a:noFill/>
          <a:ln>
            <a:noFill/>
          </a:ln>
        </p:spPr>
        <p:txBody>
          <a:bodyPr spcFirstLastPara="1" wrap="square" lIns="0" tIns="0" rIns="0" bIns="0" anchor="t" anchorCtr="0">
            <a:noAutofit/>
          </a:bodyPr>
          <a:lstStyle>
            <a:lvl1pPr marL="457200" lvl="0" indent="-228600" algn="l">
              <a:spcBef>
                <a:spcPts val="0"/>
              </a:spcBef>
              <a:spcAft>
                <a:spcPts val="0"/>
              </a:spcAft>
              <a:buClr>
                <a:schemeClr val="lt2"/>
              </a:buClr>
              <a:buSzPts val="1000"/>
              <a:buNone/>
              <a:defRPr sz="1000" b="1">
                <a:solidFill>
                  <a:schemeClr val="lt2"/>
                </a:solidFill>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3" name="Google Shape;23;p8"/>
          <p:cNvSpPr txBox="1">
            <a:spLocks noGrp="1"/>
          </p:cNvSpPr>
          <p:nvPr>
            <p:ph type="body" idx="5"/>
          </p:nvPr>
        </p:nvSpPr>
        <p:spPr>
          <a:xfrm>
            <a:off x="7427603" y="5961599"/>
            <a:ext cx="1132198" cy="633600"/>
          </a:xfrm>
          <a:prstGeom prst="rect">
            <a:avLst/>
          </a:prstGeom>
          <a:noFill/>
          <a:ln>
            <a:noFill/>
          </a:ln>
        </p:spPr>
        <p:txBody>
          <a:bodyPr spcFirstLastPara="1" wrap="square" lIns="0" tIns="0" rIns="0" bIns="0" anchor="t" anchorCtr="0">
            <a:noAutofit/>
          </a:bodyPr>
          <a:lstStyle>
            <a:lvl1pPr marL="457200" lvl="0" indent="-228600" algn="l">
              <a:spcBef>
                <a:spcPts val="0"/>
              </a:spcBef>
              <a:spcAft>
                <a:spcPts val="0"/>
              </a:spcAft>
              <a:buClr>
                <a:schemeClr val="lt2"/>
              </a:buClr>
              <a:buSzPts val="1000"/>
              <a:buNone/>
              <a:defRPr sz="1000" b="1">
                <a:solidFill>
                  <a:schemeClr val="lt2"/>
                </a:solidFill>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8"/>
          <p:cNvSpPr txBox="1">
            <a:spLocks noGrp="1"/>
          </p:cNvSpPr>
          <p:nvPr>
            <p:ph type="body" idx="6"/>
          </p:nvPr>
        </p:nvSpPr>
        <p:spPr>
          <a:xfrm>
            <a:off x="5143295" y="5961067"/>
            <a:ext cx="1962357" cy="634132"/>
          </a:xfrm>
          <a:prstGeom prst="rect">
            <a:avLst/>
          </a:prstGeom>
          <a:noFill/>
          <a:ln>
            <a:noFill/>
          </a:ln>
        </p:spPr>
        <p:txBody>
          <a:bodyPr spcFirstLastPara="1" wrap="square" lIns="0" tIns="0" rIns="0" bIns="0" anchor="t" anchorCtr="0">
            <a:noAutofit/>
          </a:bodyPr>
          <a:lstStyle>
            <a:lvl1pPr marL="457200" lvl="0" indent="-228600" algn="l">
              <a:spcBef>
                <a:spcPts val="0"/>
              </a:spcBef>
              <a:spcAft>
                <a:spcPts val="0"/>
              </a:spcAft>
              <a:buClr>
                <a:schemeClr val="lt2"/>
              </a:buClr>
              <a:buSzPts val="1000"/>
              <a:buNone/>
              <a:defRPr sz="1000" b="1">
                <a:solidFill>
                  <a:schemeClr val="lt2"/>
                </a:solidFill>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5" name="Google Shape;25;p8"/>
          <p:cNvSpPr txBox="1">
            <a:spLocks noGrp="1"/>
          </p:cNvSpPr>
          <p:nvPr>
            <p:ph type="dt" idx="10"/>
          </p:nvPr>
        </p:nvSpPr>
        <p:spPr>
          <a:xfrm>
            <a:off x="2860675" y="5961063"/>
            <a:ext cx="2027238" cy="1778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33"/>
        <p:cNvGrpSpPr/>
        <p:nvPr/>
      </p:nvGrpSpPr>
      <p:grpSpPr>
        <a:xfrm>
          <a:off x="0" y="0"/>
          <a:ext cx="0" cy="0"/>
          <a:chOff x="0" y="0"/>
          <a:chExt cx="0" cy="0"/>
        </a:xfrm>
      </p:grpSpPr>
      <p:sp>
        <p:nvSpPr>
          <p:cNvPr id="34" name="Google Shape;34;p10"/>
          <p:cNvSpPr/>
          <p:nvPr/>
        </p:nvSpPr>
        <p:spPr>
          <a:xfrm>
            <a:off x="573088" y="5813425"/>
            <a:ext cx="7988300" cy="65088"/>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35" name="Google Shape;35;p10"/>
          <p:cNvSpPr/>
          <p:nvPr/>
        </p:nvSpPr>
        <p:spPr>
          <a:xfrm>
            <a:off x="573088" y="1138238"/>
            <a:ext cx="7988300" cy="63500"/>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36" name="Google Shape;36;p10"/>
          <p:cNvSpPr txBox="1">
            <a:spLocks noGrp="1"/>
          </p:cNvSpPr>
          <p:nvPr>
            <p:ph type="body" idx="1"/>
          </p:nvPr>
        </p:nvSpPr>
        <p:spPr>
          <a:xfrm>
            <a:off x="572400" y="1497600"/>
            <a:ext cx="6285600" cy="4136400"/>
          </a:xfrm>
          <a:prstGeom prst="rect">
            <a:avLst/>
          </a:prstGeom>
          <a:noFill/>
          <a:ln>
            <a:noFill/>
          </a:ln>
        </p:spPr>
        <p:txBody>
          <a:bodyPr spcFirstLastPara="1" wrap="square" lIns="0" tIns="0" rIns="0" bIns="0" anchor="t" anchorCtr="0">
            <a:normAutofit/>
          </a:bodyPr>
          <a:lstStyle>
            <a:lvl1pPr marL="457200" lvl="0" indent="-228600" algn="l">
              <a:lnSpc>
                <a:spcPct val="121714"/>
              </a:lnSpc>
              <a:spcBef>
                <a:spcPts val="280"/>
              </a:spcBef>
              <a:spcAft>
                <a:spcPts val="0"/>
              </a:spcAft>
              <a:buClr>
                <a:schemeClr val="dk1"/>
              </a:buClr>
              <a:buSzPts val="1400"/>
              <a:buNone/>
              <a:defRPr sz="1400" b="1"/>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7" name="Google Shape;37;p10"/>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2700" b="1">
                <a:solidFill>
                  <a:schemeClr val="accent3"/>
                </a:solidFill>
                <a:latin typeface="Arial"/>
                <a:ea typeface="Arial"/>
                <a:cs typeface="Arial"/>
                <a:sym typeface="Aria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8" name="Google Shape;38;p10"/>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9" name="Google Shape;39;p10"/>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0" name="Google Shape;40;p10"/>
          <p:cNvSpPr txBox="1">
            <a:spLocks noGrp="1"/>
          </p:cNvSpPr>
          <p:nvPr>
            <p:ph type="ftr" idx="11"/>
          </p:nvPr>
        </p:nvSpPr>
        <p:spPr>
          <a:xfrm>
            <a:off x="3429000" y="6145213"/>
            <a:ext cx="1544638" cy="1270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10"/>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10"/>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lgn="l" rtl="0">
              <a:spcBef>
                <a:spcPts val="0"/>
              </a:spcBef>
              <a:spcAft>
                <a:spcPts val="0"/>
              </a:spcAft>
              <a:buNone/>
            </a:pPr>
            <a:r>
              <a:rPr lang="fi-FI"/>
              <a:t>Page </a:t>
            </a:r>
            <a:fld id="{00000000-1234-1234-1234-123412341234}" type="slidenum">
              <a:rPr lang="fi-FI"/>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43"/>
        <p:cNvGrpSpPr/>
        <p:nvPr/>
      </p:nvGrpSpPr>
      <p:grpSpPr>
        <a:xfrm>
          <a:off x="0" y="0"/>
          <a:ext cx="0" cy="0"/>
          <a:chOff x="0" y="0"/>
          <a:chExt cx="0" cy="0"/>
        </a:xfrm>
      </p:grpSpPr>
      <p:sp>
        <p:nvSpPr>
          <p:cNvPr id="44" name="Google Shape;44;p11"/>
          <p:cNvSpPr/>
          <p:nvPr/>
        </p:nvSpPr>
        <p:spPr>
          <a:xfrm>
            <a:off x="573088" y="5813425"/>
            <a:ext cx="7988300" cy="65088"/>
          </a:xfrm>
          <a:prstGeom prst="rect">
            <a:avLst/>
          </a:prstGeom>
          <a:solidFill>
            <a:schemeClr val="accent2"/>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45" name="Google Shape;45;p11"/>
          <p:cNvSpPr txBox="1">
            <a:spLocks noGrp="1"/>
          </p:cNvSpPr>
          <p:nvPr>
            <p:ph type="body" idx="1"/>
          </p:nvPr>
        </p:nvSpPr>
        <p:spPr>
          <a:xfrm>
            <a:off x="572400" y="1497600"/>
            <a:ext cx="6285600" cy="4136400"/>
          </a:xfrm>
          <a:prstGeom prst="rect">
            <a:avLst/>
          </a:prstGeom>
          <a:noFill/>
          <a:ln>
            <a:noFill/>
          </a:ln>
        </p:spPr>
        <p:txBody>
          <a:bodyPr spcFirstLastPara="1" wrap="square" lIns="0" tIns="0" rIns="0" bIns="0" anchor="t" anchorCtr="0">
            <a:normAutofit/>
          </a:bodyPr>
          <a:lstStyle>
            <a:lvl1pPr marL="457200" lvl="0" indent="-228600" algn="l">
              <a:lnSpc>
                <a:spcPct val="121714"/>
              </a:lnSpc>
              <a:spcBef>
                <a:spcPts val="280"/>
              </a:spcBef>
              <a:spcAft>
                <a:spcPts val="0"/>
              </a:spcAft>
              <a:buClr>
                <a:schemeClr val="dk1"/>
              </a:buClr>
              <a:buSzPts val="1400"/>
              <a:buNone/>
              <a:defRPr sz="1400" b="1"/>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6" name="Google Shape;46;p11"/>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2700" b="1">
                <a:solidFill>
                  <a:schemeClr val="accent2"/>
                </a:solidFill>
                <a:latin typeface="Arial"/>
                <a:ea typeface="Arial"/>
                <a:cs typeface="Arial"/>
                <a:sym typeface="Aria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47" name="Google Shape;47;p11"/>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8" name="Google Shape;48;p11"/>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9" name="Google Shape;49;p11"/>
          <p:cNvSpPr txBox="1">
            <a:spLocks noGrp="1"/>
          </p:cNvSpPr>
          <p:nvPr>
            <p:ph type="ftr" idx="11"/>
          </p:nvPr>
        </p:nvSpPr>
        <p:spPr>
          <a:xfrm>
            <a:off x="3429000" y="6145213"/>
            <a:ext cx="1544638" cy="1270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11"/>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11"/>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52"/>
        <p:cNvGrpSpPr/>
        <p:nvPr/>
      </p:nvGrpSpPr>
      <p:grpSpPr>
        <a:xfrm>
          <a:off x="0" y="0"/>
          <a:ext cx="0" cy="0"/>
          <a:chOff x="0" y="0"/>
          <a:chExt cx="0" cy="0"/>
        </a:xfrm>
      </p:grpSpPr>
      <p:sp>
        <p:nvSpPr>
          <p:cNvPr id="53" name="Google Shape;53;p12"/>
          <p:cNvSpPr/>
          <p:nvPr/>
        </p:nvSpPr>
        <p:spPr>
          <a:xfrm>
            <a:off x="406400" y="406400"/>
            <a:ext cx="8326438" cy="5472113"/>
          </a:xfrm>
          <a:prstGeom prst="rect">
            <a:avLst/>
          </a:prstGeom>
          <a:solidFill>
            <a:schemeClr val="accent2"/>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endParaRPr sz="1500" b="0" i="0" u="none" strike="noStrike" cap="none">
              <a:solidFill>
                <a:srgbClr val="FFFFFF"/>
              </a:solidFill>
              <a:latin typeface="Arial"/>
              <a:ea typeface="Arial"/>
              <a:cs typeface="Arial"/>
              <a:sym typeface="Arial"/>
            </a:endParaRPr>
          </a:p>
        </p:txBody>
      </p:sp>
      <p:sp>
        <p:nvSpPr>
          <p:cNvPr id="54" name="Google Shape;54;p12"/>
          <p:cNvSpPr txBox="1">
            <a:spLocks noGrp="1"/>
          </p:cNvSpPr>
          <p:nvPr>
            <p:ph type="ctrTitle"/>
          </p:nvPr>
        </p:nvSpPr>
        <p:spPr>
          <a:xfrm>
            <a:off x="572400" y="547000"/>
            <a:ext cx="7772400" cy="22064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2700" b="1">
                <a:solidFill>
                  <a:schemeClr val="lt1"/>
                </a:solidFill>
                <a:latin typeface="Arial"/>
                <a:ea typeface="Arial"/>
                <a:cs typeface="Arial"/>
                <a:sym typeface="Aria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55" name="Google Shape;55;p12"/>
          <p:cNvSpPr txBox="1">
            <a:spLocks noGrp="1"/>
          </p:cNvSpPr>
          <p:nvPr>
            <p:ph type="body" idx="1"/>
          </p:nvPr>
        </p:nvSpPr>
        <p:spPr>
          <a:xfrm>
            <a:off x="5143500" y="6145215"/>
            <a:ext cx="1536700"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6" name="Google Shape;56;p12"/>
          <p:cNvSpPr txBox="1">
            <a:spLocks noGrp="1"/>
          </p:cNvSpPr>
          <p:nvPr>
            <p:ph type="body" idx="2"/>
          </p:nvPr>
        </p:nvSpPr>
        <p:spPr>
          <a:xfrm>
            <a:off x="6859589" y="6145215"/>
            <a:ext cx="1701801"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7" name="Google Shape;57;p12"/>
          <p:cNvSpPr txBox="1">
            <a:spLocks noGrp="1"/>
          </p:cNvSpPr>
          <p:nvPr>
            <p:ph type="ftr" idx="11"/>
          </p:nvPr>
        </p:nvSpPr>
        <p:spPr>
          <a:xfrm>
            <a:off x="3429000" y="6145213"/>
            <a:ext cx="1544638" cy="1270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12"/>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2"/>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ext, and Content" type="txAndObj">
  <p:cSld name="TEXT_AND_OBJECT">
    <p:spTree>
      <p:nvGrpSpPr>
        <p:cNvPr id="1" name="Shape 60"/>
        <p:cNvGrpSpPr/>
        <p:nvPr/>
      </p:nvGrpSpPr>
      <p:grpSpPr>
        <a:xfrm>
          <a:off x="0" y="0"/>
          <a:ext cx="0" cy="0"/>
          <a:chOff x="0" y="0"/>
          <a:chExt cx="0" cy="0"/>
        </a:xfrm>
      </p:grpSpPr>
      <p:sp>
        <p:nvSpPr>
          <p:cNvPr id="61" name="Google Shape;61;p13"/>
          <p:cNvSpPr txBox="1">
            <a:spLocks noGrp="1"/>
          </p:cNvSpPr>
          <p:nvPr>
            <p:ph type="title"/>
          </p:nvPr>
        </p:nvSpPr>
        <p:spPr>
          <a:xfrm>
            <a:off x="314325" y="119063"/>
            <a:ext cx="8520113" cy="962025"/>
          </a:xfrm>
          <a:prstGeom prst="rect">
            <a:avLst/>
          </a:prstGeom>
          <a:noFill/>
          <a:ln>
            <a:noFill/>
          </a:ln>
        </p:spPr>
        <p:txBody>
          <a:bodyPr spcFirstLastPara="1" wrap="square" lIns="77925" tIns="38950" rIns="77925" bIns="3895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2" name="Google Shape;62;p13"/>
          <p:cNvSpPr txBox="1">
            <a:spLocks noGrp="1"/>
          </p:cNvSpPr>
          <p:nvPr>
            <p:ph type="body" idx="1"/>
          </p:nvPr>
        </p:nvSpPr>
        <p:spPr>
          <a:xfrm>
            <a:off x="323850" y="1268413"/>
            <a:ext cx="4171950" cy="4897437"/>
          </a:xfrm>
          <a:prstGeom prst="rect">
            <a:avLst/>
          </a:prstGeom>
          <a:noFill/>
          <a:ln>
            <a:noFill/>
          </a:ln>
        </p:spPr>
        <p:txBody>
          <a:bodyPr spcFirstLastPara="1" wrap="square" lIns="77925" tIns="38950" rIns="77925" bIns="3895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3" name="Google Shape;63;p13"/>
          <p:cNvSpPr txBox="1">
            <a:spLocks noGrp="1"/>
          </p:cNvSpPr>
          <p:nvPr>
            <p:ph type="body" idx="2"/>
          </p:nvPr>
        </p:nvSpPr>
        <p:spPr>
          <a:xfrm>
            <a:off x="4648200" y="1268413"/>
            <a:ext cx="4171950" cy="4897437"/>
          </a:xfrm>
          <a:prstGeom prst="rect">
            <a:avLst/>
          </a:prstGeom>
          <a:noFill/>
          <a:ln>
            <a:noFill/>
          </a:ln>
        </p:spPr>
        <p:txBody>
          <a:bodyPr spcFirstLastPara="1" wrap="square" lIns="77925" tIns="38950" rIns="77925" bIns="3895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4" name="Google Shape;64;p13"/>
          <p:cNvSpPr txBox="1">
            <a:spLocks noGrp="1"/>
          </p:cNvSpPr>
          <p:nvPr>
            <p:ph type="ftr" idx="11"/>
          </p:nvPr>
        </p:nvSpPr>
        <p:spPr>
          <a:xfrm>
            <a:off x="3124200" y="6356350"/>
            <a:ext cx="2895600" cy="365125"/>
          </a:xfrm>
          <a:prstGeom prst="rect">
            <a:avLst/>
          </a:prstGeom>
          <a:noFill/>
          <a:ln>
            <a:noFill/>
          </a:ln>
        </p:spPr>
        <p:txBody>
          <a:bodyPr spcFirstLastPara="1" wrap="square" lIns="77925" tIns="38950" rIns="77925" bIns="38950" anchor="ctr" anchorCtr="0">
            <a:noAutofit/>
          </a:bodyPr>
          <a:lstStyle>
            <a:lvl1pPr lvl="0" algn="ctr">
              <a:spcBef>
                <a:spcPts val="0"/>
              </a:spcBef>
              <a:spcAft>
                <a:spcPts val="0"/>
              </a:spcAft>
              <a:buSzPts val="1400"/>
              <a:buNone/>
              <a:defRPr>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Google Shape;10;p7" descr="Aalto_EN_Electr-Eng_21_RGB_2"/>
          <p:cNvPicPr preferRelativeResize="0"/>
          <p:nvPr/>
        </p:nvPicPr>
        <p:blipFill rotWithShape="1">
          <a:blip r:embed="rId3">
            <a:alphaModFix/>
          </a:blip>
          <a:srcRect l="7030" t="6173"/>
          <a:stretch/>
        </p:blipFill>
        <p:spPr>
          <a:xfrm>
            <a:off x="0" y="0"/>
            <a:ext cx="2162175" cy="2038350"/>
          </a:xfrm>
          <a:prstGeom prst="rect">
            <a:avLst/>
          </a:prstGeom>
          <a:noFill/>
          <a:ln>
            <a:noFill/>
          </a:ln>
        </p:spPr>
      </p:pic>
      <p:sp>
        <p:nvSpPr>
          <p:cNvPr id="11" name="Google Shape;11;p7"/>
          <p:cNvSpPr txBox="1">
            <a:spLocks noGrp="1"/>
          </p:cNvSpPr>
          <p:nvPr>
            <p:ph type="title"/>
          </p:nvPr>
        </p:nvSpPr>
        <p:spPr>
          <a:xfrm>
            <a:off x="457200" y="274638"/>
            <a:ext cx="8229600" cy="1143000"/>
          </a:xfrm>
          <a:prstGeom prst="rect">
            <a:avLst/>
          </a:prstGeom>
          <a:noFill/>
          <a:ln>
            <a:noFill/>
          </a:ln>
        </p:spPr>
        <p:txBody>
          <a:bodyPr spcFirstLastPara="1" wrap="square" lIns="77925" tIns="38950" rIns="77925" bIns="38950" anchor="ctr" anchorCtr="0">
            <a:noAutofit/>
          </a:bodyPr>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12" name="Google Shape;12;p7"/>
          <p:cNvSpPr txBox="1">
            <a:spLocks noGrp="1"/>
          </p:cNvSpPr>
          <p:nvPr>
            <p:ph type="body" idx="1"/>
          </p:nvPr>
        </p:nvSpPr>
        <p:spPr>
          <a:xfrm>
            <a:off x="457200" y="1600200"/>
            <a:ext cx="8229600" cy="4525963"/>
          </a:xfrm>
          <a:prstGeom prst="rect">
            <a:avLst/>
          </a:prstGeom>
          <a:noFill/>
          <a:ln>
            <a:noFill/>
          </a:ln>
        </p:spPr>
        <p:txBody>
          <a:bodyPr spcFirstLastPara="1" wrap="square" lIns="77925" tIns="38950" rIns="77925" bIns="38950" anchor="t" anchorCtr="0">
            <a:noAutofit/>
          </a:bodyPr>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Times New Roman"/>
                <a:ea typeface="Times New Roman"/>
                <a:cs typeface="Times New Roman"/>
                <a:sym typeface="Times New Roman"/>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Times New Roman"/>
                <a:ea typeface="Times New Roman"/>
                <a:cs typeface="Times New Roman"/>
                <a:sym typeface="Times New Roman"/>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13" name="Google Shape;13;p7"/>
          <p:cNvSpPr txBox="1">
            <a:spLocks noGrp="1"/>
          </p:cNvSpPr>
          <p:nvPr>
            <p:ph type="dt" idx="10"/>
          </p:nvPr>
        </p:nvSpPr>
        <p:spPr>
          <a:xfrm>
            <a:off x="457200" y="6356350"/>
            <a:ext cx="2133600" cy="365125"/>
          </a:xfrm>
          <a:prstGeom prst="rect">
            <a:avLst/>
          </a:prstGeom>
          <a:noFill/>
          <a:ln>
            <a:noFill/>
          </a:ln>
        </p:spPr>
        <p:txBody>
          <a:bodyPr spcFirstLastPara="1" wrap="square" lIns="77925" tIns="38950" rIns="77925" bIns="38950" anchor="ctr" anchorCtr="0">
            <a:noAutofit/>
          </a:bodyPr>
          <a:lstStyle>
            <a:lvl1pPr marR="0" lvl="0" algn="l"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14" name="Google Shape;14;p7"/>
          <p:cNvSpPr txBox="1">
            <a:spLocks noGrp="1"/>
          </p:cNvSpPr>
          <p:nvPr>
            <p:ph type="ftr" idx="11"/>
          </p:nvPr>
        </p:nvSpPr>
        <p:spPr>
          <a:xfrm>
            <a:off x="3124200" y="6356350"/>
            <a:ext cx="2895600" cy="365125"/>
          </a:xfrm>
          <a:prstGeom prst="rect">
            <a:avLst/>
          </a:prstGeom>
          <a:noFill/>
          <a:ln>
            <a:noFill/>
          </a:ln>
        </p:spPr>
        <p:txBody>
          <a:bodyPr spcFirstLastPara="1" wrap="square" lIns="77925" tIns="38950" rIns="77925" bIns="38950" anchor="ctr" anchorCtr="0">
            <a:noAutofit/>
          </a:bodyPr>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15" name="Google Shape;15;p7"/>
          <p:cNvSpPr txBox="1">
            <a:spLocks noGrp="1"/>
          </p:cNvSpPr>
          <p:nvPr>
            <p:ph type="sldNum" idx="12"/>
          </p:nvPr>
        </p:nvSpPr>
        <p:spPr>
          <a:xfrm>
            <a:off x="6553200" y="6356350"/>
            <a:ext cx="2133600" cy="365125"/>
          </a:xfrm>
          <a:prstGeom prst="rect">
            <a:avLst/>
          </a:prstGeom>
          <a:noFill/>
          <a:ln>
            <a:noFill/>
          </a:ln>
        </p:spPr>
        <p:txBody>
          <a:bodyPr spcFirstLastPara="1" wrap="square" lIns="77925" tIns="38950" rIns="77925" bIns="38950" anchor="ctr" anchorCtr="0">
            <a:noAutofit/>
          </a:bodyPr>
          <a:lstStyle>
            <a:lvl1pPr marL="0" marR="0" lvl="0" indent="0" algn="r" rtl="0">
              <a:spcBef>
                <a:spcPts val="0"/>
              </a:spcBef>
              <a:spcAft>
                <a:spcPts val="0"/>
              </a:spcAft>
              <a:buNone/>
              <a:defRPr sz="10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0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0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0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0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0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0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0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0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i-FI"/>
              <a:t>‹#›</a:t>
            </a:fld>
            <a:endParaRPr/>
          </a:p>
        </p:txBody>
      </p:sp>
      <p:sp>
        <p:nvSpPr>
          <p:cNvPr id="16" name="Google Shape;16;p7"/>
          <p:cNvSpPr/>
          <p:nvPr/>
        </p:nvSpPr>
        <p:spPr>
          <a:xfrm>
            <a:off x="406400" y="1712913"/>
            <a:ext cx="8328025" cy="3921125"/>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endParaRPr sz="1500" b="0" i="0" u="none" strike="noStrike" cap="none">
              <a:solidFill>
                <a:srgbClr val="FFFFFF"/>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
        <p:cNvGrpSpPr/>
        <p:nvPr/>
      </p:nvGrpSpPr>
      <p:grpSpPr>
        <a:xfrm>
          <a:off x="0" y="0"/>
          <a:ext cx="0" cy="0"/>
          <a:chOff x="0" y="0"/>
          <a:chExt cx="0" cy="0"/>
        </a:xfrm>
      </p:grpSpPr>
      <p:pic>
        <p:nvPicPr>
          <p:cNvPr id="27" name="Google Shape;27;p9" descr="Aalto_EN_Electr-Eng_13_RGB_2"/>
          <p:cNvPicPr preferRelativeResize="0"/>
          <p:nvPr/>
        </p:nvPicPr>
        <p:blipFill rotWithShape="1">
          <a:blip r:embed="rId6">
            <a:alphaModFix/>
          </a:blip>
          <a:srcRect/>
          <a:stretch/>
        </p:blipFill>
        <p:spPr>
          <a:xfrm>
            <a:off x="215900" y="5815013"/>
            <a:ext cx="2519363" cy="1042987"/>
          </a:xfrm>
          <a:prstGeom prst="rect">
            <a:avLst/>
          </a:prstGeom>
          <a:noFill/>
          <a:ln>
            <a:noFill/>
          </a:ln>
        </p:spPr>
      </p:pic>
      <p:sp>
        <p:nvSpPr>
          <p:cNvPr id="28" name="Google Shape;28;p9"/>
          <p:cNvSpPr txBox="1">
            <a:spLocks noGrp="1"/>
          </p:cNvSpPr>
          <p:nvPr>
            <p:ph type="title"/>
          </p:nvPr>
        </p:nvSpPr>
        <p:spPr>
          <a:xfrm>
            <a:off x="457200" y="274638"/>
            <a:ext cx="8229600" cy="1143000"/>
          </a:xfrm>
          <a:prstGeom prst="rect">
            <a:avLst/>
          </a:prstGeom>
          <a:noFill/>
          <a:ln>
            <a:noFill/>
          </a:ln>
        </p:spPr>
        <p:txBody>
          <a:bodyPr spcFirstLastPara="1" wrap="square" lIns="77925" tIns="38950" rIns="77925" bIns="38950" anchor="ctr" anchorCtr="0">
            <a:noAutofit/>
          </a:bodyPr>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29" name="Google Shape;29;p9"/>
          <p:cNvSpPr txBox="1">
            <a:spLocks noGrp="1"/>
          </p:cNvSpPr>
          <p:nvPr>
            <p:ph type="body" idx="1"/>
          </p:nvPr>
        </p:nvSpPr>
        <p:spPr>
          <a:xfrm>
            <a:off x="457200" y="1600200"/>
            <a:ext cx="8229600" cy="4525963"/>
          </a:xfrm>
          <a:prstGeom prst="rect">
            <a:avLst/>
          </a:prstGeom>
          <a:noFill/>
          <a:ln>
            <a:noFill/>
          </a:ln>
        </p:spPr>
        <p:txBody>
          <a:bodyPr spcFirstLastPara="1" wrap="square" lIns="77925" tIns="38950" rIns="77925" bIns="38950" anchor="t" anchorCtr="0">
            <a:noAutofit/>
          </a:bodyPr>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30" name="Google Shape;30;p9"/>
          <p:cNvSpPr txBox="1">
            <a:spLocks noGrp="1"/>
          </p:cNvSpPr>
          <p:nvPr>
            <p:ph type="dt" idx="10"/>
          </p:nvPr>
        </p:nvSpPr>
        <p:spPr>
          <a:xfrm>
            <a:off x="457200" y="6356350"/>
            <a:ext cx="2133600" cy="365125"/>
          </a:xfrm>
          <a:prstGeom prst="rect">
            <a:avLst/>
          </a:prstGeom>
          <a:noFill/>
          <a:ln>
            <a:noFill/>
          </a:ln>
        </p:spPr>
        <p:txBody>
          <a:bodyPr spcFirstLastPara="1" wrap="square" lIns="77925" tIns="38950" rIns="77925" bIns="38950" anchor="ctr" anchorCtr="0">
            <a:noAutofit/>
          </a:bodyPr>
          <a:lstStyle>
            <a:lvl1pPr marR="0" lvl="0" algn="l"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1" name="Google Shape;31;p9"/>
          <p:cNvSpPr txBox="1">
            <a:spLocks noGrp="1"/>
          </p:cNvSpPr>
          <p:nvPr>
            <p:ph type="ftr" idx="11"/>
          </p:nvPr>
        </p:nvSpPr>
        <p:spPr>
          <a:xfrm>
            <a:off x="3124200" y="6356350"/>
            <a:ext cx="2895600" cy="365125"/>
          </a:xfrm>
          <a:prstGeom prst="rect">
            <a:avLst/>
          </a:prstGeom>
          <a:noFill/>
          <a:ln>
            <a:noFill/>
          </a:ln>
        </p:spPr>
        <p:txBody>
          <a:bodyPr spcFirstLastPara="1" wrap="square" lIns="77925" tIns="38950" rIns="77925" bIns="38950" anchor="ctr" anchorCtr="0">
            <a:noAutofit/>
          </a:bodyPr>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2" name="Google Shape;32;p9"/>
          <p:cNvSpPr txBox="1">
            <a:spLocks noGrp="1"/>
          </p:cNvSpPr>
          <p:nvPr>
            <p:ph type="sldNum" idx="12"/>
          </p:nvPr>
        </p:nvSpPr>
        <p:spPr>
          <a:xfrm>
            <a:off x="6553200" y="6356350"/>
            <a:ext cx="2133600" cy="365125"/>
          </a:xfrm>
          <a:prstGeom prst="rect">
            <a:avLst/>
          </a:prstGeom>
          <a:noFill/>
          <a:ln>
            <a:noFill/>
          </a:ln>
        </p:spPr>
        <p:txBody>
          <a:bodyPr spcFirstLastPara="1" wrap="square" lIns="77925" tIns="38950" rIns="77925" bIns="38950" anchor="ctr" anchorCtr="0">
            <a:noAutofit/>
          </a:bodyPr>
          <a:lstStyle>
            <a:lvl1pPr marL="0" marR="0" lvl="0" indent="0" algn="r" rtl="0">
              <a:spcBef>
                <a:spcPts val="0"/>
              </a:spcBef>
              <a:spcAft>
                <a:spcPts val="0"/>
              </a:spcAft>
              <a:buNone/>
              <a:defRPr sz="10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0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0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0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0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0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0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0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0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i-FI"/>
              <a:t>‹#›</a:t>
            </a:fld>
            <a:endParaRPr/>
          </a:p>
        </p:txBody>
      </p: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ieeexplore-ieee-org.libproxy.aalto.fi/author/37595339100" TargetMode="External"/><Relationship Id="rId13" Type="http://schemas.openxmlformats.org/officeDocument/2006/relationships/hyperlink" Target="https://aalto.finna.fi/Primo/Search?lookfor=Lasseter,+R&amp;type=Author" TargetMode="External"/><Relationship Id="rId18" Type="http://schemas.openxmlformats.org/officeDocument/2006/relationships/hyperlink" Target="https://aalto.finna.fi/Primo/Search?lookfor=%22IEEE+Power+and+Energy+Magazine%22&amp;type=AllFields" TargetMode="External"/><Relationship Id="rId3" Type="http://schemas.openxmlformats.org/officeDocument/2006/relationships/hyperlink" Target="https://ieeexplore-ieee-org.libproxy.aalto.fi/author/37327858300" TargetMode="External"/><Relationship Id="rId21" Type="http://schemas.openxmlformats.org/officeDocument/2006/relationships/hyperlink" Target="https://ieeexplore-ieee-org.libproxy.aalto.fi/author/38239445100" TargetMode="External"/><Relationship Id="rId7" Type="http://schemas.openxmlformats.org/officeDocument/2006/relationships/hyperlink" Target="https://ieeexplore-ieee-org.libproxy.aalto.fi/author/37270090600" TargetMode="External"/><Relationship Id="rId12" Type="http://schemas.openxmlformats.org/officeDocument/2006/relationships/hyperlink" Target="https://aalto.finna.fi/Primo/Search?lookfor=Kroposki,+B&amp;type=Author" TargetMode="External"/><Relationship Id="rId17" Type="http://schemas.openxmlformats.org/officeDocument/2006/relationships/hyperlink" Target="https://aalto.finna.fi/Primo/Search?lookfor=Hatziargyriou,+N&amp;type=Author" TargetMode="External"/><Relationship Id="rId25" Type="http://schemas.openxmlformats.org/officeDocument/2006/relationships/hyperlink" Target="https://ieeexplore-ieee-org.libproxy.aalto.fi/xpl/tocresult.jsp?isnumber=7951054" TargetMode="External"/><Relationship Id="rId2" Type="http://schemas.openxmlformats.org/officeDocument/2006/relationships/notesSlide" Target="../notesSlides/notesSlide10.xml"/><Relationship Id="rId16" Type="http://schemas.openxmlformats.org/officeDocument/2006/relationships/hyperlink" Target="https://aalto.finna.fi/Primo/Search?lookfor=Papathanassiou,+S&amp;type=Author" TargetMode="External"/><Relationship Id="rId20" Type="http://schemas.openxmlformats.org/officeDocument/2006/relationships/hyperlink" Target="https://ieeexplore-ieee-org.libproxy.aalto.fi/author/37402914000" TargetMode="External"/><Relationship Id="rId1" Type="http://schemas.openxmlformats.org/officeDocument/2006/relationships/slideLayout" Target="../slideLayouts/slideLayout2.xml"/><Relationship Id="rId6" Type="http://schemas.openxmlformats.org/officeDocument/2006/relationships/hyperlink" Target="https://ieeexplore-ieee-org.libproxy.aalto.fi/author/37275863000" TargetMode="External"/><Relationship Id="rId11" Type="http://schemas.openxmlformats.org/officeDocument/2006/relationships/hyperlink" Target="https://ieeexplore-ieee-org.libproxy.aalto.fi/xpl/conhome/7303873/proceeding" TargetMode="External"/><Relationship Id="rId24" Type="http://schemas.openxmlformats.org/officeDocument/2006/relationships/hyperlink" Target="https://ieeexplore-ieee-org.libproxy.aalto.fi/xpl/RecentIssue.jsp?punumber=5" TargetMode="External"/><Relationship Id="rId5" Type="http://schemas.openxmlformats.org/officeDocument/2006/relationships/hyperlink" Target="https://ieeexplore-ieee-org.libproxy.aalto.fi/author/37275695700" TargetMode="External"/><Relationship Id="rId15" Type="http://schemas.openxmlformats.org/officeDocument/2006/relationships/hyperlink" Target="https://aalto.finna.fi/Primo/Search?lookfor=Morozumi,+S&amp;type=Author" TargetMode="External"/><Relationship Id="rId23" Type="http://schemas.openxmlformats.org/officeDocument/2006/relationships/hyperlink" Target="https://ieeexplore-ieee-org.libproxy.aalto.fi/author/38276872100" TargetMode="External"/><Relationship Id="rId10" Type="http://schemas.openxmlformats.org/officeDocument/2006/relationships/hyperlink" Target="https://ieeexplore-ieee-org.libproxy.aalto.fi/author/38487458400" TargetMode="External"/><Relationship Id="rId19" Type="http://schemas.openxmlformats.org/officeDocument/2006/relationships/hyperlink" Target="https://ieeexplore-ieee-org.libproxy.aalto.fi/author/37275742000" TargetMode="External"/><Relationship Id="rId4" Type="http://schemas.openxmlformats.org/officeDocument/2006/relationships/hyperlink" Target="https://ieeexplore-ieee-org.libproxy.aalto.fi/author/37547532000" TargetMode="External"/><Relationship Id="rId9" Type="http://schemas.openxmlformats.org/officeDocument/2006/relationships/hyperlink" Target="https://ieeexplore-ieee-org.libproxy.aalto.fi/author/37597311500" TargetMode="External"/><Relationship Id="rId14" Type="http://schemas.openxmlformats.org/officeDocument/2006/relationships/hyperlink" Target="https://aalto.finna.fi/Primo/Search?lookfor=Ise,+T&amp;type=Author" TargetMode="External"/><Relationship Id="rId22" Type="http://schemas.openxmlformats.org/officeDocument/2006/relationships/hyperlink" Target="https://ieeexplore-ieee-org.libproxy.aalto.fi/author/3727888930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
          <p:cNvSpPr txBox="1">
            <a:spLocks noGrp="1"/>
          </p:cNvSpPr>
          <p:nvPr>
            <p:ph type="ctrTitle"/>
          </p:nvPr>
        </p:nvSpPr>
        <p:spPr>
          <a:xfrm>
            <a:off x="572400" y="1772220"/>
            <a:ext cx="7777274" cy="2410209"/>
          </a:xfrm>
          <a:prstGeom prst="rect">
            <a:avLst/>
          </a:prstGeom>
          <a:noFill/>
          <a:ln>
            <a:noFill/>
          </a:ln>
        </p:spPr>
        <p:txBody>
          <a:bodyPr spcFirstLastPara="1" wrap="square" lIns="0" tIns="0" rIns="0" bIns="0" anchor="t" anchorCtr="0">
            <a:normAutofit/>
          </a:bodyPr>
          <a:lstStyle/>
          <a:p>
            <a:pPr marL="0" lvl="0" indent="0" algn="l" rtl="0">
              <a:spcBef>
                <a:spcPts val="0"/>
              </a:spcBef>
              <a:spcAft>
                <a:spcPts val="0"/>
              </a:spcAft>
              <a:buNone/>
            </a:pPr>
            <a:r>
              <a:rPr lang="fi-FI" sz="3200"/>
              <a:t>ELEC-E8423 - Smart Grid</a:t>
            </a:r>
            <a:br>
              <a:rPr lang="fi-FI" sz="3200"/>
            </a:br>
            <a:r>
              <a:rPr lang="fi-FI" sz="3200"/>
              <a:t/>
            </a:r>
            <a:br>
              <a:rPr lang="fi-FI" sz="3200"/>
            </a:br>
            <a:r>
              <a:rPr lang="fi-FI" sz="3200" i="1">
                <a:solidFill>
                  <a:srgbClr val="FFFFFF"/>
                </a:solidFill>
              </a:rPr>
              <a:t>Technical solutions in Micro Grids</a:t>
            </a:r>
            <a:endParaRPr sz="3200" i="1"/>
          </a:p>
        </p:txBody>
      </p:sp>
      <p:sp>
        <p:nvSpPr>
          <p:cNvPr id="70" name="Google Shape;70;p1"/>
          <p:cNvSpPr txBox="1">
            <a:spLocks noGrp="1"/>
          </p:cNvSpPr>
          <p:nvPr>
            <p:ph type="subTitle" idx="1"/>
          </p:nvPr>
        </p:nvSpPr>
        <p:spPr>
          <a:xfrm>
            <a:off x="572401" y="4182429"/>
            <a:ext cx="6285600" cy="1323370"/>
          </a:xfrm>
          <a:prstGeom prst="rect">
            <a:avLst/>
          </a:prstGeom>
          <a:noFill/>
          <a:ln>
            <a:noFill/>
          </a:ln>
        </p:spPr>
        <p:txBody>
          <a:bodyPr spcFirstLastPara="1" wrap="square" lIns="0" tIns="0" rIns="0" bIns="0" anchor="t" anchorCtr="0">
            <a:normAutofit/>
          </a:bodyPr>
          <a:lstStyle/>
          <a:p>
            <a:pPr marL="0" lvl="0" indent="0" algn="l" rtl="0">
              <a:lnSpc>
                <a:spcPct val="110800"/>
              </a:lnSpc>
              <a:spcBef>
                <a:spcPts val="0"/>
              </a:spcBef>
              <a:spcAft>
                <a:spcPts val="0"/>
              </a:spcAft>
              <a:buClr>
                <a:srgbClr val="FFFFFF"/>
              </a:buClr>
              <a:buSzPts val="2000"/>
              <a:buNone/>
            </a:pPr>
            <a:r>
              <a:rPr lang="fi-FI" i="1"/>
              <a:t>Einari Näveri</a:t>
            </a:r>
            <a:endParaRPr i="1"/>
          </a:p>
          <a:p>
            <a:pPr marL="0" lvl="0" indent="0" algn="l" rtl="0">
              <a:lnSpc>
                <a:spcPct val="110800"/>
              </a:lnSpc>
              <a:spcBef>
                <a:spcPts val="0"/>
              </a:spcBef>
              <a:spcAft>
                <a:spcPts val="0"/>
              </a:spcAft>
              <a:buClr>
                <a:srgbClr val="FFFFFF"/>
              </a:buClr>
              <a:buSzPts val="2000"/>
              <a:buNone/>
            </a:pPr>
            <a:r>
              <a:rPr lang="fi-FI" i="1"/>
              <a:t>Joonas Järvinen</a:t>
            </a:r>
            <a:endParaRPr i="1"/>
          </a:p>
          <a:p>
            <a:pPr marL="0" lvl="0" indent="0" algn="l" rtl="0">
              <a:lnSpc>
                <a:spcPct val="110800"/>
              </a:lnSpc>
              <a:spcBef>
                <a:spcPts val="400"/>
              </a:spcBef>
              <a:spcAft>
                <a:spcPts val="0"/>
              </a:spcAft>
              <a:buClr>
                <a:srgbClr val="FFFFFF"/>
              </a:buClr>
              <a:buSzPts val="2000"/>
              <a:buNone/>
            </a:pPr>
            <a:endParaRPr/>
          </a:p>
        </p:txBody>
      </p:sp>
      <p:sp>
        <p:nvSpPr>
          <p:cNvPr id="71" name="Google Shape;71;p1"/>
          <p:cNvSpPr txBox="1">
            <a:spLocks noGrp="1"/>
          </p:cNvSpPr>
          <p:nvPr>
            <p:ph type="body" idx="2"/>
          </p:nvPr>
        </p:nvSpPr>
        <p:spPr>
          <a:xfrm>
            <a:off x="572401" y="5961599"/>
            <a:ext cx="2049245" cy="1778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dk1"/>
              </a:buClr>
              <a:buSzPts val="1000"/>
              <a:buNone/>
            </a:pPr>
            <a:endParaRPr/>
          </a:p>
        </p:txBody>
      </p:sp>
      <p:sp>
        <p:nvSpPr>
          <p:cNvPr id="72" name="Google Shape;72;p1"/>
          <p:cNvSpPr txBox="1">
            <a:spLocks noGrp="1"/>
          </p:cNvSpPr>
          <p:nvPr>
            <p:ph type="body" idx="3"/>
          </p:nvPr>
        </p:nvSpPr>
        <p:spPr>
          <a:xfrm>
            <a:off x="572400" y="6137467"/>
            <a:ext cx="2049244" cy="4572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None/>
            </a:pPr>
            <a:endParaRPr/>
          </a:p>
        </p:txBody>
      </p:sp>
      <p:sp>
        <p:nvSpPr>
          <p:cNvPr id="73" name="Google Shape;73;p1"/>
          <p:cNvSpPr txBox="1">
            <a:spLocks noGrp="1"/>
          </p:cNvSpPr>
          <p:nvPr>
            <p:ph type="body" idx="4"/>
          </p:nvPr>
        </p:nvSpPr>
        <p:spPr>
          <a:xfrm>
            <a:off x="2862387" y="6137467"/>
            <a:ext cx="2027114" cy="4572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None/>
            </a:pPr>
            <a:r>
              <a:rPr lang="fi-FI"/>
              <a:t>21.04.2020</a:t>
            </a:r>
            <a:endParaRPr/>
          </a:p>
        </p:txBody>
      </p:sp>
      <p:sp>
        <p:nvSpPr>
          <p:cNvPr id="74" name="Google Shape;74;p1"/>
          <p:cNvSpPr txBox="1">
            <a:spLocks noGrp="1"/>
          </p:cNvSpPr>
          <p:nvPr>
            <p:ph type="body" idx="5"/>
          </p:nvPr>
        </p:nvSpPr>
        <p:spPr>
          <a:xfrm>
            <a:off x="7427603" y="5961599"/>
            <a:ext cx="1132198" cy="6336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None/>
            </a:pPr>
            <a:endParaRPr/>
          </a:p>
        </p:txBody>
      </p:sp>
      <p:sp>
        <p:nvSpPr>
          <p:cNvPr id="75" name="Google Shape;75;p1"/>
          <p:cNvSpPr txBox="1">
            <a:spLocks noGrp="1"/>
          </p:cNvSpPr>
          <p:nvPr>
            <p:ph type="body" idx="6"/>
          </p:nvPr>
        </p:nvSpPr>
        <p:spPr>
          <a:xfrm>
            <a:off x="5143295" y="5961067"/>
            <a:ext cx="1962357" cy="63413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g7f82c25d4d_0_28"/>
          <p:cNvSpPr txBox="1">
            <a:spLocks noGrp="1"/>
          </p:cNvSpPr>
          <p:nvPr>
            <p:ph type="body" idx="1"/>
          </p:nvPr>
        </p:nvSpPr>
        <p:spPr>
          <a:xfrm>
            <a:off x="572400" y="1290025"/>
            <a:ext cx="8053800" cy="4344000"/>
          </a:xfrm>
          <a:prstGeom prst="rect">
            <a:avLst/>
          </a:prstGeom>
        </p:spPr>
        <p:txBody>
          <a:bodyPr spcFirstLastPara="1" wrap="square" lIns="0" tIns="0" rIns="0" bIns="0" anchor="t" anchorCtr="0">
            <a:noAutofit/>
          </a:bodyPr>
          <a:lstStyle/>
          <a:p>
            <a:pPr marL="457200" lvl="0" indent="-317500" algn="l" rtl="0">
              <a:spcBef>
                <a:spcPts val="280"/>
              </a:spcBef>
              <a:spcAft>
                <a:spcPts val="0"/>
              </a:spcAft>
              <a:buSzPts val="1400"/>
              <a:buAutoNum type="arabicPeriod"/>
            </a:pPr>
            <a:r>
              <a:rPr lang="fi-FI" b="0">
                <a:uFill>
                  <a:noFill/>
                </a:uFill>
                <a:hlinkClick r:id="rId3"/>
              </a:rPr>
              <a:t>C. Marnay</a:t>
            </a:r>
            <a:r>
              <a:rPr lang="fi-FI" b="0"/>
              <a:t>, </a:t>
            </a:r>
            <a:r>
              <a:rPr lang="fi-FI" b="0">
                <a:uFill>
                  <a:noFill/>
                </a:uFill>
                <a:hlinkClick r:id="rId4"/>
              </a:rPr>
              <a:t>S. Chatzivasileiadis</a:t>
            </a:r>
            <a:r>
              <a:rPr lang="fi-FI" b="0"/>
              <a:t>, </a:t>
            </a:r>
            <a:r>
              <a:rPr lang="fi-FI" b="0">
                <a:uFill>
                  <a:noFill/>
                </a:uFill>
                <a:hlinkClick r:id="rId5"/>
              </a:rPr>
              <a:t>C. Abbey</a:t>
            </a:r>
            <a:r>
              <a:rPr lang="fi-FI" b="0"/>
              <a:t>, </a:t>
            </a:r>
            <a:r>
              <a:rPr lang="fi-FI" b="0">
                <a:uFill>
                  <a:noFill/>
                </a:uFill>
                <a:hlinkClick r:id="rId6"/>
              </a:rPr>
              <a:t>R. Iravani</a:t>
            </a:r>
            <a:r>
              <a:rPr lang="fi-FI" b="0"/>
              <a:t>, </a:t>
            </a:r>
            <a:r>
              <a:rPr lang="fi-FI" b="0">
                <a:uFill>
                  <a:noFill/>
                </a:uFill>
                <a:hlinkClick r:id="rId7"/>
              </a:rPr>
              <a:t>G. Joos</a:t>
            </a:r>
            <a:r>
              <a:rPr lang="fi-FI" b="0"/>
              <a:t>, </a:t>
            </a:r>
            <a:r>
              <a:rPr lang="fi-FI" b="0">
                <a:uFill>
                  <a:noFill/>
                </a:uFill>
                <a:hlinkClick r:id="rId8"/>
              </a:rPr>
              <a:t>P. Lombardi</a:t>
            </a:r>
            <a:r>
              <a:rPr lang="fi-FI" b="0"/>
              <a:t>, P. </a:t>
            </a:r>
            <a:r>
              <a:rPr lang="fi-FI" b="0">
                <a:uFill>
                  <a:noFill/>
                </a:uFill>
                <a:hlinkClick r:id="rId9"/>
              </a:rPr>
              <a:t>Mancarella</a:t>
            </a:r>
            <a:r>
              <a:rPr lang="fi-FI" b="0"/>
              <a:t>, </a:t>
            </a:r>
            <a:r>
              <a:rPr lang="fi-FI" b="0">
                <a:uFill>
                  <a:noFill/>
                </a:uFill>
                <a:hlinkClick r:id="rId10"/>
              </a:rPr>
              <a:t>J. Appen</a:t>
            </a:r>
            <a:r>
              <a:rPr lang="fi-FI" b="0"/>
              <a:t>. (2015). Microgrid Evolution Roadmap. </a:t>
            </a:r>
            <a:r>
              <a:rPr lang="fi-FI" b="0">
                <a:uFill>
                  <a:noFill/>
                </a:uFill>
                <a:hlinkClick r:id="rId11"/>
              </a:rPr>
              <a:t>2015 International Symposium on Smart Electric Distribution Systems and Technologies (EDST)</a:t>
            </a:r>
            <a:endParaRPr b="0"/>
          </a:p>
          <a:p>
            <a:pPr marL="457200" lvl="0" indent="-317500" algn="l" rtl="0">
              <a:spcBef>
                <a:spcPts val="0"/>
              </a:spcBef>
              <a:spcAft>
                <a:spcPts val="0"/>
              </a:spcAft>
              <a:buSzPts val="1400"/>
              <a:buAutoNum type="arabicPeriod"/>
            </a:pPr>
            <a:r>
              <a:rPr lang="fi-FI" b="0"/>
              <a:t>Issa, Walid &amp; Elkhateb, Ahmad &amp; Anani, Nader &amp; Abusara, Mohammad. (2017). Smooth Mode Transfer in AC Microgrids during Unintentional Islanding. Energy Procedia. 134. 10.1016/j.egypro.2017.09.592. </a:t>
            </a:r>
            <a:endParaRPr b="0"/>
          </a:p>
          <a:p>
            <a:pPr marL="457200" lvl="0" indent="-317500" algn="l" rtl="0">
              <a:spcBef>
                <a:spcPts val="0"/>
              </a:spcBef>
              <a:spcAft>
                <a:spcPts val="0"/>
              </a:spcAft>
              <a:buSzPts val="1400"/>
              <a:buAutoNum type="arabicPeriod"/>
            </a:pPr>
            <a:r>
              <a:rPr lang="fi-FI" b="0">
                <a:uFill>
                  <a:noFill/>
                </a:uFill>
                <a:hlinkClick r:id="rId12"/>
              </a:rPr>
              <a:t>Kroposki, B</a:t>
            </a:r>
            <a:r>
              <a:rPr lang="fi-FI" b="0"/>
              <a:t> ; </a:t>
            </a:r>
            <a:r>
              <a:rPr lang="fi-FI" b="0">
                <a:uFill>
                  <a:noFill/>
                </a:uFill>
                <a:hlinkClick r:id="rId13"/>
              </a:rPr>
              <a:t>Lasseter, R</a:t>
            </a:r>
            <a:r>
              <a:rPr lang="fi-FI" b="0"/>
              <a:t> ; </a:t>
            </a:r>
            <a:r>
              <a:rPr lang="fi-FI" b="0">
                <a:uFill>
                  <a:noFill/>
                </a:uFill>
                <a:hlinkClick r:id="rId14"/>
              </a:rPr>
              <a:t>Ise, T</a:t>
            </a:r>
            <a:r>
              <a:rPr lang="fi-FI" b="0"/>
              <a:t> ; </a:t>
            </a:r>
            <a:r>
              <a:rPr lang="fi-FI" b="0">
                <a:uFill>
                  <a:noFill/>
                </a:uFill>
                <a:hlinkClick r:id="rId15"/>
              </a:rPr>
              <a:t>Morozumi, S</a:t>
            </a:r>
            <a:r>
              <a:rPr lang="fi-FI" b="0"/>
              <a:t> ; </a:t>
            </a:r>
            <a:r>
              <a:rPr lang="fi-FI" b="0">
                <a:uFill>
                  <a:noFill/>
                </a:uFill>
                <a:hlinkClick r:id="rId16"/>
              </a:rPr>
              <a:t>Papathanassiou, S</a:t>
            </a:r>
            <a:r>
              <a:rPr lang="fi-FI" b="0"/>
              <a:t> ; </a:t>
            </a:r>
            <a:r>
              <a:rPr lang="fi-FI" b="0">
                <a:uFill>
                  <a:noFill/>
                </a:uFill>
                <a:hlinkClick r:id="rId17"/>
              </a:rPr>
              <a:t>Hatziargyriou, N</a:t>
            </a:r>
            <a:r>
              <a:rPr lang="fi-FI" b="0"/>
              <a:t>. (2008) </a:t>
            </a:r>
            <a:r>
              <a:rPr lang="fi-FI" b="0">
                <a:uFill>
                  <a:noFill/>
                </a:uFill>
                <a:hlinkClick r:id="rId18"/>
              </a:rPr>
              <a:t>IEEE Power and Energy Magazine</a:t>
            </a:r>
            <a:r>
              <a:rPr lang="fi-FI" b="0"/>
              <a:t> May 2008, Vol.6(3), pp.40-53</a:t>
            </a:r>
            <a:endParaRPr/>
          </a:p>
          <a:p>
            <a:pPr marL="457200" lvl="0" indent="-317500" algn="l" rtl="0">
              <a:spcBef>
                <a:spcPts val="0"/>
              </a:spcBef>
              <a:spcAft>
                <a:spcPts val="0"/>
              </a:spcAft>
              <a:buSzPts val="1400"/>
              <a:buAutoNum type="arabicPeriod"/>
            </a:pPr>
            <a:r>
              <a:rPr lang="fi-FI" b="0">
                <a:uFill>
                  <a:noFill/>
                </a:uFill>
                <a:hlinkClick r:id="rId19"/>
              </a:rPr>
              <a:t>Poh Chiang Loh</a:t>
            </a:r>
            <a:r>
              <a:rPr lang="fi-FI" b="0"/>
              <a:t>, </a:t>
            </a:r>
            <a:r>
              <a:rPr lang="fi-FI" b="0">
                <a:uFill>
                  <a:noFill/>
                </a:uFill>
                <a:hlinkClick r:id="rId20"/>
              </a:rPr>
              <a:t>Ding Li</a:t>
            </a:r>
            <a:r>
              <a:rPr lang="fi-FI" b="0"/>
              <a:t>. </a:t>
            </a:r>
            <a:r>
              <a:rPr lang="fi-FI" b="0">
                <a:uFill>
                  <a:noFill/>
                </a:uFill>
                <a:hlinkClick r:id="rId21"/>
              </a:rPr>
              <a:t>Yi Kang Chai</a:t>
            </a:r>
            <a:r>
              <a:rPr lang="fi-FI" b="0"/>
              <a:t>, </a:t>
            </a:r>
            <a:r>
              <a:rPr lang="fi-FI" b="0">
                <a:uFill>
                  <a:noFill/>
                </a:uFill>
                <a:hlinkClick r:id="rId22"/>
              </a:rPr>
              <a:t>F. Blaabjerg</a:t>
            </a:r>
            <a:r>
              <a:rPr lang="fi-FI" b="0"/>
              <a:t>. Hybrid AC–DC Microgrids With Energy Storages and Progressive Energy Flow Tuning. IEEE Transactions on Power Electronics ( Volume: 28 , Issue: 4 , April 2013.</a:t>
            </a:r>
            <a:endParaRPr b="0"/>
          </a:p>
          <a:p>
            <a:pPr marL="457200" lvl="0" indent="-317500" algn="l" rtl="0">
              <a:spcBef>
                <a:spcPts val="0"/>
              </a:spcBef>
              <a:spcAft>
                <a:spcPts val="0"/>
              </a:spcAft>
              <a:buSzPts val="1400"/>
              <a:buAutoNum type="arabicPeriod"/>
            </a:pPr>
            <a:r>
              <a:rPr lang="fi-FI" b="0">
                <a:uFill>
                  <a:noFill/>
                </a:uFill>
                <a:hlinkClick r:id="rId23"/>
              </a:rPr>
              <a:t>A. Hooshyar</a:t>
            </a:r>
            <a:r>
              <a:rPr lang="fi-FI" b="0"/>
              <a:t>, </a:t>
            </a:r>
            <a:r>
              <a:rPr lang="fi-FI" b="0">
                <a:uFill>
                  <a:noFill/>
                </a:uFill>
                <a:hlinkClick r:id="rId6"/>
              </a:rPr>
              <a:t>R. Iravani</a:t>
            </a:r>
            <a:r>
              <a:rPr lang="fi-FI" b="0"/>
              <a:t>. Microgrid protection. </a:t>
            </a:r>
            <a:r>
              <a:rPr lang="fi-FI" b="0">
                <a:uFill>
                  <a:noFill/>
                </a:uFill>
                <a:hlinkClick r:id="rId24"/>
              </a:rPr>
              <a:t>Proceedings of the IEEE</a:t>
            </a:r>
            <a:r>
              <a:rPr lang="fi-FI" b="0"/>
              <a:t> ( Volume: 105 , </a:t>
            </a:r>
            <a:r>
              <a:rPr lang="fi-FI" b="0">
                <a:uFill>
                  <a:noFill/>
                </a:uFill>
                <a:hlinkClick r:id="rId25"/>
              </a:rPr>
              <a:t>Issue: 7</a:t>
            </a:r>
            <a:r>
              <a:rPr lang="fi-FI" b="0"/>
              <a:t> , July 2017 )</a:t>
            </a:r>
            <a:endParaRPr b="0"/>
          </a:p>
          <a:p>
            <a:pPr marL="457200" lvl="0" indent="-317500" algn="l" rtl="0">
              <a:spcBef>
                <a:spcPts val="0"/>
              </a:spcBef>
              <a:spcAft>
                <a:spcPts val="0"/>
              </a:spcAft>
              <a:buSzPts val="1400"/>
              <a:buAutoNum type="arabicPeriod"/>
            </a:pPr>
            <a:r>
              <a:rPr lang="fi-FI" b="0"/>
              <a:t>IEEE-PES Task Force on Microgrid Control. Trends in microgrid protection. IEEE TRANSACTIONS ON SMART GRID, VOL. 5, NO. 4, JULY 2014</a:t>
            </a:r>
            <a:endParaRPr b="0">
              <a:highlight>
                <a:srgbClr val="FFFF00"/>
              </a:highlight>
            </a:endParaRPr>
          </a:p>
        </p:txBody>
      </p:sp>
      <p:sp>
        <p:nvSpPr>
          <p:cNvPr id="168" name="Google Shape;168;g7f82c25d4d_0_28"/>
          <p:cNvSpPr txBox="1">
            <a:spLocks noGrp="1"/>
          </p:cNvSpPr>
          <p:nvPr>
            <p:ph type="ctrTitle"/>
          </p:nvPr>
        </p:nvSpPr>
        <p:spPr>
          <a:xfrm>
            <a:off x="572400" y="487740"/>
            <a:ext cx="7772400" cy="90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a:t>References</a:t>
            </a:r>
            <a:endParaRPr/>
          </a:p>
        </p:txBody>
      </p:sp>
      <p:sp>
        <p:nvSpPr>
          <p:cNvPr id="169" name="Google Shape;169;g7f82c25d4d_0_28"/>
          <p:cNvSpPr txBox="1">
            <a:spLocks noGrp="1"/>
          </p:cNvSpPr>
          <p:nvPr>
            <p:ph type="body" idx="2"/>
          </p:nvPr>
        </p:nvSpPr>
        <p:spPr>
          <a:xfrm>
            <a:off x="5143500" y="6145215"/>
            <a:ext cx="15366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70" name="Google Shape;170;g7f82c25d4d_0_28"/>
          <p:cNvSpPr txBox="1">
            <a:spLocks noGrp="1"/>
          </p:cNvSpPr>
          <p:nvPr>
            <p:ph type="body" idx="3"/>
          </p:nvPr>
        </p:nvSpPr>
        <p:spPr>
          <a:xfrm>
            <a:off x="6859589" y="6145215"/>
            <a:ext cx="17019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71" name="Google Shape;171;g7f82c25d4d_0_28"/>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fi-FI"/>
              <a:t>Page </a:t>
            </a:r>
            <a:fld id="{00000000-1234-1234-1234-123412341234}" type="slidenum">
              <a:rPr lang="fi-FI"/>
              <a:t>10</a:t>
            </a:fld>
            <a:endParaRPr/>
          </a:p>
        </p:txBody>
      </p:sp>
      <p:sp>
        <p:nvSpPr>
          <p:cNvPr id="172" name="Google Shape;172;g7f82c25d4d_0_28"/>
          <p:cNvSpPr txBox="1"/>
          <p:nvPr/>
        </p:nvSpPr>
        <p:spPr>
          <a:xfrm>
            <a:off x="3282800" y="6122500"/>
            <a:ext cx="997200" cy="279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i-FI" sz="1000" b="1">
                <a:solidFill>
                  <a:schemeClr val="lt2"/>
                </a:solidFill>
              </a:rPr>
              <a:t>21.04.2020</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3"/>
          <p:cNvSpPr txBox="1">
            <a:spLocks noGrp="1"/>
          </p:cNvSpPr>
          <p:nvPr>
            <p:ph type="body" idx="1"/>
          </p:nvPr>
        </p:nvSpPr>
        <p:spPr>
          <a:xfrm>
            <a:off x="572400" y="1497600"/>
            <a:ext cx="7772400" cy="4136400"/>
          </a:xfrm>
          <a:prstGeom prst="rect">
            <a:avLst/>
          </a:prstGeom>
          <a:noFill/>
          <a:ln>
            <a:noFill/>
          </a:ln>
        </p:spPr>
        <p:txBody>
          <a:bodyPr spcFirstLastPara="1" wrap="square" lIns="0" tIns="0" rIns="0" bIns="0" anchor="t" anchorCtr="0">
            <a:normAutofit/>
          </a:bodyPr>
          <a:lstStyle/>
          <a:p>
            <a:pPr marL="0" lvl="0" indent="0" algn="l" rtl="0">
              <a:lnSpc>
                <a:spcPct val="115000"/>
              </a:lnSpc>
              <a:spcBef>
                <a:spcPts val="0"/>
              </a:spcBef>
              <a:spcAft>
                <a:spcPts val="0"/>
              </a:spcAft>
              <a:buNone/>
            </a:pPr>
            <a:endParaRPr/>
          </a:p>
          <a:p>
            <a:pPr marL="0" lvl="0" indent="0" algn="l" rtl="0">
              <a:lnSpc>
                <a:spcPct val="115000"/>
              </a:lnSpc>
              <a:spcBef>
                <a:spcPts val="0"/>
              </a:spcBef>
              <a:spcAft>
                <a:spcPts val="0"/>
              </a:spcAft>
              <a:buNone/>
            </a:pPr>
            <a:r>
              <a:rPr lang="fi-FI" sz="1800"/>
              <a:t>SCOPE OF PRESENTATION</a:t>
            </a:r>
            <a:endParaRPr sz="1800"/>
          </a:p>
          <a:p>
            <a:pPr marL="457200" lvl="0" indent="-342900" algn="l" rtl="0">
              <a:lnSpc>
                <a:spcPct val="115000"/>
              </a:lnSpc>
              <a:spcBef>
                <a:spcPts val="0"/>
              </a:spcBef>
              <a:spcAft>
                <a:spcPts val="0"/>
              </a:spcAft>
              <a:buSzPts val="1800"/>
              <a:buChar char="-"/>
            </a:pPr>
            <a:r>
              <a:rPr lang="fi-FI" sz="1800"/>
              <a:t>Structure of microgrid</a:t>
            </a:r>
            <a:endParaRPr sz="1800"/>
          </a:p>
          <a:p>
            <a:pPr marL="457200" lvl="0" indent="-342900" algn="l" rtl="0">
              <a:lnSpc>
                <a:spcPct val="115000"/>
              </a:lnSpc>
              <a:spcBef>
                <a:spcPts val="0"/>
              </a:spcBef>
              <a:spcAft>
                <a:spcPts val="0"/>
              </a:spcAft>
              <a:buSzPts val="1800"/>
              <a:buChar char="-"/>
            </a:pPr>
            <a:r>
              <a:rPr lang="fi-FI" sz="1800"/>
              <a:t>Controlling microgrid</a:t>
            </a:r>
            <a:endParaRPr sz="1800"/>
          </a:p>
          <a:p>
            <a:pPr marL="457200" lvl="0" indent="-342900" algn="l" rtl="0">
              <a:lnSpc>
                <a:spcPct val="115000"/>
              </a:lnSpc>
              <a:spcBef>
                <a:spcPts val="0"/>
              </a:spcBef>
              <a:spcAft>
                <a:spcPts val="0"/>
              </a:spcAft>
              <a:buSzPts val="1800"/>
              <a:buChar char="-"/>
            </a:pPr>
            <a:r>
              <a:rPr lang="fi-FI" sz="1800"/>
              <a:t>Distributed energy resources</a:t>
            </a:r>
            <a:endParaRPr sz="1800"/>
          </a:p>
          <a:p>
            <a:pPr marL="457200" lvl="0" indent="-342900" algn="l" rtl="0">
              <a:lnSpc>
                <a:spcPct val="115000"/>
              </a:lnSpc>
              <a:spcBef>
                <a:spcPts val="0"/>
              </a:spcBef>
              <a:spcAft>
                <a:spcPts val="0"/>
              </a:spcAft>
              <a:buSzPts val="1800"/>
              <a:buChar char="-"/>
            </a:pPr>
            <a:r>
              <a:rPr lang="fi-FI" sz="1800"/>
              <a:t>Configuration and operating modes</a:t>
            </a:r>
            <a:endParaRPr sz="1800"/>
          </a:p>
          <a:p>
            <a:pPr marL="457200" lvl="0" indent="-317500" algn="l" rtl="0">
              <a:lnSpc>
                <a:spcPct val="115000"/>
              </a:lnSpc>
              <a:spcBef>
                <a:spcPts val="0"/>
              </a:spcBef>
              <a:spcAft>
                <a:spcPts val="0"/>
              </a:spcAft>
              <a:buSzPts val="1400"/>
              <a:buChar char="-"/>
            </a:pPr>
            <a:r>
              <a:rPr lang="fi-FI" sz="1800"/>
              <a:t>Issues of microgrid concept</a:t>
            </a:r>
            <a:endParaRPr/>
          </a:p>
          <a:p>
            <a:pPr marL="0" lvl="0" indent="0" algn="l" rtl="0">
              <a:lnSpc>
                <a:spcPct val="115000"/>
              </a:lnSpc>
              <a:spcBef>
                <a:spcPts val="0"/>
              </a:spcBef>
              <a:spcAft>
                <a:spcPts val="0"/>
              </a:spcAft>
              <a:buNone/>
            </a:pPr>
            <a:endParaRPr/>
          </a:p>
          <a:p>
            <a:pPr marL="0" lvl="0" indent="0" algn="l" rtl="0">
              <a:lnSpc>
                <a:spcPct val="115000"/>
              </a:lnSpc>
              <a:spcBef>
                <a:spcPts val="0"/>
              </a:spcBef>
              <a:spcAft>
                <a:spcPts val="0"/>
              </a:spcAft>
              <a:buNone/>
            </a:pPr>
            <a:endParaRPr/>
          </a:p>
          <a:p>
            <a:pPr marL="0" lvl="0" indent="0" algn="l" rtl="0">
              <a:lnSpc>
                <a:spcPct val="115000"/>
              </a:lnSpc>
              <a:spcBef>
                <a:spcPts val="0"/>
              </a:spcBef>
              <a:spcAft>
                <a:spcPts val="0"/>
              </a:spcAft>
              <a:buNone/>
            </a:pPr>
            <a:endParaRPr/>
          </a:p>
          <a:p>
            <a:pPr marL="0" lvl="0" indent="0" algn="l" rtl="0">
              <a:lnSpc>
                <a:spcPct val="115000"/>
              </a:lnSpc>
              <a:spcBef>
                <a:spcPts val="0"/>
              </a:spcBef>
              <a:spcAft>
                <a:spcPts val="0"/>
              </a:spcAft>
              <a:buNone/>
            </a:pPr>
            <a:r>
              <a:rPr lang="fi-FI"/>
              <a:t>Microgrids?</a:t>
            </a:r>
            <a:endParaRPr/>
          </a:p>
          <a:p>
            <a:pPr marL="457200" lvl="0" indent="-317500" algn="l" rtl="0">
              <a:lnSpc>
                <a:spcPct val="115000"/>
              </a:lnSpc>
              <a:spcBef>
                <a:spcPts val="0"/>
              </a:spcBef>
              <a:spcAft>
                <a:spcPts val="0"/>
              </a:spcAft>
              <a:buClr>
                <a:srgbClr val="333333"/>
              </a:buClr>
              <a:buSzPts val="1400"/>
              <a:buFont typeface="Georgia"/>
              <a:buChar char="-"/>
            </a:pPr>
            <a:r>
              <a:rPr lang="fi-FI">
                <a:solidFill>
                  <a:srgbClr val="333333"/>
                </a:solidFill>
                <a:latin typeface="Georgia"/>
                <a:ea typeface="Georgia"/>
                <a:cs typeface="Georgia"/>
                <a:sym typeface="Georgia"/>
              </a:rPr>
              <a:t>“electricity distribution systems containing loads and distributed energy resources, that can be operated in a controlled, coordinated way either while connected to the main power network or while islanded” [1]</a:t>
            </a:r>
            <a:endParaRPr/>
          </a:p>
        </p:txBody>
      </p:sp>
      <p:sp>
        <p:nvSpPr>
          <p:cNvPr id="81" name="Google Shape;81;p3"/>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dk1"/>
              </a:buClr>
              <a:buFont typeface="Arial"/>
              <a:buNone/>
            </a:pPr>
            <a:r>
              <a:rPr lang="fi-FI"/>
              <a:t>Introduction</a:t>
            </a:r>
            <a:endParaRPr/>
          </a:p>
        </p:txBody>
      </p:sp>
      <p:sp>
        <p:nvSpPr>
          <p:cNvPr id="82" name="Google Shape;82;p3"/>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83" name="Google Shape;83;p3"/>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84" name="Google Shape;84;p3"/>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Font typeface="Arial"/>
              <a:buNone/>
            </a:pPr>
            <a:r>
              <a:rPr lang="fi-FI" sz="1000">
                <a:solidFill>
                  <a:schemeClr val="lt2"/>
                </a:solidFill>
              </a:rPr>
              <a:t>21.04.2020</a:t>
            </a:r>
            <a:endParaRPr/>
          </a:p>
        </p:txBody>
      </p:sp>
      <p:sp>
        <p:nvSpPr>
          <p:cNvPr id="85" name="Google Shape;85;p3"/>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Page </a:t>
            </a:r>
            <a:fld id="{00000000-1234-1234-1234-123412341234}" type="slidenum">
              <a:rPr lang="fi-FI"/>
              <a:t>2</a:t>
            </a:fld>
            <a:endParaRPr/>
          </a:p>
        </p:txBody>
      </p:sp>
      <p:pic>
        <p:nvPicPr>
          <p:cNvPr id="86" name="Google Shape;86;p3"/>
          <p:cNvPicPr preferRelativeResize="0"/>
          <p:nvPr/>
        </p:nvPicPr>
        <p:blipFill>
          <a:blip r:embed="rId3">
            <a:alphaModFix/>
          </a:blip>
          <a:stretch>
            <a:fillRect/>
          </a:stretch>
        </p:blipFill>
        <p:spPr>
          <a:xfrm>
            <a:off x="6374450" y="1497600"/>
            <a:ext cx="2186950" cy="223332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4"/>
          <p:cNvSpPr txBox="1">
            <a:spLocks noGrp="1"/>
          </p:cNvSpPr>
          <p:nvPr>
            <p:ph type="body" idx="1"/>
          </p:nvPr>
        </p:nvSpPr>
        <p:spPr>
          <a:xfrm>
            <a:off x="572400" y="1497600"/>
            <a:ext cx="8134278" cy="4136400"/>
          </a:xfrm>
          <a:prstGeom prst="rect">
            <a:avLst/>
          </a:prstGeom>
          <a:noFill/>
          <a:ln>
            <a:noFill/>
          </a:ln>
        </p:spPr>
        <p:txBody>
          <a:bodyPr spcFirstLastPara="1" wrap="square" lIns="0" tIns="0" rIns="0" bIns="0" anchor="t" anchorCtr="0">
            <a:normAutofit lnSpcReduction="10000"/>
          </a:bodyPr>
          <a:lstStyle/>
          <a:p>
            <a:pPr marL="0" lvl="0" indent="0" algn="l" rtl="0">
              <a:lnSpc>
                <a:spcPct val="150000"/>
              </a:lnSpc>
              <a:spcBef>
                <a:spcPts val="0"/>
              </a:spcBef>
              <a:spcAft>
                <a:spcPts val="0"/>
              </a:spcAft>
              <a:buClr>
                <a:schemeClr val="dk1"/>
              </a:buClr>
              <a:buSzPts val="2000"/>
              <a:buNone/>
            </a:pPr>
            <a:r>
              <a:rPr lang="fi-FI" sz="2000"/>
              <a:t>Microgrid as a part of the main power grid </a:t>
            </a:r>
            <a:endParaRPr sz="2000"/>
          </a:p>
          <a:p>
            <a:pPr marL="0" lvl="0" indent="0" algn="l" rtl="0">
              <a:lnSpc>
                <a:spcPct val="150000"/>
              </a:lnSpc>
              <a:spcBef>
                <a:spcPts val="0"/>
              </a:spcBef>
              <a:spcAft>
                <a:spcPts val="0"/>
              </a:spcAft>
              <a:buClr>
                <a:schemeClr val="dk1"/>
              </a:buClr>
              <a:buSzPts val="2000"/>
              <a:buNone/>
            </a:pPr>
            <a:endParaRPr sz="2000"/>
          </a:p>
          <a:p>
            <a:pPr marL="0" lvl="0" indent="0" algn="l" rtl="0">
              <a:lnSpc>
                <a:spcPct val="150000"/>
              </a:lnSpc>
              <a:spcBef>
                <a:spcPts val="0"/>
              </a:spcBef>
              <a:spcAft>
                <a:spcPts val="0"/>
              </a:spcAft>
              <a:buClr>
                <a:schemeClr val="dk1"/>
              </a:buClr>
              <a:buSzPts val="2000"/>
              <a:buNone/>
            </a:pPr>
            <a:endParaRPr sz="2000"/>
          </a:p>
          <a:p>
            <a:pPr marL="0" lvl="0" indent="0" algn="l" rtl="0">
              <a:lnSpc>
                <a:spcPct val="150000"/>
              </a:lnSpc>
              <a:spcBef>
                <a:spcPts val="0"/>
              </a:spcBef>
              <a:spcAft>
                <a:spcPts val="0"/>
              </a:spcAft>
              <a:buClr>
                <a:schemeClr val="dk1"/>
              </a:buClr>
              <a:buSzPts val="2000"/>
              <a:buNone/>
            </a:pPr>
            <a:endParaRPr sz="2000"/>
          </a:p>
          <a:p>
            <a:pPr marL="0" lvl="0" indent="0" algn="l" rtl="0">
              <a:lnSpc>
                <a:spcPct val="150000"/>
              </a:lnSpc>
              <a:spcBef>
                <a:spcPts val="0"/>
              </a:spcBef>
              <a:spcAft>
                <a:spcPts val="0"/>
              </a:spcAft>
              <a:buClr>
                <a:schemeClr val="dk1"/>
              </a:buClr>
              <a:buSzPts val="2000"/>
              <a:buNone/>
            </a:pPr>
            <a:endParaRPr sz="2000"/>
          </a:p>
          <a:p>
            <a:pPr marL="0" lvl="0" indent="0" algn="l" rtl="0">
              <a:lnSpc>
                <a:spcPct val="150000"/>
              </a:lnSpc>
              <a:spcBef>
                <a:spcPts val="0"/>
              </a:spcBef>
              <a:spcAft>
                <a:spcPts val="0"/>
              </a:spcAft>
              <a:buClr>
                <a:schemeClr val="dk1"/>
              </a:buClr>
              <a:buSzPts val="2000"/>
              <a:buNone/>
            </a:pPr>
            <a:endParaRPr sz="2000"/>
          </a:p>
          <a:p>
            <a:pPr marL="0" lvl="0" indent="0" algn="l" rtl="0">
              <a:lnSpc>
                <a:spcPct val="150000"/>
              </a:lnSpc>
              <a:spcBef>
                <a:spcPts val="0"/>
              </a:spcBef>
              <a:spcAft>
                <a:spcPts val="0"/>
              </a:spcAft>
              <a:buClr>
                <a:schemeClr val="dk1"/>
              </a:buClr>
              <a:buSzPts val="2000"/>
              <a:buNone/>
            </a:pPr>
            <a:endParaRPr sz="2000"/>
          </a:p>
          <a:p>
            <a:pPr marL="0" lvl="0" indent="0" algn="l" rtl="0">
              <a:lnSpc>
                <a:spcPct val="150000"/>
              </a:lnSpc>
              <a:spcBef>
                <a:spcPts val="0"/>
              </a:spcBef>
              <a:spcAft>
                <a:spcPts val="0"/>
              </a:spcAft>
              <a:buClr>
                <a:schemeClr val="dk1"/>
              </a:buClr>
              <a:buSzPts val="2000"/>
              <a:buNone/>
            </a:pPr>
            <a:endParaRPr sz="2000"/>
          </a:p>
          <a:p>
            <a:pPr marL="0" lvl="0" indent="0" algn="l" rtl="0">
              <a:lnSpc>
                <a:spcPct val="150000"/>
              </a:lnSpc>
              <a:spcBef>
                <a:spcPts val="0"/>
              </a:spcBef>
              <a:spcAft>
                <a:spcPts val="0"/>
              </a:spcAft>
              <a:buClr>
                <a:schemeClr val="dk1"/>
              </a:buClr>
              <a:buSzPts val="2000"/>
              <a:buNone/>
            </a:pPr>
            <a:endParaRPr sz="1000" b="0" i="1"/>
          </a:p>
          <a:p>
            <a:pPr marL="0" lvl="0" indent="0" algn="l" rtl="0">
              <a:lnSpc>
                <a:spcPct val="150000"/>
              </a:lnSpc>
              <a:spcBef>
                <a:spcPts val="0"/>
              </a:spcBef>
              <a:spcAft>
                <a:spcPts val="0"/>
              </a:spcAft>
              <a:buClr>
                <a:schemeClr val="dk1"/>
              </a:buClr>
              <a:buSzPts val="2000"/>
              <a:buNone/>
            </a:pPr>
            <a:endParaRPr sz="1000" b="0" i="1"/>
          </a:p>
          <a:p>
            <a:pPr marL="2743200" lvl="0" indent="457200" algn="l" rtl="0">
              <a:lnSpc>
                <a:spcPct val="150000"/>
              </a:lnSpc>
              <a:spcBef>
                <a:spcPts val="0"/>
              </a:spcBef>
              <a:spcAft>
                <a:spcPts val="0"/>
              </a:spcAft>
              <a:buClr>
                <a:schemeClr val="dk1"/>
              </a:buClr>
              <a:buSzPts val="2000"/>
              <a:buNone/>
            </a:pPr>
            <a:r>
              <a:rPr lang="fi-FI" sz="1000" b="0" i="1"/>
              <a:t>Microgrid structure [2]</a:t>
            </a:r>
            <a:endParaRPr sz="1000" b="0" i="1"/>
          </a:p>
        </p:txBody>
      </p:sp>
      <p:sp>
        <p:nvSpPr>
          <p:cNvPr id="92" name="Google Shape;92;p4"/>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Structure of Microgrid</a:t>
            </a:r>
            <a:endParaRPr/>
          </a:p>
        </p:txBody>
      </p:sp>
      <p:sp>
        <p:nvSpPr>
          <p:cNvPr id="93" name="Google Shape;93;p4"/>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94" name="Google Shape;94;p4"/>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95" name="Google Shape;95;p4"/>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Font typeface="Arial"/>
              <a:buNone/>
            </a:pPr>
            <a:r>
              <a:rPr lang="fi-FI" sz="1000">
                <a:solidFill>
                  <a:schemeClr val="lt2"/>
                </a:solidFill>
              </a:rPr>
              <a:t>21.04.2020</a:t>
            </a:r>
            <a:endParaRPr/>
          </a:p>
        </p:txBody>
      </p:sp>
      <p:sp>
        <p:nvSpPr>
          <p:cNvPr id="96" name="Google Shape;96;p4"/>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Page </a:t>
            </a:r>
            <a:fld id="{00000000-1234-1234-1234-123412341234}" type="slidenum">
              <a:rPr lang="fi-FI"/>
              <a:t>3</a:t>
            </a:fld>
            <a:endParaRPr/>
          </a:p>
        </p:txBody>
      </p:sp>
      <p:pic>
        <p:nvPicPr>
          <p:cNvPr id="97" name="Google Shape;97;p4"/>
          <p:cNvPicPr preferRelativeResize="0"/>
          <p:nvPr/>
        </p:nvPicPr>
        <p:blipFill>
          <a:blip r:embed="rId3">
            <a:alphaModFix/>
          </a:blip>
          <a:stretch>
            <a:fillRect/>
          </a:stretch>
        </p:blipFill>
        <p:spPr>
          <a:xfrm>
            <a:off x="1017188" y="1981150"/>
            <a:ext cx="6670165" cy="35706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6"/>
          <p:cNvSpPr txBox="1">
            <a:spLocks noGrp="1"/>
          </p:cNvSpPr>
          <p:nvPr>
            <p:ph type="body" idx="1"/>
          </p:nvPr>
        </p:nvSpPr>
        <p:spPr>
          <a:xfrm>
            <a:off x="572400" y="1210275"/>
            <a:ext cx="8134200" cy="4558800"/>
          </a:xfrm>
          <a:prstGeom prst="rect">
            <a:avLst/>
          </a:prstGeom>
          <a:noFill/>
          <a:ln>
            <a:noFill/>
          </a:ln>
        </p:spPr>
        <p:txBody>
          <a:bodyPr spcFirstLastPara="1" wrap="square" lIns="0" tIns="0" rIns="0" bIns="0" anchor="t" anchorCtr="0">
            <a:normAutofit/>
          </a:bodyPr>
          <a:lstStyle/>
          <a:p>
            <a:pPr marL="0" lvl="0" indent="0" algn="l" rtl="0">
              <a:lnSpc>
                <a:spcPct val="150000"/>
              </a:lnSpc>
              <a:spcBef>
                <a:spcPts val="300"/>
              </a:spcBef>
              <a:spcAft>
                <a:spcPts val="0"/>
              </a:spcAft>
              <a:buNone/>
            </a:pPr>
            <a:r>
              <a:rPr lang="fi-FI"/>
              <a:t>Distributed resources (DR) includes multiple small power units which can be generation or storing:</a:t>
            </a:r>
            <a:endParaRPr/>
          </a:p>
          <a:p>
            <a:pPr marL="0" lvl="0" indent="0" algn="l" rtl="0">
              <a:lnSpc>
                <a:spcPct val="150000"/>
              </a:lnSpc>
              <a:spcBef>
                <a:spcPts val="300"/>
              </a:spcBef>
              <a:spcAft>
                <a:spcPts val="0"/>
              </a:spcAft>
              <a:buClr>
                <a:schemeClr val="dk1"/>
              </a:buClr>
              <a:buSzPts val="1100"/>
              <a:buFont typeface="Arial"/>
              <a:buNone/>
            </a:pPr>
            <a:r>
              <a:rPr lang="fi-FI"/>
              <a:t>Energy Storage System (ESS)</a:t>
            </a:r>
            <a:endParaRPr/>
          </a:p>
          <a:p>
            <a:pPr marL="457200" lvl="0" indent="-304800" algn="l" rtl="0">
              <a:lnSpc>
                <a:spcPct val="150000"/>
              </a:lnSpc>
              <a:spcBef>
                <a:spcPts val="300"/>
              </a:spcBef>
              <a:spcAft>
                <a:spcPts val="0"/>
              </a:spcAft>
              <a:buSzPts val="1200"/>
              <a:buChar char="-"/>
            </a:pPr>
            <a:r>
              <a:rPr lang="fi-FI" sz="1200"/>
              <a:t>Balancing power supply and demand, increases stability, power quality</a:t>
            </a:r>
            <a:endParaRPr sz="1200"/>
          </a:p>
          <a:p>
            <a:pPr marL="457200" lvl="0" indent="-304800" algn="l" rtl="0">
              <a:lnSpc>
                <a:spcPct val="150000"/>
              </a:lnSpc>
              <a:spcBef>
                <a:spcPts val="0"/>
              </a:spcBef>
              <a:spcAft>
                <a:spcPts val="0"/>
              </a:spcAft>
              <a:buSzPts val="1200"/>
              <a:buChar char="-"/>
            </a:pPr>
            <a:r>
              <a:rPr lang="fi-FI" sz="1200"/>
              <a:t>Microgrid small scale storages are mainly different battery technologies due to small size and usability. In households using electrical vehicle as battery and thermal energy storage is also alternative way of DR</a:t>
            </a:r>
            <a:endParaRPr sz="1200"/>
          </a:p>
          <a:p>
            <a:pPr marL="0" lvl="0" indent="0" algn="l" rtl="0">
              <a:lnSpc>
                <a:spcPct val="150000"/>
              </a:lnSpc>
              <a:spcBef>
                <a:spcPts val="300"/>
              </a:spcBef>
              <a:spcAft>
                <a:spcPts val="0"/>
              </a:spcAft>
              <a:buClr>
                <a:schemeClr val="dk1"/>
              </a:buClr>
              <a:buSzPts val="1100"/>
              <a:buFont typeface="Arial"/>
              <a:buNone/>
            </a:pPr>
            <a:r>
              <a:rPr lang="fi-FI"/>
              <a:t>Renewable Energy Source (RES)</a:t>
            </a:r>
            <a:endParaRPr/>
          </a:p>
          <a:p>
            <a:pPr marL="457200" lvl="0" indent="-304800" algn="l" rtl="0">
              <a:lnSpc>
                <a:spcPct val="150000"/>
              </a:lnSpc>
              <a:spcBef>
                <a:spcPts val="300"/>
              </a:spcBef>
              <a:spcAft>
                <a:spcPts val="0"/>
              </a:spcAft>
              <a:buSzPts val="1200"/>
              <a:buChar char="-"/>
            </a:pPr>
            <a:r>
              <a:rPr lang="fi-FI" sz="1200"/>
              <a:t>Wind, solar and micro-hydro production including line converters</a:t>
            </a:r>
            <a:endParaRPr sz="1200"/>
          </a:p>
          <a:p>
            <a:pPr marL="0" lvl="0" indent="0" algn="l" rtl="0">
              <a:lnSpc>
                <a:spcPct val="150000"/>
              </a:lnSpc>
              <a:spcBef>
                <a:spcPts val="300"/>
              </a:spcBef>
              <a:spcAft>
                <a:spcPts val="0"/>
              </a:spcAft>
              <a:buNone/>
            </a:pPr>
            <a:r>
              <a:rPr lang="fi-FI"/>
              <a:t>Active loads</a:t>
            </a:r>
            <a:endParaRPr/>
          </a:p>
          <a:p>
            <a:pPr marL="457200" lvl="0" indent="-304800" algn="l" rtl="0">
              <a:lnSpc>
                <a:spcPct val="150000"/>
              </a:lnSpc>
              <a:spcBef>
                <a:spcPts val="300"/>
              </a:spcBef>
              <a:spcAft>
                <a:spcPts val="0"/>
              </a:spcAft>
              <a:buSzPts val="1200"/>
              <a:buChar char="-"/>
            </a:pPr>
            <a:r>
              <a:rPr lang="fi-FI" sz="1200"/>
              <a:t>Controllable load which can increase or decrease the amount of load based production</a:t>
            </a:r>
            <a:endParaRPr sz="1200"/>
          </a:p>
          <a:p>
            <a:pPr marL="0" lvl="0" indent="0" algn="l" rtl="0">
              <a:lnSpc>
                <a:spcPct val="150000"/>
              </a:lnSpc>
              <a:spcBef>
                <a:spcPts val="300"/>
              </a:spcBef>
              <a:spcAft>
                <a:spcPts val="0"/>
              </a:spcAft>
              <a:buNone/>
            </a:pPr>
            <a:r>
              <a:rPr lang="fi-FI"/>
              <a:t>Distributed generation</a:t>
            </a:r>
            <a:endParaRPr/>
          </a:p>
          <a:p>
            <a:pPr marL="457200" lvl="0" indent="-317500" algn="l" rtl="0">
              <a:lnSpc>
                <a:spcPct val="150000"/>
              </a:lnSpc>
              <a:spcBef>
                <a:spcPts val="300"/>
              </a:spcBef>
              <a:spcAft>
                <a:spcPts val="0"/>
              </a:spcAft>
              <a:buSzPts val="1400"/>
              <a:buChar char="-"/>
            </a:pPr>
            <a:r>
              <a:rPr lang="fi-FI" sz="1200"/>
              <a:t>Dispatchable within cycles, seconds or minutes: balancing electric system loads and maintaining grid</a:t>
            </a:r>
            <a:endParaRPr/>
          </a:p>
          <a:p>
            <a:pPr marL="457200" lvl="0" indent="-304800" algn="l" rtl="0">
              <a:lnSpc>
                <a:spcPct val="150000"/>
              </a:lnSpc>
              <a:spcBef>
                <a:spcPts val="0"/>
              </a:spcBef>
              <a:spcAft>
                <a:spcPts val="0"/>
              </a:spcAft>
              <a:buClr>
                <a:srgbClr val="000000"/>
              </a:buClr>
              <a:buSzPts val="1200"/>
              <a:buChar char="-"/>
            </a:pPr>
            <a:r>
              <a:rPr lang="fi-FI" sz="1200">
                <a:solidFill>
                  <a:srgbClr val="000000"/>
                </a:solidFill>
              </a:rPr>
              <a:t>For example gas turbine plants, small scale CHP, fuel cells and renewables</a:t>
            </a:r>
            <a:endParaRPr sz="1200">
              <a:solidFill>
                <a:srgbClr val="000000"/>
              </a:solidFill>
            </a:endParaRPr>
          </a:p>
          <a:p>
            <a:pPr marL="457200" lvl="0" indent="-304800" algn="l" rtl="0">
              <a:lnSpc>
                <a:spcPct val="150000"/>
              </a:lnSpc>
              <a:spcBef>
                <a:spcPts val="0"/>
              </a:spcBef>
              <a:spcAft>
                <a:spcPts val="0"/>
              </a:spcAft>
              <a:buClr>
                <a:srgbClr val="000000"/>
              </a:buClr>
              <a:buSzPts val="1200"/>
              <a:buChar char="-"/>
            </a:pPr>
            <a:r>
              <a:rPr lang="fi-FI" sz="1200">
                <a:solidFill>
                  <a:srgbClr val="000000"/>
                </a:solidFill>
              </a:rPr>
              <a:t>Interconnection mostly via power electronic inverter</a:t>
            </a:r>
            <a:endParaRPr sz="1200">
              <a:solidFill>
                <a:srgbClr val="000000"/>
              </a:solidFill>
            </a:endParaRPr>
          </a:p>
        </p:txBody>
      </p:sp>
      <p:sp>
        <p:nvSpPr>
          <p:cNvPr id="103" name="Google Shape;103;p6"/>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Distributed energy resources</a:t>
            </a:r>
            <a:endParaRPr/>
          </a:p>
        </p:txBody>
      </p:sp>
      <p:sp>
        <p:nvSpPr>
          <p:cNvPr id="104" name="Google Shape;104;p6"/>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05" name="Google Shape;105;p6"/>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06" name="Google Shape;106;p6"/>
          <p:cNvSpPr txBox="1">
            <a:spLocks noGrp="1"/>
          </p:cNvSpPr>
          <p:nvPr>
            <p:ph type="dt" idx="10"/>
          </p:nvPr>
        </p:nvSpPr>
        <p:spPr>
          <a:xfrm>
            <a:off x="3429000" y="6273800"/>
            <a:ext cx="1544700" cy="1254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Font typeface="Arial"/>
              <a:buNone/>
            </a:pPr>
            <a:r>
              <a:rPr lang="fi-FI" sz="1000">
                <a:solidFill>
                  <a:schemeClr val="lt2"/>
                </a:solidFill>
              </a:rPr>
              <a:t>21.04.2020</a:t>
            </a:r>
            <a:endParaRPr/>
          </a:p>
        </p:txBody>
      </p:sp>
      <p:sp>
        <p:nvSpPr>
          <p:cNvPr id="107" name="Google Shape;107;p6"/>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Page </a:t>
            </a:r>
            <a:fld id="{00000000-1234-1234-1234-123412341234}" type="slidenum">
              <a:rPr lang="fi-FI"/>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5"/>
          <p:cNvSpPr txBox="1">
            <a:spLocks noGrp="1"/>
          </p:cNvSpPr>
          <p:nvPr>
            <p:ph type="body" idx="1"/>
          </p:nvPr>
        </p:nvSpPr>
        <p:spPr>
          <a:xfrm>
            <a:off x="572400" y="1542550"/>
            <a:ext cx="8134200" cy="4091400"/>
          </a:xfrm>
          <a:prstGeom prst="rect">
            <a:avLst/>
          </a:prstGeom>
          <a:noFill/>
          <a:ln>
            <a:noFill/>
          </a:ln>
        </p:spPr>
        <p:txBody>
          <a:bodyPr spcFirstLastPara="1" wrap="square" lIns="0" tIns="0" rIns="0" bIns="0" anchor="t" anchorCtr="0">
            <a:normAutofit/>
          </a:bodyPr>
          <a:lstStyle/>
          <a:p>
            <a:pPr marL="0" lvl="0" indent="0" algn="l" rtl="0">
              <a:lnSpc>
                <a:spcPct val="150000"/>
              </a:lnSpc>
              <a:spcBef>
                <a:spcPts val="300"/>
              </a:spcBef>
              <a:spcAft>
                <a:spcPts val="0"/>
              </a:spcAft>
              <a:buClr>
                <a:schemeClr val="dk1"/>
              </a:buClr>
              <a:buSzPts val="1100"/>
              <a:buFont typeface="Arial"/>
              <a:buNone/>
            </a:pPr>
            <a:r>
              <a:rPr lang="fi-FI"/>
              <a:t>Point of Common Coupling (PCC)</a:t>
            </a:r>
            <a:endParaRPr/>
          </a:p>
          <a:p>
            <a:pPr marL="457200" lvl="0" indent="-317500" algn="l" rtl="0">
              <a:lnSpc>
                <a:spcPct val="150000"/>
              </a:lnSpc>
              <a:spcBef>
                <a:spcPts val="300"/>
              </a:spcBef>
              <a:spcAft>
                <a:spcPts val="0"/>
              </a:spcAft>
              <a:buSzPts val="1400"/>
              <a:buChar char="-"/>
            </a:pPr>
            <a:r>
              <a:rPr lang="fi-FI"/>
              <a:t>Link that connects the microgrid to the main grid</a:t>
            </a:r>
            <a:endParaRPr/>
          </a:p>
          <a:p>
            <a:pPr marL="0" lvl="0" indent="0" algn="l" rtl="0">
              <a:lnSpc>
                <a:spcPct val="150000"/>
              </a:lnSpc>
              <a:spcBef>
                <a:spcPts val="300"/>
              </a:spcBef>
              <a:spcAft>
                <a:spcPts val="0"/>
              </a:spcAft>
              <a:buNone/>
            </a:pPr>
            <a:r>
              <a:rPr lang="fi-FI"/>
              <a:t>Static transfer switch (STS)</a:t>
            </a:r>
            <a:endParaRPr/>
          </a:p>
          <a:p>
            <a:pPr marL="457200" lvl="0" indent="-317500" algn="l" rtl="0">
              <a:lnSpc>
                <a:spcPct val="150000"/>
              </a:lnSpc>
              <a:spcBef>
                <a:spcPts val="300"/>
              </a:spcBef>
              <a:spcAft>
                <a:spcPts val="0"/>
              </a:spcAft>
              <a:buSzPts val="1400"/>
              <a:buChar char="-"/>
            </a:pPr>
            <a:r>
              <a:rPr lang="fi-FI"/>
              <a:t>Switch that allows instantaneous power transfer between microgrid and power grid </a:t>
            </a:r>
            <a:endParaRPr/>
          </a:p>
          <a:p>
            <a:pPr marL="457200" lvl="0" indent="-317500" algn="l" rtl="0">
              <a:lnSpc>
                <a:spcPct val="150000"/>
              </a:lnSpc>
              <a:spcBef>
                <a:spcPts val="0"/>
              </a:spcBef>
              <a:spcAft>
                <a:spcPts val="0"/>
              </a:spcAft>
              <a:buSzPts val="1400"/>
              <a:buChar char="-"/>
            </a:pPr>
            <a:r>
              <a:rPr lang="fi-FI"/>
              <a:t>Switching time very fast and it it designed to switch back-up power when power source fails</a:t>
            </a:r>
            <a:endParaRPr/>
          </a:p>
          <a:p>
            <a:pPr marL="0" lvl="0" indent="0" algn="l" rtl="0">
              <a:lnSpc>
                <a:spcPct val="150000"/>
              </a:lnSpc>
              <a:spcBef>
                <a:spcPts val="300"/>
              </a:spcBef>
              <a:spcAft>
                <a:spcPts val="0"/>
              </a:spcAft>
              <a:buNone/>
            </a:pPr>
            <a:r>
              <a:rPr lang="fi-FI"/>
              <a:t>Supervisory Controller (SC)</a:t>
            </a:r>
            <a:endParaRPr/>
          </a:p>
          <a:p>
            <a:pPr marL="457200" lvl="0" indent="-317500" algn="l" rtl="0">
              <a:lnSpc>
                <a:spcPct val="115000"/>
              </a:lnSpc>
              <a:spcBef>
                <a:spcPts val="400"/>
              </a:spcBef>
              <a:spcAft>
                <a:spcPts val="0"/>
              </a:spcAft>
              <a:buSzPts val="1400"/>
              <a:buChar char="-"/>
            </a:pPr>
            <a:r>
              <a:rPr lang="fi-FI"/>
              <a:t>Monitoring, communication and control system enables demand response and proactive management of microgrid</a:t>
            </a:r>
            <a:endParaRPr/>
          </a:p>
          <a:p>
            <a:pPr marL="0" lvl="0" indent="0" algn="l" rtl="0">
              <a:lnSpc>
                <a:spcPct val="115000"/>
              </a:lnSpc>
              <a:spcBef>
                <a:spcPts val="400"/>
              </a:spcBef>
              <a:spcAft>
                <a:spcPts val="0"/>
              </a:spcAft>
              <a:buNone/>
            </a:pPr>
            <a:endParaRPr/>
          </a:p>
          <a:p>
            <a:pPr marL="457200" lvl="0" indent="0" algn="l" rtl="0">
              <a:lnSpc>
                <a:spcPct val="150000"/>
              </a:lnSpc>
              <a:spcBef>
                <a:spcPts val="300"/>
              </a:spcBef>
              <a:spcAft>
                <a:spcPts val="0"/>
              </a:spcAft>
              <a:buNone/>
            </a:pPr>
            <a:endParaRPr/>
          </a:p>
          <a:p>
            <a:pPr marL="0" lvl="0" indent="0" algn="l" rtl="0">
              <a:lnSpc>
                <a:spcPct val="150000"/>
              </a:lnSpc>
              <a:spcBef>
                <a:spcPts val="0"/>
              </a:spcBef>
              <a:spcAft>
                <a:spcPts val="0"/>
              </a:spcAft>
              <a:buClr>
                <a:schemeClr val="dk1"/>
              </a:buClr>
              <a:buSzPts val="2000"/>
              <a:buNone/>
            </a:pPr>
            <a:endParaRPr sz="2000"/>
          </a:p>
        </p:txBody>
      </p:sp>
      <p:sp>
        <p:nvSpPr>
          <p:cNvPr id="113" name="Google Shape;113;p5"/>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Controlling technologies in Microgrids</a:t>
            </a:r>
            <a:endParaRPr/>
          </a:p>
        </p:txBody>
      </p:sp>
      <p:sp>
        <p:nvSpPr>
          <p:cNvPr id="114" name="Google Shape;114;p5"/>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15" name="Google Shape;115;p5"/>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16" name="Google Shape;116;p5"/>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Font typeface="Arial"/>
              <a:buNone/>
            </a:pPr>
            <a:r>
              <a:rPr lang="fi-FI" sz="1000">
                <a:solidFill>
                  <a:schemeClr val="lt2"/>
                </a:solidFill>
              </a:rPr>
              <a:t>21.04.2020</a:t>
            </a:r>
            <a:endParaRPr/>
          </a:p>
        </p:txBody>
      </p:sp>
      <p:sp>
        <p:nvSpPr>
          <p:cNvPr id="117" name="Google Shape;117;p5"/>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Page </a:t>
            </a:r>
            <a:fld id="{00000000-1234-1234-1234-123412341234}" type="slidenum">
              <a:rPr lang="fi-FI"/>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pic>
        <p:nvPicPr>
          <p:cNvPr id="123" name="Google Shape;123;g7f82c25d4d_0_1"/>
          <p:cNvPicPr preferRelativeResize="0"/>
          <p:nvPr/>
        </p:nvPicPr>
        <p:blipFill>
          <a:blip r:embed="rId3">
            <a:alphaModFix/>
          </a:blip>
          <a:stretch>
            <a:fillRect/>
          </a:stretch>
        </p:blipFill>
        <p:spPr>
          <a:xfrm>
            <a:off x="6100200" y="3542475"/>
            <a:ext cx="2318425" cy="1967700"/>
          </a:xfrm>
          <a:prstGeom prst="rect">
            <a:avLst/>
          </a:prstGeom>
          <a:noFill/>
          <a:ln>
            <a:noFill/>
          </a:ln>
        </p:spPr>
      </p:pic>
      <p:sp>
        <p:nvSpPr>
          <p:cNvPr id="124" name="Google Shape;124;g7f82c25d4d_0_1"/>
          <p:cNvSpPr txBox="1">
            <a:spLocks noGrp="1"/>
          </p:cNvSpPr>
          <p:nvPr>
            <p:ph type="body" idx="1"/>
          </p:nvPr>
        </p:nvSpPr>
        <p:spPr>
          <a:xfrm>
            <a:off x="572400" y="1497600"/>
            <a:ext cx="6285600" cy="4136400"/>
          </a:xfrm>
          <a:prstGeom prst="rect">
            <a:avLst/>
          </a:prstGeom>
        </p:spPr>
        <p:txBody>
          <a:bodyPr spcFirstLastPara="1" wrap="square" lIns="0" tIns="0" rIns="0" bIns="0" anchor="t" anchorCtr="0">
            <a:noAutofit/>
          </a:bodyPr>
          <a:lstStyle/>
          <a:p>
            <a:pPr marL="0" lvl="0" indent="0" algn="l" rtl="0">
              <a:spcBef>
                <a:spcPts val="280"/>
              </a:spcBef>
              <a:spcAft>
                <a:spcPts val="0"/>
              </a:spcAft>
              <a:buNone/>
            </a:pPr>
            <a:r>
              <a:rPr lang="fi-FI"/>
              <a:t>Communication network</a:t>
            </a:r>
            <a:endParaRPr/>
          </a:p>
          <a:p>
            <a:pPr marL="457200" lvl="0" indent="-304800" algn="l" rtl="0">
              <a:spcBef>
                <a:spcPts val="280"/>
              </a:spcBef>
              <a:spcAft>
                <a:spcPts val="0"/>
              </a:spcAft>
              <a:buSzPts val="1200"/>
              <a:buChar char="-"/>
            </a:pPr>
            <a:r>
              <a:rPr lang="fi-FI" sz="1200"/>
              <a:t>SCADA-system is crucial for controlling and monitoring overall microgrid</a:t>
            </a:r>
            <a:endParaRPr sz="1200"/>
          </a:p>
          <a:p>
            <a:pPr marL="457200" lvl="0" indent="-304800" algn="l" rtl="0">
              <a:spcBef>
                <a:spcPts val="0"/>
              </a:spcBef>
              <a:spcAft>
                <a:spcPts val="0"/>
              </a:spcAft>
              <a:buSzPts val="1200"/>
              <a:buChar char="-"/>
            </a:pPr>
            <a:r>
              <a:rPr lang="fi-FI" sz="1200"/>
              <a:t>Enable demand response with smart meters</a:t>
            </a:r>
            <a:endParaRPr sz="1200"/>
          </a:p>
          <a:p>
            <a:pPr marL="457200" lvl="0" indent="-304800" algn="l" rtl="0">
              <a:spcBef>
                <a:spcPts val="0"/>
              </a:spcBef>
              <a:spcAft>
                <a:spcPts val="0"/>
              </a:spcAft>
              <a:buSzPts val="1200"/>
              <a:buChar char="-"/>
            </a:pPr>
            <a:r>
              <a:rPr lang="fi-FI" sz="1200"/>
              <a:t>Communication network can quickly become very complex as the number of energy resources increase and failure in control system can be fatal</a:t>
            </a:r>
            <a:endParaRPr sz="1200"/>
          </a:p>
          <a:p>
            <a:pPr marL="0" lvl="0" indent="0" algn="l" rtl="0">
              <a:spcBef>
                <a:spcPts val="280"/>
              </a:spcBef>
              <a:spcAft>
                <a:spcPts val="0"/>
              </a:spcAft>
              <a:buNone/>
            </a:pPr>
            <a:endParaRPr/>
          </a:p>
          <a:p>
            <a:pPr marL="0" lvl="0" indent="0" algn="l" rtl="0">
              <a:spcBef>
                <a:spcPts val="280"/>
              </a:spcBef>
              <a:spcAft>
                <a:spcPts val="0"/>
              </a:spcAft>
              <a:buNone/>
            </a:pPr>
            <a:r>
              <a:rPr lang="fi-FI"/>
              <a:t>Centralized control vs Local control</a:t>
            </a:r>
            <a:endParaRPr/>
          </a:p>
          <a:p>
            <a:pPr marL="457200" lvl="0" indent="-304800" algn="l" rtl="0">
              <a:spcBef>
                <a:spcPts val="280"/>
              </a:spcBef>
              <a:spcAft>
                <a:spcPts val="0"/>
              </a:spcAft>
              <a:buSzPts val="1200"/>
              <a:buChar char="-"/>
            </a:pPr>
            <a:r>
              <a:rPr lang="fi-FI" sz="1200"/>
              <a:t>Microgrid central controller (MGCC) communicates with lower</a:t>
            </a:r>
            <a:br>
              <a:rPr lang="fi-FI" sz="1200"/>
            </a:br>
            <a:r>
              <a:rPr lang="fi-FI" sz="1200"/>
              <a:t>level controllers</a:t>
            </a:r>
            <a:endParaRPr sz="1200"/>
          </a:p>
          <a:p>
            <a:pPr marL="457200" lvl="0" indent="-304800" algn="l" rtl="0">
              <a:spcBef>
                <a:spcPts val="0"/>
              </a:spcBef>
              <a:spcAft>
                <a:spcPts val="0"/>
              </a:spcAft>
              <a:buSzPts val="1200"/>
              <a:buChar char="-"/>
            </a:pPr>
            <a:r>
              <a:rPr lang="fi-FI" sz="1200"/>
              <a:t>Voltage/frequency droop control of each distributed energy </a:t>
            </a:r>
            <a:br>
              <a:rPr lang="fi-FI" sz="1200"/>
            </a:br>
            <a:r>
              <a:rPr lang="fi-FI" sz="1200"/>
              <a:t>resource controls the power in its connection point</a:t>
            </a:r>
            <a:endParaRPr sz="1200"/>
          </a:p>
          <a:p>
            <a:pPr marL="914400" lvl="1" indent="-304800" algn="l" rtl="0">
              <a:spcBef>
                <a:spcPts val="0"/>
              </a:spcBef>
              <a:spcAft>
                <a:spcPts val="0"/>
              </a:spcAft>
              <a:buSzPts val="1200"/>
              <a:buChar char="-"/>
            </a:pPr>
            <a:r>
              <a:rPr lang="fi-FI" sz="1200"/>
              <a:t>Control quality overall microgrid might be reduced</a:t>
            </a:r>
            <a:endParaRPr sz="1200"/>
          </a:p>
          <a:p>
            <a:pPr marL="0" lvl="0" indent="0" algn="l" rtl="0">
              <a:spcBef>
                <a:spcPts val="280"/>
              </a:spcBef>
              <a:spcAft>
                <a:spcPts val="0"/>
              </a:spcAft>
              <a:buNone/>
            </a:pPr>
            <a:endParaRPr/>
          </a:p>
          <a:p>
            <a:pPr marL="0" lvl="0" indent="0" algn="l" rtl="0">
              <a:spcBef>
                <a:spcPts val="280"/>
              </a:spcBef>
              <a:spcAft>
                <a:spcPts val="0"/>
              </a:spcAft>
              <a:buNone/>
            </a:pPr>
            <a:r>
              <a:rPr lang="fi-FI"/>
              <a:t>Layered control</a:t>
            </a:r>
            <a:endParaRPr/>
          </a:p>
          <a:p>
            <a:pPr marL="457200" lvl="0" indent="-304800" algn="l" rtl="0">
              <a:spcBef>
                <a:spcPts val="280"/>
              </a:spcBef>
              <a:spcAft>
                <a:spcPts val="0"/>
              </a:spcAft>
              <a:buSzPts val="1200"/>
              <a:buChar char="-"/>
            </a:pPr>
            <a:r>
              <a:rPr lang="fi-FI" sz="1200"/>
              <a:t>Primary level: Local control</a:t>
            </a:r>
            <a:endParaRPr sz="1200"/>
          </a:p>
          <a:p>
            <a:pPr marL="457200" lvl="0" indent="-304800" algn="l" rtl="0">
              <a:spcBef>
                <a:spcPts val="0"/>
              </a:spcBef>
              <a:spcAft>
                <a:spcPts val="0"/>
              </a:spcAft>
              <a:buSzPts val="1200"/>
              <a:buChar char="-"/>
            </a:pPr>
            <a:r>
              <a:rPr lang="fi-FI" sz="1200"/>
              <a:t>Secondary level: Communication network</a:t>
            </a:r>
            <a:endParaRPr sz="1200"/>
          </a:p>
          <a:p>
            <a:pPr marL="457200" lvl="0" indent="-304800" algn="l" rtl="0">
              <a:spcBef>
                <a:spcPts val="0"/>
              </a:spcBef>
              <a:spcAft>
                <a:spcPts val="0"/>
              </a:spcAft>
              <a:buSzPts val="1200"/>
              <a:buChar char="-"/>
            </a:pPr>
            <a:r>
              <a:rPr lang="fi-FI" sz="1200"/>
              <a:t>Tertiary level: Model-based control function</a:t>
            </a:r>
            <a:endParaRPr sz="1200"/>
          </a:p>
        </p:txBody>
      </p:sp>
      <p:sp>
        <p:nvSpPr>
          <p:cNvPr id="125" name="Google Shape;125;g7f82c25d4d_0_1"/>
          <p:cNvSpPr txBox="1">
            <a:spLocks noGrp="1"/>
          </p:cNvSpPr>
          <p:nvPr>
            <p:ph type="ctrTitle"/>
          </p:nvPr>
        </p:nvSpPr>
        <p:spPr>
          <a:xfrm>
            <a:off x="572400" y="487740"/>
            <a:ext cx="7772400" cy="90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a:t>Controlling and monitoring microgrids</a:t>
            </a:r>
            <a:endParaRPr/>
          </a:p>
        </p:txBody>
      </p:sp>
      <p:sp>
        <p:nvSpPr>
          <p:cNvPr id="126" name="Google Shape;126;g7f82c25d4d_0_1"/>
          <p:cNvSpPr txBox="1">
            <a:spLocks noGrp="1"/>
          </p:cNvSpPr>
          <p:nvPr>
            <p:ph type="body" idx="2"/>
          </p:nvPr>
        </p:nvSpPr>
        <p:spPr>
          <a:xfrm>
            <a:off x="5143500" y="6145215"/>
            <a:ext cx="15366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27" name="Google Shape;127;g7f82c25d4d_0_1"/>
          <p:cNvSpPr txBox="1">
            <a:spLocks noGrp="1"/>
          </p:cNvSpPr>
          <p:nvPr>
            <p:ph type="body" idx="3"/>
          </p:nvPr>
        </p:nvSpPr>
        <p:spPr>
          <a:xfrm>
            <a:off x="6859589" y="6145215"/>
            <a:ext cx="17019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28" name="Google Shape;128;g7f82c25d4d_0_1"/>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fi-FI"/>
              <a:t>Page </a:t>
            </a:r>
            <a:fld id="{00000000-1234-1234-1234-123412341234}" type="slidenum">
              <a:rPr lang="fi-FI"/>
              <a:t>6</a:t>
            </a:fld>
            <a:endParaRPr/>
          </a:p>
        </p:txBody>
      </p:sp>
      <p:sp>
        <p:nvSpPr>
          <p:cNvPr id="129" name="Google Shape;129;g7f82c25d4d_0_1"/>
          <p:cNvSpPr txBox="1"/>
          <p:nvPr/>
        </p:nvSpPr>
        <p:spPr>
          <a:xfrm>
            <a:off x="3377100" y="6145225"/>
            <a:ext cx="1194900" cy="27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i-FI" sz="1000" b="1">
                <a:solidFill>
                  <a:schemeClr val="lt2"/>
                </a:solidFill>
              </a:rPr>
              <a:t>21.04.2020</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g73a05157b9_0_2"/>
          <p:cNvSpPr txBox="1">
            <a:spLocks noGrp="1"/>
          </p:cNvSpPr>
          <p:nvPr>
            <p:ph type="body" idx="1"/>
          </p:nvPr>
        </p:nvSpPr>
        <p:spPr>
          <a:xfrm>
            <a:off x="572400" y="1497600"/>
            <a:ext cx="6285600" cy="4136400"/>
          </a:xfrm>
          <a:prstGeom prst="rect">
            <a:avLst/>
          </a:prstGeom>
        </p:spPr>
        <p:txBody>
          <a:bodyPr spcFirstLastPara="1" wrap="square" lIns="0" tIns="0" rIns="0" bIns="0" anchor="t" anchorCtr="0">
            <a:noAutofit/>
          </a:bodyPr>
          <a:lstStyle/>
          <a:p>
            <a:pPr marL="0" lvl="0" indent="0" algn="l" rtl="0">
              <a:spcBef>
                <a:spcPts val="280"/>
              </a:spcBef>
              <a:spcAft>
                <a:spcPts val="0"/>
              </a:spcAft>
              <a:buNone/>
            </a:pPr>
            <a:r>
              <a:rPr lang="fi-FI"/>
              <a:t>Microgrid configurations</a:t>
            </a:r>
            <a:endParaRPr/>
          </a:p>
          <a:p>
            <a:pPr marL="457200" lvl="0" indent="-317500" algn="l" rtl="0">
              <a:spcBef>
                <a:spcPts val="280"/>
              </a:spcBef>
              <a:spcAft>
                <a:spcPts val="0"/>
              </a:spcAft>
              <a:buSzPts val="1400"/>
              <a:buChar char="-"/>
            </a:pPr>
            <a:r>
              <a:rPr lang="fi-FI"/>
              <a:t>Microgrid configuration can be radial, ring, meshed or mixed </a:t>
            </a:r>
            <a:endParaRPr/>
          </a:p>
          <a:p>
            <a:pPr marL="914400" lvl="1" indent="-317500" algn="l" rtl="0">
              <a:spcBef>
                <a:spcPts val="0"/>
              </a:spcBef>
              <a:spcAft>
                <a:spcPts val="0"/>
              </a:spcAft>
              <a:buSzPts val="1400"/>
              <a:buChar char="-"/>
            </a:pPr>
            <a:r>
              <a:rPr lang="fi-FI" sz="1400"/>
              <a:t>Possibility to reconfigurable grid boundaries makes the system more resilient</a:t>
            </a:r>
            <a:endParaRPr sz="1400"/>
          </a:p>
          <a:p>
            <a:pPr marL="457200" lvl="0" indent="-317500" algn="l" rtl="0">
              <a:spcBef>
                <a:spcPts val="0"/>
              </a:spcBef>
              <a:spcAft>
                <a:spcPts val="0"/>
              </a:spcAft>
              <a:buSzPts val="1400"/>
              <a:buChar char="-"/>
            </a:pPr>
            <a:r>
              <a:rPr lang="fi-FI"/>
              <a:t>Microgrids can be interconnected to multi-MW microgrid</a:t>
            </a:r>
            <a:endParaRPr/>
          </a:p>
          <a:p>
            <a:pPr marL="914400" lvl="1" indent="-317500" algn="l" rtl="0">
              <a:spcBef>
                <a:spcPts val="0"/>
              </a:spcBef>
              <a:spcAft>
                <a:spcPts val="0"/>
              </a:spcAft>
              <a:buSzPts val="1400"/>
              <a:buChar char="-"/>
            </a:pPr>
            <a:r>
              <a:rPr lang="fi-FI" sz="1400"/>
              <a:t>higher level grid with larger generation and AC-storage connected to substation as single resource</a:t>
            </a:r>
            <a:endParaRPr sz="1400"/>
          </a:p>
          <a:p>
            <a:pPr marL="914400" lvl="1" indent="-317500" algn="l" rtl="0">
              <a:spcBef>
                <a:spcPts val="0"/>
              </a:spcBef>
              <a:spcAft>
                <a:spcPts val="0"/>
              </a:spcAft>
              <a:buSzPts val="1400"/>
              <a:buChar char="-"/>
            </a:pPr>
            <a:r>
              <a:rPr lang="fi-FI" sz="1400"/>
              <a:t>Enhances resilience and self healing</a:t>
            </a:r>
            <a:endParaRPr sz="1400"/>
          </a:p>
          <a:p>
            <a:pPr marL="457200" lvl="0" indent="-317500" algn="l" rtl="0">
              <a:spcBef>
                <a:spcPts val="0"/>
              </a:spcBef>
              <a:spcAft>
                <a:spcPts val="0"/>
              </a:spcAft>
              <a:buSzPts val="1400"/>
              <a:buChar char="-"/>
            </a:pPr>
            <a:r>
              <a:rPr lang="fi-FI"/>
              <a:t>AC, DC or hybrid</a:t>
            </a:r>
            <a:endParaRPr/>
          </a:p>
          <a:p>
            <a:pPr marL="914400" marR="0" lvl="1" indent="-317500" algn="l" rtl="0">
              <a:lnSpc>
                <a:spcPct val="100000"/>
              </a:lnSpc>
              <a:spcBef>
                <a:spcPts val="0"/>
              </a:spcBef>
              <a:spcAft>
                <a:spcPts val="0"/>
              </a:spcAft>
              <a:buSzPts val="1400"/>
              <a:buChar char="-"/>
            </a:pPr>
            <a:r>
              <a:rPr lang="fi-FI" sz="1400"/>
              <a:t>AC: most current distribution grids, easy conversion to microgrid</a:t>
            </a:r>
            <a:endParaRPr sz="1400"/>
          </a:p>
          <a:p>
            <a:pPr marL="914400" marR="0" lvl="1" indent="-317500" algn="l" rtl="0">
              <a:lnSpc>
                <a:spcPct val="100000"/>
              </a:lnSpc>
              <a:spcBef>
                <a:spcPts val="0"/>
              </a:spcBef>
              <a:spcAft>
                <a:spcPts val="0"/>
              </a:spcAft>
              <a:buSzPts val="1400"/>
              <a:buChar char="-"/>
            </a:pPr>
            <a:r>
              <a:rPr lang="fi-FI" sz="1400"/>
              <a:t>DC: better power quality, no frequency or reactive power control</a:t>
            </a:r>
            <a:endParaRPr sz="1400"/>
          </a:p>
          <a:p>
            <a:pPr marL="914400" marR="0" lvl="1" indent="-317500" algn="l" rtl="0">
              <a:lnSpc>
                <a:spcPct val="100000"/>
              </a:lnSpc>
              <a:spcBef>
                <a:spcPts val="0"/>
              </a:spcBef>
              <a:spcAft>
                <a:spcPts val="0"/>
              </a:spcAft>
              <a:buSzPts val="1400"/>
              <a:buChar char="-"/>
            </a:pPr>
            <a:r>
              <a:rPr lang="fi-FI" sz="1400"/>
              <a:t>Hybrid: best of both worlds? So far limited possibilities</a:t>
            </a:r>
            <a:endParaRPr sz="1400"/>
          </a:p>
          <a:p>
            <a:pPr marL="0" lvl="0" indent="0" algn="l" rtl="0">
              <a:spcBef>
                <a:spcPts val="280"/>
              </a:spcBef>
              <a:spcAft>
                <a:spcPts val="0"/>
              </a:spcAft>
              <a:buNone/>
            </a:pPr>
            <a:endParaRPr/>
          </a:p>
          <a:p>
            <a:pPr marL="0" lvl="0" indent="0" algn="l" rtl="0">
              <a:spcBef>
                <a:spcPts val="280"/>
              </a:spcBef>
              <a:spcAft>
                <a:spcPts val="0"/>
              </a:spcAft>
              <a:buNone/>
            </a:pPr>
            <a:r>
              <a:rPr lang="fi-FI"/>
              <a:t>Operation modes</a:t>
            </a:r>
            <a:endParaRPr/>
          </a:p>
          <a:p>
            <a:pPr marL="457200" lvl="0" indent="-317500" algn="l" rtl="0">
              <a:spcBef>
                <a:spcPts val="280"/>
              </a:spcBef>
              <a:spcAft>
                <a:spcPts val="0"/>
              </a:spcAft>
              <a:buSzPts val="1400"/>
              <a:buChar char="-"/>
            </a:pPr>
            <a:r>
              <a:rPr lang="fi-FI"/>
              <a:t>Grid mode: microgrid works as “model citizen” for distribution grid</a:t>
            </a:r>
            <a:endParaRPr/>
          </a:p>
          <a:p>
            <a:pPr marL="457200" lvl="0" indent="-317500" algn="l" rtl="0">
              <a:spcBef>
                <a:spcPts val="0"/>
              </a:spcBef>
              <a:spcAft>
                <a:spcPts val="0"/>
              </a:spcAft>
              <a:buSzPts val="1400"/>
              <a:buChar char="-"/>
            </a:pPr>
            <a:r>
              <a:rPr lang="fi-FI"/>
              <a:t>Island mode: microgrid can work as individual power system</a:t>
            </a:r>
            <a:endParaRPr/>
          </a:p>
          <a:p>
            <a:pPr marL="457200" lvl="0" indent="-317500" algn="l" rtl="0">
              <a:spcBef>
                <a:spcPts val="0"/>
              </a:spcBef>
              <a:spcAft>
                <a:spcPts val="0"/>
              </a:spcAft>
              <a:buSzPts val="1400"/>
              <a:buChar char="-"/>
            </a:pPr>
            <a:r>
              <a:rPr lang="fi-FI"/>
              <a:t>Seamless changing between modes is ideal</a:t>
            </a:r>
            <a:endParaRPr/>
          </a:p>
        </p:txBody>
      </p:sp>
      <p:sp>
        <p:nvSpPr>
          <p:cNvPr id="136" name="Google Shape;136;g73a05157b9_0_2"/>
          <p:cNvSpPr txBox="1">
            <a:spLocks noGrp="1"/>
          </p:cNvSpPr>
          <p:nvPr>
            <p:ph type="ctrTitle"/>
          </p:nvPr>
        </p:nvSpPr>
        <p:spPr>
          <a:xfrm>
            <a:off x="572400" y="487740"/>
            <a:ext cx="7772400" cy="900000"/>
          </a:xfrm>
          <a:prstGeom prst="rect">
            <a:avLst/>
          </a:prstGeom>
        </p:spPr>
        <p:txBody>
          <a:bodyPr spcFirstLastPara="1" wrap="square" lIns="0" tIns="0" rIns="0" bIns="0" anchor="t" anchorCtr="0">
            <a:noAutofit/>
          </a:bodyPr>
          <a:lstStyle/>
          <a:p>
            <a:pPr marL="228600" lvl="0" indent="0" algn="l" rtl="0">
              <a:lnSpc>
                <a:spcPct val="115000"/>
              </a:lnSpc>
              <a:spcBef>
                <a:spcPts val="1200"/>
              </a:spcBef>
              <a:spcAft>
                <a:spcPts val="0"/>
              </a:spcAft>
              <a:buClr>
                <a:schemeClr val="dk1"/>
              </a:buClr>
              <a:buSzPts val="1100"/>
              <a:buFont typeface="Arial"/>
              <a:buNone/>
            </a:pPr>
            <a:r>
              <a:rPr lang="fi-FI"/>
              <a:t>Configuration and operation modes</a:t>
            </a:r>
            <a:endParaRPr/>
          </a:p>
          <a:p>
            <a:pPr marL="0" lvl="0" indent="0" algn="l" rtl="0">
              <a:spcBef>
                <a:spcPts val="1200"/>
              </a:spcBef>
              <a:spcAft>
                <a:spcPts val="0"/>
              </a:spcAft>
              <a:buNone/>
            </a:pPr>
            <a:endParaRPr/>
          </a:p>
        </p:txBody>
      </p:sp>
      <p:sp>
        <p:nvSpPr>
          <p:cNvPr id="137" name="Google Shape;137;g73a05157b9_0_2"/>
          <p:cNvSpPr txBox="1">
            <a:spLocks noGrp="1"/>
          </p:cNvSpPr>
          <p:nvPr>
            <p:ph type="body" idx="2"/>
          </p:nvPr>
        </p:nvSpPr>
        <p:spPr>
          <a:xfrm>
            <a:off x="5143500" y="6145215"/>
            <a:ext cx="15366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38" name="Google Shape;138;g73a05157b9_0_2"/>
          <p:cNvSpPr txBox="1">
            <a:spLocks noGrp="1"/>
          </p:cNvSpPr>
          <p:nvPr>
            <p:ph type="body" idx="3"/>
          </p:nvPr>
        </p:nvSpPr>
        <p:spPr>
          <a:xfrm>
            <a:off x="6859589" y="6145215"/>
            <a:ext cx="17019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39" name="Google Shape;139;g73a05157b9_0_2"/>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fi-FI"/>
              <a:t>Page </a:t>
            </a:r>
            <a:fld id="{00000000-1234-1234-1234-123412341234}" type="slidenum">
              <a:rPr lang="fi-FI"/>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g7f82c25d4d_0_10"/>
          <p:cNvSpPr txBox="1">
            <a:spLocks noGrp="1"/>
          </p:cNvSpPr>
          <p:nvPr>
            <p:ph type="body" idx="1"/>
          </p:nvPr>
        </p:nvSpPr>
        <p:spPr>
          <a:xfrm>
            <a:off x="572400" y="1444450"/>
            <a:ext cx="6285600" cy="4136400"/>
          </a:xfrm>
          <a:prstGeom prst="rect">
            <a:avLst/>
          </a:prstGeom>
        </p:spPr>
        <p:txBody>
          <a:bodyPr spcFirstLastPara="1" wrap="square" lIns="0" tIns="0" rIns="0" bIns="0" anchor="t" anchorCtr="0">
            <a:noAutofit/>
          </a:bodyPr>
          <a:lstStyle/>
          <a:p>
            <a:pPr marL="457200" lvl="0" indent="-317500" algn="l" rtl="0">
              <a:lnSpc>
                <a:spcPct val="100000"/>
              </a:lnSpc>
              <a:spcBef>
                <a:spcPts val="0"/>
              </a:spcBef>
              <a:spcAft>
                <a:spcPts val="0"/>
              </a:spcAft>
              <a:buSzPts val="1400"/>
              <a:buChar char="-"/>
            </a:pPr>
            <a:r>
              <a:rPr lang="fi-FI" dirty="0"/>
              <a:t>How to </a:t>
            </a:r>
            <a:r>
              <a:rPr lang="fi-FI" dirty="0" err="1"/>
              <a:t>implement</a:t>
            </a:r>
            <a:r>
              <a:rPr lang="fi-FI" dirty="0"/>
              <a:t> </a:t>
            </a:r>
            <a:r>
              <a:rPr lang="fi-FI" dirty="0" err="1"/>
              <a:t>microgrid</a:t>
            </a:r>
            <a:r>
              <a:rPr lang="fi-FI" dirty="0"/>
              <a:t> </a:t>
            </a:r>
            <a:r>
              <a:rPr lang="fi-FI" dirty="0" err="1"/>
              <a:t>concept</a:t>
            </a:r>
            <a:r>
              <a:rPr lang="fi-FI" dirty="0"/>
              <a:t> </a:t>
            </a:r>
            <a:r>
              <a:rPr lang="fi-FI" dirty="0" err="1"/>
              <a:t>with</a:t>
            </a:r>
            <a:r>
              <a:rPr lang="fi-FI" dirty="0"/>
              <a:t> </a:t>
            </a:r>
            <a:r>
              <a:rPr lang="fi-FI" dirty="0" err="1"/>
              <a:t>current</a:t>
            </a:r>
            <a:r>
              <a:rPr lang="fi-FI" dirty="0"/>
              <a:t> </a:t>
            </a:r>
            <a:r>
              <a:rPr lang="fi-FI" dirty="0" err="1"/>
              <a:t>distribution</a:t>
            </a:r>
            <a:r>
              <a:rPr lang="fi-FI" dirty="0"/>
              <a:t> </a:t>
            </a:r>
            <a:r>
              <a:rPr lang="fi-FI" dirty="0" err="1"/>
              <a:t>components</a:t>
            </a:r>
            <a:r>
              <a:rPr lang="fi-FI" dirty="0"/>
              <a:t> </a:t>
            </a:r>
            <a:r>
              <a:rPr lang="fi-FI" dirty="0" err="1"/>
              <a:t>cost</a:t>
            </a:r>
            <a:r>
              <a:rPr lang="fi-FI" dirty="0"/>
              <a:t> </a:t>
            </a:r>
            <a:r>
              <a:rPr lang="fi-FI" dirty="0" err="1"/>
              <a:t>efficiently</a:t>
            </a:r>
            <a:endParaRPr dirty="0"/>
          </a:p>
          <a:p>
            <a:pPr marL="457200" lvl="0" indent="0" algn="l" rtl="0">
              <a:lnSpc>
                <a:spcPct val="100000"/>
              </a:lnSpc>
              <a:spcBef>
                <a:spcPts val="0"/>
              </a:spcBef>
              <a:spcAft>
                <a:spcPts val="0"/>
              </a:spcAft>
              <a:buNone/>
            </a:pPr>
            <a:endParaRPr dirty="0"/>
          </a:p>
          <a:p>
            <a:pPr marL="457200" lvl="0" indent="-317500" algn="l" rtl="0">
              <a:lnSpc>
                <a:spcPct val="100000"/>
              </a:lnSpc>
              <a:spcBef>
                <a:spcPts val="0"/>
              </a:spcBef>
              <a:spcAft>
                <a:spcPts val="0"/>
              </a:spcAft>
              <a:buSzPts val="1400"/>
              <a:buChar char="-"/>
            </a:pPr>
            <a:r>
              <a:rPr lang="fi-FI" dirty="0"/>
              <a:t>For </a:t>
            </a:r>
            <a:r>
              <a:rPr lang="fi-FI" dirty="0" err="1"/>
              <a:t>fast</a:t>
            </a:r>
            <a:r>
              <a:rPr lang="fi-FI" dirty="0"/>
              <a:t> </a:t>
            </a:r>
            <a:r>
              <a:rPr lang="fi-FI" dirty="0" err="1"/>
              <a:t>communication</a:t>
            </a:r>
            <a:r>
              <a:rPr lang="fi-FI" dirty="0"/>
              <a:t> in </a:t>
            </a:r>
            <a:r>
              <a:rPr lang="fi-FI" dirty="0" err="1"/>
              <a:t>microgrids</a:t>
            </a:r>
            <a:r>
              <a:rPr lang="fi-FI" dirty="0"/>
              <a:t> </a:t>
            </a:r>
            <a:r>
              <a:rPr lang="fi-FI" dirty="0" err="1"/>
              <a:t>standard</a:t>
            </a:r>
            <a:r>
              <a:rPr lang="fi-FI" dirty="0"/>
              <a:t> </a:t>
            </a:r>
            <a:r>
              <a:rPr lang="fi-FI" dirty="0" err="1"/>
              <a:t>supported</a:t>
            </a:r>
            <a:r>
              <a:rPr lang="fi-FI" dirty="0"/>
              <a:t> </a:t>
            </a:r>
            <a:r>
              <a:rPr lang="fi-FI" dirty="0" err="1"/>
              <a:t>by</a:t>
            </a:r>
            <a:r>
              <a:rPr lang="fi-FI" dirty="0"/>
              <a:t> </a:t>
            </a:r>
            <a:r>
              <a:rPr lang="fi-FI" dirty="0" err="1"/>
              <a:t>all</a:t>
            </a:r>
            <a:r>
              <a:rPr lang="fi-FI" dirty="0"/>
              <a:t> </a:t>
            </a:r>
            <a:r>
              <a:rPr lang="fi-FI" dirty="0" err="1"/>
              <a:t>components</a:t>
            </a:r>
            <a:r>
              <a:rPr lang="fi-FI" dirty="0"/>
              <a:t> is </a:t>
            </a:r>
            <a:r>
              <a:rPr lang="fi-FI" dirty="0" err="1"/>
              <a:t>needed</a:t>
            </a:r>
            <a:endParaRPr dirty="0"/>
          </a:p>
          <a:p>
            <a:pPr marL="914400" lvl="1" indent="-342900" algn="l" rtl="0">
              <a:lnSpc>
                <a:spcPct val="100000"/>
              </a:lnSpc>
              <a:spcBef>
                <a:spcPts val="0"/>
              </a:spcBef>
              <a:spcAft>
                <a:spcPts val="0"/>
              </a:spcAft>
              <a:buSzPts val="1800"/>
              <a:buChar char="-"/>
            </a:pPr>
            <a:r>
              <a:rPr lang="fi-FI" sz="1400" dirty="0"/>
              <a:t>For </a:t>
            </a:r>
            <a:r>
              <a:rPr lang="fi-FI" sz="1400" dirty="0" err="1"/>
              <a:t>example</a:t>
            </a:r>
            <a:r>
              <a:rPr lang="fi-FI" sz="1400" dirty="0"/>
              <a:t> </a:t>
            </a:r>
            <a:r>
              <a:rPr lang="fi-FI" sz="1400" dirty="0" smtClean="0"/>
              <a:t>IEC61850: </a:t>
            </a:r>
            <a:r>
              <a:rPr lang="fi-FI" sz="1400" dirty="0"/>
              <a:t/>
            </a:r>
            <a:br>
              <a:rPr lang="fi-FI" sz="1400" dirty="0"/>
            </a:br>
            <a:r>
              <a:rPr lang="fi-FI" sz="1400" dirty="0" err="1"/>
              <a:t>not</a:t>
            </a:r>
            <a:r>
              <a:rPr lang="fi-FI" sz="1400" dirty="0"/>
              <a:t> </a:t>
            </a:r>
            <a:r>
              <a:rPr lang="fi-FI" sz="1400" dirty="0" err="1"/>
              <a:t>yet</a:t>
            </a:r>
            <a:r>
              <a:rPr lang="fi-FI" sz="1400" dirty="0"/>
              <a:t> </a:t>
            </a:r>
            <a:r>
              <a:rPr lang="fi-FI" sz="1400" dirty="0" err="1"/>
              <a:t>supported</a:t>
            </a:r>
            <a:r>
              <a:rPr lang="fi-FI" sz="1400" dirty="0"/>
              <a:t> </a:t>
            </a:r>
            <a:r>
              <a:rPr lang="fi-FI" sz="1400" dirty="0" err="1"/>
              <a:t>by</a:t>
            </a:r>
            <a:r>
              <a:rPr lang="fi-FI" sz="1400" dirty="0"/>
              <a:t> </a:t>
            </a:r>
            <a:r>
              <a:rPr lang="fi-FI" sz="1400" dirty="0" err="1"/>
              <a:t>commercially</a:t>
            </a:r>
            <a:r>
              <a:rPr lang="fi-FI" sz="1400" dirty="0"/>
              <a:t> </a:t>
            </a:r>
            <a:r>
              <a:rPr lang="fi-FI" sz="1400" dirty="0" err="1"/>
              <a:t>available</a:t>
            </a:r>
            <a:r>
              <a:rPr lang="fi-FI" sz="1400" dirty="0"/>
              <a:t> </a:t>
            </a:r>
            <a:r>
              <a:rPr lang="fi-FI" sz="1400" dirty="0" err="1"/>
              <a:t>microcontrollers</a:t>
            </a:r>
            <a:endParaRPr sz="1400" dirty="0"/>
          </a:p>
          <a:p>
            <a:pPr marL="457200" lvl="0" indent="0" algn="l" rtl="0">
              <a:lnSpc>
                <a:spcPct val="100000"/>
              </a:lnSpc>
              <a:spcBef>
                <a:spcPts val="0"/>
              </a:spcBef>
              <a:spcAft>
                <a:spcPts val="0"/>
              </a:spcAft>
              <a:buNone/>
            </a:pPr>
            <a:endParaRPr dirty="0"/>
          </a:p>
          <a:p>
            <a:pPr marL="457200" lvl="0" indent="-317500" algn="l" rtl="0">
              <a:lnSpc>
                <a:spcPct val="100000"/>
              </a:lnSpc>
              <a:spcBef>
                <a:spcPts val="0"/>
              </a:spcBef>
              <a:spcAft>
                <a:spcPts val="0"/>
              </a:spcAft>
              <a:buSzPts val="1400"/>
              <a:buChar char="-"/>
            </a:pPr>
            <a:r>
              <a:rPr lang="fi-FI" dirty="0" err="1"/>
              <a:t>Seamless</a:t>
            </a:r>
            <a:r>
              <a:rPr lang="fi-FI" dirty="0"/>
              <a:t> </a:t>
            </a:r>
            <a:r>
              <a:rPr lang="fi-FI" dirty="0" err="1"/>
              <a:t>transition</a:t>
            </a:r>
            <a:r>
              <a:rPr lang="fi-FI" dirty="0"/>
              <a:t> </a:t>
            </a:r>
            <a:r>
              <a:rPr lang="fi-FI" dirty="0" err="1"/>
              <a:t>between</a:t>
            </a:r>
            <a:r>
              <a:rPr lang="fi-FI" dirty="0"/>
              <a:t> </a:t>
            </a:r>
            <a:r>
              <a:rPr lang="fi-FI" dirty="0" err="1"/>
              <a:t>operation</a:t>
            </a:r>
            <a:r>
              <a:rPr lang="fi-FI" dirty="0"/>
              <a:t> </a:t>
            </a:r>
            <a:r>
              <a:rPr lang="fi-FI" dirty="0" err="1"/>
              <a:t>modes</a:t>
            </a:r>
            <a:r>
              <a:rPr lang="fi-FI" dirty="0"/>
              <a:t> is </a:t>
            </a:r>
            <a:r>
              <a:rPr lang="fi-FI" dirty="0" err="1"/>
              <a:t>possible</a:t>
            </a:r>
            <a:r>
              <a:rPr lang="fi-FI" dirty="0"/>
              <a:t> </a:t>
            </a:r>
            <a:r>
              <a:rPr lang="fi-FI" dirty="0" err="1"/>
              <a:t>but</a:t>
            </a:r>
            <a:r>
              <a:rPr lang="fi-FI" dirty="0"/>
              <a:t> </a:t>
            </a:r>
            <a:r>
              <a:rPr lang="fi-FI" dirty="0" err="1"/>
              <a:t>major</a:t>
            </a:r>
            <a:r>
              <a:rPr lang="fi-FI" dirty="0"/>
              <a:t> </a:t>
            </a:r>
            <a:r>
              <a:rPr lang="fi-FI" dirty="0" err="1"/>
              <a:t>challenge</a:t>
            </a:r>
            <a:endParaRPr dirty="0"/>
          </a:p>
          <a:p>
            <a:pPr marL="457200" lvl="0" indent="0" algn="l" rtl="0">
              <a:lnSpc>
                <a:spcPct val="100000"/>
              </a:lnSpc>
              <a:spcBef>
                <a:spcPts val="0"/>
              </a:spcBef>
              <a:spcAft>
                <a:spcPts val="0"/>
              </a:spcAft>
              <a:buNone/>
            </a:pPr>
            <a:endParaRPr dirty="0"/>
          </a:p>
          <a:p>
            <a:pPr marL="457200" lvl="0" indent="0" algn="l" rtl="0">
              <a:lnSpc>
                <a:spcPct val="100000"/>
              </a:lnSpc>
              <a:spcBef>
                <a:spcPts val="0"/>
              </a:spcBef>
              <a:spcAft>
                <a:spcPts val="0"/>
              </a:spcAft>
              <a:buNone/>
            </a:pPr>
            <a:endParaRPr dirty="0"/>
          </a:p>
          <a:p>
            <a:pPr marL="457200" lvl="0" indent="-317500" algn="l" rtl="0">
              <a:lnSpc>
                <a:spcPct val="100000"/>
              </a:lnSpc>
              <a:spcBef>
                <a:spcPts val="0"/>
              </a:spcBef>
              <a:spcAft>
                <a:spcPts val="0"/>
              </a:spcAft>
              <a:buSzPts val="1400"/>
              <a:buChar char="-"/>
            </a:pPr>
            <a:r>
              <a:rPr lang="fi-FI" dirty="0" err="1"/>
              <a:t>Protection</a:t>
            </a:r>
            <a:endParaRPr dirty="0"/>
          </a:p>
          <a:p>
            <a:pPr marL="914400" lvl="1" indent="-342900" algn="l" rtl="0">
              <a:lnSpc>
                <a:spcPct val="100000"/>
              </a:lnSpc>
              <a:spcBef>
                <a:spcPts val="0"/>
              </a:spcBef>
              <a:spcAft>
                <a:spcPts val="0"/>
              </a:spcAft>
              <a:buSzPts val="1800"/>
              <a:buChar char="-"/>
            </a:pPr>
            <a:r>
              <a:rPr lang="fi-FI" sz="1400" dirty="0" err="1"/>
              <a:t>Current</a:t>
            </a:r>
            <a:r>
              <a:rPr lang="fi-FI" sz="1400" dirty="0"/>
              <a:t> </a:t>
            </a:r>
            <a:r>
              <a:rPr lang="fi-FI" sz="1400" dirty="0" err="1"/>
              <a:t>distribution</a:t>
            </a:r>
            <a:r>
              <a:rPr lang="fi-FI" sz="1400" dirty="0"/>
              <a:t> </a:t>
            </a:r>
            <a:r>
              <a:rPr lang="fi-FI" sz="1400" dirty="0" err="1"/>
              <a:t>grid</a:t>
            </a:r>
            <a:r>
              <a:rPr lang="fi-FI" sz="1400" dirty="0"/>
              <a:t> </a:t>
            </a:r>
            <a:r>
              <a:rPr lang="fi-FI" sz="1400" dirty="0" err="1"/>
              <a:t>protection</a:t>
            </a:r>
            <a:r>
              <a:rPr lang="fi-FI" sz="1400" dirty="0"/>
              <a:t> </a:t>
            </a:r>
            <a:r>
              <a:rPr lang="fi-FI" sz="1400" dirty="0" err="1"/>
              <a:t>strategies</a:t>
            </a:r>
            <a:r>
              <a:rPr lang="fi-FI" sz="1400" dirty="0"/>
              <a:t> </a:t>
            </a:r>
            <a:r>
              <a:rPr lang="fi-FI" sz="1400" dirty="0" err="1"/>
              <a:t>doesn’t</a:t>
            </a:r>
            <a:r>
              <a:rPr lang="fi-FI" sz="1400" dirty="0"/>
              <a:t> </a:t>
            </a:r>
            <a:r>
              <a:rPr lang="fi-FI" sz="1400" dirty="0" err="1"/>
              <a:t>necessary</a:t>
            </a:r>
            <a:r>
              <a:rPr lang="fi-FI" sz="1400" dirty="0"/>
              <a:t> </a:t>
            </a:r>
            <a:r>
              <a:rPr lang="fi-FI" sz="1400" dirty="0" err="1"/>
              <a:t>work</a:t>
            </a:r>
            <a:r>
              <a:rPr lang="fi-FI" sz="1400" dirty="0"/>
              <a:t> on </a:t>
            </a:r>
            <a:r>
              <a:rPr lang="fi-FI" sz="1400" dirty="0" err="1"/>
              <a:t>microgrids</a:t>
            </a:r>
            <a:r>
              <a:rPr lang="fi-FI" sz="1400" dirty="0"/>
              <a:t> </a:t>
            </a:r>
            <a:r>
              <a:rPr lang="fi-FI" sz="1400" dirty="0" err="1" smtClean="0"/>
              <a:t>because</a:t>
            </a:r>
            <a:r>
              <a:rPr lang="fi-FI" sz="1400" dirty="0" smtClean="0"/>
              <a:t> of </a:t>
            </a:r>
            <a:r>
              <a:rPr lang="fi-FI" sz="1400" dirty="0" err="1" smtClean="0"/>
              <a:t>bidirectional</a:t>
            </a:r>
            <a:r>
              <a:rPr lang="fi-FI" sz="1400" dirty="0" smtClean="0"/>
              <a:t> </a:t>
            </a:r>
            <a:r>
              <a:rPr lang="fi-FI" sz="1400" dirty="0" err="1"/>
              <a:t>power</a:t>
            </a:r>
            <a:r>
              <a:rPr lang="fi-FI" sz="1400" dirty="0"/>
              <a:t> </a:t>
            </a:r>
            <a:r>
              <a:rPr lang="fi-FI" sz="1400" dirty="0" err="1"/>
              <a:t>flow</a:t>
            </a:r>
            <a:r>
              <a:rPr lang="fi-FI" sz="1400" dirty="0"/>
              <a:t> and </a:t>
            </a:r>
            <a:r>
              <a:rPr lang="fi-FI" sz="1400" dirty="0" err="1"/>
              <a:t>small</a:t>
            </a:r>
            <a:r>
              <a:rPr lang="fi-FI" sz="1400" dirty="0"/>
              <a:t> </a:t>
            </a:r>
            <a:r>
              <a:rPr lang="fi-FI" sz="1400" dirty="0" err="1"/>
              <a:t>fault</a:t>
            </a:r>
            <a:r>
              <a:rPr lang="fi-FI" sz="1400" dirty="0"/>
              <a:t> </a:t>
            </a:r>
            <a:r>
              <a:rPr lang="fi-FI" sz="1400" dirty="0" err="1"/>
              <a:t>currents</a:t>
            </a:r>
            <a:endParaRPr sz="1400" dirty="0"/>
          </a:p>
          <a:p>
            <a:pPr marL="0" lvl="0" indent="0" algn="l" rtl="0">
              <a:lnSpc>
                <a:spcPct val="100000"/>
              </a:lnSpc>
              <a:spcBef>
                <a:spcPts val="0"/>
              </a:spcBef>
              <a:spcAft>
                <a:spcPts val="0"/>
              </a:spcAft>
              <a:buNone/>
            </a:pPr>
            <a:endParaRPr sz="1400" dirty="0"/>
          </a:p>
          <a:p>
            <a:pPr marL="457200" lvl="0" indent="-317500" algn="l" rtl="0">
              <a:lnSpc>
                <a:spcPct val="100000"/>
              </a:lnSpc>
              <a:spcBef>
                <a:spcPts val="0"/>
              </a:spcBef>
              <a:spcAft>
                <a:spcPts val="0"/>
              </a:spcAft>
              <a:buSzPts val="1400"/>
              <a:buChar char="-"/>
            </a:pPr>
            <a:r>
              <a:rPr lang="fi-FI" dirty="0" err="1"/>
              <a:t>Because</a:t>
            </a:r>
            <a:r>
              <a:rPr lang="fi-FI" dirty="0"/>
              <a:t> DER </a:t>
            </a:r>
            <a:r>
              <a:rPr lang="fi-FI" dirty="0" err="1"/>
              <a:t>are</a:t>
            </a:r>
            <a:r>
              <a:rPr lang="fi-FI" dirty="0"/>
              <a:t> </a:t>
            </a:r>
            <a:r>
              <a:rPr lang="fi-FI" dirty="0" err="1"/>
              <a:t>mainly</a:t>
            </a:r>
            <a:r>
              <a:rPr lang="fi-FI" dirty="0"/>
              <a:t> </a:t>
            </a:r>
            <a:r>
              <a:rPr lang="fi-FI" dirty="0" err="1"/>
              <a:t>inverter</a:t>
            </a:r>
            <a:r>
              <a:rPr lang="fi-FI" dirty="0"/>
              <a:t> </a:t>
            </a:r>
            <a:r>
              <a:rPr lang="fi-FI" dirty="0" err="1"/>
              <a:t>fed</a:t>
            </a:r>
            <a:r>
              <a:rPr lang="fi-FI" dirty="0"/>
              <a:t> </a:t>
            </a:r>
            <a:r>
              <a:rPr lang="fi-FI" dirty="0" err="1"/>
              <a:t>the</a:t>
            </a:r>
            <a:r>
              <a:rPr lang="fi-FI" dirty="0"/>
              <a:t> </a:t>
            </a:r>
            <a:r>
              <a:rPr lang="fi-FI" dirty="0" err="1"/>
              <a:t>microgrid</a:t>
            </a:r>
            <a:r>
              <a:rPr lang="fi-FI" dirty="0"/>
              <a:t> </a:t>
            </a:r>
            <a:r>
              <a:rPr lang="fi-FI" dirty="0" err="1" smtClean="0"/>
              <a:t>can</a:t>
            </a:r>
            <a:r>
              <a:rPr lang="fi-FI" dirty="0" smtClean="0"/>
              <a:t> </a:t>
            </a:r>
            <a:r>
              <a:rPr lang="fi-FI" dirty="0" err="1" smtClean="0"/>
              <a:t>have</a:t>
            </a:r>
            <a:r>
              <a:rPr lang="fi-FI" dirty="0" smtClean="0"/>
              <a:t> </a:t>
            </a:r>
            <a:r>
              <a:rPr lang="fi-FI" dirty="0" err="1"/>
              <a:t>very</a:t>
            </a:r>
            <a:r>
              <a:rPr lang="fi-FI" dirty="0"/>
              <a:t> </a:t>
            </a:r>
            <a:r>
              <a:rPr lang="fi-FI" dirty="0" err="1"/>
              <a:t>low</a:t>
            </a:r>
            <a:r>
              <a:rPr lang="fi-FI" dirty="0"/>
              <a:t> inertia</a:t>
            </a:r>
            <a:endParaRPr sz="1400" dirty="0"/>
          </a:p>
        </p:txBody>
      </p:sp>
      <p:sp>
        <p:nvSpPr>
          <p:cNvPr id="146" name="Google Shape;146;g7f82c25d4d_0_10"/>
          <p:cNvSpPr txBox="1">
            <a:spLocks noGrp="1"/>
          </p:cNvSpPr>
          <p:nvPr>
            <p:ph type="ctrTitle"/>
          </p:nvPr>
        </p:nvSpPr>
        <p:spPr>
          <a:xfrm>
            <a:off x="572400" y="487740"/>
            <a:ext cx="7772400" cy="90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a:t>Issues of microgrid concept</a:t>
            </a:r>
            <a:endParaRPr/>
          </a:p>
        </p:txBody>
      </p:sp>
      <p:sp>
        <p:nvSpPr>
          <p:cNvPr id="147" name="Google Shape;147;g7f82c25d4d_0_10"/>
          <p:cNvSpPr txBox="1">
            <a:spLocks noGrp="1"/>
          </p:cNvSpPr>
          <p:nvPr>
            <p:ph type="body" idx="2"/>
          </p:nvPr>
        </p:nvSpPr>
        <p:spPr>
          <a:xfrm>
            <a:off x="5143500" y="6145215"/>
            <a:ext cx="15366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48" name="Google Shape;148;g7f82c25d4d_0_10"/>
          <p:cNvSpPr txBox="1">
            <a:spLocks noGrp="1"/>
          </p:cNvSpPr>
          <p:nvPr>
            <p:ph type="body" idx="3"/>
          </p:nvPr>
        </p:nvSpPr>
        <p:spPr>
          <a:xfrm>
            <a:off x="6859589" y="6145215"/>
            <a:ext cx="17019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49" name="Google Shape;149;g7f82c25d4d_0_10"/>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fi-FI"/>
              <a:t>Page </a:t>
            </a:r>
            <a:fld id="{00000000-1234-1234-1234-123412341234}" type="slidenum">
              <a:rPr lang="fi-FI"/>
              <a:t>8</a:t>
            </a:fld>
            <a:endParaRPr/>
          </a:p>
        </p:txBody>
      </p:sp>
      <p:sp>
        <p:nvSpPr>
          <p:cNvPr id="150" name="Google Shape;150;g7f82c25d4d_0_10"/>
          <p:cNvSpPr txBox="1"/>
          <p:nvPr/>
        </p:nvSpPr>
        <p:spPr>
          <a:xfrm>
            <a:off x="3282775" y="6145225"/>
            <a:ext cx="1010700" cy="305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i-FI" sz="1000" b="1">
                <a:solidFill>
                  <a:schemeClr val="lt2"/>
                </a:solidFill>
              </a:rPr>
              <a:t>21.04.2020</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g7f82c25d4d_0_19"/>
          <p:cNvSpPr txBox="1">
            <a:spLocks noGrp="1"/>
          </p:cNvSpPr>
          <p:nvPr>
            <p:ph type="body" idx="1"/>
          </p:nvPr>
        </p:nvSpPr>
        <p:spPr>
          <a:xfrm>
            <a:off x="572400" y="1497600"/>
            <a:ext cx="6285600" cy="4136400"/>
          </a:xfrm>
          <a:prstGeom prst="rect">
            <a:avLst/>
          </a:prstGeom>
        </p:spPr>
        <p:txBody>
          <a:bodyPr spcFirstLastPara="1" wrap="square" lIns="0" tIns="0" rIns="0" bIns="0" anchor="t" anchorCtr="0">
            <a:noAutofit/>
          </a:bodyPr>
          <a:lstStyle/>
          <a:p>
            <a:pPr marL="457200" lvl="0" indent="-317500" algn="l" rtl="0">
              <a:lnSpc>
                <a:spcPct val="115000"/>
              </a:lnSpc>
              <a:spcBef>
                <a:spcPts val="0"/>
              </a:spcBef>
              <a:spcAft>
                <a:spcPts val="0"/>
              </a:spcAft>
              <a:buSzPts val="1400"/>
              <a:buChar char="-"/>
            </a:pPr>
            <a:r>
              <a:rPr lang="fi-FI"/>
              <a:t>Smart grid and microgrid: </a:t>
            </a:r>
            <a:br>
              <a:rPr lang="fi-FI"/>
            </a:br>
            <a:r>
              <a:rPr lang="fi-FI"/>
              <a:t>The smart grid is a general concept for improving power system and enabling use of smart entities. Microgrid is one tool to put smart grid into effect.</a:t>
            </a:r>
            <a:endParaRPr/>
          </a:p>
          <a:p>
            <a:pPr marL="0" lvl="0" indent="0" algn="l" rtl="0">
              <a:spcBef>
                <a:spcPts val="280"/>
              </a:spcBef>
              <a:spcAft>
                <a:spcPts val="0"/>
              </a:spcAft>
              <a:buNone/>
            </a:pPr>
            <a:endParaRPr/>
          </a:p>
          <a:p>
            <a:pPr marL="457200" lvl="0" indent="-317500" algn="l" rtl="0">
              <a:spcBef>
                <a:spcPts val="280"/>
              </a:spcBef>
              <a:spcAft>
                <a:spcPts val="0"/>
              </a:spcAft>
              <a:buSzPts val="1400"/>
              <a:buChar char="-"/>
            </a:pPr>
            <a:r>
              <a:rPr lang="fi-FI"/>
              <a:t>Microgrid concept can be excellent tool for increasing distributed generation and renewable energy sources to power system</a:t>
            </a:r>
            <a:endParaRPr/>
          </a:p>
          <a:p>
            <a:pPr marL="0" lvl="0" indent="0" algn="l" rtl="0">
              <a:spcBef>
                <a:spcPts val="280"/>
              </a:spcBef>
              <a:spcAft>
                <a:spcPts val="0"/>
              </a:spcAft>
              <a:buNone/>
            </a:pPr>
            <a:endParaRPr/>
          </a:p>
          <a:p>
            <a:pPr marL="457200" lvl="0" indent="-317500" algn="l" rtl="0">
              <a:spcBef>
                <a:spcPts val="280"/>
              </a:spcBef>
              <a:spcAft>
                <a:spcPts val="0"/>
              </a:spcAft>
              <a:buSzPts val="1400"/>
              <a:buChar char="-"/>
            </a:pPr>
            <a:r>
              <a:rPr lang="fi-FI"/>
              <a:t>Many of the current distribution components can be used in microgrids, but different level of development still needed</a:t>
            </a:r>
            <a:endParaRPr/>
          </a:p>
          <a:p>
            <a:pPr marL="0" lvl="0" indent="0" algn="l" rtl="0">
              <a:spcBef>
                <a:spcPts val="280"/>
              </a:spcBef>
              <a:spcAft>
                <a:spcPts val="0"/>
              </a:spcAft>
              <a:buNone/>
            </a:pPr>
            <a:endParaRPr/>
          </a:p>
          <a:p>
            <a:pPr marL="457200" lvl="0" indent="-317500" algn="l" rtl="0">
              <a:spcBef>
                <a:spcPts val="280"/>
              </a:spcBef>
              <a:spcAft>
                <a:spcPts val="0"/>
              </a:spcAft>
              <a:buSzPts val="1400"/>
              <a:buChar char="-"/>
            </a:pPr>
            <a:r>
              <a:rPr lang="fi-FI"/>
              <a:t>Microgrid research has advanced much in recent years but much development is needed to make microgrids commercially viable</a:t>
            </a:r>
            <a:endParaRPr/>
          </a:p>
          <a:p>
            <a:pPr marL="0" lvl="0" indent="0" algn="l" rtl="0">
              <a:spcBef>
                <a:spcPts val="280"/>
              </a:spcBef>
              <a:spcAft>
                <a:spcPts val="0"/>
              </a:spcAft>
              <a:buNone/>
            </a:pPr>
            <a:endParaRPr/>
          </a:p>
        </p:txBody>
      </p:sp>
      <p:sp>
        <p:nvSpPr>
          <p:cNvPr id="157" name="Google Shape;157;g7f82c25d4d_0_19"/>
          <p:cNvSpPr txBox="1">
            <a:spLocks noGrp="1"/>
          </p:cNvSpPr>
          <p:nvPr>
            <p:ph type="ctrTitle"/>
          </p:nvPr>
        </p:nvSpPr>
        <p:spPr>
          <a:xfrm>
            <a:off x="572400" y="487740"/>
            <a:ext cx="7772400" cy="90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a:t>Conclusions</a:t>
            </a:r>
            <a:endParaRPr/>
          </a:p>
        </p:txBody>
      </p:sp>
      <p:sp>
        <p:nvSpPr>
          <p:cNvPr id="158" name="Google Shape;158;g7f82c25d4d_0_19"/>
          <p:cNvSpPr txBox="1">
            <a:spLocks noGrp="1"/>
          </p:cNvSpPr>
          <p:nvPr>
            <p:ph type="body" idx="2"/>
          </p:nvPr>
        </p:nvSpPr>
        <p:spPr>
          <a:xfrm>
            <a:off x="5143500" y="6145215"/>
            <a:ext cx="15366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59" name="Google Shape;159;g7f82c25d4d_0_19"/>
          <p:cNvSpPr txBox="1">
            <a:spLocks noGrp="1"/>
          </p:cNvSpPr>
          <p:nvPr>
            <p:ph type="body" idx="3"/>
          </p:nvPr>
        </p:nvSpPr>
        <p:spPr>
          <a:xfrm>
            <a:off x="6859589" y="6145215"/>
            <a:ext cx="17019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60" name="Google Shape;160;g7f82c25d4d_0_19"/>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fi-FI"/>
              <a:t>Page </a:t>
            </a:r>
            <a:fld id="{00000000-1234-1234-1234-123412341234}" type="slidenum">
              <a:rPr lang="fi-FI"/>
              <a:t>9</a:t>
            </a:fld>
            <a:endParaRPr/>
          </a:p>
        </p:txBody>
      </p:sp>
      <p:sp>
        <p:nvSpPr>
          <p:cNvPr id="161" name="Google Shape;161;g7f82c25d4d_0_19"/>
          <p:cNvSpPr txBox="1"/>
          <p:nvPr/>
        </p:nvSpPr>
        <p:spPr>
          <a:xfrm>
            <a:off x="3349275" y="6082600"/>
            <a:ext cx="1010700" cy="319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fi-FI" sz="1000" b="1">
                <a:solidFill>
                  <a:schemeClr val="lt2"/>
                </a:solidFill>
              </a:rPr>
              <a:t>21.04.2020</a:t>
            </a:r>
            <a:endParaRPr/>
          </a:p>
        </p:txBody>
      </p:sp>
    </p:spTree>
  </p:cSld>
  <p:clrMapOvr>
    <a:masterClrMapping/>
  </p:clrMapOvr>
</p:sld>
</file>

<file path=ppt/theme/theme1.xml><?xml version="1.0" encoding="utf-8"?>
<a:theme xmlns:a="http://schemas.openxmlformats.org/drawingml/2006/main" name="presentation">
  <a:themeElements>
    <a:clrScheme name="Custom 5">
      <a:dk1>
        <a:srgbClr val="000000"/>
      </a:dk1>
      <a:lt1>
        <a:srgbClr val="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alto Content - Green">
  <a:themeElements>
    <a:clrScheme name="Custom 6">
      <a:dk1>
        <a:srgbClr val="000000"/>
      </a:dk1>
      <a:lt1>
        <a:srgbClr val="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836</Words>
  <Application>Microsoft Office PowerPoint</Application>
  <PresentationFormat>On-screen Show (4:3)</PresentationFormat>
  <Paragraphs>137</Paragraphs>
  <Slides>10</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Arial</vt:lpstr>
      <vt:lpstr>Calibri</vt:lpstr>
      <vt:lpstr>Georgia</vt:lpstr>
      <vt:lpstr>Times New Roman</vt:lpstr>
      <vt:lpstr>presentation</vt:lpstr>
      <vt:lpstr>Aalto Content - Green</vt:lpstr>
      <vt:lpstr>ELEC-E8423 - Smart Grid  Technical solutions in Micro Grids</vt:lpstr>
      <vt:lpstr>Introduction</vt:lpstr>
      <vt:lpstr>Structure of Microgrid</vt:lpstr>
      <vt:lpstr>Distributed energy resources</vt:lpstr>
      <vt:lpstr>Controlling technologies in Microgrids</vt:lpstr>
      <vt:lpstr>Controlling and monitoring microgrids</vt:lpstr>
      <vt:lpstr>Configuration and operation modes </vt:lpstr>
      <vt:lpstr>Issues of microgrid concept</vt:lpstr>
      <vt:lpstr>Conclusions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ELEC-E8423 - Smart Grid  Technical solutions in Micro Grids</dc:title>
  <dc:creator>atammine</dc:creator>
  <cp:lastModifiedBy>Lehtonen Matti</cp:lastModifiedBy>
  <cp:revision>2</cp:revision>
  <dcterms:created xsi:type="dcterms:W3CDTF">2010-03-23T14:57:30Z</dcterms:created>
  <dcterms:modified xsi:type="dcterms:W3CDTF">2020-04-20T06:07:08Z</dcterms:modified>
</cp:coreProperties>
</file>