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31" r:id="rId1"/>
    <p:sldMasterId id="2147483671" r:id="rId2"/>
  </p:sldMasterIdLst>
  <p:notesMasterIdLst>
    <p:notesMasterId r:id="rId14"/>
  </p:notesMasterIdLst>
  <p:handoutMasterIdLst>
    <p:handoutMasterId r:id="rId15"/>
  </p:handoutMasterIdLst>
  <p:sldIdLst>
    <p:sldId id="339" r:id="rId3"/>
    <p:sldId id="355" r:id="rId4"/>
    <p:sldId id="363" r:id="rId5"/>
    <p:sldId id="365" r:id="rId6"/>
    <p:sldId id="371" r:id="rId7"/>
    <p:sldId id="367" r:id="rId8"/>
    <p:sldId id="368" r:id="rId9"/>
    <p:sldId id="369" r:id="rId10"/>
    <p:sldId id="370" r:id="rId11"/>
    <p:sldId id="352" r:id="rId12"/>
    <p:sldId id="362" r:id="rId13"/>
  </p:sldIdLst>
  <p:sldSz cx="9144000" cy="6858000" type="screen4x3"/>
  <p:notesSz cx="6797675" cy="9874250"/>
  <p:defaultTextStyle>
    <a:defPPr>
      <a:defRPr lang="en-US"/>
    </a:defPPr>
    <a:lvl1pPr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388938" indent="682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777875" indent="136525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168400" indent="203200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557338" indent="2714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749" autoAdjust="0"/>
    <p:restoredTop sz="90320" autoAdjust="0"/>
  </p:normalViewPr>
  <p:slideViewPr>
    <p:cSldViewPr snapToGrid="0" snapToObjects="1">
      <p:cViewPr varScale="1">
        <p:scale>
          <a:sx n="107" d="100"/>
          <a:sy n="107" d="100"/>
        </p:scale>
        <p:origin x="270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78" d="100"/>
          <a:sy n="78" d="100"/>
        </p:scale>
        <p:origin x="-4014" y="-114"/>
      </p:cViewPr>
      <p:guideLst>
        <p:guide orient="horz" pos="3110"/>
        <p:guide pos="2141"/>
      </p:guideLst>
    </p:cSldViewPr>
  </p:notes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E6C6C468-002F-4575-A7B2-5116909C25E9}" type="datetime1">
              <a:rPr lang="en-US"/>
              <a:pPr>
                <a:defRPr/>
              </a:pPr>
              <a:t>3/3/2020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ADF26D-2D02-4B7E-A9F7-BA15724DBC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479777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0C00A11D-E7F3-4B45-B120-89C62F8E3355}" type="datetime1">
              <a:rPr lang="en-US"/>
              <a:pPr>
                <a:defRPr/>
              </a:pPr>
              <a:t>3/3/2020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2776" tIns="46389" rIns="92776" bIns="46389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i-FI" noProof="0"/>
              <a:t>Click to edit Master text styles</a:t>
            </a:r>
          </a:p>
          <a:p>
            <a:pPr lvl="1"/>
            <a:r>
              <a:rPr lang="fi-FI" noProof="0"/>
              <a:t>Second level</a:t>
            </a:r>
          </a:p>
          <a:p>
            <a:pPr lvl="2"/>
            <a:r>
              <a:rPr lang="fi-FI" noProof="0"/>
              <a:t>Third level</a:t>
            </a:r>
          </a:p>
          <a:p>
            <a:pPr lvl="3"/>
            <a:r>
              <a:rPr lang="fi-FI" noProof="0"/>
              <a:t>Fourth level</a:t>
            </a:r>
          </a:p>
          <a:p>
            <a:pPr lvl="4"/>
            <a:r>
              <a:rPr lang="fi-FI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BB9EB4-620A-4C05-A10A-919C6D24120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80534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 pitchFamily="-65" charset="-128"/>
      </a:defRPr>
    </a:lvl1pPr>
    <a:lvl2pPr marL="3889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2pPr>
    <a:lvl3pPr marL="777875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3pPr>
    <a:lvl4pPr marL="1168400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4pPr>
    <a:lvl5pPr marL="15573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5pPr>
    <a:lvl6pPr marL="1948129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337755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727381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117007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50273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sz="1000" b="1" dirty="0" err="1">
                <a:sym typeface="Wingdings" panose="05000000000000000000" pitchFamily="2" charset="2"/>
              </a:rPr>
              <a:t>inexpensive</a:t>
            </a:r>
            <a:r>
              <a:rPr lang="fi-FI" sz="1000" b="1" dirty="0">
                <a:sym typeface="Wingdings" panose="05000000000000000000" pitchFamily="2" charset="2"/>
              </a:rPr>
              <a:t> </a:t>
            </a:r>
            <a:r>
              <a:rPr lang="fi-FI" sz="1000" b="1" dirty="0" err="1">
                <a:sym typeface="Wingdings" panose="05000000000000000000" pitchFamily="2" charset="2"/>
              </a:rPr>
              <a:t>electrictymore</a:t>
            </a:r>
            <a:r>
              <a:rPr lang="fi-FI" sz="1000" b="1" dirty="0">
                <a:sym typeface="Wingdings" panose="05000000000000000000" pitchFamily="2" charset="2"/>
              </a:rPr>
              <a:t> </a:t>
            </a:r>
            <a:r>
              <a:rPr lang="fi-FI" sz="1000" b="1" dirty="0" err="1">
                <a:sym typeface="Wingdings" panose="05000000000000000000" pitchFamily="2" charset="2"/>
              </a:rPr>
              <a:t>demand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709258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37452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38804440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388938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1" dirty="0"/>
              <a:t>Electricity production must meet consumption.</a:t>
            </a:r>
          </a:p>
          <a:p>
            <a:pPr marL="0" marR="0" lvl="0" indent="0" algn="l" defTabSz="388938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800" b="1" dirty="0"/>
          </a:p>
          <a:p>
            <a:pPr marL="0" marR="0" lvl="0" indent="0" algn="l" defTabSz="388938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1" dirty="0"/>
              <a:t>Economical demand response and Fault demand response.</a:t>
            </a:r>
          </a:p>
          <a:p>
            <a:pPr marL="0" marR="0" lvl="0" indent="0" algn="l" defTabSz="388938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800" b="1" dirty="0"/>
          </a:p>
          <a:p>
            <a:pPr marL="0" marR="0" lvl="0" indent="0" algn="l" defTabSz="388938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1" dirty="0"/>
              <a:t>shifting loads from peak hours to low-demand hours.</a:t>
            </a:r>
          </a:p>
          <a:p>
            <a:pPr marL="0" marR="0" lvl="0" indent="0" algn="l" defTabSz="388938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800" b="1" dirty="0"/>
          </a:p>
          <a:p>
            <a:pPr marL="0" marR="0" lvl="0" indent="0" algn="l" defTabSz="388938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800" b="1" dirty="0"/>
          </a:p>
          <a:p>
            <a:pPr marL="0" marR="0" lvl="0" indent="0" algn="l" defTabSz="388938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15362049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81899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6257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34352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65985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Distribution network company</a:t>
            </a:r>
          </a:p>
          <a:p>
            <a:r>
              <a:rPr lang="en-US" b="1" dirty="0"/>
              <a:t>Transmission system operator company</a:t>
            </a:r>
          </a:p>
          <a:p>
            <a:r>
              <a:rPr lang="en-US" b="1" dirty="0"/>
              <a:t>Electricity vendor</a:t>
            </a:r>
          </a:p>
          <a:p>
            <a:pPr marL="0" marR="0" lvl="0" indent="0" algn="l" defTabSz="388938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/>
              <a:t>Aggregator 3</a:t>
            </a:r>
            <a:r>
              <a:rPr lang="en-US" b="1" baseline="30000" dirty="0"/>
              <a:t>rd</a:t>
            </a:r>
            <a:r>
              <a:rPr lang="en-US" b="1" dirty="0"/>
              <a:t> party </a:t>
            </a:r>
            <a:r>
              <a:rPr lang="en-US" sz="1000" b="1" dirty="0"/>
              <a:t>is needed in order to sell extra energy to grid</a:t>
            </a:r>
          </a:p>
          <a:p>
            <a:endParaRPr lang="en-US" b="1" dirty="0"/>
          </a:p>
          <a:p>
            <a:endParaRPr lang="en-US" b="1" dirty="0"/>
          </a:p>
          <a:p>
            <a:pPr marL="0" marR="0" lvl="0" indent="0" algn="l" defTabSz="388938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i-FI" sz="1000" b="1" dirty="0" err="1"/>
              <a:t>consumer</a:t>
            </a:r>
            <a:r>
              <a:rPr lang="fi-FI" sz="1000" b="1" dirty="0"/>
              <a:t>, </a:t>
            </a:r>
            <a:r>
              <a:rPr lang="fi-FI" sz="1000" b="1" dirty="0" err="1"/>
              <a:t>based</a:t>
            </a:r>
            <a:r>
              <a:rPr lang="fi-FI" sz="1000" b="1" dirty="0"/>
              <a:t> on </a:t>
            </a:r>
            <a:r>
              <a:rPr lang="fi-FI" sz="1000" b="1" dirty="0" err="1"/>
              <a:t>electricity</a:t>
            </a:r>
            <a:r>
              <a:rPr lang="fi-FI" sz="1000" b="1" dirty="0"/>
              <a:t> </a:t>
            </a:r>
            <a:r>
              <a:rPr lang="fi-FI" sz="1000" b="1" dirty="0" err="1"/>
              <a:t>price</a:t>
            </a:r>
            <a:endParaRPr lang="fi-FI" sz="1000" b="1" dirty="0"/>
          </a:p>
          <a:p>
            <a:pPr marL="0" marR="0" lvl="0" indent="0" algn="l" defTabSz="388938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fi-FI" sz="1000" b="1" dirty="0"/>
          </a:p>
          <a:p>
            <a:pPr marL="0" marR="0" lvl="0" indent="0" algn="l" defTabSz="388938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i-FI" sz="1000" b="1" dirty="0" err="1"/>
              <a:t>According</a:t>
            </a:r>
            <a:r>
              <a:rPr lang="fi-FI" sz="1000" b="1" dirty="0"/>
              <a:t> to HELEN 5-10 </a:t>
            </a:r>
            <a:r>
              <a:rPr lang="fi-FI" sz="1000" b="1" dirty="0" err="1"/>
              <a:t>percent</a:t>
            </a:r>
            <a:r>
              <a:rPr lang="fi-FI" sz="1000" b="1" dirty="0"/>
              <a:t> </a:t>
            </a:r>
            <a:r>
              <a:rPr lang="fi-FI" sz="1000" b="1" dirty="0" err="1"/>
              <a:t>savings</a:t>
            </a:r>
            <a:r>
              <a:rPr lang="fi-FI" sz="1000" b="1" dirty="0"/>
              <a:t> in </a:t>
            </a:r>
            <a:r>
              <a:rPr lang="fi-FI" sz="1000" b="1" dirty="0" err="1"/>
              <a:t>annual</a:t>
            </a:r>
            <a:r>
              <a:rPr lang="fi-FI" sz="1000" b="1" dirty="0"/>
              <a:t> </a:t>
            </a:r>
            <a:r>
              <a:rPr lang="fi-FI" sz="1000" b="1" dirty="0" err="1"/>
              <a:t>electricity</a:t>
            </a:r>
            <a:r>
              <a:rPr lang="fi-FI" sz="1000" b="1" dirty="0"/>
              <a:t> </a:t>
            </a:r>
            <a:r>
              <a:rPr lang="fi-FI" sz="1000" b="1" dirty="0" err="1"/>
              <a:t>costs</a:t>
            </a:r>
            <a:r>
              <a:rPr lang="fi-FI" sz="1000" b="1"/>
              <a:t>.</a:t>
            </a:r>
            <a:endParaRPr lang="fi-FI" sz="1000" b="1" dirty="0"/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0461094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KNX</a:t>
            </a:r>
          </a:p>
        </p:txBody>
      </p:sp>
    </p:spTree>
    <p:extLst>
      <p:ext uri="{BB962C8B-B14F-4D97-AF65-F5344CB8AC3E}">
        <p14:creationId xmlns:p14="http://schemas.microsoft.com/office/powerpoint/2010/main" val="11143042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2400" cy="1086181"/>
          </a:xfrm>
        </p:spPr>
        <p:txBody>
          <a:bodyPr lIns="0" tIns="0" rIns="0" bIns="0" anchor="t">
            <a:normAutofit/>
          </a:bodyPr>
          <a:lstStyle>
            <a:lvl1pPr algn="l">
              <a:defRPr sz="43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0" y="2858401"/>
            <a:ext cx="6285600" cy="2339529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ts val="2216"/>
              </a:lnSpc>
              <a:buNone/>
              <a:defRPr sz="2000">
                <a:solidFill>
                  <a:srgbClr val="FFFFFF"/>
                </a:solidFill>
              </a:defRPr>
            </a:lvl1pPr>
            <a:lvl2pPr marL="3896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92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88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58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481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37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27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17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72401" y="5961599"/>
            <a:ext cx="2049245" cy="1778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572400" y="6137467"/>
            <a:ext cx="204924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8"/>
          </p:nvPr>
        </p:nvSpPr>
        <p:spPr>
          <a:xfrm>
            <a:off x="2862387" y="6137467"/>
            <a:ext cx="202711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9"/>
          </p:nvPr>
        </p:nvSpPr>
        <p:spPr>
          <a:xfrm>
            <a:off x="7427603" y="5961599"/>
            <a:ext cx="1132198" cy="6336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20"/>
          </p:nvPr>
        </p:nvSpPr>
        <p:spPr>
          <a:xfrm>
            <a:off x="5143295" y="5961067"/>
            <a:ext cx="1962357" cy="634132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1"/>
          </p:nvPr>
        </p:nvSpPr>
        <p:spPr>
          <a:xfrm>
            <a:off x="2860675" y="5961063"/>
            <a:ext cx="2027238" cy="177800"/>
          </a:xfrm>
        </p:spPr>
        <p:txBody>
          <a:bodyPr lIns="0" tIns="0" rIns="0" bIns="0" anchor="t"/>
          <a:lstStyle>
            <a:lvl1pPr>
              <a:defRPr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527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2"/>
                </a:solidFill>
                <a:latin typeface="+mj-lt"/>
              </a:defRPr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E17AA3F4-D5E5-4C20-B6A3-9D228DF0888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8900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06400" y="406400"/>
            <a:ext cx="8326438" cy="547211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 dirty="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572400" y="547000"/>
            <a:ext cx="7772400" cy="22064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10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A05597E2-BB32-4F6B-84FE-6C16B84E6FD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7914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9" name="Rectangle 8"/>
          <p:cNvSpPr/>
          <p:nvPr/>
        </p:nvSpPr>
        <p:spPr>
          <a:xfrm>
            <a:off x="573088" y="1138238"/>
            <a:ext cx="7988300" cy="635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3"/>
                </a:solidFill>
                <a:latin typeface="+mj-lt"/>
              </a:defRPr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r>
              <a:rPr lang="et-EE" altLang="en-US" dirty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29742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25" y="119063"/>
            <a:ext cx="8520113" cy="962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23850" y="1268413"/>
            <a:ext cx="4171950" cy="489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171950" cy="489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defTabSz="388938">
              <a:defRPr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85475600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4" descr="Aalto_EN_Electr-Eng_21_RGB_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0" t="6174"/>
          <a:stretch>
            <a:fillRect/>
          </a:stretch>
        </p:blipFill>
        <p:spPr bwMode="auto">
          <a:xfrm>
            <a:off x="0" y="0"/>
            <a:ext cx="2162175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049652F-9372-4B86-AABD-EF97F90847F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8" name="Rectangle 7"/>
          <p:cNvSpPr/>
          <p:nvPr/>
        </p:nvSpPr>
        <p:spPr>
          <a:xfrm>
            <a:off x="406400" y="1712913"/>
            <a:ext cx="8328025" cy="3921125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 dirty="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87" r:id="rId1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5pPr>
      <a:lvl6pPr marL="389626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6pPr>
      <a:lvl7pPr marL="779252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7pPr>
      <a:lvl8pPr marL="1168878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8pPr>
      <a:lvl9pPr marL="1558503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3" descr="Aalto_EN_Electr-Eng_13_RGB_2"/>
          <p:cNvPicPr>
            <a:picLocks noChangeAspect="1" noChangeArrowheads="1"/>
          </p:cNvPicPr>
          <p:nvPr userDrawn="1"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5815013"/>
            <a:ext cx="2519363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/>
              <a:t>Click to edit Master title style</a:t>
            </a:r>
            <a:endParaRPr lang="en-US" altLang="en-US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/>
              <a:t>Click to edit Master text styles</a:t>
            </a:r>
          </a:p>
          <a:p>
            <a:pPr lvl="1"/>
            <a:r>
              <a:rPr lang="fi-FI" altLang="en-US"/>
              <a:t>Second level</a:t>
            </a:r>
          </a:p>
          <a:p>
            <a:pPr lvl="2"/>
            <a:r>
              <a:rPr lang="fi-FI" altLang="en-US"/>
              <a:t>Third level</a:t>
            </a:r>
          </a:p>
          <a:p>
            <a:pPr lvl="3"/>
            <a:r>
              <a:rPr lang="fi-FI" altLang="en-US"/>
              <a:t>Fourth level</a:t>
            </a:r>
          </a:p>
          <a:p>
            <a:pPr lvl="4"/>
            <a:r>
              <a:rPr lang="fi-FI" altLang="en-US"/>
              <a:t>Fifth level</a:t>
            </a:r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E0A0211-A76A-4511-A964-36F8689660B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90" r:id="rId1"/>
    <p:sldLayoutId id="2147484791" r:id="rId2"/>
    <p:sldLayoutId id="2147484792" r:id="rId3"/>
    <p:sldLayoutId id="2147484794" r:id="rId4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108" charset="-128"/>
          <a:cs typeface="ＭＳ Ｐゴシック" pitchFamily="-108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5pPr>
      <a:lvl6pPr marL="389626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6pPr>
      <a:lvl7pPr marL="779252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7pPr>
      <a:lvl8pPr marL="1168878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8pPr>
      <a:lvl9pPr marL="1558503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108" charset="-128"/>
          <a:cs typeface="ＭＳ Ｐゴシック" pitchFamily="-108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vattenfall.fi/energianeuvonta/sahkonkulutus/" TargetMode="External"/><Relationship Id="rId7" Type="http://schemas.openxmlformats.org/officeDocument/2006/relationships/hyperlink" Target="https://lutpub.lut.fi/bitstream/handle/10024/158776/diplomityo_siponen_tommi.pdf?sequence=1&amp;isAllowed=y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www.fortumsmartliving.com/fi/" TargetMode="External"/><Relationship Id="rId5" Type="http://schemas.openxmlformats.org/officeDocument/2006/relationships/hyperlink" Target="http://urn.fi/URN:ISBN:978-952-15-3485-0" TargetMode="External"/><Relationship Id="rId4" Type="http://schemas.openxmlformats.org/officeDocument/2006/relationships/hyperlink" Target="https://www.sahkoala.fi/ammattilaiset/uutiset/fi_FI/201119_Miljoona_lampopumppua_myyty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vattenfall.fi/energianeuvonta/sahkonkulutus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ahkoala.fi/ammattilaiset/uutiset/fi_FI/201119_Miljoona_lampopumppua_myyty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7274" cy="2410209"/>
          </a:xfrm>
        </p:spPr>
        <p:txBody>
          <a:bodyPr>
            <a:normAutofit fontScale="90000"/>
          </a:bodyPr>
          <a:lstStyle/>
          <a:p>
            <a:r>
              <a:rPr lang="fi-FI" sz="3200" dirty="0"/>
              <a:t>ELEC-E8423 - Smart Grid</a:t>
            </a:r>
            <a:br>
              <a:rPr lang="fi-FI" sz="3200" dirty="0"/>
            </a:br>
            <a:r>
              <a:rPr lang="fi-FI" sz="3200" dirty="0"/>
              <a:t/>
            </a:r>
            <a:br>
              <a:rPr lang="fi-FI" sz="3200" dirty="0"/>
            </a:br>
            <a:r>
              <a:rPr lang="fi-FI" sz="3200" i="1" dirty="0" err="1"/>
              <a:t>Electrical</a:t>
            </a:r>
            <a:r>
              <a:rPr lang="fi-FI" sz="3200" i="1" dirty="0"/>
              <a:t> </a:t>
            </a:r>
            <a:r>
              <a:rPr lang="fi-FI" sz="3200" i="1" dirty="0" err="1"/>
              <a:t>energy</a:t>
            </a:r>
            <a:r>
              <a:rPr lang="fi-FI" sz="3200" i="1" dirty="0"/>
              <a:t> </a:t>
            </a:r>
            <a:r>
              <a:rPr lang="fi-FI" sz="3200" i="1" dirty="0" err="1"/>
              <a:t>use</a:t>
            </a:r>
            <a:r>
              <a:rPr lang="fi-FI" sz="3200" i="1" dirty="0"/>
              <a:t> in </a:t>
            </a:r>
            <a:r>
              <a:rPr lang="fi-FI" sz="3200" i="1" dirty="0" err="1"/>
              <a:t>residential</a:t>
            </a:r>
            <a:r>
              <a:rPr lang="fi-FI" sz="3200" i="1" dirty="0"/>
              <a:t> </a:t>
            </a:r>
            <a:r>
              <a:rPr lang="fi-FI" sz="3200" i="1" dirty="0" err="1"/>
              <a:t>buildings</a:t>
            </a:r>
            <a:r>
              <a:rPr lang="fi-FI" sz="3200" i="1" dirty="0"/>
              <a:t>, </a:t>
            </a:r>
            <a:r>
              <a:rPr lang="fi-FI" sz="3200" i="1" dirty="0" err="1"/>
              <a:t>flexibility</a:t>
            </a:r>
            <a:r>
              <a:rPr lang="fi-FI" sz="3200" i="1" dirty="0"/>
              <a:t> and DR </a:t>
            </a:r>
            <a:r>
              <a:rPr lang="fi-FI" sz="3200" i="1" dirty="0" err="1"/>
              <a:t>potential</a:t>
            </a:r>
            <a:r>
              <a:rPr lang="fi-FI" sz="3200" i="1" dirty="0"/>
              <a:t> of </a:t>
            </a:r>
            <a:r>
              <a:rPr lang="fi-FI" sz="3200" i="1" dirty="0" err="1"/>
              <a:t>different</a:t>
            </a:r>
            <a:r>
              <a:rPr lang="fi-FI" sz="3200" i="1" dirty="0"/>
              <a:t> </a:t>
            </a:r>
            <a:r>
              <a:rPr lang="fi-FI" sz="3200" i="1" dirty="0" err="1"/>
              <a:t>energy</a:t>
            </a:r>
            <a:r>
              <a:rPr lang="fi-FI" sz="3200" i="1" dirty="0"/>
              <a:t> </a:t>
            </a:r>
            <a:r>
              <a:rPr lang="fi-FI" sz="3200" i="1" dirty="0" err="1"/>
              <a:t>uses</a:t>
            </a:r>
            <a:endParaRPr lang="en-US" sz="320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1" y="4182429"/>
            <a:ext cx="6285600" cy="1323370"/>
          </a:xfrm>
        </p:spPr>
        <p:txBody>
          <a:bodyPr>
            <a:normAutofit/>
          </a:bodyPr>
          <a:lstStyle/>
          <a:p>
            <a:r>
              <a:rPr lang="en-US" i="1" dirty="0"/>
              <a:t>Miro Lehtimäki</a:t>
            </a:r>
          </a:p>
          <a:p>
            <a:r>
              <a:rPr lang="en-US" i="1" dirty="0"/>
              <a:t>Lauri </a:t>
            </a:r>
            <a:r>
              <a:rPr lang="en-US" i="1" dirty="0" err="1"/>
              <a:t>Ikola</a:t>
            </a:r>
            <a:endParaRPr lang="en-US" i="1" dirty="0"/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fi-FI" dirty="0"/>
              <a:t>03</a:t>
            </a:r>
            <a:r>
              <a:rPr lang="et-EE" dirty="0"/>
              <a:t>.0</a:t>
            </a:r>
            <a:r>
              <a:rPr lang="fi-FI" dirty="0"/>
              <a:t>3</a:t>
            </a:r>
            <a:r>
              <a:rPr lang="et-EE" dirty="0"/>
              <a:t>.20</a:t>
            </a:r>
            <a:r>
              <a:rPr lang="fi-FI" dirty="0"/>
              <a:t>20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04479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8134278" cy="41364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Greatest DR potential: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100" dirty="0">
                <a:sym typeface="Wingdings" panose="05000000000000000000" pitchFamily="2" charset="2"/>
              </a:rPr>
              <a:t>Heating (Direct electrical heating &amp; sauna, heat pumps)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100" dirty="0">
                <a:sym typeface="Wingdings" panose="05000000000000000000" pitchFamily="2" charset="2"/>
              </a:rPr>
              <a:t>Electrical vehicles (DR and storage)</a:t>
            </a:r>
            <a:endParaRPr lang="fi-FI" sz="2100" dirty="0"/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sz="2400" dirty="0" err="1">
                <a:sym typeface="Wingdings" panose="05000000000000000000" pitchFamily="2" charset="2"/>
              </a:rPr>
              <a:t>Automation</a:t>
            </a:r>
            <a:r>
              <a:rPr lang="fi-FI" sz="2400" dirty="0">
                <a:sym typeface="Wingdings" panose="05000000000000000000" pitchFamily="2" charset="2"/>
              </a:rPr>
              <a:t> </a:t>
            </a:r>
            <a:r>
              <a:rPr lang="fi-FI" sz="2400" dirty="0" err="1">
                <a:sym typeface="Wingdings" panose="05000000000000000000" pitchFamily="2" charset="2"/>
              </a:rPr>
              <a:t>systems</a:t>
            </a:r>
            <a:endParaRPr lang="fi-FI" sz="2400" dirty="0"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sz="2400" dirty="0" err="1"/>
              <a:t>Demand</a:t>
            </a:r>
            <a:r>
              <a:rPr lang="fi-FI" sz="2400" dirty="0"/>
              <a:t> </a:t>
            </a:r>
            <a:r>
              <a:rPr lang="fi-FI" sz="2400" dirty="0" err="1"/>
              <a:t>response</a:t>
            </a:r>
            <a:r>
              <a:rPr lang="fi-FI" sz="2400" dirty="0"/>
              <a:t> </a:t>
            </a:r>
            <a:r>
              <a:rPr lang="fi-FI" sz="2400" dirty="0" err="1"/>
              <a:t>can</a:t>
            </a:r>
            <a:r>
              <a:rPr lang="fi-FI" sz="2400" dirty="0"/>
              <a:t> </a:t>
            </a:r>
            <a:r>
              <a:rPr lang="fi-FI" sz="2400" dirty="0" err="1"/>
              <a:t>also</a:t>
            </a:r>
            <a:r>
              <a:rPr lang="fi-FI" sz="2400" dirty="0"/>
              <a:t> </a:t>
            </a:r>
            <a:r>
              <a:rPr lang="fi-FI" sz="2400" dirty="0" err="1"/>
              <a:t>have</a:t>
            </a:r>
            <a:r>
              <a:rPr lang="fi-FI" sz="2400" dirty="0"/>
              <a:t> </a:t>
            </a:r>
            <a:r>
              <a:rPr lang="fi-FI" sz="2400" dirty="0" err="1"/>
              <a:t>negative</a:t>
            </a:r>
            <a:r>
              <a:rPr lang="fi-FI" sz="2400" dirty="0"/>
              <a:t> </a:t>
            </a:r>
            <a:r>
              <a:rPr lang="fi-FI" sz="2400" dirty="0" err="1"/>
              <a:t>effects</a:t>
            </a:r>
            <a:r>
              <a:rPr lang="fi-FI" sz="2400" dirty="0"/>
              <a:t> to </a:t>
            </a:r>
            <a:r>
              <a:rPr lang="fi-FI" sz="2400" dirty="0" err="1"/>
              <a:t>the</a:t>
            </a:r>
            <a:r>
              <a:rPr lang="fi-FI" sz="2400" dirty="0"/>
              <a:t> </a:t>
            </a:r>
            <a:r>
              <a:rPr lang="fi-FI" sz="2400" dirty="0" err="1"/>
              <a:t>power</a:t>
            </a:r>
            <a:r>
              <a:rPr lang="fi-FI" sz="2400" dirty="0"/>
              <a:t> </a:t>
            </a:r>
            <a:r>
              <a:rPr lang="fi-FI" sz="2400" dirty="0" err="1"/>
              <a:t>system</a:t>
            </a:r>
            <a:r>
              <a:rPr lang="fi-FI" sz="2400" dirty="0"/>
              <a:t> </a:t>
            </a:r>
            <a:r>
              <a:rPr lang="fi-FI" sz="2400" dirty="0">
                <a:sym typeface="Wingdings" panose="05000000000000000000" pitchFamily="2" charset="2"/>
              </a:rPr>
              <a:t> </a:t>
            </a:r>
            <a:r>
              <a:rPr lang="fi-FI" sz="2400" i="1" dirty="0" err="1">
                <a:sym typeface="Wingdings" panose="05000000000000000000" pitchFamily="2" charset="2"/>
              </a:rPr>
              <a:t>e.g</a:t>
            </a:r>
            <a:r>
              <a:rPr lang="fi-FI" sz="2400" i="1" dirty="0">
                <a:sym typeface="Wingdings" panose="05000000000000000000" pitchFamily="2" charset="2"/>
              </a:rPr>
              <a:t>.</a:t>
            </a:r>
            <a:r>
              <a:rPr lang="fi-FI" sz="2400" dirty="0">
                <a:sym typeface="Wingdings" panose="05000000000000000000" pitchFamily="2" charset="2"/>
              </a:rPr>
              <a:t> </a:t>
            </a:r>
            <a:r>
              <a:rPr lang="fi-FI" sz="2400" dirty="0" err="1">
                <a:sym typeface="Wingdings" panose="05000000000000000000" pitchFamily="2" charset="2"/>
              </a:rPr>
              <a:t>Diversity</a:t>
            </a:r>
            <a:r>
              <a:rPr lang="fi-FI" sz="2400" dirty="0">
                <a:sym typeface="Wingdings" panose="05000000000000000000" pitchFamily="2" charset="2"/>
              </a:rPr>
              <a:t> </a:t>
            </a:r>
            <a:r>
              <a:rPr lang="fi-FI" sz="2400" dirty="0" err="1">
                <a:sym typeface="Wingdings" panose="05000000000000000000" pitchFamily="2" charset="2"/>
              </a:rPr>
              <a:t>factor</a:t>
            </a:r>
            <a:endParaRPr lang="fi-FI" sz="2400" dirty="0"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fi-FI" sz="1400" dirty="0">
              <a:sym typeface="Wingdings" panose="05000000000000000000" pitchFamily="2" charset="2"/>
            </a:endParaRP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3000" dirty="0"/>
          </a:p>
          <a:p>
            <a:pPr marL="388937" lvl="1" indent="0">
              <a:lnSpc>
                <a:spcPct val="150000"/>
              </a:lnSpc>
              <a:buNone/>
            </a:pPr>
            <a:endParaRPr lang="en-US" sz="1800" dirty="0"/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fi-FI" sz="3000" dirty="0">
              <a:sym typeface="Wingdings" panose="05000000000000000000" pitchFamily="2" charset="2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/>
              <a:t>Conclusions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fi-FI" i="1" dirty="0" err="1"/>
              <a:t>Electrical</a:t>
            </a:r>
            <a:r>
              <a:rPr lang="fi-FI" i="1" dirty="0"/>
              <a:t> </a:t>
            </a:r>
            <a:r>
              <a:rPr lang="fi-FI" i="1" dirty="0" err="1"/>
              <a:t>energy</a:t>
            </a:r>
            <a:r>
              <a:rPr lang="fi-FI" i="1" dirty="0"/>
              <a:t> </a:t>
            </a:r>
            <a:r>
              <a:rPr lang="fi-FI" i="1" dirty="0" err="1"/>
              <a:t>use</a:t>
            </a:r>
            <a:r>
              <a:rPr lang="fi-FI" i="1" dirty="0"/>
              <a:t> in </a:t>
            </a:r>
            <a:r>
              <a:rPr lang="fi-FI" i="1" dirty="0" err="1"/>
              <a:t>residential</a:t>
            </a:r>
            <a:r>
              <a:rPr lang="fi-FI" i="1" dirty="0"/>
              <a:t> </a:t>
            </a:r>
            <a:r>
              <a:rPr lang="fi-FI" i="1" dirty="0" err="1"/>
              <a:t>buildings</a:t>
            </a:r>
            <a:r>
              <a:rPr lang="fi-FI" i="1" dirty="0"/>
              <a:t>, </a:t>
            </a:r>
            <a:r>
              <a:rPr lang="fi-FI" i="1" dirty="0" err="1"/>
              <a:t>flexibility</a:t>
            </a:r>
            <a:r>
              <a:rPr lang="fi-FI" i="1" dirty="0"/>
              <a:t> and DR </a:t>
            </a:r>
            <a:r>
              <a:rPr lang="fi-FI" i="1" dirty="0" err="1"/>
              <a:t>potential</a:t>
            </a:r>
            <a:r>
              <a:rPr lang="fi-FI" i="1" dirty="0"/>
              <a:t> of </a:t>
            </a:r>
            <a:r>
              <a:rPr lang="fi-FI" i="1" dirty="0" err="1"/>
              <a:t>different</a:t>
            </a:r>
            <a:r>
              <a:rPr lang="fi-FI" i="1" dirty="0"/>
              <a:t> </a:t>
            </a:r>
            <a:r>
              <a:rPr lang="fi-FI" i="1" dirty="0" err="1"/>
              <a:t>energy</a:t>
            </a:r>
            <a:r>
              <a:rPr lang="fi-FI" i="1" dirty="0"/>
              <a:t> </a:t>
            </a:r>
            <a:r>
              <a:rPr lang="fi-FI" i="1" dirty="0" err="1"/>
              <a:t>uses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03.03.2020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10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231556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309935"/>
            <a:ext cx="8134278" cy="4464564"/>
          </a:xfrm>
        </p:spPr>
        <p:txBody>
          <a:bodyPr>
            <a:normAutofit fontScale="85000" lnSpcReduction="10000"/>
          </a:bodyPr>
          <a:lstStyle/>
          <a:p>
            <a:r>
              <a:rPr lang="fi-FI" sz="1800" dirty="0" err="1">
                <a:solidFill>
                  <a:schemeClr val="hlink"/>
                </a:solidFill>
                <a:hlinkClick r:id="rId3"/>
              </a:rPr>
              <a:t>Residential</a:t>
            </a:r>
            <a:r>
              <a:rPr lang="fi-FI" sz="1800" dirty="0">
                <a:solidFill>
                  <a:schemeClr val="hlink"/>
                </a:solidFill>
                <a:hlinkClick r:id="rId3"/>
              </a:rPr>
              <a:t> </a:t>
            </a:r>
            <a:r>
              <a:rPr lang="fi-FI" sz="1800" dirty="0" err="1">
                <a:solidFill>
                  <a:schemeClr val="hlink"/>
                </a:solidFill>
                <a:hlinkClick r:id="rId3"/>
              </a:rPr>
              <a:t>buildings</a:t>
            </a:r>
            <a:r>
              <a:rPr lang="fi-FI" sz="1800" dirty="0">
                <a:solidFill>
                  <a:schemeClr val="hlink"/>
                </a:solidFill>
                <a:hlinkClick r:id="rId3"/>
              </a:rPr>
              <a:t> </a:t>
            </a:r>
            <a:r>
              <a:rPr lang="fi-FI" sz="1800" dirty="0" err="1">
                <a:solidFill>
                  <a:schemeClr val="hlink"/>
                </a:solidFill>
                <a:hlinkClick r:id="rId3"/>
              </a:rPr>
              <a:t>electricity</a:t>
            </a:r>
            <a:r>
              <a:rPr lang="fi-FI" sz="1800" dirty="0">
                <a:solidFill>
                  <a:schemeClr val="hlink"/>
                </a:solidFill>
                <a:hlinkClick r:id="rId3"/>
              </a:rPr>
              <a:t> </a:t>
            </a:r>
            <a:r>
              <a:rPr lang="fi-FI" sz="1800" dirty="0" err="1">
                <a:solidFill>
                  <a:schemeClr val="hlink"/>
                </a:solidFill>
                <a:hlinkClick r:id="rId3"/>
              </a:rPr>
              <a:t>consumption</a:t>
            </a:r>
            <a:r>
              <a:rPr lang="fi-FI" sz="1800" dirty="0">
                <a:solidFill>
                  <a:schemeClr val="hlink"/>
                </a:solidFill>
                <a:hlinkClick r:id="rId3"/>
              </a:rPr>
              <a:t>:</a:t>
            </a:r>
          </a:p>
          <a:p>
            <a:r>
              <a:rPr lang="fi-FI" sz="1800" u="sng" dirty="0">
                <a:solidFill>
                  <a:schemeClr val="hlink"/>
                </a:solidFill>
                <a:hlinkClick r:id="rId3"/>
              </a:rPr>
              <a:t>https://www.vattenfall.fi/energianeuvonta/sahkonkulutus/</a:t>
            </a:r>
            <a:r>
              <a:rPr lang="fi-FI" sz="1800" dirty="0"/>
              <a:t> </a:t>
            </a:r>
          </a:p>
          <a:p>
            <a:endParaRPr lang="fi-FI" sz="1800" dirty="0">
              <a:solidFill>
                <a:schemeClr val="hlink"/>
              </a:solidFill>
            </a:endParaRPr>
          </a:p>
          <a:p>
            <a:r>
              <a:rPr lang="fi-FI" sz="1800" dirty="0" err="1">
                <a:solidFill>
                  <a:schemeClr val="hlink"/>
                </a:solidFill>
              </a:rPr>
              <a:t>Heat</a:t>
            </a:r>
            <a:r>
              <a:rPr lang="fi-FI" sz="1800" dirty="0">
                <a:solidFill>
                  <a:schemeClr val="hlink"/>
                </a:solidFill>
              </a:rPr>
              <a:t> </a:t>
            </a:r>
            <a:r>
              <a:rPr lang="fi-FI" sz="1800" dirty="0" err="1">
                <a:solidFill>
                  <a:schemeClr val="hlink"/>
                </a:solidFill>
              </a:rPr>
              <a:t>pump</a:t>
            </a:r>
            <a:r>
              <a:rPr lang="en-US" sz="1800" dirty="0">
                <a:solidFill>
                  <a:schemeClr val="hlink"/>
                </a:solidFill>
              </a:rPr>
              <a:t>:</a:t>
            </a:r>
          </a:p>
          <a:p>
            <a:r>
              <a:rPr lang="fi-FI" sz="1800" dirty="0">
                <a:hlinkClick r:id="rId4"/>
              </a:rPr>
              <a:t>https://www.sahkoala.fi/ammattilaiset/uutiset/fi_FI/201119_Miljoona_lampopumppua_myyty/</a:t>
            </a:r>
            <a:endParaRPr lang="fi-FI" sz="1800" dirty="0"/>
          </a:p>
          <a:p>
            <a:endParaRPr lang="fi-FI" sz="1800" dirty="0"/>
          </a:p>
          <a:p>
            <a:r>
              <a:rPr lang="fi-FI" sz="1800" dirty="0">
                <a:solidFill>
                  <a:schemeClr val="hlink"/>
                </a:solidFill>
              </a:rPr>
              <a:t>Järventausta, P., Repo, S., </a:t>
            </a:r>
            <a:r>
              <a:rPr lang="fi-FI" sz="1800" dirty="0" err="1">
                <a:solidFill>
                  <a:schemeClr val="hlink"/>
                </a:solidFill>
              </a:rPr>
              <a:t>Trygg</a:t>
            </a:r>
            <a:r>
              <a:rPr lang="fi-FI" sz="1800" dirty="0">
                <a:solidFill>
                  <a:schemeClr val="hlink"/>
                </a:solidFill>
              </a:rPr>
              <a:t>, P., Rautiainen, A., Mutanen, A., </a:t>
            </a:r>
            <a:r>
              <a:rPr lang="fi-FI" sz="1800" dirty="0" err="1">
                <a:solidFill>
                  <a:schemeClr val="hlink"/>
                </a:solidFill>
              </a:rPr>
              <a:t>Lummi</a:t>
            </a:r>
            <a:r>
              <a:rPr lang="fi-FI" sz="1800" dirty="0">
                <a:solidFill>
                  <a:schemeClr val="hlink"/>
                </a:solidFill>
              </a:rPr>
              <a:t>, K., ... </a:t>
            </a:r>
            <a:r>
              <a:rPr lang="fi-FI" sz="1800" dirty="0" err="1">
                <a:solidFill>
                  <a:schemeClr val="hlink"/>
                </a:solidFill>
              </a:rPr>
              <a:t>Belonogova</a:t>
            </a:r>
            <a:r>
              <a:rPr lang="fi-FI" sz="1800" dirty="0">
                <a:solidFill>
                  <a:schemeClr val="hlink"/>
                </a:solidFill>
              </a:rPr>
              <a:t>, N. (2015). Kysynnän jousto - Suomeen soveltuvat käytännön ratkaisut ja vaikutukset verkkoyhtiöille (DR pooli): Loppuraportti. 2015. Tampere: Tampereen </a:t>
            </a:r>
            <a:r>
              <a:rPr lang="fi-FI" sz="1800" dirty="0" err="1">
                <a:solidFill>
                  <a:schemeClr val="hlink"/>
                </a:solidFill>
              </a:rPr>
              <a:t>teknilllinen</a:t>
            </a:r>
            <a:r>
              <a:rPr lang="fi-FI" sz="1800" dirty="0">
                <a:solidFill>
                  <a:schemeClr val="hlink"/>
                </a:solidFill>
              </a:rPr>
              <a:t> yliopisto. Saatavilla: </a:t>
            </a:r>
            <a:r>
              <a:rPr lang="fi-FI" sz="1800" dirty="0">
                <a:solidFill>
                  <a:schemeClr val="hlink"/>
                </a:solidFill>
                <a:hlinkClick r:id="rId5"/>
              </a:rPr>
              <a:t>http://urn.fi/URN:ISBN:978-952-15-3485-0</a:t>
            </a:r>
            <a:endParaRPr lang="fi-FI" sz="1800" dirty="0">
              <a:solidFill>
                <a:schemeClr val="hlink"/>
              </a:solidFill>
            </a:endParaRPr>
          </a:p>
          <a:p>
            <a:endParaRPr lang="fi-FI" sz="1800" dirty="0">
              <a:solidFill>
                <a:schemeClr val="hlink"/>
              </a:solidFill>
            </a:endParaRPr>
          </a:p>
          <a:p>
            <a:r>
              <a:rPr lang="fi-FI" sz="1800" dirty="0">
                <a:solidFill>
                  <a:schemeClr val="hlink"/>
                </a:solidFill>
              </a:rPr>
              <a:t>Fortum </a:t>
            </a:r>
            <a:r>
              <a:rPr lang="fi-FI" sz="1800" dirty="0" err="1">
                <a:solidFill>
                  <a:schemeClr val="hlink"/>
                </a:solidFill>
              </a:rPr>
              <a:t>SmartLiving</a:t>
            </a:r>
            <a:r>
              <a:rPr lang="fi-FI" sz="1800" dirty="0">
                <a:solidFill>
                  <a:schemeClr val="hlink"/>
                </a:solidFill>
              </a:rPr>
              <a:t>:</a:t>
            </a:r>
          </a:p>
          <a:p>
            <a:r>
              <a:rPr lang="fi-FI" sz="1800" dirty="0">
                <a:hlinkClick r:id="rId6"/>
              </a:rPr>
              <a:t>https://www.fortumsmartliving.com/fi/</a:t>
            </a:r>
            <a:endParaRPr lang="fi-FI" sz="1800" dirty="0"/>
          </a:p>
          <a:p>
            <a:endParaRPr lang="fi-FI" sz="1800" dirty="0">
              <a:solidFill>
                <a:schemeClr val="hlink"/>
              </a:solidFill>
            </a:endParaRPr>
          </a:p>
          <a:p>
            <a:r>
              <a:rPr lang="fi-FI" sz="1800" dirty="0">
                <a:solidFill>
                  <a:schemeClr val="hlink"/>
                </a:solidFill>
              </a:rPr>
              <a:t>Kysyntäjouston hyödyntäminen </a:t>
            </a:r>
            <a:r>
              <a:rPr lang="fi-FI" sz="1800" dirty="0" err="1">
                <a:solidFill>
                  <a:schemeClr val="hlink"/>
                </a:solidFill>
              </a:rPr>
              <a:t>älykkäässäsähköverkossa</a:t>
            </a:r>
            <a:r>
              <a:rPr lang="fi-FI" sz="1800" dirty="0">
                <a:solidFill>
                  <a:schemeClr val="hlink"/>
                </a:solidFill>
              </a:rPr>
              <a:t>:</a:t>
            </a:r>
          </a:p>
          <a:p>
            <a:r>
              <a:rPr lang="fi-FI" sz="1800" dirty="0">
                <a:hlinkClick r:id="rId7"/>
              </a:rPr>
              <a:t>https://lutpub.lut.fi/bitstream/handle/10024/158776/diplomityo_siponen_tommi.pdf?sequence=1&amp;isAllowed=y</a:t>
            </a:r>
            <a:endParaRPr lang="fi-FI" sz="1800" dirty="0">
              <a:solidFill>
                <a:schemeClr val="hlink"/>
              </a:solidFill>
            </a:endParaRPr>
          </a:p>
          <a:p>
            <a:endParaRPr lang="fi-FI" sz="1800" dirty="0">
              <a:solidFill>
                <a:schemeClr val="hlink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/>
              <a:t>Source</a:t>
            </a:r>
            <a:r>
              <a:rPr lang="fi-FI" dirty="0"/>
              <a:t> </a:t>
            </a:r>
            <a:r>
              <a:rPr lang="fi-FI" dirty="0" err="1"/>
              <a:t>material</a:t>
            </a:r>
            <a:r>
              <a:rPr lang="fi-FI" dirty="0"/>
              <a:t> </a:t>
            </a:r>
            <a:r>
              <a:rPr lang="fi-FI" dirty="0" err="1"/>
              <a:t>used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fi-FI" i="1" dirty="0" err="1"/>
              <a:t>Electrical</a:t>
            </a:r>
            <a:r>
              <a:rPr lang="fi-FI" i="1" dirty="0"/>
              <a:t> </a:t>
            </a:r>
            <a:r>
              <a:rPr lang="fi-FI" i="1" dirty="0" err="1"/>
              <a:t>energy</a:t>
            </a:r>
            <a:r>
              <a:rPr lang="fi-FI" i="1" dirty="0"/>
              <a:t> </a:t>
            </a:r>
            <a:r>
              <a:rPr lang="fi-FI" i="1" dirty="0" err="1"/>
              <a:t>use</a:t>
            </a:r>
            <a:r>
              <a:rPr lang="fi-FI" i="1" dirty="0"/>
              <a:t> in </a:t>
            </a:r>
            <a:r>
              <a:rPr lang="fi-FI" i="1" dirty="0" err="1"/>
              <a:t>residential</a:t>
            </a:r>
            <a:r>
              <a:rPr lang="fi-FI" i="1" dirty="0"/>
              <a:t> </a:t>
            </a:r>
            <a:r>
              <a:rPr lang="fi-FI" i="1" dirty="0" err="1"/>
              <a:t>buildings</a:t>
            </a:r>
            <a:r>
              <a:rPr lang="fi-FI" i="1" dirty="0"/>
              <a:t>, </a:t>
            </a:r>
            <a:r>
              <a:rPr lang="fi-FI" i="1" dirty="0" err="1"/>
              <a:t>flexibility</a:t>
            </a:r>
            <a:r>
              <a:rPr lang="fi-FI" i="1" dirty="0"/>
              <a:t> and DR </a:t>
            </a:r>
            <a:r>
              <a:rPr lang="fi-FI" i="1" dirty="0" err="1"/>
              <a:t>potential</a:t>
            </a:r>
            <a:r>
              <a:rPr lang="fi-FI" i="1" dirty="0"/>
              <a:t> of </a:t>
            </a:r>
            <a:r>
              <a:rPr lang="fi-FI" i="1" dirty="0" err="1"/>
              <a:t>different</a:t>
            </a:r>
            <a:r>
              <a:rPr lang="fi-FI" i="1" dirty="0"/>
              <a:t> </a:t>
            </a:r>
            <a:r>
              <a:rPr lang="fi-FI" i="1" dirty="0" err="1"/>
              <a:t>energy</a:t>
            </a:r>
            <a:r>
              <a:rPr lang="fi-FI" i="1" dirty="0"/>
              <a:t> </a:t>
            </a:r>
            <a:r>
              <a:rPr lang="fi-FI" i="1" dirty="0" err="1"/>
              <a:t>uses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03.03.2020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 dirty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11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607002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988990" cy="4136400"/>
          </a:xfrm>
        </p:spPr>
        <p:txBody>
          <a:bodyPr>
            <a:normAutofit/>
          </a:bodyPr>
          <a:lstStyle/>
          <a:p>
            <a:pPr marL="457200" lvl="0" indent="-38100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-GB" sz="2400" dirty="0"/>
              <a:t>Demand Response (DR)</a:t>
            </a:r>
          </a:p>
          <a:p>
            <a:pPr marL="457200" indent="-38100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ial" panose="020B0604020202020204" pitchFamily="34" charset="0"/>
              <a:buChar char="●"/>
            </a:pPr>
            <a:r>
              <a:rPr lang="en-GB" sz="2400" dirty="0"/>
              <a:t>Energy flexibility in typical homes</a:t>
            </a:r>
          </a:p>
          <a:p>
            <a:pPr marL="457200" indent="-38100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ial" panose="020B0604020202020204" pitchFamily="34" charset="0"/>
              <a:buChar char="●"/>
            </a:pPr>
            <a:r>
              <a:rPr lang="en-GB" sz="2400" dirty="0"/>
              <a:t>DR potential in residential buildings</a:t>
            </a:r>
          </a:p>
          <a:p>
            <a:pPr marL="457200" lvl="0" indent="-38100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-GB" sz="2400" dirty="0"/>
              <a:t>Benefits for controlling residential loads</a:t>
            </a:r>
          </a:p>
          <a:p>
            <a:pPr marL="457200" lvl="0" indent="-38100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-GB" sz="2400" dirty="0"/>
              <a:t>Implementation </a:t>
            </a:r>
          </a:p>
          <a:p>
            <a:pPr marL="457200" lvl="0" indent="-38100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-GB" sz="2400" dirty="0"/>
              <a:t>Conclusion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/>
              <a:t>Introduction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fi-FI" i="1" dirty="0" err="1"/>
              <a:t>Electrical</a:t>
            </a:r>
            <a:r>
              <a:rPr lang="fi-FI" i="1" dirty="0"/>
              <a:t> </a:t>
            </a:r>
            <a:r>
              <a:rPr lang="fi-FI" i="1" dirty="0" err="1"/>
              <a:t>energy</a:t>
            </a:r>
            <a:r>
              <a:rPr lang="fi-FI" i="1" dirty="0"/>
              <a:t> </a:t>
            </a:r>
            <a:r>
              <a:rPr lang="fi-FI" i="1" dirty="0" err="1"/>
              <a:t>use</a:t>
            </a:r>
            <a:r>
              <a:rPr lang="fi-FI" i="1" dirty="0"/>
              <a:t> in </a:t>
            </a:r>
            <a:r>
              <a:rPr lang="fi-FI" i="1" dirty="0" err="1"/>
              <a:t>residential</a:t>
            </a:r>
            <a:r>
              <a:rPr lang="fi-FI" i="1" dirty="0"/>
              <a:t> </a:t>
            </a:r>
            <a:r>
              <a:rPr lang="fi-FI" i="1" dirty="0" err="1"/>
              <a:t>buildings</a:t>
            </a:r>
            <a:r>
              <a:rPr lang="fi-FI" i="1" dirty="0"/>
              <a:t>, </a:t>
            </a:r>
            <a:r>
              <a:rPr lang="fi-FI" i="1" dirty="0" err="1"/>
              <a:t>flexibility</a:t>
            </a:r>
            <a:r>
              <a:rPr lang="fi-FI" i="1" dirty="0"/>
              <a:t> and DR </a:t>
            </a:r>
            <a:r>
              <a:rPr lang="fi-FI" i="1" dirty="0" err="1"/>
              <a:t>potential</a:t>
            </a:r>
            <a:r>
              <a:rPr lang="fi-FI" i="1" dirty="0"/>
              <a:t> of </a:t>
            </a:r>
            <a:r>
              <a:rPr lang="fi-FI" i="1" dirty="0" err="1"/>
              <a:t>different</a:t>
            </a:r>
            <a:r>
              <a:rPr lang="fi-FI" i="1" dirty="0"/>
              <a:t> </a:t>
            </a:r>
            <a:r>
              <a:rPr lang="fi-FI" i="1" dirty="0" err="1"/>
              <a:t>energy</a:t>
            </a:r>
            <a:r>
              <a:rPr lang="fi-FI" i="1" dirty="0"/>
              <a:t> </a:t>
            </a:r>
            <a:r>
              <a:rPr lang="fi-FI" i="1" dirty="0" err="1"/>
              <a:t>uses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03.03.2020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389768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772400" cy="41364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In traditional power system adjustments for demand have been made in hydro and condensing power plants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In the future power system adjustments are not economically or technically viable (wind-, solar- and nuclear power)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Demand provides cost-effective alternative to increase flexibility in the power system (DR = Demand Response)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In addition to hourly demand DR provides significant potential for fast reserve in power system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Demand Response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fi-FI" i="1" dirty="0" err="1"/>
              <a:t>Electrical</a:t>
            </a:r>
            <a:r>
              <a:rPr lang="fi-FI" i="1" dirty="0"/>
              <a:t> </a:t>
            </a:r>
            <a:r>
              <a:rPr lang="fi-FI" i="1" dirty="0" err="1"/>
              <a:t>energy</a:t>
            </a:r>
            <a:r>
              <a:rPr lang="fi-FI" i="1" dirty="0"/>
              <a:t> </a:t>
            </a:r>
            <a:r>
              <a:rPr lang="fi-FI" i="1" dirty="0" err="1"/>
              <a:t>use</a:t>
            </a:r>
            <a:r>
              <a:rPr lang="fi-FI" i="1" dirty="0"/>
              <a:t> in </a:t>
            </a:r>
            <a:r>
              <a:rPr lang="fi-FI" i="1" dirty="0" err="1"/>
              <a:t>residential</a:t>
            </a:r>
            <a:r>
              <a:rPr lang="fi-FI" i="1" dirty="0"/>
              <a:t> </a:t>
            </a:r>
            <a:r>
              <a:rPr lang="fi-FI" i="1" dirty="0" err="1"/>
              <a:t>buildings</a:t>
            </a:r>
            <a:r>
              <a:rPr lang="fi-FI" i="1" dirty="0"/>
              <a:t>, </a:t>
            </a:r>
            <a:r>
              <a:rPr lang="fi-FI" i="1" dirty="0" err="1"/>
              <a:t>flexibility</a:t>
            </a:r>
            <a:r>
              <a:rPr lang="fi-FI" i="1" dirty="0"/>
              <a:t> and DR </a:t>
            </a:r>
            <a:r>
              <a:rPr lang="fi-FI" i="1" dirty="0" err="1"/>
              <a:t>potential</a:t>
            </a:r>
            <a:r>
              <a:rPr lang="fi-FI" i="1" dirty="0"/>
              <a:t> of </a:t>
            </a:r>
            <a:r>
              <a:rPr lang="fi-FI" i="1" dirty="0" err="1"/>
              <a:t>different</a:t>
            </a:r>
            <a:r>
              <a:rPr lang="fi-FI" i="1" dirty="0"/>
              <a:t> </a:t>
            </a:r>
            <a:r>
              <a:rPr lang="fi-FI" i="1" dirty="0" err="1"/>
              <a:t>energy</a:t>
            </a:r>
            <a:r>
              <a:rPr lang="fi-FI" i="1" dirty="0"/>
              <a:t> </a:t>
            </a:r>
            <a:r>
              <a:rPr lang="fi-FI" i="1" dirty="0" err="1"/>
              <a:t>uses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03.03.2020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218815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82610" y="1497599"/>
            <a:ext cx="4097790" cy="4197615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50000"/>
              </a:lnSpc>
            </a:pPr>
            <a:r>
              <a:rPr lang="en-US" sz="2000" dirty="0"/>
              <a:t>Loads: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Space Heating, Water Heating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Ventilation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Sauna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Lighting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Home appliances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Home electronics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Energy storage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Electric vehicle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572400" y="536385"/>
            <a:ext cx="7772400" cy="900000"/>
          </a:xfrm>
        </p:spPr>
        <p:txBody>
          <a:bodyPr/>
          <a:lstStyle/>
          <a:p>
            <a:pPr marL="7620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2400"/>
            </a:pPr>
            <a:r>
              <a:rPr lang="en-GB" sz="2800" dirty="0"/>
              <a:t>Energy flexibility in typical homes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fi-FI" i="1" dirty="0" err="1"/>
              <a:t>Electrical</a:t>
            </a:r>
            <a:r>
              <a:rPr lang="fi-FI" i="1" dirty="0"/>
              <a:t> </a:t>
            </a:r>
            <a:r>
              <a:rPr lang="fi-FI" i="1" dirty="0" err="1"/>
              <a:t>energy</a:t>
            </a:r>
            <a:r>
              <a:rPr lang="fi-FI" i="1" dirty="0"/>
              <a:t> </a:t>
            </a:r>
            <a:r>
              <a:rPr lang="fi-FI" i="1" dirty="0" err="1"/>
              <a:t>use</a:t>
            </a:r>
            <a:r>
              <a:rPr lang="fi-FI" i="1" dirty="0"/>
              <a:t> in </a:t>
            </a:r>
            <a:r>
              <a:rPr lang="fi-FI" i="1" dirty="0" err="1"/>
              <a:t>residential</a:t>
            </a:r>
            <a:r>
              <a:rPr lang="fi-FI" i="1" dirty="0"/>
              <a:t> </a:t>
            </a:r>
            <a:r>
              <a:rPr lang="fi-FI" i="1" dirty="0" err="1"/>
              <a:t>buildings</a:t>
            </a:r>
            <a:r>
              <a:rPr lang="fi-FI" i="1" dirty="0"/>
              <a:t>, </a:t>
            </a:r>
            <a:r>
              <a:rPr lang="fi-FI" i="1" dirty="0" err="1"/>
              <a:t>flexibility</a:t>
            </a:r>
            <a:r>
              <a:rPr lang="fi-FI" i="1" dirty="0"/>
              <a:t> and DR </a:t>
            </a:r>
            <a:r>
              <a:rPr lang="fi-FI" i="1" dirty="0" err="1"/>
              <a:t>potential</a:t>
            </a:r>
            <a:r>
              <a:rPr lang="fi-FI" i="1" dirty="0"/>
              <a:t> of </a:t>
            </a:r>
            <a:r>
              <a:rPr lang="fi-FI" i="1" dirty="0" err="1"/>
              <a:t>different</a:t>
            </a:r>
            <a:r>
              <a:rPr lang="fi-FI" i="1" dirty="0"/>
              <a:t> </a:t>
            </a:r>
            <a:r>
              <a:rPr lang="fi-FI" i="1" dirty="0" err="1"/>
              <a:t>energy</a:t>
            </a:r>
            <a:r>
              <a:rPr lang="fi-FI" i="1" dirty="0"/>
              <a:t> </a:t>
            </a:r>
            <a:r>
              <a:rPr lang="fi-FI" i="1" dirty="0" err="1"/>
              <a:t>uses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03.03.2020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4</a:t>
            </a:fld>
            <a:endParaRPr lang="en-US" altLang="en-US" dirty="0"/>
          </a:p>
        </p:txBody>
      </p:sp>
      <p:sp>
        <p:nvSpPr>
          <p:cNvPr id="9" name="Text Placeholder 1">
            <a:extLst>
              <a:ext uri="{FF2B5EF4-FFF2-40B4-BE49-F238E27FC236}">
                <a16:creationId xmlns:a16="http://schemas.microsoft.com/office/drawing/2014/main" id="{34361E74-7E6D-428F-8CFE-F8770C07CAE1}"/>
              </a:ext>
            </a:extLst>
          </p:cNvPr>
          <p:cNvSpPr txBox="1">
            <a:spLocks/>
          </p:cNvSpPr>
          <p:nvPr/>
        </p:nvSpPr>
        <p:spPr bwMode="auto">
          <a:xfrm>
            <a:off x="4680400" y="1497599"/>
            <a:ext cx="3880990" cy="413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 marL="292100" indent="-292100" algn="l" defTabSz="388938" rtl="0" eaLnBrk="0" fontAlgn="base" hangingPunct="0">
              <a:lnSpc>
                <a:spcPts val="1704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 pitchFamily="-108" charset="-128"/>
              </a:defRPr>
            </a:lvl1pPr>
            <a:lvl2pPr marL="631825" indent="-242888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2pPr>
            <a:lvl3pPr marL="973138" indent="-193675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3pPr>
            <a:lvl4pPr marL="1363663" indent="-193675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7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4pPr>
            <a:lvl5pPr marL="1752600" indent="-193675" algn="l" defTabSz="388938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7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/>
              </a:defRPr>
            </a:lvl5pPr>
            <a:lvl6pPr marL="2142942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32568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22194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11820" indent="-194813" algn="l" defTabSz="389626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</a:pPr>
            <a:r>
              <a:rPr lang="en-US" sz="2000" dirty="0"/>
              <a:t>Sources: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Renewables:</a:t>
            </a:r>
            <a:br>
              <a:rPr lang="en-US" sz="2000" dirty="0"/>
            </a:br>
            <a:r>
              <a:rPr lang="en-US" sz="2000" u="sng" dirty="0"/>
              <a:t>Solar</a:t>
            </a:r>
            <a:r>
              <a:rPr lang="en-US" sz="2000" dirty="0"/>
              <a:t>, wind, hydro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Electricity storage (battery)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Electric vehicle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7769804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572400" y="536385"/>
            <a:ext cx="7772400" cy="900000"/>
          </a:xfrm>
        </p:spPr>
        <p:txBody>
          <a:bodyPr/>
          <a:lstStyle/>
          <a:p>
            <a:pPr marL="7620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2400"/>
            </a:pPr>
            <a:r>
              <a:rPr lang="en-GB" sz="2800" dirty="0"/>
              <a:t>Energy consumption in typical homes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fi-FI" i="1" dirty="0" err="1"/>
              <a:t>Electrical</a:t>
            </a:r>
            <a:r>
              <a:rPr lang="fi-FI" i="1" dirty="0"/>
              <a:t> </a:t>
            </a:r>
            <a:r>
              <a:rPr lang="fi-FI" i="1" dirty="0" err="1"/>
              <a:t>energy</a:t>
            </a:r>
            <a:r>
              <a:rPr lang="fi-FI" i="1" dirty="0"/>
              <a:t> </a:t>
            </a:r>
            <a:r>
              <a:rPr lang="fi-FI" i="1" dirty="0" err="1"/>
              <a:t>use</a:t>
            </a:r>
            <a:r>
              <a:rPr lang="fi-FI" i="1" dirty="0"/>
              <a:t> in </a:t>
            </a:r>
            <a:r>
              <a:rPr lang="fi-FI" i="1" dirty="0" err="1"/>
              <a:t>residential</a:t>
            </a:r>
            <a:r>
              <a:rPr lang="fi-FI" i="1" dirty="0"/>
              <a:t> </a:t>
            </a:r>
            <a:r>
              <a:rPr lang="fi-FI" i="1" dirty="0" err="1"/>
              <a:t>buildings</a:t>
            </a:r>
            <a:r>
              <a:rPr lang="fi-FI" i="1" dirty="0"/>
              <a:t>, </a:t>
            </a:r>
            <a:r>
              <a:rPr lang="fi-FI" i="1" dirty="0" err="1"/>
              <a:t>flexibility</a:t>
            </a:r>
            <a:r>
              <a:rPr lang="fi-FI" i="1" dirty="0"/>
              <a:t> and DR </a:t>
            </a:r>
            <a:r>
              <a:rPr lang="fi-FI" i="1" dirty="0" err="1"/>
              <a:t>potential</a:t>
            </a:r>
            <a:r>
              <a:rPr lang="fi-FI" i="1" dirty="0"/>
              <a:t> of </a:t>
            </a:r>
            <a:r>
              <a:rPr lang="fi-FI" i="1" dirty="0" err="1"/>
              <a:t>different</a:t>
            </a:r>
            <a:r>
              <a:rPr lang="fi-FI" i="1" dirty="0"/>
              <a:t> </a:t>
            </a:r>
            <a:r>
              <a:rPr lang="fi-FI" i="1" dirty="0" err="1"/>
              <a:t>energy</a:t>
            </a:r>
            <a:r>
              <a:rPr lang="fi-FI" i="1" dirty="0"/>
              <a:t> </a:t>
            </a:r>
            <a:r>
              <a:rPr lang="fi-FI" i="1" dirty="0" err="1"/>
              <a:t>uses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fi-FI" u="sng" dirty="0">
                <a:solidFill>
                  <a:schemeClr val="hlink"/>
                </a:solidFill>
                <a:hlinkClick r:id="rId3"/>
              </a:rPr>
              <a:t>Data:</a:t>
            </a:r>
          </a:p>
          <a:p>
            <a:r>
              <a:rPr lang="fi-FI" u="sng" dirty="0">
                <a:solidFill>
                  <a:schemeClr val="hlink"/>
                </a:solidFill>
                <a:hlinkClick r:id="rId3"/>
              </a:rPr>
              <a:t>https://www.vattenfall.fi/energianeuvonta/sahkonkulutus/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03.03.2020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5</a:t>
            </a:fld>
            <a:endParaRPr lang="en-US" altLang="en-US" dirty="0"/>
          </a:p>
        </p:txBody>
      </p:sp>
      <p:pic>
        <p:nvPicPr>
          <p:cNvPr id="10" name="Shape 117">
            <a:extLst>
              <a:ext uri="{FF2B5EF4-FFF2-40B4-BE49-F238E27FC236}">
                <a16:creationId xmlns:a16="http://schemas.microsoft.com/office/drawing/2014/main" id="{478F2F41-9406-47B5-BD2B-B195B7FE8AEF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5195" y="1236326"/>
            <a:ext cx="4074049" cy="4522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Shape 118">
            <a:extLst>
              <a:ext uri="{FF2B5EF4-FFF2-40B4-BE49-F238E27FC236}">
                <a16:creationId xmlns:a16="http://schemas.microsoft.com/office/drawing/2014/main" id="{0300D3C5-66AE-43F2-A14C-DE454B74429C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569244" y="1236326"/>
            <a:ext cx="4022700" cy="45661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566828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772400" cy="41364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Heating system and source affects the consumption of electrical energy (direct and indirect electrical heating)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Current trend: Building owners are shifting from district heating to geothermal heating systems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In March of 2019 over one million installed heat pumps in Finland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Peaks in electrical energy demand is higher and profile is “sharper”, peak hours in Finland are in winter </a:t>
            </a:r>
          </a:p>
          <a:p>
            <a:pPr marL="0" indent="0">
              <a:lnSpc>
                <a:spcPct val="150000"/>
              </a:lnSpc>
            </a:pPr>
            <a:endParaRPr lang="en-US" sz="2000" dirty="0"/>
          </a:p>
          <a:p>
            <a:pPr marL="0" indent="0">
              <a:lnSpc>
                <a:spcPct val="150000"/>
              </a:lnSpc>
            </a:pP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76200" lv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2400"/>
            </a:pPr>
            <a:r>
              <a:rPr lang="en-GB" dirty="0"/>
              <a:t>Energy consumption in typical homes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fi-FI" i="1" dirty="0" err="1"/>
              <a:t>Electrical</a:t>
            </a:r>
            <a:r>
              <a:rPr lang="fi-FI" i="1" dirty="0"/>
              <a:t> </a:t>
            </a:r>
            <a:r>
              <a:rPr lang="fi-FI" i="1" dirty="0" err="1"/>
              <a:t>energy</a:t>
            </a:r>
            <a:r>
              <a:rPr lang="fi-FI" i="1" dirty="0"/>
              <a:t> </a:t>
            </a:r>
            <a:r>
              <a:rPr lang="fi-FI" i="1" dirty="0" err="1"/>
              <a:t>use</a:t>
            </a:r>
            <a:r>
              <a:rPr lang="fi-FI" i="1" dirty="0"/>
              <a:t> in </a:t>
            </a:r>
            <a:r>
              <a:rPr lang="fi-FI" i="1" dirty="0" err="1"/>
              <a:t>residential</a:t>
            </a:r>
            <a:r>
              <a:rPr lang="fi-FI" i="1" dirty="0"/>
              <a:t> </a:t>
            </a:r>
            <a:r>
              <a:rPr lang="fi-FI" i="1" dirty="0" err="1"/>
              <a:t>buildings</a:t>
            </a:r>
            <a:r>
              <a:rPr lang="fi-FI" i="1" dirty="0"/>
              <a:t>, </a:t>
            </a:r>
            <a:r>
              <a:rPr lang="fi-FI" i="1" dirty="0" err="1"/>
              <a:t>flexibility</a:t>
            </a:r>
            <a:r>
              <a:rPr lang="fi-FI" i="1" dirty="0"/>
              <a:t> and DR </a:t>
            </a:r>
            <a:r>
              <a:rPr lang="fi-FI" i="1" dirty="0" err="1"/>
              <a:t>potential</a:t>
            </a:r>
            <a:r>
              <a:rPr lang="fi-FI" i="1" dirty="0"/>
              <a:t> of </a:t>
            </a:r>
            <a:r>
              <a:rPr lang="fi-FI" i="1" dirty="0" err="1"/>
              <a:t>different</a:t>
            </a:r>
            <a:r>
              <a:rPr lang="fi-FI" i="1" dirty="0"/>
              <a:t> </a:t>
            </a:r>
            <a:r>
              <a:rPr lang="fi-FI" i="1" dirty="0" err="1"/>
              <a:t>energy</a:t>
            </a:r>
            <a:r>
              <a:rPr lang="fi-FI" i="1" dirty="0"/>
              <a:t> </a:t>
            </a:r>
            <a:r>
              <a:rPr lang="fi-FI" i="1" dirty="0" err="1"/>
              <a:t>uses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fi-FI" dirty="0">
                <a:hlinkClick r:id="rId3"/>
              </a:rPr>
              <a:t>Source:</a:t>
            </a:r>
          </a:p>
          <a:p>
            <a:r>
              <a:rPr lang="fi-FI" dirty="0">
                <a:hlinkClick r:id="rId3"/>
              </a:rPr>
              <a:t>https://www.sahkoala.fi/ammattilaiset/uutiset/fi_FI/201119_Miljoona_lampopumppua_myyty/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03.03.2020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5636300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772400" cy="41364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Benefits for the grid users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Inexpensive electricity (5–10 %)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Overall reliability</a:t>
            </a:r>
            <a:endParaRPr lang="en-US" sz="4000" dirty="0"/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Benefits for the grid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Stabilization and reliability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Sizing of the grid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Cost-effective solution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Lower CO2 emissions from peak power plants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fi-FI" i="1" dirty="0" err="1"/>
              <a:t>Electrical</a:t>
            </a:r>
            <a:r>
              <a:rPr lang="fi-FI" i="1" dirty="0"/>
              <a:t> </a:t>
            </a:r>
            <a:r>
              <a:rPr lang="fi-FI" i="1" dirty="0" err="1"/>
              <a:t>energy</a:t>
            </a:r>
            <a:r>
              <a:rPr lang="fi-FI" i="1" dirty="0"/>
              <a:t> </a:t>
            </a:r>
            <a:r>
              <a:rPr lang="fi-FI" i="1" dirty="0" err="1"/>
              <a:t>use</a:t>
            </a:r>
            <a:r>
              <a:rPr lang="fi-FI" i="1" dirty="0"/>
              <a:t> in </a:t>
            </a:r>
            <a:r>
              <a:rPr lang="fi-FI" i="1" dirty="0" err="1"/>
              <a:t>residential</a:t>
            </a:r>
            <a:r>
              <a:rPr lang="fi-FI" i="1" dirty="0"/>
              <a:t> </a:t>
            </a:r>
            <a:r>
              <a:rPr lang="fi-FI" i="1" dirty="0" err="1"/>
              <a:t>buildings</a:t>
            </a:r>
            <a:r>
              <a:rPr lang="fi-FI" i="1" dirty="0"/>
              <a:t>, </a:t>
            </a:r>
            <a:r>
              <a:rPr lang="fi-FI" i="1" dirty="0" err="1"/>
              <a:t>flexibility</a:t>
            </a:r>
            <a:r>
              <a:rPr lang="fi-FI" i="1" dirty="0"/>
              <a:t> and DR </a:t>
            </a:r>
            <a:r>
              <a:rPr lang="fi-FI" i="1" dirty="0" err="1"/>
              <a:t>potential</a:t>
            </a:r>
            <a:r>
              <a:rPr lang="fi-FI" i="1" dirty="0"/>
              <a:t> of </a:t>
            </a:r>
            <a:r>
              <a:rPr lang="fi-FI" i="1" dirty="0" err="1"/>
              <a:t>different</a:t>
            </a:r>
            <a:r>
              <a:rPr lang="fi-FI" i="1" dirty="0"/>
              <a:t> </a:t>
            </a:r>
            <a:r>
              <a:rPr lang="fi-FI" i="1" dirty="0" err="1"/>
              <a:t>energy</a:t>
            </a:r>
            <a:r>
              <a:rPr lang="fi-FI" i="1" dirty="0"/>
              <a:t> </a:t>
            </a:r>
            <a:r>
              <a:rPr lang="fi-FI" i="1" dirty="0" err="1"/>
              <a:t>uses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03.03.2020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7</a:t>
            </a:fld>
            <a:endParaRPr lang="en-US" altLang="en-US" dirty="0"/>
          </a:p>
        </p:txBody>
      </p:sp>
      <p:sp>
        <p:nvSpPr>
          <p:cNvPr id="11" name="Title 2">
            <a:extLst>
              <a:ext uri="{FF2B5EF4-FFF2-40B4-BE49-F238E27FC236}">
                <a16:creationId xmlns:a16="http://schemas.microsoft.com/office/drawing/2014/main" id="{DA16A44B-1068-C043-8BC9-BEEE54A3C5A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2000" dirty="0"/>
              <a:t>Benefits for controlling residential loads and DR potential in residential buildings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4251132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772400" cy="4136400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Centralized load control (Distributor, aggregator, etc.)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Peak shaving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Prevent disturbances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Stabilization</a:t>
            </a:r>
            <a:endParaRPr lang="en-US" sz="2000" dirty="0"/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Independent load control (Markets)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Flexibility: increase and decrease in consumption</a:t>
            </a:r>
          </a:p>
          <a:p>
            <a:pPr marL="779463" lvl="2" indent="0">
              <a:lnSpc>
                <a:spcPct val="150000"/>
              </a:lnSpc>
              <a:buNone/>
            </a:pPr>
            <a:r>
              <a:rPr lang="en-US" sz="1800" dirty="0">
                <a:sym typeface="Wingdings" panose="05000000000000000000" pitchFamily="2" charset="2"/>
              </a:rPr>
              <a:t> Storage systems (e.g. heating)</a:t>
            </a:r>
            <a:endParaRPr lang="en-US" sz="1800" dirty="0"/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Long term user profile changes</a:t>
            </a:r>
            <a:endParaRPr lang="en-US" sz="1800" dirty="0">
              <a:sym typeface="Wingdings" panose="05000000000000000000" pitchFamily="2" charset="2"/>
            </a:endParaRPr>
          </a:p>
          <a:p>
            <a:pPr marL="779463" lvl="2" indent="0">
              <a:lnSpc>
                <a:spcPct val="150000"/>
              </a:lnSpc>
              <a:buNone/>
            </a:pPr>
            <a:r>
              <a:rPr lang="en-US" sz="1800" dirty="0">
                <a:sym typeface="Wingdings" panose="05000000000000000000" pitchFamily="2" charset="2"/>
              </a:rPr>
              <a:t> Stabilization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800" dirty="0"/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800" dirty="0"/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8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572400" y="608477"/>
            <a:ext cx="7772400" cy="498645"/>
          </a:xfrm>
        </p:spPr>
        <p:txBody>
          <a:bodyPr/>
          <a:lstStyle/>
          <a:p>
            <a:r>
              <a:rPr lang="en-GB" sz="2800" dirty="0"/>
              <a:t>Control mechanisms and DR potential</a:t>
            </a:r>
            <a:endParaRPr lang="en-US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fi-FI" i="1" dirty="0" err="1"/>
              <a:t>Electrical</a:t>
            </a:r>
            <a:r>
              <a:rPr lang="fi-FI" i="1" dirty="0"/>
              <a:t> </a:t>
            </a:r>
            <a:r>
              <a:rPr lang="fi-FI" i="1" dirty="0" err="1"/>
              <a:t>energy</a:t>
            </a:r>
            <a:r>
              <a:rPr lang="fi-FI" i="1" dirty="0"/>
              <a:t> </a:t>
            </a:r>
            <a:r>
              <a:rPr lang="fi-FI" i="1" dirty="0" err="1"/>
              <a:t>use</a:t>
            </a:r>
            <a:r>
              <a:rPr lang="fi-FI" i="1" dirty="0"/>
              <a:t> in </a:t>
            </a:r>
            <a:r>
              <a:rPr lang="fi-FI" i="1" dirty="0" err="1"/>
              <a:t>residential</a:t>
            </a:r>
            <a:r>
              <a:rPr lang="fi-FI" i="1" dirty="0"/>
              <a:t> </a:t>
            </a:r>
            <a:r>
              <a:rPr lang="fi-FI" i="1" dirty="0" err="1"/>
              <a:t>buildings</a:t>
            </a:r>
            <a:r>
              <a:rPr lang="fi-FI" i="1" dirty="0"/>
              <a:t>, </a:t>
            </a:r>
            <a:r>
              <a:rPr lang="fi-FI" i="1" dirty="0" err="1"/>
              <a:t>flexibility</a:t>
            </a:r>
            <a:r>
              <a:rPr lang="fi-FI" i="1" dirty="0"/>
              <a:t> and DR </a:t>
            </a:r>
            <a:r>
              <a:rPr lang="fi-FI" i="1" dirty="0" err="1"/>
              <a:t>potential</a:t>
            </a:r>
            <a:r>
              <a:rPr lang="fi-FI" i="1" dirty="0"/>
              <a:t> of </a:t>
            </a:r>
            <a:r>
              <a:rPr lang="fi-FI" i="1" dirty="0" err="1"/>
              <a:t>different</a:t>
            </a:r>
            <a:r>
              <a:rPr lang="fi-FI" i="1" dirty="0"/>
              <a:t> </a:t>
            </a:r>
            <a:r>
              <a:rPr lang="fi-FI" i="1" dirty="0" err="1"/>
              <a:t>energy</a:t>
            </a:r>
            <a:r>
              <a:rPr lang="fi-FI" i="1" dirty="0"/>
              <a:t> </a:t>
            </a:r>
            <a:r>
              <a:rPr lang="fi-FI" i="1" dirty="0" err="1"/>
              <a:t>uses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03.03.2020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508727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772400" cy="41364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IoT (Internet of Things)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Centralized control (e.g. Fortum </a:t>
            </a:r>
            <a:r>
              <a:rPr lang="en-US" sz="2000" dirty="0" err="1"/>
              <a:t>Smartliving</a:t>
            </a:r>
            <a:r>
              <a:rPr lang="en-US" sz="2000" dirty="0"/>
              <a:t>)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Home automation systems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Two-way metering and MID certificate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Possibility to follow the energy consumption in 5 minutes intervals</a:t>
            </a:r>
          </a:p>
          <a:p>
            <a:pPr marL="0" indent="0">
              <a:lnSpc>
                <a:spcPct val="150000"/>
              </a:lnSpc>
            </a:pPr>
            <a:endParaRPr lang="en-US" sz="2000" dirty="0"/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2000" dirty="0"/>
              <a:t>Implementation of DR</a:t>
            </a:r>
            <a:endParaRPr lang="en-US" sz="2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fi-FI" i="1" dirty="0" err="1"/>
              <a:t>Electrical</a:t>
            </a:r>
            <a:r>
              <a:rPr lang="fi-FI" i="1" dirty="0"/>
              <a:t> </a:t>
            </a:r>
            <a:r>
              <a:rPr lang="fi-FI" i="1" dirty="0" err="1"/>
              <a:t>energy</a:t>
            </a:r>
            <a:r>
              <a:rPr lang="fi-FI" i="1" dirty="0"/>
              <a:t> </a:t>
            </a:r>
            <a:r>
              <a:rPr lang="fi-FI" i="1" dirty="0" err="1"/>
              <a:t>use</a:t>
            </a:r>
            <a:r>
              <a:rPr lang="fi-FI" i="1" dirty="0"/>
              <a:t> in </a:t>
            </a:r>
            <a:r>
              <a:rPr lang="fi-FI" i="1" dirty="0" err="1"/>
              <a:t>residential</a:t>
            </a:r>
            <a:r>
              <a:rPr lang="fi-FI" i="1" dirty="0"/>
              <a:t> </a:t>
            </a:r>
            <a:r>
              <a:rPr lang="fi-FI" i="1" dirty="0" err="1"/>
              <a:t>buildings</a:t>
            </a:r>
            <a:r>
              <a:rPr lang="fi-FI" i="1" dirty="0"/>
              <a:t>, </a:t>
            </a:r>
            <a:r>
              <a:rPr lang="fi-FI" i="1" dirty="0" err="1"/>
              <a:t>flexibility</a:t>
            </a:r>
            <a:r>
              <a:rPr lang="fi-FI" i="1" dirty="0"/>
              <a:t> and DR </a:t>
            </a:r>
            <a:r>
              <a:rPr lang="fi-FI" i="1" dirty="0" err="1"/>
              <a:t>potential</a:t>
            </a:r>
            <a:r>
              <a:rPr lang="fi-FI" i="1" dirty="0"/>
              <a:t> of </a:t>
            </a:r>
            <a:r>
              <a:rPr lang="fi-FI" i="1" dirty="0" err="1"/>
              <a:t>different</a:t>
            </a:r>
            <a:r>
              <a:rPr lang="fi-FI" i="1" dirty="0"/>
              <a:t> </a:t>
            </a:r>
            <a:r>
              <a:rPr lang="fi-FI" i="1" dirty="0" err="1"/>
              <a:t>energy</a:t>
            </a:r>
            <a:r>
              <a:rPr lang="fi-FI" i="1" dirty="0"/>
              <a:t> </a:t>
            </a:r>
            <a:r>
              <a:rPr lang="fi-FI" i="1" dirty="0" err="1"/>
              <a:t>uses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03.03.2020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47523331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on">
  <a:themeElements>
    <a:clrScheme name="Custom 5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Aalto Content - Green">
  <a:themeElements>
    <a:clrScheme name="Custom 6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</Template>
  <TotalTime>13730</TotalTime>
  <Words>727</Words>
  <Application>Microsoft Office PowerPoint</Application>
  <PresentationFormat>On-screen Show (4:3)</PresentationFormat>
  <Paragraphs>135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ＭＳ Ｐゴシック</vt:lpstr>
      <vt:lpstr>Arial</vt:lpstr>
      <vt:lpstr>Calibri</vt:lpstr>
      <vt:lpstr>Times New Roman</vt:lpstr>
      <vt:lpstr>Wingdings</vt:lpstr>
      <vt:lpstr>presentation</vt:lpstr>
      <vt:lpstr>Aalto Content - Green</vt:lpstr>
      <vt:lpstr>ELEC-E8423 - Smart Grid  Electrical energy use in residential buildings, flexibility and DR potential of different energy uses</vt:lpstr>
      <vt:lpstr>Introduction</vt:lpstr>
      <vt:lpstr>Demand Response</vt:lpstr>
      <vt:lpstr>Energy flexibility in typical homes</vt:lpstr>
      <vt:lpstr>Energy consumption in typical homes</vt:lpstr>
      <vt:lpstr>Energy consumption in typical homes</vt:lpstr>
      <vt:lpstr>Benefits for controlling residential loads and DR potential in residential buildings</vt:lpstr>
      <vt:lpstr>Control mechanisms and DR potential</vt:lpstr>
      <vt:lpstr>Implementation of DR</vt:lpstr>
      <vt:lpstr>Conclusions</vt:lpstr>
      <vt:lpstr>Source material used</vt:lpstr>
    </vt:vector>
  </TitlesOfParts>
  <Company>TKK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Indirect holographic imaging: evaluation of image quality at 310 GHz</dc:title>
  <dc:creator>atammine</dc:creator>
  <cp:lastModifiedBy>Lehtonen Matti</cp:lastModifiedBy>
  <cp:revision>1117</cp:revision>
  <dcterms:created xsi:type="dcterms:W3CDTF">2010-03-23T14:57:30Z</dcterms:created>
  <dcterms:modified xsi:type="dcterms:W3CDTF">2020-03-03T08:39:38Z</dcterms:modified>
</cp:coreProperties>
</file>