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  <p:sldMasterId id="2147483650" r:id="rId2"/>
  </p:sldMasterIdLst>
  <p:notesMasterIdLst>
    <p:notesMasterId r:id="rId15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797675" cy="987425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r:id="rId20" roundtripDataSignature="AMtx7miRzV0IZk3/12SDjjTq6yusB4ykgA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ergio Motta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39" d="100"/>
          <a:sy n="39" d="100"/>
        </p:scale>
        <p:origin x="1244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21" Type="http://schemas.openxmlformats.org/officeDocument/2006/relationships/commentAuthors" Target="commentAuthor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20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49688" y="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>
            <a:lvl1pPr marL="457200" marR="0" lvl="0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37895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2" name="Google Shape;62;p1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7f275c23c8_0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7f275c23c8_0_65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g7f275c23c8_0_65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7f275c23c8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7f275c23c8_0_18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g7f275c23c8_0_18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9" name="Google Shape;179;p6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2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4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5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7f22a81d53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7f22a81d53_0_3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g7f22a81d53_0_3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7f22a81b80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7f22a81b80_0_23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g7f22a81b80_0_23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7f275c23c8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7f275c23c8_0_54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g7f275c23c8_0_54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7f275c23c8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7f275c23c8_0_27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g7f275c23c8_0_27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7f275c23c8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7f275c23c8_0_80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g7f275c23c8_0_80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8"/>
          <p:cNvSpPr txBox="1"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300" b="1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8"/>
          <p:cNvSpPr txBox="1"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108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  <a:defRPr sz="2000">
                <a:solidFill>
                  <a:srgbClr val="FFFFFF"/>
                </a:solidFill>
              </a:defRPr>
            </a:lvl1pPr>
            <a:lvl2pPr lvl="1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8"/>
          <p:cNvSpPr txBox="1">
            <a:spLocks noGrp="1"/>
          </p:cNvSpPr>
          <p:nvPr>
            <p:ph type="body" idx="2"/>
          </p:nvPr>
        </p:nvSpPr>
        <p:spPr>
          <a:xfrm>
            <a:off x="572401" y="5961599"/>
            <a:ext cx="2049245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 b="1"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8"/>
          <p:cNvSpPr txBox="1">
            <a:spLocks noGrp="1"/>
          </p:cNvSpPr>
          <p:nvPr>
            <p:ph type="body" idx="3"/>
          </p:nvPr>
        </p:nvSpPr>
        <p:spPr>
          <a:xfrm>
            <a:off x="572400" y="6137467"/>
            <a:ext cx="204924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" name="Google Shape;22;p8"/>
          <p:cNvSpPr txBox="1">
            <a:spLocks noGrp="1"/>
          </p:cNvSpPr>
          <p:nvPr>
            <p:ph type="body" idx="4"/>
          </p:nvPr>
        </p:nvSpPr>
        <p:spPr>
          <a:xfrm>
            <a:off x="2862387" y="6137467"/>
            <a:ext cx="202711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8"/>
          <p:cNvSpPr txBox="1">
            <a:spLocks noGrp="1"/>
          </p:cNvSpPr>
          <p:nvPr>
            <p:ph type="body" idx="5"/>
          </p:nvPr>
        </p:nvSpPr>
        <p:spPr>
          <a:xfrm>
            <a:off x="7427603" y="5961599"/>
            <a:ext cx="1132198" cy="6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8"/>
          <p:cNvSpPr txBox="1">
            <a:spLocks noGrp="1"/>
          </p:cNvSpPr>
          <p:nvPr>
            <p:ph type="body" idx="6"/>
          </p:nvPr>
        </p:nvSpPr>
        <p:spPr>
          <a:xfrm>
            <a:off x="5143295" y="5961067"/>
            <a:ext cx="1962357" cy="634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8"/>
          <p:cNvSpPr txBox="1">
            <a:spLocks noGrp="1"/>
          </p:cNvSpPr>
          <p:nvPr>
            <p:ph type="dt" idx="10"/>
          </p:nvPr>
        </p:nvSpPr>
        <p:spPr>
          <a:xfrm>
            <a:off x="2860675" y="5961063"/>
            <a:ext cx="2027238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>
  <p:cSld name="1_Blank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0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35" name="Google Shape;35;p10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36" name="Google Shape;36;p10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2856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10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0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10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10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0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0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1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45" name="Google Shape;45;p11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2856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11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11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11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1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1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8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8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8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8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8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8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8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8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8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Blank">
  <p:cSld name="2_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2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12"/>
          <p:cNvSpPr txBox="1"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2"/>
          <p:cNvSpPr txBox="1">
            <a:spLocks noGrp="1"/>
          </p:cNvSpPr>
          <p:nvPr>
            <p:ph type="body" idx="1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12"/>
          <p:cNvSpPr txBox="1">
            <a:spLocks noGrp="1"/>
          </p:cNvSpPr>
          <p:nvPr>
            <p:ph type="body" idx="2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" name="Google Shape;57;p12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2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2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8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8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8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8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8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8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8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8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8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7" descr="Aalto_EN_Electr-Eng_21_RGB_2"/>
          <p:cNvPicPr preferRelativeResize="0"/>
          <p:nvPr/>
        </p:nvPicPr>
        <p:blipFill rotWithShape="1">
          <a:blip r:embed="rId3">
            <a:alphaModFix/>
          </a:blip>
          <a:srcRect l="7030" t="6173"/>
          <a:stretch/>
        </p:blipFill>
        <p:spPr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Autofit/>
          </a:bodyPr>
          <a:lstStyle>
            <a:lvl1pPr marL="457200" marR="0" lvl="0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3" name="Google Shape;13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Google Shape;15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6" name="Google Shape;16;p7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9" descr="Aalto_EN_Electr-Eng_13_RGB_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" name="Google Shape;29;p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Autofit/>
          </a:bodyPr>
          <a:lstStyle>
            <a:lvl1pPr marL="457200" marR="0" lvl="0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Google Shape;30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Google Shape;31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Google Shape;32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eomsociety.org/paris2018/papers/107.pdf" TargetMode="External"/><Relationship Id="rId3" Type="http://schemas.openxmlformats.org/officeDocument/2006/relationships/hyperlink" Target="https://ieeexplore.ieee.org/iel7/8295081/8295082/08295083.pdf" TargetMode="External"/><Relationship Id="rId7" Type="http://schemas.openxmlformats.org/officeDocument/2006/relationships/hyperlink" Target="https://www.academia.edu/34678706/Survey_of_Communication_System_for_DGs_and_Microgrid_in_Electrical_Power_Grid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nrauvergnerhonealpes.org/fr/reseaux/reseaux-electriques/le-projet-pegasus.html" TargetMode="External"/><Relationship Id="rId11" Type="http://schemas.openxmlformats.org/officeDocument/2006/relationships/hyperlink" Target="https://doi.org/10.1109/ICEMS.2015.7385067" TargetMode="External"/><Relationship Id="rId5" Type="http://schemas.openxmlformats.org/officeDocument/2006/relationships/hyperlink" Target="http://ieeexplore.ieee.org/abstract/document/5960751/" TargetMode="External"/><Relationship Id="rId10" Type="http://schemas.openxmlformats.org/officeDocument/2006/relationships/hyperlink" Target="https://doi.org/10.1016/j.rser.2018.03.040" TargetMode="External"/><Relationship Id="rId4" Type="http://schemas.openxmlformats.org/officeDocument/2006/relationships/hyperlink" Target="https://www.ieee.ch/assets/.../IEEE-Swiss-IES-Microgrids-ABB.pdf" TargetMode="External"/><Relationship Id="rId9" Type="http://schemas.openxmlformats.org/officeDocument/2006/relationships/hyperlink" Target="https://doi.org/10.1109/MELE.2016.2544238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hyperlink" Target="https://www.greentechmedia.com/articles/read/microgrid-project-in-puerto-rico-edf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martotaniemi.fi/" TargetMode="External"/><Relationship Id="rId5" Type="http://schemas.openxmlformats.org/officeDocument/2006/relationships/hyperlink" Target="https://building-microgrid.lbl.gov/" TargetMode="External"/><Relationship Id="rId4" Type="http://schemas.openxmlformats.org/officeDocument/2006/relationships/hyperlink" Target="https://www.brooklyn.energy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"/>
          <p:cNvSpPr txBox="1">
            <a:spLocks noGrp="1"/>
          </p:cNvSpPr>
          <p:nvPr>
            <p:ph type="ctrTitle"/>
          </p:nvPr>
        </p:nvSpPr>
        <p:spPr>
          <a:xfrm>
            <a:off x="572400" y="1772220"/>
            <a:ext cx="7777200" cy="24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lang="en-US" sz="3200"/>
              <a:t>ELEC-E8423 - Smart Grid</a:t>
            </a:r>
            <a:br>
              <a:rPr lang="en-US" sz="3200"/>
            </a:br>
            <a:r>
              <a:rPr lang="en-US" sz="3200"/>
              <a:t/>
            </a:r>
            <a:br>
              <a:rPr lang="en-US" sz="3200"/>
            </a:br>
            <a:r>
              <a:rPr lang="en-US" sz="3200" i="1"/>
              <a:t>Interconnection of microgrids to the Power system</a:t>
            </a:r>
            <a:endParaRPr sz="3200" i="1"/>
          </a:p>
        </p:txBody>
      </p:sp>
      <p:sp>
        <p:nvSpPr>
          <p:cNvPr id="65" name="Google Shape;65;p1"/>
          <p:cNvSpPr txBox="1"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1108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</a:pPr>
            <a:r>
              <a:rPr lang="en-US" i="1"/>
              <a:t>Bismoy Jahan</a:t>
            </a:r>
            <a:endParaRPr/>
          </a:p>
          <a:p>
            <a:pPr marL="0" lvl="0" indent="0" algn="l" rtl="0">
              <a:lnSpc>
                <a:spcPct val="1108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</a:pPr>
            <a:r>
              <a:rPr lang="en-US" i="1"/>
              <a:t>Da Motta Pires Sergio Ricardo </a:t>
            </a:r>
            <a:endParaRPr/>
          </a:p>
          <a:p>
            <a:pPr marL="0" lvl="0" indent="0" algn="l" rtl="0">
              <a:lnSpc>
                <a:spcPct val="1108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</a:pPr>
            <a:endParaRPr i="1"/>
          </a:p>
          <a:p>
            <a:pPr marL="0" lvl="0" indent="0" algn="l" rtl="0">
              <a:lnSpc>
                <a:spcPct val="1108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</a:pPr>
            <a:endParaRPr/>
          </a:p>
        </p:txBody>
      </p:sp>
      <p:sp>
        <p:nvSpPr>
          <p:cNvPr id="66" name="Google Shape;66;p1"/>
          <p:cNvSpPr txBox="1">
            <a:spLocks noGrp="1"/>
          </p:cNvSpPr>
          <p:nvPr>
            <p:ph type="body" idx="2"/>
          </p:nvPr>
        </p:nvSpPr>
        <p:spPr>
          <a:xfrm>
            <a:off x="572401" y="5961599"/>
            <a:ext cx="2049300" cy="17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</a:pPr>
            <a:endParaRPr/>
          </a:p>
        </p:txBody>
      </p:sp>
      <p:sp>
        <p:nvSpPr>
          <p:cNvPr id="67" name="Google Shape;67;p1"/>
          <p:cNvSpPr txBox="1">
            <a:spLocks noGrp="1"/>
          </p:cNvSpPr>
          <p:nvPr>
            <p:ph type="body" idx="3"/>
          </p:nvPr>
        </p:nvSpPr>
        <p:spPr>
          <a:xfrm>
            <a:off x="572400" y="6137467"/>
            <a:ext cx="20493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endParaRPr/>
          </a:p>
        </p:txBody>
      </p:sp>
      <p:sp>
        <p:nvSpPr>
          <p:cNvPr id="68" name="Google Shape;68;p1"/>
          <p:cNvSpPr txBox="1">
            <a:spLocks noGrp="1"/>
          </p:cNvSpPr>
          <p:nvPr>
            <p:ph type="body" idx="4"/>
          </p:nvPr>
        </p:nvSpPr>
        <p:spPr>
          <a:xfrm>
            <a:off x="2862387" y="6137467"/>
            <a:ext cx="20271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r>
              <a:rPr lang="en-US"/>
              <a:t>23.04.2018</a:t>
            </a:r>
            <a:endParaRPr/>
          </a:p>
        </p:txBody>
      </p:sp>
      <p:sp>
        <p:nvSpPr>
          <p:cNvPr id="69" name="Google Shape;69;p1"/>
          <p:cNvSpPr txBox="1">
            <a:spLocks noGrp="1"/>
          </p:cNvSpPr>
          <p:nvPr>
            <p:ph type="body" idx="5"/>
          </p:nvPr>
        </p:nvSpPr>
        <p:spPr>
          <a:xfrm>
            <a:off x="7427603" y="5961599"/>
            <a:ext cx="1132200" cy="6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endParaRPr/>
          </a:p>
        </p:txBody>
      </p:sp>
      <p:sp>
        <p:nvSpPr>
          <p:cNvPr id="70" name="Google Shape;70;p1"/>
          <p:cNvSpPr txBox="1">
            <a:spLocks noGrp="1"/>
          </p:cNvSpPr>
          <p:nvPr>
            <p:ph type="body" idx="6"/>
          </p:nvPr>
        </p:nvSpPr>
        <p:spPr>
          <a:xfrm>
            <a:off x="5143295" y="5961067"/>
            <a:ext cx="1962300" cy="63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7f275c23c8_0_65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The future of Microgrids</a:t>
            </a:r>
            <a:endParaRPr/>
          </a:p>
        </p:txBody>
      </p:sp>
      <p:sp>
        <p:nvSpPr>
          <p:cNvPr id="161" name="Google Shape;161;g7f275c23c8_0_65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g7f275c23c8_0_65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g7f275c23c8_0_65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10</a:t>
            </a:fld>
            <a:endParaRPr/>
          </a:p>
        </p:txBody>
      </p:sp>
      <p:sp>
        <p:nvSpPr>
          <p:cNvPr id="164" name="Google Shape;164;g7f275c23c8_0_65"/>
          <p:cNvSpPr/>
          <p:nvPr/>
        </p:nvSpPr>
        <p:spPr>
          <a:xfrm>
            <a:off x="410400" y="1226725"/>
            <a:ext cx="3231300" cy="410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⮚"/>
            </a:pPr>
            <a:r>
              <a:rPr lang="en-US" sz="2000">
                <a:solidFill>
                  <a:schemeClr val="dk1"/>
                </a:solidFill>
              </a:rPr>
              <a:t>Web-of-cells concept</a:t>
            </a:r>
            <a:endParaRPr sz="2000">
              <a:solidFill>
                <a:schemeClr val="dk1"/>
              </a:solidFill>
            </a:endParaRP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⮚"/>
            </a:pPr>
            <a:r>
              <a:rPr lang="en-US" sz="2000">
                <a:solidFill>
                  <a:schemeClr val="dk1"/>
                </a:solidFill>
              </a:rPr>
              <a:t>Smart Transformers and Fuzzy Microgrids (dynamic microgrids)</a:t>
            </a:r>
            <a:endParaRPr sz="2000">
              <a:solidFill>
                <a:schemeClr val="dk1"/>
              </a:solidFill>
            </a:endParaRP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⮚"/>
            </a:pPr>
            <a:r>
              <a:rPr lang="en-US" sz="2000">
                <a:solidFill>
                  <a:schemeClr val="dk1"/>
                </a:solidFill>
              </a:rPr>
              <a:t>Local Energy Communities (LEC)</a:t>
            </a:r>
            <a:endParaRPr sz="2000">
              <a:solidFill>
                <a:schemeClr val="dk1"/>
              </a:solidFill>
            </a:endParaRP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⮚"/>
            </a:pPr>
            <a:r>
              <a:rPr lang="en-US" sz="2000">
                <a:solidFill>
                  <a:schemeClr val="dk1"/>
                </a:solidFill>
              </a:rPr>
              <a:t>Geographical islands</a:t>
            </a:r>
            <a:endParaRPr sz="2000">
              <a:solidFill>
                <a:schemeClr val="dk1"/>
              </a:solidFill>
            </a:endParaRP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⮚"/>
            </a:pPr>
            <a:r>
              <a:rPr lang="en-US" sz="2000">
                <a:solidFill>
                  <a:schemeClr val="dk1"/>
                </a:solidFill>
              </a:rPr>
              <a:t>Nanogrids</a:t>
            </a:r>
            <a:endParaRPr sz="2000">
              <a:solidFill>
                <a:schemeClr val="dk1"/>
              </a:solidFill>
            </a:endParaRP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⮚"/>
            </a:pPr>
            <a:r>
              <a:rPr lang="en-US" sz="2000">
                <a:solidFill>
                  <a:schemeClr val="dk1"/>
                </a:solidFill>
              </a:rPr>
              <a:t>DC microgrids</a:t>
            </a:r>
            <a:endParaRPr sz="2000">
              <a:solidFill>
                <a:schemeClr val="dk1"/>
              </a:solidFill>
            </a:endParaRP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⮚"/>
            </a:pPr>
            <a:r>
              <a:rPr lang="en-US" sz="2000">
                <a:solidFill>
                  <a:schemeClr val="dk1"/>
                </a:solidFill>
              </a:rPr>
              <a:t>Multi-energy microgrids</a:t>
            </a:r>
            <a:endParaRPr sz="20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</a:endParaRPr>
          </a:p>
        </p:txBody>
      </p:sp>
      <p:pic>
        <p:nvPicPr>
          <p:cNvPr id="165" name="Google Shape;165;g7f275c23c8_0_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58837" y="1325825"/>
            <a:ext cx="4540274" cy="4206349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g7f275c23c8_0_65"/>
          <p:cNvSpPr txBox="1"/>
          <p:nvPr/>
        </p:nvSpPr>
        <p:spPr>
          <a:xfrm>
            <a:off x="2478600" y="5452175"/>
            <a:ext cx="6665400" cy="20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dk1"/>
                </a:solidFill>
              </a:rPr>
              <a:t>Hussain, A., Bui, V. H., &amp; Kim, H. M. (2019). Microgrids as a resilience resource and strategies used by microgrids for enhancing resilience. Applied Energy, 240(June 2018), 56–72. https://doi.org/10.1016/j.apenergy.2019.02.055</a:t>
            </a:r>
            <a:endParaRPr sz="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7f275c23c8_0_18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Conclusions</a:t>
            </a:r>
            <a:endParaRPr/>
          </a:p>
        </p:txBody>
      </p:sp>
      <p:sp>
        <p:nvSpPr>
          <p:cNvPr id="173" name="Google Shape;173;g7f275c23c8_0_18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g7f275c23c8_0_18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75;g7f275c23c8_0_18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11</a:t>
            </a:fld>
            <a:endParaRPr/>
          </a:p>
        </p:txBody>
      </p:sp>
      <p:sp>
        <p:nvSpPr>
          <p:cNvPr id="176" name="Google Shape;176;g7f275c23c8_0_18"/>
          <p:cNvSpPr/>
          <p:nvPr/>
        </p:nvSpPr>
        <p:spPr>
          <a:xfrm>
            <a:off x="410400" y="1226725"/>
            <a:ext cx="8323200" cy="410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⮚"/>
            </a:pPr>
            <a:r>
              <a:rPr lang="en-US" sz="2000">
                <a:solidFill>
                  <a:schemeClr val="dk1"/>
                </a:solidFill>
              </a:rPr>
              <a:t>Microgrids offer significant potential for improving grid reliability and integration of distributed generation</a:t>
            </a:r>
            <a:endParaRPr sz="200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⮚"/>
            </a:pPr>
            <a:r>
              <a:rPr lang="en-US" sz="2000">
                <a:solidFill>
                  <a:schemeClr val="dk1"/>
                </a:solidFill>
              </a:rPr>
              <a:t>Microgrids will be a crucial part of the future of power systems</a:t>
            </a:r>
            <a:endParaRPr sz="2000">
              <a:solidFill>
                <a:schemeClr val="dk1"/>
              </a:solidFill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⮚"/>
            </a:pPr>
            <a:r>
              <a:rPr lang="en-US" sz="2000">
                <a:solidFill>
                  <a:schemeClr val="dk1"/>
                </a:solidFill>
              </a:rPr>
              <a:t>The challenge of microgrid integration is still open and new solutions are being researched</a:t>
            </a:r>
            <a:endParaRPr sz="200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endParaRPr sz="2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6"/>
          <p:cNvSpPr txBox="1">
            <a:spLocks noGrp="1"/>
          </p:cNvSpPr>
          <p:nvPr>
            <p:ph type="body" idx="1"/>
          </p:nvPr>
        </p:nvSpPr>
        <p:spPr>
          <a:xfrm>
            <a:off x="349050" y="1259275"/>
            <a:ext cx="8445900" cy="459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40"/>
              <a:buNone/>
            </a:pPr>
            <a:r>
              <a:rPr lang="en-US" sz="900" b="0" u="sng">
                <a:solidFill>
                  <a:schemeClr val="hlink"/>
                </a:solidFill>
                <a:hlinkClick r:id="rId3"/>
              </a:rPr>
              <a:t>https://building-microgrid.lbl.gov/about-microgrids</a:t>
            </a:r>
            <a:endParaRPr sz="900" b="0"/>
          </a:p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40"/>
              <a:buNone/>
            </a:pPr>
            <a:r>
              <a:rPr lang="en-US" sz="900" b="0"/>
              <a:t>https://www.ee.co.za/article/grid-connected-microgrid-local-network-future.html</a:t>
            </a:r>
            <a:endParaRPr sz="900" b="0"/>
          </a:p>
          <a:p>
            <a:pPr marL="0" lvl="0" indent="0" algn="l" rtl="0">
              <a:lnSpc>
                <a:spcPct val="130000"/>
              </a:lnSpc>
              <a:spcBef>
                <a:spcPts val="248"/>
              </a:spcBef>
              <a:spcAft>
                <a:spcPts val="0"/>
              </a:spcAft>
              <a:buClr>
                <a:schemeClr val="dk1"/>
              </a:buClr>
              <a:buSzPts val="1240"/>
              <a:buNone/>
            </a:pPr>
            <a:r>
              <a:rPr lang="en-US" sz="900" b="0" u="sng">
                <a:solidFill>
                  <a:schemeClr val="hlink"/>
                </a:solidFill>
                <a:hlinkClick r:id="rId3"/>
              </a:rPr>
              <a:t>https://ieeexplore-ieee-org.libproxy.aalto.fi/stamp/stamp.jsp?tp=&amp;arnumber=8038773</a:t>
            </a:r>
            <a:endParaRPr sz="900" b="0" u="sng">
              <a:solidFill>
                <a:schemeClr val="hlink"/>
              </a:solidFill>
              <a:hlinkClick r:id="rId3"/>
            </a:endParaRPr>
          </a:p>
          <a:p>
            <a:pPr marL="0" lvl="0" indent="0" algn="l" rtl="0">
              <a:lnSpc>
                <a:spcPct val="130000"/>
              </a:lnSpc>
              <a:spcBef>
                <a:spcPts val="248"/>
              </a:spcBef>
              <a:spcAft>
                <a:spcPts val="0"/>
              </a:spcAft>
              <a:buClr>
                <a:schemeClr val="dk1"/>
              </a:buClr>
              <a:buSzPts val="1240"/>
              <a:buNone/>
            </a:pPr>
            <a:r>
              <a:rPr lang="en-US" sz="900" b="0" u="sng">
                <a:solidFill>
                  <a:schemeClr val="hlink"/>
                </a:solidFill>
                <a:hlinkClick r:id="rId3"/>
              </a:rPr>
              <a:t>https://ieeexplore.ieee.org/iel7/8295081/8295082/08295083.pdf</a:t>
            </a:r>
            <a:endParaRPr sz="900" b="0" u="sng">
              <a:solidFill>
                <a:schemeClr val="hlink"/>
              </a:solidFill>
              <a:hlinkClick r:id="rId4"/>
            </a:endParaRPr>
          </a:p>
          <a:p>
            <a:pPr marL="0" lvl="0" indent="0" algn="l" rtl="0">
              <a:lnSpc>
                <a:spcPct val="130000"/>
              </a:lnSpc>
              <a:spcBef>
                <a:spcPts val="248"/>
              </a:spcBef>
              <a:spcAft>
                <a:spcPts val="0"/>
              </a:spcAft>
              <a:buClr>
                <a:schemeClr val="dk1"/>
              </a:buClr>
              <a:buSzPts val="1240"/>
              <a:buNone/>
            </a:pPr>
            <a:r>
              <a:rPr lang="en-US" sz="900" b="0" u="sng">
                <a:solidFill>
                  <a:schemeClr val="hlink"/>
                </a:solidFill>
                <a:hlinkClick r:id="rId4"/>
              </a:rPr>
              <a:t>https://www.ieee.ch/assets/.../IEEE-Swiss-IES-Microgrids-ABB.pdf</a:t>
            </a:r>
            <a:endParaRPr sz="900" b="0" u="sng">
              <a:solidFill>
                <a:schemeClr val="hlink"/>
              </a:solidFill>
              <a:hlinkClick r:id="rId5"/>
            </a:endParaRPr>
          </a:p>
          <a:p>
            <a:pPr marL="292100" lvl="0" indent="-292100" algn="l" rtl="0">
              <a:lnSpc>
                <a:spcPct val="137419"/>
              </a:lnSpc>
              <a:spcBef>
                <a:spcPts val="248"/>
              </a:spcBef>
              <a:spcAft>
                <a:spcPts val="0"/>
              </a:spcAft>
              <a:buClr>
                <a:schemeClr val="dk1"/>
              </a:buClr>
              <a:buSzPts val="1240"/>
              <a:buNone/>
            </a:pPr>
            <a:r>
              <a:rPr lang="en-US" sz="900" b="0" u="sng">
                <a:solidFill>
                  <a:schemeClr val="hlink"/>
                </a:solidFill>
                <a:hlinkClick r:id="rId5"/>
              </a:rPr>
              <a:t>ieeexplore.ieee.org/abstract/document/5960751/</a:t>
            </a:r>
            <a:endParaRPr sz="900" b="0"/>
          </a:p>
          <a:p>
            <a:pPr marL="292100" lvl="0" indent="-292100" algn="l" rtl="0">
              <a:lnSpc>
                <a:spcPct val="137419"/>
              </a:lnSpc>
              <a:spcBef>
                <a:spcPts val="248"/>
              </a:spcBef>
              <a:spcAft>
                <a:spcPts val="0"/>
              </a:spcAft>
              <a:buClr>
                <a:schemeClr val="dk1"/>
              </a:buClr>
              <a:buSzPts val="1240"/>
              <a:buNone/>
            </a:pPr>
            <a:r>
              <a:rPr lang="en-US" sz="900" b="0" u="sng">
                <a:solidFill>
                  <a:schemeClr val="hlink"/>
                </a:solidFill>
                <a:hlinkClick r:id="rId6"/>
              </a:rPr>
              <a:t>https://ieeexplore-ieee-org.libproxy.aalto.fi/stamp/stamp.jsp?tp=&amp;arnumber=7832732</a:t>
            </a:r>
            <a:endParaRPr sz="900" b="0" u="sng">
              <a:solidFill>
                <a:schemeClr val="hlink"/>
              </a:solidFill>
              <a:hlinkClick r:id="rId7"/>
            </a:endParaRPr>
          </a:p>
          <a:p>
            <a:pPr marL="6350" lvl="0" indent="-6350" algn="l" rtl="0">
              <a:lnSpc>
                <a:spcPct val="137419"/>
              </a:lnSpc>
              <a:spcBef>
                <a:spcPts val="248"/>
              </a:spcBef>
              <a:spcAft>
                <a:spcPts val="0"/>
              </a:spcAft>
              <a:buClr>
                <a:schemeClr val="dk1"/>
              </a:buClr>
              <a:buSzPts val="1240"/>
              <a:buNone/>
            </a:pPr>
            <a:r>
              <a:rPr lang="en-US" sz="900" b="0" u="sng">
                <a:solidFill>
                  <a:schemeClr val="hlink"/>
                </a:solidFill>
                <a:hlinkClick r:id="rId7"/>
              </a:rPr>
              <a:t>https://www.academia.edu/34678706/Survey_of_Communication_System_for_DGs_and_Microgrid_in_Electrical_Power_Grid</a:t>
            </a:r>
            <a:endParaRPr sz="900" b="0" u="sng">
              <a:solidFill>
                <a:schemeClr val="hlink"/>
              </a:solidFill>
              <a:hlinkClick r:id="rId8"/>
            </a:endParaRPr>
          </a:p>
          <a:p>
            <a:pPr marL="292100" lvl="0" indent="-292100" algn="l" rtl="0">
              <a:lnSpc>
                <a:spcPct val="137419"/>
              </a:lnSpc>
              <a:spcBef>
                <a:spcPts val="248"/>
              </a:spcBef>
              <a:spcAft>
                <a:spcPts val="0"/>
              </a:spcAft>
              <a:buClr>
                <a:schemeClr val="dk1"/>
              </a:buClr>
              <a:buSzPts val="1240"/>
              <a:buNone/>
            </a:pPr>
            <a:r>
              <a:rPr lang="en-US" sz="900" b="0" u="sng">
                <a:solidFill>
                  <a:schemeClr val="hlink"/>
                </a:solidFill>
                <a:hlinkClick r:id="rId8"/>
              </a:rPr>
              <a:t>www.ieomsociety.org/paris2018/papers/107.pdf</a:t>
            </a:r>
            <a:endParaRPr sz="900" b="0" u="sng">
              <a:solidFill>
                <a:schemeClr val="hlink"/>
              </a:solidFill>
              <a:hlinkClick r:id="rId8"/>
            </a:endParaRPr>
          </a:p>
          <a:p>
            <a:pPr marL="292100" lvl="0" indent="-292100" algn="l" rtl="0">
              <a:lnSpc>
                <a:spcPct val="137419"/>
              </a:lnSpc>
              <a:spcBef>
                <a:spcPts val="248"/>
              </a:spcBef>
              <a:spcAft>
                <a:spcPts val="0"/>
              </a:spcAft>
              <a:buClr>
                <a:schemeClr val="dk1"/>
              </a:buClr>
              <a:buSzPts val="1240"/>
              <a:buNone/>
            </a:pPr>
            <a:r>
              <a:rPr lang="en-US" sz="900" b="0" u="sng">
                <a:solidFill>
                  <a:schemeClr val="hlink"/>
                </a:solidFill>
                <a:hlinkClick r:id="rId6"/>
              </a:rPr>
              <a:t>www.enrauvergnerhonealpes.org/fr/reseaux/.../le-projet-pegasus.htm</a:t>
            </a:r>
            <a:endParaRPr sz="900" b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900" b="0"/>
              <a:t>Hussain, A., Bui, V. H., &amp; Kim, H. M. (2019). Microgrids as a resilience resource and strategies used by microgrids for enhancing resilience. Applied Energy, 240(June 2018), 56–72. https://doi.org/10.1016/j.apenergy.2019.02.055</a:t>
            </a:r>
            <a:endParaRPr sz="900" b="0"/>
          </a:p>
          <a:p>
            <a:pPr marL="292100" lvl="0" indent="-292100" algn="l" rtl="0">
              <a:lnSpc>
                <a:spcPct val="137419"/>
              </a:lnSpc>
              <a:spcBef>
                <a:spcPts val="248"/>
              </a:spcBef>
              <a:spcAft>
                <a:spcPts val="0"/>
              </a:spcAft>
              <a:buClr>
                <a:schemeClr val="dk1"/>
              </a:buClr>
              <a:buSzPts val="1240"/>
              <a:buNone/>
            </a:pPr>
            <a:r>
              <a:rPr lang="en-US" sz="900" b="0"/>
              <a:t>Zubieta, L. E. (2016). Are Microgrids the Future of Energy?: DC Microgrids from Concept to Demonstration to Deployment. IEEE Electrification Magazine, 4(2), 37–44. </a:t>
            </a:r>
            <a:r>
              <a:rPr lang="en-US" sz="900" b="0" u="sng">
                <a:solidFill>
                  <a:schemeClr val="hlink"/>
                </a:solidFill>
                <a:hlinkClick r:id="rId9"/>
              </a:rPr>
              <a:t>https://doi.org/10.1109/MELE.2016.2544238</a:t>
            </a:r>
            <a:endParaRPr sz="900" b="0"/>
          </a:p>
          <a:p>
            <a:pPr marL="292100" lvl="0" indent="-292100" algn="l" rtl="0">
              <a:lnSpc>
                <a:spcPct val="137419"/>
              </a:lnSpc>
              <a:spcBef>
                <a:spcPts val="248"/>
              </a:spcBef>
              <a:spcAft>
                <a:spcPts val="0"/>
              </a:spcAft>
              <a:buClr>
                <a:schemeClr val="dk1"/>
              </a:buClr>
              <a:buSzPts val="1240"/>
              <a:buNone/>
            </a:pPr>
            <a:r>
              <a:rPr lang="en-US" sz="900" b="0"/>
              <a:t>Hirsch, A., Parag, Y., &amp; Guerrero, J. (2018). Microgrids: A review of technologies, key drivers, and outstanding issues. Renewable and Sustainable Energy Reviews, 90(March), 402–411. </a:t>
            </a:r>
            <a:r>
              <a:rPr lang="en-US" sz="900" b="0" u="sng">
                <a:solidFill>
                  <a:schemeClr val="hlink"/>
                </a:solidFill>
                <a:hlinkClick r:id="rId10"/>
              </a:rPr>
              <a:t>https://doi.org/10.1016/j.rser.2018.03.040</a:t>
            </a:r>
            <a:endParaRPr sz="900" b="0"/>
          </a:p>
          <a:p>
            <a:pPr marL="292100" lvl="0" indent="-292100" algn="l" rtl="0">
              <a:lnSpc>
                <a:spcPct val="137419"/>
              </a:lnSpc>
              <a:spcBef>
                <a:spcPts val="248"/>
              </a:spcBef>
              <a:spcAft>
                <a:spcPts val="0"/>
              </a:spcAft>
              <a:buClr>
                <a:schemeClr val="dk1"/>
              </a:buClr>
              <a:buSzPts val="1240"/>
              <a:buNone/>
            </a:pPr>
            <a:r>
              <a:rPr lang="en-US" sz="900" b="0"/>
              <a:t>Xu, Z., Yang, P., Zheng, Q., &amp; Zeng, Z. (2016). Study on black start strategy of microgrid with PV and multiple energy storage systems. 2015 18th International Conference on Electrical Machines and Systems, ICEMS 2015, 402–408. </a:t>
            </a:r>
            <a:r>
              <a:rPr lang="en-US" sz="900" b="0" u="sng">
                <a:solidFill>
                  <a:schemeClr val="hlink"/>
                </a:solidFill>
                <a:hlinkClick r:id="rId11"/>
              </a:rPr>
              <a:t>https://doi.org/10.1109/ICEMS.2015.7385067</a:t>
            </a:r>
            <a:endParaRPr sz="900" b="0"/>
          </a:p>
          <a:p>
            <a:pPr marL="292100" lvl="0" indent="-292100" algn="l" rtl="0">
              <a:lnSpc>
                <a:spcPct val="137419"/>
              </a:lnSpc>
              <a:spcBef>
                <a:spcPts val="248"/>
              </a:spcBef>
              <a:spcAft>
                <a:spcPts val="0"/>
              </a:spcAft>
              <a:buClr>
                <a:schemeClr val="dk1"/>
              </a:buClr>
              <a:buSzPts val="1240"/>
              <a:buNone/>
            </a:pPr>
            <a:r>
              <a:rPr lang="en-US" sz="900" b="0"/>
              <a:t>Kroposki, B., Lasseter, R., Ise, T., Morozumi, S., Papathanassiou, S., &amp; Hatziargyriou, N. (2008). Making microgrids work. IEEE Power and Energy Magazine, 6(3), 40–53. https://doi.org/10.1109/MPE.2008.918718</a:t>
            </a:r>
            <a:endParaRPr sz="900" b="0"/>
          </a:p>
        </p:txBody>
      </p:sp>
      <p:sp>
        <p:nvSpPr>
          <p:cNvPr id="182" name="Google Shape;182;p6"/>
          <p:cNvSpPr txBox="1">
            <a:spLocks noGrp="1"/>
          </p:cNvSpPr>
          <p:nvPr>
            <p:ph type="ctrTitle"/>
          </p:nvPr>
        </p:nvSpPr>
        <p:spPr>
          <a:xfrm>
            <a:off x="315125" y="304865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Source material used</a:t>
            </a:r>
            <a:endParaRPr/>
          </a:p>
        </p:txBody>
      </p:sp>
      <p:sp>
        <p:nvSpPr>
          <p:cNvPr id="183" name="Google Shape;183;p6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84" name="Google Shape;184;p6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85" name="Google Shape;185;p6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12</a:t>
            </a:fld>
            <a:endParaRPr/>
          </a:p>
        </p:txBody>
      </p:sp>
      <p:sp>
        <p:nvSpPr>
          <p:cNvPr id="186" name="Google Shape;186;p6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23.04.2018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"/>
          <p:cNvSpPr txBox="1">
            <a:spLocks noGrp="1"/>
          </p:cNvSpPr>
          <p:nvPr>
            <p:ph type="ctrTitle"/>
          </p:nvPr>
        </p:nvSpPr>
        <p:spPr>
          <a:xfrm>
            <a:off x="572400" y="430590"/>
            <a:ext cx="7772400" cy="6672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00FF"/>
                </a:solidFill>
              </a:rPr>
              <a:t>Introduction</a:t>
            </a:r>
            <a:endParaRPr>
              <a:solidFill>
                <a:srgbClr val="0000FF"/>
              </a:solidFill>
            </a:endParaRPr>
          </a:p>
        </p:txBody>
      </p:sp>
      <p:sp>
        <p:nvSpPr>
          <p:cNvPr id="76" name="Google Shape;76;p2"/>
          <p:cNvSpPr txBox="1">
            <a:spLocks noGrp="1"/>
          </p:cNvSpPr>
          <p:nvPr>
            <p:ph type="body" idx="2"/>
          </p:nvPr>
        </p:nvSpPr>
        <p:spPr>
          <a:xfrm>
            <a:off x="4217775" y="5938873"/>
            <a:ext cx="4535700" cy="30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r>
              <a:rPr lang="en-US" sz="1200"/>
              <a:t>islanded mode: can be powered by distributed generators, batteries, and/or renewable resources like solar panels.</a:t>
            </a:r>
            <a:endParaRPr sz="1200"/>
          </a:p>
        </p:txBody>
      </p:sp>
      <p:sp>
        <p:nvSpPr>
          <p:cNvPr id="77" name="Google Shape;77;p2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23.04.2018</a:t>
            </a:r>
            <a:endParaRPr/>
          </a:p>
        </p:txBody>
      </p:sp>
      <p:sp>
        <p:nvSpPr>
          <p:cNvPr id="78" name="Google Shape;78;p2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2</a:t>
            </a:fld>
            <a:endParaRPr/>
          </a:p>
        </p:txBody>
      </p:sp>
      <p:sp>
        <p:nvSpPr>
          <p:cNvPr id="79" name="Google Shape;79;p2"/>
          <p:cNvSpPr txBox="1"/>
          <p:nvPr/>
        </p:nvSpPr>
        <p:spPr>
          <a:xfrm>
            <a:off x="214312" y="1270806"/>
            <a:ext cx="4357688" cy="4316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92100" marR="0" lvl="0" indent="-292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is a </a:t>
            </a:r>
            <a:r>
              <a:rPr lang="en-US" sz="2000" b="1">
                <a:solidFill>
                  <a:schemeClr val="dk1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0"/>
                  </a:ext>
                </a:extLst>
              </a:rPr>
              <a:t>m</a:t>
            </a: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"/>
                  </a:ext>
                </a:extLst>
              </a:rPr>
              <a:t>icrogrid?</a:t>
            </a:r>
            <a:endParaRPr/>
          </a:p>
          <a:p>
            <a:pPr marL="292100" marR="0" lvl="0" indent="-2921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⮚"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network of electricity users with a local source of supply that is usually attached to a centralized national grid but is also able to function independently.</a:t>
            </a:r>
            <a:endParaRPr/>
          </a:p>
          <a:p>
            <a:pPr marL="292100" marR="0" lvl="0" indent="-2921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⮚"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Grid Connected Mode</a:t>
            </a:r>
            <a:endParaRPr/>
          </a:p>
          <a:p>
            <a:pPr marL="292100" marR="0" lvl="0" indent="-2921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⮚"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Islanded Mode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92100" marR="0" lvl="0" indent="-2921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</a:rPr>
              <a:t>A m</a:t>
            </a: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icrogrid consists of DER (Distributed Energy Resources) and loads in a defined  electrical boundary; can be controlled as a single unit with respect to the grid. according to IEEE Std 2030.7</a:t>
            </a:r>
            <a:endParaRPr/>
          </a:p>
          <a:p>
            <a:pPr marL="292100" marR="0" lvl="0" indent="-1905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92100" marR="0" lvl="0" indent="-1905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92100" marR="0" lvl="0" indent="-1905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92100" marR="0" lvl="0" indent="-2032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4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4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0" name="Google Shape;80;p2" descr="A screenshot of a video gam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72000" y="1187494"/>
            <a:ext cx="4181475" cy="45935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4"/>
          <p:cNvSpPr txBox="1">
            <a:spLocks noGrp="1"/>
          </p:cNvSpPr>
          <p:nvPr>
            <p:ph type="body" idx="1"/>
          </p:nvPr>
        </p:nvSpPr>
        <p:spPr>
          <a:xfrm>
            <a:off x="524325" y="1324305"/>
            <a:ext cx="8095500" cy="437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292100" lvl="0" indent="-292100" algn="l" rtl="0">
              <a:lnSpc>
                <a:spcPct val="1065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⮚"/>
            </a:pPr>
            <a:r>
              <a:rPr lang="en-US" sz="1600" b="0"/>
              <a:t>Access to power in remote location (</a:t>
            </a:r>
            <a:r>
              <a:rPr lang="en-US" sz="1600" b="0" i="1"/>
              <a:t>places of refuge in regional crises and first responders)</a:t>
            </a:r>
            <a:endParaRPr sz="1600" b="0" i="1"/>
          </a:p>
          <a:p>
            <a:pPr marL="292100" lvl="0" indent="0" algn="l" rtl="0">
              <a:lnSpc>
                <a:spcPct val="106500"/>
              </a:lnSpc>
              <a:spcBef>
                <a:spcPts val="320"/>
              </a:spcBef>
              <a:spcAft>
                <a:spcPts val="0"/>
              </a:spcAft>
              <a:buNone/>
            </a:pPr>
            <a:endParaRPr sz="1600" b="0" i="1"/>
          </a:p>
          <a:p>
            <a:pPr marL="292100" lvl="0" indent="-292100" algn="l" rtl="0">
              <a:lnSpc>
                <a:spcPct val="1065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⮚"/>
            </a:pPr>
            <a:r>
              <a:rPr lang="en-US" sz="1600" b="0"/>
              <a:t>Use local energy resources and jobs</a:t>
            </a:r>
            <a:endParaRPr sz="1600" b="0"/>
          </a:p>
          <a:p>
            <a:pPr marL="292100" lvl="0" indent="0" algn="l" rtl="0">
              <a:lnSpc>
                <a:spcPct val="106500"/>
              </a:lnSpc>
              <a:spcBef>
                <a:spcPts val="320"/>
              </a:spcBef>
              <a:spcAft>
                <a:spcPts val="0"/>
              </a:spcAft>
              <a:buNone/>
            </a:pPr>
            <a:endParaRPr sz="1600" b="0" i="1"/>
          </a:p>
          <a:p>
            <a:pPr marL="292100" lvl="0" indent="-292100" algn="l" rtl="0">
              <a:lnSpc>
                <a:spcPct val="1065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⮚"/>
            </a:pPr>
            <a:r>
              <a:rPr lang="en-US" sz="1600" b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2"/>
                  </a:ext>
                </a:extLst>
              </a:rPr>
              <a:t>Enables the integration of</a:t>
            </a:r>
            <a:r>
              <a:rPr lang="en-US" sz="1600" b="0"/>
              <a:t> efficient, low-cost, clean energy</a:t>
            </a:r>
            <a:endParaRPr/>
          </a:p>
          <a:p>
            <a:pPr marL="0" lvl="0" indent="0" algn="l" rtl="0">
              <a:lnSpc>
                <a:spcPct val="1065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sz="1600" b="0"/>
          </a:p>
          <a:p>
            <a:pPr marL="292100" lvl="0" indent="-292100" algn="l" rtl="0">
              <a:lnSpc>
                <a:spcPct val="1065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⮚"/>
            </a:pPr>
            <a:r>
              <a:rPr lang="en-US" sz="1600" b="0"/>
              <a:t>Reduce grid “congestion” and peak loads of grid</a:t>
            </a:r>
            <a:endParaRPr/>
          </a:p>
          <a:p>
            <a:pPr marL="0" lvl="0" indent="0" algn="l" rtl="0">
              <a:lnSpc>
                <a:spcPct val="1065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sz="1600" b="0"/>
          </a:p>
          <a:p>
            <a:pPr marL="292100" lvl="0" indent="-292100" algn="l" rtl="0">
              <a:lnSpc>
                <a:spcPct val="1065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⮚"/>
            </a:pPr>
            <a:r>
              <a:rPr lang="en-US" sz="1600" b="0"/>
              <a:t>Deferral of investment in upgrading and renovating distribution grids</a:t>
            </a:r>
            <a:endParaRPr/>
          </a:p>
          <a:p>
            <a:pPr marL="0" lvl="0" indent="0" algn="l" rtl="0">
              <a:lnSpc>
                <a:spcPct val="1065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sz="1600" b="0"/>
          </a:p>
          <a:p>
            <a:pPr marL="292100" lvl="0" indent="-292100" algn="l" rtl="0">
              <a:lnSpc>
                <a:spcPct val="1065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⮚"/>
            </a:pPr>
            <a:r>
              <a:rPr lang="en-US" sz="1600" b="0"/>
              <a:t>Grid resiliency, increased reliability, energy efficiency, Improved power quality, etc..</a:t>
            </a:r>
            <a:endParaRPr/>
          </a:p>
          <a:p>
            <a:pPr marL="0" lvl="0" indent="0" algn="l" rtl="0">
              <a:lnSpc>
                <a:spcPct val="94666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/>
          </a:p>
          <a:p>
            <a:pPr marL="285750" lvl="0" indent="-184150" algn="l" rtl="0">
              <a:lnSpc>
                <a:spcPct val="1065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endParaRPr sz="1600"/>
          </a:p>
          <a:p>
            <a:pPr marL="285750" lvl="0" indent="-196850" algn="l" rtl="0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None/>
            </a:pPr>
            <a:endParaRPr/>
          </a:p>
        </p:txBody>
      </p:sp>
      <p:sp>
        <p:nvSpPr>
          <p:cNvPr id="86" name="Google Shape;86;p4"/>
          <p:cNvSpPr txBox="1">
            <a:spLocks noGrp="1"/>
          </p:cNvSpPr>
          <p:nvPr>
            <p:ph type="ctrTitle"/>
          </p:nvPr>
        </p:nvSpPr>
        <p:spPr>
          <a:xfrm>
            <a:off x="572400" y="449640"/>
            <a:ext cx="7772400" cy="6672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Benefits of microgrid</a:t>
            </a:r>
            <a:endParaRPr/>
          </a:p>
        </p:txBody>
      </p:sp>
      <p:sp>
        <p:nvSpPr>
          <p:cNvPr id="87" name="Google Shape;87;p4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88" name="Google Shape;88;p4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89" name="Google Shape;89;p4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23.04.2018</a:t>
            </a:r>
            <a:endParaRPr/>
          </a:p>
        </p:txBody>
      </p:sp>
      <p:sp>
        <p:nvSpPr>
          <p:cNvPr id="90" name="Google Shape;90;p4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5"/>
          <p:cNvSpPr txBox="1">
            <a:spLocks noGrp="1"/>
          </p:cNvSpPr>
          <p:nvPr>
            <p:ph type="ctrTitle"/>
          </p:nvPr>
        </p:nvSpPr>
        <p:spPr>
          <a:xfrm>
            <a:off x="680700" y="253228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P</a:t>
            </a:r>
            <a:r>
              <a:rPr lang="en-US"/>
              <a:t>urpose of connecting microgrid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to Power System</a:t>
            </a:r>
            <a:endParaRPr/>
          </a:p>
        </p:txBody>
      </p:sp>
      <p:sp>
        <p:nvSpPr>
          <p:cNvPr id="96" name="Google Shape;96;p5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97" name="Google Shape;97;p5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98" name="Google Shape;98;p5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23.04.2018</a:t>
            </a:r>
            <a:endParaRPr/>
          </a:p>
        </p:txBody>
      </p:sp>
      <p:sp>
        <p:nvSpPr>
          <p:cNvPr id="99" name="Google Shape;99;p5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4</a:t>
            </a:fld>
            <a:endParaRPr/>
          </a:p>
        </p:txBody>
      </p:sp>
      <p:sp>
        <p:nvSpPr>
          <p:cNvPr id="100" name="Google Shape;100;p5"/>
          <p:cNvSpPr/>
          <p:nvPr/>
        </p:nvSpPr>
        <p:spPr>
          <a:xfrm>
            <a:off x="572400" y="1244850"/>
            <a:ext cx="7880700" cy="437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⮚"/>
            </a:pPr>
            <a:r>
              <a:rPr lang="en-US" sz="2000">
                <a:solidFill>
                  <a:schemeClr val="dk1"/>
                </a:solidFill>
              </a:rPr>
              <a:t>Microgrids can be designed as fully off-grid or as grid-connected with islanding capabilities</a:t>
            </a:r>
            <a:endParaRPr sz="2000">
              <a:solidFill>
                <a:schemeClr val="dk1"/>
              </a:solidFill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⮚"/>
            </a:pPr>
            <a:r>
              <a:rPr lang="en-US" sz="2000">
                <a:solidFill>
                  <a:schemeClr val="dk1"/>
                </a:solidFill>
              </a:rPr>
              <a:t>In grid-connected operation, the main grid is used as an alternative power source in the microgrid</a:t>
            </a:r>
            <a:endParaRPr sz="2000">
              <a:solidFill>
                <a:schemeClr val="dk1"/>
              </a:solidFill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⮚"/>
            </a:pPr>
            <a:r>
              <a:rPr lang="en-US" sz="2000">
                <a:solidFill>
                  <a:schemeClr val="dk1"/>
                </a:solidFill>
              </a:rPr>
              <a:t>The grid connection reduces the storage capacity needed</a:t>
            </a:r>
            <a:endParaRPr sz="200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⮚"/>
            </a:pPr>
            <a:r>
              <a:rPr lang="en-US" sz="2000">
                <a:solidFill>
                  <a:schemeClr val="dk1"/>
                </a:solidFill>
              </a:rPr>
              <a:t>Connection to the grid through a </a:t>
            </a:r>
            <a:r>
              <a:rPr lang="en-US" sz="2000" b="1">
                <a:solidFill>
                  <a:schemeClr val="dk1"/>
                </a:solidFill>
              </a:rPr>
              <a:t>point of common coupling (PCC)/point of interconnection (POI)</a:t>
            </a:r>
            <a:endParaRPr sz="2000" b="1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7f22a81d53_0_3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Interconnection of microgrid to the Main Grid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7f22a81d53_0_3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g7f22a81d53_0_3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g7f22a81d53_0_3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5</a:t>
            </a:fld>
            <a:endParaRPr/>
          </a:p>
        </p:txBody>
      </p:sp>
      <p:pic>
        <p:nvPicPr>
          <p:cNvPr id="110" name="Google Shape;110;g7f22a81d53_0_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36200" y="1359825"/>
            <a:ext cx="6671600" cy="3882550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g7f22a81d53_0_3"/>
          <p:cNvSpPr txBox="1">
            <a:spLocks noGrp="1"/>
          </p:cNvSpPr>
          <p:nvPr>
            <p:ph type="ctrTitle"/>
          </p:nvPr>
        </p:nvSpPr>
        <p:spPr>
          <a:xfrm>
            <a:off x="2063550" y="5333100"/>
            <a:ext cx="55935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3"/>
                  </a:ext>
                </a:extLst>
              </a:rPr>
              <a:t>PCC/POI </a:t>
            </a:r>
            <a:r>
              <a:rPr lang="en-US" sz="1400"/>
              <a:t>of microgrid Islanding, Synchronization and Dispatch</a:t>
            </a:r>
            <a:endParaRPr sz="1400"/>
          </a:p>
        </p:txBody>
      </p:sp>
      <p:sp>
        <p:nvSpPr>
          <p:cNvPr id="112" name="Google Shape;112;g7f22a81d53_0_3"/>
          <p:cNvSpPr/>
          <p:nvPr/>
        </p:nvSpPr>
        <p:spPr>
          <a:xfrm>
            <a:off x="1440175" y="2171725"/>
            <a:ext cx="4617600" cy="1371600"/>
          </a:xfrm>
          <a:prstGeom prst="ellipse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g7f22a81d53_0_3"/>
          <p:cNvSpPr txBox="1"/>
          <p:nvPr/>
        </p:nvSpPr>
        <p:spPr>
          <a:xfrm>
            <a:off x="468650" y="2566075"/>
            <a:ext cx="1200300" cy="5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FF0000"/>
                </a:solidFill>
              </a:rPr>
              <a:t>PCC/POI</a:t>
            </a:r>
            <a:endParaRPr b="1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7f22a81b80_0_23"/>
          <p:cNvSpPr txBox="1">
            <a:spLocks noGrp="1"/>
          </p:cNvSpPr>
          <p:nvPr>
            <p:ph type="body" idx="1"/>
          </p:nvPr>
        </p:nvSpPr>
        <p:spPr>
          <a:xfrm>
            <a:off x="572400" y="1279900"/>
            <a:ext cx="7772400" cy="4125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r>
              <a:rPr lang="en-US" sz="1800" b="0"/>
              <a:t>PCC/POI requires:</a:t>
            </a:r>
            <a:endParaRPr sz="1800" b="0"/>
          </a:p>
          <a:p>
            <a:pPr marL="457200" lvl="0" indent="-342900" algn="l" rtl="0">
              <a:spcBef>
                <a:spcPts val="280"/>
              </a:spcBef>
              <a:spcAft>
                <a:spcPts val="0"/>
              </a:spcAft>
              <a:buSzPts val="1800"/>
              <a:buChar char="●"/>
            </a:pPr>
            <a:r>
              <a:rPr lang="en-US" sz="1800" b="0"/>
              <a:t>automatic islanding (separation or decoupling)</a:t>
            </a:r>
            <a:endParaRPr sz="1800" b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 b="0"/>
              <a:t>synchronization (reconnection)</a:t>
            </a:r>
            <a:endParaRPr sz="1800" b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 b="0"/>
              <a:t>dispatch controls</a:t>
            </a:r>
            <a:endParaRPr sz="1800" b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-US" sz="1800" b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4"/>
                  </a:ext>
                </a:extLst>
              </a:rPr>
              <a:t>The PCC/POI multifunctional relay accomplishes </a:t>
            </a:r>
            <a:r>
              <a:rPr lang="en-US" sz="1800" b="0" i="1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5"/>
                  </a:ext>
                </a:extLst>
              </a:rPr>
              <a:t>automatic islanding</a:t>
            </a:r>
            <a:r>
              <a:rPr lang="en-US" sz="1800" b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6"/>
                  </a:ext>
                </a:extLst>
              </a:rPr>
              <a:t> by opening a circuit breaker (or recloser). The relay opens the PCC when it detects Short Circuit/backfeed conditions. </a:t>
            </a:r>
            <a:endParaRPr sz="1800" b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-US" sz="1800" b="0"/>
              <a:t>The relay accomplishes </a:t>
            </a:r>
            <a:r>
              <a:rPr lang="en-US" sz="1800" b="0" i="1"/>
              <a:t>synchronization</a:t>
            </a:r>
            <a:r>
              <a:rPr lang="en-US" sz="1800" b="0"/>
              <a:t> at the PCC by automatically dispatching multiple DER outputs to reduce slip, angle, and voltage amplitude differences.</a:t>
            </a:r>
            <a:endParaRPr sz="1800" b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-US" sz="1800" b="0"/>
              <a:t>Active and reactive power dispatch is performed by relay logic, which simultaneously dispatches multiple DERs. </a:t>
            </a:r>
            <a:endParaRPr/>
          </a:p>
        </p:txBody>
      </p:sp>
      <p:sp>
        <p:nvSpPr>
          <p:cNvPr id="120" name="Google Shape;120;g7f22a81b80_0_23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Interconnection of microgrid to the Main Grid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g7f22a81b80_0_23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g7f22a81b80_0_23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g7f22a81b80_0_23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7f275c23c8_0_54"/>
          <p:cNvSpPr txBox="1">
            <a:spLocks noGrp="1"/>
          </p:cNvSpPr>
          <p:nvPr>
            <p:ph type="ctrTitle"/>
          </p:nvPr>
        </p:nvSpPr>
        <p:spPr>
          <a:xfrm>
            <a:off x="515250" y="259150"/>
            <a:ext cx="8468700" cy="90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Challenges and opportunities with microgrids interconnection</a:t>
            </a:r>
            <a:endParaRPr/>
          </a:p>
        </p:txBody>
      </p:sp>
      <p:sp>
        <p:nvSpPr>
          <p:cNvPr id="130" name="Google Shape;130;g7f275c23c8_0_54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g7f275c23c8_0_54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g7f275c23c8_0_54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7</a:t>
            </a:fld>
            <a:endParaRPr/>
          </a:p>
        </p:txBody>
      </p:sp>
      <p:sp>
        <p:nvSpPr>
          <p:cNvPr id="133" name="Google Shape;133;g7f275c23c8_0_54"/>
          <p:cNvSpPr/>
          <p:nvPr/>
        </p:nvSpPr>
        <p:spPr>
          <a:xfrm>
            <a:off x="410400" y="1226725"/>
            <a:ext cx="8323200" cy="410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⮚"/>
            </a:pPr>
            <a:r>
              <a:rPr lang="en-US" sz="2000">
                <a:solidFill>
                  <a:schemeClr val="dk1"/>
                </a:solidFill>
              </a:rPr>
              <a:t>Frequency synchronisation during islanded operation</a:t>
            </a:r>
            <a:endParaRPr sz="2000">
              <a:solidFill>
                <a:schemeClr val="dk1"/>
              </a:solidFill>
            </a:endParaRPr>
          </a:p>
          <a:p>
            <a:pPr marL="914400" marR="0" lvl="1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</a:pPr>
            <a:r>
              <a:rPr lang="en-US" sz="2000">
                <a:solidFill>
                  <a:schemeClr val="dk1"/>
                </a:solidFill>
              </a:rPr>
              <a:t>Loss of reference frequency causes power quality issues</a:t>
            </a:r>
            <a:endParaRPr sz="2000">
              <a:solidFill>
                <a:schemeClr val="dk1"/>
              </a:solidFill>
            </a:endParaRPr>
          </a:p>
          <a:p>
            <a:pPr marL="914400" marR="0" lvl="1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</a:pPr>
            <a:r>
              <a:rPr lang="en-US" sz="2000">
                <a:solidFill>
                  <a:schemeClr val="dk1"/>
                </a:solidFill>
              </a:rPr>
              <a:t>voltage source converters (VSC) responsible for maintaining power quality</a:t>
            </a:r>
            <a:endParaRPr sz="2000">
              <a:solidFill>
                <a:schemeClr val="dk1"/>
              </a:solidFill>
            </a:endParaRPr>
          </a:p>
          <a:p>
            <a:pPr marL="914400" marR="0" lvl="1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</a:pPr>
            <a:r>
              <a:rPr lang="en-US" sz="2000">
                <a:solidFill>
                  <a:schemeClr val="dk1"/>
                </a:solidFill>
              </a:rPr>
              <a:t>Low-inertia microgrids</a:t>
            </a:r>
            <a:endParaRPr sz="2000">
              <a:solidFill>
                <a:schemeClr val="dk1"/>
              </a:solidFill>
            </a:endParaRPr>
          </a:p>
          <a:p>
            <a:pPr marL="914400" marR="0" lvl="1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</a:pPr>
            <a:r>
              <a:rPr lang="en-US" sz="2000">
                <a:solidFill>
                  <a:schemeClr val="dk1"/>
                </a:solidFill>
              </a:rPr>
              <a:t>DC microgrids as a solution?</a:t>
            </a:r>
            <a:endParaRPr sz="200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⮚"/>
            </a:pPr>
            <a:r>
              <a:rPr lang="en-US" sz="2000">
                <a:solidFill>
                  <a:schemeClr val="dk1"/>
                </a:solidFill>
              </a:rPr>
              <a:t>Black-start capability</a:t>
            </a:r>
            <a:endParaRPr sz="2000">
              <a:solidFill>
                <a:schemeClr val="dk1"/>
              </a:solidFill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⮚"/>
            </a:pPr>
            <a:r>
              <a:rPr lang="en-US" sz="2000">
                <a:solidFill>
                  <a:schemeClr val="dk1"/>
                </a:solidFill>
              </a:rPr>
              <a:t>Self-healing microgrids</a:t>
            </a:r>
            <a:endParaRPr sz="2000">
              <a:solidFill>
                <a:schemeClr val="dk1"/>
              </a:solidFill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⮚"/>
            </a:pPr>
            <a:r>
              <a:rPr lang="en-US" sz="2000">
                <a:solidFill>
                  <a:schemeClr val="dk1"/>
                </a:solidFill>
              </a:rPr>
              <a:t>Optimal dimensioning of distributed energy resources</a:t>
            </a:r>
            <a:endParaRPr sz="2000">
              <a:solidFill>
                <a:schemeClr val="dk1"/>
              </a:solidFill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⮚"/>
            </a:pPr>
            <a:r>
              <a:rPr lang="en-US" sz="2000">
                <a:solidFill>
                  <a:schemeClr val="dk1"/>
                </a:solidFill>
              </a:rPr>
              <a:t>Cost-comparison with grid upgrades</a:t>
            </a:r>
            <a:endParaRPr sz="2000">
              <a:solidFill>
                <a:schemeClr val="dk1"/>
              </a:solidFill>
            </a:endParaRPr>
          </a:p>
          <a:p>
            <a:pPr marL="914400" marR="0" lvl="1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</a:pPr>
            <a:r>
              <a:rPr lang="en-US" sz="2000">
                <a:solidFill>
                  <a:schemeClr val="dk1"/>
                </a:solidFill>
              </a:rPr>
              <a:t>Who pays for the microgrid?</a:t>
            </a:r>
            <a:endParaRPr sz="200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endParaRPr sz="2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7f275c23c8_0_27"/>
          <p:cNvSpPr txBox="1">
            <a:spLocks noGrp="1"/>
          </p:cNvSpPr>
          <p:nvPr>
            <p:ph type="ctrTitle"/>
          </p:nvPr>
        </p:nvSpPr>
        <p:spPr>
          <a:xfrm>
            <a:off x="583825" y="236265"/>
            <a:ext cx="7772400" cy="90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Microgrid Energy Management Systems (EMS) and control </a:t>
            </a:r>
            <a:r>
              <a:rPr lang="en-US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7"/>
                  </a:ext>
                </a:extLst>
              </a:rPr>
              <a:t>strategies</a:t>
            </a:r>
            <a:endParaRPr/>
          </a:p>
        </p:txBody>
      </p:sp>
      <p:sp>
        <p:nvSpPr>
          <p:cNvPr id="140" name="Google Shape;140;g7f275c23c8_0_27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g7f275c23c8_0_27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g7f275c23c8_0_27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8</a:t>
            </a:fld>
            <a:endParaRPr/>
          </a:p>
        </p:txBody>
      </p:sp>
      <p:sp>
        <p:nvSpPr>
          <p:cNvPr id="143" name="Google Shape;143;g7f275c23c8_0_27"/>
          <p:cNvSpPr/>
          <p:nvPr/>
        </p:nvSpPr>
        <p:spPr>
          <a:xfrm>
            <a:off x="410400" y="1226725"/>
            <a:ext cx="8323200" cy="410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⮚"/>
            </a:pPr>
            <a:r>
              <a:rPr lang="en-US" sz="2000">
                <a:solidFill>
                  <a:schemeClr val="dk1"/>
                </a:solidFill>
              </a:rPr>
              <a:t>Operation strategies and purpose of microgrid EMS</a:t>
            </a:r>
            <a:endParaRPr sz="2000">
              <a:solidFill>
                <a:schemeClr val="dk1"/>
              </a:solidFill>
            </a:endParaRPr>
          </a:p>
          <a:p>
            <a:pPr marL="914400" marR="0" lvl="1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</a:pPr>
            <a:r>
              <a:rPr lang="en-US" sz="2000">
                <a:solidFill>
                  <a:schemeClr val="dk1"/>
                </a:solidFill>
              </a:rPr>
              <a:t>Self-consumption of DER (reduces grid congestion issues)</a:t>
            </a:r>
            <a:endParaRPr sz="2000">
              <a:solidFill>
                <a:schemeClr val="dk1"/>
              </a:solidFill>
            </a:endParaRPr>
          </a:p>
          <a:p>
            <a:pPr marL="914400" marR="0" lvl="1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</a:pPr>
            <a:r>
              <a:rPr lang="en-US" sz="2000">
                <a:solidFill>
                  <a:schemeClr val="dk1"/>
                </a:solidFill>
              </a:rPr>
              <a:t>Grid backup (increases grid reliability)</a:t>
            </a:r>
            <a:endParaRPr sz="2000">
              <a:solidFill>
                <a:schemeClr val="dk1"/>
              </a:solidFill>
            </a:endParaRPr>
          </a:p>
          <a:p>
            <a:pPr marL="914400" marR="0" lvl="1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</a:pPr>
            <a:r>
              <a:rPr lang="en-US" sz="2000">
                <a:solidFill>
                  <a:schemeClr val="dk1"/>
                </a:solidFill>
              </a:rPr>
              <a:t>Local market operation (frequency control for the grid)</a:t>
            </a:r>
            <a:endParaRPr sz="2000">
              <a:solidFill>
                <a:schemeClr val="dk1"/>
              </a:solidFill>
            </a:endParaRPr>
          </a:p>
          <a:p>
            <a:pPr marL="914400" marR="0" lvl="1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</a:pPr>
            <a:r>
              <a:rPr lang="en-US" sz="2000">
                <a:solidFill>
                  <a:schemeClr val="dk1"/>
                </a:solidFill>
              </a:rPr>
              <a:t>Power restoration during extreme events (resiliency in power systems)</a:t>
            </a:r>
            <a:endParaRPr sz="2000">
              <a:solidFill>
                <a:schemeClr val="dk1"/>
              </a:solidFill>
            </a:endParaRPr>
          </a:p>
          <a:p>
            <a:pPr marL="914400" marR="0" lvl="1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</a:pPr>
            <a:r>
              <a:rPr lang="en-US" sz="2000">
                <a:solidFill>
                  <a:schemeClr val="dk1"/>
                </a:solidFill>
              </a:rPr>
              <a:t>Proactive scheduling (RES and Demand Response integration)</a:t>
            </a:r>
            <a:endParaRPr sz="2000">
              <a:solidFill>
                <a:schemeClr val="dk1"/>
              </a:solidFill>
            </a:endParaRPr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⮚"/>
            </a:pPr>
            <a:r>
              <a:rPr lang="en-US" sz="2000">
                <a:solidFill>
                  <a:schemeClr val="dk1"/>
                </a:solidFill>
              </a:rPr>
              <a:t>Cyber-security and communication requirements</a:t>
            </a:r>
            <a:endParaRPr sz="2000">
              <a:solidFill>
                <a:schemeClr val="dk1"/>
              </a:solidFill>
            </a:endParaRPr>
          </a:p>
          <a:p>
            <a:pPr marL="914400" marR="0" lvl="1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</a:pPr>
            <a:r>
              <a:rPr lang="en-US" sz="2000">
                <a:solidFill>
                  <a:schemeClr val="dk1"/>
                </a:solidFill>
              </a:rPr>
              <a:t>Fast and reliable communication is required to implement the microgrid control</a:t>
            </a:r>
            <a:endParaRPr sz="2000">
              <a:solidFill>
                <a:schemeClr val="dk1"/>
              </a:solidFill>
            </a:endParaRPr>
          </a:p>
          <a:p>
            <a:pPr marL="914400" marR="0" lvl="1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</a:pPr>
            <a:r>
              <a:rPr lang="en-US" sz="2000">
                <a:solidFill>
                  <a:schemeClr val="dk1"/>
                </a:solidFill>
              </a:rPr>
              <a:t>Edge-computing and 5G as potential enablers?</a:t>
            </a:r>
            <a:endParaRPr sz="200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Google Shape;149;g7f275c23c8_0_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33100" y="1878226"/>
            <a:ext cx="3905400" cy="249945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g7f275c23c8_0_80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The current state of microgrids</a:t>
            </a:r>
            <a:endParaRPr/>
          </a:p>
        </p:txBody>
      </p:sp>
      <p:sp>
        <p:nvSpPr>
          <p:cNvPr id="151" name="Google Shape;151;g7f275c23c8_0_80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g7f275c23c8_0_80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g7f275c23c8_0_80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9</a:t>
            </a:fld>
            <a:endParaRPr/>
          </a:p>
        </p:txBody>
      </p:sp>
      <p:sp>
        <p:nvSpPr>
          <p:cNvPr id="154" name="Google Shape;154;g7f275c23c8_0_80"/>
          <p:cNvSpPr/>
          <p:nvPr/>
        </p:nvSpPr>
        <p:spPr>
          <a:xfrm>
            <a:off x="410400" y="1226725"/>
            <a:ext cx="4801800" cy="410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⮚"/>
            </a:pPr>
            <a:r>
              <a:rPr lang="en-US" sz="2000">
                <a:solidFill>
                  <a:schemeClr val="dk1"/>
                </a:solidFill>
              </a:rPr>
              <a:t>Several microgrid integration projects worldwide</a:t>
            </a:r>
            <a:endParaRPr sz="2000">
              <a:solidFill>
                <a:schemeClr val="dk1"/>
              </a:solidFill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</a:pPr>
            <a:r>
              <a:rPr lang="en-US" sz="2000">
                <a:solidFill>
                  <a:schemeClr val="dk1"/>
                </a:solidFill>
              </a:rPr>
              <a:t>Brooklyn MG, Berkeley, Smart Otaniemi, Puerto Rico</a:t>
            </a:r>
            <a:endParaRPr sz="2000">
              <a:solidFill>
                <a:schemeClr val="dk1"/>
              </a:solidFill>
            </a:endParaRP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⮚"/>
            </a:pPr>
            <a:r>
              <a:rPr lang="en-US" sz="2000">
                <a:solidFill>
                  <a:schemeClr val="dk1"/>
                </a:solidFill>
              </a:rPr>
              <a:t>Regulation still unclear for the majority of countries</a:t>
            </a:r>
            <a:endParaRPr sz="2000">
              <a:solidFill>
                <a:schemeClr val="dk1"/>
              </a:solidFill>
            </a:endParaRP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⮚"/>
            </a:pPr>
            <a:r>
              <a:rPr lang="en-US" sz="2000">
                <a:solidFill>
                  <a:schemeClr val="dk1"/>
                </a:solidFill>
              </a:rPr>
              <a:t>Uncertainty on the role of the DSO in microgrids</a:t>
            </a:r>
            <a:endParaRPr sz="2000">
              <a:solidFill>
                <a:schemeClr val="dk1"/>
              </a:solidFill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</a:pPr>
            <a:r>
              <a:rPr lang="en-US" sz="2000">
                <a:solidFill>
                  <a:schemeClr val="dk1"/>
                </a:solidFill>
              </a:rPr>
              <a:t>infrastructure supplier or microgrid operator?</a:t>
            </a:r>
            <a:endParaRPr sz="20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u="sng">
                <a:solidFill>
                  <a:schemeClr val="hlink"/>
                </a:solidFill>
                <a:hlinkClick r:id="rId4"/>
              </a:rPr>
              <a:t>https://www.brooklyn.energy/</a:t>
            </a:r>
            <a:endParaRPr sz="20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u="sng">
                <a:solidFill>
                  <a:schemeClr val="hlink"/>
                </a:solidFill>
                <a:hlinkClick r:id="rId5"/>
              </a:rPr>
              <a:t>https://building-microgrid.lbl.gov/</a:t>
            </a:r>
            <a:endParaRPr sz="20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u="sng">
                <a:solidFill>
                  <a:schemeClr val="hlink"/>
                </a:solidFill>
                <a:hlinkClick r:id="rId6"/>
              </a:rPr>
              <a:t>https://smartotaniemi.fi/</a:t>
            </a:r>
            <a:endParaRPr sz="20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u="sng">
                <a:solidFill>
                  <a:schemeClr val="hlink"/>
                </a:solidFill>
                <a:hlinkClick r:id="rId7"/>
              </a:rPr>
              <a:t>https://www.greentechmedia.com/articles/read/microgrid-project-in-puerto-rico-edf</a:t>
            </a:r>
            <a:endParaRPr sz="2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rgbClr val="000000"/>
      </a:dk1>
      <a:lt1>
        <a:srgbClr val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rgbClr val="000000"/>
      </a:dk1>
      <a:lt1>
        <a:srgbClr val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953</Words>
  <Application>Microsoft Office PowerPoint</Application>
  <PresentationFormat>On-screen Show (4:3)</PresentationFormat>
  <Paragraphs>135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Noto Sans Symbols</vt:lpstr>
      <vt:lpstr>Times New Roman</vt:lpstr>
      <vt:lpstr>presentation</vt:lpstr>
      <vt:lpstr>Aalto Content - Green</vt:lpstr>
      <vt:lpstr>ELEC-E8423 - Smart Grid  Interconnection of microgrids to the Power system</vt:lpstr>
      <vt:lpstr>Introduction</vt:lpstr>
      <vt:lpstr>Benefits of microgrid</vt:lpstr>
      <vt:lpstr>Purpose of connecting microgrid  to Power System</vt:lpstr>
      <vt:lpstr>Interconnection of microgrid to the Main Grid </vt:lpstr>
      <vt:lpstr>Interconnection of microgrid to the Main Grid </vt:lpstr>
      <vt:lpstr>Challenges and opportunities with microgrids interconnection</vt:lpstr>
      <vt:lpstr>Microgrid Energy Management Systems (EMS) and control strategies</vt:lpstr>
      <vt:lpstr>The current state of microgrids</vt:lpstr>
      <vt:lpstr>The future of Microgrids</vt:lpstr>
      <vt:lpstr>Conclusions</vt:lpstr>
      <vt:lpstr>Source material used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ELEC-E8423 - Smart Grid  Interconnection of microgrids to the Power system</dc:title>
  <dc:creator>Lehtonen Matti</dc:creator>
  <cp:lastModifiedBy>Lehtonen Matti</cp:lastModifiedBy>
  <cp:revision>2</cp:revision>
  <dcterms:modified xsi:type="dcterms:W3CDTF">2020-03-17T08:45:04Z</dcterms:modified>
</cp:coreProperties>
</file>