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65" r:id="rId4"/>
    <p:sldId id="371" r:id="rId5"/>
    <p:sldId id="369" r:id="rId6"/>
    <p:sldId id="373" r:id="rId7"/>
    <p:sldId id="372" r:id="rId8"/>
    <p:sldId id="374" r:id="rId9"/>
    <p:sldId id="368" r:id="rId10"/>
    <p:sldId id="352"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4ABA9A-98C4-4018-ACFC-A3A5237EF6C9}" v="3581" dt="2020-03-25T12:36:12.440"/>
    <p1510:client id="{64EA3C01-7CD9-6806-C600-C8DDDAC7B0DC}" v="2004" dt="2020-03-25T12:49:49.2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1320" y="40"/>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3/25/2020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3/25/2020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b="1" noProof="1">
                <a:ea typeface="ＭＳ Ｐゴシック"/>
                <a:cs typeface="Calibri"/>
              </a:rPr>
              <a:t>DR is an umbrella term. HVAC are loads which can be delayed for hours. The limit is people's comfort.</a:t>
            </a:r>
          </a:p>
        </p:txBody>
      </p:sp>
    </p:spTree>
    <p:extLst>
      <p:ext uri="{BB962C8B-B14F-4D97-AF65-F5344CB8AC3E}">
        <p14:creationId xmlns:p14="http://schemas.microsoft.com/office/powerpoint/2010/main" val="3428573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ＭＳ Ｐゴシック"/>
                <a:cs typeface="Calibri"/>
              </a:rPr>
              <a:t>Price incentives steer customers: they could still rapid-charge their car at peak time, but it costs extra</a:t>
            </a:r>
            <a:endParaRPr lang="en-US">
              <a:cs typeface="Calibri"/>
            </a:endParaRPr>
          </a:p>
        </p:txBody>
      </p:sp>
    </p:spTree>
    <p:extLst>
      <p:ext uri="{BB962C8B-B14F-4D97-AF65-F5344CB8AC3E}">
        <p14:creationId xmlns:p14="http://schemas.microsoft.com/office/powerpoint/2010/main" val="2431393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109/ISGTEurope.2014.7028883"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s://www.researchgate.net/deref/http:/dx.doi.org/10.1109/POWERCON.2018.8601826" TargetMode="External"/><Relationship Id="rId5" Type="http://schemas.openxmlformats.org/officeDocument/2006/relationships/hyperlink" Target="http://www.stat.fi/til/ehk/index_en.html" TargetMode="External"/><Relationship Id="rId4" Type="http://schemas.openxmlformats.org/officeDocument/2006/relationships/hyperlink" Target="http://www.stat.fi/til/asen/index_en.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ea typeface="ＭＳ Ｐゴシック"/>
              </a:rPr>
              <a:t>ELEC-E8423 - Smart Grid</a:t>
            </a:r>
            <a:r>
              <a:rPr lang="fi-FI" sz="3200"/>
              <a:t/>
            </a:r>
            <a:br>
              <a:rPr lang="fi-FI" sz="3200"/>
            </a:br>
            <a:r>
              <a:rPr lang="fi-FI" sz="3200"/>
              <a:t/>
            </a:r>
            <a:br>
              <a:rPr lang="fi-FI" sz="3200"/>
            </a:br>
            <a:r>
              <a:rPr lang="fi-FI" sz="3200" err="1">
                <a:ea typeface="ＭＳ Ｐゴシック"/>
              </a:rPr>
              <a:t>Demand</a:t>
            </a:r>
            <a:r>
              <a:rPr lang="fi-FI" sz="3200">
                <a:ea typeface="ＭＳ Ｐゴシック"/>
              </a:rPr>
              <a:t> </a:t>
            </a:r>
            <a:r>
              <a:rPr lang="fi-FI" sz="3200" err="1">
                <a:ea typeface="ＭＳ Ｐゴシック"/>
              </a:rPr>
              <a:t>response</a:t>
            </a:r>
            <a:r>
              <a:rPr lang="fi-FI" sz="3200">
                <a:ea typeface="ＭＳ Ｐゴシック"/>
              </a:rPr>
              <a:t> of HVAC </a:t>
            </a:r>
            <a:r>
              <a:rPr lang="fi-FI" sz="3200" err="1">
                <a:ea typeface="ＭＳ Ｐゴシック"/>
              </a:rPr>
              <a:t>loads</a:t>
            </a:r>
            <a:endParaRPr lang="fi-FI" sz="3200" i="1" err="1">
              <a:ea typeface="ＭＳ Ｐゴシック"/>
            </a:endParaRPr>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Markus </a:t>
            </a:r>
            <a:r>
              <a:rPr lang="en-US" i="1" err="1">
                <a:ea typeface="ＭＳ Ｐゴシック"/>
              </a:rPr>
              <a:t>Korpinen</a:t>
            </a:r>
            <a:r>
              <a:rPr lang="en-US" i="1">
                <a:ea typeface="ＭＳ Ｐゴシック"/>
              </a:rPr>
              <a:t>, </a:t>
            </a:r>
            <a:r>
              <a:rPr lang="en-US" i="1" err="1">
                <a:ea typeface="ＭＳ Ｐゴシック"/>
              </a:rPr>
              <a:t>Artturi</a:t>
            </a:r>
            <a:r>
              <a:rPr lang="en-US" i="1">
                <a:ea typeface="ＭＳ Ｐゴシック"/>
              </a:rPr>
              <a:t> </a:t>
            </a:r>
            <a:r>
              <a:rPr lang="en-US" i="1" err="1">
                <a:ea typeface="ＭＳ Ｐゴシック"/>
              </a:rPr>
              <a:t>Tilanterä</a:t>
            </a:r>
            <a:endParaRPr lang="en-US" i="1" err="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et-EE">
                <a:ea typeface="ＭＳ Ｐゴシック"/>
              </a:rPr>
              <a:t>31.03.2020</a:t>
            </a:r>
            <a:endParaRPr lang="fi-FI">
              <a:ea typeface="ＭＳ Ｐゴシック"/>
            </a:endParaRPr>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r>
              <a:rPr lang="en-US">
                <a:ea typeface="ＭＳ Ｐゴシック"/>
              </a:rPr>
              <a:t>HVAC loads</a:t>
            </a:r>
          </a:p>
          <a:p>
            <a:r>
              <a:rPr lang="en-US">
                <a:ea typeface="ＭＳ Ｐゴシック"/>
              </a:rPr>
              <a:t>Korpinen &amp; Tilanterä, 2020</a:t>
            </a:r>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r>
              <a:rPr lang="en-US" sz="1000" b="0">
                <a:ea typeface="+mn-lt"/>
                <a:cs typeface="+mn-lt"/>
              </a:rPr>
              <a:t>M. Ali, J. Jokisalo, K. Siren and M. Lehtonen. (2013) Combining the Demand Response of direct electric space heating and partial thermal storage using LP optimization. </a:t>
            </a:r>
            <a:r>
              <a:rPr lang="en-US" sz="1000" b="0" dirty="0">
                <a:ea typeface="+mn-lt"/>
                <a:cs typeface="+mn-lt"/>
              </a:rPr>
              <a:t>DOI 10.1016/j.epsr.2013.08.017</a:t>
            </a:r>
            <a:endParaRPr lang="en-US"/>
          </a:p>
          <a:p>
            <a:pPr marL="0" indent="0"/>
            <a:r>
              <a:rPr lang="en-US" sz="1000" b="0">
                <a:ea typeface="+mn-lt"/>
                <a:cs typeface="+mn-lt"/>
              </a:rPr>
              <a:t>M. Ali, A. Safdarian and M. Lehtonen. (2014) Demand Response Potential of Residential HVAC loads Considering Users Preferences. DOI </a:t>
            </a:r>
            <a:r>
              <a:rPr lang="en-US" sz="1000" b="0" dirty="0">
                <a:ea typeface="+mn-lt"/>
                <a:cs typeface="+mn-lt"/>
                <a:hlinkClick r:id="rId3"/>
              </a:rPr>
              <a:t>10.1109/ISGTEurope.2014.7028883</a:t>
            </a:r>
            <a:endParaRPr lang="en-US" dirty="0"/>
          </a:p>
          <a:p>
            <a:pPr marL="0" indent="0">
              <a:lnSpc>
                <a:spcPct val="150000"/>
              </a:lnSpc>
            </a:pPr>
            <a:r>
              <a:rPr lang="en-US" sz="1000" b="0">
                <a:ea typeface="ＭＳ Ｐゴシック"/>
              </a:rPr>
              <a:t>M. Ali.</a:t>
            </a:r>
            <a:r>
              <a:rPr lang="en-US" sz="1000" dirty="0">
                <a:ea typeface="ＭＳ Ｐゴシック"/>
              </a:rPr>
              <a:t> </a:t>
            </a:r>
            <a:r>
              <a:rPr lang="en-US" sz="1000" b="0">
                <a:ea typeface="ＭＳ Ｐゴシック"/>
                <a:cs typeface="+mn-lt"/>
              </a:rPr>
              <a:t>(2016)</a:t>
            </a:r>
            <a:r>
              <a:rPr lang="en-US" sz="1000" dirty="0">
                <a:ea typeface="ＭＳ Ｐゴシック"/>
                <a:cs typeface="+mn-lt"/>
              </a:rPr>
              <a:t> </a:t>
            </a:r>
            <a:r>
              <a:rPr lang="en-US" sz="1000" b="0">
                <a:ea typeface="+mn-lt"/>
                <a:cs typeface="+mn-lt"/>
              </a:rPr>
              <a:t>Domestic Space Heating Load Management in Smart Grid: Potential Benefits and Realization.</a:t>
            </a:r>
            <a:r>
              <a:rPr lang="en-US" sz="1000" b="0" dirty="0">
                <a:ea typeface="+mn-lt"/>
                <a:cs typeface="+mn-lt"/>
              </a:rPr>
              <a:t/>
            </a:r>
            <a:br>
              <a:rPr lang="en-US" sz="1000" b="0" dirty="0">
                <a:ea typeface="+mn-lt"/>
                <a:cs typeface="+mn-lt"/>
              </a:rPr>
            </a:br>
            <a:r>
              <a:rPr lang="en-US" sz="1000" b="0">
                <a:ea typeface="+mn-lt"/>
                <a:cs typeface="+mn-lt"/>
              </a:rPr>
              <a:t>http://urn.fi/URN:ISBN:978-952-60-6962-3</a:t>
            </a:r>
            <a:endParaRPr lang="en-US"/>
          </a:p>
          <a:p>
            <a:pPr marL="0" indent="0">
              <a:lnSpc>
                <a:spcPct val="150000"/>
              </a:lnSpc>
            </a:pPr>
            <a:r>
              <a:rPr lang="en-US" sz="1000" b="0">
                <a:ea typeface="+mn-lt"/>
                <a:cs typeface="+mn-lt"/>
              </a:rPr>
              <a:t>Official Statistics of Finland.</a:t>
            </a:r>
            <a:r>
              <a:rPr lang="en-US" sz="1000" dirty="0">
                <a:ea typeface="+mn-lt"/>
                <a:cs typeface="+mn-lt"/>
              </a:rPr>
              <a:t> </a:t>
            </a:r>
            <a:r>
              <a:rPr lang="en-US" sz="1000" b="0">
                <a:ea typeface="+mn-lt"/>
                <a:cs typeface="+mn-lt"/>
              </a:rPr>
              <a:t>(2018) Energy consumption in households. </a:t>
            </a:r>
            <a:r>
              <a:rPr lang="en-US" sz="1000" b="0" dirty="0">
                <a:ea typeface="+mn-lt"/>
                <a:cs typeface="+mn-lt"/>
                <a:hlinkClick r:id="rId4"/>
              </a:rPr>
              <a:t>http://www.stat.fi/til/asen/index_en.html</a:t>
            </a:r>
          </a:p>
          <a:p>
            <a:pPr marL="0" indent="0">
              <a:lnSpc>
                <a:spcPct val="150000"/>
              </a:lnSpc>
            </a:pPr>
            <a:r>
              <a:rPr lang="en-US" sz="1000" b="0">
                <a:ea typeface="+mn-lt"/>
                <a:cs typeface="+mn-lt"/>
              </a:rPr>
              <a:t>Official Statistics of Finland.</a:t>
            </a:r>
            <a:r>
              <a:rPr lang="en-US" sz="1000" dirty="0">
                <a:ea typeface="+mn-lt"/>
                <a:cs typeface="+mn-lt"/>
              </a:rPr>
              <a:t> </a:t>
            </a:r>
            <a:r>
              <a:rPr lang="en-US" sz="1000" b="0">
                <a:ea typeface="+mn-lt"/>
                <a:cs typeface="+mn-lt"/>
              </a:rPr>
              <a:t>(2018) Energy supply and consumption.</a:t>
            </a:r>
            <a:r>
              <a:rPr lang="en-US" sz="1000" dirty="0">
                <a:ea typeface="+mn-lt"/>
                <a:cs typeface="+mn-lt"/>
              </a:rPr>
              <a:t> </a:t>
            </a:r>
            <a:r>
              <a:rPr lang="en-US" sz="1000" b="0" dirty="0">
                <a:ea typeface="+mn-lt"/>
                <a:cs typeface="+mn-lt"/>
                <a:hlinkClick r:id="rId5"/>
              </a:rPr>
              <a:t>http://www.stat.fi/til/ehk/index_en.html</a:t>
            </a:r>
            <a:endParaRPr lang="en-US" sz="1000" b="0" dirty="0">
              <a:ea typeface="+mn-lt"/>
              <a:cs typeface="+mn-lt"/>
            </a:endParaRPr>
          </a:p>
          <a:p>
            <a:pPr marL="0" indent="0"/>
            <a:r>
              <a:rPr lang="en-US" sz="1000" b="0">
                <a:ea typeface="ＭＳ Ｐゴシック"/>
                <a:cs typeface="Arial"/>
              </a:rPr>
              <a:t>Y. Shen et al. (2020) </a:t>
            </a:r>
            <a:r>
              <a:rPr lang="en-US" sz="1000" b="0">
                <a:ea typeface="+mn-lt"/>
                <a:cs typeface="+mn-lt"/>
              </a:rPr>
              <a:t>State-shift priority based progressive load control of residential HVAC units for frequency regulation. DOI 10.1016/j.epsr.2020.106194</a:t>
            </a:r>
            <a:endParaRPr lang="en-US"/>
          </a:p>
          <a:p>
            <a:pPr marL="0" indent="0"/>
            <a:r>
              <a:rPr lang="en-US" sz="1000" b="0" dirty="0">
                <a:ea typeface="ＭＳ Ｐゴシック"/>
                <a:cs typeface="Arial"/>
              </a:rPr>
              <a:t>M. Short et al. (2019) </a:t>
            </a:r>
            <a:r>
              <a:rPr lang="en-US" sz="1000" b="0">
                <a:ea typeface="+mn-lt"/>
                <a:cs typeface="+mn-lt"/>
              </a:rPr>
              <a:t>Optimal Dispatch of Aggregated HVAC Units for Demand Response: An Industry 4.0 Approach. DOI 10.3390/en12224320</a:t>
            </a:r>
            <a:endParaRPr lang="en-US"/>
          </a:p>
          <a:p>
            <a:pPr marL="0" indent="0">
              <a:lnSpc>
                <a:spcPct val="150000"/>
              </a:lnSpc>
            </a:pPr>
            <a:r>
              <a:rPr lang="en-US" sz="1000" b="0" dirty="0">
                <a:ea typeface="ＭＳ Ｐゴシック"/>
              </a:rPr>
              <a:t>Y. Zhang et al. (2018) The Research on Application of Power-to-Heat (P2H) Technologies Combined into Integrated Energy System. 2018 </a:t>
            </a:r>
            <a:r>
              <a:rPr lang="en-US" sz="1000" b="0">
                <a:ea typeface="ＭＳ Ｐゴシック"/>
              </a:rPr>
              <a:t>International Conference on Power System Technology (POWERCON), Guangzhou, 2018, pp. 4537-4543. DOI </a:t>
            </a:r>
            <a:r>
              <a:rPr lang="en-US" sz="1000" b="0" dirty="0">
                <a:ea typeface="ＭＳ Ｐゴシック"/>
                <a:cs typeface="Arial"/>
                <a:hlinkClick r:id="rId6"/>
              </a:rPr>
              <a:t>10.1109</a:t>
            </a:r>
            <a:r>
              <a:rPr lang="en-US" sz="1000" b="0" dirty="0">
                <a:ea typeface="+mn-lt"/>
                <a:cs typeface="+mn-lt"/>
                <a:hlinkClick r:id="rId6"/>
              </a:rPr>
              <a:t>/POWERCON.2018.8601826</a:t>
            </a:r>
          </a:p>
        </p:txBody>
      </p:sp>
      <p:sp>
        <p:nvSpPr>
          <p:cNvPr id="3" name="Title 2"/>
          <p:cNvSpPr>
            <a:spLocks noGrp="1"/>
          </p:cNvSpPr>
          <p:nvPr>
            <p:ph type="ctrTitle"/>
          </p:nvPr>
        </p:nvSpPr>
        <p:spPr/>
        <p:txBody>
          <a:bodyPr/>
          <a:lstStyle/>
          <a:p>
            <a:r>
              <a:rPr lang="fi-FI">
                <a:ea typeface="ＭＳ Ｐゴシック"/>
              </a:rPr>
              <a:t>References</a:t>
            </a:r>
            <a:endParaRPr lang="en-US"/>
          </a:p>
        </p:txBody>
      </p:sp>
      <p:sp>
        <p:nvSpPr>
          <p:cNvPr id="4" name="Text Placeholder 3"/>
          <p:cNvSpPr>
            <a:spLocks noGrp="1"/>
          </p:cNvSpPr>
          <p:nvPr>
            <p:ph type="body" sz="quarter" idx="16"/>
          </p:nvPr>
        </p:nvSpPr>
        <p:spPr/>
        <p:txBody>
          <a:bodyPr/>
          <a:lstStyle/>
          <a:p>
            <a:pPr>
              <a:lnSpc>
                <a:spcPct val="100000"/>
              </a:lnSpc>
            </a:pPr>
            <a:r>
              <a:rPr lang="en-US">
                <a:ea typeface="+mn-lt"/>
                <a:cs typeface="+mn-lt"/>
              </a:rPr>
              <a:t>HVAC loads</a:t>
            </a:r>
            <a:endParaRPr lang="en-US" b="0">
              <a:ea typeface="+mn-lt"/>
              <a:cs typeface="+mn-lt"/>
            </a:endParaRPr>
          </a:p>
          <a:p>
            <a:pPr>
              <a:lnSpc>
                <a:spcPct val="100000"/>
              </a:lnSpc>
            </a:pPr>
            <a:r>
              <a:rPr lang="en-US">
                <a:ea typeface="+mn-lt"/>
                <a:cs typeface="+mn-lt"/>
              </a:rPr>
              <a:t>Korpinen &amp; </a:t>
            </a:r>
            <a:r>
              <a:rPr lang="en-US" err="1">
                <a:ea typeface="+mn-lt"/>
                <a:cs typeface="+mn-lt"/>
              </a:rPr>
              <a:t>Tilanterä</a:t>
            </a:r>
            <a:r>
              <a:rPr lang="en-US">
                <a:ea typeface="+mn-lt"/>
                <a:cs typeface="+mn-lt"/>
              </a:rPr>
              <a:t>, 2020</a:t>
            </a:r>
            <a:endParaRPr lang="en-US" b="0">
              <a:ea typeface="+mn-lt"/>
              <a:cs typeface="+mn-lt"/>
            </a:endParaRPr>
          </a:p>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0" indent="0" eaLnBrk="1" hangingPunct="1">
              <a:lnSpc>
                <a:spcPct val="160000"/>
              </a:lnSpc>
            </a:pPr>
            <a:r>
              <a:rPr lang="en-US">
                <a:ea typeface="ＭＳ Ｐゴシック"/>
              </a:rPr>
              <a:t>Demand Response (DR): </a:t>
            </a:r>
            <a:r>
              <a:rPr lang="en-US" b="0">
                <a:ea typeface="ＭＳ Ｐゴシック"/>
              </a:rPr>
              <a:t>modify electricity consumption to match production.</a:t>
            </a:r>
          </a:p>
          <a:p>
            <a:pPr marL="0" indent="0" eaLnBrk="1" hangingPunct="1">
              <a:lnSpc>
                <a:spcPct val="160000"/>
              </a:lnSpc>
            </a:pPr>
            <a:r>
              <a:rPr lang="en-US">
                <a:ea typeface="ＭＳ Ｐゴシック"/>
              </a:rPr>
              <a:t>DR </a:t>
            </a:r>
            <a:r>
              <a:rPr lang="en-US" b="0">
                <a:ea typeface="ＭＳ Ｐゴシック"/>
              </a:rPr>
              <a:t>offers options to balance and optimize power system operations and it is coming more important because the amount of variable renewable energy sources in power system is increasing all the time.</a:t>
            </a:r>
          </a:p>
          <a:p>
            <a:pPr marL="0" indent="0">
              <a:lnSpc>
                <a:spcPct val="160000"/>
              </a:lnSpc>
            </a:pPr>
            <a:r>
              <a:rPr lang="en-US">
                <a:ea typeface="ＭＳ Ｐゴシック"/>
              </a:rPr>
              <a:t>HVAC: </a:t>
            </a:r>
            <a:r>
              <a:rPr lang="en-US" b="0">
                <a:ea typeface="ＭＳ Ｐゴシック"/>
              </a:rPr>
              <a:t>Heating, Ventilation, and Air Conditioning</a:t>
            </a:r>
          </a:p>
          <a:p>
            <a:pPr marL="0" indent="0">
              <a:lnSpc>
                <a:spcPct val="160000"/>
              </a:lnSpc>
            </a:pPr>
            <a:r>
              <a:rPr lang="en-US">
                <a:ea typeface="ＭＳ Ｐゴシック"/>
              </a:rPr>
              <a:t>DR of HVAC: </a:t>
            </a:r>
            <a:r>
              <a:rPr lang="en-US" b="0">
                <a:ea typeface="ＭＳ Ｐゴシック"/>
              </a:rPr>
              <a:t>load shifting, prices according to production situation. Offers easy way for residential customers to participate to balancing of power system.</a:t>
            </a:r>
          </a:p>
          <a:p>
            <a:pPr marL="0" indent="0">
              <a:lnSpc>
                <a:spcPct val="160000"/>
              </a:lnSpc>
            </a:pPr>
            <a:endParaRPr lang="en-US" b="0">
              <a:ea typeface="ＭＳ Ｐゴシック"/>
            </a:endParaRPr>
          </a:p>
          <a:p>
            <a:pPr marL="0" indent="0">
              <a:lnSpc>
                <a:spcPct val="160000"/>
              </a:lnSpc>
            </a:pPr>
            <a:endParaRPr lang="en-US">
              <a:ea typeface="ＭＳ Ｐゴシック"/>
            </a:endParaRPr>
          </a:p>
          <a:p>
            <a:pPr marL="0" indent="0">
              <a:lnSpc>
                <a:spcPct val="160000"/>
              </a:lnSpc>
            </a:pPr>
            <a:endParaRPr lang="en-US">
              <a:ea typeface="ＭＳ Ｐゴシック"/>
            </a:endParaRPr>
          </a:p>
          <a:p>
            <a:pPr marL="0" indent="0">
              <a:lnSpc>
                <a:spcPct val="160000"/>
              </a:lnSpc>
            </a:pPr>
            <a:endParaRPr lang="fi-FI">
              <a:ea typeface="ＭＳ Ｐゴシック"/>
            </a:endParaRPr>
          </a:p>
          <a:p>
            <a:pPr marL="0" indent="0">
              <a:lnSpc>
                <a:spcPct val="160000"/>
              </a:lnSpc>
            </a:pPr>
            <a:endParaRPr lang="fi-FI"/>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pPr>
              <a:lnSpc>
                <a:spcPct val="100000"/>
              </a:lnSpc>
            </a:pPr>
            <a:r>
              <a:rPr lang="en-US">
                <a:cs typeface="Arial"/>
              </a:rPr>
              <a:t>HVAC loads</a:t>
            </a:r>
            <a:endParaRPr lang="en-US" b="0">
              <a:ea typeface="+mn-lt"/>
              <a:cs typeface="+mn-lt"/>
            </a:endParaRPr>
          </a:p>
          <a:p>
            <a:pPr>
              <a:lnSpc>
                <a:spcPct val="100000"/>
              </a:lnSpc>
            </a:pPr>
            <a:r>
              <a:rPr lang="en-US">
                <a:cs typeface="Arial"/>
              </a:rPr>
              <a:t>Korpinen &amp; </a:t>
            </a:r>
            <a:r>
              <a:rPr lang="en-US" err="1">
                <a:cs typeface="Arial"/>
              </a:rPr>
              <a:t>Tilanterä</a:t>
            </a:r>
            <a:r>
              <a:rPr lang="en-US">
                <a:cs typeface="Arial"/>
              </a:rPr>
              <a:t>, 2020</a:t>
            </a:r>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1656001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1CA38C-9856-4F22-842C-D0371ACB16BC}"/>
              </a:ext>
            </a:extLst>
          </p:cNvPr>
          <p:cNvSpPr>
            <a:spLocks noGrp="1"/>
          </p:cNvSpPr>
          <p:nvPr>
            <p:ph type="ctrTitle"/>
          </p:nvPr>
        </p:nvSpPr>
        <p:spPr/>
        <p:txBody>
          <a:bodyPr/>
          <a:lstStyle/>
          <a:p>
            <a:r>
              <a:rPr lang="en-US">
                <a:ea typeface="ＭＳ Ｐゴシック"/>
              </a:rPr>
              <a:t>HVAC in the Big Picture</a:t>
            </a:r>
            <a:endParaRPr lang="en-US"/>
          </a:p>
        </p:txBody>
      </p:sp>
      <p:sp>
        <p:nvSpPr>
          <p:cNvPr id="4" name="Text Placeholder 3">
            <a:extLst>
              <a:ext uri="{FF2B5EF4-FFF2-40B4-BE49-F238E27FC236}">
                <a16:creationId xmlns:a16="http://schemas.microsoft.com/office/drawing/2014/main" id="{AABFAD0D-0C1C-4210-8FAA-37898C9A6773}"/>
              </a:ext>
            </a:extLst>
          </p:cNvPr>
          <p:cNvSpPr>
            <a:spLocks noGrp="1"/>
          </p:cNvSpPr>
          <p:nvPr>
            <p:ph type="body" sz="quarter" idx="16"/>
          </p:nvPr>
        </p:nvSpPr>
        <p:spPr/>
        <p:txBody>
          <a:bodyPr/>
          <a:lstStyle/>
          <a:p>
            <a:pPr>
              <a:lnSpc>
                <a:spcPct val="100000"/>
              </a:lnSpc>
            </a:pPr>
            <a:r>
              <a:rPr lang="en-US">
                <a:cs typeface="Arial"/>
              </a:rPr>
              <a:t>HVAC loads</a:t>
            </a:r>
            <a:endParaRPr lang="en-US" b="0">
              <a:ea typeface="+mn-lt"/>
              <a:cs typeface="+mn-lt"/>
            </a:endParaRPr>
          </a:p>
          <a:p>
            <a:pPr>
              <a:lnSpc>
                <a:spcPct val="100000"/>
              </a:lnSpc>
            </a:pPr>
            <a:r>
              <a:rPr lang="en-US">
                <a:cs typeface="Arial"/>
              </a:rPr>
              <a:t>Korpinen &amp; Tilanterä, 2020</a:t>
            </a:r>
            <a:endParaRPr lang="en-US"/>
          </a:p>
        </p:txBody>
      </p:sp>
      <p:sp>
        <p:nvSpPr>
          <p:cNvPr id="5" name="Text Placeholder 4">
            <a:extLst>
              <a:ext uri="{FF2B5EF4-FFF2-40B4-BE49-F238E27FC236}">
                <a16:creationId xmlns:a16="http://schemas.microsoft.com/office/drawing/2014/main" id="{09822F27-2323-4CBC-B1F3-0688F8E7C693}"/>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392A5BE3-D5A6-4467-95DC-4C4F7C72A236}"/>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57DAC30A-1E88-469E-8B21-5A99868F92A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sp>
        <p:nvSpPr>
          <p:cNvPr id="12" name="TextBox 11">
            <a:extLst>
              <a:ext uri="{FF2B5EF4-FFF2-40B4-BE49-F238E27FC236}">
                <a16:creationId xmlns:a16="http://schemas.microsoft.com/office/drawing/2014/main" id="{0B9BB58E-59BB-4E77-A426-2FD90AEB0256}"/>
              </a:ext>
            </a:extLst>
          </p:cNvPr>
          <p:cNvSpPr txBox="1"/>
          <p:nvPr/>
        </p:nvSpPr>
        <p:spPr>
          <a:xfrm>
            <a:off x="4801490" y="3280454"/>
            <a:ext cx="3294686"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latin typeface="Arial"/>
                <a:ea typeface="ＭＳ Ｐゴシック"/>
                <a:cs typeface="Arial"/>
              </a:rPr>
              <a:t>1. HVAC loads are major</a:t>
            </a:r>
          </a:p>
          <a:p>
            <a:r>
              <a:rPr lang="en-US" sz="1600">
                <a:latin typeface="Arial"/>
                <a:ea typeface="ＭＳ Ｐゴシック"/>
                <a:cs typeface="Arial"/>
              </a:rPr>
              <a:t>part of household energy consumption</a:t>
            </a:r>
            <a:endParaRPr lang="en-US" sz="1600" dirty="0">
              <a:latin typeface="Arial"/>
              <a:ea typeface="ＭＳ Ｐゴシック"/>
              <a:cs typeface="Arial"/>
            </a:endParaRPr>
          </a:p>
          <a:p>
            <a:endParaRPr lang="en-US" sz="1600" dirty="0">
              <a:latin typeface="Arial"/>
              <a:ea typeface="ＭＳ Ｐゴシック"/>
              <a:cs typeface="Arial"/>
            </a:endParaRPr>
          </a:p>
          <a:p>
            <a:r>
              <a:rPr lang="en-US" sz="1600" dirty="0">
                <a:latin typeface="Arial"/>
                <a:ea typeface="ＭＳ Ｐゴシック"/>
                <a:cs typeface="Arial"/>
              </a:rPr>
              <a:t>2. Flexible: buildings as energy storages</a:t>
            </a:r>
          </a:p>
          <a:p>
            <a:endParaRPr lang="en-US" sz="1600">
              <a:latin typeface="Arial"/>
              <a:ea typeface="ＭＳ Ｐゴシック"/>
              <a:cs typeface="Arial"/>
            </a:endParaRPr>
          </a:p>
          <a:p>
            <a:r>
              <a:rPr lang="en-US" sz="1600" dirty="0">
                <a:latin typeface="Arial"/>
                <a:ea typeface="ＭＳ Ｐゴシック"/>
                <a:cs typeface="Arial"/>
              </a:rPr>
              <a:t>3. Easy: just a smart</a:t>
            </a:r>
          </a:p>
          <a:p>
            <a:r>
              <a:rPr lang="en-US" sz="1600" dirty="0">
                <a:latin typeface="Arial"/>
                <a:ea typeface="ＭＳ Ｐゴシック"/>
                <a:cs typeface="Arial"/>
              </a:rPr>
              <a:t>thermostat in some cases</a:t>
            </a:r>
            <a:endParaRPr lang="en-US" dirty="0"/>
          </a:p>
        </p:txBody>
      </p:sp>
      <p:sp>
        <p:nvSpPr>
          <p:cNvPr id="13" name="TextBox 12">
            <a:extLst>
              <a:ext uri="{FF2B5EF4-FFF2-40B4-BE49-F238E27FC236}">
                <a16:creationId xmlns:a16="http://schemas.microsoft.com/office/drawing/2014/main" id="{0252E4BD-E4ED-450E-8BF7-7C0ABC77DEFF}"/>
              </a:ext>
            </a:extLst>
          </p:cNvPr>
          <p:cNvSpPr txBox="1"/>
          <p:nvPr/>
        </p:nvSpPr>
        <p:spPr>
          <a:xfrm>
            <a:off x="869926" y="5548664"/>
            <a:ext cx="243187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ea typeface="ＭＳ Ｐゴシック"/>
                <a:cs typeface="Arial"/>
              </a:rPr>
              <a:t>Data: Official Statistics of Finland</a:t>
            </a:r>
          </a:p>
        </p:txBody>
      </p:sp>
      <p:pic>
        <p:nvPicPr>
          <p:cNvPr id="9" name="Picture 9" descr="A screenshot of a cell phone&#10;&#10;Description generated with very high confidence">
            <a:extLst>
              <a:ext uri="{FF2B5EF4-FFF2-40B4-BE49-F238E27FC236}">
                <a16:creationId xmlns:a16="http://schemas.microsoft.com/office/drawing/2014/main" id="{29E356CD-44AA-4845-BBB4-317BC0405BB6}"/>
              </a:ext>
            </a:extLst>
          </p:cNvPr>
          <p:cNvPicPr>
            <a:picLocks noChangeAspect="1"/>
          </p:cNvPicPr>
          <p:nvPr/>
        </p:nvPicPr>
        <p:blipFill>
          <a:blip r:embed="rId2"/>
          <a:stretch>
            <a:fillRect/>
          </a:stretch>
        </p:blipFill>
        <p:spPr>
          <a:xfrm>
            <a:off x="611972" y="1309278"/>
            <a:ext cx="5376101" cy="4150492"/>
          </a:xfrm>
          <a:prstGeom prst="rect">
            <a:avLst/>
          </a:prstGeom>
        </p:spPr>
      </p:pic>
    </p:spTree>
    <p:extLst>
      <p:ext uri="{BB962C8B-B14F-4D97-AF65-F5344CB8AC3E}">
        <p14:creationId xmlns:p14="http://schemas.microsoft.com/office/powerpoint/2010/main" val="1219880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296BDC-F355-42A1-9657-8CCE574BF51D}"/>
              </a:ext>
            </a:extLst>
          </p:cNvPr>
          <p:cNvSpPr>
            <a:spLocks noGrp="1"/>
          </p:cNvSpPr>
          <p:nvPr>
            <p:ph type="body" sz="quarter" idx="13"/>
          </p:nvPr>
        </p:nvSpPr>
        <p:spPr/>
        <p:txBody>
          <a:bodyPr>
            <a:normAutofit/>
          </a:bodyPr>
          <a:lstStyle/>
          <a:p>
            <a:pPr marL="388620" lvl="1" indent="0">
              <a:buNone/>
            </a:pPr>
            <a:endParaRPr lang="en-US" sz="1400" b="0">
              <a:ea typeface="ＭＳ Ｐゴシック"/>
            </a:endParaRPr>
          </a:p>
          <a:p>
            <a:pPr marL="0" indent="0"/>
            <a:r>
              <a:rPr lang="en-US">
                <a:ea typeface="ＭＳ Ｐゴシック"/>
              </a:rPr>
              <a:t>Electric heating &amp; AC</a:t>
            </a:r>
          </a:p>
          <a:p>
            <a:pPr lvl="1" indent="-242570">
              <a:buFontTx/>
              <a:buChar char="-"/>
            </a:pPr>
            <a:r>
              <a:rPr lang="en-US" sz="1400">
                <a:ea typeface="ＭＳ Ｐゴシック"/>
              </a:rPr>
              <a:t>B</a:t>
            </a:r>
            <a:r>
              <a:rPr lang="en-US" sz="1400" b="0">
                <a:ea typeface="ＭＳ Ｐゴシック"/>
              </a:rPr>
              <a:t>uildings as thermal energy storages due thermal inertia of buildings</a:t>
            </a:r>
            <a:endParaRPr lang="en-US" sz="1400">
              <a:ea typeface="ＭＳ Ｐゴシック"/>
            </a:endParaRPr>
          </a:p>
          <a:p>
            <a:pPr lvl="1" indent="-242570">
              <a:buFontTx/>
              <a:buChar char="-"/>
            </a:pPr>
            <a:r>
              <a:rPr lang="en-US" sz="1400">
                <a:ea typeface="ＭＳ Ｐゴシック"/>
              </a:rPr>
              <a:t>Additional hot water storage increases DR capability</a:t>
            </a:r>
            <a:endParaRPr lang="en-US"/>
          </a:p>
          <a:p>
            <a:pPr marL="388620" lvl="1" indent="0">
              <a:buNone/>
            </a:pPr>
            <a:endParaRPr lang="en-US" sz="1400" b="0">
              <a:ea typeface="ＭＳ Ｐゴシック"/>
            </a:endParaRPr>
          </a:p>
          <a:p>
            <a:pPr marL="0" indent="0"/>
            <a:r>
              <a:rPr lang="en-US">
                <a:ea typeface="ＭＳ Ｐゴシック"/>
              </a:rPr>
              <a:t>Modelling the storage</a:t>
            </a:r>
          </a:p>
          <a:p>
            <a:pPr lvl="1" indent="-242570">
              <a:buFontTx/>
              <a:buChar char="-"/>
            </a:pPr>
            <a:r>
              <a:rPr lang="en-US" sz="1400">
                <a:ea typeface="ＭＳ Ｐゴシック"/>
              </a:rPr>
              <a:t>Time and temperature comfort zone are parameters</a:t>
            </a:r>
          </a:p>
          <a:p>
            <a:pPr lvl="1" indent="-242570">
              <a:buFontTx/>
              <a:buChar char="-"/>
            </a:pPr>
            <a:r>
              <a:rPr lang="en-US" sz="1400">
                <a:ea typeface="ＭＳ Ｐゴシック"/>
                <a:sym typeface="Wingdings" panose="05000000000000000000" pitchFamily="2" charset="2"/>
              </a:rPr>
              <a:t>Outside temperature and consumer's temperature comfort zone affects on how long DR can be activated</a:t>
            </a:r>
            <a:endParaRPr lang="en-US" sz="1400">
              <a:ea typeface="ＭＳ Ｐゴシック"/>
            </a:endParaRPr>
          </a:p>
          <a:p>
            <a:pPr marL="0" indent="0"/>
            <a:r>
              <a:rPr lang="en-US">
                <a:ea typeface="ＭＳ Ｐゴシック"/>
                <a:cs typeface="Arial"/>
              </a:rPr>
              <a:t>Central control</a:t>
            </a:r>
            <a:endParaRPr lang="en-US" b="0">
              <a:ea typeface="+mn-lt"/>
              <a:cs typeface="+mn-lt"/>
            </a:endParaRPr>
          </a:p>
          <a:p>
            <a:pPr marL="625475" lvl="1" indent="-285750">
              <a:buFont typeface="Arial,Sans-Serif"/>
              <a:buChar char="-"/>
            </a:pPr>
            <a:r>
              <a:rPr lang="en-US" sz="1400">
                <a:ea typeface="ＭＳ Ｐゴシック"/>
                <a:cs typeface="Arial"/>
              </a:rPr>
              <a:t>Power market &lt;=&gt; Aggregator company &lt;=&gt; Households</a:t>
            </a:r>
            <a:endParaRPr lang="en-US"/>
          </a:p>
          <a:p>
            <a:pPr marL="625475" lvl="1" indent="-285750">
              <a:buFont typeface="Arial,Sans-Serif"/>
              <a:buChar char="-"/>
            </a:pPr>
            <a:r>
              <a:rPr lang="en-US" sz="1400">
                <a:ea typeface="ＭＳ Ｐゴシック"/>
                <a:cs typeface="Arial"/>
              </a:rPr>
              <a:t>Aggregator controls smart thermostats</a:t>
            </a:r>
            <a:endParaRPr lang="en-US" dirty="0">
              <a:ea typeface="ＭＳ Ｐゴシック"/>
              <a:cs typeface="Arial"/>
            </a:endParaRPr>
          </a:p>
          <a:p>
            <a:pPr marL="625475" lvl="1" indent="-285750">
              <a:buFont typeface="Arial,Sans-Serif"/>
              <a:buChar char="-"/>
            </a:pPr>
            <a:r>
              <a:rPr lang="en-US" sz="1400">
                <a:ea typeface="ＭＳ Ｐゴシック"/>
                <a:cs typeface="Arial"/>
              </a:rPr>
              <a:t>Two-way communication via Internet</a:t>
            </a:r>
            <a:endParaRPr lang="en-US" sz="1400" dirty="0">
              <a:ea typeface="ＭＳ Ｐゴシック"/>
              <a:cs typeface="Arial"/>
            </a:endParaRPr>
          </a:p>
          <a:p>
            <a:pPr marL="0" indent="0"/>
            <a:r>
              <a:rPr lang="en-US">
                <a:ea typeface="ＭＳ Ｐゴシック"/>
                <a:cs typeface="Arial"/>
              </a:rPr>
              <a:t>District heat networks </a:t>
            </a:r>
            <a:endParaRPr lang="en-US" b="0" dirty="0">
              <a:ea typeface="+mn-lt"/>
              <a:cs typeface="Arial"/>
            </a:endParaRPr>
          </a:p>
          <a:p>
            <a:pPr marL="625475" lvl="1" indent="-285750">
              <a:buFont typeface="Arial"/>
              <a:buChar char="-"/>
            </a:pPr>
            <a:r>
              <a:rPr lang="en-US" sz="1400" b="0">
                <a:ea typeface="ＭＳ Ｐゴシック"/>
                <a:cs typeface="Arial"/>
              </a:rPr>
              <a:t>Pow</a:t>
            </a:r>
            <a:r>
              <a:rPr lang="en-US" sz="1400">
                <a:ea typeface="ＭＳ Ｐゴシック"/>
                <a:cs typeface="Arial"/>
              </a:rPr>
              <a:t>er to Heat</a:t>
            </a:r>
            <a:r>
              <a:rPr lang="en-US" sz="1400">
                <a:ea typeface="ＭＳ Ｐゴシック"/>
                <a:cs typeface="Arial"/>
                <a:sym typeface="Wingdings" panose="05000000000000000000" pitchFamily="2" charset="2"/>
              </a:rPr>
              <a:t>: Heat pumps and electrical boilers</a:t>
            </a:r>
            <a:endParaRPr lang="en-US" sz="1400" dirty="0">
              <a:ea typeface="+mn-lt"/>
              <a:cs typeface="Arial"/>
            </a:endParaRPr>
          </a:p>
          <a:p>
            <a:pPr marL="631825" indent="-242570">
              <a:buFont typeface="Arial"/>
              <a:buChar char="–"/>
            </a:pPr>
            <a:endParaRPr lang="en-US" b="0" dirty="0">
              <a:ea typeface="+mn-lt"/>
              <a:cs typeface="+mn-lt"/>
            </a:endParaRPr>
          </a:p>
          <a:p>
            <a:pPr marL="285750" indent="-285750">
              <a:buFontTx/>
              <a:buChar char="-"/>
            </a:pPr>
            <a:endParaRPr lang="en-US" dirty="0">
              <a:ea typeface="ＭＳ Ｐゴシック"/>
              <a:cs typeface="+mn-lt"/>
            </a:endParaRPr>
          </a:p>
          <a:p>
            <a:pPr marL="0" indent="0"/>
            <a:endParaRPr lang="en-US">
              <a:ea typeface="ＭＳ Ｐゴシック"/>
            </a:endParaRPr>
          </a:p>
          <a:p>
            <a:pPr marL="0" indent="0"/>
            <a:endParaRPr lang="en-US">
              <a:ea typeface="ＭＳ Ｐゴシック"/>
            </a:endParaRPr>
          </a:p>
        </p:txBody>
      </p:sp>
      <p:sp>
        <p:nvSpPr>
          <p:cNvPr id="3" name="Title 2">
            <a:extLst>
              <a:ext uri="{FF2B5EF4-FFF2-40B4-BE49-F238E27FC236}">
                <a16:creationId xmlns:a16="http://schemas.microsoft.com/office/drawing/2014/main" id="{B17A323E-12B0-4C26-9964-5DB0A1DD8123}"/>
              </a:ext>
            </a:extLst>
          </p:cNvPr>
          <p:cNvSpPr>
            <a:spLocks noGrp="1"/>
          </p:cNvSpPr>
          <p:nvPr>
            <p:ph type="ctrTitle"/>
          </p:nvPr>
        </p:nvSpPr>
        <p:spPr/>
        <p:txBody>
          <a:bodyPr/>
          <a:lstStyle/>
          <a:p>
            <a:r>
              <a:rPr lang="en-US">
                <a:ea typeface="ＭＳ Ｐゴシック"/>
              </a:rPr>
              <a:t>How HVAC DR works</a:t>
            </a:r>
            <a:endParaRPr lang="en-US"/>
          </a:p>
        </p:txBody>
      </p:sp>
      <p:sp>
        <p:nvSpPr>
          <p:cNvPr id="4" name="Text Placeholder 3">
            <a:extLst>
              <a:ext uri="{FF2B5EF4-FFF2-40B4-BE49-F238E27FC236}">
                <a16:creationId xmlns:a16="http://schemas.microsoft.com/office/drawing/2014/main" id="{6B9B33DE-E729-472D-BFCF-32577317C0FC}"/>
              </a:ext>
            </a:extLst>
          </p:cNvPr>
          <p:cNvSpPr>
            <a:spLocks noGrp="1"/>
          </p:cNvSpPr>
          <p:nvPr>
            <p:ph type="body" sz="quarter" idx="16"/>
          </p:nvPr>
        </p:nvSpPr>
        <p:spPr/>
        <p:txBody>
          <a:bodyPr/>
          <a:lstStyle/>
          <a:p>
            <a:pPr>
              <a:lnSpc>
                <a:spcPct val="100000"/>
              </a:lnSpc>
            </a:pPr>
            <a:r>
              <a:rPr lang="en-US">
                <a:cs typeface="Arial"/>
              </a:rPr>
              <a:t>HVAC loads</a:t>
            </a:r>
            <a:endParaRPr lang="en-US" b="0">
              <a:ea typeface="+mn-lt"/>
              <a:cs typeface="+mn-lt"/>
            </a:endParaRPr>
          </a:p>
          <a:p>
            <a:pPr>
              <a:lnSpc>
                <a:spcPct val="100000"/>
              </a:lnSpc>
            </a:pPr>
            <a:r>
              <a:rPr lang="en-US">
                <a:cs typeface="Arial"/>
              </a:rPr>
              <a:t>Korpinen &amp; </a:t>
            </a:r>
            <a:r>
              <a:rPr lang="en-US" err="1">
                <a:cs typeface="Arial"/>
              </a:rPr>
              <a:t>Tilanterä</a:t>
            </a:r>
            <a:r>
              <a:rPr lang="en-US">
                <a:cs typeface="Arial"/>
              </a:rPr>
              <a:t>, 2020</a:t>
            </a:r>
            <a:endParaRPr lang="en-US"/>
          </a:p>
          <a:p>
            <a:endParaRPr lang="en-US"/>
          </a:p>
        </p:txBody>
      </p:sp>
      <p:sp>
        <p:nvSpPr>
          <p:cNvPr id="5" name="Text Placeholder 4">
            <a:extLst>
              <a:ext uri="{FF2B5EF4-FFF2-40B4-BE49-F238E27FC236}">
                <a16:creationId xmlns:a16="http://schemas.microsoft.com/office/drawing/2014/main" id="{291EA550-1D5C-4A13-AB44-64B03E1CEF1B}"/>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7F6A1BA1-2D22-4175-BEFF-A24DCBE0246A}"/>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58392173-D9D5-4322-A7BC-0087CE25100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spTree>
    <p:extLst>
      <p:ext uri="{BB962C8B-B14F-4D97-AF65-F5344CB8AC3E}">
        <p14:creationId xmlns:p14="http://schemas.microsoft.com/office/powerpoint/2010/main" val="728728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E351B1-CFE1-4C51-9A51-DD066B2764B5}"/>
              </a:ext>
            </a:extLst>
          </p:cNvPr>
          <p:cNvSpPr>
            <a:spLocks noGrp="1"/>
          </p:cNvSpPr>
          <p:nvPr>
            <p:ph type="ctrTitle"/>
          </p:nvPr>
        </p:nvSpPr>
        <p:spPr/>
        <p:txBody>
          <a:bodyPr/>
          <a:lstStyle/>
          <a:p>
            <a:r>
              <a:rPr lang="en-US">
                <a:ea typeface="ＭＳ Ｐゴシック"/>
              </a:rPr>
              <a:t>Building as a thermal energy storage</a:t>
            </a:r>
            <a:endParaRPr lang="en-US" dirty="0">
              <a:ea typeface="ＭＳ Ｐゴシック"/>
            </a:endParaRPr>
          </a:p>
        </p:txBody>
      </p:sp>
      <p:sp>
        <p:nvSpPr>
          <p:cNvPr id="4" name="Text Placeholder 3">
            <a:extLst>
              <a:ext uri="{FF2B5EF4-FFF2-40B4-BE49-F238E27FC236}">
                <a16:creationId xmlns:a16="http://schemas.microsoft.com/office/drawing/2014/main" id="{5D128EE0-A2A2-4B27-88BD-295A0BD06957}"/>
              </a:ext>
            </a:extLst>
          </p:cNvPr>
          <p:cNvSpPr>
            <a:spLocks noGrp="1"/>
          </p:cNvSpPr>
          <p:nvPr>
            <p:ph type="body" sz="quarter" idx="16"/>
          </p:nvPr>
        </p:nvSpPr>
        <p:spPr/>
        <p:txBody>
          <a:bodyPr/>
          <a:lstStyle/>
          <a:p>
            <a:pPr>
              <a:lnSpc>
                <a:spcPct val="100000"/>
              </a:lnSpc>
            </a:pPr>
            <a:r>
              <a:rPr lang="en-US">
                <a:ea typeface="+mn-lt"/>
                <a:cs typeface="+mn-lt"/>
              </a:rPr>
              <a:t>HVAC loads</a:t>
            </a:r>
            <a:endParaRPr lang="en-US" b="0">
              <a:ea typeface="+mn-lt"/>
              <a:cs typeface="+mn-lt"/>
            </a:endParaRPr>
          </a:p>
          <a:p>
            <a:pPr>
              <a:lnSpc>
                <a:spcPct val="100000"/>
              </a:lnSpc>
            </a:pPr>
            <a:r>
              <a:rPr lang="en-US">
                <a:ea typeface="+mn-lt"/>
                <a:cs typeface="+mn-lt"/>
              </a:rPr>
              <a:t>Korpinen &amp; </a:t>
            </a:r>
            <a:r>
              <a:rPr lang="en-US" err="1">
                <a:ea typeface="+mn-lt"/>
                <a:cs typeface="+mn-lt"/>
              </a:rPr>
              <a:t>Tilanterä</a:t>
            </a:r>
            <a:r>
              <a:rPr lang="en-US">
                <a:ea typeface="+mn-lt"/>
                <a:cs typeface="+mn-lt"/>
              </a:rPr>
              <a:t>, 2020</a:t>
            </a:r>
            <a:endParaRPr lang="en-US" b="0">
              <a:ea typeface="+mn-lt"/>
              <a:cs typeface="+mn-lt"/>
            </a:endParaRPr>
          </a:p>
          <a:p>
            <a:endParaRPr lang="en-US"/>
          </a:p>
        </p:txBody>
      </p:sp>
      <p:sp>
        <p:nvSpPr>
          <p:cNvPr id="5" name="Text Placeholder 4">
            <a:extLst>
              <a:ext uri="{FF2B5EF4-FFF2-40B4-BE49-F238E27FC236}">
                <a16:creationId xmlns:a16="http://schemas.microsoft.com/office/drawing/2014/main" id="{1551519C-AE48-4280-B69E-F2CAD0524BAA}"/>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229D9293-8F71-4CFD-B088-2EFBAD31D05A}"/>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1475A192-BA7E-453D-9F27-F67D7F90B8E9}"/>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8" name="Picture 8" descr="A picture containing object, clock&#10;&#10;Description generated with very high confidence">
            <a:extLst>
              <a:ext uri="{FF2B5EF4-FFF2-40B4-BE49-F238E27FC236}">
                <a16:creationId xmlns:a16="http://schemas.microsoft.com/office/drawing/2014/main" id="{9BF4B1D4-9C3D-45D0-AA24-D2C322E155BC}"/>
              </a:ext>
            </a:extLst>
          </p:cNvPr>
          <p:cNvPicPr>
            <a:picLocks noChangeAspect="1"/>
          </p:cNvPicPr>
          <p:nvPr/>
        </p:nvPicPr>
        <p:blipFill>
          <a:blip r:embed="rId2"/>
          <a:stretch>
            <a:fillRect/>
          </a:stretch>
        </p:blipFill>
        <p:spPr>
          <a:xfrm>
            <a:off x="734259" y="1321726"/>
            <a:ext cx="6190025" cy="4072226"/>
          </a:xfrm>
          <a:prstGeom prst="rect">
            <a:avLst/>
          </a:prstGeom>
        </p:spPr>
      </p:pic>
      <p:sp>
        <p:nvSpPr>
          <p:cNvPr id="10" name="TextBox 9">
            <a:extLst>
              <a:ext uri="{FF2B5EF4-FFF2-40B4-BE49-F238E27FC236}">
                <a16:creationId xmlns:a16="http://schemas.microsoft.com/office/drawing/2014/main" id="{B4FF8BD9-C63B-4F98-A894-0E931841434C}"/>
              </a:ext>
            </a:extLst>
          </p:cNvPr>
          <p:cNvSpPr txBox="1"/>
          <p:nvPr/>
        </p:nvSpPr>
        <p:spPr>
          <a:xfrm>
            <a:off x="6002307" y="3707412"/>
            <a:ext cx="2743200"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ea typeface="ＭＳ Ｐゴシック"/>
                <a:cs typeface="Arial"/>
              </a:rPr>
              <a:t>Picture: 2-component model of a</a:t>
            </a:r>
          </a:p>
          <a:p>
            <a:r>
              <a:rPr lang="en-US" sz="1200">
                <a:latin typeface="Arial"/>
                <a:ea typeface="ＭＳ Ｐゴシック"/>
                <a:cs typeface="Arial"/>
              </a:rPr>
              <a:t>building, heater on at Winter</a:t>
            </a:r>
          </a:p>
          <a:p>
            <a:endParaRPr lang="en-US" sz="1200">
              <a:latin typeface="Arial"/>
              <a:ea typeface="ＭＳ Ｐゴシック"/>
              <a:cs typeface="Arial"/>
            </a:endParaRPr>
          </a:p>
          <a:p>
            <a:r>
              <a:rPr lang="en-US" sz="1200">
                <a:latin typeface="Arial"/>
                <a:ea typeface="ＭＳ Ｐゴシック"/>
                <a:cs typeface="Arial"/>
              </a:rPr>
              <a:t>Heater off: </a:t>
            </a:r>
            <a:r>
              <a:rPr lang="en-US" sz="1200" i="1">
                <a:latin typeface="Arial"/>
                <a:ea typeface="ＭＳ Ｐゴシック"/>
                <a:cs typeface="Arial"/>
              </a:rPr>
              <a:t>Q</a:t>
            </a:r>
            <a:r>
              <a:rPr lang="en-US" sz="1200" i="1" baseline="-25000">
                <a:latin typeface="Arial"/>
                <a:ea typeface="ＭＳ Ｐゴシック"/>
                <a:cs typeface="Arial"/>
              </a:rPr>
              <a:t>hvac</a:t>
            </a:r>
            <a:r>
              <a:rPr lang="en-US" sz="1200">
                <a:latin typeface="Arial"/>
                <a:ea typeface="ＭＳ Ｐゴシック"/>
                <a:cs typeface="Arial"/>
              </a:rPr>
              <a:t> = 0, building mass slows decrease of </a:t>
            </a:r>
            <a:r>
              <a:rPr lang="en-US" sz="1200" i="1">
                <a:latin typeface="Arial"/>
                <a:ea typeface="ＭＳ Ｐゴシック"/>
                <a:cs typeface="Arial"/>
              </a:rPr>
              <a:t>T</a:t>
            </a:r>
            <a:r>
              <a:rPr lang="en-US" sz="1200" i="1" baseline="-25000">
                <a:latin typeface="Arial"/>
                <a:ea typeface="ＭＳ Ｐゴシック"/>
                <a:cs typeface="Arial"/>
              </a:rPr>
              <a:t>a</a:t>
            </a:r>
          </a:p>
          <a:p>
            <a:endParaRPr lang="en-US" sz="1200">
              <a:latin typeface="Arial"/>
              <a:ea typeface="ＭＳ Ｐゴシック"/>
              <a:cs typeface="Arial"/>
            </a:endParaRPr>
          </a:p>
          <a:p>
            <a:r>
              <a:rPr lang="en-US" sz="1200">
                <a:latin typeface="Arial"/>
                <a:ea typeface="ＭＳ Ｐゴシック"/>
                <a:cs typeface="Arial"/>
              </a:rPr>
              <a:t>Ventilation rate (~</a:t>
            </a:r>
            <a:r>
              <a:rPr lang="en-US" sz="1200" i="1">
                <a:latin typeface="Arial"/>
                <a:ea typeface="ＭＳ Ｐゴシック"/>
                <a:cs typeface="Arial"/>
              </a:rPr>
              <a:t>H</a:t>
            </a:r>
            <a:r>
              <a:rPr lang="en-US" sz="1200" i="1" baseline="-25000">
                <a:latin typeface="Arial"/>
                <a:ea typeface="ＭＳ Ｐゴシック"/>
                <a:cs typeface="Arial"/>
              </a:rPr>
              <a:t>x</a:t>
            </a:r>
            <a:r>
              <a:rPr lang="en-US" sz="1200">
                <a:latin typeface="Arial"/>
                <a:ea typeface="ＭＳ Ｐゴシック"/>
                <a:cs typeface="Arial"/>
              </a:rPr>
              <a:t>) affects heating.</a:t>
            </a:r>
          </a:p>
          <a:p>
            <a:endParaRPr lang="en-US" sz="1200">
              <a:latin typeface="Arial"/>
              <a:ea typeface="ＭＳ Ｐゴシック"/>
              <a:cs typeface="Arial"/>
            </a:endParaRPr>
          </a:p>
          <a:p>
            <a:r>
              <a:rPr lang="en-US" sz="1200">
                <a:latin typeface="Arial"/>
                <a:ea typeface="ＭＳ Ｐゴシック"/>
                <a:cs typeface="Arial"/>
              </a:rPr>
              <a:t>Air conditioning: opposite heat flows.</a:t>
            </a:r>
            <a:endParaRPr lang="en-US" sz="1200">
              <a:cs typeface="Arial"/>
            </a:endParaRPr>
          </a:p>
        </p:txBody>
      </p:sp>
      <p:sp>
        <p:nvSpPr>
          <p:cNvPr id="11" name="TextBox 10">
            <a:extLst>
              <a:ext uri="{FF2B5EF4-FFF2-40B4-BE49-F238E27FC236}">
                <a16:creationId xmlns:a16="http://schemas.microsoft.com/office/drawing/2014/main" id="{7FF736A4-731F-467C-BC5D-E611358D68C2}"/>
              </a:ext>
            </a:extLst>
          </p:cNvPr>
          <p:cNvSpPr txBox="1"/>
          <p:nvPr/>
        </p:nvSpPr>
        <p:spPr>
          <a:xfrm>
            <a:off x="1235173" y="5504421"/>
            <a:ext cx="287662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ea typeface="ＭＳ Ｐゴシック"/>
                <a:cs typeface="Arial"/>
              </a:rPr>
              <a:t>Picture according to Ali (2016)</a:t>
            </a:r>
            <a:endParaRPr lang="en-US" sz="1200">
              <a:cs typeface="Arial"/>
            </a:endParaRPr>
          </a:p>
        </p:txBody>
      </p:sp>
    </p:spTree>
    <p:extLst>
      <p:ext uri="{BB962C8B-B14F-4D97-AF65-F5344CB8AC3E}">
        <p14:creationId xmlns:p14="http://schemas.microsoft.com/office/powerpoint/2010/main" val="3691174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CA92CD-C31F-43D2-BF14-A661E5009FFF}"/>
              </a:ext>
            </a:extLst>
          </p:cNvPr>
          <p:cNvSpPr>
            <a:spLocks noGrp="1"/>
          </p:cNvSpPr>
          <p:nvPr>
            <p:ph type="body" sz="quarter" idx="13"/>
          </p:nvPr>
        </p:nvSpPr>
        <p:spPr>
          <a:xfrm>
            <a:off x="572400" y="1497600"/>
            <a:ext cx="3990705" cy="4136400"/>
          </a:xfrm>
        </p:spPr>
        <p:txBody>
          <a:bodyPr/>
          <a:lstStyle/>
          <a:p>
            <a:r>
              <a:rPr lang="en-US" b="0">
                <a:ea typeface="ＭＳ Ｐゴシック"/>
              </a:rPr>
              <a:t>Simulation of direct electric heating with DR</a:t>
            </a:r>
          </a:p>
          <a:p>
            <a:endParaRPr lang="en-US" b="0">
              <a:ea typeface="ＭＳ Ｐゴシック"/>
            </a:endParaRPr>
          </a:p>
          <a:p>
            <a:r>
              <a:rPr lang="en-US" b="0">
                <a:ea typeface="ＭＳ Ｐゴシック"/>
              </a:rPr>
              <a:t>The resident sets a comfort zone for temperature:</a:t>
            </a:r>
            <a:endParaRPr lang="en-US" b="0"/>
          </a:p>
          <a:p>
            <a:r>
              <a:rPr lang="en-US" b="0">
                <a:ea typeface="+mn-lt"/>
                <a:cs typeface="+mn-lt"/>
              </a:rPr>
              <a:t>20 ± 1...3 °C -&gt; constraint for demand response</a:t>
            </a:r>
            <a:endParaRPr lang="en-US"/>
          </a:p>
          <a:p>
            <a:endParaRPr lang="en-US"/>
          </a:p>
          <a:p>
            <a:r>
              <a:rPr lang="en-US" b="0">
                <a:ea typeface="ＭＳ Ｐゴシック"/>
              </a:rPr>
              <a:t>Thermal model: Need for heating varies during the day. Electric heating decreases at DR period of 13:00-16:00 hours -&gt; house cools slowly due to stored heat in walls</a:t>
            </a:r>
          </a:p>
          <a:p>
            <a:endParaRPr lang="en-US" b="0"/>
          </a:p>
          <a:p>
            <a:r>
              <a:rPr lang="en-US" b="0">
                <a:ea typeface="ＭＳ Ｐゴシック"/>
              </a:rPr>
              <a:t>Even 100% reduction for several hours:</a:t>
            </a:r>
            <a:endParaRPr lang="en-US" b="0"/>
          </a:p>
          <a:p>
            <a:r>
              <a:rPr lang="en-US" b="0">
                <a:ea typeface="ＭＳ Ｐゴシック"/>
              </a:rPr>
              <a:t>+ width of temperature zone</a:t>
            </a:r>
          </a:p>
          <a:p>
            <a:r>
              <a:rPr lang="en-US" b="0">
                <a:ea typeface="ＭＳ Ｐゴシック"/>
              </a:rPr>
              <a:t>+ size of hot water tank (not required)</a:t>
            </a:r>
          </a:p>
          <a:p>
            <a:r>
              <a:rPr lang="en-US" b="0">
                <a:ea typeface="ＭＳ Ｐゴシック"/>
              </a:rPr>
              <a:t>- Winter hardest case</a:t>
            </a:r>
            <a:endParaRPr lang="en-US" b="0"/>
          </a:p>
          <a:p>
            <a:endParaRPr lang="en-US" b="0">
              <a:ea typeface="ＭＳ Ｐゴシック"/>
            </a:endParaRPr>
          </a:p>
          <a:p>
            <a:r>
              <a:rPr lang="en-US" b="0">
                <a:ea typeface="ＭＳ Ｐゴシック"/>
              </a:rPr>
              <a:t>Increase DR period with Home/Away switch?</a:t>
            </a:r>
            <a:endParaRPr lang="en-US" b="0"/>
          </a:p>
          <a:p>
            <a:endParaRPr lang="en-US" b="0"/>
          </a:p>
          <a:p>
            <a:endParaRPr lang="en-US" b="0"/>
          </a:p>
        </p:txBody>
      </p:sp>
      <p:sp>
        <p:nvSpPr>
          <p:cNvPr id="3" name="Title 2">
            <a:extLst>
              <a:ext uri="{FF2B5EF4-FFF2-40B4-BE49-F238E27FC236}">
                <a16:creationId xmlns:a16="http://schemas.microsoft.com/office/drawing/2014/main" id="{D2019A1E-845A-4C3B-9496-C824CD55CBF0}"/>
              </a:ext>
            </a:extLst>
          </p:cNvPr>
          <p:cNvSpPr>
            <a:spLocks noGrp="1"/>
          </p:cNvSpPr>
          <p:nvPr>
            <p:ph type="ctrTitle"/>
          </p:nvPr>
        </p:nvSpPr>
        <p:spPr/>
        <p:txBody>
          <a:bodyPr/>
          <a:lstStyle/>
          <a:p>
            <a:r>
              <a:rPr lang="en-US">
                <a:ea typeface="ＭＳ Ｐゴシック"/>
              </a:rPr>
              <a:t>Electric heating of a residential house</a:t>
            </a:r>
            <a:endParaRPr lang="en-US"/>
          </a:p>
        </p:txBody>
      </p:sp>
      <p:sp>
        <p:nvSpPr>
          <p:cNvPr id="4" name="Text Placeholder 3">
            <a:extLst>
              <a:ext uri="{FF2B5EF4-FFF2-40B4-BE49-F238E27FC236}">
                <a16:creationId xmlns:a16="http://schemas.microsoft.com/office/drawing/2014/main" id="{E5042036-01C5-4701-8890-730D43E141C5}"/>
              </a:ext>
            </a:extLst>
          </p:cNvPr>
          <p:cNvSpPr>
            <a:spLocks noGrp="1"/>
          </p:cNvSpPr>
          <p:nvPr>
            <p:ph type="body" sz="quarter" idx="16"/>
          </p:nvPr>
        </p:nvSpPr>
        <p:spPr/>
        <p:txBody>
          <a:bodyPr/>
          <a:lstStyle/>
          <a:p>
            <a:pPr algn="l" rtl="0"/>
            <a:r>
              <a:rPr lang="en-US" b="1" i="0" u="none" strike="noStrike">
                <a:solidFill>
                  <a:srgbClr val="928B81"/>
                </a:solidFill>
                <a:latin typeface="Arial"/>
              </a:rPr>
              <a:t>HVAC loads</a:t>
            </a:r>
            <a:r>
              <a:rPr lang="en-US" b="0" i="0">
                <a:latin typeface="Arial"/>
              </a:rPr>
              <a:t>​</a:t>
            </a:r>
          </a:p>
          <a:p>
            <a:pPr algn="l" rtl="0"/>
            <a:r>
              <a:rPr lang="en-US" b="1" i="0" u="none" strike="noStrike">
                <a:solidFill>
                  <a:srgbClr val="928B81"/>
                </a:solidFill>
                <a:latin typeface="Arial"/>
              </a:rPr>
              <a:t>Korpinen &amp; Tilanterä, 2020</a:t>
            </a:r>
            <a:endParaRPr lang="en-US"/>
          </a:p>
        </p:txBody>
      </p:sp>
      <p:sp>
        <p:nvSpPr>
          <p:cNvPr id="5" name="Text Placeholder 4">
            <a:extLst>
              <a:ext uri="{FF2B5EF4-FFF2-40B4-BE49-F238E27FC236}">
                <a16:creationId xmlns:a16="http://schemas.microsoft.com/office/drawing/2014/main" id="{FE971E56-BB1C-4615-8863-07D51F2E3EBA}"/>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7048BF5A-ED47-44AF-B5DC-558440521E78}"/>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9E9CB198-8D84-4126-87BE-496758F0973E}"/>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pic>
        <p:nvPicPr>
          <p:cNvPr id="8" name="Picture 8" descr="A picture containing text, map&#10;&#10;Description generated with very high confidence">
            <a:extLst>
              <a:ext uri="{FF2B5EF4-FFF2-40B4-BE49-F238E27FC236}">
                <a16:creationId xmlns:a16="http://schemas.microsoft.com/office/drawing/2014/main" id="{E13B452C-AA4F-445C-9E38-E65C4FEB5791}"/>
              </a:ext>
            </a:extLst>
          </p:cNvPr>
          <p:cNvPicPr>
            <a:picLocks noChangeAspect="1"/>
          </p:cNvPicPr>
          <p:nvPr/>
        </p:nvPicPr>
        <p:blipFill>
          <a:blip r:embed="rId2"/>
          <a:stretch>
            <a:fillRect/>
          </a:stretch>
        </p:blipFill>
        <p:spPr>
          <a:xfrm>
            <a:off x="4774805" y="1230364"/>
            <a:ext cx="3819487" cy="2137958"/>
          </a:xfrm>
          <a:prstGeom prst="rect">
            <a:avLst/>
          </a:prstGeom>
        </p:spPr>
      </p:pic>
      <p:sp>
        <p:nvSpPr>
          <p:cNvPr id="10" name="TextBox 9">
            <a:extLst>
              <a:ext uri="{FF2B5EF4-FFF2-40B4-BE49-F238E27FC236}">
                <a16:creationId xmlns:a16="http://schemas.microsoft.com/office/drawing/2014/main" id="{5415E045-5894-48B4-9064-AF0CE33E835B}"/>
              </a:ext>
            </a:extLst>
          </p:cNvPr>
          <p:cNvSpPr txBox="1"/>
          <p:nvPr/>
        </p:nvSpPr>
        <p:spPr>
          <a:xfrm>
            <a:off x="4774806" y="5211808"/>
            <a:ext cx="3508164"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rial"/>
                <a:ea typeface="ＭＳ Ｐゴシック"/>
                <a:cs typeface="Arial"/>
              </a:rPr>
              <a:t>Simulation: load reduction potential at Winter.</a:t>
            </a:r>
          </a:p>
          <a:p>
            <a:r>
              <a:rPr lang="en-US" sz="1000">
                <a:latin typeface="Arial"/>
                <a:ea typeface="ＭＳ Ｐゴシック"/>
                <a:cs typeface="Arial"/>
              </a:rPr>
              <a:t>Results and figures from Ali, </a:t>
            </a:r>
            <a:r>
              <a:rPr lang="en-US" sz="1000" err="1">
                <a:latin typeface="Arial"/>
                <a:ea typeface="ＭＳ Ｐゴシック"/>
                <a:cs typeface="Arial"/>
              </a:rPr>
              <a:t>Safdarian</a:t>
            </a:r>
            <a:r>
              <a:rPr lang="en-US" sz="1000">
                <a:latin typeface="Arial"/>
                <a:ea typeface="ＭＳ Ｐゴシック"/>
                <a:cs typeface="Arial"/>
              </a:rPr>
              <a:t> and Lehtonen (2014).</a:t>
            </a:r>
          </a:p>
        </p:txBody>
      </p:sp>
      <p:pic>
        <p:nvPicPr>
          <p:cNvPr id="9" name="Picture 10" descr="A screenshot of a cell phone&#10;&#10;Description generated with very high confidence">
            <a:extLst>
              <a:ext uri="{FF2B5EF4-FFF2-40B4-BE49-F238E27FC236}">
                <a16:creationId xmlns:a16="http://schemas.microsoft.com/office/drawing/2014/main" id="{4F90E762-AF9F-472E-AF33-0B68E1E9BA97}"/>
              </a:ext>
            </a:extLst>
          </p:cNvPr>
          <p:cNvPicPr>
            <a:picLocks noChangeAspect="1"/>
          </p:cNvPicPr>
          <p:nvPr/>
        </p:nvPicPr>
        <p:blipFill>
          <a:blip r:embed="rId3"/>
          <a:stretch>
            <a:fillRect/>
          </a:stretch>
        </p:blipFill>
        <p:spPr>
          <a:xfrm>
            <a:off x="5032758" y="3400492"/>
            <a:ext cx="3152367" cy="1809320"/>
          </a:xfrm>
          <a:prstGeom prst="rect">
            <a:avLst/>
          </a:prstGeom>
        </p:spPr>
      </p:pic>
    </p:spTree>
    <p:extLst>
      <p:ext uri="{BB962C8B-B14F-4D97-AF65-F5344CB8AC3E}">
        <p14:creationId xmlns:p14="http://schemas.microsoft.com/office/powerpoint/2010/main" val="3181560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0BB0AA-2553-4738-BEE7-AECDCFE5EBA6}"/>
              </a:ext>
            </a:extLst>
          </p:cNvPr>
          <p:cNvSpPr>
            <a:spLocks noGrp="1"/>
          </p:cNvSpPr>
          <p:nvPr>
            <p:ph type="ctrTitle"/>
          </p:nvPr>
        </p:nvSpPr>
        <p:spPr/>
        <p:txBody>
          <a:bodyPr/>
          <a:lstStyle/>
          <a:p>
            <a:r>
              <a:rPr lang="en-US">
                <a:ea typeface="ＭＳ Ｐゴシック"/>
              </a:rPr>
              <a:t>Price-based DR of electric heating</a:t>
            </a:r>
            <a:endParaRPr lang="en-US"/>
          </a:p>
        </p:txBody>
      </p:sp>
      <p:sp>
        <p:nvSpPr>
          <p:cNvPr id="4" name="Text Placeholder 3">
            <a:extLst>
              <a:ext uri="{FF2B5EF4-FFF2-40B4-BE49-F238E27FC236}">
                <a16:creationId xmlns:a16="http://schemas.microsoft.com/office/drawing/2014/main" id="{388D83F7-100C-4451-97C6-C987E4A604CC}"/>
              </a:ext>
            </a:extLst>
          </p:cNvPr>
          <p:cNvSpPr>
            <a:spLocks noGrp="1"/>
          </p:cNvSpPr>
          <p:nvPr>
            <p:ph type="body" sz="quarter" idx="16"/>
          </p:nvPr>
        </p:nvSpPr>
        <p:spPr/>
        <p:txBody>
          <a:bodyPr/>
          <a:lstStyle/>
          <a:p>
            <a:pPr>
              <a:lnSpc>
                <a:spcPct val="100000"/>
              </a:lnSpc>
            </a:pPr>
            <a:r>
              <a:rPr lang="en-US">
                <a:ea typeface="+mn-lt"/>
                <a:cs typeface="+mn-lt"/>
              </a:rPr>
              <a:t>HVAC loads</a:t>
            </a:r>
            <a:endParaRPr lang="en-US" b="0">
              <a:ea typeface="+mn-lt"/>
              <a:cs typeface="+mn-lt"/>
            </a:endParaRPr>
          </a:p>
          <a:p>
            <a:pPr>
              <a:lnSpc>
                <a:spcPct val="100000"/>
              </a:lnSpc>
            </a:pPr>
            <a:r>
              <a:rPr lang="en-US">
                <a:ea typeface="+mn-lt"/>
                <a:cs typeface="+mn-lt"/>
              </a:rPr>
              <a:t>Korpinen &amp; </a:t>
            </a:r>
            <a:r>
              <a:rPr lang="en-US" err="1">
                <a:ea typeface="+mn-lt"/>
                <a:cs typeface="+mn-lt"/>
              </a:rPr>
              <a:t>Tilanterä</a:t>
            </a:r>
            <a:r>
              <a:rPr lang="en-US">
                <a:ea typeface="+mn-lt"/>
                <a:cs typeface="+mn-lt"/>
              </a:rPr>
              <a:t>, 2020</a:t>
            </a:r>
            <a:endParaRPr lang="en-US" b="0">
              <a:ea typeface="+mn-lt"/>
              <a:cs typeface="+mn-lt"/>
            </a:endParaRPr>
          </a:p>
          <a:p>
            <a:endParaRPr lang="en-US"/>
          </a:p>
        </p:txBody>
      </p:sp>
      <p:sp>
        <p:nvSpPr>
          <p:cNvPr id="5" name="Text Placeholder 4">
            <a:extLst>
              <a:ext uri="{FF2B5EF4-FFF2-40B4-BE49-F238E27FC236}">
                <a16:creationId xmlns:a16="http://schemas.microsoft.com/office/drawing/2014/main" id="{DD77F877-B053-435F-A43D-D2EB763A7521}"/>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5B358C21-BA52-4D3D-A050-F0522B22A0EE}"/>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107B5F33-B395-4F56-8A6F-813FD0583D3A}"/>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pic>
        <p:nvPicPr>
          <p:cNvPr id="13" name="Picture 13" descr="A close up of a logo&#10;&#10;Description generated with very high confidence">
            <a:extLst>
              <a:ext uri="{FF2B5EF4-FFF2-40B4-BE49-F238E27FC236}">
                <a16:creationId xmlns:a16="http://schemas.microsoft.com/office/drawing/2014/main" id="{7C0D0417-6186-41C3-9596-AFF911D73564}"/>
              </a:ext>
            </a:extLst>
          </p:cNvPr>
          <p:cNvPicPr>
            <a:picLocks noChangeAspect="1"/>
          </p:cNvPicPr>
          <p:nvPr/>
        </p:nvPicPr>
        <p:blipFill>
          <a:blip r:embed="rId2"/>
          <a:stretch>
            <a:fillRect/>
          </a:stretch>
        </p:blipFill>
        <p:spPr>
          <a:xfrm>
            <a:off x="3200400" y="2690629"/>
            <a:ext cx="2743200" cy="1476742"/>
          </a:xfrm>
          <a:prstGeom prst="rect">
            <a:avLst/>
          </a:prstGeom>
        </p:spPr>
      </p:pic>
      <p:pic>
        <p:nvPicPr>
          <p:cNvPr id="15" name="Picture 15" descr="A screenshot of a cell phone&#10;&#10;Description generated with very high confidence">
            <a:extLst>
              <a:ext uri="{FF2B5EF4-FFF2-40B4-BE49-F238E27FC236}">
                <a16:creationId xmlns:a16="http://schemas.microsoft.com/office/drawing/2014/main" id="{7DFC0C1A-1CE9-44CA-8D25-10CCF882550D}"/>
              </a:ext>
            </a:extLst>
          </p:cNvPr>
          <p:cNvPicPr>
            <a:picLocks noChangeAspect="1"/>
          </p:cNvPicPr>
          <p:nvPr/>
        </p:nvPicPr>
        <p:blipFill>
          <a:blip r:embed="rId3"/>
          <a:stretch>
            <a:fillRect/>
          </a:stretch>
        </p:blipFill>
        <p:spPr>
          <a:xfrm>
            <a:off x="576392" y="1294123"/>
            <a:ext cx="6203332" cy="3353574"/>
          </a:xfrm>
          <a:prstGeom prst="rect">
            <a:avLst/>
          </a:prstGeom>
        </p:spPr>
      </p:pic>
      <p:sp>
        <p:nvSpPr>
          <p:cNvPr id="17" name="TextBox 16">
            <a:extLst>
              <a:ext uri="{FF2B5EF4-FFF2-40B4-BE49-F238E27FC236}">
                <a16:creationId xmlns:a16="http://schemas.microsoft.com/office/drawing/2014/main" id="{7FE7EF8D-EA7B-4D94-8FCC-DEAAECC2540B}"/>
              </a:ext>
            </a:extLst>
          </p:cNvPr>
          <p:cNvSpPr txBox="1"/>
          <p:nvPr/>
        </p:nvSpPr>
        <p:spPr>
          <a:xfrm>
            <a:off x="620868" y="4717237"/>
            <a:ext cx="5322732"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latin typeface="Arial"/>
                <a:ea typeface="ＭＳ Ｐゴシック"/>
                <a:cs typeface="Arial"/>
              </a:rPr>
              <a:t>- Aggregator decides cost-minimizing heating for each customer in 24-hour batches.</a:t>
            </a:r>
          </a:p>
          <a:p>
            <a:r>
              <a:rPr lang="en-US" sz="1400">
                <a:latin typeface="Arial"/>
                <a:ea typeface="ＭＳ Ｐゴシック"/>
                <a:cs typeface="Arial"/>
              </a:rPr>
              <a:t>- Thermal storage increases flexibility and energy savings.</a:t>
            </a:r>
          </a:p>
          <a:p>
            <a:endParaRPr lang="en-US" sz="1400">
              <a:latin typeface="Arial"/>
              <a:ea typeface="ＭＳ Ｐゴシック"/>
              <a:cs typeface="Arial"/>
            </a:endParaRPr>
          </a:p>
        </p:txBody>
      </p:sp>
      <p:sp>
        <p:nvSpPr>
          <p:cNvPr id="18" name="TextBox 17">
            <a:extLst>
              <a:ext uri="{FF2B5EF4-FFF2-40B4-BE49-F238E27FC236}">
                <a16:creationId xmlns:a16="http://schemas.microsoft.com/office/drawing/2014/main" id="{F766FA5D-7BB2-4CF6-99E9-85DBCBC08A7A}"/>
              </a:ext>
            </a:extLst>
          </p:cNvPr>
          <p:cNvSpPr txBox="1"/>
          <p:nvPr/>
        </p:nvSpPr>
        <p:spPr>
          <a:xfrm>
            <a:off x="5940041" y="4950633"/>
            <a:ext cx="258309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latin typeface="Arial"/>
                <a:ea typeface="ＭＳ Ｐゴシック"/>
                <a:cs typeface="Arial"/>
              </a:rPr>
              <a:t>Figure according to principles by Ali et al. (2013)</a:t>
            </a:r>
            <a:endParaRPr lang="en-US" sz="1000">
              <a:cs typeface="Arial"/>
            </a:endParaRPr>
          </a:p>
        </p:txBody>
      </p:sp>
    </p:spTree>
    <p:extLst>
      <p:ext uri="{BB962C8B-B14F-4D97-AF65-F5344CB8AC3E}">
        <p14:creationId xmlns:p14="http://schemas.microsoft.com/office/powerpoint/2010/main" val="3232300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E72BDFD-40F2-4510-9D6D-995481138ECA}"/>
              </a:ext>
            </a:extLst>
          </p:cNvPr>
          <p:cNvSpPr>
            <a:spLocks noGrp="1"/>
          </p:cNvSpPr>
          <p:nvPr>
            <p:ph type="body" sz="quarter" idx="13"/>
          </p:nvPr>
        </p:nvSpPr>
        <p:spPr/>
        <p:txBody>
          <a:bodyPr>
            <a:normAutofit/>
          </a:bodyPr>
          <a:lstStyle/>
          <a:p>
            <a:pPr marL="0" indent="0"/>
            <a:r>
              <a:rPr lang="en-US">
                <a:ea typeface="ＭＳ Ｐゴシック"/>
              </a:rPr>
              <a:t>Control in residences</a:t>
            </a:r>
            <a:endParaRPr lang="en-US"/>
          </a:p>
          <a:p>
            <a:pPr lvl="1" indent="-242570">
              <a:buFontTx/>
              <a:buChar char="-"/>
            </a:pPr>
            <a:r>
              <a:rPr lang="en-US" sz="1400">
                <a:ea typeface="ＭＳ Ｐゴシック"/>
              </a:rPr>
              <a:t>Currently water heating in residential buildings is usually automatically timed for night when electricity is cheap and there is less demand</a:t>
            </a:r>
          </a:p>
          <a:p>
            <a:pPr lvl="1" indent="-242570">
              <a:buFontTx/>
              <a:buChar char="-"/>
            </a:pPr>
            <a:r>
              <a:rPr lang="en-US" sz="1400">
                <a:ea typeface="ＭＳ Ｐゴシック"/>
              </a:rPr>
              <a:t>Smart meters enable hourly participation to DR</a:t>
            </a:r>
          </a:p>
          <a:p>
            <a:pPr marL="0" indent="0"/>
            <a:r>
              <a:rPr lang="en-US">
                <a:ea typeface="ＭＳ Ｐゴシック"/>
              </a:rPr>
              <a:t>Price incentives for customers</a:t>
            </a:r>
          </a:p>
          <a:p>
            <a:pPr lvl="1" indent="-242570">
              <a:buFontTx/>
              <a:buChar char="-"/>
            </a:pPr>
            <a:r>
              <a:rPr lang="en-US" sz="1400">
                <a:ea typeface="ＭＳ Ｐゴシック"/>
              </a:rPr>
              <a:t>Different types of price-based DR programs</a:t>
            </a:r>
          </a:p>
          <a:p>
            <a:pPr lvl="1" indent="-242570">
              <a:buFontTx/>
              <a:buChar char="-"/>
            </a:pPr>
            <a:r>
              <a:rPr lang="en-US" sz="1400">
                <a:ea typeface="ＭＳ Ｐゴシック"/>
              </a:rPr>
              <a:t>Goal: transfer maximum amount of consumption from peak hours to off peak hours</a:t>
            </a:r>
          </a:p>
          <a:p>
            <a:pPr lvl="1" indent="-242570">
              <a:buFontTx/>
              <a:buChar char="-"/>
            </a:pPr>
            <a:r>
              <a:rPr lang="en-US" sz="1400">
                <a:ea typeface="ＭＳ Ｐゴシック"/>
              </a:rPr>
              <a:t>Customer willingness to minimize electricity bill</a:t>
            </a:r>
          </a:p>
          <a:p>
            <a:pPr marL="0" indent="0"/>
            <a:r>
              <a:rPr lang="en-US">
                <a:ea typeface="ＭＳ Ｐゴシック"/>
              </a:rPr>
              <a:t>Electricity distribution network</a:t>
            </a:r>
          </a:p>
          <a:p>
            <a:pPr lvl="1" indent="-242570">
              <a:buFontTx/>
              <a:buChar char="-"/>
            </a:pPr>
            <a:r>
              <a:rPr lang="en-US" sz="1400">
                <a:ea typeface="ＭＳ Ｐゴシック"/>
              </a:rPr>
              <a:t>Need for more distribution capacity when HVAC loads are increased due to DR?</a:t>
            </a:r>
          </a:p>
          <a:p>
            <a:pPr marL="49530" indent="0"/>
            <a:r>
              <a:rPr lang="en-US">
                <a:ea typeface="ＭＳ Ｐゴシック"/>
              </a:rPr>
              <a:t>Control and communication: load aggregators</a:t>
            </a:r>
            <a:endParaRPr lang="en-US"/>
          </a:p>
          <a:p>
            <a:pPr marL="389255" lvl="1" indent="0">
              <a:buNone/>
            </a:pPr>
            <a:r>
              <a:rPr lang="en-US" sz="1400">
                <a:ea typeface="ＭＳ Ｐゴシック"/>
              </a:rPr>
              <a:t>- </a:t>
            </a:r>
            <a:r>
              <a:rPr lang="en-US" sz="1400" b="0">
                <a:ea typeface="ＭＳ Ｐゴシック"/>
              </a:rPr>
              <a:t>Even frequency control possible by </a:t>
            </a:r>
            <a:r>
              <a:rPr lang="en-US" sz="1400">
                <a:ea typeface="ＭＳ Ｐゴシック"/>
              </a:rPr>
              <a:t>real-time</a:t>
            </a:r>
            <a:r>
              <a:rPr lang="en-US" sz="1400" b="0">
                <a:ea typeface="ＭＳ Ｐゴシック"/>
              </a:rPr>
              <a:t> </a:t>
            </a:r>
            <a:r>
              <a:rPr lang="en-US" sz="1400">
                <a:ea typeface="ＭＳ Ｐゴシック"/>
              </a:rPr>
              <a:t>communication</a:t>
            </a:r>
            <a:r>
              <a:rPr lang="en-US" sz="1400" b="0">
                <a:ea typeface="ＭＳ Ｐゴシック"/>
              </a:rPr>
              <a:t> via Internet</a:t>
            </a:r>
          </a:p>
          <a:p>
            <a:pPr marL="389255" lvl="1" indent="0">
              <a:buNone/>
            </a:pPr>
            <a:r>
              <a:rPr lang="en-US" sz="1400">
                <a:ea typeface="ＭＳ Ｐゴシック"/>
              </a:rPr>
              <a:t>- </a:t>
            </a:r>
            <a:r>
              <a:rPr lang="en-US" sz="1400" b="0">
                <a:ea typeface="ＭＳ Ｐゴシック"/>
              </a:rPr>
              <a:t>Many HVACs </a:t>
            </a:r>
            <a:r>
              <a:rPr lang="en-US" sz="1400">
                <a:ea typeface="ＭＳ Ｐゴシック"/>
              </a:rPr>
              <a:t>on</a:t>
            </a:r>
            <a:r>
              <a:rPr lang="en-US" sz="1400" b="0">
                <a:ea typeface="ＭＳ Ｐゴシック"/>
              </a:rPr>
              <a:t> large area + </a:t>
            </a:r>
            <a:r>
              <a:rPr lang="en-US" sz="1400">
                <a:ea typeface="ＭＳ Ｐゴシック"/>
              </a:rPr>
              <a:t>real-time</a:t>
            </a:r>
            <a:r>
              <a:rPr lang="en-US" sz="1400" b="0">
                <a:ea typeface="ＭＳ Ｐゴシック"/>
              </a:rPr>
              <a:t> -&gt; Big Data!</a:t>
            </a:r>
          </a:p>
          <a:p>
            <a:pPr marL="389255" lvl="1" indent="0">
              <a:buNone/>
            </a:pPr>
            <a:r>
              <a:rPr lang="en-US" sz="1400">
                <a:ea typeface="ＭＳ Ｐゴシック"/>
              </a:rPr>
              <a:t>- </a:t>
            </a:r>
            <a:r>
              <a:rPr lang="en-US" sz="1400" b="0">
                <a:ea typeface="ＭＳ Ｐゴシック"/>
              </a:rPr>
              <a:t>Solution: Hierarchical control and edge computing?</a:t>
            </a:r>
            <a:endParaRPr lang="en-US" sz="1400" b="0"/>
          </a:p>
        </p:txBody>
      </p:sp>
      <p:sp>
        <p:nvSpPr>
          <p:cNvPr id="3" name="Title 2">
            <a:extLst>
              <a:ext uri="{FF2B5EF4-FFF2-40B4-BE49-F238E27FC236}">
                <a16:creationId xmlns:a16="http://schemas.microsoft.com/office/drawing/2014/main" id="{952775D9-B9F9-422A-B16F-BF05B55A113C}"/>
              </a:ext>
            </a:extLst>
          </p:cNvPr>
          <p:cNvSpPr>
            <a:spLocks noGrp="1"/>
          </p:cNvSpPr>
          <p:nvPr>
            <p:ph type="ctrTitle"/>
          </p:nvPr>
        </p:nvSpPr>
        <p:spPr/>
        <p:txBody>
          <a:bodyPr/>
          <a:lstStyle/>
          <a:p>
            <a:r>
              <a:rPr lang="en-US">
                <a:ea typeface="ＭＳ Ｐゴシック"/>
              </a:rPr>
              <a:t>Requirements for HVAC demand response</a:t>
            </a:r>
            <a:endParaRPr lang="en-US"/>
          </a:p>
        </p:txBody>
      </p:sp>
      <p:sp>
        <p:nvSpPr>
          <p:cNvPr id="4" name="Text Placeholder 3">
            <a:extLst>
              <a:ext uri="{FF2B5EF4-FFF2-40B4-BE49-F238E27FC236}">
                <a16:creationId xmlns:a16="http://schemas.microsoft.com/office/drawing/2014/main" id="{6D3B3610-AD0A-4032-9DCD-5C4DEA19F04D}"/>
              </a:ext>
            </a:extLst>
          </p:cNvPr>
          <p:cNvSpPr>
            <a:spLocks noGrp="1"/>
          </p:cNvSpPr>
          <p:nvPr>
            <p:ph type="body" sz="quarter" idx="16"/>
          </p:nvPr>
        </p:nvSpPr>
        <p:spPr/>
        <p:txBody>
          <a:bodyPr/>
          <a:lstStyle/>
          <a:p>
            <a:pPr>
              <a:lnSpc>
                <a:spcPct val="100000"/>
              </a:lnSpc>
            </a:pPr>
            <a:r>
              <a:rPr lang="en-US">
                <a:cs typeface="Arial"/>
              </a:rPr>
              <a:t>HVAC loads</a:t>
            </a:r>
            <a:endParaRPr lang="en-US" b="0">
              <a:ea typeface="+mn-lt"/>
              <a:cs typeface="+mn-lt"/>
            </a:endParaRPr>
          </a:p>
          <a:p>
            <a:pPr>
              <a:lnSpc>
                <a:spcPct val="100000"/>
              </a:lnSpc>
            </a:pPr>
            <a:r>
              <a:rPr lang="en-US">
                <a:cs typeface="Arial"/>
              </a:rPr>
              <a:t>Korpinen &amp; </a:t>
            </a:r>
            <a:r>
              <a:rPr lang="en-US" err="1">
                <a:cs typeface="Arial"/>
              </a:rPr>
              <a:t>Tilanterä</a:t>
            </a:r>
            <a:r>
              <a:rPr lang="en-US">
                <a:cs typeface="Arial"/>
              </a:rPr>
              <a:t>, 2020</a:t>
            </a:r>
            <a:endParaRPr lang="en-US"/>
          </a:p>
          <a:p>
            <a:endParaRPr lang="en-US"/>
          </a:p>
        </p:txBody>
      </p:sp>
      <p:sp>
        <p:nvSpPr>
          <p:cNvPr id="5" name="Text Placeholder 4">
            <a:extLst>
              <a:ext uri="{FF2B5EF4-FFF2-40B4-BE49-F238E27FC236}">
                <a16:creationId xmlns:a16="http://schemas.microsoft.com/office/drawing/2014/main" id="{DC6CD93F-375A-4841-AB63-54C0FA999465}"/>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9E074461-C76B-48E7-B669-A3357BC9988B}"/>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B24CEE97-EBB4-4994-80A0-C30B742212B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581342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endParaRPr lang="en-US" sz="2000"/>
          </a:p>
          <a:p>
            <a:pPr marL="342900" indent="-342900">
              <a:lnSpc>
                <a:spcPct val="150000"/>
              </a:lnSpc>
              <a:buFont typeface="Arial" panose="020B0604020202020204" pitchFamily="34" charset="0"/>
              <a:buChar char="•"/>
            </a:pPr>
            <a:r>
              <a:rPr lang="en-US" sz="1800" b="0">
                <a:ea typeface="ＭＳ Ｐゴシック"/>
              </a:rPr>
              <a:t>HVAC loads are suitable for demand response, because they allow both upward and downward control.</a:t>
            </a:r>
          </a:p>
          <a:p>
            <a:pPr marL="342900" indent="-342900">
              <a:lnSpc>
                <a:spcPct val="150000"/>
              </a:lnSpc>
              <a:buFont typeface="Arial" panose="020B0604020202020204" pitchFamily="34" charset="0"/>
              <a:buChar char="•"/>
            </a:pPr>
            <a:r>
              <a:rPr lang="en-US" sz="1800" b="0">
                <a:ea typeface="ＭＳ Ｐゴシック"/>
              </a:rPr>
              <a:t>HVAC loads have significant potential, because they consume major part of energy in residences.</a:t>
            </a:r>
            <a:endParaRPr lang="en-US" sz="1800" b="0"/>
          </a:p>
          <a:p>
            <a:pPr marL="342900" indent="-342900">
              <a:lnSpc>
                <a:spcPct val="150000"/>
              </a:lnSpc>
              <a:buFont typeface="Arial" panose="020B0604020202020204" pitchFamily="34" charset="0"/>
              <a:buChar char="•"/>
            </a:pPr>
            <a:r>
              <a:rPr lang="en-US" sz="1800" b="0">
                <a:ea typeface="ＭＳ Ｐゴシック"/>
              </a:rPr>
              <a:t>Economical benefits is the reason for residential customers to participate demand response.</a:t>
            </a:r>
            <a:endParaRPr lang="en-US" sz="1800" b="0"/>
          </a:p>
          <a:p>
            <a:pPr marL="342900" indent="-342900">
              <a:lnSpc>
                <a:spcPct val="150000"/>
              </a:lnSpc>
              <a:buFont typeface="Arial" panose="020B0604020202020204" pitchFamily="34" charset="0"/>
              <a:buChar char="•"/>
            </a:pPr>
            <a:endParaRPr lang="fi-FI" sz="1800" b="0"/>
          </a:p>
          <a:p>
            <a:pPr marL="342900" indent="-342900">
              <a:lnSpc>
                <a:spcPct val="150000"/>
              </a:lnSpc>
              <a:buFont typeface="Arial" panose="020B0604020202020204" pitchFamily="34" charset="0"/>
              <a:buChar char="•"/>
            </a:pPr>
            <a:endParaRPr lang="fi-FI" sz="1800" b="0"/>
          </a:p>
          <a:p>
            <a:pPr marL="342900" indent="-342900">
              <a:lnSpc>
                <a:spcPct val="150000"/>
              </a:lnSpc>
              <a:buFont typeface="Arial" panose="020B0604020202020204" pitchFamily="34" charset="0"/>
              <a:buChar char="•"/>
            </a:pPr>
            <a:endParaRPr lang="fi-FI" sz="2000"/>
          </a:p>
          <a:p>
            <a:pPr marL="342900" indent="-342900">
              <a:lnSpc>
                <a:spcPct val="150000"/>
              </a:lnSpc>
              <a:buFont typeface="Arial" panose="020B0604020202020204" pitchFamily="34" charset="0"/>
              <a:buChar char="•"/>
            </a:pPr>
            <a:endParaRPr lang="fi-FI" sz="2000"/>
          </a:p>
          <a:p>
            <a:pPr>
              <a:lnSpc>
                <a:spcPct val="150000"/>
              </a:lnSpc>
              <a:buFont typeface="Arial" panose="020B0604020202020204" pitchFamily="34" charset="0"/>
              <a:buChar char="•"/>
            </a:pPr>
            <a:endParaRPr lang="en-US" sz="2000"/>
          </a:p>
        </p:txBody>
      </p:sp>
      <p:sp>
        <p:nvSpPr>
          <p:cNvPr id="3" name="Title 2"/>
          <p:cNvSpPr>
            <a:spLocks noGrp="1"/>
          </p:cNvSpPr>
          <p:nvPr>
            <p:ph type="ctrTitle"/>
          </p:nvPr>
        </p:nvSpPr>
        <p:spPr/>
        <p:txBody>
          <a:bodyPr/>
          <a:lstStyle/>
          <a:p>
            <a:r>
              <a:rPr lang="en-US"/>
              <a:t>Conclusions</a:t>
            </a:r>
          </a:p>
        </p:txBody>
      </p:sp>
      <p:sp>
        <p:nvSpPr>
          <p:cNvPr id="4" name="Text Placeholder 3"/>
          <p:cNvSpPr>
            <a:spLocks noGrp="1"/>
          </p:cNvSpPr>
          <p:nvPr>
            <p:ph type="body" sz="quarter" idx="16"/>
          </p:nvPr>
        </p:nvSpPr>
        <p:spPr/>
        <p:txBody>
          <a:bodyPr/>
          <a:lstStyle/>
          <a:p>
            <a:pPr>
              <a:lnSpc>
                <a:spcPct val="100000"/>
              </a:lnSpc>
            </a:pPr>
            <a:r>
              <a:rPr lang="en-US">
                <a:ea typeface="+mn-lt"/>
                <a:cs typeface="+mn-lt"/>
              </a:rPr>
              <a:t>HVAC loads</a:t>
            </a:r>
            <a:endParaRPr lang="en-US" b="0">
              <a:ea typeface="+mn-lt"/>
              <a:cs typeface="+mn-lt"/>
            </a:endParaRPr>
          </a:p>
          <a:p>
            <a:pPr>
              <a:lnSpc>
                <a:spcPct val="100000"/>
              </a:lnSpc>
            </a:pPr>
            <a:r>
              <a:rPr lang="en-US">
                <a:ea typeface="+mn-lt"/>
                <a:cs typeface="+mn-lt"/>
              </a:rPr>
              <a:t>Korpinen &amp; </a:t>
            </a:r>
            <a:r>
              <a:rPr lang="en-US" err="1">
                <a:ea typeface="+mn-lt"/>
                <a:cs typeface="+mn-lt"/>
              </a:rPr>
              <a:t>Tilanterä</a:t>
            </a:r>
            <a:r>
              <a:rPr lang="en-US">
                <a:ea typeface="+mn-lt"/>
                <a:cs typeface="+mn-lt"/>
              </a:rPr>
              <a:t>, 2020</a:t>
            </a:r>
            <a:endParaRPr lang="en-US" b="0">
              <a:ea typeface="+mn-lt"/>
              <a:cs typeface="+mn-lt"/>
            </a:endParaRPr>
          </a:p>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0</TotalTime>
  <Words>733</Words>
  <Application>Microsoft Office PowerPoint</Application>
  <PresentationFormat>On-screen Show (4:3)</PresentationFormat>
  <Paragraphs>138</Paragraphs>
  <Slides>10</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ＭＳ Ｐゴシック</vt:lpstr>
      <vt:lpstr>Arial</vt:lpstr>
      <vt:lpstr>Arial,Sans-Serif</vt:lpstr>
      <vt:lpstr>Calibri</vt:lpstr>
      <vt:lpstr>Times New Roman</vt:lpstr>
      <vt:lpstr>Wingdings</vt:lpstr>
      <vt:lpstr>presentation</vt:lpstr>
      <vt:lpstr>Aalto Content - Green</vt:lpstr>
      <vt:lpstr>ELEC-E8423 - Smart Grid  Demand response of HVAC loads</vt:lpstr>
      <vt:lpstr>Introduction</vt:lpstr>
      <vt:lpstr>HVAC in the Big Picture</vt:lpstr>
      <vt:lpstr>How HVAC DR works</vt:lpstr>
      <vt:lpstr>Building as a thermal energy storage</vt:lpstr>
      <vt:lpstr>Electric heating of a residential house</vt:lpstr>
      <vt:lpstr>Price-based DR of electric heating</vt:lpstr>
      <vt:lpstr>Requirements for HVAC demand response</vt:lpstr>
      <vt:lpstr>Conclusions</vt:lpstr>
      <vt:lpstr>References</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768</cp:revision>
  <dcterms:created xsi:type="dcterms:W3CDTF">2010-03-23T14:57:30Z</dcterms:created>
  <dcterms:modified xsi:type="dcterms:W3CDTF">2020-03-25T14:57:29Z</dcterms:modified>
</cp:coreProperties>
</file>