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31" r:id="rId1"/>
    <p:sldMasterId id="2147483671" r:id="rId2"/>
  </p:sldMasterIdLst>
  <p:notesMasterIdLst>
    <p:notesMasterId r:id="rId12"/>
  </p:notesMasterIdLst>
  <p:handoutMasterIdLst>
    <p:handoutMasterId r:id="rId13"/>
  </p:handoutMasterIdLst>
  <p:sldIdLst>
    <p:sldId id="339" r:id="rId3"/>
    <p:sldId id="355" r:id="rId4"/>
    <p:sldId id="364" r:id="rId5"/>
    <p:sldId id="365" r:id="rId6"/>
    <p:sldId id="367" r:id="rId7"/>
    <p:sldId id="366" r:id="rId8"/>
    <p:sldId id="368" r:id="rId9"/>
    <p:sldId id="352" r:id="rId10"/>
    <p:sldId id="362" r:id="rId11"/>
  </p:sldIdLst>
  <p:sldSz cx="9144000" cy="6858000" type="screen4x3"/>
  <p:notesSz cx="6797675" cy="9874250"/>
  <p:defaultTextStyle>
    <a:defPPr>
      <a:defRPr lang="en-US"/>
    </a:defPPr>
    <a:lvl1pPr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0">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713A33E-1A01-774D-A58F-EA35E5555BFF}" v="610" dt="2020-04-13T18:41:03.537"/>
    <p1510:client id="{6D33545D-50EC-464A-9CBD-9D3704174A2C}" v="366" dt="2020-04-13T17:49:43.549"/>
    <p1510:client id="{FDD1C457-3AAA-4533-BDE1-E531BB78D093}" v="9047" dt="2020-04-13T18:34:08.36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90"/>
  </p:normalViewPr>
  <p:slideViewPr>
    <p:cSldViewPr snapToGrid="0">
      <p:cViewPr varScale="1">
        <p:scale>
          <a:sx n="65" d="100"/>
          <a:sy n="65" d="100"/>
        </p:scale>
        <p:origin x="1320" y="40"/>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guide orient="horz" pos="3110"/>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18" Type="http://schemas.microsoft.com/office/2015/10/relationships/revisionInfo" Target="revisionInfo.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sz="quarter"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E6C6C468-002F-4575-A7B2-5116909C25E9}" type="datetime1">
              <a:rPr lang="en-US"/>
              <a:pPr>
                <a:defRPr/>
              </a:pPr>
              <a:t>4/14/2020</a:t>
            </a:fld>
            <a:endParaRPr lang="en-US"/>
          </a:p>
        </p:txBody>
      </p:sp>
      <p:sp>
        <p:nvSpPr>
          <p:cNvPr id="4" name="Footer Placeholder 3"/>
          <p:cNvSpPr>
            <a:spLocks noGrp="1"/>
          </p:cNvSpPr>
          <p:nvPr>
            <p:ph type="ftr" sz="quarter" idx="2"/>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5" name="Slide Number Placeholder 4"/>
          <p:cNvSpPr>
            <a:spLocks noGrp="1"/>
          </p:cNvSpPr>
          <p:nvPr>
            <p:ph type="sldNum" sz="quarter" idx="3"/>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ADF26D-2D02-4B7E-A9F7-BA15724DBCE2}" type="slidenum">
              <a:rPr lang="en-US" altLang="en-US"/>
              <a:pPr>
                <a:defRPr/>
              </a:pPr>
              <a:t>‹#›</a:t>
            </a:fld>
            <a:endParaRPr lang="en-US" altLang="en-US"/>
          </a:p>
        </p:txBody>
      </p:sp>
    </p:spTree>
    <p:extLst>
      <p:ext uri="{BB962C8B-B14F-4D97-AF65-F5344CB8AC3E}">
        <p14:creationId xmlns:p14="http://schemas.microsoft.com/office/powerpoint/2010/main" val="195479777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0C00A11D-E7F3-4B45-B120-89C62F8E3355}" type="datetime1">
              <a:rPr lang="en-US"/>
              <a:pPr>
                <a:defRPr/>
              </a:pPr>
              <a:t>4/14/2020</a:t>
            </a:fld>
            <a:endParaRPr lang="en-U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wrap="square" lIns="92776" tIns="46389" rIns="92776" bIns="46389"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79450" y="4689475"/>
            <a:ext cx="5438775" cy="4443413"/>
          </a:xfrm>
          <a:prstGeom prst="rect">
            <a:avLst/>
          </a:prstGeom>
        </p:spPr>
        <p:txBody>
          <a:bodyPr vert="horz" wrap="square" lIns="92776" tIns="46389" rIns="92776" bIns="46389" numCol="1" anchor="t" anchorCtr="0" compatLnSpc="1">
            <a:prstTxWarp prst="textNoShape">
              <a:avLst/>
            </a:prstTxWarp>
            <a:normAutofit/>
          </a:bodyPr>
          <a:lstStyle/>
          <a:p>
            <a:pPr lvl="0"/>
            <a:r>
              <a:rPr lang="fi-FI" noProof="0"/>
              <a:t>Click to edit Master text styles</a:t>
            </a:r>
          </a:p>
          <a:p>
            <a:pPr lvl="1"/>
            <a:r>
              <a:rPr lang="fi-FI" noProof="0"/>
              <a:t>Second level</a:t>
            </a:r>
          </a:p>
          <a:p>
            <a:pPr lvl="2"/>
            <a:r>
              <a:rPr lang="fi-FI" noProof="0"/>
              <a:t>Third level</a:t>
            </a:r>
          </a:p>
          <a:p>
            <a:pPr lvl="3"/>
            <a:r>
              <a:rPr lang="fi-FI" noProof="0"/>
              <a:t>Fourth level</a:t>
            </a:r>
          </a:p>
          <a:p>
            <a:pPr lvl="4"/>
            <a:r>
              <a:rPr lang="fi-FI" noProof="0"/>
              <a:t>Fifth level</a:t>
            </a:r>
            <a:endParaRPr lang="en-US" noProof="0"/>
          </a:p>
        </p:txBody>
      </p:sp>
      <p:sp>
        <p:nvSpPr>
          <p:cNvPr id="6" name="Footer Placeholder 5"/>
          <p:cNvSpPr>
            <a:spLocks noGrp="1"/>
          </p:cNvSpPr>
          <p:nvPr>
            <p:ph type="ftr" sz="quarter" idx="4"/>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7" name="Slide Number Placeholder 6"/>
          <p:cNvSpPr>
            <a:spLocks noGrp="1"/>
          </p:cNvSpPr>
          <p:nvPr>
            <p:ph type="sldNum" sz="quarter" idx="5"/>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BB9EB4-620A-4C05-A10A-919C6D241201}" type="slidenum">
              <a:rPr lang="en-US" altLang="en-US"/>
              <a:pPr>
                <a:defRPr/>
              </a:pPr>
              <a:t>‹#›</a:t>
            </a:fld>
            <a:endParaRPr lang="en-US" altLang="en-US"/>
          </a:p>
        </p:txBody>
      </p:sp>
    </p:spTree>
    <p:extLst>
      <p:ext uri="{BB962C8B-B14F-4D97-AF65-F5344CB8AC3E}">
        <p14:creationId xmlns:p14="http://schemas.microsoft.com/office/powerpoint/2010/main" val="56805349"/>
      </p:ext>
    </p:extLst>
  </p:cSld>
  <p:clrMap bg1="lt1" tx1="dk1" bg2="lt2" tx2="dk2" accent1="accent1" accent2="accent2" accent3="accent3" accent4="accent4" accent5="accent5" accent6="accent6" hlink="hlink" folHlink="folHlink"/>
  <p:hf sldNum="0" hdr="0" ftr="0" dt="0"/>
  <p:notesStyle>
    <a:lvl1pPr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pitchFamily="-65" charset="-128"/>
      </a:defRPr>
    </a:lvl1pPr>
    <a:lvl2pPr marL="3889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2pPr>
    <a:lvl3pPr marL="777875"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3pPr>
    <a:lvl4pPr marL="1168400"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4pPr>
    <a:lvl5pPr marL="15573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5pPr>
    <a:lvl6pPr marL="1948129" algn="l" defTabSz="389626" rtl="0" eaLnBrk="1" latinLnBrk="0" hangingPunct="1">
      <a:defRPr sz="1000" kern="1200">
        <a:solidFill>
          <a:schemeClr val="tx1"/>
        </a:solidFill>
        <a:latin typeface="+mn-lt"/>
        <a:ea typeface="+mn-ea"/>
        <a:cs typeface="+mn-cs"/>
      </a:defRPr>
    </a:lvl6pPr>
    <a:lvl7pPr marL="2337755" algn="l" defTabSz="389626" rtl="0" eaLnBrk="1" latinLnBrk="0" hangingPunct="1">
      <a:defRPr sz="1000" kern="1200">
        <a:solidFill>
          <a:schemeClr val="tx1"/>
        </a:solidFill>
        <a:latin typeface="+mn-lt"/>
        <a:ea typeface="+mn-ea"/>
        <a:cs typeface="+mn-cs"/>
      </a:defRPr>
    </a:lvl7pPr>
    <a:lvl8pPr marL="2727381" algn="l" defTabSz="389626" rtl="0" eaLnBrk="1" latinLnBrk="0" hangingPunct="1">
      <a:defRPr sz="1000" kern="1200">
        <a:solidFill>
          <a:schemeClr val="tx1"/>
        </a:solidFill>
        <a:latin typeface="+mn-lt"/>
        <a:ea typeface="+mn-ea"/>
        <a:cs typeface="+mn-cs"/>
      </a:defRPr>
    </a:lvl8pPr>
    <a:lvl9pPr marL="3117007" algn="l" defTabSz="389626"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9150273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1"/>
          </a:p>
        </p:txBody>
      </p:sp>
    </p:spTree>
    <p:extLst>
      <p:ext uri="{BB962C8B-B14F-4D97-AF65-F5344CB8AC3E}">
        <p14:creationId xmlns:p14="http://schemas.microsoft.com/office/powerpoint/2010/main" val="38804440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709258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4537452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2400" cy="1086181"/>
          </a:xfrm>
        </p:spPr>
        <p:txBody>
          <a:bodyPr lIns="0" tIns="0" rIns="0" bIns="0" anchor="t">
            <a:normAutofit/>
          </a:bodyPr>
          <a:lstStyle>
            <a:lvl1pPr algn="l">
              <a:defRPr sz="4300" b="1">
                <a:solidFill>
                  <a:schemeClr val="bg1"/>
                </a:solidFill>
              </a:defRPr>
            </a:lvl1pPr>
          </a:lstStyle>
          <a:p>
            <a:r>
              <a:rPr lang="en-US"/>
              <a:t>Click to edit Master title style</a:t>
            </a:r>
          </a:p>
        </p:txBody>
      </p:sp>
      <p:sp>
        <p:nvSpPr>
          <p:cNvPr id="3" name="Subtitle 2"/>
          <p:cNvSpPr>
            <a:spLocks noGrp="1"/>
          </p:cNvSpPr>
          <p:nvPr>
            <p:ph type="subTitle" idx="1"/>
          </p:nvPr>
        </p:nvSpPr>
        <p:spPr>
          <a:xfrm>
            <a:off x="572400" y="2858401"/>
            <a:ext cx="6285600" cy="2339529"/>
          </a:xfrm>
        </p:spPr>
        <p:txBody>
          <a:bodyPr lIns="0" tIns="0" rIns="0" bIns="0">
            <a:normAutofit/>
          </a:bodyPr>
          <a:lstStyle>
            <a:lvl1pPr marL="0" indent="0" algn="l">
              <a:lnSpc>
                <a:spcPts val="2216"/>
              </a:lnSpc>
              <a:buNone/>
              <a:defRPr sz="2000">
                <a:solidFill>
                  <a:srgbClr val="FFFFFF"/>
                </a:solidFill>
              </a:defRPr>
            </a:lvl1pPr>
            <a:lvl2pPr marL="389626" indent="0" algn="ctr">
              <a:buNone/>
              <a:defRPr>
                <a:solidFill>
                  <a:schemeClr val="tx1">
                    <a:tint val="75000"/>
                  </a:schemeClr>
                </a:solidFill>
              </a:defRPr>
            </a:lvl2pPr>
            <a:lvl3pPr marL="779252" indent="0" algn="ctr">
              <a:buNone/>
              <a:defRPr>
                <a:solidFill>
                  <a:schemeClr val="tx1">
                    <a:tint val="75000"/>
                  </a:schemeClr>
                </a:solidFill>
              </a:defRPr>
            </a:lvl3pPr>
            <a:lvl4pPr marL="1168878" indent="0" algn="ctr">
              <a:buNone/>
              <a:defRPr>
                <a:solidFill>
                  <a:schemeClr val="tx1">
                    <a:tint val="75000"/>
                  </a:schemeClr>
                </a:solidFill>
              </a:defRPr>
            </a:lvl4pPr>
            <a:lvl5pPr marL="1558503" indent="0" algn="ctr">
              <a:buNone/>
              <a:defRPr>
                <a:solidFill>
                  <a:schemeClr val="tx1">
                    <a:tint val="75000"/>
                  </a:schemeClr>
                </a:solidFill>
              </a:defRPr>
            </a:lvl5pPr>
            <a:lvl6pPr marL="1948129" indent="0" algn="ctr">
              <a:buNone/>
              <a:defRPr>
                <a:solidFill>
                  <a:schemeClr val="tx1">
                    <a:tint val="75000"/>
                  </a:schemeClr>
                </a:solidFill>
              </a:defRPr>
            </a:lvl6pPr>
            <a:lvl7pPr marL="2337755" indent="0" algn="ctr">
              <a:buNone/>
              <a:defRPr>
                <a:solidFill>
                  <a:schemeClr val="tx1">
                    <a:tint val="75000"/>
                  </a:schemeClr>
                </a:solidFill>
              </a:defRPr>
            </a:lvl7pPr>
            <a:lvl8pPr marL="2727381" indent="0" algn="ctr">
              <a:buNone/>
              <a:defRPr>
                <a:solidFill>
                  <a:schemeClr val="tx1">
                    <a:tint val="75000"/>
                  </a:schemeClr>
                </a:solidFill>
              </a:defRPr>
            </a:lvl8pPr>
            <a:lvl9pPr marL="3117007" indent="0" algn="ctr">
              <a:buNone/>
              <a:defRPr>
                <a:solidFill>
                  <a:schemeClr val="tx1">
                    <a:tint val="75000"/>
                  </a:schemeClr>
                </a:solidFill>
              </a:defRPr>
            </a:lvl9pPr>
          </a:lstStyle>
          <a:p>
            <a:r>
              <a:rPr lang="en-US"/>
              <a:t>Click to edit Master subtitle style</a:t>
            </a:r>
          </a:p>
        </p:txBody>
      </p:sp>
      <p:sp>
        <p:nvSpPr>
          <p:cNvPr id="7" name="Text Placeholder 7"/>
          <p:cNvSpPr>
            <a:spLocks noGrp="1"/>
          </p:cNvSpPr>
          <p:nvPr>
            <p:ph type="body" sz="quarter" idx="13"/>
          </p:nvPr>
        </p:nvSpPr>
        <p:spPr>
          <a:xfrm>
            <a:off x="572401" y="5961599"/>
            <a:ext cx="2049245" cy="177800"/>
          </a:xfrm>
        </p:spPr>
        <p:txBody>
          <a:bodyPr wrap="none" lIns="0" tIns="0" rIns="0" bIns="0"/>
          <a:lstStyle>
            <a:lvl1pPr marL="0">
              <a:spcBef>
                <a:spcPts val="0"/>
              </a:spcBef>
              <a:buNone/>
              <a:defRPr sz="1000" b="1">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8" name="Text Placeholder 7"/>
          <p:cNvSpPr>
            <a:spLocks noGrp="1"/>
          </p:cNvSpPr>
          <p:nvPr>
            <p:ph type="body" sz="quarter" idx="14"/>
          </p:nvPr>
        </p:nvSpPr>
        <p:spPr>
          <a:xfrm>
            <a:off x="572400" y="6137467"/>
            <a:ext cx="204924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9" name="Text Placeholder 7"/>
          <p:cNvSpPr>
            <a:spLocks noGrp="1"/>
          </p:cNvSpPr>
          <p:nvPr>
            <p:ph type="body" sz="quarter" idx="18"/>
          </p:nvPr>
        </p:nvSpPr>
        <p:spPr>
          <a:xfrm>
            <a:off x="2862387" y="6137467"/>
            <a:ext cx="202711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0" name="Text Placeholder 7"/>
          <p:cNvSpPr>
            <a:spLocks noGrp="1"/>
          </p:cNvSpPr>
          <p:nvPr>
            <p:ph type="body" sz="quarter" idx="19"/>
          </p:nvPr>
        </p:nvSpPr>
        <p:spPr>
          <a:xfrm>
            <a:off x="7427603" y="5961599"/>
            <a:ext cx="1132198" cy="6336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1" name="Text Placeholder 7"/>
          <p:cNvSpPr>
            <a:spLocks noGrp="1"/>
          </p:cNvSpPr>
          <p:nvPr>
            <p:ph type="body" sz="quarter" idx="20"/>
          </p:nvPr>
        </p:nvSpPr>
        <p:spPr>
          <a:xfrm>
            <a:off x="5143295" y="5961067"/>
            <a:ext cx="1962357" cy="634132"/>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2" name="Date Placeholder 3"/>
          <p:cNvSpPr>
            <a:spLocks noGrp="1"/>
          </p:cNvSpPr>
          <p:nvPr>
            <p:ph type="dt" sz="half" idx="21"/>
          </p:nvPr>
        </p:nvSpPr>
        <p:spPr>
          <a:xfrm>
            <a:off x="2860675" y="5961063"/>
            <a:ext cx="2027238" cy="177800"/>
          </a:xfrm>
        </p:spPr>
        <p:txBody>
          <a:bodyPr lIns="0" tIns="0" rIns="0" bIns="0" anchor="t"/>
          <a:lstStyle>
            <a:lvl1pPr>
              <a:defRPr b="1"/>
            </a:lvl1pPr>
          </a:lstStyle>
          <a:p>
            <a:pPr>
              <a:defRPr/>
            </a:pPr>
            <a:r>
              <a:rPr lang="fi-FI"/>
              <a:t>07.02.2018</a:t>
            </a:r>
            <a:endParaRPr lang="en-US"/>
          </a:p>
        </p:txBody>
      </p:sp>
    </p:spTree>
    <p:extLst>
      <p:ext uri="{BB962C8B-B14F-4D97-AF65-F5344CB8AC3E}">
        <p14:creationId xmlns:p14="http://schemas.microsoft.com/office/powerpoint/2010/main" val="891527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2"/>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err="1"/>
              <a:t>Click</a:t>
            </a:r>
            <a:r>
              <a:rPr lang="fi-FI"/>
              <a:t> to </a:t>
            </a:r>
            <a:r>
              <a:rPr lang="fi-FI" err="1"/>
              <a:t>edit</a:t>
            </a:r>
            <a:r>
              <a:rPr lang="fi-FI"/>
              <a:t> </a:t>
            </a:r>
            <a:r>
              <a:rPr lang="fi-FI" err="1"/>
              <a:t>Master</a:t>
            </a:r>
            <a:r>
              <a:rPr lang="fi-FI"/>
              <a:t> </a:t>
            </a:r>
            <a:r>
              <a:rPr lang="fi-FI" err="1"/>
              <a:t>text</a:t>
            </a:r>
            <a:r>
              <a:rPr lang="fi-FI"/>
              <a:t> </a:t>
            </a:r>
            <a:r>
              <a:rPr lang="fi-FI" err="1"/>
              <a:t>styles</a:t>
            </a:r>
            <a:endParaRPr lang="fi-FI"/>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2"/>
                </a:solidFill>
                <a:latin typeface="+mj-lt"/>
              </a:defRPr>
            </a:lvl1pPr>
          </a:lstStyle>
          <a:p>
            <a:r>
              <a:rPr lang="fi-FI" err="1"/>
              <a:t>Click</a:t>
            </a:r>
            <a:r>
              <a:rPr lang="fi-FI"/>
              <a:t> to </a:t>
            </a:r>
            <a:r>
              <a:rPr lang="fi-FI" err="1"/>
              <a:t>edit</a:t>
            </a:r>
            <a:r>
              <a:rPr lang="fi-FI"/>
              <a:t> </a:t>
            </a:r>
            <a:r>
              <a:rPr lang="fi-FI" err="1"/>
              <a:t>Master</a:t>
            </a:r>
            <a:r>
              <a:rPr lang="fi-FI"/>
              <a:t> </a:t>
            </a:r>
            <a:r>
              <a:rPr lang="fi-FI" err="1"/>
              <a:t>title</a:t>
            </a:r>
            <a:r>
              <a:rPr lang="fi-FI"/>
              <a:t> </a:t>
            </a:r>
            <a:r>
              <a:rPr lang="fi-FI" err="1"/>
              <a:t>style</a:t>
            </a:r>
            <a:endParaRPr lang="en-US"/>
          </a:p>
        </p:txBody>
      </p:sp>
      <p:sp>
        <p:nvSpPr>
          <p:cNvPr id="13"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4"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9"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0"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11"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E17AA3F4-D5E5-4C20-B6A3-9D228DF0888F}" type="slidenum">
              <a:rPr lang="en-US" altLang="en-US"/>
              <a:pPr>
                <a:defRPr/>
              </a:pPr>
              <a:t>‹#›</a:t>
            </a:fld>
            <a:endParaRPr lang="en-US" altLang="en-US"/>
          </a:p>
        </p:txBody>
      </p:sp>
    </p:spTree>
    <p:extLst>
      <p:ext uri="{BB962C8B-B14F-4D97-AF65-F5344CB8AC3E}">
        <p14:creationId xmlns:p14="http://schemas.microsoft.com/office/powerpoint/2010/main" val="3158900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5" name="Rectangle 4"/>
          <p:cNvSpPr/>
          <p:nvPr/>
        </p:nvSpPr>
        <p:spPr>
          <a:xfrm>
            <a:off x="406400" y="406400"/>
            <a:ext cx="8326438" cy="547211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a:solidFill>
                <a:srgbClr val="FFFFFF"/>
              </a:solidFill>
              <a:ea typeface="ＭＳ Ｐゴシック" pitchFamily="-106" charset="-128"/>
              <a:cs typeface="ＭＳ Ｐゴシック" pitchFamily="-106" charset="-128"/>
            </a:endParaRPr>
          </a:p>
        </p:txBody>
      </p:sp>
      <p:sp>
        <p:nvSpPr>
          <p:cNvPr id="11" name="Title 1"/>
          <p:cNvSpPr>
            <a:spLocks noGrp="1"/>
          </p:cNvSpPr>
          <p:nvPr>
            <p:ph type="ctrTitle"/>
          </p:nvPr>
        </p:nvSpPr>
        <p:spPr>
          <a:xfrm>
            <a:off x="572400" y="547000"/>
            <a:ext cx="7772400" cy="2206400"/>
          </a:xfrm>
        </p:spPr>
        <p:txBody>
          <a:bodyPr lIns="0" tIns="0" rIns="0" bIns="0" anchor="t">
            <a:noAutofit/>
          </a:bodyPr>
          <a:lstStyle>
            <a:lvl1pPr algn="l">
              <a:defRPr sz="2700" b="1">
                <a:solidFill>
                  <a:schemeClr val="bg1"/>
                </a:solidFill>
                <a:latin typeface="+mj-lt"/>
              </a:defRPr>
            </a:lvl1pPr>
          </a:lstStyle>
          <a:p>
            <a:r>
              <a:rPr lang="fi-FI" err="1"/>
              <a:t>Click</a:t>
            </a:r>
            <a:r>
              <a:rPr lang="fi-FI"/>
              <a:t> to </a:t>
            </a:r>
            <a:r>
              <a:rPr lang="fi-FI" err="1"/>
              <a:t>edit</a:t>
            </a:r>
            <a:r>
              <a:rPr lang="fi-FI"/>
              <a:t> </a:t>
            </a:r>
            <a:r>
              <a:rPr lang="fi-FI" err="1"/>
              <a:t>Master</a:t>
            </a:r>
            <a:r>
              <a:rPr lang="fi-FI"/>
              <a:t> </a:t>
            </a:r>
            <a:r>
              <a:rPr lang="fi-FI" err="1"/>
              <a:t>title</a:t>
            </a:r>
            <a:r>
              <a:rPr lang="fi-FI"/>
              <a:t> </a:t>
            </a:r>
            <a:r>
              <a:rPr lang="fi-FI" err="1"/>
              <a:t>style</a:t>
            </a:r>
            <a:endParaRPr lang="en-US"/>
          </a:p>
        </p:txBody>
      </p:sp>
      <p:sp>
        <p:nvSpPr>
          <p:cNvPr id="10"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2"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6"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7"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8"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A05597E2-BB32-4F6B-84FE-6C16B84E6FD5}" type="slidenum">
              <a:rPr lang="en-US" altLang="en-US"/>
              <a:pPr>
                <a:defRPr/>
              </a:pPr>
              <a:t>‹#›</a:t>
            </a:fld>
            <a:endParaRPr lang="en-US" altLang="en-US"/>
          </a:p>
        </p:txBody>
      </p:sp>
    </p:spTree>
    <p:extLst>
      <p:ext uri="{BB962C8B-B14F-4D97-AF65-F5344CB8AC3E}">
        <p14:creationId xmlns:p14="http://schemas.microsoft.com/office/powerpoint/2010/main" val="3177914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a:solidFill>
                  <a:schemeClr val="accent2"/>
                </a:solidFill>
                <a:ea typeface="ＭＳ Ｐゴシック" pitchFamily="-106" charset="-128"/>
                <a:cs typeface="ＭＳ Ｐゴシック" pitchFamily="-106" charset="-128"/>
              </a:rPr>
              <a:t>  </a:t>
            </a:r>
          </a:p>
        </p:txBody>
      </p:sp>
      <p:sp>
        <p:nvSpPr>
          <p:cNvPr id="9" name="Rectangle 8"/>
          <p:cNvSpPr/>
          <p:nvPr/>
        </p:nvSpPr>
        <p:spPr>
          <a:xfrm>
            <a:off x="573088" y="1138238"/>
            <a:ext cx="7988300" cy="63500"/>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err="1"/>
              <a:t>Click</a:t>
            </a:r>
            <a:r>
              <a:rPr lang="fi-FI"/>
              <a:t> to </a:t>
            </a:r>
            <a:r>
              <a:rPr lang="fi-FI" err="1"/>
              <a:t>edit</a:t>
            </a:r>
            <a:r>
              <a:rPr lang="fi-FI"/>
              <a:t> </a:t>
            </a:r>
            <a:r>
              <a:rPr lang="fi-FI" err="1"/>
              <a:t>Master</a:t>
            </a:r>
            <a:r>
              <a:rPr lang="fi-FI"/>
              <a:t> </a:t>
            </a:r>
            <a:r>
              <a:rPr lang="fi-FI" err="1"/>
              <a:t>text</a:t>
            </a:r>
            <a:r>
              <a:rPr lang="fi-FI"/>
              <a:t> </a:t>
            </a:r>
            <a:r>
              <a:rPr lang="fi-FI" err="1"/>
              <a:t>styles</a:t>
            </a:r>
            <a:endParaRPr lang="fi-FI"/>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3"/>
                </a:solidFill>
                <a:latin typeface="+mj-lt"/>
              </a:defRPr>
            </a:lvl1pPr>
          </a:lstStyle>
          <a:p>
            <a:r>
              <a:rPr lang="fi-FI" err="1"/>
              <a:t>Click</a:t>
            </a:r>
            <a:r>
              <a:rPr lang="fi-FI"/>
              <a:t> to </a:t>
            </a:r>
            <a:r>
              <a:rPr lang="fi-FI" err="1"/>
              <a:t>edit</a:t>
            </a:r>
            <a:r>
              <a:rPr lang="fi-FI"/>
              <a:t> </a:t>
            </a:r>
            <a:r>
              <a:rPr lang="fi-FI" err="1"/>
              <a:t>Master</a:t>
            </a:r>
            <a:r>
              <a:rPr lang="fi-FI"/>
              <a:t> </a:t>
            </a:r>
            <a:r>
              <a:rPr lang="fi-FI" err="1"/>
              <a:t>title</a:t>
            </a:r>
            <a:r>
              <a:rPr lang="fi-FI"/>
              <a:t> </a:t>
            </a:r>
            <a:r>
              <a:rPr lang="fi-FI" err="1"/>
              <a:t>style</a:t>
            </a:r>
            <a:endParaRPr lang="en-US"/>
          </a:p>
        </p:txBody>
      </p:sp>
      <p:sp>
        <p:nvSpPr>
          <p:cNvPr id="14"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5"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0"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1"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12"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r>
              <a:rPr lang="et-EE" altLang="en-US"/>
              <a:t>Page </a:t>
            </a:r>
            <a:fld id="{7ACE66E0-BE04-47BA-A62D-7BFC499E8192}" type="slidenum">
              <a:rPr lang="en-US" altLang="en-US" smtClean="0"/>
              <a:pPr>
                <a:defRPr/>
              </a:pPr>
              <a:t>‹#›</a:t>
            </a:fld>
            <a:endParaRPr lang="en-US" altLang="en-US"/>
          </a:p>
        </p:txBody>
      </p:sp>
    </p:spTree>
    <p:extLst>
      <p:ext uri="{BB962C8B-B14F-4D97-AF65-F5344CB8AC3E}">
        <p14:creationId xmlns:p14="http://schemas.microsoft.com/office/powerpoint/2010/main" val="1929742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4325" y="119063"/>
            <a:ext cx="8520113" cy="962025"/>
          </a:xfrm>
        </p:spPr>
        <p:txBody>
          <a:bodyPr/>
          <a:lstStyle/>
          <a:p>
            <a:r>
              <a:rPr lang="en-US"/>
              <a:t>Click to edit Master title style</a:t>
            </a:r>
          </a:p>
        </p:txBody>
      </p:sp>
      <p:sp>
        <p:nvSpPr>
          <p:cNvPr id="3" name="Text Placeholder 2"/>
          <p:cNvSpPr>
            <a:spLocks noGrp="1"/>
          </p:cNvSpPr>
          <p:nvPr>
            <p:ph type="body" sz="half" idx="1"/>
          </p:nvPr>
        </p:nvSpPr>
        <p:spPr>
          <a:xfrm>
            <a:off x="32385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0"/>
          <p:cNvSpPr>
            <a:spLocks noGrp="1" noChangeArrowheads="1"/>
          </p:cNvSpPr>
          <p:nvPr>
            <p:ph type="ftr" sz="quarter" idx="10"/>
          </p:nvPr>
        </p:nvSpPr>
        <p:spPr/>
        <p:txBody>
          <a:bodyPr/>
          <a:lstStyle>
            <a:lvl1pPr defTabSz="388938">
              <a:defRPr>
                <a:latin typeface="Arial" panose="020B0604020202020204" pitchFamily="34" charset="0"/>
                <a:ea typeface="ＭＳ Ｐゴシック" panose="020B0600070205080204" pitchFamily="34" charset="-128"/>
              </a:defRPr>
            </a:lvl1pPr>
          </a:lstStyle>
          <a:p>
            <a:pPr>
              <a:defRPr/>
            </a:pPr>
            <a:endParaRPr lang="de-DE" altLang="en-US"/>
          </a:p>
        </p:txBody>
      </p:sp>
    </p:spTree>
    <p:extLst>
      <p:ext uri="{BB962C8B-B14F-4D97-AF65-F5344CB8AC3E}">
        <p14:creationId xmlns:p14="http://schemas.microsoft.com/office/powerpoint/2010/main" val="185475600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4" descr="Aalto_EN_Electr-Eng_21_RGB_2"/>
          <p:cNvPicPr>
            <a:picLocks noChangeAspect="1" noChangeArrowheads="1"/>
          </p:cNvPicPr>
          <p:nvPr userDrawn="1"/>
        </p:nvPicPr>
        <p:blipFill>
          <a:blip r:embed="rId3">
            <a:extLst>
              <a:ext uri="{28A0092B-C50C-407E-A947-70E740481C1C}">
                <a14:useLocalDpi xmlns:a14="http://schemas.microsoft.com/office/drawing/2010/main" val="0"/>
              </a:ext>
            </a:extLst>
          </a:blip>
          <a:srcRect l="7030" t="6174"/>
          <a:stretch>
            <a:fillRect/>
          </a:stretch>
        </p:blipFill>
        <p:spPr bwMode="auto">
          <a:xfrm>
            <a:off x="0" y="0"/>
            <a:ext cx="2162175"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1049652F-9372-4B86-AABD-EF97F90847FB}" type="slidenum">
              <a:rPr lang="en-US" altLang="en-US"/>
              <a:pPr>
                <a:defRPr/>
              </a:pPr>
              <a:t>‹#›</a:t>
            </a:fld>
            <a:endParaRPr lang="en-US" altLang="en-US"/>
          </a:p>
        </p:txBody>
      </p:sp>
      <p:sp>
        <p:nvSpPr>
          <p:cNvPr id="8" name="Rectangle 7"/>
          <p:cNvSpPr/>
          <p:nvPr/>
        </p:nvSpPr>
        <p:spPr>
          <a:xfrm>
            <a:off x="406400" y="1712913"/>
            <a:ext cx="8328025" cy="392112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a:solidFill>
                <a:srgbClr val="FFFFFF"/>
              </a:solidFill>
              <a:ea typeface="ＭＳ Ｐゴシック" pitchFamily="-106" charset="-128"/>
              <a:cs typeface="ＭＳ Ｐゴシック" pitchFamily="-106" charset="-128"/>
            </a:endParaRPr>
          </a:p>
        </p:txBody>
      </p:sp>
    </p:spTree>
  </p:cSld>
  <p:clrMap bg1="lt1" tx1="dk1" bg2="lt2" tx2="dk2" accent1="accent1" accent2="accent2" accent3="accent3" accent4="accent4" accent5="accent5" accent6="accent6" hlink="hlink" folHlink="folHlink"/>
  <p:sldLayoutIdLst>
    <p:sldLayoutId id="2147484787" r:id="rId1"/>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65" charset="-128"/>
          <a:cs typeface="ＭＳ Ｐゴシック" pitchFamily="-65" charset="-128"/>
        </a:defRPr>
      </a:lvl1pPr>
      <a:lvl2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2pPr>
      <a:lvl3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3pPr>
      <a:lvl4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4pPr>
      <a:lvl5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5pPr>
      <a:lvl6pPr marL="389626"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6pPr>
      <a:lvl7pPr marL="779252"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7pPr>
      <a:lvl8pPr marL="1168878"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8pPr>
      <a:lvl9pPr marL="1558503"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65" charset="-128"/>
          <a:cs typeface="ＭＳ Ｐゴシック" pitchFamily="-65"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65"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65"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3" descr="Aalto_EN_Electr-Eng_13_RGB_2"/>
          <p:cNvPicPr>
            <a:picLocks noChangeAspect="1" noChangeArrowheads="1"/>
          </p:cNvPicPr>
          <p:nvPr userDrawn="1"/>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5900" y="5815013"/>
            <a:ext cx="2519363"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fi-FI" altLang="en-US"/>
              <a:t>Click to edit Master title style</a:t>
            </a:r>
            <a:endParaRPr lang="en-US" altLang="en-US"/>
          </a:p>
        </p:txBody>
      </p:sp>
      <p:sp>
        <p:nvSpPr>
          <p:cNvPr id="2052"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fi-FI" altLang="en-US"/>
              <a:t>Click to edit Master text styles</a:t>
            </a:r>
          </a:p>
          <a:p>
            <a:pPr lvl="1"/>
            <a:r>
              <a:rPr lang="fi-FI" altLang="en-US"/>
              <a:t>Second level</a:t>
            </a:r>
          </a:p>
          <a:p>
            <a:pPr lvl="2"/>
            <a:r>
              <a:rPr lang="fi-FI" altLang="en-US"/>
              <a:t>Third level</a:t>
            </a:r>
          </a:p>
          <a:p>
            <a:pPr lvl="3"/>
            <a:r>
              <a:rPr lang="fi-FI" altLang="en-US"/>
              <a:t>Fourth level</a:t>
            </a:r>
          </a:p>
          <a:p>
            <a:pPr lvl="4"/>
            <a:r>
              <a:rPr lang="fi-FI" altLang="en-US"/>
              <a:t>Fifth level</a:t>
            </a:r>
            <a:endParaRPr lang="en-US"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0E0A0211-A76A-4511-A964-36F8689660B5}"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790" r:id="rId1"/>
    <p:sldLayoutId id="2147484791" r:id="rId2"/>
    <p:sldLayoutId id="2147484792" r:id="rId3"/>
    <p:sldLayoutId id="2147484794" r:id="rId4"/>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108" charset="-128"/>
          <a:cs typeface="ＭＳ Ｐゴシック" pitchFamily="-108" charset="-128"/>
        </a:defRPr>
      </a:lvl1pPr>
      <a:lvl2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2pPr>
      <a:lvl3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3pPr>
      <a:lvl4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4pPr>
      <a:lvl5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5pPr>
      <a:lvl6pPr marL="389626"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6pPr>
      <a:lvl7pPr marL="779252"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7pPr>
      <a:lvl8pPr marL="1168878"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8pPr>
      <a:lvl9pPr marL="1558503"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gif"/><Relationship Id="rId1" Type="http://schemas.openxmlformats.org/officeDocument/2006/relationships/slideLayout" Target="../slideLayouts/slideLayout4.xml"/><Relationship Id="rId4" Type="http://schemas.openxmlformats.org/officeDocument/2006/relationships/image" Target="../media/image5.gif"/></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http://www.ceesa.plan.aau.dk&#12297;/"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hyperlink" Target="http://www.miamilakesautomall.com/chrysler-blog/chrysler-has-begun-testing-for-vehicle-to-grid-tech/"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7274" cy="2410209"/>
          </a:xfrm>
        </p:spPr>
        <p:txBody>
          <a:bodyPr>
            <a:normAutofit/>
          </a:bodyPr>
          <a:lstStyle/>
          <a:p>
            <a:r>
              <a:rPr lang="fi-FI" sz="3200" dirty="0"/>
              <a:t>ELEC-E8423 - Smart Grid</a:t>
            </a:r>
            <a:br>
              <a:rPr lang="fi-FI" sz="3200" dirty="0"/>
            </a:br>
            <a:r>
              <a:rPr lang="fi-FI" sz="3200" dirty="0"/>
              <a:t/>
            </a:r>
            <a:br>
              <a:rPr lang="fi-FI" sz="3200" dirty="0"/>
            </a:br>
            <a:r>
              <a:rPr lang="en-US" sz="3200" i="1" dirty="0"/>
              <a:t>Demand response of EV loads</a:t>
            </a:r>
          </a:p>
        </p:txBody>
      </p:sp>
      <p:sp>
        <p:nvSpPr>
          <p:cNvPr id="3" name="Subtitle 2"/>
          <p:cNvSpPr>
            <a:spLocks noGrp="1"/>
          </p:cNvSpPr>
          <p:nvPr>
            <p:ph type="subTitle" idx="1"/>
          </p:nvPr>
        </p:nvSpPr>
        <p:spPr>
          <a:xfrm>
            <a:off x="572401" y="4182429"/>
            <a:ext cx="6285600" cy="1323370"/>
          </a:xfrm>
        </p:spPr>
        <p:txBody>
          <a:bodyPr>
            <a:normAutofit/>
          </a:bodyPr>
          <a:lstStyle/>
          <a:p>
            <a:r>
              <a:rPr lang="en-US" i="1" err="1"/>
              <a:t>Juho</a:t>
            </a:r>
            <a:r>
              <a:rPr lang="en-US" i="1"/>
              <a:t> </a:t>
            </a:r>
            <a:r>
              <a:rPr lang="en-US" i="1" err="1"/>
              <a:t>Jalonen</a:t>
            </a:r>
            <a:r>
              <a:rPr lang="en-US" i="1"/>
              <a:t> &amp; </a:t>
            </a:r>
            <a:r>
              <a:rPr lang="en-US" i="1" err="1"/>
              <a:t>Silja</a:t>
            </a:r>
            <a:r>
              <a:rPr lang="en-US" i="1"/>
              <a:t> </a:t>
            </a:r>
            <a:r>
              <a:rPr lang="en-US" i="1" err="1"/>
              <a:t>Yli-Juuti</a:t>
            </a:r>
            <a:endParaRPr lang="en-US" i="1"/>
          </a:p>
          <a:p>
            <a:endParaRPr lang="en-US"/>
          </a:p>
        </p:txBody>
      </p:sp>
      <p:sp>
        <p:nvSpPr>
          <p:cNvPr id="4" name="Text Placeholder 3"/>
          <p:cNvSpPr>
            <a:spLocks noGrp="1"/>
          </p:cNvSpPr>
          <p:nvPr>
            <p:ph type="body" sz="quarter" idx="13"/>
          </p:nvPr>
        </p:nvSpPr>
        <p:spPr/>
        <p:txBody>
          <a:bodyPr/>
          <a:lstStyle/>
          <a:p>
            <a:endParaRPr lang="en-US"/>
          </a:p>
        </p:txBody>
      </p:sp>
      <p:sp>
        <p:nvSpPr>
          <p:cNvPr id="5" name="Text Placeholder 4"/>
          <p:cNvSpPr>
            <a:spLocks noGrp="1"/>
          </p:cNvSpPr>
          <p:nvPr>
            <p:ph type="body" sz="quarter" idx="14"/>
          </p:nvPr>
        </p:nvSpPr>
        <p:spPr/>
        <p:txBody>
          <a:bodyPr/>
          <a:lstStyle/>
          <a:p>
            <a:endParaRPr lang="en-US"/>
          </a:p>
        </p:txBody>
      </p:sp>
      <p:sp>
        <p:nvSpPr>
          <p:cNvPr id="6" name="Text Placeholder 5"/>
          <p:cNvSpPr>
            <a:spLocks noGrp="1"/>
          </p:cNvSpPr>
          <p:nvPr>
            <p:ph type="body" sz="quarter" idx="18"/>
          </p:nvPr>
        </p:nvSpPr>
        <p:spPr/>
        <p:txBody>
          <a:bodyPr/>
          <a:lstStyle/>
          <a:p>
            <a:r>
              <a:rPr lang="et-EE">
                <a:ea typeface="ＭＳ Ｐゴシック"/>
              </a:rPr>
              <a:t>12.04.2020</a:t>
            </a:r>
            <a:endParaRPr lang="fi-FI"/>
          </a:p>
        </p:txBody>
      </p:sp>
      <p:sp>
        <p:nvSpPr>
          <p:cNvPr id="7" name="Text Placeholder 6"/>
          <p:cNvSpPr>
            <a:spLocks noGrp="1"/>
          </p:cNvSpPr>
          <p:nvPr>
            <p:ph type="body" sz="quarter" idx="19"/>
          </p:nvPr>
        </p:nvSpPr>
        <p:spPr/>
        <p:txBody>
          <a:bodyPr/>
          <a:lstStyle/>
          <a:p>
            <a:endParaRPr lang="en-US"/>
          </a:p>
        </p:txBody>
      </p:sp>
      <p:sp>
        <p:nvSpPr>
          <p:cNvPr id="8" name="Text Placeholder 7"/>
          <p:cNvSpPr>
            <a:spLocks noGrp="1"/>
          </p:cNvSpPr>
          <p:nvPr>
            <p:ph type="body" sz="quarter" idx="20"/>
          </p:nvPr>
        </p:nvSpPr>
        <p:spPr/>
        <p:txBody>
          <a:bodyPr/>
          <a:lstStyle/>
          <a:p>
            <a:endParaRPr lang="en-US"/>
          </a:p>
        </p:txBody>
      </p:sp>
    </p:spTree>
    <p:extLst>
      <p:ext uri="{BB962C8B-B14F-4D97-AF65-F5344CB8AC3E}">
        <p14:creationId xmlns:p14="http://schemas.microsoft.com/office/powerpoint/2010/main" val="16404479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387740"/>
            <a:ext cx="7988990" cy="4246260"/>
          </a:xfrm>
        </p:spPr>
        <p:txBody>
          <a:bodyPr>
            <a:normAutofit lnSpcReduction="10000"/>
          </a:bodyPr>
          <a:lstStyle/>
          <a:p>
            <a:pPr marL="285750" indent="-285750" eaLnBrk="1" hangingPunct="1">
              <a:lnSpc>
                <a:spcPct val="160000"/>
              </a:lnSpc>
              <a:buChar char="•"/>
            </a:pPr>
            <a:r>
              <a:rPr lang="en-US" sz="1600" b="0" dirty="0">
                <a:ea typeface="ＭＳ Ｐゴシック"/>
              </a:rPr>
              <a:t>Electrification of the transport sector is an ongoing megatrend, with estimates for 2050 ranging from 50 to 80% of passenger cars being either battery electric vehicles (BEV) or Plug-in hybrid electric vehicles (PHEV) [1].</a:t>
            </a:r>
          </a:p>
          <a:p>
            <a:pPr marL="285750" indent="-285750">
              <a:lnSpc>
                <a:spcPct val="160000"/>
              </a:lnSpc>
              <a:buChar char="•"/>
            </a:pPr>
            <a:r>
              <a:rPr lang="en-US" sz="1600" b="0" dirty="0">
                <a:ea typeface="ＭＳ Ｐゴシック"/>
              </a:rPr>
              <a:t>This megatrend essentially means coupling the transportation system (now combustion engines) with the power system. In practice this means that a large new load (the transport) is added to the existing electrical power system. This creates both challenges and opportunities for demand side management. </a:t>
            </a:r>
            <a:endParaRPr lang="en-US" sz="1600" b="0" dirty="0"/>
          </a:p>
          <a:p>
            <a:pPr marL="285750" indent="-285750">
              <a:lnSpc>
                <a:spcPct val="160000"/>
              </a:lnSpc>
              <a:buChar char="•"/>
            </a:pPr>
            <a:r>
              <a:rPr lang="en-US" sz="1600" b="0" dirty="0">
                <a:ea typeface="ＭＳ Ｐゴシック"/>
              </a:rPr>
              <a:t>This presentation aims to establish an overview of different demand side management approaches (Demand management DM, Smart charging SC and Vehicle-to-grid V2G) and analyze their benefits/costs for both individual building energy systems and to the wider electric grid.</a:t>
            </a:r>
            <a:endParaRPr lang="en-US" sz="1600" b="0" dirty="0"/>
          </a:p>
          <a:p>
            <a:pPr marL="285750" indent="-285750">
              <a:lnSpc>
                <a:spcPct val="160000"/>
              </a:lnSpc>
              <a:buChar char="•"/>
            </a:pPr>
            <a:endParaRPr lang="en-US" dirty="0"/>
          </a:p>
        </p:txBody>
      </p:sp>
      <p:sp>
        <p:nvSpPr>
          <p:cNvPr id="3" name="Title 2"/>
          <p:cNvSpPr>
            <a:spLocks noGrp="1"/>
          </p:cNvSpPr>
          <p:nvPr>
            <p:ph type="ctrTitle"/>
          </p:nvPr>
        </p:nvSpPr>
        <p:spPr/>
        <p:txBody>
          <a:bodyPr/>
          <a:lstStyle/>
          <a:p>
            <a:r>
              <a:rPr lang="fi-FI" dirty="0" err="1"/>
              <a:t>Introduction</a:t>
            </a:r>
            <a:endParaRPr lang="fi-FI"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dirty="0"/>
              <a:t>12.04.2020</a:t>
            </a:r>
            <a:endParaRPr lang="en-US" dirty="0"/>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2</a:t>
            </a:fld>
            <a:endParaRPr lang="en-US" altLang="en-US"/>
          </a:p>
        </p:txBody>
      </p:sp>
    </p:spTree>
    <p:extLst>
      <p:ext uri="{BB962C8B-B14F-4D97-AF65-F5344CB8AC3E}">
        <p14:creationId xmlns:p14="http://schemas.microsoft.com/office/powerpoint/2010/main" val="2138976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BE4F14B-7442-4AA5-83A0-D83B7F9E3FF0}"/>
              </a:ext>
            </a:extLst>
          </p:cNvPr>
          <p:cNvSpPr>
            <a:spLocks noGrp="1"/>
          </p:cNvSpPr>
          <p:nvPr>
            <p:ph type="ctrTitle"/>
          </p:nvPr>
        </p:nvSpPr>
        <p:spPr>
          <a:xfrm>
            <a:off x="572400" y="487740"/>
            <a:ext cx="7772400" cy="760687"/>
          </a:xfrm>
        </p:spPr>
        <p:txBody>
          <a:bodyPr/>
          <a:lstStyle/>
          <a:p>
            <a:r>
              <a:rPr lang="en-US">
                <a:ea typeface="ＭＳ Ｐゴシック"/>
              </a:rPr>
              <a:t>Demand management</a:t>
            </a:r>
            <a:endParaRPr lang="en-US"/>
          </a:p>
        </p:txBody>
      </p:sp>
      <p:sp>
        <p:nvSpPr>
          <p:cNvPr id="4" name="Text Placeholder 3">
            <a:extLst>
              <a:ext uri="{FF2B5EF4-FFF2-40B4-BE49-F238E27FC236}">
                <a16:creationId xmlns:a16="http://schemas.microsoft.com/office/drawing/2014/main" id="{4B8ACCE8-5FF7-46DE-B227-2B1E46B6F217}"/>
              </a:ext>
            </a:extLst>
          </p:cNvPr>
          <p:cNvSpPr>
            <a:spLocks noGrp="1"/>
          </p:cNvSpPr>
          <p:nvPr>
            <p:ph type="body" sz="quarter" idx="16"/>
          </p:nvPr>
        </p:nvSpPr>
        <p:spPr/>
        <p:txBody>
          <a:bodyPr/>
          <a:lstStyle/>
          <a:p>
            <a:endParaRPr lang="en-US"/>
          </a:p>
        </p:txBody>
      </p:sp>
      <p:sp>
        <p:nvSpPr>
          <p:cNvPr id="5" name="Text Placeholder 4">
            <a:extLst>
              <a:ext uri="{FF2B5EF4-FFF2-40B4-BE49-F238E27FC236}">
                <a16:creationId xmlns:a16="http://schemas.microsoft.com/office/drawing/2014/main" id="{4BE6232B-9623-4339-88E7-348AFA985D1B}"/>
              </a:ext>
            </a:extLst>
          </p:cNvPr>
          <p:cNvSpPr>
            <a:spLocks noGrp="1"/>
          </p:cNvSpPr>
          <p:nvPr>
            <p:ph type="body" sz="quarter" idx="17"/>
          </p:nvPr>
        </p:nvSpPr>
        <p:spPr/>
        <p:txBody>
          <a:bodyPr/>
          <a:lstStyle/>
          <a:p>
            <a:endParaRPr lang="en-US"/>
          </a:p>
        </p:txBody>
      </p:sp>
      <p:sp>
        <p:nvSpPr>
          <p:cNvPr id="6" name="Date Placeholder 5">
            <a:extLst>
              <a:ext uri="{FF2B5EF4-FFF2-40B4-BE49-F238E27FC236}">
                <a16:creationId xmlns:a16="http://schemas.microsoft.com/office/drawing/2014/main" id="{D09B9EB7-0246-427B-AEDC-6E480C517EB2}"/>
              </a:ext>
            </a:extLst>
          </p:cNvPr>
          <p:cNvSpPr>
            <a:spLocks noGrp="1"/>
          </p:cNvSpPr>
          <p:nvPr>
            <p:ph type="dt" sz="half" idx="19"/>
          </p:nvPr>
        </p:nvSpPr>
        <p:spPr/>
        <p:txBody>
          <a:bodyPr/>
          <a:lstStyle/>
          <a:p>
            <a:pPr>
              <a:defRPr/>
            </a:pPr>
            <a:r>
              <a:rPr lang="fi-FI" dirty="0"/>
              <a:t>12.04.2020</a:t>
            </a:r>
            <a:endParaRPr lang="en-US" dirty="0"/>
          </a:p>
        </p:txBody>
      </p:sp>
      <p:sp>
        <p:nvSpPr>
          <p:cNvPr id="7" name="Slide Number Placeholder 6">
            <a:extLst>
              <a:ext uri="{FF2B5EF4-FFF2-40B4-BE49-F238E27FC236}">
                <a16:creationId xmlns:a16="http://schemas.microsoft.com/office/drawing/2014/main" id="{A8541FE1-470F-485B-87A1-5435C09F04DC}"/>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3</a:t>
            </a:fld>
            <a:endParaRPr lang="en-US" altLang="en-US"/>
          </a:p>
        </p:txBody>
      </p:sp>
      <p:pic>
        <p:nvPicPr>
          <p:cNvPr id="8" name="Picture 7">
            <a:extLst>
              <a:ext uri="{FF2B5EF4-FFF2-40B4-BE49-F238E27FC236}">
                <a16:creationId xmlns:a16="http://schemas.microsoft.com/office/drawing/2014/main" id="{20882E3A-9A40-4724-843F-CDEA0EB08DB7}"/>
              </a:ext>
            </a:extLst>
          </p:cNvPr>
          <p:cNvPicPr>
            <a:picLocks noChangeAspect="1"/>
          </p:cNvPicPr>
          <p:nvPr/>
        </p:nvPicPr>
        <p:blipFill rotWithShape="1">
          <a:blip r:embed="rId2">
            <a:extLst>
              <a:ext uri="{28A0092B-C50C-407E-A947-70E740481C1C}">
                <a14:useLocalDpi xmlns:a14="http://schemas.microsoft.com/office/drawing/2010/main" val="0"/>
              </a:ext>
            </a:extLst>
          </a:blip>
          <a:srcRect l="-1213" t="329" b="-2533"/>
          <a:stretch/>
        </p:blipFill>
        <p:spPr>
          <a:xfrm>
            <a:off x="224904" y="3217676"/>
            <a:ext cx="2711190" cy="187745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Content Placeholder 4">
            <a:extLst>
              <a:ext uri="{FF2B5EF4-FFF2-40B4-BE49-F238E27FC236}">
                <a16:creationId xmlns:a16="http://schemas.microsoft.com/office/drawing/2014/main" id="{EB150E36-CA79-4E73-BDA9-D2D635F3E097}"/>
              </a:ext>
            </a:extLst>
          </p:cNvPr>
          <p:cNvPicPr>
            <a:picLocks noGrp="1" noChangeAspect="1"/>
          </p:cNvPicPr>
          <p:nvPr/>
        </p:nvPicPr>
        <p:blipFill rotWithShape="1">
          <a:blip r:embed="rId3">
            <a:extLst>
              <a:ext uri="{28A0092B-C50C-407E-A947-70E740481C1C}">
                <a14:useLocalDpi xmlns:a14="http://schemas.microsoft.com/office/drawing/2010/main" val="0"/>
              </a:ext>
            </a:extLst>
          </a:blip>
          <a:srcRect l="58"/>
          <a:stretch/>
        </p:blipFill>
        <p:spPr>
          <a:xfrm>
            <a:off x="3120581" y="3217676"/>
            <a:ext cx="2777719" cy="187303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Picture 9">
            <a:extLst>
              <a:ext uri="{FF2B5EF4-FFF2-40B4-BE49-F238E27FC236}">
                <a16:creationId xmlns:a16="http://schemas.microsoft.com/office/drawing/2014/main" id="{4E87E25A-D7F3-455C-900C-FD9B7BD1585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60571" y="3217676"/>
            <a:ext cx="2800094" cy="192421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1" name="TextBox 10">
            <a:extLst>
              <a:ext uri="{FF2B5EF4-FFF2-40B4-BE49-F238E27FC236}">
                <a16:creationId xmlns:a16="http://schemas.microsoft.com/office/drawing/2014/main" id="{61FE8AA5-E949-0141-9420-CA9EDDE32895}"/>
              </a:ext>
            </a:extLst>
          </p:cNvPr>
          <p:cNvSpPr txBox="1"/>
          <p:nvPr/>
        </p:nvSpPr>
        <p:spPr>
          <a:xfrm>
            <a:off x="506733" y="5201097"/>
            <a:ext cx="8255358" cy="769441"/>
          </a:xfrm>
          <a:prstGeom prst="rect">
            <a:avLst/>
          </a:prstGeom>
          <a:noFill/>
        </p:spPr>
        <p:txBody>
          <a:bodyPr wrap="square" rtlCol="0">
            <a:spAutoFit/>
          </a:bodyPr>
          <a:lstStyle/>
          <a:p>
            <a:r>
              <a:rPr lang="en-US" sz="1100" i="1" dirty="0">
                <a:ea typeface="ＭＳ Ｐゴシック"/>
              </a:rPr>
              <a:t>The graphs above show the simulated added load for scenarios where 1. there is no load management (BEV's are charged when people come home from work) 2. charging is temporarily relocated by timed charging and 3. electricity market price guided smart charging algorithm is applied. [2]</a:t>
            </a:r>
          </a:p>
          <a:p>
            <a:endParaRPr lang="en-US" sz="1100" i="1" dirty="0"/>
          </a:p>
        </p:txBody>
      </p:sp>
      <p:sp>
        <p:nvSpPr>
          <p:cNvPr id="14" name="TextBox 13">
            <a:extLst>
              <a:ext uri="{FF2B5EF4-FFF2-40B4-BE49-F238E27FC236}">
                <a16:creationId xmlns:a16="http://schemas.microsoft.com/office/drawing/2014/main" id="{08B586FF-0ED2-B74D-909A-DD4E1E44FE77}"/>
              </a:ext>
            </a:extLst>
          </p:cNvPr>
          <p:cNvSpPr txBox="1"/>
          <p:nvPr/>
        </p:nvSpPr>
        <p:spPr>
          <a:xfrm>
            <a:off x="506733" y="1321006"/>
            <a:ext cx="3940392" cy="1877437"/>
          </a:xfrm>
          <a:prstGeom prst="rect">
            <a:avLst/>
          </a:prstGeom>
          <a:noFill/>
        </p:spPr>
        <p:txBody>
          <a:bodyPr wrap="square" rtlCol="0" anchor="t">
            <a:spAutoFit/>
          </a:bodyPr>
          <a:lstStyle/>
          <a:p>
            <a:pPr marL="285750" indent="-285750">
              <a:buFont typeface="Arial" panose="020B0604020202020204" pitchFamily="34" charset="0"/>
              <a:buChar char="•"/>
            </a:pPr>
            <a:r>
              <a:rPr lang="en-US" sz="1600" dirty="0">
                <a:latin typeface="Arial"/>
                <a:ea typeface="ＭＳ Ｐゴシック"/>
                <a:cs typeface="Arial"/>
              </a:rPr>
              <a:t>In its simplest form, demand management of BEV loads is a simple timer on the charger, relocating the charging load from the evening demand peak to the night.</a:t>
            </a:r>
            <a:r>
              <a:rPr lang="en-US" sz="1600">
                <a:latin typeface="Arial"/>
                <a:ea typeface="ＭＳ Ｐゴシック"/>
                <a:cs typeface="Arial"/>
              </a:rPr>
              <a:t> A very "un-smart" type of demand response</a:t>
            </a:r>
            <a:endParaRPr lang="en-US" sz="1600" dirty="0">
              <a:latin typeface="Arial"/>
              <a:ea typeface="ＭＳ Ｐゴシック"/>
              <a:cs typeface="Arial"/>
            </a:endParaRPr>
          </a:p>
          <a:p>
            <a:endParaRPr lang="en-US" dirty="0">
              <a:cs typeface="Arial"/>
            </a:endParaRPr>
          </a:p>
        </p:txBody>
      </p:sp>
      <p:sp>
        <p:nvSpPr>
          <p:cNvPr id="17" name="TextBox 16">
            <a:extLst>
              <a:ext uri="{FF2B5EF4-FFF2-40B4-BE49-F238E27FC236}">
                <a16:creationId xmlns:a16="http://schemas.microsoft.com/office/drawing/2014/main" id="{C6F614C9-D02A-4903-A42C-1E8C43E84C06}"/>
              </a:ext>
            </a:extLst>
          </p:cNvPr>
          <p:cNvSpPr txBox="1"/>
          <p:nvPr/>
        </p:nvSpPr>
        <p:spPr>
          <a:xfrm>
            <a:off x="4571756" y="1242843"/>
            <a:ext cx="4288909" cy="1785104"/>
          </a:xfrm>
          <a:prstGeom prst="rect">
            <a:avLst/>
          </a:prstGeom>
          <a:noFill/>
        </p:spPr>
        <p:txBody>
          <a:bodyPr wrap="square" rtlCol="0" anchor="t">
            <a:spAutoFit/>
          </a:bodyPr>
          <a:lstStyle/>
          <a:p>
            <a:pPr marL="285750" indent="-285750">
              <a:buFont typeface="Arial" panose="020B0604020202020204" pitchFamily="34" charset="0"/>
              <a:buChar char="•"/>
            </a:pPr>
            <a:r>
              <a:rPr lang="en-US" sz="1600" dirty="0">
                <a:latin typeface="Arial"/>
                <a:ea typeface="ＭＳ Ｐゴシック"/>
                <a:cs typeface="Arial"/>
              </a:rPr>
              <a:t>Smart charging is a more refined management style, where the relocation of charging is handled by a smart algorithm to optimize the system. This means demand responding to input from grid (typically price of electricity)</a:t>
            </a:r>
          </a:p>
          <a:p>
            <a:pPr marL="285750" indent="-285750">
              <a:buFont typeface="Arial" panose="020B0604020202020204" pitchFamily="34" charset="0"/>
              <a:buChar char="•"/>
            </a:pPr>
            <a:endParaRPr lang="en-US" sz="1400" dirty="0">
              <a:cs typeface="Arial"/>
            </a:endParaRPr>
          </a:p>
        </p:txBody>
      </p:sp>
    </p:spTree>
    <p:extLst>
      <p:ext uri="{BB962C8B-B14F-4D97-AF65-F5344CB8AC3E}">
        <p14:creationId xmlns:p14="http://schemas.microsoft.com/office/powerpoint/2010/main" val="36009708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C10F051-F945-4533-A025-F6D262172829}"/>
              </a:ext>
            </a:extLst>
          </p:cNvPr>
          <p:cNvSpPr>
            <a:spLocks noGrp="1"/>
          </p:cNvSpPr>
          <p:nvPr>
            <p:ph type="body" sz="quarter" idx="13"/>
          </p:nvPr>
        </p:nvSpPr>
        <p:spPr>
          <a:xfrm>
            <a:off x="4201319" y="4778496"/>
            <a:ext cx="4143481" cy="519393"/>
          </a:xfrm>
        </p:spPr>
        <p:txBody>
          <a:bodyPr>
            <a:normAutofit/>
          </a:bodyPr>
          <a:lstStyle/>
          <a:p>
            <a:pPr marL="0" indent="0"/>
            <a:r>
              <a:rPr lang="en-US" sz="1200" b="0" dirty="0">
                <a:ea typeface="+mn-lt"/>
                <a:cs typeface="+mn-lt"/>
              </a:rPr>
              <a:t>Diagram of grid formed by the electric vehicle and home energy system [3]</a:t>
            </a:r>
            <a:endParaRPr lang="en-US" sz="1200" b="0" dirty="0"/>
          </a:p>
        </p:txBody>
      </p:sp>
      <p:sp>
        <p:nvSpPr>
          <p:cNvPr id="3" name="Title 2">
            <a:extLst>
              <a:ext uri="{FF2B5EF4-FFF2-40B4-BE49-F238E27FC236}">
                <a16:creationId xmlns:a16="http://schemas.microsoft.com/office/drawing/2014/main" id="{F70EBC4B-F8DE-4BA6-B71B-32F19786F854}"/>
              </a:ext>
            </a:extLst>
          </p:cNvPr>
          <p:cNvSpPr>
            <a:spLocks noGrp="1"/>
          </p:cNvSpPr>
          <p:nvPr>
            <p:ph type="ctrTitle"/>
          </p:nvPr>
        </p:nvSpPr>
        <p:spPr/>
        <p:txBody>
          <a:bodyPr/>
          <a:lstStyle/>
          <a:p>
            <a:r>
              <a:rPr lang="en-US">
                <a:ea typeface="ＭＳ Ｐゴシック"/>
              </a:rPr>
              <a:t>Vehicle-to-grid</a:t>
            </a:r>
            <a:endParaRPr lang="en-US"/>
          </a:p>
        </p:txBody>
      </p:sp>
      <p:sp>
        <p:nvSpPr>
          <p:cNvPr id="4" name="Text Placeholder 3">
            <a:extLst>
              <a:ext uri="{FF2B5EF4-FFF2-40B4-BE49-F238E27FC236}">
                <a16:creationId xmlns:a16="http://schemas.microsoft.com/office/drawing/2014/main" id="{5B89F06B-D773-4431-A515-8F95E65B6EB1}"/>
              </a:ext>
            </a:extLst>
          </p:cNvPr>
          <p:cNvSpPr>
            <a:spLocks noGrp="1"/>
          </p:cNvSpPr>
          <p:nvPr>
            <p:ph type="body" sz="quarter" idx="16"/>
          </p:nvPr>
        </p:nvSpPr>
        <p:spPr/>
        <p:txBody>
          <a:bodyPr/>
          <a:lstStyle/>
          <a:p>
            <a:endParaRPr lang="en-US"/>
          </a:p>
        </p:txBody>
      </p:sp>
      <p:sp>
        <p:nvSpPr>
          <p:cNvPr id="5" name="Text Placeholder 4">
            <a:extLst>
              <a:ext uri="{FF2B5EF4-FFF2-40B4-BE49-F238E27FC236}">
                <a16:creationId xmlns:a16="http://schemas.microsoft.com/office/drawing/2014/main" id="{D7803CEF-894A-49E4-801F-46BEEA3BD03F}"/>
              </a:ext>
            </a:extLst>
          </p:cNvPr>
          <p:cNvSpPr>
            <a:spLocks noGrp="1"/>
          </p:cNvSpPr>
          <p:nvPr>
            <p:ph type="body" sz="quarter" idx="17"/>
          </p:nvPr>
        </p:nvSpPr>
        <p:spPr/>
        <p:txBody>
          <a:bodyPr/>
          <a:lstStyle/>
          <a:p>
            <a:endParaRPr lang="en-US"/>
          </a:p>
        </p:txBody>
      </p:sp>
      <p:sp>
        <p:nvSpPr>
          <p:cNvPr id="6" name="Date Placeholder 5">
            <a:extLst>
              <a:ext uri="{FF2B5EF4-FFF2-40B4-BE49-F238E27FC236}">
                <a16:creationId xmlns:a16="http://schemas.microsoft.com/office/drawing/2014/main" id="{A6C987CA-3760-42A7-AE72-0C4AC48E94C7}"/>
              </a:ext>
            </a:extLst>
          </p:cNvPr>
          <p:cNvSpPr>
            <a:spLocks noGrp="1"/>
          </p:cNvSpPr>
          <p:nvPr>
            <p:ph type="dt" sz="half" idx="19"/>
          </p:nvPr>
        </p:nvSpPr>
        <p:spPr/>
        <p:txBody>
          <a:bodyPr/>
          <a:lstStyle/>
          <a:p>
            <a:pPr>
              <a:defRPr/>
            </a:pPr>
            <a:r>
              <a:rPr lang="fi-FI" dirty="0"/>
              <a:t>12.04.2020</a:t>
            </a:r>
            <a:endParaRPr lang="en-US" dirty="0"/>
          </a:p>
        </p:txBody>
      </p:sp>
      <p:sp>
        <p:nvSpPr>
          <p:cNvPr id="7" name="Slide Number Placeholder 6">
            <a:extLst>
              <a:ext uri="{FF2B5EF4-FFF2-40B4-BE49-F238E27FC236}">
                <a16:creationId xmlns:a16="http://schemas.microsoft.com/office/drawing/2014/main" id="{A8B7366D-233A-47D3-A29C-EFAB15D7EC43}"/>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4</a:t>
            </a:fld>
            <a:endParaRPr lang="en-US" altLang="en-US"/>
          </a:p>
        </p:txBody>
      </p:sp>
      <p:pic>
        <p:nvPicPr>
          <p:cNvPr id="8" name="Picture 8" descr="A close up of a map&#10;&#10;Description generated with high confidence">
            <a:extLst>
              <a:ext uri="{FF2B5EF4-FFF2-40B4-BE49-F238E27FC236}">
                <a16:creationId xmlns:a16="http://schemas.microsoft.com/office/drawing/2014/main" id="{9BC30D2B-C2B7-4570-A492-DDF13D2244C0}"/>
              </a:ext>
            </a:extLst>
          </p:cNvPr>
          <p:cNvPicPr>
            <a:picLocks noChangeAspect="1"/>
          </p:cNvPicPr>
          <p:nvPr/>
        </p:nvPicPr>
        <p:blipFill>
          <a:blip r:embed="rId2"/>
          <a:stretch>
            <a:fillRect/>
          </a:stretch>
        </p:blipFill>
        <p:spPr>
          <a:xfrm>
            <a:off x="3900566" y="1521973"/>
            <a:ext cx="4927652" cy="3516219"/>
          </a:xfrm>
          <a:prstGeom prst="rect">
            <a:avLst/>
          </a:prstGeom>
        </p:spPr>
      </p:pic>
      <p:sp>
        <p:nvSpPr>
          <p:cNvPr id="10" name="Text Placeholder 1">
            <a:extLst>
              <a:ext uri="{FF2B5EF4-FFF2-40B4-BE49-F238E27FC236}">
                <a16:creationId xmlns:a16="http://schemas.microsoft.com/office/drawing/2014/main" id="{5DD13704-CE6C-470E-BE9B-E28FAC908ABB}"/>
              </a:ext>
            </a:extLst>
          </p:cNvPr>
          <p:cNvSpPr txBox="1">
            <a:spLocks/>
          </p:cNvSpPr>
          <p:nvPr/>
        </p:nvSpPr>
        <p:spPr bwMode="auto">
          <a:xfrm>
            <a:off x="568099" y="1387740"/>
            <a:ext cx="3149800" cy="413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rmAutofit fontScale="85000" lnSpcReduction="20000"/>
          </a:bodyPr>
          <a:lstStyle>
            <a:lvl1pPr marL="292100" indent="-292100" algn="l" defTabSz="388938" rtl="0" eaLnBrk="0" fontAlgn="base" hangingPunct="0">
              <a:lnSpc>
                <a:spcPts val="1704"/>
              </a:lnSpc>
              <a:spcBef>
                <a:spcPct val="20000"/>
              </a:spcBef>
              <a:spcAft>
                <a:spcPct val="0"/>
              </a:spcAft>
              <a:buFont typeface="Arial" panose="020B0604020202020204" pitchFamily="34" charset="0"/>
              <a:buNone/>
              <a:defRPr sz="1400" b="1"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a:lstStyle>
          <a:p>
            <a:pPr marL="0" indent="0">
              <a:lnSpc>
                <a:spcPct val="150000"/>
              </a:lnSpc>
            </a:pPr>
            <a:endParaRPr lang="en-US" sz="1600" dirty="0"/>
          </a:p>
          <a:p>
            <a:pPr>
              <a:lnSpc>
                <a:spcPct val="150000"/>
              </a:lnSpc>
              <a:buFont typeface="Arial" panose="020B0604020202020204" pitchFamily="34" charset="0"/>
              <a:buChar char="•"/>
            </a:pPr>
            <a:r>
              <a:rPr lang="en-US" sz="1600" b="0" dirty="0">
                <a:ea typeface="ＭＳ Ｐゴシック"/>
                <a:cs typeface="Arial"/>
              </a:rPr>
              <a:t>V2G means that there exists a two-way charging system, where the electricity from the vehicle’s battery can also be used to power the building, or to be fed into the power grid.</a:t>
            </a:r>
          </a:p>
          <a:p>
            <a:pPr>
              <a:lnSpc>
                <a:spcPct val="150000"/>
              </a:lnSpc>
              <a:buFont typeface="Arial" panose="020B0604020202020204" pitchFamily="34" charset="0"/>
              <a:buChar char="•"/>
            </a:pPr>
            <a:endParaRPr lang="en-US" sz="1600" b="0" dirty="0">
              <a:ea typeface="ＭＳ Ｐゴシック"/>
              <a:cs typeface="Arial"/>
            </a:endParaRPr>
          </a:p>
          <a:p>
            <a:pPr>
              <a:lnSpc>
                <a:spcPct val="150000"/>
              </a:lnSpc>
              <a:buFont typeface="Arial" panose="020B0604020202020204" pitchFamily="34" charset="0"/>
              <a:buChar char="•"/>
            </a:pPr>
            <a:r>
              <a:rPr lang="en-US" sz="1600" b="0" dirty="0">
                <a:ea typeface="ＭＳ Ｐゴシック"/>
                <a:cs typeface="Arial"/>
              </a:rPr>
              <a:t>For an individual building, in addition to the benefits of SC, V2G offers a chance to better utilize locally produced renewable energy by acting as a battery for the building. </a:t>
            </a:r>
            <a:endParaRPr lang="en-US" sz="1600" b="0" dirty="0">
              <a:cs typeface="Arial"/>
            </a:endParaRPr>
          </a:p>
          <a:p>
            <a:pPr>
              <a:buFont typeface="Arial" panose="020B0604020202020204" pitchFamily="34" charset="0"/>
              <a:buChar char="•"/>
            </a:pPr>
            <a:endParaRPr lang="en-US" b="0" dirty="0">
              <a:cs typeface="Arial"/>
            </a:endParaRPr>
          </a:p>
        </p:txBody>
      </p:sp>
    </p:spTree>
    <p:extLst>
      <p:ext uri="{BB962C8B-B14F-4D97-AF65-F5344CB8AC3E}">
        <p14:creationId xmlns:p14="http://schemas.microsoft.com/office/powerpoint/2010/main" val="27981152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702B5F2-B499-4AB1-B2B1-5C9B45F5152B}"/>
              </a:ext>
            </a:extLst>
          </p:cNvPr>
          <p:cNvSpPr>
            <a:spLocks noGrp="1"/>
          </p:cNvSpPr>
          <p:nvPr>
            <p:ph type="body" sz="quarter" idx="13"/>
          </p:nvPr>
        </p:nvSpPr>
        <p:spPr>
          <a:xfrm>
            <a:off x="572400" y="1413110"/>
            <a:ext cx="7885800" cy="900000"/>
          </a:xfrm>
        </p:spPr>
        <p:txBody>
          <a:bodyPr/>
          <a:lstStyle/>
          <a:p>
            <a:pPr>
              <a:buChar char="•"/>
            </a:pPr>
            <a:r>
              <a:rPr lang="en-US" b="0" dirty="0">
                <a:ea typeface="ＭＳ Ｐゴシック"/>
              </a:rPr>
              <a:t>As BEV's spend more than 98% of time parked, V2G provides massive potential to produce grid ancillary services by managing multiple car charges at once. By aggregating these loads together, a virtual powerplant is created, capable to act at reserve markets. </a:t>
            </a:r>
            <a:endParaRPr lang="en-US" b="0" dirty="0"/>
          </a:p>
        </p:txBody>
      </p:sp>
      <p:sp>
        <p:nvSpPr>
          <p:cNvPr id="3" name="Title 2">
            <a:extLst>
              <a:ext uri="{FF2B5EF4-FFF2-40B4-BE49-F238E27FC236}">
                <a16:creationId xmlns:a16="http://schemas.microsoft.com/office/drawing/2014/main" id="{500B8C34-AF65-422F-B6F0-7B2E886AA50C}"/>
              </a:ext>
            </a:extLst>
          </p:cNvPr>
          <p:cNvSpPr>
            <a:spLocks noGrp="1"/>
          </p:cNvSpPr>
          <p:nvPr>
            <p:ph type="ctrTitle"/>
          </p:nvPr>
        </p:nvSpPr>
        <p:spPr/>
        <p:txBody>
          <a:bodyPr/>
          <a:lstStyle/>
          <a:p>
            <a:r>
              <a:rPr lang="en-US">
                <a:ea typeface="ＭＳ Ｐゴシック"/>
              </a:rPr>
              <a:t>Demand response aggregation</a:t>
            </a:r>
            <a:endParaRPr lang="en-US"/>
          </a:p>
        </p:txBody>
      </p:sp>
      <p:sp>
        <p:nvSpPr>
          <p:cNvPr id="4" name="Text Placeholder 3">
            <a:extLst>
              <a:ext uri="{FF2B5EF4-FFF2-40B4-BE49-F238E27FC236}">
                <a16:creationId xmlns:a16="http://schemas.microsoft.com/office/drawing/2014/main" id="{77791056-B42D-43F5-A507-77BDD916D1EE}"/>
              </a:ext>
            </a:extLst>
          </p:cNvPr>
          <p:cNvSpPr>
            <a:spLocks noGrp="1"/>
          </p:cNvSpPr>
          <p:nvPr>
            <p:ph type="body" sz="quarter" idx="16"/>
          </p:nvPr>
        </p:nvSpPr>
        <p:spPr/>
        <p:txBody>
          <a:bodyPr/>
          <a:lstStyle/>
          <a:p>
            <a:endParaRPr lang="en-US"/>
          </a:p>
        </p:txBody>
      </p:sp>
      <p:sp>
        <p:nvSpPr>
          <p:cNvPr id="5" name="Text Placeholder 4">
            <a:extLst>
              <a:ext uri="{FF2B5EF4-FFF2-40B4-BE49-F238E27FC236}">
                <a16:creationId xmlns:a16="http://schemas.microsoft.com/office/drawing/2014/main" id="{3E2BED32-C9C4-45D6-9DE7-C4646BAF20E0}"/>
              </a:ext>
            </a:extLst>
          </p:cNvPr>
          <p:cNvSpPr>
            <a:spLocks noGrp="1"/>
          </p:cNvSpPr>
          <p:nvPr>
            <p:ph type="body" sz="quarter" idx="17"/>
          </p:nvPr>
        </p:nvSpPr>
        <p:spPr/>
        <p:txBody>
          <a:bodyPr/>
          <a:lstStyle/>
          <a:p>
            <a:endParaRPr lang="en-US"/>
          </a:p>
        </p:txBody>
      </p:sp>
      <p:sp>
        <p:nvSpPr>
          <p:cNvPr id="6" name="Date Placeholder 5">
            <a:extLst>
              <a:ext uri="{FF2B5EF4-FFF2-40B4-BE49-F238E27FC236}">
                <a16:creationId xmlns:a16="http://schemas.microsoft.com/office/drawing/2014/main" id="{C50E7F37-0CE6-4365-A73D-31FF49B23912}"/>
              </a:ext>
            </a:extLst>
          </p:cNvPr>
          <p:cNvSpPr>
            <a:spLocks noGrp="1"/>
          </p:cNvSpPr>
          <p:nvPr>
            <p:ph type="dt" sz="half" idx="19"/>
          </p:nvPr>
        </p:nvSpPr>
        <p:spPr/>
        <p:txBody>
          <a:bodyPr/>
          <a:lstStyle/>
          <a:p>
            <a:pPr>
              <a:defRPr/>
            </a:pPr>
            <a:r>
              <a:rPr lang="fi-FI" dirty="0"/>
              <a:t>12.04.2020</a:t>
            </a:r>
            <a:endParaRPr lang="en-US" dirty="0"/>
          </a:p>
        </p:txBody>
      </p:sp>
      <p:sp>
        <p:nvSpPr>
          <p:cNvPr id="7" name="Slide Number Placeholder 6">
            <a:extLst>
              <a:ext uri="{FF2B5EF4-FFF2-40B4-BE49-F238E27FC236}">
                <a16:creationId xmlns:a16="http://schemas.microsoft.com/office/drawing/2014/main" id="{12821E34-1ED0-47FF-9DFF-AD4BCFBEEF11}"/>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5</a:t>
            </a:fld>
            <a:endParaRPr lang="en-US" altLang="en-US"/>
          </a:p>
        </p:txBody>
      </p:sp>
      <p:pic>
        <p:nvPicPr>
          <p:cNvPr id="10" name="Picture 10" descr="A close up of a map&#10;&#10;Description generated with very high confidence">
            <a:extLst>
              <a:ext uri="{FF2B5EF4-FFF2-40B4-BE49-F238E27FC236}">
                <a16:creationId xmlns:a16="http://schemas.microsoft.com/office/drawing/2014/main" id="{4477EDBC-213F-4308-A290-2FE33EE52F1C}"/>
              </a:ext>
            </a:extLst>
          </p:cNvPr>
          <p:cNvPicPr>
            <a:picLocks noChangeAspect="1"/>
          </p:cNvPicPr>
          <p:nvPr/>
        </p:nvPicPr>
        <p:blipFill>
          <a:blip r:embed="rId2"/>
          <a:stretch>
            <a:fillRect/>
          </a:stretch>
        </p:blipFill>
        <p:spPr>
          <a:xfrm>
            <a:off x="572400" y="2065814"/>
            <a:ext cx="6287189" cy="3743254"/>
          </a:xfrm>
          <a:prstGeom prst="rect">
            <a:avLst/>
          </a:prstGeom>
        </p:spPr>
      </p:pic>
      <p:sp>
        <p:nvSpPr>
          <p:cNvPr id="11" name="Text Placeholder 1">
            <a:extLst>
              <a:ext uri="{FF2B5EF4-FFF2-40B4-BE49-F238E27FC236}">
                <a16:creationId xmlns:a16="http://schemas.microsoft.com/office/drawing/2014/main" id="{6AD934FE-EB90-674D-848F-73947857269F}"/>
              </a:ext>
            </a:extLst>
          </p:cNvPr>
          <p:cNvSpPr txBox="1">
            <a:spLocks/>
          </p:cNvSpPr>
          <p:nvPr/>
        </p:nvSpPr>
        <p:spPr bwMode="auto">
          <a:xfrm>
            <a:off x="6977962" y="5219845"/>
            <a:ext cx="1708838" cy="589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rmAutofit/>
          </a:bodyPr>
          <a:lstStyle>
            <a:lvl1pPr marL="292100" indent="-292100" algn="l" defTabSz="388938" rtl="0" eaLnBrk="0" fontAlgn="base" hangingPunct="0">
              <a:lnSpc>
                <a:spcPts val="1704"/>
              </a:lnSpc>
              <a:spcBef>
                <a:spcPct val="20000"/>
              </a:spcBef>
              <a:spcAft>
                <a:spcPct val="0"/>
              </a:spcAft>
              <a:buFont typeface="Arial" panose="020B0604020202020204" pitchFamily="34" charset="0"/>
              <a:buNone/>
              <a:defRPr sz="1400" b="1"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a:lstStyle>
          <a:p>
            <a:pPr marL="0" indent="0"/>
            <a:r>
              <a:rPr lang="en-US" sz="1200" b="0" i="1" dirty="0"/>
              <a:t>Visualization of V2G technology [4] </a:t>
            </a:r>
          </a:p>
        </p:txBody>
      </p:sp>
    </p:spTree>
    <p:extLst>
      <p:ext uri="{BB962C8B-B14F-4D97-AF65-F5344CB8AC3E}">
        <p14:creationId xmlns:p14="http://schemas.microsoft.com/office/powerpoint/2010/main" val="6390859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CEA3EC9-067C-44B0-B196-5D50FD3C7CF6}"/>
              </a:ext>
            </a:extLst>
          </p:cNvPr>
          <p:cNvSpPr>
            <a:spLocks noGrp="1"/>
          </p:cNvSpPr>
          <p:nvPr>
            <p:ph type="body" sz="quarter" idx="13"/>
          </p:nvPr>
        </p:nvSpPr>
        <p:spPr>
          <a:xfrm>
            <a:off x="572400" y="1497600"/>
            <a:ext cx="7815746" cy="4136400"/>
          </a:xfrm>
        </p:spPr>
        <p:txBody>
          <a:bodyPr>
            <a:normAutofit lnSpcReduction="10000"/>
          </a:bodyPr>
          <a:lstStyle/>
          <a:p>
            <a:pPr>
              <a:lnSpc>
                <a:spcPct val="150000"/>
              </a:lnSpc>
              <a:buChar char="•"/>
            </a:pPr>
            <a:r>
              <a:rPr lang="en-US" sz="1600" b="0" dirty="0">
                <a:ea typeface="ＭＳ Ｐゴシック"/>
              </a:rPr>
              <a:t>SC and even a very rudimentary time-based load management system can greatly reduce the increase to peak demand caused by the electrification of the transport system. Furthermore, they help with limiting the stress at the electricity distribution network level by limiting simultaneous charging.</a:t>
            </a:r>
          </a:p>
          <a:p>
            <a:pPr>
              <a:lnSpc>
                <a:spcPct val="150000"/>
              </a:lnSpc>
              <a:buChar char="•"/>
            </a:pPr>
            <a:endParaRPr lang="en-US" sz="1600" b="0" dirty="0">
              <a:ea typeface="ＭＳ Ｐゴシック"/>
            </a:endParaRPr>
          </a:p>
          <a:p>
            <a:pPr>
              <a:lnSpc>
                <a:spcPct val="150000"/>
              </a:lnSpc>
              <a:buChar char="•"/>
            </a:pPr>
            <a:r>
              <a:rPr lang="en-US" sz="1600" b="0" dirty="0">
                <a:ea typeface="ＭＳ Ｐゴシック"/>
              </a:rPr>
              <a:t>V2G aggregation can create virtual powerplants, helping provide grid ancillary services (peak demand, frequency control etc.) in a cost effective and CO</a:t>
            </a:r>
            <a:r>
              <a:rPr lang="en-US" sz="1600" b="0" baseline="-25000" dirty="0">
                <a:ea typeface="ＭＳ Ｐゴシック"/>
              </a:rPr>
              <a:t>2</a:t>
            </a:r>
            <a:r>
              <a:rPr lang="en-US" sz="1600" b="0" dirty="0">
                <a:ea typeface="ＭＳ Ｐゴシック"/>
              </a:rPr>
              <a:t> neutral manner</a:t>
            </a:r>
          </a:p>
          <a:p>
            <a:pPr>
              <a:lnSpc>
                <a:spcPct val="150000"/>
              </a:lnSpc>
              <a:buChar char="•"/>
            </a:pPr>
            <a:endParaRPr lang="en-US" sz="1600" b="0" dirty="0"/>
          </a:p>
          <a:p>
            <a:pPr>
              <a:lnSpc>
                <a:spcPct val="150000"/>
              </a:lnSpc>
              <a:buChar char="•"/>
            </a:pPr>
            <a:r>
              <a:rPr lang="en-US" sz="1600" b="0" dirty="0">
                <a:ea typeface="ＭＳ Ｐゴシック"/>
              </a:rPr>
              <a:t>V2G enables the batteries of BEV's to be used to increase the share of renewable energy utilized by energy system (both for individual building and the national grid)</a:t>
            </a:r>
            <a:endParaRPr lang="en-US" sz="1600" b="0" dirty="0"/>
          </a:p>
        </p:txBody>
      </p:sp>
      <p:sp>
        <p:nvSpPr>
          <p:cNvPr id="3" name="Title 2">
            <a:extLst>
              <a:ext uri="{FF2B5EF4-FFF2-40B4-BE49-F238E27FC236}">
                <a16:creationId xmlns:a16="http://schemas.microsoft.com/office/drawing/2014/main" id="{7B71C506-4DD1-4221-805E-E26ACD8D004D}"/>
              </a:ext>
            </a:extLst>
          </p:cNvPr>
          <p:cNvSpPr>
            <a:spLocks noGrp="1"/>
          </p:cNvSpPr>
          <p:nvPr>
            <p:ph type="ctrTitle"/>
          </p:nvPr>
        </p:nvSpPr>
        <p:spPr/>
        <p:txBody>
          <a:bodyPr/>
          <a:lstStyle/>
          <a:p>
            <a:r>
              <a:rPr lang="en-US">
                <a:ea typeface="ＭＳ Ｐゴシック"/>
              </a:rPr>
              <a:t>Benefits of BEV demand response</a:t>
            </a:r>
            <a:endParaRPr lang="en-US"/>
          </a:p>
        </p:txBody>
      </p:sp>
      <p:sp>
        <p:nvSpPr>
          <p:cNvPr id="4" name="Text Placeholder 3">
            <a:extLst>
              <a:ext uri="{FF2B5EF4-FFF2-40B4-BE49-F238E27FC236}">
                <a16:creationId xmlns:a16="http://schemas.microsoft.com/office/drawing/2014/main" id="{57FAA852-1068-4A01-A2C5-EFA2AD646BE7}"/>
              </a:ext>
            </a:extLst>
          </p:cNvPr>
          <p:cNvSpPr>
            <a:spLocks noGrp="1"/>
          </p:cNvSpPr>
          <p:nvPr>
            <p:ph type="body" sz="quarter" idx="16"/>
          </p:nvPr>
        </p:nvSpPr>
        <p:spPr/>
        <p:txBody>
          <a:bodyPr/>
          <a:lstStyle/>
          <a:p>
            <a:endParaRPr lang="en-US"/>
          </a:p>
        </p:txBody>
      </p:sp>
      <p:sp>
        <p:nvSpPr>
          <p:cNvPr id="5" name="Text Placeholder 4">
            <a:extLst>
              <a:ext uri="{FF2B5EF4-FFF2-40B4-BE49-F238E27FC236}">
                <a16:creationId xmlns:a16="http://schemas.microsoft.com/office/drawing/2014/main" id="{63AB5AFA-9F49-4F40-BD6F-EA31A0AB30E2}"/>
              </a:ext>
            </a:extLst>
          </p:cNvPr>
          <p:cNvSpPr>
            <a:spLocks noGrp="1"/>
          </p:cNvSpPr>
          <p:nvPr>
            <p:ph type="body" sz="quarter" idx="17"/>
          </p:nvPr>
        </p:nvSpPr>
        <p:spPr/>
        <p:txBody>
          <a:bodyPr/>
          <a:lstStyle/>
          <a:p>
            <a:endParaRPr lang="en-US"/>
          </a:p>
        </p:txBody>
      </p:sp>
      <p:sp>
        <p:nvSpPr>
          <p:cNvPr id="6" name="Date Placeholder 5">
            <a:extLst>
              <a:ext uri="{FF2B5EF4-FFF2-40B4-BE49-F238E27FC236}">
                <a16:creationId xmlns:a16="http://schemas.microsoft.com/office/drawing/2014/main" id="{0EB118D5-8FAA-4843-BEAB-9B43E650F0A6}"/>
              </a:ext>
            </a:extLst>
          </p:cNvPr>
          <p:cNvSpPr>
            <a:spLocks noGrp="1"/>
          </p:cNvSpPr>
          <p:nvPr>
            <p:ph type="dt" sz="half" idx="19"/>
          </p:nvPr>
        </p:nvSpPr>
        <p:spPr/>
        <p:txBody>
          <a:bodyPr/>
          <a:lstStyle/>
          <a:p>
            <a:pPr>
              <a:defRPr/>
            </a:pPr>
            <a:r>
              <a:rPr lang="fi-FI" dirty="0"/>
              <a:t>12.04.2020</a:t>
            </a:r>
            <a:endParaRPr lang="en-US" dirty="0"/>
          </a:p>
        </p:txBody>
      </p:sp>
      <p:sp>
        <p:nvSpPr>
          <p:cNvPr id="7" name="Slide Number Placeholder 6">
            <a:extLst>
              <a:ext uri="{FF2B5EF4-FFF2-40B4-BE49-F238E27FC236}">
                <a16:creationId xmlns:a16="http://schemas.microsoft.com/office/drawing/2014/main" id="{C763769A-A513-4FE2-9957-4167F22C29D6}"/>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6</a:t>
            </a:fld>
            <a:endParaRPr lang="en-US" altLang="en-US"/>
          </a:p>
        </p:txBody>
      </p:sp>
    </p:spTree>
    <p:extLst>
      <p:ext uri="{BB962C8B-B14F-4D97-AF65-F5344CB8AC3E}">
        <p14:creationId xmlns:p14="http://schemas.microsoft.com/office/powerpoint/2010/main" val="14490610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BFF4196-17A4-4412-AA72-7C946726F13B}"/>
              </a:ext>
            </a:extLst>
          </p:cNvPr>
          <p:cNvSpPr>
            <a:spLocks noGrp="1"/>
          </p:cNvSpPr>
          <p:nvPr>
            <p:ph type="body" sz="quarter" idx="13"/>
          </p:nvPr>
        </p:nvSpPr>
        <p:spPr>
          <a:xfrm>
            <a:off x="572400" y="1497600"/>
            <a:ext cx="7772400" cy="4136400"/>
          </a:xfrm>
        </p:spPr>
        <p:txBody>
          <a:bodyPr>
            <a:normAutofit/>
          </a:bodyPr>
          <a:lstStyle/>
          <a:p>
            <a:pPr>
              <a:lnSpc>
                <a:spcPct val="150000"/>
              </a:lnSpc>
              <a:buChar char="•"/>
            </a:pPr>
            <a:r>
              <a:rPr lang="en-US" sz="1600" b="0" dirty="0">
                <a:ea typeface="ＭＳ Ｐゴシック"/>
              </a:rPr>
              <a:t>In order to effectively manage the loads, information system needs to be included to enable the input for smart charging and V2G. This incurs investment costs.</a:t>
            </a:r>
          </a:p>
          <a:p>
            <a:pPr>
              <a:lnSpc>
                <a:spcPct val="150000"/>
              </a:lnSpc>
              <a:buChar char="•"/>
            </a:pPr>
            <a:endParaRPr lang="en-US" sz="1600" b="0" dirty="0"/>
          </a:p>
          <a:p>
            <a:pPr>
              <a:lnSpc>
                <a:spcPct val="150000"/>
              </a:lnSpc>
              <a:buChar char="•"/>
            </a:pPr>
            <a:r>
              <a:rPr lang="en-US" sz="1600" b="0" dirty="0">
                <a:ea typeface="ＭＳ Ｐゴシック"/>
              </a:rPr>
              <a:t>V2G infrastructure is more expensive than one directional charging, and this investment cost might make the return on the investment very small/none existent.</a:t>
            </a:r>
          </a:p>
          <a:p>
            <a:pPr>
              <a:lnSpc>
                <a:spcPct val="150000"/>
              </a:lnSpc>
              <a:buChar char="•"/>
            </a:pPr>
            <a:endParaRPr lang="en-US" sz="1600" b="0" dirty="0">
              <a:ea typeface="ＭＳ Ｐゴシック"/>
            </a:endParaRPr>
          </a:p>
          <a:p>
            <a:pPr>
              <a:lnSpc>
                <a:spcPct val="150000"/>
              </a:lnSpc>
              <a:buChar char="•"/>
            </a:pPr>
            <a:r>
              <a:rPr lang="en-US" sz="1600" b="0" dirty="0">
                <a:ea typeface="ＭＳ Ｐゴシック"/>
              </a:rPr>
              <a:t>V2G consumes the batteries of the vehicles. As batteries are the most expensive part of BEV, it might not make economical sense. Furthermore, battery manufacturing is CO</a:t>
            </a:r>
            <a:r>
              <a:rPr lang="en-US" sz="1600" b="0" baseline="-25000" dirty="0">
                <a:ea typeface="ＭＳ Ｐゴシック"/>
              </a:rPr>
              <a:t>2</a:t>
            </a:r>
            <a:r>
              <a:rPr lang="en-US" sz="1600" b="0" dirty="0">
                <a:ea typeface="ＭＳ Ｐゴシック"/>
              </a:rPr>
              <a:t> heavy activity, lessening the environmental </a:t>
            </a:r>
            <a:r>
              <a:rPr lang="en-US" sz="1600" b="0" dirty="0" err="1">
                <a:ea typeface="ＭＳ Ｐゴシック"/>
              </a:rPr>
              <a:t>benefist</a:t>
            </a:r>
            <a:r>
              <a:rPr lang="en-US" sz="1600" b="0" dirty="0">
                <a:ea typeface="ＭＳ Ｐゴシック"/>
              </a:rPr>
              <a:t> of V2G.</a:t>
            </a:r>
            <a:endParaRPr lang="en-US" sz="1600" b="0" dirty="0"/>
          </a:p>
        </p:txBody>
      </p:sp>
      <p:sp>
        <p:nvSpPr>
          <p:cNvPr id="3" name="Title 2">
            <a:extLst>
              <a:ext uri="{FF2B5EF4-FFF2-40B4-BE49-F238E27FC236}">
                <a16:creationId xmlns:a16="http://schemas.microsoft.com/office/drawing/2014/main" id="{CE6ECC72-756C-461B-A87C-9E2F4FCA12AC}"/>
              </a:ext>
            </a:extLst>
          </p:cNvPr>
          <p:cNvSpPr>
            <a:spLocks noGrp="1"/>
          </p:cNvSpPr>
          <p:nvPr>
            <p:ph type="ctrTitle"/>
          </p:nvPr>
        </p:nvSpPr>
        <p:spPr/>
        <p:txBody>
          <a:bodyPr/>
          <a:lstStyle/>
          <a:p>
            <a:r>
              <a:rPr lang="en-US">
                <a:ea typeface="ＭＳ Ｐゴシック"/>
              </a:rPr>
              <a:t>Costs of BEV demand response</a:t>
            </a:r>
            <a:endParaRPr lang="en-US"/>
          </a:p>
        </p:txBody>
      </p:sp>
      <p:sp>
        <p:nvSpPr>
          <p:cNvPr id="4" name="Text Placeholder 3">
            <a:extLst>
              <a:ext uri="{FF2B5EF4-FFF2-40B4-BE49-F238E27FC236}">
                <a16:creationId xmlns:a16="http://schemas.microsoft.com/office/drawing/2014/main" id="{D0FBCEE5-7E0B-4210-8E38-F8C86A52DA50}"/>
              </a:ext>
            </a:extLst>
          </p:cNvPr>
          <p:cNvSpPr>
            <a:spLocks noGrp="1"/>
          </p:cNvSpPr>
          <p:nvPr>
            <p:ph type="body" sz="quarter" idx="16"/>
          </p:nvPr>
        </p:nvSpPr>
        <p:spPr/>
        <p:txBody>
          <a:bodyPr/>
          <a:lstStyle/>
          <a:p>
            <a:endParaRPr lang="en-US"/>
          </a:p>
        </p:txBody>
      </p:sp>
      <p:sp>
        <p:nvSpPr>
          <p:cNvPr id="5" name="Text Placeholder 4">
            <a:extLst>
              <a:ext uri="{FF2B5EF4-FFF2-40B4-BE49-F238E27FC236}">
                <a16:creationId xmlns:a16="http://schemas.microsoft.com/office/drawing/2014/main" id="{69A1068B-6889-43D3-9B47-9E2D53B5AF41}"/>
              </a:ext>
            </a:extLst>
          </p:cNvPr>
          <p:cNvSpPr>
            <a:spLocks noGrp="1"/>
          </p:cNvSpPr>
          <p:nvPr>
            <p:ph type="body" sz="quarter" idx="17"/>
          </p:nvPr>
        </p:nvSpPr>
        <p:spPr/>
        <p:txBody>
          <a:bodyPr/>
          <a:lstStyle/>
          <a:p>
            <a:endParaRPr lang="en-US"/>
          </a:p>
        </p:txBody>
      </p:sp>
      <p:sp>
        <p:nvSpPr>
          <p:cNvPr id="6" name="Date Placeholder 5">
            <a:extLst>
              <a:ext uri="{FF2B5EF4-FFF2-40B4-BE49-F238E27FC236}">
                <a16:creationId xmlns:a16="http://schemas.microsoft.com/office/drawing/2014/main" id="{244ABEAB-AFC9-46FC-BF96-95DFB83CA530}"/>
              </a:ext>
            </a:extLst>
          </p:cNvPr>
          <p:cNvSpPr>
            <a:spLocks noGrp="1"/>
          </p:cNvSpPr>
          <p:nvPr>
            <p:ph type="dt" sz="half" idx="19"/>
          </p:nvPr>
        </p:nvSpPr>
        <p:spPr/>
        <p:txBody>
          <a:bodyPr/>
          <a:lstStyle/>
          <a:p>
            <a:pPr>
              <a:defRPr/>
            </a:pPr>
            <a:r>
              <a:rPr lang="fi-FI" dirty="0"/>
              <a:t>12.04.2020</a:t>
            </a:r>
            <a:endParaRPr lang="en-US" dirty="0"/>
          </a:p>
        </p:txBody>
      </p:sp>
      <p:sp>
        <p:nvSpPr>
          <p:cNvPr id="7" name="Slide Number Placeholder 6">
            <a:extLst>
              <a:ext uri="{FF2B5EF4-FFF2-40B4-BE49-F238E27FC236}">
                <a16:creationId xmlns:a16="http://schemas.microsoft.com/office/drawing/2014/main" id="{659C4050-3279-484E-8188-764204C0E6DD}"/>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7</a:t>
            </a:fld>
            <a:endParaRPr lang="en-US" altLang="en-US"/>
          </a:p>
        </p:txBody>
      </p:sp>
    </p:spTree>
    <p:extLst>
      <p:ext uri="{BB962C8B-B14F-4D97-AF65-F5344CB8AC3E}">
        <p14:creationId xmlns:p14="http://schemas.microsoft.com/office/powerpoint/2010/main" val="1813863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4136400"/>
          </a:xfrm>
        </p:spPr>
        <p:txBody>
          <a:bodyPr>
            <a:normAutofit/>
          </a:bodyPr>
          <a:lstStyle/>
          <a:p>
            <a:pPr marL="342900" indent="-342900">
              <a:lnSpc>
                <a:spcPct val="150000"/>
              </a:lnSpc>
              <a:buChar char="•"/>
            </a:pPr>
            <a:r>
              <a:rPr lang="en-US" sz="1600" b="0" dirty="0">
                <a:ea typeface="ＭＳ Ｐゴシック"/>
              </a:rPr>
              <a:t>Electrification of the transport system will increase the load on our power system, generating a need to utilize demand response to avoid negative new high demand peaks for the grid.</a:t>
            </a:r>
          </a:p>
          <a:p>
            <a:pPr marL="342900" indent="-342900">
              <a:lnSpc>
                <a:spcPct val="150000"/>
              </a:lnSpc>
              <a:buChar char="•"/>
            </a:pPr>
            <a:endParaRPr lang="en-US" sz="1600" b="0" dirty="0"/>
          </a:p>
          <a:p>
            <a:pPr marL="342900" indent="-342900">
              <a:lnSpc>
                <a:spcPct val="150000"/>
              </a:lnSpc>
              <a:buChar char="•"/>
            </a:pPr>
            <a:r>
              <a:rPr lang="en-US" sz="1600" b="0" dirty="0">
                <a:ea typeface="ＭＳ Ｐゴシック"/>
              </a:rPr>
              <a:t>V2G aggregation enables both increasing the share of renewables of energy usage as well as to provide economical and environmental grid services.</a:t>
            </a:r>
          </a:p>
          <a:p>
            <a:pPr marL="342900" indent="-342900">
              <a:lnSpc>
                <a:spcPct val="150000"/>
              </a:lnSpc>
              <a:buChar char="•"/>
            </a:pPr>
            <a:endParaRPr lang="en-US" sz="1600" b="0" dirty="0"/>
          </a:p>
          <a:p>
            <a:pPr marL="342900" indent="-342900">
              <a:lnSpc>
                <a:spcPct val="150000"/>
              </a:lnSpc>
              <a:buFont typeface="Arial" panose="020B0604020202020204" pitchFamily="34" charset="0"/>
              <a:buChar char="•"/>
            </a:pPr>
            <a:r>
              <a:rPr lang="en-US" sz="1600" b="0" dirty="0">
                <a:ea typeface="ＭＳ Ｐゴシック"/>
              </a:rPr>
              <a:t>Cost and environmental benefits should be considered with regards to battery lifecycles, as this is the key attribute in determining whether V2G is economically or environmentally viable.</a:t>
            </a:r>
          </a:p>
          <a:p>
            <a:pPr marL="0" indent="0">
              <a:lnSpc>
                <a:spcPct val="150000"/>
              </a:lnSpc>
            </a:pPr>
            <a:endParaRPr lang="en-US" sz="1600" b="0" dirty="0">
              <a:ea typeface="ＭＳ Ｐゴシック"/>
            </a:endParaRPr>
          </a:p>
          <a:p>
            <a:pPr>
              <a:lnSpc>
                <a:spcPct val="150000"/>
              </a:lnSpc>
              <a:buFont typeface="Arial" panose="020B0604020202020204" pitchFamily="34" charset="0"/>
              <a:buChar char="•"/>
            </a:pPr>
            <a:endParaRPr lang="en-US" sz="1600" b="0" dirty="0"/>
          </a:p>
        </p:txBody>
      </p:sp>
      <p:sp>
        <p:nvSpPr>
          <p:cNvPr id="3" name="Title 2"/>
          <p:cNvSpPr>
            <a:spLocks noGrp="1"/>
          </p:cNvSpPr>
          <p:nvPr>
            <p:ph type="ctrTitle"/>
          </p:nvPr>
        </p:nvSpPr>
        <p:spPr/>
        <p:txBody>
          <a:bodyPr/>
          <a:lstStyle/>
          <a:p>
            <a:r>
              <a:rPr lang="fi-FI" err="1"/>
              <a:t>Conclusions</a:t>
            </a:r>
            <a:endParaRPr lang="en-US"/>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a:t>07.02.2018</a:t>
            </a:r>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8</a:t>
            </a:fld>
            <a:endParaRPr lang="en-US" altLang="en-US"/>
          </a:p>
        </p:txBody>
      </p:sp>
    </p:spTree>
    <p:extLst>
      <p:ext uri="{BB962C8B-B14F-4D97-AF65-F5344CB8AC3E}">
        <p14:creationId xmlns:p14="http://schemas.microsoft.com/office/powerpoint/2010/main" val="32231556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358287"/>
            <a:ext cx="8134278" cy="4136400"/>
          </a:xfrm>
        </p:spPr>
        <p:txBody>
          <a:bodyPr>
            <a:normAutofit/>
          </a:bodyPr>
          <a:lstStyle/>
          <a:p>
            <a:pPr marL="0" indent="0">
              <a:lnSpc>
                <a:spcPct val="150000"/>
              </a:lnSpc>
            </a:pPr>
            <a:r>
              <a:rPr lang="en-US" sz="1200" b="0" dirty="0">
                <a:ea typeface="ＭＳ Ｐゴシック"/>
              </a:rPr>
              <a:t>[1] Lund H, </a:t>
            </a:r>
            <a:r>
              <a:rPr lang="en-US" sz="1200" b="0" dirty="0" err="1">
                <a:ea typeface="ＭＳ Ｐゴシック"/>
              </a:rPr>
              <a:t>Mathiesen</a:t>
            </a:r>
            <a:r>
              <a:rPr lang="en-US" sz="1200" b="0" dirty="0">
                <a:ea typeface="ＭＳ Ｐゴシック"/>
              </a:rPr>
              <a:t> BV, </a:t>
            </a:r>
            <a:r>
              <a:rPr lang="en-US" sz="1200" b="0" dirty="0" err="1">
                <a:ea typeface="ＭＳ Ｐゴシック"/>
              </a:rPr>
              <a:t>Hvelplund</a:t>
            </a:r>
            <a:r>
              <a:rPr lang="en-US" sz="1200" b="0" dirty="0">
                <a:ea typeface="ＭＳ Ｐゴシック"/>
              </a:rPr>
              <a:t> FK, </a:t>
            </a:r>
            <a:r>
              <a:rPr lang="en-US" sz="1200" b="0" dirty="0" err="1">
                <a:ea typeface="ＭＳ Ｐゴシック"/>
              </a:rPr>
              <a:t>Østergaard</a:t>
            </a:r>
            <a:r>
              <a:rPr lang="en-US" sz="1200" b="0" dirty="0">
                <a:ea typeface="ＭＳ Ｐゴシック"/>
              </a:rPr>
              <a:t> PA, Christensen P, Connolly D, </a:t>
            </a:r>
            <a:r>
              <a:rPr lang="en-US" sz="1200" b="0" dirty="0" err="1">
                <a:ea typeface="ＭＳ Ｐゴシック"/>
              </a:rPr>
              <a:t>Schaltz</a:t>
            </a:r>
            <a:r>
              <a:rPr lang="en-US" sz="1200" b="0" dirty="0">
                <a:ea typeface="ＭＳ Ｐゴシック"/>
              </a:rPr>
              <a:t> E, Pillay JR, Nielsen MP, </a:t>
            </a:r>
            <a:r>
              <a:rPr lang="en-US" sz="1200" b="0" dirty="0" err="1">
                <a:ea typeface="ＭＳ Ｐゴシック"/>
              </a:rPr>
              <a:t>Felby</a:t>
            </a:r>
            <a:r>
              <a:rPr lang="en-US" sz="1200" b="0" dirty="0">
                <a:ea typeface="ＭＳ Ｐゴシック"/>
              </a:rPr>
              <a:t> C, Bentsen NS, Meyer NI, </a:t>
            </a:r>
            <a:r>
              <a:rPr lang="en-US" sz="1200" b="0" dirty="0" err="1">
                <a:ea typeface="ＭＳ Ｐゴシック"/>
              </a:rPr>
              <a:t>Tonini</a:t>
            </a:r>
            <a:r>
              <a:rPr lang="en-US" sz="1200" b="0" dirty="0">
                <a:ea typeface="ＭＳ Ｐゴシック"/>
              </a:rPr>
              <a:t> D, </a:t>
            </a:r>
            <a:r>
              <a:rPr lang="en-US" sz="1200" b="0" dirty="0" err="1">
                <a:ea typeface="ＭＳ Ｐゴシック"/>
              </a:rPr>
              <a:t>Astrup</a:t>
            </a:r>
            <a:r>
              <a:rPr lang="en-US" sz="1200" b="0" dirty="0">
                <a:ea typeface="ＭＳ Ｐゴシック"/>
              </a:rPr>
              <a:t> T, </a:t>
            </a:r>
            <a:r>
              <a:rPr lang="en-US" sz="1200" b="0" dirty="0" err="1">
                <a:ea typeface="ＭＳ Ｐゴシック"/>
              </a:rPr>
              <a:t>Heussen</a:t>
            </a:r>
            <a:r>
              <a:rPr lang="en-US" sz="1200" b="0" dirty="0">
                <a:ea typeface="ＭＳ Ｐゴシック"/>
              </a:rPr>
              <a:t> K, </a:t>
            </a:r>
            <a:r>
              <a:rPr lang="en-US" sz="1200" b="0" dirty="0" err="1">
                <a:ea typeface="ＭＳ Ｐゴシック"/>
              </a:rPr>
              <a:t>Morthorst</a:t>
            </a:r>
            <a:r>
              <a:rPr lang="en-US" sz="1200" b="0" dirty="0">
                <a:ea typeface="ＭＳ Ｐゴシック"/>
              </a:rPr>
              <a:t> PE, Andersen FM, Münster M, Hansen L-LP, Wenzel H, Hamelin L, </a:t>
            </a:r>
            <a:r>
              <a:rPr lang="en-US" sz="1200" b="0" dirty="0" err="1">
                <a:ea typeface="ＭＳ Ｐゴシック"/>
              </a:rPr>
              <a:t>Munksgaard</a:t>
            </a:r>
            <a:r>
              <a:rPr lang="en-US" sz="1200" b="0" dirty="0">
                <a:ea typeface="ＭＳ Ｐゴシック"/>
              </a:rPr>
              <a:t> J, </a:t>
            </a:r>
            <a:r>
              <a:rPr lang="en-US" sz="1200" b="0" dirty="0" err="1">
                <a:ea typeface="ＭＳ Ｐゴシック"/>
              </a:rPr>
              <a:t>Karnøe</a:t>
            </a:r>
            <a:r>
              <a:rPr lang="en-US" sz="1200" b="0" dirty="0">
                <a:ea typeface="ＭＳ Ｐゴシック"/>
              </a:rPr>
              <a:t> P, Lind M. Coherent energy and environmental system analysis. Aalborg University; 2011. Available from 〈</a:t>
            </a:r>
            <a:r>
              <a:rPr lang="en-US" sz="1200" b="0" dirty="0">
                <a:ea typeface="ＭＳ Ｐゴシック"/>
                <a:hlinkClick r:id="rId3"/>
              </a:rPr>
              <a:t>http://www.ceesa.plan.aau.dk〉</a:t>
            </a:r>
            <a:endParaRPr lang="en-US" sz="1200" b="0" dirty="0">
              <a:ea typeface="ＭＳ Ｐゴシック"/>
            </a:endParaRPr>
          </a:p>
          <a:p>
            <a:pPr marL="0" indent="0">
              <a:lnSpc>
                <a:spcPct val="150000"/>
              </a:lnSpc>
            </a:pPr>
            <a:r>
              <a:rPr lang="en-US" sz="1200" b="0" dirty="0">
                <a:ea typeface="ＭＳ Ｐゴシック"/>
              </a:rPr>
              <a:t>[2] K. Qian, C. Zhou, M. Allan and Y. Yuan, 2011. Modeling of Load Demand Due to EV Battery Charging in Distribution Systems. IEEE Transactions on Power Systems, vol. 26, no. 2, s. 802-810 ISSN 0885-8950. DOI 10.1109/TPWRS.2010.2057456. </a:t>
            </a:r>
          </a:p>
          <a:p>
            <a:pPr marL="0" indent="0">
              <a:lnSpc>
                <a:spcPct val="150000"/>
              </a:lnSpc>
            </a:pPr>
            <a:r>
              <a:rPr lang="en-GB" sz="1200" b="0" dirty="0"/>
              <a:t>[3] </a:t>
            </a:r>
            <a:r>
              <a:rPr lang="en-GB" sz="1200" b="0" dirty="0" err="1"/>
              <a:t>Salpakari</a:t>
            </a:r>
            <a:r>
              <a:rPr lang="en-GB" sz="1200" b="0" dirty="0"/>
              <a:t>, J., </a:t>
            </a:r>
            <a:r>
              <a:rPr lang="en-GB" sz="1200" b="0" dirty="0" err="1"/>
              <a:t>Rasku</a:t>
            </a:r>
            <a:r>
              <a:rPr lang="en-GB" sz="1200" b="0" dirty="0"/>
              <a:t>, T., Lindgren, J. and Lund, P.D., 2017. Flexibility of electric vehicles and space heating in net zero energy houses: an optimal control model with thermal dynamics and battery degradation</a:t>
            </a:r>
            <a:r>
              <a:rPr lang="en-GB" sz="1200" b="0" i="1" dirty="0"/>
              <a:t>. Applied Energy</a:t>
            </a:r>
            <a:r>
              <a:rPr lang="en-GB" sz="1200" b="0" dirty="0"/>
              <a:t>, 3/15, vol. 190, s. 800-812 ISSN 0306-2619. </a:t>
            </a:r>
          </a:p>
          <a:p>
            <a:pPr marL="0" indent="0">
              <a:lnSpc>
                <a:spcPct val="150000"/>
              </a:lnSpc>
            </a:pPr>
            <a:r>
              <a:rPr lang="en-GB" sz="1200" b="0" dirty="0"/>
              <a:t>[4] Miami Lakes Chrysler Blog, 12.04.2020 Available at: </a:t>
            </a:r>
            <a:r>
              <a:rPr lang="en-GB" sz="1200" b="0" dirty="0">
                <a:hlinkClick r:id="rId4"/>
              </a:rPr>
              <a:t>http://www.miamilakesautomall.com/chrysler-blog/chrysler-has-begun-testing-for-vehicle-to-grid-tech/</a:t>
            </a:r>
            <a:endParaRPr lang="en-GB" sz="1200" b="0" dirty="0"/>
          </a:p>
          <a:p>
            <a:pPr marL="0" indent="0">
              <a:lnSpc>
                <a:spcPct val="150000"/>
              </a:lnSpc>
            </a:pPr>
            <a:endParaRPr lang="en-GB" sz="1200" b="0" dirty="0"/>
          </a:p>
          <a:p>
            <a:pPr marL="0" indent="0">
              <a:lnSpc>
                <a:spcPct val="150000"/>
              </a:lnSpc>
            </a:pPr>
            <a:endParaRPr lang="en-US" sz="1200" b="0" dirty="0">
              <a:ea typeface="ＭＳ Ｐゴシック"/>
            </a:endParaRPr>
          </a:p>
          <a:p>
            <a:pPr marL="0" indent="0">
              <a:lnSpc>
                <a:spcPct val="150000"/>
              </a:lnSpc>
            </a:pPr>
            <a:endParaRPr lang="en-US" sz="1200" b="0" dirty="0">
              <a:ea typeface="ＭＳ Ｐゴシック"/>
            </a:endParaRPr>
          </a:p>
        </p:txBody>
      </p:sp>
      <p:sp>
        <p:nvSpPr>
          <p:cNvPr id="3" name="Title 2"/>
          <p:cNvSpPr>
            <a:spLocks noGrp="1"/>
          </p:cNvSpPr>
          <p:nvPr>
            <p:ph type="ctrTitle"/>
          </p:nvPr>
        </p:nvSpPr>
        <p:spPr/>
        <p:txBody>
          <a:bodyPr/>
          <a:lstStyle/>
          <a:p>
            <a:r>
              <a:rPr lang="fi-FI" err="1">
                <a:ea typeface="ＭＳ Ｐゴシック"/>
              </a:rPr>
              <a:t>Source</a:t>
            </a:r>
            <a:r>
              <a:rPr lang="fi-FI">
                <a:ea typeface="ＭＳ Ｐゴシック"/>
              </a:rPr>
              <a:t> </a:t>
            </a:r>
            <a:r>
              <a:rPr lang="fi-FI" err="1">
                <a:ea typeface="ＭＳ Ｐゴシック"/>
              </a:rPr>
              <a:t>materials</a:t>
            </a:r>
            <a:r>
              <a:rPr lang="fi-FI">
                <a:ea typeface="ＭＳ Ｐゴシック"/>
              </a:rPr>
              <a:t> </a:t>
            </a:r>
            <a:r>
              <a:rPr lang="fi-FI" err="1">
                <a:ea typeface="ＭＳ Ｐゴシック"/>
              </a:rPr>
              <a:t>used</a:t>
            </a:r>
            <a:endParaRPr lang="en-US">
              <a:ea typeface="ＭＳ Ｐゴシック"/>
            </a:endParaRPr>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dirty="0"/>
              <a:t>12.04.2020</a:t>
            </a:r>
            <a:endParaRPr lang="en-US" dirty="0"/>
          </a:p>
        </p:txBody>
      </p:sp>
      <p:sp>
        <p:nvSpPr>
          <p:cNvPr id="8" name="Slide Number Placeholder 7"/>
          <p:cNvSpPr>
            <a:spLocks noGrp="1"/>
          </p:cNvSpPr>
          <p:nvPr>
            <p:ph type="sldNum" sz="quarter" idx="20"/>
          </p:nvPr>
        </p:nvSpPr>
        <p:spPr/>
        <p:txBody>
          <a:bodyPr/>
          <a:lstStyle/>
          <a:p>
            <a:pPr>
              <a:defRPr/>
            </a:pPr>
            <a:r>
              <a:rPr lang="et-EE" altLang="en-US" dirty="0"/>
              <a:t>Page </a:t>
            </a:r>
            <a:fld id="{7ACE66E0-BE04-47BA-A62D-7BFC499E8192}" type="slidenum">
              <a:rPr lang="en-US" altLang="en-US" smtClean="0"/>
              <a:pPr>
                <a:defRPr/>
              </a:pPr>
              <a:t>9</a:t>
            </a:fld>
            <a:endParaRPr lang="en-US" altLang="en-US" dirty="0"/>
          </a:p>
        </p:txBody>
      </p:sp>
    </p:spTree>
    <p:extLst>
      <p:ext uri="{BB962C8B-B14F-4D97-AF65-F5344CB8AC3E}">
        <p14:creationId xmlns:p14="http://schemas.microsoft.com/office/powerpoint/2010/main" val="1660700262"/>
      </p:ext>
    </p:extLst>
  </p:cSld>
  <p:clrMapOvr>
    <a:masterClrMapping/>
  </p:clrMapOvr>
</p:sld>
</file>

<file path=ppt/theme/theme1.xml><?xml version="1.0" encoding="utf-8"?>
<a:theme xmlns:a="http://schemas.openxmlformats.org/drawingml/2006/main" name="presentation">
  <a:themeElements>
    <a:clrScheme name="Custom 5">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Aalto Content - Green">
  <a:themeElements>
    <a:clrScheme name="Custom 6">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presentation</Template>
  <TotalTime>5</TotalTime>
  <Words>852</Words>
  <Application>Microsoft Office PowerPoint</Application>
  <PresentationFormat>On-screen Show (4:3)</PresentationFormat>
  <Paragraphs>60</Paragraphs>
  <Slides>9</Slides>
  <Notes>4</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9</vt:i4>
      </vt:variant>
    </vt:vector>
  </HeadingPairs>
  <TitlesOfParts>
    <vt:vector size="15" baseType="lpstr">
      <vt:lpstr>ＭＳ Ｐゴシック</vt:lpstr>
      <vt:lpstr>Arial</vt:lpstr>
      <vt:lpstr>Calibri</vt:lpstr>
      <vt:lpstr>Times New Roman</vt:lpstr>
      <vt:lpstr>presentation</vt:lpstr>
      <vt:lpstr>Aalto Content - Green</vt:lpstr>
      <vt:lpstr>ELEC-E8423 - Smart Grid  Demand response of EV loads</vt:lpstr>
      <vt:lpstr>Introduction</vt:lpstr>
      <vt:lpstr>Demand management</vt:lpstr>
      <vt:lpstr>Vehicle-to-grid</vt:lpstr>
      <vt:lpstr>Demand response aggregation</vt:lpstr>
      <vt:lpstr>Benefits of BEV demand response</vt:lpstr>
      <vt:lpstr>Costs of BEV demand response</vt:lpstr>
      <vt:lpstr>Conclusions</vt:lpstr>
      <vt:lpstr>Source materials used</vt:lpstr>
    </vt:vector>
  </TitlesOfParts>
  <Company>TKK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Indirect holographic imaging: evaluation of image quality at 310 GHz</dc:title>
  <dc:creator>atammine</dc:creator>
  <cp:lastModifiedBy>Lehtonen Matti</cp:lastModifiedBy>
  <cp:revision>2</cp:revision>
  <dcterms:created xsi:type="dcterms:W3CDTF">2010-03-23T14:57:30Z</dcterms:created>
  <dcterms:modified xsi:type="dcterms:W3CDTF">2020-04-14T06:49:52Z</dcterms:modified>
</cp:coreProperties>
</file>