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1"/>
    <p:sldMasterId id="2147483671" r:id="rId2"/>
  </p:sldMasterIdLst>
  <p:notesMasterIdLst>
    <p:notesMasterId r:id="rId13"/>
  </p:notesMasterIdLst>
  <p:handoutMasterIdLst>
    <p:handoutMasterId r:id="rId14"/>
  </p:handoutMasterIdLst>
  <p:sldIdLst>
    <p:sldId id="339" r:id="rId3"/>
    <p:sldId id="355" r:id="rId4"/>
    <p:sldId id="363" r:id="rId5"/>
    <p:sldId id="365" r:id="rId6"/>
    <p:sldId id="368" r:id="rId7"/>
    <p:sldId id="366" r:id="rId8"/>
    <p:sldId id="370" r:id="rId9"/>
    <p:sldId id="369" r:id="rId10"/>
    <p:sldId id="352" r:id="rId11"/>
    <p:sldId id="362" r:id="rId12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ndell Tuukka" initials="ST" lastIdx="1" clrIdx="0">
    <p:extLst>
      <p:ext uri="{19B8F6BF-5375-455C-9EA6-DF929625EA0E}">
        <p15:presenceInfo xmlns:p15="http://schemas.microsoft.com/office/powerpoint/2012/main" userId="S::tuukka.sandell@aalto.fi::ee521562-540d-49f7-b3d5-b939087bef5d" providerId="AD"/>
      </p:ext>
    </p:extLst>
  </p:cmAuthor>
  <p:cmAuthor id="2" name="Omistaja" initials="MJJM" lastIdx="1" clrIdx="1">
    <p:extLst>
      <p:ext uri="{19B8F6BF-5375-455C-9EA6-DF929625EA0E}">
        <p15:presenceInfo xmlns:p15="http://schemas.microsoft.com/office/powerpoint/2012/main" userId="Omistaj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1333" autoAdjust="0"/>
    <p:restoredTop sz="79963" autoAdjust="0"/>
  </p:normalViewPr>
  <p:slideViewPr>
    <p:cSldViewPr snapToGrid="0" snapToObjects="1">
      <p:cViewPr varScale="1">
        <p:scale>
          <a:sx n="55" d="100"/>
          <a:sy n="55" d="100"/>
        </p:scale>
        <p:origin x="920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8" d="100"/>
          <a:sy n="78" d="100"/>
        </p:scale>
        <p:origin x="-4014" y="-114"/>
      </p:cViewPr>
      <p:guideLst>
        <p:guide orient="horz" pos="3110"/>
        <p:guide pos="2141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5/4/2020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5/4/2020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- §6 also includes requirements for Electromagnetic Compatibility (EMC)</a:t>
            </a:r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38893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i-FI" dirty="0"/>
              <a:t>A </a:t>
            </a:r>
            <a:r>
              <a:rPr lang="fi-FI" dirty="0" err="1"/>
              <a:t>Finnish</a:t>
            </a:r>
            <a:r>
              <a:rPr lang="fi-FI" dirty="0"/>
              <a:t> </a:t>
            </a:r>
            <a:r>
              <a:rPr lang="fi-FI" dirty="0" err="1"/>
              <a:t>standard</a:t>
            </a:r>
            <a:r>
              <a:rPr lang="fi-FI" dirty="0"/>
              <a:t> </a:t>
            </a:r>
            <a:r>
              <a:rPr lang="fi-FI" dirty="0" err="1"/>
              <a:t>proposal</a:t>
            </a:r>
            <a:r>
              <a:rPr lang="fi-FI" dirty="0"/>
              <a:t> SFS 6008-2 is </a:t>
            </a:r>
            <a:r>
              <a:rPr lang="fi-FI" dirty="0" err="1"/>
              <a:t>based</a:t>
            </a:r>
            <a:r>
              <a:rPr lang="fi-FI" dirty="0"/>
              <a:t> on </a:t>
            </a:r>
            <a:r>
              <a:rPr lang="fi-FI" dirty="0" err="1"/>
              <a:t>international</a:t>
            </a:r>
            <a:r>
              <a:rPr lang="fi-FI" dirty="0"/>
              <a:t> </a:t>
            </a:r>
            <a:r>
              <a:rPr lang="fi-FI" dirty="0" err="1"/>
              <a:t>standard</a:t>
            </a:r>
            <a:r>
              <a:rPr lang="fi-FI" dirty="0"/>
              <a:t> IEC 60364-8-2. </a:t>
            </a:r>
            <a:r>
              <a:rPr lang="fi-FI" dirty="0" err="1"/>
              <a:t>This</a:t>
            </a:r>
            <a:r>
              <a:rPr lang="fi-FI" dirty="0"/>
              <a:t> ”</a:t>
            </a:r>
            <a:r>
              <a:rPr lang="fi-FI" sz="1000" dirty="0" err="1"/>
              <a:t>Low-Voltage</a:t>
            </a:r>
            <a:r>
              <a:rPr lang="fi-FI" sz="1000" dirty="0"/>
              <a:t> </a:t>
            </a:r>
            <a:r>
              <a:rPr lang="fi-FI" sz="1000" dirty="0" err="1"/>
              <a:t>electrical</a:t>
            </a:r>
            <a:r>
              <a:rPr lang="fi-FI" sz="1000" dirty="0"/>
              <a:t> </a:t>
            </a:r>
            <a:r>
              <a:rPr lang="fi-FI" sz="1000" dirty="0" err="1"/>
              <a:t>installations</a:t>
            </a:r>
            <a:r>
              <a:rPr lang="fi-FI" sz="1000" dirty="0"/>
              <a:t>: </a:t>
            </a:r>
            <a:r>
              <a:rPr lang="fi-FI" sz="1000" dirty="0" err="1"/>
              <a:t>Prosumer’s</a:t>
            </a:r>
            <a:r>
              <a:rPr lang="fi-FI" sz="1000" dirty="0"/>
              <a:t> </a:t>
            </a:r>
            <a:r>
              <a:rPr lang="fi-FI" sz="1000" dirty="0" err="1"/>
              <a:t>low-voltage</a:t>
            </a:r>
            <a:r>
              <a:rPr lang="fi-FI" sz="1000" dirty="0"/>
              <a:t> </a:t>
            </a:r>
            <a:r>
              <a:rPr lang="fi-FI" sz="1000" dirty="0" err="1"/>
              <a:t>electrical</a:t>
            </a:r>
            <a:r>
              <a:rPr lang="fi-FI" sz="1000" dirty="0"/>
              <a:t> </a:t>
            </a:r>
            <a:r>
              <a:rPr lang="fi-FI" sz="1000" dirty="0" err="1"/>
              <a:t>installations</a:t>
            </a:r>
            <a:r>
              <a:rPr lang="fi-FI" sz="1000" dirty="0"/>
              <a:t>” –</a:t>
            </a:r>
            <a:r>
              <a:rPr lang="fi-FI" sz="1000" dirty="0" err="1"/>
              <a:t>standard</a:t>
            </a:r>
            <a:r>
              <a:rPr lang="fi-FI" sz="1000" dirty="0"/>
              <a:t> is </a:t>
            </a:r>
            <a:r>
              <a:rPr lang="fi-FI" sz="1000" dirty="0" err="1"/>
              <a:t>more</a:t>
            </a:r>
            <a:r>
              <a:rPr lang="fi-FI" sz="1000" dirty="0"/>
              <a:t> </a:t>
            </a:r>
            <a:r>
              <a:rPr lang="fi-FI" sz="1000" dirty="0" err="1"/>
              <a:t>about</a:t>
            </a:r>
            <a:r>
              <a:rPr lang="fi-FI" sz="1000" dirty="0"/>
              <a:t> </a:t>
            </a:r>
            <a:r>
              <a:rPr lang="fi-FI" sz="1000" dirty="0" err="1"/>
              <a:t>prosumer</a:t>
            </a:r>
            <a:r>
              <a:rPr lang="fi-FI" sz="1000" dirty="0"/>
              <a:t> </a:t>
            </a:r>
            <a:r>
              <a:rPr lang="fi-FI" sz="1000" dirty="0" err="1"/>
              <a:t>system</a:t>
            </a:r>
            <a:r>
              <a:rPr lang="fi-FI" sz="1000" dirty="0"/>
              <a:t> </a:t>
            </a:r>
            <a:r>
              <a:rPr lang="fi-FI" sz="1000" dirty="0" err="1"/>
              <a:t>functionality</a:t>
            </a:r>
            <a:r>
              <a:rPr lang="fi-FI" sz="1000" dirty="0"/>
              <a:t> </a:t>
            </a:r>
            <a:r>
              <a:rPr lang="fi-FI" sz="1000" dirty="0" err="1"/>
              <a:t>than</a:t>
            </a:r>
            <a:r>
              <a:rPr lang="fi-FI" sz="1000" dirty="0"/>
              <a:t> </a:t>
            </a:r>
            <a:r>
              <a:rPr lang="fi-FI" sz="1000" dirty="0" err="1"/>
              <a:t>protection</a:t>
            </a:r>
            <a:r>
              <a:rPr lang="fi-FI" sz="1000" dirty="0"/>
              <a:t> </a:t>
            </a:r>
            <a:r>
              <a:rPr lang="fi-FI" sz="1000" dirty="0" err="1"/>
              <a:t>or</a:t>
            </a:r>
            <a:r>
              <a:rPr lang="fi-FI" sz="1000" dirty="0"/>
              <a:t> </a:t>
            </a:r>
            <a:r>
              <a:rPr lang="fi-FI" sz="1000" dirty="0" err="1"/>
              <a:t>safety</a:t>
            </a:r>
            <a:r>
              <a:rPr lang="fi-FI" sz="1000" dirty="0"/>
              <a:t>.</a:t>
            </a:r>
          </a:p>
          <a:p>
            <a:pPr marL="171450" marR="0" lvl="0" indent="-171450" algn="l" defTabSz="38893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i-FI" sz="1000" dirty="0"/>
              <a:t>SFS 6000 and SFS 6002 </a:t>
            </a:r>
            <a:r>
              <a:rPr lang="fi-FI" sz="1000" dirty="0" err="1"/>
              <a:t>standard</a:t>
            </a:r>
            <a:r>
              <a:rPr lang="fi-FI" sz="1000" dirty="0"/>
              <a:t> </a:t>
            </a:r>
            <a:r>
              <a:rPr lang="fi-FI" sz="1000" dirty="0" err="1"/>
              <a:t>series</a:t>
            </a:r>
            <a:r>
              <a:rPr lang="fi-FI" sz="1000" dirty="0"/>
              <a:t> </a:t>
            </a:r>
            <a:r>
              <a:rPr lang="fi-FI" sz="1000" dirty="0" err="1"/>
              <a:t>still</a:t>
            </a:r>
            <a:r>
              <a:rPr lang="fi-FI" sz="1000" dirty="0"/>
              <a:t> </a:t>
            </a:r>
            <a:r>
              <a:rPr lang="fi-FI" sz="1000" dirty="0" err="1"/>
              <a:t>defines</a:t>
            </a:r>
            <a:r>
              <a:rPr lang="fi-FI" sz="1000" dirty="0"/>
              <a:t> </a:t>
            </a:r>
            <a:r>
              <a:rPr lang="fi-FI" sz="1000" dirty="0" err="1"/>
              <a:t>the</a:t>
            </a:r>
            <a:r>
              <a:rPr lang="fi-FI" sz="1000" dirty="0"/>
              <a:t> </a:t>
            </a:r>
            <a:r>
              <a:rPr lang="fi-FI" sz="1000" dirty="0" err="1"/>
              <a:t>electrical</a:t>
            </a:r>
            <a:r>
              <a:rPr lang="fi-FI" sz="1000" dirty="0"/>
              <a:t> </a:t>
            </a:r>
            <a:r>
              <a:rPr lang="fi-FI" sz="1000" dirty="0" err="1"/>
              <a:t>safety</a:t>
            </a:r>
            <a:r>
              <a:rPr lang="fi-FI" sz="1000" dirty="0"/>
              <a:t> </a:t>
            </a:r>
            <a:r>
              <a:rPr lang="fi-FI" sz="1000" dirty="0" err="1"/>
              <a:t>aspects</a:t>
            </a:r>
            <a:r>
              <a:rPr lang="fi-FI" sz="1000" dirty="0"/>
              <a:t> of </a:t>
            </a:r>
            <a:r>
              <a:rPr lang="fi-FI" sz="1000" dirty="0" err="1"/>
              <a:t>electrical</a:t>
            </a:r>
            <a:r>
              <a:rPr lang="fi-FI" sz="1000" dirty="0"/>
              <a:t> </a:t>
            </a:r>
            <a:r>
              <a:rPr lang="fi-FI" sz="1000" dirty="0" err="1"/>
              <a:t>systems</a:t>
            </a:r>
            <a:r>
              <a:rPr lang="fi-FI" sz="1000" dirty="0"/>
              <a:t> and </a:t>
            </a:r>
            <a:r>
              <a:rPr lang="fi-FI" sz="1000" dirty="0" err="1"/>
              <a:t>installation</a:t>
            </a:r>
            <a:r>
              <a:rPr lang="fi-FI" sz="1000" dirty="0"/>
              <a:t> </a:t>
            </a:r>
            <a:r>
              <a:rPr lang="fi-FI" sz="1000" dirty="0" err="1"/>
              <a:t>work</a:t>
            </a:r>
            <a:r>
              <a:rPr lang="fi-FI" sz="1000" dirty="0"/>
              <a:t> </a:t>
            </a:r>
            <a:r>
              <a:rPr lang="fi-FI" sz="1000" dirty="0" err="1"/>
              <a:t>principles</a:t>
            </a:r>
            <a:r>
              <a:rPr lang="fi-FI" sz="1000" dirty="0"/>
              <a:t>. </a:t>
            </a:r>
            <a:r>
              <a:rPr lang="fi-FI" sz="1000" dirty="0" err="1"/>
              <a:t>From</a:t>
            </a:r>
            <a:r>
              <a:rPr lang="fi-FI" sz="1000" dirty="0"/>
              <a:t> </a:t>
            </a:r>
            <a:r>
              <a:rPr lang="fi-FI" sz="1000" dirty="0" err="1"/>
              <a:t>the</a:t>
            </a:r>
            <a:r>
              <a:rPr lang="fi-FI" sz="1000" dirty="0"/>
              <a:t> </a:t>
            </a:r>
            <a:r>
              <a:rPr lang="fi-FI" sz="1000" dirty="0" err="1"/>
              <a:t>point</a:t>
            </a:r>
            <a:r>
              <a:rPr lang="fi-FI" sz="1000" dirty="0"/>
              <a:t> of </a:t>
            </a:r>
            <a:r>
              <a:rPr lang="fi-FI" sz="1000" dirty="0" err="1"/>
              <a:t>view</a:t>
            </a:r>
            <a:r>
              <a:rPr lang="fi-FI" sz="1000" dirty="0"/>
              <a:t> of Smart Grid and </a:t>
            </a:r>
            <a:r>
              <a:rPr lang="fi-FI" sz="1000" dirty="0" err="1"/>
              <a:t>prosumers</a:t>
            </a:r>
            <a:r>
              <a:rPr lang="fi-FI" sz="1000" dirty="0"/>
              <a:t>, </a:t>
            </a:r>
            <a:r>
              <a:rPr lang="fi-FI" sz="1000" dirty="0" err="1"/>
              <a:t>the</a:t>
            </a:r>
            <a:r>
              <a:rPr lang="fi-FI" sz="1000" dirty="0"/>
              <a:t> </a:t>
            </a:r>
            <a:r>
              <a:rPr lang="fi-FI" sz="1000" dirty="0" err="1"/>
              <a:t>following</a:t>
            </a:r>
            <a:r>
              <a:rPr lang="fi-FI" sz="1000" dirty="0"/>
              <a:t> </a:t>
            </a:r>
            <a:r>
              <a:rPr lang="fi-FI" sz="1000" dirty="0" err="1"/>
              <a:t>parts</a:t>
            </a:r>
            <a:r>
              <a:rPr lang="fi-FI" sz="1000" dirty="0"/>
              <a:t> of SFS 6000 </a:t>
            </a:r>
            <a:r>
              <a:rPr lang="fi-FI" sz="1000" dirty="0" err="1"/>
              <a:t>are</a:t>
            </a:r>
            <a:r>
              <a:rPr lang="fi-FI" sz="1000" dirty="0"/>
              <a:t> </a:t>
            </a:r>
            <a:r>
              <a:rPr lang="fi-FI" sz="1000" dirty="0" err="1"/>
              <a:t>important</a:t>
            </a:r>
            <a:r>
              <a:rPr lang="fi-FI" sz="1000" dirty="0"/>
              <a:t>:</a:t>
            </a:r>
          </a:p>
          <a:p>
            <a:pPr marL="560388" lvl="1" indent="-1714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 b="0" dirty="0"/>
              <a:t>Photovoltaic power supply systems </a:t>
            </a:r>
            <a:r>
              <a:rPr lang="en-US" sz="500" b="0" dirty="0"/>
              <a:t>(SFS 6000-7-712)</a:t>
            </a:r>
          </a:p>
          <a:p>
            <a:pPr marL="560388" lvl="1" indent="-1714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 b="0" dirty="0"/>
              <a:t>Charging of Electric Vehicles </a:t>
            </a:r>
            <a:r>
              <a:rPr lang="en-US" sz="500" b="0" dirty="0"/>
              <a:t>(SFS 6000-7-722)</a:t>
            </a:r>
          </a:p>
          <a:p>
            <a:pPr marL="560388" lvl="1" indent="-1714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 b="0" dirty="0"/>
              <a:t>Selection and installation of electrical equipment. Other electrical equipment (</a:t>
            </a:r>
            <a:r>
              <a:rPr lang="en-US" sz="1000" b="0" dirty="0">
                <a:solidFill>
                  <a:srgbClr val="7030A0"/>
                </a:solidFill>
              </a:rPr>
              <a:t>e.g. PV panels and integrated batteries</a:t>
            </a:r>
            <a:r>
              <a:rPr lang="en-US" sz="1000" b="0" dirty="0"/>
              <a:t>) </a:t>
            </a:r>
            <a:r>
              <a:rPr lang="en-US" sz="500" b="0" dirty="0"/>
              <a:t>(SFS 6000-5-55)</a:t>
            </a:r>
            <a:endParaRPr lang="fi-FI" sz="1000" b="0" dirty="0"/>
          </a:p>
          <a:p>
            <a:pPr marL="171450" lvl="0" indent="-1714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000" kern="1200" dirty="0">
                <a:solidFill>
                  <a:schemeClr val="tx1"/>
                </a:solidFill>
                <a:latin typeface="+mn-lt"/>
                <a:ea typeface="ＭＳ Ｐゴシック" pitchFamily="-65" charset="-128"/>
              </a:rPr>
              <a:t>Appl</a:t>
            </a:r>
            <a:r>
              <a:rPr lang="en-US" sz="500" b="0" dirty="0"/>
              <a:t>ying of standards is only an “recommendation”. It is allowed not to follow standards, if legislation is fully met and it can be proven.</a:t>
            </a:r>
          </a:p>
        </p:txBody>
      </p:sp>
    </p:spTree>
    <p:extLst>
      <p:ext uri="{BB962C8B-B14F-4D97-AF65-F5344CB8AC3E}">
        <p14:creationId xmlns:p14="http://schemas.microsoft.com/office/powerpoint/2010/main" val="37296121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6088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1" indent="0">
              <a:lnSpc>
                <a:spcPct val="150000"/>
              </a:lnSpc>
              <a:buNone/>
            </a:pPr>
            <a:endParaRPr lang="en-US" sz="12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169990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5.5.2020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5.5.2020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5.5.2020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5.5.2020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5.5.2020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5.5.2020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 dirty="0"/>
              <a:t>ELEC-E8423 - Smart Grid</a:t>
            </a:r>
            <a:br>
              <a:rPr lang="fi-FI" sz="3200" dirty="0"/>
            </a:br>
            <a:r>
              <a:rPr lang="fi-FI" sz="3200" dirty="0"/>
              <a:t/>
            </a:r>
            <a:br>
              <a:rPr lang="fi-FI" sz="3200" dirty="0"/>
            </a:br>
            <a:r>
              <a:rPr lang="fi-FI" sz="3200" i="1" dirty="0"/>
              <a:t>Smart Grid and </a:t>
            </a:r>
            <a:r>
              <a:rPr lang="fi-FI" sz="3200" i="1" dirty="0" err="1"/>
              <a:t>Electrical</a:t>
            </a:r>
            <a:r>
              <a:rPr lang="fi-FI" sz="3200" i="1" dirty="0"/>
              <a:t> </a:t>
            </a:r>
            <a:r>
              <a:rPr lang="fi-FI" sz="3200" i="1" dirty="0" err="1"/>
              <a:t>Safety</a:t>
            </a:r>
            <a:endParaRPr lang="en-US" sz="32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 dirty="0"/>
              <a:t>Markku </a:t>
            </a:r>
            <a:r>
              <a:rPr lang="en-US" i="1" dirty="0" err="1"/>
              <a:t>Mäkinen</a:t>
            </a:r>
            <a:endParaRPr lang="en-US" i="1" dirty="0"/>
          </a:p>
          <a:p>
            <a:r>
              <a:rPr lang="en-US" i="1" dirty="0"/>
              <a:t>Tuukka Sandell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i-FI" dirty="0"/>
              <a:t>5.5.2020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0" dirty="0"/>
              <a:t>Electrical Safety Act 1135/2016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0" dirty="0"/>
              <a:t>International standard, IEC 60364-8-2, Edition 1.0, 2018-10, Low-Voltage electrical installations – Part 8-2: Prosumer´s low-voltage electrical installations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0" dirty="0" err="1"/>
              <a:t>Pienjännitesähköasennukset</a:t>
            </a:r>
            <a:r>
              <a:rPr lang="en-US" sz="1100" b="0" dirty="0"/>
              <a:t> SFS 6000-5-55:2017, </a:t>
            </a:r>
            <a:r>
              <a:rPr lang="en-US" sz="1100" b="0" dirty="0" err="1"/>
              <a:t>Sähkölaitteiden</a:t>
            </a:r>
            <a:r>
              <a:rPr lang="en-US" sz="1100" b="0" dirty="0"/>
              <a:t> </a:t>
            </a:r>
            <a:r>
              <a:rPr lang="en-US" sz="1100" b="0" dirty="0" err="1"/>
              <a:t>valinta</a:t>
            </a:r>
            <a:r>
              <a:rPr lang="en-US" sz="1100" b="0" dirty="0"/>
              <a:t> ja </a:t>
            </a:r>
            <a:r>
              <a:rPr lang="en-US" sz="1100" b="0" dirty="0" err="1"/>
              <a:t>asentaminen</a:t>
            </a:r>
            <a:r>
              <a:rPr lang="en-US" sz="1100" b="0" dirty="0"/>
              <a:t>. Muut </a:t>
            </a:r>
            <a:r>
              <a:rPr lang="en-US" sz="1100" b="0" dirty="0" err="1"/>
              <a:t>sähkölaitteet</a:t>
            </a:r>
            <a:endParaRPr lang="en-US" sz="1100" b="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0" dirty="0" err="1"/>
              <a:t>Pienjännitesähköasennukset</a:t>
            </a:r>
            <a:r>
              <a:rPr lang="en-US" sz="1100" b="0" dirty="0"/>
              <a:t> SFS 6000-7-712:2017, </a:t>
            </a:r>
            <a:r>
              <a:rPr lang="en-US" sz="1100" b="0" dirty="0" err="1"/>
              <a:t>Erikoistilojen</a:t>
            </a:r>
            <a:r>
              <a:rPr lang="en-US" sz="1100" b="0" dirty="0"/>
              <a:t> ja –</a:t>
            </a:r>
            <a:r>
              <a:rPr lang="en-US" sz="1100" b="0" dirty="0" err="1"/>
              <a:t>asennusten</a:t>
            </a:r>
            <a:r>
              <a:rPr lang="en-US" sz="1100" b="0" dirty="0"/>
              <a:t> </a:t>
            </a:r>
            <a:r>
              <a:rPr lang="en-US" sz="1100" b="0" dirty="0" err="1"/>
              <a:t>vaatimukset</a:t>
            </a:r>
            <a:r>
              <a:rPr lang="en-US" sz="1100" b="0" dirty="0"/>
              <a:t>. </a:t>
            </a:r>
            <a:r>
              <a:rPr lang="en-US" sz="1100" b="0" dirty="0" err="1"/>
              <a:t>Aurinkosähköjärjestelmät</a:t>
            </a:r>
            <a:endParaRPr lang="en-US" sz="1100" b="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0" dirty="0" err="1"/>
              <a:t>Pienjännitesähköasennukset</a:t>
            </a:r>
            <a:r>
              <a:rPr lang="en-US" sz="1100" b="0" dirty="0"/>
              <a:t> SFS 6000-7-722:2017, </a:t>
            </a:r>
            <a:r>
              <a:rPr lang="en-US" sz="1100" b="0" dirty="0" err="1"/>
              <a:t>Erikoistilojen</a:t>
            </a:r>
            <a:r>
              <a:rPr lang="en-US" sz="1100" b="0" dirty="0"/>
              <a:t> ja –</a:t>
            </a:r>
            <a:r>
              <a:rPr lang="en-US" sz="1100" b="0" dirty="0" err="1"/>
              <a:t>asennusten</a:t>
            </a:r>
            <a:r>
              <a:rPr lang="en-US" sz="1100" b="0" dirty="0"/>
              <a:t> </a:t>
            </a:r>
            <a:r>
              <a:rPr lang="en-US" sz="1100" b="0" dirty="0" err="1"/>
              <a:t>vaatimukset</a:t>
            </a:r>
            <a:r>
              <a:rPr lang="en-US" sz="1100" b="0" dirty="0"/>
              <a:t>. </a:t>
            </a:r>
            <a:r>
              <a:rPr lang="en-US" sz="1100" b="0" dirty="0" err="1"/>
              <a:t>Sähköajoneuvojen</a:t>
            </a:r>
            <a:r>
              <a:rPr lang="en-US" sz="1100" b="0" dirty="0"/>
              <a:t> </a:t>
            </a:r>
            <a:r>
              <a:rPr lang="en-US" sz="1100" b="0" dirty="0" err="1"/>
              <a:t>syöttö</a:t>
            </a:r>
            <a:endParaRPr lang="en-US" sz="1100" b="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0" dirty="0" err="1"/>
              <a:t>Pienjännitesähköasennukset</a:t>
            </a:r>
            <a:r>
              <a:rPr lang="en-US" sz="1100" b="0" dirty="0"/>
              <a:t> SFS 6008-2, </a:t>
            </a:r>
            <a:r>
              <a:rPr lang="en-US" sz="1100" b="0" dirty="0" err="1"/>
              <a:t>Osa</a:t>
            </a:r>
            <a:r>
              <a:rPr lang="en-US" sz="1100" b="0" dirty="0"/>
              <a:t> 8-2: </a:t>
            </a:r>
            <a:r>
              <a:rPr lang="en-US" sz="1100" b="0" dirty="0" err="1"/>
              <a:t>Toiminnallisuus</a:t>
            </a:r>
            <a:r>
              <a:rPr lang="en-US" sz="1100" b="0" dirty="0"/>
              <a:t>. </a:t>
            </a:r>
            <a:r>
              <a:rPr lang="en-US" sz="1100" b="0" dirty="0" err="1"/>
              <a:t>Tuottaja-kuluttajan</a:t>
            </a:r>
            <a:r>
              <a:rPr lang="en-US" sz="1100" b="0" dirty="0"/>
              <a:t> </a:t>
            </a:r>
            <a:r>
              <a:rPr lang="en-US" sz="1100" b="0" dirty="0" err="1"/>
              <a:t>pienjännitesähköasennukset</a:t>
            </a:r>
            <a:r>
              <a:rPr lang="en-US" sz="1100" b="0" dirty="0"/>
              <a:t> </a:t>
            </a:r>
            <a:r>
              <a:rPr lang="en-US" sz="1100" b="0" dirty="0" err="1"/>
              <a:t>Standardiehdotus</a:t>
            </a:r>
            <a:r>
              <a:rPr lang="en-US" sz="1100" b="0"/>
              <a:t> E605</a:t>
            </a:r>
            <a:r>
              <a:rPr lang="en-US" sz="1100" b="0" dirty="0"/>
              <a:t>, 2020-02-03.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0" dirty="0" err="1"/>
              <a:t>Sähkölaitteistojen</a:t>
            </a:r>
            <a:r>
              <a:rPr lang="en-US" sz="1100" b="0" dirty="0"/>
              <a:t> </a:t>
            </a:r>
            <a:r>
              <a:rPr lang="en-US" sz="1100" b="0" dirty="0" err="1"/>
              <a:t>turvallisuutta</a:t>
            </a:r>
            <a:r>
              <a:rPr lang="en-US" sz="1100" b="0" dirty="0"/>
              <a:t> ja </a:t>
            </a:r>
            <a:r>
              <a:rPr lang="en-US" sz="1100" b="0" dirty="0" err="1"/>
              <a:t>sähkötyöturvallisuutta</a:t>
            </a:r>
            <a:r>
              <a:rPr lang="en-US" sz="1100" b="0" dirty="0"/>
              <a:t> </a:t>
            </a:r>
            <a:r>
              <a:rPr lang="en-US" sz="1100" b="0" dirty="0" err="1"/>
              <a:t>koskevat</a:t>
            </a:r>
            <a:r>
              <a:rPr lang="en-US" sz="1100" b="0" dirty="0"/>
              <a:t> </a:t>
            </a:r>
            <a:r>
              <a:rPr lang="en-US" sz="1100" b="0" dirty="0" err="1"/>
              <a:t>standardit</a:t>
            </a:r>
            <a:r>
              <a:rPr lang="en-US" sz="1100" b="0" dirty="0"/>
              <a:t>, </a:t>
            </a:r>
            <a:r>
              <a:rPr lang="en-US" sz="1100" b="0" dirty="0" err="1"/>
              <a:t>Luettelo</a:t>
            </a:r>
            <a:r>
              <a:rPr lang="en-US" sz="1100" b="0" dirty="0"/>
              <a:t> S10-2019, </a:t>
            </a:r>
            <a:r>
              <a:rPr lang="en-US" sz="1100" b="0" dirty="0" err="1"/>
              <a:t>Turvallisuus</a:t>
            </a:r>
            <a:r>
              <a:rPr lang="en-US" sz="1100" b="0" dirty="0"/>
              <a:t>- ja </a:t>
            </a:r>
            <a:r>
              <a:rPr lang="en-US" sz="1100" b="0" dirty="0" err="1"/>
              <a:t>kemikaalivirasto</a:t>
            </a:r>
            <a:endParaRPr lang="en-US" sz="1100" b="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b="0" dirty="0" err="1"/>
              <a:t>Valtioneuvoston</a:t>
            </a:r>
            <a:r>
              <a:rPr lang="en-US" sz="1100" b="0" dirty="0"/>
              <a:t> </a:t>
            </a:r>
            <a:r>
              <a:rPr lang="en-US" sz="1100" b="0" dirty="0" err="1"/>
              <a:t>asetus</a:t>
            </a:r>
            <a:r>
              <a:rPr lang="en-US" sz="1100" b="0" dirty="0"/>
              <a:t> </a:t>
            </a:r>
            <a:r>
              <a:rPr lang="en-US" sz="1100" b="0" dirty="0" err="1"/>
              <a:t>sähkölaitteistoista</a:t>
            </a:r>
            <a:r>
              <a:rPr lang="en-US" sz="1100" b="0" dirty="0"/>
              <a:t> 1434/2016</a:t>
            </a:r>
          </a:p>
          <a:p>
            <a:pPr marL="0" indent="0">
              <a:lnSpc>
                <a:spcPct val="150000"/>
              </a:lnSpc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References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5.5.2020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60700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641452"/>
            <a:ext cx="7988990" cy="4136400"/>
          </a:xfrm>
        </p:spPr>
        <p:txBody>
          <a:bodyPr>
            <a:normAutofit/>
          </a:bodyPr>
          <a:lstStyle/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Finnish legislations </a:t>
            </a:r>
          </a:p>
          <a:p>
            <a:pPr marL="682625" lvl="1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700" dirty="0"/>
              <a:t>1135/2016 “Electrical Safety Act” (</a:t>
            </a:r>
            <a:r>
              <a:rPr lang="en-US" sz="1700" dirty="0" err="1"/>
              <a:t>Sähköturvallisuuslaki</a:t>
            </a:r>
            <a:r>
              <a:rPr lang="en-US" sz="1700" dirty="0"/>
              <a:t>)</a:t>
            </a:r>
            <a:endParaRPr lang="en-US" sz="1800" dirty="0"/>
          </a:p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Finnish Standards</a:t>
            </a:r>
          </a:p>
          <a:p>
            <a:pPr marL="1023938" lvl="2" indent="-342900" eaLnBrk="1" hangingPunct="1">
              <a:lnSpc>
                <a:spcPct val="150000"/>
              </a:lnSpc>
            </a:pPr>
            <a:r>
              <a:rPr lang="en-US" sz="1800" dirty="0"/>
              <a:t>Standardized guidance must follow the law (1135/2016)</a:t>
            </a:r>
          </a:p>
          <a:p>
            <a:pPr marL="1023938" lvl="2" indent="-342900" eaLnBrk="1" hangingPunct="1">
              <a:lnSpc>
                <a:spcPct val="150000"/>
              </a:lnSpc>
            </a:pPr>
            <a:r>
              <a:rPr lang="en-US" sz="1800" dirty="0"/>
              <a:t>Standards in the electrical and electronics industry are prepared and confirmed by SESKO </a:t>
            </a:r>
            <a:r>
              <a:rPr lang="en-US" sz="1800" dirty="0" err="1"/>
              <a:t>ry</a:t>
            </a:r>
            <a:endParaRPr lang="en-US" sz="1800" dirty="0"/>
          </a:p>
          <a:p>
            <a:pPr marL="342900" lvl="2" indent="-342900" eaLnBrk="1" hangingPunct="1">
              <a:lnSpc>
                <a:spcPct val="150000"/>
              </a:lnSpc>
              <a:tabLst>
                <a:tab pos="87313" algn="l"/>
              </a:tabLst>
            </a:pPr>
            <a:r>
              <a:rPr lang="en-US" b="1" dirty="0"/>
              <a:t>Examples of current standards.</a:t>
            </a:r>
          </a:p>
          <a:p>
            <a:pPr marL="681038" lvl="2" indent="0" eaLnBrk="1" hangingPunct="1">
              <a:lnSpc>
                <a:spcPct val="150000"/>
              </a:lnSpc>
              <a:buNone/>
            </a:pPr>
            <a:endParaRPr lang="en-US" sz="1800" dirty="0"/>
          </a:p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Introduction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5.5.2020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In Finland 1135/2016 “Electrical Safety Act” </a:t>
            </a:r>
          </a:p>
          <a:p>
            <a:pPr marL="0" indent="0">
              <a:lnSpc>
                <a:spcPct val="100000"/>
              </a:lnSpc>
            </a:pPr>
            <a:endParaRPr lang="en-US" sz="2000" dirty="0"/>
          </a:p>
          <a:p>
            <a:pPr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§6 demands, that electrical installations and equipment must not endanger:</a:t>
            </a:r>
          </a:p>
          <a:p>
            <a:pPr lvl="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Life, Health and Property</a:t>
            </a:r>
          </a:p>
          <a:p>
            <a:pPr lvl="3">
              <a:buFont typeface="Arial" panose="020B0604020202020204" pitchFamily="34" charset="0"/>
              <a:buChar char="•"/>
            </a:pPr>
            <a:endParaRPr lang="en-US" sz="1800" dirty="0"/>
          </a:p>
          <a:p>
            <a:pPr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Electrical equipment must be designed in such a way that the essential safety requirements are fulfilled</a:t>
            </a:r>
          </a:p>
          <a:p>
            <a:pPr marL="0" indent="0">
              <a:lnSpc>
                <a:spcPct val="100000"/>
              </a:lnSpc>
            </a:pPr>
            <a:endParaRPr lang="en-US" sz="2000" dirty="0"/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The requirements of the legislation are considered to be fulfilled if the mentioned standards have been followed.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Electricity legislation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5.5.2020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21881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D923A146-29B5-46C2-8C09-69AF5B28E5E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505" y="1392199"/>
            <a:ext cx="7988990" cy="4376474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endParaRPr lang="fi-FI" sz="24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2000" dirty="0"/>
              <a:t>Smart Grid and </a:t>
            </a:r>
            <a:r>
              <a:rPr lang="fi-FI" sz="2000" dirty="0" err="1"/>
              <a:t>private-</a:t>
            </a:r>
            <a:r>
              <a:rPr lang="fi-FI" sz="2000" dirty="0"/>
              <a:t> / </a:t>
            </a:r>
            <a:r>
              <a:rPr lang="fi-FI" sz="2000" dirty="0" err="1"/>
              <a:t>distributed</a:t>
            </a:r>
            <a:r>
              <a:rPr lang="fi-FI" sz="2000" dirty="0"/>
              <a:t>  </a:t>
            </a:r>
            <a:r>
              <a:rPr lang="fi-FI" sz="2000" dirty="0" err="1"/>
              <a:t>production</a:t>
            </a:r>
            <a:r>
              <a:rPr lang="fi-FI" sz="2000" dirty="0"/>
              <a:t> </a:t>
            </a:r>
            <a:r>
              <a:rPr lang="fi-FI" sz="2000" dirty="0" err="1"/>
              <a:t>bring</a:t>
            </a:r>
            <a:r>
              <a:rPr lang="fi-FI" sz="2000" dirty="0"/>
              <a:t> </a:t>
            </a:r>
            <a:r>
              <a:rPr lang="fi-FI" sz="2000" dirty="0" err="1"/>
              <a:t>more</a:t>
            </a:r>
            <a:r>
              <a:rPr lang="fi-FI" sz="2000" dirty="0"/>
              <a:t> </a:t>
            </a:r>
            <a:r>
              <a:rPr lang="fi-FI" sz="2000" dirty="0" err="1"/>
              <a:t>standards</a:t>
            </a:r>
            <a:r>
              <a:rPr lang="fi-FI" sz="2000" dirty="0"/>
              <a:t> into </a:t>
            </a:r>
            <a:r>
              <a:rPr lang="fi-FI" sz="2000" dirty="0" err="1"/>
              <a:t>picture</a:t>
            </a:r>
            <a:endParaRPr lang="fi-FI" sz="20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2000" dirty="0"/>
              <a:t>Standard </a:t>
            </a:r>
            <a:r>
              <a:rPr lang="fi-FI" sz="2000" dirty="0" err="1"/>
              <a:t>proposal</a:t>
            </a:r>
            <a:r>
              <a:rPr lang="fi-FI" sz="2000" dirty="0"/>
              <a:t> SFS 6008-2</a:t>
            </a:r>
          </a:p>
          <a:p>
            <a:pPr lvl="2">
              <a:lnSpc>
                <a:spcPct val="150000"/>
              </a:lnSpc>
            </a:pPr>
            <a:r>
              <a:rPr lang="fi-FI" sz="1800" dirty="0" err="1"/>
              <a:t>Based</a:t>
            </a:r>
            <a:r>
              <a:rPr lang="fi-FI" sz="1800" dirty="0"/>
              <a:t> on </a:t>
            </a:r>
            <a:r>
              <a:rPr lang="fi-FI" sz="1800" dirty="0" err="1"/>
              <a:t>standard</a:t>
            </a:r>
            <a:r>
              <a:rPr lang="fi-FI" sz="1800" dirty="0"/>
              <a:t> IEC 60364-8-2: ”</a:t>
            </a:r>
            <a:r>
              <a:rPr lang="fi-FI" sz="1800" dirty="0" err="1"/>
              <a:t>Low-Voltage</a:t>
            </a:r>
            <a:r>
              <a:rPr lang="fi-FI" sz="1800" dirty="0"/>
              <a:t> </a:t>
            </a:r>
            <a:r>
              <a:rPr lang="fi-FI" sz="1800" dirty="0" err="1"/>
              <a:t>electrical</a:t>
            </a:r>
            <a:r>
              <a:rPr lang="fi-FI" sz="1800" dirty="0"/>
              <a:t> </a:t>
            </a:r>
            <a:r>
              <a:rPr lang="fi-FI" sz="1800" dirty="0" err="1"/>
              <a:t>installations</a:t>
            </a:r>
            <a:r>
              <a:rPr lang="fi-FI" sz="1800" dirty="0"/>
              <a:t>: </a:t>
            </a:r>
            <a:r>
              <a:rPr lang="fi-FI" sz="1800" dirty="0" err="1"/>
              <a:t>Prosumer’s</a:t>
            </a:r>
            <a:r>
              <a:rPr lang="fi-FI" sz="1800" dirty="0"/>
              <a:t> </a:t>
            </a:r>
            <a:r>
              <a:rPr lang="fi-FI" sz="1800" dirty="0" err="1"/>
              <a:t>low-voltage</a:t>
            </a:r>
            <a:r>
              <a:rPr lang="fi-FI" sz="1800" dirty="0"/>
              <a:t> </a:t>
            </a:r>
            <a:r>
              <a:rPr lang="fi-FI" sz="1800" dirty="0" err="1"/>
              <a:t>electrical</a:t>
            </a:r>
            <a:r>
              <a:rPr lang="fi-FI" sz="1800" dirty="0"/>
              <a:t> </a:t>
            </a:r>
            <a:r>
              <a:rPr lang="fi-FI" sz="1800" dirty="0" err="1"/>
              <a:t>installations</a:t>
            </a:r>
            <a:r>
              <a:rPr lang="fi-FI" sz="1800" dirty="0"/>
              <a:t>”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2000" dirty="0"/>
              <a:t>SFS 6000- </a:t>
            </a:r>
            <a:r>
              <a:rPr lang="fi-FI" sz="2000" dirty="0" err="1"/>
              <a:t>series</a:t>
            </a:r>
            <a:r>
              <a:rPr lang="fi-FI" sz="2000" dirty="0"/>
              <a:t> </a:t>
            </a:r>
            <a:r>
              <a:rPr lang="fi-FI" sz="2000" dirty="0" err="1"/>
              <a:t>must</a:t>
            </a:r>
            <a:r>
              <a:rPr lang="fi-FI" sz="2000" dirty="0"/>
              <a:t> </a:t>
            </a:r>
            <a:r>
              <a:rPr lang="fi-FI" sz="2000" dirty="0" err="1"/>
              <a:t>still</a:t>
            </a:r>
            <a:r>
              <a:rPr lang="fi-FI" sz="2000" dirty="0"/>
              <a:t> </a:t>
            </a:r>
            <a:r>
              <a:rPr lang="fi-FI" sz="2000" dirty="0" err="1"/>
              <a:t>be</a:t>
            </a:r>
            <a:r>
              <a:rPr lang="fi-FI" sz="2000" dirty="0"/>
              <a:t> </a:t>
            </a:r>
            <a:r>
              <a:rPr lang="fi-FI" sz="2000" dirty="0" err="1"/>
              <a:t>followed</a:t>
            </a:r>
            <a:r>
              <a:rPr lang="fi-FI" sz="2000" dirty="0"/>
              <a:t> for </a:t>
            </a:r>
            <a:r>
              <a:rPr lang="fi-FI" sz="2000" dirty="0" err="1"/>
              <a:t>safety</a:t>
            </a:r>
            <a:r>
              <a:rPr lang="fi-FI" sz="2000" dirty="0"/>
              <a:t> </a:t>
            </a:r>
            <a:r>
              <a:rPr lang="fi-FI" sz="2000" dirty="0" err="1"/>
              <a:t>reasons</a:t>
            </a:r>
            <a:endParaRPr lang="fi-FI" sz="20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2000" dirty="0" err="1"/>
              <a:t>Also</a:t>
            </a:r>
            <a:r>
              <a:rPr lang="fi-FI" sz="2000" dirty="0"/>
              <a:t>, </a:t>
            </a:r>
            <a:r>
              <a:rPr lang="fi-FI" sz="2000" dirty="0" err="1"/>
              <a:t>there</a:t>
            </a:r>
            <a:r>
              <a:rPr lang="fi-FI" sz="2000" dirty="0"/>
              <a:t> </a:t>
            </a:r>
            <a:r>
              <a:rPr lang="fi-FI" sz="2000" dirty="0" err="1"/>
              <a:t>are</a:t>
            </a:r>
            <a:r>
              <a:rPr lang="fi-FI" sz="2000" dirty="0"/>
              <a:t> </a:t>
            </a:r>
            <a:r>
              <a:rPr lang="fi-FI" sz="2000" dirty="0" err="1"/>
              <a:t>more</a:t>
            </a:r>
            <a:r>
              <a:rPr lang="fi-FI" sz="2000" dirty="0"/>
              <a:t> </a:t>
            </a:r>
            <a:r>
              <a:rPr lang="fi-FI" sz="2000" dirty="0" err="1"/>
              <a:t>system-specific</a:t>
            </a:r>
            <a:r>
              <a:rPr lang="fi-FI" sz="2000" dirty="0"/>
              <a:t> </a:t>
            </a:r>
            <a:r>
              <a:rPr lang="fi-FI" sz="2000" dirty="0" err="1"/>
              <a:t>standards</a:t>
            </a:r>
            <a:r>
              <a:rPr lang="fi-FI" sz="2000" dirty="0"/>
              <a:t>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i-FI" sz="2400" dirty="0"/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CAB78D75-5D99-46B2-9F06-6E9A82D9D91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Standards</a:t>
            </a:r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AB416A6D-39E7-4420-B953-06D57E0A115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1B6B5781-2C0A-44E1-88C5-629DC6945A0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7255C2A2-BCDC-465D-BCCF-A73811AE60EA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5.5.2020</a:t>
            </a:r>
            <a:endParaRPr lang="en-US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1EA2CAF2-9838-4734-904C-EB3B440FEBE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5825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>
            <a:extLst>
              <a:ext uri="{FF2B5EF4-FFF2-40B4-BE49-F238E27FC236}">
                <a16:creationId xmlns:a16="http://schemas.microsoft.com/office/drawing/2014/main" id="{1A65AA84-06F7-42BB-968F-506C4FD130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5432" y="1898955"/>
            <a:ext cx="3897865" cy="3844905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</a:pPr>
            <a:r>
              <a:rPr lang="en-US" sz="1200" dirty="0"/>
              <a:t> general principles of the prosumer´s electrical installations (PEI)  (IEC 60364-8-2: 5)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 marL="0" marR="0" lvl="0" indent="0" algn="l" defTabSz="38962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8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5.5.2020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 marL="0" marR="0" lvl="0" indent="0" algn="l" defTabSz="3889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t-EE" altLang="en-US" sz="8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Page </a:t>
            </a:r>
            <a:fld id="{7ACE66E0-BE04-47BA-A62D-7BFC499E8192}" type="slidenum">
              <a:rPr kumimoji="0" lang="en-US" altLang="en-US" sz="800" b="1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l" defTabSz="3889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800" b="1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" name="Tekstiruutu 9">
            <a:extLst>
              <a:ext uri="{FF2B5EF4-FFF2-40B4-BE49-F238E27FC236}">
                <a16:creationId xmlns:a16="http://schemas.microsoft.com/office/drawing/2014/main" id="{7E0BFBA9-ACD8-4FE2-9892-0688E6090137}"/>
              </a:ext>
            </a:extLst>
          </p:cNvPr>
          <p:cNvSpPr txBox="1"/>
          <p:nvPr/>
        </p:nvSpPr>
        <p:spPr>
          <a:xfrm>
            <a:off x="426216" y="3605051"/>
            <a:ext cx="22140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 err="1">
                <a:solidFill>
                  <a:srgbClr val="FF0000"/>
                </a:solidFill>
              </a:rPr>
              <a:t>Note</a:t>
            </a:r>
            <a:r>
              <a:rPr lang="fi-FI" sz="800" dirty="0">
                <a:solidFill>
                  <a:srgbClr val="FF0000"/>
                </a:solidFill>
              </a:rPr>
              <a:t>! In </a:t>
            </a:r>
            <a:r>
              <a:rPr lang="fi-FI" sz="800" dirty="0" err="1">
                <a:solidFill>
                  <a:srgbClr val="FF0000"/>
                </a:solidFill>
              </a:rPr>
              <a:t>this</a:t>
            </a:r>
            <a:r>
              <a:rPr lang="fi-FI" sz="800" dirty="0">
                <a:solidFill>
                  <a:srgbClr val="FF0000"/>
                </a:solidFill>
              </a:rPr>
              <a:t> </a:t>
            </a:r>
            <a:r>
              <a:rPr lang="fi-FI" sz="800" dirty="0" err="1">
                <a:solidFill>
                  <a:srgbClr val="FF0000"/>
                </a:solidFill>
              </a:rPr>
              <a:t>presentation</a:t>
            </a:r>
            <a:r>
              <a:rPr lang="fi-FI" sz="800" dirty="0">
                <a:solidFill>
                  <a:srgbClr val="FF0000"/>
                </a:solidFill>
              </a:rPr>
              <a:t> </a:t>
            </a:r>
            <a:r>
              <a:rPr lang="fi-FI" sz="800" dirty="0" err="1">
                <a:solidFill>
                  <a:srgbClr val="FF0000"/>
                </a:solidFill>
              </a:rPr>
              <a:t>we</a:t>
            </a:r>
            <a:r>
              <a:rPr lang="fi-FI" sz="800" dirty="0">
                <a:solidFill>
                  <a:srgbClr val="FF0000"/>
                </a:solidFill>
              </a:rPr>
              <a:t> </a:t>
            </a:r>
            <a:r>
              <a:rPr lang="fi-FI" sz="800" dirty="0" err="1">
                <a:solidFill>
                  <a:srgbClr val="FF0000"/>
                </a:solidFill>
              </a:rPr>
              <a:t>are</a:t>
            </a:r>
            <a:endParaRPr lang="fi-FI" sz="800" dirty="0">
              <a:solidFill>
                <a:srgbClr val="FF0000"/>
              </a:solidFill>
            </a:endParaRPr>
          </a:p>
          <a:p>
            <a:r>
              <a:rPr lang="fi-FI" sz="800" dirty="0" err="1">
                <a:solidFill>
                  <a:srgbClr val="FF0000"/>
                </a:solidFill>
              </a:rPr>
              <a:t>interested</a:t>
            </a:r>
            <a:r>
              <a:rPr lang="fi-FI" sz="800" dirty="0">
                <a:solidFill>
                  <a:srgbClr val="FF0000"/>
                </a:solidFill>
              </a:rPr>
              <a:t> </a:t>
            </a:r>
            <a:r>
              <a:rPr lang="fi-FI" sz="800" dirty="0" err="1">
                <a:solidFill>
                  <a:srgbClr val="FF0000"/>
                </a:solidFill>
              </a:rPr>
              <a:t>only</a:t>
            </a:r>
            <a:r>
              <a:rPr lang="fi-FI" sz="800" dirty="0">
                <a:solidFill>
                  <a:srgbClr val="FF0000"/>
                </a:solidFill>
              </a:rPr>
              <a:t> in </a:t>
            </a:r>
            <a:r>
              <a:rPr lang="fi-FI" sz="800" dirty="0" err="1">
                <a:solidFill>
                  <a:srgbClr val="FF0000"/>
                </a:solidFill>
              </a:rPr>
              <a:t>key</a:t>
            </a:r>
            <a:r>
              <a:rPr lang="fi-FI" sz="800" dirty="0">
                <a:solidFill>
                  <a:srgbClr val="FF0000"/>
                </a:solidFill>
              </a:rPr>
              <a:t> </a:t>
            </a:r>
            <a:r>
              <a:rPr lang="fi-FI" sz="800" dirty="0" err="1">
                <a:solidFill>
                  <a:srgbClr val="FF0000"/>
                </a:solidFill>
              </a:rPr>
              <a:t>points</a:t>
            </a:r>
            <a:r>
              <a:rPr lang="fi-FI" sz="800" dirty="0">
                <a:solidFill>
                  <a:srgbClr val="FF0000"/>
                </a:solidFill>
              </a:rPr>
              <a:t>  6, 7 and 9-10.</a:t>
            </a:r>
            <a:r>
              <a:rPr lang="fi-FI" sz="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17839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AC34388B-F710-41DA-8863-0BE94D4AD7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i-FI" sz="2000" dirty="0" err="1"/>
              <a:t>Solar</a:t>
            </a:r>
            <a:r>
              <a:rPr lang="fi-FI" sz="2000" dirty="0"/>
              <a:t> PV </a:t>
            </a:r>
            <a:r>
              <a:rPr lang="fi-FI" sz="2000" dirty="0" err="1"/>
              <a:t>production</a:t>
            </a:r>
            <a:r>
              <a:rPr lang="fi-FI" sz="2000" dirty="0"/>
              <a:t> </a:t>
            </a:r>
            <a:r>
              <a:rPr lang="fi-FI" sz="2000" dirty="0" err="1"/>
              <a:t>must</a:t>
            </a:r>
            <a:r>
              <a:rPr lang="fi-FI" sz="2000" dirty="0"/>
              <a:t> </a:t>
            </a:r>
            <a:r>
              <a:rPr lang="fi-FI" sz="2000" dirty="0" err="1"/>
              <a:t>follow</a:t>
            </a:r>
            <a:r>
              <a:rPr lang="fi-FI" sz="2000" dirty="0"/>
              <a:t>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standard</a:t>
            </a:r>
            <a:r>
              <a:rPr lang="fi-FI" sz="2000" dirty="0"/>
              <a:t> SFS 6000-7-712</a:t>
            </a:r>
          </a:p>
          <a:p>
            <a:pPr marL="0" indent="0">
              <a:lnSpc>
                <a:spcPct val="100000"/>
              </a:lnSpc>
            </a:pPr>
            <a:endParaRPr lang="fi-FI" sz="2000" dirty="0"/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i-FI" sz="2000" dirty="0"/>
              <a:t>”</a:t>
            </a:r>
            <a:r>
              <a:rPr lang="fi-FI" sz="2000" dirty="0" err="1"/>
              <a:t>Traditional</a:t>
            </a:r>
            <a:r>
              <a:rPr lang="fi-FI" sz="2000" dirty="0"/>
              <a:t> </a:t>
            </a:r>
            <a:r>
              <a:rPr lang="fi-FI" sz="2000" dirty="0" err="1"/>
              <a:t>protection</a:t>
            </a:r>
            <a:r>
              <a:rPr lang="fi-FI" sz="2000" dirty="0"/>
              <a:t> </a:t>
            </a:r>
            <a:r>
              <a:rPr lang="fi-FI" sz="2000" dirty="0" err="1"/>
              <a:t>methods</a:t>
            </a:r>
            <a:r>
              <a:rPr lang="fi-FI" sz="2000" dirty="0"/>
              <a:t>” </a:t>
            </a:r>
            <a:r>
              <a:rPr lang="fi-FI" sz="2000" dirty="0" err="1"/>
              <a:t>demand</a:t>
            </a:r>
            <a:r>
              <a:rPr lang="fi-FI" sz="2000" dirty="0"/>
              <a:t> </a:t>
            </a:r>
            <a:r>
              <a:rPr lang="fi-FI" sz="2000" dirty="0" err="1"/>
              <a:t>protection</a:t>
            </a:r>
            <a:r>
              <a:rPr lang="fi-FI" sz="2000" dirty="0"/>
              <a:t> </a:t>
            </a:r>
            <a:r>
              <a:rPr lang="fi-FI" sz="2000" dirty="0" err="1"/>
              <a:t>against</a:t>
            </a:r>
            <a:r>
              <a:rPr lang="fi-FI" sz="2000" dirty="0"/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i-FI" sz="1800" dirty="0"/>
              <a:t>Electric </a:t>
            </a:r>
            <a:r>
              <a:rPr lang="fi-FI" sz="1800" dirty="0" err="1"/>
              <a:t>shocks</a:t>
            </a:r>
            <a:r>
              <a:rPr lang="fi-FI" sz="1800" dirty="0"/>
              <a:t>, </a:t>
            </a:r>
            <a:r>
              <a:rPr lang="fi-FI" sz="1800" dirty="0" err="1"/>
              <a:t>Heat</a:t>
            </a:r>
            <a:r>
              <a:rPr lang="fi-FI" sz="1800" dirty="0"/>
              <a:t>, </a:t>
            </a:r>
            <a:r>
              <a:rPr lang="fi-FI" sz="1800" dirty="0" err="1"/>
              <a:t>Overcurrents</a:t>
            </a:r>
            <a:r>
              <a:rPr lang="fi-FI" sz="1800" dirty="0"/>
              <a:t> and </a:t>
            </a:r>
            <a:r>
              <a:rPr lang="fi-FI" sz="1800" dirty="0" err="1"/>
              <a:t>Overvoltages</a:t>
            </a:r>
            <a:endParaRPr lang="fi-FI" sz="1800" dirty="0"/>
          </a:p>
          <a:p>
            <a:pPr marL="388937" lvl="1" indent="0">
              <a:buNone/>
            </a:pPr>
            <a:endParaRPr lang="fi-FI" sz="1800" dirty="0"/>
          </a:p>
          <a:p>
            <a:pPr marL="352425" indent="-352425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i-FI" sz="2000" dirty="0">
                <a:highlight>
                  <a:srgbClr val="FFFF00"/>
                </a:highlight>
              </a:rPr>
              <a:t>NEW: ”Smart Grid / </a:t>
            </a:r>
            <a:r>
              <a:rPr lang="fi-FI" sz="2000" dirty="0" err="1">
                <a:highlight>
                  <a:srgbClr val="FFFF00"/>
                </a:highlight>
              </a:rPr>
              <a:t>Prosumer</a:t>
            </a:r>
            <a:r>
              <a:rPr lang="fi-FI" sz="2000" dirty="0">
                <a:highlight>
                  <a:srgbClr val="FFFF00"/>
                </a:highlight>
              </a:rPr>
              <a:t> </a:t>
            </a:r>
            <a:r>
              <a:rPr lang="fi-FI" sz="2000" dirty="0" err="1">
                <a:highlight>
                  <a:srgbClr val="FFFF00"/>
                </a:highlight>
              </a:rPr>
              <a:t>protection</a:t>
            </a:r>
            <a:r>
              <a:rPr lang="fi-FI" sz="2000" dirty="0">
                <a:highlight>
                  <a:srgbClr val="FFFF00"/>
                </a:highlight>
              </a:rPr>
              <a:t> </a:t>
            </a:r>
            <a:r>
              <a:rPr lang="fi-FI" sz="2000" dirty="0" err="1">
                <a:highlight>
                  <a:srgbClr val="FFFF00"/>
                </a:highlight>
              </a:rPr>
              <a:t>methods</a:t>
            </a:r>
            <a:r>
              <a:rPr lang="fi-FI" sz="2000" dirty="0">
                <a:highlight>
                  <a:srgbClr val="FFFF00"/>
                </a:highlight>
              </a:rPr>
              <a:t>”</a:t>
            </a:r>
          </a:p>
          <a:p>
            <a:pPr marL="352425" indent="-352425">
              <a:lnSpc>
                <a:spcPct val="100000"/>
              </a:lnSpc>
            </a:pPr>
            <a:r>
              <a:rPr lang="fi-FI" sz="2000" dirty="0">
                <a:highlight>
                  <a:srgbClr val="FFFFFF"/>
                </a:highlight>
              </a:rPr>
              <a:t>	</a:t>
            </a:r>
            <a:r>
              <a:rPr lang="fi-FI" sz="2000" dirty="0" err="1">
                <a:highlight>
                  <a:srgbClr val="FFFF00"/>
                </a:highlight>
              </a:rPr>
              <a:t>demand</a:t>
            </a:r>
            <a:r>
              <a:rPr lang="fi-FI" sz="2000" dirty="0">
                <a:highlight>
                  <a:srgbClr val="FFFF00"/>
                </a:highlight>
              </a:rPr>
              <a:t> </a:t>
            </a:r>
            <a:r>
              <a:rPr lang="fi-FI" sz="2000" dirty="0" err="1">
                <a:highlight>
                  <a:srgbClr val="FFFF00"/>
                </a:highlight>
              </a:rPr>
              <a:t>also</a:t>
            </a:r>
            <a:r>
              <a:rPr lang="fi-FI" sz="2000" dirty="0">
                <a:highlight>
                  <a:srgbClr val="FFFF00"/>
                </a:highlight>
              </a:rPr>
              <a:t> an </a:t>
            </a:r>
            <a:r>
              <a:rPr lang="fi-FI" sz="2000" dirty="0" err="1">
                <a:highlight>
                  <a:srgbClr val="FFFF00"/>
                </a:highlight>
              </a:rPr>
              <a:t>informing</a:t>
            </a:r>
            <a:r>
              <a:rPr lang="fi-FI" sz="2000" dirty="0">
                <a:highlight>
                  <a:srgbClr val="FFFF00"/>
                </a:highlight>
              </a:rPr>
              <a:t> </a:t>
            </a:r>
            <a:r>
              <a:rPr lang="fi-FI" sz="2000" dirty="0" err="1">
                <a:highlight>
                  <a:srgbClr val="FFFF00"/>
                </a:highlight>
              </a:rPr>
              <a:t>warning</a:t>
            </a:r>
            <a:r>
              <a:rPr lang="fi-FI" sz="2000" dirty="0">
                <a:highlight>
                  <a:srgbClr val="FFFF00"/>
                </a:highlight>
              </a:rPr>
              <a:t> </a:t>
            </a:r>
            <a:r>
              <a:rPr lang="en-US" sz="2000" dirty="0">
                <a:highlight>
                  <a:srgbClr val="FFFF00"/>
                </a:highlight>
              </a:rPr>
              <a:t>of the</a:t>
            </a:r>
          </a:p>
          <a:p>
            <a:pPr marL="352425" indent="-352425">
              <a:lnSpc>
                <a:spcPct val="100000"/>
              </a:lnSpc>
            </a:pPr>
            <a:r>
              <a:rPr lang="en-US" sz="2000" dirty="0">
                <a:highlight>
                  <a:srgbClr val="FFFFFF"/>
                </a:highlight>
              </a:rPr>
              <a:t>	</a:t>
            </a:r>
            <a:r>
              <a:rPr lang="en-US" sz="2000" dirty="0">
                <a:highlight>
                  <a:srgbClr val="FFFF00"/>
                </a:highlight>
              </a:rPr>
              <a:t>photovoltaic system on site</a:t>
            </a:r>
          </a:p>
          <a:p>
            <a:pPr marL="719138" lvl="1" indent="-330200">
              <a:buFont typeface="Arial" panose="020B0604020202020204" pitchFamily="34" charset="0"/>
              <a:buChar char="•"/>
            </a:pPr>
            <a:r>
              <a:rPr lang="en-US" sz="1800" dirty="0"/>
              <a:t>This ensures the safety of maintenance personnel,</a:t>
            </a:r>
          </a:p>
          <a:p>
            <a:pPr marL="719138" lvl="1" indent="-330200">
              <a:buNone/>
            </a:pPr>
            <a:r>
              <a:rPr lang="en-US" sz="1800" dirty="0"/>
              <a:t>		inspectors, rescue personnel, etc.</a:t>
            </a:r>
            <a:endParaRPr lang="fi-FI" sz="1800" dirty="0"/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9797E145-30E6-466D-88BF-0FD727F267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Photovoltaic</a:t>
            </a:r>
            <a:r>
              <a:rPr lang="fi-FI" dirty="0"/>
              <a:t> </a:t>
            </a:r>
            <a:r>
              <a:rPr lang="fi-FI" dirty="0" err="1"/>
              <a:t>production</a:t>
            </a:r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B06989D1-D920-4B11-A04D-EB013190DBA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DCE0D350-56A5-433B-8E0F-A0FCA83EDC2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205E29C0-584E-4BAE-AC0B-74B32738BE1D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5.5.2020</a:t>
            </a:r>
            <a:endParaRPr lang="en-US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E0847622-393A-4BF0-851C-E59DBF1318EC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  <p:pic>
        <p:nvPicPr>
          <p:cNvPr id="8" name="Kuva 7">
            <a:extLst>
              <a:ext uri="{FF2B5EF4-FFF2-40B4-BE49-F238E27FC236}">
                <a16:creationId xmlns:a16="http://schemas.microsoft.com/office/drawing/2014/main" id="{1D4F63CB-8853-42D4-8426-A65E26ED35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9027" y="3492725"/>
            <a:ext cx="1292573" cy="1636842"/>
          </a:xfrm>
          <a:prstGeom prst="rect">
            <a:avLst/>
          </a:prstGeom>
        </p:spPr>
      </p:pic>
      <p:sp>
        <p:nvSpPr>
          <p:cNvPr id="9" name="Tekstiruutu 8">
            <a:extLst>
              <a:ext uri="{FF2B5EF4-FFF2-40B4-BE49-F238E27FC236}">
                <a16:creationId xmlns:a16="http://schemas.microsoft.com/office/drawing/2014/main" id="{9310A13C-1A4A-465B-B984-C5D9D57052D8}"/>
              </a:ext>
            </a:extLst>
          </p:cNvPr>
          <p:cNvSpPr txBox="1"/>
          <p:nvPr/>
        </p:nvSpPr>
        <p:spPr>
          <a:xfrm>
            <a:off x="6653396" y="5129567"/>
            <a:ext cx="22452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A warning of a photovoltaic system in the building</a:t>
            </a:r>
            <a:endParaRPr lang="fi-FI" sz="1200" b="1" dirty="0"/>
          </a:p>
        </p:txBody>
      </p:sp>
    </p:spTree>
    <p:extLst>
      <p:ext uri="{BB962C8B-B14F-4D97-AF65-F5344CB8AC3E}">
        <p14:creationId xmlns:p14="http://schemas.microsoft.com/office/powerpoint/2010/main" val="9539909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0D293806-8873-4BB0-A5B8-97E4E32E10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772400" cy="413640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The electric vehicle charging standard SFS 6000-7-722 is applied for protection and charging systems, if electricity can be supplied from the car back to the private or public distribution network.</a:t>
            </a:r>
            <a:endParaRPr lang="fi-FI" sz="2000" dirty="0"/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EA672A19-CB3A-49A3-A556-526B7B2A3F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/>
              <a:t>Electric </a:t>
            </a:r>
            <a:r>
              <a:rPr lang="fi-FI" dirty="0" err="1"/>
              <a:t>vehicles</a:t>
            </a:r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CE81EC2E-902E-4F37-A543-2FF2E427F9C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7A612130-2AFE-4A63-9FAD-A86EE9B7F34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F54FD514-96F3-40DE-96EF-C7F7C1AEAB51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5.5.2020</a:t>
            </a:r>
            <a:endParaRPr lang="en-US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2BEA90BB-38B3-462D-BB80-7D88FD3AAB69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  <p:sp>
        <p:nvSpPr>
          <p:cNvPr id="8" name="Tekstiruutu 7">
            <a:extLst>
              <a:ext uri="{FF2B5EF4-FFF2-40B4-BE49-F238E27FC236}">
                <a16:creationId xmlns:a16="http://schemas.microsoft.com/office/drawing/2014/main" id="{2F758FD2-2AE1-469C-A8EB-6BB19F314A72}"/>
              </a:ext>
            </a:extLst>
          </p:cNvPr>
          <p:cNvSpPr txBox="1"/>
          <p:nvPr/>
        </p:nvSpPr>
        <p:spPr>
          <a:xfrm>
            <a:off x="572401" y="2593298"/>
            <a:ext cx="3999599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i-FI" b="1" dirty="0"/>
              <a:t>”</a:t>
            </a:r>
            <a:r>
              <a:rPr lang="fi-FI" b="1" dirty="0" err="1"/>
              <a:t>Traditional</a:t>
            </a:r>
            <a:r>
              <a:rPr lang="fi-FI" b="1" dirty="0"/>
              <a:t> </a:t>
            </a:r>
            <a:r>
              <a:rPr lang="fi-FI" b="1" dirty="0" err="1"/>
              <a:t>protection</a:t>
            </a:r>
            <a:r>
              <a:rPr lang="fi-FI" b="1" dirty="0"/>
              <a:t> </a:t>
            </a:r>
            <a:r>
              <a:rPr lang="fi-FI" b="1" dirty="0" err="1"/>
              <a:t>methods</a:t>
            </a:r>
            <a:r>
              <a:rPr lang="fi-FI" b="1" dirty="0"/>
              <a:t>”:</a:t>
            </a:r>
          </a:p>
          <a:p>
            <a:pPr marL="731838" lvl="1" indent="-342900">
              <a:buFont typeface="Arial" panose="020B0604020202020204" pitchFamily="34" charset="0"/>
              <a:buChar char="•"/>
            </a:pPr>
            <a:r>
              <a:rPr lang="fi-FI" sz="1800" dirty="0"/>
              <a:t>Short </a:t>
            </a:r>
            <a:r>
              <a:rPr lang="fi-FI" sz="1800" dirty="0" err="1"/>
              <a:t>circuit</a:t>
            </a:r>
            <a:r>
              <a:rPr lang="fi-FI" sz="1800" dirty="0"/>
              <a:t>- and </a:t>
            </a:r>
            <a:r>
              <a:rPr lang="fi-FI" sz="1800" dirty="0" err="1"/>
              <a:t>overcurrent</a:t>
            </a:r>
            <a:r>
              <a:rPr lang="fi-FI" sz="1800" dirty="0"/>
              <a:t> </a:t>
            </a:r>
            <a:r>
              <a:rPr lang="fi-FI" sz="1800" dirty="0" err="1"/>
              <a:t>protection</a:t>
            </a:r>
            <a:endParaRPr lang="fi-FI" sz="1800" dirty="0"/>
          </a:p>
          <a:p>
            <a:pPr marL="731838" lvl="1" indent="-342900">
              <a:buFont typeface="Arial" panose="020B0604020202020204" pitchFamily="34" charset="0"/>
              <a:buChar char="•"/>
            </a:pPr>
            <a:r>
              <a:rPr lang="fi-FI" sz="1800" dirty="0" err="1"/>
              <a:t>Protection</a:t>
            </a:r>
            <a:r>
              <a:rPr lang="fi-FI" sz="1800" dirty="0"/>
              <a:t> </a:t>
            </a:r>
            <a:r>
              <a:rPr lang="fi-FI" sz="1800" dirty="0" err="1"/>
              <a:t>with</a:t>
            </a:r>
            <a:r>
              <a:rPr lang="fi-FI" sz="1800" dirty="0"/>
              <a:t> </a:t>
            </a:r>
            <a:r>
              <a:rPr lang="fi-FI" sz="1800" dirty="0" err="1"/>
              <a:t>enclosuring</a:t>
            </a:r>
            <a:r>
              <a:rPr lang="fi-FI" sz="1800" dirty="0"/>
              <a:t> </a:t>
            </a:r>
          </a:p>
          <a:p>
            <a:pPr lvl="1" indent="0" defTabSz="358775"/>
            <a:r>
              <a:rPr lang="fi-FI" sz="1800" dirty="0"/>
              <a:t> 	(IP </a:t>
            </a:r>
            <a:r>
              <a:rPr lang="fi-FI" sz="1800" dirty="0" err="1"/>
              <a:t>code</a:t>
            </a:r>
            <a:r>
              <a:rPr lang="fi-FI" sz="1800" dirty="0"/>
              <a:t>)</a:t>
            </a:r>
          </a:p>
          <a:p>
            <a:pPr marL="731838" lvl="1" indent="-342900">
              <a:buFont typeface="Arial" panose="020B0604020202020204" pitchFamily="34" charset="0"/>
              <a:buChar char="•"/>
            </a:pPr>
            <a:r>
              <a:rPr lang="fi-FI" sz="1800" dirty="0" err="1"/>
              <a:t>Protection</a:t>
            </a:r>
            <a:r>
              <a:rPr lang="fi-FI" sz="1800" dirty="0"/>
              <a:t> </a:t>
            </a:r>
            <a:r>
              <a:rPr lang="fi-FI" sz="1800" dirty="0" err="1"/>
              <a:t>from</a:t>
            </a:r>
            <a:r>
              <a:rPr lang="fi-FI" sz="1800" dirty="0"/>
              <a:t> </a:t>
            </a:r>
            <a:r>
              <a:rPr lang="fi-FI" sz="1800" dirty="0" err="1"/>
              <a:t>mechanical</a:t>
            </a:r>
            <a:r>
              <a:rPr lang="fi-FI" sz="1800" dirty="0"/>
              <a:t> </a:t>
            </a:r>
            <a:r>
              <a:rPr lang="fi-FI" sz="1800" dirty="0" err="1"/>
              <a:t>impact</a:t>
            </a:r>
            <a:r>
              <a:rPr lang="fi-FI" sz="1800" dirty="0"/>
              <a:t> (IK </a:t>
            </a:r>
            <a:r>
              <a:rPr lang="fi-FI" sz="1800" dirty="0" err="1"/>
              <a:t>code</a:t>
            </a:r>
            <a:r>
              <a:rPr lang="fi-FI" sz="1800" dirty="0"/>
              <a:t>)</a:t>
            </a:r>
          </a:p>
          <a:p>
            <a:pPr marL="731838" lvl="1" indent="-342900">
              <a:buFont typeface="Arial" panose="020B0604020202020204" pitchFamily="34" charset="0"/>
              <a:buChar char="•"/>
            </a:pPr>
            <a:endParaRPr lang="fi-FI" sz="1800" dirty="0"/>
          </a:p>
        </p:txBody>
      </p:sp>
      <p:sp>
        <p:nvSpPr>
          <p:cNvPr id="9" name="Tekstiruutu 8">
            <a:extLst>
              <a:ext uri="{FF2B5EF4-FFF2-40B4-BE49-F238E27FC236}">
                <a16:creationId xmlns:a16="http://schemas.microsoft.com/office/drawing/2014/main" id="{5A313496-5A31-4868-A79B-6EC9468F0A64}"/>
              </a:ext>
            </a:extLst>
          </p:cNvPr>
          <p:cNvSpPr txBox="1"/>
          <p:nvPr/>
        </p:nvSpPr>
        <p:spPr>
          <a:xfrm>
            <a:off x="4614333" y="2593298"/>
            <a:ext cx="3854026" cy="2416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i-FI" b="1" dirty="0">
                <a:highlight>
                  <a:srgbClr val="FFFF00"/>
                </a:highlight>
              </a:rPr>
              <a:t>NEW: </a:t>
            </a:r>
            <a:r>
              <a:rPr lang="en-US" sz="1800" b="1" dirty="0">
                <a:highlight>
                  <a:srgbClr val="FFFF00"/>
                </a:highlight>
              </a:rPr>
              <a:t>The power supply from an electric vehicle to the installation is considered as a voltage generator.</a:t>
            </a:r>
          </a:p>
          <a:p>
            <a:pPr marL="731838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Allowed only in charging stations equipped with a socket or plug-in accordance with SFS-EN 62196</a:t>
            </a:r>
            <a:endParaRPr lang="en-US" sz="1800" dirty="0">
              <a:highlight>
                <a:srgbClr val="FFFF00"/>
              </a:highlight>
            </a:endParaRPr>
          </a:p>
        </p:txBody>
      </p:sp>
      <p:cxnSp>
        <p:nvCxnSpPr>
          <p:cNvPr id="11" name="Suora yhdysviiva 10">
            <a:extLst>
              <a:ext uri="{FF2B5EF4-FFF2-40B4-BE49-F238E27FC236}">
                <a16:creationId xmlns:a16="http://schemas.microsoft.com/office/drawing/2014/main" id="{02B9C9E0-F6FB-40E2-BDA8-D641B54B9115}"/>
              </a:ext>
            </a:extLst>
          </p:cNvPr>
          <p:cNvCxnSpPr>
            <a:cxnSpLocks/>
          </p:cNvCxnSpPr>
          <p:nvPr/>
        </p:nvCxnSpPr>
        <p:spPr>
          <a:xfrm>
            <a:off x="4572000" y="2593298"/>
            <a:ext cx="42333" cy="2767102"/>
          </a:xfrm>
          <a:prstGeom prst="line">
            <a:avLst/>
          </a:prstGeom>
          <a:ln w="952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52128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FE219EDC-FD73-420B-BBC5-A0D48DC018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505" y="1358755"/>
            <a:ext cx="7988990" cy="830051"/>
          </a:xfrm>
        </p:spPr>
        <p:txBody>
          <a:bodyPr>
            <a:normAutofit fontScale="925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A standard for "the other electric devices“ SFS 6000-5-55 is applied, for example, for the installations of PV panels and electrochemical batteries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These systems might be feeding equipment, that is connected to distribution network</a:t>
            </a:r>
          </a:p>
        </p:txBody>
      </p:sp>
      <p:sp>
        <p:nvSpPr>
          <p:cNvPr id="3" name="Otsikko 2">
            <a:extLst>
              <a:ext uri="{FF2B5EF4-FFF2-40B4-BE49-F238E27FC236}">
                <a16:creationId xmlns:a16="http://schemas.microsoft.com/office/drawing/2014/main" id="{2A95666C-5A9B-4679-91D8-703BAA7B3A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2400" y="399198"/>
            <a:ext cx="7772400" cy="710850"/>
          </a:xfrm>
        </p:spPr>
        <p:txBody>
          <a:bodyPr/>
          <a:lstStyle/>
          <a:p>
            <a:r>
              <a:rPr lang="fi-FI" dirty="0" err="1"/>
              <a:t>Other</a:t>
            </a:r>
            <a:r>
              <a:rPr lang="fi-FI" dirty="0"/>
              <a:t> </a:t>
            </a:r>
            <a:r>
              <a:rPr lang="fi-FI" dirty="0" err="1"/>
              <a:t>devices</a:t>
            </a:r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EC2C0529-D85C-417E-BC93-257CC8DA045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6E204D41-FC6E-4169-9241-20A5CFE2E3F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8EB10013-1A32-42CA-84C3-B7542A1608E4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5.5.2020</a:t>
            </a:r>
            <a:endParaRPr lang="en-US" dirty="0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3D805998-C381-4F6C-B166-4F232819AC63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  <p:sp>
        <p:nvSpPr>
          <p:cNvPr id="12" name="Tekstiruutu 11">
            <a:extLst>
              <a:ext uri="{FF2B5EF4-FFF2-40B4-BE49-F238E27FC236}">
                <a16:creationId xmlns:a16="http://schemas.microsoft.com/office/drawing/2014/main" id="{B2FBE9D9-81D1-415B-9CD6-853792F137A5}"/>
              </a:ext>
            </a:extLst>
          </p:cNvPr>
          <p:cNvSpPr txBox="1"/>
          <p:nvPr/>
        </p:nvSpPr>
        <p:spPr>
          <a:xfrm>
            <a:off x="745575" y="2437513"/>
            <a:ext cx="3646543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i-FI" sz="1800" b="1" dirty="0"/>
              <a:t>”</a:t>
            </a:r>
            <a:r>
              <a:rPr lang="fi-FI" sz="1800" b="1" dirty="0" err="1"/>
              <a:t>Traditional</a:t>
            </a:r>
            <a:r>
              <a:rPr lang="fi-FI" sz="1800" b="1" dirty="0"/>
              <a:t> </a:t>
            </a:r>
            <a:r>
              <a:rPr lang="fi-FI" sz="1800" b="1" dirty="0" err="1"/>
              <a:t>protection</a:t>
            </a:r>
            <a:r>
              <a:rPr lang="fi-FI" sz="1800" b="1" dirty="0"/>
              <a:t> </a:t>
            </a:r>
            <a:r>
              <a:rPr lang="fi-FI" sz="1800" b="1" dirty="0" err="1"/>
              <a:t>methods</a:t>
            </a:r>
            <a:r>
              <a:rPr lang="fi-FI" sz="1800" b="1" dirty="0"/>
              <a:t>” for </a:t>
            </a:r>
            <a:r>
              <a:rPr lang="fi-FI" sz="1800" b="1" dirty="0" err="1"/>
              <a:t>electric</a:t>
            </a:r>
            <a:r>
              <a:rPr lang="fi-FI" sz="1800" b="1" dirty="0"/>
              <a:t> </a:t>
            </a:r>
            <a:r>
              <a:rPr lang="fi-FI" sz="1800" b="1" dirty="0" err="1"/>
              <a:t>shock</a:t>
            </a:r>
            <a:r>
              <a:rPr lang="fi-FI" sz="1800" b="1" dirty="0"/>
              <a:t> and </a:t>
            </a:r>
            <a:r>
              <a:rPr lang="fi-FI" sz="1800" b="1" dirty="0" err="1"/>
              <a:t>overcurrent</a:t>
            </a:r>
            <a:r>
              <a:rPr lang="fi-FI" sz="1800" b="1" dirty="0"/>
              <a:t>:</a:t>
            </a:r>
          </a:p>
          <a:p>
            <a:pPr marL="0" lvl="1" indent="355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i-FI" sz="1600" dirty="0" err="1"/>
              <a:t>Fault</a:t>
            </a:r>
            <a:r>
              <a:rPr lang="fi-FI" sz="1600" dirty="0"/>
              <a:t> </a:t>
            </a:r>
            <a:r>
              <a:rPr lang="fi-FI" sz="1600" dirty="0" err="1"/>
              <a:t>protection</a:t>
            </a:r>
            <a:r>
              <a:rPr lang="fi-FI" sz="1600" dirty="0"/>
              <a:t> (</a:t>
            </a:r>
            <a:r>
              <a:rPr lang="fi-FI" sz="1600" dirty="0" err="1"/>
              <a:t>e.g</a:t>
            </a:r>
            <a:r>
              <a:rPr lang="fi-FI" sz="1600" dirty="0"/>
              <a:t>. </a:t>
            </a:r>
            <a:r>
              <a:rPr lang="fi-FI" sz="1600" dirty="0" err="1"/>
              <a:t>automatic</a:t>
            </a:r>
            <a:r>
              <a:rPr lang="fi-FI" sz="1600" dirty="0"/>
              <a:t> 	</a:t>
            </a:r>
            <a:r>
              <a:rPr lang="fi-FI" sz="1600" dirty="0" err="1"/>
              <a:t>switch-off</a:t>
            </a:r>
            <a:r>
              <a:rPr lang="fi-FI" sz="1600" dirty="0"/>
              <a:t> of </a:t>
            </a:r>
            <a:r>
              <a:rPr lang="fi-FI" sz="1600" dirty="0" err="1"/>
              <a:t>supply</a:t>
            </a:r>
            <a:r>
              <a:rPr lang="fi-FI" sz="1600" dirty="0"/>
              <a:t>)</a:t>
            </a:r>
          </a:p>
          <a:p>
            <a:pPr marL="0" lvl="1" indent="355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i-FI" sz="1600" dirty="0" err="1"/>
              <a:t>Isolating</a:t>
            </a:r>
            <a:r>
              <a:rPr lang="fi-FI" sz="1600" dirty="0"/>
              <a:t> </a:t>
            </a:r>
            <a:r>
              <a:rPr lang="en-US" sz="1600" dirty="0"/>
              <a:t>devices on either side of 	the static inverter</a:t>
            </a:r>
          </a:p>
          <a:p>
            <a:pPr marL="0" lvl="1" indent="355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Limiting the effects of harmonic 	currents.</a:t>
            </a:r>
          </a:p>
          <a:p>
            <a:endParaRPr lang="fi-FI" dirty="0"/>
          </a:p>
        </p:txBody>
      </p:sp>
      <p:sp>
        <p:nvSpPr>
          <p:cNvPr id="14" name="Tekstiruutu 13">
            <a:extLst>
              <a:ext uri="{FF2B5EF4-FFF2-40B4-BE49-F238E27FC236}">
                <a16:creationId xmlns:a16="http://schemas.microsoft.com/office/drawing/2014/main" id="{63979259-0947-4B27-BA1F-92037397BF4F}"/>
              </a:ext>
            </a:extLst>
          </p:cNvPr>
          <p:cNvSpPr txBox="1"/>
          <p:nvPr/>
        </p:nvSpPr>
        <p:spPr>
          <a:xfrm>
            <a:off x="4572000" y="2394493"/>
            <a:ext cx="3989390" cy="346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2425" indent="-352425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i-FI" sz="1800" b="1" dirty="0">
                <a:highlight>
                  <a:srgbClr val="FFFF00"/>
                </a:highlight>
              </a:rPr>
              <a:t>NEW: </a:t>
            </a:r>
            <a:r>
              <a:rPr lang="en-US" sz="1800" b="1" dirty="0">
                <a:highlight>
                  <a:srgbClr val="FFFF00"/>
                </a:highlight>
              </a:rPr>
              <a:t>If the generator set operates in parallel with the public distribution network:</a:t>
            </a:r>
          </a:p>
          <a:p>
            <a:pPr marL="741363" lvl="1" indent="-352425">
              <a:buFont typeface="Arial" panose="020B0604020202020204" pitchFamily="34" charset="0"/>
              <a:buChar char="•"/>
            </a:pPr>
            <a:r>
              <a:rPr lang="en-US" sz="1600" dirty="0"/>
              <a:t>It must not interfere with the public distribution network</a:t>
            </a:r>
          </a:p>
          <a:p>
            <a:pPr marL="741363" lvl="1" indent="-352425">
              <a:buFont typeface="Arial" panose="020B0604020202020204" pitchFamily="34" charset="0"/>
              <a:buChar char="•"/>
            </a:pPr>
            <a:r>
              <a:rPr lang="en-US" sz="1600" dirty="0"/>
              <a:t>Protection devices must prevent it from being connected to the grid in case of distribution failure</a:t>
            </a:r>
          </a:p>
          <a:p>
            <a:pPr marL="741363" lvl="1" indent="-352425">
              <a:buFont typeface="Arial" panose="020B0604020202020204" pitchFamily="34" charset="0"/>
              <a:buChar char="•"/>
            </a:pPr>
            <a:r>
              <a:rPr lang="en-US" sz="1600" dirty="0"/>
              <a:t>Only qualified or instructed persons have access to system batteries</a:t>
            </a:r>
          </a:p>
          <a:p>
            <a:pPr marL="741363" lvl="1" indent="-352425">
              <a:buFont typeface="Arial" panose="020B0604020202020204" pitchFamily="34" charset="0"/>
              <a:buChar char="•"/>
            </a:pPr>
            <a:r>
              <a:rPr lang="en-US" sz="1600" dirty="0"/>
              <a:t>Battery connections must be touch-protected.</a:t>
            </a:r>
            <a:endParaRPr lang="fi-FI" sz="1600" dirty="0"/>
          </a:p>
        </p:txBody>
      </p:sp>
      <p:cxnSp>
        <p:nvCxnSpPr>
          <p:cNvPr id="16" name="Suora yhdysviiva 15">
            <a:extLst>
              <a:ext uri="{FF2B5EF4-FFF2-40B4-BE49-F238E27FC236}">
                <a16:creationId xmlns:a16="http://schemas.microsoft.com/office/drawing/2014/main" id="{1F7B8E30-DAB0-4BBC-A539-9E123A8A36DB}"/>
              </a:ext>
            </a:extLst>
          </p:cNvPr>
          <p:cNvCxnSpPr>
            <a:cxnSpLocks/>
          </p:cNvCxnSpPr>
          <p:nvPr/>
        </p:nvCxnSpPr>
        <p:spPr>
          <a:xfrm>
            <a:off x="4572000" y="2394493"/>
            <a:ext cx="0" cy="3256799"/>
          </a:xfrm>
          <a:prstGeom prst="line">
            <a:avLst/>
          </a:prstGeom>
          <a:ln w="952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4656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50000"/>
              </a:lnSpc>
            </a:pPr>
            <a:r>
              <a:rPr lang="fi-FI" sz="2000" dirty="0" err="1">
                <a:highlight>
                  <a:srgbClr val="00FFFF"/>
                </a:highlight>
              </a:rPr>
              <a:t>The</a:t>
            </a:r>
            <a:r>
              <a:rPr lang="fi-FI" sz="2000" dirty="0">
                <a:highlight>
                  <a:srgbClr val="00FFFF"/>
                </a:highlight>
              </a:rPr>
              <a:t> </a:t>
            </a:r>
            <a:r>
              <a:rPr lang="fi-FI" sz="2000" dirty="0" err="1">
                <a:highlight>
                  <a:srgbClr val="00FFFF"/>
                </a:highlight>
              </a:rPr>
              <a:t>three</a:t>
            </a:r>
            <a:r>
              <a:rPr lang="fi-FI" sz="2000" dirty="0">
                <a:highlight>
                  <a:srgbClr val="00FFFF"/>
                </a:highlight>
              </a:rPr>
              <a:t> </a:t>
            </a:r>
            <a:r>
              <a:rPr lang="fi-FI" sz="2000" dirty="0" err="1">
                <a:highlight>
                  <a:srgbClr val="00FFFF"/>
                </a:highlight>
              </a:rPr>
              <a:t>most</a:t>
            </a:r>
            <a:r>
              <a:rPr lang="fi-FI" sz="2000" dirty="0">
                <a:highlight>
                  <a:srgbClr val="00FFFF"/>
                </a:highlight>
              </a:rPr>
              <a:t> </a:t>
            </a:r>
            <a:r>
              <a:rPr lang="fi-FI" sz="2000" dirty="0" err="1">
                <a:highlight>
                  <a:srgbClr val="00FFFF"/>
                </a:highlight>
              </a:rPr>
              <a:t>important</a:t>
            </a:r>
            <a:r>
              <a:rPr lang="fi-FI" sz="2000" dirty="0">
                <a:highlight>
                  <a:srgbClr val="00FFFF"/>
                </a:highlight>
              </a:rPr>
              <a:t> </a:t>
            </a:r>
            <a:r>
              <a:rPr lang="fi-FI" sz="2000" dirty="0" err="1">
                <a:highlight>
                  <a:srgbClr val="00FFFF"/>
                </a:highlight>
              </a:rPr>
              <a:t>key</a:t>
            </a:r>
            <a:r>
              <a:rPr lang="fi-FI" sz="2000" dirty="0">
                <a:highlight>
                  <a:srgbClr val="00FFFF"/>
                </a:highlight>
              </a:rPr>
              <a:t> </a:t>
            </a:r>
            <a:r>
              <a:rPr lang="fi-FI" sz="2000" dirty="0" err="1">
                <a:highlight>
                  <a:srgbClr val="00FFFF"/>
                </a:highlight>
              </a:rPr>
              <a:t>points</a:t>
            </a:r>
            <a:r>
              <a:rPr lang="fi-FI" sz="2000" dirty="0">
                <a:highlight>
                  <a:srgbClr val="00FFFF"/>
                </a:highlight>
              </a:rPr>
              <a:t> of </a:t>
            </a:r>
            <a:r>
              <a:rPr lang="fi-FI" sz="2000" dirty="0" err="1">
                <a:highlight>
                  <a:srgbClr val="00FFFF"/>
                </a:highlight>
              </a:rPr>
              <a:t>presentation</a:t>
            </a:r>
            <a:endParaRPr lang="fi-FI" sz="2000" dirty="0">
              <a:highlight>
                <a:srgbClr val="00FFFF"/>
              </a:highlight>
            </a:endParaRPr>
          </a:p>
          <a:p>
            <a:pPr marL="0" indent="0">
              <a:lnSpc>
                <a:spcPct val="100000"/>
              </a:lnSpc>
            </a:pPr>
            <a:endParaRPr lang="en-US" sz="2000" dirty="0"/>
          </a:p>
          <a:p>
            <a:pPr marL="457200" indent="-457200">
              <a:lnSpc>
                <a:spcPct val="100000"/>
              </a:lnSpc>
              <a:buAutoNum type="arabicPeriod"/>
            </a:pPr>
            <a:r>
              <a:rPr lang="en-US" sz="2000" dirty="0"/>
              <a:t>Electrical installations and equipment must not endanger </a:t>
            </a:r>
            <a:r>
              <a:rPr lang="en-US" sz="1800" dirty="0"/>
              <a:t>Life, Health and Property</a:t>
            </a:r>
          </a:p>
          <a:p>
            <a:pPr marL="0" indent="0">
              <a:lnSpc>
                <a:spcPct val="100000"/>
              </a:lnSpc>
            </a:pPr>
            <a:endParaRPr lang="en-US" sz="1800" dirty="0"/>
          </a:p>
          <a:p>
            <a:pPr marL="0" indent="0">
              <a:lnSpc>
                <a:spcPct val="150000"/>
              </a:lnSpc>
            </a:pPr>
            <a:r>
              <a:rPr lang="en-US" sz="2000" dirty="0"/>
              <a:t>2.   </a:t>
            </a:r>
            <a:r>
              <a:rPr lang="fi-FI" sz="2000" dirty="0"/>
              <a:t>SFS 6000- </a:t>
            </a:r>
            <a:r>
              <a:rPr lang="fi-FI" sz="2000" dirty="0" err="1"/>
              <a:t>series</a:t>
            </a:r>
            <a:r>
              <a:rPr lang="fi-FI" sz="2000" dirty="0"/>
              <a:t> </a:t>
            </a:r>
            <a:r>
              <a:rPr lang="fi-FI" sz="2000" dirty="0" err="1"/>
              <a:t>must</a:t>
            </a:r>
            <a:r>
              <a:rPr lang="fi-FI" sz="2000" dirty="0"/>
              <a:t> </a:t>
            </a:r>
            <a:r>
              <a:rPr lang="fi-FI" sz="2000" dirty="0" err="1"/>
              <a:t>be</a:t>
            </a:r>
            <a:r>
              <a:rPr lang="fi-FI" sz="2000" dirty="0"/>
              <a:t> </a:t>
            </a:r>
            <a:r>
              <a:rPr lang="fi-FI" sz="2000" dirty="0" err="1"/>
              <a:t>followed</a:t>
            </a:r>
            <a:r>
              <a:rPr lang="fi-FI" sz="2000" dirty="0"/>
              <a:t> for </a:t>
            </a:r>
            <a:r>
              <a:rPr lang="fi-FI" sz="2000" dirty="0" err="1"/>
              <a:t>safety</a:t>
            </a:r>
            <a:r>
              <a:rPr lang="fi-FI" sz="2000" dirty="0"/>
              <a:t> </a:t>
            </a:r>
            <a:r>
              <a:rPr lang="fi-FI" sz="2000" dirty="0" err="1"/>
              <a:t>reasons</a:t>
            </a:r>
            <a:endParaRPr lang="fi-FI" sz="2000" dirty="0"/>
          </a:p>
          <a:p>
            <a:pPr marL="0" indent="0">
              <a:lnSpc>
                <a:spcPct val="150000"/>
              </a:lnSpc>
            </a:pPr>
            <a:endParaRPr lang="en-US" sz="2000" dirty="0"/>
          </a:p>
          <a:p>
            <a:pPr marL="0" indent="0">
              <a:lnSpc>
                <a:spcPct val="150000"/>
              </a:lnSpc>
            </a:pPr>
            <a:r>
              <a:rPr lang="en-US" sz="2000" dirty="0"/>
              <a:t>3.  Unqualified persons in a homelike environment must be 	assisted to use 	and maintain new prosumer technologies like 	batteries and charging electric vehicles.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Conclusions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5.5.2020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13985</TotalTime>
  <Words>763</Words>
  <Application>Microsoft Office PowerPoint</Application>
  <PresentationFormat>On-screen Show (4:3)</PresentationFormat>
  <Paragraphs>105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ＭＳ Ｐゴシック</vt:lpstr>
      <vt:lpstr>Arial</vt:lpstr>
      <vt:lpstr>Calibri</vt:lpstr>
      <vt:lpstr>Times New Roman</vt:lpstr>
      <vt:lpstr>Wingdings</vt:lpstr>
      <vt:lpstr>presentation</vt:lpstr>
      <vt:lpstr>Aalto Content - Green</vt:lpstr>
      <vt:lpstr>ELEC-E8423 - Smart Grid  Smart Grid and Electrical Safety</vt:lpstr>
      <vt:lpstr>Introduction</vt:lpstr>
      <vt:lpstr>Electricity legislation</vt:lpstr>
      <vt:lpstr>Standards</vt:lpstr>
      <vt:lpstr>PowerPoint Presentation</vt:lpstr>
      <vt:lpstr>Photovoltaic production</vt:lpstr>
      <vt:lpstr>Electric vehicles</vt:lpstr>
      <vt:lpstr>Other devices</vt:lpstr>
      <vt:lpstr>Conclusions</vt:lpstr>
      <vt:lpstr>References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Lehtonen Matti</cp:lastModifiedBy>
  <cp:revision>1141</cp:revision>
  <dcterms:created xsi:type="dcterms:W3CDTF">2010-03-23T14:57:30Z</dcterms:created>
  <dcterms:modified xsi:type="dcterms:W3CDTF">2020-05-04T10:19:38Z</dcterms:modified>
</cp:coreProperties>
</file>