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6" r:id="rId2"/>
    <p:sldId id="256" r:id="rId3"/>
    <p:sldId id="257" r:id="rId4"/>
    <p:sldId id="295" r:id="rId5"/>
    <p:sldId id="292" r:id="rId6"/>
    <p:sldId id="298" r:id="rId7"/>
    <p:sldId id="299" r:id="rId8"/>
    <p:sldId id="304" r:id="rId9"/>
    <p:sldId id="303" r:id="rId10"/>
    <p:sldId id="281" r:id="rId11"/>
    <p:sldId id="294" r:id="rId12"/>
    <p:sldId id="296" r:id="rId13"/>
    <p:sldId id="291" r:id="rId14"/>
    <p:sldId id="288" r:id="rId15"/>
    <p:sldId id="285" r:id="rId16"/>
    <p:sldId id="280" r:id="rId17"/>
    <p:sldId id="300" r:id="rId1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61" autoAdjust="0"/>
    <p:restoredTop sz="93792" autoAdjust="0"/>
  </p:normalViewPr>
  <p:slideViewPr>
    <p:cSldViewPr>
      <p:cViewPr varScale="1">
        <p:scale>
          <a:sx n="39" d="100"/>
          <a:sy n="39" d="100"/>
        </p:scale>
        <p:origin x="1232" y="2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1868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74C18-FBAE-47CA-A429-2B939370F21A}" type="datetimeFigureOut">
              <a:rPr lang="en-IN" smtClean="0"/>
              <a:t>17-03-2020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A584F-C52F-418B-845F-B43978ECE9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10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200" spc="-5" dirty="0" smtClean="0">
                <a:latin typeface="Arial"/>
                <a:cs typeface="Arial"/>
              </a:rPr>
              <a:t>concept origin from 1960 also Nikola Tesla thought about it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A584F-C52F-418B-845F-B43978ECE9D2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DIWAKA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A584F-C52F-418B-845F-B43978ECE9D2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4467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‘Currently there are three main VSC HVDC technologies which each use a different concept to achieve a similar result.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One concept uses a 2 or 3-level converter to deliver a PWM signal [9],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while the other concept uses a multilevel modular converter [10].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third method is a hybrid type multilevel converter[11].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Althoughconceptuallydifferent,theiroperation</a:t>
            </a:r>
            <a:r>
              <a:rPr lang="en-US" dirty="0" smtClean="0"/>
              <a:t> in the power system differs little.’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A584F-C52F-418B-845F-B43978ECE9D2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8363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A584F-C52F-418B-845F-B43978ECE9D2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4260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A584F-C52F-418B-845F-B43978ECE9D2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6981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A584F-C52F-418B-845F-B43978ECE9D2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507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58977" y="1757781"/>
            <a:ext cx="8026044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EC283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EC283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EC283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6001" y="5814720"/>
            <a:ext cx="2519286" cy="10429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71677" y="5844063"/>
            <a:ext cx="7985125" cy="0"/>
          </a:xfrm>
          <a:custGeom>
            <a:avLst/>
            <a:gdLst/>
            <a:ahLst/>
            <a:cxnLst/>
            <a:rect l="l" t="t" r="r" b="b"/>
            <a:pathLst>
              <a:path w="7985125">
                <a:moveTo>
                  <a:pt x="0" y="0"/>
                </a:moveTo>
                <a:lnTo>
                  <a:pt x="7984807" y="0"/>
                </a:lnTo>
              </a:path>
            </a:pathLst>
          </a:custGeom>
          <a:ln w="65163">
            <a:solidFill>
              <a:srgbClr val="EC28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1001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EC283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0070" y="1569504"/>
            <a:ext cx="8023859" cy="141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i.redd.it/kwujrq5q09s21.jpg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8DAE3-3B9C-47E3-AC98-9C15CBEB8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77" y="838200"/>
            <a:ext cx="8026044" cy="2492990"/>
          </a:xfrm>
        </p:spPr>
        <p:txBody>
          <a:bodyPr/>
          <a:lstStyle/>
          <a:p>
            <a:pPr algn="ctr"/>
            <a:r>
              <a:rPr lang="en-IN" sz="5400" spc="-5" dirty="0"/>
              <a:t/>
            </a:r>
            <a:br>
              <a:rPr lang="en-IN" sz="5400" spc="-5" dirty="0"/>
            </a:br>
            <a:r>
              <a:rPr lang="en-IN" sz="5400" spc="-5" dirty="0"/>
              <a:t/>
            </a:r>
            <a:br>
              <a:rPr lang="en-IN" sz="5400" spc="-5" dirty="0"/>
            </a:br>
            <a:r>
              <a:rPr lang="en-IN" sz="5400" spc="-5" dirty="0" err="1"/>
              <a:t>Supergrids</a:t>
            </a:r>
            <a:r>
              <a:rPr lang="en-IN" sz="5400" spc="-5" dirty="0"/>
              <a:t> </a:t>
            </a:r>
            <a:endParaRPr lang="en-IN" sz="5400" dirty="0"/>
          </a:p>
        </p:txBody>
      </p:sp>
    </p:spTree>
    <p:extLst>
      <p:ext uri="{BB962C8B-B14F-4D97-AF65-F5344CB8AC3E}">
        <p14:creationId xmlns:p14="http://schemas.microsoft.com/office/powerpoint/2010/main" val="3118894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EAC50-41A5-4A4C-967A-7CE15E27E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984885"/>
          </a:xfrm>
        </p:spPr>
        <p:txBody>
          <a:bodyPr/>
          <a:lstStyle/>
          <a:p>
            <a:r>
              <a:rPr lang="en-IN" dirty="0" smtClean="0"/>
              <a:t>Day rhythm consumption peaks (solar) </a:t>
            </a:r>
            <a:br>
              <a:rPr lang="en-IN" dirty="0" smtClean="0"/>
            </a:br>
            <a:r>
              <a:rPr lang="en-IN" dirty="0" smtClean="0"/>
              <a:t>Renewable sources in Europe, fossil exit</a:t>
            </a:r>
            <a:endParaRPr lang="en-IN" dirty="0"/>
          </a:p>
        </p:txBody>
      </p:sp>
      <p:pic>
        <p:nvPicPr>
          <p:cNvPr id="8" name="Content Placeholder 7" descr="Satellite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3978275" cy="35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" descr="https://static.guim.co.uk/sys-images/Guardian/Pix/pictures/2012/5/21/1337604739018/Whole-Earth-exhibition-001.jpg"/>
          <p:cNvPicPr>
            <a:picLocks noGrp="1"/>
          </p:cNvPicPr>
          <p:nvPr>
            <p:ph sz="half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662" y="2133600"/>
            <a:ext cx="3810000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351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984885"/>
          </a:xfrm>
        </p:spPr>
        <p:txBody>
          <a:bodyPr/>
          <a:lstStyle/>
          <a:p>
            <a:r>
              <a:rPr lang="en-US" dirty="0" smtClean="0"/>
              <a:t>Area allocation in Europe almost as in former system</a:t>
            </a:r>
            <a:endParaRPr lang="fi-FI" dirty="0"/>
          </a:p>
        </p:txBody>
      </p:sp>
      <p:pic>
        <p:nvPicPr>
          <p:cNvPr id="4" name="Picture 3" descr="https://supernode.energy/wp-content/uploads/SuperGri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77" y="1600200"/>
            <a:ext cx="8026043" cy="396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451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smtClean="0"/>
              <a:t>Former grid vs Smart grid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154436"/>
          </a:xfrm>
        </p:spPr>
        <p:txBody>
          <a:bodyPr/>
          <a:lstStyle/>
          <a:p>
            <a:endParaRPr lang="en-IN" sz="1600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spc="-5" dirty="0"/>
              <a:t>Former from up- to downstream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z="2000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spc="-5" dirty="0"/>
              <a:t>Future two-way 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z="2000" spc="-5" dirty="0"/>
          </a:p>
          <a:p>
            <a:endParaRPr lang="en-IN" sz="2000" spc="-5" dirty="0"/>
          </a:p>
          <a:p>
            <a:endParaRPr lang="fi-FI" dirty="0"/>
          </a:p>
        </p:txBody>
      </p:sp>
      <p:pic>
        <p:nvPicPr>
          <p:cNvPr id="5" name="Content Placeholder 4" descr="Staying big or getting smaller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77340"/>
            <a:ext cx="3978275" cy="4188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442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984885"/>
          </a:xfrm>
        </p:spPr>
        <p:txBody>
          <a:bodyPr/>
          <a:lstStyle/>
          <a:p>
            <a:r>
              <a:rPr lang="en-US" dirty="0"/>
              <a:t>Grid synchronization </a:t>
            </a:r>
            <a:r>
              <a:rPr lang="en-US" dirty="0" smtClean="0"/>
              <a:t>as one global area, coupling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70" y="1569504"/>
            <a:ext cx="8023859" cy="738664"/>
          </a:xfrm>
        </p:spPr>
        <p:txBody>
          <a:bodyPr/>
          <a:lstStyle/>
          <a:p>
            <a:r>
              <a:rPr lang="en-IN" spc="-5" dirty="0"/>
              <a:t>Technicality details and </a:t>
            </a:r>
            <a:r>
              <a:rPr lang="en-IN" spc="-5" dirty="0" err="1" smtClean="0"/>
              <a:t>cooperations</a:t>
            </a:r>
            <a:endParaRPr lang="en-IN" spc="-5" dirty="0"/>
          </a:p>
          <a:p>
            <a:endParaRPr lang="fi-FI" dirty="0"/>
          </a:p>
        </p:txBody>
      </p:sp>
      <p:pic>
        <p:nvPicPr>
          <p:cNvPr id="4" name="Picture 3" descr="https://upload.wikimedia.org/wikipedia/commons/1/1c/Wide_area_synchronous_grid_%28Eurasia%2C_Mediterranean%2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45" y="2102802"/>
            <a:ext cx="5731510" cy="2652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13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984885"/>
          </a:xfrm>
        </p:spPr>
        <p:txBody>
          <a:bodyPr/>
          <a:lstStyle/>
          <a:p>
            <a:r>
              <a:rPr lang="en-US" dirty="0" smtClean="0"/>
              <a:t>Voltage harmonization, </a:t>
            </a:r>
            <a:r>
              <a:rPr lang="en-US" dirty="0" err="1" smtClean="0"/>
              <a:t>Supergrid</a:t>
            </a:r>
            <a:r>
              <a:rPr lang="en-US" dirty="0" smtClean="0"/>
              <a:t> in Finland</a:t>
            </a:r>
            <a:endParaRPr lang="fi-FI" dirty="0"/>
          </a:p>
        </p:txBody>
      </p:sp>
      <p:pic>
        <p:nvPicPr>
          <p:cNvPr id="5" name="Content Placeholder 4" descr="https://preview.redd.it/kwujrq5q09s21.jpg?width=800&amp;auto=webp&amp;s=c77d256c3fc9bd77fadfa1fde5aece53fdbde247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1"/>
            <a:ext cx="3978275" cy="3942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 descr="https://www.fingridlehti.fi/wp-content/uploads/2017/03/fingrid_kartta_siirtokapasiteetti_2025.jpg"/>
          <p:cNvPicPr>
            <a:picLocks noGrp="1"/>
          </p:cNvPicPr>
          <p:nvPr>
            <p:ph sz="half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349" y="1577975"/>
            <a:ext cx="3110627" cy="40407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99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0B703-BCCC-4A07-8935-6DC23B05D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FI" dirty="0"/>
              <a:t>C</a:t>
            </a:r>
            <a:r>
              <a:rPr lang="en-US" dirty="0"/>
              <a:t>o</a:t>
            </a:r>
            <a:r>
              <a:rPr lang="en-FI" dirty="0"/>
              <a:t>n</a:t>
            </a:r>
            <a:r>
              <a:rPr lang="en-US" dirty="0"/>
              <a:t>c</a:t>
            </a:r>
            <a:r>
              <a:rPr lang="en-FI" dirty="0"/>
              <a:t>l</a:t>
            </a:r>
            <a:r>
              <a:rPr lang="en-US" dirty="0"/>
              <a:t>u</a:t>
            </a:r>
            <a:r>
              <a:rPr lang="en-FI" dirty="0"/>
              <a:t>s</a:t>
            </a:r>
            <a:r>
              <a:rPr lang="en-US" dirty="0" err="1"/>
              <a:t>i</a:t>
            </a:r>
            <a:r>
              <a:rPr lang="en-FI" dirty="0"/>
              <a:t>o</a:t>
            </a:r>
            <a:r>
              <a:rPr lang="en-US" dirty="0"/>
              <a:t>n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31289-5F9E-428E-8CC1-AA8FBB200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977" y="1524000"/>
            <a:ext cx="8023859" cy="258532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/>
              <a:t>Smart Grid is </a:t>
            </a:r>
            <a:r>
              <a:rPr lang="en-IN" spc="-5" dirty="0" smtClean="0"/>
              <a:t>needed </a:t>
            </a:r>
            <a:r>
              <a:rPr lang="en-IN" spc="-5" dirty="0"/>
              <a:t>and coming </a:t>
            </a:r>
            <a:r>
              <a:rPr lang="en-IN" spc="-5" dirty="0" smtClean="0"/>
              <a:t>soon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dirty="0" err="1" smtClean="0"/>
              <a:t>Supergrids</a:t>
            </a:r>
            <a:r>
              <a:rPr lang="en-IN" dirty="0" smtClean="0"/>
              <a:t> perhaps</a:t>
            </a:r>
            <a:r>
              <a:rPr lang="en-FI" dirty="0" smtClean="0"/>
              <a:t> </a:t>
            </a:r>
            <a:r>
              <a:rPr lang="en-US" dirty="0" smtClean="0"/>
              <a:t>necessary in Smart grid to balance and quality power system maintaining,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s radial apposition with Smart Grid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20463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C26E4-5620-4EF5-9228-538365D6D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752600"/>
            <a:ext cx="8051621" cy="3074789"/>
          </a:xfrm>
        </p:spPr>
        <p:txBody>
          <a:bodyPr/>
          <a:lstStyle/>
          <a:p>
            <a:r>
              <a:rPr lang="en-IN" dirty="0"/>
              <a:t>                  </a:t>
            </a:r>
            <a:r>
              <a:rPr lang="en-IN" sz="6000" dirty="0"/>
              <a:t>Thank you</a:t>
            </a:r>
            <a:br>
              <a:rPr lang="en-IN" sz="6000" dirty="0"/>
            </a:br>
            <a:r>
              <a:rPr lang="en-IN" sz="6000" dirty="0"/>
              <a:t/>
            </a:r>
            <a:br>
              <a:rPr lang="en-IN" sz="6000" dirty="0"/>
            </a:br>
            <a:r>
              <a:rPr lang="en-IN" sz="6000" dirty="0"/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92618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977" y="1371600"/>
            <a:ext cx="8023859" cy="54784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</a:t>
            </a:r>
            <a:r>
              <a:rPr lang="en-US" sz="1400" dirty="0" smtClean="0"/>
              <a:t>www.altenergymag.com/article/2015/02/super-gridrenewable-energy-from-remote-sites-to-cities-projects-and-challenges/1559/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https://www.sciencedirect.com/science/article/pii/S0959652618307522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https://ieeexplore.ieee.org/stamp/stamp.jsp?tp=&amp;</a:t>
            </a:r>
            <a:r>
              <a:rPr lang="en-US" sz="1400" dirty="0" smtClean="0"/>
              <a:t>arnumber=5771696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https</a:t>
            </a:r>
            <a:r>
              <a:rPr lang="en-US" sz="1400" dirty="0"/>
              <a:t>://www.iotworldtoday.com/2019/11/12/satellite-iot-applications-could-multiply</a:t>
            </a:r>
            <a:r>
              <a:rPr lang="en-US" sz="1400" dirty="0" smtClean="0"/>
              <a:t>/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https</a:t>
            </a:r>
            <a:r>
              <a:rPr lang="en-US" sz="1400" dirty="0"/>
              <a:t>://</a:t>
            </a:r>
            <a:r>
              <a:rPr lang="en-US" sz="1400" dirty="0" smtClean="0"/>
              <a:t>static.guim.co.uk/sys-images/Guardian/Pix/pictures/2012/5/21/1337604739018/Whole-Earth-exhibition-001.jpg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/>
              <a:t>https://supernode.energy/future-insight-blog-2-introduction-to-the-supergrid/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https</a:t>
            </a:r>
            <a:r>
              <a:rPr lang="en-US" sz="1400" dirty="0"/>
              <a:t>://</a:t>
            </a:r>
            <a:r>
              <a:rPr lang="en-US" sz="1400" dirty="0" smtClean="0"/>
              <a:t>en.wikipedia.org/wiki/Smart_grid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https://www.cesi.it/views/supergrid-vs-distributed-generation</a:t>
            </a:r>
            <a:r>
              <a:rPr lang="en-US" sz="1400" dirty="0" smtClean="0"/>
              <a:t>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https://www.reddit.com/r/electricians/comments/bd3wii/worldwide_voltage_usage_infograph/</a:t>
            </a:r>
            <a:endParaRPr lang="fi-FI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https://www.fingridlehti.fi/fingrid-nimesi-paasiirtolinjat-suomi-100-hengessa/</a:t>
            </a:r>
            <a:endParaRPr lang="fi-FI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828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24200" y="12"/>
            <a:ext cx="2089061" cy="1915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06438" y="1712874"/>
            <a:ext cx="8324850" cy="4230726"/>
          </a:xfrm>
          <a:custGeom>
            <a:avLst/>
            <a:gdLst/>
            <a:ahLst/>
            <a:cxnLst/>
            <a:rect l="l" t="t" r="r" b="b"/>
            <a:pathLst>
              <a:path w="8324850" h="3919854">
                <a:moveTo>
                  <a:pt x="8324646" y="0"/>
                </a:moveTo>
                <a:lnTo>
                  <a:pt x="0" y="0"/>
                </a:lnTo>
                <a:lnTo>
                  <a:pt x="0" y="3919689"/>
                </a:lnTo>
                <a:lnTo>
                  <a:pt x="8324646" y="3919689"/>
                </a:lnTo>
                <a:lnTo>
                  <a:pt x="8324646" y="0"/>
                </a:lnTo>
                <a:close/>
              </a:path>
            </a:pathLst>
          </a:custGeom>
          <a:solidFill>
            <a:srgbClr val="EC2838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xfrm>
            <a:off x="558977" y="1757781"/>
            <a:ext cx="802604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IN" spc="-5" dirty="0"/>
              <a:t>                  </a:t>
            </a:r>
            <a:r>
              <a:rPr lang="en-IN" spc="-5" dirty="0" err="1"/>
              <a:t>Supergrids</a:t>
            </a:r>
            <a:endParaRPr spc="-5" dirty="0"/>
          </a:p>
        </p:txBody>
      </p:sp>
      <p:sp>
        <p:nvSpPr>
          <p:cNvPr id="5" name="object 5"/>
          <p:cNvSpPr txBox="1"/>
          <p:nvPr/>
        </p:nvSpPr>
        <p:spPr>
          <a:xfrm>
            <a:off x="444500" y="3762753"/>
            <a:ext cx="8026044" cy="8443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0900"/>
              </a:lnSpc>
              <a:spcBef>
                <a:spcPts val="95"/>
              </a:spcBef>
            </a:pPr>
            <a:r>
              <a:rPr lang="en-IN" sz="2200" spc="-5" dirty="0">
                <a:solidFill>
                  <a:srgbClr val="FFFFFF"/>
                </a:solidFill>
                <a:latin typeface="Georgia"/>
                <a:cs typeface="Georgia"/>
              </a:rPr>
              <a:t>Tero Ruotsalainen, </a:t>
            </a:r>
            <a:r>
              <a:rPr lang="en-IN" sz="2200" spc="-5" dirty="0" err="1">
                <a:solidFill>
                  <a:srgbClr val="FFFFFF"/>
                </a:solidFill>
                <a:latin typeface="Georgia"/>
                <a:cs typeface="Georgia"/>
              </a:rPr>
              <a:t>Diwakar</a:t>
            </a:r>
            <a:r>
              <a:rPr lang="en-IN" sz="2200" spc="-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lang="en-IN" sz="2200" spc="-5" dirty="0" smtClean="0">
                <a:solidFill>
                  <a:srgbClr val="FFFFFF"/>
                </a:solidFill>
                <a:latin typeface="Georgia"/>
                <a:cs typeface="Georgia"/>
              </a:rPr>
              <a:t>Gupta-41</a:t>
            </a:r>
            <a:endParaRPr lang="en-IN" sz="2200" spc="-5" dirty="0">
              <a:solidFill>
                <a:srgbClr val="FFFFFF"/>
              </a:solidFill>
              <a:latin typeface="Georgia"/>
              <a:cs typeface="Georgia"/>
            </a:endParaRPr>
          </a:p>
          <a:p>
            <a:pPr marL="12700" marR="5080">
              <a:lnSpc>
                <a:spcPct val="120900"/>
              </a:lnSpc>
              <a:spcBef>
                <a:spcPts val="95"/>
              </a:spcBef>
            </a:pPr>
            <a:endParaRPr sz="2200" dirty="0">
              <a:latin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7600" y="5526623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pc="-5" dirty="0">
                <a:solidFill>
                  <a:srgbClr val="FFFFFF"/>
                </a:solidFill>
                <a:latin typeface="Georgia"/>
                <a:cs typeface="Georgia"/>
              </a:rPr>
              <a:t>17.3.2020</a:t>
            </a:r>
            <a:endParaRPr lang="fi-FI" dirty="0">
              <a:latin typeface="Georgia"/>
              <a:cs typeface="Georgia"/>
            </a:endParaRPr>
          </a:p>
          <a:p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4065" y="304800"/>
            <a:ext cx="424162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5" dirty="0"/>
              <a:t>Introduction</a:t>
            </a:r>
            <a:endParaRPr spc="-5" dirty="0"/>
          </a:p>
        </p:txBody>
      </p:sp>
      <p:sp>
        <p:nvSpPr>
          <p:cNvPr id="4" name="object 4"/>
          <p:cNvSpPr txBox="1"/>
          <p:nvPr/>
        </p:nvSpPr>
        <p:spPr>
          <a:xfrm>
            <a:off x="572203" y="1524000"/>
            <a:ext cx="7823022" cy="41780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N" sz="2400" spc="-5" dirty="0" smtClean="0">
                <a:latin typeface="Arial"/>
                <a:cs typeface="Arial"/>
              </a:rPr>
              <a:t>Started from JFK </a:t>
            </a:r>
            <a:r>
              <a:rPr lang="en-IN" sz="2400" spc="-5" dirty="0">
                <a:latin typeface="Arial"/>
                <a:cs typeface="Arial"/>
              </a:rPr>
              <a:t>idea </a:t>
            </a:r>
            <a:r>
              <a:rPr lang="en-IN" sz="2400" spc="-5" dirty="0" smtClean="0">
                <a:latin typeface="Arial"/>
                <a:cs typeface="Arial"/>
              </a:rPr>
              <a:t>using new technology HVDC </a:t>
            </a:r>
            <a:r>
              <a:rPr lang="en-IN" sz="2400" spc="-5" dirty="0">
                <a:latin typeface="Arial"/>
                <a:cs typeface="Arial"/>
              </a:rPr>
              <a:t>from </a:t>
            </a:r>
            <a:r>
              <a:rPr lang="en-IN" sz="2400" spc="-5" dirty="0" smtClean="0">
                <a:latin typeface="Arial"/>
                <a:cs typeface="Arial"/>
              </a:rPr>
              <a:t>Sweden (GE &amp; ASEA) 1970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IN" sz="2400" spc="-5" dirty="0" smtClean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N" sz="2400" spc="-5" dirty="0" smtClean="0">
                <a:latin typeface="Arial"/>
                <a:cs typeface="Arial"/>
              </a:rPr>
              <a:t>Part </a:t>
            </a:r>
            <a:r>
              <a:rPr lang="en-IN" sz="2400" spc="-5" dirty="0">
                <a:latin typeface="Arial"/>
                <a:cs typeface="Arial"/>
              </a:rPr>
              <a:t>of Smart </a:t>
            </a:r>
            <a:r>
              <a:rPr lang="en-IN" sz="2400" spc="-5" dirty="0" smtClean="0">
                <a:latin typeface="Arial"/>
                <a:cs typeface="Arial"/>
              </a:rPr>
              <a:t>grid as (Mega grid, Superior Grid), DC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IN" sz="2400" spc="-5" dirty="0" smtClean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N" sz="2400" spc="-5" dirty="0" smtClean="0">
                <a:latin typeface="Arial"/>
                <a:cs typeface="Arial"/>
              </a:rPr>
              <a:t>Better than the existing grid in terms of efficiency </a:t>
            </a: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IN" sz="2400" spc="-5" dirty="0" smtClean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IN" sz="2400" spc="-5" dirty="0" smtClean="0">
                <a:latin typeface="Arial"/>
                <a:cs typeface="Arial"/>
              </a:rPr>
              <a:t>Excludes district heating and cooling on the contrary to Smart grid</a:t>
            </a:r>
            <a:endParaRPr lang="en-IN" sz="2400" spc="-5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2400" spc="-5" dirty="0">
                <a:latin typeface="Arial"/>
                <a:cs typeface="Arial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err="1" smtClean="0"/>
              <a:t>Worlwide</a:t>
            </a:r>
            <a:r>
              <a:rPr lang="en-US" dirty="0" smtClean="0"/>
              <a:t> layout of </a:t>
            </a:r>
            <a:r>
              <a:rPr lang="en-US" dirty="0" err="1" smtClean="0"/>
              <a:t>supergrids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31393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spc="-5" dirty="0"/>
              <a:t>Worldwide electricity transmission network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z="2000" spc="-5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spc="-5" dirty="0" smtClean="0"/>
              <a:t>Large </a:t>
            </a:r>
            <a:r>
              <a:rPr lang="en-IN" sz="2000" spc="-5" dirty="0"/>
              <a:t>infrastructure and constructing by parts and connecting them at the end of </a:t>
            </a:r>
            <a:r>
              <a:rPr lang="en-IN" sz="2000" spc="-5" dirty="0" smtClean="0"/>
              <a:t>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z="2000" spc="-5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spc="-5" dirty="0" smtClean="0"/>
              <a:t>Gathering up energy potential</a:t>
            </a:r>
            <a:endParaRPr lang="en-IN" sz="2000" spc="-5" dirty="0"/>
          </a:p>
          <a:p>
            <a:endParaRPr lang="fi-FI" dirty="0"/>
          </a:p>
        </p:txBody>
      </p:sp>
      <p:pic>
        <p:nvPicPr>
          <p:cNvPr id="5" name="Content Placeholder 6" descr="Super Grid - Renewable Energy from Remote Sites to Cities (Projects and Challenges)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18" y="1574208"/>
            <a:ext cx="3978275" cy="40614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918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984885"/>
          </a:xfrm>
        </p:spPr>
        <p:txBody>
          <a:bodyPr/>
          <a:lstStyle/>
          <a:p>
            <a:r>
              <a:rPr lang="en-US" dirty="0" smtClean="0"/>
              <a:t>Europe </a:t>
            </a:r>
            <a:r>
              <a:rPr lang="en-US" dirty="0"/>
              <a:t>and North </a:t>
            </a:r>
            <a:r>
              <a:rPr lang="en-US" dirty="0" smtClean="0"/>
              <a:t>America interconnection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70" y="1569504"/>
            <a:ext cx="8023859" cy="738664"/>
          </a:xfrm>
        </p:spPr>
        <p:txBody>
          <a:bodyPr/>
          <a:lstStyle/>
          <a:p>
            <a:r>
              <a:rPr lang="en-US" dirty="0" smtClean="0"/>
              <a:t>Interconnections with </a:t>
            </a:r>
            <a:r>
              <a:rPr lang="en-US" dirty="0"/>
              <a:t>or without Smart grid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pic>
        <p:nvPicPr>
          <p:cNvPr id="4" name="Picture 3" descr="Imag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7848600" cy="327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192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smtClean="0"/>
              <a:t>Challenges 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69" y="1371600"/>
            <a:ext cx="8023859" cy="40626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 smtClean="0"/>
              <a:t>High investment costs including profits in the 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pc="-5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 smtClean="0"/>
              <a:t>Constructing </a:t>
            </a:r>
            <a:r>
              <a:rPr lang="en-IN" spc="-5" dirty="0"/>
              <a:t>requires energy and </a:t>
            </a:r>
            <a:r>
              <a:rPr lang="en-IN" spc="-5" dirty="0" smtClean="0"/>
              <a:t>electricity (temporarily)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pc="-5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/>
              <a:t>Opposing attitudes of environmental </a:t>
            </a:r>
            <a:r>
              <a:rPr lang="en-IN" spc="-5" dirty="0" smtClean="0"/>
              <a:t>organisations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/>
              <a:t>‘Not in my backyard’ thinking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 smtClean="0"/>
              <a:t>Finance </a:t>
            </a:r>
            <a:r>
              <a:rPr lang="en-IN" spc="-5" dirty="0"/>
              <a:t>from clean tech investors, traders and countries and political support </a:t>
            </a:r>
            <a:r>
              <a:rPr lang="en-IN" spc="-5" dirty="0" smtClean="0"/>
              <a:t>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N" spc="-5" dirty="0" smtClean="0"/>
          </a:p>
        </p:txBody>
      </p:sp>
    </p:spTree>
    <p:extLst>
      <p:ext uri="{BB962C8B-B14F-4D97-AF65-F5344CB8AC3E}">
        <p14:creationId xmlns:p14="http://schemas.microsoft.com/office/powerpoint/2010/main" val="187128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smtClean="0"/>
              <a:t>Benefits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70" y="1569504"/>
            <a:ext cx="8023859" cy="33239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pc="-5" dirty="0"/>
              <a:t>Better, cleaner and more efficient electrified </a:t>
            </a:r>
            <a:r>
              <a:rPr lang="en-IN" spc="-5" dirty="0" err="1"/>
              <a:t>i</a:t>
            </a:r>
            <a:r>
              <a:rPr lang="en-US" spc="-5" dirty="0" err="1"/>
              <a:t>nfrastructure</a:t>
            </a:r>
            <a:r>
              <a:rPr lang="en-US" spc="-5" dirty="0"/>
              <a:t> (</a:t>
            </a:r>
            <a:r>
              <a:rPr lang="en-US" spc="-5" dirty="0" err="1"/>
              <a:t>CleanTech</a:t>
            </a:r>
            <a:r>
              <a:rPr lang="en-US" spc="-5" dirty="0"/>
              <a:t>) with large volume </a:t>
            </a:r>
            <a:r>
              <a:rPr lang="en-US" spc="-5" dirty="0" smtClean="0"/>
              <a:t>benefits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5" dirty="0"/>
              <a:t>Cheaper, especially in the </a:t>
            </a:r>
            <a:r>
              <a:rPr lang="en-US" spc="-5" dirty="0" smtClean="0"/>
              <a:t>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5" dirty="0"/>
              <a:t>Cost efficient climate change </a:t>
            </a:r>
            <a:r>
              <a:rPr lang="en-US" spc="-5" dirty="0" smtClean="0"/>
              <a:t>tackling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pc="-5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5" dirty="0" smtClean="0"/>
              <a:t>Effective interconnectivity and bottlenecks removal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3863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smtClean="0"/>
              <a:t>Possible </a:t>
            </a:r>
            <a:r>
              <a:rPr lang="en-US" dirty="0" err="1" smtClean="0"/>
              <a:t>Supergrids</a:t>
            </a:r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opology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58977" y="1245069"/>
            <a:ext cx="3977640" cy="4570482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sz="1400" dirty="0" smtClean="0">
              <a:sym typeface="Wingdings" panose="05000000000000000000" pitchFamily="2" charset="2"/>
            </a:endParaRP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r>
              <a:rPr lang="en-US" sz="1400" dirty="0">
                <a:sym typeface="Wingdings" panose="05000000000000000000" pitchFamily="2" charset="2"/>
              </a:rPr>
              <a:t>A Transmission line replaced with DC circuit with two-three converter to deliver PWM signal</a:t>
            </a: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endParaRPr lang="en-US" sz="1400" dirty="0" smtClean="0">
              <a:sym typeface="Wingdings" panose="05000000000000000000" pitchFamily="2" charset="2"/>
            </a:endParaRP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r>
              <a:rPr lang="en-US" sz="1400" dirty="0" smtClean="0">
                <a:sym typeface="Wingdings" panose="05000000000000000000" pitchFamily="2" charset="2"/>
              </a:rPr>
              <a:t>Several of </a:t>
            </a:r>
            <a:r>
              <a:rPr lang="en-US" sz="1400" dirty="0">
                <a:sym typeface="Wingdings" panose="05000000000000000000" pitchFamily="2" charset="2"/>
              </a:rPr>
              <a:t>converter stations </a:t>
            </a:r>
            <a:r>
              <a:rPr lang="en-US" sz="1400" dirty="0" smtClean="0">
                <a:sym typeface="Wingdings" panose="05000000000000000000" pitchFamily="2" charset="2"/>
              </a:rPr>
              <a:t>required</a:t>
            </a:r>
            <a:r>
              <a:rPr lang="en-US" sz="1400" dirty="0">
                <a:sym typeface="Wingdings" panose="05000000000000000000" pitchFamily="2" charset="2"/>
              </a:rPr>
              <a:t> Multi-terminal </a:t>
            </a:r>
            <a:r>
              <a:rPr lang="en-US" sz="1400" dirty="0" smtClean="0">
                <a:sym typeface="Wingdings" panose="05000000000000000000" pitchFamily="2" charset="2"/>
              </a:rPr>
              <a:t>modular converter </a:t>
            </a: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endParaRPr lang="en-US" sz="1400" dirty="0">
              <a:sym typeface="Wingdings" panose="05000000000000000000" pitchFamily="2" charset="2"/>
            </a:endParaRPr>
          </a:p>
          <a:p>
            <a:pPr marL="846137" lvl="1" indent="-457200">
              <a:lnSpc>
                <a:spcPct val="150000"/>
              </a:lnSpc>
              <a:buFont typeface="+mj-lt"/>
              <a:buAutoNum type="alphaLcPeriod"/>
            </a:pPr>
            <a:r>
              <a:rPr lang="en-US" sz="1400" dirty="0">
                <a:sym typeface="Wingdings" panose="05000000000000000000" pitchFamily="2" charset="2"/>
              </a:rPr>
              <a:t>DC grid</a:t>
            </a:r>
          </a:p>
          <a:p>
            <a:pPr marL="1187450" lvl="2" indent="-457200" algn="l">
              <a:lnSpc>
                <a:spcPct val="150000"/>
              </a:lnSpc>
            </a:pPr>
            <a:r>
              <a:rPr lang="en-US" sz="1400" dirty="0">
                <a:sym typeface="Wingdings" panose="05000000000000000000" pitchFamily="2" charset="2"/>
              </a:rPr>
              <a:t>Meshed DC system with </a:t>
            </a:r>
            <a:r>
              <a:rPr lang="en-US" sz="1400" dirty="0" smtClean="0">
                <a:sym typeface="Wingdings" panose="05000000000000000000" pitchFamily="2" charset="2"/>
              </a:rPr>
              <a:t>many connections </a:t>
            </a:r>
          </a:p>
          <a:p>
            <a:pPr marL="1187450" lvl="2" indent="-457200" algn="l">
              <a:lnSpc>
                <a:spcPct val="150000"/>
              </a:lnSpc>
            </a:pPr>
            <a:r>
              <a:rPr lang="en-US" sz="1400" dirty="0" smtClean="0">
                <a:sym typeface="Wingdings" panose="05000000000000000000" pitchFamily="2" charset="2"/>
              </a:rPr>
              <a:t>to </a:t>
            </a:r>
            <a:r>
              <a:rPr lang="en-US" sz="1400" dirty="0">
                <a:sym typeface="Wingdings" panose="05000000000000000000" pitchFamily="2" charset="2"/>
              </a:rPr>
              <a:t>the AC grid</a:t>
            </a:r>
          </a:p>
          <a:p>
            <a:pPr marL="1187450" lvl="2" indent="-457200" algn="l">
              <a:lnSpc>
                <a:spcPct val="150000"/>
              </a:lnSpc>
            </a:pPr>
            <a:r>
              <a:rPr lang="en-US" sz="1400" dirty="0">
                <a:sym typeface="Wingdings" panose="05000000000000000000" pitchFamily="2" charset="2"/>
              </a:rPr>
              <a:t>The only “real” grid out of the three</a:t>
            </a:r>
          </a:p>
          <a:p>
            <a:pPr marL="1187450" lvl="2" indent="-457200" algn="l">
              <a:lnSpc>
                <a:spcPct val="150000"/>
              </a:lnSpc>
            </a:pPr>
            <a:r>
              <a:rPr lang="en-US" sz="1400" dirty="0">
                <a:sym typeface="Wingdings" panose="05000000000000000000" pitchFamily="2" charset="2"/>
              </a:rPr>
              <a:t>If redundancy required, only viable solution</a:t>
            </a:r>
          </a:p>
          <a:p>
            <a:endParaRPr lang="fi-FI" dirty="0"/>
          </a:p>
        </p:txBody>
      </p:sp>
      <p:pic>
        <p:nvPicPr>
          <p:cNvPr id="5" name="Kuva 5"/>
          <p:cNvPicPr>
            <a:picLocks noGrp="1" noChangeAspect="1"/>
          </p:cNvPicPr>
          <p:nvPr>
            <p:ph sz="half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167695"/>
            <a:ext cx="2888857" cy="440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7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977" y="476186"/>
            <a:ext cx="8026044" cy="492443"/>
          </a:xfrm>
        </p:spPr>
        <p:txBody>
          <a:bodyPr/>
          <a:lstStyle/>
          <a:p>
            <a:r>
              <a:rPr lang="en-US" dirty="0" smtClean="0"/>
              <a:t>AC vs DC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371600"/>
            <a:ext cx="3977640" cy="2585323"/>
          </a:xfrm>
        </p:spPr>
        <p:txBody>
          <a:bodyPr/>
          <a:lstStyle/>
          <a:p>
            <a:r>
              <a:rPr lang="en-IN" spc="-5" dirty="0" smtClean="0"/>
              <a:t>AC </a:t>
            </a:r>
            <a:r>
              <a:rPr lang="en-IN" spc="-5" dirty="0"/>
              <a:t>grid not support an offshore DC </a:t>
            </a:r>
            <a:r>
              <a:rPr lang="en-IN" spc="-5" dirty="0" err="1" smtClean="0"/>
              <a:t>supergrids</a:t>
            </a:r>
            <a:endParaRPr lang="en-IN" spc="-5" dirty="0" smtClean="0"/>
          </a:p>
          <a:p>
            <a:endParaRPr lang="en-IN" spc="-5" dirty="0"/>
          </a:p>
          <a:p>
            <a:r>
              <a:rPr lang="en-IN" spc="-5" dirty="0" smtClean="0"/>
              <a:t>Frequency harmonization possible</a:t>
            </a:r>
          </a:p>
          <a:p>
            <a:endParaRPr lang="en-IN" spc="-5" dirty="0"/>
          </a:p>
          <a:p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3"/>
          </p:nvPr>
        </p:nvSpPr>
        <p:spPr>
          <a:xfrm>
            <a:off x="4625126" y="1371600"/>
            <a:ext cx="3977640" cy="5909310"/>
          </a:xfrm>
        </p:spPr>
        <p:txBody>
          <a:bodyPr/>
          <a:lstStyle/>
          <a:p>
            <a:r>
              <a:rPr lang="en-US" dirty="0"/>
              <a:t>Most efficient in long </a:t>
            </a:r>
            <a:r>
              <a:rPr lang="en-US" dirty="0" smtClean="0"/>
              <a:t>distances, skin </a:t>
            </a:r>
            <a:r>
              <a:rPr lang="en-US" dirty="0"/>
              <a:t>effect and corona are </a:t>
            </a:r>
            <a:r>
              <a:rPr lang="en-US" dirty="0" smtClean="0"/>
              <a:t>lower so low loss</a:t>
            </a:r>
          </a:p>
          <a:p>
            <a:endParaRPr lang="en-US" dirty="0" smtClean="0"/>
          </a:p>
          <a:p>
            <a:r>
              <a:rPr lang="en-US" dirty="0" smtClean="0"/>
              <a:t>Better voltage regulation and greater controllability</a:t>
            </a:r>
          </a:p>
          <a:p>
            <a:endParaRPr lang="en-US" dirty="0" smtClean="0"/>
          </a:p>
          <a:p>
            <a:r>
              <a:rPr lang="en-US" dirty="0" smtClean="0"/>
              <a:t>Cheaper with less material, because supporting tower size to be smaller with less conductor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79685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485</Words>
  <Application>Microsoft Office PowerPoint</Application>
  <PresentationFormat>On-screen Show (4:3)</PresentationFormat>
  <Paragraphs>115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Georgia</vt:lpstr>
      <vt:lpstr>Wingdings</vt:lpstr>
      <vt:lpstr>Office Theme</vt:lpstr>
      <vt:lpstr>  Supergrids </vt:lpstr>
      <vt:lpstr>                  Supergrids</vt:lpstr>
      <vt:lpstr>Introduction</vt:lpstr>
      <vt:lpstr>Worlwide layout of supergrids</vt:lpstr>
      <vt:lpstr>Europe and North America interconnection</vt:lpstr>
      <vt:lpstr>Challenges </vt:lpstr>
      <vt:lpstr>Benefits</vt:lpstr>
      <vt:lpstr>Possible Supergrids topology</vt:lpstr>
      <vt:lpstr>AC vs DC</vt:lpstr>
      <vt:lpstr>Day rhythm consumption peaks (solar)  Renewable sources in Europe, fossil exit</vt:lpstr>
      <vt:lpstr>Area allocation in Europe almost as in former system</vt:lpstr>
      <vt:lpstr>Former grid vs Smart grid</vt:lpstr>
      <vt:lpstr>Grid synchronization as one global area, coupling</vt:lpstr>
      <vt:lpstr>Voltage harmonization, Supergrid in Finland</vt:lpstr>
      <vt:lpstr>Conclusion</vt:lpstr>
      <vt:lpstr>                  Thank you                    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Fernando Marquina</dc:creator>
  <cp:lastModifiedBy>Lehtonen Matti</cp:lastModifiedBy>
  <cp:revision>105</cp:revision>
  <dcterms:created xsi:type="dcterms:W3CDTF">2020-02-10T17:10:33Z</dcterms:created>
  <dcterms:modified xsi:type="dcterms:W3CDTF">2020-03-17T08:46:01Z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2020-01-13T00:00:00Z</vt:filetime>
  </property>
  <property fmtid="{D5CDD505-2E9C-101B-9397-08002B2CF9AE}" pid="3" name="Creator">
    <vt:lpwstr>Impress</vt:lpwstr>
  </property>
  <property fmtid="{D5CDD505-2E9C-101B-9397-08002B2CF9AE}" pid="4" name="LastSaved">
    <vt:filetime>2020-01-13T00:00:00Z</vt:filetime>
  </property>
</Properties>
</file>