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jCX2RQaR1weaHm/yArKpkxawn+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71ad6270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771ad62704_1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71ad62704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g771ad62704_1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71ad62704_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771ad62704_1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71ad62704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771ad62704_1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71ad62704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771ad62704_1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jksuci.2020.01.00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logs.iadb.org/caribbean-dev-trends/en/blockchain-technology-explained-and-what-it-could-mean-for-the-caribbean/" TargetMode="External"/><Relationship Id="rId4" Type="http://schemas.openxmlformats.org/officeDocument/2006/relationships/hyperlink" Target="https://www.businessfinland.fi/en/do-business-with-finland/explore-finland/energy/smart-grid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100" b="0" dirty="0" err="1"/>
              <a:t>Different</a:t>
            </a:r>
            <a:r>
              <a:rPr lang="fi-FI" sz="3100" b="0" dirty="0"/>
              <a:t> market </a:t>
            </a:r>
            <a:r>
              <a:rPr lang="fi-FI" sz="3100" b="0" dirty="0" err="1"/>
              <a:t>mechanisms</a:t>
            </a:r>
            <a:r>
              <a:rPr lang="fi-FI" sz="3100" b="0" dirty="0"/>
              <a:t> for Smart Grid: </a:t>
            </a:r>
            <a:r>
              <a:rPr lang="fi-FI" sz="3100" b="0" dirty="0" err="1"/>
              <a:t>bidding</a:t>
            </a:r>
            <a:r>
              <a:rPr lang="fi-FI" sz="3100" b="0" dirty="0"/>
              <a:t>, </a:t>
            </a:r>
            <a:r>
              <a:rPr lang="fi-FI" sz="3100" b="0" dirty="0" err="1"/>
              <a:t>real-time</a:t>
            </a:r>
            <a:r>
              <a:rPr lang="fi-FI" sz="3100" b="0" dirty="0"/>
              <a:t> </a:t>
            </a:r>
            <a:r>
              <a:rPr lang="fi-FI" sz="3100" b="0" dirty="0" err="1"/>
              <a:t>pricing</a:t>
            </a:r>
            <a:r>
              <a:rPr lang="fi-FI" sz="3100" b="0" dirty="0"/>
              <a:t>, </a:t>
            </a:r>
            <a:r>
              <a:rPr lang="fi-FI" sz="3100" b="0" dirty="0" err="1"/>
              <a:t>blockchains</a:t>
            </a:r>
            <a:endParaRPr sz="3100" i="1" dirty="0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Eero Järvinen &amp; Rasmus Ranta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dirty="0"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3969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>
                <a:solidFill>
                  <a:srgbClr val="000000"/>
                </a:solidFill>
              </a:rPr>
              <a:t>Aalto </a:t>
            </a:r>
            <a:r>
              <a:rPr lang="fi-FI" sz="1000" b="0" dirty="0" err="1">
                <a:solidFill>
                  <a:srgbClr val="000000"/>
                </a:solidFill>
              </a:rPr>
              <a:t>university</a:t>
            </a:r>
            <a:r>
              <a:rPr lang="fi-FI" sz="1000" b="0" dirty="0">
                <a:solidFill>
                  <a:srgbClr val="000000"/>
                </a:solidFill>
              </a:rPr>
              <a:t>, 2020. John </a:t>
            </a:r>
            <a:r>
              <a:rPr lang="fi-FI" sz="1000" b="0" dirty="0" err="1">
                <a:solidFill>
                  <a:srgbClr val="000000"/>
                </a:solidFill>
              </a:rPr>
              <a:t>Millar</a:t>
            </a:r>
            <a:r>
              <a:rPr lang="fi-FI" sz="1000" b="0" dirty="0">
                <a:solidFill>
                  <a:srgbClr val="000000"/>
                </a:solidFill>
              </a:rPr>
              <a:t>. Course </a:t>
            </a:r>
            <a:r>
              <a:rPr lang="fi-FI" sz="1000" b="0" dirty="0" err="1">
                <a:solidFill>
                  <a:srgbClr val="000000"/>
                </a:solidFill>
              </a:rPr>
              <a:t>material</a:t>
            </a:r>
            <a:r>
              <a:rPr lang="fi-FI" sz="1000" b="0" dirty="0">
                <a:solidFill>
                  <a:srgbClr val="000000"/>
                </a:solidFill>
              </a:rPr>
              <a:t>: ELEC-E8406 </a:t>
            </a:r>
            <a:r>
              <a:rPr lang="fi-FI" sz="1000" b="0" dirty="0" err="1">
                <a:solidFill>
                  <a:srgbClr val="000000"/>
                </a:solidFill>
              </a:rPr>
              <a:t>Electricity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distribution</a:t>
            </a:r>
            <a:r>
              <a:rPr lang="fi-FI" sz="1000" b="0" dirty="0">
                <a:solidFill>
                  <a:srgbClr val="000000"/>
                </a:solidFill>
              </a:rPr>
              <a:t> and Markets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>
                <a:solidFill>
                  <a:srgbClr val="000000"/>
                </a:solidFill>
              </a:rPr>
              <a:t>Aalami</a:t>
            </a:r>
            <a:r>
              <a:rPr lang="fi-FI" sz="1000" b="0" dirty="0">
                <a:solidFill>
                  <a:srgbClr val="000000"/>
                </a:solidFill>
              </a:rPr>
              <a:t>, H. A. &amp; </a:t>
            </a:r>
            <a:r>
              <a:rPr lang="fi-FI" sz="1000" b="0" dirty="0" err="1">
                <a:solidFill>
                  <a:srgbClr val="000000"/>
                </a:solidFill>
              </a:rPr>
              <a:t>Khatibzadeh</a:t>
            </a:r>
            <a:r>
              <a:rPr lang="fi-FI" sz="1000" b="0" dirty="0">
                <a:solidFill>
                  <a:srgbClr val="000000"/>
                </a:solidFill>
              </a:rPr>
              <a:t>, A. 2016. </a:t>
            </a:r>
            <a:r>
              <a:rPr lang="fi-FI" sz="1000" b="0" dirty="0" err="1">
                <a:solidFill>
                  <a:srgbClr val="000000"/>
                </a:solidFill>
              </a:rPr>
              <a:t>Regulation</a:t>
            </a:r>
            <a:r>
              <a:rPr lang="fi-FI" sz="1000" b="0" dirty="0">
                <a:solidFill>
                  <a:srgbClr val="000000"/>
                </a:solidFill>
              </a:rPr>
              <a:t> of market clearing </a:t>
            </a:r>
            <a:r>
              <a:rPr lang="fi-FI" sz="1000" b="0" dirty="0" err="1">
                <a:solidFill>
                  <a:srgbClr val="000000"/>
                </a:solidFill>
              </a:rPr>
              <a:t>price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based</a:t>
            </a:r>
            <a:r>
              <a:rPr lang="fi-FI" sz="1000" b="0" dirty="0">
                <a:solidFill>
                  <a:srgbClr val="000000"/>
                </a:solidFill>
              </a:rPr>
              <a:t> on </a:t>
            </a:r>
            <a:r>
              <a:rPr lang="fi-FI" sz="1000" b="0" dirty="0" err="1">
                <a:solidFill>
                  <a:srgbClr val="000000"/>
                </a:solidFill>
              </a:rPr>
              <a:t>nonlinear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models</a:t>
            </a:r>
            <a:r>
              <a:rPr lang="fi-FI" sz="1000" b="0" dirty="0">
                <a:solidFill>
                  <a:srgbClr val="000000"/>
                </a:solidFill>
              </a:rPr>
              <a:t> of </a:t>
            </a:r>
            <a:r>
              <a:rPr lang="fi-FI" sz="1000" b="0" dirty="0" err="1">
                <a:solidFill>
                  <a:srgbClr val="000000"/>
                </a:solidFill>
              </a:rPr>
              <a:t>demand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bidding</a:t>
            </a:r>
            <a:r>
              <a:rPr lang="fi-FI" sz="1000" b="0" dirty="0">
                <a:solidFill>
                  <a:srgbClr val="000000"/>
                </a:solidFill>
              </a:rPr>
              <a:t> and </a:t>
            </a:r>
            <a:r>
              <a:rPr lang="fi-FI" sz="1000" b="0" dirty="0" err="1">
                <a:solidFill>
                  <a:srgbClr val="000000"/>
                </a:solidFill>
              </a:rPr>
              <a:t>emergency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demand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response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programs</a:t>
            </a:r>
            <a:r>
              <a:rPr lang="fi-FI" sz="1000" b="0" dirty="0">
                <a:solidFill>
                  <a:srgbClr val="000000"/>
                </a:solidFill>
              </a:rPr>
              <a:t>. International </a:t>
            </a:r>
            <a:r>
              <a:rPr lang="fi-FI" sz="1000" b="0" dirty="0" err="1">
                <a:solidFill>
                  <a:srgbClr val="000000"/>
                </a:solidFill>
              </a:rPr>
              <a:t>Transactions</a:t>
            </a:r>
            <a:r>
              <a:rPr lang="fi-FI" sz="1000" b="0" dirty="0">
                <a:solidFill>
                  <a:srgbClr val="000000"/>
                </a:solidFill>
              </a:rPr>
              <a:t> on </a:t>
            </a:r>
            <a:r>
              <a:rPr lang="fi-FI" sz="1000" b="0" dirty="0" err="1">
                <a:solidFill>
                  <a:srgbClr val="000000"/>
                </a:solidFill>
              </a:rPr>
              <a:t>Electrical</a:t>
            </a:r>
            <a:r>
              <a:rPr lang="fi-FI" sz="1000" b="0" dirty="0">
                <a:solidFill>
                  <a:srgbClr val="000000"/>
                </a:solidFill>
              </a:rPr>
              <a:t> Energy Systems. Vol. 26(11). </a:t>
            </a:r>
            <a:r>
              <a:rPr lang="fi-FI" sz="1000" b="0" dirty="0" err="1">
                <a:solidFill>
                  <a:srgbClr val="000000"/>
                </a:solidFill>
              </a:rPr>
              <a:t>pp</a:t>
            </a:r>
            <a:r>
              <a:rPr lang="fi-FI" sz="1000" b="0" dirty="0">
                <a:solidFill>
                  <a:srgbClr val="000000"/>
                </a:solidFill>
              </a:rPr>
              <a:t>. 2463-2478. </a:t>
            </a:r>
            <a:r>
              <a:rPr lang="fi-FI" sz="1000" b="0" dirty="0" err="1">
                <a:solidFill>
                  <a:srgbClr val="000000"/>
                </a:solidFill>
              </a:rPr>
              <a:t>Cited</a:t>
            </a:r>
            <a:r>
              <a:rPr lang="fi-FI" sz="1000" b="0" dirty="0">
                <a:solidFill>
                  <a:srgbClr val="000000"/>
                </a:solidFill>
              </a:rPr>
              <a:t> 10.3.2019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>
                <a:solidFill>
                  <a:srgbClr val="000000"/>
                </a:solidFill>
              </a:rPr>
              <a:t>Agung</a:t>
            </a:r>
            <a:r>
              <a:rPr lang="fi-FI" sz="1000" b="0" dirty="0">
                <a:solidFill>
                  <a:srgbClr val="000000"/>
                </a:solidFill>
              </a:rPr>
              <a:t>, A.A.G &amp; </a:t>
            </a:r>
            <a:r>
              <a:rPr lang="fi-FI" sz="1000" b="0" dirty="0" err="1">
                <a:solidFill>
                  <a:srgbClr val="000000"/>
                </a:solidFill>
              </a:rPr>
              <a:t>Handayani</a:t>
            </a:r>
            <a:r>
              <a:rPr lang="fi-FI" sz="1000" b="0" dirty="0">
                <a:solidFill>
                  <a:srgbClr val="000000"/>
                </a:solidFill>
              </a:rPr>
              <a:t>, R. 2020. </a:t>
            </a:r>
            <a:r>
              <a:rPr lang="fi-FI" sz="1000" b="0" dirty="0" err="1">
                <a:solidFill>
                  <a:srgbClr val="000000"/>
                </a:solidFill>
              </a:rPr>
              <a:t>Blockchain</a:t>
            </a:r>
            <a:r>
              <a:rPr lang="fi-FI" sz="1000" b="0" dirty="0">
                <a:solidFill>
                  <a:srgbClr val="000000"/>
                </a:solidFill>
              </a:rPr>
              <a:t> for </a:t>
            </a:r>
            <a:r>
              <a:rPr lang="fi-FI" sz="1000" b="0" dirty="0" err="1">
                <a:solidFill>
                  <a:srgbClr val="000000"/>
                </a:solidFill>
              </a:rPr>
              <a:t>smart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grid</a:t>
            </a:r>
            <a:r>
              <a:rPr lang="fi-FI" sz="1000" b="0" dirty="0">
                <a:solidFill>
                  <a:srgbClr val="000000"/>
                </a:solidFill>
              </a:rPr>
              <a:t>. School of </a:t>
            </a:r>
            <a:r>
              <a:rPr lang="fi-FI" sz="1000" b="0" dirty="0" err="1">
                <a:solidFill>
                  <a:srgbClr val="000000"/>
                </a:solidFill>
              </a:rPr>
              <a:t>Applied</a:t>
            </a:r>
            <a:r>
              <a:rPr lang="fi-FI" sz="1000" b="0" dirty="0">
                <a:solidFill>
                  <a:srgbClr val="000000"/>
                </a:solidFill>
              </a:rPr>
              <a:t> Science, </a:t>
            </a:r>
            <a:r>
              <a:rPr lang="fi-FI" sz="1000" b="0" dirty="0" err="1">
                <a:solidFill>
                  <a:srgbClr val="000000"/>
                </a:solidFill>
              </a:rPr>
              <a:t>Telkom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University</a:t>
            </a:r>
            <a:r>
              <a:rPr lang="fi-FI" sz="1000" b="0" dirty="0">
                <a:solidFill>
                  <a:srgbClr val="000000"/>
                </a:solidFill>
              </a:rPr>
              <a:t>. DOI: </a:t>
            </a:r>
            <a:r>
              <a:rPr lang="fi-FI" sz="1000" b="0" dirty="0">
                <a:solidFill>
                  <a:srgbClr val="000000"/>
                </a:solidFill>
                <a:uFill>
                  <a:noFill/>
                </a:uFill>
                <a:hlinkClick r:id="rId3"/>
              </a:rPr>
              <a:t>https://doi.org/10.1016/j.jksuci.2020.01.002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/>
              <a:t>Albadi</a:t>
            </a:r>
            <a:r>
              <a:rPr lang="fi-FI" sz="1000" b="0" dirty="0"/>
              <a:t>, M. H. &amp; </a:t>
            </a:r>
            <a:r>
              <a:rPr lang="fi-FI" sz="1000" b="0" dirty="0" err="1"/>
              <a:t>El-Saadany</a:t>
            </a:r>
            <a:r>
              <a:rPr lang="fi-FI" sz="1000" b="0" dirty="0"/>
              <a:t>, E., 2008. A </a:t>
            </a:r>
            <a:r>
              <a:rPr lang="fi-FI" sz="1000" b="0" dirty="0" err="1"/>
              <a:t>summary</a:t>
            </a:r>
            <a:r>
              <a:rPr lang="fi-FI" sz="1000" b="0" dirty="0"/>
              <a:t> of </a:t>
            </a:r>
            <a:r>
              <a:rPr lang="fi-FI" sz="1000" b="0" dirty="0" err="1"/>
              <a:t>demand</a:t>
            </a:r>
            <a:r>
              <a:rPr lang="fi-FI" sz="1000" b="0" dirty="0"/>
              <a:t> </a:t>
            </a:r>
            <a:r>
              <a:rPr lang="fi-FI" sz="1000" b="0" dirty="0" err="1"/>
              <a:t>response</a:t>
            </a:r>
            <a:r>
              <a:rPr lang="fi-FI" sz="1000" b="0" dirty="0"/>
              <a:t> in </a:t>
            </a:r>
            <a:r>
              <a:rPr lang="fi-FI" sz="1000" b="0" dirty="0" err="1"/>
              <a:t>electricity</a:t>
            </a:r>
            <a:r>
              <a:rPr lang="fi-FI" sz="1000" b="0" dirty="0"/>
              <a:t> </a:t>
            </a:r>
            <a:r>
              <a:rPr lang="fi-FI" sz="1000" b="0" dirty="0" err="1"/>
              <a:t>markets</a:t>
            </a:r>
            <a:r>
              <a:rPr lang="fi-FI" sz="1000" b="0" dirty="0"/>
              <a:t>. Electric Power System </a:t>
            </a:r>
            <a:r>
              <a:rPr lang="fi-FI" sz="1000" b="0" dirty="0" err="1"/>
              <a:t>Research</a:t>
            </a:r>
            <a:r>
              <a:rPr lang="fi-FI" sz="1000" b="0" dirty="0"/>
              <a:t>, 78(11), </a:t>
            </a:r>
            <a:r>
              <a:rPr lang="fi-FI" sz="1000" b="0" dirty="0" err="1"/>
              <a:t>pp</a:t>
            </a:r>
            <a:r>
              <a:rPr lang="fi-FI" sz="1000" b="0" dirty="0"/>
              <a:t>. 1989-1996.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>
                <a:solidFill>
                  <a:srgbClr val="000000"/>
                </a:solidFill>
              </a:rPr>
              <a:t>Business Finland, Smart </a:t>
            </a:r>
            <a:r>
              <a:rPr lang="fi-FI" sz="1000" b="0" dirty="0" err="1">
                <a:solidFill>
                  <a:srgbClr val="000000"/>
                </a:solidFill>
              </a:rPr>
              <a:t>Grids</a:t>
            </a:r>
            <a:r>
              <a:rPr lang="fi-FI" sz="1000" b="0" dirty="0">
                <a:solidFill>
                  <a:srgbClr val="000000"/>
                </a:solidFill>
              </a:rPr>
              <a:t>, </a:t>
            </a:r>
            <a:r>
              <a:rPr lang="fi-FI" sz="1000" b="0" u="sng" dirty="0">
                <a:solidFill>
                  <a:srgbClr val="000000"/>
                </a:solidFill>
                <a:hlinkClick r:id="rId4"/>
              </a:rPr>
              <a:t>https://www.businessfinland.fi/en/do-business-with-finland/explore-finland/energy/smart-grids/</a:t>
            </a:r>
            <a:r>
              <a:rPr lang="fi-FI" sz="1000" b="0" dirty="0">
                <a:solidFill>
                  <a:srgbClr val="000000"/>
                </a:solidFill>
              </a:rPr>
              <a:t> [</a:t>
            </a:r>
            <a:r>
              <a:rPr lang="fi-FI" sz="1000" b="0" dirty="0" err="1">
                <a:solidFill>
                  <a:srgbClr val="000000"/>
                </a:solidFill>
              </a:rPr>
              <a:t>Accessed</a:t>
            </a:r>
            <a:r>
              <a:rPr lang="fi-FI" sz="1000" b="0" dirty="0">
                <a:solidFill>
                  <a:srgbClr val="000000"/>
                </a:solidFill>
              </a:rPr>
              <a:t> 4.5.2020]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/>
              <a:t>Salies</a:t>
            </a:r>
            <a:r>
              <a:rPr lang="fi-FI" sz="1000" b="0" dirty="0"/>
              <a:t>, E. 2013. Real-</a:t>
            </a:r>
            <a:r>
              <a:rPr lang="fi-FI" sz="1000" b="0" dirty="0" err="1"/>
              <a:t>time</a:t>
            </a:r>
            <a:r>
              <a:rPr lang="fi-FI" sz="1000" b="0" dirty="0"/>
              <a:t> </a:t>
            </a:r>
            <a:r>
              <a:rPr lang="fi-FI" sz="1000" b="0" dirty="0" err="1"/>
              <a:t>pricing</a:t>
            </a:r>
            <a:r>
              <a:rPr lang="fi-FI" sz="1000" b="0" dirty="0"/>
              <a:t> </a:t>
            </a:r>
            <a:r>
              <a:rPr lang="fi-FI" sz="1000" b="0" dirty="0" err="1"/>
              <a:t>when</a:t>
            </a:r>
            <a:r>
              <a:rPr lang="fi-FI" sz="1000" b="0" dirty="0"/>
              <a:t> some </a:t>
            </a:r>
            <a:r>
              <a:rPr lang="fi-FI" sz="1000" b="0" dirty="0" err="1"/>
              <a:t>consumers</a:t>
            </a:r>
            <a:r>
              <a:rPr lang="fi-FI" sz="1000" b="0" dirty="0"/>
              <a:t> </a:t>
            </a:r>
            <a:r>
              <a:rPr lang="fi-FI" sz="1000" b="0" dirty="0" err="1"/>
              <a:t>resist</a:t>
            </a:r>
            <a:r>
              <a:rPr lang="fi-FI" sz="1000" b="0" dirty="0"/>
              <a:t> in </a:t>
            </a:r>
            <a:r>
              <a:rPr lang="fi-FI" sz="1000" b="0" dirty="0" err="1"/>
              <a:t>saving</a:t>
            </a:r>
            <a:r>
              <a:rPr lang="fi-FI" sz="1000" b="0" dirty="0"/>
              <a:t> </a:t>
            </a:r>
            <a:r>
              <a:rPr lang="fi-FI" sz="1000" b="0" dirty="0" err="1"/>
              <a:t>electricity</a:t>
            </a:r>
            <a:r>
              <a:rPr lang="fi-FI" sz="1000" b="0" dirty="0"/>
              <a:t>. Energy </a:t>
            </a:r>
            <a:r>
              <a:rPr lang="fi-FI" sz="1000" b="0" dirty="0" err="1"/>
              <a:t>Policy</a:t>
            </a:r>
            <a:r>
              <a:rPr lang="fi-FI" sz="1000" b="0" dirty="0"/>
              <a:t>, 59 (2013), </a:t>
            </a:r>
            <a:r>
              <a:rPr lang="fi-FI" sz="1000" b="0" dirty="0" err="1"/>
              <a:t>pp</a:t>
            </a:r>
            <a:r>
              <a:rPr lang="fi-FI" sz="1000" b="0" dirty="0"/>
              <a:t>. 843-849.</a:t>
            </a:r>
            <a:endParaRPr sz="1000" b="0" dirty="0"/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Char char="-"/>
            </a:pPr>
            <a:r>
              <a:rPr lang="fi-FI" sz="1000" b="0" dirty="0" err="1"/>
              <a:t>Steriotis</a:t>
            </a:r>
            <a:r>
              <a:rPr lang="fi-FI" sz="1000" b="0" dirty="0"/>
              <a:t>, K. et al. 2018. A </a:t>
            </a:r>
            <a:r>
              <a:rPr lang="fi-FI" sz="1000" b="0" dirty="0" err="1"/>
              <a:t>novel</a:t>
            </a:r>
            <a:r>
              <a:rPr lang="fi-FI" sz="1000" b="0" dirty="0"/>
              <a:t> </a:t>
            </a:r>
            <a:r>
              <a:rPr lang="fi-FI" sz="1000" b="0" dirty="0" err="1"/>
              <a:t>behavioral</a:t>
            </a:r>
            <a:r>
              <a:rPr lang="fi-FI" sz="1000" b="0" dirty="0"/>
              <a:t> </a:t>
            </a:r>
            <a:r>
              <a:rPr lang="fi-FI" sz="1000" b="0" dirty="0" err="1"/>
              <a:t>real</a:t>
            </a:r>
            <a:r>
              <a:rPr lang="fi-FI" sz="1000" b="0" dirty="0"/>
              <a:t> </a:t>
            </a:r>
            <a:r>
              <a:rPr lang="fi-FI" sz="1000" b="0" dirty="0" err="1"/>
              <a:t>time</a:t>
            </a:r>
            <a:r>
              <a:rPr lang="fi-FI" sz="1000" b="0" dirty="0"/>
              <a:t> </a:t>
            </a:r>
            <a:r>
              <a:rPr lang="fi-FI" sz="1000" b="0" dirty="0" err="1"/>
              <a:t>pricing</a:t>
            </a:r>
            <a:r>
              <a:rPr lang="fi-FI" sz="1000" b="0" dirty="0"/>
              <a:t> </a:t>
            </a:r>
            <a:r>
              <a:rPr lang="fi-FI" sz="1000" b="0" dirty="0" err="1"/>
              <a:t>scheme</a:t>
            </a:r>
            <a:r>
              <a:rPr lang="fi-FI" sz="1000" b="0" dirty="0"/>
              <a:t> for </a:t>
            </a:r>
            <a:r>
              <a:rPr lang="fi-FI" sz="1000" b="0" dirty="0" err="1"/>
              <a:t>the</a:t>
            </a:r>
            <a:r>
              <a:rPr lang="fi-FI" sz="1000" b="0" dirty="0"/>
              <a:t> </a:t>
            </a:r>
            <a:r>
              <a:rPr lang="fi-FI" sz="1000" b="0" dirty="0" err="1"/>
              <a:t>active</a:t>
            </a:r>
            <a:r>
              <a:rPr lang="fi-FI" sz="1000" b="0" dirty="0"/>
              <a:t> </a:t>
            </a:r>
            <a:r>
              <a:rPr lang="fi-FI" sz="1000" b="0" dirty="0" err="1"/>
              <a:t>energy</a:t>
            </a:r>
            <a:r>
              <a:rPr lang="fi-FI" sz="1000" b="0" dirty="0"/>
              <a:t> </a:t>
            </a:r>
            <a:r>
              <a:rPr lang="fi-FI" sz="1000" b="0" dirty="0" err="1"/>
              <a:t>consumers</a:t>
            </a:r>
            <a:r>
              <a:rPr lang="fi-FI" sz="1000" b="0" dirty="0"/>
              <a:t>’ </a:t>
            </a:r>
            <a:r>
              <a:rPr lang="fi-FI" sz="1000" b="0" dirty="0" err="1"/>
              <a:t>participation</a:t>
            </a:r>
            <a:r>
              <a:rPr lang="fi-FI" sz="1000" b="0" dirty="0"/>
              <a:t> in </a:t>
            </a:r>
            <a:r>
              <a:rPr lang="fi-FI" sz="1000" b="0" dirty="0" err="1"/>
              <a:t>emerging</a:t>
            </a:r>
            <a:r>
              <a:rPr lang="fi-FI" sz="1000" b="0" dirty="0"/>
              <a:t> </a:t>
            </a:r>
            <a:r>
              <a:rPr lang="fi-FI" sz="1000" b="0" dirty="0" err="1"/>
              <a:t>flexibility</a:t>
            </a:r>
            <a:r>
              <a:rPr lang="fi-FI" sz="1000" b="0" dirty="0"/>
              <a:t> </a:t>
            </a:r>
            <a:r>
              <a:rPr lang="fi-FI" sz="1000" b="0" dirty="0" err="1"/>
              <a:t>markets</a:t>
            </a:r>
            <a:r>
              <a:rPr lang="fi-FI" sz="1000" b="0" dirty="0"/>
              <a:t>. </a:t>
            </a:r>
            <a:r>
              <a:rPr lang="fi-FI" sz="1000" b="0" dirty="0" err="1"/>
              <a:t>Sustainable</a:t>
            </a:r>
            <a:r>
              <a:rPr lang="fi-FI" sz="1000" b="0" dirty="0"/>
              <a:t> Energy, </a:t>
            </a:r>
            <a:r>
              <a:rPr lang="fi-FI" sz="1000" b="0" dirty="0" err="1"/>
              <a:t>Grids</a:t>
            </a:r>
            <a:r>
              <a:rPr lang="fi-FI" sz="1000" b="0" dirty="0"/>
              <a:t> and Networks. Vol. 16. </a:t>
            </a:r>
            <a:r>
              <a:rPr lang="fi-FI" sz="1000" b="0" dirty="0" err="1"/>
              <a:t>pp</a:t>
            </a:r>
            <a:r>
              <a:rPr lang="fi-FI" sz="1000" b="0" dirty="0"/>
              <a:t>. 14-27. </a:t>
            </a:r>
            <a:r>
              <a:rPr lang="fi-FI" sz="1000" b="0" dirty="0" err="1"/>
              <a:t>Cited</a:t>
            </a:r>
            <a:r>
              <a:rPr lang="fi-FI" sz="1000" b="0" dirty="0"/>
              <a:t> 10.3.2019</a:t>
            </a:r>
            <a:endParaRPr sz="1000" b="0" dirty="0"/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>
                <a:solidFill>
                  <a:srgbClr val="000000"/>
                </a:solidFill>
              </a:rPr>
              <a:t>Uludag</a:t>
            </a:r>
            <a:r>
              <a:rPr lang="fi-FI" sz="1000" b="0" dirty="0">
                <a:solidFill>
                  <a:srgbClr val="000000"/>
                </a:solidFill>
              </a:rPr>
              <a:t>, S., </a:t>
            </a:r>
            <a:r>
              <a:rPr lang="fi-FI" sz="1000" b="0" dirty="0" err="1">
                <a:solidFill>
                  <a:srgbClr val="000000"/>
                </a:solidFill>
              </a:rPr>
              <a:t>Balli</a:t>
            </a:r>
            <a:r>
              <a:rPr lang="fi-FI" sz="1000" b="0" dirty="0">
                <a:solidFill>
                  <a:srgbClr val="000000"/>
                </a:solidFill>
              </a:rPr>
              <a:t>, M. F., </a:t>
            </a:r>
            <a:r>
              <a:rPr lang="fi-FI" sz="1000" b="0" dirty="0" err="1">
                <a:solidFill>
                  <a:srgbClr val="000000"/>
                </a:solidFill>
              </a:rPr>
              <a:t>Selcuk</a:t>
            </a:r>
            <a:r>
              <a:rPr lang="fi-FI" sz="1000" b="0" dirty="0">
                <a:solidFill>
                  <a:srgbClr val="000000"/>
                </a:solidFill>
              </a:rPr>
              <a:t>, A. A. &amp; </a:t>
            </a:r>
            <a:r>
              <a:rPr lang="fi-FI" sz="1000" b="0" dirty="0" err="1">
                <a:solidFill>
                  <a:srgbClr val="000000"/>
                </a:solidFill>
              </a:rPr>
              <a:t>Tavli</a:t>
            </a:r>
            <a:r>
              <a:rPr lang="fi-FI" sz="1000" b="0" dirty="0">
                <a:solidFill>
                  <a:srgbClr val="000000"/>
                </a:solidFill>
              </a:rPr>
              <a:t>, B., 2015. </a:t>
            </a:r>
            <a:r>
              <a:rPr lang="fi-FI" sz="1000" b="0" dirty="0" err="1">
                <a:solidFill>
                  <a:srgbClr val="000000"/>
                </a:solidFill>
              </a:rPr>
              <a:t>Privacy-Guaranteeing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Bidding</a:t>
            </a:r>
            <a:r>
              <a:rPr lang="fi-FI" sz="1000" b="0" dirty="0">
                <a:solidFill>
                  <a:srgbClr val="000000"/>
                </a:solidFill>
              </a:rPr>
              <a:t> in Smart Grid </a:t>
            </a:r>
            <a:r>
              <a:rPr lang="fi-FI" sz="1000" b="0" dirty="0" err="1">
                <a:solidFill>
                  <a:srgbClr val="000000"/>
                </a:solidFill>
              </a:rPr>
              <a:t>Demand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Response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Programs</a:t>
            </a:r>
            <a:r>
              <a:rPr lang="fi-FI" sz="1000" b="0" dirty="0">
                <a:solidFill>
                  <a:srgbClr val="000000"/>
                </a:solidFill>
              </a:rPr>
              <a:t>. San Diego, 2015 IEEE </a:t>
            </a:r>
            <a:r>
              <a:rPr lang="fi-FI" sz="1000" b="0" dirty="0" err="1">
                <a:solidFill>
                  <a:srgbClr val="000000"/>
                </a:solidFill>
              </a:rPr>
              <a:t>Globecom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Workshops</a:t>
            </a:r>
            <a:r>
              <a:rPr lang="fi-FI" sz="1000" b="0" dirty="0">
                <a:solidFill>
                  <a:srgbClr val="000000"/>
                </a:solidFill>
              </a:rPr>
              <a:t>.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r>
              <a:rPr lang="fi-FI" sz="1000" b="0" dirty="0" err="1">
                <a:solidFill>
                  <a:srgbClr val="000000"/>
                </a:solidFill>
              </a:rPr>
              <a:t>Wenner</a:t>
            </a:r>
            <a:r>
              <a:rPr lang="fi-FI" sz="1000" b="0" dirty="0">
                <a:solidFill>
                  <a:srgbClr val="000000"/>
                </a:solidFill>
              </a:rPr>
              <a:t>, M. 2017. </a:t>
            </a:r>
            <a:r>
              <a:rPr lang="fi-FI" sz="1000" b="0" dirty="0" err="1">
                <a:solidFill>
                  <a:srgbClr val="000000"/>
                </a:solidFill>
              </a:rPr>
              <a:t>Blockchain</a:t>
            </a:r>
            <a:r>
              <a:rPr lang="fi-FI" sz="1000" b="0" dirty="0">
                <a:solidFill>
                  <a:srgbClr val="000000"/>
                </a:solidFill>
              </a:rPr>
              <a:t> Technology </a:t>
            </a:r>
            <a:r>
              <a:rPr lang="fi-FI" sz="1000" b="0" dirty="0" err="1">
                <a:solidFill>
                  <a:srgbClr val="000000"/>
                </a:solidFill>
              </a:rPr>
              <a:t>Explained</a:t>
            </a:r>
            <a:r>
              <a:rPr lang="fi-FI" sz="1000" b="0" dirty="0">
                <a:solidFill>
                  <a:srgbClr val="000000"/>
                </a:solidFill>
              </a:rPr>
              <a:t> and </a:t>
            </a:r>
            <a:r>
              <a:rPr lang="fi-FI" sz="1000" b="0" dirty="0" err="1">
                <a:solidFill>
                  <a:srgbClr val="000000"/>
                </a:solidFill>
              </a:rPr>
              <a:t>What</a:t>
            </a:r>
            <a:r>
              <a:rPr lang="fi-FI" sz="1000" b="0" dirty="0">
                <a:solidFill>
                  <a:srgbClr val="000000"/>
                </a:solidFill>
              </a:rPr>
              <a:t> It </a:t>
            </a:r>
            <a:r>
              <a:rPr lang="fi-FI" sz="1000" b="0" dirty="0" err="1">
                <a:solidFill>
                  <a:srgbClr val="000000"/>
                </a:solidFill>
              </a:rPr>
              <a:t>Could</a:t>
            </a:r>
            <a:r>
              <a:rPr lang="fi-FI" sz="1000" b="0" dirty="0">
                <a:solidFill>
                  <a:srgbClr val="000000"/>
                </a:solidFill>
              </a:rPr>
              <a:t> </a:t>
            </a:r>
            <a:r>
              <a:rPr lang="fi-FI" sz="1000" b="0" dirty="0" err="1">
                <a:solidFill>
                  <a:srgbClr val="000000"/>
                </a:solidFill>
              </a:rPr>
              <a:t>mean</a:t>
            </a:r>
            <a:r>
              <a:rPr lang="fi-FI" sz="1000" b="0" dirty="0">
                <a:solidFill>
                  <a:srgbClr val="000000"/>
                </a:solidFill>
              </a:rPr>
              <a:t> for </a:t>
            </a:r>
            <a:r>
              <a:rPr lang="fi-FI" sz="1000" b="0" dirty="0" err="1">
                <a:solidFill>
                  <a:srgbClr val="000000"/>
                </a:solidFill>
              </a:rPr>
              <a:t>the</a:t>
            </a:r>
            <a:r>
              <a:rPr lang="fi-FI" sz="1000" b="0" dirty="0">
                <a:solidFill>
                  <a:srgbClr val="000000"/>
                </a:solidFill>
              </a:rPr>
              <a:t> Caribbean, </a:t>
            </a:r>
            <a:r>
              <a:rPr lang="fi-FI" sz="1000" b="0" u="sng" dirty="0">
                <a:solidFill>
                  <a:schemeClr val="hlink"/>
                </a:solidFill>
                <a:hlinkClick r:id="rId5"/>
              </a:rPr>
              <a:t>https://blogs.iadb.org/caribbean-dev-trends/en/blockchain-technology-explained-and-what-it-could-mean-for-the-caribbean/</a:t>
            </a:r>
            <a:r>
              <a:rPr lang="fi-FI" sz="1000" b="0" dirty="0">
                <a:solidFill>
                  <a:srgbClr val="000000"/>
                </a:solidFill>
              </a:rPr>
              <a:t> [</a:t>
            </a:r>
            <a:r>
              <a:rPr lang="fi-FI" sz="1000" b="0" dirty="0" err="1">
                <a:solidFill>
                  <a:srgbClr val="000000"/>
                </a:solidFill>
              </a:rPr>
              <a:t>Accessed</a:t>
            </a:r>
            <a:r>
              <a:rPr lang="fi-FI" sz="1000" b="0" dirty="0">
                <a:solidFill>
                  <a:srgbClr val="000000"/>
                </a:solidFill>
              </a:rPr>
              <a:t> 4.5.2020]</a:t>
            </a:r>
            <a:endParaRPr sz="1000" b="0" dirty="0">
              <a:solidFill>
                <a:srgbClr val="000000"/>
              </a:solidFill>
            </a:endParaRPr>
          </a:p>
          <a:p>
            <a:pPr marL="4572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-"/>
            </a:pPr>
            <a:endParaRPr sz="1000" b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 dirty="0"/>
          </a:p>
        </p:txBody>
      </p:sp>
      <p:sp>
        <p:nvSpPr>
          <p:cNvPr id="165" name="Google Shape;165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66" name="Google Shape;166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7" name="Google Shape;167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8" name="Google Shape;168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sz="1600" dirty="0"/>
              <a:t>In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future</a:t>
            </a:r>
            <a:r>
              <a:rPr lang="fi-FI" sz="1600" dirty="0"/>
              <a:t>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markets</a:t>
            </a:r>
            <a:r>
              <a:rPr lang="fi-FI" sz="1600" dirty="0"/>
              <a:t> </a:t>
            </a:r>
            <a:r>
              <a:rPr lang="fi-FI" sz="1600" dirty="0" err="1"/>
              <a:t>there</a:t>
            </a:r>
            <a:r>
              <a:rPr lang="fi-FI" sz="1600" dirty="0"/>
              <a:t>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be</a:t>
            </a:r>
            <a:r>
              <a:rPr lang="fi-FI" sz="1600" dirty="0"/>
              <a:t> </a:t>
            </a:r>
            <a:r>
              <a:rPr lang="fi-FI" sz="1600" dirty="0" err="1"/>
              <a:t>more</a:t>
            </a:r>
            <a:r>
              <a:rPr lang="fi-FI" sz="1600" dirty="0"/>
              <a:t> </a:t>
            </a:r>
            <a:r>
              <a:rPr lang="fi-FI" sz="1600" dirty="0" err="1"/>
              <a:t>distributed</a:t>
            </a:r>
            <a:r>
              <a:rPr lang="fi-FI" sz="1600" dirty="0"/>
              <a:t> and </a:t>
            </a:r>
            <a:r>
              <a:rPr lang="fi-FI" sz="1600" dirty="0" err="1"/>
              <a:t>variable</a:t>
            </a:r>
            <a:r>
              <a:rPr lang="fi-FI" sz="1600" dirty="0"/>
              <a:t> </a:t>
            </a:r>
            <a:r>
              <a:rPr lang="fi-FI" sz="1600" dirty="0" err="1"/>
              <a:t>generation</a:t>
            </a:r>
            <a:r>
              <a:rPr lang="fi-FI" sz="1600" dirty="0"/>
              <a:t> in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form</a:t>
            </a:r>
            <a:r>
              <a:rPr lang="fi-FI" sz="1600" dirty="0"/>
              <a:t> of for </a:t>
            </a:r>
            <a:r>
              <a:rPr lang="fi-FI" sz="1600" dirty="0" err="1"/>
              <a:t>example</a:t>
            </a:r>
            <a:r>
              <a:rPr lang="fi-FI" sz="1600" dirty="0"/>
              <a:t> </a:t>
            </a:r>
            <a:r>
              <a:rPr lang="fi-FI" sz="1600" dirty="0" err="1"/>
              <a:t>wind</a:t>
            </a:r>
            <a:r>
              <a:rPr lang="fi-FI" sz="1600" dirty="0"/>
              <a:t> and </a:t>
            </a:r>
            <a:r>
              <a:rPr lang="fi-FI" sz="1600" dirty="0" err="1"/>
              <a:t>solar</a:t>
            </a:r>
            <a:r>
              <a:rPr lang="fi-FI" sz="1600" dirty="0"/>
              <a:t> </a:t>
            </a:r>
            <a:r>
              <a:rPr lang="fi-FI" sz="1600" dirty="0" err="1"/>
              <a:t>power</a:t>
            </a:r>
            <a:endParaRPr sz="1600" dirty="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sz="1600" dirty="0" err="1"/>
              <a:t>Therefore</a:t>
            </a:r>
            <a:r>
              <a:rPr lang="fi-FI" sz="1600" dirty="0"/>
              <a:t>, </a:t>
            </a:r>
            <a:r>
              <a:rPr lang="fi-FI" sz="1600" dirty="0" err="1"/>
              <a:t>electricity</a:t>
            </a:r>
            <a:r>
              <a:rPr lang="fi-FI" sz="1600" dirty="0"/>
              <a:t> </a:t>
            </a:r>
            <a:r>
              <a:rPr lang="fi-FI" sz="1600" dirty="0" err="1"/>
              <a:t>markets</a:t>
            </a:r>
            <a:r>
              <a:rPr lang="fi-FI" sz="1600" dirty="0"/>
              <a:t> </a:t>
            </a:r>
            <a:r>
              <a:rPr lang="fi-FI" sz="1600" dirty="0" err="1"/>
              <a:t>need</a:t>
            </a:r>
            <a:r>
              <a:rPr lang="fi-FI" sz="1600" dirty="0"/>
              <a:t> </a:t>
            </a:r>
            <a:r>
              <a:rPr lang="fi-FI" sz="1600" dirty="0" err="1"/>
              <a:t>more</a:t>
            </a:r>
            <a:r>
              <a:rPr lang="fi-FI" sz="1600" dirty="0"/>
              <a:t> </a:t>
            </a:r>
            <a:r>
              <a:rPr lang="fi-FI" sz="1600" dirty="0" err="1"/>
              <a:t>flexibility</a:t>
            </a:r>
            <a:endParaRPr sz="1600" dirty="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dirty="0"/>
              <a:t>Smart Grid </a:t>
            </a:r>
            <a:r>
              <a:rPr lang="fi-FI" sz="1400" dirty="0" err="1"/>
              <a:t>provides</a:t>
            </a:r>
            <a:r>
              <a:rPr lang="fi-FI" sz="1400" dirty="0"/>
              <a:t> </a:t>
            </a:r>
            <a:r>
              <a:rPr lang="fi-FI" sz="1400" dirty="0" err="1"/>
              <a:t>possibilities</a:t>
            </a:r>
            <a:r>
              <a:rPr lang="fi-FI" sz="1400" dirty="0"/>
              <a:t> for </a:t>
            </a:r>
            <a:r>
              <a:rPr lang="fi-FI" sz="1400" dirty="0" err="1"/>
              <a:t>this</a:t>
            </a:r>
            <a:endParaRPr dirty="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 sz="1600" dirty="0"/>
              <a:t>Smart Grid market </a:t>
            </a:r>
            <a:r>
              <a:rPr lang="fi-FI" sz="1600" dirty="0" err="1"/>
              <a:t>mechanisms</a:t>
            </a:r>
            <a:r>
              <a:rPr lang="fi-FI" sz="1600" dirty="0"/>
              <a:t> </a:t>
            </a:r>
            <a:r>
              <a:rPr lang="fi-FI" sz="1600" dirty="0" err="1"/>
              <a:t>provide</a:t>
            </a:r>
            <a:r>
              <a:rPr lang="fi-FI" sz="1600" dirty="0"/>
              <a:t> </a:t>
            </a:r>
            <a:r>
              <a:rPr lang="fi-FI" sz="1600" dirty="0" err="1"/>
              <a:t>solutions</a:t>
            </a:r>
            <a:r>
              <a:rPr lang="fi-FI" sz="1600" dirty="0"/>
              <a:t> to </a:t>
            </a:r>
            <a:r>
              <a:rPr lang="fi-FI" sz="1600" dirty="0" err="1"/>
              <a:t>uprising</a:t>
            </a:r>
            <a:r>
              <a:rPr lang="fi-FI" sz="1600" dirty="0"/>
              <a:t> </a:t>
            </a:r>
            <a:r>
              <a:rPr lang="fi-FI" sz="1600" dirty="0" err="1"/>
              <a:t>problems</a:t>
            </a:r>
            <a:r>
              <a:rPr lang="fi-FI" sz="1600" dirty="0"/>
              <a:t> In </a:t>
            </a:r>
            <a:r>
              <a:rPr lang="fi-FI" sz="1600" dirty="0" err="1"/>
              <a:t>this</a:t>
            </a:r>
            <a:r>
              <a:rPr lang="fi-FI" sz="1600" dirty="0"/>
              <a:t> </a:t>
            </a:r>
            <a:r>
              <a:rPr lang="fi-FI" sz="1600" dirty="0" err="1"/>
              <a:t>presentation</a:t>
            </a:r>
            <a:r>
              <a:rPr lang="fi-FI" sz="1600" dirty="0"/>
              <a:t> </a:t>
            </a:r>
            <a:r>
              <a:rPr lang="fi-FI" sz="1600" dirty="0" err="1"/>
              <a:t>we</a:t>
            </a:r>
            <a:r>
              <a:rPr lang="fi-FI" sz="1600" dirty="0"/>
              <a:t> </a:t>
            </a:r>
            <a:r>
              <a:rPr lang="fi-FI" sz="1600" dirty="0" err="1"/>
              <a:t>will</a:t>
            </a:r>
            <a:r>
              <a:rPr lang="fi-FI" sz="1600" dirty="0"/>
              <a:t> </a:t>
            </a:r>
            <a:r>
              <a:rPr lang="fi-FI" sz="1600" dirty="0" err="1"/>
              <a:t>discuss</a:t>
            </a:r>
            <a:r>
              <a:rPr lang="fi-FI" sz="1600" dirty="0"/>
              <a:t> </a:t>
            </a:r>
            <a:r>
              <a:rPr lang="fi-FI" sz="1600" dirty="0" err="1"/>
              <a:t>three</a:t>
            </a:r>
            <a:r>
              <a:rPr lang="fi-FI" sz="1600" dirty="0"/>
              <a:t> </a:t>
            </a:r>
            <a:r>
              <a:rPr lang="fi-FI" sz="1600" dirty="0" err="1"/>
              <a:t>different</a:t>
            </a:r>
            <a:r>
              <a:rPr lang="fi-FI" sz="1600" dirty="0"/>
              <a:t> market </a:t>
            </a:r>
            <a:r>
              <a:rPr lang="fi-FI" sz="1600" dirty="0" err="1"/>
              <a:t>mechanisms</a:t>
            </a:r>
            <a:r>
              <a:rPr lang="fi-FI" sz="1600" dirty="0"/>
              <a:t> </a:t>
            </a:r>
            <a:r>
              <a:rPr lang="fi-FI" sz="1600" dirty="0" err="1"/>
              <a:t>that</a:t>
            </a:r>
            <a:r>
              <a:rPr lang="fi-FI" sz="1600" dirty="0"/>
              <a:t> </a:t>
            </a:r>
            <a:r>
              <a:rPr lang="fi-FI" sz="1600" dirty="0" err="1"/>
              <a:t>can</a:t>
            </a:r>
            <a:r>
              <a:rPr lang="fi-FI" sz="1600" dirty="0"/>
              <a:t> </a:t>
            </a:r>
            <a:r>
              <a:rPr lang="fi-FI" sz="1600" dirty="0" err="1"/>
              <a:t>occur</a:t>
            </a:r>
            <a:r>
              <a:rPr lang="fi-FI" sz="1600" dirty="0"/>
              <a:t> in </a:t>
            </a:r>
            <a:r>
              <a:rPr lang="fi-FI" sz="1600" dirty="0" err="1"/>
              <a:t>smart</a:t>
            </a:r>
            <a:r>
              <a:rPr lang="fi-FI" sz="1600" dirty="0"/>
              <a:t> </a:t>
            </a:r>
            <a:r>
              <a:rPr lang="fi-FI" sz="1600" dirty="0" err="1"/>
              <a:t>grids</a:t>
            </a:r>
            <a:r>
              <a:rPr lang="fi-FI" sz="1600" dirty="0"/>
              <a:t> and </a:t>
            </a:r>
            <a:r>
              <a:rPr lang="fi-FI" sz="1600" dirty="0" err="1"/>
              <a:t>provide</a:t>
            </a:r>
            <a:r>
              <a:rPr lang="fi-FI" sz="1600" dirty="0"/>
              <a:t> </a:t>
            </a:r>
            <a:r>
              <a:rPr lang="fi-FI" sz="1600" dirty="0" err="1"/>
              <a:t>solutions</a:t>
            </a:r>
            <a:r>
              <a:rPr lang="fi-FI" sz="1600" dirty="0"/>
              <a:t> to </a:t>
            </a:r>
            <a:r>
              <a:rPr lang="fi-FI" sz="1600" dirty="0" err="1"/>
              <a:t>problems</a:t>
            </a:r>
            <a:r>
              <a:rPr lang="fi-FI" sz="1600" dirty="0"/>
              <a:t> </a:t>
            </a:r>
            <a:r>
              <a:rPr lang="fi-FI" sz="1600" dirty="0" err="1"/>
              <a:t>mentioned</a:t>
            </a:r>
            <a:r>
              <a:rPr lang="fi-FI" sz="1600" dirty="0"/>
              <a:t> </a:t>
            </a:r>
            <a:r>
              <a:rPr lang="fi-FI" sz="1600" dirty="0" err="1"/>
              <a:t>above</a:t>
            </a:r>
            <a:endParaRPr sz="1600" dirty="0"/>
          </a:p>
          <a:p>
            <a:pPr marL="914400" lvl="1" indent="-2794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800"/>
              <a:buChar char="○"/>
            </a:pPr>
            <a:r>
              <a:rPr lang="fi-FI" sz="1400" dirty="0" err="1"/>
              <a:t>Demand</a:t>
            </a:r>
            <a:r>
              <a:rPr lang="fi-FI" sz="1400" dirty="0"/>
              <a:t> </a:t>
            </a:r>
            <a:r>
              <a:rPr lang="fi-FI" sz="1400" dirty="0" err="1"/>
              <a:t>Bidding</a:t>
            </a:r>
            <a:endParaRPr sz="1400" dirty="0"/>
          </a:p>
          <a:p>
            <a:pPr marL="914400" lvl="1" indent="-2794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800"/>
              <a:buChar char="○"/>
            </a:pPr>
            <a:r>
              <a:rPr lang="fi-FI" sz="1400" dirty="0"/>
              <a:t>Real-Time </a:t>
            </a:r>
            <a:r>
              <a:rPr lang="fi-FI" sz="1400" dirty="0" err="1"/>
              <a:t>Pricing</a:t>
            </a:r>
            <a:endParaRPr sz="1400" dirty="0"/>
          </a:p>
          <a:p>
            <a:pPr marL="914400" lvl="1" indent="-2794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800"/>
              <a:buChar char="○"/>
            </a:pPr>
            <a:r>
              <a:rPr lang="fi-FI" sz="1400" dirty="0" err="1"/>
              <a:t>Blockchains</a:t>
            </a:r>
            <a:endParaRPr sz="1400" dirty="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dirty="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dirty="0"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4013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bidding</a:t>
            </a:r>
            <a:r>
              <a:rPr lang="fi-FI" dirty="0"/>
              <a:t> </a:t>
            </a:r>
            <a:r>
              <a:rPr lang="fi-FI" dirty="0" err="1"/>
              <a:t>makes</a:t>
            </a:r>
            <a:r>
              <a:rPr lang="fi-FI" dirty="0"/>
              <a:t> it </a:t>
            </a:r>
            <a:r>
              <a:rPr lang="fi-FI" dirty="0" err="1"/>
              <a:t>possible</a:t>
            </a:r>
            <a:r>
              <a:rPr lang="fi-FI" dirty="0"/>
              <a:t> for </a:t>
            </a:r>
            <a:r>
              <a:rPr lang="fi-FI" dirty="0" err="1"/>
              <a:t>consumers</a:t>
            </a:r>
            <a:r>
              <a:rPr lang="fi-FI" dirty="0"/>
              <a:t> to </a:t>
            </a:r>
            <a:r>
              <a:rPr lang="fi-FI" dirty="0" err="1"/>
              <a:t>trade</a:t>
            </a:r>
            <a:r>
              <a:rPr lang="fi-FI" dirty="0"/>
              <a:t>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consumption</a:t>
            </a:r>
            <a:r>
              <a:rPr lang="fi-FI" dirty="0"/>
              <a:t> </a:t>
            </a:r>
            <a:r>
              <a:rPr lang="fi-FI" dirty="0" err="1"/>
              <a:t>back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 </a:t>
            </a:r>
            <a:r>
              <a:rPr lang="fi-FI" dirty="0" err="1"/>
              <a:t>operator</a:t>
            </a:r>
            <a:endParaRPr dirty="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dirty="0"/>
              <a:t>If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bid</a:t>
            </a:r>
            <a:r>
              <a:rPr lang="fi-FI" dirty="0"/>
              <a:t> </a:t>
            </a:r>
            <a:r>
              <a:rPr lang="fi-FI" dirty="0" err="1"/>
              <a:t>price</a:t>
            </a:r>
            <a:r>
              <a:rPr lang="fi-FI" dirty="0"/>
              <a:t> is </a:t>
            </a:r>
            <a:r>
              <a:rPr lang="fi-FI" dirty="0" err="1"/>
              <a:t>lower</a:t>
            </a:r>
            <a:r>
              <a:rPr lang="fi-FI" dirty="0"/>
              <a:t> </a:t>
            </a:r>
            <a:r>
              <a:rPr lang="fi-FI" dirty="0" err="1"/>
              <a:t>than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market </a:t>
            </a:r>
            <a:r>
              <a:rPr lang="fi-FI" dirty="0" err="1"/>
              <a:t>price</a:t>
            </a:r>
            <a:r>
              <a:rPr lang="fi-FI" dirty="0"/>
              <a:t> </a:t>
            </a:r>
            <a:r>
              <a:rPr lang="fi-FI" dirty="0" err="1"/>
              <a:t>system</a:t>
            </a:r>
            <a:r>
              <a:rPr lang="fi-FI" dirty="0"/>
              <a:t> </a:t>
            </a:r>
            <a:r>
              <a:rPr lang="fi-FI" dirty="0" err="1"/>
              <a:t>operator</a:t>
            </a:r>
            <a:r>
              <a:rPr lang="fi-FI" dirty="0"/>
              <a:t>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accept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bid</a:t>
            </a:r>
            <a:endParaRPr dirty="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dirty="0" err="1"/>
              <a:t>Both</a:t>
            </a:r>
            <a:r>
              <a:rPr lang="fi-FI" dirty="0"/>
              <a:t> </a:t>
            </a:r>
            <a:r>
              <a:rPr lang="fi-FI" dirty="0" err="1"/>
              <a:t>consumer</a:t>
            </a:r>
            <a:r>
              <a:rPr lang="fi-FI" dirty="0"/>
              <a:t> and </a:t>
            </a:r>
            <a:r>
              <a:rPr lang="fi-FI" dirty="0" err="1"/>
              <a:t>producer</a:t>
            </a:r>
            <a:r>
              <a:rPr lang="fi-FI" dirty="0"/>
              <a:t> </a:t>
            </a:r>
            <a:r>
              <a:rPr lang="fi-FI" dirty="0" err="1"/>
              <a:t>benefit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bidding</a:t>
            </a:r>
            <a:endParaRPr dirty="0"/>
          </a:p>
          <a:p>
            <a:pPr marL="631825" lvl="1" indent="-1793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800"/>
              <a:buChar char="–"/>
            </a:pPr>
            <a:r>
              <a:rPr lang="fi-FI" sz="1400" dirty="0"/>
              <a:t>If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consumer</a:t>
            </a:r>
            <a:r>
              <a:rPr lang="fi-FI" sz="1400" dirty="0"/>
              <a:t> is </a:t>
            </a:r>
            <a:r>
              <a:rPr lang="fi-FI" sz="1400" dirty="0" err="1"/>
              <a:t>unable</a:t>
            </a:r>
            <a:r>
              <a:rPr lang="fi-FI" sz="1400" dirty="0"/>
              <a:t> to </a:t>
            </a:r>
            <a:r>
              <a:rPr lang="fi-FI" sz="1400" dirty="0" err="1"/>
              <a:t>decrease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load</a:t>
            </a:r>
            <a:r>
              <a:rPr lang="fi-FI" sz="1400" dirty="0"/>
              <a:t> as </a:t>
            </a:r>
            <a:r>
              <a:rPr lang="fi-FI" sz="1400" dirty="0" err="1"/>
              <a:t>agreed</a:t>
            </a:r>
            <a:r>
              <a:rPr lang="fi-FI" sz="1400" dirty="0"/>
              <a:t>, </a:t>
            </a:r>
            <a:r>
              <a:rPr lang="fi-FI" sz="1400" dirty="0" err="1"/>
              <a:t>penalties</a:t>
            </a:r>
            <a:r>
              <a:rPr lang="fi-FI" sz="1400" dirty="0"/>
              <a:t> </a:t>
            </a:r>
            <a:r>
              <a:rPr lang="fi-FI" sz="1400" dirty="0" err="1"/>
              <a:t>will</a:t>
            </a:r>
            <a:r>
              <a:rPr lang="fi-FI" sz="1400" dirty="0"/>
              <a:t> </a:t>
            </a:r>
            <a:r>
              <a:rPr lang="fi-FI" sz="1400" dirty="0" err="1"/>
              <a:t>follow</a:t>
            </a:r>
            <a:endParaRPr sz="1400" dirty="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dirty="0"/>
              <a:t>Method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to </a:t>
            </a:r>
            <a:r>
              <a:rPr lang="fi-FI" dirty="0" err="1"/>
              <a:t>ease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congestion</a:t>
            </a:r>
            <a:r>
              <a:rPr lang="fi-FI" dirty="0"/>
              <a:t> on </a:t>
            </a:r>
            <a:r>
              <a:rPr lang="fi-FI" dirty="0" err="1"/>
              <a:t>lines</a:t>
            </a:r>
            <a:r>
              <a:rPr lang="fi-FI" dirty="0"/>
              <a:t> (</a:t>
            </a:r>
            <a:r>
              <a:rPr lang="fi-FI" dirty="0" err="1"/>
              <a:t>Figure</a:t>
            </a:r>
            <a:r>
              <a:rPr lang="fi-FI" dirty="0"/>
              <a:t> 1) </a:t>
            </a:r>
            <a:endParaRPr dirty="0"/>
          </a:p>
        </p:txBody>
      </p:sp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Demand Bidding 1/2</a:t>
            </a: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6" name="Google Shape;9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3650" y="1497600"/>
            <a:ext cx="3371150" cy="243429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/>
        </p:nvSpPr>
        <p:spPr>
          <a:xfrm>
            <a:off x="5650175" y="4041750"/>
            <a:ext cx="20181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Figure 1: Supply side, ISO and demand side interaction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71ad62704_1_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 dirty="0" err="1"/>
              <a:t>Demand</a:t>
            </a:r>
            <a:r>
              <a:rPr lang="fi-FI" sz="1800" dirty="0"/>
              <a:t> </a:t>
            </a:r>
            <a:r>
              <a:rPr lang="fi-FI" sz="1800" dirty="0" err="1"/>
              <a:t>bidding</a:t>
            </a:r>
            <a:r>
              <a:rPr lang="fi-FI" sz="1800" dirty="0"/>
              <a:t> </a:t>
            </a:r>
            <a:r>
              <a:rPr lang="fi-FI" sz="1800" dirty="0" err="1"/>
              <a:t>challenges</a:t>
            </a:r>
            <a:r>
              <a:rPr lang="fi-FI" sz="1800" dirty="0"/>
              <a:t> and </a:t>
            </a:r>
            <a:r>
              <a:rPr lang="fi-FI" sz="1800" dirty="0" err="1"/>
              <a:t>opportunities</a:t>
            </a:r>
            <a:endParaRPr sz="1800" dirty="0"/>
          </a:p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fi-FI" sz="1600" dirty="0" err="1"/>
              <a:t>Challenges</a:t>
            </a:r>
            <a:endParaRPr sz="1600" dirty="0"/>
          </a:p>
          <a:p>
            <a:pPr marL="631825" lvl="1" indent="-22383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500"/>
              <a:buChar char="–"/>
            </a:pPr>
            <a:r>
              <a:rPr lang="fi-FI" sz="1400" dirty="0" err="1"/>
              <a:t>Privacy</a:t>
            </a:r>
            <a:r>
              <a:rPr lang="fi-FI" sz="1400" dirty="0"/>
              <a:t> </a:t>
            </a:r>
            <a:r>
              <a:rPr lang="fi-FI" sz="1400" dirty="0" err="1"/>
              <a:t>issues</a:t>
            </a:r>
            <a:endParaRPr sz="1400" dirty="0"/>
          </a:p>
          <a:p>
            <a:pPr marL="973137" lvl="2" indent="-174625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</a:pPr>
            <a:r>
              <a:rPr lang="fi-FI" sz="1400" dirty="0" err="1"/>
              <a:t>Identifiable</a:t>
            </a:r>
            <a:r>
              <a:rPr lang="fi-FI" sz="1400" dirty="0"/>
              <a:t> </a:t>
            </a:r>
            <a:r>
              <a:rPr lang="fi-FI" sz="1400" dirty="0" err="1"/>
              <a:t>load</a:t>
            </a:r>
            <a:r>
              <a:rPr lang="fi-FI" sz="1400" dirty="0"/>
              <a:t> </a:t>
            </a:r>
            <a:r>
              <a:rPr lang="fi-FI" sz="1400" dirty="0" err="1"/>
              <a:t>profiles</a:t>
            </a:r>
            <a:r>
              <a:rPr lang="fi-FI" sz="1400" dirty="0"/>
              <a:t> etc.</a:t>
            </a:r>
            <a:endParaRPr sz="1400" dirty="0"/>
          </a:p>
          <a:p>
            <a:pPr marL="631825" lvl="1" indent="-22383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500"/>
              <a:buChar char="–"/>
            </a:pPr>
            <a:r>
              <a:rPr lang="fi-FI" sz="1400" dirty="0"/>
              <a:t>No </a:t>
            </a:r>
            <a:r>
              <a:rPr lang="fi-FI" sz="1400" dirty="0" err="1"/>
              <a:t>easy</a:t>
            </a:r>
            <a:r>
              <a:rPr lang="fi-FI" sz="1400" dirty="0"/>
              <a:t> </a:t>
            </a:r>
            <a:r>
              <a:rPr lang="fi-FI" sz="1400" dirty="0" err="1"/>
              <a:t>methods</a:t>
            </a:r>
            <a:r>
              <a:rPr lang="fi-FI" sz="1400" dirty="0"/>
              <a:t> for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bidding</a:t>
            </a:r>
            <a:r>
              <a:rPr lang="fi-FI" sz="1400" dirty="0"/>
              <a:t> </a:t>
            </a:r>
            <a:r>
              <a:rPr lang="fi-FI" sz="1400" dirty="0" err="1"/>
              <a:t>mechanisms</a:t>
            </a:r>
            <a:r>
              <a:rPr lang="fi-FI" sz="1400" dirty="0"/>
              <a:t>, </a:t>
            </a:r>
            <a:r>
              <a:rPr lang="fi-FI" sz="1400" dirty="0" err="1"/>
              <a:t>only</a:t>
            </a:r>
            <a:r>
              <a:rPr lang="fi-FI" sz="1400" dirty="0"/>
              <a:t> </a:t>
            </a:r>
            <a:r>
              <a:rPr lang="fi-FI" sz="1400" dirty="0" err="1"/>
              <a:t>local</a:t>
            </a:r>
            <a:r>
              <a:rPr lang="fi-FI" sz="1400" dirty="0"/>
              <a:t> </a:t>
            </a:r>
            <a:r>
              <a:rPr lang="fi-FI" sz="1400" dirty="0" err="1"/>
              <a:t>solutions</a:t>
            </a:r>
            <a:r>
              <a:rPr lang="fi-FI" sz="1400" dirty="0"/>
              <a:t> at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moment</a:t>
            </a:r>
            <a:endParaRPr sz="1400" dirty="0"/>
          </a:p>
          <a:p>
            <a:pPr marL="292100" lvl="0" indent="-406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 sz="1600" dirty="0" err="1"/>
              <a:t>Opportunities</a:t>
            </a:r>
            <a:endParaRPr sz="1600" dirty="0"/>
          </a:p>
          <a:p>
            <a:pPr marL="631825" lvl="1" indent="-22383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fi-FI" sz="1400" dirty="0"/>
              <a:t>Can </a:t>
            </a:r>
            <a:r>
              <a:rPr lang="fi-FI" sz="1400" dirty="0" err="1"/>
              <a:t>ease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congestion</a:t>
            </a:r>
            <a:r>
              <a:rPr lang="fi-FI" sz="1400" dirty="0"/>
              <a:t> on </a:t>
            </a:r>
            <a:r>
              <a:rPr lang="fi-FI" sz="1400" dirty="0" err="1"/>
              <a:t>lines</a:t>
            </a:r>
            <a:endParaRPr sz="1400" dirty="0"/>
          </a:p>
          <a:p>
            <a:pPr marL="631825" lvl="1" indent="-22383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fi-FI" sz="1400" dirty="0" err="1"/>
              <a:t>Provides</a:t>
            </a:r>
            <a:r>
              <a:rPr lang="fi-FI" sz="1400" dirty="0"/>
              <a:t> </a:t>
            </a:r>
            <a:r>
              <a:rPr lang="fi-FI" sz="1400" dirty="0" err="1"/>
              <a:t>potential</a:t>
            </a:r>
            <a:r>
              <a:rPr lang="fi-FI" sz="1400" dirty="0"/>
              <a:t> </a:t>
            </a:r>
            <a:r>
              <a:rPr lang="fi-FI" sz="1400" dirty="0" err="1"/>
              <a:t>savings</a:t>
            </a:r>
            <a:r>
              <a:rPr lang="fi-FI" sz="1400" dirty="0"/>
              <a:t> for </a:t>
            </a:r>
            <a:r>
              <a:rPr lang="fi-FI" sz="1400" dirty="0" err="1"/>
              <a:t>consumers</a:t>
            </a:r>
            <a:endParaRPr sz="1400" dirty="0"/>
          </a:p>
          <a:p>
            <a:pPr marL="631825" lvl="1" indent="-22383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–"/>
            </a:pPr>
            <a:r>
              <a:rPr lang="fi-FI" sz="1400" dirty="0" err="1"/>
              <a:t>Could</a:t>
            </a:r>
            <a:r>
              <a:rPr lang="fi-FI" sz="1400" dirty="0"/>
              <a:t> </a:t>
            </a:r>
            <a:r>
              <a:rPr lang="fi-FI" sz="1400" dirty="0" err="1"/>
              <a:t>create</a:t>
            </a:r>
            <a:r>
              <a:rPr lang="fi-FI" sz="1400" dirty="0"/>
              <a:t> </a:t>
            </a:r>
            <a:r>
              <a:rPr lang="fi-FI" sz="1400" dirty="0" err="1"/>
              <a:t>better</a:t>
            </a:r>
            <a:r>
              <a:rPr lang="fi-FI" sz="1400" dirty="0"/>
              <a:t> </a:t>
            </a:r>
            <a:r>
              <a:rPr lang="fi-FI" sz="1400" dirty="0" err="1"/>
              <a:t>estimates</a:t>
            </a:r>
            <a:r>
              <a:rPr lang="fi-FI" sz="1400" dirty="0"/>
              <a:t> for </a:t>
            </a:r>
            <a:r>
              <a:rPr lang="fi-FI" sz="1400" dirty="0" err="1"/>
              <a:t>consumption</a:t>
            </a:r>
            <a:r>
              <a:rPr lang="fi-FI" sz="1400" dirty="0"/>
              <a:t> </a:t>
            </a:r>
            <a:r>
              <a:rPr lang="fi-FI" sz="1400" dirty="0" err="1"/>
              <a:t>when</a:t>
            </a:r>
            <a:r>
              <a:rPr lang="fi-FI" sz="1400" dirty="0"/>
              <a:t> </a:t>
            </a:r>
            <a:r>
              <a:rPr lang="fi-FI" sz="1400" dirty="0" err="1"/>
              <a:t>demand</a:t>
            </a:r>
            <a:r>
              <a:rPr lang="fi-FI" sz="1400" dirty="0"/>
              <a:t> </a:t>
            </a:r>
            <a:r>
              <a:rPr lang="fi-FI" sz="1400" dirty="0" err="1"/>
              <a:t>bids</a:t>
            </a:r>
            <a:r>
              <a:rPr lang="fi-FI" sz="1400" dirty="0"/>
              <a:t> </a:t>
            </a:r>
            <a:r>
              <a:rPr lang="fi-FI" sz="1400" dirty="0" err="1"/>
              <a:t>are</a:t>
            </a:r>
            <a:r>
              <a:rPr lang="fi-FI" sz="1400" dirty="0"/>
              <a:t> </a:t>
            </a:r>
            <a:r>
              <a:rPr lang="fi-FI" sz="1400" dirty="0" err="1"/>
              <a:t>taken</a:t>
            </a:r>
            <a:r>
              <a:rPr lang="fi-FI" sz="1400" dirty="0"/>
              <a:t> into </a:t>
            </a:r>
            <a:r>
              <a:rPr lang="fi-FI" sz="1400" dirty="0" err="1"/>
              <a:t>account</a:t>
            </a:r>
            <a:endParaRPr sz="1400" dirty="0"/>
          </a:p>
        </p:txBody>
      </p:sp>
      <p:sp>
        <p:nvSpPr>
          <p:cNvPr id="103" name="Google Shape;103;g771ad62704_1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/>
              <a:t>Demand Bidding 2/2</a:t>
            </a:r>
            <a:endParaRPr/>
          </a:p>
        </p:txBody>
      </p:sp>
      <p:sp>
        <p:nvSpPr>
          <p:cNvPr id="104" name="Google Shape;104;g771ad62704_1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5" name="Google Shape;105;g771ad62704_1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6" name="Google Shape;106;g771ad62704_1_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07" name="Google Shape;107;g771ad62704_1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71ad62704_1_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fi-FI" sz="1800" dirty="0" err="1"/>
              <a:t>Instead</a:t>
            </a:r>
            <a:r>
              <a:rPr lang="fi-FI" sz="1800" dirty="0"/>
              <a:t> of </a:t>
            </a:r>
            <a:r>
              <a:rPr lang="fi-FI" sz="1800" dirty="0" err="1"/>
              <a:t>bidding</a:t>
            </a:r>
            <a:r>
              <a:rPr lang="fi-FI" sz="1800" dirty="0"/>
              <a:t>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demand</a:t>
            </a:r>
            <a:r>
              <a:rPr lang="fi-FI" sz="1800" dirty="0"/>
              <a:t> </a:t>
            </a:r>
            <a:r>
              <a:rPr lang="fi-FI" sz="1800" dirty="0" err="1"/>
              <a:t>back</a:t>
            </a:r>
            <a:r>
              <a:rPr lang="fi-FI" sz="1800" dirty="0"/>
              <a:t> to </a:t>
            </a:r>
            <a:r>
              <a:rPr lang="fi-FI" sz="1800" dirty="0" err="1"/>
              <a:t>suppliers</a:t>
            </a:r>
            <a:r>
              <a:rPr lang="fi-FI" sz="1800" dirty="0"/>
              <a:t>,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price</a:t>
            </a:r>
            <a:r>
              <a:rPr lang="fi-FI" sz="1800" dirty="0"/>
              <a:t> of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electricity</a:t>
            </a:r>
            <a:r>
              <a:rPr lang="fi-FI" sz="1800" dirty="0"/>
              <a:t> </a:t>
            </a:r>
            <a:r>
              <a:rPr lang="fi-FI" sz="1800" dirty="0" err="1"/>
              <a:t>could</a:t>
            </a:r>
            <a:r>
              <a:rPr lang="fi-FI" sz="1800" dirty="0"/>
              <a:t> </a:t>
            </a:r>
            <a:r>
              <a:rPr lang="fi-FI" sz="1800" dirty="0" err="1"/>
              <a:t>be</a:t>
            </a:r>
            <a:r>
              <a:rPr lang="fi-FI" sz="1800" dirty="0"/>
              <a:t> </a:t>
            </a:r>
            <a:r>
              <a:rPr lang="fi-FI" sz="1800" dirty="0" err="1"/>
              <a:t>placed</a:t>
            </a:r>
            <a:r>
              <a:rPr lang="fi-FI" sz="1800" dirty="0"/>
              <a:t> in </a:t>
            </a:r>
            <a:r>
              <a:rPr lang="fi-FI" sz="1800" dirty="0" err="1"/>
              <a:t>real-time</a:t>
            </a:r>
            <a:endParaRPr sz="1800" dirty="0"/>
          </a:p>
          <a:p>
            <a:pPr marL="292100" lvl="0" indent="-28575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900"/>
              <a:buChar char="•"/>
            </a:pPr>
            <a:r>
              <a:rPr lang="fi-FI" sz="1800" dirty="0" err="1"/>
              <a:t>This</a:t>
            </a:r>
            <a:r>
              <a:rPr lang="fi-FI" sz="1800" dirty="0"/>
              <a:t> </a:t>
            </a:r>
            <a:r>
              <a:rPr lang="fi-FI" sz="1800" dirty="0" err="1"/>
              <a:t>would</a:t>
            </a:r>
            <a:r>
              <a:rPr lang="fi-FI" sz="1800" dirty="0"/>
              <a:t> </a:t>
            </a:r>
            <a:r>
              <a:rPr lang="fi-FI" sz="1800" dirty="0" err="1"/>
              <a:t>encourage</a:t>
            </a:r>
            <a:r>
              <a:rPr lang="fi-FI" sz="1800" dirty="0"/>
              <a:t> </a:t>
            </a:r>
            <a:r>
              <a:rPr lang="fi-FI" sz="1800" dirty="0" err="1"/>
              <a:t>consumers</a:t>
            </a:r>
            <a:r>
              <a:rPr lang="fi-FI" sz="1800" dirty="0"/>
              <a:t> to </a:t>
            </a:r>
            <a:r>
              <a:rPr lang="fi-FI" sz="1800" dirty="0" err="1"/>
              <a:t>divide</a:t>
            </a:r>
            <a:r>
              <a:rPr lang="fi-FI" sz="1800" dirty="0"/>
              <a:t>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consumption</a:t>
            </a:r>
            <a:endParaRPr sz="1800" dirty="0"/>
          </a:p>
          <a:p>
            <a:pPr marL="631825" lvl="1" indent="-24923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900"/>
              <a:buChar char="–"/>
            </a:pPr>
            <a:r>
              <a:rPr lang="fi-FI" sz="1400" dirty="0" err="1"/>
              <a:t>Therefore</a:t>
            </a:r>
            <a:r>
              <a:rPr lang="fi-FI" sz="1400" dirty="0"/>
              <a:t>, </a:t>
            </a:r>
            <a:r>
              <a:rPr lang="fi-FI" sz="1400" dirty="0" err="1"/>
              <a:t>ease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congestion</a:t>
            </a:r>
            <a:r>
              <a:rPr lang="fi-FI" sz="1400" dirty="0"/>
              <a:t> on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lines</a:t>
            </a:r>
            <a:r>
              <a:rPr lang="fi-FI" sz="1400" dirty="0"/>
              <a:t> and </a:t>
            </a:r>
            <a:r>
              <a:rPr lang="fi-FI" sz="1400" dirty="0" err="1"/>
              <a:t>flatten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peak</a:t>
            </a:r>
            <a:r>
              <a:rPr lang="fi-FI" sz="1400" dirty="0"/>
              <a:t> </a:t>
            </a:r>
            <a:r>
              <a:rPr lang="fi-FI" sz="1400" dirty="0" err="1"/>
              <a:t>demand</a:t>
            </a:r>
            <a:endParaRPr sz="1400" dirty="0"/>
          </a:p>
          <a:p>
            <a:pPr marL="3429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fi-FI" sz="1800" dirty="0" err="1"/>
              <a:t>Customers</a:t>
            </a:r>
            <a:r>
              <a:rPr lang="fi-FI" sz="1800" dirty="0"/>
              <a:t> </a:t>
            </a:r>
            <a:r>
              <a:rPr lang="fi-FI" sz="1800" dirty="0" err="1"/>
              <a:t>could</a:t>
            </a:r>
            <a:r>
              <a:rPr lang="fi-FI" sz="1800" dirty="0"/>
              <a:t> </a:t>
            </a:r>
            <a:r>
              <a:rPr lang="fi-FI" sz="1800" dirty="0" err="1"/>
              <a:t>be</a:t>
            </a:r>
            <a:r>
              <a:rPr lang="fi-FI" sz="1800" dirty="0"/>
              <a:t> </a:t>
            </a:r>
            <a:r>
              <a:rPr lang="fi-FI" sz="1800" dirty="0" err="1"/>
              <a:t>informed</a:t>
            </a:r>
            <a:r>
              <a:rPr lang="fi-FI" sz="1800" dirty="0"/>
              <a:t> </a:t>
            </a:r>
            <a:r>
              <a:rPr lang="fi-FI" sz="1800" dirty="0" err="1"/>
              <a:t>either</a:t>
            </a:r>
            <a:r>
              <a:rPr lang="fi-FI" sz="1800" dirty="0"/>
              <a:t> on a </a:t>
            </a:r>
            <a:r>
              <a:rPr lang="fi-FI" sz="1800" dirty="0" err="1"/>
              <a:t>rolling</a:t>
            </a:r>
            <a:r>
              <a:rPr lang="fi-FI" sz="1800" dirty="0"/>
              <a:t> </a:t>
            </a:r>
            <a:r>
              <a:rPr lang="fi-FI" sz="1800" dirty="0" err="1"/>
              <a:t>basis</a:t>
            </a:r>
            <a:r>
              <a:rPr lang="fi-FI" sz="1800" dirty="0"/>
              <a:t> </a:t>
            </a:r>
            <a:r>
              <a:rPr lang="fi-FI" sz="1800" dirty="0" err="1"/>
              <a:t>or</a:t>
            </a:r>
            <a:r>
              <a:rPr lang="fi-FI" sz="1800" dirty="0"/>
              <a:t> for </a:t>
            </a:r>
            <a:r>
              <a:rPr lang="fi-FI" sz="1800" dirty="0" err="1"/>
              <a:t>example</a:t>
            </a:r>
            <a:r>
              <a:rPr lang="fi-FI" sz="1800" dirty="0"/>
              <a:t> </a:t>
            </a:r>
            <a:r>
              <a:rPr lang="fi-FI" sz="1800" dirty="0" err="1"/>
              <a:t>day</a:t>
            </a:r>
            <a:r>
              <a:rPr lang="fi-FI" sz="1800" dirty="0"/>
              <a:t> </a:t>
            </a:r>
            <a:r>
              <a:rPr lang="fi-FI" sz="1800" dirty="0" err="1"/>
              <a:t>ahead</a:t>
            </a:r>
            <a:endParaRPr sz="1800" dirty="0"/>
          </a:p>
          <a:p>
            <a:pPr marL="3429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900"/>
              <a:buFont typeface="Arial" panose="020B0604020202020204" pitchFamily="34" charset="0"/>
              <a:buChar char="•"/>
            </a:pPr>
            <a:r>
              <a:rPr lang="fi-FI" sz="1800" dirty="0" err="1"/>
              <a:t>Encourages</a:t>
            </a:r>
            <a:r>
              <a:rPr lang="fi-FI" sz="1800" dirty="0"/>
              <a:t> to </a:t>
            </a:r>
            <a:r>
              <a:rPr lang="fi-FI" sz="1800" dirty="0" err="1"/>
              <a:t>have</a:t>
            </a:r>
            <a:r>
              <a:rPr lang="fi-FI" sz="1800" dirty="0"/>
              <a:t> a </a:t>
            </a:r>
            <a:r>
              <a:rPr lang="fi-FI" sz="1800" dirty="0" err="1"/>
              <a:t>more</a:t>
            </a:r>
            <a:r>
              <a:rPr lang="fi-FI" sz="1800" dirty="0"/>
              <a:t> </a:t>
            </a:r>
            <a:r>
              <a:rPr lang="fi-FI" sz="1800" dirty="0" err="1"/>
              <a:t>sophisticated</a:t>
            </a:r>
            <a:r>
              <a:rPr lang="fi-FI" sz="1800" dirty="0"/>
              <a:t> </a:t>
            </a:r>
            <a:r>
              <a:rPr lang="fi-FI" sz="1800" dirty="0" err="1"/>
              <a:t>metering</a:t>
            </a:r>
            <a:r>
              <a:rPr lang="fi-FI" sz="1800" dirty="0"/>
              <a:t> </a:t>
            </a:r>
            <a:r>
              <a:rPr lang="fi-FI" sz="1800" dirty="0" err="1"/>
              <a:t>system</a:t>
            </a:r>
            <a:endParaRPr sz="1800" dirty="0"/>
          </a:p>
        </p:txBody>
      </p:sp>
      <p:sp>
        <p:nvSpPr>
          <p:cNvPr id="113" name="Google Shape;113;g771ad62704_1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Real-time pricing (RTP) 1/2</a:t>
            </a:r>
            <a:endParaRPr/>
          </a:p>
        </p:txBody>
      </p:sp>
      <p:sp>
        <p:nvSpPr>
          <p:cNvPr id="114" name="Google Shape;114;g771ad62704_1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5" name="Google Shape;115;g771ad62704_1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6" name="Google Shape;116;g771ad62704_1_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17" name="Google Shape;117;g771ad62704_1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71ad62704_1_18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800" dirty="0"/>
              <a:t>RTP </a:t>
            </a:r>
            <a:r>
              <a:rPr lang="fi-FI" sz="1800" dirty="0" err="1"/>
              <a:t>challenges</a:t>
            </a:r>
            <a:r>
              <a:rPr lang="fi-FI" sz="1800" dirty="0"/>
              <a:t> and </a:t>
            </a:r>
            <a:r>
              <a:rPr lang="fi-FI" sz="1800" dirty="0" err="1"/>
              <a:t>opportunities</a:t>
            </a:r>
            <a:endParaRPr sz="1800" dirty="0"/>
          </a:p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600" dirty="0" err="1"/>
              <a:t>Challenges</a:t>
            </a:r>
            <a:endParaRPr sz="1600" dirty="0"/>
          </a:p>
          <a:p>
            <a:pPr lvl="1" indent="-323850">
              <a:lnSpc>
                <a:spcPct val="150000"/>
              </a:lnSpc>
              <a:spcBef>
                <a:spcPts val="0"/>
              </a:spcBef>
              <a:buSzPts val="1500"/>
              <a:buChar char="○"/>
            </a:pPr>
            <a:r>
              <a:rPr lang="fi-FI" sz="1400" dirty="0" err="1"/>
              <a:t>Need</a:t>
            </a:r>
            <a:r>
              <a:rPr lang="fi-FI" sz="1400" dirty="0"/>
              <a:t> for </a:t>
            </a:r>
            <a:r>
              <a:rPr lang="fi-FI" sz="1400" dirty="0" err="1"/>
              <a:t>more</a:t>
            </a:r>
            <a:r>
              <a:rPr lang="fi-FI" sz="1400" dirty="0"/>
              <a:t> </a:t>
            </a:r>
            <a:r>
              <a:rPr lang="fi-FI" sz="1400" dirty="0" err="1"/>
              <a:t>advanced</a:t>
            </a:r>
            <a:r>
              <a:rPr lang="fi-FI" sz="1400" dirty="0"/>
              <a:t> </a:t>
            </a:r>
            <a:r>
              <a:rPr lang="fi-FI" sz="1400" dirty="0" err="1"/>
              <a:t>metering</a:t>
            </a:r>
            <a:r>
              <a:rPr lang="fi-FI" sz="1400" dirty="0"/>
              <a:t> </a:t>
            </a:r>
            <a:r>
              <a:rPr lang="fi-FI" sz="1400" dirty="0" err="1"/>
              <a:t>solutions</a:t>
            </a:r>
            <a:r>
              <a:rPr lang="fi-FI" sz="1400" dirty="0"/>
              <a:t> to </a:t>
            </a:r>
            <a:r>
              <a:rPr lang="fi-FI" sz="1400" dirty="0" err="1"/>
              <a:t>actually</a:t>
            </a:r>
            <a:r>
              <a:rPr lang="fi-FI" sz="1400" dirty="0"/>
              <a:t> </a:t>
            </a:r>
            <a:r>
              <a:rPr lang="fi-FI" sz="1400" dirty="0" err="1"/>
              <a:t>follow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correct</a:t>
            </a:r>
            <a:r>
              <a:rPr lang="fi-FI" sz="1400" dirty="0"/>
              <a:t> </a:t>
            </a:r>
            <a:r>
              <a:rPr lang="fi-FI" sz="1400" dirty="0" err="1"/>
              <a:t>electricity</a:t>
            </a:r>
            <a:r>
              <a:rPr lang="fi-FI" sz="1400" dirty="0"/>
              <a:t> </a:t>
            </a:r>
            <a:r>
              <a:rPr lang="fi-FI" sz="1400" dirty="0" err="1"/>
              <a:t>price</a:t>
            </a:r>
            <a:r>
              <a:rPr lang="fi-FI" sz="1400" dirty="0"/>
              <a:t> and </a:t>
            </a:r>
            <a:r>
              <a:rPr lang="fi-FI" sz="1400" dirty="0" err="1"/>
              <a:t>consumption</a:t>
            </a:r>
            <a:r>
              <a:rPr lang="fi-FI" sz="1400" dirty="0"/>
              <a:t>.</a:t>
            </a:r>
            <a:endParaRPr sz="1400" dirty="0"/>
          </a:p>
          <a:p>
            <a:pPr marL="914400" lvl="1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i-FI" sz="1400" dirty="0" err="1"/>
              <a:t>Since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transaction</a:t>
            </a:r>
            <a:r>
              <a:rPr lang="fi-FI" sz="1400" dirty="0"/>
              <a:t> </a:t>
            </a:r>
            <a:r>
              <a:rPr lang="fi-FI" sz="1400" dirty="0" err="1"/>
              <a:t>costs</a:t>
            </a:r>
            <a:r>
              <a:rPr lang="fi-FI" sz="1400" dirty="0"/>
              <a:t> </a:t>
            </a:r>
            <a:r>
              <a:rPr lang="fi-FI" sz="1400" dirty="0" err="1"/>
              <a:t>are</a:t>
            </a:r>
            <a:r>
              <a:rPr lang="fi-FI" sz="1400" dirty="0"/>
              <a:t> </a:t>
            </a:r>
            <a:r>
              <a:rPr lang="fi-FI" sz="1400" dirty="0" err="1"/>
              <a:t>high</a:t>
            </a:r>
            <a:r>
              <a:rPr lang="fi-FI" sz="1400" dirty="0"/>
              <a:t>,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consumer</a:t>
            </a:r>
            <a:r>
              <a:rPr lang="fi-FI" sz="1400" dirty="0"/>
              <a:t> </a:t>
            </a:r>
            <a:r>
              <a:rPr lang="fi-FI" sz="1400" dirty="0" err="1"/>
              <a:t>benefit</a:t>
            </a:r>
            <a:r>
              <a:rPr lang="fi-FI" sz="1400" dirty="0"/>
              <a:t> is </a:t>
            </a:r>
            <a:r>
              <a:rPr lang="fi-FI" sz="1400" dirty="0" err="1"/>
              <a:t>rather</a:t>
            </a:r>
            <a:r>
              <a:rPr lang="fi-FI" sz="1400" dirty="0"/>
              <a:t> </a:t>
            </a:r>
            <a:r>
              <a:rPr lang="fi-FI" sz="1400" dirty="0" err="1"/>
              <a:t>low</a:t>
            </a:r>
            <a:r>
              <a:rPr lang="fi-FI" sz="1400" dirty="0"/>
              <a:t> and </a:t>
            </a:r>
            <a:r>
              <a:rPr lang="fi-FI" sz="1400" dirty="0" err="1"/>
              <a:t>might</a:t>
            </a:r>
            <a:r>
              <a:rPr lang="fi-FI" sz="1400" dirty="0"/>
              <a:t> </a:t>
            </a:r>
            <a:r>
              <a:rPr lang="fi-FI" sz="1400" dirty="0" err="1"/>
              <a:t>not</a:t>
            </a:r>
            <a:r>
              <a:rPr lang="fi-FI" sz="1400" dirty="0"/>
              <a:t> </a:t>
            </a:r>
            <a:r>
              <a:rPr lang="fi-FI" sz="1400" dirty="0" err="1"/>
              <a:t>be</a:t>
            </a:r>
            <a:r>
              <a:rPr lang="fi-FI" sz="1400" dirty="0"/>
              <a:t> </a:t>
            </a:r>
            <a:r>
              <a:rPr lang="fi-FI" sz="1400" dirty="0" err="1"/>
              <a:t>enough</a:t>
            </a:r>
            <a:r>
              <a:rPr lang="fi-FI" sz="1400" dirty="0"/>
              <a:t> to </a:t>
            </a:r>
            <a:r>
              <a:rPr lang="fi-FI" sz="1400" dirty="0" err="1"/>
              <a:t>increase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load</a:t>
            </a:r>
            <a:r>
              <a:rPr lang="fi-FI" sz="1400" dirty="0"/>
              <a:t> division</a:t>
            </a:r>
            <a:endParaRPr sz="1400" dirty="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1600" dirty="0" err="1"/>
              <a:t>Opportunities</a:t>
            </a:r>
            <a:endParaRPr sz="1600" dirty="0"/>
          </a:p>
          <a:p>
            <a:pPr marL="914400" lvl="1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i-FI" sz="1400" dirty="0" err="1"/>
              <a:t>Could</a:t>
            </a:r>
            <a:r>
              <a:rPr lang="fi-FI" sz="1400" dirty="0"/>
              <a:t> help </a:t>
            </a:r>
            <a:r>
              <a:rPr lang="fi-FI" sz="1400" dirty="0" err="1"/>
              <a:t>consumers</a:t>
            </a:r>
            <a:r>
              <a:rPr lang="fi-FI" sz="1400" dirty="0"/>
              <a:t> </a:t>
            </a:r>
            <a:r>
              <a:rPr lang="fi-FI" sz="1400" dirty="0" err="1"/>
              <a:t>become</a:t>
            </a:r>
            <a:r>
              <a:rPr lang="fi-FI" sz="1400" dirty="0"/>
              <a:t> </a:t>
            </a:r>
            <a:r>
              <a:rPr lang="fi-FI" sz="1400" dirty="0" err="1"/>
              <a:t>more</a:t>
            </a:r>
            <a:r>
              <a:rPr lang="fi-FI" sz="1400" dirty="0"/>
              <a:t> </a:t>
            </a:r>
            <a:r>
              <a:rPr lang="fi-FI" sz="1400" dirty="0" err="1"/>
              <a:t>aware</a:t>
            </a:r>
            <a:r>
              <a:rPr lang="fi-FI" sz="1400" dirty="0"/>
              <a:t> of </a:t>
            </a:r>
            <a:r>
              <a:rPr lang="fi-FI" sz="1400" dirty="0" err="1"/>
              <a:t>their</a:t>
            </a:r>
            <a:r>
              <a:rPr lang="fi-FI" sz="1400" dirty="0"/>
              <a:t> </a:t>
            </a:r>
            <a:r>
              <a:rPr lang="fi-FI" sz="1400" dirty="0" err="1"/>
              <a:t>consumption</a:t>
            </a:r>
            <a:r>
              <a:rPr lang="fi-FI" sz="1400" dirty="0"/>
              <a:t> and </a:t>
            </a:r>
            <a:r>
              <a:rPr lang="fi-FI" sz="1400" dirty="0" err="1"/>
              <a:t>therefore</a:t>
            </a:r>
            <a:r>
              <a:rPr lang="fi-FI" sz="1400" dirty="0"/>
              <a:t> </a:t>
            </a:r>
            <a:r>
              <a:rPr lang="fi-FI" sz="1400" dirty="0" err="1"/>
              <a:t>decrease</a:t>
            </a:r>
            <a:r>
              <a:rPr lang="fi-FI" sz="1400" dirty="0"/>
              <a:t> </a:t>
            </a:r>
            <a:r>
              <a:rPr lang="fi-FI" sz="1400" dirty="0" err="1"/>
              <a:t>consumption</a:t>
            </a:r>
            <a:endParaRPr sz="1400" dirty="0"/>
          </a:p>
          <a:p>
            <a:pPr marL="914400" lvl="1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i-FI" sz="1400" dirty="0" err="1"/>
              <a:t>Could</a:t>
            </a:r>
            <a:r>
              <a:rPr lang="fi-FI" sz="1400" dirty="0"/>
              <a:t> </a:t>
            </a:r>
            <a:r>
              <a:rPr lang="fi-FI" sz="1400" dirty="0" err="1"/>
              <a:t>have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push</a:t>
            </a:r>
            <a:r>
              <a:rPr lang="fi-FI" sz="1400" dirty="0"/>
              <a:t> to </a:t>
            </a:r>
            <a:r>
              <a:rPr lang="fi-FI" sz="1400" dirty="0" err="1"/>
              <a:t>modernize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electricity</a:t>
            </a:r>
            <a:r>
              <a:rPr lang="fi-FI" sz="1400" dirty="0"/>
              <a:t> </a:t>
            </a:r>
            <a:r>
              <a:rPr lang="fi-FI" sz="1400" dirty="0" err="1"/>
              <a:t>grid</a:t>
            </a:r>
            <a:r>
              <a:rPr lang="fi-FI" sz="1400" dirty="0"/>
              <a:t> and </a:t>
            </a:r>
            <a:r>
              <a:rPr lang="fi-FI" sz="1400" dirty="0" err="1"/>
              <a:t>metering</a:t>
            </a:r>
            <a:r>
              <a:rPr lang="fi-FI" sz="1400" dirty="0"/>
              <a:t> </a:t>
            </a:r>
            <a:r>
              <a:rPr lang="fi-FI" sz="1400" dirty="0" err="1"/>
              <a:t>technology</a:t>
            </a:r>
            <a:r>
              <a:rPr lang="fi-FI" sz="1400" dirty="0"/>
              <a:t> </a:t>
            </a:r>
            <a:endParaRPr sz="1400" dirty="0"/>
          </a:p>
        </p:txBody>
      </p:sp>
      <p:sp>
        <p:nvSpPr>
          <p:cNvPr id="123" name="Google Shape;123;g771ad62704_1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/>
              <a:t>Real-time pricing (RTP) 2/2</a:t>
            </a:r>
            <a:endParaRPr/>
          </a:p>
        </p:txBody>
      </p:sp>
      <p:sp>
        <p:nvSpPr>
          <p:cNvPr id="124" name="Google Shape;124;g771ad62704_1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5" name="Google Shape;125;g771ad62704_1_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6" name="Google Shape;126;g771ad62704_1_18"/>
          <p:cNvSpPr txBox="1">
            <a:spLocks noGrp="1"/>
          </p:cNvSpPr>
          <p:nvPr>
            <p:ph type="dt" idx="10"/>
          </p:nvPr>
        </p:nvSpPr>
        <p:spPr>
          <a:xfrm>
            <a:off x="3429000" y="616395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27" name="Google Shape;127;g771ad62704_1_18"/>
          <p:cNvSpPr txBox="1">
            <a:spLocks noGrp="1"/>
          </p:cNvSpPr>
          <p:nvPr>
            <p:ph type="sldNum" idx="12"/>
          </p:nvPr>
        </p:nvSpPr>
        <p:spPr>
          <a:xfrm>
            <a:off x="3429000" y="629253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71ad62704_1_2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1800" dirty="0"/>
              <a:t>In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future</a:t>
            </a:r>
            <a:r>
              <a:rPr lang="fi-FI" sz="1800" dirty="0"/>
              <a:t>, </a:t>
            </a:r>
            <a:r>
              <a:rPr lang="fi-FI" sz="1800" dirty="0" err="1"/>
              <a:t>blockchains</a:t>
            </a:r>
            <a:r>
              <a:rPr lang="fi-FI" sz="1800" dirty="0"/>
              <a:t> </a:t>
            </a:r>
            <a:r>
              <a:rPr lang="fi-FI" sz="1800" dirty="0" err="1"/>
              <a:t>could</a:t>
            </a:r>
            <a:r>
              <a:rPr lang="fi-FI" sz="1800" dirty="0"/>
              <a:t> help to </a:t>
            </a:r>
            <a:r>
              <a:rPr lang="fi-FI" sz="1800" dirty="0" err="1"/>
              <a:t>support</a:t>
            </a:r>
            <a:r>
              <a:rPr lang="fi-FI" sz="1800" dirty="0"/>
              <a:t> </a:t>
            </a:r>
            <a:r>
              <a:rPr lang="fi-FI" sz="1800" dirty="0" err="1"/>
              <a:t>both</a:t>
            </a:r>
            <a:r>
              <a:rPr lang="fi-FI" sz="1800" dirty="0"/>
              <a:t> </a:t>
            </a:r>
            <a:r>
              <a:rPr lang="fi-FI" sz="1800" dirty="0" err="1"/>
              <a:t>demand</a:t>
            </a:r>
            <a:r>
              <a:rPr lang="fi-FI" sz="1800" dirty="0"/>
              <a:t> </a:t>
            </a:r>
            <a:r>
              <a:rPr lang="fi-FI" sz="1800" dirty="0" err="1"/>
              <a:t>bidding</a:t>
            </a:r>
            <a:r>
              <a:rPr lang="fi-FI" sz="1800" dirty="0"/>
              <a:t> and </a:t>
            </a:r>
            <a:r>
              <a:rPr lang="fi-FI" sz="1800" dirty="0" err="1"/>
              <a:t>real-time</a:t>
            </a:r>
            <a:r>
              <a:rPr lang="fi-FI" sz="1800" dirty="0"/>
              <a:t> </a:t>
            </a:r>
            <a:r>
              <a:rPr lang="fi-FI" sz="1800" dirty="0" err="1"/>
              <a:t>pricing</a:t>
            </a:r>
            <a:r>
              <a:rPr lang="fi-FI" sz="1800" dirty="0"/>
              <a:t> </a:t>
            </a:r>
            <a:r>
              <a:rPr lang="fi-FI" sz="1800" dirty="0" err="1"/>
              <a:t>methods</a:t>
            </a:r>
            <a:r>
              <a:rPr lang="fi-FI" sz="1800" dirty="0"/>
              <a:t> via </a:t>
            </a:r>
            <a:r>
              <a:rPr lang="fi-FI" sz="1800" dirty="0" err="1"/>
              <a:t>blockchain</a:t>
            </a:r>
            <a:r>
              <a:rPr lang="fi-FI" sz="1800" dirty="0"/>
              <a:t> </a:t>
            </a:r>
            <a:r>
              <a:rPr lang="fi-FI" sz="1800" dirty="0" err="1"/>
              <a:t>technology</a:t>
            </a:r>
            <a:endParaRPr sz="1800" dirty="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1800" dirty="0" err="1"/>
              <a:t>Blockchain</a:t>
            </a:r>
            <a:r>
              <a:rPr lang="fi-FI" sz="1800" dirty="0"/>
              <a:t> </a:t>
            </a:r>
            <a:r>
              <a:rPr lang="fi-FI" sz="1800" dirty="0" err="1"/>
              <a:t>offers</a:t>
            </a:r>
            <a:r>
              <a:rPr lang="fi-FI" sz="1800" dirty="0"/>
              <a:t> a </a:t>
            </a:r>
            <a:r>
              <a:rPr lang="fi-FI" sz="1800" dirty="0" err="1"/>
              <a:t>solution</a:t>
            </a:r>
            <a:r>
              <a:rPr lang="fi-FI" sz="1800" dirty="0"/>
              <a:t> to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privacy</a:t>
            </a:r>
            <a:r>
              <a:rPr lang="fi-FI" sz="1800" dirty="0"/>
              <a:t> </a:t>
            </a:r>
            <a:r>
              <a:rPr lang="fi-FI" sz="1800" dirty="0" err="1"/>
              <a:t>concerns</a:t>
            </a:r>
            <a:r>
              <a:rPr lang="fi-FI" sz="1800" dirty="0"/>
              <a:t> and </a:t>
            </a:r>
            <a:r>
              <a:rPr lang="fi-FI" sz="1800" dirty="0" err="1"/>
              <a:t>can</a:t>
            </a:r>
            <a:r>
              <a:rPr lang="fi-FI" sz="1800" dirty="0"/>
              <a:t> help to </a:t>
            </a:r>
            <a:r>
              <a:rPr lang="fi-FI" sz="1800" dirty="0" err="1"/>
              <a:t>monitor</a:t>
            </a:r>
            <a:r>
              <a:rPr lang="fi-FI" sz="1800" dirty="0"/>
              <a:t>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flow</a:t>
            </a:r>
            <a:r>
              <a:rPr lang="fi-FI" sz="1800" dirty="0"/>
              <a:t> of </a:t>
            </a:r>
            <a:r>
              <a:rPr lang="fi-FI" sz="1800" dirty="0" err="1"/>
              <a:t>electricity</a:t>
            </a:r>
            <a:r>
              <a:rPr lang="fi-FI" sz="1800" dirty="0"/>
              <a:t> to </a:t>
            </a:r>
            <a:r>
              <a:rPr lang="fi-FI" sz="1800" dirty="0" err="1"/>
              <a:t>collect</a:t>
            </a:r>
            <a:r>
              <a:rPr lang="fi-FI" sz="1800" dirty="0"/>
              <a:t>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needed</a:t>
            </a:r>
            <a:r>
              <a:rPr lang="fi-FI" sz="1800" dirty="0"/>
              <a:t> </a:t>
            </a:r>
            <a:r>
              <a:rPr lang="fi-FI" sz="1800" dirty="0" err="1"/>
              <a:t>big</a:t>
            </a:r>
            <a:r>
              <a:rPr lang="fi-FI" sz="1800" dirty="0"/>
              <a:t> data for RTP</a:t>
            </a:r>
            <a:endParaRPr sz="1800" dirty="0"/>
          </a:p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fi-FI" sz="1800" dirty="0"/>
              <a:t>In a </a:t>
            </a:r>
            <a:r>
              <a:rPr lang="fi-FI" sz="1800" dirty="0" err="1"/>
              <a:t>nutshell</a:t>
            </a:r>
            <a:r>
              <a:rPr lang="fi-FI" sz="1800" dirty="0"/>
              <a:t>, </a:t>
            </a:r>
            <a:r>
              <a:rPr lang="fi-FI" sz="1800" dirty="0" err="1"/>
              <a:t>blockchain</a:t>
            </a:r>
            <a:r>
              <a:rPr lang="fi-FI" sz="1800" dirty="0"/>
              <a:t> is a </a:t>
            </a:r>
            <a:r>
              <a:rPr lang="fi-FI" sz="1800" dirty="0" err="1"/>
              <a:t>collective</a:t>
            </a:r>
            <a:r>
              <a:rPr lang="fi-FI" sz="1800" dirty="0"/>
              <a:t> of </a:t>
            </a:r>
            <a:r>
              <a:rPr lang="fi-FI" sz="1800" dirty="0" err="1"/>
              <a:t>transactions</a:t>
            </a:r>
            <a:r>
              <a:rPr lang="fi-FI" sz="1800" dirty="0"/>
              <a:t> </a:t>
            </a:r>
            <a:r>
              <a:rPr lang="fi-FI" sz="1800" dirty="0" err="1"/>
              <a:t>that</a:t>
            </a:r>
            <a:r>
              <a:rPr lang="fi-FI" sz="1800" dirty="0"/>
              <a:t> </a:t>
            </a:r>
            <a:r>
              <a:rPr lang="fi-FI" sz="1800" dirty="0" err="1"/>
              <a:t>are</a:t>
            </a:r>
            <a:r>
              <a:rPr lang="fi-FI" sz="1800" dirty="0"/>
              <a:t> </a:t>
            </a:r>
            <a:r>
              <a:rPr lang="fi-FI" sz="1800" dirty="0" err="1"/>
              <a:t>encrypted</a:t>
            </a:r>
            <a:r>
              <a:rPr lang="fi-FI" sz="1800" dirty="0"/>
              <a:t> and </a:t>
            </a:r>
            <a:r>
              <a:rPr lang="fi-FI" sz="1800" dirty="0" err="1"/>
              <a:t>untraceable</a:t>
            </a:r>
            <a:r>
              <a:rPr lang="fi-FI" sz="1800" dirty="0"/>
              <a:t>. </a:t>
            </a:r>
            <a:r>
              <a:rPr lang="fi-FI" sz="1800" dirty="0" err="1"/>
              <a:t>Parties</a:t>
            </a:r>
            <a:r>
              <a:rPr lang="fi-FI" sz="1800" dirty="0"/>
              <a:t> </a:t>
            </a:r>
            <a:r>
              <a:rPr lang="fi-FI" sz="1800" dirty="0" err="1"/>
              <a:t>can</a:t>
            </a:r>
            <a:r>
              <a:rPr lang="fi-FI" sz="1800" dirty="0"/>
              <a:t> </a:t>
            </a:r>
            <a:r>
              <a:rPr lang="fi-FI" sz="1800" dirty="0" err="1"/>
              <a:t>sign</a:t>
            </a:r>
            <a:r>
              <a:rPr lang="fi-FI" sz="1800" dirty="0"/>
              <a:t> </a:t>
            </a:r>
            <a:r>
              <a:rPr lang="fi-FI" sz="1800" dirty="0" err="1"/>
              <a:t>smart</a:t>
            </a:r>
            <a:r>
              <a:rPr lang="fi-FI" sz="1800" dirty="0"/>
              <a:t> </a:t>
            </a:r>
            <a:r>
              <a:rPr lang="fi-FI" sz="1800" dirty="0" err="1"/>
              <a:t>contracts</a:t>
            </a:r>
            <a:r>
              <a:rPr lang="fi-FI" sz="1800" dirty="0"/>
              <a:t> in </a:t>
            </a:r>
            <a:r>
              <a:rPr lang="fi-FI" sz="1800" dirty="0" err="1"/>
              <a:t>demand</a:t>
            </a:r>
            <a:r>
              <a:rPr lang="fi-FI" sz="1800" dirty="0"/>
              <a:t> </a:t>
            </a:r>
            <a:r>
              <a:rPr lang="fi-FI" sz="1800" dirty="0" err="1"/>
              <a:t>bidding</a:t>
            </a:r>
            <a:r>
              <a:rPr lang="fi-FI" sz="1800" dirty="0"/>
              <a:t> </a:t>
            </a:r>
            <a:r>
              <a:rPr lang="fi-FI" sz="1800" dirty="0" err="1"/>
              <a:t>without</a:t>
            </a:r>
            <a:r>
              <a:rPr lang="fi-FI" sz="1800" dirty="0"/>
              <a:t> </a:t>
            </a:r>
            <a:r>
              <a:rPr lang="fi-FI" sz="1800" dirty="0" err="1"/>
              <a:t>identification</a:t>
            </a:r>
            <a:r>
              <a:rPr lang="fi-FI" sz="1800" dirty="0"/>
              <a:t> </a:t>
            </a:r>
            <a:r>
              <a:rPr lang="fi-FI" sz="1800" dirty="0" err="1"/>
              <a:t>problems</a:t>
            </a:r>
            <a:endParaRPr sz="1800" dirty="0"/>
          </a:p>
        </p:txBody>
      </p:sp>
      <p:sp>
        <p:nvSpPr>
          <p:cNvPr id="133" name="Google Shape;133;g771ad62704_1_2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Blockchain for Smart Grid 1/2</a:t>
            </a:r>
            <a:endParaRPr/>
          </a:p>
        </p:txBody>
      </p:sp>
      <p:sp>
        <p:nvSpPr>
          <p:cNvPr id="134" name="Google Shape;134;g771ad62704_1_2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5" name="Google Shape;135;g771ad62704_1_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6" name="Google Shape;136;g771ad62704_1_2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37" name="Google Shape;137;g771ad62704_1_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71ad62704_1_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13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2000" dirty="0" err="1"/>
              <a:t>Blockchain</a:t>
            </a:r>
            <a:r>
              <a:rPr lang="fi-FI" sz="2000" dirty="0"/>
              <a:t> is a </a:t>
            </a:r>
            <a:r>
              <a:rPr lang="fi-FI" sz="2000" dirty="0" err="1"/>
              <a:t>peer</a:t>
            </a:r>
            <a:r>
              <a:rPr lang="fi-FI" sz="2000" dirty="0"/>
              <a:t>-to-</a:t>
            </a:r>
            <a:r>
              <a:rPr lang="fi-FI" sz="2000" dirty="0" err="1"/>
              <a:t>peer</a:t>
            </a:r>
            <a:r>
              <a:rPr lang="fi-FI" sz="2000" dirty="0"/>
              <a:t> -</a:t>
            </a:r>
            <a:r>
              <a:rPr lang="fi-FI" sz="2000" dirty="0" err="1"/>
              <a:t>based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, </a:t>
            </a:r>
            <a:r>
              <a:rPr lang="fi-FI" sz="2000" dirty="0" err="1"/>
              <a:t>where</a:t>
            </a:r>
            <a:r>
              <a:rPr lang="fi-FI" sz="2000" dirty="0"/>
              <a:t> </a:t>
            </a:r>
            <a:r>
              <a:rPr lang="fi-FI" sz="2000" dirty="0" err="1"/>
              <a:t>there</a:t>
            </a:r>
            <a:r>
              <a:rPr lang="fi-FI" sz="2000" dirty="0"/>
              <a:t> is </a:t>
            </a:r>
            <a:r>
              <a:rPr lang="fi-FI" sz="2000" dirty="0" err="1"/>
              <a:t>not</a:t>
            </a:r>
            <a:r>
              <a:rPr lang="fi-FI" sz="2000" dirty="0"/>
              <a:t> a </a:t>
            </a:r>
            <a:r>
              <a:rPr lang="fi-FI" sz="2000" dirty="0" err="1"/>
              <a:t>specific</a:t>
            </a:r>
            <a:r>
              <a:rPr lang="fi-FI" sz="2000" dirty="0"/>
              <a:t> </a:t>
            </a:r>
            <a:r>
              <a:rPr lang="fi-FI" sz="2000" dirty="0" err="1"/>
              <a:t>central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, </a:t>
            </a:r>
            <a:r>
              <a:rPr lang="fi-FI" sz="2000" dirty="0" err="1"/>
              <a:t>but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transactions</a:t>
            </a:r>
            <a:r>
              <a:rPr lang="fi-FI" sz="2000" dirty="0"/>
              <a:t> </a:t>
            </a:r>
            <a:r>
              <a:rPr lang="fi-FI" sz="2000" dirty="0" err="1"/>
              <a:t>create</a:t>
            </a:r>
            <a:r>
              <a:rPr lang="fi-FI" sz="2000" dirty="0"/>
              <a:t> a </a:t>
            </a:r>
            <a:r>
              <a:rPr lang="fi-FI" sz="2000" dirty="0" err="1"/>
              <a:t>network</a:t>
            </a:r>
            <a:r>
              <a:rPr lang="fi-FI" sz="2000" dirty="0"/>
              <a:t> for </a:t>
            </a:r>
            <a:r>
              <a:rPr lang="fi-FI" sz="2000" dirty="0" err="1"/>
              <a:t>the</a:t>
            </a:r>
            <a:r>
              <a:rPr lang="fi-FI" sz="2000" dirty="0"/>
              <a:t> action.</a:t>
            </a:r>
            <a:endParaRPr dirty="0"/>
          </a:p>
        </p:txBody>
      </p:sp>
      <p:sp>
        <p:nvSpPr>
          <p:cNvPr id="143" name="Google Shape;143;g771ad62704_1_3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/>
              <a:t>Blockchain for Smart Grid 2/2</a:t>
            </a:r>
            <a:endParaRPr/>
          </a:p>
        </p:txBody>
      </p:sp>
      <p:sp>
        <p:nvSpPr>
          <p:cNvPr id="144" name="Google Shape;144;g771ad62704_1_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5" name="Google Shape;145;g771ad62704_1_3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6" name="Google Shape;146;g771ad62704_1_3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47" name="Google Shape;147;g771ad62704_1_3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sp>
        <p:nvSpPr>
          <p:cNvPr id="148" name="Google Shape;148;g771ad62704_1_36"/>
          <p:cNvSpPr txBox="1"/>
          <p:nvPr/>
        </p:nvSpPr>
        <p:spPr>
          <a:xfrm>
            <a:off x="572400" y="2911700"/>
            <a:ext cx="3211200" cy="27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9" name="Google Shape;149;g771ad62704_1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6975" y="2608275"/>
            <a:ext cx="5787825" cy="302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electricity</a:t>
            </a:r>
            <a:r>
              <a:rPr lang="fi-FI" sz="2000" dirty="0"/>
              <a:t> market </a:t>
            </a:r>
            <a:r>
              <a:rPr lang="fi-FI" sz="2000" dirty="0" err="1"/>
              <a:t>demands</a:t>
            </a:r>
            <a:r>
              <a:rPr lang="fi-FI" sz="2000" dirty="0"/>
              <a:t> </a:t>
            </a:r>
            <a:r>
              <a:rPr lang="fi-FI" sz="2000" dirty="0" err="1"/>
              <a:t>modern</a:t>
            </a:r>
            <a:r>
              <a:rPr lang="fi-FI" sz="2000" dirty="0"/>
              <a:t> </a:t>
            </a:r>
            <a:r>
              <a:rPr lang="fi-FI" sz="2000" dirty="0" err="1"/>
              <a:t>solutions</a:t>
            </a:r>
            <a:r>
              <a:rPr lang="fi-FI" sz="2000" dirty="0"/>
              <a:t> </a:t>
            </a:r>
            <a:r>
              <a:rPr lang="fi-FI" sz="2000" dirty="0" err="1"/>
              <a:t>regarding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trading</a:t>
            </a:r>
            <a:r>
              <a:rPr lang="fi-FI" sz="2000" dirty="0"/>
              <a:t> of </a:t>
            </a:r>
            <a:r>
              <a:rPr lang="fi-FI" sz="2000" dirty="0" err="1"/>
              <a:t>electricity</a:t>
            </a:r>
            <a:r>
              <a:rPr lang="fi-FI" sz="2000" dirty="0"/>
              <a:t> and </a:t>
            </a:r>
            <a:r>
              <a:rPr lang="fi-FI" sz="2000" dirty="0" err="1"/>
              <a:t>bilateral</a:t>
            </a:r>
            <a:r>
              <a:rPr lang="fi-FI" sz="2000" dirty="0"/>
              <a:t> </a:t>
            </a:r>
            <a:r>
              <a:rPr lang="fi-FI" sz="2000" dirty="0" err="1"/>
              <a:t>actions</a:t>
            </a:r>
            <a:r>
              <a:rPr lang="fi-FI" sz="2000" dirty="0"/>
              <a:t> </a:t>
            </a:r>
            <a:r>
              <a:rPr lang="fi-FI" sz="2000" dirty="0" err="1"/>
              <a:t>between</a:t>
            </a:r>
            <a:r>
              <a:rPr lang="fi-FI" sz="2000" dirty="0"/>
              <a:t> </a:t>
            </a:r>
            <a:r>
              <a:rPr lang="fi-FI" sz="2000" dirty="0" err="1"/>
              <a:t>suppliers</a:t>
            </a:r>
            <a:r>
              <a:rPr lang="fi-FI" sz="2000" dirty="0"/>
              <a:t> and </a:t>
            </a:r>
            <a:r>
              <a:rPr lang="fi-FI" sz="2000" dirty="0" err="1"/>
              <a:t>consumers</a:t>
            </a:r>
            <a:endParaRPr sz="2000" dirty="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dirty="0" err="1"/>
              <a:t>Demand</a:t>
            </a:r>
            <a:r>
              <a:rPr lang="fi-FI" sz="2000" dirty="0"/>
              <a:t> </a:t>
            </a:r>
            <a:r>
              <a:rPr lang="fi-FI" sz="2000" dirty="0" err="1"/>
              <a:t>bidding</a:t>
            </a:r>
            <a:r>
              <a:rPr lang="fi-FI" sz="2000" dirty="0"/>
              <a:t> and </a:t>
            </a:r>
            <a:r>
              <a:rPr lang="fi-FI" sz="2000" dirty="0" err="1"/>
              <a:t>real-time</a:t>
            </a:r>
            <a:r>
              <a:rPr lang="fi-FI" sz="2000" dirty="0"/>
              <a:t> </a:t>
            </a:r>
            <a:r>
              <a:rPr lang="fi-FI" sz="2000" dirty="0" err="1"/>
              <a:t>pricing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similar</a:t>
            </a:r>
            <a:r>
              <a:rPr lang="fi-FI" sz="2000" dirty="0"/>
              <a:t> </a:t>
            </a:r>
            <a:r>
              <a:rPr lang="fi-FI" sz="2000" dirty="0" err="1"/>
              <a:t>solutions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different</a:t>
            </a:r>
            <a:r>
              <a:rPr lang="fi-FI" sz="2000" dirty="0"/>
              <a:t> </a:t>
            </a:r>
            <a:r>
              <a:rPr lang="fi-FI" sz="2000" dirty="0" err="1"/>
              <a:t>angles</a:t>
            </a:r>
            <a:r>
              <a:rPr lang="fi-FI" sz="2000" dirty="0"/>
              <a:t>, </a:t>
            </a:r>
            <a:r>
              <a:rPr lang="fi-FI" sz="2000" dirty="0" err="1"/>
              <a:t>other</a:t>
            </a:r>
            <a:r>
              <a:rPr lang="fi-FI" sz="2000" dirty="0"/>
              <a:t> </a:t>
            </a:r>
            <a:r>
              <a:rPr lang="fi-FI" sz="2000" dirty="0" err="1"/>
              <a:t>one</a:t>
            </a:r>
            <a:r>
              <a:rPr lang="fi-FI" sz="2000" dirty="0"/>
              <a:t> </a:t>
            </a:r>
            <a:r>
              <a:rPr lang="fi-FI" sz="2000" dirty="0" err="1"/>
              <a:t>relying</a:t>
            </a:r>
            <a:r>
              <a:rPr lang="fi-FI" sz="2000" dirty="0"/>
              <a:t> on </a:t>
            </a:r>
            <a:r>
              <a:rPr lang="fi-FI" sz="2000" dirty="0" err="1"/>
              <a:t>profits</a:t>
            </a:r>
            <a:r>
              <a:rPr lang="fi-FI" sz="2000" dirty="0"/>
              <a:t> for </a:t>
            </a:r>
            <a:r>
              <a:rPr lang="fi-FI" sz="2000" dirty="0" err="1"/>
              <a:t>consumers</a:t>
            </a:r>
            <a:r>
              <a:rPr lang="fi-FI" sz="2000" dirty="0"/>
              <a:t> and </a:t>
            </a:r>
            <a:r>
              <a:rPr lang="fi-FI" sz="2000" dirty="0" err="1"/>
              <a:t>another</a:t>
            </a:r>
            <a:r>
              <a:rPr lang="fi-FI" sz="2000" dirty="0"/>
              <a:t> </a:t>
            </a:r>
            <a:r>
              <a:rPr lang="fi-FI" sz="2000" dirty="0" err="1"/>
              <a:t>one</a:t>
            </a:r>
            <a:r>
              <a:rPr lang="fi-FI" sz="2000" dirty="0"/>
              <a:t> on </a:t>
            </a:r>
            <a:r>
              <a:rPr lang="fi-FI" sz="2000" dirty="0" err="1"/>
              <a:t>savings</a:t>
            </a:r>
            <a:endParaRPr sz="2000" dirty="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 dirty="0" err="1"/>
              <a:t>Blockchain</a:t>
            </a:r>
            <a:r>
              <a:rPr lang="fi-FI" sz="2000" dirty="0"/>
              <a:t> a </a:t>
            </a:r>
            <a:r>
              <a:rPr lang="fi-FI" sz="2000" dirty="0" err="1"/>
              <a:t>provides</a:t>
            </a:r>
            <a:r>
              <a:rPr lang="fi-FI" sz="2000" dirty="0"/>
              <a:t> </a:t>
            </a:r>
            <a:r>
              <a:rPr lang="fi-FI" sz="2000" dirty="0" err="1"/>
              <a:t>platform</a:t>
            </a:r>
            <a:r>
              <a:rPr lang="fi-FI" sz="2000" dirty="0"/>
              <a:t> for </a:t>
            </a: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electricity</a:t>
            </a:r>
            <a:r>
              <a:rPr lang="fi-FI" sz="2000" dirty="0"/>
              <a:t> </a:t>
            </a:r>
            <a:r>
              <a:rPr lang="fi-FI" sz="2000" dirty="0" err="1"/>
              <a:t>trading</a:t>
            </a:r>
            <a:r>
              <a:rPr lang="fi-FI" sz="2000" dirty="0"/>
              <a:t>, </a:t>
            </a:r>
            <a:r>
              <a:rPr lang="fi-FI" sz="2000" dirty="0" err="1"/>
              <a:t>but</a:t>
            </a:r>
            <a:r>
              <a:rPr lang="fi-FI" sz="2000" dirty="0"/>
              <a:t> </a:t>
            </a:r>
            <a:r>
              <a:rPr lang="fi-FI" sz="2000" dirty="0" err="1"/>
              <a:t>still</a:t>
            </a:r>
            <a:r>
              <a:rPr lang="fi-FI" sz="2000" dirty="0"/>
              <a:t> </a:t>
            </a:r>
            <a:r>
              <a:rPr lang="fi-FI" sz="2000" dirty="0" err="1"/>
              <a:t>needs</a:t>
            </a:r>
            <a:r>
              <a:rPr lang="fi-FI" sz="2000" dirty="0"/>
              <a:t> </a:t>
            </a:r>
            <a:r>
              <a:rPr lang="fi-FI" sz="2000" dirty="0" err="1"/>
              <a:t>further</a:t>
            </a:r>
            <a:r>
              <a:rPr lang="fi-FI" sz="2000" dirty="0"/>
              <a:t> </a:t>
            </a:r>
            <a:r>
              <a:rPr lang="fi-FI" sz="2000" dirty="0" err="1"/>
              <a:t>technical</a:t>
            </a:r>
            <a:r>
              <a:rPr lang="fi-FI" sz="2000" dirty="0"/>
              <a:t> </a:t>
            </a:r>
            <a:r>
              <a:rPr lang="fi-FI" sz="2000" dirty="0" err="1"/>
              <a:t>development</a:t>
            </a:r>
            <a:r>
              <a:rPr lang="fi-FI" sz="2000" dirty="0"/>
              <a:t> to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able</a:t>
            </a:r>
            <a:r>
              <a:rPr lang="fi-FI" sz="2000" dirty="0"/>
              <a:t> to </a:t>
            </a:r>
            <a:r>
              <a:rPr lang="fi-FI" sz="2000" dirty="0" err="1"/>
              <a:t>compete</a:t>
            </a:r>
            <a:r>
              <a:rPr lang="fi-FI" sz="2000" dirty="0"/>
              <a:t> </a:t>
            </a:r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current</a:t>
            </a:r>
            <a:r>
              <a:rPr lang="fi-FI" sz="2000" dirty="0"/>
              <a:t> </a:t>
            </a:r>
            <a:r>
              <a:rPr lang="fi-FI" sz="2000" dirty="0" err="1"/>
              <a:t>trading</a:t>
            </a:r>
            <a:r>
              <a:rPr lang="fi-FI" sz="2000" dirty="0"/>
              <a:t> </a:t>
            </a:r>
            <a:r>
              <a:rPr lang="en-US" sz="2000" dirty="0"/>
              <a:t>methods</a:t>
            </a:r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dirty="0"/>
          </a:p>
        </p:txBody>
      </p:sp>
      <p:sp>
        <p:nvSpPr>
          <p:cNvPr id="155" name="Google Shape;155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56" name="Google Shape;156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7" name="Google Shape;157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8" name="Google Shape;158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05.05.2020</a:t>
            </a:r>
            <a:endParaRPr/>
          </a:p>
        </p:txBody>
      </p:sp>
      <p:sp>
        <p:nvSpPr>
          <p:cNvPr id="159" name="Google Shape;159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848</Words>
  <Application>Microsoft Office PowerPoint</Application>
  <PresentationFormat>On-screen Show (4:3)</PresentationFormat>
  <Paragraphs>81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Different market mechanisms for Smart Grid: bidding, real-time pricing, blockchains</vt:lpstr>
      <vt:lpstr>Introduction</vt:lpstr>
      <vt:lpstr>Demand Bidding 1/2</vt:lpstr>
      <vt:lpstr>Demand Bidding 2/2</vt:lpstr>
      <vt:lpstr>Real-time pricing (RTP) 1/2</vt:lpstr>
      <vt:lpstr>Real-time pricing (RTP) 2/2</vt:lpstr>
      <vt:lpstr>Blockchain for Smart Grid 1/2</vt:lpstr>
      <vt:lpstr>Blockchain for Smart Grid 2/2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Different market mechanisms for Smart Grid: bidding, real-time pricing, blockchains</dc:title>
  <dc:creator>atammine</dc:creator>
  <cp:lastModifiedBy>Lehtonen Matti</cp:lastModifiedBy>
  <cp:revision>3</cp:revision>
  <dcterms:created xsi:type="dcterms:W3CDTF">2010-03-23T14:57:30Z</dcterms:created>
  <dcterms:modified xsi:type="dcterms:W3CDTF">2020-05-05T09:05:25Z</dcterms:modified>
</cp:coreProperties>
</file>