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4" r:id="rId1"/>
  </p:sldMasterIdLst>
  <p:notesMasterIdLst>
    <p:notesMasterId r:id="rId8"/>
  </p:notesMasterIdLst>
  <p:sldIdLst>
    <p:sldId id="256" r:id="rId2"/>
    <p:sldId id="262" r:id="rId3"/>
    <p:sldId id="257" r:id="rId4"/>
    <p:sldId id="259" r:id="rId5"/>
    <p:sldId id="260" r:id="rId6"/>
    <p:sldId id="261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0"/>
  </p:normalViewPr>
  <p:slideViewPr>
    <p:cSldViewPr snapToGrid="0">
      <p:cViewPr varScale="1">
        <p:scale>
          <a:sx n="148" d="100"/>
          <a:sy n="148" d="100"/>
        </p:scale>
        <p:origin x="6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d167f31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d167f31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d167f31f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d167f31f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d167f31f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d167f31f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d167f31f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d167f31f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119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5801359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12614455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82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42064025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305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9420748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6088747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606430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9155342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8279895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0620806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87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erneri.mantysaari@aalto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502452" y="3293545"/>
            <a:ext cx="24123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Filippa Sandberg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Program: 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latin typeface="+mj-lt"/>
              </a:rPr>
              <a:t>Computer Engineering </a:t>
            </a:r>
            <a:endParaRPr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3413800" y="385750"/>
            <a:ext cx="24123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Ekin Ünlü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Program 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latin typeface="+mj-lt"/>
              </a:rPr>
              <a:t>Architectural Design</a:t>
            </a:r>
            <a:endParaRPr dirty="0">
              <a:latin typeface="+mj-l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413800" y="1729959"/>
            <a:ext cx="24123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Verneri Mäntysaari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200" dirty="0">
                <a:latin typeface="+mj-lt"/>
              </a:rPr>
              <a:t>Contact person</a:t>
            </a:r>
            <a:r>
              <a:rPr lang="sv-FI" sz="1200" dirty="0">
                <a:latin typeface="+mj-lt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FI" sz="1200" dirty="0">
                <a:solidFill>
                  <a:schemeClr val="accent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verneri.mantysaari@aalto.fi</a:t>
            </a:r>
            <a:r>
              <a:rPr lang="sv-FI" sz="1200" dirty="0">
                <a:solidFill>
                  <a:schemeClr val="accent1"/>
                </a:solidFill>
                <a:latin typeface="+mj-lt"/>
              </a:rPr>
              <a:t> </a:t>
            </a:r>
            <a:endParaRPr sz="1200" dirty="0">
              <a:solidFill>
                <a:schemeClr val="accent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b="1" dirty="0">
                <a:latin typeface="+mj-lt"/>
              </a:rPr>
              <a:t>Program:</a:t>
            </a:r>
            <a:endParaRPr b="1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latin typeface="+mj-lt"/>
              </a:rPr>
              <a:t>Mechanical Engineering </a:t>
            </a:r>
            <a:endParaRPr dirty="0">
              <a:latin typeface="+mj-l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100" y="280325"/>
            <a:ext cx="2821350" cy="455403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31850" y="195953"/>
            <a:ext cx="2586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800" dirty="0">
                <a:latin typeface="+mj-lt"/>
              </a:rPr>
              <a:t>Group almost 4:  </a:t>
            </a:r>
            <a:endParaRPr sz="2800" dirty="0">
              <a:latin typeface="+mj-l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l="8077" t="2897" r="24387" b="-1779"/>
          <a:stretch/>
        </p:blipFill>
        <p:spPr>
          <a:xfrm>
            <a:off x="137323" y="974524"/>
            <a:ext cx="3091927" cy="3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4435400" y="598600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5C995931-0EEC-49A4-A927-73EC4FD93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02" y="241300"/>
            <a:ext cx="2617270" cy="2178878"/>
          </a:xfrm>
          <a:prstGeom prst="rect">
            <a:avLst/>
          </a:prstGeom>
        </p:spPr>
      </p:pic>
      <p:pic>
        <p:nvPicPr>
          <p:cNvPr id="8" name="Platshållare för innehåll 7" descr="En bild som visar text, olika, samma&#10;&#10;Automatiskt genererad beskrivning">
            <a:extLst>
              <a:ext uri="{FF2B5EF4-FFF2-40B4-BE49-F238E27FC236}">
                <a16:creationId xmlns:a16="http://schemas.microsoft.com/office/drawing/2014/main" id="{7F218EB4-674E-45D8-8A80-B8DFC81D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9" y="2723322"/>
            <a:ext cx="3906454" cy="207042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37460"/>
            <a:ext cx="4594860" cy="685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objekt 11" descr="En bild som visar olika&#10;&#10;Automatiskt genererad beskrivning">
            <a:extLst>
              <a:ext uri="{FF2B5EF4-FFF2-40B4-BE49-F238E27FC236}">
                <a16:creationId xmlns:a16="http://schemas.microsoft.com/office/drawing/2014/main" id="{7A7E6877-DD59-4A02-BE4E-83214F31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25" y="256368"/>
            <a:ext cx="4070073" cy="45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369275" y="424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>From task 1</a:t>
            </a:r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t="19849" b="27008"/>
          <a:stretch/>
        </p:blipFill>
        <p:spPr>
          <a:xfrm>
            <a:off x="167828" y="944313"/>
            <a:ext cx="8808343" cy="3524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0727B5E-C31C-4A1D-BDCB-E59B7D5EB943}"/>
              </a:ext>
            </a:extLst>
          </p:cNvPr>
          <p:cNvSpPr/>
          <p:nvPr/>
        </p:nvSpPr>
        <p:spPr>
          <a:xfrm>
            <a:off x="3731559" y="2507876"/>
            <a:ext cx="1801906" cy="4370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492EA4A-6ED1-40A7-9DDE-E7AB1AE7D61B}"/>
              </a:ext>
            </a:extLst>
          </p:cNvPr>
          <p:cNvSpPr/>
          <p:nvPr/>
        </p:nvSpPr>
        <p:spPr>
          <a:xfrm>
            <a:off x="3798793" y="2819305"/>
            <a:ext cx="1546412" cy="47065"/>
          </a:xfrm>
          <a:custGeom>
            <a:avLst/>
            <a:gdLst>
              <a:gd name="connsiteX0" fmla="*/ 0 w 1546412"/>
              <a:gd name="connsiteY0" fmla="*/ 0 h 47065"/>
              <a:gd name="connsiteX1" fmla="*/ 530935 w 1546412"/>
              <a:gd name="connsiteY1" fmla="*/ 0 h 47065"/>
              <a:gd name="connsiteX2" fmla="*/ 1077334 w 1546412"/>
              <a:gd name="connsiteY2" fmla="*/ 0 h 47065"/>
              <a:gd name="connsiteX3" fmla="*/ 1546412 w 1546412"/>
              <a:gd name="connsiteY3" fmla="*/ 0 h 47065"/>
              <a:gd name="connsiteX4" fmla="*/ 1546412 w 1546412"/>
              <a:gd name="connsiteY4" fmla="*/ 47065 h 47065"/>
              <a:gd name="connsiteX5" fmla="*/ 1077334 w 1546412"/>
              <a:gd name="connsiteY5" fmla="*/ 47065 h 47065"/>
              <a:gd name="connsiteX6" fmla="*/ 546399 w 1546412"/>
              <a:gd name="connsiteY6" fmla="*/ 47065 h 47065"/>
              <a:gd name="connsiteX7" fmla="*/ 0 w 1546412"/>
              <a:gd name="connsiteY7" fmla="*/ 47065 h 47065"/>
              <a:gd name="connsiteX8" fmla="*/ 0 w 1546412"/>
              <a:gd name="connsiteY8" fmla="*/ 0 h 4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6412" h="47065" extrusionOk="0">
                <a:moveTo>
                  <a:pt x="0" y="0"/>
                </a:moveTo>
                <a:cubicBezTo>
                  <a:pt x="232746" y="-45030"/>
                  <a:pt x="343876" y="22615"/>
                  <a:pt x="530935" y="0"/>
                </a:cubicBezTo>
                <a:cubicBezTo>
                  <a:pt x="717994" y="-22615"/>
                  <a:pt x="852224" y="23972"/>
                  <a:pt x="1077334" y="0"/>
                </a:cubicBezTo>
                <a:cubicBezTo>
                  <a:pt x="1302444" y="-23972"/>
                  <a:pt x="1327704" y="10867"/>
                  <a:pt x="1546412" y="0"/>
                </a:cubicBezTo>
                <a:cubicBezTo>
                  <a:pt x="1547697" y="14306"/>
                  <a:pt x="1543308" y="36744"/>
                  <a:pt x="1546412" y="47065"/>
                </a:cubicBezTo>
                <a:cubicBezTo>
                  <a:pt x="1440439" y="73677"/>
                  <a:pt x="1261593" y="-5798"/>
                  <a:pt x="1077334" y="47065"/>
                </a:cubicBezTo>
                <a:cubicBezTo>
                  <a:pt x="893075" y="99928"/>
                  <a:pt x="673880" y="20710"/>
                  <a:pt x="546399" y="47065"/>
                </a:cubicBezTo>
                <a:cubicBezTo>
                  <a:pt x="418918" y="73420"/>
                  <a:pt x="170628" y="-12618"/>
                  <a:pt x="0" y="47065"/>
                </a:cubicBezTo>
                <a:cubicBezTo>
                  <a:pt x="-4452" y="35581"/>
                  <a:pt x="1488" y="2266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97C77CD4-C75B-495E-877D-4102A314B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E2A4DED-70D4-423C-93FF-69D0CA29F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4B8FACA-AA24-4AF8-B4BB-F2E1E98C4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52C5651E-24DA-4FE0-B027-6DE6B94D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5046344" y="476209"/>
            <a:ext cx="3615962" cy="10880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700" spc="-50" dirty="0"/>
              <a:t>Concept 1: Helicoid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76BBFEA-E4B9-45C6-9475-C92745E8E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241299"/>
            <a:ext cx="2293430" cy="25561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/>
          <a:srcRect t="11539" b="1700"/>
          <a:stretch/>
        </p:blipFill>
        <p:spPr>
          <a:xfrm>
            <a:off x="343752" y="878385"/>
            <a:ext cx="2088525" cy="1282007"/>
          </a:xfrm>
          <a:prstGeom prst="rect">
            <a:avLst/>
          </a:prstGeom>
          <a:noFill/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9F2D095B-EB8D-46B0-9DCE-4BF77151B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045" y="241299"/>
            <a:ext cx="1937955" cy="1466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212716B-B6B2-4848-B7EB-12A894078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0072" y="1564277"/>
            <a:ext cx="30861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027B12D-0C5A-4F08-B410-64FB0D128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2909375"/>
            <a:ext cx="2293430" cy="1578459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/>
          <a:srcRect r="18883"/>
          <a:stretch/>
        </p:blipFill>
        <p:spPr>
          <a:xfrm>
            <a:off x="594561" y="3010180"/>
            <a:ext cx="1586907" cy="1364533"/>
          </a:xfrm>
          <a:prstGeom prst="rect">
            <a:avLst/>
          </a:prstGeom>
          <a:noFill/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116B1FD7-A282-4E58-BB87-9903282BA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6441" y="1838260"/>
            <a:ext cx="1925558" cy="264957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5"/>
          <a:srcRect t="-4780" b="4779"/>
          <a:stretch/>
        </p:blipFill>
        <p:spPr>
          <a:xfrm>
            <a:off x="2748564" y="2437938"/>
            <a:ext cx="1721311" cy="1450218"/>
          </a:xfrm>
          <a:prstGeom prst="rect">
            <a:avLst/>
          </a:prstGeom>
          <a:noFill/>
        </p:spPr>
      </p:pic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5046344" y="1649185"/>
            <a:ext cx="3615962" cy="2752635"/>
          </a:xfrm>
          <a:prstGeom prst="rect">
            <a:avLst/>
          </a:prstGeom>
        </p:spPr>
        <p:txBody>
          <a:bodyPr spcFirstLastPara="1" vert="horz" lIns="0" tIns="45720" rIns="0" bIns="45720" rtlCol="0" anchorCtr="0">
            <a:normAutofit fontScale="92500"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100" dirty="0"/>
              <a:t>A helicoid morphed in a more spiraling shape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100" dirty="0"/>
              <a:t>A mirror placed above could show that it looks like a circle from that direction, Some pattern on it would reveal a picture from above. 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100" dirty="0"/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100" dirty="0"/>
              <a:t>Telling a story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100" dirty="0"/>
              <a:t>Evolution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100" dirty="0"/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100" dirty="0"/>
              <a:t>Possible materials:</a:t>
            </a:r>
          </a:p>
          <a:p>
            <a:pPr marL="171450" indent="-171450" defTabSz="914400">
              <a:spcBef>
                <a:spcPts val="1200"/>
              </a:spcBef>
            </a:pPr>
            <a:r>
              <a:rPr lang="en-US" sz="1100" dirty="0"/>
              <a:t> Plexi glass and stickers </a:t>
            </a:r>
          </a:p>
          <a:p>
            <a:pPr marL="171450" indent="-171450" defTabSz="914400">
              <a:spcBef>
                <a:spcPts val="1200"/>
              </a:spcBef>
            </a:pPr>
            <a:r>
              <a:rPr lang="en-US" sz="1100" dirty="0"/>
              <a:t>A mirror</a:t>
            </a:r>
          </a:p>
          <a:p>
            <a:pPr marL="0" lvl="0" indent="0" defTabSz="914400"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endParaRPr lang="en-US" sz="1100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C82A8A6-9443-41EA-9975-45F97050D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BA7CB2E-96A4-4B6D-9C9E-B94799505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30511CB-2556-40C9-9975-93D0D2EF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137E738-AFAB-48B2-97F9-5C4BF393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703A2A2-0F14-45FC-8CB4-D5DEEC49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E48D01E3-AED1-46C9-B523-17A9461C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695FC05-2594-4673-AAC8-0FD2D041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822960" y="387626"/>
            <a:ext cx="4483452" cy="124987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 spc="-50">
                <a:solidFill>
                  <a:srgbClr val="FFFFFF"/>
                </a:solidFill>
              </a:rPr>
              <a:t>Concept 2:  3D Anamorphic 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endParaRPr lang="en-US" sz="3000" spc="-50">
              <a:solidFill>
                <a:srgbClr val="FFFFFF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822959" y="1677228"/>
            <a:ext cx="4483453" cy="2739500"/>
          </a:xfrm>
          <a:prstGeom prst="rect">
            <a:avLst/>
          </a:prstGeom>
        </p:spPr>
        <p:txBody>
          <a:bodyPr spcFirstLastPara="1" vert="horz" lIns="0" tIns="45720" rIns="0" bIns="45720" rtlCol="0" anchorCtr="0">
            <a:normAutofit fontScale="85000" lnSpcReduction="10000"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rgbClr val="FFFFFF"/>
                </a:solidFill>
              </a:rPr>
              <a:t>Convex mirror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marL="0" lvl="0" indent="0" defTabSz="914400"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rgbClr val="FFFFFF"/>
                </a:solidFill>
              </a:rPr>
              <a:t>A convex mirror shows a version of an object that “makes more sense” than the one we can see directly in front of it, here a helicoid is shown but we could also use an other object. From whole to piece</a:t>
            </a:r>
          </a:p>
          <a:p>
            <a:pPr marL="0" lvl="0" indent="0" defTabSz="914400"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r>
              <a:rPr lang="en-US" sz="1400" dirty="0">
                <a:solidFill>
                  <a:srgbClr val="FFFFFF"/>
                </a:solidFill>
              </a:rPr>
              <a:t>Possible materials: </a:t>
            </a:r>
          </a:p>
          <a:p>
            <a:pPr marL="285750" indent="-285750" defTabSz="9144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solidFill>
                  <a:srgbClr val="FFFFFF"/>
                </a:solidFill>
              </a:rPr>
              <a:t>Mirror</a:t>
            </a:r>
          </a:p>
          <a:p>
            <a:pPr marL="285750" indent="-285750" defTabSz="9144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solidFill>
                  <a:srgbClr val="FFFFFF"/>
                </a:solidFill>
              </a:rPr>
              <a:t>Plexiglass</a:t>
            </a:r>
          </a:p>
          <a:p>
            <a:pPr marL="285750" indent="-285750" defTabSz="9144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solidFill>
                  <a:srgbClr val="FFFFFF"/>
                </a:solidFill>
              </a:rPr>
              <a:t>3D-printed</a:t>
            </a:r>
          </a:p>
          <a:p>
            <a:pPr marL="0" lvl="0" indent="0" defTabSz="914400"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F327FF0-C38E-4831-A8A2-BD705672D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Google Shape;90;p17"/>
          <p:cNvPicPr preferRelativeResize="0"/>
          <p:nvPr/>
        </p:nvPicPr>
        <p:blipFill rotWithShape="1">
          <a:blip r:embed="rId3"/>
          <a:srcRect l="20521"/>
          <a:stretch/>
        </p:blipFill>
        <p:spPr>
          <a:xfrm>
            <a:off x="6166508" y="363473"/>
            <a:ext cx="2500821" cy="1942975"/>
          </a:xfrm>
          <a:prstGeom prst="rect">
            <a:avLst/>
          </a:prstGeom>
          <a:noFill/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13AC83F2-62BC-408B-8009-1BF496146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2547747"/>
            <a:ext cx="3481924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63434" y="2905087"/>
            <a:ext cx="2706970" cy="1806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430511CB-2556-40C9-9975-93D0D2EF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37E738-AFAB-48B2-97F9-5C4BF3934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703A2A2-0F14-45FC-8CB4-D5DEEC49A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30338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552D83D0-1B9D-4034-A175-CA9801527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5217651" y="476209"/>
            <a:ext cx="3444655" cy="108806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700" spc="-50"/>
              <a:t>Concept 3: Mirror(s) </a:t>
            </a:r>
          </a:p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endParaRPr lang="en-US" sz="3700" spc="-5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BB7A09E-9DB2-4EB4-9C14-D3E1C780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59593" cy="47507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406B87E-474F-4B1D-9DBA-587A2BC73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241299"/>
            <a:ext cx="2293430" cy="2556178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3752" y="527339"/>
            <a:ext cx="2088525" cy="1984098"/>
          </a:xfrm>
          <a:prstGeom prst="rect">
            <a:avLst/>
          </a:prstGeom>
          <a:noFill/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D4A28900-D253-40FB-A828-B609002BD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045" y="241299"/>
            <a:ext cx="1937955" cy="1466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525586A-EF27-4F5E-93D3-443559DB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4926" y="1564277"/>
            <a:ext cx="30861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7C04326-2C03-4AAE-A2F7-FEA42A885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2909375"/>
            <a:ext cx="2293430" cy="1601673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B4F95911-88F4-4A79-8333-3B1D7B05B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6441" y="1838260"/>
            <a:ext cx="1925558" cy="2649574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748564" y="2302391"/>
            <a:ext cx="1721311" cy="1721311"/>
          </a:xfrm>
          <a:prstGeom prst="rect">
            <a:avLst/>
          </a:prstGeom>
          <a:noFill/>
        </p:spPr>
      </p:pic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5217651" y="1649185"/>
            <a:ext cx="3444655" cy="2752635"/>
          </a:xfrm>
          <a:prstGeom prst="rect">
            <a:avLst/>
          </a:prstGeom>
        </p:spPr>
        <p:txBody>
          <a:bodyPr spcFirstLastPara="1" vert="horz" lIns="0" tIns="45720" rIns="0" bIns="45720" rtlCol="0" anchorCtr="0">
            <a:normAutofit fontScale="92500" lnSpcReduction="20000"/>
          </a:bodyPr>
          <a:lstStyle/>
          <a:p>
            <a:pPr marL="0" lvl="0" indent="0" defTabSz="9144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400" dirty="0"/>
              <a:t>Mirrors viewed from a certain angle appear to create a complete picture, but they actually reflect from very different places. From to whole to the piece 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400" dirty="0"/>
              <a:t>Mathematical final picture</a:t>
            </a:r>
          </a:p>
          <a:p>
            <a:pPr marL="417195" indent="-285750" defTabSz="914400">
              <a:spcBef>
                <a:spcPts val="1200"/>
              </a:spcBef>
              <a:buSzPct val="100000"/>
            </a:pPr>
            <a:r>
              <a:rPr lang="en-US" sz="1400" dirty="0"/>
              <a:t>Different circles </a:t>
            </a:r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400" dirty="0"/>
          </a:p>
          <a:p>
            <a:pPr marL="0" lvl="0" indent="0" defTabSz="914400"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sz="1400" dirty="0"/>
              <a:t>Materials </a:t>
            </a:r>
          </a:p>
          <a:p>
            <a:pPr marL="285750" indent="-285750" defTabSz="914400">
              <a:spcBef>
                <a:spcPts val="1200"/>
              </a:spcBef>
              <a:spcAft>
                <a:spcPts val="1200"/>
              </a:spcAft>
            </a:pPr>
            <a:r>
              <a:rPr lang="en-US" sz="1400" dirty="0"/>
              <a:t>Mirrors</a:t>
            </a:r>
          </a:p>
          <a:p>
            <a:pPr marL="285750" indent="-285750" defTabSz="914400">
              <a:spcBef>
                <a:spcPts val="1200"/>
              </a:spcBef>
              <a:spcAft>
                <a:spcPts val="1200"/>
              </a:spcAft>
            </a:pPr>
            <a:r>
              <a:rPr lang="en-US" sz="1400" dirty="0"/>
              <a:t>Metal or plastic  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867116F-D0DD-42D4-87A4-71EB09943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C9268DF-A2DD-4DA6-8222-1319FF37C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Återblick">
  <a:themeElements>
    <a:clrScheme name="Li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Åter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Åter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</TotalTime>
  <Words>190</Words>
  <Application>Microsoft Macintosh PowerPoint</Application>
  <PresentationFormat>On-screen Show (16:9)</PresentationFormat>
  <Paragraphs>41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Återblick</vt:lpstr>
      <vt:lpstr>PowerPoint Presentation</vt:lpstr>
      <vt:lpstr>PowerPoint Presentation</vt:lpstr>
      <vt:lpstr>PowerPoint Presentation</vt:lpstr>
      <vt:lpstr>Concept 1: Helicoid</vt:lpstr>
      <vt:lpstr>Concept 2:  3D Anamorphic  </vt:lpstr>
      <vt:lpstr>Concept 3: Mirror(s)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Filippa</dc:creator>
  <cp:lastModifiedBy>Peltonen Kirsi</cp:lastModifiedBy>
  <cp:revision>7</cp:revision>
  <dcterms:modified xsi:type="dcterms:W3CDTF">2021-02-16T10:20:07Z</dcterms:modified>
</cp:coreProperties>
</file>