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1" r:id="rId2"/>
    <p:sldId id="272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74" autoAdjust="0"/>
  </p:normalViewPr>
  <p:slideViewPr>
    <p:cSldViewPr snapToGrid="0" showGuides="1">
      <p:cViewPr varScale="1">
        <p:scale>
          <a:sx n="116" d="100"/>
          <a:sy n="116" d="100"/>
        </p:scale>
        <p:origin x="12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13.4.2021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13.4.2021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13.4.2021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13.4.2021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13.4.2021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115B6-3BCF-458C-91A5-EBA0D891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558B1C-6060-412D-ADDF-10DB18DB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C4F84D-27AB-4FE3-91E2-FB602C9C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CA46DC-6ED6-4922-B772-DFFD3523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7" b="6712"/>
          <a:stretch/>
        </p:blipFill>
        <p:spPr>
          <a:xfrm>
            <a:off x="-3908" y="-1"/>
            <a:ext cx="12210192" cy="6858001"/>
          </a:xfrm>
          <a:prstGeom prst="rect">
            <a:avLst/>
          </a:prstGeom>
        </p:spPr>
      </p:pic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1613966E-845C-4781-BF8B-449A724365D2}"/>
              </a:ext>
            </a:extLst>
          </p:cNvPr>
          <p:cNvSpPr/>
          <p:nvPr/>
        </p:nvSpPr>
        <p:spPr>
          <a:xfrm>
            <a:off x="1727860" y="2262249"/>
            <a:ext cx="7267698" cy="3307278"/>
          </a:xfrm>
          <a:custGeom>
            <a:avLst/>
            <a:gdLst>
              <a:gd name="connsiteX0" fmla="*/ 0 w 7267698"/>
              <a:gd name="connsiteY0" fmla="*/ 3307278 h 3307278"/>
              <a:gd name="connsiteX1" fmla="*/ 0 w 7267698"/>
              <a:gd name="connsiteY1" fmla="*/ 3307278 h 3307278"/>
              <a:gd name="connsiteX2" fmla="*/ 1650670 w 7267698"/>
              <a:gd name="connsiteY2" fmla="*/ 2286000 h 3307278"/>
              <a:gd name="connsiteX3" fmla="*/ 4037610 w 7267698"/>
              <a:gd name="connsiteY3" fmla="*/ 1478478 h 3307278"/>
              <a:gd name="connsiteX4" fmla="*/ 5177641 w 7267698"/>
              <a:gd name="connsiteY4" fmla="*/ 59377 h 3307278"/>
              <a:gd name="connsiteX5" fmla="*/ 7267698 w 7267698"/>
              <a:gd name="connsiteY5" fmla="*/ 0 h 3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698" h="3307278">
                <a:moveTo>
                  <a:pt x="0" y="3307278"/>
                </a:moveTo>
                <a:lnTo>
                  <a:pt x="0" y="3307278"/>
                </a:lnTo>
                <a:lnTo>
                  <a:pt x="1650670" y="2286000"/>
                </a:lnTo>
                <a:lnTo>
                  <a:pt x="4037610" y="1478478"/>
                </a:lnTo>
                <a:lnTo>
                  <a:pt x="5177641" y="59377"/>
                </a:lnTo>
                <a:lnTo>
                  <a:pt x="7267698" y="0"/>
                </a:lnTo>
              </a:path>
            </a:pathLst>
          </a:custGeom>
          <a:noFill/>
          <a:ln w="190500">
            <a:solidFill>
              <a:srgbClr val="00B050">
                <a:alpha val="70000"/>
              </a:srgb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E42F8AAB-93DE-4873-ABFF-ABEF38715860}"/>
              </a:ext>
            </a:extLst>
          </p:cNvPr>
          <p:cNvSpPr/>
          <p:nvPr/>
        </p:nvSpPr>
        <p:spPr>
          <a:xfrm>
            <a:off x="5880193" y="2916736"/>
            <a:ext cx="1107959" cy="1268146"/>
          </a:xfrm>
          <a:custGeom>
            <a:avLst/>
            <a:gdLst>
              <a:gd name="connsiteX0" fmla="*/ 0 w 1107959"/>
              <a:gd name="connsiteY0" fmla="*/ 1268146 h 1268146"/>
              <a:gd name="connsiteX1" fmla="*/ 333722 w 1107959"/>
              <a:gd name="connsiteY1" fmla="*/ 533956 h 1268146"/>
              <a:gd name="connsiteX2" fmla="*/ 941098 w 1107959"/>
              <a:gd name="connsiteY2" fmla="*/ 113465 h 1268146"/>
              <a:gd name="connsiteX3" fmla="*/ 1107959 w 1107959"/>
              <a:gd name="connsiteY3" fmla="*/ 0 h 126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959" h="1268146">
                <a:moveTo>
                  <a:pt x="0" y="1268146"/>
                </a:moveTo>
                <a:lnTo>
                  <a:pt x="333722" y="533956"/>
                </a:lnTo>
                <a:lnTo>
                  <a:pt x="941098" y="113465"/>
                </a:lnTo>
                <a:lnTo>
                  <a:pt x="1107959" y="0"/>
                </a:lnTo>
              </a:path>
            </a:pathLst>
          </a:custGeom>
          <a:noFill/>
          <a:ln w="38100">
            <a:solidFill>
              <a:srgbClr val="00B0F0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BD65D6F-8DEB-4D43-91A8-3BDC910D5EBF}"/>
              </a:ext>
            </a:extLst>
          </p:cNvPr>
          <p:cNvSpPr/>
          <p:nvPr/>
        </p:nvSpPr>
        <p:spPr>
          <a:xfrm>
            <a:off x="5726680" y="2516269"/>
            <a:ext cx="1308193" cy="1461705"/>
          </a:xfrm>
          <a:custGeom>
            <a:avLst/>
            <a:gdLst>
              <a:gd name="connsiteX0" fmla="*/ 0 w 1308193"/>
              <a:gd name="connsiteY0" fmla="*/ 413816 h 1461705"/>
              <a:gd name="connsiteX1" fmla="*/ 26698 w 1308193"/>
              <a:gd name="connsiteY1" fmla="*/ 1461705 h 1461705"/>
              <a:gd name="connsiteX2" fmla="*/ 760888 w 1308193"/>
              <a:gd name="connsiteY2" fmla="*/ 1401635 h 1461705"/>
              <a:gd name="connsiteX3" fmla="*/ 1308193 w 1308193"/>
              <a:gd name="connsiteY3" fmla="*/ 1081261 h 1461705"/>
              <a:gd name="connsiteX4" fmla="*/ 1181378 w 1308193"/>
              <a:gd name="connsiteY4" fmla="*/ 347071 h 1461705"/>
              <a:gd name="connsiteX5" fmla="*/ 807609 w 1308193"/>
              <a:gd name="connsiteY5" fmla="*/ 0 h 1461705"/>
              <a:gd name="connsiteX6" fmla="*/ 0 w 1308193"/>
              <a:gd name="connsiteY6" fmla="*/ 413816 h 14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193" h="1461705">
                <a:moveTo>
                  <a:pt x="0" y="413816"/>
                </a:moveTo>
                <a:lnTo>
                  <a:pt x="26698" y="1461705"/>
                </a:lnTo>
                <a:lnTo>
                  <a:pt x="760888" y="1401635"/>
                </a:lnTo>
                <a:lnTo>
                  <a:pt x="1308193" y="1081261"/>
                </a:lnTo>
                <a:lnTo>
                  <a:pt x="1181378" y="347071"/>
                </a:lnTo>
                <a:lnTo>
                  <a:pt x="807609" y="0"/>
                </a:lnTo>
                <a:lnTo>
                  <a:pt x="0" y="41381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E4754C39-6E88-4145-B433-DF4F66118E2E}"/>
              </a:ext>
            </a:extLst>
          </p:cNvPr>
          <p:cNvSpPr/>
          <p:nvPr/>
        </p:nvSpPr>
        <p:spPr>
          <a:xfrm>
            <a:off x="5826797" y="1601869"/>
            <a:ext cx="2716502" cy="2536292"/>
          </a:xfrm>
          <a:custGeom>
            <a:avLst/>
            <a:gdLst>
              <a:gd name="connsiteX0" fmla="*/ 0 w 2716502"/>
              <a:gd name="connsiteY0" fmla="*/ 2536292 h 2536292"/>
              <a:gd name="connsiteX1" fmla="*/ 353746 w 2716502"/>
              <a:gd name="connsiteY1" fmla="*/ 1815451 h 2536292"/>
              <a:gd name="connsiteX2" fmla="*/ 994494 w 2716502"/>
              <a:gd name="connsiteY2" fmla="*/ 380443 h 2536292"/>
              <a:gd name="connsiteX3" fmla="*/ 1341565 w 2716502"/>
              <a:gd name="connsiteY3" fmla="*/ 0 h 2536292"/>
              <a:gd name="connsiteX4" fmla="*/ 2716502 w 2716502"/>
              <a:gd name="connsiteY4" fmla="*/ 0 h 25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502" h="2536292">
                <a:moveTo>
                  <a:pt x="0" y="2536292"/>
                </a:moveTo>
                <a:lnTo>
                  <a:pt x="353746" y="1815451"/>
                </a:lnTo>
                <a:lnTo>
                  <a:pt x="994494" y="380443"/>
                </a:lnTo>
                <a:lnTo>
                  <a:pt x="1341565" y="0"/>
                </a:lnTo>
                <a:lnTo>
                  <a:pt x="2716502" y="0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0717400-4AE2-47B4-85C6-3BC28E5E8FD9}"/>
              </a:ext>
            </a:extLst>
          </p:cNvPr>
          <p:cNvSpPr txBox="1"/>
          <p:nvPr/>
        </p:nvSpPr>
        <p:spPr>
          <a:xfrm rot="18774245">
            <a:off x="6291612" y="1518979"/>
            <a:ext cx="1341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LIGHT RAIL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15B2636-9934-4DE0-BC49-823ACFE47F14}"/>
              </a:ext>
            </a:extLst>
          </p:cNvPr>
          <p:cNvSpPr txBox="1"/>
          <p:nvPr/>
        </p:nvSpPr>
        <p:spPr>
          <a:xfrm rot="19621892">
            <a:off x="6211579" y="3035679"/>
            <a:ext cx="1341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STREET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141BD19-6939-46C1-B63A-6B1D62D592EF}"/>
              </a:ext>
            </a:extLst>
          </p:cNvPr>
          <p:cNvSpPr txBox="1"/>
          <p:nvPr/>
        </p:nvSpPr>
        <p:spPr>
          <a:xfrm rot="20480553">
            <a:off x="3478032" y="3998122"/>
            <a:ext cx="2318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GREEN CORRIDOR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D2D560D-A26C-4436-90D2-45B4DEBF5632}"/>
              </a:ext>
            </a:extLst>
          </p:cNvPr>
          <p:cNvSpPr txBox="1"/>
          <p:nvPr/>
        </p:nvSpPr>
        <p:spPr>
          <a:xfrm>
            <a:off x="102740" y="88941"/>
            <a:ext cx="2318662" cy="249299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CONNECTIONS: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Necessary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Not tied to a place: find the most suitable route as a compromise between all requirements in the area.</a:t>
            </a:r>
          </a:p>
        </p:txBody>
      </p:sp>
    </p:spTree>
    <p:extLst>
      <p:ext uri="{BB962C8B-B14F-4D97-AF65-F5344CB8AC3E}">
        <p14:creationId xmlns:p14="http://schemas.microsoft.com/office/powerpoint/2010/main" val="27833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115B6-3BCF-458C-91A5-EBA0D891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558B1C-6060-412D-ADDF-10DB18DB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C4F84D-27AB-4FE3-91E2-FB602C9C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9B092F5-26D4-43A9-B87E-76908F99C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5" b="561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68DDFFC-572F-44B9-B9E8-1FC6EB6FA0AD}"/>
              </a:ext>
            </a:extLst>
          </p:cNvPr>
          <p:cNvSpPr/>
          <p:nvPr/>
        </p:nvSpPr>
        <p:spPr>
          <a:xfrm>
            <a:off x="3163691" y="1047889"/>
            <a:ext cx="4985816" cy="5666610"/>
          </a:xfrm>
          <a:custGeom>
            <a:avLst/>
            <a:gdLst>
              <a:gd name="connsiteX0" fmla="*/ 0 w 4985816"/>
              <a:gd name="connsiteY0" fmla="*/ 1735358 h 5666610"/>
              <a:gd name="connsiteX1" fmla="*/ 60070 w 4985816"/>
              <a:gd name="connsiteY1" fmla="*/ 5666610 h 5666610"/>
              <a:gd name="connsiteX2" fmla="*/ 1074586 w 4985816"/>
              <a:gd name="connsiteY2" fmla="*/ 5426330 h 5666610"/>
              <a:gd name="connsiteX3" fmla="*/ 1121308 w 4985816"/>
              <a:gd name="connsiteY3" fmla="*/ 5379609 h 5666610"/>
              <a:gd name="connsiteX4" fmla="*/ 1294843 w 4985816"/>
              <a:gd name="connsiteY4" fmla="*/ 5219422 h 5666610"/>
              <a:gd name="connsiteX5" fmla="*/ 2936759 w 4985816"/>
              <a:gd name="connsiteY5" fmla="*/ 5366260 h 5666610"/>
              <a:gd name="connsiteX6" fmla="*/ 4985816 w 4985816"/>
              <a:gd name="connsiteY6" fmla="*/ 4465209 h 5666610"/>
              <a:gd name="connsiteX7" fmla="*/ 4525278 w 4985816"/>
              <a:gd name="connsiteY7" fmla="*/ 1368263 h 5666610"/>
              <a:gd name="connsiteX8" fmla="*/ 3123643 w 4985816"/>
              <a:gd name="connsiteY8" fmla="*/ 0 h 5666610"/>
              <a:gd name="connsiteX9" fmla="*/ 0 w 4985816"/>
              <a:gd name="connsiteY9" fmla="*/ 1735358 h 5666610"/>
              <a:gd name="connsiteX0" fmla="*/ 0 w 4985816"/>
              <a:gd name="connsiteY0" fmla="*/ 1735358 h 5666610"/>
              <a:gd name="connsiteX1" fmla="*/ 60070 w 4985816"/>
              <a:gd name="connsiteY1" fmla="*/ 5666610 h 5666610"/>
              <a:gd name="connsiteX2" fmla="*/ 1074586 w 4985816"/>
              <a:gd name="connsiteY2" fmla="*/ 5426330 h 5666610"/>
              <a:gd name="connsiteX3" fmla="*/ 1121308 w 4985816"/>
              <a:gd name="connsiteY3" fmla="*/ 5379609 h 5666610"/>
              <a:gd name="connsiteX4" fmla="*/ 1294843 w 4985816"/>
              <a:gd name="connsiteY4" fmla="*/ 5219422 h 5666610"/>
              <a:gd name="connsiteX5" fmla="*/ 2556315 w 4985816"/>
              <a:gd name="connsiteY5" fmla="*/ 5493075 h 5666610"/>
              <a:gd name="connsiteX6" fmla="*/ 4985816 w 4985816"/>
              <a:gd name="connsiteY6" fmla="*/ 4465209 h 5666610"/>
              <a:gd name="connsiteX7" fmla="*/ 4525278 w 4985816"/>
              <a:gd name="connsiteY7" fmla="*/ 1368263 h 5666610"/>
              <a:gd name="connsiteX8" fmla="*/ 3123643 w 4985816"/>
              <a:gd name="connsiteY8" fmla="*/ 0 h 5666610"/>
              <a:gd name="connsiteX9" fmla="*/ 0 w 4985816"/>
              <a:gd name="connsiteY9" fmla="*/ 1735358 h 5666610"/>
              <a:gd name="connsiteX0" fmla="*/ 0 w 4985816"/>
              <a:gd name="connsiteY0" fmla="*/ 1735358 h 5666610"/>
              <a:gd name="connsiteX1" fmla="*/ 60070 w 4985816"/>
              <a:gd name="connsiteY1" fmla="*/ 5666610 h 5666610"/>
              <a:gd name="connsiteX2" fmla="*/ 1074586 w 4985816"/>
              <a:gd name="connsiteY2" fmla="*/ 5426330 h 5666610"/>
              <a:gd name="connsiteX3" fmla="*/ 1294843 w 4985816"/>
              <a:gd name="connsiteY3" fmla="*/ 5219422 h 5666610"/>
              <a:gd name="connsiteX4" fmla="*/ 2556315 w 4985816"/>
              <a:gd name="connsiteY4" fmla="*/ 5493075 h 5666610"/>
              <a:gd name="connsiteX5" fmla="*/ 4985816 w 4985816"/>
              <a:gd name="connsiteY5" fmla="*/ 4465209 h 5666610"/>
              <a:gd name="connsiteX6" fmla="*/ 4525278 w 4985816"/>
              <a:gd name="connsiteY6" fmla="*/ 1368263 h 5666610"/>
              <a:gd name="connsiteX7" fmla="*/ 3123643 w 4985816"/>
              <a:gd name="connsiteY7" fmla="*/ 0 h 5666610"/>
              <a:gd name="connsiteX8" fmla="*/ 0 w 4985816"/>
              <a:gd name="connsiteY8" fmla="*/ 1735358 h 5666610"/>
              <a:gd name="connsiteX0" fmla="*/ 0 w 4985816"/>
              <a:gd name="connsiteY0" fmla="*/ 1735358 h 5666610"/>
              <a:gd name="connsiteX1" fmla="*/ 60070 w 4985816"/>
              <a:gd name="connsiteY1" fmla="*/ 5666610 h 5666610"/>
              <a:gd name="connsiteX2" fmla="*/ 1074586 w 4985816"/>
              <a:gd name="connsiteY2" fmla="*/ 5426330 h 5666610"/>
              <a:gd name="connsiteX3" fmla="*/ 1241448 w 4985816"/>
              <a:gd name="connsiteY3" fmla="*/ 5172701 h 5666610"/>
              <a:gd name="connsiteX4" fmla="*/ 2556315 w 4985816"/>
              <a:gd name="connsiteY4" fmla="*/ 5493075 h 5666610"/>
              <a:gd name="connsiteX5" fmla="*/ 4985816 w 4985816"/>
              <a:gd name="connsiteY5" fmla="*/ 4465209 h 5666610"/>
              <a:gd name="connsiteX6" fmla="*/ 4525278 w 4985816"/>
              <a:gd name="connsiteY6" fmla="*/ 1368263 h 5666610"/>
              <a:gd name="connsiteX7" fmla="*/ 3123643 w 4985816"/>
              <a:gd name="connsiteY7" fmla="*/ 0 h 5666610"/>
              <a:gd name="connsiteX8" fmla="*/ 0 w 4985816"/>
              <a:gd name="connsiteY8" fmla="*/ 1735358 h 56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816" h="5666610">
                <a:moveTo>
                  <a:pt x="0" y="1735358"/>
                </a:moveTo>
                <a:lnTo>
                  <a:pt x="60070" y="5666610"/>
                </a:lnTo>
                <a:lnTo>
                  <a:pt x="1074586" y="5426330"/>
                </a:lnTo>
                <a:lnTo>
                  <a:pt x="1241448" y="5172701"/>
                </a:lnTo>
                <a:lnTo>
                  <a:pt x="2556315" y="5493075"/>
                </a:lnTo>
                <a:lnTo>
                  <a:pt x="4985816" y="4465209"/>
                </a:lnTo>
                <a:lnTo>
                  <a:pt x="4525278" y="1368263"/>
                </a:lnTo>
                <a:lnTo>
                  <a:pt x="3123643" y="0"/>
                </a:lnTo>
                <a:lnTo>
                  <a:pt x="0" y="1735358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36145A88-0247-45D2-AEB4-FE220FDB60DC}"/>
              </a:ext>
            </a:extLst>
          </p:cNvPr>
          <p:cNvSpPr/>
          <p:nvPr/>
        </p:nvSpPr>
        <p:spPr>
          <a:xfrm>
            <a:off x="3330552" y="1669998"/>
            <a:ext cx="3670949" cy="3824461"/>
          </a:xfrm>
          <a:custGeom>
            <a:avLst/>
            <a:gdLst>
              <a:gd name="connsiteX0" fmla="*/ 73419 w 3670949"/>
              <a:gd name="connsiteY0" fmla="*/ 3824461 h 3824461"/>
              <a:gd name="connsiteX1" fmla="*/ 73419 w 3670949"/>
              <a:gd name="connsiteY1" fmla="*/ 3824461 h 3824461"/>
              <a:gd name="connsiteX2" fmla="*/ 80093 w 3670949"/>
              <a:gd name="connsiteY2" fmla="*/ 3764391 h 3824461"/>
              <a:gd name="connsiteX3" fmla="*/ 0 w 3670949"/>
              <a:gd name="connsiteY3" fmla="*/ 1334890 h 3824461"/>
              <a:gd name="connsiteX4" fmla="*/ 687468 w 3670949"/>
              <a:gd name="connsiteY4" fmla="*/ 674119 h 3824461"/>
              <a:gd name="connsiteX5" fmla="*/ 1441681 w 3670949"/>
              <a:gd name="connsiteY5" fmla="*/ 447188 h 3824461"/>
              <a:gd name="connsiteX6" fmla="*/ 2342733 w 3670949"/>
              <a:gd name="connsiteY6" fmla="*/ 420490 h 3824461"/>
              <a:gd name="connsiteX7" fmla="*/ 3670949 w 3670949"/>
              <a:gd name="connsiteY7" fmla="*/ 0 h 3824461"/>
              <a:gd name="connsiteX8" fmla="*/ 2676455 w 3670949"/>
              <a:gd name="connsiteY8" fmla="*/ 774236 h 3824461"/>
              <a:gd name="connsiteX9" fmla="*/ 2616385 w 3670949"/>
              <a:gd name="connsiteY9" fmla="*/ 787585 h 3824461"/>
              <a:gd name="connsiteX10" fmla="*/ 1561822 w 3670949"/>
              <a:gd name="connsiteY10" fmla="*/ 760887 h 3824461"/>
              <a:gd name="connsiteX11" fmla="*/ 867679 w 3670949"/>
              <a:gd name="connsiteY11" fmla="*/ 941097 h 3824461"/>
              <a:gd name="connsiteX12" fmla="*/ 373769 w 3670949"/>
              <a:gd name="connsiteY12" fmla="*/ 2069080 h 3824461"/>
              <a:gd name="connsiteX13" fmla="*/ 73419 w 3670949"/>
              <a:gd name="connsiteY13" fmla="*/ 3824461 h 38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0949" h="3824461">
                <a:moveTo>
                  <a:pt x="73419" y="3824461"/>
                </a:moveTo>
                <a:lnTo>
                  <a:pt x="73419" y="3824461"/>
                </a:lnTo>
                <a:lnTo>
                  <a:pt x="80093" y="3764391"/>
                </a:lnTo>
                <a:lnTo>
                  <a:pt x="0" y="1334890"/>
                </a:lnTo>
                <a:lnTo>
                  <a:pt x="687468" y="674119"/>
                </a:lnTo>
                <a:lnTo>
                  <a:pt x="1441681" y="447188"/>
                </a:lnTo>
                <a:lnTo>
                  <a:pt x="2342733" y="420490"/>
                </a:lnTo>
                <a:lnTo>
                  <a:pt x="3670949" y="0"/>
                </a:lnTo>
                <a:lnTo>
                  <a:pt x="2676455" y="774236"/>
                </a:lnTo>
                <a:lnTo>
                  <a:pt x="2616385" y="787585"/>
                </a:lnTo>
                <a:lnTo>
                  <a:pt x="1561822" y="760887"/>
                </a:lnTo>
                <a:lnTo>
                  <a:pt x="867679" y="941097"/>
                </a:lnTo>
                <a:lnTo>
                  <a:pt x="373769" y="2069080"/>
                </a:lnTo>
                <a:lnTo>
                  <a:pt x="73419" y="3824461"/>
                </a:lnTo>
                <a:close/>
              </a:path>
            </a:pathLst>
          </a:custGeom>
          <a:solidFill>
            <a:schemeClr val="accent3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83FEEE9-80B5-413E-A52E-27E6C07CAD3F}"/>
              </a:ext>
            </a:extLst>
          </p:cNvPr>
          <p:cNvSpPr/>
          <p:nvPr/>
        </p:nvSpPr>
        <p:spPr>
          <a:xfrm>
            <a:off x="4485231" y="4658769"/>
            <a:ext cx="1588521" cy="1675286"/>
          </a:xfrm>
          <a:custGeom>
            <a:avLst/>
            <a:gdLst>
              <a:gd name="connsiteX0" fmla="*/ 1334891 w 1735358"/>
              <a:gd name="connsiteY0" fmla="*/ 0 h 1208075"/>
              <a:gd name="connsiteX1" fmla="*/ 640748 w 1735358"/>
              <a:gd name="connsiteY1" fmla="*/ 113465 h 1208075"/>
              <a:gd name="connsiteX2" fmla="*/ 106791 w 1735358"/>
              <a:gd name="connsiteY2" fmla="*/ 487235 h 1208075"/>
              <a:gd name="connsiteX3" fmla="*/ 0 w 1735358"/>
              <a:gd name="connsiteY3" fmla="*/ 1021191 h 1208075"/>
              <a:gd name="connsiteX4" fmla="*/ 567329 w 1735358"/>
              <a:gd name="connsiteY4" fmla="*/ 1208075 h 1208075"/>
              <a:gd name="connsiteX5" fmla="*/ 1561822 w 1735358"/>
              <a:gd name="connsiteY5" fmla="*/ 1114633 h 1208075"/>
              <a:gd name="connsiteX6" fmla="*/ 1735358 w 1735358"/>
              <a:gd name="connsiteY6" fmla="*/ 874353 h 1208075"/>
              <a:gd name="connsiteX7" fmla="*/ 1334891 w 1735358"/>
              <a:gd name="connsiteY7" fmla="*/ 0 h 1208075"/>
              <a:gd name="connsiteX0" fmla="*/ 1107959 w 1735358"/>
              <a:gd name="connsiteY0" fmla="*/ 0 h 1701984"/>
              <a:gd name="connsiteX1" fmla="*/ 640748 w 1735358"/>
              <a:gd name="connsiteY1" fmla="*/ 607374 h 1701984"/>
              <a:gd name="connsiteX2" fmla="*/ 106791 w 1735358"/>
              <a:gd name="connsiteY2" fmla="*/ 981144 h 1701984"/>
              <a:gd name="connsiteX3" fmla="*/ 0 w 1735358"/>
              <a:gd name="connsiteY3" fmla="*/ 1515100 h 1701984"/>
              <a:gd name="connsiteX4" fmla="*/ 567329 w 1735358"/>
              <a:gd name="connsiteY4" fmla="*/ 1701984 h 1701984"/>
              <a:gd name="connsiteX5" fmla="*/ 1561822 w 1735358"/>
              <a:gd name="connsiteY5" fmla="*/ 1608542 h 1701984"/>
              <a:gd name="connsiteX6" fmla="*/ 1735358 w 1735358"/>
              <a:gd name="connsiteY6" fmla="*/ 1368262 h 1701984"/>
              <a:gd name="connsiteX7" fmla="*/ 1107959 w 1735358"/>
              <a:gd name="connsiteY7" fmla="*/ 0 h 1701984"/>
              <a:gd name="connsiteX0" fmla="*/ 1107959 w 1735358"/>
              <a:gd name="connsiteY0" fmla="*/ 0 h 1701984"/>
              <a:gd name="connsiteX1" fmla="*/ 487236 w 1735358"/>
              <a:gd name="connsiteY1" fmla="*/ 493909 h 1701984"/>
              <a:gd name="connsiteX2" fmla="*/ 106791 w 1735358"/>
              <a:gd name="connsiteY2" fmla="*/ 981144 h 1701984"/>
              <a:gd name="connsiteX3" fmla="*/ 0 w 1735358"/>
              <a:gd name="connsiteY3" fmla="*/ 1515100 h 1701984"/>
              <a:gd name="connsiteX4" fmla="*/ 567329 w 1735358"/>
              <a:gd name="connsiteY4" fmla="*/ 1701984 h 1701984"/>
              <a:gd name="connsiteX5" fmla="*/ 1561822 w 1735358"/>
              <a:gd name="connsiteY5" fmla="*/ 1608542 h 1701984"/>
              <a:gd name="connsiteX6" fmla="*/ 1735358 w 1735358"/>
              <a:gd name="connsiteY6" fmla="*/ 1368262 h 1701984"/>
              <a:gd name="connsiteX7" fmla="*/ 1107959 w 1735358"/>
              <a:gd name="connsiteY7" fmla="*/ 0 h 1701984"/>
              <a:gd name="connsiteX0" fmla="*/ 1107959 w 1735358"/>
              <a:gd name="connsiteY0" fmla="*/ 0 h 1701984"/>
              <a:gd name="connsiteX1" fmla="*/ 487236 w 1735358"/>
              <a:gd name="connsiteY1" fmla="*/ 493909 h 1701984"/>
              <a:gd name="connsiteX2" fmla="*/ 206908 w 1735358"/>
              <a:gd name="connsiteY2" fmla="*/ 934423 h 1701984"/>
              <a:gd name="connsiteX3" fmla="*/ 0 w 1735358"/>
              <a:gd name="connsiteY3" fmla="*/ 1515100 h 1701984"/>
              <a:gd name="connsiteX4" fmla="*/ 567329 w 1735358"/>
              <a:gd name="connsiteY4" fmla="*/ 1701984 h 1701984"/>
              <a:gd name="connsiteX5" fmla="*/ 1561822 w 1735358"/>
              <a:gd name="connsiteY5" fmla="*/ 1608542 h 1701984"/>
              <a:gd name="connsiteX6" fmla="*/ 1735358 w 1735358"/>
              <a:gd name="connsiteY6" fmla="*/ 1368262 h 1701984"/>
              <a:gd name="connsiteX7" fmla="*/ 1107959 w 1735358"/>
              <a:gd name="connsiteY7" fmla="*/ 0 h 1701984"/>
              <a:gd name="connsiteX0" fmla="*/ 1107959 w 1681963"/>
              <a:gd name="connsiteY0" fmla="*/ 0 h 1701984"/>
              <a:gd name="connsiteX1" fmla="*/ 487236 w 1681963"/>
              <a:gd name="connsiteY1" fmla="*/ 493909 h 1701984"/>
              <a:gd name="connsiteX2" fmla="*/ 206908 w 1681963"/>
              <a:gd name="connsiteY2" fmla="*/ 934423 h 1701984"/>
              <a:gd name="connsiteX3" fmla="*/ 0 w 1681963"/>
              <a:gd name="connsiteY3" fmla="*/ 1515100 h 1701984"/>
              <a:gd name="connsiteX4" fmla="*/ 567329 w 1681963"/>
              <a:gd name="connsiteY4" fmla="*/ 1701984 h 1701984"/>
              <a:gd name="connsiteX5" fmla="*/ 1561822 w 1681963"/>
              <a:gd name="connsiteY5" fmla="*/ 1608542 h 1701984"/>
              <a:gd name="connsiteX6" fmla="*/ 1681963 w 1681963"/>
              <a:gd name="connsiteY6" fmla="*/ 1241448 h 1701984"/>
              <a:gd name="connsiteX7" fmla="*/ 1107959 w 1681963"/>
              <a:gd name="connsiteY7" fmla="*/ 0 h 1701984"/>
              <a:gd name="connsiteX0" fmla="*/ 1107959 w 1588521"/>
              <a:gd name="connsiteY0" fmla="*/ 0 h 1701984"/>
              <a:gd name="connsiteX1" fmla="*/ 487236 w 1588521"/>
              <a:gd name="connsiteY1" fmla="*/ 493909 h 1701984"/>
              <a:gd name="connsiteX2" fmla="*/ 206908 w 1588521"/>
              <a:gd name="connsiteY2" fmla="*/ 934423 h 1701984"/>
              <a:gd name="connsiteX3" fmla="*/ 0 w 1588521"/>
              <a:gd name="connsiteY3" fmla="*/ 1515100 h 1701984"/>
              <a:gd name="connsiteX4" fmla="*/ 567329 w 1588521"/>
              <a:gd name="connsiteY4" fmla="*/ 1701984 h 1701984"/>
              <a:gd name="connsiteX5" fmla="*/ 1561822 w 1588521"/>
              <a:gd name="connsiteY5" fmla="*/ 1608542 h 1701984"/>
              <a:gd name="connsiteX6" fmla="*/ 1588521 w 1588521"/>
              <a:gd name="connsiteY6" fmla="*/ 1001167 h 1701984"/>
              <a:gd name="connsiteX7" fmla="*/ 1107959 w 1588521"/>
              <a:gd name="connsiteY7" fmla="*/ 0 h 1701984"/>
              <a:gd name="connsiteX0" fmla="*/ 1061238 w 1588521"/>
              <a:gd name="connsiteY0" fmla="*/ 0 h 1675286"/>
              <a:gd name="connsiteX1" fmla="*/ 487236 w 1588521"/>
              <a:gd name="connsiteY1" fmla="*/ 467211 h 1675286"/>
              <a:gd name="connsiteX2" fmla="*/ 206908 w 1588521"/>
              <a:gd name="connsiteY2" fmla="*/ 907725 h 1675286"/>
              <a:gd name="connsiteX3" fmla="*/ 0 w 1588521"/>
              <a:gd name="connsiteY3" fmla="*/ 1488402 h 1675286"/>
              <a:gd name="connsiteX4" fmla="*/ 567329 w 1588521"/>
              <a:gd name="connsiteY4" fmla="*/ 1675286 h 1675286"/>
              <a:gd name="connsiteX5" fmla="*/ 1561822 w 1588521"/>
              <a:gd name="connsiteY5" fmla="*/ 1581844 h 1675286"/>
              <a:gd name="connsiteX6" fmla="*/ 1588521 w 1588521"/>
              <a:gd name="connsiteY6" fmla="*/ 974469 h 1675286"/>
              <a:gd name="connsiteX7" fmla="*/ 1061238 w 1588521"/>
              <a:gd name="connsiteY7" fmla="*/ 0 h 16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521" h="1675286">
                <a:moveTo>
                  <a:pt x="1061238" y="0"/>
                </a:moveTo>
                <a:lnTo>
                  <a:pt x="487236" y="467211"/>
                </a:lnTo>
                <a:lnTo>
                  <a:pt x="206908" y="907725"/>
                </a:lnTo>
                <a:lnTo>
                  <a:pt x="0" y="1488402"/>
                </a:lnTo>
                <a:lnTo>
                  <a:pt x="567329" y="1675286"/>
                </a:lnTo>
                <a:lnTo>
                  <a:pt x="1561822" y="1581844"/>
                </a:lnTo>
                <a:lnTo>
                  <a:pt x="1588521" y="974469"/>
                </a:lnTo>
                <a:lnTo>
                  <a:pt x="1061238" y="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ABC2B17A-AFD7-423E-9D73-E86430C347ED}"/>
              </a:ext>
            </a:extLst>
          </p:cNvPr>
          <p:cNvSpPr/>
          <p:nvPr/>
        </p:nvSpPr>
        <p:spPr>
          <a:xfrm>
            <a:off x="5639914" y="3453747"/>
            <a:ext cx="2189221" cy="1701986"/>
          </a:xfrm>
          <a:custGeom>
            <a:avLst/>
            <a:gdLst>
              <a:gd name="connsiteX0" fmla="*/ 0 w 2055731"/>
              <a:gd name="connsiteY0" fmla="*/ 1154680 h 1421658"/>
              <a:gd name="connsiteX1" fmla="*/ 173536 w 2055731"/>
              <a:gd name="connsiteY1" fmla="*/ 1421658 h 1421658"/>
              <a:gd name="connsiteX2" fmla="*/ 1047889 w 2055731"/>
              <a:gd name="connsiteY2" fmla="*/ 560654 h 1421658"/>
              <a:gd name="connsiteX3" fmla="*/ 2015685 w 2055731"/>
              <a:gd name="connsiteY3" fmla="*/ 427165 h 1421658"/>
              <a:gd name="connsiteX4" fmla="*/ 2055731 w 2055731"/>
              <a:gd name="connsiteY4" fmla="*/ 140163 h 1421658"/>
              <a:gd name="connsiteX5" fmla="*/ 1701985 w 2055731"/>
              <a:gd name="connsiteY5" fmla="*/ 0 h 1421658"/>
              <a:gd name="connsiteX6" fmla="*/ 941098 w 2055731"/>
              <a:gd name="connsiteY6" fmla="*/ 387118 h 1421658"/>
              <a:gd name="connsiteX7" fmla="*/ 0 w 2055731"/>
              <a:gd name="connsiteY7" fmla="*/ 1154680 h 1421658"/>
              <a:gd name="connsiteX0" fmla="*/ 0 w 2055731"/>
              <a:gd name="connsiteY0" fmla="*/ 1154680 h 1421658"/>
              <a:gd name="connsiteX1" fmla="*/ 173536 w 2055731"/>
              <a:gd name="connsiteY1" fmla="*/ 1421658 h 1421658"/>
              <a:gd name="connsiteX2" fmla="*/ 1248122 w 2055731"/>
              <a:gd name="connsiteY2" fmla="*/ 1041215 h 1421658"/>
              <a:gd name="connsiteX3" fmla="*/ 2015685 w 2055731"/>
              <a:gd name="connsiteY3" fmla="*/ 427165 h 1421658"/>
              <a:gd name="connsiteX4" fmla="*/ 2055731 w 2055731"/>
              <a:gd name="connsiteY4" fmla="*/ 140163 h 1421658"/>
              <a:gd name="connsiteX5" fmla="*/ 1701985 w 2055731"/>
              <a:gd name="connsiteY5" fmla="*/ 0 h 1421658"/>
              <a:gd name="connsiteX6" fmla="*/ 941098 w 2055731"/>
              <a:gd name="connsiteY6" fmla="*/ 387118 h 1421658"/>
              <a:gd name="connsiteX7" fmla="*/ 0 w 2055731"/>
              <a:gd name="connsiteY7" fmla="*/ 1154680 h 1421658"/>
              <a:gd name="connsiteX0" fmla="*/ 0 w 2055731"/>
              <a:gd name="connsiteY0" fmla="*/ 1154680 h 1722009"/>
              <a:gd name="connsiteX1" fmla="*/ 347072 w 2055731"/>
              <a:gd name="connsiteY1" fmla="*/ 1722009 h 1722009"/>
              <a:gd name="connsiteX2" fmla="*/ 1248122 w 2055731"/>
              <a:gd name="connsiteY2" fmla="*/ 1041215 h 1722009"/>
              <a:gd name="connsiteX3" fmla="*/ 2015685 w 2055731"/>
              <a:gd name="connsiteY3" fmla="*/ 427165 h 1722009"/>
              <a:gd name="connsiteX4" fmla="*/ 2055731 w 2055731"/>
              <a:gd name="connsiteY4" fmla="*/ 140163 h 1722009"/>
              <a:gd name="connsiteX5" fmla="*/ 1701985 w 2055731"/>
              <a:gd name="connsiteY5" fmla="*/ 0 h 1722009"/>
              <a:gd name="connsiteX6" fmla="*/ 941098 w 2055731"/>
              <a:gd name="connsiteY6" fmla="*/ 387118 h 1722009"/>
              <a:gd name="connsiteX7" fmla="*/ 0 w 2055731"/>
              <a:gd name="connsiteY7" fmla="*/ 1154680 h 1722009"/>
              <a:gd name="connsiteX0" fmla="*/ 0 w 2189221"/>
              <a:gd name="connsiteY0" fmla="*/ 1154680 h 1722009"/>
              <a:gd name="connsiteX1" fmla="*/ 347072 w 2189221"/>
              <a:gd name="connsiteY1" fmla="*/ 1722009 h 1722009"/>
              <a:gd name="connsiteX2" fmla="*/ 1248122 w 2189221"/>
              <a:gd name="connsiteY2" fmla="*/ 1041215 h 1722009"/>
              <a:gd name="connsiteX3" fmla="*/ 2189221 w 2189221"/>
              <a:gd name="connsiteY3" fmla="*/ 881028 h 1722009"/>
              <a:gd name="connsiteX4" fmla="*/ 2055731 w 2189221"/>
              <a:gd name="connsiteY4" fmla="*/ 140163 h 1722009"/>
              <a:gd name="connsiteX5" fmla="*/ 1701985 w 2189221"/>
              <a:gd name="connsiteY5" fmla="*/ 0 h 1722009"/>
              <a:gd name="connsiteX6" fmla="*/ 941098 w 2189221"/>
              <a:gd name="connsiteY6" fmla="*/ 387118 h 1722009"/>
              <a:gd name="connsiteX7" fmla="*/ 0 w 2189221"/>
              <a:gd name="connsiteY7" fmla="*/ 1154680 h 1722009"/>
              <a:gd name="connsiteX0" fmla="*/ 0 w 2189221"/>
              <a:gd name="connsiteY0" fmla="*/ 1154680 h 1722009"/>
              <a:gd name="connsiteX1" fmla="*/ 347072 w 2189221"/>
              <a:gd name="connsiteY1" fmla="*/ 1722009 h 1722009"/>
              <a:gd name="connsiteX2" fmla="*/ 1248122 w 2189221"/>
              <a:gd name="connsiteY2" fmla="*/ 1041215 h 1722009"/>
              <a:gd name="connsiteX3" fmla="*/ 2189221 w 2189221"/>
              <a:gd name="connsiteY3" fmla="*/ 881028 h 1722009"/>
              <a:gd name="connsiteX4" fmla="*/ 2069080 w 2189221"/>
              <a:gd name="connsiteY4" fmla="*/ 113465 h 1722009"/>
              <a:gd name="connsiteX5" fmla="*/ 1701985 w 2189221"/>
              <a:gd name="connsiteY5" fmla="*/ 0 h 1722009"/>
              <a:gd name="connsiteX6" fmla="*/ 941098 w 2189221"/>
              <a:gd name="connsiteY6" fmla="*/ 387118 h 1722009"/>
              <a:gd name="connsiteX7" fmla="*/ 0 w 2189221"/>
              <a:gd name="connsiteY7" fmla="*/ 1154680 h 1722009"/>
              <a:gd name="connsiteX0" fmla="*/ 0 w 2189221"/>
              <a:gd name="connsiteY0" fmla="*/ 1134657 h 1701986"/>
              <a:gd name="connsiteX1" fmla="*/ 347072 w 2189221"/>
              <a:gd name="connsiteY1" fmla="*/ 1701986 h 1701986"/>
              <a:gd name="connsiteX2" fmla="*/ 1248122 w 2189221"/>
              <a:gd name="connsiteY2" fmla="*/ 1021192 h 1701986"/>
              <a:gd name="connsiteX3" fmla="*/ 2189221 w 2189221"/>
              <a:gd name="connsiteY3" fmla="*/ 861005 h 1701986"/>
              <a:gd name="connsiteX4" fmla="*/ 2069080 w 2189221"/>
              <a:gd name="connsiteY4" fmla="*/ 93442 h 1701986"/>
              <a:gd name="connsiteX5" fmla="*/ 1601868 w 2189221"/>
              <a:gd name="connsiteY5" fmla="*/ 0 h 1701986"/>
              <a:gd name="connsiteX6" fmla="*/ 941098 w 2189221"/>
              <a:gd name="connsiteY6" fmla="*/ 367095 h 1701986"/>
              <a:gd name="connsiteX7" fmla="*/ 0 w 2189221"/>
              <a:gd name="connsiteY7" fmla="*/ 1134657 h 17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221" h="1701986">
                <a:moveTo>
                  <a:pt x="0" y="1134657"/>
                </a:moveTo>
                <a:lnTo>
                  <a:pt x="347072" y="1701986"/>
                </a:lnTo>
                <a:lnTo>
                  <a:pt x="1248122" y="1021192"/>
                </a:lnTo>
                <a:lnTo>
                  <a:pt x="2189221" y="861005"/>
                </a:lnTo>
                <a:lnTo>
                  <a:pt x="2069080" y="93442"/>
                </a:lnTo>
                <a:lnTo>
                  <a:pt x="1601868" y="0"/>
                </a:lnTo>
                <a:lnTo>
                  <a:pt x="941098" y="367095"/>
                </a:lnTo>
                <a:lnTo>
                  <a:pt x="0" y="1134657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330D8C8-88A7-4A25-B296-E5E9E4146901}"/>
              </a:ext>
            </a:extLst>
          </p:cNvPr>
          <p:cNvSpPr txBox="1"/>
          <p:nvPr/>
        </p:nvSpPr>
        <p:spPr>
          <a:xfrm rot="20873326">
            <a:off x="3474641" y="2137574"/>
            <a:ext cx="34305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Creek, biodiversity values II class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DFB44BA-968B-4A07-B2BB-35A7F5A0C0EF}"/>
              </a:ext>
            </a:extLst>
          </p:cNvPr>
          <p:cNvSpPr txBox="1"/>
          <p:nvPr/>
        </p:nvSpPr>
        <p:spPr>
          <a:xfrm rot="19789308">
            <a:off x="5886197" y="3687322"/>
            <a:ext cx="203402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Flying squirrel and preserved flora,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II class values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9CF0DA5-1652-4E65-B8EB-B0008C1BA712}"/>
              </a:ext>
            </a:extLst>
          </p:cNvPr>
          <p:cNvSpPr txBox="1"/>
          <p:nvPr/>
        </p:nvSpPr>
        <p:spPr>
          <a:xfrm>
            <a:off x="4506230" y="5293425"/>
            <a:ext cx="196229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Flying squirrel,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I class values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(full conservation)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6E67BFA-E4B7-40E9-9A15-0403E73C24C7}"/>
              </a:ext>
            </a:extLst>
          </p:cNvPr>
          <p:cNvSpPr txBox="1"/>
          <p:nvPr/>
        </p:nvSpPr>
        <p:spPr>
          <a:xfrm rot="19471606">
            <a:off x="3669410" y="3205003"/>
            <a:ext cx="27863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Target: 6000 inhabitants (approx. 300000sqm GFA)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59450DEE-4384-4081-BE33-C4366B93AFA5}"/>
              </a:ext>
            </a:extLst>
          </p:cNvPr>
          <p:cNvSpPr/>
          <p:nvPr/>
        </p:nvSpPr>
        <p:spPr>
          <a:xfrm>
            <a:off x="253629" y="5573168"/>
            <a:ext cx="4158184" cy="1221425"/>
          </a:xfrm>
          <a:custGeom>
            <a:avLst/>
            <a:gdLst>
              <a:gd name="connsiteX0" fmla="*/ 3997997 w 4158184"/>
              <a:gd name="connsiteY0" fmla="*/ 433839 h 1221425"/>
              <a:gd name="connsiteX1" fmla="*/ 4158184 w 4158184"/>
              <a:gd name="connsiteY1" fmla="*/ 0 h 1221425"/>
              <a:gd name="connsiteX2" fmla="*/ 2362756 w 4158184"/>
              <a:gd name="connsiteY2" fmla="*/ 153512 h 1221425"/>
              <a:gd name="connsiteX3" fmla="*/ 2309361 w 4158184"/>
              <a:gd name="connsiteY3" fmla="*/ 193559 h 1221425"/>
              <a:gd name="connsiteX4" fmla="*/ 0 w 4158184"/>
              <a:gd name="connsiteY4" fmla="*/ 921074 h 1221425"/>
              <a:gd name="connsiteX5" fmla="*/ 13349 w 4158184"/>
              <a:gd name="connsiteY5" fmla="*/ 1221425 h 1221425"/>
              <a:gd name="connsiteX6" fmla="*/ 106791 w 4158184"/>
              <a:gd name="connsiteY6" fmla="*/ 1194727 h 1221425"/>
              <a:gd name="connsiteX7" fmla="*/ 2416152 w 4158184"/>
              <a:gd name="connsiteY7" fmla="*/ 500584 h 1221425"/>
              <a:gd name="connsiteX8" fmla="*/ 3997997 w 4158184"/>
              <a:gd name="connsiteY8" fmla="*/ 433839 h 122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184" h="1221425">
                <a:moveTo>
                  <a:pt x="3997997" y="433839"/>
                </a:moveTo>
                <a:lnTo>
                  <a:pt x="4158184" y="0"/>
                </a:lnTo>
                <a:lnTo>
                  <a:pt x="2362756" y="153512"/>
                </a:lnTo>
                <a:lnTo>
                  <a:pt x="2309361" y="193559"/>
                </a:lnTo>
                <a:lnTo>
                  <a:pt x="0" y="921074"/>
                </a:lnTo>
                <a:lnTo>
                  <a:pt x="13349" y="1221425"/>
                </a:lnTo>
                <a:lnTo>
                  <a:pt x="106791" y="1194727"/>
                </a:lnTo>
                <a:lnTo>
                  <a:pt x="2416152" y="500584"/>
                </a:lnTo>
                <a:lnTo>
                  <a:pt x="3997997" y="433839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A178671-FA80-4E89-9D77-A746A80F17AB}"/>
              </a:ext>
            </a:extLst>
          </p:cNvPr>
          <p:cNvSpPr/>
          <p:nvPr/>
        </p:nvSpPr>
        <p:spPr>
          <a:xfrm>
            <a:off x="1168029" y="2195895"/>
            <a:ext cx="7822459" cy="4391790"/>
          </a:xfrm>
          <a:custGeom>
            <a:avLst/>
            <a:gdLst>
              <a:gd name="connsiteX0" fmla="*/ 0 w 7822459"/>
              <a:gd name="connsiteY0" fmla="*/ 4391790 h 4391790"/>
              <a:gd name="connsiteX1" fmla="*/ 1548473 w 7822459"/>
              <a:gd name="connsiteY1" fmla="*/ 3977974 h 4391790"/>
              <a:gd name="connsiteX2" fmla="*/ 6133822 w 7822459"/>
              <a:gd name="connsiteY2" fmla="*/ 687469 h 4391790"/>
              <a:gd name="connsiteX3" fmla="*/ 7822459 w 7822459"/>
              <a:gd name="connsiteY3" fmla="*/ 0 h 439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459" h="4391790">
                <a:moveTo>
                  <a:pt x="0" y="4391790"/>
                </a:moveTo>
                <a:lnTo>
                  <a:pt x="1548473" y="3977974"/>
                </a:lnTo>
                <a:lnTo>
                  <a:pt x="6133822" y="687469"/>
                </a:lnTo>
                <a:lnTo>
                  <a:pt x="7822459" y="0"/>
                </a:ln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2449325-52C2-43F8-8417-A3F9F2E3C6EF}"/>
              </a:ext>
            </a:extLst>
          </p:cNvPr>
          <p:cNvSpPr txBox="1"/>
          <p:nvPr/>
        </p:nvSpPr>
        <p:spPr>
          <a:xfrm rot="19446211">
            <a:off x="1933134" y="3986828"/>
            <a:ext cx="66927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Powerline (needs 18+18m unbuilt corridor, can be over street)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2F529B1-E755-4C88-9658-203F2E34422D}"/>
              </a:ext>
            </a:extLst>
          </p:cNvPr>
          <p:cNvSpPr txBox="1"/>
          <p:nvPr/>
        </p:nvSpPr>
        <p:spPr>
          <a:xfrm>
            <a:off x="83251" y="99818"/>
            <a:ext cx="2997190" cy="166199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VALUES: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I class cannot be disturbed, has to be preserved.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II class can be compromised if a good overall solution is found.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14A8232-7EFE-48F3-A232-A7F5A69FDC8C}"/>
              </a:ext>
            </a:extLst>
          </p:cNvPr>
          <p:cNvSpPr txBox="1"/>
          <p:nvPr/>
        </p:nvSpPr>
        <p:spPr>
          <a:xfrm rot="20633017">
            <a:off x="326233" y="6003675"/>
            <a:ext cx="15885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Flying squirrel, II class values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A5A6749-AD2F-47A9-B726-311D52D5FE03}"/>
              </a:ext>
            </a:extLst>
          </p:cNvPr>
          <p:cNvSpPr txBox="1"/>
          <p:nvPr/>
        </p:nvSpPr>
        <p:spPr>
          <a:xfrm>
            <a:off x="78874" y="1861631"/>
            <a:ext cx="2997190" cy="138499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Liveability</a:t>
            </a:r>
            <a:r>
              <a:rPr lang="en-US" dirty="0">
                <a:solidFill>
                  <a:schemeClr val="bg1"/>
                </a:solidFill>
              </a:rPr>
              <a:t>: just adding apartments is not enough – inhabitants need greenspace and services (services can be low, 10% of GFA).</a:t>
            </a:r>
          </a:p>
        </p:txBody>
      </p:sp>
    </p:spTree>
    <p:extLst>
      <p:ext uri="{BB962C8B-B14F-4D97-AF65-F5344CB8AC3E}">
        <p14:creationId xmlns:p14="http://schemas.microsoft.com/office/powerpoint/2010/main" val="3727868066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 excel">
      <a:dk1>
        <a:sysClr val="windowText" lastClr="000000"/>
      </a:dk1>
      <a:lt1>
        <a:sysClr val="window" lastClr="FFFFFF"/>
      </a:lt1>
      <a:dk2>
        <a:srgbClr val="C9D4DD"/>
      </a:dk2>
      <a:lt2>
        <a:srgbClr val="091C38"/>
      </a:lt2>
      <a:accent1>
        <a:srgbClr val="0050BB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1FE5DED-B54C-4C94-8C1A-6AE8213E9FF9}" vid="{C869A894-1595-45C1-A1BE-86021BBBF89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</TotalTime>
  <Words>135</Words>
  <Application>Microsoft Office PowerPoint</Application>
  <PresentationFormat>Laajakuva</PresentationFormat>
  <Paragraphs>21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Espoo</vt:lpstr>
      <vt:lpstr>PowerPoint-esitys</vt:lpstr>
      <vt:lpstr>PowerPoint-esitys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Partanen Jussi</dc:creator>
  <cp:lastModifiedBy>otso</cp:lastModifiedBy>
  <cp:revision>18</cp:revision>
  <dcterms:created xsi:type="dcterms:W3CDTF">2021-04-12T06:39:03Z</dcterms:created>
  <dcterms:modified xsi:type="dcterms:W3CDTF">2021-04-12T23:17:35Z</dcterms:modified>
</cp:coreProperties>
</file>