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3"/>
  </p:notesMasterIdLst>
  <p:handoutMasterIdLst>
    <p:handoutMasterId r:id="rId14"/>
  </p:handoutMasterIdLst>
  <p:sldIdLst>
    <p:sldId id="339" r:id="rId3"/>
    <p:sldId id="355" r:id="rId4"/>
    <p:sldId id="363" r:id="rId5"/>
    <p:sldId id="368" r:id="rId6"/>
    <p:sldId id="364" r:id="rId7"/>
    <p:sldId id="365" r:id="rId8"/>
    <p:sldId id="366" r:id="rId9"/>
    <p:sldId id="352" r:id="rId10"/>
    <p:sldId id="367" r:id="rId11"/>
    <p:sldId id="362" r:id="rId12"/>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97" autoAdjust="0"/>
    <p:restoredTop sz="78269" autoAdjust="0"/>
  </p:normalViewPr>
  <p:slideViewPr>
    <p:cSldViewPr snapToGrid="0" snapToObjects="1">
      <p:cViewPr varScale="1">
        <p:scale>
          <a:sx n="128" d="100"/>
          <a:sy n="128" d="100"/>
        </p:scale>
        <p:origin x="2682"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3/5/2019</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3/5/2019</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1"/>
              <a:t>Increasing amount of PV in electricity production creates problems in low and medium voltage grids.</a:t>
            </a:r>
          </a:p>
          <a:p>
            <a:endParaRPr lang="en-US" noProof="1"/>
          </a:p>
          <a:p>
            <a:pPr marL="171450" indent="-171450">
              <a:buFont typeface="Arial" panose="020B0604020202020204" pitchFamily="34" charset="0"/>
              <a:buChar char="•"/>
            </a:pPr>
            <a:r>
              <a:rPr lang="en-US" noProof="1"/>
              <a:t>Voltage rise</a:t>
            </a:r>
          </a:p>
          <a:p>
            <a:pPr marL="171450" indent="-171450">
              <a:buFont typeface="Arial" panose="020B0604020202020204" pitchFamily="34" charset="0"/>
              <a:buChar char="•"/>
            </a:pPr>
            <a:r>
              <a:rPr lang="en-US" noProof="1"/>
              <a:t>Thermal </a:t>
            </a:r>
          </a:p>
          <a:p>
            <a:pPr marL="171450" indent="-171450">
              <a:buFont typeface="Arial" panose="020B0604020202020204" pitchFamily="34" charset="0"/>
              <a:buChar char="•"/>
            </a:pPr>
            <a:r>
              <a:rPr lang="en-US" noProof="1"/>
              <a:t>Unbalance of the system. The amount of single phase solar inverters increases when moving towards the concept where consumers becomes producers. In case of connecting many single phase inverters to the grid without further studies, the voltage balance may break. When three phase system lost its symmetry, connected devices may be disturbed and losses are increasing.</a:t>
            </a:r>
          </a:p>
          <a:p>
            <a:pPr marL="171450" indent="-171450">
              <a:buFont typeface="Arial" panose="020B0604020202020204" pitchFamily="34" charset="0"/>
              <a:buChar char="•"/>
            </a:pPr>
            <a:r>
              <a:rPr lang="en-US" noProof="1"/>
              <a:t>Loading constraints exceeds such as cable ampacity and transformer ratings.</a:t>
            </a:r>
          </a:p>
          <a:p>
            <a:pPr marL="171450" indent="-171450">
              <a:buFont typeface="Arial" panose="020B0604020202020204" pitchFamily="34" charset="0"/>
              <a:buChar char="•"/>
            </a:pPr>
            <a:endParaRPr lang="en-US" noProof="1"/>
          </a:p>
          <a:p>
            <a:pPr marL="0" indent="0">
              <a:buFont typeface="Arial" panose="020B0604020202020204" pitchFamily="34" charset="0"/>
              <a:buNone/>
            </a:pPr>
            <a:r>
              <a:rPr lang="en-US" noProof="1"/>
              <a:t>So in general, the grid cannot tolerate effusive amount of distributed PV production and this characteristic is called the PV hosting capacity of the grid. The hosting capacity can be still increased.</a:t>
            </a:r>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before looking solutions for increasing the hosting capacity, we need to know what factors determines the PV hosting capacity.</a:t>
            </a:r>
          </a:p>
          <a:p>
            <a:endParaRPr lang="en-US" dirty="0"/>
          </a:p>
          <a:p>
            <a:r>
              <a:rPr lang="en-US" dirty="0"/>
              <a:t>The main factors determining the PV hosting capacity of feeder are:</a:t>
            </a:r>
          </a:p>
          <a:p>
            <a:pPr marL="171450" indent="-171450">
              <a:buFont typeface="Arial" panose="020B0604020202020204" pitchFamily="34" charset="0"/>
              <a:buChar char="•"/>
            </a:pPr>
            <a:r>
              <a:rPr lang="en-US" dirty="0"/>
              <a:t>Size of the PV power plant.</a:t>
            </a:r>
          </a:p>
          <a:p>
            <a:pPr marL="171450" indent="-171450">
              <a:buFont typeface="Arial" panose="020B0604020202020204" pitchFamily="34" charset="0"/>
              <a:buChar char="•"/>
            </a:pPr>
            <a:r>
              <a:rPr lang="en-US" dirty="0"/>
              <a:t>Location. If the PV is integrated to the grid close to the substation, it has smaller effect to voltage rise compared to the PV far from station.</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Feeder characteristics such as voltage sensitiveness and short circuit capabilities. Like said earlier, loading constraints exceeding. By upgrading the cables and transformers, t</a:t>
            </a:r>
            <a:r>
              <a:rPr lang="en-US" noProof="1"/>
              <a:t>he hosting capacity may increase but this may not be the best way to do this.</a:t>
            </a:r>
            <a:endParaRPr lang="en-US" dirty="0"/>
          </a:p>
          <a:p>
            <a:pPr marL="171450" indent="-171450">
              <a:buFont typeface="Arial" panose="020B0604020202020204" pitchFamily="34" charset="0"/>
              <a:buChar char="•"/>
            </a:pPr>
            <a:r>
              <a:rPr lang="en-US" dirty="0"/>
              <a:t>Electrical proximity to other PV. If much PV are integrated to the same feeder, every PV plant makes voltage to rise. Every PV plant also has unique variable production which why the hosting capacity changes in real time.</a:t>
            </a:r>
          </a:p>
          <a:p>
            <a:pPr marL="171450" indent="-171450">
              <a:buFont typeface="Arial" panose="020B0604020202020204" pitchFamily="34" charset="0"/>
              <a:buChar char="•"/>
            </a:pPr>
            <a:r>
              <a:rPr lang="en-US" dirty="0"/>
              <a:t>PV control. How much the PV plants are limited at the time.</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By looking the actual load does not provide everything information to us determining the PV hosting capacity</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dirty="0"/>
              <a:t>A </a:t>
            </a:r>
            <a:r>
              <a:rPr lang="en-US" dirty="0"/>
              <a:t>total of 5000 PV scenarios with various PV penetrations are studied to obtain the hosting capacity.</a:t>
            </a:r>
          </a:p>
          <a:p>
            <a:pPr marL="171450" indent="-171450">
              <a:buFont typeface="Arial" panose="020B0604020202020204" pitchFamily="34" charset="0"/>
              <a:buChar char="•"/>
            </a:pPr>
            <a:r>
              <a:rPr lang="fi-FI" dirty="0"/>
              <a:t>T</a:t>
            </a:r>
            <a:r>
              <a:rPr lang="en-US" dirty="0"/>
              <a:t>he penetration of PVs spread from 2 % to 100 %.</a:t>
            </a:r>
          </a:p>
          <a:p>
            <a:pPr marL="171450" indent="-171450">
              <a:buFont typeface="Arial" panose="020B0604020202020204" pitchFamily="34" charset="0"/>
              <a:buChar char="•"/>
            </a:pPr>
            <a:endParaRPr lang="fi-FI" dirty="0"/>
          </a:p>
          <a:p>
            <a:pPr marL="171450" indent="-171450">
              <a:buFont typeface="Arial" panose="020B0604020202020204" pitchFamily="34" charset="0"/>
              <a:buChar char="•"/>
            </a:pPr>
            <a:r>
              <a:rPr lang="en-US" dirty="0"/>
              <a:t>feeder-12 has the largest </a:t>
            </a:r>
            <a:r>
              <a:rPr lang="en-US" dirty="0" err="1"/>
              <a:t>kVAR</a:t>
            </a:r>
            <a:r>
              <a:rPr lang="en-US" dirty="0"/>
              <a:t> support from the capacitors</a:t>
            </a:r>
          </a:p>
        </p:txBody>
      </p:sp>
    </p:spTree>
    <p:extLst>
      <p:ext uri="{BB962C8B-B14F-4D97-AF65-F5344CB8AC3E}">
        <p14:creationId xmlns:p14="http://schemas.microsoft.com/office/powerpoint/2010/main" val="4020812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couple technologies how the PV hosting capacity can be increased.</a:t>
            </a:r>
          </a:p>
          <a:p>
            <a:endParaRPr lang="en-US" dirty="0"/>
          </a:p>
          <a:p>
            <a:r>
              <a:rPr lang="en-US" dirty="0"/>
              <a:t>PV hosting capacity can be increased by restricting PV locations closer to the substation. PV locations based on the primary impedance has better performance than restricting PV locations based on the feeder length.</a:t>
            </a:r>
          </a:p>
          <a:p>
            <a:endParaRPr lang="en-US" dirty="0"/>
          </a:p>
          <a:p>
            <a:r>
              <a:rPr lang="en-US" dirty="0"/>
              <a:t>PV hosting capacity can be increased by producing reactive power to the feeder. This is usually done by controlling the power factor of solar inverter. By producing reactive power to the grid, we can control the voltage rise and drops in the feeder.</a:t>
            </a:r>
          </a:p>
          <a:p>
            <a:endParaRPr lang="en-US" dirty="0"/>
          </a:p>
          <a:p>
            <a:r>
              <a:rPr lang="en-US" dirty="0"/>
              <a:t>Simulations of the voltage rise and heating of the cables can be performed and different scenarios can be considered. </a:t>
            </a:r>
          </a:p>
          <a:p>
            <a:endParaRPr lang="en-US" dirty="0"/>
          </a:p>
          <a:p>
            <a:r>
              <a:rPr lang="en-US" dirty="0"/>
              <a:t>The most simple solution to increase the hosting capacity of the feeder is to replace old cables with cables that have higher ampacity limit and with transformers that have higher ratings. Still this is not the best solutions because of the intermittent production of PV. Cables and transformers with higher constraints are more expensive and most of the time cables and transformers are too good for the feeder.</a:t>
            </a:r>
          </a:p>
        </p:txBody>
      </p:sp>
    </p:spTree>
    <p:extLst>
      <p:ext uri="{BB962C8B-B14F-4D97-AF65-F5344CB8AC3E}">
        <p14:creationId xmlns:p14="http://schemas.microsoft.com/office/powerpoint/2010/main" val="2869750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b="1" dirty="0"/>
              <a:t>Feeder reconfiguration. </a:t>
            </a:r>
            <a:r>
              <a:rPr lang="fi-FI" dirty="0"/>
              <a:t>In addition to increasing the ampacity of the cables, the feeder cable topology can also be reconfigured, which in turn </a:t>
            </a:r>
            <a:r>
              <a:rPr lang="fi-FI" b="1" dirty="0"/>
              <a:t>changes the distances and impedances </a:t>
            </a:r>
            <a:r>
              <a:rPr lang="fi-FI" dirty="0"/>
              <a:t>of all PV locations. Feeder reconfiguration is generally used to reduce energy losses and improve voltages, but with DG, feeder reconfiguration can be used to improve the HC. Simulations have to be run with the objective of maximizing the DG power in the feeder. The reconfiguration can be done during the planning stage of the project or during the project with the use of remotely operated switches. However a sufficient amount of remote switches is needed.</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i-FI" b="1" dirty="0"/>
              <a:t>PV power factor setting</a:t>
            </a:r>
            <a:r>
              <a:rPr lang="fi-FI" b="0" dirty="0"/>
              <a:t>. The PV power factor affects the HC greatly. A smaller leading PF will usually cause more generated reactive power into the feeder. For optimal operation, the PF should be optimized for each PV to have its unique PF. Furthermore with the ability to control the PF of a PV, it would be possible to increase the HC.</a:t>
            </a:r>
          </a:p>
          <a:p>
            <a:pPr marL="171450" indent="-171450">
              <a:buFont typeface="Arial" panose="020B0604020202020204" pitchFamily="34" charset="0"/>
              <a:buChar char="•"/>
            </a:pPr>
            <a:r>
              <a:rPr lang="fi-FI" b="1" dirty="0"/>
              <a:t>Volt/var optimization</a:t>
            </a:r>
            <a:r>
              <a:rPr lang="fi-FI" b="0" dirty="0"/>
              <a:t>. </a:t>
            </a:r>
            <a:r>
              <a:rPr lang="en-US" b="0" dirty="0"/>
              <a:t>Most PV inverters are consuming reactive power from the feeder so that the overvoltage problem could be avoided. This however causes voltage deviation in the system. In order to compromise between the overvoltage and voltage deviation, volt/var optimization can be utilized. Volt/VAR is used to manage voltage levels and reactive power to achieve more efficient gird operation by reducing system losses, peak demand or energy consumption or a combination of the three. Different volt/var functions will provide different VAR support. </a:t>
            </a:r>
          </a:p>
          <a:p>
            <a:pPr marL="171450" indent="-171450">
              <a:buFont typeface="Arial" panose="020B0604020202020204" pitchFamily="34" charset="0"/>
              <a:buChar char="•"/>
            </a:pPr>
            <a:r>
              <a:rPr lang="fi-FI" b="1" dirty="0"/>
              <a:t>G</a:t>
            </a:r>
            <a:r>
              <a:rPr lang="en-US" b="1" dirty="0" err="1"/>
              <a:t>eneric</a:t>
            </a:r>
            <a:r>
              <a:rPr lang="en-US" b="1" dirty="0"/>
              <a:t> optimization problem formulation</a:t>
            </a:r>
            <a:r>
              <a:rPr lang="en-US" b="0" dirty="0"/>
              <a:t>. The above cases are all optimization problems with different constraints (power flow, voltage limits, thermal limits, topology limits, PV limits) and other user-defined limits. They can be solved with different kinds of algorithms.</a:t>
            </a:r>
            <a:endParaRPr lang="en-US" b="1" dirty="0"/>
          </a:p>
        </p:txBody>
      </p:sp>
    </p:spTree>
    <p:extLst>
      <p:ext uri="{BB962C8B-B14F-4D97-AF65-F5344CB8AC3E}">
        <p14:creationId xmlns:p14="http://schemas.microsoft.com/office/powerpoint/2010/main" val="2314570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i-FI" b="1" dirty="0"/>
              <a:t>BESS</a:t>
            </a:r>
            <a:r>
              <a:rPr lang="fi-FI" b="0" dirty="0"/>
              <a:t>. Allows the the demand and generation to be smoothened out by shaving of the demand peaks. </a:t>
            </a:r>
            <a:r>
              <a:rPr lang="fi-FI" sz="1000" dirty="0"/>
              <a:t>R</a:t>
            </a:r>
            <a:r>
              <a:rPr lang="en-US" sz="1000" dirty="0" err="1"/>
              <a:t>egenerating</a:t>
            </a:r>
            <a:r>
              <a:rPr lang="en-US" sz="1000" dirty="0"/>
              <a:t> during high production and injecting during high demand. </a:t>
            </a:r>
            <a:r>
              <a:rPr lang="fi-FI" b="0" dirty="0"/>
              <a:t>However with 1-phase BESS, it’s important to install the BESS and the PV on the same phase to increase the HC. If the phases are randomly selected, the HC actually reduces. 3-phase BESS are more expensive, but have a lower impact on the power quality. In the future, when prices of batteries will decrease. EVs is a big possibility.</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i-FI" b="1" dirty="0"/>
              <a:t>OLTC.</a:t>
            </a:r>
            <a:r>
              <a:rPr lang="fi-FI" b="0" dirty="0"/>
              <a:t> Allows stepped voltage regulation of the output of transformers.</a:t>
            </a:r>
            <a:r>
              <a:rPr lang="fi-FI" b="1" dirty="0"/>
              <a:t> </a:t>
            </a:r>
            <a:r>
              <a:rPr lang="fi-FI" b="0" dirty="0"/>
              <a:t>OLTCs provide automatic compensation for the voltage profile of the network, which in turn increases the HC.</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i-FI" b="1" dirty="0"/>
              <a:t>Active power curtailment</a:t>
            </a:r>
            <a:r>
              <a:rPr lang="fi-FI" b="0" dirty="0"/>
              <a:t>. DSOs can ask DGs to decrease their output power to match consumption requirements in order to maintain the operation limits of the grid. Useful in centralized DGs, when the DSOs can access DG stations and control their output power.</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i-FI" b="1" dirty="0"/>
              <a:t>Common grid codes</a:t>
            </a:r>
            <a:r>
              <a:rPr lang="fi-FI" b="0" dirty="0"/>
              <a:t>. that set restrictions on new PV installations.</a:t>
            </a:r>
            <a:endParaRPr lang="fi-FI" b="1" dirty="0"/>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fi-FI" b="1" dirty="0"/>
          </a:p>
          <a:p>
            <a:pPr marL="171450" indent="-171450">
              <a:buFont typeface="Arial" panose="020B0604020202020204" pitchFamily="34" charset="0"/>
              <a:buChar char="•"/>
            </a:pPr>
            <a:endParaRPr lang="en-US" b="1" dirty="0"/>
          </a:p>
        </p:txBody>
      </p:sp>
    </p:spTree>
    <p:extLst>
      <p:ext uri="{BB962C8B-B14F-4D97-AF65-F5344CB8AC3E}">
        <p14:creationId xmlns:p14="http://schemas.microsoft.com/office/powerpoint/2010/main" val="3821032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dirty="0"/>
              <a:t>05.03.2019</a:t>
            </a:r>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dirty="0"/>
              <a:t>05.03.2019</a:t>
            </a:r>
            <a:endParaRPr lang="en-US" dirty="0"/>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dirty="0"/>
              <a:t>05.03.2019</a:t>
            </a:r>
            <a:endParaRPr lang="en-US" dirty="0"/>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dirty="0"/>
              <a:t>05.03.2019</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dirty="0"/>
              <a:t>05.03.2019</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dirty="0"/>
              <a:t>05.03.2019</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a:t/>
            </a:r>
            <a:br>
              <a:rPr lang="fi-FI" sz="3200" dirty="0"/>
            </a:br>
            <a:r>
              <a:rPr lang="fi-FI" sz="3200" i="1" dirty="0"/>
              <a:t>PV </a:t>
            </a:r>
            <a:r>
              <a:rPr lang="fi-FI" sz="3200" i="1" dirty="0" err="1"/>
              <a:t>hosting</a:t>
            </a:r>
            <a:r>
              <a:rPr lang="fi-FI" sz="3200" i="1" dirty="0"/>
              <a:t> </a:t>
            </a:r>
            <a:r>
              <a:rPr lang="fi-FI" sz="3200" i="1" dirty="0" err="1"/>
              <a:t>capacity</a:t>
            </a:r>
            <a:r>
              <a:rPr lang="fi-FI" sz="3200" i="1" dirty="0"/>
              <a:t> of </a:t>
            </a:r>
            <a:r>
              <a:rPr lang="fi-FI" sz="3200" i="1" dirty="0" err="1"/>
              <a:t>low</a:t>
            </a:r>
            <a:r>
              <a:rPr lang="fi-FI" sz="3200" i="1" dirty="0"/>
              <a:t> </a:t>
            </a:r>
            <a:r>
              <a:rPr lang="fi-FI" sz="3200" i="1" dirty="0" err="1"/>
              <a:t>voltage</a:t>
            </a:r>
            <a:r>
              <a:rPr lang="fi-FI" sz="3200" i="1" dirty="0"/>
              <a:t> and medium </a:t>
            </a:r>
            <a:r>
              <a:rPr lang="fi-FI" sz="3200" i="1" dirty="0" err="1"/>
              <a:t>voltage</a:t>
            </a:r>
            <a:r>
              <a:rPr lang="fi-FI" sz="3200" i="1" dirty="0"/>
              <a:t> </a:t>
            </a:r>
            <a:r>
              <a:rPr lang="fi-FI" sz="3200" i="1" dirty="0" err="1"/>
              <a:t>grids</a:t>
            </a:r>
            <a:endParaRPr lang="en-US" sz="3200" i="1" dirty="0"/>
          </a:p>
        </p:txBody>
      </p:sp>
      <p:sp>
        <p:nvSpPr>
          <p:cNvPr id="3" name="Subtitle 2"/>
          <p:cNvSpPr>
            <a:spLocks noGrp="1"/>
          </p:cNvSpPr>
          <p:nvPr>
            <p:ph type="subTitle" idx="1"/>
          </p:nvPr>
        </p:nvSpPr>
        <p:spPr>
          <a:xfrm>
            <a:off x="572401" y="4182429"/>
            <a:ext cx="6285600" cy="1323370"/>
          </a:xfrm>
        </p:spPr>
        <p:txBody>
          <a:bodyPr>
            <a:normAutofit/>
          </a:bodyPr>
          <a:lstStyle/>
          <a:p>
            <a:r>
              <a:rPr lang="en-US" i="1" dirty="0" err="1"/>
              <a:t>Jakov</a:t>
            </a:r>
            <a:r>
              <a:rPr lang="en-US" i="1" dirty="0"/>
              <a:t> Chavez Vega</a:t>
            </a:r>
          </a:p>
          <a:p>
            <a:r>
              <a:rPr lang="en-US" i="1" dirty="0"/>
              <a:t>Kalle Valtavirta</a:t>
            </a:r>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fi-FI" dirty="0"/>
              <a:t>5.3.2019</a:t>
            </a:r>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lnSpc>
                <a:spcPct val="150000"/>
              </a:lnSpc>
              <a:buFont typeface="+mj-lt"/>
              <a:buAutoNum type="arabicPeriod"/>
            </a:pPr>
            <a:r>
              <a:rPr lang="en-GB" dirty="0"/>
              <a:t>Smith, J. &amp; Rylander, M., PV Hosting Capacity on Distribution Feeders, Electric Power Research Institute, IEEE PES Washington, D.C, 2014.</a:t>
            </a:r>
            <a:endParaRPr lang="en-US" sz="2000" dirty="0"/>
          </a:p>
          <a:p>
            <a:pPr marL="342900" indent="-342900">
              <a:lnSpc>
                <a:spcPct val="150000"/>
              </a:lnSpc>
              <a:buFont typeface="+mj-lt"/>
              <a:buAutoNum type="arabicPeriod"/>
            </a:pPr>
            <a:r>
              <a:rPr lang="en-GB" dirty="0"/>
              <a:t>Fei Ding, Barry Mather, and Peter </a:t>
            </a:r>
            <a:r>
              <a:rPr lang="en-GB" dirty="0" err="1"/>
              <a:t>Gotseff</a:t>
            </a:r>
            <a:r>
              <a:rPr lang="en-GB" dirty="0"/>
              <a:t>, National Renewable Energy Laboratory (NREL), Technologies to increase PV hosting capacity in Distribution Feeders, IEEE, 2016.</a:t>
            </a:r>
          </a:p>
          <a:p>
            <a:pPr marL="342900" indent="-342900">
              <a:lnSpc>
                <a:spcPct val="150000"/>
              </a:lnSpc>
              <a:buFont typeface="+mj-lt"/>
              <a:buAutoNum type="arabicPeriod"/>
            </a:pPr>
            <a:r>
              <a:rPr lang="en-GB" dirty="0"/>
              <a:t>Green, J; Roark J; Parks J, </a:t>
            </a:r>
            <a:r>
              <a:rPr lang="en-US" dirty="0"/>
              <a:t>Determining the impacts of volt/VAR optimization: a tale of two approaches, Electric Light &amp; Power and POWERGRID International, 2015.</a:t>
            </a:r>
          </a:p>
          <a:p>
            <a:pPr marL="342900" indent="-342900">
              <a:lnSpc>
                <a:spcPct val="150000"/>
              </a:lnSpc>
              <a:buFont typeface="+mj-lt"/>
              <a:buAutoNum type="arabicPeriod"/>
            </a:pPr>
            <a:r>
              <a:rPr lang="en-US" dirty="0"/>
              <a:t>Arshad, A; </a:t>
            </a:r>
            <a:r>
              <a:rPr lang="en-US" dirty="0" err="1"/>
              <a:t>Püvi</a:t>
            </a:r>
            <a:r>
              <a:rPr lang="en-US" dirty="0"/>
              <a:t>, V; Lehtonen, M, Monte Carlo-Based Comprehensive Assessment of PV Hosting Capacity and Energy Storage Impact in Realistic Finnish Low-Voltage Networks, MDPI Energies, 2018.</a:t>
            </a:r>
          </a:p>
          <a:p>
            <a:pPr marL="0" indent="0">
              <a:lnSpc>
                <a:spcPct val="150000"/>
              </a:lnSpc>
            </a:pPr>
            <a:endParaRPr lang="en-GB" dirty="0"/>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05.03.2019</a:t>
            </a:r>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682625" lvl="1" indent="-342900">
              <a:lnSpc>
                <a:spcPct val="150000"/>
              </a:lnSpc>
            </a:pPr>
            <a:r>
              <a:rPr lang="en-US" sz="2000" dirty="0"/>
              <a:t>Renewable energy sources covers 85% of global electricity production in 2050 </a:t>
            </a:r>
          </a:p>
          <a:p>
            <a:pPr marL="682625" lvl="1" indent="-342900">
              <a:lnSpc>
                <a:spcPct val="150000"/>
              </a:lnSpc>
            </a:pPr>
            <a:r>
              <a:rPr lang="en-US" sz="2000" dirty="0"/>
              <a:t>Increasing amount of PV in electricity production creates problems in LV and MV network</a:t>
            </a:r>
          </a:p>
          <a:p>
            <a:pPr marL="1023938" lvl="2" indent="-342900">
              <a:lnSpc>
                <a:spcPct val="150000"/>
              </a:lnSpc>
            </a:pPr>
            <a:r>
              <a:rPr lang="en-US" sz="1600" dirty="0"/>
              <a:t>Voltage rise</a:t>
            </a:r>
          </a:p>
          <a:p>
            <a:pPr marL="1023938" lvl="2" indent="-342900">
              <a:lnSpc>
                <a:spcPct val="150000"/>
              </a:lnSpc>
            </a:pPr>
            <a:r>
              <a:rPr lang="en-US" sz="1600" dirty="0"/>
              <a:t>Thermal</a:t>
            </a:r>
          </a:p>
          <a:p>
            <a:pPr marL="1023938" lvl="2" indent="-342900">
              <a:lnSpc>
                <a:spcPct val="150000"/>
              </a:lnSpc>
            </a:pPr>
            <a:r>
              <a:rPr lang="en-US" sz="1600" dirty="0"/>
              <a:t>Unbalance of systems</a:t>
            </a:r>
          </a:p>
          <a:p>
            <a:pPr marL="1023938" lvl="2" indent="-342900">
              <a:lnSpc>
                <a:spcPct val="150000"/>
              </a:lnSpc>
            </a:pPr>
            <a:r>
              <a:rPr lang="en-US" sz="1600" dirty="0"/>
              <a:t>Loading constraints exceeds</a:t>
            </a:r>
          </a:p>
          <a:p>
            <a:pPr marL="682625" lvl="1" indent="-342900">
              <a:lnSpc>
                <a:spcPct val="150000"/>
              </a:lnSpc>
            </a:pPr>
            <a:r>
              <a:rPr lang="en-US" sz="2000" dirty="0"/>
              <a:t>How hosting capacity can be increased?</a:t>
            </a:r>
          </a:p>
        </p:txBody>
      </p:sp>
      <p:sp>
        <p:nvSpPr>
          <p:cNvPr id="3" name="Title 2"/>
          <p:cNvSpPr>
            <a:spLocks noGrp="1"/>
          </p:cNvSpPr>
          <p:nvPr>
            <p:ph type="ctrTitle"/>
          </p:nvPr>
        </p:nvSpPr>
        <p:spPr/>
        <p:txBody>
          <a:bodyPr/>
          <a:lstStyle/>
          <a:p>
            <a:r>
              <a:rPr lang="fi-FI" dirty="0"/>
              <a:t>Introduction</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05.03.2019</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dirty="0"/>
          </a:p>
        </p:txBody>
      </p:sp>
      <p:pic>
        <p:nvPicPr>
          <p:cNvPr id="9" name="Kuva 1">
            <a:extLst>
              <a:ext uri="{FF2B5EF4-FFF2-40B4-BE49-F238E27FC236}">
                <a16:creationId xmlns:a16="http://schemas.microsoft.com/office/drawing/2014/main" id="{66AF1B20-BE5A-4F3D-B631-4E90EF365B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6894" y="3429000"/>
            <a:ext cx="3994495" cy="1756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lnSpcReduction="10000"/>
          </a:bodyPr>
          <a:lstStyle/>
          <a:p>
            <a:pPr marL="682625" lvl="1" indent="-342900">
              <a:lnSpc>
                <a:spcPct val="150000"/>
              </a:lnSpc>
            </a:pPr>
            <a:r>
              <a:rPr lang="en-US" dirty="0"/>
              <a:t>Main factors determining the PV hosting capacity of feeder</a:t>
            </a:r>
          </a:p>
          <a:p>
            <a:pPr lvl="2">
              <a:lnSpc>
                <a:spcPct val="150000"/>
              </a:lnSpc>
            </a:pPr>
            <a:r>
              <a:rPr lang="en-US" dirty="0"/>
              <a:t>Size of PV</a:t>
            </a:r>
          </a:p>
          <a:p>
            <a:pPr lvl="2">
              <a:lnSpc>
                <a:spcPct val="150000"/>
              </a:lnSpc>
            </a:pPr>
            <a:r>
              <a:rPr lang="en-US" dirty="0"/>
              <a:t>Location</a:t>
            </a:r>
          </a:p>
          <a:p>
            <a:pPr lvl="2">
              <a:lnSpc>
                <a:spcPct val="150000"/>
              </a:lnSpc>
            </a:pPr>
            <a:r>
              <a:rPr lang="en-US" dirty="0"/>
              <a:t>Feeder characteristics</a:t>
            </a:r>
          </a:p>
          <a:p>
            <a:pPr lvl="2">
              <a:lnSpc>
                <a:spcPct val="150000"/>
              </a:lnSpc>
            </a:pPr>
            <a:r>
              <a:rPr lang="en-GB" dirty="0"/>
              <a:t>Electrical proximity to other PV</a:t>
            </a:r>
          </a:p>
          <a:p>
            <a:pPr lvl="2">
              <a:lnSpc>
                <a:spcPct val="150000"/>
              </a:lnSpc>
            </a:pPr>
            <a:r>
              <a:rPr lang="en-GB" dirty="0"/>
              <a:t>PV control</a:t>
            </a:r>
          </a:p>
          <a:p>
            <a:pPr lvl="1">
              <a:lnSpc>
                <a:spcPct val="150000"/>
              </a:lnSpc>
            </a:pPr>
            <a:r>
              <a:rPr lang="en-GB" dirty="0"/>
              <a:t>Load does </a:t>
            </a:r>
            <a:r>
              <a:rPr lang="en-GB" b="1" dirty="0"/>
              <a:t>not</a:t>
            </a:r>
            <a:r>
              <a:rPr lang="en-GB" dirty="0"/>
              <a:t> determine the hosting capacity</a:t>
            </a:r>
            <a:endParaRPr lang="en-US" dirty="0"/>
          </a:p>
          <a:p>
            <a:pPr lvl="1">
              <a:lnSpc>
                <a:spcPct val="150000"/>
              </a:lnSpc>
            </a:pPr>
            <a:endParaRPr lang="en-US" sz="3000" dirty="0"/>
          </a:p>
        </p:txBody>
      </p:sp>
      <p:sp>
        <p:nvSpPr>
          <p:cNvPr id="3" name="Title 2"/>
          <p:cNvSpPr>
            <a:spLocks noGrp="1"/>
          </p:cNvSpPr>
          <p:nvPr>
            <p:ph type="ctrTitle"/>
          </p:nvPr>
        </p:nvSpPr>
        <p:spPr/>
        <p:txBody>
          <a:bodyPr/>
          <a:lstStyle/>
          <a:p>
            <a:r>
              <a:rPr lang="en-US" dirty="0"/>
              <a:t>Factors determining PV hosting capacity </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05.03.2019</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dirty="0"/>
          </a:p>
        </p:txBody>
      </p:sp>
      <p:pic>
        <p:nvPicPr>
          <p:cNvPr id="6" name="Picture 5">
            <a:extLst>
              <a:ext uri="{FF2B5EF4-FFF2-40B4-BE49-F238E27FC236}">
                <a16:creationId xmlns:a16="http://schemas.microsoft.com/office/drawing/2014/main" id="{7352CA40-41E8-4D52-B7D2-9B59CAAE6BC2}"/>
              </a:ext>
            </a:extLst>
          </p:cNvPr>
          <p:cNvPicPr>
            <a:picLocks noChangeAspect="1"/>
          </p:cNvPicPr>
          <p:nvPr/>
        </p:nvPicPr>
        <p:blipFill>
          <a:blip r:embed="rId3"/>
          <a:stretch>
            <a:fillRect/>
          </a:stretch>
        </p:blipFill>
        <p:spPr>
          <a:xfrm>
            <a:off x="5145539" y="1979732"/>
            <a:ext cx="3428100" cy="3172135"/>
          </a:xfrm>
          <a:prstGeom prst="rect">
            <a:avLst/>
          </a:prstGeom>
        </p:spPr>
      </p:pic>
    </p:spTree>
    <p:extLst>
      <p:ext uri="{BB962C8B-B14F-4D97-AF65-F5344CB8AC3E}">
        <p14:creationId xmlns:p14="http://schemas.microsoft.com/office/powerpoint/2010/main" val="521881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823DF8D-560E-48FF-9F88-B21896BF4048}"/>
              </a:ext>
            </a:extLst>
          </p:cNvPr>
          <p:cNvSpPr>
            <a:spLocks noGrp="1"/>
          </p:cNvSpPr>
          <p:nvPr>
            <p:ph type="body" sz="quarter" idx="13"/>
          </p:nvPr>
        </p:nvSpPr>
        <p:spPr>
          <a:xfrm>
            <a:off x="125823" y="5607794"/>
            <a:ext cx="4816857" cy="273600"/>
          </a:xfrm>
        </p:spPr>
        <p:txBody>
          <a:bodyPr>
            <a:noAutofit/>
          </a:bodyPr>
          <a:lstStyle/>
          <a:p>
            <a:r>
              <a:rPr lang="en-US" sz="1300" dirty="0"/>
              <a:t>Some of the key characteristics of 15 different test feeders</a:t>
            </a:r>
          </a:p>
        </p:txBody>
      </p:sp>
      <p:sp>
        <p:nvSpPr>
          <p:cNvPr id="3" name="Title 2">
            <a:extLst>
              <a:ext uri="{FF2B5EF4-FFF2-40B4-BE49-F238E27FC236}">
                <a16:creationId xmlns:a16="http://schemas.microsoft.com/office/drawing/2014/main" id="{50E7A3FA-8F2F-4C59-AF72-D7504FEC2A2F}"/>
              </a:ext>
            </a:extLst>
          </p:cNvPr>
          <p:cNvSpPr>
            <a:spLocks noGrp="1"/>
          </p:cNvSpPr>
          <p:nvPr>
            <p:ph type="ctrTitle"/>
          </p:nvPr>
        </p:nvSpPr>
        <p:spPr/>
        <p:txBody>
          <a:bodyPr/>
          <a:lstStyle/>
          <a:p>
            <a:endParaRPr lang="en-US"/>
          </a:p>
        </p:txBody>
      </p:sp>
      <p:sp>
        <p:nvSpPr>
          <p:cNvPr id="4" name="Text Placeholder 3">
            <a:extLst>
              <a:ext uri="{FF2B5EF4-FFF2-40B4-BE49-F238E27FC236}">
                <a16:creationId xmlns:a16="http://schemas.microsoft.com/office/drawing/2014/main" id="{4A845CD0-DA14-40B9-935E-38962B19D0D3}"/>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02A46105-80F3-4C78-98CD-12D7D21703D8}"/>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05164437-CF63-4D7E-A57A-CA3D22621A74}"/>
              </a:ext>
            </a:extLst>
          </p:cNvPr>
          <p:cNvSpPr>
            <a:spLocks noGrp="1"/>
          </p:cNvSpPr>
          <p:nvPr>
            <p:ph type="dt" sz="half" idx="19"/>
          </p:nvPr>
        </p:nvSpPr>
        <p:spPr/>
        <p:txBody>
          <a:bodyPr/>
          <a:lstStyle/>
          <a:p>
            <a:pPr>
              <a:defRPr/>
            </a:pPr>
            <a:r>
              <a:rPr lang="fi-FI"/>
              <a:t>05.03.2019</a:t>
            </a:r>
            <a:endParaRPr lang="en-US" dirty="0"/>
          </a:p>
        </p:txBody>
      </p:sp>
      <p:sp>
        <p:nvSpPr>
          <p:cNvPr id="7" name="Slide Number Placeholder 6">
            <a:extLst>
              <a:ext uri="{FF2B5EF4-FFF2-40B4-BE49-F238E27FC236}">
                <a16:creationId xmlns:a16="http://schemas.microsoft.com/office/drawing/2014/main" id="{DA881CC4-6E85-4852-8EF0-18FD0982E70E}"/>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dirty="0"/>
          </a:p>
        </p:txBody>
      </p:sp>
      <p:pic>
        <p:nvPicPr>
          <p:cNvPr id="9" name="Picture 8" descr="A screenshot of a cell phone&#10;&#10;Description generated with high confidence">
            <a:extLst>
              <a:ext uri="{FF2B5EF4-FFF2-40B4-BE49-F238E27FC236}">
                <a16:creationId xmlns:a16="http://schemas.microsoft.com/office/drawing/2014/main" id="{BE0DAAD7-9182-4B90-8974-47391C9EF11F}"/>
              </a:ext>
            </a:extLst>
          </p:cNvPr>
          <p:cNvPicPr>
            <a:picLocks noChangeAspect="1"/>
          </p:cNvPicPr>
          <p:nvPr/>
        </p:nvPicPr>
        <p:blipFill>
          <a:blip r:embed="rId3"/>
          <a:stretch>
            <a:fillRect/>
          </a:stretch>
        </p:blipFill>
        <p:spPr>
          <a:xfrm>
            <a:off x="125823" y="418343"/>
            <a:ext cx="4057207" cy="5189451"/>
          </a:xfrm>
          <a:prstGeom prst="rect">
            <a:avLst/>
          </a:prstGeom>
        </p:spPr>
      </p:pic>
      <p:pic>
        <p:nvPicPr>
          <p:cNvPr id="11" name="Picture 10" descr="A picture containing screenshot&#10;&#10;Description generated with high confidence">
            <a:extLst>
              <a:ext uri="{FF2B5EF4-FFF2-40B4-BE49-F238E27FC236}">
                <a16:creationId xmlns:a16="http://schemas.microsoft.com/office/drawing/2014/main" id="{A59737D0-1E64-462E-87D7-EDDA4F188DA0}"/>
              </a:ext>
            </a:extLst>
          </p:cNvPr>
          <p:cNvPicPr>
            <a:picLocks noChangeAspect="1"/>
          </p:cNvPicPr>
          <p:nvPr/>
        </p:nvPicPr>
        <p:blipFill>
          <a:blip r:embed="rId4"/>
          <a:stretch>
            <a:fillRect/>
          </a:stretch>
        </p:blipFill>
        <p:spPr>
          <a:xfrm>
            <a:off x="4183030" y="937740"/>
            <a:ext cx="4816858" cy="2237669"/>
          </a:xfrm>
          <a:prstGeom prst="rect">
            <a:avLst/>
          </a:prstGeom>
        </p:spPr>
      </p:pic>
      <p:sp>
        <p:nvSpPr>
          <p:cNvPr id="12" name="Text Placeholder 1">
            <a:extLst>
              <a:ext uri="{FF2B5EF4-FFF2-40B4-BE49-F238E27FC236}">
                <a16:creationId xmlns:a16="http://schemas.microsoft.com/office/drawing/2014/main" id="{87086B84-5D8A-4596-B9E5-AC59C3A73966}"/>
              </a:ext>
            </a:extLst>
          </p:cNvPr>
          <p:cNvSpPr txBox="1">
            <a:spLocks/>
          </p:cNvSpPr>
          <p:nvPr/>
        </p:nvSpPr>
        <p:spPr bwMode="auto">
          <a:xfrm>
            <a:off x="4148386" y="1732026"/>
            <a:ext cx="52933" cy="218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r>
              <a:rPr lang="fi-FI" sz="700" b="0" dirty="0"/>
              <a:t>0</a:t>
            </a:r>
          </a:p>
        </p:txBody>
      </p:sp>
    </p:spTree>
    <p:extLst>
      <p:ext uri="{BB962C8B-B14F-4D97-AF65-F5344CB8AC3E}">
        <p14:creationId xmlns:p14="http://schemas.microsoft.com/office/powerpoint/2010/main" val="532061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marL="682625" lvl="1" indent="-342900">
              <a:lnSpc>
                <a:spcPct val="150000"/>
              </a:lnSpc>
            </a:pPr>
            <a:r>
              <a:rPr lang="en-US" dirty="0"/>
              <a:t>PV locations</a:t>
            </a:r>
          </a:p>
          <a:p>
            <a:pPr marL="682625" lvl="1" indent="-342900">
              <a:lnSpc>
                <a:spcPct val="150000"/>
              </a:lnSpc>
            </a:pPr>
            <a:r>
              <a:rPr lang="en-US" dirty="0"/>
              <a:t>PV power factors</a:t>
            </a:r>
          </a:p>
          <a:p>
            <a:pPr marL="1023938" lvl="2" indent="-342900">
              <a:lnSpc>
                <a:spcPct val="150000"/>
              </a:lnSpc>
            </a:pPr>
            <a:r>
              <a:rPr lang="en-US" dirty="0"/>
              <a:t>Unified constant power factor</a:t>
            </a:r>
          </a:p>
          <a:p>
            <a:pPr marL="1023938" lvl="2" indent="-342900">
              <a:lnSpc>
                <a:spcPct val="150000"/>
              </a:lnSpc>
            </a:pPr>
            <a:r>
              <a:rPr lang="en-US" dirty="0"/>
              <a:t>Volt/VAR control</a:t>
            </a:r>
          </a:p>
          <a:p>
            <a:pPr marL="682625" lvl="1" indent="-342900">
              <a:lnSpc>
                <a:spcPct val="150000"/>
              </a:lnSpc>
            </a:pPr>
            <a:r>
              <a:rPr lang="en-US" dirty="0"/>
              <a:t>Simulations</a:t>
            </a:r>
          </a:p>
          <a:p>
            <a:pPr marL="682625" lvl="1" indent="-342900">
              <a:lnSpc>
                <a:spcPct val="150000"/>
              </a:lnSpc>
            </a:pPr>
            <a:r>
              <a:rPr lang="en-US" dirty="0"/>
              <a:t>Increasing the ampacity of cables and rating of transformer</a:t>
            </a:r>
          </a:p>
          <a:p>
            <a:pPr marL="339725" lvl="1" indent="0">
              <a:lnSpc>
                <a:spcPct val="150000"/>
              </a:lnSpc>
              <a:buNone/>
            </a:pPr>
            <a:endParaRPr lang="en-US" dirty="0"/>
          </a:p>
          <a:p>
            <a:pPr marL="682625" lvl="1" indent="-342900">
              <a:lnSpc>
                <a:spcPct val="150000"/>
              </a:lnSpc>
            </a:pPr>
            <a:endParaRPr lang="en-US" dirty="0"/>
          </a:p>
        </p:txBody>
      </p:sp>
      <p:sp>
        <p:nvSpPr>
          <p:cNvPr id="3" name="Title 2"/>
          <p:cNvSpPr>
            <a:spLocks noGrp="1"/>
          </p:cNvSpPr>
          <p:nvPr>
            <p:ph type="ctrTitle"/>
          </p:nvPr>
        </p:nvSpPr>
        <p:spPr/>
        <p:txBody>
          <a:bodyPr/>
          <a:lstStyle/>
          <a:p>
            <a:r>
              <a:rPr lang="en-US" dirty="0"/>
              <a:t>Technologies to increase PV hosting capacity</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05.03.2019</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dirty="0"/>
          </a:p>
        </p:txBody>
      </p:sp>
    </p:spTree>
    <p:extLst>
      <p:ext uri="{BB962C8B-B14F-4D97-AF65-F5344CB8AC3E}">
        <p14:creationId xmlns:p14="http://schemas.microsoft.com/office/powerpoint/2010/main" val="2779116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fontScale="92500" lnSpcReduction="10000"/>
          </a:bodyPr>
          <a:lstStyle/>
          <a:p>
            <a:pPr marL="682625" lvl="1" indent="-342900">
              <a:lnSpc>
                <a:spcPct val="150000"/>
              </a:lnSpc>
            </a:pPr>
            <a:r>
              <a:rPr lang="en-US" sz="2000" dirty="0"/>
              <a:t>Feeder reconfiguration</a:t>
            </a:r>
          </a:p>
          <a:p>
            <a:pPr marL="1023938" lvl="2" indent="-342900">
              <a:lnSpc>
                <a:spcPct val="150000"/>
              </a:lnSpc>
            </a:pPr>
            <a:r>
              <a:rPr lang="fi-FI" sz="1600" dirty="0"/>
              <a:t>C</a:t>
            </a:r>
            <a:r>
              <a:rPr lang="en-US" sz="1600" dirty="0" err="1"/>
              <a:t>hanges</a:t>
            </a:r>
            <a:r>
              <a:rPr lang="en-US" sz="1600" dirty="0"/>
              <a:t> distances and impedances of all PV locations</a:t>
            </a:r>
          </a:p>
          <a:p>
            <a:pPr marL="682625" lvl="1" indent="-342900">
              <a:lnSpc>
                <a:spcPct val="150000"/>
              </a:lnSpc>
            </a:pPr>
            <a:r>
              <a:rPr lang="en-US" sz="2000" dirty="0"/>
              <a:t>PV power factor (pf) setting</a:t>
            </a:r>
          </a:p>
          <a:p>
            <a:pPr marL="1023938" lvl="2" indent="-342900">
              <a:lnSpc>
                <a:spcPct val="150000"/>
              </a:lnSpc>
            </a:pPr>
            <a:r>
              <a:rPr lang="fi-FI" sz="1600" dirty="0"/>
              <a:t>A smaller leading pf </a:t>
            </a:r>
            <a:r>
              <a:rPr lang="fi-FI" sz="1600" dirty="0">
                <a:sym typeface="Wingdings" panose="05000000000000000000" pitchFamily="2" charset="2"/>
              </a:rPr>
              <a:t></a:t>
            </a:r>
            <a:r>
              <a:rPr lang="ru-RU" sz="1600" dirty="0">
                <a:sym typeface="Wingdings" panose="05000000000000000000" pitchFamily="2" charset="2"/>
              </a:rPr>
              <a:t> </a:t>
            </a:r>
            <a:r>
              <a:rPr lang="fi-FI" sz="1600" dirty="0">
                <a:sym typeface="Wingdings" panose="05000000000000000000" pitchFamily="2" charset="2"/>
              </a:rPr>
              <a:t>more reactive power into the feeder</a:t>
            </a:r>
          </a:p>
          <a:p>
            <a:pPr marL="681038" lvl="2" indent="0">
              <a:lnSpc>
                <a:spcPct val="150000"/>
              </a:lnSpc>
              <a:buNone/>
            </a:pPr>
            <a:r>
              <a:rPr lang="fi-FI" sz="1600" dirty="0">
                <a:sym typeface="Wingdings" panose="05000000000000000000" pitchFamily="2" charset="2"/>
              </a:rPr>
              <a:t> pf should be optimized for each PV</a:t>
            </a:r>
            <a:endParaRPr lang="en-US" sz="1600" dirty="0"/>
          </a:p>
          <a:p>
            <a:pPr marL="682625" lvl="1" indent="-342900">
              <a:lnSpc>
                <a:spcPct val="150000"/>
              </a:lnSpc>
            </a:pPr>
            <a:r>
              <a:rPr lang="en-US" sz="2000" dirty="0"/>
              <a:t>Volt/var optimization</a:t>
            </a:r>
          </a:p>
          <a:p>
            <a:pPr marL="1023938" lvl="2" indent="-342900">
              <a:lnSpc>
                <a:spcPct val="150000"/>
              </a:lnSpc>
            </a:pPr>
            <a:r>
              <a:rPr lang="fi-FI" sz="1600" dirty="0"/>
              <a:t>PV inverters consume reactive power to avoid overvoltage</a:t>
            </a:r>
          </a:p>
          <a:p>
            <a:pPr marL="1023938" lvl="2" indent="-342900">
              <a:lnSpc>
                <a:spcPct val="150000"/>
              </a:lnSpc>
            </a:pPr>
            <a:r>
              <a:rPr lang="fi-FI" sz="1600" dirty="0"/>
              <a:t>At the same time causing voltage deviation in the system</a:t>
            </a:r>
            <a:endParaRPr lang="fi-FI" sz="1300" dirty="0"/>
          </a:p>
          <a:p>
            <a:pPr marL="681038" lvl="2" indent="0">
              <a:lnSpc>
                <a:spcPct val="150000"/>
              </a:lnSpc>
              <a:buNone/>
            </a:pPr>
            <a:r>
              <a:rPr lang="fi-FI" sz="1600" dirty="0">
                <a:sym typeface="Wingdings" panose="05000000000000000000" pitchFamily="2" charset="2"/>
              </a:rPr>
              <a:t>  </a:t>
            </a:r>
            <a:r>
              <a:rPr lang="fi-FI" sz="1600" dirty="0"/>
              <a:t>C</a:t>
            </a:r>
            <a:r>
              <a:rPr lang="en-US" sz="1600" dirty="0" err="1"/>
              <a:t>ompromise</a:t>
            </a:r>
            <a:r>
              <a:rPr lang="en-US" sz="1600" dirty="0"/>
              <a:t> between overvoltage and voltage deviation</a:t>
            </a:r>
          </a:p>
          <a:p>
            <a:pPr marL="682625" lvl="1" indent="-342900">
              <a:lnSpc>
                <a:spcPct val="150000"/>
              </a:lnSpc>
            </a:pPr>
            <a:r>
              <a:rPr lang="en-US" sz="2000" dirty="0"/>
              <a:t>Generic optimization problem formulation</a:t>
            </a:r>
          </a:p>
        </p:txBody>
      </p:sp>
      <p:sp>
        <p:nvSpPr>
          <p:cNvPr id="3" name="Title 2"/>
          <p:cNvSpPr>
            <a:spLocks noGrp="1"/>
          </p:cNvSpPr>
          <p:nvPr>
            <p:ph type="ctrTitle"/>
          </p:nvPr>
        </p:nvSpPr>
        <p:spPr/>
        <p:txBody>
          <a:bodyPr/>
          <a:lstStyle/>
          <a:p>
            <a:r>
              <a:rPr lang="en-US" dirty="0"/>
              <a:t>Advanced techniques</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05.03.2019</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spTree>
    <p:extLst>
      <p:ext uri="{BB962C8B-B14F-4D97-AF65-F5344CB8AC3E}">
        <p14:creationId xmlns:p14="http://schemas.microsoft.com/office/powerpoint/2010/main" val="2771802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456D33-E328-4D2B-8904-3ED1D4A46AF5}"/>
              </a:ext>
            </a:extLst>
          </p:cNvPr>
          <p:cNvSpPr>
            <a:spLocks noGrp="1"/>
          </p:cNvSpPr>
          <p:nvPr>
            <p:ph type="body" sz="quarter" idx="13"/>
          </p:nvPr>
        </p:nvSpPr>
        <p:spPr>
          <a:xfrm>
            <a:off x="572400" y="1461024"/>
            <a:ext cx="8165200" cy="4136400"/>
          </a:xfrm>
        </p:spPr>
        <p:txBody>
          <a:bodyPr>
            <a:normAutofit/>
          </a:bodyPr>
          <a:lstStyle/>
          <a:p>
            <a:pPr marL="682625" lvl="1" indent="-342900">
              <a:lnSpc>
                <a:spcPts val="2400"/>
              </a:lnSpc>
            </a:pPr>
            <a:r>
              <a:rPr lang="fi-FI" sz="2000" b="0" dirty="0"/>
              <a:t>Battery energy storage system (BESS)</a:t>
            </a:r>
          </a:p>
          <a:p>
            <a:pPr marL="1023938" lvl="2" indent="-342900">
              <a:lnSpc>
                <a:spcPts val="2400"/>
              </a:lnSpc>
            </a:pPr>
            <a:r>
              <a:rPr lang="fi-FI" sz="1600" dirty="0"/>
              <a:t>Demand is smoothened out by shaving demand peaks</a:t>
            </a:r>
          </a:p>
          <a:p>
            <a:pPr marL="1023938" lvl="2" indent="-342900">
              <a:lnSpc>
                <a:spcPts val="2400"/>
              </a:lnSpc>
            </a:pPr>
            <a:r>
              <a:rPr lang="fi-FI" sz="1600" dirty="0"/>
              <a:t>Prices of batteries will drop in the future</a:t>
            </a:r>
          </a:p>
          <a:p>
            <a:pPr marL="1023938" lvl="2" indent="-342900">
              <a:lnSpc>
                <a:spcPts val="2400"/>
              </a:lnSpc>
            </a:pPr>
            <a:r>
              <a:rPr lang="fi-FI" sz="1600" dirty="0"/>
              <a:t>Electric vehicles</a:t>
            </a:r>
            <a:endParaRPr lang="fi-FI" sz="1600" b="0" dirty="0"/>
          </a:p>
          <a:p>
            <a:pPr marL="682625" lvl="1" indent="-342900">
              <a:lnSpc>
                <a:spcPts val="2400"/>
              </a:lnSpc>
            </a:pPr>
            <a:r>
              <a:rPr lang="fi-FI" sz="2000" dirty="0"/>
              <a:t>Voltage control using on-load tap changer (OLTC) of a transformer</a:t>
            </a:r>
          </a:p>
          <a:p>
            <a:pPr marL="1023938" lvl="2" indent="-342900">
              <a:lnSpc>
                <a:spcPts val="2400"/>
              </a:lnSpc>
            </a:pPr>
            <a:r>
              <a:rPr lang="fi-FI" sz="1600" dirty="0"/>
              <a:t>Stepped voltage regulation</a:t>
            </a:r>
          </a:p>
          <a:p>
            <a:pPr marL="1023938" lvl="2" indent="-342900">
              <a:lnSpc>
                <a:spcPts val="2400"/>
              </a:lnSpc>
            </a:pPr>
            <a:r>
              <a:rPr lang="fi-FI" sz="1600" b="0" dirty="0"/>
              <a:t>Automatic compensation for the voltage profile of the network</a:t>
            </a:r>
            <a:endParaRPr lang="fi-FI" sz="2000" b="0" dirty="0"/>
          </a:p>
          <a:p>
            <a:pPr marL="682625" lvl="1" indent="-342900">
              <a:lnSpc>
                <a:spcPts val="2400"/>
              </a:lnSpc>
            </a:pPr>
            <a:r>
              <a:rPr lang="fi-FI" sz="2000" dirty="0"/>
              <a:t>Active power curtailment of PV output</a:t>
            </a:r>
          </a:p>
          <a:p>
            <a:pPr marL="1023938" lvl="2" indent="-342900">
              <a:lnSpc>
                <a:spcPts val="2400"/>
              </a:lnSpc>
            </a:pPr>
            <a:r>
              <a:rPr lang="fi-FI" sz="1600" dirty="0"/>
              <a:t>Distributed system operators ask DGs to decrease their output</a:t>
            </a:r>
          </a:p>
          <a:p>
            <a:pPr marL="1023938" lvl="2" indent="-342900">
              <a:lnSpc>
                <a:spcPts val="2400"/>
              </a:lnSpc>
            </a:pPr>
            <a:r>
              <a:rPr lang="fi-FI" sz="1600" dirty="0"/>
              <a:t>Useful in centralized DGs</a:t>
            </a:r>
          </a:p>
          <a:p>
            <a:pPr marL="682625" lvl="1" indent="-342900">
              <a:lnSpc>
                <a:spcPts val="2400"/>
              </a:lnSpc>
            </a:pPr>
            <a:r>
              <a:rPr lang="fi-FI" sz="2000" dirty="0"/>
              <a:t>Common grid codes</a:t>
            </a:r>
          </a:p>
        </p:txBody>
      </p:sp>
      <p:sp>
        <p:nvSpPr>
          <p:cNvPr id="3" name="Title 2">
            <a:extLst>
              <a:ext uri="{FF2B5EF4-FFF2-40B4-BE49-F238E27FC236}">
                <a16:creationId xmlns:a16="http://schemas.microsoft.com/office/drawing/2014/main" id="{CEA3E2DF-EC79-48CB-86CB-D5F7B26DE55E}"/>
              </a:ext>
            </a:extLst>
          </p:cNvPr>
          <p:cNvSpPr>
            <a:spLocks noGrp="1"/>
          </p:cNvSpPr>
          <p:nvPr>
            <p:ph type="ctrTitle"/>
          </p:nvPr>
        </p:nvSpPr>
        <p:spPr/>
        <p:txBody>
          <a:bodyPr/>
          <a:lstStyle/>
          <a:p>
            <a:r>
              <a:rPr lang="fi-FI" dirty="0"/>
              <a:t>Other techniques</a:t>
            </a:r>
            <a:br>
              <a:rPr lang="fi-FI" dirty="0"/>
            </a:br>
            <a:endParaRPr lang="en-US" dirty="0"/>
          </a:p>
        </p:txBody>
      </p:sp>
      <p:sp>
        <p:nvSpPr>
          <p:cNvPr id="4" name="Text Placeholder 3">
            <a:extLst>
              <a:ext uri="{FF2B5EF4-FFF2-40B4-BE49-F238E27FC236}">
                <a16:creationId xmlns:a16="http://schemas.microsoft.com/office/drawing/2014/main" id="{B5B7DB5E-F1C7-46D6-B8A2-A5770B2C7F51}"/>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DDE0ED3E-65D2-4270-A6D4-CC069DD16EC8}"/>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406EBACD-8020-4FF1-A2DE-CBB6541D07D5}"/>
              </a:ext>
            </a:extLst>
          </p:cNvPr>
          <p:cNvSpPr>
            <a:spLocks noGrp="1"/>
          </p:cNvSpPr>
          <p:nvPr>
            <p:ph type="dt" sz="half" idx="19"/>
          </p:nvPr>
        </p:nvSpPr>
        <p:spPr/>
        <p:txBody>
          <a:bodyPr/>
          <a:lstStyle/>
          <a:p>
            <a:pPr>
              <a:defRPr/>
            </a:pPr>
            <a:r>
              <a:rPr lang="fi-FI" dirty="0"/>
              <a:t>05.03.2019</a:t>
            </a:r>
            <a:endParaRPr lang="en-US" dirty="0"/>
          </a:p>
        </p:txBody>
      </p:sp>
      <p:sp>
        <p:nvSpPr>
          <p:cNvPr id="7" name="Slide Number Placeholder 6">
            <a:extLst>
              <a:ext uri="{FF2B5EF4-FFF2-40B4-BE49-F238E27FC236}">
                <a16:creationId xmlns:a16="http://schemas.microsoft.com/office/drawing/2014/main" id="{06D70253-5C74-4B37-BDFD-758CC50259FF}"/>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spTree>
    <p:extLst>
      <p:ext uri="{BB962C8B-B14F-4D97-AF65-F5344CB8AC3E}">
        <p14:creationId xmlns:p14="http://schemas.microsoft.com/office/powerpoint/2010/main" val="1596996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682625" lvl="1" indent="-342900">
              <a:lnSpc>
                <a:spcPct val="150000"/>
              </a:lnSpc>
            </a:pPr>
            <a:r>
              <a:rPr lang="fi-FI" sz="2000" b="0" dirty="0"/>
              <a:t>PV hosting capacity is the total PV power that can be accommodated on a given feeder without any adverse impacts</a:t>
            </a:r>
          </a:p>
          <a:p>
            <a:pPr marL="682625" lvl="1" indent="-342900">
              <a:lnSpc>
                <a:spcPct val="150000"/>
              </a:lnSpc>
            </a:pPr>
            <a:r>
              <a:rPr lang="fi-FI" sz="2000" b="0" dirty="0"/>
              <a:t>Factors such as size of PV, location, feeder characteristics and PV control determine PV hosting capacity</a:t>
            </a:r>
            <a:endParaRPr lang="fi-FI" sz="2000" dirty="0"/>
          </a:p>
          <a:p>
            <a:pPr marL="682625" lvl="1" indent="-342900">
              <a:lnSpc>
                <a:spcPct val="150000"/>
              </a:lnSpc>
            </a:pPr>
            <a:r>
              <a:rPr lang="fi-FI" sz="2000" b="0" dirty="0"/>
              <a:t>PV hosting capacity can be increased by several different techniques</a:t>
            </a:r>
          </a:p>
        </p:txBody>
      </p:sp>
      <p:sp>
        <p:nvSpPr>
          <p:cNvPr id="3" name="Title 2"/>
          <p:cNvSpPr>
            <a:spLocks noGrp="1"/>
          </p:cNvSpPr>
          <p:nvPr>
            <p:ph type="ctrTitle"/>
          </p:nvPr>
        </p:nvSpPr>
        <p:spPr/>
        <p:txBody>
          <a:bodyPr/>
          <a:lstStyle/>
          <a:p>
            <a:r>
              <a:rPr lang="fi-FI" dirty="0" err="1"/>
              <a:t>Conclusions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05.03.2019</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dirty="0"/>
          </a:p>
        </p:txBody>
      </p:sp>
    </p:spTree>
    <p:extLst>
      <p:ext uri="{BB962C8B-B14F-4D97-AF65-F5344CB8AC3E}">
        <p14:creationId xmlns:p14="http://schemas.microsoft.com/office/powerpoint/2010/main" val="3223155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8044EB-03CA-47A7-9A75-5FB45451B154}"/>
              </a:ext>
            </a:extLst>
          </p:cNvPr>
          <p:cNvSpPr>
            <a:spLocks noGrp="1"/>
          </p:cNvSpPr>
          <p:nvPr>
            <p:ph type="body" sz="quarter" idx="13"/>
          </p:nvPr>
        </p:nvSpPr>
        <p:spPr/>
        <p:txBody>
          <a:bodyPr/>
          <a:lstStyle/>
          <a:p>
            <a:endParaRPr lang="en-US"/>
          </a:p>
        </p:txBody>
      </p:sp>
      <p:sp>
        <p:nvSpPr>
          <p:cNvPr id="3" name="Title 2">
            <a:extLst>
              <a:ext uri="{FF2B5EF4-FFF2-40B4-BE49-F238E27FC236}">
                <a16:creationId xmlns:a16="http://schemas.microsoft.com/office/drawing/2014/main" id="{95941B1A-E4C0-4CDF-B19F-FFA66830B8A2}"/>
              </a:ext>
            </a:extLst>
          </p:cNvPr>
          <p:cNvSpPr>
            <a:spLocks noGrp="1"/>
          </p:cNvSpPr>
          <p:nvPr>
            <p:ph type="ctrTitle"/>
          </p:nvPr>
        </p:nvSpPr>
        <p:spPr>
          <a:xfrm>
            <a:off x="572400" y="536385"/>
            <a:ext cx="7772400" cy="900000"/>
          </a:xfrm>
        </p:spPr>
        <p:txBody>
          <a:bodyPr/>
          <a:lstStyle/>
          <a:p>
            <a:r>
              <a:rPr lang="fi-FI" dirty="0"/>
              <a:t>Some techniques to increase hosting capacity</a:t>
            </a:r>
            <a:endParaRPr lang="en-US" dirty="0"/>
          </a:p>
        </p:txBody>
      </p:sp>
      <p:sp>
        <p:nvSpPr>
          <p:cNvPr id="4" name="Text Placeholder 3">
            <a:extLst>
              <a:ext uri="{FF2B5EF4-FFF2-40B4-BE49-F238E27FC236}">
                <a16:creationId xmlns:a16="http://schemas.microsoft.com/office/drawing/2014/main" id="{9EC8EB85-00B6-4B16-A97D-CD25FC56BE05}"/>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D13CA70D-0C69-4596-A1D1-236C8A07A9A3}"/>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6A0877F0-AB4A-4E6E-BB03-F676F3E2E08E}"/>
              </a:ext>
            </a:extLst>
          </p:cNvPr>
          <p:cNvSpPr>
            <a:spLocks noGrp="1"/>
          </p:cNvSpPr>
          <p:nvPr>
            <p:ph type="dt" sz="half" idx="19"/>
          </p:nvPr>
        </p:nvSpPr>
        <p:spPr/>
        <p:txBody>
          <a:bodyPr/>
          <a:lstStyle/>
          <a:p>
            <a:pPr>
              <a:defRPr/>
            </a:pPr>
            <a:r>
              <a:rPr lang="fi-FI" dirty="0"/>
              <a:t>05.03.2019</a:t>
            </a:r>
            <a:endParaRPr lang="en-US" dirty="0"/>
          </a:p>
        </p:txBody>
      </p:sp>
      <p:sp>
        <p:nvSpPr>
          <p:cNvPr id="7" name="Slide Number Placeholder 6">
            <a:extLst>
              <a:ext uri="{FF2B5EF4-FFF2-40B4-BE49-F238E27FC236}">
                <a16:creationId xmlns:a16="http://schemas.microsoft.com/office/drawing/2014/main" id="{B0ABC3E5-80AB-4F2A-9E75-1263F3C82F4F}"/>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dirty="0"/>
          </a:p>
        </p:txBody>
      </p:sp>
      <p:pic>
        <p:nvPicPr>
          <p:cNvPr id="8" name="Picture 7">
            <a:extLst>
              <a:ext uri="{FF2B5EF4-FFF2-40B4-BE49-F238E27FC236}">
                <a16:creationId xmlns:a16="http://schemas.microsoft.com/office/drawing/2014/main" id="{53B7A5E3-3662-4770-9064-303851ADC30B}"/>
              </a:ext>
            </a:extLst>
          </p:cNvPr>
          <p:cNvPicPr>
            <a:picLocks noChangeAspect="1"/>
          </p:cNvPicPr>
          <p:nvPr/>
        </p:nvPicPr>
        <p:blipFill>
          <a:blip r:embed="rId2"/>
          <a:stretch>
            <a:fillRect/>
          </a:stretch>
        </p:blipFill>
        <p:spPr>
          <a:xfrm>
            <a:off x="1204143" y="1353672"/>
            <a:ext cx="6735713" cy="4150656"/>
          </a:xfrm>
          <a:prstGeom prst="rect">
            <a:avLst/>
          </a:prstGeom>
        </p:spPr>
      </p:pic>
    </p:spTree>
    <p:extLst>
      <p:ext uri="{BB962C8B-B14F-4D97-AF65-F5344CB8AC3E}">
        <p14:creationId xmlns:p14="http://schemas.microsoft.com/office/powerpoint/2010/main" val="434747695"/>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14818</TotalTime>
  <Words>1526</Words>
  <Application>Microsoft Office PowerPoint</Application>
  <PresentationFormat>On-screen Show (4:3)</PresentationFormat>
  <Paragraphs>118</Paragraphs>
  <Slides>10</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ＭＳ Ｐゴシック</vt:lpstr>
      <vt:lpstr>Arial</vt:lpstr>
      <vt:lpstr>Calibri</vt:lpstr>
      <vt:lpstr>Times New Roman</vt:lpstr>
      <vt:lpstr>Wingdings</vt:lpstr>
      <vt:lpstr>presentation</vt:lpstr>
      <vt:lpstr>Aalto Content - Green</vt:lpstr>
      <vt:lpstr>ELEC-E8423 - Smart Grid  PV hosting capacity of low voltage and medium voltage grids</vt:lpstr>
      <vt:lpstr>Introduction</vt:lpstr>
      <vt:lpstr>Factors determining PV hosting capacity </vt:lpstr>
      <vt:lpstr>PowerPoint Presentation</vt:lpstr>
      <vt:lpstr>Technologies to increase PV hosting capacity</vt:lpstr>
      <vt:lpstr>Advanced techniques</vt:lpstr>
      <vt:lpstr>Other techniques </vt:lpstr>
      <vt:lpstr>Conclusions</vt:lpstr>
      <vt:lpstr>Some techniques to increase hosting capacity</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1179</cp:revision>
  <cp:lastPrinted>2019-03-04T18:38:56Z</cp:lastPrinted>
  <dcterms:created xsi:type="dcterms:W3CDTF">2010-03-23T14:57:30Z</dcterms:created>
  <dcterms:modified xsi:type="dcterms:W3CDTF">2019-03-05T06:55:28Z</dcterms:modified>
</cp:coreProperties>
</file>