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31" r:id="rId1"/>
    <p:sldMasterId id="2147483671" r:id="rId2"/>
  </p:sldMasterIdLst>
  <p:notesMasterIdLst>
    <p:notesMasterId r:id="rId13"/>
  </p:notesMasterIdLst>
  <p:handoutMasterIdLst>
    <p:handoutMasterId r:id="rId14"/>
  </p:handoutMasterIdLst>
  <p:sldIdLst>
    <p:sldId id="339" r:id="rId3"/>
    <p:sldId id="367" r:id="rId4"/>
    <p:sldId id="355" r:id="rId5"/>
    <p:sldId id="363" r:id="rId6"/>
    <p:sldId id="365" r:id="rId7"/>
    <p:sldId id="366" r:id="rId8"/>
    <p:sldId id="369" r:id="rId9"/>
    <p:sldId id="370" r:id="rId10"/>
    <p:sldId id="352" r:id="rId11"/>
    <p:sldId id="362" r:id="rId12"/>
  </p:sldIdLst>
  <p:sldSz cx="9144000" cy="6858000" type="screen4x3"/>
  <p:notesSz cx="6797675" cy="9874250"/>
  <p:defaultTextStyle>
    <a:defPPr>
      <a:defRPr lang="en-US"/>
    </a:defPPr>
    <a:lvl1pPr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388938" indent="682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777875" indent="136525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168400" indent="203200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557338" indent="2714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206" autoAdjust="0"/>
    <p:restoredTop sz="90349" autoAdjust="0"/>
  </p:normalViewPr>
  <p:slideViewPr>
    <p:cSldViewPr snapToGrid="0" snapToObjects="1">
      <p:cViewPr varScale="1">
        <p:scale>
          <a:sx n="107" d="100"/>
          <a:sy n="107" d="100"/>
        </p:scale>
        <p:origin x="1350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78" d="100"/>
          <a:sy n="78" d="100"/>
        </p:scale>
        <p:origin x="-4014" y="-114"/>
      </p:cViewPr>
      <p:guideLst>
        <p:guide orient="horz" pos="3110"/>
        <p:guide pos="2141"/>
      </p:guideLst>
    </p:cSldViewPr>
  </p:notes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E6C6C468-002F-4575-A7B2-5116909C25E9}" type="datetime1">
              <a:rPr lang="en-US"/>
              <a:pPr>
                <a:defRPr/>
              </a:pPr>
              <a:t>4/2/2019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ADF26D-2D02-4B7E-A9F7-BA15724DBC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479777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0C00A11D-E7F3-4B45-B120-89C62F8E3355}" type="datetime1">
              <a:rPr lang="en-US"/>
              <a:pPr>
                <a:defRPr/>
              </a:pPr>
              <a:t>4/2/2019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2776" tIns="46389" rIns="92776" bIns="46389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i-FI" noProof="0"/>
              <a:t>Click to edit Master text styles</a:t>
            </a:r>
          </a:p>
          <a:p>
            <a:pPr lvl="1"/>
            <a:r>
              <a:rPr lang="fi-FI" noProof="0"/>
              <a:t>Second level</a:t>
            </a:r>
          </a:p>
          <a:p>
            <a:pPr lvl="2"/>
            <a:r>
              <a:rPr lang="fi-FI" noProof="0"/>
              <a:t>Third level</a:t>
            </a:r>
          </a:p>
          <a:p>
            <a:pPr lvl="3"/>
            <a:r>
              <a:rPr lang="fi-FI" noProof="0"/>
              <a:t>Fourth level</a:t>
            </a:r>
          </a:p>
          <a:p>
            <a:pPr lvl="4"/>
            <a:r>
              <a:rPr lang="fi-FI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BB9EB4-620A-4C05-A10A-919C6D24120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80534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 pitchFamily="-65" charset="-128"/>
      </a:defRPr>
    </a:lvl1pPr>
    <a:lvl2pPr marL="3889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2pPr>
    <a:lvl3pPr marL="777875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3pPr>
    <a:lvl4pPr marL="1168400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4pPr>
    <a:lvl5pPr marL="15573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5pPr>
    <a:lvl6pPr marL="1948129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337755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727381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117007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50273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18689612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38804440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62049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8608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08287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08287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9258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37452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2400" cy="1086181"/>
          </a:xfrm>
        </p:spPr>
        <p:txBody>
          <a:bodyPr lIns="0" tIns="0" rIns="0" bIns="0" anchor="t">
            <a:normAutofit/>
          </a:bodyPr>
          <a:lstStyle>
            <a:lvl1pPr algn="l">
              <a:defRPr sz="43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0" y="2858401"/>
            <a:ext cx="6285600" cy="2339529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ts val="2216"/>
              </a:lnSpc>
              <a:buNone/>
              <a:defRPr sz="2000">
                <a:solidFill>
                  <a:srgbClr val="FFFFFF"/>
                </a:solidFill>
              </a:defRPr>
            </a:lvl1pPr>
            <a:lvl2pPr marL="3896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92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88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58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481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37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27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17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72401" y="5961599"/>
            <a:ext cx="2049245" cy="1778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572400" y="6137467"/>
            <a:ext cx="204924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8"/>
          </p:nvPr>
        </p:nvSpPr>
        <p:spPr>
          <a:xfrm>
            <a:off x="2862387" y="6137467"/>
            <a:ext cx="202711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9"/>
          </p:nvPr>
        </p:nvSpPr>
        <p:spPr>
          <a:xfrm>
            <a:off x="7427603" y="5961599"/>
            <a:ext cx="1132198" cy="6336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20"/>
          </p:nvPr>
        </p:nvSpPr>
        <p:spPr>
          <a:xfrm>
            <a:off x="5143295" y="5961067"/>
            <a:ext cx="1962357" cy="634132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1"/>
          </p:nvPr>
        </p:nvSpPr>
        <p:spPr>
          <a:xfrm>
            <a:off x="2860675" y="5961063"/>
            <a:ext cx="2027238" cy="177800"/>
          </a:xfrm>
        </p:spPr>
        <p:txBody>
          <a:bodyPr lIns="0" tIns="0" rIns="0" bIns="0" anchor="t"/>
          <a:lstStyle>
            <a:lvl1pPr>
              <a:defRPr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527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2"/>
                </a:solidFill>
                <a:latin typeface="+mj-lt"/>
              </a:defRPr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E17AA3F4-D5E5-4C20-B6A3-9D228DF0888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8900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06400" y="406400"/>
            <a:ext cx="8326438" cy="547211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 dirty="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572400" y="547000"/>
            <a:ext cx="7772400" cy="22064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10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A05597E2-BB32-4F6B-84FE-6C16B84E6FD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7914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9" name="Rectangle 8"/>
          <p:cNvSpPr/>
          <p:nvPr/>
        </p:nvSpPr>
        <p:spPr>
          <a:xfrm>
            <a:off x="573088" y="1138238"/>
            <a:ext cx="7988300" cy="635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3"/>
                </a:solidFill>
                <a:latin typeface="+mj-lt"/>
              </a:defRPr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r>
              <a:rPr lang="et-EE" altLang="en-US" dirty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29742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25" y="119063"/>
            <a:ext cx="8520113" cy="962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23850" y="1268413"/>
            <a:ext cx="4171950" cy="489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171950" cy="489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defTabSz="388938">
              <a:defRPr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85475600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4" descr="Aalto_EN_Electr-Eng_21_RGB_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0" t="6174"/>
          <a:stretch>
            <a:fillRect/>
          </a:stretch>
        </p:blipFill>
        <p:spPr bwMode="auto">
          <a:xfrm>
            <a:off x="0" y="0"/>
            <a:ext cx="2162175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049652F-9372-4B86-AABD-EF97F90847F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8" name="Rectangle 7"/>
          <p:cNvSpPr/>
          <p:nvPr/>
        </p:nvSpPr>
        <p:spPr>
          <a:xfrm>
            <a:off x="406400" y="1712913"/>
            <a:ext cx="8328025" cy="3921125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 dirty="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87" r:id="rId1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5pPr>
      <a:lvl6pPr marL="389626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6pPr>
      <a:lvl7pPr marL="779252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7pPr>
      <a:lvl8pPr marL="1168878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8pPr>
      <a:lvl9pPr marL="1558503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3" descr="Aalto_EN_Electr-Eng_13_RGB_2"/>
          <p:cNvPicPr>
            <a:picLocks noChangeAspect="1" noChangeArrowheads="1"/>
          </p:cNvPicPr>
          <p:nvPr userDrawn="1"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5815013"/>
            <a:ext cx="2519363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/>
              <a:t>Click to edit Master title style</a:t>
            </a:r>
            <a:endParaRPr lang="en-US" altLang="en-US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/>
              <a:t>Click to edit Master text styles</a:t>
            </a:r>
          </a:p>
          <a:p>
            <a:pPr lvl="1"/>
            <a:r>
              <a:rPr lang="fi-FI" altLang="en-US"/>
              <a:t>Second level</a:t>
            </a:r>
          </a:p>
          <a:p>
            <a:pPr lvl="2"/>
            <a:r>
              <a:rPr lang="fi-FI" altLang="en-US"/>
              <a:t>Third level</a:t>
            </a:r>
          </a:p>
          <a:p>
            <a:pPr lvl="3"/>
            <a:r>
              <a:rPr lang="fi-FI" altLang="en-US"/>
              <a:t>Fourth level</a:t>
            </a:r>
          </a:p>
          <a:p>
            <a:pPr lvl="4"/>
            <a:r>
              <a:rPr lang="fi-FI" altLang="en-US"/>
              <a:t>Fifth level</a:t>
            </a:r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E0A0211-A76A-4511-A964-36F8689660B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90" r:id="rId1"/>
    <p:sldLayoutId id="2147484791" r:id="rId2"/>
    <p:sldLayoutId id="2147484792" r:id="rId3"/>
    <p:sldLayoutId id="2147484794" r:id="rId4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108" charset="-128"/>
          <a:cs typeface="ＭＳ Ｐゴシック" pitchFamily="-108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5pPr>
      <a:lvl6pPr marL="389626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6pPr>
      <a:lvl7pPr marL="779252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7pPr>
      <a:lvl8pPr marL="1168878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8pPr>
      <a:lvl9pPr marL="1558503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108" charset="-128"/>
          <a:cs typeface="ＭＳ Ｐゴシック" pitchFamily="-108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pubs.rsc.org/en/content/articlelanding/2015/ee/c4ee03051f#!divAbstract" TargetMode="External"/><Relationship Id="rId7" Type="http://schemas.openxmlformats.org/officeDocument/2006/relationships/hyperlink" Target="https://www.helen.fi/en/news/2018/Seasonal-energy-storage-facility-is-planned-for-the-Kruunuvuorenranta-rock-caverns/?fbclid=IwAR3MfIDn3SbL_9KOp9onHRAplPm_eQ0IeqgFqYMaa7Qo4jIJ4epKuk1GXxQ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en.wikipedia.org/wiki/Andasol_Solar_Power_Station" TargetMode="External"/><Relationship Id="rId5" Type="http://schemas.openxmlformats.org/officeDocument/2006/relationships/hyperlink" Target="https://www.vtt.fi/inf/pdf/technology/2014/T164.pdf" TargetMode="External"/><Relationship Id="rId4" Type="http://schemas.openxmlformats.org/officeDocument/2006/relationships/hyperlink" Target="https://weather-and-climate.com/average-monthly-hours-Sunshine,Helsinki,Finland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7274" cy="2410209"/>
          </a:xfrm>
        </p:spPr>
        <p:txBody>
          <a:bodyPr>
            <a:normAutofit/>
          </a:bodyPr>
          <a:lstStyle/>
          <a:p>
            <a:r>
              <a:rPr lang="fi-FI" sz="3200" dirty="0"/>
              <a:t>ELEC-E8423 - Smart Grid</a:t>
            </a:r>
            <a:br>
              <a:rPr lang="fi-FI" sz="3200" dirty="0"/>
            </a:br>
            <a:r>
              <a:rPr lang="fi-FI" sz="3200" dirty="0"/>
              <a:t/>
            </a:r>
            <a:br>
              <a:rPr lang="fi-FI" sz="3200" dirty="0"/>
            </a:br>
            <a:r>
              <a:rPr lang="fi-FI" sz="3200" dirty="0" err="1"/>
              <a:t>Thermal</a:t>
            </a:r>
            <a:r>
              <a:rPr lang="fi-FI" sz="3200" dirty="0"/>
              <a:t> </a:t>
            </a:r>
            <a:r>
              <a:rPr lang="fi-FI" sz="3200" dirty="0" err="1"/>
              <a:t>heat</a:t>
            </a:r>
            <a:r>
              <a:rPr lang="fi-FI" sz="3200" dirty="0"/>
              <a:t> </a:t>
            </a:r>
            <a:r>
              <a:rPr lang="fi-FI" sz="3200" dirty="0" err="1"/>
              <a:t>storages</a:t>
            </a:r>
            <a:r>
              <a:rPr lang="fi-FI" sz="3200" dirty="0"/>
              <a:t> for </a:t>
            </a:r>
            <a:r>
              <a:rPr lang="fi-FI" sz="3200" dirty="0" err="1"/>
              <a:t>daily</a:t>
            </a:r>
            <a:r>
              <a:rPr lang="fi-FI" sz="3200" dirty="0"/>
              <a:t> and </a:t>
            </a:r>
            <a:r>
              <a:rPr lang="fi-FI" sz="3200" dirty="0" err="1"/>
              <a:t>seasonal</a:t>
            </a:r>
            <a:r>
              <a:rPr lang="fi-FI" sz="3200" dirty="0"/>
              <a:t> </a:t>
            </a:r>
            <a:r>
              <a:rPr lang="fi-FI" sz="3200" dirty="0" err="1"/>
              <a:t>use</a:t>
            </a:r>
            <a:endParaRPr lang="en-US" sz="320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1" y="4182429"/>
            <a:ext cx="6285600" cy="1323370"/>
          </a:xfrm>
        </p:spPr>
        <p:txBody>
          <a:bodyPr>
            <a:normAutofit/>
          </a:bodyPr>
          <a:lstStyle/>
          <a:p>
            <a:r>
              <a:rPr lang="en-US" i="1" dirty="0"/>
              <a:t>Edwin Kowalczyk</a:t>
            </a:r>
          </a:p>
          <a:p>
            <a:r>
              <a:rPr lang="en-US" i="1" dirty="0"/>
              <a:t>Oscar </a:t>
            </a:r>
            <a:r>
              <a:rPr lang="en-US" i="1" dirty="0" err="1"/>
              <a:t>Lindblom</a:t>
            </a:r>
            <a:endParaRPr lang="en-US" i="1" dirty="0"/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fi-FI" dirty="0"/>
              <a:t>02</a:t>
            </a:r>
            <a:r>
              <a:rPr lang="et-EE" dirty="0"/>
              <a:t>.0</a:t>
            </a:r>
            <a:r>
              <a:rPr lang="fi-FI" dirty="0"/>
              <a:t>4.</a:t>
            </a:r>
            <a:r>
              <a:rPr lang="et-EE" dirty="0"/>
              <a:t>201</a:t>
            </a:r>
            <a:r>
              <a:rPr lang="fi-FI" dirty="0"/>
              <a:t>9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04479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8134278" cy="4136400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</a:pPr>
            <a:r>
              <a:rPr lang="en-US" sz="1200" dirty="0"/>
              <a:t>Power-to-What? – Environmental assessment of energy storage systems </a:t>
            </a:r>
            <a:r>
              <a:rPr lang="en-US" sz="1200" dirty="0">
                <a:hlinkClick r:id="rId3"/>
              </a:rPr>
              <a:t>https://pubs.rsc.org/en/content/articlelanding/2015/ee/c4ee03051f#!divAbstract</a:t>
            </a:r>
            <a:endParaRPr lang="en-US" sz="1200" dirty="0"/>
          </a:p>
          <a:p>
            <a:pPr marL="0" indent="0">
              <a:lnSpc>
                <a:spcPct val="150000"/>
              </a:lnSpc>
            </a:pPr>
            <a:r>
              <a:rPr lang="en-US" sz="1200" dirty="0"/>
              <a:t>Average monthly hours sunshine, Helsinki, Finland</a:t>
            </a:r>
          </a:p>
          <a:p>
            <a:pPr marL="0" indent="0">
              <a:lnSpc>
                <a:spcPct val="150000"/>
              </a:lnSpc>
            </a:pPr>
            <a:r>
              <a:rPr lang="en-US" sz="1200" dirty="0">
                <a:hlinkClick r:id="rId4"/>
              </a:rPr>
              <a:t>https://weather-and-climate.com/average-monthly-hours-Sunshine,Helsinki,Finland</a:t>
            </a:r>
            <a:endParaRPr lang="en-US" sz="1200" dirty="0"/>
          </a:p>
          <a:p>
            <a:pPr marL="0" indent="0">
              <a:lnSpc>
                <a:spcPct val="150000"/>
              </a:lnSpc>
            </a:pPr>
            <a:r>
              <a:rPr lang="en-US" sz="1200" dirty="0"/>
              <a:t>Renewable energy production of Finnish heat pumps</a:t>
            </a:r>
          </a:p>
          <a:p>
            <a:pPr marL="0" indent="0">
              <a:lnSpc>
                <a:spcPct val="150000"/>
              </a:lnSpc>
            </a:pPr>
            <a:r>
              <a:rPr lang="en-US" sz="1200" dirty="0">
                <a:hlinkClick r:id="rId5"/>
              </a:rPr>
              <a:t>https://www.vtt.fi/inf/pdf/technology/2014/T164.pdf</a:t>
            </a:r>
            <a:endParaRPr lang="en-US" sz="1200" dirty="0"/>
          </a:p>
          <a:p>
            <a:pPr marL="0" indent="0">
              <a:lnSpc>
                <a:spcPct val="150000"/>
              </a:lnSpc>
            </a:pPr>
            <a:r>
              <a:rPr lang="fi-FI" sz="1200" dirty="0"/>
              <a:t>AndasolSolar PowerStation</a:t>
            </a:r>
          </a:p>
          <a:p>
            <a:pPr marL="0" indent="0">
              <a:lnSpc>
                <a:spcPct val="150000"/>
              </a:lnSpc>
            </a:pPr>
            <a:r>
              <a:rPr lang="en-US" sz="1200" dirty="0">
                <a:hlinkClick r:id="rId6"/>
              </a:rPr>
              <a:t>https://en.wikipedia.org/wiki/Andasol_Solar_Power_Station</a:t>
            </a:r>
            <a:endParaRPr lang="en-US" sz="1200" dirty="0"/>
          </a:p>
          <a:p>
            <a:pPr marL="0" indent="0">
              <a:lnSpc>
                <a:spcPct val="150000"/>
              </a:lnSpc>
            </a:pPr>
            <a:r>
              <a:rPr lang="en-US" sz="1200" dirty="0">
                <a:hlinkClick r:id="rId7"/>
              </a:rPr>
              <a:t>https://www.helen.fi/en/news/2018/Seasonal-energy-storage-facility-is-planned-for-the-Kruunuvuorenranta-rock-caverns/?fbclid=IwAR3MfIDn3SbL_9KOp9onHRAplPm_eQ0IeqgFqYMaa7Qo4jIJ4epKuk1GXxQ</a:t>
            </a:r>
            <a:endParaRPr lang="en-US" sz="1200" dirty="0"/>
          </a:p>
          <a:p>
            <a:pPr marL="0" indent="0">
              <a:lnSpc>
                <a:spcPct val="150000"/>
              </a:lnSpc>
            </a:pPr>
            <a:r>
              <a:rPr lang="en-US" sz="1200" dirty="0"/>
              <a:t>http://www.lsta.lt/files/events/100602-03_EHP_Briuselis/Sesija%204/5_Dirk_Mangold.pdf?fbclid=IwAR0h083rGbyhFUxhTorvpJQmpFbZFY7CYn70nDdc3gYK_yiavuJeh0lv8FE</a:t>
            </a:r>
          </a:p>
          <a:p>
            <a:pPr marL="0" indent="0">
              <a:lnSpc>
                <a:spcPct val="150000"/>
              </a:lnSpc>
            </a:pP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/>
              <a:t>Source</a:t>
            </a:r>
            <a:r>
              <a:rPr lang="fi-FI" dirty="0"/>
              <a:t> </a:t>
            </a:r>
            <a:r>
              <a:rPr lang="fi-FI" dirty="0" err="1"/>
              <a:t>material</a:t>
            </a:r>
            <a:r>
              <a:rPr lang="fi-FI" dirty="0"/>
              <a:t> </a:t>
            </a:r>
            <a:r>
              <a:rPr lang="fi-FI" dirty="0" err="1"/>
              <a:t>used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10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607002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988990" cy="4136400"/>
          </a:xfrm>
        </p:spPr>
        <p:txBody>
          <a:bodyPr>
            <a:normAutofit/>
          </a:bodyPr>
          <a:lstStyle/>
          <a:p>
            <a:pPr marL="0" indent="0" eaLnBrk="1" hangingPunct="1">
              <a:lnSpc>
                <a:spcPct val="160000"/>
              </a:lnSpc>
            </a:pPr>
            <a:r>
              <a:rPr lang="en-US" dirty="0"/>
              <a:t>Intermittent character of RES creates danger to grid stability, thus part of energy produced has to be curtailed.</a:t>
            </a:r>
          </a:p>
          <a:p>
            <a:pPr marL="0" indent="0" eaLnBrk="1" hangingPunct="1">
              <a:lnSpc>
                <a:spcPct val="160000"/>
              </a:lnSpc>
            </a:pPr>
            <a:endParaRPr lang="en-US" dirty="0"/>
          </a:p>
          <a:p>
            <a:pPr marL="0" indent="0" eaLnBrk="1" hangingPunct="1">
              <a:lnSpc>
                <a:spcPct val="160000"/>
              </a:lnSpc>
            </a:pPr>
            <a:endParaRPr lang="en-US" dirty="0"/>
          </a:p>
          <a:p>
            <a:pPr marL="0" indent="0" eaLnBrk="1" hangingPunct="1">
              <a:lnSpc>
                <a:spcPct val="160000"/>
              </a:lnSpc>
            </a:pPr>
            <a:endParaRPr lang="en-US" dirty="0"/>
          </a:p>
          <a:p>
            <a:pPr marL="0" indent="0" eaLnBrk="1" hangingPunct="1">
              <a:lnSpc>
                <a:spcPct val="160000"/>
              </a:lnSpc>
            </a:pPr>
            <a:endParaRPr lang="en-US" dirty="0"/>
          </a:p>
          <a:p>
            <a:pPr marL="0" indent="0" eaLnBrk="1" hangingPunct="1">
              <a:lnSpc>
                <a:spcPct val="160000"/>
              </a:lnSpc>
            </a:pPr>
            <a:endParaRPr lang="en-US" dirty="0"/>
          </a:p>
          <a:p>
            <a:pPr marL="0" indent="0" eaLnBrk="1" hangingPunct="1">
              <a:lnSpc>
                <a:spcPct val="160000"/>
              </a:lnSpc>
            </a:pPr>
            <a:endParaRPr lang="en-US" dirty="0"/>
          </a:p>
          <a:p>
            <a:pPr marL="0" indent="0" eaLnBrk="1" hangingPunct="1">
              <a:lnSpc>
                <a:spcPct val="160000"/>
              </a:lnSpc>
            </a:pPr>
            <a:r>
              <a:rPr lang="en-US" dirty="0"/>
              <a:t>There are various ways of storage the surplus of the electricity generation, one of them are power-to-heat technologies.</a:t>
            </a:r>
          </a:p>
          <a:p>
            <a:pPr marL="0" indent="0" eaLnBrk="1" hangingPunct="1">
              <a:lnSpc>
                <a:spcPct val="160000"/>
              </a:lnSpc>
            </a:pPr>
            <a:endParaRPr lang="en-US" dirty="0"/>
          </a:p>
          <a:p>
            <a:pPr marL="0" indent="0" eaLnBrk="1" hangingPunct="1">
              <a:lnSpc>
                <a:spcPct val="160000"/>
              </a:lnSpc>
            </a:pPr>
            <a:endParaRPr lang="en-US" dirty="0"/>
          </a:p>
          <a:p>
            <a:pPr marL="0" indent="0" eaLnBrk="1" hangingPunct="1">
              <a:lnSpc>
                <a:spcPct val="160000"/>
              </a:lnSpc>
            </a:pPr>
            <a:endParaRPr lang="en-US" dirty="0"/>
          </a:p>
          <a:p>
            <a:pPr marL="0" indent="0" eaLnBrk="1" hangingPunct="1">
              <a:lnSpc>
                <a:spcPct val="160000"/>
              </a:lnSpc>
            </a:pPr>
            <a:endParaRPr lang="en-US" dirty="0"/>
          </a:p>
          <a:p>
            <a:pPr marL="0" indent="0" eaLnBrk="1" hangingPunct="1">
              <a:lnSpc>
                <a:spcPct val="160000"/>
              </a:lnSpc>
            </a:pPr>
            <a:endParaRPr lang="en-US" dirty="0"/>
          </a:p>
          <a:p>
            <a:pPr marL="0" indent="0" eaLnBrk="1" hangingPunct="1">
              <a:lnSpc>
                <a:spcPct val="160000"/>
              </a:lnSpc>
            </a:pPr>
            <a:endParaRPr lang="en-US" dirty="0"/>
          </a:p>
          <a:p>
            <a:pPr marL="0" indent="0" eaLnBrk="1" hangingPunct="1">
              <a:lnSpc>
                <a:spcPct val="160000"/>
              </a:lnSpc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/>
              <a:t>Introduction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2</a:t>
            </a:fld>
            <a:endParaRPr lang="en-US" alt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6878" y="2027540"/>
            <a:ext cx="7287122" cy="2488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39859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988990" cy="4136400"/>
          </a:xfrm>
        </p:spPr>
        <p:txBody>
          <a:bodyPr>
            <a:normAutofit/>
          </a:bodyPr>
          <a:lstStyle/>
          <a:p>
            <a:pPr marL="0" indent="0" eaLnBrk="1" hangingPunct="1">
              <a:lnSpc>
                <a:spcPct val="160000"/>
              </a:lnSpc>
            </a:pPr>
            <a:r>
              <a:rPr lang="en-US" dirty="0"/>
              <a:t>The main idea of Thermal Energy Storage (TES) systems is to store thermal energy (heat or cold) in some form of medium.</a:t>
            </a:r>
          </a:p>
          <a:p>
            <a:pPr marL="0" indent="0" eaLnBrk="1" hangingPunct="1">
              <a:lnSpc>
                <a:spcPct val="160000"/>
              </a:lnSpc>
            </a:pPr>
            <a:endParaRPr lang="en-US" dirty="0"/>
          </a:p>
          <a:p>
            <a:pPr marL="0" indent="0" eaLnBrk="1" hangingPunct="1">
              <a:lnSpc>
                <a:spcPct val="160000"/>
              </a:lnSpc>
            </a:pPr>
            <a:r>
              <a:rPr lang="en-US" dirty="0"/>
              <a:t>Thermal energy storage involves the storage of heat in one of three forms;</a:t>
            </a:r>
          </a:p>
          <a:p>
            <a:pPr marL="0" indent="0" eaLnBrk="1" hangingPunct="1">
              <a:lnSpc>
                <a:spcPct val="160000"/>
              </a:lnSpc>
            </a:pPr>
            <a:r>
              <a:rPr lang="en-US" dirty="0"/>
              <a:t>	- Sensible heat,</a:t>
            </a:r>
          </a:p>
          <a:p>
            <a:pPr marL="0" indent="0" eaLnBrk="1" hangingPunct="1">
              <a:lnSpc>
                <a:spcPct val="160000"/>
              </a:lnSpc>
            </a:pPr>
            <a:r>
              <a:rPr lang="en-US" dirty="0"/>
              <a:t>	- Latent heat,</a:t>
            </a:r>
          </a:p>
          <a:p>
            <a:pPr marL="0" indent="0" eaLnBrk="1" hangingPunct="1">
              <a:lnSpc>
                <a:spcPct val="160000"/>
              </a:lnSpc>
            </a:pPr>
            <a:r>
              <a:rPr lang="en-US" dirty="0"/>
              <a:t>	- Thermo-chemical heat storage.</a:t>
            </a:r>
          </a:p>
          <a:p>
            <a:pPr marL="0" indent="0" eaLnBrk="1" hangingPunct="1">
              <a:lnSpc>
                <a:spcPct val="160000"/>
              </a:lnSpc>
            </a:pPr>
            <a:endParaRPr lang="en-US" dirty="0"/>
          </a:p>
          <a:p>
            <a:pPr marL="0" indent="0" eaLnBrk="1" hangingPunct="1">
              <a:lnSpc>
                <a:spcPct val="160000"/>
              </a:lnSpc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/>
              <a:t>Introduction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389768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772400" cy="41364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Water tanks (hot and cold)</a:t>
            </a:r>
          </a:p>
          <a:p>
            <a:pPr lvl="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black"/>
                </a:solidFill>
              </a:rPr>
              <a:t>Well developed and commercial technology</a:t>
            </a:r>
          </a:p>
          <a:p>
            <a:pPr lvl="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black"/>
                </a:solidFill>
              </a:rPr>
              <a:t>Used in combination with wind and solar energy sources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dirty="0"/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Heat pump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Provide high coefficient of performance (COP)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Can feed both heating and cooling networks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Collect thermal energy from thermal sources, for example waste water, flue gases, or surplus heat</a:t>
            </a:r>
            <a:endParaRPr lang="fi-FI" dirty="0"/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Daily storage technologies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218815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772400" cy="41364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Molten Sands</a:t>
            </a:r>
          </a:p>
          <a:p>
            <a:pPr lvl="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black"/>
                </a:solidFill>
              </a:rPr>
              <a:t>Stored energy can be consumed as electrical </a:t>
            </a:r>
          </a:p>
          <a:p>
            <a:pPr lvl="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black"/>
                </a:solidFill>
              </a:rPr>
              <a:t>Andasol-3 storage has a capacity of 1 GWh</a:t>
            </a:r>
          </a:p>
          <a:p>
            <a:pPr lvl="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black"/>
                </a:solidFill>
              </a:rPr>
              <a:t>Storage capacity: 7,5 hours</a:t>
            </a:r>
          </a:p>
          <a:p>
            <a:pPr lvl="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black"/>
                </a:solidFill>
              </a:rPr>
              <a:t>Hot Tank Temperature about 400 °C</a:t>
            </a:r>
          </a:p>
          <a:p>
            <a:pPr lvl="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>
              <a:solidFill>
                <a:prstClr val="black"/>
              </a:solidFill>
            </a:endParaRPr>
          </a:p>
          <a:p>
            <a:pPr lvl="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>
              <a:solidFill>
                <a:prstClr val="black"/>
              </a:solidFill>
            </a:endParaRPr>
          </a:p>
          <a:p>
            <a:pPr lvl="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>
              <a:solidFill>
                <a:prstClr val="black"/>
              </a:solidFill>
            </a:endParaRPr>
          </a:p>
          <a:p>
            <a:pPr lvl="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>
              <a:solidFill>
                <a:prstClr val="black"/>
              </a:solidFill>
            </a:endParaRPr>
          </a:p>
          <a:p>
            <a:pPr lvl="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>
              <a:solidFill>
                <a:prstClr val="black"/>
              </a:solidFill>
            </a:endParaRPr>
          </a:p>
          <a:p>
            <a:pPr marL="0" lvl="0" indent="0">
              <a:lnSpc>
                <a:spcPct val="150000"/>
              </a:lnSpc>
            </a:pPr>
            <a:r>
              <a:rPr lang="en-US" dirty="0">
                <a:solidFill>
                  <a:prstClr val="black"/>
                </a:solidFill>
              </a:rPr>
              <a:t>In the picture: Project Andasol-3 (Spain)</a:t>
            </a:r>
          </a:p>
          <a:p>
            <a:pPr marL="0" indent="0">
              <a:lnSpc>
                <a:spcPct val="150000"/>
              </a:lnSpc>
            </a:pPr>
            <a:endParaRPr lang="en-US" sz="2000" dirty="0"/>
          </a:p>
          <a:p>
            <a:pPr marL="0" indent="0">
              <a:lnSpc>
                <a:spcPct val="150000"/>
              </a:lnSpc>
            </a:pPr>
            <a:endParaRPr lang="en-US" sz="2000" dirty="0"/>
          </a:p>
          <a:p>
            <a:pPr marL="0" indent="0">
              <a:lnSpc>
                <a:spcPct val="150000"/>
              </a:lnSpc>
            </a:pPr>
            <a:endParaRPr lang="en-US" sz="2000" dirty="0"/>
          </a:p>
          <a:p>
            <a:pPr marL="0" indent="0">
              <a:lnSpc>
                <a:spcPct val="150000"/>
              </a:lnSpc>
            </a:pP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Daily storage technologies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5</a:t>
            </a:fld>
            <a:endParaRPr lang="en-US" alt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5626" y="1236007"/>
            <a:ext cx="2842492" cy="295048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68945" y="4186487"/>
            <a:ext cx="2875855" cy="1629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8233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772400" cy="4136400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</a:pPr>
            <a:endParaRPr lang="en-US" sz="2000" dirty="0"/>
          </a:p>
          <a:p>
            <a:pPr marL="0" indent="0">
              <a:lnSpc>
                <a:spcPct val="150000"/>
              </a:lnSpc>
            </a:pPr>
            <a:endParaRPr lang="en-US" sz="2000" dirty="0"/>
          </a:p>
          <a:p>
            <a:pPr marL="0" indent="0">
              <a:lnSpc>
                <a:spcPct val="150000"/>
              </a:lnSpc>
            </a:pPr>
            <a:endParaRPr lang="en-US" sz="2000" dirty="0"/>
          </a:p>
          <a:p>
            <a:pPr marL="0" indent="0">
              <a:lnSpc>
                <a:spcPct val="150000"/>
              </a:lnSpc>
            </a:pP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Demand for long-term storage systems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6</a:t>
            </a:fld>
            <a:endParaRPr lang="en-US" alt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882CB1B-614D-41CD-8C4C-A71932B9BD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5349" y="1224000"/>
            <a:ext cx="6447451" cy="4560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4465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6">
            <a:extLst>
              <a:ext uri="{FF2B5EF4-FFF2-40B4-BE49-F238E27FC236}">
                <a16:creationId xmlns:a16="http://schemas.microsoft.com/office/drawing/2014/main" id="{F55A6B15-8F68-4B52-AC23-28EDC915E555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8600" y="4065730"/>
            <a:ext cx="4625340" cy="175958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772400" cy="4136400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dirty="0"/>
              <a:t>Underground thermal storage:</a:t>
            </a:r>
          </a:p>
          <a:p>
            <a:pPr marL="1414463" lvl="3" indent="-342900">
              <a:lnSpc>
                <a:spcPct val="150000"/>
              </a:lnSpc>
              <a:spcBef>
                <a:spcPts val="0"/>
              </a:spcBef>
            </a:pPr>
            <a:r>
              <a:rPr lang="en-US" sz="1600" dirty="0"/>
              <a:t>Boreholes </a:t>
            </a:r>
          </a:p>
          <a:p>
            <a:pPr marL="1414463" lvl="3" indent="-342900">
              <a:lnSpc>
                <a:spcPct val="150000"/>
              </a:lnSpc>
              <a:spcBef>
                <a:spcPts val="0"/>
              </a:spcBef>
            </a:pPr>
            <a:r>
              <a:rPr lang="en-US" sz="1600" dirty="0"/>
              <a:t>Cavern storage</a:t>
            </a:r>
          </a:p>
          <a:p>
            <a:pPr marL="1414463" lvl="3" indent="-342900">
              <a:lnSpc>
                <a:spcPct val="150000"/>
              </a:lnSpc>
              <a:spcBef>
                <a:spcPts val="0"/>
              </a:spcBef>
            </a:pPr>
            <a:r>
              <a:rPr lang="en-US" sz="1600" dirty="0"/>
              <a:t>Construction based technologies</a:t>
            </a:r>
          </a:p>
          <a:p>
            <a:pPr marL="342900" indent="-342900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Surface and above storage:</a:t>
            </a:r>
          </a:p>
          <a:p>
            <a:pPr marL="1414463" lvl="3" indent="-342900">
              <a:lnSpc>
                <a:spcPct val="150000"/>
              </a:lnSpc>
              <a:spcBef>
                <a:spcPts val="0"/>
              </a:spcBef>
            </a:pPr>
            <a:r>
              <a:rPr lang="en-US" sz="1600" dirty="0"/>
              <a:t>Pit storage</a:t>
            </a:r>
          </a:p>
          <a:p>
            <a:pPr marL="1414463" lvl="3" indent="-342900">
              <a:lnSpc>
                <a:spcPct val="150000"/>
              </a:lnSpc>
              <a:spcBef>
                <a:spcPts val="0"/>
              </a:spcBef>
            </a:pPr>
            <a:r>
              <a:rPr lang="en-GB" sz="1600" dirty="0"/>
              <a:t>Large-scale thermal storage with water</a:t>
            </a:r>
            <a:endParaRPr lang="en-US" sz="1600" dirty="0"/>
          </a:p>
          <a:p>
            <a:pPr marL="1414463" lvl="3" indent="-342900">
              <a:lnSpc>
                <a:spcPct val="150000"/>
              </a:lnSpc>
            </a:pPr>
            <a:r>
              <a:rPr lang="en-US" sz="1800" dirty="0"/>
              <a:t>Earth-</a:t>
            </a:r>
            <a:r>
              <a:rPr lang="en-US" sz="1800" dirty="0" err="1"/>
              <a:t>bermed</a:t>
            </a:r>
            <a:r>
              <a:rPr lang="en-US" sz="1800" dirty="0"/>
              <a:t> buildings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Seasonal storage technologies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3689479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text 1">
            <a:extLst>
              <a:ext uri="{FF2B5EF4-FFF2-40B4-BE49-F238E27FC236}">
                <a16:creationId xmlns:a16="http://schemas.microsoft.com/office/drawing/2014/main" id="{8CE05BC5-B87F-4ABC-BD98-EB420E90138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2399" y="1497600"/>
            <a:ext cx="7905775" cy="4136400"/>
          </a:xfrm>
        </p:spPr>
        <p:txBody>
          <a:bodyPr>
            <a:normAutofit/>
          </a:bodyPr>
          <a:lstStyle/>
          <a:p>
            <a:pPr algn="ctr"/>
            <a:r>
              <a:rPr lang="en-GB" sz="1800" u="sng" dirty="0"/>
              <a:t>HELEN rock cavern seasonal energy storage facility</a:t>
            </a:r>
          </a:p>
          <a:p>
            <a:endParaRPr lang="en-GB" sz="1800" u="sng" dirty="0"/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b="0" dirty="0"/>
              <a:t>Rock storage facility which would utilize sun-heated surface water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b="0" dirty="0"/>
              <a:t>Total capacity of 300 000 m</a:t>
            </a:r>
            <a:r>
              <a:rPr lang="en-GB" sz="1600" b="0" baseline="30000" dirty="0"/>
              <a:t>3 </a:t>
            </a:r>
            <a:r>
              <a:rPr lang="en-GB" sz="1600" b="0" dirty="0"/>
              <a:t>located 50 m underground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b="0" dirty="0"/>
              <a:t>In summer it would collect warm seawater which would be used in the winter as a source for energy pumps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b="0" dirty="0"/>
              <a:t>Heat pumps would additionally also use excess heat from buildings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b="0" dirty="0"/>
              <a:t>Residential area to be completed by 2030, already starting this year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600" b="0" dirty="0"/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3276A67A-B681-4B6B-8347-F96F628319C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Seasonal storage technologies</a:t>
            </a:r>
            <a:endParaRPr lang="en-GB" dirty="0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F0BB01D3-C654-431C-BF5E-9D7569B7536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260C191E-83D9-4891-BBE3-234A93D6AF3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44D9DD63-937C-4F26-83A4-86F5743543F6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EFA80448-C455-4EE2-84CD-9BE76D9D0F6C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843628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8134278" cy="41364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TES is needed to fully integrate RES into the power system.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There is a demand for; daily, weekly and monthly (especially in cold locations) storage systems.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Seasonal storage is great for areas with proper seasons.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Energy is easy to store as heat.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/>
              <a:t>Conclusions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23155658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on">
  <a:themeElements>
    <a:clrScheme name="Custom 5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Aalto Content - Green">
  <a:themeElements>
    <a:clrScheme name="Custom 6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</Template>
  <TotalTime>14066</TotalTime>
  <Words>428</Words>
  <Application>Microsoft Office PowerPoint</Application>
  <PresentationFormat>On-screen Show (4:3)</PresentationFormat>
  <Paragraphs>101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ＭＳ Ｐゴシック</vt:lpstr>
      <vt:lpstr>Arial</vt:lpstr>
      <vt:lpstr>Calibri</vt:lpstr>
      <vt:lpstr>Times New Roman</vt:lpstr>
      <vt:lpstr>presentation</vt:lpstr>
      <vt:lpstr>Aalto Content - Green</vt:lpstr>
      <vt:lpstr>ELEC-E8423 - Smart Grid  Thermal heat storages for daily and seasonal use</vt:lpstr>
      <vt:lpstr>Introduction</vt:lpstr>
      <vt:lpstr>Introduction</vt:lpstr>
      <vt:lpstr>Daily storage technologies</vt:lpstr>
      <vt:lpstr>Daily storage technologies</vt:lpstr>
      <vt:lpstr>Demand for long-term storage systems</vt:lpstr>
      <vt:lpstr>Seasonal storage technologies</vt:lpstr>
      <vt:lpstr>Seasonal storage technologies</vt:lpstr>
      <vt:lpstr>Conclusions</vt:lpstr>
      <vt:lpstr>Source material used</vt:lpstr>
    </vt:vector>
  </TitlesOfParts>
  <Company>TKK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Indirect holographic imaging: evaluation of image quality at 310 GHz</dc:title>
  <dc:creator>atammine</dc:creator>
  <cp:lastModifiedBy>Lehtonen Matti</cp:lastModifiedBy>
  <cp:revision>1119</cp:revision>
  <dcterms:created xsi:type="dcterms:W3CDTF">2010-03-23T14:57:30Z</dcterms:created>
  <dcterms:modified xsi:type="dcterms:W3CDTF">2019-04-02T06:15:37Z</dcterms:modified>
</cp:coreProperties>
</file>