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1"/>
    <p:sldMasterId id="2147483671" r:id="rId2"/>
  </p:sldMasterIdLst>
  <p:notesMasterIdLst>
    <p:notesMasterId r:id="rId12"/>
  </p:notesMasterIdLst>
  <p:handoutMasterIdLst>
    <p:handoutMasterId r:id="rId13"/>
  </p:handoutMasterIdLst>
  <p:sldIdLst>
    <p:sldId id="339" r:id="rId3"/>
    <p:sldId id="366" r:id="rId4"/>
    <p:sldId id="369" r:id="rId5"/>
    <p:sldId id="355" r:id="rId6"/>
    <p:sldId id="363" r:id="rId7"/>
    <p:sldId id="365" r:id="rId8"/>
    <p:sldId id="368" r:id="rId9"/>
    <p:sldId id="352" r:id="rId10"/>
    <p:sldId id="362" r:id="rId11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Oletusosa" id="{5A5EB6EC-4C88-4C95-B83E-8B0DF8CD54B9}">
          <p14:sldIdLst>
            <p14:sldId id="339"/>
          </p14:sldIdLst>
        </p14:section>
        <p14:section name="Nimetön osa" id="{67EE0ABC-211D-4D7F-8772-318FD2EB7BF2}">
          <p14:sldIdLst>
            <p14:sldId id="366"/>
            <p14:sldId id="369"/>
            <p14:sldId id="355"/>
            <p14:sldId id="363"/>
            <p14:sldId id="365"/>
            <p14:sldId id="368"/>
            <p14:sldId id="352"/>
            <p14:sldId id="36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7157A4-2F07-41FF-AB71-0C1921B0B74A}" v="1045" dt="2019-04-08T16:06:31.57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2" d="100"/>
          <a:sy n="112" d="100"/>
        </p:scale>
        <p:origin x="157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4/9/2019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4/9/2019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2049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8804440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2049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2049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258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text</a:t>
            </a:r>
            <a:r>
              <a:rPr lang="fi-FI"/>
              <a:t> </a:t>
            </a:r>
            <a:r>
              <a:rPr lang="fi-FI" err="1"/>
              <a:t>styles</a:t>
            </a:r>
            <a:endParaRPr lang="fi-FI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text</a:t>
            </a:r>
            <a:r>
              <a:rPr lang="fi-FI"/>
              <a:t> </a:t>
            </a:r>
            <a:r>
              <a:rPr lang="fi-FI" err="1"/>
              <a:t>styles</a:t>
            </a:r>
            <a:endParaRPr lang="fi-FI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title style</a:t>
            </a:r>
            <a:endParaRPr lang="en-US" alt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text styles</a:t>
            </a:r>
          </a:p>
          <a:p>
            <a:pPr lvl="1"/>
            <a:r>
              <a:rPr lang="fi-FI" altLang="en-US"/>
              <a:t>Second level</a:t>
            </a:r>
          </a:p>
          <a:p>
            <a:pPr lvl="2"/>
            <a:r>
              <a:rPr lang="fi-FI" altLang="en-US"/>
              <a:t>Third level</a:t>
            </a:r>
          </a:p>
          <a:p>
            <a:pPr lvl="3"/>
            <a:r>
              <a:rPr lang="fi-FI" altLang="en-US"/>
              <a:t>Fourth level</a:t>
            </a:r>
          </a:p>
          <a:p>
            <a:pPr lvl="4"/>
            <a:r>
              <a:rPr lang="fi-FI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fi/url?sa=i&amp;rct=j&amp;q=&amp;esrc=s&amp;source=images&amp;cd=&amp;cad=rja&amp;uact=8&amp;ved=2ahUKEwjf9cib7rPhAhVGl4sKHW0tAE4QjRx6BAgBEAU&amp;url=https%3A%2F%2Fen.wikipedia.org%2Fwiki%2FWater&amp;psig=AOvVaw22MF_siSES3XeOrn9ISScY&amp;ust=1554378742761005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ominionenergy.com/about-us/making-energy/renewables/water/bath-county-pumped-storage-station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energystorageexchange.org/projects/data_visualization" TargetMode="External"/><Relationship Id="rId5" Type="http://schemas.openxmlformats.org/officeDocument/2006/relationships/hyperlink" Target="http://www.virginiaplaces.org/ggs380/11powerplants.html" TargetMode="External"/><Relationship Id="rId4" Type="http://schemas.openxmlformats.org/officeDocument/2006/relationships/hyperlink" Target="http://energystorage.org/energy-storage/technologies/sub-surface-pumped-hydroelectric-storag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</p:spPr>
        <p:txBody>
          <a:bodyPr>
            <a:normAutofit/>
          </a:bodyPr>
          <a:lstStyle/>
          <a:p>
            <a:r>
              <a:rPr lang="fi-FI" sz="3200"/>
              <a:t>ELEC-E8423 - Smart Grid</a:t>
            </a:r>
            <a:br>
              <a:rPr lang="fi-FI" sz="3200"/>
            </a:br>
            <a:r>
              <a:rPr lang="fi-FI" sz="3200"/>
              <a:t/>
            </a:r>
            <a:br>
              <a:rPr lang="fi-FI" sz="3200"/>
            </a:br>
            <a:r>
              <a:rPr lang="cs-CZ" sz="3200" i="1" err="1"/>
              <a:t>Pumped</a:t>
            </a:r>
            <a:r>
              <a:rPr lang="cs-CZ" sz="3200" i="1"/>
              <a:t> hydro </a:t>
            </a:r>
            <a:r>
              <a:rPr lang="cs-CZ" sz="3200" i="1" err="1"/>
              <a:t>energy</a:t>
            </a:r>
            <a:r>
              <a:rPr lang="cs-CZ" sz="3200" i="1"/>
              <a:t> </a:t>
            </a:r>
            <a:r>
              <a:rPr lang="cs-CZ" sz="3200" i="1" err="1"/>
              <a:t>storages</a:t>
            </a:r>
            <a:endParaRPr lang="en-US" sz="3200" i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en-GB" i="1"/>
              <a:t>Tomi </a:t>
            </a:r>
            <a:r>
              <a:rPr lang="en-GB" i="1" err="1"/>
              <a:t>Töyräs</a:t>
            </a:r>
            <a:endParaRPr lang="cs-CZ" i="1"/>
          </a:p>
          <a:p>
            <a:r>
              <a:rPr lang="en-GB" i="1"/>
              <a:t>Topias Zein</a:t>
            </a:r>
            <a:endParaRPr lang="en-US" i="1"/>
          </a:p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/>
              <a:t>09</a:t>
            </a:r>
            <a:r>
              <a:rPr lang="et-EE"/>
              <a:t>.0</a:t>
            </a:r>
            <a:r>
              <a:rPr lang="cs-CZ"/>
              <a:t>4</a:t>
            </a:r>
            <a:r>
              <a:rPr lang="et-EE"/>
              <a:t>.201</a:t>
            </a:r>
            <a:r>
              <a:rPr lang="fi-FI"/>
              <a:t>9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09.04.2019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09F9655-65A6-4B4F-BB94-8B57D700E44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0"/>
              <a:t>Introduction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6F0344A-B432-4267-9467-67DAB170784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387740"/>
            <a:ext cx="6285600" cy="4246259"/>
          </a:xfrm>
        </p:spPr>
        <p:txBody>
          <a:bodyPr>
            <a:normAutofit/>
          </a:bodyPr>
          <a:lstStyle/>
          <a:p>
            <a:pPr marL="0" indent="0"/>
            <a:endParaRPr lang="en-GB" sz="400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b="0"/>
              <a:t>Mechanical energy storage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000" b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b="0"/>
              <a:t>Based on the gravitational </a:t>
            </a:r>
          </a:p>
          <a:p>
            <a:pPr marL="0" indent="0"/>
            <a:r>
              <a:rPr lang="en-US" sz="2000" b="0"/>
              <a:t>     potential energy of water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000" b="0"/>
          </a:p>
          <a:p>
            <a:pPr marL="0" indent="0"/>
            <a:r>
              <a:rPr lang="en-US" sz="2000" i="1"/>
              <a:t>Capacity: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000" b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b="0"/>
              <a:t>185 GW installed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000" b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b="0"/>
              <a:t>About 95 % of all storages</a:t>
            </a:r>
          </a:p>
          <a:p>
            <a:pPr marL="0" indent="0"/>
            <a:endParaRPr lang="en-US" sz="2000" b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b="0"/>
              <a:t>China has the most power capacity</a:t>
            </a:r>
          </a:p>
          <a:p>
            <a:pPr marL="0" indent="0"/>
            <a:endParaRPr lang="en-US" sz="2400" b="0"/>
          </a:p>
          <a:p>
            <a:pPr marL="0" indent="0"/>
            <a:endParaRPr lang="en-GB" sz="2400"/>
          </a:p>
        </p:txBody>
      </p:sp>
      <p:pic>
        <p:nvPicPr>
          <p:cNvPr id="1026" name="Picture 2" descr="Kuvahaun tulos haulle water">
            <a:hlinkClick r:id="rId3"/>
            <a:extLst>
              <a:ext uri="{FF2B5EF4-FFF2-40B4-BE49-F238E27FC236}">
                <a16:creationId xmlns:a16="http://schemas.microsoft.com/office/drawing/2014/main" id="{4F77A672-CA29-4AEE-82A2-B816D9B7E0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4835" y="1599373"/>
            <a:ext cx="4291234" cy="2860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1881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tsikko 2">
            <a:extLst>
              <a:ext uri="{FF2B5EF4-FFF2-40B4-BE49-F238E27FC236}">
                <a16:creationId xmlns:a16="http://schemas.microsoft.com/office/drawing/2014/main" id="{C9AA0965-E001-4886-BC91-C8ADF5C1F3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b="0"/>
              <a:t>Applications</a:t>
            </a:r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73EC8C43-3B75-4C39-A616-182D05F1080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A3A92E0D-7F46-447F-B358-F2AEABA6803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5AB864A3-9C46-4DD3-88AF-D2314C22D8A7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09.04.2019</a:t>
            </a:r>
            <a:endParaRPr lang="en-US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EBB2BCEC-6230-4489-AEF2-29F5072F563B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4DC610BE-FFBC-4D11-84F3-5E54FE830B3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316" r="6495" b="3770"/>
          <a:stretch/>
        </p:blipFill>
        <p:spPr>
          <a:xfrm>
            <a:off x="4451350" y="2721935"/>
            <a:ext cx="4387850" cy="2977116"/>
          </a:xfrm>
          <a:prstGeom prst="rect">
            <a:avLst/>
          </a:prstGeom>
        </p:spPr>
      </p:pic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EF09D31C-F4B3-4310-8AF7-9DDE488AD8A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4491" y="1447981"/>
            <a:ext cx="4120102" cy="4136400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b="0" i="1">
                <a:solidFill>
                  <a:prstClr val="black"/>
                </a:solidFill>
              </a:rPr>
              <a:t>Energy balancing</a:t>
            </a:r>
          </a:p>
          <a:p>
            <a:pPr marL="0" indent="0">
              <a:lnSpc>
                <a:spcPct val="150000"/>
              </a:lnSpc>
            </a:pPr>
            <a:r>
              <a:rPr lang="en-US" sz="2000" b="0">
                <a:solidFill>
                  <a:prstClr val="black"/>
                </a:solidFill>
              </a:rPr>
              <a:t>helps to balance the power system </a:t>
            </a:r>
            <a:r>
              <a:rPr lang="en-US" sz="2000" b="0">
                <a:solidFill>
                  <a:prstClr val="black"/>
                </a:solidFill>
                <a:sym typeface="Wingdings" panose="05000000000000000000" pitchFamily="2" charset="2"/>
              </a:rPr>
              <a:t> can be used when the renewable production is low</a:t>
            </a:r>
            <a:endParaRPr lang="en-US" sz="2000" b="0">
              <a:solidFill>
                <a:prstClr val="black"/>
              </a:solidFill>
            </a:endParaRPr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b="0" i="1">
                <a:solidFill>
                  <a:prstClr val="black"/>
                </a:solidFill>
              </a:rPr>
              <a:t>Load leveling</a:t>
            </a:r>
          </a:p>
          <a:p>
            <a:pPr marL="0" lvl="0" indent="0">
              <a:lnSpc>
                <a:spcPct val="150000"/>
              </a:lnSpc>
            </a:pPr>
            <a:r>
              <a:rPr lang="en-US" sz="2000" b="0">
                <a:solidFill>
                  <a:prstClr val="black"/>
                </a:solidFill>
              </a:rPr>
              <a:t>can be loaded in night hours </a:t>
            </a:r>
            <a:r>
              <a:rPr lang="en-US" sz="2000" b="0">
                <a:solidFill>
                  <a:prstClr val="black"/>
                </a:solidFill>
                <a:sym typeface="Wingdings" panose="05000000000000000000" pitchFamily="2" charset="2"/>
              </a:rPr>
              <a:t> balance the load peaks</a:t>
            </a:r>
            <a:endParaRPr lang="en-US" sz="2000" b="0">
              <a:solidFill>
                <a:prstClr val="black"/>
              </a:solidFill>
            </a:endParaRPr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b="0" i="1">
                <a:solidFill>
                  <a:prstClr val="black"/>
                </a:solidFill>
              </a:rPr>
              <a:t>Large emergency reserve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79954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73162" y="846796"/>
            <a:ext cx="3474349" cy="3418237"/>
          </a:xfrm>
        </p:spPr>
        <p:txBody>
          <a:bodyPr>
            <a:noAutofit/>
          </a:bodyPr>
          <a:lstStyle/>
          <a:p>
            <a:pPr marL="285750" indent="-285750">
              <a:lnSpc>
                <a:spcPts val="3000"/>
              </a:lnSpc>
              <a:buFont typeface="Wingdings" panose="05000000000000000000" pitchFamily="2" charset="2"/>
              <a:buChar char="§"/>
            </a:pPr>
            <a:endParaRPr lang="cs-CZ" sz="1800" b="0"/>
          </a:p>
          <a:p>
            <a:pPr marL="342900" lvl="0" indent="-342900">
              <a:lnSpc>
                <a:spcPts val="3000"/>
              </a:lnSpc>
              <a:buFont typeface="Wingdings" panose="05000000000000000000" pitchFamily="2" charset="2"/>
              <a:buChar char="§"/>
            </a:pPr>
            <a:r>
              <a:rPr lang="en-US" sz="2000" b="0"/>
              <a:t>The most common in use</a:t>
            </a:r>
          </a:p>
          <a:p>
            <a:pPr marL="342900" lvl="0" indent="-342900">
              <a:lnSpc>
                <a:spcPts val="3000"/>
              </a:lnSpc>
              <a:buFont typeface="Wingdings" panose="05000000000000000000" pitchFamily="2" charset="2"/>
              <a:buChar char="§"/>
            </a:pPr>
            <a:r>
              <a:rPr lang="en-US" sz="2000" b="0"/>
              <a:t>Discharge time:</a:t>
            </a:r>
            <a:br>
              <a:rPr lang="en-US" sz="2000" b="0"/>
            </a:br>
            <a:r>
              <a:rPr lang="en-US" sz="2000" b="0"/>
              <a:t>from hours to a few days</a:t>
            </a:r>
            <a:endParaRPr lang="cs-CZ" sz="2000" b="0"/>
          </a:p>
          <a:p>
            <a:pPr marL="0" lvl="0" indent="0">
              <a:lnSpc>
                <a:spcPts val="3000"/>
              </a:lnSpc>
            </a:pPr>
            <a:r>
              <a:rPr lang="en-US" sz="2000" b="0"/>
              <a:t>     and response time:</a:t>
            </a:r>
            <a:r>
              <a:rPr lang="fi-FI" sz="2000" b="0"/>
              <a:t/>
            </a:r>
            <a:br>
              <a:rPr lang="fi-FI" sz="2000" b="0"/>
            </a:br>
            <a:r>
              <a:rPr lang="fi-FI" sz="2000" b="0"/>
              <a:t>     </a:t>
            </a:r>
            <a:r>
              <a:rPr lang="en-US" sz="2000" b="0"/>
              <a:t>seconds to minutes</a:t>
            </a:r>
            <a:endParaRPr lang="cs-CZ" sz="2000" b="0"/>
          </a:p>
          <a:p>
            <a:pPr marL="342900" lvl="0" indent="-342900">
              <a:lnSpc>
                <a:spcPts val="3000"/>
              </a:lnSpc>
              <a:buFont typeface="Wingdings" panose="05000000000000000000" pitchFamily="2" charset="2"/>
              <a:buChar char="§"/>
            </a:pPr>
            <a:r>
              <a:rPr lang="en-US" sz="2000" b="0"/>
              <a:t>Plant sizes</a:t>
            </a:r>
            <a:r>
              <a:rPr lang="fi-FI" sz="2000" b="0"/>
              <a:t> are between</a:t>
            </a:r>
            <a:br>
              <a:rPr lang="fi-FI" sz="2000" b="0"/>
            </a:br>
            <a:r>
              <a:rPr lang="cs-CZ" sz="2000" b="0"/>
              <a:t>100 – 3000 MW</a:t>
            </a:r>
          </a:p>
          <a:p>
            <a:pPr marL="342900" lvl="0" indent="-342900">
              <a:lnSpc>
                <a:spcPts val="3000"/>
              </a:lnSpc>
              <a:buFont typeface="Wingdings" panose="05000000000000000000" pitchFamily="2" charset="2"/>
              <a:buChar char="§"/>
            </a:pPr>
            <a:r>
              <a:rPr lang="en-US" sz="2000" b="0"/>
              <a:t>Efficiency is 70</a:t>
            </a:r>
            <a:r>
              <a:rPr lang="cs-CZ" sz="2000" b="0"/>
              <a:t> – </a:t>
            </a:r>
            <a:r>
              <a:rPr lang="en-US" sz="2000" b="0"/>
              <a:t>85 %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0"/>
              <a:t>Pumped storage plant on surface</a:t>
            </a:r>
          </a:p>
        </p:txBody>
      </p:sp>
      <p:sp>
        <p:nvSpPr>
          <p:cNvPr id="15" name="Tekstin paikkamerkki 14">
            <a:extLst>
              <a:ext uri="{FF2B5EF4-FFF2-40B4-BE49-F238E27FC236}">
                <a16:creationId xmlns:a16="http://schemas.microsoft.com/office/drawing/2014/main" id="{DB68421F-6322-4EEB-BA84-5D689B7729E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6" name="Tekstin paikkamerkki 15">
            <a:extLst>
              <a:ext uri="{FF2B5EF4-FFF2-40B4-BE49-F238E27FC236}">
                <a16:creationId xmlns:a16="http://schemas.microsoft.com/office/drawing/2014/main" id="{B852FAA6-0342-41D5-B871-B9617121983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09.04.2019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  <p:sp>
        <p:nvSpPr>
          <p:cNvPr id="17" name="Tekstiruutu 16">
            <a:extLst>
              <a:ext uri="{FF2B5EF4-FFF2-40B4-BE49-F238E27FC236}">
                <a16:creationId xmlns:a16="http://schemas.microsoft.com/office/drawing/2014/main" id="{B37F3719-9E9E-4698-BCCA-886B0EF6363A}"/>
              </a:ext>
            </a:extLst>
          </p:cNvPr>
          <p:cNvSpPr txBox="1"/>
          <p:nvPr/>
        </p:nvSpPr>
        <p:spPr>
          <a:xfrm>
            <a:off x="4085915" y="1191878"/>
            <a:ext cx="4262438" cy="885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92100" indent="-292100">
              <a:lnSpc>
                <a:spcPts val="3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cs-CZ">
              <a:latin typeface="+mn-lt"/>
            </a:endParaRPr>
          </a:p>
          <a:p>
            <a:pPr marL="292100" lvl="0" indent="-292100">
              <a:lnSpc>
                <a:spcPts val="3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cs-CZ">
              <a:solidFill>
                <a:prstClr val="black"/>
              </a:solidFill>
              <a:latin typeface="Arial"/>
              <a:ea typeface="ＭＳ Ｐゴシック" pitchFamily="-108" charset="-128"/>
            </a:endParaRPr>
          </a:p>
        </p:txBody>
      </p:sp>
      <p:pic>
        <p:nvPicPr>
          <p:cNvPr id="5" name="Picture 4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8FE21D39-CB3B-493B-99B7-EC27C37890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2851" y="2694856"/>
            <a:ext cx="5188567" cy="2971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976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193095"/>
            <a:ext cx="7772400" cy="413640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b="0"/>
              <a:t>Largest pumped storage plant in the world since 1985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b="0"/>
              <a:t>In Virginia, United States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b="0"/>
              <a:t>Storage capacity: 31 GWh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b="0"/>
              <a:t>Rated power: 3 GW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b="0"/>
              <a:t>Construction cost: US$1.6 billion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sz="200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0"/>
              <a:t>Bath County Pumped Storage Station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09.04.2019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  <p:pic>
        <p:nvPicPr>
          <p:cNvPr id="11" name="Picture 10" descr="A bridge over a body of water&#10;&#10;Description automatically generated">
            <a:extLst>
              <a:ext uri="{FF2B5EF4-FFF2-40B4-BE49-F238E27FC236}">
                <a16:creationId xmlns:a16="http://schemas.microsoft.com/office/drawing/2014/main" id="{62B63B5D-411F-4083-A458-CD733DA6D0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400" y="3810285"/>
            <a:ext cx="4286250" cy="1952625"/>
          </a:xfrm>
          <a:prstGeom prst="rect">
            <a:avLst/>
          </a:prstGeom>
        </p:spPr>
      </p:pic>
      <p:pic>
        <p:nvPicPr>
          <p:cNvPr id="17" name="Picture 16" descr="A close up of a map&#10;&#10;Description automatically generated">
            <a:extLst>
              <a:ext uri="{FF2B5EF4-FFF2-40B4-BE49-F238E27FC236}">
                <a16:creationId xmlns:a16="http://schemas.microsoft.com/office/drawing/2014/main" id="{7583BA12-7AC1-4425-9A10-B0013A74A1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4351" y="2192531"/>
            <a:ext cx="3657039" cy="3570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8815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04037" y="1387740"/>
            <a:ext cx="3887381" cy="4151833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2000" b="0"/>
              <a:t>Usage of pressure at the sea bottom</a:t>
            </a:r>
          </a:p>
          <a:p>
            <a:pPr marL="342900" indent="-342900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2000" b="0"/>
              <a:t>Power need </a:t>
            </a:r>
            <a:r>
              <a:rPr lang="en-GB" sz="2000" b="0">
                <a:cs typeface="Calibri"/>
                <a:sym typeface="Wingdings" panose="05000000000000000000" pitchFamily="2" charset="2"/>
              </a:rPr>
              <a:t></a:t>
            </a:r>
            <a:r>
              <a:rPr lang="en-GB" sz="2000" b="0">
                <a:cs typeface="Calibri"/>
              </a:rPr>
              <a:t> water is let in</a:t>
            </a:r>
          </a:p>
          <a:p>
            <a:pPr marL="342900" indent="-342900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2000" b="0">
                <a:cs typeface="Calibri"/>
              </a:rPr>
              <a:t>Electricity production surplus </a:t>
            </a:r>
            <a:r>
              <a:rPr lang="en-GB" sz="2000" b="0">
                <a:cs typeface="Calibri"/>
                <a:sym typeface="Wingdings" panose="05000000000000000000" pitchFamily="2" charset="2"/>
              </a:rPr>
              <a:t></a:t>
            </a:r>
            <a:r>
              <a:rPr lang="en-GB" sz="2000" b="0">
                <a:cs typeface="Calibri"/>
              </a:rPr>
              <a:t> water pumped out</a:t>
            </a:r>
          </a:p>
          <a:p>
            <a:pPr marL="342900" indent="-342900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2000" b="0">
                <a:cs typeface="Calibri"/>
              </a:rPr>
              <a:t>Used in conjunction with other renewables (e.g. offshore wind)</a:t>
            </a:r>
          </a:p>
          <a:p>
            <a:pPr marL="342900" indent="-342900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2000" b="0">
                <a:cs typeface="Calibri"/>
              </a:rPr>
              <a:t>Sphere diameter ~ 25 m</a:t>
            </a:r>
          </a:p>
          <a:p>
            <a:pPr marL="342900" indent="-342900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2000" b="0">
                <a:cs typeface="Calibri"/>
              </a:rPr>
              <a:t>Depth of 200 to 700 m</a:t>
            </a:r>
          </a:p>
          <a:p>
            <a:pPr marL="342900" indent="-342900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GB" sz="2000" b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cs-CZ" sz="2000" b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sz="2000" b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0"/>
              <a:t>Underwater reservoirs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09.04.2019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pic>
        <p:nvPicPr>
          <p:cNvPr id="9" name="Picture 8" descr="A picture containing sky, outdoor, ground, sitting&#10;&#10;Description automatically generated">
            <a:extLst>
              <a:ext uri="{FF2B5EF4-FFF2-40B4-BE49-F238E27FC236}">
                <a16:creationId xmlns:a16="http://schemas.microsoft.com/office/drawing/2014/main" id="{F2BE6778-3FD5-4BD4-8281-E87526EAB9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9781" y="1290549"/>
            <a:ext cx="4531228" cy="2873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8815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D1E6E9EE-6B86-4B3F-AB49-B95E135227B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88581" y="1473877"/>
            <a:ext cx="2946090" cy="2453081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cs-CZ" sz="2000" b="0"/>
              <a:t>O</a:t>
            </a:r>
            <a:r>
              <a:rPr lang="en-US" sz="2000" b="0"/>
              <a:t>ne or both reservoirs underground </a:t>
            </a:r>
          </a:p>
          <a:p>
            <a:pPr marL="342900" indent="-342900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2000" b="0"/>
              <a:t>Usable in flat regions</a:t>
            </a:r>
          </a:p>
          <a:p>
            <a:pPr marL="342900" indent="-342900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2000" b="0"/>
              <a:t>Usage of old mines such as coal</a:t>
            </a:r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id="{F8003222-639F-464F-8502-65EDCA3DAF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b="0"/>
              <a:t>Underground reservoirs</a:t>
            </a:r>
            <a:endParaRPr lang="en-GB" b="0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69E13789-1B97-42EE-BB3B-1837825546D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A66DD166-1146-43BB-B671-BBCF2856330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93130509-F7A4-41C4-A728-4BC85CB6767A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09.04.2019</a:t>
            </a:r>
            <a:endParaRPr lang="en-US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A687A802-879A-45A4-9516-F9664341DD94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098D874-C835-4A99-95E4-6C9FE417F2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0" y="1353374"/>
            <a:ext cx="5578549" cy="2540866"/>
          </a:xfrm>
          <a:prstGeom prst="rect">
            <a:avLst/>
          </a:prstGeom>
        </p:spPr>
      </p:pic>
      <p:sp>
        <p:nvSpPr>
          <p:cNvPr id="12" name="Tekstin paikkamerkki 1">
            <a:extLst>
              <a:ext uri="{FF2B5EF4-FFF2-40B4-BE49-F238E27FC236}">
                <a16:creationId xmlns:a16="http://schemas.microsoft.com/office/drawing/2014/main" id="{2440C656-0074-4876-8AA7-56EA99787CBC}"/>
              </a:ext>
            </a:extLst>
          </p:cNvPr>
          <p:cNvSpPr txBox="1">
            <a:spLocks/>
          </p:cNvSpPr>
          <p:nvPr/>
        </p:nvSpPr>
        <p:spPr bwMode="auto">
          <a:xfrm>
            <a:off x="388581" y="4066546"/>
            <a:ext cx="6026396" cy="2163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292100" indent="-292100" algn="l" defTabSz="388938" rtl="0" eaLnBrk="0" fontAlgn="base" hangingPunct="0">
              <a:lnSpc>
                <a:spcPts val="1704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defRPr>
            </a:lvl1pPr>
            <a:lvl2pPr marL="631825" indent="-242888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2pPr>
            <a:lvl3pPr marL="973138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3pPr>
            <a:lvl4pPr marL="1363663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4pPr>
            <a:lvl5pPr marL="1752600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5pPr>
            <a:lvl6pPr marL="2142942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32568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2194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1820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2000" b="0"/>
              <a:t>Can be cheaper than on surface pumped storage</a:t>
            </a:r>
          </a:p>
          <a:p>
            <a:pPr marL="342900" indent="-342900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2000" b="0"/>
              <a:t>Planned to be used in </a:t>
            </a:r>
            <a:r>
              <a:rPr lang="en-GB" sz="2000" b="0" err="1"/>
              <a:t>Pyhäjärvi</a:t>
            </a:r>
            <a:r>
              <a:rPr lang="en-GB" sz="2000" b="0"/>
              <a:t> metal mine</a:t>
            </a:r>
          </a:p>
        </p:txBody>
      </p:sp>
    </p:spTree>
    <p:extLst>
      <p:ext uri="{BB962C8B-B14F-4D97-AF65-F5344CB8AC3E}">
        <p14:creationId xmlns:p14="http://schemas.microsoft.com/office/powerpoint/2010/main" val="8450365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3801118" cy="41364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</a:pPr>
            <a:r>
              <a:rPr lang="fi-FI" sz="2000">
                <a:solidFill>
                  <a:srgbClr val="00B050"/>
                </a:solidFill>
              </a:rPr>
              <a:t>+</a:t>
            </a:r>
            <a:r>
              <a:rPr lang="fi-FI" sz="2000" err="1">
                <a:solidFill>
                  <a:srgbClr val="00B050"/>
                </a:solidFill>
              </a:rPr>
              <a:t>Advantages</a:t>
            </a:r>
            <a:endParaRPr lang="fi-FI" sz="2000">
              <a:solidFill>
                <a:srgbClr val="00B050"/>
              </a:solidFill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i-FI" sz="2000" b="0" err="1"/>
              <a:t>Reliable</a:t>
            </a:r>
            <a:r>
              <a:rPr lang="fi-FI" sz="2000" b="0"/>
              <a:t> technology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i-FI" sz="2000" b="0"/>
              <a:t>Long lifetime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i-FI" sz="2000" b="0"/>
              <a:t>Energy </a:t>
            </a:r>
            <a:r>
              <a:rPr lang="fi-FI" sz="2000" b="0" err="1"/>
              <a:t>balancing</a:t>
            </a:r>
            <a:endParaRPr lang="fi-FI" sz="2000" b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i-FI" sz="2000" b="0" err="1"/>
              <a:t>Emergency</a:t>
            </a:r>
            <a:r>
              <a:rPr lang="fi-FI" sz="2000" b="0"/>
              <a:t> </a:t>
            </a:r>
            <a:r>
              <a:rPr lang="fi-FI" sz="2000" b="0">
                <a:sym typeface="Wingdings" panose="05000000000000000000" pitchFamily="2" charset="2"/>
              </a:rPr>
              <a:t> </a:t>
            </a:r>
            <a:r>
              <a:rPr lang="fi-FI" sz="2000" b="0" err="1">
                <a:sym typeface="Wingdings" panose="05000000000000000000" pitchFamily="2" charset="2"/>
              </a:rPr>
              <a:t>large</a:t>
            </a:r>
            <a:r>
              <a:rPr lang="fi-FI" sz="2000" b="0">
                <a:sym typeface="Wingdings" panose="05000000000000000000" pitchFamily="2" charset="2"/>
              </a:rPr>
              <a:t> </a:t>
            </a:r>
            <a:r>
              <a:rPr lang="fi-FI" sz="2000" b="0" err="1">
                <a:sym typeface="Wingdings" panose="05000000000000000000" pitchFamily="2" charset="2"/>
              </a:rPr>
              <a:t>reserve</a:t>
            </a:r>
            <a:endParaRPr lang="fi-FI" sz="2000" b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fi-FI" sz="2000" b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sz="200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b="0" err="1"/>
              <a:t>Conclusions</a:t>
            </a:r>
            <a:endParaRPr lang="en-US" b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09.04.2019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718A8007-2145-4F1C-9545-42E8B8EBF2B7}"/>
              </a:ext>
            </a:extLst>
          </p:cNvPr>
          <p:cNvSpPr txBox="1">
            <a:spLocks/>
          </p:cNvSpPr>
          <p:nvPr/>
        </p:nvSpPr>
        <p:spPr bwMode="auto">
          <a:xfrm>
            <a:off x="4770483" y="1497600"/>
            <a:ext cx="3886200" cy="413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292100" indent="-292100" algn="l" defTabSz="388938" rtl="0" eaLnBrk="0" fontAlgn="base" hangingPunct="0">
              <a:lnSpc>
                <a:spcPts val="1704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defRPr>
            </a:lvl1pPr>
            <a:lvl2pPr marL="631825" indent="-242888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2pPr>
            <a:lvl3pPr marL="973138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3pPr>
            <a:lvl4pPr marL="1363663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4pPr>
            <a:lvl5pPr marL="1752600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5pPr>
            <a:lvl6pPr marL="2142942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32568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2194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1820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</a:pPr>
            <a:r>
              <a:rPr lang="fi-FI" sz="2000">
                <a:solidFill>
                  <a:srgbClr val="FF0000"/>
                </a:solidFill>
              </a:rPr>
              <a:t>-</a:t>
            </a:r>
            <a:r>
              <a:rPr lang="fi-FI" sz="2000" err="1">
                <a:solidFill>
                  <a:srgbClr val="FF0000"/>
                </a:solidFill>
              </a:rPr>
              <a:t>Disadvantages</a:t>
            </a:r>
            <a:endParaRPr lang="fi-FI" sz="2000">
              <a:solidFill>
                <a:srgbClr val="FF0000"/>
              </a:solidFill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b="0"/>
              <a:t>Needs specific location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b="0"/>
              <a:t>Vast area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b="0"/>
              <a:t>Issues with environment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b="0"/>
              <a:t>High investment costs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3223155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 marL="228600" indent="-2286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cs-CZ" sz="1100" b="0"/>
              <a:t>400 MW pumped storage hydro plan approved. </a:t>
            </a:r>
            <a:r>
              <a:rPr lang="cs-CZ" sz="1100" b="0" i="1"/>
              <a:t>Civil engineer</a:t>
            </a:r>
            <a:r>
              <a:rPr lang="cs-CZ" sz="1100" b="0"/>
              <a:t> [online]. Webvision, 2017 [cit. </a:t>
            </a:r>
            <a:r>
              <a:rPr lang="en-GB" sz="1100" b="0"/>
              <a:t>04.04.2019</a:t>
            </a:r>
            <a:r>
              <a:rPr lang="cs-CZ" sz="1100" b="0"/>
              <a:t>]. Link: https://www.newcivilengineer.com/latest/400mw-pumped-storage-hydro-plan-approved/10015321.article </a:t>
            </a:r>
          </a:p>
          <a:p>
            <a:pPr marL="228600" indent="-2286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cs-CZ" sz="1100" b="0"/>
              <a:t> </a:t>
            </a:r>
            <a:r>
              <a:rPr lang="en-US" sz="1100" b="0"/>
              <a:t>Pumped hydro storage plants with improved operational flexibility using constant speed Francis runners</a:t>
            </a:r>
            <a:r>
              <a:rPr lang="cs-CZ" sz="1100" b="0"/>
              <a:t> DOI: 10.1016/j.apenergy.2014.09.065. </a:t>
            </a:r>
          </a:p>
          <a:p>
            <a:pPr marL="228600" indent="-2286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cs-CZ" sz="1100" b="0"/>
              <a:t>Energy and Innovation Awards. </a:t>
            </a:r>
            <a:r>
              <a:rPr lang="cs-CZ" sz="1100" b="0" i="1"/>
              <a:t>Energy week</a:t>
            </a:r>
            <a:r>
              <a:rPr lang="cs-CZ" sz="1100" b="0"/>
              <a:t> [online]. Vaasa: EnergyVaasa, 2018 [cit. </a:t>
            </a:r>
            <a:r>
              <a:rPr lang="en-GB" sz="1100" b="0"/>
              <a:t>04.04.2019</a:t>
            </a:r>
            <a:r>
              <a:rPr lang="cs-CZ" sz="1100" b="0"/>
              <a:t>]. Link: https://www.energyweek.fi/awards/</a:t>
            </a:r>
            <a:endParaRPr lang="en-US" sz="1100" b="0" i="1"/>
          </a:p>
          <a:p>
            <a:pPr marL="228600" indent="-2286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1100" b="0" i="1"/>
              <a:t>Electrical Energy Storage: IEC</a:t>
            </a:r>
            <a:r>
              <a:rPr lang="en-US" sz="1100" b="0"/>
              <a:t>. Geneva, 2011.</a:t>
            </a:r>
            <a:r>
              <a:rPr lang="cs-CZ" sz="1100" b="0"/>
              <a:t> Link: </a:t>
            </a:r>
            <a:r>
              <a:rPr lang="en-US" sz="1100" b="0"/>
              <a:t>http://www.iec.ch/whitepaper/pdf/iecWP-energystorage-LR-en.pdf</a:t>
            </a:r>
            <a:endParaRPr lang="en-US" sz="1100" b="0">
              <a:hlinkClick r:id="rId3"/>
            </a:endParaRPr>
          </a:p>
          <a:p>
            <a:pPr marL="228600" indent="-2286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cs-CZ" sz="1100" b="0"/>
              <a:t>Sub-surface pumped hydro storage. </a:t>
            </a:r>
            <a:r>
              <a:rPr lang="cs-CZ" sz="1100" b="0" i="1"/>
              <a:t>Energy storage association</a:t>
            </a:r>
            <a:r>
              <a:rPr lang="cs-CZ" sz="1100" b="0"/>
              <a:t> [online]. 2018 [cit. </a:t>
            </a:r>
            <a:r>
              <a:rPr lang="en-GB" sz="1100" b="0"/>
              <a:t>06.04.2019</a:t>
            </a:r>
            <a:r>
              <a:rPr lang="cs-CZ" sz="1100" b="0"/>
              <a:t>]. Link: </a:t>
            </a:r>
            <a:r>
              <a:rPr lang="cs-CZ" sz="1100" b="0">
                <a:hlinkClick r:id="rId4"/>
              </a:rPr>
              <a:t>http://energystorage.org/energy-storage/technologies/sub-surface-pumped-hydroelectric-storage</a:t>
            </a:r>
            <a:endParaRPr lang="en-GB" sz="1100" b="0"/>
          </a:p>
          <a:p>
            <a:pPr marL="228600" indent="-2286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GB" sz="1100" b="0"/>
              <a:t>Locating Power Plants. </a:t>
            </a:r>
            <a:r>
              <a:rPr lang="en-GB" sz="1100" b="0" i="1" err="1"/>
              <a:t>Virgninia</a:t>
            </a:r>
            <a:r>
              <a:rPr lang="en-GB" sz="1100" b="0" i="1"/>
              <a:t> Places </a:t>
            </a:r>
            <a:r>
              <a:rPr lang="en-GB" sz="1100" b="0"/>
              <a:t>[online]. [cit. 03.04.2019] Link: </a:t>
            </a:r>
            <a:r>
              <a:rPr lang="cs-CZ" sz="1100" b="0">
                <a:hlinkClick r:id="rId5"/>
              </a:rPr>
              <a:t>http://www.virginiaplaces.org/ggs380/11powerplants.html</a:t>
            </a:r>
            <a:r>
              <a:rPr lang="en-GB" sz="1100" b="0"/>
              <a:t> </a:t>
            </a:r>
            <a:endParaRPr lang="cs-CZ" sz="1100" b="0"/>
          </a:p>
          <a:p>
            <a:pPr marL="228600" indent="-2286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cs-CZ" sz="1100" b="0"/>
              <a:t>Data visualization. </a:t>
            </a:r>
            <a:r>
              <a:rPr lang="cs-CZ" sz="1100" b="0" i="1"/>
              <a:t>DOE Global energy database</a:t>
            </a:r>
            <a:r>
              <a:rPr lang="cs-CZ" sz="1100" b="0"/>
              <a:t> [online]. Sandia Corporation, 2018 [cit. </a:t>
            </a:r>
            <a:r>
              <a:rPr lang="en-GB" sz="1100" b="0"/>
              <a:t>06.04.2019</a:t>
            </a:r>
            <a:r>
              <a:rPr lang="cs-CZ" sz="1100" b="0"/>
              <a:t>]. Link: </a:t>
            </a:r>
            <a:r>
              <a:rPr lang="cs-CZ" sz="1100" b="0">
                <a:hlinkClick r:id="rId6"/>
              </a:rPr>
              <a:t>https://www.energystorageexchange.org/projects/data_visualization</a:t>
            </a:r>
            <a:endParaRPr lang="en-GB" sz="1100" b="0"/>
          </a:p>
          <a:p>
            <a:pPr marL="228600" indent="-2286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cs-CZ" sz="1100" b="0"/>
              <a:t>Ocean Renewable Energy Storage (ORES), DOI: 10.1109/JPROC.2013.2242411.</a:t>
            </a:r>
          </a:p>
          <a:p>
            <a:pPr marL="228600" indent="-2286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cs-CZ" sz="1100" b="0"/>
              <a:t>U.S. Grid Energy storage factsheet. </a:t>
            </a:r>
            <a:r>
              <a:rPr lang="cs-CZ" sz="1100" b="0" i="1"/>
              <a:t>Center for sustainable system</a:t>
            </a:r>
            <a:r>
              <a:rPr lang="cs-CZ" sz="1100" b="0"/>
              <a:t> [online]. Michigan, 2017 [cit. </a:t>
            </a:r>
            <a:r>
              <a:rPr lang="en-GB" sz="1100" b="0"/>
              <a:t>08.04.2019</a:t>
            </a:r>
            <a:r>
              <a:rPr lang="cs-CZ" sz="1100" b="0"/>
              <a:t>]. Link: http://css.umich.edu/factsheets/us-grid-energy-storage-factsheet</a:t>
            </a:r>
          </a:p>
          <a:p>
            <a:pPr marL="228600" indent="-2286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1100" b="0"/>
              <a:t>Bath county pumped storage station. </a:t>
            </a:r>
            <a:r>
              <a:rPr lang="en-US" sz="1100" b="0" i="1"/>
              <a:t>Dominion Energy</a:t>
            </a:r>
            <a:r>
              <a:rPr lang="en-US" sz="1100" b="0"/>
              <a:t> [online]. Dominion Energy, 2018 [cit. </a:t>
            </a:r>
            <a:r>
              <a:rPr lang="en-GB" sz="1100" b="0"/>
              <a:t>08.04.2019</a:t>
            </a:r>
            <a:r>
              <a:rPr lang="en-US" sz="1100" b="0"/>
              <a:t>]. </a:t>
            </a:r>
            <a:r>
              <a:rPr lang="cs-CZ" sz="1100" b="0"/>
              <a:t>Link</a:t>
            </a:r>
            <a:r>
              <a:rPr lang="en-US" sz="1100" b="0"/>
              <a:t>: https://www.dominionenergy.com/about-us/making-energy/renewables/water/bath-county-pumped-storage-station</a:t>
            </a:r>
            <a:endParaRPr lang="cs-CZ" sz="1100" b="0"/>
          </a:p>
          <a:p>
            <a:pPr marL="0" indent="0">
              <a:lnSpc>
                <a:spcPct val="100000"/>
              </a:lnSpc>
              <a:spcAft>
                <a:spcPts val="600"/>
              </a:spcAft>
            </a:pPr>
            <a:endParaRPr lang="en-US" sz="1100" b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0"/>
              <a:t>References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09.04.2019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0700262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0</TotalTime>
  <Words>265</Words>
  <Application>Microsoft Office PowerPoint</Application>
  <PresentationFormat>On-screen Show (4:3)</PresentationFormat>
  <Paragraphs>89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ＭＳ Ｐゴシック</vt:lpstr>
      <vt:lpstr>Arial</vt:lpstr>
      <vt:lpstr>Calibri</vt:lpstr>
      <vt:lpstr>Times New Roman</vt:lpstr>
      <vt:lpstr>Wingdings</vt:lpstr>
      <vt:lpstr>presentation</vt:lpstr>
      <vt:lpstr>Aalto Content - Green</vt:lpstr>
      <vt:lpstr>ELEC-E8423 - Smart Grid  Pumped hydro energy storages</vt:lpstr>
      <vt:lpstr>Introduction</vt:lpstr>
      <vt:lpstr>Applications</vt:lpstr>
      <vt:lpstr>Pumped storage plant on surface</vt:lpstr>
      <vt:lpstr>Bath County Pumped Storage Station</vt:lpstr>
      <vt:lpstr>Underwater reservoirs</vt:lpstr>
      <vt:lpstr>Underground reservoirs</vt:lpstr>
      <vt:lpstr>Conclusions</vt:lpstr>
      <vt:lpstr>References</vt:lpstr>
    </vt:vector>
  </TitlesOfParts>
  <Company>TKK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holographic imaging: evaluation of image quality at 310 GHz</dc:title>
  <dc:creator>atammine</dc:creator>
  <cp:lastModifiedBy>Lehtonen Matti</cp:lastModifiedBy>
  <cp:revision>1</cp:revision>
  <dcterms:created xsi:type="dcterms:W3CDTF">2010-03-23T14:57:30Z</dcterms:created>
  <dcterms:modified xsi:type="dcterms:W3CDTF">2019-04-09T05:46:15Z</dcterms:modified>
</cp:coreProperties>
</file>