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70" r:id="rId4"/>
    <p:sldId id="355" r:id="rId5"/>
    <p:sldId id="365" r:id="rId6"/>
    <p:sldId id="366" r:id="rId7"/>
    <p:sldId id="367" r:id="rId8"/>
    <p:sldId id="363" r:id="rId9"/>
    <p:sldId id="368" r:id="rId10"/>
    <p:sldId id="369" r:id="rId11"/>
    <p:sldId id="352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0349" autoAdjust="0"/>
  </p:normalViewPr>
  <p:slideViewPr>
    <p:cSldViewPr snapToGrid="0" snapToObjects="1">
      <p:cViewPr varScale="1">
        <p:scale>
          <a:sx n="163" d="100"/>
          <a:sy n="163" d="100"/>
        </p:scale>
        <p:origin x="165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Energy bills is reduced </a:t>
            </a:r>
          </a:p>
          <a:p>
            <a:r>
              <a:rPr lang="en-GB" dirty="0"/>
              <a:t>Reducing energy wastage</a:t>
            </a:r>
          </a:p>
        </p:txBody>
      </p:sp>
    </p:spTree>
    <p:extLst>
      <p:ext uri="{BB962C8B-B14F-4D97-AF65-F5344CB8AC3E}">
        <p14:creationId xmlns:p14="http://schemas.microsoft.com/office/powerpoint/2010/main" val="2924681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1"/>
              <a:t>Environmental Issue – VTT report,  estemates that the worlds 220 million street lights use 159 TWh of energy annually, generating 81 Mtonnes of CO2 emmisions. </a:t>
            </a:r>
          </a:p>
          <a:p>
            <a:r>
              <a:rPr lang="en-US" noProof="1"/>
              <a:t>LED based intelliginet systems, a city of one million inhabitans could generate energy saving worth of 2-3 million euros annually. </a:t>
            </a:r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Charge controller helps to protect the battery from over charging.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5730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IOT is a network of multiple devices all connected together. Uses the concept of machine to machine communication and reduced the human to human and human to machine </a:t>
            </a:r>
            <a:r>
              <a:rPr lang="en-GB" dirty="0" err="1"/>
              <a:t>commhnications</a:t>
            </a:r>
            <a:r>
              <a:rPr lang="en-GB" dirty="0"/>
              <a:t>. </a:t>
            </a:r>
          </a:p>
          <a:p>
            <a:r>
              <a:rPr lang="en-GB" dirty="0"/>
              <a:t>Advantage: </a:t>
            </a:r>
          </a:p>
          <a:p>
            <a:r>
              <a:rPr lang="en-GB" dirty="0"/>
              <a:t>Automatic, reduce maintenance cost, energy saving and low man power.</a:t>
            </a:r>
          </a:p>
          <a:p>
            <a:r>
              <a:rPr lang="en-GB" dirty="0" err="1"/>
              <a:t>Ultrasensor</a:t>
            </a:r>
            <a:r>
              <a:rPr lang="en-GB" dirty="0"/>
              <a:t> : Detect pedestrian or cars  and manage the intensity of the lights. 100% brightness can be reduced to 60% when inactive road. </a:t>
            </a:r>
          </a:p>
        </p:txBody>
      </p:sp>
    </p:spTree>
    <p:extLst>
      <p:ext uri="{BB962C8B-B14F-4D97-AF65-F5344CB8AC3E}">
        <p14:creationId xmlns:p14="http://schemas.microsoft.com/office/powerpoint/2010/main" val="2545595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Largest cities London, </a:t>
            </a:r>
            <a:r>
              <a:rPr lang="en-US" dirty="0" err="1"/>
              <a:t>hong</a:t>
            </a:r>
            <a:r>
              <a:rPr lang="en-US" dirty="0"/>
              <a:t> </a:t>
            </a:r>
            <a:r>
              <a:rPr lang="en-US" dirty="0" err="1"/>
              <a:t>knog</a:t>
            </a:r>
            <a:r>
              <a:rPr lang="en-US" dirty="0"/>
              <a:t> Sydney, found that LEDs with smart controls could result in a saving of 85%.</a:t>
            </a:r>
          </a:p>
          <a:p>
            <a:r>
              <a:rPr lang="en-US" dirty="0"/>
              <a:t>Glasgow, project cost €4 M.</a:t>
            </a: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 M Glasgow to retrofit 3,500 columns in the city centre</a:t>
            </a:r>
          </a:p>
        </p:txBody>
      </p:sp>
    </p:spTree>
    <p:extLst>
      <p:ext uri="{BB962C8B-B14F-4D97-AF65-F5344CB8AC3E}">
        <p14:creationId xmlns:p14="http://schemas.microsoft.com/office/powerpoint/2010/main" val="3884135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Trade off between safety and saving. </a:t>
            </a:r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Future Street Lights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Sandesh Badgami</a:t>
            </a:r>
          </a:p>
          <a:p>
            <a:r>
              <a:rPr lang="en-US" i="1" dirty="0"/>
              <a:t>Muhammad Saad Akram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23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F0A7C3-ED6A-4F5D-A314-A3DE3B7B3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276" y="417513"/>
            <a:ext cx="4238625" cy="59817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9996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Reduction in cost (Implementation, Sensors, Maintenance)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Development in sensors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Minimise</a:t>
            </a:r>
            <a:r>
              <a:rPr lang="en-US" sz="2000" dirty="0"/>
              <a:t> powerplants electricity wastage in lighting the streets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37318" y="458787"/>
            <a:ext cx="7772400" cy="900000"/>
          </a:xfrm>
        </p:spPr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K.P. </a:t>
            </a:r>
            <a:r>
              <a:rPr lang="en-US" dirty="0" err="1"/>
              <a:t>Prajna</a:t>
            </a:r>
            <a:r>
              <a:rPr lang="en-US" dirty="0"/>
              <a:t> Cauvery, P. </a:t>
            </a:r>
            <a:r>
              <a:rPr lang="en-US" dirty="0" err="1"/>
              <a:t>Dharanidhar</a:t>
            </a:r>
            <a:r>
              <a:rPr lang="en-US" dirty="0"/>
              <a:t>, K.C. Sindhu </a:t>
            </a:r>
            <a:r>
              <a:rPr lang="en-US" dirty="0" err="1"/>
              <a:t>Thampatty</a:t>
            </a:r>
            <a:r>
              <a:rPr lang="en-US" dirty="0"/>
              <a:t>, “Design and implementation of a Prototypic Hybrid Power System Supply for Street Lighting”, IEEE region 10 humanitarian Technology Conference, 2017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R. </a:t>
            </a:r>
            <a:r>
              <a:rPr lang="en-US" dirty="0" err="1"/>
              <a:t>Kodali</a:t>
            </a:r>
            <a:r>
              <a:rPr lang="en-US" dirty="0"/>
              <a:t>, S. </a:t>
            </a:r>
            <a:r>
              <a:rPr lang="en-US" dirty="0" err="1"/>
              <a:t>Yerroju</a:t>
            </a:r>
            <a:r>
              <a:rPr lang="en-US" dirty="0"/>
              <a:t>, “Energy Efficient Smart Street Lighting”, IEEE, </a:t>
            </a:r>
            <a:r>
              <a:rPr lang="en-US" dirty="0" err="1"/>
              <a:t>Internation</a:t>
            </a:r>
            <a:r>
              <a:rPr lang="en-US" dirty="0"/>
              <a:t> conference on Applied and Theoretical Computing and Communication Technology, 2017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M. </a:t>
            </a:r>
            <a:r>
              <a:rPr lang="en-US" dirty="0" err="1"/>
              <a:t>Airaksinen</a:t>
            </a:r>
            <a:r>
              <a:rPr lang="en-US" dirty="0"/>
              <a:t>, M </a:t>
            </a:r>
            <a:r>
              <a:rPr lang="en-US" dirty="0" err="1"/>
              <a:t>Kokkala</a:t>
            </a:r>
            <a:r>
              <a:rPr lang="en-US" dirty="0"/>
              <a:t>, “Smart City – </a:t>
            </a:r>
            <a:r>
              <a:rPr lang="en-US" dirty="0" err="1"/>
              <a:t>Resaearch</a:t>
            </a:r>
            <a:r>
              <a:rPr lang="en-US" dirty="0"/>
              <a:t> Highlights”, VTT Research highlights 12, VTT, 2015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H. </a:t>
            </a:r>
            <a:r>
              <a:rPr lang="en-US" dirty="0" err="1"/>
              <a:t>Grffiths</a:t>
            </a:r>
            <a:r>
              <a:rPr lang="en-US" dirty="0"/>
              <a:t>, “The Future of Street Lights – The potential of new service development”, Future Cities Catapult, </a:t>
            </a:r>
            <a:r>
              <a:rPr lang="en-US" dirty="0" err="1"/>
              <a:t>iotuk</a:t>
            </a:r>
            <a:r>
              <a:rPr lang="en-US" dirty="0"/>
              <a:t>, 2017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dirty="0"/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sz="2000" dirty="0"/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F602B4-5AA3-4AFB-A55A-E0FFCD27EC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Scope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84BF6-FE42-4DBF-97B8-5575158307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91A5-977F-422D-824C-63449C0BA6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E9B227-46ED-4806-BF32-C7D99CBDAAC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B1226-3E4B-4C30-A1B8-2CD548DE74C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E72A333F-47BE-44CE-B54A-A9CD616AD8A6}"/>
              </a:ext>
            </a:extLst>
          </p:cNvPr>
          <p:cNvSpPr txBox="1">
            <a:spLocks/>
          </p:cNvSpPr>
          <p:nvPr/>
        </p:nvSpPr>
        <p:spPr bwMode="auto">
          <a:xfrm>
            <a:off x="572400" y="1184563"/>
            <a:ext cx="7657200" cy="43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dirty="0"/>
              <a:t>Traditional street lights have energy wastage issue due to their inefficient use. This opens the opportunity to modify street lights to solve the energy wastage crisis. </a:t>
            </a:r>
          </a:p>
          <a:p>
            <a:pPr marL="0" indent="0" eaLnBrk="1" hangingPunct="1">
              <a:lnSpc>
                <a:spcPct val="160000"/>
              </a:lnSpc>
            </a:pPr>
            <a:endParaRPr lang="en-GB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scope of this presentation is to outline the possible modifications in street lights for future use. 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837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30000" y="1387740"/>
            <a:ext cx="7657200" cy="4343401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Adapting the concept of smart city,  will require improving street lighting technologies. 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Traditional street lights:-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100 % power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Not efficient – energy saving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Costly – operational cost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Environmental issue 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Solutions:-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Possibility of incorporating solar and wind energy powered street light systems.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Hybrid Power systems based street lights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LED-based intelligent street lights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6" name="AutoShape 2" descr="https://cdn.shopify.com/s/files/1/0024/2050/6742/products/st9720-top_1024x1024.jpg?v=1531937861">
            <a:extLst>
              <a:ext uri="{FF2B5EF4-FFF2-40B4-BE49-F238E27FC236}">
                <a16:creationId xmlns:a16="http://schemas.microsoft.com/office/drawing/2014/main" id="{F5EE0661-0F0F-4EDA-BE6F-1F5D4F3700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0437D9-4BE3-4AD3-9355-1F591134C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527" y="1755724"/>
            <a:ext cx="2610367" cy="2412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0CFC14-9E0A-46E9-8F26-662DAC64D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9606" y="1765415"/>
            <a:ext cx="1883927" cy="239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9FF766-33E6-49D4-944B-8C854A305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79" y="1443038"/>
            <a:ext cx="7886700" cy="321945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1B08EC-609A-47A9-9FE9-6380BE0F9C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387285"/>
            <a:ext cx="7886700" cy="4290389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dirty="0"/>
              <a:t>Figure: Block diagram of a hybrid power system supply for a prototype street light (Source: Reference 1)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FB88ED-DEA9-45D1-A5A4-968E96EE23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Hybrid Power System Supply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A5AC90-4B2C-48FB-9700-E7EE297739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3B6F7-6ADB-401D-AB67-B4640AB265C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337C1A-9884-47D4-9126-B3984641AE8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4B25B4-66BA-4E7F-97A7-4E2C1939C44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190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0D5A7A-A1D0-4392-8DB2-D0A0A6FDE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Hybrid continued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3804A-7113-45DB-A38B-D021E65AF37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648E7C-A42B-4A41-B68C-E81E8EC20A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6719F4-C2BA-4B4D-8BCB-07B39D1C4A5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59598-E247-4526-96B4-1D7D9380D0E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0A37B8-A39D-4DF0-B962-DB752980A2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Use solar PV to charge battery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Control strategy  - based on the battery condition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Above 70% - All LED lights connected to the battery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Below 50% - All LED lights connected to the grid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Table: Control strategy (Source: Reference 1)</a:t>
            </a:r>
          </a:p>
          <a:p>
            <a:pPr marL="0" indent="0"/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7B03AD-578D-488F-A8EF-5BB88B178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2628900"/>
            <a:ext cx="3838575" cy="2428875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CB6E319-61BC-4099-8DCE-ABEA1D8B199E}"/>
              </a:ext>
            </a:extLst>
          </p:cNvPr>
          <p:cNvSpPr txBox="1">
            <a:spLocks/>
          </p:cNvSpPr>
          <p:nvPr/>
        </p:nvSpPr>
        <p:spPr bwMode="auto">
          <a:xfrm>
            <a:off x="5362125" y="2989575"/>
            <a:ext cx="3466200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dirty="0"/>
              <a:t>Benefit:-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Operational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effective option (Nano grid)</a:t>
            </a:r>
          </a:p>
          <a:p>
            <a:pPr marL="0" indent="0"/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10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771341-01B0-4511-BC36-0128BDC2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Emergence of Internet of Things (IOT):</a:t>
            </a:r>
          </a:p>
          <a:p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Incorporate combination of electronic devices, sensors and intelligent software applications to build effective data exchange network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B0802C-F939-4375-92FB-1B3D4B0C25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Intelligent Street Lights Systems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BD315-B4E6-47AE-AB34-16C6C8CA0C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58D14C-E5A8-4C74-BF96-D52DDE1B956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9F62B9E-4C42-4783-B044-0795BD4C2FD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E9B6F-1D60-4D8C-BBD1-06536687C81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BB58E4-E801-42FA-B0E0-8B6662BC2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9" y="2531633"/>
            <a:ext cx="4422718" cy="3212228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692CB053-CFA8-4A86-9F4F-F5C30D6AAEFE}"/>
              </a:ext>
            </a:extLst>
          </p:cNvPr>
          <p:cNvSpPr txBox="1">
            <a:spLocks/>
          </p:cNvSpPr>
          <p:nvPr/>
        </p:nvSpPr>
        <p:spPr bwMode="auto">
          <a:xfrm>
            <a:off x="5597469" y="3042819"/>
            <a:ext cx="3297149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dirty="0"/>
              <a:t>Benefits:-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Possible to reduce energy cost by 50 – 70 %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Automation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Reduce man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Minimises energy wastage</a:t>
            </a: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19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VTT </a:t>
            </a:r>
            <a:r>
              <a:rPr lang="en-US" dirty="0" err="1"/>
              <a:t>AthLEDics</a:t>
            </a:r>
            <a:r>
              <a:rPr lang="en-US" dirty="0"/>
              <a:t> Project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08B027-ADA9-4131-A0E9-EACE81B88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0" y="1453911"/>
            <a:ext cx="7772400" cy="418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82DAED-B6C5-4AAB-8EAC-BD66118F9F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Proximity sensors have limited range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Difficult to regulate the intensity of light considering traffic on the street at specified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Possibility of errors – E.g. LDR may function when shadows fall on it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68C088-C520-46AB-BA10-5BC8AF87B8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Constraints/ challenges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9F867-2BFF-4D97-8142-955F1BB4F9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B20315-CA23-4A15-B3E5-A0E534E2F6A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1BBD96-2D3F-4451-9047-256A138D2C4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97A64-276B-414E-B0C9-CCA14648BA4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2548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F79BBD-7C11-44A0-B0C6-2723F196C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City of Harrisburg – LED streetlight conversion project</a:t>
            </a:r>
          </a:p>
          <a:p>
            <a:pPr lvl="4"/>
            <a:r>
              <a:rPr lang="en-GB" dirty="0"/>
              <a:t>$520 k annual savings</a:t>
            </a:r>
          </a:p>
          <a:p>
            <a:pPr lvl="4"/>
            <a:r>
              <a:rPr lang="en-GB" dirty="0"/>
              <a:t>$60 k annual maintenance savings</a:t>
            </a:r>
          </a:p>
          <a:p>
            <a:pPr lvl="4"/>
            <a:r>
              <a:rPr lang="en-GB" dirty="0"/>
              <a:t>60-70 % reduction in utility bills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Peterborough in UK – replacement of 400 low-pressure sodium light</a:t>
            </a:r>
          </a:p>
          <a:p>
            <a:pPr marL="1746250" lvl="4" indent="-285750"/>
            <a:r>
              <a:rPr lang="en-GB" dirty="0"/>
              <a:t>Halving its energy cost </a:t>
            </a:r>
          </a:p>
          <a:p>
            <a:pPr marL="1746250" lvl="4" indent="-285750"/>
            <a:r>
              <a:rPr lang="en-GB" dirty="0"/>
              <a:t>Reducing CO2 emissions by nearly 27 tons per year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Boston in USA – converted 40% of its streetlights in 2012</a:t>
            </a:r>
          </a:p>
          <a:p>
            <a:pPr marL="1746250" lvl="4" indent="-285750"/>
            <a:r>
              <a:rPr lang="en-GB" dirty="0"/>
              <a:t>$2.8 M annual savings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E5C447-D8D6-40A8-9E10-FB7C1E55C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Case study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6F26FF-6213-4B54-AD4D-E0D5B31EA0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B592F5-5A09-471C-9521-929F7AA1530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E55C80-8871-4EBD-84F7-87035C08EB9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23.04.2019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C1E1D-19C1-4C5A-9C32-3C18B1243E0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9953357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14482</TotalTime>
  <Words>715</Words>
  <Application>Microsoft Office PowerPoint</Application>
  <PresentationFormat>On-screen Show (4:3)</PresentationFormat>
  <Paragraphs>134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Future Street Lights</vt:lpstr>
      <vt:lpstr>Scope</vt:lpstr>
      <vt:lpstr>Introduction</vt:lpstr>
      <vt:lpstr>Hybrid Power System Supply </vt:lpstr>
      <vt:lpstr>Hybrid continued</vt:lpstr>
      <vt:lpstr>Intelligent Street Lights Systems</vt:lpstr>
      <vt:lpstr>VTT AthLEDics Project</vt:lpstr>
      <vt:lpstr>Constraints/ challenges</vt:lpstr>
      <vt:lpstr>Case study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1132</cp:revision>
  <dcterms:created xsi:type="dcterms:W3CDTF">2010-03-23T14:57:30Z</dcterms:created>
  <dcterms:modified xsi:type="dcterms:W3CDTF">2019-04-23T08:39:05Z</dcterms:modified>
</cp:coreProperties>
</file>