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1"/>
  </p:notesMasterIdLst>
  <p:handoutMasterIdLst>
    <p:handoutMasterId r:id="rId12"/>
  </p:handoutMasterIdLst>
  <p:sldIdLst>
    <p:sldId id="339" r:id="rId3"/>
    <p:sldId id="355" r:id="rId4"/>
    <p:sldId id="365" r:id="rId5"/>
    <p:sldId id="366" r:id="rId6"/>
    <p:sldId id="367" r:id="rId7"/>
    <p:sldId id="368" r:id="rId8"/>
    <p:sldId id="352" r:id="rId9"/>
    <p:sldId id="362" r:id="rId10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0349" autoAdjust="0"/>
  </p:normalViewPr>
  <p:slideViewPr>
    <p:cSldViewPr snapToGrid="0" snapToObjects="1">
      <p:cViewPr varScale="1">
        <p:scale>
          <a:sx n="107" d="100"/>
          <a:sy n="107" d="100"/>
        </p:scale>
        <p:origin x="135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fi-FI" sz="3200" dirty="0"/>
              <a:t>17. </a:t>
            </a:r>
            <a:r>
              <a:rPr lang="fi-FI" sz="3200" i="1" dirty="0" err="1"/>
              <a:t>Demand</a:t>
            </a:r>
            <a:r>
              <a:rPr lang="fi-FI" sz="3200" i="1" dirty="0"/>
              <a:t> </a:t>
            </a:r>
            <a:r>
              <a:rPr lang="fi-FI" sz="3200" i="1" dirty="0" err="1"/>
              <a:t>response</a:t>
            </a:r>
            <a:r>
              <a:rPr lang="fi-FI" sz="3200" i="1" dirty="0"/>
              <a:t> of </a:t>
            </a:r>
            <a:r>
              <a:rPr lang="fi-FI" sz="3200" i="1" dirty="0" err="1"/>
              <a:t>commercial</a:t>
            </a:r>
            <a:r>
              <a:rPr lang="fi-FI" sz="3200" i="1" dirty="0"/>
              <a:t> </a:t>
            </a:r>
            <a:r>
              <a:rPr lang="fi-FI" sz="3200" i="1" dirty="0" err="1"/>
              <a:t>loads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Simon </a:t>
            </a:r>
            <a:r>
              <a:rPr lang="en-US" i="1" dirty="0" err="1"/>
              <a:t>Hedman</a:t>
            </a:r>
            <a:endParaRPr lang="en-US" i="1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07</a:t>
            </a:r>
            <a:r>
              <a:rPr lang="et-EE" dirty="0"/>
              <a:t>.0</a:t>
            </a:r>
            <a:r>
              <a:rPr lang="fi-FI" dirty="0"/>
              <a:t>2</a:t>
            </a:r>
            <a:r>
              <a:rPr lang="et-EE" dirty="0"/>
              <a:t>.201</a:t>
            </a:r>
            <a:r>
              <a:rPr lang="fi-FI" dirty="0"/>
              <a:t>8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60000"/>
              </a:lnSpc>
            </a:pPr>
            <a:r>
              <a:rPr lang="en-US" sz="1800" dirty="0"/>
              <a:t>This presentation will present different types of demand response of commercial loads and how the implementation works.</a:t>
            </a:r>
          </a:p>
          <a:p>
            <a:pPr marL="625475" lvl="1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Commercial buildings </a:t>
            </a:r>
          </a:p>
          <a:p>
            <a:pPr marL="625475" lvl="1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Flexible loads</a:t>
            </a:r>
          </a:p>
          <a:p>
            <a:pPr marL="625475" lvl="1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Control</a:t>
            </a:r>
          </a:p>
          <a:p>
            <a:pPr marL="625475" lvl="1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Peak time</a:t>
            </a:r>
          </a:p>
          <a:p>
            <a:pPr marL="625475" lvl="1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Conclusions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9EA15AD0-7D19-4AAD-938F-96FA4EAFD8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−"/>
            </a:pPr>
            <a:r>
              <a:rPr lang="en-GB" sz="1900" b="0" dirty="0"/>
              <a:t>Types of buildings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Office building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School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Supermarket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Shopping mall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Sport facility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Data </a:t>
            </a:r>
            <a:r>
              <a:rPr lang="en-GB" sz="1600" dirty="0" err="1"/>
              <a:t>center</a:t>
            </a:r>
            <a:endParaRPr lang="en-GB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Apartment building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−"/>
            </a:pPr>
            <a:r>
              <a:rPr lang="en-GB" sz="1900" b="0" dirty="0"/>
              <a:t>Positive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Large loads	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Economic interest	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−"/>
            </a:pPr>
            <a:r>
              <a:rPr lang="en-GB" sz="1900" b="0" dirty="0"/>
              <a:t>Negative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Their core activity is not the energy market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Workers may disapprove</a:t>
            </a: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2C8B51F-C066-4200-A943-1D97CC89C2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Commercial buildings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4B84B6A-9147-484F-BDE4-CF684D5D46B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3A6CA64C-8DCB-47A6-BC91-185F65996A8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7956630A-DB4F-49E8-B7EA-4A012DF56C5D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DED6AF7B-BC16-4824-ADB9-24890E1822D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4CECB340-A8C4-4489-82C8-72E6CB93D5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373" y="1557746"/>
            <a:ext cx="3714595" cy="297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830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62E1188B-C81F-468C-848C-14E0925A6A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−"/>
            </a:pPr>
            <a:r>
              <a:rPr lang="en-GB" sz="1800" b="0" dirty="0"/>
              <a:t>Demand response can be achieved either by reacting directly to the electrical market price or by participating in the DR market. </a:t>
            </a:r>
          </a:p>
          <a:p>
            <a:pPr marL="285750" indent="-285750">
              <a:buFont typeface="Arial" panose="020B0604020202020204" pitchFamily="34" charset="0"/>
              <a:buChar char="−"/>
            </a:pPr>
            <a:endParaRPr lang="en-GB" sz="1800" b="0" dirty="0"/>
          </a:p>
          <a:p>
            <a:pPr marL="285750" indent="-285750">
              <a:buFont typeface="Arial" panose="020B0604020202020204" pitchFamily="34" charset="0"/>
              <a:buChar char="−"/>
            </a:pPr>
            <a:r>
              <a:rPr lang="en-GB" sz="1800" b="0" dirty="0"/>
              <a:t>Commercial buildings often have the same type of flexible loads as normal households, but larger size and different peak time.</a:t>
            </a:r>
          </a:p>
          <a:p>
            <a:pPr marL="0" indent="0"/>
            <a:endParaRPr lang="en-GB" dirty="0"/>
          </a:p>
          <a:p>
            <a:pPr marL="285750" indent="-285750">
              <a:buFont typeface="Arial" panose="020B0604020202020204" pitchFamily="34" charset="0"/>
              <a:buChar char="−"/>
            </a:pPr>
            <a:r>
              <a:rPr lang="en-GB" sz="1800" b="0" dirty="0"/>
              <a:t>Examples of flexible loads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500" b="0" dirty="0"/>
              <a:t>Heating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500" b="0" dirty="0"/>
              <a:t>Cooling</a:t>
            </a:r>
            <a:endParaRPr lang="en-GB" sz="15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500" b="0" dirty="0"/>
              <a:t>Ventilation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500" b="0" dirty="0"/>
              <a:t>Lighting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500" b="0" dirty="0"/>
              <a:t>Non-critical servers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500" b="0" dirty="0"/>
              <a:t>Elevators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500" b="0" dirty="0"/>
              <a:t>(EV charging)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EF94A7FC-8CDD-4D1D-8ED4-B4858CD53C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Flexible loads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19CAD50-5BC4-4C9F-81B1-46C1DD00E59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BB6E7A12-376B-4E13-A455-7CFCDFAD1E0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40D53272-B863-4093-8594-9AB4F64F6876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9D0E3F6-B11D-4925-9B26-5B1228E5A53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9CFAD697-BF3C-4F34-B0B5-C48B428DD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3429000"/>
            <a:ext cx="1096347" cy="1096347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FE34CCF9-0223-4A52-BC7B-5B6C5DE2F8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3200" y="3424371"/>
            <a:ext cx="761029" cy="1112615"/>
          </a:xfrm>
          <a:prstGeom prst="rect">
            <a:avLst/>
          </a:prstGeom>
        </p:spPr>
      </p:pic>
      <p:pic>
        <p:nvPicPr>
          <p:cNvPr id="10" name="Bildobjekt 9">
            <a:extLst>
              <a:ext uri="{FF2B5EF4-FFF2-40B4-BE49-F238E27FC236}">
                <a16:creationId xmlns:a16="http://schemas.microsoft.com/office/drawing/2014/main" id="{69EDECDD-A7C4-40DE-82F5-5B6F6D9B26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6191" y="4602587"/>
            <a:ext cx="1398038" cy="93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051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5E3F7193-CBFE-4AC7-BD50-4B558148C5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−"/>
            </a:pPr>
            <a:r>
              <a:rPr lang="en-GB" sz="1800" b="0" dirty="0"/>
              <a:t>In Finland the commercial sector accounts for around 20% of the electricity consumption.</a:t>
            </a:r>
          </a:p>
          <a:p>
            <a:pPr>
              <a:buFont typeface="Arial" panose="020B0604020202020204" pitchFamily="34" charset="0"/>
              <a:buChar char="−"/>
            </a:pPr>
            <a:endParaRPr lang="en-GB" sz="1800" b="0" dirty="0"/>
          </a:p>
          <a:p>
            <a:pPr>
              <a:buFont typeface="Arial" panose="020B0604020202020204" pitchFamily="34" charset="0"/>
              <a:buChar char="−"/>
            </a:pPr>
            <a:r>
              <a:rPr lang="en-GB" sz="1800" b="0" dirty="0"/>
              <a:t>Peak time in the commercial buildings may vary a lot. </a:t>
            </a:r>
          </a:p>
          <a:p>
            <a:pPr>
              <a:buFont typeface="Arial" panose="020B0604020202020204" pitchFamily="34" charset="0"/>
              <a:buChar char="−"/>
            </a:pPr>
            <a:endParaRPr lang="en-GB" sz="1800" b="0" dirty="0"/>
          </a:p>
          <a:p>
            <a:pPr>
              <a:buFont typeface="Arial" panose="020B0604020202020204" pitchFamily="34" charset="0"/>
              <a:buChar char="−"/>
            </a:pPr>
            <a:r>
              <a:rPr lang="en-GB" sz="1800" b="0" dirty="0"/>
              <a:t>The loads are depending on what the buildings are used for, largest loads are however during office working hours.</a:t>
            </a:r>
          </a:p>
          <a:p>
            <a:pPr>
              <a:buFont typeface="Arial" panose="020B0604020202020204" pitchFamily="34" charset="0"/>
              <a:buChar char="−"/>
            </a:pPr>
            <a:endParaRPr lang="en-GB" sz="1800" b="0" dirty="0"/>
          </a:p>
          <a:p>
            <a:pPr>
              <a:buFont typeface="Arial" panose="020B0604020202020204" pitchFamily="34" charset="0"/>
              <a:buChar char="−"/>
            </a:pPr>
            <a:r>
              <a:rPr lang="en-GB" sz="1800" b="0" dirty="0"/>
              <a:t>Most of the loads are unfortunately needed during the peak time.</a:t>
            </a:r>
          </a:p>
          <a:p>
            <a:pPr>
              <a:buFont typeface="Arial" panose="020B0604020202020204" pitchFamily="34" charset="0"/>
              <a:buChar char="−"/>
            </a:pPr>
            <a:endParaRPr lang="en-GB" sz="1800" b="0" dirty="0"/>
          </a:p>
          <a:p>
            <a:pPr>
              <a:buFont typeface="Arial" panose="020B0604020202020204" pitchFamily="34" charset="0"/>
              <a:buChar char="−"/>
            </a:pPr>
            <a:r>
              <a:rPr lang="en-GB" sz="1800" b="0" dirty="0"/>
              <a:t>Good DR potential for passive loads when the commercial buildings are not in use.</a:t>
            </a:r>
            <a:br>
              <a:rPr lang="en-GB" sz="1800" b="0" dirty="0"/>
            </a:br>
            <a:endParaRPr lang="en-GB" sz="1800" b="0" dirty="0"/>
          </a:p>
          <a:p>
            <a:pPr>
              <a:buFont typeface="Arial" panose="020B0604020202020204" pitchFamily="34" charset="0"/>
              <a:buChar char="−"/>
            </a:pPr>
            <a:endParaRPr lang="en-GB" sz="1800" b="0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CFA55544-D181-4DEF-9AFA-3157FB5002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Peak time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10C34A4-766F-4042-8191-1752628E519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609AA461-EF1A-417D-99D6-141E846A9B0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47239F3E-A60D-4C67-A942-37ED2DDA9C53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AA288254-F8C3-4364-9F3C-CE7F18058BA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25307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05634C48-D3DF-4D20-8176-5C9E4D5EC3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−"/>
            </a:pPr>
            <a:r>
              <a:rPr lang="en-GB" sz="2000" b="0" dirty="0"/>
              <a:t>Larger and more predictable loads are easier and more economical to control.</a:t>
            </a:r>
          </a:p>
          <a:p>
            <a:pPr>
              <a:buFont typeface="Arial" panose="020B0604020202020204" pitchFamily="34" charset="0"/>
              <a:buChar char="−"/>
            </a:pPr>
            <a:endParaRPr lang="en-GB" sz="2000" b="0" dirty="0"/>
          </a:p>
          <a:p>
            <a:pPr>
              <a:buFont typeface="Arial" panose="020B0604020202020204" pitchFamily="34" charset="0"/>
              <a:buChar char="−"/>
            </a:pPr>
            <a:r>
              <a:rPr lang="en-GB" sz="2000" b="0" dirty="0"/>
              <a:t>However, commercial buildings may have many users, which may cause complications.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−"/>
            </a:pPr>
            <a:r>
              <a:rPr lang="en-GB" sz="2000" b="0" dirty="0"/>
              <a:t>Price-based control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GB" sz="1800" dirty="0"/>
              <a:t>Loads are scheduled to lower price hours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GB" sz="1800" dirty="0"/>
              <a:t>Suitable for operations that can be done anytime</a:t>
            </a:r>
          </a:p>
          <a:p>
            <a:pPr marL="0" indent="0"/>
            <a:endParaRPr lang="en-GB" dirty="0"/>
          </a:p>
          <a:p>
            <a:pPr marL="285750" indent="-285750">
              <a:buFont typeface="Arial" panose="020B0604020202020204" pitchFamily="34" charset="0"/>
              <a:buChar char="−"/>
            </a:pPr>
            <a:r>
              <a:rPr lang="en-GB" sz="2000" b="0" dirty="0"/>
              <a:t>Direct load control</a:t>
            </a:r>
          </a:p>
          <a:p>
            <a:pPr marL="682625" lvl="1" indent="-342900">
              <a:buFont typeface="Arial" panose="020B0604020202020204" pitchFamily="34" charset="0"/>
              <a:buChar char="•"/>
            </a:pPr>
            <a:r>
              <a:rPr lang="en-GB" sz="1800" dirty="0"/>
              <a:t>Allows system generators to control specific loads</a:t>
            </a:r>
          </a:p>
          <a:p>
            <a:pPr marL="682625" lvl="1" indent="-342900">
              <a:buFont typeface="Arial" panose="020B0604020202020204" pitchFamily="34" charset="0"/>
              <a:buChar char="•"/>
            </a:pPr>
            <a:r>
              <a:rPr lang="en-GB" sz="1800" dirty="0"/>
              <a:t>Can be used in the DR market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63BD0A84-2E01-44F9-8E91-D11293B83A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Control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FA4FDA55-C226-4C88-9420-FFD46794182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6AB112CF-C95E-456A-8780-D8709ED6A9F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E7516AC9-8A7C-45EE-A8A0-76EF24F59924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9CF3CD-BC3B-4C70-B333-FAEEB03D69DE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74414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−"/>
            </a:pPr>
            <a:r>
              <a:rPr lang="en-US" sz="2000" b="0" dirty="0"/>
              <a:t>Interesting due to the large and predictable load compared to normal households.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−"/>
            </a:pPr>
            <a:endParaRPr lang="en-US" sz="2000" b="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−"/>
            </a:pPr>
            <a:r>
              <a:rPr lang="en-US" sz="2000" b="0" dirty="0"/>
              <a:t>Good potential because most commercial buildings are not used all the time.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−"/>
            </a:pPr>
            <a:endParaRPr lang="en-US" sz="2000" b="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−"/>
            </a:pPr>
            <a:r>
              <a:rPr lang="en-US" sz="2000" b="0" dirty="0"/>
              <a:t>Economic benefits.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−"/>
            </a:pPr>
            <a:endParaRPr lang="en-US" sz="2000" b="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−"/>
            </a:pPr>
            <a:endParaRPr lang="en-US" sz="2000" b="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−"/>
            </a:pPr>
            <a:r>
              <a:rPr lang="sv-FI" sz="1050" dirty="0" err="1"/>
              <a:t>Niloofar</a:t>
            </a:r>
            <a:r>
              <a:rPr lang="sv-FI" sz="1050" dirty="0"/>
              <a:t> </a:t>
            </a:r>
            <a:r>
              <a:rPr lang="sv-FI" sz="1050" dirty="0" err="1"/>
              <a:t>Pourghaderi</a:t>
            </a:r>
            <a:r>
              <a:rPr lang="sv-FI" sz="1050" u="sng" dirty="0"/>
              <a:t>,</a:t>
            </a:r>
            <a:r>
              <a:rPr lang="sv-FI" sz="1050" dirty="0"/>
              <a:t> Mahmud </a:t>
            </a:r>
            <a:r>
              <a:rPr lang="sv-FI" sz="1050" dirty="0" err="1"/>
              <a:t>Fotuhi-Firuzabad</a:t>
            </a:r>
            <a:r>
              <a:rPr lang="sv-FI" sz="1050" dirty="0"/>
              <a:t>, </a:t>
            </a:r>
            <a:r>
              <a:rPr lang="sv-FI" sz="1050" dirty="0" err="1"/>
              <a:t>Moein</a:t>
            </a:r>
            <a:r>
              <a:rPr lang="sv-FI" sz="1050" dirty="0"/>
              <a:t> </a:t>
            </a:r>
            <a:r>
              <a:rPr lang="sv-FI" sz="1050" dirty="0" err="1"/>
              <a:t>Moeini-Aghtaie</a:t>
            </a:r>
            <a:r>
              <a:rPr lang="sv-FI" sz="1050" dirty="0"/>
              <a:t>, </a:t>
            </a:r>
            <a:r>
              <a:rPr lang="sv-FI" sz="1050" dirty="0" err="1"/>
              <a:t>Milad</a:t>
            </a:r>
            <a:r>
              <a:rPr lang="sv-FI" sz="1050" dirty="0"/>
              <a:t> </a:t>
            </a:r>
            <a:r>
              <a:rPr lang="sv-FI" sz="1050" dirty="0" err="1"/>
              <a:t>Kabirifar</a:t>
            </a:r>
            <a:r>
              <a:rPr lang="sv-FI" sz="1050" dirty="0"/>
              <a:t>, </a:t>
            </a:r>
            <a:r>
              <a:rPr lang="en-US" sz="1050" dirty="0"/>
              <a:t>Commercial Demand Response Programs in Bidding of a Technical Virtual Power Plant, IEEE Transactions on Industrial Informatics, Volume 14, Issue 11, November 2018, Article number 8523846, Pages 5017-5019.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−"/>
            </a:pPr>
            <a:r>
              <a:rPr lang="en-US" sz="1050" dirty="0"/>
              <a:t>Hao, He &amp; Corbin, Charles D. &amp; Kalsi, </a:t>
            </a:r>
            <a:r>
              <a:rPr lang="en-US" sz="1050" dirty="0" err="1"/>
              <a:t>Karanjit</a:t>
            </a:r>
            <a:r>
              <a:rPr lang="en-US" sz="1050" dirty="0"/>
              <a:t> &amp; Pratt, Robert G. (2017). Transactive Control of Commercial Buildings for Demand Response. IEEE transactions on power systems, vol. 32, no.1.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−"/>
            </a:pPr>
            <a:r>
              <a:rPr lang="en-US" sz="1050" dirty="0"/>
              <a:t>Mikkel </a:t>
            </a:r>
            <a:r>
              <a:rPr lang="en-US" sz="1050" dirty="0" err="1"/>
              <a:t>Baun</a:t>
            </a:r>
            <a:r>
              <a:rPr lang="en-US" sz="1050" dirty="0"/>
              <a:t>, </a:t>
            </a:r>
            <a:r>
              <a:rPr lang="en-US" sz="1050" dirty="0" err="1"/>
              <a:t>Kjærgaard</a:t>
            </a:r>
            <a:r>
              <a:rPr lang="en-US" sz="1050" dirty="0"/>
              <a:t> &amp; Krzysztof, Arendt &amp; Anders, Clausen &amp; </a:t>
            </a:r>
            <a:r>
              <a:rPr lang="en-US" sz="1050" dirty="0" err="1"/>
              <a:t>Aslak</a:t>
            </a:r>
            <a:r>
              <a:rPr lang="en-US" sz="1050" dirty="0"/>
              <a:t>, Johansen &amp; </a:t>
            </a:r>
            <a:r>
              <a:rPr lang="en-US" sz="1050" dirty="0" err="1"/>
              <a:t>Muhyiddine</a:t>
            </a:r>
            <a:r>
              <a:rPr lang="en-US" sz="1050" dirty="0"/>
              <a:t>, </a:t>
            </a:r>
            <a:r>
              <a:rPr lang="en-US" sz="1050" dirty="0" err="1"/>
              <a:t>Jradi</a:t>
            </a:r>
            <a:r>
              <a:rPr lang="en-US" sz="1050" dirty="0"/>
              <a:t> &amp; Bo </a:t>
            </a:r>
            <a:r>
              <a:rPr lang="en-US" sz="1050" dirty="0" err="1"/>
              <a:t>Nørregaard</a:t>
            </a:r>
            <a:r>
              <a:rPr lang="en-US" sz="1050" dirty="0"/>
              <a:t>, </a:t>
            </a:r>
            <a:r>
              <a:rPr lang="en-US" sz="1050" dirty="0" err="1"/>
              <a:t>Jørgensen</a:t>
            </a:r>
            <a:r>
              <a:rPr lang="en-US" sz="1050" dirty="0"/>
              <a:t> &amp; Peter, </a:t>
            </a:r>
            <a:r>
              <a:rPr lang="en-US" sz="1050" dirty="0" err="1"/>
              <a:t>Nelleman</a:t>
            </a:r>
            <a:r>
              <a:rPr lang="en-US" sz="1050" dirty="0"/>
              <a:t> &amp; </a:t>
            </a:r>
            <a:r>
              <a:rPr lang="en-US" sz="1050" dirty="0" err="1"/>
              <a:t>Fisayo</a:t>
            </a:r>
            <a:r>
              <a:rPr lang="en-US" sz="1050" dirty="0"/>
              <a:t> Caleb, </a:t>
            </a:r>
            <a:r>
              <a:rPr lang="en-US" sz="1050" dirty="0" err="1"/>
              <a:t>Sangogboye</a:t>
            </a:r>
            <a:r>
              <a:rPr lang="en-US" sz="1050" dirty="0"/>
              <a:t> &amp; Christian, </a:t>
            </a:r>
            <a:r>
              <a:rPr lang="en-US" sz="1050" dirty="0" err="1"/>
              <a:t>Veje</a:t>
            </a:r>
            <a:r>
              <a:rPr lang="en-US" sz="1050" dirty="0"/>
              <a:t> &amp; Morten, Gill </a:t>
            </a:r>
            <a:r>
              <a:rPr lang="en-US" sz="1050" dirty="0" err="1"/>
              <a:t>Wollsen</a:t>
            </a:r>
            <a:r>
              <a:rPr lang="en-US" sz="1050" dirty="0"/>
              <a:t>. (2016). Demand Response in Commercial Buildings with an Assessable Impact on Occupant Comfort. IEEE International Conference on Smart Grid Communications 2016.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−"/>
            </a:pPr>
            <a:r>
              <a:rPr lang="en-US" sz="1050" dirty="0" err="1"/>
              <a:t>Sankur</a:t>
            </a:r>
            <a:r>
              <a:rPr lang="en-US" sz="1050" dirty="0"/>
              <a:t>, </a:t>
            </a:r>
            <a:r>
              <a:rPr lang="en-US" sz="1050" dirty="0" err="1"/>
              <a:t>M.Email</a:t>
            </a:r>
            <a:r>
              <a:rPr lang="en-US" sz="1050" dirty="0"/>
              <a:t> Author,  Arnold, </a:t>
            </a:r>
            <a:r>
              <a:rPr lang="en-US" sz="1050" dirty="0" err="1"/>
              <a:t>D.Email</a:t>
            </a:r>
            <a:r>
              <a:rPr lang="en-US" sz="1050" dirty="0"/>
              <a:t> Author,  </a:t>
            </a:r>
            <a:r>
              <a:rPr lang="en-US" sz="1050" dirty="0" err="1"/>
              <a:t>Auslander</a:t>
            </a:r>
            <a:r>
              <a:rPr lang="en-US" sz="1050" dirty="0"/>
              <a:t>, D., An architecture for integrated commercial building demand response, 2013 IEEE Power and Energy Society General Meeting, PES 2013; Vancouver, BC; Canada; 21 July 2013 through 25 July 2013; Code 102319.</a:t>
            </a:r>
          </a:p>
          <a:p>
            <a:pPr marL="0" indent="0">
              <a:lnSpc>
                <a:spcPct val="150000"/>
              </a:lnSpc>
            </a:pPr>
            <a:endParaRPr lang="en-US" sz="105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−"/>
            </a:pPr>
            <a:endParaRPr lang="en-US" b="0" dirty="0"/>
          </a:p>
          <a:p>
            <a:pPr marL="0" indent="0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r>
              <a:rPr lang="fi-FI" dirty="0"/>
              <a:t> </a:t>
            </a:r>
            <a:r>
              <a:rPr lang="fi-FI" dirty="0" err="1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13584</TotalTime>
  <Words>311</Words>
  <Application>Microsoft Office PowerPoint</Application>
  <PresentationFormat>On-screen Show (4:3)</PresentationFormat>
  <Paragraphs>87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ＭＳ Ｐゴシック</vt:lpstr>
      <vt:lpstr>Arial</vt:lpstr>
      <vt:lpstr>Calibri</vt:lpstr>
      <vt:lpstr>Times New Roman</vt:lpstr>
      <vt:lpstr>presentation</vt:lpstr>
      <vt:lpstr>Aalto Content - Green</vt:lpstr>
      <vt:lpstr>ELEC-E8423 - Smart Grid  17. Demand response of commercial loads</vt:lpstr>
      <vt:lpstr>Introduction</vt:lpstr>
      <vt:lpstr>Commercial buildings</vt:lpstr>
      <vt:lpstr>Flexible loads</vt:lpstr>
      <vt:lpstr>Peak time</vt:lpstr>
      <vt:lpstr>Control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1114</cp:revision>
  <dcterms:created xsi:type="dcterms:W3CDTF">2010-03-23T14:57:30Z</dcterms:created>
  <dcterms:modified xsi:type="dcterms:W3CDTF">2019-04-09T05:49:01Z</dcterms:modified>
</cp:coreProperties>
</file>