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65e1e1cf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565e1e1cf1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10dd161e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10dd161ec_0_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ergia.fi/ajankohtaista_ja_materiaalipankki/materiaalipankki/energiavuosi_2018_-_sahko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at.fi/til/asen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Demand Response in HVAC loads</a:t>
            </a:r>
            <a:endParaRPr sz="3200" i="1"/>
          </a:p>
        </p:txBody>
      </p:sp>
      <p:sp>
        <p:nvSpPr>
          <p:cNvPr id="70" name="Google Shape;70;p8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Tuomas Kallio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Sauli Sipilä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 dirty="0"/>
              <a:t>16.04.2019</a:t>
            </a:r>
            <a:endParaRPr dirty="0"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r>
              <a:rPr lang="fi-FI" dirty="0"/>
              <a:t> (DR) is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way</a:t>
            </a:r>
            <a:r>
              <a:rPr lang="fi-FI" dirty="0"/>
              <a:t> to </a:t>
            </a:r>
            <a:r>
              <a:rPr lang="fi-FI" dirty="0" err="1"/>
              <a:t>integrate</a:t>
            </a:r>
            <a:r>
              <a:rPr lang="fi-FI" dirty="0"/>
              <a:t> </a:t>
            </a:r>
            <a:r>
              <a:rPr lang="fi-FI" dirty="0" err="1"/>
              <a:t>intermittent</a:t>
            </a:r>
            <a:r>
              <a:rPr lang="fi-FI" dirty="0"/>
              <a:t> </a:t>
            </a:r>
            <a:r>
              <a:rPr lang="fi-FI" dirty="0" err="1"/>
              <a:t>renewable</a:t>
            </a:r>
            <a:r>
              <a:rPr lang="fi-FI" dirty="0"/>
              <a:t> </a:t>
            </a:r>
            <a:r>
              <a:rPr lang="fi-FI" dirty="0" err="1"/>
              <a:t>production</a:t>
            </a:r>
            <a:r>
              <a:rPr lang="fi-FI" dirty="0"/>
              <a:t> to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system</a:t>
            </a:r>
            <a:r>
              <a:rPr lang="fi-FI" dirty="0"/>
              <a:t> </a:t>
            </a:r>
            <a:endParaRPr dirty="0"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 dirty="0"/>
              <a:t>DR is </a:t>
            </a:r>
            <a:r>
              <a:rPr lang="fi-FI" dirty="0" err="1"/>
              <a:t>generally</a:t>
            </a:r>
            <a:r>
              <a:rPr lang="fi-FI" dirty="0"/>
              <a:t> </a:t>
            </a:r>
            <a:r>
              <a:rPr lang="fi-FI" dirty="0" err="1"/>
              <a:t>defined</a:t>
            </a:r>
            <a:r>
              <a:rPr lang="fi-FI" dirty="0"/>
              <a:t> as </a:t>
            </a:r>
            <a:r>
              <a:rPr lang="fi-FI" dirty="0" err="1"/>
              <a:t>timely</a:t>
            </a:r>
            <a:r>
              <a:rPr lang="fi-FI" dirty="0"/>
              <a:t> </a:t>
            </a:r>
            <a:r>
              <a:rPr lang="fi-FI" dirty="0" err="1"/>
              <a:t>shifting</a:t>
            </a:r>
            <a:r>
              <a:rPr lang="fi-FI" dirty="0"/>
              <a:t> of </a:t>
            </a:r>
            <a:r>
              <a:rPr lang="fi-FI" dirty="0" err="1"/>
              <a:t>loads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high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hours</a:t>
            </a:r>
            <a:r>
              <a:rPr lang="fi-FI" dirty="0"/>
              <a:t> to 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affordable</a:t>
            </a:r>
            <a:r>
              <a:rPr lang="fi-FI" dirty="0"/>
              <a:t> </a:t>
            </a:r>
            <a:r>
              <a:rPr lang="fi-FI" dirty="0" err="1"/>
              <a:t>hours</a:t>
            </a:r>
            <a:r>
              <a:rPr lang="fi-FI" dirty="0"/>
              <a:t>, </a:t>
            </a:r>
            <a:r>
              <a:rPr lang="fi-FI" dirty="0" err="1"/>
              <a:t>or</a:t>
            </a:r>
            <a:r>
              <a:rPr lang="fi-FI" dirty="0"/>
              <a:t> </a:t>
            </a:r>
            <a:r>
              <a:rPr lang="fi-FI" dirty="0" err="1"/>
              <a:t>momentary</a:t>
            </a:r>
            <a:r>
              <a:rPr lang="fi-FI" dirty="0"/>
              <a:t> </a:t>
            </a:r>
            <a:r>
              <a:rPr lang="fi-FI" dirty="0" err="1"/>
              <a:t>changing</a:t>
            </a:r>
            <a:r>
              <a:rPr lang="fi-FI" dirty="0"/>
              <a:t> of </a:t>
            </a:r>
            <a:r>
              <a:rPr lang="fi-FI" dirty="0" err="1"/>
              <a:t>load</a:t>
            </a:r>
            <a:r>
              <a:rPr lang="fi-FI" dirty="0"/>
              <a:t> to </a:t>
            </a:r>
            <a:r>
              <a:rPr lang="fi-FI" dirty="0" err="1"/>
              <a:t>maintain</a:t>
            </a:r>
            <a:r>
              <a:rPr lang="fi-FI" dirty="0"/>
              <a:t> </a:t>
            </a:r>
            <a:r>
              <a:rPr lang="fi-FI" dirty="0" err="1"/>
              <a:t>balance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production</a:t>
            </a:r>
            <a:r>
              <a:rPr lang="fi-FI" dirty="0"/>
              <a:t> and </a:t>
            </a:r>
            <a:r>
              <a:rPr lang="fi-FI" dirty="0" err="1"/>
              <a:t>consumption</a:t>
            </a:r>
            <a:endParaRPr dirty="0"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 dirty="0" err="1"/>
              <a:t>Heating</a:t>
            </a:r>
            <a:r>
              <a:rPr lang="fi-FI" dirty="0"/>
              <a:t>, </a:t>
            </a:r>
            <a:r>
              <a:rPr lang="fi-FI" dirty="0" err="1"/>
              <a:t>ventilation</a:t>
            </a:r>
            <a:r>
              <a:rPr lang="fi-FI" dirty="0"/>
              <a:t> and air </a:t>
            </a:r>
            <a:r>
              <a:rPr lang="fi-FI" smtClean="0"/>
              <a:t>conditioning </a:t>
            </a:r>
            <a:r>
              <a:rPr lang="fi-FI" dirty="0"/>
              <a:t>(HVAC) </a:t>
            </a:r>
            <a:r>
              <a:rPr lang="fi-FI" dirty="0" err="1"/>
              <a:t>loads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considered</a:t>
            </a:r>
            <a:r>
              <a:rPr lang="fi-FI" dirty="0"/>
              <a:t> </a:t>
            </a:r>
            <a:r>
              <a:rPr lang="fi-FI" dirty="0" err="1"/>
              <a:t>most</a:t>
            </a:r>
            <a:r>
              <a:rPr lang="fi-FI" dirty="0"/>
              <a:t> </a:t>
            </a:r>
            <a:r>
              <a:rPr lang="fi-FI" dirty="0" err="1"/>
              <a:t>suitable</a:t>
            </a:r>
            <a:r>
              <a:rPr lang="fi-FI" dirty="0"/>
              <a:t> for DR</a:t>
            </a:r>
            <a:endParaRPr dirty="0"/>
          </a:p>
        </p:txBody>
      </p:sp>
      <p:sp>
        <p:nvSpPr>
          <p:cNvPr id="81" name="Google Shape;81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2000"/>
              <a:t>Small fluctuation in indoor temperature is undetectable, and moderate fluctuation is acceptable</a:t>
            </a:r>
            <a:endParaRPr sz="2000"/>
          </a:p>
          <a:p>
            <a:pPr marL="973138" lvl="2" indent="-193675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i-FI" sz="1600"/>
              <a:t>Depending on the source, usually ±1-2 C</a:t>
            </a:r>
            <a:endParaRPr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2000"/>
              <a:t>Heating (or cooling) power set point does not instantly reflect to indoor temperature</a:t>
            </a:r>
            <a:endParaRPr sz="2000"/>
          </a:p>
          <a:p>
            <a:pPr marL="973138" lvl="2" indent="-193675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i-FI" sz="1600"/>
              <a:t>Part of the heat is stored to building mass</a:t>
            </a:r>
            <a:endParaRPr sz="1600"/>
          </a:p>
          <a:p>
            <a:pPr marL="29210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700"/>
          </a:p>
        </p:txBody>
      </p:sp>
      <p:sp>
        <p:nvSpPr>
          <p:cNvPr id="91" name="Google Shape;91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HVAC load potential</a:t>
            </a:r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95" name="Google Shape;95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fi-FI" sz="2000"/>
              <a:t>In Finland, over 10 % of electricity is used to space heating and domestic hot water (DHW)</a:t>
            </a:r>
            <a:endParaRPr sz="2000"/>
          </a:p>
          <a:p>
            <a:pPr marL="973137" lvl="2" indent="-180975" algn="l" rtl="0">
              <a:lnSpc>
                <a:spcPct val="150000"/>
              </a:lnSpc>
              <a:spcBef>
                <a:spcPts val="340"/>
              </a:spcBef>
              <a:spcAft>
                <a:spcPts val="0"/>
              </a:spcAft>
              <a:buSzPts val="1600"/>
              <a:buChar char="•"/>
            </a:pPr>
            <a:r>
              <a:rPr lang="fi-FI" sz="1600"/>
              <a:t>Progress in HVAC DR impacts to the entire power system</a:t>
            </a:r>
            <a:endParaRPr sz="1600"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fi-FI" sz="2000"/>
              <a:t>Also DH networks provide a way to balancing the electrical grid</a:t>
            </a:r>
            <a:endParaRPr sz="2000"/>
          </a:p>
          <a:p>
            <a:pPr marL="973137" lvl="2" indent="-1809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/>
              <a:t>Power-to-heat</a:t>
            </a:r>
            <a:endParaRPr sz="1600"/>
          </a:p>
          <a:p>
            <a:pPr marL="973137" lvl="2" indent="-1809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/>
              <a:t>More efficient CHP production</a:t>
            </a:r>
            <a:endParaRPr sz="1600"/>
          </a:p>
          <a:p>
            <a:pPr marL="292100" lvl="0" indent="-165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01" name="Google Shape;101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HVAC load potential</a:t>
            </a:r>
            <a:endParaRPr/>
          </a:p>
        </p:txBody>
      </p:sp>
      <p:sp>
        <p:nvSpPr>
          <p:cNvPr id="102" name="Google Shape;102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3" name="Google Shape;103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4" name="Google Shape;104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105" name="Google Shape;105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Downward and Upward potential of HVAC 1/2</a:t>
            </a:r>
            <a:endParaRPr/>
          </a:p>
        </p:txBody>
      </p:sp>
      <p:sp>
        <p:nvSpPr>
          <p:cNvPr id="112" name="Google Shape;112;p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3" name="Google Shape;113;p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4" name="Google Shape;114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115" name="Google Shape;115;p12"/>
          <p:cNvSpPr txBox="1">
            <a:spLocks noGrp="1"/>
          </p:cNvSpPr>
          <p:nvPr>
            <p:ph type="sldNum" idx="12"/>
          </p:nvPr>
        </p:nvSpPr>
        <p:spPr>
          <a:xfrm>
            <a:off x="3419311" y="6402315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16" name="Google Shape;11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400" y="2243138"/>
            <a:ext cx="3810000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5750" y="2281250"/>
            <a:ext cx="3829050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Downward and Upward potential of HVAC 2/2</a:t>
            </a:r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127" name="Google Shape;127;p1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28" name="Google Shape;12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24" y="2327550"/>
            <a:ext cx="4224532" cy="227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7649" y="2255950"/>
            <a:ext cx="4118625" cy="227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3"/>
          <p:cNvSpPr txBox="1"/>
          <p:nvPr/>
        </p:nvSpPr>
        <p:spPr>
          <a:xfrm>
            <a:off x="792000" y="4716000"/>
            <a:ext cx="3654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200"/>
              <a:t>Load reduction potential of simulated residential HVAC load (Spring)</a:t>
            </a:r>
            <a:endParaRPr sz="1200"/>
          </a:p>
        </p:txBody>
      </p:sp>
      <p:sp>
        <p:nvSpPr>
          <p:cNvPr id="131" name="Google Shape;131;p13"/>
          <p:cNvSpPr txBox="1"/>
          <p:nvPr/>
        </p:nvSpPr>
        <p:spPr>
          <a:xfrm>
            <a:off x="5069500" y="4716000"/>
            <a:ext cx="34920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200"/>
              <a:t>Potential of HVAC load to function as a power sink (Spring)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2000"/>
              <a:t>Smart metering, advanced control system and two-way communication are required for implementation</a:t>
            </a:r>
            <a:endParaRPr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2000"/>
              <a:t>Several business models have been developed for DR, but no unanimous opinion which is the best model to proceed with</a:t>
            </a:r>
            <a:endParaRPr sz="2000"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37" name="Google Shape;137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Implementation</a:t>
            </a:r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9" name="Google Shape;139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0" name="Google Shape;140;p1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141" name="Google Shape;141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HVAC loads are most suitable for DR given the thermal inertia and acceptable temperature fluctuation</a:t>
            </a: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As a DR application HVAC loads have both upward and downward potential</a:t>
            </a: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DR can be a useful tool when dealing with VRES, but if considerable amounts of VRES are introduced to the power system, other means of load management are also needed</a:t>
            </a: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47" name="Google Shape;147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48" name="Google Shape;148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9" name="Google Shape;149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151" name="Google Shape;151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M. Ali, A. Safdarian, and M. Lehtonen.</a:t>
            </a:r>
            <a:r>
              <a:rPr lang="fi-FI" sz="1500" b="0"/>
              <a:t> </a:t>
            </a:r>
            <a:r>
              <a:rPr lang="fi-FI" b="0"/>
              <a:t>Demand response potential of residential HVAC loads considering users preferences. 2014. ISBN: 978-1-4799-7720-8. 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Energiateollisuus. Energiavuosi 2018. 2019. Available: </a:t>
            </a:r>
            <a:r>
              <a:rPr lang="fi-FI" b="0" u="sng">
                <a:solidFill>
                  <a:schemeClr val="hlink"/>
                </a:solidFill>
                <a:hlinkClick r:id="rId3"/>
              </a:rPr>
              <a:t>https://energia.fi/ajankohtaista_ja_materiaalipankki/materiaalipankki/energiavuosi_2018_-_sahko.html</a:t>
            </a:r>
            <a:r>
              <a:rPr lang="fi-FI" b="0"/>
              <a:t>. Accessed 15.4.2019. 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Suomen virallinen tilasto. Asumisen energiankulutus. ISSN: 2323-3273. Tilastokeskus. Available: </a:t>
            </a:r>
            <a:r>
              <a:rPr lang="fi-FI" b="0" u="sng">
                <a:solidFill>
                  <a:schemeClr val="hlink"/>
                </a:solidFill>
                <a:hlinkClick r:id="rId4"/>
              </a:rPr>
              <a:t>http://www.stat.fi/til/asen/index.html</a:t>
            </a:r>
            <a:r>
              <a:rPr lang="fi-FI" b="0"/>
              <a:t>. Accessed 15.4.2019.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Mubbashir Ali. Domestic Space Heating Load Management in Smart Grid: Potential Benefits and Realization. 2016. ISSN: 1799-4942.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N. Kampelisa, A. Ferranteb, D. Kolokotsaa, K. Gobakisa, L. Standardib, C.Cristalli. Thermal comfort evaluation in HVAC Demand Response control. 2017. DOI: 10.1016/j.egypro.2017.09.587. </a:t>
            </a:r>
            <a:endParaRPr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</p:txBody>
      </p:sp>
      <p:sp>
        <p:nvSpPr>
          <p:cNvPr id="157" name="Google Shape;157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58" name="Google Shape;158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9" name="Google Shape;159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0" name="Google Shape;160;p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16.04.2019</a:t>
            </a:r>
          </a:p>
        </p:txBody>
      </p:sp>
      <p:sp>
        <p:nvSpPr>
          <p:cNvPr id="161" name="Google Shape;161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Office PowerPoint</Application>
  <PresentationFormat>On-screen Show (4:3)</PresentationFormat>
  <Paragraphs>70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presentation</vt:lpstr>
      <vt:lpstr>Aalto Content - Green</vt:lpstr>
      <vt:lpstr>ELEC-E8423 - Smart Grid  Demand Response in HVAC loads</vt:lpstr>
      <vt:lpstr>Introduction</vt:lpstr>
      <vt:lpstr>HVAC load potential</vt:lpstr>
      <vt:lpstr>HVAC load potential</vt:lpstr>
      <vt:lpstr>Downward and Upward potential of HVAC 1/2</vt:lpstr>
      <vt:lpstr>Downward and Upward potential of HVAC 2/2</vt:lpstr>
      <vt:lpstr>Implementation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Demand Response in HVAC loads</dc:title>
  <dc:creator>Sale</dc:creator>
  <cp:lastModifiedBy>Lehtonen Matti</cp:lastModifiedBy>
  <cp:revision>2</cp:revision>
  <dcterms:modified xsi:type="dcterms:W3CDTF">2019-04-16T12:40:06Z</dcterms:modified>
</cp:coreProperties>
</file>