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3" r:id="rId5"/>
    <p:sldId id="369" r:id="rId6"/>
    <p:sldId id="367" r:id="rId7"/>
    <p:sldId id="365" r:id="rId8"/>
    <p:sldId id="366" r:id="rId9"/>
    <p:sldId id="370" r:id="rId10"/>
    <p:sldId id="352" r:id="rId11"/>
    <p:sldId id="36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2ECD9B-DBA1-49D8-9DCA-930E697A4689}" v="89" dt="2019-03-31T21:35:51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93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63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42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73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90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ne.info/fileadmin/content/Publikationen/Englische_Infos/projekt_0507_engl_internetx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iea.org/tcep/energyintegration/energystorage/" TargetMode="External"/><Relationship Id="rId5" Type="http://schemas.openxmlformats.org/officeDocument/2006/relationships/hyperlink" Target="http://energystoragesense.com/energy-storage-technologies/" TargetMode="External"/><Relationship Id="rId4" Type="http://schemas.openxmlformats.org/officeDocument/2006/relationships/hyperlink" Target="http://energystorage.org/compressed-air-energy-storage-ca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 err="1"/>
              <a:t>Compressed</a:t>
            </a:r>
            <a:r>
              <a:rPr lang="fi-FI" sz="3200" i="1"/>
              <a:t> Air Energy Storage (CAES)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err="1"/>
              <a:t>Joona</a:t>
            </a:r>
            <a:r>
              <a:rPr lang="en-US" i="1"/>
              <a:t> </a:t>
            </a:r>
            <a:r>
              <a:rPr lang="en-US" i="1" err="1"/>
              <a:t>Hulkkonen</a:t>
            </a:r>
            <a:endParaRPr lang="en-US" i="1"/>
          </a:p>
          <a:p>
            <a:r>
              <a:rPr lang="en-US" i="1"/>
              <a:t>Matias Österbacka</a:t>
            </a:r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/>
              <a:t>2.4.2019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1" y="1576142"/>
            <a:ext cx="8134278" cy="4136400"/>
          </a:xfrm>
        </p:spPr>
        <p:txBody>
          <a:bodyPr>
            <a:normAutofit/>
          </a:bodyPr>
          <a:lstStyle/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US" sz="1000" b="0" dirty="0">
                <a:ea typeface="ＭＳ Ｐゴシック"/>
              </a:rPr>
              <a:t>Wang, J. et al. 2017. </a:t>
            </a:r>
            <a:r>
              <a:rPr lang="en-US" sz="1000" b="0" dirty="0">
                <a:ea typeface="ＭＳ Ｐゴシック"/>
                <a:cs typeface="Arial"/>
              </a:rPr>
              <a:t>Overview of Compressed Air Energy Storage and Technology Development. Energies. Vol.10:7. p. 1-22. </a:t>
            </a:r>
            <a:r>
              <a:rPr lang="en-US" sz="1000" b="0" dirty="0" err="1">
                <a:ea typeface="ＭＳ Ｐゴシック"/>
                <a:cs typeface="Arial"/>
              </a:rPr>
              <a:t>doi</a:t>
            </a:r>
            <a:r>
              <a:rPr lang="en-US" sz="1000" b="0" dirty="0">
                <a:ea typeface="ＭＳ Ｐゴシック"/>
                <a:cs typeface="Arial"/>
              </a:rPr>
              <a:t>: 10.3390/en10070991</a:t>
            </a:r>
            <a:endParaRPr lang="en-US" sz="1000" dirty="0"/>
          </a:p>
          <a:p>
            <a:pPr marL="173990" indent="-173990">
              <a:lnSpc>
                <a:spcPct val="150000"/>
              </a:lnSpc>
              <a:buFont typeface="Wingdings" panose="020B0604020202020204" pitchFamily="34" charset="0"/>
              <a:buChar char="§"/>
            </a:pPr>
            <a:r>
              <a:rPr lang="en-US" sz="1000" b="0" dirty="0">
                <a:ea typeface="ＭＳ Ｐゴシック"/>
                <a:cs typeface="Arial"/>
              </a:rPr>
              <a:t>Rogers, A. &amp; Henderson, A. &amp; Wang, X. and </a:t>
            </a:r>
            <a:r>
              <a:rPr lang="en-US" sz="1000" b="0" dirty="0" err="1">
                <a:ea typeface="ＭＳ Ｐゴシック"/>
                <a:cs typeface="Arial"/>
              </a:rPr>
              <a:t>Negnevitsky</a:t>
            </a:r>
            <a:r>
              <a:rPr lang="en-US" sz="1000" b="0" dirty="0">
                <a:ea typeface="ＭＳ Ｐゴシック"/>
                <a:cs typeface="Arial"/>
              </a:rPr>
              <a:t>, M. 2014. Compressed air energy storage: Thermodynamic and economic review. </a:t>
            </a:r>
            <a:r>
              <a:rPr lang="en-US" sz="1000" b="0" dirty="0" err="1">
                <a:ea typeface="ＭＳ Ｐゴシック"/>
                <a:cs typeface="Arial"/>
              </a:rPr>
              <a:t>doi</a:t>
            </a:r>
            <a:r>
              <a:rPr lang="en-US" sz="1000" b="0" dirty="0">
                <a:ea typeface="ＭＳ Ｐゴシック"/>
                <a:cs typeface="Arial"/>
              </a:rPr>
              <a:t>: 10.1109/PESGM.2014.6939098</a:t>
            </a:r>
            <a:endParaRPr lang="en-US" sz="1000" b="0" dirty="0">
              <a:ea typeface="ＭＳ Ｐゴシック"/>
            </a:endParaRPr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US" sz="1000" b="0" dirty="0">
                <a:ea typeface="ＭＳ Ｐゴシック"/>
                <a:cs typeface="Arial"/>
              </a:rPr>
              <a:t>Chen, H. &amp; Zhang, X. &amp; Liu, J. &amp; Tan, C. 2013. </a:t>
            </a:r>
            <a:r>
              <a:rPr lang="en-US" sz="1000" b="0" dirty="0">
                <a:ea typeface="ＭＳ Ｐゴシック"/>
              </a:rPr>
              <a:t>Compressed Air Energy Storage, </a:t>
            </a:r>
            <a:r>
              <a:rPr lang="en-US" sz="1000" b="0" dirty="0">
                <a:ea typeface="ＭＳ Ｐゴシック"/>
                <a:cs typeface="Arial"/>
              </a:rPr>
              <a:t>Energy Storage - Technologies and Applications. </a:t>
            </a:r>
            <a:r>
              <a:rPr lang="en-US" sz="1000" b="0" dirty="0" err="1">
                <a:ea typeface="ＭＳ Ｐゴシック"/>
                <a:cs typeface="Arial"/>
              </a:rPr>
              <a:t>IntechOpen</a:t>
            </a:r>
            <a:r>
              <a:rPr lang="en-US" sz="1000" b="0" dirty="0">
                <a:ea typeface="ＭＳ Ｐゴシック"/>
                <a:cs typeface="Arial"/>
              </a:rPr>
              <a:t>. ISBN: 978-953-51-0951-8. </a:t>
            </a:r>
            <a:endParaRPr lang="en-US" sz="1000" dirty="0"/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GB" sz="1000" b="0" dirty="0">
                <a:ea typeface="ＭＳ Ｐゴシック"/>
                <a:cs typeface="Arial"/>
              </a:rPr>
              <a:t>D. </a:t>
            </a:r>
            <a:r>
              <a:rPr lang="en-GB" sz="1000" b="0" dirty="0" err="1">
                <a:ea typeface="ＭＳ Ｐゴシック"/>
                <a:cs typeface="Arial"/>
              </a:rPr>
              <a:t>Swider</a:t>
            </a:r>
            <a:r>
              <a:rPr lang="en-GB" sz="1000" b="0" dirty="0">
                <a:ea typeface="ＭＳ Ｐゴシック"/>
                <a:cs typeface="Arial"/>
              </a:rPr>
              <a:t>. 2007. Compressed Air Energy Storage in an Electricity System With Significant Wind Power Generation. IEEE Transactions on Energy Conversion. Vol. 22:1. p. 95-102. </a:t>
            </a:r>
            <a:r>
              <a:rPr lang="en-GB" sz="1000" b="0" dirty="0" err="1">
                <a:ea typeface="ＭＳ Ｐゴシック"/>
                <a:cs typeface="Arial"/>
              </a:rPr>
              <a:t>doi</a:t>
            </a:r>
            <a:r>
              <a:rPr lang="en-GB" sz="1000" b="0" dirty="0">
                <a:ea typeface="ＭＳ Ｐゴシック"/>
                <a:cs typeface="Arial"/>
              </a:rPr>
              <a:t>: 10.1109/TEC.2006.889547</a:t>
            </a:r>
            <a:endParaRPr lang="en-GB" sz="1000" dirty="0"/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sv" sz="1000" b="0" dirty="0">
                <a:ea typeface="ＭＳ Ｐゴシック"/>
                <a:cs typeface="Arial"/>
              </a:rPr>
              <a:t>Kouksou, T. &amp; Bruel, P. &amp; Jamil, A. 2014. </a:t>
            </a:r>
            <a:r>
              <a:rPr lang="en-GB" sz="1000" b="0" dirty="0">
                <a:ea typeface="ＭＳ Ｐゴシック"/>
                <a:cs typeface="Arial"/>
              </a:rPr>
              <a:t>Energy storage, applications and challenges. Solar Energy Materials and Solar Cells. Vol. 120. p. 61-63. ISSN 0927-0248. </a:t>
            </a:r>
            <a:r>
              <a:rPr lang="en-GB" sz="1000" b="0" dirty="0" err="1">
                <a:ea typeface="ＭＳ Ｐゴシック"/>
                <a:cs typeface="Arial"/>
              </a:rPr>
              <a:t>doi</a:t>
            </a:r>
            <a:r>
              <a:rPr lang="en-GB" sz="1000" b="0" dirty="0">
                <a:ea typeface="ＭＳ Ｐゴシック"/>
                <a:cs typeface="Arial"/>
              </a:rPr>
              <a:t>: 10.1016/j.solmat.2013.08.015</a:t>
            </a:r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US" sz="1000" b="0" dirty="0">
                <a:cs typeface="Arial"/>
              </a:rPr>
              <a:t>Sternberg &amp; </a:t>
            </a:r>
            <a:r>
              <a:rPr lang="en-US" sz="1000" b="0" dirty="0" err="1">
                <a:cs typeface="Arial"/>
              </a:rPr>
              <a:t>Bardow</a:t>
            </a:r>
            <a:r>
              <a:rPr lang="en-US" sz="1000" b="0" dirty="0">
                <a:cs typeface="Arial"/>
              </a:rPr>
              <a:t> 2014. Power-to-What? – Environmental assessment of energy storage systems. </a:t>
            </a:r>
            <a:r>
              <a:rPr lang="fr-FR" sz="1000" b="0" dirty="0">
                <a:cs typeface="Arial"/>
              </a:rPr>
              <a:t>Energy Environ. </a:t>
            </a:r>
            <a:r>
              <a:rPr lang="fr-FR" sz="1000" b="0" dirty="0" err="1">
                <a:cs typeface="Arial"/>
              </a:rPr>
              <a:t>Sci</a:t>
            </a:r>
            <a:r>
              <a:rPr lang="fr-FR" sz="1000" b="0" dirty="0">
                <a:cs typeface="Arial"/>
              </a:rPr>
              <a:t>., 2015, 8, 389. DOI: 10.1039/c4ee03051f</a:t>
            </a:r>
            <a:endParaRPr lang="en-GB" sz="1000" dirty="0"/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GB" sz="1000" b="0" dirty="0">
                <a:ea typeface="ＭＳ Ｐゴシック"/>
                <a:cs typeface="Arial"/>
              </a:rPr>
              <a:t>BINE Information Service, Compressed air energy storage power plants: </a:t>
            </a:r>
            <a:r>
              <a:rPr lang="en-GB" sz="1000" b="0" dirty="0">
                <a:ea typeface="ＭＳ Ｐゴシック"/>
                <a:cs typeface="Arial"/>
                <a:hlinkClick r:id="rId3"/>
              </a:rPr>
              <a:t>http://www.bine.info/fileadmin/content/Publikationen/Englische_Infos/projekt_0507_engl_internetx.pdf</a:t>
            </a:r>
            <a:endParaRPr lang="en-GB" dirty="0"/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US" sz="1000" b="0" dirty="0">
                <a:ea typeface="ＭＳ Ｐゴシック"/>
                <a:cs typeface="Arial"/>
              </a:rPr>
              <a:t>Energy storage association: </a:t>
            </a:r>
            <a:r>
              <a:rPr lang="en-GB" sz="1000" b="0" dirty="0">
                <a:ea typeface="ＭＳ Ｐゴシック"/>
                <a:cs typeface="Arial"/>
                <a:hlinkClick r:id="rId4"/>
              </a:rPr>
              <a:t>http://energystorage.org/compressed-air-energy-storage-caes</a:t>
            </a:r>
            <a:endParaRPr lang="en-GB" dirty="0"/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US" sz="1000" b="0" dirty="0">
                <a:cs typeface="Arial"/>
              </a:rPr>
              <a:t>Energy storage sense: </a:t>
            </a:r>
            <a:r>
              <a:rPr lang="en-US" sz="1000" b="0" dirty="0">
                <a:cs typeface="Arial"/>
                <a:hlinkClick r:id="rId5"/>
              </a:rPr>
              <a:t>http://energystoragesense.com/energy-storage-technologies/</a:t>
            </a:r>
            <a:endParaRPr lang="en-GB" dirty="0"/>
          </a:p>
          <a:p>
            <a:pPr marL="173990" indent="-173990">
              <a:buFont typeface="Wingdings" panose="020B0604020202020204" pitchFamily="34" charset="0"/>
              <a:buChar char="§"/>
            </a:pPr>
            <a:r>
              <a:rPr lang="en-US" sz="1000" b="0" dirty="0">
                <a:cs typeface="Arial"/>
              </a:rPr>
              <a:t>IEA 2014: </a:t>
            </a:r>
            <a:r>
              <a:rPr lang="en-US" sz="1000" b="0" dirty="0">
                <a:cs typeface="Arial"/>
                <a:hlinkClick r:id="rId6"/>
              </a:rPr>
              <a:t>https://www.iea.org/tcep/energyintegration/energystorage/</a:t>
            </a:r>
            <a:endParaRPr lang="en-US" sz="1000" b="0" dirty="0">
              <a:cs typeface="Arial"/>
            </a:endParaRPr>
          </a:p>
          <a:p>
            <a:endParaRPr lang="en-GB" sz="1200" b="0" dirty="0">
              <a:cs typeface="Arial"/>
            </a:endParaRPr>
          </a:p>
          <a:p>
            <a:endParaRPr lang="en-GB" sz="1200" b="0" dirty="0">
              <a:cs typeface="Arial"/>
            </a:endParaRPr>
          </a:p>
          <a:p>
            <a:pPr marL="0"/>
            <a:endParaRPr lang="en-GB" sz="1200" b="0" dirty="0">
              <a:cs typeface="Arial"/>
            </a:endParaRPr>
          </a:p>
          <a:p>
            <a:pPr marL="0" indent="0"/>
            <a:endParaRPr lang="en-GB" sz="1200" b="0" dirty="0">
              <a:cs typeface="Arial"/>
            </a:endParaRPr>
          </a:p>
          <a:p>
            <a:pPr marL="0" indent="0"/>
            <a:endParaRPr lang="en-GB" sz="1200" b="0" dirty="0">
              <a:cs typeface="Arial"/>
            </a:endParaRPr>
          </a:p>
          <a:p>
            <a:pPr marL="0" indent="0"/>
            <a:endParaRPr lang="en-US" sz="1200" b="0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en-US" sz="1200" b="0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en-US" sz="1200" b="0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en-US" sz="1200" b="0" dirty="0">
              <a:cs typeface="Arial"/>
            </a:endParaRPr>
          </a:p>
          <a:p>
            <a:endParaRPr lang="en-US" sz="2000" b="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Basic concept of CAES plant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Different types of processes for compression and discharge​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Potential as an energy storage method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Already existing C​AES plants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Conclusions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800891" cy="3904906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buFont typeface="Wingdings" panose="020B0604020202020204" pitchFamily="34" charset="0"/>
              <a:buChar char="§"/>
            </a:pPr>
            <a:r>
              <a:rPr lang="en-GB" dirty="0">
                <a:ea typeface="ＭＳ Ｐゴシック"/>
              </a:rPr>
              <a:t>Ambient air is compressed and stored to an accumulator and used to operate a combustion-turbine when energy is needed</a:t>
            </a:r>
          </a:p>
          <a:p>
            <a:pPr>
              <a:buFont typeface="Wingdings" panose="020B0604020202020204" pitchFamily="34" charset="0"/>
              <a:buChar char="§"/>
            </a:pPr>
            <a:r>
              <a:rPr lang="en-GB" dirty="0">
                <a:ea typeface="ＭＳ Ｐゴシック"/>
              </a:rPr>
              <a:t>Functions similar way as a conventional gas-turbine peak-load power plant</a:t>
            </a:r>
            <a:endParaRPr lang="fi-FI" dirty="0">
              <a:ea typeface="ＭＳ Ｐゴシック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GB" dirty="0">
                <a:ea typeface="ＭＳ Ｐゴシック"/>
                <a:cs typeface="Arial"/>
              </a:rPr>
              <a:t>Very similar to a pumped-hydro plant in terms of applications, output and storage capacity</a:t>
            </a:r>
            <a:endParaRPr lang="en-GB" dirty="0">
              <a:ea typeface="ＭＳ Ｐゴシック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GB" dirty="0">
                <a:ea typeface="ＭＳ Ｐゴシック"/>
              </a:rPr>
              <a:t>Compression process heats the air and expansion cools the air </a:t>
            </a:r>
            <a:endParaRPr lang="fi-FI" dirty="0">
              <a:ea typeface="ＭＳ Ｐゴシック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GB" dirty="0">
                <a:ea typeface="ＭＳ Ｐゴシック"/>
              </a:rPr>
              <a:t>Heat loss can be compensated by burning natural gas or storing and using the heat from compression</a:t>
            </a:r>
            <a:endParaRPr lang="fi-FI" dirty="0">
              <a:ea typeface="ＭＳ Ｐゴシック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GB" dirty="0">
                <a:ea typeface="ＭＳ Ｐゴシック"/>
              </a:rPr>
              <a:t>Underground aquifers, solution-mined salt caverns and mechanically formed reservoirs in rock formations are cheaper accumulators compared to the aboveground built accumulators</a:t>
            </a:r>
            <a:endParaRPr lang="fi-FI" dirty="0">
              <a:ea typeface="ＭＳ Ｐゴシック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GB" dirty="0">
                <a:ea typeface="ＭＳ Ｐゴシック"/>
              </a:rPr>
              <a:t>Another option is a vessel with flexible walls deep underwater and hydrostatic pressure pushes the air aboveground</a:t>
            </a:r>
            <a:endParaRPr lang="en-GB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Concept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6" name="AutoShape 2" descr="data:image/jpg;base64,%20/9j/4AAQSkZJRgABAQEAYABgAAD/2wBDAAUDBAQEAwUEBAQFBQUGBwwIBwcHBw8LCwkMEQ8SEhEPERETFhwXExQaFRERGCEYGh0dHx8fExciJCIeJBweHx7/2wBDAQUFBQcGBw4ICA4eFBEUHh4eHh4eHh4eHh4eHh4eHh4eHh4eHh4eHh4eHh4eHh4eHh4eHh4eHh4eHh4eHh4eHh7/wAARCAG9Ark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qj4iJHh/USOD9ll/8AQDXzv+zT8Hfhz4q+B3hnxB4g8Om+1O8gka4uHvrhS5EzqDhZAOgA4HagD6Wory7/AIZ9+EH/AEJ6/wDgwuv/AI5R/wAM+/CD/oT1/wDBhdf/ABygD1GivLv+GffhB/0J6/8Agwuv/jlH/DPvwg/6E9f/AAYXX/xygD1GivLv+GffhB/0J6/+DC6/+OUf8M+/CD/oT1/8GF1/8coA9Rory7/hn34Qf9Cev/gwuv8A45R/wz78IP8AoT1/8GF1/wDHKAPUaK8u/wCGffhB/wBCev8A4MLr/wCOUf8ADPvwg/6E9f8AwYXX/wAcoA9Rory7/hn34Qf9Cev/AIMLr/45R/wz78IP+hPX/wAGF1/8coA9Rory7/hn34Qf9Cev/gwuv/jlH/DPvwg/6E9f/Bhdf/HKAPUaK8u/4Z9+EH/Qnr/4MLr/AOOUf8M+/CD/AKE9f/Bhdf8AxygD1GivLv8Ahn34Qf8AQnr/AODC6/8AjlH/AAz78IP+hPX/AMGF1/8AHKAPUaK8u/4Z9+EH/Qnr/wCDC6/+OUf8M+/CD/oT1/8ABhdf/HKAPUaK8u/4Z9+EH/Qnr/4MLr/45R/wz78IP+hPX/wYXX/xygD1GivLv+GffhB/0J6/+DC6/wDjlH/DPvwg/wChPX/wYXX/AMcoA9Rory7/AIZ9+EH/AEJ6/wDgwuv/AI5R/wAM+/CD/oT1/wDBhdf/ABygD1GivLv+GffhB/0J6/8Agwuv/jlH/DPvwg/6E9f/AAYXX/xygD1GivLv+GffhB/0J6/+DC6/+OUf8M+/CD/oT1/8GF1/8coA9Rory7/hn34Qf9Cev/gwuv8A45R/wz78IP8AoT1/8GF1/wDHKAPUaK8u/wCGffhB/wBCev8A4MLr/wCOUf8ADPvwg/6E9f8AwYXX/wAcoA9Rory7/hn34Qf9Cev/AIMLr/45R/wz78IP+hPX/wAGF1/8coA9Rory7/hn34Qf9Cev/gwuv/jlH/DPvwg/6E9f/Bhdf/HKAPUaK8u/4Z9+EH/Qnr/4MLr/AOOUf8M+/CD/AKE9f/Bhdf8AxygD1GivLv8Ahn34Qf8AQnr/AODC6/8AjlH/AAz78IP+hPX/AMGF1/8AHKAPUaK8u/4Z9+EH/Qnr/wCDC6/+OUf8M+/CD/oT1/8ABhdf/HKAPUaK8u/4Z9+EH/Qnr/4MLr/45R/wz78IP+hPX/wYXX/xygD1GivLv+GffhB/0J6/+DC6/wDjlNP7P/weBwfCSA/9hG6/+O0Aep0V5Z/woD4O/wDQpR/+DG5/+O0f8M//AAd/6FJP/Bjdf/HaAPU6K8s/4Z/+D3/QpJ/4Mbr/AOO0f8M//B3/AKFJP/Bjdf8Ax2gD1OivLP8Ahn/4O/8AQpR/+DG6/wDjtH/DP/wd/wChSj/8GNz/APHaAPU6K8s/4UB8Hf8AoU4//Bjc/wDx2j/hQHwd/wChTj/8GNz/APHaAPU6K8s/4UB8Hf8AoU4//Bjc/wDx2k/4UD8HP+hTj/8ABjc//HaAPVKK8r/4UD8HP+hTj/8ABjc//HaUfAD4Ok4HhOMn21G5/wDjtAHqdFeXf8M+/CD/AKE9f/Bhdf8Axyj/AIZ9+EH/AEJ6/wDgwuv/AI5QB6jRXl3/AAz78IP+hPX/AMGF1/8AHKP+GffhB/0J6/8Agwuv/jlAHqNFeXf8M+/CD/oT1/8ABhdf/HKP+GffhB/0J6/+DC6/+OUAeo0V5d/wz78IP+hPX/wYXX/xyj/hn34Qf9Cev/gwuv8A45QB6jRXl3/DPvwg/wChPX/wYXX/AMco/wCGffhB/wBCev8A4MLr/wCOUAeo0V5d/wAM+/CD/oT1/wDBhdf/AByj/hn34Qf9Cev/AIMLr/45QB6jRXl3/DPvwg/6E9f/AAYXX/xyj/hn34Qf9Cev/gwuv/jlAHqNFeXf8M+/CD/oT1/8GF1/8co/4Z9+EH/Qnr/4MLr/AOOUAeo0V5d/wz78IP8AoT1/8GF1/wDHKP8Ahn34Qf8AQnr/AODC6/8AjlAHqNFeXf8ADPvwg/6E9f8AwYXX/wAco/4Z9+EH/Qnr/wCDC6/+OUAeo0V5d/wz78IP+hPX/wAGF1/8co/4Z9+EH/Qnr/4MLr/45QB6jRXl3/DPvwg/6E9f/Bhdf/HK4rwt4Q8PeB/2vrHR/C1i2n2E/gua5lgFxJIrS/awu752POFA/CgD6GooooAoeI/+Re1L/r0l/wDQDXmv7H3/ACbb4O/69pv/AEokr0rxH/yL2pf9ekv/AKAa81/Y+/5Nt8Hf9e03/pRJQB6zRRRQAUUUUAFFFFABRRRQAmaxvE3iTS/Dlkb3WLuO1t843v3PpWp5iqdueTXgP7TeqrcaxpehZBEatcSDGRn+H+Va0aXtZ2Ry4yu6FFzPRf8AhcHgEKGfxDarlsLnPND/ABf8BIu59ft1UHGSDXynqQ8y8tbbCnb85OOwo1XbJPbWyDI8wlhjsMV7ayddWfMf6ySt8J9WH4veAwNx1+224LE89KafjD4BwGPiG124znmvlXW9zWaWoO15G8sfQ9atx2ouRFpsBKPcOkaxgdzxUzyiMY35iqXEM5zjHl3Z9o6VqcGpWEN9ayJJBKodGHQqelUfFHijSvDViLzWbuO1iZ9ilu5p+h2EenaNbWkaBVjhVdg9MV4h+01qq3Ov6Toalf3CtM69R2xn8q8mjR9rU5EfQ4zFSo0JVLHpR+L/AICUnf4gtVAIXnPJNB+L/gNVLN4gtcLyTg18qX6+fq9pbZyU/fsB7dBS6kqTS2sICmN5d7ED+7/+uvXeTpP4j5t8STv8J9Vv8XfAajLeILYAjcCQcAUD4veA/vHxBahcZzzXypq6LLFFa7lRLlgpbbyAeta+o6Vb3F/Z6Xp8yXAumjgCqmDgnmssRlipRumdNDPZ1pKKifY2lala6nZw3lnIJIJl3RtjqKuVl6BapZafaWiLtWGIKoPUcVqV40lZn1EW2rsKKKKQwooooAKKKKACiiigAooooAKKKKACiiigAooooAKKKKACiiigAooooAKKKKACsu/b/S2HsP5VqVj6m2L1x7D+VADc4pQ1V91G6hgWS/HWmGT3zUBam5yanmAtLIOc0jSLVWg9KLgTGQH2pm/n71Q0HpQyibzB65oLrioB1pGpDJGkqbTHzfxD3P8AKqTCrOlf8hGH6n+RoQHSUUUVZAUUUUAFFFFABRRRQAUUUUAFFFFABRRRQAUUUUAFFFFABRRRQAUUUUAFeL6j/wAnraV/2Icv/pZXtFeL6j/yetpX/Yhy/wDpZQB7RRRRQBQ8R/8AIval/wBekv8A6Aa81/Y+/wCTbfB3/XtN/wClEleleI/+Re1L/r0l/wDQDXmv7H3/ACbb4O/69pv/AEokoA9ZooooAKKKKACiiigAooooArTYAJIB5PNfHnxB1S917x7rGpxXarbicwW+5MkBe9fUXxJ1hdC8Garqm/yzBbsUPqccV8fLqVjFaMzXZJ2szEr3PPpXrZVRjOfM9j5rP681DliVrePUJb+eRryNmjPlhvL645/rSWsepXWsSOt0jtDGMsIzgHn3p2l3tnFp0bNcfOcu2V7nqOlW/DfiCPTLWRo7iJXuGLHcmTivoXaz12Pkk25KNihcw38+qxxfaYyYlL7vL716B8FtIu9W+JNitxcrNDZqZ5MRYAI+7/WuB0rUrWae6u7ifDNLhcKcbRXvX7L+niSHVdfwHWWQW8T46qvJP61xZjNU6Ks9z1MqoOeItbY9umkVUOCPu56+lfInxK1C71v4g6rqFtciO3VxDFlM/Kv/AOuvpn4m6oND8DanqDyLG0duwQ/7RHAr4+tr6ytdP8yS6R5MMzH5snvnpXnZTS5pOTPaz6s1H2Se5DZC+k1G5vFukLZ8lTsPbr396dDHfS6ncbblAsCbFOw4z370thfWVvpY3zBW2FzkH7x7UabfW32NpGnw0pJIwe9fQ2jLqfISnUv8AyWPUJtYQfbEIt0Dj5D3/H2r0D4HafJqPxVsre8uEkFrG9zH8hGSMe9cFpuoWDTXF0033pDsyDyBXuH7L3hyC6urnxpJJI0gDW1uM/Lt7mvOzSShS0Z7GS0ZVcT76tY9/VT5gbI6elSU0fep1fLH3dwooooAKKKKACiiigAooooAKKKKACiiigAooooAKKKKACiiigAooooAKKKKACiiigArnNbuFj1KRSwHC9/aujrxb4n6xPaeOby3S4AURxnZtJ/gHpRYTO4e9iQAu6AHuxGKr3msWVrC8jTqdqkgKRk4HavHrzWLiWHM16zRnkbl4qGKaSaBZJNQRAQcc5xQo3EdlqXxKkSZVs9PBQqC3m56kVWX4mXRi2fZYxdbx6421w9r9l+0vbvffaZA2TtHapLiyiZ3uVuDmPIVGXG49hVWigOrb4qXsburadCwVmxgnsf/AK9da/jnTY4oGY5kkUFtp+6T2ryO20qK4BkuLqNGV2yocFmLDt7VLizBRI7ssWPBxkA9hii0Ro9WHjeyN+totvJlmVQ5YY5PWr+ieJLfVEnkVDAIX2EMw5968furtFufKabyrjClQF+Y46fhUtjrEloZk+0bdz/eCZ3HFTaJd5HtSX9u+WWZTQ2oW6/elUfjXiE3iW88n5JJgWYqrJgAD1qpdalqH2kO2o3TFB9zI2nvk1m5JFRi2e73GoQpbvIJEJCkg5zUXgfVJL67i+0Mvm+YRgem2vDrDWNSMT7724c7N3OMAHtitj4Y6neT/EzQYjeSJG0j74l+4/7tutNClofS9FFFWQFFFFABRRRQAUUUUAFFFFABRRRQAUUUUAFFFFABRRRQAUUUUAFFFFABXi+o/wDJ62lf9iHL/wClle0V4vqP/J62lf8AYhy/+llAHtFFFFAFDxH/AMi9qX/XpL/6Aa81/Y+/5Nt8Hf8AXtN/6USV6V4j/wCRe1L/AK9Jf/QDXmv7H3/Jtvg7/r2m/wDSiSgD1miiigAooooAKKKKACiiigDxn9pjVmi8LWuixuPMvpxuH+wvX+dfPWtBWsfJjRVMrhBgV9RfEb4YQ+NtRt7+41a7s3t4iiLGo6nvXLS/s/afLcRyvr+onZyBsWvYwGMpUKfKz5nM8txNepzJng+tbbfTpI4kXL4RMjuaW8EVrpsixKufLCoSte7XHwAsrgiWXxDqR2nIXy1ouP2f7OYIsniLUCq8gCNa7f7Tou6aPLnkeK0aZ4XEq2umJ8gYxID93qe1fVfwY0ZdE+HWm2rKRK6ebJ/vNXH2/wAA9PWWJptfv5ljcMUZFwwHavXLa2eG2WBQdqgIvGCB615eY42FaKjBbHvZRl1XDNzqO9zyP9p/VfK0XT9ERubyfzHA67E6/wA68A1sq8EduAoaRlUAL2719Q/EP4Yw+NNah1O41S+szBGYUjRQRjufxrlz+z7p8kqSP4h1H93935FrowGNp0IWZx5lllfE1+aOx4LrCLFZeSqpukYIvHr1p10PsulPtChggVeOrV7xcfs+6fM8bP4i1E+W+5fkWluP2fdPuNm/xFqICHIXYvJrtlmlDojzlw/XvueEQxrZ6OEdQxRfTrX1l8INIGh+A9Ms9m1zCHf3Y9f6V5J49+F8Pg+3stbe313XdIgn3an9k2ma1iAyJRFjMqg/eCnIHODXvHhjUNK1zQbLV9EvYL7TriJWtp4Wyjp6/wD1uoPFeVjcWq+kdj3cqy+WFm3M11606kUYpa85HuBRRRQAUUUUAFFFFABRRRQAUUUUAFFFFABRRRQAUUUUAFFFFABRRRQAUUUUAFFFFABXgnxa0G7uvidJeJqkVqJPJEUbA/OQg6joRx3r3uvmDXvF7eKPjN4jt7Fi2m6ddrZBwARK8aKJdrdgHyPwouBla3pdzo901xfN9uadyTHbElYlBJJCgZ/Imq8sttq0aXtjcATldkkEkaqVGcbgjYOR34qjLrp/4Sa6+26wzW8UzBPM48sDnArG0TVi/iC/uLa1n1GWSRvLeOMngnu3TFS2NHoPg3T9Hvrq9/srVbWW4trbM0htMZOcEgnp9K5nxTqkOi6xJZxakjuJwUlLDLgr6dqb4FsdahXUBqWkyPDesIxDbsCdozncT0HNaOqeH/Cllpj3Vu1rpt0qbQG2yOGHo2Mgj3pXKLl3fadbaVcXUlwiFLOORTuAXzM/zribvxZJPeW5sz5jzS7cZCJJj+Es3ArFv9L1hpfMtrGHWznIE15u3H/dwBXU+F7TxHD4USK6spLS8WTiCKJFCqZFONwyTx+lFlECC5TW7u5n1JXsLTBG4PcK5K5wQvb9azfEuqNpmq2st3Y3HkSplIhMAZiOMgCur1yx8mG9K6cfMXz8MYi6tgrj5fxNbEVx4f0ixvLy4sbETRWyGFWiAOSuSFJPrRcRzGh66b4RWEPh++hXfuD7PljH17VNe+Jbf7ZdRQ6VfyiFx5pEQAbjHHPP4VHoXjWPV9KSZYlt5PN2G284K/T7x9q2LuK3uLKe/uZhZx24JKhQSw9Bg81l1NImBfa3Ope3/sXUXM6hC+FUqp75Jq/+zxb6hbfFbShexX6oLh0jMkisv+rc849hXX+C9a8Lz2lvfahcxMs7bFimX+D1IrZ+F2pabeeMdLEGn6dFObmQkJGd6YEgBBHHTb19TVxFJI9/ooorUyCiiigAooooAKKKKACiiigAooooAKKKKACiiigAooooAKKKKACiiigArxfUf+T1tK/7EOX/ANLK9orxfUf+T1tK/wCxDl/9LKAPaKKKKAKHiP8A5F7Uv+vSX/0A15r+x9/ybb4O/wCvab/0okr0rxH/AMi9qX/XpL/6Aa81/Y+/5Nt8Hf8AXtN/6USUAes0UUUAFFVjdRi7W2aZBMylljyMkDqcenSrNABQTjrRUdwN0RXOMgjPpQBICD0INFeXfCDxTetrOr+C9claTUNNmcwyufmlhzxn1IyPwNenA5oAfRTWkRThmApHljRC7OFUDJJ6CgB9FNR0dQysGB6Ed6dQAUUUUAFFFFABRRRQAV434rsJvg7r1x468PQSP4MvpvM8TaTEuRZsx5v7dR0x/wAtEHUfMBkV7JTLiGK4t5Le4jSWGVSkiOMqykYII7gigBtlc297Zw3lpNHPbzxrJFLG2VdGGQwPcEGpa8n+CTTeEfFPiL4S3MjvbaTs1LQGdssdOnY4iyevlSBk+hWvWKACiiigAooooAKKKKACiiigAooooAKKKKACiiigAooooAKKKKACiiigAooooAKKK8y8X+PdV1nW7jwT8L44L/W4zs1HVpV32Ojg9d5HEk2OkQ7/AHsCgB/xW8XarNqUfw58ByK/i3UYt091jdHo1qeGuZf9rGRGnVmweg5+dfij4bj8F+M7nwzpF6+n6TZ2lukcjNueZzEpkd8clmYsxPcmvqz4ceCdL8E6RLa2ck97f3kn2jUtTum33N9OeskjfyUcKOBXyP8AtWyg/HPWIjdMv7q1Gwjj/UJ0pMDgb1rDZIJb95n3/L5ann1619A+G76P/hFbKOGxjeBbSI/ugFZgyA5OOuTXzdDpcVxIPOnkEeD8sB+b25NezeENSsh4dsbPz4XlhskhKvLsfKjGM+vFQ2NG1d3WgzXKNqGkazZSDKia3ZgrAH2q4JvCF1bm1s9Tjglc7AbiPJB/EcmsH+1Luz1HbHcazGsknVQs8POOMdRW/usruWMyWum3TLebAWwGXj36tVQpKS3HOfKVbHwnbySM8WsW90zH5fKkUD8RT7fQ9fd54mt5I44m2o6uG8xfUYqsdA0Nry0Q6feWDy3Z5ickFhzknPANVXsbiNpJNF8YzxBr0oVkztDZ+aMDinKhoSquot1aaxDd/Z4TOzSMAolZhz/KtXTfDPjDUZXh1BrS2ijxh2CSFv09KpSap400++bztSsZdLjUkyMmXU+4r0rRrprjwxFdeYnmSBW+QbQ/GcYPTNYyUoWRvGakj52/aG0y18P+ItHsdJjhiZ7Z3mZVxvbI+YiuQ0+/16O1MMWowucZ2EjcG/GvZfjXrmi22u2Frqnhm21CWaz3LK7lWiB7DB5r59+1SXF7KtlHKHZvkC59ehNN+6m5Mzlfoeg+EdbhhspI9eWIXJkBjfZ820dRXs/wNPhm68eWt1aXbJcl2eJQ20yEq3ysO/HP4V4n4f8AhtqfimMSPeS29z5auyFvlA/CvR/gv8NfFnh/4v6DqeoyJc2UMki7436Dy3GSD9RSg4ys0wjex9dUUUVuQFFFFABRRRQAUUUUAFFFFABRRRQAUUUUAFFFFABRRRQAUUUUAFFFFABXi+o/8nraV/2Icv8A6WV7RXi+o/8AJ62lf9iHL/6WUAe0UUUUAUPEf/Ival/16S/+gGvNf2Pv+TbfB3/XtN/6USV6V4j/AORe1L/r0l/9ANea/sff8m2+Dv8Ar2m/9KJKAPWaKKKAPLPj2NT0y00nxfpLMs2j3J83H8UbcEH1HFd54W1i317Q7HVrU5iuYhIv+yccj8DkU3xathJ4b1CPVfL+yNbuJd7YUjHqentXz/8ABj4hav4fsptN/sO81XR4mZ4zbIWeEk9M9CKAPpmmTMq4Dd68xg+Nvh3zNl7pesWR/wCmtv8A4Vsax8TfCtv4Xl12C8FykZCrCAVkZyOF2nB/GgDgvjdND4O+JGg+MLEE3UwZLmFf+Wqrx1+hx+Ars9K+MHge5tI3uNU+ySsoLxSqQUPoa8q1nSNa8QaVN4+8VbkEl1BFp9o33UjMgBJHpj8696uPCfhm+gVbrQtPkG3A/cKMD6igCXRvFHhzWU3abrFlc+uyUZFX9StkvdOuLNuFniZCR2yMZ/Wubh+GvgmG4FxDoFrFKOjKWGD+ddWkaxxCNfuqMAUAeVfArxHe+bqHgrW5S1/pEjLGz8l4gcAe+OPzr1jPNfPXxf1j/hE/jBputaHCst+1t/pUSnIlJ42kDnJH9K7BPjTosCx/2loetWUm0bw9vwD3x6igD1WiuL8OfE/wbr0ogs9UWOcnAiuEMRJ9t3Brso23LnFADqKKKACiiigAoJwCT0FFNl/1T/7poA+a9Q+MHhK8+OWgeNLCHXn0aHQLqzuLldHn/eNJLE8SgbcsPlY5xj8678fH/wAAnpF4kP8A3Arn/wCIr538K7bfwHpFw8bOBZwjaoyxJUVBrk1x9ps/M0+9SDzVcOgyRwQFI9+tepHBU2k7s4/rE77H0ePj/wCASMiHxKf+4Fc//EUv/C/vAP8Azx8S/wDgiuf/AIivnh9ZvI5Et49Bu5nIzJtlXI9PxxzVmLU55IWkbS5ojkDY0gB5x+uTjFP6jT/mYfWJ9j33/hf/AIBzjyvEuf8AsBXP/wARSD9oD4fnpH4kP/cCuf8A4ivnTUtU23FkbmN7cSyqVVJQSxHUECtSzvbC4dI45MO5KqjLgnHpR9Rp/wAzB4ifY+iPC3xp8D+JPFFh4bsJNXi1HUDILVLrS5oFkMaF2G5lA4VSa9Hr5H8BRhPj/wDDsgYBm1Ht/wBOT19cVwV6apzcUdFKTlG7CiiisTQKKKKACiiigAooooAK5H4s/ELQfhn4Yj8QeIY76W2luo7SOOzh82V5HBIABIHRT3rrq8F/bg5+Gfhwf9TZYfylppXdhPYaf2rPAQ6+F/HY/wC4OP8A45Sn9qrwH/0K/jv/AME4/wDjleY6hL9muI4hbzTSSZYCMdPqawIrm8j16ZpNOvfNWMKqZASQBjls9B1/SvT+oQ/mOVYib6Htv/DVXgTGf+EW8d4/7Aw/+OUf8NVeBP8AoVvHn/gmH/xyvHo9evJJG2aBeNAp2rIJBg+59qtNqdwscbf2fISwBx5w+UcZB9hnrR9Qh/ML6xPserf8NV+A8Z/4Rfx3j/sDj/45R/w1Z4C/6Fjx3/4Jx/8AHK8Yi1aFNYuY7lpQ8cI3Rq+8L83BxW5ZzWt0WWCTeVxuGORnpmj6hD+YbxE10PR/DXj26+PviTVvDvh3U9W8K+GNJggbUwbfyNTvDLvxEr5IhTCHJX5jngivbPC3h7RfC+iW+i+H9Nt9O0+3GI4YVwM9yT1LHuTknvXyx+zD4o0Xw3+0D430PVJ2tpNcWxWzmk4iaZY2PlFugdgxKjvsYda+u682ceWTidMXdJhXzn8bv2ffEPxA+JN34ms9f02ztJVh2QyK+/KRhDkgY7GvoyipauUfJL/steMOPL8T6Ig4GMS4I/75pJ/2XfHElwsg8UaEAMDOJs49Pu19b0UuVAfK1l+zb4+tLv7VD4z0tZCcsQZufTtXW2/wf8dq2bnWPDdwFmEke6OUbeOvA6+9e+UU1psJq54nZ/B7xBG9tK2uWcLxzmWQRNIVfPUcjpUE/wAH/Fk2zz9W0O4K3hmy8Tg7Ow4H3h617nRVc7Fyo8N1D4La1cW2orFqmmxyXi4JJkIH6cV1OkfD/VrLw5baXJfWUjxoqO2G2kAYOOM16TRUy97cqPu7Hh3j/wCBlx4nv7S9XU7WOS2gWJRIGI4+grn7X9nzxJZMTZ6n4fXjhjHJu/8AQa+kabL/AKp/901hLDwk9R8zPE/DHwn8ZaO0znXNHcyNnCpJjHp0ruvDHhrXdP1GC4v7ywlRCdwiDZxg9MitcM2flY/iaXc+Op/OtFRilZIObzNyisIttJy2PxrH1nxXoOjXEdvqWrwW08g3qjvzjOM/TitNOrI5uh2tFcxZala3sIns7iO4hbB8yN8g59PpXG+Kvi14R8P3Zs7nUvNlD7ZBANwHPc9Mj0FD5V1Gm+x6zRXJ6dqUF/p1vqFrcebb3EYkjcH7ynoaV7uMHdubP1qeaPcZ1dFcdLqiryW/WqVzriJn98fzpcyvZAr81md9RXH+DdXW+1d4VYnELN19xXYURba1DToFFFFUAUUUUAFFFFABRRRQAUUUUAFFFFABXi+o/wDJ62lf9iHL/wClle0V4vqP/J62lf8AYhy/+llAHtFFFFAFDxH/AMi9qX/XpL/6Aa81/Y+/5Nt8Hf8AXtN/6USV6V4j/wCRe1L/AK9Jf/QDXmv7H3/Jtvg7/r2m/wDSiSgD1mmTyLHGZGO1VGWJ6AetPqG9t4rq1kt503xyKVZc4yD2oA8Q1abVvi74oOmafJLbeErKX99cAEfaCD29a6z4P2dpZa34v060hSO3tdTWKNAOAojHH6V32m6faabZx2dhbRW1vGMLHGuFH4VwPwjk3+L/AB4p6/2xn9DQB6FLa2zj5reI/VAaw9X8IaLq2qWd9f2qzCzyYYSP3YYn7xXua6OigDzf4/MsXgCMKMAX9sAMcY3j/CvRLXm2jPqoP6V5v+0gzDwDEqqSTqEBwBno2a9F05t2n27esSn9KAJ64D4s+NrjwzawadpULXWs6hlbWILu2/7RFd/WadG09tZGsNZxm+CCMTtyyqOcD060AeJf8IbP4dg8P6xr0xu9e1HXbdrmRzu2KTnZ/jXvLWts+Q8EbfVQa86+OcgjXws3/Udg/nXpI+9QBWTS9OSXzUsbZZP7wjGatKoUYUYFLRQAUUUUAFFFFABWF4/8T6X4N8Han4k1iYR2llAzkZ+aRuixr6szEKB6kVzvin4seGtL1JtD0RbrxX4i6DStFQTyIf8Apq4OyFfUuw+hrL0jwP4h8Va7a+LvihLal7F/O0nw5aP5lnYPjiWVj/r5x64Cr/CO9AHg/gm0uLn4baBJbpCsrWEDbZGIA+UcnA5+lX9Q0OW+sDFPdOZfKZflARN+OGxz/Or/AMN4N3w+0A466dCf/HBW+tvg8rXuQkuVHnu92cPoV9p6Wi2ssgS6iO2ZShUsw4JHfH5VopbX7TSeZsER5SVzypxxheg/Os7xZoMdv4pttXtxbRyXEiL+8TALjoMjk7unNTeIdXsrzTbi2hklUQ4+0Eqdjdcxkr05Xn+dVcdmZWmacdU8UXTPMHs7A7f3bgIZyMH5eSnHOK3JbSEXsMNpEpkhbL/LgqpBGc+vFXPC2j3K6Ui3Ef2dZcTPHtG4kjlS3pW5FYxQoEhjEa42gAdB6UcyCxheEI2T4/fDgt3m1EZ/7cnr6ur5i0eLy/j38NTjGbjUv/SJ6+na8nFP96zqo/AFFFFc5qFFFFABRRRQAUUUUAFeD/tt8/Djw0P+pt0/+Ule8V4V+2qM/D3wuPXxfp//ALUpx3QnscJqWn3jXcb2rW6R872YFiBn7oXgfjn8KyPEWj+Ui6l500gglDyB/mzFjDKFA967t7fLHjvTWtUZGSSNXVgQQRwRXu8yPPV0cpaXlleQhdPmzIV+QBeVIHQjpnHXnim3ENxFp0k188EKxLuct8+9ACTk8YP8qzdD02Dwz4gvI/MgW3jQu/yhXCM2d+OnHTPcU7XJ49bvLEWiTyLOfLihYMpwSQ0g7HgHr27UXKsM8GaOZtOOq37M8tyQybpQ48peE5HBGOea1rKANdSzWsYEBCgMF25YZBGK3LTSc28K3ao6xKFWJU2qpHQ4HU1eW1C/KBwMkgCjmQNXMH9nvwzovin4j/Fvw/4i0+K+sJ4NJ3xP2IjkIZSOVYHkMMEGvVbeL4k/DfEEMdz8QvCsfCAuq6zZp6c4W6A+qv8A71cR+y8uz44/FVfSHSf/AEVJX0dXi1fjl6nbD4Ucp4H+InhDxkXg0XV4zfxf8fGnXKmC8gPcPC4Dr9cY966uua8aeA/CPjFUPiLQrW8ni/1N0AY7iE+qSoQ6H6EVzH/CE/EHw2M+C/iFJf2q/c03xRB9rT6C5QrMo/3t9ZlHplFeaD4geM9D+Txl8MNWWMfevvD8y6lAfcxjbMo/4Aa1PD3xa+HOuXIs7TxZp9vfZwbO+Y2lwD6eVMFbPI7UAdvRSI6yIHRlZSMgg5BpaACiiigAooooAKbN/qn/AN006o7o7baU+iH+VAGGWP8AFgfSonkCnl8/jg/lXnXxi8eXHg/wj9v09EmvJZlgiLEMsZYE7mHpxx9a8l+IPir4p+G/CNv4ifxPaX2n3u1Lg2cY8y1Zvu+WfT1rOTna6DlV7H0FrPiew024aB4ppXVQzeWmSAe31ry3xxbeHvFGsXOsapdarYssAt1SNFx5QJYkg89c15jo3jfW7qzjkvLy7u58bmmlBDu2M/N6DHetqPXodV8KTahdarYI7Rtvhe4XzVHuvWvIliMZzq6/A+hp4PAKneU1zGBfeP30Gy1Twv4c1yQ2qxCJpHi8t/mPbk49PpWbrB/tCfT/AANoenrO000c1/eAl55TxkEjhYwc/kK5TQ9BuNVlvt19DFKZDIkkqMwY9gMc5x616n8H0a08PG8NmI9WuTtkkTkyLnoMdBkdPWvV0SvI8OSu3ynven30On6Xa2MBVIoIVjUegAxVPUfEEEMTNNcKirli2cYFcZMl3Ha3FzeXYgtojgyMSzDjP3V60jWWn3VkJpNSlkSSLLYUKvI4DDqMisJ4mNvdBU2tzKvPiZc3Ep/s/Q7i6jJIifz1QPzx94f41zOrfEjxFaTE38GmWih/mgZmMqj86h1GGG3v4ol0+GDbK3lO0hmYqAG4J+6Oa4HxxIt74tvY7eNnlDKcjLYAGMY/rXM685VlB9jpVCKpOa3ufSX7NnjSHxJ4xurVdxljsXc4GFxvT/GvoOvj/wDYquFm+J+rR7FR4tOkV0VcBT5kf5Zr7Ar0qaSicc731QUUUVoSFFFFABRRRQAUUUUAFFFFABRRRQAV4vqP/J62lf8AYhy/+lle0V4vqP8AyetpX/Yhy/8ApZQB7RRRRQBQ8R/8i9qX/XpL/wCgGvNf2Pv+TbfB3/XtN/6USV6V4j/5F7Uv+vSX/wBANea/sff8m2+Dv+vab/0okoA9ZooooAK8o+DE+fGXj89SNVOPpk16uenFch4L8Ex+GtZ1rUor+W4bVZ/OkR0ACHJOBg+9AHVMzCTrlSM/Smec5kRcEAnJ9hzxQIpQT84wTnHpSmOQoRnknP4elADG3SIC+05IGCvTk80okYNtBG0nAIHA4/xpzROQwyDkEZ9u1EUZClSmBngZ6Y70AIjSMUJkABU8Y7+v5VKGP4dPxqPyiGDMm8gdc9+lOCPnrxj9fWgDyv8AaBlKweFC3/QajP6iux1T4g+A9I1KXTdW8aeHdPvoMCa3udShikjJAIBVmBHBFVviJ4Lbxcmlq181qdPuxcAhA2/Hat6fQdHupzPeaTp9zMwG6SW2RmbAxySMmgDCf4qfDJRlviH4Tx7axAf/AGaqV38ZvhRaj978QvDjHOAIr5JCT7BSSa6j/hG/Dv8A0ANK/wDAOP8Awq3BpunW5zBp9rEf9iFV/kKAOCb43fDuR/L07UdT1aTGdmnaNd3B/NIiP1pv/Cz9XvgF8P8Awq8b37EAq95bQ2EfPqZ5A3/jtek0UAeam6+NmtcW+k+EPCULH791dS6lcKM9diCNM4/2jTT8KJ9aIbx9468ReJlON1lHKNPsW9jFBtLD2d2r0yigDM8NeHtC8M6Ymm+HtHsdKs06Q2kCxr9Tgcn3PNaMv+qf/dNOpsv+qf8A3TQB80/DC33fDjw42OumQf8AoAro/srf3D+VVfhPa7vhf4XbHXSrc/8AkMV0/wBjX+7XqRbsjmcddjgviBZxN4bk8yWO3k3qI5pAcI2eOBzXnlvo+oXGoaVcXMw+zXLLM6pamOR2BUfPzgKd3U9RXsnji2t00BjcBBH5iswZQxIU5O1f4j3xXH6gsNna2+oQtI91Kynz7hAqzMsBcY9v5EgZ4qvaIOU7AW2BjbjHakNtntWzbWzSW0UjIVLorEemRUn2Op5mHKcRDF5fx3+GPHW51P8A9Inr6PrwDUIfK+OnwtPrdan/AOkL17/XDX+Nm8FZBRRRWJQUUUUAFFFFABRRRQAV4Z+2gM+A/Cg9fGOnf+1K9zrw/wDbJG7wT4RX18Z6b/OSmtwZG9r85+XvSC1bP3D+Vbz2fznjvSfZF/u5r1Ls5eU8m+JNrt1aw+yzJFcOoVoxB5rzIzYwF6dfWqnw90S7tvFtwb2RJWhiaOJYY2SJR8pzknlvmxgdK7fxnBbx69YK83lOR5StEgeT5jkr/s5HQ/hWdoQjs/FFpYWUJSOVIw8UihZAGV2zgdDkZI9xT9oiuVHRfZ6T7L7VufY/Y0v2Op5mLlOP/ZsXZ8fPiwvpBpH/AKJkr6Ir5/8A2fE8v9ob4tp6QaR/6IevoCvOqfEzoWwUUUVAwrM1/wAO6B4gt/s+vaJpuqQ4xsvLVJh/48DWnRQB5u/wV8F2zmXw5JrvhWXrnRNWntk/79bjH3/u0n/CHfE3S/8AkB/FZr6Nfuw69o0NxkY6GSExN+PNek0UAebf2r8a9MP+meEvCPiCMY+bTtWltJD6/JNGy/8Aj9A+JuuWXy698J/G1kRnL2cMF/Hx7wyFv/Ha9JooA83X43fDyMhdU1DU9Ekxkpqmj3Vrj8XjA/WtrSfif8ONWIGneO/DVwxGQi6lFux/uls11xAYYIBHoaxtV8J+FtV/5CnhrRr7/r4sY5P/AEJTQBo2d9Y3qCSzvLe5Q9GilVwfyNLqQB065DHAMT5OcY4NcNe/BT4UXRLN4C0SFid261g+zsD1yDHtIrW0fwfoPg/w7qtv4et57SKeJ5HWS7mnAIQgEeYzbfoMUnsNHA39v4WewktL23jvo5k2yqy78/j6+9eQ+O/Avh2bS7218O3epWEojLQWX2svCzeu05OfxrrnhV1zcTSz9OM4DZ9qqyiGEBkRVwOFArgjGd/eZ1txS91Hh/h23gazWZJbmB5F8u4j84jDg4I9uRW1ruk6dbwxWNir3epScvuwVC453Hr/APqFZniCwn0bx0Y0iY6fqkn7oAZCSk9M9ufWum0BZLDWb9ri4svtS/ejbG4L35+lc841aUpO97Hq05YbEU4xcUvOxz/hHStStrpvOeGCO5+YlXA+XoMZ6fzr0XQ9Nn8PaZG017EC8paJoyRxgAf0rnfBv2/UZr6+vYbVbcXHl2olP3177Rgnr1roLzwt4o1Hxhp2rLcWbWEcSxCEScxZ4z29f0rOU8VKajbQKkMHTptxlfU6ESPKt6uWMcjjKn7v3aqyzRW1tO0rDG4EDA7LjjtXKfEbVNW8P+dbJIst80ioty1t5ccYxkkMOG46c1g6/o+teKfB+n7bq3uEjVpZJUuMNIxUgHjp9K1jh9NTypyV7Ivazqunaj4hggtbzfcRO+UHbK8qcZHYVxM+v/2Bq2ry3ujR3f2hz+/YZcR5xhQeM+9RWaR6HafZlMq3Uqjz2hypkOT8u49e1c7qt497qMrwKXVm5RiQePr1rWNB+15ulrFyrL2Sh5n0Z+yFqHhnU/izd3djBcQas2jSb1ds5j8yLk44znFfW9fGX7D12j/FHUIGjZJ20mVmyoXgSRDp+NfZtd1K/LqclS3NowooorQzCiiigAooooAKKKKACiiigAooooAK8X1H/k9bSv8AsQ5f/SyvaK8X1H/k9bSv+xDl/wDSygD2iiiigCh4j/5F7Uv+vSX/ANANea/sff8AJtvg7/r2m/8ASiSvSvEf/Ival/16S/8AoBrzX9j7/k23wd/17Tf+lElAHrNFFFABRRRQAUUUUAFFFFABRRRQAUUUUAFFFFABRRRQAUUUUAFNm/1T/wC6adTZf9U/+6aAPCvhNqNvH8KvC6hV3LpNuDuPfyxXSjV7MJlwmfbivB/AWspH4I0OE3DrssYlwD6KK6AanHKuPtW4ehavchhE4pnzk8yrqTSR0nxQ1Oxk0iK9WGKWSykZ42L/AOrYrgOR3ArI17WLCa5sbi41GyujayB4LcfIoYhvkb/eVkwO+M1wvjyxm1J4xb3s8aeV5bRxOArljxuPoOtZGoaVcWtk00moXMyLsCrGqFmII3ZOOPVT2FX9WRUcfWl0PoTQ/Elr/Ytq15PAbjyh5gDZO7044qU+LdMUkFc/7qGvJPDTC30tIpbue4fcWLS43HNaP2xP7rU/qsDmqZjibtI6ibWrTVfjt8L47cEGO61NjlccGxevoevlDwfMsvx++HAAIxPqPX/ryevq+vIxcFCq4o93L6k6mHUp76/mFFFFcx2hRRRQAUUUUAFFFFABXiH7Y7BPBXhBm6DxnppP5yV7fXg37bj+X8N/DUmcbfFtg2foJKcdWiZO0WzqbjVLdXJVYwpPc80x9YsUXPyg+ua8l/tyN3P+lOOfWnm+imxm4D/Vq936oj5z+06/Y1/EWqWlv46gu7dba3kvotpuWO9SFT5Vx2IPOKpw63axeJnvbe+tLy7uWjEk28ALGHPzqD22naT1P4V5vq2kXN14hM/9pXXlea8qgOoWNemFz/Efw4qvPp9zb3ttFJqN2JJFbLwRoFXkdCB0I7djzT+rI0jjqzPpCbxLpqAnzYW9NpzUH/CX6Z/db/vg15rFdRiFfnZ8KB70v2xP7rU/qsDjlmOKfQ6v9nS8i1D9oH4s3UIIjeHSMZGOkMg/pX0JXzR+ya/mfGb4pMM8w6V/6Llr6Xrw6ytUkvM+nw8nKjGUt2kFFFFZmwUUUUAFFFFABRRRQAUUUUAFVNb/AOQNfcZ/0eTj/gJq3VLXt39h3+3732aTH12mk3ZDWrPnKXdhRtwR0HpVGcZyBnd7/wA6I7bWZN629zp8L7Rh5ZDlT7riq6eHlv5pYtV8e2UW7bvt7PCsjDuGOSBXlPFN7I9P6tyv3mcDYar9p8aR2OrTC2W2mbjA2E9s571ueOfCNhrl9YR2eoCFwjNLcIM/L2BI6isT4g+DrO58Rj+y9f0+cgLjdc5eRu5JA701vD2vs4hhuRB8uYooZmZVX0Ga5cRSnJqcZanfgsRTpU3SnBNF7TvC+ueG5FsIWlvpbmGRYLm2D7VRugDf3j+ddPpN1r1vdWem39mu4xhnkll4yB8wLHp26811HgfwP4k1nT4LO+urq3hEY/fD5GQjhcEdRivV7jRLXw74Xhs9qXgix5jXALlyev8AOuypWlOneL2PLSdOq7deh55/whPhHV7eGP7Tql0s5ARGmLwI6jqoIx9PXtVZvg7p2nahLe6TcI1x8z+VJIY4ixH92vQtE8P2VxqKXk9nbWsNth7dLeTKsCDklccdazb/AMIXcGt3GoaVqxRZMFFabac+lFKo+XmZMoLY8k1v4e6td3c8ereF0mt3QP8AarKbcwI7Hv8AjXm3iH4O75nutMvZfL5IjkBVl9BX09Lp3iaBHkWWQ78lgQJMnPY1zPiSG6vdPlt/tP2O43b/ALQqDIx2YDtW6qEOnocD+xzoWs6L8YL2LUo38v8AseYK7DnPmxcZ796+wa8L+ATavF4zvLW+ltbuIWbv9ohdeCWTC4HPTmvdK64u6OeSswoooqiQooooAKKKKACiiigAooooAKKKKACvF9R/5PW0r/sQ5f8A0sr2ivF9R/5PW0r/ALEOX/0soA9oooooAoeI/wDkXtS/69Jf/QDXmv7H3/Jtvg7/AK9pv/SiSvSvEf8AyL2pf9ekv/oBrzX9j7/k23wd/wBe03/pRJQB6zRRRQAUUUUAFFFFABRRRQAUUUUAFFFFABRXOeMvHXg/wfGreJvEWn6a7/6uGWUGaT/cjGXb8Aa5f/hZ2s6vx4L+GnifV0I+W71BE0u2brggzkSEcdoz1oA9LorzU2/xu1gfvNQ8GeFIW7W8E2pTqP8AecxJn/gJpf8AhWWuahlvEnxW8Z3xIIMdhLDp0XPtCgb/AMeoA9GmmigjMk0qRIOrOwAH4muV1j4mfDvRyV1Lxx4ctnBI2NqMW/I7bQ2ax4fgj8M/NE1/4dbWJs7jJq17Pekn3852H6V1WjeD/CeihRo/hjRdP2jA+zWMceP++VFAHJf8Lu+Hs20aXfarrLN90aZo13c5+hSMj8c0j/FO6uomGlfC/wCIN6WO1TJpkdqrds5mkUgfUV6SOBgcCigD4l8MfCj44Jp1tZN4C0+2SCJYxJc61EpbAxnCbiK63Tfgl8WbiIvdQ+E7JuyPqc7n81hIr6torqWNrpWUvyOd4Wk3flPl0/Av4oEc3fhA/wDb9c//ABil/wCFG/FL/n88IY/6/rn/AOMV9Q0U/r1f+b8g+qUf5T5fX4H/ABTVty3nhEH1+33P/wAYp5+CnxY/6CHhL/wPuf8A4xX07RR9er/zfkL6pR/lPnn4efBrx9pPxR8N+Kdf1Dw81lo7XLPHa3M8krmWBoxgNEo4LA9a+hqKK56lSVSXNJ6m8IRguWK0CiiioKCiiigAooooAKKKKACvKP2o/AXiL4h/Dyy0nwv9hOo2er29+Fu5TGjrGHBGQDzlh+Rr1eihOwHxx/wpv48Zz/ZXg7/wYS/4Uf8ACnPj1/0C/B//AIMJf8K+x6K6vrlf+Yw+q0v5T45/4U78e85/szwfn1/tGX/Cl/4U/wDHz/oG+D//AAYy/wCFfYtFL65W/mD6tS/lPjxPhD8fk+5p3hBfpqMv+FO/4VL+0F/z4+Ev/BlL/hX2DRR9cr/zC+q0f5T5b+DVl4k+CnjPxFrvxWsY7PT/ABJHaouq6eWuLO0eEOu2dsbowwcYYjbwckV9N6ZqFjqljFf6Ze297aTLujnt5RIjj1DDg1PIiSRtHIiujAqysMgg9QRXnmpfB3wsL2XUvC1xqvgvUZG3PNoNz9njkb1eAgwv+KfjXPKTk22bpJKyPRaK80Gn/GrQjiz17wv4vtlxhdStX0+5I448yHfGT152CnD4ieK9NO3xN8JvE1uB1m0iWDUovrhGWTH/AACkM9JorzmL43fDdWEeqa1caFMcZj1jT7iyIz6mVAP1rqdG8Z+ENaVTo/irRNQ3dPs1/FIT+AagDdooBDAEEEHoRRQAUUUUAFFFFABWf4mlEHhvVJmziOzlY468ITWhVLXudDvwRkfZpOP+Amk9gR8jQ/YPFdorQXckExUZAHzEeh9aX/hH5Y8W7twuWRY03Fx/d/2T711ENjb3MYDQ+UQPldRyvHatG0kmsIdhXfG4+STGT9T7Vw8ytojqipX1Z5e/gOa/1S2N5G1gRJtBc+ZKynop7Zz0NetaRDoPgbQkuJrd7ySH5SWG6Qn2H6mnNayKnn2UonZhiRg3IHopPSse7W4czT3ImJRceVjP5Dv0rGpQlUersjpjXhFaLUu6N8YZNU8RQWK2wiQSZ8vPKAf3veup+LXiiGbwlBcQkq8qiWMl9oGCFYH88/ga+bbnSda1HxLPeaRA1mkmFcCQLJwe/pmvaY9C/wCEk8Laba6vDMnkSeYYZBs2tyGH0OatUXHSOqMXNN8zPObHx5fWvh3WTphuTcRYKCLJQBj93nnj1rb+GPiTxLdRt9uu7l4n2NG00vcg5I9u1d/p3hbRtNtmgt7SOOJhhkUYDAHPPr+NPuZ9Ct7B7eeSGCAIV8v7o/AVuqSjGxEq3MRPqggn26hqTJMgGfMJ2qDnBB6c1TgsdA8TagjS68t0Zwp3/aNsaheoIH8u9YOraVqOtWM1nHeTGy2o1vbxttiCBiSzHJLkH0xjIrDsvCkmiwTb5lE11tfbAnAJ7MvXI+mKagpPYTbR7z8P7TQrPxndx6dNbz3P2X53iIztyvynHUDjHpmvRq+eP2ddBvLX4hXOqSzPLGbGaIttwMmSMgfoa+h66VFR0RzsKKKKYgooooAKKKKACiiigAooooAKKKKACvF9R/5PW0r/ALEOX/0sr2ivF9R/5PW0r/sQ5f8A0soA9oooooAoeI/+Re1L/r0l/wDQDXmv7H3/ACbb4O/69pv/AEokr0rxH/yL2pf9ekv/AKAa81/Y+/5Nt8Hf9e03/pRJQB6zRRRQAUUUUAFFFFABRRRQAUUUUAeX/tP+K/EXg34Uzaz4Xvo7HUzf2tuk7wLKFWSUKflYEHg15F8YdU+OfgWDQI9S+LFtf22u6zDpEn2LQ4LaaFZM5dXwcEAHHvzXof7aH/JFG/7DGn/+lC1zH7ZH/Hp8PP8AsdLT+TVSWjE3qj2TwR8OPB/g92udJ0iN9Sk5n1O7Y3F7O3cvM+XOfTIHoK62iipGFFFFABRRRQAUUUUAFFFFABRRRQAUUUUAFFFFABRRRQAUUUUAFFFFABRRRQAUUUUAFFFFABRRRQAUUUUAFFFFABRRRQA2WOOaMxyxrIh6qwyD+FctrXw2+HutFm1TwR4du3Y5LyadEXz67tuf1rq6KAPN2+B/w3TJ0/SL7SGJ3A6bq11a7T7COQAflS/8KnSBi2m/ET4h2IxgINcM6j8JlevR6KAPNx4B8dW6lbD4y+IwP4ftem2M+PqfKUml/wCEZ+L0KYh+KWkXDAdbnwwvP12TLXo9FAHnC2PxvhXA8SeA7ojvJo91Hnj2nNNB+O8bsCvw2uVwNpDXsJ98jD/zr0migDzv7V8blfnRPADr6jU7tf8A2jVa81D43fZZt/hbwGybGznWbk5GPQ29em1BqH/Hhcf9cm/lQB8IeHbL9oPX/hTJ8SbPxxpUWkLaXN55LQxrKEhLhwFEOM/IcDPpX1v8HLe08QfCXwlrWsWNndX99o9rcXMpt0G+RolLNgDAyT2rxv4Pf8mKz/8AYA1b/wBCuK9o/Z6/5IT4F/7AFn/6JWnKEUloCkzp4PDuhQbvJ0exj3HLbYVGakbQ9GZkZtLsyyHKkwrx9K0KKmyHdmSvhrw8t0bpdE08TldpkFuu4j0zirTaVprHLWFsT7xirlFFkF2Uv7I0v/oH23/fsVVufDPh25bdcaHp8rYxl7dT/SteinYRkr4Z8PLbpbrotgIUBCoIFwM9cDFPk8P6HJGkb6TZMiDCgwrgVp0UDuypp+l6dp+77DY29tv+95UYXP5VboooEFFFFABRRRQAUUUUAFFFFABRRRQAUUUUAFeL6j/yetpX/Yhy/wDpZXtFeL6j/wAnraV/2Icv/pZQB7RRRRQBQ8R/8i9qX/XpL/6Aa81/Y+/5Nt8Hf9e03/pRJXpXiP8A5F7Uv+vSX/0A15r+x9/ybb4O/wCvab/0okoA9ZooooAKKKKACiiigAooooAK+Sv2vvjV8TPBXxX0vwb4HvrazjubCGYf6JHLJNLJLIgUmQEAfKuMAdTk1vftj/EX4geF/F3gnwr4F1yLR312RkknMCOS5kSNMllbCjfk4Ga838c/s3/G7xp4hi17xR488O6hqkESwxXO+WNkRGLKBshAGCxOevNNJsTdjO8cad+1/wCM9DOh+I9EuLux8+OcxrDYx/PGwZTlSDwQO9VPGvh/9rTxkmmp4h0C5uxpt8l/aYjso9k6Z2t8pGep4ORW7/wzt8f/APorMf8A4Or7/wCIo/4Z2+P3/RWY/wDwdX3/AMRVcrFctf25+25/z4T/APgJp1H9uftuf8+E/wD4CadVX/hnb4/f9FZj/wDB1ff/ABFH/DO3x+/6KzH/AODq+/8AiKOXyDmLJ1z9tsAk2E+AMn/RNOrr/wBin4z+PviP4o17Q/GV/bX8dnZrcwyrapFIjbwpX5AARznkZz3rhj+zr8fsf8lYj/8AB1ff/EU/4ffs6/HLwBqFzqHhDx74b0q6uovJnkQyOXTOcfPAR1FLlfYOZH25RXytJ4N/axjjeQ/GDQcKpY/uV7D/AK9q6f8AYh+JPi34ieCdbfxhqC6jd6bfrFFc+Usbsjpu2sEABwQcHGeaTTQ07n0FRRRSGFFeG/tH/tDaP8L3Xw/o9ouueLJ1BSzDHy7fd90ykc5PZByfUZGfIrH4f/tH/FpV1bxt44uPCWmzgPHYxs0bBT0HkRFccf323etNJsTdj7PozXx+n7IMPkfvPidrTT92FoAufp5mf1rkPE/7JPxDtNz+HvG1lqiDOEuJJbaQ/wDoS/qKfIw5kfd+aM1+aVz8GfiX4fmY+KvDHjGW1U83Gizpd8Z67QT+pH4Va0bw38IbqdbXWfil418NXZ+9DqukMm0+5R2H54pWYXP0jzRXxHoP7OvgbxLBu8NfHSTUJCPlELxyEfVBIGrQvfhf+0V8LEOp+AfH9z4ms4PmbT5XYsyjsIZSytx/dbd6U+VhzI+zKK8C/Zy/aN074iX3/CJ+KbJdA8XR5XyDlYrpl+8EDcq4wcoeeDgnnHvtSMKKKKACiiigAooooAKKKKACiiigAoor5y+Pf7TVr4V11vBXw90weJfFJk8hyoZ4LeT+4AvMr56qMAdznIoA+jaK+OLb4dftPfESP7d4t+IknheGYblsoZ2jZR2BjgwB+LZ9ap+IPgf4g8PQmbXv2lp9LQDJN3dyx/oZ81XKxcyPtOivzi15NK02f7LZ/tIeJtduuiw6XZ3cxY+gYyhT+dVNL8H/AB88QTA+GZPiLPak/LcajcyWSkevzy4/U0rMLn6UUV8O+Gv2efjzfAPrnxPuNHU/wrq9zcSD8FIX/wAero3/AGbfifCBLZfHbWPPUgrve5UZ+olP8qfIw5kfX9FfF994p/aa+B+L/wARyQ+NvDMRHnTMxnCL6mTAljPuwK19H/BD4ueFfiz4ebUtBlaC8t8C90+YjzrZj0zj7ynnDDg+x4pNWGeg0UUUgCivm/8Aa48ZfEXRvH3w/wDCfgDxIuiTeIJZYHd4UdS5eJULFkYgDcegrI/4Qv8Aay/6LBoP/fkf/I1NJsTaRz37Rvxq+MGkftCT/D3wBqEEC/6LBZ2yWcEjzyyxI/LSg8kvjqBgD3NU/wC3P23P+fCf/wABNOrL8X/sw/GTxb4mm8S+IfG3hu91ebZ5l0ZJUY7FCrwkIAwABwO1UP8Ahkz4r/8AQ66H/wCBtz/8bp8r7C5kdH/bn7bn/PhP/wCAmnU2TWf22pI2jbT5yrAgj7Jp3Q1z3/DJnxX/AOh10P8A8Dbn/wCN0f8ADJnxX/6HXQ//AANuf/jdPlfYOYyNL8B/tWaZ4PbwhYaXrdvoLQywGyW5tvLMchYuv3s4O5u/euj02/8A2wvBvg+GyttPnstF0WxCoGtrB/JgiTuTljhV9zxVP/hkz4r/APQ66H/4G3P/AMbpG/ZK+KrKVbxpoTKRgg3lyQR/37o5WF0e0/sQfFbxp8TLDxSPGWoxX8mmy232eRbaOEgSCTcpCAAj92D0zya+j6+I/B3wO+PHwt0nWL3wn8QPD2lwyQ/aLxYQ0hlEKuw+/AeQC3p1r2X9iTx74q+IPwv1LU/F2pnUr211eS2jnaJUYx+VE4BCgDgue1S00NO57vRRRSGFFFFABRRRQAUUUUAFFFFABRRRQAUUUUAFFFFABRRRQAUUUUAFeL6j/wAnraV/2Icv/pZXtFeL6j/yetpX/Yhy/wDpZQB7RRRRQBQ8R/8AIval/wBekv8A6Aa81/Y+/wCTbfB3/XtN/wClEleleI/+Re1L/r0l/wDQDXlf7KVrHe/sveE7aWS4jR7SbLQTvC4/0iTo6EMPwNJuyBHsdFfHXww8eeNfhz8fdH8OeOfFOra14b8WafBJp0+oXLSiF5QChBY8ESboz7EE16D+2f4p8RaT8OdQufCuuX+jyaRNbG4uLKYxu8kz4WIsOcBMsR/tJTeiTBato+hKK8o+B3iCz0n9nvQvGXi7xFckT6cl1qGoanfSS/MSefnJx1AAUc8DBNddpXxA8L6hrdloovpLTUdQt/tVjb3kDwNdRf3o94G71x1A5IptWbiJO6udTRXiWl/Ha31T49X/AICtdE1oWGl2TfaJF0uaSaS5MkYUlFUtHEFY/OwAO4dBjPourePvDOm61eaK15LdajYW32q9t7O3ed7WHs8mwHb6gdSOgpdE+47a2Ooori9e+KPgnRvAMXjyfV/tPhuUqBf2cL3CLuO0bggJHzfLyODwaqeHPjJ8OPEPifTPDWj+JIbvVdTtftVtAkT8ps34Y7cK23J2kgjB4ot0Dpc8F/ba/wCS5/CL/r9X/wBKYa+npPvt9TXzD+21/wAlz+EX/X6v/pTDX09J99vqa1pkTG0UUVqQFFFFABRRRQBHd/8AHpP/ANc2/ka+bv8Agmz/AMiZ4v8A+wlD/wCizX0jd/8AHpP/ANc2/ka+Wv8Agnp4j8PaH4P8WR61r2l6Y8moxMi3d3HCWAjOSAxGRWVToXA+xq5v4oeKIvBfw817xVKgkGmWUk6IejuB8i/ixA/Gon+JHw9RSzeOvDIA6n+1Yf8A4qvKv2rPiD4F1T4AeKtO0vxloF7e3EEaw29vqEUkkh85DgKrZPAJ/Csizyn9inwT/wAJbrOs/GLxcf7S1J7547J5/mxOQGlmx6jcFX059q+uK8S/YiVR+zvo5AAJu7sn3Pmn/CvbK6IrQyluFFFFUIUVR1nR9I1q3NvrGlWOoxEYKXVuko/8eBq7RQB5R4k/Z2+EOtuZT4Uj0yfORLps725U+oUHb+lYA+BPivQCW8A/GfxVpSg5S21Ei7hHtjIGP+AmvdqKnlQ7s+Ef2j/hx8WvDd5F8TvEGoaFdT2U0KPqukL5E5k3fu5ZE2qN2cDcPbNfbXwT8Yf8J78KvD3ixgonvrQG4C9BMpKSAe29Wrz/APaztJr/AOAXiKyt4hNcTfZ1ij4yzCZDxnvgE/hWP+yd4u8N+EPgXomg+JNWh07U7eS4MtvIGLIGmdl6AjkEH8a0hgcRWXNSpykvJNidanHSUkj6Jori/wDhanw+/wChntP++H/+Jo/4Wp8Pv+hntP8Avh//AImr/svHf8+Zf+Av/IPrNH+dfejtKK5TTfiP4H1K/gsLPxHaS3M7hIkwy7mPQZIAzXV1zVsPWoNKrBxfmmvzLhUhPWLuFFFFYlhRQeBk8Cudfx14LR2RvFWjBlJBH2xOCPxrWlQq1b+zi36K5Mpxj8TsdFRXOf8ACeeCv+hr0b/wMT/Gj/hPPBX/AENejf8AgYn+Na/UcT/z7l9zJ9tT/mX3nDftb/EK5+HXwZ1DUdMm8nVtQkXT7GQHBjdwSzj3VFYj3xXzH+zb8NfjPpunr4r8L6X4Y02TWIVkg1jWG864SFuf3SDdt3dSSuTxzXof7fWpWHizwF4es/DF7BrM8OqNJLFZSCVkXymG4hc4GTjNe7/DKOOH4b+GYYlCpHpFqgUdsRKMfhik8NVp61IteqsL2kZfC7nlR+C3xE8RL/xXfxu1+dG+/a6NELSP3GRgEf8AAa19A/Zt+EulzfabrQbjW7r+KbVLx5ix9SoIU/lXr9FLlQXZl6B4b8O+H4RDoWg6XpiAYxaWiRf+gitUknrzSUUxBRRRTASREkjeKRFkjdSrowyGB6gg9RXxZ8VtLb9nL9ofQ/GnhVWt/DursXms0PyBNwFxBj+7gqy+hI9K+1K+Wv8Agooq/wDCF+FH2jcNRmAOOQDGP8BUTWg4vU+v7aaO4t47iFw8UqB0YdCpGQafXCeCPHXgmHwXocM/jHw9HKmnW6uj6nCGVhGuQQW61pn4i/D8Zz458M8f9RWH/wCKrA1PB/2rv+TjPgl/2Ez/AOj4K+g6+Zv2jfE3hzxF+0R8GJNA17TNVSDVMTNZ3STCMmeDG7aTjOD+VfTNbU9jOYUUUVoSFFFFABRRRQBleMv+RO1z/sG3P/opq8T/AOCcH/JHdd/7D8n/AKTwV7Z4y/5E7XP+wbc/+imrxP8A4Jwf8kd13/sPyf8ApPBWNQuB9PUV4N8V/jBrZ+NOjfBrwEbe31e8dDqWqTxCUWUZXzCI4zwziMFvmyOQMdceqyeHdVh06RdO8WaquobPkuLsRzxl/wDaj2gYz1C7T6EVn0uX1sdJRXK+H9XvdB+HllqXxF1KxstQhixqNwzrHD5pYj5fY8bR15A61e03xd4e1JtRjstREtxpqhr228p1uIAV3AtCRvGRyPl57ZoA3KK81T49fB9tOOoDx7pXkCbySSXDBsA/dK7scjnGPeu2vPEegWfh0eIrrWbCHR2iWVb1p1ELI33SGzg5yMY65oA1KK5+08Z+GrtdS+z6mHm0uMS3tuYZBcQIRkM0JXzMEcg7ee1c9b/Gv4Uz6Tb6pH440kWlzdG0hd3KF5RtyArANgblycYGeTQB6DRWDrnjDw3or3keoapGstlALm7ihRppLeI5xJIsYJReDyQBxVDXfiP4P0n4ey+PG1aO+0FIzItxYgz+ZjPC7c85GOcAd8UX0uFtbHW0V5p8E/izpPxA8CjxFdOmmyos1xcxyxvHFbQiV1QmVwEY7FBYg9c9K6jSPHXhLVb6zsrHW7d57+IzWKuGj+1xjq8JcASryOUyMEGm007AdHRXI6r8S/Auk+Lf+EU1TxFa2Gs+U0/2e5V4h5YUsX3sAm3arHOccGtPwZ4t8N+MtKfVfC2sWurWSTNA01u2VEi4yv6g+4INIDbooooAKKKKACiiigArxfUf+T1tK/7EOX/0sr2ivF9R/wCT1tK/7EOX/wBLKAPaKKKKAKHiP/kXtS/69Jf/AEA15V+yreQaf+y54Uu7nzfKjtJsiKF5WP8ApEnRUBY/gK9V8R/8i9qX/XpL/wCgGvNf2Pv+TbfB3/XtN/6USUmroaPPfjd8PJviZ+znoF9oOn6gninw3bwvbQS2kkFwSFUSw7XUNngMPdBjrUn7S/h7Xl/Zmj8Km21PxD4tvZrW6vmsrCSZp5gwMrny1IAG3AzjgLX0vRTlrfzdxLS3kfJ3izwN4p8cfsZeGvDGhafqEWuaILeW80u5tnt5ZdgcNGBIFyRuDDsceuK6H4ieGPEHxC+MXwp1Dw/p+oWdh4cUXWp3lzavbi3w0Z8n5wNznYVwucZ54r6Qoqub3ubzv8xW93l8rHzP4R0XxN4X/bS8X69eeFdaudL16yWKxvba232+T5GS8n3UA2NnJzxwDkVb8B+GfEHw++L/AMWNU17T9QvbPxGn2rSru3tnuFn5kPkHYCVcb1UA4zjjivo2ip6JeTRV9W/NP7j4xPw38aeFv2JdZ8ManpOo3Gu6xqkd3baVa273EsKeZEdpEYODiNmPYZx1r6I+AGiabbfCXwaZNCWz1LTtLSBvtNiYri3lKjzl+dQy5bOccH3r0ainff5fgrE22+f4nyN+21/yXP4Rf9fq/wDpTDX09J99vqa+Yf22v+S5/CL/AK/V/wDSmGvp6T77fU1pTJmNooorUgKKKKACiiigCO7/AOPSf/rm38jXxD+x78EPBXxW8PeINQ8UtqgmsL2OGH7JcCMbWQk5ypzzX29d/wDHpP8A9c2/ka+bv+CbP/ImeL/+wlD/AOizWVToXA61P2Pfg8q4Ka+x9TqAz+i1w/7QX7Nfwx8E/BvxD4n0O21VdRsIEeBpr0uuTKinK454Y19e1xnxw8Lz+M/hJ4m8M2uPtV9YOtuD3lX50H4soH41kWeVfsR/8m7aN/193f8A6Oava6+Xv2BvGVu/hnVfh1qDfZ9V026kureGT5WeJsCRQD3RxyP9r619Q10R2MpbhRRRVCCilrN1/XdD8P2putd1jT9LgAzvu7hIh/48RmkBo0V4zr/7Snw3s7o2Hh9tW8W6hnC2+j2TSbj/ALzYB/DNZ3/CaftCeL/l8K/DfTfCNm/3bzX7jdLj18sYIP8AwE0uZDsdN+1TdNp3wQ1rVo41kmsXgmjVs7d3mqnOPZjXDfAH4bWPxK+FmmeML7U7qwuLx5laCBFZF2SsgwW55C5ryH9q+y8beHtG0/TfG3xVu/EWtanJ5n9jWUPk2kUI/jZRjdlsBcqM4J7V9g/s2eE7rwT8EfDPh++jMd7Hama5Q9UklYyMp9xvx+FduGznHYOPs6FRxXbQynhKNV8043ZzP/DPei/9DFqX/fqP/Cj/AIZ70X/oYtS/79R/4V7VRXT/AKz5r/z+f3L/ACI/s7DfyfmfF/ibR4/DnxBn0W3uJJksr2NElcAM3KnPH1r7Qr5D+Kn/ACWTV/8AsIx/ySvryva4vqSqYfBzk7txbf3ROPKoqM6qW1/8wooor4c9kpa//wAgHUP+vWT/ANBNfJHwh8I23jXxK2j3V5NaRraNOHiUE5UqMc/71fW+v/8AIB1D/r1k/wDQTXzb+y3/AMlFk/7Bkv8A6HHX23DdepQy3GVabtJJWf3nj5hCM8RSjJaO/wCh2v8Awz3ov/Qxal/36j/wo/4Z70X/AKGLUv8Av1H/AIV7VRXj/wCs+a/8/n9y/wAjr/s7DfyfmfGv7Uvhm3+D/hfSdX0y6l1SS+vTbMlyoUIAhbI29+K+jfhrGsfw78OhM4bTYJOexZAx/U15p+394Xute+CK6pZxvI+h36XkqqMnySrRufw3KT7A15j+z9dfG3V/hvY614C+IGja7b2n+i3Gh61Dh7VkwFQSDJ2lcFTuXg+1cuJzfGY1KOIm5Ja9P0Lp4SlRd6asfXNFeDn42+O/Co2/Ev4P63ZRLw+oaMwuoPdsdAP+B11/g/46/CrxQyxWPi+ztLljj7PqGbWQH0+fCk/QmuPmRpZnpNFNhkjmiWaGRJYmGVdGDKR7EcU6qAKKKKACvlr/AIKKKP8AhCvCjdxqMw/8hivqWvj79t3WG8afEfwl8LPD5+1ahFNmdE52zzlVRD6EKNx9A1RPYcdzvfB37IPwsvvDem6leXviWaW8s4Z3H2yNVVmQMcYj6ZPfNbcf7HnwfUHcviB/dtQH9Er3vRbFdM0ay02NiyWlvHApPcIoXP6VbrA1Ph34sfB3wV8NPjz8JtO8N294bfVNVVrpbq4Mm7ZPDtxwMfeNfYx5Oa+e/wBq7/k4z4Jf9hM/+j4K+g62p7GcwooorQkKKKKACiiigDK8Zf8AIna5/wBg25/9FNXif/BOD/kjuu/9h+T/ANJ4K9s8Zf8AIna5/wBg25/9FNXif/BOD/kjuu/9h+T/ANJ4KxqFwD4m/DnxF4R/ag0n41aNpd1rWhzSKNWgtIzLcWmYfJaQRj5nXbhvlBPBGOldZ+0l401yP4ejVPhV4jvZPEKXESpY6fbJcvLGWw+6Fo2YEZHpjFe5UVn9lRNL63Pkb446H8VNS+CHw68T38eu61qum38ep67ZeQizxvgFcRIgwEww+6SN2T3r1T4aJ4H1zxHe/FLSf+EoN/JpZtr691WKS2jWNQD5ZRkVXZdvVQQMdea9lopt7/15CXT+vM+B/hhai2/ZJ+KtjdWEsWqXeoR+RDJasJplJj2bQRkjIc+2DXU+O9D8W6r+yf8AC2+8OWN/qA8O3Mc+qWFujGYFCcEpjJ2nPY43A4xX2fRSv+n4Dv8Ar+J4b4O/4QfxDfal8UtMHik6k2iSWl5d6rDJbxxptyISpRVkYEdU3AY69M8B+wv4N8M6p8L9Ys/FHhu0udSGsiZotQs8yKiohiYBxnbu3dOM5r6xopp2ba/rW4nqrf1tY+YPFF5Je/H3x1o+m+C9U0S4uNClhl1W0sJp59ZfygEQOQYoY/8AaxltgG4dKxfgPo+uXn7E3jLwzHo+prqxW+SK1ltJI3kLICFTcBuPBGBnnjrX1zRU291rurfjcd/eT87nx3o+jeJvF/7DC+DPDWm6umtaaSby1ltJITOBcvI0KFwN7bSrYXI4x1OK1/ibpOseOD8ENK8F29yb/RjFcahMIWT+y1RIAwmJA2NlGGw8krjFfVtFXze9zeaf3E20t6r7z5P+LFnp2pftz+EJtTtRdaTbaekVzJJCXgSYCdkVzjbncUOD6ivp7w74f0Pw7aTWmg6TZ6ZbzTvcSxWsIjVpX+8xA7mtKipWkbDerv8A1oFFFFABRRRQAUUUUAFeL6j/AMnraV/2Icv/AKWV7RXi+o/8nraV/wBiHL/6WUAe0UUUUAUPEf8AyL2pf9ekv/oBrzH9kGZE/Zv8HKc5+zTdB/08S16d4j/5F7Uv+vSX/wBANfCfwhllX4b6MFlcDyn4DH/no1c+Jr+wipWueXmuZf2fSVTl5ru29u/qfev2iP8A2vyo+0R/7X5V8bedN/z2k/77NHnTf89pP++zXF/af938f+AeD/rb/wBOv/Jv+AfZP2iP/a/Kj7RH/tflXxt503/PaT/vs0edN/z2k/77NH9p/wB38f8AgB/rb/06/wDJv+AfZP2iP/a/Kj7RH/tflXxt503/AD2k/wC+zR503/PaT/vs0f2n/d/H/gB/rb/06/8AJv8AgH2T9oj/ANr8qPtEf+1+VfG3nTf89pP++zR503/PaT/vs0f2n/d/H/gB/rb/ANOv/Jv+AWv29b9dJ+Jvwx8QTW1xLZ2MzzyGNMlhHPE7KM8bsDpnuK2m/bF+HhYn/hGvFnJ/54Qf/Ha5lpJG+9I7fViaTcfU1SzVr7P4/wDAE+LE/wDlz/5N/wAA6b/hsT4ef9C14s/78Qf/AB2j/hsT4ef9C14s/wC/EH/x2uZ3H1NG4+pp/wBrP+X8f+AL/Wtf8+f/ACb/AIB03/DYnw8/6FrxZ/34g/8AjtH/AA2J8PP+ha8Wf9+IP/jtczuPqaNx9TR/az/l/H/gB/rWv+fP/k3/AADpv+GxPh5/0LXiz/vxB/8AHaP+GxPh5/0LXiz/AL8Qf/Ha5ncfU0bj6mj+1n/L+P8AwA/1rX/Pn/yb/gHRz/tg/D2SCSMeG/FeWQqMwQdx/wBdab/wTfWSHwL4rnlhkWKTVIlRipwxEXIB74yM/UVz24+ppyySKMLI6j2Yik80b+z+P/AGuLEv+XP/AJN/wD7K+0R/7X5UfaI/9r8q+NvOm/57Sf8AfZo86b/ntJ/32an+0/7v4/8AAH/rb/06/wDJv+AdT+0X8AtWvPFv/C0PhHdPp3iaOT7RcWcbCPz5R1kiY8Bz/Ep4bnuTnB8KftV3mgzDQfi54N1PTNVg+WW4tYNhbH8TQvjH1UkHsKqedN/z2k/77NVdQtbbUY/L1C3ivE7LOgcD86qOaW+z+If62Rb1pfj/AMA9LP7Vfwc8nzP7U1YtjPl/2a+76en615/4x/bM02ItD4Q8IT3JyQLjU5xGv18tMk/99CuePg/woTk+HdM/8B1pP+EO8J/9C7pn/gOtaf2rHsa/604f/n2/wMw/HPX/ABfz4q+MX/CJWbH5rTw/osrSbfTzDgj/AL6NaXh/VP2U7O6F/wCINX8U+LdQ6tcaxFPIGP8AurgH8c0v/CHeE/8AoXdM/wDAdaP+EO8J/wDQu6Z/4DrS/tSP8o/9aqH/AD7f4Hqmg/tF/s/+HrP7LoPmaZAo4js9EaIH8gM/jXOeLf2sV1WT+xfhX4P1PWNWn+WGW6hJCn1WGMln/EgVxw8HeFAc/wDCO6Z/4DrWtptnZ6amzTbWCzXGCIIxHn8qHmytpEiXFVJfDTb9X/w51XwE+AviDUPGo+KXxquHvdbMouLXTpSHKSD7ry4+UbeNsY4GBnpivqr7RH/tflXxt503/PaT/vs0edN/z2k/77NZ/wBp/wB38f8AgEf62/8ATn/yb/gH2T9oj/2vyo+0R/7X5V8bedN/z2k/77NHnTf89pP++zS/tP8Au/j/AMAP9bf+nX/k3/ANL4psD8YtWbt/aKfySvrg3Eef4vyr4avGZr6RiSTvHJPNbfnTf89pP++zX3vGOM9ng8A7bw/SBnDPPqbc+S/Prvt+HmfZP2iP/a/Kj7RH/tflXxt503/PaT/vs0edN/z2k/77NfBf2n/d/H/gGn+tv/Tr/wAm/wCAfXmvXEZ0LUB83/HrL2/2DXzj+y+6p8RJC2cf2bL/AOhx1x8s03lt++k6H+M1laOzLc5VmU7DyDj0r7jh7G8+S4+fLsl+pnLPfrElW9nbk6X3/A+4PtEf+1+VH2iP/a/Kvjbzpv8AntJ/32aPOm/57Sf99mvh/wC0/wC7+P8AwDT/AFt/6df+Tf8AAPsO+WyvrKexvIFuLa4jaKaKRMq6MMFSO4INfGPi/wCGXxH/AGf/ABtdeNfhOs+teF7g5utP2GVo4858uVByyjnbIvI7982/Om/57Sf99mgTzj/ltL/32af9p/3fx/4Af62r/nz/AOTf8A67wX+1t8OdUtVXxJDqXhu9AxIjwtcRZ77WQbsfVRS+MPHn7LPi4OfENzoF7KwwZ/7Omjm/7+Igb9a821bwz4f1aQyajo1lcSHrI0QDn/gQ5rMPw88Gf9AG3/76f/GtlmsbaxNocU4e3vQkn8v+Aasy/BLRJjdfDX48eIPCE3VYFFxcW2fdCoJ/EmkT9pDxp4QYJP4q8HfEGyXjfHDNZ3RHvlFXP4NWX/wrzwX/ANAG3/77f/Gj/hXngv8A6ANv/wB9v/jS/tSHZl/604X+SX4f5nqng79rz4d6ptj8Qafq3h+Y9XKC5hz9U+b/AMdrsbj9pD4MQwGY+MkkA/hjsp2Y/hsr56/4V54L/wCgDb/99v8A406P4f8Ag1G3Dw/ak/7RYj9TVf2tDsxPijC/yS/D/M7Txz+1FqPiSc+GPgz4Z1LUNVufkjvZrfcyZ43RwjPP+05wO4rtP2WvgPceCdSl8feP7j+0PGN4GZEL+aLPf99mf+KVskEjgAkAnJNebaVY2WlRGLS7SCyQ9VgQJn6461c86b/ntJ/32axlml38P4nO+LIp+7S/H/gH2T9oj/2vyo+0R/7X5V8bedN/z2k/77NHnTf89pP++zU/2n/d/H/gB/rb/wBOv/Jv+Abf7bWtQ+HPiz8KPFd1aXc9hpV1JcT+RHliFlhbaM4G4hTgEjpVj/hsT4ef9C14s/78Qf8Ax2ubaWVhhpHYehYmm7j6mqWatfZ/H/gCfFif/Lr/AMm/4B03/DYnw8/6FrxZ/wB+IP8A47R/w2J8PP8AoWvFn/fiD/47XM7j6mjcfU0/7Wf8v4/8AX+ta/58/wDk3/AOm/4bE+Hn/QteLP8AvxB/8do/4bE+Hn/QteLP+/EH/wAdrmdx9TRuPqaP7Wf8v4/8AP8AWtf8+f8Ayb/gHTf8NifDz/oWvFn/AH4g/wDjtH/DYnw8/wCha8Wf9+IP/jtczuPqaNx9TR/az/l/H/gB/rWv+fP/AJN/wDZ1/wDa58AahoOo6fD4c8UrJdWk0CFoIcBnQqCf3nTJre/4J3QXNj8GtWe7tbiBbjXJJIWkjKiRPIhG5c9RkEZHcGuI3H1NOE0wAAmkAHQbjSeaX+z+P/AGuLEv+XX/AJN/wD7K+0R/7X5UfaI/9r8q+NvOm/57Sf8AfZo86b/ntJ/32an+0/7v4/8AAH/rb/06/wDJv+AfZP2iP/a/Kj7RH/tflXxt503/AD2k/wC+zR503/PaT/vs0f2n/d/H/gB/rb/06/8AJv8AgH2T9oj/ANr8qPtEf+1+VfG3nTf89pP++zR503/PaT/vs0f2n/d/H/gB/rb/ANOv/Jv+AfZP2iP/AGvyo+0R/wC1+VfG3nTf89pP++zR503/AD2k/wC+zR/af938f+AH+tv/AE6/8m/4B9k/aI/9r8qPtEf+1+VfG3nTf89pP++zR503/PaT/vs0f2n/AHfx/wCAH+tv/Tr/AMm/4B9k/aI/9r8qPtEf+1+VfG3nTf8APaT/AL7NHnTf89pP++zR/af938f+AH+tv/Tr/wAm/wCAfZP2iP8A2vyo+0R/7X5V8bedN/z2k/77NHnTf89pP++zR/af938f+AH+tv8A06/8m/4B9k/aI/8Aa/Kj7RH/ALX5V8bedN/z2k/77NHnTf8APaT/AL7NH9p/3fx/4Af62/8ATr/yb/gH2T9oj/2vyo+0R/7X5V8bedN/z2k/77NHnTf89pP++zR/af8Ad/H/AIAf62/9Ov8Ayb/gH2T9oj/2vyo+0R/7X5V8bedN/wA9pP8Avs0edN/z2k/77NH9p/3fx/4Af62/9Ov/ACb/AIB9k/aI/wDa/KvG711k/bU0srn/AJESXr/1+V41503/AD2k/wC+zWr+z8zP+1NEXZmP/CJz9Tn/AJeErehjfbT5eWx35bxB9erqj7O3zv8AofXVFFFdx9GUPEf/ACL2pf8AXpL/AOgGvhH4R/8AJONG/wCuT/8Aoxq+7vEf/Ival/16S/8AoBr4R+Ef/JONG/65P/6MavPzL+GvU+X4r/3WH+L9GdVRRRXinwQUUUUAFFFFABRRRQAUUUUAFFFFABRRRQAUUUUAFFFFABRRRQAUUUUAFFFFABRRRQAUUVLZ2099fW1jbGJZrmeOGMyEhQXYKCcc45qoxcmki6cJVJKEd3oRUV6D/wAKc8Xf9BXQPzm/+JrhtVsLvSda1DR75oHuLGfyXeAko3yK2RkA/wAX6VtVwtWlHmmrI7cVleKwsPaVY2W26/Rleiiiuc88x7v/AI/X/wB4VsVj3f8Ax+v/ALwrYr9E43/3HLv+vf6QO/GfBT9P8gooor87OAbJ/q2+hrN0r/j4/wCAmtKT/Vt9DWbpX/Hx/wABNffcNf8AIizH0X6ndhv4FQ1KKKK+BOEKKK3vBPhPVfF1+0Fj/o9nEwFzfOmUj/2VH8b47dB1PvpTpSqy5YrU3w2Gq4moqdJXZg0V6z4z+EcEGmrdeETM11Cg861nmLfasdWVj92T24U9OOteTHKu8bq8ckblJI3UqyMOqsDyCPStcRhalB+9sdWYZZXwMl7TVPqtgooormPOCiiigAooooAKKKKACiiigAooooAKKKKACiiigAooooAKKKKACiiigAooooAKKKKACiiigAooooAKKKKACiiigAooooAKKKKACtf9nv8A5Omi/wCxTn/9KErIrX/Z7/5Omi/7FOf/ANKErtwH8ZHv8Nf7+vRn15RRRXun6MUPEf8AyL2pf9ekv/oBr4C+FesaXbfD/SIJ76GORY33KTyP3jV9++I/+Re1L/r0l/8AQDX5heEv+Rcs/wDcP/oRrzM1ly0l6mVXJqWbL2NWTSWun3dfU9n/ALf0b/oJQfnR/b+jf9BKD868sorwfbM5/wDiH+C/5+y/D/I9T/t/Rv8AoJQfnR/b+jf9BKD868soo9sw/wCIf4L/AJ+y/D/I9T/t/Rv+glB+dH9v6N/0EoPzryyij2zD/iH+C/5+y/D/ACPU/wC39G/6CUH50f2/o3/QSg/OvLKKPbMP+If4L/n7L8P8j1P+39G/6CUH50f2/o3/AEEoPzryyij2zD/iH+C/5+y/D/I9T/t/Rv8AoJQfnR/b+jf9BKD868soo9sw/wCIf4L/AJ+y/D/I9T/t/Rv+glB+dH9v6N/0EoPzryyij2zD/iH+C/5+y/D/ACPU/wC39G/6CUH50f2/o3/QSg/OvLKKPbMP+If4L/n7L8P8j1P+39G/6CUH50f2/o3/AEEoPzryyij2zD/iH+C/5+y/D/I9T/t/Rv8AoJQfnR/b+jf9BKD868soo9sw/wCIf4L/AJ+y/D/I9T/t/Rv+glB+dH9v6N/0EoPzryyij2zD/iH+C/5+y/D/ACPU/wC39G/6CUH50f2/o3/QSg/OvLKKPbMP+If4L/n7L8P8j1P+39G/6CUH50f2/o3/AEEoPzryyij2zD/iH+C/5+y/D/I9T/t/Rv8AoJQfnWr4M1jS7jxlocMF9DJI+o24VQeT+8WvF66f4Tf8lP8ADP8A2FIP/QxW2Gqt1oLzX5jXA2Dw79tGpK8denTXsfep618sfFHVdNs/if4mhuryKKQXynax5x5EVfU5618P/tCf8lr8U/8AX1H/AOiIq+gzeXLQT8/8zSWU081XsKkmlvp5evqa/wDb+jf9BKD86P7f0b/oJQfnXllFfM+2Zl/xD/Bf8/Zfh/kekyTwzSm4hkV4mO4MOhFWv7f0b/oJQfnWHo3/ACAof+uR/rXEV+j8dTawOW/9e/0gebgOGMPmNSpTqTaVN2Vra776eR6n/b+jf9BKD86P7f0b/oJQfnXllFfnHtmel/xD/Bf8/Zfh/kepNrujspVdQgJIwBnqar213bWb+bdTLCmNu5uma85tv+PmL/fH866rxf8A8gtf+uo/ka/QeGJt5DmT8l+TPOxXC2HwmIpYaM5NVNHtdemnmdL/AG/o3/QSg/Oj+39G/wCglB+deWUV+fe2Z6P/ABD/AAX/AD9l+H+R734AsfD/AIiuRc6r4n0zTNJjcrJvu0jnuCOqoCcqvq5/D1H0L4U1HwrJappPhjUNKmhtIxi3sp0fy0zjJAJPXuepr8/691/YvH/FceIP+wUn/o4V7WW42POqUYWv1ud9Ph6hlmHbpO/5s+pZHWONpJGCIoLMxOAAOpNeVfEi1+H/AIpQ6hZeLtAstZRcLP8AbY9k47JKAefZuo9xxXpHiH/kXtS/685v/QDX54qBtHA6V3Zli1QioyjzJjoZdTx8JU6mx6vcazpltcy2tzfWyTxNtkVZRIoPsy5DD0INM/t/Rv8AoJQfnXllFfMSra6LQ4P9QMF/z8l+H+R6n/b+jf8AQSg/Oj+39G/6CUH515ZRS9sxf8Q/wX/P2X4f5Hqf9v6N/wBBKD86P7f0b/oJQfnXllFHtmH/ABD/AAX/AD9l+H+R6n/b+jf9BKD86P7f0b/oJQfnXllFHtmH/EP8F/z9l+H+R6n/AG/o3/QSg/Oj+39G/wCglB+deWUUe2Yf8Q/wX/P2X4f5Hqf9v6N/0EoPzo/t/Rv+glB+deWUUe2Yf8Q/wX/P2X4f5Hqf9v6N/wBBKD86P7f0b/oJQfnXllFHtmH/ABD/AAX/AD9l+H+R6n/b+jf9BKD86P7f0b/oJQfnXllFHtmH/EP8F/z9l+H+R6n/AG/o3/QSg/Oj+39G/wCglB+deWUUe2Yf8Q/wX/P2X4f5Hqf9v6N/0EoPzo/t/Rv+glB+deWUUe2Yf8Q/wX/P2X4f5Hqf9v6N/wBBKD86P7f0b/oJQfnXllFHtmH/ABD/AAX/AD9l+H+R6n/b+jf9BKD86P7f0b/oJQfnXllFHtmH/EP8F/z9l+H+R6n/AG/o3/QSg/Oj+39G/wCglB+deWUUe2Yf8Q/wX/P2X4f5Hqf9v6N/0EoPzo/t/Rv+glB+deWUUe2Yf8Q/wX/P2X4f5Hqf9v6N/wBBKD86P7f0b/oJQfnXllFHtmH/ABD/AAX/AD9l+H+R6n/b+jf9BKD86P7f0b/oJQfnXllFHtmH/EP8F/z9l+H+R6n/AG/o3/QSg/Oj+39G/wCglB+deWUUe2Yf8Q/wX/P2X4f5Hqf9v6N/0EoPzo/t/Rv+glB+deWUUe2Yf8Q/wX/P2X4f5Hqf9v6N/wBBKD86P7f0b/oJQfnXllFHtmH/ABD/AAX/AD9l+H+R6n/b+jf9BKD866L9m68tb39qFJLSdJkHhWdSV7H7QleFV6r+xp/yce//AGLc/wD6Pjrvy2o5V0jSlwnhssl9Ypzk2tNbdfkfcdFFFfRHSUPEf/Ival/16S/+gGvzC8Jf8i5Z/wC4f/QjX6e+I/8AkXtS/wCvSX/0A1+YXhL/AJFyz/3D/wChGvKzf+EvX9Genlf8V+n+RqUUUV88e6FFFFABRRRQAUUUUAFFFFABRRRQAUUUUAFFFFABRRRQAUUUUAFFFFABRRRQAUUUUAbfgrXofDuux311ouna1aHCz2d7CHV0zztJHyN6EfjkV9d/DO1+FnirTbfxF4X8O6PHNBIGZfsiJPaSjkBh2PoRweoNfFNbXgzxRrXhDXYta0G8NvcoNrA8xyp3R1/iU/8A1xg16eAzD2D5Zq8fyPPxuC9suaDs/wAz9Aa4j4h6b8NNGsrzxT4v0TRiWI8yea1V5Z3wAqgYyzEAAD29BXIaf+0P4Rk8Etq15HLDrUYCNpKZLSSY6o+MeX/tHkdCM4z83fELxtr3jnXDqmt3GduVt7aMkQ26f3UH82PJr2sXmNGlBOPvN7Hk4bAVak7PRLcd8RfElh4l1w3Gk+HtO0HTYSVtre1gVHKn+KRh95j6dB29TzNFFfLVasqsnKW59HTpxpxUYnb6N/yAof8Arkf61xFdvo3/ACAof+uR/rXEV+i8d/7hlv8A17/SB8xw7/vGK/xfrIKKKK/Nj6oktv8Aj5i/3x/Ouq8X/wDILX/rqP5GuVtv+PmL/fH866rxf/yC1/66j+Rr9D4X/wCRBmXovyZ8xm//ACMsJ6v9DkaKKK/PD6cK92/Yw/5HjxB/2Ck/9HCvCa92/Yw/5HjxB/2Ck/8ARwr0Mr/3qPz/ACOHMv8AdpfL8z6X8Q/8i/qX/XnN/wCgGvzxX7o+lfod4h/5F/Uv+vOb/wBANfniv3R9K9DPdofP9Dhyfefy/UWiiivnz3AooooAKKKKACiiigAooooAKKKKACiiigAooooAKKKKACiiigAooooAKKKKACiiigAooooAKKKKACiiigAooooAKKKKACiiigAr1X9jT/k49/8AsW5//R8deVV6r+xp/wAnHv8A9i3P/wCj469DK/8AeF8zhzH+Az7jooor6Y+dKHiP/kXtS/69Jf8A0A1+YXhL/kXLP/cP/oRr9PfEf/Ival/16S/+gGvzC8Jf8i5Z/wC4f/QjXlZv/CXr+jPTyv8Aiv0/yNSiiivnj3QooooAKKKKACiiigAooooAKKKKACiiigAooooAKKKKACiirFhZXmoXAt7G0nupjnCQxl2/IUJNuyBuxXorsrL4X+OrpodugyxJLjDyyIoUHu3OR+Wa6nQPgbrlxO39taja2MI6eQfOduO3QDnFdtLLcVUdo03+X5mE8VRjvJHklFfSehfBfwlYKrX/ANq1SXbgmV9iZz1Cr+XU11X/AAhPg7/oV9I/8BV/wr0qfDuIkrykkckszpJ6Js+Qqt6bpuoanOsOn2NxdyFgoWKMtyeg46V9d6d4Y8N6dK0tjoOm20jLtZo7ZQSPTpWnBDDAGEEMcQbrsQLn64rpp8NP7dT7kZyzRfZifJn/AAr/AMbf9Cvqf/fmrWm/DPxxfTmJdAubfAyWuMRr+Z6mvq2iupcOYe+sn+Bi80qdkfPVv8C/EjTIs+qaXHEWG9kZ2KjuQNoyfxFan/Cg5f8AoaI//AI//F17jRXVHI8Et43+bMnmFd9TxSy+AsK3Km98SPJBzuWG12MfTBLEfpWl/wAKJ8O/9BjVPyj/AMK9ZorSOT4KK/h/n/mQ8bXf2j541TRbbRNdl0KGSSa3t5hCGfAZlOM5x9a9Bn+C/glr3zY47+KH/niLkkfmea5Hxv8A8lAv/wDr7X/2WvdT1NfacS4ShUw2DU4p2jp90TwMqqzVWu1Jq7/VnBL8H/h+I9p0u8Lf3vtz1Npvwq8C2Qf/AIk32nfj/j5lZ9uPT0rtqK+TjgMLF3VNfce19Yq/zP7zj7z4eeCYrOeWPw3ZK6RMysA3BAJB61598NdG0vXdfaz1iyivLcWzSCOTONwK4PH1Ne1aj/yDrr/rg/8A6Ca8k+DH/I2P/wBeb/zWvrMmoUo5Zi4qKs0unqePjqk3i6Db6v8AQ6vUvhT4Fvtn/En+y7M/8e0rJnPr61x2s/Ae1MW7R9emSQKfluogwY9hlcY/I17RRXx9XLMJV+KC+Wn5HtwxdaG0j5c134T+NdLYlNNGoRhgA9o2/PGc7eCB9RWd4P8AEni74f31xqWjrLp8t1ELeR7i03KyhtwA3jGcivrSob61tr62e2vbeK5hcENHKgZSDx0NebLh+EZc1Gbi/vOn+0XKPLUimj5zuvjr8Srm2ltptYtTHKjRuBYxjKkYPb0NeaDpX1Frvwm8FaoxddPfT5CQS1m+wcDGNvKgfQV5/wCI/gXqFvDG+g6rHfOWPmJcqIsDsQRnNeXjMpx71k+dLz/Q68PisLH4Vy3PHaK3dc8H+J9EBbU9EvIEChjJs3IATgZZcgc1hHgkHgjrXhzpzpu0lZnoRkpK6YUUUVJQUUUUAFFFFABRRRQAUUUUAFFFFABRRRQAUUUUAFFFFABRRRQAUUUUAFFFFABRRRQAUUUUAFFFFABRRRQAUUUUAFFFFABXqv7Gn/Jx7/8AYtz/APo+OvKq9V/Y0/5OPf8A7Fuf/wBHx16GV/7wvmcOY/wGfcdFFFfTHzpQ8R/8i9qX/XpL/wCgGvzC8Jf8i5Z/7h/9CNfp74j/AORe1L/r0l/9ANfmF4S/5Fyz/wBw/wDoRrys3/hL1/Rnp5X/ABX6f5GpRRRXzx7oUUUUAFFFFABRRRQAUUUUAFFFFABRRRQAUUV0/gzwL4i8WJJNpNqn2eMgNPM+xCfQHufpV0qU6suWCuyZTjBXk7I5itLRNB1nWpli0rTbm7ZjtzHGSoPuegr37wl8GfDml7J9XZ9XuRg7X+WEHj+Efe79eo7V6RZ21vZ2629pBFbwqMLHGoVR+Ar6DDcO1Ja1pW8lq/6+882tmcVpTVzxfw58Ctkllc69q6OuA9zaQIeD/c8zPPuQPp6169omjaTolt9n0nT7ezi7iJME/U9T1PWtAqR1GKSvo8JgKGFX7uOvfqeXVxFSr8TCiiiu0xCiiigAooooAKKfDFLM4SGN5GPQKpJq9a6HqtxjZZyKCcZf5cfnUuSW7AzqK6KDwjqLg+bLBFjpyWz+VXIvBo8sebfkP3Cx5H86zeIprqI5Giu2h8H2Kpia5nkbPVcL/jU0XhPS0kDMZ5B/dZ+D+VQ8XTC58n+N/wDkoF//ANfa/wDste6nqa4Xxt8MvE938V5fsOkytpl3dpIl0pDRxx/LuLEngjB4PJ7V77/wjWjf8+p/7+N/jX03EGYYeWHwqhK/u621totzysuhKFSq5K13/med0V6H/wAI1o3/AD6n/v43+NRz+FdJkxsSWLHXY55/PNfMLGUz1bnnOo/8g66/64P/AOgmvJPgx/yNj/8AXm/81r6U1PwbZSabdR28lwZnhdYwXGNxUgdvWvGvgp8OvE1v4qupda0250y3htmj8yVRh3LLgLz8w4PI4r6XKcbQWXYpSkk7Lfd77HmYyMpYmi0tF/wDs6K6SXwffqhaO4gkbsvIzVC58O6tBnNqZABkmNga+fVam9memZVFSz21xBjzoJY89N6EZqKtLjCiiimAdsdq5vXPAvhLWpZJr/Q7Vp5FKtLGNj898jvz1rpKKipShUVppNeZUZyi7xdjxXXfgTC80suia2YYypKQ3Me7Dc4G4dugzgmuI8R/CfxhottJdG1gvoIk3u9rJuIHcbSAx9eBX1DRXk1siwlS/KuV+R2QzCtHd3PiWaKWGQxzRPFIOqupUj8DTK+wfFHhPw94mRBrWmx3DI25ZASj9MfeXBI9vavOte+BWmSW4Oh6tcW847XQDo3TuoBHf1rw8Rw/iINum1Jfc/6+Z308ypS+LQ8Dor17/hQ+uf8AQe0z/viT/CsDxl8J/EvhyxfUAYNStY1Ble2zuTrklTzgevvXBUyvF04uUoOyOmOLoydlI4CiiiuA6AooooAKKKKACiiigAooooAKKKKACiiigAooooAKKKKACiiigAooooAKKKKACiiigAooooAKKKKACvVf2NP+Tj3/AOxbn/8AR8deVV6r+xp/yce//Ytz/wDo+OvQyv8A3hfM4cx/gM+46KKK+mPnSh4j/wCRe1L/AK9Jf/QDX5heEv8AkXLP/cP/AKEa/T3xH/yL2pf9ekv/AKAa/MLwl/yLln/uH/0I15Wb/wAJev6M9PK/4r9P8jUooor5490KKKKACiiigAooooAKKKKACiiigAorp/B3gXxJ4rWWTSrMeREQGmmbYmfQE9T9K9x8B/CbQfDzR3moY1XUEYMryLiOM46BOh57n26V6WDyrEYqzStHu/61OWvjKdHd3fY8y+Ffwv1DxC9vrGqD7JpSyKyq6/PcqDyFHYe5r6NtLa3tLdLe0t4reFPuxxIFVfoBxUiqqqFVQqgYAAwAKWvs8DgKWDhyw36s8PEYmdeV3sFFFFdxzhRRRQAUUVf0nSb3UnH2ePEecNI3Cik5KKuwKFWrLT768/49rWSQZA3AcfnXaaX4Y0+1VWuF+0y45LfdB9h/jW4qqqhVUKB0AGBXHPGJfChXOOsfB8zBWvLkR+qRjJH41t2XhzSrbDeR5zDBzIc8j26Vr0Vyyr1JdRDIYYYV2wwxxrnOEUAfpT6KKxAKKKKACiiigAooooAKKKKACiiigAooooAR0WRSrqrKRggjINZ15oWl3QO+0RGxjdH8pH5VpUVUZOOzA5S98HIctZ3TL1wsgyPYZFc/f6LqVmW821dkH8aDcv6V6XRW8MVOO+o7nklFej6loOm32WeHy5P78fyn/CuR1jw7fafukUefAASXQcqPcV2U8TCemzAxqKKK6BhRRRQAUHkYPIoooA8y8ZfBvQdZmlvNLmfSbqRixVF3QknH8Pbv09a8w174QeMtLt/PitoNRX+JbR9zryMfKQCevbPSvpyivJxOS4Wu3K1n5HZSx1anpe68z4pv7O7sLp7W+tpradCQ0cqFWGDjoagr7O1jRdI1mNY9W021vVUgr50YbH4/ia4DxR8F/DepymfS5ptIkLZZYx5kZ69FPTt0OOOleHiOHa0daUlL8H/kd9PM4P41Y+cKK6rxr4B8ReFJS19aGa05K3UALx4Bx8x/hPTg+tcrXhVaU6UuWasz0YTjNXi7oKKKKzKCiiigAooooAKKKKACiiigAooooAKKKKACiiigAooooAKKKKACiiigAooooAK9V/Y0/wCTj3/7Fuf/ANHx15VXqv7Gn/Jx7/8AYtz/APo+OvQyv/eF8zhzH+Az7jooor6Y+dKHiP8A5F7Uv+vSX/0A1+YXhL/kXLP/AHD/AOhGv098R/8AIval/wBekv8A6Aa/MLwl/wAi5Z/7h/8AQjXlZv8Awl6/oz08r/iv0/yNSiiivnj3QooooAKKKKACiiigAooooAsabZXWo38NjZQvPcTOEREUkkn6V9EeB/g9oeivb32ryNqd/Hhth4gRvZf4u3X0p3wL8EL4f0Zda1CFl1S9jyFb/llEeQMdiepPpivS6+xyjKIQgqtZXk9vI8TGY2UpOFN6CKqqMKoUegGKWiivojzAooooAKKKKACgcnA60V1ngvRVkUaldIrL/wAskI/8erOpUVOPMxC6D4VBVLjUsg5yIR6f7X+FdYoSMKihVHRQBinUV5VSrKo7sQUUUVmAUUUy4lSCCSaQ4SNSzH2AyaGwHOyohd2CqBkknAFNililTzIpEkT+8rAivlX9nLxBefHr4peKfFHi+RrrRNEMaaRojsTaxeYXxI8f3ZHCp1YHlj0wMfQviTwVpmqf2ZJZ79Lm0++gukNmxiWVY5AxjkVcB0IzwQcHBp22v1Dq0dRRXnL/ABY02817xTpPhvS7nWn8KQ+Zq8scqxorYYmKPd/rJAEbI4XIxuqpq/xq8PR/BN/ivoNpPrOjxbfOhDiGaPLhGUhsjcrMMjPTkE8Zm+lx21seo0V4beftIaLp2k+E9e1bwh4gsdB8R7Ui1JxGUikP8OwNvYD+8FAP8O6t+y+NGnn4v2fw31fwvrejXmpQGfTbm7Eey5UBjkqrEpnY2A3PGCBVWd7E30uep0V4/b/Gya6+Lms/DGy8D6jda5pkBmzHeRCGRcIwJZsbQQ469+MVp+AvjFpPjPwx4kv9M0q8t9Y8NmRNT0i7dUljdN2QHGVIOxgD6jnFLpf5lW1sem0V4J4U/aY0vxJ4esdY0rwF4rvEn1NdPuBa24lS0LFQrO44yd2doz05xkZ7fV/ixpMPiLxHoWi2M+s3fhmz+2auY5VjSEYJ8pS335cAnbwOMFgeKHoJanolFeS3Hx+8CtF4Qaxu1k/4StJJLJ7qVbaKEIdrCV2yFbeCgAzlu+Oa1fFnxb0Xwp8PJ/GPiDTNQsI4tQbTxaSBDI0ocoDkErsIBfdkjbz7UNAei0VxmlfEPSriy1XUdQRLLTNNsI9QfUkuEntJ4X35aKReW2+WQcgHJHHSudtfjf4fa18LarfadeWGieKro2ulXsroT5mSE82MHMavj5Tk++2nZ3sB6o7KiF3YKoGSScACmxTQzAmKVJAOu1gcVwT/ABI0nVviNqfw70XSpdavtMtfO1ZiyJBArYxFlvvyHcPlwB1yRzXjP7AJQyfEoxwtBH/babYmXaUH73CkdsdMUlr/AF52B6H1NRRRQAUUUUAYGveG7e+Z7i3YQXBHIx8rn39K4i6t5rW4e3nQpIhwwNerVieKdGTULYzQqouoxkEDlx/drrw+IcXyy2Gef0UHrRXpDCiiigApSCByCKQdaDyeeaACiiigCK9toLyzms7qMSwToY5EPRlIwRXhvjT4I3MCSXfhe7N0N2RZz4DgE/wv0OBjrXu9FceLwNHFxtUXz6m1HEVKLvFnxhrOj6rosyQ6tp9zYyONyLPGV3D1GetUa+17m1tboL9qtYJ9v3fNjDY+ma5rXvAPhfULG/EOg6ZFfXEUgScw42yMDhuPfmvnq3Dcld05/eenDNE/iifJtFd/4n+Evi3RQrwW66rFsLO9pk7MdQQcH8q4OeKWCZ4Zo3ikQlWR1IZT6EHpXz9bD1aDtUi0elCrCorxdxlFFFYlhRRRQAUUUUAFFFFABRRRQAUUUUAFFFFABRRRQAUUUUAFFFFABXqv7Gn/ACce/wD2Lc//AKPjryqvVf2NP+Tj3/7Fuf8A9Hx16GV/7wvmcOY/wGfcdFFFfTHzpQ8R/wDIval/16S/+gGvzC8Jf8i5Z/7h/wDQjX6e+I/+Re1L/r0l/wDQDX5heEv+Rcs/9w/+hGvKzf8AhL1/Rnp5X/Ffp/kalFFFfPHuhRRRQAUUUUAFFFFABXunwD8AXFncx+K9atlQ7M2EMgBIz/y0IPTjp371i/AjwBJql5D4o1RE/s+Bz5ELrkzOO5HTaD9c9K+gkVUQIihVUYAAwAPSvp8lylStiKy9F+p5OPxdr04fMU0oY7SvGD7UlKRg9j9K+rPHEooopgFFFFABRRRQBJawtcXMUCLlpGCgZ65r1SCNYYUhTO1FCjPoK8z0WRItXtJJGCosqkk9ua9MSPGCzF2Hc15+NbukJj6KKK4hBRRRQAUMAwKsAQeCDRRQB4H8O/hH4g+EHxR1vXPBscGs+E9eGbjTGnEN1ZuGLKYy3ySKNzDBZTg98c+yx3euXVxbeVpQsLfdm4a8lRpNoz8qLGzDJ45LcehrXoo6Jdge7Z4L4U+F/ib4f+IfidJotmus2Pi9Wn091uUje2mYS5SYOR8oMuQy7jgdM1jH4I+JPDX7JGp/DPSUj1rxDqkwnmMcyxwxyGSNjhpCPlCxgepPb0+k6KVtLfL7h397m87/ADPlD4m/CX4ja/8AAz4Z+EtO8NhtV8OyK9+j30Couxdo2tv+bd1Hp3rrfHvgbxvrf7UPgr4hWfhqX+w9Hs0hu2e8txIGYS7sLv52+YM+uDjPGfoKiqvrfzuTbTl8rHyt4Jlmh/b/APHckNq9yw0UHy0ZVZv3dr03EDP1I+tdV8KPhV4m8Mw/E7xXq9pG+t+L3na10u3nRvIRjIVVnJCbsyc4OAF6nNeg6T8JvCul/Ei7+IVpJqo8Q3gK3Nw16zLKny/IUPy7cIowB2Fd9S+yl5WKv7zfnc8W/Y98E+Kvh78Mrjwz4s0cWF4uoSXKSJcRSpKrqoGCjEgjbzkelco/wp8ceDvjz4i8YaD4X0Hxp4d8TOZLm0v7lIZbSRm3EgurDAJboDkHGMivpSim3rzEpWVjxn4mfCu18Z6dp+h694L0y40iO0lcNo8qW1xp10zgjyNwVXUj727AJUHbzgZXgX4VeKdG+Bdt4F8UW1l4tik1UtNp97c4ENgc4RJccSKQHG3gMcA45r3uikM+afA/7POqaXpXxF8M2+r3+meEvENmINKsLydZpbebhjK4QlQAw2jByy9eQK1fgH4F8deGtCsvB3jDwB4Qmh0uQ+R4g86OV5I924Yi2bi4zgMxXt1xz9A0U0wZ4T4a+HfjDwJ+0T4n8Z6PptvrmgeKowZf9LWGaym3BiWDfeTO77uTgjjjlP2VPhz40+Huo+MW8UWFlFDreofbIJLe7EhXDP8AKVxxkMDnNe70UlorfIHrf7wooooAKKKKACiiigDzrxba/ZdcmAUhJf3i5PXPX9c1k10HjyRH1lFVgSkQDD0OSf61z9ezRbcFcYUUUVoMKKKcyqFBDgn0weKQDaKKKYDto2bt659Oc02iikAUUU4MApXaDnv3FMBtct4+8C6L4xtVW+Vre7j/ANVdxAb1GeQf7w9jXU0VnVpQqxcJq6ZUJyg+aL1Plr4gfDXXPCMf2tmW/sDnNxCjfu+n3x/DycDnmuHr7U1Ows9TsZbHULaO5tZQBJFIMq3OefxFfO/xM+FGoeHIZNV0mR9Q04EtIoTEkAzxkDquO4/KvkM0yZ0f3lBXj18v+Ae1hMcqnu1HqeZ0UUV8+ekFFFFABRRRQAUUUUAFFFFABRRRQAUUUUAFFFFABRRRQAV6r+xp/wAnHv8A9i3P/wCj468qr1X9jT/k49/+xbn/APR8dehlf+8L5nDmP8Bn3HRRRX0x86UPEf8AyL2pf9ekv/oBr8wvCX/IuWf+4f8A0I1+nviP/kXtS/69Jf8A0A1+YXhL/kXLP/cP/oRrys3/AIS9f0Z6eV/xX6f5GpRRRXzx7oUUUUAFFFFABXoPwh+Hsvi2+N5qKzwaRAfmcDHnt/cU/wAzWZ8OfAeq+Mr79yDbadG2J7thwP8AZX+83t+dfUei6ba6PpNrpdkmy3toxGg9h3+pPP4172T5U8RL2tVe6vx/4B52Nxns1yQev5Eun2drp9jDY2MCW9tCoSONBgKKnoor7RJJWR4TdwooopgFFFFABRRRQAUUUUAKCQQR1ByK9L0G+XUNMinDZcDbJnqGHX/GvM60NC1SbS7vzUAaNuJEPcf41hiKXtI6biPS6KitLmG7t1nt5BJG3Qipa8lqwgooooAKKKKACiiigAooooAKKK5/4ga3qeg+Gbm90XQb7XNS2lbW0tUBLSEcFixACjqefpzQwPB/2ofih4q8FeO/CPiLSY5G8I6RqrWuqtG/FzO0Y3xkdwsbNg/3891r6DudWtbjwm+t2Hn31pLZ/aYTZsvmSRlNwKFiBnByMkV5f46+GkXiX4HX3hu51XxHOs8DSpBLZQeabvcXEhURb8mQkn5uhPOK579mCT4h+H/hHe+C/HXg7W7WfTYJRps+xJBPCwOIvlY4ZSSBnjBHPFJ/DJdh/aix37PnjnwtoXwI1/xdp+reNfE2k6bqE8t1JqoiN3GNqMwQGTBUBgfvZJLHHaun8NftDfD/AMQ3Xhq202PXXfxFcG2tmOnnZDLkjZK4JUNxnCliAQTgV5J8HfAvjfQP2UvHvgvVPCOrQa7qEs5tLbYrecJYo0Uhg2OCpzkjFew/spaFqXhz4I6H4f17Q7nStT09phPDcRqDuaV2DKQSDlWHP4Vo7X8rL/gk9PPX/gHq5z7UCiioGFFFFABRRRQAUUUUAFFFFABTJ5UhheaRtqIpZj6CnMyqpZiAAMkntXC+LNb+3Sm0tmH2ZD94fxn/AArWlSdSVgMjVLpr7UJrps/O2QD2HYflVaiivXSsrFBRRRTAKKKKACiiigAooooAKKKKAClABBycYHHvSUUAFB5BBGQeoNFFAHnHxG+FOkeIvtGo6Zt0/VnG7I4hlb/aUdCfUflXgnirwrrvhm8a31awkiAOFmUFon91boeor7CFQ3trbX1pLZ3kEc9vKpWSORcqw9CK8bHZLRxLco+7L8Duw+PnS0lqj4oor1f4pfCa40ZX1Xw4s13YlmeWDALWyAZznOWXr9MCvKK+NxOFq4afJUVj26VaFWPNFhRRRXOahRRRQAUUUUAFFFFABRRRQAUUUUAFFFFABXqv7Gn/ACce/wD2Lc//AKPjryqvVf2NP+Tj3/7Fuf8A9Hx16GV/7wvmcOY/wGfcdFFFfTHzpQ8R/wDIval/16S/+gGvzC8Jf8i5Z/7h/wDQjX6e+I/+Re1L/r0l/wDQDX5heEv+Rcs/9w/+hGvKzf8AhL1/Rnp5X/Ffp/kalFFFfPHuhRRRQAVp+F9FvPEOu2uj2KFprh8ZA4Rf4mPoAOc1mV7B+y5HG3iTWpGRS6WK7GI5XMgBwe2RXTgqCr14U3s2Y4io6dNyXQ9v0HSbLRNKg02whjiiiUA7EC72wAXIHc4yavUUV+kRioqy2Pl223dhRRRVAFFFFABRRRQAUUUUAFFFFABRRRQBb03UbvT5hJbSsozlkz8rfUV22jeI7K/IjkP2ecnARjw30NefUVjVoRqb7iPWxRXnWl+INRsQsYkE0Q4CSc4HsetdPp3inT7kBbgm1f8A2+V/OuCphpx8xWN6imQzRTRiSGRZEPQqcin1zgFFFFABRRRQAUUUUAFFFFABRRRQAUUUUAFB6elFFACMMqRkj3FCKVUKWLH1PU0tFABRSMwVSzEADkk9qyr/AMRaXaAjz/OcHGyLk/n0qowlLZAa1Z+raxZaah86QNLjKxryx/wrlNS8VX9xlbYLap/s8t+dYDMzMWZizE5JJ5NddPCPeY7GprmuXepSMu5orfoIlPUe/rWVRRXdGKirIYUUUVQBRRRQAUUUUAFFFFABRRRQAUUUUAFFFFABRRRQAUUUUAIQGBVgCD1B7189/HjwFBoc58SaX5MNhcyiOS2UY8uQgnK+xwT7V9C1n+ItHsde0e40vUYVlgmUjlQSh7MM9CO1cOYYKOLouDWvT1N8NXdGal06nxlRXQ/ELwy/hLxPNo5uGuURFdJjHs3hhn9Olc9X57UpypTcJLVH0sZKSUlsFFFFQUFFFFABRRRQAUUUUAFFFFABRRRQAV6r+xp/yce//Ytz/wDo+OvKq9V/Y0/5OPf/ALFuf/0fHXoZX/vC+Zw5j/AZ9x0UUV9MfOlDxH/yL2pf9ekv/oBr8wvCX/IuWf8AuH/0I1+nviP/AJF7Uv8Ar0l/9ANfmF4S/wCRcs/9w/8AoRrys3/hL1/Rnp5X/Ffp/kalFFFfPHuhRRRQAV7D+y9FN/b+sXHlv5P2RUL4O3dvBxn1xXj1e1fs36rbadpespOlwxeeMjy493RT1r0socVi4OTslf8AI5cbf2Mkj3OisX/hJtP/AOeN9/4Dmj/hJtP/AOeN9/4DmvuPrdD+dfefP+yn2NvHGaSsX/hJtP8A+eN9/wCA5o/4SbT/APnjff8AgOaPrdD+dfeHsp9jaorF/wCEm0//AJ433/gOaP8AhJtP/wCeN9/4Dmj63Q/nX3h7KfY2qKxf+Em0/wD5433/AIDmj/hJtP8A+eN9/wCA5o+t0P5194eyn2NqisX/AISbT/8Anjff+A5o/wCEm0//AJ433/gOaPrdD+dfeHsp9jaorF/4SbT/APnjff8AgOaP+Em0/wD5433/AIDmj63Q/nX3h7KfY2qKxf8AhJtP/wCeN9/4Dmj/AISbT/8Anjff+A5o+t0P5194eyn2NqisX/hJtP8A+eN9/wCA5o/4SbT/APnjff8AgOaPrdD+dfeHsp9jaorF/wCEm0//AJ433/gOaP8AhJtP/wCeN9/4Dmj63Q/nX3h7KfY37e4nt3DQTSRMO6sRWvZ+KNUgwJHSdRjh15x9RXE/8JNp/wDzxvv/AAHNH/CTaf8A88b7/wABzUyxGGlvJfeL2U+x6ZZ+MIGOLu1ePk/Mh3CtO18R6TPj/SfLJOAJFI/+tXkH/CTaf/zxvv8AwHNH/CTaf/zxvv8AwHNYSeEe0194exn2Pb4Lu1nB8m5hkx12uDipgQRkcivCv+Em0/8A5433/fg/41NH4whjQJG+qIo6BY2AH61k1Q6VEHsZ9j2+ivGIfHskKbI7jVAM55hz/OpofiNcRyB/O1B8dntsioapf8/F94exn2PYaK8l/wCFn3H924/8A/8A69H/AAs+4/u3H/gH/wDXpfu/5194exn2PWqK8l/4Wfcf3bj/AMA//r1FP8SLibH7y+jx/ctcZoXs/wCdfeHsZ9j1+ivGn+IEzKVa51QgjB/cYqv/AMJmn/PXVv8Avhv8apKl/wA/F94exn2PaZZ4IkLyTRoo6lmAAqjc69pNvndeRscZwnzZ/KvHP+EmsP8Anjff9+D/AI0f8JLp/wDzxvv/AAHNaJYbrUX3oPYz7HqN14vskX/R4JpWwfvDaAe1ZN54t1CUbYEitxjqBuOfx/wrhP8AhJtP/wCeN9/4Dmj/AISbT/8Anjff+A5raM8JH7S+8PYz7HR3d9eXbZuLmWTrwW4Gfaq1Yv8Awk2n/wDPG+/8BzR/wk2n/wDPG+/8BzWyxeHW0194eyn2NqisX/hJtP8A+eN9/wCA5o/4SbT/APnjff8AgOaPrdD+dfeP2U+xtUVi/wDCTaf/AM8b7/wHNH/CTaf/AM8b7/wHNH1uh/OvvD2U+xtUVi/8JNp//PG+/wDAc0f8JNp//PG+/wDAc0fW6H86+8PZT7G1RWL/AMJNp/8Azxvv/Ac0f8JNp/8Azxvv/Ac0fW6H86+8PZT7G1RWL/wk2n/88b7/AMBzR/wk2n/88b7/AMBzR9bofzr7w9lPsbVFYv8Awk2n/wDPG+/8BzR/wk2n/wDPG+/8BzR9bofzr7w9lPsbVFYv/CTaf/zxvv8AwHNH/CTaf/zxvv8AwHNH1uh/OvvD2U+xtUVi/wDCTaf/AM8b7/wHNH/CTaf/AM8b7/wHNH1uh/OvvD2U+xtUVi/8JNp//PG+/wDAc0f8JNp//PG+/wDAc0fW6H86+8PZT7G1RWL/AMJNp/8Azxvv/Ac0f8JNp/8Azxvv/Ac0fW6H86+8PZT7G1RWL/wk2n/88b7/AMBzR/wk2n/88b7/AMBzR9bofzr7w9lPsbVFYv8Awk2n/wDPG+/8BzR/wk2n/wDPG+/8BzR9bofzr7w9lPseT/tRWMKz6JqQL+dIskBGfl2rhhx65Y14pXs/7SOqW+o2WiLBHOpjlmJ8yPb1C9K8Yr4jOJQljJuD00/JHv4FNUEmFFFFeYdYUUUUAFFFFABRRRQAUUUUAFFFFABXqv7Gn/Jx7/8AYtz/APo+OvKq9V/Y0/5OPf8A7Fuf/wBHx16GV/7wvmcOY/wGfcdFFFfTHzpQ8R/8i9qX/XpL/wCgGvzC8Jf8i5Z/7h/9CNfp74j/AORe1L/r0l/9ANfmF4S/5Fyz/wBw/wDoRrys3/hL1/Rnp5X/ABX6f5GpRRRXzx7oUUUUAFBAPUA0UUAJtX+6Pyo2r/dH5UtFACbV/uj8qNq/3R+VLRQAm1f7o/Kjav8AdH5UtFACbV/uj8qNq/3R+VLRQAm1f7o/Kjav90flS0UAJtX+6Pyo2r/dH5UtFACbV/uj8qNq/wB0flS0UAJtX+6Pyo2r/dH5UtFACbV/uj8qNq/3R+VLRQAm1f7o/Kjav90flS0UAJtX+6Pyo2r/AHR+VLRQAm1f7o/Kjav90flS0UAJtX+6Pyo2r/dH5UtFACbV/uj8qNq/3R+VLRQAm1f7o/Kjav8AdH5UtFACbV/uj8qNq/3R+VLRQAm1f7o/Kjav90flS0UAJtX+6Pyo2r/dH5UtFACbV/uj8qNq/wB0flS0UAJtX+6Pyo2r/dH5UtFACbV/uj8qNq/3R+VLRQAm1f7o/Kjav90flS0UAJtX+6Pyo2r/AHR+VLRQAm1f7o/Kjav90flS0UAJtX+6Pyo2r/dH5UtFACbV/uj8qNq/3R+VLRQAm1f7o/Kjav8AdH5UtFACbV/uj8qNq/3R+VLRQAm1f7o/Kjav90flS0UAJtX+6Pyo2r/dH5UtFACbV/uj8qNq/wB0flS0UAAAHQAUUUUAFFFFABRRRQAUUUUAFFFFABRRRQAUUUUAFeq/saf8nHv/ANi3P/6PjryqvVf2NP8Ak49/+xbn/wDR8dehlf8AvC+Zw5j/AAGfcdFFFfTHzpW1W3a70u7tY2VXmheNS3QEqRz+dfF+n/sl/FOxs47WHxR4QMcYIXd9oJ65/wCefvX2zRWdSlCorTVy4VJ03eLsfFv/AAyt8V/+ho8G/lcf/EUf8MrfFf8A6Gjwb+Vx/wDEV9pUVl9TofyI1+t1v5mfFv8Awyt8V/8AoaPBv5XH/wARR/wyt8V/+ho8G/lcf/EV9pUUfU6H8iD63W/mZ8W/8MrfFf8A6Gjwb+Vx/wDEUf8ADK3xX/6Gjwb+Vx/8RX2lRR9TofyIPrdb+Znxb/wyt8V/+ho8G/lcf/EUf8MrfFf/AKGjwb+Vx/8AEV9pUUfU6H8iD63W/mZ8W/8ADK3xX/6Gjwb+Vx/8RR/wyt8V/wDoaPBv5XH/AMRX2lRR9TofyIPrdb+Znxb/AMMrfFf/AKGjwb+Vx/8AEUf8MrfFf/oaPBv5XH/xFfaVFH1Oh/Ig+t1v5mfFv/DK3xX/AOho8G/lcf8AxFH/AAyt8V/+ho8G/lcf/EV9pUUfU6H8iD63W/mZ8W/8MrfFf/oaPBv5XH/xFH/DK3xX/wCho8G/lcf/ABFfaVFH1Oh/Ig+t1v5mfFv/AAyt8V/+ho8G/lcf/EUf8MrfFf8A6Gjwb+Vx/wDEV9pUUfU6H8iD63W/mZ8W/wDDK3xX/wCho8G/lcf/ABFH/DK3xX/6Gjwb+Vx/8RX2lRR9TofyIPrdb+Znxb/wyt8V/wDoaPBv5XH/AMRR/wAMrfFf/oaPBv5XH/xFfaVFH1Oh/Ig+t1v5mfFv/DK3xX/6Gjwb+Vx/8RR/wyt8V/8AoaPBv5XH/wARX2lRR9TofyIPrdb+Znxb/wAMrfFf/oaPBv5XH/xFH/DK3xX/AOho8G/lcf8AxFfaVFH1Oh/Ig+t1v5mfFv8Awyt8V/8AoaPBv5XH/wARR/wyt8V/+ho8G/lcf/EV9pUUfU6H8iD63W/mZ8W/8MrfFf8A6Gjwb+Vx/wDEUf8ADK3xX/6Gjwb+Vx/8RX2lRR9TofyIPrdb+Znxb/wyt8V/+ho8G/lcf/EUf8MrfFf/AKGjwb+Vx/8AEV9pUUfU6H8iD63W/mZ8W/8ADK3xX/6Gjwb+Vx/8RR/wyt8V/wDoaPBv5XH/AMRX2lRR9TofyIPrdb+Znxb/AMMrfFf/AKGjwb+Vx/8AEUf8MrfFf/oaPBv5XH/xFfaVFH1Oh/Ig+t1v5mfFv/DK3xX/AOho8G/lcf8AxFH/AAyt8V/+ho8G/lcf/EV9pUUfU6H8iD63W/mZ8W/8MrfFf/oaPBv5XH/xFH/DK3xX/wCho8G/lcf/ABFfaVFH1Oh/Ig+t1v5mfFv/AAyt8V/+ho8G/lcf/EUf8MrfFf8A6Gjwb+Vx/wDEV9pUUfU6H8iD63W/mZ8W/wDDK3xX/wCho8G/lcf/ABFH/DK3xX/6Gjwb+Vx/8RX2lRR9TofyIPrdb+Znxb/wyt8V/wDoaPBv5XH/AMRR/wAMrfFf/oaPBv5XH/xFfaVFH1Oh/Ig+t1v5mfFv/DK3xX/6Gjwb+Vx/8RR/wyt8V/8AoaPBv5XH/wARX2lRR9TofyIPrdb+Znxb/wAMrfFf/oaPBv5XH/xFH/DK3xX/AOho8G/lcf8AxFfaVFH1Oh/Ig+t1v5mfFv8Awyt8V/8AoaPBv5XH/wARR/wyt8V/+ho8G/lcf/EV9pUUfU6H8iD63W/mZ8W/8MrfFf8A6Gjwb+Vx/wDEUf8ADK3xX/6Gjwb+Vx/8RX2lRR9TofyIPrdb+Znxb/wyt8V/+ho8G/lcf/EUf8MrfFf/AKGjwb+Vx/8AEV9pUUfU6H8iD63W/mZ8W/8ADK3xX/6Gjwb+Vx/8RR/wyt8V/wDoaPBv5XH/AMRX2lRR9TofyIPrdb+Znxb/AMMrfFf/AKGjwb+Vx/8AEUf8MrfFf/oaPBv5XH/xFfaVFH1Oh/Ig+t1v5mfFv/DK3xX/AOho8G/lcf8AxFH/AAyt8V/+ho8G/lcf/EV9pUUfU6H8iD63W/mZ8W/8MrfFf/oaPBv5XH/xFH/DK3xX/wCho8G/lcf/ABFfaVFH1Oh/Ig+t1v5mfFv/AAyt8V/+ho8G/lcf/EUf8MrfFf8A6Gjwb+Vx/wDEV9pUUfU6H8iD63W/mZ8W/wDDK3xX/wCho8G/lcf/ABFH/DK3xX/6Gjwb+Vx/8RX2lRR9TofyIPrdb+Znxb/wyt8V/wDoaPBv5XH/AMRR/wAMrfFf/oaPBv5XH/xFfaVFH1Oh/Ig+t1v5mfFv/DK3xX/6Gjwb+Vx/8RR/wyt8V/8AoaPBv5XH/wARX2lRR9TofyIPrdb+Znxb/wAMrfFf/oaPBv5XH/xFH/DK3xX/AOho8G/lcf8AxFfaVFH1Oh/Ig+t1v5mfFv8Awyt8V/8AoaPBv5XH/wARR/wyt8V/+ho8G/lcf/EV9pUUfU6H8iD63W/mZ8W/8MrfFf8A6Gjwb+Vx/wDEUf8ADK3xX/6Gjwb+Vx/8RX2lRR9TofyIPrdb+Znxb/wyt8V/+ho8G/lcf/EUf8MrfFf/AKGjwb+Vx/8AEV9pUUfU6H8iD63W/mZ8W/8ADK3xX/6Gjwb+Vx/8RR/wyt8V/wDoaPBv5XH/AMRX2lRR9TofyIPrdb+Znxb/AMMrfFf/AKGjwb+Vx/8AEV6D+zr8BfGfw9+KEni3xHrWg3sB0uWyWOx83flnRgfmUDHynv6V9I0VUMNSpvmjGzJniKs1aUroKKKK3MT/2Q=="/>
          <p:cNvSpPr>
            <a:spLocks noChangeAspect="1" noChangeArrowheads="1"/>
          </p:cNvSpPr>
          <p:nvPr/>
        </p:nvSpPr>
        <p:spPr bwMode="auto">
          <a:xfrm>
            <a:off x="2190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424" y="1443860"/>
            <a:ext cx="3645322" cy="2327680"/>
          </a:xfrm>
          <a:prstGeom prst="rect">
            <a:avLst/>
          </a:prstGeom>
        </p:spPr>
      </p:pic>
      <p:sp>
        <p:nvSpPr>
          <p:cNvPr id="10" name="TextBox 3"/>
          <p:cNvSpPr txBox="1"/>
          <p:nvPr/>
        </p:nvSpPr>
        <p:spPr>
          <a:xfrm>
            <a:off x="6625118" y="3772022"/>
            <a:ext cx="1442126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(Wang et al. 2017)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911416" cy="4136400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/>
            <a:r>
              <a:rPr lang="en-GB" dirty="0">
                <a:ea typeface="ＭＳ Ｐゴシック"/>
                <a:cs typeface="Arial"/>
              </a:rPr>
              <a:t>Diabatic</a:t>
            </a:r>
            <a:endParaRPr lang="en-US" dirty="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/>
                <a:cs typeface="Arial"/>
              </a:rPr>
              <a:t>Heat is dissipated with intercoolers as waste into the atmosphere</a:t>
            </a:r>
            <a:endParaRPr lang="en-US" dirty="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/>
                <a:cs typeface="Arial"/>
              </a:rPr>
              <a:t>42-55% efficiency</a:t>
            </a:r>
            <a:endParaRPr lang="en-US" dirty="0">
              <a:ea typeface="ＭＳ Ｐゴシック"/>
            </a:endParaRPr>
          </a:p>
          <a:p>
            <a:pPr marL="0" indent="0"/>
            <a:endParaRPr lang="en-GB" dirty="0">
              <a:ea typeface="ＭＳ Ｐゴシック"/>
              <a:cs typeface="Arial"/>
            </a:endParaRPr>
          </a:p>
          <a:p>
            <a:pPr marL="0" indent="0"/>
            <a:r>
              <a:rPr lang="en-GB" dirty="0">
                <a:ea typeface="ＭＳ Ｐゴシック"/>
                <a:cs typeface="Arial"/>
              </a:rPr>
              <a:t>Adiabatic</a:t>
            </a:r>
            <a:endParaRPr lang="en-US" dirty="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/>
                <a:cs typeface="Arial"/>
              </a:rPr>
              <a:t>Heat from the compression is stored and later used to heat the expanding air</a:t>
            </a:r>
            <a:endParaRPr lang="en-US" dirty="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/>
                <a:cs typeface="Arial"/>
              </a:rPr>
              <a:t>Approximately 70% efficiency in practice</a:t>
            </a:r>
            <a:endParaRPr lang="en-US" dirty="0">
              <a:ea typeface="ＭＳ Ｐゴシック"/>
            </a:endParaRPr>
          </a:p>
          <a:p>
            <a:pPr marL="0" indent="0"/>
            <a:endParaRPr lang="en-GB" dirty="0">
              <a:ea typeface="ＭＳ Ｐゴシック"/>
              <a:cs typeface="Arial"/>
            </a:endParaRPr>
          </a:p>
          <a:p>
            <a:pPr marL="0" indent="0"/>
            <a:r>
              <a:rPr lang="en-GB" dirty="0">
                <a:ea typeface="ＭＳ Ｐゴシック"/>
                <a:cs typeface="Arial"/>
              </a:rPr>
              <a:t>Isothermal</a:t>
            </a:r>
            <a:endParaRPr lang="en-US" dirty="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/>
                <a:cs typeface="Arial"/>
              </a:rPr>
              <a:t>Air temperature is kept close to a constant during compression and expansion (e.g. slow compression and discharge)</a:t>
            </a:r>
            <a:endParaRPr lang="en-US" dirty="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/>
                <a:cs typeface="Arial"/>
              </a:rPr>
              <a:t>Low power installation</a:t>
            </a:r>
            <a:endParaRPr lang="en-US" dirty="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/>
                <a:cs typeface="Arial"/>
              </a:rPr>
              <a:t>Efficiency estimated to be around 70-80%</a:t>
            </a:r>
            <a:endParaRPr lang="en-US" dirty="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Different types of CAES systems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6" name="Picture 8" descr="A close up of text on a black background&#10;&#10;Description generated with very high confidence">
            <a:extLst>
              <a:ext uri="{FF2B5EF4-FFF2-40B4-BE49-F238E27FC236}">
                <a16:creationId xmlns:a16="http://schemas.microsoft.com/office/drawing/2014/main" id="{2C720DE8-9A4E-49C9-8FD3-4194A7DF0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539" y="1499207"/>
            <a:ext cx="2743200" cy="14950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AD7043-173E-4451-BB3F-7EF834E471E5}"/>
              </a:ext>
            </a:extLst>
          </p:cNvPr>
          <p:cNvSpPr txBox="1"/>
          <p:nvPr/>
        </p:nvSpPr>
        <p:spPr>
          <a:xfrm>
            <a:off x="7664921" y="2712609"/>
            <a:ext cx="274320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rial"/>
                <a:ea typeface="ＭＳ Ｐゴシック"/>
                <a:cs typeface="Arial"/>
              </a:rPr>
              <a:t>Chen et al. 2013</a:t>
            </a:r>
            <a:endParaRPr lang="en-US" sz="1200" dirty="0"/>
          </a:p>
        </p:txBody>
      </p:sp>
      <p:pic>
        <p:nvPicPr>
          <p:cNvPr id="9" name="Picture 10" descr="A close up of text on a black background&#10;&#10;Description generated with high confidence">
            <a:extLst>
              <a:ext uri="{FF2B5EF4-FFF2-40B4-BE49-F238E27FC236}">
                <a16:creationId xmlns:a16="http://schemas.microsoft.com/office/drawing/2014/main" id="{39067103-D4EE-4662-876F-5BB0F20E6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0067" y="3213898"/>
            <a:ext cx="2743200" cy="23896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80E698-03CF-47BB-AA9C-D0E47DB2262A}"/>
              </a:ext>
            </a:extLst>
          </p:cNvPr>
          <p:cNvSpPr txBox="1"/>
          <p:nvPr/>
        </p:nvSpPr>
        <p:spPr>
          <a:xfrm>
            <a:off x="7402482" y="5220293"/>
            <a:ext cx="274320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rial"/>
                <a:ea typeface="ＭＳ Ｐゴシック"/>
                <a:cs typeface="Arial"/>
              </a:rPr>
              <a:t>Rogers et al.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25106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356133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Currently the by far biggest energy storage form is Pumped Hydro Storage.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It is reliable, has relatively low cost and can store energy for a long period of time. 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</p:spPr>
        <p:txBody>
          <a:bodyPr/>
          <a:lstStyle/>
          <a:p>
            <a:r>
              <a:rPr lang="en-US" dirty="0"/>
              <a:t>Potential</a:t>
            </a:r>
            <a:br>
              <a:rPr lang="en-US" dirty="0"/>
            </a:br>
            <a:r>
              <a:rPr lang="en-US" sz="2000" dirty="0"/>
              <a:t>Shares of energy storage technologies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014" y="1934919"/>
            <a:ext cx="4291376" cy="16554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37289" y="3855183"/>
            <a:ext cx="3156826" cy="49244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400" dirty="0">
                <a:latin typeface="Arial"/>
                <a:ea typeface="ＭＳ Ｐゴシック"/>
                <a:cs typeface="Arial"/>
              </a:rPr>
              <a:t>Word’s energy storage capacity [MW]</a:t>
            </a:r>
          </a:p>
          <a:p>
            <a:r>
              <a:rPr lang="en-US" sz="1200" dirty="0">
                <a:latin typeface="Arial"/>
                <a:ea typeface="ＭＳ Ｐゴシック"/>
                <a:cs typeface="Arial"/>
              </a:rPr>
              <a:t>IEA 2014</a:t>
            </a:r>
            <a:endParaRPr lang="fi-FI" sz="1200" dirty="0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7212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707976" cy="38437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CAES has the potential to store energy in a large scale like PHS.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PHS is becoming exhausted as an energy storage system due to the lack of favorable geographical sites. (Sternberg &amp; </a:t>
            </a:r>
            <a:r>
              <a:rPr lang="en-US" dirty="0" err="1">
                <a:ea typeface="ＭＳ Ｐゴシック"/>
              </a:rPr>
              <a:t>Bardow</a:t>
            </a:r>
            <a:r>
              <a:rPr lang="en-US" dirty="0">
                <a:ea typeface="ＭＳ Ｐゴシック"/>
              </a:rPr>
              <a:t>, 2015)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Scientific focus has strongly shifted to CAES, especially to the development of AA-CAES</a:t>
            </a:r>
            <a:br>
              <a:rPr lang="en-US" dirty="0">
                <a:ea typeface="ＭＳ Ｐゴシック"/>
              </a:rPr>
            </a:br>
            <a:r>
              <a:rPr lang="en-US" dirty="0">
                <a:latin typeface="Arial"/>
                <a:ea typeface="ＭＳ Ｐゴシック"/>
                <a:cs typeface="Times New Roman"/>
              </a:rPr>
              <a:t>(Sternberg &amp; </a:t>
            </a:r>
            <a:r>
              <a:rPr lang="en-US" dirty="0" err="1">
                <a:latin typeface="Arial"/>
                <a:ea typeface="ＭＳ Ｐゴシック"/>
                <a:cs typeface="Times New Roman"/>
              </a:rPr>
              <a:t>Bardow</a:t>
            </a:r>
            <a:r>
              <a:rPr lang="en-US" dirty="0">
                <a:latin typeface="Arial"/>
                <a:ea typeface="ＭＳ Ｐゴシック"/>
                <a:cs typeface="Times New Roman"/>
              </a:rPr>
              <a:t>, 2015)</a:t>
            </a:r>
            <a:endParaRPr lang="en-US" b="0" dirty="0">
              <a:latin typeface="Arial"/>
              <a:ea typeface="ＭＳ Ｐゴシック"/>
              <a:cs typeface="Times New Roman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Potential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>
                <a:ea typeface="ＭＳ Ｐゴシック"/>
              </a:rPr>
              <a:t>Power and discharge times of ES-technologies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5788"/>
          <a:stretch/>
        </p:blipFill>
        <p:spPr>
          <a:xfrm>
            <a:off x="4701912" y="2823657"/>
            <a:ext cx="3750630" cy="24412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55152" y="5341329"/>
            <a:ext cx="1779654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>
                <a:latin typeface="Arial"/>
                <a:ea typeface="ＭＳ Ｐゴシック"/>
                <a:cs typeface="Arial"/>
              </a:rPr>
              <a:t>(Energy storage sense)</a:t>
            </a:r>
            <a:endParaRPr lang="fi-FI" sz="1200" dirty="0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695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CAES costs are also in the same range as PHS. 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Cost estimates differ a lot by source but are roughly</a:t>
            </a:r>
            <a:r>
              <a:rPr lang="en-US" dirty="0">
                <a:ea typeface="ＭＳ Ｐゴシック"/>
                <a:cs typeface="Arial"/>
              </a:rPr>
              <a:t> 1000$/kW for diabatic and 1300$/kW for adiabatic CAES.</a:t>
            </a:r>
            <a:endParaRPr lang="en-US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Possible salt caverns mostly in middle and southern Europe.</a:t>
            </a:r>
            <a:endParaRPr lang="en-US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Potential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>
                <a:ea typeface="ＭＳ Ｐゴシック"/>
              </a:rPr>
              <a:t>Cost range and potential locations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392" y="2793647"/>
            <a:ext cx="4794605" cy="2835116"/>
          </a:xfrm>
          <a:prstGeom prst="rect">
            <a:avLst/>
          </a:prstGeom>
        </p:spPr>
      </p:pic>
      <p:pic>
        <p:nvPicPr>
          <p:cNvPr id="10" name="Picture 11" descr="A close up of a map&#10;&#10;Description generated with high confidence">
            <a:extLst>
              <a:ext uri="{FF2B5EF4-FFF2-40B4-BE49-F238E27FC236}">
                <a16:creationId xmlns:a16="http://schemas.microsoft.com/office/drawing/2014/main" id="{598A16E6-B159-4739-A709-BF0504663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1" y="2977043"/>
            <a:ext cx="3196320" cy="20630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8FD43A-8C94-4E5A-8E5D-121068DAC187}"/>
              </a:ext>
            </a:extLst>
          </p:cNvPr>
          <p:cNvSpPr txBox="1"/>
          <p:nvPr/>
        </p:nvSpPr>
        <p:spPr>
          <a:xfrm>
            <a:off x="942482" y="5142958"/>
            <a:ext cx="2743200" cy="4924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ＭＳ Ｐゴシック"/>
                <a:cs typeface="Arial"/>
              </a:rPr>
              <a:t>Potential salt caverns in Europe</a:t>
            </a:r>
          </a:p>
          <a:p>
            <a:r>
              <a:rPr lang="en-US" sz="1200" dirty="0" err="1">
                <a:latin typeface="Arial"/>
                <a:ea typeface="ＭＳ Ｐゴシック"/>
                <a:cs typeface="Arial"/>
              </a:rPr>
              <a:t>Bykov</a:t>
            </a:r>
            <a:r>
              <a:rPr lang="en-US" sz="1200" dirty="0">
                <a:latin typeface="Arial"/>
                <a:ea typeface="ＭＳ Ｐゴシック"/>
                <a:cs typeface="Arial"/>
              </a:rPr>
              <a:t>, 2018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89CFB4-CFC4-480D-B28A-E21E9344AE0D}"/>
              </a:ext>
            </a:extLst>
          </p:cNvPr>
          <p:cNvSpPr txBox="1"/>
          <p:nvPr/>
        </p:nvSpPr>
        <p:spPr>
          <a:xfrm>
            <a:off x="6859589" y="5490263"/>
            <a:ext cx="274320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rial"/>
                <a:ea typeface="ＭＳ Ｐゴシック"/>
                <a:cs typeface="Arial"/>
              </a:rPr>
              <a:t>Wang et al. 2017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82716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Projects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>
                <a:ea typeface="ＭＳ Ｐゴシック"/>
              </a:rPr>
              <a:t>In operation 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1CE858F-0D60-48A2-A903-028AF7F79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035710"/>
              </p:ext>
            </p:extLst>
          </p:nvPr>
        </p:nvGraphicFramePr>
        <p:xfrm>
          <a:off x="1081216" y="1977081"/>
          <a:ext cx="5540259" cy="2565400"/>
        </p:xfrm>
        <a:graphic>
          <a:graphicData uri="http://schemas.openxmlformats.org/drawingml/2006/table">
            <a:tbl>
              <a:tblPr firstCol="1">
                <a:tableStyleId>{5940675A-B579-460E-94D1-54222C63F5DA}</a:tableStyleId>
              </a:tblPr>
              <a:tblGrid>
                <a:gridCol w="1159030">
                  <a:extLst>
                    <a:ext uri="{9D8B030D-6E8A-4147-A177-3AD203B41FA5}">
                      <a16:colId xmlns:a16="http://schemas.microsoft.com/office/drawing/2014/main" val="3242083688"/>
                    </a:ext>
                  </a:extLst>
                </a:gridCol>
                <a:gridCol w="1095308">
                  <a:extLst>
                    <a:ext uri="{9D8B030D-6E8A-4147-A177-3AD203B41FA5}">
                      <a16:colId xmlns:a16="http://schemas.microsoft.com/office/drawing/2014/main" val="482350584"/>
                    </a:ext>
                  </a:extLst>
                </a:gridCol>
                <a:gridCol w="1055472">
                  <a:extLst>
                    <a:ext uri="{9D8B030D-6E8A-4147-A177-3AD203B41FA5}">
                      <a16:colId xmlns:a16="http://schemas.microsoft.com/office/drawing/2014/main" val="431596683"/>
                    </a:ext>
                  </a:extLst>
                </a:gridCol>
                <a:gridCol w="760645">
                  <a:extLst>
                    <a:ext uri="{9D8B030D-6E8A-4147-A177-3AD203B41FA5}">
                      <a16:colId xmlns:a16="http://schemas.microsoft.com/office/drawing/2014/main" val="978828175"/>
                    </a:ext>
                  </a:extLst>
                </a:gridCol>
                <a:gridCol w="1469804">
                  <a:extLst>
                    <a:ext uri="{9D8B030D-6E8A-4147-A177-3AD203B41FA5}">
                      <a16:colId xmlns:a16="http://schemas.microsoft.com/office/drawing/2014/main" val="42348299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500" b="1" i="0" u="none" strike="noStrike" noProof="0" dirty="0">
                          <a:latin typeface="Arial"/>
                        </a:rPr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/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/>
                        <a:t>Accumulator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929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 err="1"/>
                        <a:t>Huntorf</a:t>
                      </a:r>
                      <a:r>
                        <a:rPr lang="en-US" dirty="0"/>
                        <a:t>, 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290 MW, &gt;2h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Salt cavern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415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500" b="0" i="0" u="none" strike="noStrike" noProof="0" dirty="0">
                          <a:latin typeface="Arial"/>
                        </a:rPr>
                        <a:t>McIntosh, USA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 MW, &gt;26h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Salt cavern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5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0" i="0" u="none" strike="noStrike" noProof="0" dirty="0">
                          <a:latin typeface="Arial"/>
                        </a:rPr>
                        <a:t>Hokkaido, Japan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Rock cavern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916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500" b="0" i="0" u="none" strike="noStrike" noProof="0" dirty="0" err="1">
                          <a:latin typeface="Arial"/>
                        </a:rPr>
                        <a:t>Toronta</a:t>
                      </a:r>
                      <a:r>
                        <a:rPr lang="en-US" sz="1500" b="0" i="0" u="none" strike="noStrike" noProof="0" dirty="0">
                          <a:latin typeface="Arial"/>
                        </a:rPr>
                        <a:t>, Canada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Adiabatic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Underwater balloons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58771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B1B1C39-153A-4F27-8C86-037C23D1F9FC}"/>
              </a:ext>
            </a:extLst>
          </p:cNvPr>
          <p:cNvSpPr txBox="1"/>
          <p:nvPr/>
        </p:nvSpPr>
        <p:spPr>
          <a:xfrm>
            <a:off x="4621426" y="5259858"/>
            <a:ext cx="274320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rial"/>
                <a:ea typeface="ＭＳ Ｐゴシック"/>
                <a:cs typeface="Arial"/>
              </a:rPr>
              <a:t>Chen et al. 2016, </a:t>
            </a:r>
            <a:r>
              <a:rPr lang="en-US" sz="1200" dirty="0" err="1">
                <a:latin typeface="Arial"/>
                <a:ea typeface="ＭＳ Ｐゴシック"/>
                <a:cs typeface="Arial"/>
              </a:rPr>
              <a:t>Bykov</a:t>
            </a:r>
            <a:r>
              <a:rPr lang="en-US" sz="1200" dirty="0">
                <a:latin typeface="Arial"/>
                <a:ea typeface="ＭＳ Ｐゴシック"/>
                <a:cs typeface="Arial"/>
              </a:rPr>
              <a:t> 2018</a:t>
            </a:r>
            <a:endParaRPr lang="en-US" sz="1200" dirty="0" err="1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16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>
                <a:ea typeface="ＭＳ Ｐゴシック"/>
              </a:rPr>
              <a:t>Compressed</a:t>
            </a:r>
            <a:r>
              <a:rPr lang="fi-FI" sz="2000" dirty="0">
                <a:ea typeface="ＭＳ Ｐゴシック"/>
              </a:rPr>
              <a:t> Air Energy Storage (CAES) is an </a:t>
            </a:r>
            <a:r>
              <a:rPr lang="fi-FI" sz="2000" dirty="0" err="1">
                <a:ea typeface="ＭＳ Ｐゴシック"/>
              </a:rPr>
              <a:t>energy</a:t>
            </a:r>
            <a:r>
              <a:rPr lang="fi-FI" sz="2000" dirty="0">
                <a:ea typeface="ＭＳ Ｐゴシック"/>
              </a:rPr>
              <a:t> </a:t>
            </a:r>
            <a:r>
              <a:rPr lang="fi-FI" sz="2000" dirty="0" err="1">
                <a:ea typeface="ＭＳ Ｐゴシック"/>
              </a:rPr>
              <a:t>storage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method</a:t>
            </a:r>
            <a:r>
              <a:rPr lang="fi-FI" sz="2000" dirty="0">
                <a:ea typeface="ＭＳ Ｐゴシック"/>
              </a:rPr>
              <a:t> in </a:t>
            </a:r>
            <a:r>
              <a:rPr lang="fi-FI" sz="2000" dirty="0" err="1">
                <a:ea typeface="ＭＳ Ｐゴシック"/>
              </a:rPr>
              <a:t>which</a:t>
            </a:r>
            <a:r>
              <a:rPr lang="fi-FI" sz="2000" dirty="0">
                <a:ea typeface="ＭＳ Ｐゴシック"/>
              </a:rPr>
              <a:t> air is </a:t>
            </a:r>
            <a:r>
              <a:rPr lang="fi-FI" sz="2000" dirty="0" err="1">
                <a:ea typeface="ＭＳ Ｐゴシック"/>
              </a:rPr>
              <a:t>compressed</a:t>
            </a:r>
            <a:r>
              <a:rPr lang="fi-FI" sz="2000" dirty="0">
                <a:ea typeface="ＭＳ Ｐゴシック"/>
              </a:rPr>
              <a:t> into to a </a:t>
            </a:r>
            <a:r>
              <a:rPr lang="fi-FI" sz="2000" dirty="0" err="1">
                <a:ea typeface="ＭＳ Ｐゴシック"/>
              </a:rPr>
              <a:t>tank</a:t>
            </a:r>
            <a:r>
              <a:rPr lang="fi-FI" sz="2000" dirty="0">
                <a:ea typeface="ＭＳ Ｐゴシック"/>
              </a:rPr>
              <a:t> and </a:t>
            </a:r>
            <a:r>
              <a:rPr lang="fi-FI" sz="2000" dirty="0" err="1">
                <a:ea typeface="ＭＳ Ｐゴシック"/>
              </a:rPr>
              <a:t>released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later</a:t>
            </a:r>
            <a:r>
              <a:rPr lang="fi-FI" sz="2000" dirty="0">
                <a:ea typeface="ＭＳ Ｐゴシック"/>
              </a:rPr>
              <a:t> spinning a </a:t>
            </a:r>
            <a:r>
              <a:rPr lang="fi-FI" sz="2000" dirty="0" err="1">
                <a:ea typeface="ＭＳ Ｐゴシック"/>
              </a:rPr>
              <a:t>turbine</a:t>
            </a:r>
            <a:r>
              <a:rPr lang="fi-FI" sz="2000" dirty="0">
                <a:ea typeface="ＭＳ Ｐゴシック"/>
              </a:rPr>
              <a:t>.</a:t>
            </a:r>
            <a:endParaRPr lang="fi-FI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>
                <a:ea typeface="ＭＳ Ｐゴシック"/>
              </a:rPr>
              <a:t>Lots</a:t>
            </a:r>
            <a:r>
              <a:rPr lang="fi-FI" sz="2000" dirty="0">
                <a:ea typeface="ＭＳ Ｐゴシック"/>
              </a:rPr>
              <a:t> of </a:t>
            </a:r>
            <a:r>
              <a:rPr lang="fi-FI" sz="2000" dirty="0" err="1">
                <a:ea typeface="ＭＳ Ｐゴシック"/>
              </a:rPr>
              <a:t>promise</a:t>
            </a:r>
            <a:r>
              <a:rPr lang="fi-FI" sz="2000" dirty="0">
                <a:ea typeface="ＭＳ Ｐゴシック"/>
              </a:rPr>
              <a:t> on </a:t>
            </a:r>
            <a:r>
              <a:rPr lang="fi-FI" sz="2000" dirty="0" err="1">
                <a:ea typeface="ＭＳ Ｐゴシック"/>
              </a:rPr>
              <a:t>Adiabatic</a:t>
            </a:r>
            <a:r>
              <a:rPr lang="fi-FI" sz="2000" dirty="0">
                <a:ea typeface="ＭＳ Ｐゴシック"/>
              </a:rPr>
              <a:t> CAES </a:t>
            </a:r>
            <a:r>
              <a:rPr lang="fi-FI" sz="2000" dirty="0" err="1">
                <a:ea typeface="ＭＳ Ｐゴシック"/>
              </a:rPr>
              <a:t>which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does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not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require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any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external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fuel</a:t>
            </a:r>
            <a:r>
              <a:rPr lang="fi-FI" sz="2000" dirty="0">
                <a:ea typeface="ＭＳ Ｐゴシック"/>
              </a:rPr>
              <a:t>.</a:t>
            </a:r>
            <a:endParaRPr lang="fi-FI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>
                <a:ea typeface="ＭＳ Ｐゴシック"/>
              </a:rPr>
              <a:t>Huge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potential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since</a:t>
            </a:r>
            <a:r>
              <a:rPr lang="fi-FI" sz="2000" dirty="0">
                <a:ea typeface="ＭＳ Ｐゴシック"/>
              </a:rPr>
              <a:t> it </a:t>
            </a:r>
            <a:r>
              <a:rPr lang="fi-FI" sz="2000" dirty="0" err="1">
                <a:ea typeface="ＭＳ Ｐゴシック"/>
              </a:rPr>
              <a:t>can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store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great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amount</a:t>
            </a:r>
            <a:r>
              <a:rPr lang="fi-FI" sz="2000" dirty="0">
                <a:ea typeface="ＭＳ Ｐゴシック"/>
              </a:rPr>
              <a:t> of </a:t>
            </a:r>
            <a:r>
              <a:rPr lang="fi-FI" sz="2000" dirty="0" err="1">
                <a:ea typeface="ＭＳ Ｐゴシック"/>
              </a:rPr>
              <a:t>energy</a:t>
            </a:r>
            <a:r>
              <a:rPr lang="fi-FI" sz="2000" dirty="0">
                <a:ea typeface="ＭＳ Ｐゴシック"/>
              </a:rPr>
              <a:t> for a long </a:t>
            </a:r>
            <a:r>
              <a:rPr lang="fi-FI" sz="2000" dirty="0" err="1">
                <a:ea typeface="ＭＳ Ｐゴシック"/>
              </a:rPr>
              <a:t>period</a:t>
            </a:r>
            <a:r>
              <a:rPr lang="fi-FI" sz="2000" dirty="0">
                <a:ea typeface="ＭＳ Ｐゴシック"/>
              </a:rPr>
              <a:t> of </a:t>
            </a:r>
            <a:r>
              <a:rPr lang="fi-FI" sz="2000" dirty="0" err="1">
                <a:ea typeface="ＭＳ Ｐゴシック"/>
              </a:rPr>
              <a:t>time</a:t>
            </a:r>
            <a:r>
              <a:rPr lang="fi-FI" sz="2000" dirty="0">
                <a:ea typeface="ＭＳ Ｐゴシック"/>
              </a:rPr>
              <a:t>.</a:t>
            </a:r>
            <a:endParaRPr lang="fi-FI" sz="2000" dirty="0"/>
          </a:p>
          <a:p>
            <a:pPr marL="0" indent="0">
              <a:lnSpc>
                <a:spcPct val="150000"/>
              </a:lnSpc>
            </a:pP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34</TotalTime>
  <Words>459</Words>
  <Application>Microsoft Office PowerPoint</Application>
  <PresentationFormat>On-screen Show (4:3)</PresentationFormat>
  <Paragraphs>120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Compressed Air Energy Storage (CAES)</vt:lpstr>
      <vt:lpstr>Introduction</vt:lpstr>
      <vt:lpstr>Concept</vt:lpstr>
      <vt:lpstr>Different types of CAES systems</vt:lpstr>
      <vt:lpstr>Potential Shares of energy storage technologies</vt:lpstr>
      <vt:lpstr>Potential Power and discharge times of ES-technologies</vt:lpstr>
      <vt:lpstr>Potential Cost range and potential locations</vt:lpstr>
      <vt:lpstr>Projects In operation 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112</cp:revision>
  <dcterms:created xsi:type="dcterms:W3CDTF">2010-03-23T14:57:30Z</dcterms:created>
  <dcterms:modified xsi:type="dcterms:W3CDTF">2019-04-02T06:36:13Z</dcterms:modified>
</cp:coreProperties>
</file>