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5"/>
  </p:notesMasterIdLst>
  <p:handoutMasterIdLst>
    <p:handoutMasterId r:id="rId16"/>
  </p:handoutMasterIdLst>
  <p:sldIdLst>
    <p:sldId id="339" r:id="rId3"/>
    <p:sldId id="365" r:id="rId4"/>
    <p:sldId id="369" r:id="rId5"/>
    <p:sldId id="379" r:id="rId6"/>
    <p:sldId id="378" r:id="rId7"/>
    <p:sldId id="368" r:id="rId8"/>
    <p:sldId id="376" r:id="rId9"/>
    <p:sldId id="372" r:id="rId10"/>
    <p:sldId id="375" r:id="rId11"/>
    <p:sldId id="377" r:id="rId12"/>
    <p:sldId id="352" r:id="rId13"/>
    <p:sldId id="362" r:id="rId14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0349" autoAdjust="0"/>
  </p:normalViewPr>
  <p:slideViewPr>
    <p:cSldViewPr snapToGrid="0" snapToObjects="1">
      <p:cViewPr varScale="1">
        <p:scale>
          <a:sx n="163" d="100"/>
          <a:sy n="163" d="100"/>
        </p:scale>
        <p:origin x="178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463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38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omsociety.org/paris2018/papers/107.pdf" TargetMode="External"/><Relationship Id="rId3" Type="http://schemas.openxmlformats.org/officeDocument/2006/relationships/hyperlink" Target="https://ieeexplore.ieee.org/iel7/8295081/8295082/08295083.pdf" TargetMode="External"/><Relationship Id="rId7" Type="http://schemas.openxmlformats.org/officeDocument/2006/relationships/hyperlink" Target="https://www.academia.edu/34678706/Survey_of_Communication_System_for_DGs_and_Microgrid_in_Electrical_Power_Grid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enrauvergnerhonealpes.org/fr/reseaux/reseaux-electriques/le-projet-pegasus.html" TargetMode="External"/><Relationship Id="rId5" Type="http://schemas.openxmlformats.org/officeDocument/2006/relationships/hyperlink" Target="http://ieeexplore.ieee.org/abstract/document/5960751/" TargetMode="External"/><Relationship Id="rId4" Type="http://schemas.openxmlformats.org/officeDocument/2006/relationships/hyperlink" Target="https://www.ieee.ch/assets/.../IEEE-Swiss-IES-Microgrids-ABB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/>
              <a:t>Interconnection of microgrid  to the Power system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Waleed  Iftikhar</a:t>
            </a:r>
          </a:p>
          <a:p>
            <a:r>
              <a:rPr lang="en-US" i="1" dirty="0"/>
              <a:t>Michel Mabano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23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u="sng" dirty="0">
                <a:solidFill>
                  <a:schemeClr val="accent3"/>
                </a:solidFill>
              </a:rPr>
              <a:t>Microgrid Pilot (St Julien en quint)</a:t>
            </a:r>
            <a:endParaRPr lang="en-US" sz="2800" u="sng" dirty="0">
              <a:solidFill>
                <a:schemeClr val="accent3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4325" y="1386400"/>
            <a:ext cx="3947959" cy="4897437"/>
          </a:xfrm>
        </p:spPr>
        <p:txBody>
          <a:bodyPr/>
          <a:lstStyle/>
          <a:p>
            <a:r>
              <a:rPr lang="fi-FI" sz="2000" b="1" dirty="0"/>
              <a:t>Motivation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i-FI" sz="1800" dirty="0"/>
              <a:t>Regular power outage due to storm</a:t>
            </a:r>
          </a:p>
          <a:p>
            <a:pPr marL="0" indent="0">
              <a:buNone/>
            </a:pPr>
            <a:r>
              <a:rPr lang="fi-FI" sz="1800" dirty="0"/>
              <a:t> </a:t>
            </a:r>
            <a:r>
              <a:rPr lang="fi-FI" sz="2000" b="1" dirty="0"/>
              <a:t>Stage 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i-FI" sz="1800" dirty="0"/>
              <a:t>45 clients defined in the boundary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i-FI" sz="1800" dirty="0"/>
              <a:t>Stage I concluded with annual power consumption measurements(10 min interval).</a:t>
            </a:r>
          </a:p>
          <a:p>
            <a:pPr>
              <a:buFont typeface="Wingdings" panose="05000000000000000000" pitchFamily="2" charset="2"/>
              <a:buChar char="§"/>
            </a:pPr>
            <a:endParaRPr lang="fi-FI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fi-FI" sz="1800" b="1" dirty="0"/>
              <a:t>Among scenarios being studied</a:t>
            </a:r>
          </a:p>
          <a:p>
            <a:pPr marL="0" indent="0">
              <a:buNone/>
            </a:pPr>
            <a:endParaRPr lang="fi-FI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fi-FI" sz="1600" dirty="0"/>
              <a:t>Maximum PV production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i-FI" sz="1600" dirty="0"/>
              <a:t>Optimal local production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i-FI" sz="1600" dirty="0"/>
              <a:t>ESS and  DR .</a:t>
            </a:r>
          </a:p>
          <a:p>
            <a:pPr marL="0" indent="0">
              <a:buNone/>
            </a:pPr>
            <a:endParaRPr lang="fi-FI" sz="1600" dirty="0"/>
          </a:p>
          <a:p>
            <a:pPr>
              <a:buFont typeface="Wingdings" panose="05000000000000000000" pitchFamily="2" charset="2"/>
              <a:buChar char="Ø"/>
            </a:pPr>
            <a:endParaRPr lang="fi-FI" sz="1800" dirty="0"/>
          </a:p>
          <a:p>
            <a:pPr marL="0" indent="0">
              <a:buNone/>
            </a:pPr>
            <a:endParaRPr lang="fi-FI" sz="1800" dirty="0"/>
          </a:p>
          <a:p>
            <a:pPr marL="0" indent="0">
              <a:buNone/>
            </a:pPr>
            <a:endParaRPr lang="fi-FI" sz="1800" dirty="0"/>
          </a:p>
          <a:p>
            <a:pPr>
              <a:buFont typeface="Wingdings" panose="05000000000000000000" pitchFamily="2" charset="2"/>
              <a:buChar char="Ø"/>
            </a:pPr>
            <a:endParaRPr lang="fi-FI" sz="1800" dirty="0"/>
          </a:p>
          <a:p>
            <a:pPr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95799" y="1386400"/>
            <a:ext cx="4559291" cy="4897437"/>
          </a:xfrm>
        </p:spPr>
      </p:pic>
    </p:spTree>
    <p:extLst>
      <p:ext uri="{BB962C8B-B14F-4D97-AF65-F5344CB8AC3E}">
        <p14:creationId xmlns:p14="http://schemas.microsoft.com/office/powerpoint/2010/main" val="369483757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i-FI" sz="1800" dirty="0"/>
              <a:t>In grid-connected mode, a microgrid is seen as a single controllable unit, from the main grid perspective.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i-FI" sz="1800" dirty="0"/>
              <a:t>microgrid connection to the main grid side must not lead to negative impacts at the PCC.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i-FI" sz="1800" dirty="0"/>
              <a:t>Control system architecture will dictate the communication solutions.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fi-FI" sz="1800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fi-FI" sz="1800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fi-FI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E6E68076-252A-4B78-BE99-F5C43217B1CD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23963"/>
            <a:ext cx="8134278" cy="459105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</a:pPr>
            <a:r>
              <a:rPr lang="en-US" sz="1600" b="0" dirty="0">
                <a:hlinkClick r:id="rId3"/>
              </a:rPr>
              <a:t>https://ieeexplore-ieee-org.libproxy.aalto.fi/stamp/stamp.jsp?tp=&amp;arnumber=8038773</a:t>
            </a:r>
          </a:p>
          <a:p>
            <a:pPr marL="0" indent="0">
              <a:lnSpc>
                <a:spcPct val="150000"/>
              </a:lnSpc>
            </a:pPr>
            <a:endParaRPr lang="en-US" sz="1600" b="0" dirty="0">
              <a:hlinkClick r:id="rId3"/>
            </a:endParaRPr>
          </a:p>
          <a:p>
            <a:pPr marL="0" indent="0">
              <a:lnSpc>
                <a:spcPct val="150000"/>
              </a:lnSpc>
            </a:pPr>
            <a:r>
              <a:rPr lang="en-US" sz="1600" b="0" dirty="0">
                <a:hlinkClick r:id="rId3"/>
              </a:rPr>
              <a:t>https://ieeexplore.ieee.org/iel7/8295081/8295082/08295083.pdf</a:t>
            </a:r>
          </a:p>
          <a:p>
            <a:pPr marL="0" indent="0">
              <a:lnSpc>
                <a:spcPct val="150000"/>
              </a:lnSpc>
            </a:pPr>
            <a:endParaRPr lang="en-US" sz="1600" b="0" dirty="0">
              <a:hlinkClick r:id="rId4"/>
            </a:endParaRPr>
          </a:p>
          <a:p>
            <a:pPr marL="0" indent="0">
              <a:lnSpc>
                <a:spcPct val="150000"/>
              </a:lnSpc>
            </a:pPr>
            <a:r>
              <a:rPr lang="en-US" sz="1600" b="0" dirty="0">
                <a:hlinkClick r:id="rId4"/>
              </a:rPr>
              <a:t>https://www.ieee.ch/assets/.../IEEE-Swiss-IES-Microgrids-ABB.pdf</a:t>
            </a:r>
            <a:endParaRPr lang="en-US" sz="1600" b="0" dirty="0"/>
          </a:p>
          <a:p>
            <a:endParaRPr lang="en-US" sz="1600" b="0" dirty="0">
              <a:hlinkClick r:id="rId5"/>
            </a:endParaRPr>
          </a:p>
          <a:p>
            <a:r>
              <a:rPr lang="en-US" sz="1600" b="0" dirty="0">
                <a:hlinkClick r:id="rId5"/>
              </a:rPr>
              <a:t>ieeexplore.ieee.org/abstract/document/5960751/</a:t>
            </a:r>
          </a:p>
          <a:p>
            <a:endParaRPr lang="en-US" sz="1600" b="0" u="sng" dirty="0">
              <a:hlinkClick r:id="rId6"/>
            </a:endParaRPr>
          </a:p>
          <a:p>
            <a:r>
              <a:rPr lang="en-US" sz="1600" b="0" u="sng" dirty="0">
                <a:hlinkClick r:id="rId6"/>
              </a:rPr>
              <a:t>https://ieeexplore-ieee-org.libproxy.aalto.fi/stamp/stamp.jsp?tp=&amp;arnumber=7832732</a:t>
            </a:r>
          </a:p>
          <a:p>
            <a:pPr marL="6350" indent="-6350"/>
            <a:endParaRPr lang="en-US" sz="1600" b="0" dirty="0">
              <a:hlinkClick r:id="rId7"/>
            </a:endParaRPr>
          </a:p>
          <a:p>
            <a:pPr marL="6350" indent="-6350"/>
            <a:r>
              <a:rPr lang="en-US" sz="1600" b="0" dirty="0">
                <a:hlinkClick r:id="rId7"/>
              </a:rPr>
              <a:t>https://www.academia.edu/34678706/Survey_of_Communication_System_for_DGs_and_Microgrid_in_Electrical_Power_Grid</a:t>
            </a:r>
            <a:endParaRPr lang="en-US" sz="1600" b="0" dirty="0"/>
          </a:p>
          <a:p>
            <a:endParaRPr lang="en-US" sz="1600" b="0" dirty="0">
              <a:hlinkClick r:id="rId8"/>
            </a:endParaRPr>
          </a:p>
          <a:p>
            <a:r>
              <a:rPr lang="en-US" sz="1600" b="0" dirty="0">
                <a:hlinkClick r:id="rId8"/>
              </a:rPr>
              <a:t>www.ieomsociety.org/paris2018/papers/107.pdf</a:t>
            </a:r>
          </a:p>
          <a:p>
            <a:endParaRPr lang="en-US" sz="1600" b="0" dirty="0">
              <a:hlinkClick r:id="rId8"/>
            </a:endParaRPr>
          </a:p>
          <a:p>
            <a:r>
              <a:rPr lang="en-US" sz="1600" b="0" u="sng" dirty="0">
                <a:hlinkClick r:id="rId6"/>
              </a:rPr>
              <a:t>www.enrauvergnerhonealpes.org/</a:t>
            </a:r>
            <a:r>
              <a:rPr lang="en-US" sz="1600" b="0" u="sng" dirty="0" err="1">
                <a:hlinkClick r:id="rId6"/>
              </a:rPr>
              <a:t>fr</a:t>
            </a:r>
            <a:r>
              <a:rPr lang="en-US" sz="1600" b="0" u="sng" dirty="0">
                <a:hlinkClick r:id="rId6"/>
              </a:rPr>
              <a:t>/reseaux/.../le-projet-pegasus.htm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8E8973AA-7595-4F0A-966F-A0591FA252E2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73226"/>
            <a:ext cx="3702460" cy="4897437"/>
          </a:xfrm>
        </p:spPr>
        <p:txBody>
          <a:bodyPr/>
          <a:lstStyle/>
          <a:p>
            <a:r>
              <a:rPr lang="en-US" sz="1600" dirty="0"/>
              <a:t>Microgrid consist of  DER, loads in a defined  electrical boundary; can be controlled as a single unit with respect to the grid.</a:t>
            </a:r>
            <a:r>
              <a:rPr lang="fi-FI" sz="1600" dirty="0"/>
              <a:t> according to </a:t>
            </a:r>
            <a:r>
              <a:rPr lang="en-US" sz="1600" dirty="0"/>
              <a:t>IEEE </a:t>
            </a:r>
            <a:r>
              <a:rPr lang="en-US" sz="1600" dirty="0" err="1"/>
              <a:t>Std</a:t>
            </a:r>
            <a:r>
              <a:rPr lang="en-US" sz="1600" dirty="0"/>
              <a:t> 2030.7</a:t>
            </a:r>
          </a:p>
          <a:p>
            <a:endParaRPr lang="fi-FI" sz="1600" dirty="0"/>
          </a:p>
          <a:p>
            <a:r>
              <a:rPr lang="fi-FI" sz="1600" dirty="0"/>
              <a:t>Microgrid can be  operated in a grid connected mode,  islanded mode.</a:t>
            </a:r>
          </a:p>
          <a:p>
            <a:endParaRPr lang="fi-FI" sz="1600" dirty="0"/>
          </a:p>
          <a:p>
            <a:r>
              <a:rPr lang="fi-FI" sz="1600" dirty="0"/>
              <a:t>Loads in a microgrid are categorized into :</a:t>
            </a:r>
          </a:p>
          <a:p>
            <a:pPr marL="798513">
              <a:buFont typeface="Wingdings" panose="05000000000000000000" pitchFamily="2" charset="2"/>
              <a:buChar char="ü"/>
            </a:pPr>
            <a:r>
              <a:rPr lang="fi-FI" sz="1600" dirty="0"/>
              <a:t>Priority</a:t>
            </a:r>
          </a:p>
          <a:p>
            <a:pPr marL="798513">
              <a:buFont typeface="Wingdings" panose="05000000000000000000" pitchFamily="2" charset="2"/>
              <a:buChar char="ü"/>
            </a:pPr>
            <a:r>
              <a:rPr lang="fi-FI" sz="1600" dirty="0"/>
              <a:t>Critical</a:t>
            </a:r>
          </a:p>
          <a:p>
            <a:pPr marL="798513">
              <a:buFont typeface="Wingdings" panose="05000000000000000000" pitchFamily="2" charset="2"/>
              <a:buChar char="ü"/>
            </a:pPr>
            <a:r>
              <a:rPr lang="fi-FI" sz="1600" dirty="0"/>
              <a:t>Controllable </a:t>
            </a:r>
          </a:p>
          <a:p>
            <a:pPr marL="798513">
              <a:buFont typeface="Wingdings" panose="05000000000000000000" pitchFamily="2" charset="2"/>
              <a:buChar char="ü"/>
            </a:pPr>
            <a:r>
              <a:rPr lang="fi-FI" sz="1600" dirty="0"/>
              <a:t>Interruptable, </a:t>
            </a:r>
          </a:p>
          <a:p>
            <a:pPr marL="798513">
              <a:buFont typeface="Wingdings" panose="05000000000000000000" pitchFamily="2" charset="2"/>
              <a:buChar char="ü"/>
            </a:pPr>
            <a:r>
              <a:rPr lang="fi-FI" sz="1600" dirty="0"/>
              <a:t>Dump and diversion</a:t>
            </a:r>
          </a:p>
          <a:p>
            <a:endParaRPr lang="en-US" sz="1600" b="1" dirty="0"/>
          </a:p>
          <a:p>
            <a:endParaRPr lang="fi-FI" sz="1600" b="1" dirty="0"/>
          </a:p>
          <a:p>
            <a:endParaRPr lang="en-US" sz="1600" b="1" dirty="0"/>
          </a:p>
          <a:p>
            <a:endParaRPr lang="fi-FI" sz="1400" b="1" dirty="0"/>
          </a:p>
          <a:p>
            <a:pPr marL="0" indent="0">
              <a:buNone/>
            </a:pPr>
            <a:endParaRPr lang="en-US" sz="14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26310" y="1693528"/>
            <a:ext cx="4785317" cy="4056831"/>
          </a:xfrm>
        </p:spPr>
      </p:pic>
    </p:spTree>
    <p:extLst>
      <p:ext uri="{BB962C8B-B14F-4D97-AF65-F5344CB8AC3E}">
        <p14:creationId xmlns:p14="http://schemas.microsoft.com/office/powerpoint/2010/main" val="288723230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56097"/>
            <a:ext cx="7988990" cy="4377903"/>
          </a:xfrm>
        </p:spPr>
        <p:txBody>
          <a:bodyPr/>
          <a:lstStyle/>
          <a:p>
            <a:pPr marL="0" indent="0"/>
            <a:endParaRPr lang="fi-FI" sz="2000" dirty="0"/>
          </a:p>
          <a:p>
            <a:pPr marL="0" indent="0"/>
            <a:r>
              <a:rPr lang="fi-FI" sz="2000" dirty="0"/>
              <a:t>Benefits  offered by a microgrid</a:t>
            </a:r>
          </a:p>
          <a:p>
            <a:pPr marL="0" indent="0"/>
            <a:endParaRPr lang="fi-FI" dirty="0"/>
          </a:p>
          <a:p>
            <a:pPr>
              <a:buFont typeface="Wingdings" panose="05000000000000000000" pitchFamily="2" charset="2"/>
              <a:buChar char="Ø"/>
            </a:pPr>
            <a:r>
              <a:rPr lang="fi-FI" sz="1800" b="0" dirty="0"/>
              <a:t>Access to power in remote location, lower cost and environmental impact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b="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0" dirty="0"/>
              <a:t> Deferral of investment in upgrading and renovating distribution grids</a:t>
            </a:r>
            <a:endParaRPr lang="fi-FI" sz="1800" b="0" dirty="0"/>
          </a:p>
          <a:p>
            <a:pPr>
              <a:buFont typeface="Wingdings" panose="05000000000000000000" pitchFamily="2" charset="2"/>
              <a:buChar char="Ø"/>
            </a:pPr>
            <a:endParaRPr lang="fi-FI" sz="1800" b="0" dirty="0"/>
          </a:p>
          <a:p>
            <a:pPr>
              <a:buFont typeface="Wingdings" panose="05000000000000000000" pitchFamily="2" charset="2"/>
              <a:buChar char="Ø"/>
            </a:pPr>
            <a:r>
              <a:rPr lang="fi-FI" sz="1800" b="0" dirty="0"/>
              <a:t>Grid resiliency, increased reliability, energy efficiency, Improved power quality, etc..</a:t>
            </a:r>
          </a:p>
          <a:p>
            <a:pPr marL="0" indent="0"/>
            <a:endParaRPr lang="fi-FI" sz="1800" dirty="0"/>
          </a:p>
          <a:p>
            <a:pPr marL="0" indent="0"/>
            <a:r>
              <a:rPr lang="fi-FI" sz="2000" dirty="0"/>
              <a:t>Motivation for connecting to the power system</a:t>
            </a:r>
          </a:p>
          <a:p>
            <a:pPr marL="0" indent="0"/>
            <a:endParaRPr lang="fi-FI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i-FI" sz="1800" b="0" dirty="0"/>
              <a:t>Reduction of the energy storage need/capacity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i-FI" sz="1800" b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i-FI" sz="1800" b="0" dirty="0"/>
              <a:t>Power system can act as an additional source to the microgrid, etc...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i-FI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667292"/>
          </a:xfrm>
        </p:spPr>
        <p:txBody>
          <a:bodyPr/>
          <a:lstStyle/>
          <a:p>
            <a:r>
              <a:rPr lang="fi-FI" dirty="0"/>
              <a:t> Benefits and Motivation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2518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E48C7C7-CCBB-436C-AE0C-89601F0190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141207-5640-4BD0-A76F-41C420E9E6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Microgrid Structure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4DE81-86DA-47B3-988F-D3AEE2C046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BA0C41-FCB2-4225-BC8A-CCDC972A77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6856B-48B8-4580-A7FA-B7329181FD2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CC6E19-A1F6-41F9-BCCB-09630284F9F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0FEB7F-C682-4324-AF19-AF9E400EE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523" y="1360462"/>
            <a:ext cx="6562224" cy="441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494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7189D93-3329-4CA6-B0FA-1D317AB9E5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822897" cy="4136400"/>
          </a:xfrm>
        </p:spPr>
        <p:txBody>
          <a:bodyPr>
            <a:normAutofit/>
          </a:bodyPr>
          <a:lstStyle/>
          <a:p>
            <a:pPr algn="just"/>
            <a:endParaRPr lang="en-US" sz="1800" b="0" dirty="0"/>
          </a:p>
          <a:p>
            <a:pPr marL="6350" indent="-6350" algn="just"/>
            <a:r>
              <a:rPr lang="en-US" sz="1800" b="0" dirty="0"/>
              <a:t>Microgrid control system should have real time control and energy management functions that operate in the following situations</a:t>
            </a:r>
          </a:p>
          <a:p>
            <a:pPr algn="just"/>
            <a:endParaRPr lang="en-US" sz="1800" b="0" dirty="0"/>
          </a:p>
          <a:p>
            <a:pPr marL="688975" indent="-342900" algn="just">
              <a:buFont typeface="Wingdings" panose="05000000000000000000" pitchFamily="2" charset="2"/>
              <a:buChar char="Ø"/>
            </a:pPr>
            <a:r>
              <a:rPr lang="en-US" sz="1800" b="0" dirty="0"/>
              <a:t>Operation in grid-connected and islanded modes</a:t>
            </a:r>
          </a:p>
          <a:p>
            <a:pPr marL="688975" indent="-342900" algn="just">
              <a:buFont typeface="Wingdings" panose="05000000000000000000" pitchFamily="2" charset="2"/>
              <a:buChar char="Ø"/>
            </a:pPr>
            <a:endParaRPr lang="en-US" sz="1800" b="0" dirty="0"/>
          </a:p>
          <a:p>
            <a:pPr marL="688975" indent="-342900" algn="just">
              <a:buFont typeface="Wingdings" panose="05000000000000000000" pitchFamily="2" charset="2"/>
              <a:buChar char="Ø"/>
            </a:pPr>
            <a:r>
              <a:rPr lang="en-US" sz="1800" b="0" dirty="0"/>
              <a:t>Automatic transition from grid-connected to islanded mode</a:t>
            </a:r>
          </a:p>
          <a:p>
            <a:pPr marL="688975" indent="-342900" algn="just">
              <a:buFont typeface="Wingdings" panose="05000000000000000000" pitchFamily="2" charset="2"/>
              <a:buChar char="Ø"/>
            </a:pPr>
            <a:endParaRPr lang="en-US" sz="1800" b="0" dirty="0"/>
          </a:p>
          <a:p>
            <a:pPr marL="688975" indent="-342900" algn="just">
              <a:buFont typeface="Wingdings" panose="05000000000000000000" pitchFamily="2" charset="2"/>
              <a:buChar char="Ø"/>
            </a:pPr>
            <a:r>
              <a:rPr lang="en-US" sz="1800" b="0" dirty="0"/>
              <a:t>Resynchronization and reconnection from islanded mode to grid-connected mode </a:t>
            </a:r>
          </a:p>
          <a:p>
            <a:pPr marL="688975" indent="-342900" algn="just">
              <a:buFont typeface="Wingdings" panose="05000000000000000000" pitchFamily="2" charset="2"/>
              <a:buChar char="Ø"/>
            </a:pPr>
            <a:endParaRPr lang="en-US" sz="1800" b="0" dirty="0"/>
          </a:p>
          <a:p>
            <a:pPr marL="688975" indent="-342900" algn="just">
              <a:buFont typeface="Wingdings" panose="05000000000000000000" pitchFamily="2" charset="2"/>
              <a:buChar char="Ø"/>
            </a:pPr>
            <a:r>
              <a:rPr lang="en-US" sz="1800" b="0" dirty="0"/>
              <a:t>Energy management to optimize both real and reactive power generation and consumption </a:t>
            </a:r>
          </a:p>
          <a:p>
            <a:pPr marL="688975" indent="-342900" algn="just">
              <a:buFont typeface="Wingdings" panose="05000000000000000000" pitchFamily="2" charset="2"/>
              <a:buChar char="Ø"/>
            </a:pPr>
            <a:endParaRPr lang="en-US" sz="1800" b="0" dirty="0"/>
          </a:p>
          <a:p>
            <a:pPr marL="688975" indent="-342900" algn="just">
              <a:buFont typeface="Wingdings" panose="05000000000000000000" pitchFamily="2" charset="2"/>
              <a:buChar char="Ø"/>
            </a:pPr>
            <a:r>
              <a:rPr lang="en-US" sz="1800" b="0" dirty="0"/>
              <a:t>Ancillary services provision, support of the grid, and participation in the energy market and/or utility system operation, as applicable</a:t>
            </a:r>
          </a:p>
          <a:p>
            <a:pPr algn="just"/>
            <a:endParaRPr lang="en-US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89F5E8-66EB-4D4B-9CBE-ADFC1A8B83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Microgrid Control System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05203D-7B8B-4E58-A434-EC1DDE7239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102D7E-E37F-47A3-AFA6-1BF0312F757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30BACD-6EE3-4FCB-B981-6AB06433B29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DE4EEADA-023F-4CA1-928B-631F77622331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648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24577" y="1313848"/>
            <a:ext cx="7820223" cy="4320152"/>
          </a:xfrm>
        </p:spPr>
        <p:txBody>
          <a:bodyPr>
            <a:normAutofit fontScale="32500" lnSpcReduction="20000"/>
          </a:bodyPr>
          <a:lstStyle/>
          <a:p>
            <a:pPr marL="0" indent="0" algn="just"/>
            <a:endParaRPr lang="fi-FI" sz="4500" dirty="0"/>
          </a:p>
          <a:p>
            <a:pPr marL="0" indent="0" algn="just"/>
            <a:r>
              <a:rPr lang="fi-FI" sz="4500" dirty="0"/>
              <a:t>According to  </a:t>
            </a:r>
            <a:r>
              <a:rPr lang="en-US" sz="4500" dirty="0"/>
              <a:t>IEEE </a:t>
            </a:r>
            <a:r>
              <a:rPr lang="en-US" sz="4500" dirty="0" err="1"/>
              <a:t>Std</a:t>
            </a:r>
            <a:r>
              <a:rPr lang="en-US" sz="4500" dirty="0"/>
              <a:t> 1547</a:t>
            </a:r>
            <a:endParaRPr lang="fi-FI" sz="45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fi-FI" sz="4600" b="0" dirty="0"/>
              <a:t>Connection of  DERs must not cause voltage fluctuations higher than ±5% at the PCC.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i-FI" sz="4600" b="0" dirty="0"/>
              <a:t>Monitoring system for  real output power, reactive power, and voltage at the  point of connection for 250 kVA and above`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i-FI" sz="4600" b="0" dirty="0"/>
              <a:t>Grounding  of the microgrid must not lead overvoltages of the equipments in the main grid.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i-FI" dirty="0"/>
          </a:p>
          <a:p>
            <a:pPr marL="0" indent="0" algn="just"/>
            <a:r>
              <a:rPr lang="fi-FI" sz="4500" dirty="0"/>
              <a:t>Following  fault  in the EPS circuit connected to the microgrid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4600" b="0" dirty="0"/>
              <a:t>A microgrid shall detect unintentional islanding and cease to energize the EPS.  </a:t>
            </a:r>
            <a:endParaRPr lang="fi-FI" sz="4600" b="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i-FI" sz="4600" b="0" dirty="0"/>
              <a:t>Reconnection may occur 5 minutes  after voltage, frequency stabilized in the main grid</a:t>
            </a:r>
            <a:r>
              <a:rPr lang="fi-FI" sz="4600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i-FI" dirty="0"/>
          </a:p>
          <a:p>
            <a:pPr marL="0" indent="0" algn="just"/>
            <a:r>
              <a:rPr lang="fi-FI" sz="3800" dirty="0"/>
              <a:t> </a:t>
            </a:r>
            <a:r>
              <a:rPr lang="fi-FI" sz="4500" dirty="0"/>
              <a:t>Amendments in ( IEEE std 1547-2018)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i-FI" sz="4600" b="0" dirty="0"/>
              <a:t>DERs shall ride through abnormal V/f for a specified time 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i-FI" sz="4600" b="0" dirty="0"/>
              <a:t>DERs shall be able to regulate  voltage by changing the reactive power.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i-FI" sz="4600" b="0" dirty="0"/>
              <a:t>DERs shall be capable of changing real power following frequency deviations.</a:t>
            </a:r>
            <a:endParaRPr lang="en-US" sz="4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Interconnection of  microgrid to the main grid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78837B3A-5C0F-48BB-9AB5-45D798A137CD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839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r>
              <a:rPr lang="fi-FI" dirty="0"/>
              <a:t>(”</a:t>
            </a:r>
            <a:r>
              <a:rPr lang="en-US" dirty="0"/>
              <a:t> Basic Considerations for Integration of Microgrid Systems ”, 2018</a:t>
            </a:r>
            <a:r>
              <a:rPr lang="fi-FI" dirty="0"/>
              <a:t>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Hierarchial control levels of a microgrid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00" y="1919077"/>
            <a:ext cx="6595525" cy="3019846"/>
          </a:xfrm>
          <a:prstGeom prst="rect">
            <a:avLst/>
          </a:prstGeom>
        </p:spPr>
      </p:pic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AD1FA7C1-22E5-426D-B4E4-67AE76F22EAF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659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fi-FI" dirty="0"/>
              <a:t>All the units in a microgrid   coordinate with controller through communication channels.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i-FI" dirty="0"/>
              <a:t>Communication system in a microgrid is influenced by the control system architecture(whether it is centralized or decentralized).</a:t>
            </a:r>
          </a:p>
          <a:p>
            <a:pPr>
              <a:buFont typeface="Wingdings" panose="05000000000000000000" pitchFamily="2" charset="2"/>
              <a:buChar char="§"/>
            </a:pPr>
            <a:endParaRPr lang="fi-FI" dirty="0"/>
          </a:p>
          <a:p>
            <a:pPr>
              <a:buFont typeface="Wingdings" panose="05000000000000000000" pitchFamily="2" charset="2"/>
              <a:buChar char="§"/>
            </a:pPr>
            <a:r>
              <a:rPr lang="fi-FI" dirty="0"/>
              <a:t> Communication channels are characterized by data rates, spectrum, and coverage range, latency, etc ...</a:t>
            </a:r>
          </a:p>
          <a:p>
            <a:pPr>
              <a:buFont typeface="Wingdings" panose="05000000000000000000" pitchFamily="2" charset="2"/>
              <a:buChar char="§"/>
            </a:pPr>
            <a:endParaRPr lang="fi-FI" dirty="0"/>
          </a:p>
          <a:p>
            <a:pPr marL="0" indent="0"/>
            <a:endParaRPr lang="fi-FI" dirty="0"/>
          </a:p>
          <a:p>
            <a:pPr>
              <a:buFont typeface="Wingdings" panose="05000000000000000000" pitchFamily="2" charset="2"/>
              <a:buChar char="§"/>
            </a:pPr>
            <a:endParaRPr lang="fi-FI" dirty="0"/>
          </a:p>
          <a:p>
            <a:pPr>
              <a:buFont typeface="Wingdings" panose="05000000000000000000" pitchFamily="2" charset="2"/>
              <a:buChar char="§"/>
            </a:pPr>
            <a:endParaRPr lang="fi-FI" dirty="0"/>
          </a:p>
          <a:p>
            <a:pPr marL="0" indent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Communication protocols and architecture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BD5E26FD-4FBD-4CFA-B2A5-9F988977FBAF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320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r>
              <a:rPr lang="fi-FI" dirty="0"/>
              <a:t>(</a:t>
            </a:r>
            <a:r>
              <a:rPr lang="en-US" dirty="0"/>
              <a:t>“Survey of Communication System for DG’s and Microgrid in Electrical Power Grid”, 2016 </a:t>
            </a:r>
            <a:r>
              <a:rPr lang="fi-FI" dirty="0"/>
              <a:t>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Available communication to microgrid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731" y="1494425"/>
            <a:ext cx="6235469" cy="3254556"/>
          </a:xfrm>
          <a:prstGeom prst="rect">
            <a:avLst/>
          </a:prstGeom>
        </p:spPr>
      </p:pic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354B0C13-84A6-44DF-B056-F38DD7C18B2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02790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15878</TotalTime>
  <Words>620</Words>
  <Application>Microsoft Office PowerPoint</Application>
  <PresentationFormat>On-screen Show (4:3)</PresentationFormat>
  <Paragraphs>156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Interconnection of microgrid  to the Power system</vt:lpstr>
      <vt:lpstr>Introduction</vt:lpstr>
      <vt:lpstr> Benefits and Motivation</vt:lpstr>
      <vt:lpstr>Microgrid Structure</vt:lpstr>
      <vt:lpstr>Microgrid Control System</vt:lpstr>
      <vt:lpstr>Interconnection of  microgrid to the main grid </vt:lpstr>
      <vt:lpstr>Hierarchial control levels of a microgrid</vt:lpstr>
      <vt:lpstr>Communication protocols and architecture</vt:lpstr>
      <vt:lpstr>Available communication to microgrid</vt:lpstr>
      <vt:lpstr>Microgrid Pilot (St Julien en quint)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1153</cp:revision>
  <dcterms:created xsi:type="dcterms:W3CDTF">2010-03-23T14:57:30Z</dcterms:created>
  <dcterms:modified xsi:type="dcterms:W3CDTF">2019-04-23T08:37:44Z</dcterms:modified>
</cp:coreProperties>
</file>