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neli Leiskamo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96A16FD-E5B1-4F64-B0F2-B08AD248A444}">
  <a:tblStyle styleId="{796A16FD-E5B1-4F64-B0F2-B08AD248A44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83" autoAdjust="0"/>
  </p:normalViewPr>
  <p:slideViewPr>
    <p:cSldViewPr snapToGrid="0">
      <p:cViewPr varScale="1">
        <p:scale>
          <a:sx n="153" d="100"/>
          <a:sy n="153" d="100"/>
        </p:scale>
        <p:origin x="203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165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4572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-"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Market architectures in general are regulated or liberalized to some extent.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-"/>
            </a:pP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New “smart” elements: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Flexibility service provider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Aggregation for BRP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Independant aggregation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-"/>
            </a:pPr>
            <a:r>
              <a:rPr lang="fi-FI" sz="1400" b="1">
                <a:latin typeface="Arial"/>
                <a:ea typeface="Arial"/>
                <a:cs typeface="Arial"/>
                <a:sym typeface="Arial"/>
              </a:rPr>
              <a:t>Localized bidding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3716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-"/>
            </a:pPr>
            <a:r>
              <a:rPr lang="fi-FI">
                <a:latin typeface="Arial"/>
                <a:ea typeface="Arial"/>
                <a:cs typeface="Arial"/>
                <a:sym typeface="Arial"/>
              </a:rPr>
              <a:t>Offer payments to customer to reduce their load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914400" lvl="0" indent="4572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fi-FI">
                <a:latin typeface="Arial"/>
                <a:ea typeface="Arial"/>
                <a:cs typeface="Arial"/>
                <a:sym typeface="Arial"/>
              </a:rPr>
              <a:t> during system need or stress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37160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fi-FI" sz="800">
                <a:latin typeface="Arial"/>
                <a:ea typeface="Arial"/>
                <a:cs typeface="Arial"/>
                <a:sym typeface="Arial"/>
              </a:rPr>
              <a:t>Offer time-based rates of electricity directly to end users</a:t>
            </a:r>
            <a:endParaRPr sz="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i-FI" sz="800">
                <a:latin typeface="Arial"/>
                <a:ea typeface="Arial"/>
                <a:cs typeface="Arial"/>
                <a:sym typeface="Arial"/>
              </a:rPr>
              <a:t>			to promote customer demand response</a:t>
            </a:r>
            <a:endParaRPr sz="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fi-FI" dirty="0" err="1"/>
              <a:t>Customers</a:t>
            </a:r>
            <a:r>
              <a:rPr lang="fi-FI" dirty="0"/>
              <a:t> </a:t>
            </a:r>
            <a:r>
              <a:rPr lang="fi-FI" dirty="0" err="1"/>
              <a:t>sell</a:t>
            </a:r>
            <a:r>
              <a:rPr lang="fi-FI" dirty="0"/>
              <a:t>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flexibility</a:t>
            </a:r>
            <a:r>
              <a:rPr lang="fi-FI" dirty="0"/>
              <a:t> on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whole</a:t>
            </a:r>
            <a:r>
              <a:rPr lang="fi-FI" dirty="0"/>
              <a:t> </a:t>
            </a:r>
            <a:r>
              <a:rPr lang="fi-FI" dirty="0" err="1"/>
              <a:t>sale</a:t>
            </a:r>
            <a:r>
              <a:rPr lang="fi-FI" dirty="0"/>
              <a:t> market</a:t>
            </a:r>
          </a:p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fi-FI" dirty="0"/>
          </a:p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fi-FI" dirty="0"/>
              <a:t>If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bid</a:t>
            </a:r>
            <a:r>
              <a:rPr lang="fi-FI" dirty="0"/>
              <a:t> is </a:t>
            </a:r>
            <a:r>
              <a:rPr lang="fi-FI" dirty="0" err="1"/>
              <a:t>accepted</a:t>
            </a:r>
            <a:r>
              <a:rPr lang="fi-FI" dirty="0"/>
              <a:t>,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customer</a:t>
            </a:r>
            <a:r>
              <a:rPr lang="fi-FI" dirty="0"/>
              <a:t> is </a:t>
            </a:r>
            <a:r>
              <a:rPr lang="fi-FI" dirty="0" err="1"/>
              <a:t>obliged</a:t>
            </a:r>
            <a:r>
              <a:rPr lang="fi-FI" dirty="0"/>
              <a:t> to </a:t>
            </a:r>
            <a:r>
              <a:rPr lang="fi-FI" dirty="0" err="1"/>
              <a:t>meet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reduction</a:t>
            </a:r>
            <a:r>
              <a:rPr lang="fi-FI" dirty="0"/>
              <a:t> of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consumption</a:t>
            </a:r>
            <a:endParaRPr lang="fi-FI" dirty="0"/>
          </a:p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fi-FI" dirty="0"/>
              <a:t>If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able</a:t>
            </a:r>
            <a:r>
              <a:rPr lang="fi-FI" dirty="0"/>
              <a:t> to </a:t>
            </a:r>
            <a:r>
              <a:rPr lang="fi-FI" dirty="0" err="1"/>
              <a:t>follow</a:t>
            </a:r>
            <a:r>
              <a:rPr lang="fi-FI" dirty="0"/>
              <a:t> </a:t>
            </a:r>
            <a:r>
              <a:rPr lang="fi-FI" dirty="0" err="1"/>
              <a:t>through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 </a:t>
            </a:r>
            <a:r>
              <a:rPr lang="fi-FI" dirty="0" err="1">
                <a:sym typeface="Wingdings" panose="05000000000000000000" pitchFamily="2" charset="2"/>
              </a:rPr>
              <a:t>penalty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payments</a:t>
            </a:r>
            <a:endParaRPr lang="fi-FI" dirty="0">
              <a:sym typeface="Wingdings" panose="05000000000000000000" pitchFamily="2" charset="2"/>
            </a:endParaRPr>
          </a:p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fi-FI" dirty="0">
              <a:sym typeface="Wingdings" panose="05000000000000000000" pitchFamily="2" charset="2"/>
            </a:endParaRPr>
          </a:p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fi-FI" dirty="0" err="1">
                <a:sym typeface="Wingdings" panose="05000000000000000000" pitchFamily="2" charset="2"/>
              </a:rPr>
              <a:t>However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there</a:t>
            </a:r>
            <a:r>
              <a:rPr lang="fi-FI" dirty="0">
                <a:sym typeface="Wingdings" panose="05000000000000000000" pitchFamily="2" charset="2"/>
              </a:rPr>
              <a:t> is a </a:t>
            </a:r>
            <a:r>
              <a:rPr lang="fi-FI" dirty="0" err="1">
                <a:sym typeface="Wingdings" panose="05000000000000000000" pitchFamily="2" charset="2"/>
              </a:rPr>
              <a:t>special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type</a:t>
            </a:r>
            <a:r>
              <a:rPr lang="fi-FI" dirty="0">
                <a:sym typeface="Wingdings" panose="05000000000000000000" pitchFamily="2" charset="2"/>
              </a:rPr>
              <a:t> of </a:t>
            </a:r>
            <a:r>
              <a:rPr lang="fi-FI" dirty="0" err="1">
                <a:sym typeface="Wingdings" panose="05000000000000000000" pitchFamily="2" charset="2"/>
              </a:rPr>
              <a:t>demand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bidding</a:t>
            </a:r>
            <a:endParaRPr lang="fi-FI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7683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Tx/>
              <a:buChar char="-"/>
            </a:pPr>
            <a:r>
              <a:rPr lang="fi-FI" dirty="0" err="1"/>
              <a:t>Reflects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actual</a:t>
            </a:r>
            <a:r>
              <a:rPr lang="fi-FI" dirty="0"/>
              <a:t> </a:t>
            </a:r>
            <a:r>
              <a:rPr lang="fi-FI" dirty="0" err="1"/>
              <a:t>situation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market &amp;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system</a:t>
            </a:r>
            <a:endParaRPr lang="fi-FI" dirty="0"/>
          </a:p>
          <a:p>
            <a:pPr marL="7683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Tx/>
              <a:buChar char="-"/>
            </a:pPr>
            <a:r>
              <a:rPr lang="fi-FI" dirty="0" err="1"/>
              <a:t>Customers</a:t>
            </a:r>
            <a:r>
              <a:rPr lang="fi-FI" dirty="0"/>
              <a:t>/</a:t>
            </a:r>
            <a:r>
              <a:rPr lang="fi-FI" dirty="0" err="1"/>
              <a:t>Consumers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motivated</a:t>
            </a:r>
            <a:r>
              <a:rPr lang="fi-FI" dirty="0"/>
              <a:t> to </a:t>
            </a:r>
            <a:r>
              <a:rPr lang="fi-FI" dirty="0" err="1"/>
              <a:t>decrease</a:t>
            </a:r>
            <a:r>
              <a:rPr lang="fi-FI" dirty="0"/>
              <a:t>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 </a:t>
            </a:r>
            <a:r>
              <a:rPr lang="fi-FI" dirty="0" err="1"/>
              <a:t>consumption</a:t>
            </a:r>
            <a:r>
              <a:rPr lang="fi-FI" dirty="0"/>
              <a:t> </a:t>
            </a:r>
            <a:r>
              <a:rPr lang="fi-FI" dirty="0" err="1"/>
              <a:t>during</a:t>
            </a:r>
            <a:r>
              <a:rPr lang="fi-FI" dirty="0"/>
              <a:t> </a:t>
            </a:r>
            <a:r>
              <a:rPr lang="fi-FI" dirty="0" err="1"/>
              <a:t>peak</a:t>
            </a:r>
            <a:r>
              <a:rPr lang="fi-FI" dirty="0"/>
              <a:t> </a:t>
            </a:r>
            <a:r>
              <a:rPr lang="fi-FI" dirty="0" err="1"/>
              <a:t>hours</a:t>
            </a:r>
            <a:r>
              <a:rPr lang="fi-FI" dirty="0"/>
              <a:t> </a:t>
            </a:r>
            <a:r>
              <a:rPr lang="fi-FI" dirty="0" err="1"/>
              <a:t>due</a:t>
            </a:r>
            <a:r>
              <a:rPr lang="fi-FI" dirty="0"/>
              <a:t> to </a:t>
            </a:r>
            <a:r>
              <a:rPr lang="fi-FI" dirty="0" err="1"/>
              <a:t>higher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 </a:t>
            </a:r>
            <a:r>
              <a:rPr lang="fi-FI" dirty="0" err="1"/>
              <a:t>price</a:t>
            </a:r>
            <a:r>
              <a:rPr lang="fi-FI" dirty="0"/>
              <a:t>. </a:t>
            </a:r>
            <a:r>
              <a:rPr lang="fi-FI" dirty="0" err="1"/>
              <a:t>This</a:t>
            </a:r>
            <a:r>
              <a:rPr lang="fi-FI" dirty="0"/>
              <a:t> </a:t>
            </a:r>
            <a:r>
              <a:rPr lang="fi-FI" dirty="0" err="1"/>
              <a:t>evens</a:t>
            </a:r>
            <a:r>
              <a:rPr lang="fi-FI" dirty="0"/>
              <a:t> out </a:t>
            </a:r>
            <a:r>
              <a:rPr lang="fi-FI" dirty="0" err="1"/>
              <a:t>daily</a:t>
            </a:r>
            <a:r>
              <a:rPr lang="fi-FI" dirty="0"/>
              <a:t> </a:t>
            </a:r>
            <a:r>
              <a:rPr lang="fi-FI" dirty="0" err="1"/>
              <a:t>variations</a:t>
            </a:r>
            <a:r>
              <a:rPr lang="fi-FI" dirty="0"/>
              <a:t> of </a:t>
            </a:r>
            <a:r>
              <a:rPr lang="fi-FI" dirty="0" err="1"/>
              <a:t>consumption</a:t>
            </a:r>
            <a:r>
              <a:rPr lang="fi-FI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254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Tx/>
              <a:buNone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Challenges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311150" lvl="0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Tx/>
              <a:buChar char="-"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Harder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predict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-&gt;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causes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uncertainty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which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already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discussed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previous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slide</a:t>
            </a:r>
            <a:endParaRPr lang="fi-FI" sz="1400" dirty="0">
              <a:latin typeface="Arial"/>
              <a:ea typeface="Arial"/>
              <a:cs typeface="Arial"/>
              <a:sym typeface="Arial"/>
            </a:endParaRPr>
          </a:p>
          <a:p>
            <a:pPr marL="311150" lvl="0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Tx/>
              <a:buChar char="-"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Engaging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is a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large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benefit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for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system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as a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whole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but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only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small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portion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actual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savings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for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customer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 is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the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customer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instead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willing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to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pay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the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few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extra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bucks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to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use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electricity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however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he/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she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Wingdings" panose="05000000000000000000" pitchFamily="2" charset="2"/>
              </a:rPr>
              <a:t>desires</a:t>
            </a:r>
            <a:r>
              <a:rPr lang="fi-FI" sz="14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.</a:t>
            </a:r>
            <a:endParaRPr lang="fi-FI" sz="14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/>
              <a:t>The cost of grid stabilisation measures in Germany reached a €1.4bn last year (2017), a record high, according to the country’s regulator BNetzA.</a:t>
            </a:r>
            <a:br>
              <a:rPr lang="fi-FI"/>
            </a:br>
            <a:r>
              <a:rPr lang="fi-FI"/>
              <a:t/>
            </a:r>
            <a:br>
              <a:rPr lang="fi-FI"/>
            </a:br>
            <a:r>
              <a:rPr lang="fi-FI"/>
              <a:t>Total redispatch volume reached 20,439 gigawatt-hours in 2017, the agency added. This included about 10,200GWh of curtailment and some 10,238GWh of additional ordered capacity.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3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200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1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400" cy="6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500" cy="54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000" cy="9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28" t="6172"/>
          <a:stretch/>
        </p:blipFill>
        <p:spPr>
          <a:xfrm>
            <a:off x="0" y="0"/>
            <a:ext cx="2162174" cy="2038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00" cy="392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2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ta-publications.lbl.gov/sites/default/files/report-lbnl-1252d.pdf" TargetMode="External"/><Relationship Id="rId7" Type="http://schemas.openxmlformats.org/officeDocument/2006/relationships/hyperlink" Target="https://www.usef.energy/flexibility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lensahkoverkko.fi/uutiset/2017/siirtohinnat-muuttuvat/#miten-tehomaksu-maaraytyy" TargetMode="External"/><Relationship Id="rId5" Type="http://schemas.openxmlformats.org/officeDocument/2006/relationships/hyperlink" Target="https://www.fingrid.fi/sahkomarkkinat/sahkomarkkinoiden-tulevaisuus/askelmerkit-sahkomarkkinamurrokseen/pohjoismainen-tasehallinta-ja-uudet-pohjoismaiset-markkinapaikat/" TargetMode="External"/><Relationship Id="rId4" Type="http://schemas.openxmlformats.org/officeDocument/2006/relationships/hyperlink" Target="https://elering.ee/en/working-group-led-elering-receives-eu-horizon2020-funding-creating-unique-platform-electricit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b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Different market mechanisms for smart grid: bidding, real-time pricing, </a:t>
            </a:r>
            <a:r>
              <a:rPr lang="fi-FI" sz="2880"/>
              <a:t>localized markets</a:t>
            </a:r>
            <a:endParaRPr sz="288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/>
              <a:t>Taneli Leiskamo	</a:t>
            </a:r>
            <a:r>
              <a:rPr lang="fi-FI"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fi-FI"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fi-FI"/>
              <a:t>Antti Hyttinen</a:t>
            </a:r>
            <a:endParaRPr sz="20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8"/>
          <p:cNvSpPr txBox="1"/>
          <p:nvPr/>
        </p:nvSpPr>
        <p:spPr>
          <a:xfrm>
            <a:off x="7354275" y="5505800"/>
            <a:ext cx="995400" cy="8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i-FI"/>
              <a:t>12</a:t>
            </a:r>
            <a:r>
              <a:rPr lang="fi-FI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.3.201</a:t>
            </a:r>
            <a:r>
              <a:rPr lang="fi-FI"/>
              <a:t>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>
            <a:off x="152400" y="1275990"/>
            <a:ext cx="8839200" cy="45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-285750">
              <a:lnSpc>
                <a:spcPct val="150000"/>
              </a:lnSpc>
              <a:spcBef>
                <a:spcPts val="0"/>
              </a:spcBef>
              <a:buSzPts val="900"/>
              <a:buChar char="-"/>
            </a:pPr>
            <a:r>
              <a:rPr lang="en-GB" sz="1000" b="0" dirty="0" err="1">
                <a:solidFill>
                  <a:schemeClr val="hlink"/>
                </a:solidFill>
              </a:rPr>
              <a:t>Aalami</a:t>
            </a:r>
            <a:r>
              <a:rPr lang="en-GB" sz="1000" b="0" dirty="0">
                <a:solidFill>
                  <a:schemeClr val="hlink"/>
                </a:solidFill>
              </a:rPr>
              <a:t>, H.A. &amp; </a:t>
            </a:r>
            <a:r>
              <a:rPr lang="en-GB" sz="1000" b="0" dirty="0" err="1">
                <a:solidFill>
                  <a:schemeClr val="hlink"/>
                </a:solidFill>
              </a:rPr>
              <a:t>Khatibzadeh</a:t>
            </a:r>
            <a:r>
              <a:rPr lang="en-GB" sz="1000" b="0" dirty="0">
                <a:solidFill>
                  <a:schemeClr val="hlink"/>
                </a:solidFill>
              </a:rPr>
              <a:t>, A. 2016. Regulation of market clearing price based on nonlinear models of demand bidding and emergency demand response programs. International Transactions on Electrical Energy Systems. Vol. 26(11). pp. 2463-2478. Cited 10.3.2019</a:t>
            </a:r>
          </a:p>
          <a:p>
            <a:pPr indent="-285750">
              <a:lnSpc>
                <a:spcPct val="150000"/>
              </a:lnSpc>
              <a:spcBef>
                <a:spcPts val="0"/>
              </a:spcBef>
              <a:buSzPts val="900"/>
              <a:buFont typeface="Arial"/>
              <a:buChar char="-"/>
            </a:pPr>
            <a:r>
              <a:rPr lang="en-GB" sz="1000" b="0" dirty="0"/>
              <a:t>Aalto university, 2019. John Millar. Course material: ELEC-E8406 Electricity distribution and Markets.</a:t>
            </a:r>
            <a:endParaRPr lang="en-GB" sz="1000" b="0" dirty="0">
              <a:solidFill>
                <a:schemeClr val="hlink"/>
              </a:solidFill>
            </a:endParaRPr>
          </a:p>
          <a:p>
            <a:pPr indent="-285750">
              <a:lnSpc>
                <a:spcPct val="150000"/>
              </a:lnSpc>
              <a:spcBef>
                <a:spcPts val="0"/>
              </a:spcBef>
              <a:buSzPts val="900"/>
              <a:buFont typeface="Arial"/>
              <a:buChar char="-"/>
            </a:pPr>
            <a:r>
              <a:rPr lang="en-GB" sz="1000" b="0" dirty="0" err="1">
                <a:solidFill>
                  <a:schemeClr val="hlink"/>
                </a:solidFill>
              </a:rPr>
              <a:t>Albadi</a:t>
            </a:r>
            <a:r>
              <a:rPr lang="en-GB" sz="1000" b="0" dirty="0">
                <a:solidFill>
                  <a:schemeClr val="hlink"/>
                </a:solidFill>
              </a:rPr>
              <a:t>, M. H. &amp; El-</a:t>
            </a:r>
            <a:r>
              <a:rPr lang="en-GB" sz="1000" b="0" dirty="0" err="1">
                <a:solidFill>
                  <a:schemeClr val="hlink"/>
                </a:solidFill>
              </a:rPr>
              <a:t>Saadany</a:t>
            </a:r>
            <a:r>
              <a:rPr lang="en-GB" sz="1000" b="0" dirty="0">
                <a:solidFill>
                  <a:schemeClr val="hlink"/>
                </a:solidFill>
              </a:rPr>
              <a:t>, E., 2008. A summary of demand response in electricity markets. Electric Power System Research, Vol. 78(11), pp. 1989-1996. Cited 10.3.2019</a:t>
            </a:r>
            <a:endParaRPr lang="fi-FI" sz="1000" b="0" dirty="0">
              <a:solidFill>
                <a:schemeClr val="hlink"/>
              </a:solidFill>
              <a:hlinkClick r:id="rId3"/>
            </a:endParaRPr>
          </a:p>
          <a:p>
            <a:pPr lvl="0" indent="-285750">
              <a:lnSpc>
                <a:spcPct val="150000"/>
              </a:lnSpc>
              <a:spcBef>
                <a:spcPts val="0"/>
              </a:spcBef>
              <a:buSzPts val="900"/>
              <a:buChar char="-"/>
            </a:pPr>
            <a:r>
              <a:rPr lang="en-GB" sz="1000" b="0" dirty="0">
                <a:solidFill>
                  <a:schemeClr val="hlink"/>
                </a:solidFill>
              </a:rPr>
              <a:t>Chen, C. et al. 2011. An innovative RTP-based residential power scheduling scheme for smart grids. 2011. IEEE International Conference on Acoustics, Speech and Signal Processing. Prague. Cited 10.3.2019</a:t>
            </a:r>
          </a:p>
          <a:p>
            <a:pPr indent="-285750">
              <a:lnSpc>
                <a:spcPct val="150000"/>
              </a:lnSpc>
              <a:spcBef>
                <a:spcPts val="0"/>
              </a:spcBef>
              <a:buSzPts val="900"/>
              <a:buFont typeface="Arial"/>
              <a:buChar char="-"/>
            </a:pPr>
            <a:r>
              <a:rPr lang="en-GB" sz="1000" b="0" dirty="0" err="1"/>
              <a:t>Elering</a:t>
            </a:r>
            <a:r>
              <a:rPr lang="en-GB" sz="1000" b="0" dirty="0"/>
              <a:t>. INTER(R)FACE. [Online source]. Accessed 10.3.2018. </a:t>
            </a:r>
            <a:r>
              <a:rPr lang="en-GB" sz="1000" b="0" dirty="0" err="1"/>
              <a:t>Available:</a:t>
            </a:r>
            <a:r>
              <a:rPr lang="en-GB" sz="1000" b="0" dirty="0" err="1">
                <a:solidFill>
                  <a:schemeClr val="hlink"/>
                </a:solidFill>
                <a:uFill>
                  <a:noFill/>
                </a:uFill>
                <a:hlinkClick r:id="rId4"/>
              </a:rPr>
              <a:t>https</a:t>
            </a:r>
            <a:r>
              <a:rPr lang="en-GB" sz="1000" b="0" dirty="0">
                <a:solidFill>
                  <a:schemeClr val="hlink"/>
                </a:solidFill>
                <a:uFill>
                  <a:noFill/>
                </a:uFill>
                <a:hlinkClick r:id="rId4"/>
              </a:rPr>
              <a:t>://elering.ee/</a:t>
            </a:r>
            <a:r>
              <a:rPr lang="en-GB" sz="1000" b="0" dirty="0" err="1">
                <a:solidFill>
                  <a:schemeClr val="hlink"/>
                </a:solidFill>
                <a:uFill>
                  <a:noFill/>
                </a:uFill>
                <a:hlinkClick r:id="rId4"/>
              </a:rPr>
              <a:t>en</a:t>
            </a:r>
            <a:r>
              <a:rPr lang="en-GB" sz="1000" b="0" dirty="0">
                <a:solidFill>
                  <a:schemeClr val="hlink"/>
                </a:solidFill>
                <a:uFill>
                  <a:noFill/>
                </a:uFill>
                <a:hlinkClick r:id="rId4"/>
              </a:rPr>
              <a:t>/working-group-led-elering-receives-eu-horizon2020-funding-creating-unique-platform-electricity</a:t>
            </a:r>
            <a:endParaRPr lang="en-GB" sz="1000" b="0" dirty="0">
              <a:solidFill>
                <a:schemeClr val="hlink"/>
              </a:solidFill>
              <a:uFill>
                <a:noFill/>
              </a:uFill>
            </a:endParaRPr>
          </a:p>
          <a:p>
            <a:pPr indent="-285750">
              <a:lnSpc>
                <a:spcPct val="150000"/>
              </a:lnSpc>
              <a:spcBef>
                <a:spcPts val="0"/>
              </a:spcBef>
              <a:buSzPts val="900"/>
              <a:buFont typeface="Arial"/>
              <a:buChar char="-"/>
            </a:pPr>
            <a:r>
              <a:rPr lang="en-GB" sz="1000" b="0" dirty="0" err="1"/>
              <a:t>Fingrid</a:t>
            </a:r>
            <a:r>
              <a:rPr lang="en-GB" sz="1000" b="0" dirty="0"/>
              <a:t>. Balancing markets. [Online source]. Accessed 10.3.2018. </a:t>
            </a:r>
            <a:r>
              <a:rPr lang="en-GB" sz="1000" b="0" dirty="0" err="1"/>
              <a:t>Available:</a:t>
            </a:r>
            <a:r>
              <a:rPr lang="en-GB" sz="1000" b="0" dirty="0" err="1">
                <a:solidFill>
                  <a:schemeClr val="hlink"/>
                </a:solidFill>
                <a:uFill>
                  <a:noFill/>
                </a:uFill>
                <a:hlinkClick r:id="rId5"/>
              </a:rPr>
              <a:t>https</a:t>
            </a:r>
            <a:r>
              <a:rPr lang="en-GB" sz="1000" b="0" dirty="0">
                <a:solidFill>
                  <a:schemeClr val="hlink"/>
                </a:solidFill>
                <a:uFill>
                  <a:noFill/>
                </a:uFill>
                <a:hlinkClick r:id="rId5"/>
              </a:rPr>
              <a:t>://www.fingrid.fi/sahkomarkkinat/sahkomarkkinoiden-tulevaisuus/askelmerkit-sahkomarkkinamurrokseen/pohjoismainen-tasehallinta-ja-uudet-pohjoismaiset-markkinapaikat/</a:t>
            </a:r>
            <a:endParaRPr lang="en-GB" sz="1000" b="0" dirty="0">
              <a:solidFill>
                <a:schemeClr val="hlink"/>
              </a:solidFill>
              <a:uFill>
                <a:noFill/>
              </a:uFill>
            </a:endParaRPr>
          </a:p>
          <a:p>
            <a:pPr indent="-285750">
              <a:lnSpc>
                <a:spcPct val="150000"/>
              </a:lnSpc>
              <a:spcBef>
                <a:spcPts val="0"/>
              </a:spcBef>
              <a:buSzPts val="900"/>
              <a:buFont typeface="Arial"/>
              <a:buChar char="-"/>
            </a:pPr>
            <a:r>
              <a:rPr lang="fi-FI" sz="1000" b="0" dirty="0"/>
              <a:t>Helen. </a:t>
            </a:r>
            <a:r>
              <a:rPr lang="fi-FI" sz="1000" b="0" dirty="0" err="1"/>
              <a:t>Tehomaksu</a:t>
            </a:r>
            <a:r>
              <a:rPr lang="fi-FI" sz="1000" b="0" dirty="0"/>
              <a:t>. [Online </a:t>
            </a:r>
            <a:r>
              <a:rPr lang="fi-FI" sz="1000" b="0" dirty="0" err="1"/>
              <a:t>source</a:t>
            </a:r>
            <a:r>
              <a:rPr lang="fi-FI" sz="1000" b="0" dirty="0"/>
              <a:t>]. </a:t>
            </a:r>
            <a:r>
              <a:rPr lang="fi-FI" sz="1000" b="0" dirty="0" err="1"/>
              <a:t>Accessed</a:t>
            </a:r>
            <a:r>
              <a:rPr lang="fi-FI" sz="1000" b="0" dirty="0"/>
              <a:t> 10.3.2018. </a:t>
            </a:r>
            <a:r>
              <a:rPr lang="fi-FI" sz="1000" b="0" dirty="0" err="1"/>
              <a:t>Available:</a:t>
            </a:r>
            <a:r>
              <a:rPr lang="fi-FI" sz="1000" b="0" dirty="0" err="1">
                <a:solidFill>
                  <a:schemeClr val="hlink"/>
                </a:solidFill>
                <a:uFill>
                  <a:noFill/>
                </a:uFill>
                <a:hlinkClick r:id="rId6"/>
              </a:rPr>
              <a:t>https</a:t>
            </a:r>
            <a:r>
              <a:rPr lang="fi-FI" sz="1000" b="0" dirty="0">
                <a:solidFill>
                  <a:schemeClr val="hlink"/>
                </a:solidFill>
                <a:uFill>
                  <a:noFill/>
                </a:uFill>
                <a:hlinkClick r:id="rId6"/>
              </a:rPr>
              <a:t>://www.helensahkoverkko.fi/uutiset/2017/siirtohinnat-muuttuvat/#miten-tehomaksu-maaraytyy</a:t>
            </a:r>
            <a:endParaRPr lang="fi-FI" sz="1000" b="0" dirty="0">
              <a:solidFill>
                <a:schemeClr val="hlink"/>
              </a:solidFill>
              <a:hlinkClick r:id="rId3"/>
            </a:endParaRPr>
          </a:p>
          <a:p>
            <a:pPr lvl="0" indent="-285750">
              <a:lnSpc>
                <a:spcPct val="150000"/>
              </a:lnSpc>
              <a:spcBef>
                <a:spcPts val="0"/>
              </a:spcBef>
              <a:buSzPts val="900"/>
              <a:buChar char="-"/>
            </a:pPr>
            <a:r>
              <a:rPr lang="en-GB" sz="1000" b="0" dirty="0" err="1">
                <a:solidFill>
                  <a:schemeClr val="hlink"/>
                </a:solidFill>
              </a:rPr>
              <a:t>Steriotis</a:t>
            </a:r>
            <a:r>
              <a:rPr lang="en-GB" sz="1000" b="0" dirty="0">
                <a:solidFill>
                  <a:schemeClr val="hlink"/>
                </a:solidFill>
              </a:rPr>
              <a:t>, K. et al. 2018. A novel </a:t>
            </a:r>
            <a:r>
              <a:rPr lang="en-GB" sz="1000" b="0" dirty="0" err="1">
                <a:solidFill>
                  <a:schemeClr val="hlink"/>
                </a:solidFill>
              </a:rPr>
              <a:t>behavioral</a:t>
            </a:r>
            <a:r>
              <a:rPr lang="en-GB" sz="1000" b="0" dirty="0">
                <a:solidFill>
                  <a:schemeClr val="hlink"/>
                </a:solidFill>
              </a:rPr>
              <a:t> real time pricing scheme for the active energy consumers’ participation in emerging flexibility markets. Sustainable Energy, Grids and Networks. Vol. 16. pp. 14-27. Cited 10.3.2019</a:t>
            </a:r>
            <a:endParaRPr lang="fi-FI" sz="1000" b="0" dirty="0">
              <a:solidFill>
                <a:schemeClr val="hlink"/>
              </a:solidFill>
              <a:hlinkClick r:id="rId3"/>
            </a:endParaRPr>
          </a:p>
          <a:p>
            <a:pPr lvl="0" indent="-285750">
              <a:lnSpc>
                <a:spcPct val="150000"/>
              </a:lnSpc>
              <a:spcBef>
                <a:spcPts val="0"/>
              </a:spcBef>
              <a:buSzPts val="900"/>
              <a:buChar char="-"/>
            </a:pPr>
            <a:r>
              <a:rPr lang="en-GB" sz="1000" b="0" dirty="0" err="1">
                <a:solidFill>
                  <a:schemeClr val="hlink"/>
                </a:solidFill>
              </a:rPr>
              <a:t>Uludag</a:t>
            </a:r>
            <a:r>
              <a:rPr lang="en-GB" sz="1000" b="0" dirty="0">
                <a:solidFill>
                  <a:schemeClr val="hlink"/>
                </a:solidFill>
              </a:rPr>
              <a:t>, S. et al. 2015. Privacy-Guaranteeing Bidding in Smart Grid Demand Response Programs. 2015 IEEE </a:t>
            </a:r>
            <a:r>
              <a:rPr lang="en-GB" sz="1000" b="0" dirty="0" err="1">
                <a:solidFill>
                  <a:schemeClr val="hlink"/>
                </a:solidFill>
              </a:rPr>
              <a:t>Globecom</a:t>
            </a:r>
            <a:r>
              <a:rPr lang="en-GB" sz="1000" b="0" dirty="0">
                <a:solidFill>
                  <a:schemeClr val="hlink"/>
                </a:solidFill>
              </a:rPr>
              <a:t> Workshops. San Diego. Cited 10.3.2019</a:t>
            </a:r>
            <a:endParaRPr lang="fi-FI" sz="1000" b="0" dirty="0">
              <a:solidFill>
                <a:schemeClr val="hlink"/>
              </a:solidFill>
              <a:hlinkClick r:id="rId3"/>
            </a:endParaRPr>
          </a:p>
          <a:p>
            <a:pPr lvl="0" indent="-285750">
              <a:lnSpc>
                <a:spcPct val="150000"/>
              </a:lnSpc>
              <a:spcBef>
                <a:spcPts val="0"/>
              </a:spcBef>
              <a:buSzPts val="900"/>
              <a:buChar char="-"/>
            </a:pPr>
            <a:r>
              <a:rPr lang="fi-FI" sz="1000" b="0" dirty="0">
                <a:solidFill>
                  <a:schemeClr val="hlink"/>
                </a:solidFill>
              </a:rPr>
              <a:t>US Department of Energy. 2006. </a:t>
            </a:r>
            <a:r>
              <a:rPr lang="fi-FI" sz="1000" b="0" dirty="0" err="1"/>
              <a:t>Benefits</a:t>
            </a:r>
            <a:r>
              <a:rPr lang="fi-FI" sz="1000" b="0" dirty="0"/>
              <a:t> for </a:t>
            </a:r>
            <a:r>
              <a:rPr lang="fi-FI" sz="1000" b="0" dirty="0" err="1"/>
              <a:t>Demand</a:t>
            </a:r>
            <a:r>
              <a:rPr lang="fi-FI" sz="1000" b="0" dirty="0"/>
              <a:t> </a:t>
            </a:r>
            <a:r>
              <a:rPr lang="fi-FI" sz="1000" b="0" dirty="0" err="1"/>
              <a:t>Response</a:t>
            </a:r>
            <a:r>
              <a:rPr lang="fi-FI" sz="1000" b="0" dirty="0"/>
              <a:t> in </a:t>
            </a:r>
            <a:r>
              <a:rPr lang="fi-FI" sz="1000" b="0" dirty="0" err="1"/>
              <a:t>Electricity</a:t>
            </a:r>
            <a:r>
              <a:rPr lang="fi-FI" sz="1000" b="0" dirty="0"/>
              <a:t> Markets and </a:t>
            </a:r>
            <a:r>
              <a:rPr lang="fi-FI" sz="1000" b="0" dirty="0" err="1"/>
              <a:t>Recommendations</a:t>
            </a:r>
            <a:r>
              <a:rPr lang="fi-FI" sz="1000" b="0" dirty="0"/>
              <a:t> for </a:t>
            </a:r>
            <a:r>
              <a:rPr lang="fi-FI" sz="1000" b="0" dirty="0" err="1"/>
              <a:t>Achieving</a:t>
            </a:r>
            <a:r>
              <a:rPr lang="fi-FI" sz="1000" b="0" dirty="0"/>
              <a:t> </a:t>
            </a:r>
            <a:r>
              <a:rPr lang="fi-FI" sz="1000" b="0" dirty="0" err="1"/>
              <a:t>Them</a:t>
            </a:r>
            <a:r>
              <a:rPr lang="fi-FI" sz="1000" b="0" dirty="0"/>
              <a:t>. </a:t>
            </a:r>
            <a:r>
              <a:rPr lang="fi-FI" sz="1000" b="0" dirty="0" err="1"/>
              <a:t>Cited</a:t>
            </a:r>
            <a:r>
              <a:rPr lang="fi-FI" sz="1000" b="0" dirty="0"/>
              <a:t> 10.3.2019</a:t>
            </a:r>
            <a:endParaRPr sz="1000" b="0" dirty="0"/>
          </a:p>
          <a:p>
            <a:pPr marL="4572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00"/>
              <a:buChar char="-"/>
            </a:pPr>
            <a:r>
              <a:rPr lang="fi-FI" sz="1000" b="0" dirty="0"/>
              <a:t>USEF. </a:t>
            </a:r>
            <a:r>
              <a:rPr lang="fi-FI" sz="1000" b="0" dirty="0" err="1"/>
              <a:t>Flexibility</a:t>
            </a:r>
            <a:r>
              <a:rPr lang="fi-FI" sz="1000" b="0" dirty="0"/>
              <a:t>. [Online </a:t>
            </a:r>
            <a:r>
              <a:rPr lang="fi-FI" sz="1000" b="0" dirty="0" err="1"/>
              <a:t>source</a:t>
            </a:r>
            <a:r>
              <a:rPr lang="fi-FI" sz="1000" b="0" dirty="0"/>
              <a:t>]. </a:t>
            </a:r>
            <a:r>
              <a:rPr lang="fi-FI" sz="1000" b="0" dirty="0" err="1"/>
              <a:t>Accessed</a:t>
            </a:r>
            <a:r>
              <a:rPr lang="fi-FI" sz="1000" b="0" dirty="0"/>
              <a:t> 10.3.2018. </a:t>
            </a:r>
            <a:r>
              <a:rPr lang="fi-FI" sz="1000" b="0" dirty="0" err="1"/>
              <a:t>Available:</a:t>
            </a:r>
            <a:r>
              <a:rPr lang="fi-FI" sz="1000" b="0" dirty="0" err="1">
                <a:solidFill>
                  <a:schemeClr val="hlink"/>
                </a:solidFill>
                <a:uFill>
                  <a:noFill/>
                </a:uFill>
                <a:hlinkClick r:id="rId7"/>
              </a:rPr>
              <a:t>https</a:t>
            </a:r>
            <a:r>
              <a:rPr lang="fi-FI" sz="1000" b="0" dirty="0">
                <a:solidFill>
                  <a:schemeClr val="hlink"/>
                </a:solidFill>
                <a:uFill>
                  <a:noFill/>
                </a:uFill>
                <a:hlinkClick r:id="rId7"/>
              </a:rPr>
              <a:t>://www.usef.energy/flexibility/</a:t>
            </a:r>
            <a:r>
              <a:rPr lang="fi-FI" sz="900" b="0" dirty="0"/>
              <a:t/>
            </a:r>
            <a:br>
              <a:rPr lang="fi-FI" sz="900" b="0" dirty="0"/>
            </a:br>
            <a:r>
              <a:rPr lang="fi-FI" sz="900" b="0" dirty="0"/>
              <a:t/>
            </a:r>
            <a:br>
              <a:rPr lang="fi-FI" sz="900" b="0" dirty="0"/>
            </a:br>
            <a:r>
              <a:rPr lang="fi-FI" sz="900" b="0" dirty="0"/>
              <a:t/>
            </a:r>
            <a:br>
              <a:rPr lang="fi-FI" sz="900" b="0" dirty="0"/>
            </a:br>
            <a:endParaRPr sz="900" b="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</p:txBody>
      </p:sp>
      <p:sp>
        <p:nvSpPr>
          <p:cNvPr id="140" name="Google Shape;140;p1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/>
              <a:t>List of references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Introduction: What is a smart grid market?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1"/>
          </p:nvPr>
        </p:nvSpPr>
        <p:spPr>
          <a:xfrm>
            <a:off x="572400" y="1193723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413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fi-FI" sz="1200" dirty="0"/>
              <a:t>“Smart </a:t>
            </a:r>
            <a:r>
              <a:rPr lang="fi-FI" sz="1200" dirty="0" err="1"/>
              <a:t>grid</a:t>
            </a:r>
            <a:r>
              <a:rPr lang="fi-FI" sz="1200" dirty="0"/>
              <a:t>” is a </a:t>
            </a:r>
            <a:r>
              <a:rPr lang="fi-FI" sz="1200" dirty="0" err="1"/>
              <a:t>combination</a:t>
            </a:r>
            <a:r>
              <a:rPr lang="fi-FI" sz="1200" dirty="0"/>
              <a:t> of </a:t>
            </a:r>
            <a:r>
              <a:rPr lang="fi-FI" sz="1200" dirty="0" err="1"/>
              <a:t>physical</a:t>
            </a:r>
            <a:r>
              <a:rPr lang="fi-FI" sz="1200" dirty="0"/>
              <a:t> </a:t>
            </a:r>
            <a:r>
              <a:rPr lang="fi-FI" sz="1200" dirty="0" err="1"/>
              <a:t>infrastructure</a:t>
            </a:r>
            <a:r>
              <a:rPr lang="fi-FI" sz="1200" dirty="0"/>
              <a:t> (=hardware) and </a:t>
            </a:r>
            <a:r>
              <a:rPr lang="fi-FI" sz="1200" dirty="0" err="1"/>
              <a:t>markets</a:t>
            </a:r>
            <a:r>
              <a:rPr lang="fi-FI" sz="1200" dirty="0"/>
              <a:t> </a:t>
            </a:r>
            <a:r>
              <a:rPr lang="fi-FI" sz="1200" dirty="0" err="1"/>
              <a:t>that</a:t>
            </a:r>
            <a:r>
              <a:rPr lang="fi-FI" sz="1200" dirty="0"/>
              <a:t> </a:t>
            </a:r>
            <a:r>
              <a:rPr lang="fi-FI" sz="1200" dirty="0" err="1"/>
              <a:t>control</a:t>
            </a:r>
            <a:r>
              <a:rPr lang="fi-FI" sz="1200" dirty="0"/>
              <a:t>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usage</a:t>
            </a:r>
            <a:r>
              <a:rPr lang="fi-FI" sz="1200" dirty="0"/>
              <a:t> of </a:t>
            </a:r>
            <a:r>
              <a:rPr lang="fi-FI" sz="1200" dirty="0" err="1"/>
              <a:t>those</a:t>
            </a:r>
            <a:r>
              <a:rPr lang="fi-FI" sz="1200" dirty="0"/>
              <a:t> </a:t>
            </a:r>
            <a:r>
              <a:rPr lang="fi-FI" sz="1200" dirty="0" err="1"/>
              <a:t>resources</a:t>
            </a:r>
            <a:r>
              <a:rPr lang="fi-FI" sz="1200" dirty="0"/>
              <a:t> </a:t>
            </a:r>
            <a:r>
              <a:rPr lang="fi-FI" sz="1200" dirty="0" err="1"/>
              <a:t>intelligently</a:t>
            </a:r>
            <a:r>
              <a:rPr lang="fi-FI" sz="1200" dirty="0"/>
              <a:t> (=software).</a:t>
            </a:r>
            <a:endParaRPr sz="1200" dirty="0"/>
          </a:p>
          <a:p>
            <a:pPr marL="292100" lvl="0" indent="-2413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fi-FI" sz="1200" dirty="0"/>
              <a:t>“Smart </a:t>
            </a:r>
            <a:r>
              <a:rPr lang="fi-FI" sz="1200" dirty="0" err="1"/>
              <a:t>grid</a:t>
            </a:r>
            <a:r>
              <a:rPr lang="fi-FI" sz="1200" dirty="0"/>
              <a:t> market” = </a:t>
            </a:r>
            <a:r>
              <a:rPr lang="fi-FI" sz="1200" dirty="0" err="1"/>
              <a:t>Integration</a:t>
            </a:r>
            <a:r>
              <a:rPr lang="fi-FI" sz="1200" dirty="0"/>
              <a:t> of </a:t>
            </a:r>
            <a:r>
              <a:rPr lang="fi-FI" sz="1200" dirty="0" err="1"/>
              <a:t>existing</a:t>
            </a:r>
            <a:r>
              <a:rPr lang="fi-FI" sz="1200" dirty="0"/>
              <a:t> </a:t>
            </a:r>
            <a:r>
              <a:rPr lang="fi-FI" sz="1200" dirty="0" err="1"/>
              <a:t>markets</a:t>
            </a:r>
            <a:r>
              <a:rPr lang="fi-FI" sz="1200" dirty="0"/>
              <a:t>, </a:t>
            </a:r>
            <a:r>
              <a:rPr lang="fi-FI" sz="1200" dirty="0" err="1"/>
              <a:t>resources</a:t>
            </a:r>
            <a:r>
              <a:rPr lang="fi-FI" sz="1200" dirty="0"/>
              <a:t> and </a:t>
            </a:r>
            <a:r>
              <a:rPr lang="fi-FI" sz="1200" dirty="0" err="1"/>
              <a:t>new</a:t>
            </a:r>
            <a:r>
              <a:rPr lang="fi-FI" sz="1200" dirty="0"/>
              <a:t> </a:t>
            </a:r>
            <a:r>
              <a:rPr lang="fi-FI" sz="1200" dirty="0" err="1"/>
              <a:t>resources</a:t>
            </a:r>
            <a:r>
              <a:rPr lang="fi-FI" sz="1200" dirty="0"/>
              <a:t> </a:t>
            </a:r>
            <a:r>
              <a:rPr lang="fi-FI" sz="1200" dirty="0" err="1"/>
              <a:t>together</a:t>
            </a:r>
            <a:r>
              <a:rPr lang="fi-FI" sz="1200" dirty="0"/>
              <a:t>. </a:t>
            </a:r>
            <a:r>
              <a:rPr lang="fi-FI" sz="1200" dirty="0" err="1"/>
              <a:t>Designs</a:t>
            </a:r>
            <a:r>
              <a:rPr lang="fi-FI" sz="1200" dirty="0"/>
              <a:t>:</a:t>
            </a:r>
            <a:endParaRPr sz="1200" dirty="0"/>
          </a:p>
          <a:p>
            <a:pPr marL="152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fi-FI" sz="1200" b="0" dirty="0"/>
              <a:t>	- Option 1: </a:t>
            </a:r>
            <a:r>
              <a:rPr lang="fi-FI" sz="1200" b="0" dirty="0" err="1"/>
              <a:t>Current</a:t>
            </a:r>
            <a:r>
              <a:rPr lang="fi-FI" sz="1200" b="0" dirty="0"/>
              <a:t> </a:t>
            </a:r>
            <a:r>
              <a:rPr lang="fi-FI" sz="1200" b="0" dirty="0" err="1"/>
              <a:t>markets</a:t>
            </a:r>
            <a:r>
              <a:rPr lang="fi-FI" sz="1200" b="0" dirty="0"/>
              <a:t> + </a:t>
            </a:r>
            <a:r>
              <a:rPr lang="fi-FI" sz="1200" b="0" dirty="0" err="1"/>
              <a:t>Co-existing</a:t>
            </a:r>
            <a:r>
              <a:rPr lang="fi-FI" sz="1200" b="0" dirty="0"/>
              <a:t> market (TSO and DSO) </a:t>
            </a:r>
            <a:endParaRPr sz="1200" b="0" dirty="0"/>
          </a:p>
          <a:p>
            <a:pPr marL="152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fi-FI" sz="1200" b="0" dirty="0"/>
              <a:t>	- Option 2: </a:t>
            </a:r>
            <a:r>
              <a:rPr lang="fi-FI" sz="1200" b="0" dirty="0" err="1"/>
              <a:t>Current</a:t>
            </a:r>
            <a:r>
              <a:rPr lang="fi-FI" sz="1200" b="0" dirty="0"/>
              <a:t> </a:t>
            </a:r>
            <a:r>
              <a:rPr lang="fi-FI" sz="1200" b="0" dirty="0" err="1"/>
              <a:t>markets</a:t>
            </a:r>
            <a:r>
              <a:rPr lang="fi-FI" sz="1200" b="0" dirty="0"/>
              <a:t> + </a:t>
            </a:r>
            <a:r>
              <a:rPr lang="fi-FI" sz="1200" b="0" dirty="0" err="1"/>
              <a:t>Coordinated</a:t>
            </a:r>
            <a:r>
              <a:rPr lang="fi-FI" sz="1200" b="0" dirty="0"/>
              <a:t> </a:t>
            </a:r>
            <a:r>
              <a:rPr lang="fi-FI" sz="1200" b="0" dirty="0" err="1"/>
              <a:t>local</a:t>
            </a:r>
            <a:r>
              <a:rPr lang="fi-FI" sz="1200" b="0" dirty="0"/>
              <a:t> </a:t>
            </a:r>
            <a:r>
              <a:rPr lang="fi-FI" sz="1200" b="0" dirty="0" err="1"/>
              <a:t>markets</a:t>
            </a:r>
            <a:r>
              <a:rPr lang="fi-FI" sz="1200" b="0" dirty="0"/>
              <a:t> (TSO-DSO </a:t>
            </a:r>
            <a:r>
              <a:rPr lang="fi-FI" sz="1200" b="0" dirty="0" err="1"/>
              <a:t>platform</a:t>
            </a:r>
            <a:r>
              <a:rPr lang="fi-FI" sz="1200" b="0" dirty="0"/>
              <a:t> </a:t>
            </a:r>
            <a:r>
              <a:rPr lang="fi-FI" sz="1200" b="0" dirty="0" err="1"/>
              <a:t>or</a:t>
            </a:r>
            <a:r>
              <a:rPr lang="fi-FI" sz="1200" b="0" dirty="0"/>
              <a:t> ISO) </a:t>
            </a:r>
            <a:endParaRPr sz="1200" b="0" dirty="0"/>
          </a:p>
          <a:p>
            <a:pPr marL="152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fi-FI" sz="1200" b="0" dirty="0"/>
              <a:t>	- Option 3: </a:t>
            </a:r>
            <a:r>
              <a:rPr lang="fi-FI" sz="1200" b="0" dirty="0" err="1"/>
              <a:t>Current</a:t>
            </a:r>
            <a:r>
              <a:rPr lang="fi-FI" sz="1200" b="0" dirty="0"/>
              <a:t> </a:t>
            </a:r>
            <a:r>
              <a:rPr lang="fi-FI" sz="1200" b="0" dirty="0" err="1"/>
              <a:t>markets</a:t>
            </a:r>
            <a:r>
              <a:rPr lang="fi-FI" sz="1200" b="0" dirty="0"/>
              <a:t> + Peer-to-</a:t>
            </a:r>
            <a:r>
              <a:rPr lang="fi-FI" sz="1200" b="0" dirty="0" err="1"/>
              <a:t>peer</a:t>
            </a:r>
            <a:r>
              <a:rPr lang="fi-FI" sz="1200" b="0" dirty="0"/>
              <a:t> </a:t>
            </a:r>
            <a:r>
              <a:rPr lang="fi-FI" sz="1200" b="0" dirty="0" err="1"/>
              <a:t>markets</a:t>
            </a:r>
            <a:r>
              <a:rPr lang="fi-FI" sz="1200" b="0" dirty="0"/>
              <a:t> (</a:t>
            </a:r>
            <a:r>
              <a:rPr lang="fi-FI" sz="1200" b="0" dirty="0" err="1"/>
              <a:t>Blockchain</a:t>
            </a:r>
            <a:r>
              <a:rPr lang="fi-FI" sz="1200" b="0" dirty="0"/>
              <a:t>?)</a:t>
            </a:r>
            <a:endParaRPr sz="1200" i="1" dirty="0"/>
          </a:p>
          <a:p>
            <a:pPr marL="457200" lvl="0" indent="-3048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fi-FI" sz="1200" dirty="0"/>
              <a:t>A </a:t>
            </a:r>
            <a:r>
              <a:rPr lang="fi-FI" sz="1200" dirty="0" err="1"/>
              <a:t>key</a:t>
            </a:r>
            <a:r>
              <a:rPr lang="fi-FI" sz="1200" dirty="0"/>
              <a:t> feature of </a:t>
            </a:r>
            <a:r>
              <a:rPr lang="fi-FI" sz="1200" dirty="0" err="1"/>
              <a:t>any</a:t>
            </a:r>
            <a:r>
              <a:rPr lang="fi-FI" sz="1200" dirty="0"/>
              <a:t> </a:t>
            </a:r>
            <a:r>
              <a:rPr lang="fi-FI" sz="1200" dirty="0" err="1"/>
              <a:t>smart</a:t>
            </a:r>
            <a:r>
              <a:rPr lang="fi-FI" sz="1200" dirty="0"/>
              <a:t> market design is </a:t>
            </a:r>
            <a:r>
              <a:rPr lang="fi-FI" sz="1200" dirty="0" err="1"/>
              <a:t>balancing</a:t>
            </a:r>
            <a:r>
              <a:rPr lang="fi-FI" sz="1200" dirty="0"/>
              <a:t> </a:t>
            </a:r>
            <a:r>
              <a:rPr lang="fi-FI" sz="1200" dirty="0" err="1"/>
              <a:t>with</a:t>
            </a:r>
            <a:r>
              <a:rPr lang="fi-FI" sz="1200" dirty="0"/>
              <a:t> </a:t>
            </a:r>
            <a:r>
              <a:rPr lang="fi-FI" sz="1200" dirty="0" err="1"/>
              <a:t>demand</a:t>
            </a:r>
            <a:r>
              <a:rPr lang="fi-FI" sz="1200" dirty="0"/>
              <a:t> </a:t>
            </a:r>
            <a:r>
              <a:rPr lang="fi-FI" sz="1200" dirty="0" err="1"/>
              <a:t>response</a:t>
            </a:r>
            <a:r>
              <a:rPr lang="fi-FI" sz="1200" dirty="0"/>
              <a:t>. </a:t>
            </a:r>
            <a:r>
              <a:rPr lang="fi-FI" sz="1200" dirty="0" err="1"/>
              <a:t>We</a:t>
            </a:r>
            <a:r>
              <a:rPr lang="fi-FI" sz="1200" dirty="0"/>
              <a:t> look into:</a:t>
            </a:r>
          </a:p>
          <a:p>
            <a:pPr marL="6096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fi-FI" sz="1200" b="0" dirty="0"/>
              <a:t>	- </a:t>
            </a:r>
            <a:r>
              <a:rPr lang="en-GB" sz="1200" b="0" dirty="0"/>
              <a:t>Incentive Based Programs (</a:t>
            </a:r>
            <a:r>
              <a:rPr lang="en-GB" sz="1200" b="0" dirty="0" err="1"/>
              <a:t>e.g</a:t>
            </a:r>
            <a:r>
              <a:rPr lang="en-GB" sz="1200" b="0" dirty="0"/>
              <a:t> Demand bidding)</a:t>
            </a:r>
          </a:p>
          <a:p>
            <a:pPr marL="6096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</a:pPr>
            <a:r>
              <a:rPr lang="fi-FI" sz="1200" b="0" dirty="0"/>
              <a:t>	- Price </a:t>
            </a:r>
            <a:r>
              <a:rPr lang="fi-FI" sz="1200" b="0" dirty="0" err="1"/>
              <a:t>Based</a:t>
            </a:r>
            <a:r>
              <a:rPr lang="fi-FI" sz="1200" b="0" dirty="0"/>
              <a:t> </a:t>
            </a:r>
            <a:r>
              <a:rPr lang="fi-FI" sz="1200" b="0" dirty="0" err="1"/>
              <a:t>Programs</a:t>
            </a:r>
            <a:r>
              <a:rPr lang="fi-FI" sz="1200" b="0" dirty="0"/>
              <a:t> (</a:t>
            </a:r>
            <a:r>
              <a:rPr lang="fi-FI" sz="1200" b="0" dirty="0" err="1"/>
              <a:t>e.g</a:t>
            </a:r>
            <a:r>
              <a:rPr lang="fi-FI" sz="1200" b="0" dirty="0"/>
              <a:t> Real Time </a:t>
            </a:r>
            <a:r>
              <a:rPr lang="fi-FI" sz="1200" b="0" dirty="0" err="1"/>
              <a:t>Pricing</a:t>
            </a:r>
            <a:r>
              <a:rPr lang="fi-FI" sz="1200" b="0" dirty="0"/>
              <a:t>)</a:t>
            </a:r>
            <a:endParaRPr sz="1200" dirty="0"/>
          </a:p>
          <a:p>
            <a:pPr indent="-304800">
              <a:lnSpc>
                <a:spcPct val="150000"/>
              </a:lnSpc>
              <a:spcBef>
                <a:spcPts val="400"/>
              </a:spcBef>
              <a:buSzPts val="1200"/>
              <a:buFont typeface="Arial"/>
              <a:buChar char="●"/>
            </a:pPr>
            <a:r>
              <a:rPr lang="en-GB" sz="1200" dirty="0"/>
              <a:t>Also using locational information for demand response is assessed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78" name="Google Shape;78;p9"/>
          <p:cNvSpPr/>
          <p:nvPr/>
        </p:nvSpPr>
        <p:spPr>
          <a:xfrm>
            <a:off x="420625" y="5413250"/>
            <a:ext cx="8339400" cy="122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9" name="Google Shape;79;p9"/>
          <p:cNvPicPr preferRelativeResize="0"/>
          <p:nvPr/>
        </p:nvPicPr>
        <p:blipFill rotWithShape="1">
          <a:blip r:embed="rId3">
            <a:alphaModFix/>
          </a:blip>
          <a:srcRect l="2796" t="7301" r="5198" b="6802"/>
          <a:stretch/>
        </p:blipFill>
        <p:spPr>
          <a:xfrm>
            <a:off x="1407435" y="4334200"/>
            <a:ext cx="5888575" cy="230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572400" y="1162800"/>
            <a:ext cx="6274170" cy="47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 dirty="0"/>
              <a:t>General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/>
              <a:t>One </a:t>
            </a:r>
            <a:r>
              <a:rPr lang="fi-FI" sz="1600" b="0" dirty="0" err="1"/>
              <a:t>alternative</a:t>
            </a:r>
            <a:r>
              <a:rPr lang="fi-FI" sz="1600" b="0" dirty="0"/>
              <a:t> for an </a:t>
            </a:r>
            <a:r>
              <a:rPr lang="fi-FI" sz="1600" b="0" dirty="0" err="1"/>
              <a:t>incentive</a:t>
            </a:r>
            <a:r>
              <a:rPr lang="fi-FI" sz="1600" b="0" dirty="0"/>
              <a:t> </a:t>
            </a:r>
            <a:r>
              <a:rPr lang="fi-FI" sz="1600" b="0" dirty="0" err="1"/>
              <a:t>based</a:t>
            </a:r>
            <a:r>
              <a:rPr lang="fi-FI" sz="1600" b="0" dirty="0"/>
              <a:t> </a:t>
            </a:r>
            <a:r>
              <a:rPr lang="fi-FI" sz="1600" b="0" dirty="0" err="1"/>
              <a:t>demand</a:t>
            </a:r>
            <a:r>
              <a:rPr lang="fi-FI" sz="1600" b="0" dirty="0"/>
              <a:t> </a:t>
            </a:r>
            <a:r>
              <a:rPr lang="fi-FI" sz="1600" b="0" dirty="0" err="1"/>
              <a:t>response</a:t>
            </a:r>
            <a:r>
              <a:rPr lang="fi-FI" sz="1600" b="0" dirty="0"/>
              <a:t> </a:t>
            </a:r>
            <a:r>
              <a:rPr lang="fi-FI" sz="1600" b="0" dirty="0" err="1"/>
              <a:t>program</a:t>
            </a:r>
            <a:endParaRPr sz="1600" b="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 err="1"/>
              <a:t>Customers</a:t>
            </a:r>
            <a:r>
              <a:rPr lang="fi-FI" sz="1600" b="0" dirty="0"/>
              <a:t> </a:t>
            </a:r>
            <a:r>
              <a:rPr lang="fi-FI" sz="1600" b="0" dirty="0" err="1"/>
              <a:t>bid</a:t>
            </a:r>
            <a:r>
              <a:rPr lang="fi-FI" sz="1600" b="0" dirty="0"/>
              <a:t> </a:t>
            </a:r>
            <a:r>
              <a:rPr lang="fi-FI" sz="1600" b="0" dirty="0" err="1"/>
              <a:t>flexibility</a:t>
            </a:r>
            <a:r>
              <a:rPr lang="fi-FI" sz="1600" b="0" dirty="0"/>
              <a:t> on </a:t>
            </a:r>
            <a:r>
              <a:rPr lang="fi-FI" sz="1600" b="0" dirty="0" err="1"/>
              <a:t>the</a:t>
            </a:r>
            <a:r>
              <a:rPr lang="fi-FI" sz="1600" b="0" dirty="0"/>
              <a:t> </a:t>
            </a:r>
            <a:r>
              <a:rPr lang="fi-FI" sz="1600" b="0" dirty="0" err="1"/>
              <a:t>whole-sale</a:t>
            </a:r>
            <a:r>
              <a:rPr lang="fi-FI" sz="1600" b="0" dirty="0"/>
              <a:t> market</a:t>
            </a:r>
            <a:endParaRPr sz="1600" b="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dirty="0"/>
              <a:t>→ </a:t>
            </a:r>
            <a:r>
              <a:rPr lang="fi-FI" sz="1600" dirty="0" err="1"/>
              <a:t>reduction</a:t>
            </a:r>
            <a:r>
              <a:rPr lang="fi-FI" sz="1600" dirty="0"/>
              <a:t> of </a:t>
            </a:r>
            <a:r>
              <a:rPr lang="fi-FI" sz="1600" dirty="0" err="1"/>
              <a:t>electrical</a:t>
            </a:r>
            <a:r>
              <a:rPr lang="fi-FI" sz="1600" dirty="0"/>
              <a:t> </a:t>
            </a:r>
            <a:r>
              <a:rPr lang="fi-FI" sz="1600" dirty="0" err="1"/>
              <a:t>load</a:t>
            </a:r>
            <a:r>
              <a:rPr lang="fi-FI" sz="1600" dirty="0"/>
              <a:t> </a:t>
            </a:r>
            <a:r>
              <a:rPr lang="fi-FI" sz="1600" dirty="0" err="1"/>
              <a:t>during</a:t>
            </a:r>
            <a:r>
              <a:rPr lang="fi-FI" sz="1600" dirty="0"/>
              <a:t> a </a:t>
            </a:r>
            <a:r>
              <a:rPr lang="fi-FI" sz="1600" dirty="0" err="1"/>
              <a:t>specific</a:t>
            </a:r>
            <a:r>
              <a:rPr lang="fi-FI" sz="1600" dirty="0"/>
              <a:t> </a:t>
            </a:r>
            <a:r>
              <a:rPr lang="fi-FI" sz="1600" dirty="0" err="1"/>
              <a:t>time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 err="1"/>
              <a:t>Bid</a:t>
            </a:r>
            <a:r>
              <a:rPr lang="fi-FI" sz="1600" b="0" dirty="0"/>
              <a:t> </a:t>
            </a:r>
            <a:r>
              <a:rPr lang="fi-FI" sz="1600" b="0" dirty="0" err="1"/>
              <a:t>price</a:t>
            </a:r>
            <a:r>
              <a:rPr lang="fi-FI" sz="1600" b="0" dirty="0"/>
              <a:t> </a:t>
            </a:r>
            <a:r>
              <a:rPr lang="fi-FI" sz="1600" b="0" dirty="0" err="1"/>
              <a:t>lower</a:t>
            </a:r>
            <a:r>
              <a:rPr lang="fi-FI" sz="1600" b="0" dirty="0"/>
              <a:t> </a:t>
            </a:r>
            <a:r>
              <a:rPr lang="fi-FI" sz="1600" b="0" dirty="0" err="1"/>
              <a:t>than</a:t>
            </a:r>
            <a:r>
              <a:rPr lang="fi-FI" sz="1600" b="0" dirty="0"/>
              <a:t> </a:t>
            </a:r>
            <a:r>
              <a:rPr lang="fi-FI" sz="1600" b="0" dirty="0" err="1"/>
              <a:t>the</a:t>
            </a:r>
            <a:r>
              <a:rPr lang="fi-FI" sz="1600" b="0" dirty="0"/>
              <a:t> market </a:t>
            </a:r>
            <a:r>
              <a:rPr lang="fi-FI" sz="1600" b="0" dirty="0" err="1"/>
              <a:t>price</a:t>
            </a:r>
            <a:r>
              <a:rPr lang="fi-FI" sz="1600" b="0" dirty="0"/>
              <a:t> → </a:t>
            </a:r>
            <a:r>
              <a:rPr lang="fi-FI" sz="1600" b="0" dirty="0" err="1"/>
              <a:t>accepted</a:t>
            </a:r>
            <a:endParaRPr sz="1600" b="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 err="1"/>
              <a:t>mainly</a:t>
            </a:r>
            <a:r>
              <a:rPr lang="fi-FI" sz="1600" b="0" dirty="0"/>
              <a:t> </a:t>
            </a:r>
            <a:r>
              <a:rPr lang="fi-FI" sz="1600" b="0" dirty="0" err="1"/>
              <a:t>large</a:t>
            </a:r>
            <a:r>
              <a:rPr lang="fi-FI" sz="1600" b="0" dirty="0"/>
              <a:t> </a:t>
            </a:r>
            <a:r>
              <a:rPr lang="fi-FI" sz="1600" b="0" dirty="0" err="1"/>
              <a:t>customers</a:t>
            </a:r>
            <a:r>
              <a:rPr lang="fi-FI" sz="1600" b="0" dirty="0"/>
              <a:t> (</a:t>
            </a:r>
            <a:r>
              <a:rPr lang="fi-FI" sz="1600" b="0" dirty="0" err="1"/>
              <a:t>e.g</a:t>
            </a:r>
            <a:r>
              <a:rPr lang="fi-FI" sz="1600" b="0" dirty="0"/>
              <a:t>. 1 MW and </a:t>
            </a:r>
            <a:r>
              <a:rPr lang="fi-FI" sz="1600" b="0" dirty="0" err="1"/>
              <a:t>over</a:t>
            </a:r>
            <a:r>
              <a:rPr lang="fi-FI" sz="1600" b="0" dirty="0"/>
              <a:t>)</a:t>
            </a:r>
            <a:endParaRPr sz="1600" b="0"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600" b="0" dirty="0"/>
          </a:p>
          <a:p>
            <a:pPr marL="457200" lvl="0" indent="-3302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/>
              <a:t>If </a:t>
            </a:r>
            <a:r>
              <a:rPr lang="fi-FI" sz="1600" b="0" dirty="0" err="1"/>
              <a:t>unable</a:t>
            </a:r>
            <a:r>
              <a:rPr lang="fi-FI" sz="1600" b="0" dirty="0"/>
              <a:t> to </a:t>
            </a:r>
            <a:r>
              <a:rPr lang="fi-FI" sz="1600" b="0" dirty="0" err="1"/>
              <a:t>follow</a:t>
            </a:r>
            <a:r>
              <a:rPr lang="fi-FI" sz="1600" b="0" dirty="0"/>
              <a:t> </a:t>
            </a:r>
            <a:r>
              <a:rPr lang="fi-FI" sz="1600" b="0" dirty="0" err="1"/>
              <a:t>curtailment</a:t>
            </a:r>
            <a:r>
              <a:rPr lang="fi-FI" sz="1600" b="0" dirty="0"/>
              <a:t> → </a:t>
            </a:r>
            <a:r>
              <a:rPr lang="fi-FI" sz="1600" b="0" dirty="0" err="1"/>
              <a:t>penalty</a:t>
            </a:r>
            <a:r>
              <a:rPr lang="fi-FI" sz="1600" b="0" dirty="0"/>
              <a:t> </a:t>
            </a:r>
            <a:r>
              <a:rPr lang="fi-FI" sz="1600" b="0" dirty="0" err="1"/>
              <a:t>payments</a:t>
            </a:r>
            <a:endParaRPr sz="1600" b="0"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600" b="0" dirty="0"/>
          </a:p>
          <a:p>
            <a:pPr marL="457200" lvl="0" indent="-3302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-"/>
            </a:pPr>
            <a:r>
              <a:rPr lang="fi-FI" sz="1600" b="0" dirty="0" err="1"/>
              <a:t>Special</a:t>
            </a:r>
            <a:r>
              <a:rPr lang="fi-FI" sz="1600" b="0" dirty="0"/>
              <a:t> </a:t>
            </a:r>
            <a:r>
              <a:rPr lang="fi-FI" sz="1600" b="0" dirty="0" err="1"/>
              <a:t>type</a:t>
            </a:r>
            <a:r>
              <a:rPr lang="fi-FI" sz="1600" b="0" dirty="0"/>
              <a:t> of </a:t>
            </a:r>
            <a:r>
              <a:rPr lang="fi-FI" sz="1600" b="0" dirty="0" err="1"/>
              <a:t>demand</a:t>
            </a:r>
            <a:r>
              <a:rPr lang="fi-FI" sz="1600" b="0" dirty="0"/>
              <a:t> </a:t>
            </a:r>
            <a:r>
              <a:rPr lang="fi-FI" sz="1600" b="0" dirty="0" err="1"/>
              <a:t>bidding</a:t>
            </a:r>
            <a:r>
              <a:rPr lang="fi-FI" sz="1600" b="0" dirty="0"/>
              <a:t> in </a:t>
            </a:r>
            <a:r>
              <a:rPr lang="fi-FI" sz="1600" b="0" dirty="0" err="1"/>
              <a:t>Emergency</a:t>
            </a:r>
            <a:r>
              <a:rPr lang="fi-FI" sz="1600" b="0" dirty="0"/>
              <a:t> DR </a:t>
            </a:r>
            <a:r>
              <a:rPr lang="fi-FI" sz="1600" b="0" dirty="0" err="1"/>
              <a:t>program</a:t>
            </a:r>
            <a:endParaRPr sz="1600" b="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dirty="0" err="1"/>
              <a:t>voluntary</a:t>
            </a:r>
            <a:r>
              <a:rPr lang="fi-FI" sz="1600" dirty="0"/>
              <a:t>, no </a:t>
            </a:r>
            <a:r>
              <a:rPr lang="fi-FI" sz="1600" dirty="0" err="1"/>
              <a:t>penalty</a:t>
            </a:r>
            <a:r>
              <a:rPr lang="fi-FI" sz="1600" dirty="0"/>
              <a:t> </a:t>
            </a:r>
            <a:r>
              <a:rPr lang="fi-FI" sz="1600" dirty="0" err="1"/>
              <a:t>payments</a:t>
            </a:r>
            <a:endParaRPr sz="1600" b="0" dirty="0"/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b="0"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b="0" dirty="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4" name="Google Shape;84;p10"/>
          <p:cNvSpPr txBox="1">
            <a:spLocks noGrp="1"/>
          </p:cNvSpPr>
          <p:nvPr>
            <p:ph type="ctrTitle"/>
          </p:nvPr>
        </p:nvSpPr>
        <p:spPr>
          <a:xfrm>
            <a:off x="572400" y="487747"/>
            <a:ext cx="7772400" cy="6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Bidding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Buyback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) 		1/2</a:t>
            </a:r>
            <a:endParaRPr dirty="0"/>
          </a:p>
        </p:txBody>
      </p:sp>
      <p:grpSp>
        <p:nvGrpSpPr>
          <p:cNvPr id="2" name="Ryhmä 1">
            <a:extLst>
              <a:ext uri="{FF2B5EF4-FFF2-40B4-BE49-F238E27FC236}">
                <a16:creationId xmlns:a16="http://schemas.microsoft.com/office/drawing/2014/main" id="{571CF149-0D53-4A44-95F5-789C1D424879}"/>
              </a:ext>
            </a:extLst>
          </p:cNvPr>
          <p:cNvGrpSpPr/>
          <p:nvPr/>
        </p:nvGrpSpPr>
        <p:grpSpPr>
          <a:xfrm>
            <a:off x="6310475" y="1651200"/>
            <a:ext cx="2735475" cy="3822300"/>
            <a:chOff x="6310475" y="1651200"/>
            <a:chExt cx="2735475" cy="3822300"/>
          </a:xfrm>
        </p:grpSpPr>
        <p:pic>
          <p:nvPicPr>
            <p:cNvPr id="85" name="Google Shape;85;p1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310475" y="1651200"/>
              <a:ext cx="2735475" cy="3822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6" name="Google Shape;86;p10"/>
            <p:cNvCxnSpPr/>
            <p:nvPr/>
          </p:nvCxnSpPr>
          <p:spPr>
            <a:xfrm flipH="1">
              <a:off x="8153900" y="3132500"/>
              <a:ext cx="5904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i-FI"/>
              <a:t>Demand Bidding 				2/2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graphicFrame>
        <p:nvGraphicFramePr>
          <p:cNvPr id="92" name="Google Shape;92;p11"/>
          <p:cNvGraphicFramePr/>
          <p:nvPr>
            <p:extLst/>
          </p:nvPr>
        </p:nvGraphicFramePr>
        <p:xfrm>
          <a:off x="579750" y="1339325"/>
          <a:ext cx="7991850" cy="431852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5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68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1600" b="1" dirty="0">
                          <a:solidFill>
                            <a:schemeClr val="dk1"/>
                          </a:solidFill>
                        </a:rPr>
                        <a:t>BENEFITS</a:t>
                      </a:r>
                      <a:endParaRPr sz="1600" b="1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1600" b="1" dirty="0">
                          <a:solidFill>
                            <a:schemeClr val="dk1"/>
                          </a:solidFill>
                        </a:rPr>
                        <a:t>CHALLENGES</a:t>
                      </a:r>
                      <a:endParaRPr sz="1600" b="1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3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</a:rPr>
                        <a:t>For Demand Response in general</a:t>
                      </a:r>
                    </a:p>
                  </a:txBody>
                  <a:tcPr marL="91425" marR="91425" marT="91425" marB="91425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566266"/>
                  </a:ext>
                </a:extLst>
              </a:tr>
              <a:tr h="148809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Added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income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bill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savings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for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customers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More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choices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for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customers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Overall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lower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market-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price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System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reliability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Avoided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investments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i-FI" dirty="0">
                        <a:solidFill>
                          <a:schemeClr val="dk1"/>
                        </a:solidFill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Efficient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market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environment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Optimal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utilizarion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–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forecasting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the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resource</a:t>
                      </a:r>
                      <a:endParaRPr lang="fi-FI" dirty="0">
                        <a:solidFill>
                          <a:schemeClr val="dk1"/>
                        </a:solidFill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Lack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of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experience</a:t>
                      </a:r>
                      <a:endParaRPr lang="fi-FI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fi-FI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012">
                <a:tc gridSpan="2">
                  <a:txBody>
                    <a:bodyPr/>
                    <a:lstStyle/>
                    <a:p>
                      <a:pPr marL="1397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>
                          <a:solidFill>
                            <a:schemeClr val="dk1"/>
                          </a:solidFill>
                        </a:rPr>
                        <a:t>For </a:t>
                      </a:r>
                      <a:r>
                        <a:rPr lang="fi-FI" sz="1600" dirty="0" err="1">
                          <a:solidFill>
                            <a:schemeClr val="dk1"/>
                          </a:solidFill>
                        </a:rPr>
                        <a:t>Demand</a:t>
                      </a:r>
                      <a:r>
                        <a:rPr lang="fi-FI" sz="16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sz="1600" dirty="0" err="1">
                          <a:solidFill>
                            <a:schemeClr val="dk1"/>
                          </a:solidFill>
                        </a:rPr>
                        <a:t>Bidding</a:t>
                      </a:r>
                      <a:r>
                        <a:rPr lang="fi-FI" sz="1600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</a:txBody>
                  <a:tcPr marL="91425" marR="91425" marT="91425" marB="91425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008082"/>
                  </a:ext>
                </a:extLst>
              </a:tr>
              <a:tr h="153004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Passive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DR (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price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based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)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can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create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uncertainty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→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forecasting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demand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Demand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bidding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(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active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method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)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reduces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this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uncertainty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Privacy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issues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Concerns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about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load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profiles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and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identities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of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bidders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New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bidding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platforms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are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studied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→ e-g no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third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party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needed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for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handling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bids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.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>
            <a:spLocks noGrp="1"/>
          </p:cNvSpPr>
          <p:nvPr>
            <p:ph type="body" idx="1"/>
          </p:nvPr>
        </p:nvSpPr>
        <p:spPr>
          <a:xfrm>
            <a:off x="604650" y="1387750"/>
            <a:ext cx="5670600" cy="43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marR="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General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/>
              <a:t>One alternative for price based demand response program</a:t>
            </a:r>
            <a:endParaRPr sz="1600" b="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/>
              <a:t>Historically, pricing of electricity has undergone many changes</a:t>
            </a:r>
            <a:endParaRPr sz="1600" b="0"/>
          </a:p>
          <a:p>
            <a:pPr marL="914400" marR="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Flat tariffs, IBR, Time-Of-Use (night &amp; day tariffs)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/>
              <a:t>In RTP the price is determined according to the actual </a:t>
            </a:r>
            <a:r>
              <a:rPr lang="fi-FI" sz="1600" b="0">
                <a:highlight>
                  <a:srgbClr val="FFFFFF"/>
                </a:highlight>
              </a:rPr>
              <a:t>cost of electricity in the wholesale market.</a:t>
            </a:r>
            <a:endParaRPr sz="1600" b="0">
              <a:highlight>
                <a:srgbClr val="FFFFFF"/>
              </a:highlight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>
                <a:highlight>
                  <a:srgbClr val="FFFFFF"/>
                </a:highlight>
              </a:rPr>
              <a:t>Customers are informed day ahead or rolling basis</a:t>
            </a:r>
            <a:endParaRPr sz="1600" b="0">
              <a:highlight>
                <a:srgbClr val="FFFFFF"/>
              </a:highlight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 b="0">
                <a:highlight>
                  <a:srgbClr val="FFFFFF"/>
                </a:highlight>
              </a:rPr>
              <a:t>More real-time knowledge of prices → sophisticated decisions on consumption!</a:t>
            </a:r>
            <a:endParaRPr sz="1600" b="0">
              <a:highlight>
                <a:srgbClr val="FFFFFF"/>
              </a:highlight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Real-time pricing </a:t>
            </a:r>
            <a:r>
              <a:rPr lang="fi-FI"/>
              <a:t>(RTP)</a:t>
            </a: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			1/2</a:t>
            </a:r>
            <a:endParaRPr/>
          </a:p>
        </p:txBody>
      </p:sp>
      <p:pic>
        <p:nvPicPr>
          <p:cNvPr id="101" name="Google Shape;101;p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289508" y="1517850"/>
            <a:ext cx="2706959" cy="3822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p12"/>
          <p:cNvCxnSpPr/>
          <p:nvPr/>
        </p:nvCxnSpPr>
        <p:spPr>
          <a:xfrm flipH="1">
            <a:off x="8382500" y="5215300"/>
            <a:ext cx="590400" cy="19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Real-time pricing </a:t>
            </a:r>
            <a:r>
              <a:rPr lang="fi-FI"/>
              <a:t>(RTP)</a:t>
            </a: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			2/2</a:t>
            </a:r>
            <a:endParaRPr/>
          </a:p>
        </p:txBody>
      </p:sp>
      <p:graphicFrame>
        <p:nvGraphicFramePr>
          <p:cNvPr id="106" name="Google Shape;106;p13"/>
          <p:cNvGraphicFramePr/>
          <p:nvPr>
            <p:extLst>
              <p:ext uri="{D42A27DB-BD31-4B8C-83A1-F6EECF244321}">
                <p14:modId xmlns:p14="http://schemas.microsoft.com/office/powerpoint/2010/main" val="204035356"/>
              </p:ext>
            </p:extLst>
          </p:nvPr>
        </p:nvGraphicFramePr>
        <p:xfrm>
          <a:off x="576075" y="1387740"/>
          <a:ext cx="7991850" cy="273849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5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805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1600" b="1" dirty="0"/>
                        <a:t>BENEFITS</a:t>
                      </a:r>
                      <a:endParaRPr sz="1600"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b="1" dirty="0"/>
                        <a:t>CHALLENGES</a:t>
                      </a:r>
                      <a:endParaRPr b="1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43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  <a:p>
                      <a:pPr marL="425450" lvl="0" indent="-285750" algn="l" rtl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/>
                        <a:t>considered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effective</a:t>
                      </a:r>
                      <a:r>
                        <a:rPr lang="fi-FI" dirty="0"/>
                        <a:t> &amp; </a:t>
                      </a:r>
                      <a:r>
                        <a:rPr lang="fi-FI" dirty="0" err="1"/>
                        <a:t>direct</a:t>
                      </a:r>
                      <a:r>
                        <a:rPr lang="fi-FI" dirty="0"/>
                        <a:t> DR </a:t>
                      </a:r>
                      <a:r>
                        <a:rPr lang="fi-FI" dirty="0" err="1"/>
                        <a:t>program</a:t>
                      </a:r>
                      <a:endParaRPr dirty="0"/>
                    </a:p>
                    <a:p>
                      <a:pPr marL="42545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/>
                        <a:t>Consumer is </a:t>
                      </a:r>
                      <a:r>
                        <a:rPr lang="fi-FI" dirty="0" err="1"/>
                        <a:t>able</a:t>
                      </a:r>
                      <a:r>
                        <a:rPr lang="fi-FI" dirty="0"/>
                        <a:t> to </a:t>
                      </a:r>
                      <a:r>
                        <a:rPr lang="fi-FI" dirty="0" err="1"/>
                        <a:t>save</a:t>
                      </a:r>
                      <a:r>
                        <a:rPr lang="fi-FI" dirty="0"/>
                        <a:t> on </a:t>
                      </a:r>
                      <a:r>
                        <a:rPr lang="fi-FI" dirty="0" err="1"/>
                        <a:t>electricity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bill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by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adjusting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consumption</a:t>
                      </a:r>
                      <a:endParaRPr dirty="0"/>
                    </a:p>
                    <a:p>
                      <a:pPr marL="42545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/>
                        <a:t>Awareness</a:t>
                      </a:r>
                      <a:r>
                        <a:rPr lang="fi-FI" dirty="0"/>
                        <a:t> of </a:t>
                      </a:r>
                      <a:r>
                        <a:rPr lang="fi-FI" dirty="0" err="1"/>
                        <a:t>the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situation</a:t>
                      </a:r>
                      <a:r>
                        <a:rPr lang="fi-FI" dirty="0"/>
                        <a:t> of </a:t>
                      </a:r>
                      <a:r>
                        <a:rPr lang="fi-FI" dirty="0" err="1"/>
                        <a:t>the</a:t>
                      </a:r>
                      <a:r>
                        <a:rPr lang="fi-FI" dirty="0"/>
                        <a:t> market &amp; </a:t>
                      </a:r>
                      <a:r>
                        <a:rPr lang="fi-FI" dirty="0" err="1"/>
                        <a:t>grid</a:t>
                      </a:r>
                      <a:endParaRPr lang="fi-FI" dirty="0"/>
                    </a:p>
                    <a:p>
                      <a:pPr marL="42545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Total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energy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consumption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may</a:t>
                      </a:r>
                      <a:r>
                        <a:rPr lang="fi-FI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i-FI" dirty="0" err="1">
                          <a:solidFill>
                            <a:schemeClr val="dk1"/>
                          </a:solidFill>
                        </a:rPr>
                        <a:t>decrease</a:t>
                      </a:r>
                      <a:endParaRPr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/>
                        <a:t>Somewhat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harder</a:t>
                      </a:r>
                      <a:r>
                        <a:rPr lang="fi-FI" dirty="0"/>
                        <a:t> to </a:t>
                      </a:r>
                      <a:r>
                        <a:rPr lang="fi-FI" dirty="0" err="1"/>
                        <a:t>predict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since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big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behavioural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aspect</a:t>
                      </a:r>
                      <a:endParaRPr dirty="0"/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/>
                        <a:t>Currently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only</a:t>
                      </a:r>
                      <a:r>
                        <a:rPr lang="fi-FI" dirty="0"/>
                        <a:t> a </a:t>
                      </a:r>
                      <a:r>
                        <a:rPr lang="fi-FI" dirty="0" err="1"/>
                        <a:t>small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portion</a:t>
                      </a:r>
                      <a:r>
                        <a:rPr lang="fi-FI" dirty="0"/>
                        <a:t> of </a:t>
                      </a:r>
                      <a:r>
                        <a:rPr lang="fi-FI" dirty="0" err="1"/>
                        <a:t>the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benefit</a:t>
                      </a:r>
                      <a:r>
                        <a:rPr lang="fi-FI" dirty="0"/>
                        <a:t> is </a:t>
                      </a:r>
                      <a:r>
                        <a:rPr lang="fi-FI" dirty="0" err="1"/>
                        <a:t>returned</a:t>
                      </a:r>
                      <a:r>
                        <a:rPr lang="fi-FI" dirty="0"/>
                        <a:t> to </a:t>
                      </a:r>
                      <a:r>
                        <a:rPr lang="fi-FI" dirty="0" err="1"/>
                        <a:t>the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consumer</a:t>
                      </a:r>
                      <a:r>
                        <a:rPr lang="fi-FI" dirty="0"/>
                        <a:t> → </a:t>
                      </a:r>
                      <a:r>
                        <a:rPr lang="fi-FI" dirty="0" err="1"/>
                        <a:t>smaller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behavioural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changes</a:t>
                      </a:r>
                      <a:endParaRPr dirty="0"/>
                    </a:p>
                    <a:p>
                      <a:pPr marL="4254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dirty="0" err="1"/>
                        <a:t>Metering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system</a:t>
                      </a:r>
                      <a:r>
                        <a:rPr lang="fi-FI" dirty="0"/>
                        <a:t> &amp; </a:t>
                      </a:r>
                      <a:r>
                        <a:rPr lang="fi-FI" dirty="0" err="1"/>
                        <a:t>transaction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costs</a:t>
                      </a: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>
            <a:spLocks noGrp="1"/>
          </p:cNvSpPr>
          <p:nvPr>
            <p:ph type="body" idx="1"/>
          </p:nvPr>
        </p:nvSpPr>
        <p:spPr>
          <a:xfrm>
            <a:off x="280554" y="1374270"/>
            <a:ext cx="65060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1600" dirty="0"/>
              <a:t>Basics: </a:t>
            </a:r>
            <a:r>
              <a:rPr lang="fi-FI" sz="1600" dirty="0" err="1"/>
              <a:t>Why</a:t>
            </a:r>
            <a:r>
              <a:rPr lang="fi-FI" sz="1600" dirty="0"/>
              <a:t> </a:t>
            </a:r>
            <a:r>
              <a:rPr lang="fi-FI" sz="1600" dirty="0" err="1"/>
              <a:t>locational</a:t>
            </a:r>
            <a:r>
              <a:rPr lang="fi-FI" sz="1600" dirty="0"/>
              <a:t> </a:t>
            </a:r>
            <a:r>
              <a:rPr lang="fi-FI" sz="1600" dirty="0" err="1"/>
              <a:t>information</a:t>
            </a:r>
            <a:r>
              <a:rPr lang="fi-FI" sz="1600" dirty="0"/>
              <a:t> and </a:t>
            </a:r>
            <a:r>
              <a:rPr lang="fi-FI" sz="1600" dirty="0" err="1"/>
              <a:t>markets</a:t>
            </a:r>
            <a:r>
              <a:rPr lang="fi-FI" sz="1600" dirty="0"/>
              <a:t> </a:t>
            </a:r>
            <a:r>
              <a:rPr lang="fi-FI" sz="1600" dirty="0" err="1"/>
              <a:t>are</a:t>
            </a:r>
            <a:r>
              <a:rPr lang="fi-FI" sz="1600" dirty="0"/>
              <a:t> </a:t>
            </a:r>
            <a:r>
              <a:rPr lang="fi-FI" sz="1600" dirty="0" err="1"/>
              <a:t>needed</a:t>
            </a:r>
            <a:r>
              <a:rPr lang="fi-FI" sz="1600" dirty="0"/>
              <a:t>?</a:t>
            </a:r>
            <a:endParaRPr sz="1600" dirty="0"/>
          </a:p>
          <a:p>
            <a:pPr marL="914400" lvl="1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</a:pPr>
            <a:r>
              <a:rPr lang="fi-FI" sz="1400" b="0" dirty="0"/>
              <a:t>Energy transition and </a:t>
            </a:r>
            <a:r>
              <a:rPr lang="fi-FI" sz="1400" b="0" dirty="0" err="1"/>
              <a:t>economic</a:t>
            </a:r>
            <a:r>
              <a:rPr lang="fi-FI" sz="1400" b="0" dirty="0"/>
              <a:t> </a:t>
            </a:r>
            <a:r>
              <a:rPr lang="fi-FI" sz="1400" b="0" dirty="0" err="1"/>
              <a:t>growth</a:t>
            </a:r>
            <a:r>
              <a:rPr lang="fi-FI" sz="1400" b="0" dirty="0"/>
              <a:t> </a:t>
            </a:r>
            <a:r>
              <a:rPr lang="fi-FI" sz="1400" b="0" dirty="0" err="1"/>
              <a:t>call</a:t>
            </a:r>
            <a:r>
              <a:rPr lang="fi-FI" sz="1400" b="0" dirty="0"/>
              <a:t> for an </a:t>
            </a:r>
            <a:r>
              <a:rPr lang="fi-FI" sz="1400" b="0" dirty="0" err="1"/>
              <a:t>electricity</a:t>
            </a:r>
            <a:r>
              <a:rPr lang="fi-FI" sz="1400" b="0" dirty="0"/>
              <a:t> </a:t>
            </a:r>
            <a:r>
              <a:rPr lang="fi-FI" sz="1400" b="0" dirty="0" err="1"/>
              <a:t>grid</a:t>
            </a:r>
            <a:r>
              <a:rPr lang="fi-FI" sz="1400" b="0" dirty="0"/>
              <a:t> </a:t>
            </a:r>
            <a:r>
              <a:rPr lang="fi-FI" sz="1400" b="0" dirty="0" err="1"/>
              <a:t>with</a:t>
            </a:r>
            <a:r>
              <a:rPr lang="fi-FI" sz="1400" b="0" dirty="0"/>
              <a:t> </a:t>
            </a:r>
            <a:r>
              <a:rPr lang="fi-FI" sz="1400" b="0" dirty="0" err="1"/>
              <a:t>more</a:t>
            </a:r>
            <a:r>
              <a:rPr lang="fi-FI" sz="1400" b="0" dirty="0"/>
              <a:t> </a:t>
            </a:r>
            <a:r>
              <a:rPr lang="fi-FI" sz="1400" b="0" dirty="0" err="1"/>
              <a:t>capacity</a:t>
            </a:r>
            <a:r>
              <a:rPr lang="fi-FI" sz="1400" b="0" dirty="0"/>
              <a:t>, </a:t>
            </a:r>
            <a:r>
              <a:rPr lang="fi-FI" sz="1400" b="0" dirty="0" err="1"/>
              <a:t>sometimes</a:t>
            </a:r>
            <a:r>
              <a:rPr lang="fi-FI" sz="1400" b="0" dirty="0"/>
              <a:t> </a:t>
            </a:r>
            <a:r>
              <a:rPr lang="fi-FI" sz="1400" b="0" dirty="0" err="1"/>
              <a:t>more</a:t>
            </a:r>
            <a:r>
              <a:rPr lang="fi-FI" sz="1400" b="0" dirty="0"/>
              <a:t> </a:t>
            </a:r>
            <a:r>
              <a:rPr lang="fi-FI" sz="1400" b="0" dirty="0" err="1"/>
              <a:t>quickly</a:t>
            </a:r>
            <a:r>
              <a:rPr lang="fi-FI" sz="1400" b="0" dirty="0"/>
              <a:t> </a:t>
            </a:r>
            <a:r>
              <a:rPr lang="fi-FI" sz="1400" b="0" dirty="0" err="1"/>
              <a:t>than</a:t>
            </a:r>
            <a:r>
              <a:rPr lang="fi-FI" sz="1400" b="0" dirty="0"/>
              <a:t> </a:t>
            </a:r>
            <a:r>
              <a:rPr lang="fi-FI" sz="1400" b="0" dirty="0" err="1"/>
              <a:t>infrastructure</a:t>
            </a:r>
            <a:r>
              <a:rPr lang="fi-FI" sz="1400" b="0" dirty="0"/>
              <a:t> </a:t>
            </a:r>
            <a:r>
              <a:rPr lang="fi-FI" sz="1400" b="0" dirty="0" err="1"/>
              <a:t>can</a:t>
            </a:r>
            <a:r>
              <a:rPr lang="fi-FI" sz="1400" b="0" dirty="0"/>
              <a:t> </a:t>
            </a:r>
            <a:r>
              <a:rPr lang="fi-FI" sz="1400" b="0" dirty="0" err="1"/>
              <a:t>be</a:t>
            </a:r>
            <a:r>
              <a:rPr lang="fi-FI" sz="1400" b="0" dirty="0"/>
              <a:t> </a:t>
            </a:r>
            <a:r>
              <a:rPr lang="fi-FI" sz="1400" b="0" dirty="0" err="1"/>
              <a:t>built</a:t>
            </a:r>
            <a:r>
              <a:rPr lang="fi-FI" sz="1400" b="0" dirty="0"/>
              <a:t> </a:t>
            </a:r>
            <a:r>
              <a:rPr lang="fi-FI" sz="1400" b="0" dirty="0" err="1"/>
              <a:t>or</a:t>
            </a:r>
            <a:r>
              <a:rPr lang="fi-FI" sz="1400" b="0" dirty="0"/>
              <a:t> </a:t>
            </a: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added</a:t>
            </a:r>
            <a:r>
              <a:rPr lang="fi-FI" sz="1400" b="0" dirty="0"/>
              <a:t> </a:t>
            </a:r>
            <a:r>
              <a:rPr lang="fi-FI" sz="1400" b="0" dirty="0" err="1"/>
              <a:t>capacity</a:t>
            </a:r>
            <a:r>
              <a:rPr lang="fi-FI" sz="1400" b="0" dirty="0"/>
              <a:t> </a:t>
            </a:r>
            <a:r>
              <a:rPr lang="fi-FI" sz="1400" dirty="0"/>
              <a:t>is</a:t>
            </a:r>
            <a:r>
              <a:rPr lang="fi-FI" sz="1400" b="0" dirty="0"/>
              <a:t> </a:t>
            </a:r>
            <a:r>
              <a:rPr lang="fi-FI" sz="1400" b="0" dirty="0" err="1"/>
              <a:t>not</a:t>
            </a:r>
            <a:r>
              <a:rPr lang="fi-FI" sz="1400" b="0" dirty="0"/>
              <a:t> </a:t>
            </a:r>
            <a:r>
              <a:rPr lang="fi-FI" sz="1400" b="0" dirty="0" err="1"/>
              <a:t>economically</a:t>
            </a:r>
            <a:r>
              <a:rPr lang="fi-FI" sz="1400" b="0" dirty="0"/>
              <a:t> </a:t>
            </a:r>
            <a:r>
              <a:rPr lang="fi-FI" sz="1400" b="0" dirty="0" err="1"/>
              <a:t>optimal</a:t>
            </a:r>
            <a:r>
              <a:rPr lang="fi-FI" sz="1400" dirty="0"/>
              <a:t>. → </a:t>
            </a:r>
            <a:r>
              <a:rPr lang="fi-FI" sz="1400" dirty="0" err="1"/>
              <a:t>Use</a:t>
            </a:r>
            <a:r>
              <a:rPr lang="fi-FI" sz="1400" dirty="0"/>
              <a:t> </a:t>
            </a:r>
            <a:r>
              <a:rPr lang="fi-FI" sz="1400" dirty="0" err="1"/>
              <a:t>flexibility</a:t>
            </a:r>
            <a:r>
              <a:rPr lang="fi-FI" sz="1400" dirty="0"/>
              <a:t>.</a:t>
            </a:r>
            <a:r>
              <a:rPr lang="fi-FI" sz="1400" b="0" dirty="0"/>
              <a:t> </a:t>
            </a:r>
            <a:endParaRPr sz="1400" dirty="0"/>
          </a:p>
          <a:p>
            <a:pPr marL="914400" lvl="1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</a:pPr>
            <a:r>
              <a:rPr lang="fi-FI" sz="1400" b="0" dirty="0"/>
              <a:t>In Finland </a:t>
            </a:r>
            <a:r>
              <a:rPr lang="fi-FI" sz="1400" b="0" dirty="0" err="1"/>
              <a:t>there</a:t>
            </a:r>
            <a:r>
              <a:rPr lang="fi-FI" sz="1400" b="0" dirty="0"/>
              <a:t> is </a:t>
            </a:r>
            <a:r>
              <a:rPr lang="fi-FI" sz="1400" b="0" dirty="0" err="1"/>
              <a:t>currently</a:t>
            </a:r>
            <a:r>
              <a:rPr lang="fi-FI" sz="1400" b="0" dirty="0"/>
              <a:t> </a:t>
            </a:r>
            <a:r>
              <a:rPr lang="fi-FI" sz="1400" b="0" dirty="0" err="1"/>
              <a:t>little</a:t>
            </a:r>
            <a:r>
              <a:rPr lang="fi-FI" sz="1400" b="0" dirty="0"/>
              <a:t> </a:t>
            </a:r>
            <a:r>
              <a:rPr lang="fi-FI" sz="1400" b="0" dirty="0" err="1"/>
              <a:t>congestion</a:t>
            </a:r>
            <a:r>
              <a:rPr lang="fi-FI" sz="1400" b="0" dirty="0"/>
              <a:t> in TSO </a:t>
            </a:r>
            <a:r>
              <a:rPr lang="fi-FI" sz="1400" b="0" dirty="0" err="1"/>
              <a:t>grid</a:t>
            </a:r>
            <a:r>
              <a:rPr lang="fi-FI" sz="1400" b="0" dirty="0"/>
              <a:t> </a:t>
            </a:r>
            <a:r>
              <a:rPr lang="fi-FI" sz="1400" b="0" dirty="0" err="1"/>
              <a:t>or</a:t>
            </a:r>
            <a:r>
              <a:rPr lang="fi-FI" sz="1400" b="0" dirty="0"/>
              <a:t> DSO </a:t>
            </a:r>
            <a:r>
              <a:rPr lang="fi-FI" sz="1400" b="0" dirty="0" err="1"/>
              <a:t>grids</a:t>
            </a:r>
            <a:endParaRPr sz="1400" b="0" dirty="0"/>
          </a:p>
          <a:p>
            <a:pPr marL="1371600" lvl="2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fi-FI" sz="1400" dirty="0" err="1"/>
              <a:t>Currently</a:t>
            </a:r>
            <a:r>
              <a:rPr lang="fi-FI" sz="1400" dirty="0"/>
              <a:t> </a:t>
            </a:r>
            <a:r>
              <a:rPr lang="fi-FI" sz="1400" dirty="0" err="1"/>
              <a:t>system</a:t>
            </a:r>
            <a:r>
              <a:rPr lang="fi-FI" sz="1400" dirty="0"/>
              <a:t> </a:t>
            </a:r>
            <a:r>
              <a:rPr lang="fi-FI" sz="1400" dirty="0" err="1"/>
              <a:t>operators</a:t>
            </a:r>
            <a:r>
              <a:rPr lang="fi-FI" sz="1400" dirty="0"/>
              <a:t> </a:t>
            </a:r>
            <a:r>
              <a:rPr lang="fi-FI" sz="1400" dirty="0" err="1"/>
              <a:t>can</a:t>
            </a:r>
            <a:r>
              <a:rPr lang="fi-FI" sz="1400" dirty="0"/>
              <a:t> </a:t>
            </a:r>
            <a:r>
              <a:rPr lang="fi-FI" sz="1400" dirty="0" err="1"/>
              <a:t>have</a:t>
            </a:r>
            <a:r>
              <a:rPr lang="fi-FI" sz="1400" dirty="0"/>
              <a:t> </a:t>
            </a:r>
            <a:r>
              <a:rPr lang="fi-FI" sz="1400" dirty="0" err="1"/>
              <a:t>direct</a:t>
            </a:r>
            <a:r>
              <a:rPr lang="fi-FI" sz="1400" dirty="0"/>
              <a:t> </a:t>
            </a:r>
            <a:r>
              <a:rPr lang="fi-FI" sz="1400" dirty="0" err="1"/>
              <a:t>control</a:t>
            </a:r>
            <a:r>
              <a:rPr lang="fi-FI" sz="1400" dirty="0"/>
              <a:t>, </a:t>
            </a:r>
            <a:r>
              <a:rPr lang="fi-FI" sz="1400" dirty="0" err="1"/>
              <a:t>bilateral</a:t>
            </a:r>
            <a:r>
              <a:rPr lang="fi-FI" sz="1400" dirty="0"/>
              <a:t> </a:t>
            </a:r>
            <a:r>
              <a:rPr lang="fi-FI" sz="1400" dirty="0" err="1"/>
              <a:t>contracts</a:t>
            </a:r>
            <a:r>
              <a:rPr lang="fi-FI" sz="1400" dirty="0"/>
              <a:t> </a:t>
            </a:r>
            <a:r>
              <a:rPr lang="fi-FI" sz="1400" dirty="0" err="1"/>
              <a:t>with</a:t>
            </a:r>
            <a:r>
              <a:rPr lang="fi-FI" sz="1400" dirty="0"/>
              <a:t> </a:t>
            </a:r>
            <a:r>
              <a:rPr lang="fi-FI" sz="1400" dirty="0" err="1"/>
              <a:t>individual</a:t>
            </a:r>
            <a:r>
              <a:rPr lang="fi-FI" sz="1400" dirty="0"/>
              <a:t> </a:t>
            </a:r>
            <a:r>
              <a:rPr lang="fi-FI" sz="1400" dirty="0" err="1"/>
              <a:t>parties</a:t>
            </a:r>
            <a:r>
              <a:rPr lang="fi-FI" sz="1400" dirty="0"/>
              <a:t> </a:t>
            </a:r>
            <a:r>
              <a:rPr lang="fi-FI" sz="1400" dirty="0" err="1"/>
              <a:t>or</a:t>
            </a:r>
            <a:r>
              <a:rPr lang="fi-FI" sz="1400" dirty="0"/>
              <a:t> </a:t>
            </a:r>
            <a:r>
              <a:rPr lang="fi-FI" sz="1400" dirty="0" err="1"/>
              <a:t>mFFR</a:t>
            </a:r>
            <a:r>
              <a:rPr lang="fi-FI" sz="1400" dirty="0"/>
              <a:t> </a:t>
            </a:r>
            <a:r>
              <a:rPr lang="fi-FI" sz="1400" dirty="0" err="1"/>
              <a:t>bids</a:t>
            </a:r>
            <a:r>
              <a:rPr lang="fi-FI" sz="1400" dirty="0"/>
              <a:t> </a:t>
            </a:r>
            <a:r>
              <a:rPr lang="fi-FI" sz="1400" dirty="0" err="1"/>
              <a:t>can</a:t>
            </a:r>
            <a:r>
              <a:rPr lang="fi-FI" sz="1400" dirty="0"/>
              <a:t> </a:t>
            </a:r>
            <a:r>
              <a:rPr lang="fi-FI" sz="1400" dirty="0" err="1"/>
              <a:t>have</a:t>
            </a:r>
            <a:r>
              <a:rPr lang="fi-FI" sz="1400" dirty="0"/>
              <a:t> a </a:t>
            </a:r>
            <a:r>
              <a:rPr lang="fi-FI" sz="1400" dirty="0" err="1"/>
              <a:t>rough</a:t>
            </a:r>
            <a:r>
              <a:rPr lang="fi-FI" sz="1400" dirty="0"/>
              <a:t> </a:t>
            </a:r>
            <a:r>
              <a:rPr lang="fi-FI" sz="1400" dirty="0" err="1"/>
              <a:t>locational</a:t>
            </a:r>
            <a:r>
              <a:rPr lang="fi-FI" sz="1400" dirty="0"/>
              <a:t> </a:t>
            </a:r>
            <a:r>
              <a:rPr lang="fi-FI" sz="1400" dirty="0" err="1"/>
              <a:t>tag</a:t>
            </a:r>
            <a:r>
              <a:rPr lang="fi-FI" sz="1400" dirty="0"/>
              <a:t> </a:t>
            </a:r>
            <a:endParaRPr sz="1400" dirty="0"/>
          </a:p>
          <a:p>
            <a:pPr marL="292100" marR="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 dirty="0" err="1"/>
              <a:t>Locational</a:t>
            </a:r>
            <a:r>
              <a:rPr lang="fi-FI" sz="1600" dirty="0"/>
              <a:t> (</a:t>
            </a:r>
            <a:r>
              <a:rPr lang="fi-FI" sz="1600" dirty="0" err="1"/>
              <a:t>real</a:t>
            </a:r>
            <a:r>
              <a:rPr lang="fi-FI" sz="1600" dirty="0"/>
              <a:t> </a:t>
            </a:r>
            <a:r>
              <a:rPr lang="fi-FI" sz="1600" dirty="0" err="1"/>
              <a:t>time</a:t>
            </a:r>
            <a:r>
              <a:rPr lang="fi-FI" sz="1600" dirty="0"/>
              <a:t>) info for </a:t>
            </a:r>
            <a:r>
              <a:rPr lang="fi-FI" sz="1600" dirty="0" err="1"/>
              <a:t>smart</a:t>
            </a:r>
            <a:r>
              <a:rPr lang="fi-FI" sz="1600" dirty="0"/>
              <a:t> </a:t>
            </a:r>
            <a:r>
              <a:rPr lang="fi-FI" sz="1600" dirty="0" err="1"/>
              <a:t>grid</a:t>
            </a:r>
            <a:r>
              <a:rPr lang="fi-FI" sz="1600" dirty="0"/>
              <a:t> </a:t>
            </a:r>
            <a:r>
              <a:rPr lang="fi-FI" sz="1600" dirty="0" err="1"/>
              <a:t>markets</a:t>
            </a:r>
            <a:r>
              <a:rPr lang="fi-FI" sz="1600" dirty="0"/>
              <a:t> is </a:t>
            </a:r>
            <a:r>
              <a:rPr lang="fi-FI" sz="1600" dirty="0" err="1"/>
              <a:t>needed</a:t>
            </a:r>
            <a:r>
              <a:rPr lang="fi-FI" sz="1600" dirty="0"/>
              <a:t> for:</a:t>
            </a:r>
            <a:endParaRPr sz="1600" dirty="0"/>
          </a:p>
          <a:p>
            <a:pPr marL="914400" marR="0" lvl="1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–"/>
            </a:pPr>
            <a:r>
              <a:rPr lang="fi-FI" sz="1400" dirty="0" err="1"/>
              <a:t>Aggregation</a:t>
            </a:r>
            <a:r>
              <a:rPr lang="fi-FI" sz="1400" dirty="0"/>
              <a:t> and </a:t>
            </a:r>
            <a:r>
              <a:rPr lang="fi-FI" sz="1400" dirty="0" err="1"/>
              <a:t>independent</a:t>
            </a:r>
            <a:r>
              <a:rPr lang="fi-FI" sz="1400" dirty="0"/>
              <a:t> </a:t>
            </a:r>
            <a:r>
              <a:rPr lang="fi-FI" sz="1400" dirty="0" err="1"/>
              <a:t>aggregation</a:t>
            </a:r>
            <a:endParaRPr sz="1400" dirty="0"/>
          </a:p>
          <a:p>
            <a:pPr marL="914400" marR="0" lvl="1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–"/>
            </a:pPr>
            <a:r>
              <a:rPr lang="fi-FI" sz="1400" dirty="0" err="1"/>
              <a:t>Congestion</a:t>
            </a:r>
            <a:r>
              <a:rPr lang="fi-FI" sz="1400" dirty="0"/>
              <a:t> </a:t>
            </a:r>
            <a:r>
              <a:rPr lang="fi-FI" sz="1400" dirty="0" err="1"/>
              <a:t>solutions</a:t>
            </a:r>
            <a:endParaRPr sz="1400" dirty="0"/>
          </a:p>
          <a:p>
            <a:pPr marL="914400" marR="0" lvl="1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–"/>
            </a:pPr>
            <a:r>
              <a:rPr lang="fi-FI" sz="1400" dirty="0" err="1"/>
              <a:t>Other</a:t>
            </a:r>
            <a:r>
              <a:rPr lang="fi-FI" sz="1400" dirty="0"/>
              <a:t> </a:t>
            </a:r>
            <a:r>
              <a:rPr lang="fi-FI" sz="1400" dirty="0" err="1"/>
              <a:t>ancillary</a:t>
            </a:r>
            <a:r>
              <a:rPr lang="fi-FI" sz="1400" dirty="0"/>
              <a:t> </a:t>
            </a:r>
            <a:r>
              <a:rPr lang="fi-FI" sz="1400" dirty="0" err="1"/>
              <a:t>services</a:t>
            </a:r>
            <a:endParaRPr sz="1400" dirty="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dirty="0" err="1"/>
              <a:t>Localized</a:t>
            </a:r>
            <a:r>
              <a:rPr lang="fi-FI" dirty="0"/>
              <a:t> </a:t>
            </a:r>
            <a:r>
              <a:rPr lang="fi-FI" dirty="0" err="1"/>
              <a:t>markets</a:t>
            </a:r>
            <a:r>
              <a:rPr lang="fi-FI" dirty="0"/>
              <a:t> 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				1/2</a:t>
            </a:r>
            <a:endParaRPr dirty="0"/>
          </a:p>
        </p:txBody>
      </p:sp>
      <p:pic>
        <p:nvPicPr>
          <p:cNvPr id="116" name="Google Shape;116;p14"/>
          <p:cNvPicPr preferRelativeResize="0"/>
          <p:nvPr/>
        </p:nvPicPr>
        <p:blipFill rotWithShape="1">
          <a:blip r:embed="rId3">
            <a:alphaModFix/>
          </a:blip>
          <a:srcRect l="1974" t="22495" r="77775" b="3507"/>
          <a:stretch/>
        </p:blipFill>
        <p:spPr>
          <a:xfrm>
            <a:off x="6749276" y="1293600"/>
            <a:ext cx="2114170" cy="413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4"/>
          <p:cNvSpPr txBox="1"/>
          <p:nvPr/>
        </p:nvSpPr>
        <p:spPr>
          <a:xfrm>
            <a:off x="6879590" y="5430000"/>
            <a:ext cx="2114100" cy="4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i="1" dirty="0"/>
              <a:t>“How to </a:t>
            </a:r>
            <a:r>
              <a:rPr lang="fi-FI" i="1" dirty="0" err="1"/>
              <a:t>coordinate</a:t>
            </a:r>
            <a:r>
              <a:rPr lang="fi-FI" i="1" dirty="0"/>
              <a:t>?”</a:t>
            </a:r>
            <a:endParaRPr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572400" y="1213254"/>
            <a:ext cx="8339400" cy="33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12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fi-FI" sz="1600" u="sng" dirty="0"/>
              <a:t>Open </a:t>
            </a:r>
            <a:r>
              <a:rPr lang="fi-FI" sz="1600" u="sng" dirty="0" err="1"/>
              <a:t>questions</a:t>
            </a:r>
            <a:r>
              <a:rPr lang="fi-FI" sz="1600" u="sng" dirty="0"/>
              <a:t>: </a:t>
            </a: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sz="1600" u="sng" dirty="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fi-FI" sz="1600" dirty="0"/>
              <a:t>Order:</a:t>
            </a:r>
            <a:r>
              <a:rPr lang="fi-FI" sz="1600" i="1" dirty="0"/>
              <a:t> “</a:t>
            </a:r>
            <a:r>
              <a:rPr lang="fi-FI" sz="1600" i="1" dirty="0" err="1"/>
              <a:t>First</a:t>
            </a:r>
            <a:r>
              <a:rPr lang="fi-FI" sz="1600" i="1" dirty="0"/>
              <a:t> </a:t>
            </a:r>
            <a:r>
              <a:rPr lang="fi-FI" sz="1600" i="1" dirty="0" err="1"/>
              <a:t>fix</a:t>
            </a:r>
            <a:r>
              <a:rPr lang="fi-FI" sz="1600" i="1" dirty="0"/>
              <a:t> </a:t>
            </a:r>
            <a:r>
              <a:rPr lang="fi-FI" sz="1600" i="1" dirty="0" err="1"/>
              <a:t>congestion</a:t>
            </a:r>
            <a:r>
              <a:rPr lang="fi-FI" sz="1600" i="1" dirty="0"/>
              <a:t> </a:t>
            </a:r>
            <a:r>
              <a:rPr lang="fi-FI" sz="1600" i="1" dirty="0" err="1"/>
              <a:t>then</a:t>
            </a:r>
            <a:r>
              <a:rPr lang="fi-FI" sz="1600" i="1" dirty="0"/>
              <a:t> </a:t>
            </a:r>
            <a:r>
              <a:rPr lang="fi-FI" sz="1600" i="1" dirty="0" err="1"/>
              <a:t>balance</a:t>
            </a:r>
            <a:r>
              <a:rPr lang="fi-FI" sz="1600" i="1" dirty="0"/>
              <a:t>?” </a:t>
            </a:r>
            <a:endParaRPr sz="1600" i="1" dirty="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fi-FI" sz="1600" dirty="0" err="1"/>
              <a:t>Costs</a:t>
            </a:r>
            <a:r>
              <a:rPr lang="fi-FI" sz="1600" dirty="0"/>
              <a:t>:</a:t>
            </a:r>
            <a:r>
              <a:rPr lang="fi-FI" sz="1600" i="1" dirty="0"/>
              <a:t> “</a:t>
            </a:r>
            <a:r>
              <a:rPr lang="fi-FI" sz="1600" i="1" dirty="0" err="1"/>
              <a:t>What</a:t>
            </a:r>
            <a:r>
              <a:rPr lang="fi-FI" sz="1600" i="1" dirty="0"/>
              <a:t> </a:t>
            </a:r>
            <a:r>
              <a:rPr lang="fi-FI" sz="1600" i="1" dirty="0" err="1"/>
              <a:t>about</a:t>
            </a:r>
            <a:r>
              <a:rPr lang="fi-FI" sz="1600" i="1" dirty="0"/>
              <a:t> </a:t>
            </a:r>
            <a:r>
              <a:rPr lang="fi-FI" sz="1600" i="1" dirty="0" err="1"/>
              <a:t>BRPs</a:t>
            </a:r>
            <a:r>
              <a:rPr lang="fi-FI" sz="1600" i="1" dirty="0"/>
              <a:t>?” “</a:t>
            </a:r>
            <a:r>
              <a:rPr lang="fi-FI" sz="1600" i="1" dirty="0" err="1"/>
              <a:t>What</a:t>
            </a:r>
            <a:r>
              <a:rPr lang="fi-FI" sz="1600" i="1" dirty="0"/>
              <a:t> is </a:t>
            </a:r>
            <a:r>
              <a:rPr lang="fi-FI" sz="1600" i="1" dirty="0" err="1"/>
              <a:t>the</a:t>
            </a:r>
            <a:r>
              <a:rPr lang="fi-FI" sz="1600" i="1" dirty="0"/>
              <a:t> business </a:t>
            </a:r>
            <a:r>
              <a:rPr lang="fi-FI" sz="1600" i="1" dirty="0" err="1"/>
              <a:t>model</a:t>
            </a:r>
            <a:r>
              <a:rPr lang="fi-FI" sz="1600" i="1" dirty="0"/>
              <a:t>?”</a:t>
            </a:r>
            <a:endParaRPr sz="1600" i="1" dirty="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fi-FI" sz="1600" dirty="0"/>
              <a:t>Market </a:t>
            </a:r>
            <a:r>
              <a:rPr lang="fi-FI" sz="1600" dirty="0" err="1"/>
              <a:t>integration</a:t>
            </a:r>
            <a:r>
              <a:rPr lang="fi-FI" sz="1600" dirty="0"/>
              <a:t>: </a:t>
            </a:r>
            <a:r>
              <a:rPr lang="fi-FI" sz="1600" i="1" dirty="0"/>
              <a:t>“How </a:t>
            </a:r>
            <a:r>
              <a:rPr lang="fi-FI" sz="1600" i="1" dirty="0" err="1"/>
              <a:t>incorporate</a:t>
            </a:r>
            <a:r>
              <a:rPr lang="fi-FI" sz="1600" i="1" dirty="0"/>
              <a:t> </a:t>
            </a:r>
            <a:r>
              <a:rPr lang="fi-FI" sz="1600" i="1" dirty="0" err="1"/>
              <a:t>smart</a:t>
            </a:r>
            <a:r>
              <a:rPr lang="fi-FI" sz="1600" i="1" dirty="0"/>
              <a:t> </a:t>
            </a:r>
            <a:r>
              <a:rPr lang="fi-FI" sz="1600" i="1" dirty="0" err="1"/>
              <a:t>markets</a:t>
            </a:r>
            <a:r>
              <a:rPr lang="fi-FI" sz="1600" i="1" dirty="0"/>
              <a:t> to </a:t>
            </a:r>
            <a:r>
              <a:rPr lang="fi-FI" sz="1600" i="1" dirty="0" err="1"/>
              <a:t>the</a:t>
            </a:r>
            <a:r>
              <a:rPr lang="fi-FI" sz="1600" i="1" dirty="0"/>
              <a:t> </a:t>
            </a:r>
            <a:r>
              <a:rPr lang="fi-FI" sz="1600" i="1" dirty="0" err="1"/>
              <a:t>current</a:t>
            </a:r>
            <a:r>
              <a:rPr lang="fi-FI" sz="1600" i="1" dirty="0"/>
              <a:t> </a:t>
            </a:r>
            <a:r>
              <a:rPr lang="fi-FI" sz="1600" i="1" dirty="0" err="1"/>
              <a:t>ones</a:t>
            </a:r>
            <a:r>
              <a:rPr lang="fi-FI" sz="1600" i="1" dirty="0"/>
              <a:t>?”</a:t>
            </a:r>
            <a:endParaRPr sz="1600" i="1" dirty="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fi-FI" sz="1600" dirty="0"/>
              <a:t>System </a:t>
            </a:r>
            <a:r>
              <a:rPr lang="fi-FI" sz="1600" dirty="0" err="1"/>
              <a:t>operation</a:t>
            </a:r>
            <a:r>
              <a:rPr lang="fi-FI" sz="1600" dirty="0"/>
              <a:t>:</a:t>
            </a:r>
            <a:r>
              <a:rPr lang="fi-FI" sz="1600" i="1" dirty="0"/>
              <a:t> “</a:t>
            </a:r>
            <a:r>
              <a:rPr lang="fi-FI" sz="1600" i="1" dirty="0" err="1"/>
              <a:t>Who</a:t>
            </a:r>
            <a:r>
              <a:rPr lang="fi-FI" sz="1600" i="1" dirty="0"/>
              <a:t> </a:t>
            </a:r>
            <a:r>
              <a:rPr lang="fi-FI" sz="1600" i="1" dirty="0" err="1"/>
              <a:t>has</a:t>
            </a:r>
            <a:r>
              <a:rPr lang="fi-FI" sz="1600" i="1" dirty="0"/>
              <a:t> market </a:t>
            </a:r>
            <a:r>
              <a:rPr lang="fi-FI" sz="1600" i="1" dirty="0" err="1"/>
              <a:t>responsibility</a:t>
            </a:r>
            <a:r>
              <a:rPr lang="fi-FI" sz="1600" i="1" dirty="0"/>
              <a:t>?” </a:t>
            </a: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endParaRPr lang="fi-FI" sz="1600" i="1" dirty="0"/>
          </a:p>
          <a:p>
            <a:pPr marL="412750" indent="-285750">
              <a:lnSpc>
                <a:spcPct val="100000"/>
              </a:lnSpc>
              <a:spcBef>
                <a:spcPts val="0"/>
              </a:spcBef>
              <a:buSzPts val="1600"/>
              <a:buFont typeface="Arial" panose="020B0604020202020204" pitchFamily="34" charset="0"/>
              <a:buChar char="•"/>
            </a:pPr>
            <a:r>
              <a:rPr lang="en-GB" sz="1600" dirty="0"/>
              <a:t>Clean energy package (draft): </a:t>
            </a:r>
          </a:p>
          <a:p>
            <a:pPr lvl="1" indent="-317500">
              <a:spcBef>
                <a:spcPts val="0"/>
              </a:spcBef>
              <a:buSzPts val="1400"/>
            </a:pPr>
            <a:r>
              <a:rPr lang="en-GB" sz="1600" i="1" dirty="0"/>
              <a:t>“services provided by storage facilities to the grid operators can be seen as alternatives to grid extension, and this should be reflected in the investment analysis.”</a:t>
            </a:r>
          </a:p>
          <a:p>
            <a:pPr marL="412750" indent="-285750">
              <a:lnSpc>
                <a:spcPct val="100000"/>
              </a:lnSpc>
              <a:spcBef>
                <a:spcPts val="0"/>
              </a:spcBef>
              <a:buSzPts val="1600"/>
              <a:buFont typeface="Arial" panose="020B0604020202020204" pitchFamily="34" charset="0"/>
              <a:buChar char="•"/>
            </a:pPr>
            <a:r>
              <a:rPr lang="en-GB" sz="1600" dirty="0"/>
              <a:t>Example markets / development projects regarding DSO and DSO-TSO balancing markets are: INTER(R)FACE, GOPACS, NODES, ENERO</a:t>
            </a:r>
          </a:p>
        </p:txBody>
      </p:sp>
      <p:sp>
        <p:nvSpPr>
          <p:cNvPr id="123" name="Google Shape;123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dirty="0" err="1"/>
              <a:t>Localized</a:t>
            </a:r>
            <a:r>
              <a:rPr lang="fi-FI" dirty="0"/>
              <a:t> </a:t>
            </a:r>
            <a:r>
              <a:rPr lang="fi-FI" dirty="0" err="1"/>
              <a:t>markets</a:t>
            </a:r>
            <a:r>
              <a:rPr lang="fi-FI" dirty="0"/>
              <a:t>				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2/2</a:t>
            </a:r>
            <a:endParaRPr dirty="0"/>
          </a:p>
        </p:txBody>
      </p:sp>
      <p:sp>
        <p:nvSpPr>
          <p:cNvPr id="124" name="Google Shape;124;p15"/>
          <p:cNvSpPr/>
          <p:nvPr/>
        </p:nvSpPr>
        <p:spPr>
          <a:xfrm>
            <a:off x="420625" y="5413250"/>
            <a:ext cx="8339400" cy="122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5" name="Google Shape;12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2676" y="4438012"/>
            <a:ext cx="5792397" cy="2360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body" idx="1"/>
          </p:nvPr>
        </p:nvSpPr>
        <p:spPr>
          <a:xfrm>
            <a:off x="367200" y="1497600"/>
            <a:ext cx="8339400" cy="51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 dirty="0" err="1"/>
              <a:t>Demand</a:t>
            </a:r>
            <a:r>
              <a:rPr lang="fi-FI" sz="1600" dirty="0"/>
              <a:t> </a:t>
            </a:r>
            <a:r>
              <a:rPr lang="fi-FI" sz="1600" dirty="0" err="1"/>
              <a:t>bidding</a:t>
            </a:r>
            <a:r>
              <a:rPr lang="fi-FI" sz="1600" dirty="0"/>
              <a:t> </a:t>
            </a:r>
            <a:r>
              <a:rPr lang="fi-FI" sz="1600" dirty="0" err="1"/>
              <a:t>increases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market </a:t>
            </a:r>
            <a:r>
              <a:rPr lang="fi-FI" sz="1600" dirty="0" err="1"/>
              <a:t>efficiency</a:t>
            </a:r>
            <a:r>
              <a:rPr lang="fi-FI" sz="1600" dirty="0"/>
              <a:t> and </a:t>
            </a:r>
            <a:r>
              <a:rPr lang="fi-FI" sz="1600" dirty="0" err="1"/>
              <a:t>lowers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uncertainty</a:t>
            </a:r>
            <a:r>
              <a:rPr lang="fi-FI" sz="1600" dirty="0"/>
              <a:t> </a:t>
            </a:r>
            <a:r>
              <a:rPr lang="fi-FI" sz="1600" dirty="0" err="1"/>
              <a:t>caused</a:t>
            </a:r>
            <a:r>
              <a:rPr lang="fi-FI" sz="1600" dirty="0"/>
              <a:t> </a:t>
            </a:r>
            <a:r>
              <a:rPr lang="fi-FI" sz="1600" dirty="0" err="1"/>
              <a:t>by</a:t>
            </a:r>
            <a:r>
              <a:rPr lang="fi-FI" sz="1600" dirty="0"/>
              <a:t> DR. </a:t>
            </a:r>
            <a:r>
              <a:rPr lang="fi-FI" sz="1600" dirty="0" err="1"/>
              <a:t>However</a:t>
            </a:r>
            <a:r>
              <a:rPr lang="fi-FI" sz="1600" dirty="0"/>
              <a:t>, </a:t>
            </a:r>
            <a:r>
              <a:rPr lang="fi-FI" sz="1600" dirty="0" err="1"/>
              <a:t>one</a:t>
            </a:r>
            <a:r>
              <a:rPr lang="fi-FI" sz="1600" dirty="0"/>
              <a:t> </a:t>
            </a:r>
            <a:r>
              <a:rPr lang="fi-FI" sz="1600" dirty="0" err="1"/>
              <a:t>major</a:t>
            </a:r>
            <a:r>
              <a:rPr lang="fi-FI" sz="1600" dirty="0"/>
              <a:t> </a:t>
            </a:r>
            <a:r>
              <a:rPr lang="fi-FI" sz="1600" dirty="0" err="1"/>
              <a:t>issue</a:t>
            </a:r>
            <a:r>
              <a:rPr lang="fi-FI" sz="1600" dirty="0"/>
              <a:t> is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lack</a:t>
            </a:r>
            <a:r>
              <a:rPr lang="fi-FI" sz="1600" dirty="0"/>
              <a:t> of </a:t>
            </a:r>
            <a:r>
              <a:rPr lang="fi-FI" sz="1600" dirty="0" err="1"/>
              <a:t>sufficient</a:t>
            </a:r>
            <a:r>
              <a:rPr lang="fi-FI" sz="1600" dirty="0"/>
              <a:t> </a:t>
            </a:r>
            <a:r>
              <a:rPr lang="fi-FI" sz="1600" dirty="0" err="1"/>
              <a:t>privacy</a:t>
            </a:r>
            <a:r>
              <a:rPr lang="fi-FI" sz="1600" dirty="0"/>
              <a:t>.</a:t>
            </a:r>
          </a:p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endParaRPr sz="1600" dirty="0"/>
          </a:p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 dirty="0"/>
              <a:t>Real-</a:t>
            </a:r>
            <a:r>
              <a:rPr lang="fi-FI" sz="1600" dirty="0" err="1"/>
              <a:t>time</a:t>
            </a:r>
            <a:r>
              <a:rPr lang="fi-FI" sz="1600" dirty="0"/>
              <a:t> </a:t>
            </a:r>
            <a:r>
              <a:rPr lang="fi-FI" sz="1600" dirty="0" err="1"/>
              <a:t>pricing</a:t>
            </a:r>
            <a:r>
              <a:rPr lang="fi-FI" sz="1600" dirty="0"/>
              <a:t> </a:t>
            </a:r>
            <a:r>
              <a:rPr lang="fi-FI" sz="1600" dirty="0" err="1"/>
              <a:t>aims</a:t>
            </a:r>
            <a:r>
              <a:rPr lang="fi-FI" sz="1600" dirty="0"/>
              <a:t> to </a:t>
            </a:r>
            <a:r>
              <a:rPr lang="fi-FI" sz="1600" dirty="0" err="1"/>
              <a:t>decrease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peak</a:t>
            </a:r>
            <a:r>
              <a:rPr lang="fi-FI" sz="1600" dirty="0"/>
              <a:t> </a:t>
            </a:r>
            <a:r>
              <a:rPr lang="fi-FI" sz="1600" dirty="0" err="1"/>
              <a:t>demands</a:t>
            </a:r>
            <a:r>
              <a:rPr lang="fi-FI" sz="1600" dirty="0"/>
              <a:t> </a:t>
            </a:r>
            <a:r>
              <a:rPr lang="fi-FI" sz="1600" dirty="0" err="1"/>
              <a:t>through</a:t>
            </a:r>
            <a:r>
              <a:rPr lang="fi-FI" sz="1600" dirty="0"/>
              <a:t> </a:t>
            </a:r>
            <a:r>
              <a:rPr lang="fi-FI" sz="1600" dirty="0" err="1"/>
              <a:t>real-time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price</a:t>
            </a:r>
            <a:r>
              <a:rPr lang="fi-FI" sz="1600" dirty="0"/>
              <a:t> </a:t>
            </a:r>
            <a:r>
              <a:rPr lang="fi-FI" sz="1600" dirty="0" err="1"/>
              <a:t>changes</a:t>
            </a:r>
            <a:r>
              <a:rPr lang="fi-FI" sz="1600" dirty="0"/>
              <a:t>, and </a:t>
            </a:r>
            <a:r>
              <a:rPr lang="fi-FI" sz="1600" dirty="0" err="1"/>
              <a:t>consumers</a:t>
            </a:r>
            <a:r>
              <a:rPr lang="fi-FI" sz="1600" dirty="0"/>
              <a:t> </a:t>
            </a:r>
            <a:r>
              <a:rPr lang="fi-FI" sz="1600" dirty="0" err="1"/>
              <a:t>may</a:t>
            </a:r>
            <a:r>
              <a:rPr lang="fi-FI" sz="1600" dirty="0"/>
              <a:t> </a:t>
            </a:r>
            <a:r>
              <a:rPr lang="fi-FI" sz="1600" dirty="0" err="1"/>
              <a:t>save</a:t>
            </a:r>
            <a:r>
              <a:rPr lang="fi-FI" sz="1600" dirty="0"/>
              <a:t> on </a:t>
            </a:r>
            <a:r>
              <a:rPr lang="fi-FI" sz="1600" dirty="0" err="1"/>
              <a:t>their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bill</a:t>
            </a:r>
            <a:r>
              <a:rPr lang="fi-FI" sz="1600" dirty="0"/>
              <a:t>. </a:t>
            </a:r>
            <a:r>
              <a:rPr lang="fi-FI" sz="1600" dirty="0" err="1"/>
              <a:t>However</a:t>
            </a:r>
            <a:r>
              <a:rPr lang="fi-FI" sz="1600" dirty="0"/>
              <a:t>, </a:t>
            </a:r>
            <a:r>
              <a:rPr lang="fi-FI" sz="1600" dirty="0" err="1"/>
              <a:t>includes</a:t>
            </a:r>
            <a:r>
              <a:rPr lang="fi-FI" sz="1600" dirty="0"/>
              <a:t> </a:t>
            </a:r>
            <a:r>
              <a:rPr lang="fi-FI" sz="1600" dirty="0" err="1"/>
              <a:t>higher</a:t>
            </a:r>
            <a:r>
              <a:rPr lang="fi-FI" sz="1600" dirty="0"/>
              <a:t> </a:t>
            </a:r>
            <a:r>
              <a:rPr lang="fi-FI" sz="1600" dirty="0" err="1"/>
              <a:t>transaction</a:t>
            </a:r>
            <a:r>
              <a:rPr lang="fi-FI" sz="1600" dirty="0"/>
              <a:t> &amp; </a:t>
            </a:r>
            <a:r>
              <a:rPr lang="fi-FI" sz="1600" dirty="0" err="1"/>
              <a:t>metering</a:t>
            </a:r>
            <a:r>
              <a:rPr lang="fi-FI" sz="1600" dirty="0"/>
              <a:t> </a:t>
            </a:r>
            <a:r>
              <a:rPr lang="fi-FI" sz="1600" dirty="0" err="1"/>
              <a:t>costs</a:t>
            </a:r>
            <a:r>
              <a:rPr lang="fi-FI" sz="1600" dirty="0"/>
              <a:t> and </a:t>
            </a:r>
            <a:r>
              <a:rPr lang="fi-FI" sz="1600" dirty="0" err="1"/>
              <a:t>higher</a:t>
            </a:r>
            <a:r>
              <a:rPr lang="fi-FI" sz="1600" dirty="0"/>
              <a:t> </a:t>
            </a:r>
            <a:r>
              <a:rPr lang="fi-FI" sz="1600" dirty="0" err="1"/>
              <a:t>uncertainty</a:t>
            </a:r>
            <a:r>
              <a:rPr lang="fi-FI" sz="1600"/>
              <a:t>.</a:t>
            </a:r>
            <a:endParaRPr lang="fi-FI" sz="1600" dirty="0"/>
          </a:p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endParaRPr lang="fi-FI" sz="1600" dirty="0"/>
          </a:p>
          <a:p>
            <a:pPr marL="292100" indent="-266700">
              <a:lnSpc>
                <a:spcPct val="150000"/>
              </a:lnSpc>
              <a:spcBef>
                <a:spcPts val="400"/>
              </a:spcBef>
              <a:buSzPts val="1600"/>
              <a:buFont typeface="Arial"/>
              <a:buChar char="•"/>
            </a:pPr>
            <a:r>
              <a:rPr lang="en-GB" sz="1600" dirty="0"/>
              <a:t>Localized markets utilizing flexibility are at the core of smart grids, but concepts are not yet fully mature </a:t>
            </a:r>
          </a:p>
          <a:p>
            <a:pPr marL="29210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endParaRPr sz="1600" dirty="0"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sz="1600" dirty="0"/>
          </a:p>
        </p:txBody>
      </p:sp>
      <p:sp>
        <p:nvSpPr>
          <p:cNvPr id="131" name="Google Shape;131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420625" y="5413250"/>
            <a:ext cx="8339400" cy="122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body" idx="1"/>
          </p:nvPr>
        </p:nvSpPr>
        <p:spPr>
          <a:xfrm>
            <a:off x="2533280" y="5042390"/>
            <a:ext cx="3267300" cy="141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sz="1600" dirty="0"/>
          </a:p>
          <a:p>
            <a:pPr marL="0" lvl="0" indent="0" algn="ctr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fi-FI" sz="1600" dirty="0"/>
              <a:t> THANK YOU!</a:t>
            </a:r>
            <a:endParaRPr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1170</Words>
  <Application>Microsoft Office PowerPoint</Application>
  <PresentationFormat>On-screen Show (4:3)</PresentationFormat>
  <Paragraphs>138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Different market mechanisms for smart grid: bidding, real-time pricing, localized markets</vt:lpstr>
      <vt:lpstr>Introduction: What is a smart grid market?</vt:lpstr>
      <vt:lpstr>Demand Bidding (Buyback)   1/2</vt:lpstr>
      <vt:lpstr>Demand Bidding     2/2 </vt:lpstr>
      <vt:lpstr>Real-time pricing (RTP)   1/2</vt:lpstr>
      <vt:lpstr>Real-time pricing (RTP)   2/2</vt:lpstr>
      <vt:lpstr>Localized markets     1/2</vt:lpstr>
      <vt:lpstr>Localized markets    2/2</vt:lpstr>
      <vt:lpstr>Conclusions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Different market mechanisms for smart grid: bidding, real-time pricing, localized markets</dc:title>
  <dc:creator>Antti Hyttinen</dc:creator>
  <cp:lastModifiedBy>Lehtonen Matti</cp:lastModifiedBy>
  <cp:revision>14</cp:revision>
  <dcterms:modified xsi:type="dcterms:W3CDTF">2019-03-12T06:51:41Z</dcterms:modified>
</cp:coreProperties>
</file>