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3" r:id="rId1"/>
    <p:sldMasterId id="2147483654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79DC821-DFEB-42DC-9BA8-C6092C498606}">
  <a:tblStyle styleId="{179DC821-DFEB-42DC-9BA8-C6092C498606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7E6"/>
          </a:solidFill>
        </a:fill>
      </a:tcStyle>
    </a:wholeTbl>
    <a:band1H>
      <a:tcTxStyle/>
      <a:tcStyle>
        <a:tcBdr/>
        <a:fill>
          <a:solidFill>
            <a:srgbClr val="FFE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FFE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197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57eab07bf9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g57eab07bf9_0_4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57eab07bf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57eab07bf9_0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g57eab07bf9_0_0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IN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7eab07bf9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7eab07bf9_0_1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g57eab07bf9_0_10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IN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57eab07bf9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57eab07bf9_0_2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57eab07bf9_0_24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IN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7f0642c66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57f0642c66_2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g57f0642c66_2_0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IN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1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1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4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Page </a:t>
            </a: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5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5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6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6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6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sp>
        <p:nvSpPr>
          <p:cNvPr id="16" name="Google Shape;16;p1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3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tu.int/en/ITU-D/Regional-Presence/ArabStates/Documents/events/2018/RDF/Workshop%20Presentations/Session1/Nokia_5G_ITU%20Workshop%20Alger%2014%20Feb%202018%20NC.pdf" TargetMode="External"/><Relationship Id="rId3" Type="http://schemas.openxmlformats.org/officeDocument/2006/relationships/hyperlink" Target="https://www.investinfinland.fi/documents/162753/197730/White+Paper+Smart+Grid/880e1f5b-a78f-4294-bfed-a8037cfa0a9c" TargetMode="External"/><Relationship Id="rId7" Type="http://schemas.openxmlformats.org/officeDocument/2006/relationships/hyperlink" Target="https://www.ericsson.com/assets/local/news/2013/9/trends-in-utility-smart-grid-communications-management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nisa.europa.eu/publications/communication-network-interdependencies-in-smart-grids" TargetMode="External"/><Relationship Id="rId5" Type="http://schemas.openxmlformats.org/officeDocument/2006/relationships/hyperlink" Target="http://dx.doi.org/10.1109/ACCESS.2017.2749415" TargetMode="External"/><Relationship Id="rId4" Type="http://schemas.openxmlformats.org/officeDocument/2006/relationships/hyperlink" Target="http://dx.doi.org/10.1016/j.rser.2015.12.11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martgridstandardsmap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3200" dirty="0"/>
              <a:t>ELEC-E8423 - Smart Grid</a:t>
            </a:r>
            <a:br>
              <a:rPr lang="en-IN" sz="3200" dirty="0"/>
            </a:br>
            <a:r>
              <a:rPr lang="en-IN" sz="3200" dirty="0"/>
              <a:t/>
            </a:r>
            <a:br>
              <a:rPr lang="en-IN" sz="3200" dirty="0"/>
            </a:br>
            <a:r>
              <a:rPr lang="en-IN" dirty="0"/>
              <a:t>23. Communication solutions for Smart Grid</a:t>
            </a:r>
            <a:endParaRPr sz="3200" i="1" dirty="0"/>
          </a:p>
        </p:txBody>
      </p:sp>
      <p:sp>
        <p:nvSpPr>
          <p:cNvPr id="70" name="Google Shape;70;p8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IN" i="1" dirty="0"/>
              <a:t>Tero Koivunen</a:t>
            </a:r>
            <a:endParaRPr i="1" dirty="0"/>
          </a:p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IN" i="1" dirty="0"/>
              <a:t>Sami </a:t>
            </a:r>
            <a:r>
              <a:rPr lang="en-IN" i="1" dirty="0" err="1"/>
              <a:t>Pitkäniemi</a:t>
            </a:r>
            <a:endParaRPr i="1" dirty="0"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 dirty="0"/>
          </a:p>
        </p:txBody>
      </p:sp>
      <p:sp>
        <p:nvSpPr>
          <p:cNvPr id="71" name="Google Shape;71;p8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72" name="Google Shape;72;p8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3" name="Google Shape;73;p8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en-IN"/>
              <a:t>16.04.2019</a:t>
            </a:r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8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en-IN"/>
              <a:t>ELEC-E8423 - Smart Grid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7"/>
          <p:cNvSpPr txBox="1">
            <a:spLocks noGrp="1"/>
          </p:cNvSpPr>
          <p:nvPr>
            <p:ph type="body" idx="1"/>
          </p:nvPr>
        </p:nvSpPr>
        <p:spPr>
          <a:xfrm>
            <a:off x="220717" y="1240221"/>
            <a:ext cx="8607900" cy="43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IN" sz="1200"/>
              <a:t>MARKET OPPORTUNITIES IN THE SMART GRID SECTOR IN FINLAND 2016 , </a:t>
            </a:r>
            <a:r>
              <a:rPr lang="en-IN" sz="1200" u="sng">
                <a:hlinkClick r:id="rId3"/>
              </a:rPr>
              <a:t>https://www.investinfinland.fi/documents/162753/197730/White+Paper+Smart+Grid/880e1f5b-a78f-4294-bfed-a8037cfa0a9c</a:t>
            </a: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IN" sz="1200"/>
              <a:t>Yasin Kablachi, 2016, “A Survey on Smart metering and smart grid communication”, Renewable and Sustainable Energy Reviews 57 (2016)302–318, available at </a:t>
            </a:r>
            <a:r>
              <a:rPr lang="en-IN" sz="1200" u="sng">
                <a:solidFill>
                  <a:schemeClr val="hlink"/>
                </a:solidFill>
                <a:hlinkClick r:id="rId4"/>
              </a:rPr>
              <a:t>http://dx.doi.org/10.1016/j.rser.2015.12.114</a:t>
            </a:r>
            <a:r>
              <a:rPr lang="en-IN" sz="1200"/>
              <a:t> </a:t>
            </a:r>
            <a:br>
              <a:rPr lang="en-IN" sz="1200"/>
            </a:br>
            <a:endParaRPr sz="1200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IN" sz="1200"/>
              <a:t>Ogbodo et al,2017, “Cognitive Radio Based Sensor Network in Smart Grid: Architectures, Applications and Communication Technologies”, IEEE Access, Vol 5 19084 - 19098 available at </a:t>
            </a:r>
            <a:r>
              <a:rPr lang="en-IN" sz="1200" u="sng">
                <a:solidFill>
                  <a:schemeClr val="hlink"/>
                </a:solidFill>
                <a:hlinkClick r:id="rId5"/>
              </a:rPr>
              <a:t>http://dx.doi.org/10.1109/ACCESS.2017.2749415</a:t>
            </a:r>
            <a:r>
              <a:rPr lang="en-IN" sz="1200"/>
              <a:t> </a:t>
            </a: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457200" lvl="0" indent="-304800" algn="l" rtl="0">
              <a:lnSpc>
                <a:spcPct val="100000"/>
              </a:lnSpc>
              <a:spcBef>
                <a:spcPts val="275"/>
              </a:spcBef>
              <a:spcAft>
                <a:spcPts val="0"/>
              </a:spcAft>
              <a:buSzPts val="1200"/>
              <a:buChar char="●"/>
            </a:pPr>
            <a:r>
              <a:rPr lang="en-IN" sz="1200"/>
              <a:t>ENISA, “Communication network interdependencies in smart grids”, 2015 Available at </a:t>
            </a:r>
            <a:r>
              <a:rPr lang="en-IN" sz="1200" u="sng">
                <a:solidFill>
                  <a:schemeClr val="hlink"/>
                </a:solidFill>
                <a:hlinkClick r:id="rId6"/>
              </a:rPr>
              <a:t>https://www.enisa.europa.eu/publications/communication-network-interdependencies-in-smart-grids</a:t>
            </a:r>
            <a:r>
              <a:rPr lang="en-IN" sz="1200"/>
              <a:t>  </a:t>
            </a: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275"/>
              </a:spcBef>
              <a:spcAft>
                <a:spcPts val="0"/>
              </a:spcAft>
              <a:buNone/>
            </a:pPr>
            <a:endParaRPr sz="1200"/>
          </a:p>
          <a:p>
            <a:pPr marL="457200" lvl="0" indent="-304800" algn="l" rtl="0">
              <a:lnSpc>
                <a:spcPct val="100000"/>
              </a:lnSpc>
              <a:spcBef>
                <a:spcPts val="275"/>
              </a:spcBef>
              <a:spcAft>
                <a:spcPts val="0"/>
              </a:spcAft>
              <a:buSzPts val="1200"/>
              <a:buChar char="●"/>
            </a:pPr>
            <a:r>
              <a:rPr lang="en-IN" sz="1200"/>
              <a:t>Trends in Utility Smart Grid Communications Management, GTM Research White paper, 2013. Available online at: </a:t>
            </a:r>
            <a:r>
              <a:rPr lang="en-IN" sz="1200" u="sng">
                <a:solidFill>
                  <a:schemeClr val="hlink"/>
                </a:solidFill>
                <a:hlinkClick r:id="rId7"/>
              </a:rPr>
              <a:t>https://www.ericsson.com/assets/local/news/2013/9/trends-in-utility-smart-grid-communications-management.pdf</a:t>
            </a:r>
            <a:r>
              <a:rPr lang="en-IN" sz="1200"/>
              <a:t> </a:t>
            </a:r>
            <a:endParaRPr sz="12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IN" sz="1200"/>
              <a:t>Nokia presentation,2016 available at </a:t>
            </a:r>
            <a:r>
              <a:rPr lang="en-IN" sz="1200" u="sng">
                <a:solidFill>
                  <a:schemeClr val="hlink"/>
                </a:solidFill>
                <a:hlinkClick r:id="rId8"/>
              </a:rPr>
              <a:t>https://www.itu.int/en/ITU-D/Regional-Presence/ArabStates/Documents/events/2018/RDF/Workshop%20Presentations/Session1/Nokia_5G_ITU%20Workshop%20Alger%2014%20Feb%202018%20NC.pdf</a:t>
            </a:r>
            <a:r>
              <a:rPr lang="en-IN" sz="1200"/>
              <a:t> </a:t>
            </a: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79" name="Google Shape;179;p17"/>
          <p:cNvSpPr txBox="1">
            <a:spLocks noGrp="1"/>
          </p:cNvSpPr>
          <p:nvPr>
            <p:ph type="ctrTitle"/>
          </p:nvPr>
        </p:nvSpPr>
        <p:spPr>
          <a:xfrm>
            <a:off x="572400" y="487746"/>
            <a:ext cx="77559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Source material used</a:t>
            </a:r>
            <a:endParaRPr/>
          </a:p>
        </p:txBody>
      </p:sp>
      <p:sp>
        <p:nvSpPr>
          <p:cNvPr id="180" name="Google Shape;180;p1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81" name="Google Shape;181;p1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82" name="Google Shape;182;p17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16.04.2019</a:t>
            </a:r>
            <a:endParaRPr/>
          </a:p>
        </p:txBody>
      </p:sp>
      <p:sp>
        <p:nvSpPr>
          <p:cNvPr id="183" name="Google Shape;183;p17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Page </a:t>
            </a:r>
            <a:fld id="{00000000-1234-1234-1234-123412341234}" type="slidenum">
              <a:rPr lang="en-IN"/>
              <a:t>10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9"/>
          <p:cNvSpPr txBox="1">
            <a:spLocks noGrp="1"/>
          </p:cNvSpPr>
          <p:nvPr>
            <p:ph type="body" idx="1"/>
          </p:nvPr>
        </p:nvSpPr>
        <p:spPr>
          <a:xfrm>
            <a:off x="206823" y="1387739"/>
            <a:ext cx="3561831" cy="3944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400"/>
              <a:buFont typeface="Arial"/>
              <a:buChar char="•"/>
            </a:pPr>
            <a:r>
              <a:rPr lang="en-IN">
                <a:solidFill>
                  <a:srgbClr val="17365D"/>
                </a:solidFill>
              </a:rPr>
              <a:t>An electric grid without adequate communications is simply a power distributor.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17365D"/>
              </a:buClr>
              <a:buSzPts val="1400"/>
              <a:buFont typeface="Arial"/>
              <a:buChar char="•"/>
            </a:pPr>
            <a:r>
              <a:rPr lang="en-IN">
                <a:solidFill>
                  <a:srgbClr val="17365D"/>
                </a:solidFill>
              </a:rPr>
              <a:t>Inclusion of two-way communications that the power grid is made "smart“.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>
              <a:solidFill>
                <a:srgbClr val="17365D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IN"/>
              <a:t>Presentation overview:</a:t>
            </a:r>
            <a:endParaRPr/>
          </a:p>
          <a:p>
            <a:pPr marL="682625" lvl="1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IN" sz="1400"/>
              <a:t>Smart grid communications architecture</a:t>
            </a:r>
            <a:endParaRPr/>
          </a:p>
          <a:p>
            <a:pPr marL="682625" lvl="1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IN" sz="1400"/>
              <a:t>Communication technologies involved</a:t>
            </a:r>
            <a:endParaRPr/>
          </a:p>
          <a:p>
            <a:pPr marL="682625" lvl="1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IN" sz="1400"/>
              <a:t>Challenges &amp; standards</a:t>
            </a:r>
            <a:endParaRPr/>
          </a:p>
          <a:p>
            <a:pPr marL="682625" lvl="1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IN" sz="1400"/>
              <a:t>Conclusions</a:t>
            </a:r>
            <a:endParaRPr sz="1400">
              <a:solidFill>
                <a:srgbClr val="0070C0"/>
              </a:solidFill>
            </a:endParaRPr>
          </a:p>
        </p:txBody>
      </p:sp>
      <p:sp>
        <p:nvSpPr>
          <p:cNvPr id="81" name="Google Shape;81;p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Introduction</a:t>
            </a:r>
            <a:endParaRPr/>
          </a:p>
        </p:txBody>
      </p:sp>
      <p:sp>
        <p:nvSpPr>
          <p:cNvPr id="82" name="Google Shape;82;p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r>
              <a:rPr lang="en-IN"/>
              <a:t>ELEC-E8423 - Smart Grid </a:t>
            </a:r>
            <a:endParaRPr/>
          </a:p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3" name="Google Shape;83;p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4" name="Google Shape;84;p9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16.04.2019</a:t>
            </a:r>
            <a:endParaRPr/>
          </a:p>
        </p:txBody>
      </p:sp>
      <p:sp>
        <p:nvSpPr>
          <p:cNvPr id="85" name="Google Shape;85;p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Page </a:t>
            </a:r>
            <a:fld id="{00000000-1234-1234-1234-123412341234}" type="slidenum">
              <a:rPr lang="en-IN"/>
              <a:t>2</a:t>
            </a:fld>
            <a:endParaRPr/>
          </a:p>
        </p:txBody>
      </p:sp>
      <p:pic>
        <p:nvPicPr>
          <p:cNvPr id="86" name="Google Shape;86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68655" y="1525980"/>
            <a:ext cx="5168522" cy="3547366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9"/>
          <p:cNvSpPr txBox="1"/>
          <p:nvPr/>
        </p:nvSpPr>
        <p:spPr>
          <a:xfrm>
            <a:off x="4617725" y="5177800"/>
            <a:ext cx="38634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000"/>
              <a:t>Investing Finland, 2016</a:t>
            </a:r>
            <a:endParaRPr sz="1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27006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IN"/>
              <a:t>In Smart Grid, data should go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IN"/>
              <a:t>wherever energy goes.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IN"/>
              <a:t>There are many communication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IN"/>
              <a:t>solutions.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IN"/>
              <a:t>However, different parts of SG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IN"/>
              <a:t>have different requirements.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IN"/>
              <a:t>SG communication can also be represented according to a NIST - model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IN"/>
              <a:t>(National Institute of Standards and Technology)</a:t>
            </a:r>
            <a:endParaRPr/>
          </a:p>
        </p:txBody>
      </p:sp>
      <p:sp>
        <p:nvSpPr>
          <p:cNvPr id="94" name="Google Shape;94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Smart grid communication</a:t>
            </a:r>
            <a:endParaRPr/>
          </a:p>
        </p:txBody>
      </p:sp>
      <p:sp>
        <p:nvSpPr>
          <p:cNvPr id="95" name="Google Shape;95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IN"/>
              <a:t>Page </a:t>
            </a:r>
            <a:fld id="{00000000-1234-1234-1234-123412341234}" type="slidenum">
              <a:rPr lang="en-IN"/>
              <a:t>3</a:t>
            </a:fld>
            <a:endParaRPr/>
          </a:p>
        </p:txBody>
      </p:sp>
      <p:pic>
        <p:nvPicPr>
          <p:cNvPr id="98" name="Google Shape;98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3500" y="1287590"/>
            <a:ext cx="3345925" cy="2362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5813" y="3704154"/>
            <a:ext cx="3201300" cy="2046971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0"/>
          <p:cNvSpPr txBox="1"/>
          <p:nvPr/>
        </p:nvSpPr>
        <p:spPr>
          <a:xfrm>
            <a:off x="3826775" y="1440075"/>
            <a:ext cx="1198500" cy="4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000"/>
              <a:t>Kalabachi, 2016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000"/>
              <a:t>Obogo et al, 2017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101" name="Google Shape;101;p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16.04.2019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98899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92100" algn="l" rtl="0">
              <a:lnSpc>
                <a:spcPct val="121714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400"/>
              <a:buNone/>
            </a:pPr>
            <a:r>
              <a:rPr lang="en-IN">
                <a:solidFill>
                  <a:srgbClr val="17365D"/>
                </a:solidFill>
              </a:rPr>
              <a:t>	</a:t>
            </a:r>
            <a:r>
              <a:rPr lang="en-IN" b="0"/>
              <a:t/>
            </a:r>
            <a:br>
              <a:rPr lang="en-IN" b="0"/>
            </a:br>
            <a:endParaRPr b="0"/>
          </a:p>
        </p:txBody>
      </p:sp>
      <p:sp>
        <p:nvSpPr>
          <p:cNvPr id="107" name="Google Shape;107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Smart grid communications architecture</a:t>
            </a:r>
            <a:endParaRPr/>
          </a:p>
        </p:txBody>
      </p:sp>
      <p:sp>
        <p:nvSpPr>
          <p:cNvPr id="108" name="Google Shape;108;p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r>
              <a:rPr lang="en-IN"/>
              <a:t>ELEC-E8423 - Smart Grid </a:t>
            </a:r>
            <a:endParaRPr/>
          </a:p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9" name="Google Shape;109;p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10" name="Google Shape;110;p1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Page </a:t>
            </a:r>
            <a:fld id="{00000000-1234-1234-1234-123412341234}" type="slidenum">
              <a:rPr lang="en-IN"/>
              <a:t>4</a:t>
            </a:fld>
            <a:endParaRPr/>
          </a:p>
        </p:txBody>
      </p:sp>
      <p:pic>
        <p:nvPicPr>
          <p:cNvPr id="111" name="Google Shape;111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5698" y="1387740"/>
            <a:ext cx="6448302" cy="426293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1"/>
          <p:cNvSpPr/>
          <p:nvPr/>
        </p:nvSpPr>
        <p:spPr>
          <a:xfrm>
            <a:off x="92457" y="1563708"/>
            <a:ext cx="2603241" cy="3323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IN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Smart grid communications network is divided into many network areas.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IN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Smart grid end-to-end communication architecture have different domains: end-user premises, transmission grids and distribution grids and generation.</a:t>
            </a:r>
            <a:br>
              <a:rPr lang="en-IN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IN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IN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IN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IN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1"/>
          <p:cNvSpPr txBox="1"/>
          <p:nvPr/>
        </p:nvSpPr>
        <p:spPr>
          <a:xfrm>
            <a:off x="1641475" y="5289191"/>
            <a:ext cx="1198500" cy="104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000"/>
              <a:t>ESINA,2016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114" name="Google Shape;114;p1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16.04.2019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Smart Grid Communication Requirements</a:t>
            </a:r>
            <a:endParaRPr/>
          </a:p>
        </p:txBody>
      </p:sp>
      <p:sp>
        <p:nvSpPr>
          <p:cNvPr id="121" name="Google Shape;121;p1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IN"/>
              <a:t>Page </a:t>
            </a:r>
            <a:fld id="{00000000-1234-1234-1234-123412341234}" type="slidenum">
              <a:rPr lang="en-IN"/>
              <a:t>5</a:t>
            </a:fld>
            <a:endParaRPr/>
          </a:p>
        </p:txBody>
      </p:sp>
      <p:graphicFrame>
        <p:nvGraphicFramePr>
          <p:cNvPr id="124" name="Google Shape;124;p12"/>
          <p:cNvGraphicFramePr/>
          <p:nvPr/>
        </p:nvGraphicFramePr>
        <p:xfrm>
          <a:off x="2271052" y="1274656"/>
          <a:ext cx="6533625" cy="3912550"/>
        </p:xfrm>
        <a:graphic>
          <a:graphicData uri="http://schemas.openxmlformats.org/drawingml/2006/table">
            <a:tbl>
              <a:tblPr firstRow="1" bandRow="1">
                <a:noFill/>
                <a:tableStyleId>{179DC821-DFEB-42DC-9BA8-C6092C498606}</a:tableStyleId>
              </a:tblPr>
              <a:tblGrid>
                <a:gridCol w="2082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2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2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2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27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4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Application</a:t>
                      </a:r>
                      <a:endParaRPr sz="1000"/>
                    </a:p>
                  </a:txBody>
                  <a:tcPr marL="91450" marR="91450" marT="45725" marB="45725">
                    <a:solidFill>
                      <a:srgbClr val="F1C2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Data</a:t>
                      </a:r>
                      <a:endParaRPr sz="10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(kbps)</a:t>
                      </a:r>
                      <a:endParaRPr sz="1000"/>
                    </a:p>
                  </a:txBody>
                  <a:tcPr marL="91450" marR="91450" marT="45725" marB="45725">
                    <a:solidFill>
                      <a:srgbClr val="F1C2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Latency</a:t>
                      </a:r>
                      <a:endParaRPr sz="10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50" marR="91450" marT="45725" marB="45725">
                    <a:solidFill>
                      <a:srgbClr val="F1C2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Rel.</a:t>
                      </a:r>
                      <a:endParaRPr sz="10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(%)</a:t>
                      </a:r>
                      <a:endParaRPr sz="1000"/>
                    </a:p>
                  </a:txBody>
                  <a:tcPr marL="91450" marR="91450" marT="45725" marB="45725">
                    <a:solidFill>
                      <a:srgbClr val="F1C2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Coverage</a:t>
                      </a:r>
                      <a:endParaRPr sz="10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(km)</a:t>
                      </a:r>
                      <a:endParaRPr sz="1000"/>
                    </a:p>
                  </a:txBody>
                  <a:tcPr marL="91450" marR="91450" marT="45725" marB="45725">
                    <a:solidFill>
                      <a:srgbClr val="F1C2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6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Advanced Metering Infrastructure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10-100 per node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5 s - several hours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99.0-99.9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5-10</a:t>
                      </a:r>
                      <a:endParaRPr sz="10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7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On-demand meter reading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&gt;100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&lt;5 s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&gt;99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IN" sz="1000"/>
                        <a:t>5-10</a:t>
                      </a:r>
                      <a:endParaRPr sz="10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0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Multi-interval meter reading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&gt;100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&lt;4 hours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IN" sz="1000"/>
                        <a:t>&gt;99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IN" sz="1000"/>
                        <a:t>5-10</a:t>
                      </a:r>
                      <a:endParaRPr sz="10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6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Demand Response Management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14-100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500ms - min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IN" sz="1000"/>
                        <a:t>&gt;99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IN" sz="1000"/>
                        <a:t>5-10</a:t>
                      </a:r>
                      <a:endParaRPr sz="10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5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Pricing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10-100 (depends on application)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&lt;1min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IN" sz="1000"/>
                        <a:t>&gt;98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IN" sz="1000"/>
                        <a:t>5-10</a:t>
                      </a:r>
                      <a:endParaRPr sz="10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23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Grid-To-Vehicle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9.6-56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IN" sz="1000"/>
                        <a:t>2s - 5 min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IN" sz="1000"/>
                        <a:t>99.0-99.9</a:t>
                      </a:r>
                      <a:endParaRPr sz="10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10-100</a:t>
                      </a:r>
                      <a:endParaRPr sz="10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23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Vehicle to Grid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5-10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IN" sz="1000"/>
                        <a:t>&lt;1min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IN" sz="1000"/>
                        <a:t>99.0-99.9</a:t>
                      </a:r>
                      <a:endParaRPr sz="10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10-100</a:t>
                      </a:r>
                      <a:endParaRPr sz="10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23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Distribution Automation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&gt;18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&lt;1 sec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IN" sz="1000"/>
                        <a:t>99.0-99.9</a:t>
                      </a:r>
                      <a:endParaRPr sz="10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Up to 10km</a:t>
                      </a:r>
                      <a:endParaRPr sz="10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23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Distributed Energy Resources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9.6-56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300 ms - 2s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IN" sz="1000"/>
                        <a:t>99.0-99.9</a:t>
                      </a:r>
                      <a:endParaRPr sz="10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10 - 100</a:t>
                      </a:r>
                      <a:endParaRPr sz="10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25" name="Google Shape;125;p12"/>
          <p:cNvSpPr txBox="1"/>
          <p:nvPr/>
        </p:nvSpPr>
        <p:spPr>
          <a:xfrm>
            <a:off x="252000" y="1450850"/>
            <a:ext cx="1885500" cy="36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In addition, all applications need a high security.</a:t>
            </a:r>
            <a:endParaRPr/>
          </a:p>
        </p:txBody>
      </p:sp>
      <p:sp>
        <p:nvSpPr>
          <p:cNvPr id="126" name="Google Shape;126;p12"/>
          <p:cNvSpPr txBox="1"/>
          <p:nvPr/>
        </p:nvSpPr>
        <p:spPr>
          <a:xfrm>
            <a:off x="2377450" y="5291325"/>
            <a:ext cx="612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700" b="1" i="1"/>
              <a:t>Table data source: LI et al.: SMART CHOICE FOR SMART GRID: NB-IoT, IEEE INTERNET OF THINGS JOURNAL, VOL. 5, NO. 3, JUNE 2018 </a:t>
            </a:r>
            <a:endParaRPr sz="700" b="1" i="1"/>
          </a:p>
        </p:txBody>
      </p:sp>
      <p:sp>
        <p:nvSpPr>
          <p:cNvPr id="127" name="Google Shape;127;p1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16.04.2019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3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1632900" cy="376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IN"/>
              <a:t>No “one size fits all” solution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IN"/>
              <a:t>Utilities have several private networks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IN"/>
              <a:t>Current “smart” features are tacked on using public internet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Current Communication standards for SG</a:t>
            </a:r>
            <a:endParaRPr/>
          </a:p>
        </p:txBody>
      </p:sp>
      <p:sp>
        <p:nvSpPr>
          <p:cNvPr id="135" name="Google Shape;135;p1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IN"/>
              <a:t>Page </a:t>
            </a:r>
            <a:fld id="{00000000-1234-1234-1234-123412341234}" type="slidenum">
              <a:rPr lang="en-IN"/>
              <a:t>6</a:t>
            </a:fld>
            <a:endParaRPr/>
          </a:p>
        </p:txBody>
      </p:sp>
      <p:graphicFrame>
        <p:nvGraphicFramePr>
          <p:cNvPr id="138" name="Google Shape;138;p13"/>
          <p:cNvGraphicFramePr/>
          <p:nvPr/>
        </p:nvGraphicFramePr>
        <p:xfrm>
          <a:off x="2469152" y="981281"/>
          <a:ext cx="6576900" cy="4504800"/>
        </p:xfrm>
        <a:graphic>
          <a:graphicData uri="http://schemas.openxmlformats.org/drawingml/2006/table">
            <a:tbl>
              <a:tblPr firstRow="1" bandRow="1">
                <a:noFill/>
                <a:tableStyleId>{179DC821-DFEB-42DC-9BA8-C6092C498606}</a:tableStyleId>
              </a:tblPr>
              <a:tblGrid>
                <a:gridCol w="3179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71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Communication standard</a:t>
                      </a:r>
                      <a:endParaRPr sz="1000"/>
                    </a:p>
                  </a:txBody>
                  <a:tcPr marL="91450" marR="91450" marT="45725" marB="45725">
                    <a:solidFill>
                      <a:srgbClr val="F1C2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SG Segment</a:t>
                      </a:r>
                      <a:endParaRPr sz="1000"/>
                    </a:p>
                  </a:txBody>
                  <a:tcPr marL="91450" marR="91450" marT="45725" marB="45725">
                    <a:solidFill>
                      <a:srgbClr val="F1C2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00"/>
                        <a:t>SG Applications</a:t>
                      </a:r>
                      <a:endParaRPr sz="10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50" marR="91450" marT="45725" marB="45725">
                    <a:solidFill>
                      <a:srgbClr val="F1C2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Power line communication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HAN/NAN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Distribution Autimation, AMI</a:t>
                      </a:r>
                      <a:endParaRPr sz="7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Optic Fibre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HAN/WAN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Core/Backhaul infrastructure</a:t>
                      </a:r>
                      <a:endParaRPr sz="7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ADSL/DSL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HAN/NAN/WAN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AMI,SCADA,DA</a:t>
                      </a:r>
                      <a:endParaRPr sz="7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WIFI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HAN/NAN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DA,AMI,DER,DRM</a:t>
                      </a:r>
                      <a:endParaRPr sz="7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1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Cellular/GSM/GPRS (2G,3G,3.5G,4G)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HAN/NAN//WAN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Distribution Substation</a:t>
                      </a:r>
                      <a:endParaRPr sz="7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6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LTE-A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HAN/NAN//WAN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SH Wireless surveilance, SCADA,WASA</a:t>
                      </a:r>
                      <a:endParaRPr sz="7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6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ZigBee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HAN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Home, Automation, AMI,DRM,DER,DA</a:t>
                      </a:r>
                      <a:endParaRPr sz="7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3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Bluetooth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HAN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Home Automation</a:t>
                      </a:r>
                      <a:endParaRPr sz="7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6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WIMAX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HAN/NAN//WAN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Distribution automation, (DA),AMI,DER</a:t>
                      </a:r>
                      <a:endParaRPr sz="7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3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Satellite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HAN/NAN//WAN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IN" sz="700"/>
                        <a:t>AMI, DA, SCADA</a:t>
                      </a:r>
                      <a:endParaRPr sz="7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3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LoRa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HAN/NAN//WAN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Home Automation, AMI</a:t>
                      </a:r>
                      <a:endParaRPr sz="7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3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Sigfox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HAN/NAN//WAN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Home Automation, DA</a:t>
                      </a:r>
                      <a:endParaRPr sz="7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3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RPMA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HAN/NAN//WAN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AMI,DRM,DA</a:t>
                      </a:r>
                      <a:endParaRPr sz="7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3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NB-IoT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HAN/NAN//WAN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AMIU,DRM,DA</a:t>
                      </a:r>
                      <a:endParaRPr sz="7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26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LTE Cat-1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HAN/NAN//WAN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IN" sz="700"/>
                        <a:t>SG Wireless Surveillance, SCADA,DER,DRM,DA</a:t>
                      </a:r>
                      <a:endParaRPr sz="7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3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LTE-M1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HAN/NAN//WAN</a:t>
                      </a:r>
                      <a:endParaRPr sz="7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700"/>
                        <a:t>SCADA,DER,DRM,WASA,DA</a:t>
                      </a:r>
                      <a:endParaRPr sz="7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39" name="Google Shape;139;p13"/>
          <p:cNvSpPr txBox="1"/>
          <p:nvPr/>
        </p:nvSpPr>
        <p:spPr>
          <a:xfrm>
            <a:off x="2469150" y="5486075"/>
            <a:ext cx="6576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700" b="1" i="1">
                <a:solidFill>
                  <a:schemeClr val="dk1"/>
                </a:solidFill>
              </a:rPr>
              <a:t>Table data source: Ogbodo et al. “Cognitive Radio Based sensor network in smart grid: Architectures, Applications and Communication Technologies”</a:t>
            </a:r>
            <a:endParaRPr sz="700" b="1" i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700" b="1" i="1">
                <a:solidFill>
                  <a:schemeClr val="dk1"/>
                </a:solidFill>
              </a:rPr>
              <a:t> IEEE ACCESS, 2017, Doi: 10.1109/ACCESS.2017.2749415</a:t>
            </a:r>
            <a:endParaRPr sz="700" b="1" i="1">
              <a:solidFill>
                <a:schemeClr val="dk1"/>
              </a:solidFill>
            </a:endParaRPr>
          </a:p>
        </p:txBody>
      </p:sp>
      <p:sp>
        <p:nvSpPr>
          <p:cNvPr id="140" name="Google Shape;140;p13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16.04.2019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20004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IN"/>
              <a:t>More radio resources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IN"/>
              <a:t>Machine to machine communications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IN"/>
              <a:t>Flexible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1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5G future</a:t>
            </a:r>
            <a:endParaRPr/>
          </a:p>
        </p:txBody>
      </p:sp>
      <p:sp>
        <p:nvSpPr>
          <p:cNvPr id="148" name="Google Shape;148;p1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IN"/>
              <a:t>Page </a:t>
            </a:r>
            <a:fld id="{00000000-1234-1234-1234-123412341234}" type="slidenum">
              <a:rPr lang="en-IN"/>
              <a:t>7</a:t>
            </a:fld>
            <a:endParaRPr/>
          </a:p>
        </p:txBody>
      </p:sp>
      <p:pic>
        <p:nvPicPr>
          <p:cNvPr id="151" name="Google Shape;15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0175" y="1387740"/>
            <a:ext cx="6266400" cy="3883863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4"/>
          <p:cNvSpPr txBox="1">
            <a:spLocks noGrp="1"/>
          </p:cNvSpPr>
          <p:nvPr>
            <p:ph type="dt" idx="10"/>
          </p:nvPr>
        </p:nvSpPr>
        <p:spPr>
          <a:xfrm>
            <a:off x="3419300" y="6273775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16.04.2019</a:t>
            </a:r>
            <a:endParaRPr/>
          </a:p>
        </p:txBody>
      </p:sp>
      <p:sp>
        <p:nvSpPr>
          <p:cNvPr id="153" name="Google Shape;153;p14"/>
          <p:cNvSpPr txBox="1"/>
          <p:nvPr/>
        </p:nvSpPr>
        <p:spPr>
          <a:xfrm>
            <a:off x="2443650" y="5353700"/>
            <a:ext cx="2700000" cy="2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600"/>
              <a:t>Nokia 5G Future Presentation</a:t>
            </a:r>
            <a:endParaRPr sz="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5"/>
          <p:cNvSpPr txBox="1">
            <a:spLocks noGrp="1"/>
          </p:cNvSpPr>
          <p:nvPr>
            <p:ph type="body" idx="1"/>
          </p:nvPr>
        </p:nvSpPr>
        <p:spPr>
          <a:xfrm>
            <a:off x="325821" y="1292771"/>
            <a:ext cx="8492357" cy="4456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80"/>
              <a:buFont typeface="Arial"/>
              <a:buChar char="•"/>
            </a:pPr>
            <a:r>
              <a:rPr lang="en-IN" sz="1480"/>
              <a:t>Challenges</a:t>
            </a:r>
            <a:endParaRPr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IN" sz="1387"/>
              <a:t>Lack of required interoperability standards.</a:t>
            </a:r>
            <a:endParaRPr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IN" sz="1387"/>
              <a:t>The technology of existing communication networks in power grid are decade-old. </a:t>
            </a:r>
            <a:endParaRPr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IN" sz="1387"/>
              <a:t>Meeting the latency requirements for mission critical applications majorly in WAN.</a:t>
            </a:r>
            <a:endParaRPr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IN" sz="1387"/>
              <a:t>Concerns related to cyber security and data privacy.</a:t>
            </a:r>
            <a:endParaRPr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IN" sz="1387"/>
              <a:t>Meeting the requirements of various emerging models in the grid.</a:t>
            </a:r>
            <a:endParaRPr/>
          </a:p>
          <a:p>
            <a:pPr marL="292100" lvl="0" indent="-292100" algn="l" rtl="0">
              <a:lnSpc>
                <a:spcPct val="100000"/>
              </a:lnSpc>
              <a:spcBef>
                <a:spcPts val="296"/>
              </a:spcBef>
              <a:spcAft>
                <a:spcPts val="0"/>
              </a:spcAft>
              <a:buClr>
                <a:schemeClr val="dk1"/>
              </a:buClr>
              <a:buSzPts val="1480"/>
              <a:buFont typeface="Arial"/>
              <a:buChar char="•"/>
            </a:pPr>
            <a:r>
              <a:rPr lang="en-IN" sz="1480"/>
              <a:t>Standards</a:t>
            </a:r>
            <a:endParaRPr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IN" sz="1387"/>
              <a:t>IEEE P2030 - Guide for Smart Grid Interoperability of Energy Technology and Information Technology Operation with the Electric Power System (EPS), and End-Use Applications and Loads</a:t>
            </a:r>
            <a:endParaRPr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IN" sz="1387"/>
              <a:t>IEEE P1901 - Standard for high speed communication devices via electric power lines, often called broadband over power lines (BPL)</a:t>
            </a:r>
            <a:endParaRPr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IN" sz="1387"/>
              <a:t>IEC 62351 - Power systems management and associated information exchange - Data and communications security</a:t>
            </a:r>
            <a:endParaRPr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IN" sz="1387"/>
              <a:t>IEC 62056 - Electricity metering data exchange</a:t>
            </a:r>
            <a:endParaRPr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IN" sz="1387"/>
              <a:t>PLC G3 - Powerline communications standard that will enable the smart grid vision</a:t>
            </a:r>
            <a:endParaRPr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IN" sz="1387"/>
              <a:t>IEC 61850 - Communication networks and systems for power utility automation</a:t>
            </a:r>
            <a:endParaRPr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IN" sz="1387"/>
              <a:t>All the standards required for smart grid communications in various applications and domains can be traced from IEC webstore - </a:t>
            </a:r>
            <a:r>
              <a:rPr lang="en-IN" sz="1387" u="sng">
                <a:solidFill>
                  <a:schemeClr val="hlink"/>
                </a:solidFill>
                <a:hlinkClick r:id="rId3"/>
              </a:rPr>
              <a:t>http://smartgridstandardsmap.com/</a:t>
            </a:r>
            <a:endParaRPr sz="1387"/>
          </a:p>
          <a:p>
            <a:pPr marL="388937" lvl="1" indent="0" algn="l" rtl="0">
              <a:spcBef>
                <a:spcPts val="259"/>
              </a:spcBef>
              <a:spcAft>
                <a:spcPts val="0"/>
              </a:spcAft>
              <a:buClr>
                <a:schemeClr val="dk1"/>
              </a:buClr>
              <a:buSzPts val="1295"/>
              <a:buNone/>
            </a:pPr>
            <a:endParaRPr sz="1295"/>
          </a:p>
          <a:p>
            <a:pPr marL="631825" lvl="1" indent="-160655" algn="l" rtl="0">
              <a:spcBef>
                <a:spcPts val="259"/>
              </a:spcBef>
              <a:spcAft>
                <a:spcPts val="0"/>
              </a:spcAft>
              <a:buClr>
                <a:schemeClr val="dk1"/>
              </a:buClr>
              <a:buSzPts val="1295"/>
              <a:buFont typeface="Arial"/>
              <a:buNone/>
            </a:pPr>
            <a:endParaRPr sz="1295"/>
          </a:p>
        </p:txBody>
      </p:sp>
      <p:sp>
        <p:nvSpPr>
          <p:cNvPr id="159" name="Google Shape;159;p1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800"/>
              <a:t>Challenges and standards </a:t>
            </a:r>
            <a:br>
              <a:rPr lang="en-IN" sz="2800"/>
            </a:br>
            <a:endParaRPr/>
          </a:p>
        </p:txBody>
      </p:sp>
      <p:sp>
        <p:nvSpPr>
          <p:cNvPr id="160" name="Google Shape;160;p1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r>
              <a:rPr lang="en-IN"/>
              <a:t>ELEC-E8423 - Smart Grid </a:t>
            </a:r>
            <a:endParaRPr/>
          </a:p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1" name="Google Shape;161;p1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2" name="Google Shape;162;p1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Page </a:t>
            </a:r>
            <a:fld id="{00000000-1234-1234-1234-123412341234}" type="slidenum">
              <a:rPr lang="en-IN"/>
              <a:t>8</a:t>
            </a:fld>
            <a:endParaRPr/>
          </a:p>
        </p:txBody>
      </p:sp>
      <p:sp>
        <p:nvSpPr>
          <p:cNvPr id="163" name="Google Shape;163;p15"/>
          <p:cNvSpPr txBox="1">
            <a:spLocks noGrp="1"/>
          </p:cNvSpPr>
          <p:nvPr>
            <p:ph type="dt" idx="10"/>
          </p:nvPr>
        </p:nvSpPr>
        <p:spPr>
          <a:xfrm>
            <a:off x="3419400" y="6273825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16.04.2019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IN" sz="2000"/>
              <a:t>Interoperability is a key element in smart grid and this can be achieved by communications systems.</a:t>
            </a:r>
            <a:endParaRPr/>
          </a:p>
          <a:p>
            <a:pPr marL="342900" lvl="0" indent="-342900" algn="l" rtl="0">
              <a:lnSpc>
                <a:spcPct val="14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IN" sz="2000"/>
              <a:t>The communications network system is divided into three major parts according to the location and requirements. </a:t>
            </a:r>
            <a:endParaRPr/>
          </a:p>
          <a:p>
            <a:pPr marL="342900" lvl="0" indent="-342900" algn="l" rtl="0">
              <a:lnSpc>
                <a:spcPct val="14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IN" sz="2000"/>
              <a:t>One has to select the required communication technologies (among various available wired and wireless) based on the application requirements (5G is simplifying this).</a:t>
            </a:r>
            <a:endParaRPr/>
          </a:p>
          <a:p>
            <a:pPr marL="342900" lvl="0" indent="-342900" algn="l" rtl="0">
              <a:lnSpc>
                <a:spcPct val="14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IN" sz="2000"/>
              <a:t>Interoperability is still a major challenge and extentensive research required.</a:t>
            </a:r>
            <a:endParaRPr/>
          </a:p>
        </p:txBody>
      </p:sp>
      <p:sp>
        <p:nvSpPr>
          <p:cNvPr id="169" name="Google Shape;169;p1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Conclusions</a:t>
            </a:r>
            <a:endParaRPr/>
          </a:p>
        </p:txBody>
      </p:sp>
      <p:sp>
        <p:nvSpPr>
          <p:cNvPr id="170" name="Google Shape;170;p1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71" name="Google Shape;171;p1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72" name="Google Shape;172;p1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16.04.2019</a:t>
            </a:r>
            <a:endParaRPr/>
          </a:p>
        </p:txBody>
      </p:sp>
      <p:sp>
        <p:nvSpPr>
          <p:cNvPr id="173" name="Google Shape;173;p1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Page </a:t>
            </a:r>
            <a:fld id="{00000000-1234-1234-1234-123412341234}" type="slidenum">
              <a:rPr lang="en-I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837</Words>
  <Application>Microsoft Office PowerPoint</Application>
  <PresentationFormat>On-screen Show (4:3)</PresentationFormat>
  <Paragraphs>255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presentation</vt:lpstr>
      <vt:lpstr>Aalto Content - Green</vt:lpstr>
      <vt:lpstr>ELEC-E8423 - Smart Grid  23. Communication solutions for Smart Grid</vt:lpstr>
      <vt:lpstr>Introduction</vt:lpstr>
      <vt:lpstr>Smart grid communication</vt:lpstr>
      <vt:lpstr>Smart grid communications architecture</vt:lpstr>
      <vt:lpstr>Smart Grid Communication Requirements</vt:lpstr>
      <vt:lpstr>Current Communication standards for SG</vt:lpstr>
      <vt:lpstr>5G future</vt:lpstr>
      <vt:lpstr>Challenges and standards  </vt:lpstr>
      <vt:lpstr>Conclusions</vt:lpstr>
      <vt:lpstr>Source material used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23. Communication solutions for Smart Grid</dc:title>
  <dc:creator>Tero</dc:creator>
  <cp:lastModifiedBy>Lehtonen Matti</cp:lastModifiedBy>
  <cp:revision>1</cp:revision>
  <dcterms:modified xsi:type="dcterms:W3CDTF">2019-04-16T05:19:52Z</dcterms:modified>
</cp:coreProperties>
</file>