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9" r:id="rId5"/>
    <p:sldId id="375" r:id="rId6"/>
    <p:sldId id="365" r:id="rId7"/>
    <p:sldId id="367" r:id="rId8"/>
    <p:sldId id="372" r:id="rId9"/>
    <p:sldId id="373"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85" autoAdjust="0"/>
    <p:restoredTop sz="90349" autoAdjust="0"/>
  </p:normalViewPr>
  <p:slideViewPr>
    <p:cSldViewPr snapToGrid="0" snapToObjects="1">
      <p:cViewPr varScale="1">
        <p:scale>
          <a:sx n="148" d="100"/>
          <a:sy n="148" d="100"/>
        </p:scale>
        <p:origin x="241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4/23/2019</a:t>
            </a:fld>
            <a:endParaRPr lang="en-US" dirty="0"/>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dirty="0"/>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4/23/2019</a:t>
            </a:fld>
            <a:endParaRPr lang="en-US" dirty="0"/>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dirty="0"/>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7.3 </a:t>
            </a:r>
            <a:r>
              <a:rPr lang="fi-FI" dirty="0" err="1"/>
              <a:t>euroopan</a:t>
            </a:r>
            <a:r>
              <a:rPr lang="fi-FI" dirty="0"/>
              <a:t> </a:t>
            </a:r>
            <a:r>
              <a:rPr lang="fi-FI" dirty="0" err="1"/>
              <a:t>decrease</a:t>
            </a:r>
            <a:endParaRPr lang="fi-FI" dirty="0"/>
          </a:p>
          <a:p>
            <a:endParaRPr lang="en-FI" dirty="0"/>
          </a:p>
        </p:txBody>
      </p:sp>
    </p:spTree>
    <p:extLst>
      <p:ext uri="{BB962C8B-B14F-4D97-AF65-F5344CB8AC3E}">
        <p14:creationId xmlns:p14="http://schemas.microsoft.com/office/powerpoint/2010/main" val="1017716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Deviation detection triggers adjustment of inverter reactive power output</a:t>
            </a:r>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0" i="0" kern="1200" dirty="0">
                <a:solidFill>
                  <a:schemeClr val="tx1"/>
                </a:solidFill>
                <a:effectLst/>
                <a:latin typeface="+mn-lt"/>
                <a:ea typeface="ＭＳ Ｐゴシック" pitchFamily="-65" charset="-128"/>
                <a:cs typeface="ＭＳ Ｐゴシック" pitchFamily="-65" charset="-128"/>
              </a:rPr>
              <a:t>The system monitors PV plant performance by means of a mathematical model initialized at installation with plant design data: PV panels' peak power, inverter specifications, manufacturer-provided electric parameters, number of strings, strings length, etc. The model is continuously fed with local weather data, and it calculates in real time the correct energy production at 100% plant capacity. The automatic comparison between the calculated and the real production figures - supplied by the data logger - gives a precise measure of plant performance and plant health every minute or less.</a:t>
            </a:r>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423553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65569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dirty="0"/>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dirty="0"/>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dirty="0"/>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olarpowereurope.org/" TargetMode="External"/><Relationship Id="rId7" Type="http://schemas.openxmlformats.org/officeDocument/2006/relationships/hyperlink" Target="http://www.suncyclopedia.com/en/area-required-for-solar-pv-power-plant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news.energysage.com/solar-farms-start-one/" TargetMode="External"/><Relationship Id="rId5" Type="http://schemas.openxmlformats.org/officeDocument/2006/relationships/hyperlink" Target="http://www.solar.inverter.co/" TargetMode="External"/><Relationship Id="rId4" Type="http://schemas.openxmlformats.org/officeDocument/2006/relationships/hyperlink" Target="http://www.sandbag.org.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3200" b="0" i="1" dirty="0"/>
              <a:t>Solar farms, their local grids and connection to the power system</a:t>
            </a:r>
            <a:endParaRPr lang="en-US" sz="3200" i="1" dirty="0"/>
          </a:p>
        </p:txBody>
      </p:sp>
      <p:sp>
        <p:nvSpPr>
          <p:cNvPr id="3" name="Subtitle 2"/>
          <p:cNvSpPr>
            <a:spLocks noGrp="1"/>
          </p:cNvSpPr>
          <p:nvPr>
            <p:ph type="subTitle" idx="1"/>
          </p:nvPr>
        </p:nvSpPr>
        <p:spPr>
          <a:xfrm>
            <a:off x="572400" y="4182429"/>
            <a:ext cx="6285600" cy="1323370"/>
          </a:xfrm>
        </p:spPr>
        <p:txBody>
          <a:bodyPr>
            <a:normAutofit/>
          </a:bodyPr>
          <a:lstStyle/>
          <a:p>
            <a:r>
              <a:rPr lang="en-US" i="1" dirty="0"/>
              <a:t>Tommi Asp</a:t>
            </a:r>
          </a:p>
          <a:p>
            <a:r>
              <a:rPr lang="en-US" i="1" dirty="0" err="1"/>
              <a:t>Aku</a:t>
            </a:r>
            <a:r>
              <a:rPr lang="en-US" i="1" dirty="0"/>
              <a:t> </a:t>
            </a:r>
            <a:r>
              <a:rPr lang="en-US" i="1" dirty="0" err="1"/>
              <a:t>Forsström</a:t>
            </a:r>
            <a:endParaRPr lang="en-US" i="1" dirty="0"/>
          </a:p>
          <a:p>
            <a:endParaRPr lang="en-US" dirty="0"/>
          </a:p>
        </p:txBody>
      </p:sp>
      <p:sp>
        <p:nvSpPr>
          <p:cNvPr id="6" name="Text Placeholder 5"/>
          <p:cNvSpPr>
            <a:spLocks noGrp="1"/>
          </p:cNvSpPr>
          <p:nvPr>
            <p:ph type="body" sz="quarter" idx="18"/>
          </p:nvPr>
        </p:nvSpPr>
        <p:spPr>
          <a:xfrm>
            <a:off x="404037" y="6049533"/>
            <a:ext cx="2195477" cy="457200"/>
          </a:xfrm>
        </p:spPr>
        <p:txBody>
          <a:bodyPr/>
          <a:lstStyle/>
          <a:p>
            <a:r>
              <a:rPr lang="fi-FI" dirty="0"/>
              <a:t>22</a:t>
            </a:r>
            <a:r>
              <a:rPr lang="et-EE" dirty="0"/>
              <a:t>.0</a:t>
            </a:r>
            <a:r>
              <a:rPr lang="fi-FI" dirty="0"/>
              <a:t>5</a:t>
            </a:r>
            <a:r>
              <a:rPr lang="et-EE" dirty="0"/>
              <a:t>.201</a:t>
            </a:r>
            <a:r>
              <a:rPr lang="fi-FI" dirty="0"/>
              <a:t>9</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42874"/>
            <a:ext cx="8134278" cy="4391126"/>
          </a:xfrm>
        </p:spPr>
        <p:txBody>
          <a:bodyPr>
            <a:noAutofit/>
          </a:bodyPr>
          <a:lstStyle/>
          <a:p>
            <a:pPr marL="171450" indent="-171450">
              <a:lnSpc>
                <a:spcPct val="150000"/>
              </a:lnSpc>
              <a:buFont typeface="Wingdings" pitchFamily="2" charset="2"/>
              <a:buChar char="Ø"/>
            </a:pPr>
            <a:r>
              <a:rPr lang="en-US" b="0" i="1" dirty="0"/>
              <a:t>Solar Power Europe, “Global Market Outlook</a:t>
            </a:r>
            <a:r>
              <a:rPr lang="en-US" b="0" dirty="0"/>
              <a:t> for </a:t>
            </a:r>
            <a:r>
              <a:rPr lang="en-US" b="0" i="1" dirty="0"/>
              <a:t>Solar Power 2017-2021”</a:t>
            </a:r>
            <a:r>
              <a:rPr lang="en-US" b="0" dirty="0"/>
              <a:t>, Africa-EU Renewable Energy Cooperation Program(RECP),Available on: </a:t>
            </a:r>
            <a:r>
              <a:rPr lang="en-US" b="0" dirty="0">
                <a:hlinkClick r:id="rId3"/>
              </a:rPr>
              <a:t>www.solarpowereurope.org</a:t>
            </a:r>
            <a:endParaRPr lang="en-US" b="0" dirty="0"/>
          </a:p>
          <a:p>
            <a:pPr marL="285750" indent="-285750">
              <a:lnSpc>
                <a:spcPct val="150000"/>
              </a:lnSpc>
              <a:buFont typeface="Wingdings" pitchFamily="2" charset="2"/>
              <a:buChar char="Ø"/>
            </a:pPr>
            <a:r>
              <a:rPr lang="en-US" b="0" dirty="0"/>
              <a:t>Dave jones, </a:t>
            </a:r>
            <a:r>
              <a:rPr lang="en-US" b="0" dirty="0" err="1"/>
              <a:t>Dr.Alice</a:t>
            </a:r>
            <a:r>
              <a:rPr lang="en-US" b="0" dirty="0"/>
              <a:t> </a:t>
            </a:r>
            <a:r>
              <a:rPr lang="en-US" b="0" dirty="0" err="1"/>
              <a:t>sakhel,Matthias</a:t>
            </a:r>
            <a:r>
              <a:rPr lang="en-US" b="0" dirty="0"/>
              <a:t> Buck and </a:t>
            </a:r>
            <a:r>
              <a:rPr lang="en-US" b="0" dirty="0" err="1"/>
              <a:t>Dr.Patrick</a:t>
            </a:r>
            <a:r>
              <a:rPr lang="en-US" b="0" dirty="0"/>
              <a:t> Graichen.2018. “ The European Power Sector in 2017”, Available on: </a:t>
            </a:r>
            <a:r>
              <a:rPr lang="en-US" b="0" dirty="0">
                <a:hlinkClick r:id="rId4"/>
              </a:rPr>
              <a:t>www.sandbag.org.uk</a:t>
            </a:r>
            <a:endParaRPr lang="en-US" b="0" dirty="0"/>
          </a:p>
          <a:p>
            <a:pPr marL="285750" indent="-285750">
              <a:lnSpc>
                <a:spcPct val="150000"/>
              </a:lnSpc>
              <a:buFont typeface="Wingdings" pitchFamily="2" charset="2"/>
              <a:buChar char="Ø"/>
            </a:pPr>
            <a:r>
              <a:rPr lang="en-US" b="0" dirty="0"/>
              <a:t>Solar Inverter, Available on: </a:t>
            </a:r>
            <a:r>
              <a:rPr lang="en-US" b="0" dirty="0">
                <a:hlinkClick r:id="rId5"/>
              </a:rPr>
              <a:t>www.solar.inverter.co</a:t>
            </a:r>
            <a:endParaRPr lang="en-US" b="0" dirty="0"/>
          </a:p>
          <a:p>
            <a:pPr marL="171450" indent="-171450">
              <a:lnSpc>
                <a:spcPct val="150000"/>
              </a:lnSpc>
              <a:buFont typeface="Wingdings" pitchFamily="2" charset="2"/>
              <a:buChar char="Ø"/>
            </a:pPr>
            <a:r>
              <a:rPr lang="en-US" b="0" dirty="0"/>
              <a:t>Danielle Silva, “SCADA Patterns &amp; Best Practices for Utility Scale Solar PV – Power Plant Control”.</a:t>
            </a:r>
          </a:p>
          <a:p>
            <a:pPr marL="171450" indent="-171450">
              <a:lnSpc>
                <a:spcPct val="150000"/>
              </a:lnSpc>
              <a:buFont typeface="Wingdings" pitchFamily="2" charset="2"/>
              <a:buChar char="Ø"/>
            </a:pPr>
            <a:r>
              <a:rPr lang="en-US" b="0" dirty="0" err="1"/>
              <a:t>Ranon</a:t>
            </a:r>
            <a:r>
              <a:rPr lang="en-US" b="0" dirty="0"/>
              <a:t> </a:t>
            </a:r>
            <a:r>
              <a:rPr lang="en-US" b="0" dirty="0" err="1"/>
              <a:t>Satitpanyapan</a:t>
            </a:r>
            <a:r>
              <a:rPr lang="en-US" b="0" dirty="0"/>
              <a:t>,”</a:t>
            </a:r>
            <a:r>
              <a:rPr lang="en-US" dirty="0"/>
              <a:t> </a:t>
            </a:r>
            <a:r>
              <a:rPr lang="en-US" b="0" dirty="0"/>
              <a:t>SCADA and Monitoring for Solar Energy Plant”, </a:t>
            </a:r>
            <a:r>
              <a:rPr lang="en-US" b="0" dirty="0" err="1"/>
              <a:t>Bangkok,Thailand</a:t>
            </a:r>
            <a:r>
              <a:rPr lang="en-US" b="0" dirty="0"/>
              <a:t>.</a:t>
            </a:r>
          </a:p>
          <a:p>
            <a:pPr marL="171450" indent="-171450">
              <a:lnSpc>
                <a:spcPct val="150000"/>
              </a:lnSpc>
              <a:buFont typeface="Wingdings" pitchFamily="2" charset="2"/>
              <a:buChar char="Ø"/>
            </a:pPr>
            <a:r>
              <a:rPr lang="en-US" b="0" dirty="0" err="1"/>
              <a:t>Davud</a:t>
            </a:r>
            <a:r>
              <a:rPr lang="en-US" b="0" dirty="0"/>
              <a:t> </a:t>
            </a:r>
            <a:r>
              <a:rPr lang="en-US" b="0" dirty="0" err="1"/>
              <a:t>Mostofa</a:t>
            </a:r>
            <a:r>
              <a:rPr lang="en-US" b="0" dirty="0"/>
              <a:t> Tobnaghi.2016</a:t>
            </a:r>
            <a:r>
              <a:rPr lang="en-US" dirty="0"/>
              <a:t>.” </a:t>
            </a:r>
            <a:r>
              <a:rPr lang="en-US" b="0" dirty="0"/>
              <a:t>A Review on Impacts of Grid-Connected PV system on Distribution Network”</a:t>
            </a:r>
          </a:p>
          <a:p>
            <a:pPr marL="171450" indent="-171450">
              <a:lnSpc>
                <a:spcPct val="150000"/>
              </a:lnSpc>
              <a:buFont typeface="Wingdings" pitchFamily="2" charset="2"/>
              <a:buChar char="Ø"/>
            </a:pPr>
            <a:r>
              <a:rPr lang="en-US" b="0" u="sng" dirty="0">
                <a:hlinkClick r:id="rId6"/>
              </a:rPr>
              <a:t>https://news.energysage.com/solar-farms-start-one/</a:t>
            </a:r>
            <a:endParaRPr lang="en-US" b="0" u="sng" dirty="0"/>
          </a:p>
          <a:p>
            <a:pPr marL="171450" indent="-171450">
              <a:lnSpc>
                <a:spcPct val="150000"/>
              </a:lnSpc>
              <a:buFont typeface="Wingdings" pitchFamily="2" charset="2"/>
              <a:buChar char="Ø"/>
            </a:pPr>
            <a:r>
              <a:rPr lang="en-US" b="0" u="sng" dirty="0">
                <a:hlinkClick r:id="rId7"/>
              </a:rPr>
              <a:t>http://www.suncyclopedia.com/en/area-required-for-solar-pv-power-plants/</a:t>
            </a:r>
            <a:endParaRPr lang="en-US" b="0" u="sng" dirty="0"/>
          </a:p>
          <a:p>
            <a:pPr marL="171450" indent="-171450">
              <a:lnSpc>
                <a:spcPct val="150000"/>
              </a:lnSpc>
              <a:buFont typeface="Wingdings" pitchFamily="2" charset="2"/>
              <a:buChar char="Ø"/>
            </a:pPr>
            <a:r>
              <a:rPr lang="en-US" b="0" dirty="0"/>
              <a:t>IEA, “Snapshot of global photovoltaic markets 2019”, Available on: </a:t>
            </a:r>
            <a:r>
              <a:rPr lang="en-US" b="0" u="sng" dirty="0"/>
              <a:t>http://www.iea-pvps.org</a:t>
            </a:r>
          </a:p>
          <a:p>
            <a:pPr marL="171450" indent="-171450">
              <a:lnSpc>
                <a:spcPct val="150000"/>
              </a:lnSpc>
              <a:buFont typeface="Wingdings" pitchFamily="2" charset="2"/>
              <a:buChar char="Ø"/>
            </a:pPr>
            <a:endParaRPr lang="en-US" dirty="0"/>
          </a:p>
          <a:p>
            <a:pPr marL="171450" indent="-171450">
              <a:lnSpc>
                <a:spcPct val="150000"/>
              </a:lnSpc>
              <a:buFont typeface="Wingdings" pitchFamily="2" charset="2"/>
              <a:buChar char="Ø"/>
            </a:pPr>
            <a:endParaRPr lang="en-US" dirty="0"/>
          </a:p>
          <a:p>
            <a:pPr marL="0" indent="0">
              <a:lnSpc>
                <a:spcPct val="150000"/>
              </a:lnSpc>
            </a:pP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b="0" dirty="0"/>
          </a:p>
          <a:p>
            <a:pPr marL="171450" indent="-171450">
              <a:lnSpc>
                <a:spcPct val="150000"/>
              </a:lnSpc>
              <a:buFont typeface="Wingdings" pitchFamily="2" charset="2"/>
              <a:buChar char="Ø"/>
            </a:pPr>
            <a:endParaRPr lang="en-US" b="0" dirty="0"/>
          </a:p>
          <a:p>
            <a:pPr marL="171450" indent="-171450">
              <a:lnSpc>
                <a:spcPct val="150000"/>
              </a:lnSpc>
              <a:buFont typeface="Wingdings" pitchFamily="2" charset="2"/>
              <a:buChar char="Ø"/>
            </a:pPr>
            <a:endParaRPr lang="en-US" b="0" dirty="0"/>
          </a:p>
        </p:txBody>
      </p:sp>
      <p:sp>
        <p:nvSpPr>
          <p:cNvPr id="3" name="Title 2"/>
          <p:cNvSpPr>
            <a:spLocks noGrp="1"/>
          </p:cNvSpPr>
          <p:nvPr>
            <p:ph type="ctrTitle"/>
          </p:nvPr>
        </p:nvSpPr>
        <p:spPr>
          <a:xfrm>
            <a:off x="572400" y="487740"/>
            <a:ext cx="7772400" cy="639724"/>
          </a:xfrm>
        </p:spPr>
        <p:txBody>
          <a:bodyPr/>
          <a:lstStyle/>
          <a:p>
            <a:r>
              <a:rPr lang="fi-FI" sz="2400" dirty="0" err="1"/>
              <a:t>Source</a:t>
            </a:r>
            <a:r>
              <a:rPr lang="fi-FI" sz="2400" dirty="0"/>
              <a:t> </a:t>
            </a:r>
            <a:r>
              <a:rPr lang="fi-FI" sz="2400" dirty="0" err="1"/>
              <a:t>material</a:t>
            </a:r>
            <a:r>
              <a:rPr lang="fi-FI" sz="2400" dirty="0"/>
              <a:t> </a:t>
            </a:r>
            <a:r>
              <a:rPr lang="fi-FI" sz="2400" dirty="0" err="1"/>
              <a:t>used</a:t>
            </a:r>
            <a:endParaRPr lang="en-US" sz="2400" dirty="0"/>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CEE1AF72-5B8C-419C-9B86-E1E620CAA296}"/>
              </a:ext>
            </a:extLst>
          </p:cNvPr>
          <p:cNvPicPr>
            <a:picLocks noChangeAspect="1"/>
          </p:cNvPicPr>
          <p:nvPr/>
        </p:nvPicPr>
        <p:blipFill>
          <a:blip r:embed="rId3"/>
          <a:stretch>
            <a:fillRect/>
          </a:stretch>
        </p:blipFill>
        <p:spPr>
          <a:xfrm>
            <a:off x="4973637" y="3454324"/>
            <a:ext cx="3035959" cy="2017444"/>
          </a:xfrm>
          <a:prstGeom prst="rect">
            <a:avLst/>
          </a:prstGeom>
        </p:spPr>
      </p:pic>
      <p:pic>
        <p:nvPicPr>
          <p:cNvPr id="6" name="Kuva 5">
            <a:extLst>
              <a:ext uri="{FF2B5EF4-FFF2-40B4-BE49-F238E27FC236}">
                <a16:creationId xmlns:a16="http://schemas.microsoft.com/office/drawing/2014/main" id="{923FDB4A-FF6B-4A68-8FF3-03AA870DA3A7}"/>
              </a:ext>
            </a:extLst>
          </p:cNvPr>
          <p:cNvPicPr>
            <a:picLocks noChangeAspect="1"/>
          </p:cNvPicPr>
          <p:nvPr/>
        </p:nvPicPr>
        <p:blipFill>
          <a:blip r:embed="rId4"/>
          <a:stretch>
            <a:fillRect/>
          </a:stretch>
        </p:blipFill>
        <p:spPr>
          <a:xfrm>
            <a:off x="1058657" y="3429000"/>
            <a:ext cx="3523251" cy="2357210"/>
          </a:xfrm>
          <a:prstGeom prst="rect">
            <a:avLst/>
          </a:prstGeom>
        </p:spPr>
      </p:pic>
      <p:sp>
        <p:nvSpPr>
          <p:cNvPr id="2" name="Text Placeholder 1"/>
          <p:cNvSpPr>
            <a:spLocks noGrp="1"/>
          </p:cNvSpPr>
          <p:nvPr>
            <p:ph type="body" sz="quarter" idx="13"/>
          </p:nvPr>
        </p:nvSpPr>
        <p:spPr>
          <a:xfrm>
            <a:off x="558874" y="1216241"/>
            <a:ext cx="7988990" cy="4589755"/>
          </a:xfrm>
        </p:spPr>
        <p:txBody>
          <a:bodyPr>
            <a:normAutofit/>
          </a:bodyPr>
          <a:lstStyle/>
          <a:p>
            <a:pPr marL="0" indent="0" eaLnBrk="1" hangingPunct="1">
              <a:lnSpc>
                <a:spcPct val="160000"/>
              </a:lnSpc>
              <a:spcBef>
                <a:spcPts val="0"/>
              </a:spcBef>
            </a:pPr>
            <a:r>
              <a:rPr lang="en-US" dirty="0"/>
              <a:t>Solar Farm: -</a:t>
            </a:r>
            <a:r>
              <a:rPr lang="en-US" b="0" dirty="0"/>
              <a:t>Collection of solar panels on land in order to generate electricity to feed into the grid. 			     -Nowadays PV efficiency is around 20%, and with Concentrated systems around 30%. </a:t>
            </a:r>
          </a:p>
          <a:p>
            <a:pPr marL="0" indent="0" eaLnBrk="1" hangingPunct="1">
              <a:lnSpc>
                <a:spcPct val="160000"/>
              </a:lnSpc>
              <a:spcBef>
                <a:spcPts val="0"/>
              </a:spcBef>
            </a:pPr>
            <a:r>
              <a:rPr lang="en-US" dirty="0"/>
              <a:t>		     </a:t>
            </a:r>
            <a:r>
              <a:rPr lang="en-US" b="0" dirty="0"/>
              <a:t>-Solar heat plants also considerable choice with 70-90% efficiency. </a:t>
            </a:r>
          </a:p>
          <a:p>
            <a:pPr marL="0" indent="0" eaLnBrk="1" hangingPunct="1">
              <a:lnSpc>
                <a:spcPct val="160000"/>
              </a:lnSpc>
              <a:spcBef>
                <a:spcPts val="0"/>
              </a:spcBef>
            </a:pPr>
            <a:r>
              <a:rPr lang="en-US" b="0" dirty="0"/>
              <a:t>		     -Produced energy is highly depended on the geographical position</a:t>
            </a:r>
          </a:p>
          <a:p>
            <a:pPr marL="0" indent="0" eaLnBrk="1" hangingPunct="1">
              <a:lnSpc>
                <a:spcPct val="160000"/>
              </a:lnSpc>
              <a:spcBef>
                <a:spcPts val="0"/>
              </a:spcBef>
            </a:pPr>
            <a:endParaRPr lang="en-US" b="0" dirty="0"/>
          </a:p>
          <a:p>
            <a:pPr>
              <a:spcBef>
                <a:spcPts val="0"/>
              </a:spcBef>
            </a:pPr>
            <a:r>
              <a:rPr lang="en-US" dirty="0"/>
              <a:t>Areas of solar farms:   </a:t>
            </a:r>
            <a:r>
              <a:rPr lang="en-US" b="0" dirty="0"/>
              <a:t>	1,6*10</a:t>
            </a:r>
            <a:r>
              <a:rPr lang="en-US" b="0" baseline="30000" dirty="0"/>
              <a:t>4</a:t>
            </a:r>
            <a:r>
              <a:rPr lang="en-US" b="0" dirty="0"/>
              <a:t> m</a:t>
            </a:r>
            <a:r>
              <a:rPr lang="en-US" b="0" baseline="30000" dirty="0"/>
              <a:t>2</a:t>
            </a:r>
            <a:r>
              <a:rPr lang="en-US" b="0" dirty="0"/>
              <a:t> </a:t>
            </a:r>
            <a:r>
              <a:rPr lang="en-US" dirty="0"/>
              <a:t>1 MW</a:t>
            </a:r>
            <a:r>
              <a:rPr lang="en-US" b="0" dirty="0"/>
              <a:t> </a:t>
            </a:r>
            <a:r>
              <a:rPr lang="en-US" dirty="0"/>
              <a:t>crystalline solar panels </a:t>
            </a:r>
            <a:r>
              <a:rPr lang="en-US" b="0" dirty="0"/>
              <a:t>without trackers </a:t>
            </a:r>
          </a:p>
          <a:p>
            <a:pPr>
              <a:spcBef>
                <a:spcPts val="0"/>
              </a:spcBef>
            </a:pPr>
            <a:r>
              <a:rPr lang="en-US" b="0" dirty="0"/>
              <a:t>						2,4*10</a:t>
            </a:r>
            <a:r>
              <a:rPr lang="en-US" b="0" baseline="30000" dirty="0"/>
              <a:t>4</a:t>
            </a:r>
            <a:r>
              <a:rPr lang="en-US" b="0" dirty="0"/>
              <a:t> m</a:t>
            </a:r>
            <a:r>
              <a:rPr lang="en-US" b="0" baseline="30000" dirty="0"/>
              <a:t>2</a:t>
            </a:r>
            <a:r>
              <a:rPr lang="en-US" b="0" dirty="0"/>
              <a:t> </a:t>
            </a:r>
            <a:r>
              <a:rPr lang="en-US" dirty="0"/>
              <a:t>1 MW thin film solar panels </a:t>
            </a:r>
            <a:r>
              <a:rPr lang="en-US" b="0" dirty="0"/>
              <a:t>without trackers</a:t>
            </a:r>
          </a:p>
        </p:txBody>
      </p:sp>
      <p:sp>
        <p:nvSpPr>
          <p:cNvPr id="3" name="Title 2"/>
          <p:cNvSpPr>
            <a:spLocks noGrp="1"/>
          </p:cNvSpPr>
          <p:nvPr>
            <p:ph type="ctrTitle"/>
          </p:nvPr>
        </p:nvSpPr>
        <p:spPr/>
        <p:txBody>
          <a:bodyPr/>
          <a:lstStyle/>
          <a:p>
            <a:r>
              <a:rPr lang="fi-FI" sz="2400" dirty="0" err="1"/>
              <a:t>Introduction</a:t>
            </a:r>
            <a:endParaRPr lang="en-US" sz="2400" dirty="0"/>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
        <p:nvSpPr>
          <p:cNvPr id="9"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62975"/>
            <a:ext cx="7988990" cy="4678531"/>
          </a:xfrm>
        </p:spPr>
        <p:txBody>
          <a:bodyPr/>
          <a:lstStyle/>
          <a:p>
            <a:r>
              <a:rPr lang="en-US" dirty="0"/>
              <a:t/>
            </a:r>
            <a:br>
              <a:rPr lang="en-US" dirty="0"/>
            </a:br>
            <a:endParaRPr lang="en-US" dirty="0"/>
          </a:p>
        </p:txBody>
      </p:sp>
      <p:sp>
        <p:nvSpPr>
          <p:cNvPr id="3" name="Title 2"/>
          <p:cNvSpPr>
            <a:spLocks noGrp="1"/>
          </p:cNvSpPr>
          <p:nvPr>
            <p:ph type="ctrTitle"/>
          </p:nvPr>
        </p:nvSpPr>
        <p:spPr>
          <a:xfrm>
            <a:off x="572400" y="372326"/>
            <a:ext cx="7772400" cy="900000"/>
          </a:xfrm>
        </p:spPr>
        <p:txBody>
          <a:bodyPr/>
          <a:lstStyle/>
          <a:p>
            <a:r>
              <a:rPr lang="fi-FI" sz="2400" dirty="0" err="1"/>
              <a:t>Installed</a:t>
            </a:r>
            <a:r>
              <a:rPr lang="fi-FI" sz="2400" dirty="0"/>
              <a:t> </a:t>
            </a:r>
            <a:r>
              <a:rPr lang="fi-FI" sz="2400" dirty="0" err="1"/>
              <a:t>capacity</a:t>
            </a:r>
            <a:r>
              <a:rPr lang="fi-FI" sz="2400" dirty="0"/>
              <a:t> and </a:t>
            </a:r>
            <a:r>
              <a:rPr lang="fi-FI" sz="2400" dirty="0" err="1"/>
              <a:t>energy</a:t>
            </a:r>
            <a:r>
              <a:rPr lang="fi-FI" sz="2400" dirty="0"/>
              <a:t> market </a:t>
            </a:r>
            <a:r>
              <a:rPr lang="fi-FI" sz="2400" dirty="0" err="1"/>
              <a:t>share</a:t>
            </a:r>
            <a:endParaRPr lang="en-US" sz="2400" dirty="0"/>
          </a:p>
        </p:txBody>
      </p:sp>
      <p:sp>
        <p:nvSpPr>
          <p:cNvPr id="6" name="Date Placeholder 5"/>
          <p:cNvSpPr>
            <a:spLocks noGrp="1"/>
          </p:cNvSpPr>
          <p:nvPr>
            <p:ph type="dt" sz="half" idx="19"/>
          </p:nvPr>
        </p:nvSpPr>
        <p:spPr/>
        <p:txBody>
          <a:bodyPr/>
          <a:lstStyle/>
          <a:p>
            <a:pPr>
              <a:defRPr/>
            </a:pPr>
            <a:r>
              <a:rPr lang="fi-FI" dirty="0"/>
              <a:t>24.04.2018</a:t>
            </a:r>
            <a:endParaRPr lang="en-US" dirty="0"/>
          </a:p>
        </p:txBody>
      </p:sp>
      <p:sp>
        <p:nvSpPr>
          <p:cNvPr id="7" name="Slide Number Placeholder 6"/>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3</a:t>
            </a:fld>
            <a:endParaRPr lang="en-US" altLang="en-US" dirty="0"/>
          </a:p>
        </p:txBody>
      </p:sp>
      <p:sp>
        <p:nvSpPr>
          <p:cNvPr id="9" name="Title 2"/>
          <p:cNvSpPr txBox="1">
            <a:spLocks/>
          </p:cNvSpPr>
          <p:nvPr/>
        </p:nvSpPr>
        <p:spPr bwMode="auto">
          <a:xfrm>
            <a:off x="399455" y="4638372"/>
            <a:ext cx="4075979" cy="92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r>
              <a:rPr lang="en-US" sz="1400" b="0" dirty="0">
                <a:solidFill>
                  <a:schemeClr val="tx1"/>
                </a:solidFill>
              </a:rPr>
              <a:t>The growth has slowed down considerably in Europe since 2011 but growth in China, Asia-Pacific and North America are increasing the global cumulative capacity, so that total of 600 GWh is expected to be reached by 2018</a:t>
            </a:r>
          </a:p>
          <a:p>
            <a:pPr algn="just"/>
            <a:endParaRPr lang="en-US" sz="1400" b="0" dirty="0">
              <a:solidFill>
                <a:schemeClr val="tx1"/>
              </a:solidFill>
            </a:endParaRPr>
          </a:p>
        </p:txBody>
      </p:sp>
      <p:cxnSp>
        <p:nvCxnSpPr>
          <p:cNvPr id="12" name="Straight Connector 11"/>
          <p:cNvCxnSpPr/>
          <p:nvPr/>
        </p:nvCxnSpPr>
        <p:spPr>
          <a:xfrm>
            <a:off x="4549139" y="1162975"/>
            <a:ext cx="0" cy="4678531"/>
          </a:xfrm>
          <a:prstGeom prst="line">
            <a:avLst/>
          </a:prstGeom>
        </p:spPr>
        <p:style>
          <a:lnRef idx="2">
            <a:schemeClr val="accent3"/>
          </a:lnRef>
          <a:fillRef idx="0">
            <a:schemeClr val="accent3"/>
          </a:fillRef>
          <a:effectRef idx="1">
            <a:schemeClr val="accent3"/>
          </a:effectRef>
          <a:fontRef idx="minor">
            <a:schemeClr val="tx1"/>
          </a:fontRef>
        </p:style>
      </p:cxnSp>
      <p:sp>
        <p:nvSpPr>
          <p:cNvPr id="14"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
        <p:nvSpPr>
          <p:cNvPr id="10" name="TextBox 9"/>
          <p:cNvSpPr txBox="1"/>
          <p:nvPr/>
        </p:nvSpPr>
        <p:spPr>
          <a:xfrm>
            <a:off x="962377" y="4350057"/>
            <a:ext cx="3068085" cy="230832"/>
          </a:xfrm>
          <a:prstGeom prst="rect">
            <a:avLst/>
          </a:prstGeom>
          <a:noFill/>
        </p:spPr>
        <p:txBody>
          <a:bodyPr wrap="square" rtlCol="0">
            <a:spAutoFit/>
          </a:bodyPr>
          <a:lstStyle/>
          <a:p>
            <a:r>
              <a:rPr lang="en-US" sz="900" b="1" dirty="0"/>
              <a:t>Global Cumulative Solar PV Installation Capacity </a:t>
            </a:r>
          </a:p>
        </p:txBody>
      </p:sp>
      <p:pic>
        <p:nvPicPr>
          <p:cNvPr id="5" name="Kuva 4">
            <a:extLst>
              <a:ext uri="{FF2B5EF4-FFF2-40B4-BE49-F238E27FC236}">
                <a16:creationId xmlns:a16="http://schemas.microsoft.com/office/drawing/2014/main" id="{BE5F7CEA-CE50-4634-8DFB-FA35F4ECD94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24990" y="1671453"/>
            <a:ext cx="4227065" cy="2732359"/>
          </a:xfrm>
          <a:prstGeom prst="rect">
            <a:avLst/>
          </a:prstGeom>
        </p:spPr>
      </p:pic>
      <p:sp>
        <p:nvSpPr>
          <p:cNvPr id="18" name="Title 2">
            <a:extLst>
              <a:ext uri="{FF2B5EF4-FFF2-40B4-BE49-F238E27FC236}">
                <a16:creationId xmlns:a16="http://schemas.microsoft.com/office/drawing/2014/main" id="{ABA3AF93-9165-4468-91D0-B98AB26777E6}"/>
              </a:ext>
            </a:extLst>
          </p:cNvPr>
          <p:cNvSpPr txBox="1">
            <a:spLocks/>
          </p:cNvSpPr>
          <p:nvPr/>
        </p:nvSpPr>
        <p:spPr bwMode="auto">
          <a:xfrm>
            <a:off x="5068021" y="5201488"/>
            <a:ext cx="4075979" cy="92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r>
              <a:rPr lang="en-US" sz="1400" b="0" dirty="0">
                <a:solidFill>
                  <a:schemeClr val="tx1"/>
                </a:solidFill>
              </a:rPr>
              <a:t>Estimated total percentage of the total PV production per total electricity demand</a:t>
            </a:r>
          </a:p>
        </p:txBody>
      </p:sp>
      <p:pic>
        <p:nvPicPr>
          <p:cNvPr id="16" name="Kuva 15">
            <a:extLst>
              <a:ext uri="{FF2B5EF4-FFF2-40B4-BE49-F238E27FC236}">
                <a16:creationId xmlns:a16="http://schemas.microsoft.com/office/drawing/2014/main" id="{DFA5C97C-0623-4F1D-80A7-EAB21E1A6281}"/>
              </a:ext>
            </a:extLst>
          </p:cNvPr>
          <p:cNvPicPr>
            <a:picLocks noChangeAspect="1"/>
          </p:cNvPicPr>
          <p:nvPr/>
        </p:nvPicPr>
        <p:blipFill>
          <a:blip r:embed="rId4"/>
          <a:stretch>
            <a:fillRect/>
          </a:stretch>
        </p:blipFill>
        <p:spPr>
          <a:xfrm>
            <a:off x="5361105" y="1346993"/>
            <a:ext cx="2595435" cy="3895732"/>
          </a:xfrm>
          <a:prstGeom prst="rect">
            <a:avLst/>
          </a:prstGeom>
        </p:spPr>
      </p:pic>
    </p:spTree>
    <p:extLst>
      <p:ext uri="{BB962C8B-B14F-4D97-AF65-F5344CB8AC3E}">
        <p14:creationId xmlns:p14="http://schemas.microsoft.com/office/powerpoint/2010/main" val="3162904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Kuva 7">
            <a:extLst>
              <a:ext uri="{FF2B5EF4-FFF2-40B4-BE49-F238E27FC236}">
                <a16:creationId xmlns:a16="http://schemas.microsoft.com/office/drawing/2014/main" id="{048B72AD-CBDE-4A5D-9041-49DFC298128C}"/>
              </a:ext>
            </a:extLst>
          </p:cNvPr>
          <p:cNvPicPr>
            <a:picLocks noChangeAspect="1"/>
          </p:cNvPicPr>
          <p:nvPr/>
        </p:nvPicPr>
        <p:blipFill>
          <a:blip r:embed="rId2"/>
          <a:stretch>
            <a:fillRect/>
          </a:stretch>
        </p:blipFill>
        <p:spPr>
          <a:xfrm>
            <a:off x="4799010" y="1282817"/>
            <a:ext cx="3762380" cy="1874700"/>
          </a:xfrm>
          <a:prstGeom prst="rect">
            <a:avLst/>
          </a:prstGeom>
        </p:spPr>
      </p:pic>
      <p:sp>
        <p:nvSpPr>
          <p:cNvPr id="2" name="Tekstin paikkamerkki 1">
            <a:extLst>
              <a:ext uri="{FF2B5EF4-FFF2-40B4-BE49-F238E27FC236}">
                <a16:creationId xmlns:a16="http://schemas.microsoft.com/office/drawing/2014/main" id="{E67C8CED-B6EB-4FB4-96E2-7AEFBEEB17E0}"/>
              </a:ext>
            </a:extLst>
          </p:cNvPr>
          <p:cNvSpPr>
            <a:spLocks noGrp="1"/>
          </p:cNvSpPr>
          <p:nvPr>
            <p:ph type="body" sz="quarter" idx="13"/>
          </p:nvPr>
        </p:nvSpPr>
        <p:spPr>
          <a:xfrm>
            <a:off x="273949" y="3506905"/>
            <a:ext cx="3688447" cy="2205000"/>
          </a:xfrm>
        </p:spPr>
        <p:txBody>
          <a:bodyPr/>
          <a:lstStyle/>
          <a:p>
            <a:pPr>
              <a:buFont typeface="Arial" panose="020B0604020202020204" pitchFamily="34" charset="0"/>
              <a:buChar char="•"/>
            </a:pPr>
            <a:r>
              <a:rPr lang="fi-FI" b="0" dirty="0"/>
              <a:t>PV is </a:t>
            </a:r>
            <a:r>
              <a:rPr lang="fi-FI" b="0" dirty="0" err="1"/>
              <a:t>growing</a:t>
            </a:r>
            <a:r>
              <a:rPr lang="fi-FI" b="0" dirty="0"/>
              <a:t> as a </a:t>
            </a:r>
            <a:r>
              <a:rPr lang="fi-FI" b="0" dirty="0" err="1"/>
              <a:t>renewable</a:t>
            </a:r>
            <a:r>
              <a:rPr lang="fi-FI" b="0" dirty="0"/>
              <a:t> </a:t>
            </a:r>
            <a:r>
              <a:rPr lang="fi-FI" b="0" dirty="0" err="1"/>
              <a:t>energy</a:t>
            </a:r>
            <a:r>
              <a:rPr lang="fi-FI" b="0" dirty="0"/>
              <a:t> </a:t>
            </a:r>
            <a:r>
              <a:rPr lang="fi-FI" b="0" dirty="0" err="1"/>
              <a:t>source</a:t>
            </a:r>
            <a:r>
              <a:rPr lang="fi-FI" b="0" dirty="0"/>
              <a:t> </a:t>
            </a:r>
            <a:r>
              <a:rPr lang="fi-FI" b="0" dirty="0" err="1"/>
              <a:t>but</a:t>
            </a:r>
            <a:r>
              <a:rPr lang="fi-FI" b="0" dirty="0"/>
              <a:t> to </a:t>
            </a:r>
            <a:r>
              <a:rPr lang="fi-FI" b="0" dirty="0" err="1"/>
              <a:t>fulfil</a:t>
            </a:r>
            <a:r>
              <a:rPr lang="fi-FI" b="0" dirty="0"/>
              <a:t> </a:t>
            </a:r>
            <a:r>
              <a:rPr lang="fi-FI" b="0" dirty="0" err="1"/>
              <a:t>the</a:t>
            </a:r>
            <a:r>
              <a:rPr lang="fi-FI" b="0" dirty="0"/>
              <a:t> </a:t>
            </a:r>
            <a:r>
              <a:rPr lang="fi-FI" b="0" dirty="0" err="1"/>
              <a:t>temperature</a:t>
            </a:r>
            <a:r>
              <a:rPr lang="fi-FI" b="0" dirty="0"/>
              <a:t> </a:t>
            </a:r>
            <a:r>
              <a:rPr lang="fi-FI" b="0" dirty="0" err="1"/>
              <a:t>limit</a:t>
            </a:r>
            <a:r>
              <a:rPr lang="fi-FI" b="0" dirty="0"/>
              <a:t> </a:t>
            </a:r>
            <a:r>
              <a:rPr lang="fi-FI" b="0" dirty="0" err="1"/>
              <a:t>goals</a:t>
            </a:r>
            <a:r>
              <a:rPr lang="fi-FI" b="0" dirty="0"/>
              <a:t> set </a:t>
            </a:r>
            <a:r>
              <a:rPr lang="fi-FI" b="0" dirty="0" err="1"/>
              <a:t>by</a:t>
            </a:r>
            <a:r>
              <a:rPr lang="fi-FI" b="0" dirty="0"/>
              <a:t> </a:t>
            </a:r>
            <a:r>
              <a:rPr lang="fi-FI" b="0" dirty="0" err="1"/>
              <a:t>the</a:t>
            </a:r>
            <a:r>
              <a:rPr lang="fi-FI" b="0" dirty="0"/>
              <a:t> </a:t>
            </a:r>
            <a:r>
              <a:rPr lang="fi-FI" b="0" dirty="0" err="1"/>
              <a:t>world</a:t>
            </a:r>
            <a:r>
              <a:rPr lang="fi-FI" b="0" dirty="0"/>
              <a:t> </a:t>
            </a:r>
            <a:r>
              <a:rPr lang="fi-FI" b="0" dirty="0" err="1"/>
              <a:t>community</a:t>
            </a:r>
            <a:r>
              <a:rPr lang="fi-FI" b="0" dirty="0"/>
              <a:t>, </a:t>
            </a:r>
            <a:r>
              <a:rPr lang="fi-FI" b="0" dirty="0" err="1"/>
              <a:t>larger</a:t>
            </a:r>
            <a:r>
              <a:rPr lang="fi-FI" b="0" dirty="0"/>
              <a:t> </a:t>
            </a:r>
            <a:r>
              <a:rPr lang="fi-FI" b="0" dirty="0" err="1"/>
              <a:t>yearly</a:t>
            </a:r>
            <a:r>
              <a:rPr lang="fi-FI" b="0" dirty="0"/>
              <a:t> </a:t>
            </a:r>
            <a:r>
              <a:rPr lang="fi-FI" b="0" dirty="0" err="1"/>
              <a:t>volumes</a:t>
            </a:r>
            <a:r>
              <a:rPr lang="fi-FI" b="0" dirty="0"/>
              <a:t> of PV </a:t>
            </a:r>
            <a:r>
              <a:rPr lang="fi-FI" b="0" dirty="0" err="1"/>
              <a:t>need</a:t>
            </a:r>
            <a:r>
              <a:rPr lang="fi-FI" b="0" dirty="0"/>
              <a:t> to </a:t>
            </a:r>
            <a:r>
              <a:rPr lang="fi-FI" b="0" dirty="0" err="1"/>
              <a:t>be</a:t>
            </a:r>
            <a:r>
              <a:rPr lang="fi-FI" b="0" dirty="0"/>
              <a:t> </a:t>
            </a:r>
            <a:r>
              <a:rPr lang="fi-FI" b="0" dirty="0" err="1"/>
              <a:t>deployed</a:t>
            </a:r>
            <a:r>
              <a:rPr lang="fi-FI" b="0" dirty="0"/>
              <a:t> in </a:t>
            </a:r>
            <a:r>
              <a:rPr lang="fi-FI" b="0" dirty="0" err="1"/>
              <a:t>the</a:t>
            </a:r>
            <a:r>
              <a:rPr lang="fi-FI" b="0" dirty="0"/>
              <a:t> </a:t>
            </a:r>
            <a:r>
              <a:rPr lang="fi-FI" b="0" dirty="0" err="1"/>
              <a:t>coming</a:t>
            </a:r>
            <a:r>
              <a:rPr lang="fi-FI" b="0" dirty="0"/>
              <a:t> </a:t>
            </a:r>
            <a:r>
              <a:rPr lang="fi-FI" b="0" dirty="0" err="1"/>
              <a:t>years</a:t>
            </a:r>
            <a:r>
              <a:rPr lang="fi-FI" b="0" dirty="0"/>
              <a:t> </a:t>
            </a:r>
            <a:r>
              <a:rPr lang="fi-FI" b="0" dirty="0" err="1"/>
              <a:t>while</a:t>
            </a:r>
            <a:r>
              <a:rPr lang="fi-FI" b="0" dirty="0"/>
              <a:t> </a:t>
            </a:r>
            <a:r>
              <a:rPr lang="fi-FI" b="0" dirty="0" err="1"/>
              <a:t>limiting</a:t>
            </a:r>
            <a:r>
              <a:rPr lang="fi-FI" b="0" dirty="0"/>
              <a:t> </a:t>
            </a:r>
            <a:r>
              <a:rPr lang="fi-FI" b="0" dirty="0" err="1"/>
              <a:t>fossil-based</a:t>
            </a:r>
            <a:r>
              <a:rPr lang="fi-FI" b="0" dirty="0"/>
              <a:t> </a:t>
            </a:r>
            <a:r>
              <a:rPr lang="fi-FI" b="0" dirty="0" err="1"/>
              <a:t>energy</a:t>
            </a:r>
            <a:endParaRPr lang="fi-FI" b="0" dirty="0"/>
          </a:p>
          <a:p>
            <a:pPr marL="0" indent="0"/>
            <a:endParaRPr lang="fi-FI" b="0" dirty="0"/>
          </a:p>
        </p:txBody>
      </p:sp>
      <p:sp>
        <p:nvSpPr>
          <p:cNvPr id="3" name="Otsikko 2">
            <a:extLst>
              <a:ext uri="{FF2B5EF4-FFF2-40B4-BE49-F238E27FC236}">
                <a16:creationId xmlns:a16="http://schemas.microsoft.com/office/drawing/2014/main" id="{ABDD62E2-98F8-4E0E-80E6-B3F968DB0C67}"/>
              </a:ext>
            </a:extLst>
          </p:cNvPr>
          <p:cNvSpPr>
            <a:spLocks noGrp="1"/>
          </p:cNvSpPr>
          <p:nvPr>
            <p:ph type="ctrTitle"/>
          </p:nvPr>
        </p:nvSpPr>
        <p:spPr/>
        <p:txBody>
          <a:bodyPr/>
          <a:lstStyle/>
          <a:p>
            <a:r>
              <a:rPr lang="fi-FI" dirty="0"/>
              <a:t>PV in </a:t>
            </a:r>
            <a:r>
              <a:rPr lang="fi-FI" dirty="0" err="1"/>
              <a:t>the</a:t>
            </a:r>
            <a:r>
              <a:rPr lang="fi-FI" dirty="0"/>
              <a:t> </a:t>
            </a:r>
            <a:r>
              <a:rPr lang="fi-FI" dirty="0" err="1"/>
              <a:t>broader</a:t>
            </a:r>
            <a:r>
              <a:rPr lang="fi-FI" dirty="0"/>
              <a:t> </a:t>
            </a:r>
            <a:r>
              <a:rPr lang="fi-FI" dirty="0" err="1"/>
              <a:t>energy</a:t>
            </a:r>
            <a:r>
              <a:rPr lang="fi-FI" dirty="0"/>
              <a:t> transition</a:t>
            </a:r>
            <a:endParaRPr lang="en-FI" dirty="0"/>
          </a:p>
        </p:txBody>
      </p:sp>
      <p:sp>
        <p:nvSpPr>
          <p:cNvPr id="4" name="Tekstin paikkamerkki 3">
            <a:extLst>
              <a:ext uri="{FF2B5EF4-FFF2-40B4-BE49-F238E27FC236}">
                <a16:creationId xmlns:a16="http://schemas.microsoft.com/office/drawing/2014/main" id="{CA452BE0-BDAB-43B2-B1F8-70DB1F6427F7}"/>
              </a:ext>
            </a:extLst>
          </p:cNvPr>
          <p:cNvSpPr>
            <a:spLocks noGrp="1"/>
          </p:cNvSpPr>
          <p:nvPr>
            <p:ph type="body" sz="quarter" idx="16"/>
          </p:nvPr>
        </p:nvSpPr>
        <p:spPr/>
        <p:txBody>
          <a:bodyPr/>
          <a:lstStyle/>
          <a:p>
            <a:endParaRPr lang="en-FI"/>
          </a:p>
        </p:txBody>
      </p:sp>
      <p:sp>
        <p:nvSpPr>
          <p:cNvPr id="5" name="Tekstin paikkamerkki 4">
            <a:extLst>
              <a:ext uri="{FF2B5EF4-FFF2-40B4-BE49-F238E27FC236}">
                <a16:creationId xmlns:a16="http://schemas.microsoft.com/office/drawing/2014/main" id="{E3F1512E-6DFA-4853-AE49-7ACE9050E991}"/>
              </a:ext>
            </a:extLst>
          </p:cNvPr>
          <p:cNvSpPr>
            <a:spLocks noGrp="1"/>
          </p:cNvSpPr>
          <p:nvPr>
            <p:ph type="body" sz="quarter" idx="17"/>
          </p:nvPr>
        </p:nvSpPr>
        <p:spPr/>
        <p:txBody>
          <a:bodyPr/>
          <a:lstStyle/>
          <a:p>
            <a:endParaRPr lang="en-FI"/>
          </a:p>
        </p:txBody>
      </p:sp>
      <p:sp>
        <p:nvSpPr>
          <p:cNvPr id="6" name="Päivämäärän paikkamerkki 5">
            <a:extLst>
              <a:ext uri="{FF2B5EF4-FFF2-40B4-BE49-F238E27FC236}">
                <a16:creationId xmlns:a16="http://schemas.microsoft.com/office/drawing/2014/main" id="{EE5EF976-5DEC-4934-A249-93E02080DBC5}"/>
              </a:ext>
            </a:extLst>
          </p:cNvPr>
          <p:cNvSpPr>
            <a:spLocks noGrp="1"/>
          </p:cNvSpPr>
          <p:nvPr>
            <p:ph type="dt" sz="half" idx="19"/>
          </p:nvPr>
        </p:nvSpPr>
        <p:spPr/>
        <p:txBody>
          <a:bodyPr/>
          <a:lstStyle/>
          <a:p>
            <a:pPr>
              <a:defRPr/>
            </a:pPr>
            <a:r>
              <a:rPr lang="fi-FI"/>
              <a:t>07.02.2018</a:t>
            </a:r>
            <a:endParaRPr lang="en-US" dirty="0"/>
          </a:p>
        </p:txBody>
      </p:sp>
      <p:sp>
        <p:nvSpPr>
          <p:cNvPr id="7" name="Dian numeron paikkamerkki 6">
            <a:extLst>
              <a:ext uri="{FF2B5EF4-FFF2-40B4-BE49-F238E27FC236}">
                <a16:creationId xmlns:a16="http://schemas.microsoft.com/office/drawing/2014/main" id="{2F629770-43FD-4830-BB14-B829AC3DD46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cxnSp>
        <p:nvCxnSpPr>
          <p:cNvPr id="9" name="Straight Connector 11">
            <a:extLst>
              <a:ext uri="{FF2B5EF4-FFF2-40B4-BE49-F238E27FC236}">
                <a16:creationId xmlns:a16="http://schemas.microsoft.com/office/drawing/2014/main" id="{DAEE18E5-245C-4F24-AD64-3FC1A039A3F1}"/>
              </a:ext>
            </a:extLst>
          </p:cNvPr>
          <p:cNvCxnSpPr/>
          <p:nvPr/>
        </p:nvCxnSpPr>
        <p:spPr>
          <a:xfrm>
            <a:off x="4549139" y="1162975"/>
            <a:ext cx="0" cy="4678531"/>
          </a:xfrm>
          <a:prstGeom prst="line">
            <a:avLst/>
          </a:prstGeom>
        </p:spPr>
        <p:style>
          <a:lnRef idx="2">
            <a:schemeClr val="accent3"/>
          </a:lnRef>
          <a:fillRef idx="0">
            <a:schemeClr val="accent3"/>
          </a:fillRef>
          <a:effectRef idx="1">
            <a:schemeClr val="accent3"/>
          </a:effectRef>
          <a:fontRef idx="minor">
            <a:schemeClr val="tx1"/>
          </a:fontRef>
        </p:style>
      </p:cxnSp>
      <p:pic>
        <p:nvPicPr>
          <p:cNvPr id="10" name="Kuva 9">
            <a:extLst>
              <a:ext uri="{FF2B5EF4-FFF2-40B4-BE49-F238E27FC236}">
                <a16:creationId xmlns:a16="http://schemas.microsoft.com/office/drawing/2014/main" id="{CCB44DDE-57AF-487D-A831-9283369D2AEF}"/>
              </a:ext>
            </a:extLst>
          </p:cNvPr>
          <p:cNvPicPr>
            <a:picLocks noChangeAspect="1"/>
          </p:cNvPicPr>
          <p:nvPr/>
        </p:nvPicPr>
        <p:blipFill>
          <a:blip r:embed="rId3"/>
          <a:stretch>
            <a:fillRect/>
          </a:stretch>
        </p:blipFill>
        <p:spPr>
          <a:xfrm>
            <a:off x="1013026" y="1366989"/>
            <a:ext cx="2667931" cy="1964037"/>
          </a:xfrm>
          <a:prstGeom prst="rect">
            <a:avLst/>
          </a:prstGeom>
        </p:spPr>
      </p:pic>
      <p:sp>
        <p:nvSpPr>
          <p:cNvPr id="12" name="Tekstin paikkamerkki 1">
            <a:extLst>
              <a:ext uri="{FF2B5EF4-FFF2-40B4-BE49-F238E27FC236}">
                <a16:creationId xmlns:a16="http://schemas.microsoft.com/office/drawing/2014/main" id="{4FFEDA03-DFB3-4184-8122-D71A2BBB3FD1}"/>
              </a:ext>
            </a:extLst>
          </p:cNvPr>
          <p:cNvSpPr txBox="1">
            <a:spLocks/>
          </p:cNvSpPr>
          <p:nvPr/>
        </p:nvSpPr>
        <p:spPr bwMode="auto">
          <a:xfrm>
            <a:off x="4973637" y="3502240"/>
            <a:ext cx="3762379" cy="22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buFont typeface="Arial" panose="020B0604020202020204" pitchFamily="34" charset="0"/>
              <a:buChar char="•"/>
            </a:pPr>
            <a:r>
              <a:rPr lang="fi-FI" b="0" dirty="0"/>
              <a:t>PV </a:t>
            </a:r>
            <a:r>
              <a:rPr lang="fi-FI" b="0" dirty="0" err="1"/>
              <a:t>technologies</a:t>
            </a:r>
            <a:r>
              <a:rPr lang="fi-FI" b="0" dirty="0"/>
              <a:t> </a:t>
            </a:r>
            <a:r>
              <a:rPr lang="fi-FI" b="0" dirty="0" err="1"/>
              <a:t>can</a:t>
            </a:r>
            <a:r>
              <a:rPr lang="fi-FI" b="0" dirty="0"/>
              <a:t> </a:t>
            </a:r>
            <a:r>
              <a:rPr lang="fi-FI" b="0" dirty="0" err="1"/>
              <a:t>also</a:t>
            </a:r>
            <a:r>
              <a:rPr lang="fi-FI" b="0" dirty="0"/>
              <a:t> </a:t>
            </a:r>
            <a:r>
              <a:rPr lang="fi-FI" b="0" dirty="0" err="1"/>
              <a:t>work</a:t>
            </a:r>
            <a:r>
              <a:rPr lang="fi-FI" b="0" dirty="0"/>
              <a:t> as </a:t>
            </a:r>
            <a:r>
              <a:rPr lang="fi-FI" b="0" dirty="0" err="1"/>
              <a:t>catalysts</a:t>
            </a:r>
            <a:r>
              <a:rPr lang="fi-FI" b="0" dirty="0"/>
              <a:t> for </a:t>
            </a:r>
            <a:r>
              <a:rPr lang="fi-FI" b="0" dirty="0" err="1"/>
              <a:t>other</a:t>
            </a:r>
            <a:r>
              <a:rPr lang="fi-FI" b="0" dirty="0"/>
              <a:t> </a:t>
            </a:r>
            <a:r>
              <a:rPr lang="fi-FI" b="0" dirty="0" err="1"/>
              <a:t>energy</a:t>
            </a:r>
            <a:r>
              <a:rPr lang="fi-FI" b="0" dirty="0"/>
              <a:t> </a:t>
            </a:r>
            <a:r>
              <a:rPr lang="fi-FI" b="0" dirty="0" err="1"/>
              <a:t>efficient</a:t>
            </a:r>
            <a:r>
              <a:rPr lang="fi-FI" b="0" dirty="0"/>
              <a:t>/</a:t>
            </a:r>
            <a:r>
              <a:rPr lang="fi-FI" b="0" dirty="0" err="1"/>
              <a:t>green</a:t>
            </a:r>
            <a:r>
              <a:rPr lang="fi-FI" b="0" dirty="0"/>
              <a:t> </a:t>
            </a:r>
            <a:r>
              <a:rPr lang="fi-FI" b="0" dirty="0" err="1"/>
              <a:t>technologies</a:t>
            </a:r>
            <a:endParaRPr lang="fi-FI" b="0" dirty="0"/>
          </a:p>
          <a:p>
            <a:pPr>
              <a:buFont typeface="Arial" panose="020B0604020202020204" pitchFamily="34" charset="0"/>
              <a:buChar char="•"/>
            </a:pPr>
            <a:r>
              <a:rPr lang="fi-FI" b="0" dirty="0"/>
              <a:t>One of </a:t>
            </a:r>
            <a:r>
              <a:rPr lang="fi-FI" b="0" dirty="0" err="1"/>
              <a:t>these</a:t>
            </a:r>
            <a:r>
              <a:rPr lang="fi-FI" b="0" dirty="0"/>
              <a:t> </a:t>
            </a:r>
            <a:r>
              <a:rPr lang="fi-FI" b="0" dirty="0" err="1"/>
              <a:t>are</a:t>
            </a:r>
            <a:r>
              <a:rPr lang="fi-FI" b="0" dirty="0"/>
              <a:t> </a:t>
            </a:r>
            <a:r>
              <a:rPr lang="fi-FI" b="0" dirty="0" err="1"/>
              <a:t>the</a:t>
            </a:r>
            <a:r>
              <a:rPr lang="fi-FI" b="0" dirty="0"/>
              <a:t> </a:t>
            </a:r>
            <a:r>
              <a:rPr lang="fi-FI" b="0" dirty="0" err="1"/>
              <a:t>EVs</a:t>
            </a:r>
            <a:r>
              <a:rPr lang="fi-FI" b="0" dirty="0"/>
              <a:t> as </a:t>
            </a:r>
            <a:r>
              <a:rPr lang="fi-FI" b="0" dirty="0" err="1"/>
              <a:t>can</a:t>
            </a:r>
            <a:r>
              <a:rPr lang="fi-FI" b="0" dirty="0"/>
              <a:t> </a:t>
            </a:r>
            <a:r>
              <a:rPr lang="fi-FI" b="0" dirty="0" err="1"/>
              <a:t>be</a:t>
            </a:r>
            <a:r>
              <a:rPr lang="fi-FI" b="0" dirty="0"/>
              <a:t> </a:t>
            </a:r>
            <a:r>
              <a:rPr lang="fi-FI" b="0" dirty="0" err="1"/>
              <a:t>seen</a:t>
            </a:r>
            <a:r>
              <a:rPr lang="fi-FI" b="0" dirty="0"/>
              <a:t> </a:t>
            </a:r>
            <a:r>
              <a:rPr lang="fi-FI" b="0" dirty="0" err="1"/>
              <a:t>from</a:t>
            </a:r>
            <a:r>
              <a:rPr lang="fi-FI" b="0" dirty="0"/>
              <a:t> </a:t>
            </a:r>
            <a:r>
              <a:rPr lang="fi-FI" b="0" dirty="0" err="1"/>
              <a:t>the</a:t>
            </a:r>
            <a:r>
              <a:rPr lang="fi-FI" b="0" dirty="0"/>
              <a:t> </a:t>
            </a:r>
            <a:r>
              <a:rPr lang="fi-FI" b="0" dirty="0" err="1"/>
              <a:t>correlation</a:t>
            </a:r>
            <a:r>
              <a:rPr lang="fi-FI" b="0" dirty="0"/>
              <a:t> </a:t>
            </a:r>
            <a:r>
              <a:rPr lang="fi-FI" b="0" dirty="0" err="1"/>
              <a:t>curve</a:t>
            </a:r>
            <a:r>
              <a:rPr lang="fi-FI" b="0" dirty="0"/>
              <a:t> </a:t>
            </a:r>
          </a:p>
          <a:p>
            <a:pPr>
              <a:buFont typeface="Arial" panose="020B0604020202020204" pitchFamily="34" charset="0"/>
              <a:buChar char="•"/>
            </a:pPr>
            <a:r>
              <a:rPr lang="fi-FI" b="0" dirty="0" err="1"/>
              <a:t>This</a:t>
            </a:r>
            <a:r>
              <a:rPr lang="fi-FI" b="0" dirty="0"/>
              <a:t> </a:t>
            </a:r>
            <a:r>
              <a:rPr lang="fi-FI" b="0" dirty="0" err="1"/>
              <a:t>can</a:t>
            </a:r>
            <a:r>
              <a:rPr lang="fi-FI" b="0" dirty="0"/>
              <a:t> </a:t>
            </a:r>
            <a:r>
              <a:rPr lang="fi-FI" b="0" dirty="0" err="1"/>
              <a:t>work</a:t>
            </a:r>
            <a:r>
              <a:rPr lang="fi-FI" b="0" dirty="0"/>
              <a:t> </a:t>
            </a:r>
            <a:r>
              <a:rPr lang="fi-FI" b="0" dirty="0" err="1"/>
              <a:t>also</a:t>
            </a:r>
            <a:r>
              <a:rPr lang="fi-FI" b="0" dirty="0"/>
              <a:t> in </a:t>
            </a:r>
            <a:r>
              <a:rPr lang="fi-FI" b="0" dirty="0" err="1"/>
              <a:t>vice</a:t>
            </a:r>
            <a:r>
              <a:rPr lang="fi-FI" b="0" dirty="0"/>
              <a:t> </a:t>
            </a:r>
            <a:r>
              <a:rPr lang="fi-FI" b="0" dirty="0" err="1"/>
              <a:t>verse</a:t>
            </a:r>
            <a:r>
              <a:rPr lang="fi-FI" b="0" dirty="0"/>
              <a:t> and </a:t>
            </a:r>
            <a:r>
              <a:rPr lang="fi-FI" b="0" dirty="0" err="1"/>
              <a:t>with</a:t>
            </a:r>
            <a:r>
              <a:rPr lang="fi-FI" b="0" dirty="0"/>
              <a:t> </a:t>
            </a:r>
            <a:r>
              <a:rPr lang="fi-FI" b="0" dirty="0" err="1"/>
              <a:t>correlation</a:t>
            </a:r>
            <a:r>
              <a:rPr lang="fi-FI" b="0" dirty="0"/>
              <a:t> </a:t>
            </a:r>
            <a:r>
              <a:rPr lang="fi-FI" b="0" dirty="0" err="1"/>
              <a:t>with</a:t>
            </a:r>
            <a:r>
              <a:rPr lang="fi-FI" b="0" dirty="0"/>
              <a:t> </a:t>
            </a:r>
            <a:r>
              <a:rPr lang="fi-FI" b="0" dirty="0" err="1"/>
              <a:t>other</a:t>
            </a:r>
            <a:r>
              <a:rPr lang="fi-FI" b="0" dirty="0"/>
              <a:t> </a:t>
            </a:r>
            <a:r>
              <a:rPr lang="fi-FI" b="0" dirty="0" err="1"/>
              <a:t>factors</a:t>
            </a:r>
            <a:r>
              <a:rPr lang="fi-FI" b="0" dirty="0"/>
              <a:t> </a:t>
            </a:r>
            <a:r>
              <a:rPr lang="fi-FI" b="0" dirty="0" err="1"/>
              <a:t>such</a:t>
            </a:r>
            <a:r>
              <a:rPr lang="fi-FI" b="0" dirty="0"/>
              <a:t> as </a:t>
            </a:r>
            <a:r>
              <a:rPr lang="fi-FI" b="0" dirty="0" err="1"/>
              <a:t>growing</a:t>
            </a:r>
            <a:r>
              <a:rPr lang="fi-FI" b="0" dirty="0"/>
              <a:t> </a:t>
            </a:r>
            <a:r>
              <a:rPr lang="fi-FI" b="0" dirty="0" err="1"/>
              <a:t>popularity</a:t>
            </a:r>
            <a:r>
              <a:rPr lang="fi-FI" b="0" dirty="0"/>
              <a:t> of </a:t>
            </a:r>
            <a:r>
              <a:rPr lang="fi-FI" b="0" dirty="0" err="1"/>
              <a:t>green</a:t>
            </a:r>
            <a:r>
              <a:rPr lang="fi-FI" b="0" dirty="0"/>
              <a:t> </a:t>
            </a:r>
            <a:r>
              <a:rPr lang="fi-FI" b="0" dirty="0" err="1"/>
              <a:t>technologies</a:t>
            </a:r>
            <a:r>
              <a:rPr lang="fi-FI" b="0" dirty="0"/>
              <a:t> and </a:t>
            </a:r>
            <a:r>
              <a:rPr lang="fi-FI" b="0" dirty="0" err="1"/>
              <a:t>energy</a:t>
            </a:r>
            <a:r>
              <a:rPr lang="fi-FI" b="0" dirty="0"/>
              <a:t> </a:t>
            </a:r>
            <a:r>
              <a:rPr lang="fi-FI" b="0" dirty="0" err="1"/>
              <a:t>efficient</a:t>
            </a:r>
            <a:r>
              <a:rPr lang="fi-FI" b="0" dirty="0"/>
              <a:t> </a:t>
            </a:r>
            <a:r>
              <a:rPr lang="fi-FI" b="0" dirty="0" err="1"/>
              <a:t>lifestyles</a:t>
            </a:r>
            <a:endParaRPr lang="fi-FI" b="0" dirty="0"/>
          </a:p>
        </p:txBody>
      </p:sp>
    </p:spTree>
    <p:extLst>
      <p:ext uri="{BB962C8B-B14F-4D97-AF65-F5344CB8AC3E}">
        <p14:creationId xmlns:p14="http://schemas.microsoft.com/office/powerpoint/2010/main" val="988017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99DA4759-B789-4BA5-B9EC-2906A4F56A0B}"/>
              </a:ext>
            </a:extLst>
          </p:cNvPr>
          <p:cNvPicPr>
            <a:picLocks noChangeAspect="1"/>
          </p:cNvPicPr>
          <p:nvPr/>
        </p:nvPicPr>
        <p:blipFill>
          <a:blip r:embed="rId3"/>
          <a:stretch>
            <a:fillRect/>
          </a:stretch>
        </p:blipFill>
        <p:spPr>
          <a:xfrm>
            <a:off x="4614476" y="2840553"/>
            <a:ext cx="4121150" cy="1760550"/>
          </a:xfrm>
          <a:prstGeom prst="rect">
            <a:avLst/>
          </a:prstGeom>
        </p:spPr>
      </p:pic>
      <p:sp>
        <p:nvSpPr>
          <p:cNvPr id="2" name="Text Placeholder 1"/>
          <p:cNvSpPr>
            <a:spLocks noGrp="1"/>
          </p:cNvSpPr>
          <p:nvPr>
            <p:ph type="body" sz="quarter" idx="13"/>
          </p:nvPr>
        </p:nvSpPr>
        <p:spPr>
          <a:xfrm>
            <a:off x="563522" y="1207363"/>
            <a:ext cx="8172104" cy="4616388"/>
          </a:xfrm>
        </p:spPr>
        <p:txBody>
          <a:bodyPr>
            <a:normAutofit/>
          </a:bodyPr>
          <a:lstStyle/>
          <a:p>
            <a:pPr marL="285750" indent="-285750">
              <a:lnSpc>
                <a:spcPct val="150000"/>
              </a:lnSpc>
              <a:spcBef>
                <a:spcPts val="0"/>
              </a:spcBef>
              <a:buFont typeface="Arial" panose="020B0604020202020204" pitchFamily="34" charset="0"/>
              <a:buChar char="•"/>
            </a:pPr>
            <a:r>
              <a:rPr lang="en-US" dirty="0"/>
              <a:t>Small and intermediate systems (&lt;500 kW) are usually connected to the distribution system</a:t>
            </a:r>
          </a:p>
          <a:p>
            <a:pPr marL="285750" indent="-285750">
              <a:lnSpc>
                <a:spcPct val="150000"/>
              </a:lnSpc>
              <a:spcBef>
                <a:spcPts val="0"/>
              </a:spcBef>
              <a:buFont typeface="Arial" panose="020B0604020202020204" pitchFamily="34" charset="0"/>
              <a:buChar char="•"/>
            </a:pPr>
            <a:r>
              <a:rPr lang="en-US" dirty="0"/>
              <a:t>Large systems (&gt;500 kW) are connected to the transmission system</a:t>
            </a:r>
          </a:p>
          <a:p>
            <a:pPr marL="0" indent="0">
              <a:lnSpc>
                <a:spcPct val="150000"/>
              </a:lnSpc>
              <a:spcBef>
                <a:spcPts val="0"/>
              </a:spcBef>
            </a:pPr>
            <a:endParaRPr lang="en-US" dirty="0"/>
          </a:p>
          <a:p>
            <a:pPr marL="0" indent="0">
              <a:lnSpc>
                <a:spcPct val="150000"/>
              </a:lnSpc>
              <a:spcBef>
                <a:spcPts val="0"/>
              </a:spcBef>
            </a:pPr>
            <a:r>
              <a:rPr lang="en-US" dirty="0"/>
              <a:t>Inverter: </a:t>
            </a:r>
          </a:p>
          <a:p>
            <a:pPr marL="0" indent="0">
              <a:lnSpc>
                <a:spcPct val="150000"/>
              </a:lnSpc>
              <a:spcBef>
                <a:spcPts val="0"/>
              </a:spcBef>
            </a:pPr>
            <a:r>
              <a:rPr lang="en-US" b="0" dirty="0"/>
              <a:t>-Maximum power point tracking (MPPT)</a:t>
            </a:r>
          </a:p>
          <a:p>
            <a:pPr marL="0" indent="0">
              <a:lnSpc>
                <a:spcPct val="150000"/>
              </a:lnSpc>
              <a:spcBef>
                <a:spcPts val="0"/>
              </a:spcBef>
            </a:pPr>
            <a:r>
              <a:rPr lang="en-US" b="0" dirty="0"/>
              <a:t>-Initiative operation and stop</a:t>
            </a:r>
          </a:p>
          <a:p>
            <a:pPr marL="0" indent="0">
              <a:lnSpc>
                <a:spcPct val="150000"/>
              </a:lnSpc>
              <a:spcBef>
                <a:spcPts val="0"/>
              </a:spcBef>
            </a:pPr>
            <a:r>
              <a:rPr lang="en-US" b="0" dirty="0"/>
              <a:t>-Anti-islanding functions</a:t>
            </a:r>
          </a:p>
          <a:p>
            <a:pPr marL="0" indent="0">
              <a:lnSpc>
                <a:spcPct val="150000"/>
              </a:lnSpc>
              <a:spcBef>
                <a:spcPts val="0"/>
              </a:spcBef>
            </a:pPr>
            <a:r>
              <a:rPr lang="en-US" b="0" dirty="0"/>
              <a:t>-Active voltage regulation function</a:t>
            </a:r>
          </a:p>
          <a:p>
            <a:pPr marL="0" indent="0">
              <a:lnSpc>
                <a:spcPct val="150000"/>
              </a:lnSpc>
              <a:spcBef>
                <a:spcPts val="0"/>
              </a:spcBef>
            </a:pPr>
            <a:r>
              <a:rPr lang="en-US" b="0" dirty="0"/>
              <a:t>-DC detection function</a:t>
            </a:r>
            <a:endParaRPr lang="en-US" dirty="0"/>
          </a:p>
        </p:txBody>
      </p:sp>
      <p:sp>
        <p:nvSpPr>
          <p:cNvPr id="3" name="Title 2"/>
          <p:cNvSpPr>
            <a:spLocks noGrp="1"/>
          </p:cNvSpPr>
          <p:nvPr>
            <p:ph type="ctrTitle"/>
          </p:nvPr>
        </p:nvSpPr>
        <p:spPr>
          <a:xfrm>
            <a:off x="572400" y="425594"/>
            <a:ext cx="7772400" cy="586460"/>
          </a:xfrm>
        </p:spPr>
        <p:txBody>
          <a:bodyPr/>
          <a:lstStyle/>
          <a:p>
            <a:r>
              <a:rPr lang="en-US" sz="2400" dirty="0"/>
              <a:t>Grid Connected PV System</a:t>
            </a:r>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sp>
        <p:nvSpPr>
          <p:cNvPr id="4" name="TextBox 3"/>
          <p:cNvSpPr txBox="1"/>
          <p:nvPr/>
        </p:nvSpPr>
        <p:spPr>
          <a:xfrm>
            <a:off x="497150" y="4154376"/>
            <a:ext cx="4032376" cy="1600438"/>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latin typeface="+mn-lt"/>
              </a:rPr>
              <a:t>Inverter starts operation initiatively, when the output power of solar module reach the inverter required power</a:t>
            </a:r>
          </a:p>
          <a:p>
            <a:pPr marL="285750" indent="-285750" algn="just">
              <a:buFont typeface="Arial" panose="020B0604020202020204" pitchFamily="34" charset="0"/>
              <a:buChar char="•"/>
            </a:pPr>
            <a:r>
              <a:rPr lang="en-US" sz="1400" dirty="0">
                <a:latin typeface="+mn-lt"/>
              </a:rPr>
              <a:t>Inverters choose a best point of maximum voltage and current to produce maximum power from the solar cell module.  </a:t>
            </a:r>
          </a:p>
          <a:p>
            <a:endParaRPr lang="en-US" sz="1400" dirty="0">
              <a:latin typeface="+mn-lt"/>
            </a:endParaRPr>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3614553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2392"/>
            <a:ext cx="7988990" cy="4539216"/>
          </a:xfrm>
        </p:spPr>
        <p:txBody>
          <a:bodyPr>
            <a:normAutofit/>
          </a:bodyPr>
          <a:lstStyle/>
          <a:p>
            <a:pPr marL="0" indent="0" algn="just">
              <a:lnSpc>
                <a:spcPct val="150000"/>
              </a:lnSpc>
            </a:pPr>
            <a:r>
              <a:rPr lang="en-US" dirty="0"/>
              <a:t>Supervisory control and data acquisition (SCADA) System: </a:t>
            </a:r>
          </a:p>
          <a:p>
            <a:pPr marL="0" indent="0" algn="just">
              <a:lnSpc>
                <a:spcPct val="150000"/>
              </a:lnSpc>
            </a:pPr>
            <a:r>
              <a:rPr lang="en-US" b="0" dirty="0"/>
              <a:t>SCADA is widely used in solar farms as they need fast sampling pace for the data gathered to optimize the power output as efficiently as possible</a:t>
            </a:r>
          </a:p>
          <a:p>
            <a:pPr marL="0" indent="0" algn="just">
              <a:lnSpc>
                <a:spcPct val="150000"/>
              </a:lnSpc>
            </a:pPr>
            <a:r>
              <a:rPr lang="en-US" b="0" dirty="0"/>
              <a:t>SCADA is used to minimize the operation and maintenance costs of a power plant by triggering alarms when oddities are detected</a:t>
            </a:r>
          </a:p>
          <a:p>
            <a:pPr marL="0" indent="0" algn="just">
              <a:lnSpc>
                <a:spcPct val="150000"/>
              </a:lnSpc>
            </a:pPr>
            <a:r>
              <a:rPr lang="en-US" b="0" dirty="0"/>
              <a:t>Data is gathered from the inverters, panels and other components of the system to calculate and compare to the optimum performance</a:t>
            </a:r>
          </a:p>
          <a:p>
            <a:pPr marL="0" indent="0" algn="just">
              <a:lnSpc>
                <a:spcPct val="150000"/>
              </a:lnSpc>
            </a:pPr>
            <a:endParaRPr lang="en-US" sz="2000" b="0" dirty="0"/>
          </a:p>
        </p:txBody>
      </p:sp>
      <p:sp>
        <p:nvSpPr>
          <p:cNvPr id="3" name="Title 2"/>
          <p:cNvSpPr>
            <a:spLocks noGrp="1"/>
          </p:cNvSpPr>
          <p:nvPr>
            <p:ph type="ctrTitle"/>
          </p:nvPr>
        </p:nvSpPr>
        <p:spPr>
          <a:xfrm>
            <a:off x="581278" y="185899"/>
            <a:ext cx="7772400" cy="900000"/>
          </a:xfrm>
        </p:spPr>
        <p:txBody>
          <a:bodyPr/>
          <a:lstStyle/>
          <a:p>
            <a:r>
              <a:rPr lang="en-US" sz="2400" dirty="0"/>
              <a:t/>
            </a:r>
            <a:br>
              <a:rPr lang="en-US" sz="2400" dirty="0"/>
            </a:br>
            <a:r>
              <a:rPr lang="en-US" sz="2400" dirty="0"/>
              <a:t>Plant control system</a:t>
            </a:r>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3115059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35007" y="1189607"/>
            <a:ext cx="8389396" cy="4714042"/>
          </a:xfrm>
        </p:spPr>
        <p:txBody>
          <a:bodyPr>
            <a:noAutofit/>
          </a:bodyPr>
          <a:lstStyle/>
          <a:p>
            <a:pPr algn="just">
              <a:buFont typeface="Wingdings" pitchFamily="2" charset="2"/>
              <a:buChar char="Ø"/>
            </a:pPr>
            <a:endParaRPr lang="en-US" dirty="0"/>
          </a:p>
          <a:p>
            <a:pPr algn="just">
              <a:buFont typeface="Wingdings" pitchFamily="2" charset="2"/>
              <a:buChar char="Ø"/>
            </a:pPr>
            <a:r>
              <a:rPr lang="en-US" dirty="0"/>
              <a:t>1. Feedback from system give possibility to real-time controlling with PID-controller and for maximizing energy there is Maximum Power Point Tacking (MPPT), which is DC-DC converter.</a:t>
            </a:r>
          </a:p>
          <a:p>
            <a:pPr algn="just">
              <a:buFont typeface="Wingdings" pitchFamily="2" charset="2"/>
              <a:buChar char="Ø"/>
            </a:pPr>
            <a:endParaRPr lang="en-US" dirty="0"/>
          </a:p>
          <a:p>
            <a:pPr algn="just">
              <a:buFont typeface="Wingdings" pitchFamily="2" charset="2"/>
              <a:buChar char="Ø"/>
            </a:pPr>
            <a:r>
              <a:rPr lang="en-US" dirty="0"/>
              <a:t>2. Plant set point is determined by operator, grid demand and output potential.</a:t>
            </a:r>
          </a:p>
          <a:p>
            <a:pPr algn="just">
              <a:buFont typeface="Wingdings" pitchFamily="2" charset="2"/>
              <a:buChar char="Ø"/>
            </a:pPr>
            <a:endParaRPr lang="en-US" dirty="0"/>
          </a:p>
          <a:p>
            <a:pPr marL="285750" indent="-285750" algn="just">
              <a:buFont typeface="Wingdings" pitchFamily="2" charset="2"/>
              <a:buChar char="Ø"/>
            </a:pPr>
            <a:r>
              <a:rPr lang="en-US" dirty="0"/>
              <a:t>3. Converters convert electricity to grid as much as possible to maintain setpoint. If there is overproduction, inverters are commanded to limit their themselves.</a:t>
            </a:r>
          </a:p>
          <a:p>
            <a:pPr marL="285750" indent="-285750"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b="0" dirty="0"/>
          </a:p>
          <a:p>
            <a:pPr algn="just">
              <a:buFont typeface="Wingdings" pitchFamily="2" charset="2"/>
              <a:buChar char="Ø"/>
            </a:pPr>
            <a:endParaRPr lang="en-US" b="0" dirty="0"/>
          </a:p>
        </p:txBody>
      </p:sp>
      <p:sp>
        <p:nvSpPr>
          <p:cNvPr id="3" name="Title 2"/>
          <p:cNvSpPr>
            <a:spLocks noGrp="1"/>
          </p:cNvSpPr>
          <p:nvPr>
            <p:ph type="ctrTitle"/>
          </p:nvPr>
        </p:nvSpPr>
        <p:spPr>
          <a:xfrm>
            <a:off x="572400" y="487740"/>
            <a:ext cx="7772400" cy="613091"/>
          </a:xfrm>
        </p:spPr>
        <p:txBody>
          <a:bodyPr/>
          <a:lstStyle/>
          <a:p>
            <a:r>
              <a:rPr lang="en-US" sz="2400" dirty="0"/>
              <a:t>Control of grid connected PV plant </a:t>
            </a:r>
          </a:p>
        </p:txBody>
      </p:sp>
      <p:sp>
        <p:nvSpPr>
          <p:cNvPr id="6" name="Date Placeholder 5"/>
          <p:cNvSpPr>
            <a:spLocks noGrp="1"/>
          </p:cNvSpPr>
          <p:nvPr>
            <p:ph type="dt" sz="half" idx="19"/>
          </p:nvPr>
        </p:nvSpPr>
        <p:spPr/>
        <p:txBody>
          <a:bodyPr/>
          <a:lstStyle/>
          <a:p>
            <a:pPr>
              <a:defRPr/>
            </a:pPr>
            <a:r>
              <a:rPr lang="fi-FI" dirty="0"/>
              <a:t>24.04.2018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8"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pic>
        <p:nvPicPr>
          <p:cNvPr id="4" name="Kuva 3">
            <a:extLst>
              <a:ext uri="{FF2B5EF4-FFF2-40B4-BE49-F238E27FC236}">
                <a16:creationId xmlns:a16="http://schemas.microsoft.com/office/drawing/2014/main" id="{C9300CF0-53B9-4AC3-AD61-F9DDB565788A}"/>
              </a:ext>
            </a:extLst>
          </p:cNvPr>
          <p:cNvPicPr>
            <a:picLocks noChangeAspect="1"/>
          </p:cNvPicPr>
          <p:nvPr/>
        </p:nvPicPr>
        <p:blipFill>
          <a:blip r:embed="rId3"/>
          <a:stretch>
            <a:fillRect/>
          </a:stretch>
        </p:blipFill>
        <p:spPr>
          <a:xfrm>
            <a:off x="414751" y="3216510"/>
            <a:ext cx="4275782" cy="2283185"/>
          </a:xfrm>
          <a:prstGeom prst="rect">
            <a:avLst/>
          </a:prstGeom>
        </p:spPr>
      </p:pic>
      <p:pic>
        <p:nvPicPr>
          <p:cNvPr id="10" name="Kuva 9">
            <a:extLst>
              <a:ext uri="{FF2B5EF4-FFF2-40B4-BE49-F238E27FC236}">
                <a16:creationId xmlns:a16="http://schemas.microsoft.com/office/drawing/2014/main" id="{3FE495AD-10E0-4A8F-95EB-F5F003FA0B74}"/>
              </a:ext>
            </a:extLst>
          </p:cNvPr>
          <p:cNvPicPr>
            <a:picLocks noChangeAspect="1"/>
          </p:cNvPicPr>
          <p:nvPr/>
        </p:nvPicPr>
        <p:blipFill>
          <a:blip r:embed="rId4"/>
          <a:stretch>
            <a:fillRect/>
          </a:stretch>
        </p:blipFill>
        <p:spPr>
          <a:xfrm>
            <a:off x="5108759" y="3707902"/>
            <a:ext cx="3715644" cy="1587215"/>
          </a:xfrm>
          <a:prstGeom prst="rect">
            <a:avLst/>
          </a:prstGeom>
        </p:spPr>
      </p:pic>
    </p:spTree>
    <p:extLst>
      <p:ext uri="{BB962C8B-B14F-4D97-AF65-F5344CB8AC3E}">
        <p14:creationId xmlns:p14="http://schemas.microsoft.com/office/powerpoint/2010/main" val="949973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5117"/>
            <a:ext cx="8134278" cy="4500979"/>
          </a:xfrm>
        </p:spPr>
        <p:txBody>
          <a:bodyPr>
            <a:normAutofit/>
          </a:bodyPr>
          <a:lstStyle/>
          <a:p>
            <a:pPr marL="342900" indent="-342900">
              <a:lnSpc>
                <a:spcPct val="150000"/>
              </a:lnSpc>
              <a:buFont typeface="Wingdings" pitchFamily="2" charset="2"/>
              <a:buChar char="Ø"/>
            </a:pPr>
            <a:r>
              <a:rPr lang="en-US" dirty="0"/>
              <a:t>Reverse power flow: </a:t>
            </a:r>
            <a:r>
              <a:rPr lang="en-US" b="0" dirty="0"/>
              <a:t>Net Production  &gt; Net Demand.</a:t>
            </a:r>
            <a:endParaRPr lang="fi-FI" dirty="0"/>
          </a:p>
          <a:p>
            <a:pPr marL="342900" indent="-342900">
              <a:lnSpc>
                <a:spcPct val="150000"/>
              </a:lnSpc>
              <a:buFont typeface="Wingdings" pitchFamily="2" charset="2"/>
              <a:buChar char="Ø"/>
            </a:pPr>
            <a:r>
              <a:rPr lang="en-US" dirty="0"/>
              <a:t>Overvoltage along distribution feeder:</a:t>
            </a:r>
            <a:r>
              <a:rPr lang="en-US" b="0" dirty="0"/>
              <a:t> Reverse power flow leads to overvoltage along distribution feeder. </a:t>
            </a:r>
            <a:endParaRPr lang="fi-FI" dirty="0"/>
          </a:p>
          <a:p>
            <a:pPr marL="342900" indent="-342900">
              <a:lnSpc>
                <a:spcPct val="150000"/>
              </a:lnSpc>
              <a:buFont typeface="Wingdings" pitchFamily="2" charset="2"/>
              <a:buChar char="Ø"/>
            </a:pPr>
            <a:r>
              <a:rPr lang="en-US" dirty="0"/>
              <a:t>Voltage control difficulty:</a:t>
            </a:r>
            <a:r>
              <a:rPr lang="en-US" b="0" dirty="0"/>
              <a:t>  Due multiply supply point</a:t>
            </a:r>
          </a:p>
          <a:p>
            <a:pPr marL="342900" indent="-342900">
              <a:lnSpc>
                <a:spcPct val="150000"/>
              </a:lnSpc>
              <a:buFont typeface="Wingdings" pitchFamily="2" charset="2"/>
              <a:buChar char="Ø"/>
            </a:pPr>
            <a:r>
              <a:rPr lang="en-US" dirty="0"/>
              <a:t>Power Losses: </a:t>
            </a:r>
            <a:r>
              <a:rPr lang="en-US" b="0" dirty="0"/>
              <a:t>If plant is long distance from load.</a:t>
            </a:r>
            <a:endParaRPr lang="en-US" dirty="0"/>
          </a:p>
          <a:p>
            <a:pPr marL="342900" indent="-342900">
              <a:lnSpc>
                <a:spcPct val="150000"/>
              </a:lnSpc>
              <a:buFont typeface="Wingdings" pitchFamily="2" charset="2"/>
              <a:buChar char="Ø"/>
            </a:pPr>
            <a:r>
              <a:rPr lang="en-US" dirty="0"/>
              <a:t>Phase Unbalance: </a:t>
            </a:r>
            <a:r>
              <a:rPr lang="en-US" b="0" dirty="0"/>
              <a:t>Most inverters in residential PV system are single phase.</a:t>
            </a:r>
          </a:p>
          <a:p>
            <a:pPr marL="342900" indent="-342900">
              <a:lnSpc>
                <a:spcPct val="150000"/>
              </a:lnSpc>
              <a:buFont typeface="Wingdings" pitchFamily="2" charset="2"/>
              <a:buChar char="Ø"/>
            </a:pPr>
            <a:r>
              <a:rPr lang="en-US" dirty="0"/>
              <a:t>EMI-</a:t>
            </a:r>
            <a:r>
              <a:rPr lang="en-US" dirty="0" err="1"/>
              <a:t>issuses</a:t>
            </a:r>
            <a:r>
              <a:rPr lang="en-US" dirty="0"/>
              <a:t>: </a:t>
            </a:r>
            <a:r>
              <a:rPr lang="en-US" b="0" dirty="0"/>
              <a:t>Due the high frequency converters.</a:t>
            </a:r>
          </a:p>
          <a:p>
            <a:pPr marL="342900" indent="-342900">
              <a:lnSpc>
                <a:spcPct val="150000"/>
              </a:lnSpc>
              <a:buFont typeface="Wingdings" pitchFamily="2" charset="2"/>
              <a:buChar char="Ø"/>
            </a:pPr>
            <a:r>
              <a:rPr lang="en-US" dirty="0"/>
              <a:t>Increased reactive power in grid: </a:t>
            </a:r>
            <a:r>
              <a:rPr lang="en-US" b="0" dirty="0"/>
              <a:t>In PV system, inverters are openly operating at unity power factor to maximize active power generation. This reduce active power supply by the utility. However, reactive power is still same, thus, distribution transformer operate at low power factor and it reduces overall system efficiency. </a:t>
            </a:r>
          </a:p>
          <a:p>
            <a:pPr marL="342900" indent="-342900">
              <a:lnSpc>
                <a:spcPct val="150000"/>
              </a:lnSpc>
              <a:buFont typeface="Wingdings" pitchFamily="2" charset="2"/>
              <a:buChar char="Ø"/>
            </a:pPr>
            <a:endParaRPr lang="fi-FI"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a:xfrm>
            <a:off x="572400" y="330200"/>
            <a:ext cx="7772400" cy="956734"/>
          </a:xfrm>
        </p:spPr>
        <p:txBody>
          <a:bodyPr/>
          <a:lstStyle/>
          <a:p>
            <a:r>
              <a:rPr lang="en-US" sz="2400" dirty="0"/>
              <a:t>Effects of PV Grid connected systems on a Distribution network</a:t>
            </a:r>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1368744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5117"/>
            <a:ext cx="8134278" cy="4500979"/>
          </a:xfrm>
        </p:spPr>
        <p:txBody>
          <a:bodyPr>
            <a:normAutofit/>
          </a:bodyPr>
          <a:lstStyle/>
          <a:p>
            <a:pPr marL="342900" indent="-342900">
              <a:lnSpc>
                <a:spcPct val="150000"/>
              </a:lnSpc>
              <a:buFont typeface="Wingdings" pitchFamily="2" charset="2"/>
              <a:buChar char="Ø"/>
            </a:pPr>
            <a:r>
              <a:rPr lang="fi-FI" dirty="0"/>
              <a:t>Global solar installation capacity is </a:t>
            </a:r>
            <a:r>
              <a:rPr lang="fi-FI" dirty="0" err="1"/>
              <a:t>increasing</a:t>
            </a:r>
            <a:r>
              <a:rPr lang="fi-FI" dirty="0"/>
              <a:t> </a:t>
            </a:r>
            <a:r>
              <a:rPr lang="fi-FI" dirty="0" err="1"/>
              <a:t>but</a:t>
            </a:r>
            <a:r>
              <a:rPr lang="fi-FI" dirty="0"/>
              <a:t> the installation capacity is </a:t>
            </a:r>
            <a:r>
              <a:rPr lang="fi-FI" dirty="0" err="1"/>
              <a:t>decreasing</a:t>
            </a:r>
            <a:r>
              <a:rPr lang="fi-FI" dirty="0"/>
              <a:t> in Europe </a:t>
            </a:r>
            <a:r>
              <a:rPr lang="fi-FI" dirty="0" err="1"/>
              <a:t>somewhat</a:t>
            </a:r>
            <a:r>
              <a:rPr lang="fi-FI" dirty="0"/>
              <a:t> </a:t>
            </a:r>
            <a:r>
              <a:rPr lang="fi-FI" dirty="0" err="1"/>
              <a:t>due</a:t>
            </a:r>
            <a:r>
              <a:rPr lang="fi-FI" dirty="0"/>
              <a:t> to </a:t>
            </a:r>
            <a:r>
              <a:rPr lang="fi-FI" dirty="0" err="1"/>
              <a:t>wind</a:t>
            </a:r>
            <a:r>
              <a:rPr lang="fi-FI" dirty="0"/>
              <a:t> </a:t>
            </a:r>
            <a:r>
              <a:rPr lang="fi-FI" dirty="0" err="1"/>
              <a:t>power</a:t>
            </a:r>
            <a:r>
              <a:rPr lang="fi-FI" dirty="0"/>
              <a:t> </a:t>
            </a:r>
            <a:r>
              <a:rPr lang="fi-FI" dirty="0" err="1"/>
              <a:t>providing</a:t>
            </a:r>
            <a:r>
              <a:rPr lang="fi-FI" dirty="0"/>
              <a:t> to </a:t>
            </a:r>
            <a:r>
              <a:rPr lang="fi-FI" dirty="0" err="1"/>
              <a:t>be</a:t>
            </a:r>
            <a:r>
              <a:rPr lang="fi-FI" dirty="0"/>
              <a:t> </a:t>
            </a:r>
            <a:r>
              <a:rPr lang="fi-FI" dirty="0" err="1"/>
              <a:t>more</a:t>
            </a:r>
            <a:r>
              <a:rPr lang="fi-FI" dirty="0"/>
              <a:t> </a:t>
            </a:r>
            <a:r>
              <a:rPr lang="fi-FI" dirty="0" err="1"/>
              <a:t>profitable</a:t>
            </a:r>
            <a:r>
              <a:rPr lang="fi-FI" dirty="0"/>
              <a:t> </a:t>
            </a:r>
            <a:r>
              <a:rPr lang="fi-FI" dirty="0" err="1"/>
              <a:t>solution</a:t>
            </a:r>
            <a:r>
              <a:rPr lang="fi-FI" dirty="0"/>
              <a:t>. </a:t>
            </a:r>
            <a:r>
              <a:rPr lang="fi-FI" dirty="0" err="1"/>
              <a:t>This</a:t>
            </a:r>
            <a:r>
              <a:rPr lang="fi-FI" dirty="0"/>
              <a:t> </a:t>
            </a:r>
            <a:r>
              <a:rPr lang="fi-FI" dirty="0" err="1"/>
              <a:t>also</a:t>
            </a:r>
            <a:r>
              <a:rPr lang="fi-FI" dirty="0"/>
              <a:t> some </a:t>
            </a:r>
            <a:r>
              <a:rPr lang="fi-FI" dirty="0" err="1"/>
              <a:t>times</a:t>
            </a:r>
            <a:r>
              <a:rPr lang="fi-FI" dirty="0"/>
              <a:t> </a:t>
            </a:r>
            <a:r>
              <a:rPr lang="fi-FI" dirty="0" err="1"/>
              <a:t>due</a:t>
            </a:r>
            <a:r>
              <a:rPr lang="fi-FI" dirty="0"/>
              <a:t> to </a:t>
            </a:r>
            <a:r>
              <a:rPr lang="fi-FI" dirty="0" err="1"/>
              <a:t>reduced</a:t>
            </a:r>
            <a:r>
              <a:rPr lang="fi-FI" dirty="0"/>
              <a:t> </a:t>
            </a:r>
            <a:r>
              <a:rPr lang="fi-FI" dirty="0" err="1"/>
              <a:t>financial</a:t>
            </a:r>
            <a:r>
              <a:rPr lang="fi-FI" dirty="0"/>
              <a:t> </a:t>
            </a:r>
            <a:r>
              <a:rPr lang="fi-FI" dirty="0" err="1"/>
              <a:t>aid</a:t>
            </a:r>
            <a:r>
              <a:rPr lang="fi-FI" dirty="0"/>
              <a:t> for PV</a:t>
            </a:r>
          </a:p>
          <a:p>
            <a:pPr marL="0" indent="0">
              <a:lnSpc>
                <a:spcPct val="150000"/>
              </a:lnSpc>
            </a:pPr>
            <a:endParaRPr lang="fi-FI" dirty="0"/>
          </a:p>
          <a:p>
            <a:pPr marL="342900" indent="-342900">
              <a:lnSpc>
                <a:spcPct val="150000"/>
              </a:lnSpc>
              <a:buFont typeface="Wingdings" pitchFamily="2" charset="2"/>
              <a:buChar char="Ø"/>
            </a:pPr>
            <a:r>
              <a:rPr lang="en-US" dirty="0"/>
              <a:t>Control system goal is produce as much as possible high quality electricity in to the grid. This is maintain by measurement system, PID-controller, voltage control, and active power control.</a:t>
            </a:r>
          </a:p>
          <a:p>
            <a:pPr marL="342900" indent="-342900">
              <a:lnSpc>
                <a:spcPct val="150000"/>
              </a:lnSpc>
              <a:buFont typeface="Wingdings" pitchFamily="2" charset="2"/>
              <a:buChar char="Ø"/>
            </a:pPr>
            <a:endParaRPr lang="fi-FI" dirty="0"/>
          </a:p>
          <a:p>
            <a:pPr marL="342900" indent="-342900">
              <a:lnSpc>
                <a:spcPct val="150000"/>
              </a:lnSpc>
              <a:buFont typeface="Wingdings" pitchFamily="2" charset="2"/>
              <a:buChar char="Ø"/>
            </a:pPr>
            <a:r>
              <a:rPr lang="en-US" dirty="0"/>
              <a:t>PV facilities are the most reliable as large advanced controlled power plants, with battery systems. However, also straight grid connected system provide reliable solution, with lower efficiency rate.</a:t>
            </a:r>
            <a:endParaRPr lang="en-US" sz="2000" dirty="0"/>
          </a:p>
        </p:txBody>
      </p:sp>
      <p:sp>
        <p:nvSpPr>
          <p:cNvPr id="3" name="Title 2"/>
          <p:cNvSpPr>
            <a:spLocks noGrp="1"/>
          </p:cNvSpPr>
          <p:nvPr>
            <p:ph type="ctrTitle"/>
          </p:nvPr>
        </p:nvSpPr>
        <p:spPr>
          <a:xfrm>
            <a:off x="572400" y="487740"/>
            <a:ext cx="7772400" cy="657479"/>
          </a:xfrm>
        </p:spPr>
        <p:txBody>
          <a:bodyPr/>
          <a:lstStyle/>
          <a:p>
            <a:r>
              <a:rPr lang="fi-FI" sz="2400" dirty="0"/>
              <a:t>Conclusion</a:t>
            </a:r>
            <a:endParaRPr lang="en-US" sz="2400" dirty="0"/>
          </a:p>
        </p:txBody>
      </p:sp>
      <p:sp>
        <p:nvSpPr>
          <p:cNvPr id="7" name="Date Placeholder 6"/>
          <p:cNvSpPr>
            <a:spLocks noGrp="1"/>
          </p:cNvSpPr>
          <p:nvPr>
            <p:ph type="dt" sz="half" idx="19"/>
          </p:nvPr>
        </p:nvSpPr>
        <p:spPr/>
        <p:txBody>
          <a:bodyPr/>
          <a:lstStyle/>
          <a:p>
            <a:pPr>
              <a:defRPr/>
            </a:pPr>
            <a:r>
              <a:rPr lang="fi-FI" dirty="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17117</TotalTime>
  <Words>1062</Words>
  <Application>Microsoft Office PowerPoint</Application>
  <PresentationFormat>On-screen Show (4:3)</PresentationFormat>
  <Paragraphs>105</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ＭＳ Ｐゴシック</vt:lpstr>
      <vt:lpstr>Arial</vt:lpstr>
      <vt:lpstr>Calibri</vt:lpstr>
      <vt:lpstr>Times New Roman</vt:lpstr>
      <vt:lpstr>Wingdings</vt:lpstr>
      <vt:lpstr>presentation</vt:lpstr>
      <vt:lpstr>Aalto Content - Green</vt:lpstr>
      <vt:lpstr>ELEC-E8423 - Smart Grid  Solar farms, their local grids and connection to the power system</vt:lpstr>
      <vt:lpstr>Introduction</vt:lpstr>
      <vt:lpstr>Installed capacity and energy market share</vt:lpstr>
      <vt:lpstr>PV in the broader energy transition</vt:lpstr>
      <vt:lpstr>Grid Connected PV System</vt:lpstr>
      <vt:lpstr> Plant control system</vt:lpstr>
      <vt:lpstr>Control of grid connected PV plant </vt:lpstr>
      <vt:lpstr>Effects of PV Grid connected systems on a Distribution network</vt:lpstr>
      <vt:lpstr>Conclusion</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1253</cp:revision>
  <dcterms:created xsi:type="dcterms:W3CDTF">2010-03-23T14:57:30Z</dcterms:created>
  <dcterms:modified xsi:type="dcterms:W3CDTF">2019-04-23T08:34:01Z</dcterms:modified>
</cp:coreProperties>
</file>