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1"/>
    <p:sldMasterId id="2147483671" r:id="rId2"/>
  </p:sldMasterIdLst>
  <p:notesMasterIdLst>
    <p:notesMasterId r:id="rId17"/>
  </p:notesMasterIdLst>
  <p:handoutMasterIdLst>
    <p:handoutMasterId r:id="rId18"/>
  </p:handoutMasterIdLst>
  <p:sldIdLst>
    <p:sldId id="339" r:id="rId3"/>
    <p:sldId id="355" r:id="rId4"/>
    <p:sldId id="371" r:id="rId5"/>
    <p:sldId id="365" r:id="rId6"/>
    <p:sldId id="366" r:id="rId7"/>
    <p:sldId id="372" r:id="rId8"/>
    <p:sldId id="367" r:id="rId9"/>
    <p:sldId id="370" r:id="rId10"/>
    <p:sldId id="373" r:id="rId11"/>
    <p:sldId id="375" r:id="rId12"/>
    <p:sldId id="368" r:id="rId13"/>
    <p:sldId id="374" r:id="rId14"/>
    <p:sldId id="352" r:id="rId15"/>
    <p:sldId id="362" r:id="rId16"/>
  </p:sldIdLst>
  <p:sldSz cx="9144000" cy="6858000" type="screen4x3"/>
  <p:notesSz cx="6797675" cy="9874250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0349" autoAdjust="0"/>
  </p:normalViewPr>
  <p:slideViewPr>
    <p:cSldViewPr snapToGrid="0" snapToObjects="1">
      <p:cViewPr varScale="1">
        <p:scale>
          <a:sx n="148" d="100"/>
          <a:sy n="148" d="100"/>
        </p:scale>
        <p:origin x="207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8" d="100"/>
          <a:sy n="78" d="100"/>
        </p:scale>
        <p:origin x="-4014" y="-114"/>
      </p:cViewPr>
      <p:guideLst>
        <p:guide orient="horz" pos="3110"/>
        <p:guide pos="2141"/>
      </p:guideLst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4/1/2019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4/1/2019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  <a:endParaRPr lang="en-U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880444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6556296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258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745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r>
              <a:rPr lang="fi-FI" smtClean="0"/>
              <a:t>07.02.2018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 smtClean="0"/>
              <a:t>07.02.2018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en-US" dirty="0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 smtClean="0"/>
              <a:t>07.02.2018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 smtClean="0"/>
              <a:t>07.02.2018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 dirty="0" smtClean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5475600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 smtClean="0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 smtClean="0"/>
              <a:t>Click to edit Master text styles</a:t>
            </a:r>
          </a:p>
          <a:p>
            <a:pPr lvl="1"/>
            <a:r>
              <a:rPr lang="fi-FI" altLang="en-US" smtClean="0"/>
              <a:t>Second level</a:t>
            </a:r>
          </a:p>
          <a:p>
            <a:pPr lvl="2"/>
            <a:r>
              <a:rPr lang="fi-FI" altLang="en-US" smtClean="0"/>
              <a:t>Third level</a:t>
            </a:r>
          </a:p>
          <a:p>
            <a:pPr lvl="3"/>
            <a:r>
              <a:rPr lang="fi-FI" altLang="en-US" smtClean="0"/>
              <a:t>Fourth level</a:t>
            </a:r>
          </a:p>
          <a:p>
            <a:pPr lvl="4"/>
            <a:r>
              <a:rPr lang="fi-FI" altLang="en-US" smtClean="0"/>
              <a:t>Fifth level</a:t>
            </a:r>
            <a:endParaRPr lang="en-US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 smtClean="0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4" r:id="rId4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en.ilmatieteenlaitos.f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</p:spPr>
        <p:txBody>
          <a:bodyPr>
            <a:normAutofit/>
          </a:bodyPr>
          <a:lstStyle/>
          <a:p>
            <a:r>
              <a:rPr lang="fi-FI" sz="3200" dirty="0"/>
              <a:t>ELEC-E8423 - Smart Grid</a:t>
            </a:r>
            <a:br>
              <a:rPr lang="fi-FI" sz="3200" dirty="0"/>
            </a:br>
            <a:r>
              <a:rPr lang="fi-FI" sz="3200" dirty="0" smtClean="0"/>
              <a:t/>
            </a:r>
            <a:br>
              <a:rPr lang="fi-FI" sz="3200" dirty="0" smtClean="0"/>
            </a:br>
            <a:r>
              <a:rPr lang="fi-FI" sz="3200" i="1" dirty="0"/>
              <a:t>Power and Energy </a:t>
            </a:r>
            <a:r>
              <a:rPr lang="fi-FI" sz="3200" i="1" dirty="0" err="1"/>
              <a:t>Balance</a:t>
            </a:r>
            <a:r>
              <a:rPr lang="fi-FI" sz="3200" i="1" dirty="0"/>
              <a:t> </a:t>
            </a:r>
            <a:r>
              <a:rPr lang="fi-FI" sz="3200" i="1" dirty="0" smtClean="0"/>
              <a:t>Management </a:t>
            </a:r>
            <a:r>
              <a:rPr lang="fi-FI" sz="3200" i="1" dirty="0"/>
              <a:t>in </a:t>
            </a:r>
            <a:r>
              <a:rPr lang="fi-FI" sz="3200" i="1" dirty="0" err="1" smtClean="0"/>
              <a:t>Microgrids</a:t>
            </a:r>
            <a:endParaRPr lang="en-US" sz="32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</p:spPr>
        <p:txBody>
          <a:bodyPr>
            <a:normAutofit/>
          </a:bodyPr>
          <a:lstStyle/>
          <a:p>
            <a:r>
              <a:rPr lang="en-US" i="1" dirty="0" smtClean="0"/>
              <a:t>Arslan Ahmad Bashir</a:t>
            </a:r>
          </a:p>
          <a:p>
            <a:r>
              <a:rPr lang="en-US" i="1" dirty="0" smtClean="0"/>
              <a:t>Student No. 463896</a:t>
            </a:r>
            <a:endParaRPr lang="en-US" i="1" dirty="0"/>
          </a:p>
          <a:p>
            <a:endParaRPr lang="en-US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fi-FI" dirty="0" smtClean="0"/>
              <a:t>02</a:t>
            </a:r>
            <a:r>
              <a:rPr lang="et-EE" dirty="0" smtClean="0"/>
              <a:t>.0</a:t>
            </a:r>
            <a:r>
              <a:rPr lang="fi-FI" dirty="0"/>
              <a:t>4</a:t>
            </a:r>
            <a:r>
              <a:rPr lang="et-EE" dirty="0" smtClean="0"/>
              <a:t>.201</a:t>
            </a:r>
            <a:r>
              <a:rPr lang="fi-FI" dirty="0"/>
              <a:t>9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/>
          <a:lstStyle/>
          <a:p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Load profile and curtailments for islanded MG</a:t>
            </a:r>
            <a:endParaRPr lang="fi-FI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07.02.2018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smtClean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  <p:pic>
        <p:nvPicPr>
          <p:cNvPr id="8" name="Picture 7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5" t="4534" r="6511" b="889"/>
          <a:stretch/>
        </p:blipFill>
        <p:spPr bwMode="auto">
          <a:xfrm>
            <a:off x="572401" y="1651488"/>
            <a:ext cx="3940606" cy="16979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36240" y="1409523"/>
            <a:ext cx="21259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Islanded MG without DR</a:t>
            </a:r>
            <a:endParaRPr lang="fi-FI" sz="1400" dirty="0"/>
          </a:p>
        </p:txBody>
      </p:sp>
      <p:pic>
        <p:nvPicPr>
          <p:cNvPr id="10" name="Picture 9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2" t="3956" r="7931"/>
          <a:stretch/>
        </p:blipFill>
        <p:spPr bwMode="auto">
          <a:xfrm>
            <a:off x="4513007" y="1651488"/>
            <a:ext cx="3831793" cy="16979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6" t="3774" r="6679"/>
          <a:stretch/>
        </p:blipFill>
        <p:spPr bwMode="auto">
          <a:xfrm>
            <a:off x="636240" y="3920135"/>
            <a:ext cx="3812927" cy="171386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11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2" t="5190" r="6510"/>
          <a:stretch/>
        </p:blipFill>
        <p:spPr bwMode="auto">
          <a:xfrm>
            <a:off x="4363099" y="3898352"/>
            <a:ext cx="4067769" cy="16979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665266" y="3565800"/>
            <a:ext cx="18774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Islanded MG with DR</a:t>
            </a:r>
            <a:endParaRPr lang="fi-FI" sz="1400" dirty="0"/>
          </a:p>
        </p:txBody>
      </p:sp>
    </p:spTree>
    <p:extLst>
      <p:ext uri="{BB962C8B-B14F-4D97-AF65-F5344CB8AC3E}">
        <p14:creationId xmlns:p14="http://schemas.microsoft.com/office/powerpoint/2010/main" val="84843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/>
          <a:lstStyle/>
          <a:p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450" dirty="0" smtClean="0"/>
              <a:t>Grid-connected MG under DR activation</a:t>
            </a:r>
            <a:endParaRPr lang="fi-FI" sz="245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02.04.2019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smtClean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11</a:t>
            </a:fld>
            <a:endParaRPr lang="en-US" altLang="en-US" dirty="0"/>
          </a:p>
        </p:txBody>
      </p:sp>
      <p:pic>
        <p:nvPicPr>
          <p:cNvPr id="9" name="Picture 8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6" t="5190" r="6678"/>
          <a:stretch/>
        </p:blipFill>
        <p:spPr bwMode="auto">
          <a:xfrm>
            <a:off x="626548" y="1693711"/>
            <a:ext cx="3704631" cy="17335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2" t="4717" r="6510"/>
          <a:stretch/>
        </p:blipFill>
        <p:spPr bwMode="auto">
          <a:xfrm>
            <a:off x="4374589" y="1711447"/>
            <a:ext cx="4176064" cy="171581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Picture 17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2" t="5145" r="3935"/>
          <a:stretch/>
        </p:blipFill>
        <p:spPr bwMode="auto">
          <a:xfrm>
            <a:off x="717212" y="3641109"/>
            <a:ext cx="3657377" cy="177988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Picture 1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6814" y="3531249"/>
            <a:ext cx="4331613" cy="18897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426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>
            <a:normAutofit/>
          </a:bodyPr>
          <a:lstStyle/>
          <a:p>
            <a:pPr>
              <a:lnSpc>
                <a:spcPts val="2500"/>
              </a:lnSpc>
              <a:buFont typeface="Wingdings" panose="05000000000000000000" pitchFamily="2" charset="2"/>
              <a:buChar char="§"/>
            </a:pPr>
            <a:r>
              <a:rPr lang="en-US" sz="2100" b="0" dirty="0"/>
              <a:t>Value of the lost load</a:t>
            </a:r>
          </a:p>
          <a:p>
            <a:pPr>
              <a:lnSpc>
                <a:spcPts val="2500"/>
              </a:lnSpc>
              <a:buFont typeface="Wingdings" panose="05000000000000000000" pitchFamily="2" charset="2"/>
              <a:buChar char="§"/>
            </a:pPr>
            <a:r>
              <a:rPr lang="en-US" sz="2100" b="0" dirty="0" smtClean="0"/>
              <a:t>No. of commitment hours of back-up generators</a:t>
            </a:r>
          </a:p>
          <a:p>
            <a:pPr>
              <a:lnSpc>
                <a:spcPts val="2500"/>
              </a:lnSpc>
              <a:buFont typeface="Wingdings" panose="05000000000000000000" pitchFamily="2" charset="2"/>
              <a:buChar char="§"/>
            </a:pPr>
            <a:r>
              <a:rPr lang="en-US" sz="2100" b="0" dirty="0"/>
              <a:t>DR enrolment</a:t>
            </a:r>
            <a:endParaRPr lang="fi-FI" sz="2100" b="0" dirty="0"/>
          </a:p>
          <a:p>
            <a:pPr>
              <a:lnSpc>
                <a:spcPts val="2500"/>
              </a:lnSpc>
              <a:buFont typeface="Wingdings" panose="05000000000000000000" pitchFamily="2" charset="2"/>
              <a:buChar char="§"/>
            </a:pPr>
            <a:r>
              <a:rPr lang="en-US" sz="2100" b="0" dirty="0"/>
              <a:t>Discomfort penalty imposed by households</a:t>
            </a:r>
          </a:p>
          <a:p>
            <a:pPr>
              <a:lnSpc>
                <a:spcPts val="2500"/>
              </a:lnSpc>
              <a:buFont typeface="Wingdings" panose="05000000000000000000" pitchFamily="2" charset="2"/>
              <a:buChar char="§"/>
            </a:pPr>
            <a:r>
              <a:rPr lang="en-US" sz="2100" b="0" dirty="0"/>
              <a:t>Thermal comfort limits of households</a:t>
            </a:r>
          </a:p>
          <a:p>
            <a:pPr>
              <a:lnSpc>
                <a:spcPts val="2500"/>
              </a:lnSpc>
              <a:buFont typeface="Wingdings" panose="05000000000000000000" pitchFamily="2" charset="2"/>
              <a:buChar char="§"/>
            </a:pPr>
            <a:r>
              <a:rPr lang="en-US" sz="2100" b="0" dirty="0" smtClean="0"/>
              <a:t>Power ratings of DR loads</a:t>
            </a:r>
          </a:p>
          <a:p>
            <a:pPr>
              <a:lnSpc>
                <a:spcPts val="2500"/>
              </a:lnSpc>
              <a:buFont typeface="Wingdings" panose="05000000000000000000" pitchFamily="2" charset="2"/>
              <a:buChar char="§"/>
            </a:pPr>
            <a:r>
              <a:rPr lang="en-US" sz="2100" b="0" dirty="0" smtClean="0"/>
              <a:t>Building </a:t>
            </a:r>
            <a:r>
              <a:rPr lang="en-US" sz="2100" b="0" dirty="0"/>
              <a:t>occupancy of the </a:t>
            </a:r>
            <a:r>
              <a:rPr lang="en-US" sz="2100" b="0" dirty="0" smtClean="0"/>
              <a:t>households</a:t>
            </a:r>
            <a:endParaRPr lang="en-US" sz="2100" b="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Factors affecting the MG cost</a:t>
            </a:r>
            <a:endParaRPr lang="fi-FI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07.02.2018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smtClean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5695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100" b="0" dirty="0" smtClean="0">
                <a:ea typeface="Times New Roman" panose="02020603050405020304" pitchFamily="18" charset="0"/>
              </a:rPr>
              <a:t>MG offers the aggregation and control of distributed resources.  </a:t>
            </a:r>
          </a:p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100" b="0" dirty="0" smtClean="0">
                <a:ea typeface="Times New Roman" panose="02020603050405020304" pitchFamily="18" charset="0"/>
              </a:rPr>
              <a:t>DR is a potential tool to maintain power balance in a MG at a small cost.</a:t>
            </a:r>
          </a:p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100" b="0" dirty="0" smtClean="0">
                <a:ea typeface="Times New Roman" panose="02020603050405020304" pitchFamily="18" charset="0"/>
              </a:rPr>
              <a:t>The cost associated with uncertainty is borne by the aggregator.</a:t>
            </a:r>
          </a:p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100" b="0" dirty="0" smtClean="0">
                <a:ea typeface="Times New Roman" panose="02020603050405020304" pitchFamily="18" charset="0"/>
              </a:rPr>
              <a:t>Bi-directional Power exchanges subjected to spot prices can </a:t>
            </a:r>
            <a:r>
              <a:rPr lang="en-US" sz="2100" b="0" dirty="0">
                <a:ea typeface="Times New Roman" panose="02020603050405020304" pitchFamily="18" charset="0"/>
              </a:rPr>
              <a:t>be </a:t>
            </a:r>
            <a:r>
              <a:rPr lang="en-US" sz="2100" b="0" dirty="0" smtClean="0">
                <a:ea typeface="Times New Roman" panose="02020603050405020304" pitchFamily="18" charset="0"/>
              </a:rPr>
              <a:t>used to </a:t>
            </a:r>
            <a:r>
              <a:rPr lang="en-US" sz="2100" b="0" dirty="0">
                <a:ea typeface="Times New Roman" panose="02020603050405020304" pitchFamily="18" charset="0"/>
              </a:rPr>
              <a:t>convert the operating cost into annual profit. </a:t>
            </a:r>
            <a:endParaRPr lang="fi-FI" sz="2100" b="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 smtClean="0"/>
              <a:t>Conclusion</a:t>
            </a:r>
            <a:r>
              <a:rPr lang="fi-FI" dirty="0" err="1"/>
              <a:t>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02.04.2019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smtClean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2315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>
            <a:normAutofit/>
          </a:bodyPr>
          <a:lstStyle/>
          <a:p>
            <a:pPr marL="400050" indent="-400050" algn="just">
              <a:lnSpc>
                <a:spcPct val="150000"/>
              </a:lnSpc>
              <a:buFont typeface="+mj-lt"/>
              <a:buAutoNum type="romanUcPeriod"/>
            </a:pPr>
            <a:r>
              <a:rPr lang="en-US" b="0" dirty="0" smtClean="0"/>
              <a:t>A. A. Bashir, M. </a:t>
            </a:r>
            <a:r>
              <a:rPr lang="en-US" b="0" dirty="0" err="1" smtClean="0"/>
              <a:t>Pourakbari-Kasmaei</a:t>
            </a:r>
            <a:r>
              <a:rPr lang="en-US" b="0" dirty="0" smtClean="0"/>
              <a:t>, J. Contreras and M. Lehtonen, ‘A novel energy scheduling framework for reliable and economic operation of islanded and grid-connected </a:t>
            </a:r>
            <a:r>
              <a:rPr lang="en-US" b="0" dirty="0" err="1" smtClean="0"/>
              <a:t>microgrids</a:t>
            </a:r>
            <a:r>
              <a:rPr lang="en-US" b="0" dirty="0" smtClean="0"/>
              <a:t>’, in </a:t>
            </a:r>
            <a:r>
              <a:rPr lang="en-US" b="0" i="1" dirty="0" smtClean="0"/>
              <a:t>Electric Power Systems Research</a:t>
            </a:r>
            <a:r>
              <a:rPr lang="en-US" b="0" dirty="0" smtClean="0"/>
              <a:t>, (2019). </a:t>
            </a:r>
          </a:p>
          <a:p>
            <a:pPr marL="400050" indent="-400050" algn="just">
              <a:lnSpc>
                <a:spcPct val="150000"/>
              </a:lnSpc>
              <a:buFont typeface="+mj-lt"/>
              <a:buAutoNum type="romanUcPeriod"/>
            </a:pPr>
            <a:r>
              <a:rPr lang="en-US" b="0" dirty="0"/>
              <a:t>A. A. </a:t>
            </a:r>
            <a:r>
              <a:rPr lang="en-US" b="0" dirty="0" smtClean="0"/>
              <a:t>Bashir, and </a:t>
            </a:r>
            <a:r>
              <a:rPr lang="en-US" b="0" dirty="0"/>
              <a:t>M. </a:t>
            </a:r>
            <a:r>
              <a:rPr lang="en-US" b="0" dirty="0" smtClean="0"/>
              <a:t>Lehtonen, ‘Day-ahead rolling window optimization of islanded </a:t>
            </a:r>
            <a:r>
              <a:rPr lang="en-US" b="0" dirty="0" err="1" smtClean="0"/>
              <a:t>microgrid</a:t>
            </a:r>
            <a:r>
              <a:rPr lang="en-US" b="0" dirty="0" smtClean="0"/>
              <a:t> with uncertainty’,</a:t>
            </a:r>
            <a:r>
              <a:rPr lang="en-US" b="0" dirty="0"/>
              <a:t> in IEEE PES</a:t>
            </a:r>
            <a:r>
              <a:rPr lang="en-US" b="0" dirty="0" smtClean="0"/>
              <a:t> </a:t>
            </a:r>
            <a:r>
              <a:rPr lang="en-US" b="0" i="1" dirty="0" smtClean="0"/>
              <a:t>Innovative Smart Grid </a:t>
            </a:r>
            <a:r>
              <a:rPr lang="en-US" b="0" dirty="0" smtClean="0"/>
              <a:t>Technologies Conference Europe (2018).</a:t>
            </a:r>
          </a:p>
          <a:p>
            <a:pPr marL="400050" indent="-400050" algn="just">
              <a:lnSpc>
                <a:spcPct val="150000"/>
              </a:lnSpc>
              <a:buFont typeface="+mj-lt"/>
              <a:buAutoNum type="romanUcPeriod"/>
            </a:pPr>
            <a:r>
              <a:rPr lang="en-US" b="0" dirty="0" smtClean="0"/>
              <a:t>M. Ali, A. </a:t>
            </a:r>
            <a:r>
              <a:rPr lang="en-US" b="0" dirty="0" err="1" smtClean="0"/>
              <a:t>Safdarian</a:t>
            </a:r>
            <a:r>
              <a:rPr lang="en-US" b="0" dirty="0"/>
              <a:t> </a:t>
            </a:r>
            <a:r>
              <a:rPr lang="en-US" b="0" dirty="0" smtClean="0"/>
              <a:t>and M. Lehtonen, ‘Demand response potential of residential HVAC loads considering users preferences’, in IEEE PES </a:t>
            </a:r>
            <a:r>
              <a:rPr lang="en-US" b="0" i="1" dirty="0"/>
              <a:t>Innovative Smart Grid Technologies </a:t>
            </a:r>
            <a:r>
              <a:rPr lang="en-US" b="0" i="1" dirty="0" smtClean="0"/>
              <a:t>Conference Europe,</a:t>
            </a:r>
            <a:r>
              <a:rPr lang="en-US" b="0" dirty="0" smtClean="0"/>
              <a:t> (2014)</a:t>
            </a:r>
          </a:p>
          <a:p>
            <a:pPr marL="400050" indent="-400050" algn="just">
              <a:lnSpc>
                <a:spcPct val="150000"/>
              </a:lnSpc>
              <a:buFont typeface="+mj-lt"/>
              <a:buAutoNum type="romanUcPeriod"/>
            </a:pPr>
            <a:r>
              <a:rPr lang="en-US" b="0" dirty="0" smtClean="0"/>
              <a:t>Finnish Meteorological Institute. Available online: </a:t>
            </a:r>
            <a:r>
              <a:rPr lang="fi-FI" b="0" i="1" dirty="0">
                <a:hlinkClick r:id="rId3"/>
              </a:rPr>
              <a:t>https://en.ilmatieteenlaitos.fi/</a:t>
            </a:r>
            <a:r>
              <a:rPr lang="en-US" b="0" i="1" dirty="0" smtClean="0"/>
              <a:t> </a:t>
            </a:r>
          </a:p>
          <a:p>
            <a:pPr marL="400050" indent="-400050" algn="just">
              <a:lnSpc>
                <a:spcPct val="150000"/>
              </a:lnSpc>
              <a:buFont typeface="+mj-lt"/>
              <a:buAutoNum type="romanUcPeriod"/>
            </a:pPr>
            <a:endParaRPr lang="en-US" b="0" i="1" dirty="0" smtClean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 smtClean="0"/>
              <a:t>Source</a:t>
            </a:r>
            <a:r>
              <a:rPr lang="fi-FI" dirty="0" smtClean="0"/>
              <a:t> </a:t>
            </a:r>
            <a:r>
              <a:rPr lang="fi-FI" dirty="0" err="1" smtClean="0"/>
              <a:t>material</a:t>
            </a:r>
            <a:r>
              <a:rPr lang="fi-FI" dirty="0" smtClean="0"/>
              <a:t> </a:t>
            </a:r>
            <a:r>
              <a:rPr lang="fi-FI" dirty="0" err="1" smtClean="0"/>
              <a:t>used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02.04.2019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smtClean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6070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>
            <a:normAutofit lnSpcReduction="10000"/>
          </a:bodyPr>
          <a:lstStyle/>
          <a:p>
            <a:pPr marL="0" indent="0" algn="just" eaLnBrk="1" hangingPunct="1">
              <a:lnSpc>
                <a:spcPct val="160000"/>
              </a:lnSpc>
            </a:pPr>
            <a:r>
              <a:rPr lang="en-US" sz="1800" b="0" dirty="0" smtClean="0"/>
              <a:t>This presentation discusses how to maintain demand and supply balance in a </a:t>
            </a:r>
            <a:r>
              <a:rPr lang="en-US" sz="1800" b="0" dirty="0" err="1" smtClean="0"/>
              <a:t>microgrid</a:t>
            </a:r>
            <a:r>
              <a:rPr lang="en-US" sz="1800" b="0" dirty="0" smtClean="0"/>
              <a:t> (MG) under high level of uncertainty and also quantifies the benefit of the grid-interconnection. The Key features include the following:</a:t>
            </a:r>
          </a:p>
          <a:p>
            <a:pPr marL="285750" indent="-285750" algn="just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1800" b="0" dirty="0" smtClean="0"/>
              <a:t>Detailed uncertainty modelling for both the load and generation</a:t>
            </a:r>
          </a:p>
          <a:p>
            <a:pPr marL="285750" indent="-285750" algn="just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1800" b="0" dirty="0" smtClean="0"/>
              <a:t>Reliability </a:t>
            </a:r>
            <a:r>
              <a:rPr lang="en-US" sz="1800" b="0" dirty="0"/>
              <a:t>of </a:t>
            </a:r>
            <a:r>
              <a:rPr lang="en-US" sz="1800" b="0" dirty="0" smtClean="0"/>
              <a:t>MG components</a:t>
            </a:r>
          </a:p>
          <a:p>
            <a:pPr marL="285750" indent="-285750" algn="just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1800" b="0" dirty="0" smtClean="0"/>
              <a:t>Demand response of flexible residential loads</a:t>
            </a:r>
          </a:p>
          <a:p>
            <a:pPr marL="285750" indent="-285750" algn="just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1800" b="0" dirty="0" smtClean="0"/>
              <a:t>Preserve the comfort levels of individual households</a:t>
            </a:r>
          </a:p>
          <a:p>
            <a:pPr marL="285750" indent="-285750" algn="just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1800" b="0" dirty="0" smtClean="0"/>
              <a:t>Bidirectional power exchanges with the grid following electricity spot prices</a:t>
            </a:r>
          </a:p>
          <a:p>
            <a:pPr marL="285750" indent="-285750" algn="just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1800" b="0" dirty="0" smtClean="0"/>
              <a:t>Medium term study period</a:t>
            </a:r>
          </a:p>
          <a:p>
            <a:pPr marL="285750" indent="-285750" algn="just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endParaRPr lang="en-US" sz="1600" b="0" dirty="0" smtClean="0"/>
          </a:p>
          <a:p>
            <a:pPr marL="0" indent="0" algn="just" eaLnBrk="1" hangingPunct="1">
              <a:lnSpc>
                <a:spcPct val="160000"/>
              </a:lnSpc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 smtClean="0"/>
              <a:t>Introduction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02.04.2019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smtClean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3897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>
            <a:normAutofit fontScale="92500" lnSpcReduction="20000"/>
          </a:bodyPr>
          <a:lstStyle/>
          <a:p>
            <a:pPr marL="0" indent="0" algn="just" eaLnBrk="1" hangingPunct="1">
              <a:lnSpc>
                <a:spcPct val="160000"/>
              </a:lnSpc>
            </a:pPr>
            <a:r>
              <a:rPr lang="en-US" sz="2100" b="0" dirty="0" smtClean="0"/>
              <a:t>A </a:t>
            </a:r>
            <a:r>
              <a:rPr lang="en-US" sz="2100" b="0" dirty="0"/>
              <a:t>low voltage distribution network consisting of distributed generation mainly renewable energy sources (RESs), storage devices and flexible loads that can operate both in islanded and grid-connected mode’.</a:t>
            </a:r>
          </a:p>
          <a:p>
            <a:pPr marL="0" indent="0" eaLnBrk="1" hangingPunct="1">
              <a:lnSpc>
                <a:spcPct val="160000"/>
              </a:lnSpc>
            </a:pPr>
            <a:r>
              <a:rPr lang="en-US" sz="2100" b="0" dirty="0"/>
              <a:t>MG is an efficient example of aggregation of resources which can offer many services to the </a:t>
            </a:r>
            <a:r>
              <a:rPr lang="en-US" sz="2100" b="0" dirty="0" smtClean="0"/>
              <a:t>grid such as:</a:t>
            </a:r>
            <a:endParaRPr lang="en-US" sz="2100" b="0" dirty="0"/>
          </a:p>
          <a:p>
            <a:pPr marL="342900" indent="-34290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2100" b="0" dirty="0" smtClean="0"/>
              <a:t>Resiliency </a:t>
            </a:r>
            <a:r>
              <a:rPr lang="en-US" sz="2100" b="0" dirty="0"/>
              <a:t>against outages</a:t>
            </a:r>
          </a:p>
          <a:p>
            <a:pPr marL="342900" indent="-34290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2100" b="0" dirty="0"/>
              <a:t>Voltage support</a:t>
            </a:r>
          </a:p>
          <a:p>
            <a:pPr marL="342900" indent="-34290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2100" b="0" dirty="0"/>
              <a:t>Balancing services</a:t>
            </a:r>
          </a:p>
          <a:p>
            <a:pPr marL="342900" indent="-34290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2100" b="0" dirty="0"/>
              <a:t>Risk minimization (especially failure to market commitments</a:t>
            </a:r>
            <a:r>
              <a:rPr lang="en-US" sz="2100" b="0" dirty="0" smtClean="0"/>
              <a:t>)</a:t>
            </a:r>
            <a:endParaRPr lang="en-US" sz="2100" b="0" dirty="0"/>
          </a:p>
          <a:p>
            <a:endParaRPr lang="en-US" sz="1600" b="0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/>
              <a:t>What is a </a:t>
            </a:r>
            <a:r>
              <a:rPr lang="en-US" sz="2800" dirty="0" err="1"/>
              <a:t>Microgrid</a:t>
            </a:r>
            <a:r>
              <a:rPr lang="en-US" sz="2800" dirty="0"/>
              <a:t>?</a:t>
            </a:r>
            <a:br>
              <a:rPr lang="en-US" sz="2800" dirty="0"/>
            </a:br>
            <a:endParaRPr lang="fi-FI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02.04.2019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smtClean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69958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>
            <a:normAutofit/>
          </a:bodyPr>
          <a:lstStyle/>
          <a:p>
            <a:pPr>
              <a:lnSpc>
                <a:spcPts val="1900"/>
              </a:lnSpc>
              <a:buFont typeface="Arial" panose="020B0604020202020204" pitchFamily="34" charset="0"/>
              <a:buChar char="•"/>
            </a:pPr>
            <a:r>
              <a:rPr lang="en-US" sz="1800" b="0" dirty="0" smtClean="0"/>
              <a:t>A controller / aggregator / Manager</a:t>
            </a:r>
          </a:p>
          <a:p>
            <a:pPr>
              <a:lnSpc>
                <a:spcPts val="1900"/>
              </a:lnSpc>
              <a:buFont typeface="Arial" panose="020B0604020202020204" pitchFamily="34" charset="0"/>
              <a:buChar char="•"/>
            </a:pPr>
            <a:r>
              <a:rPr lang="en-US" sz="1800" b="0" dirty="0" smtClean="0"/>
              <a:t>Generation</a:t>
            </a:r>
          </a:p>
          <a:p>
            <a:pPr marL="628650" indent="-274638">
              <a:lnSpc>
                <a:spcPts val="1900"/>
              </a:lnSpc>
              <a:buFont typeface="Courier New" panose="02070309020205020404" pitchFamily="49" charset="0"/>
              <a:buChar char="o"/>
            </a:pPr>
            <a:r>
              <a:rPr lang="en-US" sz="1800" b="0" dirty="0" smtClean="0"/>
              <a:t>Photo-voltaic system</a:t>
            </a:r>
          </a:p>
          <a:p>
            <a:pPr marL="628650" indent="-274638">
              <a:lnSpc>
                <a:spcPts val="1900"/>
              </a:lnSpc>
              <a:buFont typeface="Courier New" panose="02070309020205020404" pitchFamily="49" charset="0"/>
              <a:buChar char="o"/>
            </a:pPr>
            <a:r>
              <a:rPr lang="en-US" sz="1800" b="0" dirty="0" smtClean="0"/>
              <a:t>Wind farm</a:t>
            </a:r>
          </a:p>
          <a:p>
            <a:pPr marL="628650" indent="-274638">
              <a:lnSpc>
                <a:spcPts val="1900"/>
              </a:lnSpc>
              <a:buFont typeface="Courier New" panose="02070309020205020404" pitchFamily="49" charset="0"/>
              <a:buChar char="o"/>
            </a:pPr>
            <a:r>
              <a:rPr lang="en-US" sz="1800" b="0" dirty="0" smtClean="0"/>
              <a:t>Conventional generators</a:t>
            </a:r>
          </a:p>
          <a:p>
            <a:pPr>
              <a:lnSpc>
                <a:spcPts val="1900"/>
              </a:lnSpc>
              <a:buFont typeface="Arial" panose="020B0604020202020204" pitchFamily="34" charset="0"/>
              <a:buChar char="•"/>
            </a:pPr>
            <a:r>
              <a:rPr lang="en-US" sz="1800" b="0" dirty="0" smtClean="0"/>
              <a:t>Controllable Loads:</a:t>
            </a:r>
          </a:p>
          <a:p>
            <a:pPr marL="628650" indent="-274638">
              <a:lnSpc>
                <a:spcPts val="1900"/>
              </a:lnSpc>
              <a:buFont typeface="Courier New" panose="02070309020205020404" pitchFamily="49" charset="0"/>
              <a:buChar char="o"/>
            </a:pPr>
            <a:r>
              <a:rPr lang="en-US" sz="1800" b="0" dirty="0" smtClean="0"/>
              <a:t>Space heating / cooling loads</a:t>
            </a:r>
          </a:p>
          <a:p>
            <a:pPr marL="628650" indent="-274638">
              <a:lnSpc>
                <a:spcPts val="1900"/>
              </a:lnSpc>
              <a:buFont typeface="Courier New" panose="02070309020205020404" pitchFamily="49" charset="0"/>
              <a:buChar char="o"/>
            </a:pPr>
            <a:r>
              <a:rPr lang="en-US" sz="1800" b="0" dirty="0" smtClean="0"/>
              <a:t>Domestic hot water </a:t>
            </a:r>
          </a:p>
          <a:p>
            <a:pPr marL="628650" indent="-274638">
              <a:lnSpc>
                <a:spcPts val="1900"/>
              </a:lnSpc>
              <a:buFont typeface="Courier New" panose="02070309020205020404" pitchFamily="49" charset="0"/>
              <a:buChar char="o"/>
            </a:pPr>
            <a:r>
              <a:rPr lang="en-US" sz="1800" b="0" dirty="0" smtClean="0"/>
              <a:t>Electric vehicles</a:t>
            </a:r>
          </a:p>
          <a:p>
            <a:pPr marL="628650" indent="-274638">
              <a:lnSpc>
                <a:spcPts val="1900"/>
              </a:lnSpc>
              <a:buFont typeface="Courier New" panose="02070309020205020404" pitchFamily="49" charset="0"/>
              <a:buChar char="o"/>
            </a:pPr>
            <a:r>
              <a:rPr lang="en-US" sz="1800" b="0" dirty="0" smtClean="0"/>
              <a:t>Thermal storage</a:t>
            </a:r>
          </a:p>
          <a:p>
            <a:pPr>
              <a:lnSpc>
                <a:spcPts val="1900"/>
              </a:lnSpc>
              <a:buFont typeface="Arial" panose="020B0604020202020204" pitchFamily="34" charset="0"/>
              <a:buChar char="•"/>
            </a:pPr>
            <a:r>
              <a:rPr lang="en-US" sz="1800" b="0" dirty="0" smtClean="0"/>
              <a:t>Critical loads (illumination and </a:t>
            </a:r>
          </a:p>
          <a:p>
            <a:pPr marL="0" indent="265113">
              <a:lnSpc>
                <a:spcPts val="1900"/>
              </a:lnSpc>
            </a:pPr>
            <a:r>
              <a:rPr lang="en-US" sz="1800" b="0" dirty="0" smtClean="0"/>
              <a:t>appliances etc.)</a:t>
            </a:r>
            <a:endParaRPr lang="en-US" sz="1800" b="0" dirty="0"/>
          </a:p>
          <a:p>
            <a:pPr marL="285750" indent="-285750">
              <a:lnSpc>
                <a:spcPts val="1900"/>
              </a:lnSpc>
              <a:buFont typeface="Arial" panose="020B0604020202020204" pitchFamily="34" charset="0"/>
              <a:buChar char="•"/>
            </a:pPr>
            <a:r>
              <a:rPr lang="en-US" sz="1800" b="0" dirty="0" smtClean="0"/>
              <a:t>Home energy management system (HEMS)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Components of a </a:t>
            </a:r>
            <a:r>
              <a:rPr lang="en-US" dirty="0" err="1" smtClean="0"/>
              <a:t>microgrid</a:t>
            </a:r>
            <a:endParaRPr lang="fi-FI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02.04.2019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smtClean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725" y="1732557"/>
            <a:ext cx="4284665" cy="2915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44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387740"/>
            <a:ext cx="7988990" cy="4246260"/>
          </a:xfrm>
        </p:spPr>
        <p:txBody>
          <a:bodyPr>
            <a:normAutofit/>
          </a:bodyPr>
          <a:lstStyle/>
          <a:p>
            <a:pPr>
              <a:lnSpc>
                <a:spcPts val="2000"/>
              </a:lnSpc>
            </a:pPr>
            <a:r>
              <a:rPr lang="en-US" sz="1800" b="0" dirty="0" smtClean="0"/>
              <a:t>Sources: Temperature, Solar irradiation and </a:t>
            </a:r>
          </a:p>
          <a:p>
            <a:pPr>
              <a:lnSpc>
                <a:spcPts val="2000"/>
              </a:lnSpc>
            </a:pPr>
            <a:r>
              <a:rPr lang="en-US" sz="1800" b="0" dirty="0" smtClean="0"/>
              <a:t>wind speed</a:t>
            </a:r>
          </a:p>
          <a:p>
            <a:pPr>
              <a:lnSpc>
                <a:spcPts val="2000"/>
              </a:lnSpc>
            </a:pPr>
            <a:r>
              <a:rPr lang="en-US" sz="1800" dirty="0" smtClean="0"/>
              <a:t>Reactive approach:</a:t>
            </a:r>
          </a:p>
          <a:p>
            <a:pPr>
              <a:lnSpc>
                <a:spcPts val="2000"/>
              </a:lnSpc>
            </a:pPr>
            <a:r>
              <a:rPr lang="en-US" sz="1800" b="0" dirty="0" smtClean="0"/>
              <a:t>Rolling horizon forecasting</a:t>
            </a:r>
          </a:p>
          <a:p>
            <a:pPr marL="452438" indent="-187325">
              <a:lnSpc>
                <a:spcPts val="2000"/>
              </a:lnSpc>
              <a:buFont typeface="Wingdings" panose="05000000000000000000" pitchFamily="2" charset="2"/>
              <a:buChar char="§"/>
            </a:pPr>
            <a:r>
              <a:rPr lang="en-US" sz="1800" b="0" dirty="0"/>
              <a:t>Prediction Horizon (24 hours)</a:t>
            </a:r>
          </a:p>
          <a:p>
            <a:pPr marL="452438" indent="-187325">
              <a:lnSpc>
                <a:spcPts val="2000"/>
              </a:lnSpc>
              <a:buFont typeface="Wingdings" panose="05000000000000000000" pitchFamily="2" charset="2"/>
              <a:buChar char="§"/>
            </a:pPr>
            <a:r>
              <a:rPr lang="en-US" sz="1800" b="0" dirty="0"/>
              <a:t>Control Horizon (1 </a:t>
            </a:r>
            <a:r>
              <a:rPr lang="en-US" sz="1800" b="0" dirty="0" smtClean="0"/>
              <a:t>or 2 hours)</a:t>
            </a:r>
            <a:endParaRPr lang="en-US" sz="1800" b="0" dirty="0"/>
          </a:p>
          <a:p>
            <a:pPr marL="452438" indent="-187325">
              <a:lnSpc>
                <a:spcPts val="2000"/>
              </a:lnSpc>
              <a:buFont typeface="Wingdings" panose="05000000000000000000" pitchFamily="2" charset="2"/>
              <a:buChar char="§"/>
            </a:pPr>
            <a:r>
              <a:rPr lang="en-US" sz="1800" b="0" dirty="0"/>
              <a:t>Scheduling </a:t>
            </a:r>
            <a:r>
              <a:rPr lang="en-US" sz="1800" b="0" dirty="0" smtClean="0"/>
              <a:t>Horizon</a:t>
            </a:r>
          </a:p>
          <a:p>
            <a:pPr>
              <a:lnSpc>
                <a:spcPts val="2000"/>
              </a:lnSpc>
            </a:pPr>
            <a:r>
              <a:rPr lang="en-US" sz="1800" dirty="0" smtClean="0"/>
              <a:t>Proactive approach:</a:t>
            </a:r>
          </a:p>
          <a:p>
            <a:pPr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1800" b="0" dirty="0" smtClean="0"/>
              <a:t>Stochastic programming</a:t>
            </a:r>
          </a:p>
          <a:p>
            <a:pPr algn="just">
              <a:lnSpc>
                <a:spcPts val="2000"/>
              </a:lnSpc>
            </a:pPr>
            <a:r>
              <a:rPr lang="en-US" sz="1800" b="0" dirty="0"/>
              <a:t>A finite number of deterministic </a:t>
            </a:r>
            <a:r>
              <a:rPr lang="en-US" sz="1800" b="0" dirty="0" smtClean="0"/>
              <a:t>problems </a:t>
            </a:r>
          </a:p>
          <a:p>
            <a:pPr algn="just">
              <a:lnSpc>
                <a:spcPts val="2000"/>
              </a:lnSpc>
            </a:pPr>
            <a:r>
              <a:rPr lang="en-US" sz="1800" b="0" dirty="0" smtClean="0"/>
              <a:t>With known </a:t>
            </a:r>
            <a:r>
              <a:rPr lang="en-US" sz="1800" b="0" dirty="0"/>
              <a:t>probabilities are solved </a:t>
            </a:r>
            <a:endParaRPr lang="en-US" sz="1800" b="0" dirty="0" smtClean="0"/>
          </a:p>
          <a:p>
            <a:pPr algn="just">
              <a:lnSpc>
                <a:spcPts val="2000"/>
              </a:lnSpc>
            </a:pPr>
            <a:r>
              <a:rPr lang="en-US" sz="1800" b="0" dirty="0" smtClean="0"/>
              <a:t>simultaneously. The </a:t>
            </a:r>
            <a:r>
              <a:rPr lang="en-US" sz="1800" b="0" dirty="0"/>
              <a:t>distribution of the </a:t>
            </a:r>
            <a:endParaRPr lang="en-US" sz="1800" b="0" dirty="0" smtClean="0"/>
          </a:p>
          <a:p>
            <a:pPr algn="just">
              <a:lnSpc>
                <a:spcPts val="2000"/>
              </a:lnSpc>
            </a:pPr>
            <a:r>
              <a:rPr lang="en-US" sz="1800" b="0" dirty="0" smtClean="0"/>
              <a:t>parameter </a:t>
            </a:r>
            <a:r>
              <a:rPr lang="en-US" sz="1800" b="0" dirty="0"/>
              <a:t>is already </a:t>
            </a:r>
            <a:r>
              <a:rPr lang="en-US" sz="1800" b="0" dirty="0" smtClean="0"/>
              <a:t>known or assumed.</a:t>
            </a:r>
          </a:p>
          <a:p>
            <a:endParaRPr lang="en-US" dirty="0"/>
          </a:p>
          <a:p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Uncertainty Modelling</a:t>
            </a:r>
            <a:endParaRPr lang="fi-FI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02.04.2019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smtClean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  <p:pic>
        <p:nvPicPr>
          <p:cNvPr id="8" name="Picture 7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3" t="3774" r="7680"/>
          <a:stretch/>
        </p:blipFill>
        <p:spPr bwMode="auto">
          <a:xfrm>
            <a:off x="4800600" y="3970258"/>
            <a:ext cx="3760790" cy="170766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4" t="4051" b="2433"/>
          <a:stretch/>
        </p:blipFill>
        <p:spPr>
          <a:xfrm>
            <a:off x="5048249" y="1387740"/>
            <a:ext cx="3468075" cy="2315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09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317523"/>
            <a:ext cx="7988990" cy="4316477"/>
          </a:xfrm>
        </p:spPr>
        <p:txBody>
          <a:bodyPr>
            <a:normAutofit/>
          </a:bodyPr>
          <a:lstStyle/>
          <a:p>
            <a:pPr marL="0" indent="0" algn="just">
              <a:lnSpc>
                <a:spcPts val="2900"/>
              </a:lnSpc>
            </a:pPr>
            <a:r>
              <a:rPr lang="en-US" sz="2100" b="0" dirty="0" smtClean="0"/>
              <a:t>The </a:t>
            </a:r>
            <a:r>
              <a:rPr lang="en-US" sz="2100" b="0" dirty="0"/>
              <a:t>flexibility offered by HVAC and </a:t>
            </a:r>
            <a:r>
              <a:rPr lang="en-US" sz="2100" b="0" dirty="0" smtClean="0"/>
              <a:t>electric water heater (EWH) </a:t>
            </a:r>
            <a:r>
              <a:rPr lang="en-US" sz="2100" b="0" dirty="0"/>
              <a:t>loads while exploiting building thermal </a:t>
            </a:r>
            <a:r>
              <a:rPr lang="en-US" sz="2100" b="0" dirty="0" smtClean="0"/>
              <a:t>masses are explored. </a:t>
            </a:r>
            <a:endParaRPr lang="fi-FI" sz="2100" b="0" dirty="0"/>
          </a:p>
          <a:p>
            <a:pPr marL="0" indent="0" algn="just">
              <a:lnSpc>
                <a:spcPts val="2900"/>
              </a:lnSpc>
            </a:pPr>
            <a:r>
              <a:rPr lang="en-US" sz="2100" b="0" dirty="0" smtClean="0"/>
              <a:t>The </a:t>
            </a:r>
            <a:r>
              <a:rPr lang="en-US" sz="2100" b="0" dirty="0"/>
              <a:t>fundamental reason for selecting these loads </a:t>
            </a:r>
            <a:r>
              <a:rPr lang="en-US" sz="2100" b="0" dirty="0" smtClean="0"/>
              <a:t>is:</a:t>
            </a:r>
            <a:endParaRPr lang="en-US" sz="2100" dirty="0" smtClean="0"/>
          </a:p>
          <a:p>
            <a:pPr algn="just">
              <a:lnSpc>
                <a:spcPts val="2900"/>
              </a:lnSpc>
              <a:buFont typeface="Arial" panose="020B0604020202020204" pitchFamily="34" charset="0"/>
              <a:buChar char="•"/>
            </a:pPr>
            <a:r>
              <a:rPr lang="en-US" sz="2100" b="0" dirty="0" smtClean="0"/>
              <a:t>Their highest </a:t>
            </a:r>
            <a:r>
              <a:rPr lang="en-US" sz="2100" b="0" dirty="0"/>
              <a:t>contribution to the annual residential energy consumption of countries in the Nordic region</a:t>
            </a:r>
            <a:r>
              <a:rPr lang="en-US" sz="2100" b="0" dirty="0" smtClean="0"/>
              <a:t>.</a:t>
            </a:r>
          </a:p>
          <a:p>
            <a:pPr algn="just">
              <a:lnSpc>
                <a:spcPts val="2900"/>
              </a:lnSpc>
              <a:buFont typeface="Arial" panose="020B0604020202020204" pitchFamily="34" charset="0"/>
              <a:buChar char="•"/>
            </a:pPr>
            <a:r>
              <a:rPr lang="en-US" sz="2100" b="0" dirty="0" smtClean="0"/>
              <a:t>Their operation is tied to the temperature only.</a:t>
            </a:r>
          </a:p>
          <a:p>
            <a:pPr algn="just">
              <a:lnSpc>
                <a:spcPts val="2900"/>
              </a:lnSpc>
              <a:buFont typeface="Arial" panose="020B0604020202020204" pitchFamily="34" charset="0"/>
              <a:buChar char="•"/>
            </a:pPr>
            <a:r>
              <a:rPr lang="en-US" sz="2100" b="0" dirty="0" smtClean="0"/>
              <a:t>These loads coincide with the Finnish peak load periods.</a:t>
            </a:r>
          </a:p>
          <a:p>
            <a:pPr algn="just">
              <a:lnSpc>
                <a:spcPts val="2900"/>
              </a:lnSpc>
              <a:buFont typeface="Arial" panose="020B0604020202020204" pitchFamily="34" charset="0"/>
              <a:buChar char="•"/>
            </a:pPr>
            <a:r>
              <a:rPr lang="en-US" sz="2100" b="0" dirty="0" smtClean="0"/>
              <a:t>User comfort is a function of temperature dead-band only.</a:t>
            </a:r>
            <a:endParaRPr lang="en-US" sz="2100" b="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DR Framework</a:t>
            </a:r>
            <a:endParaRPr lang="fi-FI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02.04.2019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smtClean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  <p:sp>
        <p:nvSpPr>
          <p:cNvPr id="15" name="Rectangle 14"/>
          <p:cNvSpPr/>
          <p:nvPr/>
        </p:nvSpPr>
        <p:spPr>
          <a:xfrm>
            <a:off x="2286000" y="2613392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9074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387740"/>
            <a:ext cx="7988990" cy="4246260"/>
          </a:xfrm>
        </p:spPr>
        <p:txBody>
          <a:bodyPr>
            <a:noAutofit/>
          </a:bodyPr>
          <a:lstStyle/>
          <a:p>
            <a:pPr marL="0" indent="0">
              <a:lnSpc>
                <a:spcPts val="2100"/>
              </a:lnSpc>
              <a:spcBef>
                <a:spcPts val="600"/>
              </a:spcBef>
            </a:pPr>
            <a:r>
              <a:rPr lang="en-US" sz="1900" b="0" dirty="0" smtClean="0"/>
              <a:t>Power system operation planning is an optimization problem. The objective is to minimize the total operating cost of MG, heavily constrained by demand supply balance.</a:t>
            </a:r>
          </a:p>
          <a:p>
            <a:pPr>
              <a:spcBef>
                <a:spcPts val="600"/>
              </a:spcBef>
            </a:pPr>
            <a:r>
              <a:rPr lang="en-US" sz="1900" b="0" dirty="0" smtClean="0"/>
              <a:t>Cost components include:</a:t>
            </a:r>
          </a:p>
          <a:p>
            <a:pPr marL="400050" indent="-400050">
              <a:lnSpc>
                <a:spcPts val="2100"/>
              </a:lnSpc>
              <a:spcBef>
                <a:spcPts val="600"/>
              </a:spcBef>
              <a:buFont typeface="+mj-lt"/>
              <a:buAutoNum type="romanLcPeriod"/>
            </a:pPr>
            <a:r>
              <a:rPr lang="en-US" sz="1900" b="0" dirty="0" smtClean="0"/>
              <a:t>Production cost of back-up generators</a:t>
            </a:r>
          </a:p>
          <a:p>
            <a:pPr marL="400050" indent="-400050">
              <a:lnSpc>
                <a:spcPts val="2100"/>
              </a:lnSpc>
              <a:spcBef>
                <a:spcPts val="600"/>
              </a:spcBef>
              <a:buFont typeface="+mj-lt"/>
              <a:buAutoNum type="romanLcPeriod"/>
            </a:pPr>
            <a:r>
              <a:rPr lang="en-US" sz="1900" b="0" dirty="0" smtClean="0"/>
              <a:t>Degradation cost of the centralized storage</a:t>
            </a:r>
          </a:p>
          <a:p>
            <a:pPr marL="400050" indent="-400050">
              <a:lnSpc>
                <a:spcPts val="2100"/>
              </a:lnSpc>
              <a:spcBef>
                <a:spcPts val="600"/>
              </a:spcBef>
              <a:buFont typeface="+mj-lt"/>
              <a:buAutoNum type="romanLcPeriod"/>
            </a:pPr>
            <a:r>
              <a:rPr lang="en-US" sz="1900" b="0" dirty="0" smtClean="0"/>
              <a:t>Amount of generation curtailed</a:t>
            </a:r>
          </a:p>
          <a:p>
            <a:pPr marL="400050" indent="-400050">
              <a:lnSpc>
                <a:spcPts val="2100"/>
              </a:lnSpc>
              <a:spcBef>
                <a:spcPts val="600"/>
              </a:spcBef>
              <a:buFont typeface="+mj-lt"/>
              <a:buAutoNum type="romanLcPeriod"/>
            </a:pPr>
            <a:r>
              <a:rPr lang="en-US" sz="1900" b="0" dirty="0" smtClean="0"/>
              <a:t>Amount of load curtailed</a:t>
            </a:r>
          </a:p>
          <a:p>
            <a:pPr marL="400050" indent="-400050">
              <a:lnSpc>
                <a:spcPts val="2100"/>
              </a:lnSpc>
              <a:spcBef>
                <a:spcPts val="600"/>
              </a:spcBef>
              <a:buFont typeface="+mj-lt"/>
              <a:buAutoNum type="romanLcPeriod"/>
            </a:pPr>
            <a:r>
              <a:rPr lang="en-US" sz="1900" b="0" dirty="0" smtClean="0"/>
              <a:t>Discomfort penalty due to deviation from HVAC set point temperatures</a:t>
            </a:r>
          </a:p>
          <a:p>
            <a:pPr marL="400050" indent="-400050">
              <a:lnSpc>
                <a:spcPts val="2100"/>
              </a:lnSpc>
              <a:spcBef>
                <a:spcPts val="600"/>
              </a:spcBef>
              <a:buFont typeface="+mj-lt"/>
              <a:buAutoNum type="romanLcPeriod"/>
            </a:pPr>
            <a:r>
              <a:rPr lang="en-US" sz="1900" b="0" dirty="0"/>
              <a:t>Discomfort penalty </a:t>
            </a:r>
            <a:r>
              <a:rPr lang="en-US" sz="1900" b="0" dirty="0" smtClean="0"/>
              <a:t>due </a:t>
            </a:r>
            <a:r>
              <a:rPr lang="en-US" sz="1900" b="0" dirty="0"/>
              <a:t>to deviation from </a:t>
            </a:r>
            <a:r>
              <a:rPr lang="en-US" sz="1900" b="0" dirty="0" smtClean="0"/>
              <a:t>DHW </a:t>
            </a:r>
            <a:r>
              <a:rPr lang="en-US" sz="1900" b="0" dirty="0"/>
              <a:t>set point </a:t>
            </a:r>
            <a:r>
              <a:rPr lang="en-US" sz="1900" b="0" dirty="0" smtClean="0"/>
              <a:t>temperatures</a:t>
            </a:r>
          </a:p>
          <a:p>
            <a:pPr marL="400050" indent="-400050">
              <a:lnSpc>
                <a:spcPts val="2100"/>
              </a:lnSpc>
              <a:spcBef>
                <a:spcPts val="600"/>
              </a:spcBef>
              <a:buFont typeface="+mj-lt"/>
              <a:buAutoNum type="romanLcPeriod"/>
            </a:pPr>
            <a:r>
              <a:rPr lang="en-US" sz="1900" b="0" dirty="0" smtClean="0"/>
              <a:t>Amount of imports or exports to the distribution grid i.e., following a spot price based contract</a:t>
            </a:r>
            <a:endParaRPr lang="fi-FI" sz="1900" b="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Objective of a MG aggregator</a:t>
            </a:r>
            <a:endParaRPr lang="fi-FI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02.04.2019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smtClean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0614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/>
          <a:lstStyle/>
          <a:p>
            <a:pPr marL="0" indent="0"/>
            <a:endParaRPr lang="en-US" b="0" dirty="0" smtClean="0"/>
          </a:p>
          <a:p>
            <a:pPr marL="0" indent="0"/>
            <a:r>
              <a:rPr lang="en-US" sz="1600" dirty="0"/>
              <a:t>Initial parameters of MG </a:t>
            </a:r>
            <a:r>
              <a:rPr lang="en-US" sz="1600" dirty="0" smtClean="0"/>
              <a:t>with weather </a:t>
            </a:r>
          </a:p>
          <a:p>
            <a:pPr marL="0" indent="0"/>
            <a:r>
              <a:rPr lang="en-US" sz="1600" dirty="0" smtClean="0"/>
              <a:t>conditions of Helsinki: </a:t>
            </a:r>
            <a:endParaRPr lang="en-US" sz="1600" dirty="0"/>
          </a:p>
          <a:p>
            <a:pPr marL="0" indent="0"/>
            <a:r>
              <a:rPr lang="en-US" sz="1600" b="0" dirty="0" smtClean="0"/>
              <a:t>No. of households = 50</a:t>
            </a:r>
          </a:p>
          <a:p>
            <a:pPr marL="0" indent="0"/>
            <a:r>
              <a:rPr lang="en-US" sz="1600" b="0" dirty="0" smtClean="0"/>
              <a:t>PV capacity = 400kW</a:t>
            </a:r>
          </a:p>
          <a:p>
            <a:pPr marL="0" indent="0"/>
            <a:r>
              <a:rPr lang="en-US" sz="1600" b="0" dirty="0" smtClean="0"/>
              <a:t>Wind power capacity = 400kW</a:t>
            </a:r>
          </a:p>
          <a:p>
            <a:pPr marL="0" indent="0"/>
            <a:r>
              <a:rPr lang="en-US" sz="1600" b="0" dirty="0" smtClean="0"/>
              <a:t>DG capacity= 150kW</a:t>
            </a:r>
          </a:p>
          <a:p>
            <a:pPr marL="0" indent="0"/>
            <a:r>
              <a:rPr lang="en-US" sz="1600" b="0" dirty="0" smtClean="0"/>
              <a:t>Capacity of interconnection = 100kW</a:t>
            </a:r>
          </a:p>
          <a:p>
            <a:pPr marL="0" indent="0"/>
            <a:r>
              <a:rPr lang="en-US" sz="1600" b="0" dirty="0" smtClean="0"/>
              <a:t>BESS capacity = 200kWh</a:t>
            </a:r>
          </a:p>
          <a:p>
            <a:pPr marL="0" indent="0"/>
            <a:r>
              <a:rPr lang="en-US" sz="1600" b="0" dirty="0" smtClean="0"/>
              <a:t>No. of scenarios = 27</a:t>
            </a:r>
          </a:p>
          <a:p>
            <a:pPr marL="0" indent="0"/>
            <a:endParaRPr lang="fi-FI" b="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Proposed framework and the case studies</a:t>
            </a:r>
            <a:endParaRPr lang="fi-FI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02.04.2019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smtClean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i-FI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476596"/>
              </p:ext>
            </p:extLst>
          </p:nvPr>
        </p:nvGraphicFramePr>
        <p:xfrm>
          <a:off x="4383374" y="1295399"/>
          <a:ext cx="3982064" cy="444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9" name="Visio" r:id="rId3" imgW="4476846" imgH="4981704" progId="Visio.Drawing.15">
                  <p:embed/>
                </p:oleObj>
              </mc:Choice>
              <mc:Fallback>
                <p:oleObj name="Visio" r:id="rId3" imgW="4476846" imgH="4981704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83374" y="1295399"/>
                        <a:ext cx="3982064" cy="44481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23841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/>
          <a:lstStyle/>
          <a:p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Input uncertain parameters</a:t>
            </a:r>
            <a:endParaRPr lang="fi-FI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07.02.2018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smtClean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  <p:pic>
        <p:nvPicPr>
          <p:cNvPr id="17" name="Picture 16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2" t="3774" r="6845"/>
          <a:stretch/>
        </p:blipFill>
        <p:spPr bwMode="auto">
          <a:xfrm>
            <a:off x="603409" y="1754445"/>
            <a:ext cx="3730466" cy="16027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Picture 17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5" t="5683" r="6845"/>
          <a:stretch/>
        </p:blipFill>
        <p:spPr bwMode="auto">
          <a:xfrm>
            <a:off x="4364884" y="1836608"/>
            <a:ext cx="3917209" cy="15588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848465" y="1523328"/>
            <a:ext cx="1330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PV Production</a:t>
            </a:r>
            <a:endParaRPr lang="fi-FI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5274845" y="1513215"/>
            <a:ext cx="20569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Wind Power Production</a:t>
            </a:r>
            <a:endParaRPr lang="fi-FI" sz="1400" dirty="0"/>
          </a:p>
        </p:txBody>
      </p:sp>
      <p:pic>
        <p:nvPicPr>
          <p:cNvPr id="22" name="Picture 21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2" t="5948" r="6511"/>
          <a:stretch/>
        </p:blipFill>
        <p:spPr bwMode="auto">
          <a:xfrm>
            <a:off x="2301142" y="3858817"/>
            <a:ext cx="4021786" cy="16325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786133" y="3580597"/>
            <a:ext cx="11875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Temperature</a:t>
            </a:r>
            <a:endParaRPr lang="fi-FI" sz="1400" dirty="0"/>
          </a:p>
        </p:txBody>
      </p:sp>
    </p:spTree>
    <p:extLst>
      <p:ext uri="{BB962C8B-B14F-4D97-AF65-F5344CB8AC3E}">
        <p14:creationId xmlns:p14="http://schemas.microsoft.com/office/powerpoint/2010/main" val="320813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15386</TotalTime>
  <Words>790</Words>
  <Application>Microsoft Office PowerPoint</Application>
  <PresentationFormat>On-screen Show (4:3)</PresentationFormat>
  <Paragraphs>127</Paragraphs>
  <Slides>14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ＭＳ Ｐゴシック</vt:lpstr>
      <vt:lpstr>Arial</vt:lpstr>
      <vt:lpstr>Calibri</vt:lpstr>
      <vt:lpstr>Courier New</vt:lpstr>
      <vt:lpstr>Times New Roman</vt:lpstr>
      <vt:lpstr>Wingdings</vt:lpstr>
      <vt:lpstr>presentation</vt:lpstr>
      <vt:lpstr>Aalto Content - Green</vt:lpstr>
      <vt:lpstr>Visio</vt:lpstr>
      <vt:lpstr>ELEC-E8423 - Smart Grid  Power and Energy Balance Management in Microgrids</vt:lpstr>
      <vt:lpstr>Introduction</vt:lpstr>
      <vt:lpstr>What is a Microgrid? </vt:lpstr>
      <vt:lpstr>Components of a microgrid</vt:lpstr>
      <vt:lpstr>Uncertainty Modelling</vt:lpstr>
      <vt:lpstr>DR Framework</vt:lpstr>
      <vt:lpstr>Objective of a MG aggregator</vt:lpstr>
      <vt:lpstr>Proposed framework and the case studies</vt:lpstr>
      <vt:lpstr>Input uncertain parameters</vt:lpstr>
      <vt:lpstr>Load profile and curtailments for islanded MG</vt:lpstr>
      <vt:lpstr>Grid-connected MG under DR activation</vt:lpstr>
      <vt:lpstr>Factors affecting the MG cost</vt:lpstr>
      <vt:lpstr>Conclusions</vt:lpstr>
      <vt:lpstr>Source material used</vt:lpstr>
    </vt:vector>
  </TitlesOfParts>
  <Company>TKK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holographic imaging: evaluation of image quality at 310 GHz</dc:title>
  <dc:creator>atammine</dc:creator>
  <cp:lastModifiedBy>Lehtonen Matti</cp:lastModifiedBy>
  <cp:revision>1278</cp:revision>
  <dcterms:created xsi:type="dcterms:W3CDTF">2010-03-23T14:57:30Z</dcterms:created>
  <dcterms:modified xsi:type="dcterms:W3CDTF">2019-04-01T09:26:42Z</dcterms:modified>
</cp:coreProperties>
</file>