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715000" type="screen16x1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7">
          <p15:clr>
            <a:srgbClr val="A4A3A4"/>
          </p15:clr>
        </p15:guide>
        <p15:guide id="2" orient="horz" pos="3070">
          <p15:clr>
            <a:srgbClr val="A4A3A4"/>
          </p15:clr>
        </p15:guide>
        <p15:guide id="3" pos="295">
          <p15:clr>
            <a:srgbClr val="A4A3A4"/>
          </p15:clr>
        </p15:guide>
        <p15:guide id="4" pos="54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16A3"/>
    <a:srgbClr val="EF3340"/>
    <a:srgbClr val="FFCD00"/>
    <a:srgbClr val="005EB8"/>
    <a:srgbClr val="FFCDB8"/>
    <a:srgbClr val="FFCF06"/>
    <a:srgbClr val="F8C704"/>
    <a:srgbClr val="EFC002"/>
    <a:srgbClr val="00A8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A80374-90A7-4539-984E-04E2AA606044}" v="22" dt="2019-03-25T13:34:29.378"/>
    <p1510:client id="{84FB8435-8397-4810-BEEF-00993D80E0A9}" v="37" dt="2019-03-25T16:16:42.163"/>
    <p1510:client id="{4C8AA878-6DC9-4BF6-8D8F-0A372B95AB6C}" v="562" dt="2019-03-25T16:36:40.724"/>
    <p1510:client id="{C8C3849A-5C82-41FE-98C8-D75CBECCB9AD}" v="89" dt="2019-03-25T16:41:34.981"/>
    <p1510:client id="{EFF32DC6-4E1E-4318-8B62-32B47BF6CF77}" v="15" dt="2019-03-25T16:30:38.21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4" d="100"/>
          <a:sy n="134" d="100"/>
        </p:scale>
        <p:origin x="948" y="114"/>
      </p:cViewPr>
      <p:guideLst>
        <p:guide orient="horz" pos="167"/>
        <p:guide orient="horz" pos="3070"/>
        <p:guide pos="295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39D04D9-2D90-E741-8C77-A958108973E5}" type="datetimeFigureOut">
              <a:rPr lang="en-US"/>
              <a:pPr>
                <a:defRPr/>
              </a:pPr>
              <a:t>3/26/2019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81337A6-C487-9645-B543-6BBD05A1D19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45393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FE7B0BA-8FA8-3A4A-9820-CF1299A8B616}" type="datetime1">
              <a:rPr lang="fi-FI"/>
              <a:pPr>
                <a:defRPr/>
              </a:pPr>
              <a:t>26.3.2019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66A5FF2-0573-2649-A39A-26FA52E0537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72913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468313" y="1417341"/>
            <a:ext cx="8207375" cy="295232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7200" b="1" spc="-2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chemeClr val="bg1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en-US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" y="0"/>
            <a:ext cx="1831975" cy="171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06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ith BG image"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68313" y="1417636"/>
            <a:ext cx="8207375" cy="2952032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7200" b="1" spc="-2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chemeClr val="bg1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en-US"/>
          </a:p>
        </p:txBody>
      </p:sp>
      <p:pic>
        <p:nvPicPr>
          <p:cNvPr id="5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" y="0"/>
            <a:ext cx="1831975" cy="171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2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468312" y="1418400"/>
            <a:ext cx="8208000" cy="295200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7200" b="1" spc="-2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468314" y="4429748"/>
            <a:ext cx="5388448" cy="660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rgbClr val="928B81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en-US"/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" y="0"/>
            <a:ext cx="1831975" cy="171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277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468313" y="1657740"/>
            <a:ext cx="3319477" cy="26940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80000"/>
              </a:lnSpc>
              <a:defRPr sz="6000" b="1" spc="-2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468313" y="4531740"/>
            <a:ext cx="3319477" cy="486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rgbClr val="928B81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49262" y="150000"/>
            <a:ext cx="4629692" cy="54150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i-FI" noProof="0"/>
              <a:t>Lisää kuva napsauttamalla kuvaketta</a:t>
            </a:r>
          </a:p>
        </p:txBody>
      </p:sp>
      <p:pic>
        <p:nvPicPr>
          <p:cNvPr id="6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" y="0"/>
            <a:ext cx="1831975" cy="171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4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468313" y="1593555"/>
            <a:ext cx="8207375" cy="219666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80000"/>
              </a:lnSpc>
              <a:defRPr sz="7200" b="1" spc="-2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cxnSp>
        <p:nvCxnSpPr>
          <p:cNvPr id="7" name="Straight Connector 4"/>
          <p:cNvCxnSpPr/>
          <p:nvPr userDrawn="1"/>
        </p:nvCxnSpPr>
        <p:spPr>
          <a:xfrm>
            <a:off x="468313" y="4873625"/>
            <a:ext cx="8207375" cy="0"/>
          </a:xfrm>
          <a:prstGeom prst="line">
            <a:avLst/>
          </a:prstGeom>
          <a:ln w="127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4712400"/>
            <a:ext cx="2357729" cy="9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87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85000"/>
              </a:lnSpc>
              <a:defRPr sz="3600" b="1" spc="-1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4"/>
          </p:nvPr>
        </p:nvSpPr>
        <p:spPr>
          <a:xfrm>
            <a:off x="468314" y="1261611"/>
            <a:ext cx="8207374" cy="33360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100" b="1">
                <a:latin typeface="+mj-lt"/>
              </a:defRPr>
            </a:lvl1pPr>
            <a:lvl2pPr marL="237600" indent="-212400">
              <a:buFont typeface="Arial"/>
              <a:buChar char="•"/>
              <a:defRPr sz="2000">
                <a:latin typeface="Georgia"/>
              </a:defRPr>
            </a:lvl2pPr>
            <a:lvl3pPr marL="460800" indent="-230400">
              <a:buFont typeface="Lucida Grande"/>
              <a:buChar char="-"/>
              <a:defRPr sz="1600" i="1">
                <a:latin typeface="Georgia"/>
                <a:cs typeface="Georgia"/>
              </a:defRPr>
            </a:lvl3pPr>
            <a:lvl4pPr marL="792000" indent="-194400">
              <a:buFont typeface="Arial"/>
              <a:buChar char="•"/>
              <a:defRPr sz="1400" baseline="0">
                <a:latin typeface="Georgia"/>
              </a:defRPr>
            </a:lvl4pPr>
            <a:lvl5pPr marL="1087200" indent="-228600">
              <a:buFont typeface="Courier New"/>
              <a:buChar char="o"/>
              <a:defRPr sz="1300" baseline="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BB682-87B2-4236-AF78-B49807E7713E}" type="datetime1">
              <a:rPr lang="fi-FI" smtClean="0"/>
              <a:t>26.3.2019</a:t>
            </a:fld>
            <a:endParaRPr lang="fi-FI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FD4B7-1CC6-864B-A72A-C978B70BBA9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468313" y="4873007"/>
            <a:ext cx="8207375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4712400"/>
            <a:ext cx="2357727" cy="9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70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463308" y="265113"/>
            <a:ext cx="8212380" cy="996498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85000"/>
              </a:lnSpc>
              <a:defRPr sz="3600" b="1" spc="-1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3308" y="1261611"/>
            <a:ext cx="3988079" cy="33360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100" b="1">
                <a:latin typeface="+mj-lt"/>
              </a:defRPr>
            </a:lvl1pPr>
            <a:lvl2pPr marL="237600" indent="-212400">
              <a:buFont typeface="Arial"/>
              <a:buChar char="•"/>
              <a:defRPr sz="2000">
                <a:latin typeface="Georgia"/>
              </a:defRPr>
            </a:lvl2pPr>
            <a:lvl3pPr marL="460800" indent="-230400">
              <a:buFont typeface="Lucida Grande"/>
              <a:buChar char="-"/>
              <a:defRPr sz="1600" i="1">
                <a:latin typeface="Georgia"/>
                <a:cs typeface="Georgia"/>
              </a:defRPr>
            </a:lvl3pPr>
            <a:lvl4pPr marL="792000" indent="-194400">
              <a:buFont typeface="Arial"/>
              <a:buChar char="•"/>
              <a:defRPr sz="1400" baseline="0">
                <a:latin typeface="Georgia"/>
              </a:defRPr>
            </a:lvl4pPr>
            <a:lvl5pPr marL="1087200" indent="-228600">
              <a:buFont typeface="Courier New"/>
              <a:buChar char="o"/>
              <a:defRPr sz="1300" baseline="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0" name="Content Placeholder 10"/>
          <p:cNvSpPr>
            <a:spLocks noGrp="1"/>
          </p:cNvSpPr>
          <p:nvPr>
            <p:ph sz="quarter" idx="18"/>
          </p:nvPr>
        </p:nvSpPr>
        <p:spPr>
          <a:xfrm>
            <a:off x="4687609" y="1261611"/>
            <a:ext cx="3988079" cy="33360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100" b="1">
                <a:latin typeface="+mj-lt"/>
              </a:defRPr>
            </a:lvl1pPr>
            <a:lvl2pPr marL="237600" indent="-212400">
              <a:buFont typeface="Arial"/>
              <a:buChar char="•"/>
              <a:defRPr sz="2000">
                <a:latin typeface="Georgia"/>
              </a:defRPr>
            </a:lvl2pPr>
            <a:lvl3pPr marL="460800" indent="-230400">
              <a:buFont typeface="Lucida Grande"/>
              <a:buChar char="-"/>
              <a:defRPr sz="1600" i="1">
                <a:latin typeface="Georgia"/>
                <a:cs typeface="Georgia"/>
              </a:defRPr>
            </a:lvl3pPr>
            <a:lvl4pPr marL="792000" indent="-194400">
              <a:buFont typeface="Arial"/>
              <a:buChar char="•"/>
              <a:defRPr sz="1400" baseline="0">
                <a:latin typeface="Georgia"/>
              </a:defRPr>
            </a:lvl4pPr>
            <a:lvl5pPr marL="1087200" indent="-228600">
              <a:buFont typeface="Courier New"/>
              <a:buChar char="o"/>
              <a:defRPr sz="1300" baseline="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F12C3-4421-43A0-8844-8188FCFDF52F}" type="datetime1">
              <a:rPr lang="fi-FI" smtClean="0"/>
              <a:t>26.3.2019</a:t>
            </a:fld>
            <a:endParaRPr lang="fi-FI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Slide Number Placeholder 1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A8AE-7274-0C4A-AB42-92022833E6E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cxnSp>
        <p:nvCxnSpPr>
          <p:cNvPr id="13" name="Straight Connector 4"/>
          <p:cNvCxnSpPr/>
          <p:nvPr userDrawn="1"/>
        </p:nvCxnSpPr>
        <p:spPr>
          <a:xfrm>
            <a:off x="468313" y="4873007"/>
            <a:ext cx="8207375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4712400"/>
            <a:ext cx="2357727" cy="9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082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20173-7D7F-4FBC-A781-33E654CAA422}" type="datetime1">
              <a:rPr lang="fi-FI" smtClean="0"/>
              <a:t>26.3.2019</a:t>
            </a:fld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05BCDE0-955E-2A43-932A-046BF80DB99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7" r:id="rId1"/>
    <p:sldLayoutId id="2147484751" r:id="rId2"/>
    <p:sldLayoutId id="2147484753" r:id="rId3"/>
    <p:sldLayoutId id="2147484756" r:id="rId4"/>
    <p:sldLayoutId id="2147484759" r:id="rId5"/>
    <p:sldLayoutId id="2147484762" r:id="rId6"/>
    <p:sldLayoutId id="2147484765" r:id="rId7"/>
  </p:sldLayoutIdLst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MS PGothic" pitchFamily="34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MS PGothic" pitchFamily="3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MS PGothic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1305" y="1350162"/>
            <a:ext cx="8207375" cy="1512168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3200"/>
              <a:t/>
            </a:r>
            <a:br>
              <a:rPr lang="en-US" sz="3200"/>
            </a:br>
            <a:r>
              <a:rPr lang="en-US" sz="3200">
                <a:solidFill>
                  <a:schemeClr val="lt1"/>
                </a:solidFill>
                <a:ea typeface="Arial"/>
                <a:cs typeface="Arial"/>
                <a:sym typeface="Arial"/>
              </a:rPr>
              <a:t>Solar power generation variation and its modeling</a:t>
            </a:r>
            <a:br>
              <a:rPr lang="en-US" sz="3200">
                <a:solidFill>
                  <a:schemeClr val="lt1"/>
                </a:solidFill>
                <a:ea typeface="Arial"/>
                <a:cs typeface="Arial"/>
                <a:sym typeface="Arial"/>
              </a:rPr>
            </a:br>
            <a:endParaRPr lang="fi-FI" sz="32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/>
              <a:t>Mikael Opas</a:t>
            </a:r>
          </a:p>
          <a:p>
            <a:r>
              <a:rPr lang="fi-FI"/>
              <a:t>Juhana Luomanen</a:t>
            </a:r>
          </a:p>
        </p:txBody>
      </p:sp>
    </p:spTree>
    <p:extLst>
      <p:ext uri="{BB962C8B-B14F-4D97-AF65-F5344CB8AC3E}">
        <p14:creationId xmlns:p14="http://schemas.microsoft.com/office/powerpoint/2010/main" val="2976627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37D9E22-15DE-43E1-9859-FF87209FFE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3200" err="1"/>
              <a:t>Introduction</a:t>
            </a:r>
            <a:endParaRPr lang="fi-FI" sz="320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4D251C85-D6CC-4B46-AA33-81F368B2ED7D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vert="horz" lIns="0" tIns="0" rIns="0" bIns="0" anchor="t"/>
          <a:lstStyle/>
          <a:p>
            <a:pPr marL="457200" indent="-3175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 sz="1800" b="0" dirty="0">
                <a:latin typeface="+mn-lt"/>
                <a:ea typeface="ＭＳ Ｐゴシック"/>
              </a:rPr>
              <a:t>Solar radiation</a:t>
            </a:r>
            <a:endParaRPr lang="en-US" sz="1800" b="0" dirty="0">
              <a:latin typeface="+mn-lt"/>
            </a:endParaRPr>
          </a:p>
          <a:p>
            <a:pPr marL="457200" lvl="0" indent="-3175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 sz="1800" b="0" dirty="0">
                <a:latin typeface="+mn-lt"/>
              </a:rPr>
              <a:t>Solar cell technology</a:t>
            </a:r>
          </a:p>
          <a:p>
            <a:pPr marL="457200" lvl="0" indent="-3175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 sz="1800" b="0" dirty="0">
                <a:latin typeface="+mn-lt"/>
              </a:rPr>
              <a:t>Variables in solar generation</a:t>
            </a:r>
          </a:p>
          <a:p>
            <a:pPr marL="457200" lvl="0" indent="-3175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 sz="1800" b="0" dirty="0">
                <a:latin typeface="+mn-lt"/>
              </a:rPr>
              <a:t>Modeling and estimating variations</a:t>
            </a:r>
          </a:p>
          <a:p>
            <a:pPr lv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latin typeface="+mn-lt"/>
            </a:endParaRPr>
          </a:p>
          <a:p>
            <a:pPr lv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latin typeface="+mn-lt"/>
            </a:endParaRPr>
          </a:p>
          <a:p>
            <a:pPr lv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</a:pPr>
            <a:endParaRPr lang="en-US" sz="1800" b="0" dirty="0">
              <a:latin typeface="+mn-lt"/>
            </a:endParaRP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A38099D-7933-4111-A49D-02F13DCC925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26.3.2019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032AAC94-B35B-4E7C-8743-5AABC76E96C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35188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D568A74-7405-49A1-9A47-AA2D2D6F3E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>
                <a:ea typeface="ＭＳ Ｐゴシック"/>
              </a:rPr>
              <a:t>Solar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radiation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BF59B69F-3B65-4191-808B-F2CEA51D0E3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63309" y="913913"/>
            <a:ext cx="3988079" cy="3658087"/>
          </a:xfrm>
        </p:spPr>
        <p:txBody>
          <a:bodyPr vert="horz" lIns="0" tIns="0" rIns="0" bIns="0" anchor="t"/>
          <a:lstStyle/>
          <a:p>
            <a:pPr marL="425450" lvl="0" indent="-28575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</a:rPr>
              <a:t>Solar power causes variations in grid</a:t>
            </a:r>
          </a:p>
          <a:p>
            <a:pPr marL="882650" lvl="0" indent="-28575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400" b="0" dirty="0">
                <a:latin typeface="+mn-lt"/>
              </a:rPr>
              <a:t>Local conditions, panels used</a:t>
            </a:r>
          </a:p>
          <a:p>
            <a:pPr marL="882650" lvl="0" indent="-28575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400" b="0" dirty="0">
                <a:latin typeface="+mn-lt"/>
                <a:ea typeface="ＭＳ Ｐゴシック"/>
              </a:rPr>
              <a:t>Amount of sunlight intermittent</a:t>
            </a:r>
          </a:p>
          <a:p>
            <a:pPr marL="882650" lvl="0" indent="-28575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400" b="0" dirty="0">
                <a:latin typeface="+mn-lt"/>
              </a:rPr>
              <a:t>Variations in solar generation a danger to grid stability</a:t>
            </a:r>
          </a:p>
          <a:p>
            <a:pPr marL="425450" lvl="0" indent="-28575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</a:rPr>
              <a:t>High variability -&gt; estimates and models</a:t>
            </a:r>
          </a:p>
          <a:p>
            <a:pPr marL="663050" lvl="1" indent="-28575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400" b="0" dirty="0">
                <a:latin typeface="+mn-lt"/>
              </a:rPr>
              <a:t>Based on historical data</a:t>
            </a:r>
          </a:p>
          <a:p>
            <a:pPr marL="662940" lvl="1" indent="-28575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Short-term forecasts</a:t>
            </a:r>
          </a:p>
          <a:p>
            <a:pPr marL="662940" lvl="1" indent="-28575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400" b="0" dirty="0">
                <a:latin typeface="+mn-lt"/>
              </a:rPr>
              <a:t>Long-term forecasts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400" b="0" dirty="0">
              <a:latin typeface="+mn-lt"/>
            </a:endParaRPr>
          </a:p>
        </p:txBody>
      </p:sp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95CD4D4E-6EF7-4F39-B096-698EB0A30252}"/>
              </a:ext>
            </a:extLst>
          </p:cNvPr>
          <p:cNvPicPr>
            <a:picLocks noGrp="1" noChangeAspect="1"/>
          </p:cNvPicPr>
          <p:nvPr>
            <p:ph sz="quarter" idx="18"/>
          </p:nvPr>
        </p:nvPicPr>
        <p:blipFill>
          <a:blip r:embed="rId2"/>
          <a:stretch>
            <a:fillRect/>
          </a:stretch>
        </p:blipFill>
        <p:spPr>
          <a:xfrm>
            <a:off x="4451388" y="1261611"/>
            <a:ext cx="4418929" cy="2624690"/>
          </a:xfrm>
        </p:spPr>
      </p:pic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5BB7690-08B5-4BA0-BC23-969A9277823D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26.3.2019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C5230694-6C06-48E4-A440-09B6A5D86A3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36814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837C0F0-F174-401C-A2AE-89A950BD47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Solar</a:t>
            </a:r>
            <a:r>
              <a:rPr lang="fi-FI"/>
              <a:t> </a:t>
            </a:r>
            <a:r>
              <a:rPr lang="fi-FI" err="1"/>
              <a:t>cell</a:t>
            </a:r>
            <a:r>
              <a:rPr lang="fi-FI" dirty="0"/>
              <a:t> </a:t>
            </a:r>
            <a:r>
              <a:rPr lang="fi-FI" dirty="0" err="1"/>
              <a:t>technology</a:t>
            </a:r>
            <a:endParaRPr lang="fi-FI" dirty="0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BF1D4BD4-0AD8-4AE3-A244-1D1745F4398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92100" lvl="0" indent="-25400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600" b="0" dirty="0">
                <a:latin typeface="+mn-lt"/>
              </a:rPr>
              <a:t>Solar cells can be modeled with simple equivalent circuit</a:t>
            </a:r>
          </a:p>
          <a:p>
            <a:pPr marL="529700" lvl="1" indent="-25400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</a:pPr>
            <a:r>
              <a:rPr lang="en-US" sz="1400" dirty="0" err="1">
                <a:latin typeface="+mn-lt"/>
              </a:rPr>
              <a:t>J</a:t>
            </a:r>
            <a:r>
              <a:rPr lang="en-US" sz="1400" b="0" dirty="0" err="1">
                <a:latin typeface="+mn-lt"/>
              </a:rPr>
              <a:t>ph</a:t>
            </a:r>
            <a:r>
              <a:rPr lang="en-US" sz="1400" b="0" dirty="0">
                <a:latin typeface="+mn-lt"/>
              </a:rPr>
              <a:t>  from solar radiation</a:t>
            </a:r>
          </a:p>
          <a:p>
            <a:pPr marL="529700" lvl="1" indent="-25400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</a:pPr>
            <a:r>
              <a:rPr lang="en-US" sz="1400" b="0" dirty="0" err="1">
                <a:latin typeface="+mn-lt"/>
              </a:rPr>
              <a:t>Jd</a:t>
            </a:r>
            <a:r>
              <a:rPr lang="en-US" sz="1400" b="0" dirty="0">
                <a:latin typeface="+mn-lt"/>
              </a:rPr>
              <a:t>, </a:t>
            </a:r>
            <a:r>
              <a:rPr lang="en-US" sz="1400" b="0" dirty="0" err="1">
                <a:latin typeface="+mn-lt"/>
              </a:rPr>
              <a:t>Rsh</a:t>
            </a:r>
            <a:r>
              <a:rPr lang="en-US" sz="1400" b="0" dirty="0">
                <a:latin typeface="+mn-lt"/>
              </a:rPr>
              <a:t>, Rs from solar cell properties</a:t>
            </a:r>
          </a:p>
          <a:p>
            <a:pPr marL="292100" lvl="0" indent="-25400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600" b="0" dirty="0">
                <a:latin typeface="+mn-lt"/>
              </a:rPr>
              <a:t>Power production follows I-V curve</a:t>
            </a:r>
          </a:p>
          <a:p>
            <a:pPr marL="529700" lvl="1" indent="-25400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</a:pPr>
            <a:r>
              <a:rPr lang="en-US" sz="1400" b="0" dirty="0" err="1">
                <a:latin typeface="+mn-lt"/>
              </a:rPr>
              <a:t>Isc</a:t>
            </a:r>
            <a:r>
              <a:rPr lang="en-US" sz="1400" b="0" dirty="0">
                <a:latin typeface="+mn-lt"/>
              </a:rPr>
              <a:t>, </a:t>
            </a:r>
            <a:r>
              <a:rPr lang="en-US" sz="1400" b="0" dirty="0" err="1">
                <a:latin typeface="+mn-lt"/>
              </a:rPr>
              <a:t>Voc</a:t>
            </a:r>
            <a:r>
              <a:rPr lang="en-US" sz="1400" b="0" dirty="0">
                <a:latin typeface="+mn-lt"/>
              </a:rPr>
              <a:t> and </a:t>
            </a:r>
            <a:r>
              <a:rPr lang="en-US" sz="1400" b="0" dirty="0" err="1">
                <a:latin typeface="+mn-lt"/>
              </a:rPr>
              <a:t>Pmax</a:t>
            </a:r>
            <a:r>
              <a:rPr lang="en-US" sz="1400" b="0" dirty="0">
                <a:latin typeface="+mn-lt"/>
              </a:rPr>
              <a:t> depend on ambient temperature</a:t>
            </a:r>
          </a:p>
          <a:p>
            <a:pPr marL="292100" indent="-25400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</a:rPr>
              <a:t>For modeling, variables needed are solar irradiation and ambient temperature</a:t>
            </a:r>
          </a:p>
          <a:p>
            <a:endParaRPr lang="fi-FI" sz="1400" b="0" dirty="0">
              <a:latin typeface="+mn-lt"/>
            </a:endParaRP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AE22DD17-66CD-494C-9C36-F2D9FAADC22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26.3.2019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DB60AC70-EECF-4FED-B9AC-C1AF220DBEA3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pic>
        <p:nvPicPr>
          <p:cNvPr id="8" name="Shape 102">
            <a:extLst>
              <a:ext uri="{FF2B5EF4-FFF2-40B4-BE49-F238E27FC236}">
                <a16:creationId xmlns:a16="http://schemas.microsoft.com/office/drawing/2014/main" id="{E46F5F4B-961A-4169-9E74-31DA909E8E13}"/>
              </a:ext>
            </a:extLst>
          </p:cNvPr>
          <p:cNvPicPr preferRelativeResize="0">
            <a:picLocks noGrp="1"/>
          </p:cNvPicPr>
          <p:nvPr>
            <p:ph sz="quarter" idx="18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92615" y="1261611"/>
            <a:ext cx="2908448" cy="1232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103">
            <a:extLst>
              <a:ext uri="{FF2B5EF4-FFF2-40B4-BE49-F238E27FC236}">
                <a16:creationId xmlns:a16="http://schemas.microsoft.com/office/drawing/2014/main" id="{36C7F813-59BA-4887-9D78-9550AB9E640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8024" y="2493759"/>
            <a:ext cx="3025907" cy="18287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2027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AF53072-1127-4FF3-A8A5-4735CD8053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Variables</a:t>
            </a:r>
            <a:r>
              <a:rPr lang="fi-FI"/>
              <a:t> in </a:t>
            </a:r>
            <a:r>
              <a:rPr lang="fi-FI" err="1"/>
              <a:t>solar</a:t>
            </a:r>
            <a:r>
              <a:rPr lang="fi-FI"/>
              <a:t> </a:t>
            </a:r>
            <a:r>
              <a:rPr lang="fi-FI" err="1"/>
              <a:t>power</a:t>
            </a:r>
            <a:r>
              <a:rPr lang="fi-FI"/>
              <a:t> </a:t>
            </a:r>
            <a:r>
              <a:rPr lang="fi-FI" err="1"/>
              <a:t>generation</a:t>
            </a:r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914C450-8F28-4FCD-8319-A943F28C67E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vert="horz" lIns="0" tIns="0" rIns="0" bIns="0" anchor="t"/>
          <a:lstStyle/>
          <a:p>
            <a:pPr marL="285750" lvl="0" indent="-28575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  <a:ea typeface="ＭＳ Ｐゴシック"/>
              </a:rPr>
              <a:t>Solar irradiance on the panel varies</a:t>
            </a:r>
          </a:p>
          <a:p>
            <a:pPr marL="662940" lvl="1" indent="-28575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400" b="0" dirty="0">
                <a:latin typeface="+mn-lt"/>
              </a:rPr>
              <a:t>Temperature, weather</a:t>
            </a:r>
          </a:p>
          <a:p>
            <a:pPr marL="662940" lvl="1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400" b="0" dirty="0">
                <a:latin typeface="+mn-lt"/>
              </a:rPr>
              <a:t>Panel condition and properties</a:t>
            </a:r>
          </a:p>
          <a:p>
            <a:pPr marL="662940" lvl="1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400" b="0" dirty="0">
                <a:latin typeface="+mn-lt"/>
              </a:rPr>
              <a:t>Angle between sun and module position</a:t>
            </a:r>
            <a:endParaRPr lang="en-US" sz="1400" dirty="0">
              <a:latin typeface="+mn-lt"/>
            </a:endParaRPr>
          </a:p>
          <a:p>
            <a:pPr marL="662940" lvl="1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400" b="0" dirty="0">
                <a:latin typeface="+mn-lt"/>
              </a:rPr>
              <a:t>Form of radiation (direct, diffuse, reflected)</a:t>
            </a:r>
          </a:p>
        </p:txBody>
      </p:sp>
      <p:pic>
        <p:nvPicPr>
          <p:cNvPr id="7" name="Picture 7" descr="A picture containing object&#10;&#10;Description generated with very high confidence">
            <a:extLst>
              <a:ext uri="{FF2B5EF4-FFF2-40B4-BE49-F238E27FC236}">
                <a16:creationId xmlns:a16="http://schemas.microsoft.com/office/drawing/2014/main" id="{CC4AB981-C3E9-40BE-B268-D260088D8C2C}"/>
              </a:ext>
            </a:extLst>
          </p:cNvPr>
          <p:cNvPicPr>
            <a:picLocks noGrp="1" noChangeAspect="1"/>
          </p:cNvPicPr>
          <p:nvPr>
            <p:ph sz="quarter" idx="18"/>
          </p:nvPr>
        </p:nvPicPr>
        <p:blipFill>
          <a:blip r:embed="rId2"/>
          <a:stretch>
            <a:fillRect/>
          </a:stretch>
        </p:blipFill>
        <p:spPr>
          <a:xfrm>
            <a:off x="4797754" y="1313072"/>
            <a:ext cx="3736366" cy="2181225"/>
          </a:xfrm>
          <a:prstGeom prst="rect">
            <a:avLst/>
          </a:prstGeom>
        </p:spPr>
      </p:pic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B4543DD-8A1D-485B-83F3-BC86AAA8EB7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26.3.2019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4E2C5A7B-8446-483F-A2D2-CBE8DD9F7D5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0E100E-EC45-4B2F-9FFB-1A8BA818DDA9}"/>
              </a:ext>
            </a:extLst>
          </p:cNvPr>
          <p:cNvSpPr txBox="1"/>
          <p:nvPr/>
        </p:nvSpPr>
        <p:spPr>
          <a:xfrm>
            <a:off x="5557101" y="357093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/>
                <a:ea typeface="ＭＳ Ｐゴシック"/>
                <a:cs typeface="Arial"/>
              </a:rPr>
              <a:t>Solar-radiation components (Courtesy ofAl Hicks, NREL.)</a:t>
            </a:r>
            <a:endParaRPr lang="en-US" sz="120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19782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D2BF267-C1E6-44A6-9538-EABBF891B3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Modeling</a:t>
            </a:r>
            <a:r>
              <a:rPr lang="fi-FI"/>
              <a:t> </a:t>
            </a:r>
            <a:r>
              <a:rPr lang="fi-FI" err="1"/>
              <a:t>solar</a:t>
            </a:r>
            <a:r>
              <a:rPr lang="fi-FI"/>
              <a:t> </a:t>
            </a:r>
            <a:r>
              <a:rPr lang="fi-FI" err="1"/>
              <a:t>power</a:t>
            </a:r>
            <a:r>
              <a:rPr lang="fi-FI"/>
              <a:t> </a:t>
            </a:r>
            <a:r>
              <a:rPr lang="fi-FI" err="1"/>
              <a:t>generation</a:t>
            </a:r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8DFF47B-F2BB-4C55-A052-79EE7D34EBD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vert="horz" lIns="0" tIns="0" rIns="0" bIns="0" anchor="t"/>
          <a:lstStyle/>
          <a:p>
            <a:pPr>
              <a:buFont typeface="Arial" panose="020B0604020202020204" pitchFamily="34" charset="0"/>
              <a:buChar char="•"/>
            </a:pPr>
            <a:r>
              <a:rPr lang="fi-FI" sz="1600" b="0" dirty="0">
                <a:latin typeface="+mn-lt"/>
                <a:ea typeface="ＭＳ Ｐゴシック"/>
                <a:cs typeface="Arial"/>
              </a:rPr>
              <a:t>In long-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term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forecasting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,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models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calculating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average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solar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radiation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on a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panel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over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a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time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period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are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commonly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used</a:t>
            </a:r>
            <a:endParaRPr lang="fi-FI" sz="1600" b="0" dirty="0">
              <a:latin typeface="+mn-lt"/>
              <a:ea typeface="ＭＳ Ｐゴシック"/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i-FI" sz="1600" b="0" dirty="0" err="1">
                <a:latin typeface="+mn-lt"/>
                <a:ea typeface="ＭＳ Ｐゴシック"/>
                <a:cs typeface="Arial"/>
              </a:rPr>
              <a:t>Models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depend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on</a:t>
            </a:r>
          </a:p>
          <a:p>
            <a:pPr marL="516255" lvl="2" indent="-285750">
              <a:buFont typeface="Arial" panose="020B0604020202020204" pitchFamily="34" charset="0"/>
              <a:buChar char="•"/>
            </a:pPr>
            <a:r>
              <a:rPr lang="fi-FI" sz="1400" i="0" dirty="0" err="1">
                <a:latin typeface="+mn-lt"/>
                <a:ea typeface="ＭＳ Ｐゴシック"/>
                <a:cs typeface="Arial"/>
              </a:rPr>
              <a:t>astronomical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 data (Sun 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declination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, Earth-Sun 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distance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),</a:t>
            </a:r>
            <a:endParaRPr lang="fi-FI" sz="1400" i="0" dirty="0">
              <a:latin typeface="+mn-lt"/>
              <a:ea typeface="ＭＳ Ｐゴシック"/>
            </a:endParaRPr>
          </a:p>
          <a:p>
            <a:pPr marL="516255" lvl="2" indent="-285750">
              <a:buFont typeface="Arial" panose="020B0604020202020204" pitchFamily="34" charset="0"/>
              <a:buChar char="•"/>
            </a:pPr>
            <a:r>
              <a:rPr lang="fi-FI" sz="1400" i="0" dirty="0" err="1">
                <a:latin typeface="+mn-lt"/>
                <a:ea typeface="ＭＳ Ｐゴシック"/>
                <a:cs typeface="Arial"/>
              </a:rPr>
              <a:t>surface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 data (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elevation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, 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surface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shape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),</a:t>
            </a:r>
            <a:endParaRPr lang="fi-FI" sz="1400" i="0" dirty="0">
              <a:latin typeface="+mn-lt"/>
              <a:ea typeface="ＭＳ Ｐゴシック"/>
            </a:endParaRPr>
          </a:p>
          <a:p>
            <a:pPr marL="516255" lvl="2" indent="-285750">
              <a:buFont typeface="Arial" panose="020B0604020202020204" pitchFamily="34" charset="0"/>
              <a:buChar char="•"/>
            </a:pPr>
            <a:r>
              <a:rPr lang="fi-FI" sz="1400" i="0" dirty="0" err="1">
                <a:latin typeface="+mn-lt"/>
                <a:ea typeface="ＭＳ Ｐゴシック"/>
                <a:cs typeface="Arial"/>
              </a:rPr>
              <a:t>climate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 data (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duration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 of 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solar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radiation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, transmission 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coefficients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)</a:t>
            </a:r>
            <a:endParaRPr lang="fi-FI" sz="1400" i="0" dirty="0">
              <a:latin typeface="+mn-lt"/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i-FI" sz="1600" b="0" dirty="0" err="1">
                <a:latin typeface="+mn-lt"/>
                <a:ea typeface="ＭＳ Ｐゴシック"/>
                <a:cs typeface="Arial"/>
              </a:rPr>
              <a:t>Models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based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on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historical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measurements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of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solar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radiation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in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specific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locations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are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also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used</a:t>
            </a:r>
            <a:endParaRPr lang="fi-FI" sz="1600" b="0" dirty="0">
              <a:latin typeface="+mn-lt"/>
              <a:ea typeface="ＭＳ Ｐゴシック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sz="1600" b="0" dirty="0">
              <a:latin typeface="+mn-lt"/>
              <a:ea typeface="ＭＳ Ｐゴシック"/>
            </a:endParaRP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A0628A4-8071-4293-9571-1004FEFA101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26.3.2019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E2474500-315F-497A-B27C-E72F08A517E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69395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04A9C0C-FF62-450B-AC8A-757DBBEA76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Modeling</a:t>
            </a:r>
            <a:r>
              <a:rPr lang="fi-FI"/>
              <a:t> </a:t>
            </a:r>
            <a:r>
              <a:rPr lang="fi-FI" err="1"/>
              <a:t>solar</a:t>
            </a:r>
            <a:r>
              <a:rPr lang="fi-FI"/>
              <a:t> </a:t>
            </a:r>
            <a:r>
              <a:rPr lang="fi-FI" err="1"/>
              <a:t>power</a:t>
            </a:r>
            <a:r>
              <a:rPr lang="fi-FI"/>
              <a:t> </a:t>
            </a:r>
            <a:r>
              <a:rPr lang="fi-FI" err="1"/>
              <a:t>generation</a:t>
            </a:r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37E2B89-3459-4E8F-A7F7-76D3A23CEE7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vert="horz" lIns="0" tIns="0" rIns="0" bIns="0" anchor="t"/>
          <a:lstStyle/>
          <a:p>
            <a:pPr marL="342900" indent="-342900">
              <a:buChar char="•"/>
            </a:pPr>
            <a:r>
              <a:rPr lang="fi-FI" sz="1600" b="0" dirty="0">
                <a:latin typeface="+mn-lt"/>
                <a:ea typeface="ＭＳ Ｐゴシック"/>
              </a:rPr>
              <a:t>Short-</a:t>
            </a:r>
            <a:r>
              <a:rPr lang="fi-FI" sz="1600" b="0" dirty="0" err="1">
                <a:latin typeface="+mn-lt"/>
                <a:ea typeface="ＭＳ Ｐゴシック"/>
              </a:rPr>
              <a:t>term</a:t>
            </a:r>
            <a:r>
              <a:rPr lang="fi-FI" sz="1600" b="0" dirty="0">
                <a:latin typeface="+mn-lt"/>
                <a:ea typeface="ＭＳ Ｐゴシック"/>
              </a:rPr>
              <a:t> </a:t>
            </a:r>
            <a:r>
              <a:rPr lang="fi-FI" sz="1600" b="0" dirty="0" err="1">
                <a:latin typeface="+mn-lt"/>
                <a:ea typeface="ＭＳ Ｐゴシック"/>
              </a:rPr>
              <a:t>forecasting</a:t>
            </a:r>
            <a:r>
              <a:rPr lang="fi-FI" sz="1600" b="0" dirty="0">
                <a:latin typeface="+mn-lt"/>
                <a:ea typeface="ＭＳ Ｐゴシック"/>
              </a:rPr>
              <a:t> </a:t>
            </a:r>
            <a:r>
              <a:rPr lang="fi-FI" sz="1600" b="0" dirty="0" err="1">
                <a:latin typeface="+mn-lt"/>
                <a:ea typeface="ＭＳ Ｐゴシック"/>
              </a:rPr>
              <a:t>focused</a:t>
            </a:r>
            <a:r>
              <a:rPr lang="fi-FI" sz="1600" b="0" dirty="0">
                <a:latin typeface="+mn-lt"/>
                <a:ea typeface="ＭＳ Ｐゴシック"/>
              </a:rPr>
              <a:t> on </a:t>
            </a:r>
            <a:r>
              <a:rPr lang="fi-FI" sz="1600" b="0" dirty="0" err="1">
                <a:latin typeface="+mn-lt"/>
                <a:ea typeface="ＭＳ Ｐゴシック"/>
              </a:rPr>
              <a:t>smaller</a:t>
            </a:r>
            <a:r>
              <a:rPr lang="fi-FI" sz="1600" b="0" dirty="0">
                <a:latin typeface="+mn-lt"/>
                <a:ea typeface="ＭＳ Ｐゴシック"/>
              </a:rPr>
              <a:t> </a:t>
            </a:r>
            <a:r>
              <a:rPr lang="fi-FI" sz="1600" b="0" dirty="0" err="1">
                <a:latin typeface="+mn-lt"/>
                <a:ea typeface="ＭＳ Ｐゴシック"/>
              </a:rPr>
              <a:t>timescales</a:t>
            </a:r>
            <a:r>
              <a:rPr lang="fi-FI" sz="1600" b="0" dirty="0">
                <a:latin typeface="+mn-lt"/>
                <a:ea typeface="ＭＳ Ｐゴシック"/>
              </a:rPr>
              <a:t> and </a:t>
            </a:r>
            <a:r>
              <a:rPr lang="fi-FI" sz="1600" b="0" dirty="0" err="1">
                <a:latin typeface="+mn-lt"/>
                <a:ea typeface="ＭＳ Ｐゴシック"/>
              </a:rPr>
              <a:t>local</a:t>
            </a:r>
            <a:r>
              <a:rPr lang="fi-FI" sz="1600" b="0" dirty="0">
                <a:latin typeface="+mn-lt"/>
                <a:ea typeface="ＭＳ Ｐゴシック"/>
              </a:rPr>
              <a:t> </a:t>
            </a:r>
            <a:r>
              <a:rPr lang="fi-FI" sz="1600" b="0" dirty="0" err="1">
                <a:latin typeface="+mn-lt"/>
                <a:ea typeface="ＭＳ Ｐゴシック"/>
              </a:rPr>
              <a:t>conditions</a:t>
            </a:r>
            <a:endParaRPr lang="fi-FI" sz="1600" b="0" dirty="0">
              <a:latin typeface="+mn-lt"/>
              <a:ea typeface="ＭＳ Ｐゴシック"/>
            </a:endParaRPr>
          </a:p>
          <a:p>
            <a:pPr marL="580390" lvl="1" indent="-342900"/>
            <a:r>
              <a:rPr lang="fi-FI" sz="1400" dirty="0" err="1">
                <a:latin typeface="+mn-lt"/>
                <a:ea typeface="MS PGothic"/>
              </a:rPr>
              <a:t>Cloud</a:t>
            </a:r>
            <a:r>
              <a:rPr lang="fi-FI" sz="1400" dirty="0">
                <a:latin typeface="+mn-lt"/>
                <a:ea typeface="MS PGothic"/>
              </a:rPr>
              <a:t> cover</a:t>
            </a:r>
          </a:p>
          <a:p>
            <a:pPr marL="580390" lvl="1" indent="-342900"/>
            <a:r>
              <a:rPr lang="fi-FI" sz="1400" dirty="0">
                <a:latin typeface="+mn-lt"/>
                <a:ea typeface="MS PGothic"/>
              </a:rPr>
              <a:t>Time of </a:t>
            </a:r>
            <a:r>
              <a:rPr lang="fi-FI" sz="1400" dirty="0" err="1">
                <a:latin typeface="+mn-lt"/>
                <a:ea typeface="MS PGothic"/>
              </a:rPr>
              <a:t>day</a:t>
            </a:r>
            <a:endParaRPr lang="fi-FI" sz="1400" dirty="0">
              <a:latin typeface="+mn-lt"/>
              <a:ea typeface="MS PGothic"/>
            </a:endParaRPr>
          </a:p>
          <a:p>
            <a:pPr marL="580390" lvl="1" indent="-342900"/>
            <a:r>
              <a:rPr lang="fi-FI" sz="1400" dirty="0" err="1">
                <a:latin typeface="+mn-lt"/>
                <a:ea typeface="MS PGothic"/>
              </a:rPr>
              <a:t>Ambient</a:t>
            </a:r>
            <a:r>
              <a:rPr lang="fi-FI" sz="1400" dirty="0">
                <a:latin typeface="+mn-lt"/>
                <a:ea typeface="MS PGothic"/>
              </a:rPr>
              <a:t> </a:t>
            </a:r>
            <a:r>
              <a:rPr lang="fi-FI" sz="1400" dirty="0" err="1">
                <a:latin typeface="+mn-lt"/>
                <a:ea typeface="MS PGothic"/>
              </a:rPr>
              <a:t>temperature</a:t>
            </a:r>
            <a:endParaRPr lang="fi-FI" sz="1400" dirty="0">
              <a:latin typeface="+mn-lt"/>
              <a:ea typeface="MS PGothic"/>
            </a:endParaRPr>
          </a:p>
          <a:p>
            <a:pPr marL="580390" lvl="1" indent="-342900"/>
            <a:r>
              <a:rPr lang="fi-FI" sz="1400" dirty="0" err="1">
                <a:latin typeface="+mn-lt"/>
                <a:ea typeface="MS PGothic"/>
              </a:rPr>
              <a:t>Heavily</a:t>
            </a:r>
            <a:r>
              <a:rPr lang="fi-FI" sz="1400" dirty="0">
                <a:latin typeface="+mn-lt"/>
                <a:ea typeface="MS PGothic"/>
              </a:rPr>
              <a:t> </a:t>
            </a:r>
            <a:r>
              <a:rPr lang="fi-FI" sz="1400" dirty="0" err="1">
                <a:latin typeface="+mn-lt"/>
                <a:ea typeface="MS PGothic"/>
              </a:rPr>
              <a:t>reliant</a:t>
            </a:r>
            <a:r>
              <a:rPr lang="fi-FI" sz="1400" dirty="0">
                <a:latin typeface="+mn-lt"/>
                <a:ea typeface="MS PGothic"/>
              </a:rPr>
              <a:t> on </a:t>
            </a:r>
            <a:r>
              <a:rPr lang="fi-FI" sz="1400" dirty="0" err="1">
                <a:latin typeface="+mn-lt"/>
                <a:ea typeface="MS PGothic"/>
              </a:rPr>
              <a:t>weather</a:t>
            </a:r>
            <a:r>
              <a:rPr lang="fi-FI" sz="1400" dirty="0">
                <a:latin typeface="+mn-lt"/>
                <a:ea typeface="MS PGothic"/>
              </a:rPr>
              <a:t> data</a:t>
            </a:r>
          </a:p>
          <a:p>
            <a:pPr marL="580390" lvl="1" indent="-342900"/>
            <a:r>
              <a:rPr lang="fi-FI" sz="1400" dirty="0">
                <a:latin typeface="+mn-lt"/>
                <a:ea typeface="MS PGothic"/>
              </a:rPr>
              <a:t>More </a:t>
            </a:r>
            <a:r>
              <a:rPr lang="fi-FI" sz="1400" dirty="0" err="1">
                <a:latin typeface="+mn-lt"/>
                <a:ea typeface="MS PGothic"/>
              </a:rPr>
              <a:t>area-specific</a:t>
            </a:r>
            <a:endParaRPr lang="fi-FI" sz="1400" dirty="0">
              <a:latin typeface="+mn-lt"/>
            </a:endParaRP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7A51ED73-B94C-4795-9934-D872728494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26.3.2019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3B2FAFFA-BDCD-45D8-9FAB-10A07DB5CB0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1987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25C6BE7-336F-4B85-9553-ED6D5EB522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CA31A015-CE96-4A3F-B355-B17B73B1825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vert="horz" lIns="0" tIns="0" rIns="0" bIns="0" anchor="t"/>
          <a:lstStyle/>
          <a:p>
            <a:pPr>
              <a:buChar char="•"/>
            </a:pPr>
            <a:r>
              <a:rPr lang="fi-FI" sz="1600" b="0" dirty="0">
                <a:latin typeface="+mn-lt"/>
                <a:ea typeface="ＭＳ Ｐゴシック"/>
                <a:cs typeface="Arial"/>
              </a:rPr>
              <a:t> 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Solar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radiation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energy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data and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models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are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important</a:t>
            </a:r>
            <a:endParaRPr lang="fi-FI" sz="1600" b="0" dirty="0">
              <a:latin typeface="+mn-lt"/>
              <a:ea typeface="ＭＳ Ｐゴシック"/>
              <a:cs typeface="Arial"/>
            </a:endParaRPr>
          </a:p>
          <a:p>
            <a:pPr marL="460375" lvl="2" indent="-229870"/>
            <a:r>
              <a:rPr lang="fi-FI" sz="1400" i="0" dirty="0" err="1">
                <a:latin typeface="+mn-lt"/>
                <a:ea typeface="ＭＳ Ｐゴシック"/>
                <a:cs typeface="Arial"/>
              </a:rPr>
              <a:t>Research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 </a:t>
            </a:r>
          </a:p>
          <a:p>
            <a:pPr marL="460375" lvl="2" indent="-229870"/>
            <a:r>
              <a:rPr lang="fi-FI" sz="1400" i="0" dirty="0" err="1">
                <a:latin typeface="+mn-lt"/>
                <a:ea typeface="ＭＳ Ｐゴシック"/>
                <a:cs typeface="Arial"/>
              </a:rPr>
              <a:t>Panel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placement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locations</a:t>
            </a:r>
            <a:endParaRPr lang="fi-FI" sz="1400" i="0" dirty="0">
              <a:latin typeface="+mn-lt"/>
              <a:ea typeface="ＭＳ Ｐゴシック"/>
              <a:cs typeface="Arial"/>
            </a:endParaRPr>
          </a:p>
          <a:p>
            <a:pPr marL="460375" lvl="2" indent="-229870"/>
            <a:r>
              <a:rPr lang="fi-FI" sz="1400" i="0" dirty="0" err="1">
                <a:latin typeface="+mn-lt"/>
                <a:ea typeface="ＭＳ Ｐゴシック"/>
                <a:cs typeface="Arial"/>
              </a:rPr>
              <a:t>Forecasts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 for 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power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400" i="0" dirty="0" err="1">
                <a:latin typeface="+mn-lt"/>
                <a:ea typeface="ＭＳ Ｐゴシック"/>
                <a:cs typeface="Arial"/>
              </a:rPr>
              <a:t>production</a:t>
            </a:r>
            <a:endParaRPr lang="fi-FI" sz="1400" i="0" dirty="0">
              <a:latin typeface="+mn-lt"/>
              <a:ea typeface="ＭＳ Ｐゴシック"/>
              <a:cs typeface="Arial"/>
            </a:endParaRPr>
          </a:p>
          <a:p>
            <a:pPr>
              <a:buChar char="•"/>
            </a:pPr>
            <a:r>
              <a:rPr lang="fi-FI" sz="1600" b="0" dirty="0">
                <a:latin typeface="+mn-lt"/>
                <a:ea typeface="ＭＳ Ｐゴシック"/>
                <a:cs typeface="Arial"/>
              </a:rPr>
              <a:t> Power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generation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is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mainly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dependent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on</a:t>
            </a:r>
          </a:p>
          <a:p>
            <a:pPr marL="460375" lvl="2" indent="-229870"/>
            <a:r>
              <a:rPr lang="fi-FI" sz="1400" i="0" dirty="0" err="1">
                <a:latin typeface="+mn-lt"/>
                <a:ea typeface="ＭＳ Ｐゴシック"/>
                <a:cs typeface="Arial"/>
              </a:rPr>
              <a:t>Solar</a:t>
            </a:r>
            <a:r>
              <a:rPr lang="fi-FI" sz="1400" b="0" i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400" b="0" i="0" dirty="0" err="1">
                <a:latin typeface="+mn-lt"/>
                <a:ea typeface="ＭＳ Ｐゴシック"/>
                <a:cs typeface="Arial"/>
              </a:rPr>
              <a:t>radiation</a:t>
            </a:r>
            <a:r>
              <a:rPr lang="fi-FI" sz="1400" b="0" i="0" dirty="0">
                <a:latin typeface="+mn-lt"/>
                <a:ea typeface="ＭＳ Ｐゴシック"/>
                <a:cs typeface="Arial"/>
              </a:rPr>
              <a:t>,</a:t>
            </a:r>
            <a:r>
              <a:rPr lang="fi-FI" sz="1400" i="0" dirty="0">
                <a:latin typeface="+mn-lt"/>
                <a:ea typeface="ＭＳ Ｐゴシック"/>
                <a:cs typeface="Arial"/>
              </a:rPr>
              <a:t> </a:t>
            </a:r>
          </a:p>
          <a:p>
            <a:pPr marL="460375" lvl="2" indent="-229870"/>
            <a:r>
              <a:rPr lang="fi-FI" sz="1400" i="0" dirty="0" err="1">
                <a:latin typeface="+mn-lt"/>
                <a:ea typeface="ＭＳ Ｐゴシック"/>
                <a:cs typeface="Arial"/>
              </a:rPr>
              <a:t>Temperature</a:t>
            </a:r>
            <a:r>
              <a:rPr lang="fi-FI" sz="1400" b="0" i="0" dirty="0">
                <a:latin typeface="+mn-lt"/>
                <a:ea typeface="ＭＳ Ｐゴシック"/>
                <a:cs typeface="Arial"/>
              </a:rPr>
              <a:t> of </a:t>
            </a:r>
            <a:r>
              <a:rPr lang="fi-FI" sz="1400" b="0" i="0" dirty="0" err="1">
                <a:latin typeface="+mn-lt"/>
                <a:ea typeface="ＭＳ Ｐゴシック"/>
                <a:cs typeface="Arial"/>
              </a:rPr>
              <a:t>the</a:t>
            </a:r>
            <a:r>
              <a:rPr lang="fi-FI" sz="1400" b="0" i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400" b="0" i="0" dirty="0" err="1">
                <a:latin typeface="+mn-lt"/>
                <a:ea typeface="ＭＳ Ｐゴシック"/>
                <a:cs typeface="Arial"/>
              </a:rPr>
              <a:t>solar</a:t>
            </a:r>
            <a:r>
              <a:rPr lang="fi-FI" sz="1400" b="0" i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400" b="0" i="0" dirty="0" err="1">
                <a:latin typeface="+mn-lt"/>
                <a:ea typeface="ＭＳ Ｐゴシック"/>
                <a:cs typeface="Arial"/>
              </a:rPr>
              <a:t>cell</a:t>
            </a:r>
            <a:endParaRPr lang="fi-FI" sz="1400" i="0" dirty="0">
              <a:latin typeface="+mn-lt"/>
              <a:ea typeface="ＭＳ Ｐゴシック"/>
              <a:cs typeface="Arial"/>
            </a:endParaRPr>
          </a:p>
          <a:p>
            <a:pPr marL="460375" lvl="2" indent="-229870"/>
            <a:r>
              <a:rPr lang="fi-FI" sz="1400" i="0" dirty="0">
                <a:latin typeface="+mn-lt"/>
                <a:ea typeface="ＭＳ Ｐゴシック"/>
                <a:cs typeface="Arial"/>
              </a:rPr>
              <a:t>Technical</a:t>
            </a:r>
            <a:r>
              <a:rPr lang="fi-FI" sz="1400" b="0" i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400" b="0" i="0" dirty="0" err="1">
                <a:latin typeface="+mn-lt"/>
                <a:ea typeface="ＭＳ Ｐゴシック"/>
                <a:cs typeface="Arial"/>
              </a:rPr>
              <a:t>properties</a:t>
            </a:r>
            <a:endParaRPr lang="fi-FI" sz="1400" b="0" i="0" dirty="0">
              <a:latin typeface="+mn-lt"/>
              <a:ea typeface="ＭＳ Ｐゴシック"/>
            </a:endParaRPr>
          </a:p>
          <a:p>
            <a:pPr>
              <a:buChar char="•"/>
            </a:pPr>
            <a:r>
              <a:rPr lang="fi-FI" sz="1600" b="0" dirty="0" err="1">
                <a:latin typeface="+mn-lt"/>
                <a:ea typeface="ＭＳ Ｐゴシック"/>
                <a:cs typeface="Arial"/>
              </a:rPr>
              <a:t>Accurate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forecasts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are</a:t>
            </a:r>
            <a:r>
              <a:rPr lang="fi-FI" sz="1600" b="0" dirty="0">
                <a:latin typeface="+mn-lt"/>
                <a:ea typeface="ＭＳ Ｐゴシック"/>
                <a:cs typeface="Arial"/>
              </a:rPr>
              <a:t> </a:t>
            </a:r>
            <a:r>
              <a:rPr lang="fi-FI" sz="1600" b="0" dirty="0" err="1">
                <a:latin typeface="+mn-lt"/>
                <a:ea typeface="ＭＳ Ｐゴシック"/>
                <a:cs typeface="Arial"/>
              </a:rPr>
              <a:t>important</a:t>
            </a:r>
            <a:endParaRPr lang="fi-FI" sz="1600" b="0" dirty="0">
              <a:latin typeface="+mn-lt"/>
              <a:cs typeface="Arial"/>
            </a:endParaRPr>
          </a:p>
          <a:p>
            <a:pPr marL="460375" lvl="2" indent="-229870"/>
            <a:r>
              <a:rPr lang="fi-FI" sz="1400" i="0" dirty="0">
                <a:latin typeface="+mn-lt"/>
                <a:ea typeface="ヒラギノ角ゴ Pro W3"/>
                <a:cs typeface="Arial"/>
              </a:rPr>
              <a:t>Planning for </a:t>
            </a:r>
            <a:r>
              <a:rPr lang="fi-FI" sz="1400" i="0" dirty="0" err="1">
                <a:latin typeface="+mn-lt"/>
                <a:ea typeface="ヒラギノ角ゴ Pro W3"/>
                <a:cs typeface="Arial"/>
              </a:rPr>
              <a:t>stability</a:t>
            </a:r>
            <a:r>
              <a:rPr lang="fi-FI" sz="1400" i="0" dirty="0">
                <a:latin typeface="+mn-lt"/>
                <a:ea typeface="ヒラギノ角ゴ Pro W3"/>
                <a:cs typeface="Arial"/>
              </a:rPr>
              <a:t> of </a:t>
            </a:r>
            <a:r>
              <a:rPr lang="fi-FI" sz="1400" i="0" dirty="0" err="1">
                <a:latin typeface="+mn-lt"/>
                <a:ea typeface="ヒラギノ角ゴ Pro W3"/>
                <a:cs typeface="Arial"/>
              </a:rPr>
              <a:t>power</a:t>
            </a:r>
            <a:r>
              <a:rPr lang="fi-FI" sz="1400" i="0" dirty="0">
                <a:latin typeface="+mn-lt"/>
                <a:ea typeface="ヒラギノ角ゴ Pro W3"/>
                <a:cs typeface="Arial"/>
              </a:rPr>
              <a:t> </a:t>
            </a:r>
            <a:r>
              <a:rPr lang="fi-FI" sz="1400" i="0" dirty="0" err="1">
                <a:latin typeface="+mn-lt"/>
                <a:ea typeface="ヒラギノ角ゴ Pro W3"/>
                <a:cs typeface="Arial"/>
              </a:rPr>
              <a:t>grid</a:t>
            </a:r>
            <a:endParaRPr lang="fi-FI" sz="1400" b="0" i="0" dirty="0">
              <a:latin typeface="+mn-lt"/>
              <a:cs typeface="Arial"/>
            </a:endParaRPr>
          </a:p>
          <a:p>
            <a:pPr marL="342900" indent="-342900">
              <a:buChar char="•"/>
            </a:pPr>
            <a:endParaRPr lang="fi-FI" sz="1600" b="0" dirty="0">
              <a:latin typeface="+mn-lt"/>
            </a:endParaRP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3AFD5B4-9C81-40B7-9C16-8DC99019CF3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26.3.2019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8B7BD7C1-0058-4AEF-B94E-CECD0F11A74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57092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BB3E52D-E6B1-4341-9F10-CC26D0AEB4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Sources</a:t>
            </a:r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6D0D592E-F499-4330-A1E3-E881E425B5D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vert="horz" lIns="0" tIns="0" rIns="0" bIns="0" anchor="t"/>
          <a:lstStyle/>
          <a:p>
            <a:endParaRPr lang="fi-FI" sz="1400" b="0" dirty="0">
              <a:ea typeface="ＭＳ Ｐゴシック"/>
              <a:cs typeface="Arial"/>
            </a:endParaRPr>
          </a:p>
          <a:p>
            <a:pPr marL="342900" indent="-342900">
              <a:buChar char="•"/>
            </a:pPr>
            <a:r>
              <a:rPr lang="fi-FI" sz="1400" b="0" dirty="0">
                <a:ea typeface="ＭＳ Ｐゴシック"/>
                <a:cs typeface="Arial"/>
              </a:rPr>
              <a:t>V. </a:t>
            </a:r>
            <a:r>
              <a:rPr lang="fi-FI" sz="1400" b="0" dirty="0" err="1">
                <a:ea typeface="ＭＳ Ｐゴシック"/>
                <a:cs typeface="Arial"/>
              </a:rPr>
              <a:t>Femin</a:t>
            </a:r>
            <a:r>
              <a:rPr lang="fi-FI" sz="1400" b="0" dirty="0">
                <a:ea typeface="ＭＳ Ｐゴシック"/>
                <a:cs typeface="Arial"/>
              </a:rPr>
              <a:t>, M.I. Petra. 2016. </a:t>
            </a:r>
            <a:r>
              <a:rPr lang="fi-FI" sz="1400" b="0" dirty="0" err="1">
                <a:ea typeface="ＭＳ Ｐゴシック"/>
                <a:cs typeface="Arial"/>
              </a:rPr>
              <a:t>Modeling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the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temporal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variations</a:t>
            </a:r>
            <a:r>
              <a:rPr lang="fi-FI" sz="1400" b="0" dirty="0">
                <a:ea typeface="ＭＳ Ｐゴシック"/>
                <a:cs typeface="Arial"/>
              </a:rPr>
              <a:t> in </a:t>
            </a:r>
            <a:r>
              <a:rPr lang="fi-FI" sz="1400" b="0" dirty="0" err="1">
                <a:ea typeface="ＭＳ Ｐゴシック"/>
                <a:cs typeface="Arial"/>
              </a:rPr>
              <a:t>the</a:t>
            </a:r>
            <a:r>
              <a:rPr lang="fi-FI" sz="1400" b="0" dirty="0">
                <a:ea typeface="ＭＳ Ｐゴシック"/>
                <a:cs typeface="Arial"/>
              </a:rPr>
              <a:t> output of </a:t>
            </a:r>
            <a:r>
              <a:rPr lang="fi-FI" sz="1400" b="0" dirty="0" err="1">
                <a:ea typeface="ＭＳ Ｐゴシック"/>
                <a:cs typeface="Arial"/>
              </a:rPr>
              <a:t>large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solar</a:t>
            </a:r>
            <a:r>
              <a:rPr lang="fi-FI" sz="1400" b="0" dirty="0">
                <a:ea typeface="ＭＳ Ｐゴシック"/>
                <a:cs typeface="Arial"/>
              </a:rPr>
              <a:t> PV </a:t>
            </a:r>
            <a:r>
              <a:rPr lang="fi-FI" sz="1400" b="0" dirty="0" err="1">
                <a:ea typeface="ＭＳ Ｐゴシック"/>
                <a:cs typeface="Arial"/>
              </a:rPr>
              <a:t>power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plant</a:t>
            </a:r>
            <a:endParaRPr lang="fi-FI" sz="1400" dirty="0">
              <a:ea typeface="ＭＳ Ｐゴシック"/>
              <a:cs typeface="Arial"/>
            </a:endParaRPr>
          </a:p>
          <a:p>
            <a:pPr marL="342900" indent="-342900">
              <a:buChar char="•"/>
            </a:pPr>
            <a:r>
              <a:rPr lang="fi-FI" sz="1400" b="0" dirty="0" err="1">
                <a:ea typeface="ＭＳ Ｐゴシック"/>
                <a:cs typeface="Arial"/>
              </a:rPr>
              <a:t>Sharika</a:t>
            </a:r>
            <a:r>
              <a:rPr lang="fi-FI" sz="1400" b="0" dirty="0">
                <a:ea typeface="ＭＳ Ｐゴシック"/>
                <a:cs typeface="Arial"/>
              </a:rPr>
              <a:t>, </a:t>
            </a:r>
            <a:r>
              <a:rPr lang="fi-FI" sz="1400" b="0" dirty="0" err="1">
                <a:ea typeface="ＭＳ Ｐゴシック"/>
                <a:cs typeface="Arial"/>
              </a:rPr>
              <a:t>Wathmini</a:t>
            </a:r>
            <a:r>
              <a:rPr lang="fi-FI" sz="1400" b="0" dirty="0">
                <a:ea typeface="ＭＳ Ｐゴシック"/>
                <a:cs typeface="Arial"/>
              </a:rPr>
              <a:t> &amp; Fernando, </a:t>
            </a:r>
            <a:r>
              <a:rPr lang="fi-FI" sz="1400" b="0" dirty="0" err="1">
                <a:ea typeface="ＭＳ Ｐゴシック"/>
                <a:cs typeface="Arial"/>
              </a:rPr>
              <a:t>Lakchani</a:t>
            </a:r>
            <a:r>
              <a:rPr lang="fi-FI" sz="1400" b="0" dirty="0">
                <a:ea typeface="ＭＳ Ｐゴシック"/>
                <a:cs typeface="Arial"/>
              </a:rPr>
              <a:t> &amp; </a:t>
            </a:r>
            <a:r>
              <a:rPr lang="fi-FI" sz="1400" b="0" dirty="0" err="1">
                <a:ea typeface="ＭＳ Ｐゴシック"/>
                <a:cs typeface="Arial"/>
              </a:rPr>
              <a:t>Kanagasundaram</a:t>
            </a:r>
            <a:r>
              <a:rPr lang="fi-FI" sz="1400" b="0" dirty="0">
                <a:ea typeface="ＭＳ Ｐゴシック"/>
                <a:cs typeface="Arial"/>
              </a:rPr>
              <a:t>, </a:t>
            </a:r>
            <a:r>
              <a:rPr lang="fi-FI" sz="1400" b="0" dirty="0" err="1">
                <a:ea typeface="ＭＳ Ｐゴシック"/>
                <a:cs typeface="Arial"/>
              </a:rPr>
              <a:t>Ahilan</a:t>
            </a:r>
            <a:r>
              <a:rPr lang="fi-FI" sz="1400" b="0" dirty="0">
                <a:ea typeface="ＭＳ Ｐゴシック"/>
                <a:cs typeface="Arial"/>
              </a:rPr>
              <a:t> &amp; </a:t>
            </a:r>
            <a:r>
              <a:rPr lang="fi-FI" sz="1400" b="0" dirty="0" err="1">
                <a:ea typeface="ＭＳ Ｐゴシック"/>
                <a:cs typeface="Arial"/>
              </a:rPr>
              <a:t>Valluvan</a:t>
            </a:r>
            <a:r>
              <a:rPr lang="fi-FI" sz="1400" b="0" dirty="0">
                <a:ea typeface="ＭＳ Ｐゴシック"/>
                <a:cs typeface="Arial"/>
              </a:rPr>
              <a:t>, </a:t>
            </a:r>
            <a:r>
              <a:rPr lang="fi-FI" sz="1400" b="0" dirty="0" err="1">
                <a:ea typeface="ＭＳ Ｐゴシック"/>
                <a:cs typeface="Arial"/>
              </a:rPr>
              <a:t>Ragupathyraj</a:t>
            </a:r>
            <a:r>
              <a:rPr lang="fi-FI" sz="1400" b="0" dirty="0">
                <a:ea typeface="ＭＳ Ｐゴシック"/>
                <a:cs typeface="Arial"/>
              </a:rPr>
              <a:t> &amp; </a:t>
            </a:r>
            <a:r>
              <a:rPr lang="fi-FI" sz="1400" b="0" dirty="0" err="1">
                <a:ea typeface="ＭＳ Ｐゴシック"/>
                <a:cs typeface="Arial"/>
              </a:rPr>
              <a:t>Kaneswaran</a:t>
            </a:r>
            <a:r>
              <a:rPr lang="fi-FI" sz="1400" b="0" dirty="0">
                <a:ea typeface="ＭＳ Ｐゴシック"/>
                <a:cs typeface="Arial"/>
              </a:rPr>
              <a:t>, </a:t>
            </a:r>
            <a:r>
              <a:rPr lang="fi-FI" sz="1400" b="0" dirty="0" err="1">
                <a:ea typeface="ＭＳ Ｐゴシック"/>
                <a:cs typeface="Arial"/>
              </a:rPr>
              <a:t>Anantharajah</a:t>
            </a:r>
            <a:r>
              <a:rPr lang="fi-FI" sz="1400" b="0" dirty="0">
                <a:ea typeface="ＭＳ Ｐゴシック"/>
                <a:cs typeface="Arial"/>
              </a:rPr>
              <a:t>. (2018). Long-</a:t>
            </a:r>
            <a:r>
              <a:rPr lang="fi-FI" sz="1400" b="0" dirty="0" err="1">
                <a:ea typeface="ＭＳ Ｐゴシック"/>
                <a:cs typeface="Arial"/>
              </a:rPr>
              <a:t>term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Solar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Irradiance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Forecasting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Approaches</a:t>
            </a:r>
            <a:r>
              <a:rPr lang="fi-FI" sz="1400" b="0" dirty="0">
                <a:ea typeface="ＭＳ Ｐゴシック"/>
                <a:cs typeface="Arial"/>
              </a:rPr>
              <a:t> - A </a:t>
            </a:r>
            <a:r>
              <a:rPr lang="fi-FI" sz="1400" b="0" dirty="0" err="1">
                <a:ea typeface="ＭＳ Ｐゴシック"/>
                <a:cs typeface="Arial"/>
              </a:rPr>
              <a:t>Comparative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Study</a:t>
            </a:r>
            <a:r>
              <a:rPr lang="fi-FI" sz="1400" b="0" dirty="0">
                <a:ea typeface="ＭＳ Ｐゴシック"/>
                <a:cs typeface="Arial"/>
              </a:rPr>
              <a:t>. </a:t>
            </a:r>
            <a:endParaRPr lang="fi-FI" sz="1400" b="0" dirty="0">
              <a:cs typeface="Arial"/>
            </a:endParaRPr>
          </a:p>
          <a:p>
            <a:pPr marL="342900" indent="-342900">
              <a:buChar char="•"/>
            </a:pPr>
            <a:r>
              <a:rPr lang="fi-FI" sz="1400" b="0" dirty="0" err="1">
                <a:ea typeface="ＭＳ Ｐゴシック"/>
                <a:cs typeface="Arial"/>
              </a:rPr>
              <a:t>Emre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Akarslan</a:t>
            </a:r>
            <a:r>
              <a:rPr lang="fi-FI" sz="1400" b="0" dirty="0">
                <a:ea typeface="ＭＳ Ｐゴシック"/>
                <a:cs typeface="Arial"/>
              </a:rPr>
              <a:t>, </a:t>
            </a:r>
            <a:r>
              <a:rPr lang="fi-FI" sz="1400" b="0" dirty="0" err="1">
                <a:ea typeface="ＭＳ Ｐゴシック"/>
                <a:cs typeface="Arial"/>
              </a:rPr>
              <a:t>Fatih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Onur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Hocaoglu</a:t>
            </a:r>
            <a:r>
              <a:rPr lang="fi-FI" sz="1400" b="0" dirty="0">
                <a:ea typeface="ＭＳ Ｐゴシック"/>
                <a:cs typeface="Arial"/>
              </a:rPr>
              <a:t>, </a:t>
            </a:r>
            <a:r>
              <a:rPr lang="fi-FI" sz="1400" b="0" dirty="0" err="1">
                <a:ea typeface="ＭＳ Ｐゴシック"/>
                <a:cs typeface="Arial"/>
              </a:rPr>
              <a:t>Rifat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Edizkan</a:t>
            </a:r>
            <a:r>
              <a:rPr lang="fi-FI" sz="1400" b="0" dirty="0">
                <a:ea typeface="ＭＳ Ｐゴシック"/>
                <a:cs typeface="Arial"/>
              </a:rPr>
              <a:t>. 2018. </a:t>
            </a:r>
            <a:r>
              <a:rPr lang="fi-FI" sz="1400" b="0" dirty="0" err="1">
                <a:ea typeface="ＭＳ Ｐゴシック"/>
                <a:cs typeface="Arial"/>
              </a:rPr>
              <a:t>Novel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short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term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solar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irradiance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forecasting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models</a:t>
            </a:r>
            <a:endParaRPr lang="fi-FI" sz="1400" b="0" dirty="0">
              <a:ea typeface="ＭＳ Ｐゴシック"/>
              <a:cs typeface="Arial"/>
            </a:endParaRPr>
          </a:p>
          <a:p>
            <a:pPr marL="342900" indent="-342900">
              <a:buChar char="•"/>
            </a:pPr>
            <a:r>
              <a:rPr lang="fi-FI" sz="1400" b="0" dirty="0" err="1">
                <a:ea typeface="ＭＳ Ｐゴシック"/>
                <a:cs typeface="Arial"/>
              </a:rPr>
              <a:t>Lalit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Kumar</a:t>
            </a:r>
            <a:r>
              <a:rPr lang="fi-FI" sz="1400" b="0" dirty="0">
                <a:ea typeface="ＭＳ Ｐゴシック"/>
                <a:cs typeface="Arial"/>
              </a:rPr>
              <a:t>, Andrew K. </a:t>
            </a:r>
            <a:r>
              <a:rPr lang="fi-FI" sz="1400" b="0" dirty="0" err="1">
                <a:ea typeface="ＭＳ Ｐゴシック"/>
                <a:cs typeface="Arial"/>
              </a:rPr>
              <a:t>Skidmore</a:t>
            </a:r>
            <a:r>
              <a:rPr lang="fi-FI" sz="1400" b="0" dirty="0">
                <a:ea typeface="ＭＳ Ｐゴシック"/>
                <a:cs typeface="Arial"/>
              </a:rPr>
              <a:t>. 1997. </a:t>
            </a:r>
            <a:r>
              <a:rPr lang="fi-FI" sz="1400" b="0" dirty="0" err="1">
                <a:ea typeface="ＭＳ Ｐゴシック"/>
                <a:cs typeface="Arial"/>
              </a:rPr>
              <a:t>Modelling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topographic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variation</a:t>
            </a:r>
            <a:r>
              <a:rPr lang="fi-FI" sz="1400" b="0" dirty="0">
                <a:ea typeface="ＭＳ Ｐゴシック"/>
                <a:cs typeface="Arial"/>
              </a:rPr>
              <a:t> in </a:t>
            </a:r>
            <a:r>
              <a:rPr lang="fi-FI" sz="1400" b="0" dirty="0" err="1">
                <a:ea typeface="ＭＳ Ｐゴシック"/>
                <a:cs typeface="Arial"/>
              </a:rPr>
              <a:t>solar</a:t>
            </a:r>
            <a:r>
              <a:rPr lang="fi-FI" sz="1400" b="0" dirty="0">
                <a:ea typeface="ＭＳ Ｐゴシック"/>
                <a:cs typeface="Arial"/>
              </a:rPr>
              <a:t> </a:t>
            </a:r>
            <a:r>
              <a:rPr lang="fi-FI" sz="1400" b="0" dirty="0" err="1">
                <a:ea typeface="ＭＳ Ｐゴシック"/>
                <a:cs typeface="Arial"/>
              </a:rPr>
              <a:t>radiation</a:t>
            </a:r>
            <a:r>
              <a:rPr lang="fi-FI" sz="1400" b="0" dirty="0">
                <a:ea typeface="ＭＳ Ｐゴシック"/>
                <a:cs typeface="Arial"/>
              </a:rPr>
              <a:t> in a GIS </a:t>
            </a:r>
            <a:r>
              <a:rPr lang="fi-FI" sz="1400" b="0" dirty="0" err="1">
                <a:ea typeface="ＭＳ Ｐゴシック"/>
                <a:cs typeface="Arial"/>
              </a:rPr>
              <a:t>environment</a:t>
            </a:r>
            <a:r>
              <a:rPr lang="fi-FI" sz="1400" b="0" dirty="0">
                <a:ea typeface="ＭＳ Ｐゴシック"/>
                <a:cs typeface="Arial"/>
              </a:rPr>
              <a:t>.</a:t>
            </a:r>
          </a:p>
          <a:p>
            <a:pPr marL="342900" indent="-342900">
              <a:buChar char="•"/>
            </a:pPr>
            <a:endParaRPr lang="fi-FI" sz="1400" b="0" dirty="0">
              <a:cs typeface="Arial"/>
            </a:endParaRPr>
          </a:p>
          <a:p>
            <a:pPr marL="342900" indent="-342900">
              <a:buChar char="•"/>
            </a:pPr>
            <a:endParaRPr lang="fi-FI" sz="1400" b="0">
              <a:cs typeface="Arial"/>
            </a:endParaRPr>
          </a:p>
          <a:p>
            <a:pPr marL="342900" indent="-342900">
              <a:buChar char="•"/>
            </a:pPr>
            <a:endParaRPr lang="fi-FI" sz="140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2F69E27-9289-4CFB-931F-1B7AAB57F2A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26.3.2019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2E99B5E0-3A55-4F1C-9A16-00BCE7DFEDD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0785962"/>
      </p:ext>
    </p:extLst>
  </p:cSld>
  <p:clrMapOvr>
    <a:masterClrMapping/>
  </p:clrMapOvr>
</p:sld>
</file>

<file path=ppt/theme/theme1.xml><?xml version="1.0" encoding="utf-8"?>
<a:theme xmlns:a="http://schemas.openxmlformats.org/drawingml/2006/main" name="Aalto University">
  <a:themeElements>
    <a:clrScheme name="Aalto-sahko">
      <a:dk1>
        <a:sysClr val="windowText" lastClr="000000"/>
      </a:dk1>
      <a:lt1>
        <a:sysClr val="window" lastClr="FFFFFF"/>
      </a:lt1>
      <a:dk2>
        <a:srgbClr val="7D55C7"/>
      </a:dk2>
      <a:lt2>
        <a:srgbClr val="8C857B"/>
      </a:lt2>
      <a:accent1>
        <a:srgbClr val="7D37C7"/>
      </a:accent1>
      <a:accent2>
        <a:srgbClr val="FFCD00"/>
      </a:accent2>
      <a:accent3>
        <a:srgbClr val="EF3340"/>
      </a:accent3>
      <a:accent4>
        <a:srgbClr val="005EB8"/>
      </a:accent4>
      <a:accent5>
        <a:srgbClr val="8C857B"/>
      </a:accent5>
      <a:accent6>
        <a:srgbClr val="00965E"/>
      </a:accent6>
      <a:hlink>
        <a:srgbClr val="000000"/>
      </a:hlink>
      <a:folHlink>
        <a:srgbClr val="928B81"/>
      </a:folHlink>
    </a:clrScheme>
    <a:fontScheme name="Aalto-yliopist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b="1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5" id="{15483A38-36E4-A146-81F4-CC6EB89D80D8}" vid="{47B59E0B-37E0-B24D-B281-81FEE71057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Aalto ELEC_en_Original</Template>
  <TotalTime>0</TotalTime>
  <Words>313</Words>
  <Application>Microsoft Office PowerPoint</Application>
  <PresentationFormat>On-screen Show (16:10)</PresentationFormat>
  <Paragraphs>80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MS PGothic</vt:lpstr>
      <vt:lpstr>MS PGothic</vt:lpstr>
      <vt:lpstr>Arial</vt:lpstr>
      <vt:lpstr>Calibri</vt:lpstr>
      <vt:lpstr>Courier New</vt:lpstr>
      <vt:lpstr>Georgia</vt:lpstr>
      <vt:lpstr>Lucida Grande</vt:lpstr>
      <vt:lpstr>ヒラギノ角ゴ Pro W3</vt:lpstr>
      <vt:lpstr>Aalto University</vt:lpstr>
      <vt:lpstr> Solar power generation variation and its modeling </vt:lpstr>
      <vt:lpstr>Introduction</vt:lpstr>
      <vt:lpstr>Solar radiation</vt:lpstr>
      <vt:lpstr>Solar cell technology</vt:lpstr>
      <vt:lpstr>Variables in solar power generation</vt:lpstr>
      <vt:lpstr>Modeling solar power generation</vt:lpstr>
      <vt:lpstr>Modeling solar power generation</vt:lpstr>
      <vt:lpstr>Conclusions</vt:lpstr>
      <vt:lpstr>Sources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power generation variation and its modeling</dc:title>
  <dc:creator/>
  <cp:lastModifiedBy/>
  <cp:revision>1</cp:revision>
  <dcterms:created xsi:type="dcterms:W3CDTF">2019-03-25T11:53:42Z</dcterms:created>
  <dcterms:modified xsi:type="dcterms:W3CDTF">2019-03-26T07:28:40Z</dcterms:modified>
</cp:coreProperties>
</file>