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197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57eda87200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57eda87200_1_2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g57eda87200_1_24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7eda87200_1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57eda87200_1_9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g57eda87200_1_9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57eda87200_1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57eda87200_1_5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g57eda87200_1_52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7eda87200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7eda87200_1_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57eda87200_1_8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7eda87200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57eda87200_0_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57eda87200_0_9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7eda87200_1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7eda87200_1_6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57eda87200_1_64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16.4.2019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16.4.2019</a:t>
            </a:r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16.4.2019</a:t>
            </a:r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16.4.2019</a:t>
            </a:r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16.4.2019</a:t>
            </a:r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3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16.4.2019</a:t>
            </a:r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buildenv.2016.08.02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kanska.fi/tietoa-skanskasta/media/uutiset/50696/Tulevaisuuden-Tyoymparisto-barometri-2012-Toimitiloilta-vaaditaan-tehokkuutta%2C-joustavuutta-ja-ymparistovastuullisuutta" TargetMode="External"/><Relationship Id="rId4" Type="http://schemas.openxmlformats.org/officeDocument/2006/relationships/hyperlink" Target="https://www.vtt.fi/inf/pdf/tiedotteet/2004/T2247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8500" y="1037400"/>
            <a:ext cx="5667976" cy="489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381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fi-FI" b="0"/>
              <a:t>Smale et al. 2017.</a:t>
            </a:r>
            <a:r>
              <a:rPr lang="fi-FI" b="0">
                <a:solidFill>
                  <a:srgbClr val="000000"/>
                </a:solidFill>
              </a:rPr>
              <a:t> </a:t>
            </a:r>
            <a:r>
              <a:rPr lang="fi-FI" b="0" i="1">
                <a:solidFill>
                  <a:srgbClr val="000000"/>
                </a:solidFill>
              </a:rPr>
              <a:t>When social practices meet smart grids: Flexibility, grid management, and domestic consumption in The Netherlands</a:t>
            </a:r>
            <a:r>
              <a:rPr lang="fi-FI" b="0">
                <a:solidFill>
                  <a:srgbClr val="000000"/>
                </a:solidFill>
              </a:rPr>
              <a:t>. Energy Research &amp; Social Science. Volume 34, December 2017, Pages 132-140. DOI: https://doi.org/10.1016/j.erss.2017.06.037.</a:t>
            </a:r>
            <a:endParaRPr/>
          </a:p>
          <a:p>
            <a:pPr marL="292100" lvl="0" indent="-381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fi-FI" b="0"/>
              <a:t>Lawrence et al., 2016, </a:t>
            </a:r>
            <a:r>
              <a:rPr lang="fi-FI" b="0" i="1"/>
              <a:t>Ten questions concerning integrating smart buildings into the smart grid, </a:t>
            </a:r>
            <a:r>
              <a:rPr lang="fi-FI" b="0"/>
              <a:t>Building and Environment. Volume 108, November 2016, pp. 273-283. DOI:</a:t>
            </a:r>
            <a:r>
              <a:rPr lang="fi-FI"/>
              <a:t> </a:t>
            </a:r>
            <a:r>
              <a:rPr lang="fi-FI" b="0" u="sng">
                <a:solidFill>
                  <a:srgbClr val="000000"/>
                </a:solidFill>
                <a:hlinkClick r:id="rId3"/>
              </a:rPr>
              <a:t>https://doi.org/10.1016/j.buildenv.2016.08.022</a:t>
            </a:r>
            <a:endParaRPr>
              <a:solidFill>
                <a:srgbClr val="000000"/>
              </a:solidFill>
            </a:endParaRPr>
          </a:p>
          <a:p>
            <a:pPr marL="292100" lvl="0" indent="-381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fi-FI" b="0"/>
              <a:t>Kärkkäinen et al. 2003. </a:t>
            </a:r>
            <a:r>
              <a:rPr lang="fi-FI" b="0" i="1"/>
              <a:t>Demand side management of the district heating systems</a:t>
            </a:r>
            <a:r>
              <a:rPr lang="fi-FI" b="0"/>
              <a:t>. VTT. Web publishment. Cited 15.4.2019. Available:</a:t>
            </a:r>
            <a:r>
              <a:rPr lang="fi-FI"/>
              <a:t> </a:t>
            </a:r>
            <a:r>
              <a:rPr lang="fi-FI" b="0" u="sng">
                <a:solidFill>
                  <a:schemeClr val="hlink"/>
                </a:solidFill>
                <a:hlinkClick r:id="rId4"/>
              </a:rPr>
              <a:t>https://www.vtt.fi/inf/pdf/tiedotteet/2004/T2247.pdf</a:t>
            </a:r>
            <a:r>
              <a:rPr lang="fi-FI"/>
              <a:t>.</a:t>
            </a:r>
            <a:endParaRPr/>
          </a:p>
          <a:p>
            <a:pPr marL="292100" lvl="0" indent="-381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fi-FI" b="0"/>
              <a:t>Skanska. 2012.  </a:t>
            </a:r>
            <a:r>
              <a:rPr lang="fi-FI" b="0" i="1"/>
              <a:t>Tulevaisuuden Työympäristö -barometri 2012: Toimitiloilta vaaditaan tehokkuutta, joustavuutta ja ympäristövastuullisuutta. </a:t>
            </a:r>
            <a:r>
              <a:rPr lang="fi-FI" b="0"/>
              <a:t>Press release. Cited 15.4.2019. Available: </a:t>
            </a:r>
            <a:r>
              <a:rPr lang="fi-FI" b="0" u="sng">
                <a:solidFill>
                  <a:schemeClr val="hlink"/>
                </a:solidFill>
                <a:hlinkClick r:id="rId5"/>
              </a:rPr>
              <a:t>https://www.skanska.fi/tietoa-skanskasta/media/uutiset/50696/Tulevaisuuden-Tyoymparisto-barometri-2012-Toimitiloilta-vaaditaan-tehokkuutta%2C-joustavuutta-ja-ymparistovastuullisuutta</a:t>
            </a:r>
            <a:r>
              <a:rPr lang="fi-FI"/>
              <a:t>.</a:t>
            </a:r>
            <a:endParaRPr/>
          </a:p>
        </p:txBody>
      </p:sp>
      <p:sp>
        <p:nvSpPr>
          <p:cNvPr id="170" name="Google Shape;170;p1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71" name="Google Shape;171;p1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2" name="Google Shape;172;p1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8"/>
          <p:cNvSpPr/>
          <p:nvPr/>
        </p:nvSpPr>
        <p:spPr>
          <a:xfrm>
            <a:off x="572400" y="2239525"/>
            <a:ext cx="7989000" cy="2554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600">
                <a:solidFill>
                  <a:srgbClr val="FFFFFF"/>
                </a:solidFill>
              </a:rPr>
              <a:t>Thank you for your attention!</a:t>
            </a:r>
            <a:endParaRPr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00" y="1782075"/>
            <a:ext cx="3813422" cy="329385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9"/>
          <p:cNvSpPr/>
          <p:nvPr/>
        </p:nvSpPr>
        <p:spPr>
          <a:xfrm>
            <a:off x="1042988" y="2187471"/>
            <a:ext cx="2407200" cy="2407200"/>
          </a:xfrm>
          <a:prstGeom prst="noSmoking">
            <a:avLst>
              <a:gd name="adj" fmla="val 1875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9"/>
          <p:cNvSpPr/>
          <p:nvPr/>
        </p:nvSpPr>
        <p:spPr>
          <a:xfrm>
            <a:off x="3976138" y="3233450"/>
            <a:ext cx="1448400" cy="6957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9" name="Google Shape;79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4550" y="2768876"/>
            <a:ext cx="3293224" cy="20253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9"/>
          <p:cNvSpPr txBox="1">
            <a:spLocks noGrp="1"/>
          </p:cNvSpPr>
          <p:nvPr>
            <p:ph type="ctrTitle"/>
          </p:nvPr>
        </p:nvSpPr>
        <p:spPr>
          <a:xfrm>
            <a:off x="572400" y="189565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How much would you be willing to pay to not have your morning coffee?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/>
              <a:t>DR limitations set by human comfort requirements. Heat gains, heating and cooling, and demand flexibility</a:t>
            </a:r>
            <a:endParaRPr sz="3200" i="1"/>
          </a:p>
        </p:txBody>
      </p:sp>
      <p:sp>
        <p:nvSpPr>
          <p:cNvPr id="86" name="Google Shape;86;p10"/>
          <p:cNvSpPr txBox="1">
            <a:spLocks noGrp="1"/>
          </p:cNvSpPr>
          <p:nvPr>
            <p:ph type="subTitle" idx="1"/>
          </p:nvPr>
        </p:nvSpPr>
        <p:spPr>
          <a:xfrm>
            <a:off x="572400" y="4486275"/>
            <a:ext cx="6285600" cy="10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 dirty="0"/>
              <a:t>Emmi </a:t>
            </a:r>
            <a:r>
              <a:rPr lang="fi-FI" i="1" dirty="0" err="1"/>
              <a:t>Kosomaa</a:t>
            </a:r>
            <a:r>
              <a:rPr lang="fi-FI" i="1" dirty="0"/>
              <a:t> &amp; Anton Närekorpi</a:t>
            </a:r>
            <a:endParaRPr i="1" dirty="0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 lang="fi-FI" dirty="0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dirty="0"/>
              <a:t>16.4.2019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A78A1-1274-4E9A-AC5F-3D796CE70FDF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 txBox="1">
            <a:spLocks noGrp="1"/>
          </p:cNvSpPr>
          <p:nvPr>
            <p:ph type="body" idx="1"/>
          </p:nvPr>
        </p:nvSpPr>
        <p:spPr>
          <a:xfrm>
            <a:off x="1507200" y="1502200"/>
            <a:ext cx="6129600" cy="24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fi-FI" sz="1800" b="0">
                <a:solidFill>
                  <a:srgbClr val="000000"/>
                </a:solidFill>
              </a:rPr>
              <a:t>Traditionally:</a:t>
            </a:r>
            <a:endParaRPr sz="1800" b="0">
              <a:solidFill>
                <a:srgbClr val="000000"/>
              </a:solidFill>
            </a:endParaRPr>
          </a:p>
          <a:p>
            <a:pPr marL="45720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 b="0">
                <a:solidFill>
                  <a:srgbClr val="000000"/>
                </a:solidFill>
              </a:rPr>
              <a:t>“Technology enables demand response”</a:t>
            </a:r>
            <a:endParaRPr sz="1800" b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fi-FI" sz="1800" b="0">
                <a:solidFill>
                  <a:srgbClr val="000000"/>
                </a:solidFill>
              </a:rPr>
              <a:t>But is there a conflict between technological efforts and human comfort?</a:t>
            </a:r>
            <a:endParaRPr sz="1800" b="0">
              <a:solidFill>
                <a:srgbClr val="000000"/>
              </a:solidFill>
            </a:endParaRPr>
          </a:p>
        </p:txBody>
      </p:sp>
      <p:sp>
        <p:nvSpPr>
          <p:cNvPr id="93" name="Google Shape;93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8" name="Google Shape;98;p11"/>
          <p:cNvSpPr/>
          <p:nvPr/>
        </p:nvSpPr>
        <p:spPr>
          <a:xfrm>
            <a:off x="4973650" y="3357488"/>
            <a:ext cx="3194700" cy="809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>
                <a:solidFill>
                  <a:srgbClr val="FFFFFF"/>
                </a:solidFill>
              </a:rPr>
              <a:t>Human comfort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99" name="Google Shape;99;p11"/>
          <p:cNvSpPr/>
          <p:nvPr/>
        </p:nvSpPr>
        <p:spPr>
          <a:xfrm>
            <a:off x="4204875" y="3366062"/>
            <a:ext cx="602586" cy="809406"/>
          </a:xfrm>
          <a:prstGeom prst="lightningBolt">
            <a:avLst/>
          </a:prstGeom>
          <a:solidFill>
            <a:schemeClr val="accent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1"/>
          <p:cNvSpPr/>
          <p:nvPr/>
        </p:nvSpPr>
        <p:spPr>
          <a:xfrm>
            <a:off x="851925" y="3357488"/>
            <a:ext cx="3194700" cy="809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>
                <a:solidFill>
                  <a:srgbClr val="FFFFFF"/>
                </a:solidFill>
              </a:rPr>
              <a:t>Technological requirements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01" name="Google Shape;101;p11"/>
          <p:cNvSpPr txBox="1"/>
          <p:nvPr/>
        </p:nvSpPr>
        <p:spPr>
          <a:xfrm>
            <a:off x="2092650" y="4539938"/>
            <a:ext cx="4958700" cy="8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 i="1">
                <a:solidFill>
                  <a:schemeClr val="dk1"/>
                </a:solidFill>
                <a:highlight>
                  <a:srgbClr val="FFFFFF"/>
                </a:highlight>
              </a:rPr>
              <a:t>If the wind fails to blow, would households be willing to go to bed in the dark? Forego cooked breakfast and coffee?</a:t>
            </a:r>
            <a:endParaRPr sz="1800" i="1"/>
          </a:p>
        </p:txBody>
      </p:sp>
      <p:sp>
        <p:nvSpPr>
          <p:cNvPr id="102" name="Google Shape;102;p11"/>
          <p:cNvSpPr txBox="1"/>
          <p:nvPr/>
        </p:nvSpPr>
        <p:spPr>
          <a:xfrm>
            <a:off x="1746775" y="4397750"/>
            <a:ext cx="4452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6000"/>
              <a:t>“</a:t>
            </a:r>
            <a:endParaRPr sz="6000"/>
          </a:p>
        </p:txBody>
      </p:sp>
      <p:sp>
        <p:nvSpPr>
          <p:cNvPr id="103" name="Google Shape;103;p11"/>
          <p:cNvSpPr txBox="1"/>
          <p:nvPr/>
        </p:nvSpPr>
        <p:spPr>
          <a:xfrm>
            <a:off x="7936800" y="4682000"/>
            <a:ext cx="624600" cy="5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04" name="Google Shape;104;p11"/>
          <p:cNvSpPr txBox="1"/>
          <p:nvPr/>
        </p:nvSpPr>
        <p:spPr>
          <a:xfrm>
            <a:off x="6453500" y="5207300"/>
            <a:ext cx="2514000" cy="5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</a:rPr>
              <a:t>(Smale et al., 2017)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2"/>
          <p:cNvSpPr txBox="1">
            <a:spLocks noGrp="1"/>
          </p:cNvSpPr>
          <p:nvPr>
            <p:ph type="body" idx="1"/>
          </p:nvPr>
        </p:nvSpPr>
        <p:spPr>
          <a:xfrm>
            <a:off x="572400" y="2448925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2000"/>
              <a:t>Buildings responsible for 40% of world’s total energy use</a:t>
            </a:r>
            <a:endParaRPr sz="2000"/>
          </a:p>
          <a:p>
            <a:pPr marL="631825" lvl="1" indent="-2555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</a:pPr>
            <a:r>
              <a:rPr lang="fi-FI" sz="2000"/>
              <a:t>heating, cooling and refrigeration responsible for 50% of this</a:t>
            </a:r>
            <a:endParaRPr sz="2000"/>
          </a:p>
          <a:p>
            <a:pPr marL="292100" lvl="0" indent="-419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fi-FI" sz="2000"/>
              <a:t>Especially high demand buildings good for demand response </a:t>
            </a:r>
            <a:endParaRPr sz="2000"/>
          </a:p>
        </p:txBody>
      </p:sp>
      <p:sp>
        <p:nvSpPr>
          <p:cNvPr id="110" name="Google Shape;110;p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 short reminder of demand response</a:t>
            </a:r>
            <a:endParaRPr/>
          </a:p>
        </p:txBody>
      </p:sp>
      <p:sp>
        <p:nvSpPr>
          <p:cNvPr id="111" name="Google Shape;111;p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2" name="Google Shape;112;p1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5" name="Google Shape;115;p12"/>
          <p:cNvSpPr/>
          <p:nvPr/>
        </p:nvSpPr>
        <p:spPr>
          <a:xfrm>
            <a:off x="851925" y="4298350"/>
            <a:ext cx="3194700" cy="1036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>
                <a:solidFill>
                  <a:srgbClr val="FFFFFF"/>
                </a:solidFill>
              </a:rPr>
              <a:t>District heating/cooling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16" name="Google Shape;116;p12"/>
          <p:cNvSpPr/>
          <p:nvPr/>
        </p:nvSpPr>
        <p:spPr>
          <a:xfrm>
            <a:off x="4973650" y="4298350"/>
            <a:ext cx="3194700" cy="1036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>
                <a:solidFill>
                  <a:srgbClr val="FFFFFF"/>
                </a:solidFill>
              </a:rPr>
              <a:t>Electrical heating/cooling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17" name="Google Shape;117;p12"/>
          <p:cNvSpPr txBox="1">
            <a:spLocks noGrp="1"/>
          </p:cNvSpPr>
          <p:nvPr>
            <p:ph type="body" idx="1"/>
          </p:nvPr>
        </p:nvSpPr>
        <p:spPr>
          <a:xfrm>
            <a:off x="1507200" y="1502200"/>
            <a:ext cx="6129600" cy="8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i-FI" sz="1800">
                <a:solidFill>
                  <a:srgbClr val="000000"/>
                </a:solidFill>
              </a:rPr>
              <a:t>Demand Response</a:t>
            </a:r>
            <a:r>
              <a:rPr lang="fi-FI" sz="1800" b="0">
                <a:solidFill>
                  <a:srgbClr val="000000"/>
                </a:solidFill>
              </a:rPr>
              <a:t> </a:t>
            </a:r>
            <a:endParaRPr sz="1800" b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i-FI" sz="1800" b="0">
                <a:solidFill>
                  <a:srgbClr val="000000"/>
                </a:solidFill>
              </a:rPr>
              <a:t>= shifting non-critical loads to off peak hours</a:t>
            </a:r>
            <a:endParaRPr sz="1800" b="0">
              <a:solidFill>
                <a:srgbClr val="000000"/>
              </a:solidFill>
            </a:endParaRPr>
          </a:p>
        </p:txBody>
      </p:sp>
      <p:sp>
        <p:nvSpPr>
          <p:cNvPr id="118" name="Google Shape;118;p12"/>
          <p:cNvSpPr txBox="1"/>
          <p:nvPr/>
        </p:nvSpPr>
        <p:spPr>
          <a:xfrm>
            <a:off x="6431750" y="1387750"/>
            <a:ext cx="2557500" cy="6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/>
              <a:t>(Lawrence et al., 2016)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800"/>
              <a:t>3 different ways to use load (heating or electricity):</a:t>
            </a:r>
            <a:endParaRPr sz="180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AutoNum type="arabicPeriod"/>
            </a:pPr>
            <a:r>
              <a:rPr lang="fi-FI" sz="1800" b="0"/>
              <a:t>Time critical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i-FI" sz="1800" b="0"/>
              <a:t>Not time critical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i-FI" sz="1800" b="0"/>
              <a:t>Continuous</a:t>
            </a:r>
            <a:endParaRPr sz="1800" b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800"/>
              <a:t>Understanding human habits is crucial when considering shifting heat usage</a:t>
            </a:r>
            <a:endParaRPr sz="180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Going to shower every morning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At least +21C room temperature in the living room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Who is willing to change their family dinner eating pattern just because electricity spot prices?</a:t>
            </a:r>
            <a:endParaRPr sz="1800" b="0"/>
          </a:p>
        </p:txBody>
      </p:sp>
      <p:sp>
        <p:nvSpPr>
          <p:cNvPr id="125" name="Google Shape;125;p1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Human behaviour sets limits to DR</a:t>
            </a:r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3"/>
          <p:cNvSpPr txBox="1"/>
          <p:nvPr/>
        </p:nvSpPr>
        <p:spPr>
          <a:xfrm>
            <a:off x="6680100" y="1969750"/>
            <a:ext cx="2399700" cy="5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/>
              <a:t>(Smale et al., 2017)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8964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800"/>
              <a:t>Money</a:t>
            </a:r>
            <a:endParaRPr sz="180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People are willing to sacrifice a little of their comfort in exchange of money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However: people are not rational decision makers that try to maximize their monetary income - should be done by machines!</a:t>
            </a:r>
            <a:endParaRPr sz="1800" b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800"/>
              <a:t>Comfort</a:t>
            </a:r>
            <a:endParaRPr sz="180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If the DR is managed and the same time comfort level is increased: easy decision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DR is possible without any loss to comfort levels</a:t>
            </a:r>
            <a:endParaRPr sz="1800"/>
          </a:p>
        </p:txBody>
      </p:sp>
      <p:sp>
        <p:nvSpPr>
          <p:cNvPr id="136" name="Google Shape;136;p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How can we alter the limitations?</a:t>
            </a:r>
            <a:endParaRPr/>
          </a:p>
        </p:txBody>
      </p:sp>
      <p:sp>
        <p:nvSpPr>
          <p:cNvPr id="137" name="Google Shape;137;p1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4"/>
          <p:cNvSpPr txBox="1"/>
          <p:nvPr/>
        </p:nvSpPr>
        <p:spPr>
          <a:xfrm>
            <a:off x="7398250" y="3106488"/>
            <a:ext cx="1536600" cy="13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/>
              <a:t>(Kärkkäinen et al., 2003)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>
            <a:spLocks noGrp="1"/>
          </p:cNvSpPr>
          <p:nvPr>
            <p:ph type="body" idx="1"/>
          </p:nvPr>
        </p:nvSpPr>
        <p:spPr>
          <a:xfrm>
            <a:off x="572400" y="1488575"/>
            <a:ext cx="6285600" cy="3278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800"/>
              <a:t>Different building types, owners and usage:</a:t>
            </a:r>
            <a:endParaRPr sz="180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Residential: 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 sz="1800"/>
              <a:t>Comfort, cozyness, low effort…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 sz="1800"/>
              <a:t>Varies a lot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Office: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 sz="1800"/>
              <a:t>Previously: stable comfort levels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 sz="1800"/>
              <a:t>In the future: flexibility, (energy) efficiency, innovative environment…?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Commercial: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 sz="1800"/>
              <a:t>Cost, environmental responsibility as main factors?</a:t>
            </a:r>
            <a:endParaRPr sz="1800"/>
          </a:p>
        </p:txBody>
      </p:sp>
      <p:sp>
        <p:nvSpPr>
          <p:cNvPr id="147" name="Google Shape;147;p15"/>
          <p:cNvSpPr txBox="1">
            <a:spLocks noGrp="1"/>
          </p:cNvSpPr>
          <p:nvPr>
            <p:ph type="ctrTitle"/>
          </p:nvPr>
        </p:nvSpPr>
        <p:spPr>
          <a:xfrm>
            <a:off x="572400" y="203765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The use of the building affects the human requirements</a:t>
            </a:r>
            <a:endParaRPr/>
          </a:p>
        </p:txBody>
      </p:sp>
      <p:sp>
        <p:nvSpPr>
          <p:cNvPr id="148" name="Google Shape;148;p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5"/>
          <p:cNvSpPr txBox="1"/>
          <p:nvPr/>
        </p:nvSpPr>
        <p:spPr>
          <a:xfrm>
            <a:off x="7199100" y="3429000"/>
            <a:ext cx="1944900" cy="13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/>
              <a:t>(Skanska, 2012)</a:t>
            </a:r>
            <a:endParaRPr sz="1800"/>
          </a:p>
        </p:txBody>
      </p:sp>
      <p:sp>
        <p:nvSpPr>
          <p:cNvPr id="152" name="Google Shape;152;p15"/>
          <p:cNvSpPr txBox="1"/>
          <p:nvPr/>
        </p:nvSpPr>
        <p:spPr>
          <a:xfrm>
            <a:off x="2279100" y="4767275"/>
            <a:ext cx="45858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b="1">
                <a:solidFill>
                  <a:schemeClr val="accent6"/>
                </a:solidFill>
              </a:rPr>
              <a:t>Location as a factor</a:t>
            </a:r>
            <a:endParaRPr sz="2400" b="1">
              <a:solidFill>
                <a:schemeClr val="accent6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b="1">
                <a:solidFill>
                  <a:schemeClr val="accent6"/>
                </a:solidFill>
              </a:rPr>
              <a:t>→ </a:t>
            </a:r>
            <a:r>
              <a:rPr lang="fi-FI" sz="1800" b="1">
                <a:solidFill>
                  <a:schemeClr val="accent6"/>
                </a:solidFill>
              </a:rPr>
              <a:t>Heat gain, culture</a:t>
            </a:r>
            <a:endParaRPr sz="1800" b="1">
              <a:solidFill>
                <a:schemeClr val="accent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accent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58" name="Google Shape;158;p1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9" name="Google Shape;159;p1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2" name="Google Shape;162;p16"/>
          <p:cNvSpPr/>
          <p:nvPr/>
        </p:nvSpPr>
        <p:spPr>
          <a:xfrm>
            <a:off x="572400" y="1685925"/>
            <a:ext cx="7989000" cy="100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>
                <a:solidFill>
                  <a:srgbClr val="FFFFFF"/>
                </a:solidFill>
              </a:rPr>
              <a:t>Implementing DR isn’t possible without considering human factors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63" name="Google Shape;163;p16"/>
          <p:cNvSpPr/>
          <p:nvPr/>
        </p:nvSpPr>
        <p:spPr>
          <a:xfrm>
            <a:off x="572400" y="4385313"/>
            <a:ext cx="7989000" cy="100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>
                <a:solidFill>
                  <a:srgbClr val="FFFFFF"/>
                </a:solidFill>
              </a:rPr>
              <a:t>Human factors depend on multiple attributes: User, building type, usage, ownership...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64" name="Google Shape;164;p16"/>
          <p:cNvSpPr/>
          <p:nvPr/>
        </p:nvSpPr>
        <p:spPr>
          <a:xfrm>
            <a:off x="572400" y="3035613"/>
            <a:ext cx="7989000" cy="100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>
                <a:solidFill>
                  <a:srgbClr val="FFFFFF"/>
                </a:solidFill>
              </a:rPr>
              <a:t>Customers value money and comfort levels more than the technology itself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</Words>
  <Application>Microsoft Office PowerPoint</Application>
  <PresentationFormat>On-screen Show (4:3)</PresentationFormat>
  <Paragraphs>71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presentation</vt:lpstr>
      <vt:lpstr>Aalto Content - Green</vt:lpstr>
      <vt:lpstr>PowerPoint Presentation</vt:lpstr>
      <vt:lpstr>How much would you be willing to pay to not have your morning coffee?</vt:lpstr>
      <vt:lpstr>ELEC-E8423 - Smart Grid  DR limitations set by human comfort requirements. Heat gains, heating and cooling, and demand flexibility</vt:lpstr>
      <vt:lpstr>Introduction</vt:lpstr>
      <vt:lpstr>A short reminder of demand response</vt:lpstr>
      <vt:lpstr>Human behaviour sets limits to DR</vt:lpstr>
      <vt:lpstr>How can we alter the limitations?</vt:lpstr>
      <vt:lpstr>The use of the building affects the human requirements</vt:lpstr>
      <vt:lpstr>Conclusions</vt:lpstr>
      <vt:lpstr>Source material used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 Närekorpi</dc:creator>
  <cp:lastModifiedBy>Lehtonen Matti</cp:lastModifiedBy>
  <cp:revision>1</cp:revision>
  <dcterms:modified xsi:type="dcterms:W3CDTF">2019-04-16T05:18:08Z</dcterms:modified>
</cp:coreProperties>
</file>