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2"/>
  </p:notesMasterIdLst>
  <p:handoutMasterIdLst>
    <p:handoutMasterId r:id="rId13"/>
  </p:handoutMasterIdLst>
  <p:sldIdLst>
    <p:sldId id="339" r:id="rId3"/>
    <p:sldId id="355" r:id="rId4"/>
    <p:sldId id="369" r:id="rId5"/>
    <p:sldId id="363" r:id="rId6"/>
    <p:sldId id="365" r:id="rId7"/>
    <p:sldId id="366" r:id="rId8"/>
    <p:sldId id="367" r:id="rId9"/>
    <p:sldId id="352" r:id="rId10"/>
    <p:sldId id="362" r:id="rId11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0349" autoAdjust="0"/>
  </p:normalViewPr>
  <p:slideViewPr>
    <p:cSldViewPr snapToGrid="0" snapToObjects="1">
      <p:cViewPr varScale="1">
        <p:scale>
          <a:sx n="148" d="100"/>
          <a:sy n="148" d="100"/>
        </p:scale>
        <p:origin x="207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/>
              <a:t>Share of total</a:t>
            </a:r>
            <a:r>
              <a:rPr lang="en-US" sz="1200" baseline="0" dirty="0"/>
              <a:t> electricity consumption</a:t>
            </a:r>
            <a:r>
              <a:rPr lang="en-US" sz="1200" dirty="0"/>
              <a:t> %</a:t>
            </a:r>
          </a:p>
        </c:rich>
      </c:tx>
      <c:layout>
        <c:manualLayout>
          <c:xMode val="edge"/>
          <c:yMode val="edge"/>
          <c:x val="0.19058430908076826"/>
          <c:y val="1.46893321905726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Share 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7B-4175-90D9-EAACC7C2B2D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CD-430A-9ACB-6B867E3CFAB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3CD-430A-9ACB-6B867E3CFAB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3CD-430A-9ACB-6B867E3CFAB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Industry and construction</c:v>
                </c:pt>
                <c:pt idx="1">
                  <c:v>Households and agriculture</c:v>
                </c:pt>
                <c:pt idx="2">
                  <c:v>Services and public consumption</c:v>
                </c:pt>
                <c:pt idx="3">
                  <c:v>Transmission and distribution losses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47.2</c:v>
                </c:pt>
                <c:pt idx="1">
                  <c:v>28.1</c:v>
                </c:pt>
                <c:pt idx="2">
                  <c:v>21.4</c:v>
                </c:pt>
                <c:pt idx="3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7B-4175-90D9-EAACC7C2B2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302554344955167"/>
          <c:y val="0.62588365246999511"/>
          <c:w val="0.70354641810631902"/>
          <c:h val="0.346555613546426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butler.cc.tut.fi/~repo/Opetus/Projektityot/Jesse_Ruotsalainen_Kysyntajousto_sahkomarkkinoilla.pdf" TargetMode="External"/><Relationship Id="rId3" Type="http://schemas.openxmlformats.org/officeDocument/2006/relationships/hyperlink" Target="https://www.sciencedirect.com/science/article/pii/S2210670713000632#fig0005" TargetMode="External"/><Relationship Id="rId7" Type="http://schemas.openxmlformats.org/officeDocument/2006/relationships/hyperlink" Target="https://www.vtt.fi/inf/julkaisut/muut/2005/PRO3_P3017_05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dspace.cc.tut.fi/dpub/bitstream/handle/123456789/25157/V%C3%A4%C3%A4n%C3%A4nen.pdf?sequence=3" TargetMode="External"/><Relationship Id="rId11" Type="http://schemas.openxmlformats.org/officeDocument/2006/relationships/hyperlink" Target="http://www.smartenergytransition.fi/tiedostot/murrosareena-polku2-sahkon-kysyntajousto.pdf" TargetMode="External"/><Relationship Id="rId5" Type="http://schemas.openxmlformats.org/officeDocument/2006/relationships/hyperlink" Target="https://www.fingrid.fi/en/electricity-market/demand-side-management/market-places/" TargetMode="External"/><Relationship Id="rId10" Type="http://schemas.openxmlformats.org/officeDocument/2006/relationships/hyperlink" Target="https://www.ceer.eu/documents/104400/-/-/3244d854-f6ed-aeb6-9941-6ad22658e799" TargetMode="External"/><Relationship Id="rId4" Type="http://schemas.openxmlformats.org/officeDocument/2006/relationships/hyperlink" Target="https://www.stat.fi/tup/suoluk/suoluk_energia_en.html" TargetMode="External"/><Relationship Id="rId9" Type="http://schemas.openxmlformats.org/officeDocument/2006/relationships/hyperlink" Target="https://aaltodoc.aalto.fi/bitstream/handle/123456789/32435/master_Niemel%C3%A4_Antti_2018.pdf?sequence=1&amp;isAllowed=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i="1" dirty="0"/>
              <a:t>16. </a:t>
            </a:r>
            <a:r>
              <a:rPr lang="fi-FI" sz="3200" i="1" dirty="0" err="1"/>
              <a:t>Demand</a:t>
            </a:r>
            <a:r>
              <a:rPr lang="fi-FI" sz="3200" i="1" dirty="0"/>
              <a:t> </a:t>
            </a:r>
            <a:r>
              <a:rPr lang="fi-FI" sz="3200" i="1" dirty="0" err="1"/>
              <a:t>response</a:t>
            </a:r>
            <a:r>
              <a:rPr lang="fi-FI" sz="3200" i="1" dirty="0"/>
              <a:t> of </a:t>
            </a:r>
            <a:r>
              <a:rPr lang="fi-FI" sz="3200" i="1" dirty="0" err="1"/>
              <a:t>industrial</a:t>
            </a:r>
            <a:r>
              <a:rPr lang="fi-FI" sz="3200" i="1" dirty="0"/>
              <a:t> </a:t>
            </a:r>
            <a:r>
              <a:rPr lang="fi-FI" sz="3200" i="1" dirty="0" err="1"/>
              <a:t>loads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Joel </a:t>
            </a:r>
            <a:r>
              <a:rPr lang="en-US" i="1" dirty="0" err="1"/>
              <a:t>Unha</a:t>
            </a:r>
            <a:endParaRPr lang="en-US" i="1" dirty="0"/>
          </a:p>
          <a:p>
            <a:r>
              <a:rPr lang="en-US" i="1" dirty="0"/>
              <a:t>Miika Vanhanen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12</a:t>
            </a:r>
            <a:r>
              <a:rPr lang="et-EE" dirty="0"/>
              <a:t>.0</a:t>
            </a:r>
            <a:r>
              <a:rPr lang="fi-FI" dirty="0"/>
              <a:t>3</a:t>
            </a:r>
            <a:r>
              <a:rPr lang="et-EE" dirty="0"/>
              <a:t>.201</a:t>
            </a:r>
            <a:r>
              <a:rPr lang="fi-FI" dirty="0"/>
              <a:t>9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 fontScale="92500" lnSpcReduction="20000"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Industrial sector has almost half of the 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      Finnish electricity consumption (85 </a:t>
            </a:r>
            <a:r>
              <a:rPr lang="en-US" dirty="0" err="1"/>
              <a:t>TWh</a:t>
            </a:r>
            <a:r>
              <a:rPr lang="en-US" dirty="0"/>
              <a:t>)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largest industrial electricity consumers are partly integrated to demand response system but there is still unused potential 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Forest industry has a lot of flexible loads already in balancing power markets and fast disturbance reserves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New potential demand response possibilities can still be identified for example in chemical industry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12.03.2019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628295729"/>
              </p:ext>
            </p:extLst>
          </p:nvPr>
        </p:nvGraphicFramePr>
        <p:xfrm>
          <a:off x="4467483" y="1193347"/>
          <a:ext cx="4353244" cy="2593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Industrial demand response can react to either electricity market price or frequency of electricity network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Participation in </a:t>
            </a:r>
            <a:r>
              <a:rPr lang="en-US" sz="1600" dirty="0" err="1"/>
              <a:t>Fingrid’s</a:t>
            </a:r>
            <a:r>
              <a:rPr lang="en-US" sz="1600" dirty="0"/>
              <a:t> demand response markets requires good adjustability, high power capacity and fast activation response</a:t>
            </a:r>
          </a:p>
          <a:p>
            <a:pPr marL="0" indent="0"/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Two-way data transfer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Automation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Metering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fi-FI" sz="16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Characteristics of industrial demand response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3749" y="2839855"/>
            <a:ext cx="3506694" cy="2019224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6144ED9B-EB6F-4A42-838A-71F321B7E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648" y="2762534"/>
            <a:ext cx="2974657" cy="2542055"/>
          </a:xfrm>
          <a:prstGeom prst="rect">
            <a:avLst/>
          </a:prstGeom>
        </p:spPr>
      </p:pic>
      <p:sp>
        <p:nvSpPr>
          <p:cNvPr id="12" name="Tekstiruutu 11">
            <a:extLst>
              <a:ext uri="{FF2B5EF4-FFF2-40B4-BE49-F238E27FC236}">
                <a16:creationId xmlns:a16="http://schemas.microsoft.com/office/drawing/2014/main" id="{8057A505-FCE1-4317-AA7A-3F2CEC61708A}"/>
              </a:ext>
            </a:extLst>
          </p:cNvPr>
          <p:cNvSpPr txBox="1"/>
          <p:nvPr/>
        </p:nvSpPr>
        <p:spPr>
          <a:xfrm>
            <a:off x="6124352" y="4740302"/>
            <a:ext cx="2220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/>
            <a:r>
              <a:rPr lang="en-US" sz="900" dirty="0"/>
              <a:t>Example of demand response capable </a:t>
            </a:r>
          </a:p>
          <a:p>
            <a:pPr marL="0" indent="0"/>
            <a:r>
              <a:rPr lang="en-US" sz="900" dirty="0"/>
              <a:t>loads in a paper mill</a:t>
            </a:r>
            <a:endParaRPr lang="fi-FI" sz="900" dirty="0"/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610525DC-02E9-43E8-81A5-1A2013D59324}"/>
              </a:ext>
            </a:extLst>
          </p:cNvPr>
          <p:cNvSpPr txBox="1"/>
          <p:nvPr/>
        </p:nvSpPr>
        <p:spPr>
          <a:xfrm>
            <a:off x="3429000" y="5264668"/>
            <a:ext cx="2255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dirty="0" err="1"/>
              <a:t>Demand</a:t>
            </a:r>
            <a:r>
              <a:rPr lang="fi-FI" sz="900" dirty="0"/>
              <a:t> </a:t>
            </a:r>
            <a:r>
              <a:rPr lang="fi-FI" sz="900" dirty="0" err="1"/>
              <a:t>response</a:t>
            </a:r>
            <a:r>
              <a:rPr lang="fi-FI" sz="900" dirty="0"/>
              <a:t> </a:t>
            </a:r>
            <a:r>
              <a:rPr lang="fi-FI" sz="900" dirty="0" err="1"/>
              <a:t>information</a:t>
            </a:r>
            <a:r>
              <a:rPr lang="fi-FI" sz="900" dirty="0"/>
              <a:t> </a:t>
            </a:r>
            <a:r>
              <a:rPr lang="fi-FI" sz="900" dirty="0" err="1"/>
              <a:t>exchange</a:t>
            </a:r>
            <a:r>
              <a:rPr lang="fi-FI" sz="900" dirty="0"/>
              <a:t> and </a:t>
            </a:r>
            <a:r>
              <a:rPr lang="fi-FI" sz="900" dirty="0" err="1"/>
              <a:t>signal</a:t>
            </a:r>
            <a:r>
              <a:rPr lang="fi-FI" sz="900" dirty="0"/>
              <a:t> </a:t>
            </a:r>
            <a:r>
              <a:rPr lang="fi-FI" sz="900" dirty="0" err="1"/>
              <a:t>diagram</a:t>
            </a:r>
            <a:endParaRPr lang="fi-FI" sz="900" dirty="0"/>
          </a:p>
        </p:txBody>
      </p:sp>
    </p:spTree>
    <p:extLst>
      <p:ext uri="{BB962C8B-B14F-4D97-AF65-F5344CB8AC3E}">
        <p14:creationId xmlns:p14="http://schemas.microsoft.com/office/powerpoint/2010/main" val="3890479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Demand response market places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041243"/>
              </p:ext>
            </p:extLst>
          </p:nvPr>
        </p:nvGraphicFramePr>
        <p:xfrm>
          <a:off x="412695" y="1270450"/>
          <a:ext cx="8342885" cy="5291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8577">
                  <a:extLst>
                    <a:ext uri="{9D8B030D-6E8A-4147-A177-3AD203B41FA5}">
                      <a16:colId xmlns:a16="http://schemas.microsoft.com/office/drawing/2014/main" val="4035442387"/>
                    </a:ext>
                  </a:extLst>
                </a:gridCol>
                <a:gridCol w="1668577">
                  <a:extLst>
                    <a:ext uri="{9D8B030D-6E8A-4147-A177-3AD203B41FA5}">
                      <a16:colId xmlns:a16="http://schemas.microsoft.com/office/drawing/2014/main" val="3394395142"/>
                    </a:ext>
                  </a:extLst>
                </a:gridCol>
                <a:gridCol w="1668577">
                  <a:extLst>
                    <a:ext uri="{9D8B030D-6E8A-4147-A177-3AD203B41FA5}">
                      <a16:colId xmlns:a16="http://schemas.microsoft.com/office/drawing/2014/main" val="750799049"/>
                    </a:ext>
                  </a:extLst>
                </a:gridCol>
                <a:gridCol w="1668577">
                  <a:extLst>
                    <a:ext uri="{9D8B030D-6E8A-4147-A177-3AD203B41FA5}">
                      <a16:colId xmlns:a16="http://schemas.microsoft.com/office/drawing/2014/main" val="4257664946"/>
                    </a:ext>
                  </a:extLst>
                </a:gridCol>
                <a:gridCol w="1668577">
                  <a:extLst>
                    <a:ext uri="{9D8B030D-6E8A-4147-A177-3AD203B41FA5}">
                      <a16:colId xmlns:a16="http://schemas.microsoft.com/office/drawing/2014/main" val="3208899447"/>
                    </a:ext>
                  </a:extLst>
                </a:gridCol>
              </a:tblGrid>
              <a:tr h="369339">
                <a:tc>
                  <a:txBody>
                    <a:bodyPr/>
                    <a:lstStyle/>
                    <a:p>
                      <a:r>
                        <a:rPr lang="en-US" sz="1000" dirty="0"/>
                        <a:t>Market</a:t>
                      </a:r>
                      <a:r>
                        <a:rPr lang="en-US" sz="1000" baseline="0" dirty="0"/>
                        <a:t> place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Type</a:t>
                      </a:r>
                      <a:r>
                        <a:rPr lang="en-US" sz="1000" baseline="0" dirty="0"/>
                        <a:t> of contract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Minimum size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Activation</a:t>
                      </a:r>
                      <a:r>
                        <a:rPr lang="en-US" sz="1000" baseline="0" dirty="0"/>
                        <a:t> time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Activating frequency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639127"/>
                  </a:ext>
                </a:extLst>
              </a:tr>
              <a:tr h="392388">
                <a:tc>
                  <a:txBody>
                    <a:bodyPr/>
                    <a:lstStyle/>
                    <a:p>
                      <a:r>
                        <a:rPr lang="en-US" sz="1000" dirty="0"/>
                        <a:t>FCR-N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Yearly and hourly markets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0,1 MW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 minutes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Several times a day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888737"/>
                  </a:ext>
                </a:extLst>
              </a:tr>
              <a:tr h="994371">
                <a:tc>
                  <a:txBody>
                    <a:bodyPr/>
                    <a:lstStyle/>
                    <a:p>
                      <a:r>
                        <a:rPr lang="en-US" sz="1000" dirty="0"/>
                        <a:t>FCR-D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89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Yearly and hourly markets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 MW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Linearly of partly linearly within 5 s / 50 % and 30 s / 100 %, when f under 49,9 Hz OR single step activation 5 s when f under 49,7 Hz / 3 s when f under 49,6 Hz / 1 s when f under 49,5 Hz</a:t>
                      </a:r>
                      <a:endParaRPr lang="fi-FI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Several</a:t>
                      </a:r>
                      <a:r>
                        <a:rPr lang="en-US" sz="1000" baseline="0" dirty="0"/>
                        <a:t> time per day – per year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200449"/>
                  </a:ext>
                </a:extLst>
              </a:tr>
              <a:tr h="694226">
                <a:tc>
                  <a:txBody>
                    <a:bodyPr/>
                    <a:lstStyle/>
                    <a:p>
                      <a:r>
                        <a:rPr lang="en-US" sz="1000" dirty="0" err="1"/>
                        <a:t>aFRR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Hourly market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 MW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Must begin within 30 s of the signal's reception, must be fully activated in 2 minutes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000" dirty="0" err="1"/>
                        <a:t>Several</a:t>
                      </a:r>
                      <a:r>
                        <a:rPr lang="fi-FI" sz="1000" dirty="0"/>
                        <a:t> </a:t>
                      </a:r>
                      <a:r>
                        <a:rPr lang="fi-FI" sz="1000" dirty="0" err="1"/>
                        <a:t>times</a:t>
                      </a:r>
                      <a:r>
                        <a:rPr lang="fi-FI" sz="1000" dirty="0"/>
                        <a:t> a </a:t>
                      </a:r>
                      <a:r>
                        <a:rPr lang="fi-FI" sz="1000" dirty="0" err="1"/>
                        <a:t>day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5388930"/>
                  </a:ext>
                </a:extLst>
              </a:tr>
              <a:tr h="543307">
                <a:tc>
                  <a:txBody>
                    <a:bodyPr/>
                    <a:lstStyle/>
                    <a:p>
                      <a:r>
                        <a:rPr lang="en-US" sz="1000" dirty="0"/>
                        <a:t>Balancing</a:t>
                      </a:r>
                      <a:r>
                        <a:rPr lang="en-US" sz="1000" baseline="0" dirty="0"/>
                        <a:t> power market (</a:t>
                      </a:r>
                      <a:r>
                        <a:rPr lang="en-US" sz="1000" dirty="0" err="1"/>
                        <a:t>mFRR</a:t>
                      </a:r>
                      <a:r>
                        <a:rPr lang="en-US" sz="1000" dirty="0"/>
                        <a:t>)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000" dirty="0" err="1"/>
                        <a:t>Hourly</a:t>
                      </a:r>
                      <a:r>
                        <a:rPr lang="fi-FI" sz="1000" dirty="0"/>
                        <a:t> market</a:t>
                      </a:r>
                    </a:p>
                    <a:p>
                      <a:r>
                        <a:rPr lang="fi-FI" sz="1000" dirty="0"/>
                        <a:t>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000" dirty="0"/>
                        <a:t>5 MW​</a:t>
                      </a:r>
                    </a:p>
                    <a:p>
                      <a:r>
                        <a:rPr lang="fi-FI" sz="1000" dirty="0"/>
                        <a:t>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000" dirty="0"/>
                        <a:t>15 min​</a:t>
                      </a:r>
                      <a:r>
                        <a:rPr lang="fi-FI" sz="1000" dirty="0" err="1"/>
                        <a:t>utes</a:t>
                      </a:r>
                      <a:endParaRPr lang="fi-FI" sz="1000" dirty="0"/>
                    </a:p>
                    <a:p>
                      <a:r>
                        <a:rPr lang="fi-FI" sz="1000" dirty="0"/>
                        <a:t>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According to the bids, several times per day - per year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531134"/>
                  </a:ext>
                </a:extLst>
              </a:tr>
              <a:tr h="543307">
                <a:tc>
                  <a:txBody>
                    <a:bodyPr/>
                    <a:lstStyle/>
                    <a:p>
                      <a:r>
                        <a:rPr lang="en-US" sz="1000" dirty="0"/>
                        <a:t>Balancing</a:t>
                      </a:r>
                      <a:r>
                        <a:rPr lang="en-US" sz="1000" baseline="0" dirty="0"/>
                        <a:t> capacity market (</a:t>
                      </a:r>
                      <a:r>
                        <a:rPr lang="en-US" sz="1000" baseline="0" dirty="0" err="1"/>
                        <a:t>mFRR</a:t>
                      </a:r>
                      <a:r>
                        <a:rPr lang="en-US" sz="1000" baseline="0" dirty="0"/>
                        <a:t>)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000" dirty="0" err="1"/>
                        <a:t>Weekly</a:t>
                      </a:r>
                      <a:r>
                        <a:rPr lang="fi-FI" sz="1000" dirty="0"/>
                        <a:t> </a:t>
                      </a:r>
                      <a:r>
                        <a:rPr lang="fi-FI" sz="1000" dirty="0" err="1"/>
                        <a:t>actions</a:t>
                      </a:r>
                      <a:endParaRPr lang="fi-FI" sz="1000" dirty="0"/>
                    </a:p>
                    <a:p>
                      <a:r>
                        <a:rPr lang="fi-FI" sz="1000" dirty="0"/>
                        <a:t>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000" dirty="0"/>
                        <a:t>5 MW​</a:t>
                      </a:r>
                    </a:p>
                    <a:p>
                      <a:r>
                        <a:rPr lang="fi-FI" sz="1000" dirty="0"/>
                        <a:t>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000" dirty="0"/>
                        <a:t>15 min​</a:t>
                      </a:r>
                      <a:r>
                        <a:rPr lang="fi-FI" sz="1000" dirty="0" err="1"/>
                        <a:t>utes</a:t>
                      </a:r>
                      <a:endParaRPr lang="fi-FI" sz="1000" dirty="0"/>
                    </a:p>
                    <a:p>
                      <a:r>
                        <a:rPr lang="fi-FI" sz="1000" dirty="0"/>
                        <a:t>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According to the bids, several times per day - per year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328206"/>
                  </a:ext>
                </a:extLst>
              </a:tr>
              <a:tr h="543307">
                <a:tc>
                  <a:txBody>
                    <a:bodyPr/>
                    <a:lstStyle/>
                    <a:p>
                      <a:r>
                        <a:rPr lang="en-US" sz="1000" dirty="0"/>
                        <a:t>Fast disturbance</a:t>
                      </a:r>
                      <a:r>
                        <a:rPr lang="en-US" sz="1000" baseline="0" dirty="0"/>
                        <a:t> reserve (</a:t>
                      </a:r>
                      <a:r>
                        <a:rPr lang="en-US" sz="1000" baseline="0" dirty="0" err="1"/>
                        <a:t>mFRR</a:t>
                      </a:r>
                      <a:r>
                        <a:rPr lang="en-US" sz="1000" baseline="0" dirty="0"/>
                        <a:t>)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89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/>
                        <a:t>Long-</a:t>
                      </a:r>
                      <a:r>
                        <a:rPr lang="fi-FI" sz="1000" dirty="0" err="1"/>
                        <a:t>term</a:t>
                      </a:r>
                      <a:r>
                        <a:rPr lang="fi-FI" sz="1000" dirty="0"/>
                        <a:t> </a:t>
                      </a:r>
                      <a:r>
                        <a:rPr lang="fi-FI" sz="1000" dirty="0" err="1"/>
                        <a:t>contract</a:t>
                      </a:r>
                      <a:endParaRPr lang="fi-FI" sz="1000" dirty="0"/>
                    </a:p>
                    <a:p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 MW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89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/>
                        <a:t>15 min​</a:t>
                      </a:r>
                      <a:r>
                        <a:rPr lang="fi-FI" sz="1000" dirty="0" err="1"/>
                        <a:t>utes</a:t>
                      </a:r>
                      <a:endParaRPr lang="fi-FI" sz="1000" dirty="0"/>
                    </a:p>
                    <a:p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 once a </a:t>
                      </a:r>
                    </a:p>
                    <a:p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year</a:t>
                      </a:r>
                    </a:p>
                    <a:p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945028"/>
                  </a:ext>
                </a:extLst>
              </a:tr>
              <a:tr h="392388">
                <a:tc>
                  <a:txBody>
                    <a:bodyPr/>
                    <a:lstStyle/>
                    <a:p>
                      <a:r>
                        <a:rPr lang="en-US" sz="1000" dirty="0"/>
                        <a:t>Day-ahead market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89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Hourly market</a:t>
                      </a:r>
                      <a:endParaRPr lang="fi-FI" sz="1000" dirty="0"/>
                    </a:p>
                    <a:p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89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0,1 MW</a:t>
                      </a:r>
                      <a:endParaRPr lang="fi-FI" sz="1000" dirty="0"/>
                    </a:p>
                    <a:p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-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-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140624"/>
                  </a:ext>
                </a:extLst>
              </a:tr>
              <a:tr h="392388">
                <a:tc>
                  <a:txBody>
                    <a:bodyPr/>
                    <a:lstStyle/>
                    <a:p>
                      <a:r>
                        <a:rPr lang="en-US" sz="1000" dirty="0"/>
                        <a:t>Intra-day market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89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Hourly market</a:t>
                      </a:r>
                      <a:endParaRPr lang="fi-FI" sz="1000" dirty="0"/>
                    </a:p>
                    <a:p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89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0,1 MW</a:t>
                      </a:r>
                      <a:endParaRPr lang="fi-FI" sz="1000" dirty="0"/>
                    </a:p>
                    <a:p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-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-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100509"/>
                  </a:ext>
                </a:extLst>
              </a:tr>
              <a:tr h="392388">
                <a:tc>
                  <a:txBody>
                    <a:bodyPr/>
                    <a:lstStyle/>
                    <a:p>
                      <a:r>
                        <a:rPr lang="en-US" sz="1000" dirty="0"/>
                        <a:t>Strategic</a:t>
                      </a:r>
                      <a:r>
                        <a:rPr lang="en-US" sz="1000" baseline="0" dirty="0"/>
                        <a:t> reserves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000" dirty="0"/>
                        <a:t>Long-</a:t>
                      </a:r>
                      <a:r>
                        <a:rPr lang="fi-FI" sz="1000" dirty="0" err="1"/>
                        <a:t>term</a:t>
                      </a:r>
                      <a:r>
                        <a:rPr lang="fi-FI" sz="1000" dirty="0"/>
                        <a:t> </a:t>
                      </a:r>
                      <a:r>
                        <a:rPr lang="fi-FI" sz="1000" dirty="0" err="1"/>
                        <a:t>contract</a:t>
                      </a:r>
                      <a:endParaRPr lang="fi-FI" sz="1000" dirty="0"/>
                    </a:p>
                    <a:p>
                      <a:r>
                        <a:rPr lang="fi-FI" sz="1000" dirty="0"/>
                        <a:t>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</a:t>
                      </a:r>
                      <a:r>
                        <a:rPr lang="en-US" sz="1000" baseline="0" dirty="0"/>
                        <a:t> MW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000" dirty="0"/>
                        <a:t>15 min​utes for DSR, 12 h for power plants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000" dirty="0" err="1"/>
                        <a:t>Rarely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920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Demand response potential of industry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12.03.2019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404807"/>
              </p:ext>
            </p:extLst>
          </p:nvPr>
        </p:nvGraphicFramePr>
        <p:xfrm>
          <a:off x="949670" y="1723267"/>
          <a:ext cx="7270695" cy="3652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3565">
                  <a:extLst>
                    <a:ext uri="{9D8B030D-6E8A-4147-A177-3AD203B41FA5}">
                      <a16:colId xmlns:a16="http://schemas.microsoft.com/office/drawing/2014/main" val="3168603682"/>
                    </a:ext>
                  </a:extLst>
                </a:gridCol>
                <a:gridCol w="2423565">
                  <a:extLst>
                    <a:ext uri="{9D8B030D-6E8A-4147-A177-3AD203B41FA5}">
                      <a16:colId xmlns:a16="http://schemas.microsoft.com/office/drawing/2014/main" val="804299608"/>
                    </a:ext>
                  </a:extLst>
                </a:gridCol>
                <a:gridCol w="2423565">
                  <a:extLst>
                    <a:ext uri="{9D8B030D-6E8A-4147-A177-3AD203B41FA5}">
                      <a16:colId xmlns:a16="http://schemas.microsoft.com/office/drawing/2014/main" val="2410187218"/>
                    </a:ext>
                  </a:extLst>
                </a:gridCol>
              </a:tblGrid>
              <a:tr h="608716">
                <a:tc>
                  <a:txBody>
                    <a:bodyPr/>
                    <a:lstStyle/>
                    <a:p>
                      <a:r>
                        <a:rPr lang="en-US" sz="1000" dirty="0"/>
                        <a:t>Industry sector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Peak load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Peak</a:t>
                      </a:r>
                      <a:r>
                        <a:rPr lang="en-US" sz="1000" baseline="0" dirty="0"/>
                        <a:t> load of flexible loads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784637"/>
                  </a:ext>
                </a:extLst>
              </a:tr>
              <a:tr h="608716">
                <a:tc>
                  <a:txBody>
                    <a:bodyPr/>
                    <a:lstStyle/>
                    <a:p>
                      <a:r>
                        <a:rPr lang="en-US" sz="1000" dirty="0"/>
                        <a:t>Paper industry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</a:t>
                      </a:r>
                      <a:r>
                        <a:rPr lang="en-US" sz="1000" baseline="0" dirty="0"/>
                        <a:t>180 MW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790 MW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5033461"/>
                  </a:ext>
                </a:extLst>
              </a:tr>
              <a:tr h="608716">
                <a:tc>
                  <a:txBody>
                    <a:bodyPr/>
                    <a:lstStyle/>
                    <a:p>
                      <a:r>
                        <a:rPr lang="en-US" sz="1000" dirty="0"/>
                        <a:t>Metal industry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680 MW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410 MW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89120"/>
                  </a:ext>
                </a:extLst>
              </a:tr>
              <a:tr h="608716">
                <a:tc>
                  <a:txBody>
                    <a:bodyPr/>
                    <a:lstStyle/>
                    <a:p>
                      <a:r>
                        <a:rPr lang="en-US" sz="1000" dirty="0"/>
                        <a:t>Chemical industry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510 MW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359 MW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617902"/>
                  </a:ext>
                </a:extLst>
              </a:tr>
              <a:tr h="608716">
                <a:tc>
                  <a:txBody>
                    <a:bodyPr/>
                    <a:lstStyle/>
                    <a:p>
                      <a:r>
                        <a:rPr lang="en-US" sz="1000" dirty="0"/>
                        <a:t>Other industries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28 MW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 MW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525219"/>
                  </a:ext>
                </a:extLst>
              </a:tr>
              <a:tr h="608716">
                <a:tc>
                  <a:txBody>
                    <a:bodyPr/>
                    <a:lstStyle/>
                    <a:p>
                      <a:r>
                        <a:rPr lang="en-US" sz="1000" dirty="0"/>
                        <a:t>Industry</a:t>
                      </a:r>
                      <a:r>
                        <a:rPr lang="en-US" sz="1000" baseline="0" dirty="0"/>
                        <a:t> in total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4370</a:t>
                      </a:r>
                      <a:r>
                        <a:rPr lang="en-US" sz="1000" baseline="0" dirty="0"/>
                        <a:t> MW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1559 MW</a:t>
                      </a:r>
                      <a:endParaRPr lang="fi-F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8045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325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Industry has high demand response capacity </a:t>
            </a:r>
            <a:r>
              <a:rPr lang="en-US" sz="1600" dirty="0">
                <a:sym typeface="Wingdings" panose="05000000000000000000" pitchFamily="2" charset="2"/>
              </a:rPr>
              <a:t> good for profitability and markets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Demand response decreases energy consumption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Peak load demand can be cut  electricity price goes down (expensive and high emission production decreases)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The stability of electricity networks is maintained more effectively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The key point  demand response must be profitable for participating industry companies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Benefits of industrial demand response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12.03.2019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95668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Industrial processes are integrated systems and thus changing electricity loads may cause harm for the total process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Shutting and restarting of process machinery may result in increased production costs and diminished quality or loss of products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Incentives for industry companies are needed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Motivating personnel to accept demand response might be challenging due to possible challenges in the process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A lot of further R&amp;D and piloting is needed for more efficient demand response</a:t>
            </a:r>
            <a:endParaRPr lang="fi-FI" sz="16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Issues of industrial demand response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12.03.2019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53348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Potential of industrial demand response is high but it has not been fully utilized at the moment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Increasing of profitability and R&amp;D is important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For every industry sector, possible DR loads must be identified separately (and possible issues must be considered)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12.03.2019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/>
              <a:t>Give the list of references used for the presentation preparation</a:t>
            </a:r>
          </a:p>
          <a:p>
            <a:pPr marL="0" indent="0">
              <a:lnSpc>
                <a:spcPct val="150000"/>
              </a:lnSpc>
            </a:pPr>
            <a:r>
              <a:rPr lang="en-US" sz="1100" dirty="0">
                <a:hlinkClick r:id="rId3"/>
              </a:rPr>
              <a:t>https://www.sciencedirect.com/science/article/pii/S2210670713000632#fig0005</a:t>
            </a:r>
            <a:endParaRPr lang="en-US" sz="1100" dirty="0"/>
          </a:p>
          <a:p>
            <a:pPr marL="0" indent="0">
              <a:lnSpc>
                <a:spcPct val="150000"/>
              </a:lnSpc>
            </a:pPr>
            <a:r>
              <a:rPr lang="en-US" sz="1100" dirty="0">
                <a:hlinkClick r:id="rId4"/>
              </a:rPr>
              <a:t>https://www.stat.fi/tup/suoluk/suoluk_energia_en.html</a:t>
            </a:r>
            <a:endParaRPr lang="en-US" sz="1100" dirty="0"/>
          </a:p>
          <a:p>
            <a:pPr marL="0" indent="0">
              <a:lnSpc>
                <a:spcPct val="150000"/>
              </a:lnSpc>
            </a:pPr>
            <a:r>
              <a:rPr lang="en-US" sz="1100" dirty="0">
                <a:hlinkClick r:id="rId5"/>
              </a:rPr>
              <a:t>https://www.fingrid.fi/en/electricity-market/demand-side-management/market-places/</a:t>
            </a:r>
            <a:endParaRPr lang="en-US" sz="1100" dirty="0"/>
          </a:p>
          <a:p>
            <a:pPr marL="0" indent="0">
              <a:lnSpc>
                <a:spcPct val="150000"/>
              </a:lnSpc>
            </a:pPr>
            <a:r>
              <a:rPr lang="en-US" sz="1100" dirty="0">
                <a:hlinkClick r:id="rId6"/>
              </a:rPr>
              <a:t>https://dspace.cc.tut.fi/dpub/bitstream/handle/123456789/25157/V%C3%A4%C3%A4n%C3%A4nen.pdf?sequence=3</a:t>
            </a:r>
            <a:endParaRPr lang="en-US" sz="1100" dirty="0"/>
          </a:p>
          <a:p>
            <a:pPr marL="0" indent="0">
              <a:lnSpc>
                <a:spcPct val="150000"/>
              </a:lnSpc>
            </a:pPr>
            <a:r>
              <a:rPr lang="en-US" sz="1100" dirty="0">
                <a:hlinkClick r:id="rId7"/>
              </a:rPr>
              <a:t>https://www.vtt.fi/inf/julkaisut/muut/2005/PRO3_P3017_05.pdf</a:t>
            </a:r>
            <a:endParaRPr lang="en-US" sz="1100" dirty="0"/>
          </a:p>
          <a:p>
            <a:pPr marL="0" indent="0">
              <a:lnSpc>
                <a:spcPct val="150000"/>
              </a:lnSpc>
            </a:pPr>
            <a:r>
              <a:rPr lang="en-US" sz="1100" dirty="0">
                <a:hlinkClick r:id="rId8"/>
              </a:rPr>
              <a:t>http://butler.cc.tut.fi/~repo/Opetus/Projektityot/Jesse_Ruotsalainen_Kysyntajousto_sahkomarkkinoilla.pdf</a:t>
            </a:r>
            <a:endParaRPr lang="en-US" sz="1100" dirty="0"/>
          </a:p>
          <a:p>
            <a:pPr marL="0" indent="0">
              <a:lnSpc>
                <a:spcPct val="150000"/>
              </a:lnSpc>
            </a:pPr>
            <a:r>
              <a:rPr lang="en-US" sz="1100" dirty="0">
                <a:hlinkClick r:id="rId9"/>
              </a:rPr>
              <a:t>https://aaltodoc.aalto.fi/bitstream/handle/123456789/32435/master_Niemel%C3%A4_Antti_2018.pdf?sequence=1&amp;isAllowed=y</a:t>
            </a:r>
            <a:endParaRPr lang="en-US" sz="1100" dirty="0"/>
          </a:p>
          <a:p>
            <a:pPr marL="0" indent="0">
              <a:lnSpc>
                <a:spcPct val="150000"/>
              </a:lnSpc>
            </a:pPr>
            <a:r>
              <a:rPr lang="en-US" sz="1100" dirty="0">
                <a:hlinkClick r:id="rId10"/>
              </a:rPr>
              <a:t>https://www.ceer.eu/documents/104400/-/-/3244d854-f6ed-aeb6-9941-6ad22658e799</a:t>
            </a:r>
            <a:endParaRPr lang="en-US" sz="1100" dirty="0"/>
          </a:p>
          <a:p>
            <a:pPr marL="0" indent="0">
              <a:lnSpc>
                <a:spcPct val="150000"/>
              </a:lnSpc>
            </a:pPr>
            <a:r>
              <a:rPr lang="en-US" sz="1100" dirty="0">
                <a:hlinkClick r:id="rId11"/>
              </a:rPr>
              <a:t>http://www.smartenergytransition.fi/tiedostot/murrosareena-polku2-sahkon-kysyntajousto.pdf</a:t>
            </a:r>
            <a:endParaRPr lang="en-US" sz="1100" dirty="0"/>
          </a:p>
          <a:p>
            <a:pPr marL="0" indent="0">
              <a:lnSpc>
                <a:spcPct val="150000"/>
              </a:lnSpc>
            </a:pPr>
            <a:endParaRPr lang="en-US" sz="1100" dirty="0"/>
          </a:p>
          <a:p>
            <a:pPr marL="0" indent="0">
              <a:lnSpc>
                <a:spcPct val="150000"/>
              </a:lnSpc>
            </a:pPr>
            <a:endParaRPr lang="en-US" sz="1100" dirty="0"/>
          </a:p>
          <a:p>
            <a:pPr marL="0" indent="0">
              <a:lnSpc>
                <a:spcPct val="150000"/>
              </a:lnSpc>
            </a:pPr>
            <a:endParaRPr lang="en-US" sz="11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12.03.2019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</TotalTime>
  <Words>671</Words>
  <Application>Microsoft Office PowerPoint</Application>
  <PresentationFormat>On-screen Show (4:3)</PresentationFormat>
  <Paragraphs>165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16. Demand response of industrial loads</vt:lpstr>
      <vt:lpstr>Introduction</vt:lpstr>
      <vt:lpstr> Characteristics of industrial demand response</vt:lpstr>
      <vt:lpstr>Demand response market places</vt:lpstr>
      <vt:lpstr>Demand response potential of industry</vt:lpstr>
      <vt:lpstr>Benefits of industrial demand response</vt:lpstr>
      <vt:lpstr>Issues of industrial demand response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1181</cp:revision>
  <dcterms:created xsi:type="dcterms:W3CDTF">2010-03-23T14:57:30Z</dcterms:created>
  <dcterms:modified xsi:type="dcterms:W3CDTF">2019-03-11T09:51:52Z</dcterms:modified>
</cp:coreProperties>
</file>