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5"/>
  </p:notesMasterIdLst>
  <p:handoutMasterIdLst>
    <p:handoutMasterId r:id="rId16"/>
  </p:handoutMasterIdLst>
  <p:sldIdLst>
    <p:sldId id="339" r:id="rId3"/>
    <p:sldId id="355" r:id="rId4"/>
    <p:sldId id="365" r:id="rId5"/>
    <p:sldId id="366" r:id="rId6"/>
    <p:sldId id="373" r:id="rId7"/>
    <p:sldId id="368" r:id="rId8"/>
    <p:sldId id="370" r:id="rId9"/>
    <p:sldId id="374" r:id="rId10"/>
    <p:sldId id="352" r:id="rId11"/>
    <p:sldId id="362" r:id="rId12"/>
    <p:sldId id="364" r:id="rId13"/>
    <p:sldId id="372" r:id="rId14"/>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0349" autoAdjust="0"/>
  </p:normalViewPr>
  <p:slideViewPr>
    <p:cSldViewPr snapToGrid="0" snapToObjects="1">
      <p:cViewPr varScale="1">
        <p:scale>
          <a:sx n="113" d="100"/>
          <a:sy n="113" d="100"/>
        </p:scale>
        <p:origin x="158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3/5/2019</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3/5/2019</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Condensing plants like Coal power plants</a:t>
            </a:r>
          </a:p>
        </p:txBody>
      </p:sp>
    </p:spTree>
    <p:extLst>
      <p:ext uri="{BB962C8B-B14F-4D97-AF65-F5344CB8AC3E}">
        <p14:creationId xmlns:p14="http://schemas.microsoft.com/office/powerpoint/2010/main" val="226425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e-education.psu.edu/ebf483/node/584"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s://www.nordpoolgroup.com/Market-data1/#/nordic/map" TargetMode="External"/><Relationship Id="rId5" Type="http://schemas.openxmlformats.org/officeDocument/2006/relationships/hyperlink" Target="https://www.nordpoolgroup.com/Market-data1/Intraday/Volumes/ALL/Hourly/?view=table" TargetMode="External"/><Relationship Id="rId4" Type="http://schemas.openxmlformats.org/officeDocument/2006/relationships/hyperlink" Target="https://www.nordpoolgroup.com/the-power-market/Day-ahead-market/"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sv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5.svg"/><Relationship Id="rId3" Type="http://schemas.openxmlformats.org/officeDocument/2006/relationships/image" Target="../media/image5.jpg"/><Relationship Id="rId7" Type="http://schemas.openxmlformats.org/officeDocument/2006/relationships/image" Target="../media/image10.svg"/><Relationship Id="rId12"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svg"/><Relationship Id="rId5" Type="http://schemas.openxmlformats.org/officeDocument/2006/relationships/image" Target="../media/image8.svg"/><Relationship Id="rId10" Type="http://schemas.openxmlformats.org/officeDocument/2006/relationships/image" Target="../media/image9.png"/><Relationship Id="rId4" Type="http://schemas.openxmlformats.org/officeDocument/2006/relationships/image" Target="../media/image6.png"/><Relationship Id="rId9" Type="http://schemas.openxmlformats.org/officeDocument/2006/relationships/image" Target="../media/image12.svg"/></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fontScale="90000"/>
          </a:bodyPr>
          <a:lstStyle/>
          <a:p>
            <a:r>
              <a:rPr lang="fi-FI" sz="3200" dirty="0"/>
              <a:t>ELEC-E8423 - Smart Grid</a:t>
            </a:r>
            <a:br>
              <a:rPr lang="fi-FI" sz="3200" dirty="0"/>
            </a:br>
            <a:r>
              <a:rPr lang="fi-FI" sz="3200" dirty="0"/>
              <a:t/>
            </a:r>
            <a:br>
              <a:rPr lang="fi-FI" sz="3200" dirty="0"/>
            </a:br>
            <a:r>
              <a:rPr lang="en-US" sz="3200" i="1" dirty="0"/>
              <a:t>Power markets in Nordic Countries: </a:t>
            </a:r>
            <a:br>
              <a:rPr lang="en-US" sz="3200" i="1" dirty="0"/>
            </a:br>
            <a:r>
              <a:rPr lang="en-US" sz="3200" i="1" dirty="0"/>
              <a:t>Day ahead market and intra-day balancing</a:t>
            </a:r>
          </a:p>
        </p:txBody>
      </p:sp>
      <p:sp>
        <p:nvSpPr>
          <p:cNvPr id="3" name="Subtitle 2"/>
          <p:cNvSpPr>
            <a:spLocks noGrp="1"/>
          </p:cNvSpPr>
          <p:nvPr>
            <p:ph type="subTitle" idx="1"/>
          </p:nvPr>
        </p:nvSpPr>
        <p:spPr>
          <a:xfrm>
            <a:off x="572401" y="4182429"/>
            <a:ext cx="6285600" cy="1323370"/>
          </a:xfrm>
        </p:spPr>
        <p:txBody>
          <a:bodyPr>
            <a:normAutofit/>
          </a:bodyPr>
          <a:lstStyle/>
          <a:p>
            <a:r>
              <a:rPr lang="en-US" i="1" dirty="0"/>
              <a:t>Ahmad Elberry, Abdelghani Aljayyousi</a:t>
            </a:r>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a:t>05</a:t>
            </a:r>
            <a:r>
              <a:rPr lang="et-EE" dirty="0"/>
              <a:t>.0</a:t>
            </a:r>
            <a:r>
              <a:rPr lang="fi-FI" dirty="0"/>
              <a:t>3</a:t>
            </a:r>
            <a:r>
              <a:rPr lang="et-EE" dirty="0"/>
              <a:t>.20</a:t>
            </a:r>
            <a:r>
              <a:rPr lang="en-US" dirty="0"/>
              <a:t>19</a:t>
            </a:r>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87740"/>
            <a:ext cx="8134278" cy="4246260"/>
          </a:xfrm>
        </p:spPr>
        <p:txBody>
          <a:bodyPr>
            <a:normAutofit fontScale="92500" lnSpcReduction="20000"/>
          </a:bodyPr>
          <a:lstStyle/>
          <a:p>
            <a:pPr marL="514350" indent="-514350">
              <a:lnSpc>
                <a:spcPct val="150000"/>
              </a:lnSpc>
              <a:buFont typeface="+mj-lt"/>
              <a:buAutoNum type="romanUcPeriod"/>
            </a:pPr>
            <a:r>
              <a:rPr lang="en-US" sz="2000" dirty="0">
                <a:hlinkClick r:id="rId3"/>
              </a:rPr>
              <a:t>Power Cut? How the EU Is Pulling the Plug on Electricity Markets by Carlo </a:t>
            </a:r>
            <a:r>
              <a:rPr lang="en-US" sz="2000" dirty="0" err="1">
                <a:hlinkClick r:id="rId3"/>
              </a:rPr>
              <a:t>Stagnaro</a:t>
            </a:r>
            <a:r>
              <a:rPr lang="en-US" sz="2000" dirty="0">
                <a:hlinkClick r:id="rId3"/>
              </a:rPr>
              <a:t> Chapters 1-6</a:t>
            </a:r>
          </a:p>
          <a:p>
            <a:pPr marL="514350" indent="-514350">
              <a:lnSpc>
                <a:spcPct val="150000"/>
              </a:lnSpc>
              <a:buFont typeface="+mj-lt"/>
              <a:buAutoNum type="romanUcPeriod"/>
            </a:pPr>
            <a:r>
              <a:rPr lang="en-US" sz="2000" dirty="0">
                <a:hlinkClick r:id="rId3"/>
              </a:rPr>
              <a:t>https://www.e-education.psu.edu/ebf483/node/584</a:t>
            </a:r>
            <a:endParaRPr lang="en-US" sz="2000" dirty="0"/>
          </a:p>
          <a:p>
            <a:pPr marL="514350" indent="-514350">
              <a:lnSpc>
                <a:spcPct val="150000"/>
              </a:lnSpc>
              <a:buFont typeface="+mj-lt"/>
              <a:buAutoNum type="romanUcPeriod"/>
            </a:pPr>
            <a:r>
              <a:rPr lang="en-US" sz="2000" dirty="0">
                <a:hlinkClick r:id="rId4"/>
              </a:rPr>
              <a:t>https://www.nordpoolgroup.com/the-power-market/Day-ahead-market/</a:t>
            </a:r>
            <a:endParaRPr lang="en-US" sz="2000" dirty="0"/>
          </a:p>
          <a:p>
            <a:pPr marL="514350" indent="-514350">
              <a:lnSpc>
                <a:spcPct val="150000"/>
              </a:lnSpc>
              <a:buFont typeface="+mj-lt"/>
              <a:buAutoNum type="romanUcPeriod"/>
            </a:pPr>
            <a:r>
              <a:rPr lang="en-US" sz="2000" dirty="0">
                <a:hlinkClick r:id="rId5"/>
              </a:rPr>
              <a:t>https://www.nordpoolgroup.com/Market-data1/Intraday/Volumes/ALL/Hourly/?view=table</a:t>
            </a:r>
            <a:endParaRPr lang="en-US" sz="2000" dirty="0"/>
          </a:p>
          <a:p>
            <a:pPr marL="514350" indent="-514350">
              <a:lnSpc>
                <a:spcPct val="150000"/>
              </a:lnSpc>
              <a:buFont typeface="+mj-lt"/>
              <a:buAutoNum type="romanUcPeriod"/>
            </a:pPr>
            <a:r>
              <a:rPr lang="en-US" sz="2000" dirty="0">
                <a:hlinkClick r:id="rId6"/>
              </a:rPr>
              <a:t>https://www.nordpoolgroup.com/Market-data1/#/nordic/map</a:t>
            </a:r>
            <a:endParaRPr lang="en-US" sz="2000" dirty="0"/>
          </a:p>
          <a:p>
            <a:pPr marL="514350" indent="-514350">
              <a:lnSpc>
                <a:spcPct val="150000"/>
              </a:lnSpc>
              <a:buFont typeface="+mj-lt"/>
              <a:buAutoNum type="romanUcPeriod"/>
            </a:pPr>
            <a:r>
              <a:rPr lang="en-US" sz="2000" dirty="0"/>
              <a:t>https://www.fingrid.fi/en/grid/electricity-system-of-finland/transmission-management/</a:t>
            </a:r>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05.03.2019</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fi-FI" dirty="0"/>
              <a:t>Questions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05.03.2019</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dirty="0"/>
          </a:p>
        </p:txBody>
      </p:sp>
      <p:pic>
        <p:nvPicPr>
          <p:cNvPr id="9" name="Picture 8">
            <a:extLst>
              <a:ext uri="{FF2B5EF4-FFF2-40B4-BE49-F238E27FC236}">
                <a16:creationId xmlns:a16="http://schemas.microsoft.com/office/drawing/2014/main" id="{3A0FBB0E-7172-4382-89AC-1BE9086F305B}"/>
              </a:ext>
            </a:extLst>
          </p:cNvPr>
          <p:cNvPicPr>
            <a:picLocks noChangeAspect="1"/>
          </p:cNvPicPr>
          <p:nvPr/>
        </p:nvPicPr>
        <p:blipFill>
          <a:blip r:embed="rId3"/>
          <a:stretch>
            <a:fillRect/>
          </a:stretch>
        </p:blipFill>
        <p:spPr>
          <a:xfrm>
            <a:off x="1519480" y="1296801"/>
            <a:ext cx="6140481" cy="4454641"/>
          </a:xfrm>
          <a:prstGeom prst="rect">
            <a:avLst/>
          </a:prstGeom>
        </p:spPr>
      </p:pic>
    </p:spTree>
    <p:extLst>
      <p:ext uri="{BB962C8B-B14F-4D97-AF65-F5344CB8AC3E}">
        <p14:creationId xmlns:p14="http://schemas.microsoft.com/office/powerpoint/2010/main" val="30690746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79AC178-B570-4BD3-89CB-48F33A7128B6}"/>
              </a:ext>
            </a:extLst>
          </p:cNvPr>
          <p:cNvSpPr>
            <a:spLocks noGrp="1"/>
          </p:cNvSpPr>
          <p:nvPr>
            <p:ph type="body" sz="quarter" idx="13"/>
          </p:nvPr>
        </p:nvSpPr>
        <p:spPr>
          <a:xfrm>
            <a:off x="1180721" y="1916089"/>
            <a:ext cx="6782557" cy="2996817"/>
          </a:xfrm>
        </p:spPr>
        <p:txBody>
          <a:bodyPr>
            <a:normAutofit/>
          </a:bodyPr>
          <a:lstStyle/>
          <a:p>
            <a:pPr algn="ctr"/>
            <a:endParaRPr lang="en-US" sz="7200" dirty="0">
              <a:solidFill>
                <a:schemeClr val="tx2"/>
              </a:solidFill>
            </a:endParaRPr>
          </a:p>
          <a:p>
            <a:pPr algn="ctr"/>
            <a:endParaRPr lang="en-US" sz="7200" dirty="0">
              <a:solidFill>
                <a:schemeClr val="tx2"/>
              </a:solidFill>
            </a:endParaRPr>
          </a:p>
          <a:p>
            <a:pPr algn="ctr"/>
            <a:endParaRPr lang="en-US" sz="7200" dirty="0">
              <a:solidFill>
                <a:schemeClr val="tx2"/>
              </a:solidFill>
            </a:endParaRPr>
          </a:p>
          <a:p>
            <a:pPr algn="ctr"/>
            <a:r>
              <a:rPr lang="en-US" sz="9600" dirty="0">
                <a:solidFill>
                  <a:schemeClr val="accent3"/>
                </a:solidFill>
              </a:rPr>
              <a:t>Thank you</a:t>
            </a:r>
          </a:p>
        </p:txBody>
      </p:sp>
      <p:sp>
        <p:nvSpPr>
          <p:cNvPr id="4" name="Text Placeholder 3">
            <a:extLst>
              <a:ext uri="{FF2B5EF4-FFF2-40B4-BE49-F238E27FC236}">
                <a16:creationId xmlns:a16="http://schemas.microsoft.com/office/drawing/2014/main" id="{6E354501-E3E3-45A5-9FEB-C4AA96CEC85A}"/>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1B4493C9-9E0D-442B-A707-987C6D49C980}"/>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4D3D641C-0619-48F3-8572-A5E12B483E19}"/>
              </a:ext>
            </a:extLst>
          </p:cNvPr>
          <p:cNvSpPr>
            <a:spLocks noGrp="1"/>
          </p:cNvSpPr>
          <p:nvPr>
            <p:ph type="dt" sz="half" idx="19"/>
          </p:nvPr>
        </p:nvSpPr>
        <p:spPr/>
        <p:txBody>
          <a:bodyPr/>
          <a:lstStyle/>
          <a:p>
            <a:pPr>
              <a:defRPr/>
            </a:pPr>
            <a:r>
              <a:rPr lang="fi-FI" dirty="0"/>
              <a:t>05.03.2019</a:t>
            </a:r>
            <a:endParaRPr lang="en-US" dirty="0"/>
          </a:p>
        </p:txBody>
      </p:sp>
      <p:sp>
        <p:nvSpPr>
          <p:cNvPr id="7" name="Slide Number Placeholder 6">
            <a:extLst>
              <a:ext uri="{FF2B5EF4-FFF2-40B4-BE49-F238E27FC236}">
                <a16:creationId xmlns:a16="http://schemas.microsoft.com/office/drawing/2014/main" id="{71EAA560-D856-421B-8209-C8391047AC64}"/>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12</a:t>
            </a:fld>
            <a:endParaRPr lang="en-US" altLang="en-US" dirty="0"/>
          </a:p>
        </p:txBody>
      </p:sp>
    </p:spTree>
    <p:extLst>
      <p:ext uri="{BB962C8B-B14F-4D97-AF65-F5344CB8AC3E}">
        <p14:creationId xmlns:p14="http://schemas.microsoft.com/office/powerpoint/2010/main" val="1724587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fontScale="92500" lnSpcReduction="10000"/>
          </a:bodyPr>
          <a:lstStyle/>
          <a:p>
            <a:pPr marL="0" indent="0" eaLnBrk="1" hangingPunct="1">
              <a:lnSpc>
                <a:spcPct val="160000"/>
              </a:lnSpc>
            </a:pPr>
            <a:r>
              <a:rPr lang="en-US" dirty="0"/>
              <a:t>Scope of the presentation</a:t>
            </a:r>
          </a:p>
          <a:p>
            <a:pPr marL="285750" indent="-285750" eaLnBrk="1" hangingPunct="1">
              <a:lnSpc>
                <a:spcPct val="160000"/>
              </a:lnSpc>
              <a:buFont typeface="Wingdings" panose="05000000000000000000" pitchFamily="2" charset="2"/>
              <a:buChar char="§"/>
            </a:pPr>
            <a:r>
              <a:rPr lang="en-US" dirty="0"/>
              <a:t>Day ahead market explanation</a:t>
            </a:r>
          </a:p>
          <a:p>
            <a:pPr marL="285750" indent="-285750" eaLnBrk="1" hangingPunct="1">
              <a:lnSpc>
                <a:spcPct val="160000"/>
              </a:lnSpc>
              <a:buFont typeface="Wingdings" panose="05000000000000000000" pitchFamily="2" charset="2"/>
              <a:buChar char="§"/>
            </a:pPr>
            <a:r>
              <a:rPr lang="en-US" dirty="0"/>
              <a:t>Merit order curve</a:t>
            </a:r>
          </a:p>
          <a:p>
            <a:pPr marL="285750" indent="-285750" eaLnBrk="1" hangingPunct="1">
              <a:lnSpc>
                <a:spcPct val="160000"/>
              </a:lnSpc>
              <a:buFont typeface="Wingdings" panose="05000000000000000000" pitchFamily="2" charset="2"/>
              <a:buChar char="§"/>
            </a:pPr>
            <a:r>
              <a:rPr lang="en-US" dirty="0"/>
              <a:t>Grid balance</a:t>
            </a:r>
          </a:p>
          <a:p>
            <a:pPr marL="285750" indent="-285750" eaLnBrk="1" hangingPunct="1">
              <a:lnSpc>
                <a:spcPct val="160000"/>
              </a:lnSpc>
              <a:buFont typeface="Wingdings" panose="05000000000000000000" pitchFamily="2" charset="2"/>
              <a:buChar char="§"/>
            </a:pPr>
            <a:r>
              <a:rPr lang="en-US" dirty="0"/>
              <a:t>Transmission</a:t>
            </a:r>
          </a:p>
          <a:p>
            <a:pPr marL="285750" indent="-285750" eaLnBrk="1" hangingPunct="1">
              <a:lnSpc>
                <a:spcPct val="160000"/>
              </a:lnSpc>
              <a:buFont typeface="Wingdings" panose="05000000000000000000" pitchFamily="2" charset="2"/>
              <a:buChar char="§"/>
            </a:pPr>
            <a:r>
              <a:rPr lang="en-US" dirty="0"/>
              <a:t>The need of intra-day balancing market</a:t>
            </a:r>
          </a:p>
          <a:p>
            <a:pPr marL="285750" indent="-285750" eaLnBrk="1" hangingPunct="1">
              <a:lnSpc>
                <a:spcPct val="160000"/>
              </a:lnSpc>
              <a:buFont typeface="Wingdings" panose="05000000000000000000" pitchFamily="2" charset="2"/>
              <a:buChar char="§"/>
            </a:pPr>
            <a:r>
              <a:rPr lang="en-US" dirty="0"/>
              <a:t>The Intra-day market</a:t>
            </a:r>
          </a:p>
          <a:p>
            <a:pPr marL="0" indent="0" eaLnBrk="1" hangingPunct="1">
              <a:lnSpc>
                <a:spcPct val="160000"/>
              </a:lnSpc>
            </a:pPr>
            <a:r>
              <a:rPr lang="en-US" dirty="0"/>
              <a:t>key terms:</a:t>
            </a:r>
          </a:p>
          <a:p>
            <a:pPr marL="285750" indent="-285750" eaLnBrk="1" hangingPunct="1">
              <a:lnSpc>
                <a:spcPct val="160000"/>
              </a:lnSpc>
              <a:buFont typeface="Wingdings" panose="05000000000000000000" pitchFamily="2" charset="2"/>
              <a:buChar char="§"/>
            </a:pPr>
            <a:r>
              <a:rPr lang="en-US" dirty="0"/>
              <a:t>The whole sale price of electricity</a:t>
            </a:r>
          </a:p>
          <a:p>
            <a:pPr marL="285750" indent="-285750" eaLnBrk="1" hangingPunct="1">
              <a:lnSpc>
                <a:spcPct val="160000"/>
              </a:lnSpc>
              <a:buFont typeface="Wingdings" panose="05000000000000000000" pitchFamily="2" charset="2"/>
              <a:buChar char="§"/>
            </a:pPr>
            <a:r>
              <a:rPr lang="en-US" dirty="0"/>
              <a:t>Marginal cost of generation (€/MWh)</a:t>
            </a:r>
          </a:p>
          <a:p>
            <a:pPr marL="285750" indent="-285750" eaLnBrk="1" hangingPunct="1">
              <a:lnSpc>
                <a:spcPct val="160000"/>
              </a:lnSpc>
              <a:buFont typeface="Wingdings" panose="05000000000000000000" pitchFamily="2" charset="2"/>
              <a:buChar char="§"/>
            </a:pPr>
            <a:r>
              <a:rPr lang="en-US" dirty="0"/>
              <a:t>Transmission system operator</a:t>
            </a:r>
          </a:p>
          <a:p>
            <a:pPr marL="285750" indent="-285750" eaLnBrk="1" hangingPunct="1">
              <a:lnSpc>
                <a:spcPct val="160000"/>
              </a:lnSpc>
              <a:buFont typeface="Wingdings" panose="05000000000000000000" pitchFamily="2" charset="2"/>
              <a:buChar char="§"/>
            </a:pPr>
            <a:r>
              <a:rPr lang="en-US" dirty="0"/>
              <a:t>congestion</a:t>
            </a:r>
          </a:p>
          <a:p>
            <a:pPr marL="285750" indent="-285750" eaLnBrk="1" hangingPunct="1">
              <a:lnSpc>
                <a:spcPct val="160000"/>
              </a:lnSpc>
              <a:buFont typeface="Wingdings" panose="05000000000000000000" pitchFamily="2" charset="2"/>
              <a:buChar char="§"/>
            </a:pPr>
            <a:endParaRPr lang="en-US" dirty="0"/>
          </a:p>
        </p:txBody>
      </p:sp>
      <p:sp>
        <p:nvSpPr>
          <p:cNvPr id="3" name="Title 2"/>
          <p:cNvSpPr>
            <a:spLocks noGrp="1"/>
          </p:cNvSpPr>
          <p:nvPr>
            <p:ph type="ctrTitle"/>
          </p:nvPr>
        </p:nvSpPr>
        <p:spPr/>
        <p:txBody>
          <a:bodyPr/>
          <a:lstStyle/>
          <a:p>
            <a:r>
              <a:rPr lang="fi-FI" dirty="0" err="1"/>
              <a:t>Introduction</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05.03.2019</a:t>
            </a:r>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dirty="0"/>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D0EE2E-5233-437C-8704-328FCC917395}"/>
              </a:ext>
            </a:extLst>
          </p:cNvPr>
          <p:cNvSpPr>
            <a:spLocks noGrp="1"/>
          </p:cNvSpPr>
          <p:nvPr>
            <p:ph type="body" sz="quarter" idx="13"/>
          </p:nvPr>
        </p:nvSpPr>
        <p:spPr>
          <a:xfrm>
            <a:off x="457203" y="1335774"/>
            <a:ext cx="3677475" cy="4574696"/>
          </a:xfrm>
        </p:spPr>
        <p:txBody>
          <a:bodyPr>
            <a:normAutofit fontScale="92500"/>
          </a:bodyPr>
          <a:lstStyle/>
          <a:p>
            <a:pPr>
              <a:buFont typeface="Wingdings" panose="05000000000000000000" pitchFamily="2" charset="2"/>
              <a:buChar char="§"/>
            </a:pPr>
            <a:r>
              <a:rPr lang="en-US" dirty="0"/>
              <a:t>It is the main arena for trading power. Where, contracts are made between seller and buyer for delivery of power the following day</a:t>
            </a:r>
          </a:p>
          <a:p>
            <a:pPr>
              <a:buFont typeface="Wingdings" panose="05000000000000000000" pitchFamily="2" charset="2"/>
              <a:buChar char="§"/>
            </a:pPr>
            <a:r>
              <a:rPr lang="en-US" dirty="0"/>
              <a:t>A consumer evaluates its energy need and price for the following day, hour by hour</a:t>
            </a:r>
          </a:p>
          <a:p>
            <a:pPr>
              <a:buFont typeface="Wingdings" panose="05000000000000000000" pitchFamily="2" charset="2"/>
              <a:buChar char="§"/>
            </a:pPr>
            <a:r>
              <a:rPr lang="en-US" dirty="0"/>
              <a:t>Generator decides its deliver energy capacity and cost rate hourly</a:t>
            </a:r>
          </a:p>
          <a:p>
            <a:pPr>
              <a:buFont typeface="Wingdings" panose="05000000000000000000" pitchFamily="2" charset="2"/>
              <a:buChar char="§"/>
            </a:pPr>
            <a:r>
              <a:rPr lang="en-US" dirty="0"/>
              <a:t>Each order includes the exact electricity volume (MWh/h) at a specific price rate (€/MWh) for every hour in the next day that one is prepared to buy or sell</a:t>
            </a:r>
          </a:p>
          <a:p>
            <a:pPr>
              <a:buFont typeface="Wingdings" panose="05000000000000000000" pitchFamily="2" charset="2"/>
              <a:buChar char="§"/>
            </a:pPr>
            <a:r>
              <a:rPr lang="en-US" dirty="0"/>
              <a:t>The whole sale price of electricity (selling price) equilibrium settles where the curves of supply and demand intersect.</a:t>
            </a:r>
          </a:p>
          <a:p>
            <a:pPr>
              <a:buFont typeface="Wingdings" panose="05000000000000000000" pitchFamily="2" charset="2"/>
              <a:buChar char="§"/>
            </a:pPr>
            <a:r>
              <a:rPr lang="en-US" dirty="0"/>
              <a:t>Spot-trade is the day before delivery where, offers are given up </a:t>
            </a:r>
            <a:r>
              <a:rPr lang="en-US" u="sng" dirty="0"/>
              <a:t>to </a:t>
            </a:r>
            <a:r>
              <a:rPr lang="en-US" u="sng" dirty="0" smtClean="0"/>
              <a:t>12-</a:t>
            </a:r>
            <a:r>
              <a:rPr lang="en-US" u="sng" dirty="0" smtClean="0"/>
              <a:t>36</a:t>
            </a:r>
            <a:r>
              <a:rPr lang="en-US" u="sng" dirty="0" smtClean="0"/>
              <a:t>  </a:t>
            </a:r>
            <a:r>
              <a:rPr lang="en-US" u="sng" dirty="0"/>
              <a:t>hours </a:t>
            </a:r>
            <a:r>
              <a:rPr lang="en-US" dirty="0"/>
              <a:t>before </a:t>
            </a:r>
            <a:r>
              <a:rPr lang="en-US" dirty="0" smtClean="0"/>
              <a:t>delivery. The trade for next day closes at noon.</a:t>
            </a:r>
            <a:endParaRPr lang="en-US" dirty="0"/>
          </a:p>
        </p:txBody>
      </p:sp>
      <p:sp>
        <p:nvSpPr>
          <p:cNvPr id="3" name="Title 2">
            <a:extLst>
              <a:ext uri="{FF2B5EF4-FFF2-40B4-BE49-F238E27FC236}">
                <a16:creationId xmlns:a16="http://schemas.microsoft.com/office/drawing/2014/main" id="{ECB301AA-795A-4DD4-83DF-38B25F8523AB}"/>
              </a:ext>
            </a:extLst>
          </p:cNvPr>
          <p:cNvSpPr>
            <a:spLocks noGrp="1"/>
          </p:cNvSpPr>
          <p:nvPr>
            <p:ph type="ctrTitle"/>
          </p:nvPr>
        </p:nvSpPr>
        <p:spPr>
          <a:xfrm>
            <a:off x="572400" y="487739"/>
            <a:ext cx="7772400" cy="1149331"/>
          </a:xfrm>
        </p:spPr>
        <p:txBody>
          <a:bodyPr/>
          <a:lstStyle/>
          <a:p>
            <a:r>
              <a:rPr lang="en-US" dirty="0"/>
              <a:t>Day ahead market- </a:t>
            </a:r>
            <a:r>
              <a:rPr lang="en-US" dirty="0" err="1"/>
              <a:t>Elspot</a:t>
            </a:r>
            <a:endParaRPr lang="en-US" dirty="0"/>
          </a:p>
        </p:txBody>
      </p:sp>
      <p:sp>
        <p:nvSpPr>
          <p:cNvPr id="4" name="Text Placeholder 3">
            <a:extLst>
              <a:ext uri="{FF2B5EF4-FFF2-40B4-BE49-F238E27FC236}">
                <a16:creationId xmlns:a16="http://schemas.microsoft.com/office/drawing/2014/main" id="{8089EB2B-D111-41B0-B453-AEF154438436}"/>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A1CD5F2B-9FD7-4610-8B2A-D2E79063DB0D}"/>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D5B2008D-FFDE-4328-9BDB-DDCC9C38A84D}"/>
              </a:ext>
            </a:extLst>
          </p:cNvPr>
          <p:cNvSpPr>
            <a:spLocks noGrp="1"/>
          </p:cNvSpPr>
          <p:nvPr>
            <p:ph type="dt" sz="half" idx="19"/>
          </p:nvPr>
        </p:nvSpPr>
        <p:spPr/>
        <p:txBody>
          <a:bodyPr/>
          <a:lstStyle/>
          <a:p>
            <a:pPr>
              <a:defRPr/>
            </a:pPr>
            <a:r>
              <a:rPr lang="fi-FI"/>
              <a:t>05.03.2019</a:t>
            </a:r>
            <a:endParaRPr lang="fi-FI" dirty="0"/>
          </a:p>
        </p:txBody>
      </p:sp>
      <p:sp>
        <p:nvSpPr>
          <p:cNvPr id="7" name="Slide Number Placeholder 6">
            <a:extLst>
              <a:ext uri="{FF2B5EF4-FFF2-40B4-BE49-F238E27FC236}">
                <a16:creationId xmlns:a16="http://schemas.microsoft.com/office/drawing/2014/main" id="{4307705F-BF60-477D-AA57-1F0998E29285}"/>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pic>
        <p:nvPicPr>
          <p:cNvPr id="9" name="Picture 8">
            <a:extLst>
              <a:ext uri="{FF2B5EF4-FFF2-40B4-BE49-F238E27FC236}">
                <a16:creationId xmlns:a16="http://schemas.microsoft.com/office/drawing/2014/main" id="{207BD593-D35A-4734-B94B-277366826D36}"/>
              </a:ext>
            </a:extLst>
          </p:cNvPr>
          <p:cNvPicPr>
            <a:picLocks noChangeAspect="1"/>
          </p:cNvPicPr>
          <p:nvPr/>
        </p:nvPicPr>
        <p:blipFill>
          <a:blip r:embed="rId2"/>
          <a:stretch>
            <a:fillRect/>
          </a:stretch>
        </p:blipFill>
        <p:spPr>
          <a:xfrm>
            <a:off x="3880458" y="1387740"/>
            <a:ext cx="8928683" cy="3833189"/>
          </a:xfrm>
          <a:prstGeom prst="rect">
            <a:avLst/>
          </a:prstGeom>
        </p:spPr>
      </p:pic>
      <p:pic>
        <p:nvPicPr>
          <p:cNvPr id="11" name="Graphic 10" descr="Coins">
            <a:extLst>
              <a:ext uri="{FF2B5EF4-FFF2-40B4-BE49-F238E27FC236}">
                <a16:creationId xmlns:a16="http://schemas.microsoft.com/office/drawing/2014/main" id="{52A98AD6-950C-4055-BEF5-B02831910C64}"/>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5485378" y="1179870"/>
            <a:ext cx="914400" cy="914400"/>
          </a:xfrm>
          <a:prstGeom prst="rect">
            <a:avLst/>
          </a:prstGeom>
        </p:spPr>
      </p:pic>
      <p:sp>
        <p:nvSpPr>
          <p:cNvPr id="14" name="TextBox 13">
            <a:extLst>
              <a:ext uri="{FF2B5EF4-FFF2-40B4-BE49-F238E27FC236}">
                <a16:creationId xmlns:a16="http://schemas.microsoft.com/office/drawing/2014/main" id="{309E9563-675C-42BE-8150-AA89C02FE865}"/>
              </a:ext>
            </a:extLst>
          </p:cNvPr>
          <p:cNvSpPr txBox="1"/>
          <p:nvPr/>
        </p:nvSpPr>
        <p:spPr>
          <a:xfrm>
            <a:off x="6399779" y="1335774"/>
            <a:ext cx="2287018" cy="400110"/>
          </a:xfrm>
          <a:prstGeom prst="rect">
            <a:avLst/>
          </a:prstGeom>
          <a:noFill/>
        </p:spPr>
        <p:txBody>
          <a:bodyPr wrap="square" rtlCol="0">
            <a:spAutoFit/>
          </a:bodyPr>
          <a:lstStyle/>
          <a:p>
            <a:r>
              <a:rPr lang="en-US" b="1" dirty="0"/>
              <a:t>whole sale price </a:t>
            </a:r>
          </a:p>
        </p:txBody>
      </p:sp>
      <p:cxnSp>
        <p:nvCxnSpPr>
          <p:cNvPr id="18" name="Straight Arrow Connector 17">
            <a:extLst>
              <a:ext uri="{FF2B5EF4-FFF2-40B4-BE49-F238E27FC236}">
                <a16:creationId xmlns:a16="http://schemas.microsoft.com/office/drawing/2014/main" id="{190BC613-8753-464D-A9DD-502121C27E22}"/>
              </a:ext>
            </a:extLst>
          </p:cNvPr>
          <p:cNvCxnSpPr/>
          <p:nvPr/>
        </p:nvCxnSpPr>
        <p:spPr>
          <a:xfrm>
            <a:off x="6669133" y="2161334"/>
            <a:ext cx="0" cy="114300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9480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CFEC3D-C03A-4A3C-8D81-3BC6B56C9418}"/>
              </a:ext>
            </a:extLst>
          </p:cNvPr>
          <p:cNvSpPr>
            <a:spLocks noGrp="1"/>
          </p:cNvSpPr>
          <p:nvPr>
            <p:ph type="body" sz="quarter" idx="13"/>
          </p:nvPr>
        </p:nvSpPr>
        <p:spPr/>
        <p:txBody>
          <a:bodyPr/>
          <a:lstStyle/>
          <a:p>
            <a:r>
              <a:rPr lang="en-US" dirty="0"/>
              <a:t>   </a:t>
            </a:r>
          </a:p>
        </p:txBody>
      </p:sp>
      <p:sp>
        <p:nvSpPr>
          <p:cNvPr id="4" name="Text Placeholder 3">
            <a:extLst>
              <a:ext uri="{FF2B5EF4-FFF2-40B4-BE49-F238E27FC236}">
                <a16:creationId xmlns:a16="http://schemas.microsoft.com/office/drawing/2014/main" id="{F3F2E931-31F8-4870-8AD1-F386C1556E32}"/>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23951F81-0557-4F3A-9080-B1BABCDD627B}"/>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22BEA0A6-BF0C-4FE4-ABE1-0D94E73CBD3C}"/>
              </a:ext>
            </a:extLst>
          </p:cNvPr>
          <p:cNvSpPr>
            <a:spLocks noGrp="1"/>
          </p:cNvSpPr>
          <p:nvPr>
            <p:ph type="dt" sz="half" idx="19"/>
          </p:nvPr>
        </p:nvSpPr>
        <p:spPr/>
        <p:txBody>
          <a:bodyPr/>
          <a:lstStyle/>
          <a:p>
            <a:pPr>
              <a:defRPr/>
            </a:pPr>
            <a:r>
              <a:rPr lang="fi-FI" dirty="0"/>
              <a:t>05.03.2019</a:t>
            </a:r>
          </a:p>
        </p:txBody>
      </p:sp>
      <p:sp>
        <p:nvSpPr>
          <p:cNvPr id="7" name="Slide Number Placeholder 6">
            <a:extLst>
              <a:ext uri="{FF2B5EF4-FFF2-40B4-BE49-F238E27FC236}">
                <a16:creationId xmlns:a16="http://schemas.microsoft.com/office/drawing/2014/main" id="{9F4D68A1-AE42-46F1-ABD4-8DA5C1FE1B87}"/>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dirty="0"/>
          </a:p>
        </p:txBody>
      </p:sp>
      <p:pic>
        <p:nvPicPr>
          <p:cNvPr id="9" name="Picture 8">
            <a:extLst>
              <a:ext uri="{FF2B5EF4-FFF2-40B4-BE49-F238E27FC236}">
                <a16:creationId xmlns:a16="http://schemas.microsoft.com/office/drawing/2014/main" id="{A51F2CA8-24D1-463D-95FC-ED9CDF4F4B0C}"/>
              </a:ext>
            </a:extLst>
          </p:cNvPr>
          <p:cNvPicPr>
            <a:picLocks noChangeAspect="1"/>
          </p:cNvPicPr>
          <p:nvPr/>
        </p:nvPicPr>
        <p:blipFill>
          <a:blip r:embed="rId3"/>
          <a:stretch>
            <a:fillRect/>
          </a:stretch>
        </p:blipFill>
        <p:spPr>
          <a:xfrm>
            <a:off x="2912693" y="2114610"/>
            <a:ext cx="5432107" cy="3357042"/>
          </a:xfrm>
          <a:prstGeom prst="rect">
            <a:avLst/>
          </a:prstGeom>
        </p:spPr>
      </p:pic>
      <p:pic>
        <p:nvPicPr>
          <p:cNvPr id="11" name="Graphic 10" descr="Winking face with no fill">
            <a:extLst>
              <a:ext uri="{FF2B5EF4-FFF2-40B4-BE49-F238E27FC236}">
                <a16:creationId xmlns:a16="http://schemas.microsoft.com/office/drawing/2014/main" id="{B0C06062-8809-4976-9EFE-4C53551D546B}"/>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3875516" y="3742781"/>
            <a:ext cx="696484" cy="696484"/>
          </a:xfrm>
          <a:prstGeom prst="rect">
            <a:avLst/>
          </a:prstGeom>
        </p:spPr>
      </p:pic>
      <p:pic>
        <p:nvPicPr>
          <p:cNvPr id="13" name="Graphic 12" descr="Smiling face with no fill">
            <a:extLst>
              <a:ext uri="{FF2B5EF4-FFF2-40B4-BE49-F238E27FC236}">
                <a16:creationId xmlns:a16="http://schemas.microsoft.com/office/drawing/2014/main" id="{16C50591-94FD-4383-B4FD-A6EBA771C041}"/>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5534823" y="3545481"/>
            <a:ext cx="646134" cy="646134"/>
          </a:xfrm>
          <a:prstGeom prst="rect">
            <a:avLst/>
          </a:prstGeom>
        </p:spPr>
      </p:pic>
      <p:pic>
        <p:nvPicPr>
          <p:cNvPr id="15" name="Graphic 14" descr="Neutral face with no fill">
            <a:extLst>
              <a:ext uri="{FF2B5EF4-FFF2-40B4-BE49-F238E27FC236}">
                <a16:creationId xmlns:a16="http://schemas.microsoft.com/office/drawing/2014/main" id="{AF37FDA2-B855-485D-8EEB-417D0F2DB744}"/>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7889986" y="3337108"/>
            <a:ext cx="585679" cy="585679"/>
          </a:xfrm>
          <a:prstGeom prst="rect">
            <a:avLst/>
          </a:prstGeom>
        </p:spPr>
      </p:pic>
      <p:pic>
        <p:nvPicPr>
          <p:cNvPr id="17" name="Graphic 16" descr="Confused face with no fill">
            <a:extLst>
              <a:ext uri="{FF2B5EF4-FFF2-40B4-BE49-F238E27FC236}">
                <a16:creationId xmlns:a16="http://schemas.microsoft.com/office/drawing/2014/main" id="{0E7CE0F4-B68D-40EB-8BB0-86665032FBBE}"/>
              </a:ext>
            </a:extLst>
          </p:cNvPr>
          <p:cNvPicPr>
            <a:picLocks noChangeAspect="1"/>
          </p:cNvPicPr>
          <p:nvPr/>
        </p:nvPicPr>
        <p:blipFill>
          <a:blip r:embed="rId10">
            <a:extLst>
              <a:ext uri="{96DAC541-7B7A-43D3-8B79-37D633B846F1}">
                <asvg:svgBlip xmlns:asvg="http://schemas.microsoft.com/office/drawing/2016/SVG/main" xmlns="" r:embed="rId11"/>
              </a:ext>
            </a:extLst>
          </a:blip>
          <a:stretch>
            <a:fillRect/>
          </a:stretch>
        </p:blipFill>
        <p:spPr>
          <a:xfrm>
            <a:off x="7399708" y="2299457"/>
            <a:ext cx="621561" cy="621561"/>
          </a:xfrm>
          <a:prstGeom prst="rect">
            <a:avLst/>
          </a:prstGeom>
        </p:spPr>
      </p:pic>
      <p:cxnSp>
        <p:nvCxnSpPr>
          <p:cNvPr id="21" name="Straight Arrow Connector 20">
            <a:extLst>
              <a:ext uri="{FF2B5EF4-FFF2-40B4-BE49-F238E27FC236}">
                <a16:creationId xmlns:a16="http://schemas.microsoft.com/office/drawing/2014/main" id="{C565282B-1F54-44FB-9F6B-BED85B09C6A9}"/>
              </a:ext>
            </a:extLst>
          </p:cNvPr>
          <p:cNvCxnSpPr/>
          <p:nvPr/>
        </p:nvCxnSpPr>
        <p:spPr>
          <a:xfrm>
            <a:off x="1724025" y="4439265"/>
            <a:ext cx="170497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513D3A4B-729D-4CDE-9231-7641FC74CB31}"/>
              </a:ext>
            </a:extLst>
          </p:cNvPr>
          <p:cNvSpPr txBox="1"/>
          <p:nvPr/>
        </p:nvSpPr>
        <p:spPr>
          <a:xfrm>
            <a:off x="1083091" y="3935999"/>
            <a:ext cx="1760440" cy="400110"/>
          </a:xfrm>
          <a:prstGeom prst="rect">
            <a:avLst/>
          </a:prstGeom>
          <a:noFill/>
        </p:spPr>
        <p:txBody>
          <a:bodyPr wrap="square" rtlCol="0">
            <a:spAutoFit/>
          </a:bodyPr>
          <a:lstStyle/>
          <a:p>
            <a:r>
              <a:rPr lang="en-US" dirty="0"/>
              <a:t>Marginal cost</a:t>
            </a:r>
          </a:p>
        </p:txBody>
      </p:sp>
      <p:sp>
        <p:nvSpPr>
          <p:cNvPr id="24" name="TextBox 23">
            <a:extLst>
              <a:ext uri="{FF2B5EF4-FFF2-40B4-BE49-F238E27FC236}">
                <a16:creationId xmlns:a16="http://schemas.microsoft.com/office/drawing/2014/main" id="{DF3E487E-CC41-4B0C-B0E5-B1410F230E29}"/>
              </a:ext>
            </a:extLst>
          </p:cNvPr>
          <p:cNvSpPr txBox="1"/>
          <p:nvPr/>
        </p:nvSpPr>
        <p:spPr>
          <a:xfrm>
            <a:off x="799200" y="4519879"/>
            <a:ext cx="2487982" cy="1077218"/>
          </a:xfrm>
          <a:prstGeom prst="rect">
            <a:avLst/>
          </a:prstGeom>
          <a:noFill/>
        </p:spPr>
        <p:txBody>
          <a:bodyPr wrap="square" rtlCol="0">
            <a:spAutoFit/>
          </a:bodyPr>
          <a:lstStyle/>
          <a:p>
            <a:r>
              <a:rPr lang="en-US" sz="1600" dirty="0"/>
              <a:t>The cost to produce a unit of electric energy: fuel and variable O&amp;M costs</a:t>
            </a:r>
          </a:p>
        </p:txBody>
      </p:sp>
      <p:sp>
        <p:nvSpPr>
          <p:cNvPr id="27" name="Arrow: Up-Down 26">
            <a:extLst>
              <a:ext uri="{FF2B5EF4-FFF2-40B4-BE49-F238E27FC236}">
                <a16:creationId xmlns:a16="http://schemas.microsoft.com/office/drawing/2014/main" id="{BB3E4392-7A37-4680-8B55-DCFDE478C04B}"/>
              </a:ext>
            </a:extLst>
          </p:cNvPr>
          <p:cNvSpPr/>
          <p:nvPr/>
        </p:nvSpPr>
        <p:spPr>
          <a:xfrm>
            <a:off x="3854187" y="3502297"/>
            <a:ext cx="60537" cy="1313962"/>
          </a:xfrm>
          <a:prstGeom prst="upDownArrow">
            <a:avLst/>
          </a:prstGeom>
          <a:gradFill flip="none" rotWithShape="1">
            <a:gsLst>
              <a:gs pos="0">
                <a:schemeClr val="accent1">
                  <a:tint val="100000"/>
                  <a:shade val="100000"/>
                  <a:satMod val="130000"/>
                </a:schemeClr>
              </a:gs>
              <a:gs pos="100000">
                <a:schemeClr val="accent1">
                  <a:tint val="50000"/>
                  <a:shade val="100000"/>
                  <a:satMod val="350000"/>
                </a:schemeClr>
              </a:gs>
            </a:gsLst>
            <a:lin ang="18900000" scaled="1"/>
            <a:tileRect/>
          </a:grad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Arrow: Up-Down 27">
            <a:extLst>
              <a:ext uri="{FF2B5EF4-FFF2-40B4-BE49-F238E27FC236}">
                <a16:creationId xmlns:a16="http://schemas.microsoft.com/office/drawing/2014/main" id="{E4D21098-4BC1-42C4-AC24-304FAAE03891}"/>
              </a:ext>
            </a:extLst>
          </p:cNvPr>
          <p:cNvSpPr/>
          <p:nvPr/>
        </p:nvSpPr>
        <p:spPr>
          <a:xfrm>
            <a:off x="6361005" y="3502297"/>
            <a:ext cx="60537" cy="957415"/>
          </a:xfrm>
          <a:prstGeom prst="upDownArrow">
            <a:avLst/>
          </a:prstGeom>
          <a:gradFill flip="none" rotWithShape="1">
            <a:gsLst>
              <a:gs pos="0">
                <a:schemeClr val="accent1">
                  <a:tint val="100000"/>
                  <a:shade val="100000"/>
                  <a:satMod val="130000"/>
                </a:schemeClr>
              </a:gs>
              <a:gs pos="100000">
                <a:schemeClr val="accent1">
                  <a:tint val="50000"/>
                  <a:shade val="100000"/>
                  <a:satMod val="350000"/>
                </a:schemeClr>
              </a:gs>
            </a:gsLst>
            <a:lin ang="18900000" scaled="1"/>
            <a:tileRect/>
          </a:grad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96A6235-A241-4355-99A3-6FFCD800DC85}"/>
              </a:ext>
            </a:extLst>
          </p:cNvPr>
          <p:cNvSpPr txBox="1"/>
          <p:nvPr/>
        </p:nvSpPr>
        <p:spPr>
          <a:xfrm>
            <a:off x="4593329" y="3556275"/>
            <a:ext cx="1278952" cy="400110"/>
          </a:xfrm>
          <a:prstGeom prst="rect">
            <a:avLst/>
          </a:prstGeom>
          <a:noFill/>
        </p:spPr>
        <p:txBody>
          <a:bodyPr wrap="square" rtlCol="0">
            <a:spAutoFit/>
          </a:bodyPr>
          <a:lstStyle/>
          <a:p>
            <a:r>
              <a:rPr lang="en-US" dirty="0">
                <a:solidFill>
                  <a:schemeClr val="accent1"/>
                </a:solidFill>
              </a:rPr>
              <a:t>Profit</a:t>
            </a:r>
          </a:p>
        </p:txBody>
      </p:sp>
      <p:cxnSp>
        <p:nvCxnSpPr>
          <p:cNvPr id="37" name="Straight Arrow Connector 36">
            <a:extLst>
              <a:ext uri="{FF2B5EF4-FFF2-40B4-BE49-F238E27FC236}">
                <a16:creationId xmlns:a16="http://schemas.microsoft.com/office/drawing/2014/main" id="{85496134-6AB0-4237-85F5-6FD27595C2E2}"/>
              </a:ext>
            </a:extLst>
          </p:cNvPr>
          <p:cNvCxnSpPr/>
          <p:nvPr/>
        </p:nvCxnSpPr>
        <p:spPr>
          <a:xfrm flipV="1">
            <a:off x="7600950" y="3793131"/>
            <a:ext cx="109538" cy="7267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7B25F22A-ABA5-4465-965F-C227771F1855}"/>
              </a:ext>
            </a:extLst>
          </p:cNvPr>
          <p:cNvSpPr txBox="1"/>
          <p:nvPr/>
        </p:nvSpPr>
        <p:spPr>
          <a:xfrm>
            <a:off x="7132693" y="4481491"/>
            <a:ext cx="1150462" cy="400110"/>
          </a:xfrm>
          <a:prstGeom prst="rect">
            <a:avLst/>
          </a:prstGeom>
          <a:noFill/>
        </p:spPr>
        <p:txBody>
          <a:bodyPr wrap="square" rtlCol="0">
            <a:spAutoFit/>
          </a:bodyPr>
          <a:lstStyle/>
          <a:p>
            <a:r>
              <a:rPr lang="en-US" dirty="0">
                <a:solidFill>
                  <a:schemeClr val="accent2"/>
                </a:solidFill>
              </a:rPr>
              <a:t>Profit=o</a:t>
            </a:r>
          </a:p>
        </p:txBody>
      </p:sp>
      <p:cxnSp>
        <p:nvCxnSpPr>
          <p:cNvPr id="40" name="Straight Arrow Connector 39">
            <a:extLst>
              <a:ext uri="{FF2B5EF4-FFF2-40B4-BE49-F238E27FC236}">
                <a16:creationId xmlns:a16="http://schemas.microsoft.com/office/drawing/2014/main" id="{DDF3686B-C046-4A11-B152-E9003B35062B}"/>
              </a:ext>
            </a:extLst>
          </p:cNvPr>
          <p:cNvCxnSpPr/>
          <p:nvPr/>
        </p:nvCxnSpPr>
        <p:spPr>
          <a:xfrm>
            <a:off x="5534823" y="2619375"/>
            <a:ext cx="999327" cy="64770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11ECA89D-3DBF-469D-9894-CFF55A93491B}"/>
              </a:ext>
            </a:extLst>
          </p:cNvPr>
          <p:cNvSpPr txBox="1"/>
          <p:nvPr/>
        </p:nvSpPr>
        <p:spPr>
          <a:xfrm>
            <a:off x="4375786" y="2250043"/>
            <a:ext cx="2056343" cy="369332"/>
          </a:xfrm>
          <a:prstGeom prst="rect">
            <a:avLst/>
          </a:prstGeom>
          <a:noFill/>
        </p:spPr>
        <p:txBody>
          <a:bodyPr wrap="square" rtlCol="0">
            <a:spAutoFit/>
          </a:bodyPr>
          <a:lstStyle/>
          <a:p>
            <a:r>
              <a:rPr lang="en-US" sz="1800" dirty="0"/>
              <a:t>whole sale price </a:t>
            </a:r>
          </a:p>
        </p:txBody>
      </p:sp>
      <p:pic>
        <p:nvPicPr>
          <p:cNvPr id="43" name="Graphic 42" descr="Coins">
            <a:extLst>
              <a:ext uri="{FF2B5EF4-FFF2-40B4-BE49-F238E27FC236}">
                <a16:creationId xmlns:a16="http://schemas.microsoft.com/office/drawing/2014/main" id="{ADD57646-EB95-4894-8EB5-2401C6284401}"/>
              </a:ext>
            </a:extLst>
          </p:cNvPr>
          <p:cNvPicPr>
            <a:picLocks noChangeAspect="1"/>
          </p:cNvPicPr>
          <p:nvPr/>
        </p:nvPicPr>
        <p:blipFill>
          <a:blip r:embed="rId12">
            <a:extLst>
              <a:ext uri="{96DAC541-7B7A-43D3-8B79-37D633B846F1}">
                <asvg:svgBlip xmlns:asvg="http://schemas.microsoft.com/office/drawing/2016/SVG/main" xmlns="" r:embed="rId13"/>
              </a:ext>
            </a:extLst>
          </a:blip>
          <a:stretch>
            <a:fillRect/>
          </a:stretch>
        </p:blipFill>
        <p:spPr>
          <a:xfrm>
            <a:off x="3854187" y="2169460"/>
            <a:ext cx="530497" cy="530497"/>
          </a:xfrm>
          <a:prstGeom prst="rect">
            <a:avLst/>
          </a:prstGeom>
        </p:spPr>
      </p:pic>
      <p:sp>
        <p:nvSpPr>
          <p:cNvPr id="8" name="TextBox 7">
            <a:extLst>
              <a:ext uri="{FF2B5EF4-FFF2-40B4-BE49-F238E27FC236}">
                <a16:creationId xmlns:a16="http://schemas.microsoft.com/office/drawing/2014/main" id="{83C7F4AD-2A76-4DEE-A280-27751A253790}"/>
              </a:ext>
            </a:extLst>
          </p:cNvPr>
          <p:cNvSpPr txBox="1"/>
          <p:nvPr/>
        </p:nvSpPr>
        <p:spPr>
          <a:xfrm>
            <a:off x="3268892" y="1206039"/>
            <a:ext cx="4130815" cy="830997"/>
          </a:xfrm>
          <a:prstGeom prst="rect">
            <a:avLst/>
          </a:prstGeom>
          <a:noFill/>
        </p:spPr>
        <p:txBody>
          <a:bodyPr wrap="square" rtlCol="0">
            <a:spAutoFit/>
          </a:bodyPr>
          <a:lstStyle/>
          <a:p>
            <a:r>
              <a:rPr lang="en-US" sz="1600" dirty="0"/>
              <a:t>Higher cost generators are not used and must wait when demand may get so high as to need them as well</a:t>
            </a:r>
          </a:p>
        </p:txBody>
      </p:sp>
      <p:cxnSp>
        <p:nvCxnSpPr>
          <p:cNvPr id="12" name="Straight Arrow Connector 11">
            <a:extLst>
              <a:ext uri="{FF2B5EF4-FFF2-40B4-BE49-F238E27FC236}">
                <a16:creationId xmlns:a16="http://schemas.microsoft.com/office/drawing/2014/main" id="{0A35BDDB-BDC2-4541-842D-F25E19050698}"/>
              </a:ext>
            </a:extLst>
          </p:cNvPr>
          <p:cNvCxnSpPr>
            <a:cxnSpLocks/>
          </p:cNvCxnSpPr>
          <p:nvPr/>
        </p:nvCxnSpPr>
        <p:spPr>
          <a:xfrm>
            <a:off x="7132693" y="1908313"/>
            <a:ext cx="336176" cy="46819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0" name="Title 2">
            <a:extLst>
              <a:ext uri="{FF2B5EF4-FFF2-40B4-BE49-F238E27FC236}">
                <a16:creationId xmlns:a16="http://schemas.microsoft.com/office/drawing/2014/main" id="{2717E7B1-C229-4317-B0BB-19BF6912B0EB}"/>
              </a:ext>
            </a:extLst>
          </p:cNvPr>
          <p:cNvSpPr>
            <a:spLocks noGrp="1"/>
          </p:cNvSpPr>
          <p:nvPr>
            <p:ph type="ctrTitle"/>
          </p:nvPr>
        </p:nvSpPr>
        <p:spPr>
          <a:xfrm>
            <a:off x="572400" y="487739"/>
            <a:ext cx="7772400" cy="1149331"/>
          </a:xfrm>
        </p:spPr>
        <p:txBody>
          <a:bodyPr/>
          <a:lstStyle/>
          <a:p>
            <a:r>
              <a:rPr lang="en-US" dirty="0"/>
              <a:t> Merit order curve</a:t>
            </a:r>
          </a:p>
        </p:txBody>
      </p:sp>
      <p:sp>
        <p:nvSpPr>
          <p:cNvPr id="16" name="TextBox 15">
            <a:extLst>
              <a:ext uri="{FF2B5EF4-FFF2-40B4-BE49-F238E27FC236}">
                <a16:creationId xmlns:a16="http://schemas.microsoft.com/office/drawing/2014/main" id="{0E93ACD3-BFF0-4AB6-B9CB-822638E36B5A}"/>
              </a:ext>
            </a:extLst>
          </p:cNvPr>
          <p:cNvSpPr txBox="1"/>
          <p:nvPr/>
        </p:nvSpPr>
        <p:spPr>
          <a:xfrm>
            <a:off x="36418" y="1255122"/>
            <a:ext cx="2863630" cy="2769989"/>
          </a:xfrm>
          <a:prstGeom prst="rect">
            <a:avLst/>
          </a:prstGeom>
          <a:noFill/>
        </p:spPr>
        <p:txBody>
          <a:bodyPr wrap="square" rtlCol="0">
            <a:spAutoFit/>
          </a:bodyPr>
          <a:lstStyle/>
          <a:p>
            <a:r>
              <a:rPr lang="en-US" sz="1400" b="1" dirty="0"/>
              <a:t>Economic dispatch</a:t>
            </a:r>
          </a:p>
          <a:p>
            <a:r>
              <a:rPr lang="en-US" sz="1400" dirty="0"/>
              <a:t>The system operator (</a:t>
            </a:r>
            <a:r>
              <a:rPr lang="en-US" sz="1400" i="1" dirty="0"/>
              <a:t>an operator that transmits electrical power from generators over the electrical grid</a:t>
            </a:r>
            <a:r>
              <a:rPr lang="en-US" sz="1400" dirty="0"/>
              <a:t>) meets the forecasted demand by dispatching generators based on their selling price for electricity, with the lowest cost generators being dispatch first, followed by higher and higher cost generators</a:t>
            </a:r>
          </a:p>
          <a:p>
            <a:endParaRPr lang="en-US" dirty="0"/>
          </a:p>
        </p:txBody>
      </p:sp>
    </p:spTree>
    <p:extLst>
      <p:ext uri="{BB962C8B-B14F-4D97-AF65-F5344CB8AC3E}">
        <p14:creationId xmlns:p14="http://schemas.microsoft.com/office/powerpoint/2010/main" val="1515946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93D2EDD-B425-4957-A958-43899C02A45B}"/>
              </a:ext>
            </a:extLst>
          </p:cNvPr>
          <p:cNvSpPr>
            <a:spLocks noGrp="1"/>
          </p:cNvSpPr>
          <p:nvPr>
            <p:ph type="body" sz="quarter" idx="13"/>
          </p:nvPr>
        </p:nvSpPr>
        <p:spPr>
          <a:xfrm>
            <a:off x="572400" y="1497600"/>
            <a:ext cx="7988990" cy="4015304"/>
          </a:xfrm>
        </p:spPr>
        <p:txBody>
          <a:bodyPr/>
          <a:lstStyle/>
          <a:p>
            <a:r>
              <a:rPr lang="en-US" dirty="0"/>
              <a:t>As a result some condensing plants shutdown and the investors tend to invest less in such plants which will greatly affect the security of the grid which will be dominated by the intermittent and volatile renewable sources</a:t>
            </a:r>
          </a:p>
        </p:txBody>
      </p:sp>
      <p:sp>
        <p:nvSpPr>
          <p:cNvPr id="3" name="Title 2">
            <a:extLst>
              <a:ext uri="{FF2B5EF4-FFF2-40B4-BE49-F238E27FC236}">
                <a16:creationId xmlns:a16="http://schemas.microsoft.com/office/drawing/2014/main" id="{49928249-171E-42A3-9B51-4EB6DE494566}"/>
              </a:ext>
            </a:extLst>
          </p:cNvPr>
          <p:cNvSpPr>
            <a:spLocks noGrp="1"/>
          </p:cNvSpPr>
          <p:nvPr>
            <p:ph type="ctrTitle"/>
          </p:nvPr>
        </p:nvSpPr>
        <p:spPr/>
        <p:txBody>
          <a:bodyPr/>
          <a:lstStyle/>
          <a:p>
            <a:r>
              <a:rPr lang="en-US" dirty="0"/>
              <a:t>Grid balance</a:t>
            </a:r>
          </a:p>
        </p:txBody>
      </p:sp>
      <p:sp>
        <p:nvSpPr>
          <p:cNvPr id="4" name="Text Placeholder 3">
            <a:extLst>
              <a:ext uri="{FF2B5EF4-FFF2-40B4-BE49-F238E27FC236}">
                <a16:creationId xmlns:a16="http://schemas.microsoft.com/office/drawing/2014/main" id="{0A4C33D8-FA0E-4532-B8F2-04F88BB3B6D8}"/>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25C6CECC-E2A6-405C-8A4F-9A95F2668414}"/>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A1AC8A41-6028-44DF-8E56-576487220A6B}"/>
              </a:ext>
            </a:extLst>
          </p:cNvPr>
          <p:cNvSpPr>
            <a:spLocks noGrp="1"/>
          </p:cNvSpPr>
          <p:nvPr>
            <p:ph type="dt" sz="half" idx="19"/>
          </p:nvPr>
        </p:nvSpPr>
        <p:spPr/>
        <p:txBody>
          <a:bodyPr/>
          <a:lstStyle/>
          <a:p>
            <a:pPr>
              <a:defRPr/>
            </a:pPr>
            <a:r>
              <a:rPr lang="fi-FI"/>
              <a:t>07.02.2018</a:t>
            </a:r>
            <a:endParaRPr lang="en-US" dirty="0"/>
          </a:p>
        </p:txBody>
      </p:sp>
      <p:sp>
        <p:nvSpPr>
          <p:cNvPr id="7" name="Slide Number Placeholder 6">
            <a:extLst>
              <a:ext uri="{FF2B5EF4-FFF2-40B4-BE49-F238E27FC236}">
                <a16:creationId xmlns:a16="http://schemas.microsoft.com/office/drawing/2014/main" id="{E796E14F-8A51-48DC-9C4A-C7E8E0F0D595}"/>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dirty="0"/>
          </a:p>
        </p:txBody>
      </p:sp>
      <p:pic>
        <p:nvPicPr>
          <p:cNvPr id="9" name="Picture 8">
            <a:extLst>
              <a:ext uri="{FF2B5EF4-FFF2-40B4-BE49-F238E27FC236}">
                <a16:creationId xmlns:a16="http://schemas.microsoft.com/office/drawing/2014/main" id="{2CFC85A2-0629-4F41-91E5-B63F5051EC15}"/>
              </a:ext>
            </a:extLst>
          </p:cNvPr>
          <p:cNvPicPr>
            <a:picLocks noChangeAspect="1"/>
          </p:cNvPicPr>
          <p:nvPr/>
        </p:nvPicPr>
        <p:blipFill>
          <a:blip r:embed="rId2"/>
          <a:stretch>
            <a:fillRect/>
          </a:stretch>
        </p:blipFill>
        <p:spPr>
          <a:xfrm>
            <a:off x="1462881" y="2571753"/>
            <a:ext cx="5476875" cy="2381250"/>
          </a:xfrm>
          <a:prstGeom prst="rect">
            <a:avLst/>
          </a:prstGeom>
        </p:spPr>
      </p:pic>
    </p:spTree>
    <p:extLst>
      <p:ext uri="{BB962C8B-B14F-4D97-AF65-F5344CB8AC3E}">
        <p14:creationId xmlns:p14="http://schemas.microsoft.com/office/powerpoint/2010/main" val="3688163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B81FB0-8001-45B1-9E7B-253D04A9CB0F}"/>
              </a:ext>
            </a:extLst>
          </p:cNvPr>
          <p:cNvSpPr>
            <a:spLocks noGrp="1"/>
          </p:cNvSpPr>
          <p:nvPr>
            <p:ph type="ctrTitle"/>
          </p:nvPr>
        </p:nvSpPr>
        <p:spPr/>
        <p:txBody>
          <a:bodyPr/>
          <a:lstStyle/>
          <a:p>
            <a:r>
              <a:rPr lang="en-US" dirty="0"/>
              <a:t>Transmission</a:t>
            </a:r>
          </a:p>
        </p:txBody>
      </p:sp>
      <p:sp>
        <p:nvSpPr>
          <p:cNvPr id="4" name="Text Placeholder 3">
            <a:extLst>
              <a:ext uri="{FF2B5EF4-FFF2-40B4-BE49-F238E27FC236}">
                <a16:creationId xmlns:a16="http://schemas.microsoft.com/office/drawing/2014/main" id="{E87113B2-E56C-480D-8372-A7D6717D478E}"/>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E96FAED5-910A-464C-ACF2-0A130B313BE2}"/>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9E499AB5-799D-4A53-AD04-961D64F5B65D}"/>
              </a:ext>
            </a:extLst>
          </p:cNvPr>
          <p:cNvSpPr>
            <a:spLocks noGrp="1"/>
          </p:cNvSpPr>
          <p:nvPr>
            <p:ph type="dt" sz="half" idx="19"/>
          </p:nvPr>
        </p:nvSpPr>
        <p:spPr/>
        <p:txBody>
          <a:bodyPr/>
          <a:lstStyle/>
          <a:p>
            <a:pPr>
              <a:defRPr/>
            </a:pPr>
            <a:r>
              <a:rPr lang="fi-FI" dirty="0"/>
              <a:t>05.03.2019</a:t>
            </a:r>
          </a:p>
        </p:txBody>
      </p:sp>
      <p:sp>
        <p:nvSpPr>
          <p:cNvPr id="7" name="Slide Number Placeholder 6">
            <a:extLst>
              <a:ext uri="{FF2B5EF4-FFF2-40B4-BE49-F238E27FC236}">
                <a16:creationId xmlns:a16="http://schemas.microsoft.com/office/drawing/2014/main" id="{A44D0889-72D3-4432-9209-3F98F245DBE1}"/>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pic>
        <p:nvPicPr>
          <p:cNvPr id="9" name="Picture 8">
            <a:extLst>
              <a:ext uri="{FF2B5EF4-FFF2-40B4-BE49-F238E27FC236}">
                <a16:creationId xmlns:a16="http://schemas.microsoft.com/office/drawing/2014/main" id="{15934357-B2A7-4241-9086-D6D237B9275B}"/>
              </a:ext>
            </a:extLst>
          </p:cNvPr>
          <p:cNvPicPr>
            <a:picLocks noChangeAspect="1"/>
          </p:cNvPicPr>
          <p:nvPr/>
        </p:nvPicPr>
        <p:blipFill>
          <a:blip r:embed="rId2"/>
          <a:stretch>
            <a:fillRect/>
          </a:stretch>
        </p:blipFill>
        <p:spPr>
          <a:xfrm>
            <a:off x="3299792" y="1387740"/>
            <a:ext cx="5777594" cy="4526594"/>
          </a:xfrm>
          <a:prstGeom prst="rect">
            <a:avLst/>
          </a:prstGeom>
        </p:spPr>
      </p:pic>
      <p:sp>
        <p:nvSpPr>
          <p:cNvPr id="10" name="TextBox 9">
            <a:extLst>
              <a:ext uri="{FF2B5EF4-FFF2-40B4-BE49-F238E27FC236}">
                <a16:creationId xmlns:a16="http://schemas.microsoft.com/office/drawing/2014/main" id="{32999866-070B-48F2-B38D-C49AF4385AB9}"/>
              </a:ext>
            </a:extLst>
          </p:cNvPr>
          <p:cNvSpPr txBox="1"/>
          <p:nvPr/>
        </p:nvSpPr>
        <p:spPr>
          <a:xfrm>
            <a:off x="286201" y="1494205"/>
            <a:ext cx="3013591" cy="3970318"/>
          </a:xfrm>
          <a:prstGeom prst="rect">
            <a:avLst/>
          </a:prstGeom>
          <a:noFill/>
        </p:spPr>
        <p:txBody>
          <a:bodyPr wrap="square" rtlCol="0">
            <a:spAutoFit/>
          </a:bodyPr>
          <a:lstStyle/>
          <a:p>
            <a:pPr marL="285750" indent="-285750">
              <a:buFont typeface="Wingdings" panose="05000000000000000000" pitchFamily="2" charset="2"/>
              <a:buChar char="§"/>
            </a:pPr>
            <a:r>
              <a:rPr lang="en-US" sz="1400" dirty="0"/>
              <a:t>There is a limit to how much power a transmission line can carry, and when that limit is reached, the line is said to be </a:t>
            </a:r>
            <a:r>
              <a:rPr lang="en-US" sz="1400" b="1" dirty="0"/>
              <a:t>congested</a:t>
            </a:r>
            <a:r>
              <a:rPr lang="en-US" sz="1400" dirty="0"/>
              <a:t>. </a:t>
            </a:r>
          </a:p>
          <a:p>
            <a:endParaRPr lang="en-US" sz="1400" dirty="0"/>
          </a:p>
          <a:p>
            <a:pPr marL="285750" indent="-285750">
              <a:buFont typeface="Wingdings" panose="05000000000000000000" pitchFamily="2" charset="2"/>
              <a:buChar char="§"/>
            </a:pPr>
            <a:r>
              <a:rPr lang="en-US" sz="1400" dirty="0"/>
              <a:t>At these times, generation closer to the given load needs to be dispatched even if it is higher cost. </a:t>
            </a:r>
          </a:p>
          <a:p>
            <a:endParaRPr lang="en-US" sz="1400" dirty="0"/>
          </a:p>
          <a:p>
            <a:pPr marL="285750" indent="-285750">
              <a:buFont typeface="Wingdings" panose="05000000000000000000" pitchFamily="2" charset="2"/>
              <a:buChar char="§"/>
            </a:pPr>
            <a:r>
              <a:rPr lang="en-US" sz="1400" dirty="0"/>
              <a:t>So transmission congestion forces </a:t>
            </a:r>
            <a:r>
              <a:rPr lang="en-US" sz="1400" b="1" dirty="0"/>
              <a:t>system operators </a:t>
            </a:r>
            <a:r>
              <a:rPr lang="en-US" sz="1400" dirty="0"/>
              <a:t>to dispatch generation not just for the entire grid, but also at areas within the grid in order to meet local demand that cannot be brought in from elsewhere.</a:t>
            </a:r>
          </a:p>
        </p:txBody>
      </p:sp>
    </p:spTree>
    <p:extLst>
      <p:ext uri="{BB962C8B-B14F-4D97-AF65-F5344CB8AC3E}">
        <p14:creationId xmlns:p14="http://schemas.microsoft.com/office/powerpoint/2010/main" val="1686513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69CF03F-7144-4538-B180-8A4F11F0C420}"/>
              </a:ext>
            </a:extLst>
          </p:cNvPr>
          <p:cNvSpPr>
            <a:spLocks noGrp="1"/>
          </p:cNvSpPr>
          <p:nvPr>
            <p:ph type="body" sz="quarter" idx="13"/>
          </p:nvPr>
        </p:nvSpPr>
        <p:spPr>
          <a:xfrm>
            <a:off x="572399" y="1497600"/>
            <a:ext cx="7007843" cy="516730"/>
          </a:xfrm>
        </p:spPr>
        <p:txBody>
          <a:bodyPr/>
          <a:lstStyle/>
          <a:p>
            <a:r>
              <a:rPr lang="en-US" dirty="0"/>
              <a:t>Because of the unplanned incidents like intermittency of wind and solar power , power plants’ technical problems</a:t>
            </a:r>
          </a:p>
        </p:txBody>
      </p:sp>
      <p:sp>
        <p:nvSpPr>
          <p:cNvPr id="3" name="Title 2">
            <a:extLst>
              <a:ext uri="{FF2B5EF4-FFF2-40B4-BE49-F238E27FC236}">
                <a16:creationId xmlns:a16="http://schemas.microsoft.com/office/drawing/2014/main" id="{813D4D1D-75AF-4DA7-B8FE-0B604D83A5E0}"/>
              </a:ext>
            </a:extLst>
          </p:cNvPr>
          <p:cNvSpPr>
            <a:spLocks noGrp="1"/>
          </p:cNvSpPr>
          <p:nvPr>
            <p:ph type="ctrTitle"/>
          </p:nvPr>
        </p:nvSpPr>
        <p:spPr/>
        <p:txBody>
          <a:bodyPr/>
          <a:lstStyle/>
          <a:p>
            <a:r>
              <a:rPr lang="en-US" dirty="0"/>
              <a:t>The need of intra-day balancing market</a:t>
            </a:r>
            <a:br>
              <a:rPr lang="en-US" dirty="0"/>
            </a:br>
            <a:endParaRPr lang="en-US" dirty="0"/>
          </a:p>
        </p:txBody>
      </p:sp>
      <p:sp>
        <p:nvSpPr>
          <p:cNvPr id="4" name="Text Placeholder 3">
            <a:extLst>
              <a:ext uri="{FF2B5EF4-FFF2-40B4-BE49-F238E27FC236}">
                <a16:creationId xmlns:a16="http://schemas.microsoft.com/office/drawing/2014/main" id="{69C2E103-6DF9-4C56-B3CC-8111870E1A3E}"/>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58181511-A90C-4300-83D6-5C7C3CCE131E}"/>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3A32182F-95B6-46F1-81FB-5BB66F94EA3D}"/>
              </a:ext>
            </a:extLst>
          </p:cNvPr>
          <p:cNvSpPr>
            <a:spLocks noGrp="1"/>
          </p:cNvSpPr>
          <p:nvPr>
            <p:ph type="dt" sz="half" idx="19"/>
          </p:nvPr>
        </p:nvSpPr>
        <p:spPr/>
        <p:txBody>
          <a:bodyPr/>
          <a:lstStyle/>
          <a:p>
            <a:pPr>
              <a:defRPr/>
            </a:pPr>
            <a:r>
              <a:rPr lang="fi-FI" dirty="0"/>
              <a:t>05.03.2019</a:t>
            </a:r>
          </a:p>
        </p:txBody>
      </p:sp>
      <p:sp>
        <p:nvSpPr>
          <p:cNvPr id="7" name="Slide Number Placeholder 6">
            <a:extLst>
              <a:ext uri="{FF2B5EF4-FFF2-40B4-BE49-F238E27FC236}">
                <a16:creationId xmlns:a16="http://schemas.microsoft.com/office/drawing/2014/main" id="{650CCD0D-95B1-4888-AB57-B84A7C8B7D95}"/>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pic>
        <p:nvPicPr>
          <p:cNvPr id="9" name="Picture 8">
            <a:extLst>
              <a:ext uri="{FF2B5EF4-FFF2-40B4-BE49-F238E27FC236}">
                <a16:creationId xmlns:a16="http://schemas.microsoft.com/office/drawing/2014/main" id="{9B2AC0A0-FE7D-4B5D-8ABF-67BA8CBA51B4}"/>
              </a:ext>
            </a:extLst>
          </p:cNvPr>
          <p:cNvPicPr>
            <a:picLocks noChangeAspect="1"/>
          </p:cNvPicPr>
          <p:nvPr/>
        </p:nvPicPr>
        <p:blipFill>
          <a:blip r:embed="rId2"/>
          <a:stretch>
            <a:fillRect/>
          </a:stretch>
        </p:blipFill>
        <p:spPr>
          <a:xfrm>
            <a:off x="1150351" y="2124190"/>
            <a:ext cx="6560138" cy="3506281"/>
          </a:xfrm>
          <a:prstGeom prst="rect">
            <a:avLst/>
          </a:prstGeom>
        </p:spPr>
      </p:pic>
      <p:sp>
        <p:nvSpPr>
          <p:cNvPr id="10" name="TextBox 9">
            <a:extLst>
              <a:ext uri="{FF2B5EF4-FFF2-40B4-BE49-F238E27FC236}">
                <a16:creationId xmlns:a16="http://schemas.microsoft.com/office/drawing/2014/main" id="{F8B69C43-B9B1-4019-99C2-F4ACABFBC3CC}"/>
              </a:ext>
            </a:extLst>
          </p:cNvPr>
          <p:cNvSpPr txBox="1"/>
          <p:nvPr/>
        </p:nvSpPr>
        <p:spPr>
          <a:xfrm>
            <a:off x="2003597" y="2454071"/>
            <a:ext cx="5136806" cy="400110"/>
          </a:xfrm>
          <a:prstGeom prst="rect">
            <a:avLst/>
          </a:prstGeom>
          <a:noFill/>
        </p:spPr>
        <p:txBody>
          <a:bodyPr wrap="square" rtlCol="0">
            <a:spAutoFit/>
          </a:bodyPr>
          <a:lstStyle/>
          <a:p>
            <a:r>
              <a:rPr lang="en-US" dirty="0">
                <a:solidFill>
                  <a:schemeClr val="bg1"/>
                </a:solidFill>
              </a:rPr>
              <a:t>Why Has The Sun Suddenly ‘Turned Off’ ?!</a:t>
            </a:r>
          </a:p>
        </p:txBody>
      </p:sp>
    </p:spTree>
    <p:extLst>
      <p:ext uri="{BB962C8B-B14F-4D97-AF65-F5344CB8AC3E}">
        <p14:creationId xmlns:p14="http://schemas.microsoft.com/office/powerpoint/2010/main" val="1771498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B400CE-8377-412A-934C-9605C7D9E7A0}"/>
              </a:ext>
            </a:extLst>
          </p:cNvPr>
          <p:cNvSpPr>
            <a:spLocks noGrp="1"/>
          </p:cNvSpPr>
          <p:nvPr>
            <p:ph type="ctrTitle"/>
          </p:nvPr>
        </p:nvSpPr>
        <p:spPr/>
        <p:txBody>
          <a:bodyPr/>
          <a:lstStyle/>
          <a:p>
            <a:r>
              <a:rPr lang="en-US" dirty="0"/>
              <a:t>Intra-day market-</a:t>
            </a:r>
            <a:r>
              <a:rPr lang="en-US" dirty="0" err="1"/>
              <a:t>Elbas</a:t>
            </a:r>
            <a:r>
              <a:rPr lang="en-US" dirty="0"/>
              <a:t> </a:t>
            </a:r>
          </a:p>
        </p:txBody>
      </p:sp>
      <p:sp>
        <p:nvSpPr>
          <p:cNvPr id="4" name="Text Placeholder 3">
            <a:extLst>
              <a:ext uri="{FF2B5EF4-FFF2-40B4-BE49-F238E27FC236}">
                <a16:creationId xmlns:a16="http://schemas.microsoft.com/office/drawing/2014/main" id="{95084341-34F9-47B8-A7DA-A770C91B0306}"/>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49E343FB-A944-42FB-81A2-076F1342920B}"/>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C5320355-D356-4AD2-84F8-B436C781B442}"/>
              </a:ext>
            </a:extLst>
          </p:cNvPr>
          <p:cNvSpPr>
            <a:spLocks noGrp="1"/>
          </p:cNvSpPr>
          <p:nvPr>
            <p:ph type="dt" sz="half" idx="19"/>
          </p:nvPr>
        </p:nvSpPr>
        <p:spPr/>
        <p:txBody>
          <a:bodyPr/>
          <a:lstStyle/>
          <a:p>
            <a:pPr>
              <a:defRPr/>
            </a:pPr>
            <a:r>
              <a:rPr lang="fi-FI" dirty="0"/>
              <a:t>05.03.2019</a:t>
            </a:r>
          </a:p>
        </p:txBody>
      </p:sp>
      <p:sp>
        <p:nvSpPr>
          <p:cNvPr id="7" name="Slide Number Placeholder 6">
            <a:extLst>
              <a:ext uri="{FF2B5EF4-FFF2-40B4-BE49-F238E27FC236}">
                <a16:creationId xmlns:a16="http://schemas.microsoft.com/office/drawing/2014/main" id="{C109A37C-A2E8-410C-960E-F67267B140CB}"/>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sp>
        <p:nvSpPr>
          <p:cNvPr id="9" name="Rectangle 8"/>
          <p:cNvSpPr/>
          <p:nvPr/>
        </p:nvSpPr>
        <p:spPr>
          <a:xfrm>
            <a:off x="388923" y="1239742"/>
            <a:ext cx="8366153" cy="2031325"/>
          </a:xfrm>
          <a:prstGeom prst="rect">
            <a:avLst/>
          </a:prstGeom>
        </p:spPr>
        <p:txBody>
          <a:bodyPr wrap="square">
            <a:spAutoFit/>
          </a:bodyPr>
          <a:lstStyle/>
          <a:p>
            <a:r>
              <a:rPr lang="en-US" sz="1400" dirty="0">
                <a:latin typeface="Times New Roman" panose="02020603050405020304" pitchFamily="18" charset="0"/>
                <a:ea typeface="Calibri" panose="020F0502020204030204" pitchFamily="34" charset="0"/>
              </a:rPr>
              <a:t>The generation scheduling and energy procurement starts at the previous day before the day of delivery. By noon of this day, the traders make bids of supply and demand, which are then summed into ascending and descending order of price, respectively. The point where these two summation curves intersect, defines the power price for all the deliveries at that specific hour. As a result of this trading is the fixed power price for each of the next day 24 hours, the </a:t>
            </a:r>
            <a:r>
              <a:rPr lang="en-US" sz="1400" dirty="0" err="1">
                <a:latin typeface="Times New Roman" panose="02020603050405020304" pitchFamily="18" charset="0"/>
                <a:ea typeface="Calibri" panose="020F0502020204030204" pitchFamily="34" charset="0"/>
              </a:rPr>
              <a:t>Elspot</a:t>
            </a:r>
            <a:r>
              <a:rPr lang="en-US" sz="1400" dirty="0">
                <a:latin typeface="Times New Roman" panose="02020603050405020304" pitchFamily="18" charset="0"/>
                <a:ea typeface="Calibri" panose="020F0502020204030204" pitchFamily="34" charset="0"/>
              </a:rPr>
              <a:t> price. Closer to the operation hour, the power balance can then be complemented by </a:t>
            </a:r>
            <a:r>
              <a:rPr lang="en-US" sz="1400" dirty="0" err="1">
                <a:latin typeface="Times New Roman" panose="02020603050405020304" pitchFamily="18" charset="0"/>
                <a:ea typeface="Calibri" panose="020F0502020204030204" pitchFamily="34" charset="0"/>
              </a:rPr>
              <a:t>Elbas</a:t>
            </a:r>
            <a:r>
              <a:rPr lang="en-US" sz="1400" dirty="0">
                <a:latin typeface="Times New Roman" panose="02020603050405020304" pitchFamily="18" charset="0"/>
                <a:ea typeface="Calibri" panose="020F0502020204030204" pitchFamily="34" charset="0"/>
              </a:rPr>
              <a:t> market. Here the prices are set based on pay-as-bid basis for all transactions. Hence, in this intraday market the prices vary continuously. The </a:t>
            </a:r>
            <a:r>
              <a:rPr lang="en-US" sz="1400" dirty="0" err="1">
                <a:latin typeface="Times New Roman" panose="02020603050405020304" pitchFamily="18" charset="0"/>
                <a:ea typeface="Calibri" panose="020F0502020204030204" pitchFamily="34" charset="0"/>
              </a:rPr>
              <a:t>Elbas</a:t>
            </a:r>
            <a:r>
              <a:rPr lang="en-US" sz="1400" dirty="0">
                <a:latin typeface="Times New Roman" panose="02020603050405020304" pitchFamily="18" charset="0"/>
                <a:ea typeface="Calibri" panose="020F0502020204030204" pitchFamily="34" charset="0"/>
              </a:rPr>
              <a:t> market closes one hour prior to the hour of delivery.  Those imbalances which have not been settled by </a:t>
            </a:r>
            <a:r>
              <a:rPr lang="en-US" sz="1400" dirty="0" err="1">
                <a:latin typeface="Times New Roman" panose="02020603050405020304" pitchFamily="18" charset="0"/>
                <a:ea typeface="Calibri" panose="020F0502020204030204" pitchFamily="34" charset="0"/>
              </a:rPr>
              <a:t>Elbas</a:t>
            </a:r>
            <a:r>
              <a:rPr lang="en-US" sz="1400" dirty="0">
                <a:latin typeface="Times New Roman" panose="02020603050405020304" pitchFamily="18" charset="0"/>
                <a:ea typeface="Calibri" panose="020F0502020204030204" pitchFamily="34" charset="0"/>
              </a:rPr>
              <a:t> trade are then subjected to the prices in balancing power (regulation power) </a:t>
            </a:r>
            <a:r>
              <a:rPr lang="en-US" sz="1400" dirty="0" smtClean="0">
                <a:latin typeface="Times New Roman" panose="02020603050405020304" pitchFamily="18" charset="0"/>
                <a:ea typeface="Calibri" panose="020F0502020204030204" pitchFamily="34" charset="0"/>
              </a:rPr>
              <a:t>market of the TSO. </a:t>
            </a:r>
            <a:endParaRPr lang="fi-FI" sz="1400" dirty="0"/>
          </a:p>
        </p:txBody>
      </p:sp>
      <p:graphicFrame>
        <p:nvGraphicFramePr>
          <p:cNvPr id="13" name="Table 12"/>
          <p:cNvGraphicFramePr>
            <a:graphicFrameLocks noGrp="1"/>
          </p:cNvGraphicFramePr>
          <p:nvPr>
            <p:extLst>
              <p:ext uri="{D42A27DB-BD31-4B8C-83A1-F6EECF244321}">
                <p14:modId xmlns:p14="http://schemas.microsoft.com/office/powerpoint/2010/main" val="4276668638"/>
              </p:ext>
            </p:extLst>
          </p:nvPr>
        </p:nvGraphicFramePr>
        <p:xfrm>
          <a:off x="457200" y="3312408"/>
          <a:ext cx="8229600" cy="3277362"/>
        </p:xfrm>
        <a:graphic>
          <a:graphicData uri="http://schemas.openxmlformats.org/drawingml/2006/table">
            <a:tbl>
              <a:tblPr firstRow="1" firstCol="1" bandRow="1">
                <a:tableStyleId>{5C22544A-7EE6-4342-B048-85BDC9FD1C3A}</a:tableStyleId>
              </a:tblPr>
              <a:tblGrid>
                <a:gridCol w="2057400">
                  <a:extLst>
                    <a:ext uri="{9D8B030D-6E8A-4147-A177-3AD203B41FA5}">
                      <a16:colId xmlns:a16="http://schemas.microsoft.com/office/drawing/2014/main" val="3486516884"/>
                    </a:ext>
                  </a:extLst>
                </a:gridCol>
                <a:gridCol w="2057400">
                  <a:extLst>
                    <a:ext uri="{9D8B030D-6E8A-4147-A177-3AD203B41FA5}">
                      <a16:colId xmlns:a16="http://schemas.microsoft.com/office/drawing/2014/main" val="675555251"/>
                    </a:ext>
                  </a:extLst>
                </a:gridCol>
                <a:gridCol w="2057400">
                  <a:extLst>
                    <a:ext uri="{9D8B030D-6E8A-4147-A177-3AD203B41FA5}">
                      <a16:colId xmlns:a16="http://schemas.microsoft.com/office/drawing/2014/main" val="3057004146"/>
                    </a:ext>
                  </a:extLst>
                </a:gridCol>
                <a:gridCol w="2057400">
                  <a:extLst>
                    <a:ext uri="{9D8B030D-6E8A-4147-A177-3AD203B41FA5}">
                      <a16:colId xmlns:a16="http://schemas.microsoft.com/office/drawing/2014/main" val="2989466617"/>
                    </a:ext>
                  </a:extLst>
                </a:gridCol>
              </a:tblGrid>
              <a:tr h="0">
                <a:tc gridSpan="2">
                  <a:txBody>
                    <a:bodyPr/>
                    <a:lstStyle/>
                    <a:p>
                      <a:pPr algn="ctr">
                        <a:lnSpc>
                          <a:spcPct val="115000"/>
                        </a:lnSpc>
                        <a:spcAft>
                          <a:spcPts val="0"/>
                        </a:spcAft>
                      </a:pPr>
                      <a:r>
                        <a:rPr lang="en-US" sz="1100" dirty="0">
                          <a:effectLst/>
                        </a:rPr>
                        <a:t>Physical </a:t>
                      </a:r>
                      <a:r>
                        <a:rPr lang="fi-FI" sz="1100" dirty="0">
                          <a:effectLst/>
                        </a:rPr>
                        <a:t>market</a:t>
                      </a:r>
                    </a:p>
                    <a:p>
                      <a:pPr algn="ctr">
                        <a:lnSpc>
                          <a:spcPct val="115000"/>
                        </a:lnSpc>
                        <a:spcAft>
                          <a:spcPts val="0"/>
                        </a:spcAft>
                      </a:pPr>
                      <a:r>
                        <a:rPr lang="fi-FI" sz="1100" dirty="0">
                          <a:effectLst/>
                        </a:rPr>
                        <a:t>Power </a:t>
                      </a:r>
                      <a:r>
                        <a:rPr lang="fi-FI" sz="1100" dirty="0" err="1">
                          <a:effectLst/>
                        </a:rPr>
                        <a:t>transactions</a:t>
                      </a:r>
                      <a:endParaRPr lang="fi-FI" sz="1100" dirty="0">
                        <a:effectLst/>
                      </a:endParaRPr>
                    </a:p>
                    <a:p>
                      <a:pPr algn="ctr">
                        <a:lnSpc>
                          <a:spcPct val="115000"/>
                        </a:lnSpc>
                        <a:spcAft>
                          <a:spcPts val="0"/>
                        </a:spcAft>
                      </a:pPr>
                      <a:r>
                        <a:rPr lang="en-US" sz="1100" dirty="0">
                          <a:effectLst/>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i-FI"/>
                    </a:p>
                  </a:txBody>
                  <a:tcPr/>
                </a:tc>
                <a:tc>
                  <a:txBody>
                    <a:bodyPr/>
                    <a:lstStyle/>
                    <a:p>
                      <a:pPr algn="ctr">
                        <a:lnSpc>
                          <a:spcPct val="115000"/>
                        </a:lnSpc>
                        <a:spcAft>
                          <a:spcPts val="0"/>
                        </a:spcAft>
                      </a:pPr>
                      <a:r>
                        <a:rPr lang="fi-FI" sz="1100" dirty="0" err="1">
                          <a:effectLst/>
                        </a:rPr>
                        <a:t>Specific</a:t>
                      </a:r>
                      <a:r>
                        <a:rPr lang="fi-FI" sz="1100" dirty="0">
                          <a:effectLst/>
                        </a:rPr>
                        <a:t> operating</a:t>
                      </a:r>
                    </a:p>
                    <a:p>
                      <a:pPr algn="ctr">
                        <a:lnSpc>
                          <a:spcPct val="115000"/>
                        </a:lnSpc>
                        <a:spcAft>
                          <a:spcPts val="0"/>
                        </a:spcAft>
                      </a:pPr>
                      <a:r>
                        <a:rPr lang="fi-FI" sz="1100" dirty="0" err="1">
                          <a:effectLst/>
                        </a:rPr>
                        <a:t>Hour</a:t>
                      </a:r>
                      <a:endParaRPr lang="fi-FI" sz="1100" dirty="0">
                        <a:effectLst/>
                      </a:endParaRPr>
                    </a:p>
                    <a:p>
                      <a:pPr algn="ctr">
                        <a:lnSpc>
                          <a:spcPct val="115000"/>
                        </a:lnSpc>
                        <a:spcAft>
                          <a:spcPts val="0"/>
                        </a:spcAft>
                      </a:pPr>
                      <a:r>
                        <a:rPr lang="en-US" sz="1100" dirty="0">
                          <a:effectLst/>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dirty="0" err="1">
                          <a:effectLst/>
                        </a:rPr>
                        <a:t>Balancing</a:t>
                      </a:r>
                      <a:r>
                        <a:rPr lang="fi-FI" sz="1100" dirty="0">
                          <a:effectLst/>
                        </a:rPr>
                        <a:t> in</a:t>
                      </a:r>
                    </a:p>
                    <a:p>
                      <a:pPr algn="ctr">
                        <a:lnSpc>
                          <a:spcPct val="115000"/>
                        </a:lnSpc>
                        <a:spcAft>
                          <a:spcPts val="0"/>
                        </a:spcAft>
                      </a:pPr>
                      <a:r>
                        <a:rPr lang="fi-FI" sz="1100" dirty="0">
                          <a:effectLst/>
                        </a:rPr>
                        <a:t>Real </a:t>
                      </a:r>
                      <a:r>
                        <a:rPr lang="fi-FI" sz="1100" dirty="0" err="1">
                          <a:effectLst/>
                        </a:rPr>
                        <a:t>time</a:t>
                      </a:r>
                      <a:endParaRPr lang="fi-FI" sz="1100" dirty="0">
                        <a:effectLst/>
                      </a:endParaRPr>
                    </a:p>
                    <a:p>
                      <a:pPr algn="ctr">
                        <a:lnSpc>
                          <a:spcPct val="115000"/>
                        </a:lnSpc>
                        <a:spcAft>
                          <a:spcPts val="0"/>
                        </a:spcAft>
                      </a:pPr>
                      <a:r>
                        <a:rPr lang="en-US" sz="1100" dirty="0">
                          <a:effectLst/>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57496135"/>
                  </a:ext>
                </a:extLst>
              </a:tr>
              <a:tr h="0">
                <a:tc>
                  <a:txBody>
                    <a:bodyPr/>
                    <a:lstStyle/>
                    <a:p>
                      <a:pPr algn="ctr">
                        <a:lnSpc>
                          <a:spcPct val="115000"/>
                        </a:lnSpc>
                        <a:spcAft>
                          <a:spcPts val="0"/>
                        </a:spcAft>
                      </a:pPr>
                      <a:r>
                        <a:rPr lang="fi-FI" sz="1100">
                          <a:effectLst/>
                        </a:rPr>
                        <a:t>ELSPOT</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a:effectLst/>
                        </a:rPr>
                        <a:t>ELBAS</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dirty="0">
                          <a:effectLst/>
                        </a:rPr>
                        <a:t>REGULATION POWER MARKET</a:t>
                      </a:r>
                    </a:p>
                    <a:p>
                      <a:pPr algn="ctr">
                        <a:lnSpc>
                          <a:spcPct val="115000"/>
                        </a:lnSpc>
                        <a:spcAft>
                          <a:spcPts val="0"/>
                        </a:spcAft>
                      </a:pPr>
                      <a:r>
                        <a:rPr lang="en-US" sz="1100" dirty="0">
                          <a:effectLst/>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a:effectLst/>
                        </a:rPr>
                        <a:t>Primary</a:t>
                      </a:r>
                    </a:p>
                    <a:p>
                      <a:pPr algn="ctr">
                        <a:lnSpc>
                          <a:spcPct val="115000"/>
                        </a:lnSpc>
                        <a:spcAft>
                          <a:spcPts val="0"/>
                        </a:spcAft>
                      </a:pPr>
                      <a:r>
                        <a:rPr lang="fi-FI" sz="1100">
                          <a:effectLst/>
                        </a:rPr>
                        <a:t>Reserves</a:t>
                      </a:r>
                    </a:p>
                    <a:p>
                      <a:pPr algn="ctr">
                        <a:lnSpc>
                          <a:spcPct val="115000"/>
                        </a:lnSpc>
                        <a:spcAft>
                          <a:spcPts val="0"/>
                        </a:spcAft>
                      </a:pPr>
                      <a:r>
                        <a:rPr lang="fi-FI" sz="1100">
                          <a:effectLst/>
                        </a:rPr>
                        <a:t>1s-3min</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29376517"/>
                  </a:ext>
                </a:extLst>
              </a:tr>
              <a:tr h="0">
                <a:tc>
                  <a:txBody>
                    <a:bodyPr/>
                    <a:lstStyle/>
                    <a:p>
                      <a:pPr algn="ctr">
                        <a:lnSpc>
                          <a:spcPct val="115000"/>
                        </a:lnSpc>
                        <a:spcAft>
                          <a:spcPts val="0"/>
                        </a:spcAft>
                      </a:pPr>
                      <a:r>
                        <a:rPr lang="fi-FI" sz="1100">
                          <a:effectLst/>
                        </a:rPr>
                        <a:t>12-36 hr</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a:effectLst/>
                        </a:rPr>
                        <a:t>1-32 hr</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a:effectLst/>
                        </a:rPr>
                        <a:t>15 min – 1 hr</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a:effectLst/>
                        </a:rPr>
                        <a:t>Real time</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53721129"/>
                  </a:ext>
                </a:extLst>
              </a:tr>
              <a:tr h="0">
                <a:tc>
                  <a:txBody>
                    <a:bodyPr/>
                    <a:lstStyle/>
                    <a:p>
                      <a:pPr algn="ctr">
                        <a:lnSpc>
                          <a:spcPct val="115000"/>
                        </a:lnSpc>
                        <a:spcAft>
                          <a:spcPts val="0"/>
                        </a:spcAft>
                      </a:pPr>
                      <a:r>
                        <a:rPr lang="fi-FI" sz="1100">
                          <a:effectLst/>
                        </a:rPr>
                        <a:t>Day</a:t>
                      </a:r>
                    </a:p>
                    <a:p>
                      <a:pPr algn="ctr">
                        <a:lnSpc>
                          <a:spcPct val="115000"/>
                        </a:lnSpc>
                        <a:spcAft>
                          <a:spcPts val="0"/>
                        </a:spcAft>
                      </a:pPr>
                      <a:r>
                        <a:rPr lang="fi-FI" sz="1100">
                          <a:effectLst/>
                        </a:rPr>
                        <a:t>Ahead</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a:effectLst/>
                        </a:rPr>
                        <a:t>Intra</a:t>
                      </a:r>
                    </a:p>
                    <a:p>
                      <a:pPr algn="ctr">
                        <a:lnSpc>
                          <a:spcPct val="115000"/>
                        </a:lnSpc>
                        <a:spcAft>
                          <a:spcPts val="0"/>
                        </a:spcAft>
                      </a:pPr>
                      <a:r>
                        <a:rPr lang="fi-FI" sz="1100">
                          <a:effectLst/>
                        </a:rPr>
                        <a:t>Day</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a:effectLst/>
                        </a:rPr>
                        <a:t>Intra</a:t>
                      </a:r>
                    </a:p>
                    <a:p>
                      <a:pPr algn="ctr">
                        <a:lnSpc>
                          <a:spcPct val="115000"/>
                        </a:lnSpc>
                        <a:spcAft>
                          <a:spcPts val="0"/>
                        </a:spcAft>
                      </a:pPr>
                      <a:r>
                        <a:rPr lang="fi-FI" sz="1100">
                          <a:effectLst/>
                        </a:rPr>
                        <a:t>Hour</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a:effectLst/>
                        </a:rPr>
                        <a:t>Secondary</a:t>
                      </a:r>
                    </a:p>
                    <a:p>
                      <a:pPr algn="ctr">
                        <a:lnSpc>
                          <a:spcPct val="115000"/>
                        </a:lnSpc>
                        <a:spcAft>
                          <a:spcPts val="0"/>
                        </a:spcAft>
                      </a:pPr>
                      <a:r>
                        <a:rPr lang="fi-FI" sz="1100">
                          <a:effectLst/>
                        </a:rPr>
                        <a:t>Reserves</a:t>
                      </a:r>
                    </a:p>
                    <a:p>
                      <a:pPr algn="ctr">
                        <a:lnSpc>
                          <a:spcPct val="115000"/>
                        </a:lnSpc>
                        <a:spcAft>
                          <a:spcPts val="0"/>
                        </a:spcAft>
                      </a:pPr>
                      <a:r>
                        <a:rPr lang="fi-FI" sz="1100">
                          <a:effectLst/>
                        </a:rPr>
                        <a:t>15 min</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98074011"/>
                  </a:ext>
                </a:extLst>
              </a:tr>
              <a:tr h="0">
                <a:tc gridSpan="2">
                  <a:txBody>
                    <a:bodyPr/>
                    <a:lstStyle/>
                    <a:p>
                      <a:pPr algn="ctr">
                        <a:lnSpc>
                          <a:spcPct val="115000"/>
                        </a:lnSpc>
                        <a:spcAft>
                          <a:spcPts val="0"/>
                        </a:spcAft>
                      </a:pPr>
                      <a:r>
                        <a:rPr lang="fi-FI" sz="1100">
                          <a:effectLst/>
                        </a:rPr>
                        <a:t>Also bilateral transactions &amp;</a:t>
                      </a:r>
                    </a:p>
                    <a:p>
                      <a:pPr algn="ctr">
                        <a:lnSpc>
                          <a:spcPct val="115000"/>
                        </a:lnSpc>
                        <a:spcAft>
                          <a:spcPts val="0"/>
                        </a:spcAft>
                      </a:pPr>
                      <a:r>
                        <a:rPr lang="fi-FI" sz="1100">
                          <a:effectLst/>
                        </a:rPr>
                        <a:t>Demand Response</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i-FI"/>
                    </a:p>
                  </a:txBody>
                  <a:tcPr/>
                </a:tc>
                <a:tc>
                  <a:txBody>
                    <a:bodyPr/>
                    <a:lstStyle/>
                    <a:p>
                      <a:pPr algn="ctr">
                        <a:lnSpc>
                          <a:spcPct val="115000"/>
                        </a:lnSpc>
                        <a:spcAft>
                          <a:spcPts val="0"/>
                        </a:spcAft>
                      </a:pPr>
                      <a:r>
                        <a:rPr lang="fi-FI" sz="1100">
                          <a:effectLst/>
                        </a:rPr>
                        <a:t>Hourly  Balance management &amp;</a:t>
                      </a:r>
                    </a:p>
                    <a:p>
                      <a:pPr algn="ctr">
                        <a:lnSpc>
                          <a:spcPct val="115000"/>
                        </a:lnSpc>
                        <a:spcAft>
                          <a:spcPts val="0"/>
                        </a:spcAft>
                      </a:pPr>
                      <a:r>
                        <a:rPr lang="fi-FI" sz="1100">
                          <a:effectLst/>
                        </a:rPr>
                        <a:t>Demand Response</a:t>
                      </a:r>
                    </a:p>
                    <a:p>
                      <a:pPr algn="ctr">
                        <a:lnSpc>
                          <a:spcPct val="115000"/>
                        </a:lnSpc>
                        <a:spcAft>
                          <a:spcPts val="0"/>
                        </a:spcAft>
                      </a:pPr>
                      <a:r>
                        <a:rPr lang="en-US" sz="1100">
                          <a:effectLst/>
                        </a:rPr>
                        <a:t> </a:t>
                      </a:r>
                      <a:endParaRPr lang="fi-FI"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i-FI" sz="1100" dirty="0" err="1">
                          <a:effectLst/>
                        </a:rPr>
                        <a:t>Releasing</a:t>
                      </a:r>
                      <a:endParaRPr lang="fi-FI" sz="1100" dirty="0">
                        <a:effectLst/>
                      </a:endParaRPr>
                    </a:p>
                    <a:p>
                      <a:pPr algn="ctr">
                        <a:lnSpc>
                          <a:spcPct val="115000"/>
                        </a:lnSpc>
                        <a:spcAft>
                          <a:spcPts val="0"/>
                        </a:spcAft>
                      </a:pPr>
                      <a:r>
                        <a:rPr lang="fi-FI" sz="1100" dirty="0" err="1">
                          <a:effectLst/>
                        </a:rPr>
                        <a:t>Primary</a:t>
                      </a:r>
                      <a:endParaRPr lang="fi-FI" sz="1100" dirty="0">
                        <a:effectLst/>
                      </a:endParaRPr>
                    </a:p>
                    <a:p>
                      <a:pPr algn="ctr">
                        <a:lnSpc>
                          <a:spcPct val="115000"/>
                        </a:lnSpc>
                        <a:spcAft>
                          <a:spcPts val="0"/>
                        </a:spcAft>
                      </a:pPr>
                      <a:r>
                        <a:rPr lang="fi-FI" sz="1100" dirty="0" err="1">
                          <a:effectLst/>
                        </a:rPr>
                        <a:t>Reserves</a:t>
                      </a:r>
                      <a:endParaRPr lang="fi-FI" sz="1100" dirty="0">
                        <a:effectLst/>
                      </a:endParaRPr>
                    </a:p>
                    <a:p>
                      <a:pPr algn="ctr">
                        <a:lnSpc>
                          <a:spcPct val="115000"/>
                        </a:lnSpc>
                        <a:spcAft>
                          <a:spcPts val="0"/>
                        </a:spcAft>
                      </a:pPr>
                      <a:r>
                        <a:rPr lang="en-US" sz="1100" dirty="0">
                          <a:effectLst/>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37432839"/>
                  </a:ext>
                </a:extLst>
              </a:tr>
            </a:tbl>
          </a:graphicData>
        </a:graphic>
      </p:graphicFrame>
    </p:spTree>
    <p:extLst>
      <p:ext uri="{BB962C8B-B14F-4D97-AF65-F5344CB8AC3E}">
        <p14:creationId xmlns:p14="http://schemas.microsoft.com/office/powerpoint/2010/main" val="2292352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a:lnSpc>
                <a:spcPct val="150000"/>
              </a:lnSpc>
              <a:buFont typeface="Arial" panose="020B0604020202020204" pitchFamily="34" charset="0"/>
              <a:buChar char="•"/>
            </a:pPr>
            <a:r>
              <a:rPr lang="en-US" sz="2000" dirty="0"/>
              <a:t>The effect of the whole price of electricity on the grid balance</a:t>
            </a:r>
          </a:p>
          <a:p>
            <a:pPr>
              <a:lnSpc>
                <a:spcPct val="150000"/>
              </a:lnSpc>
              <a:buFont typeface="Arial" panose="020B0604020202020204" pitchFamily="34" charset="0"/>
              <a:buChar char="•"/>
            </a:pPr>
            <a:r>
              <a:rPr lang="en-US" sz="2000" dirty="0"/>
              <a:t>The need to enhance and increase the capacity of the interconnections between the northern countries to avoid congestions</a:t>
            </a:r>
          </a:p>
          <a:p>
            <a:pPr>
              <a:lnSpc>
                <a:spcPct val="150000"/>
              </a:lnSpc>
              <a:buFont typeface="Arial" panose="020B0604020202020204" pitchFamily="34" charset="0"/>
              <a:buChar char="•"/>
            </a:pPr>
            <a:r>
              <a:rPr lang="en-US" sz="2000" dirty="0"/>
              <a:t>The intraday market is becoming increasingly significant as the share of volatile wind and solar power is increasing in the energy mix,</a:t>
            </a:r>
          </a:p>
        </p:txBody>
      </p:sp>
      <p:sp>
        <p:nvSpPr>
          <p:cNvPr id="3" name="Title 2"/>
          <p:cNvSpPr>
            <a:spLocks noGrp="1"/>
          </p:cNvSpPr>
          <p:nvPr>
            <p:ph type="ctrTitle"/>
          </p:nvPr>
        </p:nvSpPr>
        <p:spPr/>
        <p:txBody>
          <a:bodyPr/>
          <a:lstStyle/>
          <a:p>
            <a:r>
              <a:rPr lang="fi-FI" dirty="0" err="1"/>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05.03.2019</a:t>
            </a:r>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14047</TotalTime>
  <Words>829</Words>
  <Application>Microsoft Office PowerPoint</Application>
  <PresentationFormat>On-screen Show (4:3)</PresentationFormat>
  <Paragraphs>135</Paragraphs>
  <Slides>12</Slides>
  <Notes>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MS PGothic</vt:lpstr>
      <vt:lpstr>Arial</vt:lpstr>
      <vt:lpstr>Calibri</vt:lpstr>
      <vt:lpstr>Times New Roman</vt:lpstr>
      <vt:lpstr>Wingdings</vt:lpstr>
      <vt:lpstr>presentation</vt:lpstr>
      <vt:lpstr>Aalto Content - Green</vt:lpstr>
      <vt:lpstr>ELEC-E8423 - Smart Grid  Power markets in Nordic Countries:  Day ahead market and intra-day balancing</vt:lpstr>
      <vt:lpstr>Introduction</vt:lpstr>
      <vt:lpstr>Day ahead market- Elspot</vt:lpstr>
      <vt:lpstr> Merit order curve</vt:lpstr>
      <vt:lpstr>Grid balance</vt:lpstr>
      <vt:lpstr>Transmission</vt:lpstr>
      <vt:lpstr>The need of intra-day balancing market </vt:lpstr>
      <vt:lpstr>Intra-day market-Elbas </vt:lpstr>
      <vt:lpstr>Conclusions</vt:lpstr>
      <vt:lpstr>Source material used</vt:lpstr>
      <vt:lpstr>Questions</vt:lpstr>
      <vt:lpstr>PowerPoint Presentation</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1127</cp:revision>
  <dcterms:created xsi:type="dcterms:W3CDTF">2010-03-23T14:57:30Z</dcterms:created>
  <dcterms:modified xsi:type="dcterms:W3CDTF">2019-03-05T07:07:01Z</dcterms:modified>
</cp:coreProperties>
</file>