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31" r:id="rId1"/>
    <p:sldMasterId id="2147483671" r:id="rId2"/>
  </p:sldMasterIdLst>
  <p:notesMasterIdLst>
    <p:notesMasterId r:id="rId13"/>
  </p:notesMasterIdLst>
  <p:handoutMasterIdLst>
    <p:handoutMasterId r:id="rId14"/>
  </p:handoutMasterIdLst>
  <p:sldIdLst>
    <p:sldId id="339" r:id="rId3"/>
    <p:sldId id="355" r:id="rId4"/>
    <p:sldId id="367" r:id="rId5"/>
    <p:sldId id="368" r:id="rId6"/>
    <p:sldId id="369" r:id="rId7"/>
    <p:sldId id="366" r:id="rId8"/>
    <p:sldId id="363" r:id="rId9"/>
    <p:sldId id="365" r:id="rId10"/>
    <p:sldId id="352" r:id="rId11"/>
    <p:sldId id="362" r:id="rId12"/>
  </p:sldIdLst>
  <p:sldSz cx="9144000" cy="6858000" type="screen4x3"/>
  <p:notesSz cx="6797675" cy="9874250"/>
  <p:defaultTextStyle>
    <a:defPPr>
      <a:defRPr lang="en-US"/>
    </a:defPPr>
    <a:lvl1pPr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388938" indent="68263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777875" indent="136525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168400" indent="203200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557338" indent="271463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9216" autoAdjust="0"/>
    <p:restoredTop sz="90378" autoAdjust="0"/>
  </p:normalViewPr>
  <p:slideViewPr>
    <p:cSldViewPr snapToGrid="0" snapToObjects="1">
      <p:cViewPr varScale="1">
        <p:scale>
          <a:sx n="148" d="100"/>
          <a:sy n="148" d="100"/>
        </p:scale>
        <p:origin x="2076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78" d="100"/>
          <a:sy n="78" d="100"/>
        </p:scale>
        <p:origin x="-4014" y="-114"/>
      </p:cViewPr>
      <p:guideLst>
        <p:guide orient="horz" pos="3110"/>
        <p:guide pos="2141"/>
      </p:guideLst>
    </p:cSldViewPr>
  </p:notesViewPr>
  <p:gridSpacing cx="45000" cy="45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soiniot1\Desktop\Smart%20Grid-kurssi\Kaaviot%20esitykseen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soiniot1\Desktop\Smart%20Grid-kurssi\Kaaviot%20esitykseen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Building energy consumption by energy source 2017 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i-FI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suomi!$B$35</c:f>
              <c:strCache>
                <c:ptCount val="1"/>
                <c:pt idx="0">
                  <c:v>GWh</c:v>
                </c:pt>
              </c:strCache>
            </c:strRef>
          </c:tx>
          <c:dPt>
            <c:idx val="0"/>
            <c:bubble3D val="0"/>
            <c:explosion val="7"/>
            <c:spPr>
              <a:gradFill rotWithShape="1">
                <a:gsLst>
                  <a:gs pos="0">
                    <a:schemeClr val="accent1">
                      <a:shade val="51000"/>
                      <a:satMod val="130000"/>
                    </a:schemeClr>
                  </a:gs>
                  <a:gs pos="80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1-7871-404A-B777-7365A38586E9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hade val="51000"/>
                      <a:satMod val="130000"/>
                    </a:schemeClr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3-7871-404A-B777-7365A38586E9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hade val="51000"/>
                      <a:satMod val="130000"/>
                    </a:schemeClr>
                  </a:gs>
                  <a:gs pos="80000">
                    <a:schemeClr val="accent3">
                      <a:shade val="93000"/>
                      <a:satMod val="130000"/>
                    </a:schemeClr>
                  </a:gs>
                  <a:gs pos="100000">
                    <a:schemeClr val="accent3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5-7871-404A-B777-7365A38586E9}"/>
              </c:ext>
            </c:extLst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shade val="51000"/>
                      <a:satMod val="130000"/>
                    </a:schemeClr>
                  </a:gs>
                  <a:gs pos="80000">
                    <a:schemeClr val="accent4">
                      <a:shade val="93000"/>
                      <a:satMod val="130000"/>
                    </a:schemeClr>
                  </a:gs>
                  <a:gs pos="100000">
                    <a:schemeClr val="accent4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7-7871-404A-B777-7365A38586E9}"/>
              </c:ext>
            </c:extLst>
          </c:dPt>
          <c:dPt>
            <c:idx val="4"/>
            <c:bubble3D val="0"/>
            <c:spPr>
              <a:gradFill rotWithShape="1">
                <a:gsLst>
                  <a:gs pos="0">
                    <a:schemeClr val="accent5">
                      <a:shade val="51000"/>
                      <a:satMod val="130000"/>
                    </a:schemeClr>
                  </a:gs>
                  <a:gs pos="80000">
                    <a:schemeClr val="accent5">
                      <a:shade val="93000"/>
                      <a:satMod val="130000"/>
                    </a:schemeClr>
                  </a:gs>
                  <a:gs pos="100000">
                    <a:schemeClr val="accent5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9-7871-404A-B777-7365A38586E9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suomi!$A$36:$A$40</c:f>
              <c:strCache>
                <c:ptCount val="5"/>
                <c:pt idx="0">
                  <c:v>Electricity</c:v>
                </c:pt>
                <c:pt idx="1">
                  <c:v>District heating</c:v>
                </c:pt>
                <c:pt idx="2">
                  <c:v>Wood</c:v>
                </c:pt>
                <c:pt idx="3">
                  <c:v>Heat pump</c:v>
                </c:pt>
                <c:pt idx="4">
                  <c:v>Others</c:v>
                </c:pt>
              </c:strCache>
            </c:strRef>
          </c:cat>
          <c:val>
            <c:numRef>
              <c:f>suomi!$B$36:$B$40</c:f>
              <c:numCache>
                <c:formatCode>#,##0</c:formatCode>
                <c:ptCount val="5"/>
                <c:pt idx="0">
                  <c:v>22513</c:v>
                </c:pt>
                <c:pt idx="1">
                  <c:v>19310</c:v>
                </c:pt>
                <c:pt idx="2">
                  <c:v>14812</c:v>
                </c:pt>
                <c:pt idx="3">
                  <c:v>5815</c:v>
                </c:pt>
                <c:pt idx="4">
                  <c:v>4036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7871-404A-B777-7365A38586E9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fi-FI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fi-FI" sz="1400"/>
              <a:t>House (120 m²) heated by electricity,</a:t>
            </a:r>
            <a:r>
              <a:rPr lang="fi-FI" sz="1400" baseline="0"/>
              <a:t> electricity consumption 18 480 kWh/year</a:t>
            </a:r>
            <a:endParaRPr lang="fi-FI" sz="140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i-FI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hade val="51000"/>
                      <a:satMod val="130000"/>
                    </a:schemeClr>
                  </a:gs>
                  <a:gs pos="80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1-1243-5940-8ACF-CF73419D2F38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hade val="51000"/>
                      <a:satMod val="130000"/>
                    </a:schemeClr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3-1243-5940-8ACF-CF73419D2F38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hade val="51000"/>
                      <a:satMod val="130000"/>
                    </a:schemeClr>
                  </a:gs>
                  <a:gs pos="80000">
                    <a:schemeClr val="accent3">
                      <a:shade val="93000"/>
                      <a:satMod val="130000"/>
                    </a:schemeClr>
                  </a:gs>
                  <a:gs pos="100000">
                    <a:schemeClr val="accent3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5-1243-5940-8ACF-CF73419D2F38}"/>
              </c:ext>
            </c:extLst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shade val="51000"/>
                      <a:satMod val="130000"/>
                    </a:schemeClr>
                  </a:gs>
                  <a:gs pos="80000">
                    <a:schemeClr val="accent4">
                      <a:shade val="93000"/>
                      <a:satMod val="130000"/>
                    </a:schemeClr>
                  </a:gs>
                  <a:gs pos="100000">
                    <a:schemeClr val="accent4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7-1243-5940-8ACF-CF73419D2F38}"/>
              </c:ext>
            </c:extLst>
          </c:dPt>
          <c:dPt>
            <c:idx val="4"/>
            <c:bubble3D val="0"/>
            <c:spPr>
              <a:gradFill rotWithShape="1">
                <a:gsLst>
                  <a:gs pos="0">
                    <a:schemeClr val="accent5">
                      <a:shade val="51000"/>
                      <a:satMod val="130000"/>
                    </a:schemeClr>
                  </a:gs>
                  <a:gs pos="80000">
                    <a:schemeClr val="accent5">
                      <a:shade val="93000"/>
                      <a:satMod val="130000"/>
                    </a:schemeClr>
                  </a:gs>
                  <a:gs pos="100000">
                    <a:schemeClr val="accent5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9-1243-5940-8ACF-CF73419D2F38}"/>
              </c:ext>
            </c:extLst>
          </c:dPt>
          <c:dPt>
            <c:idx val="5"/>
            <c:bubble3D val="0"/>
            <c:spPr>
              <a:gradFill rotWithShape="1">
                <a:gsLst>
                  <a:gs pos="0">
                    <a:schemeClr val="accent6">
                      <a:shade val="51000"/>
                      <a:satMod val="130000"/>
                    </a:schemeClr>
                  </a:gs>
                  <a:gs pos="80000">
                    <a:schemeClr val="accent6">
                      <a:shade val="93000"/>
                      <a:satMod val="130000"/>
                    </a:schemeClr>
                  </a:gs>
                  <a:gs pos="100000">
                    <a:schemeClr val="accent6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B-1243-5940-8ACF-CF73419D2F38}"/>
              </c:ext>
            </c:extLst>
          </c:dPt>
          <c:dPt>
            <c:idx val="6"/>
            <c:bubble3D val="0"/>
            <c:spPr>
              <a:gradFill rotWithShape="1">
                <a:gsLst>
                  <a:gs pos="0">
                    <a:schemeClr val="accent1">
                      <a:lumMod val="60000"/>
                      <a:shade val="51000"/>
                      <a:satMod val="130000"/>
                    </a:schemeClr>
                  </a:gs>
                  <a:gs pos="80000">
                    <a:schemeClr val="accent1">
                      <a:lumMod val="60000"/>
                      <a:shade val="93000"/>
                      <a:satMod val="130000"/>
                    </a:schemeClr>
                  </a:gs>
                  <a:gs pos="100000">
                    <a:schemeClr val="accent1">
                      <a:lumMod val="60000"/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D-1243-5940-8ACF-CF73419D2F38}"/>
              </c:ext>
            </c:extLst>
          </c:dPt>
          <c:dPt>
            <c:idx val="7"/>
            <c:bubble3D val="0"/>
            <c:spPr>
              <a:gradFill rotWithShape="1">
                <a:gsLst>
                  <a:gs pos="0">
                    <a:schemeClr val="accent2">
                      <a:lumMod val="60000"/>
                      <a:shade val="51000"/>
                      <a:satMod val="130000"/>
                    </a:schemeClr>
                  </a:gs>
                  <a:gs pos="80000">
                    <a:schemeClr val="accent2">
                      <a:lumMod val="60000"/>
                      <a:shade val="93000"/>
                      <a:satMod val="130000"/>
                    </a:schemeClr>
                  </a:gs>
                  <a:gs pos="100000">
                    <a:schemeClr val="accent2">
                      <a:lumMod val="60000"/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F-1243-5940-8ACF-CF73419D2F38}"/>
              </c:ext>
            </c:extLst>
          </c:dPt>
          <c:dPt>
            <c:idx val="8"/>
            <c:bubble3D val="0"/>
            <c:spPr>
              <a:gradFill rotWithShape="1">
                <a:gsLst>
                  <a:gs pos="0">
                    <a:schemeClr val="accent3">
                      <a:lumMod val="60000"/>
                      <a:shade val="51000"/>
                      <a:satMod val="130000"/>
                    </a:schemeClr>
                  </a:gs>
                  <a:gs pos="80000">
                    <a:schemeClr val="accent3">
                      <a:lumMod val="60000"/>
                      <a:shade val="93000"/>
                      <a:satMod val="130000"/>
                    </a:schemeClr>
                  </a:gs>
                  <a:gs pos="100000">
                    <a:schemeClr val="accent3">
                      <a:lumMod val="60000"/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11-1243-5940-8ACF-CF73419D2F38}"/>
              </c:ext>
            </c:extLst>
          </c:dPt>
          <c:dPt>
            <c:idx val="9"/>
            <c:bubble3D val="0"/>
            <c:spPr>
              <a:gradFill rotWithShape="1">
                <a:gsLst>
                  <a:gs pos="0">
                    <a:schemeClr val="accent4">
                      <a:lumMod val="60000"/>
                      <a:shade val="51000"/>
                      <a:satMod val="130000"/>
                    </a:schemeClr>
                  </a:gs>
                  <a:gs pos="80000">
                    <a:schemeClr val="accent4">
                      <a:lumMod val="60000"/>
                      <a:shade val="93000"/>
                      <a:satMod val="130000"/>
                    </a:schemeClr>
                  </a:gs>
                  <a:gs pos="100000">
                    <a:schemeClr val="accent4">
                      <a:lumMod val="60000"/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13-1243-5940-8ACF-CF73419D2F38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suomi!$A$57:$A$66</c:f>
              <c:strCache>
                <c:ptCount val="10"/>
                <c:pt idx="0">
                  <c:v>Space heating</c:v>
                </c:pt>
                <c:pt idx="1">
                  <c:v>Water heating</c:v>
                </c:pt>
                <c:pt idx="2">
                  <c:v>Refrigerator and freezer</c:v>
                </c:pt>
                <c:pt idx="3">
                  <c:v>Sauna</c:v>
                </c:pt>
                <c:pt idx="4">
                  <c:v>Cooking and dishwasher</c:v>
                </c:pt>
                <c:pt idx="5">
                  <c:v>Home electronics</c:v>
                </c:pt>
                <c:pt idx="6">
                  <c:v>Washing machine and dryer</c:v>
                </c:pt>
                <c:pt idx="7">
                  <c:v>HVAC-devices</c:v>
                </c:pt>
                <c:pt idx="8">
                  <c:v>Car heating</c:v>
                </c:pt>
                <c:pt idx="9">
                  <c:v>Other consumption</c:v>
                </c:pt>
              </c:strCache>
            </c:strRef>
          </c:cat>
          <c:val>
            <c:numRef>
              <c:f>suomi!$B$57:$B$66</c:f>
              <c:numCache>
                <c:formatCode>#,##0</c:formatCode>
                <c:ptCount val="10"/>
                <c:pt idx="0">
                  <c:v>9600</c:v>
                </c:pt>
                <c:pt idx="1">
                  <c:v>3600</c:v>
                </c:pt>
                <c:pt idx="2" formatCode="General">
                  <c:v>600</c:v>
                </c:pt>
                <c:pt idx="3">
                  <c:v>1000</c:v>
                </c:pt>
                <c:pt idx="4" formatCode="General">
                  <c:v>680</c:v>
                </c:pt>
                <c:pt idx="5" formatCode="General">
                  <c:v>700</c:v>
                </c:pt>
                <c:pt idx="6" formatCode="General">
                  <c:v>600</c:v>
                </c:pt>
                <c:pt idx="7" formatCode="General">
                  <c:v>600</c:v>
                </c:pt>
                <c:pt idx="8" formatCode="General">
                  <c:v>400</c:v>
                </c:pt>
                <c:pt idx="9" formatCode="General">
                  <c:v>700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4-1243-5940-8ACF-CF73419D2F38}"/>
            </c:ext>
          </c:extLst>
        </c:ser>
        <c:dLbls>
          <c:dLblPos val="inEnd"/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fi-FI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44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344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algn="r" defTabSz="388864" eaLnBrk="1" hangingPunct="1">
              <a:defRPr sz="1200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E6C6C468-002F-4575-A7B2-5116909C25E9}" type="datetime1">
              <a:rPr lang="en-US"/>
              <a:pPr>
                <a:defRPr/>
              </a:pPr>
              <a:t>3/12/2019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algn="r" defTabSz="387350" eaLnBrk="1" hangingPunct="1">
              <a:defRPr sz="1200"/>
            </a:lvl1pPr>
          </a:lstStyle>
          <a:p>
            <a:pPr>
              <a:defRPr/>
            </a:pPr>
            <a:fld id="{87ADF26D-2D02-4B7E-A9F7-BA15724DBC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479777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algn="r" defTabSz="388864" eaLnBrk="1" hangingPunct="1">
              <a:defRPr sz="1200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0C00A11D-E7F3-4B45-B120-89C62F8E3355}" type="datetime1">
              <a:rPr lang="en-US"/>
              <a:pPr>
                <a:defRPr/>
              </a:pPr>
              <a:t>3/12/2019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2776" tIns="46389" rIns="92776" bIns="46389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fi-FI" noProof="0"/>
              <a:t>Click to edit Master text styles</a:t>
            </a:r>
          </a:p>
          <a:p>
            <a:pPr lvl="1"/>
            <a:r>
              <a:rPr lang="fi-FI" noProof="0"/>
              <a:t>Second level</a:t>
            </a:r>
          </a:p>
          <a:p>
            <a:pPr lvl="2"/>
            <a:r>
              <a:rPr lang="fi-FI" noProof="0"/>
              <a:t>Third level</a:t>
            </a:r>
          </a:p>
          <a:p>
            <a:pPr lvl="3"/>
            <a:r>
              <a:rPr lang="fi-FI" noProof="0"/>
              <a:t>Fourth level</a:t>
            </a:r>
          </a:p>
          <a:p>
            <a:pPr lvl="4"/>
            <a:r>
              <a:rPr lang="fi-FI" noProof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algn="r" defTabSz="387350" eaLnBrk="1" hangingPunct="1">
              <a:defRPr sz="1200"/>
            </a:lvl1pPr>
          </a:lstStyle>
          <a:p>
            <a:pPr>
              <a:defRPr/>
            </a:pPr>
            <a:fld id="{87BB9EB4-620A-4C05-A10A-919C6D24120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80534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 pitchFamily="-65" charset="-128"/>
      </a:defRPr>
    </a:lvl1pPr>
    <a:lvl2pPr marL="388938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2pPr>
    <a:lvl3pPr marL="777875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3pPr>
    <a:lvl4pPr marL="1168400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4pPr>
    <a:lvl5pPr marL="1557338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5pPr>
    <a:lvl6pPr marL="1948129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337755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727381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117007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50273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1"/>
          </a:p>
        </p:txBody>
      </p:sp>
    </p:spTree>
    <p:extLst>
      <p:ext uri="{BB962C8B-B14F-4D97-AF65-F5344CB8AC3E}">
        <p14:creationId xmlns:p14="http://schemas.microsoft.com/office/powerpoint/2010/main" val="38804440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62049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99091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9258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37452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2400" y="1772220"/>
            <a:ext cx="7772400" cy="1086181"/>
          </a:xfrm>
        </p:spPr>
        <p:txBody>
          <a:bodyPr lIns="0" tIns="0" rIns="0" bIns="0" anchor="t">
            <a:normAutofit/>
          </a:bodyPr>
          <a:lstStyle>
            <a:lvl1pPr algn="l">
              <a:defRPr sz="43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2400" y="2858401"/>
            <a:ext cx="6285600" cy="2339529"/>
          </a:xfrm>
        </p:spPr>
        <p:txBody>
          <a:bodyPr lIns="0" tIns="0" rIns="0" bIns="0">
            <a:normAutofit/>
          </a:bodyPr>
          <a:lstStyle>
            <a:lvl1pPr marL="0" indent="0" algn="l">
              <a:lnSpc>
                <a:spcPts val="2216"/>
              </a:lnSpc>
              <a:buNone/>
              <a:defRPr sz="2000">
                <a:solidFill>
                  <a:srgbClr val="FFFFFF"/>
                </a:solidFill>
              </a:defRPr>
            </a:lvl1pPr>
            <a:lvl2pPr marL="3896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792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688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585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481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3377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727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1170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72401" y="5961599"/>
            <a:ext cx="2049245" cy="1778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572400" y="6137467"/>
            <a:ext cx="2049244" cy="4572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8"/>
          </p:nvPr>
        </p:nvSpPr>
        <p:spPr>
          <a:xfrm>
            <a:off x="2862387" y="6137467"/>
            <a:ext cx="2027114" cy="4572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9"/>
          </p:nvPr>
        </p:nvSpPr>
        <p:spPr>
          <a:xfrm>
            <a:off x="7427603" y="5961599"/>
            <a:ext cx="1132198" cy="6336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20"/>
          </p:nvPr>
        </p:nvSpPr>
        <p:spPr>
          <a:xfrm>
            <a:off x="5143295" y="5961067"/>
            <a:ext cx="1962357" cy="634132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1"/>
          </p:nvPr>
        </p:nvSpPr>
        <p:spPr>
          <a:xfrm>
            <a:off x="2860675" y="5961063"/>
            <a:ext cx="2027238" cy="177800"/>
          </a:xfrm>
        </p:spPr>
        <p:txBody>
          <a:bodyPr lIns="0" tIns="0" rIns="0" bIns="0" anchor="t"/>
          <a:lstStyle>
            <a:lvl1pPr>
              <a:defRPr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527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 dirty="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6285600" cy="4136400"/>
          </a:xfrm>
        </p:spPr>
        <p:txBody>
          <a:bodyPr lIns="0" tIns="0" rIns="0" bIns="0">
            <a:normAutofit/>
          </a:bodyPr>
          <a:lstStyle>
            <a:lvl1pPr>
              <a:lnSpc>
                <a:spcPts val="1704"/>
              </a:lnSpc>
              <a:buNone/>
              <a:defRPr sz="1400" b="1"/>
            </a:lvl1pPr>
          </a:lstStyle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accent2"/>
                </a:solidFill>
                <a:latin typeface="+mj-lt"/>
              </a:defRPr>
            </a:lvl1pPr>
          </a:lstStyle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13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fld id="{E17AA3F4-D5E5-4C20-B6A3-9D228DF0888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589006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06400" y="406400"/>
            <a:ext cx="8326438" cy="547211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endParaRPr lang="en-US" sz="1500" dirty="0">
              <a:solidFill>
                <a:srgbClr val="FFFFFF"/>
              </a:solidFill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572400" y="547000"/>
            <a:ext cx="7772400" cy="22064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10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fld id="{A05597E2-BB32-4F6B-84FE-6C16B84E6FD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779149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 dirty="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9" name="Rectangle 8"/>
          <p:cNvSpPr/>
          <p:nvPr/>
        </p:nvSpPr>
        <p:spPr>
          <a:xfrm>
            <a:off x="573088" y="1138238"/>
            <a:ext cx="7988300" cy="6350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 dirty="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6285600" cy="4136400"/>
          </a:xfrm>
        </p:spPr>
        <p:txBody>
          <a:bodyPr lIns="0" tIns="0" rIns="0" bIns="0">
            <a:normAutofit/>
          </a:bodyPr>
          <a:lstStyle>
            <a:lvl1pPr>
              <a:lnSpc>
                <a:spcPts val="1704"/>
              </a:lnSpc>
              <a:buNone/>
              <a:defRPr sz="1400" b="1"/>
            </a:lvl1pPr>
          </a:lstStyle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accent3"/>
                </a:solidFill>
                <a:latin typeface="+mj-lt"/>
              </a:defRPr>
            </a:lvl1pPr>
          </a:lstStyle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5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r>
              <a:rPr lang="et-EE" altLang="en-US" dirty="0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929742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325" y="119063"/>
            <a:ext cx="8520113" cy="962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23850" y="1268413"/>
            <a:ext cx="4171950" cy="48974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68413"/>
            <a:ext cx="4171950" cy="48974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defTabSz="388938">
              <a:defRPr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854756007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4" descr="Aalto_EN_Electr-Eng_21_RGB_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30" t="6174"/>
          <a:stretch>
            <a:fillRect/>
          </a:stretch>
        </p:blipFill>
        <p:spPr bwMode="auto">
          <a:xfrm>
            <a:off x="0" y="0"/>
            <a:ext cx="2162175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defTabSz="389626" eaLnBrk="1" hangingPunct="1">
              <a:defRPr sz="1000">
                <a:solidFill>
                  <a:srgbClr val="898989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ctr" defTabSz="389626" eaLnBrk="1" hangingPunct="1">
              <a:defRPr sz="1000">
                <a:solidFill>
                  <a:srgbClr val="898989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1049652F-9372-4B86-AABD-EF97F90847F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8" name="Rectangle 7"/>
          <p:cNvSpPr/>
          <p:nvPr/>
        </p:nvSpPr>
        <p:spPr>
          <a:xfrm>
            <a:off x="406400" y="1712913"/>
            <a:ext cx="8328025" cy="3921125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endParaRPr lang="en-US" sz="1500" dirty="0">
              <a:solidFill>
                <a:srgbClr val="FFFFFF"/>
              </a:solidFill>
              <a:ea typeface="ＭＳ Ｐゴシック" pitchFamily="-106" charset="-128"/>
              <a:cs typeface="ＭＳ Ｐゴシック" pitchFamily="-106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87" r:id="rId1"/>
  </p:sldLayoutIdLst>
  <p:hf hdr="0" ftr="0"/>
  <p:txStyles>
    <p:titleStyle>
      <a:lvl1pPr algn="ctr" defTabSz="388938" rtl="0" eaLnBrk="0" fontAlgn="base" hangingPunct="0">
        <a:spcBef>
          <a:spcPct val="0"/>
        </a:spcBef>
        <a:spcAft>
          <a:spcPct val="0"/>
        </a:spcAft>
        <a:defRPr sz="3700" kern="1200">
          <a:solidFill>
            <a:schemeClr val="tx1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2pPr>
      <a:lvl3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3pPr>
      <a:lvl4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4pPr>
      <a:lvl5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5pPr>
      <a:lvl6pPr marL="389626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6pPr>
      <a:lvl7pPr marL="779252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7pPr>
      <a:lvl8pPr marL="1168878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8pPr>
      <a:lvl9pPr marL="1558503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9pPr>
    </p:titleStyle>
    <p:bodyStyle>
      <a:lvl1pPr marL="292100" indent="-292100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631825" indent="-242888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2pPr>
      <a:lvl3pPr marL="973138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3pPr>
      <a:lvl4pPr marL="1363663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7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4pPr>
      <a:lvl5pPr marL="1752600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7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5pPr>
      <a:lvl6pPr marL="2142942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32568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22194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11820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626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252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878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503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8129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7755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7381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7007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3" descr="Aalto_EN_Electr-Eng_13_RGB_2"/>
          <p:cNvPicPr>
            <a:picLocks noChangeAspect="1" noChangeArrowheads="1"/>
          </p:cNvPicPr>
          <p:nvPr userDrawn="1"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5815013"/>
            <a:ext cx="2519363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i-FI" altLang="en-US"/>
              <a:t>Click to edit Master title style</a:t>
            </a:r>
            <a:endParaRPr lang="en-US" altLang="en-US"/>
          </a:p>
        </p:txBody>
      </p:sp>
      <p:sp>
        <p:nvSpPr>
          <p:cNvPr id="205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altLang="en-US"/>
              <a:t>Click to edit Master text styles</a:t>
            </a:r>
          </a:p>
          <a:p>
            <a:pPr lvl="1"/>
            <a:r>
              <a:rPr lang="fi-FI" altLang="en-US"/>
              <a:t>Second level</a:t>
            </a:r>
          </a:p>
          <a:p>
            <a:pPr lvl="2"/>
            <a:r>
              <a:rPr lang="fi-FI" altLang="en-US"/>
              <a:t>Third level</a:t>
            </a:r>
          </a:p>
          <a:p>
            <a:pPr lvl="3"/>
            <a:r>
              <a:rPr lang="fi-FI" altLang="en-US"/>
              <a:t>Fourth level</a:t>
            </a:r>
          </a:p>
          <a:p>
            <a:pPr lvl="4"/>
            <a:r>
              <a:rPr lang="fi-FI" altLang="en-US"/>
              <a:t>Fifth level</a:t>
            </a:r>
            <a:endParaRPr lang="en-US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defTabSz="389626" eaLnBrk="1" hangingPunct="1">
              <a:defRPr sz="1000">
                <a:solidFill>
                  <a:srgbClr val="898989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ctr" defTabSz="389626" eaLnBrk="1" hangingPunct="1">
              <a:defRPr sz="1000">
                <a:solidFill>
                  <a:srgbClr val="898989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0E0A0211-A76A-4511-A964-36F8689660B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90" r:id="rId1"/>
    <p:sldLayoutId id="2147484791" r:id="rId2"/>
    <p:sldLayoutId id="2147484792" r:id="rId3"/>
    <p:sldLayoutId id="2147484794" r:id="rId4"/>
  </p:sldLayoutIdLst>
  <p:hf hdr="0" ftr="0"/>
  <p:txStyles>
    <p:titleStyle>
      <a:lvl1pPr algn="ctr" defTabSz="388938" rtl="0" eaLnBrk="0" fontAlgn="base" hangingPunct="0">
        <a:spcBef>
          <a:spcPct val="0"/>
        </a:spcBef>
        <a:spcAft>
          <a:spcPct val="0"/>
        </a:spcAft>
        <a:defRPr sz="3700" kern="1200">
          <a:solidFill>
            <a:schemeClr val="tx1"/>
          </a:solidFill>
          <a:latin typeface="+mj-lt"/>
          <a:ea typeface="ＭＳ Ｐゴシック" pitchFamily="-108" charset="-128"/>
          <a:cs typeface="ＭＳ Ｐゴシック" pitchFamily="-108" charset="-128"/>
        </a:defRPr>
      </a:lvl1pPr>
      <a:lvl2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2pPr>
      <a:lvl3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3pPr>
      <a:lvl4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4pPr>
      <a:lvl5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5pPr>
      <a:lvl6pPr marL="389626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6pPr>
      <a:lvl7pPr marL="779252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7pPr>
      <a:lvl8pPr marL="1168878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8pPr>
      <a:lvl9pPr marL="1558503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9pPr>
    </p:titleStyle>
    <p:bodyStyle>
      <a:lvl1pPr marL="292100" indent="-292100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ＭＳ Ｐゴシック" pitchFamily="-108" charset="-128"/>
          <a:cs typeface="ＭＳ Ｐゴシック" pitchFamily="-108" charset="-128"/>
        </a:defRPr>
      </a:lvl1pPr>
      <a:lvl2pPr marL="631825" indent="-242888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2pPr>
      <a:lvl3pPr marL="973138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3pPr>
      <a:lvl4pPr marL="1363663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7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4pPr>
      <a:lvl5pPr marL="1752600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7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5pPr>
      <a:lvl6pPr marL="2142942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32568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22194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11820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626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252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878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503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8129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7755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7381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7007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docplayer.fi/34817880-Kiinteiston-sahkonkulutus-osana-kysyntajoustoa-fidelix-automaatiovayla-2-2015-automaatiolla-tehokkuutta-sahkon-kysyntajoustoon.html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2400" y="1772220"/>
            <a:ext cx="7777274" cy="2410209"/>
          </a:xfrm>
        </p:spPr>
        <p:txBody>
          <a:bodyPr>
            <a:normAutofit fontScale="90000"/>
          </a:bodyPr>
          <a:lstStyle/>
          <a:p>
            <a:r>
              <a:rPr lang="fi-FI" sz="3200" dirty="0"/>
              <a:t>ELEC-E8423 - Smart Grid</a:t>
            </a:r>
            <a:br>
              <a:rPr lang="fi-FI" sz="3200" dirty="0"/>
            </a:br>
            <a:r>
              <a:rPr lang="fi-FI" sz="3200" dirty="0"/>
              <a:t/>
            </a:r>
            <a:br>
              <a:rPr lang="fi-FI" sz="3200" dirty="0"/>
            </a:br>
            <a:r>
              <a:rPr lang="en-US" sz="3200" i="1" dirty="0"/>
              <a:t>Electrical energy use in residential</a:t>
            </a:r>
            <a:br>
              <a:rPr lang="en-US" sz="3200" i="1" dirty="0"/>
            </a:br>
            <a:r>
              <a:rPr lang="en-US" sz="3200" i="1" dirty="0"/>
              <a:t>buildings, flexibility and DR potential of</a:t>
            </a:r>
            <a:br>
              <a:rPr lang="en-US" sz="3200" i="1" dirty="0"/>
            </a:br>
            <a:r>
              <a:rPr lang="en-US" sz="3200" i="1" dirty="0"/>
              <a:t>different energy uses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2401" y="4182429"/>
            <a:ext cx="6285600" cy="1323370"/>
          </a:xfrm>
        </p:spPr>
        <p:txBody>
          <a:bodyPr>
            <a:normAutofit/>
          </a:bodyPr>
          <a:lstStyle/>
          <a:p>
            <a:r>
              <a:rPr lang="en-US" i="1" dirty="0"/>
              <a:t>Juha Myllylä</a:t>
            </a:r>
          </a:p>
          <a:p>
            <a:r>
              <a:rPr lang="en-US" i="1" dirty="0" err="1"/>
              <a:t>Tuomas</a:t>
            </a:r>
            <a:r>
              <a:rPr lang="en-US" i="1" dirty="0"/>
              <a:t> </a:t>
            </a:r>
            <a:r>
              <a:rPr lang="en-US" i="1" dirty="0" err="1"/>
              <a:t>Soinio</a:t>
            </a:r>
            <a:endParaRPr lang="en-US" i="1" dirty="0"/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fi-FI" dirty="0"/>
              <a:t>07</a:t>
            </a:r>
            <a:r>
              <a:rPr lang="et-EE" dirty="0"/>
              <a:t>.0</a:t>
            </a:r>
            <a:r>
              <a:rPr lang="fi-FI" dirty="0"/>
              <a:t>2</a:t>
            </a:r>
            <a:r>
              <a:rPr lang="et-EE" dirty="0"/>
              <a:t>.201</a:t>
            </a:r>
            <a:r>
              <a:rPr lang="fi-FI" dirty="0"/>
              <a:t>8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04479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8134278" cy="4136400"/>
          </a:xfrm>
        </p:spPr>
        <p:txBody>
          <a:bodyPr>
            <a:normAutofit fontScale="92500" lnSpcReduction="10000"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i-FI" dirty="0"/>
              <a:t>Sähkön </a:t>
            </a:r>
            <a:r>
              <a:rPr lang="fi-FI" dirty="0" err="1"/>
              <a:t>kysyntäjouston</a:t>
            </a:r>
            <a:r>
              <a:rPr lang="fi-FI" dirty="0"/>
              <a:t> toteuttaminen kotitalouksissa, Kauppinen Mikael, Diplomityö 2016, Aalto-yliopisto sähkötekniikan korkeakoulu</a:t>
            </a:r>
            <a:endParaRPr lang="en-US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Towards the next generation of intelligent building: An assessment study of current automation and future IoT based systems with a proposal for transitional design,  Georgios </a:t>
            </a:r>
            <a:r>
              <a:rPr lang="en-US" dirty="0" err="1"/>
              <a:t>Lilis</a:t>
            </a:r>
            <a:r>
              <a:rPr lang="en-US" dirty="0"/>
              <a:t>, Gilbert Conus, </a:t>
            </a:r>
            <a:r>
              <a:rPr lang="en-US" dirty="0" err="1"/>
              <a:t>Nastaran</a:t>
            </a:r>
            <a:r>
              <a:rPr lang="en-US" dirty="0"/>
              <a:t> </a:t>
            </a:r>
            <a:r>
              <a:rPr lang="en-US" dirty="0" err="1"/>
              <a:t>Asadi</a:t>
            </a:r>
            <a:r>
              <a:rPr lang="en-US" dirty="0"/>
              <a:t>, Maher </a:t>
            </a:r>
            <a:r>
              <a:rPr lang="en-US" dirty="0" err="1"/>
              <a:t>Kayal</a:t>
            </a:r>
            <a:r>
              <a:rPr lang="en-US" dirty="0"/>
              <a:t>, Published 2016 in sustainable cities and society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u="sng" dirty="0"/>
              <a:t>https://</a:t>
            </a:r>
            <a:r>
              <a:rPr lang="en-US" u="sng" dirty="0" err="1"/>
              <a:t>www.stat.fi</a:t>
            </a:r>
            <a:r>
              <a:rPr lang="en-US" u="sng" dirty="0"/>
              <a:t>/</a:t>
            </a:r>
            <a:r>
              <a:rPr lang="en-US" u="sng" dirty="0" err="1"/>
              <a:t>tup</a:t>
            </a:r>
            <a:r>
              <a:rPr lang="en-US" u="sng" dirty="0"/>
              <a:t>/</a:t>
            </a:r>
            <a:r>
              <a:rPr lang="en-US" u="sng" dirty="0" err="1"/>
              <a:t>suoluk</a:t>
            </a:r>
            <a:r>
              <a:rPr lang="en-US" u="sng" dirty="0"/>
              <a:t>/</a:t>
            </a:r>
            <a:r>
              <a:rPr lang="en-US" u="sng" dirty="0" err="1"/>
              <a:t>suoluk_energia.html</a:t>
            </a:r>
            <a:endParaRPr lang="en-US" u="sng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u="sng" dirty="0"/>
              <a:t>https://</a:t>
            </a:r>
            <a:r>
              <a:rPr lang="en-US" u="sng" dirty="0" err="1"/>
              <a:t>www.vattenfall.fi</a:t>
            </a:r>
            <a:r>
              <a:rPr lang="en-US" u="sng" dirty="0"/>
              <a:t>/</a:t>
            </a:r>
            <a:r>
              <a:rPr lang="en-US" u="sng" dirty="0" err="1"/>
              <a:t>energianeuvonta</a:t>
            </a:r>
            <a:r>
              <a:rPr lang="en-US" u="sng" dirty="0"/>
              <a:t>/</a:t>
            </a:r>
            <a:r>
              <a:rPr lang="en-US" u="sng" dirty="0" err="1"/>
              <a:t>sahkonkulutus</a:t>
            </a:r>
            <a:r>
              <a:rPr lang="en-US" u="sng" dirty="0"/>
              <a:t>/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i-FI" dirty="0"/>
              <a:t>Kiinteistön sähkönkulutus osana kysyntäjoustoa. </a:t>
            </a:r>
            <a:r>
              <a:rPr lang="fi-FI" dirty="0" err="1"/>
              <a:t>Fidelix</a:t>
            </a:r>
            <a:r>
              <a:rPr lang="fi-FI" dirty="0"/>
              <a:t> Automaatioväylä 2/2015: Automaatiolla tehokkuutta sähkön kysyntäjoustoon, </a:t>
            </a:r>
            <a:r>
              <a:rPr lang="fi-FI" dirty="0">
                <a:hlinkClick r:id="rId3"/>
              </a:rPr>
              <a:t>https://docplayer.fi/34817880-Kiinteiston-sahkonkulutus-osana-kysyntajoustoa-fidelix-automaatiovayla-2-2015-automaatiolla-tehokkuutta-sahkon-kysyntajoustoon.html</a:t>
            </a:r>
            <a:endParaRPr lang="fi-FI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" dirty="0"/>
              <a:t>Experimental Implementation of Demand Response Service for Residential Buildings, Seung Ho Hong, Yi-Chang Li, Jung </a:t>
            </a:r>
            <a:r>
              <a:rPr lang="en" dirty="0" err="1"/>
              <a:t>Hoon</a:t>
            </a:r>
            <a:r>
              <a:rPr lang="en" dirty="0"/>
              <a:t> Park and Bing Zhao, 2014, Department of Electronics and System Engineering, </a:t>
            </a:r>
            <a:r>
              <a:rPr lang="en" dirty="0" err="1"/>
              <a:t>Hanyang</a:t>
            </a:r>
            <a:r>
              <a:rPr lang="en" dirty="0"/>
              <a:t> University </a:t>
            </a:r>
          </a:p>
          <a:p>
            <a:pPr marL="0" indent="0">
              <a:lnSpc>
                <a:spcPct val="150000"/>
              </a:lnSpc>
            </a:pPr>
            <a:endParaRPr lang="en-US" dirty="0"/>
          </a:p>
          <a:p>
            <a:pPr marL="0" indent="0">
              <a:lnSpc>
                <a:spcPct val="150000"/>
              </a:lnSpc>
            </a:pPr>
            <a:endParaRPr lang="en-US" sz="18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err="1"/>
              <a:t>Source</a:t>
            </a:r>
            <a:r>
              <a:rPr lang="fi-FI" dirty="0"/>
              <a:t> </a:t>
            </a:r>
            <a:r>
              <a:rPr lang="fi-FI" dirty="0" err="1"/>
              <a:t>material</a:t>
            </a:r>
            <a:r>
              <a:rPr lang="fi-FI" dirty="0"/>
              <a:t> </a:t>
            </a:r>
            <a:r>
              <a:rPr lang="fi-FI" dirty="0" err="1"/>
              <a:t>used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07.02.2018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10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6607002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7988990" cy="4136400"/>
          </a:xfrm>
        </p:spPr>
        <p:txBody>
          <a:bodyPr>
            <a:normAutofit/>
          </a:bodyPr>
          <a:lstStyle/>
          <a:p>
            <a:pPr marL="285750" indent="-285750" eaLnBrk="1" hangingPunct="1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dirty="0"/>
              <a:t>Energy consumption of typical residential buildings</a:t>
            </a:r>
          </a:p>
          <a:p>
            <a:pPr marL="285750" indent="-285750" eaLnBrk="1" hangingPunct="1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dirty="0"/>
              <a:t>Demand response potential</a:t>
            </a:r>
          </a:p>
          <a:p>
            <a:pPr marL="285750" indent="-285750" eaLnBrk="1" hangingPunct="1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dirty="0"/>
              <a:t>Possible methods for flexible energy use and their pros and cons</a:t>
            </a:r>
          </a:p>
          <a:p>
            <a:pPr marL="285750" indent="-285750" eaLnBrk="1" hangingPunct="1">
              <a:lnSpc>
                <a:spcPct val="160000"/>
              </a:lnSpc>
              <a:buFont typeface="Arial" panose="020B0604020202020204" pitchFamily="34" charset="0"/>
              <a:buChar char="•"/>
            </a:pPr>
            <a:endParaRPr lang="en-US" dirty="0"/>
          </a:p>
          <a:p>
            <a:pPr marL="0" indent="0" eaLnBrk="1" hangingPunct="1">
              <a:lnSpc>
                <a:spcPct val="160000"/>
              </a:lnSpc>
            </a:pPr>
            <a:endParaRPr lang="en-US" dirty="0"/>
          </a:p>
          <a:p>
            <a:pPr marL="0" indent="0" eaLnBrk="1" hangingPunct="1">
              <a:lnSpc>
                <a:spcPct val="160000"/>
              </a:lnSpc>
            </a:pPr>
            <a:endParaRPr lang="en-US" dirty="0"/>
          </a:p>
          <a:p>
            <a:pPr marL="0" indent="0" eaLnBrk="1" hangingPunct="1">
              <a:lnSpc>
                <a:spcPct val="160000"/>
              </a:lnSpc>
            </a:pPr>
            <a:endParaRPr lang="en-US" dirty="0"/>
          </a:p>
          <a:p>
            <a:pPr marL="0" indent="0" eaLnBrk="1" hangingPunct="1">
              <a:lnSpc>
                <a:spcPct val="160000"/>
              </a:lnSpc>
            </a:pPr>
            <a:endParaRPr lang="en-US" dirty="0"/>
          </a:p>
          <a:p>
            <a:pPr marL="0" indent="0" eaLnBrk="1" hangingPunct="1">
              <a:lnSpc>
                <a:spcPct val="160000"/>
              </a:lnSpc>
            </a:pPr>
            <a:endParaRPr lang="en-US" dirty="0"/>
          </a:p>
          <a:p>
            <a:pPr marL="0" indent="0" eaLnBrk="1" hangingPunct="1">
              <a:lnSpc>
                <a:spcPct val="160000"/>
              </a:lnSpc>
            </a:pPr>
            <a:r>
              <a:rPr lang="en-US" dirty="0"/>
              <a:t>IoT = Internet of things, DR = Demand response, AI= Artificial Intelligence, </a:t>
            </a:r>
          </a:p>
          <a:p>
            <a:pPr marL="285750" indent="-285750" eaLnBrk="1" hangingPunct="1">
              <a:lnSpc>
                <a:spcPct val="160000"/>
              </a:lnSpc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err="1"/>
              <a:t>Introduction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07.02.2018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1389768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in paikkamerkki 1">
            <a:extLst>
              <a:ext uri="{FF2B5EF4-FFF2-40B4-BE49-F238E27FC236}">
                <a16:creationId xmlns:a16="http://schemas.microsoft.com/office/drawing/2014/main" id="{3CE55A96-3A74-8042-BB88-A5B27EB2D8F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3" name="Otsikko 2">
            <a:extLst>
              <a:ext uri="{FF2B5EF4-FFF2-40B4-BE49-F238E27FC236}">
                <a16:creationId xmlns:a16="http://schemas.microsoft.com/office/drawing/2014/main" id="{C8E70E45-7174-BD4C-87D9-13CA4B4A9B2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err="1"/>
              <a:t>Resindential</a:t>
            </a:r>
            <a:r>
              <a:rPr lang="fi-FI" dirty="0"/>
              <a:t> </a:t>
            </a:r>
            <a:r>
              <a:rPr lang="fi-FI" dirty="0" err="1"/>
              <a:t>building</a:t>
            </a:r>
            <a:r>
              <a:rPr lang="fi-FI" dirty="0"/>
              <a:t> </a:t>
            </a:r>
            <a:r>
              <a:rPr lang="fi-FI" dirty="0" err="1"/>
              <a:t>energy</a:t>
            </a:r>
            <a:r>
              <a:rPr lang="fi-FI" dirty="0"/>
              <a:t> </a:t>
            </a:r>
            <a:r>
              <a:rPr lang="fi-FI" dirty="0" err="1"/>
              <a:t>consumption</a:t>
            </a:r>
            <a:endParaRPr lang="fi-FI" dirty="0"/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92640D8F-D509-BD49-BF42-E32D7C0BDFF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B228DD11-8899-5448-A1E2-C57657736319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Päivämäärän paikkamerkki 5">
            <a:extLst>
              <a:ext uri="{FF2B5EF4-FFF2-40B4-BE49-F238E27FC236}">
                <a16:creationId xmlns:a16="http://schemas.microsoft.com/office/drawing/2014/main" id="{397A4554-C8BC-E348-BDC0-4939D8D4A0B5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07.02.2018</a:t>
            </a:r>
            <a:endParaRPr lang="en-US" dirty="0"/>
          </a:p>
        </p:txBody>
      </p:sp>
      <p:sp>
        <p:nvSpPr>
          <p:cNvPr id="7" name="Dian numeron paikkamerkki 6">
            <a:extLst>
              <a:ext uri="{FF2B5EF4-FFF2-40B4-BE49-F238E27FC236}">
                <a16:creationId xmlns:a16="http://schemas.microsoft.com/office/drawing/2014/main" id="{3158C72B-7E83-5F47-ADA2-BDE0EC55B68F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3</a:t>
            </a:fld>
            <a:endParaRPr lang="en-US" altLang="en-US" dirty="0"/>
          </a:p>
        </p:txBody>
      </p:sp>
      <p:graphicFrame>
        <p:nvGraphicFramePr>
          <p:cNvPr id="9" name="Kaavio 8">
            <a:extLst>
              <a:ext uri="{FF2B5EF4-FFF2-40B4-BE49-F238E27FC236}">
                <a16:creationId xmlns:a16="http://schemas.microsoft.com/office/drawing/2014/main" id="{7013A1D2-11B8-8640-B74E-F9154FB6A53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54509273"/>
              </p:ext>
            </p:extLst>
          </p:nvPr>
        </p:nvGraphicFramePr>
        <p:xfrm>
          <a:off x="187463" y="1387740"/>
          <a:ext cx="4384537" cy="36348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Kaavio 9">
            <a:extLst>
              <a:ext uri="{FF2B5EF4-FFF2-40B4-BE49-F238E27FC236}">
                <a16:creationId xmlns:a16="http://schemas.microsoft.com/office/drawing/2014/main" id="{CDB11FD4-1D35-624F-A6E2-29065833777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85800561"/>
              </p:ext>
            </p:extLst>
          </p:nvPr>
        </p:nvGraphicFramePr>
        <p:xfrm>
          <a:off x="4079737" y="1387740"/>
          <a:ext cx="4876800" cy="45018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1019291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in paikkamerkki 1">
            <a:extLst>
              <a:ext uri="{FF2B5EF4-FFF2-40B4-BE49-F238E27FC236}">
                <a16:creationId xmlns:a16="http://schemas.microsoft.com/office/drawing/2014/main" id="{F70F10A4-2547-774A-820B-3B3DD61BD28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Goal is that electricity production must meet consumption, which can be done by shifting loads from peak hours to low-demand hours</a:t>
            </a: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Loads can be divided into three groups:</a:t>
            </a:r>
          </a:p>
          <a:p>
            <a:pPr lvl="1">
              <a:lnSpc>
                <a:spcPct val="120000"/>
              </a:lnSpc>
              <a:buFont typeface="Courier New" panose="02070309020205020404" pitchFamily="49" charset="0"/>
              <a:buChar char="o"/>
            </a:pPr>
            <a:r>
              <a:rPr lang="en-US" sz="1400" dirty="0"/>
              <a:t>No DR potential</a:t>
            </a:r>
          </a:p>
          <a:p>
            <a:pPr lvl="2">
              <a:lnSpc>
                <a:spcPct val="120000"/>
              </a:lnSpc>
              <a:buFont typeface="Courier New" panose="02070309020205020404" pitchFamily="49" charset="0"/>
              <a:buChar char="o"/>
            </a:pPr>
            <a:r>
              <a:rPr lang="en-US" sz="1000" dirty="0"/>
              <a:t>Lighting</a:t>
            </a:r>
          </a:p>
          <a:p>
            <a:pPr lvl="2">
              <a:lnSpc>
                <a:spcPct val="120000"/>
              </a:lnSpc>
              <a:buFont typeface="Courier New" panose="02070309020205020404" pitchFamily="49" charset="0"/>
              <a:buChar char="o"/>
            </a:pPr>
            <a:r>
              <a:rPr lang="en-US" sz="1000" dirty="0"/>
              <a:t>Home electronics</a:t>
            </a:r>
          </a:p>
          <a:p>
            <a:pPr lvl="1">
              <a:lnSpc>
                <a:spcPct val="120000"/>
              </a:lnSpc>
              <a:buFont typeface="Courier New" panose="02070309020205020404" pitchFamily="49" charset="0"/>
              <a:buChar char="o"/>
            </a:pPr>
            <a:r>
              <a:rPr lang="en-US" sz="1400" dirty="0"/>
              <a:t>Small DR potential</a:t>
            </a:r>
          </a:p>
          <a:p>
            <a:pPr lvl="2">
              <a:lnSpc>
                <a:spcPct val="120000"/>
              </a:lnSpc>
              <a:buFont typeface="Courier New" panose="02070309020205020404" pitchFamily="49" charset="0"/>
              <a:buChar char="o"/>
            </a:pPr>
            <a:r>
              <a:rPr lang="en-US" sz="1000" dirty="0"/>
              <a:t>Washing machine</a:t>
            </a:r>
          </a:p>
          <a:p>
            <a:pPr lvl="2">
              <a:lnSpc>
                <a:spcPct val="120000"/>
              </a:lnSpc>
              <a:buFont typeface="Courier New" panose="02070309020205020404" pitchFamily="49" charset="0"/>
              <a:buChar char="o"/>
            </a:pPr>
            <a:r>
              <a:rPr lang="en-US" sz="1000" dirty="0"/>
              <a:t>Dishwasher</a:t>
            </a:r>
          </a:p>
          <a:p>
            <a:pPr lvl="2">
              <a:lnSpc>
                <a:spcPct val="120000"/>
              </a:lnSpc>
              <a:buFont typeface="Courier New" panose="02070309020205020404" pitchFamily="49" charset="0"/>
              <a:buChar char="o"/>
            </a:pPr>
            <a:r>
              <a:rPr lang="en-US" sz="1000" dirty="0"/>
              <a:t>Sauna</a:t>
            </a:r>
          </a:p>
          <a:p>
            <a:pPr lvl="1">
              <a:lnSpc>
                <a:spcPct val="120000"/>
              </a:lnSpc>
              <a:buFont typeface="Courier New" panose="02070309020205020404" pitchFamily="49" charset="0"/>
              <a:buChar char="o"/>
            </a:pPr>
            <a:r>
              <a:rPr lang="en-US" sz="1400" dirty="0"/>
              <a:t>Major DR potential</a:t>
            </a:r>
          </a:p>
          <a:p>
            <a:pPr lvl="2">
              <a:lnSpc>
                <a:spcPct val="120000"/>
              </a:lnSpc>
              <a:buFont typeface="Courier New" panose="02070309020205020404" pitchFamily="49" charset="0"/>
              <a:buChar char="o"/>
            </a:pPr>
            <a:r>
              <a:rPr lang="en-US" sz="1000" dirty="0"/>
              <a:t>Heating </a:t>
            </a:r>
          </a:p>
          <a:p>
            <a:pPr lvl="2">
              <a:lnSpc>
                <a:spcPct val="120000"/>
              </a:lnSpc>
              <a:buFont typeface="Courier New" panose="02070309020205020404" pitchFamily="49" charset="0"/>
              <a:buChar char="o"/>
            </a:pPr>
            <a:r>
              <a:rPr lang="en-US" sz="1000" dirty="0"/>
              <a:t>Cooling</a:t>
            </a:r>
          </a:p>
          <a:p>
            <a:pPr lvl="2">
              <a:lnSpc>
                <a:spcPct val="120000"/>
              </a:lnSpc>
              <a:buFont typeface="Courier New" panose="02070309020205020404" pitchFamily="49" charset="0"/>
              <a:buChar char="o"/>
            </a:pPr>
            <a:r>
              <a:rPr lang="en-US" sz="1000" dirty="0"/>
              <a:t>Air conditioning</a:t>
            </a:r>
          </a:p>
          <a:p>
            <a:pPr lvl="2">
              <a:lnSpc>
                <a:spcPct val="120000"/>
              </a:lnSpc>
              <a:buFont typeface="Courier New" panose="02070309020205020404" pitchFamily="49" charset="0"/>
              <a:buChar char="o"/>
            </a:pPr>
            <a:endParaRPr lang="en-US" sz="1000" dirty="0"/>
          </a:p>
          <a:p>
            <a:pPr lvl="2">
              <a:lnSpc>
                <a:spcPct val="120000"/>
              </a:lnSpc>
              <a:buFont typeface="Courier New" panose="02070309020205020404" pitchFamily="49" charset="0"/>
              <a:buChar char="o"/>
            </a:pPr>
            <a:endParaRPr lang="en-US" sz="1000" dirty="0"/>
          </a:p>
        </p:txBody>
      </p:sp>
      <p:sp>
        <p:nvSpPr>
          <p:cNvPr id="3" name="Otsikko 2">
            <a:extLst>
              <a:ext uri="{FF2B5EF4-FFF2-40B4-BE49-F238E27FC236}">
                <a16:creationId xmlns:a16="http://schemas.microsoft.com/office/drawing/2014/main" id="{AE13A9E0-D841-5C4B-AF51-C438EC40E87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/>
              <a:t>DR </a:t>
            </a:r>
            <a:r>
              <a:rPr lang="fi-FI" dirty="0" err="1"/>
              <a:t>potential</a:t>
            </a:r>
            <a:endParaRPr lang="fi-FI" dirty="0"/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494966BB-DD10-074A-9C9B-C675395FCCA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9BD319DA-CBAF-4C4F-9707-EBCC4DD39E1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Päivämäärän paikkamerkki 5">
            <a:extLst>
              <a:ext uri="{FF2B5EF4-FFF2-40B4-BE49-F238E27FC236}">
                <a16:creationId xmlns:a16="http://schemas.microsoft.com/office/drawing/2014/main" id="{67789B2E-62A2-4841-B7A8-39D100BF238A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07.02.2018</a:t>
            </a:r>
            <a:endParaRPr lang="en-US" dirty="0"/>
          </a:p>
        </p:txBody>
      </p:sp>
      <p:sp>
        <p:nvSpPr>
          <p:cNvPr id="7" name="Dian numeron paikkamerkki 6">
            <a:extLst>
              <a:ext uri="{FF2B5EF4-FFF2-40B4-BE49-F238E27FC236}">
                <a16:creationId xmlns:a16="http://schemas.microsoft.com/office/drawing/2014/main" id="{64E7FD1A-3CF7-254B-AD78-8144BB1E5BD6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6735175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in paikkamerkki 1">
            <a:extLst>
              <a:ext uri="{FF2B5EF4-FFF2-40B4-BE49-F238E27FC236}">
                <a16:creationId xmlns:a16="http://schemas.microsoft.com/office/drawing/2014/main" id="{83EE84C8-D912-BA4B-AB96-6DE638D8F27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Centralized load control </a:t>
            </a:r>
            <a:r>
              <a:rPr lang="fi-FI" sz="1600" dirty="0"/>
              <a:t>– </a:t>
            </a:r>
            <a:r>
              <a:rPr lang="fi-FI" sz="1600" dirty="0" err="1"/>
              <a:t>electricity</a:t>
            </a:r>
            <a:r>
              <a:rPr lang="fi-FI" sz="1600" dirty="0"/>
              <a:t> </a:t>
            </a:r>
            <a:r>
              <a:rPr lang="fi-FI" sz="1600" dirty="0" err="1"/>
              <a:t>company</a:t>
            </a:r>
            <a:r>
              <a:rPr lang="fi-FI" sz="1600" dirty="0"/>
              <a:t> </a:t>
            </a:r>
            <a:r>
              <a:rPr lang="fi-FI" sz="1600" dirty="0" err="1"/>
              <a:t>or</a:t>
            </a:r>
            <a:r>
              <a:rPr lang="fi-FI" sz="1600" dirty="0"/>
              <a:t> </a:t>
            </a:r>
            <a:r>
              <a:rPr lang="fi-FI" sz="1600" dirty="0" err="1"/>
              <a:t>distributor</a:t>
            </a:r>
            <a:endParaRPr lang="fi-FI" sz="1600" dirty="0"/>
          </a:p>
          <a:p>
            <a:pPr lvl="1">
              <a:lnSpc>
                <a:spcPct val="120000"/>
              </a:lnSpc>
              <a:buFont typeface="Courier New" panose="02070309020205020404" pitchFamily="49" charset="0"/>
              <a:buChar char="o"/>
            </a:pPr>
            <a:r>
              <a:rPr lang="fi-FI" sz="1600" dirty="0" err="1"/>
              <a:t>Easier</a:t>
            </a:r>
            <a:r>
              <a:rPr lang="fi-FI" sz="1600" dirty="0"/>
              <a:t> for </a:t>
            </a:r>
            <a:r>
              <a:rPr lang="fi-FI" sz="1600" dirty="0" err="1"/>
              <a:t>the</a:t>
            </a:r>
            <a:r>
              <a:rPr lang="fi-FI" sz="1600" dirty="0"/>
              <a:t> </a:t>
            </a:r>
            <a:r>
              <a:rPr lang="fi-FI" sz="1600" dirty="0" err="1"/>
              <a:t>consumer</a:t>
            </a:r>
            <a:endParaRPr lang="fi-FI" sz="1600" dirty="0"/>
          </a:p>
          <a:p>
            <a:pPr lvl="1">
              <a:lnSpc>
                <a:spcPct val="120000"/>
              </a:lnSpc>
              <a:buFont typeface="Courier New" panose="02070309020205020404" pitchFamily="49" charset="0"/>
              <a:buChar char="o"/>
            </a:pPr>
            <a:r>
              <a:rPr lang="fi-FI" sz="1600" dirty="0" err="1"/>
              <a:t>Load</a:t>
            </a:r>
            <a:r>
              <a:rPr lang="fi-FI" sz="1600" dirty="0"/>
              <a:t> </a:t>
            </a:r>
            <a:r>
              <a:rPr lang="fi-FI" sz="1600" dirty="0" err="1"/>
              <a:t>control</a:t>
            </a:r>
            <a:r>
              <a:rPr lang="fi-FI" sz="1600" dirty="0"/>
              <a:t> is </a:t>
            </a:r>
            <a:r>
              <a:rPr lang="fi-FI" sz="1600" dirty="0" err="1"/>
              <a:t>done</a:t>
            </a:r>
            <a:r>
              <a:rPr lang="fi-FI" sz="1600" dirty="0"/>
              <a:t> ”</a:t>
            </a:r>
            <a:r>
              <a:rPr lang="fi-FI" sz="1600" dirty="0" err="1"/>
              <a:t>blindly</a:t>
            </a:r>
            <a:r>
              <a:rPr lang="fi-FI" sz="1600" dirty="0"/>
              <a:t>”</a:t>
            </a:r>
          </a:p>
          <a:p>
            <a:pPr lvl="1">
              <a:lnSpc>
                <a:spcPct val="120000"/>
              </a:lnSpc>
              <a:buFont typeface="Courier New" panose="02070309020205020404" pitchFamily="49" charset="0"/>
              <a:buChar char="o"/>
            </a:pPr>
            <a:r>
              <a:rPr lang="fi-FI" sz="1600" dirty="0"/>
              <a:t>For </a:t>
            </a:r>
            <a:r>
              <a:rPr lang="fi-FI" sz="1600" dirty="0" err="1"/>
              <a:t>comfort</a:t>
            </a:r>
            <a:r>
              <a:rPr lang="fi-FI" sz="1600" dirty="0"/>
              <a:t> </a:t>
            </a:r>
            <a:r>
              <a:rPr lang="fi-FI" sz="1600" dirty="0" err="1"/>
              <a:t>reasons</a:t>
            </a:r>
            <a:r>
              <a:rPr lang="fi-FI" sz="1600" dirty="0"/>
              <a:t> </a:t>
            </a:r>
            <a:r>
              <a:rPr lang="fi-FI" sz="1600" dirty="0" err="1"/>
              <a:t>the</a:t>
            </a:r>
            <a:r>
              <a:rPr lang="fi-FI" sz="1600" dirty="0"/>
              <a:t> </a:t>
            </a:r>
            <a:r>
              <a:rPr lang="fi-FI" sz="1600" dirty="0" err="1"/>
              <a:t>load</a:t>
            </a:r>
            <a:r>
              <a:rPr lang="fi-FI" sz="1600" dirty="0"/>
              <a:t> </a:t>
            </a:r>
            <a:r>
              <a:rPr lang="fi-FI" sz="1600" dirty="0" err="1"/>
              <a:t>control</a:t>
            </a:r>
            <a:r>
              <a:rPr lang="fi-FI" sz="1600" dirty="0"/>
              <a:t> </a:t>
            </a:r>
            <a:r>
              <a:rPr lang="fi-FI" sz="1600" dirty="0" err="1"/>
              <a:t>periods</a:t>
            </a:r>
            <a:r>
              <a:rPr lang="fi-FI" sz="1600" dirty="0"/>
              <a:t> </a:t>
            </a:r>
            <a:r>
              <a:rPr lang="fi-FI" sz="1600" dirty="0" err="1"/>
              <a:t>must</a:t>
            </a:r>
            <a:r>
              <a:rPr lang="fi-FI" sz="1600" dirty="0"/>
              <a:t> </a:t>
            </a:r>
            <a:r>
              <a:rPr lang="fi-FI" sz="1600" dirty="0" err="1"/>
              <a:t>be</a:t>
            </a:r>
            <a:r>
              <a:rPr lang="fi-FI" sz="1600" dirty="0"/>
              <a:t> </a:t>
            </a:r>
            <a:r>
              <a:rPr lang="fi-FI" sz="1600" dirty="0" err="1"/>
              <a:t>kept</a:t>
            </a:r>
            <a:r>
              <a:rPr lang="fi-FI" sz="1600" dirty="0"/>
              <a:t> </a:t>
            </a:r>
            <a:r>
              <a:rPr lang="fi-FI" sz="1600" dirty="0" err="1"/>
              <a:t>moderate</a:t>
            </a:r>
            <a:endParaRPr lang="fi-FI" sz="1600" dirty="0"/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fi-FI" sz="1600" dirty="0" err="1"/>
              <a:t>Independent</a:t>
            </a:r>
            <a:r>
              <a:rPr lang="fi-FI" sz="1600" dirty="0"/>
              <a:t> </a:t>
            </a:r>
            <a:r>
              <a:rPr lang="fi-FI" sz="1600" dirty="0" err="1"/>
              <a:t>load</a:t>
            </a:r>
            <a:r>
              <a:rPr lang="fi-FI" sz="1600" dirty="0"/>
              <a:t> </a:t>
            </a:r>
            <a:r>
              <a:rPr lang="fi-FI" sz="1600" dirty="0" err="1"/>
              <a:t>control</a:t>
            </a:r>
            <a:r>
              <a:rPr lang="fi-FI" sz="1600" dirty="0"/>
              <a:t> – </a:t>
            </a:r>
            <a:r>
              <a:rPr lang="fi-FI" sz="1600" dirty="0" err="1"/>
              <a:t>consumer</a:t>
            </a:r>
            <a:r>
              <a:rPr lang="fi-FI" sz="1600" dirty="0"/>
              <a:t>, </a:t>
            </a:r>
            <a:r>
              <a:rPr lang="fi-FI" sz="1600" dirty="0" err="1"/>
              <a:t>based</a:t>
            </a:r>
            <a:r>
              <a:rPr lang="fi-FI" sz="1600" dirty="0"/>
              <a:t> on </a:t>
            </a:r>
            <a:r>
              <a:rPr lang="fi-FI" sz="1600" dirty="0" err="1"/>
              <a:t>electricity</a:t>
            </a:r>
            <a:r>
              <a:rPr lang="fi-FI" sz="1600" dirty="0"/>
              <a:t> </a:t>
            </a:r>
            <a:r>
              <a:rPr lang="fi-FI" sz="1600" dirty="0" err="1"/>
              <a:t>price</a:t>
            </a:r>
            <a:endParaRPr lang="fi-FI" sz="1600" dirty="0"/>
          </a:p>
          <a:p>
            <a:pPr lvl="1">
              <a:lnSpc>
                <a:spcPct val="120000"/>
              </a:lnSpc>
              <a:buFont typeface="Courier New" panose="02070309020205020404" pitchFamily="49" charset="0"/>
              <a:buChar char="o"/>
            </a:pPr>
            <a:r>
              <a:rPr lang="en-US" sz="1600" dirty="0"/>
              <a:t>Various loads can be flexibly connect</a:t>
            </a:r>
          </a:p>
          <a:p>
            <a:pPr lvl="1">
              <a:lnSpc>
                <a:spcPct val="120000"/>
              </a:lnSpc>
              <a:buFont typeface="Courier New" panose="02070309020205020404" pitchFamily="49" charset="0"/>
              <a:buChar char="o"/>
            </a:pPr>
            <a:r>
              <a:rPr lang="en-US" sz="1600" dirty="0"/>
              <a:t>Tenant knows what kind of conditions he/she wants so no major risks in comfort areas</a:t>
            </a:r>
          </a:p>
          <a:p>
            <a:pPr lvl="1">
              <a:lnSpc>
                <a:spcPct val="120000"/>
              </a:lnSpc>
              <a:buFont typeface="Courier New" panose="02070309020205020404" pitchFamily="49" charset="0"/>
              <a:buChar char="o"/>
            </a:pPr>
            <a:r>
              <a:rPr lang="en-US" sz="1600" dirty="0"/>
              <a:t>Network operator can’t know what kind of decisions the consumer does</a:t>
            </a:r>
          </a:p>
        </p:txBody>
      </p:sp>
      <p:sp>
        <p:nvSpPr>
          <p:cNvPr id="3" name="Otsikko 2">
            <a:extLst>
              <a:ext uri="{FF2B5EF4-FFF2-40B4-BE49-F238E27FC236}">
                <a16:creationId xmlns:a16="http://schemas.microsoft.com/office/drawing/2014/main" id="{7A1E4E91-A594-964B-8397-D7399F11E9A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err="1"/>
              <a:t>Responsibility</a:t>
            </a:r>
            <a:r>
              <a:rPr lang="fi-FI" dirty="0"/>
              <a:t> of </a:t>
            </a:r>
            <a:r>
              <a:rPr lang="fi-FI" dirty="0" err="1"/>
              <a:t>load</a:t>
            </a:r>
            <a:r>
              <a:rPr lang="fi-FI" dirty="0"/>
              <a:t> </a:t>
            </a:r>
            <a:r>
              <a:rPr lang="fi-FI" dirty="0" err="1"/>
              <a:t>control</a:t>
            </a:r>
            <a:endParaRPr lang="fi-FI" dirty="0"/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702204DF-2D1B-0240-B2E4-C3B2AC7DB22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04AA7CB-CBCE-2241-A6EA-0BEB6E7A9434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Päivämäärän paikkamerkki 5">
            <a:extLst>
              <a:ext uri="{FF2B5EF4-FFF2-40B4-BE49-F238E27FC236}">
                <a16:creationId xmlns:a16="http://schemas.microsoft.com/office/drawing/2014/main" id="{1E465D62-DE5F-F347-AFB2-411476F0C1E7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07.02.2018</a:t>
            </a:r>
            <a:endParaRPr lang="en-US" dirty="0"/>
          </a:p>
        </p:txBody>
      </p:sp>
      <p:sp>
        <p:nvSpPr>
          <p:cNvPr id="7" name="Dian numeron paikkamerkki 6">
            <a:extLst>
              <a:ext uri="{FF2B5EF4-FFF2-40B4-BE49-F238E27FC236}">
                <a16:creationId xmlns:a16="http://schemas.microsoft.com/office/drawing/2014/main" id="{AD39961C-4F6F-8F47-ADBF-4C022E9ED373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5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1436309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CF7CAED-1A84-4320-9989-25C9F405C96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Third party member (aggregator) is needed in order to sell extra energy to grid</a:t>
            </a: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US" sz="2000" dirty="0"/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Batteries or other type of reserves inhouse aren’t usable solution due taxing</a:t>
            </a: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US" sz="2000" dirty="0"/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Selling spare energy should be financially tempting to individual house owners</a:t>
            </a: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US" sz="2000" dirty="0"/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2000" dirty="0" err="1"/>
              <a:t>Pohjolan</a:t>
            </a:r>
            <a:r>
              <a:rPr lang="en-US" sz="2000" dirty="0"/>
              <a:t> </a:t>
            </a:r>
            <a:r>
              <a:rPr lang="en-US" sz="2000" dirty="0" err="1"/>
              <a:t>energia</a:t>
            </a:r>
            <a:r>
              <a:rPr lang="en-US" sz="2000" dirty="0"/>
              <a:t> offers first in Finland a “network battery” solution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BB24684-3BE9-4E83-A0B3-8A772885617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err="1"/>
              <a:t>Demand</a:t>
            </a:r>
            <a:r>
              <a:rPr lang="fi-FI" dirty="0"/>
              <a:t> </a:t>
            </a:r>
            <a:r>
              <a:rPr lang="fi-FI" dirty="0" err="1"/>
              <a:t>response</a:t>
            </a:r>
            <a:r>
              <a:rPr lang="fi-FI" dirty="0"/>
              <a:t> in </a:t>
            </a:r>
            <a:r>
              <a:rPr lang="fi-FI" dirty="0" err="1"/>
              <a:t>residential</a:t>
            </a:r>
            <a:r>
              <a:rPr lang="fi-FI" dirty="0"/>
              <a:t> </a:t>
            </a:r>
            <a:r>
              <a:rPr lang="fi-FI" dirty="0" err="1"/>
              <a:t>buildings</a:t>
            </a:r>
            <a:endParaRPr lang="fi-FI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FABA07F-A61B-45BA-B4A8-5AD2276F55F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1BDC774-79BA-493B-8739-66D70E628F7C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CE69C22-E7E8-4950-95F4-D62497A75DE6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07.02.2018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0D10108-523F-402E-BEF9-0B9956EE2F73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6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3439072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7772400" cy="41364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Lot of companies offering software to control lighting and electronic devices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Many advertises as being IoT but at moment none really fulfill standards to really be IoT solutions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In Finland there is none offering possibility to control heating in scale of one room at a time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0" indent="0">
              <a:lnSpc>
                <a:spcPct val="150000"/>
              </a:lnSpc>
            </a:pP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Current solutions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07.02.2018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7</a:t>
            </a:fld>
            <a:endParaRPr lang="en-US" altLang="en-US" dirty="0"/>
          </a:p>
        </p:txBody>
      </p:sp>
      <p:pic>
        <p:nvPicPr>
          <p:cNvPr id="1028" name="Picture 4" descr="https://lh6.googleusercontent.com/qPdfWYEnF2zVC5EJFUVDh_ozBoRFXAlACCKXrhzk2IMZkTyOcqDfp0v4a-Jq4SjY6GRpLYNFaLyMs_5kay9iNI9qhUydYIBeDajYPscJPY1S3emKeBZ8UwpQO9rSioNt_gfT-56w">
            <a:extLst>
              <a:ext uri="{FF2B5EF4-FFF2-40B4-BE49-F238E27FC236}">
                <a16:creationId xmlns:a16="http://schemas.microsoft.com/office/drawing/2014/main" id="{1273EC8E-646B-4896-B025-1D63D13526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00" y="4380701"/>
            <a:ext cx="7984850" cy="1432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18815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7772400" cy="41364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There are lot of standards to fulfill if software developer is aiming for residential building energy markets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Cutting one building on and of the grid can cause problems in form of voltage spikes 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Information security is also concern when manual controlling is developing into wireless controlling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Challenges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07.02.2018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8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76595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8134278" cy="4136400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Important to categorize which loads have potential for DR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There are different pros and cons depending on who is responsible for the load control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Heating has most potential but also big challenges to overcome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Small scale local energy sources can help to answer for increasing DR at local energy markets</a:t>
            </a:r>
          </a:p>
          <a:p>
            <a:pPr marL="0" indent="0">
              <a:lnSpc>
                <a:spcPct val="150000"/>
              </a:lnSpc>
            </a:pPr>
            <a:endParaRPr lang="fi-FI" sz="2000" dirty="0"/>
          </a:p>
          <a:p>
            <a:pPr marL="0" indent="0">
              <a:lnSpc>
                <a:spcPct val="150000"/>
              </a:lnSpc>
            </a:pPr>
            <a:endParaRPr lang="fi-FI" sz="2000" dirty="0"/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err="1"/>
              <a:t>Conclusions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07.02.2018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9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223155658"/>
      </p:ext>
    </p:extLst>
  </p:cSld>
  <p:clrMapOvr>
    <a:masterClrMapping/>
  </p:clrMapOvr>
</p:sld>
</file>

<file path=ppt/theme/theme1.xml><?xml version="1.0" encoding="utf-8"?>
<a:theme xmlns:a="http://schemas.openxmlformats.org/drawingml/2006/main" name="presentation">
  <a:themeElements>
    <a:clrScheme name="Custom 5">
      <a:dk1>
        <a:sysClr val="windowText" lastClr="000000"/>
      </a:dk1>
      <a:lt1>
        <a:sysClr val="window" lastClr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Aalto Content - Green">
  <a:themeElements>
    <a:clrScheme name="Custom 6">
      <a:dk1>
        <a:sysClr val="windowText" lastClr="000000"/>
      </a:dk1>
      <a:lt1>
        <a:sysClr val="window" lastClr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</Template>
  <TotalTime>13766</TotalTime>
  <Words>553</Words>
  <Application>Microsoft Office PowerPoint</Application>
  <PresentationFormat>On-screen Show (4:3)</PresentationFormat>
  <Paragraphs>88</Paragraphs>
  <Slides>10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ＭＳ Ｐゴシック</vt:lpstr>
      <vt:lpstr>Arial</vt:lpstr>
      <vt:lpstr>Calibri</vt:lpstr>
      <vt:lpstr>Courier New</vt:lpstr>
      <vt:lpstr>Times New Roman</vt:lpstr>
      <vt:lpstr>presentation</vt:lpstr>
      <vt:lpstr>Aalto Content - Green</vt:lpstr>
      <vt:lpstr>ELEC-E8423 - Smart Grid  Electrical energy use in residential buildings, flexibility and DR potential of different energy uses</vt:lpstr>
      <vt:lpstr>Introduction</vt:lpstr>
      <vt:lpstr>Resindential building energy consumption</vt:lpstr>
      <vt:lpstr>DR potential</vt:lpstr>
      <vt:lpstr>Responsibility of load control</vt:lpstr>
      <vt:lpstr>Demand response in residential buildings</vt:lpstr>
      <vt:lpstr>Current solutions</vt:lpstr>
      <vt:lpstr>Challenges</vt:lpstr>
      <vt:lpstr>Conclusions</vt:lpstr>
      <vt:lpstr>Source material used</vt:lpstr>
    </vt:vector>
  </TitlesOfParts>
  <Company>TKK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Indirect holographic imaging: evaluation of image quality at 310 GHz</dc:title>
  <dc:creator>atammine</dc:creator>
  <cp:lastModifiedBy>Lehtonen Matti</cp:lastModifiedBy>
  <cp:revision>1117</cp:revision>
  <dcterms:created xsi:type="dcterms:W3CDTF">2010-03-23T14:57:30Z</dcterms:created>
  <dcterms:modified xsi:type="dcterms:W3CDTF">2019-03-12T06:55:10Z</dcterms:modified>
</cp:coreProperties>
</file>