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comment1.xml" ContentType="application/vnd.openxmlformats-officedocument.presentationml.comment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31" r:id="rId1"/>
    <p:sldMasterId id="2147483671" r:id="rId2"/>
  </p:sldMasterIdLst>
  <p:notesMasterIdLst>
    <p:notesMasterId r:id="rId14"/>
  </p:notesMasterIdLst>
  <p:handoutMasterIdLst>
    <p:handoutMasterId r:id="rId15"/>
  </p:handoutMasterIdLst>
  <p:sldIdLst>
    <p:sldId id="339" r:id="rId3"/>
    <p:sldId id="355" r:id="rId4"/>
    <p:sldId id="363" r:id="rId5"/>
    <p:sldId id="371" r:id="rId6"/>
    <p:sldId id="366" r:id="rId7"/>
    <p:sldId id="369" r:id="rId8"/>
    <p:sldId id="370" r:id="rId9"/>
    <p:sldId id="372" r:id="rId10"/>
    <p:sldId id="368" r:id="rId11"/>
    <p:sldId id="352" r:id="rId12"/>
    <p:sldId id="362" r:id="rId13"/>
  </p:sldIdLst>
  <p:sldSz cx="9144000" cy="6858000" type="screen4x3"/>
  <p:notesSz cx="6858000" cy="1381125"/>
  <p:defaultTextStyle>
    <a:defPPr>
      <a:defRPr lang="en-US"/>
    </a:defPPr>
    <a:lvl1pPr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1pPr>
    <a:lvl2pPr marL="388938" indent="682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2pPr>
    <a:lvl3pPr marL="777875" indent="136525"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3pPr>
    <a:lvl4pPr marL="1168400" indent="203200"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4pPr>
    <a:lvl5pPr marL="1557338" indent="2714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10">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ottet Simon" initials="MS" lastIdx="1" clrIdx="0">
    <p:extLst>
      <p:ext uri="{19B8F6BF-5375-455C-9EA6-DF929625EA0E}">
        <p15:presenceInfo xmlns:p15="http://schemas.microsoft.com/office/powerpoint/2012/main" userId="S::simon.mottet@aalto.fi::1e037580-be96-46b6-befc-68f812cf116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EF12E06-FBBA-A541-BF60-0B453D19A377}" v="729" dt="2019-03-15T17:19:25.132"/>
    <p1510:client id="{2D1909A6-01F7-45B8-A415-0D5526C5C743}" v="1189" dt="2019-03-15T16:35:02.266"/>
    <p1510:client id="{DD9165F9-A05C-A611-C5FA-E5C361AAF488}" v="115" dt="2019-03-16T15:16:50.628"/>
    <p1510:client id="{425926A7-D780-5570-D272-CD2DA0B56F47}" v="61" dt="2019-03-16T15:04:23.26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5375" autoAdjust="0"/>
  </p:normalViewPr>
  <p:slideViewPr>
    <p:cSldViewPr snapToGrid="0">
      <p:cViewPr varScale="1">
        <p:scale>
          <a:sx n="107" d="100"/>
          <a:sy n="107" d="100"/>
        </p:scale>
        <p:origin x="3354" y="102"/>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guide orient="horz" pos="3110"/>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21" Type="http://schemas.microsoft.com/office/2016/11/relationships/changesInfo" Target="changesInfos/changesInfo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ttet Simon" userId="S::simon.mottet@aalto.fi::1e037580-be96-46b6-befc-68f812cf116f" providerId="AD" clId="Web-{DD9165F9-A05C-A611-C5FA-E5C361AAF488}"/>
    <pc:docChg chg="addSld delSld modSld">
      <pc:chgData name="Mottet Simon" userId="S::simon.mottet@aalto.fi::1e037580-be96-46b6-befc-68f812cf116f" providerId="AD" clId="Web-{DD9165F9-A05C-A611-C5FA-E5C361AAF488}" dt="2019-03-16T15:51:49.096" v="1031" actId="20577"/>
      <pc:docMkLst>
        <pc:docMk/>
      </pc:docMkLst>
      <pc:sldChg chg="modSp">
        <pc:chgData name="Mottet Simon" userId="S::simon.mottet@aalto.fi::1e037580-be96-46b6-befc-68f812cf116f" providerId="AD" clId="Web-{DD9165F9-A05C-A611-C5FA-E5C361AAF488}" dt="2019-03-16T15:47:09.580" v="721" actId="20577"/>
        <pc:sldMkLst>
          <pc:docMk/>
          <pc:sldMk cId="2138976864" sldId="355"/>
        </pc:sldMkLst>
        <pc:spChg chg="mod">
          <ac:chgData name="Mottet Simon" userId="S::simon.mottet@aalto.fi::1e037580-be96-46b6-befc-68f812cf116f" providerId="AD" clId="Web-{DD9165F9-A05C-A611-C5FA-E5C361AAF488}" dt="2019-03-16T15:47:09.580" v="721" actId="20577"/>
          <ac:spMkLst>
            <pc:docMk/>
            <pc:sldMk cId="2138976864" sldId="355"/>
            <ac:spMk id="2" creationId="{00000000-0000-0000-0000-000000000000}"/>
          </ac:spMkLst>
        </pc:spChg>
      </pc:sldChg>
      <pc:sldChg chg="modNotes">
        <pc:chgData name="Mottet Simon" userId="S::simon.mottet@aalto.fi::1e037580-be96-46b6-befc-68f812cf116f" providerId="AD" clId="Web-{DD9165F9-A05C-A611-C5FA-E5C361AAF488}" dt="2019-03-16T13:56:52.264" v="61"/>
        <pc:sldMkLst>
          <pc:docMk/>
          <pc:sldMk cId="521881533" sldId="363"/>
        </pc:sldMkLst>
      </pc:sldChg>
      <pc:sldChg chg="modSp addCm modNotes">
        <pc:chgData name="Mottet Simon" userId="S::simon.mottet@aalto.fi::1e037580-be96-46b6-befc-68f812cf116f" providerId="AD" clId="Web-{DD9165F9-A05C-A611-C5FA-E5C361AAF488}" dt="2019-03-16T14:54:17.811" v="509"/>
        <pc:sldMkLst>
          <pc:docMk/>
          <pc:sldMk cId="1101715407" sldId="371"/>
        </pc:sldMkLst>
        <pc:spChg chg="mod">
          <ac:chgData name="Mottet Simon" userId="S::simon.mottet@aalto.fi::1e037580-be96-46b6-befc-68f812cf116f" providerId="AD" clId="Web-{DD9165F9-A05C-A611-C5FA-E5C361AAF488}" dt="2019-03-16T13:57:07.763" v="90" actId="20577"/>
          <ac:spMkLst>
            <pc:docMk/>
            <pc:sldMk cId="1101715407" sldId="371"/>
            <ac:spMk id="2" creationId="{D2C3624F-97F7-4722-956A-57C39269A36D}"/>
          </ac:spMkLst>
        </pc:spChg>
        <pc:spChg chg="mod">
          <ac:chgData name="Mottet Simon" userId="S::simon.mottet@aalto.fi::1e037580-be96-46b6-befc-68f812cf116f" providerId="AD" clId="Web-{DD9165F9-A05C-A611-C5FA-E5C361AAF488}" dt="2019-03-16T13:58:19.872" v="101" actId="20577"/>
          <ac:spMkLst>
            <pc:docMk/>
            <pc:sldMk cId="1101715407" sldId="371"/>
            <ac:spMk id="14" creationId="{750C9D6D-11D2-4E91-BCBD-8C1C1B06DA41}"/>
          </ac:spMkLst>
        </pc:spChg>
      </pc:sldChg>
      <pc:sldChg chg="del">
        <pc:chgData name="Mottet Simon" userId="S::simon.mottet@aalto.fi::1e037580-be96-46b6-befc-68f812cf116f" providerId="AD" clId="Web-{DD9165F9-A05C-A611-C5FA-E5C361AAF488}" dt="2019-03-16T15:13:56.706" v="510"/>
        <pc:sldMkLst>
          <pc:docMk/>
          <pc:sldMk cId="2370852547" sldId="372"/>
        </pc:sldMkLst>
      </pc:sldChg>
      <pc:sldChg chg="modSp new">
        <pc:chgData name="Mottet Simon" userId="S::simon.mottet@aalto.fi::1e037580-be96-46b6-befc-68f812cf116f" providerId="AD" clId="Web-{DD9165F9-A05C-A611-C5FA-E5C361AAF488}" dt="2019-03-16T15:51:49.096" v="1030" actId="20577"/>
        <pc:sldMkLst>
          <pc:docMk/>
          <pc:sldMk cId="4136198150" sldId="372"/>
        </pc:sldMkLst>
        <pc:spChg chg="mod">
          <ac:chgData name="Mottet Simon" userId="S::simon.mottet@aalto.fi::1e037580-be96-46b6-befc-68f812cf116f" providerId="AD" clId="Web-{DD9165F9-A05C-A611-C5FA-E5C361AAF488}" dt="2019-03-16T15:51:49.096" v="1030" actId="20577"/>
          <ac:spMkLst>
            <pc:docMk/>
            <pc:sldMk cId="4136198150" sldId="372"/>
            <ac:spMk id="2" creationId="{59670070-660C-4AC2-91CC-9034C0CBDD44}"/>
          </ac:spMkLst>
        </pc:spChg>
        <pc:spChg chg="mod">
          <ac:chgData name="Mottet Simon" userId="S::simon.mottet@aalto.fi::1e037580-be96-46b6-befc-68f812cf116f" providerId="AD" clId="Web-{DD9165F9-A05C-A611-C5FA-E5C361AAF488}" dt="2019-03-16T15:47:01.798" v="720" actId="20577"/>
          <ac:spMkLst>
            <pc:docMk/>
            <pc:sldMk cId="4136198150" sldId="372"/>
            <ac:spMk id="3" creationId="{A7E5CC96-756B-4DED-AEFB-510457F27EBF}"/>
          </ac:spMkLst>
        </pc:spChg>
      </pc:sldChg>
    </pc:docChg>
  </pc:docChgLst>
  <pc:docChgLst>
    <pc:chgData name="Mehu Benjamin" userId="S::benjamin.mehu@aalto.fi::78cd3bb2-7f3a-4d92-bbec-a5faabf76a2b" providerId="AD" clId="Web-{2D1909A6-01F7-45B8-A415-0D5526C5C743}"/>
    <pc:docChg chg="modSld sldOrd">
      <pc:chgData name="Mehu Benjamin" userId="S::benjamin.mehu@aalto.fi::78cd3bb2-7f3a-4d92-bbec-a5faabf76a2b" providerId="AD" clId="Web-{2D1909A6-01F7-45B8-A415-0D5526C5C743}" dt="2019-03-15T16:39:21.695" v="2492"/>
      <pc:docMkLst>
        <pc:docMk/>
      </pc:docMkLst>
      <pc:sldChg chg="modSp">
        <pc:chgData name="Mehu Benjamin" userId="S::benjamin.mehu@aalto.fi::78cd3bb2-7f3a-4d92-bbec-a5faabf76a2b" providerId="AD" clId="Web-{2D1909A6-01F7-45B8-A415-0D5526C5C743}" dt="2019-03-15T16:19:50.428" v="1536" actId="20577"/>
        <pc:sldMkLst>
          <pc:docMk/>
          <pc:sldMk cId="2138976864" sldId="355"/>
        </pc:sldMkLst>
        <pc:spChg chg="mod">
          <ac:chgData name="Mehu Benjamin" userId="S::benjamin.mehu@aalto.fi::78cd3bb2-7f3a-4d92-bbec-a5faabf76a2b" providerId="AD" clId="Web-{2D1909A6-01F7-45B8-A415-0D5526C5C743}" dt="2019-03-15T16:19:50.428" v="1536" actId="20577"/>
          <ac:spMkLst>
            <pc:docMk/>
            <pc:sldMk cId="2138976864" sldId="355"/>
            <ac:spMk id="2" creationId="{00000000-0000-0000-0000-000000000000}"/>
          </ac:spMkLst>
        </pc:spChg>
      </pc:sldChg>
      <pc:sldChg chg="modSp modNotes">
        <pc:chgData name="Mehu Benjamin" userId="S::benjamin.mehu@aalto.fi::78cd3bb2-7f3a-4d92-bbec-a5faabf76a2b" providerId="AD" clId="Web-{2D1909A6-01F7-45B8-A415-0D5526C5C743}" dt="2019-03-15T16:35:02.266" v="2376" actId="20577"/>
        <pc:sldMkLst>
          <pc:docMk/>
          <pc:sldMk cId="681598128" sldId="366"/>
        </pc:sldMkLst>
        <pc:spChg chg="mod">
          <ac:chgData name="Mehu Benjamin" userId="S::benjamin.mehu@aalto.fi::78cd3bb2-7f3a-4d92-bbec-a5faabf76a2b" providerId="AD" clId="Web-{2D1909A6-01F7-45B8-A415-0D5526C5C743}" dt="2019-03-15T16:35:02.266" v="2376" actId="20577"/>
          <ac:spMkLst>
            <pc:docMk/>
            <pc:sldMk cId="681598128" sldId="366"/>
            <ac:spMk id="2" creationId="{00000000-0000-0000-0000-000000000000}"/>
          </ac:spMkLst>
        </pc:spChg>
      </pc:sldChg>
      <pc:sldChg chg="addSp modSp ord modNotes">
        <pc:chgData name="Mehu Benjamin" userId="S::benjamin.mehu@aalto.fi::78cd3bb2-7f3a-4d92-bbec-a5faabf76a2b" providerId="AD" clId="Web-{2D1909A6-01F7-45B8-A415-0D5526C5C743}" dt="2019-03-15T16:37:15.067" v="2488"/>
        <pc:sldMkLst>
          <pc:docMk/>
          <pc:sldMk cId="3516526484" sldId="369"/>
        </pc:sldMkLst>
        <pc:spChg chg="mod">
          <ac:chgData name="Mehu Benjamin" userId="S::benjamin.mehu@aalto.fi::78cd3bb2-7f3a-4d92-bbec-a5faabf76a2b" providerId="AD" clId="Web-{2D1909A6-01F7-45B8-A415-0D5526C5C743}" dt="2019-03-15T16:18:05.175" v="1532" actId="1076"/>
          <ac:spMkLst>
            <pc:docMk/>
            <pc:sldMk cId="3516526484" sldId="369"/>
            <ac:spMk id="2" creationId="{00000000-0000-0000-0000-000000000000}"/>
          </ac:spMkLst>
        </pc:spChg>
        <pc:spChg chg="mod">
          <ac:chgData name="Mehu Benjamin" userId="S::benjamin.mehu@aalto.fi::78cd3bb2-7f3a-4d92-bbec-a5faabf76a2b" providerId="AD" clId="Web-{2D1909A6-01F7-45B8-A415-0D5526C5C743}" dt="2019-03-15T16:16:35.344" v="1474" actId="20577"/>
          <ac:spMkLst>
            <pc:docMk/>
            <pc:sldMk cId="3516526484" sldId="369"/>
            <ac:spMk id="3" creationId="{00000000-0000-0000-0000-000000000000}"/>
          </ac:spMkLst>
        </pc:spChg>
        <pc:spChg chg="add mod">
          <ac:chgData name="Mehu Benjamin" userId="S::benjamin.mehu@aalto.fi::78cd3bb2-7f3a-4d92-bbec-a5faabf76a2b" providerId="AD" clId="Web-{2D1909A6-01F7-45B8-A415-0D5526C5C743}" dt="2019-03-15T16:18:55.114" v="1533" actId="1076"/>
          <ac:spMkLst>
            <pc:docMk/>
            <pc:sldMk cId="3516526484" sldId="369"/>
            <ac:spMk id="14" creationId="{DFB58520-CE25-4B9E-852F-0805580C9240}"/>
          </ac:spMkLst>
        </pc:spChg>
        <pc:spChg chg="add mod">
          <ac:chgData name="Mehu Benjamin" userId="S::benjamin.mehu@aalto.fi::78cd3bb2-7f3a-4d92-bbec-a5faabf76a2b" providerId="AD" clId="Web-{2D1909A6-01F7-45B8-A415-0D5526C5C743}" dt="2019-03-15T16:18:03.487" v="1529" actId="1076"/>
          <ac:spMkLst>
            <pc:docMk/>
            <pc:sldMk cId="3516526484" sldId="369"/>
            <ac:spMk id="15" creationId="{6F135AB6-3043-4022-B812-E95ADEB01AB4}"/>
          </ac:spMkLst>
        </pc:spChg>
        <pc:spChg chg="add mod">
          <ac:chgData name="Mehu Benjamin" userId="S::benjamin.mehu@aalto.fi::78cd3bb2-7f3a-4d92-bbec-a5faabf76a2b" providerId="AD" clId="Web-{2D1909A6-01F7-45B8-A415-0D5526C5C743}" dt="2019-03-15T16:18:03.487" v="1530" actId="1076"/>
          <ac:spMkLst>
            <pc:docMk/>
            <pc:sldMk cId="3516526484" sldId="369"/>
            <ac:spMk id="16" creationId="{E2FE4A57-AAA4-43F3-AB51-E9EF3227E94B}"/>
          </ac:spMkLst>
        </pc:spChg>
        <pc:spChg chg="add mod">
          <ac:chgData name="Mehu Benjamin" userId="S::benjamin.mehu@aalto.fi::78cd3bb2-7f3a-4d92-bbec-a5faabf76a2b" providerId="AD" clId="Web-{2D1909A6-01F7-45B8-A415-0D5526C5C743}" dt="2019-03-15T16:15:42.327" v="1443" actId="20577"/>
          <ac:spMkLst>
            <pc:docMk/>
            <pc:sldMk cId="3516526484" sldId="369"/>
            <ac:spMk id="17" creationId="{7E30F5C5-E4C0-4BB0-8E87-0A12812E7357}"/>
          </ac:spMkLst>
        </pc:spChg>
        <pc:spChg chg="add mod">
          <ac:chgData name="Mehu Benjamin" userId="S::benjamin.mehu@aalto.fi::78cd3bb2-7f3a-4d92-bbec-a5faabf76a2b" providerId="AD" clId="Web-{2D1909A6-01F7-45B8-A415-0D5526C5C743}" dt="2019-03-15T16:20:43.305" v="1559" actId="20577"/>
          <ac:spMkLst>
            <pc:docMk/>
            <pc:sldMk cId="3516526484" sldId="369"/>
            <ac:spMk id="18" creationId="{10C808F3-CFF7-49D5-8746-69BAEA766BE5}"/>
          </ac:spMkLst>
        </pc:spChg>
        <pc:picChg chg="add mod">
          <ac:chgData name="Mehu Benjamin" userId="S::benjamin.mehu@aalto.fi::78cd3bb2-7f3a-4d92-bbec-a5faabf76a2b" providerId="AD" clId="Web-{2D1909A6-01F7-45B8-A415-0D5526C5C743}" dt="2019-03-15T16:18:03.441" v="1526" actId="1076"/>
          <ac:picMkLst>
            <pc:docMk/>
            <pc:sldMk cId="3516526484" sldId="369"/>
            <ac:picMk id="6" creationId="{C28D5466-D69C-4366-8DAB-FB778EF4FBB8}"/>
          </ac:picMkLst>
        </pc:picChg>
        <pc:picChg chg="add mod">
          <ac:chgData name="Mehu Benjamin" userId="S::benjamin.mehu@aalto.fi::78cd3bb2-7f3a-4d92-bbec-a5faabf76a2b" providerId="AD" clId="Web-{2D1909A6-01F7-45B8-A415-0D5526C5C743}" dt="2019-03-15T16:18:03.456" v="1527" actId="1076"/>
          <ac:picMkLst>
            <pc:docMk/>
            <pc:sldMk cId="3516526484" sldId="369"/>
            <ac:picMk id="10" creationId="{3467F878-BBC7-49CC-9E79-30BED1E52C52}"/>
          </ac:picMkLst>
        </pc:picChg>
        <pc:picChg chg="add mod">
          <ac:chgData name="Mehu Benjamin" userId="S::benjamin.mehu@aalto.fi::78cd3bb2-7f3a-4d92-bbec-a5faabf76a2b" providerId="AD" clId="Web-{2D1909A6-01F7-45B8-A415-0D5526C5C743}" dt="2019-03-15T16:18:03.503" v="1531" actId="1076"/>
          <ac:picMkLst>
            <pc:docMk/>
            <pc:sldMk cId="3516526484" sldId="369"/>
            <ac:picMk id="12" creationId="{EAFD4FD4-00E3-40E0-85FB-C1E3BAF091A4}"/>
          </ac:picMkLst>
        </pc:picChg>
      </pc:sldChg>
      <pc:sldChg chg="addSp modSp modNotes">
        <pc:chgData name="Mehu Benjamin" userId="S::benjamin.mehu@aalto.fi::78cd3bb2-7f3a-4d92-bbec-a5faabf76a2b" providerId="AD" clId="Web-{2D1909A6-01F7-45B8-A415-0D5526C5C743}" dt="2019-03-15T16:39:21.695" v="2492"/>
        <pc:sldMkLst>
          <pc:docMk/>
          <pc:sldMk cId="1842217696" sldId="370"/>
        </pc:sldMkLst>
        <pc:spChg chg="add mod">
          <ac:chgData name="Mehu Benjamin" userId="S::benjamin.mehu@aalto.fi::78cd3bb2-7f3a-4d92-bbec-a5faabf76a2b" providerId="AD" clId="Web-{2D1909A6-01F7-45B8-A415-0D5526C5C743}" dt="2019-03-15T16:01:56.601" v="1291" actId="20577"/>
          <ac:spMkLst>
            <pc:docMk/>
            <pc:sldMk cId="1842217696" sldId="370"/>
            <ac:spMk id="2" creationId="{03651A43-75C8-4796-811B-7F298AC5C01F}"/>
          </ac:spMkLst>
        </pc:spChg>
        <pc:spChg chg="mod">
          <ac:chgData name="Mehu Benjamin" userId="S::benjamin.mehu@aalto.fi::78cd3bb2-7f3a-4d92-bbec-a5faabf76a2b" providerId="AD" clId="Web-{2D1909A6-01F7-45B8-A415-0D5526C5C743}" dt="2019-03-15T16:21:07.211" v="1563" actId="20577"/>
          <ac:spMkLst>
            <pc:docMk/>
            <pc:sldMk cId="1842217696" sldId="370"/>
            <ac:spMk id="3" creationId="{00000000-0000-0000-0000-000000000000}"/>
          </ac:spMkLst>
        </pc:spChg>
        <pc:spChg chg="add mod">
          <ac:chgData name="Mehu Benjamin" userId="S::benjamin.mehu@aalto.fi::78cd3bb2-7f3a-4d92-bbec-a5faabf76a2b" providerId="AD" clId="Web-{2D1909A6-01F7-45B8-A415-0D5526C5C743}" dt="2019-03-15T16:00:29.820" v="1239" actId="20577"/>
          <ac:spMkLst>
            <pc:docMk/>
            <pc:sldMk cId="1842217696" sldId="370"/>
            <ac:spMk id="10" creationId="{AA88E48D-0012-4F87-BDA9-066DD8004A86}"/>
          </ac:spMkLst>
        </pc:spChg>
        <pc:picChg chg="mod">
          <ac:chgData name="Mehu Benjamin" userId="S::benjamin.mehu@aalto.fi::78cd3bb2-7f3a-4d92-bbec-a5faabf76a2b" providerId="AD" clId="Web-{2D1909A6-01F7-45B8-A415-0D5526C5C743}" dt="2019-03-15T15:32:17.348" v="826" actId="1076"/>
          <ac:picMkLst>
            <pc:docMk/>
            <pc:sldMk cId="1842217696" sldId="370"/>
            <ac:picMk id="8" creationId="{00000000-0000-0000-0000-000000000000}"/>
          </ac:picMkLst>
        </pc:picChg>
        <pc:picChg chg="mod">
          <ac:chgData name="Mehu Benjamin" userId="S::benjamin.mehu@aalto.fi::78cd3bb2-7f3a-4d92-bbec-a5faabf76a2b" providerId="AD" clId="Web-{2D1909A6-01F7-45B8-A415-0D5526C5C743}" dt="2019-03-15T15:32:19.145" v="827" actId="1076"/>
          <ac:picMkLst>
            <pc:docMk/>
            <pc:sldMk cId="1842217696" sldId="370"/>
            <ac:picMk id="9" creationId="{00000000-0000-0000-0000-000000000000}"/>
          </ac:picMkLst>
        </pc:picChg>
      </pc:sldChg>
    </pc:docChg>
  </pc:docChgLst>
  <pc:docChgLst>
    <pc:chgData name="Mottet Simon" userId="S::simon.mottet@aalto.fi::1e037580-be96-46b6-befc-68f812cf116f" providerId="AD" clId="Web-{5EF12E06-FBBA-A541-BF60-0B453D19A377}"/>
    <pc:docChg chg="addSld modSld">
      <pc:chgData name="Mottet Simon" userId="S::simon.mottet@aalto.fi::1e037580-be96-46b6-befc-68f812cf116f" providerId="AD" clId="Web-{5EF12E06-FBBA-A541-BF60-0B453D19A377}" dt="2019-03-15T17:19:25.132" v="818" actId="20577"/>
      <pc:docMkLst>
        <pc:docMk/>
      </pc:docMkLst>
      <pc:sldChg chg="modSp">
        <pc:chgData name="Mottet Simon" userId="S::simon.mottet@aalto.fi::1e037580-be96-46b6-befc-68f812cf116f" providerId="AD" clId="Web-{5EF12E06-FBBA-A541-BF60-0B453D19A377}" dt="2019-03-15T15:31:46.265" v="20" actId="20577"/>
        <pc:sldMkLst>
          <pc:docMk/>
          <pc:sldMk cId="1640447932" sldId="339"/>
        </pc:sldMkLst>
        <pc:spChg chg="mod">
          <ac:chgData name="Mottet Simon" userId="S::simon.mottet@aalto.fi::1e037580-be96-46b6-befc-68f812cf116f" providerId="AD" clId="Web-{5EF12E06-FBBA-A541-BF60-0B453D19A377}" dt="2019-03-15T15:31:46.265" v="20" actId="20577"/>
          <ac:spMkLst>
            <pc:docMk/>
            <pc:sldMk cId="1640447932" sldId="339"/>
            <ac:spMk id="2" creationId="{00000000-0000-0000-0000-000000000000}"/>
          </ac:spMkLst>
        </pc:spChg>
      </pc:sldChg>
      <pc:sldChg chg="modSp">
        <pc:chgData name="Mottet Simon" userId="S::simon.mottet@aalto.fi::1e037580-be96-46b6-befc-68f812cf116f" providerId="AD" clId="Web-{5EF12E06-FBBA-A541-BF60-0B453D19A377}" dt="2019-03-15T15:09:24.395" v="8" actId="20577"/>
        <pc:sldMkLst>
          <pc:docMk/>
          <pc:sldMk cId="2138976864" sldId="355"/>
        </pc:sldMkLst>
        <pc:spChg chg="mod">
          <ac:chgData name="Mottet Simon" userId="S::simon.mottet@aalto.fi::1e037580-be96-46b6-befc-68f812cf116f" providerId="AD" clId="Web-{5EF12E06-FBBA-A541-BF60-0B453D19A377}" dt="2019-03-15T15:09:24.395" v="8" actId="20577"/>
          <ac:spMkLst>
            <pc:docMk/>
            <pc:sldMk cId="2138976864" sldId="355"/>
            <ac:spMk id="2" creationId="{00000000-0000-0000-0000-000000000000}"/>
          </ac:spMkLst>
        </pc:spChg>
      </pc:sldChg>
      <pc:sldChg chg="addSp modSp">
        <pc:chgData name="Mottet Simon" userId="S::simon.mottet@aalto.fi::1e037580-be96-46b6-befc-68f812cf116f" providerId="AD" clId="Web-{5EF12E06-FBBA-A541-BF60-0B453D19A377}" dt="2019-03-15T16:44:06.469" v="492" actId="20577"/>
        <pc:sldMkLst>
          <pc:docMk/>
          <pc:sldMk cId="521881533" sldId="363"/>
        </pc:sldMkLst>
        <pc:spChg chg="mod">
          <ac:chgData name="Mottet Simon" userId="S::simon.mottet@aalto.fi::1e037580-be96-46b6-befc-68f812cf116f" providerId="AD" clId="Web-{5EF12E06-FBBA-A541-BF60-0B453D19A377}" dt="2019-03-15T16:30:33.416" v="78" actId="1076"/>
          <ac:spMkLst>
            <pc:docMk/>
            <pc:sldMk cId="521881533" sldId="363"/>
            <ac:spMk id="2" creationId="{00000000-0000-0000-0000-000000000000}"/>
          </ac:spMkLst>
        </pc:spChg>
        <pc:spChg chg="add mod">
          <ac:chgData name="Mottet Simon" userId="S::simon.mottet@aalto.fi::1e037580-be96-46b6-befc-68f812cf116f" providerId="AD" clId="Web-{5EF12E06-FBBA-A541-BF60-0B453D19A377}" dt="2019-03-15T16:38:42.520" v="273" actId="20577"/>
          <ac:spMkLst>
            <pc:docMk/>
            <pc:sldMk cId="521881533" sldId="363"/>
            <ac:spMk id="10" creationId="{67F33AF0-0FF9-4328-A1D6-26A61160B58C}"/>
          </ac:spMkLst>
        </pc:spChg>
        <pc:spChg chg="add mod">
          <ac:chgData name="Mottet Simon" userId="S::simon.mottet@aalto.fi::1e037580-be96-46b6-befc-68f812cf116f" providerId="AD" clId="Web-{5EF12E06-FBBA-A541-BF60-0B453D19A377}" dt="2019-03-15T16:44:06.469" v="492" actId="20577"/>
          <ac:spMkLst>
            <pc:docMk/>
            <pc:sldMk cId="521881533" sldId="363"/>
            <ac:spMk id="11" creationId="{22549F32-306A-4F7C-B0E1-B26EAF53B7ED}"/>
          </ac:spMkLst>
        </pc:spChg>
        <pc:picChg chg="add mod">
          <ac:chgData name="Mottet Simon" userId="S::simon.mottet@aalto.fi::1e037580-be96-46b6-befc-68f812cf116f" providerId="AD" clId="Web-{5EF12E06-FBBA-A541-BF60-0B453D19A377}" dt="2019-03-15T16:38:55.269" v="276" actId="1076"/>
          <ac:picMkLst>
            <pc:docMk/>
            <pc:sldMk cId="521881533" sldId="363"/>
            <ac:picMk id="6" creationId="{A670F495-4B18-4233-8F3D-024DBB38BB96}"/>
          </ac:picMkLst>
        </pc:picChg>
      </pc:sldChg>
      <pc:sldChg chg="addSp delSp modSp new">
        <pc:chgData name="Mottet Simon" userId="S::simon.mottet@aalto.fi::1e037580-be96-46b6-befc-68f812cf116f" providerId="AD" clId="Web-{5EF12E06-FBBA-A541-BF60-0B453D19A377}" dt="2019-03-15T17:15:59.494" v="811" actId="20577"/>
        <pc:sldMkLst>
          <pc:docMk/>
          <pc:sldMk cId="1101715407" sldId="371"/>
        </pc:sldMkLst>
        <pc:spChg chg="mod">
          <ac:chgData name="Mottet Simon" userId="S::simon.mottet@aalto.fi::1e037580-be96-46b6-befc-68f812cf116f" providerId="AD" clId="Web-{5EF12E06-FBBA-A541-BF60-0B453D19A377}" dt="2019-03-15T17:11:07.747" v="595" actId="1076"/>
          <ac:spMkLst>
            <pc:docMk/>
            <pc:sldMk cId="1101715407" sldId="371"/>
            <ac:spMk id="2" creationId="{D2C3624F-97F7-4722-956A-57C39269A36D}"/>
          </ac:spMkLst>
        </pc:spChg>
        <pc:spChg chg="mod">
          <ac:chgData name="Mottet Simon" userId="S::simon.mottet@aalto.fi::1e037580-be96-46b6-befc-68f812cf116f" providerId="AD" clId="Web-{5EF12E06-FBBA-A541-BF60-0B453D19A377}" dt="2019-03-15T17:10:41.091" v="588" actId="1076"/>
          <ac:spMkLst>
            <pc:docMk/>
            <pc:sldMk cId="1101715407" sldId="371"/>
            <ac:spMk id="3" creationId="{A026BD06-DACC-4DBC-8A17-5F42D2B56751}"/>
          </ac:spMkLst>
        </pc:spChg>
        <pc:spChg chg="add mod">
          <ac:chgData name="Mottet Simon" userId="S::simon.mottet@aalto.fi::1e037580-be96-46b6-befc-68f812cf116f" providerId="AD" clId="Web-{5EF12E06-FBBA-A541-BF60-0B453D19A377}" dt="2019-03-15T17:15:59.494" v="811" actId="20577"/>
          <ac:spMkLst>
            <pc:docMk/>
            <pc:sldMk cId="1101715407" sldId="371"/>
            <ac:spMk id="14" creationId="{750C9D6D-11D2-4E91-BCBD-8C1C1B06DA41}"/>
          </ac:spMkLst>
        </pc:spChg>
        <pc:picChg chg="add del mod">
          <ac:chgData name="Mottet Simon" userId="S::simon.mottet@aalto.fi::1e037580-be96-46b6-befc-68f812cf116f" providerId="AD" clId="Web-{5EF12E06-FBBA-A541-BF60-0B453D19A377}" dt="2019-03-15T16:59:22.849" v="578"/>
          <ac:picMkLst>
            <pc:docMk/>
            <pc:sldMk cId="1101715407" sldId="371"/>
            <ac:picMk id="8" creationId="{4CFC295D-19B5-4E6C-B4AB-FE3E8FC62240}"/>
          </ac:picMkLst>
        </pc:picChg>
        <pc:picChg chg="add mod">
          <ac:chgData name="Mottet Simon" userId="S::simon.mottet@aalto.fi::1e037580-be96-46b6-befc-68f812cf116f" providerId="AD" clId="Web-{5EF12E06-FBBA-A541-BF60-0B453D19A377}" dt="2019-03-15T17:11:28.669" v="599" actId="1076"/>
          <ac:picMkLst>
            <pc:docMk/>
            <pc:sldMk cId="1101715407" sldId="371"/>
            <ac:picMk id="10" creationId="{5EA1953A-ED26-4BBF-9561-FE30125B0899}"/>
          </ac:picMkLst>
        </pc:picChg>
        <pc:picChg chg="add mod">
          <ac:chgData name="Mottet Simon" userId="S::simon.mottet@aalto.fi::1e037580-be96-46b6-befc-68f812cf116f" providerId="AD" clId="Web-{5EF12E06-FBBA-A541-BF60-0B453D19A377}" dt="2019-03-15T17:12:03.809" v="602" actId="1076"/>
          <ac:picMkLst>
            <pc:docMk/>
            <pc:sldMk cId="1101715407" sldId="371"/>
            <ac:picMk id="12" creationId="{5523BFD5-F561-4DB0-84A6-1EEB4CBC16EF}"/>
          </ac:picMkLst>
        </pc:picChg>
      </pc:sldChg>
      <pc:sldChg chg="modSp new">
        <pc:chgData name="Mottet Simon" userId="S::simon.mottet@aalto.fi::1e037580-be96-46b6-befc-68f812cf116f" providerId="AD" clId="Web-{5EF12E06-FBBA-A541-BF60-0B453D19A377}" dt="2019-03-15T17:19:25.132" v="818" actId="20577"/>
        <pc:sldMkLst>
          <pc:docMk/>
          <pc:sldMk cId="2370852547" sldId="372"/>
        </pc:sldMkLst>
        <pc:spChg chg="mod">
          <ac:chgData name="Mottet Simon" userId="S::simon.mottet@aalto.fi::1e037580-be96-46b6-befc-68f812cf116f" providerId="AD" clId="Web-{5EF12E06-FBBA-A541-BF60-0B453D19A377}" dt="2019-03-15T17:19:25.132" v="818" actId="20577"/>
          <ac:spMkLst>
            <pc:docMk/>
            <pc:sldMk cId="2370852547" sldId="372"/>
            <ac:spMk id="3" creationId="{83A48DE3-ECEB-4585-AA8B-091E9B76F729}"/>
          </ac:spMkLst>
        </pc:spChg>
      </pc:sldChg>
    </pc:docChg>
  </pc:docChgLst>
  <pc:docChgLst>
    <pc:chgData name="Mehu Benjamin" userId="S::benjamin.mehu@aalto.fi::78cd3bb2-7f3a-4d92-bbec-a5faabf76a2b" providerId="AD" clId="Web-{425926A7-D780-5570-D272-CD2DA0B56F47}"/>
    <pc:docChg chg="delSld modSld">
      <pc:chgData name="Mehu Benjamin" userId="S::benjamin.mehu@aalto.fi::78cd3bb2-7f3a-4d92-bbec-a5faabf76a2b" providerId="AD" clId="Web-{425926A7-D780-5570-D272-CD2DA0B56F47}" dt="2019-03-16T15:04:23.263" v="1016" actId="1076"/>
      <pc:docMkLst>
        <pc:docMk/>
      </pc:docMkLst>
      <pc:sldChg chg="modNotes">
        <pc:chgData name="Mehu Benjamin" userId="S::benjamin.mehu@aalto.fi::78cd3bb2-7f3a-4d92-bbec-a5faabf76a2b" providerId="AD" clId="Web-{425926A7-D780-5570-D272-CD2DA0B56F47}" dt="2019-03-16T14:30:53.188" v="694"/>
        <pc:sldMkLst>
          <pc:docMk/>
          <pc:sldMk cId="681598128" sldId="366"/>
        </pc:sldMkLst>
      </pc:sldChg>
      <pc:sldChg chg="del">
        <pc:chgData name="Mehu Benjamin" userId="S::benjamin.mehu@aalto.fi::78cd3bb2-7f3a-4d92-bbec-a5faabf76a2b" providerId="AD" clId="Web-{425926A7-D780-5570-D272-CD2DA0B56F47}" dt="2019-03-16T14:57:15.389" v="850"/>
        <pc:sldMkLst>
          <pc:docMk/>
          <pc:sldMk cId="1909413117" sldId="367"/>
        </pc:sldMkLst>
      </pc:sldChg>
      <pc:sldChg chg="addSp modSp modNotes">
        <pc:chgData name="Mehu Benjamin" userId="S::benjamin.mehu@aalto.fi::78cd3bb2-7f3a-4d92-bbec-a5faabf76a2b" providerId="AD" clId="Web-{425926A7-D780-5570-D272-CD2DA0B56F47}" dt="2019-03-16T15:04:23.263" v="1016" actId="1076"/>
        <pc:sldMkLst>
          <pc:docMk/>
          <pc:sldMk cId="3904760442" sldId="368"/>
        </pc:sldMkLst>
        <pc:spChg chg="mod">
          <ac:chgData name="Mehu Benjamin" userId="S::benjamin.mehu@aalto.fi::78cd3bb2-7f3a-4d92-bbec-a5faabf76a2b" providerId="AD" clId="Web-{425926A7-D780-5570-D272-CD2DA0B56F47}" dt="2019-03-16T14:59:47.889" v="857" actId="20577"/>
          <ac:spMkLst>
            <pc:docMk/>
            <pc:sldMk cId="3904760442" sldId="368"/>
            <ac:spMk id="2" creationId="{00000000-0000-0000-0000-000000000000}"/>
          </ac:spMkLst>
        </pc:spChg>
        <pc:picChg chg="add mod">
          <ac:chgData name="Mehu Benjamin" userId="S::benjamin.mehu@aalto.fi::78cd3bb2-7f3a-4d92-bbec-a5faabf76a2b" providerId="AD" clId="Web-{425926A7-D780-5570-D272-CD2DA0B56F47}" dt="2019-03-16T15:04:23.263" v="1016" actId="1076"/>
          <ac:picMkLst>
            <pc:docMk/>
            <pc:sldMk cId="3904760442" sldId="368"/>
            <ac:picMk id="6" creationId="{A9C2E901-6A49-408E-A110-6FD15DADEE6F}"/>
          </ac:picMkLst>
        </pc:picChg>
      </pc:sldChg>
    </pc:docChg>
  </pc:docChgLst>
</pc:chgInfo>
</file>

<file path=ppt/comments/comment1.xml><?xml version="1.0" encoding="utf-8"?>
<p:cmLst xmlns:a="http://schemas.openxmlformats.org/drawingml/2006/main" xmlns:r="http://schemas.openxmlformats.org/officeDocument/2006/relationships" xmlns:p="http://schemas.openxmlformats.org/presentationml/2006/main">
  <p:cm authorId="1" dt="2019-03-16T07:10:31.522" idx="1">
    <p:pos x="3151" y="960"/>
    <p:text>t'en penses quoi de la map avec les ajouts sur paint ? 
ça passe ou ça fait trop chauffé mdr ? 
</p:text>
    <p:extLst>
      <p:ext uri="{C676402C-5697-4E1C-873F-D02D1690AC5C}">
        <p15:threadingInfo xmlns:p15="http://schemas.microsoft.com/office/powerpoint/2012/main" timeZoneBias="42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sz="quarter"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E6C6C468-002F-4575-A7B2-5116909C25E9}" type="datetime1">
              <a:rPr lang="en-US"/>
              <a:pPr>
                <a:defRPr/>
              </a:pPr>
              <a:t>3/19/2019</a:t>
            </a:fld>
            <a:endParaRPr lang="en-US"/>
          </a:p>
        </p:txBody>
      </p:sp>
      <p:sp>
        <p:nvSpPr>
          <p:cNvPr id="4" name="Footer Placeholder 3"/>
          <p:cNvSpPr>
            <a:spLocks noGrp="1"/>
          </p:cNvSpPr>
          <p:nvPr>
            <p:ph type="ftr" sz="quarter" idx="2"/>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5" name="Slide Number Placeholder 4"/>
          <p:cNvSpPr>
            <a:spLocks noGrp="1"/>
          </p:cNvSpPr>
          <p:nvPr>
            <p:ph type="sldNum" sz="quarter" idx="3"/>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ADF26D-2D02-4B7E-A9F7-BA15724DBCE2}" type="slidenum">
              <a:rPr lang="en-US" altLang="en-US"/>
              <a:pPr>
                <a:defRPr/>
              </a:pPr>
              <a:t>‹#›</a:t>
            </a:fld>
            <a:endParaRPr lang="en-US" altLang="en-US"/>
          </a:p>
        </p:txBody>
      </p:sp>
    </p:spTree>
    <p:extLst>
      <p:ext uri="{BB962C8B-B14F-4D97-AF65-F5344CB8AC3E}">
        <p14:creationId xmlns:p14="http://schemas.microsoft.com/office/powerpoint/2010/main" val="195479777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0C00A11D-E7F3-4B45-B120-89C62F8E3355}" type="datetime1">
              <a:rPr lang="en-US"/>
              <a:pPr>
                <a:defRPr/>
              </a:pPr>
              <a:t>3/19/2019</a:t>
            </a:fld>
            <a:endParaRPr lang="en-US"/>
          </a:p>
        </p:txBody>
      </p:sp>
      <p:sp>
        <p:nvSpPr>
          <p:cNvPr id="4" name="Slide Image Placehold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wrap="square" lIns="92776" tIns="46389" rIns="92776" bIns="46389"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79450" y="4689475"/>
            <a:ext cx="5438775" cy="4443413"/>
          </a:xfrm>
          <a:prstGeom prst="rect">
            <a:avLst/>
          </a:prstGeom>
        </p:spPr>
        <p:txBody>
          <a:bodyPr vert="horz" wrap="square" lIns="92776" tIns="46389" rIns="92776" bIns="46389" numCol="1" anchor="t" anchorCtr="0" compatLnSpc="1">
            <a:prstTxWarp prst="textNoShape">
              <a:avLst/>
            </a:prstTxWarp>
            <a:normAutofit/>
          </a:bodyPr>
          <a:lstStyle/>
          <a:p>
            <a:pPr lvl="0"/>
            <a:r>
              <a:rPr lang="fi-FI" noProof="0"/>
              <a:t>Click to edit Master text styles</a:t>
            </a:r>
          </a:p>
          <a:p>
            <a:pPr lvl="1"/>
            <a:r>
              <a:rPr lang="fi-FI" noProof="0"/>
              <a:t>Second level</a:t>
            </a:r>
          </a:p>
          <a:p>
            <a:pPr lvl="2"/>
            <a:r>
              <a:rPr lang="fi-FI" noProof="0"/>
              <a:t>Third level</a:t>
            </a:r>
          </a:p>
          <a:p>
            <a:pPr lvl="3"/>
            <a:r>
              <a:rPr lang="fi-FI" noProof="0"/>
              <a:t>Fourth level</a:t>
            </a:r>
          </a:p>
          <a:p>
            <a:pPr lvl="4"/>
            <a:r>
              <a:rPr lang="fi-FI" noProof="0"/>
              <a:t>Fifth level</a:t>
            </a:r>
            <a:endParaRPr lang="en-US" noProof="0"/>
          </a:p>
        </p:txBody>
      </p:sp>
      <p:sp>
        <p:nvSpPr>
          <p:cNvPr id="6" name="Footer Placeholder 5"/>
          <p:cNvSpPr>
            <a:spLocks noGrp="1"/>
          </p:cNvSpPr>
          <p:nvPr>
            <p:ph type="ftr" sz="quarter" idx="4"/>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7" name="Slide Number Placeholder 6"/>
          <p:cNvSpPr>
            <a:spLocks noGrp="1"/>
          </p:cNvSpPr>
          <p:nvPr>
            <p:ph type="sldNum" sz="quarter" idx="5"/>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BB9EB4-620A-4C05-A10A-919C6D241201}" type="slidenum">
              <a:rPr lang="en-US" altLang="en-US"/>
              <a:pPr>
                <a:defRPr/>
              </a:pPr>
              <a:t>‹#›</a:t>
            </a:fld>
            <a:endParaRPr lang="en-US" altLang="en-US"/>
          </a:p>
        </p:txBody>
      </p:sp>
    </p:spTree>
    <p:extLst>
      <p:ext uri="{BB962C8B-B14F-4D97-AF65-F5344CB8AC3E}">
        <p14:creationId xmlns:p14="http://schemas.microsoft.com/office/powerpoint/2010/main" val="56805349"/>
      </p:ext>
    </p:extLst>
  </p:cSld>
  <p:clrMap bg1="lt1" tx1="dk1" bg2="lt2" tx2="dk2" accent1="accent1" accent2="accent2" accent3="accent3" accent4="accent4" accent5="accent5" accent6="accent6" hlink="hlink" folHlink="folHlink"/>
  <p:hf sldNum="0" hdr="0" ftr="0" dt="0"/>
  <p:notesStyle>
    <a:lvl1pPr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pitchFamily="-65" charset="-128"/>
      </a:defRPr>
    </a:lvl1pPr>
    <a:lvl2pPr marL="3889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2pPr>
    <a:lvl3pPr marL="777875"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3pPr>
    <a:lvl4pPr marL="1168400"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4pPr>
    <a:lvl5pPr marL="15573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5pPr>
    <a:lvl6pPr marL="1948129" algn="l" defTabSz="389626" rtl="0" eaLnBrk="1" latinLnBrk="0" hangingPunct="1">
      <a:defRPr sz="1000" kern="1200">
        <a:solidFill>
          <a:schemeClr val="tx1"/>
        </a:solidFill>
        <a:latin typeface="+mn-lt"/>
        <a:ea typeface="+mn-ea"/>
        <a:cs typeface="+mn-cs"/>
      </a:defRPr>
    </a:lvl6pPr>
    <a:lvl7pPr marL="2337755" algn="l" defTabSz="389626" rtl="0" eaLnBrk="1" latinLnBrk="0" hangingPunct="1">
      <a:defRPr sz="1000" kern="1200">
        <a:solidFill>
          <a:schemeClr val="tx1"/>
        </a:solidFill>
        <a:latin typeface="+mn-lt"/>
        <a:ea typeface="+mn-ea"/>
        <a:cs typeface="+mn-cs"/>
      </a:defRPr>
    </a:lvl7pPr>
    <a:lvl8pPr marL="2727381" algn="l" defTabSz="389626" rtl="0" eaLnBrk="1" latinLnBrk="0" hangingPunct="1">
      <a:defRPr sz="1000" kern="1200">
        <a:solidFill>
          <a:schemeClr val="tx1"/>
        </a:solidFill>
        <a:latin typeface="+mn-lt"/>
        <a:ea typeface="+mn-ea"/>
        <a:cs typeface="+mn-cs"/>
      </a:defRPr>
    </a:lvl8pPr>
    <a:lvl9pPr marL="3117007" algn="l" defTabSz="389626"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9150273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4537452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noProof="1"/>
              <a:t>Context</a:t>
            </a:r>
            <a:r>
              <a:rPr lang="en-US" baseline="0" noProof="1"/>
              <a:t> : Explication du systeme existant et des évolutions, introduction des énergies renouvelables</a:t>
            </a:r>
          </a:p>
          <a:p>
            <a:r>
              <a:rPr lang="en-US" baseline="0" noProof="1"/>
              <a:t>Technologie : Comparaison AC et DC, prix sur longue distance, aspects techniques, infrastructures, </a:t>
            </a:r>
          </a:p>
          <a:p>
            <a:pPr marL="171450" indent="-171450">
              <a:buFontTx/>
              <a:buChar char="-"/>
            </a:pPr>
            <a:r>
              <a:rPr lang="en-US" baseline="0" noProof="1"/>
              <a:t>Architectures possibles, combinaison</a:t>
            </a:r>
          </a:p>
          <a:p>
            <a:pPr marL="0" indent="0">
              <a:buFontTx/>
              <a:buNone/>
            </a:pPr>
            <a:r>
              <a:rPr lang="en-US" baseline="0" noProof="1"/>
              <a:t>Mise en pratique : Risques, changement pour les exploitants, conduit réseaux, responsabilités des pays</a:t>
            </a:r>
          </a:p>
          <a:p>
            <a:pPr marL="0" indent="0">
              <a:buFontTx/>
              <a:buNone/>
            </a:pPr>
            <a:r>
              <a:rPr lang="en-US" baseline="0" noProof="1"/>
              <a:t>Projets passes, actuels et futurs : </a:t>
            </a:r>
            <a:endParaRPr lang="en-US" noProof="1"/>
          </a:p>
        </p:txBody>
      </p:sp>
    </p:spTree>
    <p:extLst>
      <p:ext uri="{BB962C8B-B14F-4D97-AF65-F5344CB8AC3E}">
        <p14:creationId xmlns:p14="http://schemas.microsoft.com/office/powerpoint/2010/main" val="38804440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ＭＳ Ｐゴシック"/>
                <a:cs typeface="Calibri"/>
              </a:rPr>
              <a:t>For a long time, the electric power industry was seen as a stable and fully matured</a:t>
            </a:r>
          </a:p>
          <a:p>
            <a:r>
              <a:rPr lang="en-US">
                <a:ea typeface="ＭＳ Ｐゴシック"/>
                <a:cs typeface="Calibri"/>
              </a:rPr>
              <a:t>sector, which was operating well without much innovation. </a:t>
            </a:r>
          </a:p>
          <a:p>
            <a:endParaRPr lang="en-US">
              <a:ea typeface="ＭＳ Ｐゴシック"/>
              <a:cs typeface="Calibri"/>
            </a:endParaRPr>
          </a:p>
          <a:p>
            <a:r>
              <a:rPr lang="en-US">
                <a:ea typeface="ＭＳ Ｐゴシック"/>
                <a:cs typeface="Calibri"/>
              </a:rPr>
              <a:t>Over recent decades, the situation has changed drastically, with a rapid development and innovation process.</a:t>
            </a:r>
          </a:p>
          <a:p>
            <a:r>
              <a:rPr lang="en-US">
                <a:ea typeface="ＭＳ Ｐゴシック"/>
                <a:cs typeface="Calibri"/>
              </a:rPr>
              <a:t>There is a strong interest from the general public for a cleaner and cheaper supply of</a:t>
            </a:r>
          </a:p>
          <a:p>
            <a:r>
              <a:rPr lang="en-US">
                <a:ea typeface="ＭＳ Ｐゴシック"/>
                <a:cs typeface="Calibri"/>
              </a:rPr>
              <a:t>electric energy</a:t>
            </a:r>
          </a:p>
          <a:p>
            <a:endParaRPr lang="en-US">
              <a:cs typeface="Calibri"/>
            </a:endParaRPr>
          </a:p>
          <a:p>
            <a:r>
              <a:rPr lang="en-US">
                <a:ea typeface="ＭＳ Ｐゴシック"/>
                <a:cs typeface="Calibri"/>
              </a:rPr>
              <a:t>The consequences are a fundamental changes in the generation and transmission of electricity</a:t>
            </a:r>
            <a:endParaRPr lang="en-US"/>
          </a:p>
        </p:txBody>
      </p:sp>
    </p:spTree>
    <p:extLst>
      <p:ext uri="{BB962C8B-B14F-4D97-AF65-F5344CB8AC3E}">
        <p14:creationId xmlns:p14="http://schemas.microsoft.com/office/powerpoint/2010/main" val="15362049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a:ea typeface="ＭＳ Ｐゴシック"/>
                <a:cs typeface="Calibri"/>
              </a:rPr>
              <a:t>A strong increase in generation from renewable is expected in </a:t>
            </a:r>
            <a:r>
              <a:rPr lang="en-US" err="1">
                <a:ea typeface="ＭＳ Ｐゴシック"/>
                <a:cs typeface="Calibri"/>
              </a:rPr>
              <a:t>europe</a:t>
            </a:r>
            <a:r>
              <a:rPr lang="en-US">
                <a:ea typeface="ＭＳ Ｐゴシック"/>
                <a:cs typeface="Calibri"/>
              </a:rPr>
              <a:t>, principally from solar and wind. </a:t>
            </a:r>
          </a:p>
          <a:p>
            <a:r>
              <a:rPr lang="en-US">
                <a:ea typeface="ＭＳ Ｐゴシック"/>
                <a:cs typeface="Calibri"/>
              </a:rPr>
              <a:t>Best sites for wind power plant : north sea region, western part of </a:t>
            </a:r>
            <a:r>
              <a:rPr lang="en-US" err="1">
                <a:ea typeface="ＭＳ Ｐゴシック"/>
                <a:cs typeface="Calibri"/>
              </a:rPr>
              <a:t>europe</a:t>
            </a:r>
            <a:r>
              <a:rPr lang="en-US">
                <a:ea typeface="ＭＳ Ｐゴシック"/>
                <a:cs typeface="Calibri"/>
              </a:rPr>
              <a:t> </a:t>
            </a:r>
            <a:endParaRPr lang="en-US">
              <a:cs typeface="Calibri"/>
            </a:endParaRPr>
          </a:p>
          <a:p>
            <a:r>
              <a:rPr lang="en-US">
                <a:ea typeface="ＭＳ Ｐゴシック"/>
                <a:cs typeface="Calibri"/>
              </a:rPr>
              <a:t>Best sites for solar power plant : around sea </a:t>
            </a:r>
            <a:r>
              <a:rPr lang="en-US" err="1">
                <a:ea typeface="ＭＳ Ｐゴシック"/>
                <a:cs typeface="Calibri"/>
              </a:rPr>
              <a:t>mediterranean</a:t>
            </a:r>
            <a:r>
              <a:rPr lang="en-US">
                <a:ea typeface="ＭＳ Ｐゴシック"/>
                <a:cs typeface="Calibri"/>
              </a:rPr>
              <a:t> </a:t>
            </a:r>
          </a:p>
          <a:p>
            <a:endParaRPr lang="en-US">
              <a:cs typeface="Calibri"/>
            </a:endParaRPr>
          </a:p>
          <a:p>
            <a:r>
              <a:rPr lang="en-US">
                <a:ea typeface="ＭＳ Ｐゴシック"/>
                <a:cs typeface="Calibri"/>
              </a:rPr>
              <a:t>Big challenge =&gt; </a:t>
            </a:r>
            <a:r>
              <a:rPr lang="en-US" err="1">
                <a:ea typeface="ＭＳ Ｐゴシック"/>
                <a:cs typeface="Calibri"/>
              </a:rPr>
              <a:t>localisation</a:t>
            </a:r>
            <a:r>
              <a:rPr lang="en-US">
                <a:ea typeface="ＭＳ Ｐゴシック"/>
                <a:cs typeface="Calibri"/>
              </a:rPr>
              <a:t> of production </a:t>
            </a:r>
          </a:p>
          <a:p>
            <a:r>
              <a:rPr lang="en-US" err="1">
                <a:ea typeface="ＭＳ Ｐゴシック"/>
                <a:cs typeface="Calibri"/>
              </a:rPr>
              <a:t>Comparaison</a:t>
            </a:r>
            <a:r>
              <a:rPr lang="en-US">
                <a:ea typeface="ＭＳ Ｐゴシック"/>
                <a:cs typeface="Calibri"/>
              </a:rPr>
              <a:t> with the past = new challenge </a:t>
            </a:r>
          </a:p>
          <a:p>
            <a:r>
              <a:rPr lang="en-US">
                <a:ea typeface="ＭＳ Ｐゴシック"/>
                <a:cs typeface="Calibri"/>
              </a:rPr>
              <a:t>-challenge : gene/conso are not simulaneous </a:t>
            </a:r>
          </a:p>
          <a:p>
            <a:r>
              <a:rPr lang="en-US">
                <a:ea typeface="ＭＳ Ｐゴシック"/>
                <a:cs typeface="Calibri"/>
              </a:rPr>
              <a:t>-market challenge : more flow In transmission syst and more vairable </a:t>
            </a:r>
            <a:endParaRPr lang="en-US">
              <a:cs typeface="Calibri"/>
            </a:endParaRPr>
          </a:p>
          <a:p>
            <a:endParaRPr lang="en-US">
              <a:cs typeface="Calibri"/>
            </a:endParaRPr>
          </a:p>
          <a:p>
            <a:r>
              <a:rPr lang="en-US">
                <a:ea typeface="ＭＳ Ｐゴシック"/>
                <a:cs typeface="Calibri"/>
              </a:rPr>
              <a:t>For all those reasons : supergrid </a:t>
            </a:r>
            <a:endParaRPr lang="en-US">
              <a:cs typeface="Calibri"/>
            </a:endParaRPr>
          </a:p>
        </p:txBody>
      </p:sp>
    </p:spTree>
    <p:extLst>
      <p:ext uri="{BB962C8B-B14F-4D97-AF65-F5344CB8AC3E}">
        <p14:creationId xmlns:p14="http://schemas.microsoft.com/office/powerpoint/2010/main" val="26525039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50000"/>
              </a:lnSpc>
              <a:buFont typeface="Arial" panose="020B0604020202020204" pitchFamily="34" charset="0"/>
              <a:buNone/>
            </a:pPr>
            <a:r>
              <a:rPr lang="en-US" sz="1000" dirty="0" smtClean="0">
                <a:ea typeface="ＭＳ Ｐゴシック"/>
                <a:cs typeface="Calibri"/>
              </a:rPr>
              <a:t>Development</a:t>
            </a:r>
            <a:r>
              <a:rPr lang="en-US" sz="1000" baseline="0" dirty="0" smtClean="0">
                <a:ea typeface="ＭＳ Ｐゴシック"/>
                <a:cs typeface="Calibri"/>
              </a:rPr>
              <a:t> of </a:t>
            </a:r>
            <a:r>
              <a:rPr lang="en-US" sz="1000" baseline="0" dirty="0" err="1" smtClean="0">
                <a:ea typeface="ＭＳ Ｐゴシック"/>
                <a:cs typeface="Calibri"/>
              </a:rPr>
              <a:t>supergrids</a:t>
            </a:r>
            <a:r>
              <a:rPr lang="en-US" sz="1000" baseline="0" dirty="0" smtClean="0">
                <a:ea typeface="ＭＳ Ｐゴシック"/>
                <a:cs typeface="Calibri"/>
              </a:rPr>
              <a:t> is directly linked with development of HVDC technology. </a:t>
            </a:r>
          </a:p>
          <a:p>
            <a:pPr>
              <a:lnSpc>
                <a:spcPct val="150000"/>
              </a:lnSpc>
              <a:buFont typeface="Arial" panose="020B0604020202020204" pitchFamily="34" charset="0"/>
              <a:buNone/>
            </a:pPr>
            <a:r>
              <a:rPr lang="en-US" sz="1000" baseline="0" dirty="0" smtClean="0">
                <a:ea typeface="ＭＳ Ｐゴシック"/>
                <a:cs typeface="Calibri"/>
              </a:rPr>
              <a:t>But w</a:t>
            </a:r>
            <a:r>
              <a:rPr lang="en-US" sz="1000" dirty="0" smtClean="0">
                <a:ea typeface="ＭＳ Ｐゴシック"/>
                <a:cs typeface="Calibri"/>
              </a:rPr>
              <a:t>hy</a:t>
            </a:r>
            <a:r>
              <a:rPr lang="en-US" sz="1000" baseline="0" dirty="0" smtClean="0">
                <a:ea typeface="ＭＳ Ｐゴシック"/>
                <a:cs typeface="Calibri"/>
              </a:rPr>
              <a:t> </a:t>
            </a:r>
            <a:r>
              <a:rPr lang="en-US" sz="1000" baseline="0" dirty="0">
                <a:ea typeface="ＭＳ Ｐゴシック"/>
                <a:cs typeface="Calibri"/>
              </a:rPr>
              <a:t>should we use direct current ?</a:t>
            </a:r>
            <a:r>
              <a:rPr lang="en-US" dirty="0">
                <a:ea typeface="ＭＳ Ｐゴシック"/>
                <a:cs typeface="Calibri"/>
              </a:rPr>
              <a:t> </a:t>
            </a:r>
          </a:p>
          <a:p>
            <a:pPr>
              <a:lnSpc>
                <a:spcPct val="150000"/>
              </a:lnSpc>
              <a:buFont typeface="Arial" panose="020B0604020202020204" pitchFamily="34" charset="0"/>
              <a:buChar char="•"/>
            </a:pPr>
            <a:endParaRPr lang="en-US" sz="1000" baseline="0" dirty="0"/>
          </a:p>
          <a:p>
            <a:pPr>
              <a:lnSpc>
                <a:spcPct val="150000"/>
              </a:lnSpc>
            </a:pPr>
            <a:r>
              <a:rPr lang="en-US" dirty="0">
                <a:ea typeface="ＭＳ Ｐゴシック"/>
                <a:cs typeface="Calibri"/>
              </a:rPr>
              <a:t>The main reason is that</a:t>
            </a:r>
            <a:r>
              <a:rPr lang="en-US" sz="1000" baseline="0" dirty="0">
                <a:ea typeface="ＭＳ Ｐゴシック"/>
                <a:cs typeface="Calibri"/>
              </a:rPr>
              <a:t> for longer </a:t>
            </a:r>
            <a:r>
              <a:rPr lang="en-US" dirty="0">
                <a:ea typeface="ＭＳ Ｐゴシック"/>
                <a:cs typeface="Calibri"/>
              </a:rPr>
              <a:t>distances total lines cost become smaller. </a:t>
            </a:r>
            <a:endParaRPr lang="en-US" dirty="0" smtClean="0">
              <a:ea typeface="ＭＳ Ｐゴシック"/>
              <a:cs typeface="Calibri"/>
            </a:endParaRPr>
          </a:p>
          <a:p>
            <a:pPr>
              <a:lnSpc>
                <a:spcPct val="150000"/>
              </a:lnSpc>
            </a:pPr>
            <a:r>
              <a:rPr lang="en-US" dirty="0" smtClean="0">
                <a:ea typeface="ＭＳ Ｐゴシック"/>
                <a:cs typeface="Calibri"/>
              </a:rPr>
              <a:t>First </a:t>
            </a:r>
            <a:r>
              <a:rPr lang="en-US" dirty="0">
                <a:ea typeface="ＭＳ Ｐゴシック"/>
                <a:cs typeface="Calibri"/>
              </a:rPr>
              <a:t>we can look to investments cost. Actually, investments for DC converter stations are higher because they should include</a:t>
            </a:r>
            <a:r>
              <a:rPr lang="en-US" sz="1000" baseline="0" dirty="0">
                <a:ea typeface="ＭＳ Ｐゴシック"/>
                <a:cs typeface="Calibri"/>
              </a:rPr>
              <a:t>:</a:t>
            </a:r>
            <a:r>
              <a:rPr lang="en-US" dirty="0">
                <a:ea typeface="ＭＳ Ｐゴシック"/>
                <a:cs typeface="Calibri"/>
              </a:rPr>
              <a:t> </a:t>
            </a:r>
            <a:endParaRPr lang="en-US" sz="1000" baseline="0" dirty="0">
              <a:cs typeface="Calibri"/>
            </a:endParaRPr>
          </a:p>
          <a:p>
            <a:pPr marL="171450" indent="-171450">
              <a:lnSpc>
                <a:spcPct val="150000"/>
              </a:lnSpc>
              <a:buFontTx/>
              <a:buChar char="-"/>
            </a:pPr>
            <a:r>
              <a:rPr lang="en-US" sz="1000" baseline="0" dirty="0">
                <a:ea typeface="ＭＳ Ｐゴシック"/>
                <a:cs typeface="Calibri"/>
              </a:rPr>
              <a:t>Of course converters </a:t>
            </a:r>
            <a:r>
              <a:rPr lang="en-US" dirty="0">
                <a:ea typeface="ＭＳ Ｐゴシック"/>
                <a:cs typeface="Calibri"/>
              </a:rPr>
              <a:t>such as high</a:t>
            </a:r>
            <a:r>
              <a:rPr lang="en-US" sz="1000" baseline="0" dirty="0">
                <a:ea typeface="ＭＳ Ｐゴシック"/>
                <a:cs typeface="Calibri"/>
              </a:rPr>
              <a:t> power </a:t>
            </a:r>
            <a:r>
              <a:rPr lang="en-US" sz="1000" baseline="0" dirty="0" err="1">
                <a:ea typeface="ＭＳ Ｐゴシック"/>
                <a:cs typeface="Calibri"/>
              </a:rPr>
              <a:t>thyristor</a:t>
            </a:r>
            <a:r>
              <a:rPr lang="en-US" dirty="0">
                <a:ea typeface="ＭＳ Ｐゴシック"/>
                <a:cs typeface="Calibri"/>
              </a:rPr>
              <a:t> or IGBT and also large</a:t>
            </a:r>
            <a:r>
              <a:rPr lang="en-US" sz="1000" baseline="0" dirty="0">
                <a:ea typeface="ＭＳ Ｐゴシック"/>
                <a:cs typeface="Calibri"/>
              </a:rPr>
              <a:t> filters to flatten the DC current.</a:t>
            </a:r>
            <a:r>
              <a:rPr lang="en-US" dirty="0">
                <a:ea typeface="ＭＳ Ｐゴシック"/>
                <a:cs typeface="Calibri"/>
              </a:rPr>
              <a:t> </a:t>
            </a:r>
            <a:endParaRPr lang="en-US" dirty="0">
              <a:cs typeface="Calibri"/>
            </a:endParaRPr>
          </a:p>
          <a:p>
            <a:pPr>
              <a:lnSpc>
                <a:spcPct val="150000"/>
              </a:lnSpc>
            </a:pPr>
            <a:r>
              <a:rPr lang="en-US" dirty="0">
                <a:ea typeface="ＭＳ Ｐゴシック"/>
                <a:cs typeface="Calibri"/>
              </a:rPr>
              <a:t>But the price for AC lines infrastructures is higher than DC lines, because transmission towers are bigger.</a:t>
            </a:r>
            <a:endParaRPr lang="en-US" dirty="0">
              <a:cs typeface="Calibri"/>
            </a:endParaRPr>
          </a:p>
          <a:p>
            <a:pPr marL="171450" indent="-171450">
              <a:lnSpc>
                <a:spcPct val="150000"/>
              </a:lnSpc>
              <a:buChar char="-"/>
            </a:pPr>
            <a:endParaRPr lang="en-US" dirty="0">
              <a:ea typeface="ＭＳ Ｐゴシック"/>
              <a:cs typeface="Calibri"/>
            </a:endParaRPr>
          </a:p>
          <a:p>
            <a:pPr>
              <a:lnSpc>
                <a:spcPct val="150000"/>
              </a:lnSpc>
            </a:pPr>
            <a:r>
              <a:rPr lang="en-US" dirty="0">
                <a:ea typeface="ＭＳ Ｐゴシック"/>
                <a:cs typeface="Calibri"/>
              </a:rPr>
              <a:t>Furthermore,</a:t>
            </a:r>
            <a:r>
              <a:rPr lang="en-US" sz="1000" baseline="0" dirty="0">
                <a:ea typeface="ＭＳ Ｐゴシック"/>
                <a:cs typeface="Calibri"/>
              </a:rPr>
              <a:t> AC lines produce reactive power</a:t>
            </a:r>
            <a:r>
              <a:rPr lang="en-US" dirty="0">
                <a:ea typeface="ＭＳ Ｐゴシック"/>
                <a:cs typeface="Calibri"/>
              </a:rPr>
              <a:t>, so it is necessary </a:t>
            </a:r>
            <a:r>
              <a:rPr lang="en-US" sz="1000" baseline="0" dirty="0">
                <a:ea typeface="ＭＳ Ｐゴシック"/>
                <a:cs typeface="Calibri"/>
              </a:rPr>
              <a:t>to compensate it with shunt reactors, which are very expensive</a:t>
            </a:r>
            <a:r>
              <a:rPr lang="en-US" dirty="0">
                <a:ea typeface="ＭＳ Ｐゴシック"/>
                <a:cs typeface="Calibri"/>
              </a:rPr>
              <a:t>, and the</a:t>
            </a:r>
            <a:r>
              <a:rPr lang="en-US" sz="1000" baseline="0" dirty="0">
                <a:ea typeface="ＭＳ Ｐゴシック"/>
                <a:cs typeface="Calibri"/>
              </a:rPr>
              <a:t> longer is the distance, the bigger they are. </a:t>
            </a:r>
            <a:endParaRPr lang="en-US" sz="1000" baseline="0" dirty="0" smtClean="0">
              <a:ea typeface="ＭＳ Ｐゴシック"/>
              <a:cs typeface="Calibri"/>
            </a:endParaRPr>
          </a:p>
          <a:p>
            <a:pPr>
              <a:lnSpc>
                <a:spcPct val="150000"/>
              </a:lnSpc>
            </a:pPr>
            <a:endParaRPr lang="en-US" sz="1000" baseline="0" dirty="0" smtClean="0">
              <a:ea typeface="ＭＳ Ｐゴシック"/>
              <a:cs typeface="Calibri"/>
            </a:endParaRPr>
          </a:p>
          <a:p>
            <a:pPr>
              <a:lnSpc>
                <a:spcPct val="150000"/>
              </a:lnSpc>
            </a:pPr>
            <a:r>
              <a:rPr lang="en-US" sz="1000" baseline="0" dirty="0" smtClean="0">
                <a:ea typeface="ＭＳ Ｐゴシック"/>
                <a:cs typeface="Calibri"/>
              </a:rPr>
              <a:t>Losses </a:t>
            </a:r>
            <a:r>
              <a:rPr lang="en-US" sz="1000" baseline="0" dirty="0">
                <a:ea typeface="ＭＳ Ｐゴシック"/>
                <a:cs typeface="Calibri"/>
              </a:rPr>
              <a:t>are also higher in AC because of the number of conductors, we need only 2 in DC and 3 in AC</a:t>
            </a:r>
            <a:r>
              <a:rPr lang="en-US" dirty="0">
                <a:ea typeface="ＭＳ Ｐゴシック"/>
                <a:cs typeface="Calibri"/>
              </a:rPr>
              <a:t>. For example for a 2000 km </a:t>
            </a:r>
            <a:r>
              <a:rPr lang="en-US" dirty="0" smtClean="0">
                <a:ea typeface="ＭＳ Ｐゴシック"/>
                <a:cs typeface="Calibri"/>
              </a:rPr>
              <a:t>long</a:t>
            </a:r>
            <a:r>
              <a:rPr lang="en-US" baseline="0" dirty="0" smtClean="0">
                <a:ea typeface="ＭＳ Ｐゴシック"/>
                <a:cs typeface="Calibri"/>
              </a:rPr>
              <a:t> and</a:t>
            </a:r>
            <a:r>
              <a:rPr lang="en-US" dirty="0" smtClean="0">
                <a:ea typeface="ＭＳ Ｐゴシック"/>
                <a:cs typeface="Calibri"/>
              </a:rPr>
              <a:t> </a:t>
            </a:r>
            <a:r>
              <a:rPr lang="en-US" dirty="0">
                <a:ea typeface="ＭＳ Ｐゴシック"/>
                <a:cs typeface="Calibri"/>
              </a:rPr>
              <a:t>800kV </a:t>
            </a:r>
            <a:r>
              <a:rPr lang="en-US" dirty="0" smtClean="0">
                <a:ea typeface="ＭＳ Ｐゴシック"/>
                <a:cs typeface="Calibri"/>
              </a:rPr>
              <a:t>line, </a:t>
            </a:r>
            <a:r>
              <a:rPr lang="en-US" dirty="0">
                <a:ea typeface="ＭＳ Ｐゴシック"/>
                <a:cs typeface="Calibri"/>
              </a:rPr>
              <a:t>losses are estimated to be 5% for DC and 10% for AC.</a:t>
            </a:r>
          </a:p>
          <a:p>
            <a:pPr>
              <a:lnSpc>
                <a:spcPct val="150000"/>
              </a:lnSpc>
              <a:buFont typeface="Arial" panose="020B0604020202020204" pitchFamily="34" charset="0"/>
              <a:buChar char="•"/>
            </a:pPr>
            <a:endParaRPr lang="en-US" sz="1000" dirty="0">
              <a:cs typeface="Calibri"/>
            </a:endParaRPr>
          </a:p>
        </p:txBody>
      </p:sp>
    </p:spTree>
    <p:extLst>
      <p:ext uri="{BB962C8B-B14F-4D97-AF65-F5344CB8AC3E}">
        <p14:creationId xmlns:p14="http://schemas.microsoft.com/office/powerpoint/2010/main" val="5418167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50000"/>
              </a:lnSpc>
            </a:pPr>
            <a:r>
              <a:rPr lang="en-US" dirty="0">
                <a:ea typeface="ＭＳ Ｐゴシック"/>
                <a:cs typeface="Calibri"/>
              </a:rPr>
              <a:t>Creating a super grid does not mean replace every AC grids. </a:t>
            </a:r>
            <a:endParaRPr lang="en-US" dirty="0" smtClean="0">
              <a:ea typeface="ＭＳ Ｐゴシック"/>
              <a:cs typeface="Calibri"/>
            </a:endParaRPr>
          </a:p>
          <a:p>
            <a:pPr>
              <a:lnSpc>
                <a:spcPct val="150000"/>
              </a:lnSpc>
            </a:pPr>
            <a:r>
              <a:rPr lang="en-US" dirty="0" smtClean="0">
                <a:ea typeface="ＭＳ Ｐゴシック"/>
                <a:cs typeface="Calibri"/>
              </a:rPr>
              <a:t>The </a:t>
            </a:r>
            <a:r>
              <a:rPr lang="en-US" dirty="0">
                <a:ea typeface="ＭＳ Ｐゴシック"/>
                <a:cs typeface="Calibri"/>
              </a:rPr>
              <a:t>idea </a:t>
            </a:r>
            <a:r>
              <a:rPr lang="en-US">
                <a:ea typeface="ＭＳ Ｐゴシック"/>
                <a:cs typeface="Calibri"/>
              </a:rPr>
              <a:t>is </a:t>
            </a:r>
            <a:r>
              <a:rPr lang="en-US" smtClean="0">
                <a:ea typeface="ＭＳ Ｐゴシック"/>
                <a:cs typeface="Calibri"/>
              </a:rPr>
              <a:t>to </a:t>
            </a:r>
            <a:r>
              <a:rPr lang="en-US" dirty="0">
                <a:ea typeface="ＭＳ Ｐゴシック"/>
                <a:cs typeface="Calibri"/>
              </a:rPr>
              <a:t>connect different asynchronous AC grids and to make the transfer of energy easier.  </a:t>
            </a:r>
            <a:endParaRPr lang="en-US" dirty="0" smtClean="0">
              <a:ea typeface="ＭＳ Ｐゴシック"/>
              <a:cs typeface="Calibri"/>
            </a:endParaRPr>
          </a:p>
          <a:p>
            <a:pPr>
              <a:lnSpc>
                <a:spcPct val="150000"/>
              </a:lnSpc>
            </a:pPr>
            <a:endParaRPr lang="en-US" dirty="0">
              <a:cs typeface="Calibri"/>
            </a:endParaRPr>
          </a:p>
          <a:p>
            <a:pPr>
              <a:lnSpc>
                <a:spcPct val="150000"/>
              </a:lnSpc>
            </a:pPr>
            <a:r>
              <a:rPr lang="en-US" dirty="0">
                <a:ea typeface="ＭＳ Ｐゴシック"/>
                <a:cs typeface="Calibri"/>
              </a:rPr>
              <a:t>There you can see several AC/DC grids topologies. </a:t>
            </a:r>
            <a:endParaRPr lang="en-US" dirty="0">
              <a:cs typeface="Calibri"/>
            </a:endParaRPr>
          </a:p>
          <a:p>
            <a:pPr>
              <a:lnSpc>
                <a:spcPct val="150000"/>
              </a:lnSpc>
            </a:pPr>
            <a:r>
              <a:rPr lang="en-US" dirty="0">
                <a:ea typeface="ＭＳ Ｐゴシック"/>
                <a:cs typeface="Calibri"/>
              </a:rPr>
              <a:t>The first one is the cheapest and the easiest one because it deals only with one frequency and one DC grids. </a:t>
            </a:r>
            <a:endParaRPr lang="en-US" dirty="0" smtClean="0">
              <a:ea typeface="ＭＳ Ｐゴシック"/>
              <a:cs typeface="Calibri"/>
            </a:endParaRPr>
          </a:p>
          <a:p>
            <a:pPr>
              <a:lnSpc>
                <a:spcPct val="150000"/>
              </a:lnSpc>
            </a:pPr>
            <a:endParaRPr lang="en-US" dirty="0">
              <a:cs typeface="Calibri"/>
            </a:endParaRPr>
          </a:p>
          <a:p>
            <a:pPr>
              <a:lnSpc>
                <a:spcPct val="150000"/>
              </a:lnSpc>
            </a:pPr>
            <a:r>
              <a:rPr lang="en-US" dirty="0">
                <a:ea typeface="ＭＳ Ｐゴシック"/>
                <a:cs typeface="Calibri"/>
              </a:rPr>
              <a:t>We can increase the reliability of this grid by adding backup connections as you can see in the second example with this meshed grid. </a:t>
            </a:r>
            <a:endParaRPr lang="en-US" dirty="0" smtClean="0">
              <a:ea typeface="ＭＳ Ｐゴシック"/>
              <a:cs typeface="Calibri"/>
            </a:endParaRPr>
          </a:p>
          <a:p>
            <a:pPr>
              <a:lnSpc>
                <a:spcPct val="150000"/>
              </a:lnSpc>
            </a:pPr>
            <a:endParaRPr lang="en-US" dirty="0">
              <a:cs typeface="Calibri"/>
            </a:endParaRPr>
          </a:p>
          <a:p>
            <a:pPr>
              <a:lnSpc>
                <a:spcPct val="150000"/>
              </a:lnSpc>
            </a:pPr>
            <a:r>
              <a:rPr lang="en-US" dirty="0">
                <a:ea typeface="ＭＳ Ｐゴシック"/>
                <a:cs typeface="Calibri"/>
              </a:rPr>
              <a:t>The last example is the most complex one because it deals with several DC grids, with different voltages, and is of course the most expensive because </a:t>
            </a:r>
            <a:r>
              <a:rPr lang="en-US" dirty="0" smtClean="0">
                <a:ea typeface="ＭＳ Ｐゴシック"/>
                <a:cs typeface="Calibri"/>
              </a:rPr>
              <a:t>we </a:t>
            </a:r>
            <a:r>
              <a:rPr lang="en-US" dirty="0">
                <a:ea typeface="ＭＳ Ｐゴシック"/>
                <a:cs typeface="Calibri"/>
              </a:rPr>
              <a:t>need more converter stations. But it could be the best way to have a robust and reliable grid</a:t>
            </a:r>
            <a:r>
              <a:rPr lang="en-US" dirty="0" smtClean="0">
                <a:ea typeface="ＭＳ Ｐゴシック"/>
                <a:cs typeface="Calibri"/>
              </a:rPr>
              <a:t>.</a:t>
            </a:r>
          </a:p>
          <a:p>
            <a:pPr>
              <a:lnSpc>
                <a:spcPct val="150000"/>
              </a:lnSpc>
            </a:pPr>
            <a:endParaRPr lang="en-US" dirty="0">
              <a:ea typeface="ＭＳ Ｐゴシック"/>
              <a:cs typeface="Calibri"/>
            </a:endParaRPr>
          </a:p>
          <a:p>
            <a:pPr>
              <a:lnSpc>
                <a:spcPct val="150000"/>
              </a:lnSpc>
            </a:pPr>
            <a:r>
              <a:rPr lang="en-US" dirty="0">
                <a:ea typeface="ＭＳ Ｐゴシック"/>
                <a:cs typeface="Calibri"/>
              </a:rPr>
              <a:t>Now we can have a look on how to connect AC and DC.</a:t>
            </a:r>
          </a:p>
        </p:txBody>
      </p:sp>
    </p:spTree>
    <p:extLst>
      <p:ext uri="{BB962C8B-B14F-4D97-AF65-F5344CB8AC3E}">
        <p14:creationId xmlns:p14="http://schemas.microsoft.com/office/powerpoint/2010/main" val="13612125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dirty="0">
                <a:ea typeface="ＭＳ Ｐゴシック"/>
                <a:cs typeface="Calibri"/>
              </a:rPr>
              <a:t>It </a:t>
            </a:r>
            <a:r>
              <a:rPr lang="en-GB" noProof="0" dirty="0">
                <a:ea typeface="ＭＳ Ｐゴシック"/>
                <a:cs typeface="Calibri"/>
              </a:rPr>
              <a:t>exist</a:t>
            </a:r>
            <a:r>
              <a:rPr lang="en-GB" dirty="0">
                <a:ea typeface="ＭＳ Ｐゴシック"/>
                <a:cs typeface="Calibri"/>
              </a:rPr>
              <a:t> two types of HVDC converters: LCC and VSC, they have their own benefits and drawbacks</a:t>
            </a:r>
            <a:r>
              <a:rPr lang="en-GB" dirty="0" smtClean="0">
                <a:ea typeface="ＭＳ Ｐゴシック"/>
                <a:cs typeface="Calibri"/>
              </a:rPr>
              <a:t>.</a:t>
            </a:r>
          </a:p>
          <a:p>
            <a:endParaRPr lang="en-GB" dirty="0">
              <a:ea typeface="ＭＳ Ｐゴシック"/>
              <a:cs typeface="Calibri"/>
            </a:endParaRPr>
          </a:p>
          <a:p>
            <a:r>
              <a:rPr lang="fr-FR" dirty="0">
                <a:ea typeface="ＭＳ Ｐゴシック"/>
                <a:cs typeface="Calibri"/>
              </a:rPr>
              <a:t>LCC uses thyristor </a:t>
            </a:r>
            <a:r>
              <a:rPr lang="fr-FR" dirty="0" err="1">
                <a:ea typeface="ＭＳ Ｐゴシック"/>
                <a:cs typeface="Calibri"/>
              </a:rPr>
              <a:t>technology</a:t>
            </a:r>
            <a:r>
              <a:rPr lang="fr-FR" dirty="0">
                <a:ea typeface="ＭＳ Ｐゴシック"/>
                <a:cs typeface="Calibri"/>
              </a:rPr>
              <a:t> and VSC uses IGBT, the main </a:t>
            </a:r>
            <a:r>
              <a:rPr lang="fr-FR" dirty="0" err="1">
                <a:ea typeface="ＭＳ Ｐゴシック"/>
                <a:cs typeface="Calibri"/>
              </a:rPr>
              <a:t>difference</a:t>
            </a:r>
            <a:r>
              <a:rPr lang="fr-FR" dirty="0">
                <a:ea typeface="ＭＳ Ｐゴシック"/>
                <a:cs typeface="Calibri"/>
              </a:rPr>
              <a:t> </a:t>
            </a:r>
            <a:r>
              <a:rPr lang="fr-FR" dirty="0" err="1">
                <a:ea typeface="ＭＳ Ｐゴシック"/>
                <a:cs typeface="Calibri"/>
              </a:rPr>
              <a:t>is</a:t>
            </a:r>
            <a:r>
              <a:rPr lang="fr-FR" dirty="0">
                <a:ea typeface="ＭＳ Ｐゴシック"/>
                <a:cs typeface="Calibri"/>
              </a:rPr>
              <a:t> </a:t>
            </a:r>
            <a:r>
              <a:rPr lang="fr-FR" dirty="0" err="1">
                <a:ea typeface="ＭＳ Ｐゴシック"/>
                <a:cs typeface="Calibri"/>
              </a:rPr>
              <a:t>that</a:t>
            </a:r>
            <a:r>
              <a:rPr lang="fr-FR" dirty="0">
                <a:ea typeface="ＭＳ Ｐゴシック"/>
                <a:cs typeface="Calibri"/>
              </a:rPr>
              <a:t> </a:t>
            </a:r>
            <a:r>
              <a:rPr lang="fr-FR" dirty="0" err="1">
                <a:ea typeface="ＭＳ Ｐゴシック"/>
                <a:cs typeface="Calibri"/>
              </a:rPr>
              <a:t>it</a:t>
            </a:r>
            <a:r>
              <a:rPr lang="fr-FR" dirty="0">
                <a:ea typeface="ＭＳ Ｐゴシック"/>
                <a:cs typeface="Calibri"/>
              </a:rPr>
              <a:t> </a:t>
            </a:r>
            <a:r>
              <a:rPr lang="fr-FR" dirty="0" err="1">
                <a:ea typeface="ＭＳ Ｐゴシック"/>
                <a:cs typeface="Calibri"/>
              </a:rPr>
              <a:t>is</a:t>
            </a:r>
            <a:r>
              <a:rPr lang="fr-FR" dirty="0">
                <a:ea typeface="ＭＳ Ｐゴシック"/>
                <a:cs typeface="Calibri"/>
              </a:rPr>
              <a:t> possible to control </a:t>
            </a:r>
            <a:r>
              <a:rPr lang="fr-FR" dirty="0" err="1">
                <a:ea typeface="ＭＳ Ｐゴシック"/>
                <a:cs typeface="Calibri"/>
              </a:rPr>
              <a:t>switching</a:t>
            </a:r>
            <a:r>
              <a:rPr lang="fr-FR" baseline="0" dirty="0">
                <a:ea typeface="ＭＳ Ｐゴシック"/>
                <a:cs typeface="Calibri"/>
              </a:rPr>
              <a:t> of </a:t>
            </a:r>
            <a:r>
              <a:rPr lang="fr-FR" baseline="0" dirty="0" err="1">
                <a:ea typeface="ＭＳ Ｐゴシック"/>
                <a:cs typeface="Calibri"/>
              </a:rPr>
              <a:t>IGBTs</a:t>
            </a:r>
            <a:r>
              <a:rPr lang="fr-FR" baseline="0" dirty="0">
                <a:ea typeface="ＭＳ Ｐゴシック"/>
                <a:cs typeface="Calibri"/>
              </a:rPr>
              <a:t>.</a:t>
            </a:r>
          </a:p>
          <a:p>
            <a:r>
              <a:rPr lang="fr-FR" baseline="0" dirty="0" err="1">
                <a:ea typeface="ＭＳ Ｐゴシック"/>
                <a:cs typeface="Calibri"/>
              </a:rPr>
              <a:t>Those</a:t>
            </a:r>
            <a:r>
              <a:rPr lang="fr-FR" baseline="0" dirty="0">
                <a:ea typeface="ＭＳ Ｐゴシック"/>
                <a:cs typeface="Calibri"/>
              </a:rPr>
              <a:t> switches </a:t>
            </a:r>
            <a:r>
              <a:rPr lang="fr-FR" baseline="0" dirty="0" err="1">
                <a:ea typeface="ＭＳ Ｐゴシック"/>
                <a:cs typeface="Calibri"/>
              </a:rPr>
              <a:t>can</a:t>
            </a:r>
            <a:r>
              <a:rPr lang="fr-FR" baseline="0" dirty="0">
                <a:ea typeface="ＭＳ Ｐゴシック"/>
                <a:cs typeface="Calibri"/>
              </a:rPr>
              <a:t> </a:t>
            </a:r>
            <a:r>
              <a:rPr lang="fr-FR" baseline="0" dirty="0" err="1">
                <a:ea typeface="ＭＳ Ｐゴシック"/>
                <a:cs typeface="Calibri"/>
              </a:rPr>
              <a:t>be</a:t>
            </a:r>
            <a:r>
              <a:rPr lang="fr-FR" baseline="0" dirty="0">
                <a:ea typeface="ＭＳ Ｐゴシック"/>
                <a:cs typeface="Calibri"/>
              </a:rPr>
              <a:t> </a:t>
            </a:r>
            <a:r>
              <a:rPr lang="en-GB" baseline="0" noProof="0" dirty="0">
                <a:ea typeface="ＭＳ Ｐゴシック"/>
                <a:cs typeface="Calibri"/>
              </a:rPr>
              <a:t>controlled</a:t>
            </a:r>
            <a:r>
              <a:rPr lang="fr-FR" baseline="0" dirty="0">
                <a:ea typeface="ＭＳ Ｐゴシック"/>
                <a:cs typeface="Calibri"/>
              </a:rPr>
              <a:t> by pulse </a:t>
            </a:r>
            <a:r>
              <a:rPr lang="fr-FR" baseline="0" dirty="0" err="1">
                <a:ea typeface="ＭＳ Ｐゴシック"/>
                <a:cs typeface="Calibri"/>
              </a:rPr>
              <a:t>width</a:t>
            </a:r>
            <a:r>
              <a:rPr lang="fr-FR" baseline="0" dirty="0">
                <a:ea typeface="ＭＳ Ｐゴシック"/>
                <a:cs typeface="Calibri"/>
              </a:rPr>
              <a:t> modulation, </a:t>
            </a:r>
            <a:r>
              <a:rPr lang="fr-FR" baseline="0" dirty="0" err="1">
                <a:ea typeface="ＭＳ Ｐゴシック"/>
                <a:cs typeface="Calibri"/>
              </a:rPr>
              <a:t>so</a:t>
            </a:r>
            <a:r>
              <a:rPr lang="fr-FR" baseline="0" dirty="0">
                <a:ea typeface="ＭＳ Ｐゴシック"/>
                <a:cs typeface="Calibri"/>
              </a:rPr>
              <a:t> </a:t>
            </a:r>
            <a:r>
              <a:rPr lang="fr-FR" baseline="0" dirty="0" err="1">
                <a:ea typeface="ＭＳ Ｐゴシック"/>
                <a:cs typeface="Calibri"/>
              </a:rPr>
              <a:t>it</a:t>
            </a:r>
            <a:r>
              <a:rPr lang="fr-FR" baseline="0" dirty="0">
                <a:ea typeface="ＭＳ Ｐゴシック"/>
                <a:cs typeface="Calibri"/>
              </a:rPr>
              <a:t> </a:t>
            </a:r>
            <a:r>
              <a:rPr lang="fr-FR" baseline="0" dirty="0" err="1">
                <a:ea typeface="ＭＳ Ｐゴシック"/>
                <a:cs typeface="Calibri"/>
              </a:rPr>
              <a:t>make</a:t>
            </a:r>
            <a:r>
              <a:rPr lang="fr-FR" baseline="0" dirty="0">
                <a:ea typeface="ＭＳ Ｐゴシック"/>
                <a:cs typeface="Calibri"/>
              </a:rPr>
              <a:t> possible to </a:t>
            </a:r>
            <a:r>
              <a:rPr lang="fr-FR" baseline="0" dirty="0" err="1">
                <a:ea typeface="ＭＳ Ｐゴシック"/>
                <a:cs typeface="Calibri"/>
              </a:rPr>
              <a:t>absorb</a:t>
            </a:r>
            <a:r>
              <a:rPr lang="fr-FR" baseline="0" dirty="0">
                <a:ea typeface="ＭＳ Ｐゴシック"/>
                <a:cs typeface="Calibri"/>
              </a:rPr>
              <a:t> </a:t>
            </a:r>
            <a:r>
              <a:rPr lang="fr-FR" baseline="0" dirty="0" err="1">
                <a:ea typeface="ＭＳ Ｐゴシック"/>
                <a:cs typeface="Calibri"/>
              </a:rPr>
              <a:t>reactive</a:t>
            </a:r>
            <a:r>
              <a:rPr lang="fr-FR" baseline="0" dirty="0">
                <a:ea typeface="ＭＳ Ｐゴシック"/>
                <a:cs typeface="Calibri"/>
              </a:rPr>
              <a:t> and active power.</a:t>
            </a:r>
          </a:p>
          <a:p>
            <a:endParaRPr lang="fr-FR" baseline="0" dirty="0">
              <a:ea typeface="ＭＳ Ｐゴシック"/>
              <a:cs typeface="Calibri"/>
            </a:endParaRPr>
          </a:p>
          <a:p>
            <a:r>
              <a:rPr lang="fr-FR" baseline="0" dirty="0" err="1">
                <a:ea typeface="ＭＳ Ｐゴシック"/>
                <a:cs typeface="Calibri"/>
              </a:rPr>
              <a:t>Higher</a:t>
            </a:r>
            <a:r>
              <a:rPr lang="fr-FR" baseline="0" dirty="0">
                <a:ea typeface="ＭＳ Ｐゴシック"/>
                <a:cs typeface="Calibri"/>
              </a:rPr>
              <a:t> </a:t>
            </a:r>
            <a:r>
              <a:rPr lang="fr-FR" baseline="0" dirty="0" err="1">
                <a:ea typeface="ＭＳ Ｐゴシック"/>
                <a:cs typeface="Calibri"/>
              </a:rPr>
              <a:t>converter</a:t>
            </a:r>
            <a:r>
              <a:rPr lang="fr-FR" baseline="0" dirty="0">
                <a:ea typeface="ＭＳ Ｐゴシック"/>
                <a:cs typeface="Calibri"/>
              </a:rPr>
              <a:t> ratings of an LCC system leads to </a:t>
            </a:r>
            <a:r>
              <a:rPr lang="fr-FR" baseline="0" dirty="0" err="1">
                <a:ea typeface="ＭＳ Ｐゴシック"/>
                <a:cs typeface="Calibri"/>
              </a:rPr>
              <a:t>lower</a:t>
            </a:r>
            <a:r>
              <a:rPr lang="fr-FR" baseline="0" dirty="0">
                <a:ea typeface="ＭＳ Ｐゴシック"/>
                <a:cs typeface="Calibri"/>
              </a:rPr>
              <a:t> station </a:t>
            </a:r>
            <a:r>
              <a:rPr lang="fr-FR" baseline="0" dirty="0" err="1">
                <a:ea typeface="ＭＳ Ｐゴシック"/>
                <a:cs typeface="Calibri"/>
              </a:rPr>
              <a:t>losses</a:t>
            </a:r>
            <a:r>
              <a:rPr lang="fr-FR" baseline="0" dirty="0">
                <a:ea typeface="ＭＳ Ｐゴシック"/>
                <a:cs typeface="Calibri"/>
              </a:rPr>
              <a:t>, </a:t>
            </a:r>
            <a:r>
              <a:rPr lang="fr-FR" baseline="0" dirty="0" err="1">
                <a:ea typeface="ＭＳ Ｐゴシック"/>
                <a:cs typeface="Calibri"/>
              </a:rPr>
              <a:t>that’s</a:t>
            </a:r>
            <a:r>
              <a:rPr lang="fr-FR" baseline="0" dirty="0">
                <a:ea typeface="ＭＳ Ｐゴシック"/>
                <a:cs typeface="Calibri"/>
              </a:rPr>
              <a:t> </a:t>
            </a:r>
            <a:r>
              <a:rPr lang="fr-FR" baseline="0" dirty="0" err="1">
                <a:ea typeface="ＭＳ Ｐゴシック"/>
                <a:cs typeface="Calibri"/>
              </a:rPr>
              <a:t>why</a:t>
            </a:r>
            <a:r>
              <a:rPr lang="fr-FR" baseline="0" dirty="0">
                <a:ea typeface="ＭＳ Ｐゴシック"/>
                <a:cs typeface="Calibri"/>
              </a:rPr>
              <a:t> LCC are </a:t>
            </a:r>
            <a:r>
              <a:rPr lang="fr-FR" baseline="0" dirty="0" err="1">
                <a:ea typeface="ＭＳ Ｐゴシック"/>
                <a:cs typeface="Calibri"/>
              </a:rPr>
              <a:t>often</a:t>
            </a:r>
            <a:r>
              <a:rPr lang="fr-FR" baseline="0" dirty="0">
                <a:ea typeface="ＭＳ Ｐゴシック"/>
                <a:cs typeface="Calibri"/>
              </a:rPr>
              <a:t> </a:t>
            </a:r>
            <a:r>
              <a:rPr lang="fr-FR" baseline="0" dirty="0" err="1">
                <a:ea typeface="ＭＳ Ｐゴシック"/>
                <a:cs typeface="Calibri"/>
              </a:rPr>
              <a:t>used</a:t>
            </a:r>
            <a:r>
              <a:rPr lang="fr-FR" baseline="0" dirty="0">
                <a:ea typeface="ＭＳ Ｐゴシック"/>
                <a:cs typeface="Calibri"/>
              </a:rPr>
              <a:t> to </a:t>
            </a:r>
            <a:r>
              <a:rPr lang="fr-FR" baseline="0" dirty="0" err="1">
                <a:ea typeface="ＭＳ Ｐゴシック"/>
                <a:cs typeface="Calibri"/>
              </a:rPr>
              <a:t>connect</a:t>
            </a:r>
            <a:r>
              <a:rPr lang="fr-FR" baseline="0" dirty="0">
                <a:ea typeface="ＭＳ Ｐゴシック"/>
                <a:cs typeface="Calibri"/>
              </a:rPr>
              <a:t> high power system. </a:t>
            </a:r>
            <a:endParaRPr lang="fr-FR" baseline="0" dirty="0" smtClean="0">
              <a:ea typeface="ＭＳ Ｐゴシック"/>
              <a:cs typeface="Calibri"/>
            </a:endParaRPr>
          </a:p>
          <a:p>
            <a:r>
              <a:rPr lang="fr-FR" baseline="0" dirty="0" smtClean="0">
                <a:ea typeface="ＭＳ Ｐゴシック"/>
                <a:cs typeface="Calibri"/>
              </a:rPr>
              <a:t>The </a:t>
            </a:r>
            <a:r>
              <a:rPr lang="fr-FR" baseline="0" dirty="0" err="1">
                <a:ea typeface="ＭＳ Ｐゴシック"/>
                <a:cs typeface="Calibri"/>
              </a:rPr>
              <a:t>problem</a:t>
            </a:r>
            <a:r>
              <a:rPr lang="fr-FR" baseline="0" dirty="0">
                <a:ea typeface="ＭＳ Ｐゴシック"/>
                <a:cs typeface="Calibri"/>
              </a:rPr>
              <a:t> of LCC system </a:t>
            </a:r>
            <a:r>
              <a:rPr lang="fr-FR" baseline="0" dirty="0" err="1">
                <a:ea typeface="ＭＳ Ｐゴシック"/>
                <a:cs typeface="Calibri"/>
              </a:rPr>
              <a:t>is</a:t>
            </a:r>
            <a:r>
              <a:rPr lang="fr-FR" baseline="0" dirty="0">
                <a:ea typeface="ＭＳ Ｐゴシック"/>
                <a:cs typeface="Calibri"/>
              </a:rPr>
              <a:t> </a:t>
            </a:r>
            <a:r>
              <a:rPr lang="fr-FR" baseline="0" dirty="0" err="1">
                <a:ea typeface="ＭＳ Ｐゴシック"/>
                <a:cs typeface="Calibri"/>
              </a:rPr>
              <a:t>that</a:t>
            </a:r>
            <a:r>
              <a:rPr lang="fr-FR" baseline="0" dirty="0">
                <a:ea typeface="ＭＳ Ｐゴシック"/>
                <a:cs typeface="Calibri"/>
              </a:rPr>
              <a:t> </a:t>
            </a:r>
            <a:r>
              <a:rPr lang="fr-FR" baseline="0" dirty="0" err="1">
                <a:ea typeface="ＭＳ Ｐゴシック"/>
                <a:cs typeface="Calibri"/>
              </a:rPr>
              <a:t>it</a:t>
            </a:r>
            <a:r>
              <a:rPr lang="fr-FR" baseline="0" dirty="0">
                <a:ea typeface="ＭＳ Ｐゴシック"/>
                <a:cs typeface="Calibri"/>
              </a:rPr>
              <a:t> cant </a:t>
            </a:r>
            <a:r>
              <a:rPr lang="fr-FR" baseline="0" dirty="0" err="1">
                <a:ea typeface="ＭＳ Ｐゴシック"/>
                <a:cs typeface="Calibri"/>
              </a:rPr>
              <a:t>be</a:t>
            </a:r>
            <a:r>
              <a:rPr lang="fr-FR" baseline="0" dirty="0">
                <a:ea typeface="ＭＳ Ｐゴシック"/>
                <a:cs typeface="Calibri"/>
              </a:rPr>
              <a:t> </a:t>
            </a:r>
            <a:r>
              <a:rPr lang="fr-FR" baseline="0" dirty="0" err="1">
                <a:ea typeface="ＭＳ Ｐゴシック"/>
                <a:cs typeface="Calibri"/>
              </a:rPr>
              <a:t>connected</a:t>
            </a:r>
            <a:r>
              <a:rPr lang="fr-FR" baseline="0" dirty="0">
                <a:ea typeface="ＭＳ Ｐゴシック"/>
                <a:cs typeface="Calibri"/>
              </a:rPr>
              <a:t> to </a:t>
            </a:r>
            <a:r>
              <a:rPr lang="fr-FR" baseline="0" dirty="0" err="1">
                <a:ea typeface="ＭＳ Ｐゴシック"/>
                <a:cs typeface="Calibri"/>
              </a:rPr>
              <a:t>small</a:t>
            </a:r>
            <a:r>
              <a:rPr lang="fr-FR" baseline="0" dirty="0">
                <a:ea typeface="ＭＳ Ｐゴシック"/>
                <a:cs typeface="Calibri"/>
              </a:rPr>
              <a:t> AC </a:t>
            </a:r>
            <a:r>
              <a:rPr lang="fr-FR" baseline="0" dirty="0" err="1">
                <a:ea typeface="ＭＳ Ｐゴシック"/>
                <a:cs typeface="Calibri"/>
              </a:rPr>
              <a:t>sytem</a:t>
            </a:r>
            <a:r>
              <a:rPr lang="fr-FR" baseline="0" dirty="0">
                <a:ea typeface="ＭＳ Ｐゴシック"/>
                <a:cs typeface="Calibri"/>
              </a:rPr>
              <a:t> </a:t>
            </a:r>
            <a:r>
              <a:rPr lang="fr-FR" baseline="0" dirty="0" err="1">
                <a:ea typeface="ＭＳ Ｐゴシック"/>
                <a:cs typeface="Calibri"/>
              </a:rPr>
              <a:t>because</a:t>
            </a:r>
            <a:r>
              <a:rPr lang="fr-FR" baseline="0" dirty="0">
                <a:ea typeface="ＭＳ Ｐゴシック"/>
                <a:cs typeface="Calibri"/>
              </a:rPr>
              <a:t> </a:t>
            </a:r>
            <a:r>
              <a:rPr lang="fr-FR" baseline="0" dirty="0" err="1">
                <a:ea typeface="ＭＳ Ｐゴシック"/>
                <a:cs typeface="Calibri"/>
              </a:rPr>
              <a:t>harmonic</a:t>
            </a:r>
            <a:r>
              <a:rPr lang="fr-FR" baseline="0" dirty="0">
                <a:ea typeface="ＭＳ Ｐゴシック"/>
                <a:cs typeface="Calibri"/>
              </a:rPr>
              <a:t> pollution </a:t>
            </a:r>
            <a:r>
              <a:rPr lang="fr-FR" baseline="0" dirty="0" err="1">
                <a:ea typeface="ＭＳ Ｐゴシック"/>
                <a:cs typeface="Calibri"/>
              </a:rPr>
              <a:t>can</a:t>
            </a:r>
            <a:r>
              <a:rPr lang="fr-FR" baseline="0" dirty="0">
                <a:ea typeface="ＭＳ Ｐゴシック"/>
                <a:cs typeface="Calibri"/>
              </a:rPr>
              <a:t> lead to commutation </a:t>
            </a:r>
            <a:r>
              <a:rPr lang="fr-FR" baseline="0" dirty="0" err="1">
                <a:ea typeface="ＭＳ Ｐゴシック"/>
                <a:cs typeface="Calibri"/>
              </a:rPr>
              <a:t>problems</a:t>
            </a:r>
            <a:r>
              <a:rPr lang="fr-FR" baseline="0" dirty="0">
                <a:ea typeface="ＭＳ Ｐゴシック"/>
                <a:cs typeface="Calibri"/>
              </a:rPr>
              <a:t> .</a:t>
            </a:r>
          </a:p>
          <a:p>
            <a:endParaRPr lang="fr-FR" baseline="0" dirty="0">
              <a:ea typeface="ＭＳ Ｐゴシック"/>
              <a:cs typeface="Calibri"/>
            </a:endParaRPr>
          </a:p>
          <a:p>
            <a:r>
              <a:rPr lang="en-GB" baseline="0" dirty="0">
                <a:ea typeface="ＭＳ Ｐゴシック"/>
                <a:cs typeface="Calibri"/>
              </a:rPr>
              <a:t>VSC is more appropriate to multi terminal connection between AC system because </a:t>
            </a:r>
            <a:r>
              <a:rPr lang="en-GB" dirty="0">
                <a:ea typeface="ＭＳ Ｐゴシック"/>
                <a:cs typeface="Calibri"/>
              </a:rPr>
              <a:t>two electricity systems connected by the DC link are electrically separated. Furthermore</a:t>
            </a:r>
            <a:r>
              <a:rPr lang="en-GB" baseline="0" dirty="0">
                <a:ea typeface="ＭＳ Ｐゴシック"/>
                <a:cs typeface="Calibri"/>
              </a:rPr>
              <a:t>,</a:t>
            </a:r>
            <a:r>
              <a:rPr lang="en-GB" dirty="0">
                <a:ea typeface="ＭＳ Ｐゴシック"/>
                <a:cs typeface="Calibri"/>
              </a:rPr>
              <a:t> when one of these systems experiences a blackout, this system can be restarted through energy transfer by the DC link.</a:t>
            </a:r>
            <a:endParaRPr lang="en-GB" dirty="0">
              <a:cs typeface="Calibri"/>
            </a:endParaRPr>
          </a:p>
        </p:txBody>
      </p:sp>
    </p:spTree>
    <p:extLst>
      <p:ext uri="{BB962C8B-B14F-4D97-AF65-F5344CB8AC3E}">
        <p14:creationId xmlns:p14="http://schemas.microsoft.com/office/powerpoint/2010/main" val="28235008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ＭＳ Ｐゴシック"/>
                <a:cs typeface="Calibri"/>
              </a:rPr>
              <a:t>To end this presentation we wanted to talk about few projects and compare them to the first HVDC line, to prove that research and development about materials offers new possibilities.</a:t>
            </a:r>
            <a:endParaRPr lang="en-US" dirty="0">
              <a:cs typeface="Calibri"/>
            </a:endParaRPr>
          </a:p>
          <a:p>
            <a:r>
              <a:rPr lang="en-US" dirty="0" smtClean="0">
                <a:ea typeface="ＭＳ Ｐゴシック"/>
                <a:cs typeface="Calibri"/>
              </a:rPr>
              <a:t>So,</a:t>
            </a:r>
            <a:r>
              <a:rPr lang="en-US" baseline="0" dirty="0" smtClean="0">
                <a:ea typeface="ＭＳ Ｐゴシック"/>
                <a:cs typeface="Calibri"/>
              </a:rPr>
              <a:t> the first HVDC cable opened in 1954 in Sweden. It was created to link Gotland Island to Sweden which were separated by 100km of water. During 30 years they used mercury arc valve to convert AC to DC.  It was a 20MW and 100kV cable. </a:t>
            </a:r>
          </a:p>
          <a:p>
            <a:endParaRPr lang="en-US" baseline="0" dirty="0" smtClean="0">
              <a:ea typeface="ＭＳ Ｐゴシック"/>
              <a:cs typeface="Calibri"/>
            </a:endParaRPr>
          </a:p>
          <a:p>
            <a:r>
              <a:rPr lang="en-US" baseline="0" dirty="0" smtClean="0">
                <a:ea typeface="ＭＳ Ｐゴシック"/>
                <a:cs typeface="Calibri"/>
              </a:rPr>
              <a:t>Nowadays the most powerful line is in China and uses LCC technology. T</a:t>
            </a:r>
            <a:r>
              <a:rPr lang="en-GB" sz="1000" b="0" i="0" kern="1200" dirty="0" smtClean="0">
                <a:solidFill>
                  <a:schemeClr val="tx1"/>
                </a:solidFill>
                <a:effectLst/>
                <a:latin typeface="+mn-lt"/>
                <a:ea typeface="ＭＳ Ｐゴシック" pitchFamily="-65" charset="-128"/>
                <a:cs typeface="ＭＳ Ｐゴシック" pitchFamily="-65" charset="-128"/>
              </a:rPr>
              <a:t>his is a</a:t>
            </a:r>
            <a:r>
              <a:rPr lang="en-GB" sz="1000" b="0" i="0" kern="1200" baseline="0" dirty="0" smtClean="0">
                <a:solidFill>
                  <a:schemeClr val="tx1"/>
                </a:solidFill>
                <a:effectLst/>
                <a:latin typeface="+mn-lt"/>
                <a:ea typeface="ＭＳ Ｐゴシック" pitchFamily="-65" charset="-128"/>
                <a:cs typeface="ＭＳ Ｐゴシック" pitchFamily="-65" charset="-128"/>
              </a:rPr>
              <a:t> </a:t>
            </a:r>
            <a:r>
              <a:rPr lang="en-GB" sz="1000" b="0" i="0" kern="1200" dirty="0" smtClean="0">
                <a:solidFill>
                  <a:schemeClr val="tx1"/>
                </a:solidFill>
                <a:effectLst/>
                <a:latin typeface="+mn-lt"/>
                <a:ea typeface="ＭＳ Ｐゴシック" pitchFamily="-65" charset="-128"/>
                <a:cs typeface="ＭＳ Ｐゴシック" pitchFamily="-65" charset="-128"/>
              </a:rPr>
              <a:t>2000km long UHVDC power line which transport clean power from hydro station</a:t>
            </a:r>
            <a:r>
              <a:rPr lang="en-GB" sz="1000" b="0" i="0" kern="1200" baseline="0" dirty="0" smtClean="0">
                <a:solidFill>
                  <a:schemeClr val="tx1"/>
                </a:solidFill>
                <a:effectLst/>
                <a:latin typeface="+mn-lt"/>
                <a:ea typeface="ＭＳ Ｐゴシック" pitchFamily="-65" charset="-128"/>
                <a:cs typeface="ＭＳ Ｐゴシック" pitchFamily="-65" charset="-128"/>
              </a:rPr>
              <a:t> in </a:t>
            </a:r>
            <a:r>
              <a:rPr lang="en-GB" sz="1000" b="0" i="0" kern="1200" dirty="0" smtClean="0">
                <a:solidFill>
                  <a:schemeClr val="tx1"/>
                </a:solidFill>
                <a:effectLst/>
                <a:latin typeface="+mn-lt"/>
                <a:ea typeface="ＭＳ Ｐゴシック" pitchFamily="-65" charset="-128"/>
                <a:cs typeface="ＭＳ Ｐゴシック" pitchFamily="-65" charset="-128"/>
              </a:rPr>
              <a:t>central-western china to the highly industrialized coastal area in eastern China. Its</a:t>
            </a:r>
            <a:r>
              <a:rPr lang="en-GB" sz="1000" b="0" i="0" kern="1200" baseline="0" dirty="0" smtClean="0">
                <a:solidFill>
                  <a:schemeClr val="tx1"/>
                </a:solidFill>
                <a:effectLst/>
                <a:latin typeface="+mn-lt"/>
                <a:ea typeface="ＭＳ Ｐゴシック" pitchFamily="-65" charset="-128"/>
                <a:cs typeface="ＭＳ Ｐゴシック" pitchFamily="-65" charset="-128"/>
              </a:rPr>
              <a:t> power is 7.3GW, it is more than 300 hundreds time the Sweden to Gotland Island cable.</a:t>
            </a:r>
          </a:p>
          <a:p>
            <a:endParaRPr lang="en-US" sz="1000" b="0" i="0" kern="1200" noProof="0" dirty="0" smtClean="0">
              <a:solidFill>
                <a:schemeClr val="tx1"/>
              </a:solidFill>
              <a:effectLst/>
              <a:latin typeface="+mn-lt"/>
              <a:ea typeface="ＭＳ Ｐゴシック" pitchFamily="-65" charset="-128"/>
              <a:cs typeface="Calibri"/>
            </a:endParaRPr>
          </a:p>
          <a:p>
            <a:r>
              <a:rPr lang="fr-FR" sz="1000" b="0" i="0" kern="1200" dirty="0" smtClean="0">
                <a:solidFill>
                  <a:schemeClr val="tx1"/>
                </a:solidFill>
                <a:effectLst/>
                <a:latin typeface="+mn-lt"/>
                <a:ea typeface="ＭＳ Ｐゴシック" pitchFamily="-65" charset="-128"/>
                <a:cs typeface="Calibri"/>
              </a:rPr>
              <a:t>The </a:t>
            </a:r>
            <a:r>
              <a:rPr lang="fr-FR" sz="1000" b="0" i="0" kern="1200" baseline="0" dirty="0" err="1" smtClean="0">
                <a:solidFill>
                  <a:schemeClr val="tx1"/>
                </a:solidFill>
                <a:effectLst/>
                <a:latin typeface="+mn-lt"/>
                <a:ea typeface="ＭＳ Ｐゴシック" pitchFamily="-65" charset="-128"/>
                <a:cs typeface="Calibri"/>
              </a:rPr>
              <a:t>m</a:t>
            </a:r>
            <a:r>
              <a:rPr lang="fr-FR" sz="1000" b="0" i="0" kern="1200" dirty="0" err="1" smtClean="0">
                <a:solidFill>
                  <a:schemeClr val="tx1"/>
                </a:solidFill>
                <a:effectLst/>
                <a:latin typeface="+mn-lt"/>
                <a:ea typeface="ＭＳ Ｐゴシック" pitchFamily="-65" charset="-128"/>
                <a:cs typeface="Calibri"/>
              </a:rPr>
              <a:t>ost</a:t>
            </a:r>
            <a:r>
              <a:rPr lang="fr-FR" sz="1000" b="0" i="0" kern="1200" dirty="0" smtClean="0">
                <a:solidFill>
                  <a:schemeClr val="tx1"/>
                </a:solidFill>
                <a:effectLst/>
                <a:latin typeface="+mn-lt"/>
                <a:ea typeface="ＭＳ Ｐゴシック" pitchFamily="-65" charset="-128"/>
                <a:cs typeface="Calibri"/>
              </a:rPr>
              <a:t> </a:t>
            </a:r>
            <a:r>
              <a:rPr lang="fr-FR" sz="1000" b="0" i="0" kern="1200" dirty="0" err="1" smtClean="0">
                <a:solidFill>
                  <a:schemeClr val="tx1"/>
                </a:solidFill>
                <a:effectLst/>
                <a:latin typeface="+mn-lt"/>
                <a:ea typeface="ＭＳ Ｐゴシック" pitchFamily="-65" charset="-128"/>
                <a:cs typeface="Calibri"/>
              </a:rPr>
              <a:t>powerful</a:t>
            </a:r>
            <a:r>
              <a:rPr lang="fr-FR" sz="1000" b="0" i="0" kern="1200" dirty="0" smtClean="0">
                <a:solidFill>
                  <a:schemeClr val="tx1"/>
                </a:solidFill>
                <a:effectLst/>
                <a:latin typeface="+mn-lt"/>
                <a:ea typeface="ＭＳ Ｐゴシック" pitchFamily="-65" charset="-128"/>
                <a:cs typeface="Calibri"/>
              </a:rPr>
              <a:t> line </a:t>
            </a:r>
            <a:r>
              <a:rPr lang="fr-FR" sz="1000" b="0" i="0" kern="1200" dirty="0" err="1" smtClean="0">
                <a:solidFill>
                  <a:schemeClr val="tx1"/>
                </a:solidFill>
                <a:effectLst/>
                <a:latin typeface="+mn-lt"/>
                <a:ea typeface="ＭＳ Ｐゴシック" pitchFamily="-65" charset="-128"/>
                <a:cs typeface="Calibri"/>
              </a:rPr>
              <a:t>using</a:t>
            </a:r>
            <a:r>
              <a:rPr lang="fr-FR" sz="1000" b="0" i="0" kern="1200" dirty="0" smtClean="0">
                <a:solidFill>
                  <a:schemeClr val="tx1"/>
                </a:solidFill>
                <a:effectLst/>
                <a:latin typeface="+mn-lt"/>
                <a:ea typeface="ＭＳ Ｐゴシック" pitchFamily="-65" charset="-128"/>
                <a:cs typeface="Calibri"/>
              </a:rPr>
              <a:t> VSC</a:t>
            </a:r>
            <a:r>
              <a:rPr lang="fr-FR" sz="1000" b="0" i="0" kern="1200" baseline="0" dirty="0" smtClean="0">
                <a:solidFill>
                  <a:schemeClr val="tx1"/>
                </a:solidFill>
                <a:effectLst/>
                <a:latin typeface="+mn-lt"/>
                <a:ea typeface="ＭＳ Ｐゴシック" pitchFamily="-65" charset="-128"/>
                <a:cs typeface="Calibri"/>
              </a:rPr>
              <a:t> </a:t>
            </a:r>
            <a:r>
              <a:rPr lang="fr-FR" sz="1000" b="0" i="0" kern="1200" baseline="0" dirty="0" err="1" smtClean="0">
                <a:solidFill>
                  <a:schemeClr val="tx1"/>
                </a:solidFill>
                <a:effectLst/>
                <a:latin typeface="+mn-lt"/>
                <a:ea typeface="ＭＳ Ｐゴシック" pitchFamily="-65" charset="-128"/>
                <a:cs typeface="Calibri"/>
              </a:rPr>
              <a:t>technology</a:t>
            </a:r>
            <a:r>
              <a:rPr lang="fr-FR" sz="1000" b="0" i="0" kern="1200" baseline="0" dirty="0" smtClean="0">
                <a:solidFill>
                  <a:schemeClr val="tx1"/>
                </a:solidFill>
                <a:effectLst/>
                <a:latin typeface="+mn-lt"/>
                <a:ea typeface="ＭＳ Ｐゴシック" pitchFamily="-65" charset="-128"/>
                <a:cs typeface="Calibri"/>
              </a:rPr>
              <a:t> links France to Spain, </a:t>
            </a:r>
            <a:r>
              <a:rPr lang="fr-FR" sz="1000" b="0" i="0" kern="1200" baseline="0" dirty="0" err="1" smtClean="0">
                <a:solidFill>
                  <a:schemeClr val="tx1"/>
                </a:solidFill>
                <a:effectLst/>
                <a:latin typeface="+mn-lt"/>
                <a:ea typeface="ＭＳ Ｐゴシック" pitchFamily="-65" charset="-128"/>
                <a:cs typeface="Calibri"/>
              </a:rPr>
              <a:t>its</a:t>
            </a:r>
            <a:r>
              <a:rPr lang="fr-FR" sz="1000" b="0" i="0" kern="1200" baseline="0" dirty="0" smtClean="0">
                <a:solidFill>
                  <a:schemeClr val="tx1"/>
                </a:solidFill>
                <a:effectLst/>
                <a:latin typeface="+mn-lt"/>
                <a:ea typeface="ＭＳ Ｐゴシック" pitchFamily="-65" charset="-128"/>
                <a:cs typeface="Calibri"/>
              </a:rPr>
              <a:t> power </a:t>
            </a:r>
            <a:r>
              <a:rPr lang="fr-FR" sz="1000" b="0" i="0" kern="1200" baseline="0" dirty="0" err="1" smtClean="0">
                <a:solidFill>
                  <a:schemeClr val="tx1"/>
                </a:solidFill>
                <a:effectLst/>
                <a:latin typeface="+mn-lt"/>
                <a:ea typeface="ＭＳ Ｐゴシック" pitchFamily="-65" charset="-128"/>
                <a:cs typeface="Calibri"/>
              </a:rPr>
              <a:t>is</a:t>
            </a:r>
            <a:r>
              <a:rPr lang="fr-FR" sz="1000" b="0" i="0" kern="1200" baseline="0" dirty="0" smtClean="0">
                <a:solidFill>
                  <a:schemeClr val="tx1"/>
                </a:solidFill>
                <a:effectLst/>
                <a:latin typeface="+mn-lt"/>
                <a:ea typeface="ＭＳ Ｐゴシック" pitchFamily="-65" charset="-128"/>
                <a:cs typeface="Calibri"/>
              </a:rPr>
              <a:t> 2.8 GW and </a:t>
            </a:r>
            <a:r>
              <a:rPr lang="fr-FR" sz="1000" b="0" i="0" kern="1200" baseline="0" dirty="0" err="1" smtClean="0">
                <a:solidFill>
                  <a:schemeClr val="tx1"/>
                </a:solidFill>
                <a:effectLst/>
                <a:latin typeface="+mn-lt"/>
                <a:ea typeface="ＭＳ Ｐゴシック" pitchFamily="-65" charset="-128"/>
                <a:cs typeface="Calibri"/>
              </a:rPr>
              <a:t>strengthen</a:t>
            </a:r>
            <a:r>
              <a:rPr lang="fr-FR" sz="1000" b="0" i="0" kern="1200" baseline="0" dirty="0" smtClean="0">
                <a:solidFill>
                  <a:schemeClr val="tx1"/>
                </a:solidFill>
                <a:effectLst/>
                <a:latin typeface="+mn-lt"/>
                <a:ea typeface="ＭＳ Ｐゴシック" pitchFamily="-65" charset="-128"/>
                <a:cs typeface="Calibri"/>
              </a:rPr>
              <a:t> the </a:t>
            </a:r>
            <a:r>
              <a:rPr lang="fr-FR" sz="1000" b="0" i="0" kern="1200" baseline="0" dirty="0" err="1" smtClean="0">
                <a:solidFill>
                  <a:schemeClr val="tx1"/>
                </a:solidFill>
                <a:effectLst/>
                <a:latin typeface="+mn-lt"/>
                <a:ea typeface="ＭＳ Ｐゴシック" pitchFamily="-65" charset="-128"/>
                <a:cs typeface="Calibri"/>
              </a:rPr>
              <a:t>european</a:t>
            </a:r>
            <a:r>
              <a:rPr lang="fr-FR" sz="1000" b="0" i="0" kern="1200" baseline="0" dirty="0" smtClean="0">
                <a:solidFill>
                  <a:schemeClr val="tx1"/>
                </a:solidFill>
                <a:effectLst/>
                <a:latin typeface="+mn-lt"/>
                <a:ea typeface="ＭＳ Ｐゴシック" pitchFamily="-65" charset="-128"/>
                <a:cs typeface="Calibri"/>
              </a:rPr>
              <a:t> power </a:t>
            </a:r>
            <a:r>
              <a:rPr lang="fr-FR" sz="1000" b="0" i="0" kern="1200" baseline="0" dirty="0" err="1" smtClean="0">
                <a:solidFill>
                  <a:schemeClr val="tx1"/>
                </a:solidFill>
                <a:effectLst/>
                <a:latin typeface="+mn-lt"/>
                <a:ea typeface="ＭＳ Ｐゴシック" pitchFamily="-65" charset="-128"/>
                <a:cs typeface="Calibri"/>
              </a:rPr>
              <a:t>grid</a:t>
            </a:r>
            <a:r>
              <a:rPr lang="fr-FR" sz="1000" b="0" i="0" kern="1200" baseline="0" dirty="0" smtClean="0">
                <a:solidFill>
                  <a:schemeClr val="tx1"/>
                </a:solidFill>
                <a:effectLst/>
                <a:latin typeface="+mn-lt"/>
                <a:ea typeface="ＭＳ Ｐゴシック" pitchFamily="-65" charset="-128"/>
                <a:cs typeface="Calibri"/>
              </a:rPr>
              <a:t>. It transmit </a:t>
            </a:r>
            <a:r>
              <a:rPr lang="fr-FR" sz="1000" b="0" i="0" kern="1200" baseline="0" dirty="0" err="1" smtClean="0">
                <a:solidFill>
                  <a:schemeClr val="tx1"/>
                </a:solidFill>
                <a:effectLst/>
                <a:latin typeface="+mn-lt"/>
                <a:ea typeface="ＭＳ Ｐゴシック" pitchFamily="-65" charset="-128"/>
                <a:cs typeface="Calibri"/>
              </a:rPr>
              <a:t>around</a:t>
            </a:r>
            <a:r>
              <a:rPr lang="fr-FR" sz="1000" b="0" i="0" kern="1200" baseline="0" dirty="0" smtClean="0">
                <a:solidFill>
                  <a:schemeClr val="tx1"/>
                </a:solidFill>
                <a:effectLst/>
                <a:latin typeface="+mn-lt"/>
                <a:ea typeface="ＭＳ Ｐゴシック" pitchFamily="-65" charset="-128"/>
                <a:cs typeface="Calibri"/>
              </a:rPr>
              <a:t> 3% of all the power </a:t>
            </a:r>
            <a:r>
              <a:rPr lang="fr-FR" sz="1000" b="0" i="0" kern="1200" baseline="0" dirty="0" err="1" smtClean="0">
                <a:solidFill>
                  <a:schemeClr val="tx1"/>
                </a:solidFill>
                <a:effectLst/>
                <a:latin typeface="+mn-lt"/>
                <a:ea typeface="ＭＳ Ｐゴシック" pitchFamily="-65" charset="-128"/>
                <a:cs typeface="Calibri"/>
              </a:rPr>
              <a:t>transmitted</a:t>
            </a:r>
            <a:r>
              <a:rPr lang="fr-FR" sz="1000" b="0" i="0" kern="1200" baseline="0" dirty="0" smtClean="0">
                <a:solidFill>
                  <a:schemeClr val="tx1"/>
                </a:solidFill>
                <a:effectLst/>
                <a:latin typeface="+mn-lt"/>
                <a:ea typeface="ＭＳ Ｐゴシック" pitchFamily="-65" charset="-128"/>
                <a:cs typeface="Calibri"/>
              </a:rPr>
              <a:t> </a:t>
            </a:r>
            <a:r>
              <a:rPr lang="fr-FR" sz="1000" b="0" i="0" kern="1200" baseline="0" dirty="0" err="1" smtClean="0">
                <a:solidFill>
                  <a:schemeClr val="tx1"/>
                </a:solidFill>
                <a:effectLst/>
                <a:latin typeface="+mn-lt"/>
                <a:ea typeface="ＭＳ Ｐゴシック" pitchFamily="-65" charset="-128"/>
                <a:cs typeface="Calibri"/>
              </a:rPr>
              <a:t>between</a:t>
            </a:r>
            <a:r>
              <a:rPr lang="fr-FR" sz="1000" b="0" i="0" kern="1200" baseline="0" dirty="0" smtClean="0">
                <a:solidFill>
                  <a:schemeClr val="tx1"/>
                </a:solidFill>
                <a:effectLst/>
                <a:latin typeface="+mn-lt"/>
                <a:ea typeface="ＭＳ Ｐゴシック" pitchFamily="-65" charset="-128"/>
                <a:cs typeface="Calibri"/>
              </a:rPr>
              <a:t> France and </a:t>
            </a:r>
            <a:r>
              <a:rPr lang="fr-FR" sz="1000" b="0" i="0" kern="1200" baseline="0" dirty="0" err="1" smtClean="0">
                <a:solidFill>
                  <a:schemeClr val="tx1"/>
                </a:solidFill>
                <a:effectLst/>
                <a:latin typeface="+mn-lt"/>
                <a:ea typeface="ＭＳ Ｐゴシック" pitchFamily="-65" charset="-128"/>
                <a:cs typeface="Calibri"/>
              </a:rPr>
              <a:t>spain</a:t>
            </a:r>
            <a:r>
              <a:rPr lang="fr-FR" sz="1000" b="0" i="0" kern="1200" baseline="0" dirty="0" smtClean="0">
                <a:solidFill>
                  <a:schemeClr val="tx1"/>
                </a:solidFill>
                <a:effectLst/>
                <a:latin typeface="+mn-lt"/>
                <a:ea typeface="ＭＳ Ｐゴシック" pitchFamily="-65" charset="-128"/>
                <a:cs typeface="Calibri"/>
              </a:rPr>
              <a:t> and the goal </a:t>
            </a:r>
            <a:r>
              <a:rPr lang="fr-FR" sz="1000" b="0" i="0" kern="1200" baseline="0" dirty="0" err="1" smtClean="0">
                <a:solidFill>
                  <a:schemeClr val="tx1"/>
                </a:solidFill>
                <a:effectLst/>
                <a:latin typeface="+mn-lt"/>
                <a:ea typeface="ＭＳ Ｐゴシック" pitchFamily="-65" charset="-128"/>
                <a:cs typeface="Calibri"/>
              </a:rPr>
              <a:t>is</a:t>
            </a:r>
            <a:r>
              <a:rPr lang="fr-FR" sz="1000" b="0" i="0" kern="1200" baseline="0" dirty="0" smtClean="0">
                <a:solidFill>
                  <a:schemeClr val="tx1"/>
                </a:solidFill>
                <a:effectLst/>
                <a:latin typeface="+mn-lt"/>
                <a:ea typeface="ＭＳ Ｐゴシック" pitchFamily="-65" charset="-128"/>
                <a:cs typeface="Calibri"/>
              </a:rPr>
              <a:t> to </a:t>
            </a:r>
            <a:r>
              <a:rPr lang="fr-FR" sz="1000" b="0" i="0" kern="1200" baseline="0" dirty="0" err="1" smtClean="0">
                <a:solidFill>
                  <a:schemeClr val="tx1"/>
                </a:solidFill>
                <a:effectLst/>
                <a:latin typeface="+mn-lt"/>
                <a:ea typeface="ＭＳ Ｐゴシック" pitchFamily="-65" charset="-128"/>
                <a:cs typeface="Calibri"/>
              </a:rPr>
              <a:t>be</a:t>
            </a:r>
            <a:r>
              <a:rPr lang="fr-FR" sz="1000" b="0" i="0" kern="1200" baseline="0" dirty="0" smtClean="0">
                <a:solidFill>
                  <a:schemeClr val="tx1"/>
                </a:solidFill>
                <a:effectLst/>
                <a:latin typeface="+mn-lt"/>
                <a:ea typeface="ＭＳ Ｐゴシック" pitchFamily="-65" charset="-128"/>
                <a:cs typeface="Calibri"/>
              </a:rPr>
              <a:t> 10% in the </a:t>
            </a:r>
            <a:r>
              <a:rPr lang="fr-FR" sz="1000" b="0" i="0" kern="1200" baseline="0" dirty="0" err="1" smtClean="0">
                <a:solidFill>
                  <a:schemeClr val="tx1"/>
                </a:solidFill>
                <a:effectLst/>
                <a:latin typeface="+mn-lt"/>
                <a:ea typeface="ＭＳ Ｐゴシック" pitchFamily="-65" charset="-128"/>
                <a:cs typeface="Calibri"/>
              </a:rPr>
              <a:t>next</a:t>
            </a:r>
            <a:r>
              <a:rPr lang="fr-FR" sz="1000" b="0" i="0" kern="1200" baseline="0" dirty="0" smtClean="0">
                <a:solidFill>
                  <a:schemeClr val="tx1"/>
                </a:solidFill>
                <a:effectLst/>
                <a:latin typeface="+mn-lt"/>
                <a:ea typeface="ＭＳ Ｐゴシック" pitchFamily="-65" charset="-128"/>
                <a:cs typeface="Calibri"/>
              </a:rPr>
              <a:t> few </a:t>
            </a:r>
            <a:r>
              <a:rPr lang="fr-FR" sz="1000" b="0" i="0" kern="1200" baseline="0" dirty="0" err="1" smtClean="0">
                <a:solidFill>
                  <a:schemeClr val="tx1"/>
                </a:solidFill>
                <a:effectLst/>
                <a:latin typeface="+mn-lt"/>
                <a:ea typeface="ＭＳ Ｐゴシック" pitchFamily="-65" charset="-128"/>
                <a:cs typeface="Calibri"/>
              </a:rPr>
              <a:t>years</a:t>
            </a:r>
            <a:r>
              <a:rPr lang="fr-FR" sz="1000" b="0" i="0" kern="1200" baseline="0" dirty="0" smtClean="0">
                <a:solidFill>
                  <a:schemeClr val="tx1"/>
                </a:solidFill>
                <a:effectLst/>
                <a:latin typeface="+mn-lt"/>
                <a:ea typeface="ＭＳ Ｐゴシック" pitchFamily="-65" charset="-128"/>
                <a:cs typeface="Calibri"/>
              </a:rPr>
              <a:t>. </a:t>
            </a:r>
            <a:endParaRPr lang="en-US" dirty="0">
              <a:cs typeface="Calibri"/>
            </a:endParaRPr>
          </a:p>
        </p:txBody>
      </p:sp>
    </p:spTree>
    <p:extLst>
      <p:ext uri="{BB962C8B-B14F-4D97-AF65-F5344CB8AC3E}">
        <p14:creationId xmlns:p14="http://schemas.microsoft.com/office/powerpoint/2010/main" val="40419148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conclude about this subject we can say that the main points you remember</a:t>
            </a:r>
            <a:r>
              <a:rPr lang="en-US" baseline="0" dirty="0" smtClean="0"/>
              <a:t> about our presentation are that </a:t>
            </a:r>
            <a:r>
              <a:rPr lang="en-US" baseline="0" dirty="0" err="1" smtClean="0"/>
              <a:t>supergrids</a:t>
            </a:r>
            <a:r>
              <a:rPr lang="en-US" baseline="0" dirty="0" smtClean="0"/>
              <a:t> : </a:t>
            </a:r>
          </a:p>
          <a:p>
            <a:r>
              <a:rPr lang="en-US" baseline="0" dirty="0" smtClean="0"/>
              <a:t>- Improve the security of power supply</a:t>
            </a:r>
          </a:p>
          <a:p>
            <a:pPr marL="0" indent="0">
              <a:buFontTx/>
              <a:buNone/>
            </a:pPr>
            <a:r>
              <a:rPr lang="en-US" baseline="0" dirty="0" smtClean="0"/>
              <a:t>- Increase penetration of renewables energies</a:t>
            </a:r>
          </a:p>
          <a:p>
            <a:pPr marL="171450" indent="-171450">
              <a:buFontTx/>
              <a:buChar char="-"/>
            </a:pPr>
            <a:r>
              <a:rPr lang="en-US" baseline="0" dirty="0" smtClean="0"/>
              <a:t>And are directly linked with HVDC development</a:t>
            </a:r>
          </a:p>
          <a:p>
            <a:pPr marL="0" indent="0">
              <a:buFontTx/>
              <a:buNone/>
            </a:pPr>
            <a:r>
              <a:rPr lang="en-US" baseline="0" dirty="0" smtClean="0"/>
              <a:t>But it exist many challenges such as regulatory, financial or political challenges.</a:t>
            </a:r>
          </a:p>
          <a:p>
            <a:pPr marL="0" indent="0">
              <a:buFontTx/>
              <a:buNone/>
            </a:pPr>
            <a:endParaRPr lang="en-US" baseline="0" dirty="0" smtClean="0"/>
          </a:p>
          <a:p>
            <a:pPr marL="0" indent="0">
              <a:buFontTx/>
              <a:buNone/>
            </a:pPr>
            <a:r>
              <a:rPr lang="en-US" baseline="0" dirty="0" smtClean="0"/>
              <a:t>Thank you for your attention, now if you have any question please ask</a:t>
            </a:r>
          </a:p>
          <a:p>
            <a:pPr marL="171450" indent="-171450">
              <a:buFontTx/>
              <a:buChar char="-"/>
            </a:pPr>
            <a:endParaRPr lang="en-US" dirty="0"/>
          </a:p>
        </p:txBody>
      </p:sp>
    </p:spTree>
    <p:extLst>
      <p:ext uri="{BB962C8B-B14F-4D97-AF65-F5344CB8AC3E}">
        <p14:creationId xmlns:p14="http://schemas.microsoft.com/office/powerpoint/2010/main" val="3709258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2400" cy="1086181"/>
          </a:xfrm>
        </p:spPr>
        <p:txBody>
          <a:bodyPr lIns="0" tIns="0" rIns="0" bIns="0" anchor="t">
            <a:normAutofit/>
          </a:bodyPr>
          <a:lstStyle>
            <a:lvl1pPr algn="l">
              <a:defRPr sz="4300" b="1">
                <a:solidFill>
                  <a:schemeClr val="bg1"/>
                </a:solidFill>
              </a:defRPr>
            </a:lvl1pPr>
          </a:lstStyle>
          <a:p>
            <a:r>
              <a:rPr lang="en-US"/>
              <a:t>Click to edit Master title style</a:t>
            </a:r>
          </a:p>
        </p:txBody>
      </p:sp>
      <p:sp>
        <p:nvSpPr>
          <p:cNvPr id="3" name="Subtitle 2"/>
          <p:cNvSpPr>
            <a:spLocks noGrp="1"/>
          </p:cNvSpPr>
          <p:nvPr>
            <p:ph type="subTitle" idx="1"/>
          </p:nvPr>
        </p:nvSpPr>
        <p:spPr>
          <a:xfrm>
            <a:off x="572400" y="2858401"/>
            <a:ext cx="6285600" cy="2339529"/>
          </a:xfrm>
        </p:spPr>
        <p:txBody>
          <a:bodyPr lIns="0" tIns="0" rIns="0" bIns="0">
            <a:normAutofit/>
          </a:bodyPr>
          <a:lstStyle>
            <a:lvl1pPr marL="0" indent="0" algn="l">
              <a:lnSpc>
                <a:spcPts val="2216"/>
              </a:lnSpc>
              <a:buNone/>
              <a:defRPr sz="2000">
                <a:solidFill>
                  <a:srgbClr val="FFFFFF"/>
                </a:solidFill>
              </a:defRPr>
            </a:lvl1pPr>
            <a:lvl2pPr marL="389626" indent="0" algn="ctr">
              <a:buNone/>
              <a:defRPr>
                <a:solidFill>
                  <a:schemeClr val="tx1">
                    <a:tint val="75000"/>
                  </a:schemeClr>
                </a:solidFill>
              </a:defRPr>
            </a:lvl2pPr>
            <a:lvl3pPr marL="779252" indent="0" algn="ctr">
              <a:buNone/>
              <a:defRPr>
                <a:solidFill>
                  <a:schemeClr val="tx1">
                    <a:tint val="75000"/>
                  </a:schemeClr>
                </a:solidFill>
              </a:defRPr>
            </a:lvl3pPr>
            <a:lvl4pPr marL="1168878" indent="0" algn="ctr">
              <a:buNone/>
              <a:defRPr>
                <a:solidFill>
                  <a:schemeClr val="tx1">
                    <a:tint val="75000"/>
                  </a:schemeClr>
                </a:solidFill>
              </a:defRPr>
            </a:lvl4pPr>
            <a:lvl5pPr marL="1558503" indent="0" algn="ctr">
              <a:buNone/>
              <a:defRPr>
                <a:solidFill>
                  <a:schemeClr val="tx1">
                    <a:tint val="75000"/>
                  </a:schemeClr>
                </a:solidFill>
              </a:defRPr>
            </a:lvl5pPr>
            <a:lvl6pPr marL="1948129" indent="0" algn="ctr">
              <a:buNone/>
              <a:defRPr>
                <a:solidFill>
                  <a:schemeClr val="tx1">
                    <a:tint val="75000"/>
                  </a:schemeClr>
                </a:solidFill>
              </a:defRPr>
            </a:lvl6pPr>
            <a:lvl7pPr marL="2337755" indent="0" algn="ctr">
              <a:buNone/>
              <a:defRPr>
                <a:solidFill>
                  <a:schemeClr val="tx1">
                    <a:tint val="75000"/>
                  </a:schemeClr>
                </a:solidFill>
              </a:defRPr>
            </a:lvl7pPr>
            <a:lvl8pPr marL="2727381" indent="0" algn="ctr">
              <a:buNone/>
              <a:defRPr>
                <a:solidFill>
                  <a:schemeClr val="tx1">
                    <a:tint val="75000"/>
                  </a:schemeClr>
                </a:solidFill>
              </a:defRPr>
            </a:lvl8pPr>
            <a:lvl9pPr marL="3117007" indent="0" algn="ctr">
              <a:buNone/>
              <a:defRPr>
                <a:solidFill>
                  <a:schemeClr val="tx1">
                    <a:tint val="75000"/>
                  </a:schemeClr>
                </a:solidFill>
              </a:defRPr>
            </a:lvl9pPr>
          </a:lstStyle>
          <a:p>
            <a:r>
              <a:rPr lang="en-US"/>
              <a:t>Click to edit Master subtitle style</a:t>
            </a:r>
          </a:p>
        </p:txBody>
      </p:sp>
      <p:sp>
        <p:nvSpPr>
          <p:cNvPr id="7" name="Text Placeholder 7"/>
          <p:cNvSpPr>
            <a:spLocks noGrp="1"/>
          </p:cNvSpPr>
          <p:nvPr>
            <p:ph type="body" sz="quarter" idx="13"/>
          </p:nvPr>
        </p:nvSpPr>
        <p:spPr>
          <a:xfrm>
            <a:off x="572401" y="5961599"/>
            <a:ext cx="2049245" cy="177800"/>
          </a:xfrm>
        </p:spPr>
        <p:txBody>
          <a:bodyPr wrap="none" lIns="0" tIns="0" rIns="0" bIns="0"/>
          <a:lstStyle>
            <a:lvl1pPr marL="0">
              <a:spcBef>
                <a:spcPts val="0"/>
              </a:spcBef>
              <a:buNone/>
              <a:defRPr sz="1000" b="1">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8" name="Text Placeholder 7"/>
          <p:cNvSpPr>
            <a:spLocks noGrp="1"/>
          </p:cNvSpPr>
          <p:nvPr>
            <p:ph type="body" sz="quarter" idx="14"/>
          </p:nvPr>
        </p:nvSpPr>
        <p:spPr>
          <a:xfrm>
            <a:off x="572400" y="6137467"/>
            <a:ext cx="204924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9" name="Text Placeholder 7"/>
          <p:cNvSpPr>
            <a:spLocks noGrp="1"/>
          </p:cNvSpPr>
          <p:nvPr>
            <p:ph type="body" sz="quarter" idx="18"/>
          </p:nvPr>
        </p:nvSpPr>
        <p:spPr>
          <a:xfrm>
            <a:off x="2862387" y="6137467"/>
            <a:ext cx="202711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0" name="Text Placeholder 7"/>
          <p:cNvSpPr>
            <a:spLocks noGrp="1"/>
          </p:cNvSpPr>
          <p:nvPr>
            <p:ph type="body" sz="quarter" idx="19"/>
          </p:nvPr>
        </p:nvSpPr>
        <p:spPr>
          <a:xfrm>
            <a:off x="7427603" y="5961599"/>
            <a:ext cx="1132198" cy="6336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1" name="Text Placeholder 7"/>
          <p:cNvSpPr>
            <a:spLocks noGrp="1"/>
          </p:cNvSpPr>
          <p:nvPr>
            <p:ph type="body" sz="quarter" idx="20"/>
          </p:nvPr>
        </p:nvSpPr>
        <p:spPr>
          <a:xfrm>
            <a:off x="5143295" y="5961067"/>
            <a:ext cx="1962357" cy="634132"/>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2" name="Date Placeholder 3"/>
          <p:cNvSpPr>
            <a:spLocks noGrp="1"/>
          </p:cNvSpPr>
          <p:nvPr>
            <p:ph type="dt" sz="half" idx="21"/>
          </p:nvPr>
        </p:nvSpPr>
        <p:spPr>
          <a:xfrm>
            <a:off x="2860675" y="5961063"/>
            <a:ext cx="2027238" cy="177800"/>
          </a:xfrm>
        </p:spPr>
        <p:txBody>
          <a:bodyPr lIns="0" tIns="0" rIns="0" bIns="0" anchor="t"/>
          <a:lstStyle>
            <a:lvl1pPr>
              <a:defRPr b="1"/>
            </a:lvl1pPr>
          </a:lstStyle>
          <a:p>
            <a:pPr>
              <a:defRPr/>
            </a:pPr>
            <a:r>
              <a:rPr lang="fi-FI"/>
              <a:t>07.02.2018</a:t>
            </a:r>
            <a:endParaRPr lang="en-US"/>
          </a:p>
        </p:txBody>
      </p:sp>
    </p:spTree>
    <p:extLst>
      <p:ext uri="{BB962C8B-B14F-4D97-AF65-F5344CB8AC3E}">
        <p14:creationId xmlns:p14="http://schemas.microsoft.com/office/powerpoint/2010/main" val="8915270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2"/>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err="1"/>
              <a:t>Click</a:t>
            </a:r>
            <a:r>
              <a:rPr lang="fi-FI"/>
              <a:t> to </a:t>
            </a:r>
            <a:r>
              <a:rPr lang="fi-FI" err="1"/>
              <a:t>edit</a:t>
            </a:r>
            <a:r>
              <a:rPr lang="fi-FI"/>
              <a:t> </a:t>
            </a:r>
            <a:r>
              <a:rPr lang="fi-FI" err="1"/>
              <a:t>Master</a:t>
            </a:r>
            <a:r>
              <a:rPr lang="fi-FI"/>
              <a:t> </a:t>
            </a:r>
            <a:r>
              <a:rPr lang="fi-FI" err="1"/>
              <a:t>text</a:t>
            </a:r>
            <a:r>
              <a:rPr lang="fi-FI"/>
              <a:t> </a:t>
            </a:r>
            <a:r>
              <a:rPr lang="fi-FI" err="1"/>
              <a:t>styles</a:t>
            </a:r>
            <a:endParaRPr lang="fi-FI"/>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2"/>
                </a:solidFill>
                <a:latin typeface="+mj-lt"/>
              </a:defRPr>
            </a:lvl1pPr>
          </a:lstStyle>
          <a:p>
            <a:r>
              <a:rPr lang="fi-FI" err="1"/>
              <a:t>Click</a:t>
            </a:r>
            <a:r>
              <a:rPr lang="fi-FI"/>
              <a:t> to </a:t>
            </a:r>
            <a:r>
              <a:rPr lang="fi-FI" err="1"/>
              <a:t>edit</a:t>
            </a:r>
            <a:r>
              <a:rPr lang="fi-FI"/>
              <a:t> </a:t>
            </a:r>
            <a:r>
              <a:rPr lang="fi-FI" err="1"/>
              <a:t>Master</a:t>
            </a:r>
            <a:r>
              <a:rPr lang="fi-FI"/>
              <a:t> </a:t>
            </a:r>
            <a:r>
              <a:rPr lang="fi-FI" err="1"/>
              <a:t>title</a:t>
            </a:r>
            <a:r>
              <a:rPr lang="fi-FI"/>
              <a:t> </a:t>
            </a:r>
            <a:r>
              <a:rPr lang="fi-FI" err="1"/>
              <a:t>style</a:t>
            </a:r>
            <a:endParaRPr lang="en-US"/>
          </a:p>
        </p:txBody>
      </p:sp>
      <p:sp>
        <p:nvSpPr>
          <p:cNvPr id="13"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4"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9"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0"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11"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E17AA3F4-D5E5-4C20-B6A3-9D228DF0888F}" type="slidenum">
              <a:rPr lang="en-US" altLang="en-US"/>
              <a:pPr>
                <a:defRPr/>
              </a:pPr>
              <a:t>‹#›</a:t>
            </a:fld>
            <a:endParaRPr lang="en-US" altLang="en-US"/>
          </a:p>
        </p:txBody>
      </p:sp>
    </p:spTree>
    <p:extLst>
      <p:ext uri="{BB962C8B-B14F-4D97-AF65-F5344CB8AC3E}">
        <p14:creationId xmlns:p14="http://schemas.microsoft.com/office/powerpoint/2010/main" val="31589006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5" name="Rectangle 4"/>
          <p:cNvSpPr/>
          <p:nvPr/>
        </p:nvSpPr>
        <p:spPr>
          <a:xfrm>
            <a:off x="406400" y="406400"/>
            <a:ext cx="8326438" cy="547211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a:solidFill>
                <a:srgbClr val="FFFFFF"/>
              </a:solidFill>
              <a:ea typeface="ＭＳ Ｐゴシック" pitchFamily="-106" charset="-128"/>
              <a:cs typeface="ＭＳ Ｐゴシック" pitchFamily="-106" charset="-128"/>
            </a:endParaRPr>
          </a:p>
        </p:txBody>
      </p:sp>
      <p:sp>
        <p:nvSpPr>
          <p:cNvPr id="11" name="Title 1"/>
          <p:cNvSpPr>
            <a:spLocks noGrp="1"/>
          </p:cNvSpPr>
          <p:nvPr>
            <p:ph type="ctrTitle"/>
          </p:nvPr>
        </p:nvSpPr>
        <p:spPr>
          <a:xfrm>
            <a:off x="572400" y="547000"/>
            <a:ext cx="7772400" cy="2206400"/>
          </a:xfrm>
        </p:spPr>
        <p:txBody>
          <a:bodyPr lIns="0" tIns="0" rIns="0" bIns="0" anchor="t">
            <a:noAutofit/>
          </a:bodyPr>
          <a:lstStyle>
            <a:lvl1pPr algn="l">
              <a:defRPr sz="2700" b="1">
                <a:solidFill>
                  <a:schemeClr val="bg1"/>
                </a:solidFill>
                <a:latin typeface="+mj-lt"/>
              </a:defRPr>
            </a:lvl1pPr>
          </a:lstStyle>
          <a:p>
            <a:r>
              <a:rPr lang="fi-FI" err="1"/>
              <a:t>Click</a:t>
            </a:r>
            <a:r>
              <a:rPr lang="fi-FI"/>
              <a:t> to </a:t>
            </a:r>
            <a:r>
              <a:rPr lang="fi-FI" err="1"/>
              <a:t>edit</a:t>
            </a:r>
            <a:r>
              <a:rPr lang="fi-FI"/>
              <a:t> </a:t>
            </a:r>
            <a:r>
              <a:rPr lang="fi-FI" err="1"/>
              <a:t>Master</a:t>
            </a:r>
            <a:r>
              <a:rPr lang="fi-FI"/>
              <a:t> </a:t>
            </a:r>
            <a:r>
              <a:rPr lang="fi-FI" err="1"/>
              <a:t>title</a:t>
            </a:r>
            <a:r>
              <a:rPr lang="fi-FI"/>
              <a:t> </a:t>
            </a:r>
            <a:r>
              <a:rPr lang="fi-FI" err="1"/>
              <a:t>style</a:t>
            </a:r>
            <a:endParaRPr lang="en-US"/>
          </a:p>
        </p:txBody>
      </p:sp>
      <p:sp>
        <p:nvSpPr>
          <p:cNvPr id="10"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2"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6"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7"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8"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A05597E2-BB32-4F6B-84FE-6C16B84E6FD5}" type="slidenum">
              <a:rPr lang="en-US" altLang="en-US"/>
              <a:pPr>
                <a:defRPr/>
              </a:pPr>
              <a:t>‹#›</a:t>
            </a:fld>
            <a:endParaRPr lang="en-US" altLang="en-US"/>
          </a:p>
        </p:txBody>
      </p:sp>
    </p:spTree>
    <p:extLst>
      <p:ext uri="{BB962C8B-B14F-4D97-AF65-F5344CB8AC3E}">
        <p14:creationId xmlns:p14="http://schemas.microsoft.com/office/powerpoint/2010/main" val="31779149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a:solidFill>
                  <a:schemeClr val="accent2"/>
                </a:solidFill>
                <a:ea typeface="ＭＳ Ｐゴシック" pitchFamily="-106" charset="-128"/>
                <a:cs typeface="ＭＳ Ｐゴシック" pitchFamily="-106" charset="-128"/>
              </a:rPr>
              <a:t>  </a:t>
            </a:r>
          </a:p>
        </p:txBody>
      </p:sp>
      <p:sp>
        <p:nvSpPr>
          <p:cNvPr id="9" name="Rectangle 8"/>
          <p:cNvSpPr/>
          <p:nvPr/>
        </p:nvSpPr>
        <p:spPr>
          <a:xfrm>
            <a:off x="573088" y="1138238"/>
            <a:ext cx="7988300" cy="63500"/>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err="1"/>
              <a:t>Click</a:t>
            </a:r>
            <a:r>
              <a:rPr lang="fi-FI"/>
              <a:t> to </a:t>
            </a:r>
            <a:r>
              <a:rPr lang="fi-FI" err="1"/>
              <a:t>edit</a:t>
            </a:r>
            <a:r>
              <a:rPr lang="fi-FI"/>
              <a:t> </a:t>
            </a:r>
            <a:r>
              <a:rPr lang="fi-FI" err="1"/>
              <a:t>Master</a:t>
            </a:r>
            <a:r>
              <a:rPr lang="fi-FI"/>
              <a:t> </a:t>
            </a:r>
            <a:r>
              <a:rPr lang="fi-FI" err="1"/>
              <a:t>text</a:t>
            </a:r>
            <a:r>
              <a:rPr lang="fi-FI"/>
              <a:t> </a:t>
            </a:r>
            <a:r>
              <a:rPr lang="fi-FI" err="1"/>
              <a:t>styles</a:t>
            </a:r>
            <a:endParaRPr lang="fi-FI"/>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3"/>
                </a:solidFill>
                <a:latin typeface="+mj-lt"/>
              </a:defRPr>
            </a:lvl1pPr>
          </a:lstStyle>
          <a:p>
            <a:r>
              <a:rPr lang="fi-FI" err="1"/>
              <a:t>Click</a:t>
            </a:r>
            <a:r>
              <a:rPr lang="fi-FI"/>
              <a:t> to </a:t>
            </a:r>
            <a:r>
              <a:rPr lang="fi-FI" err="1"/>
              <a:t>edit</a:t>
            </a:r>
            <a:r>
              <a:rPr lang="fi-FI"/>
              <a:t> </a:t>
            </a:r>
            <a:r>
              <a:rPr lang="fi-FI" err="1"/>
              <a:t>Master</a:t>
            </a:r>
            <a:r>
              <a:rPr lang="fi-FI"/>
              <a:t> </a:t>
            </a:r>
            <a:r>
              <a:rPr lang="fi-FI" err="1"/>
              <a:t>title</a:t>
            </a:r>
            <a:r>
              <a:rPr lang="fi-FI"/>
              <a:t> </a:t>
            </a:r>
            <a:r>
              <a:rPr lang="fi-FI" err="1"/>
              <a:t>style</a:t>
            </a:r>
            <a:endParaRPr lang="en-US"/>
          </a:p>
        </p:txBody>
      </p:sp>
      <p:sp>
        <p:nvSpPr>
          <p:cNvPr id="14"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5"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0"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1"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12"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r>
              <a:rPr lang="et-EE" altLang="en-US"/>
              <a:t>Page </a:t>
            </a:r>
            <a:fld id="{7ACE66E0-BE04-47BA-A62D-7BFC499E8192}" type="slidenum">
              <a:rPr lang="en-US" altLang="en-US" smtClean="0"/>
              <a:pPr>
                <a:defRPr/>
              </a:pPr>
              <a:t>‹#›</a:t>
            </a:fld>
            <a:endParaRPr lang="en-US" altLang="en-US"/>
          </a:p>
        </p:txBody>
      </p:sp>
    </p:spTree>
    <p:extLst>
      <p:ext uri="{BB962C8B-B14F-4D97-AF65-F5344CB8AC3E}">
        <p14:creationId xmlns:p14="http://schemas.microsoft.com/office/powerpoint/2010/main" val="1929742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14325" y="119063"/>
            <a:ext cx="8520113" cy="962025"/>
          </a:xfrm>
        </p:spPr>
        <p:txBody>
          <a:bodyPr/>
          <a:lstStyle/>
          <a:p>
            <a:r>
              <a:rPr lang="en-US"/>
              <a:t>Click to edit Master title style</a:t>
            </a:r>
          </a:p>
        </p:txBody>
      </p:sp>
      <p:sp>
        <p:nvSpPr>
          <p:cNvPr id="3" name="Text Placeholder 2"/>
          <p:cNvSpPr>
            <a:spLocks noGrp="1"/>
          </p:cNvSpPr>
          <p:nvPr>
            <p:ph type="body" sz="half" idx="1"/>
          </p:nvPr>
        </p:nvSpPr>
        <p:spPr>
          <a:xfrm>
            <a:off x="32385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0"/>
          <p:cNvSpPr>
            <a:spLocks noGrp="1" noChangeArrowheads="1"/>
          </p:cNvSpPr>
          <p:nvPr>
            <p:ph type="ftr" sz="quarter" idx="10"/>
          </p:nvPr>
        </p:nvSpPr>
        <p:spPr/>
        <p:txBody>
          <a:bodyPr/>
          <a:lstStyle>
            <a:lvl1pPr defTabSz="388938">
              <a:defRPr>
                <a:latin typeface="Arial" panose="020B0604020202020204" pitchFamily="34" charset="0"/>
                <a:ea typeface="ＭＳ Ｐゴシック" panose="020B0600070205080204" pitchFamily="34" charset="-128"/>
              </a:defRPr>
            </a:lvl1pPr>
          </a:lstStyle>
          <a:p>
            <a:pPr>
              <a:defRPr/>
            </a:pPr>
            <a:endParaRPr lang="de-DE" altLang="en-US"/>
          </a:p>
        </p:txBody>
      </p:sp>
    </p:spTree>
    <p:extLst>
      <p:ext uri="{BB962C8B-B14F-4D97-AF65-F5344CB8AC3E}">
        <p14:creationId xmlns:p14="http://schemas.microsoft.com/office/powerpoint/2010/main" val="1854756007"/>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4" descr="Aalto_EN_Electr-Eng_21_RGB_2"/>
          <p:cNvPicPr>
            <a:picLocks noChangeAspect="1" noChangeArrowheads="1"/>
          </p:cNvPicPr>
          <p:nvPr userDrawn="1"/>
        </p:nvPicPr>
        <p:blipFill>
          <a:blip r:embed="rId3">
            <a:extLst>
              <a:ext uri="{28A0092B-C50C-407E-A947-70E740481C1C}">
                <a14:useLocalDpi xmlns:a14="http://schemas.microsoft.com/office/drawing/2010/main" val="0"/>
              </a:ext>
            </a:extLst>
          </a:blip>
          <a:srcRect l="7030" t="6174"/>
          <a:stretch>
            <a:fillRect/>
          </a:stretch>
        </p:blipFill>
        <p:spPr bwMode="auto">
          <a:xfrm>
            <a:off x="0" y="0"/>
            <a:ext cx="2162175" cy="203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en-US" altLang="en-US"/>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a:t>07.02.2018</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1049652F-9372-4B86-AABD-EF97F90847FB}" type="slidenum">
              <a:rPr lang="en-US" altLang="en-US"/>
              <a:pPr>
                <a:defRPr/>
              </a:pPr>
              <a:t>‹#›</a:t>
            </a:fld>
            <a:endParaRPr lang="en-US" altLang="en-US"/>
          </a:p>
        </p:txBody>
      </p:sp>
      <p:sp>
        <p:nvSpPr>
          <p:cNvPr id="8" name="Rectangle 7"/>
          <p:cNvSpPr/>
          <p:nvPr/>
        </p:nvSpPr>
        <p:spPr>
          <a:xfrm>
            <a:off x="406400" y="1712913"/>
            <a:ext cx="8328025" cy="392112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a:solidFill>
                <a:srgbClr val="FFFFFF"/>
              </a:solidFill>
              <a:ea typeface="ＭＳ Ｐゴシック" pitchFamily="-106" charset="-128"/>
              <a:cs typeface="ＭＳ Ｐゴシック" pitchFamily="-106" charset="-128"/>
            </a:endParaRPr>
          </a:p>
        </p:txBody>
      </p:sp>
    </p:spTree>
  </p:cSld>
  <p:clrMap bg1="lt1" tx1="dk1" bg2="lt2" tx2="dk2" accent1="accent1" accent2="accent2" accent3="accent3" accent4="accent4" accent5="accent5" accent6="accent6" hlink="hlink" folHlink="folHlink"/>
  <p:sldLayoutIdLst>
    <p:sldLayoutId id="2147484787" r:id="rId1"/>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65" charset="-128"/>
          <a:cs typeface="ＭＳ Ｐゴシック" pitchFamily="-65" charset="-128"/>
        </a:defRPr>
      </a:lvl1pPr>
      <a:lvl2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2pPr>
      <a:lvl3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3pPr>
      <a:lvl4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4pPr>
      <a:lvl5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5pPr>
      <a:lvl6pPr marL="389626"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6pPr>
      <a:lvl7pPr marL="779252"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7pPr>
      <a:lvl8pPr marL="1168878"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8pPr>
      <a:lvl9pPr marL="1558503"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65" charset="-128"/>
          <a:cs typeface="ＭＳ Ｐゴシック" pitchFamily="-65"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65"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65"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13" descr="Aalto_EN_Electr-Eng_13_RGB_2"/>
          <p:cNvPicPr>
            <a:picLocks noChangeAspect="1" noChangeArrowheads="1"/>
          </p:cNvPicPr>
          <p:nvPr userDrawn="1"/>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5900" y="5815013"/>
            <a:ext cx="2519363" cy="104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fi-FI" altLang="en-US"/>
              <a:t>Click to edit Master title style</a:t>
            </a:r>
            <a:endParaRPr lang="en-US" altLang="en-US"/>
          </a:p>
        </p:txBody>
      </p:sp>
      <p:sp>
        <p:nvSpPr>
          <p:cNvPr id="2052"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fi-FI" altLang="en-US"/>
              <a:t>Click to edit Master text styles</a:t>
            </a:r>
          </a:p>
          <a:p>
            <a:pPr lvl="1"/>
            <a:r>
              <a:rPr lang="fi-FI" altLang="en-US"/>
              <a:t>Second level</a:t>
            </a:r>
          </a:p>
          <a:p>
            <a:pPr lvl="2"/>
            <a:r>
              <a:rPr lang="fi-FI" altLang="en-US"/>
              <a:t>Third level</a:t>
            </a:r>
          </a:p>
          <a:p>
            <a:pPr lvl="3"/>
            <a:r>
              <a:rPr lang="fi-FI" altLang="en-US"/>
              <a:t>Fourth level</a:t>
            </a:r>
          </a:p>
          <a:p>
            <a:pPr lvl="4"/>
            <a:r>
              <a:rPr lang="fi-FI" altLang="en-US"/>
              <a:t>Fifth level</a:t>
            </a:r>
            <a:endParaRPr lang="en-US"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a:t>07.02.2018</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0E0A0211-A76A-4511-A964-36F8689660B5}"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790" r:id="rId1"/>
    <p:sldLayoutId id="2147484791" r:id="rId2"/>
    <p:sldLayoutId id="2147484792" r:id="rId3"/>
    <p:sldLayoutId id="2147484794" r:id="rId4"/>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108" charset="-128"/>
          <a:cs typeface="ＭＳ Ｐゴシック" pitchFamily="-108" charset="-128"/>
        </a:defRPr>
      </a:lvl1pPr>
      <a:lvl2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2pPr>
      <a:lvl3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3pPr>
      <a:lvl4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4pPr>
      <a:lvl5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5pPr>
      <a:lvl6pPr marL="389626"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6pPr>
      <a:lvl7pPr marL="779252"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7pPr>
      <a:lvl8pPr marL="1168878"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8pPr>
      <a:lvl9pPr marL="1558503"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108" charset="-128"/>
          <a:cs typeface="ＭＳ Ｐゴシック" pitchFamily="-108"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08"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08"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hyperlink" Target="https://www.ieee.org/content/dam/ieee-org/ieee/web/org/about/hvdc_grids_for_european_transmission_system.pdf" TargetMode="External"/><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hyperlink" Target="https://spectrum.ieee.org/energy/the-smarter-grid/lets-build-a-global-power-grid" TargetMode="External"/><Relationship Id="rId5" Type="http://schemas.openxmlformats.org/officeDocument/2006/relationships/hyperlink" Target="http://publications.lib.chalmers.se/records/fulltext/242743/242743.pdf" TargetMode="External"/><Relationship Id="rId4" Type="http://schemas.openxmlformats.org/officeDocument/2006/relationships/hyperlink" Target="https://spectrum.ieee.org/energy/the-smarter-grid/chinas-ambitious-plan-to-build-the-worlds-biggest-supergrid"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comments" Target="../comments/comment1.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7.jp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image" Target="../media/image15.jpeg"/><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7274" cy="2410209"/>
          </a:xfrm>
        </p:spPr>
        <p:txBody>
          <a:bodyPr>
            <a:normAutofit/>
          </a:bodyPr>
          <a:lstStyle/>
          <a:p>
            <a:pPr algn="ctr"/>
            <a:r>
              <a:rPr lang="fi-FI" sz="3200">
                <a:ea typeface="ＭＳ Ｐゴシック"/>
              </a:rPr>
              <a:t>ELEC-E8423 - Smart Grid</a:t>
            </a:r>
            <a:r>
              <a:rPr lang="fi-FI" sz="3200"/>
              <a:t/>
            </a:r>
            <a:br>
              <a:rPr lang="fi-FI" sz="3200"/>
            </a:br>
            <a:r>
              <a:rPr lang="fi-FI" sz="3200"/>
              <a:t/>
            </a:r>
            <a:br>
              <a:rPr lang="fi-FI" sz="3200"/>
            </a:br>
            <a:r>
              <a:rPr lang="fi-FI" sz="4000" i="1">
                <a:ea typeface="ＭＳ Ｐゴシック"/>
              </a:rPr>
              <a:t>Supergrids – 41</a:t>
            </a:r>
            <a:endParaRPr lang="en-US" sz="4000" i="1">
              <a:ea typeface="ＭＳ Ｐゴシック"/>
            </a:endParaRPr>
          </a:p>
        </p:txBody>
      </p:sp>
      <p:sp>
        <p:nvSpPr>
          <p:cNvPr id="3" name="Subtitle 2"/>
          <p:cNvSpPr>
            <a:spLocks noGrp="1"/>
          </p:cNvSpPr>
          <p:nvPr>
            <p:ph type="subTitle" idx="1"/>
          </p:nvPr>
        </p:nvSpPr>
        <p:spPr>
          <a:xfrm>
            <a:off x="572401" y="4182429"/>
            <a:ext cx="6285600" cy="1323370"/>
          </a:xfrm>
        </p:spPr>
        <p:txBody>
          <a:bodyPr>
            <a:normAutofit/>
          </a:bodyPr>
          <a:lstStyle/>
          <a:p>
            <a:r>
              <a:rPr lang="en-US" i="1"/>
              <a:t>Benjamin Mehu</a:t>
            </a:r>
          </a:p>
          <a:p>
            <a:r>
              <a:rPr lang="en-US" i="1"/>
              <a:t>Simon </a:t>
            </a:r>
            <a:r>
              <a:rPr lang="en-US" i="1" err="1"/>
              <a:t>Mottet</a:t>
            </a:r>
            <a:endParaRPr lang="en-US" i="1"/>
          </a:p>
          <a:p>
            <a:endParaRPr lang="en-US"/>
          </a:p>
        </p:txBody>
      </p:sp>
      <p:sp>
        <p:nvSpPr>
          <p:cNvPr id="4" name="Text Placeholder 3"/>
          <p:cNvSpPr>
            <a:spLocks noGrp="1"/>
          </p:cNvSpPr>
          <p:nvPr>
            <p:ph type="body" sz="quarter" idx="13"/>
          </p:nvPr>
        </p:nvSpPr>
        <p:spPr/>
        <p:txBody>
          <a:bodyPr/>
          <a:lstStyle/>
          <a:p>
            <a:endParaRPr lang="en-US"/>
          </a:p>
        </p:txBody>
      </p:sp>
      <p:sp>
        <p:nvSpPr>
          <p:cNvPr id="5" name="Text Placeholder 4"/>
          <p:cNvSpPr>
            <a:spLocks noGrp="1"/>
          </p:cNvSpPr>
          <p:nvPr>
            <p:ph type="body" sz="quarter" idx="14"/>
          </p:nvPr>
        </p:nvSpPr>
        <p:spPr/>
        <p:txBody>
          <a:bodyPr/>
          <a:lstStyle/>
          <a:p>
            <a:endParaRPr lang="en-US"/>
          </a:p>
        </p:txBody>
      </p:sp>
      <p:sp>
        <p:nvSpPr>
          <p:cNvPr id="6" name="Text Placeholder 5"/>
          <p:cNvSpPr>
            <a:spLocks noGrp="1"/>
          </p:cNvSpPr>
          <p:nvPr>
            <p:ph type="body" sz="quarter" idx="18"/>
          </p:nvPr>
        </p:nvSpPr>
        <p:spPr/>
        <p:txBody>
          <a:bodyPr/>
          <a:lstStyle/>
          <a:p>
            <a:r>
              <a:rPr lang="fi-FI"/>
              <a:t>19</a:t>
            </a:r>
            <a:r>
              <a:rPr lang="et-EE"/>
              <a:t>.0</a:t>
            </a:r>
            <a:r>
              <a:rPr lang="fi-FI"/>
              <a:t>3</a:t>
            </a:r>
            <a:r>
              <a:rPr lang="et-EE"/>
              <a:t>.201</a:t>
            </a:r>
            <a:r>
              <a:rPr lang="fi-FI"/>
              <a:t>9</a:t>
            </a:r>
            <a:endParaRPr lang="en-US"/>
          </a:p>
        </p:txBody>
      </p:sp>
      <p:sp>
        <p:nvSpPr>
          <p:cNvPr id="7" name="Text Placeholder 6"/>
          <p:cNvSpPr>
            <a:spLocks noGrp="1"/>
          </p:cNvSpPr>
          <p:nvPr>
            <p:ph type="body" sz="quarter" idx="19"/>
          </p:nvPr>
        </p:nvSpPr>
        <p:spPr/>
        <p:txBody>
          <a:bodyPr/>
          <a:lstStyle/>
          <a:p>
            <a:endParaRPr lang="en-US"/>
          </a:p>
        </p:txBody>
      </p:sp>
      <p:sp>
        <p:nvSpPr>
          <p:cNvPr id="8" name="Text Placeholder 7"/>
          <p:cNvSpPr>
            <a:spLocks noGrp="1"/>
          </p:cNvSpPr>
          <p:nvPr>
            <p:ph type="body" sz="quarter" idx="20"/>
          </p:nvPr>
        </p:nvSpPr>
        <p:spPr/>
        <p:txBody>
          <a:bodyPr/>
          <a:lstStyle/>
          <a:p>
            <a:endParaRPr lang="en-US"/>
          </a:p>
        </p:txBody>
      </p:sp>
    </p:spTree>
    <p:extLst>
      <p:ext uri="{BB962C8B-B14F-4D97-AF65-F5344CB8AC3E}">
        <p14:creationId xmlns:p14="http://schemas.microsoft.com/office/powerpoint/2010/main" val="1640447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8134278" cy="4136400"/>
          </a:xfrm>
        </p:spPr>
        <p:txBody>
          <a:bodyPr>
            <a:normAutofit/>
          </a:bodyPr>
          <a:lstStyle/>
          <a:p>
            <a:pPr marL="0" indent="0">
              <a:lnSpc>
                <a:spcPct val="150000"/>
              </a:lnSpc>
            </a:pPr>
            <a:r>
              <a:rPr lang="en-US" sz="2000" dirty="0" err="1" smtClean="0"/>
              <a:t>Supergrids</a:t>
            </a:r>
            <a:r>
              <a:rPr lang="en-US" sz="2000" dirty="0" smtClean="0"/>
              <a:t> :</a:t>
            </a:r>
            <a:endParaRPr lang="en-US" sz="2000" dirty="0"/>
          </a:p>
          <a:p>
            <a:pPr lvl="1">
              <a:lnSpc>
                <a:spcPct val="150000"/>
              </a:lnSpc>
              <a:buFont typeface="Arial" panose="020B0604020202020204" pitchFamily="34" charset="0"/>
              <a:buChar char="•"/>
            </a:pPr>
            <a:r>
              <a:rPr lang="en-US" sz="2000" b="1" dirty="0" smtClean="0"/>
              <a:t>Improve </a:t>
            </a:r>
            <a:r>
              <a:rPr lang="en-US" sz="2000" b="1" dirty="0"/>
              <a:t>security of power </a:t>
            </a:r>
            <a:r>
              <a:rPr lang="en-US" sz="2000" b="1" dirty="0" smtClean="0"/>
              <a:t>supply</a:t>
            </a:r>
          </a:p>
          <a:p>
            <a:pPr lvl="1">
              <a:lnSpc>
                <a:spcPct val="150000"/>
              </a:lnSpc>
              <a:buFont typeface="Arial" panose="020B0604020202020204" pitchFamily="34" charset="0"/>
              <a:buChar char="•"/>
            </a:pPr>
            <a:r>
              <a:rPr lang="en-US" sz="2000" b="1" dirty="0"/>
              <a:t>Increase penetration of renewables energies</a:t>
            </a:r>
          </a:p>
          <a:p>
            <a:pPr lvl="1">
              <a:lnSpc>
                <a:spcPct val="150000"/>
              </a:lnSpc>
              <a:buFont typeface="Arial" panose="020B0604020202020204" pitchFamily="34" charset="0"/>
              <a:buChar char="•"/>
            </a:pPr>
            <a:r>
              <a:rPr lang="en-US" sz="2000" b="1" dirty="0" smtClean="0"/>
              <a:t>Directly linked </a:t>
            </a:r>
            <a:r>
              <a:rPr lang="en-US" sz="2000" b="1" dirty="0"/>
              <a:t>with HVDC </a:t>
            </a:r>
            <a:r>
              <a:rPr lang="en-US" sz="2000" b="1" dirty="0" smtClean="0"/>
              <a:t>development</a:t>
            </a:r>
          </a:p>
          <a:p>
            <a:pPr marL="0" indent="0">
              <a:lnSpc>
                <a:spcPct val="150000"/>
              </a:lnSpc>
            </a:pPr>
            <a:r>
              <a:rPr lang="en-US" sz="2000" dirty="0" smtClean="0"/>
              <a:t>Many challenges : </a:t>
            </a:r>
          </a:p>
          <a:p>
            <a:pPr marL="682625" lvl="1" indent="-342900">
              <a:lnSpc>
                <a:spcPct val="150000"/>
              </a:lnSpc>
              <a:buFont typeface="Arial" panose="020B0604020202020204" pitchFamily="34" charset="0"/>
              <a:buChar char="•"/>
            </a:pPr>
            <a:r>
              <a:rPr lang="en-US" sz="2000" b="1" dirty="0" smtClean="0"/>
              <a:t>Regulatory</a:t>
            </a:r>
          </a:p>
          <a:p>
            <a:pPr marL="682625" lvl="1" indent="-342900">
              <a:lnSpc>
                <a:spcPct val="150000"/>
              </a:lnSpc>
              <a:buFont typeface="Arial" panose="020B0604020202020204" pitchFamily="34" charset="0"/>
              <a:buChar char="•"/>
            </a:pPr>
            <a:r>
              <a:rPr lang="en-US" sz="2000" b="1" dirty="0" smtClean="0"/>
              <a:t>Financial</a:t>
            </a:r>
          </a:p>
          <a:p>
            <a:pPr marL="682625" lvl="1" indent="-342900">
              <a:lnSpc>
                <a:spcPct val="150000"/>
              </a:lnSpc>
              <a:buFont typeface="Arial" panose="020B0604020202020204" pitchFamily="34" charset="0"/>
              <a:buChar char="•"/>
            </a:pPr>
            <a:r>
              <a:rPr lang="en-US" sz="2000" b="1" dirty="0" smtClean="0"/>
              <a:t>Political</a:t>
            </a:r>
          </a:p>
          <a:p>
            <a:pPr>
              <a:lnSpc>
                <a:spcPct val="150000"/>
              </a:lnSpc>
              <a:buFont typeface="Arial" panose="020B0604020202020204" pitchFamily="34" charset="0"/>
              <a:buChar char="•"/>
            </a:pPr>
            <a:endParaRPr lang="en-US" sz="2000" dirty="0"/>
          </a:p>
        </p:txBody>
      </p:sp>
      <p:sp>
        <p:nvSpPr>
          <p:cNvPr id="3" name="Title 2"/>
          <p:cNvSpPr>
            <a:spLocks noGrp="1"/>
          </p:cNvSpPr>
          <p:nvPr>
            <p:ph type="ctrTitle"/>
          </p:nvPr>
        </p:nvSpPr>
        <p:spPr/>
        <p:txBody>
          <a:bodyPr/>
          <a:lstStyle/>
          <a:p>
            <a:r>
              <a:rPr lang="en-GB" dirty="0" smtClean="0"/>
              <a:t>Conclusion</a:t>
            </a:r>
            <a:endParaRPr lang="en-GB"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10</a:t>
            </a:fld>
            <a:endParaRPr lang="en-US" altLang="en-US"/>
          </a:p>
        </p:txBody>
      </p:sp>
      <p:sp>
        <p:nvSpPr>
          <p:cNvPr id="9" name="Date Placeholder 5">
            <a:extLst>
              <a:ext uri="{FF2B5EF4-FFF2-40B4-BE49-F238E27FC236}">
                <a16:creationId xmlns:a16="http://schemas.microsoft.com/office/drawing/2014/main" id="{8667BF26-A9B9-4E1E-841B-03C5EF9FA232}"/>
              </a:ext>
            </a:extLst>
          </p:cNvPr>
          <p:cNvSpPr>
            <a:spLocks noGrp="1"/>
          </p:cNvSpPr>
          <p:nvPr>
            <p:ph type="dt" sz="half" idx="19"/>
          </p:nvPr>
        </p:nvSpPr>
        <p:spPr>
          <a:xfrm>
            <a:off x="3429000" y="6273800"/>
            <a:ext cx="1544638" cy="125413"/>
          </a:xfrm>
        </p:spPr>
        <p:txBody>
          <a:bodyPr/>
          <a:lstStyle/>
          <a:p>
            <a:pPr>
              <a:defRPr/>
            </a:pPr>
            <a:r>
              <a:rPr lang="fi-FI" dirty="0" smtClean="0"/>
              <a:t>19.03.2019</a:t>
            </a:r>
            <a:endParaRPr lang="en-US" dirty="0"/>
          </a:p>
        </p:txBody>
      </p:sp>
    </p:spTree>
    <p:extLst>
      <p:ext uri="{BB962C8B-B14F-4D97-AF65-F5344CB8AC3E}">
        <p14:creationId xmlns:p14="http://schemas.microsoft.com/office/powerpoint/2010/main" val="32231556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8134278" cy="4136400"/>
          </a:xfrm>
        </p:spPr>
        <p:txBody>
          <a:bodyPr>
            <a:normAutofit/>
          </a:bodyPr>
          <a:lstStyle/>
          <a:p>
            <a:pPr marL="0" indent="0">
              <a:lnSpc>
                <a:spcPct val="150000"/>
              </a:lnSpc>
            </a:pPr>
            <a:r>
              <a:rPr lang="en-US" sz="1100">
                <a:hlinkClick r:id="rId3"/>
              </a:rPr>
              <a:t>https://www.ieee.org/content/dam/ieee-org/ieee/web/org/about/hvdc_grids_for_european_transmission_system.pdf</a:t>
            </a:r>
            <a:endParaRPr lang="en-US" sz="1100"/>
          </a:p>
          <a:p>
            <a:pPr marL="0" indent="0">
              <a:lnSpc>
                <a:spcPct val="150000"/>
              </a:lnSpc>
            </a:pPr>
            <a:r>
              <a:rPr lang="en-US" sz="1100">
                <a:hlinkClick r:id="rId4"/>
              </a:rPr>
              <a:t>https://spectrum.ieee.org/energy/the-smarter-grid/chinas-ambitious-plan-to-build-the-worlds-biggest-supergrid</a:t>
            </a:r>
            <a:endParaRPr lang="en-US" sz="1100"/>
          </a:p>
          <a:p>
            <a:pPr marL="0" indent="0">
              <a:lnSpc>
                <a:spcPct val="150000"/>
              </a:lnSpc>
            </a:pPr>
            <a:r>
              <a:rPr lang="en-US" sz="1100">
                <a:hlinkClick r:id="rId5"/>
              </a:rPr>
              <a:t>http://publications.lib.chalmers.se/records/fulltext/242743/242743.pdf</a:t>
            </a:r>
            <a:endParaRPr lang="en-US" sz="1100"/>
          </a:p>
          <a:p>
            <a:pPr marL="0" indent="0">
              <a:lnSpc>
                <a:spcPct val="150000"/>
              </a:lnSpc>
            </a:pPr>
            <a:r>
              <a:rPr lang="en-US" sz="1100">
                <a:hlinkClick r:id="rId6"/>
              </a:rPr>
              <a:t>https://spectrum.ieee.org/energy/the-smarter-grid/lets-build-a-global-power-grid</a:t>
            </a:r>
            <a:endParaRPr lang="en-US" sz="1100"/>
          </a:p>
          <a:p>
            <a:pPr marL="0" indent="0">
              <a:lnSpc>
                <a:spcPct val="150000"/>
              </a:lnSpc>
            </a:pPr>
            <a:endParaRPr lang="en-US" sz="1100"/>
          </a:p>
          <a:p>
            <a:pPr marL="0" indent="0">
              <a:lnSpc>
                <a:spcPct val="150000"/>
              </a:lnSpc>
            </a:pPr>
            <a:endParaRPr lang="en-US" sz="1100"/>
          </a:p>
        </p:txBody>
      </p:sp>
      <p:sp>
        <p:nvSpPr>
          <p:cNvPr id="3" name="Title 2"/>
          <p:cNvSpPr>
            <a:spLocks noGrp="1"/>
          </p:cNvSpPr>
          <p:nvPr>
            <p:ph type="ctrTitle"/>
          </p:nvPr>
        </p:nvSpPr>
        <p:spPr/>
        <p:txBody>
          <a:bodyPr/>
          <a:lstStyle/>
          <a:p>
            <a:r>
              <a:rPr lang="fi-FI" err="1"/>
              <a:t>Source</a:t>
            </a:r>
            <a:r>
              <a:rPr lang="fi-FI"/>
              <a:t> </a:t>
            </a:r>
            <a:r>
              <a:rPr lang="fi-FI" err="1"/>
              <a:t>material</a:t>
            </a:r>
            <a:r>
              <a:rPr lang="fi-FI"/>
              <a:t> </a:t>
            </a:r>
            <a:r>
              <a:rPr lang="fi-FI" err="1"/>
              <a:t>used</a:t>
            </a:r>
            <a:endParaRPr lang="en-US"/>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11</a:t>
            </a:fld>
            <a:endParaRPr lang="en-US" altLang="en-US"/>
          </a:p>
        </p:txBody>
      </p:sp>
      <p:sp>
        <p:nvSpPr>
          <p:cNvPr id="9" name="Date Placeholder 5">
            <a:extLst>
              <a:ext uri="{FF2B5EF4-FFF2-40B4-BE49-F238E27FC236}">
                <a16:creationId xmlns:a16="http://schemas.microsoft.com/office/drawing/2014/main" id="{8667BF26-A9B9-4E1E-841B-03C5EF9FA232}"/>
              </a:ext>
            </a:extLst>
          </p:cNvPr>
          <p:cNvSpPr>
            <a:spLocks noGrp="1"/>
          </p:cNvSpPr>
          <p:nvPr>
            <p:ph type="dt" sz="half" idx="19"/>
          </p:nvPr>
        </p:nvSpPr>
        <p:spPr>
          <a:xfrm>
            <a:off x="3429000" y="6273800"/>
            <a:ext cx="1544638" cy="125413"/>
          </a:xfrm>
        </p:spPr>
        <p:txBody>
          <a:bodyPr/>
          <a:lstStyle/>
          <a:p>
            <a:pPr>
              <a:defRPr/>
            </a:pPr>
            <a:r>
              <a:rPr lang="fi-FI" dirty="0" smtClean="0"/>
              <a:t>19.03.2019</a:t>
            </a:r>
            <a:endParaRPr lang="en-US" dirty="0"/>
          </a:p>
        </p:txBody>
      </p:sp>
    </p:spTree>
    <p:extLst>
      <p:ext uri="{BB962C8B-B14F-4D97-AF65-F5344CB8AC3E}">
        <p14:creationId xmlns:p14="http://schemas.microsoft.com/office/powerpoint/2010/main" val="16607002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7988990" cy="4136400"/>
          </a:xfrm>
        </p:spPr>
        <p:txBody>
          <a:bodyPr>
            <a:normAutofit/>
          </a:bodyPr>
          <a:lstStyle/>
          <a:p>
            <a:pPr marL="0" indent="0" eaLnBrk="1" hangingPunct="1">
              <a:lnSpc>
                <a:spcPct val="160000"/>
              </a:lnSpc>
            </a:pPr>
            <a:r>
              <a:rPr lang="en-US" sz="2000" dirty="0">
                <a:ea typeface="ＭＳ Ｐゴシック"/>
              </a:rPr>
              <a:t>Context </a:t>
            </a:r>
            <a:endParaRPr lang="en-US" sz="2000" dirty="0"/>
          </a:p>
          <a:p>
            <a:pPr marL="0" indent="0" eaLnBrk="1" hangingPunct="1">
              <a:lnSpc>
                <a:spcPct val="160000"/>
              </a:lnSpc>
            </a:pPr>
            <a:r>
              <a:rPr lang="en-US" sz="2000" dirty="0">
                <a:ea typeface="ＭＳ Ｐゴシック"/>
              </a:rPr>
              <a:t>Technology</a:t>
            </a:r>
          </a:p>
          <a:p>
            <a:pPr marL="0" indent="0" eaLnBrk="1" hangingPunct="1">
              <a:lnSpc>
                <a:spcPct val="160000"/>
              </a:lnSpc>
            </a:pPr>
            <a:r>
              <a:rPr lang="en-US" sz="2000" dirty="0">
                <a:ea typeface="ＭＳ Ｐゴシック"/>
              </a:rPr>
              <a:t>Social, Economic and Political challenges</a:t>
            </a:r>
            <a:endParaRPr lang="en-US" sz="2000" dirty="0"/>
          </a:p>
          <a:p>
            <a:pPr marL="0" indent="0" eaLnBrk="1" hangingPunct="1">
              <a:lnSpc>
                <a:spcPct val="160000"/>
              </a:lnSpc>
            </a:pPr>
            <a:r>
              <a:rPr lang="en-US" sz="2000" dirty="0" smtClean="0">
                <a:ea typeface="ＭＳ Ｐゴシック"/>
              </a:rPr>
              <a:t>Projects</a:t>
            </a:r>
            <a:endParaRPr lang="en-US" sz="2000" dirty="0"/>
          </a:p>
          <a:p>
            <a:pPr marL="0" indent="0" eaLnBrk="1" hangingPunct="1">
              <a:lnSpc>
                <a:spcPct val="160000"/>
              </a:lnSpc>
            </a:pPr>
            <a:endParaRPr lang="en-US" sz="2000" dirty="0"/>
          </a:p>
          <a:p>
            <a:pPr marL="0" indent="0" eaLnBrk="1" hangingPunct="1">
              <a:lnSpc>
                <a:spcPct val="160000"/>
              </a:lnSpc>
            </a:pPr>
            <a:endParaRPr lang="en-US" sz="2000" dirty="0"/>
          </a:p>
        </p:txBody>
      </p:sp>
      <p:sp>
        <p:nvSpPr>
          <p:cNvPr id="3" name="Title 2"/>
          <p:cNvSpPr>
            <a:spLocks noGrp="1"/>
          </p:cNvSpPr>
          <p:nvPr>
            <p:ph type="ctrTitle"/>
          </p:nvPr>
        </p:nvSpPr>
        <p:spPr/>
        <p:txBody>
          <a:bodyPr/>
          <a:lstStyle/>
          <a:p>
            <a:r>
              <a:rPr lang="fi-FI" err="1"/>
              <a:t>Introduction</a:t>
            </a:r>
            <a:endParaRPr lang="en-US"/>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2</a:t>
            </a:fld>
            <a:endParaRPr lang="en-US" altLang="en-US"/>
          </a:p>
        </p:txBody>
      </p:sp>
      <p:sp>
        <p:nvSpPr>
          <p:cNvPr id="9" name="Date Placeholder 5">
            <a:extLst>
              <a:ext uri="{FF2B5EF4-FFF2-40B4-BE49-F238E27FC236}">
                <a16:creationId xmlns:a16="http://schemas.microsoft.com/office/drawing/2014/main" id="{8667BF26-A9B9-4E1E-841B-03C5EF9FA232}"/>
              </a:ext>
            </a:extLst>
          </p:cNvPr>
          <p:cNvSpPr>
            <a:spLocks noGrp="1"/>
          </p:cNvSpPr>
          <p:nvPr>
            <p:ph type="dt" sz="half" idx="19"/>
          </p:nvPr>
        </p:nvSpPr>
        <p:spPr>
          <a:xfrm>
            <a:off x="3429000" y="6273800"/>
            <a:ext cx="1544638" cy="125413"/>
          </a:xfrm>
        </p:spPr>
        <p:txBody>
          <a:bodyPr/>
          <a:lstStyle/>
          <a:p>
            <a:pPr>
              <a:defRPr/>
            </a:pPr>
            <a:r>
              <a:rPr lang="fi-FI" dirty="0" smtClean="0"/>
              <a:t>19.03.2019</a:t>
            </a:r>
            <a:endParaRPr lang="en-US" dirty="0"/>
          </a:p>
        </p:txBody>
      </p:sp>
    </p:spTree>
    <p:extLst>
      <p:ext uri="{BB962C8B-B14F-4D97-AF65-F5344CB8AC3E}">
        <p14:creationId xmlns:p14="http://schemas.microsoft.com/office/powerpoint/2010/main" val="21389768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166921"/>
            <a:ext cx="7772400" cy="613948"/>
          </a:xfrm>
        </p:spPr>
        <p:txBody>
          <a:bodyPr>
            <a:normAutofit fontScale="92500" lnSpcReduction="10000"/>
          </a:bodyPr>
          <a:lstStyle/>
          <a:p>
            <a:pPr marL="0" indent="0" algn="ctr">
              <a:lnSpc>
                <a:spcPct val="150000"/>
              </a:lnSpc>
            </a:pPr>
            <a:r>
              <a:rPr lang="en-US" sz="3000">
                <a:ea typeface="ＭＳ Ｐゴシック"/>
              </a:rPr>
              <a:t>The Electric Power Industry </a:t>
            </a:r>
            <a:endParaRPr lang="en-US" sz="1800"/>
          </a:p>
        </p:txBody>
      </p:sp>
      <p:sp>
        <p:nvSpPr>
          <p:cNvPr id="3" name="Title 2"/>
          <p:cNvSpPr>
            <a:spLocks noGrp="1"/>
          </p:cNvSpPr>
          <p:nvPr>
            <p:ph type="ctrTitle"/>
          </p:nvPr>
        </p:nvSpPr>
        <p:spPr/>
        <p:txBody>
          <a:bodyPr/>
          <a:lstStyle/>
          <a:p>
            <a:r>
              <a:rPr lang="en-US"/>
              <a:t>Context</a:t>
            </a:r>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3</a:t>
            </a:fld>
            <a:endParaRPr lang="en-US" altLang="en-US"/>
          </a:p>
        </p:txBody>
      </p:sp>
      <p:pic>
        <p:nvPicPr>
          <p:cNvPr id="6" name="Picture 8" descr="A yellow sign with black text&#10;&#10;Description generated with high confidence">
            <a:extLst>
              <a:ext uri="{FF2B5EF4-FFF2-40B4-BE49-F238E27FC236}">
                <a16:creationId xmlns:a16="http://schemas.microsoft.com/office/drawing/2014/main" id="{A670F495-4B18-4233-8F3D-024DBB38BB96}"/>
              </a:ext>
            </a:extLst>
          </p:cNvPr>
          <p:cNvPicPr>
            <a:picLocks noChangeAspect="1"/>
          </p:cNvPicPr>
          <p:nvPr/>
        </p:nvPicPr>
        <p:blipFill>
          <a:blip r:embed="rId3"/>
          <a:stretch>
            <a:fillRect/>
          </a:stretch>
        </p:blipFill>
        <p:spPr>
          <a:xfrm>
            <a:off x="3701685" y="2435524"/>
            <a:ext cx="1496214" cy="2346385"/>
          </a:xfrm>
          <a:prstGeom prst="rect">
            <a:avLst/>
          </a:prstGeom>
        </p:spPr>
      </p:pic>
      <p:sp>
        <p:nvSpPr>
          <p:cNvPr id="10" name="TextBox 9">
            <a:extLst>
              <a:ext uri="{FF2B5EF4-FFF2-40B4-BE49-F238E27FC236}">
                <a16:creationId xmlns:a16="http://schemas.microsoft.com/office/drawing/2014/main" id="{67F33AF0-0FF9-4328-A1D6-26A61160B58C}"/>
              </a:ext>
            </a:extLst>
          </p:cNvPr>
          <p:cNvSpPr txBox="1"/>
          <p:nvPr/>
        </p:nvSpPr>
        <p:spPr>
          <a:xfrm>
            <a:off x="324929" y="1863306"/>
            <a:ext cx="3490821" cy="3805594"/>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lnSpc>
                <a:spcPct val="200000"/>
              </a:lnSpc>
            </a:pPr>
            <a:r>
              <a:rPr lang="en-US" sz="2500">
                <a:latin typeface="Arial"/>
                <a:ea typeface="ＭＳ Ｐゴシック"/>
                <a:cs typeface="Arial"/>
              </a:rPr>
              <a:t>In the past :</a:t>
            </a:r>
            <a:endParaRPr lang="en-US" sz="2500">
              <a:cs typeface="Arial"/>
            </a:endParaRPr>
          </a:p>
          <a:p>
            <a:pPr marL="342900" indent="-342900" algn="just">
              <a:lnSpc>
                <a:spcPct val="250000"/>
              </a:lnSpc>
              <a:buFont typeface="Arial"/>
              <a:buChar char="•"/>
            </a:pPr>
            <a:r>
              <a:rPr lang="en-US">
                <a:latin typeface="Arial"/>
                <a:ea typeface="ＭＳ Ｐゴシック"/>
                <a:cs typeface="Arial"/>
              </a:rPr>
              <a:t>Stable &amp; mature sector</a:t>
            </a:r>
          </a:p>
          <a:p>
            <a:pPr marL="342900" indent="-342900" algn="just">
              <a:lnSpc>
                <a:spcPct val="250000"/>
              </a:lnSpc>
              <a:buFont typeface="Arial"/>
              <a:buChar char="•"/>
            </a:pPr>
            <a:r>
              <a:rPr lang="en-US">
                <a:latin typeface="Arial"/>
                <a:ea typeface="ＭＳ Ｐゴシック"/>
                <a:cs typeface="Arial"/>
              </a:rPr>
              <a:t>Well know operation </a:t>
            </a:r>
          </a:p>
          <a:p>
            <a:pPr marL="342900" indent="-342900" algn="just">
              <a:lnSpc>
                <a:spcPct val="250000"/>
              </a:lnSpc>
              <a:buFont typeface="Arial"/>
              <a:buChar char="•"/>
            </a:pPr>
            <a:r>
              <a:rPr lang="en-US">
                <a:latin typeface="Arial"/>
                <a:ea typeface="ＭＳ Ｐゴシック"/>
                <a:cs typeface="Arial"/>
              </a:rPr>
              <a:t>Not so much innovation </a:t>
            </a:r>
          </a:p>
          <a:p>
            <a:pPr marL="342900" indent="-342900" algn="just">
              <a:lnSpc>
                <a:spcPct val="250000"/>
              </a:lnSpc>
              <a:buFont typeface="Arial"/>
              <a:buChar char="•"/>
            </a:pPr>
            <a:r>
              <a:rPr lang="en-US">
                <a:latin typeface="Arial"/>
                <a:ea typeface="ＭＳ Ｐゴシック"/>
                <a:cs typeface="Arial"/>
              </a:rPr>
              <a:t>Polluting generation</a:t>
            </a:r>
            <a:endParaRPr lang="en-US">
              <a:cs typeface="Arial"/>
            </a:endParaRPr>
          </a:p>
        </p:txBody>
      </p:sp>
      <p:sp>
        <p:nvSpPr>
          <p:cNvPr id="11" name="TextBox 10">
            <a:extLst>
              <a:ext uri="{FF2B5EF4-FFF2-40B4-BE49-F238E27FC236}">
                <a16:creationId xmlns:a16="http://schemas.microsoft.com/office/drawing/2014/main" id="{22549F32-306A-4F7C-B0E1-B26EAF53B7ED}"/>
              </a:ext>
            </a:extLst>
          </p:cNvPr>
          <p:cNvSpPr txBox="1"/>
          <p:nvPr/>
        </p:nvSpPr>
        <p:spPr>
          <a:xfrm>
            <a:off x="5255464" y="1862407"/>
            <a:ext cx="3807124" cy="4247317"/>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200000"/>
              </a:lnSpc>
            </a:pPr>
            <a:r>
              <a:rPr lang="en-US" sz="2500">
                <a:latin typeface="Arial"/>
                <a:ea typeface="ＭＳ Ｐゴシック"/>
                <a:cs typeface="Arial"/>
              </a:rPr>
              <a:t>Now &amp; in the future :</a:t>
            </a:r>
            <a:endParaRPr lang="en-US"/>
          </a:p>
          <a:p>
            <a:pPr marL="342900" indent="-342900" algn="just">
              <a:lnSpc>
                <a:spcPct val="250000"/>
              </a:lnSpc>
              <a:buFont typeface="Arial"/>
              <a:buChar char="•"/>
            </a:pPr>
            <a:r>
              <a:rPr lang="en-US">
                <a:latin typeface="Arial"/>
                <a:ea typeface="ＭＳ Ｐゴシック"/>
                <a:cs typeface="Arial"/>
              </a:rPr>
              <a:t>New Production Technology</a:t>
            </a:r>
            <a:endParaRPr lang="en-US">
              <a:cs typeface="Arial"/>
            </a:endParaRPr>
          </a:p>
          <a:p>
            <a:pPr marL="342900" indent="-342900" algn="just">
              <a:lnSpc>
                <a:spcPct val="250000"/>
              </a:lnSpc>
              <a:buFont typeface="Arial"/>
              <a:buChar char="•"/>
            </a:pPr>
            <a:r>
              <a:rPr lang="en-US">
                <a:latin typeface="Arial"/>
                <a:ea typeface="ＭＳ Ｐゴシック"/>
                <a:cs typeface="Arial"/>
              </a:rPr>
              <a:t>Lots of innovations</a:t>
            </a:r>
            <a:endParaRPr lang="en-US">
              <a:cs typeface="Arial"/>
            </a:endParaRPr>
          </a:p>
          <a:p>
            <a:pPr marL="342900" indent="-342900" algn="just">
              <a:lnSpc>
                <a:spcPct val="250000"/>
              </a:lnSpc>
              <a:buFont typeface="Arial"/>
              <a:buChar char="•"/>
            </a:pPr>
            <a:r>
              <a:rPr lang="en-US">
                <a:latin typeface="Arial"/>
                <a:ea typeface="ＭＳ Ｐゴシック"/>
                <a:cs typeface="Arial"/>
              </a:rPr>
              <a:t>Clean supply of electricity</a:t>
            </a:r>
            <a:endParaRPr lang="en-US">
              <a:cs typeface="Arial"/>
            </a:endParaRPr>
          </a:p>
          <a:p>
            <a:pPr marL="342900" indent="-342900" algn="just">
              <a:lnSpc>
                <a:spcPct val="250000"/>
              </a:lnSpc>
              <a:buFont typeface="Arial"/>
              <a:buChar char="•"/>
            </a:pPr>
            <a:r>
              <a:rPr lang="en-US">
                <a:latin typeface="Arial"/>
                <a:ea typeface="ＭＳ Ｐゴシック"/>
                <a:cs typeface="Arial"/>
              </a:rPr>
              <a:t>Need more flexibility</a:t>
            </a:r>
            <a:endParaRPr lang="en-US">
              <a:cs typeface="Arial"/>
            </a:endParaRPr>
          </a:p>
          <a:p>
            <a:endParaRPr lang="en-US">
              <a:cs typeface="Arial"/>
            </a:endParaRPr>
          </a:p>
        </p:txBody>
      </p:sp>
      <p:sp>
        <p:nvSpPr>
          <p:cNvPr id="12" name="Date Placeholder 5">
            <a:extLst>
              <a:ext uri="{FF2B5EF4-FFF2-40B4-BE49-F238E27FC236}">
                <a16:creationId xmlns:a16="http://schemas.microsoft.com/office/drawing/2014/main" id="{8667BF26-A9B9-4E1E-841B-03C5EF9FA232}"/>
              </a:ext>
            </a:extLst>
          </p:cNvPr>
          <p:cNvSpPr>
            <a:spLocks noGrp="1"/>
          </p:cNvSpPr>
          <p:nvPr>
            <p:ph type="dt" sz="half" idx="19"/>
          </p:nvPr>
        </p:nvSpPr>
        <p:spPr>
          <a:xfrm>
            <a:off x="3429000" y="6273800"/>
            <a:ext cx="1544638" cy="125413"/>
          </a:xfrm>
        </p:spPr>
        <p:txBody>
          <a:bodyPr/>
          <a:lstStyle/>
          <a:p>
            <a:pPr>
              <a:defRPr/>
            </a:pPr>
            <a:r>
              <a:rPr lang="fi-FI" dirty="0" smtClean="0"/>
              <a:t>19.03.2019</a:t>
            </a:r>
            <a:endParaRPr lang="en-US" dirty="0"/>
          </a:p>
        </p:txBody>
      </p:sp>
    </p:spTree>
    <p:extLst>
      <p:ext uri="{BB962C8B-B14F-4D97-AF65-F5344CB8AC3E}">
        <p14:creationId xmlns:p14="http://schemas.microsoft.com/office/powerpoint/2010/main" val="5218815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2C3624F-97F7-4722-956A-57C39269A36D}"/>
              </a:ext>
            </a:extLst>
          </p:cNvPr>
          <p:cNvSpPr>
            <a:spLocks noGrp="1"/>
          </p:cNvSpPr>
          <p:nvPr>
            <p:ph type="body" sz="quarter" idx="13"/>
          </p:nvPr>
        </p:nvSpPr>
        <p:spPr>
          <a:xfrm>
            <a:off x="572400" y="1281940"/>
            <a:ext cx="7982128" cy="297645"/>
          </a:xfrm>
        </p:spPr>
        <p:txBody>
          <a:bodyPr/>
          <a:lstStyle/>
          <a:p>
            <a:pPr algn="ctr"/>
            <a:r>
              <a:rPr lang="en-US" sz="2200">
                <a:ea typeface="ＭＳ Ｐゴシック"/>
              </a:rPr>
              <a:t>Renewable potential in Europe</a:t>
            </a:r>
            <a:r>
              <a:rPr lang="en-US" sz="3000">
                <a:ea typeface="ＭＳ Ｐゴシック"/>
              </a:rPr>
              <a:t> </a:t>
            </a:r>
            <a:endParaRPr lang="en-US" sz="3000"/>
          </a:p>
        </p:txBody>
      </p:sp>
      <p:sp>
        <p:nvSpPr>
          <p:cNvPr id="3" name="Title 2">
            <a:extLst>
              <a:ext uri="{FF2B5EF4-FFF2-40B4-BE49-F238E27FC236}">
                <a16:creationId xmlns:a16="http://schemas.microsoft.com/office/drawing/2014/main" id="{A026BD06-DACC-4DBC-8A17-5F42D2B56751}"/>
              </a:ext>
            </a:extLst>
          </p:cNvPr>
          <p:cNvSpPr>
            <a:spLocks noGrp="1"/>
          </p:cNvSpPr>
          <p:nvPr>
            <p:ph type="ctrTitle"/>
          </p:nvPr>
        </p:nvSpPr>
        <p:spPr>
          <a:xfrm>
            <a:off x="572400" y="487740"/>
            <a:ext cx="7772400" cy="900000"/>
          </a:xfrm>
        </p:spPr>
        <p:txBody>
          <a:bodyPr/>
          <a:lstStyle/>
          <a:p>
            <a:r>
              <a:rPr lang="en-US">
                <a:ea typeface="ＭＳ Ｐゴシック"/>
              </a:rPr>
              <a:t>Context</a:t>
            </a:r>
            <a:endParaRPr lang="en-US"/>
          </a:p>
        </p:txBody>
      </p:sp>
      <p:sp>
        <p:nvSpPr>
          <p:cNvPr id="4" name="Text Placeholder 3">
            <a:extLst>
              <a:ext uri="{FF2B5EF4-FFF2-40B4-BE49-F238E27FC236}">
                <a16:creationId xmlns:a16="http://schemas.microsoft.com/office/drawing/2014/main" id="{FD758B8E-0D44-4A68-ADD7-BADA30D8AAFF}"/>
              </a:ext>
            </a:extLst>
          </p:cNvPr>
          <p:cNvSpPr>
            <a:spLocks noGrp="1"/>
          </p:cNvSpPr>
          <p:nvPr>
            <p:ph type="body" sz="quarter" idx="16"/>
          </p:nvPr>
        </p:nvSpPr>
        <p:spPr/>
        <p:txBody>
          <a:bodyPr/>
          <a:lstStyle/>
          <a:p>
            <a:endParaRPr lang="en-US"/>
          </a:p>
        </p:txBody>
      </p:sp>
      <p:sp>
        <p:nvSpPr>
          <p:cNvPr id="5" name="Text Placeholder 4">
            <a:extLst>
              <a:ext uri="{FF2B5EF4-FFF2-40B4-BE49-F238E27FC236}">
                <a16:creationId xmlns:a16="http://schemas.microsoft.com/office/drawing/2014/main" id="{BD000A5D-4CFA-4C36-AD93-3E279BF0F5BD}"/>
              </a:ext>
            </a:extLst>
          </p:cNvPr>
          <p:cNvSpPr>
            <a:spLocks noGrp="1"/>
          </p:cNvSpPr>
          <p:nvPr>
            <p:ph type="body" sz="quarter" idx="17"/>
          </p:nvPr>
        </p:nvSpPr>
        <p:spPr/>
        <p:txBody>
          <a:bodyPr/>
          <a:lstStyle/>
          <a:p>
            <a:endParaRPr lang="en-US"/>
          </a:p>
        </p:txBody>
      </p:sp>
      <p:sp>
        <p:nvSpPr>
          <p:cNvPr id="6" name="Date Placeholder 5">
            <a:extLst>
              <a:ext uri="{FF2B5EF4-FFF2-40B4-BE49-F238E27FC236}">
                <a16:creationId xmlns:a16="http://schemas.microsoft.com/office/drawing/2014/main" id="{8667BF26-A9B9-4E1E-841B-03C5EF9FA232}"/>
              </a:ext>
            </a:extLst>
          </p:cNvPr>
          <p:cNvSpPr>
            <a:spLocks noGrp="1"/>
          </p:cNvSpPr>
          <p:nvPr>
            <p:ph type="dt" sz="half" idx="19"/>
          </p:nvPr>
        </p:nvSpPr>
        <p:spPr/>
        <p:txBody>
          <a:bodyPr/>
          <a:lstStyle/>
          <a:p>
            <a:pPr>
              <a:defRPr/>
            </a:pPr>
            <a:r>
              <a:rPr lang="fi-FI" dirty="0" smtClean="0"/>
              <a:t>19.03.2019</a:t>
            </a:r>
            <a:endParaRPr lang="en-US" dirty="0"/>
          </a:p>
        </p:txBody>
      </p:sp>
      <p:sp>
        <p:nvSpPr>
          <p:cNvPr id="7" name="Slide Number Placeholder 6">
            <a:extLst>
              <a:ext uri="{FF2B5EF4-FFF2-40B4-BE49-F238E27FC236}">
                <a16:creationId xmlns:a16="http://schemas.microsoft.com/office/drawing/2014/main" id="{6AD63C3F-1960-4F76-A304-1A020813EF1E}"/>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4</a:t>
            </a:fld>
            <a:endParaRPr lang="en-US" altLang="en-US"/>
          </a:p>
        </p:txBody>
      </p:sp>
      <p:pic>
        <p:nvPicPr>
          <p:cNvPr id="10" name="Picture 10" descr="A close up of a map&#10;&#10;Description generated with high confidence">
            <a:extLst>
              <a:ext uri="{FF2B5EF4-FFF2-40B4-BE49-F238E27FC236}">
                <a16:creationId xmlns:a16="http://schemas.microsoft.com/office/drawing/2014/main" id="{5EA1953A-ED26-4BBF-9561-FE30125B0899}"/>
              </a:ext>
            </a:extLst>
          </p:cNvPr>
          <p:cNvPicPr>
            <a:picLocks noChangeAspect="1"/>
          </p:cNvPicPr>
          <p:nvPr/>
        </p:nvPicPr>
        <p:blipFill>
          <a:blip r:embed="rId3"/>
          <a:stretch>
            <a:fillRect/>
          </a:stretch>
        </p:blipFill>
        <p:spPr>
          <a:xfrm>
            <a:off x="569344" y="1535830"/>
            <a:ext cx="4454106" cy="4289550"/>
          </a:xfrm>
          <a:prstGeom prst="rect">
            <a:avLst/>
          </a:prstGeom>
        </p:spPr>
      </p:pic>
      <p:pic>
        <p:nvPicPr>
          <p:cNvPr id="12" name="Picture 12" descr="A screenshot of a cell phone&#10;&#10;Description generated with very high confidence">
            <a:extLst>
              <a:ext uri="{FF2B5EF4-FFF2-40B4-BE49-F238E27FC236}">
                <a16:creationId xmlns:a16="http://schemas.microsoft.com/office/drawing/2014/main" id="{5523BFD5-F561-4DB0-84A6-1EEB4CBC16EF}"/>
              </a:ext>
            </a:extLst>
          </p:cNvPr>
          <p:cNvPicPr>
            <a:picLocks noChangeAspect="1"/>
          </p:cNvPicPr>
          <p:nvPr/>
        </p:nvPicPr>
        <p:blipFill>
          <a:blip r:embed="rId4"/>
          <a:stretch>
            <a:fillRect/>
          </a:stretch>
        </p:blipFill>
        <p:spPr>
          <a:xfrm>
            <a:off x="6219645" y="4202306"/>
            <a:ext cx="2124974" cy="1487011"/>
          </a:xfrm>
          <a:prstGeom prst="rect">
            <a:avLst/>
          </a:prstGeom>
        </p:spPr>
      </p:pic>
      <p:sp>
        <p:nvSpPr>
          <p:cNvPr id="14" name="TextBox 13">
            <a:extLst>
              <a:ext uri="{FF2B5EF4-FFF2-40B4-BE49-F238E27FC236}">
                <a16:creationId xmlns:a16="http://schemas.microsoft.com/office/drawing/2014/main" id="{750C9D6D-11D2-4E91-BCBD-8C1C1B06DA41}"/>
              </a:ext>
            </a:extLst>
          </p:cNvPr>
          <p:cNvSpPr txBox="1"/>
          <p:nvPr/>
        </p:nvSpPr>
        <p:spPr>
          <a:xfrm>
            <a:off x="5285117" y="2208362"/>
            <a:ext cx="3548332" cy="1754326"/>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1800">
              <a:latin typeface="Arial"/>
              <a:ea typeface="ＭＳ Ｐゴシック"/>
              <a:cs typeface="Arial"/>
            </a:endParaRPr>
          </a:p>
          <a:p>
            <a:r>
              <a:rPr lang="en-US" sz="3000">
                <a:solidFill>
                  <a:schemeClr val="accent5">
                    <a:lumMod val="75000"/>
                  </a:schemeClr>
                </a:solidFill>
                <a:latin typeface="Arial"/>
                <a:ea typeface="ＭＳ Ｐゴシック"/>
                <a:cs typeface="Arial"/>
              </a:rPr>
              <a:t>- </a:t>
            </a:r>
            <a:r>
              <a:rPr lang="en-US" sz="1800">
                <a:solidFill>
                  <a:schemeClr val="accent5">
                    <a:lumMod val="75000"/>
                  </a:schemeClr>
                </a:solidFill>
                <a:latin typeface="Arial"/>
                <a:ea typeface="ＭＳ Ｐゴシック"/>
                <a:cs typeface="Arial"/>
              </a:rPr>
              <a:t>Wind potential</a:t>
            </a:r>
          </a:p>
          <a:p>
            <a:r>
              <a:rPr lang="en-US" sz="3000">
                <a:solidFill>
                  <a:srgbClr val="FFC000"/>
                </a:solidFill>
                <a:latin typeface="Arial"/>
                <a:ea typeface="ＭＳ Ｐゴシック"/>
                <a:cs typeface="Arial"/>
              </a:rPr>
              <a:t>- </a:t>
            </a:r>
            <a:r>
              <a:rPr lang="en-US" sz="1800">
                <a:solidFill>
                  <a:srgbClr val="FFC000"/>
                </a:solidFill>
                <a:latin typeface="Arial"/>
                <a:ea typeface="ＭＳ Ｐゴシック"/>
                <a:cs typeface="Arial"/>
              </a:rPr>
              <a:t>Solar potential</a:t>
            </a:r>
          </a:p>
          <a:p>
            <a:r>
              <a:rPr lang="en-US" sz="3000">
                <a:solidFill>
                  <a:srgbClr val="000000"/>
                </a:solidFill>
                <a:latin typeface="Arial"/>
                <a:ea typeface="ＭＳ Ｐゴシック"/>
                <a:cs typeface="Arial"/>
              </a:rPr>
              <a:t>-</a:t>
            </a:r>
            <a:r>
              <a:rPr lang="en-US" sz="1800">
                <a:solidFill>
                  <a:srgbClr val="000000"/>
                </a:solidFill>
                <a:latin typeface="Arial"/>
                <a:ea typeface="ＭＳ Ｐゴシック"/>
                <a:cs typeface="Arial"/>
              </a:rPr>
              <a:t> Load center</a:t>
            </a:r>
            <a:endParaRPr lang="en-US"/>
          </a:p>
        </p:txBody>
      </p:sp>
    </p:spTree>
    <p:extLst>
      <p:ext uri="{BB962C8B-B14F-4D97-AF65-F5344CB8AC3E}">
        <p14:creationId xmlns:p14="http://schemas.microsoft.com/office/powerpoint/2010/main" val="11017154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472191" y="4389517"/>
            <a:ext cx="8346132" cy="1247884"/>
          </a:xfrm>
        </p:spPr>
        <p:txBody>
          <a:bodyPr>
            <a:normAutofit/>
          </a:bodyPr>
          <a:lstStyle/>
          <a:p>
            <a:pPr>
              <a:lnSpc>
                <a:spcPct val="150000"/>
              </a:lnSpc>
              <a:buFont typeface="Arial" panose="020B0604020202020204" pitchFamily="34" charset="0"/>
              <a:buChar char="•"/>
            </a:pPr>
            <a:r>
              <a:rPr lang="en-US" sz="1600" dirty="0">
                <a:ea typeface="ＭＳ Ｐゴシック"/>
              </a:rPr>
              <a:t>DC : Converters: (</a:t>
            </a:r>
            <a:r>
              <a:rPr lang="en-US" sz="1600" dirty="0" err="1">
                <a:ea typeface="ＭＳ Ｐゴシック"/>
              </a:rPr>
              <a:t>Thyristors</a:t>
            </a:r>
            <a:r>
              <a:rPr lang="en-US" sz="1600" dirty="0">
                <a:ea typeface="ＭＳ Ｐゴシック"/>
              </a:rPr>
              <a:t>/IGBT), HVDC breakers, filters, 2 conductors</a:t>
            </a:r>
            <a:endParaRPr lang="en-US" dirty="0"/>
          </a:p>
          <a:p>
            <a:pPr>
              <a:lnSpc>
                <a:spcPct val="150000"/>
              </a:lnSpc>
              <a:buFont typeface="Arial" panose="020B0604020202020204" pitchFamily="34" charset="0"/>
              <a:buChar char="•"/>
            </a:pPr>
            <a:r>
              <a:rPr lang="en-US" sz="1600" dirty="0">
                <a:ea typeface="ＭＳ Ｐゴシック"/>
                <a:cs typeface="Arial"/>
              </a:rPr>
              <a:t>AC : </a:t>
            </a:r>
            <a:r>
              <a:rPr lang="en-US" sz="1600" dirty="0" smtClean="0">
                <a:ea typeface="ＭＳ Ｐゴシック"/>
                <a:cs typeface="Arial"/>
              </a:rPr>
              <a:t>Higher transmission </a:t>
            </a:r>
            <a:r>
              <a:rPr lang="en-US" sz="1600" smtClean="0">
                <a:ea typeface="ＭＳ Ｐゴシック"/>
                <a:cs typeface="Arial"/>
              </a:rPr>
              <a:t>towers, Shunt </a:t>
            </a:r>
            <a:r>
              <a:rPr lang="en-US" sz="1600" dirty="0">
                <a:ea typeface="ＭＳ Ｐゴシック"/>
                <a:cs typeface="Arial"/>
              </a:rPr>
              <a:t>reactors, 3 conductors</a:t>
            </a:r>
            <a:endParaRPr lang="en-US" sz="1600" dirty="0">
              <a:ea typeface="ＭＳ Ｐゴシック"/>
            </a:endParaRPr>
          </a:p>
        </p:txBody>
      </p:sp>
      <p:sp>
        <p:nvSpPr>
          <p:cNvPr id="3" name="Title 2"/>
          <p:cNvSpPr>
            <a:spLocks noGrp="1"/>
          </p:cNvSpPr>
          <p:nvPr>
            <p:ph type="ctrTitle"/>
          </p:nvPr>
        </p:nvSpPr>
        <p:spPr/>
        <p:txBody>
          <a:bodyPr/>
          <a:lstStyle/>
          <a:p>
            <a:r>
              <a:rPr lang="en-US" dirty="0" smtClean="0"/>
              <a:t>Technology</a:t>
            </a:r>
            <a:endParaRPr lang="en-US"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5</a:t>
            </a:fld>
            <a:endParaRPr lang="en-US" altLang="en-US"/>
          </a:p>
        </p:txBody>
      </p:sp>
      <p:pic>
        <p:nvPicPr>
          <p:cNvPr id="6" name="Imag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2399" y="1637335"/>
            <a:ext cx="3227075" cy="2211447"/>
          </a:xfrm>
          <a:prstGeom prst="rect">
            <a:avLst/>
          </a:prstGeom>
        </p:spPr>
      </p:pic>
      <p:pic>
        <p:nvPicPr>
          <p:cNvPr id="9" name="Image 8"/>
          <p:cNvPicPr>
            <a:picLocks noChangeAspect="1"/>
          </p:cNvPicPr>
          <p:nvPr/>
        </p:nvPicPr>
        <p:blipFill rotWithShape="1">
          <a:blip r:embed="rId4">
            <a:extLst>
              <a:ext uri="{28A0092B-C50C-407E-A947-70E740481C1C}">
                <a14:useLocalDpi xmlns:a14="http://schemas.microsoft.com/office/drawing/2010/main" val="0"/>
              </a:ext>
            </a:extLst>
          </a:blip>
          <a:srcRect l="8356" t="4742" r="7808" b="10327"/>
          <a:stretch/>
        </p:blipFill>
        <p:spPr>
          <a:xfrm>
            <a:off x="5663353" y="1817479"/>
            <a:ext cx="2517731" cy="2210557"/>
          </a:xfrm>
          <a:prstGeom prst="rect">
            <a:avLst/>
          </a:prstGeom>
        </p:spPr>
      </p:pic>
      <p:sp>
        <p:nvSpPr>
          <p:cNvPr id="10" name="Text Placeholder 1"/>
          <p:cNvSpPr txBox="1">
            <a:spLocks/>
          </p:cNvSpPr>
          <p:nvPr/>
        </p:nvSpPr>
        <p:spPr bwMode="auto">
          <a:xfrm>
            <a:off x="4755195" y="1311380"/>
            <a:ext cx="4539118" cy="691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rmAutofit/>
          </a:bodyPr>
          <a:lstStyle>
            <a:lvl1pPr marL="292100" indent="-292100" algn="l" defTabSz="388938" rtl="0" eaLnBrk="0" fontAlgn="base" hangingPunct="0">
              <a:lnSpc>
                <a:spcPts val="1704"/>
              </a:lnSpc>
              <a:spcBef>
                <a:spcPct val="20000"/>
              </a:spcBef>
              <a:spcAft>
                <a:spcPct val="0"/>
              </a:spcAft>
              <a:buFont typeface="Arial" panose="020B0604020202020204" pitchFamily="34" charset="0"/>
              <a:buNone/>
              <a:defRPr sz="1400" b="1" kern="1200">
                <a:solidFill>
                  <a:schemeClr val="tx1"/>
                </a:solidFill>
                <a:latin typeface="+mn-lt"/>
                <a:ea typeface="ＭＳ Ｐゴシック" pitchFamily="-108" charset="-128"/>
                <a:cs typeface="ＭＳ Ｐゴシック" pitchFamily="-108"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08"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08"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a:lstStyle>
          <a:p>
            <a:pPr marL="0" indent="0">
              <a:lnSpc>
                <a:spcPct val="150000"/>
              </a:lnSpc>
            </a:pPr>
            <a:r>
              <a:rPr lang="en-US" sz="1600"/>
              <a:t>Lower losses for long distances</a:t>
            </a:r>
          </a:p>
        </p:txBody>
      </p:sp>
      <p:sp>
        <p:nvSpPr>
          <p:cNvPr id="13" name="Text Placeholder 1"/>
          <p:cNvSpPr txBox="1">
            <a:spLocks/>
          </p:cNvSpPr>
          <p:nvPr/>
        </p:nvSpPr>
        <p:spPr bwMode="auto">
          <a:xfrm>
            <a:off x="7770946" y="4126783"/>
            <a:ext cx="1580887" cy="442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rmAutofit/>
          </a:bodyPr>
          <a:lstStyle>
            <a:lvl1pPr marL="292100" indent="-292100" algn="l" defTabSz="388938" rtl="0" eaLnBrk="0" fontAlgn="base" hangingPunct="0">
              <a:lnSpc>
                <a:spcPts val="1704"/>
              </a:lnSpc>
              <a:spcBef>
                <a:spcPct val="20000"/>
              </a:spcBef>
              <a:spcAft>
                <a:spcPct val="0"/>
              </a:spcAft>
              <a:buFont typeface="Arial" panose="020B0604020202020204" pitchFamily="34" charset="0"/>
              <a:buNone/>
              <a:defRPr sz="1400" b="1" kern="1200">
                <a:solidFill>
                  <a:schemeClr val="tx1"/>
                </a:solidFill>
                <a:latin typeface="+mn-lt"/>
                <a:ea typeface="ＭＳ Ｐゴシック" pitchFamily="-108" charset="-128"/>
                <a:cs typeface="ＭＳ Ｐゴシック" pitchFamily="-108"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08"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08"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a:lstStyle>
          <a:p>
            <a:pPr marL="0" indent="0">
              <a:lnSpc>
                <a:spcPct val="150000"/>
              </a:lnSpc>
            </a:pPr>
            <a:r>
              <a:rPr lang="en-US" sz="1200"/>
              <a:t>Source: ABB</a:t>
            </a:r>
          </a:p>
        </p:txBody>
      </p:sp>
      <p:sp>
        <p:nvSpPr>
          <p:cNvPr id="14" name="Text Placeholder 1"/>
          <p:cNvSpPr txBox="1">
            <a:spLocks/>
          </p:cNvSpPr>
          <p:nvPr/>
        </p:nvSpPr>
        <p:spPr bwMode="auto">
          <a:xfrm>
            <a:off x="3086948" y="3939852"/>
            <a:ext cx="1580887" cy="442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rmAutofit/>
          </a:bodyPr>
          <a:lstStyle>
            <a:lvl1pPr marL="292100" indent="-292100" algn="l" defTabSz="388938" rtl="0" eaLnBrk="0" fontAlgn="base" hangingPunct="0">
              <a:lnSpc>
                <a:spcPts val="1704"/>
              </a:lnSpc>
              <a:spcBef>
                <a:spcPct val="20000"/>
              </a:spcBef>
              <a:spcAft>
                <a:spcPct val="0"/>
              </a:spcAft>
              <a:buFont typeface="Arial" panose="020B0604020202020204" pitchFamily="34" charset="0"/>
              <a:buNone/>
              <a:defRPr sz="1400" b="1" kern="1200">
                <a:solidFill>
                  <a:schemeClr val="tx1"/>
                </a:solidFill>
                <a:latin typeface="+mn-lt"/>
                <a:ea typeface="ＭＳ Ｐゴシック" pitchFamily="-108" charset="-128"/>
                <a:cs typeface="ＭＳ Ｐゴシック" pitchFamily="-108"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08"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08"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a:lstStyle>
          <a:p>
            <a:pPr marL="0" indent="0">
              <a:lnSpc>
                <a:spcPct val="150000"/>
              </a:lnSpc>
            </a:pPr>
            <a:r>
              <a:rPr lang="en-US" sz="1200"/>
              <a:t>Source: ABB</a:t>
            </a:r>
          </a:p>
        </p:txBody>
      </p:sp>
      <p:sp>
        <p:nvSpPr>
          <p:cNvPr id="16" name="Date Placeholder 5">
            <a:extLst>
              <a:ext uri="{FF2B5EF4-FFF2-40B4-BE49-F238E27FC236}">
                <a16:creationId xmlns:a16="http://schemas.microsoft.com/office/drawing/2014/main" id="{8667BF26-A9B9-4E1E-841B-03C5EF9FA232}"/>
              </a:ext>
            </a:extLst>
          </p:cNvPr>
          <p:cNvSpPr>
            <a:spLocks noGrp="1"/>
          </p:cNvSpPr>
          <p:nvPr>
            <p:ph type="dt" sz="half" idx="19"/>
          </p:nvPr>
        </p:nvSpPr>
        <p:spPr>
          <a:xfrm>
            <a:off x="3429000" y="6273800"/>
            <a:ext cx="1544638" cy="125413"/>
          </a:xfrm>
        </p:spPr>
        <p:txBody>
          <a:bodyPr/>
          <a:lstStyle/>
          <a:p>
            <a:pPr>
              <a:defRPr/>
            </a:pPr>
            <a:r>
              <a:rPr lang="fi-FI" dirty="0" smtClean="0"/>
              <a:t>19.03.2019</a:t>
            </a:r>
            <a:endParaRPr lang="en-US" dirty="0"/>
          </a:p>
        </p:txBody>
      </p:sp>
    </p:spTree>
    <p:extLst>
      <p:ext uri="{BB962C8B-B14F-4D97-AF65-F5344CB8AC3E}">
        <p14:creationId xmlns:p14="http://schemas.microsoft.com/office/powerpoint/2010/main" val="6815981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368560" y="4264898"/>
            <a:ext cx="7471651" cy="579264"/>
          </a:xfrm>
        </p:spPr>
        <p:txBody>
          <a:bodyPr>
            <a:noAutofit/>
          </a:bodyPr>
          <a:lstStyle/>
          <a:p>
            <a:pPr>
              <a:lnSpc>
                <a:spcPct val="150000"/>
              </a:lnSpc>
              <a:buFont typeface="Arial" panose="020B0604020202020204" pitchFamily="34" charset="0"/>
              <a:buChar char="•"/>
            </a:pPr>
            <a:r>
              <a:rPr lang="en-US" sz="1800" dirty="0">
                <a:ea typeface="ＭＳ Ｐゴシック"/>
              </a:rPr>
              <a:t>Connect asynchronous power </a:t>
            </a:r>
            <a:r>
              <a:rPr lang="en-US" sz="1800" dirty="0" smtClean="0">
                <a:ea typeface="ＭＳ Ｐゴシック"/>
              </a:rPr>
              <a:t>grids</a:t>
            </a:r>
          </a:p>
          <a:p>
            <a:pPr>
              <a:lnSpc>
                <a:spcPct val="150000"/>
              </a:lnSpc>
              <a:buFont typeface="Arial" panose="020B0604020202020204" pitchFamily="34" charset="0"/>
              <a:buChar char="•"/>
            </a:pPr>
            <a:r>
              <a:rPr lang="en-US" sz="1800" dirty="0" smtClean="0">
                <a:ea typeface="ＭＳ Ｐゴシック"/>
              </a:rPr>
              <a:t>Converter stations are expensive</a:t>
            </a:r>
            <a:endParaRPr lang="en-US" sz="1800" dirty="0">
              <a:ea typeface="ＭＳ Ｐゴシック"/>
            </a:endParaRPr>
          </a:p>
          <a:p>
            <a:pPr>
              <a:lnSpc>
                <a:spcPct val="150000"/>
              </a:lnSpc>
              <a:buFont typeface="Arial" panose="020B0604020202020204" pitchFamily="34" charset="0"/>
              <a:buChar char="•"/>
            </a:pPr>
            <a:endParaRPr lang="en-US" sz="1800" dirty="0"/>
          </a:p>
        </p:txBody>
      </p:sp>
      <p:sp>
        <p:nvSpPr>
          <p:cNvPr id="3" name="Title 2"/>
          <p:cNvSpPr>
            <a:spLocks noGrp="1"/>
          </p:cNvSpPr>
          <p:nvPr>
            <p:ph type="ctrTitle"/>
          </p:nvPr>
        </p:nvSpPr>
        <p:spPr/>
        <p:txBody>
          <a:bodyPr/>
          <a:lstStyle/>
          <a:p>
            <a:r>
              <a:rPr lang="en-US" dirty="0" smtClean="0">
                <a:ea typeface="ＭＳ Ｐゴシック"/>
              </a:rPr>
              <a:t>Technology</a:t>
            </a:r>
            <a:endParaRPr lang="en-US"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6</a:t>
            </a:fld>
            <a:endParaRPr lang="en-US" altLang="en-US"/>
          </a:p>
        </p:txBody>
      </p:sp>
      <p:pic>
        <p:nvPicPr>
          <p:cNvPr id="6" name="Picture 8" descr="A picture containing athletic game, sport&#10;&#10;Description generated with very high confidence">
            <a:extLst>
              <a:ext uri="{FF2B5EF4-FFF2-40B4-BE49-F238E27FC236}">
                <a16:creationId xmlns:a16="http://schemas.microsoft.com/office/drawing/2014/main" id="{C28D5466-D69C-4366-8DAB-FB778EF4FBB8}"/>
              </a:ext>
            </a:extLst>
          </p:cNvPr>
          <p:cNvPicPr>
            <a:picLocks noChangeAspect="1"/>
          </p:cNvPicPr>
          <p:nvPr/>
        </p:nvPicPr>
        <p:blipFill>
          <a:blip r:embed="rId3"/>
          <a:stretch>
            <a:fillRect/>
          </a:stretch>
        </p:blipFill>
        <p:spPr>
          <a:xfrm>
            <a:off x="401010" y="1949001"/>
            <a:ext cx="2523726" cy="1454395"/>
          </a:xfrm>
          <a:prstGeom prst="rect">
            <a:avLst/>
          </a:prstGeom>
        </p:spPr>
      </p:pic>
      <p:pic>
        <p:nvPicPr>
          <p:cNvPr id="10" name="Picture 10" descr="A picture containing athletic game, sport&#10;&#10;Description generated with high confidence">
            <a:extLst>
              <a:ext uri="{FF2B5EF4-FFF2-40B4-BE49-F238E27FC236}">
                <a16:creationId xmlns:a16="http://schemas.microsoft.com/office/drawing/2014/main" id="{3467F878-BBC7-49CC-9E79-30BED1E52C52}"/>
              </a:ext>
            </a:extLst>
          </p:cNvPr>
          <p:cNvPicPr>
            <a:picLocks noChangeAspect="1"/>
          </p:cNvPicPr>
          <p:nvPr/>
        </p:nvPicPr>
        <p:blipFill>
          <a:blip r:embed="rId4"/>
          <a:stretch>
            <a:fillRect/>
          </a:stretch>
        </p:blipFill>
        <p:spPr>
          <a:xfrm>
            <a:off x="3240579" y="2004009"/>
            <a:ext cx="2426898" cy="1396882"/>
          </a:xfrm>
          <a:prstGeom prst="rect">
            <a:avLst/>
          </a:prstGeom>
        </p:spPr>
      </p:pic>
      <p:pic>
        <p:nvPicPr>
          <p:cNvPr id="12" name="Picture 12" descr="A close up of text on a black background&#10;&#10;Description generated with high confidence">
            <a:extLst>
              <a:ext uri="{FF2B5EF4-FFF2-40B4-BE49-F238E27FC236}">
                <a16:creationId xmlns:a16="http://schemas.microsoft.com/office/drawing/2014/main" id="{EAFD4FD4-00E3-40E0-85FB-C1E3BAF091A4}"/>
              </a:ext>
            </a:extLst>
          </p:cNvPr>
          <p:cNvPicPr>
            <a:picLocks noChangeAspect="1"/>
          </p:cNvPicPr>
          <p:nvPr/>
        </p:nvPicPr>
        <p:blipFill>
          <a:blip r:embed="rId5"/>
          <a:stretch>
            <a:fillRect/>
          </a:stretch>
        </p:blipFill>
        <p:spPr>
          <a:xfrm>
            <a:off x="6015604" y="1946264"/>
            <a:ext cx="2479288" cy="1450928"/>
          </a:xfrm>
          <a:prstGeom prst="rect">
            <a:avLst/>
          </a:prstGeom>
        </p:spPr>
      </p:pic>
      <p:sp>
        <p:nvSpPr>
          <p:cNvPr id="14" name="TextBox 13">
            <a:extLst>
              <a:ext uri="{FF2B5EF4-FFF2-40B4-BE49-F238E27FC236}">
                <a16:creationId xmlns:a16="http://schemas.microsoft.com/office/drawing/2014/main" id="{DFB58520-CE25-4B9E-852F-0805580C9240}"/>
              </a:ext>
            </a:extLst>
          </p:cNvPr>
          <p:cNvSpPr txBox="1"/>
          <p:nvPr/>
        </p:nvSpPr>
        <p:spPr>
          <a:xfrm>
            <a:off x="371605" y="3482235"/>
            <a:ext cx="2743200" cy="338554"/>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a:latin typeface="Arial"/>
                <a:ea typeface="ＭＳ Ｐゴシック"/>
                <a:cs typeface="Arial"/>
              </a:rPr>
              <a:t>Multi-terminal DC grid</a:t>
            </a:r>
            <a:endParaRPr lang="en-US" sz="1600" b="1">
              <a:cs typeface="Arial" panose="020B0604020202020204" pitchFamily="34" charset="0"/>
            </a:endParaRPr>
          </a:p>
        </p:txBody>
      </p:sp>
      <p:sp>
        <p:nvSpPr>
          <p:cNvPr id="15" name="TextBox 14">
            <a:extLst>
              <a:ext uri="{FF2B5EF4-FFF2-40B4-BE49-F238E27FC236}">
                <a16:creationId xmlns:a16="http://schemas.microsoft.com/office/drawing/2014/main" id="{6F135AB6-3043-4022-B812-E95ADEB01AB4}"/>
              </a:ext>
            </a:extLst>
          </p:cNvPr>
          <p:cNvSpPr txBox="1"/>
          <p:nvPr/>
        </p:nvSpPr>
        <p:spPr>
          <a:xfrm>
            <a:off x="2970757" y="3482235"/>
            <a:ext cx="2743200" cy="338554"/>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a:latin typeface="Arial"/>
                <a:ea typeface="ＭＳ Ｐゴシック"/>
                <a:cs typeface="Arial"/>
              </a:rPr>
              <a:t>Meshed DC grid</a:t>
            </a:r>
            <a:endParaRPr lang="en-US" sz="1600" b="1">
              <a:cs typeface="Arial" panose="020B0604020202020204" pitchFamily="34" charset="0"/>
            </a:endParaRPr>
          </a:p>
        </p:txBody>
      </p:sp>
      <p:sp>
        <p:nvSpPr>
          <p:cNvPr id="16" name="TextBox 15">
            <a:extLst>
              <a:ext uri="{FF2B5EF4-FFF2-40B4-BE49-F238E27FC236}">
                <a16:creationId xmlns:a16="http://schemas.microsoft.com/office/drawing/2014/main" id="{E2FE4A57-AAA4-43F3-AB51-E9EF3227E94B}"/>
              </a:ext>
            </a:extLst>
          </p:cNvPr>
          <p:cNvSpPr txBox="1"/>
          <p:nvPr/>
        </p:nvSpPr>
        <p:spPr>
          <a:xfrm>
            <a:off x="5977002" y="3482235"/>
            <a:ext cx="2743200" cy="338554"/>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a:latin typeface="Arial"/>
                <a:ea typeface="ＭＳ Ｐゴシック"/>
                <a:cs typeface="Arial"/>
              </a:rPr>
              <a:t>Independent DC lines grid</a:t>
            </a:r>
            <a:endParaRPr lang="en-US" sz="1600" b="1">
              <a:cs typeface="Arial" panose="020B0604020202020204" pitchFamily="34" charset="0"/>
            </a:endParaRPr>
          </a:p>
        </p:txBody>
      </p:sp>
      <p:sp>
        <p:nvSpPr>
          <p:cNvPr id="17" name="TextBox 16">
            <a:extLst>
              <a:ext uri="{FF2B5EF4-FFF2-40B4-BE49-F238E27FC236}">
                <a16:creationId xmlns:a16="http://schemas.microsoft.com/office/drawing/2014/main" id="{7E30F5C5-E4C0-4BB0-8E87-0A12812E7357}"/>
              </a:ext>
            </a:extLst>
          </p:cNvPr>
          <p:cNvSpPr txBox="1"/>
          <p:nvPr/>
        </p:nvSpPr>
        <p:spPr>
          <a:xfrm>
            <a:off x="7497740" y="5389193"/>
            <a:ext cx="1803748" cy="307777"/>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b="1">
                <a:latin typeface="Arial"/>
                <a:ea typeface="ＭＳ Ｐゴシック"/>
                <a:cs typeface="Arial"/>
              </a:rPr>
              <a:t>Source: IEEE</a:t>
            </a:r>
            <a:endParaRPr lang="en-US" sz="1400" b="1">
              <a:cs typeface="Arial"/>
            </a:endParaRPr>
          </a:p>
        </p:txBody>
      </p:sp>
      <p:sp>
        <p:nvSpPr>
          <p:cNvPr id="18" name="TextBox 17">
            <a:extLst>
              <a:ext uri="{FF2B5EF4-FFF2-40B4-BE49-F238E27FC236}">
                <a16:creationId xmlns:a16="http://schemas.microsoft.com/office/drawing/2014/main" id="{10C808F3-CFF7-49D5-8746-69BAEA766BE5}"/>
              </a:ext>
            </a:extLst>
          </p:cNvPr>
          <p:cNvSpPr txBox="1"/>
          <p:nvPr/>
        </p:nvSpPr>
        <p:spPr>
          <a:xfrm>
            <a:off x="569934" y="1384125"/>
            <a:ext cx="3306871" cy="400110"/>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latin typeface="Arial"/>
                <a:ea typeface="ＭＳ Ｐゴシック"/>
                <a:cs typeface="Arial"/>
              </a:rPr>
              <a:t>AC/DC grids topologies</a:t>
            </a:r>
            <a:endParaRPr lang="en-US">
              <a:cs typeface="Arial" panose="020B0604020202020204" pitchFamily="34" charset="0"/>
            </a:endParaRPr>
          </a:p>
        </p:txBody>
      </p:sp>
      <p:sp>
        <p:nvSpPr>
          <p:cNvPr id="19" name="Date Placeholder 5">
            <a:extLst>
              <a:ext uri="{FF2B5EF4-FFF2-40B4-BE49-F238E27FC236}">
                <a16:creationId xmlns:a16="http://schemas.microsoft.com/office/drawing/2014/main" id="{8667BF26-A9B9-4E1E-841B-03C5EF9FA232}"/>
              </a:ext>
            </a:extLst>
          </p:cNvPr>
          <p:cNvSpPr>
            <a:spLocks noGrp="1"/>
          </p:cNvSpPr>
          <p:nvPr>
            <p:ph type="dt" sz="half" idx="19"/>
          </p:nvPr>
        </p:nvSpPr>
        <p:spPr>
          <a:xfrm>
            <a:off x="3429000" y="6273800"/>
            <a:ext cx="1544638" cy="125413"/>
          </a:xfrm>
        </p:spPr>
        <p:txBody>
          <a:bodyPr/>
          <a:lstStyle/>
          <a:p>
            <a:pPr>
              <a:defRPr/>
            </a:pPr>
            <a:r>
              <a:rPr lang="fi-FI" dirty="0" smtClean="0"/>
              <a:t>19.03.2019</a:t>
            </a:r>
            <a:endParaRPr lang="en-US" dirty="0"/>
          </a:p>
        </p:txBody>
      </p:sp>
    </p:spTree>
    <p:extLst>
      <p:ext uri="{BB962C8B-B14F-4D97-AF65-F5344CB8AC3E}">
        <p14:creationId xmlns:p14="http://schemas.microsoft.com/office/powerpoint/2010/main" val="35165264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ctrTitle"/>
          </p:nvPr>
        </p:nvSpPr>
        <p:spPr/>
        <p:txBody>
          <a:bodyPr/>
          <a:lstStyle/>
          <a:p>
            <a:r>
              <a:rPr lang="en-GB">
                <a:ea typeface="ＭＳ Ｐゴシック"/>
              </a:rPr>
              <a:t>Technology</a:t>
            </a:r>
          </a:p>
        </p:txBody>
      </p:sp>
      <p:sp>
        <p:nvSpPr>
          <p:cNvPr id="4" name="Espace réservé du texte 3"/>
          <p:cNvSpPr>
            <a:spLocks noGrp="1"/>
          </p:cNvSpPr>
          <p:nvPr>
            <p:ph type="body" sz="quarter" idx="16"/>
          </p:nvPr>
        </p:nvSpPr>
        <p:spPr/>
        <p:txBody>
          <a:bodyPr/>
          <a:lstStyle/>
          <a:p>
            <a:endParaRPr lang="en-GB"/>
          </a:p>
        </p:txBody>
      </p:sp>
      <p:sp>
        <p:nvSpPr>
          <p:cNvPr id="5" name="Espace réservé du texte 4"/>
          <p:cNvSpPr>
            <a:spLocks noGrp="1"/>
          </p:cNvSpPr>
          <p:nvPr>
            <p:ph type="body" sz="quarter" idx="17"/>
          </p:nvPr>
        </p:nvSpPr>
        <p:spPr/>
        <p:txBody>
          <a:bodyPr/>
          <a:lstStyle/>
          <a:p>
            <a:endParaRPr lang="en-GB"/>
          </a:p>
        </p:txBody>
      </p:sp>
      <p:sp>
        <p:nvSpPr>
          <p:cNvPr id="7" name="Espace réservé du numéro de diapositive 6"/>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7</a:t>
            </a:fld>
            <a:endParaRPr lang="en-US" altLang="en-US"/>
          </a:p>
        </p:txBody>
      </p:sp>
      <p:pic>
        <p:nvPicPr>
          <p:cNvPr id="8" name="Image 7"/>
          <p:cNvPicPr>
            <a:picLocks noChangeAspect="1"/>
          </p:cNvPicPr>
          <p:nvPr/>
        </p:nvPicPr>
        <p:blipFill>
          <a:blip r:embed="rId3"/>
          <a:stretch>
            <a:fillRect/>
          </a:stretch>
        </p:blipFill>
        <p:spPr>
          <a:xfrm>
            <a:off x="880532" y="1350232"/>
            <a:ext cx="3177147" cy="1711301"/>
          </a:xfrm>
          <a:prstGeom prst="rect">
            <a:avLst/>
          </a:prstGeom>
        </p:spPr>
      </p:pic>
      <p:pic>
        <p:nvPicPr>
          <p:cNvPr id="9" name="Image 8"/>
          <p:cNvPicPr>
            <a:picLocks noChangeAspect="1"/>
          </p:cNvPicPr>
          <p:nvPr/>
        </p:nvPicPr>
        <p:blipFill>
          <a:blip r:embed="rId4"/>
          <a:stretch>
            <a:fillRect/>
          </a:stretch>
        </p:blipFill>
        <p:spPr>
          <a:xfrm>
            <a:off x="4998155" y="1413382"/>
            <a:ext cx="3364089" cy="1309952"/>
          </a:xfrm>
          <a:prstGeom prst="rect">
            <a:avLst/>
          </a:prstGeom>
        </p:spPr>
      </p:pic>
      <p:sp>
        <p:nvSpPr>
          <p:cNvPr id="2" name="TextBox 1">
            <a:extLst>
              <a:ext uri="{FF2B5EF4-FFF2-40B4-BE49-F238E27FC236}">
                <a16:creationId xmlns:a16="http://schemas.microsoft.com/office/drawing/2014/main" id="{03651A43-75C8-4796-811B-7F298AC5C01F}"/>
              </a:ext>
            </a:extLst>
          </p:cNvPr>
          <p:cNvSpPr txBox="1"/>
          <p:nvPr/>
        </p:nvSpPr>
        <p:spPr>
          <a:xfrm>
            <a:off x="153200" y="3298598"/>
            <a:ext cx="4466730" cy="2062103"/>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a:latin typeface="Arial"/>
                <a:ea typeface="ＭＳ Ｐゴシック"/>
                <a:cs typeface="Arial"/>
              </a:rPr>
              <a:t>Line- commutated converter</a:t>
            </a:r>
          </a:p>
          <a:p>
            <a:pPr algn="ctr"/>
            <a:endParaRPr lang="en-US" sz="1600" b="1">
              <a:latin typeface="Arial"/>
              <a:ea typeface="ＭＳ Ｐゴシック"/>
              <a:cs typeface="Arial"/>
            </a:endParaRPr>
          </a:p>
          <a:p>
            <a:r>
              <a:rPr lang="en-US" sz="1600" b="1">
                <a:latin typeface="Arial"/>
                <a:ea typeface="ＭＳ Ｐゴシック"/>
                <a:cs typeface="Arial"/>
              </a:rPr>
              <a:t>Thyristors</a:t>
            </a:r>
            <a:endParaRPr lang="en-US" sz="1600" b="1">
              <a:cs typeface="Arial"/>
            </a:endParaRPr>
          </a:p>
          <a:p>
            <a:r>
              <a:rPr lang="en-US" sz="1600" b="1">
                <a:solidFill>
                  <a:schemeClr val="accent4"/>
                </a:solidFill>
                <a:latin typeface="Arial"/>
                <a:ea typeface="ＭＳ Ｐゴシック"/>
                <a:cs typeface="Arial"/>
              </a:rPr>
              <a:t>Lower station losses, higher converter ratings</a:t>
            </a:r>
            <a:endParaRPr lang="en-US" sz="1600" b="1">
              <a:solidFill>
                <a:schemeClr val="accent4"/>
              </a:solidFill>
              <a:cs typeface="Arial"/>
            </a:endParaRPr>
          </a:p>
          <a:p>
            <a:r>
              <a:rPr lang="en-US" sz="1600" b="1">
                <a:solidFill>
                  <a:schemeClr val="accent2"/>
                </a:solidFill>
                <a:latin typeface="Arial"/>
                <a:ea typeface="ＭＳ Ｐゴシック"/>
                <a:cs typeface="Arial"/>
              </a:rPr>
              <a:t>Harmonic distortions, bigger AC and DC filters</a:t>
            </a:r>
          </a:p>
          <a:p>
            <a:r>
              <a:rPr lang="en-US" sz="1600" b="1">
                <a:latin typeface="Arial"/>
                <a:ea typeface="ＭＳ Ｐゴシック"/>
                <a:cs typeface="Arial"/>
              </a:rPr>
              <a:t>High power flow</a:t>
            </a:r>
            <a:endParaRPr lang="en-US" sz="1600" b="1">
              <a:cs typeface="Arial"/>
            </a:endParaRPr>
          </a:p>
        </p:txBody>
      </p:sp>
      <p:sp>
        <p:nvSpPr>
          <p:cNvPr id="10" name="TextBox 9">
            <a:extLst>
              <a:ext uri="{FF2B5EF4-FFF2-40B4-BE49-F238E27FC236}">
                <a16:creationId xmlns:a16="http://schemas.microsoft.com/office/drawing/2014/main" id="{AA88E48D-0012-4F87-BDA9-066DD8004A86}"/>
              </a:ext>
            </a:extLst>
          </p:cNvPr>
          <p:cNvSpPr txBox="1"/>
          <p:nvPr/>
        </p:nvSpPr>
        <p:spPr>
          <a:xfrm>
            <a:off x="4821402" y="3297813"/>
            <a:ext cx="4126476" cy="2062103"/>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a:latin typeface="Arial"/>
                <a:ea typeface="ＭＳ Ｐゴシック"/>
                <a:cs typeface="Arial"/>
              </a:rPr>
              <a:t>Voltage-source converter</a:t>
            </a:r>
          </a:p>
          <a:p>
            <a:pPr algn="ctr"/>
            <a:endParaRPr lang="en-US" sz="1600" b="1">
              <a:latin typeface="Arial"/>
              <a:ea typeface="ＭＳ Ｐゴシック"/>
              <a:cs typeface="Arial"/>
            </a:endParaRPr>
          </a:p>
          <a:p>
            <a:r>
              <a:rPr lang="en-US" sz="1600" b="1">
                <a:latin typeface="Arial"/>
                <a:ea typeface="ＭＳ Ｐゴシック"/>
                <a:cs typeface="Arial"/>
              </a:rPr>
              <a:t>IGBT</a:t>
            </a:r>
            <a:endParaRPr lang="en-US">
              <a:cs typeface="Arial" panose="020B0604020202020204" pitchFamily="34" charset="0"/>
            </a:endParaRPr>
          </a:p>
          <a:p>
            <a:r>
              <a:rPr lang="en-US" sz="1600" b="1">
                <a:solidFill>
                  <a:schemeClr val="accent4"/>
                </a:solidFill>
                <a:latin typeface="Arial"/>
                <a:ea typeface="ＭＳ Ｐゴシック"/>
                <a:cs typeface="Arial"/>
              </a:rPr>
              <a:t>Reactive or active power absorption, Better "black-start" capability</a:t>
            </a:r>
          </a:p>
          <a:p>
            <a:r>
              <a:rPr lang="en-US" sz="1600" b="1">
                <a:solidFill>
                  <a:schemeClr val="accent2"/>
                </a:solidFill>
                <a:latin typeface="Arial"/>
                <a:ea typeface="ＭＳ Ｐゴシック"/>
                <a:cs typeface="Arial"/>
              </a:rPr>
              <a:t>Cost</a:t>
            </a:r>
          </a:p>
          <a:p>
            <a:r>
              <a:rPr lang="en-US" sz="1600" b="1">
                <a:latin typeface="Arial"/>
                <a:ea typeface="ＭＳ Ｐゴシック"/>
                <a:cs typeface="Arial"/>
              </a:rPr>
              <a:t>Connection of low power grids</a:t>
            </a:r>
            <a:endParaRPr lang="en-US" sz="1600">
              <a:latin typeface="Arial"/>
              <a:ea typeface="ＭＳ Ｐゴシック"/>
              <a:cs typeface="Arial"/>
            </a:endParaRPr>
          </a:p>
          <a:p>
            <a:r>
              <a:rPr lang="en-US" sz="1600" b="1">
                <a:latin typeface="Arial"/>
                <a:ea typeface="ＭＳ Ｐゴシック"/>
                <a:cs typeface="Arial"/>
              </a:rPr>
              <a:t>Adapted to multi terminal connections</a:t>
            </a:r>
            <a:endParaRPr lang="en-US"/>
          </a:p>
        </p:txBody>
      </p:sp>
      <p:sp>
        <p:nvSpPr>
          <p:cNvPr id="11" name="Date Placeholder 5">
            <a:extLst>
              <a:ext uri="{FF2B5EF4-FFF2-40B4-BE49-F238E27FC236}">
                <a16:creationId xmlns:a16="http://schemas.microsoft.com/office/drawing/2014/main" id="{8667BF26-A9B9-4E1E-841B-03C5EF9FA232}"/>
              </a:ext>
            </a:extLst>
          </p:cNvPr>
          <p:cNvSpPr>
            <a:spLocks noGrp="1"/>
          </p:cNvSpPr>
          <p:nvPr>
            <p:ph type="dt" sz="half" idx="19"/>
          </p:nvPr>
        </p:nvSpPr>
        <p:spPr>
          <a:xfrm>
            <a:off x="3429000" y="6273800"/>
            <a:ext cx="1544638" cy="125413"/>
          </a:xfrm>
        </p:spPr>
        <p:txBody>
          <a:bodyPr/>
          <a:lstStyle/>
          <a:p>
            <a:pPr>
              <a:defRPr/>
            </a:pPr>
            <a:r>
              <a:rPr lang="fi-FI" dirty="0" smtClean="0"/>
              <a:t>19.03.2019</a:t>
            </a:r>
            <a:endParaRPr lang="en-US" dirty="0"/>
          </a:p>
        </p:txBody>
      </p:sp>
      <p:sp>
        <p:nvSpPr>
          <p:cNvPr id="12" name="TextBox 11">
            <a:extLst>
              <a:ext uri="{FF2B5EF4-FFF2-40B4-BE49-F238E27FC236}">
                <a16:creationId xmlns:a16="http://schemas.microsoft.com/office/drawing/2014/main" id="{7E30F5C5-E4C0-4BB0-8E87-0A12812E7357}"/>
              </a:ext>
            </a:extLst>
          </p:cNvPr>
          <p:cNvSpPr txBox="1"/>
          <p:nvPr/>
        </p:nvSpPr>
        <p:spPr>
          <a:xfrm>
            <a:off x="7340252" y="5401359"/>
            <a:ext cx="1803748" cy="276999"/>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b="1" dirty="0">
                <a:latin typeface="Arial"/>
                <a:ea typeface="ＭＳ Ｐゴシック"/>
                <a:cs typeface="Arial"/>
              </a:rPr>
              <a:t>Source: IEEE</a:t>
            </a:r>
            <a:endParaRPr lang="en-US" sz="1200" b="1" dirty="0">
              <a:cs typeface="Arial"/>
            </a:endParaRPr>
          </a:p>
        </p:txBody>
      </p:sp>
    </p:spTree>
    <p:extLst>
      <p:ext uri="{BB962C8B-B14F-4D97-AF65-F5344CB8AC3E}">
        <p14:creationId xmlns:p14="http://schemas.microsoft.com/office/powerpoint/2010/main" val="18422176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9670070-660C-4AC2-91CC-9034C0CBDD44}"/>
              </a:ext>
            </a:extLst>
          </p:cNvPr>
          <p:cNvSpPr>
            <a:spLocks noGrp="1"/>
          </p:cNvSpPr>
          <p:nvPr>
            <p:ph type="body" sz="quarter" idx="13"/>
          </p:nvPr>
        </p:nvSpPr>
        <p:spPr>
          <a:xfrm>
            <a:off x="198589" y="1497600"/>
            <a:ext cx="8571599" cy="4136400"/>
          </a:xfrm>
        </p:spPr>
        <p:txBody>
          <a:bodyPr>
            <a:normAutofit fontScale="85000" lnSpcReduction="20000"/>
          </a:bodyPr>
          <a:lstStyle/>
          <a:p>
            <a:pPr>
              <a:lnSpc>
                <a:spcPct val="250000"/>
              </a:lnSpc>
              <a:buChar char="•"/>
            </a:pPr>
            <a:r>
              <a:rPr lang="en-US" sz="3500">
                <a:ea typeface="ＭＳ Ｐゴシック"/>
              </a:rPr>
              <a:t>Social issues : </a:t>
            </a:r>
            <a:r>
              <a:rPr lang="en-US" sz="2500">
                <a:ea typeface="ＭＳ Ｐゴシック"/>
              </a:rPr>
              <a:t>Not in my back-yard phenomenon</a:t>
            </a:r>
            <a:endParaRPr lang="en-US" sz="2500"/>
          </a:p>
          <a:p>
            <a:pPr>
              <a:lnSpc>
                <a:spcPct val="250000"/>
              </a:lnSpc>
              <a:buChar char="•"/>
            </a:pPr>
            <a:r>
              <a:rPr lang="en-US" sz="3500">
                <a:ea typeface="ＭＳ Ｐゴシック"/>
              </a:rPr>
              <a:t>Economic : </a:t>
            </a:r>
            <a:r>
              <a:rPr lang="en-US" sz="2500">
                <a:ea typeface="ＭＳ Ｐゴシック"/>
              </a:rPr>
              <a:t>4 W's matters</a:t>
            </a:r>
            <a:endParaRPr lang="en-US" sz="3500"/>
          </a:p>
          <a:p>
            <a:pPr>
              <a:lnSpc>
                <a:spcPct val="250000"/>
              </a:lnSpc>
              <a:buChar char="•"/>
            </a:pPr>
            <a:r>
              <a:rPr lang="en-US" sz="3500">
                <a:ea typeface="ＭＳ Ｐゴシック"/>
              </a:rPr>
              <a:t>Political organization : </a:t>
            </a:r>
            <a:r>
              <a:rPr lang="en-US" sz="2300">
                <a:ea typeface="ＭＳ Ｐゴシック"/>
              </a:rPr>
              <a:t>Differents law &amp; organization. Futures of TSO ? </a:t>
            </a:r>
            <a:endParaRPr lang="en-US" sz="3500"/>
          </a:p>
        </p:txBody>
      </p:sp>
      <p:sp>
        <p:nvSpPr>
          <p:cNvPr id="3" name="Title 2">
            <a:extLst>
              <a:ext uri="{FF2B5EF4-FFF2-40B4-BE49-F238E27FC236}">
                <a16:creationId xmlns:a16="http://schemas.microsoft.com/office/drawing/2014/main" id="{A7E5CC96-756B-4DED-AEFB-510457F27EBF}"/>
              </a:ext>
            </a:extLst>
          </p:cNvPr>
          <p:cNvSpPr>
            <a:spLocks noGrp="1"/>
          </p:cNvSpPr>
          <p:nvPr>
            <p:ph type="ctrTitle"/>
          </p:nvPr>
        </p:nvSpPr>
        <p:spPr/>
        <p:txBody>
          <a:bodyPr/>
          <a:lstStyle/>
          <a:p>
            <a:r>
              <a:rPr lang="en-US">
                <a:ea typeface="ＭＳ Ｐゴシック"/>
              </a:rPr>
              <a:t>Social, Economic and Political challenges</a:t>
            </a:r>
            <a:endParaRPr lang="en-US"/>
          </a:p>
        </p:txBody>
      </p:sp>
      <p:sp>
        <p:nvSpPr>
          <p:cNvPr id="4" name="Text Placeholder 3">
            <a:extLst>
              <a:ext uri="{FF2B5EF4-FFF2-40B4-BE49-F238E27FC236}">
                <a16:creationId xmlns:a16="http://schemas.microsoft.com/office/drawing/2014/main" id="{8095AE77-2C82-4B24-A056-0ABA87A41182}"/>
              </a:ext>
            </a:extLst>
          </p:cNvPr>
          <p:cNvSpPr>
            <a:spLocks noGrp="1"/>
          </p:cNvSpPr>
          <p:nvPr>
            <p:ph type="body" sz="quarter" idx="16"/>
          </p:nvPr>
        </p:nvSpPr>
        <p:spPr/>
        <p:txBody>
          <a:bodyPr/>
          <a:lstStyle/>
          <a:p>
            <a:endParaRPr lang="en-US"/>
          </a:p>
        </p:txBody>
      </p:sp>
      <p:sp>
        <p:nvSpPr>
          <p:cNvPr id="5" name="Text Placeholder 4">
            <a:extLst>
              <a:ext uri="{FF2B5EF4-FFF2-40B4-BE49-F238E27FC236}">
                <a16:creationId xmlns:a16="http://schemas.microsoft.com/office/drawing/2014/main" id="{B7091A18-CE66-40C3-98C7-A5151A0E4212}"/>
              </a:ext>
            </a:extLst>
          </p:cNvPr>
          <p:cNvSpPr>
            <a:spLocks noGrp="1"/>
          </p:cNvSpPr>
          <p:nvPr>
            <p:ph type="body" sz="quarter" idx="17"/>
          </p:nvPr>
        </p:nvSpPr>
        <p:spPr/>
        <p:txBody>
          <a:bodyPr/>
          <a:lstStyle/>
          <a:p>
            <a:endParaRPr lang="en-US"/>
          </a:p>
        </p:txBody>
      </p:sp>
      <p:sp>
        <p:nvSpPr>
          <p:cNvPr id="7" name="Slide Number Placeholder 6">
            <a:extLst>
              <a:ext uri="{FF2B5EF4-FFF2-40B4-BE49-F238E27FC236}">
                <a16:creationId xmlns:a16="http://schemas.microsoft.com/office/drawing/2014/main" id="{467EDADF-1398-417B-8DAA-1CD1FB75E94D}"/>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8</a:t>
            </a:fld>
            <a:endParaRPr lang="en-US" altLang="en-US"/>
          </a:p>
        </p:txBody>
      </p:sp>
      <p:sp>
        <p:nvSpPr>
          <p:cNvPr id="8" name="Date Placeholder 5">
            <a:extLst>
              <a:ext uri="{FF2B5EF4-FFF2-40B4-BE49-F238E27FC236}">
                <a16:creationId xmlns:a16="http://schemas.microsoft.com/office/drawing/2014/main" id="{8667BF26-A9B9-4E1E-841B-03C5EF9FA232}"/>
              </a:ext>
            </a:extLst>
          </p:cNvPr>
          <p:cNvSpPr>
            <a:spLocks noGrp="1"/>
          </p:cNvSpPr>
          <p:nvPr>
            <p:ph type="dt" sz="half" idx="19"/>
          </p:nvPr>
        </p:nvSpPr>
        <p:spPr>
          <a:xfrm>
            <a:off x="3429000" y="6273800"/>
            <a:ext cx="1544638" cy="125413"/>
          </a:xfrm>
        </p:spPr>
        <p:txBody>
          <a:bodyPr/>
          <a:lstStyle/>
          <a:p>
            <a:pPr>
              <a:defRPr/>
            </a:pPr>
            <a:r>
              <a:rPr lang="fi-FI" dirty="0" smtClean="0"/>
              <a:t>19.03.2019</a:t>
            </a:r>
            <a:endParaRPr lang="en-US" dirty="0"/>
          </a:p>
        </p:txBody>
      </p:sp>
    </p:spTree>
    <p:extLst>
      <p:ext uri="{BB962C8B-B14F-4D97-AF65-F5344CB8AC3E}">
        <p14:creationId xmlns:p14="http://schemas.microsoft.com/office/powerpoint/2010/main" val="41361981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74740"/>
            <a:ext cx="5531220" cy="1114289"/>
          </a:xfrm>
        </p:spPr>
        <p:txBody>
          <a:bodyPr>
            <a:normAutofit/>
          </a:bodyPr>
          <a:lstStyle/>
          <a:p>
            <a:pPr>
              <a:lnSpc>
                <a:spcPct val="150000"/>
              </a:lnSpc>
              <a:buFont typeface="Arial" panose="020B0604020202020204" pitchFamily="34" charset="0"/>
              <a:buChar char="•"/>
            </a:pPr>
            <a:r>
              <a:rPr lang="en-US" sz="1600" dirty="0"/>
              <a:t>1954: HVDC line between Sweden and Gotland island</a:t>
            </a:r>
          </a:p>
          <a:p>
            <a:pPr>
              <a:lnSpc>
                <a:spcPct val="150000"/>
              </a:lnSpc>
              <a:buFont typeface="Arial" panose="020B0604020202020204" pitchFamily="34" charset="0"/>
              <a:buChar char="•"/>
            </a:pPr>
            <a:r>
              <a:rPr lang="en-US" sz="1600" dirty="0"/>
              <a:t>Mercury arc valves - 100km, 20MW/100kV</a:t>
            </a:r>
          </a:p>
          <a:p>
            <a:pPr marL="0" indent="0">
              <a:lnSpc>
                <a:spcPct val="150000"/>
              </a:lnSpc>
            </a:pPr>
            <a:endParaRPr lang="en-US" sz="1600" dirty="0" smtClean="0">
              <a:ea typeface="ＭＳ Ｐゴシック"/>
            </a:endParaRPr>
          </a:p>
          <a:p>
            <a:pPr marL="0" indent="0">
              <a:lnSpc>
                <a:spcPct val="150000"/>
              </a:lnSpc>
            </a:pPr>
            <a:endParaRPr lang="fr-FR" sz="1600" dirty="0" smtClean="0"/>
          </a:p>
          <a:p>
            <a:pPr marL="0" indent="0">
              <a:lnSpc>
                <a:spcPct val="150000"/>
              </a:lnSpc>
            </a:pPr>
            <a:endParaRPr lang="fr-FR" sz="1600" dirty="0"/>
          </a:p>
          <a:p>
            <a:pPr marL="0" indent="0">
              <a:lnSpc>
                <a:spcPct val="150000"/>
              </a:lnSpc>
            </a:pPr>
            <a:endParaRPr lang="fr-FR" sz="1600" dirty="0" smtClean="0"/>
          </a:p>
          <a:p>
            <a:pPr>
              <a:lnSpc>
                <a:spcPct val="150000"/>
              </a:lnSpc>
              <a:buFont typeface="Arial" panose="020B0604020202020204" pitchFamily="34" charset="0"/>
              <a:buChar char="•"/>
            </a:pPr>
            <a:endParaRPr lang="en-US" sz="1600" dirty="0"/>
          </a:p>
        </p:txBody>
      </p:sp>
      <p:sp>
        <p:nvSpPr>
          <p:cNvPr id="3" name="Title 2"/>
          <p:cNvSpPr>
            <a:spLocks noGrp="1"/>
          </p:cNvSpPr>
          <p:nvPr>
            <p:ph type="ctrTitle"/>
          </p:nvPr>
        </p:nvSpPr>
        <p:spPr/>
        <p:txBody>
          <a:bodyPr/>
          <a:lstStyle/>
          <a:p>
            <a:r>
              <a:rPr lang="en-US"/>
              <a:t>Projects</a:t>
            </a:r>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a:t>07.02.2018</a:t>
            </a:r>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9</a:t>
            </a:fld>
            <a:endParaRPr lang="en-US" altLang="en-US"/>
          </a:p>
        </p:txBody>
      </p:sp>
      <p:pic>
        <p:nvPicPr>
          <p:cNvPr id="6" name="Picture 8" descr="A picture containing outdoor, sky, person, man&#10;&#10;Description generated with high confidence">
            <a:extLst>
              <a:ext uri="{FF2B5EF4-FFF2-40B4-BE49-F238E27FC236}">
                <a16:creationId xmlns:a16="http://schemas.microsoft.com/office/drawing/2014/main" id="{A9C2E901-6A49-408E-A110-6FD15DADEE6F}"/>
              </a:ext>
            </a:extLst>
          </p:cNvPr>
          <p:cNvPicPr>
            <a:picLocks noChangeAspect="1"/>
          </p:cNvPicPr>
          <p:nvPr/>
        </p:nvPicPr>
        <p:blipFill>
          <a:blip r:embed="rId3"/>
          <a:stretch>
            <a:fillRect/>
          </a:stretch>
        </p:blipFill>
        <p:spPr>
          <a:xfrm>
            <a:off x="6439172" y="1333638"/>
            <a:ext cx="2122218" cy="1414812"/>
          </a:xfrm>
          <a:prstGeom prst="rect">
            <a:avLst/>
          </a:prstGeom>
        </p:spPr>
      </p:pic>
      <p:sp>
        <p:nvSpPr>
          <p:cNvPr id="9" name="Rectangle 8"/>
          <p:cNvSpPr/>
          <p:nvPr/>
        </p:nvSpPr>
        <p:spPr>
          <a:xfrm>
            <a:off x="492390" y="2940689"/>
            <a:ext cx="4651110" cy="830997"/>
          </a:xfrm>
          <a:prstGeom prst="rect">
            <a:avLst/>
          </a:prstGeom>
        </p:spPr>
        <p:txBody>
          <a:bodyPr wrap="square">
            <a:spAutoFit/>
          </a:bodyPr>
          <a:lstStyle/>
          <a:p>
            <a:pPr marL="0" indent="0">
              <a:lnSpc>
                <a:spcPct val="150000"/>
              </a:lnSpc>
            </a:pPr>
            <a:r>
              <a:rPr lang="fr-FR" sz="1600" b="1" dirty="0" err="1" smtClean="0"/>
              <a:t>Jinping</a:t>
            </a:r>
            <a:r>
              <a:rPr lang="fr-FR" sz="1600" b="1" dirty="0" smtClean="0"/>
              <a:t> </a:t>
            </a:r>
            <a:r>
              <a:rPr lang="fr-FR" sz="1600" b="1" dirty="0"/>
              <a:t>– Sunan, China : </a:t>
            </a:r>
            <a:r>
              <a:rPr lang="fr-FR" sz="1600" b="1" dirty="0" smtClean="0"/>
              <a:t>Thyristor, 7.3GW</a:t>
            </a:r>
            <a:r>
              <a:rPr lang="fr-FR" sz="1600" b="1" dirty="0"/>
              <a:t>, </a:t>
            </a:r>
            <a:r>
              <a:rPr lang="fr-FR" sz="1600" b="1" dirty="0" smtClean="0"/>
              <a:t>2000km</a:t>
            </a:r>
            <a:r>
              <a:rPr lang="fr-FR" sz="1600" b="1" dirty="0"/>
              <a:t>, </a:t>
            </a:r>
            <a:r>
              <a:rPr lang="fr-FR" sz="1600" b="1" dirty="0" smtClean="0"/>
              <a:t>800kV, 5kA DC</a:t>
            </a:r>
            <a:endParaRPr lang="en-US" sz="1600" b="1" dirty="0"/>
          </a:p>
        </p:txBody>
      </p:sp>
      <p:pic>
        <p:nvPicPr>
          <p:cNvPr id="1026" name="Picture 2" descr="RÃ©sultat de recherche d'images pour &quot;jinping sunan line&quot;"/>
          <p:cNvPicPr>
            <a:picLocks noChangeAspect="1" noChangeArrowheads="1"/>
          </p:cNvPicPr>
          <p:nvPr/>
        </p:nvPicPr>
        <p:blipFill rotWithShape="1">
          <a:blip r:embed="rId4">
            <a:extLst>
              <a:ext uri="{28A0092B-C50C-407E-A947-70E740481C1C}">
                <a14:useLocalDpi xmlns:a14="http://schemas.microsoft.com/office/drawing/2010/main" val="0"/>
              </a:ext>
            </a:extLst>
          </a:blip>
          <a:srcRect l="23005" t="1131" b="-1"/>
          <a:stretch/>
        </p:blipFill>
        <p:spPr bwMode="auto">
          <a:xfrm>
            <a:off x="5471410" y="2938071"/>
            <a:ext cx="2210188" cy="144975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www.inelfe.eu/sites/default/files/2016-11/20150220%20Inauguration_connexion_rouge.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08948" y="3937820"/>
            <a:ext cx="2336989" cy="1728001"/>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4218940" y="4716944"/>
            <a:ext cx="4572000" cy="830997"/>
          </a:xfrm>
          <a:prstGeom prst="rect">
            <a:avLst/>
          </a:prstGeom>
        </p:spPr>
        <p:txBody>
          <a:bodyPr>
            <a:spAutoFit/>
          </a:bodyPr>
          <a:lstStyle/>
          <a:p>
            <a:pPr marL="0" indent="0">
              <a:lnSpc>
                <a:spcPct val="150000"/>
              </a:lnSpc>
            </a:pPr>
            <a:r>
              <a:rPr lang="fr-FR" sz="1600" b="1" dirty="0"/>
              <a:t>Most </a:t>
            </a:r>
            <a:r>
              <a:rPr lang="fr-FR" sz="1600" b="1" dirty="0" err="1"/>
              <a:t>powerful</a:t>
            </a:r>
            <a:r>
              <a:rPr lang="fr-FR" sz="1600" b="1" dirty="0"/>
              <a:t> VSC line :</a:t>
            </a:r>
          </a:p>
          <a:p>
            <a:pPr marL="0" indent="0">
              <a:lnSpc>
                <a:spcPct val="150000"/>
              </a:lnSpc>
            </a:pPr>
            <a:r>
              <a:rPr lang="fr-FR" sz="1600" b="1" dirty="0"/>
              <a:t>France – Spain: 2.8GW, 65 km, 2x320kV</a:t>
            </a:r>
          </a:p>
        </p:txBody>
      </p:sp>
      <p:sp>
        <p:nvSpPr>
          <p:cNvPr id="13" name="TextBox 12">
            <a:extLst>
              <a:ext uri="{FF2B5EF4-FFF2-40B4-BE49-F238E27FC236}">
                <a16:creationId xmlns:a16="http://schemas.microsoft.com/office/drawing/2014/main" id="{7E30F5C5-E4C0-4BB0-8E87-0A12812E7357}"/>
              </a:ext>
            </a:extLst>
          </p:cNvPr>
          <p:cNvSpPr txBox="1"/>
          <p:nvPr/>
        </p:nvSpPr>
        <p:spPr>
          <a:xfrm>
            <a:off x="7417500" y="5495372"/>
            <a:ext cx="1547207" cy="276999"/>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b="1" dirty="0">
                <a:latin typeface="Arial"/>
                <a:ea typeface="ＭＳ Ｐゴシック"/>
                <a:cs typeface="Arial"/>
              </a:rPr>
              <a:t>Source: </a:t>
            </a:r>
            <a:r>
              <a:rPr lang="en-US" sz="1200" b="1" dirty="0" smtClean="0">
                <a:latin typeface="Arial"/>
                <a:ea typeface="ＭＳ Ｐゴシック"/>
                <a:cs typeface="Arial"/>
              </a:rPr>
              <a:t>INELFE</a:t>
            </a:r>
            <a:endParaRPr lang="en-US" sz="1200" b="1" dirty="0">
              <a:cs typeface="Arial"/>
            </a:endParaRPr>
          </a:p>
        </p:txBody>
      </p:sp>
    </p:spTree>
    <p:extLst>
      <p:ext uri="{BB962C8B-B14F-4D97-AF65-F5344CB8AC3E}">
        <p14:creationId xmlns:p14="http://schemas.microsoft.com/office/powerpoint/2010/main" val="3904760442"/>
      </p:ext>
    </p:extLst>
  </p:cSld>
  <p:clrMapOvr>
    <a:masterClrMapping/>
  </p:clrMapOvr>
</p:sld>
</file>

<file path=ppt/theme/theme1.xml><?xml version="1.0" encoding="utf-8"?>
<a:theme xmlns:a="http://schemas.openxmlformats.org/drawingml/2006/main" name="presentation">
  <a:themeElements>
    <a:clrScheme name="Custom 5">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Aalto Content - Green">
  <a:themeElements>
    <a:clrScheme name="Custom 6">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presentation</Template>
  <TotalTime>182</TotalTime>
  <Words>685</Words>
  <Application>Microsoft Office PowerPoint</Application>
  <PresentationFormat>On-screen Show (4:3)</PresentationFormat>
  <Paragraphs>171</Paragraphs>
  <Slides>11</Slides>
  <Notes>10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11</vt:i4>
      </vt:variant>
    </vt:vector>
  </HeadingPairs>
  <TitlesOfParts>
    <vt:vector size="17" baseType="lpstr">
      <vt:lpstr>ＭＳ Ｐゴシック</vt:lpstr>
      <vt:lpstr>Arial</vt:lpstr>
      <vt:lpstr>Calibri</vt:lpstr>
      <vt:lpstr>Times New Roman</vt:lpstr>
      <vt:lpstr>presentation</vt:lpstr>
      <vt:lpstr>Aalto Content - Green</vt:lpstr>
      <vt:lpstr>ELEC-E8423 - Smart Grid  Supergrids – 41</vt:lpstr>
      <vt:lpstr>Introduction</vt:lpstr>
      <vt:lpstr>Context</vt:lpstr>
      <vt:lpstr>Context</vt:lpstr>
      <vt:lpstr>Technology</vt:lpstr>
      <vt:lpstr>Technology</vt:lpstr>
      <vt:lpstr>Technology</vt:lpstr>
      <vt:lpstr>Social, Economic and Political challenges</vt:lpstr>
      <vt:lpstr>Projects</vt:lpstr>
      <vt:lpstr>Conclusion</vt:lpstr>
      <vt:lpstr>Source material used</vt:lpstr>
    </vt:vector>
  </TitlesOfParts>
  <Company>TKK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Indirect holographic imaging: evaluation of image quality at 310 GHz</dc:title>
  <dc:creator>atammine</dc:creator>
  <cp:lastModifiedBy>Lehtonen Matti</cp:lastModifiedBy>
  <cp:revision>25</cp:revision>
  <dcterms:created xsi:type="dcterms:W3CDTF">2010-03-23T14:57:30Z</dcterms:created>
  <dcterms:modified xsi:type="dcterms:W3CDTF">2019-03-19T07:54:32Z</dcterms:modified>
</cp:coreProperties>
</file>