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3" r:id="rId1"/>
    <p:sldMasterId id="2147483654" r:id="rId2"/>
  </p:sldMasterIdLst>
  <p:notesMasterIdLst>
    <p:notesMasterId r:id="rId13"/>
  </p:notesMasterIdLst>
  <p:sldIdLst>
    <p:sldId id="256" r:id="rId3"/>
    <p:sldId id="257" r:id="rId4"/>
    <p:sldId id="258" r:id="rId5"/>
    <p:sldId id="259" r:id="rId6"/>
    <p:sldId id="260" r:id="rId7"/>
    <p:sldId id="261" r:id="rId8"/>
    <p:sldId id="262" r:id="rId9"/>
    <p:sldId id="263" r:id="rId10"/>
    <p:sldId id="264" r:id="rId11"/>
    <p:sldId id="265" r:id="rId12"/>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2" d="100"/>
          <a:sy n="112" d="100"/>
        </p:scale>
        <p:origin x="1578" y="108"/>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6400" cy="493713"/>
          </a:xfrm>
          <a:prstGeom prst="rect">
            <a:avLst/>
          </a:prstGeom>
          <a:noFill/>
          <a:ln>
            <a:noFill/>
          </a:ln>
        </p:spPr>
        <p:txBody>
          <a:bodyPr spcFirstLastPara="1" wrap="square" lIns="92775" tIns="46375" rIns="92775" bIns="46375" anchor="t" anchorCtr="0"/>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49688" y="0"/>
            <a:ext cx="2946400" cy="493713"/>
          </a:xfrm>
          <a:prstGeom prst="rect">
            <a:avLst/>
          </a:prstGeom>
          <a:noFill/>
          <a:ln>
            <a:noFill/>
          </a:ln>
        </p:spPr>
        <p:txBody>
          <a:bodyPr spcFirstLastPara="1" wrap="square" lIns="92775" tIns="46375" rIns="92775" bIns="46375" anchor="t" anchorCtr="0"/>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lstStyle>
            <a:lvl1pPr marL="457200" marR="0" lvl="0"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1pPr>
            <a:lvl2pPr marL="914400" marR="0" lvl="1"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2pPr>
            <a:lvl3pPr marL="1371600" marR="0" lvl="2"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3pPr>
            <a:lvl4pPr marL="1828800" marR="0" lvl="3"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4pPr>
            <a:lvl5pPr marL="2286000" marR="0" lvl="4"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378950"/>
            <a:ext cx="2946400" cy="493713"/>
          </a:xfrm>
          <a:prstGeom prst="rect">
            <a:avLst/>
          </a:prstGeom>
          <a:noFill/>
          <a:ln>
            <a:noFill/>
          </a:ln>
        </p:spPr>
        <p:txBody>
          <a:bodyPr spcFirstLastPara="1" wrap="square" lIns="92775" tIns="46375" rIns="92775" bIns="46375" anchor="b" anchorCtr="0"/>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49688" y="9378950"/>
            <a:ext cx="2946400" cy="493713"/>
          </a:xfrm>
          <a:prstGeom prst="rect">
            <a:avLst/>
          </a:prstGeom>
          <a:noFill/>
          <a:ln>
            <a:noFill/>
          </a:ln>
        </p:spPr>
        <p:txBody>
          <a:bodyPr spcFirstLastPara="1" wrap="square" lIns="92775" tIns="46375" rIns="92775" bIns="46375" anchor="b" anchorCtr="0">
            <a:noAutofit/>
          </a:bodyPr>
          <a:lstStyle/>
          <a:p>
            <a:pPr marL="0" marR="0" lvl="0" indent="0" algn="r" rtl="0">
              <a:spcBef>
                <a:spcPts val="0"/>
              </a:spcBef>
              <a:spcAft>
                <a:spcPts val="0"/>
              </a:spcAft>
              <a:buNone/>
            </a:pPr>
            <a:fld id="{00000000-1234-1234-1234-123412341234}" type="slidenum">
              <a:rPr lang="de-DE"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1: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 name="Google Shape;67;p1: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10: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2" name="Google Shape;162;p10: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2: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 name="Google Shape;78;p2: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lvl="0" indent="0" algn="l" rtl="0">
              <a:spcBef>
                <a:spcPts val="0"/>
              </a:spcBef>
              <a:spcAft>
                <a:spcPts val="0"/>
              </a:spcAft>
              <a:buNone/>
            </a:pPr>
            <a:r>
              <a:rPr lang="de-DE"/>
              <a:t>Francesco</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3: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9" name="Google Shape;89;p3: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lvl="0" indent="0" algn="l" rtl="0">
              <a:spcBef>
                <a:spcPts val="0"/>
              </a:spcBef>
              <a:spcAft>
                <a:spcPts val="0"/>
              </a:spcAft>
              <a:buNone/>
            </a:pPr>
            <a:r>
              <a:rPr lang="de-DE"/>
              <a:t>Francesco: Advanced Metering Infrastructure (AMI) refers to systems that measure, collect, and analyze energy usage, and communicate with metering devices such as electricity meters, gas meters, heat meters, and water meters, either on request or on a schedule.</a:t>
            </a:r>
            <a:endParaRPr/>
          </a:p>
          <a:p>
            <a:pPr marL="0" lvl="0" indent="0" algn="l" rtl="0">
              <a:spcBef>
                <a:spcPts val="300"/>
              </a:spcBef>
              <a:spcAft>
                <a:spcPts val="0"/>
              </a:spcAft>
              <a:buNone/>
            </a:pPr>
            <a:r>
              <a:rPr lang="de-DE"/>
              <a:t>Smart meters work through two-way communication via a wireless or Powerline communications network. Not only is the data transmitted to your own personal energy monitor, but it’s also distributed to your energy provider.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4: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p4: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lvl="0" indent="0" algn="l" rtl="0">
              <a:spcBef>
                <a:spcPts val="0"/>
              </a:spcBef>
              <a:spcAft>
                <a:spcPts val="0"/>
              </a:spcAft>
              <a:buNone/>
            </a:pPr>
            <a:r>
              <a:rPr lang="de-DE"/>
              <a:t>Francesco: A home area network (HAN) is a network that is deployed and operated within a small boundary, typically a house or small office/home office. It enables the communication and sharing of resources between computers, mobile and other devices over a network connection.</a:t>
            </a:r>
            <a:endParaRPr/>
          </a:p>
          <a:p>
            <a:pPr marL="0" lvl="0" indent="0" algn="l" rtl="0">
              <a:spcBef>
                <a:spcPts val="300"/>
              </a:spcBef>
              <a:spcAft>
                <a:spcPts val="0"/>
              </a:spcAft>
              <a:buNone/>
            </a:pPr>
            <a:r>
              <a:rPr lang="de-DE"/>
              <a:t>A local area network (LAN) is a group of computers and associated devices that share a common communications line or wireless link to a server.</a:t>
            </a:r>
            <a:endParaRPr/>
          </a:p>
          <a:p>
            <a:pPr marL="0" lvl="0" indent="0" algn="l" rtl="0">
              <a:spcBef>
                <a:spcPts val="300"/>
              </a:spcBef>
              <a:spcAft>
                <a:spcPts val="0"/>
              </a:spcAft>
              <a:buNone/>
            </a:pPr>
            <a:r>
              <a:rPr lang="de-DE"/>
              <a:t>A wide area network (WAN) is a geographically distributed private telecommunications network that interconnects multiple local area networks (LANs).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5: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0" name="Google Shape;110;p5: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lvl="0" indent="0" algn="l" rtl="0">
              <a:spcBef>
                <a:spcPts val="0"/>
              </a:spcBef>
              <a:spcAft>
                <a:spcPts val="0"/>
              </a:spcAft>
              <a:buNone/>
            </a:pPr>
            <a:r>
              <a:rPr lang="de-DE"/>
              <a:t>Mona</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6: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p6: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lvl="0" indent="0" algn="l" rtl="0">
              <a:spcBef>
                <a:spcPts val="0"/>
              </a:spcBef>
              <a:spcAft>
                <a:spcPts val="0"/>
              </a:spcAft>
              <a:buNone/>
            </a:pPr>
            <a:r>
              <a:rPr lang="de-DE"/>
              <a:t>Mona</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7: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p7: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lvl="0" indent="0" algn="l" rtl="0">
              <a:spcBef>
                <a:spcPts val="0"/>
              </a:spcBef>
              <a:spcAft>
                <a:spcPts val="0"/>
              </a:spcAft>
              <a:buNone/>
            </a:pPr>
            <a:r>
              <a:rPr lang="de-DE"/>
              <a:t>Mona</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8: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2" name="Google Shape;142;p8: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lvl="0" indent="0" algn="l" rtl="0">
              <a:spcBef>
                <a:spcPts val="0"/>
              </a:spcBef>
              <a:spcAft>
                <a:spcPts val="0"/>
              </a:spcAft>
              <a:buNone/>
            </a:pPr>
            <a:r>
              <a:rPr lang="de-DE"/>
              <a:t>Francesco: The EU Commission requires each member state to equip 80% of all network users with smart meters till 2020. That is, if a Cost-Benefit-Analysis (CBA) shows that smart metering can actually save the network users some money. All member states have conducted these CBAs and the results can be clustered into three categories.</a:t>
            </a:r>
            <a:endParaRPr/>
          </a:p>
          <a:p>
            <a:pPr marL="0" lvl="0" indent="0" algn="l" rtl="0">
              <a:spcBef>
                <a:spcPts val="300"/>
              </a:spcBef>
              <a:spcAft>
                <a:spcPts val="0"/>
              </a:spcAft>
              <a:buNone/>
            </a:pPr>
            <a:r>
              <a:rPr lang="de-DE"/>
              <a:t>By 2020, it is expected that almost 72% of European consumers will have a smart meter for electricity while 40% will have one for gas.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9: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2" name="Google Shape;152;p9: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lvl="0" indent="0" algn="l" rtl="0">
              <a:spcBef>
                <a:spcPts val="0"/>
              </a:spcBef>
              <a:spcAft>
                <a:spcPts val="0"/>
              </a:spcAft>
              <a:buNone/>
            </a:pPr>
            <a:r>
              <a:rPr lang="de-DE"/>
              <a:t>Mona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7"/>
        <p:cNvGrpSpPr/>
        <p:nvPr/>
      </p:nvGrpSpPr>
      <p:grpSpPr>
        <a:xfrm>
          <a:off x="0" y="0"/>
          <a:ext cx="0" cy="0"/>
          <a:chOff x="0" y="0"/>
          <a:chExt cx="0" cy="0"/>
        </a:xfrm>
      </p:grpSpPr>
      <p:sp>
        <p:nvSpPr>
          <p:cNvPr id="18" name="Google Shape;18;p2"/>
          <p:cNvSpPr txBox="1">
            <a:spLocks noGrp="1"/>
          </p:cNvSpPr>
          <p:nvPr>
            <p:ph type="ctrTitle"/>
          </p:nvPr>
        </p:nvSpPr>
        <p:spPr>
          <a:xfrm>
            <a:off x="572400" y="1772220"/>
            <a:ext cx="7772400" cy="1086181"/>
          </a:xfrm>
          <a:prstGeom prst="rect">
            <a:avLst/>
          </a:prstGeom>
          <a:noFill/>
          <a:ln>
            <a:noFill/>
          </a:ln>
        </p:spPr>
        <p:txBody>
          <a:bodyPr spcFirstLastPara="1" wrap="square" lIns="0" tIns="0" rIns="0" bIns="0" anchor="t" anchorCtr="0"/>
          <a:lstStyle>
            <a:lvl1pPr lvl="0" algn="l">
              <a:spcBef>
                <a:spcPts val="0"/>
              </a:spcBef>
              <a:spcAft>
                <a:spcPts val="0"/>
              </a:spcAft>
              <a:buSzPts val="1400"/>
              <a:buNone/>
              <a:defRPr sz="4300" b="1">
                <a:solidFill>
                  <a:schemeClr val="lt1"/>
                </a:solidFil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9" name="Google Shape;19;p2"/>
          <p:cNvSpPr txBox="1">
            <a:spLocks noGrp="1"/>
          </p:cNvSpPr>
          <p:nvPr>
            <p:ph type="subTitle" idx="1"/>
          </p:nvPr>
        </p:nvSpPr>
        <p:spPr>
          <a:xfrm>
            <a:off x="572400" y="2858401"/>
            <a:ext cx="6285600" cy="2339529"/>
          </a:xfrm>
          <a:prstGeom prst="rect">
            <a:avLst/>
          </a:prstGeom>
          <a:noFill/>
          <a:ln>
            <a:noFill/>
          </a:ln>
        </p:spPr>
        <p:txBody>
          <a:bodyPr spcFirstLastPara="1" wrap="square" lIns="0" tIns="0" rIns="0" bIns="0" anchor="t" anchorCtr="0"/>
          <a:lstStyle>
            <a:lvl1pPr lvl="0" algn="l">
              <a:lnSpc>
                <a:spcPct val="110800"/>
              </a:lnSpc>
              <a:spcBef>
                <a:spcPts val="400"/>
              </a:spcBef>
              <a:spcAft>
                <a:spcPts val="0"/>
              </a:spcAft>
              <a:buClr>
                <a:srgbClr val="FFFFFF"/>
              </a:buClr>
              <a:buSzPts val="2000"/>
              <a:buNone/>
              <a:defRPr sz="2000">
                <a:solidFill>
                  <a:srgbClr val="FFFFFF"/>
                </a:solidFill>
              </a:defRPr>
            </a:lvl1pPr>
            <a:lvl2pPr lvl="1" algn="ctr">
              <a:spcBef>
                <a:spcPts val="480"/>
              </a:spcBef>
              <a:spcAft>
                <a:spcPts val="0"/>
              </a:spcAft>
              <a:buClr>
                <a:srgbClr val="888888"/>
              </a:buClr>
              <a:buSzPts val="2400"/>
              <a:buNone/>
              <a:defRPr>
                <a:solidFill>
                  <a:srgbClr val="888888"/>
                </a:solidFill>
              </a:defRPr>
            </a:lvl2pPr>
            <a:lvl3pPr lvl="2" algn="ctr">
              <a:spcBef>
                <a:spcPts val="400"/>
              </a:spcBef>
              <a:spcAft>
                <a:spcPts val="0"/>
              </a:spcAft>
              <a:buClr>
                <a:srgbClr val="888888"/>
              </a:buClr>
              <a:buSzPts val="2000"/>
              <a:buNone/>
              <a:defRPr>
                <a:solidFill>
                  <a:srgbClr val="888888"/>
                </a:solidFill>
              </a:defRPr>
            </a:lvl3pPr>
            <a:lvl4pPr lvl="3" algn="ctr">
              <a:spcBef>
                <a:spcPts val="340"/>
              </a:spcBef>
              <a:spcAft>
                <a:spcPts val="0"/>
              </a:spcAft>
              <a:buClr>
                <a:srgbClr val="888888"/>
              </a:buClr>
              <a:buSzPts val="1700"/>
              <a:buNone/>
              <a:defRPr>
                <a:solidFill>
                  <a:srgbClr val="888888"/>
                </a:solidFill>
              </a:defRPr>
            </a:lvl4pPr>
            <a:lvl5pPr lvl="4" algn="ctr">
              <a:spcBef>
                <a:spcPts val="340"/>
              </a:spcBef>
              <a:spcAft>
                <a:spcPts val="0"/>
              </a:spcAft>
              <a:buClr>
                <a:srgbClr val="888888"/>
              </a:buClr>
              <a:buSzPts val="1700"/>
              <a:buNone/>
              <a:defRPr>
                <a:solidFill>
                  <a:srgbClr val="888888"/>
                </a:solidFill>
              </a:defRPr>
            </a:lvl5pPr>
            <a:lvl6pPr lvl="5" algn="ctr">
              <a:spcBef>
                <a:spcPts val="340"/>
              </a:spcBef>
              <a:spcAft>
                <a:spcPts val="0"/>
              </a:spcAft>
              <a:buClr>
                <a:srgbClr val="888888"/>
              </a:buClr>
              <a:buSzPts val="1700"/>
              <a:buNone/>
              <a:defRPr>
                <a:solidFill>
                  <a:srgbClr val="888888"/>
                </a:solidFill>
              </a:defRPr>
            </a:lvl6pPr>
            <a:lvl7pPr lvl="6" algn="ctr">
              <a:spcBef>
                <a:spcPts val="340"/>
              </a:spcBef>
              <a:spcAft>
                <a:spcPts val="0"/>
              </a:spcAft>
              <a:buClr>
                <a:srgbClr val="888888"/>
              </a:buClr>
              <a:buSzPts val="1700"/>
              <a:buNone/>
              <a:defRPr>
                <a:solidFill>
                  <a:srgbClr val="888888"/>
                </a:solidFill>
              </a:defRPr>
            </a:lvl7pPr>
            <a:lvl8pPr lvl="7" algn="ctr">
              <a:spcBef>
                <a:spcPts val="340"/>
              </a:spcBef>
              <a:spcAft>
                <a:spcPts val="0"/>
              </a:spcAft>
              <a:buClr>
                <a:srgbClr val="888888"/>
              </a:buClr>
              <a:buSzPts val="1700"/>
              <a:buNone/>
              <a:defRPr>
                <a:solidFill>
                  <a:srgbClr val="888888"/>
                </a:solidFill>
              </a:defRPr>
            </a:lvl8pPr>
            <a:lvl9pPr lvl="8" algn="ctr">
              <a:spcBef>
                <a:spcPts val="340"/>
              </a:spcBef>
              <a:spcAft>
                <a:spcPts val="0"/>
              </a:spcAft>
              <a:buClr>
                <a:srgbClr val="888888"/>
              </a:buClr>
              <a:buSzPts val="1700"/>
              <a:buNone/>
              <a:defRPr>
                <a:solidFill>
                  <a:srgbClr val="888888"/>
                </a:solidFill>
              </a:defRPr>
            </a:lvl9pPr>
          </a:lstStyle>
          <a:p>
            <a:endParaRPr/>
          </a:p>
        </p:txBody>
      </p:sp>
      <p:sp>
        <p:nvSpPr>
          <p:cNvPr id="20" name="Google Shape;20;p2"/>
          <p:cNvSpPr txBox="1">
            <a:spLocks noGrp="1"/>
          </p:cNvSpPr>
          <p:nvPr>
            <p:ph type="body" idx="2"/>
          </p:nvPr>
        </p:nvSpPr>
        <p:spPr>
          <a:xfrm>
            <a:off x="572401" y="5961599"/>
            <a:ext cx="2049245" cy="177800"/>
          </a:xfrm>
          <a:prstGeom prst="rect">
            <a:avLst/>
          </a:prstGeom>
          <a:noFill/>
          <a:ln>
            <a:noFill/>
          </a:ln>
        </p:spPr>
        <p:txBody>
          <a:bodyPr spcFirstLastPara="1" wrap="square" lIns="0" tIns="0" rIns="0" bIns="0" anchor="t" anchorCtr="0"/>
          <a:lstStyle>
            <a:lvl1pPr marL="457200" lvl="0" indent="-228600" algn="l">
              <a:spcBef>
                <a:spcPts val="0"/>
              </a:spcBef>
              <a:spcAft>
                <a:spcPts val="0"/>
              </a:spcAft>
              <a:buClr>
                <a:schemeClr val="dk1"/>
              </a:buClr>
              <a:buSzPts val="1000"/>
              <a:buNone/>
              <a:defRPr sz="1000" b="1">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1" name="Google Shape;21;p2"/>
          <p:cNvSpPr txBox="1">
            <a:spLocks noGrp="1"/>
          </p:cNvSpPr>
          <p:nvPr>
            <p:ph type="body" idx="3"/>
          </p:nvPr>
        </p:nvSpPr>
        <p:spPr>
          <a:xfrm>
            <a:off x="572400" y="6137467"/>
            <a:ext cx="2049244" cy="457200"/>
          </a:xfrm>
          <a:prstGeom prst="rect">
            <a:avLst/>
          </a:prstGeom>
          <a:noFill/>
          <a:ln>
            <a:noFill/>
          </a:ln>
        </p:spPr>
        <p:txBody>
          <a:bodyPr spcFirstLastPara="1" wrap="square" lIns="0" tIns="0" rIns="0" bIns="0" anchor="t" anchorCtr="0"/>
          <a:lstStyle>
            <a:lvl1pPr marL="457200" lvl="0" indent="-228600" algn="l">
              <a:spcBef>
                <a:spcPts val="0"/>
              </a:spcBef>
              <a:spcAft>
                <a:spcPts val="0"/>
              </a:spcAft>
              <a:buClr>
                <a:schemeClr val="lt2"/>
              </a:buClr>
              <a:buSzPts val="1000"/>
              <a:buNone/>
              <a:defRPr sz="1000" b="1">
                <a:solidFill>
                  <a:schemeClr val="lt2"/>
                </a:solidFill>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2" name="Google Shape;22;p2"/>
          <p:cNvSpPr txBox="1">
            <a:spLocks noGrp="1"/>
          </p:cNvSpPr>
          <p:nvPr>
            <p:ph type="body" idx="4"/>
          </p:nvPr>
        </p:nvSpPr>
        <p:spPr>
          <a:xfrm>
            <a:off x="2862387" y="6137467"/>
            <a:ext cx="2027114" cy="457200"/>
          </a:xfrm>
          <a:prstGeom prst="rect">
            <a:avLst/>
          </a:prstGeom>
          <a:noFill/>
          <a:ln>
            <a:noFill/>
          </a:ln>
        </p:spPr>
        <p:txBody>
          <a:bodyPr spcFirstLastPara="1" wrap="square" lIns="0" tIns="0" rIns="0" bIns="0" anchor="t" anchorCtr="0"/>
          <a:lstStyle>
            <a:lvl1pPr marL="457200" lvl="0" indent="-228600" algn="l">
              <a:spcBef>
                <a:spcPts val="0"/>
              </a:spcBef>
              <a:spcAft>
                <a:spcPts val="0"/>
              </a:spcAft>
              <a:buClr>
                <a:schemeClr val="lt2"/>
              </a:buClr>
              <a:buSzPts val="1000"/>
              <a:buNone/>
              <a:defRPr sz="1000" b="1">
                <a:solidFill>
                  <a:schemeClr val="lt2"/>
                </a:solidFill>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3" name="Google Shape;23;p2"/>
          <p:cNvSpPr txBox="1">
            <a:spLocks noGrp="1"/>
          </p:cNvSpPr>
          <p:nvPr>
            <p:ph type="body" idx="5"/>
          </p:nvPr>
        </p:nvSpPr>
        <p:spPr>
          <a:xfrm>
            <a:off x="7427603" y="5961599"/>
            <a:ext cx="1132198" cy="633600"/>
          </a:xfrm>
          <a:prstGeom prst="rect">
            <a:avLst/>
          </a:prstGeom>
          <a:noFill/>
          <a:ln>
            <a:noFill/>
          </a:ln>
        </p:spPr>
        <p:txBody>
          <a:bodyPr spcFirstLastPara="1" wrap="square" lIns="0" tIns="0" rIns="0" bIns="0" anchor="t" anchorCtr="0"/>
          <a:lstStyle>
            <a:lvl1pPr marL="457200" lvl="0" indent="-228600" algn="l">
              <a:spcBef>
                <a:spcPts val="0"/>
              </a:spcBef>
              <a:spcAft>
                <a:spcPts val="0"/>
              </a:spcAft>
              <a:buClr>
                <a:schemeClr val="lt2"/>
              </a:buClr>
              <a:buSzPts val="1000"/>
              <a:buNone/>
              <a:defRPr sz="1000" b="1">
                <a:solidFill>
                  <a:schemeClr val="lt2"/>
                </a:solidFill>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2"/>
          <p:cNvSpPr txBox="1">
            <a:spLocks noGrp="1"/>
          </p:cNvSpPr>
          <p:nvPr>
            <p:ph type="body" idx="6"/>
          </p:nvPr>
        </p:nvSpPr>
        <p:spPr>
          <a:xfrm>
            <a:off x="5143295" y="5961067"/>
            <a:ext cx="1962357" cy="634132"/>
          </a:xfrm>
          <a:prstGeom prst="rect">
            <a:avLst/>
          </a:prstGeom>
          <a:noFill/>
          <a:ln>
            <a:noFill/>
          </a:ln>
        </p:spPr>
        <p:txBody>
          <a:bodyPr spcFirstLastPara="1" wrap="square" lIns="0" tIns="0" rIns="0" bIns="0" anchor="t" anchorCtr="0"/>
          <a:lstStyle>
            <a:lvl1pPr marL="457200" lvl="0" indent="-228600" algn="l">
              <a:spcBef>
                <a:spcPts val="0"/>
              </a:spcBef>
              <a:spcAft>
                <a:spcPts val="0"/>
              </a:spcAft>
              <a:buClr>
                <a:schemeClr val="lt2"/>
              </a:buClr>
              <a:buSzPts val="1000"/>
              <a:buNone/>
              <a:defRPr sz="1000" b="1">
                <a:solidFill>
                  <a:schemeClr val="lt2"/>
                </a:solidFill>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5" name="Google Shape;25;p2"/>
          <p:cNvSpPr txBox="1">
            <a:spLocks noGrp="1"/>
          </p:cNvSpPr>
          <p:nvPr>
            <p:ph type="dt" idx="10"/>
          </p:nvPr>
        </p:nvSpPr>
        <p:spPr>
          <a:xfrm>
            <a:off x="2860675" y="5961063"/>
            <a:ext cx="2027238" cy="177800"/>
          </a:xfrm>
          <a:prstGeom prst="rect">
            <a:avLst/>
          </a:prstGeom>
          <a:noFill/>
          <a:ln>
            <a:noFill/>
          </a:ln>
        </p:spPr>
        <p:txBody>
          <a:bodyPr spcFirstLastPara="1" wrap="square" lIns="0" tIns="0" rIns="0" bIns="0" anchor="t" anchorCtr="0"/>
          <a:lstStyle>
            <a:lvl1pPr lvl="0" algn="l">
              <a:spcBef>
                <a:spcPts val="0"/>
              </a:spcBef>
              <a:spcAft>
                <a:spcPts val="0"/>
              </a:spcAft>
              <a:buSzPts val="1400"/>
              <a:buNone/>
              <a:defRPr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33"/>
        <p:cNvGrpSpPr/>
        <p:nvPr/>
      </p:nvGrpSpPr>
      <p:grpSpPr>
        <a:xfrm>
          <a:off x="0" y="0"/>
          <a:ext cx="0" cy="0"/>
          <a:chOff x="0" y="0"/>
          <a:chExt cx="0" cy="0"/>
        </a:xfrm>
      </p:grpSpPr>
      <p:sp>
        <p:nvSpPr>
          <p:cNvPr id="34" name="Google Shape;34;p4"/>
          <p:cNvSpPr/>
          <p:nvPr/>
        </p:nvSpPr>
        <p:spPr>
          <a:xfrm>
            <a:off x="573088" y="5813425"/>
            <a:ext cx="7988300" cy="65088"/>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de-DE" sz="1500" b="0" i="0" u="none" strike="noStrike" cap="none">
                <a:solidFill>
                  <a:schemeClr val="accent2"/>
                </a:solidFill>
                <a:latin typeface="Arial"/>
                <a:ea typeface="Arial"/>
                <a:cs typeface="Arial"/>
                <a:sym typeface="Arial"/>
              </a:rPr>
              <a:t>  </a:t>
            </a:r>
            <a:endParaRPr/>
          </a:p>
        </p:txBody>
      </p:sp>
      <p:sp>
        <p:nvSpPr>
          <p:cNvPr id="35" name="Google Shape;35;p4"/>
          <p:cNvSpPr/>
          <p:nvPr/>
        </p:nvSpPr>
        <p:spPr>
          <a:xfrm>
            <a:off x="573088" y="1138238"/>
            <a:ext cx="7988300" cy="63500"/>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de-DE" sz="1500" b="0" i="0" u="none" strike="noStrike" cap="none">
                <a:solidFill>
                  <a:schemeClr val="accent2"/>
                </a:solidFill>
                <a:latin typeface="Arial"/>
                <a:ea typeface="Arial"/>
                <a:cs typeface="Arial"/>
                <a:sym typeface="Arial"/>
              </a:rPr>
              <a:t>  </a:t>
            </a:r>
            <a:endParaRPr/>
          </a:p>
        </p:txBody>
      </p:sp>
      <p:sp>
        <p:nvSpPr>
          <p:cNvPr id="36" name="Google Shape;36;p4"/>
          <p:cNvSpPr txBox="1">
            <a:spLocks noGrp="1"/>
          </p:cNvSpPr>
          <p:nvPr>
            <p:ph type="body" idx="1"/>
          </p:nvPr>
        </p:nvSpPr>
        <p:spPr>
          <a:xfrm>
            <a:off x="572400" y="1497600"/>
            <a:ext cx="6285600" cy="4136400"/>
          </a:xfrm>
          <a:prstGeom prst="rect">
            <a:avLst/>
          </a:prstGeom>
          <a:noFill/>
          <a:ln>
            <a:noFill/>
          </a:ln>
        </p:spPr>
        <p:txBody>
          <a:bodyPr spcFirstLastPara="1" wrap="square" lIns="0" tIns="0" rIns="0" bIns="0" anchor="t" anchorCtr="0"/>
          <a:lstStyle>
            <a:lvl1pPr marL="457200" lvl="0" indent="-228600" algn="l">
              <a:lnSpc>
                <a:spcPct val="121714"/>
              </a:lnSpc>
              <a:spcBef>
                <a:spcPts val="280"/>
              </a:spcBef>
              <a:spcAft>
                <a:spcPts val="0"/>
              </a:spcAft>
              <a:buClr>
                <a:schemeClr val="dk1"/>
              </a:buClr>
              <a:buSzPts val="1400"/>
              <a:buNone/>
              <a:defRPr sz="1400" b="1"/>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7" name="Google Shape;37;p4"/>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lstStyle>
            <a:lvl1pPr lvl="0" algn="l">
              <a:spcBef>
                <a:spcPts val="0"/>
              </a:spcBef>
              <a:spcAft>
                <a:spcPts val="0"/>
              </a:spcAft>
              <a:buSzPts val="1400"/>
              <a:buNone/>
              <a:defRPr sz="2700" b="1">
                <a:solidFill>
                  <a:schemeClr val="accent3"/>
                </a:solidFill>
                <a:latin typeface="Arial"/>
                <a:ea typeface="Arial"/>
                <a:cs typeface="Arial"/>
                <a:sym typeface="Aria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8" name="Google Shape;38;p4"/>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9" name="Google Shape;39;p4"/>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0" name="Google Shape;40;p4"/>
          <p:cNvSpPr txBox="1">
            <a:spLocks noGrp="1"/>
          </p:cNvSpPr>
          <p:nvPr>
            <p:ph type="ftr" idx="11"/>
          </p:nvPr>
        </p:nvSpPr>
        <p:spPr>
          <a:xfrm>
            <a:off x="3429000" y="6145213"/>
            <a:ext cx="1544638" cy="127000"/>
          </a:xfrm>
          <a:prstGeom prst="rect">
            <a:avLst/>
          </a:prstGeom>
          <a:noFill/>
          <a:ln>
            <a:noFill/>
          </a:ln>
        </p:spPr>
        <p:txBody>
          <a:bodyPr spcFirstLastPara="1" wrap="square" lIns="0" tIns="0" rIns="0" bIns="0" anchor="t" anchorCtr="0"/>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4"/>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4"/>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lgn="l" rtl="0">
              <a:spcBef>
                <a:spcPts val="0"/>
              </a:spcBef>
              <a:spcAft>
                <a:spcPts val="0"/>
              </a:spcAft>
              <a:buNone/>
            </a:pPr>
            <a:r>
              <a:rPr lang="de-DE"/>
              <a:t>Page </a:t>
            </a:r>
            <a:fld id="{00000000-1234-1234-1234-123412341234}" type="slidenum">
              <a:rPr lang="de-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43"/>
        <p:cNvGrpSpPr/>
        <p:nvPr/>
      </p:nvGrpSpPr>
      <p:grpSpPr>
        <a:xfrm>
          <a:off x="0" y="0"/>
          <a:ext cx="0" cy="0"/>
          <a:chOff x="0" y="0"/>
          <a:chExt cx="0" cy="0"/>
        </a:xfrm>
      </p:grpSpPr>
      <p:sp>
        <p:nvSpPr>
          <p:cNvPr id="44" name="Google Shape;44;p5"/>
          <p:cNvSpPr/>
          <p:nvPr/>
        </p:nvSpPr>
        <p:spPr>
          <a:xfrm>
            <a:off x="573088" y="5813425"/>
            <a:ext cx="7988300" cy="65088"/>
          </a:xfrm>
          <a:prstGeom prst="rect">
            <a:avLst/>
          </a:prstGeom>
          <a:solidFill>
            <a:schemeClr val="accent2"/>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de-DE" sz="1500" b="0" i="0" u="none" strike="noStrike" cap="none">
                <a:solidFill>
                  <a:schemeClr val="accent2"/>
                </a:solidFill>
                <a:latin typeface="Arial"/>
                <a:ea typeface="Arial"/>
                <a:cs typeface="Arial"/>
                <a:sym typeface="Arial"/>
              </a:rPr>
              <a:t>  </a:t>
            </a:r>
            <a:endParaRPr/>
          </a:p>
        </p:txBody>
      </p:sp>
      <p:sp>
        <p:nvSpPr>
          <p:cNvPr id="45" name="Google Shape;45;p5"/>
          <p:cNvSpPr txBox="1">
            <a:spLocks noGrp="1"/>
          </p:cNvSpPr>
          <p:nvPr>
            <p:ph type="body" idx="1"/>
          </p:nvPr>
        </p:nvSpPr>
        <p:spPr>
          <a:xfrm>
            <a:off x="572400" y="1497600"/>
            <a:ext cx="6285600" cy="4136400"/>
          </a:xfrm>
          <a:prstGeom prst="rect">
            <a:avLst/>
          </a:prstGeom>
          <a:noFill/>
          <a:ln>
            <a:noFill/>
          </a:ln>
        </p:spPr>
        <p:txBody>
          <a:bodyPr spcFirstLastPara="1" wrap="square" lIns="0" tIns="0" rIns="0" bIns="0" anchor="t" anchorCtr="0"/>
          <a:lstStyle>
            <a:lvl1pPr marL="457200" lvl="0" indent="-228600" algn="l">
              <a:lnSpc>
                <a:spcPct val="121714"/>
              </a:lnSpc>
              <a:spcBef>
                <a:spcPts val="280"/>
              </a:spcBef>
              <a:spcAft>
                <a:spcPts val="0"/>
              </a:spcAft>
              <a:buClr>
                <a:schemeClr val="dk1"/>
              </a:buClr>
              <a:buSzPts val="1400"/>
              <a:buNone/>
              <a:defRPr sz="1400" b="1"/>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6" name="Google Shape;46;p5"/>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lstStyle>
            <a:lvl1pPr lvl="0" algn="l">
              <a:spcBef>
                <a:spcPts val="0"/>
              </a:spcBef>
              <a:spcAft>
                <a:spcPts val="0"/>
              </a:spcAft>
              <a:buSzPts val="1400"/>
              <a:buNone/>
              <a:defRPr sz="2700" b="1">
                <a:solidFill>
                  <a:schemeClr val="accent2"/>
                </a:solidFill>
                <a:latin typeface="Arial"/>
                <a:ea typeface="Arial"/>
                <a:cs typeface="Arial"/>
                <a:sym typeface="Aria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47" name="Google Shape;47;p5"/>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8" name="Google Shape;48;p5"/>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9" name="Google Shape;49;p5"/>
          <p:cNvSpPr txBox="1">
            <a:spLocks noGrp="1"/>
          </p:cNvSpPr>
          <p:nvPr>
            <p:ph type="ftr" idx="11"/>
          </p:nvPr>
        </p:nvSpPr>
        <p:spPr>
          <a:xfrm>
            <a:off x="3429000" y="6145213"/>
            <a:ext cx="1544638" cy="127000"/>
          </a:xfrm>
          <a:prstGeom prst="rect">
            <a:avLst/>
          </a:prstGeom>
          <a:noFill/>
          <a:ln>
            <a:noFill/>
          </a:ln>
        </p:spPr>
        <p:txBody>
          <a:bodyPr spcFirstLastPara="1" wrap="square" lIns="0" tIns="0" rIns="0" bIns="0" anchor="t" anchorCtr="0"/>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5"/>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5"/>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52"/>
        <p:cNvGrpSpPr/>
        <p:nvPr/>
      </p:nvGrpSpPr>
      <p:grpSpPr>
        <a:xfrm>
          <a:off x="0" y="0"/>
          <a:ext cx="0" cy="0"/>
          <a:chOff x="0" y="0"/>
          <a:chExt cx="0" cy="0"/>
        </a:xfrm>
      </p:grpSpPr>
      <p:sp>
        <p:nvSpPr>
          <p:cNvPr id="53" name="Google Shape;53;p6"/>
          <p:cNvSpPr/>
          <p:nvPr/>
        </p:nvSpPr>
        <p:spPr>
          <a:xfrm>
            <a:off x="406400" y="406400"/>
            <a:ext cx="8326438" cy="5472113"/>
          </a:xfrm>
          <a:prstGeom prst="rect">
            <a:avLst/>
          </a:prstGeom>
          <a:solidFill>
            <a:schemeClr val="accent2"/>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endParaRPr sz="1500" b="0" i="0" u="none" strike="noStrike" cap="none">
              <a:solidFill>
                <a:srgbClr val="FFFFFF"/>
              </a:solidFill>
              <a:latin typeface="Arial"/>
              <a:ea typeface="Arial"/>
              <a:cs typeface="Arial"/>
              <a:sym typeface="Arial"/>
            </a:endParaRPr>
          </a:p>
        </p:txBody>
      </p:sp>
      <p:sp>
        <p:nvSpPr>
          <p:cNvPr id="54" name="Google Shape;54;p6"/>
          <p:cNvSpPr txBox="1">
            <a:spLocks noGrp="1"/>
          </p:cNvSpPr>
          <p:nvPr>
            <p:ph type="ctrTitle"/>
          </p:nvPr>
        </p:nvSpPr>
        <p:spPr>
          <a:xfrm>
            <a:off x="572400" y="547000"/>
            <a:ext cx="7772400" cy="2206400"/>
          </a:xfrm>
          <a:prstGeom prst="rect">
            <a:avLst/>
          </a:prstGeom>
          <a:noFill/>
          <a:ln>
            <a:noFill/>
          </a:ln>
        </p:spPr>
        <p:txBody>
          <a:bodyPr spcFirstLastPara="1" wrap="square" lIns="0" tIns="0" rIns="0" bIns="0" anchor="t" anchorCtr="0"/>
          <a:lstStyle>
            <a:lvl1pPr lvl="0" algn="l">
              <a:spcBef>
                <a:spcPts val="0"/>
              </a:spcBef>
              <a:spcAft>
                <a:spcPts val="0"/>
              </a:spcAft>
              <a:buSzPts val="1400"/>
              <a:buNone/>
              <a:defRPr sz="2700" b="1">
                <a:solidFill>
                  <a:schemeClr val="lt1"/>
                </a:solidFill>
                <a:latin typeface="Arial"/>
                <a:ea typeface="Arial"/>
                <a:cs typeface="Arial"/>
                <a:sym typeface="Aria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55" name="Google Shape;55;p6"/>
          <p:cNvSpPr txBox="1">
            <a:spLocks noGrp="1"/>
          </p:cNvSpPr>
          <p:nvPr>
            <p:ph type="body" idx="1"/>
          </p:nvPr>
        </p:nvSpPr>
        <p:spPr>
          <a:xfrm>
            <a:off x="5143500" y="6145215"/>
            <a:ext cx="1536700" cy="382645"/>
          </a:xfrm>
          <a:prstGeom prst="rect">
            <a:avLst/>
          </a:prstGeom>
          <a:noFill/>
          <a:ln>
            <a:noFill/>
          </a:ln>
        </p:spPr>
        <p:txBody>
          <a:bodyPr spcFirstLastPara="1" wrap="square" lIns="0" tIns="0" rIns="0" bIns="0" anchor="t" anchorCtr="0"/>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6" name="Google Shape;56;p6"/>
          <p:cNvSpPr txBox="1">
            <a:spLocks noGrp="1"/>
          </p:cNvSpPr>
          <p:nvPr>
            <p:ph type="body" idx="2"/>
          </p:nvPr>
        </p:nvSpPr>
        <p:spPr>
          <a:xfrm>
            <a:off x="6859589" y="6145215"/>
            <a:ext cx="1701801" cy="382645"/>
          </a:xfrm>
          <a:prstGeom prst="rect">
            <a:avLst/>
          </a:prstGeom>
          <a:noFill/>
          <a:ln>
            <a:noFill/>
          </a:ln>
        </p:spPr>
        <p:txBody>
          <a:bodyPr spcFirstLastPara="1" wrap="square" lIns="0" tIns="0" rIns="0" bIns="0" anchor="t" anchorCtr="0"/>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7" name="Google Shape;57;p6"/>
          <p:cNvSpPr txBox="1">
            <a:spLocks noGrp="1"/>
          </p:cNvSpPr>
          <p:nvPr>
            <p:ph type="ftr" idx="11"/>
          </p:nvPr>
        </p:nvSpPr>
        <p:spPr>
          <a:xfrm>
            <a:off x="3429000" y="6145213"/>
            <a:ext cx="1544638" cy="127000"/>
          </a:xfrm>
          <a:prstGeom prst="rect">
            <a:avLst/>
          </a:prstGeom>
          <a:noFill/>
          <a:ln>
            <a:noFill/>
          </a:ln>
        </p:spPr>
        <p:txBody>
          <a:bodyPr spcFirstLastPara="1" wrap="square" lIns="0" tIns="0" rIns="0" bIns="0" anchor="t" anchorCtr="0"/>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6"/>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6"/>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ext, and Content" type="txAndObj">
  <p:cSld name="TEXT_AND_OBJECT">
    <p:spTree>
      <p:nvGrpSpPr>
        <p:cNvPr id="1" name="Shape 60"/>
        <p:cNvGrpSpPr/>
        <p:nvPr/>
      </p:nvGrpSpPr>
      <p:grpSpPr>
        <a:xfrm>
          <a:off x="0" y="0"/>
          <a:ext cx="0" cy="0"/>
          <a:chOff x="0" y="0"/>
          <a:chExt cx="0" cy="0"/>
        </a:xfrm>
      </p:grpSpPr>
      <p:sp>
        <p:nvSpPr>
          <p:cNvPr id="61" name="Google Shape;61;p7"/>
          <p:cNvSpPr txBox="1">
            <a:spLocks noGrp="1"/>
          </p:cNvSpPr>
          <p:nvPr>
            <p:ph type="title"/>
          </p:nvPr>
        </p:nvSpPr>
        <p:spPr>
          <a:xfrm>
            <a:off x="314325" y="119063"/>
            <a:ext cx="8520113" cy="962025"/>
          </a:xfrm>
          <a:prstGeom prst="rect">
            <a:avLst/>
          </a:prstGeom>
          <a:noFill/>
          <a:ln>
            <a:noFill/>
          </a:ln>
        </p:spPr>
        <p:txBody>
          <a:bodyPr spcFirstLastPara="1" wrap="square" lIns="77925" tIns="38950" rIns="77925" bIns="38950" anchor="ctr" anchorCtr="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2" name="Google Shape;62;p7"/>
          <p:cNvSpPr txBox="1">
            <a:spLocks noGrp="1"/>
          </p:cNvSpPr>
          <p:nvPr>
            <p:ph type="body" idx="1"/>
          </p:nvPr>
        </p:nvSpPr>
        <p:spPr>
          <a:xfrm>
            <a:off x="323850" y="1268413"/>
            <a:ext cx="4171950" cy="4897437"/>
          </a:xfrm>
          <a:prstGeom prst="rect">
            <a:avLst/>
          </a:prstGeom>
          <a:noFill/>
          <a:ln>
            <a:noFill/>
          </a:ln>
        </p:spPr>
        <p:txBody>
          <a:bodyPr spcFirstLastPara="1" wrap="square" lIns="77925" tIns="38950" rIns="77925" bIns="38950" anchor="t" anchorCtr="0"/>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3" name="Google Shape;63;p7"/>
          <p:cNvSpPr txBox="1">
            <a:spLocks noGrp="1"/>
          </p:cNvSpPr>
          <p:nvPr>
            <p:ph type="body" idx="2"/>
          </p:nvPr>
        </p:nvSpPr>
        <p:spPr>
          <a:xfrm>
            <a:off x="4648200" y="1268413"/>
            <a:ext cx="4171950" cy="4897437"/>
          </a:xfrm>
          <a:prstGeom prst="rect">
            <a:avLst/>
          </a:prstGeom>
          <a:noFill/>
          <a:ln>
            <a:noFill/>
          </a:ln>
        </p:spPr>
        <p:txBody>
          <a:bodyPr spcFirstLastPara="1" wrap="square" lIns="77925" tIns="38950" rIns="77925" bIns="38950" anchor="t" anchorCtr="0"/>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4" name="Google Shape;64;p7"/>
          <p:cNvSpPr txBox="1">
            <a:spLocks noGrp="1"/>
          </p:cNvSpPr>
          <p:nvPr>
            <p:ph type="ftr" idx="11"/>
          </p:nvPr>
        </p:nvSpPr>
        <p:spPr>
          <a:xfrm>
            <a:off x="3124200" y="6356350"/>
            <a:ext cx="2895600" cy="365125"/>
          </a:xfrm>
          <a:prstGeom prst="rect">
            <a:avLst/>
          </a:prstGeom>
          <a:noFill/>
          <a:ln>
            <a:noFill/>
          </a:ln>
        </p:spPr>
        <p:txBody>
          <a:bodyPr spcFirstLastPara="1" wrap="square" lIns="77925" tIns="38950" rIns="77925" bIns="38950" anchor="ctr" anchorCtr="0"/>
          <a:lstStyle>
            <a:lvl1pPr lvl="0" algn="ctr">
              <a:spcBef>
                <a:spcPts val="0"/>
              </a:spcBef>
              <a:spcAft>
                <a:spcPts val="0"/>
              </a:spcAft>
              <a:buSzPts val="1400"/>
              <a:buNone/>
              <a:defRPr>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Google Shape;10;p1" descr="Aalto_EN_Electr-Eng_21_RGB_2"/>
          <p:cNvPicPr preferRelativeResize="0"/>
          <p:nvPr/>
        </p:nvPicPr>
        <p:blipFill rotWithShape="1">
          <a:blip r:embed="rId3">
            <a:alphaModFix/>
          </a:blip>
          <a:srcRect l="7030" t="6173"/>
          <a:stretch/>
        </p:blipFill>
        <p:spPr>
          <a:xfrm>
            <a:off x="0" y="0"/>
            <a:ext cx="2162175" cy="2038350"/>
          </a:xfrm>
          <a:prstGeom prst="rect">
            <a:avLst/>
          </a:prstGeom>
          <a:noFill/>
          <a:ln>
            <a:noFill/>
          </a:ln>
        </p:spPr>
      </p:pic>
      <p:sp>
        <p:nvSpPr>
          <p:cNvPr id="11" name="Google Shape;11;p1"/>
          <p:cNvSpPr txBox="1">
            <a:spLocks noGrp="1"/>
          </p:cNvSpPr>
          <p:nvPr>
            <p:ph type="title"/>
          </p:nvPr>
        </p:nvSpPr>
        <p:spPr>
          <a:xfrm>
            <a:off x="457200" y="274638"/>
            <a:ext cx="8229600" cy="1143000"/>
          </a:xfrm>
          <a:prstGeom prst="rect">
            <a:avLst/>
          </a:prstGeom>
          <a:noFill/>
          <a:ln>
            <a:noFill/>
          </a:ln>
        </p:spPr>
        <p:txBody>
          <a:bodyPr spcFirstLastPara="1" wrap="square" lIns="77925" tIns="38950" rIns="77925" bIns="38950" anchor="ctr" anchorCtr="0"/>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body" idx="1"/>
          </p:nvPr>
        </p:nvSpPr>
        <p:spPr>
          <a:xfrm>
            <a:off x="457200" y="1600200"/>
            <a:ext cx="8229600" cy="4525963"/>
          </a:xfrm>
          <a:prstGeom prst="rect">
            <a:avLst/>
          </a:prstGeom>
          <a:noFill/>
          <a:ln>
            <a:noFill/>
          </a:ln>
        </p:spPr>
        <p:txBody>
          <a:bodyPr spcFirstLastPara="1" wrap="square" lIns="77925" tIns="38950" rIns="77925" bIns="38950" anchor="t" anchorCtr="0"/>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Times New Roman"/>
                <a:ea typeface="Times New Roman"/>
                <a:cs typeface="Times New Roman"/>
                <a:sym typeface="Times New Roman"/>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Times New Roman"/>
                <a:ea typeface="Times New Roman"/>
                <a:cs typeface="Times New Roman"/>
                <a:sym typeface="Times New Roman"/>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13" name="Google Shape;13;p1"/>
          <p:cNvSpPr txBox="1">
            <a:spLocks noGrp="1"/>
          </p:cNvSpPr>
          <p:nvPr>
            <p:ph type="dt" idx="10"/>
          </p:nvPr>
        </p:nvSpPr>
        <p:spPr>
          <a:xfrm>
            <a:off x="457200" y="6356350"/>
            <a:ext cx="2133600" cy="365125"/>
          </a:xfrm>
          <a:prstGeom prst="rect">
            <a:avLst/>
          </a:prstGeom>
          <a:noFill/>
          <a:ln>
            <a:noFill/>
          </a:ln>
        </p:spPr>
        <p:txBody>
          <a:bodyPr spcFirstLastPara="1" wrap="square" lIns="77925" tIns="38950" rIns="77925" bIns="38950" anchor="ctr" anchorCtr="0"/>
          <a:lstStyle>
            <a:lvl1pPr marR="0" lvl="0" algn="l"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14" name="Google Shape;14;p1"/>
          <p:cNvSpPr txBox="1">
            <a:spLocks noGrp="1"/>
          </p:cNvSpPr>
          <p:nvPr>
            <p:ph type="ftr" idx="11"/>
          </p:nvPr>
        </p:nvSpPr>
        <p:spPr>
          <a:xfrm>
            <a:off x="3124200" y="6356350"/>
            <a:ext cx="2895600" cy="365125"/>
          </a:xfrm>
          <a:prstGeom prst="rect">
            <a:avLst/>
          </a:prstGeom>
          <a:noFill/>
          <a:ln>
            <a:noFill/>
          </a:ln>
        </p:spPr>
        <p:txBody>
          <a:bodyPr spcFirstLastPara="1" wrap="square" lIns="77925" tIns="38950" rIns="77925" bIns="38950" anchor="ctr" anchorCtr="0"/>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15" name="Google Shape;15;p1"/>
          <p:cNvSpPr txBox="1">
            <a:spLocks noGrp="1"/>
          </p:cNvSpPr>
          <p:nvPr>
            <p:ph type="sldNum" idx="12"/>
          </p:nvPr>
        </p:nvSpPr>
        <p:spPr>
          <a:xfrm>
            <a:off x="6553200" y="6356350"/>
            <a:ext cx="2133600" cy="365125"/>
          </a:xfrm>
          <a:prstGeom prst="rect">
            <a:avLst/>
          </a:prstGeom>
          <a:noFill/>
          <a:ln>
            <a:noFill/>
          </a:ln>
        </p:spPr>
        <p:txBody>
          <a:bodyPr spcFirstLastPara="1" wrap="square" lIns="77925" tIns="38950" rIns="77925" bIns="38950" anchor="ctr" anchorCtr="0">
            <a:noAutofit/>
          </a:bodyPr>
          <a:lstStyle>
            <a:lvl1pPr marL="0" marR="0" lvl="0" indent="0" algn="r" rtl="0">
              <a:spcBef>
                <a:spcPts val="0"/>
              </a:spcBef>
              <a:spcAft>
                <a:spcPts val="0"/>
              </a:spcAft>
              <a:buNone/>
              <a:defRPr sz="10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0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0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0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0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0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0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0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0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
        <p:nvSpPr>
          <p:cNvPr id="16" name="Google Shape;16;p1"/>
          <p:cNvSpPr/>
          <p:nvPr/>
        </p:nvSpPr>
        <p:spPr>
          <a:xfrm>
            <a:off x="406400" y="1712913"/>
            <a:ext cx="8328025" cy="3921125"/>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endParaRPr sz="1500" b="0" i="0" u="none" strike="noStrike" cap="none">
              <a:solidFill>
                <a:srgbClr val="FFFFFF"/>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
        <p:cNvGrpSpPr/>
        <p:nvPr/>
      </p:nvGrpSpPr>
      <p:grpSpPr>
        <a:xfrm>
          <a:off x="0" y="0"/>
          <a:ext cx="0" cy="0"/>
          <a:chOff x="0" y="0"/>
          <a:chExt cx="0" cy="0"/>
        </a:xfrm>
      </p:grpSpPr>
      <p:pic>
        <p:nvPicPr>
          <p:cNvPr id="27" name="Google Shape;27;p3" descr="Aalto_EN_Electr-Eng_13_RGB_2"/>
          <p:cNvPicPr preferRelativeResize="0"/>
          <p:nvPr/>
        </p:nvPicPr>
        <p:blipFill rotWithShape="1">
          <a:blip r:embed="rId6">
            <a:alphaModFix/>
          </a:blip>
          <a:srcRect/>
          <a:stretch/>
        </p:blipFill>
        <p:spPr>
          <a:xfrm>
            <a:off x="215900" y="5815013"/>
            <a:ext cx="2519363" cy="1042987"/>
          </a:xfrm>
          <a:prstGeom prst="rect">
            <a:avLst/>
          </a:prstGeom>
          <a:noFill/>
          <a:ln>
            <a:noFill/>
          </a:ln>
        </p:spPr>
      </p:pic>
      <p:sp>
        <p:nvSpPr>
          <p:cNvPr id="28" name="Google Shape;28;p3"/>
          <p:cNvSpPr txBox="1">
            <a:spLocks noGrp="1"/>
          </p:cNvSpPr>
          <p:nvPr>
            <p:ph type="title"/>
          </p:nvPr>
        </p:nvSpPr>
        <p:spPr>
          <a:xfrm>
            <a:off x="457200" y="274638"/>
            <a:ext cx="8229600" cy="1143000"/>
          </a:xfrm>
          <a:prstGeom prst="rect">
            <a:avLst/>
          </a:prstGeom>
          <a:noFill/>
          <a:ln>
            <a:noFill/>
          </a:ln>
        </p:spPr>
        <p:txBody>
          <a:bodyPr spcFirstLastPara="1" wrap="square" lIns="77925" tIns="38950" rIns="77925" bIns="38950" anchor="ctr" anchorCtr="0"/>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29" name="Google Shape;29;p3"/>
          <p:cNvSpPr txBox="1">
            <a:spLocks noGrp="1"/>
          </p:cNvSpPr>
          <p:nvPr>
            <p:ph type="body" idx="1"/>
          </p:nvPr>
        </p:nvSpPr>
        <p:spPr>
          <a:xfrm>
            <a:off x="457200" y="1600200"/>
            <a:ext cx="8229600" cy="4525963"/>
          </a:xfrm>
          <a:prstGeom prst="rect">
            <a:avLst/>
          </a:prstGeom>
          <a:noFill/>
          <a:ln>
            <a:noFill/>
          </a:ln>
        </p:spPr>
        <p:txBody>
          <a:bodyPr spcFirstLastPara="1" wrap="square" lIns="77925" tIns="38950" rIns="77925" bIns="38950" anchor="t" anchorCtr="0"/>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30" name="Google Shape;30;p3"/>
          <p:cNvSpPr txBox="1">
            <a:spLocks noGrp="1"/>
          </p:cNvSpPr>
          <p:nvPr>
            <p:ph type="dt" idx="10"/>
          </p:nvPr>
        </p:nvSpPr>
        <p:spPr>
          <a:xfrm>
            <a:off x="457200" y="6356350"/>
            <a:ext cx="2133600" cy="365125"/>
          </a:xfrm>
          <a:prstGeom prst="rect">
            <a:avLst/>
          </a:prstGeom>
          <a:noFill/>
          <a:ln>
            <a:noFill/>
          </a:ln>
        </p:spPr>
        <p:txBody>
          <a:bodyPr spcFirstLastPara="1" wrap="square" lIns="77925" tIns="38950" rIns="77925" bIns="38950" anchor="ctr" anchorCtr="0"/>
          <a:lstStyle>
            <a:lvl1pPr marR="0" lvl="0" algn="l"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1" name="Google Shape;31;p3"/>
          <p:cNvSpPr txBox="1">
            <a:spLocks noGrp="1"/>
          </p:cNvSpPr>
          <p:nvPr>
            <p:ph type="ftr" idx="11"/>
          </p:nvPr>
        </p:nvSpPr>
        <p:spPr>
          <a:xfrm>
            <a:off x="3124200" y="6356350"/>
            <a:ext cx="2895600" cy="365125"/>
          </a:xfrm>
          <a:prstGeom prst="rect">
            <a:avLst/>
          </a:prstGeom>
          <a:noFill/>
          <a:ln>
            <a:noFill/>
          </a:ln>
        </p:spPr>
        <p:txBody>
          <a:bodyPr spcFirstLastPara="1" wrap="square" lIns="77925" tIns="38950" rIns="77925" bIns="38950" anchor="ctr" anchorCtr="0"/>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2" name="Google Shape;32;p3"/>
          <p:cNvSpPr txBox="1">
            <a:spLocks noGrp="1"/>
          </p:cNvSpPr>
          <p:nvPr>
            <p:ph type="sldNum" idx="12"/>
          </p:nvPr>
        </p:nvSpPr>
        <p:spPr>
          <a:xfrm>
            <a:off x="6553200" y="6356350"/>
            <a:ext cx="2133600" cy="365125"/>
          </a:xfrm>
          <a:prstGeom prst="rect">
            <a:avLst/>
          </a:prstGeom>
          <a:noFill/>
          <a:ln>
            <a:noFill/>
          </a:ln>
        </p:spPr>
        <p:txBody>
          <a:bodyPr spcFirstLastPara="1" wrap="square" lIns="77925" tIns="38950" rIns="77925" bIns="38950" anchor="ctr" anchorCtr="0">
            <a:noAutofit/>
          </a:bodyPr>
          <a:lstStyle>
            <a:lvl1pPr marL="0" marR="0" lvl="0" indent="0" algn="r" rtl="0">
              <a:spcBef>
                <a:spcPts val="0"/>
              </a:spcBef>
              <a:spcAft>
                <a:spcPts val="0"/>
              </a:spcAft>
              <a:buNone/>
              <a:defRPr sz="10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0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0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0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0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0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0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0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0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8"/>
          <p:cNvSpPr txBox="1">
            <a:spLocks noGrp="1"/>
          </p:cNvSpPr>
          <p:nvPr>
            <p:ph type="ctrTitle"/>
          </p:nvPr>
        </p:nvSpPr>
        <p:spPr>
          <a:xfrm>
            <a:off x="572400" y="1772220"/>
            <a:ext cx="7777274" cy="2410209"/>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sz="3200"/>
              <a:t>ELEC-E8423 - Smart Grid</a:t>
            </a:r>
            <a:br>
              <a:rPr lang="de-DE" sz="3200"/>
            </a:br>
            <a:r>
              <a:rPr lang="de-DE" sz="3200"/>
              <a:t/>
            </a:r>
            <a:br>
              <a:rPr lang="de-DE" sz="3200"/>
            </a:br>
            <a:r>
              <a:rPr lang="de-DE" sz="3200" i="1"/>
              <a:t>Smart Meters and Security Issues</a:t>
            </a:r>
            <a:endParaRPr sz="3200" i="1"/>
          </a:p>
        </p:txBody>
      </p:sp>
      <p:sp>
        <p:nvSpPr>
          <p:cNvPr id="70" name="Google Shape;70;p8"/>
          <p:cNvSpPr txBox="1">
            <a:spLocks noGrp="1"/>
          </p:cNvSpPr>
          <p:nvPr>
            <p:ph type="subTitle" idx="1"/>
          </p:nvPr>
        </p:nvSpPr>
        <p:spPr>
          <a:xfrm>
            <a:off x="572401" y="4182429"/>
            <a:ext cx="6285600" cy="1323370"/>
          </a:xfrm>
          <a:prstGeom prst="rect">
            <a:avLst/>
          </a:prstGeom>
          <a:noFill/>
          <a:ln>
            <a:noFill/>
          </a:ln>
        </p:spPr>
        <p:txBody>
          <a:bodyPr spcFirstLastPara="1" wrap="square" lIns="0" tIns="0" rIns="0" bIns="0" anchor="t" anchorCtr="0">
            <a:noAutofit/>
          </a:bodyPr>
          <a:lstStyle/>
          <a:p>
            <a:pPr marL="0" lvl="0" indent="0" algn="l" rtl="0">
              <a:lnSpc>
                <a:spcPct val="110800"/>
              </a:lnSpc>
              <a:spcBef>
                <a:spcPts val="0"/>
              </a:spcBef>
              <a:spcAft>
                <a:spcPts val="0"/>
              </a:spcAft>
              <a:buClr>
                <a:srgbClr val="FFFFFF"/>
              </a:buClr>
              <a:buSzPts val="2000"/>
              <a:buNone/>
            </a:pPr>
            <a:r>
              <a:rPr lang="de-DE" i="1"/>
              <a:t>Francisco Irazola</a:t>
            </a:r>
            <a:br>
              <a:rPr lang="de-DE" i="1"/>
            </a:br>
            <a:r>
              <a:rPr lang="de-DE" i="1"/>
              <a:t>Mona Bieberich</a:t>
            </a:r>
            <a:endParaRPr i="1"/>
          </a:p>
          <a:p>
            <a:pPr marL="0" lvl="0" indent="0" algn="l" rtl="0">
              <a:lnSpc>
                <a:spcPct val="110800"/>
              </a:lnSpc>
              <a:spcBef>
                <a:spcPts val="400"/>
              </a:spcBef>
              <a:spcAft>
                <a:spcPts val="0"/>
              </a:spcAft>
              <a:buClr>
                <a:srgbClr val="FFFFFF"/>
              </a:buClr>
              <a:buSzPts val="2000"/>
              <a:buNone/>
            </a:pPr>
            <a:endParaRPr/>
          </a:p>
        </p:txBody>
      </p:sp>
      <p:sp>
        <p:nvSpPr>
          <p:cNvPr id="71" name="Google Shape;71;p8"/>
          <p:cNvSpPr txBox="1">
            <a:spLocks noGrp="1"/>
          </p:cNvSpPr>
          <p:nvPr>
            <p:ph type="body" idx="2"/>
          </p:nvPr>
        </p:nvSpPr>
        <p:spPr>
          <a:xfrm>
            <a:off x="572401" y="5961599"/>
            <a:ext cx="2049245" cy="1778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dk1"/>
              </a:buClr>
              <a:buSzPts val="1000"/>
              <a:buNone/>
            </a:pPr>
            <a:endParaRPr/>
          </a:p>
        </p:txBody>
      </p:sp>
      <p:sp>
        <p:nvSpPr>
          <p:cNvPr id="72" name="Google Shape;72;p8"/>
          <p:cNvSpPr txBox="1">
            <a:spLocks noGrp="1"/>
          </p:cNvSpPr>
          <p:nvPr>
            <p:ph type="body" idx="3"/>
          </p:nvPr>
        </p:nvSpPr>
        <p:spPr>
          <a:xfrm>
            <a:off x="572400" y="6137467"/>
            <a:ext cx="2049244" cy="4572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None/>
            </a:pPr>
            <a:endParaRPr/>
          </a:p>
        </p:txBody>
      </p:sp>
      <p:sp>
        <p:nvSpPr>
          <p:cNvPr id="73" name="Google Shape;73;p8"/>
          <p:cNvSpPr txBox="1">
            <a:spLocks noGrp="1"/>
          </p:cNvSpPr>
          <p:nvPr>
            <p:ph type="body" idx="4"/>
          </p:nvPr>
        </p:nvSpPr>
        <p:spPr>
          <a:xfrm>
            <a:off x="2862387" y="6137467"/>
            <a:ext cx="2027114" cy="4572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None/>
            </a:pPr>
            <a:r>
              <a:rPr lang="de-DE"/>
              <a:t>07.02.2018</a:t>
            </a:r>
            <a:endParaRPr/>
          </a:p>
        </p:txBody>
      </p:sp>
      <p:sp>
        <p:nvSpPr>
          <p:cNvPr id="74" name="Google Shape;74;p8"/>
          <p:cNvSpPr txBox="1">
            <a:spLocks noGrp="1"/>
          </p:cNvSpPr>
          <p:nvPr>
            <p:ph type="body" idx="5"/>
          </p:nvPr>
        </p:nvSpPr>
        <p:spPr>
          <a:xfrm>
            <a:off x="7427603" y="5961599"/>
            <a:ext cx="1132198" cy="6336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None/>
            </a:pPr>
            <a:endParaRPr/>
          </a:p>
        </p:txBody>
      </p:sp>
      <p:sp>
        <p:nvSpPr>
          <p:cNvPr id="75" name="Google Shape;75;p8"/>
          <p:cNvSpPr txBox="1">
            <a:spLocks noGrp="1"/>
          </p:cNvSpPr>
          <p:nvPr>
            <p:ph type="body" idx="6"/>
          </p:nvPr>
        </p:nvSpPr>
        <p:spPr>
          <a:xfrm>
            <a:off x="5143295" y="5961067"/>
            <a:ext cx="1962357" cy="63413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17"/>
          <p:cNvSpPr txBox="1">
            <a:spLocks noGrp="1"/>
          </p:cNvSpPr>
          <p:nvPr>
            <p:ph type="body" idx="1"/>
          </p:nvPr>
        </p:nvSpPr>
        <p:spPr>
          <a:xfrm>
            <a:off x="572400" y="1497600"/>
            <a:ext cx="8134278" cy="4136400"/>
          </a:xfrm>
          <a:prstGeom prst="rect">
            <a:avLst/>
          </a:prstGeom>
          <a:noFill/>
          <a:ln>
            <a:noFill/>
          </a:ln>
        </p:spPr>
        <p:txBody>
          <a:bodyPr spcFirstLastPara="1" wrap="square" lIns="0" tIns="0" rIns="0" bIns="0" anchor="t" anchorCtr="0">
            <a:noAutofit/>
          </a:bodyPr>
          <a:lstStyle/>
          <a:p>
            <a:pPr marL="0" lvl="0" indent="0" algn="l" rtl="0">
              <a:lnSpc>
                <a:spcPct val="150000"/>
              </a:lnSpc>
              <a:spcBef>
                <a:spcPts val="0"/>
              </a:spcBef>
              <a:spcAft>
                <a:spcPts val="0"/>
              </a:spcAft>
              <a:buClr>
                <a:schemeClr val="dk1"/>
              </a:buClr>
              <a:buSzPts val="1400"/>
              <a:buNone/>
            </a:pPr>
            <a:r>
              <a:rPr lang="de-DE" b="0"/>
              <a:t>https://www.investinfinland.fi/smart-grid</a:t>
            </a:r>
            <a:endParaRPr/>
          </a:p>
          <a:p>
            <a:pPr marL="0" lvl="0" indent="0" algn="l" rtl="0">
              <a:lnSpc>
                <a:spcPct val="150000"/>
              </a:lnSpc>
              <a:spcBef>
                <a:spcPts val="280"/>
              </a:spcBef>
              <a:spcAft>
                <a:spcPts val="0"/>
              </a:spcAft>
              <a:buClr>
                <a:schemeClr val="dk1"/>
              </a:buClr>
              <a:buSzPts val="1400"/>
              <a:buNone/>
            </a:pPr>
            <a:r>
              <a:rPr lang="de-DE" b="0"/>
              <a:t>https://tutcris.tut.fi/portal/files/16319602/CIRED2016_0120_final.pdf</a:t>
            </a:r>
            <a:endParaRPr/>
          </a:p>
          <a:p>
            <a:pPr marL="292100" lvl="0" indent="-292100" algn="l" rtl="0">
              <a:lnSpc>
                <a:spcPct val="121714"/>
              </a:lnSpc>
              <a:spcBef>
                <a:spcPts val="280"/>
              </a:spcBef>
              <a:spcAft>
                <a:spcPts val="0"/>
              </a:spcAft>
              <a:buClr>
                <a:schemeClr val="dk1"/>
              </a:buClr>
              <a:buSzPts val="1400"/>
              <a:buNone/>
            </a:pPr>
            <a:r>
              <a:rPr lang="de-DE" b="0"/>
              <a:t>https://spectrum.ieee.org/energy/the-smarter-grid/privacy-on-the-smart-grid</a:t>
            </a:r>
            <a:endParaRPr/>
          </a:p>
          <a:p>
            <a:pPr marL="292100" lvl="0" indent="-292100" algn="l" rtl="0">
              <a:lnSpc>
                <a:spcPct val="121714"/>
              </a:lnSpc>
              <a:spcBef>
                <a:spcPts val="280"/>
              </a:spcBef>
              <a:spcAft>
                <a:spcPts val="0"/>
              </a:spcAft>
              <a:buClr>
                <a:schemeClr val="dk1"/>
              </a:buClr>
              <a:buSzPts val="1400"/>
              <a:buNone/>
            </a:pPr>
            <a:r>
              <a:rPr lang="de-DE" b="0"/>
              <a:t>https://eur-lex.europa.eu/legal-content/EN/TXT/?qid=1403084595595&amp;uri=COM:2014:356:FIN</a:t>
            </a:r>
            <a:endParaRPr b="0"/>
          </a:p>
          <a:p>
            <a:pPr marL="292100" lvl="0" indent="-292100" algn="l" rtl="0">
              <a:lnSpc>
                <a:spcPct val="121714"/>
              </a:lnSpc>
              <a:spcBef>
                <a:spcPts val="280"/>
              </a:spcBef>
              <a:spcAft>
                <a:spcPts val="0"/>
              </a:spcAft>
              <a:buClr>
                <a:schemeClr val="dk1"/>
              </a:buClr>
              <a:buSzPts val="1400"/>
              <a:buNone/>
            </a:pPr>
            <a:r>
              <a:rPr lang="de-DE" b="0"/>
              <a:t>https://ses.jrc.ec.europa.eu/smart-metering-deployment-european-union</a:t>
            </a:r>
            <a:endParaRPr b="0"/>
          </a:p>
          <a:p>
            <a:pPr marL="292100" lvl="0" indent="-292100" algn="l" rtl="0">
              <a:lnSpc>
                <a:spcPct val="121714"/>
              </a:lnSpc>
              <a:spcBef>
                <a:spcPts val="280"/>
              </a:spcBef>
              <a:spcAft>
                <a:spcPts val="0"/>
              </a:spcAft>
              <a:buClr>
                <a:schemeClr val="dk1"/>
              </a:buClr>
              <a:buSzPts val="1400"/>
              <a:buNone/>
            </a:pPr>
            <a:r>
              <a:rPr lang="de-DE" b="0"/>
              <a:t>https://www.bundesnetzagentur.de/SharedDocs/Downloads/DE/Sachgebiete/Energie/Unternehmen_Institutionen/DatenaustauschUndMonitoring/Monitoring/Monitoring2017_Kapitel/E_MessZaehlwesen2017.pdf?__blob=publicationFile&amp;v=1</a:t>
            </a:r>
            <a:endParaRPr b="0"/>
          </a:p>
          <a:p>
            <a:pPr marL="292100" lvl="0" indent="-292100" algn="l" rtl="0">
              <a:lnSpc>
                <a:spcPct val="121714"/>
              </a:lnSpc>
              <a:spcBef>
                <a:spcPts val="280"/>
              </a:spcBef>
              <a:spcAft>
                <a:spcPts val="0"/>
              </a:spcAft>
              <a:buClr>
                <a:schemeClr val="dk1"/>
              </a:buClr>
              <a:buSzPts val="1400"/>
              <a:buNone/>
            </a:pPr>
            <a:r>
              <a:rPr lang="de-DE" b="0"/>
              <a:t>Prof. Dr.-Ing. Marco Pruckner: Smart Grid, Lecture Slides (2018), Friedrich-Alexander University, Germany.</a:t>
            </a:r>
            <a:endParaRPr b="0"/>
          </a:p>
          <a:p>
            <a:pPr marL="292100" lvl="0" indent="-292100" algn="l" rtl="0">
              <a:lnSpc>
                <a:spcPct val="121714"/>
              </a:lnSpc>
              <a:spcBef>
                <a:spcPts val="280"/>
              </a:spcBef>
              <a:spcAft>
                <a:spcPts val="0"/>
              </a:spcAft>
              <a:buClr>
                <a:schemeClr val="dk1"/>
              </a:buClr>
              <a:buSzPts val="1400"/>
              <a:buNone/>
            </a:pPr>
            <a:r>
              <a:rPr lang="de-DE" b="0"/>
              <a:t>Aoife Brophy Haney, Tooraj Jamasb and Michael Pollitt: Smart Metering and Electricity Demand:</a:t>
            </a:r>
            <a:endParaRPr b="0"/>
          </a:p>
          <a:p>
            <a:pPr marL="292100" lvl="0" indent="-292100" algn="l" rtl="0">
              <a:lnSpc>
                <a:spcPct val="121714"/>
              </a:lnSpc>
              <a:spcBef>
                <a:spcPts val="280"/>
              </a:spcBef>
              <a:spcAft>
                <a:spcPts val="0"/>
              </a:spcAft>
              <a:buClr>
                <a:schemeClr val="dk1"/>
              </a:buClr>
              <a:buSzPts val="1400"/>
              <a:buNone/>
            </a:pPr>
            <a:r>
              <a:rPr lang="de-DE" b="0"/>
              <a:t>Technology, Economics and International Experience, CWPE 0905 &amp; EPRG 0903, Cambridge, 2009.</a:t>
            </a:r>
            <a:endParaRPr/>
          </a:p>
          <a:p>
            <a:pPr marL="292100" lvl="0" indent="-292100" algn="l" rtl="0">
              <a:lnSpc>
                <a:spcPct val="121714"/>
              </a:lnSpc>
              <a:spcBef>
                <a:spcPts val="280"/>
              </a:spcBef>
              <a:spcAft>
                <a:spcPts val="0"/>
              </a:spcAft>
              <a:buClr>
                <a:schemeClr val="dk1"/>
              </a:buClr>
              <a:buSzPts val="1400"/>
              <a:buNone/>
            </a:pPr>
            <a:r>
              <a:rPr lang="de-DE" b="0"/>
              <a:t>https://www.bsi.bund.de/DE/Themen/DigitaleGesellschaft/SmartMeter/SmartMeterGateway/smartmetergateway_node.html</a:t>
            </a:r>
            <a:endParaRPr/>
          </a:p>
          <a:p>
            <a:pPr marL="292100" lvl="0" indent="-292100" algn="l" rtl="0">
              <a:lnSpc>
                <a:spcPct val="121714"/>
              </a:lnSpc>
              <a:spcBef>
                <a:spcPts val="280"/>
              </a:spcBef>
              <a:spcAft>
                <a:spcPts val="0"/>
              </a:spcAft>
              <a:buClr>
                <a:schemeClr val="dk1"/>
              </a:buClr>
              <a:buSzPts val="1400"/>
              <a:buNone/>
            </a:pPr>
            <a:endParaRPr b="0"/>
          </a:p>
          <a:p>
            <a:pPr marL="292100" lvl="0" indent="-292100" algn="l" rtl="0">
              <a:lnSpc>
                <a:spcPct val="121714"/>
              </a:lnSpc>
              <a:spcBef>
                <a:spcPts val="280"/>
              </a:spcBef>
              <a:spcAft>
                <a:spcPts val="0"/>
              </a:spcAft>
              <a:buClr>
                <a:schemeClr val="dk1"/>
              </a:buClr>
              <a:buSzPts val="1400"/>
              <a:buNone/>
            </a:pPr>
            <a:endParaRPr b="0"/>
          </a:p>
        </p:txBody>
      </p:sp>
      <p:sp>
        <p:nvSpPr>
          <p:cNvPr id="165" name="Google Shape;165;p17"/>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Source material</a:t>
            </a:r>
            <a:endParaRPr/>
          </a:p>
        </p:txBody>
      </p:sp>
      <p:sp>
        <p:nvSpPr>
          <p:cNvPr id="166" name="Google Shape;166;p17"/>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67" name="Google Shape;167;p17"/>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68" name="Google Shape;168;p17"/>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07.02.2018</a:t>
            </a:r>
            <a:endParaRPr/>
          </a:p>
        </p:txBody>
      </p:sp>
      <p:sp>
        <p:nvSpPr>
          <p:cNvPr id="169" name="Google Shape;169;p17"/>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Page </a:t>
            </a:r>
            <a:fld id="{00000000-1234-1234-1234-123412341234}" type="slidenum">
              <a:rPr lang="de-DE"/>
              <a:t>10</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9"/>
          <p:cNvSpPr txBox="1">
            <a:spLocks noGrp="1"/>
          </p:cNvSpPr>
          <p:nvPr>
            <p:ph type="body" idx="1"/>
          </p:nvPr>
        </p:nvSpPr>
        <p:spPr>
          <a:xfrm>
            <a:off x="572400" y="1497600"/>
            <a:ext cx="7988990" cy="4136400"/>
          </a:xfrm>
          <a:prstGeom prst="rect">
            <a:avLst/>
          </a:prstGeom>
          <a:noFill/>
          <a:ln>
            <a:noFill/>
          </a:ln>
        </p:spPr>
        <p:txBody>
          <a:bodyPr spcFirstLastPara="1" wrap="square" lIns="0" tIns="0" rIns="0" bIns="0" anchor="t" anchorCtr="0">
            <a:noAutofit/>
          </a:bodyPr>
          <a:lstStyle/>
          <a:p>
            <a:pPr marL="285750" lvl="0" indent="-285750" algn="l" rtl="0">
              <a:lnSpc>
                <a:spcPct val="160000"/>
              </a:lnSpc>
              <a:spcBef>
                <a:spcPts val="0"/>
              </a:spcBef>
              <a:spcAft>
                <a:spcPts val="0"/>
              </a:spcAft>
              <a:buClr>
                <a:schemeClr val="dk1"/>
              </a:buClr>
              <a:buSzPts val="1800"/>
              <a:buFont typeface="Arial"/>
              <a:buChar char="-"/>
            </a:pPr>
            <a:r>
              <a:rPr lang="de-DE" sz="1800"/>
              <a:t>General Information about Smart Meters</a:t>
            </a:r>
            <a:endParaRPr/>
          </a:p>
          <a:p>
            <a:pPr marL="285750" lvl="0" indent="-285750" algn="l" rtl="0">
              <a:lnSpc>
                <a:spcPct val="160000"/>
              </a:lnSpc>
              <a:spcBef>
                <a:spcPts val="360"/>
              </a:spcBef>
              <a:spcAft>
                <a:spcPts val="0"/>
              </a:spcAft>
              <a:buClr>
                <a:schemeClr val="dk1"/>
              </a:buClr>
              <a:buSzPts val="1800"/>
              <a:buFont typeface="Arial"/>
              <a:buChar char="-"/>
            </a:pPr>
            <a:r>
              <a:rPr lang="de-DE" sz="1800"/>
              <a:t>Smart-Meter-Gateway</a:t>
            </a:r>
            <a:endParaRPr/>
          </a:p>
          <a:p>
            <a:pPr marL="285750" lvl="0" indent="-285750" algn="l" rtl="0">
              <a:lnSpc>
                <a:spcPct val="160000"/>
              </a:lnSpc>
              <a:spcBef>
                <a:spcPts val="360"/>
              </a:spcBef>
              <a:spcAft>
                <a:spcPts val="0"/>
              </a:spcAft>
              <a:buClr>
                <a:schemeClr val="dk1"/>
              </a:buClr>
              <a:buSzPts val="1800"/>
              <a:buFont typeface="Arial"/>
              <a:buChar char="-"/>
            </a:pPr>
            <a:r>
              <a:rPr lang="de-DE" sz="1800"/>
              <a:t>Security Issues</a:t>
            </a:r>
            <a:endParaRPr/>
          </a:p>
          <a:p>
            <a:pPr marL="285750" lvl="0" indent="-285750" algn="l" rtl="0">
              <a:lnSpc>
                <a:spcPct val="160000"/>
              </a:lnSpc>
              <a:spcBef>
                <a:spcPts val="360"/>
              </a:spcBef>
              <a:spcAft>
                <a:spcPts val="0"/>
              </a:spcAft>
              <a:buClr>
                <a:schemeClr val="dk1"/>
              </a:buClr>
              <a:buSzPts val="1800"/>
              <a:buFont typeface="Arial"/>
              <a:buChar char="-"/>
            </a:pPr>
            <a:r>
              <a:rPr lang="de-DE" sz="1800"/>
              <a:t>Current Situation in Finland and EU</a:t>
            </a:r>
            <a:endParaRPr/>
          </a:p>
          <a:p>
            <a:pPr marL="285750" lvl="0" indent="-171450" algn="l" rtl="0">
              <a:lnSpc>
                <a:spcPct val="160000"/>
              </a:lnSpc>
              <a:spcBef>
                <a:spcPts val="360"/>
              </a:spcBef>
              <a:spcAft>
                <a:spcPts val="0"/>
              </a:spcAft>
              <a:buClr>
                <a:schemeClr val="dk1"/>
              </a:buClr>
              <a:buSzPts val="1800"/>
              <a:buFont typeface="Arial"/>
              <a:buNone/>
            </a:pPr>
            <a:endParaRPr sz="1800"/>
          </a:p>
        </p:txBody>
      </p:sp>
      <p:sp>
        <p:nvSpPr>
          <p:cNvPr id="81" name="Google Shape;81;p9"/>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Introduction</a:t>
            </a:r>
            <a:endParaRPr/>
          </a:p>
        </p:txBody>
      </p:sp>
      <p:sp>
        <p:nvSpPr>
          <p:cNvPr id="82" name="Google Shape;82;p9"/>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83" name="Google Shape;83;p9"/>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84" name="Google Shape;84;p9"/>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07.02.2018</a:t>
            </a:r>
            <a:endParaRPr/>
          </a:p>
        </p:txBody>
      </p:sp>
      <p:sp>
        <p:nvSpPr>
          <p:cNvPr id="85" name="Google Shape;85;p9"/>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Page </a:t>
            </a:r>
            <a:fld id="{00000000-1234-1234-1234-123412341234}" type="slidenum">
              <a:rPr lang="de-DE"/>
              <a:t>2</a:t>
            </a:fld>
            <a:endParaRPr/>
          </a:p>
        </p:txBody>
      </p:sp>
      <p:pic>
        <p:nvPicPr>
          <p:cNvPr id="86" name="Google Shape;86;p9" descr="Bildergebnis für smart meter finland"/>
          <p:cNvPicPr preferRelativeResize="0"/>
          <p:nvPr/>
        </p:nvPicPr>
        <p:blipFill rotWithShape="1">
          <a:blip r:embed="rId3">
            <a:alphaModFix/>
          </a:blip>
          <a:srcRect l="17311" t="5231"/>
          <a:stretch/>
        </p:blipFill>
        <p:spPr>
          <a:xfrm>
            <a:off x="4973638" y="2462981"/>
            <a:ext cx="3689068" cy="317101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0"/>
          <p:cNvSpPr txBox="1">
            <a:spLocks noGrp="1"/>
          </p:cNvSpPr>
          <p:nvPr>
            <p:ph type="body" idx="1"/>
          </p:nvPr>
        </p:nvSpPr>
        <p:spPr>
          <a:xfrm>
            <a:off x="572400" y="1497600"/>
            <a:ext cx="7938996" cy="4136400"/>
          </a:xfrm>
          <a:prstGeom prst="rect">
            <a:avLst/>
          </a:prstGeom>
          <a:noFill/>
          <a:ln>
            <a:noFill/>
          </a:ln>
        </p:spPr>
        <p:txBody>
          <a:bodyPr spcFirstLastPara="1" wrap="square" lIns="0" tIns="0" rIns="0" bIns="0" anchor="t" anchorCtr="0">
            <a:noAutofit/>
          </a:bodyPr>
          <a:lstStyle/>
          <a:p>
            <a:pPr marL="292100" lvl="0" indent="-292100" algn="l" rtl="0">
              <a:lnSpc>
                <a:spcPct val="150000"/>
              </a:lnSpc>
              <a:spcBef>
                <a:spcPts val="0"/>
              </a:spcBef>
              <a:spcAft>
                <a:spcPts val="0"/>
              </a:spcAft>
              <a:buClr>
                <a:schemeClr val="dk1"/>
              </a:buClr>
              <a:buSzPts val="1800"/>
              <a:buFont typeface="Arial"/>
              <a:buChar char="-"/>
            </a:pPr>
            <a:r>
              <a:rPr lang="de-DE" sz="1800" dirty="0"/>
              <a:t>Digital </a:t>
            </a:r>
            <a:r>
              <a:rPr lang="de-DE" sz="1800" dirty="0" err="1"/>
              <a:t>current</a:t>
            </a:r>
            <a:r>
              <a:rPr lang="de-DE" sz="1800" dirty="0"/>
              <a:t> </a:t>
            </a:r>
            <a:r>
              <a:rPr lang="de-DE" sz="1800" dirty="0" err="1"/>
              <a:t>meter</a:t>
            </a:r>
            <a:endParaRPr sz="1800" dirty="0"/>
          </a:p>
          <a:p>
            <a:pPr marL="292100" lvl="0" indent="-292100" algn="l" rtl="0">
              <a:lnSpc>
                <a:spcPct val="150000"/>
              </a:lnSpc>
              <a:spcBef>
                <a:spcPts val="360"/>
              </a:spcBef>
              <a:spcAft>
                <a:spcPts val="0"/>
              </a:spcAft>
              <a:buClr>
                <a:schemeClr val="dk1"/>
              </a:buClr>
              <a:buSzPts val="1800"/>
              <a:buFont typeface="Arial"/>
              <a:buChar char="-"/>
            </a:pPr>
            <a:r>
              <a:rPr lang="de-DE" sz="1800" dirty="0"/>
              <a:t>Key </a:t>
            </a:r>
            <a:r>
              <a:rPr lang="de-DE" sz="1800" dirty="0" err="1"/>
              <a:t>element</a:t>
            </a:r>
            <a:r>
              <a:rPr lang="de-DE" sz="1800" dirty="0"/>
              <a:t> in Smart Grids and </a:t>
            </a:r>
            <a:r>
              <a:rPr lang="de-DE" sz="1800" dirty="0" err="1"/>
              <a:t>Advanced</a:t>
            </a:r>
            <a:r>
              <a:rPr lang="de-DE" sz="1800" dirty="0"/>
              <a:t> Metering Infrastructure</a:t>
            </a:r>
            <a:endParaRPr dirty="0"/>
          </a:p>
          <a:p>
            <a:pPr marL="675006" lvl="1" indent="-285750" algn="l" rtl="0">
              <a:lnSpc>
                <a:spcPct val="150000"/>
              </a:lnSpc>
              <a:spcBef>
                <a:spcPts val="360"/>
              </a:spcBef>
              <a:spcAft>
                <a:spcPts val="0"/>
              </a:spcAft>
              <a:buClr>
                <a:schemeClr val="dk1"/>
              </a:buClr>
              <a:buSzPts val="1800"/>
              <a:buFont typeface="Arial" panose="020B0604020202020204" pitchFamily="34" charset="0"/>
              <a:buChar char="•"/>
            </a:pPr>
            <a:r>
              <a:rPr lang="de-DE" sz="1800" dirty="0"/>
              <a:t>An </a:t>
            </a:r>
            <a:r>
              <a:rPr lang="de-DE" sz="1800" dirty="0" err="1"/>
              <a:t>entire</a:t>
            </a:r>
            <a:r>
              <a:rPr lang="de-DE" sz="1800" dirty="0"/>
              <a:t> </a:t>
            </a:r>
            <a:r>
              <a:rPr lang="de-DE" sz="1800" dirty="0" err="1"/>
              <a:t>infrastructure</a:t>
            </a:r>
            <a:r>
              <a:rPr lang="de-DE" sz="1800" dirty="0"/>
              <a:t> </a:t>
            </a:r>
            <a:r>
              <a:rPr lang="de-DE" sz="1800" dirty="0" err="1"/>
              <a:t>of</a:t>
            </a:r>
            <a:r>
              <a:rPr lang="de-DE" sz="1800" dirty="0"/>
              <a:t> </a:t>
            </a:r>
            <a:r>
              <a:rPr lang="de-DE" sz="1800" dirty="0" err="1"/>
              <a:t>meters</a:t>
            </a:r>
            <a:r>
              <a:rPr lang="de-DE" sz="1800" dirty="0"/>
              <a:t>, </a:t>
            </a:r>
            <a:r>
              <a:rPr lang="de-DE" sz="1800" dirty="0" err="1"/>
              <a:t>communication</a:t>
            </a:r>
            <a:r>
              <a:rPr lang="de-DE" sz="1800" dirty="0"/>
              <a:t> </a:t>
            </a:r>
            <a:r>
              <a:rPr lang="de-DE" sz="1800" dirty="0" err="1"/>
              <a:t>networks</a:t>
            </a:r>
            <a:r>
              <a:rPr lang="de-DE" sz="1800" dirty="0"/>
              <a:t>, and </a:t>
            </a:r>
            <a:r>
              <a:rPr lang="de-DE" sz="1800" dirty="0" err="1"/>
              <a:t>data</a:t>
            </a:r>
            <a:r>
              <a:rPr lang="de-DE" sz="1800" dirty="0"/>
              <a:t> </a:t>
            </a:r>
            <a:r>
              <a:rPr lang="de-DE" sz="1800" dirty="0" err="1"/>
              <a:t>management</a:t>
            </a:r>
            <a:r>
              <a:rPr lang="de-DE" sz="1800" dirty="0"/>
              <a:t> </a:t>
            </a:r>
            <a:r>
              <a:rPr lang="de-DE" sz="1800" dirty="0" err="1"/>
              <a:t>systems</a:t>
            </a:r>
            <a:r>
              <a:rPr lang="de-DE" sz="1800" dirty="0"/>
              <a:t> </a:t>
            </a:r>
            <a:r>
              <a:rPr lang="de-DE" sz="1800" dirty="0" err="1"/>
              <a:t>is</a:t>
            </a:r>
            <a:r>
              <a:rPr lang="de-DE" sz="1800" dirty="0"/>
              <a:t> </a:t>
            </a:r>
            <a:r>
              <a:rPr lang="de-DE" sz="1800" dirty="0" err="1"/>
              <a:t>required</a:t>
            </a:r>
            <a:r>
              <a:rPr lang="de-DE" sz="1800" dirty="0"/>
              <a:t> </a:t>
            </a:r>
            <a:r>
              <a:rPr lang="de-DE" sz="1800" dirty="0" err="1"/>
              <a:t>for</a:t>
            </a:r>
            <a:r>
              <a:rPr lang="de-DE" sz="1800" dirty="0"/>
              <a:t> </a:t>
            </a:r>
            <a:r>
              <a:rPr lang="de-DE" sz="1800" dirty="0" err="1"/>
              <a:t>advanced</a:t>
            </a:r>
            <a:r>
              <a:rPr lang="de-DE" sz="1800" dirty="0"/>
              <a:t> </a:t>
            </a:r>
            <a:r>
              <a:rPr lang="de-DE" sz="1800" dirty="0" err="1"/>
              <a:t>information</a:t>
            </a:r>
            <a:r>
              <a:rPr lang="de-DE" sz="1800" dirty="0"/>
              <a:t> </a:t>
            </a:r>
            <a:r>
              <a:rPr lang="de-DE" sz="1800" dirty="0" err="1"/>
              <a:t>to</a:t>
            </a:r>
            <a:r>
              <a:rPr lang="de-DE" sz="1800" dirty="0"/>
              <a:t> </a:t>
            </a:r>
            <a:r>
              <a:rPr lang="de-DE" sz="1800" dirty="0" err="1"/>
              <a:t>be</a:t>
            </a:r>
            <a:r>
              <a:rPr lang="de-DE" sz="1800" dirty="0"/>
              <a:t> </a:t>
            </a:r>
            <a:r>
              <a:rPr lang="de-DE" sz="1800" dirty="0" err="1"/>
              <a:t>measured</a:t>
            </a:r>
            <a:r>
              <a:rPr lang="de-DE" sz="1800" dirty="0"/>
              <a:t>, </a:t>
            </a:r>
            <a:r>
              <a:rPr lang="de-DE" sz="1800" dirty="0" err="1"/>
              <a:t>collected</a:t>
            </a:r>
            <a:r>
              <a:rPr lang="de-DE" sz="1800" dirty="0"/>
              <a:t>, and </a:t>
            </a:r>
            <a:r>
              <a:rPr lang="de-DE" sz="1800" dirty="0" err="1"/>
              <a:t>used</a:t>
            </a:r>
            <a:r>
              <a:rPr lang="de-DE" sz="1800" dirty="0"/>
              <a:t>.</a:t>
            </a:r>
            <a:endParaRPr sz="1800" dirty="0"/>
          </a:p>
          <a:p>
            <a:pPr marL="292100" lvl="0" indent="-292100" algn="l" rtl="0">
              <a:lnSpc>
                <a:spcPct val="150000"/>
              </a:lnSpc>
              <a:spcBef>
                <a:spcPts val="360"/>
              </a:spcBef>
              <a:spcAft>
                <a:spcPts val="0"/>
              </a:spcAft>
              <a:buClr>
                <a:schemeClr val="dk1"/>
              </a:buClr>
              <a:buSzPts val="1800"/>
              <a:buFont typeface="Arial"/>
              <a:buChar char="-"/>
            </a:pPr>
            <a:r>
              <a:rPr lang="de-DE" sz="1800" dirty="0" err="1"/>
              <a:t>Enables</a:t>
            </a:r>
            <a:r>
              <a:rPr lang="de-DE" sz="1800" dirty="0"/>
              <a:t> 2-way-communication</a:t>
            </a:r>
            <a:endParaRPr dirty="0"/>
          </a:p>
          <a:p>
            <a:pPr marL="675006" lvl="1" indent="-285750" algn="l" rtl="0">
              <a:lnSpc>
                <a:spcPct val="150000"/>
              </a:lnSpc>
              <a:spcBef>
                <a:spcPts val="360"/>
              </a:spcBef>
              <a:spcAft>
                <a:spcPts val="0"/>
              </a:spcAft>
              <a:buClr>
                <a:schemeClr val="dk1"/>
              </a:buClr>
              <a:buSzPts val="1800"/>
              <a:buFont typeface="Arial" panose="020B0604020202020204" pitchFamily="34" charset="0"/>
              <a:buChar char="•"/>
            </a:pPr>
            <a:r>
              <a:rPr lang="de-DE" sz="1800" dirty="0" err="1"/>
              <a:t>Pricing</a:t>
            </a:r>
            <a:r>
              <a:rPr lang="de-DE" sz="1800" dirty="0"/>
              <a:t> </a:t>
            </a:r>
            <a:r>
              <a:rPr lang="de-DE" sz="1800" dirty="0" err="1"/>
              <a:t>information</a:t>
            </a:r>
            <a:r>
              <a:rPr lang="de-DE" sz="1800" dirty="0"/>
              <a:t> (</a:t>
            </a:r>
            <a:r>
              <a:rPr lang="de-DE" sz="1800" dirty="0" err="1"/>
              <a:t>dynamic</a:t>
            </a:r>
            <a:r>
              <a:rPr lang="de-DE" sz="1800" dirty="0"/>
              <a:t> </a:t>
            </a:r>
            <a:r>
              <a:rPr lang="de-DE" sz="1800" dirty="0" err="1"/>
              <a:t>tariffs</a:t>
            </a:r>
            <a:r>
              <a:rPr lang="de-DE" sz="1800" dirty="0"/>
              <a:t>)</a:t>
            </a:r>
            <a:endParaRPr dirty="0"/>
          </a:p>
          <a:p>
            <a:pPr marL="675006" lvl="1" indent="-285750" algn="l" rtl="0">
              <a:lnSpc>
                <a:spcPct val="150000"/>
              </a:lnSpc>
              <a:spcBef>
                <a:spcPts val="360"/>
              </a:spcBef>
              <a:spcAft>
                <a:spcPts val="0"/>
              </a:spcAft>
              <a:buClr>
                <a:schemeClr val="dk1"/>
              </a:buClr>
              <a:buSzPts val="1800"/>
              <a:buFont typeface="Arial" panose="020B0604020202020204" pitchFamily="34" charset="0"/>
              <a:buChar char="•"/>
            </a:pPr>
            <a:r>
              <a:rPr lang="de-DE" sz="1800" dirty="0" err="1"/>
              <a:t>Consumption</a:t>
            </a:r>
            <a:r>
              <a:rPr lang="de-DE" sz="1800" dirty="0"/>
              <a:t> Readings</a:t>
            </a:r>
            <a:endParaRPr dirty="0"/>
          </a:p>
          <a:p>
            <a:pPr marL="389255" lvl="1" indent="0" algn="l" rtl="0">
              <a:lnSpc>
                <a:spcPct val="150000"/>
              </a:lnSpc>
              <a:spcBef>
                <a:spcPts val="360"/>
              </a:spcBef>
              <a:spcAft>
                <a:spcPts val="0"/>
              </a:spcAft>
              <a:buClr>
                <a:schemeClr val="dk1"/>
              </a:buClr>
              <a:buSzPts val="1800"/>
              <a:buNone/>
            </a:pPr>
            <a:endParaRPr sz="1800" dirty="0"/>
          </a:p>
        </p:txBody>
      </p:sp>
      <p:sp>
        <p:nvSpPr>
          <p:cNvPr id="92" name="Google Shape;92;p10"/>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Smart Meter in general</a:t>
            </a:r>
            <a:endParaRPr/>
          </a:p>
        </p:txBody>
      </p:sp>
      <p:sp>
        <p:nvSpPr>
          <p:cNvPr id="93" name="Google Shape;93;p10"/>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94" name="Google Shape;94;p10"/>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95" name="Google Shape;95;p10"/>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07.02.2018</a:t>
            </a:r>
            <a:endParaRPr/>
          </a:p>
        </p:txBody>
      </p:sp>
      <p:sp>
        <p:nvSpPr>
          <p:cNvPr id="96" name="Google Shape;96;p10"/>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Page 3</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1">
                                            <p:txEl>
                                              <p:pRg st="1" end="1"/>
                                            </p:txEl>
                                          </p:spTgt>
                                        </p:tgtEl>
                                        <p:attrNameLst>
                                          <p:attrName>style.visibility</p:attrName>
                                        </p:attrNameLst>
                                      </p:cBhvr>
                                      <p:to>
                                        <p:strVal val="visible"/>
                                      </p:to>
                                    </p:set>
                                    <p:animEffect transition="in" filter="fade">
                                      <p:cBhvr>
                                        <p:cTn id="7" dur="500"/>
                                        <p:tgtEl>
                                          <p:spTgt spid="91">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1">
                                            <p:txEl>
                                              <p:pRg st="2" end="2"/>
                                            </p:txEl>
                                          </p:spTgt>
                                        </p:tgtEl>
                                        <p:attrNameLst>
                                          <p:attrName>style.visibility</p:attrName>
                                        </p:attrNameLst>
                                      </p:cBhvr>
                                      <p:to>
                                        <p:strVal val="visible"/>
                                      </p:to>
                                    </p:set>
                                    <p:animEffect transition="in" filter="fade">
                                      <p:cBhvr>
                                        <p:cTn id="10" dur="500"/>
                                        <p:tgtEl>
                                          <p:spTgt spid="91">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1">
                                            <p:txEl>
                                              <p:pRg st="3" end="3"/>
                                            </p:txEl>
                                          </p:spTgt>
                                        </p:tgtEl>
                                        <p:attrNameLst>
                                          <p:attrName>style.visibility</p:attrName>
                                        </p:attrNameLst>
                                      </p:cBhvr>
                                      <p:to>
                                        <p:strVal val="visible"/>
                                      </p:to>
                                    </p:set>
                                    <p:animEffect transition="in" filter="fade">
                                      <p:cBhvr>
                                        <p:cTn id="15" dur="500"/>
                                        <p:tgtEl>
                                          <p:spTgt spid="91">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91">
                                            <p:txEl>
                                              <p:pRg st="4" end="4"/>
                                            </p:txEl>
                                          </p:spTgt>
                                        </p:tgtEl>
                                        <p:attrNameLst>
                                          <p:attrName>style.visibility</p:attrName>
                                        </p:attrNameLst>
                                      </p:cBhvr>
                                      <p:to>
                                        <p:strVal val="visible"/>
                                      </p:to>
                                    </p:set>
                                    <p:animEffect transition="in" filter="fade">
                                      <p:cBhvr>
                                        <p:cTn id="18" dur="500"/>
                                        <p:tgtEl>
                                          <p:spTgt spid="91">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xEl>
                                              <p:pRg st="5" end="5"/>
                                            </p:txEl>
                                          </p:spTgt>
                                        </p:tgtEl>
                                        <p:attrNameLst>
                                          <p:attrName>style.visibility</p:attrName>
                                        </p:attrNameLst>
                                      </p:cBhvr>
                                      <p:to>
                                        <p:strVal val="visible"/>
                                      </p:to>
                                    </p:set>
                                    <p:animEffect transition="in" filter="fade">
                                      <p:cBhvr>
                                        <p:cTn id="21" dur="500"/>
                                        <p:tgtEl>
                                          <p:spTgt spid="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1"/>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Overview of System Architecture</a:t>
            </a:r>
            <a:endParaRPr/>
          </a:p>
        </p:txBody>
      </p:sp>
      <p:sp>
        <p:nvSpPr>
          <p:cNvPr id="102" name="Google Shape;102;p11"/>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pic>
        <p:nvPicPr>
          <p:cNvPr id="103" name="Google Shape;103;p11"/>
          <p:cNvPicPr preferRelativeResize="0"/>
          <p:nvPr/>
        </p:nvPicPr>
        <p:blipFill rotWithShape="1">
          <a:blip r:embed="rId3">
            <a:alphaModFix/>
          </a:blip>
          <a:srcRect b="5799"/>
          <a:stretch/>
        </p:blipFill>
        <p:spPr>
          <a:xfrm>
            <a:off x="3002860" y="1288750"/>
            <a:ext cx="5341940" cy="4592624"/>
          </a:xfrm>
          <a:prstGeom prst="rect">
            <a:avLst/>
          </a:prstGeom>
          <a:noFill/>
          <a:ln>
            <a:noFill/>
          </a:ln>
        </p:spPr>
      </p:pic>
      <p:sp>
        <p:nvSpPr>
          <p:cNvPr id="104" name="Google Shape;104;p11"/>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05" name="Google Shape;105;p11"/>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07.02.2018</a:t>
            </a:r>
            <a:endParaRPr/>
          </a:p>
        </p:txBody>
      </p:sp>
      <p:sp>
        <p:nvSpPr>
          <p:cNvPr id="106" name="Google Shape;106;p11"/>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Page 4</a:t>
            </a:r>
            <a:endParaRPr/>
          </a:p>
        </p:txBody>
      </p:sp>
      <p:sp>
        <p:nvSpPr>
          <p:cNvPr id="107" name="Google Shape;107;p11"/>
          <p:cNvSpPr txBox="1">
            <a:spLocks noGrp="1"/>
          </p:cNvSpPr>
          <p:nvPr>
            <p:ph type="body" idx="1"/>
          </p:nvPr>
        </p:nvSpPr>
        <p:spPr>
          <a:xfrm>
            <a:off x="572400" y="1897861"/>
            <a:ext cx="2499535" cy="3374402"/>
          </a:xfrm>
          <a:prstGeom prst="rect">
            <a:avLst/>
          </a:prstGeom>
          <a:noFill/>
          <a:ln>
            <a:noFill/>
          </a:ln>
        </p:spPr>
        <p:txBody>
          <a:bodyPr spcFirstLastPara="1" wrap="square" lIns="0" tIns="0" rIns="0" bIns="0" anchor="t" anchorCtr="0">
            <a:noAutofit/>
          </a:bodyPr>
          <a:lstStyle/>
          <a:p>
            <a:pPr marL="0" lvl="0" indent="0" algn="ctr" rtl="0">
              <a:lnSpc>
                <a:spcPct val="130000"/>
              </a:lnSpc>
              <a:spcBef>
                <a:spcPts val="0"/>
              </a:spcBef>
              <a:spcAft>
                <a:spcPts val="0"/>
              </a:spcAft>
              <a:buClr>
                <a:schemeClr val="dk1"/>
              </a:buClr>
              <a:buSzPts val="1665"/>
              <a:buNone/>
            </a:pPr>
            <a:r>
              <a:rPr lang="de-DE" sz="1665"/>
              <a:t>AMI: </a:t>
            </a:r>
            <a:br>
              <a:rPr lang="de-DE" sz="1665"/>
            </a:br>
            <a:r>
              <a:rPr lang="de-DE" sz="1665" b="0"/>
              <a:t>Advanced Metering Infrastructure</a:t>
            </a:r>
            <a:endParaRPr sz="1665" b="0"/>
          </a:p>
          <a:p>
            <a:pPr marL="0" lvl="0" indent="0" algn="ctr" rtl="0">
              <a:lnSpc>
                <a:spcPct val="130000"/>
              </a:lnSpc>
              <a:spcBef>
                <a:spcPts val="333"/>
              </a:spcBef>
              <a:spcAft>
                <a:spcPts val="0"/>
              </a:spcAft>
              <a:buClr>
                <a:schemeClr val="dk1"/>
              </a:buClr>
              <a:buSzPts val="1665"/>
              <a:buNone/>
            </a:pPr>
            <a:r>
              <a:rPr lang="de-DE" sz="1665"/>
              <a:t> HAN: </a:t>
            </a:r>
            <a:br>
              <a:rPr lang="de-DE" sz="1665"/>
            </a:br>
            <a:r>
              <a:rPr lang="de-DE" sz="1665" b="0"/>
              <a:t>Home Area Network</a:t>
            </a:r>
            <a:endParaRPr sz="1665" b="0"/>
          </a:p>
          <a:p>
            <a:pPr marL="0" lvl="0" indent="0" algn="ctr" rtl="0">
              <a:lnSpc>
                <a:spcPct val="130000"/>
              </a:lnSpc>
              <a:spcBef>
                <a:spcPts val="333"/>
              </a:spcBef>
              <a:spcAft>
                <a:spcPts val="0"/>
              </a:spcAft>
              <a:buClr>
                <a:schemeClr val="dk1"/>
              </a:buClr>
              <a:buSzPts val="1665"/>
              <a:buNone/>
            </a:pPr>
            <a:r>
              <a:rPr lang="de-DE" sz="1665"/>
              <a:t>LAN:</a:t>
            </a:r>
            <a:br>
              <a:rPr lang="de-DE" sz="1665"/>
            </a:br>
            <a:r>
              <a:rPr lang="de-DE" sz="1665"/>
              <a:t> </a:t>
            </a:r>
            <a:r>
              <a:rPr lang="de-DE" sz="1665" b="0"/>
              <a:t>Local Area Network</a:t>
            </a:r>
            <a:endParaRPr/>
          </a:p>
          <a:p>
            <a:pPr marL="0" lvl="0" indent="0" algn="ctr" rtl="0">
              <a:lnSpc>
                <a:spcPct val="130000"/>
              </a:lnSpc>
              <a:spcBef>
                <a:spcPts val="333"/>
              </a:spcBef>
              <a:spcAft>
                <a:spcPts val="0"/>
              </a:spcAft>
              <a:buClr>
                <a:schemeClr val="dk1"/>
              </a:buClr>
              <a:buSzPts val="1665"/>
              <a:buNone/>
            </a:pPr>
            <a:r>
              <a:rPr lang="de-DE" sz="1665"/>
              <a:t>WAN: </a:t>
            </a:r>
            <a:br>
              <a:rPr lang="de-DE" sz="1665"/>
            </a:br>
            <a:r>
              <a:rPr lang="de-DE" sz="1665" b="0"/>
              <a:t>Wide Area Network</a:t>
            </a:r>
            <a:endParaRPr sz="1665"/>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2"/>
          <p:cNvSpPr txBox="1">
            <a:spLocks noGrp="1"/>
          </p:cNvSpPr>
          <p:nvPr>
            <p:ph type="body" idx="1"/>
          </p:nvPr>
        </p:nvSpPr>
        <p:spPr>
          <a:xfrm>
            <a:off x="572400" y="1281939"/>
            <a:ext cx="7988990" cy="4499883"/>
          </a:xfrm>
          <a:prstGeom prst="rect">
            <a:avLst/>
          </a:prstGeom>
          <a:noFill/>
          <a:ln>
            <a:noFill/>
          </a:ln>
        </p:spPr>
        <p:txBody>
          <a:bodyPr spcFirstLastPara="1" wrap="square" lIns="0" tIns="0" rIns="0" bIns="0" anchor="t" anchorCtr="0">
            <a:noAutofit/>
          </a:bodyPr>
          <a:lstStyle/>
          <a:p>
            <a:pPr marL="0" lvl="0" indent="0" algn="l" rtl="0">
              <a:lnSpc>
                <a:spcPct val="140000"/>
              </a:lnSpc>
              <a:spcBef>
                <a:spcPts val="0"/>
              </a:spcBef>
              <a:spcAft>
                <a:spcPts val="0"/>
              </a:spcAft>
              <a:buClr>
                <a:schemeClr val="dk1"/>
              </a:buClr>
              <a:buSzPts val="1665"/>
              <a:buNone/>
            </a:pPr>
            <a:r>
              <a:rPr lang="de-DE" sz="1665" dirty="0"/>
              <a:t>First </a:t>
            </a:r>
            <a:r>
              <a:rPr lang="de-DE" sz="1665" dirty="0" err="1"/>
              <a:t>instance</a:t>
            </a:r>
            <a:r>
              <a:rPr lang="de-DE" sz="1665" dirty="0"/>
              <a:t>:</a:t>
            </a:r>
            <a:endParaRPr dirty="0"/>
          </a:p>
          <a:p>
            <a:pPr marL="285750" lvl="0" indent="-285750" algn="l" rtl="0">
              <a:lnSpc>
                <a:spcPct val="140000"/>
              </a:lnSpc>
              <a:spcBef>
                <a:spcPts val="333"/>
              </a:spcBef>
              <a:spcAft>
                <a:spcPts val="0"/>
              </a:spcAft>
              <a:buClr>
                <a:schemeClr val="dk1"/>
              </a:buClr>
              <a:buSzPts val="1665"/>
              <a:buFont typeface="Arial"/>
              <a:buChar char="-"/>
            </a:pPr>
            <a:r>
              <a:rPr lang="de-DE" sz="1665" dirty="0" err="1"/>
              <a:t>Improved</a:t>
            </a:r>
            <a:r>
              <a:rPr lang="de-DE" sz="1665" dirty="0"/>
              <a:t> </a:t>
            </a:r>
            <a:r>
              <a:rPr lang="de-DE" sz="1665" dirty="0" err="1"/>
              <a:t>energy</a:t>
            </a:r>
            <a:r>
              <a:rPr lang="de-DE" sz="1665" dirty="0"/>
              <a:t> </a:t>
            </a:r>
            <a:r>
              <a:rPr lang="de-DE" sz="1665" dirty="0" err="1"/>
              <a:t>use</a:t>
            </a:r>
            <a:r>
              <a:rPr lang="de-DE" sz="1665" dirty="0"/>
              <a:t> </a:t>
            </a:r>
            <a:r>
              <a:rPr lang="de-DE" sz="1665" dirty="0" err="1"/>
              <a:t>information</a:t>
            </a:r>
            <a:r>
              <a:rPr lang="de-DE" sz="1665" dirty="0"/>
              <a:t> </a:t>
            </a:r>
            <a:r>
              <a:rPr lang="de-DE" sz="1665" dirty="0" err="1"/>
              <a:t>for</a:t>
            </a:r>
            <a:r>
              <a:rPr lang="de-DE" sz="1665" dirty="0"/>
              <a:t> </a:t>
            </a:r>
            <a:r>
              <a:rPr lang="de-DE" sz="1665" dirty="0" err="1"/>
              <a:t>customers</a:t>
            </a:r>
            <a:endParaRPr sz="1665" dirty="0"/>
          </a:p>
          <a:p>
            <a:pPr marL="285750" lvl="0" indent="-285750" algn="l" rtl="0">
              <a:lnSpc>
                <a:spcPct val="140000"/>
              </a:lnSpc>
              <a:spcBef>
                <a:spcPts val="333"/>
              </a:spcBef>
              <a:spcAft>
                <a:spcPts val="0"/>
              </a:spcAft>
              <a:buClr>
                <a:schemeClr val="dk1"/>
              </a:buClr>
              <a:buSzPts val="1665"/>
              <a:buFont typeface="Arial"/>
              <a:buChar char="-"/>
            </a:pPr>
            <a:r>
              <a:rPr lang="de-DE" sz="1665" dirty="0" err="1"/>
              <a:t>Improved</a:t>
            </a:r>
            <a:r>
              <a:rPr lang="de-DE" sz="1665" dirty="0"/>
              <a:t> </a:t>
            </a:r>
            <a:r>
              <a:rPr lang="de-DE" sz="1665" dirty="0" err="1"/>
              <a:t>load</a:t>
            </a:r>
            <a:r>
              <a:rPr lang="de-DE" sz="1665" dirty="0"/>
              <a:t> </a:t>
            </a:r>
            <a:r>
              <a:rPr lang="de-DE" sz="1665" dirty="0" err="1"/>
              <a:t>profiling</a:t>
            </a:r>
            <a:endParaRPr sz="1665" dirty="0"/>
          </a:p>
          <a:p>
            <a:pPr marL="285750" lvl="0" indent="-285750" algn="l" rtl="0">
              <a:lnSpc>
                <a:spcPct val="140000"/>
              </a:lnSpc>
              <a:spcBef>
                <a:spcPts val="333"/>
              </a:spcBef>
              <a:spcAft>
                <a:spcPts val="0"/>
              </a:spcAft>
              <a:buClr>
                <a:schemeClr val="dk1"/>
              </a:buClr>
              <a:buSzPts val="1665"/>
              <a:buFont typeface="Arial"/>
              <a:buChar char="-"/>
            </a:pPr>
            <a:r>
              <a:rPr lang="de-DE" sz="1665" dirty="0"/>
              <a:t>Real-time </a:t>
            </a:r>
            <a:r>
              <a:rPr lang="de-DE" sz="1665" dirty="0" err="1"/>
              <a:t>billing</a:t>
            </a:r>
            <a:endParaRPr sz="1665" dirty="0"/>
          </a:p>
          <a:p>
            <a:pPr marL="285750" lvl="0" indent="-285750" algn="l" rtl="0">
              <a:lnSpc>
                <a:spcPct val="140000"/>
              </a:lnSpc>
              <a:spcBef>
                <a:spcPts val="333"/>
              </a:spcBef>
              <a:spcAft>
                <a:spcPts val="0"/>
              </a:spcAft>
              <a:buClr>
                <a:schemeClr val="dk1"/>
              </a:buClr>
              <a:buSzPts val="1665"/>
              <a:buFont typeface="Arial"/>
              <a:buChar char="-"/>
            </a:pPr>
            <a:r>
              <a:rPr lang="de-DE" sz="1665" dirty="0"/>
              <a:t>Remote </a:t>
            </a:r>
            <a:r>
              <a:rPr lang="de-DE" sz="1665" dirty="0" err="1"/>
              <a:t>control</a:t>
            </a:r>
            <a:r>
              <a:rPr lang="de-DE" sz="1665" dirty="0"/>
              <a:t> and </a:t>
            </a:r>
            <a:r>
              <a:rPr lang="de-DE" sz="1665" dirty="0" err="1"/>
              <a:t>monitoring</a:t>
            </a:r>
            <a:endParaRPr sz="1665" dirty="0"/>
          </a:p>
          <a:p>
            <a:pPr marL="285750" lvl="0" indent="-285750" algn="l" rtl="0">
              <a:lnSpc>
                <a:spcPct val="140000"/>
              </a:lnSpc>
              <a:spcBef>
                <a:spcPts val="333"/>
              </a:spcBef>
              <a:spcAft>
                <a:spcPts val="0"/>
              </a:spcAft>
              <a:buClr>
                <a:schemeClr val="dk1"/>
              </a:buClr>
              <a:buSzPts val="1665"/>
              <a:buFont typeface="Arial"/>
              <a:buChar char="-"/>
            </a:pPr>
            <a:r>
              <a:rPr lang="de-DE" sz="1665" dirty="0" err="1"/>
              <a:t>Improved</a:t>
            </a:r>
            <a:r>
              <a:rPr lang="de-DE" sz="1665" dirty="0"/>
              <a:t> </a:t>
            </a:r>
            <a:r>
              <a:rPr lang="de-DE" sz="1665" dirty="0" err="1"/>
              <a:t>efficiency</a:t>
            </a:r>
            <a:r>
              <a:rPr lang="de-DE" sz="1665" dirty="0"/>
              <a:t> </a:t>
            </a:r>
            <a:r>
              <a:rPr lang="de-DE" sz="1665" dirty="0" err="1"/>
              <a:t>of</a:t>
            </a:r>
            <a:r>
              <a:rPr lang="de-DE" sz="1665" dirty="0"/>
              <a:t> </a:t>
            </a:r>
            <a:r>
              <a:rPr lang="de-DE" sz="1665" dirty="0" err="1"/>
              <a:t>metering</a:t>
            </a:r>
            <a:endParaRPr sz="1665" dirty="0"/>
          </a:p>
          <a:p>
            <a:pPr marL="0" lvl="0" indent="0" algn="l" rtl="0">
              <a:lnSpc>
                <a:spcPct val="140000"/>
              </a:lnSpc>
              <a:spcBef>
                <a:spcPts val="333"/>
              </a:spcBef>
              <a:spcAft>
                <a:spcPts val="0"/>
              </a:spcAft>
              <a:buClr>
                <a:schemeClr val="dk1"/>
              </a:buClr>
              <a:buSzPts val="1665"/>
              <a:buNone/>
            </a:pPr>
            <a:r>
              <a:rPr lang="de-DE" sz="1665" dirty="0"/>
              <a:t>Second </a:t>
            </a:r>
            <a:r>
              <a:rPr lang="de-DE" sz="1665" dirty="0" err="1"/>
              <a:t>instance</a:t>
            </a:r>
            <a:r>
              <a:rPr lang="de-DE" sz="1665" dirty="0"/>
              <a:t>:</a:t>
            </a:r>
            <a:endParaRPr dirty="0"/>
          </a:p>
          <a:p>
            <a:pPr marL="285750" lvl="0" indent="-285750" algn="l" rtl="0">
              <a:lnSpc>
                <a:spcPct val="140000"/>
              </a:lnSpc>
              <a:spcBef>
                <a:spcPts val="333"/>
              </a:spcBef>
              <a:spcAft>
                <a:spcPts val="0"/>
              </a:spcAft>
              <a:buClr>
                <a:schemeClr val="dk1"/>
              </a:buClr>
              <a:buSzPts val="1665"/>
              <a:buFont typeface="Arial"/>
              <a:buChar char="-"/>
            </a:pPr>
            <a:r>
              <a:rPr lang="de-DE" sz="1665" dirty="0"/>
              <a:t>Control and </a:t>
            </a:r>
            <a:r>
              <a:rPr lang="de-DE" sz="1665" dirty="0" err="1"/>
              <a:t>monitoring</a:t>
            </a:r>
            <a:r>
              <a:rPr lang="de-DE" sz="1665" dirty="0"/>
              <a:t> at LV </a:t>
            </a:r>
            <a:r>
              <a:rPr lang="de-DE" sz="1665" dirty="0" err="1"/>
              <a:t>grid</a:t>
            </a:r>
            <a:r>
              <a:rPr lang="de-DE" sz="1665" dirty="0"/>
              <a:t> </a:t>
            </a:r>
            <a:r>
              <a:rPr lang="de-DE" sz="1665" dirty="0" err="1"/>
              <a:t>level</a:t>
            </a:r>
            <a:r>
              <a:rPr lang="de-DE" sz="1665" dirty="0"/>
              <a:t> (</a:t>
            </a:r>
            <a:r>
              <a:rPr lang="de-DE" sz="1665" dirty="0" err="1"/>
              <a:t>locating</a:t>
            </a:r>
            <a:r>
              <a:rPr lang="de-DE" sz="1665" dirty="0"/>
              <a:t> faults…)</a:t>
            </a:r>
            <a:endParaRPr dirty="0"/>
          </a:p>
          <a:p>
            <a:pPr marL="285750" lvl="0" indent="-285750" algn="l" rtl="0">
              <a:lnSpc>
                <a:spcPct val="140000"/>
              </a:lnSpc>
              <a:spcBef>
                <a:spcPts val="333"/>
              </a:spcBef>
              <a:spcAft>
                <a:spcPts val="0"/>
              </a:spcAft>
              <a:buClr>
                <a:schemeClr val="dk1"/>
              </a:buClr>
              <a:buSzPts val="1665"/>
              <a:buFont typeface="Arial"/>
              <a:buChar char="-"/>
            </a:pPr>
            <a:r>
              <a:rPr lang="de-DE" sz="1665" dirty="0"/>
              <a:t>Small-</a:t>
            </a:r>
            <a:r>
              <a:rPr lang="de-DE" sz="1665" dirty="0" err="1"/>
              <a:t>scale</a:t>
            </a:r>
            <a:r>
              <a:rPr lang="de-DE" sz="1665" dirty="0"/>
              <a:t> </a:t>
            </a:r>
            <a:r>
              <a:rPr lang="de-DE" sz="1665" dirty="0" err="1"/>
              <a:t>generation</a:t>
            </a:r>
            <a:r>
              <a:rPr lang="de-DE" sz="1665" dirty="0"/>
              <a:t> on </a:t>
            </a:r>
            <a:r>
              <a:rPr lang="de-DE" sz="1665" dirty="0" err="1"/>
              <a:t>customers</a:t>
            </a:r>
            <a:r>
              <a:rPr lang="de-DE" sz="1665" dirty="0"/>
              <a:t> </a:t>
            </a:r>
            <a:r>
              <a:rPr lang="de-DE" sz="1665" dirty="0" err="1"/>
              <a:t>side</a:t>
            </a:r>
            <a:endParaRPr sz="1665" dirty="0"/>
          </a:p>
          <a:p>
            <a:pPr marL="285750" lvl="0" indent="-285750" algn="l" rtl="0">
              <a:lnSpc>
                <a:spcPct val="140000"/>
              </a:lnSpc>
              <a:spcBef>
                <a:spcPts val="333"/>
              </a:spcBef>
              <a:spcAft>
                <a:spcPts val="0"/>
              </a:spcAft>
              <a:buClr>
                <a:schemeClr val="dk1"/>
              </a:buClr>
              <a:buSzPts val="1665"/>
              <a:buFont typeface="Arial"/>
              <a:buChar char="-"/>
            </a:pPr>
            <a:r>
              <a:rPr lang="de-DE" sz="1665" dirty="0"/>
              <a:t>Customer-level </a:t>
            </a:r>
            <a:r>
              <a:rPr lang="de-DE" sz="1665" dirty="0" err="1"/>
              <a:t>energy</a:t>
            </a:r>
            <a:r>
              <a:rPr lang="de-DE" sz="1665" dirty="0"/>
              <a:t> </a:t>
            </a:r>
            <a:r>
              <a:rPr lang="de-DE" sz="1665" dirty="0" err="1"/>
              <a:t>storages</a:t>
            </a:r>
            <a:endParaRPr sz="1665" dirty="0"/>
          </a:p>
          <a:p>
            <a:pPr marL="285750" lvl="0" indent="-285750" algn="l" rtl="0">
              <a:lnSpc>
                <a:spcPct val="140000"/>
              </a:lnSpc>
              <a:spcBef>
                <a:spcPts val="333"/>
              </a:spcBef>
              <a:spcAft>
                <a:spcPts val="0"/>
              </a:spcAft>
              <a:buClr>
                <a:schemeClr val="dk1"/>
              </a:buClr>
              <a:buSzPts val="1665"/>
              <a:buFont typeface="Arial"/>
              <a:buChar char="-"/>
            </a:pPr>
            <a:r>
              <a:rPr lang="de-DE" sz="1665" dirty="0"/>
              <a:t>Electric </a:t>
            </a:r>
            <a:r>
              <a:rPr lang="de-DE" sz="1665" dirty="0" err="1"/>
              <a:t>vehicles</a:t>
            </a:r>
            <a:r>
              <a:rPr lang="de-DE" sz="1665" dirty="0"/>
              <a:t> (</a:t>
            </a:r>
            <a:r>
              <a:rPr lang="de-DE" sz="1665" dirty="0" err="1"/>
              <a:t>controllable</a:t>
            </a:r>
            <a:r>
              <a:rPr lang="de-DE" sz="1665" dirty="0"/>
              <a:t> </a:t>
            </a:r>
            <a:r>
              <a:rPr lang="de-DE" sz="1665" dirty="0" err="1"/>
              <a:t>loads</a:t>
            </a:r>
            <a:r>
              <a:rPr lang="de-DE" sz="1665" dirty="0"/>
              <a:t>)</a:t>
            </a:r>
            <a:endParaRPr dirty="0"/>
          </a:p>
        </p:txBody>
      </p:sp>
      <p:sp>
        <p:nvSpPr>
          <p:cNvPr id="113" name="Google Shape;113;p12"/>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Benefits of Smart Metering</a:t>
            </a:r>
            <a:endParaRPr/>
          </a:p>
        </p:txBody>
      </p:sp>
      <p:sp>
        <p:nvSpPr>
          <p:cNvPr id="114" name="Google Shape;114;p12"/>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15" name="Google Shape;115;p12"/>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16" name="Google Shape;116;p12"/>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07.02.2018</a:t>
            </a:r>
            <a:endParaRPr/>
          </a:p>
        </p:txBody>
      </p:sp>
      <p:sp>
        <p:nvSpPr>
          <p:cNvPr id="117" name="Google Shape;117;p12"/>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Page 5</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
                                            <p:txEl>
                                              <p:pRg st="1" end="1"/>
                                            </p:txEl>
                                          </p:spTgt>
                                        </p:tgtEl>
                                        <p:attrNameLst>
                                          <p:attrName>style.visibility</p:attrName>
                                        </p:attrNameLst>
                                      </p:cBhvr>
                                      <p:to>
                                        <p:strVal val="visible"/>
                                      </p:to>
                                    </p:set>
                                    <p:animEffect transition="in" filter="fade">
                                      <p:cBhvr>
                                        <p:cTn id="7" dur="500"/>
                                        <p:tgtEl>
                                          <p:spTgt spid="112">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12">
                                            <p:txEl>
                                              <p:pRg st="2" end="2"/>
                                            </p:txEl>
                                          </p:spTgt>
                                        </p:tgtEl>
                                        <p:attrNameLst>
                                          <p:attrName>style.visibility</p:attrName>
                                        </p:attrNameLst>
                                      </p:cBhvr>
                                      <p:to>
                                        <p:strVal val="visible"/>
                                      </p:to>
                                    </p:set>
                                    <p:animEffect transition="in" filter="fade">
                                      <p:cBhvr>
                                        <p:cTn id="10" dur="500"/>
                                        <p:tgtEl>
                                          <p:spTgt spid="112">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12">
                                            <p:txEl>
                                              <p:pRg st="3" end="3"/>
                                            </p:txEl>
                                          </p:spTgt>
                                        </p:tgtEl>
                                        <p:attrNameLst>
                                          <p:attrName>style.visibility</p:attrName>
                                        </p:attrNameLst>
                                      </p:cBhvr>
                                      <p:to>
                                        <p:strVal val="visible"/>
                                      </p:to>
                                    </p:set>
                                    <p:animEffect transition="in" filter="fade">
                                      <p:cBhvr>
                                        <p:cTn id="13" dur="500"/>
                                        <p:tgtEl>
                                          <p:spTgt spid="112">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12">
                                            <p:txEl>
                                              <p:pRg st="4" end="4"/>
                                            </p:txEl>
                                          </p:spTgt>
                                        </p:tgtEl>
                                        <p:attrNameLst>
                                          <p:attrName>style.visibility</p:attrName>
                                        </p:attrNameLst>
                                      </p:cBhvr>
                                      <p:to>
                                        <p:strVal val="visible"/>
                                      </p:to>
                                    </p:set>
                                    <p:animEffect transition="in" filter="fade">
                                      <p:cBhvr>
                                        <p:cTn id="16" dur="500"/>
                                        <p:tgtEl>
                                          <p:spTgt spid="112">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12">
                                            <p:txEl>
                                              <p:pRg st="5" end="5"/>
                                            </p:txEl>
                                          </p:spTgt>
                                        </p:tgtEl>
                                        <p:attrNameLst>
                                          <p:attrName>style.visibility</p:attrName>
                                        </p:attrNameLst>
                                      </p:cBhvr>
                                      <p:to>
                                        <p:strVal val="visible"/>
                                      </p:to>
                                    </p:set>
                                    <p:animEffect transition="in" filter="fade">
                                      <p:cBhvr>
                                        <p:cTn id="19" dur="500"/>
                                        <p:tgtEl>
                                          <p:spTgt spid="112">
                                            <p:txEl>
                                              <p:pRg st="5" end="5"/>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12">
                                            <p:txEl>
                                              <p:pRg st="7" end="7"/>
                                            </p:txEl>
                                          </p:spTgt>
                                        </p:tgtEl>
                                        <p:attrNameLst>
                                          <p:attrName>style.visibility</p:attrName>
                                        </p:attrNameLst>
                                      </p:cBhvr>
                                      <p:to>
                                        <p:strVal val="visible"/>
                                      </p:to>
                                    </p:set>
                                    <p:animEffect transition="in" filter="fade">
                                      <p:cBhvr>
                                        <p:cTn id="24" dur="500"/>
                                        <p:tgtEl>
                                          <p:spTgt spid="112">
                                            <p:txEl>
                                              <p:pRg st="7" end="7"/>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112">
                                            <p:txEl>
                                              <p:pRg st="8" end="8"/>
                                            </p:txEl>
                                          </p:spTgt>
                                        </p:tgtEl>
                                        <p:attrNameLst>
                                          <p:attrName>style.visibility</p:attrName>
                                        </p:attrNameLst>
                                      </p:cBhvr>
                                      <p:to>
                                        <p:strVal val="visible"/>
                                      </p:to>
                                    </p:set>
                                    <p:animEffect transition="in" filter="fade">
                                      <p:cBhvr>
                                        <p:cTn id="27" dur="500"/>
                                        <p:tgtEl>
                                          <p:spTgt spid="112">
                                            <p:txEl>
                                              <p:pRg st="8" end="8"/>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112">
                                            <p:txEl>
                                              <p:pRg st="9" end="9"/>
                                            </p:txEl>
                                          </p:spTgt>
                                        </p:tgtEl>
                                        <p:attrNameLst>
                                          <p:attrName>style.visibility</p:attrName>
                                        </p:attrNameLst>
                                      </p:cBhvr>
                                      <p:to>
                                        <p:strVal val="visible"/>
                                      </p:to>
                                    </p:set>
                                    <p:animEffect transition="in" filter="fade">
                                      <p:cBhvr>
                                        <p:cTn id="30" dur="500"/>
                                        <p:tgtEl>
                                          <p:spTgt spid="112">
                                            <p:txEl>
                                              <p:pRg st="9" end="9"/>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112">
                                            <p:txEl>
                                              <p:pRg st="10" end="10"/>
                                            </p:txEl>
                                          </p:spTgt>
                                        </p:tgtEl>
                                        <p:attrNameLst>
                                          <p:attrName>style.visibility</p:attrName>
                                        </p:attrNameLst>
                                      </p:cBhvr>
                                      <p:to>
                                        <p:strVal val="visible"/>
                                      </p:to>
                                    </p:set>
                                    <p:animEffect transition="in" filter="fade">
                                      <p:cBhvr>
                                        <p:cTn id="33" dur="500"/>
                                        <p:tgtEl>
                                          <p:spTgt spid="11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13"/>
          <p:cNvSpPr txBox="1">
            <a:spLocks noGrp="1"/>
          </p:cNvSpPr>
          <p:nvPr>
            <p:ph type="body" idx="1"/>
          </p:nvPr>
        </p:nvSpPr>
        <p:spPr>
          <a:xfrm>
            <a:off x="572400" y="1497600"/>
            <a:ext cx="6285600" cy="4136400"/>
          </a:xfrm>
          <a:prstGeom prst="rect">
            <a:avLst/>
          </a:prstGeom>
          <a:noFill/>
          <a:ln>
            <a:noFill/>
          </a:ln>
        </p:spPr>
        <p:txBody>
          <a:bodyPr spcFirstLastPara="1" wrap="square" lIns="0" tIns="0" rIns="0" bIns="0" anchor="t" anchorCtr="0">
            <a:noAutofit/>
          </a:bodyPr>
          <a:lstStyle/>
          <a:p>
            <a:pPr marL="292100" lvl="0" indent="-292100" algn="l" rtl="0">
              <a:lnSpc>
                <a:spcPct val="121714"/>
              </a:lnSpc>
              <a:spcBef>
                <a:spcPts val="0"/>
              </a:spcBef>
              <a:spcAft>
                <a:spcPts val="0"/>
              </a:spcAft>
              <a:buClr>
                <a:schemeClr val="dk1"/>
              </a:buClr>
              <a:buSzPts val="1400"/>
              <a:buNone/>
            </a:pPr>
            <a:r>
              <a:rPr lang="de-DE"/>
              <a:t>Load Disaggregation depending on sampling rate</a:t>
            </a:r>
            <a:endParaRPr/>
          </a:p>
        </p:txBody>
      </p:sp>
      <p:sp>
        <p:nvSpPr>
          <p:cNvPr id="123" name="Google Shape;123;p13"/>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Appliance load signature</a:t>
            </a:r>
            <a:endParaRPr/>
          </a:p>
        </p:txBody>
      </p:sp>
      <p:sp>
        <p:nvSpPr>
          <p:cNvPr id="124" name="Google Shape;124;p13"/>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25" name="Google Shape;125;p13"/>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26" name="Google Shape;126;p13"/>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07.02.2018</a:t>
            </a:r>
            <a:endParaRPr/>
          </a:p>
        </p:txBody>
      </p:sp>
      <p:sp>
        <p:nvSpPr>
          <p:cNvPr id="127" name="Google Shape;127;p13"/>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Page </a:t>
            </a:r>
            <a:fld id="{00000000-1234-1234-1234-123412341234}" type="slidenum">
              <a:rPr lang="de-DE"/>
              <a:t>6</a:t>
            </a:fld>
            <a:endParaRPr/>
          </a:p>
        </p:txBody>
      </p:sp>
      <p:pic>
        <p:nvPicPr>
          <p:cNvPr id="128" name="Google Shape;128;p13"/>
          <p:cNvPicPr preferRelativeResize="0"/>
          <p:nvPr/>
        </p:nvPicPr>
        <p:blipFill rotWithShape="1">
          <a:blip r:embed="rId3">
            <a:alphaModFix/>
          </a:blip>
          <a:srcRect/>
          <a:stretch/>
        </p:blipFill>
        <p:spPr>
          <a:xfrm>
            <a:off x="532500" y="2027540"/>
            <a:ext cx="8039100" cy="2352675"/>
          </a:xfrm>
          <a:prstGeom prst="rect">
            <a:avLst/>
          </a:prstGeom>
          <a:noFill/>
          <a:ln>
            <a:noFill/>
          </a:ln>
        </p:spPr>
      </p:pic>
      <p:pic>
        <p:nvPicPr>
          <p:cNvPr id="129" name="Google Shape;129;p13"/>
          <p:cNvPicPr preferRelativeResize="0"/>
          <p:nvPr/>
        </p:nvPicPr>
        <p:blipFill rotWithShape="1">
          <a:blip r:embed="rId4">
            <a:alphaModFix/>
          </a:blip>
          <a:srcRect/>
          <a:stretch/>
        </p:blipFill>
        <p:spPr>
          <a:xfrm>
            <a:off x="153598" y="1187057"/>
            <a:ext cx="8737081" cy="5665058"/>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29"/>
                                        </p:tgtEl>
                                      </p:cBhvr>
                                    </p:animEffect>
                                    <p:set>
                                      <p:cBhvr>
                                        <p:cTn id="7" dur="1" fill="hold">
                                          <p:stCondLst>
                                            <p:cond delay="500"/>
                                          </p:stCondLst>
                                        </p:cTn>
                                        <p:tgtEl>
                                          <p:spTgt spid="12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4"/>
          <p:cNvSpPr txBox="1">
            <a:spLocks noGrp="1"/>
          </p:cNvSpPr>
          <p:nvPr>
            <p:ph type="body" idx="1"/>
          </p:nvPr>
        </p:nvSpPr>
        <p:spPr>
          <a:xfrm>
            <a:off x="572400" y="1298789"/>
            <a:ext cx="8191772" cy="4260421"/>
          </a:xfrm>
          <a:prstGeom prst="rect">
            <a:avLst/>
          </a:prstGeom>
          <a:noFill/>
          <a:ln>
            <a:noFill/>
          </a:ln>
        </p:spPr>
        <p:txBody>
          <a:bodyPr spcFirstLastPara="1" wrap="square" lIns="0" tIns="0" rIns="0" bIns="0" anchor="t" anchorCtr="0">
            <a:noAutofit/>
          </a:bodyPr>
          <a:lstStyle/>
          <a:p>
            <a:pPr marL="292100" lvl="0" indent="-292100" algn="l" rtl="0">
              <a:lnSpc>
                <a:spcPct val="106500"/>
              </a:lnSpc>
              <a:spcBef>
                <a:spcPts val="0"/>
              </a:spcBef>
              <a:spcAft>
                <a:spcPts val="0"/>
              </a:spcAft>
              <a:buClr>
                <a:schemeClr val="dk1"/>
              </a:buClr>
              <a:buSzPts val="1600"/>
              <a:buNone/>
            </a:pPr>
            <a:r>
              <a:rPr lang="de-DE" sz="1600" dirty="0"/>
              <a:t>Data </a:t>
            </a:r>
            <a:r>
              <a:rPr lang="de-DE" sz="1600" dirty="0" err="1"/>
              <a:t>may</a:t>
            </a:r>
            <a:r>
              <a:rPr lang="de-DE" sz="1600" dirty="0"/>
              <a:t> </a:t>
            </a:r>
            <a:r>
              <a:rPr lang="de-DE" sz="1600" dirty="0" err="1"/>
              <a:t>be</a:t>
            </a:r>
            <a:r>
              <a:rPr lang="de-DE" sz="1600" dirty="0"/>
              <a:t> </a:t>
            </a:r>
            <a:r>
              <a:rPr lang="de-DE" sz="1600" dirty="0" err="1"/>
              <a:t>used</a:t>
            </a:r>
            <a:r>
              <a:rPr lang="de-DE" sz="1600" dirty="0"/>
              <a:t> </a:t>
            </a:r>
            <a:r>
              <a:rPr lang="de-DE" sz="1600" dirty="0" err="1"/>
              <a:t>by</a:t>
            </a:r>
            <a:r>
              <a:rPr lang="de-DE" sz="1600" dirty="0"/>
              <a:t>:</a:t>
            </a:r>
            <a:endParaRPr sz="1600" dirty="0"/>
          </a:p>
          <a:p>
            <a:pPr marL="292100" lvl="0" indent="-292100" algn="l" rtl="0">
              <a:lnSpc>
                <a:spcPct val="106500"/>
              </a:lnSpc>
              <a:spcBef>
                <a:spcPts val="320"/>
              </a:spcBef>
              <a:spcAft>
                <a:spcPts val="0"/>
              </a:spcAft>
              <a:buClr>
                <a:schemeClr val="dk1"/>
              </a:buClr>
              <a:buSzPts val="1600"/>
              <a:buFont typeface="Symbol" panose="05050102010706020507" pitchFamily="18" charset="2"/>
              <a:buChar char="-"/>
            </a:pPr>
            <a:r>
              <a:rPr lang="de-DE" sz="1600" dirty="0"/>
              <a:t>Health Insurance Company (</a:t>
            </a:r>
            <a:r>
              <a:rPr lang="de-DE" sz="1600" dirty="0" err="1"/>
              <a:t>pre-existing</a:t>
            </a:r>
            <a:r>
              <a:rPr lang="de-DE" sz="1600" dirty="0"/>
              <a:t> </a:t>
            </a:r>
            <a:r>
              <a:rPr lang="de-DE" sz="1600" dirty="0" err="1"/>
              <a:t>conditions</a:t>
            </a:r>
            <a:r>
              <a:rPr lang="de-DE" sz="1600" dirty="0"/>
              <a:t>)</a:t>
            </a:r>
            <a:endParaRPr dirty="0"/>
          </a:p>
          <a:p>
            <a:pPr marL="292100" lvl="0" indent="-292100" algn="l" rtl="0">
              <a:lnSpc>
                <a:spcPct val="106500"/>
              </a:lnSpc>
              <a:spcBef>
                <a:spcPts val="320"/>
              </a:spcBef>
              <a:spcAft>
                <a:spcPts val="0"/>
              </a:spcAft>
              <a:buClr>
                <a:schemeClr val="dk1"/>
              </a:buClr>
              <a:buSzPts val="1600"/>
              <a:buFont typeface="Symbol" panose="05050102010706020507" pitchFamily="18" charset="2"/>
              <a:buChar char="-"/>
            </a:pPr>
            <a:r>
              <a:rPr lang="de-DE" sz="1600" dirty="0" err="1"/>
              <a:t>Landlord</a:t>
            </a:r>
            <a:r>
              <a:rPr lang="de-DE" sz="1600" dirty="0"/>
              <a:t> (</a:t>
            </a:r>
            <a:r>
              <a:rPr lang="de-DE" sz="1600" dirty="0" err="1"/>
              <a:t>how</a:t>
            </a:r>
            <a:r>
              <a:rPr lang="de-DE" sz="1600" dirty="0"/>
              <a:t> </a:t>
            </a:r>
            <a:r>
              <a:rPr lang="de-DE" sz="1600" dirty="0" err="1"/>
              <a:t>many</a:t>
            </a:r>
            <a:r>
              <a:rPr lang="de-DE" sz="1600" dirty="0"/>
              <a:t> </a:t>
            </a:r>
            <a:r>
              <a:rPr lang="de-DE" sz="1600" dirty="0" err="1"/>
              <a:t>people</a:t>
            </a:r>
            <a:r>
              <a:rPr lang="de-DE" sz="1600" dirty="0"/>
              <a:t> live </a:t>
            </a:r>
            <a:r>
              <a:rPr lang="de-DE" sz="1600" dirty="0" err="1"/>
              <a:t>here</a:t>
            </a:r>
            <a:r>
              <a:rPr lang="de-DE" sz="1600" dirty="0"/>
              <a:t>? / </a:t>
            </a:r>
            <a:r>
              <a:rPr lang="de-DE" sz="1600" dirty="0" err="1"/>
              <a:t>party</a:t>
            </a:r>
            <a:r>
              <a:rPr lang="de-DE" sz="1600" dirty="0"/>
              <a:t>?)</a:t>
            </a:r>
            <a:endParaRPr sz="1600" dirty="0"/>
          </a:p>
          <a:p>
            <a:pPr marL="292100" lvl="0" indent="-292100" algn="l" rtl="0">
              <a:lnSpc>
                <a:spcPct val="106500"/>
              </a:lnSpc>
              <a:spcBef>
                <a:spcPts val="320"/>
              </a:spcBef>
              <a:spcAft>
                <a:spcPts val="0"/>
              </a:spcAft>
              <a:buClr>
                <a:schemeClr val="dk1"/>
              </a:buClr>
              <a:buSzPts val="1600"/>
              <a:buFont typeface="Symbol" panose="05050102010706020507" pitchFamily="18" charset="2"/>
              <a:buChar char="-"/>
            </a:pPr>
            <a:r>
              <a:rPr lang="de-DE" sz="1600" dirty="0"/>
              <a:t>Criminals (</a:t>
            </a:r>
            <a:r>
              <a:rPr lang="de-DE" sz="1600" dirty="0" err="1"/>
              <a:t>schedule</a:t>
            </a:r>
            <a:r>
              <a:rPr lang="de-DE" sz="1600" dirty="0"/>
              <a:t> </a:t>
            </a:r>
            <a:r>
              <a:rPr lang="de-DE" sz="1600" dirty="0" err="1"/>
              <a:t>burglary</a:t>
            </a:r>
            <a:r>
              <a:rPr lang="de-DE" sz="1600" dirty="0"/>
              <a:t> / </a:t>
            </a:r>
            <a:r>
              <a:rPr lang="de-DE" sz="1600" dirty="0" err="1"/>
              <a:t>pre-identify</a:t>
            </a:r>
            <a:r>
              <a:rPr lang="de-DE" sz="1600" dirty="0"/>
              <a:t> </a:t>
            </a:r>
            <a:r>
              <a:rPr lang="de-DE" sz="1600" dirty="0" err="1"/>
              <a:t>what</a:t>
            </a:r>
            <a:r>
              <a:rPr lang="de-DE" sz="1600" dirty="0"/>
              <a:t> </a:t>
            </a:r>
            <a:r>
              <a:rPr lang="de-DE" sz="1600" dirty="0" err="1"/>
              <a:t>items</a:t>
            </a:r>
            <a:r>
              <a:rPr lang="de-DE" sz="1600" dirty="0"/>
              <a:t> </a:t>
            </a:r>
            <a:r>
              <a:rPr lang="de-DE" sz="1600" dirty="0" err="1"/>
              <a:t>to</a:t>
            </a:r>
            <a:r>
              <a:rPr lang="de-DE" sz="1600" dirty="0"/>
              <a:t> </a:t>
            </a:r>
            <a:r>
              <a:rPr lang="de-DE" sz="1600" dirty="0" err="1"/>
              <a:t>steal</a:t>
            </a:r>
            <a:r>
              <a:rPr lang="de-DE" sz="1600" dirty="0"/>
              <a:t>)</a:t>
            </a:r>
            <a:endParaRPr dirty="0"/>
          </a:p>
          <a:p>
            <a:pPr marL="292100" lvl="0" indent="-292100" algn="l" rtl="0">
              <a:lnSpc>
                <a:spcPct val="106500"/>
              </a:lnSpc>
              <a:spcBef>
                <a:spcPts val="320"/>
              </a:spcBef>
              <a:spcAft>
                <a:spcPts val="0"/>
              </a:spcAft>
              <a:buClr>
                <a:schemeClr val="dk1"/>
              </a:buClr>
              <a:buSzPts val="1600"/>
              <a:buFont typeface="Symbol" panose="05050102010706020507" pitchFamily="18" charset="2"/>
              <a:buChar char="-"/>
            </a:pPr>
            <a:r>
              <a:rPr lang="de-DE" sz="1600" dirty="0"/>
              <a:t>Privacy Violation (</a:t>
            </a:r>
            <a:r>
              <a:rPr lang="de-DE" sz="1600" dirty="0" err="1"/>
              <a:t>even</a:t>
            </a:r>
            <a:r>
              <a:rPr lang="de-DE" sz="1600" dirty="0"/>
              <a:t> visible </a:t>
            </a:r>
            <a:r>
              <a:rPr lang="de-DE" sz="1600" dirty="0" err="1"/>
              <a:t>which</a:t>
            </a:r>
            <a:r>
              <a:rPr lang="de-DE" sz="1600" dirty="0"/>
              <a:t> </a:t>
            </a:r>
            <a:r>
              <a:rPr lang="de-DE" sz="1600" dirty="0" err="1"/>
              <a:t>movie</a:t>
            </a:r>
            <a:r>
              <a:rPr lang="de-DE" sz="1600" dirty="0"/>
              <a:t> </a:t>
            </a:r>
            <a:r>
              <a:rPr lang="de-DE" sz="1600" dirty="0" err="1"/>
              <a:t>is</a:t>
            </a:r>
            <a:r>
              <a:rPr lang="de-DE" sz="1600" dirty="0"/>
              <a:t> </a:t>
            </a:r>
            <a:r>
              <a:rPr lang="de-DE" sz="1600" dirty="0" err="1"/>
              <a:t>watched</a:t>
            </a:r>
            <a:r>
              <a:rPr lang="de-DE" sz="1600" dirty="0"/>
              <a:t>)</a:t>
            </a:r>
            <a:endParaRPr dirty="0"/>
          </a:p>
          <a:p>
            <a:pPr marL="292100" lvl="0" indent="-190500" algn="l" rtl="0">
              <a:lnSpc>
                <a:spcPct val="106500"/>
              </a:lnSpc>
              <a:spcBef>
                <a:spcPts val="320"/>
              </a:spcBef>
              <a:spcAft>
                <a:spcPts val="0"/>
              </a:spcAft>
              <a:buClr>
                <a:schemeClr val="dk1"/>
              </a:buClr>
              <a:buSzPts val="1600"/>
              <a:buNone/>
            </a:pPr>
            <a:endParaRPr sz="1600" dirty="0"/>
          </a:p>
          <a:p>
            <a:pPr marL="0" lvl="0" indent="0" algn="l" rtl="0">
              <a:lnSpc>
                <a:spcPct val="106500"/>
              </a:lnSpc>
              <a:spcBef>
                <a:spcPts val="320"/>
              </a:spcBef>
              <a:spcAft>
                <a:spcPts val="0"/>
              </a:spcAft>
              <a:buClr>
                <a:schemeClr val="dk1"/>
              </a:buClr>
              <a:buSzPts val="1600"/>
              <a:buNone/>
            </a:pPr>
            <a:r>
              <a:rPr lang="de-DE" sz="1600" dirty="0" err="1"/>
              <a:t>How</a:t>
            </a:r>
            <a:r>
              <a:rPr lang="de-DE" sz="1600" dirty="0"/>
              <a:t> </a:t>
            </a:r>
            <a:r>
              <a:rPr lang="de-DE" sz="1600" dirty="0" err="1"/>
              <a:t>can</a:t>
            </a:r>
            <a:r>
              <a:rPr lang="de-DE" sz="1600" dirty="0"/>
              <a:t> </a:t>
            </a:r>
            <a:r>
              <a:rPr lang="de-DE" sz="1600" dirty="0" err="1"/>
              <a:t>this</a:t>
            </a:r>
            <a:r>
              <a:rPr lang="de-DE" sz="1600" dirty="0"/>
              <a:t> </a:t>
            </a:r>
            <a:r>
              <a:rPr lang="de-DE" sz="1600" dirty="0" err="1"/>
              <a:t>be</a:t>
            </a:r>
            <a:r>
              <a:rPr lang="de-DE" sz="1600" dirty="0"/>
              <a:t> </a:t>
            </a:r>
            <a:r>
              <a:rPr lang="de-DE" sz="1600" dirty="0" err="1"/>
              <a:t>avoided</a:t>
            </a:r>
            <a:r>
              <a:rPr lang="de-DE" sz="1600" dirty="0"/>
              <a:t>?</a:t>
            </a:r>
            <a:endParaRPr sz="1600" dirty="0"/>
          </a:p>
          <a:p>
            <a:pPr marL="285750" lvl="0" indent="-285750" algn="l" rtl="0">
              <a:lnSpc>
                <a:spcPct val="106500"/>
              </a:lnSpc>
              <a:spcBef>
                <a:spcPts val="320"/>
              </a:spcBef>
              <a:spcAft>
                <a:spcPts val="0"/>
              </a:spcAft>
              <a:buClr>
                <a:schemeClr val="dk1"/>
              </a:buClr>
              <a:buSzPts val="1600"/>
              <a:buFont typeface="Symbol" panose="05050102010706020507" pitchFamily="18" charset="2"/>
              <a:buChar char="-"/>
            </a:pPr>
            <a:r>
              <a:rPr lang="de-DE" sz="1600" dirty="0"/>
              <a:t>Reading rate (</a:t>
            </a:r>
            <a:r>
              <a:rPr lang="de-DE" sz="1600" dirty="0" err="1"/>
              <a:t>current</a:t>
            </a:r>
            <a:r>
              <a:rPr lang="de-DE" sz="1600" dirty="0"/>
              <a:t> </a:t>
            </a:r>
            <a:r>
              <a:rPr lang="de-DE" sz="1600" dirty="0" err="1"/>
              <a:t>reading</a:t>
            </a:r>
            <a:r>
              <a:rPr lang="de-DE" sz="1600" dirty="0"/>
              <a:t> rate </a:t>
            </a:r>
            <a:r>
              <a:rPr lang="de-DE" sz="1600" dirty="0" err="1"/>
              <a:t>of</a:t>
            </a:r>
            <a:r>
              <a:rPr lang="de-DE" sz="1600" dirty="0"/>
              <a:t> 15 min </a:t>
            </a:r>
            <a:r>
              <a:rPr lang="de-DE" sz="1600" dirty="0" err="1"/>
              <a:t>reveals</a:t>
            </a:r>
            <a:r>
              <a:rPr lang="de-DE" sz="1600" dirty="0"/>
              <a:t> </a:t>
            </a:r>
            <a:r>
              <a:rPr lang="de-DE" sz="1600" dirty="0" err="1"/>
              <a:t>most</a:t>
            </a:r>
            <a:r>
              <a:rPr lang="de-DE" sz="1600" dirty="0"/>
              <a:t> </a:t>
            </a:r>
            <a:r>
              <a:rPr lang="de-DE" sz="1600" dirty="0" err="1"/>
              <a:t>appliance</a:t>
            </a:r>
            <a:r>
              <a:rPr lang="de-DE" sz="1600" dirty="0"/>
              <a:t> </a:t>
            </a:r>
            <a:r>
              <a:rPr lang="de-DE" sz="1600" dirty="0" err="1"/>
              <a:t>signatures</a:t>
            </a:r>
            <a:r>
              <a:rPr lang="de-DE" sz="1600" dirty="0"/>
              <a:t>)</a:t>
            </a:r>
            <a:endParaRPr sz="1600" dirty="0"/>
          </a:p>
          <a:p>
            <a:pPr marL="285750" lvl="0" indent="-285750" algn="l" rtl="0">
              <a:lnSpc>
                <a:spcPct val="106500"/>
              </a:lnSpc>
              <a:spcBef>
                <a:spcPts val="320"/>
              </a:spcBef>
              <a:spcAft>
                <a:spcPts val="0"/>
              </a:spcAft>
              <a:buClr>
                <a:schemeClr val="dk1"/>
              </a:buClr>
              <a:buSzPts val="1600"/>
              <a:buFont typeface="Symbol" panose="05050102010706020507" pitchFamily="18" charset="2"/>
              <a:buChar char="-"/>
            </a:pPr>
            <a:r>
              <a:rPr lang="de-DE" sz="1600" dirty="0" err="1"/>
              <a:t>Encrypted</a:t>
            </a:r>
            <a:r>
              <a:rPr lang="de-DE" sz="1600" dirty="0"/>
              <a:t> </a:t>
            </a:r>
            <a:r>
              <a:rPr lang="de-DE" sz="1600" dirty="0" err="1"/>
              <a:t>reading</a:t>
            </a:r>
            <a:endParaRPr dirty="0"/>
          </a:p>
          <a:p>
            <a:pPr marL="285750" lvl="0" indent="-285750" algn="l" rtl="0">
              <a:lnSpc>
                <a:spcPct val="106500"/>
              </a:lnSpc>
              <a:spcBef>
                <a:spcPts val="320"/>
              </a:spcBef>
              <a:spcAft>
                <a:spcPts val="0"/>
              </a:spcAft>
              <a:buClr>
                <a:schemeClr val="dk1"/>
              </a:buClr>
              <a:buSzPts val="1600"/>
              <a:buFont typeface="Symbol" panose="05050102010706020507" pitchFamily="18" charset="2"/>
              <a:buChar char="-"/>
            </a:pPr>
            <a:r>
              <a:rPr lang="de-DE" sz="1600" dirty="0" err="1"/>
              <a:t>Renewable</a:t>
            </a:r>
            <a:r>
              <a:rPr lang="de-DE" sz="1600" dirty="0"/>
              <a:t> </a:t>
            </a:r>
            <a:r>
              <a:rPr lang="de-DE" sz="1600" dirty="0" err="1"/>
              <a:t>generation</a:t>
            </a:r>
            <a:r>
              <a:rPr lang="de-DE" sz="1600" dirty="0"/>
              <a:t>:</a:t>
            </a:r>
            <a:endParaRPr sz="1600" dirty="0"/>
          </a:p>
          <a:p>
            <a:pPr marL="625475" lvl="1" indent="-285750" algn="l" rtl="0">
              <a:spcBef>
                <a:spcPts val="320"/>
              </a:spcBef>
              <a:spcAft>
                <a:spcPts val="0"/>
              </a:spcAft>
              <a:buClr>
                <a:schemeClr val="dk1"/>
              </a:buClr>
              <a:buSzPts val="1600"/>
              <a:buChar char="•"/>
            </a:pPr>
            <a:r>
              <a:rPr lang="de-DE" sz="1600" dirty="0"/>
              <a:t>Meter </a:t>
            </a:r>
            <a:r>
              <a:rPr lang="de-DE" sz="1600" dirty="0" err="1"/>
              <a:t>reading</a:t>
            </a:r>
            <a:r>
              <a:rPr lang="de-DE" sz="1600" dirty="0"/>
              <a:t> = Load – </a:t>
            </a:r>
            <a:r>
              <a:rPr lang="de-DE" sz="1600" dirty="0" err="1"/>
              <a:t>Local</a:t>
            </a:r>
            <a:r>
              <a:rPr lang="de-DE" sz="1600" dirty="0"/>
              <a:t> </a:t>
            </a:r>
            <a:r>
              <a:rPr lang="de-DE" sz="1600" dirty="0" err="1"/>
              <a:t>Renewable</a:t>
            </a:r>
            <a:r>
              <a:rPr lang="de-DE" sz="1600" dirty="0"/>
              <a:t> </a:t>
            </a:r>
            <a:r>
              <a:rPr lang="de-DE" sz="1600" dirty="0" err="1"/>
              <a:t>generation</a:t>
            </a:r>
            <a:endParaRPr sz="1600" dirty="0"/>
          </a:p>
          <a:p>
            <a:pPr marL="625475" lvl="1" indent="-285750" algn="l" rtl="0">
              <a:spcBef>
                <a:spcPts val="320"/>
              </a:spcBef>
              <a:spcAft>
                <a:spcPts val="0"/>
              </a:spcAft>
              <a:buClr>
                <a:schemeClr val="dk1"/>
              </a:buClr>
              <a:buSzPts val="1600"/>
              <a:buChar char="•"/>
            </a:pPr>
            <a:r>
              <a:rPr lang="de-DE" sz="1600" dirty="0"/>
              <a:t>Like </a:t>
            </a:r>
            <a:r>
              <a:rPr lang="de-DE" sz="1600" dirty="0" err="1"/>
              <a:t>adding</a:t>
            </a:r>
            <a:r>
              <a:rPr lang="de-DE" sz="1600" dirty="0"/>
              <a:t> </a:t>
            </a:r>
            <a:r>
              <a:rPr lang="de-DE" sz="1600" dirty="0" err="1"/>
              <a:t>noise</a:t>
            </a:r>
            <a:r>
              <a:rPr lang="de-DE" sz="1600" dirty="0"/>
              <a:t> </a:t>
            </a:r>
            <a:r>
              <a:rPr lang="de-DE" sz="1600" dirty="0" err="1"/>
              <a:t>to</a:t>
            </a:r>
            <a:r>
              <a:rPr lang="de-DE" sz="1600" dirty="0"/>
              <a:t> </a:t>
            </a:r>
            <a:r>
              <a:rPr lang="de-DE" sz="1600" dirty="0" err="1"/>
              <a:t>meter</a:t>
            </a:r>
            <a:r>
              <a:rPr lang="de-DE" sz="1600" dirty="0"/>
              <a:t> </a:t>
            </a:r>
            <a:r>
              <a:rPr lang="de-DE" sz="1600" dirty="0" err="1"/>
              <a:t>readings</a:t>
            </a:r>
            <a:endParaRPr sz="1600" dirty="0"/>
          </a:p>
          <a:p>
            <a:pPr marL="285750" lvl="0" indent="-285750" algn="l" rtl="0">
              <a:lnSpc>
                <a:spcPct val="106500"/>
              </a:lnSpc>
              <a:spcBef>
                <a:spcPts val="320"/>
              </a:spcBef>
              <a:spcAft>
                <a:spcPts val="0"/>
              </a:spcAft>
              <a:buClr>
                <a:schemeClr val="dk1"/>
              </a:buClr>
              <a:buSzPts val="1600"/>
              <a:buFont typeface="Symbol" panose="05050102010706020507" pitchFamily="18" charset="2"/>
              <a:buChar char="-"/>
            </a:pPr>
            <a:r>
              <a:rPr lang="de-DE" sz="1600" dirty="0"/>
              <a:t>Load </a:t>
            </a:r>
            <a:r>
              <a:rPr lang="de-DE" sz="1600" dirty="0" err="1"/>
              <a:t>Signature</a:t>
            </a:r>
            <a:r>
              <a:rPr lang="de-DE" sz="1600" dirty="0"/>
              <a:t> Moderation :</a:t>
            </a:r>
            <a:endParaRPr sz="1600" b="0" dirty="0"/>
          </a:p>
          <a:p>
            <a:pPr marL="625475" lvl="1" indent="-285750" algn="l" rtl="0">
              <a:spcBef>
                <a:spcPts val="320"/>
              </a:spcBef>
              <a:spcAft>
                <a:spcPts val="0"/>
              </a:spcAft>
              <a:buClr>
                <a:schemeClr val="dk1"/>
              </a:buClr>
              <a:buSzPts val="1600"/>
              <a:buFont typeface="Arial "/>
              <a:buChar char="•"/>
            </a:pPr>
            <a:r>
              <a:rPr lang="de-DE" sz="1600" dirty="0"/>
              <a:t>Meter </a:t>
            </a:r>
            <a:r>
              <a:rPr lang="de-DE" sz="1600" dirty="0" err="1"/>
              <a:t>reading</a:t>
            </a:r>
            <a:r>
              <a:rPr lang="de-DE" sz="1600" dirty="0"/>
              <a:t> = Load – </a:t>
            </a:r>
            <a:r>
              <a:rPr lang="de-DE" sz="1600" dirty="0" err="1"/>
              <a:t>Discharge</a:t>
            </a:r>
            <a:r>
              <a:rPr lang="de-DE" sz="1600" dirty="0"/>
              <a:t> + Charge</a:t>
            </a:r>
            <a:endParaRPr dirty="0"/>
          </a:p>
          <a:p>
            <a:pPr marL="625475" lvl="1" indent="-285750" algn="l" rtl="0">
              <a:spcBef>
                <a:spcPts val="320"/>
              </a:spcBef>
              <a:spcAft>
                <a:spcPts val="0"/>
              </a:spcAft>
              <a:buClr>
                <a:schemeClr val="dk1"/>
              </a:buClr>
              <a:buSzPts val="1600"/>
              <a:buFont typeface="Arial "/>
              <a:buChar char="•"/>
            </a:pPr>
            <a:r>
              <a:rPr lang="de-DE" sz="1600" dirty="0" err="1"/>
              <a:t>by</a:t>
            </a:r>
            <a:r>
              <a:rPr lang="de-DE" sz="1600" dirty="0"/>
              <a:t> </a:t>
            </a:r>
            <a:r>
              <a:rPr lang="de-DE" sz="1600" dirty="0" err="1"/>
              <a:t>local</a:t>
            </a:r>
            <a:r>
              <a:rPr lang="de-DE" sz="1600" dirty="0"/>
              <a:t> </a:t>
            </a:r>
            <a:r>
              <a:rPr lang="de-DE" sz="1600" dirty="0" err="1"/>
              <a:t>storage</a:t>
            </a:r>
            <a:endParaRPr sz="1600" dirty="0"/>
          </a:p>
        </p:txBody>
      </p:sp>
      <p:sp>
        <p:nvSpPr>
          <p:cNvPr id="135" name="Google Shape;135;p14"/>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Abuse of data and how to avoid it</a:t>
            </a:r>
            <a:endParaRPr/>
          </a:p>
        </p:txBody>
      </p:sp>
      <p:sp>
        <p:nvSpPr>
          <p:cNvPr id="136" name="Google Shape;136;p14"/>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37" name="Google Shape;137;p14"/>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38" name="Google Shape;138;p14"/>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07.02.2018</a:t>
            </a:r>
            <a:endParaRPr/>
          </a:p>
        </p:txBody>
      </p:sp>
      <p:sp>
        <p:nvSpPr>
          <p:cNvPr id="139" name="Google Shape;139;p14"/>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Page </a:t>
            </a:r>
            <a:fld id="{00000000-1234-1234-1234-123412341234}" type="slidenum">
              <a:rPr lang="de-DE"/>
              <a:t>7</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4">
                                            <p:txEl>
                                              <p:pRg st="1" end="1"/>
                                            </p:txEl>
                                          </p:spTgt>
                                        </p:tgtEl>
                                        <p:attrNameLst>
                                          <p:attrName>style.visibility</p:attrName>
                                        </p:attrNameLst>
                                      </p:cBhvr>
                                      <p:to>
                                        <p:strVal val="visible"/>
                                      </p:to>
                                    </p:set>
                                    <p:animEffect transition="in" filter="fade">
                                      <p:cBhvr>
                                        <p:cTn id="7" dur="500"/>
                                        <p:tgtEl>
                                          <p:spTgt spid="134">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34">
                                            <p:txEl>
                                              <p:pRg st="2" end="2"/>
                                            </p:txEl>
                                          </p:spTgt>
                                        </p:tgtEl>
                                        <p:attrNameLst>
                                          <p:attrName>style.visibility</p:attrName>
                                        </p:attrNameLst>
                                      </p:cBhvr>
                                      <p:to>
                                        <p:strVal val="visible"/>
                                      </p:to>
                                    </p:set>
                                    <p:animEffect transition="in" filter="fade">
                                      <p:cBhvr>
                                        <p:cTn id="10" dur="500"/>
                                        <p:tgtEl>
                                          <p:spTgt spid="134">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34">
                                            <p:txEl>
                                              <p:pRg st="3" end="3"/>
                                            </p:txEl>
                                          </p:spTgt>
                                        </p:tgtEl>
                                        <p:attrNameLst>
                                          <p:attrName>style.visibility</p:attrName>
                                        </p:attrNameLst>
                                      </p:cBhvr>
                                      <p:to>
                                        <p:strVal val="visible"/>
                                      </p:to>
                                    </p:set>
                                    <p:animEffect transition="in" filter="fade">
                                      <p:cBhvr>
                                        <p:cTn id="13" dur="500"/>
                                        <p:tgtEl>
                                          <p:spTgt spid="134">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34">
                                            <p:txEl>
                                              <p:pRg st="4" end="4"/>
                                            </p:txEl>
                                          </p:spTgt>
                                        </p:tgtEl>
                                        <p:attrNameLst>
                                          <p:attrName>style.visibility</p:attrName>
                                        </p:attrNameLst>
                                      </p:cBhvr>
                                      <p:to>
                                        <p:strVal val="visible"/>
                                      </p:to>
                                    </p:set>
                                    <p:animEffect transition="in" filter="fade">
                                      <p:cBhvr>
                                        <p:cTn id="16" dur="500"/>
                                        <p:tgtEl>
                                          <p:spTgt spid="134">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34">
                                            <p:txEl>
                                              <p:pRg st="7" end="7"/>
                                            </p:txEl>
                                          </p:spTgt>
                                        </p:tgtEl>
                                        <p:attrNameLst>
                                          <p:attrName>style.visibility</p:attrName>
                                        </p:attrNameLst>
                                      </p:cBhvr>
                                      <p:to>
                                        <p:strVal val="visible"/>
                                      </p:to>
                                    </p:set>
                                    <p:animEffect transition="in" filter="fade">
                                      <p:cBhvr>
                                        <p:cTn id="21" dur="500"/>
                                        <p:tgtEl>
                                          <p:spTgt spid="134">
                                            <p:txEl>
                                              <p:pRg st="7" end="7"/>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34">
                                            <p:txEl>
                                              <p:pRg st="8" end="8"/>
                                            </p:txEl>
                                          </p:spTgt>
                                        </p:tgtEl>
                                        <p:attrNameLst>
                                          <p:attrName>style.visibility</p:attrName>
                                        </p:attrNameLst>
                                      </p:cBhvr>
                                      <p:to>
                                        <p:strVal val="visible"/>
                                      </p:to>
                                    </p:set>
                                    <p:animEffect transition="in" filter="fade">
                                      <p:cBhvr>
                                        <p:cTn id="24" dur="500"/>
                                        <p:tgtEl>
                                          <p:spTgt spid="134">
                                            <p:txEl>
                                              <p:pRg st="8" end="8"/>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34">
                                            <p:txEl>
                                              <p:pRg st="9" end="9"/>
                                            </p:txEl>
                                          </p:spTgt>
                                        </p:tgtEl>
                                        <p:attrNameLst>
                                          <p:attrName>style.visibility</p:attrName>
                                        </p:attrNameLst>
                                      </p:cBhvr>
                                      <p:to>
                                        <p:strVal val="visible"/>
                                      </p:to>
                                    </p:set>
                                    <p:animEffect transition="in" filter="fade">
                                      <p:cBhvr>
                                        <p:cTn id="29" dur="500"/>
                                        <p:tgtEl>
                                          <p:spTgt spid="134">
                                            <p:txEl>
                                              <p:pRg st="9" end="9"/>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134">
                                            <p:txEl>
                                              <p:pRg st="10" end="10"/>
                                            </p:txEl>
                                          </p:spTgt>
                                        </p:tgtEl>
                                        <p:attrNameLst>
                                          <p:attrName>style.visibility</p:attrName>
                                        </p:attrNameLst>
                                      </p:cBhvr>
                                      <p:to>
                                        <p:strVal val="visible"/>
                                      </p:to>
                                    </p:set>
                                    <p:animEffect transition="in" filter="fade">
                                      <p:cBhvr>
                                        <p:cTn id="32" dur="500"/>
                                        <p:tgtEl>
                                          <p:spTgt spid="134">
                                            <p:txEl>
                                              <p:pRg st="10" end="10"/>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134">
                                            <p:txEl>
                                              <p:pRg st="11" end="11"/>
                                            </p:txEl>
                                          </p:spTgt>
                                        </p:tgtEl>
                                        <p:attrNameLst>
                                          <p:attrName>style.visibility</p:attrName>
                                        </p:attrNameLst>
                                      </p:cBhvr>
                                      <p:to>
                                        <p:strVal val="visible"/>
                                      </p:to>
                                    </p:set>
                                    <p:animEffect transition="in" filter="fade">
                                      <p:cBhvr>
                                        <p:cTn id="35" dur="500"/>
                                        <p:tgtEl>
                                          <p:spTgt spid="134">
                                            <p:txEl>
                                              <p:pRg st="11" end="11"/>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134">
                                            <p:txEl>
                                              <p:pRg st="12" end="12"/>
                                            </p:txEl>
                                          </p:spTgt>
                                        </p:tgtEl>
                                        <p:attrNameLst>
                                          <p:attrName>style.visibility</p:attrName>
                                        </p:attrNameLst>
                                      </p:cBhvr>
                                      <p:to>
                                        <p:strVal val="visible"/>
                                      </p:to>
                                    </p:set>
                                    <p:animEffect transition="in" filter="fade">
                                      <p:cBhvr>
                                        <p:cTn id="38" dur="500"/>
                                        <p:tgtEl>
                                          <p:spTgt spid="134">
                                            <p:txEl>
                                              <p:pRg st="12" end="12"/>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134">
                                            <p:txEl>
                                              <p:pRg st="13" end="13"/>
                                            </p:txEl>
                                          </p:spTgt>
                                        </p:tgtEl>
                                        <p:attrNameLst>
                                          <p:attrName>style.visibility</p:attrName>
                                        </p:attrNameLst>
                                      </p:cBhvr>
                                      <p:to>
                                        <p:strVal val="visible"/>
                                      </p:to>
                                    </p:set>
                                    <p:animEffect transition="in" filter="fade">
                                      <p:cBhvr>
                                        <p:cTn id="41" dur="500"/>
                                        <p:tgtEl>
                                          <p:spTgt spid="134">
                                            <p:txEl>
                                              <p:pRg st="13" end="13"/>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134">
                                            <p:txEl>
                                              <p:pRg st="14" end="14"/>
                                            </p:txEl>
                                          </p:spTgt>
                                        </p:tgtEl>
                                        <p:attrNameLst>
                                          <p:attrName>style.visibility</p:attrName>
                                        </p:attrNameLst>
                                      </p:cBhvr>
                                      <p:to>
                                        <p:strVal val="visible"/>
                                      </p:to>
                                    </p:set>
                                    <p:animEffect transition="in" filter="fade">
                                      <p:cBhvr>
                                        <p:cTn id="44" dur="500"/>
                                        <p:tgtEl>
                                          <p:spTgt spid="134">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15"/>
          <p:cNvSpPr txBox="1">
            <a:spLocks noGrp="1"/>
          </p:cNvSpPr>
          <p:nvPr>
            <p:ph type="body" idx="1"/>
          </p:nvPr>
        </p:nvSpPr>
        <p:spPr>
          <a:xfrm>
            <a:off x="572400" y="1497600"/>
            <a:ext cx="7988990" cy="4136400"/>
          </a:xfrm>
          <a:prstGeom prst="rect">
            <a:avLst/>
          </a:prstGeom>
          <a:noFill/>
          <a:ln>
            <a:noFill/>
          </a:ln>
        </p:spPr>
        <p:txBody>
          <a:bodyPr spcFirstLastPara="1" wrap="square" lIns="0" tIns="0" rIns="0" bIns="0" anchor="t" anchorCtr="0">
            <a:noAutofit/>
          </a:bodyPr>
          <a:lstStyle/>
          <a:p>
            <a:pPr marL="292100" lvl="0" indent="-292100" algn="l" rtl="0">
              <a:lnSpc>
                <a:spcPct val="100000"/>
              </a:lnSpc>
              <a:spcBef>
                <a:spcPts val="0"/>
              </a:spcBef>
              <a:spcAft>
                <a:spcPts val="0"/>
              </a:spcAft>
              <a:buClr>
                <a:schemeClr val="dk1"/>
              </a:buClr>
              <a:buSzPts val="1600"/>
              <a:buFont typeface="Arial"/>
              <a:buChar char="-"/>
            </a:pPr>
            <a:r>
              <a:rPr lang="de-DE" sz="1800" dirty="0"/>
              <a:t>2009: </a:t>
            </a:r>
            <a:r>
              <a:rPr lang="de-DE" sz="1800" dirty="0" err="1"/>
              <a:t>new</a:t>
            </a:r>
            <a:r>
              <a:rPr lang="de-DE" sz="1800" dirty="0"/>
              <a:t> </a:t>
            </a:r>
            <a:r>
              <a:rPr lang="de-DE" sz="1800" dirty="0" err="1"/>
              <a:t>law</a:t>
            </a:r>
            <a:r>
              <a:rPr lang="de-DE" sz="1800" dirty="0"/>
              <a:t> </a:t>
            </a:r>
            <a:r>
              <a:rPr lang="de-DE" sz="1800" dirty="0">
                <a:sym typeface="Wingdings" panose="05000000000000000000" pitchFamily="2" charset="2"/>
              </a:rPr>
              <a:t></a:t>
            </a:r>
            <a:r>
              <a:rPr lang="de-DE" sz="1800" dirty="0"/>
              <a:t> 80% </a:t>
            </a:r>
            <a:r>
              <a:rPr lang="de-DE" sz="1800" dirty="0" err="1"/>
              <a:t>of</a:t>
            </a:r>
            <a:r>
              <a:rPr lang="de-DE" sz="1800" dirty="0"/>
              <a:t> </a:t>
            </a:r>
            <a:r>
              <a:rPr lang="de-DE" sz="1800" dirty="0" err="1"/>
              <a:t>customers</a:t>
            </a:r>
            <a:r>
              <a:rPr lang="de-DE" sz="1800" dirty="0"/>
              <a:t> </a:t>
            </a:r>
            <a:r>
              <a:rPr lang="de-DE" sz="1800" dirty="0" err="1"/>
              <a:t>of</a:t>
            </a:r>
            <a:r>
              <a:rPr lang="de-DE" sz="1800" dirty="0"/>
              <a:t> </a:t>
            </a:r>
            <a:r>
              <a:rPr lang="de-DE" sz="1800" dirty="0" err="1"/>
              <a:t>each</a:t>
            </a:r>
            <a:r>
              <a:rPr lang="de-DE" sz="1800" dirty="0"/>
              <a:t> DSO must </a:t>
            </a:r>
            <a:r>
              <a:rPr lang="de-DE" sz="1800" dirty="0" err="1"/>
              <a:t>have</a:t>
            </a:r>
            <a:r>
              <a:rPr lang="de-DE" sz="1800" dirty="0"/>
              <a:t> a Smart Meter </a:t>
            </a:r>
            <a:r>
              <a:rPr lang="de-DE" sz="1800" dirty="0" err="1"/>
              <a:t>until</a:t>
            </a:r>
            <a:r>
              <a:rPr lang="de-DE" sz="1800" dirty="0"/>
              <a:t> 2013</a:t>
            </a:r>
          </a:p>
          <a:p>
            <a:pPr marL="292100" lvl="0" indent="-292100" algn="l" rtl="0">
              <a:lnSpc>
                <a:spcPct val="100000"/>
              </a:lnSpc>
              <a:spcBef>
                <a:spcPts val="0"/>
              </a:spcBef>
              <a:spcAft>
                <a:spcPts val="0"/>
              </a:spcAft>
              <a:buClr>
                <a:schemeClr val="dk1"/>
              </a:buClr>
              <a:buSzPts val="1600"/>
              <a:buFont typeface="Arial"/>
              <a:buChar char="-"/>
            </a:pPr>
            <a:endParaRPr sz="1800" dirty="0"/>
          </a:p>
          <a:p>
            <a:pPr marL="292100" lvl="0" indent="-292100" algn="l" rtl="0">
              <a:lnSpc>
                <a:spcPct val="100000"/>
              </a:lnSpc>
              <a:spcBef>
                <a:spcPts val="320"/>
              </a:spcBef>
              <a:spcAft>
                <a:spcPts val="0"/>
              </a:spcAft>
              <a:buClr>
                <a:schemeClr val="dk1"/>
              </a:buClr>
              <a:buSzPts val="1600"/>
              <a:buFont typeface="Arial"/>
              <a:buChar char="-"/>
            </a:pPr>
            <a:r>
              <a:rPr lang="de-DE" sz="1800" dirty="0"/>
              <a:t>98% </a:t>
            </a:r>
            <a:r>
              <a:rPr lang="de-DE" sz="1800" dirty="0" err="1"/>
              <a:t>of</a:t>
            </a:r>
            <a:r>
              <a:rPr lang="de-DE" sz="1800" dirty="0"/>
              <a:t> all </a:t>
            </a:r>
            <a:r>
              <a:rPr lang="de-DE" sz="1800" dirty="0" err="1"/>
              <a:t>customers</a:t>
            </a:r>
            <a:r>
              <a:rPr lang="de-DE" sz="1800" dirty="0"/>
              <a:t> in </a:t>
            </a:r>
            <a:r>
              <a:rPr lang="de-DE" sz="1800" dirty="0" err="1"/>
              <a:t>Finland</a:t>
            </a:r>
            <a:r>
              <a:rPr lang="de-DE" sz="1800" dirty="0"/>
              <a:t> </a:t>
            </a:r>
            <a:r>
              <a:rPr lang="de-DE" sz="1800" dirty="0" err="1"/>
              <a:t>are</a:t>
            </a:r>
            <a:r>
              <a:rPr lang="de-DE" sz="1800" dirty="0"/>
              <a:t> </a:t>
            </a:r>
            <a:r>
              <a:rPr lang="de-DE" sz="1800" dirty="0" err="1"/>
              <a:t>supplied</a:t>
            </a:r>
            <a:r>
              <a:rPr lang="de-DE" sz="1800" dirty="0"/>
              <a:t> </a:t>
            </a:r>
            <a:r>
              <a:rPr lang="de-DE" sz="1800" dirty="0" err="1"/>
              <a:t>with</a:t>
            </a:r>
            <a:r>
              <a:rPr lang="de-DE" sz="1800" dirty="0"/>
              <a:t> a smart </a:t>
            </a:r>
            <a:r>
              <a:rPr lang="de-DE" sz="1800" dirty="0" err="1"/>
              <a:t>meter</a:t>
            </a:r>
            <a:r>
              <a:rPr lang="de-DE" sz="1800" dirty="0"/>
              <a:t> (</a:t>
            </a:r>
            <a:r>
              <a:rPr lang="de-DE" sz="1800" dirty="0" err="1"/>
              <a:t>status</a:t>
            </a:r>
            <a:r>
              <a:rPr lang="de-DE" sz="1800" dirty="0"/>
              <a:t>: 2016)</a:t>
            </a:r>
          </a:p>
          <a:p>
            <a:pPr marL="631825" lvl="1" indent="-242569">
              <a:spcBef>
                <a:spcPts val="320"/>
              </a:spcBef>
              <a:buSzPts val="1600"/>
              <a:buFont typeface="Arial"/>
              <a:buChar char="•"/>
            </a:pPr>
            <a:r>
              <a:rPr lang="de-DE" sz="1800" dirty="0" err="1"/>
              <a:t>Perfect</a:t>
            </a:r>
            <a:r>
              <a:rPr lang="de-DE" sz="1800" dirty="0"/>
              <a:t> </a:t>
            </a:r>
            <a:r>
              <a:rPr lang="de-DE" sz="1800" dirty="0" err="1"/>
              <a:t>situation</a:t>
            </a:r>
            <a:r>
              <a:rPr lang="de-DE" sz="1800" dirty="0"/>
              <a:t> </a:t>
            </a:r>
            <a:r>
              <a:rPr lang="de-DE" sz="1800" dirty="0" err="1"/>
              <a:t>for</a:t>
            </a:r>
            <a:r>
              <a:rPr lang="de-DE" sz="1800" dirty="0"/>
              <a:t> </a:t>
            </a:r>
            <a:r>
              <a:rPr lang="de-DE" sz="1800" dirty="0" err="1"/>
              <a:t>research</a:t>
            </a:r>
            <a:endParaRPr sz="1800" dirty="0"/>
          </a:p>
          <a:p>
            <a:pPr marL="631825" lvl="1" indent="-242569">
              <a:spcBef>
                <a:spcPts val="320"/>
              </a:spcBef>
              <a:buSzPts val="1600"/>
              <a:buFont typeface="Arial"/>
              <a:buChar char="•"/>
            </a:pPr>
            <a:r>
              <a:rPr lang="de-DE" sz="1800" dirty="0"/>
              <a:t>52 </a:t>
            </a:r>
            <a:r>
              <a:rPr lang="de-DE" sz="1800" dirty="0" err="1"/>
              <a:t>million</a:t>
            </a:r>
            <a:r>
              <a:rPr lang="de-DE" sz="1800" dirty="0"/>
              <a:t> € Smart Grids &amp; Energy </a:t>
            </a:r>
            <a:r>
              <a:rPr lang="de-DE" sz="1800" dirty="0" err="1"/>
              <a:t>Markets</a:t>
            </a:r>
            <a:r>
              <a:rPr lang="de-DE" sz="1800" dirty="0"/>
              <a:t> –</a:t>
            </a:r>
            <a:r>
              <a:rPr lang="de-DE" sz="1800" dirty="0" err="1"/>
              <a:t>program</a:t>
            </a:r>
            <a:r>
              <a:rPr lang="de-DE" sz="1800" dirty="0"/>
              <a:t> (SGEM): </a:t>
            </a:r>
            <a:br>
              <a:rPr lang="de-DE" sz="1800" dirty="0"/>
            </a:br>
            <a:r>
              <a:rPr lang="de-DE" sz="1800" dirty="0" err="1"/>
              <a:t>cooperation</a:t>
            </a:r>
            <a:r>
              <a:rPr lang="de-DE" sz="1800" dirty="0"/>
              <a:t> </a:t>
            </a:r>
            <a:r>
              <a:rPr lang="de-DE" sz="1800" dirty="0" err="1"/>
              <a:t>of</a:t>
            </a:r>
            <a:r>
              <a:rPr lang="de-DE" sz="1800" dirty="0"/>
              <a:t> </a:t>
            </a:r>
            <a:r>
              <a:rPr lang="de-DE" sz="1800" dirty="0" err="1"/>
              <a:t>universities</a:t>
            </a:r>
            <a:r>
              <a:rPr lang="de-DE" sz="1800" dirty="0"/>
              <a:t>, </a:t>
            </a:r>
            <a:r>
              <a:rPr lang="de-DE" sz="1800" dirty="0" err="1"/>
              <a:t>research</a:t>
            </a:r>
            <a:r>
              <a:rPr lang="de-DE" sz="1800" dirty="0"/>
              <a:t> </a:t>
            </a:r>
            <a:r>
              <a:rPr lang="de-DE" sz="1800" dirty="0" err="1"/>
              <a:t>institutes</a:t>
            </a:r>
            <a:r>
              <a:rPr lang="de-DE" sz="1800" dirty="0"/>
              <a:t>, DSOs, and </a:t>
            </a:r>
            <a:r>
              <a:rPr lang="de-DE" sz="1800" dirty="0" err="1"/>
              <a:t>industry</a:t>
            </a:r>
            <a:r>
              <a:rPr lang="de-DE" sz="1800" dirty="0"/>
              <a:t> </a:t>
            </a:r>
            <a:r>
              <a:rPr lang="de-DE" sz="1800" dirty="0" err="1"/>
              <a:t>partners</a:t>
            </a:r>
            <a:endParaRPr lang="de-DE" sz="1800" dirty="0"/>
          </a:p>
          <a:p>
            <a:pPr marL="631825" lvl="1" indent="-242569">
              <a:spcBef>
                <a:spcPts val="320"/>
              </a:spcBef>
              <a:buSzPts val="1600"/>
              <a:buFont typeface="Arial"/>
              <a:buChar char="•"/>
            </a:pPr>
            <a:endParaRPr sz="1800" dirty="0"/>
          </a:p>
          <a:p>
            <a:pPr marL="292100" lvl="0" indent="-292100" algn="l" rtl="0">
              <a:lnSpc>
                <a:spcPct val="100000"/>
              </a:lnSpc>
              <a:spcBef>
                <a:spcPts val="320"/>
              </a:spcBef>
              <a:spcAft>
                <a:spcPts val="0"/>
              </a:spcAft>
              <a:buClr>
                <a:schemeClr val="dk1"/>
              </a:buClr>
              <a:buSzPts val="1600"/>
              <a:buFont typeface="Arial"/>
              <a:buChar char="-"/>
            </a:pPr>
            <a:r>
              <a:rPr lang="de-DE" sz="1800" dirty="0"/>
              <a:t>Situation </a:t>
            </a:r>
            <a:r>
              <a:rPr lang="de-DE" sz="1800" dirty="0" err="1"/>
              <a:t>around</a:t>
            </a:r>
            <a:r>
              <a:rPr lang="de-DE" sz="1800" dirty="0"/>
              <a:t> EU</a:t>
            </a:r>
            <a:endParaRPr sz="1800" dirty="0"/>
          </a:p>
          <a:p>
            <a:pPr marL="631825" lvl="1" indent="-242569" algn="l" rtl="0">
              <a:spcBef>
                <a:spcPts val="320"/>
              </a:spcBef>
              <a:spcAft>
                <a:spcPts val="0"/>
              </a:spcAft>
              <a:buClr>
                <a:schemeClr val="dk1"/>
              </a:buClr>
              <a:buSzPts val="1600"/>
              <a:buFont typeface="Arial"/>
              <a:buChar char="•"/>
            </a:pPr>
            <a:r>
              <a:rPr lang="de-DE" sz="1800" dirty="0"/>
              <a:t>Positive CBA: large </a:t>
            </a:r>
            <a:r>
              <a:rPr lang="de-DE" sz="1800" dirty="0" err="1"/>
              <a:t>scale</a:t>
            </a:r>
            <a:r>
              <a:rPr lang="de-DE" sz="1800" dirty="0"/>
              <a:t> roll-out (80%).</a:t>
            </a:r>
            <a:endParaRPr sz="1800" dirty="0"/>
          </a:p>
          <a:p>
            <a:pPr marL="631825" lvl="1" indent="-242569" algn="l" rtl="0">
              <a:spcBef>
                <a:spcPts val="320"/>
              </a:spcBef>
              <a:spcAft>
                <a:spcPts val="0"/>
              </a:spcAft>
              <a:buClr>
                <a:schemeClr val="dk1"/>
              </a:buClr>
              <a:buSzPts val="1600"/>
              <a:buFont typeface="Arial"/>
              <a:buChar char="•"/>
            </a:pPr>
            <a:r>
              <a:rPr lang="de-DE" sz="1800" dirty="0" err="1"/>
              <a:t>Inconclusive</a:t>
            </a:r>
            <a:r>
              <a:rPr lang="de-DE" sz="1800" dirty="0"/>
              <a:t> CBA: </a:t>
            </a:r>
            <a:r>
              <a:rPr lang="de-DE" sz="1800" dirty="0" err="1"/>
              <a:t>some</a:t>
            </a:r>
            <a:r>
              <a:rPr lang="de-DE" sz="1800" dirty="0"/>
              <a:t> do, </a:t>
            </a:r>
            <a:r>
              <a:rPr lang="de-DE" sz="1800" dirty="0" err="1"/>
              <a:t>some</a:t>
            </a:r>
            <a:r>
              <a:rPr lang="de-DE" sz="1800" dirty="0"/>
              <a:t> do not.</a:t>
            </a:r>
            <a:endParaRPr sz="1800" dirty="0"/>
          </a:p>
          <a:p>
            <a:pPr marL="631825" lvl="1" indent="-242569" algn="l" rtl="0">
              <a:spcBef>
                <a:spcPts val="320"/>
              </a:spcBef>
              <a:spcAft>
                <a:spcPts val="0"/>
              </a:spcAft>
              <a:buClr>
                <a:schemeClr val="dk1"/>
              </a:buClr>
              <a:buSzPts val="1600"/>
              <a:buFont typeface="Arial"/>
              <a:buChar char="•"/>
            </a:pPr>
            <a:r>
              <a:rPr lang="de-DE" sz="1800" dirty="0"/>
              <a:t>Negative CBA: </a:t>
            </a:r>
            <a:r>
              <a:rPr lang="de-DE" sz="1800" dirty="0" err="1"/>
              <a:t>no</a:t>
            </a:r>
            <a:r>
              <a:rPr lang="de-DE" sz="1800" dirty="0"/>
              <a:t> roll out.</a:t>
            </a:r>
            <a:endParaRPr sz="1800" dirty="0"/>
          </a:p>
          <a:p>
            <a:pPr marL="292100" lvl="0" indent="-190500" algn="l" rtl="0">
              <a:lnSpc>
                <a:spcPct val="150000"/>
              </a:lnSpc>
              <a:spcBef>
                <a:spcPts val="320"/>
              </a:spcBef>
              <a:spcAft>
                <a:spcPts val="0"/>
              </a:spcAft>
              <a:buClr>
                <a:schemeClr val="dk1"/>
              </a:buClr>
              <a:buSzPts val="1600"/>
              <a:buFont typeface="Arial"/>
              <a:buNone/>
            </a:pPr>
            <a:endParaRPr sz="1600" dirty="0"/>
          </a:p>
          <a:p>
            <a:pPr marL="631825" lvl="1" indent="-64769" algn="l" rtl="0">
              <a:lnSpc>
                <a:spcPct val="150000"/>
              </a:lnSpc>
              <a:spcBef>
                <a:spcPts val="560"/>
              </a:spcBef>
              <a:spcAft>
                <a:spcPts val="0"/>
              </a:spcAft>
              <a:buClr>
                <a:schemeClr val="dk1"/>
              </a:buClr>
              <a:buSzPts val="2800"/>
              <a:buFont typeface="Arial"/>
              <a:buNone/>
            </a:pPr>
            <a:endParaRPr sz="2800" dirty="0"/>
          </a:p>
          <a:p>
            <a:pPr marL="292100" lvl="0" indent="-177800" algn="l" rtl="0">
              <a:lnSpc>
                <a:spcPct val="150000"/>
              </a:lnSpc>
              <a:spcBef>
                <a:spcPts val="360"/>
              </a:spcBef>
              <a:spcAft>
                <a:spcPts val="0"/>
              </a:spcAft>
              <a:buClr>
                <a:schemeClr val="dk1"/>
              </a:buClr>
              <a:buSzPts val="1800"/>
              <a:buFont typeface="Arial"/>
              <a:buNone/>
            </a:pPr>
            <a:endParaRPr sz="1800" dirty="0"/>
          </a:p>
          <a:p>
            <a:pPr marL="0" lvl="0" indent="0" algn="l" rtl="0">
              <a:lnSpc>
                <a:spcPct val="150000"/>
              </a:lnSpc>
              <a:spcBef>
                <a:spcPts val="360"/>
              </a:spcBef>
              <a:spcAft>
                <a:spcPts val="0"/>
              </a:spcAft>
              <a:buClr>
                <a:schemeClr val="dk1"/>
              </a:buClr>
              <a:buSzPts val="1800"/>
              <a:buNone/>
            </a:pPr>
            <a:endParaRPr sz="1800" dirty="0"/>
          </a:p>
          <a:p>
            <a:pPr marL="292100" lvl="0" indent="-177800" algn="l" rtl="0">
              <a:lnSpc>
                <a:spcPct val="94666"/>
              </a:lnSpc>
              <a:spcBef>
                <a:spcPts val="360"/>
              </a:spcBef>
              <a:spcAft>
                <a:spcPts val="0"/>
              </a:spcAft>
              <a:buClr>
                <a:schemeClr val="dk1"/>
              </a:buClr>
              <a:buSzPts val="1800"/>
              <a:buFont typeface="Arial"/>
              <a:buNone/>
            </a:pPr>
            <a:endParaRPr sz="1800" dirty="0"/>
          </a:p>
          <a:p>
            <a:pPr marL="292100" lvl="0" indent="-177800" algn="l" rtl="0">
              <a:lnSpc>
                <a:spcPct val="94666"/>
              </a:lnSpc>
              <a:spcBef>
                <a:spcPts val="360"/>
              </a:spcBef>
              <a:spcAft>
                <a:spcPts val="0"/>
              </a:spcAft>
              <a:buClr>
                <a:schemeClr val="dk1"/>
              </a:buClr>
              <a:buSzPts val="1800"/>
              <a:buFont typeface="Arial"/>
              <a:buNone/>
            </a:pPr>
            <a:endParaRPr sz="1800" dirty="0"/>
          </a:p>
          <a:p>
            <a:pPr marL="292100" lvl="0" indent="-177800" algn="l" rtl="0">
              <a:lnSpc>
                <a:spcPct val="94666"/>
              </a:lnSpc>
              <a:spcBef>
                <a:spcPts val="360"/>
              </a:spcBef>
              <a:spcAft>
                <a:spcPts val="0"/>
              </a:spcAft>
              <a:buClr>
                <a:schemeClr val="dk1"/>
              </a:buClr>
              <a:buSzPts val="1800"/>
              <a:buFont typeface="Arial"/>
              <a:buNone/>
            </a:pPr>
            <a:endParaRPr sz="1800" dirty="0"/>
          </a:p>
        </p:txBody>
      </p:sp>
      <p:sp>
        <p:nvSpPr>
          <p:cNvPr id="145" name="Google Shape;145;p15"/>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Current situation in Finland</a:t>
            </a:r>
            <a:endParaRPr/>
          </a:p>
        </p:txBody>
      </p:sp>
      <p:sp>
        <p:nvSpPr>
          <p:cNvPr id="146" name="Google Shape;146;p15"/>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47" name="Google Shape;147;p15"/>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48" name="Google Shape;148;p15"/>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07.02.2018</a:t>
            </a:r>
            <a:endParaRPr/>
          </a:p>
        </p:txBody>
      </p:sp>
      <p:sp>
        <p:nvSpPr>
          <p:cNvPr id="149" name="Google Shape;149;p15"/>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Page </a:t>
            </a:r>
            <a:fld id="{00000000-1234-1234-1234-123412341234}" type="slidenum">
              <a:rPr lang="de-DE"/>
              <a:t>8</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4">
                                            <p:txEl>
                                              <p:pRg st="2" end="2"/>
                                            </p:txEl>
                                          </p:spTgt>
                                        </p:tgtEl>
                                        <p:attrNameLst>
                                          <p:attrName>style.visibility</p:attrName>
                                        </p:attrNameLst>
                                      </p:cBhvr>
                                      <p:to>
                                        <p:strVal val="visible"/>
                                      </p:to>
                                    </p:set>
                                    <p:animEffect transition="in" filter="fade">
                                      <p:cBhvr>
                                        <p:cTn id="7" dur="500"/>
                                        <p:tgtEl>
                                          <p:spTgt spid="144">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44">
                                            <p:txEl>
                                              <p:pRg st="3" end="3"/>
                                            </p:txEl>
                                          </p:spTgt>
                                        </p:tgtEl>
                                        <p:attrNameLst>
                                          <p:attrName>style.visibility</p:attrName>
                                        </p:attrNameLst>
                                      </p:cBhvr>
                                      <p:to>
                                        <p:strVal val="visible"/>
                                      </p:to>
                                    </p:set>
                                    <p:animEffect transition="in" filter="fade">
                                      <p:cBhvr>
                                        <p:cTn id="10" dur="500"/>
                                        <p:tgtEl>
                                          <p:spTgt spid="144">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44">
                                            <p:txEl>
                                              <p:pRg st="4" end="4"/>
                                            </p:txEl>
                                          </p:spTgt>
                                        </p:tgtEl>
                                        <p:attrNameLst>
                                          <p:attrName>style.visibility</p:attrName>
                                        </p:attrNameLst>
                                      </p:cBhvr>
                                      <p:to>
                                        <p:strVal val="visible"/>
                                      </p:to>
                                    </p:set>
                                    <p:animEffect transition="in" filter="fade">
                                      <p:cBhvr>
                                        <p:cTn id="13" dur="500"/>
                                        <p:tgtEl>
                                          <p:spTgt spid="144">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44">
                                            <p:txEl>
                                              <p:pRg st="6" end="6"/>
                                            </p:txEl>
                                          </p:spTgt>
                                        </p:tgtEl>
                                        <p:attrNameLst>
                                          <p:attrName>style.visibility</p:attrName>
                                        </p:attrNameLst>
                                      </p:cBhvr>
                                      <p:to>
                                        <p:strVal val="visible"/>
                                      </p:to>
                                    </p:set>
                                    <p:animEffect transition="in" filter="fade">
                                      <p:cBhvr>
                                        <p:cTn id="18" dur="500"/>
                                        <p:tgtEl>
                                          <p:spTgt spid="144">
                                            <p:txEl>
                                              <p:pRg st="6" end="6"/>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44">
                                            <p:txEl>
                                              <p:pRg st="7" end="7"/>
                                            </p:txEl>
                                          </p:spTgt>
                                        </p:tgtEl>
                                        <p:attrNameLst>
                                          <p:attrName>style.visibility</p:attrName>
                                        </p:attrNameLst>
                                      </p:cBhvr>
                                      <p:to>
                                        <p:strVal val="visible"/>
                                      </p:to>
                                    </p:set>
                                    <p:animEffect transition="in" filter="fade">
                                      <p:cBhvr>
                                        <p:cTn id="21" dur="500"/>
                                        <p:tgtEl>
                                          <p:spTgt spid="144">
                                            <p:txEl>
                                              <p:pRg st="7" end="7"/>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44">
                                            <p:txEl>
                                              <p:pRg st="8" end="8"/>
                                            </p:txEl>
                                          </p:spTgt>
                                        </p:tgtEl>
                                        <p:attrNameLst>
                                          <p:attrName>style.visibility</p:attrName>
                                        </p:attrNameLst>
                                      </p:cBhvr>
                                      <p:to>
                                        <p:strVal val="visible"/>
                                      </p:to>
                                    </p:set>
                                    <p:animEffect transition="in" filter="fade">
                                      <p:cBhvr>
                                        <p:cTn id="24" dur="500"/>
                                        <p:tgtEl>
                                          <p:spTgt spid="144">
                                            <p:txEl>
                                              <p:pRg st="8" end="8"/>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144">
                                            <p:txEl>
                                              <p:pRg st="9" end="9"/>
                                            </p:txEl>
                                          </p:spTgt>
                                        </p:tgtEl>
                                        <p:attrNameLst>
                                          <p:attrName>style.visibility</p:attrName>
                                        </p:attrNameLst>
                                      </p:cBhvr>
                                      <p:to>
                                        <p:strVal val="visible"/>
                                      </p:to>
                                    </p:set>
                                    <p:animEffect transition="in" filter="fade">
                                      <p:cBhvr>
                                        <p:cTn id="27" dur="500"/>
                                        <p:tgtEl>
                                          <p:spTgt spid="14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16"/>
          <p:cNvSpPr txBox="1">
            <a:spLocks noGrp="1"/>
          </p:cNvSpPr>
          <p:nvPr>
            <p:ph type="body" idx="1"/>
          </p:nvPr>
        </p:nvSpPr>
        <p:spPr>
          <a:xfrm>
            <a:off x="572400" y="1497600"/>
            <a:ext cx="8134278" cy="4136400"/>
          </a:xfrm>
          <a:prstGeom prst="rect">
            <a:avLst/>
          </a:prstGeom>
          <a:noFill/>
          <a:ln>
            <a:noFill/>
          </a:ln>
        </p:spPr>
        <p:txBody>
          <a:bodyPr spcFirstLastPara="1" wrap="square" lIns="0" tIns="0" rIns="0" bIns="0" anchor="t" anchorCtr="0">
            <a:noAutofit/>
          </a:bodyPr>
          <a:lstStyle/>
          <a:p>
            <a:pPr marL="285750" lvl="0" indent="-285750" algn="l" rtl="0">
              <a:lnSpc>
                <a:spcPct val="150000"/>
              </a:lnSpc>
              <a:spcBef>
                <a:spcPts val="0"/>
              </a:spcBef>
              <a:spcAft>
                <a:spcPts val="0"/>
              </a:spcAft>
              <a:buClr>
                <a:schemeClr val="dk1"/>
              </a:buClr>
              <a:buSzPts val="2000"/>
              <a:buFont typeface="Wingdings" panose="05000000000000000000" pitchFamily="2" charset="2"/>
              <a:buChar char="à"/>
            </a:pPr>
            <a:r>
              <a:rPr lang="de-DE" sz="1800" dirty="0"/>
              <a:t>Smart Meters </a:t>
            </a:r>
            <a:r>
              <a:rPr lang="de-DE" sz="1800" dirty="0" err="1"/>
              <a:t>for</a:t>
            </a:r>
            <a:r>
              <a:rPr lang="de-DE" sz="1800" dirty="0"/>
              <a:t> </a:t>
            </a:r>
            <a:r>
              <a:rPr lang="de-DE" sz="1800" dirty="0" err="1"/>
              <a:t>research</a:t>
            </a:r>
            <a:r>
              <a:rPr lang="de-DE" sz="1800" dirty="0"/>
              <a:t> and </a:t>
            </a:r>
            <a:r>
              <a:rPr lang="de-DE" sz="1800" dirty="0" err="1"/>
              <a:t>development</a:t>
            </a:r>
            <a:r>
              <a:rPr lang="de-DE" sz="1800" dirty="0"/>
              <a:t> </a:t>
            </a:r>
            <a:r>
              <a:rPr lang="de-DE" sz="1800" dirty="0" err="1"/>
              <a:t>of</a:t>
            </a:r>
            <a:r>
              <a:rPr lang="de-DE" sz="1800" dirty="0"/>
              <a:t> LV network</a:t>
            </a:r>
          </a:p>
          <a:p>
            <a:pPr marL="285750" lvl="0" indent="-285750" algn="l" rtl="0">
              <a:lnSpc>
                <a:spcPct val="150000"/>
              </a:lnSpc>
              <a:spcBef>
                <a:spcPts val="0"/>
              </a:spcBef>
              <a:spcAft>
                <a:spcPts val="0"/>
              </a:spcAft>
              <a:buClr>
                <a:schemeClr val="dk1"/>
              </a:buClr>
              <a:buSzPts val="2000"/>
              <a:buFont typeface="Wingdings" panose="05000000000000000000" pitchFamily="2" charset="2"/>
              <a:buChar char="à"/>
            </a:pPr>
            <a:endParaRPr lang="de-DE" sz="1800" dirty="0"/>
          </a:p>
          <a:p>
            <a:pPr marL="285750" lvl="0" indent="-285750" algn="l" rtl="0">
              <a:lnSpc>
                <a:spcPct val="150000"/>
              </a:lnSpc>
              <a:spcBef>
                <a:spcPts val="0"/>
              </a:spcBef>
              <a:spcAft>
                <a:spcPts val="0"/>
              </a:spcAft>
              <a:buClr>
                <a:schemeClr val="dk1"/>
              </a:buClr>
              <a:buSzPts val="2000"/>
              <a:buFont typeface="Wingdings" panose="05000000000000000000" pitchFamily="2" charset="2"/>
              <a:buChar char="à"/>
            </a:pPr>
            <a:r>
              <a:rPr lang="de-DE" sz="1800" dirty="0" err="1"/>
              <a:t>Advanced</a:t>
            </a:r>
            <a:r>
              <a:rPr lang="de-DE" sz="1800" dirty="0"/>
              <a:t> </a:t>
            </a:r>
            <a:r>
              <a:rPr lang="de-DE" sz="1800" dirty="0" err="1"/>
              <a:t>security</a:t>
            </a:r>
            <a:r>
              <a:rPr lang="de-DE" sz="1800" dirty="0"/>
              <a:t> </a:t>
            </a:r>
            <a:r>
              <a:rPr lang="de-DE" sz="1800" dirty="0" err="1"/>
              <a:t>is</a:t>
            </a:r>
            <a:r>
              <a:rPr lang="de-DE" sz="1800" dirty="0"/>
              <a:t> </a:t>
            </a:r>
            <a:r>
              <a:rPr lang="de-DE" sz="1800" dirty="0" err="1"/>
              <a:t>necessary</a:t>
            </a:r>
            <a:r>
              <a:rPr lang="de-DE" sz="1800" dirty="0"/>
              <a:t> </a:t>
            </a:r>
            <a:r>
              <a:rPr lang="de-DE" sz="1800" dirty="0" err="1"/>
              <a:t>to</a:t>
            </a:r>
            <a:r>
              <a:rPr lang="de-DE" sz="1800" dirty="0"/>
              <a:t> </a:t>
            </a:r>
            <a:r>
              <a:rPr lang="de-DE" sz="1800" dirty="0" err="1"/>
              <a:t>protect</a:t>
            </a:r>
            <a:r>
              <a:rPr lang="de-DE" sz="1800" dirty="0"/>
              <a:t> </a:t>
            </a:r>
            <a:r>
              <a:rPr lang="de-DE" sz="1800" dirty="0" err="1"/>
              <a:t>the</a:t>
            </a:r>
            <a:r>
              <a:rPr lang="de-DE" sz="1800" dirty="0"/>
              <a:t> </a:t>
            </a:r>
            <a:r>
              <a:rPr lang="de-DE" sz="1800" dirty="0" err="1"/>
              <a:t>consumers</a:t>
            </a:r>
            <a:r>
              <a:rPr lang="de-DE" sz="1800" dirty="0"/>
              <a:t> </a:t>
            </a:r>
            <a:r>
              <a:rPr lang="de-DE" sz="1800" dirty="0" err="1"/>
              <a:t>data</a:t>
            </a:r>
            <a:endParaRPr lang="de-DE" sz="1800" dirty="0"/>
          </a:p>
          <a:p>
            <a:pPr marL="285750" lvl="0" indent="-285750" algn="l" rtl="0">
              <a:lnSpc>
                <a:spcPct val="150000"/>
              </a:lnSpc>
              <a:spcBef>
                <a:spcPts val="0"/>
              </a:spcBef>
              <a:spcAft>
                <a:spcPts val="0"/>
              </a:spcAft>
              <a:buClr>
                <a:schemeClr val="dk1"/>
              </a:buClr>
              <a:buSzPts val="2000"/>
              <a:buFont typeface="Wingdings" panose="05000000000000000000" pitchFamily="2" charset="2"/>
              <a:buChar char="à"/>
            </a:pPr>
            <a:endParaRPr lang="de-DE" sz="1800" dirty="0"/>
          </a:p>
          <a:p>
            <a:pPr marL="285750" lvl="0" indent="-285750" algn="l" rtl="0">
              <a:lnSpc>
                <a:spcPct val="150000"/>
              </a:lnSpc>
              <a:spcBef>
                <a:spcPts val="0"/>
              </a:spcBef>
              <a:spcAft>
                <a:spcPts val="0"/>
              </a:spcAft>
              <a:buClr>
                <a:schemeClr val="dk1"/>
              </a:buClr>
              <a:buSzPts val="2000"/>
              <a:buFont typeface="Wingdings" panose="05000000000000000000" pitchFamily="2" charset="2"/>
              <a:buChar char="à"/>
            </a:pPr>
            <a:r>
              <a:rPr lang="de-DE" sz="1800" dirty="0" err="1"/>
              <a:t>Ongoing</a:t>
            </a:r>
            <a:r>
              <a:rPr lang="de-DE" sz="1800" dirty="0"/>
              <a:t> </a:t>
            </a:r>
            <a:r>
              <a:rPr lang="de-DE" sz="1800" dirty="0" err="1"/>
              <a:t>implementation</a:t>
            </a:r>
            <a:r>
              <a:rPr lang="de-DE" sz="1800" dirty="0"/>
              <a:t> in Europe: </a:t>
            </a:r>
            <a:br>
              <a:rPr lang="de-DE" sz="1800" dirty="0"/>
            </a:br>
            <a:r>
              <a:rPr lang="de-DE" sz="1800" dirty="0"/>
              <a:t>72% </a:t>
            </a:r>
            <a:r>
              <a:rPr lang="de-DE" sz="1800" dirty="0" err="1"/>
              <a:t>of</a:t>
            </a:r>
            <a:r>
              <a:rPr lang="de-DE" sz="1800" dirty="0"/>
              <a:t> </a:t>
            </a:r>
            <a:r>
              <a:rPr lang="de-DE" sz="1800" dirty="0" err="1"/>
              <a:t>consumers</a:t>
            </a:r>
            <a:r>
              <a:rPr lang="de-DE" sz="1800" dirty="0"/>
              <a:t> will </a:t>
            </a:r>
            <a:r>
              <a:rPr lang="de-DE" sz="1800" dirty="0" err="1"/>
              <a:t>have</a:t>
            </a:r>
            <a:r>
              <a:rPr lang="de-DE" sz="1800" dirty="0"/>
              <a:t> a smart </a:t>
            </a:r>
            <a:r>
              <a:rPr lang="de-DE" sz="1800" dirty="0" err="1"/>
              <a:t>meter</a:t>
            </a:r>
            <a:r>
              <a:rPr lang="de-DE" sz="1800" dirty="0"/>
              <a:t> </a:t>
            </a:r>
            <a:r>
              <a:rPr lang="de-DE" sz="1800" dirty="0" err="1"/>
              <a:t>by</a:t>
            </a:r>
            <a:r>
              <a:rPr lang="de-DE" sz="1800" dirty="0"/>
              <a:t> 2020</a:t>
            </a:r>
            <a:endParaRPr sz="1800" dirty="0"/>
          </a:p>
          <a:p>
            <a:pPr marL="0" lvl="0" indent="0" algn="l" rtl="0">
              <a:lnSpc>
                <a:spcPct val="150000"/>
              </a:lnSpc>
              <a:spcBef>
                <a:spcPts val="400"/>
              </a:spcBef>
              <a:spcAft>
                <a:spcPts val="0"/>
              </a:spcAft>
              <a:buClr>
                <a:schemeClr val="dk1"/>
              </a:buClr>
              <a:buSzPts val="2000"/>
              <a:buNone/>
            </a:pPr>
            <a:endParaRPr sz="1800" dirty="0"/>
          </a:p>
          <a:p>
            <a:pPr marL="0" lvl="0" indent="0" algn="l" rtl="0">
              <a:lnSpc>
                <a:spcPct val="150000"/>
              </a:lnSpc>
              <a:spcBef>
                <a:spcPts val="280"/>
              </a:spcBef>
              <a:spcAft>
                <a:spcPts val="0"/>
              </a:spcAft>
              <a:buClr>
                <a:schemeClr val="dk1"/>
              </a:buClr>
              <a:buSzPts val="1400"/>
              <a:buNone/>
            </a:pPr>
            <a:endParaRPr sz="1800" dirty="0"/>
          </a:p>
          <a:p>
            <a:pPr marL="0" lvl="0" indent="0" algn="l" rtl="0">
              <a:lnSpc>
                <a:spcPct val="150000"/>
              </a:lnSpc>
              <a:spcBef>
                <a:spcPts val="400"/>
              </a:spcBef>
              <a:spcAft>
                <a:spcPts val="0"/>
              </a:spcAft>
              <a:buClr>
                <a:schemeClr val="dk1"/>
              </a:buClr>
              <a:buSzPts val="2000"/>
              <a:buNone/>
            </a:pPr>
            <a:endParaRPr sz="1800" dirty="0"/>
          </a:p>
          <a:p>
            <a:pPr marL="0" lvl="0" indent="0" algn="l" rtl="0">
              <a:lnSpc>
                <a:spcPct val="150000"/>
              </a:lnSpc>
              <a:spcBef>
                <a:spcPts val="400"/>
              </a:spcBef>
              <a:spcAft>
                <a:spcPts val="0"/>
              </a:spcAft>
              <a:buClr>
                <a:schemeClr val="dk1"/>
              </a:buClr>
              <a:buSzPts val="2000"/>
              <a:buNone/>
            </a:pPr>
            <a:endParaRPr sz="1800" dirty="0"/>
          </a:p>
          <a:p>
            <a:pPr marL="292100" lvl="0" indent="-165100" algn="l" rtl="0">
              <a:lnSpc>
                <a:spcPct val="150000"/>
              </a:lnSpc>
              <a:spcBef>
                <a:spcPts val="400"/>
              </a:spcBef>
              <a:spcAft>
                <a:spcPts val="0"/>
              </a:spcAft>
              <a:buClr>
                <a:schemeClr val="dk1"/>
              </a:buClr>
              <a:buSzPts val="2000"/>
              <a:buFont typeface="Arial"/>
              <a:buNone/>
            </a:pPr>
            <a:endParaRPr sz="1800" dirty="0"/>
          </a:p>
        </p:txBody>
      </p:sp>
      <p:sp>
        <p:nvSpPr>
          <p:cNvPr id="155" name="Google Shape;155;p16"/>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Conclusions</a:t>
            </a:r>
            <a:endParaRPr/>
          </a:p>
        </p:txBody>
      </p:sp>
      <p:sp>
        <p:nvSpPr>
          <p:cNvPr id="156" name="Google Shape;156;p16"/>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57" name="Google Shape;157;p16"/>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58" name="Google Shape;158;p16"/>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07.02.2018</a:t>
            </a:r>
            <a:endParaRPr/>
          </a:p>
        </p:txBody>
      </p:sp>
      <p:sp>
        <p:nvSpPr>
          <p:cNvPr id="159" name="Google Shape;159;p16"/>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de-DE"/>
              <a:t>Page </a:t>
            </a:r>
            <a:fld id="{00000000-1234-1234-1234-123412341234}" type="slidenum">
              <a:rPr lang="de-DE"/>
              <a:t>9</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4">
                                            <p:txEl>
                                              <p:pRg st="0" end="0"/>
                                            </p:txEl>
                                          </p:spTgt>
                                        </p:tgtEl>
                                        <p:attrNameLst>
                                          <p:attrName>style.visibility</p:attrName>
                                        </p:attrNameLst>
                                      </p:cBhvr>
                                      <p:to>
                                        <p:strVal val="visible"/>
                                      </p:to>
                                    </p:set>
                                    <p:animEffect transition="in" filter="fade">
                                      <p:cBhvr>
                                        <p:cTn id="7" dur="500"/>
                                        <p:tgtEl>
                                          <p:spTgt spid="15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4">
                                            <p:txEl>
                                              <p:pRg st="2" end="2"/>
                                            </p:txEl>
                                          </p:spTgt>
                                        </p:tgtEl>
                                        <p:attrNameLst>
                                          <p:attrName>style.visibility</p:attrName>
                                        </p:attrNameLst>
                                      </p:cBhvr>
                                      <p:to>
                                        <p:strVal val="visible"/>
                                      </p:to>
                                    </p:set>
                                    <p:animEffect transition="in" filter="fade">
                                      <p:cBhvr>
                                        <p:cTn id="12" dur="500"/>
                                        <p:tgtEl>
                                          <p:spTgt spid="15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4">
                                            <p:txEl>
                                              <p:pRg st="4" end="4"/>
                                            </p:txEl>
                                          </p:spTgt>
                                        </p:tgtEl>
                                        <p:attrNameLst>
                                          <p:attrName>style.visibility</p:attrName>
                                        </p:attrNameLst>
                                      </p:cBhvr>
                                      <p:to>
                                        <p:strVal val="visible"/>
                                      </p:to>
                                    </p:set>
                                    <p:animEffect transition="in" filter="fade">
                                      <p:cBhvr>
                                        <p:cTn id="17" dur="500"/>
                                        <p:tgtEl>
                                          <p:spTgt spid="15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resentation">
  <a:themeElements>
    <a:clrScheme name="Custom 5">
      <a:dk1>
        <a:srgbClr val="000000"/>
      </a:dk1>
      <a:lt1>
        <a:srgbClr val="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alto Content - Green">
  <a:themeElements>
    <a:clrScheme name="Custom 6">
      <a:dk1>
        <a:srgbClr val="000000"/>
      </a:dk1>
      <a:lt1>
        <a:srgbClr val="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608</Words>
  <Application>Microsoft Office PowerPoint</Application>
  <PresentationFormat>On-screen Show (4:3)</PresentationFormat>
  <Paragraphs>116</Paragraphs>
  <Slides>10</Slides>
  <Notes>10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10</vt:i4>
      </vt:variant>
    </vt:vector>
  </HeadingPairs>
  <TitlesOfParts>
    <vt:vector size="18" baseType="lpstr">
      <vt:lpstr>Arial</vt:lpstr>
      <vt:lpstr>Arial </vt:lpstr>
      <vt:lpstr>Calibri</vt:lpstr>
      <vt:lpstr>Symbol</vt:lpstr>
      <vt:lpstr>Times New Roman</vt:lpstr>
      <vt:lpstr>Wingdings</vt:lpstr>
      <vt:lpstr>presentation</vt:lpstr>
      <vt:lpstr>Aalto Content - Green</vt:lpstr>
      <vt:lpstr>ELEC-E8423 - Smart Grid  Smart Meters and Security Issues</vt:lpstr>
      <vt:lpstr>Introduction</vt:lpstr>
      <vt:lpstr>Smart Meter in general</vt:lpstr>
      <vt:lpstr>Overview of System Architecture</vt:lpstr>
      <vt:lpstr>Benefits of Smart Metering</vt:lpstr>
      <vt:lpstr>Appliance load signature</vt:lpstr>
      <vt:lpstr>Abuse of data and how to avoid it</vt:lpstr>
      <vt:lpstr>Current situation in Finland</vt:lpstr>
      <vt:lpstr>Conclusions</vt:lpstr>
      <vt:lpstr>Source material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ELEC-E8423 - Smart Grid  Smart Meters and Security Issues</dc:title>
  <dc:creator>Lehtonen Matti</dc:creator>
  <cp:lastModifiedBy>Lehtonen Matti</cp:lastModifiedBy>
  <cp:revision>3</cp:revision>
  <dcterms:modified xsi:type="dcterms:W3CDTF">2019-03-26T08:02:29Z</dcterms:modified>
</cp:coreProperties>
</file>