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55" r:id="rId4"/>
    <p:sldId id="366" r:id="rId5"/>
    <p:sldId id="365" r:id="rId6"/>
    <p:sldId id="369" r:id="rId7"/>
    <p:sldId id="371" r:id="rId8"/>
    <p:sldId id="372" r:id="rId9"/>
    <p:sldId id="373" r:id="rId10"/>
    <p:sldId id="352" r:id="rId11"/>
    <p:sldId id="374" r:id="rId12"/>
    <p:sldId id="362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5" autoAdjust="0"/>
    <p:restoredTop sz="90359" autoAdjust="0"/>
  </p:normalViewPr>
  <p:slideViewPr>
    <p:cSldViewPr snapToGrid="0" snapToObjects="1">
      <p:cViewPr varScale="1">
        <p:scale>
          <a:sx n="148" d="100"/>
          <a:sy n="148" d="100"/>
        </p:scale>
        <p:origin x="20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863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grid.fi/en/electricity-market/reserves_and_balancin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fingrid.fi/sahkomarkkinat/sahkomarkkinoiden-tulevaisuus/askelmerkit-sahkomarkkinamurrokseen/pohjoismainen-tasehallinta-ja-uudet-pohjoismaiset-markkinapaika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 fontScale="90000"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i="1" dirty="0"/>
              <a:t>Frequency Containment and Frequency Restoration Reserves in Nordic Power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Svetlana </a:t>
            </a:r>
            <a:r>
              <a:rPr lang="en-US" i="1" dirty="0" err="1"/>
              <a:t>Rybina</a:t>
            </a:r>
            <a:r>
              <a:rPr lang="en-US" i="1" dirty="0"/>
              <a:t>, Lauri </a:t>
            </a:r>
            <a:r>
              <a:rPr lang="en-US" i="1" dirty="0" err="1"/>
              <a:t>Holopainen</a:t>
            </a:r>
            <a:endParaRPr lang="en-US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19.03.2019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D771B79C-4320-C44B-8A04-556F0E5F52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17038" y="2293810"/>
            <a:ext cx="2856600" cy="66865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Questions?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1A0845-4BF7-544C-B26E-55B0B3C1CE2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B397661-A7F1-754B-908A-239EC3D524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54106837-0223-1D47-93D9-F95FDFD1026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4C5E3E-17B1-F541-B0C1-2734AB16761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9" name="Овальная выноска 8">
            <a:extLst>
              <a:ext uri="{FF2B5EF4-FFF2-40B4-BE49-F238E27FC236}">
                <a16:creationId xmlns:a16="http://schemas.microsoft.com/office/drawing/2014/main" id="{E9F63B30-F8E0-DE46-9E27-6A2B394422EF}"/>
              </a:ext>
            </a:extLst>
          </p:cNvPr>
          <p:cNvSpPr/>
          <p:nvPr/>
        </p:nvSpPr>
        <p:spPr>
          <a:xfrm>
            <a:off x="1585216" y="1565751"/>
            <a:ext cx="3388422" cy="1762539"/>
          </a:xfrm>
          <a:prstGeom prst="wedgeEllipseCallout">
            <a:avLst>
              <a:gd name="adj1" fmla="val 44704"/>
              <a:gd name="adj2" fmla="val 69294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6F944FF-B1FC-414B-9021-92F7AC751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018" y="1901879"/>
            <a:ext cx="5113847" cy="390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89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fi-FI" dirty="0"/>
              <a:t>Aalto </a:t>
            </a:r>
            <a:r>
              <a:rPr lang="fi-FI" dirty="0" err="1"/>
              <a:t>University</a:t>
            </a:r>
            <a:r>
              <a:rPr lang="fi-FI" dirty="0"/>
              <a:t>, 2019. John </a:t>
            </a:r>
            <a:r>
              <a:rPr lang="fi-FI" dirty="0" err="1"/>
              <a:t>Millar</a:t>
            </a:r>
            <a:r>
              <a:rPr lang="fi-FI" dirty="0"/>
              <a:t>. Course </a:t>
            </a:r>
            <a:r>
              <a:rPr lang="fi-FI" dirty="0" err="1"/>
              <a:t>material</a:t>
            </a:r>
            <a:r>
              <a:rPr lang="fi-FI" dirty="0"/>
              <a:t>: ELEC-E8406 </a:t>
            </a:r>
            <a:r>
              <a:rPr lang="fi-FI" dirty="0" err="1"/>
              <a:t>Electricity</a:t>
            </a:r>
            <a:r>
              <a:rPr lang="fi-FI" dirty="0"/>
              <a:t> </a:t>
            </a:r>
            <a:r>
              <a:rPr lang="fi-FI" dirty="0" err="1"/>
              <a:t>distribution</a:t>
            </a:r>
            <a:r>
              <a:rPr lang="fi-FI" dirty="0"/>
              <a:t> and Markets</a:t>
            </a:r>
          </a:p>
          <a:p>
            <a:pPr marL="0" indent="0">
              <a:lnSpc>
                <a:spcPct val="150000"/>
              </a:lnSpc>
            </a:pPr>
            <a:r>
              <a:rPr lang="fi-FI" dirty="0"/>
              <a:t>ENTSO-E, 2004. L</a:t>
            </a:r>
            <a:r>
              <a:rPr lang="en-US" dirty="0" err="1"/>
              <a:t>oad</a:t>
            </a:r>
            <a:r>
              <a:rPr lang="en-US" dirty="0"/>
              <a:t>-frequency control and Performance. Appendix 1.</a:t>
            </a:r>
            <a:endParaRPr lang="fi-FI" dirty="0"/>
          </a:p>
          <a:p>
            <a:pPr marL="0" indent="0">
              <a:lnSpc>
                <a:spcPct val="150000"/>
              </a:lnSpc>
            </a:pPr>
            <a:r>
              <a:rPr lang="fi-FI" dirty="0" err="1"/>
              <a:t>Fingrid</a:t>
            </a:r>
            <a:r>
              <a:rPr lang="fi-FI" dirty="0"/>
              <a:t>. </a:t>
            </a:r>
            <a:r>
              <a:rPr lang="fi-FI" dirty="0" err="1"/>
              <a:t>Reserves</a:t>
            </a:r>
            <a:r>
              <a:rPr lang="fi-FI" dirty="0"/>
              <a:t> and </a:t>
            </a:r>
            <a:r>
              <a:rPr lang="fi-FI" dirty="0" err="1"/>
              <a:t>control</a:t>
            </a:r>
            <a:r>
              <a:rPr lang="fi-FI" dirty="0"/>
              <a:t> </a:t>
            </a:r>
            <a:r>
              <a:rPr lang="fi-FI" dirty="0" err="1"/>
              <a:t>electricity</a:t>
            </a:r>
            <a:r>
              <a:rPr lang="fi-FI" dirty="0"/>
              <a:t>. [Online </a:t>
            </a:r>
            <a:r>
              <a:rPr lang="fi-FI" dirty="0" err="1"/>
              <a:t>source</a:t>
            </a:r>
            <a:r>
              <a:rPr lang="fi-FI" dirty="0"/>
              <a:t>]. </a:t>
            </a:r>
            <a:r>
              <a:rPr lang="fi-FI" dirty="0" err="1"/>
              <a:t>Accessed</a:t>
            </a:r>
            <a:r>
              <a:rPr lang="fi-FI" dirty="0"/>
              <a:t> 15.3.2019.  </a:t>
            </a:r>
            <a:r>
              <a:rPr lang="fi-FI" dirty="0" err="1"/>
              <a:t>Available</a:t>
            </a:r>
            <a:r>
              <a:rPr lang="fi-FI" dirty="0"/>
              <a:t>:         </a:t>
            </a:r>
            <a:r>
              <a:rPr lang="fi-FI" u="sng" dirty="0">
                <a:hlinkClick r:id="rId3"/>
              </a:rPr>
              <a:t>https://www.fingrid.fi/en/electricity-market/reserves_and_balancing/</a:t>
            </a:r>
            <a:r>
              <a:rPr lang="fi-FI" u="sng" dirty="0"/>
              <a:t> </a:t>
            </a:r>
          </a:p>
          <a:p>
            <a:pPr marL="0" indent="0">
              <a:lnSpc>
                <a:spcPct val="150000"/>
              </a:lnSpc>
            </a:pPr>
            <a:r>
              <a:rPr lang="fi-FI" dirty="0" err="1"/>
              <a:t>Fingrid</a:t>
            </a:r>
            <a:r>
              <a:rPr lang="fi-FI" dirty="0"/>
              <a:t>. </a:t>
            </a:r>
            <a:r>
              <a:rPr lang="fi-FI" dirty="0" err="1"/>
              <a:t>Balancing</a:t>
            </a:r>
            <a:r>
              <a:rPr lang="fi-FI" dirty="0"/>
              <a:t> </a:t>
            </a:r>
            <a:r>
              <a:rPr lang="fi-FI" dirty="0" err="1"/>
              <a:t>markets</a:t>
            </a:r>
            <a:r>
              <a:rPr lang="fi-FI" dirty="0"/>
              <a:t>. [Online </a:t>
            </a:r>
            <a:r>
              <a:rPr lang="fi-FI" dirty="0" err="1"/>
              <a:t>source</a:t>
            </a:r>
            <a:r>
              <a:rPr lang="fi-FI" dirty="0"/>
              <a:t>]. </a:t>
            </a:r>
            <a:r>
              <a:rPr lang="fi-FI" dirty="0" err="1"/>
              <a:t>Accessed</a:t>
            </a:r>
            <a:r>
              <a:rPr lang="fi-FI" dirty="0"/>
              <a:t> 15.3.2019.  </a:t>
            </a:r>
            <a:r>
              <a:rPr lang="en-US" dirty="0"/>
              <a:t> </a:t>
            </a:r>
            <a:r>
              <a:rPr lang="fi-FI" dirty="0" err="1"/>
              <a:t>Available</a:t>
            </a:r>
            <a:r>
              <a:rPr lang="fi-FI" dirty="0"/>
              <a:t>: </a:t>
            </a:r>
            <a:r>
              <a:rPr lang="fi-FI" dirty="0"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https://www.fingrid.fi/sahkomarkkinat/sahkomarkkinoiden-tulevaisuus/askelmerkit-sahkomarkkinamurrokseen/pohjoismainen-tasehallinta-ja-uudet-pohjoismaiset-markkinapaikat/</a:t>
            </a:r>
            <a:endParaRPr lang="fi-FI" dirty="0"/>
          </a:p>
          <a:p>
            <a:pPr marL="0" indent="0">
              <a:lnSpc>
                <a:spcPct val="150000"/>
              </a:lnSpc>
            </a:pPr>
            <a:r>
              <a:rPr lang="en-US" dirty="0" err="1"/>
              <a:t>Thingvad</a:t>
            </a:r>
            <a:r>
              <a:rPr lang="en-US" dirty="0"/>
              <a:t>, A. </a:t>
            </a:r>
            <a:r>
              <a:rPr lang="en" dirty="0"/>
              <a:t>Economic value of electric vehicle reserve provision in the Nordic countries</a:t>
            </a:r>
            <a:br>
              <a:rPr lang="en" dirty="0"/>
            </a:br>
            <a:r>
              <a:rPr lang="en" dirty="0"/>
              <a:t>under driving requirements and charger losses. Journal of Energy Storage. 2019.</a:t>
            </a:r>
            <a:endParaRPr lang="en-US" dirty="0"/>
          </a:p>
          <a:p>
            <a:pPr marL="0" indent="0">
              <a:lnSpc>
                <a:spcPct val="150000"/>
              </a:lnSpc>
            </a:pPr>
            <a:endParaRPr lang="fi-FI" u="sng" dirty="0"/>
          </a:p>
          <a:p>
            <a:pPr marL="0" indent="0">
              <a:lnSpc>
                <a:spcPct val="150000"/>
              </a:lnSpc>
            </a:pPr>
            <a:endParaRPr lang="ru-RU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8" y="1227174"/>
            <a:ext cx="7988991" cy="4605589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+ </a:t>
            </a:r>
            <a:r>
              <a:rPr lang="en-US" sz="1200" dirty="0"/>
              <a:t>Frequency is one of the important parameters of power quality (should stay f=50 Hz all the time)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1200" dirty="0"/>
              <a:t>+ Electricity production = Electricity consumption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1200" dirty="0"/>
              <a:t>+ Main supply/demand balancing is made on financial, day-ahead</a:t>
            </a:r>
            <a:r>
              <a:rPr lang="ru-RU" sz="1200" dirty="0"/>
              <a:t> (</a:t>
            </a:r>
            <a:r>
              <a:rPr lang="en-US" sz="1200" dirty="0" err="1"/>
              <a:t>Elspot</a:t>
            </a:r>
            <a:r>
              <a:rPr lang="ru-RU" sz="1200" dirty="0"/>
              <a:t>)</a:t>
            </a:r>
            <a:r>
              <a:rPr lang="en-US" sz="1200" dirty="0"/>
              <a:t> and intra-day (</a:t>
            </a:r>
            <a:r>
              <a:rPr lang="en-US" sz="1200" dirty="0" err="1"/>
              <a:t>Elbas</a:t>
            </a:r>
            <a:r>
              <a:rPr lang="en-US" sz="1200" dirty="0"/>
              <a:t>) markets before actual energy use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1200" dirty="0"/>
              <a:t>+ Not possible to make absolutely exact forecast </a:t>
            </a:r>
            <a:r>
              <a:rPr lang="en-US" sz="1200" dirty="0">
                <a:sym typeface="Wingdings" pitchFamily="2" charset="2"/>
              </a:rPr>
              <a:t> real time balancing required</a:t>
            </a:r>
          </a:p>
          <a:p>
            <a:pPr marL="0" indent="0" algn="ctr" eaLnBrk="1" hangingPunct="1">
              <a:lnSpc>
                <a:spcPct val="160000"/>
              </a:lnSpc>
            </a:pPr>
            <a:endParaRPr lang="en-US" sz="1200" dirty="0">
              <a:sym typeface="Wingdings" pitchFamily="2" charset="2"/>
            </a:endParaRPr>
          </a:p>
          <a:p>
            <a:pPr marL="0" indent="0" algn="ctr" eaLnBrk="1" hangingPunct="1">
              <a:lnSpc>
                <a:spcPct val="160000"/>
              </a:lnSpc>
            </a:pPr>
            <a:endParaRPr lang="en-US" sz="1200" dirty="0">
              <a:sym typeface="Wingdings" pitchFamily="2" charset="2"/>
            </a:endParaRPr>
          </a:p>
          <a:p>
            <a:pPr marL="0" indent="0" eaLnBrk="1" hangingPunct="1">
              <a:lnSpc>
                <a:spcPct val="160000"/>
              </a:lnSpc>
            </a:pPr>
            <a:r>
              <a:rPr lang="en-US" sz="1600" dirty="0">
                <a:sym typeface="Wingdings" pitchFamily="2" charset="2"/>
              </a:rPr>
              <a:t>					Balancing capacity markets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1600" dirty="0">
                <a:sym typeface="Wingdings" pitchFamily="2" charset="2"/>
              </a:rPr>
              <a:t> 					(frequency reserve markets)</a:t>
            </a:r>
            <a:endParaRPr lang="en-US" sz="1600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11" name="Стрелка вниз 10">
            <a:extLst>
              <a:ext uri="{FF2B5EF4-FFF2-40B4-BE49-F238E27FC236}">
                <a16:creationId xmlns:a16="http://schemas.microsoft.com/office/drawing/2014/main" id="{1C0D9D94-503D-644C-A2A8-EA38657C7379}"/>
              </a:ext>
            </a:extLst>
          </p:cNvPr>
          <p:cNvSpPr/>
          <p:nvPr/>
        </p:nvSpPr>
        <p:spPr>
          <a:xfrm>
            <a:off x="3663695" y="2973101"/>
            <a:ext cx="353134" cy="55387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A493906-F8E8-8A48-9A64-1CF6FBAA4D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775"/>
          <a:stretch/>
        </p:blipFill>
        <p:spPr>
          <a:xfrm>
            <a:off x="6119557" y="2859659"/>
            <a:ext cx="2452045" cy="294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999FC817-06C2-9144-9517-6C6BE95725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7589965" cy="4136400"/>
          </a:xfrm>
        </p:spPr>
        <p:txBody>
          <a:bodyPr>
            <a:normAutofit/>
          </a:bodyPr>
          <a:lstStyle/>
          <a:p>
            <a:r>
              <a:rPr lang="en-US" sz="1600" dirty="0"/>
              <a:t>+ Joint Nordic agreement (Finland, Sweden, Norway and East Denmark) of TSOs (Transmission System Operators) to to sustain power quality at all times</a:t>
            </a:r>
            <a:r>
              <a:rPr lang="ru-RU" sz="1600" dirty="0"/>
              <a:t> 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+ Balancing capacity (balancing frequency) markets are maintained by national TSOs within own country </a:t>
            </a:r>
          </a:p>
          <a:p>
            <a:endParaRPr lang="en-US" sz="1600" dirty="0"/>
          </a:p>
          <a:p>
            <a:r>
              <a:rPr lang="en-US" sz="1600" dirty="0"/>
              <a:t>+ Some resources are purchased from neighboring countries (max 1/3 of frequency containment can be bought from other Nordic countries )</a:t>
            </a:r>
          </a:p>
          <a:p>
            <a:endParaRPr lang="en-US" sz="1600" dirty="0"/>
          </a:p>
          <a:p>
            <a:r>
              <a:rPr lang="en-US" sz="1600" dirty="0"/>
              <a:t>+ Finnish TSO is </a:t>
            </a:r>
            <a:r>
              <a:rPr lang="en-US" sz="1600" dirty="0" err="1"/>
              <a:t>Fingrid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FE90F88-625C-E14F-B547-B3DE3C8AAF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Nordic Model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ECBE07-CE86-AD43-8355-E4E4D17654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7039DEE-E1F0-4843-BBB7-28E21D9D42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BA8D47C7-1261-4942-8781-D72C9DAD0B9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8727B5-27B8-E64C-B506-CFC23DEFF3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CEB36E-ECA9-AC4D-AB37-C7574AF12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780953"/>
            <a:ext cx="23622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07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BDE23D51-C5B4-1A4C-BB56-5804B0F747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03680" y="1387740"/>
            <a:ext cx="3461719" cy="4338424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FCR-N: constantly maintained for frequency regulation of the normal state (~3 min)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FCR-D: for withstanding disturbances without frequency deviation more than 0,5 Hz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err="1"/>
              <a:t>aFRR</a:t>
            </a:r>
            <a:r>
              <a:rPr lang="en-US" sz="2000" dirty="0"/>
              <a:t>: automatically activated reserve meant to manage with continuous shifts (~2 min)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err="1"/>
              <a:t>mFRR</a:t>
            </a:r>
            <a:r>
              <a:rPr lang="en-US" sz="2000" dirty="0"/>
              <a:t>: activated by request within 15 min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Some power systems are utilizing secondary markets for reserves or RR (replacement reserve)</a:t>
            </a:r>
            <a:endParaRPr lang="ru-RU" sz="2000" dirty="0"/>
          </a:p>
          <a:p>
            <a:pPr>
              <a:buFont typeface="Arial" panose="020B0604020202020204" pitchFamily="34" charset="0"/>
              <a:buChar char="•"/>
            </a:pP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302D3F9-C842-AA40-B8F2-8F7F247F62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Nordic Frequency Balancing Market structure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D1BCA44-90A7-1949-A9C5-439A4C2CF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E47F37-1E4F-9245-9947-9ACBA09DA2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B9F123B5-5A48-A54E-8CBE-726536738A7E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2565EE-D175-0940-9E3C-901002AE10A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8" name="Google Shape;116;p14">
            <a:extLst>
              <a:ext uri="{FF2B5EF4-FFF2-40B4-BE49-F238E27FC236}">
                <a16:creationId xmlns:a16="http://schemas.microsoft.com/office/drawing/2014/main" id="{24EA14A3-012B-7548-BAD2-49E478F4370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7743" r="22414"/>
          <a:stretch/>
        </p:blipFill>
        <p:spPr>
          <a:xfrm>
            <a:off x="353576" y="1312064"/>
            <a:ext cx="4789924" cy="4489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1610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4545D85D-58FE-D845-A155-AABCC1B8CF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183F63C-C21A-FF43-B532-5D58B1BE0F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requirements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AD8AC8F-E5AA-9447-A2D1-7EC78DD1B14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1F5BC3B-2180-E946-90EA-A2394A79494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522BA3B6-7E8A-EF46-A5C8-08A556C3133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4ABB7E-1EF2-B64C-BAF1-1F4592A596B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DE34A17E-03EB-B640-B64C-685C57AB9A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508042"/>
              </p:ext>
            </p:extLst>
          </p:nvPr>
        </p:nvGraphicFramePr>
        <p:xfrm>
          <a:off x="799199" y="1246712"/>
          <a:ext cx="7463056" cy="4387287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629259">
                  <a:extLst>
                    <a:ext uri="{9D8B030D-6E8A-4147-A177-3AD203B41FA5}">
                      <a16:colId xmlns:a16="http://schemas.microsoft.com/office/drawing/2014/main" val="3812833757"/>
                    </a:ext>
                  </a:extLst>
                </a:gridCol>
                <a:gridCol w="1405892">
                  <a:extLst>
                    <a:ext uri="{9D8B030D-6E8A-4147-A177-3AD203B41FA5}">
                      <a16:colId xmlns:a16="http://schemas.microsoft.com/office/drawing/2014/main" val="3988376662"/>
                    </a:ext>
                  </a:extLst>
                </a:gridCol>
                <a:gridCol w="4427905">
                  <a:extLst>
                    <a:ext uri="{9D8B030D-6E8A-4147-A177-3AD203B41FA5}">
                      <a16:colId xmlns:a16="http://schemas.microsoft.com/office/drawing/2014/main" val="2143236112"/>
                    </a:ext>
                  </a:extLst>
                </a:gridCol>
              </a:tblGrid>
              <a:tr h="312806">
                <a:tc>
                  <a:txBody>
                    <a:bodyPr/>
                    <a:lstStyle/>
                    <a:p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Minimum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size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Full activation time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extLst>
                  <a:ext uri="{0D108BD9-81ED-4DB2-BD59-A6C34878D82A}">
                    <a16:rowId xmlns:a16="http://schemas.microsoft.com/office/drawing/2014/main" val="3463303443"/>
                  </a:ext>
                </a:extLst>
              </a:tr>
              <a:tr h="459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FCR-N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0,1 MW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in 3 min after frequency step change of ± 0,1 Hz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extLst>
                  <a:ext uri="{0D108BD9-81ED-4DB2-BD59-A6C34878D82A}">
                    <a16:rowId xmlns:a16="http://schemas.microsoft.com/office/drawing/2014/main" val="1370973415"/>
                  </a:ext>
                </a:extLst>
              </a:tr>
              <a:tr h="9438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FCR-D,</a:t>
                      </a:r>
                      <a:endParaRPr lang="en-US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power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plants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MW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s / 50 %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/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30 s / 100 %,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/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after frequency step change of -0,50 Hz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extLst>
                  <a:ext uri="{0D108BD9-81ED-4DB2-BD59-A6C34878D82A}">
                    <a16:rowId xmlns:a16="http://schemas.microsoft.com/office/drawing/2014/main" val="640972996"/>
                  </a:ext>
                </a:extLst>
              </a:tr>
              <a:tr h="26713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FCR-D, </a:t>
                      </a:r>
                      <a:endParaRPr lang="en-US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relay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connected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MW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19" marR="6261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1: linear regulation</a:t>
                      </a: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5 s / 50 %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30 s / 100 %,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after frequency step change of -0,50 Hz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2: immediate disconnection when frequency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 s ≤ 49,7 Hz OR 3 s ≤ 49,6 Hz OR 1 s ≤ 49,5 Hz</a:t>
                      </a:r>
                      <a:b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immediate disconnection when frequency 5 s ≤ 49,7 Hz OR 3 s ≤ 49,6 Hz OR 1 s ≤ 49,5 Hz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19" marR="62619" marT="0" marB="0" anchor="ctr"/>
                </a:tc>
                <a:extLst>
                  <a:ext uri="{0D108BD9-81ED-4DB2-BD59-A6C34878D82A}">
                    <a16:rowId xmlns:a16="http://schemas.microsoft.com/office/drawing/2014/main" val="964702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672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401318D0-7434-45DA-B95A-3A85E814D1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896686" cy="411942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electric</a:t>
            </a:r>
            <a:r>
              <a:rPr lang="fi-FI" sz="1600" dirty="0"/>
              <a:t> </a:t>
            </a:r>
            <a:r>
              <a:rPr lang="fi-FI" sz="1600" dirty="0" err="1"/>
              <a:t>frequency</a:t>
            </a:r>
            <a:r>
              <a:rPr lang="fi-FI" sz="1600" dirty="0"/>
              <a:t> in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network</a:t>
            </a:r>
            <a:r>
              <a:rPr lang="fi-FI" sz="1600" dirty="0"/>
              <a:t> (</a:t>
            </a:r>
            <a:r>
              <a:rPr lang="fi-FI" sz="1600" dirty="0" err="1"/>
              <a:t>the</a:t>
            </a:r>
            <a:r>
              <a:rPr lang="fi-FI" sz="1600" dirty="0"/>
              <a:t> SYSTEM FREQUENCY </a:t>
            </a:r>
            <a:r>
              <a:rPr lang="fi-FI" sz="1600" i="1" dirty="0"/>
              <a:t>f</a:t>
            </a:r>
            <a:r>
              <a:rPr lang="fi-FI" sz="1600" dirty="0"/>
              <a:t>) is a </a:t>
            </a:r>
            <a:r>
              <a:rPr lang="fi-FI" sz="1600" dirty="0" err="1"/>
              <a:t>measure</a:t>
            </a:r>
            <a:r>
              <a:rPr lang="fi-FI" sz="1600" dirty="0"/>
              <a:t> for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rotation</a:t>
            </a:r>
            <a:r>
              <a:rPr lang="fi-FI" sz="1600" dirty="0"/>
              <a:t> </a:t>
            </a:r>
            <a:r>
              <a:rPr lang="fi-FI" sz="1600" dirty="0" err="1"/>
              <a:t>speed</a:t>
            </a:r>
            <a:r>
              <a:rPr lang="fi-FI" sz="1600" dirty="0"/>
              <a:t> of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synchronised</a:t>
            </a:r>
            <a:r>
              <a:rPr lang="fi-FI" sz="1600" dirty="0"/>
              <a:t> </a:t>
            </a:r>
            <a:r>
              <a:rPr lang="fi-FI" sz="1600" dirty="0" err="1"/>
              <a:t>generators</a:t>
            </a:r>
            <a:r>
              <a:rPr lang="fi-FI" sz="1600" dirty="0"/>
              <a:t>. By </a:t>
            </a:r>
            <a:r>
              <a:rPr lang="fi-FI" sz="1600" dirty="0" err="1"/>
              <a:t>increase</a:t>
            </a:r>
            <a:r>
              <a:rPr lang="fi-FI" sz="1600" dirty="0"/>
              <a:t> in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total</a:t>
            </a:r>
            <a:r>
              <a:rPr lang="fi-FI" sz="1600" dirty="0"/>
              <a:t> DEMAND </a:t>
            </a:r>
            <a:r>
              <a:rPr lang="fi-FI" sz="1600" dirty="0" err="1"/>
              <a:t>the</a:t>
            </a:r>
            <a:r>
              <a:rPr lang="fi-FI" sz="1600" dirty="0"/>
              <a:t> SYSTEM FREQUENCY (</a:t>
            </a:r>
            <a:r>
              <a:rPr lang="fi-FI" sz="1600" dirty="0" err="1"/>
              <a:t>speed</a:t>
            </a:r>
            <a:r>
              <a:rPr lang="fi-FI" sz="1600" dirty="0"/>
              <a:t> of </a:t>
            </a:r>
            <a:r>
              <a:rPr lang="fi-FI" sz="1600" dirty="0" err="1"/>
              <a:t>generators</a:t>
            </a:r>
            <a:r>
              <a:rPr lang="fi-FI" sz="1600" dirty="0"/>
              <a:t>) </a:t>
            </a:r>
            <a:r>
              <a:rPr lang="fi-FI" sz="1600" dirty="0" err="1"/>
              <a:t>will</a:t>
            </a:r>
            <a:r>
              <a:rPr lang="fi-FI" sz="1600" dirty="0"/>
              <a:t> </a:t>
            </a:r>
            <a:r>
              <a:rPr lang="fi-FI" sz="1600" dirty="0" err="1"/>
              <a:t>decrease</a:t>
            </a:r>
            <a:r>
              <a:rPr lang="fi-FI" sz="1600" dirty="0"/>
              <a:t>, and </a:t>
            </a:r>
            <a:r>
              <a:rPr lang="fi-FI" sz="1600" dirty="0" err="1"/>
              <a:t>by</a:t>
            </a:r>
            <a:r>
              <a:rPr lang="fi-FI" sz="1600" dirty="0"/>
              <a:t> </a:t>
            </a:r>
            <a:r>
              <a:rPr lang="fi-FI" sz="1600" dirty="0" err="1"/>
              <a:t>decrease</a:t>
            </a:r>
            <a:r>
              <a:rPr lang="fi-FI" sz="1600" dirty="0"/>
              <a:t> in </a:t>
            </a:r>
            <a:r>
              <a:rPr lang="fi-FI" sz="1600" dirty="0" err="1"/>
              <a:t>the</a:t>
            </a:r>
            <a:r>
              <a:rPr lang="fi-FI" sz="1600" dirty="0"/>
              <a:t> DEMAND </a:t>
            </a:r>
            <a:r>
              <a:rPr lang="fi-FI" sz="1600" dirty="0" err="1"/>
              <a:t>the</a:t>
            </a:r>
            <a:r>
              <a:rPr lang="fi-FI" sz="1600" dirty="0"/>
              <a:t> SYSTEM FREQUENCY </a:t>
            </a:r>
            <a:r>
              <a:rPr lang="fi-FI" sz="1600" dirty="0" err="1"/>
              <a:t>will</a:t>
            </a:r>
            <a:r>
              <a:rPr lang="fi-FI" sz="1600" dirty="0"/>
              <a:t> </a:t>
            </a:r>
            <a:r>
              <a:rPr lang="fi-FI" sz="1600" dirty="0" err="1"/>
              <a:t>increase</a:t>
            </a:r>
            <a:endParaRPr lang="fi-FI" sz="1600" dirty="0"/>
          </a:p>
          <a:p>
            <a:pPr>
              <a:buFont typeface="Arial" panose="020B0604020202020204" pitchFamily="34" charset="0"/>
              <a:buChar char="•"/>
            </a:pPr>
            <a:endParaRPr lang="fi-FI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sz="1600" dirty="0" err="1"/>
              <a:t>Regulating</a:t>
            </a:r>
            <a:r>
              <a:rPr lang="fi-FI" sz="1600" dirty="0"/>
              <a:t> </a:t>
            </a:r>
            <a:r>
              <a:rPr lang="fi-FI" sz="1600" dirty="0" err="1"/>
              <a:t>units</a:t>
            </a:r>
            <a:r>
              <a:rPr lang="fi-FI" sz="1600" dirty="0"/>
              <a:t> </a:t>
            </a:r>
            <a:r>
              <a:rPr lang="fi-FI" sz="1600" dirty="0" err="1"/>
              <a:t>will</a:t>
            </a:r>
            <a:r>
              <a:rPr lang="fi-FI" sz="1600" dirty="0"/>
              <a:t> </a:t>
            </a:r>
            <a:r>
              <a:rPr lang="fi-FI" sz="1600" dirty="0" err="1"/>
              <a:t>then</a:t>
            </a:r>
            <a:r>
              <a:rPr lang="fi-FI" sz="1600" dirty="0"/>
              <a:t> </a:t>
            </a:r>
            <a:r>
              <a:rPr lang="fi-FI" sz="1600" dirty="0" err="1"/>
              <a:t>perform</a:t>
            </a:r>
            <a:r>
              <a:rPr lang="fi-FI" sz="1600" dirty="0"/>
              <a:t> </a:t>
            </a:r>
            <a:r>
              <a:rPr lang="fi-FI" sz="1600" dirty="0" err="1"/>
              <a:t>automatic</a:t>
            </a:r>
            <a:r>
              <a:rPr lang="fi-FI" sz="1600" dirty="0"/>
              <a:t> PRIMARY CONTROL action and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balance</a:t>
            </a:r>
            <a:r>
              <a:rPr lang="fi-FI" sz="1600" dirty="0"/>
              <a:t> </a:t>
            </a:r>
            <a:r>
              <a:rPr lang="fi-FI" sz="1600" dirty="0" err="1"/>
              <a:t>between</a:t>
            </a:r>
            <a:r>
              <a:rPr lang="fi-FI" sz="1600" dirty="0"/>
              <a:t> </a:t>
            </a:r>
            <a:r>
              <a:rPr lang="fi-FI" sz="1600" dirty="0" err="1"/>
              <a:t>demand</a:t>
            </a:r>
            <a:r>
              <a:rPr lang="fi-FI" sz="1600" dirty="0"/>
              <a:t> and </a:t>
            </a:r>
            <a:r>
              <a:rPr lang="fi-FI" sz="1600" dirty="0" err="1"/>
              <a:t>generation</a:t>
            </a:r>
            <a:r>
              <a:rPr lang="fi-FI" sz="1600" dirty="0"/>
              <a:t> </a:t>
            </a:r>
            <a:r>
              <a:rPr lang="fi-FI" sz="1600" dirty="0" err="1"/>
              <a:t>will</a:t>
            </a:r>
            <a:r>
              <a:rPr lang="fi-FI" sz="1600" dirty="0"/>
              <a:t> </a:t>
            </a:r>
            <a:r>
              <a:rPr lang="fi-FI" sz="1600" dirty="0" err="1"/>
              <a:t>be</a:t>
            </a:r>
            <a:r>
              <a:rPr lang="fi-FI" sz="1600" dirty="0"/>
              <a:t> </a:t>
            </a:r>
            <a:r>
              <a:rPr lang="fi-FI" sz="1600" dirty="0" err="1"/>
              <a:t>re-established</a:t>
            </a:r>
            <a:endParaRPr lang="fi-FI" sz="1600" dirty="0"/>
          </a:p>
          <a:p>
            <a:pPr>
              <a:buFont typeface="Arial" panose="020B0604020202020204" pitchFamily="34" charset="0"/>
              <a:buChar char="•"/>
            </a:pPr>
            <a:endParaRPr lang="fi-FI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sz="1600" dirty="0" err="1"/>
              <a:t>The</a:t>
            </a:r>
            <a:r>
              <a:rPr lang="fi-FI" sz="1600" dirty="0"/>
              <a:t> FREQUENCY DEVIATION is </a:t>
            </a:r>
            <a:r>
              <a:rPr lang="fi-FI" sz="1600" dirty="0" err="1"/>
              <a:t>influenced</a:t>
            </a:r>
            <a:r>
              <a:rPr lang="fi-FI" sz="1600" dirty="0"/>
              <a:t> </a:t>
            </a:r>
            <a:r>
              <a:rPr lang="fi-FI" sz="1600" dirty="0" err="1"/>
              <a:t>by</a:t>
            </a:r>
            <a:r>
              <a:rPr lang="fi-FI" sz="1600" dirty="0"/>
              <a:t> </a:t>
            </a:r>
            <a:r>
              <a:rPr lang="fi-FI" sz="1600" dirty="0" err="1"/>
              <a:t>both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total</a:t>
            </a:r>
            <a:r>
              <a:rPr lang="fi-FI" sz="1600" dirty="0"/>
              <a:t> inertia in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system</a:t>
            </a:r>
            <a:r>
              <a:rPr lang="fi-FI" sz="1600" dirty="0"/>
              <a:t>, and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speed</a:t>
            </a:r>
            <a:r>
              <a:rPr lang="fi-FI" sz="1600" dirty="0"/>
              <a:t> of PRIMARY CONTROL</a:t>
            </a:r>
          </a:p>
          <a:p>
            <a:pPr algn="just"/>
            <a:endParaRPr lang="fi-FI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sz="1600" dirty="0" err="1"/>
              <a:t>Under</a:t>
            </a:r>
            <a:r>
              <a:rPr lang="fi-FI" sz="1600" dirty="0"/>
              <a:t> </a:t>
            </a:r>
            <a:r>
              <a:rPr lang="fi-FI" sz="1600" dirty="0" err="1"/>
              <a:t>undisturbed</a:t>
            </a:r>
            <a:r>
              <a:rPr lang="fi-FI" sz="1600" dirty="0"/>
              <a:t> </a:t>
            </a:r>
            <a:r>
              <a:rPr lang="fi-FI" sz="1600" dirty="0" err="1"/>
              <a:t>conditions</a:t>
            </a:r>
            <a:r>
              <a:rPr lang="fi-FI" sz="1600" dirty="0"/>
              <a:t>, </a:t>
            </a:r>
            <a:r>
              <a:rPr lang="fi-FI" sz="1600" dirty="0" err="1"/>
              <a:t>the</a:t>
            </a:r>
            <a:r>
              <a:rPr lang="fi-FI" sz="1600" dirty="0"/>
              <a:t> SYSTEM FREQUENCY </a:t>
            </a:r>
            <a:r>
              <a:rPr lang="fi-FI" sz="1600" dirty="0" err="1"/>
              <a:t>must</a:t>
            </a:r>
            <a:r>
              <a:rPr lang="fi-FI" sz="1600" dirty="0"/>
              <a:t> </a:t>
            </a:r>
            <a:r>
              <a:rPr lang="fi-FI" sz="1600" dirty="0" err="1"/>
              <a:t>be</a:t>
            </a:r>
            <a:r>
              <a:rPr lang="fi-FI" sz="1600" dirty="0"/>
              <a:t> </a:t>
            </a:r>
            <a:r>
              <a:rPr lang="fi-FI" sz="1600" dirty="0" err="1"/>
              <a:t>maintained</a:t>
            </a:r>
            <a:r>
              <a:rPr lang="fi-FI" sz="1600" dirty="0"/>
              <a:t> </a:t>
            </a:r>
            <a:r>
              <a:rPr lang="fi-FI" sz="1600" dirty="0" err="1"/>
              <a:t>within</a:t>
            </a:r>
            <a:r>
              <a:rPr lang="fi-FI" sz="1600" dirty="0"/>
              <a:t> </a:t>
            </a:r>
            <a:r>
              <a:rPr lang="fi-FI" sz="1600" dirty="0" err="1"/>
              <a:t>strict</a:t>
            </a:r>
            <a:r>
              <a:rPr lang="fi-FI" sz="1600" dirty="0"/>
              <a:t> </a:t>
            </a:r>
            <a:r>
              <a:rPr lang="fi-FI" sz="1600" dirty="0" err="1"/>
              <a:t>limits</a:t>
            </a:r>
            <a:endParaRPr lang="fi-FI" sz="16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4125F7E7-8C50-4C77-B2B0-4E3E993636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System </a:t>
            </a:r>
            <a:r>
              <a:rPr lang="fi-FI" dirty="0" err="1"/>
              <a:t>frequency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B2660795-FFCB-40EB-ACD9-100F6499EB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01C10E23-B6DC-431D-92FE-681539EF8C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2364F9B8-B723-4D34-BEEE-9C6D924B8B0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FE6913A-FB1D-4439-8692-238D4675A74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1259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>
            <a:extLst>
              <a:ext uri="{FF2B5EF4-FFF2-40B4-BE49-F238E27FC236}">
                <a16:creationId xmlns:a16="http://schemas.microsoft.com/office/drawing/2014/main" id="{2D10D9B3-F7F7-458E-A61E-B3323B95F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00" y="1387740"/>
            <a:ext cx="7772400" cy="4461024"/>
          </a:xfrm>
          <a:prstGeom prst="rect">
            <a:avLst/>
          </a:prstGeom>
        </p:spPr>
      </p:pic>
      <p:sp>
        <p:nvSpPr>
          <p:cNvPr id="3" name="Otsikko 2">
            <a:extLst>
              <a:ext uri="{FF2B5EF4-FFF2-40B4-BE49-F238E27FC236}">
                <a16:creationId xmlns:a16="http://schemas.microsoft.com/office/drawing/2014/main" id="{0A9EF783-506E-4A00-959D-1B2A45864C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ECF64B8-E28E-4903-8B59-B730BD0739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1C9CCEAB-9725-4EB0-A0B6-F82ECE8FED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63870563-A311-40CF-A8B5-9F8010CD3E2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FD943BE4-DC1A-48F7-BEC1-C3AEEEF061F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9837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FCC0DB91-E2C4-4D4F-A06A-10E9D20BE7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599"/>
            <a:ext cx="7772400" cy="4184744"/>
          </a:xfrm>
        </p:spPr>
        <p:txBody>
          <a:bodyPr>
            <a:normAutofit/>
          </a:bodyPr>
          <a:lstStyle/>
          <a:p>
            <a:pPr marL="0" indent="0" algn="just"/>
            <a:endParaRPr lang="fi-FI" sz="16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fi-FI" sz="1600" dirty="0" err="1"/>
              <a:t>Controlling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en-US" sz="1600" dirty="0"/>
              <a:t>charging would make it possible for the EVs to </a:t>
            </a:r>
            <a:r>
              <a:rPr lang="en-US" sz="1600" dirty="0" err="1"/>
              <a:t>minimise</a:t>
            </a:r>
            <a:r>
              <a:rPr lang="en-US" sz="1600" dirty="0"/>
              <a:t> their energy costs through adaptive/predictive charging and for the power grid to achieve multiple operational objectives simultaneously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use</a:t>
            </a:r>
            <a:r>
              <a:rPr lang="fi-FI" sz="1600" dirty="0"/>
              <a:t> of </a:t>
            </a:r>
            <a:r>
              <a:rPr lang="en-US" sz="1600" dirty="0"/>
              <a:t>EVs for providing ancillary services to the power system can be an additional revenue for EV owners and can assist the integration of larger amounts of renewable sources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/>
              <a:t>Utility-scale batteries can be used for frequency controlled reserves due to their fast response time (pilot projects existing in Finland)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/>
              <a:t>The Smart Grid Working Group has proposed market-based approach for demand flexibility with more dynamic load control to be implemented at latest on 30.3.2021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just">
              <a:buFont typeface="Arial" panose="020B0604020202020204" pitchFamily="34" charset="0"/>
              <a:buChar char="•"/>
            </a:pPr>
            <a:endParaRPr lang="fi-FI" sz="1600" dirty="0"/>
          </a:p>
          <a:p>
            <a:pPr algn="just">
              <a:buFont typeface="Arial" panose="020B0604020202020204" pitchFamily="34" charset="0"/>
              <a:buChar char="•"/>
            </a:pPr>
            <a:endParaRPr lang="fi-FI" sz="16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28ACF701-8FF0-4AB0-8E2B-9467A6990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Smart </a:t>
            </a:r>
            <a:r>
              <a:rPr lang="fi-FI" dirty="0" err="1"/>
              <a:t>Grids</a:t>
            </a:r>
            <a:r>
              <a:rPr lang="fi-FI" dirty="0"/>
              <a:t> in </a:t>
            </a:r>
            <a:r>
              <a:rPr lang="fi-FI" dirty="0" err="1"/>
              <a:t>frequency</a:t>
            </a:r>
            <a:r>
              <a:rPr lang="fi-FI" dirty="0"/>
              <a:t> </a:t>
            </a:r>
            <a:r>
              <a:rPr lang="fi-FI" dirty="0" err="1"/>
              <a:t>control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BDB9BC1F-7FC0-4F63-BE59-326A184A17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CE3EAED4-171B-49D6-BE78-B114A96C04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ED75C2A6-8080-49C7-A381-9567D58099A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4A461F62-15FC-44BE-84A9-3C6EC742A7A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65950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Power balance </a:t>
            </a:r>
            <a:r>
              <a:rPr lang="en-US" sz="2000" dirty="0">
                <a:sym typeface="Wingdings" pitchFamily="2" charset="2"/>
              </a:rPr>
              <a:t>=</a:t>
            </a:r>
            <a:r>
              <a:rPr lang="en-US" sz="2000" dirty="0"/>
              <a:t> steady frequency </a:t>
            </a:r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/>
              <a:t> good power quality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Forecasting of demand and consumption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Frequency control mechanisms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13798</TotalTime>
  <Words>612</Words>
  <Application>Microsoft Office PowerPoint</Application>
  <PresentationFormat>On-screen Show (4:3)</PresentationFormat>
  <Paragraphs>99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Frequency Containment and Frequency Restoration Reserves in Nordic Power System</vt:lpstr>
      <vt:lpstr>Introduction</vt:lpstr>
      <vt:lpstr>Nordic Model</vt:lpstr>
      <vt:lpstr>Nordic Frequency Balancing Market structure</vt:lpstr>
      <vt:lpstr>Technical requirements</vt:lpstr>
      <vt:lpstr>System frequency</vt:lpstr>
      <vt:lpstr>PowerPoint Presentation</vt:lpstr>
      <vt:lpstr>Smart Grids in frequency control</vt:lpstr>
      <vt:lpstr>Conclusions</vt:lpstr>
      <vt:lpstr>PowerPoint Presentation</vt:lpstr>
      <vt:lpstr>References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1115</cp:revision>
  <dcterms:created xsi:type="dcterms:W3CDTF">2010-03-23T14:57:30Z</dcterms:created>
  <dcterms:modified xsi:type="dcterms:W3CDTF">2019-03-18T12:12:20Z</dcterms:modified>
</cp:coreProperties>
</file>