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58f1ab2aa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58f1ab2aa_0_9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558f1ab2aa_0_9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58f1ab2aa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58f1ab2aa_0_10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558f1ab2aa_0_10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61a4d972a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561a4d972a_0_4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561a4d972a_0_4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58f1ab2a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58f1ab2aa_0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g558f1ab2aa_0_27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58f1ab2aa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558f1ab2aa_0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g558f1ab2aa_0_36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58f1ab2a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58f1ab2aa_0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g558f1ab2aa_0_18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58f1ab2aa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58f1ab2aa_0_5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g558f1ab2aa_0_5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58f1ab2aa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58f1ab2aa_0_4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g558f1ab2aa_0_45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61a4d972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61a4d972a_0_1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561a4d972a_0_1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61a4d972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61a4d972a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561a4d972a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61a4d972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61a4d972a_0_2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561a4d972a_0_2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61a4d972a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61a4d972a_0_5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561a4d972a_0_5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61a4d972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61a4d972a_0_6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561a4d972a_0_6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seus.fi/bitstream/handle/10024/120033/Muhonen%20Santeri.pdf?sequence=1&amp;isAllowed=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1996-1073/10/9/1351/htm" TargetMode="External"/><Relationship Id="rId4" Type="http://schemas.openxmlformats.org/officeDocument/2006/relationships/hyperlink" Target="https://ieeexplore-ieee-org.libproxy.aalto.fi/abstract/document/553523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ELEC-E8423 - Smart Grid</a:t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3200"/>
              <a:t>Modelling of Electric Vehicle </a:t>
            </a:r>
            <a:br>
              <a:rPr lang="en-US" sz="3200"/>
            </a:br>
            <a:r>
              <a:rPr lang="en-US" sz="3200"/>
              <a:t>Charging Load</a:t>
            </a:r>
            <a:endParaRPr sz="3200" i="1"/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Elias Koivulehto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Soh Wei Siang Jonathan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 2: probabilistic model </a:t>
            </a:r>
            <a:endParaRPr/>
          </a:p>
        </p:txBody>
      </p:sp>
      <p:sp>
        <p:nvSpPr>
          <p:cNvPr id="175" name="Google Shape;175;p1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78" name="Google Shape;178;p17"/>
          <p:cNvSpPr txBox="1"/>
          <p:nvPr/>
        </p:nvSpPr>
        <p:spPr>
          <a:xfrm>
            <a:off x="499600" y="13001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/>
              <a:t>Factors taken into account in the model:</a:t>
            </a:r>
            <a:endParaRPr sz="1800"/>
          </a:p>
        </p:txBody>
      </p:sp>
      <p:pic>
        <p:nvPicPr>
          <p:cNvPr id="179" name="Google Shape;1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6150" y="1873974"/>
            <a:ext cx="4948200" cy="304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 2: household load formulation</a:t>
            </a:r>
            <a:endParaRPr/>
          </a:p>
        </p:txBody>
      </p:sp>
      <p:sp>
        <p:nvSpPr>
          <p:cNvPr id="186" name="Google Shape;186;p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189" name="Google Shape;1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675" y="1818663"/>
            <a:ext cx="523875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3838" y="3702088"/>
            <a:ext cx="4429125" cy="8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State transition model and simulation</a:t>
            </a:r>
            <a:endParaRPr/>
          </a:p>
        </p:txBody>
      </p:sp>
      <p:sp>
        <p:nvSpPr>
          <p:cNvPr id="198" name="Google Shape;198;p1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01" name="Google Shape;2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02" y="1387750"/>
            <a:ext cx="4428473" cy="463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9875" y="1251699"/>
            <a:ext cx="3661675" cy="5150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6545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 b="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en-US" sz="1800" b="0"/>
              <a:t>EV can provide greater cost and energy savings in the long run</a:t>
            </a:r>
            <a:br>
              <a:rPr lang="en-US" sz="1800" b="0"/>
            </a:b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0"/>
              <a:t>More subsidies and charging stations can be set up to encourage consumers to switch to EV in Finland</a:t>
            </a:r>
            <a:endParaRPr sz="1800" b="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 b="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en-US" sz="1800" b="0"/>
              <a:t>EV charging load can be modelled stochastically, using information of charging characteristics, driving habits and times and state-of-charge distribution of the vehicles.</a:t>
            </a:r>
            <a:endParaRPr sz="1800" b="0"/>
          </a:p>
        </p:txBody>
      </p:sp>
      <p:sp>
        <p:nvSpPr>
          <p:cNvPr id="209" name="Google Shape;209;p2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210" name="Google Shape;210;p2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510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AutoNum type="arabicPeriod"/>
            </a:pPr>
            <a:r>
              <a:rPr lang="en-US" b="0">
                <a:solidFill>
                  <a:srgbClr val="000000"/>
                </a:solidFill>
              </a:rPr>
              <a:t>https://www.virta.global/news/finnish-government-boosts-ev-charging-infrastructure</a:t>
            </a:r>
            <a:br>
              <a:rPr lang="en-US" b="0">
                <a:solidFill>
                  <a:srgbClr val="000000"/>
                </a:solidFill>
              </a:rPr>
            </a:br>
            <a:endParaRPr b="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b="0">
                <a:solidFill>
                  <a:srgbClr val="000000"/>
                </a:solidFill>
              </a:rPr>
              <a:t>https://www.virta.global/news/ev-charging-101-how-much-electricity-does-an-electric-car-use</a:t>
            </a:r>
            <a:br>
              <a:rPr lang="en-US" b="0">
                <a:solidFill>
                  <a:srgbClr val="000000"/>
                </a:solidFill>
              </a:rPr>
            </a:br>
            <a:endParaRPr b="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-US" b="0">
                <a:solidFill>
                  <a:srgbClr val="000000"/>
                </a:solidFill>
              </a:rPr>
              <a:t>http://www.sahkoinenliikenne.fi/wp-content/uploads/2012/05/The-development-of-Finnish-electric-mobility_-A-review-of-design-principles_2012.pdf</a:t>
            </a:r>
            <a:br>
              <a:rPr lang="en-US" b="0">
                <a:solidFill>
                  <a:srgbClr val="000000"/>
                </a:solidFill>
              </a:rPr>
            </a:br>
            <a:endParaRPr b="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-US" b="0">
                <a:solidFill>
                  <a:schemeClr val="hlink"/>
                </a:solidFill>
                <a:uFill>
                  <a:noFill/>
                </a:uFill>
                <a:hlinkClick r:id="rId3"/>
              </a:rPr>
              <a:t>https://www.theseus.fi/bitstream/handle/10024/120033/Muhonen%20Santeri.pdf?sequence=1&amp;isAllowed=y</a:t>
            </a:r>
            <a:r>
              <a:rPr lang="en-US" b="0">
                <a:solidFill>
                  <a:srgbClr val="000000"/>
                </a:solidFill>
              </a:rPr>
              <a:t/>
            </a:r>
            <a:br>
              <a:rPr lang="en-US" b="0">
                <a:solidFill>
                  <a:srgbClr val="000000"/>
                </a:solidFill>
              </a:rPr>
            </a:br>
            <a:endParaRPr b="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-US" b="0">
                <a:solidFill>
                  <a:schemeClr val="hlink"/>
                </a:solidFill>
                <a:uFill>
                  <a:noFill/>
                </a:uFill>
                <a:hlinkClick r:id="rId4"/>
              </a:rPr>
              <a:t>https://ieeexplore-ieee-org.libproxy.aalto.fi/abstract/document/5535237</a:t>
            </a:r>
            <a:r>
              <a:rPr lang="en-US"/>
              <a:t/>
            </a:r>
            <a:br>
              <a:rPr lang="en-US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-US" b="0">
                <a:solidFill>
                  <a:schemeClr val="hlink"/>
                </a:solidFill>
                <a:uFill>
                  <a:noFill/>
                </a:uFill>
                <a:hlinkClick r:id="rId5"/>
              </a:rPr>
              <a:t>https://www.mdpi.com/1996-1073/10/9/1351/htm</a:t>
            </a:r>
            <a:endParaRPr b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b="0">
              <a:solidFill>
                <a:srgbClr val="000000"/>
              </a:solidFill>
            </a:endParaRPr>
          </a:p>
        </p:txBody>
      </p:sp>
      <p:sp>
        <p:nvSpPr>
          <p:cNvPr id="219" name="Google Shape;219;p2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Sources</a:t>
            </a:r>
            <a:endParaRPr/>
          </a:p>
        </p:txBody>
      </p:sp>
      <p:sp>
        <p:nvSpPr>
          <p:cNvPr id="220" name="Google Shape;220;p2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General Info on EVs</a:t>
            </a:r>
            <a:endParaRPr sz="2400" b="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Motivations for EV Charging</a:t>
            </a:r>
            <a:endParaRPr sz="2400" b="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Models for EV Charging Load</a:t>
            </a:r>
            <a:endParaRPr sz="2400" b="0">
              <a:solidFill>
                <a:srgbClr val="000000"/>
              </a:solidFill>
            </a:endParaRPr>
          </a:p>
        </p:txBody>
      </p:sp>
      <p:sp>
        <p:nvSpPr>
          <p:cNvPr id="82" name="Google Shape;82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86" name="Google Shape;8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2150" y="2832500"/>
            <a:ext cx="4353075" cy="294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379500" cy="115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 b="0">
                <a:solidFill>
                  <a:srgbClr val="000000"/>
                </a:solidFill>
              </a:rPr>
              <a:t>EVs engine is powered by electricity from an on-board battery</a:t>
            </a:r>
            <a:br>
              <a:rPr lang="en-US" sz="1800" b="0">
                <a:solidFill>
                  <a:srgbClr val="000000"/>
                </a:solidFill>
              </a:rPr>
            </a:br>
            <a:endParaRPr sz="1800" b="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</p:txBody>
      </p:sp>
      <p:sp>
        <p:nvSpPr>
          <p:cNvPr id="93" name="Google Shape;93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General Info on EVs</a:t>
            </a:r>
            <a:endParaRPr/>
          </a:p>
        </p:txBody>
      </p:sp>
      <p:sp>
        <p:nvSpPr>
          <p:cNvPr id="94" name="Google Shape;94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97" name="Google Shape;9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3000" y="1387750"/>
            <a:ext cx="1701900" cy="170285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0"/>
          <p:cNvSpPr txBox="1"/>
          <p:nvPr/>
        </p:nvSpPr>
        <p:spPr>
          <a:xfrm>
            <a:off x="460500" y="2523100"/>
            <a:ext cx="8223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Three levels of charging:</a:t>
            </a:r>
            <a:br>
              <a:rPr lang="en-US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Level 1: Slow charging, charging generally takes from 12-18 hours using 120V outlet to fully charge a fully depleted battery</a:t>
            </a:r>
            <a:br>
              <a:rPr lang="en-US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Level 2:  Charging can speed up ten times compared to level 1 and decrease the charging times down to 3-8 hour</a:t>
            </a:r>
            <a:br>
              <a:rPr lang="en-US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Level 3:  Fast Charging takes down the charging times to minutes using high levels of voltage and current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520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Cost savings </a:t>
            </a:r>
            <a:endParaRPr sz="2400" b="0">
              <a:solidFill>
                <a:srgbClr val="000000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>
                <a:solidFill>
                  <a:srgbClr val="000000"/>
                </a:solidFill>
              </a:rPr>
              <a:t>Subsidies provided by government</a:t>
            </a:r>
            <a:endParaRPr>
              <a:solidFill>
                <a:srgbClr val="000000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>
                <a:solidFill>
                  <a:srgbClr val="000000"/>
                </a:solidFill>
              </a:rPr>
              <a:t>Huge mileage savings as compared to fuel</a:t>
            </a:r>
            <a:endParaRPr>
              <a:solidFill>
                <a:srgbClr val="000000"/>
              </a:solidFill>
            </a:endParaRPr>
          </a:p>
          <a:p>
            <a:pPr marL="9144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Environmentally friendly</a:t>
            </a:r>
            <a:endParaRPr sz="2400" b="0">
              <a:solidFill>
                <a:srgbClr val="000000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>
                <a:solidFill>
                  <a:srgbClr val="000000"/>
                </a:solidFill>
              </a:rPr>
              <a:t>Positive reduction of petroleum consumption and greenhouse gas emissions</a:t>
            </a:r>
            <a:endParaRPr sz="2400" b="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US" sz="2400" b="0">
                <a:solidFill>
                  <a:srgbClr val="000000"/>
                </a:solidFill>
              </a:rPr>
              <a:t>Less dependence on renewable energy which can be volatile</a:t>
            </a:r>
            <a:endParaRPr sz="2400" b="0">
              <a:solidFill>
                <a:srgbClr val="000000"/>
              </a:solidFill>
            </a:endParaRPr>
          </a:p>
        </p:txBody>
      </p:sp>
      <p:sp>
        <p:nvSpPr>
          <p:cNvPr id="105" name="Google Shape;105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Motivations for EV Charging</a:t>
            </a:r>
            <a:endParaRPr/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2"/>
          <p:cNvSpPr txBox="1">
            <a:spLocks noGrp="1"/>
          </p:cNvSpPr>
          <p:nvPr>
            <p:ph type="ctrTitle"/>
          </p:nvPr>
        </p:nvSpPr>
        <p:spPr>
          <a:xfrm>
            <a:off x="572400" y="1234829"/>
            <a:ext cx="8341200" cy="350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/>
              <a:t>Stochastic modelling of the charging loads</a:t>
            </a:r>
            <a:endParaRPr sz="7200"/>
          </a:p>
        </p:txBody>
      </p:sp>
      <p:sp>
        <p:nvSpPr>
          <p:cNvPr id="116" name="Google Shape;116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"/>
          <p:cNvSpPr txBox="1">
            <a:spLocks noGrp="1"/>
          </p:cNvSpPr>
          <p:nvPr>
            <p:ph type="body" idx="1"/>
          </p:nvPr>
        </p:nvSpPr>
        <p:spPr>
          <a:xfrm>
            <a:off x="394500" y="1360800"/>
            <a:ext cx="75291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/>
              <a:t>Random variables: 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/>
              <a:t>-The time of switching on an individual charger.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/>
              <a:t>-Initial state-of-charge (SOC) of the EV battery.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/>
              <a:t>Distributions needed?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 1: Statistical model</a:t>
            </a: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129" name="Google Shape;12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2950" y="3218075"/>
            <a:ext cx="3390323" cy="215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6499" y="1224675"/>
            <a:ext cx="3286300" cy="227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6500" y="3495227"/>
            <a:ext cx="3135025" cy="241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Battery charging characteristics</a:t>
            </a:r>
            <a:endParaRPr/>
          </a:p>
        </p:txBody>
      </p:sp>
      <p:sp>
        <p:nvSpPr>
          <p:cNvPr id="139" name="Google Shape;139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42" name="Google Shape;142;p14"/>
          <p:cNvSpPr txBox="1"/>
          <p:nvPr/>
        </p:nvSpPr>
        <p:spPr>
          <a:xfrm>
            <a:off x="512150" y="3490075"/>
            <a:ext cx="694230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225" y="1241425"/>
            <a:ext cx="3649226" cy="244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1075" y="1241425"/>
            <a:ext cx="3851042" cy="244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22650" y="3697124"/>
            <a:ext cx="3851049" cy="2507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 1 structure</a:t>
            </a:r>
            <a:endParaRPr/>
          </a:p>
        </p:txBody>
      </p:sp>
      <p:sp>
        <p:nvSpPr>
          <p:cNvPr id="153" name="Google Shape;153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56" name="Google Shape;15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4724" y="1985977"/>
            <a:ext cx="5455703" cy="364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 1 results</a:t>
            </a:r>
            <a:endParaRPr/>
          </a:p>
        </p:txBody>
      </p:sp>
      <p:sp>
        <p:nvSpPr>
          <p:cNvPr id="164" name="Google Shape;164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67" name="Google Shape;16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3725" y="2432975"/>
            <a:ext cx="3943350" cy="292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075" y="2423025"/>
            <a:ext cx="3943351" cy="2944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On-screen Show (4:3)</PresentationFormat>
  <Paragraphs>74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presentation</vt:lpstr>
      <vt:lpstr>Aalto Content - Green</vt:lpstr>
      <vt:lpstr>ELEC-E8423 - Smart Grid  Modelling of Electric Vehicle  Charging Load</vt:lpstr>
      <vt:lpstr>Introduction</vt:lpstr>
      <vt:lpstr>General Info on EVs</vt:lpstr>
      <vt:lpstr>Motivations for EV Charging</vt:lpstr>
      <vt:lpstr>Stochastic modelling of the charging loads</vt:lpstr>
      <vt:lpstr>Model 1: Statistical model</vt:lpstr>
      <vt:lpstr>Battery charging characteristics</vt:lpstr>
      <vt:lpstr>Model 1 structure</vt:lpstr>
      <vt:lpstr>Model 1 results</vt:lpstr>
      <vt:lpstr>Model 2: probabilistic model </vt:lpstr>
      <vt:lpstr>Model 2: household load formulation</vt:lpstr>
      <vt:lpstr>State transition model and simulation</vt:lpstr>
      <vt:lpstr>Conclusions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Modelling of Electric Vehicle  Charging Load</dc:title>
  <dc:creator>Lehtonen Matti</dc:creator>
  <cp:lastModifiedBy>Lehtonen Matti</cp:lastModifiedBy>
  <cp:revision>2</cp:revision>
  <dcterms:modified xsi:type="dcterms:W3CDTF">2019-04-09T05:51:56Z</dcterms:modified>
</cp:coreProperties>
</file>