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339" r:id="rId3"/>
    <p:sldId id="355" r:id="rId4"/>
    <p:sldId id="365" r:id="rId5"/>
    <p:sldId id="366" r:id="rId6"/>
    <p:sldId id="367" r:id="rId7"/>
    <p:sldId id="369" r:id="rId8"/>
    <p:sldId id="368" r:id="rId9"/>
    <p:sldId id="352" r:id="rId10"/>
    <p:sldId id="362" r:id="rId11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0349" autoAdjust="0"/>
  </p:normalViewPr>
  <p:slideViewPr>
    <p:cSldViewPr snapToGrid="0" snapToObjects="1">
      <p:cViewPr varScale="1">
        <p:scale>
          <a:sx n="148" d="100"/>
          <a:sy n="148" d="100"/>
        </p:scale>
        <p:origin x="207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ergia.fi/files/881/Sahkontoimituksen_laatu_ja_toimitustapavirheen_sovellusohje_2014.pdf" TargetMode="External"/><Relationship Id="rId7" Type="http://schemas.openxmlformats.org/officeDocument/2006/relationships/hyperlink" Target="http://julkaisut.valtioneuvosto.fi/bitstream/handle/10024/161148/TEM_33_2018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brandondonnelly.com/2015/05/01/tesla-introduces-a-battery-for-your-home/" TargetMode="External"/><Relationship Id="rId5" Type="http://schemas.openxmlformats.org/officeDocument/2006/relationships/hyperlink" Target="http://energylive.aemo.com.au/Energy-Explained/Managing-frequency-in-the-power-system" TargetMode="External"/><Relationship Id="rId4" Type="http://schemas.openxmlformats.org/officeDocument/2006/relationships/hyperlink" Target="https://www.fingrid.fi/en/electricity-market/demand-side-managemen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</a:t>
            </a:r>
            <a:r>
              <a:rPr lang="fi-FI" sz="3200" dirty="0" err="1"/>
              <a:t>Smart</a:t>
            </a:r>
            <a:r>
              <a:rPr lang="fi-FI" sz="3200" dirty="0"/>
              <a:t> Grid</a:t>
            </a:r>
            <a:br>
              <a:rPr lang="fi-FI" sz="3200" dirty="0"/>
            </a:br>
            <a:r>
              <a:rPr lang="fi-FI" sz="3200"/>
              <a:t/>
            </a:r>
            <a:br>
              <a:rPr lang="fi-FI" sz="3200"/>
            </a:br>
            <a:r>
              <a:rPr lang="fi-FI" sz="3200" i="1"/>
              <a:t>Demand response in power system energy balance management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/>
              <a:t>Teemu Manner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/>
              <a:t>20</a:t>
            </a:r>
            <a:r>
              <a:rPr lang="et-EE"/>
              <a:t>.0</a:t>
            </a:r>
            <a:r>
              <a:rPr lang="fi-FI"/>
              <a:t>2</a:t>
            </a:r>
            <a:r>
              <a:rPr lang="et-EE"/>
              <a:t>.201</a:t>
            </a:r>
            <a:r>
              <a:rPr lang="fi-FI" dirty="0"/>
              <a:t>9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/>
              <a:t>Increasing share of intermittent renewable energy sources, such as wind and solar, has elevated the discussion around the potential of demand response.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/>
              <a:t>This presentation aims to provide an overview of energy balancing management and </a:t>
            </a:r>
            <a:r>
              <a:rPr lang="en-GB" sz="2000"/>
              <a:t>discusses the </a:t>
            </a:r>
            <a:r>
              <a:rPr lang="en-US" sz="2000"/>
              <a:t>role and potential of demand response in the power system</a:t>
            </a:r>
          </a:p>
          <a:p>
            <a:pPr marL="0" indent="0" eaLnBrk="1" hangingPunct="1">
              <a:lnSpc>
                <a:spcPct val="10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20.02.2019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2050" name="Picture 2" descr="Kuvahaun tulos haulle balance">
            <a:extLst>
              <a:ext uri="{FF2B5EF4-FFF2-40B4-BE49-F238E27FC236}">
                <a16:creationId xmlns:a16="http://schemas.microsoft.com/office/drawing/2014/main" id="{71D266BD-103F-4F95-97B3-18DAFCA84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984" y="3439889"/>
            <a:ext cx="4612031" cy="230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3C9000-ACCA-4ED9-A17B-7B69E4FAD5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 fontScale="92500"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200"/>
              <a:t>The balance between production and consumption is indicated by the frequency of the electricity grid which has a nominal value of 50.0 Hz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200"/>
              <a:t>If production is higher than consumption, frequency increases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200">
                <a:sym typeface="Wingdings" panose="05000000000000000000" pitchFamily="2" charset="2"/>
              </a:rPr>
              <a:t>If consumption is higher than production, frequency decreases </a:t>
            </a:r>
          </a:p>
          <a:p>
            <a:pPr marL="357188" indent="-357188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/>
              <a:t>Frequency variation requirements: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/>
              <a:t>In Finland, the nominal value of the frequency is 50 Hz, and the permitted range of the frequency is from 49.9 to 50.1 Hz.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/>
              <a:t>Requirements for the 10 s average frequency</a:t>
            </a:r>
          </a:p>
          <a:p>
            <a:pPr lvl="2"/>
            <a:r>
              <a:rPr lang="en-US" sz="1500"/>
              <a:t>49,5 Hz – 50.5 Hz ; 99,5 % of the year</a:t>
            </a:r>
          </a:p>
          <a:p>
            <a:pPr lvl="2"/>
            <a:r>
              <a:rPr lang="en-US" sz="1500"/>
              <a:t>47 Hz – 52 Hz ; 100 % of the year</a:t>
            </a:r>
          </a:p>
          <a:p>
            <a:pPr marL="388937" lvl="1" indent="0">
              <a:buNone/>
            </a:pPr>
            <a:endParaRPr lang="en-US" sz="1400"/>
          </a:p>
          <a:p>
            <a:pPr marL="388937" lvl="1" indent="0">
              <a:buNone/>
            </a:pPr>
            <a:r>
              <a:rPr lang="en-US" sz="1400"/>
              <a:t>Defined in standard: SFS-EN 50160</a:t>
            </a:r>
          </a:p>
          <a:p>
            <a:endParaRPr lang="en-GB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fi-FI"/>
          </a:p>
        </p:txBody>
      </p:sp>
      <p:pic>
        <p:nvPicPr>
          <p:cNvPr id="1028" name="Picture 4" descr="Kuvahaun tulos haulle frequency power balance">
            <a:extLst>
              <a:ext uri="{FF2B5EF4-FFF2-40B4-BE49-F238E27FC236}">
                <a16:creationId xmlns:a16="http://schemas.microsoft.com/office/drawing/2014/main" id="{4DBD3F9C-1248-44C2-B8D7-A2D1610F1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474" y="4206078"/>
            <a:ext cx="3347552" cy="153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080E1B-F736-4775-9A23-85C3916343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Power balance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DB5EDB-AFE7-498A-AB4E-45D840DBAD0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7AC02-EFE3-412D-ADDC-2414ECB2D97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1FB725-6BE2-4A90-B5D1-FA3A9566EB12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20.02.2019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42D2FE-A9EB-4E14-A3FC-90229762D2D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0961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uvahaun tulos haulle intermittent renewable energy">
            <a:extLst>
              <a:ext uri="{FF2B5EF4-FFF2-40B4-BE49-F238E27FC236}">
                <a16:creationId xmlns:a16="http://schemas.microsoft.com/office/drawing/2014/main" id="{057991CD-DA2C-492E-8F8E-A127AC3399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6" t="14275" r="15277" b="10670"/>
          <a:stretch/>
        </p:blipFill>
        <p:spPr bwMode="auto">
          <a:xfrm>
            <a:off x="4973638" y="4021992"/>
            <a:ext cx="3000375" cy="167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2B6C10-3863-4CF9-B09F-9A17B201AE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1"/>
            <a:ext cx="7988990" cy="308868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000"/>
              <a:t>Conventionally, the power balance has been sustained by adjusting the generation according to the demand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000"/>
              <a:t>The share of renewable energy production has increased substantially in power systems and it is expected to keep increasing in the future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000"/>
              <a:t>As the amount of inflexible renewable energy production increases in the grid, managing the demand becomes more important than before </a:t>
            </a:r>
            <a:endParaRPr lang="en-GB" sz="2000" b="0" i="1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A4223C-0A06-448E-B8B9-AAFDA89306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Variable renewable energy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7CAB8E-BB42-491A-A4D9-8D9A5416DBF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73E6E4-B216-453E-B8F2-F6865DCE768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6378C8D-82E0-4389-88D2-A5EE9AFDF069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/>
              <a:t>20.02.2019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4DDD5-A390-4780-9059-C8F76280D88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76647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A66DE6C-1FB7-4C77-A59B-88BC2BB3EC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/>
              <a:t>Production and consumption are planned in advance by Fingrid and other market operators, but in practice there are deviations during each hour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/>
              <a:t>To balance these deviations, Fingrid utilizes different kinds of reserves from reserve markets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/>
              <a:t>Reserves are power plants and consumption resources which either increase or decrease their electric power according to the need of the power system </a:t>
            </a:r>
            <a:endParaRPr lang="fi-FI" sz="20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491894-34A6-47E8-A528-31D68C8753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Reserves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EFB88E-EA57-4132-BE3C-7C53E88973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9A052F-7656-42CA-A2BF-8238EF3A2D5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D1901CE-D117-4021-970B-2262076E24F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20.02.2019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E899BF-8E94-4DF6-B99B-E9B01D9BCD0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2832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71FFA73-EB97-4D7B-860F-D8F46DEB4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706" y="1203376"/>
            <a:ext cx="6268588" cy="429008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F3EF027-7A74-4A76-8EFA-230AB91264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Reserve markets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D29499-CD7E-4390-8ED9-A8F7FB3C5F5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1A9734-B27E-43E7-820C-558621B85CE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EBFAB2-AF2C-4E07-B242-FCB8001F4FF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20.02.2019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5AF4A-EED9-4A04-A601-1AC74DD9A1A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1361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9E4695D-A1EE-4230-8F9F-B8A309006C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39" b="1861"/>
          <a:stretch/>
        </p:blipFill>
        <p:spPr>
          <a:xfrm>
            <a:off x="1947519" y="2935250"/>
            <a:ext cx="5238751" cy="2700337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B959AFE-6FD2-4C6F-8703-6D1C76C205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/>
              <a:t>Aggregators are relatively new actors in the electricity markets offering demand response in a new way. The main idea of aggregators is to bundle small-scale consumers and producers into larger units that can participate in the reserve markets</a:t>
            </a:r>
            <a:endParaRPr lang="fi-FI" sz="20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2DDF17-74CE-49CA-98E7-A972526A93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Aggregators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D06A02-E8D4-4EEF-A628-318E8D5A7D2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FB1B93-E1E7-4699-B9D5-DA29BCB522B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54814B-CE5C-4CEB-8964-BBDD2812AF72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20.02.2019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91B4AF-F80F-4FC7-ABDA-B2716593D85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0830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/>
              <a:t>The balance between production and consumption is indicated by the frequency of the electricity grid which has a nominal value of 50.0 Hz.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/>
              <a:t>As the amount of inflexible renewable energy production increases in the grid, managing the demand becomes more important than before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/>
              <a:t>To balance the deviations of production and consumption, Fingrid utilizes different kinds of reserves from reserve markets </a:t>
            </a:r>
          </a:p>
          <a:p>
            <a:pPr marL="0" indent="0">
              <a:lnSpc>
                <a:spcPct val="150000"/>
              </a:lnSpc>
            </a:pPr>
            <a:endParaRPr lang="en-GB"/>
          </a:p>
          <a:p>
            <a:pPr marL="0" indent="0">
              <a:lnSpc>
                <a:spcPct val="150000"/>
              </a:lnSpc>
            </a:pPr>
            <a:endParaRPr lang="en-GB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</a:pPr>
            <a:endParaRPr lang="fi-FI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20.02.2019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1200">
                <a:hlinkClick r:id="rId3"/>
              </a:rPr>
              <a:t>https://energia.fi/files/881/Sahkontoimituksen_laatu_ja_toimitustapavirheen_sovellusohje_2014.pdf</a:t>
            </a:r>
            <a:endParaRPr lang="en-US" sz="1200"/>
          </a:p>
          <a:p>
            <a:pPr marL="0" indent="0">
              <a:lnSpc>
                <a:spcPct val="150000"/>
              </a:lnSpc>
            </a:pPr>
            <a:r>
              <a:rPr lang="en-US" sz="1200">
                <a:hlinkClick r:id="rId4"/>
              </a:rPr>
              <a:t>https://www.fingrid.fi/en/electricity-market/demand-side-management/</a:t>
            </a:r>
            <a:endParaRPr lang="en-US" sz="1200"/>
          </a:p>
          <a:p>
            <a:pPr marL="0" indent="0">
              <a:lnSpc>
                <a:spcPct val="150000"/>
              </a:lnSpc>
            </a:pPr>
            <a:r>
              <a:rPr lang="en-US" sz="1200">
                <a:hlinkClick r:id="rId5"/>
              </a:rPr>
              <a:t>http://energylive.aemo.com.au/Energy-Explained/Managing-frequency-in-the-power-system</a:t>
            </a:r>
            <a:endParaRPr lang="en-US" sz="1200"/>
          </a:p>
          <a:p>
            <a:pPr marL="0" indent="0">
              <a:lnSpc>
                <a:spcPct val="150000"/>
              </a:lnSpc>
            </a:pPr>
            <a:r>
              <a:rPr lang="en-US" sz="1200">
                <a:hlinkClick r:id="rId6"/>
              </a:rPr>
              <a:t>https://brandondonnelly.com/2015/05/01/tesla-introduces-a-battery-for-your-home/</a:t>
            </a:r>
            <a:endParaRPr lang="en-US" sz="1200"/>
          </a:p>
          <a:p>
            <a:pPr marL="0" indent="0">
              <a:lnSpc>
                <a:spcPct val="150000"/>
              </a:lnSpc>
            </a:pPr>
            <a:r>
              <a:rPr lang="en-US" sz="1200">
                <a:hlinkClick r:id="rId7"/>
              </a:rPr>
              <a:t>http://julkaisut.valtioneuvosto.fi/bitstream/handle/10024/161148/TEM_33_2018.pdf</a:t>
            </a:r>
            <a:endParaRPr lang="en-US" sz="1200"/>
          </a:p>
          <a:p>
            <a:pPr marL="0" indent="0">
              <a:lnSpc>
                <a:spcPct val="150000"/>
              </a:lnSpc>
            </a:pPr>
            <a:endParaRPr lang="en-US" sz="1200"/>
          </a:p>
          <a:p>
            <a:pPr marL="0" indent="0">
              <a:lnSpc>
                <a:spcPct val="150000"/>
              </a:lnSpc>
            </a:pPr>
            <a:endParaRPr lang="en-US" sz="1200"/>
          </a:p>
          <a:p>
            <a:pPr marL="0" indent="0">
              <a:lnSpc>
                <a:spcPct val="150000"/>
              </a:lnSpc>
            </a:pPr>
            <a:endParaRPr lang="en-US" sz="1200"/>
          </a:p>
          <a:p>
            <a:pPr marL="0" indent="0">
              <a:lnSpc>
                <a:spcPct val="150000"/>
              </a:lnSpc>
            </a:pPr>
            <a:endParaRPr lang="en-US" sz="120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20.02.2019</a:t>
            </a:r>
            <a:endParaRPr lang="en-US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13792</TotalTime>
  <Words>443</Words>
  <Application>Microsoft Office PowerPoint</Application>
  <PresentationFormat>On-screen Show (4:3)</PresentationFormat>
  <Paragraphs>63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Demand response in power system energy balance management</vt:lpstr>
      <vt:lpstr>Introduction</vt:lpstr>
      <vt:lpstr>Power balance</vt:lpstr>
      <vt:lpstr>Variable renewable energy</vt:lpstr>
      <vt:lpstr>Reserves</vt:lpstr>
      <vt:lpstr>Reserve markets</vt:lpstr>
      <vt:lpstr>Aggregators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1136</cp:revision>
  <dcterms:created xsi:type="dcterms:W3CDTF">2010-03-23T14:57:30Z</dcterms:created>
  <dcterms:modified xsi:type="dcterms:W3CDTF">2019-03-04T14:11:10Z</dcterms:modified>
</cp:coreProperties>
</file>