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3" r:id="rId1"/>
    <p:sldMasterId id="2147483654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197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279ef9f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g5279ef9f3e_0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52047f759a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Google Shape;98;g52047f759a_0_2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5279ef9f3e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5279ef9f3e_0_1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528282c2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528282c2f0_0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g528282c2f0_0_0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528282c2f0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528282c2f0_0_1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528282c2f0_0_10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4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5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6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6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6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Google Shape;16;p1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3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segan.2018.100185" TargetMode="External"/><Relationship Id="rId3" Type="http://schemas.openxmlformats.org/officeDocument/2006/relationships/hyperlink" Target="https://emobility.teknologiateollisuus.fi/sites/emobility/files/file_attachments/sahkoinen_liikenne_tilannekatsaus_2018_q4_20190214_jaettava.pdf" TargetMode="External"/><Relationship Id="rId7" Type="http://schemas.openxmlformats.org/officeDocument/2006/relationships/hyperlink" Target="https://doi.org/10.1016/j.energy.2017.04.116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eeexplore-ieee-org.libproxy.aalto.fi/document/7463483" TargetMode="External"/><Relationship Id="rId5" Type="http://schemas.openxmlformats.org/officeDocument/2006/relationships/hyperlink" Target="https://www-sciencedirect-com.libproxy.aalto.fi/science/article/pii/S0306261918314508" TargetMode="External"/><Relationship Id="rId4" Type="http://schemas.openxmlformats.org/officeDocument/2006/relationships/hyperlink" Target="https://www.iea.org/gevo2018/" TargetMode="External"/><Relationship Id="rId9" Type="http://schemas.openxmlformats.org/officeDocument/2006/relationships/hyperlink" Target="https://www.utilitydive.com/news/honda-offers-demand-response-charging-program-to-ev-drivers/52904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/>
              <a:t>ELEC-E8423 - Smart Grid</a:t>
            </a:r>
            <a:br>
              <a:rPr lang="fi-FI" sz="3200"/>
            </a:br>
            <a:r>
              <a:rPr lang="fi-FI" sz="3200"/>
              <a:t/>
            </a:r>
            <a:br>
              <a:rPr lang="fi-FI" sz="3200"/>
            </a:br>
            <a:r>
              <a:rPr lang="fi-FI" sz="3200" i="1"/>
              <a:t>Demand response of EV loads</a:t>
            </a:r>
            <a:endParaRPr sz="3200" i="1"/>
          </a:p>
        </p:txBody>
      </p:sp>
      <p:sp>
        <p:nvSpPr>
          <p:cNvPr id="70" name="Google Shape;70;p8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Paavo Hietanen,</a:t>
            </a: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Atte Hintikka</a:t>
            </a: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/>
          </a:p>
        </p:txBody>
      </p:sp>
      <p:sp>
        <p:nvSpPr>
          <p:cNvPr id="71" name="Google Shape;71;p8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72" name="Google Shape;72;p8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3" name="Google Shape;73;p8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8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Introduction</a:t>
            </a:r>
            <a:endParaRPr/>
          </a:p>
        </p:txBody>
      </p:sp>
      <p:sp>
        <p:nvSpPr>
          <p:cNvPr id="81" name="Google Shape;81;p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2" name="Google Shape;82;p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3" name="Google Shape;83;p9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84" name="Google Shape;84;p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2</a:t>
            </a:fld>
            <a:endParaRPr/>
          </a:p>
        </p:txBody>
      </p:sp>
      <p:sp>
        <p:nvSpPr>
          <p:cNvPr id="85" name="Google Shape;85;p9"/>
          <p:cNvSpPr txBox="1">
            <a:spLocks noGrp="1"/>
          </p:cNvSpPr>
          <p:nvPr>
            <p:ph type="body" idx="1"/>
          </p:nvPr>
        </p:nvSpPr>
        <p:spPr>
          <a:xfrm>
            <a:off x="821625" y="1443775"/>
            <a:ext cx="5331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fi-FI" sz="2000" i="1"/>
              <a:t>Motivation</a:t>
            </a:r>
            <a:endParaRPr sz="2000" i="1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Fleet size expected to grow rapidly</a:t>
            </a:r>
            <a:endParaRPr b="0"/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i-FI" sz="1100"/>
              <a:t>Currently in Finland: 15 499</a:t>
            </a:r>
            <a:endParaRPr sz="1100"/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i-FI" sz="1100"/>
              <a:t>Goal for 2030: 250 000</a:t>
            </a:r>
            <a:endParaRPr sz="1100"/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i-FI" sz="1100"/>
              <a:t>Globally 2030: 125 million</a:t>
            </a:r>
            <a:endParaRPr sz="110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Large fleet might have a negative impact on economy and grid resiliency</a:t>
            </a:r>
            <a:endParaRPr sz="1100" b="0"/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i-FI" sz="1100"/>
              <a:t>Uncontrolled charging may cause system load peaks -&gt; degradation of power quality</a:t>
            </a:r>
            <a:endParaRPr sz="1100"/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i-FI" sz="1100"/>
              <a:t>Extra demand charge could need to be utilized for load spikes in commercial charging areas</a:t>
            </a:r>
            <a:endParaRPr sz="110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Collective charging could be approached by offering drivers a chance to buy their supply in day-ahead bidding</a:t>
            </a:r>
            <a:endParaRPr b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➨"/>
            </a:pPr>
            <a:r>
              <a:rPr lang="fi-FI" sz="1100" b="1"/>
              <a:t>Demand Response</a:t>
            </a:r>
            <a:endParaRPr sz="1100" b="1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Technologies for EV demand response</a:t>
            </a:r>
            <a:endParaRPr/>
          </a:p>
        </p:txBody>
      </p:sp>
      <p:sp>
        <p:nvSpPr>
          <p:cNvPr id="91" name="Google Shape;91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2" name="Google Shape;92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3" name="Google Shape;93;p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94" name="Google Shape;94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3</a:t>
            </a:fld>
            <a:endParaRPr/>
          </a:p>
        </p:txBody>
      </p:sp>
      <p:sp>
        <p:nvSpPr>
          <p:cNvPr id="95" name="Google Shape;95;p10"/>
          <p:cNvSpPr txBox="1">
            <a:spLocks noGrp="1"/>
          </p:cNvSpPr>
          <p:nvPr>
            <p:ph type="body" idx="1"/>
          </p:nvPr>
        </p:nvSpPr>
        <p:spPr>
          <a:xfrm>
            <a:off x="821625" y="1443775"/>
            <a:ext cx="74631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000" i="1"/>
              <a:t>Vehicle to Grid (V2G) technology</a:t>
            </a:r>
            <a:endParaRPr sz="2000"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b="0"/>
              <a:t>Different technology applications that utilize two-way chargers for EVs, allowing them to discharge their battery’s electricity back to grid</a:t>
            </a:r>
            <a:endParaRPr b="0"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0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Strengths: </a:t>
            </a:r>
            <a:endParaRPr b="0"/>
          </a:p>
          <a:p>
            <a:pPr marL="899999" lvl="1" indent="-3174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 b="0"/>
              <a:t>Using EVs as distributed energy storages, enabling smoothing down of demand spikes </a:t>
            </a:r>
            <a:endParaRPr sz="1400" b="0"/>
          </a:p>
          <a:p>
            <a:pPr marL="899999" lvl="1" indent="-3174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 b="0"/>
              <a:t>Compensation to drivers when they sell unneeded electricity</a:t>
            </a:r>
            <a:endParaRPr sz="1400" b="0"/>
          </a:p>
          <a:p>
            <a:pPr marL="899999" lvl="1" indent="-3174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 b="0"/>
              <a:t>When drivers are able to sell their battery capacity beforehand, day-ahead markets can accompany surplus to calculations</a:t>
            </a:r>
            <a:endParaRPr sz="1400" b="0"/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Weaknesses/Difficulties:</a:t>
            </a:r>
            <a:endParaRPr b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Extra stress on battery, reduced lifetime</a:t>
            </a:r>
            <a:endParaRPr sz="140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Requires centralized, smart control systems</a:t>
            </a:r>
            <a:endParaRPr sz="1400"/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Technologies for EV demand response</a:t>
            </a:r>
            <a:endParaRPr/>
          </a:p>
        </p:txBody>
      </p:sp>
      <p:sp>
        <p:nvSpPr>
          <p:cNvPr id="101" name="Google Shape;101;p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2" name="Google Shape;102;p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3" name="Google Shape;103;p1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104" name="Google Shape;104;p1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4</a:t>
            </a:fld>
            <a:endParaRPr/>
          </a:p>
        </p:txBody>
      </p:sp>
      <p:sp>
        <p:nvSpPr>
          <p:cNvPr id="105" name="Google Shape;105;p11"/>
          <p:cNvSpPr txBox="1">
            <a:spLocks noGrp="1"/>
          </p:cNvSpPr>
          <p:nvPr>
            <p:ph type="body" idx="1"/>
          </p:nvPr>
        </p:nvSpPr>
        <p:spPr>
          <a:xfrm>
            <a:off x="821625" y="1443775"/>
            <a:ext cx="74631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000" i="1"/>
              <a:t>(Aggregate) Virtual Battery</a:t>
            </a:r>
            <a:endParaRPr sz="2000" i="1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b="0"/>
              <a:t>A virtual model of the whole EV fleet could be constructed which would allow day-ahead forecasting of total charging and day-ahead prices needs</a:t>
            </a:r>
            <a:endParaRPr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0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Strengths:</a:t>
            </a:r>
            <a:endParaRPr b="0"/>
          </a:p>
          <a:p>
            <a:pPr marL="899999" lvl="1" indent="-3174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 b="0"/>
              <a:t>Controlling EV charging times with smart scheduled charging systems when the markets are optimal for the </a:t>
            </a:r>
            <a:r>
              <a:rPr lang="fi-FI" sz="1400"/>
              <a:t>drivers</a:t>
            </a:r>
            <a:endParaRPr sz="1400"/>
          </a:p>
          <a:p>
            <a:pPr marL="899999" lvl="1" indent="-3174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Avoidance of load volatility</a:t>
            </a:r>
            <a:endParaRPr sz="1400"/>
          </a:p>
          <a:p>
            <a:pPr marL="899999" lvl="1" indent="-3174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Support for additional services, like V2G technologies</a:t>
            </a:r>
            <a:endParaRPr sz="1400"/>
          </a:p>
          <a:p>
            <a:pPr marL="899999" lvl="0" indent="-2285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Weaknesses/Difficulties:</a:t>
            </a:r>
            <a:endParaRPr b="0"/>
          </a:p>
          <a:p>
            <a:pPr marL="899999" lvl="1" indent="-3174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Individual charging times are stochastic: Very difficult to forecast</a:t>
            </a:r>
            <a:endParaRPr sz="1400"/>
          </a:p>
          <a:p>
            <a:pPr marL="899999" lvl="1" indent="-3174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Computationally expensive to schedule charging and calculate capacity for each individual EV and the whole fleet at the same time</a:t>
            </a: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Technologies for EV demand response</a:t>
            </a:r>
            <a:endParaRPr/>
          </a:p>
        </p:txBody>
      </p:sp>
      <p:sp>
        <p:nvSpPr>
          <p:cNvPr id="111" name="Google Shape;111;p1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12" name="Google Shape;112;p1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13" name="Google Shape;113;p1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114" name="Google Shape;114;p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5</a:t>
            </a:fld>
            <a:endParaRPr/>
          </a:p>
        </p:txBody>
      </p:sp>
      <p:sp>
        <p:nvSpPr>
          <p:cNvPr id="115" name="Google Shape;115;p12"/>
          <p:cNvSpPr txBox="1">
            <a:spLocks noGrp="1"/>
          </p:cNvSpPr>
          <p:nvPr>
            <p:ph type="body" idx="1"/>
          </p:nvPr>
        </p:nvSpPr>
        <p:spPr>
          <a:xfrm>
            <a:off x="821625" y="1443775"/>
            <a:ext cx="74631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000" i="1"/>
              <a:t>Home Energy Management Systems (HEMS)</a:t>
            </a:r>
            <a:endParaRPr sz="2000" i="1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b="0"/>
              <a:t>Energy management systems that handle the energy consumption of various house-appliances in individual homes</a:t>
            </a:r>
            <a:endParaRPr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0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Strengths:</a:t>
            </a:r>
            <a:endParaRPr b="0"/>
          </a:p>
          <a:p>
            <a:pPr marL="899999" lvl="1" indent="-3174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Similar price optimization capabilities as with the virtual batteries</a:t>
            </a:r>
            <a:endParaRPr sz="1400"/>
          </a:p>
          <a:p>
            <a:pPr marL="899999" lvl="1" indent="-3174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Support for various other house appliances that the driver may have</a:t>
            </a:r>
            <a:endParaRPr sz="1400"/>
          </a:p>
          <a:p>
            <a:pPr marL="899999" lvl="1" indent="-3174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Real-time control and signalling</a:t>
            </a:r>
            <a:endParaRPr sz="1400"/>
          </a:p>
          <a:p>
            <a:pPr marL="899999" lvl="0" indent="-2285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Weaknesses/Difficulties:</a:t>
            </a:r>
            <a:endParaRPr b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Usually centrally controlled by retail electricity providers (REPs) - are people willing to be “managed” from outside?</a:t>
            </a:r>
            <a:endParaRPr sz="140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Requires lot of bidirectional ICT connections between households, their appliances and REPs - information security issues?</a:t>
            </a: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3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3056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28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High peak-valley gap is necessary</a:t>
            </a:r>
            <a:endParaRPr b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Large number of EVs can create a new System Peak period</a:t>
            </a:r>
            <a:endParaRPr b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Electric passenger cars and commercial EVs could be the main DR contributors</a:t>
            </a:r>
            <a:endParaRPr b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Smart charging could provide a higher value for grid than peak shaving</a:t>
            </a:r>
            <a:endParaRPr b="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The market potential</a:t>
            </a:r>
            <a:endParaRPr/>
          </a:p>
        </p:txBody>
      </p:sp>
      <p:sp>
        <p:nvSpPr>
          <p:cNvPr id="123" name="Google Shape;123;p1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6</a:t>
            </a:fld>
            <a:endParaRPr/>
          </a:p>
        </p:txBody>
      </p:sp>
      <p:pic>
        <p:nvPicPr>
          <p:cNvPr id="126" name="Google Shape;12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725" y="3292400"/>
            <a:ext cx="8250552" cy="341842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3"/>
          <p:cNvSpPr txBox="1"/>
          <p:nvPr/>
        </p:nvSpPr>
        <p:spPr>
          <a:xfrm>
            <a:off x="157075" y="6402400"/>
            <a:ext cx="10947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Photo: [7]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/>
              <a:t>Honda offers demand response charging program to EV drivers in Southern California</a:t>
            </a:r>
            <a:endParaRPr/>
          </a:p>
          <a:p>
            <a:pPr marL="457200" lvl="0" indent="-330200" algn="l" rtl="0">
              <a:spcBef>
                <a:spcPts val="280"/>
              </a:spcBef>
              <a:spcAft>
                <a:spcPts val="0"/>
              </a:spcAft>
              <a:buSzPts val="1600"/>
              <a:buChar char="●"/>
            </a:pPr>
            <a:r>
              <a:rPr lang="fi-FI" sz="1600" b="0"/>
              <a:t>Drivers can receive push notifications to remind them to plug in</a:t>
            </a:r>
            <a:endParaRPr sz="1600" b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i-FI" sz="1600" b="0"/>
              <a:t>Possible to earn 50$ per 2-month period </a:t>
            </a:r>
            <a:endParaRPr sz="1600" b="0"/>
          </a:p>
          <a:p>
            <a:pPr marL="457200" lvl="0" indent="45720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600" b="0"/>
              <a:t>Plus a 50$ Sign-up fee</a:t>
            </a:r>
            <a:endParaRPr sz="1600" b="0"/>
          </a:p>
          <a:p>
            <a:pPr marL="457200" lvl="0" indent="-330200" algn="l" rtl="0">
              <a:spcBef>
                <a:spcPts val="280"/>
              </a:spcBef>
              <a:spcAft>
                <a:spcPts val="0"/>
              </a:spcAft>
              <a:buSzPts val="1600"/>
              <a:buChar char="●"/>
            </a:pPr>
            <a:r>
              <a:rPr lang="fi-FI" sz="1600" b="0"/>
              <a:t>Not V2G, only smart charging</a:t>
            </a:r>
            <a:endParaRPr sz="1600" b="0"/>
          </a:p>
        </p:txBody>
      </p:sp>
      <p:sp>
        <p:nvSpPr>
          <p:cNvPr id="134" name="Google Shape;134;p1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Example</a:t>
            </a:r>
            <a:endParaRPr/>
          </a:p>
        </p:txBody>
      </p:sp>
      <p:sp>
        <p:nvSpPr>
          <p:cNvPr id="135" name="Google Shape;135;p1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7</a:t>
            </a:fld>
            <a:endParaRPr/>
          </a:p>
        </p:txBody>
      </p:sp>
      <p:pic>
        <p:nvPicPr>
          <p:cNvPr id="138" name="Google Shape;13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6250" y="3343350"/>
            <a:ext cx="3528551" cy="236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2000"/>
              <a:t>Large fleet of EVs can cause challenges</a:t>
            </a: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2000"/>
              <a:t>It is important to get the EV owners to participate in the markets</a:t>
            </a: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2000"/>
              <a:t>Smart charging seems to be the most attractive option</a:t>
            </a: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292100" lvl="0" indent="-165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</p:txBody>
      </p:sp>
      <p:sp>
        <p:nvSpPr>
          <p:cNvPr id="144" name="Google Shape;144;p1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Conclusions</a:t>
            </a:r>
            <a:endParaRPr/>
          </a:p>
        </p:txBody>
      </p:sp>
      <p:sp>
        <p:nvSpPr>
          <p:cNvPr id="145" name="Google Shape;145;p1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46" name="Google Shape;146;p1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47" name="Google Shape;147;p1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148" name="Google Shape;148;p1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6"/>
          <p:cNvSpPr txBox="1">
            <a:spLocks noGrp="1"/>
          </p:cNvSpPr>
          <p:nvPr>
            <p:ph type="body" idx="1"/>
          </p:nvPr>
        </p:nvSpPr>
        <p:spPr>
          <a:xfrm>
            <a:off x="504900" y="1262275"/>
            <a:ext cx="8134200" cy="455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000"/>
              <a:t>[1] Teknologiateollisuus: Sähköinen liikenne tilannekatsaus, Q4 2018, On their website, Available: </a:t>
            </a:r>
            <a:r>
              <a:rPr lang="fi-FI" sz="1000" u="sng">
                <a:solidFill>
                  <a:schemeClr val="hlink"/>
                </a:solidFill>
                <a:hlinkClick r:id="rId3"/>
              </a:rPr>
              <a:t>https://emobility.teknologiateollisuus.fi/sites/emobility/files/file_attachments/sahkoinen_liikenne_tilannekatsaus_2018_q4_20190214_jaettava.pdf</a:t>
            </a:r>
            <a:endParaRPr sz="1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000"/>
              <a:t>[2] IAEA: Global EV Outlook, On their website, 2018, Available: </a:t>
            </a:r>
            <a:r>
              <a:rPr lang="fi-FI" sz="1000" u="sng">
                <a:solidFill>
                  <a:schemeClr val="hlink"/>
                </a:solidFill>
                <a:hlinkClick r:id="rId4"/>
              </a:rPr>
              <a:t>https://www.iea.org/gevo2018/</a:t>
            </a:r>
            <a:endParaRPr sz="1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000"/>
              <a:t>[3] Yingqi Xiong, Bin Wang, Chi-cheng Chu, Rajit Gadh: Vehicle grid integration for demand response with mixture user model and decentralized optimization. 2018. Available: </a:t>
            </a:r>
            <a:r>
              <a:rPr lang="fi-FI" sz="1000" u="sng">
                <a:solidFill>
                  <a:srgbClr val="000000"/>
                </a:solidFill>
                <a:hlinkClick r:id="rId5"/>
              </a:rPr>
              <a:t>https://www-sciencedirect-com.libproxy.aalto.fi/science/article/pii/S0306261918314508</a:t>
            </a:r>
            <a:endParaRPr sz="10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000"/>
              <a:t>[4] Hongcai Zhang, Zechun Hu, Zhiwei Xu, Yonghua Song: Evaluation of Achievable Vehicle-to-Grid Capacity Using Aggregate PEV Model. 2017. Available: </a:t>
            </a:r>
            <a:r>
              <a:rPr lang="fi-FI" sz="1000" u="sng">
                <a:solidFill>
                  <a:schemeClr val="hlink"/>
                </a:solidFill>
                <a:hlinkClick r:id="rId6"/>
              </a:rPr>
              <a:t>https://ieeexplore-ieee-org.libproxy.aalto.fi/document/7463483</a:t>
            </a:r>
            <a:endParaRPr sz="1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000"/>
              <a:t>[5] Kotub Uddin, Tim Jackson, Widanalage D. Widanage, Gael Chouchelamane, Paul A. Jennings, James Marco: On the possibility of extending the lifetime of lithium-ion batteries through optimal V2G facilitated by an integrated vehicle and smart-grid system. 2017. Available: </a:t>
            </a:r>
            <a:r>
              <a:rPr lang="fi-FI" sz="1000" u="sng">
                <a:solidFill>
                  <a:schemeClr val="hlink"/>
                </a:solidFill>
                <a:hlinkClick r:id="rId7"/>
              </a:rPr>
              <a:t>https://doi.org/10.1016/j.energy.2017.04.116</a:t>
            </a:r>
            <a:endParaRPr sz="1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000"/>
              <a:t>[6] Mohammad Ali Fotouhi Ghazvini, Gianluca Lipari, Marco Pau, Ferdinanda Ponci, Antonello Monti, João Soares, Rui Castro, Zita Vale: Congestion management in active distribution networks through demand response implementation. 2019. Available: </a:t>
            </a:r>
            <a:r>
              <a:rPr lang="fi-FI" sz="1000" u="sng">
                <a:solidFill>
                  <a:schemeClr val="hlink"/>
                </a:solidFill>
                <a:hlinkClick r:id="rId8"/>
              </a:rPr>
              <a:t>https://doi.org/10.1016/j.segan.2018.100185</a:t>
            </a:r>
            <a:endParaRPr sz="1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000"/>
              <a:t>[7] Liu Jiang, Zhao Yongqiang, Kim Hyoungmi, The potential and economics of EV smart charging: A case study in Shanghai, Energy Policy, Available at: https://doi.org/10.1016/j.enpol.2018.04.037</a:t>
            </a:r>
            <a:endParaRPr sz="1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000"/>
              <a:t>[8] Utility Dive, Honda offers demand response charging program to EV drivers, 2018,  Online magazine, Available at: </a:t>
            </a:r>
            <a:r>
              <a:rPr lang="fi-FI" sz="1000" u="sng">
                <a:solidFill>
                  <a:schemeClr val="hlink"/>
                </a:solidFill>
                <a:hlinkClick r:id="rId9"/>
              </a:rPr>
              <a:t>https://www.utilitydive.com/news/honda-offers-demand-response-charging-program-to-ev-drivers/529045/</a:t>
            </a:r>
            <a:endParaRPr sz="1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000"/>
          </a:p>
        </p:txBody>
      </p:sp>
      <p:sp>
        <p:nvSpPr>
          <p:cNvPr id="154" name="Google Shape;154;p1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Source material used</a:t>
            </a:r>
            <a:endParaRPr/>
          </a:p>
        </p:txBody>
      </p:sp>
      <p:sp>
        <p:nvSpPr>
          <p:cNvPr id="155" name="Google Shape;155;p1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6" name="Google Shape;156;p1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7" name="Google Shape;157;p1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158" name="Google Shape;158;p1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795</Words>
  <Application>Microsoft Office PowerPoint</Application>
  <PresentationFormat>On-screen Show (4:3)</PresentationFormat>
  <Paragraphs>101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presentation</vt:lpstr>
      <vt:lpstr>Aalto Content - Green</vt:lpstr>
      <vt:lpstr>ELEC-E8423 - Smart Grid  Demand response of EV loads</vt:lpstr>
      <vt:lpstr>Introduction</vt:lpstr>
      <vt:lpstr>Technologies for EV demand response</vt:lpstr>
      <vt:lpstr>Technologies for EV demand response</vt:lpstr>
      <vt:lpstr>Technologies for EV demand response</vt:lpstr>
      <vt:lpstr>The market potential</vt:lpstr>
      <vt:lpstr>Example</vt:lpstr>
      <vt:lpstr>Conclusions</vt:lpstr>
      <vt:lpstr>Source material used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Demand response of EV loads</dc:title>
  <dc:creator>Lehtonen Matti</dc:creator>
  <cp:lastModifiedBy>Lehtonen Matti</cp:lastModifiedBy>
  <cp:revision>1</cp:revision>
  <dcterms:modified xsi:type="dcterms:W3CDTF">2019-03-12T06:49:32Z</dcterms:modified>
</cp:coreProperties>
</file>