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5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55dd3587a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55dd3587a2_0_1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5dd3587a2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55dd3587a2_0_4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5dd3587a2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55dd3587a2_0_3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5dd3587a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55dd3587a2_0_2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5dd3587a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g55dd3587a2_0_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5dd3587a2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55dd3587a2_1_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g55dd3587a2_1_1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kniikkatalous.fi/tekniikka/autot/paljon-etuja-sahkoautoiluun-verrattuna-mutta-vety-tulee-hitaasti-liikenteeseen-6760584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allio.info/2017/wp-content/uploads/MustRead-8.2.2018.pdf" TargetMode="External"/><Relationship Id="rId4" Type="http://schemas.openxmlformats.org/officeDocument/2006/relationships/hyperlink" Target="https://www.tekniikkatalous.fi/kaikki_uutiset/hyundai-ei-luota-autoilussa-pelkkaan-sahkoon-panostaa-miljardeja-vetyyn-jo-toinen-tehdas-rakenteilla-675712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uropeanpowertogas.com/projects-in-europ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Power to gas applications</a:t>
            </a:r>
            <a:endParaRPr sz="3200" i="1"/>
          </a:p>
        </p:txBody>
      </p:sp>
      <p:sp>
        <p:nvSpPr>
          <p:cNvPr id="70" name="Google Shape;70;p8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Meryem Capkan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Tuulia Kokkonen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2000"/>
              <a:t>Hydrogen is a versatile energy storage. Includes transportation sector and chemical industry to provide flexibility.</a:t>
            </a: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2000"/>
              <a:t>Long term storage with high energy density and low storage costs.</a:t>
            </a: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2000"/>
              <a:t>Major challenge: lack of infrastructure</a:t>
            </a:r>
            <a:endParaRPr sz="20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70" name="Google Shape;170;p1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71" name="Google Shape;171;p1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2" name="Google Shape;172;p1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3" name="Google Shape;173;p1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74" name="Google Shape;174;p1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 txBox="1">
            <a:spLocks noGrp="1"/>
          </p:cNvSpPr>
          <p:nvPr>
            <p:ph type="body" idx="1"/>
          </p:nvPr>
        </p:nvSpPr>
        <p:spPr>
          <a:xfrm>
            <a:off x="605538" y="1271125"/>
            <a:ext cx="81342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i-FI" sz="1100" b="0"/>
              <a:t>S. Schiebahn, T. Grube, M. Robinius et al. Power to gas: Technological overview, systems analysis and economic assessment for a case study in Germany. 2015.</a:t>
            </a: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100" b="0"/>
              <a:t>Harri Junttila, 11.3.2019, Tekniikka &amp; talous web page, </a:t>
            </a:r>
            <a:r>
              <a:rPr lang="fi-FI" sz="1100" b="0" u="sng">
                <a:solidFill>
                  <a:srgbClr val="1155CC"/>
                </a:solidFill>
                <a:hlinkClick r:id="rId3"/>
              </a:rPr>
              <a:t>https://www.tekniikkatalous.fi/tekniikka/autot/paljon-etuja-sahkoautoiluun-verrattuna-mutta-vety-tulee-hitaasti-liikenteeseen-6760584</a:t>
            </a:r>
            <a:r>
              <a:rPr lang="fi-FI" sz="1100" b="0"/>
              <a:t> </a:t>
            </a: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100" b="0"/>
              <a:t>Harri Junttila, 4.2.2019, Tekniikkka &amp; Talous web page, </a:t>
            </a:r>
            <a:r>
              <a:rPr lang="fi-FI" sz="1100" b="0" u="sng">
                <a:solidFill>
                  <a:srgbClr val="1155CC"/>
                </a:solidFill>
                <a:hlinkClick r:id="rId4"/>
              </a:rPr>
              <a:t>https://www.tekniikkatalous.fi/kaikki_uutiset/hyundai-ei-luota-autoilussa-pelkkaan-sahkoon-panostaa-miljardeja-vetyyn-jo-toinen-tehdas-rakenteilla-6757122</a:t>
            </a:r>
            <a:r>
              <a:rPr lang="fi-FI" sz="1100" b="0"/>
              <a:t> </a:t>
            </a: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100" b="0"/>
              <a:t>Herib Blanco, André Faaij, 2018, A review at the role of storage in energy systems with a focus on Power to Gas and long-term storage, Renewable and Sustainable Energy Reviews, Volume 81, Part 1, 2018, Pages 1049-1086, ISSN 1364-0321.</a:t>
            </a: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100" b="0"/>
              <a:t>L. Oliveira, M. Messagie, J. Mertens, H. Laget, T. Coosemans, J. Van Mierlo, 2015, Environmental performance of electricity storage systems for grid applications, a life cycle approach, Energy Conversion and Management, Volume 101, 2015, Pages 326-335, ISSN 0196-8904.</a:t>
            </a: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100" b="0"/>
              <a:t>Gerda Gahleitner, 2013, Hydrogen from renewable electricity: An international review of power-to-gas pilot plants for stationary applications, International Journal of Hydrogen Energy, Volume 38, Issue 5, 2013, Pages 2039-2061, ISSN 0360-3199.</a:t>
            </a: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100" b="0"/>
              <a:t>Hanna Säntti, 8.2.2018, Callio web page, </a:t>
            </a:r>
            <a:r>
              <a:rPr lang="fi-FI" sz="1100" b="0" u="sng">
                <a:solidFill>
                  <a:srgbClr val="1155CC"/>
                </a:solidFill>
                <a:hlinkClick r:id="rId5"/>
              </a:rPr>
              <a:t>https://callio.info/2017/wp-content/uploads/MustRead-8.2.2018.pdf</a:t>
            </a:r>
            <a:r>
              <a:rPr lang="fi-FI" sz="1100" b="0"/>
              <a:t>. </a:t>
            </a:r>
            <a:endParaRPr sz="11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100" b="0"/>
          </a:p>
        </p:txBody>
      </p:sp>
      <p:sp>
        <p:nvSpPr>
          <p:cNvPr id="180" name="Google Shape;180;p18"/>
          <p:cNvSpPr txBox="1">
            <a:spLocks noGrp="1"/>
          </p:cNvSpPr>
          <p:nvPr>
            <p:ph type="ctrTitle"/>
          </p:nvPr>
        </p:nvSpPr>
        <p:spPr>
          <a:xfrm>
            <a:off x="504875" y="46259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Sources</a:t>
            </a:r>
            <a:endParaRPr/>
          </a:p>
        </p:txBody>
      </p:sp>
      <p:sp>
        <p:nvSpPr>
          <p:cNvPr id="181" name="Google Shape;181;p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2" name="Google Shape;182;p1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3" name="Google Shape;183;p1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84" name="Google Shape;184;p1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Questions</a:t>
            </a:r>
            <a:endParaRPr/>
          </a:p>
        </p:txBody>
      </p:sp>
      <p:sp>
        <p:nvSpPr>
          <p:cNvPr id="190" name="Google Shape;190;p1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91" name="Google Shape;191;p1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92" name="Google Shape;192;p1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93" name="Google Shape;193;p1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12</a:t>
            </a:fld>
            <a:endParaRPr/>
          </a:p>
        </p:txBody>
      </p:sp>
      <p:pic>
        <p:nvPicPr>
          <p:cNvPr id="194" name="Google Shape;194;p19"/>
          <p:cNvPicPr preferRelativeResize="0"/>
          <p:nvPr/>
        </p:nvPicPr>
        <p:blipFill rotWithShape="1">
          <a:blip r:embed="rId3">
            <a:alphaModFix/>
          </a:blip>
          <a:srcRect l="4682" t="17067" r="-826"/>
          <a:stretch/>
        </p:blipFill>
        <p:spPr>
          <a:xfrm>
            <a:off x="935225" y="1615637"/>
            <a:ext cx="7046749" cy="4558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Chemical storage system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Converting electricity into hydrogen via electrolysis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A way to utilize the excessive energy from renewables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Countless applications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800"/>
          </a:p>
        </p:txBody>
      </p:sp>
      <p:sp>
        <p:nvSpPr>
          <p:cNvPr id="81" name="Google Shape;81;p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  <p:pic>
        <p:nvPicPr>
          <p:cNvPr id="86" name="Google Shape;8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0950" y="3038925"/>
            <a:ext cx="4840450" cy="272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"/>
          <p:cNvSpPr txBox="1">
            <a:spLocks noGrp="1"/>
          </p:cNvSpPr>
          <p:nvPr>
            <p:ph type="body" idx="1"/>
          </p:nvPr>
        </p:nvSpPr>
        <p:spPr>
          <a:xfrm>
            <a:off x="572400" y="1560525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800"/>
              <a:t>Requirements for a good electroyzer: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arenR"/>
            </a:pPr>
            <a:r>
              <a:rPr lang="fi-FI" sz="1800" u="sng"/>
              <a:t>High efficiency</a:t>
            </a:r>
            <a:r>
              <a:rPr lang="fi-FI" sz="1800"/>
              <a:t> to avoid energy losses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arenR"/>
            </a:pPr>
            <a:r>
              <a:rPr lang="fi-FI" sz="1800"/>
              <a:t>Very </a:t>
            </a:r>
            <a:r>
              <a:rPr lang="fi-FI" sz="1800" u="sng"/>
              <a:t>low minimal load</a:t>
            </a:r>
            <a:r>
              <a:rPr lang="fi-FI" sz="1800"/>
              <a:t> to allow stand-by </a:t>
            </a:r>
            <a:endParaRPr sz="1800"/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i-FI" sz="1800"/>
              <a:t>mode during low energy consumption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arenR"/>
            </a:pPr>
            <a:r>
              <a:rPr lang="fi-FI" sz="1800"/>
              <a:t>Ability to produce hydrogen at high </a:t>
            </a:r>
            <a:endParaRPr sz="1800"/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i-FI" sz="1800"/>
              <a:t>pressure to reduce energy demand and investment costs 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1800"/>
              <a:buAutoNum type="arabicParenR"/>
            </a:pPr>
            <a:r>
              <a:rPr lang="fi-FI" sz="1800"/>
              <a:t>Long lifetime and low investment costs</a:t>
            </a:r>
            <a:endParaRPr sz="1800"/>
          </a:p>
        </p:txBody>
      </p:sp>
      <p:sp>
        <p:nvSpPr>
          <p:cNvPr id="92" name="Google Shape;92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The technology: electrolysis</a:t>
            </a:r>
            <a:endParaRPr/>
          </a:p>
        </p:txBody>
      </p:sp>
      <p:sp>
        <p:nvSpPr>
          <p:cNvPr id="93" name="Google Shape;93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4" name="Google Shape;94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5" name="Google Shape;95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96" name="Google Shape;96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7" name="Google Shape;9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3100" y="764575"/>
            <a:ext cx="3533775" cy="32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Alkaline vs. PEM</a:t>
            </a:r>
            <a:endParaRPr/>
          </a:p>
        </p:txBody>
      </p:sp>
      <p:sp>
        <p:nvSpPr>
          <p:cNvPr id="103" name="Google Shape;103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4" name="Google Shape;104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5" name="Google Shape;105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06" name="Google Shape;106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sp>
        <p:nvSpPr>
          <p:cNvPr id="107" name="Google Shape;107;p11"/>
          <p:cNvSpPr txBox="1"/>
          <p:nvPr/>
        </p:nvSpPr>
        <p:spPr>
          <a:xfrm>
            <a:off x="1791600" y="12989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000"/>
              <a:t> </a:t>
            </a:r>
            <a:endParaRPr/>
          </a:p>
        </p:txBody>
      </p:sp>
      <p:pic>
        <p:nvPicPr>
          <p:cNvPr id="108" name="Google Shape;10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512" y="1492538"/>
            <a:ext cx="8908974" cy="387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What can hydrogen be used for</a:t>
            </a:r>
            <a:endParaRPr/>
          </a:p>
        </p:txBody>
      </p:sp>
      <p:sp>
        <p:nvSpPr>
          <p:cNvPr id="114" name="Google Shape;114;p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5" name="Google Shape;115;p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6" name="Google Shape;116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17" name="Google Shape;117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118" name="Google Shape;118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575" y="1288476"/>
            <a:ext cx="7714225" cy="4352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Active projects: Germany</a:t>
            </a:r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28" name="Google Shape;12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2850" y="1263315"/>
            <a:ext cx="4500044" cy="4452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3"/>
          <p:cNvSpPr txBox="1"/>
          <p:nvPr/>
        </p:nvSpPr>
        <p:spPr>
          <a:xfrm>
            <a:off x="591425" y="1296100"/>
            <a:ext cx="3284400" cy="44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b="1"/>
              <a:t>Currently active (green):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i-FI" sz="1800" b="1">
                <a:solidFill>
                  <a:schemeClr val="dk1"/>
                </a:solidFill>
              </a:rPr>
              <a:t>12 projects producing hydrogen (circles) </a:t>
            </a:r>
            <a:endParaRPr sz="1800" b="1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i-FI" sz="1800" b="1">
                <a:solidFill>
                  <a:schemeClr val="dk1"/>
                </a:solidFill>
              </a:rPr>
              <a:t>4 projects producing methane (squares) </a:t>
            </a: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b="1">
                <a:solidFill>
                  <a:schemeClr val="dk1"/>
                </a:solidFill>
              </a:rPr>
              <a:t>Mostly pilot projects</a:t>
            </a: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b="1">
                <a:solidFill>
                  <a:schemeClr val="dk1"/>
                </a:solidFill>
              </a:rPr>
              <a:t>Check out:</a:t>
            </a: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u="sng">
                <a:solidFill>
                  <a:srgbClr val="1155CC"/>
                </a:solidFill>
                <a:hlinkClick r:id="rId4"/>
              </a:rPr>
              <a:t>http://europeanpowertogas.com/projects-in-europe/</a:t>
            </a:r>
            <a:endParaRPr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929" y="3429004"/>
            <a:ext cx="3535553" cy="235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44013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Fuel cell -based technologies</a:t>
            </a:r>
            <a:endParaRPr sz="180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Electric storage</a:t>
            </a:r>
            <a:endParaRPr sz="1800"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 b="0"/>
              <a:t>95 % RES needs 1,5 % storage</a:t>
            </a:r>
            <a:endParaRPr sz="1800" b="0"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 b="0"/>
              <a:t>1,3 TWh storage in Finland</a:t>
            </a:r>
            <a:endParaRPr sz="1800" b="0"/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fi-FI" sz="1800"/>
              <a:t>1 MWh Batcave</a:t>
            </a:r>
            <a:endParaRPr sz="1800"/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fi-FI" sz="1800"/>
              <a:t>530 MWh Pyhäsalmi mine</a:t>
            </a:r>
            <a:endParaRPr sz="1800"/>
          </a:p>
        </p:txBody>
      </p:sp>
      <p:sp>
        <p:nvSpPr>
          <p:cNvPr id="136" name="Google Shape;136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Application 1: Electric storage + mobility</a:t>
            </a:r>
            <a:endParaRPr/>
          </a:p>
        </p:txBody>
      </p:sp>
      <p:sp>
        <p:nvSpPr>
          <p:cNvPr id="137" name="Google Shape;137;p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9" name="Google Shape;139;p1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40" name="Google Shape;140;p1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sp>
        <p:nvSpPr>
          <p:cNvPr id="141" name="Google Shape;141;p14"/>
          <p:cNvSpPr txBox="1"/>
          <p:nvPr/>
        </p:nvSpPr>
        <p:spPr>
          <a:xfrm>
            <a:off x="4653075" y="1390650"/>
            <a:ext cx="4296300" cy="40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i-FI" sz="1800" b="1">
                <a:solidFill>
                  <a:schemeClr val="dk1"/>
                </a:solidFill>
              </a:rPr>
              <a:t>Fuel cell electric vehicles</a:t>
            </a:r>
            <a:endParaRPr sz="1800" b="1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fi-FI" sz="1800">
                <a:solidFill>
                  <a:schemeClr val="dk1"/>
                </a:solidFill>
              </a:rPr>
              <a:t>immature technology 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fi-FI" sz="1800">
                <a:solidFill>
                  <a:schemeClr val="dk1"/>
                </a:solidFill>
              </a:rPr>
              <a:t>Advantages compared to EV:s</a:t>
            </a:r>
            <a:endParaRPr sz="1800">
              <a:solidFill>
                <a:schemeClr val="dk1"/>
              </a:solidFill>
            </a:endParaRP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fi-FI" sz="1800">
                <a:solidFill>
                  <a:schemeClr val="dk1"/>
                </a:solidFill>
              </a:rPr>
              <a:t>Smaller battery needed</a:t>
            </a:r>
            <a:endParaRPr sz="1800">
              <a:solidFill>
                <a:schemeClr val="dk1"/>
              </a:solidFill>
            </a:endParaRP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fi-FI" sz="1800">
                <a:solidFill>
                  <a:schemeClr val="dk1"/>
                </a:solidFill>
              </a:rPr>
              <a:t>Faster charging</a:t>
            </a:r>
            <a:endParaRPr sz="1800">
              <a:solidFill>
                <a:schemeClr val="dk1"/>
              </a:solidFill>
            </a:endParaRP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fi-FI" sz="1800">
                <a:solidFill>
                  <a:schemeClr val="dk1"/>
                </a:solidFill>
              </a:rPr>
              <a:t>Longer range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fi-FI" sz="1800">
                <a:solidFill>
                  <a:schemeClr val="dk1"/>
                </a:solidFill>
              </a:rPr>
              <a:t>Disadvantages compared to EV:s</a:t>
            </a:r>
            <a:endParaRPr sz="1800">
              <a:solidFill>
                <a:schemeClr val="dk1"/>
              </a:solidFill>
            </a:endParaRP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fi-FI" sz="1800">
                <a:solidFill>
                  <a:schemeClr val="dk1"/>
                </a:solidFill>
              </a:rPr>
              <a:t>Hydrogen is explosive</a:t>
            </a:r>
            <a:endParaRPr sz="1800">
              <a:solidFill>
                <a:schemeClr val="dk1"/>
              </a:solidFill>
            </a:endParaRP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fi-FI" sz="1800">
                <a:solidFill>
                  <a:schemeClr val="dk1"/>
                </a:solidFill>
              </a:rPr>
              <a:t>No existing charging infrastructure</a:t>
            </a:r>
            <a:endParaRPr sz="1800">
              <a:solidFill>
                <a:schemeClr val="dk1"/>
              </a:solidFill>
            </a:endParaRPr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fi-FI" sz="1800">
                <a:solidFill>
                  <a:schemeClr val="dk1"/>
                </a:solidFill>
              </a:rPr>
              <a:t>Low efficiency (30%)</a:t>
            </a:r>
            <a:endParaRPr sz="1800"/>
          </a:p>
        </p:txBody>
      </p:sp>
      <p:sp>
        <p:nvSpPr>
          <p:cNvPr id="142" name="Google Shape;142;p14"/>
          <p:cNvSpPr txBox="1"/>
          <p:nvPr/>
        </p:nvSpPr>
        <p:spPr>
          <a:xfrm>
            <a:off x="750600" y="5253075"/>
            <a:ext cx="38214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>
                <a:solidFill>
                  <a:srgbClr val="666666"/>
                </a:solidFill>
              </a:rPr>
              <a:t>https://www.google.com/url?sa=i&amp;source=images&amp;cd=&amp;ved=2ahUKEwjf_6y1_a_hAhWClIsKHWM-CtMQjRx6BAgBEAU&amp;url=https%3A%2F%2Fwww.pfaffauto.com%2F2015%2F06%2F01%2Fa-look-ahead-toyota-fcv%2F&amp;psig=AOvVaw3Q0aHFxZYU-QQ-3TO8f6Dc&amp;ust=1554245370444855</a:t>
            </a:r>
            <a:endParaRPr sz="8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5"/>
          <p:cNvPicPr preferRelativeResize="0"/>
          <p:nvPr/>
        </p:nvPicPr>
        <p:blipFill rotWithShape="1">
          <a:blip r:embed="rId3">
            <a:alphaModFix/>
          </a:blip>
          <a:srcRect t="-10620" b="10619"/>
          <a:stretch/>
        </p:blipFill>
        <p:spPr>
          <a:xfrm>
            <a:off x="1811775" y="3978838"/>
            <a:ext cx="5715000" cy="176386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5"/>
          <p:cNvSpPr txBox="1">
            <a:spLocks noGrp="1"/>
          </p:cNvSpPr>
          <p:nvPr>
            <p:ph type="body" idx="1"/>
          </p:nvPr>
        </p:nvSpPr>
        <p:spPr>
          <a:xfrm>
            <a:off x="572400" y="1387750"/>
            <a:ext cx="7772400" cy="19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794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i-FI" sz="1800"/>
              <a:t>Hydrogen straight fed to gas network</a:t>
            </a:r>
            <a:endParaRPr sz="1800"/>
          </a:p>
          <a:p>
            <a:pPr marL="292100" lvl="0" indent="-2794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fi-FI" sz="1800"/>
              <a:t>Methanation with CO2 -&gt; methane fed to the network</a:t>
            </a:r>
            <a:endParaRPr sz="1800"/>
          </a:p>
          <a:p>
            <a:pPr marL="631825" lvl="1" indent="-2428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–"/>
            </a:pPr>
            <a:r>
              <a:rPr lang="fi-FI" sz="1800"/>
              <a:t>more energy dense</a:t>
            </a:r>
            <a:endParaRPr sz="1800"/>
          </a:p>
          <a:p>
            <a:pPr marL="631825" lvl="1" indent="-2428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–"/>
            </a:pPr>
            <a:r>
              <a:rPr lang="fi-FI" sz="1800"/>
              <a:t>CO2 utilized</a:t>
            </a:r>
            <a:endParaRPr sz="1800"/>
          </a:p>
          <a:p>
            <a:pPr marL="631825" lvl="1" indent="-2428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–"/>
            </a:pPr>
            <a:r>
              <a:rPr lang="fi-FI" sz="1800"/>
              <a:t>no limitations</a:t>
            </a:r>
            <a:endParaRPr sz="1800"/>
          </a:p>
          <a:p>
            <a:pPr marL="292100" lvl="0" indent="-2794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fi-FI" sz="1800"/>
              <a:t>First demonstration plants already operating</a:t>
            </a:r>
            <a:endParaRPr sz="1800"/>
          </a:p>
        </p:txBody>
      </p:sp>
      <p:sp>
        <p:nvSpPr>
          <p:cNvPr id="149" name="Google Shape;149;p1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Application 2: Gas network &amp; power to heat</a:t>
            </a:r>
            <a:endParaRPr/>
          </a:p>
        </p:txBody>
      </p:sp>
      <p:sp>
        <p:nvSpPr>
          <p:cNvPr id="150" name="Google Shape;150;p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1" name="Google Shape;151;p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2" name="Google Shape;152;p1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07.02.2018</a:t>
            </a:r>
            <a:endParaRPr/>
          </a:p>
        </p:txBody>
      </p:sp>
      <p:sp>
        <p:nvSpPr>
          <p:cNvPr id="153" name="Google Shape;153;p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0950" y="3038925"/>
            <a:ext cx="4840450" cy="272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Hydrogen is used in chemical processes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Fluctuating input -&gt; big storages needed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Referring to LCA chemical processes not the most efficient way of utilizing hydrogen</a:t>
            </a:r>
            <a:endParaRPr sz="1800"/>
          </a:p>
        </p:txBody>
      </p:sp>
      <p:sp>
        <p:nvSpPr>
          <p:cNvPr id="160" name="Google Shape;160;p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Application 3: Raw material for industry</a:t>
            </a:r>
            <a:endParaRPr/>
          </a:p>
        </p:txBody>
      </p:sp>
      <p:sp>
        <p:nvSpPr>
          <p:cNvPr id="161" name="Google Shape;161;p1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556</Words>
  <Application>Microsoft Office PowerPoint</Application>
  <PresentationFormat>On-screen Show (4:3)</PresentationFormat>
  <Paragraphs>104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presentation</vt:lpstr>
      <vt:lpstr>Aalto Content - Green</vt:lpstr>
      <vt:lpstr>ELEC-E8423 - Smart Grid  Power to gas applications</vt:lpstr>
      <vt:lpstr>Introduction</vt:lpstr>
      <vt:lpstr>The technology: electrolysis</vt:lpstr>
      <vt:lpstr>Alkaline vs. PEM</vt:lpstr>
      <vt:lpstr>What can hydrogen be used for</vt:lpstr>
      <vt:lpstr>Active projects: Germany</vt:lpstr>
      <vt:lpstr>Application 1: Electric storage + mobility</vt:lpstr>
      <vt:lpstr>Application 2: Gas network &amp; power to heat</vt:lpstr>
      <vt:lpstr>Application 3: Raw material for industry</vt:lpstr>
      <vt:lpstr>Conclusions</vt:lpstr>
      <vt:lpstr>Sources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Power to gas applications</dc:title>
  <dc:creator>Tuulia Kokkonen</dc:creator>
  <cp:lastModifiedBy>Lehtonen Matti</cp:lastModifiedBy>
  <cp:revision>2</cp:revision>
  <dcterms:modified xsi:type="dcterms:W3CDTF">2019-04-02T06:13:22Z</dcterms:modified>
</cp:coreProperties>
</file>