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5"/>
  </p:notesMasterIdLst>
  <p:handoutMasterIdLst>
    <p:handoutMasterId r:id="rId16"/>
  </p:handoutMasterIdLst>
  <p:sldIdLst>
    <p:sldId id="339" r:id="rId3"/>
    <p:sldId id="355" r:id="rId4"/>
    <p:sldId id="363" r:id="rId5"/>
    <p:sldId id="371" r:id="rId6"/>
    <p:sldId id="366" r:id="rId7"/>
    <p:sldId id="367" r:id="rId8"/>
    <p:sldId id="365" r:id="rId9"/>
    <p:sldId id="374" r:id="rId10"/>
    <p:sldId id="373" r:id="rId11"/>
    <p:sldId id="362" r:id="rId12"/>
    <p:sldId id="375" r:id="rId13"/>
    <p:sldId id="376" r:id="rId14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0349" autoAdjust="0"/>
  </p:normalViewPr>
  <p:slideViewPr>
    <p:cSldViewPr snapToGrid="0" snapToObjects="1">
      <p:cViewPr varScale="1">
        <p:scale>
          <a:sx n="163" d="100"/>
          <a:sy n="163" d="100"/>
        </p:scale>
        <p:origin x="1782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114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990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650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9869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2487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4608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2323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hydrogeneurope.eu/hydrogen-storage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lifewaste2biofuel.eu/en/project-lifewaste2biofuel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en-US" sz="3200" dirty="0"/>
              <a:t>Role of DR storages and hydrogen in future energy systems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Lóránt Katona-Farnas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fld id="{ED095EB7-678D-4102-96A0-57BB68FD8E47}" type="datetime1">
              <a:rPr lang="fi-FI" smtClean="0"/>
              <a:t>23.4.2019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600" b="0" dirty="0"/>
              <a:t>There is potential however, the technology has not reached yet it’s maturity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600" b="0" dirty="0"/>
              <a:t>For price reduction incentives and furthure research are needed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600" b="0" dirty="0"/>
              <a:t>Better social perception and acceptance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600" b="0" dirty="0"/>
              <a:t>It’s sustainable only if uses green or otherwise waste electricity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600" b="0" dirty="0"/>
              <a:t>Use of rare precious metals as catalysts, with yet undeveloped recycling system</a:t>
            </a:r>
          </a:p>
          <a:p>
            <a:pPr marL="0" indent="0">
              <a:lnSpc>
                <a:spcPct val="150000"/>
              </a:lnSpc>
            </a:pPr>
            <a:endParaRPr lang="en-GB" sz="1200" dirty="0"/>
          </a:p>
          <a:p>
            <a:pPr marL="0" indent="0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Conclusion</a:t>
            </a:r>
            <a:br>
              <a:rPr lang="fi-FI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fld id="{135B00F9-777F-4007-AE97-268010813EA7}" type="datetime1">
              <a:rPr lang="fi-FI" smtClean="0"/>
              <a:t>23.4.2019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b="0" dirty="0"/>
              <a:t>Luo, X.; Wang, J.; </a:t>
            </a:r>
            <a:r>
              <a:rPr lang="en-GB" sz="1200" b="0" dirty="0" err="1"/>
              <a:t>Dooner</a:t>
            </a:r>
            <a:r>
              <a:rPr lang="en-GB" sz="1200" b="0" dirty="0"/>
              <a:t>, M.; Clarke, J. Overview of current development in electrical energy storage technologies and the application potential in power system operation. Appl. Energy 2015, 137, 511–536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b="0" dirty="0"/>
              <a:t>J. M. And</a:t>
            </a:r>
            <a:r>
              <a:rPr lang="fi-FI" sz="1200" b="0" dirty="0"/>
              <a:t>újar, F. Segura, M. Á. Martínez. A Renwable Sources-Based Smart Grid Using Hydrogen as Backup. Optimization Criteria for the Energy Management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200" b="0" dirty="0"/>
              <a:t>Dan Gao, Dongfang Jiang, Pei Liu, Zheng Li, Sangao Hu, Hong Xu. </a:t>
            </a:r>
            <a:r>
              <a:rPr lang="en-GB" sz="1200" b="0" dirty="0"/>
              <a:t>An integrated energy storage system based on hydrogen storage: Process configuration and case studies with wind power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b="0" dirty="0"/>
              <a:t>P. Patel, F. Jahnke, L. </a:t>
            </a:r>
            <a:r>
              <a:rPr lang="en-GB" sz="1200" b="0" dirty="0" err="1"/>
              <a:t>Lipp</a:t>
            </a:r>
            <a:r>
              <a:rPr lang="en-GB" sz="1200" b="0" dirty="0"/>
              <a:t>, T. Abdallah and N. </a:t>
            </a:r>
            <a:r>
              <a:rPr lang="en-GB" sz="1200" b="0" dirty="0" err="1"/>
              <a:t>Josefik</a:t>
            </a:r>
            <a:r>
              <a:rPr lang="en-GB" sz="1200" b="0" dirty="0"/>
              <a:t>. Fuel Cells And Hydrogen For Smart Grid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b="0" dirty="0"/>
              <a:t>Hydrogen Energy Storage: Grid Transportation Services. NREL. 2015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200" b="0" dirty="0"/>
              <a:t>Stavros Lazarou and Sofoklis Makridis. Hydrogen Storage Technologies for Smart Grid Applications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200" b="0" dirty="0"/>
              <a:t>Hydrogen Storage. Hydrogen Europe. </a:t>
            </a:r>
            <a:r>
              <a:rPr lang="fi-FI" sz="1200" b="0" dirty="0">
                <a:hlinkClick r:id="rId3"/>
              </a:rPr>
              <a:t>https://hydrogeneurope.eu/hydrogen-storage</a:t>
            </a:r>
            <a:endParaRPr lang="fi-FI" sz="1200" b="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b="0" dirty="0" err="1"/>
              <a:t>Intergrated</a:t>
            </a:r>
            <a:r>
              <a:rPr lang="en-GB" sz="1200" b="0" dirty="0"/>
              <a:t> Gasification Fischer-</a:t>
            </a:r>
            <a:r>
              <a:rPr lang="en-GB" sz="1200" b="0" dirty="0" err="1"/>
              <a:t>Tropsch</a:t>
            </a:r>
            <a:r>
              <a:rPr lang="en-GB" sz="1200" b="0" dirty="0"/>
              <a:t> Process</a:t>
            </a:r>
            <a:r>
              <a:rPr lang="en-GB" sz="1200" dirty="0"/>
              <a:t>. </a:t>
            </a:r>
            <a:r>
              <a:rPr lang="fi-FI" sz="1200" b="0" dirty="0">
                <a:hlinkClick r:id="rId4"/>
              </a:rPr>
              <a:t>http://lifewaste2biofuel.eu/en/project-lifewaste2biofuel/</a:t>
            </a:r>
            <a:endParaRPr lang="fi-FI" sz="1200" b="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200" b="0" dirty="0"/>
              <a:t>Energy and Mines. https://energyandmines.com/2018/11/is-renewable-hydrogen-the-way-forward-for-the-mining-industry/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sz="1200" b="0" dirty="0"/>
          </a:p>
          <a:p>
            <a:pPr marL="0" indent="0">
              <a:lnSpc>
                <a:spcPct val="150000"/>
              </a:lnSpc>
            </a:pPr>
            <a:endParaRPr lang="en-GB" sz="1200" dirty="0"/>
          </a:p>
          <a:p>
            <a:pPr marL="0" indent="0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r>
              <a:rPr lang="fi-FI" dirty="0"/>
              <a:t> </a:t>
            </a:r>
            <a:r>
              <a:rPr lang="fi-FI" dirty="0" err="1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fld id="{135B00F9-777F-4007-AE97-268010813EA7}" type="datetime1">
              <a:rPr lang="fi-FI" smtClean="0"/>
              <a:t>23.4.2019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78071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F06B26-F4E2-4104-8247-7C85647A81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399" y="1497600"/>
            <a:ext cx="7772399" cy="4136400"/>
          </a:xfrm>
        </p:spPr>
        <p:txBody>
          <a:bodyPr>
            <a:normAutofit fontScale="40000" lnSpcReduction="20000"/>
          </a:bodyPr>
          <a:lstStyle/>
          <a:p>
            <a:endParaRPr lang="fi-FI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			</a:t>
            </a:r>
          </a:p>
          <a:p>
            <a:r>
              <a:rPr lang="en-GB" dirty="0"/>
              <a:t>					</a:t>
            </a:r>
            <a:r>
              <a:rPr lang="en-GB" sz="5900" dirty="0">
                <a:solidFill>
                  <a:schemeClr val="accent3"/>
                </a:solidFill>
              </a:rPr>
              <a:t>Thank you for your attention</a:t>
            </a:r>
            <a:endParaRPr lang="en-GB" sz="5900" dirty="0"/>
          </a:p>
          <a:p>
            <a:r>
              <a:rPr lang="en-GB" sz="4000" dirty="0"/>
              <a:t>							</a:t>
            </a:r>
          </a:p>
          <a:p>
            <a:endParaRPr lang="en-GB" sz="4000" dirty="0"/>
          </a:p>
          <a:p>
            <a:endParaRPr lang="en-GB" sz="4000" dirty="0"/>
          </a:p>
          <a:p>
            <a:endParaRPr lang="en-GB" sz="4000" dirty="0"/>
          </a:p>
          <a:p>
            <a:endParaRPr lang="en-GB" sz="4000" dirty="0"/>
          </a:p>
          <a:p>
            <a:r>
              <a:rPr lang="en-GB" sz="4000" dirty="0"/>
              <a:t>								</a:t>
            </a:r>
            <a:r>
              <a:rPr lang="en-GB" sz="5900" dirty="0">
                <a:solidFill>
                  <a:schemeClr val="accent3"/>
                </a:solidFill>
              </a:rPr>
              <a:t>Questions ?</a:t>
            </a:r>
          </a:p>
          <a:p>
            <a:endParaRPr lang="en-GB" sz="2800" dirty="0">
              <a:solidFill>
                <a:schemeClr val="accent3"/>
              </a:solidFill>
            </a:endParaRPr>
          </a:p>
          <a:p>
            <a:endParaRPr lang="en-GB" sz="2800" dirty="0">
              <a:solidFill>
                <a:schemeClr val="accent3"/>
              </a:solidFill>
            </a:endParaRPr>
          </a:p>
          <a:p>
            <a:endParaRPr lang="en-GB" sz="2800" dirty="0">
              <a:solidFill>
                <a:schemeClr val="accent3"/>
              </a:solidFill>
            </a:endParaRPr>
          </a:p>
          <a:p>
            <a:endParaRPr lang="en-GB" sz="2800" dirty="0">
              <a:solidFill>
                <a:schemeClr val="accent3"/>
              </a:solidFill>
            </a:endParaRPr>
          </a:p>
          <a:p>
            <a:r>
              <a:rPr lang="en-GB" sz="2800" dirty="0">
                <a:solidFill>
                  <a:schemeClr val="accent3"/>
                </a:solidFill>
              </a:rPr>
              <a:t>				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63544D5-C25B-4772-830C-32C39688D0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A6A09AB-A3E5-4DEB-9FA8-CB9A698906C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3F725FA-A61F-488E-AACB-2D8941E9020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fld id="{F83E05C4-F32B-4862-AFA8-5612BA851C7E}" type="datetime1">
              <a:rPr lang="fi-FI" smtClean="0"/>
              <a:t>23.4.2019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3575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 lnSpcReduction="10000"/>
          </a:bodyPr>
          <a:lstStyle/>
          <a:p>
            <a:pPr marL="342900" indent="-342900" eaLnBrk="1" hangingPunct="1">
              <a:lnSpc>
                <a:spcPct val="160000"/>
              </a:lnSpc>
              <a:buAutoNum type="arabicPeriod"/>
            </a:pPr>
            <a:r>
              <a:rPr lang="en-US" sz="2800" dirty="0"/>
              <a:t>Smart grid</a:t>
            </a:r>
          </a:p>
          <a:p>
            <a:pPr marL="342900" indent="-342900" eaLnBrk="1" hangingPunct="1">
              <a:lnSpc>
                <a:spcPct val="160000"/>
              </a:lnSpc>
              <a:buAutoNum type="arabicPeriod"/>
            </a:pPr>
            <a:r>
              <a:rPr lang="en-US" sz="2800" dirty="0"/>
              <a:t>Hydrogen </a:t>
            </a:r>
          </a:p>
          <a:p>
            <a:pPr marL="682625" lvl="1" indent="-342900" eaLnBrk="1" hangingPunct="1">
              <a:lnSpc>
                <a:spcPct val="160000"/>
              </a:lnSpc>
              <a:buAutoNum type="arabicPeriod"/>
            </a:pPr>
            <a:r>
              <a:rPr lang="en-US" b="1" dirty="0"/>
              <a:t>Characteristics</a:t>
            </a:r>
          </a:p>
          <a:p>
            <a:pPr marL="682625" lvl="1" indent="-342900" eaLnBrk="1" hangingPunct="1">
              <a:lnSpc>
                <a:spcPct val="160000"/>
              </a:lnSpc>
              <a:buAutoNum type="arabicPeriod"/>
            </a:pPr>
            <a:r>
              <a:rPr lang="en-US" b="1" dirty="0"/>
              <a:t>Production</a:t>
            </a:r>
          </a:p>
          <a:p>
            <a:pPr marL="682625" lvl="1" indent="-342900" eaLnBrk="1" hangingPunct="1">
              <a:lnSpc>
                <a:spcPct val="160000"/>
              </a:lnSpc>
              <a:buAutoNum type="arabicPeriod"/>
            </a:pPr>
            <a:r>
              <a:rPr lang="en-US" b="1" dirty="0"/>
              <a:t>Storage, distribution and use</a:t>
            </a:r>
          </a:p>
          <a:p>
            <a:pPr marL="342900" indent="-342900" eaLnBrk="1" hangingPunct="1">
              <a:lnSpc>
                <a:spcPct val="160000"/>
              </a:lnSpc>
              <a:buAutoNum type="arabicPeriod"/>
            </a:pPr>
            <a:r>
              <a:rPr lang="en-US" sz="2800" dirty="0"/>
              <a:t>Fuel cell</a:t>
            </a:r>
          </a:p>
          <a:p>
            <a:pPr marL="342900" indent="-342900" eaLnBrk="1" hangingPunct="1">
              <a:lnSpc>
                <a:spcPct val="160000"/>
              </a:lnSpc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>
          <a:xfrm>
            <a:off x="3794576" y="6152016"/>
            <a:ext cx="1544638" cy="125413"/>
          </a:xfrm>
        </p:spPr>
        <p:txBody>
          <a:bodyPr/>
          <a:lstStyle/>
          <a:p>
            <a:pPr>
              <a:defRPr/>
            </a:pPr>
            <a:fld id="{4C04C3A0-7CB9-494D-8CC2-6C2BAF7F1294}" type="datetime1">
              <a:rPr lang="fi-FI" smtClean="0"/>
              <a:t>23.4.2019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6800162" y="6134943"/>
            <a:ext cx="1544638" cy="125412"/>
          </a:xfrm>
        </p:spPr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700" b="1" dirty="0">
                <a:solidFill>
                  <a:schemeClr val="accent3"/>
                </a:solidFill>
              </a:rPr>
              <a:t>Smart grid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half" idx="1"/>
          </p:nvPr>
        </p:nvSpPr>
        <p:spPr>
          <a:xfrm>
            <a:off x="314325" y="1001447"/>
            <a:ext cx="3776588" cy="4934746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2900" b="1" dirty="0"/>
              <a:t>Role and scope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900" b="0" dirty="0"/>
              <a:t>Facilitate the transition towards a zero-carbon emissions society</a:t>
            </a:r>
            <a:endParaRPr lang="en-US" sz="2900" b="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900" b="0" dirty="0"/>
              <a:t>Incorporates an energy management system EMS which optimize the operation and ensures power balance, taking into account technical and economic criteria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900" b="1" dirty="0"/>
              <a:t>Challenges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900" b="0" dirty="0"/>
              <a:t>Integration and management of the intermittent generation capacity associated with renewables (mostly solar and wind)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900" b="1" dirty="0"/>
              <a:t>Integrated hydrogen solutions</a:t>
            </a:r>
          </a:p>
          <a:p>
            <a:pPr>
              <a:lnSpc>
                <a:spcPct val="150000"/>
              </a:lnSpc>
            </a:pPr>
            <a:r>
              <a:rPr lang="en-US" sz="2900" dirty="0"/>
              <a:t>Hybrid smart grid that incorporates</a:t>
            </a:r>
            <a:r>
              <a:rPr lang="en-US" sz="2900" b="0" dirty="0"/>
              <a:t> renewable energy sources, </a:t>
            </a:r>
            <a:r>
              <a:rPr lang="en-US" sz="2900" b="0" dirty="0" err="1"/>
              <a:t>electrolyser</a:t>
            </a:r>
            <a:r>
              <a:rPr lang="en-US" sz="2900" b="0" dirty="0"/>
              <a:t>, battery bank, Fuel Cell, metal tanks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10" name="Content Placeholder 9" descr="A close up of a map&#10;&#10;Description automatically generated">
            <a:extLst>
              <a:ext uri="{FF2B5EF4-FFF2-40B4-BE49-F238E27FC236}">
                <a16:creationId xmlns:a16="http://schemas.microsoft.com/office/drawing/2014/main" id="{0A1E079D-3962-40B0-A78F-07084FC5553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090913" y="1782148"/>
            <a:ext cx="4729238" cy="3462010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871022" y="6273800"/>
            <a:ext cx="1544638" cy="125413"/>
          </a:xfrm>
        </p:spPr>
        <p:txBody>
          <a:bodyPr/>
          <a:lstStyle/>
          <a:p>
            <a:pPr>
              <a:defRPr/>
            </a:pPr>
            <a:fld id="{40225967-57A9-4A19-B782-A468A994C32B}" type="datetime1">
              <a:rPr lang="fi-FI" smtClean="0"/>
              <a:t>23.4.2019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6671388" y="6284720"/>
            <a:ext cx="1544638" cy="125412"/>
          </a:xfrm>
        </p:spPr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1EA2557-EFE0-4B62-9715-FDCFE713950A}"/>
              </a:ext>
            </a:extLst>
          </p:cNvPr>
          <p:cNvCxnSpPr>
            <a:cxnSpLocks/>
          </p:cNvCxnSpPr>
          <p:nvPr/>
        </p:nvCxnSpPr>
        <p:spPr>
          <a:xfrm flipV="1">
            <a:off x="323850" y="921807"/>
            <a:ext cx="8353619" cy="8288"/>
          </a:xfrm>
          <a:prstGeom prst="line">
            <a:avLst/>
          </a:prstGeom>
          <a:ln w="5715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E490906-99AD-4628-AB65-5CAF5D14D7E8}"/>
              </a:ext>
            </a:extLst>
          </p:cNvPr>
          <p:cNvCxnSpPr>
            <a:cxnSpLocks/>
          </p:cNvCxnSpPr>
          <p:nvPr/>
        </p:nvCxnSpPr>
        <p:spPr>
          <a:xfrm flipV="1">
            <a:off x="466532" y="5952296"/>
            <a:ext cx="8353619" cy="8288"/>
          </a:xfrm>
          <a:prstGeom prst="line">
            <a:avLst/>
          </a:prstGeom>
          <a:ln w="5715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D8B3C493-74B3-4196-B0E0-40C79E8387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9826" y="4165944"/>
            <a:ext cx="5343914" cy="245169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142D278-61CE-4A04-9D65-684E926B1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700" b="1" dirty="0">
                <a:solidFill>
                  <a:schemeClr val="accent3"/>
                </a:solidFill>
              </a:rPr>
              <a:t>Charecteristics of Hydrogen as energy carrier</a:t>
            </a:r>
            <a:endParaRPr lang="en-GB" sz="2700" b="1" dirty="0">
              <a:solidFill>
                <a:schemeClr val="accent3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DD4BAC3-36BC-4E95-84F5-8C2D9545F315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0" dirty="0"/>
              <a:t>It may be produced in virtually unlimited quantities using renewable resources.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A</a:t>
            </a:r>
            <a:r>
              <a:rPr lang="en-GB" sz="1400" b="0" dirty="0"/>
              <a:t>s a gas can be transported over long distances via pipelines as cheaply as electricity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0" dirty="0"/>
              <a:t>Burned in an internal combustion engine it produces almost zero exhaust and the only by-product is water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b="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b="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400" b="0" dirty="0"/>
          </a:p>
          <a:p>
            <a:endParaRPr lang="en-GB" sz="14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0A9C957-405E-4CFF-B9C0-E3D1A18A796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sz="1400" dirty="0"/>
              <a:t>High cost of fuel cells as well as of hydrogen produced from low carbon routes</a:t>
            </a:r>
          </a:p>
          <a:p>
            <a:pPr>
              <a:lnSpc>
                <a:spcPct val="150000"/>
              </a:lnSpc>
            </a:pPr>
            <a:r>
              <a:rPr lang="en-GB" sz="1400" dirty="0"/>
              <a:t>Difficulties in establishing a market for hydrogen and fuel cells in the absence of hydrogen distribution network.</a:t>
            </a:r>
          </a:p>
          <a:p>
            <a:pPr>
              <a:lnSpc>
                <a:spcPct val="150000"/>
              </a:lnSpc>
            </a:pPr>
            <a:r>
              <a:rPr lang="en-GB" sz="1400" dirty="0"/>
              <a:t>Difficulties of onboard storage of hydrogen</a:t>
            </a:r>
          </a:p>
          <a:p>
            <a:pPr>
              <a:lnSpc>
                <a:spcPct val="150000"/>
              </a:lnSpc>
            </a:pPr>
            <a:r>
              <a:rPr lang="en-GB" sz="1400" dirty="0"/>
              <a:t>Cost reduction and durability improvement are essential to deploy this technology in large-scale EES applications</a:t>
            </a:r>
          </a:p>
          <a:p>
            <a:endParaRPr lang="en-GB" sz="14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6932DAB-8146-49C1-833C-34963A92A5E2}"/>
              </a:ext>
            </a:extLst>
          </p:cNvPr>
          <p:cNvCxnSpPr>
            <a:cxnSpLocks/>
          </p:cNvCxnSpPr>
          <p:nvPr/>
        </p:nvCxnSpPr>
        <p:spPr>
          <a:xfrm flipV="1">
            <a:off x="323850" y="1007706"/>
            <a:ext cx="8344289" cy="73382"/>
          </a:xfrm>
          <a:prstGeom prst="line">
            <a:avLst/>
          </a:prstGeom>
          <a:ln w="5715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88811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399" y="1497600"/>
            <a:ext cx="3878303" cy="413640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Electrolysis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900" b="0" dirty="0"/>
              <a:t>Conversion efficiency of the electrolyser is still poor. The higher the pressure of the processes, the higher the efficiency obtained. The produced hydrogen is very pure</a:t>
            </a:r>
            <a:endParaRPr lang="en-US" sz="1900" b="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900" dirty="0"/>
              <a:t>Steam reforming </a:t>
            </a:r>
            <a:r>
              <a:rPr lang="en-GB" sz="1900" b="0" dirty="0"/>
              <a:t>(methane, </a:t>
            </a:r>
            <a:r>
              <a:rPr lang="en-GB" sz="1900" b="0" dirty="0" err="1"/>
              <a:t>biogas,biomass</a:t>
            </a:r>
            <a:r>
              <a:rPr lang="en-GB" sz="1900" b="0" dirty="0"/>
              <a:t>, etc)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900" dirty="0"/>
              <a:t>Gasification </a:t>
            </a:r>
            <a:r>
              <a:rPr lang="en-GB" sz="1900" b="0" dirty="0"/>
              <a:t>of coal</a:t>
            </a:r>
            <a:endParaRPr lang="en-GB" sz="19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Hydrogen production technologies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fld id="{179129E3-F42F-4E87-A440-56CF499FBB28}" type="datetime1">
              <a:rPr lang="fi-FI" smtClean="0"/>
              <a:t>23.4.2019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5C2AE746-5C4C-4208-8D94-318A6DA4BE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738348"/>
            <a:ext cx="3778981" cy="1796432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1FFD54C4-0F7D-4C56-A393-37FA3F5D26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4432" y="3713866"/>
            <a:ext cx="2766055" cy="208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454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i-FI" sz="2700" b="1" dirty="0">
                <a:solidFill>
                  <a:schemeClr val="accent3"/>
                </a:solidFill>
              </a:rPr>
              <a:t>Hydrogen storage and distribution</a:t>
            </a:r>
            <a:endParaRPr lang="en-US" sz="2700" b="1" dirty="0">
              <a:solidFill>
                <a:schemeClr val="accent3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half" idx="1"/>
          </p:nvPr>
        </p:nvSpPr>
        <p:spPr>
          <a:xfrm>
            <a:off x="323850" y="1268414"/>
            <a:ext cx="3464380" cy="441393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0" dirty="0"/>
              <a:t>Due to low energy density by volume, creates significant storage challenges. Generally storage is in </a:t>
            </a:r>
            <a:r>
              <a:rPr lang="en-GB" sz="1600" b="1" dirty="0"/>
              <a:t>compressed</a:t>
            </a:r>
            <a:r>
              <a:rPr lang="en-GB" sz="1600" b="0" dirty="0"/>
              <a:t> or </a:t>
            </a:r>
            <a:r>
              <a:rPr lang="en-GB" sz="1600" b="1" dirty="0"/>
              <a:t>liquefied</a:t>
            </a:r>
            <a:r>
              <a:rPr lang="en-GB" sz="1600" b="0" dirty="0"/>
              <a:t> form. It can also be stored in large amounts for extended periods of time</a:t>
            </a:r>
          </a:p>
          <a:p>
            <a:pPr>
              <a:lnSpc>
                <a:spcPct val="150000"/>
              </a:lnSpc>
            </a:pPr>
            <a:r>
              <a:rPr lang="en-GB" sz="1600" b="1" dirty="0"/>
              <a:t>Distribution</a:t>
            </a:r>
            <a:r>
              <a:rPr lang="en-GB" sz="1600" dirty="0"/>
              <a:t>: via pipelines, liquid hydrogen is hauled using tanker trucks</a:t>
            </a:r>
            <a:endParaRPr lang="en-GB" sz="1600" b="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000" b="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000" b="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4301413" y="6393511"/>
            <a:ext cx="1544638" cy="125413"/>
          </a:xfrm>
        </p:spPr>
        <p:txBody>
          <a:bodyPr/>
          <a:lstStyle/>
          <a:p>
            <a:pPr>
              <a:defRPr/>
            </a:pPr>
            <a:fld id="{123CEA23-9B6D-4FAD-ADC6-EEDB58CAABBD}" type="datetime1">
              <a:rPr lang="fi-FI" smtClean="0"/>
              <a:t>23.4.2019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7132831" y="6330805"/>
            <a:ext cx="1544638" cy="125412"/>
          </a:xfrm>
        </p:spPr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pic>
        <p:nvPicPr>
          <p:cNvPr id="13" name="Content Placeholder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872316B3-0A2A-4DE0-9295-60B15723002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881534" y="1371599"/>
            <a:ext cx="5212441" cy="3890865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804FC94-82E9-45EA-95FB-B0CCB9DEA61B}"/>
              </a:ext>
            </a:extLst>
          </p:cNvPr>
          <p:cNvCxnSpPr>
            <a:cxnSpLocks/>
          </p:cNvCxnSpPr>
          <p:nvPr/>
        </p:nvCxnSpPr>
        <p:spPr>
          <a:xfrm flipV="1">
            <a:off x="323850" y="1091682"/>
            <a:ext cx="8353619" cy="8288"/>
          </a:xfrm>
          <a:prstGeom prst="line">
            <a:avLst/>
          </a:prstGeom>
          <a:ln w="5715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12D85A4-17D6-4DD7-8F1D-E1C2D2E1FBC8}"/>
              </a:ext>
            </a:extLst>
          </p:cNvPr>
          <p:cNvCxnSpPr>
            <a:cxnSpLocks/>
          </p:cNvCxnSpPr>
          <p:nvPr/>
        </p:nvCxnSpPr>
        <p:spPr>
          <a:xfrm flipV="1">
            <a:off x="395190" y="6069324"/>
            <a:ext cx="8353619" cy="8288"/>
          </a:xfrm>
          <a:prstGeom prst="line">
            <a:avLst/>
          </a:prstGeom>
          <a:ln w="5715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315552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i-FI" sz="2700" b="1" dirty="0">
                <a:solidFill>
                  <a:schemeClr val="accent3"/>
                </a:solidFill>
              </a:rPr>
              <a:t>Paths of hydrogen use</a:t>
            </a:r>
            <a:endParaRPr lang="en-US" sz="2700" b="1" dirty="0">
              <a:solidFill>
                <a:schemeClr val="accent3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100" dirty="0"/>
              <a:t>Directly as </a:t>
            </a:r>
            <a:r>
              <a:rPr lang="en-US" sz="2100" b="1" dirty="0"/>
              <a:t>fuel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100" dirty="0"/>
              <a:t>Fuel cells 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100" dirty="0"/>
              <a:t>Combustion engine: turbine, ICE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100" b="1" dirty="0"/>
              <a:t>Feedstock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100" dirty="0"/>
              <a:t>Hydrocracking or sulphur removal, and in ammonia production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100" dirty="0"/>
              <a:t>Biological or chemical processes for synthetic gas production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100" b="1" dirty="0"/>
              <a:t>Blended</a:t>
            </a:r>
            <a:r>
              <a:rPr lang="en-US" sz="2100" dirty="0"/>
              <a:t> with natural gas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100" dirty="0"/>
              <a:t>2-10% direct injection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6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508310" y="6316097"/>
            <a:ext cx="1544638" cy="125413"/>
          </a:xfrm>
        </p:spPr>
        <p:txBody>
          <a:bodyPr/>
          <a:lstStyle/>
          <a:p>
            <a:pPr>
              <a:defRPr/>
            </a:pPr>
            <a:fld id="{4E86AFF0-F407-45A9-8811-F85A8DC8C72C}" type="datetime1">
              <a:rPr lang="fi-FI" smtClean="0"/>
              <a:t>23.4.2019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6750129" y="6378803"/>
            <a:ext cx="1544638" cy="125412"/>
          </a:xfrm>
        </p:spPr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D20C30A-ED72-4652-8498-CC8767981DD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356259" y="1356748"/>
            <a:ext cx="4787741" cy="2123466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B594D69-C0A3-44C4-8883-6FC8E8BF07CE}"/>
              </a:ext>
            </a:extLst>
          </p:cNvPr>
          <p:cNvCxnSpPr>
            <a:cxnSpLocks/>
          </p:cNvCxnSpPr>
          <p:nvPr/>
        </p:nvCxnSpPr>
        <p:spPr>
          <a:xfrm>
            <a:off x="323850" y="978452"/>
            <a:ext cx="8257398" cy="0"/>
          </a:xfrm>
          <a:prstGeom prst="line">
            <a:avLst/>
          </a:prstGeom>
          <a:ln w="5715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BE595B4F-CA01-45D6-AC72-1092030470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473" y="3799249"/>
            <a:ext cx="3623776" cy="202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76021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325" y="95055"/>
            <a:ext cx="8520113" cy="962025"/>
          </a:xfrm>
        </p:spPr>
        <p:txBody>
          <a:bodyPr/>
          <a:lstStyle/>
          <a:p>
            <a:pPr algn="l"/>
            <a:r>
              <a:rPr lang="fi-FI" sz="2700" b="1" dirty="0">
                <a:solidFill>
                  <a:schemeClr val="accent3"/>
                </a:solidFill>
              </a:rPr>
              <a:t>Stationary Fuel cells and CHP </a:t>
            </a:r>
            <a:endParaRPr lang="en-US" sz="2700" b="1" dirty="0">
              <a:solidFill>
                <a:schemeClr val="accent3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71250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0" dirty="0"/>
              <a:t>They are compact enough to be applied on the distribution and end-user level and are able to deliver their nominal power for as much hydrogen as is available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0" dirty="0"/>
              <a:t>They are a flexible, modular technology that can easily be scaled up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0" dirty="0"/>
              <a:t>Reduced maintenance requirements due to the absence of moving parts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0" dirty="0"/>
              <a:t>Are able to withstand immediate load changes from stand still</a:t>
            </a:r>
          </a:p>
          <a:p>
            <a:pPr>
              <a:lnSpc>
                <a:spcPct val="150000"/>
              </a:lnSpc>
            </a:pPr>
            <a:r>
              <a:rPr lang="en-GB" sz="1600" dirty="0"/>
              <a:t>Leading markets are roughly doubling in size year on year, and in 2012 fuel cells outsold engine-based micro-CHP systems for the first time, taking 64% of the global market</a:t>
            </a:r>
            <a:endParaRPr lang="en-GB" sz="1600" b="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b="0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3A856F5-BF3C-41BB-A2DA-6941FF15C3B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2" y="1380930"/>
            <a:ext cx="4324350" cy="3168531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965510" y="6155352"/>
            <a:ext cx="1544638" cy="125412"/>
          </a:xfrm>
        </p:spPr>
        <p:txBody>
          <a:bodyPr/>
          <a:lstStyle/>
          <a:p>
            <a:pPr>
              <a:defRPr/>
            </a:pPr>
            <a:fld id="{DE6A7629-215B-462A-9FBF-7BC82EFE50B6}" type="datetime1">
              <a:rPr lang="fi-FI" smtClean="0"/>
              <a:t>23.4.2019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7091265" y="6156520"/>
            <a:ext cx="1544638" cy="125412"/>
          </a:xfrm>
        </p:spPr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CFB9647-D69C-480C-87C7-A2DD151FD7DE}"/>
              </a:ext>
            </a:extLst>
          </p:cNvPr>
          <p:cNvCxnSpPr>
            <a:cxnSpLocks/>
          </p:cNvCxnSpPr>
          <p:nvPr/>
        </p:nvCxnSpPr>
        <p:spPr>
          <a:xfrm>
            <a:off x="291614" y="894475"/>
            <a:ext cx="8344289" cy="0"/>
          </a:xfrm>
          <a:prstGeom prst="line">
            <a:avLst/>
          </a:prstGeom>
          <a:ln w="5715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018878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i-FI" sz="2700" b="1" dirty="0">
                <a:solidFill>
                  <a:schemeClr val="accent3"/>
                </a:solidFill>
              </a:rPr>
              <a:t>Transportation. Fuel cell EV and Battery EV</a:t>
            </a:r>
            <a:endParaRPr lang="en-US" sz="2700" b="1" dirty="0">
              <a:solidFill>
                <a:schemeClr val="accent3"/>
              </a:solidFill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7CEB488D-57CB-43A2-B0BC-D6252D10EDB1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sz="1600" dirty="0"/>
              <a:t>In transportation in the near future Fuel cell EV cannot compete with Battery EV but can have significant role </a:t>
            </a:r>
          </a:p>
          <a:p>
            <a:pPr>
              <a:lnSpc>
                <a:spcPct val="150000"/>
              </a:lnSpc>
            </a:pPr>
            <a:r>
              <a:rPr lang="en-GB" sz="1600" dirty="0"/>
              <a:t>Battery development vs distribution and refuelling station network and on-board storage of hydrogen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4954555" y="6402388"/>
            <a:ext cx="1544638" cy="125413"/>
          </a:xfrm>
        </p:spPr>
        <p:txBody>
          <a:bodyPr/>
          <a:lstStyle/>
          <a:p>
            <a:pPr>
              <a:defRPr/>
            </a:pPr>
            <a:fld id="{F83E05C4-F32B-4862-AFA8-5612BA851C7E}" type="datetime1">
              <a:rPr lang="fi-FI" smtClean="0"/>
              <a:t>23.4.2019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6969968" y="6402388"/>
            <a:ext cx="1544638" cy="125412"/>
          </a:xfrm>
        </p:spPr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B17422EB-F1FF-43B2-B6C5-57AD80B6B59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147573"/>
            <a:ext cx="4171950" cy="3139116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23D6059-1191-4E0F-9CCE-1D04212AF0CD}"/>
              </a:ext>
            </a:extLst>
          </p:cNvPr>
          <p:cNvCxnSpPr>
            <a:cxnSpLocks/>
          </p:cNvCxnSpPr>
          <p:nvPr/>
        </p:nvCxnSpPr>
        <p:spPr>
          <a:xfrm>
            <a:off x="323850" y="987782"/>
            <a:ext cx="8344289" cy="0"/>
          </a:xfrm>
          <a:prstGeom prst="line">
            <a:avLst/>
          </a:prstGeom>
          <a:ln w="5715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919074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14538</TotalTime>
  <Words>746</Words>
  <Application>Microsoft Office PowerPoint</Application>
  <PresentationFormat>On-screen Show (4:3)</PresentationFormat>
  <Paragraphs>113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ＭＳ Ｐゴシック</vt:lpstr>
      <vt:lpstr>Arial</vt:lpstr>
      <vt:lpstr>Calibri</vt:lpstr>
      <vt:lpstr>Times New Roman</vt:lpstr>
      <vt:lpstr>presentation</vt:lpstr>
      <vt:lpstr>Aalto Content - Green</vt:lpstr>
      <vt:lpstr>ELEC-E8423 - Smart Grid  Role of DR storages and hydrogen in future energy systems</vt:lpstr>
      <vt:lpstr>Introduction</vt:lpstr>
      <vt:lpstr>Smart grid</vt:lpstr>
      <vt:lpstr>Charecteristics of Hydrogen as energy carrier</vt:lpstr>
      <vt:lpstr>Hydrogen production technologies</vt:lpstr>
      <vt:lpstr>Hydrogen storage and distribution</vt:lpstr>
      <vt:lpstr>Paths of hydrogen use</vt:lpstr>
      <vt:lpstr>Stationary Fuel cells and CHP </vt:lpstr>
      <vt:lpstr>Transportation. Fuel cell EV and Battery EV</vt:lpstr>
      <vt:lpstr>Conclusion </vt:lpstr>
      <vt:lpstr>Source material used</vt:lpstr>
      <vt:lpstr>PowerPoint Presentation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1161</cp:revision>
  <dcterms:created xsi:type="dcterms:W3CDTF">2010-03-23T14:57:30Z</dcterms:created>
  <dcterms:modified xsi:type="dcterms:W3CDTF">2019-04-23T10:27:55Z</dcterms:modified>
</cp:coreProperties>
</file>