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257" r:id="rId4"/>
    <p:sldId id="259" r:id="rId5"/>
    <p:sldId id="260" r:id="rId6"/>
    <p:sldId id="261" r:id="rId7"/>
    <p:sldId id="343" r:id="rId8"/>
    <p:sldId id="344" r:id="rId9"/>
    <p:sldId id="345" r:id="rId10"/>
    <p:sldId id="346" r:id="rId11"/>
    <p:sldId id="348" r:id="rId12"/>
    <p:sldId id="347"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Oletusosa" id="{5A5EB6EC-4C88-4C95-B83E-8B0DF8CD54B9}">
          <p14:sldIdLst>
            <p14:sldId id="339"/>
            <p14:sldId id="257"/>
            <p14:sldId id="259"/>
            <p14:sldId id="260"/>
            <p14:sldId id="261"/>
            <p14:sldId id="343"/>
            <p14:sldId id="344"/>
            <p14:sldId id="345"/>
            <p14:sldId id="346"/>
            <p14:sldId id="348"/>
            <p14:sldId id="347"/>
          </p14:sldIdLst>
        </p14:section>
        <p14:section name="Nimetön osa" id="{67EE0ABC-211D-4D7F-8772-318FD2EB7BF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FFFFFF"/>
    <a:srgbClr val="DDE2CD"/>
    <a:srgbClr val="92948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08" autoAdjust="0"/>
    <p:restoredTop sz="85730" autoAdjust="0"/>
  </p:normalViewPr>
  <p:slideViewPr>
    <p:cSldViewPr snapToGrid="0" snapToObjects="1">
      <p:cViewPr varScale="1">
        <p:scale>
          <a:sx n="140" d="100"/>
          <a:sy n="140" d="100"/>
        </p:scale>
        <p:origin x="231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3/19/2019</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3/19/2019</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2: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4: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43ab330c7_0_2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43ab330c7_0_27:notes"/>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543ab330c7_0_1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543ab330c7_0_13:notes"/>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228600" indent="-228600">
              <a:buAutoNum type="alphaUcPeriod"/>
            </a:pPr>
            <a:r>
              <a:rPr lang="en-US" dirty="0"/>
              <a:t>Electrical power system characteristics </a:t>
            </a:r>
          </a:p>
          <a:p>
            <a:pPr marL="0" indent="0">
              <a:buNone/>
            </a:pPr>
            <a:endParaRPr lang="en-US" dirty="0"/>
          </a:p>
          <a:p>
            <a:pPr marL="0" indent="0">
              <a:buNone/>
            </a:pPr>
            <a:r>
              <a:rPr lang="en-US" dirty="0"/>
              <a:t>The characteristic of the power system, where the wind generation is connected to, influences highly the impact on system power quality. System voltage, short circuit power, line impedances are some of the most important characteristics that limit the network capability to admit wind power generation.</a:t>
            </a:r>
          </a:p>
          <a:p>
            <a:endParaRPr lang="en-US" dirty="0"/>
          </a:p>
          <a:p>
            <a:endParaRPr lang="en-US" dirty="0"/>
          </a:p>
          <a:p>
            <a:r>
              <a:rPr lang="fi-FI" dirty="0"/>
              <a:t>B. Wind turbine technology</a:t>
            </a:r>
          </a:p>
          <a:p>
            <a:endParaRPr lang="en-US" dirty="0"/>
          </a:p>
          <a:p>
            <a:r>
              <a:rPr lang="en-US" dirty="0"/>
              <a:t>The impact of wind generation in power systems depends on the used technology, the structure of the internal distribution network in the park, the control mechanism of each wind turbine and the overall control of the wind farm. All these factors should be known in order to analyze the impact on the power quality parameters at the connected grid.</a:t>
            </a:r>
          </a:p>
          <a:p>
            <a:endParaRPr lang="en-US" dirty="0"/>
          </a:p>
          <a:p>
            <a:endParaRPr lang="en-US" dirty="0"/>
          </a:p>
          <a:p>
            <a:r>
              <a:rPr lang="en-US" dirty="0"/>
              <a:t>C. Operation limits through grid connection requirements</a:t>
            </a:r>
          </a:p>
          <a:p>
            <a:endParaRPr lang="en-US" dirty="0"/>
          </a:p>
          <a:p>
            <a:r>
              <a:rPr lang="en-US" dirty="0"/>
              <a:t>In order to evaluate the impact of a wind generation to its connected power system network, grid connection requirements and limits for power quality impact are established. The objective is to fix limits in which an operation of wind generation is considered safe for system operators. If these limits are exceeded, it means that in some circumstances the power system can become instable and other connection strategies should</a:t>
            </a:r>
          </a:p>
          <a:p>
            <a:r>
              <a:rPr lang="en-US" dirty="0"/>
              <a:t>considered.</a:t>
            </a:r>
          </a:p>
          <a:p>
            <a:endParaRPr lang="en-US" dirty="0"/>
          </a:p>
          <a:p>
            <a:endParaRPr lang="en-US" dirty="0"/>
          </a:p>
          <a:p>
            <a:r>
              <a:rPr lang="en-US" dirty="0"/>
              <a:t>D. Simulation tool</a:t>
            </a:r>
          </a:p>
          <a:p>
            <a:endParaRPr lang="en-US" dirty="0"/>
          </a:p>
          <a:p>
            <a:r>
              <a:rPr lang="en-US" dirty="0"/>
              <a:t>In order to evaluate the impact of a wind generation to its connected power system network, grid connection requirements and limits for power quality impact are established. The objective is to fix limits in which an operation of wind generation is considered safe for system operators. If these limits are exceeded, it means that in some circumstances the power system can become instable and other connection strategies should</a:t>
            </a:r>
          </a:p>
          <a:p>
            <a:r>
              <a:rPr lang="en-US" dirty="0"/>
              <a:t>considered</a:t>
            </a:r>
          </a:p>
          <a:p>
            <a:endParaRPr lang="en-US" dirty="0"/>
          </a:p>
          <a:p>
            <a:r>
              <a:rPr lang="en-US" dirty="0"/>
              <a:t>D. Simulation tool</a:t>
            </a:r>
          </a:p>
          <a:p>
            <a:r>
              <a:rPr lang="en-US" dirty="0"/>
              <a:t>Once operations limits have been defined, the impact has to be analyzed by suitable simulation tools. The most complex task in this step is accurate modeling of the</a:t>
            </a:r>
          </a:p>
          <a:p>
            <a:r>
              <a:rPr lang="en-US" dirty="0"/>
              <a:t>wind farm.</a:t>
            </a:r>
          </a:p>
        </p:txBody>
      </p:sp>
    </p:spTree>
    <p:extLst>
      <p:ext uri="{BB962C8B-B14F-4D97-AF65-F5344CB8AC3E}">
        <p14:creationId xmlns:p14="http://schemas.microsoft.com/office/powerpoint/2010/main" val="226581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FI" dirty="0"/>
          </a:p>
        </p:txBody>
      </p:sp>
    </p:spTree>
    <p:extLst>
      <p:ext uri="{BB962C8B-B14F-4D97-AF65-F5344CB8AC3E}">
        <p14:creationId xmlns:p14="http://schemas.microsoft.com/office/powerpoint/2010/main" val="708829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Active power control is required in order to limit overproduction of wind power that can lead to</a:t>
            </a:r>
          </a:p>
          <a:p>
            <a:r>
              <a:rPr lang="en-US" dirty="0"/>
              <a:t>instabilities due to island conditions</a:t>
            </a:r>
          </a:p>
          <a:p>
            <a:endParaRPr lang="en-US" dirty="0"/>
          </a:p>
          <a:p>
            <a:r>
              <a:rPr lang="en-US" dirty="0"/>
              <a:t>Frequency in the power system is an indicator of the balance between production and consumption.</a:t>
            </a:r>
          </a:p>
          <a:p>
            <a:endParaRPr lang="en-US" dirty="0"/>
          </a:p>
          <a:p>
            <a:r>
              <a:rPr lang="en-US" dirty="0"/>
              <a:t>The control of reactive power at the generators is used in order to keep the voltage within the required limits and</a:t>
            </a:r>
          </a:p>
          <a:p>
            <a:r>
              <a:rPr lang="en-US" dirty="0"/>
              <a:t>avoid voltage stability problems. Wind generation should also contribute to voltage regulation in the system; the requirements either concern a certain voltage range that should be maintained at the point of connection or certain reactive power compensation that should be provided.</a:t>
            </a:r>
          </a:p>
          <a:p>
            <a:endParaRPr lang="en-US" dirty="0"/>
          </a:p>
          <a:p>
            <a:r>
              <a:rPr lang="en-US" dirty="0"/>
              <a:t>Due to the high penetration of wind generation, system operators observe a certain risk for the system stability during major disconnections. Therefore, in the new regulations require that wind farms stay connected during a line voltage fault and participate in recovery from the fault.</a:t>
            </a:r>
          </a:p>
          <a:p>
            <a:endParaRPr lang="en-US" dirty="0"/>
          </a:p>
          <a:p>
            <a:r>
              <a:rPr lang="en-US" dirty="0"/>
              <a:t>National and international standards are applied to wind power generation regarding power quality issues for the emission of disturbances in the power system by wind generators.</a:t>
            </a:r>
          </a:p>
        </p:txBody>
      </p:sp>
    </p:spTree>
    <p:extLst>
      <p:ext uri="{BB962C8B-B14F-4D97-AF65-F5344CB8AC3E}">
        <p14:creationId xmlns:p14="http://schemas.microsoft.com/office/powerpoint/2010/main" val="3376213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fi-FI" sz="1000" b="1" dirty="0"/>
              <a:t>Eltra is the transmission system operator in Western Denmark</a:t>
            </a:r>
          </a:p>
          <a:p>
            <a:endParaRPr lang="en-FI" dirty="0"/>
          </a:p>
        </p:txBody>
      </p:sp>
    </p:spTree>
    <p:extLst>
      <p:ext uri="{BB962C8B-B14F-4D97-AF65-F5344CB8AC3E}">
        <p14:creationId xmlns:p14="http://schemas.microsoft.com/office/powerpoint/2010/main" val="1422811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Blank">
  <p:cSld name="3_Blank">
    <p:spTree>
      <p:nvGrpSpPr>
        <p:cNvPr id="1" name="Shape 33"/>
        <p:cNvGrpSpPr/>
        <p:nvPr/>
      </p:nvGrpSpPr>
      <p:grpSpPr>
        <a:xfrm>
          <a:off x="0" y="0"/>
          <a:ext cx="0" cy="0"/>
          <a:chOff x="0" y="0"/>
          <a:chExt cx="0" cy="0"/>
        </a:xfrm>
      </p:grpSpPr>
      <p:sp>
        <p:nvSpPr>
          <p:cNvPr id="34" name="Google Shape;34;p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Google Shape;35;p4"/>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Google Shape;36;p4"/>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4"/>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fi-FI"/>
              <a:t>Page </a:t>
            </a:r>
            <a:fld id="{00000000-1234-1234-1234-123412341234}" type="slidenum">
              <a:rPr lang="fi-FI"/>
              <a:t>‹#›</a:t>
            </a:fld>
            <a:endParaRPr/>
          </a:p>
        </p:txBody>
      </p:sp>
    </p:spTree>
    <p:extLst>
      <p:ext uri="{BB962C8B-B14F-4D97-AF65-F5344CB8AC3E}">
        <p14:creationId xmlns:p14="http://schemas.microsoft.com/office/powerpoint/2010/main" val="33297901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 id="2147484795" r:id="rId5"/>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lbrpowerhttps://www.coursera.org/lecture/wind-energy/grid-connection-of-wind-power-luqDg" TargetMode="External"/><Relationship Id="rId2" Type="http://schemas.openxmlformats.org/officeDocument/2006/relationships/hyperlink" Target="http://www.icrepq.com/full-paper-icrep/309-SUMPER.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fi-FI" sz="3200" dirty="0"/>
              <a:t>Wind farms, their local grid and connection to the power system</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fi-FI" i="1" dirty="0"/>
              <a:t>Ilkka Jokinen</a:t>
            </a:r>
            <a:endParaRPr lang="cs-CZ" i="1" dirty="0"/>
          </a:p>
          <a:p>
            <a:r>
              <a:rPr lang="fi-FI" i="1" dirty="0"/>
              <a:t>Taavi Heikkinen</a:t>
            </a:r>
            <a:endParaRPr lang="en-US" i="1" dirty="0"/>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fld id="{F6FABAC7-F6E5-4599-84AE-8CD1B6C8E518}" type="datetime1">
              <a:rPr lang="cs-CZ" smtClean="0"/>
              <a:t>19.03.2019</a:t>
            </a:fld>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5AC94B-BAD0-4569-A20A-78B099FB1422}"/>
              </a:ext>
            </a:extLst>
          </p:cNvPr>
          <p:cNvSpPr>
            <a:spLocks noGrp="1"/>
          </p:cNvSpPr>
          <p:nvPr>
            <p:ph type="body" sz="quarter" idx="13"/>
          </p:nvPr>
        </p:nvSpPr>
        <p:spPr/>
        <p:txBody>
          <a:bodyPr/>
          <a:lstStyle/>
          <a:p>
            <a:pPr>
              <a:buFont typeface="Arial" panose="020B0604020202020204" pitchFamily="34" charset="0"/>
              <a:buChar char="•"/>
            </a:pPr>
            <a:r>
              <a:rPr lang="fi-FI" dirty="0"/>
              <a:t>Wind farms connected to HV grid by local MV grid </a:t>
            </a:r>
            <a:endParaRPr lang="fi-FI" sz="1200" b="1" dirty="0"/>
          </a:p>
          <a:p>
            <a:pPr>
              <a:buFont typeface="Arial" panose="020B0604020202020204" pitchFamily="34" charset="0"/>
              <a:buChar char="•"/>
            </a:pPr>
            <a:r>
              <a:rPr lang="fi-FI" dirty="0"/>
              <a:t>Impacts to the power systems</a:t>
            </a:r>
          </a:p>
          <a:p>
            <a:pPr lvl="1">
              <a:buFont typeface="Arial" panose="020B0604020202020204" pitchFamily="34" charset="0"/>
              <a:buChar char="•"/>
            </a:pPr>
            <a:r>
              <a:rPr lang="fi-FI" sz="1400" b="1" dirty="0"/>
              <a:t>The penetration of wind power increases exponentially and because of that it can cause large effects on power quality</a:t>
            </a:r>
          </a:p>
          <a:p>
            <a:pPr>
              <a:buFont typeface="Arial" panose="020B0604020202020204" pitchFamily="34" charset="0"/>
              <a:buChar char="•"/>
            </a:pPr>
            <a:r>
              <a:rPr lang="fi-FI" dirty="0"/>
              <a:t>Requirements</a:t>
            </a:r>
          </a:p>
          <a:p>
            <a:pPr lvl="1">
              <a:buFont typeface="Arial" panose="020B0604020202020204" pitchFamily="34" charset="0"/>
              <a:buChar char="•"/>
            </a:pPr>
            <a:r>
              <a:rPr lang="fi-FI" sz="1400" b="1" dirty="0"/>
              <a:t>Requires requlations </a:t>
            </a:r>
            <a:endParaRPr lang="en-FI" sz="1400" b="1" dirty="0"/>
          </a:p>
        </p:txBody>
      </p:sp>
      <p:sp>
        <p:nvSpPr>
          <p:cNvPr id="3" name="Title 2">
            <a:extLst>
              <a:ext uri="{FF2B5EF4-FFF2-40B4-BE49-F238E27FC236}">
                <a16:creationId xmlns:a16="http://schemas.microsoft.com/office/drawing/2014/main" id="{F6F89B61-3114-465B-9F5D-26FE26E7CC14}"/>
              </a:ext>
            </a:extLst>
          </p:cNvPr>
          <p:cNvSpPr>
            <a:spLocks noGrp="1"/>
          </p:cNvSpPr>
          <p:nvPr>
            <p:ph type="ctrTitle"/>
          </p:nvPr>
        </p:nvSpPr>
        <p:spPr/>
        <p:txBody>
          <a:bodyPr/>
          <a:lstStyle/>
          <a:p>
            <a:r>
              <a:rPr lang="fi-FI" dirty="0"/>
              <a:t>Conclution</a:t>
            </a:r>
            <a:endParaRPr lang="en-FI" dirty="0"/>
          </a:p>
        </p:txBody>
      </p:sp>
      <p:sp>
        <p:nvSpPr>
          <p:cNvPr id="4" name="Text Placeholder 3">
            <a:extLst>
              <a:ext uri="{FF2B5EF4-FFF2-40B4-BE49-F238E27FC236}">
                <a16:creationId xmlns:a16="http://schemas.microsoft.com/office/drawing/2014/main" id="{ECDD5457-AE70-4939-AE43-0696EF3ECBC0}"/>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C6E8745D-9BE7-4AE6-984C-DEBA1539ED74}"/>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235B8478-78C7-4C74-B1D8-FB16E1CF8611}"/>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id="{9A0FD623-DF3E-4266-B587-C95570FEE76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349270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D93A7D-D97A-4929-A8B2-A74EB555B837}"/>
              </a:ext>
            </a:extLst>
          </p:cNvPr>
          <p:cNvSpPr>
            <a:spLocks noGrp="1"/>
          </p:cNvSpPr>
          <p:nvPr>
            <p:ph type="body" sz="quarter" idx="13"/>
          </p:nvPr>
        </p:nvSpPr>
        <p:spPr>
          <a:xfrm>
            <a:off x="286200" y="1497600"/>
            <a:ext cx="6285600" cy="4136400"/>
          </a:xfrm>
        </p:spPr>
        <p:txBody>
          <a:bodyPr>
            <a:normAutofit fontScale="25000" lnSpcReduction="20000"/>
          </a:bodyPr>
          <a:lstStyle/>
          <a:p>
            <a:pPr marL="514350" indent="-514350">
              <a:lnSpc>
                <a:spcPct val="220000"/>
              </a:lnSpc>
              <a:buFont typeface="Times New Roman" panose="02020603050405020304" pitchFamily="18" charset="0"/>
              <a:buChar char="⁃"/>
            </a:pPr>
            <a:r>
              <a:rPr lang="fi-FI" sz="3100" b="0" dirty="0">
                <a:solidFill>
                  <a:srgbClr val="000000"/>
                </a:solidFill>
                <a:latin typeface="Times New Roman" panose="02020603050405020304" pitchFamily="18" charset="0"/>
              </a:rPr>
              <a:t>A. Sudria, M. Chindris, A. Sumper, G. Gross &amp; F. Ferrer </a:t>
            </a:r>
            <a:r>
              <a:rPr lang="en-US" sz="3100" b="0" dirty="0">
                <a:solidFill>
                  <a:srgbClr val="000000"/>
                </a:solidFill>
                <a:latin typeface="Times New Roman" panose="02020603050405020304" pitchFamily="18" charset="0"/>
              </a:rPr>
              <a:t>― Wind Turbine Operation in Power Systems and Grid Connection Requirements, Electrical Power System Department, March 2005. Available: </a:t>
            </a:r>
            <a:r>
              <a:rPr lang="en-US" sz="3100" b="0" dirty="0">
                <a:solidFill>
                  <a:srgbClr val="000000"/>
                </a:solidFill>
                <a:latin typeface="Times New Roman" panose="02020603050405020304" pitchFamily="18" charset="0"/>
                <a:hlinkClick r:id="rId2"/>
              </a:rPr>
              <a:t>http://www.icrepq.com/full-paper-icrep/309-SUMPER.pdf</a:t>
            </a:r>
            <a:endParaRPr lang="en-US" sz="3100" b="0" dirty="0">
              <a:solidFill>
                <a:srgbClr val="000000"/>
              </a:solidFill>
              <a:latin typeface="Times New Roman" panose="02020603050405020304" pitchFamily="18" charset="0"/>
            </a:endParaRPr>
          </a:p>
          <a:p>
            <a:pPr marL="514350" indent="-514350">
              <a:lnSpc>
                <a:spcPct val="220000"/>
              </a:lnSpc>
              <a:buFont typeface="Times New Roman" panose="02020603050405020304" pitchFamily="18" charset="0"/>
              <a:buChar char="⁃"/>
            </a:pPr>
            <a:r>
              <a:rPr lang="en-US" sz="3100" dirty="0">
                <a:solidFill>
                  <a:srgbClr val="000000"/>
                </a:solidFill>
                <a:latin typeface="Times New Roman" panose="02020603050405020304" pitchFamily="18" charset="0"/>
              </a:rPr>
              <a:t>P. Sorensen ― Grid connection of wind, available: </a:t>
            </a:r>
            <a:r>
              <a:rPr lang="en-US" sz="3100" dirty="0">
                <a:solidFill>
                  <a:srgbClr val="000000"/>
                </a:solidFill>
                <a:latin typeface="Times New Roman" panose="02020603050405020304" pitchFamily="18" charset="0"/>
                <a:hlinkClick r:id="rId3"/>
              </a:rPr>
              <a:t>lbrpowerhttps://www.coursera.org/lecture/wind-energy/grid-connection-of-wind-power-luqDg</a:t>
            </a:r>
            <a:endParaRPr lang="en-US" sz="3100" dirty="0">
              <a:solidFill>
                <a:srgbClr val="000000"/>
              </a:solidFill>
              <a:latin typeface="Times New Roman" panose="02020603050405020304" pitchFamily="18" charset="0"/>
            </a:endParaRPr>
          </a:p>
          <a:p>
            <a:pPr marL="514350" indent="-514350">
              <a:lnSpc>
                <a:spcPct val="220000"/>
              </a:lnSpc>
              <a:buFont typeface="Times New Roman" panose="02020603050405020304" pitchFamily="18" charset="0"/>
              <a:buChar char="⁃"/>
            </a:pPr>
            <a:r>
              <a:rPr lang="en-US" sz="3100" b="0" dirty="0">
                <a:solidFill>
                  <a:srgbClr val="000000"/>
                </a:solidFill>
                <a:latin typeface="Times New Roman" panose="02020603050405020304" pitchFamily="18" charset="0"/>
              </a:rPr>
              <a:t>S. </a:t>
            </a:r>
            <a:r>
              <a:rPr lang="en-US" sz="3100" b="0" dirty="0" err="1">
                <a:solidFill>
                  <a:srgbClr val="000000"/>
                </a:solidFill>
                <a:latin typeface="Times New Roman" panose="02020603050405020304" pitchFamily="18" charset="0"/>
              </a:rPr>
              <a:t>Uski</a:t>
            </a:r>
            <a:r>
              <a:rPr lang="en-US" sz="3100" b="0" dirty="0">
                <a:solidFill>
                  <a:srgbClr val="000000"/>
                </a:solidFill>
                <a:latin typeface="Times New Roman" panose="02020603050405020304" pitchFamily="18" charset="0"/>
              </a:rPr>
              <a:t> ― Wind Power Grid Connection, </a:t>
            </a:r>
            <a:r>
              <a:rPr lang="en-US" sz="3100" b="0" dirty="0" err="1">
                <a:solidFill>
                  <a:srgbClr val="000000"/>
                </a:solidFill>
                <a:latin typeface="Times New Roman" panose="02020603050405020304" pitchFamily="18" charset="0"/>
              </a:rPr>
              <a:t>Ampner</a:t>
            </a:r>
            <a:r>
              <a:rPr lang="en-US" sz="3100" b="0" dirty="0">
                <a:solidFill>
                  <a:srgbClr val="000000"/>
                </a:solidFill>
                <a:latin typeface="Times New Roman" panose="02020603050405020304" pitchFamily="18" charset="0"/>
              </a:rPr>
              <a:t>, October 2018</a:t>
            </a:r>
          </a:p>
          <a:p>
            <a:pPr marL="514350" indent="-514350">
              <a:lnSpc>
                <a:spcPct val="220000"/>
              </a:lnSpc>
              <a:buFont typeface="Times New Roman" panose="02020603050405020304" pitchFamily="18" charset="0"/>
              <a:buChar char="⁃"/>
            </a:pPr>
            <a:r>
              <a:rPr lang="en-US" sz="3100" b="0" dirty="0" err="1">
                <a:solidFill>
                  <a:srgbClr val="000000"/>
                </a:solidFill>
                <a:latin typeface="Times New Roman" panose="02020603050405020304" pitchFamily="18" charset="0"/>
              </a:rPr>
              <a:t>Ethawind</a:t>
            </a:r>
            <a:r>
              <a:rPr lang="en-US" sz="3100" b="0" dirty="0">
                <a:solidFill>
                  <a:srgbClr val="000000"/>
                </a:solidFill>
                <a:latin typeface="Times New Roman" panose="02020603050405020304" pitchFamily="18" charset="0"/>
              </a:rPr>
              <a:t> 2019, </a:t>
            </a:r>
            <a:r>
              <a:rPr lang="en-US" sz="3100" b="0" dirty="0" err="1">
                <a:solidFill>
                  <a:srgbClr val="000000"/>
                </a:solidFill>
                <a:latin typeface="Times New Roman" panose="02020603050405020304" pitchFamily="18" charset="0"/>
              </a:rPr>
              <a:t>Suomen</a:t>
            </a:r>
            <a:r>
              <a:rPr lang="en-US" sz="3100" b="0" dirty="0">
                <a:solidFill>
                  <a:srgbClr val="000000"/>
                </a:solidFill>
                <a:latin typeface="Times New Roman" panose="02020603050405020304" pitchFamily="18" charset="0"/>
              </a:rPr>
              <a:t> </a:t>
            </a:r>
            <a:r>
              <a:rPr lang="en-US" sz="3100" b="0" dirty="0" err="1">
                <a:solidFill>
                  <a:srgbClr val="000000"/>
                </a:solidFill>
                <a:latin typeface="Times New Roman" panose="02020603050405020304" pitchFamily="18" charset="0"/>
              </a:rPr>
              <a:t>tuulivoimapuistot.Available</a:t>
            </a:r>
            <a:r>
              <a:rPr lang="en-US" sz="3100" b="0" dirty="0">
                <a:solidFill>
                  <a:srgbClr val="000000"/>
                </a:solidFill>
                <a:latin typeface="Times New Roman" panose="02020603050405020304" pitchFamily="18" charset="0"/>
              </a:rPr>
              <a:t>:  https://ethawind.com/fi/info/</a:t>
            </a:r>
          </a:p>
          <a:p>
            <a:pPr marL="514350" indent="-514350">
              <a:lnSpc>
                <a:spcPct val="220000"/>
              </a:lnSpc>
              <a:buFont typeface="Times New Roman" panose="02020603050405020304" pitchFamily="18" charset="0"/>
              <a:buChar char="⁃"/>
            </a:pPr>
            <a:r>
              <a:rPr lang="en-US" sz="3100" b="0" dirty="0">
                <a:solidFill>
                  <a:srgbClr val="000000"/>
                </a:solidFill>
                <a:latin typeface="Times New Roman" panose="02020603050405020304" pitchFamily="18" charset="0"/>
              </a:rPr>
              <a:t>J. </a:t>
            </a:r>
            <a:r>
              <a:rPr lang="en-US" sz="3100" b="0" dirty="0" err="1">
                <a:solidFill>
                  <a:srgbClr val="000000"/>
                </a:solidFill>
                <a:latin typeface="Times New Roman" panose="02020603050405020304" pitchFamily="18" charset="0"/>
              </a:rPr>
              <a:t>Mannwell</a:t>
            </a:r>
            <a:r>
              <a:rPr lang="en-US" sz="3100" b="0" dirty="0">
                <a:solidFill>
                  <a:srgbClr val="000000"/>
                </a:solidFill>
                <a:latin typeface="Times New Roman" panose="02020603050405020304" pitchFamily="18" charset="0"/>
              </a:rPr>
              <a:t>, J. </a:t>
            </a:r>
            <a:r>
              <a:rPr lang="en-US" sz="3100" b="0" dirty="0" err="1">
                <a:solidFill>
                  <a:srgbClr val="000000"/>
                </a:solidFill>
                <a:latin typeface="Times New Roman" panose="02020603050405020304" pitchFamily="18" charset="0"/>
              </a:rPr>
              <a:t>Mcgonowan</a:t>
            </a:r>
            <a:r>
              <a:rPr lang="en-US" sz="3100" b="0" dirty="0">
                <a:solidFill>
                  <a:srgbClr val="000000"/>
                </a:solidFill>
                <a:latin typeface="Times New Roman" panose="02020603050405020304" pitchFamily="18" charset="0"/>
              </a:rPr>
              <a:t> &amp; A. Rogers. Wind energy </a:t>
            </a:r>
            <a:r>
              <a:rPr lang="en-US" sz="3100" b="0" dirty="0" err="1">
                <a:solidFill>
                  <a:srgbClr val="000000"/>
                </a:solidFill>
                <a:latin typeface="Times New Roman" panose="02020603050405020304" pitchFamily="18" charset="0"/>
              </a:rPr>
              <a:t>explaned</a:t>
            </a:r>
            <a:r>
              <a:rPr lang="en-US" sz="3100" b="0" dirty="0">
                <a:solidFill>
                  <a:srgbClr val="000000"/>
                </a:solidFill>
                <a:latin typeface="Times New Roman" panose="02020603050405020304" pitchFamily="18" charset="0"/>
              </a:rPr>
              <a:t>, 2009. </a:t>
            </a:r>
            <a:r>
              <a:rPr lang="en-US" sz="3100" b="0" dirty="0" err="1">
                <a:solidFill>
                  <a:srgbClr val="000000"/>
                </a:solidFill>
                <a:latin typeface="Times New Roman" panose="02020603050405020304" pitchFamily="18" charset="0"/>
              </a:rPr>
              <a:t>Available:http</a:t>
            </a:r>
            <a:r>
              <a:rPr lang="en-US" sz="3100" b="0" dirty="0">
                <a:solidFill>
                  <a:srgbClr val="000000"/>
                </a:solidFill>
                <a:latin typeface="Times New Roman" panose="02020603050405020304" pitchFamily="18" charset="0"/>
              </a:rPr>
              <a:t>://ee.tlu.edu.vn/Portals/0/2018/NLG/Sach_Tieng_Anh.pdf</a:t>
            </a:r>
          </a:p>
          <a:p>
            <a:pPr marL="514350" indent="-514350">
              <a:lnSpc>
                <a:spcPct val="220000"/>
              </a:lnSpc>
              <a:buFont typeface="Times New Roman" panose="02020603050405020304" pitchFamily="18" charset="0"/>
              <a:buChar char="⁃"/>
            </a:pPr>
            <a:r>
              <a:rPr lang="en-US" sz="3100" b="0" dirty="0">
                <a:solidFill>
                  <a:srgbClr val="000000"/>
                </a:solidFill>
                <a:latin typeface="Times New Roman" panose="02020603050405020304" pitchFamily="18" charset="0"/>
              </a:rPr>
              <a:t>S.  </a:t>
            </a:r>
            <a:r>
              <a:rPr lang="en-US" sz="3100" b="0" dirty="0" err="1">
                <a:solidFill>
                  <a:srgbClr val="000000"/>
                </a:solidFill>
                <a:latin typeface="Times New Roman" panose="02020603050405020304" pitchFamily="18" charset="0"/>
              </a:rPr>
              <a:t>Krohn</a:t>
            </a:r>
            <a:r>
              <a:rPr lang="en-US" sz="3100" b="0" dirty="0">
                <a:solidFill>
                  <a:srgbClr val="000000"/>
                </a:solidFill>
                <a:latin typeface="Times New Roman" panose="02020603050405020304" pitchFamily="18" charset="0"/>
              </a:rPr>
              <a:t>, P.  </a:t>
            </a:r>
            <a:r>
              <a:rPr lang="en-US" sz="3100" b="0" dirty="0" err="1">
                <a:solidFill>
                  <a:srgbClr val="000000"/>
                </a:solidFill>
                <a:latin typeface="Times New Roman" panose="02020603050405020304" pitchFamily="18" charset="0"/>
              </a:rPr>
              <a:t>Morthorst</a:t>
            </a:r>
            <a:r>
              <a:rPr lang="en-US" sz="3100" b="0" dirty="0">
                <a:solidFill>
                  <a:srgbClr val="000000"/>
                </a:solidFill>
                <a:latin typeface="Times New Roman" panose="02020603050405020304" pitchFamily="18" charset="0"/>
              </a:rPr>
              <a:t> &amp; S. </a:t>
            </a:r>
            <a:r>
              <a:rPr lang="en-US" sz="3100" b="0" dirty="0" err="1">
                <a:solidFill>
                  <a:srgbClr val="000000"/>
                </a:solidFill>
                <a:latin typeface="Times New Roman" panose="02020603050405020304" pitchFamily="18" charset="0"/>
              </a:rPr>
              <a:t>Awerbuch</a:t>
            </a:r>
            <a:r>
              <a:rPr lang="en-US" sz="3100" b="0" dirty="0">
                <a:solidFill>
                  <a:srgbClr val="000000"/>
                </a:solidFill>
                <a:latin typeface="Times New Roman" panose="02020603050405020304" pitchFamily="18" charset="0"/>
              </a:rPr>
              <a:t>. The Economics of Wind Energy, 2009.  European Wind Energy Association. Available: http://www.ewea.org/fileadmin/files/library/publications/reports/Economics_of_Wind_Energy.pdf</a:t>
            </a:r>
          </a:p>
          <a:p>
            <a:pPr marL="514350" indent="-514350">
              <a:lnSpc>
                <a:spcPct val="220000"/>
              </a:lnSpc>
              <a:buFont typeface="Times New Roman" panose="02020603050405020304" pitchFamily="18" charset="0"/>
              <a:buChar char="⁃"/>
            </a:pPr>
            <a:r>
              <a:rPr lang="en-US" sz="3100" b="0" dirty="0">
                <a:solidFill>
                  <a:srgbClr val="000000"/>
                </a:solidFill>
                <a:latin typeface="Times New Roman" panose="02020603050405020304" pitchFamily="18" charset="0"/>
              </a:rPr>
              <a:t>H. </a:t>
            </a:r>
            <a:r>
              <a:rPr lang="en-US" sz="3100" b="0" dirty="0" err="1">
                <a:solidFill>
                  <a:srgbClr val="000000"/>
                </a:solidFill>
                <a:latin typeface="Times New Roman" panose="02020603050405020304" pitchFamily="18" charset="0"/>
              </a:rPr>
              <a:t>Smail</a:t>
            </a:r>
            <a:r>
              <a:rPr lang="en-US" sz="3100" b="0" dirty="0">
                <a:solidFill>
                  <a:srgbClr val="000000"/>
                </a:solidFill>
                <a:latin typeface="Times New Roman" panose="02020603050405020304" pitchFamily="18" charset="0"/>
              </a:rPr>
              <a:t>, R. </a:t>
            </a:r>
            <a:r>
              <a:rPr lang="en-US" sz="3100" b="0" dirty="0" err="1">
                <a:solidFill>
                  <a:srgbClr val="000000"/>
                </a:solidFill>
                <a:latin typeface="Times New Roman" panose="02020603050405020304" pitchFamily="18" charset="0"/>
              </a:rPr>
              <a:t>Alkama</a:t>
            </a:r>
            <a:r>
              <a:rPr lang="en-US" sz="3100" b="0" dirty="0">
                <a:solidFill>
                  <a:srgbClr val="000000"/>
                </a:solidFill>
                <a:latin typeface="Times New Roman" panose="02020603050405020304" pitchFamily="18" charset="0"/>
              </a:rPr>
              <a:t> &amp; A. </a:t>
            </a:r>
            <a:r>
              <a:rPr lang="en-US" sz="3100" b="0" dirty="0" err="1">
                <a:solidFill>
                  <a:srgbClr val="000000"/>
                </a:solidFill>
                <a:latin typeface="Times New Roman" panose="02020603050405020304" pitchFamily="18" charset="0"/>
              </a:rPr>
              <a:t>Medjdoub</a:t>
            </a:r>
            <a:r>
              <a:rPr lang="en-US" sz="3100" b="0" dirty="0">
                <a:solidFill>
                  <a:srgbClr val="000000"/>
                </a:solidFill>
                <a:latin typeface="Times New Roman" panose="02020603050405020304" pitchFamily="18" charset="0"/>
              </a:rPr>
              <a:t>, Optimal design of the electric connection of a wind farm. https://doi.org/10.1016/j.energy.2018.10.015</a:t>
            </a:r>
          </a:p>
          <a:p>
            <a:pPr marL="514350" indent="-514350">
              <a:lnSpc>
                <a:spcPct val="220000"/>
              </a:lnSpc>
              <a:buFont typeface="Times New Roman" panose="02020603050405020304" pitchFamily="18" charset="0"/>
              <a:buChar char="⁃"/>
            </a:pPr>
            <a:r>
              <a:rPr lang="en-US" sz="3100" b="0" dirty="0" err="1">
                <a:solidFill>
                  <a:srgbClr val="000000"/>
                </a:solidFill>
                <a:latin typeface="Times New Roman" panose="02020603050405020304" pitchFamily="18" charset="0"/>
              </a:rPr>
              <a:t>Suomen</a:t>
            </a:r>
            <a:r>
              <a:rPr lang="en-US" sz="3100" b="0" dirty="0">
                <a:solidFill>
                  <a:srgbClr val="000000"/>
                </a:solidFill>
                <a:latin typeface="Times New Roman" panose="02020603050405020304" pitchFamily="18" charset="0"/>
              </a:rPr>
              <a:t> </a:t>
            </a:r>
            <a:r>
              <a:rPr lang="en-US" sz="3100" b="0" dirty="0" err="1">
                <a:solidFill>
                  <a:srgbClr val="000000"/>
                </a:solidFill>
                <a:latin typeface="Times New Roman" panose="02020603050405020304" pitchFamily="18" charset="0"/>
              </a:rPr>
              <a:t>tuulivoimayhdistys</a:t>
            </a:r>
            <a:r>
              <a:rPr lang="en-US" sz="3100" b="0" dirty="0">
                <a:solidFill>
                  <a:srgbClr val="000000"/>
                </a:solidFill>
                <a:latin typeface="Times New Roman" panose="02020603050405020304" pitchFamily="18" charset="0"/>
              </a:rPr>
              <a:t>, 2019. </a:t>
            </a:r>
            <a:r>
              <a:rPr lang="en-US" sz="3100" b="0" dirty="0" err="1">
                <a:solidFill>
                  <a:srgbClr val="000000"/>
                </a:solidFill>
                <a:latin typeface="Times New Roman" panose="02020603050405020304" pitchFamily="18" charset="0"/>
              </a:rPr>
              <a:t>Tietoa</a:t>
            </a:r>
            <a:r>
              <a:rPr lang="en-US" sz="3100" b="0" dirty="0">
                <a:solidFill>
                  <a:srgbClr val="000000"/>
                </a:solidFill>
                <a:latin typeface="Times New Roman" panose="02020603050405020304" pitchFamily="18" charset="0"/>
              </a:rPr>
              <a:t> </a:t>
            </a:r>
            <a:r>
              <a:rPr lang="en-US" sz="3100" b="0" dirty="0" err="1">
                <a:solidFill>
                  <a:srgbClr val="000000"/>
                </a:solidFill>
                <a:latin typeface="Times New Roman" panose="02020603050405020304" pitchFamily="18" charset="0"/>
              </a:rPr>
              <a:t>tuulivoimasta</a:t>
            </a:r>
            <a:r>
              <a:rPr lang="en-US" sz="3100" b="0" dirty="0">
                <a:solidFill>
                  <a:srgbClr val="000000"/>
                </a:solidFill>
                <a:latin typeface="Times New Roman" panose="02020603050405020304" pitchFamily="18" charset="0"/>
              </a:rPr>
              <a:t>. </a:t>
            </a:r>
            <a:r>
              <a:rPr lang="en-US" sz="3100" b="0" dirty="0" err="1">
                <a:solidFill>
                  <a:srgbClr val="000000"/>
                </a:solidFill>
                <a:latin typeface="Times New Roman" panose="02020603050405020304" pitchFamily="18" charset="0"/>
              </a:rPr>
              <a:t>Avalable</a:t>
            </a:r>
            <a:r>
              <a:rPr lang="en-US" sz="3100" b="0" dirty="0">
                <a:solidFill>
                  <a:srgbClr val="000000"/>
                </a:solidFill>
                <a:latin typeface="Times New Roman" panose="02020603050405020304" pitchFamily="18" charset="0"/>
              </a:rPr>
              <a:t>: https://www.tuulivoimayhdistys.fi/tietoa-tuulivoimasta/tietoa-tuulivoimasta</a:t>
            </a:r>
          </a:p>
          <a:p>
            <a:pPr marL="342900" indent="-342900">
              <a:buFont typeface="Times New Roman" panose="02020603050405020304" pitchFamily="18" charset="0"/>
              <a:buChar char="⁃"/>
            </a:pPr>
            <a:endParaRPr lang="en-US" b="0" dirty="0">
              <a:solidFill>
                <a:srgbClr val="000000"/>
              </a:solidFill>
              <a:latin typeface="Times New Roman" panose="02020603050405020304" pitchFamily="18" charset="0"/>
            </a:endParaRPr>
          </a:p>
          <a:p>
            <a:endParaRPr lang="en-US" b="0" dirty="0">
              <a:solidFill>
                <a:srgbClr val="000000"/>
              </a:solidFill>
              <a:latin typeface="Times New Roman" panose="02020603050405020304" pitchFamily="18" charset="0"/>
            </a:endParaRPr>
          </a:p>
          <a:p>
            <a:endParaRPr lang="en-US" b="0" dirty="0">
              <a:solidFill>
                <a:srgbClr val="000000"/>
              </a:solidFill>
              <a:latin typeface="Times New Roman" panose="02020603050405020304" pitchFamily="18" charset="0"/>
            </a:endParaRPr>
          </a:p>
          <a:p>
            <a:endParaRPr lang="en-US" b="0" dirty="0">
              <a:solidFill>
                <a:srgbClr val="000000"/>
              </a:solidFill>
              <a:latin typeface="Times New Roman" panose="02020603050405020304" pitchFamily="18" charset="0"/>
            </a:endParaRPr>
          </a:p>
          <a:p>
            <a:endParaRPr lang="en-US" b="0" dirty="0">
              <a:solidFill>
                <a:srgbClr val="000000"/>
              </a:solidFill>
              <a:latin typeface="Times New Roman" panose="02020603050405020304" pitchFamily="18" charset="0"/>
            </a:endParaRPr>
          </a:p>
          <a:p>
            <a:r>
              <a:rPr lang="fi-FI" dirty="0"/>
              <a:t>	</a:t>
            </a:r>
            <a:endParaRPr lang="en-FI" dirty="0"/>
          </a:p>
        </p:txBody>
      </p:sp>
      <p:sp>
        <p:nvSpPr>
          <p:cNvPr id="3" name="Title 2">
            <a:extLst>
              <a:ext uri="{FF2B5EF4-FFF2-40B4-BE49-F238E27FC236}">
                <a16:creationId xmlns:a16="http://schemas.microsoft.com/office/drawing/2014/main" id="{7926C8D6-C1FA-4782-8E04-F5B84B7F3905}"/>
              </a:ext>
            </a:extLst>
          </p:cNvPr>
          <p:cNvSpPr>
            <a:spLocks noGrp="1"/>
          </p:cNvSpPr>
          <p:nvPr>
            <p:ph type="ctrTitle"/>
          </p:nvPr>
        </p:nvSpPr>
        <p:spPr/>
        <p:txBody>
          <a:bodyPr/>
          <a:lstStyle/>
          <a:p>
            <a:r>
              <a:rPr lang="fi-FI" dirty="0"/>
              <a:t>Sources</a:t>
            </a:r>
            <a:endParaRPr lang="en-FI" dirty="0"/>
          </a:p>
        </p:txBody>
      </p:sp>
      <p:sp>
        <p:nvSpPr>
          <p:cNvPr id="4" name="Text Placeholder 3">
            <a:extLst>
              <a:ext uri="{FF2B5EF4-FFF2-40B4-BE49-F238E27FC236}">
                <a16:creationId xmlns:a16="http://schemas.microsoft.com/office/drawing/2014/main" id="{E85B8F96-7AD1-4AAC-BBEA-10F5E770C29C}"/>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2A4D4F50-7678-44A2-80BB-829EFDB920DB}"/>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C6DCB2A4-4485-44F7-B774-3AC9843191A6}"/>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id="{180DEC99-427F-4482-B83E-404E19211BE3}"/>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2686185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9"/>
          <p:cNvSpPr txBox="1">
            <a:spLocks noGrp="1"/>
          </p:cNvSpPr>
          <p:nvPr>
            <p:ph type="body" idx="1"/>
          </p:nvPr>
        </p:nvSpPr>
        <p:spPr>
          <a:xfrm>
            <a:off x="572400" y="1360800"/>
            <a:ext cx="3159600" cy="4136400"/>
          </a:xfrm>
          <a:prstGeom prst="rect">
            <a:avLst/>
          </a:prstGeom>
          <a:noFill/>
          <a:ln>
            <a:noFill/>
          </a:ln>
        </p:spPr>
        <p:txBody>
          <a:bodyPr spcFirstLastPara="1" wrap="square" lIns="0" tIns="0" rIns="0" bIns="0" anchor="t" anchorCtr="0">
            <a:noAutofit/>
          </a:bodyPr>
          <a:lstStyle/>
          <a:p>
            <a:pPr marL="457200" lvl="0" indent="-317500" algn="l" rtl="0">
              <a:lnSpc>
                <a:spcPct val="160000"/>
              </a:lnSpc>
              <a:spcBef>
                <a:spcPts val="0"/>
              </a:spcBef>
              <a:spcAft>
                <a:spcPts val="0"/>
              </a:spcAft>
              <a:buSzPts val="1400"/>
              <a:buChar char="●"/>
            </a:pPr>
            <a:r>
              <a:rPr lang="fi-FI"/>
              <a:t>Overall structure of wind farm</a:t>
            </a:r>
            <a:endParaRPr/>
          </a:p>
          <a:p>
            <a:pPr marL="457200" lvl="0" indent="-317500" algn="l" rtl="0">
              <a:lnSpc>
                <a:spcPct val="160000"/>
              </a:lnSpc>
              <a:spcBef>
                <a:spcPts val="0"/>
              </a:spcBef>
              <a:spcAft>
                <a:spcPts val="0"/>
              </a:spcAft>
              <a:buSzPts val="1400"/>
              <a:buChar char="●"/>
            </a:pPr>
            <a:r>
              <a:rPr lang="fi-FI"/>
              <a:t>Local grid</a:t>
            </a:r>
            <a:endParaRPr/>
          </a:p>
          <a:p>
            <a:pPr marL="457200" lvl="0" indent="-317500" algn="l" rtl="0">
              <a:lnSpc>
                <a:spcPct val="160000"/>
              </a:lnSpc>
              <a:spcBef>
                <a:spcPts val="0"/>
              </a:spcBef>
              <a:spcAft>
                <a:spcPts val="0"/>
              </a:spcAft>
              <a:buSzPts val="1400"/>
              <a:buChar char="●"/>
            </a:pPr>
            <a:r>
              <a:rPr lang="fi-FI"/>
              <a:t>Connection to power system</a:t>
            </a:r>
            <a:endParaRPr/>
          </a:p>
          <a:p>
            <a:pPr marL="457200" lvl="0" indent="-317500" algn="l" rtl="0">
              <a:lnSpc>
                <a:spcPct val="160000"/>
              </a:lnSpc>
              <a:spcBef>
                <a:spcPts val="0"/>
              </a:spcBef>
              <a:spcAft>
                <a:spcPts val="0"/>
              </a:spcAft>
              <a:buSzPts val="1400"/>
              <a:buChar char="●"/>
            </a:pPr>
            <a:r>
              <a:rPr lang="fi-FI"/>
              <a:t>Requirements of connection</a:t>
            </a:r>
            <a:endParaRPr/>
          </a:p>
        </p:txBody>
      </p:sp>
      <p:sp>
        <p:nvSpPr>
          <p:cNvPr id="81" name="Google Shape;81;p9"/>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Introduction</a:t>
            </a:r>
            <a:endParaRPr/>
          </a:p>
        </p:txBody>
      </p:sp>
      <p:sp>
        <p:nvSpPr>
          <p:cNvPr id="82" name="Google Shape;82;p9"/>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3" name="Google Shape;83;p9"/>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4" name="Google Shape;84;p9"/>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fld id="{01211A0E-7B02-4AA2-998C-7E66785DAAF3}" type="datetime1">
              <a:rPr lang="fi-FI" smtClean="0"/>
              <a:t>19.3.2019</a:t>
            </a:fld>
            <a:endParaRPr dirty="0"/>
          </a:p>
        </p:txBody>
      </p:sp>
      <p:sp>
        <p:nvSpPr>
          <p:cNvPr id="85" name="Google Shape;85;p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1"/>
          <p:cNvSpPr txBox="1">
            <a:spLocks noGrp="1"/>
          </p:cNvSpPr>
          <p:nvPr>
            <p:ph type="body" idx="1"/>
          </p:nvPr>
        </p:nvSpPr>
        <p:spPr>
          <a:xfrm>
            <a:off x="572400" y="1497600"/>
            <a:ext cx="4865700" cy="4136400"/>
          </a:xfrm>
          <a:prstGeom prst="rect">
            <a:avLst/>
          </a:prstGeom>
          <a:noFill/>
          <a:ln>
            <a:noFill/>
          </a:ln>
        </p:spPr>
        <p:txBody>
          <a:bodyPr spcFirstLastPara="1" wrap="square" lIns="0" tIns="0" rIns="0" bIns="0" anchor="t" anchorCtr="0">
            <a:noAutofit/>
          </a:bodyPr>
          <a:lstStyle/>
          <a:p>
            <a:pPr marL="457200" lvl="0" indent="-317500" algn="l" rtl="0">
              <a:lnSpc>
                <a:spcPct val="150000"/>
              </a:lnSpc>
              <a:spcBef>
                <a:spcPts val="400"/>
              </a:spcBef>
              <a:spcAft>
                <a:spcPts val="0"/>
              </a:spcAft>
              <a:buSzPts val="1400"/>
              <a:buChar char="●"/>
            </a:pPr>
            <a:r>
              <a:rPr lang="fi-FI"/>
              <a:t>Wind production in Finland: 5,9 GWh (6,8%)</a:t>
            </a:r>
            <a:endParaRPr/>
          </a:p>
          <a:p>
            <a:pPr marL="457200" lvl="0" indent="-317500" algn="l" rtl="0">
              <a:lnSpc>
                <a:spcPct val="150000"/>
              </a:lnSpc>
              <a:spcBef>
                <a:spcPts val="1000"/>
              </a:spcBef>
              <a:spcAft>
                <a:spcPts val="0"/>
              </a:spcAft>
              <a:buSzPts val="1400"/>
              <a:buChar char="●"/>
            </a:pPr>
            <a:r>
              <a:rPr lang="fi-FI"/>
              <a:t>134 operating wind farms</a:t>
            </a:r>
            <a:endParaRPr/>
          </a:p>
          <a:p>
            <a:pPr marL="457200" lvl="0" indent="-317500" algn="l" rtl="0">
              <a:lnSpc>
                <a:spcPct val="150000"/>
              </a:lnSpc>
              <a:spcBef>
                <a:spcPts val="1000"/>
              </a:spcBef>
              <a:spcAft>
                <a:spcPts val="0"/>
              </a:spcAft>
              <a:buSzPts val="1400"/>
              <a:buChar char="●"/>
            </a:pPr>
            <a:r>
              <a:rPr lang="fi-FI"/>
              <a:t>Largest 117 MW, 34 wind turbines in Kristiinankaupunki</a:t>
            </a:r>
            <a:endParaRPr/>
          </a:p>
          <a:p>
            <a:pPr marL="457200" lvl="0" indent="-317500" algn="l" rtl="0">
              <a:lnSpc>
                <a:spcPct val="150000"/>
              </a:lnSpc>
              <a:spcBef>
                <a:spcPts val="1000"/>
              </a:spcBef>
              <a:spcAft>
                <a:spcPts val="0"/>
              </a:spcAft>
              <a:buSzPts val="1400"/>
              <a:buChar char="●"/>
            </a:pPr>
            <a:r>
              <a:rPr lang="fi-FI"/>
              <a:t>Completion of new project takes 4-6 years</a:t>
            </a:r>
            <a:endParaRPr/>
          </a:p>
          <a:p>
            <a:pPr marL="914400" lvl="1" indent="-317500" algn="l" rtl="0">
              <a:lnSpc>
                <a:spcPct val="150000"/>
              </a:lnSpc>
              <a:spcBef>
                <a:spcPts val="0"/>
              </a:spcBef>
              <a:spcAft>
                <a:spcPts val="0"/>
              </a:spcAft>
              <a:buSzPts val="1400"/>
              <a:buChar char="○"/>
            </a:pPr>
            <a:r>
              <a:rPr lang="fi-FI" sz="1400"/>
              <a:t>Grid connection</a:t>
            </a:r>
            <a:endParaRPr sz="1400"/>
          </a:p>
          <a:p>
            <a:pPr marL="914400" lvl="1" indent="-317500" algn="l" rtl="0">
              <a:lnSpc>
                <a:spcPct val="150000"/>
              </a:lnSpc>
              <a:spcBef>
                <a:spcPts val="0"/>
              </a:spcBef>
              <a:spcAft>
                <a:spcPts val="0"/>
              </a:spcAft>
              <a:buSzPts val="1400"/>
              <a:buChar char="○"/>
            </a:pPr>
            <a:r>
              <a:rPr lang="fi-FI" sz="1400"/>
              <a:t>Environmental impact</a:t>
            </a:r>
            <a:endParaRPr sz="1400"/>
          </a:p>
          <a:p>
            <a:pPr marL="914400" lvl="1" indent="-317500" algn="l" rtl="0">
              <a:lnSpc>
                <a:spcPct val="150000"/>
              </a:lnSpc>
              <a:spcBef>
                <a:spcPts val="0"/>
              </a:spcBef>
              <a:spcAft>
                <a:spcPts val="0"/>
              </a:spcAft>
              <a:buSzPts val="1400"/>
              <a:buChar char="○"/>
            </a:pPr>
            <a:r>
              <a:rPr lang="fi-FI" sz="1400"/>
              <a:t>Permits</a:t>
            </a:r>
            <a:endParaRPr sz="1400"/>
          </a:p>
          <a:p>
            <a:pPr marL="457200" lvl="0" indent="-317500" algn="l" rtl="0">
              <a:lnSpc>
                <a:spcPct val="150000"/>
              </a:lnSpc>
              <a:spcBef>
                <a:spcPts val="1000"/>
              </a:spcBef>
              <a:spcAft>
                <a:spcPts val="0"/>
              </a:spcAft>
              <a:buSzPts val="1400"/>
              <a:buChar char="●"/>
            </a:pPr>
            <a:r>
              <a:rPr lang="fi-FI"/>
              <a:t>No new installed capacity in 2018</a:t>
            </a:r>
            <a:endParaRPr/>
          </a:p>
        </p:txBody>
      </p:sp>
      <p:sp>
        <p:nvSpPr>
          <p:cNvPr id="104" name="Google Shape;104;p1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Wind farms in Finland</a:t>
            </a:r>
            <a:endParaRPr/>
          </a:p>
        </p:txBody>
      </p:sp>
      <p:sp>
        <p:nvSpPr>
          <p:cNvPr id="105" name="Google Shape;105;p1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6" name="Google Shape;106;p11"/>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7" name="Google Shape;107;p11"/>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fld id="{4709B802-CA7C-47B0-ABAF-7C88BF9ABEFD}" type="datetime1">
              <a:rPr lang="fi-FI" smtClean="0"/>
              <a:t>19.3.2019</a:t>
            </a:fld>
            <a:endParaRPr dirty="0"/>
          </a:p>
        </p:txBody>
      </p:sp>
      <p:sp>
        <p:nvSpPr>
          <p:cNvPr id="108" name="Google Shape;108;p1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3</a:t>
            </a:fld>
            <a:endParaRPr/>
          </a:p>
        </p:txBody>
      </p:sp>
      <p:pic>
        <p:nvPicPr>
          <p:cNvPr id="109" name="Google Shape;109;p11"/>
          <p:cNvPicPr preferRelativeResize="0"/>
          <p:nvPr/>
        </p:nvPicPr>
        <p:blipFill rotWithShape="1">
          <a:blip r:embed="rId3">
            <a:alphaModFix/>
          </a:blip>
          <a:srcRect l="3446" t="1254"/>
          <a:stretch/>
        </p:blipFill>
        <p:spPr>
          <a:xfrm>
            <a:off x="5898663" y="1285640"/>
            <a:ext cx="2282780" cy="4452674"/>
          </a:xfrm>
          <a:prstGeom prst="rect">
            <a:avLst/>
          </a:prstGeom>
          <a:noFill/>
          <a:ln>
            <a:noFill/>
          </a:ln>
        </p:spPr>
      </p:pic>
      <p:sp>
        <p:nvSpPr>
          <p:cNvPr id="110" name="Google Shape;110;p11"/>
          <p:cNvSpPr txBox="1"/>
          <p:nvPr/>
        </p:nvSpPr>
        <p:spPr>
          <a:xfrm>
            <a:off x="5851888" y="5894425"/>
            <a:ext cx="2376300" cy="30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a:t>Picture: https://ethawind.com/map/</a:t>
            </a:r>
            <a:endParaRPr sz="1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2"/>
          <p:cNvSpPr txBox="1">
            <a:spLocks noGrp="1"/>
          </p:cNvSpPr>
          <p:nvPr>
            <p:ph type="body" idx="1"/>
          </p:nvPr>
        </p:nvSpPr>
        <p:spPr>
          <a:xfrm>
            <a:off x="4732750" y="1690200"/>
            <a:ext cx="4094100" cy="3860100"/>
          </a:xfrm>
          <a:prstGeom prst="rect">
            <a:avLst/>
          </a:prstGeom>
          <a:noFill/>
          <a:ln>
            <a:noFill/>
          </a:ln>
        </p:spPr>
        <p:txBody>
          <a:bodyPr spcFirstLastPara="1" wrap="square" lIns="0" tIns="0" rIns="0" bIns="0" anchor="t" anchorCtr="0">
            <a:noAutofit/>
          </a:bodyPr>
          <a:lstStyle/>
          <a:p>
            <a:pPr marL="457200" lvl="0" indent="-317500" algn="l" rtl="0">
              <a:lnSpc>
                <a:spcPct val="150000"/>
              </a:lnSpc>
              <a:spcBef>
                <a:spcPts val="400"/>
              </a:spcBef>
              <a:spcAft>
                <a:spcPts val="0"/>
              </a:spcAft>
              <a:buSzPts val="1400"/>
              <a:buChar char="●"/>
            </a:pPr>
            <a:r>
              <a:rPr lang="fi-FI"/>
              <a:t>Distance between turbines</a:t>
            </a:r>
            <a:endParaRPr/>
          </a:p>
          <a:p>
            <a:pPr marL="914400" lvl="1" indent="-317500" algn="l" rtl="0">
              <a:lnSpc>
                <a:spcPct val="150000"/>
              </a:lnSpc>
              <a:spcBef>
                <a:spcPts val="0"/>
              </a:spcBef>
              <a:spcAft>
                <a:spcPts val="0"/>
              </a:spcAft>
              <a:buSzPts val="1400"/>
              <a:buChar char="○"/>
            </a:pPr>
            <a:r>
              <a:rPr lang="fi-FI" sz="1400"/>
              <a:t>Downwind 3-5 x rotor diameter</a:t>
            </a:r>
            <a:endParaRPr sz="1400"/>
          </a:p>
          <a:p>
            <a:pPr marL="914400" lvl="1" indent="-317500" algn="l" rtl="0">
              <a:lnSpc>
                <a:spcPct val="150000"/>
              </a:lnSpc>
              <a:spcBef>
                <a:spcPts val="0"/>
              </a:spcBef>
              <a:spcAft>
                <a:spcPts val="0"/>
              </a:spcAft>
              <a:buSzPts val="1400"/>
              <a:buChar char="○"/>
            </a:pPr>
            <a:r>
              <a:rPr lang="fi-FI" sz="1400"/>
              <a:t>Crosswind 5-10 x rotor diameter</a:t>
            </a:r>
            <a:endParaRPr sz="1400"/>
          </a:p>
          <a:p>
            <a:pPr marL="914400" lvl="1" indent="-317500" algn="l" rtl="0">
              <a:lnSpc>
                <a:spcPct val="150000"/>
              </a:lnSpc>
              <a:spcBef>
                <a:spcPts val="0"/>
              </a:spcBef>
              <a:spcAft>
                <a:spcPts val="0"/>
              </a:spcAft>
              <a:buSzPts val="1400"/>
              <a:buChar char="○"/>
            </a:pPr>
            <a:r>
              <a:rPr lang="fi-FI" sz="1400"/>
              <a:t>Energy loss ~ 2-5 %</a:t>
            </a:r>
            <a:endParaRPr sz="1400"/>
          </a:p>
          <a:p>
            <a:pPr marL="457200" lvl="0" indent="-317500" algn="l" rtl="0">
              <a:lnSpc>
                <a:spcPct val="150000"/>
              </a:lnSpc>
              <a:spcBef>
                <a:spcPts val="1000"/>
              </a:spcBef>
              <a:spcAft>
                <a:spcPts val="0"/>
              </a:spcAft>
              <a:buSzPts val="1400"/>
              <a:buChar char="●"/>
            </a:pPr>
            <a:r>
              <a:rPr lang="fi-FI"/>
              <a:t>Topology of electric grid</a:t>
            </a:r>
            <a:endParaRPr/>
          </a:p>
          <a:p>
            <a:pPr marL="457200" lvl="0" indent="-317500" algn="l" rtl="0">
              <a:lnSpc>
                <a:spcPct val="150000"/>
              </a:lnSpc>
              <a:spcBef>
                <a:spcPts val="1000"/>
              </a:spcBef>
              <a:spcAft>
                <a:spcPts val="0"/>
              </a:spcAft>
              <a:buSzPts val="1400"/>
              <a:buChar char="●"/>
            </a:pPr>
            <a:r>
              <a:rPr lang="fi-FI"/>
              <a:t>Capital costs (onshore)</a:t>
            </a:r>
            <a:endParaRPr/>
          </a:p>
          <a:p>
            <a:pPr marL="914400" lvl="1" indent="-317500" algn="l" rtl="0">
              <a:lnSpc>
                <a:spcPct val="150000"/>
              </a:lnSpc>
              <a:spcBef>
                <a:spcPts val="0"/>
              </a:spcBef>
              <a:spcAft>
                <a:spcPts val="0"/>
              </a:spcAft>
              <a:buSzPts val="1400"/>
              <a:buChar char="○"/>
            </a:pPr>
            <a:r>
              <a:rPr lang="fi-FI" sz="1400"/>
              <a:t>Turbines 65-85 %</a:t>
            </a:r>
            <a:endParaRPr sz="1400"/>
          </a:p>
          <a:p>
            <a:pPr marL="914400" lvl="1" indent="-317500" algn="l" rtl="0">
              <a:lnSpc>
                <a:spcPct val="150000"/>
              </a:lnSpc>
              <a:spcBef>
                <a:spcPts val="0"/>
              </a:spcBef>
              <a:spcAft>
                <a:spcPts val="0"/>
              </a:spcAft>
              <a:buSzPts val="1400"/>
              <a:buChar char="○"/>
            </a:pPr>
            <a:r>
              <a:rPr lang="fi-FI" sz="1400"/>
              <a:t>Local grid and connection 10-15 %</a:t>
            </a:r>
            <a:endParaRPr sz="1400"/>
          </a:p>
          <a:p>
            <a:pPr marL="914400" lvl="1" indent="-317500" algn="l" rtl="0">
              <a:lnSpc>
                <a:spcPct val="150000"/>
              </a:lnSpc>
              <a:spcBef>
                <a:spcPts val="0"/>
              </a:spcBef>
              <a:spcAft>
                <a:spcPts val="0"/>
              </a:spcAft>
              <a:buSzPts val="1400"/>
              <a:buChar char="○"/>
            </a:pPr>
            <a:r>
              <a:rPr lang="fi-FI" sz="1400"/>
              <a:t>Construction 5-15 %</a:t>
            </a:r>
            <a:endParaRPr sz="1400"/>
          </a:p>
        </p:txBody>
      </p:sp>
      <p:sp>
        <p:nvSpPr>
          <p:cNvPr id="116" name="Google Shape;116;p1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Structure of a wind farm</a:t>
            </a:r>
            <a:endParaRPr/>
          </a:p>
        </p:txBody>
      </p:sp>
      <p:sp>
        <p:nvSpPr>
          <p:cNvPr id="117" name="Google Shape;117;p12"/>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8" name="Google Shape;118;p12"/>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9" name="Google Shape;119;p12"/>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fld id="{0AA9619B-59AC-40A6-829F-C87457A9520B}" type="datetime1">
              <a:rPr lang="fi-FI" smtClean="0"/>
              <a:t>19.3.2019</a:t>
            </a:fld>
            <a:endParaRPr dirty="0"/>
          </a:p>
        </p:txBody>
      </p:sp>
      <p:sp>
        <p:nvSpPr>
          <p:cNvPr id="120" name="Google Shape;120;p12"/>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4</a:t>
            </a:fld>
            <a:endParaRPr/>
          </a:p>
        </p:txBody>
      </p:sp>
      <p:pic>
        <p:nvPicPr>
          <p:cNvPr id="121" name="Google Shape;121;p12"/>
          <p:cNvPicPr preferRelativeResize="0"/>
          <p:nvPr/>
        </p:nvPicPr>
        <p:blipFill>
          <a:blip r:embed="rId3">
            <a:alphaModFix/>
          </a:blip>
          <a:stretch>
            <a:fillRect/>
          </a:stretch>
        </p:blipFill>
        <p:spPr>
          <a:xfrm>
            <a:off x="882625" y="1387750"/>
            <a:ext cx="3249374" cy="2146300"/>
          </a:xfrm>
          <a:prstGeom prst="rect">
            <a:avLst/>
          </a:prstGeom>
          <a:noFill/>
          <a:ln>
            <a:noFill/>
          </a:ln>
        </p:spPr>
      </p:pic>
      <p:pic>
        <p:nvPicPr>
          <p:cNvPr id="122" name="Google Shape;122;p12"/>
          <p:cNvPicPr preferRelativeResize="0"/>
          <p:nvPr/>
        </p:nvPicPr>
        <p:blipFill rotWithShape="1">
          <a:blip r:embed="rId4">
            <a:alphaModFix/>
          </a:blip>
          <a:srcRect b="9665"/>
          <a:stretch/>
        </p:blipFill>
        <p:spPr>
          <a:xfrm>
            <a:off x="673750" y="3812650"/>
            <a:ext cx="3667125" cy="1781175"/>
          </a:xfrm>
          <a:prstGeom prst="rect">
            <a:avLst/>
          </a:prstGeom>
          <a:noFill/>
          <a:ln>
            <a:noFill/>
          </a:ln>
        </p:spPr>
      </p:pic>
      <p:sp>
        <p:nvSpPr>
          <p:cNvPr id="123" name="Google Shape;123;p12"/>
          <p:cNvSpPr txBox="1"/>
          <p:nvPr/>
        </p:nvSpPr>
        <p:spPr>
          <a:xfrm>
            <a:off x="1850913" y="3429000"/>
            <a:ext cx="1312800" cy="38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a:t>Manwell et al., 2009</a:t>
            </a:r>
            <a:endParaRPr sz="1000"/>
          </a:p>
        </p:txBody>
      </p:sp>
      <p:sp>
        <p:nvSpPr>
          <p:cNvPr id="124" name="Google Shape;124;p12"/>
          <p:cNvSpPr txBox="1"/>
          <p:nvPr/>
        </p:nvSpPr>
        <p:spPr>
          <a:xfrm>
            <a:off x="1850913" y="5505150"/>
            <a:ext cx="1312800" cy="30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a:t>Smail et al., 2017</a:t>
            </a:r>
            <a:endParaRPr sz="1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3"/>
          <p:cNvSpPr txBox="1">
            <a:spLocks noGrp="1"/>
          </p:cNvSpPr>
          <p:nvPr>
            <p:ph type="body" idx="1"/>
          </p:nvPr>
        </p:nvSpPr>
        <p:spPr>
          <a:xfrm>
            <a:off x="5143500" y="1453350"/>
            <a:ext cx="3817500" cy="3951300"/>
          </a:xfrm>
          <a:prstGeom prst="rect">
            <a:avLst/>
          </a:prstGeom>
          <a:noFill/>
          <a:ln>
            <a:noFill/>
          </a:ln>
        </p:spPr>
        <p:txBody>
          <a:bodyPr spcFirstLastPara="1" wrap="square" lIns="0" tIns="0" rIns="0" bIns="0" anchor="t" anchorCtr="0">
            <a:noAutofit/>
          </a:bodyPr>
          <a:lstStyle/>
          <a:p>
            <a:pPr marL="457200" lvl="0" indent="-317500" algn="l" rtl="0">
              <a:lnSpc>
                <a:spcPct val="150000"/>
              </a:lnSpc>
              <a:spcBef>
                <a:spcPts val="400"/>
              </a:spcBef>
              <a:spcAft>
                <a:spcPts val="0"/>
              </a:spcAft>
              <a:buSzPts val="1400"/>
              <a:buChar char="●"/>
            </a:pPr>
            <a:r>
              <a:rPr lang="fi-FI" dirty="0"/>
              <a:t>Wind generator output 650-690 V</a:t>
            </a:r>
            <a:endParaRPr dirty="0"/>
          </a:p>
          <a:p>
            <a:pPr marL="457200" lvl="0" indent="-317500" algn="l" rtl="0">
              <a:lnSpc>
                <a:spcPct val="150000"/>
              </a:lnSpc>
              <a:spcBef>
                <a:spcPts val="1000"/>
              </a:spcBef>
              <a:spcAft>
                <a:spcPts val="0"/>
              </a:spcAft>
              <a:buSzPts val="1400"/>
              <a:buChar char="●"/>
            </a:pPr>
            <a:r>
              <a:rPr lang="fi-FI" dirty="0"/>
              <a:t>Step-up transformer in the tower LV/MV</a:t>
            </a:r>
            <a:endParaRPr dirty="0"/>
          </a:p>
          <a:p>
            <a:pPr marL="457200" lvl="0" indent="-317500" algn="l" rtl="0">
              <a:lnSpc>
                <a:spcPct val="150000"/>
              </a:lnSpc>
              <a:spcBef>
                <a:spcPts val="1000"/>
              </a:spcBef>
              <a:spcAft>
                <a:spcPts val="0"/>
              </a:spcAft>
              <a:buSzPts val="1400"/>
              <a:buChar char="●"/>
            </a:pPr>
            <a:r>
              <a:rPr lang="fi-FI" dirty="0"/>
              <a:t>Each group of turbines connected to the MV/HV substation by MV network</a:t>
            </a:r>
            <a:endParaRPr dirty="0"/>
          </a:p>
          <a:p>
            <a:pPr marL="457200" lvl="0" indent="-317500" algn="l" rtl="0">
              <a:lnSpc>
                <a:spcPct val="150000"/>
              </a:lnSpc>
              <a:spcBef>
                <a:spcPts val="1000"/>
              </a:spcBef>
              <a:spcAft>
                <a:spcPts val="0"/>
              </a:spcAft>
              <a:buSzPts val="1400"/>
              <a:buChar char="●"/>
            </a:pPr>
            <a:r>
              <a:rPr lang="fi-FI" dirty="0"/>
              <a:t>~ 20 MW plant can be connected to substation with other radial connections</a:t>
            </a:r>
            <a:endParaRPr dirty="0"/>
          </a:p>
          <a:p>
            <a:pPr marL="457200" lvl="0" indent="-317500" algn="l" rtl="0">
              <a:lnSpc>
                <a:spcPct val="150000"/>
              </a:lnSpc>
              <a:spcBef>
                <a:spcPts val="1000"/>
              </a:spcBef>
              <a:spcAft>
                <a:spcPts val="0"/>
              </a:spcAft>
              <a:buSzPts val="1400"/>
              <a:buChar char="●"/>
            </a:pPr>
            <a:r>
              <a:rPr lang="fi-FI" dirty="0"/>
              <a:t>~ 100 MW plant, only connection</a:t>
            </a:r>
            <a:endParaRPr dirty="0"/>
          </a:p>
          <a:p>
            <a:pPr marL="457200" lvl="0" indent="-317500" algn="l" rtl="0">
              <a:lnSpc>
                <a:spcPct val="150000"/>
              </a:lnSpc>
              <a:spcBef>
                <a:spcPts val="1000"/>
              </a:spcBef>
              <a:spcAft>
                <a:spcPts val="0"/>
              </a:spcAft>
              <a:buSzPts val="1400"/>
              <a:buChar char="●"/>
            </a:pPr>
            <a:r>
              <a:rPr lang="fi-FI" dirty="0"/>
              <a:t>Most existing plants in Finland &lt; 25 MW</a:t>
            </a:r>
            <a:endParaRPr dirty="0"/>
          </a:p>
        </p:txBody>
      </p:sp>
      <p:sp>
        <p:nvSpPr>
          <p:cNvPr id="130" name="Google Shape;130;p1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Local grid</a:t>
            </a:r>
            <a:endParaRPr/>
          </a:p>
        </p:txBody>
      </p:sp>
      <p:sp>
        <p:nvSpPr>
          <p:cNvPr id="131" name="Google Shape;131;p1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2" name="Google Shape;132;p13"/>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3" name="Google Shape;133;p13"/>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fld id="{9B00C9D7-9141-4B81-AA35-B024E127C008}" type="datetime1">
              <a:rPr lang="fi-FI" smtClean="0"/>
              <a:t>19.3.2019</a:t>
            </a:fld>
            <a:endParaRPr dirty="0"/>
          </a:p>
        </p:txBody>
      </p:sp>
      <p:sp>
        <p:nvSpPr>
          <p:cNvPr id="134" name="Google Shape;134;p13"/>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5</a:t>
            </a:fld>
            <a:endParaRPr/>
          </a:p>
        </p:txBody>
      </p:sp>
      <p:sp>
        <p:nvSpPr>
          <p:cNvPr id="135" name="Google Shape;135;p13"/>
          <p:cNvSpPr txBox="1"/>
          <p:nvPr/>
        </p:nvSpPr>
        <p:spPr>
          <a:xfrm>
            <a:off x="1145313" y="5250650"/>
            <a:ext cx="3817500" cy="30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a:t>https://www.wind-energy-the-facts.org/electrical-system.html</a:t>
            </a:r>
            <a:endParaRPr sz="1000"/>
          </a:p>
        </p:txBody>
      </p:sp>
      <p:pic>
        <p:nvPicPr>
          <p:cNvPr id="136" name="Google Shape;136;p13"/>
          <p:cNvPicPr preferRelativeResize="0"/>
          <p:nvPr/>
        </p:nvPicPr>
        <p:blipFill>
          <a:blip r:embed="rId3">
            <a:alphaModFix/>
          </a:blip>
          <a:stretch>
            <a:fillRect/>
          </a:stretch>
        </p:blipFill>
        <p:spPr>
          <a:xfrm>
            <a:off x="135000" y="1975677"/>
            <a:ext cx="4838700" cy="290664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57DE5A-1008-4D91-843E-8515ACDEA4A8}"/>
              </a:ext>
            </a:extLst>
          </p:cNvPr>
          <p:cNvSpPr>
            <a:spLocks noGrp="1"/>
          </p:cNvSpPr>
          <p:nvPr>
            <p:ph type="body" sz="quarter" idx="13"/>
          </p:nvPr>
        </p:nvSpPr>
        <p:spPr/>
        <p:txBody>
          <a:bodyPr/>
          <a:lstStyle/>
          <a:p>
            <a:pPr>
              <a:buFont typeface="Arial" panose="020B0604020202020204" pitchFamily="34" charset="0"/>
              <a:buChar char="•"/>
            </a:pPr>
            <a:r>
              <a:rPr lang="fi-FI" dirty="0"/>
              <a:t>The continuous increase of the rate of power of single turbines and the particular generation condition of wind turbines makes evaluation of the compatibility of wind generators and the power systems necessary</a:t>
            </a:r>
          </a:p>
          <a:p>
            <a:pPr>
              <a:buFont typeface="Arial" panose="020B0604020202020204" pitchFamily="34" charset="0"/>
              <a:buChar char="•"/>
            </a:pPr>
            <a:r>
              <a:rPr lang="fi-FI" dirty="0"/>
              <a:t>Four factors may be taken in account:</a:t>
            </a:r>
          </a:p>
          <a:p>
            <a:pPr marL="846137" lvl="1" indent="-457200">
              <a:buFont typeface="+mj-lt"/>
              <a:buAutoNum type="alphaUcPeriod"/>
            </a:pPr>
            <a:r>
              <a:rPr lang="fi-FI" sz="1200" b="1" dirty="0"/>
              <a:t>Electrical power system characteristics</a:t>
            </a:r>
          </a:p>
          <a:p>
            <a:pPr marL="846137" lvl="1" indent="-457200">
              <a:buFont typeface="+mj-lt"/>
              <a:buAutoNum type="alphaUcPeriod"/>
            </a:pPr>
            <a:r>
              <a:rPr lang="fi-FI" sz="1200" b="1" dirty="0"/>
              <a:t>Wind turbine technology</a:t>
            </a:r>
          </a:p>
          <a:p>
            <a:pPr marL="846137" lvl="1" indent="-457200">
              <a:buFont typeface="+mj-lt"/>
              <a:buAutoNum type="alphaUcPeriod"/>
            </a:pPr>
            <a:r>
              <a:rPr lang="fi-FI" sz="1200" b="1" dirty="0"/>
              <a:t>Grid connection requirements</a:t>
            </a:r>
          </a:p>
          <a:p>
            <a:pPr marL="846137" lvl="1" indent="-457200">
              <a:buFont typeface="+mj-lt"/>
              <a:buAutoNum type="alphaUcPeriod"/>
            </a:pPr>
            <a:r>
              <a:rPr lang="fi-FI" sz="1200" b="1" dirty="0"/>
              <a:t>Simulation tools</a:t>
            </a:r>
          </a:p>
        </p:txBody>
      </p:sp>
      <p:sp>
        <p:nvSpPr>
          <p:cNvPr id="3" name="Title 2">
            <a:extLst>
              <a:ext uri="{FF2B5EF4-FFF2-40B4-BE49-F238E27FC236}">
                <a16:creationId xmlns:a16="http://schemas.microsoft.com/office/drawing/2014/main" id="{24D49ED7-CEF4-48E1-A761-33B323021702}"/>
              </a:ext>
            </a:extLst>
          </p:cNvPr>
          <p:cNvSpPr>
            <a:spLocks noGrp="1"/>
          </p:cNvSpPr>
          <p:nvPr>
            <p:ph type="ctrTitle"/>
          </p:nvPr>
        </p:nvSpPr>
        <p:spPr>
          <a:xfrm>
            <a:off x="572400" y="277700"/>
            <a:ext cx="7772400" cy="900000"/>
          </a:xfrm>
        </p:spPr>
        <p:txBody>
          <a:bodyPr/>
          <a:lstStyle/>
          <a:p>
            <a:r>
              <a:rPr lang="fi-FI" dirty="0"/>
              <a:t>A methodology for compatibility evaluation of wind generation integration in power systems</a:t>
            </a:r>
            <a:endParaRPr lang="en-FI" dirty="0"/>
          </a:p>
        </p:txBody>
      </p:sp>
      <p:sp>
        <p:nvSpPr>
          <p:cNvPr id="4" name="Text Placeholder 3">
            <a:extLst>
              <a:ext uri="{FF2B5EF4-FFF2-40B4-BE49-F238E27FC236}">
                <a16:creationId xmlns:a16="http://schemas.microsoft.com/office/drawing/2014/main" id="{41704BBD-6980-47A2-9091-102688BEA1DC}"/>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12F4A17A-E75E-4B7C-B693-2D19BC73276F}"/>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52658995-9573-40A4-98E3-879323F8A78B}"/>
              </a:ext>
            </a:extLst>
          </p:cNvPr>
          <p:cNvSpPr>
            <a:spLocks noGrp="1"/>
          </p:cNvSpPr>
          <p:nvPr>
            <p:ph type="dt" sz="half" idx="19"/>
          </p:nvPr>
        </p:nvSpPr>
        <p:spPr/>
        <p:txBody>
          <a:bodyPr/>
          <a:lstStyle/>
          <a:p>
            <a:pPr>
              <a:defRPr/>
            </a:pPr>
            <a:fld id="{47710055-DF80-4565-80FC-506DE4218FE7}" type="datetime1">
              <a:rPr lang="fi-FI" smtClean="0"/>
              <a:t>19.3.2019</a:t>
            </a:fld>
            <a:endParaRPr lang="en-US" dirty="0"/>
          </a:p>
        </p:txBody>
      </p:sp>
      <p:sp>
        <p:nvSpPr>
          <p:cNvPr id="7" name="Slide Number Placeholder 6">
            <a:extLst>
              <a:ext uri="{FF2B5EF4-FFF2-40B4-BE49-F238E27FC236}">
                <a16:creationId xmlns:a16="http://schemas.microsoft.com/office/drawing/2014/main" id="{ABD475D9-1B89-4DEE-B947-D9225EDDDB7C}"/>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8" name="Picture 7">
            <a:extLst>
              <a:ext uri="{FF2B5EF4-FFF2-40B4-BE49-F238E27FC236}">
                <a16:creationId xmlns:a16="http://schemas.microsoft.com/office/drawing/2014/main" id="{3641DE80-BA99-404E-8F5C-3F0B8D7D1CC9}"/>
              </a:ext>
            </a:extLst>
          </p:cNvPr>
          <p:cNvPicPr>
            <a:picLocks noChangeAspect="1"/>
          </p:cNvPicPr>
          <p:nvPr/>
        </p:nvPicPr>
        <p:blipFill>
          <a:blip r:embed="rId3"/>
          <a:stretch>
            <a:fillRect/>
          </a:stretch>
        </p:blipFill>
        <p:spPr>
          <a:xfrm>
            <a:off x="526469" y="3493970"/>
            <a:ext cx="3267075" cy="2114550"/>
          </a:xfrm>
          <a:prstGeom prst="rect">
            <a:avLst/>
          </a:prstGeom>
        </p:spPr>
      </p:pic>
      <p:sp>
        <p:nvSpPr>
          <p:cNvPr id="9" name="TextBox 8">
            <a:extLst>
              <a:ext uri="{FF2B5EF4-FFF2-40B4-BE49-F238E27FC236}">
                <a16:creationId xmlns:a16="http://schemas.microsoft.com/office/drawing/2014/main" id="{892C560E-BE7E-4E40-A173-33373C003D25}"/>
              </a:ext>
            </a:extLst>
          </p:cNvPr>
          <p:cNvSpPr txBox="1"/>
          <p:nvPr/>
        </p:nvSpPr>
        <p:spPr>
          <a:xfrm>
            <a:off x="3116951" y="3319272"/>
            <a:ext cx="1130300" cy="553998"/>
          </a:xfrm>
          <a:prstGeom prst="rect">
            <a:avLst/>
          </a:prstGeom>
          <a:solidFill>
            <a:srgbClr val="DDE2CD"/>
          </a:solidFill>
          <a:ln>
            <a:solidFill>
              <a:schemeClr val="tx1"/>
            </a:solidFill>
          </a:ln>
        </p:spPr>
        <p:txBody>
          <a:bodyPr wrap="square" rtlCol="0">
            <a:spAutoFit/>
          </a:bodyPr>
          <a:lstStyle/>
          <a:p>
            <a:r>
              <a:rPr lang="fi-FI" sz="1000" b="1" dirty="0"/>
              <a:t>1. General grid code requirements</a:t>
            </a:r>
            <a:endParaRPr lang="en-FI" sz="1000" b="1" dirty="0"/>
          </a:p>
        </p:txBody>
      </p:sp>
      <p:sp>
        <p:nvSpPr>
          <p:cNvPr id="10" name="TextBox 9">
            <a:extLst>
              <a:ext uri="{FF2B5EF4-FFF2-40B4-BE49-F238E27FC236}">
                <a16:creationId xmlns:a16="http://schemas.microsoft.com/office/drawing/2014/main" id="{A5C3E6A4-BC11-4F97-A74A-68AB5DE903EC}"/>
              </a:ext>
            </a:extLst>
          </p:cNvPr>
          <p:cNvSpPr txBox="1"/>
          <p:nvPr/>
        </p:nvSpPr>
        <p:spPr>
          <a:xfrm>
            <a:off x="3116951" y="5075332"/>
            <a:ext cx="1130300" cy="707886"/>
          </a:xfrm>
          <a:prstGeom prst="rect">
            <a:avLst/>
          </a:prstGeom>
          <a:solidFill>
            <a:srgbClr val="DDE2CD"/>
          </a:solidFill>
          <a:ln>
            <a:solidFill>
              <a:schemeClr val="tx1"/>
            </a:solidFill>
          </a:ln>
        </p:spPr>
        <p:txBody>
          <a:bodyPr wrap="square" rtlCol="0">
            <a:spAutoFit/>
          </a:bodyPr>
          <a:lstStyle/>
          <a:p>
            <a:r>
              <a:rPr lang="fi-FI" sz="1000" b="1" dirty="0"/>
              <a:t>2. Special requirements for wind generation</a:t>
            </a:r>
            <a:endParaRPr lang="en-FI" sz="1000" b="1" dirty="0"/>
          </a:p>
        </p:txBody>
      </p:sp>
      <p:sp>
        <p:nvSpPr>
          <p:cNvPr id="11" name="Arrow: Right 10">
            <a:extLst>
              <a:ext uri="{FF2B5EF4-FFF2-40B4-BE49-F238E27FC236}">
                <a16:creationId xmlns:a16="http://schemas.microsoft.com/office/drawing/2014/main" id="{911F6565-EE89-4B56-A92B-C167670B9B4F}"/>
              </a:ext>
            </a:extLst>
          </p:cNvPr>
          <p:cNvSpPr/>
          <p:nvPr/>
        </p:nvSpPr>
        <p:spPr>
          <a:xfrm rot="8872911" flipV="1">
            <a:off x="2617721" y="3989696"/>
            <a:ext cx="453862" cy="55225"/>
          </a:xfrm>
          <a:prstGeom prst="rightArrow">
            <a:avLst/>
          </a:prstGeom>
          <a:solidFill>
            <a:srgbClr val="DDE2C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i-FI" dirty="0"/>
              <a:t>	</a:t>
            </a:r>
            <a:endParaRPr lang="en-FI" dirty="0"/>
          </a:p>
        </p:txBody>
      </p:sp>
      <p:sp>
        <p:nvSpPr>
          <p:cNvPr id="12" name="Arrow: Right 11">
            <a:extLst>
              <a:ext uri="{FF2B5EF4-FFF2-40B4-BE49-F238E27FC236}">
                <a16:creationId xmlns:a16="http://schemas.microsoft.com/office/drawing/2014/main" id="{C4B0B007-B76D-4FD4-9266-CE5A6E56448F}"/>
              </a:ext>
            </a:extLst>
          </p:cNvPr>
          <p:cNvSpPr/>
          <p:nvPr/>
        </p:nvSpPr>
        <p:spPr>
          <a:xfrm rot="12886000" flipV="1">
            <a:off x="2592546" y="5050146"/>
            <a:ext cx="453862" cy="55225"/>
          </a:xfrm>
          <a:prstGeom prst="rightArrow">
            <a:avLst/>
          </a:prstGeom>
          <a:solidFill>
            <a:srgbClr val="DDE2C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i-FI" dirty="0"/>
              <a:t>	</a:t>
            </a:r>
            <a:endParaRPr lang="en-FI" dirty="0"/>
          </a:p>
        </p:txBody>
      </p:sp>
      <p:sp>
        <p:nvSpPr>
          <p:cNvPr id="13" name="TextBox 12">
            <a:extLst>
              <a:ext uri="{FF2B5EF4-FFF2-40B4-BE49-F238E27FC236}">
                <a16:creationId xmlns:a16="http://schemas.microsoft.com/office/drawing/2014/main" id="{7065939C-E8C8-4C53-A412-B6B2A984F7D8}"/>
              </a:ext>
            </a:extLst>
          </p:cNvPr>
          <p:cNvSpPr txBox="1"/>
          <p:nvPr/>
        </p:nvSpPr>
        <p:spPr>
          <a:xfrm>
            <a:off x="4064646" y="4339794"/>
            <a:ext cx="4496744" cy="400110"/>
          </a:xfrm>
          <a:prstGeom prst="rect">
            <a:avLst/>
          </a:prstGeom>
          <a:noFill/>
        </p:spPr>
        <p:txBody>
          <a:bodyPr wrap="none" rtlCol="0">
            <a:spAutoFit/>
          </a:bodyPr>
          <a:lstStyle/>
          <a:p>
            <a:r>
              <a:rPr lang="fi-FI" sz="1000" dirty="0"/>
              <a:t>Source: Wind Turbine in Power Systems and Grid Connection requirements.</a:t>
            </a:r>
          </a:p>
          <a:p>
            <a:r>
              <a:rPr lang="fi-FI" sz="1000" dirty="0"/>
              <a:t>A. Sudria, M. Chindris, A. Sumper, G. Gross, F. Ferrer</a:t>
            </a:r>
            <a:endParaRPr lang="en-FI" sz="1000" dirty="0"/>
          </a:p>
        </p:txBody>
      </p:sp>
    </p:spTree>
    <p:extLst>
      <p:ext uri="{BB962C8B-B14F-4D97-AF65-F5344CB8AC3E}">
        <p14:creationId xmlns:p14="http://schemas.microsoft.com/office/powerpoint/2010/main" val="2717802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EFF909-F4CB-46A7-BE98-F63773A89F0A}"/>
              </a:ext>
            </a:extLst>
          </p:cNvPr>
          <p:cNvSpPr>
            <a:spLocks noGrp="1"/>
          </p:cNvSpPr>
          <p:nvPr>
            <p:ph type="body" sz="quarter" idx="13"/>
          </p:nvPr>
        </p:nvSpPr>
        <p:spPr/>
        <p:txBody>
          <a:bodyPr>
            <a:normAutofit lnSpcReduction="10000"/>
          </a:bodyPr>
          <a:lstStyle/>
          <a:p>
            <a:pPr>
              <a:buFont typeface="Arial" panose="020B0604020202020204" pitchFamily="34" charset="0"/>
              <a:buChar char="•"/>
            </a:pPr>
            <a:r>
              <a:rPr lang="en-US" dirty="0"/>
              <a:t>The connection of wind generation to electrical power systems influences:</a:t>
            </a:r>
          </a:p>
          <a:p>
            <a:pPr lvl="1">
              <a:buFont typeface="Wingdings" panose="05000000000000000000" pitchFamily="2" charset="2"/>
              <a:buChar char="§"/>
            </a:pPr>
            <a:r>
              <a:rPr lang="en-US" sz="1200" b="1" dirty="0"/>
              <a:t>Voltage variation of amplitude and frequency</a:t>
            </a:r>
          </a:p>
          <a:p>
            <a:pPr lvl="2">
              <a:buFont typeface="Wingdings" panose="05000000000000000000" pitchFamily="2" charset="2"/>
              <a:buChar char="Ø"/>
            </a:pPr>
            <a:r>
              <a:rPr lang="en-US" sz="1200" b="1" dirty="0"/>
              <a:t>Rise or variation around the nominal value compared to case without wind power production</a:t>
            </a:r>
          </a:p>
          <a:p>
            <a:pPr lvl="1">
              <a:buFont typeface="Wingdings" panose="05000000000000000000" pitchFamily="2" charset="2"/>
              <a:buChar char="§"/>
            </a:pPr>
            <a:r>
              <a:rPr lang="en-US" sz="1200" b="1" dirty="0"/>
              <a:t>The load flow of real and reactive power</a:t>
            </a:r>
          </a:p>
          <a:p>
            <a:pPr lvl="2">
              <a:buFont typeface="Wingdings" panose="05000000000000000000" pitchFamily="2" charset="2"/>
              <a:buChar char="Ø"/>
            </a:pPr>
            <a:r>
              <a:rPr lang="en-US" sz="1200" b="1" dirty="0"/>
              <a:t>Induction generators usually consume reactive power, which have to be compensated</a:t>
            </a:r>
          </a:p>
          <a:p>
            <a:pPr lvl="3">
              <a:buFont typeface="Wingdings" panose="05000000000000000000" pitchFamily="2" charset="2"/>
              <a:buChar char="§"/>
            </a:pPr>
            <a:r>
              <a:rPr lang="en-US" sz="1200" b="1" dirty="0"/>
              <a:t>If the wind turbine units are double fed asynchronous generator or full converter generator, reactive power is controllable</a:t>
            </a:r>
          </a:p>
          <a:p>
            <a:pPr lvl="1">
              <a:buFont typeface="Wingdings" panose="05000000000000000000" pitchFamily="2" charset="2"/>
              <a:buChar char="§"/>
            </a:pPr>
            <a:r>
              <a:rPr lang="en-US" sz="1200" b="1" dirty="0"/>
              <a:t>Power losses</a:t>
            </a:r>
          </a:p>
          <a:p>
            <a:pPr lvl="2">
              <a:buFont typeface="Wingdings" panose="05000000000000000000" pitchFamily="2" charset="2"/>
              <a:buChar char="Ø"/>
            </a:pPr>
            <a:r>
              <a:rPr lang="en-US" sz="1200" b="1" dirty="0"/>
              <a:t>Depending on the location of production and consumption, wind power can increase transmission losses (in case of wind farms)</a:t>
            </a:r>
          </a:p>
          <a:p>
            <a:pPr marL="779463" lvl="2" indent="0">
              <a:buNone/>
            </a:pPr>
            <a:endParaRPr lang="en-US" sz="1200" b="1" dirty="0"/>
          </a:p>
          <a:p>
            <a:pPr lvl="1">
              <a:buFont typeface="Wingdings" panose="05000000000000000000" pitchFamily="2" charset="2"/>
              <a:buChar char="§"/>
            </a:pPr>
            <a:r>
              <a:rPr lang="en-US" sz="1200" b="1" dirty="0"/>
              <a:t>Flicker</a:t>
            </a:r>
          </a:p>
          <a:p>
            <a:pPr lvl="2">
              <a:buFont typeface="Wingdings" panose="05000000000000000000" pitchFamily="2" charset="2"/>
              <a:buChar char="Ø"/>
            </a:pPr>
            <a:r>
              <a:rPr lang="en-US" sz="1200" b="1" dirty="0"/>
              <a:t>Rapid fluctuation of the voltage level</a:t>
            </a:r>
          </a:p>
          <a:p>
            <a:pPr lvl="1">
              <a:buFont typeface="Wingdings" panose="05000000000000000000" pitchFamily="2" charset="2"/>
              <a:buChar char="§"/>
            </a:pPr>
            <a:r>
              <a:rPr lang="en-US" sz="1200" b="1" dirty="0"/>
              <a:t>Harmonics</a:t>
            </a:r>
          </a:p>
          <a:p>
            <a:pPr lvl="2">
              <a:buFont typeface="Wingdings" panose="05000000000000000000" pitchFamily="2" charset="2"/>
              <a:buChar char="Ø"/>
            </a:pPr>
            <a:r>
              <a:rPr lang="en-US" sz="1200" b="1" dirty="0"/>
              <a:t>Non linearities in the source may produce harmonics</a:t>
            </a:r>
          </a:p>
          <a:p>
            <a:pPr lvl="1">
              <a:buFont typeface="Wingdings" panose="05000000000000000000" pitchFamily="2" charset="2"/>
              <a:buChar char="§"/>
            </a:pPr>
            <a:r>
              <a:rPr lang="en-US" sz="1200" b="1" dirty="0"/>
              <a:t>Short circuit currents and protection systems</a:t>
            </a:r>
          </a:p>
          <a:p>
            <a:pPr lvl="1">
              <a:buFont typeface="Wingdings" panose="05000000000000000000" pitchFamily="2" charset="2"/>
              <a:buChar char="§"/>
            </a:pPr>
            <a:r>
              <a:rPr lang="en-US" sz="1200" b="1" dirty="0"/>
              <a:t>Stability</a:t>
            </a:r>
          </a:p>
        </p:txBody>
      </p:sp>
      <p:sp>
        <p:nvSpPr>
          <p:cNvPr id="3" name="Title 2">
            <a:extLst>
              <a:ext uri="{FF2B5EF4-FFF2-40B4-BE49-F238E27FC236}">
                <a16:creationId xmlns:a16="http://schemas.microsoft.com/office/drawing/2014/main" id="{8FA9474A-F0B7-454F-A5D9-B034742C6083}"/>
              </a:ext>
            </a:extLst>
          </p:cNvPr>
          <p:cNvSpPr>
            <a:spLocks noGrp="1"/>
          </p:cNvSpPr>
          <p:nvPr>
            <p:ph type="ctrTitle"/>
          </p:nvPr>
        </p:nvSpPr>
        <p:spPr>
          <a:xfrm>
            <a:off x="572400" y="277700"/>
            <a:ext cx="7772400" cy="900000"/>
          </a:xfrm>
        </p:spPr>
        <p:txBody>
          <a:bodyPr/>
          <a:lstStyle/>
          <a:p>
            <a:r>
              <a:rPr lang="fi-FI" dirty="0"/>
              <a:t>Impacts on the Transmission Grid</a:t>
            </a:r>
            <a:endParaRPr lang="en-FI" dirty="0"/>
          </a:p>
        </p:txBody>
      </p:sp>
      <p:sp>
        <p:nvSpPr>
          <p:cNvPr id="4" name="Text Placeholder 3">
            <a:extLst>
              <a:ext uri="{FF2B5EF4-FFF2-40B4-BE49-F238E27FC236}">
                <a16:creationId xmlns:a16="http://schemas.microsoft.com/office/drawing/2014/main" id="{BC9C6038-1EB0-4CF0-852B-31B126304C50}"/>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F430C34D-CB34-4C91-BD7B-F2616146077A}"/>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49E3F8C6-0D7F-45FC-BC20-23CB579BD82E}"/>
              </a:ext>
            </a:extLst>
          </p:cNvPr>
          <p:cNvSpPr>
            <a:spLocks noGrp="1"/>
          </p:cNvSpPr>
          <p:nvPr>
            <p:ph type="dt" sz="half" idx="19"/>
          </p:nvPr>
        </p:nvSpPr>
        <p:spPr/>
        <p:txBody>
          <a:bodyPr/>
          <a:lstStyle/>
          <a:p>
            <a:pPr>
              <a:defRPr/>
            </a:pPr>
            <a:fld id="{EA3E41DB-5ED3-4216-B169-721BCD8E35C4}" type="datetime1">
              <a:rPr lang="fi-FI" smtClean="0"/>
              <a:t>19.3.2019</a:t>
            </a:fld>
            <a:endParaRPr lang="en-US" dirty="0"/>
          </a:p>
        </p:txBody>
      </p:sp>
      <p:sp>
        <p:nvSpPr>
          <p:cNvPr id="7" name="Slide Number Placeholder 6">
            <a:extLst>
              <a:ext uri="{FF2B5EF4-FFF2-40B4-BE49-F238E27FC236}">
                <a16:creationId xmlns:a16="http://schemas.microsoft.com/office/drawing/2014/main" id="{DD6E68FC-C6AE-4A04-B965-7B9A0E76578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Tree>
    <p:extLst>
      <p:ext uri="{BB962C8B-B14F-4D97-AF65-F5344CB8AC3E}">
        <p14:creationId xmlns:p14="http://schemas.microsoft.com/office/powerpoint/2010/main" val="354923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500"/>
                                        <p:tgtEl>
                                          <p:spTgt spid="2">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Effect transition="in" filter="fade">
                                      <p:cBhvr>
                                        <p:cTn id="34" dur="500"/>
                                        <p:tgtEl>
                                          <p:spTgt spid="2">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Effect transition="in" filter="fade">
                                      <p:cBhvr>
                                        <p:cTn id="39" dur="500"/>
                                        <p:tgtEl>
                                          <p:spTgt spid="2">
                                            <p:txEl>
                                              <p:pRg st="9" end="9"/>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fade">
                                      <p:cBhvr>
                                        <p:cTn id="42" dur="500"/>
                                        <p:tgtEl>
                                          <p:spTgt spid="2">
                                            <p:txEl>
                                              <p:pRg st="10" end="1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2">
                                            <p:txEl>
                                              <p:pRg st="11" end="11"/>
                                            </p:txEl>
                                          </p:spTgt>
                                        </p:tgtEl>
                                        <p:attrNameLst>
                                          <p:attrName>style.visibility</p:attrName>
                                        </p:attrNameLst>
                                      </p:cBhvr>
                                      <p:to>
                                        <p:strVal val="visible"/>
                                      </p:to>
                                    </p:set>
                                    <p:animEffect transition="in" filter="fade">
                                      <p:cBhvr>
                                        <p:cTn id="45" dur="500"/>
                                        <p:tgtEl>
                                          <p:spTgt spid="2">
                                            <p:txEl>
                                              <p:pRg st="11" end="11"/>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
                                            <p:txEl>
                                              <p:pRg st="12" end="12"/>
                                            </p:txEl>
                                          </p:spTgt>
                                        </p:tgtEl>
                                        <p:attrNameLst>
                                          <p:attrName>style.visibility</p:attrName>
                                        </p:attrNameLst>
                                      </p:cBhvr>
                                      <p:to>
                                        <p:strVal val="visible"/>
                                      </p:to>
                                    </p:set>
                                    <p:animEffect transition="in" filter="fade">
                                      <p:cBhvr>
                                        <p:cTn id="48" dur="500"/>
                                        <p:tgtEl>
                                          <p:spTgt spid="2">
                                            <p:txEl>
                                              <p:pRg st="12" end="12"/>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2">
                                            <p:txEl>
                                              <p:pRg st="13" end="13"/>
                                            </p:txEl>
                                          </p:spTgt>
                                        </p:tgtEl>
                                        <p:attrNameLst>
                                          <p:attrName>style.visibility</p:attrName>
                                        </p:attrNameLst>
                                      </p:cBhvr>
                                      <p:to>
                                        <p:strVal val="visible"/>
                                      </p:to>
                                    </p:set>
                                    <p:animEffect transition="in" filter="fade">
                                      <p:cBhvr>
                                        <p:cTn id="51" dur="500"/>
                                        <p:tgtEl>
                                          <p:spTgt spid="2">
                                            <p:txEl>
                                              <p:pRg st="13" end="13"/>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2">
                                            <p:txEl>
                                              <p:pRg st="14" end="14"/>
                                            </p:txEl>
                                          </p:spTgt>
                                        </p:tgtEl>
                                        <p:attrNameLst>
                                          <p:attrName>style.visibility</p:attrName>
                                        </p:attrNameLst>
                                      </p:cBhvr>
                                      <p:to>
                                        <p:strVal val="visible"/>
                                      </p:to>
                                    </p:set>
                                    <p:animEffect transition="in" filter="fade">
                                      <p:cBhvr>
                                        <p:cTn id="54"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FF8241-A1E5-4528-BFBC-070F48D6C1AF}"/>
              </a:ext>
            </a:extLst>
          </p:cNvPr>
          <p:cNvSpPr>
            <a:spLocks noGrp="1"/>
          </p:cNvSpPr>
          <p:nvPr>
            <p:ph type="body" sz="quarter" idx="13"/>
          </p:nvPr>
        </p:nvSpPr>
        <p:spPr/>
        <p:txBody>
          <a:bodyPr/>
          <a:lstStyle/>
          <a:p>
            <a:pPr>
              <a:buFont typeface="Arial" panose="020B0604020202020204" pitchFamily="34" charset="0"/>
              <a:buChar char="•"/>
            </a:pPr>
            <a:r>
              <a:rPr lang="fi-FI" dirty="0"/>
              <a:t>Grid connection requirements can be divided into two categories:</a:t>
            </a:r>
          </a:p>
          <a:p>
            <a:pPr lvl="1">
              <a:buFont typeface="+mj-lt"/>
              <a:buAutoNum type="arabicPeriod"/>
            </a:pPr>
            <a:r>
              <a:rPr lang="fi-FI" sz="1200" b="1" dirty="0"/>
              <a:t>General grid code requirements</a:t>
            </a:r>
          </a:p>
          <a:p>
            <a:pPr lvl="2">
              <a:buFont typeface="Wingdings" panose="05000000000000000000" pitchFamily="2" charset="2"/>
              <a:buChar char="Ø"/>
            </a:pPr>
            <a:r>
              <a:rPr lang="fi-FI" sz="1100" b="1" dirty="0"/>
              <a:t>Represents requirements for every generator in the grid</a:t>
            </a:r>
          </a:p>
          <a:p>
            <a:pPr lvl="2">
              <a:buFont typeface="Wingdings" panose="05000000000000000000" pitchFamily="2" charset="2"/>
              <a:buChar char="Ø"/>
            </a:pPr>
            <a:r>
              <a:rPr lang="fi-FI" sz="1100" b="1" dirty="0"/>
              <a:t>These are general requirements regarding the system operation point</a:t>
            </a:r>
          </a:p>
          <a:p>
            <a:pPr lvl="2">
              <a:buFont typeface="Wingdings" panose="05000000000000000000" pitchFamily="2" charset="2"/>
              <a:buChar char="Ø"/>
            </a:pPr>
            <a:r>
              <a:rPr lang="fi-FI" sz="1100" b="1" dirty="0"/>
              <a:t>Some of the most important requirements are:</a:t>
            </a:r>
          </a:p>
          <a:p>
            <a:pPr lvl="3">
              <a:buFont typeface="Wingdings" panose="05000000000000000000" pitchFamily="2" charset="2"/>
              <a:buChar char="§"/>
            </a:pPr>
            <a:r>
              <a:rPr lang="en-US" sz="1000" b="1" dirty="0"/>
              <a:t>Steady state voltage variation</a:t>
            </a:r>
          </a:p>
          <a:p>
            <a:pPr lvl="3">
              <a:buFont typeface="Wingdings" panose="05000000000000000000" pitchFamily="2" charset="2"/>
              <a:buChar char="§"/>
            </a:pPr>
            <a:r>
              <a:rPr lang="en-US" sz="1000" b="1" dirty="0"/>
              <a:t>Line capacity</a:t>
            </a:r>
          </a:p>
          <a:p>
            <a:pPr lvl="3">
              <a:buFont typeface="Wingdings" panose="05000000000000000000" pitchFamily="2" charset="2"/>
              <a:buChar char="§"/>
            </a:pPr>
            <a:r>
              <a:rPr lang="en-US" sz="1000" b="1" dirty="0"/>
              <a:t>Short circuit power at the connection point</a:t>
            </a:r>
          </a:p>
          <a:p>
            <a:pPr lvl="3">
              <a:buFont typeface="Wingdings" panose="05000000000000000000" pitchFamily="2" charset="2"/>
              <a:buChar char="§"/>
            </a:pPr>
            <a:r>
              <a:rPr lang="en-US" sz="1000" b="1" dirty="0"/>
              <a:t>Frequency variations</a:t>
            </a:r>
          </a:p>
          <a:p>
            <a:pPr lvl="3">
              <a:buFont typeface="Wingdings" panose="05000000000000000000" pitchFamily="2" charset="2"/>
              <a:buChar char="§"/>
            </a:pPr>
            <a:r>
              <a:rPr lang="en-US" sz="1000" b="1" dirty="0"/>
              <a:t>Protection</a:t>
            </a:r>
          </a:p>
          <a:p>
            <a:pPr lvl="3">
              <a:buFont typeface="Wingdings" panose="05000000000000000000" pitchFamily="2" charset="2"/>
              <a:buChar char="§"/>
            </a:pPr>
            <a:r>
              <a:rPr lang="en-US" sz="1000" b="1" dirty="0"/>
              <a:t>Contingency</a:t>
            </a:r>
          </a:p>
          <a:p>
            <a:pPr marL="1169988" lvl="3" indent="0">
              <a:buNone/>
            </a:pPr>
            <a:endParaRPr lang="fi-FI" sz="1200" b="1" dirty="0"/>
          </a:p>
          <a:p>
            <a:pPr lvl="1">
              <a:buFont typeface="+mj-lt"/>
              <a:buAutoNum type="arabicPeriod"/>
            </a:pPr>
            <a:r>
              <a:rPr lang="fi-FI" sz="1200" b="1" dirty="0"/>
              <a:t>Special requirements for wind generation</a:t>
            </a:r>
          </a:p>
          <a:p>
            <a:pPr lvl="2">
              <a:buFont typeface="Wingdings" panose="05000000000000000000" pitchFamily="2" charset="2"/>
              <a:buChar char="Ø"/>
            </a:pPr>
            <a:r>
              <a:rPr lang="fi-FI" sz="1100" b="1" dirty="0"/>
              <a:t>Special requirements for wind generation were introduced to insert wind power generation in the power system without an impact on power quality or system stability</a:t>
            </a:r>
          </a:p>
          <a:p>
            <a:pPr lvl="2">
              <a:buFont typeface="Wingdings" panose="05000000000000000000" pitchFamily="2" charset="2"/>
              <a:buChar char="Ø"/>
            </a:pPr>
            <a:r>
              <a:rPr lang="fi-FI" sz="1100" b="1" dirty="0"/>
              <a:t>Two differenf types of requirements:</a:t>
            </a:r>
          </a:p>
          <a:p>
            <a:pPr marL="1398588" lvl="3" indent="-228600">
              <a:buFont typeface="+mj-lt"/>
              <a:buAutoNum type="arabicPeriod"/>
            </a:pPr>
            <a:r>
              <a:rPr lang="fi-FI" sz="1000" b="1" dirty="0"/>
              <a:t>Requirements established by system operators</a:t>
            </a:r>
          </a:p>
          <a:p>
            <a:pPr marL="1398588" lvl="3" indent="-228600">
              <a:buFont typeface="+mj-lt"/>
              <a:buAutoNum type="arabicPeriod"/>
            </a:pPr>
            <a:r>
              <a:rPr lang="fi-FI" sz="1000" b="1" dirty="0"/>
              <a:t>National or internationaö standards</a:t>
            </a:r>
          </a:p>
          <a:p>
            <a:endParaRPr lang="fi-FI" b="1" dirty="0"/>
          </a:p>
          <a:p>
            <a:endParaRPr lang="fi-FI" b="1" dirty="0"/>
          </a:p>
        </p:txBody>
      </p:sp>
      <p:sp>
        <p:nvSpPr>
          <p:cNvPr id="3" name="Title 2">
            <a:extLst>
              <a:ext uri="{FF2B5EF4-FFF2-40B4-BE49-F238E27FC236}">
                <a16:creationId xmlns:a16="http://schemas.microsoft.com/office/drawing/2014/main" id="{81911CB0-D465-42FD-86DA-3058BDFB9C25}"/>
              </a:ext>
            </a:extLst>
          </p:cNvPr>
          <p:cNvSpPr>
            <a:spLocks noGrp="1"/>
          </p:cNvSpPr>
          <p:nvPr>
            <p:ph type="ctrTitle"/>
          </p:nvPr>
        </p:nvSpPr>
        <p:spPr>
          <a:xfrm>
            <a:off x="572400" y="277700"/>
            <a:ext cx="7772400" cy="900000"/>
          </a:xfrm>
        </p:spPr>
        <p:txBody>
          <a:bodyPr/>
          <a:lstStyle/>
          <a:p>
            <a:r>
              <a:rPr lang="fi-FI" dirty="0"/>
              <a:t>Because of these, Grid Connection Requirements are needed</a:t>
            </a:r>
            <a:endParaRPr lang="en-FI" dirty="0"/>
          </a:p>
        </p:txBody>
      </p:sp>
      <p:sp>
        <p:nvSpPr>
          <p:cNvPr id="4" name="Text Placeholder 3">
            <a:extLst>
              <a:ext uri="{FF2B5EF4-FFF2-40B4-BE49-F238E27FC236}">
                <a16:creationId xmlns:a16="http://schemas.microsoft.com/office/drawing/2014/main" id="{5BC7B4B2-C424-4C63-AB59-01721FE049EB}"/>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D4CC85D4-EF15-4DE6-8393-A366DA46C8FA}"/>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EF47C460-C7F5-43EE-8D7D-23A5A50313D4}"/>
              </a:ext>
            </a:extLst>
          </p:cNvPr>
          <p:cNvSpPr>
            <a:spLocks noGrp="1"/>
          </p:cNvSpPr>
          <p:nvPr>
            <p:ph type="dt" sz="half" idx="19"/>
          </p:nvPr>
        </p:nvSpPr>
        <p:spPr/>
        <p:txBody>
          <a:bodyPr/>
          <a:lstStyle/>
          <a:p>
            <a:pPr>
              <a:defRPr/>
            </a:pPr>
            <a:fld id="{A7D21E27-5F10-434F-BE80-0DF4381EA968}" type="datetime1">
              <a:rPr lang="fi-FI" smtClean="0"/>
              <a:t>19.3.2019</a:t>
            </a:fld>
            <a:endParaRPr lang="en-US" dirty="0"/>
          </a:p>
        </p:txBody>
      </p:sp>
      <p:sp>
        <p:nvSpPr>
          <p:cNvPr id="7" name="Slide Number Placeholder 6">
            <a:extLst>
              <a:ext uri="{FF2B5EF4-FFF2-40B4-BE49-F238E27FC236}">
                <a16:creationId xmlns:a16="http://schemas.microsoft.com/office/drawing/2014/main" id="{C9F293AB-1B4E-40E5-8D93-505BEA089D8D}"/>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2564634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2" end="12"/>
                                            </p:txEl>
                                          </p:spTgt>
                                        </p:tgtEl>
                                        <p:attrNameLst>
                                          <p:attrName>style.visibility</p:attrName>
                                        </p:attrNameLst>
                                      </p:cBhvr>
                                      <p:to>
                                        <p:strVal val="visible"/>
                                      </p:to>
                                    </p:set>
                                    <p:animEffect transition="in" filter="fade">
                                      <p:cBhvr>
                                        <p:cTn id="7" dur="500"/>
                                        <p:tgtEl>
                                          <p:spTgt spid="2">
                                            <p:txEl>
                                              <p:pRg st="12" end="1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13" end="13"/>
                                            </p:txEl>
                                          </p:spTgt>
                                        </p:tgtEl>
                                        <p:attrNameLst>
                                          <p:attrName>style.visibility</p:attrName>
                                        </p:attrNameLst>
                                      </p:cBhvr>
                                      <p:to>
                                        <p:strVal val="visible"/>
                                      </p:to>
                                    </p:set>
                                    <p:animEffect transition="in" filter="fade">
                                      <p:cBhvr>
                                        <p:cTn id="15" dur="500"/>
                                        <p:tgtEl>
                                          <p:spTgt spid="2">
                                            <p:txEl>
                                              <p:pRg st="13" end="1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14" end="14"/>
                                            </p:txEl>
                                          </p:spTgt>
                                        </p:tgtEl>
                                        <p:attrNameLst>
                                          <p:attrName>style.visibility</p:attrName>
                                        </p:attrNameLst>
                                      </p:cBhvr>
                                      <p:to>
                                        <p:strVal val="visible"/>
                                      </p:to>
                                    </p:set>
                                    <p:animEffect transition="in" filter="fade">
                                      <p:cBhvr>
                                        <p:cTn id="18" dur="500"/>
                                        <p:tgtEl>
                                          <p:spTgt spid="2">
                                            <p:txEl>
                                              <p:pRg st="14" end="1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15" end="15"/>
                                            </p:txEl>
                                          </p:spTgt>
                                        </p:tgtEl>
                                        <p:attrNameLst>
                                          <p:attrName>style.visibility</p:attrName>
                                        </p:attrNameLst>
                                      </p:cBhvr>
                                      <p:to>
                                        <p:strVal val="visible"/>
                                      </p:to>
                                    </p:set>
                                    <p:animEffect transition="in" filter="fade">
                                      <p:cBhvr>
                                        <p:cTn id="21" dur="500"/>
                                        <p:tgtEl>
                                          <p:spTgt spid="2">
                                            <p:txEl>
                                              <p:pRg st="15" end="1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16" end="16"/>
                                            </p:txEl>
                                          </p:spTgt>
                                        </p:tgtEl>
                                        <p:attrNameLst>
                                          <p:attrName>style.visibility</p:attrName>
                                        </p:attrNameLst>
                                      </p:cBhvr>
                                      <p:to>
                                        <p:strVal val="visible"/>
                                      </p:to>
                                    </p:set>
                                    <p:animEffect transition="in" filter="fade">
                                      <p:cBhvr>
                                        <p:cTn id="24" dur="500"/>
                                        <p:tgtEl>
                                          <p:spTgt spid="2">
                                            <p:txEl>
                                              <p:pRg st="16" end="1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fade">
                                      <p:cBhvr>
                                        <p:cTn id="27" dur="500"/>
                                        <p:tgtEl>
                                          <p:spTgt spid="2">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500"/>
                                        <p:tgtEl>
                                          <p:spTgt spid="2">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Effect transition="in" filter="fade">
                                      <p:cBhvr>
                                        <p:cTn id="33" dur="500"/>
                                        <p:tgtEl>
                                          <p:spTgt spid="2">
                                            <p:txEl>
                                              <p:pRg st="4" end="4"/>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500"/>
                                        <p:tgtEl>
                                          <p:spTgt spid="2">
                                            <p:txEl>
                                              <p:pRg st="5" end="5"/>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500"/>
                                        <p:tgtEl>
                                          <p:spTgt spid="2">
                                            <p:txEl>
                                              <p:pRg st="6" end="6"/>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Effect transition="in" filter="fade">
                                      <p:cBhvr>
                                        <p:cTn id="45" dur="500"/>
                                        <p:tgtEl>
                                          <p:spTgt spid="2">
                                            <p:txEl>
                                              <p:pRg st="8" end="8"/>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
                                            <p:txEl>
                                              <p:pRg st="9" end="9"/>
                                            </p:txEl>
                                          </p:spTgt>
                                        </p:tgtEl>
                                        <p:attrNameLst>
                                          <p:attrName>style.visibility</p:attrName>
                                        </p:attrNameLst>
                                      </p:cBhvr>
                                      <p:to>
                                        <p:strVal val="visible"/>
                                      </p:to>
                                    </p:set>
                                    <p:animEffect transition="in" filter="fade">
                                      <p:cBhvr>
                                        <p:cTn id="48" dur="500"/>
                                        <p:tgtEl>
                                          <p:spTgt spid="2">
                                            <p:txEl>
                                              <p:pRg st="9" end="9"/>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2">
                                            <p:txEl>
                                              <p:pRg st="10" end="10"/>
                                            </p:txEl>
                                          </p:spTgt>
                                        </p:tgtEl>
                                        <p:attrNameLst>
                                          <p:attrName>style.visibility</p:attrName>
                                        </p:attrNameLst>
                                      </p:cBhvr>
                                      <p:to>
                                        <p:strVal val="visible"/>
                                      </p:to>
                                    </p:set>
                                    <p:animEffect transition="in" filter="fade">
                                      <p:cBhvr>
                                        <p:cTn id="51"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a:extLst>
              <a:ext uri="{FF2B5EF4-FFF2-40B4-BE49-F238E27FC236}">
                <a16:creationId xmlns:a16="http://schemas.microsoft.com/office/drawing/2014/main" id="{151CF97D-22FC-4054-85E9-50DA2075E867}"/>
              </a:ext>
            </a:extLst>
          </p:cNvPr>
          <p:cNvSpPr/>
          <p:nvPr/>
        </p:nvSpPr>
        <p:spPr>
          <a:xfrm>
            <a:off x="3661188" y="1387740"/>
            <a:ext cx="854093" cy="5188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FI"/>
          </a:p>
        </p:txBody>
      </p:sp>
      <p:sp>
        <p:nvSpPr>
          <p:cNvPr id="32" name="Rectangle 31">
            <a:extLst>
              <a:ext uri="{FF2B5EF4-FFF2-40B4-BE49-F238E27FC236}">
                <a16:creationId xmlns:a16="http://schemas.microsoft.com/office/drawing/2014/main" id="{205E68B7-FAE6-465A-9439-4122A5E6DF37}"/>
              </a:ext>
            </a:extLst>
          </p:cNvPr>
          <p:cNvSpPr/>
          <p:nvPr/>
        </p:nvSpPr>
        <p:spPr>
          <a:xfrm>
            <a:off x="6456047" y="2383694"/>
            <a:ext cx="2064264" cy="26715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FI"/>
          </a:p>
        </p:txBody>
      </p:sp>
      <p:sp>
        <p:nvSpPr>
          <p:cNvPr id="31" name="Rectangle 30">
            <a:extLst>
              <a:ext uri="{FF2B5EF4-FFF2-40B4-BE49-F238E27FC236}">
                <a16:creationId xmlns:a16="http://schemas.microsoft.com/office/drawing/2014/main" id="{F6E45CDB-EB2F-4DA1-ADF2-268CEF790ED7}"/>
              </a:ext>
            </a:extLst>
          </p:cNvPr>
          <p:cNvSpPr/>
          <p:nvPr/>
        </p:nvSpPr>
        <p:spPr>
          <a:xfrm>
            <a:off x="4320306" y="2393414"/>
            <a:ext cx="1903670" cy="267159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FI"/>
          </a:p>
        </p:txBody>
      </p:sp>
      <p:sp>
        <p:nvSpPr>
          <p:cNvPr id="30" name="Rectangle 29">
            <a:extLst>
              <a:ext uri="{FF2B5EF4-FFF2-40B4-BE49-F238E27FC236}">
                <a16:creationId xmlns:a16="http://schemas.microsoft.com/office/drawing/2014/main" id="{26253658-81FD-4503-8B84-0C7AD1138C17}"/>
              </a:ext>
            </a:extLst>
          </p:cNvPr>
          <p:cNvSpPr/>
          <p:nvPr/>
        </p:nvSpPr>
        <p:spPr>
          <a:xfrm>
            <a:off x="2520314" y="2383695"/>
            <a:ext cx="1567921" cy="267159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FI"/>
          </a:p>
        </p:txBody>
      </p:sp>
      <p:sp>
        <p:nvSpPr>
          <p:cNvPr id="28" name="Rectangle 27">
            <a:extLst>
              <a:ext uri="{FF2B5EF4-FFF2-40B4-BE49-F238E27FC236}">
                <a16:creationId xmlns:a16="http://schemas.microsoft.com/office/drawing/2014/main" id="{4B30FD96-2102-4A4F-B438-9B7E6FE71B1D}"/>
              </a:ext>
            </a:extLst>
          </p:cNvPr>
          <p:cNvSpPr/>
          <p:nvPr/>
        </p:nvSpPr>
        <p:spPr>
          <a:xfrm>
            <a:off x="572399" y="2395709"/>
            <a:ext cx="1567921" cy="26715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p>
        </p:txBody>
      </p:sp>
      <p:sp>
        <p:nvSpPr>
          <p:cNvPr id="3" name="Title 2">
            <a:extLst>
              <a:ext uri="{FF2B5EF4-FFF2-40B4-BE49-F238E27FC236}">
                <a16:creationId xmlns:a16="http://schemas.microsoft.com/office/drawing/2014/main" id="{495C6A8A-64CA-43AB-846D-6B5062221B44}"/>
              </a:ext>
            </a:extLst>
          </p:cNvPr>
          <p:cNvSpPr>
            <a:spLocks noGrp="1"/>
          </p:cNvSpPr>
          <p:nvPr>
            <p:ph type="ctrTitle"/>
          </p:nvPr>
        </p:nvSpPr>
        <p:spPr/>
        <p:txBody>
          <a:bodyPr/>
          <a:lstStyle/>
          <a:p>
            <a:r>
              <a:rPr lang="fi-FI" dirty="0"/>
              <a:t>Requirements in case of Denmark</a:t>
            </a:r>
            <a:endParaRPr lang="en-FI" dirty="0"/>
          </a:p>
        </p:txBody>
      </p:sp>
      <p:sp>
        <p:nvSpPr>
          <p:cNvPr id="4" name="Text Placeholder 3">
            <a:extLst>
              <a:ext uri="{FF2B5EF4-FFF2-40B4-BE49-F238E27FC236}">
                <a16:creationId xmlns:a16="http://schemas.microsoft.com/office/drawing/2014/main" id="{292AA3FB-2912-4EC3-9AD6-A260BAC72E2D}"/>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C7257E53-44CD-4578-B165-3DDC092CAEC8}"/>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C9E7A080-20C4-433D-B5EB-88D13892B5A9}"/>
              </a:ext>
            </a:extLst>
          </p:cNvPr>
          <p:cNvSpPr>
            <a:spLocks noGrp="1"/>
          </p:cNvSpPr>
          <p:nvPr>
            <p:ph type="dt" sz="half" idx="19"/>
          </p:nvPr>
        </p:nvSpPr>
        <p:spPr/>
        <p:txBody>
          <a:bodyPr/>
          <a:lstStyle/>
          <a:p>
            <a:pPr>
              <a:defRPr/>
            </a:pPr>
            <a:fld id="{160365FF-26BF-4909-B131-940757526A60}" type="datetime1">
              <a:rPr lang="fi-FI" smtClean="0"/>
              <a:t>19.3.2019</a:t>
            </a:fld>
            <a:endParaRPr lang="en-US" dirty="0"/>
          </a:p>
        </p:txBody>
      </p:sp>
      <p:sp>
        <p:nvSpPr>
          <p:cNvPr id="7" name="Slide Number Placeholder 6">
            <a:extLst>
              <a:ext uri="{FF2B5EF4-FFF2-40B4-BE49-F238E27FC236}">
                <a16:creationId xmlns:a16="http://schemas.microsoft.com/office/drawing/2014/main" id="{BE159BE6-6775-4854-B583-C12F0EFB68E8}"/>
              </a:ext>
            </a:extLst>
          </p:cNvPr>
          <p:cNvSpPr>
            <a:spLocks noGrp="1"/>
          </p:cNvSpPr>
          <p:nvPr>
            <p:ph type="sldNum" sz="quarter" idx="20"/>
          </p:nvPr>
        </p:nvSpPr>
        <p:spPr>
          <a:xfrm>
            <a:off x="3429000" y="6402388"/>
            <a:ext cx="1544638" cy="125412"/>
          </a:xfrm>
        </p:spPr>
        <p:txBody>
          <a:bodyPr/>
          <a:lstStyle/>
          <a:p>
            <a:pPr>
              <a:defRPr/>
            </a:pPr>
            <a:r>
              <a:rPr lang="et-EE" altLang="en-US"/>
              <a:t>Page </a:t>
            </a:r>
            <a:fld id="{7ACE66E0-BE04-47BA-A62D-7BFC499E8192}" type="slidenum">
              <a:rPr lang="en-US" altLang="en-US" smtClean="0"/>
              <a:pPr>
                <a:defRPr/>
              </a:pPr>
              <a:t>9</a:t>
            </a:fld>
            <a:endParaRPr lang="en-US" altLang="en-US" dirty="0"/>
          </a:p>
        </p:txBody>
      </p:sp>
      <p:sp>
        <p:nvSpPr>
          <p:cNvPr id="9" name="TextBox 8">
            <a:extLst>
              <a:ext uri="{FF2B5EF4-FFF2-40B4-BE49-F238E27FC236}">
                <a16:creationId xmlns:a16="http://schemas.microsoft.com/office/drawing/2014/main" id="{36A40678-843A-40BC-9D45-5F6866C05746}"/>
              </a:ext>
            </a:extLst>
          </p:cNvPr>
          <p:cNvSpPr txBox="1"/>
          <p:nvPr/>
        </p:nvSpPr>
        <p:spPr>
          <a:xfrm>
            <a:off x="572198" y="2504082"/>
            <a:ext cx="1995540" cy="400110"/>
          </a:xfrm>
          <a:prstGeom prst="rect">
            <a:avLst/>
          </a:prstGeom>
          <a:noFill/>
        </p:spPr>
        <p:txBody>
          <a:bodyPr wrap="square" rtlCol="0">
            <a:spAutoFit/>
          </a:bodyPr>
          <a:lstStyle/>
          <a:p>
            <a:r>
              <a:rPr lang="fi-FI" dirty="0"/>
              <a:t>Active power</a:t>
            </a:r>
            <a:endParaRPr lang="en-FI" dirty="0"/>
          </a:p>
        </p:txBody>
      </p:sp>
      <p:sp>
        <p:nvSpPr>
          <p:cNvPr id="12" name="TextBox 11">
            <a:extLst>
              <a:ext uri="{FF2B5EF4-FFF2-40B4-BE49-F238E27FC236}">
                <a16:creationId xmlns:a16="http://schemas.microsoft.com/office/drawing/2014/main" id="{9B6EE451-E285-4ED7-96E0-2412C67CD692}"/>
              </a:ext>
            </a:extLst>
          </p:cNvPr>
          <p:cNvSpPr txBox="1"/>
          <p:nvPr/>
        </p:nvSpPr>
        <p:spPr>
          <a:xfrm>
            <a:off x="572400" y="3090445"/>
            <a:ext cx="1567920" cy="646331"/>
          </a:xfrm>
          <a:prstGeom prst="rect">
            <a:avLst/>
          </a:prstGeom>
          <a:noFill/>
        </p:spPr>
        <p:txBody>
          <a:bodyPr wrap="square" rtlCol="0">
            <a:spAutoFit/>
          </a:bodyPr>
          <a:lstStyle/>
          <a:p>
            <a:r>
              <a:rPr lang="en-US" sz="900" dirty="0"/>
              <a:t>Possible to reduce power to less than 20% of nominal power within less than 2 seconds</a:t>
            </a:r>
          </a:p>
        </p:txBody>
      </p:sp>
      <p:sp>
        <p:nvSpPr>
          <p:cNvPr id="13" name="TextBox 12">
            <a:extLst>
              <a:ext uri="{FF2B5EF4-FFF2-40B4-BE49-F238E27FC236}">
                <a16:creationId xmlns:a16="http://schemas.microsoft.com/office/drawing/2014/main" id="{53AE1BDC-C951-4D48-B394-EF4C9AC0B797}"/>
              </a:ext>
            </a:extLst>
          </p:cNvPr>
          <p:cNvSpPr txBox="1"/>
          <p:nvPr/>
        </p:nvSpPr>
        <p:spPr>
          <a:xfrm>
            <a:off x="572400" y="3803788"/>
            <a:ext cx="1567920" cy="1061829"/>
          </a:xfrm>
          <a:prstGeom prst="rect">
            <a:avLst/>
          </a:prstGeom>
          <a:noFill/>
        </p:spPr>
        <p:txBody>
          <a:bodyPr wrap="square" rtlCol="0">
            <a:spAutoFit/>
          </a:bodyPr>
          <a:lstStyle/>
          <a:p>
            <a:r>
              <a:rPr lang="en-US" sz="900" dirty="0"/>
              <a:t>During a transient fault situation, the full power must halt and a subsequent power increase must be possible within approximately 30</a:t>
            </a:r>
          </a:p>
          <a:p>
            <a:r>
              <a:rPr lang="en-US" sz="900" dirty="0"/>
              <a:t>seconds</a:t>
            </a:r>
          </a:p>
        </p:txBody>
      </p:sp>
      <p:sp>
        <p:nvSpPr>
          <p:cNvPr id="14" name="TextBox 13">
            <a:extLst>
              <a:ext uri="{FF2B5EF4-FFF2-40B4-BE49-F238E27FC236}">
                <a16:creationId xmlns:a16="http://schemas.microsoft.com/office/drawing/2014/main" id="{9DF43D1F-7A83-423E-877C-36D9895EA913}"/>
              </a:ext>
            </a:extLst>
          </p:cNvPr>
          <p:cNvSpPr txBox="1"/>
          <p:nvPr/>
        </p:nvSpPr>
        <p:spPr>
          <a:xfrm>
            <a:off x="2567738" y="2504082"/>
            <a:ext cx="1995540" cy="400110"/>
          </a:xfrm>
          <a:prstGeom prst="rect">
            <a:avLst/>
          </a:prstGeom>
          <a:noFill/>
        </p:spPr>
        <p:txBody>
          <a:bodyPr wrap="square" rtlCol="0">
            <a:spAutoFit/>
          </a:bodyPr>
          <a:lstStyle/>
          <a:p>
            <a:r>
              <a:rPr lang="fi-FI" dirty="0"/>
              <a:t>Frequency</a:t>
            </a:r>
            <a:endParaRPr lang="en-FI" dirty="0"/>
          </a:p>
        </p:txBody>
      </p:sp>
      <p:sp>
        <p:nvSpPr>
          <p:cNvPr id="15" name="TextBox 14">
            <a:extLst>
              <a:ext uri="{FF2B5EF4-FFF2-40B4-BE49-F238E27FC236}">
                <a16:creationId xmlns:a16="http://schemas.microsoft.com/office/drawing/2014/main" id="{234A8517-0653-4CD1-8B20-E380D8F0034B}"/>
              </a:ext>
            </a:extLst>
          </p:cNvPr>
          <p:cNvSpPr txBox="1"/>
          <p:nvPr/>
        </p:nvSpPr>
        <p:spPr>
          <a:xfrm>
            <a:off x="2567738" y="3069029"/>
            <a:ext cx="1409250" cy="1200329"/>
          </a:xfrm>
          <a:prstGeom prst="rect">
            <a:avLst/>
          </a:prstGeom>
          <a:noFill/>
        </p:spPr>
        <p:txBody>
          <a:bodyPr wrap="square" rtlCol="0">
            <a:spAutoFit/>
          </a:bodyPr>
          <a:lstStyle/>
          <a:p>
            <a:r>
              <a:rPr lang="en-US" sz="900" dirty="0"/>
              <a:t>Frequency operation is allowed between 49 and 50.3 Hz and beyond the outer limits of 47 and 53 Hz</a:t>
            </a:r>
          </a:p>
          <a:p>
            <a:r>
              <a:rPr lang="en-US" sz="900" dirty="0"/>
              <a:t>the turbines have to disconnect within 300 </a:t>
            </a:r>
            <a:r>
              <a:rPr lang="en-US" sz="900" dirty="0" err="1"/>
              <a:t>ms</a:t>
            </a:r>
            <a:endParaRPr lang="en-FI" sz="900" dirty="0"/>
          </a:p>
        </p:txBody>
      </p:sp>
      <p:sp>
        <p:nvSpPr>
          <p:cNvPr id="17" name="TextBox 16">
            <a:extLst>
              <a:ext uri="{FF2B5EF4-FFF2-40B4-BE49-F238E27FC236}">
                <a16:creationId xmlns:a16="http://schemas.microsoft.com/office/drawing/2014/main" id="{308269A4-8A65-47F1-8DC1-A1634BD06DB5}"/>
              </a:ext>
            </a:extLst>
          </p:cNvPr>
          <p:cNvSpPr txBox="1"/>
          <p:nvPr/>
        </p:nvSpPr>
        <p:spPr>
          <a:xfrm>
            <a:off x="4259314" y="2501925"/>
            <a:ext cx="1995540" cy="400110"/>
          </a:xfrm>
          <a:prstGeom prst="rect">
            <a:avLst/>
          </a:prstGeom>
          <a:noFill/>
        </p:spPr>
        <p:txBody>
          <a:bodyPr wrap="square" rtlCol="0">
            <a:spAutoFit/>
          </a:bodyPr>
          <a:lstStyle/>
          <a:p>
            <a:r>
              <a:rPr lang="fi-FI" dirty="0"/>
              <a:t>Reactive Power</a:t>
            </a:r>
            <a:endParaRPr lang="en-FI" dirty="0"/>
          </a:p>
        </p:txBody>
      </p:sp>
      <p:sp>
        <p:nvSpPr>
          <p:cNvPr id="18" name="TextBox 17">
            <a:extLst>
              <a:ext uri="{FF2B5EF4-FFF2-40B4-BE49-F238E27FC236}">
                <a16:creationId xmlns:a16="http://schemas.microsoft.com/office/drawing/2014/main" id="{7639AB10-70D5-4AAD-9D60-6D793223FDFA}"/>
              </a:ext>
            </a:extLst>
          </p:cNvPr>
          <p:cNvSpPr txBox="1"/>
          <p:nvPr/>
        </p:nvSpPr>
        <p:spPr>
          <a:xfrm>
            <a:off x="4274371" y="3094790"/>
            <a:ext cx="1995540" cy="646331"/>
          </a:xfrm>
          <a:prstGeom prst="rect">
            <a:avLst/>
          </a:prstGeom>
          <a:noFill/>
        </p:spPr>
        <p:txBody>
          <a:bodyPr wrap="square" rtlCol="0">
            <a:spAutoFit/>
          </a:bodyPr>
          <a:lstStyle/>
          <a:p>
            <a:r>
              <a:rPr lang="en-US" sz="900" dirty="0"/>
              <a:t>Wind farms are required at the grid connection point to provide reactive power at any</a:t>
            </a:r>
          </a:p>
          <a:p>
            <a:r>
              <a:rPr lang="en-US" sz="900" dirty="0"/>
              <a:t>operating point (PF=1).</a:t>
            </a:r>
            <a:endParaRPr lang="en-FI" sz="900" dirty="0"/>
          </a:p>
        </p:txBody>
      </p:sp>
      <p:sp>
        <p:nvSpPr>
          <p:cNvPr id="19" name="TextBox 18">
            <a:extLst>
              <a:ext uri="{FF2B5EF4-FFF2-40B4-BE49-F238E27FC236}">
                <a16:creationId xmlns:a16="http://schemas.microsoft.com/office/drawing/2014/main" id="{6D71FCA4-AB49-49CE-B150-B20F669A061C}"/>
              </a:ext>
            </a:extLst>
          </p:cNvPr>
          <p:cNvSpPr txBox="1"/>
          <p:nvPr/>
        </p:nvSpPr>
        <p:spPr>
          <a:xfrm>
            <a:off x="4259314" y="3817595"/>
            <a:ext cx="1995540" cy="369332"/>
          </a:xfrm>
          <a:prstGeom prst="rect">
            <a:avLst/>
          </a:prstGeom>
          <a:noFill/>
        </p:spPr>
        <p:txBody>
          <a:bodyPr wrap="square" rtlCol="0">
            <a:spAutoFit/>
          </a:bodyPr>
          <a:lstStyle/>
          <a:p>
            <a:r>
              <a:rPr lang="en-US" sz="900" dirty="0"/>
              <a:t>Depending on the system voltage, voltage reduction can be require</a:t>
            </a:r>
            <a:endParaRPr lang="en-FI" sz="900" dirty="0"/>
          </a:p>
        </p:txBody>
      </p:sp>
      <p:sp>
        <p:nvSpPr>
          <p:cNvPr id="20" name="TextBox 19">
            <a:extLst>
              <a:ext uri="{FF2B5EF4-FFF2-40B4-BE49-F238E27FC236}">
                <a16:creationId xmlns:a16="http://schemas.microsoft.com/office/drawing/2014/main" id="{AB13A39D-77E6-4FFB-9C50-DCB250499728}"/>
              </a:ext>
            </a:extLst>
          </p:cNvPr>
          <p:cNvSpPr txBox="1"/>
          <p:nvPr/>
        </p:nvSpPr>
        <p:spPr>
          <a:xfrm>
            <a:off x="6397341" y="2488299"/>
            <a:ext cx="2259025" cy="400110"/>
          </a:xfrm>
          <a:prstGeom prst="rect">
            <a:avLst/>
          </a:prstGeom>
          <a:noFill/>
        </p:spPr>
        <p:txBody>
          <a:bodyPr wrap="square" rtlCol="0">
            <a:spAutoFit/>
          </a:bodyPr>
          <a:lstStyle/>
          <a:p>
            <a:r>
              <a:rPr lang="fi-FI" dirty="0"/>
              <a:t>Fault ride through</a:t>
            </a:r>
            <a:endParaRPr lang="en-FI" dirty="0"/>
          </a:p>
        </p:txBody>
      </p:sp>
      <p:sp>
        <p:nvSpPr>
          <p:cNvPr id="21" name="TextBox 20">
            <a:extLst>
              <a:ext uri="{FF2B5EF4-FFF2-40B4-BE49-F238E27FC236}">
                <a16:creationId xmlns:a16="http://schemas.microsoft.com/office/drawing/2014/main" id="{E882D90A-56DE-4814-988B-DB332955DBA5}"/>
              </a:ext>
            </a:extLst>
          </p:cNvPr>
          <p:cNvSpPr txBox="1"/>
          <p:nvPr/>
        </p:nvSpPr>
        <p:spPr>
          <a:xfrm>
            <a:off x="6397341" y="3094790"/>
            <a:ext cx="1995540" cy="646331"/>
          </a:xfrm>
          <a:prstGeom prst="rect">
            <a:avLst/>
          </a:prstGeom>
          <a:noFill/>
        </p:spPr>
        <p:txBody>
          <a:bodyPr wrap="square" rtlCol="0">
            <a:spAutoFit/>
          </a:bodyPr>
          <a:lstStyle/>
          <a:p>
            <a:r>
              <a:rPr lang="en-US" sz="900" dirty="0"/>
              <a:t>Wind farms have to stay connected and stable under permanent 3-phase faults and transient</a:t>
            </a:r>
          </a:p>
          <a:p>
            <a:r>
              <a:rPr lang="en-US" sz="900" dirty="0"/>
              <a:t>2-phase fault, on any arbitrary line.</a:t>
            </a:r>
            <a:endParaRPr lang="en-FI" sz="900" dirty="0"/>
          </a:p>
        </p:txBody>
      </p:sp>
      <p:sp>
        <p:nvSpPr>
          <p:cNvPr id="22" name="TextBox 21">
            <a:extLst>
              <a:ext uri="{FF2B5EF4-FFF2-40B4-BE49-F238E27FC236}">
                <a16:creationId xmlns:a16="http://schemas.microsoft.com/office/drawing/2014/main" id="{A3D6AC5C-17A1-4F8A-8537-4A637C0A988E}"/>
              </a:ext>
            </a:extLst>
          </p:cNvPr>
          <p:cNvSpPr txBox="1"/>
          <p:nvPr/>
        </p:nvSpPr>
        <p:spPr>
          <a:xfrm>
            <a:off x="6397341" y="3817595"/>
            <a:ext cx="1995540" cy="646331"/>
          </a:xfrm>
          <a:prstGeom prst="rect">
            <a:avLst/>
          </a:prstGeom>
          <a:noFill/>
        </p:spPr>
        <p:txBody>
          <a:bodyPr wrap="square" rtlCol="0">
            <a:spAutoFit/>
          </a:bodyPr>
          <a:lstStyle/>
          <a:p>
            <a:r>
              <a:rPr lang="fi-FI" sz="900" dirty="0"/>
              <a:t>The wind farm must </a:t>
            </a:r>
            <a:r>
              <a:rPr lang="en-US" sz="900" dirty="0"/>
              <a:t>be controllable for up to 3 faults within 2 minutes or up to 6 faults if the delay between the faults is 5 minutes.</a:t>
            </a:r>
            <a:endParaRPr lang="en-FI" sz="900" dirty="0"/>
          </a:p>
        </p:txBody>
      </p:sp>
      <p:sp>
        <p:nvSpPr>
          <p:cNvPr id="23" name="TextBox 22">
            <a:extLst>
              <a:ext uri="{FF2B5EF4-FFF2-40B4-BE49-F238E27FC236}">
                <a16:creationId xmlns:a16="http://schemas.microsoft.com/office/drawing/2014/main" id="{FE7D235D-F44F-4201-BC64-21BE1A56E66B}"/>
              </a:ext>
            </a:extLst>
          </p:cNvPr>
          <p:cNvSpPr txBox="1"/>
          <p:nvPr/>
        </p:nvSpPr>
        <p:spPr>
          <a:xfrm>
            <a:off x="3717907" y="1436212"/>
            <a:ext cx="854093" cy="400110"/>
          </a:xfrm>
          <a:prstGeom prst="rect">
            <a:avLst/>
          </a:prstGeom>
          <a:noFill/>
          <a:ln>
            <a:noFill/>
          </a:ln>
        </p:spPr>
        <p:txBody>
          <a:bodyPr wrap="square" rtlCol="0">
            <a:spAutoFit/>
          </a:bodyPr>
          <a:lstStyle/>
          <a:p>
            <a:r>
              <a:rPr lang="fi-FI" dirty="0"/>
              <a:t>Eltra </a:t>
            </a:r>
          </a:p>
        </p:txBody>
      </p:sp>
    </p:spTree>
    <p:extLst>
      <p:ext uri="{BB962C8B-B14F-4D97-AF65-F5344CB8AC3E}">
        <p14:creationId xmlns:p14="http://schemas.microsoft.com/office/powerpoint/2010/main" val="119208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1" grpId="0" animBg="1"/>
      <p:bldP spid="30" grpId="0" animBg="1"/>
      <p:bldP spid="28" grpId="0" animBg="1"/>
      <p:bldP spid="9" grpId="0"/>
      <p:bldP spid="12" grpId="0"/>
      <p:bldP spid="13" grpId="0"/>
      <p:bldP spid="14" grpId="0"/>
      <p:bldP spid="15" grpId="0"/>
      <p:bldP spid="17" grpId="0"/>
      <p:bldP spid="18" grpId="0"/>
      <p:bldP spid="19" grpId="0"/>
      <p:bldP spid="20" grpId="0"/>
      <p:bldP spid="21" grpId="0"/>
      <p:bldP spid="22" grpId="0"/>
    </p:bld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14986</TotalTime>
  <Words>1434</Words>
  <Application>Microsoft Office PowerPoint</Application>
  <PresentationFormat>On-screen Show (4:3)</PresentationFormat>
  <Paragraphs>180</Paragraphs>
  <Slides>11</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ＭＳ Ｐゴシック</vt:lpstr>
      <vt:lpstr>Arial</vt:lpstr>
      <vt:lpstr>Calibri</vt:lpstr>
      <vt:lpstr>Times New Roman</vt:lpstr>
      <vt:lpstr>Wingdings</vt:lpstr>
      <vt:lpstr>presentation</vt:lpstr>
      <vt:lpstr>Aalto Content - Green</vt:lpstr>
      <vt:lpstr>ELEC-E8423 - Smart Grid  Wind farms, their local grid and connection to the power system</vt:lpstr>
      <vt:lpstr>Introduction</vt:lpstr>
      <vt:lpstr>Wind farms in Finland</vt:lpstr>
      <vt:lpstr>Structure of a wind farm</vt:lpstr>
      <vt:lpstr>Local grid</vt:lpstr>
      <vt:lpstr>A methodology for compatibility evaluation of wind generation integration in power systems</vt:lpstr>
      <vt:lpstr>Impacts on the Transmission Grid</vt:lpstr>
      <vt:lpstr>Because of these, Grid Connection Requirements are needed</vt:lpstr>
      <vt:lpstr>Requirements in case of Denmark</vt:lpstr>
      <vt:lpstr>Conclution</vt:lpstr>
      <vt:lpstr>Sources</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1184</cp:revision>
  <dcterms:created xsi:type="dcterms:W3CDTF">2010-03-23T14:57:30Z</dcterms:created>
  <dcterms:modified xsi:type="dcterms:W3CDTF">2019-03-19T07:56:24Z</dcterms:modified>
</cp:coreProperties>
</file>