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1"/>
  </p:notesMasterIdLst>
  <p:handoutMasterIdLst>
    <p:handoutMasterId r:id="rId12"/>
  </p:handoutMasterIdLst>
  <p:sldIdLst>
    <p:sldId id="339" r:id="rId3"/>
    <p:sldId id="369" r:id="rId4"/>
    <p:sldId id="355" r:id="rId5"/>
    <p:sldId id="363" r:id="rId6"/>
    <p:sldId id="367" r:id="rId7"/>
    <p:sldId id="365" r:id="rId8"/>
    <p:sldId id="352" r:id="rId9"/>
    <p:sldId id="362" r:id="rId10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20" d="100"/>
          <a:sy n="12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19657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74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089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poolgroup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 fontScale="90000"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Power </a:t>
            </a:r>
            <a:r>
              <a:rPr lang="fi-FI" sz="3200" i="1" dirty="0" err="1"/>
              <a:t>markets</a:t>
            </a:r>
            <a:r>
              <a:rPr lang="fi-FI" sz="3200" i="1" dirty="0"/>
              <a:t> in Nordic </a:t>
            </a:r>
            <a:r>
              <a:rPr lang="fi-FI" sz="3200" i="1" dirty="0" err="1"/>
              <a:t>Countries</a:t>
            </a:r>
            <a:r>
              <a:rPr lang="fi-FI" sz="3200" i="1" dirty="0"/>
              <a:t>:</a:t>
            </a:r>
            <a:br>
              <a:rPr lang="fi-FI" sz="3200" i="1" dirty="0"/>
            </a:br>
            <a:r>
              <a:rPr lang="fi-FI" sz="3200" i="1" dirty="0"/>
              <a:t>Day </a:t>
            </a:r>
            <a:r>
              <a:rPr lang="fi-FI" sz="3200" i="1" dirty="0" err="1"/>
              <a:t>ahead</a:t>
            </a:r>
            <a:r>
              <a:rPr lang="fi-FI" sz="3200" i="1" dirty="0"/>
              <a:t> market and intra-</a:t>
            </a:r>
            <a:r>
              <a:rPr lang="fi-FI" sz="3200" i="1" dirty="0" err="1"/>
              <a:t>day</a:t>
            </a:r>
            <a:r>
              <a:rPr lang="fi-FI" sz="3200" i="1" dirty="0"/>
              <a:t> </a:t>
            </a:r>
            <a:r>
              <a:rPr lang="fi-FI" sz="3200" i="1" dirty="0" err="1"/>
              <a:t>balancing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Terhi Säynätjoki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Finland is a part of the Nordic and Baltic wholesale electricity markets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market operates on mostly a day-ahead schedule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Adjustments can be made in a smaller time scale too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022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 electricity systems of </a:t>
            </a:r>
            <a:br>
              <a:rPr lang="en-US" sz="1800" dirty="0"/>
            </a:br>
            <a:r>
              <a:rPr lang="en-US" sz="1800" dirty="0"/>
              <a:t>the countries are </a:t>
            </a:r>
            <a:br>
              <a:rPr lang="en-US" sz="1800" dirty="0"/>
            </a:br>
            <a:r>
              <a:rPr lang="en-US" sz="1800" dirty="0"/>
              <a:t>interconnected, which </a:t>
            </a:r>
            <a:br>
              <a:rPr lang="en-US" sz="1800" dirty="0"/>
            </a:br>
            <a:r>
              <a:rPr lang="en-US" sz="1800" dirty="0"/>
              <a:t>allows transmission </a:t>
            </a:r>
            <a:br>
              <a:rPr lang="en-US" sz="1800" dirty="0"/>
            </a:br>
            <a:r>
              <a:rPr lang="en-US" sz="1800" dirty="0"/>
              <a:t>across country borders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Nordic </a:t>
            </a:r>
            <a:r>
              <a:rPr lang="fi-FI" dirty="0" err="1"/>
              <a:t>markets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xmlns="" id="{758DD588-B768-4458-9DA8-515C3D406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196" y="664755"/>
            <a:ext cx="5244662" cy="5528490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xmlns="" id="{CDEB1617-6671-4BBC-8F55-065B333B307C}"/>
              </a:ext>
            </a:extLst>
          </p:cNvPr>
          <p:cNvSpPr txBox="1"/>
          <p:nvPr/>
        </p:nvSpPr>
        <p:spPr>
          <a:xfrm>
            <a:off x="247992" y="5504080"/>
            <a:ext cx="3672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 err="1"/>
              <a:t>Source</a:t>
            </a:r>
            <a:r>
              <a:rPr lang="fi-FI" sz="800" dirty="0"/>
              <a:t>: https://www.researchgate.net/figure/Map-of-the-Scandinavian-</a:t>
            </a:r>
            <a:br>
              <a:rPr lang="fi-FI" sz="800" dirty="0"/>
            </a:br>
            <a:r>
              <a:rPr lang="fi-FI" sz="800" dirty="0"/>
              <a:t>400kV-power-grid-Transmission-lines-are-approximated-by_fig7_286876880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Electricity producers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Electricity traders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Electricity retailers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Transmission system operators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Consumers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Energy-intensive industry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Laws and policies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Electricity market operators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>
            <a:extLst>
              <a:ext uri="{FF2B5EF4-FFF2-40B4-BE49-F238E27FC236}">
                <a16:creationId xmlns:a16="http://schemas.microsoft.com/office/drawing/2014/main" xmlns="" id="{DF10D657-3592-415A-9587-AF58D2C2B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14674"/>
            <a:ext cx="4411317" cy="272619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Price determined by the balance between supply and demand, called spot market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Traders make bids for supply and demand for electricity for individual hours of the next day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spot where supply and </a:t>
            </a:r>
            <a:br>
              <a:rPr lang="en-US" sz="2000" dirty="0"/>
            </a:br>
            <a:r>
              <a:rPr lang="en-US" sz="2000" dirty="0"/>
              <a:t>demand meet is the electricity </a:t>
            </a:r>
            <a:br>
              <a:rPr lang="en-US" sz="2000" dirty="0"/>
            </a:br>
            <a:r>
              <a:rPr lang="en-US" sz="2000" dirty="0"/>
              <a:t>price for that hour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Most of the electricity is sold </a:t>
            </a:r>
            <a:br>
              <a:rPr lang="en-US" sz="2000" dirty="0"/>
            </a:br>
            <a:r>
              <a:rPr lang="en-US" sz="2000" dirty="0"/>
              <a:t>this way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Day ahead markets, ELSPOT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xmlns="" id="{6ED7DB90-C918-4E98-A7C4-AE8686D83E51}"/>
              </a:ext>
            </a:extLst>
          </p:cNvPr>
          <p:cNvSpPr txBox="1"/>
          <p:nvPr/>
        </p:nvSpPr>
        <p:spPr>
          <a:xfrm>
            <a:off x="5472753" y="5628571"/>
            <a:ext cx="3230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 err="1"/>
              <a:t>Source</a:t>
            </a:r>
            <a:r>
              <a:rPr lang="fi-FI" sz="800" dirty="0"/>
              <a:t>: https://www.wind-energy-the-facts.org/power-markets.html</a:t>
            </a:r>
          </a:p>
        </p:txBody>
      </p:sp>
    </p:spTree>
    <p:extLst>
      <p:ext uri="{BB962C8B-B14F-4D97-AF65-F5344CB8AC3E}">
        <p14:creationId xmlns:p14="http://schemas.microsoft.com/office/powerpoint/2010/main" val="235053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Intra-day markets are used to balance the differences between estimations of the electricity supply and demand in the day ahead market and the estimations made on the day of supply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Operates on the day the electricity is supplied to the grid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ELBAS operates until 1 hour before the electricity is supplied to the grid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Additionally real-time markets balance the remaining imbalance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Intra-day balancing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780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Electricity systems in Nordic Countries are interconnected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Nordic Power markets operate mostly in day ahead spot market (ELSPOT) that determines the price by balancing supply and demand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Errors in the day ahead market can be compensated in intra-day balancing (ELBAS)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xmlns="" id="{59C84C8A-D69F-4405-BC22-9509CA6A74DE}"/>
              </a:ext>
            </a:extLst>
          </p:cNvPr>
          <p:cNvSpPr txBox="1"/>
          <p:nvPr/>
        </p:nvSpPr>
        <p:spPr>
          <a:xfrm>
            <a:off x="3604840" y="4795763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err="1"/>
              <a:t>Thank</a:t>
            </a:r>
            <a:r>
              <a:rPr lang="fi-FI" sz="2800" dirty="0"/>
              <a:t> </a:t>
            </a:r>
            <a:r>
              <a:rPr lang="fi-FI" sz="2800" dirty="0" err="1"/>
              <a:t>you</a:t>
            </a:r>
            <a:r>
              <a:rPr lang="fi-FI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b="0" dirty="0" err="1"/>
              <a:t>Lehtonen</a:t>
            </a:r>
            <a:r>
              <a:rPr lang="en-US" sz="2000" b="0" dirty="0"/>
              <a:t>, M. </a:t>
            </a:r>
            <a:r>
              <a:rPr lang="en-US" sz="2000" b="0" i="1" dirty="0"/>
              <a:t>Advanced Power Engineering</a:t>
            </a:r>
            <a:r>
              <a:rPr lang="en-US" sz="2000" b="0" dirty="0"/>
              <a:t>, Chapter 42.</a:t>
            </a:r>
          </a:p>
          <a:p>
            <a:pPr marL="0" indent="0">
              <a:lnSpc>
                <a:spcPct val="150000"/>
              </a:lnSpc>
            </a:pPr>
            <a:r>
              <a:rPr lang="en-US" sz="2000" b="0" dirty="0"/>
              <a:t>https://www.energiavirasto.fi/web/energy-authority/nordic-electricity-m </a:t>
            </a:r>
            <a:r>
              <a:rPr lang="en-US" sz="2000" b="0" dirty="0" err="1"/>
              <a:t>arket</a:t>
            </a:r>
            <a:r>
              <a:rPr lang="en-US" sz="2000" b="0" dirty="0"/>
              <a:t> Accessed 26.2.2018</a:t>
            </a:r>
          </a:p>
          <a:p>
            <a:pPr marL="0" indent="0">
              <a:lnSpc>
                <a:spcPct val="150000"/>
              </a:lnSpc>
            </a:pPr>
            <a:r>
              <a:rPr lang="en-US" sz="2000" b="0" dirty="0">
                <a:hlinkClick r:id="rId3"/>
              </a:rPr>
              <a:t>https://www.nordpoolgroup.com/</a:t>
            </a:r>
            <a:r>
              <a:rPr lang="en-US" sz="2000" b="0" dirty="0"/>
              <a:t> Accessed 26.2.2018</a:t>
            </a:r>
          </a:p>
          <a:p>
            <a:pPr marL="0" indent="0">
              <a:lnSpc>
                <a:spcPct val="150000"/>
              </a:lnSpc>
            </a:pPr>
            <a:r>
              <a:rPr lang="en-US" sz="2000" b="0" dirty="0" err="1"/>
              <a:t>Laakso</a:t>
            </a:r>
            <a:r>
              <a:rPr lang="en-US" sz="2000" b="0" dirty="0"/>
              <a:t>, J. </a:t>
            </a:r>
            <a:r>
              <a:rPr lang="en-US" sz="2000" b="0" i="1" dirty="0" err="1"/>
              <a:t>Sähkön</a:t>
            </a:r>
            <a:r>
              <a:rPr lang="en-US" sz="2000" b="0" i="1" dirty="0"/>
              <a:t> </a:t>
            </a:r>
            <a:r>
              <a:rPr lang="en-US" sz="2000" b="0" i="1" dirty="0" err="1"/>
              <a:t>sisämarkkinoiden</a:t>
            </a:r>
            <a:r>
              <a:rPr lang="en-US" sz="2000" b="0" i="1" dirty="0"/>
              <a:t> </a:t>
            </a:r>
            <a:r>
              <a:rPr lang="en-US" sz="2000" b="0" i="1" dirty="0" err="1"/>
              <a:t>nykytila</a:t>
            </a:r>
            <a:r>
              <a:rPr lang="en-US" sz="2000" b="0" i="1" dirty="0"/>
              <a:t>, </a:t>
            </a:r>
            <a:r>
              <a:rPr lang="en-US" sz="2000" b="0" i="1" dirty="0" err="1"/>
              <a:t>haasteet</a:t>
            </a:r>
            <a:r>
              <a:rPr lang="en-US" sz="2000" b="0" i="1" dirty="0"/>
              <a:t> ja </a:t>
            </a:r>
            <a:r>
              <a:rPr lang="en-US" sz="2000" b="0" i="1" dirty="0" err="1"/>
              <a:t>tulevaisuus</a:t>
            </a:r>
            <a:r>
              <a:rPr lang="en-US" sz="2000" b="0" i="1" dirty="0"/>
              <a:t> </a:t>
            </a:r>
            <a:r>
              <a:rPr lang="en-US" sz="2000" b="0" i="1" dirty="0" err="1"/>
              <a:t>Euroopassa</a:t>
            </a:r>
            <a:r>
              <a:rPr lang="en-US" sz="2000" b="0" dirty="0"/>
              <a:t>. </a:t>
            </a:r>
            <a:r>
              <a:rPr lang="en-US" sz="2000" b="0" dirty="0" err="1"/>
              <a:t>Kandidaatintyö</a:t>
            </a:r>
            <a:r>
              <a:rPr lang="en-US" sz="2000" b="0" dirty="0"/>
              <a:t>. Aalto-</a:t>
            </a:r>
            <a:r>
              <a:rPr lang="en-US" sz="2000" b="0" dirty="0" err="1"/>
              <a:t>yliopisto</a:t>
            </a:r>
            <a:r>
              <a:rPr lang="en-US" sz="2000" b="0" dirty="0"/>
              <a:t>, </a:t>
            </a:r>
            <a:r>
              <a:rPr lang="en-US" sz="2000" b="0" dirty="0" err="1"/>
              <a:t>Insinööritieteiden</a:t>
            </a:r>
            <a:r>
              <a:rPr lang="en-US" sz="2000" b="0" dirty="0"/>
              <a:t> </a:t>
            </a:r>
            <a:r>
              <a:rPr lang="en-US" sz="2000" b="0" dirty="0" err="1"/>
              <a:t>korkeakoulu</a:t>
            </a:r>
            <a:r>
              <a:rPr lang="en-US" sz="2000" b="0" dirty="0"/>
              <a:t>, 2017.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13592</TotalTime>
  <Words>296</Words>
  <Application>Microsoft Office PowerPoint</Application>
  <PresentationFormat>On-screen Show (4:3)</PresentationFormat>
  <Paragraphs>53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presentation</vt:lpstr>
      <vt:lpstr>Aalto Content - Green</vt:lpstr>
      <vt:lpstr>ELEC-E8423 - Smart Grid  Power markets in Nordic Countries: Day ahead market and intra-day balancing</vt:lpstr>
      <vt:lpstr>Introduction</vt:lpstr>
      <vt:lpstr>Nordic markets</vt:lpstr>
      <vt:lpstr>Electricity market operators</vt:lpstr>
      <vt:lpstr>Day ahead markets, ELSPOT</vt:lpstr>
      <vt:lpstr>Intra-day balancing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1111</cp:revision>
  <dcterms:created xsi:type="dcterms:W3CDTF">2010-03-23T14:57:30Z</dcterms:created>
  <dcterms:modified xsi:type="dcterms:W3CDTF">2018-02-27T06:51:21Z</dcterms:modified>
</cp:coreProperties>
</file>