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2"/>
  </p:notesMasterIdLst>
  <p:handoutMasterIdLst>
    <p:handoutMasterId r:id="rId13"/>
  </p:handoutMasterIdLst>
  <p:sldIdLst>
    <p:sldId id="339" r:id="rId3"/>
    <p:sldId id="355" r:id="rId4"/>
    <p:sldId id="370" r:id="rId5"/>
    <p:sldId id="369" r:id="rId6"/>
    <p:sldId id="365" r:id="rId7"/>
    <p:sldId id="366" r:id="rId8"/>
    <p:sldId id="368" r:id="rId9"/>
    <p:sldId id="352" r:id="rId10"/>
    <p:sldId id="362" r:id="rId11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0349" autoAdjust="0"/>
  </p:normalViewPr>
  <p:slideViewPr>
    <p:cSldViewPr snapToGrid="0" snapToObjects="1">
      <p:cViewPr varScale="1">
        <p:scale>
          <a:sx n="120" d="100"/>
          <a:sy n="12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00" d="100"/>
        <a:sy n="3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255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770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944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396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607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 smtClean="0"/>
              <a:t>Click to edit Master text styles</a:t>
            </a:r>
          </a:p>
          <a:p>
            <a:pPr lvl="1"/>
            <a:r>
              <a:rPr lang="fi-FI" altLang="en-US" smtClean="0"/>
              <a:t>Second level</a:t>
            </a:r>
          </a:p>
          <a:p>
            <a:pPr lvl="2"/>
            <a:r>
              <a:rPr lang="fi-FI" altLang="en-US" smtClean="0"/>
              <a:t>Third level</a:t>
            </a:r>
          </a:p>
          <a:p>
            <a:pPr lvl="3"/>
            <a:r>
              <a:rPr lang="fi-FI" altLang="en-US" smtClean="0"/>
              <a:t>Fourth level</a:t>
            </a:r>
          </a:p>
          <a:p>
            <a:pPr lvl="4"/>
            <a:r>
              <a:rPr lang="fi-FI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 smtClean="0"/>
              <a:t/>
            </a:r>
            <a:br>
              <a:rPr lang="fi-FI" sz="3200" dirty="0" smtClean="0"/>
            </a:br>
            <a:r>
              <a:rPr lang="fi-FI" sz="3200" i="1" dirty="0" err="1" smtClean="0"/>
              <a:t>Supergrids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 smtClean="0"/>
              <a:t>Jori Valtakari</a:t>
            </a:r>
            <a:endParaRPr lang="en-US" i="1" dirty="0"/>
          </a:p>
          <a:p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 smtClean="0"/>
              <a:t>08</a:t>
            </a:r>
            <a:r>
              <a:rPr lang="et-EE" dirty="0" smtClean="0"/>
              <a:t>.0</a:t>
            </a:r>
            <a:r>
              <a:rPr lang="fi-FI" dirty="0"/>
              <a:t>5</a:t>
            </a:r>
            <a:r>
              <a:rPr lang="et-EE" dirty="0" smtClean="0"/>
              <a:t>.201</a:t>
            </a:r>
            <a:r>
              <a:rPr lang="fi-FI" dirty="0" smtClean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What is a </a:t>
            </a:r>
            <a:r>
              <a:rPr lang="en-US" sz="2000" dirty="0" err="1" smtClean="0"/>
              <a:t>supergrid</a:t>
            </a:r>
            <a:r>
              <a:rPr lang="en-US" sz="2000" dirty="0" smtClean="0"/>
              <a:t>?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Benefits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Problems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/>
              <a:t>Supergrid</a:t>
            </a:r>
            <a:r>
              <a:rPr lang="en-US" sz="2000" dirty="0" smtClean="0"/>
              <a:t> projects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Conclusions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08.05.2018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AC not suitable for long transmission distances</a:t>
            </a:r>
            <a:r>
              <a:rPr lang="en-US" sz="2000" dirty="0" smtClean="0">
                <a:sym typeface="Wingdings" panose="05000000000000000000" pitchFamily="2" charset="2"/>
              </a:rPr>
              <a:t> HVDC grid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In this context Super refers to:</a:t>
            </a:r>
            <a:endParaRPr lang="en-US" sz="2000" dirty="0" smtClean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HVDC lines move large quantities of energy separate from the existing AC grid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Larger geographical reach, possibly even a global </a:t>
            </a:r>
            <a:r>
              <a:rPr lang="en-US" sz="2000" dirty="0" err="1" smtClean="0"/>
              <a:t>supergrid</a:t>
            </a:r>
            <a:r>
              <a:rPr lang="en-US" sz="2000" dirty="0"/>
              <a:t>?</a:t>
            </a:r>
            <a:endParaRPr lang="en-US" sz="2000" dirty="0" smtClean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Better than the existing grid in terms </a:t>
            </a:r>
            <a:r>
              <a:rPr lang="en-US" sz="2000" smtClean="0"/>
              <a:t>of efficiency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smtClean="0"/>
              <a:t>No real standard for HVDC voltage level, 600+ kV could be reasonable</a:t>
            </a:r>
            <a:endParaRPr lang="en-US" sz="2000" dirty="0" smtClean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0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</a:t>
            </a:r>
            <a:r>
              <a:rPr lang="en-US" dirty="0" err="1" smtClean="0"/>
              <a:t>supergrid</a:t>
            </a:r>
            <a:r>
              <a:rPr lang="en-US" dirty="0" smtClean="0"/>
              <a:t>? 1/2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08.05.2018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5749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5100133" cy="4136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Possible HVDC topologies:</a:t>
            </a:r>
          </a:p>
          <a:p>
            <a:pPr marL="846137" lvl="1" indent="-457200">
              <a:lnSpc>
                <a:spcPct val="150000"/>
              </a:lnSpc>
              <a:buFont typeface="+mj-lt"/>
              <a:buAutoNum type="alphaLcPeriod"/>
            </a:pPr>
            <a:r>
              <a:rPr lang="en-US" sz="2000" dirty="0" smtClean="0">
                <a:sym typeface="Wingdings" panose="05000000000000000000" pitchFamily="2" charset="2"/>
              </a:rPr>
              <a:t>Multi-terminal with </a:t>
            </a:r>
            <a:r>
              <a:rPr lang="en-US" sz="2000" dirty="0" err="1" smtClean="0">
                <a:sym typeface="Wingdings" panose="05000000000000000000" pitchFamily="2" charset="2"/>
              </a:rPr>
              <a:t>tappings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1187450" lvl="2" indent="-457200">
              <a:lnSpc>
                <a:spcPct val="150000"/>
              </a:lnSpc>
            </a:pPr>
            <a:r>
              <a:rPr lang="en-US" sz="1600" dirty="0" smtClean="0">
                <a:sym typeface="Wingdings" panose="05000000000000000000" pitchFamily="2" charset="2"/>
              </a:rPr>
              <a:t>Simple but not really a “grid”</a:t>
            </a:r>
          </a:p>
          <a:p>
            <a:pPr marL="846137" lvl="1" indent="-457200">
              <a:lnSpc>
                <a:spcPct val="150000"/>
              </a:lnSpc>
              <a:buFont typeface="+mj-lt"/>
              <a:buAutoNum type="alphaLcPeriod"/>
            </a:pPr>
            <a:r>
              <a:rPr lang="en-US" sz="2000" dirty="0" smtClean="0">
                <a:sym typeface="Wingdings" panose="05000000000000000000" pitchFamily="2" charset="2"/>
              </a:rPr>
              <a:t>Grid of independent lines</a:t>
            </a:r>
          </a:p>
          <a:p>
            <a:pPr marL="1187450" lvl="2" indent="-457200">
              <a:lnSpc>
                <a:spcPct val="150000"/>
              </a:lnSpc>
            </a:pPr>
            <a:r>
              <a:rPr lang="en-US" sz="1600" dirty="0" smtClean="0">
                <a:sym typeface="Wingdings" panose="05000000000000000000" pitchFamily="2" charset="2"/>
              </a:rPr>
              <a:t>Transmission line replaced with DC circuit with two converter stations </a:t>
            </a:r>
          </a:p>
          <a:p>
            <a:pPr marL="1187450" lvl="2" indent="-457200">
              <a:lnSpc>
                <a:spcPct val="150000"/>
              </a:lnSpc>
            </a:pPr>
            <a:r>
              <a:rPr lang="en-US" sz="1600" dirty="0" smtClean="0">
                <a:sym typeface="Wingdings" panose="05000000000000000000" pitchFamily="2" charset="2"/>
              </a:rPr>
              <a:t>A large number of converter stations required</a:t>
            </a:r>
          </a:p>
          <a:p>
            <a:pPr marL="846137" lvl="1" indent="-457200">
              <a:lnSpc>
                <a:spcPct val="150000"/>
              </a:lnSpc>
              <a:buFont typeface="+mj-lt"/>
              <a:buAutoNum type="alphaLcPeriod"/>
            </a:pPr>
            <a:r>
              <a:rPr lang="en-US" sz="2000" dirty="0" smtClean="0">
                <a:sym typeface="Wingdings" panose="05000000000000000000" pitchFamily="2" charset="2"/>
              </a:rPr>
              <a:t>DC grid</a:t>
            </a:r>
          </a:p>
          <a:p>
            <a:pPr marL="1187450" lvl="2" indent="-457200">
              <a:lnSpc>
                <a:spcPct val="150000"/>
              </a:lnSpc>
            </a:pPr>
            <a:r>
              <a:rPr lang="en-US" sz="1600" dirty="0" smtClean="0">
                <a:sym typeface="Wingdings" panose="05000000000000000000" pitchFamily="2" charset="2"/>
              </a:rPr>
              <a:t>Meshed DC system with a number of connections to the AC grid</a:t>
            </a:r>
          </a:p>
          <a:p>
            <a:pPr marL="1187450" lvl="2" indent="-457200">
              <a:lnSpc>
                <a:spcPct val="150000"/>
              </a:lnSpc>
            </a:pPr>
            <a:r>
              <a:rPr lang="en-US" sz="1600" dirty="0" smtClean="0">
                <a:sym typeface="Wingdings" panose="05000000000000000000" pitchFamily="2" charset="2"/>
              </a:rPr>
              <a:t>The only “real” grid out of the three</a:t>
            </a:r>
          </a:p>
          <a:p>
            <a:pPr marL="1187450" lvl="2" indent="-457200">
              <a:lnSpc>
                <a:spcPct val="150000"/>
              </a:lnSpc>
            </a:pPr>
            <a:r>
              <a:rPr lang="en-US" sz="1600" dirty="0" smtClean="0">
                <a:sym typeface="Wingdings" panose="05000000000000000000" pitchFamily="2" charset="2"/>
              </a:rPr>
              <a:t>If redundancy required, only viable solution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0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</a:t>
            </a:r>
            <a:r>
              <a:rPr lang="en-US" dirty="0" err="1" smtClean="0"/>
              <a:t>supergrid</a:t>
            </a:r>
            <a:r>
              <a:rPr lang="en-US" dirty="0" smtClean="0"/>
              <a:t>? 2/2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08.05.2018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533" y="1227966"/>
            <a:ext cx="2888857" cy="440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11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Ability to utilize remote RES that would be otherwise economically unfeasible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Better renewable energy balancing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Reduced congestion in existing systems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East-West connections </a:t>
            </a:r>
            <a:r>
              <a:rPr lang="en-US" sz="2000" dirty="0" smtClean="0">
                <a:sym typeface="Wingdings" panose="05000000000000000000" pitchFamily="2" charset="2"/>
              </a:rPr>
              <a:t> balancing between different time zones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 smtClean="0">
              <a:sym typeface="Wingdings" panose="05000000000000000000" pitchFamily="2" charset="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08.05.2018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5380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Requires collaboration between multiple different countries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High investment costs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Ownership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Regulation due to cross border transfer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All parties must comply on the technical specifications of the system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Technical</a:t>
            </a:r>
            <a:endParaRPr lang="en-US" sz="20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AC system limited availability to “collect” the energy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AC grid not oriented to support an offshore </a:t>
            </a:r>
            <a:r>
              <a:rPr lang="en-US" sz="2000" dirty="0" err="1" smtClean="0"/>
              <a:t>supergrid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08.05.2018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4192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/>
              <a:t>Desertec</a:t>
            </a:r>
            <a:endParaRPr lang="en-US" sz="2000" dirty="0" smtClean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Harvesting </a:t>
            </a:r>
            <a:r>
              <a:rPr lang="en-US" sz="2000" dirty="0"/>
              <a:t>solar power in the world’s deserts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Transmission via </a:t>
            </a:r>
            <a:r>
              <a:rPr lang="en-US" sz="2000" dirty="0" smtClean="0"/>
              <a:t>HVDC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The world’s deserts receive more energy in 6 hours than mankind consumes yearly</a:t>
            </a: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/>
              <a:t>Gobitec</a:t>
            </a:r>
            <a:endParaRPr lang="en-US" sz="2000" dirty="0" smtClean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Similar to </a:t>
            </a:r>
            <a:r>
              <a:rPr lang="en-US" sz="2000" dirty="0" err="1" smtClean="0"/>
              <a:t>Desertec</a:t>
            </a:r>
            <a:r>
              <a:rPr lang="en-US" sz="2000" dirty="0" smtClean="0"/>
              <a:t> </a:t>
            </a:r>
            <a:r>
              <a:rPr lang="en-US" sz="2000" dirty="0"/>
              <a:t>but in the Gobi </a:t>
            </a:r>
            <a:r>
              <a:rPr lang="en-US" sz="2000" dirty="0" smtClean="0"/>
              <a:t>desert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The North Sea </a:t>
            </a:r>
            <a:r>
              <a:rPr lang="en-US" sz="2000" dirty="0"/>
              <a:t>O</a:t>
            </a:r>
            <a:r>
              <a:rPr lang="en-US" sz="2000" dirty="0" smtClean="0"/>
              <a:t>ffshore </a:t>
            </a:r>
            <a:r>
              <a:rPr lang="en-US" sz="2000" dirty="0" err="1" smtClean="0"/>
              <a:t>Supergrid</a:t>
            </a:r>
            <a:endParaRPr lang="en-US" sz="30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dirty="0" smtClean="0"/>
              <a:t>HVDC lines under the North Sea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A global </a:t>
            </a:r>
            <a:r>
              <a:rPr lang="en-US" sz="2000" dirty="0" err="1" smtClean="0"/>
              <a:t>supergrid</a:t>
            </a:r>
            <a:r>
              <a:rPr lang="en-US" sz="2000" dirty="0" smtClean="0"/>
              <a:t> requires roughly 100 000 km of HVDC lines and over 115 converter stations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Supergrid</a:t>
            </a:r>
            <a:r>
              <a:rPr lang="en-US" dirty="0" smtClean="0"/>
              <a:t> projects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08.05.2018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7102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/>
              <a:t>Supergrids</a:t>
            </a:r>
            <a:r>
              <a:rPr lang="en-US" sz="2000" dirty="0" smtClean="0"/>
              <a:t> are an efficient way to transmit large quantities of energy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HVDC grid better option than HVAC grid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Global </a:t>
            </a:r>
            <a:r>
              <a:rPr lang="en-US" sz="2000" dirty="0" err="1" smtClean="0"/>
              <a:t>supergrid</a:t>
            </a:r>
            <a:r>
              <a:rPr lang="en-US" sz="2000" dirty="0" smtClean="0"/>
              <a:t>, utopia?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Conclusion</a:t>
            </a:r>
            <a:r>
              <a:rPr lang="fi-FI" dirty="0" err="1"/>
              <a:t>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08.05.2018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 err="1"/>
              <a:t>Blau</a:t>
            </a:r>
            <a:r>
              <a:rPr lang="en-US" sz="2000" dirty="0"/>
              <a:t>, J. 2010. Europe plans a North Sea grid. IEEE Spectrum. Volume 47, Issue 3. pp. 12-13. DOI: </a:t>
            </a:r>
            <a:r>
              <a:rPr lang="en-US" sz="2000" dirty="0" smtClean="0"/>
              <a:t>10.1109/MSPEC.2010.5421884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r>
              <a:rPr lang="en-US" sz="2000" dirty="0" err="1"/>
              <a:t>Bompard</a:t>
            </a:r>
            <a:r>
              <a:rPr lang="en-US" sz="2000" dirty="0"/>
              <a:t>, E. </a:t>
            </a:r>
            <a:r>
              <a:rPr lang="en-US" sz="2000" dirty="0" err="1"/>
              <a:t>Fulli</a:t>
            </a:r>
            <a:r>
              <a:rPr lang="en-US" sz="2000" dirty="0"/>
              <a:t>, G. </a:t>
            </a:r>
            <a:r>
              <a:rPr lang="en-US" sz="2000" dirty="0" err="1"/>
              <a:t>Ardelean</a:t>
            </a:r>
            <a:r>
              <a:rPr lang="en-US" sz="2000" dirty="0"/>
              <a:t>, M. </a:t>
            </a:r>
            <a:r>
              <a:rPr lang="en-US" sz="2000" dirty="0" err="1"/>
              <a:t>Masera</a:t>
            </a:r>
            <a:r>
              <a:rPr lang="en-US" sz="2000" dirty="0"/>
              <a:t>, M. 2014. It's a Bird, It's a Plane, It's a...</a:t>
            </a:r>
            <a:r>
              <a:rPr lang="en-US" sz="2000" dirty="0" err="1"/>
              <a:t>Supergrid</a:t>
            </a:r>
            <a:r>
              <a:rPr lang="en-US" sz="2000" dirty="0"/>
              <a:t>!: Evolution, Opportunities, and Critical Issues for Pan-European Transmission. IEEE Power and Energy Magazine. Volume 12, Issue 2. pp. 40-50. DOI: </a:t>
            </a:r>
            <a:r>
              <a:rPr lang="en-US" sz="2000" dirty="0" smtClean="0"/>
              <a:t>10.1109/MPE.2013.2294813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r>
              <a:rPr lang="en-US" sz="2000" dirty="0" err="1"/>
              <a:t>Desertec</a:t>
            </a:r>
            <a:r>
              <a:rPr lang="en-US" sz="2000" dirty="0"/>
              <a:t>, 2018. The </a:t>
            </a:r>
            <a:r>
              <a:rPr lang="en-US" sz="2000" dirty="0" err="1"/>
              <a:t>Desertec</a:t>
            </a:r>
            <a:r>
              <a:rPr lang="en-US" sz="2000" dirty="0"/>
              <a:t>-Concept. [Online] Available at: http://www.desertec.org/the-concept [Accessed 7 May 2018</a:t>
            </a:r>
            <a:r>
              <a:rPr lang="en-US" sz="2000" dirty="0" smtClean="0"/>
              <a:t>]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r>
              <a:rPr lang="en-US" sz="2000" dirty="0" err="1"/>
              <a:t>Gobitec</a:t>
            </a:r>
            <a:r>
              <a:rPr lang="en-US" sz="2000" dirty="0"/>
              <a:t>, 2018. </a:t>
            </a:r>
            <a:r>
              <a:rPr lang="en-US" sz="2000" dirty="0" err="1"/>
              <a:t>Gobitec</a:t>
            </a:r>
            <a:r>
              <a:rPr lang="en-US" sz="2000" dirty="0"/>
              <a:t> Initiative. [Online] Available at:  https://gobitecdotorg.wordpress.com/the-conceptual-idea-behind-gobitec/ [Accessed 7 May 2018</a:t>
            </a:r>
            <a:r>
              <a:rPr lang="en-US" sz="2000" dirty="0" smtClean="0"/>
              <a:t>]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r>
              <a:rPr lang="en-US" sz="2000" dirty="0"/>
              <a:t>H,H. 2017</a:t>
            </a:r>
            <a:r>
              <a:rPr lang="en-US" sz="2000" dirty="0" smtClean="0"/>
              <a:t>. What </a:t>
            </a:r>
            <a:r>
              <a:rPr lang="en-US" sz="2000" dirty="0"/>
              <a:t>is a </a:t>
            </a:r>
            <a:r>
              <a:rPr lang="en-US" sz="2000" dirty="0" err="1"/>
              <a:t>supergrid</a:t>
            </a:r>
            <a:r>
              <a:rPr lang="en-US" sz="2000" dirty="0"/>
              <a:t>? The </a:t>
            </a:r>
            <a:r>
              <a:rPr lang="en-US" sz="2000" dirty="0" smtClean="0"/>
              <a:t>Economist. </a:t>
            </a:r>
            <a:r>
              <a:rPr lang="en-US" sz="2000" dirty="0"/>
              <a:t>[Online] Available at: https://www.economist.com/blogs/economist-explains/2017/01/economist-explains-10 [Accessed 7 May 2018</a:t>
            </a:r>
            <a:r>
              <a:rPr lang="en-US" sz="2000" dirty="0" smtClean="0"/>
              <a:t>]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r>
              <a:rPr lang="en-US" sz="2000" dirty="0" err="1"/>
              <a:t>Macilwain</a:t>
            </a:r>
            <a:r>
              <a:rPr lang="en-US" sz="2000" dirty="0"/>
              <a:t>, C. 2010. Energy: </a:t>
            </a:r>
            <a:r>
              <a:rPr lang="en-US" sz="2000" dirty="0" err="1"/>
              <a:t>Supergrid</a:t>
            </a:r>
            <a:r>
              <a:rPr lang="en-US" sz="2000" dirty="0"/>
              <a:t>. Nature. Volume 468. pp. 624-625. DOI: </a:t>
            </a:r>
            <a:r>
              <a:rPr lang="en-US" sz="2000" dirty="0" smtClean="0"/>
              <a:t>10.1038/468624a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r>
              <a:rPr lang="en-US" sz="2000" dirty="0"/>
              <a:t>Van </a:t>
            </a:r>
            <a:r>
              <a:rPr lang="en-US" sz="2000" dirty="0" err="1"/>
              <a:t>Hertem</a:t>
            </a:r>
            <a:r>
              <a:rPr lang="en-US" sz="2000" dirty="0"/>
              <a:t>, D. </a:t>
            </a:r>
            <a:r>
              <a:rPr lang="en-US" sz="2000" dirty="0" err="1"/>
              <a:t>Ghandari</a:t>
            </a:r>
            <a:r>
              <a:rPr lang="en-US" sz="2000" dirty="0"/>
              <a:t>, M. 2010. Multi-terminal VSC HVDC for the European </a:t>
            </a:r>
            <a:r>
              <a:rPr lang="en-US" sz="2000" dirty="0" err="1"/>
              <a:t>supergrid</a:t>
            </a:r>
            <a:r>
              <a:rPr lang="en-US" sz="2000" dirty="0"/>
              <a:t>: Obstacles. Renewable and Sustainable Energy Reviews. Volume 14, Issue 9. pp. 3156-3163. DOI: 10.1016/j.rser.2010.07.068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Source</a:t>
            </a:r>
            <a:r>
              <a:rPr lang="fi-FI" dirty="0" smtClean="0"/>
              <a:t> </a:t>
            </a:r>
            <a:r>
              <a:rPr lang="fi-FI" dirty="0" err="1" smtClean="0"/>
              <a:t>material</a:t>
            </a:r>
            <a:r>
              <a:rPr lang="fi-FI" dirty="0" smtClean="0"/>
              <a:t> </a:t>
            </a:r>
            <a:r>
              <a:rPr lang="fi-FI" dirty="0" err="1" smtClean="0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08.05.2018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smtClean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14581</TotalTime>
  <Words>578</Words>
  <Application>Microsoft Office PowerPoint</Application>
  <PresentationFormat>On-screen Show (4:3)</PresentationFormat>
  <Paragraphs>85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presentation</vt:lpstr>
      <vt:lpstr>Aalto Content - Green</vt:lpstr>
      <vt:lpstr>ELEC-E8423 - Smart Grid  Supergrids</vt:lpstr>
      <vt:lpstr>Introduction</vt:lpstr>
      <vt:lpstr>What is a supergrid? 1/2</vt:lpstr>
      <vt:lpstr>What is a supergrid? 2/2</vt:lpstr>
      <vt:lpstr>Benefits</vt:lpstr>
      <vt:lpstr>Problems</vt:lpstr>
      <vt:lpstr>Supergrid projects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Matti Lehtonen</cp:lastModifiedBy>
  <cp:revision>1141</cp:revision>
  <dcterms:created xsi:type="dcterms:W3CDTF">2010-03-23T14:57:30Z</dcterms:created>
  <dcterms:modified xsi:type="dcterms:W3CDTF">2018-05-07T12:29:34Z</dcterms:modified>
</cp:coreProperties>
</file>