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53" r:id="rId1"/>
    <p:sldMasterId id="2147483654" r:id="rId2"/>
  </p:sldMasterIdLst>
  <p:notesMasterIdLst>
    <p:notesMasterId r:id="rId12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797675" cy="987425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1" d="100"/>
          <a:sy n="91" d="100"/>
        </p:scale>
        <p:origin x="-2214" y="-87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46400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Shape 4"/>
          <p:cNvSpPr txBox="1">
            <a:spLocks noGrp="1"/>
          </p:cNvSpPr>
          <p:nvPr>
            <p:ph type="dt" idx="10"/>
          </p:nvPr>
        </p:nvSpPr>
        <p:spPr>
          <a:xfrm>
            <a:off x="3849688" y="0"/>
            <a:ext cx="2946400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Shape 5"/>
          <p:cNvSpPr>
            <a:spLocks noGrp="1" noRot="1" noChangeAspect="1"/>
          </p:cNvSpPr>
          <p:nvPr>
            <p:ph type="sldImg" idx="3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30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30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30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30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30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ftr" idx="11"/>
          </p:nvPr>
        </p:nvSpPr>
        <p:spPr>
          <a:xfrm>
            <a:off x="0" y="9378950"/>
            <a:ext cx="2946400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03706098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457200" marR="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Shape 89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3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0" name="Shape 90"/>
          <p:cNvSpPr txBox="1">
            <a:spLocks noGrp="1"/>
          </p:cNvSpPr>
          <p:nvPr>
            <p:ph type="sldNum" idx="12"/>
          </p:nvPr>
        </p:nvSpPr>
        <p:spPr>
          <a:xfrm>
            <a:off x="3849688" y="9378950"/>
            <a:ext cx="2946300" cy="493800"/>
          </a:xfrm>
          <a:prstGeom prst="rect">
            <a:avLst/>
          </a:prstGeom>
        </p:spPr>
        <p:txBody>
          <a:bodyPr spcFirstLastPara="1" wrap="square" lIns="92775" tIns="46375" rIns="92775" bIns="4637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i-FI"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Shape 110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3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" name="Shape 111"/>
          <p:cNvSpPr txBox="1">
            <a:spLocks noGrp="1"/>
          </p:cNvSpPr>
          <p:nvPr>
            <p:ph type="sldNum" idx="12"/>
          </p:nvPr>
        </p:nvSpPr>
        <p:spPr>
          <a:xfrm>
            <a:off x="3849688" y="9378950"/>
            <a:ext cx="2946300" cy="493800"/>
          </a:xfrm>
          <a:prstGeom prst="rect">
            <a:avLst/>
          </a:prstGeom>
        </p:spPr>
        <p:txBody>
          <a:bodyPr spcFirstLastPara="1" wrap="square" lIns="92775" tIns="46375" rIns="92775" bIns="4637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i-FI"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Shape 120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3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1" name="Shape 121"/>
          <p:cNvSpPr txBox="1">
            <a:spLocks noGrp="1"/>
          </p:cNvSpPr>
          <p:nvPr>
            <p:ph type="sldNum" idx="12"/>
          </p:nvPr>
        </p:nvSpPr>
        <p:spPr>
          <a:xfrm>
            <a:off x="3849688" y="9378950"/>
            <a:ext cx="2946300" cy="493800"/>
          </a:xfrm>
          <a:prstGeom prst="rect">
            <a:avLst/>
          </a:prstGeom>
        </p:spPr>
        <p:txBody>
          <a:bodyPr spcFirstLastPara="1" wrap="square" lIns="92775" tIns="46375" rIns="92775" bIns="4637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i-FI"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Shape 130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3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Shape 131"/>
          <p:cNvSpPr txBox="1">
            <a:spLocks noGrp="1"/>
          </p:cNvSpPr>
          <p:nvPr>
            <p:ph type="sldNum" idx="12"/>
          </p:nvPr>
        </p:nvSpPr>
        <p:spPr>
          <a:xfrm>
            <a:off x="3849688" y="9378950"/>
            <a:ext cx="2946300" cy="493800"/>
          </a:xfrm>
          <a:prstGeom prst="rect">
            <a:avLst/>
          </a:prstGeom>
        </p:spPr>
        <p:txBody>
          <a:bodyPr spcFirstLastPara="1" wrap="square" lIns="92775" tIns="46375" rIns="92775" bIns="4637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i-FI"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2" name="Shape 142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2" name="Shape 152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ctrTitle"/>
          </p:nvPr>
        </p:nvSpPr>
        <p:spPr>
          <a:xfrm>
            <a:off x="572400" y="1772220"/>
            <a:ext cx="7772400" cy="10861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ubTitle" idx="1"/>
          </p:nvPr>
        </p:nvSpPr>
        <p:spPr>
          <a:xfrm>
            <a:off x="572400" y="2858401"/>
            <a:ext cx="6285600" cy="23395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108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ctr" rtl="0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ctr" rtl="0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Font typeface="Arial"/>
              <a:buNone/>
              <a:defRPr sz="17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ctr" rtl="0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Font typeface="Arial"/>
              <a:buNone/>
              <a:defRPr sz="17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ctr" rtl="0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Font typeface="Arial"/>
              <a:buNone/>
              <a:defRPr sz="17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ctr" rtl="0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Font typeface="Arial"/>
              <a:buNone/>
              <a:defRPr sz="17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ctr" rtl="0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Font typeface="Arial"/>
              <a:buNone/>
              <a:defRPr sz="17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ctr" rtl="0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Font typeface="Arial"/>
              <a:buNone/>
              <a:defRPr sz="17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body" idx="2"/>
          </p:nvPr>
        </p:nvSpPr>
        <p:spPr>
          <a:xfrm>
            <a:off x="572401" y="5961599"/>
            <a:ext cx="2049245" cy="1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21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–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21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–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3200400" marR="0" lvl="6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657600" marR="0" lvl="7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4114800" marR="0" lvl="8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body" idx="3"/>
          </p:nvPr>
        </p:nvSpPr>
        <p:spPr>
          <a:xfrm>
            <a:off x="572400" y="6137467"/>
            <a:ext cx="2049244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21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–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21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–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3200400" marR="0" lvl="6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657600" marR="0" lvl="7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4114800" marR="0" lvl="8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4"/>
          </p:nvPr>
        </p:nvSpPr>
        <p:spPr>
          <a:xfrm>
            <a:off x="2862387" y="6137467"/>
            <a:ext cx="2027114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21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–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21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–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3200400" marR="0" lvl="6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657600" marR="0" lvl="7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4114800" marR="0" lvl="8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5"/>
          </p:nvPr>
        </p:nvSpPr>
        <p:spPr>
          <a:xfrm>
            <a:off x="7427603" y="5961599"/>
            <a:ext cx="1132198" cy="63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21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–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21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–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3200400" marR="0" lvl="6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657600" marR="0" lvl="7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4114800" marR="0" lvl="8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body" idx="6"/>
          </p:nvPr>
        </p:nvSpPr>
        <p:spPr>
          <a:xfrm>
            <a:off x="5143295" y="5961067"/>
            <a:ext cx="1962357" cy="634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21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–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21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–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3200400" marR="0" lvl="6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657600" marR="0" lvl="7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4114800" marR="0" lvl="8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dt" idx="10"/>
          </p:nvPr>
        </p:nvSpPr>
        <p:spPr>
          <a:xfrm>
            <a:off x="2860675" y="5961063"/>
            <a:ext cx="2027238" cy="1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lank">
  <p:cSld name="1_Blank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15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endParaRPr/>
          </a:p>
        </p:txBody>
      </p:sp>
      <p:sp>
        <p:nvSpPr>
          <p:cNvPr id="35" name="Shape 35"/>
          <p:cNvSpPr/>
          <p:nvPr/>
        </p:nvSpPr>
        <p:spPr>
          <a:xfrm>
            <a:off x="573088" y="1138238"/>
            <a:ext cx="7988300" cy="6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15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6285600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21714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»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700" b="1" i="0" u="none" strike="noStrike" cap="non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»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»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ftr" idx="11"/>
          </p:nvPr>
        </p:nvSpPr>
        <p:spPr>
          <a:xfrm>
            <a:off x="3429000" y="6145213"/>
            <a:ext cx="1544638" cy="12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15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6285600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21714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»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700" b="1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»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»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ftr" idx="11"/>
          </p:nvPr>
        </p:nvSpPr>
        <p:spPr>
          <a:xfrm>
            <a:off x="3429000" y="6145213"/>
            <a:ext cx="1544638" cy="12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Blank">
  <p:cSld name="2_Blank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/>
          <p:nvPr/>
        </p:nvSpPr>
        <p:spPr>
          <a:xfrm>
            <a:off x="406400" y="406400"/>
            <a:ext cx="8326438" cy="547211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" name="Shape 54"/>
          <p:cNvSpPr txBox="1">
            <a:spLocks noGrp="1"/>
          </p:cNvSpPr>
          <p:nvPr>
            <p:ph type="ctrTitle"/>
          </p:nvPr>
        </p:nvSpPr>
        <p:spPr>
          <a:xfrm>
            <a:off x="572400" y="547000"/>
            <a:ext cx="7772400" cy="220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7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body" idx="1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»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2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»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ftr" idx="11"/>
          </p:nvPr>
        </p:nvSpPr>
        <p:spPr>
          <a:xfrm>
            <a:off x="3429000" y="6145213"/>
            <a:ext cx="1544638" cy="12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Text, and Content" type="txAndObj">
  <p:cSld name="TEXT_AND_OBJECT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>
            <a:spLocks noGrp="1"/>
          </p:cNvSpPr>
          <p:nvPr>
            <p:ph type="title"/>
          </p:nvPr>
        </p:nvSpPr>
        <p:spPr>
          <a:xfrm>
            <a:off x="314325" y="119063"/>
            <a:ext cx="8520113" cy="962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2" name="Shape 62"/>
          <p:cNvSpPr txBox="1">
            <a:spLocks noGrp="1"/>
          </p:cNvSpPr>
          <p:nvPr>
            <p:ph type="body" idx="1"/>
          </p:nvPr>
        </p:nvSpPr>
        <p:spPr>
          <a:xfrm>
            <a:off x="323850" y="1268413"/>
            <a:ext cx="4171950" cy="4897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»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body" idx="2"/>
          </p:nvPr>
        </p:nvSpPr>
        <p:spPr>
          <a:xfrm>
            <a:off x="4648200" y="1268413"/>
            <a:ext cx="4171950" cy="4897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»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Shape 10" descr="Aalto_EN_Electr-Eng_21_RGB_2"/>
          <p:cNvPicPr preferRelativeResize="0"/>
          <p:nvPr/>
        </p:nvPicPr>
        <p:blipFill rotWithShape="1">
          <a:blip r:embed="rId3">
            <a:alphaModFix/>
          </a:blip>
          <a:srcRect l="7030" t="6173"/>
          <a:stretch/>
        </p:blipFill>
        <p:spPr>
          <a:xfrm>
            <a:off x="0" y="0"/>
            <a:ext cx="2162175" cy="203835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828800" marR="0" lvl="3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2286000" marR="0" lvl="4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»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743200" marR="0" lvl="5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3200400" marR="0" lvl="6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657600" marR="0" lvl="7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4114800" marR="0" lvl="8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/>
              <a:t>‹#›</a:t>
            </a:fld>
            <a:endParaRPr/>
          </a:p>
        </p:txBody>
      </p:sp>
      <p:sp>
        <p:nvSpPr>
          <p:cNvPr id="16" name="Shape 16"/>
          <p:cNvSpPr/>
          <p:nvPr/>
        </p:nvSpPr>
        <p:spPr>
          <a:xfrm>
            <a:off x="406400" y="1712913"/>
            <a:ext cx="8328025" cy="392112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Shape 27" descr="Aalto_EN_Electr-Eng_13_RGB_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15900" y="5815013"/>
            <a:ext cx="2519363" cy="1042987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Shape 28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»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nature.com.libproxy.aalto.fi/articles/s41560-017-0074-z" TargetMode="External"/><Relationship Id="rId3" Type="http://schemas.openxmlformats.org/officeDocument/2006/relationships/hyperlink" Target="https://www.fingridlehti.fi/en/sustainability-with-electric-cars/" TargetMode="External"/><Relationship Id="rId7" Type="http://schemas.openxmlformats.org/officeDocument/2006/relationships/hyperlink" Target="https://www.helen.fi/uutiset/2017/V2G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trafi.fi/tietopalvelut/tilastot/tieliikenne/ajoneuvokanta/ajoneuvokannan_kayttovoimatilastot/sahkokayttoiset_autot" TargetMode="External"/><Relationship Id="rId5" Type="http://schemas.openxmlformats.org/officeDocument/2006/relationships/hyperlink" Target="https://tutcris.tut.fi/portal/en/persons/antti-rautiainen(2dcc431c-820f-4864-b2d8-12f0cede637b).html" TargetMode="External"/><Relationship Id="rId10" Type="http://schemas.openxmlformats.org/officeDocument/2006/relationships/hyperlink" Target="http://www.energiavirasto.fi/voimalaitosrekisteri" TargetMode="External"/><Relationship Id="rId4" Type="http://schemas.openxmlformats.org/officeDocument/2006/relationships/hyperlink" Target="https://tutcris.tut.fi/portal/en/publications/aspects-of-electric-vehicles-and-demand-response-in-electricity-grids(7e191756-3eb3-466b-9569-20219b6cf348).html" TargetMode="External"/><Relationship Id="rId9" Type="http://schemas.openxmlformats.org/officeDocument/2006/relationships/hyperlink" Target="https://www.fingrid.fi/sahkomarkkinat/kulutus-ja-tuotanto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>
            <a:spLocks noGrp="1"/>
          </p:cNvSpPr>
          <p:nvPr>
            <p:ph type="ctrTitle"/>
          </p:nvPr>
        </p:nvSpPr>
        <p:spPr>
          <a:xfrm>
            <a:off x="572400" y="1772220"/>
            <a:ext cx="7777274" cy="24102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3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ELEC-E8423 - Smart Grid</a:t>
            </a:r>
            <a:br>
              <a:rPr lang="fi-FI" sz="3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fi-FI" sz="3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fi-FI" sz="3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fi-FI" sz="3200" i="1"/>
              <a:t>Demand Response of EV Loads</a:t>
            </a:r>
            <a:endParaRPr sz="3200" b="1" i="1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" name="Shape 70"/>
          <p:cNvSpPr txBox="1">
            <a:spLocks noGrp="1"/>
          </p:cNvSpPr>
          <p:nvPr>
            <p:ph type="subTitle" idx="1"/>
          </p:nvPr>
        </p:nvSpPr>
        <p:spPr>
          <a:xfrm>
            <a:off x="572401" y="4182429"/>
            <a:ext cx="6285600" cy="13233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08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Arial"/>
              <a:buNone/>
            </a:pPr>
            <a:r>
              <a:rPr lang="fi-FI" i="1"/>
              <a:t>Mark Nortamo</a:t>
            </a:r>
            <a:endParaRPr i="1"/>
          </a:p>
          <a:p>
            <a:pPr marL="0" marR="0" lvl="0" indent="0" algn="l" rtl="0">
              <a:lnSpc>
                <a:spcPct val="1108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Arial"/>
              <a:buNone/>
            </a:pPr>
            <a:r>
              <a:rPr lang="fi-FI" i="1"/>
              <a:t>Andrej Solovian</a:t>
            </a:r>
            <a:endParaRPr i="1"/>
          </a:p>
          <a:p>
            <a:pPr marL="0" marR="0" lvl="0" indent="0" algn="l" rtl="0">
              <a:lnSpc>
                <a:spcPct val="1108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Arial"/>
              <a:buNone/>
            </a:pPr>
            <a:endParaRPr sz="2000" b="0" i="0" u="none" strike="noStrike" cap="none">
              <a:solidFill>
                <a:srgbClr val="FFFF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1" name="Shape 71"/>
          <p:cNvSpPr txBox="1">
            <a:spLocks noGrp="1"/>
          </p:cNvSpPr>
          <p:nvPr>
            <p:ph type="body" idx="2"/>
          </p:nvPr>
        </p:nvSpPr>
        <p:spPr>
          <a:xfrm>
            <a:off x="572401" y="5961599"/>
            <a:ext cx="2049245" cy="1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endParaRPr sz="10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" name="Shape 72"/>
          <p:cNvSpPr txBox="1">
            <a:spLocks noGrp="1"/>
          </p:cNvSpPr>
          <p:nvPr>
            <p:ph type="body" idx="3"/>
          </p:nvPr>
        </p:nvSpPr>
        <p:spPr>
          <a:xfrm>
            <a:off x="572400" y="6137467"/>
            <a:ext cx="2049244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None/>
            </a:pPr>
            <a:endParaRPr sz="1000" b="1" i="0" u="none" strike="noStrike" cap="none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Shape 73"/>
          <p:cNvSpPr txBox="1">
            <a:spLocks noGrp="1"/>
          </p:cNvSpPr>
          <p:nvPr>
            <p:ph type="body" idx="4"/>
          </p:nvPr>
        </p:nvSpPr>
        <p:spPr>
          <a:xfrm>
            <a:off x="2862387" y="6137467"/>
            <a:ext cx="2027114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None/>
            </a:pPr>
            <a:r>
              <a:rPr lang="fi-FI" dirty="0" smtClean="0"/>
              <a:t>13</a:t>
            </a:r>
            <a:r>
              <a:rPr lang="fi-FI" sz="1000" b="1" i="0" u="none" strike="noStrike" cap="none" dirty="0" smtClean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.03.2018</a:t>
            </a:r>
            <a:endParaRPr sz="1000" b="1" i="0" u="none" strike="noStrike" cap="none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" name="Shape 74"/>
          <p:cNvSpPr txBox="1">
            <a:spLocks noGrp="1"/>
          </p:cNvSpPr>
          <p:nvPr>
            <p:ph type="body" idx="5"/>
          </p:nvPr>
        </p:nvSpPr>
        <p:spPr>
          <a:xfrm>
            <a:off x="7427603" y="5961599"/>
            <a:ext cx="1132198" cy="63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None/>
            </a:pPr>
            <a:endParaRPr sz="1000" b="1" i="0" u="none" strike="noStrike" cap="none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" name="Shape 75"/>
          <p:cNvSpPr txBox="1">
            <a:spLocks noGrp="1"/>
          </p:cNvSpPr>
          <p:nvPr>
            <p:ph type="body" idx="6"/>
          </p:nvPr>
        </p:nvSpPr>
        <p:spPr>
          <a:xfrm>
            <a:off x="5143295" y="5961067"/>
            <a:ext cx="1962357" cy="634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None/>
            </a:pPr>
            <a:endParaRPr sz="1000" b="1" i="0" u="none" strike="noStrike" cap="none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7988990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marR="0" lvl="0" indent="-31750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fi-FI"/>
              <a:t>Electric Vehicle (EV) = Vehicle with electric machine, battery and powertrain</a:t>
            </a:r>
            <a:endParaRPr/>
          </a:p>
          <a:p>
            <a:pPr marL="914400" marR="0" lvl="1" indent="-31750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fi-FI" sz="1400"/>
              <a:t>Generic term</a:t>
            </a:r>
            <a:endParaRPr sz="1400"/>
          </a:p>
          <a:p>
            <a:pPr marL="457200" marR="0" lvl="0" indent="-31750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fi-FI"/>
              <a:t>Battery Electric vehicle (BEV) vs Plug in Hybrid Electric Vehicle (PHEV)</a:t>
            </a:r>
            <a:endParaRPr/>
          </a:p>
          <a:p>
            <a:pPr marL="457200" marR="0" lvl="0" indent="-31750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fi-FI"/>
              <a:t>Battery capacity 6-90 kWh:</a:t>
            </a:r>
            <a:endParaRPr/>
          </a:p>
          <a:p>
            <a:pPr marL="914400" marR="0" lvl="1" indent="-31750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fi-FI" sz="1400"/>
              <a:t>6 - 30 kWh for PHEV</a:t>
            </a:r>
            <a:endParaRPr sz="1400"/>
          </a:p>
          <a:p>
            <a:pPr marL="914400" marR="0" lvl="1" indent="-31750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fi-FI" sz="1400"/>
              <a:t>30 - 90 kWh for EV</a:t>
            </a:r>
            <a:endParaRPr sz="1400"/>
          </a:p>
          <a:p>
            <a:pPr marL="0" marR="0" lvl="0" indent="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Current status</a:t>
            </a:r>
            <a:endParaRPr/>
          </a:p>
          <a:p>
            <a:pPr marL="457200" marR="0" lvl="0" indent="-31750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fi-FI"/>
              <a:t>1449 full EVs, in total 7000 EVs in Finland</a:t>
            </a:r>
            <a:endParaRPr/>
          </a:p>
          <a:p>
            <a:pPr marL="457200" marR="0" lvl="0" indent="-31750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fi-FI"/>
              <a:t>257 000 in the Nordics</a:t>
            </a:r>
            <a:endParaRPr/>
          </a:p>
          <a:p>
            <a:pPr marL="0" marR="0" lvl="0" indent="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Future plans</a:t>
            </a:r>
            <a:endParaRPr/>
          </a:p>
          <a:p>
            <a:pPr marL="457200" marR="0" lvl="0" indent="-31750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fi-FI"/>
              <a:t>250 000 EVs in Finland by 2030</a:t>
            </a:r>
            <a:endParaRPr/>
          </a:p>
          <a:p>
            <a:pPr marL="0" marR="0" lvl="0" indent="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/>
          </a:p>
        </p:txBody>
      </p:sp>
      <p:sp>
        <p:nvSpPr>
          <p:cNvPr id="81" name="Shape 81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2700" b="1" i="0" u="none" strike="noStrike" cap="non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Introduction</a:t>
            </a:r>
            <a:endParaRPr sz="2700" b="1" i="0" u="none" strike="noStrike" cap="none">
              <a:solidFill>
                <a:schemeClr val="accent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" name="Shape 82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Arial"/>
              <a:buNone/>
            </a:pPr>
            <a:endParaRPr sz="800" b="1" i="0" u="none" strike="noStrike" cap="none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" name="Shape 83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Arial"/>
              <a:buNone/>
            </a:pPr>
            <a:endParaRPr sz="800" b="1" i="0" u="none" strike="noStrike" cap="none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" name="Shape 84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>
              <a:buClr>
                <a:schemeClr val="lt2"/>
              </a:buClr>
              <a:buSzPts val="1000"/>
            </a:pPr>
            <a:r>
              <a:rPr lang="fi-FI" dirty="0"/>
              <a:t>13</a:t>
            </a:r>
            <a:r>
              <a:rPr lang="fi-FI" dirty="0">
                <a:solidFill>
                  <a:schemeClr val="lt2"/>
                </a:solidFill>
              </a:rPr>
              <a:t>.03.2018</a:t>
            </a:r>
          </a:p>
        </p:txBody>
      </p:sp>
      <p:sp>
        <p:nvSpPr>
          <p:cNvPr id="85" name="Shape 85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Page </a:t>
            </a:r>
            <a:fld id="{00000000-1234-1234-1234-123412341234}" type="slidenum">
              <a:rPr lang="fi-FI"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2</a:t>
            </a:fld>
            <a:endParaRPr sz="800" b="1" i="0" u="none" strike="noStrike" cap="none">
              <a:solidFill>
                <a:srgbClr val="89898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6" name="Shape 8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56776" y="3731250"/>
            <a:ext cx="3787225" cy="20769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8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8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8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6285600" cy="413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280"/>
              </a:spcBef>
              <a:spcAft>
                <a:spcPts val="0"/>
              </a:spcAft>
              <a:buNone/>
            </a:pPr>
            <a:r>
              <a:rPr lang="fi-FI"/>
              <a:t>Significance of EVs for Demand Response, four main points:</a:t>
            </a:r>
            <a:endParaRPr/>
          </a:p>
          <a:p>
            <a:pPr marL="457200" lvl="0" indent="-317500" rtl="0">
              <a:spcBef>
                <a:spcPts val="280"/>
              </a:spcBef>
              <a:spcAft>
                <a:spcPts val="0"/>
              </a:spcAft>
              <a:buSzPts val="1400"/>
              <a:buChar char="●"/>
            </a:pPr>
            <a:r>
              <a:rPr lang="fi-FI"/>
              <a:t>EVs are controllable loads, charging can be</a:t>
            </a:r>
            <a:endParaRPr/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fi-FI" sz="1400"/>
              <a:t>shifted</a:t>
            </a:r>
            <a:endParaRPr sz="1400"/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fi-FI" sz="1400"/>
              <a:t>interrupted</a:t>
            </a:r>
            <a:endParaRPr sz="1400"/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fi-FI" sz="1400"/>
              <a:t>restricted</a:t>
            </a:r>
            <a:endParaRPr sz="1400"/>
          </a:p>
          <a:p>
            <a: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fi-FI"/>
              <a:t>Demand Response works both ways:</a:t>
            </a:r>
            <a:endParaRPr/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fi-FI" sz="1400"/>
              <a:t>Instantaneous withdraw of power from the grid (G2V)</a:t>
            </a:r>
            <a:endParaRPr sz="1400"/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fi-FI" sz="1400"/>
              <a:t>Instantaneous supply of power to the grid (V2G)</a:t>
            </a:r>
            <a:endParaRPr sz="1400"/>
          </a:p>
          <a:p>
            <a: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fi-FI"/>
              <a:t>Provides inertia to the system by acting as energy storage</a:t>
            </a:r>
            <a:endParaRPr/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fi-FI" sz="1400"/>
              <a:t>Compatible with the markets to optimize prices</a:t>
            </a:r>
            <a:endParaRPr sz="1400"/>
          </a:p>
          <a:p>
            <a: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fi-FI"/>
              <a:t>Is geographically distributed</a:t>
            </a:r>
            <a:endParaRPr/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fi-FI" sz="1400"/>
              <a:t>Not a huge node of power sink in one place</a:t>
            </a:r>
            <a:endParaRPr sz="1400"/>
          </a:p>
          <a:p>
            <a:pPr marL="0" lvl="0" indent="0">
              <a:spcBef>
                <a:spcPts val="28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Shape 93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Potential of EVs and Demand Response</a:t>
            </a:r>
            <a:endParaRPr/>
          </a:p>
        </p:txBody>
      </p:sp>
      <p:sp>
        <p:nvSpPr>
          <p:cNvPr id="94" name="Shape 94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600" cy="38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Shape 95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900" cy="38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" name="Shape 96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700" cy="125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3</a:t>
            </a:fld>
            <a:endParaRPr/>
          </a:p>
        </p:txBody>
      </p:sp>
      <p:sp>
        <p:nvSpPr>
          <p:cNvPr id="7" name="Shape 84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>
              <a:buClr>
                <a:schemeClr val="lt2"/>
              </a:buClr>
              <a:buSzPts val="1000"/>
            </a:pPr>
            <a:r>
              <a:rPr lang="fi-FI" dirty="0"/>
              <a:t>13</a:t>
            </a:r>
            <a:r>
              <a:rPr lang="fi-FI" dirty="0">
                <a:solidFill>
                  <a:schemeClr val="lt2"/>
                </a:solidFill>
              </a:rPr>
              <a:t>.03.2018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9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9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9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9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9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>
            <a:spLocks noGrp="1"/>
          </p:cNvSpPr>
          <p:nvPr>
            <p:ph type="body" idx="1"/>
          </p:nvPr>
        </p:nvSpPr>
        <p:spPr>
          <a:xfrm>
            <a:off x="572400" y="1264550"/>
            <a:ext cx="7772400" cy="452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92100" marR="0" lvl="0" indent="-24130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fi-FI" sz="1200"/>
              <a:t>Year 2017: Current battery capacity, 105 MWh energy in EVs</a:t>
            </a:r>
            <a:endParaRPr sz="1200"/>
          </a:p>
          <a:p>
            <a:pPr marL="631825" marR="0" lvl="1" indent="-166687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200"/>
              <a:buChar char="–"/>
            </a:pPr>
            <a:r>
              <a:rPr lang="fi-FI" sz="1200"/>
              <a:t>If 50 % of the cars available for energy charging/dumping</a:t>
            </a:r>
            <a:endParaRPr sz="1200"/>
          </a:p>
          <a:p>
            <a:pPr marL="973137" marR="0" lvl="2" indent="-142875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200"/>
              <a:buChar char="•"/>
            </a:pPr>
            <a:r>
              <a:rPr lang="fi-FI" sz="1200"/>
              <a:t> If able to simultaneously charge with 10 kWh → 35 MWh</a:t>
            </a:r>
            <a:endParaRPr sz="1200"/>
          </a:p>
          <a:p>
            <a:pPr marL="973137" marR="0" lvl="2" indent="-142875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200"/>
              <a:buChar char="•"/>
            </a:pPr>
            <a:r>
              <a:rPr lang="fi-FI" sz="1200"/>
              <a:t>Average charge power about 5 kW → 17.7 MW</a:t>
            </a:r>
            <a:endParaRPr sz="1200"/>
          </a:p>
          <a:p>
            <a:pPr marL="631825" marR="0" lvl="1" indent="-166687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200"/>
              <a:buChar char="–"/>
            </a:pPr>
            <a:r>
              <a:rPr lang="fi-FI" sz="1200"/>
              <a:t>50 % available for energy discharge</a:t>
            </a:r>
            <a:endParaRPr sz="1200"/>
          </a:p>
          <a:p>
            <a:pPr marL="973137" marR="0" lvl="2" indent="-142875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200"/>
              <a:buChar char="•"/>
            </a:pPr>
            <a:r>
              <a:rPr lang="fi-FI" sz="1200"/>
              <a:t>If able to simultaneously discharge 5 kWh → 17.5 MWh</a:t>
            </a:r>
            <a:endParaRPr sz="1200"/>
          </a:p>
          <a:p>
            <a:pPr marL="973137" marR="0" lvl="2" indent="-142875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200"/>
              <a:buChar char="•"/>
            </a:pPr>
            <a:r>
              <a:rPr lang="fi-FI" sz="1200"/>
              <a:t>If discharge power 3.5 kW → 12.25 MW</a:t>
            </a:r>
            <a:endParaRPr sz="1200"/>
          </a:p>
          <a:p>
            <a:pPr marL="292100" marR="0" lvl="0" indent="-24130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fi-FI" sz="1200"/>
              <a:t>Year 2030: 250 000 EVs in Finland (15 000 MWh)</a:t>
            </a:r>
            <a:endParaRPr sz="1200"/>
          </a:p>
          <a:p>
            <a:pPr marL="631825" marR="0" lvl="1" indent="-166687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200"/>
              <a:buChar char="–"/>
            </a:pPr>
            <a:r>
              <a:rPr lang="fi-FI" sz="1200"/>
              <a:t>If 75% available for energy charging/storage/dumping</a:t>
            </a:r>
            <a:endParaRPr sz="1200"/>
          </a:p>
          <a:p>
            <a:pPr marL="973137" marR="0" lvl="2" indent="-142875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200"/>
              <a:buChar char="•"/>
            </a:pPr>
            <a:r>
              <a:rPr lang="fi-FI" sz="1200"/>
              <a:t>If able to simultaneously charge with 30 kWh → 563 MWh</a:t>
            </a:r>
            <a:endParaRPr sz="1200"/>
          </a:p>
          <a:p>
            <a:pPr marL="973137" lvl="2" indent="-142875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200"/>
              <a:buChar char="•"/>
            </a:pPr>
            <a:r>
              <a:rPr lang="fi-FI" sz="1200"/>
              <a:t>If charging power (Tesla supercharger) 120 kW → 2 250 MW</a:t>
            </a:r>
            <a:endParaRPr sz="1200"/>
          </a:p>
          <a:p>
            <a:pPr marL="631825" lvl="1" indent="-166687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200"/>
              <a:buChar char="–"/>
            </a:pPr>
            <a:r>
              <a:rPr lang="fi-FI" sz="1200"/>
              <a:t>If 75 % available for energy discharge</a:t>
            </a:r>
            <a:endParaRPr sz="1200"/>
          </a:p>
          <a:p>
            <a:pPr marL="973137" lvl="2" indent="-142875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200"/>
              <a:buChar char="•"/>
            </a:pPr>
            <a:r>
              <a:rPr lang="fi-FI" sz="1200"/>
              <a:t>If able to simultaneously discharge 10 kWh each → 188 MWh</a:t>
            </a:r>
            <a:endParaRPr sz="1200"/>
          </a:p>
          <a:p>
            <a:pPr marL="973137" lvl="2" indent="-142875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200"/>
              <a:buChar char="•"/>
            </a:pPr>
            <a:r>
              <a:rPr lang="fi-FI" sz="1200"/>
              <a:t>If discharge power 5 kW → 94 MW</a:t>
            </a:r>
            <a:endParaRPr sz="1200"/>
          </a:p>
        </p:txBody>
      </p:sp>
      <p:sp>
        <p:nvSpPr>
          <p:cNvPr id="102" name="Shape 102"/>
          <p:cNvSpPr txBox="1">
            <a:spLocks noGrp="1"/>
          </p:cNvSpPr>
          <p:nvPr>
            <p:ph type="ctrTitle"/>
          </p:nvPr>
        </p:nvSpPr>
        <p:spPr>
          <a:xfrm>
            <a:off x="685800" y="589415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Potential of EVs for Demand Response</a:t>
            </a:r>
            <a:endParaRPr sz="2700" b="1" i="0" u="none" strike="noStrike" cap="none">
              <a:solidFill>
                <a:schemeClr val="accent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" name="Shape 103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Arial"/>
              <a:buNone/>
            </a:pPr>
            <a:endParaRPr sz="800" b="1" i="0" u="none" strike="noStrike" cap="none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" name="Shape 104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Arial"/>
              <a:buNone/>
            </a:pPr>
            <a:endParaRPr sz="800" b="1" i="0" u="none" strike="noStrike" cap="none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" name="Shape 105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700" cy="1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>
              <a:buClr>
                <a:schemeClr val="lt2"/>
              </a:buClr>
              <a:buSzPts val="1000"/>
            </a:pPr>
            <a:r>
              <a:rPr lang="fi-FI" dirty="0"/>
              <a:t>13</a:t>
            </a:r>
            <a:r>
              <a:rPr lang="fi-FI" dirty="0">
                <a:solidFill>
                  <a:schemeClr val="lt2"/>
                </a:solidFill>
              </a:rPr>
              <a:t>.03.2018</a:t>
            </a:r>
          </a:p>
        </p:txBody>
      </p:sp>
      <p:sp>
        <p:nvSpPr>
          <p:cNvPr id="106" name="Shape 106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Page </a:t>
            </a:r>
            <a:fld id="{00000000-1234-1234-1234-123412341234}" type="slidenum">
              <a:rPr lang="fi-FI"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4</a:t>
            </a:fld>
            <a:endParaRPr sz="800" b="1" i="0" u="none" strike="noStrike" cap="none">
              <a:solidFill>
                <a:srgbClr val="89898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7" name="Shape 10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28425" y="1264550"/>
            <a:ext cx="3715575" cy="2193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0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0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0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0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0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0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6285600" cy="413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280"/>
              </a:spcBef>
              <a:spcAft>
                <a:spcPts val="0"/>
              </a:spcAft>
              <a:buNone/>
            </a:pPr>
            <a:r>
              <a:rPr lang="fi-FI"/>
              <a:t>Problem of additional loading</a:t>
            </a:r>
            <a:endParaRPr/>
          </a:p>
          <a:p>
            <a:pPr marL="0" lvl="0" indent="0">
              <a:spcBef>
                <a:spcPts val="280"/>
              </a:spcBef>
              <a:spcAft>
                <a:spcPts val="0"/>
              </a:spcAft>
              <a:buNone/>
            </a:pPr>
            <a:endParaRPr/>
          </a:p>
          <a:p>
            <a:pPr marL="0" lvl="0" indent="0">
              <a:spcBef>
                <a:spcPts val="280"/>
              </a:spcBef>
              <a:spcAft>
                <a:spcPts val="0"/>
              </a:spcAft>
              <a:buNone/>
            </a:pPr>
            <a:r>
              <a:rPr lang="fi-FI"/>
              <a:t>Current size of Finnish power system</a:t>
            </a:r>
            <a:endParaRPr/>
          </a:p>
          <a:p>
            <a:pPr marL="457200" lvl="0" indent="-317500" rtl="0">
              <a:spcBef>
                <a:spcPts val="280"/>
              </a:spcBef>
              <a:spcAft>
                <a:spcPts val="0"/>
              </a:spcAft>
              <a:buSzPts val="1400"/>
              <a:buChar char="●"/>
            </a:pPr>
            <a:r>
              <a:rPr lang="fi-FI"/>
              <a:t>~85 TWh</a:t>
            </a:r>
            <a:endParaRPr/>
          </a:p>
          <a:p>
            <a:pPr marL="0" lvl="0" indent="0" rtl="0">
              <a:spcBef>
                <a:spcPts val="280"/>
              </a:spcBef>
              <a:spcAft>
                <a:spcPts val="0"/>
              </a:spcAft>
              <a:buNone/>
            </a:pPr>
            <a:r>
              <a:rPr lang="fi-FI"/>
              <a:t>250 000 EVs would increase the load of power system by</a:t>
            </a:r>
            <a:endParaRPr/>
          </a:p>
          <a:p>
            <a:pPr marL="457200" lvl="0" indent="-317500" rtl="0">
              <a:spcBef>
                <a:spcPts val="280"/>
              </a:spcBef>
              <a:spcAft>
                <a:spcPts val="0"/>
              </a:spcAft>
              <a:buSzPts val="1400"/>
              <a:buChar char="●"/>
            </a:pPr>
            <a:r>
              <a:rPr lang="fi-FI"/>
              <a:t>~1TWh</a:t>
            </a:r>
            <a:endParaRPr/>
          </a:p>
          <a:p>
            <a:pPr marL="0" lvl="0" indent="0" rtl="0">
              <a:spcBef>
                <a:spcPts val="280"/>
              </a:spcBef>
              <a:spcAft>
                <a:spcPts val="0"/>
              </a:spcAft>
              <a:buNone/>
            </a:pPr>
            <a:r>
              <a:rPr lang="fi-FI"/>
              <a:t>Over the past eight years electricity consumption has decreased by</a:t>
            </a:r>
            <a:endParaRPr/>
          </a:p>
          <a:p>
            <a:pPr marL="457200" lvl="0" indent="-317500" rtl="0">
              <a:spcBef>
                <a:spcPts val="280"/>
              </a:spcBef>
              <a:spcAft>
                <a:spcPts val="0"/>
              </a:spcAft>
              <a:buSzPts val="1400"/>
              <a:buChar char="●"/>
            </a:pPr>
            <a:r>
              <a:rPr lang="fi-FI"/>
              <a:t>~8TWh</a:t>
            </a:r>
            <a:endParaRPr/>
          </a:p>
          <a:p>
            <a:pPr marL="0" lvl="0" indent="457200" rtl="0">
              <a:spcBef>
                <a:spcPts val="280"/>
              </a:spcBef>
              <a:spcAft>
                <a:spcPts val="0"/>
              </a:spcAft>
              <a:buNone/>
            </a:pPr>
            <a:r>
              <a:rPr lang="fi-FI"/>
              <a:t>→ No significant impact on power demand or production</a:t>
            </a:r>
            <a:br>
              <a:rPr lang="fi-FI"/>
            </a:br>
            <a:r>
              <a:rPr lang="fi-FI"/>
              <a:t>	→ Huge increase in flexibility</a:t>
            </a:r>
            <a:endParaRPr/>
          </a:p>
          <a:p>
            <a:pPr marL="0" lvl="0" indent="0" rtl="0">
              <a:spcBef>
                <a:spcPts val="280"/>
              </a:spcBef>
              <a:spcAft>
                <a:spcPts val="0"/>
              </a:spcAft>
              <a:buNone/>
            </a:pPr>
            <a:endParaRPr/>
          </a:p>
          <a:p>
            <a:pPr marL="0" lvl="0" indent="0" rtl="0">
              <a:spcBef>
                <a:spcPts val="280"/>
              </a:spcBef>
              <a:spcAft>
                <a:spcPts val="0"/>
              </a:spcAft>
              <a:buNone/>
            </a:pPr>
            <a:r>
              <a:rPr lang="fi-FI"/>
              <a:t>Source: Fingrid</a:t>
            </a:r>
            <a:endParaRPr/>
          </a:p>
          <a:p>
            <a:pPr marL="0" lvl="0" indent="457200" rtl="0">
              <a:spcBef>
                <a:spcPts val="280"/>
              </a:spcBef>
              <a:spcAft>
                <a:spcPts val="0"/>
              </a:spcAft>
              <a:buNone/>
            </a:pPr>
            <a:endParaRPr/>
          </a:p>
          <a:p>
            <a:pPr marL="0" lvl="0" indent="0" rtl="0">
              <a:spcBef>
                <a:spcPts val="280"/>
              </a:spcBef>
              <a:spcAft>
                <a:spcPts val="0"/>
              </a:spcAft>
              <a:buNone/>
            </a:pPr>
            <a:endParaRPr/>
          </a:p>
          <a:p>
            <a:pPr marL="0" lvl="0" indent="0">
              <a:spcBef>
                <a:spcPts val="28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" name="Shape 114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Impact of EVs to the grid</a:t>
            </a:r>
            <a:endParaRPr/>
          </a:p>
        </p:txBody>
      </p:sp>
      <p:sp>
        <p:nvSpPr>
          <p:cNvPr id="115" name="Shape 115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600" cy="38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" name="Shape 116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900" cy="38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" name="Shape 117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700" cy="125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5</a:t>
            </a:fld>
            <a:endParaRPr/>
          </a:p>
        </p:txBody>
      </p:sp>
      <p:sp>
        <p:nvSpPr>
          <p:cNvPr id="7" name="Shape 105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700" cy="1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>
              <a:buClr>
                <a:schemeClr val="lt2"/>
              </a:buClr>
              <a:buSzPts val="1000"/>
            </a:pPr>
            <a:r>
              <a:rPr lang="fi-FI" dirty="0"/>
              <a:t>13</a:t>
            </a:r>
            <a:r>
              <a:rPr lang="fi-FI" dirty="0">
                <a:solidFill>
                  <a:schemeClr val="lt2"/>
                </a:solidFill>
              </a:rPr>
              <a:t>.03.2018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1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1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1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 txBox="1">
            <a:spLocks noGrp="1"/>
          </p:cNvSpPr>
          <p:nvPr>
            <p:ph type="body" idx="1"/>
          </p:nvPr>
        </p:nvSpPr>
        <p:spPr>
          <a:xfrm>
            <a:off x="487050" y="1254025"/>
            <a:ext cx="7428600" cy="451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i-FI" sz="1200"/>
              <a:t>EVs can also be double harmful for grid if charging is uncoordinated</a:t>
            </a:r>
            <a:endParaRPr sz="1200"/>
          </a:p>
          <a:p>
            <a:pPr marL="457200" lvl="0" indent="-304800" rtl="0">
              <a:spcBef>
                <a:spcPts val="280"/>
              </a:spcBef>
              <a:spcAft>
                <a:spcPts val="0"/>
              </a:spcAft>
              <a:buSzPts val="1200"/>
              <a:buChar char="●"/>
            </a:pPr>
            <a:r>
              <a:rPr lang="fi-FI" sz="1200"/>
              <a:t>Enhancing the peaks of residential demand </a:t>
            </a:r>
            <a:endParaRPr sz="1200"/>
          </a:p>
          <a:p>
            <a:pPr marL="457200" lvl="0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fi-FI" sz="1200"/>
              <a:t>Enhancing price peaks</a:t>
            </a:r>
            <a:endParaRPr sz="1200"/>
          </a:p>
          <a:p>
            <a:pPr marL="457200" lvl="0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fi-FI" sz="1200"/>
              <a:t>In order to facilitate demand response, important to charge off peaks/with coordination, not to be taken for granted</a:t>
            </a:r>
            <a:endParaRPr sz="1200"/>
          </a:p>
          <a:p>
            <a:pPr marL="0" lvl="0" indent="0" rtl="0">
              <a:spcBef>
                <a:spcPts val="280"/>
              </a:spcBef>
              <a:spcAft>
                <a:spcPts val="0"/>
              </a:spcAft>
              <a:buNone/>
            </a:pPr>
            <a:endParaRPr sz="1200"/>
          </a:p>
          <a:p>
            <a:pPr marL="0" lvl="0" indent="0">
              <a:spcBef>
                <a:spcPts val="280"/>
              </a:spcBef>
              <a:spcAft>
                <a:spcPts val="0"/>
              </a:spcAft>
              <a:buNone/>
            </a:pPr>
            <a:r>
              <a:rPr lang="fi-FI" sz="1200"/>
              <a:t>Direct control approaches (smart charging)</a:t>
            </a:r>
            <a:endParaRPr sz="1200"/>
          </a:p>
          <a:p>
            <a:pPr marL="457200" lvl="0" indent="-304800" rtl="0">
              <a:spcBef>
                <a:spcPts val="280"/>
              </a:spcBef>
              <a:spcAft>
                <a:spcPts val="0"/>
              </a:spcAft>
              <a:buSzPts val="1200"/>
              <a:buChar char="●"/>
            </a:pPr>
            <a:r>
              <a:rPr lang="fi-FI" sz="1200"/>
              <a:t>Involves no active participation of EV owner</a:t>
            </a:r>
            <a:endParaRPr sz="1200"/>
          </a:p>
          <a:p>
            <a:pPr marL="457200" lvl="0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fi-FI" sz="1200"/>
              <a:t>Electric Vehicle aggregators / Load Controllers, a smart device that controls EV charging for one or multiple/large number of EVs</a:t>
            </a:r>
            <a:endParaRPr sz="1200"/>
          </a:p>
          <a:p>
            <a:pPr marL="457200" lvl="0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fi-FI" sz="1200"/>
              <a:t>Different parameters can be set, such as</a:t>
            </a:r>
            <a:endParaRPr sz="1200"/>
          </a:p>
          <a:p>
            <a:pPr marL="914400" lvl="1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fi-FI" sz="1200"/>
              <a:t>DSO load information</a:t>
            </a:r>
            <a:endParaRPr sz="1200"/>
          </a:p>
          <a:p>
            <a:pPr marL="914400" lvl="1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fi-FI" sz="1200"/>
              <a:t>DA pricing</a:t>
            </a:r>
            <a:endParaRPr sz="1200"/>
          </a:p>
          <a:p>
            <a:pPr marL="914400" lvl="1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fi-FI" sz="1200"/>
              <a:t>Balancing needs, etc.</a:t>
            </a:r>
            <a:endParaRPr sz="1200"/>
          </a:p>
          <a:p>
            <a:pPr marL="0" lvl="0" indent="0">
              <a:spcBef>
                <a:spcPts val="280"/>
              </a:spcBef>
              <a:spcAft>
                <a:spcPts val="0"/>
              </a:spcAft>
              <a:buNone/>
            </a:pPr>
            <a:endParaRPr sz="1200"/>
          </a:p>
          <a:p>
            <a:pPr marL="0" lvl="0" indent="0" rtl="0">
              <a:spcBef>
                <a:spcPts val="280"/>
              </a:spcBef>
              <a:spcAft>
                <a:spcPts val="0"/>
              </a:spcAft>
              <a:buNone/>
            </a:pPr>
            <a:r>
              <a:rPr lang="fi-FI" sz="1200"/>
              <a:t>Indirect control approaches</a:t>
            </a:r>
            <a:endParaRPr sz="1200"/>
          </a:p>
          <a:p>
            <a:pPr marL="457200" lvl="0" indent="-304800" rtl="0">
              <a:spcBef>
                <a:spcPts val="280"/>
              </a:spcBef>
              <a:spcAft>
                <a:spcPts val="0"/>
              </a:spcAft>
              <a:buSzPts val="1200"/>
              <a:buChar char="●"/>
            </a:pPr>
            <a:r>
              <a:rPr lang="fi-FI" sz="1200"/>
              <a:t>EV owner in control over EV charging, however </a:t>
            </a:r>
            <a:endParaRPr sz="1200"/>
          </a:p>
          <a:p>
            <a:pPr marL="914400" lvl="1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fi-FI" sz="1200"/>
              <a:t> is incentivized for charging on certain hours</a:t>
            </a:r>
            <a:endParaRPr sz="1200"/>
          </a:p>
          <a:p>
            <a:pPr marL="914400" lvl="1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fi-FI" sz="1200"/>
              <a:t>The charging can also be automated for certain hours, such as night hours</a:t>
            </a:r>
            <a:endParaRPr sz="1200"/>
          </a:p>
        </p:txBody>
      </p:sp>
      <p:sp>
        <p:nvSpPr>
          <p:cNvPr id="124" name="Shape 124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i-FI"/>
              <a:t>Impact of EV to the grid</a:t>
            </a:r>
            <a:endParaRPr/>
          </a:p>
        </p:txBody>
      </p:sp>
      <p:sp>
        <p:nvSpPr>
          <p:cNvPr id="125" name="Shape 125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600" cy="38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" name="Shape 126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900" cy="38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" name="Shape 127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700" cy="125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6</a:t>
            </a:fld>
            <a:endParaRPr/>
          </a:p>
        </p:txBody>
      </p:sp>
      <p:sp>
        <p:nvSpPr>
          <p:cNvPr id="7" name="Shape 105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700" cy="1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>
              <a:buClr>
                <a:schemeClr val="lt2"/>
              </a:buClr>
              <a:buSzPts val="1000"/>
            </a:pPr>
            <a:r>
              <a:rPr lang="fi-FI" dirty="0"/>
              <a:t>13</a:t>
            </a:r>
            <a:r>
              <a:rPr lang="fi-FI" dirty="0">
                <a:solidFill>
                  <a:schemeClr val="lt2"/>
                </a:solidFill>
              </a:rPr>
              <a:t>.03.2018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2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2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2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2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2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2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2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6285600" cy="413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rtl="0">
              <a:spcBef>
                <a:spcPts val="280"/>
              </a:spcBef>
              <a:spcAft>
                <a:spcPts val="0"/>
              </a:spcAft>
              <a:buSzPts val="1400"/>
              <a:buChar char="●"/>
            </a:pPr>
            <a:r>
              <a:rPr lang="fi-FI"/>
              <a:t>Every time you stop your car you connect it to the grid</a:t>
            </a:r>
            <a:endParaRPr/>
          </a:p>
          <a:p>
            <a: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fi-FI"/>
              <a:t>Could be implemented as a bonus system where you recieve money if you allow the grid to control the charge and discharge</a:t>
            </a:r>
            <a:endParaRPr/>
          </a:p>
          <a:p>
            <a: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fi-FI"/>
              <a:t>Customer comfort still priority</a:t>
            </a:r>
            <a:endParaRPr/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fi-FI" sz="1400"/>
              <a:t>The battery percentage never drops below 30%</a:t>
            </a:r>
            <a:endParaRPr sz="1400"/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fi-FI" sz="1400"/>
              <a:t>If customer is going to make a longer trip</a:t>
            </a:r>
            <a:endParaRPr sz="1400"/>
          </a:p>
          <a:p>
            <a: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fi-FI"/>
              <a:t>Futuristic example of EV capabilities with smart control of charging </a:t>
            </a:r>
            <a:endParaRPr sz="1400"/>
          </a:p>
        </p:txBody>
      </p:sp>
      <p:sp>
        <p:nvSpPr>
          <p:cNvPr id="134" name="Shape 134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Future implications </a:t>
            </a:r>
            <a:endParaRPr/>
          </a:p>
        </p:txBody>
      </p:sp>
      <p:sp>
        <p:nvSpPr>
          <p:cNvPr id="135" name="Shape 135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600" cy="38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" name="Shape 136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900" cy="38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" name="Shape 137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700" cy="125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7</a:t>
            </a:fld>
            <a:endParaRPr/>
          </a:p>
        </p:txBody>
      </p:sp>
      <p:pic>
        <p:nvPicPr>
          <p:cNvPr id="138" name="Shape 1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16875" y="1951551"/>
            <a:ext cx="2044626" cy="3802048"/>
          </a:xfrm>
          <a:prstGeom prst="rect">
            <a:avLst/>
          </a:prstGeom>
          <a:noFill/>
          <a:ln>
            <a:noFill/>
          </a:ln>
        </p:spPr>
      </p:pic>
      <p:pic>
        <p:nvPicPr>
          <p:cNvPr id="139" name="Shape 13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494063" y="1951550"/>
            <a:ext cx="2090257" cy="3802048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Shape 105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700" cy="1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>
              <a:buClr>
                <a:schemeClr val="lt2"/>
              </a:buClr>
              <a:buSzPts val="1000"/>
            </a:pPr>
            <a:r>
              <a:rPr lang="fi-FI" dirty="0"/>
              <a:t>13</a:t>
            </a:r>
            <a:r>
              <a:rPr lang="fi-FI" dirty="0">
                <a:solidFill>
                  <a:schemeClr val="lt2"/>
                </a:solidFill>
              </a:rPr>
              <a:t>.03.2018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8134278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EVs have to be used with Demand Response programs</a:t>
            </a:r>
            <a:endParaRPr/>
          </a:p>
          <a:p>
            <a:pPr marL="457200" marR="0" lvl="0" indent="-3048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fi-FI" sz="1200"/>
              <a:t>Especially when the EVs will (hopefully) increase rapidly</a:t>
            </a:r>
            <a:endParaRPr sz="1200"/>
          </a:p>
          <a:p>
            <a:pPr marL="457200" marR="0" lvl="0" indent="-3048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fi-FI" sz="1200"/>
              <a:t>To ensure stability and flexibility in the power system</a:t>
            </a:r>
            <a:endParaRPr sz="1200"/>
          </a:p>
          <a:p>
            <a:pPr marL="457200" marR="0" lvl="0" indent="-3048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fi-FI" sz="1200"/>
              <a:t>To optimize EV loads from system perspective</a:t>
            </a:r>
            <a:endParaRPr sz="1200"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i-FI" sz="1200"/>
              <a:t>EVs are significant resource for demand response</a:t>
            </a:r>
            <a:endParaRPr sz="1200"/>
          </a:p>
          <a:p>
            <a:pPr marL="457200" marR="0" lvl="0" indent="-3048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fi-FI" sz="1200"/>
              <a:t>Work both ways, charge and discharge</a:t>
            </a:r>
            <a:endParaRPr sz="1200"/>
          </a:p>
          <a:p>
            <a:pPr marL="457200" marR="0" lvl="0" indent="-3048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fi-FI" sz="1200"/>
              <a:t>Instantaneous response </a:t>
            </a:r>
            <a:endParaRPr sz="1200"/>
          </a:p>
          <a:p>
            <a:pPr marL="457200" marR="0" lvl="0" indent="-3048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fi-FI" sz="1200"/>
              <a:t>Possess power system scale potential in the future for balancing and storing energy</a:t>
            </a:r>
            <a:endParaRPr sz="1200"/>
          </a:p>
          <a:p>
            <a:pPr marL="457200" marR="0" lvl="0" indent="-3048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fi-FI" sz="1200"/>
              <a:t>As renewable energy sources become more available with their uncertain power output</a:t>
            </a:r>
            <a:endParaRPr sz="1200"/>
          </a:p>
          <a:p>
            <a:pPr marL="0" lvl="0" indent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i-FI" sz="1200"/>
              <a:t>EVs have no major impact on power system design or size</a:t>
            </a:r>
            <a:endParaRPr sz="1200"/>
          </a:p>
          <a:p>
            <a:pPr marL="457200" marR="0" lvl="0" indent="-3048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fi-FI" sz="1200"/>
              <a:t>If control approaches are introduced for charging</a:t>
            </a:r>
            <a:endParaRPr sz="1200"/>
          </a:p>
          <a:p>
            <a:pPr marL="457200" lvl="0" indent="-3048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fi-FI" sz="1200"/>
              <a:t>Impact to power system demand is marginal</a:t>
            </a:r>
            <a:endParaRPr sz="1200"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/>
          </a:p>
        </p:txBody>
      </p:sp>
      <p:sp>
        <p:nvSpPr>
          <p:cNvPr id="145" name="Shape 145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2700" b="1" i="0" u="none" strike="noStrike" cap="non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Conclusions</a:t>
            </a:r>
            <a:endParaRPr sz="2700" b="1" i="0" u="none" strike="noStrike" cap="none">
              <a:solidFill>
                <a:schemeClr val="accent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6" name="Shape 146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Arial"/>
              <a:buNone/>
            </a:pPr>
            <a:endParaRPr sz="800" b="1" i="0" u="none" strike="noStrike" cap="none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7" name="Shape 147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Arial"/>
              <a:buNone/>
            </a:pPr>
            <a:endParaRPr sz="800" b="1" i="0" u="none" strike="noStrike" cap="none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9" name="Shape 149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Page </a:t>
            </a:r>
            <a:fld id="{00000000-1234-1234-1234-123412341234}" type="slidenum">
              <a:rPr lang="fi-FI"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8</a:t>
            </a:fld>
            <a:endParaRPr sz="800" b="1" i="0" u="none" strike="noStrike" cap="none">
              <a:solidFill>
                <a:srgbClr val="89898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Shape 105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>
              <a:buClr>
                <a:schemeClr val="lt2"/>
              </a:buClr>
              <a:buSzPts val="1000"/>
            </a:pPr>
            <a:r>
              <a:rPr lang="fi-FI" dirty="0"/>
              <a:t>13</a:t>
            </a:r>
            <a:r>
              <a:rPr lang="fi-FI" dirty="0">
                <a:solidFill>
                  <a:schemeClr val="lt2"/>
                </a:solidFill>
              </a:rPr>
              <a:t>.03.2018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4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4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4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4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4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4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4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4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4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8134278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fi-FI" sz="1200" b="0" u="sng">
                <a:solidFill>
                  <a:schemeClr val="hlink"/>
                </a:solidFill>
                <a:hlinkClick r:id="rId3"/>
              </a:rPr>
              <a:t>https://www.fingridlehti.fi/en/sustainability-with-electric-cars/</a:t>
            </a:r>
            <a:endParaRPr sz="1200" b="0"/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i-FI" sz="1200" b="0" u="sng">
                <a:solidFill>
                  <a:srgbClr val="1A799F"/>
                </a:solidFill>
                <a:hlinkClick r:id="rId4"/>
              </a:rPr>
              <a:t>Aspects of Electric Vehicles and Demand Response in Electricity Grids.</a:t>
            </a:r>
            <a:r>
              <a:rPr lang="fi-FI" sz="1200" b="0">
                <a:solidFill>
                  <a:srgbClr val="323232"/>
                </a:solidFill>
              </a:rPr>
              <a:t> / </a:t>
            </a:r>
            <a:r>
              <a:rPr lang="fi-FI" sz="1200" b="0" u="sng">
                <a:solidFill>
                  <a:srgbClr val="1A799F"/>
                </a:solidFill>
                <a:hlinkClick r:id="rId5"/>
              </a:rPr>
              <a:t>Rautiainen, Antti </a:t>
            </a:r>
            <a:r>
              <a:rPr lang="fi-FI" sz="1200" b="0">
                <a:solidFill>
                  <a:srgbClr val="323232"/>
                </a:solidFill>
              </a:rPr>
              <a:t>.</a:t>
            </a:r>
            <a:endParaRPr sz="1200" b="0">
              <a:solidFill>
                <a:srgbClr val="323232"/>
              </a:solidFill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fi-FI" sz="1200" b="0">
                <a:solidFill>
                  <a:srgbClr val="323232"/>
                </a:solidFill>
                <a:highlight>
                  <a:srgbClr val="FFFFFF"/>
                </a:highlight>
              </a:rPr>
              <a:t>Tampere University of Technology, 2015. 80 p. (Tampere University of Technology. Publication; Vol. 1327).</a:t>
            </a:r>
            <a:endParaRPr sz="1200" b="0"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i-FI" sz="1200" b="0" u="sng">
                <a:solidFill>
                  <a:schemeClr val="hlink"/>
                </a:solidFill>
                <a:hlinkClick r:id="rId6"/>
              </a:rPr>
              <a:t>https://www.trafi.fi/tietopalvelut/tilastot/tieliikenne/ajoneuvokanta/ajoneuvokannan_kayttovoimatilastot/sahkokayttoiset_autot</a:t>
            </a:r>
            <a:r>
              <a:rPr lang="fi-FI" sz="1200" b="0"/>
              <a:t> </a:t>
            </a:r>
            <a:endParaRPr sz="1200" b="0"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i-FI" sz="1200" b="0" u="sng">
                <a:solidFill>
                  <a:schemeClr val="hlink"/>
                </a:solidFill>
                <a:hlinkClick r:id="rId7"/>
              </a:rPr>
              <a:t>https://www.helen.fi/uutiset/2017/V2G/</a:t>
            </a:r>
            <a:r>
              <a:rPr lang="fi-FI" sz="1200" b="0"/>
              <a:t>  </a:t>
            </a:r>
            <a:endParaRPr sz="1200" b="0"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i-FI" sz="1200" b="0" u="sng">
                <a:solidFill>
                  <a:schemeClr val="hlink"/>
                </a:solidFill>
                <a:hlinkClick r:id="rId8"/>
              </a:rPr>
              <a:t>http://www.nature.com.libproxy.aalto.fi/articles/s41560-017-0074-z</a:t>
            </a:r>
            <a:endParaRPr sz="1200" b="0"/>
          </a:p>
          <a:p>
            <a:pPr marL="0" lvl="0" indent="0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fi-FI" sz="1200" b="0">
                <a:solidFill>
                  <a:srgbClr val="222222"/>
                </a:solidFill>
              </a:rPr>
              <a:t>Impact of uncoordinated plug-in electric vehicle charging on residential power demand, </a:t>
            </a:r>
            <a:r>
              <a:rPr lang="fi-FI" sz="1200" b="0" i="1">
                <a:solidFill>
                  <a:srgbClr val="222222"/>
                </a:solidFill>
              </a:rPr>
              <a:t>Nature Energy</a:t>
            </a:r>
            <a:r>
              <a:rPr lang="fi-FI" sz="1200" b="0">
                <a:solidFill>
                  <a:srgbClr val="222222"/>
                </a:solidFill>
              </a:rPr>
              <a:t>volume 3, pages193–201 (2018), doi:10.1038/s41560-017-0074-z </a:t>
            </a:r>
            <a:endParaRPr sz="1200" b="0">
              <a:solidFill>
                <a:srgbClr val="222222"/>
              </a:solidFill>
            </a:endParaRPr>
          </a:p>
          <a:p>
            <a:pPr marL="0" lvl="0" indent="0" rtl="0">
              <a:lnSpc>
                <a:spcPct val="140000"/>
              </a:lnSpc>
              <a:spcBef>
                <a:spcPts val="11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fi-FI" sz="1200" b="0" u="sng">
                <a:solidFill>
                  <a:schemeClr val="hlink"/>
                </a:solidFill>
                <a:hlinkClick r:id="rId9"/>
              </a:rPr>
              <a:t>https://www.fingrid.fi/sahkomarkkinat/kulutus-ja-tuotanto/</a:t>
            </a:r>
            <a:r>
              <a:rPr lang="fi-FI" sz="1200" b="0">
                <a:solidFill>
                  <a:srgbClr val="222222"/>
                </a:solidFill>
              </a:rPr>
              <a:t> </a:t>
            </a:r>
            <a:endParaRPr sz="1200" b="0">
              <a:solidFill>
                <a:srgbClr val="222222"/>
              </a:solidFill>
            </a:endParaRPr>
          </a:p>
          <a:p>
            <a:pPr marL="0" lvl="0" indent="0" rtl="0">
              <a:lnSpc>
                <a:spcPct val="140000"/>
              </a:lnSpc>
              <a:spcBef>
                <a:spcPts val="11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fi-FI" sz="1200" b="0" u="sng">
                <a:solidFill>
                  <a:schemeClr val="hlink"/>
                </a:solidFill>
                <a:hlinkClick r:id="rId10"/>
              </a:rPr>
              <a:t>http://www.energiavirasto.fi/voimalaitosrekisteri</a:t>
            </a:r>
            <a:r>
              <a:rPr lang="fi-FI" sz="1200" b="0">
                <a:solidFill>
                  <a:srgbClr val="222222"/>
                </a:solidFill>
              </a:rPr>
              <a:t> </a:t>
            </a:r>
            <a:endParaRPr sz="1200" b="0">
              <a:solidFill>
                <a:srgbClr val="222222"/>
              </a:solidFill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i-FI" sz="1200" b="0"/>
              <a:t>The role of electric vehicles in</a:t>
            </a:r>
            <a:endParaRPr sz="1200" b="0"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i-FI" sz="1200" b="0"/>
              <a:t>smart grids, WIREs Energy Environ 2013, 2: 384–400 doi: 10.1002/wene.56</a:t>
            </a:r>
            <a:endParaRPr sz="1200" b="0"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 b="0"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1200" b="0"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1200" b="0"/>
          </a:p>
        </p:txBody>
      </p:sp>
      <p:sp>
        <p:nvSpPr>
          <p:cNvPr id="155" name="Shape 155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2700" b="1" i="0" u="none" strike="noStrike" cap="non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Source material used</a:t>
            </a:r>
            <a:endParaRPr sz="2700" b="1" i="0" u="none" strike="noStrike" cap="none">
              <a:solidFill>
                <a:schemeClr val="accent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6" name="Shape 156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Arial"/>
              <a:buNone/>
            </a:pPr>
            <a:endParaRPr sz="800" b="1" i="0" u="none" strike="noStrike" cap="none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7" name="Shape 157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Arial"/>
              <a:buNone/>
            </a:pPr>
            <a:endParaRPr sz="800" b="1" i="0" u="none" strike="noStrike" cap="none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9" name="Shape 159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Page </a:t>
            </a:r>
            <a:fld id="{00000000-1234-1234-1234-123412341234}" type="slidenum">
              <a:rPr lang="fi-FI"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9</a:t>
            </a:fld>
            <a:endParaRPr sz="800" b="1" i="0" u="none" strike="noStrike" cap="none">
              <a:solidFill>
                <a:srgbClr val="89898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Shape 105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700" cy="1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>
              <a:buClr>
                <a:schemeClr val="lt2"/>
              </a:buClr>
              <a:buSzPts val="1000"/>
            </a:pPr>
            <a:r>
              <a:rPr lang="fi-FI" dirty="0"/>
              <a:t>13</a:t>
            </a:r>
            <a:r>
              <a:rPr lang="fi-FI" dirty="0">
                <a:solidFill>
                  <a:schemeClr val="lt2"/>
                </a:solidFill>
              </a:rPr>
              <a:t>.03.2018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">
  <a:themeElements>
    <a:clrScheme name="Custom 5">
      <a:dk1>
        <a:srgbClr val="000000"/>
      </a:dk1>
      <a:lt1>
        <a:srgbClr val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alto Content - Green">
  <a:themeElements>
    <a:clrScheme name="Custom 6">
      <a:dk1>
        <a:srgbClr val="000000"/>
      </a:dk1>
      <a:lt1>
        <a:srgbClr val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798</Words>
  <Application>Microsoft Office PowerPoint</Application>
  <PresentationFormat>On-screen Show (4:3)</PresentationFormat>
  <Paragraphs>130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presentation</vt:lpstr>
      <vt:lpstr>Aalto Content - Green</vt:lpstr>
      <vt:lpstr>ELEC-E8423 - Smart Grid  Demand Response of EV Loads</vt:lpstr>
      <vt:lpstr>Introduction</vt:lpstr>
      <vt:lpstr>Potential of EVs and Demand Response</vt:lpstr>
      <vt:lpstr>Potential of EVs for Demand Response</vt:lpstr>
      <vt:lpstr>Impact of EVs to the grid</vt:lpstr>
      <vt:lpstr>Impact of EV to the grid</vt:lpstr>
      <vt:lpstr>Future implications </vt:lpstr>
      <vt:lpstr>Conclusions</vt:lpstr>
      <vt:lpstr>Source material used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ELEC-E8423 - Smart Grid  Demand Response of EV Loads</dc:title>
  <dc:creator>Matti Lehtonen</dc:creator>
  <cp:lastModifiedBy>Matti Lehtonen</cp:lastModifiedBy>
  <cp:revision>2</cp:revision>
  <dcterms:modified xsi:type="dcterms:W3CDTF">2018-03-13T06:58:23Z</dcterms:modified>
</cp:coreProperties>
</file>