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5"/>
  </p:notesMasterIdLst>
  <p:handoutMasterIdLst>
    <p:handoutMasterId r:id="rId16"/>
  </p:handoutMasterIdLst>
  <p:sldIdLst>
    <p:sldId id="339" r:id="rId3"/>
    <p:sldId id="355" r:id="rId4"/>
    <p:sldId id="373" r:id="rId5"/>
    <p:sldId id="363" r:id="rId6"/>
    <p:sldId id="371" r:id="rId7"/>
    <p:sldId id="370" r:id="rId8"/>
    <p:sldId id="367" r:id="rId9"/>
    <p:sldId id="372" r:id="rId10"/>
    <p:sldId id="366" r:id="rId11"/>
    <p:sldId id="368" r:id="rId12"/>
    <p:sldId id="362" r:id="rId13"/>
    <p:sldId id="364" r:id="rId14"/>
  </p:sldIdLst>
  <p:sldSz cx="9144000" cy="6858000" type="screen4x3"/>
  <p:notesSz cx="6742113"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2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91" autoAdjust="0"/>
    <p:restoredTop sz="90349" autoAdjust="0"/>
  </p:normalViewPr>
  <p:slideViewPr>
    <p:cSldViewPr snapToGrid="0" snapToObjects="1">
      <p:cViewPr varScale="1">
        <p:scale>
          <a:sx n="120" d="100"/>
          <a:sy n="120" d="100"/>
        </p:scale>
        <p:origin x="-151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24"/>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317"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18222" y="0"/>
            <a:ext cx="2922317"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4/10/2018</a:t>
            </a:fld>
            <a:endParaRPr lang="en-US"/>
          </a:p>
        </p:txBody>
      </p:sp>
      <p:sp>
        <p:nvSpPr>
          <p:cNvPr id="4" name="Footer Placeholder 3"/>
          <p:cNvSpPr>
            <a:spLocks noGrp="1"/>
          </p:cNvSpPr>
          <p:nvPr>
            <p:ph type="ftr" sz="quarter" idx="2"/>
          </p:nvPr>
        </p:nvSpPr>
        <p:spPr>
          <a:xfrm>
            <a:off x="0" y="9378951"/>
            <a:ext cx="2922317"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18222" y="9378951"/>
            <a:ext cx="2922317"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317"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18222" y="0"/>
            <a:ext cx="2922317"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4/10/2018</a:t>
            </a:fld>
            <a:endParaRPr lang="en-US"/>
          </a:p>
        </p:txBody>
      </p:sp>
      <p:sp>
        <p:nvSpPr>
          <p:cNvPr id="4" name="Slide Image Placeholder 3"/>
          <p:cNvSpPr>
            <a:spLocks noGrp="1" noRot="1" noChangeAspect="1"/>
          </p:cNvSpPr>
          <p:nvPr>
            <p:ph type="sldImg" idx="2"/>
          </p:nvPr>
        </p:nvSpPr>
        <p:spPr>
          <a:xfrm>
            <a:off x="903288" y="741363"/>
            <a:ext cx="4935537"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3897" y="4689476"/>
            <a:ext cx="5394320"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endParaRPr lang="en-US" noProof="0" smtClean="0"/>
          </a:p>
        </p:txBody>
      </p:sp>
      <p:sp>
        <p:nvSpPr>
          <p:cNvPr id="6" name="Footer Placeholder 5"/>
          <p:cNvSpPr>
            <a:spLocks noGrp="1"/>
          </p:cNvSpPr>
          <p:nvPr>
            <p:ph type="ftr" sz="quarter" idx="4"/>
          </p:nvPr>
        </p:nvSpPr>
        <p:spPr>
          <a:xfrm>
            <a:off x="0" y="9378951"/>
            <a:ext cx="2922317"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18222" y="9378951"/>
            <a:ext cx="2922317"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6071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41371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15899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36391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3380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7002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78153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smtClean="0"/>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smtClean="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385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smtClean="0"/>
              <a:t>Click to edit Master title style</a:t>
            </a:r>
            <a:endParaRPr lang="en-US" altLang="en-US" smtClean="0"/>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smtClean="0"/>
              <a:t>Click to edit Master text styles</a:t>
            </a:r>
          </a:p>
          <a:p>
            <a:pPr lvl="1"/>
            <a:r>
              <a:rPr lang="fi-FI" altLang="en-US" smtClean="0"/>
              <a:t>Second level</a:t>
            </a:r>
          </a:p>
          <a:p>
            <a:pPr lvl="2"/>
            <a:r>
              <a:rPr lang="fi-FI" altLang="en-US" smtClean="0"/>
              <a:t>Third level</a:t>
            </a:r>
          </a:p>
          <a:p>
            <a:pPr lvl="3"/>
            <a:r>
              <a:rPr lang="fi-FI" altLang="en-US" smtClean="0"/>
              <a:t>Fourth level</a:t>
            </a:r>
          </a:p>
          <a:p>
            <a:pPr lvl="4"/>
            <a:r>
              <a:rPr lang="fi-FI"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8160634" cy="2410209"/>
          </a:xfrm>
        </p:spPr>
        <p:txBody>
          <a:bodyPr>
            <a:normAutofit fontScale="90000"/>
          </a:bodyPr>
          <a:lstStyle/>
          <a:p>
            <a:r>
              <a:rPr lang="fi-FI" sz="3200" dirty="0"/>
              <a:t>ELEC-E8423 - Smart Grid</a:t>
            </a:r>
            <a:br>
              <a:rPr lang="fi-FI" sz="3200" dirty="0"/>
            </a:br>
            <a:r>
              <a:rPr lang="fi-FI" sz="3200" dirty="0" smtClean="0"/>
              <a:t/>
            </a:r>
            <a:br>
              <a:rPr lang="fi-FI" sz="3200" dirty="0" smtClean="0"/>
            </a:br>
            <a:r>
              <a:rPr lang="fi-FI" sz="3200" i="1" dirty="0" err="1" smtClean="0"/>
              <a:t>Methods</a:t>
            </a:r>
            <a:r>
              <a:rPr lang="fi-FI" sz="3200" i="1" dirty="0" smtClean="0"/>
              <a:t> for </a:t>
            </a:r>
            <a:r>
              <a:rPr lang="fi-FI" sz="3200" i="1" dirty="0" err="1" smtClean="0"/>
              <a:t>Fault</a:t>
            </a:r>
            <a:r>
              <a:rPr lang="fi-FI" sz="3200" i="1" dirty="0" smtClean="0"/>
              <a:t> </a:t>
            </a:r>
            <a:r>
              <a:rPr lang="fi-FI" sz="3200" i="1" dirty="0" err="1" smtClean="0"/>
              <a:t>Location</a:t>
            </a:r>
            <a:r>
              <a:rPr lang="fi-FI" sz="3200" i="1" dirty="0" smtClean="0"/>
              <a:t> and </a:t>
            </a:r>
            <a:r>
              <a:rPr lang="fi-FI" sz="3200" i="1" dirty="0" err="1" smtClean="0"/>
              <a:t>Detection</a:t>
            </a:r>
            <a:r>
              <a:rPr lang="fi-FI" sz="3200" i="1" dirty="0" smtClean="0"/>
              <a:t> in Smart </a:t>
            </a:r>
            <a:r>
              <a:rPr lang="fi-FI" sz="3200" i="1" dirty="0" err="1" smtClean="0"/>
              <a:t>Grids</a:t>
            </a:r>
            <a:r>
              <a:rPr lang="fi-FI" sz="3200" i="1" dirty="0" smtClean="0"/>
              <a:t/>
            </a:r>
            <a:br>
              <a:rPr lang="fi-FI" sz="3200" i="1" dirty="0" smtClean="0"/>
            </a:br>
            <a:r>
              <a:rPr lang="fi-FI" sz="3200" i="1" dirty="0" smtClean="0"/>
              <a:t/>
            </a:r>
            <a:br>
              <a:rPr lang="fi-FI" sz="3200" i="1" dirty="0" smtClean="0"/>
            </a:br>
            <a:r>
              <a:rPr lang="fi-FI" sz="2200" i="1" dirty="0" err="1" smtClean="0"/>
              <a:t>April</a:t>
            </a:r>
            <a:r>
              <a:rPr lang="fi-FI" sz="2200" i="1" dirty="0" smtClean="0"/>
              <a:t> 10, 2018</a:t>
            </a:r>
            <a:endParaRPr lang="en-US" sz="2200" i="1" dirty="0"/>
          </a:p>
        </p:txBody>
      </p:sp>
      <p:sp>
        <p:nvSpPr>
          <p:cNvPr id="3" name="Subtitle 2"/>
          <p:cNvSpPr>
            <a:spLocks noGrp="1"/>
          </p:cNvSpPr>
          <p:nvPr>
            <p:ph type="subTitle" idx="1"/>
          </p:nvPr>
        </p:nvSpPr>
        <p:spPr>
          <a:xfrm>
            <a:off x="572400" y="4498263"/>
            <a:ext cx="6285600" cy="1323370"/>
          </a:xfrm>
        </p:spPr>
        <p:txBody>
          <a:bodyPr>
            <a:normAutofit/>
          </a:bodyPr>
          <a:lstStyle/>
          <a:p>
            <a:r>
              <a:rPr lang="en-US" i="1" dirty="0" smtClean="0"/>
              <a:t>Seppo Borenius, Muhammed Tuncag</a:t>
            </a:r>
            <a:endParaRPr lang="en-US" i="1" dirty="0"/>
          </a:p>
          <a:p>
            <a:endParaRPr lang="en-US" dirty="0" smtClean="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en-US" dirty="0" smtClean="0"/>
              <a:t>10.4.2018</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3948340"/>
          </a:xfrm>
        </p:spPr>
        <p:txBody>
          <a:bodyPr>
            <a:normAutofit fontScale="85000" lnSpcReduction="10000"/>
          </a:bodyPr>
          <a:lstStyle/>
          <a:p>
            <a:pPr marL="342900" indent="-342900">
              <a:lnSpc>
                <a:spcPct val="150000"/>
              </a:lnSpc>
              <a:buFont typeface="Arial" panose="020B0604020202020204" pitchFamily="34" charset="0"/>
              <a:buChar char="•"/>
            </a:pPr>
            <a:r>
              <a:rPr lang="en-US" sz="2000" dirty="0" smtClean="0"/>
              <a:t>Integration of distributed, intermittent generation and </a:t>
            </a:r>
            <a:r>
              <a:rPr lang="en-US" sz="2000" dirty="0" err="1" smtClean="0"/>
              <a:t>microgrids</a:t>
            </a:r>
            <a:r>
              <a:rPr lang="en-US" sz="2000" dirty="0" smtClean="0"/>
              <a:t>, which can be operated either in grid connected mode or stand-alone modes, complicate fault location [6]</a:t>
            </a:r>
          </a:p>
          <a:p>
            <a:pPr marL="342900" indent="-342900">
              <a:lnSpc>
                <a:spcPct val="150000"/>
              </a:lnSpc>
              <a:buFont typeface="Arial" panose="020B0604020202020204" pitchFamily="34" charset="0"/>
              <a:buChar char="•"/>
            </a:pPr>
            <a:r>
              <a:rPr lang="en-US" sz="2000" dirty="0" smtClean="0"/>
              <a:t>Evolving smart grids will be providing better measurement (PMUs, WAMS, AMI,…)  and communications 	(4G,5G, …) infrastructure. Fault location algorithms can utilize this  to provide better </a:t>
            </a:r>
            <a:r>
              <a:rPr lang="en-US" sz="2000" smtClean="0"/>
              <a:t>results [6]</a:t>
            </a:r>
            <a:endParaRPr lang="en-US" sz="2000" dirty="0" smtClean="0"/>
          </a:p>
          <a:p>
            <a:pPr marL="342900" indent="-342900">
              <a:lnSpc>
                <a:spcPct val="150000"/>
              </a:lnSpc>
              <a:buFont typeface="Arial" panose="020B0604020202020204" pitchFamily="34" charset="0"/>
              <a:buChar char="•"/>
            </a:pPr>
            <a:r>
              <a:rPr lang="en-US" sz="2000" dirty="0" smtClean="0"/>
              <a:t>Accelerating utilization of information technology, big data and artificial intelligence providing new opportunities for fast fault location and detection in complex networks, also for those  containing distributed, intermittent  generation</a:t>
            </a:r>
          </a:p>
          <a:p>
            <a:pPr marL="342900" indent="-342900">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a:xfrm>
            <a:off x="572400" y="219740"/>
            <a:ext cx="7772400" cy="900000"/>
          </a:xfrm>
        </p:spPr>
        <p:txBody>
          <a:bodyPr/>
          <a:lstStyle/>
          <a:p>
            <a:r>
              <a:rPr lang="fi-FI" sz="2800" i="1" dirty="0" err="1"/>
              <a:t>Methods</a:t>
            </a:r>
            <a:r>
              <a:rPr lang="fi-FI" sz="2800" i="1" dirty="0"/>
              <a:t> for </a:t>
            </a:r>
            <a:r>
              <a:rPr lang="fi-FI" sz="2800" i="1" dirty="0" err="1"/>
              <a:t>Fault</a:t>
            </a:r>
            <a:r>
              <a:rPr lang="fi-FI" sz="2800" i="1" dirty="0"/>
              <a:t> </a:t>
            </a:r>
            <a:r>
              <a:rPr lang="fi-FI" sz="2800" i="1" dirty="0" err="1"/>
              <a:t>Location</a:t>
            </a:r>
            <a:r>
              <a:rPr lang="fi-FI" sz="2800" i="1" dirty="0"/>
              <a:t> and </a:t>
            </a:r>
            <a:r>
              <a:rPr lang="fi-FI" sz="2800" i="1" dirty="0" err="1"/>
              <a:t>Detection</a:t>
            </a:r>
            <a:r>
              <a:rPr lang="fi-FI" sz="2800" i="1" dirty="0"/>
              <a:t> in Smart </a:t>
            </a:r>
            <a:r>
              <a:rPr lang="fi-FI" sz="2800" i="1" dirty="0" err="1"/>
              <a:t>Grids</a:t>
            </a:r>
            <a:r>
              <a:rPr lang="fi-FI" sz="2800" i="1" dirty="0"/>
              <a:t> </a:t>
            </a:r>
            <a:r>
              <a:rPr lang="fi-FI" sz="2800" i="1" dirty="0" smtClean="0"/>
              <a:t>- </a:t>
            </a:r>
            <a:r>
              <a:rPr lang="en-US" dirty="0" smtClean="0"/>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10</a:t>
            </a:fld>
            <a:endParaRPr lang="en-US" altLang="en-US" dirty="0"/>
          </a:p>
        </p:txBody>
      </p:sp>
      <p:sp>
        <p:nvSpPr>
          <p:cNvPr id="6" name="TextBox 5"/>
          <p:cNvSpPr txBox="1"/>
          <p:nvPr/>
        </p:nvSpPr>
        <p:spPr>
          <a:xfrm>
            <a:off x="5718106" y="5061208"/>
            <a:ext cx="2916167" cy="577081"/>
          </a:xfrm>
          <a:prstGeom prst="rect">
            <a:avLst/>
          </a:prstGeom>
          <a:noFill/>
        </p:spPr>
        <p:txBody>
          <a:bodyPr wrap="square" rtlCol="0">
            <a:spAutoFit/>
          </a:bodyPr>
          <a:lstStyle/>
          <a:p>
            <a:r>
              <a:rPr lang="en-US" sz="1050" dirty="0" smtClean="0"/>
              <a:t>PMU = Phasor Measurement Unit</a:t>
            </a:r>
          </a:p>
          <a:p>
            <a:r>
              <a:rPr lang="en-US" sz="1050" dirty="0" smtClean="0"/>
              <a:t>WAMS = Wide Area Monitoring System</a:t>
            </a:r>
            <a:br>
              <a:rPr lang="en-US" sz="1050" dirty="0" smtClean="0"/>
            </a:br>
            <a:r>
              <a:rPr lang="en-US" sz="1050" dirty="0" smtClean="0"/>
              <a:t>AMI = Advance Metering Infrastructure</a:t>
            </a:r>
            <a:endParaRPr lang="fi-FI" sz="1050" dirty="0"/>
          </a:p>
        </p:txBody>
      </p:sp>
    </p:spTree>
    <p:extLst>
      <p:ext uri="{BB962C8B-B14F-4D97-AF65-F5344CB8AC3E}">
        <p14:creationId xmlns:p14="http://schemas.microsoft.com/office/powerpoint/2010/main" val="1690397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85000" lnSpcReduction="10000"/>
          </a:bodyPr>
          <a:lstStyle/>
          <a:p>
            <a:pPr marL="0" indent="0">
              <a:lnSpc>
                <a:spcPts val="1320"/>
              </a:lnSpc>
            </a:pPr>
            <a:r>
              <a:rPr lang="fi-FI" sz="1200" b="0" dirty="0" smtClean="0"/>
              <a:t>[1]</a:t>
            </a:r>
            <a:r>
              <a:rPr lang="fi-FI" sz="1200" b="0" dirty="0"/>
              <a:t>	S.S. </a:t>
            </a:r>
            <a:r>
              <a:rPr lang="fi-FI" sz="1200" b="0" dirty="0" err="1"/>
              <a:t>Gururajapathy</a:t>
            </a:r>
            <a:r>
              <a:rPr lang="fi-FI" sz="1200" b="0" dirty="0"/>
              <a:t>, H. </a:t>
            </a:r>
            <a:r>
              <a:rPr lang="fi-FI" sz="1200" b="0" dirty="0" err="1"/>
              <a:t>Mokhlis</a:t>
            </a:r>
            <a:r>
              <a:rPr lang="fi-FI" sz="1200" b="0" dirty="0"/>
              <a:t>, H.A. </a:t>
            </a:r>
            <a:r>
              <a:rPr lang="fi-FI" sz="1200" b="0" dirty="0" err="1"/>
              <a:t>Illias</a:t>
            </a:r>
            <a:r>
              <a:rPr lang="fi-FI" sz="1200" b="0" dirty="0"/>
              <a:t>: </a:t>
            </a:r>
            <a:r>
              <a:rPr lang="en-US" sz="1200" b="0" dirty="0"/>
              <a:t>Fault location and detection techniques in power </a:t>
            </a:r>
            <a:r>
              <a:rPr lang="en-US" sz="1200" b="0" dirty="0" smtClean="0"/>
              <a:t>distribution </a:t>
            </a:r>
            <a:r>
              <a:rPr lang="en-US" sz="1200" b="0" dirty="0"/>
              <a:t>systems with </a:t>
            </a:r>
            <a:r>
              <a:rPr lang="fi-FI" sz="1200" b="0" dirty="0" err="1" smtClean="0"/>
              <a:t>distributed</a:t>
            </a:r>
            <a:r>
              <a:rPr lang="fi-FI" sz="1200" b="0" dirty="0" smtClean="0"/>
              <a:t> 	</a:t>
            </a:r>
            <a:r>
              <a:rPr lang="fi-FI" sz="1200" b="0" dirty="0" err="1" smtClean="0"/>
              <a:t>generation</a:t>
            </a:r>
            <a:r>
              <a:rPr lang="fi-FI" sz="1200" b="0" dirty="0"/>
              <a:t>: A </a:t>
            </a:r>
            <a:r>
              <a:rPr lang="fi-FI" sz="1200" b="0" dirty="0" err="1"/>
              <a:t>review</a:t>
            </a:r>
            <a:r>
              <a:rPr lang="fi-FI" sz="1200" b="0" dirty="0"/>
              <a:t>,  </a:t>
            </a:r>
            <a:r>
              <a:rPr lang="en-US" sz="1200" b="0" dirty="0"/>
              <a:t>Renewable and Sustainable Energy Reviews </a:t>
            </a:r>
            <a:r>
              <a:rPr lang="en-US" sz="1200" b="0" dirty="0" smtClean="0"/>
              <a:t>74, 2017, </a:t>
            </a:r>
            <a:r>
              <a:rPr lang="en-US" sz="1200" b="0" dirty="0"/>
              <a:t>949–95</a:t>
            </a:r>
          </a:p>
          <a:p>
            <a:pPr marL="0" indent="0">
              <a:lnSpc>
                <a:spcPts val="1320"/>
              </a:lnSpc>
            </a:pPr>
            <a:r>
              <a:rPr lang="en-US" sz="1200" b="0" dirty="0" smtClean="0"/>
              <a:t>[2]</a:t>
            </a:r>
            <a:r>
              <a:rPr lang="en-US" sz="1200" b="0" dirty="0"/>
              <a:t>	</a:t>
            </a:r>
            <a:r>
              <a:rPr lang="en-US" sz="1200" b="0" dirty="0" err="1"/>
              <a:t>Jorma</a:t>
            </a:r>
            <a:r>
              <a:rPr lang="en-US" sz="1200" b="0" dirty="0"/>
              <a:t> </a:t>
            </a:r>
            <a:r>
              <a:rPr lang="en-US" sz="1200" b="0" dirty="0" err="1"/>
              <a:t>Elovaara</a:t>
            </a:r>
            <a:r>
              <a:rPr lang="en-US" sz="1200" b="0" dirty="0"/>
              <a:t>, </a:t>
            </a:r>
            <a:r>
              <a:rPr lang="en-US" sz="1200" b="0" dirty="0" err="1"/>
              <a:t>Liisa</a:t>
            </a:r>
            <a:r>
              <a:rPr lang="en-US" sz="1200" b="0" dirty="0"/>
              <a:t> </a:t>
            </a:r>
            <a:r>
              <a:rPr lang="en-US" sz="1200" b="0" dirty="0" err="1"/>
              <a:t>Haarla</a:t>
            </a:r>
            <a:r>
              <a:rPr lang="en-US" sz="1200" b="0" dirty="0"/>
              <a:t>: </a:t>
            </a:r>
            <a:r>
              <a:rPr lang="en-US" sz="1200" b="0" dirty="0" err="1"/>
              <a:t>Sähköverkit</a:t>
            </a:r>
            <a:r>
              <a:rPr lang="en-US" sz="1200" b="0" dirty="0"/>
              <a:t> I, </a:t>
            </a:r>
            <a:r>
              <a:rPr lang="en-US" sz="1200" b="0" dirty="0" err="1"/>
              <a:t>Otatieto</a:t>
            </a:r>
            <a:r>
              <a:rPr lang="en-US" sz="1200" b="0" dirty="0"/>
              <a:t> </a:t>
            </a:r>
            <a:r>
              <a:rPr lang="en-US" sz="1200" b="0" dirty="0" smtClean="0"/>
              <a:t>2011, 520 pages.</a:t>
            </a:r>
          </a:p>
          <a:p>
            <a:pPr marL="0" indent="0">
              <a:lnSpc>
                <a:spcPts val="1320"/>
              </a:lnSpc>
            </a:pPr>
            <a:r>
              <a:rPr lang="en-US" sz="1200" b="0" dirty="0" smtClean="0"/>
              <a:t>[3]</a:t>
            </a:r>
            <a:r>
              <a:rPr lang="en-US" sz="1200" b="0" dirty="0"/>
              <a:t>	E. </a:t>
            </a:r>
            <a:r>
              <a:rPr lang="en-US" sz="1200" b="0" dirty="0" err="1"/>
              <a:t>Lakervi</a:t>
            </a:r>
            <a:r>
              <a:rPr lang="en-US" sz="1200" b="0" dirty="0"/>
              <a:t>, E.J. Holmes: Electricity Distribution Network </a:t>
            </a:r>
            <a:r>
              <a:rPr lang="en-US" sz="1200" b="0" dirty="0" err="1"/>
              <a:t>Design,Institute</a:t>
            </a:r>
            <a:r>
              <a:rPr lang="en-US" sz="1200" b="0" dirty="0"/>
              <a:t> of Engineering and Technology, </a:t>
            </a:r>
            <a:r>
              <a:rPr lang="en-US" sz="1200" b="0" dirty="0" smtClean="0"/>
              <a:t>London </a:t>
            </a:r>
            <a:r>
              <a:rPr lang="en-US" sz="1200" b="0" dirty="0"/>
              <a:t>2007</a:t>
            </a:r>
            <a:r>
              <a:rPr lang="en-US" sz="1200" b="0" dirty="0" smtClean="0"/>
              <a:t>.</a:t>
            </a:r>
            <a:endParaRPr lang="en-US" sz="1200" b="0" dirty="0"/>
          </a:p>
          <a:p>
            <a:pPr marL="0" indent="0">
              <a:lnSpc>
                <a:spcPts val="1320"/>
              </a:lnSpc>
            </a:pPr>
            <a:r>
              <a:rPr lang="en-US" sz="1200" b="0" dirty="0" smtClean="0"/>
              <a:t>[4]	</a:t>
            </a:r>
            <a:r>
              <a:rPr lang="en-US" sz="1200" b="0" dirty="0" err="1" smtClean="0"/>
              <a:t>Murari</a:t>
            </a:r>
            <a:r>
              <a:rPr lang="en-US" sz="1200" b="0" dirty="0" smtClean="0"/>
              <a:t> Mohan </a:t>
            </a:r>
            <a:r>
              <a:rPr lang="en-US" sz="1200" b="0" dirty="0" err="1" smtClean="0"/>
              <a:t>Saha</a:t>
            </a:r>
            <a:r>
              <a:rPr lang="en-US" sz="1200" b="0" dirty="0" smtClean="0"/>
              <a:t>,  Jan </a:t>
            </a:r>
            <a:r>
              <a:rPr lang="en-US" sz="1200" b="0" dirty="0" err="1" smtClean="0"/>
              <a:t>Izykowksi</a:t>
            </a:r>
            <a:r>
              <a:rPr lang="en-US" sz="1200" b="0" dirty="0" smtClean="0"/>
              <a:t>: “Fault Location on Power Networks”, Springer-</a:t>
            </a:r>
            <a:r>
              <a:rPr lang="en-US" sz="1200" b="0" dirty="0" err="1" smtClean="0"/>
              <a:t>Verlag</a:t>
            </a:r>
            <a:r>
              <a:rPr lang="en-US" sz="1200" b="0" dirty="0" smtClean="0"/>
              <a:t> London Limited, 2010, 431 pages.</a:t>
            </a:r>
          </a:p>
          <a:p>
            <a:pPr marL="0" indent="0">
              <a:lnSpc>
                <a:spcPts val="1320"/>
              </a:lnSpc>
            </a:pPr>
            <a:r>
              <a:rPr lang="fr-FR" sz="1200" b="0" dirty="0" smtClean="0"/>
              <a:t>[</a:t>
            </a:r>
            <a:r>
              <a:rPr lang="fr-FR" sz="1200" b="0" dirty="0"/>
              <a:t>5</a:t>
            </a:r>
            <a:r>
              <a:rPr lang="fr-FR" sz="1200" b="0" dirty="0" smtClean="0"/>
              <a:t>]</a:t>
            </a:r>
            <a:r>
              <a:rPr lang="fr-FR" sz="1200" b="0" dirty="0"/>
              <a:t>	</a:t>
            </a:r>
            <a:r>
              <a:rPr lang="fr-FR" sz="1200" b="0" dirty="0" err="1"/>
              <a:t>Biswarup</a:t>
            </a:r>
            <a:r>
              <a:rPr lang="fr-FR" sz="1200" b="0" dirty="0"/>
              <a:t> </a:t>
            </a:r>
            <a:r>
              <a:rPr lang="fr-FR" sz="1200" b="0" dirty="0" err="1"/>
              <a:t>Das</a:t>
            </a:r>
            <a:r>
              <a:rPr lang="fr-FR" sz="1200" b="0" dirty="0"/>
              <a:t>: Power Distribution Automation, The Institute of </a:t>
            </a:r>
            <a:r>
              <a:rPr lang="fr-FR" sz="1200" b="0" dirty="0" smtClean="0"/>
              <a:t>Engineering </a:t>
            </a:r>
            <a:r>
              <a:rPr lang="fr-FR" sz="1200" b="0" dirty="0"/>
              <a:t>and </a:t>
            </a:r>
            <a:r>
              <a:rPr lang="fr-FR" sz="1200" b="0" dirty="0" err="1"/>
              <a:t>technology</a:t>
            </a:r>
            <a:r>
              <a:rPr lang="fr-FR" sz="1200" b="0" dirty="0"/>
              <a:t>, London, 2016, 339 pages</a:t>
            </a:r>
            <a:r>
              <a:rPr lang="fr-FR" sz="1200" b="0" dirty="0" smtClean="0"/>
              <a:t>.</a:t>
            </a:r>
            <a:endParaRPr lang="en-US" sz="1200" b="0" dirty="0" smtClean="0"/>
          </a:p>
          <a:p>
            <a:pPr marL="0" indent="0">
              <a:lnSpc>
                <a:spcPts val="1320"/>
              </a:lnSpc>
            </a:pPr>
            <a:r>
              <a:rPr lang="en-US" sz="1200" b="0" dirty="0" smtClean="0"/>
              <a:t>[6] 	A. </a:t>
            </a:r>
            <a:r>
              <a:rPr lang="en-US" sz="1200" b="0" dirty="0" err="1" smtClean="0"/>
              <a:t>Bahmanyar</a:t>
            </a:r>
            <a:r>
              <a:rPr lang="en-US" sz="1200" b="0" dirty="0" smtClean="0"/>
              <a:t>, S. </a:t>
            </a:r>
            <a:r>
              <a:rPr lang="en-US" sz="1200" b="0" dirty="0" err="1" smtClean="0"/>
              <a:t>Jamali</a:t>
            </a:r>
            <a:r>
              <a:rPr lang="en-US" sz="1200" b="0" dirty="0" smtClean="0"/>
              <a:t>, A. </a:t>
            </a:r>
            <a:r>
              <a:rPr lang="en-US" sz="1200" b="0" dirty="0" err="1" smtClean="0"/>
              <a:t>Estebsari</a:t>
            </a:r>
            <a:r>
              <a:rPr lang="en-US" sz="1200" b="0" dirty="0" smtClean="0"/>
              <a:t>, </a:t>
            </a:r>
            <a:r>
              <a:rPr lang="en-US" sz="1200" b="0" dirty="0" err="1" smtClean="0"/>
              <a:t>E.Bompard</a:t>
            </a:r>
            <a:r>
              <a:rPr lang="en-US" sz="1200" b="0" dirty="0" smtClean="0"/>
              <a:t>: “A </a:t>
            </a:r>
            <a:r>
              <a:rPr lang="en-US" sz="1200" b="0" dirty="0" err="1" smtClean="0"/>
              <a:t>comparision</a:t>
            </a:r>
            <a:r>
              <a:rPr lang="en-US" sz="1200" b="0" dirty="0" smtClean="0"/>
              <a:t> framework for distribution system outage and fault location 	methods”, Electric Power System Research 145, 2017, 19-34</a:t>
            </a:r>
          </a:p>
          <a:p>
            <a:pPr>
              <a:lnSpc>
                <a:spcPts val="1320"/>
              </a:lnSpc>
            </a:pPr>
            <a:r>
              <a:rPr lang="en-US" sz="1200" b="0" dirty="0" smtClean="0"/>
              <a:t>[7] 		</a:t>
            </a:r>
            <a:r>
              <a:rPr lang="en-US" sz="1200" b="0" dirty="0" err="1" smtClean="0"/>
              <a:t>Mohd</a:t>
            </a:r>
            <a:r>
              <a:rPr lang="en-US" sz="1200" b="0" dirty="0" smtClean="0"/>
              <a:t> Rafi </a:t>
            </a:r>
            <a:r>
              <a:rPr lang="en-US" sz="1200" b="0" dirty="0" err="1" smtClean="0"/>
              <a:t>Adzman</a:t>
            </a:r>
            <a:r>
              <a:rPr lang="en-US" sz="1200" b="0" dirty="0" smtClean="0"/>
              <a:t>: “Earth Fault Distance Computation Methods Based on Transients in Power Distribution Systems”, </a:t>
            </a:r>
            <a:r>
              <a:rPr lang="en-US" sz="1200" b="0" dirty="0" err="1" smtClean="0"/>
              <a:t>Doctotal</a:t>
            </a:r>
            <a:r>
              <a:rPr lang="en-US" sz="1200" b="0" dirty="0" smtClean="0"/>
              <a:t> 	Dissertation, Aalto University, 2014.</a:t>
            </a:r>
          </a:p>
          <a:p>
            <a:pPr>
              <a:lnSpc>
                <a:spcPts val="1320"/>
              </a:lnSpc>
            </a:pPr>
            <a:r>
              <a:rPr lang="fi-FI" sz="1200" b="0" dirty="0" smtClean="0"/>
              <a:t>[8]		F</a:t>
            </a:r>
            <a:r>
              <a:rPr lang="fi-FI" sz="1200" b="0" dirty="0"/>
              <a:t>. V. </a:t>
            </a:r>
            <a:r>
              <a:rPr lang="fi-FI" sz="1200" b="0" dirty="0" err="1"/>
              <a:t>Lopes</a:t>
            </a:r>
            <a:r>
              <a:rPr lang="fi-FI" sz="1200" b="0" dirty="0"/>
              <a:t>, </a:t>
            </a:r>
            <a:r>
              <a:rPr lang="fi-FI" sz="1200" b="0" dirty="0" smtClean="0"/>
              <a:t>D. </a:t>
            </a:r>
            <a:r>
              <a:rPr lang="fi-FI" sz="1200" b="0" dirty="0" err="1" smtClean="0"/>
              <a:t>Fernandes</a:t>
            </a:r>
            <a:r>
              <a:rPr lang="fi-FI" sz="1200" b="0" dirty="0" smtClean="0"/>
              <a:t> </a:t>
            </a:r>
            <a:r>
              <a:rPr lang="fi-FI" sz="1200" b="0" dirty="0"/>
              <a:t>Jr</a:t>
            </a:r>
            <a:r>
              <a:rPr lang="fi-FI" sz="1200" b="0" dirty="0" smtClean="0"/>
              <a:t>., </a:t>
            </a:r>
            <a:r>
              <a:rPr lang="fi-FI" sz="1200" b="0" dirty="0"/>
              <a:t>W. L. A. </a:t>
            </a:r>
            <a:r>
              <a:rPr lang="fi-FI" sz="1200" b="0" dirty="0" err="1" smtClean="0"/>
              <a:t>Neves</a:t>
            </a:r>
            <a:r>
              <a:rPr lang="fi-FI" sz="1200" b="0" dirty="0" smtClean="0"/>
              <a:t>: </a:t>
            </a:r>
            <a:r>
              <a:rPr lang="en-US" sz="1200" b="0" dirty="0"/>
              <a:t>Fault Location on Transmission Lines Based on</a:t>
            </a:r>
          </a:p>
          <a:p>
            <a:pPr>
              <a:lnSpc>
                <a:spcPts val="1320"/>
              </a:lnSpc>
            </a:pPr>
            <a:r>
              <a:rPr lang="fi-FI" sz="1200" b="0" dirty="0" smtClean="0"/>
              <a:t>		</a:t>
            </a:r>
            <a:r>
              <a:rPr lang="fi-FI" sz="1200" b="0" dirty="0" err="1" smtClean="0"/>
              <a:t>Travelling</a:t>
            </a:r>
            <a:r>
              <a:rPr lang="fi-FI" sz="1200" b="0" dirty="0" smtClean="0"/>
              <a:t> </a:t>
            </a:r>
            <a:r>
              <a:rPr lang="fi-FI" sz="1200" b="0" dirty="0" err="1" smtClean="0"/>
              <a:t>Waves</a:t>
            </a:r>
            <a:r>
              <a:rPr lang="fi-FI" sz="1200" b="0" dirty="0" smtClean="0"/>
              <a:t>, </a:t>
            </a:r>
            <a:r>
              <a:rPr lang="en-US" sz="1200" b="0" dirty="0" smtClean="0"/>
              <a:t>International </a:t>
            </a:r>
            <a:r>
              <a:rPr lang="en-US" sz="1200" b="0" dirty="0"/>
              <a:t>Conference on Power </a:t>
            </a:r>
            <a:r>
              <a:rPr lang="en-US" sz="1200" b="0" dirty="0" smtClean="0"/>
              <a:t>Systems Transients </a:t>
            </a:r>
            <a:r>
              <a:rPr lang="en-US" sz="1200" b="0" dirty="0"/>
              <a:t>(IPST2011) in Delft, the Netherlands </a:t>
            </a:r>
            <a:r>
              <a:rPr lang="en-US" sz="1200" b="0" dirty="0" smtClean="0"/>
              <a:t>June </a:t>
            </a:r>
            <a:r>
              <a:rPr lang="en-US" sz="1200" b="0" dirty="0"/>
              <a:t>14-17, </a:t>
            </a:r>
            <a:r>
              <a:rPr lang="en-US" sz="1200" b="0" dirty="0" smtClean="0"/>
              <a:t>2011</a:t>
            </a:r>
          </a:p>
          <a:p>
            <a:pPr>
              <a:lnSpc>
                <a:spcPts val="1320"/>
              </a:lnSpc>
            </a:pPr>
            <a:r>
              <a:rPr lang="fi-FI" sz="1200" b="0" dirty="0" smtClean="0"/>
              <a:t>[9]		Fernando </a:t>
            </a:r>
            <a:r>
              <a:rPr lang="fi-FI" sz="1200" b="0" dirty="0"/>
              <a:t>H. </a:t>
            </a:r>
            <a:r>
              <a:rPr lang="fi-FI" sz="1200" b="0" dirty="0" err="1" smtClean="0"/>
              <a:t>Magnago</a:t>
            </a:r>
            <a:r>
              <a:rPr lang="fi-FI" sz="1200" b="0" dirty="0" smtClean="0"/>
              <a:t>, Ali </a:t>
            </a:r>
            <a:r>
              <a:rPr lang="fi-FI" sz="1200" b="0" dirty="0" err="1" smtClean="0"/>
              <a:t>Abur</a:t>
            </a:r>
            <a:r>
              <a:rPr lang="fi-FI" sz="1200" b="0" dirty="0" smtClean="0"/>
              <a:t>: </a:t>
            </a:r>
            <a:r>
              <a:rPr lang="fi-FI" sz="1200" b="0" dirty="0" err="1" smtClean="0"/>
              <a:t>Fault</a:t>
            </a:r>
            <a:r>
              <a:rPr lang="fi-FI" sz="1200" b="0" dirty="0" smtClean="0"/>
              <a:t> </a:t>
            </a:r>
            <a:r>
              <a:rPr lang="fi-FI" sz="1200" b="0" dirty="0" err="1" smtClean="0"/>
              <a:t>location</a:t>
            </a:r>
            <a:r>
              <a:rPr lang="fi-FI" sz="1200" b="0" dirty="0" smtClean="0"/>
              <a:t> </a:t>
            </a:r>
            <a:r>
              <a:rPr lang="fi-FI" sz="1200" b="0" dirty="0" err="1" smtClean="0"/>
              <a:t>using</a:t>
            </a:r>
            <a:r>
              <a:rPr lang="fi-FI" sz="1200" b="0" dirty="0" smtClean="0"/>
              <a:t> </a:t>
            </a:r>
            <a:r>
              <a:rPr lang="fi-FI" sz="1200" b="0" dirty="0" err="1" smtClean="0"/>
              <a:t>wavelets</a:t>
            </a:r>
            <a:r>
              <a:rPr lang="fi-FI" sz="1200" b="0" dirty="0" smtClean="0"/>
              <a:t>, IEEE </a:t>
            </a:r>
            <a:r>
              <a:rPr lang="fi-FI" sz="1200" b="0" dirty="0" err="1" smtClean="0"/>
              <a:t>Transactions</a:t>
            </a:r>
            <a:r>
              <a:rPr lang="fi-FI" sz="1200" b="0" dirty="0" smtClean="0"/>
              <a:t> of Power Delivery, 1997</a:t>
            </a:r>
          </a:p>
          <a:p>
            <a:pPr>
              <a:lnSpc>
                <a:spcPts val="1320"/>
              </a:lnSpc>
            </a:pPr>
            <a:r>
              <a:rPr lang="en-US" sz="1200" b="0" dirty="0" smtClean="0"/>
              <a:t>[10] 		</a:t>
            </a:r>
            <a:r>
              <a:rPr lang="pt-BR" sz="1200" b="0" dirty="0" smtClean="0"/>
              <a:t>Arturo </a:t>
            </a:r>
            <a:r>
              <a:rPr lang="pt-BR" sz="1200" b="0" dirty="0"/>
              <a:t>Suman Bretas, Luciano Pires, Miguel Moreto, </a:t>
            </a:r>
            <a:r>
              <a:rPr lang="fi-FI" sz="1200" b="0" dirty="0"/>
              <a:t>and </a:t>
            </a:r>
            <a:r>
              <a:rPr lang="fi-FI" sz="1200" b="0" dirty="0" err="1"/>
              <a:t>Rodrigo</a:t>
            </a:r>
            <a:r>
              <a:rPr lang="fi-FI" sz="1200" b="0" dirty="0"/>
              <a:t> </a:t>
            </a:r>
            <a:r>
              <a:rPr lang="fi-FI" sz="1200" b="0" dirty="0" err="1"/>
              <a:t>Hartstein</a:t>
            </a:r>
            <a:r>
              <a:rPr lang="fi-FI" sz="1200" b="0" dirty="0"/>
              <a:t> </a:t>
            </a:r>
            <a:r>
              <a:rPr lang="fi-FI" sz="1200" b="0" dirty="0" err="1"/>
              <a:t>Salim</a:t>
            </a:r>
            <a:r>
              <a:rPr lang="fi-FI" sz="1200" b="0" dirty="0"/>
              <a:t>: </a:t>
            </a:r>
            <a:r>
              <a:rPr lang="en-US" sz="1200" b="0" dirty="0"/>
              <a:t>A BP Neural Network Based </a:t>
            </a:r>
            <a:r>
              <a:rPr lang="en-US" sz="1200" b="0" dirty="0" smtClean="0"/>
              <a:t>Technique 	for </a:t>
            </a:r>
            <a:r>
              <a:rPr lang="en-US" sz="1200" b="0" dirty="0"/>
              <a:t>HIF </a:t>
            </a:r>
            <a:r>
              <a:rPr lang="en-US" sz="1200" b="0" dirty="0" smtClean="0"/>
              <a:t>	Detection </a:t>
            </a:r>
            <a:r>
              <a:rPr lang="en-US" sz="1200" b="0" dirty="0"/>
              <a:t>and Location on Distribution Systems </a:t>
            </a:r>
            <a:r>
              <a:rPr lang="fi-FI" sz="1200" b="0" dirty="0" err="1"/>
              <a:t>with</a:t>
            </a:r>
            <a:r>
              <a:rPr lang="fi-FI" sz="1200" b="0" dirty="0"/>
              <a:t> Distributed </a:t>
            </a:r>
            <a:r>
              <a:rPr lang="fi-FI" sz="1200" b="0" dirty="0" err="1"/>
              <a:t>Generation</a:t>
            </a:r>
            <a:r>
              <a:rPr lang="fi-FI" sz="1200" b="0" dirty="0"/>
              <a:t>, </a:t>
            </a:r>
            <a:r>
              <a:rPr lang="fr-FR" sz="1200" b="0" dirty="0"/>
              <a:t>International </a:t>
            </a:r>
            <a:r>
              <a:rPr lang="fr-FR" sz="1200" b="0" dirty="0" err="1" smtClean="0"/>
              <a:t>Conference</a:t>
            </a:r>
            <a:r>
              <a:rPr lang="fr-FR" sz="1200" b="0" dirty="0" smtClean="0"/>
              <a:t> </a:t>
            </a:r>
            <a:r>
              <a:rPr lang="fr-FR" sz="1200" b="0" dirty="0"/>
              <a:t>of Intelligent </a:t>
            </a:r>
            <a:r>
              <a:rPr lang="fr-FR" sz="1200" b="0" dirty="0" err="1" smtClean="0"/>
              <a:t>Computing</a:t>
            </a:r>
            <a:r>
              <a:rPr lang="fr-FR" sz="1200" b="0" dirty="0" smtClean="0"/>
              <a:t> 2006.</a:t>
            </a:r>
          </a:p>
          <a:p>
            <a:pPr>
              <a:lnSpc>
                <a:spcPts val="1320"/>
              </a:lnSpc>
            </a:pPr>
            <a:r>
              <a:rPr lang="fr-FR" sz="1200" b="0" dirty="0" smtClean="0"/>
              <a:t>[11] 		D. </a:t>
            </a:r>
            <a:r>
              <a:rPr lang="fr-FR" sz="1200" b="0" dirty="0" err="1" smtClean="0"/>
              <a:t>Deveraj</a:t>
            </a:r>
            <a:r>
              <a:rPr lang="fr-FR" sz="1200" b="0" dirty="0" smtClean="0"/>
              <a:t>, M. Krishna </a:t>
            </a:r>
            <a:r>
              <a:rPr lang="fr-FR" sz="1200" b="0" dirty="0" err="1" smtClean="0"/>
              <a:t>Paramathma</a:t>
            </a:r>
            <a:r>
              <a:rPr lang="fr-FR" sz="1200" b="0" dirty="0" smtClean="0"/>
              <a:t>, </a:t>
            </a:r>
            <a:r>
              <a:rPr lang="fr-FR" sz="1200" b="0" dirty="0" err="1" smtClean="0"/>
              <a:t>I.Rajalakshmi</a:t>
            </a:r>
            <a:r>
              <a:rPr lang="fr-FR" sz="1200" b="0" dirty="0" smtClean="0"/>
              <a:t>: Simulation And </a:t>
            </a:r>
            <a:r>
              <a:rPr lang="fr-FR" sz="1200" b="0" dirty="0" err="1" smtClean="0"/>
              <a:t>Implementation</a:t>
            </a:r>
            <a:r>
              <a:rPr lang="fr-FR" sz="1200" b="0" dirty="0" smtClean="0"/>
              <a:t> of </a:t>
            </a:r>
            <a:r>
              <a:rPr lang="fr-FR" sz="1200" b="0" dirty="0" err="1" smtClean="0"/>
              <a:t>Phasor</a:t>
            </a:r>
            <a:r>
              <a:rPr lang="fr-FR" sz="1200" b="0" dirty="0" smtClean="0"/>
              <a:t> </a:t>
            </a:r>
            <a:r>
              <a:rPr lang="fr-FR" sz="1200" b="0" dirty="0" err="1" smtClean="0"/>
              <a:t>Measurement</a:t>
            </a:r>
            <a:r>
              <a:rPr lang="fr-FR" sz="1200" b="0" dirty="0" smtClean="0"/>
              <a:t> Unit for Wide Area </a:t>
            </a:r>
            <a:r>
              <a:rPr lang="fr-FR" sz="1200" b="0" dirty="0" err="1" smtClean="0"/>
              <a:t>Monitorin</a:t>
            </a:r>
            <a:r>
              <a:rPr lang="fr-FR" sz="1200" b="0" dirty="0" smtClean="0"/>
              <a:t> 	System, IEEE International </a:t>
            </a:r>
            <a:r>
              <a:rPr lang="fr-FR" sz="1200" b="0" dirty="0" err="1" smtClean="0"/>
              <a:t>Conference</a:t>
            </a:r>
            <a:r>
              <a:rPr lang="fr-FR" sz="1200" b="0" dirty="0" smtClean="0"/>
              <a:t> on Intelligent Techniques in Control, </a:t>
            </a:r>
            <a:r>
              <a:rPr lang="fr-FR" sz="1200" b="0" dirty="0" err="1" smtClean="0"/>
              <a:t>Optimization</a:t>
            </a:r>
            <a:r>
              <a:rPr lang="fr-FR" sz="1200" b="0" dirty="0" smtClean="0"/>
              <a:t> and Signal </a:t>
            </a:r>
            <a:r>
              <a:rPr lang="fr-FR" sz="1200" b="0" dirty="0" err="1" smtClean="0"/>
              <a:t>Processing</a:t>
            </a:r>
            <a:r>
              <a:rPr lang="fr-FR" sz="1200" b="0" dirty="0" smtClean="0"/>
              <a:t>, 2017.</a:t>
            </a:r>
          </a:p>
          <a:p>
            <a:pPr>
              <a:lnSpc>
                <a:spcPts val="1320"/>
              </a:lnSpc>
            </a:pPr>
            <a:r>
              <a:rPr lang="fr-FR" sz="1200" b="0" dirty="0" smtClean="0"/>
              <a:t>[12]		</a:t>
            </a:r>
            <a:r>
              <a:rPr lang="fr-FR" sz="1200" b="0" dirty="0" err="1" smtClean="0"/>
              <a:t>Kari</a:t>
            </a:r>
            <a:r>
              <a:rPr lang="fr-FR" sz="1200" b="0" dirty="0" smtClean="0"/>
              <a:t> </a:t>
            </a:r>
            <a:r>
              <a:rPr lang="fr-FR" sz="1200" b="0" dirty="0" err="1" smtClean="0"/>
              <a:t>Mäki</a:t>
            </a:r>
            <a:r>
              <a:rPr lang="fr-FR" sz="1200" b="0" dirty="0" smtClean="0"/>
              <a:t>, </a:t>
            </a:r>
            <a:r>
              <a:rPr lang="fr-FR" sz="1200" b="0" dirty="0" err="1" smtClean="0"/>
              <a:t>Pertti</a:t>
            </a:r>
            <a:r>
              <a:rPr lang="fr-FR" sz="1200" b="0" dirty="0" smtClean="0"/>
              <a:t> </a:t>
            </a:r>
            <a:r>
              <a:rPr lang="fr-FR" sz="1200" b="0" dirty="0" err="1" smtClean="0"/>
              <a:t>Järventausta</a:t>
            </a:r>
            <a:r>
              <a:rPr lang="fr-FR" sz="1200" b="0" dirty="0" smtClean="0"/>
              <a:t>, Sami Repo: </a:t>
            </a:r>
            <a:r>
              <a:rPr lang="fr-FR" sz="1200" b="0" dirty="0" err="1" smtClean="0"/>
              <a:t>Tuulivoimaan</a:t>
            </a:r>
            <a:r>
              <a:rPr lang="fr-FR" sz="1200" b="0" dirty="0" smtClean="0"/>
              <a:t> </a:t>
            </a:r>
            <a:r>
              <a:rPr lang="fr-FR" sz="1200" b="0" dirty="0" err="1" smtClean="0"/>
              <a:t>perustuvan</a:t>
            </a:r>
            <a:r>
              <a:rPr lang="fr-FR" sz="1200" b="0" dirty="0" smtClean="0"/>
              <a:t> </a:t>
            </a:r>
            <a:r>
              <a:rPr lang="fr-FR" sz="1200" b="0" dirty="0" err="1" smtClean="0"/>
              <a:t>hajautetun</a:t>
            </a:r>
            <a:r>
              <a:rPr lang="fr-FR" sz="1200" b="0" dirty="0" smtClean="0"/>
              <a:t> </a:t>
            </a:r>
            <a:r>
              <a:rPr lang="fr-FR" sz="1200" b="0" dirty="0" err="1" smtClean="0"/>
              <a:t>sähköntuotannon</a:t>
            </a:r>
            <a:r>
              <a:rPr lang="fr-FR" sz="1200" b="0" dirty="0" smtClean="0"/>
              <a:t> </a:t>
            </a:r>
            <a:r>
              <a:rPr lang="fr-FR" sz="1200" b="0" dirty="0" err="1" smtClean="0"/>
              <a:t>vaikutus</a:t>
            </a:r>
            <a:r>
              <a:rPr lang="fr-FR" sz="1200" b="0" dirty="0" smtClean="0"/>
              <a:t> </a:t>
            </a:r>
            <a:r>
              <a:rPr lang="fr-FR" sz="1200" b="0" dirty="0" err="1" smtClean="0"/>
              <a:t>sähköverkon</a:t>
            </a:r>
            <a:r>
              <a:rPr lang="fr-FR" sz="1200" b="0" dirty="0" smtClean="0"/>
              <a:t> 	</a:t>
            </a:r>
            <a:r>
              <a:rPr lang="fr-FR" sz="1200" b="0" dirty="0" err="1" smtClean="0"/>
              <a:t>suojaukseen</a:t>
            </a:r>
            <a:r>
              <a:rPr lang="fr-FR" sz="1200" b="0" dirty="0" smtClean="0"/>
              <a:t>, </a:t>
            </a:r>
            <a:r>
              <a:rPr lang="fr-FR" sz="1200" b="0" dirty="0" err="1" smtClean="0"/>
              <a:t>Tampereen</a:t>
            </a:r>
            <a:r>
              <a:rPr lang="fr-FR" sz="1200" b="0" dirty="0" smtClean="0"/>
              <a:t> </a:t>
            </a:r>
            <a:r>
              <a:rPr lang="fr-FR" sz="1200" b="0" dirty="0" err="1" smtClean="0"/>
              <a:t>Teknillinen</a:t>
            </a:r>
            <a:r>
              <a:rPr lang="fr-FR" sz="1200" b="0" dirty="0" smtClean="0"/>
              <a:t> </a:t>
            </a:r>
            <a:r>
              <a:rPr lang="fr-FR" sz="1200" b="0" dirty="0" err="1" smtClean="0"/>
              <a:t>Yliopisto</a:t>
            </a:r>
            <a:r>
              <a:rPr lang="fr-FR" sz="1200" b="0" dirty="0" smtClean="0"/>
              <a:t>, 2003.</a:t>
            </a:r>
          </a:p>
          <a:p>
            <a:pPr>
              <a:lnSpc>
                <a:spcPts val="1320"/>
              </a:lnSpc>
            </a:pPr>
            <a:r>
              <a:rPr lang="fr-FR" sz="1200" b="0" dirty="0" smtClean="0"/>
              <a:t>[13]		</a:t>
            </a:r>
            <a:r>
              <a:rPr lang="fr-FR" sz="1200" b="0" dirty="0" err="1" smtClean="0"/>
              <a:t>Gargi</a:t>
            </a:r>
            <a:r>
              <a:rPr lang="fr-FR" sz="1200" b="0" dirty="0" smtClean="0"/>
              <a:t> Bag, Linus </a:t>
            </a:r>
            <a:r>
              <a:rPr lang="fr-FR" sz="1200" b="0" dirty="0" err="1" smtClean="0"/>
              <a:t>Thrybom</a:t>
            </a:r>
            <a:r>
              <a:rPr lang="fr-FR" sz="1200" b="0" dirty="0" smtClean="0"/>
              <a:t>, </a:t>
            </a:r>
            <a:r>
              <a:rPr lang="fr-FR" sz="1200" b="0" dirty="0" err="1" smtClean="0"/>
              <a:t>Petri</a:t>
            </a:r>
            <a:r>
              <a:rPr lang="fr-FR" sz="1200" b="0" dirty="0" smtClean="0"/>
              <a:t> </a:t>
            </a:r>
            <a:r>
              <a:rPr lang="fr-FR" sz="1200" b="0" dirty="0" err="1" smtClean="0"/>
              <a:t>Hovila</a:t>
            </a:r>
            <a:r>
              <a:rPr lang="fr-FR" sz="1200" b="0" dirty="0" smtClean="0"/>
              <a:t>: Challenges and </a:t>
            </a:r>
            <a:r>
              <a:rPr lang="fr-FR" sz="1200" b="0" dirty="0" err="1" smtClean="0"/>
              <a:t>opportunities</a:t>
            </a:r>
            <a:r>
              <a:rPr lang="fr-FR" sz="1200" b="0" dirty="0" smtClean="0"/>
              <a:t> of 5G in power </a:t>
            </a:r>
            <a:r>
              <a:rPr lang="fr-FR" sz="1200" b="0" dirty="0" err="1" smtClean="0"/>
              <a:t>grids</a:t>
            </a:r>
            <a:r>
              <a:rPr lang="fr-FR" sz="1200" b="0" dirty="0" smtClean="0"/>
              <a:t>, 24th International </a:t>
            </a:r>
            <a:r>
              <a:rPr lang="fr-FR" sz="1200" b="0" dirty="0" err="1" smtClean="0"/>
              <a:t>Conference</a:t>
            </a:r>
            <a:r>
              <a:rPr lang="fr-FR" sz="1200" b="0" dirty="0" smtClean="0"/>
              <a:t>  on </a:t>
            </a:r>
            <a:r>
              <a:rPr lang="fr-FR" sz="1200" b="0" dirty="0" err="1" smtClean="0"/>
              <a:t>Electricity</a:t>
            </a:r>
            <a:r>
              <a:rPr lang="fr-FR" sz="1200" b="0" dirty="0" smtClean="0"/>
              <a:t> 	Distribution, Glasgow 2017.</a:t>
            </a:r>
          </a:p>
          <a:p>
            <a:r>
              <a:rPr lang="en-US" sz="1200" b="0" dirty="0" smtClean="0"/>
              <a:t>	</a:t>
            </a:r>
          </a:p>
        </p:txBody>
      </p:sp>
      <p:sp>
        <p:nvSpPr>
          <p:cNvPr id="3" name="Title 2"/>
          <p:cNvSpPr>
            <a:spLocks noGrp="1"/>
          </p:cNvSpPr>
          <p:nvPr>
            <p:ph type="ctrTitle"/>
          </p:nvPr>
        </p:nvSpPr>
        <p:spPr/>
        <p:txBody>
          <a:bodyPr/>
          <a:lstStyle/>
          <a:p>
            <a:r>
              <a:rPr lang="fi-FI" dirty="0" err="1" smtClean="0"/>
              <a:t>Source</a:t>
            </a:r>
            <a:r>
              <a:rPr lang="fi-FI" dirty="0" smtClean="0"/>
              <a:t> </a:t>
            </a:r>
            <a:r>
              <a:rPr lang="fi-FI" dirty="0" err="1"/>
              <a:t>M</a:t>
            </a:r>
            <a:r>
              <a:rPr lang="fi-FI" dirty="0" err="1" smtClean="0"/>
              <a:t>aterial</a:t>
            </a:r>
            <a:r>
              <a:rPr lang="fi-FI" dirty="0" smtClean="0"/>
              <a:t> </a:t>
            </a:r>
            <a:r>
              <a:rPr lang="fi-FI" dirty="0" err="1" smtClean="0"/>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1660700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652053" y="2882650"/>
            <a:ext cx="7772400" cy="900000"/>
          </a:xfrm>
        </p:spPr>
        <p:txBody>
          <a:bodyPr/>
          <a:lstStyle/>
          <a:p>
            <a:r>
              <a:rPr lang="en-US" sz="4000" dirty="0" smtClean="0"/>
              <a:t>Thank you!</a:t>
            </a:r>
            <a:endParaRPr lang="en-US" sz="4000"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12</a:t>
            </a:fld>
            <a:endParaRPr lang="en-US" altLang="en-US" dirty="0"/>
          </a:p>
        </p:txBody>
      </p:sp>
      <p:sp>
        <p:nvSpPr>
          <p:cNvPr id="9" name="Title 2"/>
          <p:cNvSpPr txBox="1">
            <a:spLocks/>
          </p:cNvSpPr>
          <p:nvPr/>
        </p:nvSpPr>
        <p:spPr bwMode="auto">
          <a:xfrm>
            <a:off x="572400" y="262912"/>
            <a:ext cx="7772400"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r>
              <a:rPr lang="fi-FI" sz="2800" i="1" dirty="0" err="1"/>
              <a:t>Methods</a:t>
            </a:r>
            <a:r>
              <a:rPr lang="fi-FI" sz="2800" i="1" dirty="0"/>
              <a:t> for </a:t>
            </a:r>
            <a:r>
              <a:rPr lang="fi-FI" sz="2800" i="1" dirty="0" err="1"/>
              <a:t>Fault</a:t>
            </a:r>
            <a:r>
              <a:rPr lang="fi-FI" sz="2800" i="1" dirty="0"/>
              <a:t> </a:t>
            </a:r>
            <a:r>
              <a:rPr lang="fi-FI" sz="2800" i="1" dirty="0" err="1"/>
              <a:t>Location</a:t>
            </a:r>
            <a:r>
              <a:rPr lang="fi-FI" sz="2800" i="1" dirty="0"/>
              <a:t> and </a:t>
            </a:r>
            <a:r>
              <a:rPr lang="fi-FI" sz="2800" i="1" dirty="0" err="1"/>
              <a:t>Detection</a:t>
            </a:r>
            <a:r>
              <a:rPr lang="fi-FI" sz="2800" i="1" dirty="0"/>
              <a:t> in Smart </a:t>
            </a:r>
            <a:r>
              <a:rPr lang="fi-FI" sz="2800" i="1" dirty="0" err="1"/>
              <a:t>Grids</a:t>
            </a:r>
            <a:endParaRPr lang="en-US" dirty="0"/>
          </a:p>
        </p:txBody>
      </p:sp>
    </p:spTree>
    <p:extLst>
      <p:ext uri="{BB962C8B-B14F-4D97-AF65-F5344CB8AC3E}">
        <p14:creationId xmlns:p14="http://schemas.microsoft.com/office/powerpoint/2010/main" val="3069074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55810" y="1243382"/>
            <a:ext cx="7988990" cy="4750675"/>
          </a:xfrm>
        </p:spPr>
        <p:txBody>
          <a:bodyPr>
            <a:normAutofit fontScale="47500" lnSpcReduction="20000"/>
          </a:bodyPr>
          <a:lstStyle/>
          <a:p>
            <a:pPr marL="342900" indent="-342900" eaLnBrk="1" hangingPunct="1">
              <a:lnSpc>
                <a:spcPct val="160000"/>
              </a:lnSpc>
              <a:buFont typeface="Arial" panose="020B0604020202020204" pitchFamily="34" charset="0"/>
              <a:buChar char="•"/>
            </a:pPr>
            <a:r>
              <a:rPr lang="en-US" sz="2900" u="sng" dirty="0"/>
              <a:t>Fault </a:t>
            </a:r>
            <a:r>
              <a:rPr lang="en-US" sz="2900" dirty="0" smtClean="0"/>
              <a:t>[1,2]: </a:t>
            </a:r>
            <a:endParaRPr lang="en-US" sz="2900" dirty="0"/>
          </a:p>
          <a:p>
            <a:pPr marL="682625" lvl="1" indent="-342900" eaLnBrk="1" hangingPunct="1">
              <a:lnSpc>
                <a:spcPct val="160000"/>
              </a:lnSpc>
              <a:buFont typeface="Arial" panose="020B0604020202020204" pitchFamily="34" charset="0"/>
              <a:buChar char="•"/>
            </a:pPr>
            <a:r>
              <a:rPr lang="en-US" sz="2900" dirty="0">
                <a:effectLst>
                  <a:outerShdw blurRad="38100" dist="38100" dir="2700000" algn="tl">
                    <a:srgbClr val="000000">
                      <a:alpha val="43137"/>
                    </a:srgbClr>
                  </a:outerShdw>
                </a:effectLst>
              </a:rPr>
              <a:t>Shunt fault</a:t>
            </a:r>
          </a:p>
          <a:p>
            <a:pPr marL="1023938" lvl="2" indent="-342900" eaLnBrk="1" hangingPunct="1">
              <a:lnSpc>
                <a:spcPct val="160000"/>
              </a:lnSpc>
            </a:pPr>
            <a:r>
              <a:rPr lang="en-US" sz="2900" dirty="0">
                <a:effectLst>
                  <a:outerShdw blurRad="38100" dist="38100" dir="2700000" algn="tl">
                    <a:srgbClr val="000000">
                      <a:alpha val="43137"/>
                    </a:srgbClr>
                  </a:outerShdw>
                </a:effectLst>
              </a:rPr>
              <a:t>line-to-ground fault (short circuit between line and ground) or line-to-line fault (short circuit between two lines) or a combination of these</a:t>
            </a:r>
          </a:p>
          <a:p>
            <a:pPr marL="1023938" lvl="2" indent="-342900" eaLnBrk="1" hangingPunct="1">
              <a:lnSpc>
                <a:spcPct val="160000"/>
              </a:lnSpc>
            </a:pPr>
            <a:r>
              <a:rPr lang="en-US" sz="2900" dirty="0">
                <a:effectLst>
                  <a:outerShdw blurRad="38100" dist="38100" dir="2700000" algn="tl">
                    <a:srgbClr val="000000">
                      <a:alpha val="43137"/>
                    </a:srgbClr>
                  </a:outerShdw>
                </a:effectLst>
              </a:rPr>
              <a:t>Single-line-to-ground fault is the most common fault in distribution networks </a:t>
            </a:r>
            <a:r>
              <a:rPr lang="en-US" sz="2900" dirty="0" smtClean="0">
                <a:effectLst>
                  <a:outerShdw blurRad="38100" dist="38100" dir="2700000" algn="tl">
                    <a:srgbClr val="000000">
                      <a:alpha val="43137"/>
                    </a:srgbClr>
                  </a:outerShdw>
                </a:effectLst>
              </a:rPr>
              <a:t>[3]</a:t>
            </a:r>
            <a:endParaRPr lang="en-US" sz="2900" dirty="0">
              <a:effectLst>
                <a:outerShdw blurRad="38100" dist="38100" dir="2700000" algn="tl">
                  <a:srgbClr val="000000">
                    <a:alpha val="43137"/>
                  </a:srgbClr>
                </a:outerShdw>
              </a:effectLst>
            </a:endParaRPr>
          </a:p>
          <a:p>
            <a:pPr marL="682625" lvl="1" indent="-342900" eaLnBrk="1" hangingPunct="1">
              <a:lnSpc>
                <a:spcPct val="160000"/>
              </a:lnSpc>
              <a:buFont typeface="Arial" panose="020B0604020202020204" pitchFamily="34" charset="0"/>
              <a:buChar char="•"/>
            </a:pPr>
            <a:r>
              <a:rPr lang="en-US" sz="2900" dirty="0">
                <a:effectLst>
                  <a:outerShdw blurRad="38100" dist="38100" dir="2700000" algn="tl">
                    <a:srgbClr val="000000">
                      <a:alpha val="43137"/>
                    </a:srgbClr>
                  </a:outerShdw>
                </a:effectLst>
              </a:rPr>
              <a:t>Series fault, e.g. an open connector</a:t>
            </a:r>
            <a:endParaRPr lang="en-US" sz="2900" u="sng" dirty="0" smtClean="0"/>
          </a:p>
          <a:p>
            <a:pPr marL="342900" indent="-342900" eaLnBrk="1" hangingPunct="1">
              <a:lnSpc>
                <a:spcPct val="160000"/>
              </a:lnSpc>
              <a:buFont typeface="Arial" panose="020B0604020202020204" pitchFamily="34" charset="0"/>
              <a:buChar char="•"/>
            </a:pPr>
            <a:r>
              <a:rPr lang="en-US" sz="2900" u="sng" dirty="0" smtClean="0"/>
              <a:t>“Fault location</a:t>
            </a:r>
            <a:r>
              <a:rPr lang="en-US" sz="2900" dirty="0" smtClean="0"/>
              <a:t> is a process aimed at locating the occurred fault with the highest possible accuracy. A </a:t>
            </a:r>
            <a:r>
              <a:rPr lang="en-US" sz="2900" u="sng" dirty="0" smtClean="0"/>
              <a:t>fault locator </a:t>
            </a:r>
            <a:r>
              <a:rPr lang="en-US" sz="2900" dirty="0" smtClean="0"/>
              <a:t>is mainly the supplementary protection equipment, which apply </a:t>
            </a:r>
            <a:r>
              <a:rPr lang="en-US" sz="2900" u="sng" dirty="0" smtClean="0"/>
              <a:t>fault-location algorithms</a:t>
            </a:r>
            <a:r>
              <a:rPr lang="en-US" sz="2900" dirty="0" smtClean="0"/>
              <a:t> for estimating distance to fault. A fault-location function (fault locator) can be implemented e.g. into protective-relays, digital fault recorders (DFRs), stand-alone fault locators, separate fault locators or post-fault analysis programs.” [4]</a:t>
            </a:r>
          </a:p>
          <a:p>
            <a:pPr marL="342900" indent="-342900" eaLnBrk="1" hangingPunct="1">
              <a:lnSpc>
                <a:spcPct val="160000"/>
              </a:lnSpc>
              <a:buFont typeface="Arial" panose="020B0604020202020204" pitchFamily="34" charset="0"/>
              <a:buChar char="•"/>
            </a:pPr>
            <a:r>
              <a:rPr lang="en-US" sz="2900" dirty="0" smtClean="0"/>
              <a:t>“</a:t>
            </a:r>
            <a:r>
              <a:rPr lang="en-US" sz="2900" u="sng" dirty="0" smtClean="0"/>
              <a:t>Fault locators </a:t>
            </a:r>
            <a:r>
              <a:rPr lang="en-US" sz="2900" dirty="0" smtClean="0"/>
              <a:t>are used for pinpointing the fault position accurately and not only for indication of the general area (defined by a protective zone) where a fault occurred – which is the case with </a:t>
            </a:r>
            <a:r>
              <a:rPr lang="en-US" sz="2900" u="sng" dirty="0" smtClean="0"/>
              <a:t>protective relays</a:t>
            </a:r>
            <a:r>
              <a:rPr lang="en-US" sz="2900" dirty="0" smtClean="0"/>
              <a:t>.” [4]</a:t>
            </a:r>
          </a:p>
          <a:p>
            <a:pPr marL="0" indent="0" eaLnBrk="1" hangingPunct="1">
              <a:lnSpc>
                <a:spcPct val="160000"/>
              </a:lnSpc>
            </a:pPr>
            <a:endParaRPr lang="en-US" sz="2000" dirty="0" smtClean="0"/>
          </a:p>
          <a:p>
            <a:pPr marL="285750" indent="-285750" eaLnBrk="1" hangingPunct="1">
              <a:lnSpc>
                <a:spcPct val="160000"/>
              </a:lnSpc>
              <a:buFont typeface="Arial" panose="020B0604020202020204" pitchFamily="34" charset="0"/>
              <a:buChar char="•"/>
            </a:pPr>
            <a:endParaRPr lang="en-US" sz="2000" u="sng" dirty="0"/>
          </a:p>
        </p:txBody>
      </p:sp>
      <p:sp>
        <p:nvSpPr>
          <p:cNvPr id="3" name="Title 2"/>
          <p:cNvSpPr>
            <a:spLocks noGrp="1"/>
          </p:cNvSpPr>
          <p:nvPr>
            <p:ph type="ctrTitle"/>
          </p:nvPr>
        </p:nvSpPr>
        <p:spPr>
          <a:xfrm>
            <a:off x="572400" y="242994"/>
            <a:ext cx="7772400" cy="900000"/>
          </a:xfrm>
        </p:spPr>
        <p:txBody>
          <a:bodyPr/>
          <a:lstStyle/>
          <a:p>
            <a:r>
              <a:rPr lang="fi-FI" sz="2800" i="1" dirty="0" err="1" smtClean="0"/>
              <a:t>Methods</a:t>
            </a:r>
            <a:r>
              <a:rPr lang="fi-FI" sz="2800" i="1" dirty="0" smtClean="0"/>
              <a:t> </a:t>
            </a:r>
            <a:r>
              <a:rPr lang="fi-FI" sz="2800" i="1" dirty="0"/>
              <a:t>for </a:t>
            </a:r>
            <a:r>
              <a:rPr lang="fi-FI" sz="2800" i="1" dirty="0" err="1"/>
              <a:t>Fault</a:t>
            </a:r>
            <a:r>
              <a:rPr lang="fi-FI" sz="2800" i="1" dirty="0"/>
              <a:t> </a:t>
            </a:r>
            <a:r>
              <a:rPr lang="fi-FI" sz="2800" i="1" dirty="0" err="1"/>
              <a:t>Location</a:t>
            </a:r>
            <a:r>
              <a:rPr lang="fi-FI" sz="2800" i="1" dirty="0"/>
              <a:t> and </a:t>
            </a:r>
            <a:r>
              <a:rPr lang="fi-FI" sz="2800" i="1" dirty="0" err="1"/>
              <a:t>Detection</a:t>
            </a:r>
            <a:r>
              <a:rPr lang="fi-FI" sz="2800" i="1" dirty="0"/>
              <a:t> in Smart </a:t>
            </a:r>
            <a:r>
              <a:rPr lang="fi-FI" sz="2800" i="1" dirty="0" err="1" smtClean="0"/>
              <a:t>Grids</a:t>
            </a:r>
            <a:r>
              <a:rPr lang="fi-FI" sz="2800" i="1" dirty="0" smtClean="0"/>
              <a:t> - </a:t>
            </a:r>
            <a:r>
              <a:rPr lang="fi-FI" sz="2800" i="1" dirty="0" err="1" smtClean="0"/>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72400" y="487740"/>
            <a:ext cx="8035572" cy="900000"/>
          </a:xfrm>
        </p:spPr>
        <p:txBody>
          <a:bodyPr/>
          <a:lstStyle/>
          <a:p>
            <a:r>
              <a:rPr lang="en-US" dirty="0" smtClean="0"/>
              <a:t>Overall Structure of a Fault Location System [5]</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3</a:t>
            </a:fld>
            <a:endParaRPr lang="en-US" altLang="en-US" dirty="0"/>
          </a:p>
        </p:txBody>
      </p:sp>
      <p:sp>
        <p:nvSpPr>
          <p:cNvPr id="12" name="TextBox 11"/>
          <p:cNvSpPr txBox="1"/>
          <p:nvPr/>
        </p:nvSpPr>
        <p:spPr>
          <a:xfrm>
            <a:off x="7493898" y="1443620"/>
            <a:ext cx="1520607" cy="1354217"/>
          </a:xfrm>
          <a:prstGeom prst="rect">
            <a:avLst/>
          </a:prstGeom>
          <a:noFill/>
          <a:ln>
            <a:solidFill>
              <a:schemeClr val="tx1"/>
            </a:solidFill>
          </a:ln>
        </p:spPr>
        <p:txBody>
          <a:bodyPr wrap="square" rtlCol="0">
            <a:spAutoFit/>
          </a:bodyPr>
          <a:lstStyle/>
          <a:p>
            <a:r>
              <a:rPr lang="en-US" sz="1000" dirty="0" smtClean="0"/>
              <a:t>DG = Distributed generation</a:t>
            </a:r>
          </a:p>
          <a:p>
            <a:r>
              <a:rPr lang="en-US" sz="1000" dirty="0" smtClean="0"/>
              <a:t>SCADA = Supervisory Control and Data Acquisition</a:t>
            </a:r>
          </a:p>
          <a:p>
            <a:r>
              <a:rPr lang="en-US" sz="1000" dirty="0" smtClean="0"/>
              <a:t>AMI = Advanced Metering Infrastructure</a:t>
            </a:r>
          </a:p>
          <a:p>
            <a:endParaRPr lang="fi-FI" sz="1200" dirty="0"/>
          </a:p>
        </p:txBody>
      </p:sp>
      <p:grpSp>
        <p:nvGrpSpPr>
          <p:cNvPr id="18" name="Group 17"/>
          <p:cNvGrpSpPr/>
          <p:nvPr/>
        </p:nvGrpSpPr>
        <p:grpSpPr>
          <a:xfrm>
            <a:off x="1007579" y="1610493"/>
            <a:ext cx="408528" cy="404513"/>
            <a:chOff x="1930070" y="2015006"/>
            <a:chExt cx="1379571" cy="1343189"/>
          </a:xfrm>
        </p:grpSpPr>
        <p:sp>
          <p:nvSpPr>
            <p:cNvPr id="6" name="Oval 5"/>
            <p:cNvSpPr/>
            <p:nvPr/>
          </p:nvSpPr>
          <p:spPr>
            <a:xfrm>
              <a:off x="1930070" y="2015006"/>
              <a:ext cx="1379571" cy="1343189"/>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6" name="Freeform 15"/>
            <p:cNvSpPr/>
            <p:nvPr/>
          </p:nvSpPr>
          <p:spPr>
            <a:xfrm>
              <a:off x="2063469" y="2338110"/>
              <a:ext cx="550258" cy="380814"/>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7" name="Freeform 16"/>
            <p:cNvSpPr/>
            <p:nvPr/>
          </p:nvSpPr>
          <p:spPr>
            <a:xfrm rot="10800000">
              <a:off x="2613727" y="2702178"/>
              <a:ext cx="546973" cy="423209"/>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grpSp>
      <p:cxnSp>
        <p:nvCxnSpPr>
          <p:cNvPr id="20" name="Straight Connector 19"/>
          <p:cNvCxnSpPr>
            <a:stCxn id="6" idx="6"/>
          </p:cNvCxnSpPr>
          <p:nvPr/>
        </p:nvCxnSpPr>
        <p:spPr>
          <a:xfrm flipV="1">
            <a:off x="1416107" y="1812749"/>
            <a:ext cx="55106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844984" y="1610493"/>
            <a:ext cx="8092" cy="40451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821504" y="1597784"/>
            <a:ext cx="8092" cy="40451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122178" y="1620227"/>
            <a:ext cx="8092" cy="40451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453398" y="1610492"/>
            <a:ext cx="8092" cy="40451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987071" y="1544785"/>
            <a:ext cx="542166" cy="400110"/>
          </a:xfrm>
          <a:prstGeom prst="rect">
            <a:avLst/>
          </a:prstGeom>
          <a:noFill/>
        </p:spPr>
        <p:txBody>
          <a:bodyPr wrap="square" rtlCol="0">
            <a:spAutoFit/>
          </a:bodyPr>
          <a:lstStyle/>
          <a:p>
            <a:r>
              <a:rPr lang="en-US" dirty="0" smtClean="0"/>
              <a:t>. . . </a:t>
            </a:r>
            <a:endParaRPr lang="fi-FI" dirty="0"/>
          </a:p>
        </p:txBody>
      </p:sp>
      <p:cxnSp>
        <p:nvCxnSpPr>
          <p:cNvPr id="29" name="Straight Connector 28"/>
          <p:cNvCxnSpPr/>
          <p:nvPr/>
        </p:nvCxnSpPr>
        <p:spPr>
          <a:xfrm>
            <a:off x="3130270" y="1944895"/>
            <a:ext cx="29873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3429000" y="1944895"/>
            <a:ext cx="0" cy="61218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44770" y="1944895"/>
            <a:ext cx="29873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5143500" y="1944894"/>
            <a:ext cx="0" cy="67692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6687955" y="1944894"/>
            <a:ext cx="0" cy="66710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461490" y="1954718"/>
            <a:ext cx="25456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985961" y="2387151"/>
            <a:ext cx="534075" cy="8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4883882" y="2384455"/>
            <a:ext cx="534075" cy="8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a:off x="6224799" y="2392546"/>
            <a:ext cx="534075" cy="8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47" name="Group 46"/>
          <p:cNvGrpSpPr/>
          <p:nvPr/>
        </p:nvGrpSpPr>
        <p:grpSpPr>
          <a:xfrm>
            <a:off x="2926006" y="2646185"/>
            <a:ext cx="408528" cy="404513"/>
            <a:chOff x="1930070" y="2015006"/>
            <a:chExt cx="1379571" cy="1343189"/>
          </a:xfrm>
        </p:grpSpPr>
        <p:sp>
          <p:nvSpPr>
            <p:cNvPr id="48" name="Oval 47"/>
            <p:cNvSpPr/>
            <p:nvPr/>
          </p:nvSpPr>
          <p:spPr>
            <a:xfrm>
              <a:off x="1930070" y="2015006"/>
              <a:ext cx="1379571" cy="1343189"/>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49" name="Freeform 48"/>
            <p:cNvSpPr/>
            <p:nvPr/>
          </p:nvSpPr>
          <p:spPr>
            <a:xfrm>
              <a:off x="2063469" y="2338110"/>
              <a:ext cx="550258" cy="380814"/>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50" name="Freeform 49"/>
            <p:cNvSpPr/>
            <p:nvPr/>
          </p:nvSpPr>
          <p:spPr>
            <a:xfrm rot="10800000">
              <a:off x="2613727" y="2702178"/>
              <a:ext cx="546973" cy="423209"/>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grpSp>
      <p:grpSp>
        <p:nvGrpSpPr>
          <p:cNvPr id="51" name="Group 50"/>
          <p:cNvGrpSpPr/>
          <p:nvPr/>
        </p:nvGrpSpPr>
        <p:grpSpPr>
          <a:xfrm>
            <a:off x="6296955" y="2668198"/>
            <a:ext cx="408528" cy="404513"/>
            <a:chOff x="1930070" y="2015006"/>
            <a:chExt cx="1379571" cy="1343189"/>
          </a:xfrm>
        </p:grpSpPr>
        <p:sp>
          <p:nvSpPr>
            <p:cNvPr id="52" name="Oval 51"/>
            <p:cNvSpPr/>
            <p:nvPr/>
          </p:nvSpPr>
          <p:spPr>
            <a:xfrm>
              <a:off x="1930070" y="2015006"/>
              <a:ext cx="1379571" cy="1343189"/>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53" name="Freeform 52"/>
            <p:cNvSpPr/>
            <p:nvPr/>
          </p:nvSpPr>
          <p:spPr>
            <a:xfrm>
              <a:off x="2063469" y="2338110"/>
              <a:ext cx="550258" cy="380814"/>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54" name="Freeform 53"/>
            <p:cNvSpPr/>
            <p:nvPr/>
          </p:nvSpPr>
          <p:spPr>
            <a:xfrm rot="10800000">
              <a:off x="2613727" y="2702178"/>
              <a:ext cx="546973" cy="423209"/>
            </a:xfrm>
            <a:custGeom>
              <a:avLst/>
              <a:gdLst>
                <a:gd name="connsiteX0" fmla="*/ 0 w 550258"/>
                <a:gd name="connsiteY0" fmla="*/ 364630 h 380814"/>
                <a:gd name="connsiteX1" fmla="*/ 105196 w 550258"/>
                <a:gd name="connsiteY1" fmla="*/ 65225 h 380814"/>
                <a:gd name="connsiteX2" fmla="*/ 258945 w 550258"/>
                <a:gd name="connsiteY2" fmla="*/ 488 h 380814"/>
                <a:gd name="connsiteX3" fmla="*/ 412694 w 550258"/>
                <a:gd name="connsiteY3" fmla="*/ 81409 h 380814"/>
                <a:gd name="connsiteX4" fmla="*/ 550258 w 550258"/>
                <a:gd name="connsiteY4" fmla="*/ 380814 h 38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258" h="380814">
                  <a:moveTo>
                    <a:pt x="0" y="364630"/>
                  </a:moveTo>
                  <a:cubicBezTo>
                    <a:pt x="31019" y="245272"/>
                    <a:pt x="62039" y="125915"/>
                    <a:pt x="105196" y="65225"/>
                  </a:cubicBezTo>
                  <a:cubicBezTo>
                    <a:pt x="148353" y="4535"/>
                    <a:pt x="207695" y="-2209"/>
                    <a:pt x="258945" y="488"/>
                  </a:cubicBezTo>
                  <a:cubicBezTo>
                    <a:pt x="310195" y="3185"/>
                    <a:pt x="364142" y="18021"/>
                    <a:pt x="412694" y="81409"/>
                  </a:cubicBezTo>
                  <a:cubicBezTo>
                    <a:pt x="461246" y="144797"/>
                    <a:pt x="530028" y="330913"/>
                    <a:pt x="550258" y="380814"/>
                  </a:cubicBezTo>
                </a:path>
              </a:pathLst>
            </a:cu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grpSp>
      <p:sp>
        <p:nvSpPr>
          <p:cNvPr id="55" name="TextBox 54"/>
          <p:cNvSpPr txBox="1"/>
          <p:nvPr/>
        </p:nvSpPr>
        <p:spPr>
          <a:xfrm>
            <a:off x="1948670" y="1683231"/>
            <a:ext cx="226577" cy="259034"/>
          </a:xfrm>
          <a:prstGeom prst="rect">
            <a:avLst/>
          </a:prstGeom>
          <a:solidFill>
            <a:schemeClr val="tx1"/>
          </a:solidFill>
        </p:spPr>
        <p:txBody>
          <a:bodyPr wrap="square" rtlCol="0">
            <a:spAutoFit/>
          </a:bodyPr>
          <a:lstStyle/>
          <a:p>
            <a:endParaRPr lang="fi-FI" dirty="0"/>
          </a:p>
        </p:txBody>
      </p:sp>
      <p:sp>
        <p:nvSpPr>
          <p:cNvPr id="56" name="TextBox 55"/>
          <p:cNvSpPr txBox="1"/>
          <p:nvPr/>
        </p:nvSpPr>
        <p:spPr>
          <a:xfrm>
            <a:off x="6216263" y="2240375"/>
            <a:ext cx="226577" cy="259034"/>
          </a:xfrm>
          <a:prstGeom prst="rect">
            <a:avLst/>
          </a:prstGeom>
          <a:solidFill>
            <a:schemeClr val="tx1"/>
          </a:solidFill>
        </p:spPr>
        <p:txBody>
          <a:bodyPr wrap="square" rtlCol="0">
            <a:spAutoFit/>
          </a:bodyPr>
          <a:lstStyle/>
          <a:p>
            <a:endParaRPr lang="fi-FI" dirty="0"/>
          </a:p>
        </p:txBody>
      </p:sp>
      <p:sp>
        <p:nvSpPr>
          <p:cNvPr id="57" name="TextBox 56"/>
          <p:cNvSpPr txBox="1"/>
          <p:nvPr/>
        </p:nvSpPr>
        <p:spPr>
          <a:xfrm>
            <a:off x="5256956" y="1695684"/>
            <a:ext cx="226577" cy="259034"/>
          </a:xfrm>
          <a:prstGeom prst="rect">
            <a:avLst/>
          </a:prstGeom>
          <a:solidFill>
            <a:schemeClr val="tx1"/>
          </a:solidFill>
        </p:spPr>
        <p:txBody>
          <a:bodyPr wrap="square" rtlCol="0">
            <a:spAutoFit/>
          </a:bodyPr>
          <a:lstStyle/>
          <a:p>
            <a:endParaRPr lang="fi-FI" dirty="0"/>
          </a:p>
        </p:txBody>
      </p:sp>
      <p:sp>
        <p:nvSpPr>
          <p:cNvPr id="58" name="TextBox 57"/>
          <p:cNvSpPr txBox="1"/>
          <p:nvPr/>
        </p:nvSpPr>
        <p:spPr>
          <a:xfrm>
            <a:off x="2844128" y="2240375"/>
            <a:ext cx="226577" cy="259034"/>
          </a:xfrm>
          <a:prstGeom prst="rect">
            <a:avLst/>
          </a:prstGeom>
          <a:solidFill>
            <a:schemeClr val="tx1"/>
          </a:solidFill>
        </p:spPr>
        <p:txBody>
          <a:bodyPr wrap="square" rtlCol="0">
            <a:spAutoFit/>
          </a:bodyPr>
          <a:lstStyle/>
          <a:p>
            <a:endParaRPr lang="fi-FI" dirty="0"/>
          </a:p>
        </p:txBody>
      </p:sp>
      <p:cxnSp>
        <p:nvCxnSpPr>
          <p:cNvPr id="60" name="Straight Connector 59"/>
          <p:cNvCxnSpPr>
            <a:stCxn id="48" idx="0"/>
          </p:cNvCxnSpPr>
          <p:nvPr/>
        </p:nvCxnSpPr>
        <p:spPr>
          <a:xfrm flipV="1">
            <a:off x="3130270" y="2387151"/>
            <a:ext cx="0" cy="2590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6491836" y="2400638"/>
            <a:ext cx="0" cy="2590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408341" y="2553350"/>
            <a:ext cx="490840" cy="246221"/>
          </a:xfrm>
          <a:prstGeom prst="rect">
            <a:avLst/>
          </a:prstGeom>
          <a:noFill/>
        </p:spPr>
        <p:txBody>
          <a:bodyPr wrap="none" rtlCol="0">
            <a:spAutoFit/>
          </a:bodyPr>
          <a:lstStyle/>
          <a:p>
            <a:r>
              <a:rPr lang="en-US" sz="1000" b="1" dirty="0" smtClean="0"/>
              <a:t>Load</a:t>
            </a:r>
            <a:endParaRPr lang="fi-FI" sz="1000" b="1" dirty="0"/>
          </a:p>
        </p:txBody>
      </p:sp>
      <p:sp>
        <p:nvSpPr>
          <p:cNvPr id="63" name="TextBox 62"/>
          <p:cNvSpPr txBox="1"/>
          <p:nvPr/>
        </p:nvSpPr>
        <p:spPr>
          <a:xfrm>
            <a:off x="6705483" y="2499409"/>
            <a:ext cx="490840" cy="246221"/>
          </a:xfrm>
          <a:prstGeom prst="rect">
            <a:avLst/>
          </a:prstGeom>
          <a:noFill/>
        </p:spPr>
        <p:txBody>
          <a:bodyPr wrap="none" rtlCol="0">
            <a:spAutoFit/>
          </a:bodyPr>
          <a:lstStyle/>
          <a:p>
            <a:r>
              <a:rPr lang="en-US" sz="1000" b="1" dirty="0" smtClean="0"/>
              <a:t>Load</a:t>
            </a:r>
            <a:endParaRPr lang="fi-FI" sz="1000" b="1" dirty="0"/>
          </a:p>
        </p:txBody>
      </p:sp>
      <p:sp>
        <p:nvSpPr>
          <p:cNvPr id="64" name="TextBox 63"/>
          <p:cNvSpPr txBox="1"/>
          <p:nvPr/>
        </p:nvSpPr>
        <p:spPr>
          <a:xfrm>
            <a:off x="2487259" y="2747343"/>
            <a:ext cx="377026" cy="246221"/>
          </a:xfrm>
          <a:prstGeom prst="rect">
            <a:avLst/>
          </a:prstGeom>
          <a:noFill/>
        </p:spPr>
        <p:txBody>
          <a:bodyPr wrap="none" rtlCol="0">
            <a:spAutoFit/>
          </a:bodyPr>
          <a:lstStyle/>
          <a:p>
            <a:r>
              <a:rPr lang="en-US" sz="1000" b="1" dirty="0" smtClean="0"/>
              <a:t>DG</a:t>
            </a:r>
            <a:endParaRPr lang="fi-FI" sz="1000" b="1" dirty="0"/>
          </a:p>
        </p:txBody>
      </p:sp>
      <p:sp>
        <p:nvSpPr>
          <p:cNvPr id="65" name="TextBox 64"/>
          <p:cNvSpPr txBox="1"/>
          <p:nvPr/>
        </p:nvSpPr>
        <p:spPr>
          <a:xfrm>
            <a:off x="5875823" y="2794273"/>
            <a:ext cx="377026" cy="246221"/>
          </a:xfrm>
          <a:prstGeom prst="rect">
            <a:avLst/>
          </a:prstGeom>
          <a:noFill/>
        </p:spPr>
        <p:txBody>
          <a:bodyPr wrap="none" rtlCol="0">
            <a:spAutoFit/>
          </a:bodyPr>
          <a:lstStyle/>
          <a:p>
            <a:r>
              <a:rPr lang="en-US" sz="1000" b="1" dirty="0" smtClean="0"/>
              <a:t>DG</a:t>
            </a:r>
            <a:endParaRPr lang="fi-FI" sz="1000" b="1" dirty="0"/>
          </a:p>
        </p:txBody>
      </p:sp>
      <p:sp>
        <p:nvSpPr>
          <p:cNvPr id="66" name="TextBox 65"/>
          <p:cNvSpPr txBox="1"/>
          <p:nvPr/>
        </p:nvSpPr>
        <p:spPr>
          <a:xfrm>
            <a:off x="4906687" y="2635610"/>
            <a:ext cx="490840" cy="246221"/>
          </a:xfrm>
          <a:prstGeom prst="rect">
            <a:avLst/>
          </a:prstGeom>
          <a:noFill/>
        </p:spPr>
        <p:txBody>
          <a:bodyPr wrap="none" rtlCol="0">
            <a:spAutoFit/>
          </a:bodyPr>
          <a:lstStyle/>
          <a:p>
            <a:r>
              <a:rPr lang="en-US" sz="1000" b="1" dirty="0" smtClean="0"/>
              <a:t>Load</a:t>
            </a:r>
            <a:endParaRPr lang="fi-FI" sz="1000" b="1" dirty="0"/>
          </a:p>
        </p:txBody>
      </p:sp>
      <p:sp>
        <p:nvSpPr>
          <p:cNvPr id="67" name="TextBox 66"/>
          <p:cNvSpPr txBox="1"/>
          <p:nvPr/>
        </p:nvSpPr>
        <p:spPr>
          <a:xfrm>
            <a:off x="444307" y="1309451"/>
            <a:ext cx="846707" cy="246221"/>
          </a:xfrm>
          <a:prstGeom prst="rect">
            <a:avLst/>
          </a:prstGeom>
          <a:noFill/>
        </p:spPr>
        <p:txBody>
          <a:bodyPr wrap="none" rtlCol="0">
            <a:spAutoFit/>
          </a:bodyPr>
          <a:lstStyle/>
          <a:p>
            <a:r>
              <a:rPr lang="en-US" sz="1000" b="1" dirty="0" smtClean="0"/>
              <a:t>Substation</a:t>
            </a:r>
            <a:endParaRPr lang="fi-FI" sz="1000" b="1" dirty="0"/>
          </a:p>
        </p:txBody>
      </p:sp>
      <p:sp>
        <p:nvSpPr>
          <p:cNvPr id="68" name="TextBox 67"/>
          <p:cNvSpPr txBox="1"/>
          <p:nvPr/>
        </p:nvSpPr>
        <p:spPr>
          <a:xfrm>
            <a:off x="1815620" y="1260798"/>
            <a:ext cx="1008609" cy="400110"/>
          </a:xfrm>
          <a:prstGeom prst="rect">
            <a:avLst/>
          </a:prstGeom>
          <a:noFill/>
        </p:spPr>
        <p:txBody>
          <a:bodyPr wrap="none" rtlCol="0">
            <a:spAutoFit/>
          </a:bodyPr>
          <a:lstStyle/>
          <a:p>
            <a:r>
              <a:rPr lang="en-US" sz="1000" b="1" dirty="0" smtClean="0"/>
              <a:t>Measurement</a:t>
            </a:r>
          </a:p>
          <a:p>
            <a:r>
              <a:rPr lang="en-US" sz="1000" b="1" dirty="0" smtClean="0"/>
              <a:t>device</a:t>
            </a:r>
            <a:endParaRPr lang="fi-FI" sz="1000" b="1" dirty="0"/>
          </a:p>
        </p:txBody>
      </p:sp>
      <p:sp>
        <p:nvSpPr>
          <p:cNvPr id="69" name="TextBox 68"/>
          <p:cNvSpPr txBox="1"/>
          <p:nvPr/>
        </p:nvSpPr>
        <p:spPr>
          <a:xfrm>
            <a:off x="1488935" y="3735803"/>
            <a:ext cx="6040302" cy="1938992"/>
          </a:xfrm>
          <a:prstGeom prst="rect">
            <a:avLst/>
          </a:prstGeom>
          <a:noFill/>
          <a:ln w="28575">
            <a:solidFill>
              <a:schemeClr val="tx1"/>
            </a:solidFill>
          </a:ln>
        </p:spPr>
        <p:txBody>
          <a:bodyPr wrap="square" rtlCol="0">
            <a:spAutoFit/>
          </a:bodyPr>
          <a:lstStyle/>
          <a:p>
            <a:r>
              <a:rPr lang="en-US" dirty="0" smtClean="0"/>
              <a:t>Distribution management system</a:t>
            </a:r>
          </a:p>
          <a:p>
            <a:endParaRPr lang="en-US" dirty="0"/>
          </a:p>
          <a:p>
            <a:endParaRPr lang="en-US" dirty="0" smtClean="0"/>
          </a:p>
          <a:p>
            <a:endParaRPr lang="en-US" dirty="0"/>
          </a:p>
          <a:p>
            <a:endParaRPr lang="en-US" dirty="0" smtClean="0"/>
          </a:p>
          <a:p>
            <a:endParaRPr lang="en-US" dirty="0"/>
          </a:p>
        </p:txBody>
      </p:sp>
      <p:sp>
        <p:nvSpPr>
          <p:cNvPr id="71" name="Rounded Rectangle 70"/>
          <p:cNvSpPr/>
          <p:nvPr/>
        </p:nvSpPr>
        <p:spPr>
          <a:xfrm>
            <a:off x="1671322" y="4208199"/>
            <a:ext cx="1663212" cy="980072"/>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Switching status</a:t>
            </a:r>
            <a:br>
              <a:rPr lang="en-US" sz="1200" b="1" dirty="0" smtClean="0">
                <a:solidFill>
                  <a:schemeClr val="tx1"/>
                </a:solidFill>
              </a:rPr>
            </a:br>
            <a:r>
              <a:rPr lang="en-US" sz="1200" b="1" dirty="0" smtClean="0">
                <a:solidFill>
                  <a:schemeClr val="tx1"/>
                </a:solidFill>
              </a:rPr>
              <a:t>Voltage and current measurements</a:t>
            </a:r>
          </a:p>
          <a:p>
            <a:pPr algn="ctr"/>
            <a:r>
              <a:rPr lang="en-US" sz="1200" b="1" dirty="0" smtClean="0">
                <a:solidFill>
                  <a:schemeClr val="tx1"/>
                </a:solidFill>
              </a:rPr>
              <a:t>Load data</a:t>
            </a:r>
            <a:endParaRPr lang="fi-FI" sz="1200" b="1" dirty="0">
              <a:solidFill>
                <a:schemeClr val="tx1"/>
              </a:solidFill>
            </a:endParaRPr>
          </a:p>
        </p:txBody>
      </p:sp>
      <p:sp>
        <p:nvSpPr>
          <p:cNvPr id="72" name="Rounded Rectangle 71"/>
          <p:cNvSpPr/>
          <p:nvPr/>
        </p:nvSpPr>
        <p:spPr>
          <a:xfrm>
            <a:off x="5916590" y="4586194"/>
            <a:ext cx="1374334" cy="573934"/>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Power network topology</a:t>
            </a:r>
          </a:p>
        </p:txBody>
      </p:sp>
      <p:sp>
        <p:nvSpPr>
          <p:cNvPr id="74" name="TextBox 73"/>
          <p:cNvSpPr txBox="1"/>
          <p:nvPr/>
        </p:nvSpPr>
        <p:spPr>
          <a:xfrm>
            <a:off x="5370244" y="3839617"/>
            <a:ext cx="1365037" cy="646331"/>
          </a:xfrm>
          <a:prstGeom prst="rect">
            <a:avLst/>
          </a:prstGeom>
          <a:noFill/>
          <a:ln w="28575">
            <a:solidFill>
              <a:schemeClr val="tx1"/>
            </a:solidFill>
          </a:ln>
        </p:spPr>
        <p:txBody>
          <a:bodyPr wrap="square" rtlCol="0">
            <a:spAutoFit/>
          </a:bodyPr>
          <a:lstStyle/>
          <a:p>
            <a:pPr algn="ctr"/>
            <a:r>
              <a:rPr lang="en-US" sz="1200" b="1" dirty="0" smtClean="0"/>
              <a:t>Topology processor</a:t>
            </a:r>
          </a:p>
          <a:p>
            <a:pPr algn="ctr"/>
            <a:r>
              <a:rPr lang="en-US" sz="1200" b="1" dirty="0" smtClean="0"/>
              <a:t>State estimator</a:t>
            </a:r>
          </a:p>
        </p:txBody>
      </p:sp>
      <p:sp>
        <p:nvSpPr>
          <p:cNvPr id="75" name="TextBox 74"/>
          <p:cNvSpPr txBox="1"/>
          <p:nvPr/>
        </p:nvSpPr>
        <p:spPr>
          <a:xfrm>
            <a:off x="3122178" y="5292883"/>
            <a:ext cx="3448555" cy="276999"/>
          </a:xfrm>
          <a:prstGeom prst="rect">
            <a:avLst/>
          </a:prstGeom>
          <a:noFill/>
          <a:ln w="28575">
            <a:solidFill>
              <a:schemeClr val="tx1"/>
            </a:solidFill>
          </a:ln>
        </p:spPr>
        <p:txBody>
          <a:bodyPr wrap="square" rtlCol="0">
            <a:spAutoFit/>
          </a:bodyPr>
          <a:lstStyle/>
          <a:p>
            <a:pPr algn="ctr"/>
            <a:r>
              <a:rPr lang="en-US" sz="1200" b="1" dirty="0" smtClean="0"/>
              <a:t>Fault location system</a:t>
            </a:r>
          </a:p>
        </p:txBody>
      </p:sp>
      <p:sp>
        <p:nvSpPr>
          <p:cNvPr id="76" name="Down Arrow 75"/>
          <p:cNvSpPr/>
          <p:nvPr/>
        </p:nvSpPr>
        <p:spPr>
          <a:xfrm>
            <a:off x="4279359" y="4185658"/>
            <a:ext cx="309218" cy="1006176"/>
          </a:xfrm>
          <a:prstGeom prst="downArrow">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77" name="TextBox 76"/>
          <p:cNvSpPr txBox="1"/>
          <p:nvPr/>
        </p:nvSpPr>
        <p:spPr>
          <a:xfrm>
            <a:off x="4696783" y="3231508"/>
            <a:ext cx="3664926" cy="584775"/>
          </a:xfrm>
          <a:prstGeom prst="rect">
            <a:avLst/>
          </a:prstGeom>
          <a:noFill/>
          <a:ln>
            <a:noFill/>
          </a:ln>
        </p:spPr>
        <p:txBody>
          <a:bodyPr wrap="square" rtlCol="0">
            <a:spAutoFit/>
          </a:bodyPr>
          <a:lstStyle/>
          <a:p>
            <a:r>
              <a:rPr lang="en-US" sz="1000" b="1" dirty="0" smtClean="0"/>
              <a:t>Collected information through SCADA, AMI, and other monitoring systems</a:t>
            </a:r>
          </a:p>
          <a:p>
            <a:endParaRPr lang="fi-FI" sz="1200" dirty="0"/>
          </a:p>
        </p:txBody>
      </p:sp>
      <p:sp>
        <p:nvSpPr>
          <p:cNvPr id="78" name="Down Arrow 77"/>
          <p:cNvSpPr/>
          <p:nvPr/>
        </p:nvSpPr>
        <p:spPr>
          <a:xfrm>
            <a:off x="4053790" y="3102548"/>
            <a:ext cx="627467" cy="534563"/>
          </a:xfrm>
          <a:prstGeom prst="downArrow">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80" name="Down Arrow 79"/>
          <p:cNvSpPr/>
          <p:nvPr/>
        </p:nvSpPr>
        <p:spPr>
          <a:xfrm>
            <a:off x="5502389" y="4591085"/>
            <a:ext cx="309218" cy="600749"/>
          </a:xfrm>
          <a:prstGeom prst="downArrow">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3058784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72400" y="166803"/>
            <a:ext cx="7772400" cy="900000"/>
          </a:xfrm>
        </p:spPr>
        <p:txBody>
          <a:bodyPr/>
          <a:lstStyle/>
          <a:p>
            <a:r>
              <a:rPr lang="en-US" dirty="0" smtClean="0"/>
              <a:t>Fault Location and Fault Area Location Inputs and Outputs [6]</a:t>
            </a: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smtClean="0"/>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4</a:t>
            </a:fld>
            <a:endParaRPr lang="en-US" altLang="en-US" dirty="0"/>
          </a:p>
        </p:txBody>
      </p:sp>
      <p:pic>
        <p:nvPicPr>
          <p:cNvPr id="6" name="Picture 5"/>
          <p:cNvPicPr>
            <a:picLocks noChangeAspect="1"/>
          </p:cNvPicPr>
          <p:nvPr/>
        </p:nvPicPr>
        <p:blipFill>
          <a:blip r:embed="rId3"/>
          <a:stretch>
            <a:fillRect/>
          </a:stretch>
        </p:blipFill>
        <p:spPr>
          <a:xfrm>
            <a:off x="19683" y="1222626"/>
            <a:ext cx="9062768" cy="5506948"/>
          </a:xfrm>
          <a:prstGeom prst="rect">
            <a:avLst/>
          </a:prstGeom>
        </p:spPr>
      </p:pic>
      <p:sp>
        <p:nvSpPr>
          <p:cNvPr id="2" name="Oval 1"/>
          <p:cNvSpPr/>
          <p:nvPr/>
        </p:nvSpPr>
        <p:spPr>
          <a:xfrm>
            <a:off x="938676" y="3738520"/>
            <a:ext cx="2848397" cy="3058790"/>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521881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769621" y="1666215"/>
            <a:ext cx="2990850" cy="1400175"/>
          </a:xfrm>
          <a:prstGeom prst="rect">
            <a:avLst/>
          </a:prstGeom>
        </p:spPr>
      </p:pic>
      <p:sp>
        <p:nvSpPr>
          <p:cNvPr id="2" name="Text Placeholder 1"/>
          <p:cNvSpPr>
            <a:spLocks noGrp="1"/>
          </p:cNvSpPr>
          <p:nvPr>
            <p:ph type="body" sz="quarter" idx="13"/>
          </p:nvPr>
        </p:nvSpPr>
        <p:spPr>
          <a:xfrm>
            <a:off x="383249" y="1383581"/>
            <a:ext cx="5386372" cy="4136400"/>
          </a:xfrm>
        </p:spPr>
        <p:txBody>
          <a:bodyPr>
            <a:normAutofit/>
          </a:bodyPr>
          <a:lstStyle/>
          <a:p>
            <a:pPr>
              <a:lnSpc>
                <a:spcPct val="150000"/>
              </a:lnSpc>
              <a:buFont typeface="Arial" panose="020B0604020202020204" pitchFamily="34" charset="0"/>
              <a:buChar char="•"/>
            </a:pPr>
            <a:r>
              <a:rPr lang="en-US" sz="2000" dirty="0" smtClean="0"/>
              <a:t>Fault location is proportional to the impedance</a:t>
            </a:r>
          </a:p>
          <a:p>
            <a:pPr marL="0" indent="0">
              <a:lnSpc>
                <a:spcPct val="150000"/>
              </a:lnSpc>
            </a:pPr>
            <a:endParaRPr lang="en-US" sz="1200" dirty="0" smtClean="0"/>
          </a:p>
          <a:p>
            <a:pPr marL="0" indent="0">
              <a:lnSpc>
                <a:spcPct val="150000"/>
              </a:lnSpc>
            </a:pPr>
            <a:endParaRPr lang="en-US" sz="1200" dirty="0"/>
          </a:p>
          <a:p>
            <a:pPr marL="0" indent="0">
              <a:lnSpc>
                <a:spcPct val="150000"/>
              </a:lnSpc>
            </a:pPr>
            <a:endParaRPr lang="en-US" sz="1200" dirty="0" smtClean="0"/>
          </a:p>
          <a:p>
            <a:pPr marL="0" indent="0">
              <a:lnSpc>
                <a:spcPct val="150000"/>
              </a:lnSpc>
            </a:pPr>
            <a:endParaRPr lang="en-US" sz="1200" dirty="0"/>
          </a:p>
          <a:p>
            <a:pPr marL="0" indent="0">
              <a:lnSpc>
                <a:spcPct val="150000"/>
              </a:lnSpc>
            </a:pPr>
            <a:r>
              <a:rPr lang="en-US" sz="1200" dirty="0" smtClean="0"/>
              <a:t>	</a:t>
            </a:r>
            <a:r>
              <a:rPr lang="en-US" sz="1200" dirty="0" err="1" smtClean="0"/>
              <a:t>V</a:t>
            </a:r>
            <a:r>
              <a:rPr lang="en-US" sz="1200" baseline="-25000" dirty="0" err="1" smtClean="0"/>
              <a:t>f</a:t>
            </a:r>
            <a:r>
              <a:rPr lang="en-US" sz="1200" dirty="0" smtClean="0"/>
              <a:t> = voltage during fault, I</a:t>
            </a:r>
            <a:r>
              <a:rPr lang="en-US" sz="1200" baseline="-25000" dirty="0" smtClean="0"/>
              <a:t>f </a:t>
            </a:r>
            <a:r>
              <a:rPr lang="en-US" sz="1200" dirty="0" smtClean="0"/>
              <a:t>= current during fault, </a:t>
            </a:r>
            <a:r>
              <a:rPr lang="en-US" sz="1200" dirty="0" err="1" smtClean="0"/>
              <a:t>Z</a:t>
            </a:r>
            <a:r>
              <a:rPr lang="en-US" sz="1200" baseline="-25000" dirty="0" err="1" smtClean="0"/>
              <a:t>l</a:t>
            </a:r>
            <a:r>
              <a:rPr lang="en-US" sz="1200" dirty="0" smtClean="0"/>
              <a:t> = line impedance 	per unit length, </a:t>
            </a:r>
            <a:r>
              <a:rPr lang="en-US" sz="1200" dirty="0" err="1" smtClean="0"/>
              <a:t>f</a:t>
            </a:r>
            <a:r>
              <a:rPr lang="en-US" sz="1200" baseline="-25000" dirty="0" err="1" smtClean="0"/>
              <a:t>d</a:t>
            </a:r>
            <a:r>
              <a:rPr lang="en-US" sz="1200" dirty="0" smtClean="0"/>
              <a:t>= Fault distance from measurement node </a:t>
            </a:r>
          </a:p>
        </p:txBody>
      </p:sp>
      <p:sp>
        <p:nvSpPr>
          <p:cNvPr id="3" name="Title 2"/>
          <p:cNvSpPr>
            <a:spLocks noGrp="1"/>
          </p:cNvSpPr>
          <p:nvPr>
            <p:ph type="ctrTitle"/>
          </p:nvPr>
        </p:nvSpPr>
        <p:spPr/>
        <p:txBody>
          <a:bodyPr/>
          <a:lstStyle/>
          <a:p>
            <a:r>
              <a:rPr lang="en-US" dirty="0" smtClean="0"/>
              <a:t>Impedance Based Fault Location Methods [1]</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5</a:t>
            </a:fld>
            <a:endParaRPr lang="en-US" altLang="en-US" dirty="0"/>
          </a:p>
        </p:txBody>
      </p:sp>
      <p:pic>
        <p:nvPicPr>
          <p:cNvPr id="9" name="Picture 8"/>
          <p:cNvPicPr>
            <a:picLocks noChangeAspect="1"/>
          </p:cNvPicPr>
          <p:nvPr/>
        </p:nvPicPr>
        <p:blipFill>
          <a:blip r:embed="rId4"/>
          <a:stretch>
            <a:fillRect/>
          </a:stretch>
        </p:blipFill>
        <p:spPr>
          <a:xfrm>
            <a:off x="2316749" y="2343652"/>
            <a:ext cx="1187852" cy="668167"/>
          </a:xfrm>
          <a:prstGeom prst="rect">
            <a:avLst/>
          </a:prstGeom>
        </p:spPr>
      </p:pic>
    </p:spTree>
    <p:extLst>
      <p:ext uri="{BB962C8B-B14F-4D97-AF65-F5344CB8AC3E}">
        <p14:creationId xmlns:p14="http://schemas.microsoft.com/office/powerpoint/2010/main" val="728892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3690104" y="4158362"/>
            <a:ext cx="1186431" cy="773094"/>
          </a:xfrm>
          <a:prstGeom prst="rect">
            <a:avLst/>
          </a:prstGeom>
        </p:spPr>
      </p:pic>
      <p:sp>
        <p:nvSpPr>
          <p:cNvPr id="2" name="Text Placeholder 1"/>
          <p:cNvSpPr>
            <a:spLocks noGrp="1"/>
          </p:cNvSpPr>
          <p:nvPr>
            <p:ph type="body" sz="quarter" idx="13"/>
          </p:nvPr>
        </p:nvSpPr>
        <p:spPr>
          <a:xfrm>
            <a:off x="305380" y="1317327"/>
            <a:ext cx="4760251" cy="4412853"/>
          </a:xfrm>
        </p:spPr>
        <p:txBody>
          <a:bodyPr>
            <a:normAutofit fontScale="55000" lnSpcReduction="20000"/>
          </a:bodyPr>
          <a:lstStyle/>
          <a:p>
            <a:pPr>
              <a:lnSpc>
                <a:spcPct val="150000"/>
              </a:lnSpc>
              <a:buFont typeface="Arial" panose="020B0604020202020204" pitchFamily="34" charset="0"/>
              <a:buChar char="•"/>
            </a:pPr>
            <a:r>
              <a:rPr lang="en-US" sz="2200" dirty="0" smtClean="0"/>
              <a:t>“When a fault occurs, it generates high frequency travelling waves of currents and voltages propagating away towards both ends” [6]. “Then, the travelling waves are reflected at the end of the line respectively [7]</a:t>
            </a:r>
          </a:p>
          <a:p>
            <a:pPr>
              <a:lnSpc>
                <a:spcPct val="150000"/>
              </a:lnSpc>
              <a:buFont typeface="Arial" panose="020B0604020202020204" pitchFamily="34" charset="0"/>
              <a:buChar char="•"/>
            </a:pPr>
            <a:r>
              <a:rPr lang="en-US" sz="2200" dirty="0"/>
              <a:t>D</a:t>
            </a:r>
            <a:r>
              <a:rPr lang="en-US" sz="2200" dirty="0" smtClean="0"/>
              <a:t>ouble-ended methods [8]</a:t>
            </a:r>
          </a:p>
          <a:p>
            <a:pPr marL="0" indent="0">
              <a:lnSpc>
                <a:spcPct val="150000"/>
              </a:lnSpc>
            </a:pPr>
            <a:endParaRPr lang="en-US" sz="2000" dirty="0" smtClean="0"/>
          </a:p>
          <a:p>
            <a:r>
              <a:rPr lang="en-US" sz="1800" b="0" i="1" dirty="0" smtClean="0"/>
              <a:t>	d= distance to the fault point from </a:t>
            </a:r>
            <a:r>
              <a:rPr lang="en-US" sz="1800" b="0" i="1" dirty="0"/>
              <a:t>B</a:t>
            </a:r>
            <a:r>
              <a:rPr lang="en-US" sz="1800" b="0" i="1" dirty="0" smtClean="0"/>
              <a:t>us1 (see picture) , v = </a:t>
            </a:r>
            <a:r>
              <a:rPr lang="en-US" sz="1800" b="0" dirty="0" smtClean="0"/>
              <a:t>propagation </a:t>
            </a:r>
            <a:r>
              <a:rPr lang="en-US" sz="1800" b="0" dirty="0"/>
              <a:t>velocity of </a:t>
            </a:r>
            <a:r>
              <a:rPr lang="en-US" sz="1800" b="0" dirty="0" smtClean="0"/>
              <a:t>the travelling wave, l = line length, </a:t>
            </a:r>
            <a:r>
              <a:rPr lang="en-US" sz="1800" b="0" i="1" dirty="0"/>
              <a:t>t11 </a:t>
            </a:r>
            <a:r>
              <a:rPr lang="en-US" sz="1800" b="0" dirty="0" smtClean="0"/>
              <a:t>= the </a:t>
            </a:r>
            <a:r>
              <a:rPr lang="en-US" sz="1800" b="0" dirty="0"/>
              <a:t>initial transient instant at Bus </a:t>
            </a:r>
            <a:r>
              <a:rPr lang="en-US" sz="1800" b="0" dirty="0" smtClean="0"/>
              <a:t>1,</a:t>
            </a:r>
            <a:endParaRPr lang="en-US" sz="1800" b="0" dirty="0"/>
          </a:p>
          <a:p>
            <a:r>
              <a:rPr lang="en-US" sz="1800" b="0" i="1" dirty="0" smtClean="0"/>
              <a:t>	t21 </a:t>
            </a:r>
            <a:r>
              <a:rPr lang="en-US" sz="1800" b="0" dirty="0" smtClean="0"/>
              <a:t>=  </a:t>
            </a:r>
            <a:r>
              <a:rPr lang="en-US" sz="1800" b="0" dirty="0"/>
              <a:t>the initial transient instant at Bus 2</a:t>
            </a:r>
            <a:r>
              <a:rPr lang="en-US" sz="1800" b="0" dirty="0" smtClean="0"/>
              <a:t>;</a:t>
            </a:r>
          </a:p>
          <a:p>
            <a:endParaRPr lang="en-US" sz="1900" dirty="0"/>
          </a:p>
          <a:p>
            <a:pPr>
              <a:lnSpc>
                <a:spcPct val="150000"/>
              </a:lnSpc>
              <a:buFont typeface="Arial" panose="020B0604020202020204" pitchFamily="34" charset="0"/>
              <a:buChar char="•"/>
            </a:pPr>
            <a:r>
              <a:rPr lang="en-US" sz="2200" dirty="0" smtClean="0"/>
              <a:t>Single-ended methods [9] based on two consecutive reflections at the same end. This method does not require synchronization between the two ends.</a:t>
            </a:r>
          </a:p>
          <a:p>
            <a:pPr>
              <a:lnSpc>
                <a:spcPct val="150000"/>
              </a:lnSpc>
              <a:buFont typeface="Arial" panose="020B0604020202020204" pitchFamily="34" charset="0"/>
              <a:buChar char="•"/>
            </a:pPr>
            <a:endParaRPr lang="en-US" sz="2000" dirty="0" smtClean="0"/>
          </a:p>
          <a:p>
            <a:r>
              <a:rPr lang="en-US" b="0" i="1" dirty="0" smtClean="0"/>
              <a:t>	</a:t>
            </a:r>
            <a:r>
              <a:rPr lang="en-US" sz="1800" b="0" i="1" dirty="0" smtClean="0"/>
              <a:t>x </a:t>
            </a:r>
            <a:r>
              <a:rPr lang="en-US" sz="1800" b="0" dirty="0"/>
              <a:t>=</a:t>
            </a:r>
            <a:r>
              <a:rPr lang="en-US" sz="1800" b="0" dirty="0" smtClean="0"/>
              <a:t> </a:t>
            </a:r>
            <a:r>
              <a:rPr lang="en-US" sz="1800" b="0" dirty="0"/>
              <a:t>the distance to the fault, </a:t>
            </a:r>
            <a:r>
              <a:rPr lang="en-US" sz="1800" b="0" i="1" dirty="0"/>
              <a:t>v </a:t>
            </a:r>
            <a:r>
              <a:rPr lang="en-US" sz="1800" b="0" dirty="0"/>
              <a:t>=</a:t>
            </a:r>
            <a:r>
              <a:rPr lang="en-US" sz="1800" b="0" dirty="0" smtClean="0"/>
              <a:t> </a:t>
            </a:r>
            <a:r>
              <a:rPr lang="en-US" sz="1800" b="0" dirty="0"/>
              <a:t>the wave velocity (for the mode</a:t>
            </a:r>
          </a:p>
          <a:p>
            <a:r>
              <a:rPr lang="en-US" sz="1800" b="0" dirty="0" smtClean="0"/>
              <a:t>	used</a:t>
            </a:r>
            <a:r>
              <a:rPr lang="en-US" sz="1800" b="0" dirty="0"/>
              <a:t>), and </a:t>
            </a:r>
            <a:r>
              <a:rPr lang="en-US" sz="1800" b="0" i="1" dirty="0"/>
              <a:t>t</a:t>
            </a:r>
            <a:r>
              <a:rPr lang="en-US" sz="1800" b="0" i="1" baseline="-25000" dirty="0"/>
              <a:t>d</a:t>
            </a:r>
            <a:r>
              <a:rPr lang="en-US" sz="1800" i="1" dirty="0"/>
              <a:t> </a:t>
            </a:r>
            <a:r>
              <a:rPr lang="en-US" sz="1800" b="0" dirty="0"/>
              <a:t>=</a:t>
            </a:r>
            <a:r>
              <a:rPr lang="en-US" sz="1800" b="0" dirty="0" smtClean="0"/>
              <a:t> </a:t>
            </a:r>
            <a:r>
              <a:rPr lang="en-US" sz="1800" b="0" dirty="0"/>
              <a:t>the time difference between two consecutive</a:t>
            </a:r>
          </a:p>
          <a:p>
            <a:r>
              <a:rPr lang="fi-FI" sz="1800" b="0" dirty="0" smtClean="0"/>
              <a:t>	</a:t>
            </a:r>
            <a:r>
              <a:rPr lang="fi-FI" sz="1800" b="0" dirty="0" err="1" smtClean="0"/>
              <a:t>peaks</a:t>
            </a:r>
            <a:endParaRPr lang="en-US" sz="1800" dirty="0" smtClean="0"/>
          </a:p>
          <a:p>
            <a:pPr>
              <a:lnSpc>
                <a:spcPct val="150000"/>
              </a:lnSpc>
              <a:buFont typeface="Arial" panose="020B0604020202020204" pitchFamily="34" charset="0"/>
              <a:buChar char="•"/>
            </a:pPr>
            <a:endParaRPr lang="en-US" sz="2000" dirty="0" smtClean="0"/>
          </a:p>
          <a:p>
            <a:pPr>
              <a:lnSpc>
                <a:spcPct val="150000"/>
              </a:lnSpc>
              <a:buFont typeface="Arial" panose="020B0604020202020204" pitchFamily="34" charset="0"/>
              <a:buChar char="•"/>
            </a:pPr>
            <a:endParaRPr lang="en-US" sz="2000" dirty="0" smtClean="0"/>
          </a:p>
        </p:txBody>
      </p:sp>
      <p:sp>
        <p:nvSpPr>
          <p:cNvPr id="3" name="Title 2"/>
          <p:cNvSpPr>
            <a:spLocks noGrp="1"/>
          </p:cNvSpPr>
          <p:nvPr>
            <p:ph type="ctrTitle"/>
          </p:nvPr>
        </p:nvSpPr>
        <p:spPr>
          <a:xfrm>
            <a:off x="572399" y="487740"/>
            <a:ext cx="7891869" cy="900000"/>
          </a:xfrm>
        </p:spPr>
        <p:txBody>
          <a:bodyPr/>
          <a:lstStyle/>
          <a:p>
            <a:r>
              <a:rPr lang="en-US" dirty="0" smtClean="0"/>
              <a:t>Travelling Waves-Based Fault Location Methods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6</a:t>
            </a:fld>
            <a:endParaRPr lang="en-US" altLang="en-US" dirty="0"/>
          </a:p>
        </p:txBody>
      </p:sp>
      <p:pic>
        <p:nvPicPr>
          <p:cNvPr id="11" name="Picture 10"/>
          <p:cNvPicPr>
            <a:picLocks noChangeAspect="1"/>
          </p:cNvPicPr>
          <p:nvPr/>
        </p:nvPicPr>
        <p:blipFill>
          <a:blip r:embed="rId4"/>
          <a:stretch>
            <a:fillRect/>
          </a:stretch>
        </p:blipFill>
        <p:spPr>
          <a:xfrm>
            <a:off x="5143500" y="1383581"/>
            <a:ext cx="3830567" cy="3161328"/>
          </a:xfrm>
          <a:prstGeom prst="rect">
            <a:avLst/>
          </a:prstGeom>
        </p:spPr>
      </p:pic>
      <p:sp>
        <p:nvSpPr>
          <p:cNvPr id="12" name="TextBox 11"/>
          <p:cNvSpPr txBox="1"/>
          <p:nvPr/>
        </p:nvSpPr>
        <p:spPr>
          <a:xfrm>
            <a:off x="8067760" y="3864253"/>
            <a:ext cx="2031102" cy="276999"/>
          </a:xfrm>
          <a:prstGeom prst="rect">
            <a:avLst/>
          </a:prstGeom>
          <a:noFill/>
        </p:spPr>
        <p:txBody>
          <a:bodyPr wrap="square" rtlCol="0">
            <a:spAutoFit/>
          </a:bodyPr>
          <a:lstStyle/>
          <a:p>
            <a:r>
              <a:rPr lang="en-US" sz="1200" dirty="0" smtClean="0"/>
              <a:t>Source: [5]</a:t>
            </a:r>
            <a:endParaRPr lang="fi-FI" sz="1200" dirty="0"/>
          </a:p>
        </p:txBody>
      </p:sp>
      <p:pic>
        <p:nvPicPr>
          <p:cNvPr id="10" name="Picture 9"/>
          <p:cNvPicPr>
            <a:picLocks noChangeAspect="1"/>
          </p:cNvPicPr>
          <p:nvPr/>
        </p:nvPicPr>
        <p:blipFill>
          <a:blip r:embed="rId5"/>
          <a:stretch>
            <a:fillRect/>
          </a:stretch>
        </p:blipFill>
        <p:spPr>
          <a:xfrm>
            <a:off x="3046594" y="2206466"/>
            <a:ext cx="1631765" cy="565758"/>
          </a:xfrm>
          <a:prstGeom prst="rect">
            <a:avLst/>
          </a:prstGeom>
        </p:spPr>
      </p:pic>
    </p:spTree>
    <p:extLst>
      <p:ext uri="{BB962C8B-B14F-4D97-AF65-F5344CB8AC3E}">
        <p14:creationId xmlns:p14="http://schemas.microsoft.com/office/powerpoint/2010/main" val="637519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7430" y="1248525"/>
            <a:ext cx="7547745" cy="2457697"/>
          </a:xfrm>
        </p:spPr>
        <p:txBody>
          <a:bodyPr>
            <a:normAutofit fontScale="70000" lnSpcReduction="20000"/>
          </a:bodyPr>
          <a:lstStyle/>
          <a:p>
            <a:pPr>
              <a:lnSpc>
                <a:spcPct val="150000"/>
              </a:lnSpc>
              <a:buFont typeface="Arial" panose="020B0604020202020204" pitchFamily="34" charset="0"/>
              <a:buChar char="•"/>
            </a:pPr>
            <a:r>
              <a:rPr lang="en-US" sz="2400" dirty="0" smtClean="0"/>
              <a:t>Some AI methods which have been deployed in fault location in distribution systems [1]</a:t>
            </a:r>
          </a:p>
          <a:p>
            <a:pPr lvl="1">
              <a:lnSpc>
                <a:spcPct val="150000"/>
              </a:lnSpc>
              <a:buFont typeface="Arial" panose="020B0604020202020204" pitchFamily="34" charset="0"/>
              <a:buChar char="•"/>
            </a:pPr>
            <a:r>
              <a:rPr lang="en-US" sz="1900" dirty="0" smtClean="0"/>
              <a:t>Artificial neural network (ANN)</a:t>
            </a:r>
          </a:p>
          <a:p>
            <a:pPr lvl="1">
              <a:lnSpc>
                <a:spcPct val="150000"/>
              </a:lnSpc>
              <a:buFont typeface="Arial" panose="020B0604020202020204" pitchFamily="34" charset="0"/>
              <a:buChar char="•"/>
            </a:pPr>
            <a:r>
              <a:rPr lang="en-US" sz="1900" dirty="0" smtClean="0"/>
              <a:t>Support vector Machine (SVM)</a:t>
            </a:r>
          </a:p>
          <a:p>
            <a:pPr lvl="1">
              <a:lnSpc>
                <a:spcPct val="150000"/>
              </a:lnSpc>
              <a:buFont typeface="Arial" panose="020B0604020202020204" pitchFamily="34" charset="0"/>
              <a:buChar char="•"/>
            </a:pPr>
            <a:r>
              <a:rPr lang="en-US" sz="1900" dirty="0" smtClean="0"/>
              <a:t>Fuzzy Logic</a:t>
            </a:r>
          </a:p>
          <a:p>
            <a:pPr lvl="1">
              <a:lnSpc>
                <a:spcPct val="150000"/>
              </a:lnSpc>
              <a:buFont typeface="Arial" panose="020B0604020202020204" pitchFamily="34" charset="0"/>
              <a:buChar char="•"/>
            </a:pPr>
            <a:r>
              <a:rPr lang="en-US" sz="1900" dirty="0" smtClean="0"/>
              <a:t>Genetic Algorithm (GA)</a:t>
            </a:r>
          </a:p>
          <a:p>
            <a:pPr lvl="1">
              <a:lnSpc>
                <a:spcPct val="150000"/>
              </a:lnSpc>
              <a:buFont typeface="Arial" panose="020B0604020202020204" pitchFamily="34" charset="0"/>
              <a:buChar char="•"/>
            </a:pPr>
            <a:r>
              <a:rPr lang="en-US" sz="1900" dirty="0" smtClean="0"/>
              <a:t>Matching approach</a:t>
            </a:r>
          </a:p>
          <a:p>
            <a:pPr marL="0" indent="0">
              <a:lnSpc>
                <a:spcPct val="150000"/>
              </a:lnSpc>
            </a:pPr>
            <a:endParaRPr lang="en-US" sz="2000" dirty="0" smtClean="0"/>
          </a:p>
        </p:txBody>
      </p:sp>
      <p:sp>
        <p:nvSpPr>
          <p:cNvPr id="3" name="Title 2"/>
          <p:cNvSpPr>
            <a:spLocks noGrp="1"/>
          </p:cNvSpPr>
          <p:nvPr>
            <p:ph type="ctrTitle"/>
          </p:nvPr>
        </p:nvSpPr>
        <p:spPr>
          <a:xfrm>
            <a:off x="477430" y="187253"/>
            <a:ext cx="8431901" cy="900000"/>
          </a:xfrm>
        </p:spPr>
        <p:txBody>
          <a:bodyPr/>
          <a:lstStyle/>
          <a:p>
            <a:r>
              <a:rPr lang="en-US" dirty="0" smtClean="0"/>
              <a:t>Learning </a:t>
            </a:r>
            <a:r>
              <a:rPr lang="en-US" dirty="0"/>
              <a:t>B</a:t>
            </a:r>
            <a:r>
              <a:rPr lang="en-US" dirty="0" smtClean="0"/>
              <a:t>ased / Artificial Intelligence (AI) Based Fault Location Methods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7</a:t>
            </a:fld>
            <a:endParaRPr lang="en-US" altLang="en-US" dirty="0"/>
          </a:p>
        </p:txBody>
      </p:sp>
      <p:pic>
        <p:nvPicPr>
          <p:cNvPr id="6" name="Picture 5"/>
          <p:cNvPicPr>
            <a:picLocks noChangeAspect="1"/>
          </p:cNvPicPr>
          <p:nvPr/>
        </p:nvPicPr>
        <p:blipFill>
          <a:blip r:embed="rId3"/>
          <a:stretch>
            <a:fillRect/>
          </a:stretch>
        </p:blipFill>
        <p:spPr>
          <a:xfrm>
            <a:off x="5911850" y="3570613"/>
            <a:ext cx="2814106" cy="1963330"/>
          </a:xfrm>
          <a:prstGeom prst="rect">
            <a:avLst/>
          </a:prstGeom>
        </p:spPr>
      </p:pic>
      <p:sp>
        <p:nvSpPr>
          <p:cNvPr id="9" name="Text Placeholder 1"/>
          <p:cNvSpPr txBox="1">
            <a:spLocks/>
          </p:cNvSpPr>
          <p:nvPr/>
        </p:nvSpPr>
        <p:spPr bwMode="auto">
          <a:xfrm>
            <a:off x="451574" y="3581217"/>
            <a:ext cx="5321567" cy="413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50000"/>
              </a:lnSpc>
              <a:buFont typeface="Arial" panose="020B0604020202020204" pitchFamily="34" charset="0"/>
              <a:buChar char="•"/>
            </a:pPr>
            <a:r>
              <a:rPr lang="en-US" sz="1500" dirty="0" smtClean="0"/>
              <a:t>Case ANN</a:t>
            </a:r>
          </a:p>
          <a:p>
            <a:pPr lvl="1">
              <a:lnSpc>
                <a:spcPct val="150000"/>
              </a:lnSpc>
              <a:buFont typeface="Arial" panose="020B0604020202020204" pitchFamily="34" charset="0"/>
              <a:buChar char="•"/>
            </a:pPr>
            <a:r>
              <a:rPr lang="en-US" sz="1300" dirty="0"/>
              <a:t>I</a:t>
            </a:r>
            <a:r>
              <a:rPr lang="en-US" sz="1300" dirty="0" smtClean="0"/>
              <a:t>ntend </a:t>
            </a:r>
            <a:r>
              <a:rPr lang="en-US" sz="1300" dirty="0"/>
              <a:t>to replicate the way that we humans </a:t>
            </a:r>
            <a:r>
              <a:rPr lang="en-US" sz="1300" dirty="0" smtClean="0"/>
              <a:t>learn</a:t>
            </a:r>
          </a:p>
          <a:p>
            <a:pPr lvl="1">
              <a:lnSpc>
                <a:spcPct val="150000"/>
              </a:lnSpc>
              <a:buFont typeface="Arial" panose="020B0604020202020204" pitchFamily="34" charset="0"/>
              <a:buChar char="•"/>
            </a:pPr>
            <a:r>
              <a:rPr lang="en-US" sz="1300" dirty="0" smtClean="0"/>
              <a:t>Recognizes difficult patterns of information but require a training process to locate a fault  with a set of data input and expected output [1]. This input data can be acquired </a:t>
            </a:r>
            <a:r>
              <a:rPr lang="en-US" sz="1300" dirty="0" err="1" smtClean="0"/>
              <a:t>e..g</a:t>
            </a:r>
            <a:r>
              <a:rPr lang="en-US" sz="1300" dirty="0" smtClean="0"/>
              <a:t> through </a:t>
            </a:r>
            <a:r>
              <a:rPr lang="en-US" sz="1300" dirty="0"/>
              <a:t>a digital fault recorder, a digital relay or even with computer simulations of the system </a:t>
            </a:r>
            <a:r>
              <a:rPr lang="en-US" sz="1300" dirty="0" smtClean="0"/>
              <a:t>model [10]</a:t>
            </a:r>
          </a:p>
          <a:p>
            <a:pPr lvl="1">
              <a:lnSpc>
                <a:spcPct val="150000"/>
              </a:lnSpc>
              <a:buFont typeface="Arial" panose="020B0604020202020204" pitchFamily="34" charset="0"/>
              <a:buChar char="•"/>
            </a:pPr>
            <a:endParaRPr lang="en-US" sz="1500" dirty="0" smtClean="0"/>
          </a:p>
          <a:p>
            <a:pPr lvl="1">
              <a:lnSpc>
                <a:spcPct val="150000"/>
              </a:lnSpc>
              <a:buFont typeface="Arial" panose="020B0604020202020204" pitchFamily="34" charset="0"/>
              <a:buChar char="•"/>
            </a:pPr>
            <a:endParaRPr lang="en-US" sz="1500" dirty="0" smtClean="0"/>
          </a:p>
          <a:p>
            <a:pPr lvl="1">
              <a:lnSpc>
                <a:spcPct val="150000"/>
              </a:lnSpc>
              <a:buFont typeface="Arial" panose="020B0604020202020204" pitchFamily="34" charset="0"/>
              <a:buChar char="•"/>
            </a:pPr>
            <a:endParaRPr lang="en-US" sz="3000" dirty="0" smtClean="0"/>
          </a:p>
        </p:txBody>
      </p:sp>
    </p:spTree>
    <p:extLst>
      <p:ext uri="{BB962C8B-B14F-4D97-AF65-F5344CB8AC3E}">
        <p14:creationId xmlns:p14="http://schemas.microsoft.com/office/powerpoint/2010/main" val="789529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83249" y="1383581"/>
            <a:ext cx="4590389" cy="4394132"/>
          </a:xfrm>
        </p:spPr>
        <p:txBody>
          <a:bodyPr>
            <a:normAutofit fontScale="62500" lnSpcReduction="20000"/>
          </a:bodyPr>
          <a:lstStyle/>
          <a:p>
            <a:pPr>
              <a:lnSpc>
                <a:spcPct val="150000"/>
              </a:lnSpc>
              <a:buFont typeface="Arial" panose="020B0604020202020204" pitchFamily="34" charset="0"/>
              <a:buChar char="•"/>
            </a:pPr>
            <a:r>
              <a:rPr lang="en-US" sz="2000" dirty="0" smtClean="0"/>
              <a:t>Phasor Measurement Units (PMUs) are power systems devices which are capable of measuring phasor values of voltage and current with time references provided by GPS</a:t>
            </a:r>
          </a:p>
          <a:p>
            <a:pPr>
              <a:lnSpc>
                <a:spcPct val="150000"/>
              </a:lnSpc>
              <a:buFont typeface="Arial" panose="020B0604020202020204" pitchFamily="34" charset="0"/>
              <a:buChar char="•"/>
            </a:pPr>
            <a:r>
              <a:rPr lang="en-US" sz="2000" dirty="0" smtClean="0"/>
              <a:t>Major Components of a Wide Area Monitoring System (WAMS) are PMUs, Phasor Data Concentrators (PDC), Super-Phasor Data Concentrator (SPDC) and communications network.</a:t>
            </a:r>
          </a:p>
          <a:p>
            <a:pPr>
              <a:lnSpc>
                <a:spcPct val="150000"/>
              </a:lnSpc>
              <a:buFont typeface="Arial" panose="020B0604020202020204" pitchFamily="34" charset="0"/>
              <a:buChar char="•"/>
            </a:pPr>
            <a:r>
              <a:rPr lang="en-US" sz="2000" dirty="0" smtClean="0"/>
              <a:t>In [11] WAMS and ANN technologies were combined: WAMS collects the data (phasors </a:t>
            </a:r>
            <a:r>
              <a:rPr lang="en-US" sz="2000" dirty="0" err="1" smtClean="0"/>
              <a:t>etc</a:t>
            </a:r>
            <a:r>
              <a:rPr lang="en-US" sz="2000" dirty="0" smtClean="0"/>
              <a:t>) and a trained ANN identifies if the system is in faulted condition and localizes the fault. The ANN system is very powerful in identifying the faulty pattern and classifying the fault by patter recognition.</a:t>
            </a:r>
          </a:p>
          <a:p>
            <a:pPr>
              <a:lnSpc>
                <a:spcPct val="150000"/>
              </a:lnSpc>
              <a:buFont typeface="Arial" panose="020B0604020202020204" pitchFamily="34" charset="0"/>
              <a:buChar char="•"/>
            </a:pPr>
            <a:endParaRPr lang="en-US" sz="2000" dirty="0" smtClean="0"/>
          </a:p>
          <a:p>
            <a:pPr marL="0" indent="0">
              <a:lnSpc>
                <a:spcPct val="150000"/>
              </a:lnSpc>
            </a:pPr>
            <a:endParaRPr lang="en-US" sz="1200" dirty="0" smtClean="0"/>
          </a:p>
        </p:txBody>
      </p:sp>
      <p:sp>
        <p:nvSpPr>
          <p:cNvPr id="3" name="Title 2"/>
          <p:cNvSpPr>
            <a:spLocks noGrp="1"/>
          </p:cNvSpPr>
          <p:nvPr>
            <p:ph type="ctrTitle"/>
          </p:nvPr>
        </p:nvSpPr>
        <p:spPr>
          <a:xfrm>
            <a:off x="194208" y="214713"/>
            <a:ext cx="8949792" cy="900000"/>
          </a:xfrm>
        </p:spPr>
        <p:txBody>
          <a:bodyPr/>
          <a:lstStyle/>
          <a:p>
            <a:r>
              <a:rPr lang="en-US" dirty="0" smtClean="0"/>
              <a:t>Fault Location Utilizing Wide Area Monitoring Systems in Combination with Artificial Intelligence [11]</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8</a:t>
            </a:fld>
            <a:endParaRPr lang="en-US" altLang="en-US" dirty="0"/>
          </a:p>
        </p:txBody>
      </p:sp>
      <p:pic>
        <p:nvPicPr>
          <p:cNvPr id="10" name="Picture 9"/>
          <p:cNvPicPr>
            <a:picLocks noChangeAspect="1"/>
          </p:cNvPicPr>
          <p:nvPr/>
        </p:nvPicPr>
        <p:blipFill>
          <a:blip r:embed="rId3"/>
          <a:stretch>
            <a:fillRect/>
          </a:stretch>
        </p:blipFill>
        <p:spPr>
          <a:xfrm>
            <a:off x="5087979" y="1960036"/>
            <a:ext cx="4056021" cy="2371680"/>
          </a:xfrm>
          <a:prstGeom prst="rect">
            <a:avLst/>
          </a:prstGeom>
        </p:spPr>
      </p:pic>
      <p:sp>
        <p:nvSpPr>
          <p:cNvPr id="11" name="TextBox 10"/>
          <p:cNvSpPr txBox="1"/>
          <p:nvPr/>
        </p:nvSpPr>
        <p:spPr>
          <a:xfrm>
            <a:off x="6475523" y="5177039"/>
            <a:ext cx="2492363" cy="400110"/>
          </a:xfrm>
          <a:prstGeom prst="rect">
            <a:avLst/>
          </a:prstGeom>
          <a:noFill/>
        </p:spPr>
        <p:txBody>
          <a:bodyPr wrap="square" rtlCol="0">
            <a:spAutoFit/>
          </a:bodyPr>
          <a:lstStyle/>
          <a:p>
            <a:r>
              <a:rPr lang="en-US" sz="1000" dirty="0" smtClean="0"/>
              <a:t>GPS = Global Positioning System</a:t>
            </a:r>
          </a:p>
          <a:p>
            <a:r>
              <a:rPr lang="en-US" sz="1000" dirty="0" smtClean="0"/>
              <a:t>ANN = Artificial Neural Networks</a:t>
            </a:r>
            <a:endParaRPr lang="fi-FI" sz="1000" dirty="0"/>
          </a:p>
        </p:txBody>
      </p:sp>
    </p:spTree>
    <p:extLst>
      <p:ext uri="{BB962C8B-B14F-4D97-AF65-F5344CB8AC3E}">
        <p14:creationId xmlns:p14="http://schemas.microsoft.com/office/powerpoint/2010/main" val="6142800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25102" y="1313669"/>
            <a:ext cx="6009637" cy="2362301"/>
          </a:xfrm>
        </p:spPr>
        <p:txBody>
          <a:bodyPr>
            <a:normAutofit/>
          </a:bodyPr>
          <a:lstStyle/>
          <a:p>
            <a:pPr>
              <a:lnSpc>
                <a:spcPct val="150000"/>
              </a:lnSpc>
              <a:buFont typeface="Arial" panose="020B0604020202020204" pitchFamily="34" charset="0"/>
              <a:buChar char="•"/>
            </a:pPr>
            <a:r>
              <a:rPr lang="en-US" sz="1600" dirty="0" smtClean="0"/>
              <a:t>Bi-directional power-flow [5,12]</a:t>
            </a:r>
            <a:r>
              <a:rPr lang="en-US" sz="1600" i="1" dirty="0" smtClean="0"/>
              <a:t> </a:t>
            </a:r>
          </a:p>
          <a:p>
            <a:pPr lvl="1">
              <a:lnSpc>
                <a:spcPct val="150000"/>
              </a:lnSpc>
              <a:buFont typeface="Arial" panose="020B0604020202020204" pitchFamily="34" charset="0"/>
              <a:buChar char="•"/>
            </a:pPr>
            <a:r>
              <a:rPr lang="en-US" sz="1600" dirty="0" smtClean="0"/>
              <a:t>Numerous sources for fault current make protection and fault location more complex</a:t>
            </a:r>
          </a:p>
          <a:p>
            <a:pPr lvl="1">
              <a:lnSpc>
                <a:spcPct val="150000"/>
              </a:lnSpc>
              <a:buFont typeface="Arial" panose="020B0604020202020204" pitchFamily="34" charset="0"/>
              <a:buChar char="•"/>
            </a:pPr>
            <a:r>
              <a:rPr lang="en-US" sz="1600" dirty="0" smtClean="0"/>
              <a:t>Case auto </a:t>
            </a:r>
            <a:r>
              <a:rPr lang="en-US" sz="1600" dirty="0" err="1" smtClean="0"/>
              <a:t>reclosure</a:t>
            </a:r>
            <a:r>
              <a:rPr lang="en-US" sz="1600" dirty="0" smtClean="0"/>
              <a:t> [11]: Auto </a:t>
            </a:r>
            <a:r>
              <a:rPr lang="en-US" sz="1600" dirty="0" err="1" smtClean="0"/>
              <a:t>reclosure</a:t>
            </a:r>
            <a:r>
              <a:rPr lang="en-US" sz="1600" dirty="0" smtClean="0"/>
              <a:t> unsuccessful since the distributed generator keeps feeding current and maintains the arc.</a:t>
            </a:r>
            <a:endParaRPr lang="en-US" sz="1600" dirty="0"/>
          </a:p>
        </p:txBody>
      </p:sp>
      <p:sp>
        <p:nvSpPr>
          <p:cNvPr id="3" name="Title 2"/>
          <p:cNvSpPr>
            <a:spLocks noGrp="1"/>
          </p:cNvSpPr>
          <p:nvPr>
            <p:ph type="ctrTitle"/>
          </p:nvPr>
        </p:nvSpPr>
        <p:spPr>
          <a:xfrm>
            <a:off x="525102" y="220086"/>
            <a:ext cx="7772400" cy="900000"/>
          </a:xfrm>
        </p:spPr>
        <p:txBody>
          <a:bodyPr/>
          <a:lstStyle/>
          <a:p>
            <a:r>
              <a:rPr lang="en-US" i="1" dirty="0" smtClean="0"/>
              <a:t>Fault Location and Protection Challenges Introduced by Distributed Generation</a:t>
            </a:r>
            <a:endParaRPr lang="en-US" i="1"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smtClean="0"/>
              <a:t>10.4.2018</a:t>
            </a:r>
            <a:endParaRPr lang="en-US" dirty="0"/>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9</a:t>
            </a:fld>
            <a:endParaRPr lang="en-US" altLang="en-US" dirty="0"/>
          </a:p>
        </p:txBody>
      </p:sp>
      <p:pic>
        <p:nvPicPr>
          <p:cNvPr id="6" name="Picture 5"/>
          <p:cNvPicPr>
            <a:picLocks noChangeAspect="1"/>
          </p:cNvPicPr>
          <p:nvPr/>
        </p:nvPicPr>
        <p:blipFill>
          <a:blip r:embed="rId3"/>
          <a:stretch>
            <a:fillRect/>
          </a:stretch>
        </p:blipFill>
        <p:spPr>
          <a:xfrm>
            <a:off x="6534739" y="1394753"/>
            <a:ext cx="2256903" cy="2042946"/>
          </a:xfrm>
          <a:prstGeom prst="rect">
            <a:avLst/>
          </a:prstGeom>
        </p:spPr>
      </p:pic>
      <p:sp>
        <p:nvSpPr>
          <p:cNvPr id="9" name="Text Placeholder 1"/>
          <p:cNvSpPr txBox="1">
            <a:spLocks/>
          </p:cNvSpPr>
          <p:nvPr/>
        </p:nvSpPr>
        <p:spPr bwMode="auto">
          <a:xfrm>
            <a:off x="572400" y="3584469"/>
            <a:ext cx="7772400" cy="413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50000"/>
              </a:lnSpc>
              <a:buFont typeface="Arial" panose="020B0604020202020204" pitchFamily="34" charset="0"/>
              <a:buChar char="•"/>
            </a:pPr>
            <a:r>
              <a:rPr lang="en-US" sz="1600" dirty="0" smtClean="0"/>
              <a:t>Limited fault currents due to power electronics which is often used to connect renewable generation to the power grid [12,13]</a:t>
            </a:r>
          </a:p>
          <a:p>
            <a:pPr lvl="1">
              <a:lnSpc>
                <a:spcPct val="150000"/>
              </a:lnSpc>
              <a:buFont typeface="Arial" panose="020B0604020202020204" pitchFamily="34" charset="0"/>
              <a:buChar char="•"/>
            </a:pPr>
            <a:r>
              <a:rPr lang="en-US" sz="1600" dirty="0" smtClean="0"/>
              <a:t>Difficult to detect for protection applications. Line differential protection could be a potential solution. It requires a communication channel between he ends of the line. Currently this is implemented as optical fiber but going forward it could also be a 5G link. [12]</a:t>
            </a:r>
          </a:p>
        </p:txBody>
      </p:sp>
    </p:spTree>
    <p:extLst>
      <p:ext uri="{BB962C8B-B14F-4D97-AF65-F5344CB8AC3E}">
        <p14:creationId xmlns:p14="http://schemas.microsoft.com/office/powerpoint/2010/main" val="1762924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14594</TotalTime>
  <Words>827</Words>
  <Application>Microsoft Office PowerPoint</Application>
  <PresentationFormat>On-screen Show (4:3)</PresentationFormat>
  <Paragraphs>125</Paragraphs>
  <Slides>12</Slides>
  <Notes>12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presentation</vt:lpstr>
      <vt:lpstr>Aalto Content - Green</vt:lpstr>
      <vt:lpstr>ELEC-E8423 - Smart Grid  Methods for Fault Location and Detection in Smart Grids  April 10, 2018</vt:lpstr>
      <vt:lpstr>Methods for Fault Location and Detection in Smart Grids - Introduction</vt:lpstr>
      <vt:lpstr>Overall Structure of a Fault Location System [5]</vt:lpstr>
      <vt:lpstr>Fault Location and Fault Area Location Inputs and Outputs [6]</vt:lpstr>
      <vt:lpstr>Impedance Based Fault Location Methods [1]</vt:lpstr>
      <vt:lpstr>Travelling Waves-Based Fault Location Methods</vt:lpstr>
      <vt:lpstr>Learning Based / Artificial Intelligence (AI) Based Fault Location Methods</vt:lpstr>
      <vt:lpstr>Fault Location Utilizing Wide Area Monitoring Systems in Combination with Artificial Intelligence [11]</vt:lpstr>
      <vt:lpstr>Fault Location and Protection Challenges Introduced by Distributed Generation</vt:lpstr>
      <vt:lpstr>Methods for Fault Location and Detection in Smart Grids - Conclusions</vt:lpstr>
      <vt:lpstr>Source Material Used</vt:lpstr>
      <vt:lpstr>Thank you!</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1178</cp:revision>
  <cp:lastPrinted>2018-03-27T13:58:09Z</cp:lastPrinted>
  <dcterms:created xsi:type="dcterms:W3CDTF">2010-03-23T14:57:30Z</dcterms:created>
  <dcterms:modified xsi:type="dcterms:W3CDTF">2018-04-10T09:01:02Z</dcterms:modified>
</cp:coreProperties>
</file>