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3" r:id="rId5"/>
    <p:sldId id="365" r:id="rId6"/>
    <p:sldId id="369" r:id="rId7"/>
    <p:sldId id="368" r:id="rId8"/>
    <p:sldId id="370" r:id="rId9"/>
    <p:sldId id="371" r:id="rId10"/>
    <p:sldId id="372" r:id="rId11"/>
    <p:sldId id="352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12" autoAdjust="0"/>
    <p:restoredTop sz="90349" autoAdjust="0"/>
  </p:normalViewPr>
  <p:slideViewPr>
    <p:cSldViewPr snapToGrid="0" snapToObjects="1">
      <p:cViewPr varScale="1">
        <p:scale>
          <a:sx n="120" d="100"/>
          <a:sy n="120" d="100"/>
        </p:scale>
        <p:origin x="-17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000" u="sng" dirty="0"/>
              <a:t>Low Wind: </a:t>
            </a:r>
            <a:r>
              <a:rPr lang="en-GB" sz="1000" dirty="0"/>
              <a:t>The power is too small and no electricity is generated.</a:t>
            </a:r>
            <a:endParaRPr lang="en-GB" sz="1000" u="sng" dirty="0"/>
          </a:p>
          <a:p>
            <a:pPr algn="just"/>
            <a:r>
              <a:rPr lang="en-GB" sz="1000" u="sng" dirty="0"/>
              <a:t>Normal Wind:</a:t>
            </a:r>
            <a:r>
              <a:rPr lang="en-GB" sz="1000" dirty="0"/>
              <a:t> Wind turbine catches the maximum power from wind.</a:t>
            </a:r>
            <a:endParaRPr lang="en-GB" sz="1000" u="sng" dirty="0"/>
          </a:p>
          <a:p>
            <a:pPr algn="just"/>
            <a:r>
              <a:rPr lang="en-GB" sz="1000" u="sng" dirty="0"/>
              <a:t>High Wind: </a:t>
            </a:r>
            <a:r>
              <a:rPr lang="en-GB" sz="1000" dirty="0"/>
              <a:t>The power of wind energy is higher than the nominal power of wind turbine. Wind turbine </a:t>
            </a:r>
            <a:r>
              <a:rPr lang="en-GB" sz="1000" dirty="0" err="1"/>
              <a:t>absorps</a:t>
            </a:r>
            <a:r>
              <a:rPr lang="en-GB" sz="1000" dirty="0"/>
              <a:t> a portion of wind energy. Rated output power is maintained.</a:t>
            </a:r>
            <a:endParaRPr lang="en-GB" sz="1000" u="sng" dirty="0"/>
          </a:p>
          <a:p>
            <a:pPr algn="just"/>
            <a:r>
              <a:rPr lang="en-GB" sz="1000" u="sng" dirty="0"/>
              <a:t>Strong Wind:</a:t>
            </a:r>
            <a:r>
              <a:rPr lang="en-GB" sz="1000" dirty="0"/>
              <a:t> Wind speed is too high for wind turbine. In order to protect the system, </a:t>
            </a:r>
            <a:r>
              <a:rPr lang="en-GB" sz="1000" dirty="0" err="1"/>
              <a:t>electrictiy</a:t>
            </a:r>
            <a:r>
              <a:rPr lang="en-GB" sz="1000" dirty="0"/>
              <a:t> generation has to be stopped.</a:t>
            </a:r>
            <a:endParaRPr lang="en-GB" sz="1000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407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nd-energy-the-facts.org/understanding-variable-output-characteristics-of-wind-power-variability-and-predictability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geni.org/globalenergy/library/technical-articles/generation/wind/renewableenergyworld.com/solving-wind-powers-variability-with-more-wind-power/index.s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nd-energy-the-facts.org/understanding-variable-output-characteristics-of-wind-power-variability-and-predictability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Wind Power Generation Variation</a:t>
            </a:r>
            <a:r>
              <a:rPr lang="tr-TR" sz="3200" i="1" dirty="0"/>
              <a:t>s</a:t>
            </a:r>
            <a:r>
              <a:rPr lang="fi-FI" sz="3200" i="1" dirty="0"/>
              <a:t> and its Modelling 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Hassan Iftikhar Bhatti	</a:t>
            </a:r>
          </a:p>
          <a:p>
            <a:r>
              <a:rPr lang="tr-TR" i="1" dirty="0"/>
              <a:t>İ</a:t>
            </a:r>
            <a:r>
              <a:rPr lang="en-US" i="1"/>
              <a:t>smet</a:t>
            </a:r>
            <a:r>
              <a:rPr lang="en-US" i="1" dirty="0"/>
              <a:t> Tuna G</a:t>
            </a:r>
            <a:r>
              <a:rPr lang="tr-TR" i="1" dirty="0"/>
              <a:t>ü</a:t>
            </a:r>
            <a:r>
              <a:rPr lang="en-US" i="1" dirty="0" err="1"/>
              <a:t>rb</a:t>
            </a:r>
            <a:r>
              <a:rPr lang="tr-TR" i="1" dirty="0"/>
              <a:t>ü</a:t>
            </a:r>
            <a:r>
              <a:rPr lang="en-US" i="1" dirty="0"/>
              <a:t>z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</a:t>
            </a:r>
            <a:r>
              <a:rPr lang="tr-TR" dirty="0"/>
              <a:t>8</a:t>
            </a:r>
            <a:r>
              <a:rPr lang="et-EE" dirty="0"/>
              <a:t>.0</a:t>
            </a:r>
            <a:r>
              <a:rPr lang="tr-TR" dirty="0"/>
              <a:t>5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lnSpcReduction="10000"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0" dirty="0"/>
              <a:t>Wind power generation is variable due to the environmental and constructional effects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tr-TR" sz="2000" b="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0" dirty="0"/>
              <a:t>Variations in wind power generation has lots of effects on the whole power system (especially for future planning)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tr-TR" sz="2000" b="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0" dirty="0"/>
              <a:t>In order to estimate the future variances and shape the future planning of system according to it, some precautions and proper model</a:t>
            </a:r>
            <a:r>
              <a:rPr lang="tr-TR" sz="2000" b="0" dirty="0" err="1"/>
              <a:t>li</a:t>
            </a:r>
            <a:r>
              <a:rPr lang="en-GB" sz="2000" b="0" dirty="0"/>
              <a:t>ng </a:t>
            </a:r>
            <a:r>
              <a:rPr lang="en-GB" sz="2000" b="0"/>
              <a:t>is inevitable</a:t>
            </a:r>
            <a:endParaRPr lang="fi-FI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50576"/>
            <a:ext cx="8289212" cy="4491000"/>
          </a:xfrm>
        </p:spPr>
        <p:txBody>
          <a:bodyPr>
            <a:normAutofit fontScale="92500"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/>
              <a:t>S</a:t>
            </a:r>
            <a:r>
              <a:rPr lang="tr-TR" b="0" dirty="0"/>
              <a:t>. </a:t>
            </a:r>
            <a:r>
              <a:rPr lang="en-GB" b="0" dirty="0" err="1"/>
              <a:t>Engström</a:t>
            </a:r>
            <a:r>
              <a:rPr lang="tr-TR" b="0" dirty="0"/>
              <a:t>, H. </a:t>
            </a:r>
            <a:r>
              <a:rPr lang="tr-TR" b="0" dirty="0" err="1"/>
              <a:t>Ganander</a:t>
            </a:r>
            <a:r>
              <a:rPr lang="tr-TR" b="0" dirty="0"/>
              <a:t> , </a:t>
            </a:r>
            <a:r>
              <a:rPr lang="en-GB" b="0" dirty="0"/>
              <a:t>R </a:t>
            </a:r>
            <a:r>
              <a:rPr lang="en-GB" b="0" dirty="0" err="1"/>
              <a:t>Lindström</a:t>
            </a:r>
            <a:r>
              <a:rPr lang="tr-TR" b="0" dirty="0"/>
              <a:t>: </a:t>
            </a:r>
            <a:r>
              <a:rPr lang="en-GB" b="0" dirty="0"/>
              <a:t>Short Term Power Variations in the Output of Wind Turbines</a:t>
            </a:r>
            <a:r>
              <a:rPr lang="tr-TR" b="0" dirty="0"/>
              <a:t>, 2001</a:t>
            </a:r>
            <a:endParaRPr lang="tr-TR" b="0" dirty="0">
              <a:hlinkClick r:id="rId3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H. </a:t>
            </a:r>
            <a:r>
              <a:rPr lang="tr-TR" b="0" dirty="0" err="1"/>
              <a:t>Holttinen</a:t>
            </a:r>
            <a:r>
              <a:rPr lang="tr-TR" b="0" dirty="0"/>
              <a:t>: </a:t>
            </a:r>
            <a:r>
              <a:rPr lang="tr-TR" b="0" dirty="0" err="1"/>
              <a:t>Hourly</a:t>
            </a:r>
            <a:r>
              <a:rPr lang="tr-TR" b="0" dirty="0"/>
              <a:t> </a:t>
            </a:r>
            <a:r>
              <a:rPr lang="tr-TR" b="0" dirty="0" err="1"/>
              <a:t>Wind</a:t>
            </a:r>
            <a:r>
              <a:rPr lang="tr-TR" b="0" dirty="0"/>
              <a:t> </a:t>
            </a:r>
            <a:r>
              <a:rPr lang="tr-TR" b="0" dirty="0" err="1"/>
              <a:t>Power</a:t>
            </a:r>
            <a:r>
              <a:rPr lang="tr-TR" b="0" dirty="0"/>
              <a:t> </a:t>
            </a:r>
            <a:r>
              <a:rPr lang="tr-TR" b="0" dirty="0" err="1"/>
              <a:t>Variations</a:t>
            </a:r>
            <a:r>
              <a:rPr lang="tr-TR" b="0" dirty="0"/>
              <a:t> </a:t>
            </a:r>
            <a:r>
              <a:rPr lang="tr-TR" b="0" dirty="0" err="1"/>
              <a:t>and</a:t>
            </a:r>
            <a:r>
              <a:rPr lang="tr-TR" b="0" dirty="0"/>
              <a:t> </a:t>
            </a:r>
            <a:r>
              <a:rPr lang="tr-TR" b="0" dirty="0" err="1"/>
              <a:t>Their</a:t>
            </a:r>
            <a:r>
              <a:rPr lang="tr-TR" b="0" dirty="0"/>
              <a:t> </a:t>
            </a:r>
            <a:r>
              <a:rPr lang="tr-TR" b="0" dirty="0" err="1"/>
              <a:t>Impact</a:t>
            </a:r>
            <a:r>
              <a:rPr lang="tr-TR" b="0" dirty="0"/>
              <a:t> on </a:t>
            </a:r>
            <a:r>
              <a:rPr lang="tr-TR" b="0" dirty="0" err="1"/>
              <a:t>the</a:t>
            </a:r>
            <a:r>
              <a:rPr lang="tr-TR" b="0" dirty="0"/>
              <a:t> </a:t>
            </a:r>
            <a:r>
              <a:rPr lang="tr-TR" b="0" dirty="0" err="1"/>
              <a:t>Nordic</a:t>
            </a:r>
            <a:r>
              <a:rPr lang="tr-TR" b="0" dirty="0"/>
              <a:t> </a:t>
            </a:r>
            <a:r>
              <a:rPr lang="tr-TR" b="0" dirty="0" err="1"/>
              <a:t>Power</a:t>
            </a:r>
            <a:r>
              <a:rPr lang="tr-TR" b="0" dirty="0"/>
              <a:t> </a:t>
            </a:r>
            <a:r>
              <a:rPr lang="tr-TR" b="0" dirty="0" err="1"/>
              <a:t>System</a:t>
            </a:r>
            <a:r>
              <a:rPr lang="tr-TR" b="0" dirty="0"/>
              <a:t> </a:t>
            </a:r>
            <a:r>
              <a:rPr lang="tr-TR" b="0" dirty="0" err="1"/>
              <a:t>Operation</a:t>
            </a:r>
            <a:r>
              <a:rPr lang="tr-TR" b="0" dirty="0"/>
              <a:t>, 2003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H. </a:t>
            </a:r>
            <a:r>
              <a:rPr lang="tr-TR" b="0" dirty="0" err="1"/>
              <a:t>Holttinen</a:t>
            </a:r>
            <a:r>
              <a:rPr lang="tr-TR" b="0" dirty="0"/>
              <a:t>: </a:t>
            </a:r>
            <a:r>
              <a:rPr lang="tr-TR" b="0" dirty="0" err="1"/>
              <a:t>Impact</a:t>
            </a:r>
            <a:r>
              <a:rPr lang="tr-TR" b="0" dirty="0"/>
              <a:t> of </a:t>
            </a:r>
            <a:r>
              <a:rPr lang="tr-TR" b="0" dirty="0" err="1"/>
              <a:t>Hourly</a:t>
            </a:r>
            <a:r>
              <a:rPr lang="tr-TR" b="0" dirty="0"/>
              <a:t> </a:t>
            </a:r>
            <a:r>
              <a:rPr lang="tr-TR" b="0" dirty="0" err="1"/>
              <a:t>Wind</a:t>
            </a:r>
            <a:r>
              <a:rPr lang="tr-TR" b="0" dirty="0"/>
              <a:t> </a:t>
            </a:r>
            <a:r>
              <a:rPr lang="tr-TR" b="0" dirty="0" err="1"/>
              <a:t>Power</a:t>
            </a:r>
            <a:r>
              <a:rPr lang="tr-TR" b="0" dirty="0"/>
              <a:t> </a:t>
            </a:r>
            <a:r>
              <a:rPr lang="tr-TR" b="0" dirty="0" err="1"/>
              <a:t>Variations</a:t>
            </a:r>
            <a:r>
              <a:rPr lang="tr-TR" b="0" dirty="0"/>
              <a:t> on </a:t>
            </a:r>
            <a:r>
              <a:rPr lang="tr-TR" b="0" dirty="0" err="1"/>
              <a:t>the</a:t>
            </a:r>
            <a:r>
              <a:rPr lang="tr-TR" b="0" dirty="0"/>
              <a:t> </a:t>
            </a:r>
            <a:r>
              <a:rPr lang="tr-TR" b="0" dirty="0" err="1"/>
              <a:t>System</a:t>
            </a:r>
            <a:r>
              <a:rPr lang="tr-TR" b="0" dirty="0"/>
              <a:t> </a:t>
            </a:r>
            <a:r>
              <a:rPr lang="tr-TR" b="0" dirty="0" err="1"/>
              <a:t>Operation</a:t>
            </a:r>
            <a:r>
              <a:rPr lang="tr-TR" b="0" dirty="0"/>
              <a:t> in </a:t>
            </a:r>
            <a:r>
              <a:rPr lang="tr-TR" b="0" dirty="0" err="1"/>
              <a:t>the</a:t>
            </a:r>
            <a:r>
              <a:rPr lang="tr-TR" b="0" dirty="0"/>
              <a:t> </a:t>
            </a:r>
            <a:r>
              <a:rPr lang="tr-TR" b="0" dirty="0" err="1"/>
              <a:t>Nordic</a:t>
            </a:r>
            <a:r>
              <a:rPr lang="tr-TR" b="0" dirty="0"/>
              <a:t> </a:t>
            </a:r>
            <a:r>
              <a:rPr lang="tr-TR" b="0" dirty="0" err="1"/>
              <a:t>Countries</a:t>
            </a:r>
            <a:r>
              <a:rPr lang="tr-TR" b="0" dirty="0"/>
              <a:t>, 2005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L. </a:t>
            </a:r>
            <a:r>
              <a:rPr lang="tr-TR" b="0" dirty="0" err="1"/>
              <a:t>Reichenberg</a:t>
            </a:r>
            <a:r>
              <a:rPr lang="tr-TR" b="0" dirty="0"/>
              <a:t>: </a:t>
            </a:r>
            <a:r>
              <a:rPr lang="tr-TR" b="0" dirty="0" err="1"/>
              <a:t>Dampening</a:t>
            </a:r>
            <a:r>
              <a:rPr lang="tr-TR" b="0" dirty="0"/>
              <a:t> </a:t>
            </a:r>
            <a:r>
              <a:rPr lang="tr-TR" b="0" dirty="0" err="1"/>
              <a:t>Variation</a:t>
            </a:r>
            <a:r>
              <a:rPr lang="tr-TR" b="0" dirty="0"/>
              <a:t> in </a:t>
            </a:r>
            <a:r>
              <a:rPr lang="tr-TR" b="0" dirty="0" err="1"/>
              <a:t>the</a:t>
            </a:r>
            <a:r>
              <a:rPr lang="tr-TR" b="0" dirty="0"/>
              <a:t> </a:t>
            </a:r>
            <a:r>
              <a:rPr lang="tr-TR" b="0" dirty="0" err="1"/>
              <a:t>European</a:t>
            </a:r>
            <a:r>
              <a:rPr lang="tr-TR" b="0" dirty="0"/>
              <a:t> </a:t>
            </a:r>
            <a:r>
              <a:rPr lang="tr-TR" b="0" dirty="0" err="1"/>
              <a:t>Wind</a:t>
            </a:r>
            <a:r>
              <a:rPr lang="tr-TR" b="0" dirty="0"/>
              <a:t> </a:t>
            </a:r>
            <a:r>
              <a:rPr lang="tr-TR" b="0" dirty="0" err="1"/>
              <a:t>Energy</a:t>
            </a:r>
            <a:r>
              <a:rPr lang="tr-TR" b="0" dirty="0"/>
              <a:t> </a:t>
            </a:r>
            <a:r>
              <a:rPr lang="tr-TR" b="0" dirty="0" err="1"/>
              <a:t>System</a:t>
            </a:r>
            <a:r>
              <a:rPr lang="tr-TR" b="0" dirty="0"/>
              <a:t>, 2015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J. </a:t>
            </a:r>
            <a:r>
              <a:rPr lang="tr-TR" b="0" dirty="0" err="1"/>
              <a:t>Farrell</a:t>
            </a:r>
            <a:r>
              <a:rPr lang="tr-TR" b="0" dirty="0"/>
              <a:t>: </a:t>
            </a:r>
            <a:r>
              <a:rPr lang="tr-TR" b="0" dirty="0" err="1"/>
              <a:t>Solving</a:t>
            </a:r>
            <a:r>
              <a:rPr lang="tr-TR" b="0" dirty="0"/>
              <a:t> </a:t>
            </a:r>
            <a:r>
              <a:rPr lang="tr-TR" b="0" dirty="0" err="1"/>
              <a:t>Wind</a:t>
            </a:r>
            <a:r>
              <a:rPr lang="tr-TR" b="0" dirty="0"/>
              <a:t> </a:t>
            </a:r>
            <a:r>
              <a:rPr lang="tr-TR" b="0" dirty="0" err="1"/>
              <a:t>Power’s</a:t>
            </a:r>
            <a:r>
              <a:rPr lang="tr-TR" b="0" dirty="0"/>
              <a:t> </a:t>
            </a:r>
            <a:r>
              <a:rPr lang="tr-TR" b="0" dirty="0" err="1"/>
              <a:t>Variability</a:t>
            </a:r>
            <a:r>
              <a:rPr lang="tr-TR" b="0" dirty="0"/>
              <a:t> </a:t>
            </a:r>
            <a:r>
              <a:rPr lang="tr-TR" b="0" dirty="0" err="1"/>
              <a:t>with</a:t>
            </a:r>
            <a:r>
              <a:rPr lang="tr-TR" b="0" dirty="0"/>
              <a:t> </a:t>
            </a:r>
            <a:r>
              <a:rPr lang="tr-TR" b="0" dirty="0" err="1"/>
              <a:t>More</a:t>
            </a:r>
            <a:r>
              <a:rPr lang="tr-TR" b="0" dirty="0"/>
              <a:t> </a:t>
            </a:r>
            <a:r>
              <a:rPr lang="tr-TR" b="0" dirty="0" err="1"/>
              <a:t>Wind</a:t>
            </a:r>
            <a:r>
              <a:rPr lang="tr-TR" b="0" dirty="0"/>
              <a:t> </a:t>
            </a:r>
            <a:r>
              <a:rPr lang="tr-TR" b="0" dirty="0" err="1"/>
              <a:t>Power</a:t>
            </a:r>
            <a:r>
              <a:rPr lang="tr-TR" b="0" dirty="0"/>
              <a:t>, 2011, </a:t>
            </a:r>
            <a:r>
              <a:rPr lang="tr-TR" b="0" dirty="0" err="1"/>
              <a:t>from</a:t>
            </a:r>
            <a:r>
              <a:rPr lang="tr-TR" b="0" dirty="0"/>
              <a:t> </a:t>
            </a:r>
            <a:r>
              <a:rPr lang="tr-TR" b="0" u="sng" dirty="0">
                <a:hlinkClick r:id="rId4"/>
              </a:rPr>
              <a:t>http://www.geni.org/globalenergy/library/technical-articles/generation/wind/renewableenergyworld.com/solving-wind-powers-variability-with-more-wind-power/index.shtml</a:t>
            </a:r>
            <a:endParaRPr lang="tr-TR" b="0" u="sng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B. </a:t>
            </a:r>
            <a:r>
              <a:rPr lang="tr-TR" b="0" dirty="0" err="1"/>
              <a:t>Banerjee</a:t>
            </a:r>
            <a:r>
              <a:rPr lang="tr-TR" b="0" dirty="0"/>
              <a:t>, D. </a:t>
            </a:r>
            <a:r>
              <a:rPr lang="tr-TR" b="0" dirty="0" err="1"/>
              <a:t>Jayaweera</a:t>
            </a:r>
            <a:r>
              <a:rPr lang="tr-TR" b="0" dirty="0"/>
              <a:t>, S. </a:t>
            </a:r>
            <a:r>
              <a:rPr lang="tr-TR" b="0" dirty="0" err="1"/>
              <a:t>Islam</a:t>
            </a:r>
            <a:r>
              <a:rPr lang="tr-TR" b="0" dirty="0"/>
              <a:t>: </a:t>
            </a:r>
            <a:r>
              <a:rPr lang="tr-TR" b="0" dirty="0" err="1"/>
              <a:t>Modelling</a:t>
            </a:r>
            <a:r>
              <a:rPr lang="tr-TR" b="0" dirty="0"/>
              <a:t> </a:t>
            </a:r>
            <a:r>
              <a:rPr lang="tr-TR" b="0" dirty="0" err="1"/>
              <a:t>and</a:t>
            </a:r>
            <a:r>
              <a:rPr lang="tr-TR" b="0" dirty="0"/>
              <a:t> </a:t>
            </a:r>
            <a:r>
              <a:rPr lang="tr-TR" b="0" dirty="0" err="1"/>
              <a:t>Simulation</a:t>
            </a:r>
            <a:r>
              <a:rPr lang="tr-TR" b="0" dirty="0"/>
              <a:t> of </a:t>
            </a:r>
            <a:r>
              <a:rPr lang="tr-TR" b="0" dirty="0" err="1"/>
              <a:t>Power</a:t>
            </a:r>
            <a:r>
              <a:rPr lang="tr-TR" b="0" dirty="0"/>
              <a:t> </a:t>
            </a:r>
            <a:r>
              <a:rPr lang="tr-TR" b="0" dirty="0" err="1"/>
              <a:t>Systems</a:t>
            </a:r>
            <a:endParaRPr lang="tr-TR" b="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b="0" dirty="0"/>
              <a:t>J.  </a:t>
            </a:r>
            <a:r>
              <a:rPr lang="tr-TR" b="0" dirty="0" err="1"/>
              <a:t>Ekström</a:t>
            </a:r>
            <a:r>
              <a:rPr lang="tr-TR" b="0" dirty="0"/>
              <a:t>: Statistical </a:t>
            </a:r>
            <a:r>
              <a:rPr lang="tr-TR" b="0" dirty="0" err="1"/>
              <a:t>Methods</a:t>
            </a:r>
            <a:r>
              <a:rPr lang="tr-TR" b="0" dirty="0"/>
              <a:t> </a:t>
            </a:r>
            <a:r>
              <a:rPr lang="tr-TR" b="0" dirty="0" err="1"/>
              <a:t>for</a:t>
            </a:r>
            <a:r>
              <a:rPr lang="tr-TR" b="0" dirty="0"/>
              <a:t> </a:t>
            </a:r>
            <a:r>
              <a:rPr lang="tr-TR" b="0" dirty="0" err="1"/>
              <a:t>Variable</a:t>
            </a:r>
            <a:r>
              <a:rPr lang="tr-TR" b="0" dirty="0"/>
              <a:t> </a:t>
            </a:r>
            <a:r>
              <a:rPr lang="tr-TR" b="0" dirty="0" err="1"/>
              <a:t>Renewable</a:t>
            </a:r>
            <a:r>
              <a:rPr lang="tr-TR" b="0" dirty="0"/>
              <a:t> </a:t>
            </a:r>
            <a:r>
              <a:rPr lang="tr-TR" b="0" dirty="0" err="1"/>
              <a:t>Energy</a:t>
            </a:r>
            <a:r>
              <a:rPr lang="tr-TR" b="0" dirty="0"/>
              <a:t> </a:t>
            </a:r>
            <a:r>
              <a:rPr lang="tr-TR" b="0" dirty="0" err="1"/>
              <a:t>Generation</a:t>
            </a:r>
            <a:r>
              <a:rPr lang="tr-TR" b="0" dirty="0"/>
              <a:t> </a:t>
            </a:r>
            <a:r>
              <a:rPr lang="tr-TR" b="0" dirty="0" err="1"/>
              <a:t>Modelling</a:t>
            </a:r>
            <a:r>
              <a:rPr lang="tr-TR" b="0" dirty="0"/>
              <a:t>, 2018</a:t>
            </a:r>
            <a:endParaRPr lang="tr-TR" b="0" u="sng" dirty="0">
              <a:hlinkClick r:id="rId3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dirty="0"/>
              <a:t>Understanding Variable Output Characteristics of Wind Power: Variability and </a:t>
            </a:r>
            <a:r>
              <a:rPr lang="en-GB" b="0" dirty="0" err="1"/>
              <a:t>Predictabilit</a:t>
            </a:r>
            <a:r>
              <a:rPr lang="tr-TR" b="0" dirty="0"/>
              <a:t>y, </a:t>
            </a:r>
            <a:r>
              <a:rPr lang="tr-TR" b="0" dirty="0" err="1"/>
              <a:t>from</a:t>
            </a:r>
            <a:r>
              <a:rPr lang="tr-TR" b="0" dirty="0"/>
              <a:t> </a:t>
            </a:r>
            <a:r>
              <a:rPr lang="en-US" b="0" dirty="0">
                <a:hlinkClick r:id="rId3"/>
              </a:rPr>
              <a:t>https://www.wind-energy-the-facts.org/understanding-variable-output-characteristics-of-wind-power-variability-and-predictability.html</a:t>
            </a:r>
            <a:endParaRPr lang="en-US" b="0" dirty="0"/>
          </a:p>
          <a:p>
            <a:pPr marL="0" indent="0">
              <a:lnSpc>
                <a:spcPct val="150000"/>
              </a:lnSpc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Source material used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599"/>
            <a:ext cx="7988990" cy="425427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Wind Power: </a:t>
            </a:r>
            <a:r>
              <a:rPr lang="en-US" b="0" dirty="0"/>
              <a:t>Wind power is the use of air flow through wind turbines to mechanically power generators for </a:t>
            </a:r>
            <a:r>
              <a:rPr lang="en-US" b="0" dirty="0" err="1"/>
              <a:t>electr</a:t>
            </a:r>
            <a:r>
              <a:rPr lang="tr-TR" b="0" dirty="0" err="1"/>
              <a:t>icity</a:t>
            </a:r>
            <a:r>
              <a:rPr lang="en-US" b="0" dirty="0"/>
              <a:t>. It gives variable power a</a:t>
            </a:r>
            <a:r>
              <a:rPr lang="tr-TR" b="0" dirty="0"/>
              <a:t>t </a:t>
            </a:r>
            <a:r>
              <a:rPr lang="tr-TR" b="0" dirty="0" err="1"/>
              <a:t>the</a:t>
            </a:r>
            <a:r>
              <a:rPr lang="en-US" b="0" dirty="0"/>
              <a:t> output but can’t be considered intermittent</a:t>
            </a:r>
            <a:endParaRPr lang="tr-TR" b="0" dirty="0"/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b="0" dirty="0"/>
              <a:t>It has some advantages as mentioned below</a:t>
            </a:r>
            <a:r>
              <a:rPr lang="tr-TR" b="0" dirty="0"/>
              <a:t>;</a:t>
            </a:r>
            <a:endParaRPr lang="en-US" b="0" dirty="0"/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Uses less land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Clean, produces no green house gas emissions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Consumes no water</a:t>
            </a:r>
            <a:endParaRPr lang="tr-TR" b="0" dirty="0"/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b="0" dirty="0"/>
          </a:p>
          <a:p>
            <a:pPr marL="285750" indent="-285750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tr-TR" b="0" dirty="0"/>
              <a:t>487 GW </a:t>
            </a:r>
            <a:r>
              <a:rPr lang="en-GB" b="0" dirty="0"/>
              <a:t>installed capacity globally </a:t>
            </a:r>
            <a:r>
              <a:rPr lang="tr-TR" b="0" dirty="0"/>
              <a:t>(2016)</a:t>
            </a:r>
          </a:p>
          <a:p>
            <a:pPr marL="285750" indent="-285750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tr-TR" b="0" dirty="0"/>
              <a:t>150 GW </a:t>
            </a:r>
            <a:r>
              <a:rPr lang="en-GB" b="0" dirty="0"/>
              <a:t>installed capacity </a:t>
            </a:r>
            <a:r>
              <a:rPr lang="tr-TR" b="0" dirty="0"/>
              <a:t>in EU </a:t>
            </a:r>
            <a:r>
              <a:rPr lang="en-GB" b="0" dirty="0"/>
              <a:t>with</a:t>
            </a:r>
            <a:r>
              <a:rPr lang="tr-TR" b="0" dirty="0"/>
              <a:t> 12.5 GW </a:t>
            </a:r>
            <a:r>
              <a:rPr lang="en-GB" b="0" dirty="0"/>
              <a:t>new capacity </a:t>
            </a:r>
            <a:r>
              <a:rPr lang="tr-TR" b="0" dirty="0"/>
              <a:t>(2016)</a:t>
            </a:r>
            <a:endParaRPr lang="en-US" b="0" dirty="0"/>
          </a:p>
          <a:p>
            <a:pPr marL="0" indent="0" eaLnBrk="1" hangingPunct="1">
              <a:lnSpc>
                <a:spcPct val="100000"/>
              </a:lnSpc>
            </a:pPr>
            <a:endParaRPr lang="en-US" sz="16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35A25E1-A893-49A1-992E-9E4E54E8E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752" y="4119350"/>
            <a:ext cx="5781429" cy="163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It varies continuously and at all times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It can be considered as a variable , dynamic electric system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We need to consider it overall and examine the system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It can’t be considered intermittent and it is misleading 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As it is distributed installation, shutdown of a single unit doesn’t affect the whole system</a:t>
            </a:r>
            <a:endParaRPr lang="tr-TR" b="0" dirty="0"/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tr-TR" b="0" dirty="0"/>
              <a:t>2 main </a:t>
            </a:r>
            <a:r>
              <a:rPr lang="en-US" b="0" dirty="0"/>
              <a:t>categories to define the wind power variation are</a:t>
            </a:r>
            <a:r>
              <a:rPr lang="tr-TR" b="0" dirty="0"/>
              <a:t>;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b="0" dirty="0"/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Short term </a:t>
            </a:r>
            <a:r>
              <a:rPr lang="en-US" dirty="0" err="1"/>
              <a:t>vari</a:t>
            </a:r>
            <a:r>
              <a:rPr lang="tr-TR" dirty="0" err="1"/>
              <a:t>ations</a:t>
            </a:r>
            <a:r>
              <a:rPr lang="en-US" dirty="0"/>
              <a:t> </a:t>
            </a:r>
          </a:p>
          <a:p>
            <a:pPr marL="339725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tr-TR" sz="1400" dirty="0"/>
              <a:t>i)</a:t>
            </a:r>
            <a:r>
              <a:rPr lang="en-US" sz="1400" b="0" dirty="0"/>
              <a:t> Within the minute</a:t>
            </a:r>
            <a:r>
              <a:rPr lang="tr-TR" sz="1400" b="0" dirty="0"/>
              <a:t>  </a:t>
            </a:r>
            <a:r>
              <a:rPr lang="en-US" sz="1400" b="0" dirty="0"/>
              <a:t> </a:t>
            </a:r>
            <a:r>
              <a:rPr lang="tr-TR" sz="1400" b="0" dirty="0"/>
              <a:t>               </a:t>
            </a:r>
            <a:r>
              <a:rPr lang="tr-TR" sz="1400" dirty="0"/>
              <a:t>ii)</a:t>
            </a:r>
            <a:r>
              <a:rPr lang="en-US" sz="1400" b="0" dirty="0"/>
              <a:t> Within the hour </a:t>
            </a:r>
            <a:r>
              <a:rPr lang="tr-TR" sz="1400" b="0" dirty="0"/>
              <a:t>             </a:t>
            </a:r>
            <a:r>
              <a:rPr lang="tr-TR" sz="1400" dirty="0"/>
              <a:t>iii)</a:t>
            </a:r>
            <a:r>
              <a:rPr lang="en-US" sz="1400" b="0" dirty="0"/>
              <a:t> Hour-hour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Long term </a:t>
            </a:r>
            <a:r>
              <a:rPr lang="en-US" dirty="0" err="1"/>
              <a:t>varia</a:t>
            </a:r>
            <a:r>
              <a:rPr lang="tr-TR" dirty="0" err="1"/>
              <a:t>tions</a:t>
            </a:r>
            <a:endParaRPr lang="en-US" dirty="0"/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0" dirty="0"/>
              <a:t>	</a:t>
            </a:r>
            <a:r>
              <a:rPr lang="en-US" b="0" dirty="0" err="1"/>
              <a:t>i</a:t>
            </a:r>
            <a:r>
              <a:rPr lang="tr-TR" b="0" dirty="0"/>
              <a:t>)</a:t>
            </a:r>
            <a:r>
              <a:rPr lang="en-US" b="0" dirty="0"/>
              <a:t> Monthly and seasonal </a:t>
            </a:r>
            <a:r>
              <a:rPr lang="tr-TR" b="0" dirty="0"/>
              <a:t>         </a:t>
            </a:r>
            <a:r>
              <a:rPr lang="en-US" b="0" dirty="0"/>
              <a:t>ii</a:t>
            </a:r>
            <a:r>
              <a:rPr lang="tr-TR" b="0" dirty="0"/>
              <a:t>)</a:t>
            </a:r>
            <a:r>
              <a:rPr lang="en-US" b="0" dirty="0"/>
              <a:t> Inter annual variations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b="0" dirty="0"/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Wind Power Generation Variation</a:t>
            </a:r>
            <a:r>
              <a:rPr lang="tr-TR" dirty="0"/>
              <a:t>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7DE76CC-1F15-4A91-AA75-40E2522F5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1704" y="1211250"/>
            <a:ext cx="3698250" cy="1425387"/>
          </a:xfrm>
        </p:spPr>
        <p:txBody>
          <a:bodyPr>
            <a:noAutofit/>
          </a:bodyPr>
          <a:lstStyle/>
          <a:p>
            <a:pPr marL="0" indent="0" algn="just"/>
            <a:r>
              <a:rPr lang="en-GB" b="0" dirty="0"/>
              <a:t>Caused by;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0" dirty="0"/>
              <a:t>Tower shadow (air stream is disturbed)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0" dirty="0"/>
              <a:t>Wind shear (which makes the speed higher during upper part of rotation and lower during the lower part of rotation)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0" dirty="0"/>
              <a:t>Turbulence (stochastic variations of wind)</a:t>
            </a:r>
            <a:endParaRPr lang="tr-TR" b="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b="0" dirty="0"/>
          </a:p>
          <a:p>
            <a:pPr marL="0" indent="0" algn="just"/>
            <a:r>
              <a:rPr lang="tr-TR" dirty="0"/>
              <a:t>	</a:t>
            </a:r>
            <a:endParaRPr lang="tr-TR" b="0" dirty="0"/>
          </a:p>
          <a:p>
            <a:pPr marL="0" indent="0" algn="just"/>
            <a:r>
              <a:rPr lang="tr-TR" b="0" dirty="0"/>
              <a:t>	</a:t>
            </a:r>
            <a:endParaRPr lang="en-GB" b="0" dirty="0"/>
          </a:p>
          <a:p>
            <a:pPr marL="0" indent="0" algn="just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B2F6AF2-6BEB-46B4-AE1F-15F0247FAA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Short </a:t>
            </a:r>
            <a:r>
              <a:rPr lang="tr-TR" dirty="0"/>
              <a:t>T</a:t>
            </a:r>
            <a:r>
              <a:rPr lang="en-US" dirty="0" err="1"/>
              <a:t>erm</a:t>
            </a:r>
            <a:r>
              <a:rPr lang="en-US" dirty="0"/>
              <a:t> </a:t>
            </a:r>
            <a:r>
              <a:rPr lang="en-US" dirty="0" err="1"/>
              <a:t>Varia</a:t>
            </a:r>
            <a:r>
              <a:rPr lang="tr-TR" dirty="0" err="1"/>
              <a:t>tions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8EC42C-9B5A-4D1C-82F3-7B398955969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793D156-69D6-41DB-BD02-3DF819DF5C2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9DBB0CDF-0A9C-488B-B117-140F70185F9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6F070C7-279F-4FB7-931F-208F7FE4993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xmlns="" id="{2D02E188-432A-4236-A857-A38D59DC6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620" y="2416930"/>
            <a:ext cx="4431935" cy="33594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Dikdörtgen 8">
                <a:extLst>
                  <a:ext uri="{FF2B5EF4-FFF2-40B4-BE49-F238E27FC236}">
                    <a16:creationId xmlns:a16="http://schemas.microsoft.com/office/drawing/2014/main" xmlns="" id="{6CFF3B32-D861-48CB-9330-13A151A9A258}"/>
                  </a:ext>
                </a:extLst>
              </p:cNvPr>
              <p:cNvSpPr/>
              <p:nvPr/>
            </p:nvSpPr>
            <p:spPr>
              <a:xfrm>
                <a:off x="4603849" y="1059204"/>
                <a:ext cx="4748697" cy="12727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sz="1400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tr-TR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sz="1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tr-TR" sz="14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l-GR" sz="1400" b="1" i="1">
                          <a:latin typeface="Cambria Math" panose="02040503050406030204" pitchFamily="18" charset="0"/>
                        </a:rPr>
                        <m:t>𝝆</m:t>
                      </m:r>
                      <m:sSup>
                        <m:sSupPr>
                          <m:ctrlPr>
                            <a:rPr lang="el-GR" sz="14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tr-TR" sz="14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tr-TR" sz="1400" b="1" i="1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tr-TR" sz="1400" b="1" i="1">
                          <a:latin typeface="Cambria Math" panose="02040503050406030204" pitchFamily="18" charset="0"/>
                        </a:rPr>
                        <m:t>                </m:t>
                      </m:r>
                    </m:oMath>
                  </m:oMathPara>
                </a14:m>
                <a:endParaRPr lang="tr-TR" sz="1400" b="1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tr-TR" sz="1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sz="1200" b="1" i="1" dirty="0"/>
                  <a:t>P</a:t>
                </a:r>
                <a:r>
                  <a:rPr lang="tr-TR" sz="1200" i="1" dirty="0"/>
                  <a:t> = Power (W)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2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tr-TR" sz="12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tr-TR" sz="1200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tr-TR" sz="12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tr-TR" sz="1200" i="1" dirty="0"/>
                  <a:t> </a:t>
                </a:r>
                <a:r>
                  <a:rPr lang="tr-TR" sz="1200" i="1" dirty="0" err="1"/>
                  <a:t>Power</a:t>
                </a:r>
                <a:r>
                  <a:rPr lang="tr-TR" sz="1200" i="1" dirty="0"/>
                  <a:t> </a:t>
                </a:r>
                <a:r>
                  <a:rPr lang="tr-TR" sz="1200" i="1" dirty="0" err="1"/>
                  <a:t>Coefficient</a:t>
                </a:r>
                <a:r>
                  <a:rPr lang="tr-TR" sz="1200" i="1" dirty="0"/>
                  <a:t>   </a:t>
                </a:r>
                <a:r>
                  <a:rPr lang="tr-TR" sz="1200" b="1" i="1" dirty="0"/>
                  <a:t>V</a:t>
                </a:r>
                <a:r>
                  <a:rPr lang="tr-TR" sz="1200" i="1" dirty="0"/>
                  <a:t> = </a:t>
                </a:r>
                <a:r>
                  <a:rPr lang="tr-TR" sz="1200" i="1" dirty="0" err="1"/>
                  <a:t>wind</a:t>
                </a:r>
                <a:r>
                  <a:rPr lang="tr-TR" sz="1200" i="1" dirty="0"/>
                  <a:t> </a:t>
                </a:r>
                <a:r>
                  <a:rPr lang="tr-TR" sz="1200" i="1" dirty="0" err="1"/>
                  <a:t>speed</a:t>
                </a:r>
                <a:r>
                  <a:rPr lang="tr-TR" sz="1200" i="1" dirty="0"/>
                  <a:t> (m/s) </a:t>
                </a:r>
              </a:p>
              <a:p>
                <a:pPr marL="0" indent="0">
                  <a:lnSpc>
                    <a:spcPct val="150000"/>
                  </a:lnSpc>
                </a:pPr>
                <a:r>
                  <a:rPr lang="tr-TR" sz="1200" b="1" i="1" dirty="0"/>
                  <a:t>A</a:t>
                </a:r>
                <a:r>
                  <a:rPr lang="tr-TR" sz="1200" i="1" dirty="0"/>
                  <a:t> = </a:t>
                </a:r>
                <a:r>
                  <a:rPr lang="tr-TR" sz="1200" i="1" dirty="0" err="1"/>
                  <a:t>Swept</a:t>
                </a:r>
                <a:r>
                  <a:rPr lang="tr-TR" sz="1200" i="1" dirty="0"/>
                  <a:t> </a:t>
                </a:r>
                <a:r>
                  <a:rPr lang="tr-TR" sz="1200" i="1" dirty="0" err="1"/>
                  <a:t>area</a:t>
                </a:r>
                <a:r>
                  <a:rPr lang="tr-TR" sz="1200" i="1" dirty="0"/>
                  <a:t> of rotor </a:t>
                </a:r>
                <a:r>
                  <a:rPr lang="tr-TR" sz="1200" i="1" dirty="0" err="1"/>
                  <a:t>disc</a:t>
                </a:r>
                <a:r>
                  <a:rPr lang="tr-TR" sz="1200" i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tr-TR" sz="1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tr-TR" sz="1200" i="1" dirty="0"/>
                  <a:t>)  </a:t>
                </a:r>
                <a14:m>
                  <m:oMath xmlns:m="http://schemas.openxmlformats.org/officeDocument/2006/math">
                    <m:r>
                      <a:rPr lang="el-GR" sz="1200" b="1" i="1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tr-TR" sz="1200" i="1" dirty="0"/>
                  <a:t> = </a:t>
                </a:r>
                <a:r>
                  <a:rPr lang="tr-TR" sz="1200" i="1" dirty="0" err="1"/>
                  <a:t>Density</a:t>
                </a:r>
                <a:r>
                  <a:rPr lang="tr-TR" sz="1200" i="1" dirty="0"/>
                  <a:t> of </a:t>
                </a:r>
                <a:r>
                  <a:rPr lang="tr-TR" sz="1200" i="1" dirty="0" err="1"/>
                  <a:t>air</a:t>
                </a:r>
                <a:r>
                  <a:rPr lang="tr-TR" sz="1200" i="1" dirty="0"/>
                  <a:t>(1,225 kg/</a:t>
                </a:r>
                <a:r>
                  <a:rPr lang="tr-TR" sz="1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tr-TR" sz="1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tr-TR" sz="1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tr-TR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Dikdörtgen 8">
                <a:extLst>
                  <a:ext uri="{FF2B5EF4-FFF2-40B4-BE49-F238E27FC236}">
                    <a16:creationId xmlns:a16="http://schemas.microsoft.com/office/drawing/2014/main" id="{6CFF3B32-D861-48CB-9330-13A151A9A2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849" y="1059204"/>
                <a:ext cx="4748697" cy="12727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etin kutusu 9">
            <a:extLst>
              <a:ext uri="{FF2B5EF4-FFF2-40B4-BE49-F238E27FC236}">
                <a16:creationId xmlns:a16="http://schemas.microsoft.com/office/drawing/2014/main" xmlns="" id="{65AEF3D0-3FCC-4B1B-A33F-ADA8E51FD620}"/>
              </a:ext>
            </a:extLst>
          </p:cNvPr>
          <p:cNvSpPr txBox="1"/>
          <p:nvPr/>
        </p:nvSpPr>
        <p:spPr>
          <a:xfrm>
            <a:off x="572399" y="2704019"/>
            <a:ext cx="37575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/>
            <a:r>
              <a:rPr lang="tr-TR" sz="1400" b="1" dirty="0">
                <a:latin typeface="+mn-lt"/>
              </a:rPr>
              <a:t>i) </a:t>
            </a:r>
            <a:r>
              <a:rPr lang="en-GB" sz="1400" b="1" dirty="0">
                <a:latin typeface="+mn-lt"/>
              </a:rPr>
              <a:t>Within the minute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400" dirty="0">
                <a:latin typeface="+mn-lt"/>
              </a:rPr>
              <a:t>F</a:t>
            </a:r>
            <a:r>
              <a:rPr lang="en-GB" sz="1400" dirty="0" err="1">
                <a:latin typeface="+mn-lt"/>
              </a:rPr>
              <a:t>ast</a:t>
            </a:r>
            <a:r>
              <a:rPr lang="en-US" sz="1400" dirty="0">
                <a:latin typeface="+mn-lt"/>
              </a:rPr>
              <a:t> variations</a:t>
            </a:r>
            <a:r>
              <a:rPr lang="tr-TR" sz="1400" dirty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(as a consequence of turbulence or transient events)</a:t>
            </a:r>
            <a:endParaRPr lang="tr-TR" sz="1400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400" dirty="0">
                <a:latin typeface="+mn-lt"/>
              </a:rPr>
              <a:t>Q</a:t>
            </a:r>
            <a:r>
              <a:rPr lang="en-US" sz="1400" dirty="0" err="1">
                <a:latin typeface="+mn-lt"/>
              </a:rPr>
              <a:t>uite</a:t>
            </a:r>
            <a:r>
              <a:rPr lang="en-US" sz="1400" dirty="0">
                <a:latin typeface="+mn-lt"/>
              </a:rPr>
              <a:t> small </a:t>
            </a:r>
            <a:r>
              <a:rPr lang="tr-TR" sz="1400" dirty="0">
                <a:latin typeface="+mn-lt"/>
              </a:rPr>
              <a:t>(</a:t>
            </a:r>
            <a:r>
              <a:rPr lang="en-US" sz="1400" dirty="0">
                <a:latin typeface="+mn-lt"/>
              </a:rPr>
              <a:t>due to the aggregation of wind </a:t>
            </a:r>
            <a:r>
              <a:rPr lang="tr-TR" sz="1400" dirty="0" err="1">
                <a:latin typeface="+mn-lt"/>
              </a:rPr>
              <a:t>power</a:t>
            </a:r>
            <a:r>
              <a:rPr lang="tr-TR" sz="1400" dirty="0">
                <a:latin typeface="+mn-lt"/>
              </a:rPr>
              <a:t>)</a:t>
            </a:r>
            <a:r>
              <a:rPr lang="en-US" sz="1400" dirty="0">
                <a:latin typeface="+mn-lt"/>
              </a:rPr>
              <a:t> and barely impact the system</a:t>
            </a:r>
            <a:endParaRPr lang="tr-TR" sz="1400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sz="1400" dirty="0">
              <a:latin typeface="+mn-lt"/>
            </a:endParaRPr>
          </a:p>
          <a:p>
            <a:pPr marL="0" indent="0" algn="just"/>
            <a:r>
              <a:rPr lang="tr-TR" sz="1400" b="1" dirty="0">
                <a:latin typeface="+mn-lt"/>
              </a:rPr>
              <a:t>ii) </a:t>
            </a:r>
            <a:r>
              <a:rPr lang="tr-TR" sz="1400" b="1" dirty="0" err="1">
                <a:latin typeface="+mn-lt"/>
              </a:rPr>
              <a:t>Within</a:t>
            </a:r>
            <a:r>
              <a:rPr lang="tr-TR" sz="1400" b="1" dirty="0">
                <a:latin typeface="+mn-lt"/>
              </a:rPr>
              <a:t> </a:t>
            </a:r>
            <a:r>
              <a:rPr lang="tr-TR" sz="1400" b="1" dirty="0" err="1">
                <a:latin typeface="+mn-lt"/>
              </a:rPr>
              <a:t>the</a:t>
            </a:r>
            <a:r>
              <a:rPr lang="tr-TR" sz="1400" b="1" dirty="0">
                <a:latin typeface="+mn-lt"/>
              </a:rPr>
              <a:t> </a:t>
            </a:r>
            <a:r>
              <a:rPr lang="tr-TR" sz="1400" b="1" dirty="0" err="1">
                <a:latin typeface="+mn-lt"/>
              </a:rPr>
              <a:t>hour</a:t>
            </a:r>
            <a:endParaRPr lang="en-US" sz="1400" b="1" dirty="0">
              <a:latin typeface="+mn-lt"/>
            </a:endParaRP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	More significant for the power system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	Should be considered for the demand fluctuations as well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	Local variations are within +- 5% of installed wind capacity</a:t>
            </a:r>
            <a:endParaRPr lang="tr-TR" sz="1400" dirty="0">
              <a:latin typeface="+mn-lt"/>
            </a:endParaRPr>
          </a:p>
          <a:p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41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xmlns="" id="{3AF73E6E-6946-472F-805C-6EDD331184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1" y="1497600"/>
            <a:ext cx="3421102" cy="4136400"/>
          </a:xfrm>
        </p:spPr>
        <p:txBody>
          <a:bodyPr>
            <a:normAutofit/>
          </a:bodyPr>
          <a:lstStyle/>
          <a:p>
            <a:pPr marL="0" indent="0" algn="just"/>
            <a:r>
              <a:rPr lang="en-GB" dirty="0"/>
              <a:t>iii) Hour to Hour</a:t>
            </a:r>
            <a:endParaRPr lang="tr-TR" dirty="0"/>
          </a:p>
          <a:p>
            <a:pPr marL="0" indent="0" algn="just"/>
            <a:endParaRPr lang="en-GB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tr-TR" b="0" dirty="0"/>
              <a:t>V</a:t>
            </a:r>
            <a:r>
              <a:rPr lang="en-US" b="0" dirty="0" err="1"/>
              <a:t>ariations</a:t>
            </a:r>
            <a:r>
              <a:rPr lang="en-US" b="0" dirty="0"/>
              <a:t> between forecast and actual wind energy production several hours ahead affect the scheduling of the power system</a:t>
            </a:r>
            <a:endParaRPr lang="tr-TR" b="0" dirty="0"/>
          </a:p>
          <a:p>
            <a:pPr lvl="0" algn="just">
              <a:buFont typeface="Arial" panose="020B0604020202020204" pitchFamily="34" charset="0"/>
              <a:buChar char="•"/>
            </a:pPr>
            <a:endParaRPr lang="en-GB" b="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tr-TR" b="0" dirty="0"/>
              <a:t>T</a:t>
            </a:r>
            <a:r>
              <a:rPr lang="en-US" b="0" dirty="0"/>
              <a:t>he variation in itself is not a problem; it is the uncertainty of how accurately the variation can be predicted that is significant </a:t>
            </a:r>
            <a:endParaRPr lang="tr-TR" b="0" dirty="0"/>
          </a:p>
          <a:p>
            <a:pPr lvl="0" algn="just">
              <a:buFont typeface="Arial" panose="020B0604020202020204" pitchFamily="34" charset="0"/>
              <a:buChar char="•"/>
            </a:pPr>
            <a:endParaRPr lang="tr-TR" b="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n-GB" b="0" dirty="0"/>
              <a:t>The uncertainty of wind power predictions should always be considered in relation to the errors in demand forecasts</a:t>
            </a:r>
            <a:endParaRPr lang="tr-TR" b="0" dirty="0"/>
          </a:p>
          <a:p>
            <a:endParaRPr lang="en-GB" dirty="0"/>
          </a:p>
        </p:txBody>
      </p:sp>
      <p:sp>
        <p:nvSpPr>
          <p:cNvPr id="3" name="Unvan 2">
            <a:extLst>
              <a:ext uri="{FF2B5EF4-FFF2-40B4-BE49-F238E27FC236}">
                <a16:creationId xmlns:a16="http://schemas.microsoft.com/office/drawing/2014/main" xmlns="" id="{023F6467-0C54-4D0D-8436-3924EC9B90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DC1FDA9D-3A41-4469-A561-904178900B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17C34631-4534-4E9D-9596-CE67A0FC7B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xmlns="" id="{98130662-063C-4D52-BA64-CBDA5DFC078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6E3F784C-26EC-4013-B617-3A90DF6FC66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xmlns="" id="{F633A3E0-5D61-462C-9E97-2AC1E9082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503" y="2056812"/>
            <a:ext cx="4658375" cy="281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55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xmlns="" id="{EA055083-9667-497F-A056-0BCD442A58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235241"/>
            <a:ext cx="3206224" cy="4636169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b="0" dirty="0"/>
              <a:t>Occurs as a result of climate effects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b="0" dirty="0"/>
              <a:t>Has no significant effect on daily system but important for long term planning</a:t>
            </a:r>
            <a:endParaRPr lang="en-GB" dirty="0"/>
          </a:p>
          <a:p>
            <a:pPr algn="just"/>
            <a:r>
              <a:rPr lang="en-GB" dirty="0"/>
              <a:t>	</a:t>
            </a:r>
            <a:endParaRPr lang="tr-TR" dirty="0"/>
          </a:p>
          <a:p>
            <a:pPr algn="just"/>
            <a:r>
              <a:rPr lang="tr-TR" dirty="0"/>
              <a:t>	</a:t>
            </a:r>
            <a:r>
              <a:rPr lang="en-GB" dirty="0" err="1"/>
              <a:t>i</a:t>
            </a:r>
            <a:r>
              <a:rPr lang="en-GB" dirty="0"/>
              <a:t>) Monthly and Seasonal Variations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b="0" dirty="0"/>
              <a:t>Important for electricity traders (for the future contracts wind power has a huge influence)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b="0" dirty="0"/>
              <a:t>Important for power system planning</a:t>
            </a:r>
            <a:endParaRPr lang="tr-TR" b="0" dirty="0"/>
          </a:p>
          <a:p>
            <a:pPr algn="just"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indent="0" algn="just"/>
            <a:r>
              <a:rPr lang="en-GB" b="0" dirty="0"/>
              <a:t>	</a:t>
            </a:r>
            <a:r>
              <a:rPr lang="en-GB" dirty="0"/>
              <a:t>ii) Inter-Annual Variations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0" dirty="0"/>
              <a:t>Important for long-term system planning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0" dirty="0"/>
              <a:t> Standard deviations of variations in a normal distribution is around 6 percent.</a:t>
            </a:r>
            <a:endParaRPr lang="tr-TR" dirty="0"/>
          </a:p>
        </p:txBody>
      </p:sp>
      <p:sp>
        <p:nvSpPr>
          <p:cNvPr id="3" name="Unvan 2">
            <a:extLst>
              <a:ext uri="{FF2B5EF4-FFF2-40B4-BE49-F238E27FC236}">
                <a16:creationId xmlns:a16="http://schemas.microsoft.com/office/drawing/2014/main" xmlns="" id="{235EA13A-49A0-4225-A749-3229A92A27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Long</a:t>
            </a:r>
            <a:r>
              <a:rPr lang="en-US" dirty="0"/>
              <a:t> </a:t>
            </a:r>
            <a:r>
              <a:rPr lang="tr-TR" dirty="0"/>
              <a:t>T</a:t>
            </a:r>
            <a:r>
              <a:rPr lang="en-US" dirty="0" err="1"/>
              <a:t>erm</a:t>
            </a:r>
            <a:r>
              <a:rPr lang="en-US" dirty="0"/>
              <a:t> </a:t>
            </a:r>
            <a:r>
              <a:rPr lang="en-US" dirty="0" err="1"/>
              <a:t>Varia</a:t>
            </a:r>
            <a:r>
              <a:rPr lang="tr-TR" dirty="0" err="1"/>
              <a:t>tions</a:t>
            </a:r>
            <a:endParaRPr lang="en-GB" dirty="0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DC4C723E-CA89-4D32-A660-C8E58EC3C5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2EEB22B9-32BC-4A7B-86EB-8C25A94EA0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xmlns="" id="{9D73E5D2-FD2B-4F13-9385-038F2DA5251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E357FAA7-77E2-457A-B539-9BCB8076880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7C867436-2F00-418E-9F92-2C041B539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992" y="2896238"/>
            <a:ext cx="4783291" cy="2850316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xmlns="" id="{43DF4681-728B-4DF5-8596-7E671475C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752" y="1323989"/>
            <a:ext cx="5271247" cy="157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7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xmlns="" id="{E2CAEAB3-D3BE-4638-A116-B9DB2E1B3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Effects</a:t>
            </a:r>
            <a:r>
              <a:rPr lang="tr-TR" dirty="0"/>
              <a:t> of </a:t>
            </a:r>
            <a:r>
              <a:rPr lang="tr-TR" dirty="0" err="1"/>
              <a:t>Variations</a:t>
            </a:r>
            <a:endParaRPr lang="en-GB" dirty="0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9B577F06-3F87-475C-B747-1F119DB8C3E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F828E04B-E3C2-4721-BD5E-CBC049661E8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xmlns="" id="{A4633501-3A70-456D-826B-6E6FF72295A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C641902A-FB0E-4C24-97BF-AA7E2D871C0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xmlns="" id="{B51669B2-1926-4C4B-B1ED-3232FBA82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730" y="1201852"/>
            <a:ext cx="6827188" cy="4566237"/>
          </a:xfrm>
          <a:prstGeom prst="rect">
            <a:avLst/>
          </a:prstGeom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5D7DE303-0F84-4DF9-B747-0F1752547E98}"/>
              </a:ext>
            </a:extLst>
          </p:cNvPr>
          <p:cNvSpPr/>
          <p:nvPr/>
        </p:nvSpPr>
        <p:spPr>
          <a:xfrm>
            <a:off x="414634" y="3892831"/>
            <a:ext cx="14276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400" b="1" dirty="0"/>
              <a:t>Aggregation</a:t>
            </a:r>
            <a:r>
              <a:rPr lang="en-GB" sz="1400" dirty="0"/>
              <a:t> </a:t>
            </a:r>
            <a:r>
              <a:rPr lang="tr-TR" sz="1400" dirty="0"/>
              <a:t>of </a:t>
            </a:r>
            <a:r>
              <a:rPr lang="en-GB" sz="1400" dirty="0"/>
              <a:t>wind</a:t>
            </a:r>
            <a:r>
              <a:rPr lang="tr-TR" sz="1400" dirty="0"/>
              <a:t> </a:t>
            </a:r>
            <a:r>
              <a:rPr lang="en-GB" sz="1400" dirty="0"/>
              <a:t>power over a large scale is needed</a:t>
            </a:r>
            <a:endParaRPr lang="tr-TR" sz="1400" dirty="0"/>
          </a:p>
          <a:p>
            <a:pPr algn="just">
              <a:buFont typeface="Wingdings" panose="05000000000000000000" pitchFamily="2" charset="2"/>
              <a:buChar char="Ø"/>
            </a:pPr>
            <a:endParaRPr lang="tr-TR" sz="1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400" b="1" dirty="0"/>
              <a:t>Modelling</a:t>
            </a:r>
            <a:r>
              <a:rPr lang="en-GB" sz="1400" dirty="0"/>
              <a:t> for future plans is needed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xmlns="" id="{4260703D-6483-4F13-B61B-5D1931FBF885}"/>
              </a:ext>
            </a:extLst>
          </p:cNvPr>
          <p:cNvSpPr txBox="1"/>
          <p:nvPr/>
        </p:nvSpPr>
        <p:spPr>
          <a:xfrm>
            <a:off x="5664530" y="5494986"/>
            <a:ext cx="1923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b="1" dirty="0"/>
              <a:t>WF: </a:t>
            </a:r>
            <a:r>
              <a:rPr lang="tr-TR" sz="1400" dirty="0" err="1"/>
              <a:t>Wind</a:t>
            </a:r>
            <a:r>
              <a:rPr lang="tr-TR" sz="1400" dirty="0"/>
              <a:t> </a:t>
            </a:r>
            <a:r>
              <a:rPr lang="tr-TR" sz="1400" dirty="0" err="1"/>
              <a:t>Power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6415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xmlns="" id="{2378CAFD-0871-4D76-80E0-D034C03A74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6859" y="1497600"/>
            <a:ext cx="8296835" cy="1635565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0" dirty="0"/>
              <a:t>Long Term Wind Power Modelling is based on Monte Carlo Simulation Methods</a:t>
            </a:r>
            <a:endParaRPr lang="tr-TR" b="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b="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Monte Carlo Methods</a:t>
            </a:r>
            <a:r>
              <a:rPr lang="en-GB" b="0" dirty="0"/>
              <a:t> are commonly used for modelling inherent variability in systems of which a closed form analytical expressions cannot be obtained or is complex</a:t>
            </a:r>
            <a:endParaRPr lang="tr-TR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dirty="0"/>
              <a:t>Monte Carlo simulation is based on simulating the value of uncertain parameters using random number generators to determine the sampled statuses and estimating the outputs</a:t>
            </a:r>
            <a:endParaRPr lang="tr-TR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dirty="0"/>
              <a:t>After a large number of simulations (trials) are performed, it is expected that the probability distribution of the outputs will be obtained with a degree of confidence to the confidence interval</a:t>
            </a:r>
            <a:endParaRPr lang="tr-TR" sz="1400" b="0" dirty="0"/>
          </a:p>
          <a:p>
            <a:pPr lvl="1" algn="just">
              <a:buFont typeface="Arial" panose="020B0604020202020204" pitchFamily="34" charset="0"/>
              <a:buChar char="•"/>
            </a:pPr>
            <a:endParaRPr lang="tr-TR" sz="1400" dirty="0"/>
          </a:p>
          <a:p>
            <a:pPr marL="388937" lvl="1" indent="0" algn="just">
              <a:buNone/>
            </a:pPr>
            <a:r>
              <a:rPr lang="tr-TR" sz="1400" dirty="0"/>
              <a:t>					</a:t>
            </a:r>
          </a:p>
        </p:txBody>
      </p:sp>
      <p:sp>
        <p:nvSpPr>
          <p:cNvPr id="3" name="Unvan 2">
            <a:extLst>
              <a:ext uri="{FF2B5EF4-FFF2-40B4-BE49-F238E27FC236}">
                <a16:creationId xmlns:a16="http://schemas.microsoft.com/office/drawing/2014/main" xmlns="" id="{F99A9AED-DDBC-407A-A78D-63FCBF58C9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Modelling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20644EA1-A932-406D-94BF-D151578C9C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214DD6C7-6EA4-478F-A41D-1A91B4D581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xmlns="" id="{DE81B0C8-D1F5-4DB7-B0C3-E190C3268A0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A4BF5EB5-7736-41FC-A6D1-2B58A1CF354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8" name="Metin Yer Tutucusu 1">
            <a:extLst>
              <a:ext uri="{FF2B5EF4-FFF2-40B4-BE49-F238E27FC236}">
                <a16:creationId xmlns:a16="http://schemas.microsoft.com/office/drawing/2014/main" xmlns="" id="{AD84C473-D572-49EB-B030-30277413CB77}"/>
              </a:ext>
            </a:extLst>
          </p:cNvPr>
          <p:cNvSpPr txBox="1">
            <a:spLocks/>
          </p:cNvSpPr>
          <p:nvPr/>
        </p:nvSpPr>
        <p:spPr bwMode="auto">
          <a:xfrm>
            <a:off x="396688" y="3690076"/>
            <a:ext cx="8296835" cy="163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b="0" dirty="0"/>
              <a:t>There are two viable modelling approaches. These are either statistical or physical models such as meteorological reanalysis models</a:t>
            </a:r>
            <a:endParaRPr lang="tr-TR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dirty="0"/>
              <a:t>The</a:t>
            </a:r>
            <a:r>
              <a:rPr lang="en-GB" sz="1400" dirty="0"/>
              <a:t> rea</a:t>
            </a:r>
            <a:r>
              <a:rPr lang="en-GB" dirty="0"/>
              <a:t>nalysis models</a:t>
            </a:r>
            <a:r>
              <a:rPr lang="en-GB" noProof="1"/>
              <a:t> </a:t>
            </a:r>
            <a:r>
              <a:rPr lang="tr-TR" b="0" noProof="1"/>
              <a:t>combine years of data (wind speed, solar irradiance, temperatures) measurements to numerical weather prediction (NWP)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400" b="0" noProof="1"/>
              <a:t>However</a:t>
            </a:r>
            <a:r>
              <a:rPr lang="tr-TR" b="0" noProof="1"/>
              <a:t>, the reanalysis models are not applicable for Monte Carlo simulations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dirty="0"/>
              <a:t>On the other hand, the </a:t>
            </a:r>
            <a:r>
              <a:rPr lang="en-GB" sz="1400" dirty="0"/>
              <a:t>statistical models</a:t>
            </a:r>
            <a:r>
              <a:rPr lang="en-GB" sz="1400" b="0" dirty="0"/>
              <a:t> are applicable for Monte Carlo simulation studies</a:t>
            </a:r>
            <a:r>
              <a:rPr lang="tr-TR" sz="14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929501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xmlns="" id="{59EFA24F-37A4-42EB-A741-DDB3D6A4C1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Simulation Process for the </a:t>
            </a:r>
            <a:r>
              <a:rPr lang="tr-TR" dirty="0"/>
              <a:t>Model</a:t>
            </a:r>
            <a:endParaRPr lang="en-GB" dirty="0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B835DA48-999E-4EDC-9C8A-E42D15ED71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FAA33F57-44C8-466C-ACCA-3ABD5CC50E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Veri Yer Tutucusu 5">
            <a:extLst>
              <a:ext uri="{FF2B5EF4-FFF2-40B4-BE49-F238E27FC236}">
                <a16:creationId xmlns:a16="http://schemas.microsoft.com/office/drawing/2014/main" xmlns="" id="{47A7FA5A-E77F-4A71-81FF-8B666C6EE27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</a:t>
            </a:r>
            <a:r>
              <a:rPr lang="tr-TR" dirty="0"/>
              <a:t>8</a:t>
            </a:r>
            <a:r>
              <a:rPr lang="fi-FI" dirty="0"/>
              <a:t>.0</a:t>
            </a:r>
            <a:r>
              <a:rPr lang="tr-TR" dirty="0"/>
              <a:t>5</a:t>
            </a:r>
            <a:r>
              <a:rPr lang="fi-FI" dirty="0"/>
              <a:t>.2018</a:t>
            </a:r>
            <a:endParaRPr lang="en-US" dirty="0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E0145970-72C3-4914-BEA6-A60488FE34D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xmlns="" id="{CF6AFD1C-20DC-483C-B922-C51A09FE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498" y="1239822"/>
            <a:ext cx="4565641" cy="4476279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8780DFC0-277E-4281-8662-DCD8816FCC30}"/>
              </a:ext>
            </a:extLst>
          </p:cNvPr>
          <p:cNvSpPr txBox="1"/>
          <p:nvPr/>
        </p:nvSpPr>
        <p:spPr>
          <a:xfrm>
            <a:off x="6561447" y="4730329"/>
            <a:ext cx="25825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/>
              <a:t>Retrieved</a:t>
            </a:r>
            <a:r>
              <a:rPr lang="tr-TR" sz="1200" dirty="0"/>
              <a:t> </a:t>
            </a:r>
            <a:r>
              <a:rPr lang="tr-TR" sz="1200" dirty="0" err="1"/>
              <a:t>from</a:t>
            </a:r>
            <a:r>
              <a:rPr lang="tr-TR" sz="1200" dirty="0"/>
              <a:t>:</a:t>
            </a:r>
          </a:p>
          <a:p>
            <a:r>
              <a:rPr lang="tr-TR" sz="1200" b="1" dirty="0"/>
              <a:t>J.  </a:t>
            </a:r>
            <a:r>
              <a:rPr lang="tr-TR" sz="1200" b="1" dirty="0" err="1"/>
              <a:t>Ekström</a:t>
            </a:r>
            <a:r>
              <a:rPr lang="tr-TR" sz="1200" b="1" dirty="0"/>
              <a:t>: Statistical </a:t>
            </a:r>
            <a:r>
              <a:rPr lang="tr-TR" sz="1200" b="1" dirty="0" err="1"/>
              <a:t>Methods</a:t>
            </a:r>
            <a:r>
              <a:rPr lang="tr-TR" sz="1200" b="1" dirty="0"/>
              <a:t> </a:t>
            </a:r>
            <a:r>
              <a:rPr lang="tr-TR" sz="1200" b="1" dirty="0" err="1"/>
              <a:t>for</a:t>
            </a:r>
            <a:r>
              <a:rPr lang="tr-TR" sz="1200" b="1" dirty="0"/>
              <a:t> </a:t>
            </a:r>
            <a:r>
              <a:rPr lang="tr-TR" sz="1200" b="1" dirty="0" err="1"/>
              <a:t>Variable</a:t>
            </a:r>
            <a:r>
              <a:rPr lang="tr-TR" sz="1200" b="1" dirty="0"/>
              <a:t> </a:t>
            </a:r>
            <a:r>
              <a:rPr lang="tr-TR" sz="1200" b="1" dirty="0" err="1"/>
              <a:t>Renewable</a:t>
            </a:r>
            <a:r>
              <a:rPr lang="tr-TR" sz="1200" b="1" dirty="0"/>
              <a:t> </a:t>
            </a:r>
            <a:r>
              <a:rPr lang="tr-TR" sz="1200" b="1" dirty="0" err="1"/>
              <a:t>Energy</a:t>
            </a:r>
            <a:r>
              <a:rPr lang="tr-TR" sz="1200" b="1" dirty="0"/>
              <a:t> </a:t>
            </a:r>
            <a:r>
              <a:rPr lang="tr-TR" sz="1200" b="1" dirty="0" err="1"/>
              <a:t>Generation</a:t>
            </a:r>
            <a:r>
              <a:rPr lang="tr-TR" sz="1200" b="1" dirty="0"/>
              <a:t> </a:t>
            </a:r>
            <a:r>
              <a:rPr lang="tr-TR" sz="1200" b="1" dirty="0" err="1"/>
              <a:t>Modelling</a:t>
            </a:r>
            <a:r>
              <a:rPr lang="tr-TR" sz="1200" b="1" dirty="0"/>
              <a:t>, 2018</a:t>
            </a:r>
            <a:endParaRPr lang="tr-TR" sz="1200" b="1" u="sng" dirty="0">
              <a:hlinkClick r:id="rId3"/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3407122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14041</TotalTime>
  <Words>989</Words>
  <Application>Microsoft Office PowerPoint</Application>
  <PresentationFormat>On-screen Show (4:3)</PresentationFormat>
  <Paragraphs>124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presentation</vt:lpstr>
      <vt:lpstr>Aalto Content - Green</vt:lpstr>
      <vt:lpstr>ELEC-E8423 - Smart Grid  Wind Power Generation Variations and its Modelling </vt:lpstr>
      <vt:lpstr>Introduction</vt:lpstr>
      <vt:lpstr>Wind Power Generation Variations</vt:lpstr>
      <vt:lpstr>Short Term Variations</vt:lpstr>
      <vt:lpstr>PowerPoint Presentation</vt:lpstr>
      <vt:lpstr>Long Term Variations</vt:lpstr>
      <vt:lpstr>Effects of Variations</vt:lpstr>
      <vt:lpstr>Modelling</vt:lpstr>
      <vt:lpstr>Simulation Process for the Model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1142</cp:revision>
  <dcterms:created xsi:type="dcterms:W3CDTF">2010-03-23T14:57:30Z</dcterms:created>
  <dcterms:modified xsi:type="dcterms:W3CDTF">2018-05-08T05:36:35Z</dcterms:modified>
</cp:coreProperties>
</file>