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31" r:id="rId1"/>
    <p:sldMasterId id="2147483671" r:id="rId2"/>
  </p:sldMasterIdLst>
  <p:notesMasterIdLst>
    <p:notesMasterId r:id="rId13"/>
  </p:notesMasterIdLst>
  <p:handoutMasterIdLst>
    <p:handoutMasterId r:id="rId14"/>
  </p:handoutMasterIdLst>
  <p:sldIdLst>
    <p:sldId id="339" r:id="rId3"/>
    <p:sldId id="355" r:id="rId4"/>
    <p:sldId id="369" r:id="rId5"/>
    <p:sldId id="363" r:id="rId6"/>
    <p:sldId id="365" r:id="rId7"/>
    <p:sldId id="367" r:id="rId8"/>
    <p:sldId id="366" r:id="rId9"/>
    <p:sldId id="368" r:id="rId10"/>
    <p:sldId id="352" r:id="rId11"/>
    <p:sldId id="362" r:id="rId12"/>
  </p:sldIdLst>
  <p:sldSz cx="9144000" cy="6858000" type="screen4x3"/>
  <p:notesSz cx="6797675" cy="9874250"/>
  <p:defaultTextStyle>
    <a:defPPr>
      <a:defRPr lang="en-US"/>
    </a:defPPr>
    <a:lvl1pPr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388938" indent="682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777875" indent="136525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168400" indent="203200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557338" indent="2714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Oletusosa" id="{5A5EB6EC-4C88-4C95-B83E-8B0DF8CD54B9}">
          <p14:sldIdLst>
            <p14:sldId id="339"/>
          </p14:sldIdLst>
        </p14:section>
        <p14:section name="Nimetön osa" id="{67EE0ABC-211D-4D7F-8772-318FD2EB7BF2}">
          <p14:sldIdLst>
            <p14:sldId id="355"/>
            <p14:sldId id="369"/>
            <p14:sldId id="363"/>
            <p14:sldId id="365"/>
            <p14:sldId id="367"/>
            <p14:sldId id="366"/>
            <p14:sldId id="368"/>
            <p14:sldId id="352"/>
            <p14:sldId id="362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0349" autoAdjust="0"/>
  </p:normalViewPr>
  <p:slideViewPr>
    <p:cSldViewPr snapToGrid="0" snapToObjects="1">
      <p:cViewPr varScale="1">
        <p:scale>
          <a:sx n="120" d="100"/>
          <a:sy n="120" d="100"/>
        </p:scale>
        <p:origin x="-137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78" d="100"/>
          <a:sy n="78" d="100"/>
        </p:scale>
        <p:origin x="-4014" y="-114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E6C6C468-002F-4575-A7B2-5116909C25E9}" type="datetime1">
              <a:rPr lang="en-US"/>
              <a:pPr>
                <a:defRPr/>
              </a:pPr>
              <a:t>4/23/2018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ADF26D-2D02-4B7E-A9F7-BA15724DBC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479777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0C00A11D-E7F3-4B45-B120-89C62F8E3355}" type="datetime1">
              <a:rPr lang="en-US"/>
              <a:pPr>
                <a:defRPr/>
              </a:pPr>
              <a:t>4/23/2018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2776" tIns="46389" rIns="92776" bIns="46389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i-FI" noProof="0"/>
              <a:t>Click to edit Master text styles</a:t>
            </a:r>
          </a:p>
          <a:p>
            <a:pPr lvl="1"/>
            <a:r>
              <a:rPr lang="fi-FI" noProof="0"/>
              <a:t>Second level</a:t>
            </a:r>
          </a:p>
          <a:p>
            <a:pPr lvl="2"/>
            <a:r>
              <a:rPr lang="fi-FI" noProof="0"/>
              <a:t>Third level</a:t>
            </a:r>
          </a:p>
          <a:p>
            <a:pPr lvl="3"/>
            <a:r>
              <a:rPr lang="fi-FI" noProof="0"/>
              <a:t>Fourth level</a:t>
            </a:r>
          </a:p>
          <a:p>
            <a:pPr lvl="4"/>
            <a:r>
              <a:rPr lang="fi-FI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BB9EB4-620A-4C05-A10A-919C6D24120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80534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 pitchFamily="-65" charset="-128"/>
      </a:defRPr>
    </a:lvl1pPr>
    <a:lvl2pPr marL="3889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2pPr>
    <a:lvl3pPr marL="777875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3pPr>
    <a:lvl4pPr marL="1168400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4pPr>
    <a:lvl5pPr marL="15573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5pPr>
    <a:lvl6pPr marL="1948129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337755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727381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117007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50273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38804440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62049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62049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62049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62049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9258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37452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2400" cy="1086181"/>
          </a:xfrm>
        </p:spPr>
        <p:txBody>
          <a:bodyPr lIns="0" tIns="0" rIns="0" bIns="0" anchor="t">
            <a:normAutofit/>
          </a:bodyPr>
          <a:lstStyle>
            <a:lvl1pPr algn="l">
              <a:defRPr sz="43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0" y="2858401"/>
            <a:ext cx="6285600" cy="2339529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ts val="2216"/>
              </a:lnSpc>
              <a:buNone/>
              <a:defRPr sz="2000">
                <a:solidFill>
                  <a:srgbClr val="FFFFFF"/>
                </a:solidFill>
              </a:defRPr>
            </a:lvl1pPr>
            <a:lvl2pPr marL="3896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92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88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58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481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37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27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17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72401" y="5961599"/>
            <a:ext cx="2049245" cy="1778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572400" y="6137467"/>
            <a:ext cx="204924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8"/>
          </p:nvPr>
        </p:nvSpPr>
        <p:spPr>
          <a:xfrm>
            <a:off x="2862387" y="6137467"/>
            <a:ext cx="202711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9"/>
          </p:nvPr>
        </p:nvSpPr>
        <p:spPr>
          <a:xfrm>
            <a:off x="7427603" y="5961599"/>
            <a:ext cx="1132198" cy="6336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20"/>
          </p:nvPr>
        </p:nvSpPr>
        <p:spPr>
          <a:xfrm>
            <a:off x="5143295" y="5961067"/>
            <a:ext cx="1962357" cy="634132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1"/>
          </p:nvPr>
        </p:nvSpPr>
        <p:spPr>
          <a:xfrm>
            <a:off x="2860675" y="5961063"/>
            <a:ext cx="2027238" cy="177800"/>
          </a:xfrm>
        </p:spPr>
        <p:txBody>
          <a:bodyPr lIns="0" tIns="0" rIns="0" bIns="0" anchor="t"/>
          <a:lstStyle>
            <a:lvl1pPr>
              <a:defRPr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527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2"/>
                </a:solidFill>
                <a:latin typeface="+mj-lt"/>
              </a:defRPr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E17AA3F4-D5E5-4C20-B6A3-9D228DF0888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8900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06400" y="406400"/>
            <a:ext cx="8326438" cy="547211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 dirty="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572400" y="547000"/>
            <a:ext cx="7772400" cy="22064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10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A05597E2-BB32-4F6B-84FE-6C16B84E6FD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7914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9" name="Rectangle 8"/>
          <p:cNvSpPr/>
          <p:nvPr/>
        </p:nvSpPr>
        <p:spPr>
          <a:xfrm>
            <a:off x="573088" y="1138238"/>
            <a:ext cx="7988300" cy="635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3"/>
                </a:solidFill>
                <a:latin typeface="+mj-lt"/>
              </a:defRPr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r>
              <a:rPr lang="et-EE" altLang="en-US" dirty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29742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25" y="119063"/>
            <a:ext cx="8520113" cy="962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23850" y="1268413"/>
            <a:ext cx="4171950" cy="489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171950" cy="489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defTabSz="388938">
              <a:defRPr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85475600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4" descr="Aalto_EN_Electr-Eng_21_RGB_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0" t="6174"/>
          <a:stretch>
            <a:fillRect/>
          </a:stretch>
        </p:blipFill>
        <p:spPr bwMode="auto">
          <a:xfrm>
            <a:off x="0" y="0"/>
            <a:ext cx="2162175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049652F-9372-4B86-AABD-EF97F90847F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8" name="Rectangle 7"/>
          <p:cNvSpPr/>
          <p:nvPr/>
        </p:nvSpPr>
        <p:spPr>
          <a:xfrm>
            <a:off x="406400" y="1712913"/>
            <a:ext cx="8328025" cy="3921125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 dirty="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87" r:id="rId1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5pPr>
      <a:lvl6pPr marL="389626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6pPr>
      <a:lvl7pPr marL="779252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7pPr>
      <a:lvl8pPr marL="1168878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8pPr>
      <a:lvl9pPr marL="1558503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3" descr="Aalto_EN_Electr-Eng_13_RGB_2"/>
          <p:cNvPicPr>
            <a:picLocks noChangeAspect="1" noChangeArrowheads="1"/>
          </p:cNvPicPr>
          <p:nvPr userDrawn="1"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5815013"/>
            <a:ext cx="2519363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/>
              <a:t>Click to edit Master title style</a:t>
            </a:r>
            <a:endParaRPr lang="en-US" altLang="en-US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/>
              <a:t>Click to edit Master text styles</a:t>
            </a:r>
          </a:p>
          <a:p>
            <a:pPr lvl="1"/>
            <a:r>
              <a:rPr lang="fi-FI" altLang="en-US"/>
              <a:t>Second level</a:t>
            </a:r>
          </a:p>
          <a:p>
            <a:pPr lvl="2"/>
            <a:r>
              <a:rPr lang="fi-FI" altLang="en-US"/>
              <a:t>Third level</a:t>
            </a:r>
          </a:p>
          <a:p>
            <a:pPr lvl="3"/>
            <a:r>
              <a:rPr lang="fi-FI" altLang="en-US"/>
              <a:t>Fourth level</a:t>
            </a:r>
          </a:p>
          <a:p>
            <a:pPr lvl="4"/>
            <a:r>
              <a:rPr lang="fi-FI" altLang="en-US"/>
              <a:t>Fifth level</a:t>
            </a:r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E0A0211-A76A-4511-A964-36F8689660B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90" r:id="rId1"/>
    <p:sldLayoutId id="2147484791" r:id="rId2"/>
    <p:sldLayoutId id="2147484792" r:id="rId3"/>
    <p:sldLayoutId id="2147484794" r:id="rId4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108" charset="-128"/>
          <a:cs typeface="ＭＳ Ｐゴシック" pitchFamily="-108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5pPr>
      <a:lvl6pPr marL="389626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6pPr>
      <a:lvl7pPr marL="779252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7pPr>
      <a:lvl8pPr marL="1168878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8pPr>
      <a:lvl9pPr marL="1558503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108" charset="-128"/>
          <a:cs typeface="ＭＳ Ｐゴシック" pitchFamily="-108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ominionenergy.com/about-us/making-energy/renewables/water/bath-county-pumped-storage-station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7274" cy="2410209"/>
          </a:xfrm>
        </p:spPr>
        <p:txBody>
          <a:bodyPr>
            <a:normAutofit/>
          </a:bodyPr>
          <a:lstStyle/>
          <a:p>
            <a:r>
              <a:rPr lang="fi-FI" sz="3200" dirty="0"/>
              <a:t>ELEC-E8423 - Smart Grid</a:t>
            </a:r>
            <a:br>
              <a:rPr lang="fi-FI" sz="3200" dirty="0"/>
            </a:br>
            <a:r>
              <a:rPr lang="fi-FI" sz="3200" dirty="0"/>
              <a:t/>
            </a:r>
            <a:br>
              <a:rPr lang="fi-FI" sz="3200" dirty="0"/>
            </a:br>
            <a:r>
              <a:rPr lang="cs-CZ" sz="3200" i="1" dirty="0" err="1"/>
              <a:t>Pumped</a:t>
            </a:r>
            <a:r>
              <a:rPr lang="cs-CZ" sz="3200" i="1" dirty="0"/>
              <a:t> hydro </a:t>
            </a:r>
            <a:r>
              <a:rPr lang="cs-CZ" sz="3200" i="1" dirty="0" err="1"/>
              <a:t>energy</a:t>
            </a:r>
            <a:r>
              <a:rPr lang="cs-CZ" sz="3200" i="1" dirty="0"/>
              <a:t> </a:t>
            </a:r>
            <a:r>
              <a:rPr lang="cs-CZ" sz="3200" i="1" dirty="0" err="1"/>
              <a:t>storages</a:t>
            </a:r>
            <a:endParaRPr lang="en-US" sz="320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1" y="4182429"/>
            <a:ext cx="6285600" cy="1323370"/>
          </a:xfrm>
        </p:spPr>
        <p:txBody>
          <a:bodyPr>
            <a:normAutofit/>
          </a:bodyPr>
          <a:lstStyle/>
          <a:p>
            <a:r>
              <a:rPr lang="cs-CZ" i="1" dirty="0" err="1"/>
              <a:t>Jaakko</a:t>
            </a:r>
            <a:r>
              <a:rPr lang="cs-CZ" i="1" dirty="0"/>
              <a:t> </a:t>
            </a:r>
            <a:r>
              <a:rPr lang="cs-CZ" i="1" dirty="0" err="1"/>
              <a:t>Anttila</a:t>
            </a:r>
            <a:endParaRPr lang="cs-CZ" i="1" dirty="0"/>
          </a:p>
          <a:p>
            <a:r>
              <a:rPr lang="cs-CZ" i="1" dirty="0"/>
              <a:t>Filip </a:t>
            </a:r>
            <a:r>
              <a:rPr lang="cs-CZ" i="1" dirty="0" err="1"/>
              <a:t>Reiskup</a:t>
            </a:r>
            <a:endParaRPr lang="en-US" i="1" dirty="0"/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cs-CZ" dirty="0"/>
              <a:t>24</a:t>
            </a:r>
            <a:r>
              <a:rPr lang="et-EE" dirty="0"/>
              <a:t>.0</a:t>
            </a:r>
            <a:r>
              <a:rPr lang="cs-CZ" dirty="0"/>
              <a:t>4</a:t>
            </a:r>
            <a:r>
              <a:rPr lang="et-EE" dirty="0"/>
              <a:t>.201</a:t>
            </a:r>
            <a:r>
              <a:rPr lang="fi-FI" dirty="0"/>
              <a:t>8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0447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8134278" cy="4136400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Aft>
                <a:spcPts val="600"/>
              </a:spcAft>
            </a:pPr>
            <a:r>
              <a:rPr lang="en-US" sz="1100" b="0" i="1" dirty="0" smtClean="0"/>
              <a:t>Electrical Energy Storage: IEC</a:t>
            </a:r>
            <a:r>
              <a:rPr lang="en-US" sz="1100" b="0" dirty="0" smtClean="0"/>
              <a:t>. Geneva, 2011.</a:t>
            </a:r>
            <a:r>
              <a:rPr lang="cs-CZ" sz="1100" b="0" dirty="0" smtClean="0"/>
              <a:t> Link: </a:t>
            </a:r>
            <a:r>
              <a:rPr lang="en-US" sz="1100" b="0" dirty="0" smtClean="0"/>
              <a:t>http</a:t>
            </a:r>
            <a:r>
              <a:rPr lang="en-US" sz="1100" b="0" dirty="0"/>
              <a:t>://</a:t>
            </a:r>
            <a:r>
              <a:rPr lang="en-US" sz="1100" b="0" dirty="0" smtClean="0"/>
              <a:t>www.iec.ch/whitepaper/pdf/iecWP-energystorage-LR-en.pdf</a:t>
            </a:r>
            <a:endParaRPr lang="en-US" sz="1100" b="0" dirty="0">
              <a:hlinkClick r:id="rId3"/>
            </a:endParaRPr>
          </a:p>
          <a:p>
            <a:pPr marL="0" indent="0">
              <a:lnSpc>
                <a:spcPct val="100000"/>
              </a:lnSpc>
              <a:spcAft>
                <a:spcPts val="600"/>
              </a:spcAft>
            </a:pPr>
            <a:r>
              <a:rPr lang="cs-CZ" sz="1100" b="0" dirty="0" smtClean="0"/>
              <a:t>Data </a:t>
            </a:r>
            <a:r>
              <a:rPr lang="cs-CZ" sz="1100" b="0" dirty="0" err="1" smtClean="0"/>
              <a:t>visualization</a:t>
            </a:r>
            <a:r>
              <a:rPr lang="cs-CZ" sz="1100" b="0" dirty="0" smtClean="0"/>
              <a:t>. </a:t>
            </a:r>
            <a:r>
              <a:rPr lang="cs-CZ" sz="1100" b="0" i="1" dirty="0" smtClean="0"/>
              <a:t>DOE </a:t>
            </a:r>
            <a:r>
              <a:rPr lang="cs-CZ" sz="1100" b="0" i="1" dirty="0" err="1" smtClean="0"/>
              <a:t>Global</a:t>
            </a:r>
            <a:r>
              <a:rPr lang="cs-CZ" sz="1100" b="0" i="1" dirty="0" smtClean="0"/>
              <a:t> </a:t>
            </a:r>
            <a:r>
              <a:rPr lang="cs-CZ" sz="1100" b="0" i="1" dirty="0" err="1" smtClean="0"/>
              <a:t>energy</a:t>
            </a:r>
            <a:r>
              <a:rPr lang="cs-CZ" sz="1100" b="0" i="1" dirty="0" smtClean="0"/>
              <a:t> </a:t>
            </a:r>
            <a:r>
              <a:rPr lang="cs-CZ" sz="1100" b="0" i="1" dirty="0" err="1" smtClean="0"/>
              <a:t>database</a:t>
            </a:r>
            <a:r>
              <a:rPr lang="cs-CZ" sz="1100" b="0" dirty="0" smtClean="0"/>
              <a:t> [online]. </a:t>
            </a:r>
            <a:r>
              <a:rPr lang="cs-CZ" sz="1100" b="0" dirty="0" err="1" smtClean="0"/>
              <a:t>Sandia</a:t>
            </a:r>
            <a:r>
              <a:rPr lang="cs-CZ" sz="1100" b="0" dirty="0" smtClean="0"/>
              <a:t> </a:t>
            </a:r>
            <a:r>
              <a:rPr lang="cs-CZ" sz="1100" b="0" dirty="0" err="1" smtClean="0"/>
              <a:t>Corporation</a:t>
            </a:r>
            <a:r>
              <a:rPr lang="cs-CZ" sz="1100" b="0" dirty="0" smtClean="0"/>
              <a:t>, 2018 [cit. 2018-04-23]. Link: https://www.energystorageexchange.org/projects/data_visualization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</a:pPr>
            <a:r>
              <a:rPr lang="cs-CZ" sz="1100" b="0" dirty="0" smtClean="0"/>
              <a:t>U.S. </a:t>
            </a:r>
            <a:r>
              <a:rPr lang="cs-CZ" sz="1100" b="0" dirty="0" err="1" smtClean="0"/>
              <a:t>Grid</a:t>
            </a:r>
            <a:r>
              <a:rPr lang="cs-CZ" sz="1100" b="0" dirty="0" smtClean="0"/>
              <a:t> </a:t>
            </a:r>
            <a:r>
              <a:rPr lang="cs-CZ" sz="1100" b="0" dirty="0" err="1" smtClean="0"/>
              <a:t>Energy</a:t>
            </a:r>
            <a:r>
              <a:rPr lang="cs-CZ" sz="1100" b="0" dirty="0" smtClean="0"/>
              <a:t> </a:t>
            </a:r>
            <a:r>
              <a:rPr lang="cs-CZ" sz="1100" b="0" dirty="0" err="1" smtClean="0"/>
              <a:t>storage</a:t>
            </a:r>
            <a:r>
              <a:rPr lang="cs-CZ" sz="1100" b="0" dirty="0" smtClean="0"/>
              <a:t> </a:t>
            </a:r>
            <a:r>
              <a:rPr lang="cs-CZ" sz="1100" b="0" dirty="0" err="1" smtClean="0"/>
              <a:t>factsheet</a:t>
            </a:r>
            <a:r>
              <a:rPr lang="cs-CZ" sz="1100" b="0" dirty="0" smtClean="0"/>
              <a:t>. </a:t>
            </a:r>
            <a:r>
              <a:rPr lang="cs-CZ" sz="1100" b="0" i="1" dirty="0" smtClean="0"/>
              <a:t>Center </a:t>
            </a:r>
            <a:r>
              <a:rPr lang="cs-CZ" sz="1100" b="0" i="1" dirty="0" err="1" smtClean="0"/>
              <a:t>for</a:t>
            </a:r>
            <a:r>
              <a:rPr lang="cs-CZ" sz="1100" b="0" i="1" dirty="0" smtClean="0"/>
              <a:t> </a:t>
            </a:r>
            <a:r>
              <a:rPr lang="cs-CZ" sz="1100" b="0" i="1" dirty="0" err="1" smtClean="0"/>
              <a:t>sustainable</a:t>
            </a:r>
            <a:r>
              <a:rPr lang="cs-CZ" sz="1100" b="0" i="1" dirty="0" smtClean="0"/>
              <a:t> </a:t>
            </a:r>
            <a:r>
              <a:rPr lang="cs-CZ" sz="1100" b="0" i="1" dirty="0" err="1" smtClean="0"/>
              <a:t>system</a:t>
            </a:r>
            <a:r>
              <a:rPr lang="cs-CZ" sz="1100" b="0" dirty="0" smtClean="0"/>
              <a:t> [online]. Michigan, 2017 [cit. 2018-04-23]. Link: http://css.umich.edu/factsheets/us-grid-energy-storage-factsheet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</a:pPr>
            <a:r>
              <a:rPr lang="cs-CZ" sz="1100" b="0" dirty="0" smtClean="0"/>
              <a:t>400 MW </a:t>
            </a:r>
            <a:r>
              <a:rPr lang="cs-CZ" sz="1100" b="0" dirty="0" err="1" smtClean="0"/>
              <a:t>pumped</a:t>
            </a:r>
            <a:r>
              <a:rPr lang="cs-CZ" sz="1100" b="0" dirty="0" smtClean="0"/>
              <a:t> </a:t>
            </a:r>
            <a:r>
              <a:rPr lang="cs-CZ" sz="1100" b="0" dirty="0" err="1" smtClean="0"/>
              <a:t>storage</a:t>
            </a:r>
            <a:r>
              <a:rPr lang="cs-CZ" sz="1100" b="0" dirty="0" smtClean="0"/>
              <a:t> hydro </a:t>
            </a:r>
            <a:r>
              <a:rPr lang="cs-CZ" sz="1100" b="0" dirty="0" err="1" smtClean="0"/>
              <a:t>plan</a:t>
            </a:r>
            <a:r>
              <a:rPr lang="cs-CZ" sz="1100" b="0" dirty="0" smtClean="0"/>
              <a:t> </a:t>
            </a:r>
            <a:r>
              <a:rPr lang="cs-CZ" sz="1100" b="0" dirty="0" err="1" smtClean="0"/>
              <a:t>approved</a:t>
            </a:r>
            <a:r>
              <a:rPr lang="cs-CZ" sz="1100" b="0" dirty="0" smtClean="0"/>
              <a:t>. </a:t>
            </a:r>
            <a:r>
              <a:rPr lang="cs-CZ" sz="1100" b="0" i="1" dirty="0" smtClean="0"/>
              <a:t>Civil </a:t>
            </a:r>
            <a:r>
              <a:rPr lang="cs-CZ" sz="1100" b="0" i="1" dirty="0" err="1" smtClean="0"/>
              <a:t>engineer</a:t>
            </a:r>
            <a:r>
              <a:rPr lang="cs-CZ" sz="1100" b="0" dirty="0" smtClean="0"/>
              <a:t> [online]. </a:t>
            </a:r>
            <a:r>
              <a:rPr lang="cs-CZ" sz="1100" b="0" dirty="0" err="1" smtClean="0"/>
              <a:t>Webvision</a:t>
            </a:r>
            <a:r>
              <a:rPr lang="cs-CZ" sz="1100" b="0" dirty="0" smtClean="0"/>
              <a:t>, 2017 [cit. 2018-04-23]. Link: https://www.newcivilengineer.com/latest/400mw-pumped-storage-hydro-plan-approved/10015321.article 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</a:pPr>
            <a:r>
              <a:rPr lang="en-US" sz="1100" b="0" dirty="0" smtClean="0"/>
              <a:t>Bath county pumped storage station. </a:t>
            </a:r>
            <a:r>
              <a:rPr lang="en-US" sz="1100" b="0" i="1" dirty="0" smtClean="0"/>
              <a:t>Dominion Energy</a:t>
            </a:r>
            <a:r>
              <a:rPr lang="en-US" sz="1100" b="0" dirty="0" smtClean="0"/>
              <a:t> [online]. Dominion Energy, 2018 [cit. 2018-04-23]. </a:t>
            </a:r>
            <a:r>
              <a:rPr lang="cs-CZ" sz="1100" b="0" dirty="0" smtClean="0"/>
              <a:t>Link</a:t>
            </a:r>
            <a:r>
              <a:rPr lang="en-US" sz="1100" b="0" dirty="0" smtClean="0"/>
              <a:t>: https://www.dominionenergy.com/about-us/making-energy/renewables/water/bath-county-pumped-storage-station</a:t>
            </a:r>
            <a:endParaRPr lang="cs-CZ" sz="1100" b="0" dirty="0" smtClean="0"/>
          </a:p>
          <a:p>
            <a:pPr marL="0" indent="0">
              <a:lnSpc>
                <a:spcPct val="100000"/>
              </a:lnSpc>
              <a:spcAft>
                <a:spcPts val="600"/>
              </a:spcAft>
            </a:pPr>
            <a:r>
              <a:rPr lang="cs-CZ" sz="1100" b="0" dirty="0" err="1" smtClean="0"/>
              <a:t>Ocean</a:t>
            </a:r>
            <a:r>
              <a:rPr lang="cs-CZ" sz="1100" b="0" dirty="0" smtClean="0"/>
              <a:t> </a:t>
            </a:r>
            <a:r>
              <a:rPr lang="cs-CZ" sz="1100" b="0" dirty="0" err="1" smtClean="0"/>
              <a:t>Renewable</a:t>
            </a:r>
            <a:r>
              <a:rPr lang="cs-CZ" sz="1100" b="0" dirty="0" smtClean="0"/>
              <a:t> </a:t>
            </a:r>
            <a:r>
              <a:rPr lang="cs-CZ" sz="1100" b="0" dirty="0" err="1" smtClean="0"/>
              <a:t>Energy</a:t>
            </a:r>
            <a:r>
              <a:rPr lang="cs-CZ" sz="1100" b="0" dirty="0" smtClean="0"/>
              <a:t> </a:t>
            </a:r>
            <a:r>
              <a:rPr lang="cs-CZ" sz="1100" b="0" dirty="0" err="1" smtClean="0"/>
              <a:t>Storage</a:t>
            </a:r>
            <a:r>
              <a:rPr lang="cs-CZ" sz="1100" b="0" dirty="0" smtClean="0"/>
              <a:t> (ORES), DOI: 10.1109/JPROC.2013.2242411.</a:t>
            </a:r>
            <a:endParaRPr lang="en-US" sz="1100" b="0" dirty="0"/>
          </a:p>
          <a:p>
            <a:pPr marL="0" indent="0">
              <a:lnSpc>
                <a:spcPct val="100000"/>
              </a:lnSpc>
              <a:spcAft>
                <a:spcPts val="600"/>
              </a:spcAft>
            </a:pPr>
            <a:r>
              <a:rPr lang="cs-CZ" sz="1100" b="0" dirty="0" smtClean="0"/>
              <a:t> </a:t>
            </a:r>
            <a:r>
              <a:rPr lang="en-US" sz="1100" b="0" dirty="0" smtClean="0"/>
              <a:t>Pumped hydro storage plants with improved operational flexibility using constant speed Francis runners</a:t>
            </a:r>
            <a:r>
              <a:rPr lang="cs-CZ" sz="1100" b="0" dirty="0" smtClean="0"/>
              <a:t> DOI: 10.1016/j.apenergy.2014.09.065. 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</a:pPr>
            <a:r>
              <a:rPr lang="cs-CZ" sz="1100" b="0" dirty="0" smtClean="0"/>
              <a:t>Sub-</a:t>
            </a:r>
            <a:r>
              <a:rPr lang="cs-CZ" sz="1100" b="0" dirty="0" err="1" smtClean="0"/>
              <a:t>surface</a:t>
            </a:r>
            <a:r>
              <a:rPr lang="cs-CZ" sz="1100" b="0" dirty="0" smtClean="0"/>
              <a:t> </a:t>
            </a:r>
            <a:r>
              <a:rPr lang="cs-CZ" sz="1100" b="0" dirty="0" err="1" smtClean="0"/>
              <a:t>pumped</a:t>
            </a:r>
            <a:r>
              <a:rPr lang="cs-CZ" sz="1100" b="0" dirty="0" smtClean="0"/>
              <a:t> hydro </a:t>
            </a:r>
            <a:r>
              <a:rPr lang="cs-CZ" sz="1100" b="0" dirty="0" err="1" smtClean="0"/>
              <a:t>storage</a:t>
            </a:r>
            <a:r>
              <a:rPr lang="cs-CZ" sz="1100" b="0" dirty="0" smtClean="0"/>
              <a:t>. </a:t>
            </a:r>
            <a:r>
              <a:rPr lang="cs-CZ" sz="1100" b="0" i="1" dirty="0" err="1" smtClean="0"/>
              <a:t>Energy</a:t>
            </a:r>
            <a:r>
              <a:rPr lang="cs-CZ" sz="1100" b="0" i="1" dirty="0" smtClean="0"/>
              <a:t> </a:t>
            </a:r>
            <a:r>
              <a:rPr lang="cs-CZ" sz="1100" b="0" i="1" dirty="0" err="1" smtClean="0"/>
              <a:t>storage</a:t>
            </a:r>
            <a:r>
              <a:rPr lang="cs-CZ" sz="1100" b="0" i="1" dirty="0" smtClean="0"/>
              <a:t> </a:t>
            </a:r>
            <a:r>
              <a:rPr lang="cs-CZ" sz="1100" b="0" i="1" dirty="0" err="1" smtClean="0"/>
              <a:t>association</a:t>
            </a:r>
            <a:r>
              <a:rPr lang="cs-CZ" sz="1100" b="0" dirty="0" smtClean="0"/>
              <a:t> [online]. 2018 [cit. 2018-04-23]. Link: http://energystorage.org/energy-storage/technologies/sub-surface-pumped-hydroelectric-storage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</a:pPr>
            <a:r>
              <a:rPr lang="cs-CZ" sz="1100" b="0" dirty="0" err="1" smtClean="0"/>
              <a:t>Energy</a:t>
            </a:r>
            <a:r>
              <a:rPr lang="cs-CZ" sz="1100" b="0" dirty="0" smtClean="0"/>
              <a:t> </a:t>
            </a:r>
            <a:r>
              <a:rPr lang="cs-CZ" sz="1100" b="0" dirty="0" err="1" smtClean="0"/>
              <a:t>and</a:t>
            </a:r>
            <a:r>
              <a:rPr lang="cs-CZ" sz="1100" b="0" dirty="0" smtClean="0"/>
              <a:t> </a:t>
            </a:r>
            <a:r>
              <a:rPr lang="cs-CZ" sz="1100" b="0" dirty="0" err="1" smtClean="0"/>
              <a:t>Innovation</a:t>
            </a:r>
            <a:r>
              <a:rPr lang="cs-CZ" sz="1100" b="0" dirty="0" smtClean="0"/>
              <a:t> </a:t>
            </a:r>
            <a:r>
              <a:rPr lang="cs-CZ" sz="1100" b="0" dirty="0" err="1" smtClean="0"/>
              <a:t>Awards</a:t>
            </a:r>
            <a:r>
              <a:rPr lang="cs-CZ" sz="1100" b="0" dirty="0" smtClean="0"/>
              <a:t>. </a:t>
            </a:r>
            <a:r>
              <a:rPr lang="cs-CZ" sz="1100" b="0" i="1" dirty="0" err="1" smtClean="0"/>
              <a:t>Energy</a:t>
            </a:r>
            <a:r>
              <a:rPr lang="cs-CZ" sz="1100" b="0" i="1" dirty="0" smtClean="0"/>
              <a:t> </a:t>
            </a:r>
            <a:r>
              <a:rPr lang="cs-CZ" sz="1100" b="0" i="1" dirty="0" err="1" smtClean="0"/>
              <a:t>week</a:t>
            </a:r>
            <a:r>
              <a:rPr lang="cs-CZ" sz="1100" b="0" dirty="0" smtClean="0"/>
              <a:t> [online]. </a:t>
            </a:r>
            <a:r>
              <a:rPr lang="cs-CZ" sz="1100" b="0" dirty="0" err="1" smtClean="0"/>
              <a:t>Vaasa</a:t>
            </a:r>
            <a:r>
              <a:rPr lang="cs-CZ" sz="1100" b="0" dirty="0" smtClean="0"/>
              <a:t>: </a:t>
            </a:r>
            <a:r>
              <a:rPr lang="cs-CZ" sz="1100" b="0" dirty="0" err="1" smtClean="0"/>
              <a:t>EnergyVaasa</a:t>
            </a:r>
            <a:r>
              <a:rPr lang="cs-CZ" sz="1100" b="0" dirty="0" smtClean="0"/>
              <a:t>, 2018 [cit. 2018-04-23]. Link: https://www.energyweek.fi/awards/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</a:pPr>
            <a:endParaRPr lang="en-US" sz="1100" b="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0" dirty="0" smtClean="0"/>
              <a:t>Source material used</a:t>
            </a:r>
            <a:endParaRPr lang="en-GB" b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10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60700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3474349" cy="4136400"/>
          </a:xfrm>
        </p:spPr>
        <p:txBody>
          <a:bodyPr>
            <a:normAutofit/>
          </a:bodyPr>
          <a:lstStyle/>
          <a:p>
            <a:pPr>
              <a:lnSpc>
                <a:spcPts val="3000"/>
              </a:lnSpc>
              <a:buFont typeface="Arial" pitchFamily="34" charset="0"/>
              <a:buChar char="•"/>
            </a:pPr>
            <a:r>
              <a:rPr lang="en-GB" sz="2000" b="0" dirty="0"/>
              <a:t>Mechanical energy storage system</a:t>
            </a:r>
            <a:endParaRPr lang="cs-CZ" sz="2000" b="0" dirty="0"/>
          </a:p>
          <a:p>
            <a:pPr lvl="0">
              <a:lnSpc>
                <a:spcPts val="3000"/>
              </a:lnSpc>
              <a:buFont typeface="Arial" pitchFamily="34" charset="0"/>
              <a:buChar char="•"/>
            </a:pPr>
            <a:r>
              <a:rPr lang="en-US" sz="2000" b="0" dirty="0"/>
              <a:t>Discharge time:</a:t>
            </a:r>
            <a:br>
              <a:rPr lang="en-US" sz="2000" b="0" dirty="0"/>
            </a:br>
            <a:r>
              <a:rPr lang="en-US" sz="2000" b="0" dirty="0"/>
              <a:t>hours – a few days</a:t>
            </a:r>
            <a:endParaRPr lang="cs-CZ" sz="2000" b="0" dirty="0"/>
          </a:p>
          <a:p>
            <a:pPr lvl="0">
              <a:lnSpc>
                <a:spcPts val="3000"/>
              </a:lnSpc>
              <a:buFont typeface="Arial" pitchFamily="34" charset="0"/>
              <a:buChar char="•"/>
            </a:pPr>
            <a:r>
              <a:rPr lang="en-US" sz="2000" b="0" dirty="0"/>
              <a:t>Response time:</a:t>
            </a:r>
            <a:r>
              <a:rPr lang="fi-FI" sz="2000" b="0" dirty="0"/>
              <a:t/>
            </a:r>
            <a:br>
              <a:rPr lang="fi-FI" sz="2000" b="0" dirty="0"/>
            </a:br>
            <a:r>
              <a:rPr lang="en-US" sz="2000" b="0" dirty="0"/>
              <a:t>seconds to minutes</a:t>
            </a:r>
            <a:endParaRPr lang="cs-CZ" sz="2000" b="0" dirty="0"/>
          </a:p>
          <a:p>
            <a:pPr lvl="0">
              <a:lnSpc>
                <a:spcPts val="3000"/>
              </a:lnSpc>
              <a:buFont typeface="Arial" pitchFamily="34" charset="0"/>
              <a:buChar char="•"/>
            </a:pPr>
            <a:r>
              <a:rPr lang="en-US" sz="2000" b="0" dirty="0"/>
              <a:t>Plant sizes</a:t>
            </a:r>
            <a:r>
              <a:rPr lang="cs-CZ" sz="2000" b="0" dirty="0"/>
              <a:t>:</a:t>
            </a:r>
            <a:r>
              <a:rPr lang="fi-FI" sz="2000" b="0" dirty="0"/>
              <a:t/>
            </a:r>
            <a:br>
              <a:rPr lang="fi-FI" sz="2000" b="0" dirty="0"/>
            </a:br>
            <a:r>
              <a:rPr lang="cs-CZ" sz="2000" b="0" dirty="0"/>
              <a:t>100 – 3000 MW</a:t>
            </a:r>
          </a:p>
          <a:p>
            <a:pPr lvl="0">
              <a:lnSpc>
                <a:spcPts val="3000"/>
              </a:lnSpc>
              <a:buFont typeface="Arial" pitchFamily="34" charset="0"/>
              <a:buChar char="•"/>
            </a:pPr>
            <a:r>
              <a:rPr lang="en-US" sz="2000" b="0" dirty="0"/>
              <a:t>Efficiency: 70</a:t>
            </a:r>
            <a:r>
              <a:rPr lang="cs-CZ" sz="2000" b="0" dirty="0"/>
              <a:t> – </a:t>
            </a:r>
            <a:r>
              <a:rPr lang="en-US" sz="2000" b="0" dirty="0"/>
              <a:t>85 %</a:t>
            </a:r>
            <a:endParaRPr lang="cs-CZ" sz="2000" b="0" dirty="0"/>
          </a:p>
          <a:p>
            <a:pPr marL="0" indent="0" eaLnBrk="1" hangingPunct="1">
              <a:lnSpc>
                <a:spcPct val="150000"/>
              </a:lnSpc>
              <a:buFont typeface="Arial" pitchFamily="34" charset="0"/>
              <a:buChar char="•"/>
            </a:pPr>
            <a:endParaRPr lang="cs-CZ" sz="3000" b="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0" dirty="0"/>
              <a:t>Introduction</a:t>
            </a:r>
          </a:p>
        </p:txBody>
      </p:sp>
      <p:sp>
        <p:nvSpPr>
          <p:cNvPr id="15" name="Tekstin paikkamerkki 14">
            <a:extLst>
              <a:ext uri="{FF2B5EF4-FFF2-40B4-BE49-F238E27FC236}">
                <a16:creationId xmlns:a16="http://schemas.microsoft.com/office/drawing/2014/main" xmlns="" id="{DB68421F-6322-4EEB-BA84-5D689B7729E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16" name="Tekstin paikkamerkki 15">
            <a:extLst>
              <a:ext uri="{FF2B5EF4-FFF2-40B4-BE49-F238E27FC236}">
                <a16:creationId xmlns:a16="http://schemas.microsoft.com/office/drawing/2014/main" xmlns="" id="{B852FAA6-0342-41D5-B871-B9617121983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2</a:t>
            </a:fld>
            <a:endParaRPr lang="en-US" altLang="en-US" dirty="0"/>
          </a:p>
        </p:txBody>
      </p:sp>
      <p:pic>
        <p:nvPicPr>
          <p:cNvPr id="2050" name="Picture 2" descr="Glenmuckloch pumped storage hydro hi res">
            <a:extLst>
              <a:ext uri="{FF2B5EF4-FFF2-40B4-BE49-F238E27FC236}">
                <a16:creationId xmlns:a16="http://schemas.microsoft.com/office/drawing/2014/main" xmlns="" id="{C49B2D02-BE86-45B3-A397-B326C31330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2853" y="3207398"/>
            <a:ext cx="4948747" cy="2563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kstiruutu 16">
            <a:extLst>
              <a:ext uri="{FF2B5EF4-FFF2-40B4-BE49-F238E27FC236}">
                <a16:creationId xmlns:a16="http://schemas.microsoft.com/office/drawing/2014/main" xmlns="" id="{B37F3719-9E9E-4698-BCCA-886B0EF6363A}"/>
              </a:ext>
            </a:extLst>
          </p:cNvPr>
          <p:cNvSpPr txBox="1"/>
          <p:nvPr/>
        </p:nvSpPr>
        <p:spPr>
          <a:xfrm>
            <a:off x="4548981" y="1495690"/>
            <a:ext cx="4262438" cy="26091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92100" lvl="0" indent="-292100">
              <a:lnSpc>
                <a:spcPts val="3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US" dirty="0">
                <a:solidFill>
                  <a:prstClr val="black"/>
                </a:solidFill>
                <a:latin typeface="+mn-lt"/>
                <a:ea typeface="ＭＳ Ｐゴシック" pitchFamily="-108" charset="-128"/>
              </a:rPr>
              <a:t>165 GW of total installed capacity</a:t>
            </a:r>
          </a:p>
          <a:p>
            <a:pPr marL="292100" indent="-292100">
              <a:lnSpc>
                <a:spcPts val="3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US" dirty="0">
                <a:latin typeface="+mn-lt"/>
              </a:rPr>
              <a:t>About 96 % of all storage capacity</a:t>
            </a:r>
          </a:p>
          <a:p>
            <a:pPr marL="292100" indent="-292100">
              <a:lnSpc>
                <a:spcPts val="3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US" dirty="0"/>
              <a:t>3 % of global generation capacity</a:t>
            </a:r>
            <a:endParaRPr lang="cs-CZ" dirty="0"/>
          </a:p>
          <a:p>
            <a:pPr marL="292100" indent="-292100">
              <a:lnSpc>
                <a:spcPts val="3000"/>
              </a:lnSpc>
              <a:spcBef>
                <a:spcPct val="20000"/>
              </a:spcBef>
              <a:buFont typeface="Arial" pitchFamily="34" charset="0"/>
              <a:buChar char="•"/>
            </a:pPr>
            <a:endParaRPr lang="cs-CZ" dirty="0">
              <a:latin typeface="+mn-lt"/>
            </a:endParaRPr>
          </a:p>
          <a:p>
            <a:pPr marL="292100" lvl="0" indent="-292100">
              <a:lnSpc>
                <a:spcPts val="3000"/>
              </a:lnSpc>
              <a:spcBef>
                <a:spcPct val="20000"/>
              </a:spcBef>
              <a:buFont typeface="Arial" pitchFamily="34" charset="0"/>
              <a:buChar char="•"/>
            </a:pPr>
            <a:endParaRPr lang="cs-CZ" dirty="0">
              <a:solidFill>
                <a:prstClr val="black"/>
              </a:solidFill>
              <a:latin typeface="Arial"/>
              <a:ea typeface="ＭＳ Ｐゴシック" pitchFamily="-10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38976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in paikkamerkki 1">
            <a:extLst>
              <a:ext uri="{FF2B5EF4-FFF2-40B4-BE49-F238E27FC236}">
                <a16:creationId xmlns:a16="http://schemas.microsoft.com/office/drawing/2014/main" xmlns="" id="{EF09D31C-F4B3-4310-8AF7-9DDE488AD8A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0" dirty="0">
                <a:solidFill>
                  <a:prstClr val="black"/>
                </a:solidFill>
              </a:rPr>
              <a:t>Load leveling: night time production to peak hours</a:t>
            </a:r>
          </a:p>
          <a:p>
            <a:pPr lvl="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0" dirty="0">
                <a:solidFill>
                  <a:prstClr val="black"/>
                </a:solidFill>
              </a:rPr>
              <a:t>Energy balancing: draining excessive renewable production to use it in times of low production</a:t>
            </a:r>
          </a:p>
          <a:p>
            <a:pPr lvl="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0" dirty="0">
                <a:solidFill>
                  <a:prstClr val="black"/>
                </a:solidFill>
              </a:rPr>
              <a:t>Non-spinning reserve</a:t>
            </a:r>
          </a:p>
          <a:p>
            <a:pPr lvl="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fi-FI" dirty="0"/>
          </a:p>
        </p:txBody>
      </p:sp>
      <p:sp>
        <p:nvSpPr>
          <p:cNvPr id="3" name="Otsikko 2">
            <a:extLst>
              <a:ext uri="{FF2B5EF4-FFF2-40B4-BE49-F238E27FC236}">
                <a16:creationId xmlns:a16="http://schemas.microsoft.com/office/drawing/2014/main" xmlns="" id="{C9AA0965-E001-4886-BC91-C8ADF5C1F35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b="0" dirty="0"/>
              <a:t>Applications</a:t>
            </a:r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xmlns="" id="{73EC8C43-3B75-4C39-A616-182D05F1080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xmlns="" id="{A3A92E0D-7F46-447F-B358-F2AEABA6803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Päivämäärän paikkamerkki 5">
            <a:extLst>
              <a:ext uri="{FF2B5EF4-FFF2-40B4-BE49-F238E27FC236}">
                <a16:creationId xmlns:a16="http://schemas.microsoft.com/office/drawing/2014/main" xmlns="" id="{5AB864A3-9C46-4DD3-88AF-D2314C22D8A7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xmlns="" id="{EBB2BCEC-6230-4489-AEF2-29F5072F563B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3</a:t>
            </a:fld>
            <a:endParaRPr lang="en-US" altLang="en-US" dirty="0"/>
          </a:p>
        </p:txBody>
      </p:sp>
      <p:pic>
        <p:nvPicPr>
          <p:cNvPr id="8" name="Obrázek 7" descr="Daily Energy Storage and Load Levelin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5689" y="2935597"/>
            <a:ext cx="5308333" cy="2698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9954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772400" cy="41364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0" dirty="0"/>
              <a:t>The largest operational pumped storage plant since 1985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0" dirty="0"/>
              <a:t>Located in Virginia, United States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0" dirty="0"/>
              <a:t>Rated power: 3 GW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0" dirty="0"/>
              <a:t>Storage capacity: 31 GWh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0" dirty="0"/>
              <a:t>Powers 750000 homes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0" dirty="0"/>
              <a:t>Construction cost:</a:t>
            </a:r>
            <a:br>
              <a:rPr lang="en-US" sz="2000" b="0" dirty="0"/>
            </a:br>
            <a:r>
              <a:rPr lang="en-US" sz="2000" b="0" dirty="0"/>
              <a:t>US$1.6 billion</a:t>
            </a:r>
          </a:p>
          <a:p>
            <a:pPr marL="0" indent="0">
              <a:lnSpc>
                <a:spcPct val="150000"/>
              </a:lnSpc>
            </a:pP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0" dirty="0"/>
              <a:t>Bath County Pumped Storage Station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4</a:t>
            </a:fld>
            <a:endParaRPr lang="en-US" altLang="en-US" dirty="0"/>
          </a:p>
        </p:txBody>
      </p:sp>
      <p:pic>
        <p:nvPicPr>
          <p:cNvPr id="1029" name="Picture 5" descr="Hydroelectric Power">
            <a:extLst>
              <a:ext uri="{FF2B5EF4-FFF2-40B4-BE49-F238E27FC236}">
                <a16:creationId xmlns:a16="http://schemas.microsoft.com/office/drawing/2014/main" xmlns="" id="{A38C39EA-3E59-414B-8188-14280BBDD0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1720" y="2712849"/>
            <a:ext cx="4776429" cy="2647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1881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1" y="1497600"/>
            <a:ext cx="2856600" cy="413640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000" b="0" dirty="0"/>
              <a:t>Sea as an upper reservoir</a:t>
            </a:r>
          </a:p>
          <a:p>
            <a:pPr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000" b="0" dirty="0"/>
              <a:t>Usage of pressure at the sea bottom</a:t>
            </a:r>
          </a:p>
          <a:p>
            <a:pPr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000" b="0" dirty="0"/>
              <a:t>Power is needed </a:t>
            </a:r>
            <a:r>
              <a:rPr lang="en-GB" sz="2000" b="0" dirty="0">
                <a:latin typeface="Calibri"/>
                <a:cs typeface="Calibri"/>
              </a:rPr>
              <a:t>→ </a:t>
            </a:r>
            <a:r>
              <a:rPr lang="en-GB" sz="2000" b="0" dirty="0">
                <a:cs typeface="Calibri"/>
              </a:rPr>
              <a:t>Water flows in</a:t>
            </a:r>
          </a:p>
          <a:p>
            <a:pPr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000" b="0" dirty="0">
                <a:cs typeface="Calibri"/>
              </a:rPr>
              <a:t>Surplus </a:t>
            </a:r>
            <a:r>
              <a:rPr lang="en-GB" sz="2000" b="0" dirty="0">
                <a:latin typeface="Calibri"/>
                <a:cs typeface="Calibri"/>
              </a:rPr>
              <a:t>→ </a:t>
            </a:r>
            <a:r>
              <a:rPr lang="en-GB" sz="2000" b="0" dirty="0">
                <a:cs typeface="Calibri"/>
              </a:rPr>
              <a:t>Water is pumped out</a:t>
            </a:r>
            <a:endParaRPr lang="en-GB" sz="2000" b="0" dirty="0"/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cs-CZ" sz="2000" b="0" dirty="0"/>
          </a:p>
          <a:p>
            <a:pPr>
              <a:lnSpc>
                <a:spcPct val="150000"/>
              </a:lnSpc>
            </a:pPr>
            <a:endParaRPr lang="en-US" sz="2000" b="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0" dirty="0"/>
              <a:t>Ocean renewable storage </a:t>
            </a:r>
            <a:r>
              <a:rPr lang="en-GB" b="0" dirty="0" err="1"/>
              <a:t>storage</a:t>
            </a:r>
            <a:endParaRPr lang="en-GB" b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5</a:t>
            </a:fld>
            <a:endParaRPr lang="en-US" altLang="en-US" dirty="0"/>
          </a:p>
        </p:txBody>
      </p:sp>
      <p:pic>
        <p:nvPicPr>
          <p:cNvPr id="9" name="Obrázek 8" descr="ORES principl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9000" y="1758858"/>
            <a:ext cx="5619501" cy="3668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1881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4571100" cy="41364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b="0" dirty="0"/>
              <a:t>Combination</a:t>
            </a:r>
            <a:r>
              <a:rPr lang="cs-CZ" sz="2000" b="0" dirty="0"/>
              <a:t> </a:t>
            </a:r>
            <a:r>
              <a:rPr lang="en-GB" sz="2000" b="0" dirty="0"/>
              <a:t>with offshore wind farms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b="0" dirty="0"/>
              <a:t>Diameter of the sphere 25 – 30 m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b="0" dirty="0"/>
              <a:t>Depth 200 – 700 m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b="0" dirty="0"/>
              <a:t>Construction and equipment costs: 1200 – 1500 €/kW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b="0" dirty="0"/>
              <a:t>For commercial use connection of &gt;80 tanks</a:t>
            </a:r>
          </a:p>
          <a:p>
            <a:pPr>
              <a:lnSpc>
                <a:spcPct val="150000"/>
              </a:lnSpc>
            </a:pPr>
            <a:endParaRPr lang="cs-CZ" sz="2000" b="0" dirty="0"/>
          </a:p>
          <a:p>
            <a:pPr>
              <a:lnSpc>
                <a:spcPct val="150000"/>
              </a:lnSpc>
            </a:pPr>
            <a:endParaRPr lang="en-US" sz="2000" b="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0" dirty="0"/>
              <a:t>Ocean renewable storage </a:t>
            </a:r>
            <a:r>
              <a:rPr lang="en-GB" b="0" dirty="0" err="1"/>
              <a:t>storage</a:t>
            </a:r>
            <a:endParaRPr lang="en-GB" b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6</a:t>
            </a:fld>
            <a:endParaRPr lang="en-US" altLang="en-US" dirty="0"/>
          </a:p>
        </p:txBody>
      </p:sp>
      <p:graphicFrame>
        <p:nvGraphicFramePr>
          <p:cNvPr id="11" name="Tabulka 10"/>
          <p:cNvGraphicFramePr>
            <a:graphicFrameLocks noGrp="1"/>
          </p:cNvGraphicFramePr>
          <p:nvPr/>
        </p:nvGraphicFramePr>
        <p:xfrm>
          <a:off x="5457370" y="1620685"/>
          <a:ext cx="3323772" cy="33375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0792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0792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0792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cs-CZ" b="1" dirty="0" err="1"/>
                        <a:t>C</a:t>
                      </a:r>
                      <a:r>
                        <a:rPr lang="cs-CZ" sz="1600" b="1" baseline="-25000" dirty="0" err="1"/>
                        <a:t>max</a:t>
                      </a:r>
                      <a:r>
                        <a:rPr lang="cs-CZ" sz="1600" b="1" baseline="0" dirty="0"/>
                        <a:t> </a:t>
                      </a:r>
                      <a:r>
                        <a:rPr lang="en-GB" sz="1600" b="1" baseline="0" dirty="0"/>
                        <a:t>[</a:t>
                      </a:r>
                      <a:r>
                        <a:rPr lang="cs-CZ" sz="1600" b="1" baseline="0" dirty="0" err="1"/>
                        <a:t>MWh</a:t>
                      </a:r>
                      <a:r>
                        <a:rPr lang="en-GB" sz="1600" b="1" baseline="0" dirty="0"/>
                        <a:t>]</a:t>
                      </a:r>
                      <a:endParaRPr lang="cs-CZ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 err="1"/>
                        <a:t>Depth</a:t>
                      </a:r>
                      <a:r>
                        <a:rPr lang="cs-CZ" b="1" dirty="0"/>
                        <a:t> </a:t>
                      </a:r>
                      <a:r>
                        <a:rPr lang="en-GB" b="1" dirty="0"/>
                        <a:t>[</a:t>
                      </a:r>
                      <a:r>
                        <a:rPr lang="cs-CZ" b="1" dirty="0"/>
                        <a:t>m</a:t>
                      </a:r>
                      <a:r>
                        <a:rPr lang="en-GB" b="1" dirty="0"/>
                        <a:t>]</a:t>
                      </a:r>
                      <a:endParaRPr lang="cs-CZ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b="1" dirty="0"/>
                        <a:t>25 m</a:t>
                      </a:r>
                      <a:r>
                        <a:rPr lang="cs-CZ" b="1" baseline="0" dirty="0"/>
                        <a:t> </a:t>
                      </a:r>
                      <a:r>
                        <a:rPr lang="cs-CZ" b="1" baseline="0" dirty="0" err="1"/>
                        <a:t>Di</a:t>
                      </a:r>
                      <a:endParaRPr lang="cs-CZ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b="1" dirty="0"/>
                        <a:t>30 m </a:t>
                      </a:r>
                      <a:r>
                        <a:rPr lang="cs-CZ" b="1" dirty="0" err="1"/>
                        <a:t>Di</a:t>
                      </a:r>
                      <a:endParaRPr lang="cs-CZ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/>
                        <a:t>150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2,3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3,97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/>
                        <a:t>300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4,6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7,94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/>
                        <a:t>400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6,13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10,59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/>
                        <a:t>500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7,66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13,24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/>
                        <a:t>600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9,19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15,89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/>
                        <a:t>700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10,73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18,53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/>
                        <a:t>750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11,49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19,86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1881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772400" cy="41364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0" dirty="0"/>
              <a:t>Effectiveness can be improved by having adjustable capacity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0" dirty="0"/>
              <a:t>Achievable with wicket gates and by-pass configurations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0" dirty="0"/>
              <a:t>Advanced variations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7</a:t>
            </a:fld>
            <a:endParaRPr lang="en-US" altLang="en-US" dirty="0"/>
          </a:p>
        </p:txBody>
      </p:sp>
      <p:pic>
        <p:nvPicPr>
          <p:cNvPr id="10" name="Kuva 9">
            <a:extLst>
              <a:ext uri="{FF2B5EF4-FFF2-40B4-BE49-F238E27FC236}">
                <a16:creationId xmlns:a16="http://schemas.microsoft.com/office/drawing/2014/main" xmlns="" id="{3196DE7E-511D-4BD0-A12B-90D45ADACC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269" y="2898030"/>
            <a:ext cx="3448050" cy="2200275"/>
          </a:xfrm>
          <a:prstGeom prst="rect">
            <a:avLst/>
          </a:prstGeom>
        </p:spPr>
      </p:pic>
      <p:pic>
        <p:nvPicPr>
          <p:cNvPr id="12" name="Kuva 11">
            <a:extLst>
              <a:ext uri="{FF2B5EF4-FFF2-40B4-BE49-F238E27FC236}">
                <a16:creationId xmlns:a16="http://schemas.microsoft.com/office/drawing/2014/main" xmlns="" id="{4FE45DD6-F74B-4E3C-9287-501E601339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2898030"/>
            <a:ext cx="3409950" cy="2647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1881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in paikkamerkki 1">
            <a:extLst>
              <a:ext uri="{FF2B5EF4-FFF2-40B4-BE49-F238E27FC236}">
                <a16:creationId xmlns:a16="http://schemas.microsoft.com/office/drawing/2014/main" xmlns="" id="{D1E6E9EE-6B86-4B3F-AB49-B95E135227B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2400" y="1387740"/>
            <a:ext cx="7988990" cy="424626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cs-CZ" sz="2000" b="0" dirty="0" smtClean="0"/>
              <a:t>O</a:t>
            </a:r>
            <a:r>
              <a:rPr lang="en-US" sz="2000" b="0" dirty="0" smtClean="0"/>
              <a:t>ne or both reservoirs below ground (sub-surface)</a:t>
            </a:r>
            <a:endParaRPr lang="cs-CZ" sz="2000" b="0" dirty="0" smtClean="0"/>
          </a:p>
          <a:p>
            <a:pPr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en-GB" sz="2000" b="0" dirty="0" smtClean="0"/>
              <a:t>Allows storing (and producing) large amounts of energy in flat regions</a:t>
            </a:r>
          </a:p>
          <a:p>
            <a:pPr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b="0" dirty="0" smtClean="0"/>
              <a:t>Abandoned mines, caverns, and man-made storage reservoirs</a:t>
            </a:r>
            <a:r>
              <a:rPr lang="cs-CZ" sz="2000" b="0" dirty="0" smtClean="0"/>
              <a:t> </a:t>
            </a:r>
            <a:r>
              <a:rPr lang="en-GB" sz="2000" b="0" dirty="0" smtClean="0"/>
              <a:t>are</a:t>
            </a:r>
            <a:r>
              <a:rPr lang="cs-CZ" sz="2000" b="0" dirty="0" smtClean="0"/>
              <a:t> </a:t>
            </a:r>
            <a:r>
              <a:rPr lang="en-GB" sz="2000" b="0" dirty="0" smtClean="0"/>
              <a:t>seen</a:t>
            </a:r>
            <a:r>
              <a:rPr lang="cs-CZ" sz="2000" b="0" dirty="0" smtClean="0"/>
              <a:t> </a:t>
            </a:r>
            <a:r>
              <a:rPr lang="en-US" sz="2000" b="0" dirty="0" smtClean="0"/>
              <a:t>as potential project reservoir options</a:t>
            </a:r>
            <a:endParaRPr lang="cs-CZ" sz="2000" b="0" dirty="0" smtClean="0"/>
          </a:p>
          <a:p>
            <a:pPr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en-GB" sz="2000" b="0" dirty="0" smtClean="0"/>
              <a:t>Underground</a:t>
            </a:r>
            <a:r>
              <a:rPr lang="en-US" sz="2000" b="0" dirty="0" smtClean="0"/>
              <a:t> </a:t>
            </a:r>
            <a:r>
              <a:rPr lang="en-GB" sz="2000" b="0" dirty="0" smtClean="0"/>
              <a:t>excavation or materials-handling costs</a:t>
            </a:r>
            <a:r>
              <a:rPr lang="en-US" sz="2000" b="0" dirty="0" smtClean="0"/>
              <a:t>,</a:t>
            </a:r>
            <a:r>
              <a:rPr lang="en-GB" sz="2000" b="0" dirty="0" smtClean="0"/>
              <a:t> construction risk, and time required for underground excavation and construction could make the economics of such a project difficult</a:t>
            </a:r>
          </a:p>
          <a:p>
            <a:pPr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en-GB" sz="2000" b="0" dirty="0" smtClean="0"/>
              <a:t>Utilization</a:t>
            </a:r>
            <a:r>
              <a:rPr lang="cs-CZ" sz="2000" b="0" dirty="0" smtClean="0"/>
              <a:t> </a:t>
            </a:r>
            <a:r>
              <a:rPr lang="en-GB" sz="2000" b="0" dirty="0" smtClean="0"/>
              <a:t>of</a:t>
            </a:r>
            <a:r>
              <a:rPr lang="cs-CZ" sz="2000" b="0" dirty="0" smtClean="0"/>
              <a:t> </a:t>
            </a:r>
            <a:r>
              <a:rPr lang="en-US" sz="2000" b="0" dirty="0" smtClean="0"/>
              <a:t>existing subsurface structures or minimize/offset underground costs</a:t>
            </a:r>
            <a:endParaRPr lang="cs-CZ" sz="2000" b="0" dirty="0" smtClean="0"/>
          </a:p>
          <a:p>
            <a:pPr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en-GB" sz="2000" b="0" dirty="0" smtClean="0"/>
              <a:t>UPSH plants interact with the surrounding porous media exchanging water</a:t>
            </a:r>
            <a:endParaRPr lang="cs-CZ" sz="2000" b="0" dirty="0" smtClean="0"/>
          </a:p>
          <a:p>
            <a:pPr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cs-CZ" sz="2000" b="0" dirty="0" smtClean="0"/>
              <a:t>In </a:t>
            </a:r>
            <a:r>
              <a:rPr lang="cs-CZ" sz="2000" b="0" dirty="0" err="1" smtClean="0"/>
              <a:t>Pyhäjärvi</a:t>
            </a:r>
            <a:r>
              <a:rPr lang="cs-CZ" sz="2000" b="0" dirty="0" smtClean="0"/>
              <a:t> has </a:t>
            </a:r>
            <a:r>
              <a:rPr lang="cs-CZ" sz="2000" b="0" dirty="0" err="1" smtClean="0"/>
              <a:t>been</a:t>
            </a:r>
            <a:r>
              <a:rPr lang="cs-CZ" sz="2000" b="0" dirty="0" smtClean="0"/>
              <a:t> </a:t>
            </a:r>
            <a:r>
              <a:rPr lang="cs-CZ" sz="2000" b="0" dirty="0" err="1" smtClean="0"/>
              <a:t>used</a:t>
            </a:r>
            <a:r>
              <a:rPr lang="cs-CZ" sz="2000" b="0" dirty="0" smtClean="0"/>
              <a:t> </a:t>
            </a:r>
            <a:r>
              <a:rPr lang="cs-CZ" sz="2000" b="0" dirty="0" err="1" smtClean="0"/>
              <a:t>deepest</a:t>
            </a:r>
            <a:r>
              <a:rPr lang="cs-CZ" sz="2000" b="0" dirty="0" smtClean="0"/>
              <a:t> metal mine in </a:t>
            </a:r>
            <a:r>
              <a:rPr lang="cs-CZ" sz="2000" b="0" dirty="0" err="1" smtClean="0"/>
              <a:t>Europe</a:t>
            </a:r>
            <a:r>
              <a:rPr lang="cs-CZ" sz="2000" b="0" dirty="0" smtClean="0"/>
              <a:t> (530 MWh)</a:t>
            </a:r>
            <a:endParaRPr lang="en-GB" sz="2000" dirty="0"/>
          </a:p>
        </p:txBody>
      </p:sp>
      <p:sp>
        <p:nvSpPr>
          <p:cNvPr id="3" name="Otsikko 2">
            <a:extLst>
              <a:ext uri="{FF2B5EF4-FFF2-40B4-BE49-F238E27FC236}">
                <a16:creationId xmlns:a16="http://schemas.microsoft.com/office/drawing/2014/main" xmlns="" id="{F8003222-639F-464F-8502-65EDCA3DAFD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0" dirty="0" smtClean="0"/>
              <a:t>Sub-surface pumped hydroelectric storage</a:t>
            </a:r>
            <a:endParaRPr lang="en-GB" b="0" dirty="0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xmlns="" id="{69E13789-1B97-42EE-BB3B-1837825546D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xmlns="" id="{A66DD166-1146-43BB-B671-BBCF2856330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Päivämäärän paikkamerkki 5">
            <a:extLst>
              <a:ext uri="{FF2B5EF4-FFF2-40B4-BE49-F238E27FC236}">
                <a16:creationId xmlns:a16="http://schemas.microsoft.com/office/drawing/2014/main" xmlns="" id="{93130509-F7A4-41C4-A728-4BC85CB6767A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xmlns="" id="{A687A802-879A-45A4-9516-F9664341DD94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845036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3169176" cy="4136400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</a:pPr>
            <a:r>
              <a:rPr lang="fi-FI" sz="2000" dirty="0" err="1"/>
              <a:t>Advantages</a:t>
            </a:r>
            <a:endParaRPr lang="fi-FI" sz="2000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sz="2000" b="0" dirty="0"/>
              <a:t>A </a:t>
            </a:r>
            <a:r>
              <a:rPr lang="fi-FI" sz="2000" b="0" dirty="0" err="1"/>
              <a:t>mature</a:t>
            </a:r>
            <a:r>
              <a:rPr lang="fi-FI" sz="2000" b="0" dirty="0"/>
              <a:t> </a:t>
            </a:r>
            <a:r>
              <a:rPr lang="fi-FI" sz="2000" b="0" dirty="0" err="1"/>
              <a:t>technology</a:t>
            </a:r>
            <a:r>
              <a:rPr lang="fi-FI" sz="2000" b="0" dirty="0"/>
              <a:t> </a:t>
            </a:r>
            <a:r>
              <a:rPr lang="fi-FI" sz="2000" b="0" dirty="0" err="1"/>
              <a:t>with</a:t>
            </a:r>
            <a:r>
              <a:rPr lang="fi-FI" sz="2000" b="0" dirty="0"/>
              <a:t> long </a:t>
            </a:r>
            <a:r>
              <a:rPr lang="fi-FI" sz="2000" b="0" dirty="0" err="1"/>
              <a:t>lifetime</a:t>
            </a:r>
            <a:endParaRPr lang="fi-FI" sz="2000" b="0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sz="2000" b="0" dirty="0" err="1"/>
              <a:t>Helps</a:t>
            </a:r>
            <a:r>
              <a:rPr lang="fi-FI" sz="2000" b="0" dirty="0"/>
              <a:t> to </a:t>
            </a:r>
            <a:r>
              <a:rPr lang="fi-FI" sz="2000" b="0" dirty="0" err="1"/>
              <a:t>integrate</a:t>
            </a:r>
            <a:r>
              <a:rPr lang="fi-FI" sz="2000" b="0" dirty="0"/>
              <a:t> </a:t>
            </a:r>
            <a:r>
              <a:rPr lang="fi-FI" sz="2000" b="0" dirty="0" err="1"/>
              <a:t>renewables</a:t>
            </a:r>
            <a:r>
              <a:rPr lang="fi-FI" sz="2000" b="0" dirty="0"/>
              <a:t> into </a:t>
            </a:r>
            <a:r>
              <a:rPr lang="fi-FI" sz="2000" b="0" dirty="0" err="1"/>
              <a:t>power</a:t>
            </a:r>
            <a:r>
              <a:rPr lang="fi-FI" sz="2000" b="0" dirty="0"/>
              <a:t> </a:t>
            </a:r>
            <a:r>
              <a:rPr lang="fi-FI" sz="2000" b="0" dirty="0" err="1"/>
              <a:t>system</a:t>
            </a:r>
            <a:endParaRPr lang="fi-FI" sz="2000" b="0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sz="2000" b="0" dirty="0" err="1"/>
              <a:t>Offers</a:t>
            </a:r>
            <a:r>
              <a:rPr lang="fi-FI" sz="2000" b="0" dirty="0"/>
              <a:t> </a:t>
            </a:r>
            <a:r>
              <a:rPr lang="fi-FI" sz="2000" b="0" dirty="0" err="1"/>
              <a:t>large</a:t>
            </a:r>
            <a:r>
              <a:rPr lang="fi-FI" sz="2000" b="0" dirty="0"/>
              <a:t> </a:t>
            </a:r>
            <a:r>
              <a:rPr lang="fi-FI" sz="2000" b="0" dirty="0" err="1"/>
              <a:t>emergency</a:t>
            </a:r>
            <a:r>
              <a:rPr lang="fi-FI" sz="2000" b="0" dirty="0"/>
              <a:t> </a:t>
            </a:r>
            <a:r>
              <a:rPr lang="fi-FI" sz="2000" b="0" dirty="0" err="1"/>
              <a:t>reserves</a:t>
            </a:r>
            <a:endParaRPr lang="fi-FI" sz="2000" b="0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fi-FI" sz="2000" b="0" dirty="0"/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b="0" dirty="0" err="1"/>
              <a:t>Conclusions</a:t>
            </a:r>
            <a:endParaRPr lang="en-US" b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9</a:t>
            </a:fld>
            <a:endParaRPr lang="en-US" altLang="en-US" dirty="0"/>
          </a:p>
        </p:txBody>
      </p:sp>
      <p:sp>
        <p:nvSpPr>
          <p:cNvPr id="9" name="Text Placeholder 1">
            <a:extLst>
              <a:ext uri="{FF2B5EF4-FFF2-40B4-BE49-F238E27FC236}">
                <a16:creationId xmlns:a16="http://schemas.microsoft.com/office/drawing/2014/main" xmlns="" id="{718A8007-2145-4F1C-9545-42E8B8EBF2B7}"/>
              </a:ext>
            </a:extLst>
          </p:cNvPr>
          <p:cNvSpPr txBox="1">
            <a:spLocks/>
          </p:cNvSpPr>
          <p:nvPr/>
        </p:nvSpPr>
        <p:spPr bwMode="auto">
          <a:xfrm>
            <a:off x="4458600" y="1497600"/>
            <a:ext cx="3169176" cy="413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 marL="292100" indent="-292100" algn="l" defTabSz="388938" rtl="0" eaLnBrk="0" fontAlgn="base" hangingPunct="0">
              <a:lnSpc>
                <a:spcPts val="1704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 pitchFamily="-108" charset="-128"/>
              </a:defRPr>
            </a:lvl1pPr>
            <a:lvl2pPr marL="631825" indent="-242888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2pPr>
            <a:lvl3pPr marL="973138" indent="-193675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3pPr>
            <a:lvl4pPr marL="1363663" indent="-193675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7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4pPr>
            <a:lvl5pPr marL="1752600" indent="-193675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5pPr>
            <a:lvl6pPr marL="2142942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32568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22194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11820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</a:pPr>
            <a:r>
              <a:rPr lang="fi-FI" sz="2000" dirty="0" err="1"/>
              <a:t>Disadvantages</a:t>
            </a:r>
            <a:endParaRPr lang="fi-FI" sz="2000" dirty="0"/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0" dirty="0"/>
              <a:t>Heavily dependent on location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0" dirty="0"/>
              <a:t>Large land use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0" dirty="0"/>
              <a:t>Environmental issues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0" dirty="0"/>
              <a:t>Investment costs 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223155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">
  <a:themeElements>
    <a:clrScheme name="Custom 5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Aalto Content - Green">
  <a:themeElements>
    <a:clrScheme name="Custom 6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</Template>
  <TotalTime>13763</TotalTime>
  <Words>353</Words>
  <Application>Microsoft Office PowerPoint</Application>
  <PresentationFormat>On-screen Show (4:3)</PresentationFormat>
  <Paragraphs>109</Paragraphs>
  <Slides>10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presentation</vt:lpstr>
      <vt:lpstr>Aalto Content - Green</vt:lpstr>
      <vt:lpstr>ELEC-E8423 - Smart Grid  Pumped hydro energy storages</vt:lpstr>
      <vt:lpstr>Introduction</vt:lpstr>
      <vt:lpstr>Applications</vt:lpstr>
      <vt:lpstr>Bath County Pumped Storage Station</vt:lpstr>
      <vt:lpstr>Ocean renewable storage storage</vt:lpstr>
      <vt:lpstr>Ocean renewable storage storage</vt:lpstr>
      <vt:lpstr>Advanced variations</vt:lpstr>
      <vt:lpstr>Sub-surface pumped hydroelectric storage</vt:lpstr>
      <vt:lpstr>Conclusions</vt:lpstr>
      <vt:lpstr>Source material used</vt:lpstr>
    </vt:vector>
  </TitlesOfParts>
  <Company>TKK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Indirect holographic imaging: evaluation of image quality at 310 GHz</dc:title>
  <dc:creator>atammine</dc:creator>
  <cp:lastModifiedBy>Matti Lehtonen</cp:lastModifiedBy>
  <cp:revision>1137</cp:revision>
  <dcterms:created xsi:type="dcterms:W3CDTF">2010-03-23T14:57:30Z</dcterms:created>
  <dcterms:modified xsi:type="dcterms:W3CDTF">2018-04-23T12:12:40Z</dcterms:modified>
</cp:coreProperties>
</file>