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4"/>
  </p:notesMasterIdLst>
  <p:handoutMasterIdLst>
    <p:handoutMasterId r:id="rId15"/>
  </p:handoutMasterIdLst>
  <p:sldIdLst>
    <p:sldId id="339" r:id="rId3"/>
    <p:sldId id="355" r:id="rId4"/>
    <p:sldId id="363" r:id="rId5"/>
    <p:sldId id="370" r:id="rId6"/>
    <p:sldId id="366" r:id="rId7"/>
    <p:sldId id="371" r:id="rId8"/>
    <p:sldId id="368" r:id="rId9"/>
    <p:sldId id="372" r:id="rId10"/>
    <p:sldId id="352" r:id="rId11"/>
    <p:sldId id="373" r:id="rId12"/>
    <p:sldId id="362" r:id="rId13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0349" autoAdjust="0"/>
  </p:normalViewPr>
  <p:slideViewPr>
    <p:cSldViewPr snapToGrid="0" snapToObjects="1">
      <p:cViewPr>
        <p:scale>
          <a:sx n="73" d="100"/>
          <a:sy n="73" d="100"/>
        </p:scale>
        <p:origin x="-2724" y="-11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 smtClean="0"/>
              <a:t>Click to edit Master text styles</a:t>
            </a:r>
          </a:p>
          <a:p>
            <a:pPr lvl="1"/>
            <a:r>
              <a:rPr lang="fi-FI" altLang="en-US" smtClean="0"/>
              <a:t>Second level</a:t>
            </a:r>
          </a:p>
          <a:p>
            <a:pPr lvl="2"/>
            <a:r>
              <a:rPr lang="fi-FI" altLang="en-US" smtClean="0"/>
              <a:t>Third level</a:t>
            </a:r>
          </a:p>
          <a:p>
            <a:pPr lvl="3"/>
            <a:r>
              <a:rPr lang="fi-FI" altLang="en-US" smtClean="0"/>
              <a:t>Fourth level</a:t>
            </a:r>
          </a:p>
          <a:p>
            <a:pPr lvl="4"/>
            <a:r>
              <a:rPr lang="fi-FI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 smtClean="0"/>
              <a:t/>
            </a:r>
            <a:br>
              <a:rPr lang="fi-FI" sz="3200" dirty="0" smtClean="0"/>
            </a:br>
            <a:r>
              <a:rPr lang="en-US" sz="3200" dirty="0"/>
              <a:t>Role of DR, storages and hydrogen in future energy systems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 err="1" smtClean="0"/>
              <a:t>Konsta</a:t>
            </a:r>
            <a:r>
              <a:rPr lang="en-US" i="1" dirty="0" smtClean="0"/>
              <a:t> </a:t>
            </a:r>
            <a:r>
              <a:rPr lang="en-US" i="1" dirty="0" err="1" smtClean="0"/>
              <a:t>Ruokosuo</a:t>
            </a:r>
            <a:r>
              <a:rPr lang="en-US" i="1" dirty="0" smtClean="0"/>
              <a:t> </a:t>
            </a:r>
          </a:p>
          <a:p>
            <a:r>
              <a:rPr lang="en-US" i="1" dirty="0" err="1" smtClean="0"/>
              <a:t>Aitor</a:t>
            </a:r>
            <a:r>
              <a:rPr lang="en-US" i="1" dirty="0" smtClean="0"/>
              <a:t> Ossa</a:t>
            </a:r>
            <a:endParaRPr lang="en-US" i="1" dirty="0"/>
          </a:p>
          <a:p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 smtClean="0"/>
              <a:t>07</a:t>
            </a:r>
            <a:r>
              <a:rPr lang="et-EE" dirty="0" smtClean="0"/>
              <a:t>.0</a:t>
            </a:r>
            <a:r>
              <a:rPr lang="fi-FI" dirty="0"/>
              <a:t>2</a:t>
            </a:r>
            <a:r>
              <a:rPr lang="et-EE" dirty="0" smtClean="0"/>
              <a:t>.201</a:t>
            </a:r>
            <a:r>
              <a:rPr lang="fi-FI" dirty="0" smtClean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59337" y="1415688"/>
            <a:ext cx="8134278" cy="95704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</a:pPr>
            <a:r>
              <a:rPr lang="en-US" sz="2000" dirty="0" smtClean="0"/>
              <a:t>No one of the options alone will provide a final solution, but a strategic combination may be part of a better energy system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Final solution?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sp>
        <p:nvSpPr>
          <p:cNvPr id="6" name="AutoShape 2" descr="Image result for combin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7" name="Picture 3" descr="C:\Users\Aitor\Desktop\Aalto\2017-2018\P4-5_ELEC-E8423 - Smart Grids\Presentation\pictures\shutterstock_613656890-1000x4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40" y="2438044"/>
            <a:ext cx="6839494" cy="328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53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GB" sz="1600" b="0" dirty="0" smtClean="0"/>
              <a:t>Emma </a:t>
            </a:r>
            <a:r>
              <a:rPr lang="en-GB" sz="1600" b="0" dirty="0"/>
              <a:t>S. </a:t>
            </a:r>
            <a:r>
              <a:rPr lang="en-GB" sz="1600" b="0" dirty="0" smtClean="0"/>
              <a:t>Hanley, JP Deane, BP </a:t>
            </a:r>
            <a:r>
              <a:rPr lang="en-GB" sz="1600" b="0" dirty="0"/>
              <a:t>Ó </a:t>
            </a:r>
            <a:r>
              <a:rPr lang="en-GB" sz="1600" b="0" dirty="0" err="1" smtClean="0"/>
              <a:t>Gallachóir</a:t>
            </a:r>
            <a:r>
              <a:rPr lang="en-GB" sz="1600" b="0" dirty="0" smtClean="0"/>
              <a:t>. </a:t>
            </a:r>
            <a:r>
              <a:rPr lang="en-US" sz="1600" b="0" dirty="0" smtClean="0"/>
              <a:t>The </a:t>
            </a:r>
            <a:r>
              <a:rPr lang="en-US" sz="1600" b="0" dirty="0"/>
              <a:t>role of hydrogen </a:t>
            </a:r>
            <a:r>
              <a:rPr lang="en-US" sz="1600" b="0" dirty="0" smtClean="0"/>
              <a:t>in low </a:t>
            </a:r>
            <a:r>
              <a:rPr lang="en-US" sz="1600" b="0" dirty="0"/>
              <a:t>carbon energy futures–A review of </a:t>
            </a:r>
            <a:r>
              <a:rPr lang="en-US" sz="1600" b="0" dirty="0" smtClean="0"/>
              <a:t>existing p</a:t>
            </a:r>
            <a:r>
              <a:rPr lang="en-GB" sz="1600" b="0" dirty="0" err="1" smtClean="0"/>
              <a:t>erspectives</a:t>
            </a:r>
            <a:r>
              <a:rPr lang="en-GB" sz="1600" b="0" dirty="0" smtClean="0"/>
              <a:t>. </a:t>
            </a:r>
            <a:r>
              <a:rPr lang="en-US" sz="1600" b="0" i="1" dirty="0"/>
              <a:t>Renewable and Sustainable Energy </a:t>
            </a:r>
            <a:r>
              <a:rPr lang="en-US" sz="1600" b="0" i="1" dirty="0" smtClean="0"/>
              <a:t>Reviews</a:t>
            </a:r>
            <a:r>
              <a:rPr lang="en-US" sz="1600" b="0" dirty="0" smtClean="0"/>
              <a:t>, 2018, Volume 82, Part 3, Pages 3027-3045.</a:t>
            </a:r>
          </a:p>
          <a:p>
            <a:pPr algn="just"/>
            <a:endParaRPr lang="en-US" sz="1600" b="0" dirty="0"/>
          </a:p>
          <a:p>
            <a:pPr algn="just"/>
            <a:r>
              <a:rPr lang="en-US" sz="1600" b="0" dirty="0" smtClean="0"/>
              <a:t>J. Andrews, B. </a:t>
            </a:r>
            <a:r>
              <a:rPr lang="en-US" sz="1600" b="0" dirty="0" err="1" smtClean="0"/>
              <a:t>Shabani</a:t>
            </a:r>
            <a:r>
              <a:rPr lang="en-US" sz="1600" b="0" dirty="0" smtClean="0"/>
              <a:t>. Where does the hydrogen fit in a sustainable energy economy? </a:t>
            </a:r>
            <a:r>
              <a:rPr lang="en-US" sz="1600" b="0" i="1" dirty="0" smtClean="0"/>
              <a:t>Procedia Engineering</a:t>
            </a:r>
            <a:r>
              <a:rPr lang="en-US" sz="1600" b="0" dirty="0" smtClean="0"/>
              <a:t>. 2012, Volume 49, Pages 15-25.</a:t>
            </a:r>
          </a:p>
          <a:p>
            <a:pPr algn="just"/>
            <a:endParaRPr lang="en-US" sz="1600" b="0" dirty="0" smtClean="0"/>
          </a:p>
          <a:p>
            <a:pPr algn="just"/>
            <a:r>
              <a:rPr lang="en-US" sz="1600" b="0" dirty="0"/>
              <a:t>Chen, H. &amp; Cong, </a:t>
            </a:r>
            <a:r>
              <a:rPr lang="en-US" sz="1600" b="0" dirty="0" err="1"/>
              <a:t>T.N</a:t>
            </a:r>
            <a:r>
              <a:rPr lang="en-US" sz="1600" b="0" dirty="0"/>
              <a:t>. &amp; Yang, W.  Tan, C. &amp; Li, Y. &amp; Ding, Y. 2008. Progress in electrical energy storage system: A critical review. Progress in Natural Science, vol. 19:3. Pages 291-312. ISSN 1002-0071</a:t>
            </a:r>
            <a:endParaRPr lang="en-US" sz="1600" b="0" dirty="0" smtClean="0"/>
          </a:p>
          <a:p>
            <a:pPr algn="just"/>
            <a:endParaRPr lang="fi-FI" sz="1600" b="0" dirty="0" smtClean="0"/>
          </a:p>
          <a:p>
            <a:pPr algn="just"/>
            <a:r>
              <a:rPr lang="en-US" sz="1600" b="0" dirty="0"/>
              <a:t>International Electrochemical </a:t>
            </a:r>
            <a:r>
              <a:rPr lang="en-US" sz="1600" b="0" dirty="0" err="1"/>
              <a:t>Commision</a:t>
            </a:r>
            <a:r>
              <a:rPr lang="en-US" sz="1600" b="0" dirty="0"/>
              <a:t>. 2011. Electrical Energy Storage: White Paper. Available at: http://</a:t>
            </a:r>
            <a:r>
              <a:rPr lang="en-US" sz="1600" b="0" dirty="0" err="1"/>
              <a:t>www.iec.ch</a:t>
            </a:r>
            <a:r>
              <a:rPr lang="en-US" sz="1600" b="0" dirty="0"/>
              <a:t>/whitepaper/pdf/</a:t>
            </a:r>
            <a:r>
              <a:rPr lang="en-US" sz="1600" b="0" dirty="0" err="1"/>
              <a:t>iecWP-energystorage-LR-en.pdf</a:t>
            </a:r>
            <a:endParaRPr lang="en-US" sz="1600" b="0" dirty="0"/>
          </a:p>
          <a:p>
            <a:pPr algn="just"/>
            <a:r>
              <a:rPr lang="en-US" sz="1600" b="0" dirty="0" smtClean="0"/>
              <a:t> </a:t>
            </a:r>
          </a:p>
          <a:p>
            <a:pPr algn="just"/>
            <a:r>
              <a:rPr lang="en-US" sz="1600" b="0" dirty="0"/>
              <a:t>Lund, P. Lindgren, J. </a:t>
            </a:r>
            <a:r>
              <a:rPr lang="en-US" sz="1600" b="0" dirty="0" err="1"/>
              <a:t>Mikkola</a:t>
            </a:r>
            <a:r>
              <a:rPr lang="en-US" sz="1600" b="0" dirty="0"/>
              <a:t>, J. </a:t>
            </a:r>
            <a:r>
              <a:rPr lang="en-US" sz="1600" b="0" dirty="0" err="1"/>
              <a:t>Salpakari</a:t>
            </a:r>
            <a:r>
              <a:rPr lang="en-US" sz="1600" b="0" dirty="0"/>
              <a:t>, J. 2014. Review of energy system flexibility measures to enable high levels of variable renewable electricity. Renewable and Sustain-able Energy Reviews. Vol. 45. pages 785-807. ISSN 1364-0321. </a:t>
            </a:r>
            <a:endParaRPr lang="en-US" sz="1600" b="0" dirty="0" smtClean="0"/>
          </a:p>
          <a:p>
            <a:pPr algn="just"/>
            <a:endParaRPr lang="fi-FI" sz="1600" b="0" dirty="0"/>
          </a:p>
          <a:p>
            <a:pPr algn="just"/>
            <a:r>
              <a:rPr lang="en-US" sz="1600" b="0" dirty="0" err="1"/>
              <a:t>Kännö</a:t>
            </a:r>
            <a:r>
              <a:rPr lang="en-US" sz="1600" b="0" dirty="0"/>
              <a:t>, J. 2013. A short-term price forecast model for the Nordic electricity markets. </a:t>
            </a:r>
            <a:endParaRPr lang="en-US" sz="1600" b="0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Source</a:t>
            </a:r>
            <a:r>
              <a:rPr lang="fi-FI" dirty="0" smtClean="0"/>
              <a:t> </a:t>
            </a:r>
            <a:r>
              <a:rPr lang="fi-FI" dirty="0" err="1" smtClean="0"/>
              <a:t>material</a:t>
            </a:r>
            <a:r>
              <a:rPr lang="fi-FI" dirty="0" smtClean="0"/>
              <a:t> </a:t>
            </a:r>
            <a:r>
              <a:rPr lang="fi-FI" dirty="0" err="1" smtClean="0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fontScale="92500" lnSpcReduction="10000"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The current energy system is not sustainable, important problems such as resource scarcity or undesired emissions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Need for new energy systems, from production to consumption through transmission and distribution	</a:t>
            </a:r>
            <a:r>
              <a:rPr lang="en-US" sz="1700" dirty="0" smtClean="0"/>
              <a:t>→</a:t>
            </a:r>
            <a:r>
              <a:rPr lang="en-US" sz="1800" dirty="0"/>
              <a:t>	N</a:t>
            </a:r>
            <a:r>
              <a:rPr lang="en-US" sz="1800" dirty="0" smtClean="0"/>
              <a:t>ew challenges to the system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0" indent="0" eaLnBrk="1" hangingPunct="1">
              <a:lnSpc>
                <a:spcPct val="160000"/>
              </a:lnSpc>
            </a:pPr>
            <a:r>
              <a:rPr lang="en-US" sz="1600" dirty="0" smtClean="0"/>
              <a:t>						</a:t>
            </a:r>
            <a:r>
              <a:rPr lang="en-US" sz="2400" dirty="0" smtClean="0"/>
              <a:t>Possible solutions?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2000" dirty="0"/>
              <a:t>	</a:t>
            </a:r>
            <a:r>
              <a:rPr lang="en-US" sz="2000" dirty="0" smtClean="0"/>
              <a:t>						Demand Response (DR)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2000" dirty="0"/>
              <a:t>	</a:t>
            </a:r>
            <a:r>
              <a:rPr lang="en-US" sz="2000" dirty="0" smtClean="0"/>
              <a:t>						Storage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2000" dirty="0"/>
              <a:t>	</a:t>
            </a:r>
            <a:r>
              <a:rPr lang="en-US" sz="2000" dirty="0" smtClean="0"/>
              <a:t>						Hydrogen</a:t>
            </a:r>
            <a:endParaRPr lang="en-US" sz="1800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3252650"/>
            <a:ext cx="7988990" cy="238134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Demand response provides the ability to manage the variability of power supply provided by intermittent sources such as solar and wind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Demand response is favorable to storage, because it requires minimal technical components, relying mainly on intelligent communication and automation</a:t>
            </a:r>
          </a:p>
          <a:p>
            <a:pPr marL="0" indent="0">
              <a:lnSpc>
                <a:spcPct val="150000"/>
              </a:lnSpc>
            </a:pPr>
            <a:endParaRPr lang="fi-FI" sz="2000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Demand Response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9" name="Picture 2" descr="C:\Users\Aitor\Desktop\Aalto\2017-2018\P4-5_ELEC-E8423 - Smart Grids\Presentation\pictures\Global-Demand-Response-Marke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320609"/>
            <a:ext cx="3116123" cy="1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1"/>
          <p:cNvSpPr txBox="1">
            <a:spLocks/>
          </p:cNvSpPr>
          <p:nvPr/>
        </p:nvSpPr>
        <p:spPr bwMode="auto">
          <a:xfrm>
            <a:off x="572400" y="1409511"/>
            <a:ext cx="4571100" cy="184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92500"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In order to maintain a constant frequency within an electricity grid, production and consumption of electricity must be equal at all times</a:t>
            </a:r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Thermal loads such as heating, cooling, refrigerators/freezers are highly suitable for demand response, as they are not time specific and account for a large share of residential loads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In future buildings, electrical appliances will be capable of automatically managing their operation based on information provided by the electricity grid or by the related marketplaces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Future energy systems will incorporate electricity markets in which demand response can be offered as a service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Demand Response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58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88592"/>
            <a:ext cx="7772400" cy="181584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Electrical storages can be used for a wide variety of tasks related to power quality and energy management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Mechanical electrical storages such as pumped hydro and compressed air are capable of providing large capacities of storage over extended periods, and currently account for roughly 99 % of total storage capacity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3074" name="Picture 2" descr="C:\Users\Aitor\Desktop\Aalto\2017-2018\P4-5_ELEC-E8423 - Smart Grids\Presentation\pictures\ess-1024x5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11" y="3182811"/>
            <a:ext cx="4981302" cy="252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1"/>
          <p:cNvSpPr txBox="1">
            <a:spLocks/>
          </p:cNvSpPr>
          <p:nvPr/>
        </p:nvSpPr>
        <p:spPr bwMode="auto">
          <a:xfrm>
            <a:off x="5551714" y="3230603"/>
            <a:ext cx="3592286" cy="240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Electrochemical storages have received massive amounts of investments and interest, as they are considered to have enormous potential</a:t>
            </a:r>
          </a:p>
        </p:txBody>
      </p:sp>
    </p:spTree>
    <p:extLst>
      <p:ext uri="{BB962C8B-B14F-4D97-AF65-F5344CB8AC3E}">
        <p14:creationId xmlns:p14="http://schemas.microsoft.com/office/powerpoint/2010/main" val="17232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Currently battery storages struggle with issues related to cost and lifetime expectancy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In future energy systems, battery storages would provide ancillary services, in which their technical capabilities are best utilized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The sustainability of battery technologies relies on the efficient manufacturing and recycling/disposal of batteries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Utilizing batteries used in for example EV’s would mitigate many of its drawbacks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7946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156354" cy="310700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Increased variable renewable energy and deep decarbonisation targets, together with emissions reductions, are drivers for hydrogen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Emergence of hydrogen mainly within the transport sector</a:t>
            </a:r>
          </a:p>
          <a:p>
            <a:pPr marL="0" indent="0">
              <a:lnSpc>
                <a:spcPct val="150000"/>
              </a:lnSpc>
            </a:pPr>
            <a:r>
              <a:rPr lang="en-US" sz="2000" dirty="0" smtClean="0"/>
              <a:t>	- Mostly for passenger transport</a:t>
            </a:r>
          </a:p>
          <a:p>
            <a:pPr marL="0" indent="0">
              <a:lnSpc>
                <a:spcPct val="150000"/>
              </a:lnSpc>
            </a:pPr>
            <a:r>
              <a:rPr lang="en-US" sz="2000" dirty="0" smtClean="0"/>
              <a:t>	- May be competitor to bioenergy</a:t>
            </a:r>
            <a:endParaRPr lang="en-US" sz="30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Hydrogen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4098" name="Picture 2" descr="C:\Users\Aitor\Desktop\Aalto\2017-2018\P4-5_ELEC-E8423 - Smart Grids\Presentation\pictures\AC-Transit-bus-h2_10-Apr-12_w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754" y="1387740"/>
            <a:ext cx="4206240" cy="279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1"/>
          <p:cNvSpPr txBox="1">
            <a:spLocks/>
          </p:cNvSpPr>
          <p:nvPr/>
        </p:nvSpPr>
        <p:spPr bwMode="auto">
          <a:xfrm>
            <a:off x="572400" y="4604605"/>
            <a:ext cx="8362593" cy="1051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dirty="0" smtClean="0"/>
              <a:t>Some use in industry, residential sector and stationary fuel cell applications, but potential use for 2030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232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1"/>
            <a:ext cx="7772400" cy="445135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Hydrogen is capable of delivering emission reduction in various sectors and important in integrated complex energy systems for deep decarbonisation scenarios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The synergy between hydrogen and bioenergy may be interesting as demand for bioenergy increases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Complementary use of hydrogen and electricity </a:t>
            </a:r>
            <a:r>
              <a:rPr lang="en-US" sz="2000" dirty="0" smtClean="0"/>
              <a:t>in energy vectors </a:t>
            </a:r>
            <a:r>
              <a:rPr lang="en-US" sz="2000" dirty="0"/>
              <a:t>as well as hydrogen and battery in transport </a:t>
            </a:r>
            <a:r>
              <a:rPr lang="en-US" sz="2000" dirty="0" smtClean="0"/>
              <a:t>sectors </a:t>
            </a:r>
            <a:r>
              <a:rPr lang="en-US" sz="2000" dirty="0"/>
              <a:t>seem to be </a:t>
            </a:r>
            <a:r>
              <a:rPr lang="en-US" sz="2000" dirty="0" smtClean="0"/>
              <a:t>promising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Hydrogen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6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smtClean="0"/>
              <a:t>Automating flexible consumption loads will allow larger shares of variable electricity production to be integrated into the grid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 smtClean="0"/>
              <a:t>Electrical</a:t>
            </a:r>
            <a:r>
              <a:rPr lang="fi-FI" sz="2000" dirty="0" smtClean="0"/>
              <a:t> </a:t>
            </a:r>
            <a:r>
              <a:rPr lang="fi-FI" sz="2000" dirty="0" err="1" smtClean="0"/>
              <a:t>storages</a:t>
            </a:r>
            <a:r>
              <a:rPr lang="fi-FI" sz="2000" dirty="0" smtClean="0"/>
              <a:t> </a:t>
            </a:r>
            <a:r>
              <a:rPr lang="fi-FI" sz="2000" dirty="0" err="1" smtClean="0"/>
              <a:t>are</a:t>
            </a:r>
            <a:r>
              <a:rPr lang="fi-FI" sz="2000" dirty="0" smtClean="0"/>
              <a:t> </a:t>
            </a:r>
            <a:r>
              <a:rPr lang="fi-FI" sz="2000" dirty="0" err="1" smtClean="0"/>
              <a:t>capable</a:t>
            </a:r>
            <a:r>
              <a:rPr lang="fi-FI" sz="2000" dirty="0" smtClean="0"/>
              <a:t> of </a:t>
            </a:r>
            <a:r>
              <a:rPr lang="fi-FI" sz="2000" dirty="0" err="1" smtClean="0"/>
              <a:t>providing</a:t>
            </a:r>
            <a:r>
              <a:rPr lang="fi-FI" sz="2000" dirty="0" smtClean="0"/>
              <a:t> a </a:t>
            </a:r>
            <a:r>
              <a:rPr lang="fi-FI" sz="2000" dirty="0" err="1" smtClean="0"/>
              <a:t>variety</a:t>
            </a:r>
            <a:r>
              <a:rPr lang="fi-FI" sz="2000" dirty="0" smtClean="0"/>
              <a:t> of </a:t>
            </a:r>
            <a:r>
              <a:rPr lang="fi-FI" sz="2000" dirty="0" err="1" smtClean="0"/>
              <a:t>tasks</a:t>
            </a:r>
            <a:r>
              <a:rPr lang="fi-FI" sz="2000" dirty="0" smtClean="0"/>
              <a:t> in </a:t>
            </a:r>
            <a:r>
              <a:rPr lang="fi-FI" sz="2000" dirty="0" err="1" smtClean="0"/>
              <a:t>the</a:t>
            </a:r>
            <a:r>
              <a:rPr lang="fi-FI" sz="2000" dirty="0" smtClean="0"/>
              <a:t> </a:t>
            </a:r>
            <a:r>
              <a:rPr lang="fi-FI" sz="2000" dirty="0" err="1" smtClean="0"/>
              <a:t>electricity</a:t>
            </a:r>
            <a:r>
              <a:rPr lang="fi-FI" sz="2000" dirty="0" smtClean="0"/>
              <a:t> </a:t>
            </a:r>
            <a:r>
              <a:rPr lang="fi-FI" sz="2000" dirty="0" err="1" smtClean="0"/>
              <a:t>grid</a:t>
            </a:r>
            <a:r>
              <a:rPr lang="fi-FI" sz="2000" dirty="0" smtClean="0"/>
              <a:t>, </a:t>
            </a:r>
            <a:r>
              <a:rPr lang="fi-FI" sz="2000" dirty="0" err="1" smtClean="0"/>
              <a:t>but</a:t>
            </a:r>
            <a:r>
              <a:rPr lang="fi-FI" sz="2000" dirty="0" smtClean="0"/>
              <a:t> </a:t>
            </a:r>
            <a:r>
              <a:rPr lang="fi-FI" sz="2000" dirty="0" err="1" smtClean="0"/>
              <a:t>due</a:t>
            </a:r>
            <a:r>
              <a:rPr lang="fi-FI" sz="2000" dirty="0" smtClean="0"/>
              <a:t> to </a:t>
            </a:r>
            <a:r>
              <a:rPr lang="fi-FI" sz="2000" dirty="0" err="1" smtClean="0"/>
              <a:t>their</a:t>
            </a:r>
            <a:r>
              <a:rPr lang="fi-FI" sz="2000" dirty="0" smtClean="0"/>
              <a:t> </a:t>
            </a:r>
            <a:r>
              <a:rPr lang="fi-FI" sz="2000" dirty="0" err="1" smtClean="0"/>
              <a:t>high</a:t>
            </a:r>
            <a:r>
              <a:rPr lang="fi-FI" sz="2000" dirty="0" smtClean="0"/>
              <a:t> </a:t>
            </a:r>
            <a:r>
              <a:rPr lang="fi-FI" sz="2000" dirty="0" err="1" smtClean="0"/>
              <a:t>cost</a:t>
            </a:r>
            <a:r>
              <a:rPr lang="fi-FI" sz="2000" dirty="0" smtClean="0"/>
              <a:t> </a:t>
            </a:r>
            <a:r>
              <a:rPr lang="fi-FI" sz="2000" dirty="0" err="1" smtClean="0"/>
              <a:t>are</a:t>
            </a:r>
            <a:r>
              <a:rPr lang="fi-FI" sz="2000" dirty="0" smtClean="0"/>
              <a:t> </a:t>
            </a:r>
            <a:r>
              <a:rPr lang="fi-FI" sz="2000" dirty="0" err="1" smtClean="0"/>
              <a:t>likely</a:t>
            </a:r>
            <a:r>
              <a:rPr lang="fi-FI" sz="2000" dirty="0" smtClean="0"/>
              <a:t> to </a:t>
            </a:r>
            <a:r>
              <a:rPr lang="fi-FI" sz="2000" dirty="0" err="1" smtClean="0"/>
              <a:t>be</a:t>
            </a:r>
            <a:r>
              <a:rPr lang="fi-FI" sz="2000" dirty="0" smtClean="0"/>
              <a:t> </a:t>
            </a:r>
            <a:r>
              <a:rPr lang="fi-FI" sz="2000" dirty="0" err="1" smtClean="0"/>
              <a:t>reserved</a:t>
            </a:r>
            <a:r>
              <a:rPr lang="fi-FI" sz="2000" dirty="0" smtClean="0"/>
              <a:t> for </a:t>
            </a:r>
            <a:r>
              <a:rPr lang="fi-FI" sz="2000" dirty="0" err="1" smtClean="0"/>
              <a:t>those</a:t>
            </a:r>
            <a:r>
              <a:rPr lang="fi-FI" sz="2000" dirty="0" smtClean="0"/>
              <a:t> </a:t>
            </a:r>
            <a:r>
              <a:rPr lang="fi-FI" sz="2000" dirty="0" err="1" smtClean="0"/>
              <a:t>most</a:t>
            </a:r>
            <a:r>
              <a:rPr lang="fi-FI" sz="2000" dirty="0" smtClean="0"/>
              <a:t> </a:t>
            </a:r>
            <a:r>
              <a:rPr lang="fi-FI" sz="2000" dirty="0" err="1" smtClean="0"/>
              <a:t>economically</a:t>
            </a:r>
            <a:r>
              <a:rPr lang="fi-FI" sz="2000" dirty="0" smtClean="0"/>
              <a:t> </a:t>
            </a:r>
            <a:r>
              <a:rPr lang="fi-FI" sz="2000" dirty="0" err="1" smtClean="0"/>
              <a:t>viable</a:t>
            </a:r>
            <a:endParaRPr lang="en-US" sz="2000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Hydrogen has most potential for the transport sector, and mainly as a complementary energy source for other uses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Need for further technological and infrastructure development especially for hydrogen, but as well for storage and DR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Conclusion</a:t>
            </a:r>
            <a:r>
              <a:rPr lang="fi-FI" dirty="0" err="1"/>
              <a:t>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13742</TotalTime>
  <Words>785</Words>
  <Application>Microsoft Office PowerPoint</Application>
  <PresentationFormat>On-screen Show (4:3)</PresentationFormat>
  <Paragraphs>79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presentation</vt:lpstr>
      <vt:lpstr>Aalto Content - Green</vt:lpstr>
      <vt:lpstr>ELEC-E8423 - Smart Grid  Role of DR, storages and hydrogen in future energy systems</vt:lpstr>
      <vt:lpstr>Introduction</vt:lpstr>
      <vt:lpstr>Demand Response</vt:lpstr>
      <vt:lpstr>Demand Response</vt:lpstr>
      <vt:lpstr>Storage</vt:lpstr>
      <vt:lpstr>Storage</vt:lpstr>
      <vt:lpstr>Hydrogen</vt:lpstr>
      <vt:lpstr>Hydrogen</vt:lpstr>
      <vt:lpstr>Conclusions</vt:lpstr>
      <vt:lpstr>Final solution?</vt:lpstr>
      <vt:lpstr>Source material used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Matti Lehtonen</cp:lastModifiedBy>
  <cp:revision>1124</cp:revision>
  <dcterms:created xsi:type="dcterms:W3CDTF">2010-03-23T14:57:30Z</dcterms:created>
  <dcterms:modified xsi:type="dcterms:W3CDTF">2018-05-07T11:58:05Z</dcterms:modified>
</cp:coreProperties>
</file>