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3"/>
  </p:notesMasterIdLst>
  <p:handoutMasterIdLst>
    <p:handoutMasterId r:id="rId14"/>
  </p:handoutMasterIdLst>
  <p:sldIdLst>
    <p:sldId id="339" r:id="rId3"/>
    <p:sldId id="375" r:id="rId4"/>
    <p:sldId id="370" r:id="rId5"/>
    <p:sldId id="366" r:id="rId6"/>
    <p:sldId id="369" r:id="rId7"/>
    <p:sldId id="371" r:id="rId8"/>
    <p:sldId id="372" r:id="rId9"/>
    <p:sldId id="373" r:id="rId10"/>
    <p:sldId id="374" r:id="rId11"/>
    <p:sldId id="362" r:id="rId12"/>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30" autoAdjust="0"/>
    <p:restoredTop sz="86378" autoAdjust="0"/>
  </p:normalViewPr>
  <p:slideViewPr>
    <p:cSldViewPr snapToGrid="0" snapToObjects="1">
      <p:cViewPr varScale="1">
        <p:scale>
          <a:sx n="115" d="100"/>
          <a:sy n="115" d="100"/>
        </p:scale>
        <p:origin x="-1524" y="-102"/>
      </p:cViewPr>
      <p:guideLst>
        <p:guide orient="horz" pos="2160"/>
        <p:guide pos="2880"/>
      </p:guideLst>
    </p:cSldViewPr>
  </p:slideViewPr>
  <p:outlineViewPr>
    <p:cViewPr>
      <p:scale>
        <a:sx n="40" d="100"/>
        <a:sy n="40"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41"/>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19"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3/13/2018</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3/13/2018</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7212680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0136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65191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54142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058534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hyperlink" Target="http://www.buildingefficiencyinitiative.org/resources/scaling-demand-response-presentation"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en-US" sz="3200" noProof="0" dirty="0"/>
              <a:t>ELEC-E8423 - Smart Grid</a:t>
            </a:r>
            <a:br>
              <a:rPr lang="en-US" sz="3200" noProof="0" dirty="0"/>
            </a:br>
            <a:r>
              <a:rPr lang="en-US" sz="3200" noProof="0" dirty="0"/>
              <a:t/>
            </a:r>
            <a:br>
              <a:rPr lang="en-US" sz="3200" noProof="0" dirty="0"/>
            </a:br>
            <a:r>
              <a:rPr lang="en-US" sz="3200" i="1" noProof="0" dirty="0"/>
              <a:t>Demand response of commercial loads</a:t>
            </a:r>
          </a:p>
        </p:txBody>
      </p:sp>
      <p:sp>
        <p:nvSpPr>
          <p:cNvPr id="3" name="Subtitle 2"/>
          <p:cNvSpPr>
            <a:spLocks noGrp="1"/>
          </p:cNvSpPr>
          <p:nvPr>
            <p:ph type="subTitle" idx="1"/>
          </p:nvPr>
        </p:nvSpPr>
        <p:spPr>
          <a:xfrm>
            <a:off x="572401" y="4182429"/>
            <a:ext cx="6285600" cy="1323370"/>
          </a:xfrm>
        </p:spPr>
        <p:txBody>
          <a:bodyPr>
            <a:normAutofit/>
          </a:bodyPr>
          <a:lstStyle/>
          <a:p>
            <a:r>
              <a:rPr lang="en-US" i="1" noProof="0" dirty="0" err="1"/>
              <a:t>Pekka</a:t>
            </a:r>
            <a:r>
              <a:rPr lang="en-US" i="1" noProof="0" dirty="0"/>
              <a:t> </a:t>
            </a:r>
            <a:r>
              <a:rPr lang="en-US" i="1" noProof="0" dirty="0" err="1"/>
              <a:t>Holopainen</a:t>
            </a:r>
            <a:endParaRPr lang="en-US" i="1" noProof="0" dirty="0"/>
          </a:p>
          <a:p>
            <a:r>
              <a:rPr lang="en-US" i="1" noProof="0" dirty="0"/>
              <a:t>Juha Korpio</a:t>
            </a:r>
          </a:p>
          <a:p>
            <a:endParaRPr lang="en-US" noProof="0" dirty="0"/>
          </a:p>
        </p:txBody>
      </p:sp>
      <p:sp>
        <p:nvSpPr>
          <p:cNvPr id="4" name="Text Placeholder 3"/>
          <p:cNvSpPr>
            <a:spLocks noGrp="1"/>
          </p:cNvSpPr>
          <p:nvPr>
            <p:ph type="body" sz="quarter" idx="13"/>
          </p:nvPr>
        </p:nvSpPr>
        <p:spPr/>
        <p:txBody>
          <a:bodyPr/>
          <a:lstStyle/>
          <a:p>
            <a:endParaRPr lang="en-US" dirty="0"/>
          </a:p>
        </p:txBody>
      </p:sp>
      <p:sp>
        <p:nvSpPr>
          <p:cNvPr id="5" name="Text Placeholder 4"/>
          <p:cNvSpPr>
            <a:spLocks noGrp="1"/>
          </p:cNvSpPr>
          <p:nvPr>
            <p:ph type="body" sz="quarter" idx="14"/>
          </p:nvPr>
        </p:nvSpPr>
        <p:spPr/>
        <p:txBody>
          <a:bodyPr/>
          <a:lstStyle/>
          <a:p>
            <a:endParaRPr lang="en-US" dirty="0"/>
          </a:p>
        </p:txBody>
      </p:sp>
      <p:sp>
        <p:nvSpPr>
          <p:cNvPr id="6" name="Text Placeholder 5"/>
          <p:cNvSpPr>
            <a:spLocks noGrp="1"/>
          </p:cNvSpPr>
          <p:nvPr>
            <p:ph type="body" sz="quarter" idx="18"/>
          </p:nvPr>
        </p:nvSpPr>
        <p:spPr/>
        <p:txBody>
          <a:bodyPr/>
          <a:lstStyle/>
          <a:p>
            <a:r>
              <a:rPr lang="en-US" noProof="0" dirty="0"/>
              <a:t>13.03.2018</a:t>
            </a:r>
          </a:p>
        </p:txBody>
      </p:sp>
      <p:sp>
        <p:nvSpPr>
          <p:cNvPr id="7" name="Text Placeholder 6"/>
          <p:cNvSpPr>
            <a:spLocks noGrp="1"/>
          </p:cNvSpPr>
          <p:nvPr>
            <p:ph type="body" sz="quarter" idx="19"/>
          </p:nvPr>
        </p:nvSpPr>
        <p:spPr/>
        <p:txBody>
          <a:bodyPr/>
          <a:lstStyle/>
          <a:p>
            <a:endParaRPr lang="en-US" dirty="0"/>
          </a:p>
        </p:txBody>
      </p:sp>
      <p:sp>
        <p:nvSpPr>
          <p:cNvPr id="8" name="Text Placeholder 7"/>
          <p:cNvSpPr>
            <a:spLocks noGrp="1"/>
          </p:cNvSpPr>
          <p:nvPr>
            <p:ph type="body" sz="quarter" idx="20"/>
          </p:nvPr>
        </p:nvSpPr>
        <p:spPr/>
        <p:txBody>
          <a:bodyPr/>
          <a:lstStyle/>
          <a:p>
            <a:endParaRPr lang="en-US" dirty="0"/>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1916"/>
            <a:ext cx="7988990" cy="4142084"/>
          </a:xfrm>
        </p:spPr>
        <p:txBody>
          <a:bodyPr>
            <a:normAutofit fontScale="62500" lnSpcReduction="20000"/>
          </a:bodyPr>
          <a:lstStyle/>
          <a:p>
            <a:pPr lvl="1"/>
            <a:r>
              <a:rPr lang="en-US" dirty="0" err="1"/>
              <a:t>Suomen</a:t>
            </a:r>
            <a:r>
              <a:rPr lang="en-US" dirty="0"/>
              <a:t> </a:t>
            </a:r>
            <a:r>
              <a:rPr lang="en-US" dirty="0" err="1"/>
              <a:t>virallinen</a:t>
            </a:r>
            <a:r>
              <a:rPr lang="en-US" dirty="0"/>
              <a:t> </a:t>
            </a:r>
            <a:r>
              <a:rPr lang="en-US" dirty="0" err="1"/>
              <a:t>tilasto</a:t>
            </a:r>
            <a:r>
              <a:rPr lang="en-US" dirty="0"/>
              <a:t> (SVT): </a:t>
            </a:r>
            <a:r>
              <a:rPr lang="en-US" dirty="0" err="1"/>
              <a:t>Energian</a:t>
            </a:r>
            <a:r>
              <a:rPr lang="en-US" dirty="0"/>
              <a:t> </a:t>
            </a:r>
            <a:r>
              <a:rPr lang="en-US" dirty="0" err="1"/>
              <a:t>hankinta</a:t>
            </a:r>
            <a:r>
              <a:rPr lang="en-US" dirty="0"/>
              <a:t> ja </a:t>
            </a:r>
            <a:r>
              <a:rPr lang="en-US" dirty="0" err="1"/>
              <a:t>kulutus</a:t>
            </a:r>
            <a:r>
              <a:rPr lang="en-US" dirty="0"/>
              <a:t> [online].  ISSN=1799-795X. 2016, </a:t>
            </a:r>
            <a:r>
              <a:rPr lang="en-US" dirty="0" err="1"/>
              <a:t>Liitekuvio</a:t>
            </a:r>
            <a:r>
              <a:rPr lang="en-US" dirty="0"/>
              <a:t> 6. </a:t>
            </a:r>
            <a:r>
              <a:rPr lang="en-US" dirty="0" err="1"/>
              <a:t>Sähkönkulutus</a:t>
            </a:r>
            <a:r>
              <a:rPr lang="en-US" dirty="0"/>
              <a:t> </a:t>
            </a:r>
            <a:r>
              <a:rPr lang="en-US" dirty="0" err="1"/>
              <a:t>sektoreittain</a:t>
            </a:r>
            <a:r>
              <a:rPr lang="en-US" dirty="0"/>
              <a:t> 1970–2016 . Helsinki: </a:t>
            </a:r>
            <a:r>
              <a:rPr lang="en-US" dirty="0" err="1"/>
              <a:t>Tilastokeskus</a:t>
            </a:r>
            <a:r>
              <a:rPr lang="en-US" dirty="0"/>
              <a:t> [referred to: 9.3.2018]. </a:t>
            </a:r>
          </a:p>
          <a:p>
            <a:pPr lvl="1"/>
            <a:r>
              <a:rPr lang="en-US" dirty="0" err="1"/>
              <a:t>Hao</a:t>
            </a:r>
            <a:r>
              <a:rPr lang="en-US" dirty="0"/>
              <a:t>, He &amp; </a:t>
            </a:r>
            <a:r>
              <a:rPr lang="en-US" dirty="0" err="1"/>
              <a:t>Middelkoop</a:t>
            </a:r>
            <a:r>
              <a:rPr lang="en-US" dirty="0"/>
              <a:t>, Timothy &amp; </a:t>
            </a:r>
            <a:r>
              <a:rPr lang="en-US" dirty="0" err="1"/>
              <a:t>Barooah</a:t>
            </a:r>
            <a:r>
              <a:rPr lang="en-US" dirty="0"/>
              <a:t>, P &amp; </a:t>
            </a:r>
            <a:r>
              <a:rPr lang="en-US" dirty="0" err="1"/>
              <a:t>Meyn</a:t>
            </a:r>
            <a:r>
              <a:rPr lang="en-US" dirty="0"/>
              <a:t>, Sean. (2012). How Demand Response from Commercial Buildings can Provide the Regulation Needs of the Grid. 2012 50th Annual Allerton Conference on Communication, Control, and Computing, Allerton 2012.</a:t>
            </a:r>
          </a:p>
          <a:p>
            <a:pPr lvl="1"/>
            <a:r>
              <a:rPr lang="en-US" dirty="0" err="1"/>
              <a:t>Hao</a:t>
            </a:r>
            <a:r>
              <a:rPr lang="en-US" dirty="0"/>
              <a:t>, He &amp; Corbin, Charles D. &amp; Kalsi, </a:t>
            </a:r>
            <a:r>
              <a:rPr lang="en-US" dirty="0" err="1"/>
              <a:t>Karanjit</a:t>
            </a:r>
            <a:r>
              <a:rPr lang="en-US" dirty="0"/>
              <a:t> &amp; Pratt, Robert G. (2017). </a:t>
            </a:r>
            <a:r>
              <a:rPr lang="en-US" dirty="0" err="1"/>
              <a:t>Transactive</a:t>
            </a:r>
            <a:r>
              <a:rPr lang="en-US" dirty="0"/>
              <a:t> Control of Commercial Buildings for Demand Response. IEEE transactions on power systems, vol. 32, no.1.</a:t>
            </a:r>
          </a:p>
          <a:p>
            <a:pPr lvl="1"/>
            <a:r>
              <a:rPr lang="fi-FI" dirty="0" err="1"/>
              <a:t>Mikkel</a:t>
            </a:r>
            <a:r>
              <a:rPr lang="fi-FI" dirty="0"/>
              <a:t> </a:t>
            </a:r>
            <a:r>
              <a:rPr lang="fi-FI" dirty="0" err="1"/>
              <a:t>Baun</a:t>
            </a:r>
            <a:r>
              <a:rPr lang="fi-FI" dirty="0"/>
              <a:t>, </a:t>
            </a:r>
            <a:r>
              <a:rPr lang="fi-FI" dirty="0" err="1"/>
              <a:t>Kjærgaard</a:t>
            </a:r>
            <a:r>
              <a:rPr lang="fi-FI" dirty="0"/>
              <a:t> &amp; </a:t>
            </a:r>
            <a:r>
              <a:rPr lang="fi-FI" dirty="0" err="1"/>
              <a:t>Krzysztof</a:t>
            </a:r>
            <a:r>
              <a:rPr lang="fi-FI" dirty="0"/>
              <a:t>, </a:t>
            </a:r>
            <a:r>
              <a:rPr lang="fi-FI" dirty="0" err="1"/>
              <a:t>Arendt</a:t>
            </a:r>
            <a:r>
              <a:rPr lang="fi-FI" dirty="0"/>
              <a:t> &amp; Anders, </a:t>
            </a:r>
            <a:r>
              <a:rPr lang="fi-FI" dirty="0" err="1"/>
              <a:t>Clausen</a:t>
            </a:r>
            <a:r>
              <a:rPr lang="fi-FI" dirty="0"/>
              <a:t> &amp; Aslak, </a:t>
            </a:r>
            <a:r>
              <a:rPr lang="fi-FI" dirty="0" err="1"/>
              <a:t>Johansen</a:t>
            </a:r>
            <a:r>
              <a:rPr lang="fi-FI" dirty="0"/>
              <a:t> &amp; </a:t>
            </a:r>
            <a:r>
              <a:rPr lang="fi-FI" dirty="0" err="1"/>
              <a:t>Muhyiddine</a:t>
            </a:r>
            <a:r>
              <a:rPr lang="fi-FI" dirty="0"/>
              <a:t>, </a:t>
            </a:r>
            <a:r>
              <a:rPr lang="fi-FI" dirty="0" err="1"/>
              <a:t>Jradi</a:t>
            </a:r>
            <a:r>
              <a:rPr lang="fi-FI" dirty="0"/>
              <a:t> &amp; Bo </a:t>
            </a:r>
            <a:r>
              <a:rPr lang="fi-FI" dirty="0" err="1"/>
              <a:t>Nørregaard</a:t>
            </a:r>
            <a:r>
              <a:rPr lang="fi-FI" dirty="0"/>
              <a:t>, </a:t>
            </a:r>
            <a:r>
              <a:rPr lang="fi-FI" dirty="0" err="1"/>
              <a:t>Jørgensen</a:t>
            </a:r>
            <a:r>
              <a:rPr lang="fi-FI" dirty="0"/>
              <a:t> &amp; Peter, </a:t>
            </a:r>
            <a:r>
              <a:rPr lang="fi-FI" dirty="0" err="1"/>
              <a:t>Nelleman</a:t>
            </a:r>
            <a:r>
              <a:rPr lang="fi-FI" dirty="0"/>
              <a:t> &amp; </a:t>
            </a:r>
            <a:r>
              <a:rPr lang="fi-FI" dirty="0" err="1"/>
              <a:t>Fisayo</a:t>
            </a:r>
            <a:r>
              <a:rPr lang="fi-FI" dirty="0"/>
              <a:t> </a:t>
            </a:r>
            <a:r>
              <a:rPr lang="fi-FI" dirty="0" err="1"/>
              <a:t>Caleb</a:t>
            </a:r>
            <a:r>
              <a:rPr lang="fi-FI" dirty="0"/>
              <a:t>, </a:t>
            </a:r>
            <a:r>
              <a:rPr lang="fi-FI" dirty="0" err="1"/>
              <a:t>Sangogboye</a:t>
            </a:r>
            <a:r>
              <a:rPr lang="fi-FI" dirty="0"/>
              <a:t> &amp; Christian, </a:t>
            </a:r>
            <a:r>
              <a:rPr lang="fi-FI" dirty="0" err="1"/>
              <a:t>Veje</a:t>
            </a:r>
            <a:r>
              <a:rPr lang="fi-FI" dirty="0"/>
              <a:t> &amp; </a:t>
            </a:r>
            <a:r>
              <a:rPr lang="fi-FI" dirty="0" err="1"/>
              <a:t>Morten</a:t>
            </a:r>
            <a:r>
              <a:rPr lang="fi-FI" dirty="0"/>
              <a:t>, </a:t>
            </a:r>
            <a:r>
              <a:rPr lang="fi-FI" dirty="0" err="1"/>
              <a:t>Gill</a:t>
            </a:r>
            <a:r>
              <a:rPr lang="fi-FI" dirty="0"/>
              <a:t> </a:t>
            </a:r>
            <a:r>
              <a:rPr lang="fi-FI" dirty="0" err="1"/>
              <a:t>Wollsen</a:t>
            </a:r>
            <a:r>
              <a:rPr lang="fi-FI" dirty="0"/>
              <a:t>. (2016). </a:t>
            </a:r>
            <a:r>
              <a:rPr lang="en-US" noProof="0" dirty="0"/>
              <a:t>Demand Response in Commercial Buildings with an Assessable </a:t>
            </a:r>
            <a:r>
              <a:rPr lang="en-US" dirty="0"/>
              <a:t>Impact on Occupant Comfort. </a:t>
            </a:r>
            <a:r>
              <a:rPr lang="fi-FI" dirty="0"/>
              <a:t>IEEE International Conference on Smart Grid </a:t>
            </a:r>
            <a:r>
              <a:rPr lang="fi-FI" dirty="0" err="1"/>
              <a:t>Communications</a:t>
            </a:r>
            <a:r>
              <a:rPr lang="fi-FI" dirty="0"/>
              <a:t> 2016</a:t>
            </a:r>
          </a:p>
          <a:p>
            <a:pPr lvl="1"/>
            <a:r>
              <a:rPr lang="fi-FI" noProof="0" dirty="0" err="1"/>
              <a:t>The</a:t>
            </a:r>
            <a:r>
              <a:rPr lang="fi-FI" noProof="0" dirty="0"/>
              <a:t> </a:t>
            </a:r>
            <a:r>
              <a:rPr lang="fi-FI" noProof="0" dirty="0" err="1"/>
              <a:t>Federal</a:t>
            </a:r>
            <a:r>
              <a:rPr lang="fi-FI" noProof="0" dirty="0"/>
              <a:t> Energy </a:t>
            </a:r>
            <a:r>
              <a:rPr lang="fi-FI" noProof="0" dirty="0" err="1"/>
              <a:t>Regulatory</a:t>
            </a:r>
            <a:r>
              <a:rPr lang="fi-FI" noProof="0" dirty="0"/>
              <a:t> </a:t>
            </a:r>
            <a:r>
              <a:rPr lang="fi-FI" noProof="0" dirty="0" err="1"/>
              <a:t>Comission</a:t>
            </a:r>
            <a:r>
              <a:rPr lang="fi-FI" noProof="0" dirty="0"/>
              <a:t> FERC [online]. 2017. </a:t>
            </a:r>
            <a:r>
              <a:rPr lang="fi-FI" dirty="0"/>
              <a:t>”</a:t>
            </a:r>
            <a:r>
              <a:rPr lang="en-US" i="1" dirty="0"/>
              <a:t>http://www.ferc.gov/industries/electric/indus-act/demand-response/dem-res-adv-metering.asp.” [referred to: 11.3.2018].</a:t>
            </a:r>
          </a:p>
        </p:txBody>
      </p:sp>
      <p:sp>
        <p:nvSpPr>
          <p:cNvPr id="3" name="Title 2"/>
          <p:cNvSpPr>
            <a:spLocks noGrp="1"/>
          </p:cNvSpPr>
          <p:nvPr>
            <p:ph type="ctrTitle"/>
          </p:nvPr>
        </p:nvSpPr>
        <p:spPr/>
        <p:txBody>
          <a:bodyPr/>
          <a:lstStyle/>
          <a:p>
            <a:r>
              <a:rPr lang="en-US" noProof="0"/>
              <a:t>Source material used</a:t>
            </a:r>
            <a:endParaRPr lang="en-US" noProof="0" dirty="0"/>
          </a:p>
        </p:txBody>
      </p:sp>
      <p:sp>
        <p:nvSpPr>
          <p:cNvPr id="16" name="Text Placeholder 15"/>
          <p:cNvSpPr>
            <a:spLocks noGrp="1"/>
          </p:cNvSpPr>
          <p:nvPr>
            <p:ph type="body" sz="quarter" idx="16"/>
          </p:nvPr>
        </p:nvSpPr>
        <p:spPr/>
        <p:txBody>
          <a:bodyPr/>
          <a:lstStyle/>
          <a:p>
            <a:endParaRPr lang="en-US"/>
          </a:p>
        </p:txBody>
      </p:sp>
      <p:sp>
        <p:nvSpPr>
          <p:cNvPr id="17" name="Text Placeholder 16"/>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en-US" dirty="0"/>
              <a:t>13.03.2018</a:t>
            </a:r>
          </a:p>
          <a:p>
            <a:endParaRPr lang="en-US" dirty="0"/>
          </a:p>
        </p:txBody>
      </p:sp>
      <p:sp>
        <p:nvSpPr>
          <p:cNvPr id="8" name="Slide Number Placeholder 7"/>
          <p:cNvSpPr>
            <a:spLocks noGrp="1"/>
          </p:cNvSpPr>
          <p:nvPr>
            <p:ph type="sldNum" sz="quarter" idx="20"/>
          </p:nvPr>
        </p:nvSpPr>
        <p:spPr/>
        <p:txBody>
          <a:bodyPr/>
          <a:lstStyle/>
          <a:p>
            <a:r>
              <a:rPr lang="et-EE" altLang="en-US"/>
              <a:t>Page </a:t>
            </a:r>
            <a:fld id="{7ACE66E0-BE04-47BA-A62D-7BFC499E8192}" type="slidenum">
              <a:rPr lang="en-US" altLang="en-US" smtClean="0"/>
              <a:pPr/>
              <a:t>10</a:t>
            </a:fld>
            <a:endParaRPr lang="en-US" altLang="en-US" dirty="0"/>
          </a:p>
        </p:txBody>
      </p:sp>
    </p:spTree>
    <p:extLst>
      <p:ext uri="{BB962C8B-B14F-4D97-AF65-F5344CB8AC3E}">
        <p14:creationId xmlns:p14="http://schemas.microsoft.com/office/powerpoint/2010/main" val="166070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387740"/>
            <a:ext cx="7988990" cy="2912798"/>
          </a:xfrm>
        </p:spPr>
        <p:txBody>
          <a:bodyPr>
            <a:normAutofit fontScale="92500" lnSpcReduction="10000"/>
          </a:bodyPr>
          <a:lstStyle/>
          <a:p>
            <a:pPr lvl="1"/>
            <a:r>
              <a:rPr lang="en-US" dirty="0"/>
              <a:t>The aim of this presentation is to present different aspects specific for demand response (DR) implementation in commercial sector</a:t>
            </a:r>
          </a:p>
          <a:p>
            <a:pPr lvl="1"/>
            <a:endParaRPr lang="en-US" dirty="0"/>
          </a:p>
          <a:p>
            <a:pPr lvl="2" rtl="0" eaLnBrk="0" fontAlgn="base" hangingPunct="0"/>
            <a:r>
              <a:rPr lang="en-US" sz="2000" kern="1200" dirty="0">
                <a:solidFill>
                  <a:schemeClr val="tx1"/>
                </a:solidFill>
                <a:effectLst/>
                <a:cs typeface="ＭＳ Ｐゴシック" pitchFamily="-108" charset="-128"/>
              </a:rPr>
              <a:t>Commercial buildings</a:t>
            </a:r>
            <a:endParaRPr lang="en-US" sz="2000" dirty="0">
              <a:effectLst/>
            </a:endParaRPr>
          </a:p>
          <a:p>
            <a:pPr lvl="2" rtl="0" eaLnBrk="0" fontAlgn="base" hangingPunct="0"/>
            <a:r>
              <a:rPr lang="en-US" sz="2000" kern="1200" dirty="0">
                <a:solidFill>
                  <a:schemeClr val="tx1"/>
                </a:solidFill>
                <a:effectLst/>
                <a:cs typeface="ＭＳ Ｐゴシック" pitchFamily="-108" charset="-128"/>
              </a:rPr>
              <a:t>Flexible commercial loads</a:t>
            </a:r>
            <a:endParaRPr lang="en-US" dirty="0">
              <a:effectLst/>
            </a:endParaRPr>
          </a:p>
          <a:p>
            <a:pPr lvl="2" rtl="0" eaLnBrk="0" fontAlgn="base" hangingPunct="0"/>
            <a:r>
              <a:rPr lang="en-US" sz="2000" kern="1200" dirty="0">
                <a:solidFill>
                  <a:schemeClr val="tx1"/>
                </a:solidFill>
                <a:effectLst/>
                <a:cs typeface="ＭＳ Ｐゴシック" pitchFamily="-108" charset="-128"/>
              </a:rPr>
              <a:t>Control</a:t>
            </a:r>
            <a:endParaRPr lang="en-US" dirty="0">
              <a:effectLst/>
            </a:endParaRPr>
          </a:p>
          <a:p>
            <a:pPr lvl="2" rtl="0" eaLnBrk="0" fontAlgn="base" hangingPunct="0"/>
            <a:r>
              <a:rPr lang="en-US" sz="2000" kern="1200" dirty="0">
                <a:solidFill>
                  <a:schemeClr val="tx1"/>
                </a:solidFill>
                <a:effectLst/>
                <a:cs typeface="ＭＳ Ｐゴシック" pitchFamily="-108" charset="-128"/>
              </a:rPr>
              <a:t>ADRALOC System</a:t>
            </a:r>
            <a:endParaRPr lang="en-US" dirty="0">
              <a:effectLst/>
            </a:endParaRPr>
          </a:p>
          <a:p>
            <a:pPr lvl="2" rtl="0" eaLnBrk="0" fontAlgn="base" hangingPunct="0"/>
            <a:r>
              <a:rPr lang="en-US" sz="2000" kern="1200" dirty="0">
                <a:solidFill>
                  <a:schemeClr val="tx1"/>
                </a:solidFill>
                <a:effectLst/>
                <a:cs typeface="ＭＳ Ｐゴシック" pitchFamily="-108" charset="-128"/>
              </a:rPr>
              <a:t>Conclusion</a:t>
            </a:r>
            <a:endParaRPr lang="en-US" dirty="0">
              <a:effectLst/>
            </a:endParaRPr>
          </a:p>
        </p:txBody>
      </p:sp>
      <p:sp>
        <p:nvSpPr>
          <p:cNvPr id="3" name="Title 2"/>
          <p:cNvSpPr>
            <a:spLocks noGrp="1"/>
          </p:cNvSpPr>
          <p:nvPr>
            <p:ph type="ctrTitle"/>
          </p:nvPr>
        </p:nvSpPr>
        <p:spPr/>
        <p:txBody>
          <a:bodyPr/>
          <a:lstStyle/>
          <a:p>
            <a:r>
              <a:rPr lang="fi-FI"/>
              <a:t>Introduction</a:t>
            </a:r>
            <a:endParaRPr lang="fi-FI" dirty="0"/>
          </a:p>
        </p:txBody>
      </p:sp>
      <p:sp>
        <p:nvSpPr>
          <p:cNvPr id="10" name="Text Placeholder 9"/>
          <p:cNvSpPr>
            <a:spLocks noGrp="1"/>
          </p:cNvSpPr>
          <p:nvPr>
            <p:ph type="body" sz="quarter" idx="16"/>
          </p:nvPr>
        </p:nvSpPr>
        <p:spPr/>
        <p:txBody>
          <a:bodyPr/>
          <a:lstStyle/>
          <a:p>
            <a:endParaRPr lang="en-US"/>
          </a:p>
        </p:txBody>
      </p:sp>
      <p:sp>
        <p:nvSpPr>
          <p:cNvPr id="11" name="Text Placeholder 10"/>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en-US" dirty="0"/>
              <a:t>13.03.2018</a:t>
            </a:r>
          </a:p>
          <a:p>
            <a:endParaRPr lang="en-US" dirty="0"/>
          </a:p>
        </p:txBody>
      </p:sp>
      <p:sp>
        <p:nvSpPr>
          <p:cNvPr id="8" name="Slide Number Placeholder 7"/>
          <p:cNvSpPr>
            <a:spLocks noGrp="1"/>
          </p:cNvSpPr>
          <p:nvPr>
            <p:ph type="sldNum" sz="quarter" idx="20"/>
          </p:nvPr>
        </p:nvSpPr>
        <p:spPr/>
        <p:txBody>
          <a:bodyPr/>
          <a:lstStyle/>
          <a:p>
            <a:r>
              <a:rPr lang="et-EE" altLang="en-US"/>
              <a:t>Page </a:t>
            </a:r>
            <a:fld id="{7ACE66E0-BE04-47BA-A62D-7BFC499E8192}" type="slidenum">
              <a:rPr lang="en-US" altLang="en-US" smtClean="0"/>
              <a:pPr/>
              <a:t>2</a:t>
            </a:fld>
            <a:endParaRPr lang="en-US" altLang="en-US" dirty="0"/>
          </a:p>
        </p:txBody>
      </p:sp>
      <p:sp>
        <p:nvSpPr>
          <p:cNvPr id="4" name="Rounded Rectangle 3"/>
          <p:cNvSpPr/>
          <p:nvPr/>
        </p:nvSpPr>
        <p:spPr>
          <a:xfrm>
            <a:off x="572400" y="4490806"/>
            <a:ext cx="7988990" cy="127333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lgn="ctr"/>
            <a:r>
              <a:rPr lang="en-US" sz="1600" dirty="0"/>
              <a:t>FERC defines DR as </a:t>
            </a:r>
            <a:r>
              <a:rPr lang="en-US" sz="1600" i="1" dirty="0"/>
              <a:t>“Changes in electric usage by demand side resources from their normal consumption patterns in response to changes in the price of electricity over time, or to incentive payments designed to induce lower electricity use at times of high wholesale market prices or when system reliability is jeopardized”</a:t>
            </a:r>
          </a:p>
        </p:txBody>
      </p:sp>
    </p:spTree>
    <p:extLst>
      <p:ext uri="{BB962C8B-B14F-4D97-AF65-F5344CB8AC3E}">
        <p14:creationId xmlns:p14="http://schemas.microsoft.com/office/powerpoint/2010/main" val="1651671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lnSpcReduction="10000"/>
          </a:bodyPr>
          <a:lstStyle/>
          <a:p>
            <a:pPr lvl="1"/>
            <a:r>
              <a:rPr lang="en-US" dirty="0"/>
              <a:t>Demand response potential of commercial buildings</a:t>
            </a:r>
          </a:p>
          <a:p>
            <a:pPr lvl="2"/>
            <a:r>
              <a:rPr lang="en-US" dirty="0"/>
              <a:t>Commercial buildings account on average for 45% of summer electric peak coincident demand in the US</a:t>
            </a:r>
          </a:p>
          <a:p>
            <a:pPr lvl="2"/>
            <a:r>
              <a:rPr lang="en-US" dirty="0"/>
              <a:t>Building automation systems used for demand response can reduce peak load by 10-15%</a:t>
            </a:r>
          </a:p>
          <a:p>
            <a:pPr lvl="2"/>
            <a:r>
              <a:rPr lang="en-US" dirty="0"/>
              <a:t>In Finland peak hours are in winter and commercial sector accounts for around 20% of the electricity consumption</a:t>
            </a:r>
          </a:p>
          <a:p>
            <a:pPr lvl="1"/>
            <a:r>
              <a:rPr lang="en-US" dirty="0"/>
              <a:t>Commercial buildings are good providers of demand response</a:t>
            </a:r>
          </a:p>
          <a:p>
            <a:pPr lvl="2"/>
            <a:r>
              <a:rPr lang="en-US" dirty="0"/>
              <a:t>Building automation controls HVAC, cooling and other electrical loads</a:t>
            </a:r>
          </a:p>
          <a:p>
            <a:pPr lvl="2"/>
            <a:r>
              <a:rPr lang="en-US" dirty="0"/>
              <a:t>Predictable loads operating on repeating schedules</a:t>
            </a:r>
          </a:p>
        </p:txBody>
      </p:sp>
      <p:sp>
        <p:nvSpPr>
          <p:cNvPr id="3" name="Title 2"/>
          <p:cNvSpPr>
            <a:spLocks noGrp="1"/>
          </p:cNvSpPr>
          <p:nvPr>
            <p:ph type="ctrTitle"/>
          </p:nvPr>
        </p:nvSpPr>
        <p:spPr/>
        <p:txBody>
          <a:bodyPr/>
          <a:lstStyle/>
          <a:p>
            <a:r>
              <a:rPr lang="en-US" dirty="0"/>
              <a:t>Commercial buildings</a:t>
            </a:r>
          </a:p>
        </p:txBody>
      </p:sp>
      <p:sp>
        <p:nvSpPr>
          <p:cNvPr id="16" name="Tekstin paikkamerkki 15">
            <a:extLst>
              <a:ext uri="{FF2B5EF4-FFF2-40B4-BE49-F238E27FC236}">
                <a16:creationId xmlns:a16="http://schemas.microsoft.com/office/drawing/2014/main" xmlns="" id="{8DFFD0EE-4F92-4F36-9910-A6C321D38409}"/>
              </a:ext>
            </a:extLst>
          </p:cNvPr>
          <p:cNvSpPr>
            <a:spLocks noGrp="1"/>
          </p:cNvSpPr>
          <p:nvPr>
            <p:ph type="body" sz="quarter" idx="16"/>
          </p:nvPr>
        </p:nvSpPr>
        <p:spPr/>
        <p:txBody>
          <a:bodyPr/>
          <a:lstStyle/>
          <a:p>
            <a:endParaRPr lang="fi-FI"/>
          </a:p>
        </p:txBody>
      </p:sp>
      <p:sp>
        <p:nvSpPr>
          <p:cNvPr id="17" name="Tekstin paikkamerkki 16">
            <a:extLst>
              <a:ext uri="{FF2B5EF4-FFF2-40B4-BE49-F238E27FC236}">
                <a16:creationId xmlns:a16="http://schemas.microsoft.com/office/drawing/2014/main" xmlns="" id="{63EDF9DF-034C-4E8F-A76D-54DBD5EA595D}"/>
              </a:ext>
            </a:extLst>
          </p:cNvPr>
          <p:cNvSpPr>
            <a:spLocks noGrp="1"/>
          </p:cNvSpPr>
          <p:nvPr>
            <p:ph type="body" sz="quarter" idx="17"/>
          </p:nvPr>
        </p:nvSpPr>
        <p:spPr/>
        <p:txBody>
          <a:bodyPr/>
          <a:lstStyle/>
          <a:p>
            <a:r>
              <a:rPr lang="en-US" dirty="0" err="1"/>
              <a:t>Kiliccote</a:t>
            </a:r>
            <a:r>
              <a:rPr lang="en-US" dirty="0"/>
              <a:t> et al, 2006</a:t>
            </a:r>
            <a:endParaRPr lang="fi-FI" dirty="0"/>
          </a:p>
        </p:txBody>
      </p:sp>
      <p:sp>
        <p:nvSpPr>
          <p:cNvPr id="6" name="Date Placeholder 5"/>
          <p:cNvSpPr>
            <a:spLocks noGrp="1"/>
          </p:cNvSpPr>
          <p:nvPr>
            <p:ph type="dt" sz="half" idx="19"/>
          </p:nvPr>
        </p:nvSpPr>
        <p:spPr/>
        <p:txBody>
          <a:bodyPr/>
          <a:lstStyle/>
          <a:p>
            <a:r>
              <a:rPr lang="en-US" dirty="0"/>
              <a:t>13.03.2018</a:t>
            </a:r>
          </a:p>
          <a:p>
            <a:endParaRPr lang="en-US" dirty="0"/>
          </a:p>
        </p:txBody>
      </p:sp>
      <p:sp>
        <p:nvSpPr>
          <p:cNvPr id="7" name="Slide Number Placeholder 6"/>
          <p:cNvSpPr>
            <a:spLocks noGrp="1"/>
          </p:cNvSpPr>
          <p:nvPr>
            <p:ph type="sldNum" sz="quarter" idx="20"/>
          </p:nvPr>
        </p:nvSpPr>
        <p:spPr/>
        <p:txBody>
          <a:bodyPr/>
          <a:lstStyle/>
          <a:p>
            <a:r>
              <a:rPr lang="et-EE" altLang="en-US"/>
              <a:t>Page </a:t>
            </a:r>
            <a:fld id="{7ACE66E0-BE04-47BA-A62D-7BFC499E8192}" type="slidenum">
              <a:rPr lang="en-US" altLang="en-US" smtClean="0"/>
              <a:pPr/>
              <a:t>3</a:t>
            </a:fld>
            <a:endParaRPr lang="en-US" altLang="en-US" dirty="0"/>
          </a:p>
        </p:txBody>
      </p:sp>
    </p:spTree>
    <p:extLst>
      <p:ext uri="{BB962C8B-B14F-4D97-AF65-F5344CB8AC3E}">
        <p14:creationId xmlns:p14="http://schemas.microsoft.com/office/powerpoint/2010/main" val="1070234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a:bodyPr>
          <a:lstStyle/>
          <a:p>
            <a:pPr lvl="1"/>
            <a:r>
              <a:rPr lang="en-US" noProof="0" dirty="0"/>
              <a:t>Cooling, Cold storages, Lighting, Thermal and electrical storages, EV charging, non-critical server applications, elevator cycling</a:t>
            </a:r>
            <a:r>
              <a:rPr lang="mr-IN" noProof="0" dirty="0"/>
              <a:t>…</a:t>
            </a:r>
            <a:endParaRPr lang="en-US" noProof="0" dirty="0"/>
          </a:p>
          <a:p>
            <a:pPr lvl="1"/>
            <a:r>
              <a:rPr lang="en-US" noProof="0" dirty="0"/>
              <a:t>HVAC</a:t>
            </a:r>
          </a:p>
          <a:p>
            <a:pPr lvl="2"/>
            <a:r>
              <a:rPr lang="en-US" dirty="0"/>
              <a:t>Up to 15 % of the HVAC’s rated power can be used without significant effects on room temperature</a:t>
            </a:r>
          </a:p>
          <a:p>
            <a:pPr lvl="3"/>
            <a:r>
              <a:rPr lang="en-US" dirty="0"/>
              <a:t>Pump and fan variable frequency drive limits</a:t>
            </a:r>
          </a:p>
          <a:p>
            <a:pPr lvl="3"/>
            <a:r>
              <a:rPr lang="en-US" dirty="0"/>
              <a:t>Cooling valve limit, etc.</a:t>
            </a:r>
          </a:p>
          <a:p>
            <a:pPr lvl="1"/>
            <a:r>
              <a:rPr lang="en-US" noProof="0" dirty="0"/>
              <a:t>Shifting load to backup generation</a:t>
            </a:r>
          </a:p>
          <a:p>
            <a:pPr lvl="2"/>
            <a:r>
              <a:rPr lang="en-US" dirty="0"/>
              <a:t>Emergency backup </a:t>
            </a:r>
            <a:r>
              <a:rPr lang="en-US" noProof="0" dirty="0"/>
              <a:t>generators could be used in peak hours if market prices make it an attractive option</a:t>
            </a:r>
          </a:p>
        </p:txBody>
      </p:sp>
      <p:sp>
        <p:nvSpPr>
          <p:cNvPr id="3" name="Title 2"/>
          <p:cNvSpPr>
            <a:spLocks noGrp="1"/>
          </p:cNvSpPr>
          <p:nvPr>
            <p:ph type="ctrTitle"/>
          </p:nvPr>
        </p:nvSpPr>
        <p:spPr/>
        <p:txBody>
          <a:bodyPr/>
          <a:lstStyle/>
          <a:p>
            <a:r>
              <a:rPr lang="en-US" noProof="0"/>
              <a:t>Flexible commercial loads</a:t>
            </a:r>
            <a:endParaRPr lang="en-US" noProof="0" dirty="0"/>
          </a:p>
        </p:txBody>
      </p:sp>
      <p:sp>
        <p:nvSpPr>
          <p:cNvPr id="10" name="Tekstin paikkamerkki 9">
            <a:extLst>
              <a:ext uri="{FF2B5EF4-FFF2-40B4-BE49-F238E27FC236}">
                <a16:creationId xmlns:a16="http://schemas.microsoft.com/office/drawing/2014/main" xmlns="" id="{82BB3E9D-9A41-4A29-80AB-094C50243B72}"/>
              </a:ext>
            </a:extLst>
          </p:cNvPr>
          <p:cNvSpPr>
            <a:spLocks noGrp="1"/>
          </p:cNvSpPr>
          <p:nvPr>
            <p:ph type="body" sz="quarter" idx="16"/>
          </p:nvPr>
        </p:nvSpPr>
        <p:spPr/>
        <p:txBody>
          <a:bodyPr/>
          <a:lstStyle/>
          <a:p>
            <a:endParaRPr lang="fi-FI"/>
          </a:p>
        </p:txBody>
      </p:sp>
      <p:sp>
        <p:nvSpPr>
          <p:cNvPr id="11" name="Tekstin paikkamerkki 10">
            <a:extLst>
              <a:ext uri="{FF2B5EF4-FFF2-40B4-BE49-F238E27FC236}">
                <a16:creationId xmlns:a16="http://schemas.microsoft.com/office/drawing/2014/main" xmlns="" id="{19A6EA85-8DA6-4B7A-AFBD-6E163D83B1AA}"/>
              </a:ext>
            </a:extLst>
          </p:cNvPr>
          <p:cNvSpPr>
            <a:spLocks noGrp="1"/>
          </p:cNvSpPr>
          <p:nvPr>
            <p:ph type="body" sz="quarter" idx="17"/>
          </p:nvPr>
        </p:nvSpPr>
        <p:spPr/>
        <p:txBody>
          <a:bodyPr/>
          <a:lstStyle/>
          <a:p>
            <a:r>
              <a:rPr lang="fr-FR" dirty="0" err="1"/>
              <a:t>Hao</a:t>
            </a:r>
            <a:r>
              <a:rPr lang="fr-FR" dirty="0"/>
              <a:t> et al, 2012</a:t>
            </a:r>
          </a:p>
          <a:p>
            <a:endParaRPr lang="fi-FI" dirty="0"/>
          </a:p>
        </p:txBody>
      </p:sp>
      <p:sp>
        <p:nvSpPr>
          <p:cNvPr id="6" name="Date Placeholder 5"/>
          <p:cNvSpPr>
            <a:spLocks noGrp="1"/>
          </p:cNvSpPr>
          <p:nvPr>
            <p:ph type="dt" sz="half" idx="19"/>
          </p:nvPr>
        </p:nvSpPr>
        <p:spPr/>
        <p:txBody>
          <a:bodyPr/>
          <a:lstStyle/>
          <a:p>
            <a:r>
              <a:rPr lang="en-US" dirty="0"/>
              <a:t>13.03.2018</a:t>
            </a:r>
          </a:p>
          <a:p>
            <a:endParaRPr lang="en-US" dirty="0"/>
          </a:p>
        </p:txBody>
      </p:sp>
      <p:sp>
        <p:nvSpPr>
          <p:cNvPr id="7" name="Slide Number Placeholder 6"/>
          <p:cNvSpPr>
            <a:spLocks noGrp="1"/>
          </p:cNvSpPr>
          <p:nvPr>
            <p:ph type="sldNum" sz="quarter" idx="20"/>
          </p:nvPr>
        </p:nvSpPr>
        <p:spPr/>
        <p:txBody>
          <a:bodyPr/>
          <a:lstStyle/>
          <a:p>
            <a:r>
              <a:rPr lang="et-EE" altLang="en-US"/>
              <a:t>Page </a:t>
            </a:r>
            <a:fld id="{7ACE66E0-BE04-47BA-A62D-7BFC499E8192}" type="slidenum">
              <a:rPr lang="en-US" altLang="en-US" smtClean="0"/>
              <a:pPr/>
              <a:t>4</a:t>
            </a:fld>
            <a:endParaRPr lang="en-US" altLang="en-US" dirty="0"/>
          </a:p>
        </p:txBody>
      </p:sp>
    </p:spTree>
    <p:extLst>
      <p:ext uri="{BB962C8B-B14F-4D97-AF65-F5344CB8AC3E}">
        <p14:creationId xmlns:p14="http://schemas.microsoft.com/office/powerpoint/2010/main" val="1945371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l="1166" t="12911"/>
          <a:stretch/>
        </p:blipFill>
        <p:spPr>
          <a:xfrm>
            <a:off x="106680" y="910916"/>
            <a:ext cx="9037320" cy="5962994"/>
          </a:xfrm>
          <a:prstGeom prst="rect">
            <a:avLst/>
          </a:prstGeom>
        </p:spPr>
      </p:pic>
      <p:sp>
        <p:nvSpPr>
          <p:cNvPr id="10" name="TextBox 9"/>
          <p:cNvSpPr txBox="1"/>
          <p:nvPr/>
        </p:nvSpPr>
        <p:spPr>
          <a:xfrm>
            <a:off x="0" y="6612300"/>
            <a:ext cx="6835836" cy="261610"/>
          </a:xfrm>
          <a:prstGeom prst="rect">
            <a:avLst/>
          </a:prstGeom>
          <a:noFill/>
        </p:spPr>
        <p:txBody>
          <a:bodyPr wrap="square" rtlCol="0">
            <a:spAutoFit/>
          </a:bodyPr>
          <a:lstStyle/>
          <a:p>
            <a:r>
              <a:rPr lang="en-US" sz="1100" dirty="0"/>
              <a:t>Source: </a:t>
            </a:r>
            <a:r>
              <a:rPr lang="en-US" sz="1100" dirty="0">
                <a:hlinkClick r:id="rId4"/>
              </a:rPr>
              <a:t>http://www.buildingefficiencyinitiative.org/resources/scaling-demand-response-presentation</a:t>
            </a:r>
            <a:r>
              <a:rPr lang="en-US" sz="1100" dirty="0"/>
              <a:t> </a:t>
            </a:r>
          </a:p>
        </p:txBody>
      </p:sp>
      <p:sp>
        <p:nvSpPr>
          <p:cNvPr id="2" name="Title 1"/>
          <p:cNvSpPr>
            <a:spLocks noGrp="1"/>
          </p:cNvSpPr>
          <p:nvPr>
            <p:ph type="ctrTitle"/>
          </p:nvPr>
        </p:nvSpPr>
        <p:spPr/>
        <p:txBody>
          <a:bodyPr/>
          <a:lstStyle/>
          <a:p>
            <a:r>
              <a:rPr lang="en-US" sz="2400" dirty="0"/>
              <a:t>Example</a:t>
            </a:r>
            <a:r>
              <a:rPr lang="en-US" sz="2400" baseline="0" dirty="0"/>
              <a:t> of an Automated Demand </a:t>
            </a:r>
            <a:r>
              <a:rPr lang="en-US" sz="2800" baseline="0" dirty="0"/>
              <a:t>Response</a:t>
            </a:r>
            <a:r>
              <a:rPr lang="en-US" sz="2400" baseline="0" dirty="0"/>
              <a:t> Event</a:t>
            </a:r>
            <a:endParaRPr lang="en-US" sz="2400" dirty="0"/>
          </a:p>
        </p:txBody>
      </p:sp>
    </p:spTree>
    <p:extLst>
      <p:ext uri="{BB962C8B-B14F-4D97-AF65-F5344CB8AC3E}">
        <p14:creationId xmlns:p14="http://schemas.microsoft.com/office/powerpoint/2010/main" val="115992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fontScale="70000" lnSpcReduction="20000"/>
          </a:bodyPr>
          <a:lstStyle/>
          <a:p>
            <a:r>
              <a:rPr lang="en-US" sz="2300" dirty="0"/>
              <a:t>	Control signals could be presented by TSO, DSO, other balance responsible party or an aggregator e.g. through Virtual power plant (VPP)</a:t>
            </a:r>
          </a:p>
          <a:p>
            <a:endParaRPr lang="en-US" dirty="0"/>
          </a:p>
          <a:p>
            <a:pPr lvl="1"/>
            <a:r>
              <a:rPr lang="en-US" dirty="0"/>
              <a:t>Price-based control (based on contracts)</a:t>
            </a:r>
          </a:p>
          <a:p>
            <a:pPr lvl="2"/>
            <a:r>
              <a:rPr lang="en-US" dirty="0"/>
              <a:t>Relies on customer changing their electricity consumption in response to time-varying pricing mechanism such as time of use, critical peak and real time pricing</a:t>
            </a:r>
          </a:p>
          <a:p>
            <a:pPr lvl="1"/>
            <a:endParaRPr lang="en-US" dirty="0"/>
          </a:p>
          <a:p>
            <a:pPr lvl="1"/>
            <a:r>
              <a:rPr lang="en-US" dirty="0"/>
              <a:t>Transaction based control (market-based control)</a:t>
            </a:r>
          </a:p>
          <a:p>
            <a:pPr lvl="2"/>
            <a:r>
              <a:rPr lang="en-US" dirty="0"/>
              <a:t>Control that uses marked mechanisms to engage self-interested responsive loads</a:t>
            </a:r>
          </a:p>
          <a:p>
            <a:pPr lvl="2"/>
            <a:r>
              <a:rPr lang="en-US" dirty="0"/>
              <a:t>Could increase the peak consumption in some cases (This effect could be limited with added price-based control of peak consumption)</a:t>
            </a:r>
          </a:p>
          <a:p>
            <a:pPr lvl="1"/>
            <a:endParaRPr lang="en-US" dirty="0"/>
          </a:p>
          <a:p>
            <a:pPr lvl="1"/>
            <a:r>
              <a:rPr lang="en-US" dirty="0"/>
              <a:t>Direct load control (DLC)</a:t>
            </a:r>
          </a:p>
          <a:p>
            <a:pPr lvl="2"/>
            <a:r>
              <a:rPr lang="en-US" dirty="0"/>
              <a:t>Allows utilities or system operators to remotely control specific electric loads during peak demand periods and critical events </a:t>
            </a:r>
          </a:p>
          <a:p>
            <a:pPr lvl="2"/>
            <a:r>
              <a:rPr lang="en-US" dirty="0"/>
              <a:t>Could be used for regulating power and reserve markets (frequency regulation)</a:t>
            </a:r>
          </a:p>
        </p:txBody>
      </p:sp>
      <p:sp>
        <p:nvSpPr>
          <p:cNvPr id="3" name="Title 2"/>
          <p:cNvSpPr>
            <a:spLocks noGrp="1"/>
          </p:cNvSpPr>
          <p:nvPr>
            <p:ph type="ctrTitle"/>
          </p:nvPr>
        </p:nvSpPr>
        <p:spPr/>
        <p:txBody>
          <a:bodyPr/>
          <a:lstStyle/>
          <a:p>
            <a:r>
              <a:rPr lang="en-US"/>
              <a:t>Control</a:t>
            </a:r>
            <a:endParaRPr lang="en-US" dirty="0"/>
          </a:p>
        </p:txBody>
      </p:sp>
      <p:sp>
        <p:nvSpPr>
          <p:cNvPr id="12" name="Text Placeholder 11"/>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r>
              <a:rPr lang="en-US" dirty="0" err="1"/>
              <a:t>Hao</a:t>
            </a:r>
            <a:r>
              <a:rPr lang="en-US" dirty="0"/>
              <a:t> et al, 2017</a:t>
            </a:r>
          </a:p>
        </p:txBody>
      </p:sp>
      <p:sp>
        <p:nvSpPr>
          <p:cNvPr id="6" name="Date Placeholder 5"/>
          <p:cNvSpPr>
            <a:spLocks noGrp="1"/>
          </p:cNvSpPr>
          <p:nvPr>
            <p:ph type="dt" sz="half" idx="19"/>
          </p:nvPr>
        </p:nvSpPr>
        <p:spPr/>
        <p:txBody>
          <a:bodyPr/>
          <a:lstStyle/>
          <a:p>
            <a:r>
              <a:rPr lang="en-US" dirty="0"/>
              <a:t>13.03.2018</a:t>
            </a:r>
          </a:p>
          <a:p>
            <a:endParaRPr lang="en-US" dirty="0"/>
          </a:p>
        </p:txBody>
      </p:sp>
      <p:sp>
        <p:nvSpPr>
          <p:cNvPr id="7" name="Slide Number Placeholder 6"/>
          <p:cNvSpPr>
            <a:spLocks noGrp="1"/>
          </p:cNvSpPr>
          <p:nvPr>
            <p:ph type="sldNum" sz="quarter" idx="20"/>
          </p:nvPr>
        </p:nvSpPr>
        <p:spPr/>
        <p:txBody>
          <a:bodyPr/>
          <a:lstStyle/>
          <a:p>
            <a:r>
              <a:rPr lang="et-EE" altLang="en-US"/>
              <a:t>Page </a:t>
            </a:r>
            <a:fld id="{7ACE66E0-BE04-47BA-A62D-7BFC499E8192}" type="slidenum">
              <a:rPr lang="en-US" altLang="en-US" smtClean="0"/>
              <a:pPr/>
              <a:t>6</a:t>
            </a:fld>
            <a:endParaRPr lang="en-US" altLang="en-US" dirty="0"/>
          </a:p>
        </p:txBody>
      </p:sp>
    </p:spTree>
    <p:extLst>
      <p:ext uri="{BB962C8B-B14F-4D97-AF65-F5344CB8AC3E}">
        <p14:creationId xmlns:p14="http://schemas.microsoft.com/office/powerpoint/2010/main" val="2309284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a:bodyPr>
          <a:lstStyle/>
          <a:p>
            <a:pPr lvl="1">
              <a:lnSpc>
                <a:spcPct val="80000"/>
              </a:lnSpc>
            </a:pPr>
            <a:r>
              <a:rPr lang="en-US" sz="1700" dirty="0"/>
              <a:t>Project done by research group of University of Southern Denmark, Center for Energy Informatics (2016)</a:t>
            </a:r>
          </a:p>
          <a:p>
            <a:pPr lvl="1">
              <a:lnSpc>
                <a:spcPct val="80000"/>
              </a:lnSpc>
            </a:pPr>
            <a:endParaRPr lang="en-US" sz="1700" dirty="0"/>
          </a:p>
          <a:p>
            <a:pPr lvl="1">
              <a:lnSpc>
                <a:spcPct val="80000"/>
              </a:lnSpc>
            </a:pPr>
            <a:r>
              <a:rPr lang="en-US" sz="1700" dirty="0"/>
              <a:t>Goal was to present better system for demand response in commercial buildings to enable a higher penetration of smart grid solutions</a:t>
            </a:r>
          </a:p>
          <a:p>
            <a:pPr marL="388937" lvl="1" indent="0">
              <a:lnSpc>
                <a:spcPct val="80000"/>
              </a:lnSpc>
              <a:buNone/>
            </a:pPr>
            <a:endParaRPr lang="en-US" sz="1700" dirty="0"/>
          </a:p>
          <a:p>
            <a:pPr lvl="1">
              <a:lnSpc>
                <a:spcPct val="80000"/>
              </a:lnSpc>
            </a:pPr>
            <a:r>
              <a:rPr lang="en-US" sz="1700" dirty="0"/>
              <a:t>The system is designed to enable commercial buildings to provide Automated DR services with Assessable impact on the Load change and Occupant Comfort (ADRALOC)</a:t>
            </a:r>
          </a:p>
          <a:p>
            <a:pPr marL="388937" lvl="1" indent="0">
              <a:lnSpc>
                <a:spcPct val="80000"/>
              </a:lnSpc>
              <a:buNone/>
            </a:pPr>
            <a:endParaRPr lang="en-US" sz="1700" dirty="0"/>
          </a:p>
          <a:p>
            <a:pPr lvl="1">
              <a:lnSpc>
                <a:spcPct val="80000"/>
              </a:lnSpc>
            </a:pPr>
            <a:r>
              <a:rPr lang="en-US" sz="1700" dirty="0"/>
              <a:t>Prototype tested with the real office building in </a:t>
            </a:r>
            <a:r>
              <a:rPr lang="en-US" sz="1700" dirty="0" err="1"/>
              <a:t>Vejle</a:t>
            </a:r>
            <a:r>
              <a:rPr lang="en-US" sz="1700" dirty="0"/>
              <a:t>, Denmark</a:t>
            </a:r>
          </a:p>
          <a:p>
            <a:pPr lvl="1">
              <a:lnSpc>
                <a:spcPct val="80000"/>
              </a:lnSpc>
            </a:pPr>
            <a:endParaRPr lang="en-US" sz="1700" dirty="0"/>
          </a:p>
          <a:p>
            <a:pPr lvl="1">
              <a:lnSpc>
                <a:spcPct val="80000"/>
              </a:lnSpc>
            </a:pPr>
            <a:r>
              <a:rPr lang="en-US" sz="1700" dirty="0"/>
              <a:t>It can manage both direct and indirect control of loads requested</a:t>
            </a:r>
          </a:p>
          <a:p>
            <a:pPr lvl="1">
              <a:lnSpc>
                <a:spcPct val="80000"/>
              </a:lnSpc>
            </a:pPr>
            <a:endParaRPr lang="en-US" sz="1700" dirty="0"/>
          </a:p>
          <a:p>
            <a:pPr lvl="1">
              <a:lnSpc>
                <a:spcPct val="80000"/>
              </a:lnSpc>
            </a:pPr>
            <a:r>
              <a:rPr lang="en-US" sz="1700" dirty="0"/>
              <a:t>System integrates prediction of load consumption, occupant behavior and indoor environmental properties to assess the impact of DR events</a:t>
            </a:r>
          </a:p>
          <a:p>
            <a:endParaRPr lang="en-US" dirty="0"/>
          </a:p>
        </p:txBody>
      </p:sp>
      <p:sp>
        <p:nvSpPr>
          <p:cNvPr id="3" name="Title 2"/>
          <p:cNvSpPr>
            <a:spLocks noGrp="1"/>
          </p:cNvSpPr>
          <p:nvPr>
            <p:ph type="ctrTitle"/>
          </p:nvPr>
        </p:nvSpPr>
        <p:spPr/>
        <p:txBody>
          <a:bodyPr/>
          <a:lstStyle/>
          <a:p>
            <a:r>
              <a:rPr lang="en-US"/>
              <a:t>ADRALOC system</a:t>
            </a:r>
            <a:endParaRPr lang="en-US" dirty="0"/>
          </a:p>
        </p:txBody>
      </p:sp>
      <p:sp>
        <p:nvSpPr>
          <p:cNvPr id="13" name="Tekstin paikkamerkki 12">
            <a:extLst>
              <a:ext uri="{FF2B5EF4-FFF2-40B4-BE49-F238E27FC236}">
                <a16:creationId xmlns:a16="http://schemas.microsoft.com/office/drawing/2014/main" xmlns="" id="{617F30F8-9C08-4742-9D97-91809917EB8E}"/>
              </a:ext>
            </a:extLst>
          </p:cNvPr>
          <p:cNvSpPr>
            <a:spLocks noGrp="1"/>
          </p:cNvSpPr>
          <p:nvPr>
            <p:ph type="body" sz="quarter" idx="16"/>
          </p:nvPr>
        </p:nvSpPr>
        <p:spPr/>
        <p:txBody>
          <a:bodyPr/>
          <a:lstStyle/>
          <a:p>
            <a:endParaRPr lang="fi-FI"/>
          </a:p>
        </p:txBody>
      </p:sp>
      <p:sp>
        <p:nvSpPr>
          <p:cNvPr id="5" name="Text Placeholder 4"/>
          <p:cNvSpPr>
            <a:spLocks noGrp="1"/>
          </p:cNvSpPr>
          <p:nvPr>
            <p:ph type="body" sz="quarter" idx="17"/>
          </p:nvPr>
        </p:nvSpPr>
        <p:spPr/>
        <p:txBody>
          <a:bodyPr/>
          <a:lstStyle/>
          <a:p>
            <a:r>
              <a:rPr lang="en-US" dirty="0" err="1"/>
              <a:t>Mikkel</a:t>
            </a:r>
            <a:r>
              <a:rPr lang="en-US" dirty="0"/>
              <a:t> et al, 2016</a:t>
            </a:r>
          </a:p>
        </p:txBody>
      </p:sp>
      <p:sp>
        <p:nvSpPr>
          <p:cNvPr id="6" name="Date Placeholder 5"/>
          <p:cNvSpPr>
            <a:spLocks noGrp="1"/>
          </p:cNvSpPr>
          <p:nvPr>
            <p:ph type="dt" sz="half" idx="19"/>
          </p:nvPr>
        </p:nvSpPr>
        <p:spPr/>
        <p:txBody>
          <a:bodyPr/>
          <a:lstStyle/>
          <a:p>
            <a:r>
              <a:rPr lang="en-US" dirty="0"/>
              <a:t>13.03.2018</a:t>
            </a:r>
          </a:p>
          <a:p>
            <a:endParaRPr lang="en-US" dirty="0"/>
          </a:p>
        </p:txBody>
      </p:sp>
      <p:sp>
        <p:nvSpPr>
          <p:cNvPr id="7" name="Slide Number Placeholder 6"/>
          <p:cNvSpPr>
            <a:spLocks noGrp="1"/>
          </p:cNvSpPr>
          <p:nvPr>
            <p:ph type="sldNum" sz="quarter" idx="20"/>
          </p:nvPr>
        </p:nvSpPr>
        <p:spPr/>
        <p:txBody>
          <a:bodyPr/>
          <a:lstStyle/>
          <a:p>
            <a:r>
              <a:rPr lang="et-EE" altLang="en-US"/>
              <a:t>Page </a:t>
            </a:r>
            <a:fld id="{7ACE66E0-BE04-47BA-A62D-7BFC499E8192}" type="slidenum">
              <a:rPr lang="en-US" altLang="en-US" smtClean="0"/>
              <a:pPr/>
              <a:t>7</a:t>
            </a:fld>
            <a:endParaRPr lang="en-US" altLang="en-US" dirty="0"/>
          </a:p>
        </p:txBody>
      </p:sp>
    </p:spTree>
    <p:extLst>
      <p:ext uri="{BB962C8B-B14F-4D97-AF65-F5344CB8AC3E}">
        <p14:creationId xmlns:p14="http://schemas.microsoft.com/office/powerpoint/2010/main" val="990110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3930498"/>
            <a:ext cx="7988990" cy="1874684"/>
          </a:xfrm>
        </p:spPr>
        <p:txBody>
          <a:bodyPr>
            <a:normAutofit fontScale="85000" lnSpcReduction="10000"/>
          </a:bodyPr>
          <a:lstStyle/>
          <a:p>
            <a:pPr marL="342900" indent="-342900">
              <a:buFont typeface="+mj-lt"/>
              <a:buAutoNum type="arabicParenR"/>
            </a:pPr>
            <a:r>
              <a:rPr lang="en-US" b="0" dirty="0"/>
              <a:t>DSO/aggregator make a DR service request</a:t>
            </a:r>
          </a:p>
          <a:p>
            <a:pPr marL="342900" indent="-342900">
              <a:buFont typeface="+mj-lt"/>
              <a:buAutoNum type="arabicParenR"/>
            </a:pPr>
            <a:r>
              <a:rPr lang="en-US" b="0" dirty="0"/>
              <a:t>Collects relevant sensor data from the building automation and external sources</a:t>
            </a:r>
          </a:p>
          <a:p>
            <a:pPr marL="342900" indent="-342900">
              <a:buFont typeface="+mj-lt"/>
              <a:buAutoNum type="arabicParenR"/>
            </a:pPr>
            <a:r>
              <a:rPr lang="en-US" b="0" dirty="0"/>
              <a:t>The data informs a number of models that predict different aspects for the time period of the requested DR event</a:t>
            </a:r>
          </a:p>
          <a:p>
            <a:pPr marL="342900" indent="-342900">
              <a:buFont typeface="+mj-lt"/>
              <a:buAutoNum type="arabicParenR"/>
            </a:pPr>
            <a:r>
              <a:rPr lang="en-US" b="0" dirty="0"/>
              <a:t>Looks at the type of DR request and analyzes if the building can respond to the event or not based on model predictions, comfort requirements, national building and work regulations etc.</a:t>
            </a:r>
          </a:p>
          <a:p>
            <a:pPr marL="342900" indent="-342900">
              <a:buFont typeface="+mj-lt"/>
              <a:buAutoNum type="arabicParenR"/>
            </a:pPr>
            <a:r>
              <a:rPr lang="en-US" b="0" dirty="0"/>
              <a:t>Schedule the building infrastructures to deliver the requested response</a:t>
            </a:r>
          </a:p>
          <a:p>
            <a:pPr marL="342900" indent="-342900">
              <a:buFont typeface="+mj-lt"/>
              <a:buAutoNum type="arabicParenR"/>
            </a:pPr>
            <a:r>
              <a:rPr lang="en-US" b="0" dirty="0"/>
              <a:t>Electricity consumption pattern changes in the requested period </a:t>
            </a:r>
          </a:p>
        </p:txBody>
      </p:sp>
      <p:sp>
        <p:nvSpPr>
          <p:cNvPr id="3" name="Title 2"/>
          <p:cNvSpPr>
            <a:spLocks noGrp="1"/>
          </p:cNvSpPr>
          <p:nvPr>
            <p:ph type="ctrTitle"/>
          </p:nvPr>
        </p:nvSpPr>
        <p:spPr/>
        <p:txBody>
          <a:bodyPr/>
          <a:lstStyle/>
          <a:p>
            <a:r>
              <a:rPr lang="en-US" dirty="0"/>
              <a:t>ADRALOC system</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r>
              <a:rPr lang="en-US" dirty="0"/>
              <a:t>Mikkel et al, 2016</a:t>
            </a:r>
          </a:p>
          <a:p>
            <a:endParaRPr lang="en-US" dirty="0"/>
          </a:p>
        </p:txBody>
      </p:sp>
      <p:sp>
        <p:nvSpPr>
          <p:cNvPr id="6" name="Date Placeholder 5"/>
          <p:cNvSpPr>
            <a:spLocks noGrp="1"/>
          </p:cNvSpPr>
          <p:nvPr>
            <p:ph type="dt" sz="half" idx="19"/>
          </p:nvPr>
        </p:nvSpPr>
        <p:spPr/>
        <p:txBody>
          <a:bodyPr/>
          <a:lstStyle/>
          <a:p>
            <a:pPr>
              <a:defRPr/>
            </a:pPr>
            <a:r>
              <a:rPr lang="en-US" dirty="0"/>
              <a:t>13.03.2018</a:t>
            </a:r>
          </a:p>
          <a:p>
            <a:pPr>
              <a:defRPr/>
            </a:pP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dirty="0"/>
          </a:p>
        </p:txBody>
      </p:sp>
      <p:pic>
        <p:nvPicPr>
          <p:cNvPr id="8" name="Picture 4" descr="https://lh4.googleusercontent.com/S2xWjcm53zhgLCA2SeJA83E1Ocb7EYQKWZyO3dqjPr5z06abbs99OpkQVK8FLmo4FlpkxEdV-xB71qnBdkgdwEOYBiX4V1-mCoJHLg6DlMhFZUZlf71ZYW0lWdJIjpHtLiOdOeaP">
            <a:extLst>
              <a:ext uri="{FF2B5EF4-FFF2-40B4-BE49-F238E27FC236}">
                <a16:creationId xmlns:a16="http://schemas.microsoft.com/office/drawing/2014/main" xmlns="" id="{147273CD-C80F-4950-A335-32F60713A3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00" y="1209995"/>
            <a:ext cx="7988990" cy="27205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97384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fontScale="92500" lnSpcReduction="20000"/>
          </a:bodyPr>
          <a:lstStyle/>
          <a:p>
            <a:pPr lvl="1"/>
            <a:r>
              <a:rPr lang="en-US" dirty="0"/>
              <a:t>Commercial sector is interesting target for demand response implementation</a:t>
            </a:r>
          </a:p>
          <a:p>
            <a:pPr lvl="1"/>
            <a:endParaRPr lang="en-US" dirty="0"/>
          </a:p>
          <a:p>
            <a:pPr lvl="1"/>
            <a:r>
              <a:rPr lang="en-US" dirty="0"/>
              <a:t>The potential for demand response depends largely on the building where DR is integrated</a:t>
            </a:r>
          </a:p>
          <a:p>
            <a:pPr lvl="2"/>
            <a:r>
              <a:rPr lang="en-US" dirty="0"/>
              <a:t>Purpose, smartness of the automation and age of the building </a:t>
            </a:r>
          </a:p>
          <a:p>
            <a:pPr lvl="2"/>
            <a:r>
              <a:rPr lang="en-US" dirty="0"/>
              <a:t>Biggest challenge is how to integrate effectively different automation systems to VPPs</a:t>
            </a:r>
          </a:p>
          <a:p>
            <a:pPr lvl="2"/>
            <a:r>
              <a:rPr lang="en-US" dirty="0"/>
              <a:t>DR integration planning has to be made separately for each building according to it’s specific features</a:t>
            </a:r>
          </a:p>
          <a:p>
            <a:pPr lvl="1"/>
            <a:endParaRPr lang="en-US" dirty="0"/>
          </a:p>
          <a:p>
            <a:pPr lvl="1"/>
            <a:r>
              <a:rPr lang="en-US" dirty="0"/>
              <a:t>HVAC and lighting are the most important loads in commercial sector, other potential loads are e.g. EV charging (becoming more general)</a:t>
            </a:r>
          </a:p>
        </p:txBody>
      </p:sp>
      <p:sp>
        <p:nvSpPr>
          <p:cNvPr id="3" name="Title 2"/>
          <p:cNvSpPr>
            <a:spLocks noGrp="1"/>
          </p:cNvSpPr>
          <p:nvPr>
            <p:ph type="ctrTitle"/>
          </p:nvPr>
        </p:nvSpPr>
        <p:spPr/>
        <p:txBody>
          <a:bodyPr/>
          <a:lstStyle/>
          <a:p>
            <a:r>
              <a:rPr lang="fi-FI"/>
              <a:t>Conclusions</a:t>
            </a:r>
            <a:endParaRPr lang="en-US" dirty="0"/>
          </a:p>
        </p:txBody>
      </p:sp>
      <p:sp>
        <p:nvSpPr>
          <p:cNvPr id="10" name="Text Placeholder 9"/>
          <p:cNvSpPr>
            <a:spLocks noGrp="1"/>
          </p:cNvSpPr>
          <p:nvPr>
            <p:ph type="body" sz="quarter" idx="16"/>
          </p:nvPr>
        </p:nvSpPr>
        <p:spPr/>
        <p:txBody>
          <a:bodyPr/>
          <a:lstStyle/>
          <a:p>
            <a:endParaRPr lang="en-US"/>
          </a:p>
        </p:txBody>
      </p:sp>
      <p:sp>
        <p:nvSpPr>
          <p:cNvPr id="11" name="Text Placeholder 10"/>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en-US" dirty="0"/>
              <a:t>13.03.2018</a:t>
            </a:r>
          </a:p>
          <a:p>
            <a:endParaRPr lang="en-US" dirty="0"/>
          </a:p>
        </p:txBody>
      </p:sp>
      <p:sp>
        <p:nvSpPr>
          <p:cNvPr id="8" name="Slide Number Placeholder 7"/>
          <p:cNvSpPr>
            <a:spLocks noGrp="1"/>
          </p:cNvSpPr>
          <p:nvPr>
            <p:ph type="sldNum" sz="quarter" idx="20"/>
          </p:nvPr>
        </p:nvSpPr>
        <p:spPr/>
        <p:txBody>
          <a:bodyPr/>
          <a:lstStyle/>
          <a:p>
            <a:r>
              <a:rPr lang="et-EE" altLang="en-US"/>
              <a:t>Page </a:t>
            </a:r>
            <a:fld id="{7ACE66E0-BE04-47BA-A62D-7BFC499E8192}" type="slidenum">
              <a:rPr lang="en-US" altLang="en-US" smtClean="0"/>
              <a:pPr/>
              <a:t>9</a:t>
            </a:fld>
            <a:endParaRPr lang="en-US" altLang="en-US" dirty="0"/>
          </a:p>
        </p:txBody>
      </p:sp>
    </p:spTree>
    <p:extLst>
      <p:ext uri="{BB962C8B-B14F-4D97-AF65-F5344CB8AC3E}">
        <p14:creationId xmlns:p14="http://schemas.microsoft.com/office/powerpoint/2010/main" val="1193319166"/>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14026</TotalTime>
  <Words>823</Words>
  <Application>Microsoft Office PowerPoint</Application>
  <PresentationFormat>On-screen Show (4:3)</PresentationFormat>
  <Paragraphs>99</Paragraphs>
  <Slides>10</Slides>
  <Notes>7</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presentation</vt:lpstr>
      <vt:lpstr>Aalto Content - Green</vt:lpstr>
      <vt:lpstr>ELEC-E8423 - Smart Grid  Demand response of commercial loads</vt:lpstr>
      <vt:lpstr>Introduction</vt:lpstr>
      <vt:lpstr>Commercial buildings</vt:lpstr>
      <vt:lpstr>Flexible commercial loads</vt:lpstr>
      <vt:lpstr>Example of an Automated Demand Response Event</vt:lpstr>
      <vt:lpstr>Control</vt:lpstr>
      <vt:lpstr>ADRALOC system</vt:lpstr>
      <vt:lpstr>ADRALOC system</vt:lpstr>
      <vt:lpstr>Conclusions</vt:lpstr>
      <vt:lpstr>Source material used</vt:lpstr>
    </vt:vector>
  </TitlesOfParts>
  <Company>TKK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Matti Lehtonen</cp:lastModifiedBy>
  <cp:revision>1157</cp:revision>
  <dcterms:created xsi:type="dcterms:W3CDTF">2010-03-23T14:57:30Z</dcterms:created>
  <dcterms:modified xsi:type="dcterms:W3CDTF">2018-03-13T06:54:49Z</dcterms:modified>
</cp:coreProperties>
</file>