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3" r:id="rId1"/>
    <p:sldMasterId id="2147483654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8696207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300" cy="1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200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00" cy="63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100" cy="1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>
            <a:off x="573088" y="5813425"/>
            <a:ext cx="7988400" cy="65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Shape 35"/>
          <p:cNvSpPr/>
          <p:nvPr/>
        </p:nvSpPr>
        <p:spPr>
          <a:xfrm>
            <a:off x="573088" y="1138238"/>
            <a:ext cx="7988400" cy="63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7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573088" y="5813425"/>
            <a:ext cx="7988400" cy="65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7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406400" y="406400"/>
            <a:ext cx="8326500" cy="54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7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000" cy="9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2100" cy="48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2100" cy="48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hape 10" descr="Aalto_EN_Electr-Eng_21_RGB_2"/>
          <p:cNvPicPr preferRelativeResize="0"/>
          <p:nvPr/>
        </p:nvPicPr>
        <p:blipFill rotWithShape="1">
          <a:blip r:embed="rId3">
            <a:alphaModFix/>
          </a:blip>
          <a:srcRect l="7028" t="6173"/>
          <a:stretch/>
        </p:blipFill>
        <p:spPr>
          <a:xfrm>
            <a:off x="0" y="0"/>
            <a:ext cx="2162174" cy="203834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16" name="Shape 16"/>
          <p:cNvSpPr/>
          <p:nvPr/>
        </p:nvSpPr>
        <p:spPr>
          <a:xfrm>
            <a:off x="406400" y="1712913"/>
            <a:ext cx="8328000" cy="3921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Shape 27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2" cy="1042988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ELEC-E8423 - Smart Grid</a:t>
            </a:r>
            <a:br>
              <a:rPr lang="fi-FI"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fi-FI"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2400" b="0">
                <a:solidFill>
                  <a:srgbClr val="F3F3F3"/>
                </a:solidFill>
                <a:latin typeface="Calibri"/>
                <a:ea typeface="Calibri"/>
                <a:cs typeface="Calibri"/>
                <a:sym typeface="Calibri"/>
              </a:rPr>
              <a:t>Photovoltaic hosting capacity of low voltage and medium voltage grids, 27.3.2018</a:t>
            </a:r>
            <a:endParaRPr sz="2400" b="0">
              <a:solidFill>
                <a:srgbClr val="F3F3F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Shape 70"/>
          <p:cNvSpPr txBox="1"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fi-FI" i="1"/>
              <a:t>Eero J.Paavilainen</a:t>
            </a:r>
            <a:endParaRPr i="1"/>
          </a:p>
          <a:p>
            <a:pPr marL="0" marR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fi-FI" i="1"/>
              <a:t>Antoni Kopaly</a:t>
            </a:r>
            <a:endParaRPr i="1"/>
          </a:p>
        </p:txBody>
      </p:sp>
      <p:sp>
        <p:nvSpPr>
          <p:cNvPr id="71" name="Shape 71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Shape 72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Shape 73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Shape 74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Shape 75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439125" y="1317400"/>
            <a:ext cx="8122200" cy="43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3429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fi-FI" sz="1800" b="0">
                <a:latin typeface="Calibri"/>
                <a:ea typeface="Calibri"/>
                <a:cs typeface="Calibri"/>
                <a:sym typeface="Calibri"/>
              </a:rPr>
              <a:t>Green energy and renewables are rising as energy production forms </a:t>
            </a:r>
            <a:endParaRPr sz="1800" b="0"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○"/>
            </a:pPr>
            <a:r>
              <a:rPr lang="fi-FI" sz="1800">
                <a:latin typeface="Calibri"/>
                <a:ea typeface="Calibri"/>
                <a:cs typeface="Calibri"/>
                <a:sym typeface="Calibri"/>
              </a:rPr>
              <a:t>Photovoltaic (PV) systems are going to be one of the main sources of green energy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○"/>
            </a:pPr>
            <a:r>
              <a:rPr lang="fi-FI" sz="1800">
                <a:latin typeface="Calibri"/>
                <a:ea typeface="Calibri"/>
                <a:cs typeface="Calibri"/>
                <a:sym typeface="Calibri"/>
              </a:rPr>
              <a:t>70 % of this PV capacity is Europe is integrated into low voltage (LV) networks 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fi-FI" sz="1800" b="0">
                <a:latin typeface="Calibri"/>
                <a:ea typeface="Calibri"/>
                <a:cs typeface="Calibri"/>
                <a:sym typeface="Calibri"/>
              </a:rPr>
              <a:t>This PV integration creates problems in the LV-network</a:t>
            </a:r>
            <a:endParaRPr sz="1800" b="0"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○"/>
            </a:pPr>
            <a:r>
              <a:rPr lang="fi-FI" sz="1800">
                <a:latin typeface="Calibri"/>
                <a:ea typeface="Calibri"/>
                <a:cs typeface="Calibri"/>
                <a:sym typeface="Calibri"/>
              </a:rPr>
              <a:t>Voltage rises, unequal distribution of PV on different phases, unbalances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○"/>
            </a:pPr>
            <a:r>
              <a:rPr lang="fi-FI" sz="1800">
                <a:latin typeface="Calibri"/>
                <a:ea typeface="Calibri"/>
                <a:cs typeface="Calibri"/>
                <a:sym typeface="Calibri"/>
              </a:rPr>
              <a:t>Loading constraints of the networks (transformers/cable ampacity)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fi-FI" sz="1800" b="0">
                <a:latin typeface="Calibri"/>
                <a:ea typeface="Calibri"/>
                <a:cs typeface="Calibri"/>
                <a:sym typeface="Calibri"/>
              </a:rPr>
              <a:t> In  order  to  avoid  the  problems, efficient methods of voltage control are needed</a:t>
            </a:r>
            <a:endParaRPr sz="1800" b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Shape 8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  <a:endParaRPr sz="2700" b="1" i="0" u="none" strike="noStrike" cap="non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Shape 8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27.3.2018</a:t>
            </a:r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383075" y="1326750"/>
            <a:ext cx="8760900" cy="44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28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Voltages usually well balanced at the supply side level (HV- and MV-level)</a:t>
            </a:r>
            <a:endParaRPr b="0"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Voltages at the customer level (LV) can become unbalanced due to the unequal system impedances and distribution loads</a:t>
            </a:r>
            <a:endParaRPr b="0"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Can result in overheating in grid components and transformers</a:t>
            </a:r>
            <a:endParaRPr sz="1400"/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sz="1400" b="0"/>
              <a:t>Standard SFS-EN 50160 states that 95% of the time, voltage at LV-level should be 230V</a:t>
            </a:r>
            <a:r>
              <a:rPr lang="fi-FI" sz="1200" b="0"/>
              <a:t>±</a:t>
            </a:r>
            <a:r>
              <a:rPr lang="fi-FI" sz="1400" b="0"/>
              <a:t>10% and voltage unbalance should not exceed 2% at 95% of the time</a:t>
            </a:r>
            <a:endParaRPr sz="1400"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Growing interest by the residential customers to install single-phase grid-connected rooftop PV cells (creating distributed generation DG networks)</a:t>
            </a:r>
            <a:endParaRPr b="0"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PV’s output power being fed to the grid is not controlled and is dependent on the instantaneous power from the sun</a:t>
            </a:r>
            <a:endParaRPr sz="1400"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Many times the PV’s are single phased </a:t>
            </a:r>
            <a:endParaRPr sz="1400"/>
          </a:p>
          <a:p>
            <a: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sz="1400"/>
              <a:t>Both causes problems</a:t>
            </a:r>
            <a:endParaRPr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Distribution Network Operators (DNO’s) also have to critically review the loading constraints of the network (transformer loading and cable ampacity) before deciding on PV inclusion.</a:t>
            </a:r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Closer look at the problem</a:t>
            </a:r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373725" y="1270700"/>
            <a:ext cx="8605200" cy="44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marR="0" lvl="0" indent="-2794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fi-FI" sz="1800" b="0"/>
              <a:t>Different study cases have been done with simulations to improve the PV hoisting capacity</a:t>
            </a:r>
            <a:endParaRPr sz="1800" b="0"/>
          </a:p>
          <a:p>
            <a:pPr marL="292100" marR="0" lvl="0" indent="-2794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fi-FI" sz="1800" b="0"/>
              <a:t>These studies have been using Monte Carlo based approach to study distribution networks in rural and urban areas with different variables:</a:t>
            </a:r>
            <a:endParaRPr sz="1800" b="0"/>
          </a:p>
          <a:p>
            <a:pPr marL="631825" marR="0" lvl="1" indent="-204787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800"/>
              <a:buChar char="○"/>
            </a:pPr>
            <a:r>
              <a:rPr lang="fi-FI" sz="1800"/>
              <a:t>B</a:t>
            </a:r>
            <a:r>
              <a:rPr lang="fi-FI" sz="1800" b="0"/>
              <a:t>oth single and three-phase PV generation</a:t>
            </a:r>
            <a:endParaRPr sz="1800" b="0"/>
          </a:p>
          <a:p>
            <a:pPr marL="631825" marR="0" lvl="1" indent="-204787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800"/>
              <a:buChar char="○"/>
            </a:pPr>
            <a:r>
              <a:rPr lang="fi-FI" sz="1800"/>
              <a:t>Using voltage regulation at transformer by on load tap-changer (OLTC)</a:t>
            </a:r>
            <a:endParaRPr sz="1800"/>
          </a:p>
        </p:txBody>
      </p:sp>
      <p:sp>
        <p:nvSpPr>
          <p:cNvPr id="101" name="Shape 101"/>
          <p:cNvSpPr txBox="1">
            <a:spLocks noGrp="1"/>
          </p:cNvSpPr>
          <p:nvPr>
            <p:ph type="ctrTitle"/>
          </p:nvPr>
        </p:nvSpPr>
        <p:spPr>
          <a:xfrm>
            <a:off x="774900" y="104678"/>
            <a:ext cx="8369100" cy="11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fi-FI"/>
              <a:t>How to solve these problems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/>
              <a:t>= Increase hoisting capacity</a:t>
            </a:r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Shape 10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Shape 10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07.02.2018</a:t>
            </a:r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Shape 10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0" y="1261350"/>
            <a:ext cx="3606600" cy="40455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28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In balanced 3-phase feed-in , the limiting constraint are mostly:</a:t>
            </a:r>
            <a:endParaRPr b="0"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over voltage, transformer loading violation</a:t>
            </a:r>
            <a:endParaRPr b="1"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In unbalanced 1-phase feed-in, the limiting constraint are mostly:</a:t>
            </a:r>
            <a:endParaRPr b="0"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high voltage unbalance, neutral wire violation or transformer loading violation</a:t>
            </a:r>
            <a:endParaRPr sz="1400"/>
          </a:p>
          <a:p>
            <a:pPr marL="0" lvl="0" indent="0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u="sng"/>
              <a:t>Result:</a:t>
            </a:r>
            <a:r>
              <a:rPr lang="fi-FI"/>
              <a:t> The calculated PV hosting capacity in single phase connections are signiﬁcantly lower than in the balanced feed</a:t>
            </a:r>
            <a:endParaRPr/>
          </a:p>
          <a:p>
            <a:pPr marL="0" lvl="0" indent="0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4" name="Shape 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06600" y="1261338"/>
            <a:ext cx="5537450" cy="3447675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3489650" y="4864775"/>
            <a:ext cx="5610600" cy="9093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1200" b="0"/>
              <a:t>PR = Predominant Rural</a:t>
            </a:r>
            <a:endParaRPr sz="1200" b="0"/>
          </a:p>
          <a:p>
            <a:pPr marL="0" lvl="0" indent="0" algn="ctr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1200" b="0"/>
              <a:t>IN = Intermediate</a:t>
            </a:r>
            <a:endParaRPr sz="1200" b="0"/>
          </a:p>
          <a:p>
            <a:pPr marL="0" lvl="0" indent="0" algn="ctr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1200" b="0"/>
              <a:t>PU = Predominantly Urban </a:t>
            </a:r>
            <a:endParaRPr sz="1200" b="0"/>
          </a:p>
        </p:txBody>
      </p:sp>
      <p:sp>
        <p:nvSpPr>
          <p:cNvPr id="116" name="Shape 116"/>
          <p:cNvSpPr txBox="1">
            <a:spLocks noGrp="1"/>
          </p:cNvSpPr>
          <p:nvPr>
            <p:ph type="ctrTitle"/>
          </p:nvPr>
        </p:nvSpPr>
        <p:spPr>
          <a:xfrm>
            <a:off x="525675" y="2"/>
            <a:ext cx="8256900" cy="110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Study case 1:  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Network PV Hosting Capacities (Without OLTC)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244050" y="1237500"/>
            <a:ext cx="3569100" cy="44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rtl="0">
              <a:spcBef>
                <a:spcPts val="280"/>
              </a:spcBef>
              <a:spcAft>
                <a:spcPts val="0"/>
              </a:spcAft>
              <a:buSzPts val="1200"/>
              <a:buChar char="●"/>
            </a:pPr>
            <a:r>
              <a:rPr lang="fi-FI" sz="1200" b="0"/>
              <a:t>In study case 1, over-voltage was the primary limiting constraint in 6 out of 18 cases. This can be mitigated by active voltage control</a:t>
            </a:r>
            <a:endParaRPr sz="1200" b="0"/>
          </a:p>
          <a:p>
            <a: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i-FI" sz="1200" b="0"/>
              <a:t>For balanced network, using OLTC, the over-voltage constraint changed into to transformer loading constraint in every case</a:t>
            </a:r>
            <a:endParaRPr sz="1200" b="0"/>
          </a:p>
          <a:p>
            <a: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i-FI" sz="1200" b="0"/>
              <a:t>For unbalanced network, the hoisting capacity increased a little, but the unbalance problem stayed as the main constraint.</a:t>
            </a:r>
            <a:endParaRPr sz="1200" b="0"/>
          </a:p>
          <a:p>
            <a:pPr marL="0" lvl="0" indent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1200" u="sng"/>
              <a:t>Results:</a:t>
            </a:r>
            <a:r>
              <a:rPr lang="fi-FI" sz="1200"/>
              <a:t> Using OLTC can significantly increase hosting capacity in balanced feed. </a:t>
            </a:r>
            <a:endParaRPr sz="1200"/>
          </a:p>
          <a:p>
            <a:pPr marL="0" lvl="0" indent="0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1200"/>
              <a:t>In the single-phase feed, the voltage unbalance and neutral wire ampacity violation remains the main issues.</a:t>
            </a:r>
            <a:endParaRPr sz="1200"/>
          </a:p>
          <a:p>
            <a:pPr marL="0" lvl="0" indent="0">
              <a:spcBef>
                <a:spcPts val="28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123" name="Shape 12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6</a:t>
            </a:fld>
            <a:endParaRPr/>
          </a:p>
        </p:txBody>
      </p:sp>
      <p:pic>
        <p:nvPicPr>
          <p:cNvPr id="126" name="Shape 1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3400" y="1237511"/>
            <a:ext cx="5490600" cy="3336527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Shape 127"/>
          <p:cNvSpPr txBox="1">
            <a:spLocks noGrp="1"/>
          </p:cNvSpPr>
          <p:nvPr>
            <p:ph type="ctrTitle"/>
          </p:nvPr>
        </p:nvSpPr>
        <p:spPr>
          <a:xfrm>
            <a:off x="525675" y="2"/>
            <a:ext cx="8256900" cy="110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Study case 2:  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Network PV Hosting Capacities (With OLTC)</a:t>
            </a:r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3489650" y="4864775"/>
            <a:ext cx="5610600" cy="9093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1200" b="0"/>
              <a:t>PR = Predominant Rural</a:t>
            </a:r>
            <a:endParaRPr sz="1200" b="0"/>
          </a:p>
          <a:p>
            <a:pPr marL="0" lvl="0" indent="0" algn="ctr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1200" b="0"/>
              <a:t>IN = Intermediate</a:t>
            </a:r>
            <a:endParaRPr sz="1200" b="0"/>
          </a:p>
          <a:p>
            <a:pPr marL="0" lvl="0" indent="0" algn="ctr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1200" b="0"/>
              <a:t>PU = Predominantly Urban </a:t>
            </a:r>
            <a:endParaRPr sz="1200" b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 b="0"/>
              <a:t>DC distribution replacing AC</a:t>
            </a:r>
            <a:endParaRPr sz="2000" b="0"/>
          </a:p>
          <a:p>
            <a:pPr marL="457200" lvl="0" indent="-3556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 b="0"/>
              <a:t>Energy metering infrastructure ( how much and where)</a:t>
            </a:r>
            <a:endParaRPr sz="2000" b="0"/>
          </a:p>
          <a:p>
            <a:pPr marL="457200" lvl="0" indent="-3556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 b="0"/>
              <a:t>How often to use active voltage control (OLTC)</a:t>
            </a:r>
            <a:endParaRPr sz="2000" b="0"/>
          </a:p>
          <a:p>
            <a:pPr marL="914400" lvl="1" indent="-3556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fi-FI" sz="2000"/>
              <a:t>wearing of transformers etc</a:t>
            </a:r>
            <a:endParaRPr sz="2000"/>
          </a:p>
          <a:p>
            <a:pPr marL="457200" lvl="0" indent="-3556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 b="0"/>
              <a:t>Lack of standards and long term experience in the topic area</a:t>
            </a:r>
            <a:endParaRPr sz="2000" b="0"/>
          </a:p>
        </p:txBody>
      </p:sp>
      <p:sp>
        <p:nvSpPr>
          <p:cNvPr id="135" name="Shape 135"/>
          <p:cNvSpPr txBox="1">
            <a:spLocks noGrp="1"/>
          </p:cNvSpPr>
          <p:nvPr>
            <p:ph type="ctrTitle"/>
          </p:nvPr>
        </p:nvSpPr>
        <p:spPr>
          <a:xfrm>
            <a:off x="689850" y="121451"/>
            <a:ext cx="7764300" cy="94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i-FI"/>
              <a:t>Further discussion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28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Hosting capacity of Finnish low voltage networks is considerably high as long as PV generators are connected in a balanced way.</a:t>
            </a:r>
            <a:endParaRPr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Unbalanced however reduces the hosting capacity enormously.</a:t>
            </a:r>
            <a:endParaRPr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With active voltage control, big possibilities to increase hosting capacity in balanced feed</a:t>
            </a:r>
            <a:endParaRPr/>
          </a:p>
          <a:p>
            <a:pPr marL="0" lvl="0" indent="0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Shape 14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Conclusions</a:t>
            </a:r>
            <a:endParaRPr/>
          </a:p>
        </p:txBody>
      </p:sp>
      <p:sp>
        <p:nvSpPr>
          <p:cNvPr id="146" name="Shape 146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Shape 148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572400" y="1387750"/>
            <a:ext cx="8303700" cy="42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fi-FI" b="0"/>
              <a:t>An Analysis of Photo-Voltaic Hosting Capacity in Finnish Low Voltage Distribution Networks. Arshad, Lindner and Lehtonen (2017)</a:t>
            </a:r>
            <a:endParaRPr b="0"/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fi-FI" b="0"/>
              <a:t>Sensitivity analysis of voltage imbalance in distribution networks with rooftop PVs. Farhad, Ritwik, Arindam, Ledwich, Gerard and Firuz (2010)</a:t>
            </a:r>
            <a:endParaRPr b="0"/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fi-FI" b="0"/>
              <a:t>Industrial aspects of voltage management and hosting capacity of photovoltaic power generation in low voltage networks. Rauma (2016)</a:t>
            </a:r>
            <a:endParaRPr b="0"/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fi-FI" b="0"/>
              <a:t>Limits of PV hosting capacity in low voltage networks. Linder (2016)</a:t>
            </a:r>
            <a:endParaRPr b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0"/>
          </a:p>
        </p:txBody>
      </p:sp>
      <p:sp>
        <p:nvSpPr>
          <p:cNvPr id="154" name="Shape 15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Source material used</a:t>
            </a:r>
            <a:endParaRPr sz="2700" b="1" i="0" u="none" strike="noStrike" cap="non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Shape 15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Shape 156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Shape 157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07.02.2018</a:t>
            </a:r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Shape 158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714</Words>
  <Application>Microsoft Office PowerPoint</Application>
  <PresentationFormat>On-screen Show (4:3)</PresentationFormat>
  <Paragraphs>78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presentation</vt:lpstr>
      <vt:lpstr>Aalto Content - Green</vt:lpstr>
      <vt:lpstr>ELEC-E8423 - Smart Grid  Photovoltaic hosting capacity of low voltage and medium voltage grids, 27.3.2018</vt:lpstr>
      <vt:lpstr>Introduction</vt:lpstr>
      <vt:lpstr>Closer look at the problem</vt:lpstr>
      <vt:lpstr>How to solve these problems = Increase hoisting capacity</vt:lpstr>
      <vt:lpstr>Study case 1:   Network PV Hosting Capacities (Without OLTC)</vt:lpstr>
      <vt:lpstr>Study case 2:   Network PV Hosting Capacities (With OLTC)</vt:lpstr>
      <vt:lpstr>Further discussion </vt:lpstr>
      <vt:lpstr>Conclusions</vt:lpstr>
      <vt:lpstr>Source material used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Photovoltaic hosting capacity of low voltage and medium voltage grids, 27.3.2018</dc:title>
  <dc:creator>Matti Lehtonen</dc:creator>
  <cp:lastModifiedBy>Matti Lehtonen</cp:lastModifiedBy>
  <cp:revision>1</cp:revision>
  <dcterms:modified xsi:type="dcterms:W3CDTF">2018-03-26T09:25:29Z</dcterms:modified>
</cp:coreProperties>
</file>