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4"/>
  </p:notesMasterIdLst>
  <p:handoutMasterIdLst>
    <p:handoutMasterId r:id="rId15"/>
  </p:handoutMasterIdLst>
  <p:sldIdLst>
    <p:sldId id="339" r:id="rId3"/>
    <p:sldId id="366" r:id="rId4"/>
    <p:sldId id="355" r:id="rId5"/>
    <p:sldId id="369" r:id="rId6"/>
    <p:sldId id="375" r:id="rId7"/>
    <p:sldId id="374" r:id="rId8"/>
    <p:sldId id="370" r:id="rId9"/>
    <p:sldId id="373" r:id="rId10"/>
    <p:sldId id="372" r:id="rId11"/>
    <p:sldId id="352" r:id="rId12"/>
    <p:sldId id="362" r:id="rId13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Normaali tyyl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Normaali tyyli 2 - Korost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43" autoAdjust="0"/>
    <p:restoredTop sz="46635" autoAdjust="0"/>
  </p:normalViewPr>
  <p:slideViewPr>
    <p:cSldViewPr snapToGrid="0" snapToObjects="1">
      <p:cViewPr varScale="1">
        <p:scale>
          <a:sx n="60" d="100"/>
          <a:sy n="60" d="100"/>
        </p:scale>
        <p:origin x="-33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90457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50648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83786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baseline="0" dirty="0"/>
          </a:p>
        </p:txBody>
      </p:sp>
    </p:spTree>
    <p:extLst>
      <p:ext uri="{BB962C8B-B14F-4D97-AF65-F5344CB8AC3E}">
        <p14:creationId xmlns:p14="http://schemas.microsoft.com/office/powerpoint/2010/main" val="1658387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396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18664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ca.gov/2013_energypolicy/documents/2013-06-17_workshop/caiso_dr_workshop_materials/ENBALA-CommentsDR-EERoadmapWorkshop-SupportingDocumentation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altodoc.aalto.fi/bitstream/handle/123456789/14087/master_Jokiniemi_Juuso_2014.pdf?sequence=1&amp;isAllowed=y#page9" TargetMode="External"/><Relationship Id="rId4" Type="http://schemas.openxmlformats.org/officeDocument/2006/relationships/hyperlink" Target="https://ac-els-cdn-com.libproxy.aalto.fi/S1364032112005205/1-s2.0-S1364032112005205-main.pdf?_tid=b13f0186-4f33-41e9-ac89-df3a723643c4&amp;acdnat=1520779135_7733a9f1eba9f82f646248e7fe356dac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 err="1"/>
              <a:t>Demand</a:t>
            </a:r>
            <a:r>
              <a:rPr lang="fi-FI" sz="3200" i="1" dirty="0"/>
              <a:t> </a:t>
            </a:r>
            <a:r>
              <a:rPr lang="fi-FI" sz="3200" i="1" dirty="0" err="1"/>
              <a:t>response</a:t>
            </a:r>
            <a:r>
              <a:rPr lang="fi-FI" sz="3200" i="1" dirty="0"/>
              <a:t> of </a:t>
            </a:r>
            <a:r>
              <a:rPr lang="fi-FI" sz="3200" i="1" dirty="0" err="1"/>
              <a:t>industrial</a:t>
            </a:r>
            <a:r>
              <a:rPr lang="fi-FI" sz="3200" i="1" dirty="0"/>
              <a:t> </a:t>
            </a:r>
            <a:r>
              <a:rPr lang="fi-FI" sz="3200" i="1" dirty="0" err="1"/>
              <a:t>loads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Andreas Lund</a:t>
            </a:r>
          </a:p>
          <a:p>
            <a:r>
              <a:rPr lang="fi-FI" i="1" dirty="0"/>
              <a:t>J</a:t>
            </a:r>
            <a:r>
              <a:rPr lang="en-US" i="1" dirty="0" err="1"/>
              <a:t>ussi</a:t>
            </a:r>
            <a:r>
              <a:rPr lang="en-US" i="1" dirty="0"/>
              <a:t> Närhi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07</a:t>
            </a:r>
            <a:r>
              <a:rPr lang="et-EE" dirty="0"/>
              <a:t>.0</a:t>
            </a:r>
            <a:r>
              <a:rPr lang="fi-FI" dirty="0"/>
              <a:t>2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fi-FI" sz="2400" b="0" dirty="0"/>
              <a:t>Industrial </a:t>
            </a:r>
            <a:r>
              <a:rPr lang="fi-FI" sz="2400" b="0" dirty="0" err="1"/>
              <a:t>electricity</a:t>
            </a:r>
            <a:r>
              <a:rPr lang="fi-FI" sz="2400" b="0" dirty="0"/>
              <a:t> </a:t>
            </a:r>
            <a:r>
              <a:rPr lang="fi-FI" sz="2400" b="0" dirty="0" err="1"/>
              <a:t>use</a:t>
            </a:r>
            <a:r>
              <a:rPr lang="fi-FI" sz="2400" b="0" dirty="0"/>
              <a:t> is </a:t>
            </a:r>
            <a:r>
              <a:rPr lang="fi-FI" sz="2400" b="0" dirty="0" err="1"/>
              <a:t>significant</a:t>
            </a:r>
            <a:r>
              <a:rPr lang="fi-FI" sz="2400" b="0" dirty="0"/>
              <a:t>, </a:t>
            </a:r>
            <a:r>
              <a:rPr lang="fi-FI" sz="2400" b="0" dirty="0" err="1"/>
              <a:t>but</a:t>
            </a:r>
            <a:r>
              <a:rPr lang="fi-FI" sz="2400" b="0" dirty="0"/>
              <a:t> </a:t>
            </a:r>
            <a:r>
              <a:rPr lang="fi-FI" sz="2400" b="0" dirty="0" err="1"/>
              <a:t>demand</a:t>
            </a:r>
            <a:r>
              <a:rPr lang="fi-FI" sz="2400" b="0" dirty="0"/>
              <a:t> </a:t>
            </a:r>
            <a:r>
              <a:rPr lang="fi-FI" sz="2400" b="0" dirty="0" err="1"/>
              <a:t>response</a:t>
            </a:r>
            <a:r>
              <a:rPr lang="fi-FI" sz="2400" b="0" dirty="0"/>
              <a:t> is </a:t>
            </a:r>
            <a:r>
              <a:rPr lang="fi-FI" sz="2400" b="0" dirty="0" err="1"/>
              <a:t>limited</a:t>
            </a:r>
            <a:r>
              <a:rPr lang="fi-FI" sz="2400" b="0" dirty="0"/>
              <a:t> </a:t>
            </a:r>
            <a:r>
              <a:rPr lang="fi-FI" sz="2400" b="0" dirty="0" err="1"/>
              <a:t>by</a:t>
            </a:r>
            <a:r>
              <a:rPr lang="fi-FI" sz="2400" b="0" dirty="0"/>
              <a:t> </a:t>
            </a:r>
            <a:r>
              <a:rPr lang="fi-FI" sz="2400" b="0" dirty="0" err="1"/>
              <a:t>the</a:t>
            </a:r>
            <a:r>
              <a:rPr lang="fi-FI" sz="2400" b="0" dirty="0"/>
              <a:t> </a:t>
            </a:r>
            <a:r>
              <a:rPr lang="fi-FI" sz="2400" b="0" dirty="0" err="1"/>
              <a:t>special</a:t>
            </a:r>
            <a:r>
              <a:rPr lang="fi-FI" sz="2400" b="0" dirty="0"/>
              <a:t> </a:t>
            </a:r>
            <a:r>
              <a:rPr lang="fi-FI" sz="2400" b="0" dirty="0" err="1"/>
              <a:t>characteristics</a:t>
            </a:r>
            <a:r>
              <a:rPr lang="fi-FI" sz="2400" b="0" dirty="0"/>
              <a:t> of </a:t>
            </a:r>
            <a:r>
              <a:rPr lang="fi-FI" sz="2400" b="0" dirty="0" err="1"/>
              <a:t>the</a:t>
            </a:r>
            <a:r>
              <a:rPr lang="fi-FI" sz="2400" b="0" dirty="0"/>
              <a:t> </a:t>
            </a:r>
            <a:r>
              <a:rPr lang="fi-FI" sz="2400" b="0" dirty="0" err="1"/>
              <a:t>sector</a:t>
            </a:r>
            <a:endParaRPr lang="fi-FI" sz="24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fi-FI" sz="2400" b="0" dirty="0"/>
              <a:t>Main </a:t>
            </a:r>
            <a:r>
              <a:rPr lang="fi-FI" sz="2400" b="0" dirty="0" err="1"/>
              <a:t>advantage</a:t>
            </a:r>
            <a:r>
              <a:rPr lang="fi-FI" sz="2400" b="0" dirty="0"/>
              <a:t> of DSM is </a:t>
            </a:r>
            <a:r>
              <a:rPr lang="fi-FI" sz="2400" b="0" dirty="0" err="1"/>
              <a:t>that</a:t>
            </a:r>
            <a:r>
              <a:rPr lang="fi-FI" sz="2400" b="0" dirty="0"/>
              <a:t> it is </a:t>
            </a:r>
            <a:r>
              <a:rPr lang="fi-FI" sz="2400" b="0" dirty="0" err="1"/>
              <a:t>less</a:t>
            </a:r>
            <a:r>
              <a:rPr lang="fi-FI" sz="2400" b="0" dirty="0"/>
              <a:t> </a:t>
            </a:r>
            <a:r>
              <a:rPr lang="fi-FI" sz="2400" b="0" dirty="0" err="1"/>
              <a:t>expensive</a:t>
            </a:r>
            <a:r>
              <a:rPr lang="fi-FI" sz="2400" b="0" dirty="0"/>
              <a:t> to </a:t>
            </a:r>
            <a:r>
              <a:rPr lang="fi-FI" sz="2400" b="0" dirty="0" err="1"/>
              <a:t>adjust</a:t>
            </a:r>
            <a:r>
              <a:rPr lang="fi-FI" sz="2400" b="0" dirty="0"/>
              <a:t> a </a:t>
            </a:r>
            <a:r>
              <a:rPr lang="fi-FI" sz="2400" b="0" dirty="0" err="1"/>
              <a:t>load</a:t>
            </a:r>
            <a:r>
              <a:rPr lang="fi-FI" sz="2400" b="0" dirty="0"/>
              <a:t>, </a:t>
            </a:r>
            <a:r>
              <a:rPr lang="fi-FI" sz="2400" b="0" dirty="0" err="1"/>
              <a:t>than</a:t>
            </a:r>
            <a:r>
              <a:rPr lang="fi-FI" sz="2400" b="0" dirty="0"/>
              <a:t> to </a:t>
            </a:r>
            <a:r>
              <a:rPr lang="fi-FI" sz="2400" b="0" dirty="0" err="1"/>
              <a:t>build</a:t>
            </a:r>
            <a:r>
              <a:rPr lang="fi-FI" sz="2400" b="0" dirty="0"/>
              <a:t> a </a:t>
            </a:r>
            <a:r>
              <a:rPr lang="fi-FI" sz="2400" b="0" dirty="0" err="1"/>
              <a:t>new</a:t>
            </a:r>
            <a:r>
              <a:rPr lang="fi-FI" sz="2400" b="0" dirty="0"/>
              <a:t> </a:t>
            </a:r>
            <a:r>
              <a:rPr lang="fi-FI" sz="2400" b="0" dirty="0" err="1"/>
              <a:t>power</a:t>
            </a:r>
            <a:r>
              <a:rPr lang="fi-FI" sz="2400" b="0" dirty="0"/>
              <a:t> </a:t>
            </a:r>
            <a:r>
              <a:rPr lang="fi-FI" sz="2400" b="0" dirty="0" err="1"/>
              <a:t>plant</a:t>
            </a:r>
            <a:r>
              <a:rPr lang="fi-FI" sz="2400" b="0" dirty="0"/>
              <a:t> </a:t>
            </a:r>
            <a:r>
              <a:rPr lang="fi-FI" sz="2400" b="0" dirty="0" err="1"/>
              <a:t>or</a:t>
            </a:r>
            <a:r>
              <a:rPr lang="fi-FI" sz="2400" b="0" dirty="0"/>
              <a:t> </a:t>
            </a:r>
            <a:r>
              <a:rPr lang="fi-FI" sz="2400" b="0" dirty="0" err="1"/>
              <a:t>energy</a:t>
            </a:r>
            <a:r>
              <a:rPr lang="fi-FI" sz="2400" b="0" dirty="0"/>
              <a:t> </a:t>
            </a:r>
            <a:r>
              <a:rPr lang="fi-FI" sz="2400" b="0" dirty="0" err="1"/>
              <a:t>storage</a:t>
            </a:r>
            <a:r>
              <a:rPr lang="fi-FI" sz="2400" b="0" dirty="0"/>
              <a:t> </a:t>
            </a:r>
            <a:r>
              <a:rPr lang="fi-FI" sz="2400" b="0" dirty="0" err="1"/>
              <a:t>device</a:t>
            </a:r>
            <a:endParaRPr lang="fi-FI" sz="24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fi-FI" sz="2400" b="0" dirty="0" err="1"/>
              <a:t>Potential</a:t>
            </a:r>
            <a:r>
              <a:rPr lang="fi-FI" sz="2400" b="0" dirty="0"/>
              <a:t> of </a:t>
            </a:r>
            <a:r>
              <a:rPr lang="fi-FI" sz="2400" b="0" dirty="0" err="1"/>
              <a:t>industrial</a:t>
            </a:r>
            <a:r>
              <a:rPr lang="fi-FI" sz="2400" b="0" dirty="0"/>
              <a:t> DR in Finland is </a:t>
            </a:r>
            <a:r>
              <a:rPr lang="fi-FI" sz="2400" b="0" dirty="0" err="1"/>
              <a:t>around</a:t>
            </a:r>
            <a:r>
              <a:rPr lang="fi-FI" sz="2400" b="0" dirty="0"/>
              <a:t> 9% of </a:t>
            </a:r>
            <a:r>
              <a:rPr lang="fi-FI" sz="2400" b="0" dirty="0" err="1"/>
              <a:t>the</a:t>
            </a:r>
            <a:r>
              <a:rPr lang="fi-FI" sz="2400" b="0" dirty="0"/>
              <a:t> </a:t>
            </a:r>
            <a:r>
              <a:rPr lang="fi-FI" sz="2400" b="0" dirty="0" err="1"/>
              <a:t>peak</a:t>
            </a:r>
            <a:r>
              <a:rPr lang="fi-FI" sz="2400" b="0" dirty="0"/>
              <a:t> </a:t>
            </a:r>
            <a:r>
              <a:rPr lang="fi-FI" sz="2400" b="0" dirty="0" err="1"/>
              <a:t>load</a:t>
            </a:r>
            <a:endParaRPr lang="fi-FI" sz="24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fi-FI" sz="2400" b="0" dirty="0" err="1"/>
              <a:t>There</a:t>
            </a:r>
            <a:r>
              <a:rPr lang="fi-FI" sz="2400" b="0" dirty="0"/>
              <a:t> </a:t>
            </a:r>
            <a:r>
              <a:rPr lang="fi-FI" sz="2400" b="0" dirty="0" err="1"/>
              <a:t>are</a:t>
            </a:r>
            <a:r>
              <a:rPr lang="fi-FI" sz="2400" b="0" dirty="0"/>
              <a:t> </a:t>
            </a:r>
            <a:r>
              <a:rPr lang="fi-FI" sz="2400" b="0" dirty="0" err="1"/>
              <a:t>many</a:t>
            </a:r>
            <a:r>
              <a:rPr lang="fi-FI" sz="2400" b="0" dirty="0"/>
              <a:t> </a:t>
            </a:r>
            <a:r>
              <a:rPr lang="fi-FI" sz="2400" b="0" dirty="0" err="1"/>
              <a:t>markets</a:t>
            </a:r>
            <a:r>
              <a:rPr lang="fi-FI" sz="2400" b="0" dirty="0"/>
              <a:t> </a:t>
            </a:r>
            <a:r>
              <a:rPr lang="fi-FI" sz="2400" b="0" dirty="0" err="1"/>
              <a:t>with</a:t>
            </a:r>
            <a:r>
              <a:rPr lang="fi-FI" sz="2400" b="0" dirty="0"/>
              <a:t> </a:t>
            </a:r>
            <a:r>
              <a:rPr lang="fi-FI" sz="2400" b="0" dirty="0" err="1"/>
              <a:t>mechanisms</a:t>
            </a:r>
            <a:r>
              <a:rPr lang="fi-FI" sz="2400" b="0" dirty="0"/>
              <a:t> to </a:t>
            </a:r>
            <a:r>
              <a:rPr lang="fi-FI" sz="2400" b="0" dirty="0" err="1"/>
              <a:t>mobilize</a:t>
            </a:r>
            <a:r>
              <a:rPr lang="fi-FI" sz="2400" b="0" dirty="0"/>
              <a:t> </a:t>
            </a:r>
            <a:r>
              <a:rPr lang="fi-FI" sz="2400" b="0" dirty="0" err="1"/>
              <a:t>industrial</a:t>
            </a:r>
            <a:r>
              <a:rPr lang="fi-FI" sz="2400" b="0" dirty="0"/>
              <a:t> DR in Finland and </a:t>
            </a:r>
            <a:r>
              <a:rPr lang="fi-FI" sz="2400" b="0" dirty="0" err="1"/>
              <a:t>progress</a:t>
            </a:r>
            <a:r>
              <a:rPr lang="fi-FI" sz="2400" b="0" dirty="0"/>
              <a:t> on </a:t>
            </a:r>
            <a:r>
              <a:rPr lang="fi-FI" sz="2400" b="0" dirty="0" err="1"/>
              <a:t>this</a:t>
            </a:r>
            <a:r>
              <a:rPr lang="fi-FI" sz="2400" b="0" dirty="0"/>
              <a:t> </a:t>
            </a:r>
            <a:r>
              <a:rPr lang="fi-FI" sz="2400" b="0" dirty="0" err="1"/>
              <a:t>field</a:t>
            </a:r>
            <a:endParaRPr lang="fi-FI" sz="24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endParaRPr lang="fi-FI" sz="24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endParaRPr lang="en-US" sz="24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/>
              <a:t>Give the list of references used for the presentation preparation</a:t>
            </a:r>
          </a:p>
          <a:p>
            <a:pPr marL="0" indent="0">
              <a:lnSpc>
                <a:spcPct val="150000"/>
              </a:lnSpc>
            </a:pPr>
            <a:r>
              <a:rPr lang="en-US" sz="1200" dirty="0">
                <a:hlinkClick r:id="rId3"/>
              </a:rPr>
              <a:t>http://www.energy.ca.gov/2013_energypolicy/documents/2013-06-17_workshop/caiso_dr_workshop_materials/ENBALA-CommentsDR-EERoadmapWorkshop-SupportingDocumentation.pdf</a:t>
            </a:r>
            <a:endParaRPr lang="en-US" sz="1200" dirty="0"/>
          </a:p>
          <a:p>
            <a:pPr marL="0" indent="0">
              <a:lnSpc>
                <a:spcPct val="150000"/>
              </a:lnSpc>
            </a:pPr>
            <a:r>
              <a:rPr lang="en-US" sz="1200" dirty="0"/>
              <a:t>https://dspace.cc.tut.fi/dpub/bitstream/handle/123456789/25157/V%C3%A4%C3%A4n%C3%A4nen.pdf?sequence=3</a:t>
            </a:r>
          </a:p>
          <a:p>
            <a:pPr marL="0" indent="0">
              <a:lnSpc>
                <a:spcPct val="150000"/>
              </a:lnSpc>
            </a:pPr>
            <a:r>
              <a:rPr lang="fi-FI" sz="1000" dirty="0">
                <a:hlinkClick r:id="rId4"/>
              </a:rPr>
              <a:t>https://ac-els-cdn-com.libproxy.aalto.fi/S1364032112005205/1-s2.0-S1364032112005205-main.pdf?_tid=b13f0186-4f33-41e9-ac89-df3a723643c4&amp;acdnat=1520779135_7733a9f1eba9f82f646248e7fe356dac</a:t>
            </a:r>
            <a:endParaRPr lang="fi-FI" sz="1000" dirty="0"/>
          </a:p>
          <a:p>
            <a:pPr marL="0" indent="0">
              <a:lnSpc>
                <a:spcPct val="150000"/>
              </a:lnSpc>
            </a:pPr>
            <a:r>
              <a:rPr lang="fi-FI" sz="1000" dirty="0">
                <a:hlinkClick r:id="rId5"/>
              </a:rPr>
              <a:t>https://</a:t>
            </a:r>
            <a:r>
              <a:rPr lang="fi-FI" sz="1000" dirty="0" smtClean="0">
                <a:hlinkClick r:id="rId5"/>
              </a:rPr>
              <a:t>aaltodoc.aalto.fi/bitstream/handle/123456789/14087/master_Jokiniemi_Juuso_2014.pdf?sequence=1&amp;isAllowed=y#page9</a:t>
            </a:r>
            <a:endParaRPr lang="fi-FI" sz="1000" dirty="0" smtClean="0"/>
          </a:p>
          <a:p>
            <a:pPr marL="0" indent="0">
              <a:lnSpc>
                <a:spcPct val="150000"/>
              </a:lnSpc>
            </a:pPr>
            <a:r>
              <a:rPr lang="en-US" sz="1000" dirty="0" err="1" smtClean="0"/>
              <a:t>Energiateollisuus</a:t>
            </a:r>
            <a:r>
              <a:rPr lang="en-US" sz="1000" dirty="0" smtClean="0"/>
              <a:t> : </a:t>
            </a:r>
            <a:r>
              <a:rPr lang="en-US" sz="1000" dirty="0" err="1" smtClean="0"/>
              <a:t>Energiavuosi</a:t>
            </a:r>
            <a:r>
              <a:rPr lang="en-US" sz="1000" dirty="0" smtClean="0"/>
              <a:t> 2017Sähkö</a:t>
            </a:r>
          </a:p>
          <a:p>
            <a:r>
              <a:rPr lang="en-US" sz="1000" dirty="0"/>
              <a:t>A review of demand side flexibility potential in </a:t>
            </a:r>
            <a:r>
              <a:rPr lang="en-US" sz="1000" dirty="0" smtClean="0"/>
              <a:t> Northern Europe</a:t>
            </a:r>
            <a:r>
              <a:rPr lang="en-US" sz="1000" dirty="0"/>
              <a:t>, Lennart </a:t>
            </a:r>
            <a:r>
              <a:rPr lang="en-US" sz="1000" dirty="0" err="1"/>
              <a:t>Sö</a:t>
            </a:r>
            <a:r>
              <a:rPr lang="en-US" sz="1000" dirty="0" err="1" smtClean="0"/>
              <a:t>der</a:t>
            </a:r>
            <a:r>
              <a:rPr lang="en-US" sz="1000" dirty="0" smtClean="0"/>
              <a:t> et al</a:t>
            </a:r>
          </a:p>
          <a:p>
            <a:r>
              <a:rPr lang="en-US" sz="1000" dirty="0"/>
              <a:t>Review of energy system flexibility measures to enable high levels of variable renewable </a:t>
            </a:r>
            <a:r>
              <a:rPr lang="en-US" sz="1000" dirty="0" smtClean="0"/>
              <a:t>electricity, Peter Lund et al</a:t>
            </a:r>
            <a:endParaRPr lang="fi-FI" sz="1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/>
          <p:cNvSpPr>
            <a:spLocks noGrp="1"/>
          </p:cNvSpPr>
          <p:nvPr>
            <p:ph type="body" sz="quarter" idx="13"/>
          </p:nvPr>
        </p:nvSpPr>
        <p:spPr>
          <a:xfrm>
            <a:off x="1300371" y="1908470"/>
            <a:ext cx="5801896" cy="2994887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00000"/>
              </a:lnSpc>
              <a:spcBef>
                <a:spcPts val="576"/>
              </a:spcBef>
              <a:buFont typeface="Arial" charset="0"/>
              <a:buChar char="•"/>
            </a:pPr>
            <a:r>
              <a:rPr lang="fi-FI" sz="2400" b="0" dirty="0" err="1"/>
              <a:t>Introduction</a:t>
            </a:r>
            <a:endParaRPr lang="fi-FI" sz="2400" b="0" dirty="0"/>
          </a:p>
          <a:p>
            <a:pPr marL="342900" indent="-342900">
              <a:lnSpc>
                <a:spcPct val="100000"/>
              </a:lnSpc>
              <a:spcBef>
                <a:spcPts val="576"/>
              </a:spcBef>
              <a:buFont typeface="Arial" charset="0"/>
              <a:buChar char="•"/>
            </a:pPr>
            <a:r>
              <a:rPr lang="fi-FI" sz="2400" b="0" dirty="0" err="1"/>
              <a:t>Principles</a:t>
            </a:r>
            <a:r>
              <a:rPr lang="fi-FI" sz="2400" b="0" dirty="0"/>
              <a:t> of </a:t>
            </a:r>
            <a:r>
              <a:rPr lang="fi-FI" sz="2400" b="0" dirty="0" err="1"/>
              <a:t>demand</a:t>
            </a:r>
            <a:r>
              <a:rPr lang="fi-FI" sz="2400" b="0" dirty="0"/>
              <a:t> </a:t>
            </a:r>
            <a:r>
              <a:rPr lang="fi-FI" sz="2400" b="0" dirty="0" err="1"/>
              <a:t>reponse</a:t>
            </a:r>
            <a:r>
              <a:rPr lang="fi-FI" sz="2400" b="0" dirty="0"/>
              <a:t> (DR)</a:t>
            </a:r>
          </a:p>
          <a:p>
            <a:pPr marL="342900" indent="-342900">
              <a:lnSpc>
                <a:spcPct val="100000"/>
              </a:lnSpc>
              <a:spcBef>
                <a:spcPts val="576"/>
              </a:spcBef>
              <a:buFont typeface="Arial" charset="0"/>
              <a:buChar char="•"/>
            </a:pPr>
            <a:r>
              <a:rPr lang="fi-FI" sz="2400" b="0" dirty="0" err="1"/>
              <a:t>Characteristics</a:t>
            </a:r>
            <a:r>
              <a:rPr lang="fi-FI" sz="2400" b="0" dirty="0"/>
              <a:t> for DSM </a:t>
            </a:r>
            <a:r>
              <a:rPr lang="fi-FI" sz="2400" b="0" dirty="0" err="1"/>
              <a:t>participation</a:t>
            </a:r>
            <a:endParaRPr lang="fi-FI" sz="2400" b="0" dirty="0"/>
          </a:p>
          <a:p>
            <a:pPr marL="342900" indent="-342900">
              <a:lnSpc>
                <a:spcPct val="100000"/>
              </a:lnSpc>
              <a:spcBef>
                <a:spcPts val="576"/>
              </a:spcBef>
              <a:buFont typeface="Arial" charset="0"/>
              <a:buChar char="•"/>
            </a:pPr>
            <a:r>
              <a:rPr lang="fi-FI" sz="2400" b="0" dirty="0" err="1"/>
              <a:t>Issues</a:t>
            </a:r>
            <a:r>
              <a:rPr lang="fi-FI" sz="2400" b="0" dirty="0"/>
              <a:t> </a:t>
            </a:r>
            <a:r>
              <a:rPr lang="fi-FI" sz="2400" b="0" dirty="0" err="1"/>
              <a:t>with</a:t>
            </a:r>
            <a:r>
              <a:rPr lang="fi-FI" sz="2400" b="0" dirty="0"/>
              <a:t> </a:t>
            </a:r>
            <a:r>
              <a:rPr lang="fi-FI" sz="2400" b="0" dirty="0" err="1"/>
              <a:t>industrial</a:t>
            </a:r>
            <a:r>
              <a:rPr lang="fi-FI" sz="2400" b="0" dirty="0"/>
              <a:t> DR</a:t>
            </a:r>
          </a:p>
          <a:p>
            <a:pPr marL="342900" indent="-342900">
              <a:lnSpc>
                <a:spcPct val="100000"/>
              </a:lnSpc>
              <a:spcBef>
                <a:spcPts val="576"/>
              </a:spcBef>
              <a:buFont typeface="Arial" charset="0"/>
              <a:buChar char="•"/>
            </a:pPr>
            <a:r>
              <a:rPr lang="fi-FI" sz="2400" b="0" dirty="0" err="1"/>
              <a:t>Potential</a:t>
            </a:r>
            <a:r>
              <a:rPr lang="fi-FI" sz="2400" b="0" dirty="0"/>
              <a:t> of </a:t>
            </a:r>
            <a:r>
              <a:rPr lang="fi-FI" sz="2400" b="0" dirty="0" err="1"/>
              <a:t>industrial</a:t>
            </a:r>
            <a:r>
              <a:rPr lang="fi-FI" sz="2400" b="0" dirty="0"/>
              <a:t> DR</a:t>
            </a:r>
          </a:p>
          <a:p>
            <a:pPr marL="342900" indent="-342900">
              <a:lnSpc>
                <a:spcPct val="100000"/>
              </a:lnSpc>
              <a:spcBef>
                <a:spcPts val="576"/>
              </a:spcBef>
              <a:buFont typeface="Arial" charset="0"/>
              <a:buChar char="•"/>
            </a:pPr>
            <a:r>
              <a:rPr lang="fi-FI" sz="2400" b="0" dirty="0" err="1"/>
              <a:t>Link</a:t>
            </a:r>
            <a:r>
              <a:rPr lang="fi-FI" sz="2400" b="0" dirty="0"/>
              <a:t> to </a:t>
            </a:r>
            <a:r>
              <a:rPr lang="fi-FI" sz="2400" b="0" dirty="0" err="1"/>
              <a:t>electricity</a:t>
            </a:r>
            <a:r>
              <a:rPr lang="fi-FI" sz="2400" b="0" dirty="0"/>
              <a:t> </a:t>
            </a:r>
            <a:r>
              <a:rPr lang="fi-FI" sz="2400" b="0" dirty="0" err="1"/>
              <a:t>markets</a:t>
            </a:r>
            <a:endParaRPr lang="fi-FI" sz="2400" b="0" dirty="0"/>
          </a:p>
          <a:p>
            <a:pPr marL="342900" indent="-342900">
              <a:lnSpc>
                <a:spcPct val="100000"/>
              </a:lnSpc>
              <a:spcBef>
                <a:spcPts val="576"/>
              </a:spcBef>
              <a:buFont typeface="Arial" charset="0"/>
              <a:buChar char="•"/>
            </a:pPr>
            <a:r>
              <a:rPr lang="fi-FI" sz="2400" b="0" dirty="0" err="1"/>
              <a:t>Conclusions</a:t>
            </a:r>
            <a:endParaRPr lang="fi-FI" sz="2400" b="0" dirty="0"/>
          </a:p>
          <a:p>
            <a:pPr marL="342900" indent="-342900">
              <a:lnSpc>
                <a:spcPct val="100000"/>
              </a:lnSpc>
              <a:spcBef>
                <a:spcPts val="576"/>
              </a:spcBef>
              <a:buFont typeface="Arial" charset="0"/>
              <a:buChar char="•"/>
            </a:pPr>
            <a:endParaRPr lang="fi-FI" sz="2400" b="0" dirty="0"/>
          </a:p>
          <a:p>
            <a:pPr marL="342900" indent="-342900">
              <a:lnSpc>
                <a:spcPct val="100000"/>
              </a:lnSpc>
              <a:spcBef>
                <a:spcPts val="576"/>
              </a:spcBef>
              <a:buFont typeface="Arial" charset="0"/>
              <a:buChar char="•"/>
            </a:pPr>
            <a:endParaRPr lang="fi-FI" sz="2400" b="0" dirty="0"/>
          </a:p>
        </p:txBody>
      </p:sp>
      <p:sp>
        <p:nvSpPr>
          <p:cNvPr id="3" name="Otsikk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Contents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1802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201319" y="1387740"/>
            <a:ext cx="4763429" cy="3997060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400" b="0" dirty="0"/>
              <a:t>Demand for ’flexibility’ in power system increases 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400" b="0" dirty="0"/>
              <a:t>Industry sector ½ of all electricity in Finland</a:t>
            </a:r>
          </a:p>
          <a:p>
            <a:pPr marL="342900" indent="-342900"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200" b="0" dirty="0"/>
              <a:t>Varying possibilities for demand flexibility and response </a:t>
            </a:r>
          </a:p>
          <a:p>
            <a:pPr marL="682625" lvl="1" indent="-342900" eaLnBrk="1" hangingPunct="1">
              <a:lnSpc>
                <a:spcPct val="11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2000" dirty="0"/>
              <a:t>Large single users (e.g. paper mill)</a:t>
            </a:r>
            <a:endParaRPr lang="en-US" sz="2000" b="0" dirty="0"/>
          </a:p>
          <a:p>
            <a:pPr marL="682625" lvl="1" indent="-342900" eaLnBrk="1" hangingPunct="1">
              <a:lnSpc>
                <a:spcPct val="11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2000" b="0" dirty="0"/>
              <a:t>Complex industrial processes </a:t>
            </a:r>
          </a:p>
          <a:p>
            <a:pPr marL="682625" lvl="1" indent="-342900" eaLnBrk="1" hangingPunct="1">
              <a:lnSpc>
                <a:spcPct val="11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2000" b="0" dirty="0"/>
              <a:t>Depends on product value vs. compensation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10" name="Kuva 9">
            <a:extLst>
              <a:ext uri="{FF2B5EF4-FFF2-40B4-BE49-F238E27FC236}">
                <a16:creationId xmlns="" xmlns:a16="http://schemas.microsoft.com/office/drawing/2014/main" id="{3F3E3632-825E-45B6-AA22-85CD6DBEA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85" y="1275021"/>
            <a:ext cx="4344615" cy="2644241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="" xmlns:a16="http://schemas.microsoft.com/office/drawing/2014/main" id="{B1A65A05-C42D-4872-B007-BE067E794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484" y="3806543"/>
            <a:ext cx="3645646" cy="222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42875" y="2251700"/>
            <a:ext cx="5016500" cy="2921000"/>
          </a:xfrm>
          <a:prstGeom prst="rect">
            <a:avLst/>
          </a:prstGeom>
        </p:spPr>
      </p:pic>
      <p:sp>
        <p:nvSpPr>
          <p:cNvPr id="2" name="Tekstin paikkamerkki 1"/>
          <p:cNvSpPr>
            <a:spLocks noGrp="1"/>
          </p:cNvSpPr>
          <p:nvPr>
            <p:ph type="body" sz="quarter" idx="13"/>
          </p:nvPr>
        </p:nvSpPr>
        <p:spPr>
          <a:xfrm>
            <a:off x="4403039" y="1273440"/>
            <a:ext cx="4743450" cy="41364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 err="1"/>
              <a:t>Demand</a:t>
            </a:r>
            <a:r>
              <a:rPr lang="fi-FI" sz="2200" b="0" dirty="0"/>
              <a:t> </a:t>
            </a:r>
            <a:r>
              <a:rPr lang="fi-FI" sz="2200" b="0" dirty="0" err="1"/>
              <a:t>Response</a:t>
            </a:r>
            <a:r>
              <a:rPr lang="fi-FI" sz="2200" b="0" dirty="0"/>
              <a:t> (DR) </a:t>
            </a:r>
            <a:r>
              <a:rPr lang="fi-FI" sz="2200" b="0" dirty="0" err="1"/>
              <a:t>or</a:t>
            </a:r>
            <a:r>
              <a:rPr lang="fi-FI" sz="2200" b="0" dirty="0"/>
              <a:t> </a:t>
            </a:r>
            <a:r>
              <a:rPr lang="fi-FI" sz="2200" b="0" dirty="0" err="1"/>
              <a:t>Demand</a:t>
            </a:r>
            <a:r>
              <a:rPr lang="fi-FI" sz="2200" b="0" dirty="0"/>
              <a:t> Side Management (DSM)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 err="1"/>
              <a:t>Why</a:t>
            </a:r>
            <a:r>
              <a:rPr lang="fi-FI" sz="2200" b="0" dirty="0"/>
              <a:t>?</a:t>
            </a:r>
          </a:p>
          <a:p>
            <a:pPr lvl="1">
              <a:spcBef>
                <a:spcPts val="600"/>
              </a:spcBef>
              <a:buFont typeface="Courier New" charset="0"/>
              <a:buChar char="o"/>
            </a:pPr>
            <a:r>
              <a:rPr lang="fi-FI" sz="2000" dirty="0" err="1"/>
              <a:t>Improve</a:t>
            </a:r>
            <a:r>
              <a:rPr lang="fi-FI" sz="2000" dirty="0"/>
              <a:t> </a:t>
            </a:r>
            <a:r>
              <a:rPr lang="fi-FI" sz="2000" dirty="0" err="1"/>
              <a:t>demand</a:t>
            </a:r>
            <a:r>
              <a:rPr lang="fi-FI" sz="2000" dirty="0"/>
              <a:t> &amp; </a:t>
            </a:r>
            <a:r>
              <a:rPr lang="fi-FI" sz="2000" dirty="0" err="1"/>
              <a:t>supply</a:t>
            </a:r>
            <a:r>
              <a:rPr lang="fi-FI" sz="2000" dirty="0"/>
              <a:t> </a:t>
            </a:r>
            <a:r>
              <a:rPr lang="fi-FI" sz="2000" dirty="0" err="1"/>
              <a:t>matching</a:t>
            </a:r>
            <a:endParaRPr lang="fi-FI" sz="2000" dirty="0"/>
          </a:p>
          <a:p>
            <a:pPr lvl="1">
              <a:spcBef>
                <a:spcPts val="600"/>
              </a:spcBef>
              <a:buFont typeface="Courier New" charset="0"/>
              <a:buChar char="o"/>
            </a:pPr>
            <a:r>
              <a:rPr lang="fi-FI" sz="2000" dirty="0" err="1"/>
              <a:t>Avoid</a:t>
            </a:r>
            <a:r>
              <a:rPr lang="fi-FI" sz="2000" dirty="0"/>
              <a:t> </a:t>
            </a:r>
            <a:r>
              <a:rPr lang="fi-FI" sz="2000" dirty="0" err="1"/>
              <a:t>costly</a:t>
            </a:r>
            <a:r>
              <a:rPr lang="fi-FI" sz="2000" dirty="0"/>
              <a:t> </a:t>
            </a:r>
            <a:r>
              <a:rPr lang="fi-FI" sz="2000" dirty="0" err="1"/>
              <a:t>new</a:t>
            </a:r>
            <a:r>
              <a:rPr lang="fi-FI" sz="2000" dirty="0"/>
              <a:t> </a:t>
            </a:r>
            <a:r>
              <a:rPr lang="fi-FI" sz="2000" dirty="0" err="1"/>
              <a:t>investments</a:t>
            </a:r>
            <a:r>
              <a:rPr lang="fi-FI" sz="2000" dirty="0"/>
              <a:t> in </a:t>
            </a:r>
            <a:r>
              <a:rPr lang="fi-FI" sz="2000" dirty="0" err="1"/>
              <a:t>power</a:t>
            </a:r>
            <a:r>
              <a:rPr lang="fi-FI" sz="2000" dirty="0"/>
              <a:t> </a:t>
            </a:r>
            <a:r>
              <a:rPr lang="fi-FI" sz="2000" dirty="0" err="1"/>
              <a:t>plants</a:t>
            </a:r>
            <a:endParaRPr lang="fi-FI" sz="2000" dirty="0"/>
          </a:p>
          <a:p>
            <a:pPr lvl="1">
              <a:spcBef>
                <a:spcPts val="600"/>
              </a:spcBef>
              <a:buFont typeface="Courier New" charset="0"/>
              <a:buChar char="o"/>
            </a:pPr>
            <a:r>
              <a:rPr lang="fi-FI" sz="2000" dirty="0" err="1"/>
              <a:t>Improve</a:t>
            </a:r>
            <a:r>
              <a:rPr lang="fi-FI" sz="2000" dirty="0"/>
              <a:t> </a:t>
            </a:r>
            <a:r>
              <a:rPr lang="fi-FI" sz="2000" dirty="0" err="1"/>
              <a:t>power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r>
              <a:rPr lang="fi-FI" sz="2000" dirty="0"/>
              <a:t> </a:t>
            </a:r>
            <a:r>
              <a:rPr lang="fi-FI" sz="2000" dirty="0" err="1"/>
              <a:t>reliability</a:t>
            </a:r>
            <a:endParaRPr lang="fi-FI" sz="2000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/>
              <a:t>How? </a:t>
            </a:r>
          </a:p>
          <a:p>
            <a:pPr marL="796925" lvl="1" indent="-457200">
              <a:spcBef>
                <a:spcPts val="600"/>
              </a:spcBef>
              <a:buFont typeface="Courier New" charset="0"/>
              <a:buChar char="o"/>
            </a:pPr>
            <a:r>
              <a:rPr lang="fi-FI" sz="2000" dirty="0" err="1"/>
              <a:t>Affects</a:t>
            </a:r>
            <a:r>
              <a:rPr lang="fi-FI" sz="2000" dirty="0"/>
              <a:t> </a:t>
            </a:r>
            <a:r>
              <a:rPr lang="fi-FI" sz="2000" dirty="0" err="1"/>
              <a:t>demand</a:t>
            </a:r>
            <a:r>
              <a:rPr lang="fi-FI" sz="2000" dirty="0"/>
              <a:t> </a:t>
            </a:r>
            <a:r>
              <a:rPr lang="fi-FI" sz="2000" dirty="0" err="1"/>
              <a:t>profile</a:t>
            </a:r>
            <a:r>
              <a:rPr lang="fi-FI" sz="2000" dirty="0"/>
              <a:t> and </a:t>
            </a:r>
            <a:r>
              <a:rPr lang="fi-FI" sz="2000" dirty="0" err="1"/>
              <a:t>magnitude</a:t>
            </a:r>
            <a:endParaRPr lang="fi-FI" sz="2000" dirty="0"/>
          </a:p>
          <a:p>
            <a:pPr marL="796925" lvl="1" indent="-457200">
              <a:spcBef>
                <a:spcPts val="600"/>
              </a:spcBef>
              <a:buFont typeface="Courier New" charset="0"/>
              <a:buChar char="o"/>
            </a:pPr>
            <a:r>
              <a:rPr lang="fi-FI" sz="2000" dirty="0" err="1"/>
              <a:t>Different</a:t>
            </a:r>
            <a:r>
              <a:rPr lang="fi-FI" sz="2000" dirty="0"/>
              <a:t> </a:t>
            </a:r>
            <a:r>
              <a:rPr lang="fi-FI" sz="2000" dirty="0" err="1"/>
              <a:t>time</a:t>
            </a:r>
            <a:r>
              <a:rPr lang="fi-FI" sz="2000" dirty="0"/>
              <a:t> </a:t>
            </a:r>
            <a:r>
              <a:rPr lang="fi-FI" sz="2000" dirty="0" err="1"/>
              <a:t>scales</a:t>
            </a:r>
            <a:r>
              <a:rPr lang="fi-FI" sz="2000" dirty="0"/>
              <a:t> (</a:t>
            </a:r>
            <a:r>
              <a:rPr lang="fi-FI" sz="2000" dirty="0" err="1"/>
              <a:t>fast-slow</a:t>
            </a:r>
            <a:r>
              <a:rPr lang="fi-FI" sz="2000" dirty="0"/>
              <a:t>)</a:t>
            </a:r>
          </a:p>
          <a:p>
            <a:pPr marL="796925" lvl="1" indent="-457200">
              <a:spcBef>
                <a:spcPts val="600"/>
              </a:spcBef>
              <a:buFont typeface="Courier New" charset="0"/>
              <a:buChar char="o"/>
            </a:pPr>
            <a:r>
              <a:rPr lang="fi-FI" sz="2000" dirty="0" err="1"/>
              <a:t>Affects</a:t>
            </a:r>
            <a:r>
              <a:rPr lang="fi-FI" sz="2000" dirty="0"/>
              <a:t> </a:t>
            </a:r>
            <a:r>
              <a:rPr lang="fi-FI" sz="2000" dirty="0" err="1"/>
              <a:t>power</a:t>
            </a:r>
            <a:r>
              <a:rPr lang="fi-FI" sz="2000" dirty="0"/>
              <a:t> and/</a:t>
            </a:r>
            <a:r>
              <a:rPr lang="fi-FI" sz="2000" dirty="0" err="1"/>
              <a:t>or</a:t>
            </a:r>
            <a:r>
              <a:rPr lang="fi-FI" sz="2000" dirty="0"/>
              <a:t> </a:t>
            </a:r>
            <a:r>
              <a:rPr lang="fi-FI" sz="2000" dirty="0" err="1"/>
              <a:t>energy</a:t>
            </a:r>
            <a:endParaRPr lang="fi-FI" sz="2000" dirty="0"/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endParaRPr lang="fi-FI" sz="2400" dirty="0"/>
          </a:p>
        </p:txBody>
      </p:sp>
      <p:sp>
        <p:nvSpPr>
          <p:cNvPr id="3" name="Otsikk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Principles</a:t>
            </a:r>
            <a:r>
              <a:rPr lang="fi-FI" dirty="0"/>
              <a:t> of </a:t>
            </a: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Response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104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72F4B05E-E15C-4BF6-872C-A064B32EBE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5642663" cy="4136400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</a:pPr>
            <a:r>
              <a:rPr lang="en-US" sz="2900" dirty="0"/>
              <a:t>The focus of demand-side load participation is primarily on the industrial sector due to</a:t>
            </a:r>
          </a:p>
          <a:p>
            <a:pPr lvl="1">
              <a:buFont typeface="Arial" charset="0"/>
              <a:buChar char="•"/>
            </a:pPr>
            <a:r>
              <a:rPr lang="en-US" sz="2600" dirty="0"/>
              <a:t>inherently large loads</a:t>
            </a:r>
          </a:p>
          <a:p>
            <a:pPr lvl="1">
              <a:buFont typeface="Arial" charset="0"/>
              <a:buChar char="•"/>
            </a:pPr>
            <a:r>
              <a:rPr lang="en-US" sz="2600" dirty="0"/>
              <a:t>existing sensors and metering technologies available</a:t>
            </a:r>
          </a:p>
          <a:p>
            <a:pPr lvl="1">
              <a:buFont typeface="Arial" charset="0"/>
              <a:buChar char="•"/>
            </a:pPr>
            <a:r>
              <a:rPr lang="en-US" sz="2600" dirty="0"/>
              <a:t>existing staff of competing plant managers and energy buyers</a:t>
            </a:r>
          </a:p>
          <a:p>
            <a:endParaRPr lang="fi-FI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900" dirty="0"/>
              <a:t>For a load to have the ability to provide DSM, certain characteristics are necessary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speed of response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automation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load directionality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metering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frequency of request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geographic location of response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AD6F4EF4-130B-4E68-AE8A-67BEF55297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Characteristics</a:t>
            </a:r>
            <a:r>
              <a:rPr lang="fi-FI" dirty="0"/>
              <a:t> for DSM </a:t>
            </a:r>
            <a:r>
              <a:rPr lang="fi-FI" dirty="0" err="1"/>
              <a:t>participation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95F83CC-4B62-4BA1-AB67-561B64517EA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CE49EC4D-4750-480E-BE72-395C9664FD8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4E502451-976D-4925-A7C3-A11327CEC13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105D8ED-5FEB-4DC9-84C3-219178569EC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BAAD533A-74EB-4418-8A85-50275E756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3435" y="2000251"/>
            <a:ext cx="2950234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60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DA7D4343-D7F3-4762-BD1E-6EA71EBD9D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5899838" cy="4136400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/>
              <a:t>These loads can also be classified as follows: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/>
              <a:t>Main Process Load (MPL)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900" dirty="0"/>
              <a:t>process steps that are dedicated to the direct output of the facility through the handling or transformation of raw materials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/>
              <a:t>Ancillary Process Load (APL)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900" dirty="0"/>
              <a:t>processes involved in supporting the main process loads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/>
              <a:t>Environmental Process Load (EPL)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900" dirty="0"/>
              <a:t>processes required to provide a safe and comfortable working environment for the facility employees.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/>
              <a:t>These each have inherent flexibility. In this case, flexibility is the availability of loads to move a portion of the consumption and is not specific towards any service.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953A6BFE-A560-459F-AF91-7CEA4C1393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Characteristics</a:t>
            </a:r>
            <a:r>
              <a:rPr lang="fi-FI" dirty="0"/>
              <a:t> for DSM </a:t>
            </a:r>
            <a:r>
              <a:rPr lang="fi-FI" dirty="0" err="1"/>
              <a:t>participation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ABC4D71-1295-4427-9A4C-3EF475A8B6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9D421EE5-8BB1-42FE-ABA0-DF0B10B07D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02AC337-7322-4E00-A049-12FA84456B2C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DE273DE-9674-43C5-926B-99C9206A39C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931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/>
          <p:cNvSpPr>
            <a:spLocks noGrp="1"/>
          </p:cNvSpPr>
          <p:nvPr>
            <p:ph type="body" sz="quarter" idx="13"/>
          </p:nvPr>
        </p:nvSpPr>
        <p:spPr>
          <a:xfrm>
            <a:off x="159027" y="1616340"/>
            <a:ext cx="8984974" cy="35500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/>
              <a:t>Energy-</a:t>
            </a:r>
            <a:r>
              <a:rPr lang="fi-FI" sz="2200" b="0" dirty="0" err="1"/>
              <a:t>intensive</a:t>
            </a:r>
            <a:r>
              <a:rPr lang="fi-FI" sz="2200" b="0" dirty="0"/>
              <a:t> </a:t>
            </a:r>
            <a:r>
              <a:rPr lang="fi-FI" sz="2200" b="0" dirty="0" err="1"/>
              <a:t>industrial</a:t>
            </a:r>
            <a:r>
              <a:rPr lang="fi-FI" sz="2200" b="0" dirty="0"/>
              <a:t> </a:t>
            </a:r>
            <a:r>
              <a:rPr lang="fi-FI" sz="2200" b="0" dirty="0" err="1"/>
              <a:t>processes</a:t>
            </a:r>
            <a:r>
              <a:rPr lang="fi-FI" sz="2200" b="0" dirty="0"/>
              <a:t> </a:t>
            </a:r>
            <a:r>
              <a:rPr lang="fi-FI" sz="2200" b="0" dirty="0" err="1"/>
              <a:t>often</a:t>
            </a:r>
            <a:r>
              <a:rPr lang="fi-FI" sz="2200" b="0" dirty="0"/>
              <a:t> </a:t>
            </a:r>
            <a:r>
              <a:rPr lang="fi-FI" sz="2200" b="0" dirty="0" err="1"/>
              <a:t>run</a:t>
            </a:r>
            <a:r>
              <a:rPr lang="fi-FI" sz="2200" b="0" dirty="0"/>
              <a:t> on </a:t>
            </a:r>
            <a:r>
              <a:rPr lang="fi-FI" sz="2200" b="0" dirty="0" err="1"/>
              <a:t>continuous</a:t>
            </a:r>
            <a:r>
              <a:rPr lang="fi-FI" sz="2200" b="0" dirty="0"/>
              <a:t> </a:t>
            </a:r>
            <a:r>
              <a:rPr lang="fi-FI" sz="2200" b="0" dirty="0" err="1"/>
              <a:t>basis</a:t>
            </a:r>
            <a:endParaRPr lang="fi-FI" sz="2200" b="0" dirty="0"/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 err="1"/>
              <a:t>Lack</a:t>
            </a:r>
            <a:r>
              <a:rPr lang="fi-FI" sz="2200" b="0" dirty="0"/>
              <a:t> of </a:t>
            </a:r>
            <a:r>
              <a:rPr lang="fi-FI" sz="2200" b="0" dirty="0" err="1"/>
              <a:t>storage</a:t>
            </a:r>
            <a:r>
              <a:rPr lang="fi-FI" sz="2200" b="0" dirty="0"/>
              <a:t>, </a:t>
            </a:r>
            <a:r>
              <a:rPr lang="fi-FI" sz="2200" b="0" dirty="0" err="1"/>
              <a:t>processes</a:t>
            </a:r>
            <a:r>
              <a:rPr lang="fi-FI" sz="2200" b="0" dirty="0"/>
              <a:t> </a:t>
            </a:r>
            <a:r>
              <a:rPr lang="fi-FI" sz="2200" b="0" dirty="0" err="1"/>
              <a:t>run</a:t>
            </a:r>
            <a:r>
              <a:rPr lang="fi-FI" sz="2200" b="0" dirty="0"/>
              <a:t> </a:t>
            </a:r>
            <a:r>
              <a:rPr lang="fi-FI" sz="2200" b="0" dirty="0" err="1"/>
              <a:t>according</a:t>
            </a:r>
            <a:r>
              <a:rPr lang="fi-FI" sz="2200" b="0" dirty="0"/>
              <a:t> to </a:t>
            </a:r>
            <a:r>
              <a:rPr lang="fi-FI" sz="2200" b="0" dirty="0" err="1"/>
              <a:t>customer</a:t>
            </a:r>
            <a:r>
              <a:rPr lang="fi-FI" sz="2200" b="0" dirty="0"/>
              <a:t> </a:t>
            </a:r>
            <a:r>
              <a:rPr lang="fi-FI" sz="2200" b="0" dirty="0" err="1"/>
              <a:t>plan</a:t>
            </a:r>
            <a:endParaRPr lang="fi-FI" sz="2200" b="0" dirty="0"/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 err="1"/>
              <a:t>Integration</a:t>
            </a:r>
            <a:r>
              <a:rPr lang="fi-FI" sz="2200" b="0" dirty="0"/>
              <a:t> of </a:t>
            </a:r>
            <a:r>
              <a:rPr lang="fi-FI" sz="2200" b="0" dirty="0" err="1"/>
              <a:t>industrial</a:t>
            </a:r>
            <a:r>
              <a:rPr lang="fi-FI" sz="2200" b="0" dirty="0"/>
              <a:t> </a:t>
            </a:r>
            <a:r>
              <a:rPr lang="fi-FI" sz="2200" b="0" dirty="0" err="1"/>
              <a:t>processes</a:t>
            </a:r>
            <a:r>
              <a:rPr lang="fi-FI" sz="2200" b="0" dirty="0"/>
              <a:t> to </a:t>
            </a:r>
            <a:r>
              <a:rPr lang="fi-FI" sz="2200" b="0" dirty="0" err="1"/>
              <a:t>other</a:t>
            </a:r>
            <a:r>
              <a:rPr lang="fi-FI" sz="2200" b="0" dirty="0"/>
              <a:t> </a:t>
            </a:r>
            <a:r>
              <a:rPr lang="fi-FI" sz="2200" b="0" dirty="0" err="1"/>
              <a:t>sectors</a:t>
            </a:r>
            <a:r>
              <a:rPr lang="fi-FI" sz="2200" b="0" dirty="0"/>
              <a:t> and </a:t>
            </a:r>
            <a:r>
              <a:rPr lang="fi-FI" sz="2200" b="0" dirty="0" err="1"/>
              <a:t>businesses</a:t>
            </a:r>
            <a:endParaRPr lang="fi-FI" sz="2200" b="0" dirty="0"/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/>
              <a:t>Price </a:t>
            </a:r>
            <a:r>
              <a:rPr lang="fi-FI" sz="2200" b="0" dirty="0" err="1"/>
              <a:t>risk</a:t>
            </a:r>
            <a:r>
              <a:rPr lang="fi-FI" sz="2200" b="0" dirty="0"/>
              <a:t> </a:t>
            </a:r>
            <a:r>
              <a:rPr lang="fi-FI" sz="2200" b="0" dirty="0" err="1"/>
              <a:t>already</a:t>
            </a:r>
            <a:r>
              <a:rPr lang="fi-FI" sz="2200" b="0" dirty="0"/>
              <a:t> </a:t>
            </a:r>
            <a:r>
              <a:rPr lang="fi-FI" sz="2200" b="0" dirty="0" err="1"/>
              <a:t>minimized</a:t>
            </a:r>
            <a:r>
              <a:rPr lang="fi-FI" sz="2200" b="0" dirty="0"/>
              <a:t> (</a:t>
            </a:r>
            <a:r>
              <a:rPr lang="fi-FI" sz="2200" b="0" dirty="0" err="1"/>
              <a:t>hedging</a:t>
            </a:r>
            <a:r>
              <a:rPr lang="fi-FI" sz="2200" b="0" dirty="0"/>
              <a:t>, long-</a:t>
            </a:r>
            <a:r>
              <a:rPr lang="fi-FI" sz="2200" b="0" dirty="0" err="1"/>
              <a:t>term</a:t>
            </a:r>
            <a:r>
              <a:rPr lang="fi-FI" sz="2200" b="0" dirty="0"/>
              <a:t> </a:t>
            </a:r>
            <a:r>
              <a:rPr lang="fi-FI" sz="2200" b="0" dirty="0" err="1"/>
              <a:t>contracts</a:t>
            </a:r>
            <a:r>
              <a:rPr lang="fi-FI" sz="2200" b="0" dirty="0"/>
              <a:t>)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 err="1"/>
              <a:t>Not</a:t>
            </a:r>
            <a:r>
              <a:rPr lang="fi-FI" sz="2200" b="0" dirty="0"/>
              <a:t> </a:t>
            </a:r>
            <a:r>
              <a:rPr lang="fi-FI" sz="2200" b="0" dirty="0" err="1"/>
              <a:t>part</a:t>
            </a:r>
            <a:r>
              <a:rPr lang="fi-FI" sz="2200" b="0" dirty="0"/>
              <a:t> of </a:t>
            </a:r>
            <a:r>
              <a:rPr lang="fi-FI" sz="2200" b="0" dirty="0" err="1"/>
              <a:t>the</a:t>
            </a:r>
            <a:r>
              <a:rPr lang="fi-FI" sz="2200" b="0" dirty="0"/>
              <a:t> </a:t>
            </a:r>
            <a:r>
              <a:rPr lang="fi-FI" sz="2200" b="0" dirty="0" err="1"/>
              <a:t>core</a:t>
            </a:r>
            <a:r>
              <a:rPr lang="fi-FI" sz="2200" b="0" dirty="0"/>
              <a:t> business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 err="1"/>
              <a:t>Investment</a:t>
            </a:r>
            <a:r>
              <a:rPr lang="fi-FI" sz="2200" b="0" dirty="0"/>
              <a:t> </a:t>
            </a:r>
            <a:r>
              <a:rPr lang="fi-FI" sz="2200" b="0" dirty="0" err="1"/>
              <a:t>costs</a:t>
            </a:r>
            <a:r>
              <a:rPr lang="fi-FI" sz="2200" b="0" dirty="0"/>
              <a:t> in DR </a:t>
            </a:r>
            <a:r>
              <a:rPr lang="fi-FI" sz="2200" b="0" dirty="0" err="1"/>
              <a:t>often</a:t>
            </a:r>
            <a:r>
              <a:rPr lang="fi-FI" sz="2200" b="0" dirty="0"/>
              <a:t> </a:t>
            </a:r>
            <a:r>
              <a:rPr lang="fi-FI" sz="2200" b="0" dirty="0" err="1"/>
              <a:t>much</a:t>
            </a:r>
            <a:r>
              <a:rPr lang="fi-FI" sz="2200" b="0" dirty="0"/>
              <a:t> </a:t>
            </a:r>
            <a:r>
              <a:rPr lang="fi-FI" sz="2200" b="0" dirty="0" err="1"/>
              <a:t>lower</a:t>
            </a:r>
            <a:r>
              <a:rPr lang="fi-FI" sz="2200" b="0" dirty="0"/>
              <a:t> </a:t>
            </a:r>
            <a:r>
              <a:rPr lang="fi-FI" sz="2200" b="0" dirty="0" err="1"/>
              <a:t>than</a:t>
            </a:r>
            <a:r>
              <a:rPr lang="fi-FI" sz="2200" b="0" dirty="0"/>
              <a:t> </a:t>
            </a:r>
            <a:r>
              <a:rPr lang="fi-FI" sz="2200" b="0" dirty="0" err="1"/>
              <a:t>gas</a:t>
            </a:r>
            <a:r>
              <a:rPr lang="fi-FI" sz="2200" b="0" dirty="0"/>
              <a:t> </a:t>
            </a:r>
            <a:r>
              <a:rPr lang="fi-FI" sz="2200" b="0" dirty="0" err="1"/>
              <a:t>turbine</a:t>
            </a:r>
            <a:r>
              <a:rPr lang="fi-FI" sz="2200" b="0" dirty="0"/>
              <a:t> (</a:t>
            </a:r>
            <a:r>
              <a:rPr lang="fi-FI" sz="2200" b="0" dirty="0" err="1"/>
              <a:t>supply</a:t>
            </a:r>
            <a:r>
              <a:rPr lang="fi-FI" sz="2200" b="0" dirty="0"/>
              <a:t>)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 err="1"/>
              <a:t>Variable</a:t>
            </a:r>
            <a:r>
              <a:rPr lang="fi-FI" sz="2200" b="0" dirty="0"/>
              <a:t> </a:t>
            </a:r>
            <a:r>
              <a:rPr lang="fi-FI" sz="2200" b="0" dirty="0" err="1"/>
              <a:t>costs</a:t>
            </a:r>
            <a:r>
              <a:rPr lang="fi-FI" sz="2200" b="0" dirty="0"/>
              <a:t> </a:t>
            </a:r>
            <a:r>
              <a:rPr lang="fi-FI" sz="2200" b="0" dirty="0" err="1"/>
              <a:t>higher</a:t>
            </a:r>
            <a:r>
              <a:rPr lang="fi-FI" sz="2200" b="0" dirty="0"/>
              <a:t> </a:t>
            </a:r>
            <a:r>
              <a:rPr lang="fi-FI" sz="2200" b="0" dirty="0" err="1"/>
              <a:t>than</a:t>
            </a:r>
            <a:r>
              <a:rPr lang="fi-FI" sz="2200" b="0" dirty="0"/>
              <a:t> </a:t>
            </a:r>
            <a:r>
              <a:rPr lang="fi-FI" sz="2200" b="0" dirty="0" err="1"/>
              <a:t>with</a:t>
            </a:r>
            <a:r>
              <a:rPr lang="fi-FI" sz="2200" b="0" dirty="0"/>
              <a:t> a </a:t>
            </a:r>
            <a:r>
              <a:rPr lang="fi-FI" sz="2200" b="0" dirty="0" err="1"/>
              <a:t>gas</a:t>
            </a:r>
            <a:r>
              <a:rPr lang="fi-FI" sz="2200" b="0" dirty="0"/>
              <a:t> </a:t>
            </a:r>
            <a:r>
              <a:rPr lang="fi-FI" sz="2200" b="0" dirty="0" err="1"/>
              <a:t>turbine</a:t>
            </a:r>
            <a:r>
              <a:rPr lang="fi-FI" sz="2200" b="0" dirty="0"/>
              <a:t> (</a:t>
            </a:r>
            <a:r>
              <a:rPr lang="fi-FI" sz="2200" b="0" dirty="0" err="1"/>
              <a:t>supply</a:t>
            </a:r>
            <a:r>
              <a:rPr lang="fi-FI" sz="2200" b="0" dirty="0"/>
              <a:t>)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/>
              <a:t>Smart </a:t>
            </a:r>
            <a:r>
              <a:rPr lang="fi-FI" sz="2200" b="0" dirty="0" err="1"/>
              <a:t>metering</a:t>
            </a:r>
            <a:r>
              <a:rPr lang="fi-FI" sz="2200" b="0" dirty="0"/>
              <a:t> and data </a:t>
            </a:r>
            <a:r>
              <a:rPr lang="fi-FI" sz="2200" b="0" dirty="0" err="1"/>
              <a:t>exchange</a:t>
            </a:r>
            <a:r>
              <a:rPr lang="fi-FI" sz="2200" b="0" dirty="0"/>
              <a:t> </a:t>
            </a:r>
            <a:r>
              <a:rPr lang="fi-FI" sz="2200" b="0" dirty="0" err="1"/>
              <a:t>equipment</a:t>
            </a:r>
            <a:r>
              <a:rPr lang="fi-FI" sz="2200" b="0" dirty="0"/>
              <a:t> </a:t>
            </a:r>
            <a:r>
              <a:rPr lang="fi-FI" sz="2200" b="0" dirty="0" err="1"/>
              <a:t>often</a:t>
            </a:r>
            <a:r>
              <a:rPr lang="fi-FI" sz="2200" b="0" dirty="0"/>
              <a:t> </a:t>
            </a:r>
            <a:r>
              <a:rPr lang="fi-FI" sz="2200" b="0" dirty="0" err="1"/>
              <a:t>available</a:t>
            </a:r>
            <a:endParaRPr lang="fi-FI" sz="2200" b="0" dirty="0"/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/>
              <a:t>Etc.</a:t>
            </a:r>
            <a:endParaRPr lang="fi-FI" sz="2200" dirty="0"/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endParaRPr lang="fi-FI" sz="2200" dirty="0"/>
          </a:p>
        </p:txBody>
      </p:sp>
      <p:sp>
        <p:nvSpPr>
          <p:cNvPr id="3" name="Otsikk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Issues</a:t>
            </a:r>
            <a:r>
              <a:rPr lang="fi-FI" dirty="0"/>
              <a:t> and </a:t>
            </a:r>
            <a:r>
              <a:rPr lang="fi-FI" dirty="0" err="1"/>
              <a:t>advantages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industrial</a:t>
            </a:r>
            <a:r>
              <a:rPr lang="fi-FI" dirty="0"/>
              <a:t> DR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5788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86566" y="434895"/>
            <a:ext cx="7772400" cy="900000"/>
          </a:xfrm>
        </p:spPr>
        <p:txBody>
          <a:bodyPr/>
          <a:lstStyle/>
          <a:p>
            <a:r>
              <a:rPr lang="en-US" dirty="0"/>
              <a:t>Potential of industrial DR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graphicFrame>
        <p:nvGraphicFramePr>
          <p:cNvPr id="9" name="Taulukko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595621"/>
              </p:ext>
            </p:extLst>
          </p:nvPr>
        </p:nvGraphicFramePr>
        <p:xfrm>
          <a:off x="485772" y="3697189"/>
          <a:ext cx="8543928" cy="203638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287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429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858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609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609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8626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4852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4369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5563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493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Country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Sweden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Denmark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Norway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Finland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Estonia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Latvia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Lithuania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Total: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5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Peak [MW]</a:t>
                      </a:r>
                      <a:endParaRPr lang="fi-FI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27,000</a:t>
                      </a:r>
                      <a:endParaRPr lang="fi-FI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6,100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24,000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15,105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1,550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1,368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2,200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77,323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36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Industry energy 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36.8%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33.1%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43.7%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47.0%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32.0%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28.0%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40.0%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40.6%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0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Industry flexibility, share of peak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7.0% - 8.5%</a:t>
                      </a:r>
                      <a:endParaRPr lang="fi-FI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0.3% - 3.5%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1.1% - 6.3%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9.0% 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4.2%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0.5% - 1.0%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0.2% - 0.8%</a:t>
                      </a:r>
                      <a:endParaRPr lang="fi-FI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4.7% - 7.1%</a:t>
                      </a:r>
                      <a:endParaRPr lang="fi-FI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kstin paikkamerkki 1"/>
          <p:cNvSpPr>
            <a:spLocks noGrp="1"/>
          </p:cNvSpPr>
          <p:nvPr>
            <p:ph type="body" sz="quarter" idx="13"/>
          </p:nvPr>
        </p:nvSpPr>
        <p:spPr>
          <a:xfrm>
            <a:off x="117477" y="1250548"/>
            <a:ext cx="8912222" cy="108399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fi-FI" sz="2200" b="0" dirty="0" err="1"/>
              <a:t>Potential</a:t>
            </a:r>
            <a:r>
              <a:rPr lang="fi-FI" sz="2200" b="0" dirty="0"/>
              <a:t> of </a:t>
            </a:r>
            <a:r>
              <a:rPr lang="fi-FI" sz="2200" b="0" dirty="0" err="1"/>
              <a:t>Demand</a:t>
            </a:r>
            <a:r>
              <a:rPr lang="fi-FI" sz="2200" b="0" dirty="0"/>
              <a:t> </a:t>
            </a:r>
            <a:r>
              <a:rPr lang="fi-FI" sz="2200" b="0" dirty="0" err="1"/>
              <a:t>Response</a:t>
            </a:r>
            <a:r>
              <a:rPr lang="fi-FI" sz="2200" b="0" dirty="0"/>
              <a:t> (DR) in </a:t>
            </a:r>
            <a:r>
              <a:rPr lang="fi-FI" sz="2200" b="0" dirty="0" err="1"/>
              <a:t>industry</a:t>
            </a:r>
            <a:r>
              <a:rPr lang="fi-FI" sz="2200" b="0" dirty="0"/>
              <a:t> </a:t>
            </a:r>
            <a:r>
              <a:rPr lang="fi-FI" sz="2200" b="0" dirty="0" err="1"/>
              <a:t>varies</a:t>
            </a:r>
            <a:r>
              <a:rPr lang="fi-FI" sz="2200" b="0" dirty="0"/>
              <a:t> </a:t>
            </a:r>
            <a:r>
              <a:rPr lang="fi-FI" sz="2200" b="0" dirty="0" err="1"/>
              <a:t>by</a:t>
            </a:r>
            <a:r>
              <a:rPr lang="fi-FI" sz="2200" b="0" dirty="0"/>
              <a:t> country and </a:t>
            </a:r>
            <a:r>
              <a:rPr lang="fi-FI" sz="2200" b="0" dirty="0" err="1"/>
              <a:t>industry</a:t>
            </a:r>
            <a:r>
              <a:rPr lang="fi-FI" sz="2200" b="0" dirty="0"/>
              <a:t> </a:t>
            </a:r>
            <a:r>
              <a:rPr lang="fi-FI" sz="2200" b="0" dirty="0" err="1"/>
              <a:t>sector</a:t>
            </a:r>
            <a:endParaRPr lang="fi-FI" sz="2200" b="0" dirty="0"/>
          </a:p>
          <a:p>
            <a:pPr lvl="1">
              <a:spcBef>
                <a:spcPts val="600"/>
              </a:spcBef>
              <a:buFont typeface="Courier New" charset="0"/>
              <a:buChar char="o"/>
            </a:pPr>
            <a:r>
              <a:rPr lang="fi-FI" sz="2000" dirty="0"/>
              <a:t>Finland: 9% of </a:t>
            </a:r>
            <a:r>
              <a:rPr lang="fi-FI" sz="2000" dirty="0" err="1"/>
              <a:t>peak</a:t>
            </a:r>
            <a:r>
              <a:rPr lang="fi-FI" sz="2000" dirty="0"/>
              <a:t> </a:t>
            </a:r>
            <a:r>
              <a:rPr lang="fi-FI" sz="2000" dirty="0" err="1"/>
              <a:t>load</a:t>
            </a:r>
            <a:r>
              <a:rPr lang="fi-FI" sz="2000" dirty="0"/>
              <a:t> (</a:t>
            </a:r>
            <a:r>
              <a:rPr lang="fi-FI" sz="2000" dirty="0" err="1"/>
              <a:t>total</a:t>
            </a:r>
            <a:r>
              <a:rPr lang="fi-FI" sz="2000" dirty="0"/>
              <a:t> DR </a:t>
            </a:r>
            <a:r>
              <a:rPr lang="fi-FI" sz="2000" dirty="0" err="1"/>
              <a:t>potential</a:t>
            </a:r>
            <a:r>
              <a:rPr lang="fi-FI" sz="2000" dirty="0"/>
              <a:t> &lt;30%)</a:t>
            </a:r>
          </a:p>
          <a:p>
            <a:pPr lvl="1">
              <a:spcBef>
                <a:spcPts val="600"/>
              </a:spcBef>
              <a:buFont typeface="Courier New" charset="0"/>
              <a:buChar char="o"/>
            </a:pPr>
            <a:r>
              <a:rPr lang="fi-FI" sz="2000" dirty="0" err="1"/>
              <a:t>grinderies</a:t>
            </a:r>
            <a:r>
              <a:rPr lang="fi-FI" sz="2000" dirty="0"/>
              <a:t> in </a:t>
            </a:r>
            <a:r>
              <a:rPr lang="fi-FI" sz="2000" dirty="0" err="1"/>
              <a:t>pulp</a:t>
            </a:r>
            <a:r>
              <a:rPr lang="fi-FI" sz="2000" dirty="0"/>
              <a:t> and </a:t>
            </a:r>
            <a:r>
              <a:rPr lang="fi-FI" sz="2000" dirty="0" err="1"/>
              <a:t>paper</a:t>
            </a:r>
            <a:r>
              <a:rPr lang="fi-FI" sz="2000" dirty="0"/>
              <a:t> </a:t>
            </a:r>
            <a:r>
              <a:rPr lang="fi-FI" sz="2000" dirty="0" err="1"/>
              <a:t>mills</a:t>
            </a:r>
            <a:r>
              <a:rPr lang="fi-FI" sz="2000" dirty="0"/>
              <a:t> 6%; </a:t>
            </a:r>
            <a:r>
              <a:rPr lang="fi-FI" sz="2000" dirty="0" err="1"/>
              <a:t>electrolyses</a:t>
            </a:r>
            <a:r>
              <a:rPr lang="fi-FI" sz="2000" dirty="0"/>
              <a:t>, </a:t>
            </a:r>
            <a:r>
              <a:rPr lang="fi-FI" sz="2000" dirty="0" err="1"/>
              <a:t>electric</a:t>
            </a:r>
            <a:r>
              <a:rPr lang="fi-FI" sz="2000" dirty="0"/>
              <a:t> </a:t>
            </a:r>
            <a:r>
              <a:rPr lang="fi-FI" sz="2000" dirty="0" err="1"/>
              <a:t>arc</a:t>
            </a:r>
            <a:r>
              <a:rPr lang="fi-FI" sz="2000" dirty="0"/>
              <a:t> </a:t>
            </a:r>
            <a:r>
              <a:rPr lang="fi-FI" sz="2000" dirty="0" err="1"/>
              <a:t>furnaces</a:t>
            </a:r>
            <a:r>
              <a:rPr lang="fi-FI" sz="2000" dirty="0"/>
              <a:t> and </a:t>
            </a:r>
            <a:r>
              <a:rPr lang="fi-FI" sz="2000" dirty="0" err="1"/>
              <a:t>rolling</a:t>
            </a:r>
            <a:r>
              <a:rPr lang="fi-FI" sz="2000" dirty="0"/>
              <a:t> </a:t>
            </a:r>
            <a:r>
              <a:rPr lang="fi-FI" sz="2000" dirty="0" err="1"/>
              <a:t>mills</a:t>
            </a:r>
            <a:r>
              <a:rPr lang="fi-FI" sz="2000" dirty="0"/>
              <a:t> in </a:t>
            </a:r>
            <a:r>
              <a:rPr lang="fi-FI" sz="2000" dirty="0" err="1"/>
              <a:t>metal</a:t>
            </a:r>
            <a:r>
              <a:rPr lang="fi-FI" sz="2000" dirty="0"/>
              <a:t> </a:t>
            </a:r>
            <a:r>
              <a:rPr lang="fi-FI" sz="2000" dirty="0" err="1"/>
              <a:t>industry</a:t>
            </a:r>
            <a:r>
              <a:rPr lang="fi-FI" sz="2000" dirty="0"/>
              <a:t> 2%; </a:t>
            </a:r>
            <a:r>
              <a:rPr lang="fi-FI" sz="2000" dirty="0" err="1"/>
              <a:t>electrolyses</a:t>
            </a:r>
            <a:r>
              <a:rPr lang="fi-FI" sz="2000" dirty="0"/>
              <a:t>, </a:t>
            </a:r>
            <a:r>
              <a:rPr lang="fi-FI" sz="2000" dirty="0" err="1"/>
              <a:t>extruders</a:t>
            </a:r>
            <a:r>
              <a:rPr lang="fi-FI" sz="2000" dirty="0"/>
              <a:t> and </a:t>
            </a:r>
            <a:r>
              <a:rPr lang="fi-FI" sz="2000" dirty="0" err="1"/>
              <a:t>compressors</a:t>
            </a:r>
            <a:r>
              <a:rPr lang="fi-FI" sz="2000" dirty="0"/>
              <a:t> in </a:t>
            </a:r>
            <a:r>
              <a:rPr lang="fi-FI" sz="2000" dirty="0" err="1"/>
              <a:t>chemical</a:t>
            </a:r>
            <a:r>
              <a:rPr lang="fi-FI" sz="2000" dirty="0"/>
              <a:t> </a:t>
            </a:r>
            <a:r>
              <a:rPr lang="fi-FI" sz="2000" dirty="0" err="1"/>
              <a:t>industry</a:t>
            </a:r>
            <a:r>
              <a:rPr lang="fi-FI" sz="2000" dirty="0"/>
              <a:t> 1%; and </a:t>
            </a:r>
            <a:r>
              <a:rPr lang="fi-FI" sz="2000" dirty="0" err="1"/>
              <a:t>mills</a:t>
            </a:r>
            <a:r>
              <a:rPr lang="fi-FI" sz="2000" dirty="0"/>
              <a:t> in </a:t>
            </a:r>
            <a:r>
              <a:rPr lang="fi-FI" sz="2000" dirty="0" err="1"/>
              <a:t>cement</a:t>
            </a:r>
            <a:r>
              <a:rPr lang="fi-FI" sz="2000" dirty="0"/>
              <a:t>, lime and </a:t>
            </a:r>
            <a:r>
              <a:rPr lang="fi-FI" sz="2000" dirty="0" err="1"/>
              <a:t>gypsum</a:t>
            </a:r>
            <a:r>
              <a:rPr lang="fi-FI" sz="2000" dirty="0"/>
              <a:t> </a:t>
            </a:r>
            <a:r>
              <a:rPr lang="fi-FI" sz="2000" dirty="0" err="1"/>
              <a:t>production</a:t>
            </a:r>
            <a:r>
              <a:rPr lang="fi-FI" sz="2000" dirty="0"/>
              <a:t> 0.04%</a:t>
            </a:r>
          </a:p>
          <a:p>
            <a:pPr lvl="1">
              <a:spcBef>
                <a:spcPts val="600"/>
              </a:spcBef>
              <a:buFont typeface="Courier New" charset="0"/>
              <a:buChar char="o"/>
            </a:pP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23130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Link</a:t>
            </a:r>
            <a:r>
              <a:rPr lang="fi-FI" dirty="0"/>
              <a:t> to </a:t>
            </a:r>
            <a:r>
              <a:rPr lang="en-US" dirty="0"/>
              <a:t>electricity</a:t>
            </a:r>
            <a:r>
              <a:rPr lang="fi-FI" dirty="0"/>
              <a:t> </a:t>
            </a:r>
            <a:r>
              <a:rPr lang="fi-FI" dirty="0" err="1"/>
              <a:t>markets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099" y="2012782"/>
            <a:ext cx="9822980" cy="3887066"/>
          </a:xfrm>
          <a:prstGeom prst="rect">
            <a:avLst/>
          </a:prstGeom>
        </p:spPr>
      </p:pic>
      <p:sp>
        <p:nvSpPr>
          <p:cNvPr id="11" name="Rectangle 9"/>
          <p:cNvSpPr/>
          <p:nvPr/>
        </p:nvSpPr>
        <p:spPr>
          <a:xfrm>
            <a:off x="4744350" y="1561637"/>
            <a:ext cx="52185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FI" dirty="0"/>
              <a:t>FINGRID-</a:t>
            </a:r>
            <a:r>
              <a:rPr lang="en-US" dirty="0"/>
              <a:t>operated</a:t>
            </a:r>
            <a:r>
              <a:rPr lang="sv-FI" dirty="0"/>
              <a:t> </a:t>
            </a:r>
            <a:r>
              <a:rPr lang="sv-FI" dirty="0" err="1"/>
              <a:t>demand</a:t>
            </a:r>
            <a:r>
              <a:rPr lang="sv-FI" dirty="0"/>
              <a:t> flexibility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97CFC30-7C9E-4854-B4E1-796B36EFA8C6}"/>
              </a:ext>
            </a:extLst>
          </p:cNvPr>
          <p:cNvSpPr txBox="1"/>
          <p:nvPr/>
        </p:nvSpPr>
        <p:spPr>
          <a:xfrm>
            <a:off x="572400" y="1387738"/>
            <a:ext cx="417195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/>
              <a:t>The price signals can be sent from the power market, intraday market, and regulatory power market after a Transmission System (TSO) Call, balancing markets or from tariffs.</a:t>
            </a:r>
            <a:endParaRPr lang="fi-FI" dirty="0"/>
          </a:p>
          <a:p>
            <a:pPr>
              <a:buFont typeface="Arial" charset="0"/>
              <a:buChar char="•"/>
            </a:pPr>
            <a:r>
              <a:rPr lang="fi-FI" dirty="0"/>
              <a:t>In 2017, Fingrid </a:t>
            </a:r>
            <a:r>
              <a:rPr lang="fi-FI" dirty="0" err="1"/>
              <a:t>enabled</a:t>
            </a:r>
            <a:r>
              <a:rPr lang="fi-FI" dirty="0"/>
              <a:t> a </a:t>
            </a:r>
            <a:r>
              <a:rPr lang="fi-FI" dirty="0" err="1"/>
              <a:t>model</a:t>
            </a:r>
            <a:r>
              <a:rPr lang="fi-FI" dirty="0"/>
              <a:t> for </a:t>
            </a:r>
            <a:r>
              <a:rPr lang="fi-FI" dirty="0" err="1"/>
              <a:t>independent</a:t>
            </a:r>
            <a:r>
              <a:rPr lang="fi-FI" dirty="0"/>
              <a:t> </a:t>
            </a:r>
            <a:r>
              <a:rPr lang="fi-FI" dirty="0" err="1"/>
              <a:t>aggregator</a:t>
            </a:r>
            <a:r>
              <a:rPr lang="fi-FI" dirty="0"/>
              <a:t> in </a:t>
            </a:r>
            <a:r>
              <a:rPr lang="fi-FI" dirty="0" err="1"/>
              <a:t>frequency</a:t>
            </a:r>
            <a:r>
              <a:rPr lang="fi-FI" dirty="0"/>
              <a:t> </a:t>
            </a:r>
            <a:r>
              <a:rPr lang="fi-FI" dirty="0" err="1"/>
              <a:t>containment</a:t>
            </a:r>
            <a:r>
              <a:rPr lang="fi-FI" dirty="0"/>
              <a:t> </a:t>
            </a:r>
            <a:r>
              <a:rPr lang="fi-FI" dirty="0" err="1"/>
              <a:t>reserves</a:t>
            </a:r>
            <a:r>
              <a:rPr lang="fi-FI" dirty="0"/>
              <a:t> for </a:t>
            </a:r>
            <a:r>
              <a:rPr lang="fi-FI" dirty="0" err="1"/>
              <a:t>disturbances</a:t>
            </a:r>
            <a:r>
              <a:rPr lang="fi-FI" dirty="0"/>
              <a:t>, </a:t>
            </a:r>
            <a:r>
              <a:rPr lang="fi-FI" dirty="0" err="1"/>
              <a:t>more</a:t>
            </a:r>
            <a:r>
              <a:rPr lang="fi-FI" dirty="0"/>
              <a:t> </a:t>
            </a:r>
            <a:r>
              <a:rPr lang="fi-FI" dirty="0" err="1"/>
              <a:t>pilots</a:t>
            </a:r>
            <a:r>
              <a:rPr lang="fi-FI" dirty="0"/>
              <a:t> </a:t>
            </a:r>
            <a:r>
              <a:rPr lang="fi-FI" dirty="0" err="1"/>
              <a:t>starting</a:t>
            </a:r>
            <a:endParaRPr lang="fi-FI" dirty="0"/>
          </a:p>
          <a:p>
            <a:pPr>
              <a:buFont typeface="Arial" charset="0"/>
              <a:buChar char="•"/>
            </a:pPr>
            <a:r>
              <a:rPr lang="fi-FI" dirty="0"/>
              <a:t>Some </a:t>
            </a:r>
            <a:r>
              <a:rPr lang="fi-FI" dirty="0" err="1"/>
              <a:t>companies</a:t>
            </a:r>
            <a:r>
              <a:rPr lang="fi-FI" dirty="0"/>
              <a:t> </a:t>
            </a:r>
            <a:r>
              <a:rPr lang="fi-FI" dirty="0" err="1"/>
              <a:t>offer</a:t>
            </a:r>
            <a:r>
              <a:rPr lang="fi-FI" dirty="0"/>
              <a:t> </a:t>
            </a: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response</a:t>
            </a:r>
            <a:r>
              <a:rPr lang="fi-FI" dirty="0"/>
              <a:t> </a:t>
            </a:r>
            <a:r>
              <a:rPr lang="fi-FI" dirty="0" err="1"/>
              <a:t>services</a:t>
            </a:r>
            <a:r>
              <a:rPr lang="fi-FI" dirty="0"/>
              <a:t> for </a:t>
            </a:r>
            <a:r>
              <a:rPr lang="fi-FI" dirty="0" err="1"/>
              <a:t>customers</a:t>
            </a:r>
            <a:r>
              <a:rPr lang="fi-FI" dirty="0"/>
              <a:t>, </a:t>
            </a:r>
            <a:r>
              <a:rPr lang="fi-FI" dirty="0" err="1"/>
              <a:t>e.g</a:t>
            </a:r>
            <a:r>
              <a:rPr lang="fi-FI" dirty="0"/>
              <a:t>. Helen Oy </a:t>
            </a:r>
            <a:r>
              <a:rPr lang="fi-FI" dirty="0" err="1"/>
              <a:t>offers</a:t>
            </a:r>
            <a:r>
              <a:rPr lang="fi-FI" dirty="0"/>
              <a:t> DR for </a:t>
            </a:r>
            <a:r>
              <a:rPr lang="fi-FI" dirty="0" err="1"/>
              <a:t>companies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flexible</a:t>
            </a:r>
            <a:r>
              <a:rPr lang="fi-FI" dirty="0"/>
              <a:t>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consumption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1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15308</TotalTime>
  <Words>798</Words>
  <Application>Microsoft Office PowerPoint</Application>
  <PresentationFormat>On-screen Show (4:3)</PresentationFormat>
  <Paragraphs>140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presentation</vt:lpstr>
      <vt:lpstr>Aalto Content - Green</vt:lpstr>
      <vt:lpstr>ELEC-E8423 - Smart Grid  Demand response of industrial loads</vt:lpstr>
      <vt:lpstr>Contents</vt:lpstr>
      <vt:lpstr>Introduction</vt:lpstr>
      <vt:lpstr>Principles of Demand Response</vt:lpstr>
      <vt:lpstr>Characteristics for DSM participation</vt:lpstr>
      <vt:lpstr>Characteristics for DSM participation</vt:lpstr>
      <vt:lpstr>Issues and advantages with industrial DR</vt:lpstr>
      <vt:lpstr>Potential of industrial DR</vt:lpstr>
      <vt:lpstr>Link to electricity markets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Matti Lehtonen</cp:lastModifiedBy>
  <cp:revision>1137</cp:revision>
  <dcterms:created xsi:type="dcterms:W3CDTF">2010-03-23T14:57:30Z</dcterms:created>
  <dcterms:modified xsi:type="dcterms:W3CDTF">2018-03-13T06:53:27Z</dcterms:modified>
</cp:coreProperties>
</file>