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3"/>
  </p:notesMasterIdLst>
  <p:handoutMasterIdLst>
    <p:handoutMasterId r:id="rId14"/>
  </p:handoutMasterIdLst>
  <p:sldIdLst>
    <p:sldId id="339" r:id="rId3"/>
    <p:sldId id="355" r:id="rId4"/>
    <p:sldId id="369" r:id="rId5"/>
    <p:sldId id="371" r:id="rId6"/>
    <p:sldId id="365" r:id="rId7"/>
    <p:sldId id="367" r:id="rId8"/>
    <p:sldId id="366" r:id="rId9"/>
    <p:sldId id="372" r:id="rId10"/>
    <p:sldId id="352" r:id="rId11"/>
    <p:sldId id="362" r:id="rId12"/>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0349" autoAdjust="0"/>
  </p:normalViewPr>
  <p:slideViewPr>
    <p:cSldViewPr snapToGrid="0" snapToObjects="1">
      <p:cViewPr>
        <p:scale>
          <a:sx n="86" d="100"/>
          <a:sy n="86" d="100"/>
        </p:scale>
        <p:origin x="-2334" y="-8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a:t>Global</a:t>
            </a:r>
            <a:r>
              <a:rPr lang="en-US" sz="1200" baseline="0"/>
              <a:t> solar PV market shares in 2016</a:t>
            </a:r>
            <a:endParaRPr lang="en-US" sz="1200"/>
          </a:p>
        </c:rich>
      </c:tx>
      <c:layout>
        <c:manualLayout>
          <c:xMode val="edge"/>
          <c:yMode val="edge"/>
          <c:x val="0.16336263018969477"/>
          <c:y val="2.7777777777777776E-2"/>
        </c:manualLayout>
      </c:layout>
      <c:overlay val="0"/>
    </c:title>
    <c:autoTitleDeleted val="0"/>
    <c:plotArea>
      <c:layout>
        <c:manualLayout>
          <c:layoutTarget val="inner"/>
          <c:xMode val="edge"/>
          <c:yMode val="edge"/>
          <c:x val="0.13167599012877257"/>
          <c:y val="0.2074074074074074"/>
          <c:w val="0.49215054194412794"/>
          <c:h val="0.78333333333333333"/>
        </c:manualLayout>
      </c:layout>
      <c:pieChart>
        <c:varyColors val="1"/>
        <c:ser>
          <c:idx val="0"/>
          <c:order val="0"/>
          <c:explosion val="7"/>
          <c:dLbls>
            <c:dLbl>
              <c:idx val="5"/>
              <c:layout>
                <c:manualLayout>
                  <c:x val="5.1052797324920268E-2"/>
                  <c:y val="0.21187080781568976"/>
                </c:manualLayout>
              </c:layout>
              <c:dLblPos val="bestFit"/>
              <c:showLegendKey val="0"/>
              <c:showVal val="1"/>
              <c:showCatName val="0"/>
              <c:showSerName val="0"/>
              <c:showPercent val="0"/>
              <c:showBubbleSize val="0"/>
            </c:dLbl>
            <c:txPr>
              <a:bodyPr/>
              <a:lstStyle/>
              <a:p>
                <a:pPr>
                  <a:defRPr sz="1100" b="1"/>
                </a:pPr>
                <a:endParaRPr lang="fi-FI"/>
              </a:p>
            </c:txPr>
            <c:dLblPos val="ctr"/>
            <c:showLegendKey val="0"/>
            <c:showVal val="1"/>
            <c:showCatName val="0"/>
            <c:showSerName val="0"/>
            <c:showPercent val="0"/>
            <c:showBubbleSize val="0"/>
            <c:showLeaderLines val="1"/>
          </c:dLbls>
          <c:cat>
            <c:strRef>
              <c:f>Sheet2!$B$2:$B$7</c:f>
              <c:strCache>
                <c:ptCount val="6"/>
                <c:pt idx="0">
                  <c:v>China</c:v>
                </c:pt>
                <c:pt idx="1">
                  <c:v>USA</c:v>
                </c:pt>
                <c:pt idx="2">
                  <c:v>Japan</c:v>
                </c:pt>
                <c:pt idx="3">
                  <c:v>Rest of World</c:v>
                </c:pt>
                <c:pt idx="4">
                  <c:v>Europe</c:v>
                </c:pt>
                <c:pt idx="5">
                  <c:v>India</c:v>
                </c:pt>
              </c:strCache>
            </c:strRef>
          </c:cat>
          <c:val>
            <c:numRef>
              <c:f>Sheet2!$C$2:$C$7</c:f>
              <c:numCache>
                <c:formatCode>0%</c:formatCode>
                <c:ptCount val="6"/>
                <c:pt idx="0">
                  <c:v>0.45</c:v>
                </c:pt>
                <c:pt idx="1">
                  <c:v>0.19</c:v>
                </c:pt>
                <c:pt idx="2">
                  <c:v>0.11</c:v>
                </c:pt>
                <c:pt idx="3">
                  <c:v>0.1</c:v>
                </c:pt>
                <c:pt idx="4">
                  <c:v>0.09</c:v>
                </c:pt>
                <c:pt idx="5">
                  <c:v>0.06</c:v>
                </c:pt>
              </c:numCache>
            </c:numRef>
          </c:val>
        </c:ser>
        <c:dLbls>
          <c:dLblPos val="ctr"/>
          <c:showLegendKey val="0"/>
          <c:showVal val="1"/>
          <c:showCatName val="0"/>
          <c:showSerName val="0"/>
          <c:showPercent val="0"/>
          <c:showBubbleSize val="0"/>
          <c:showLeaderLines val="1"/>
        </c:dLbls>
        <c:firstSliceAng val="0"/>
      </c:pieChart>
    </c:plotArea>
    <c:legend>
      <c:legendPos val="r"/>
      <c:layout/>
      <c:overlay val="0"/>
      <c:txPr>
        <a:bodyPr/>
        <a:lstStyle/>
        <a:p>
          <a:pPr>
            <a:defRPr b="1"/>
          </a:pPr>
          <a:endParaRPr lang="fi-FI"/>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4/24/2018</a:t>
            </a:fld>
            <a:endParaRPr lang="en-US" dirty="0"/>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dirty="0"/>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4/24/2018</a:t>
            </a:fld>
            <a:endParaRPr lang="en-US" dirty="0"/>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smtClean="0"/>
              <a:t>Click to edit Master text styles</a:t>
            </a:r>
          </a:p>
          <a:p>
            <a:pPr lvl="1"/>
            <a:r>
              <a:rPr lang="fi-FI" noProof="0" smtClean="0"/>
              <a:t>Second level</a:t>
            </a:r>
          </a:p>
          <a:p>
            <a:pPr lvl="2"/>
            <a:r>
              <a:rPr lang="fi-FI" noProof="0" smtClean="0"/>
              <a:t>Third level</a:t>
            </a:r>
          </a:p>
          <a:p>
            <a:pPr lvl="3"/>
            <a:r>
              <a:rPr lang="fi-FI" noProof="0" smtClean="0"/>
              <a:t>Fourth level</a:t>
            </a:r>
          </a:p>
          <a:p>
            <a:pPr lvl="4"/>
            <a:r>
              <a:rPr lang="fi-FI" noProof="0" smtClean="0"/>
              <a:t>Fifth level</a:t>
            </a:r>
            <a:endParaRPr lang="en-US" noProof="0" smtClean="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dirty="0"/>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smtClean="0"/>
              <a:t>07.02.2018</a:t>
            </a:r>
            <a:endParaRPr lang="en-US" dirty="0"/>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smtClean="0"/>
              <a:t>07.02.2018</a:t>
            </a:r>
            <a:endParaRPr lang="en-US" dirty="0"/>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dirty="0"/>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smtClean="0"/>
              <a:t>07.02.2018</a:t>
            </a:r>
            <a:endParaRPr lang="en-US" dirty="0"/>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dirty="0"/>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smtClean="0"/>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smtClean="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23850" y="1268413"/>
            <a:ext cx="4171950" cy="4897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68413"/>
            <a:ext cx="4171950" cy="4897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smtClean="0"/>
              <a:t>07.02.2018</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dirty="0"/>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smtClean="0"/>
              <a:t>Click to edit Master title style</a:t>
            </a:r>
            <a:endParaRPr lang="en-US" altLang="en-US" smtClean="0"/>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smtClean="0"/>
              <a:t>Click to edit Master text styles</a:t>
            </a:r>
          </a:p>
          <a:p>
            <a:pPr lvl="1"/>
            <a:r>
              <a:rPr lang="fi-FI" altLang="en-US" smtClean="0"/>
              <a:t>Second level</a:t>
            </a:r>
          </a:p>
          <a:p>
            <a:pPr lvl="2"/>
            <a:r>
              <a:rPr lang="fi-FI" altLang="en-US" smtClean="0"/>
              <a:t>Third level</a:t>
            </a:r>
          </a:p>
          <a:p>
            <a:pPr lvl="3"/>
            <a:r>
              <a:rPr lang="fi-FI" altLang="en-US" smtClean="0"/>
              <a:t>Fourth level</a:t>
            </a:r>
          </a:p>
          <a:p>
            <a:pPr lvl="4"/>
            <a:r>
              <a:rPr lang="fi-FI" altLang="en-US" smtClean="0"/>
              <a:t>Fifth level</a:t>
            </a:r>
            <a:endParaRPr lang="en-US"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smtClean="0"/>
              <a:t>07.02.2018</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olarpowereurope.org/" TargetMode="External"/><Relationship Id="rId7" Type="http://schemas.openxmlformats.org/officeDocument/2006/relationships/hyperlink" Target="http://www.suncyclopedia.com/en/area-required-for-solar-pv-power-plants/"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hyperlink" Target="https://news.energysage.com/solar-farms-start-one/" TargetMode="External"/><Relationship Id="rId5" Type="http://schemas.openxmlformats.org/officeDocument/2006/relationships/hyperlink" Target="http://www.solar.inverter.co/" TargetMode="External"/><Relationship Id="rId4" Type="http://schemas.openxmlformats.org/officeDocument/2006/relationships/hyperlink" Target="http://www.sandbag.org.uk/"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smtClean="0"/>
              <a:t/>
            </a:r>
            <a:br>
              <a:rPr lang="fi-FI" sz="3200" dirty="0" smtClean="0"/>
            </a:br>
            <a:r>
              <a:rPr lang="en-US" sz="3200" b="0" i="1" dirty="0" smtClean="0"/>
              <a:t>Solar </a:t>
            </a:r>
            <a:r>
              <a:rPr lang="en-US" sz="3200" b="0" i="1" dirty="0"/>
              <a:t>farms, their local grids and connection to the power </a:t>
            </a:r>
            <a:r>
              <a:rPr lang="en-US" sz="3200" b="0" i="1" dirty="0" smtClean="0"/>
              <a:t>system</a:t>
            </a:r>
            <a:endParaRPr lang="en-US" sz="3200" i="1" dirty="0"/>
          </a:p>
        </p:txBody>
      </p:sp>
      <p:sp>
        <p:nvSpPr>
          <p:cNvPr id="3" name="Subtitle 2"/>
          <p:cNvSpPr>
            <a:spLocks noGrp="1"/>
          </p:cNvSpPr>
          <p:nvPr>
            <p:ph type="subTitle" idx="1"/>
          </p:nvPr>
        </p:nvSpPr>
        <p:spPr>
          <a:xfrm>
            <a:off x="572400" y="4182429"/>
            <a:ext cx="6285600" cy="1323370"/>
          </a:xfrm>
        </p:spPr>
        <p:txBody>
          <a:bodyPr>
            <a:normAutofit/>
          </a:bodyPr>
          <a:lstStyle/>
          <a:p>
            <a:r>
              <a:rPr lang="en-US" i="1" dirty="0" err="1" smtClean="0"/>
              <a:t>Billah</a:t>
            </a:r>
            <a:r>
              <a:rPr lang="en-US" i="1" dirty="0" smtClean="0"/>
              <a:t> </a:t>
            </a:r>
            <a:r>
              <a:rPr lang="en-US" i="1" dirty="0" err="1" smtClean="0"/>
              <a:t>Md</a:t>
            </a:r>
            <a:r>
              <a:rPr lang="en-US" i="1" dirty="0" smtClean="0"/>
              <a:t> </a:t>
            </a:r>
            <a:r>
              <a:rPr lang="en-US" i="1" dirty="0" err="1" smtClean="0"/>
              <a:t>Masum</a:t>
            </a:r>
            <a:endParaRPr lang="en-US" i="1" dirty="0"/>
          </a:p>
          <a:p>
            <a:endParaRPr lang="en-US" dirty="0" smtClean="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fi-FI" dirty="0" smtClean="0"/>
              <a:t>24</a:t>
            </a:r>
            <a:r>
              <a:rPr lang="et-EE" dirty="0" smtClean="0"/>
              <a:t>.0</a:t>
            </a:r>
            <a:r>
              <a:rPr lang="fi-FI" dirty="0"/>
              <a:t>4</a:t>
            </a:r>
            <a:r>
              <a:rPr lang="et-EE" dirty="0" smtClean="0"/>
              <a:t>.201</a:t>
            </a:r>
            <a:r>
              <a:rPr lang="fi-FI" dirty="0" smtClean="0"/>
              <a:t>8</a:t>
            </a:r>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42874"/>
            <a:ext cx="8134278" cy="4391126"/>
          </a:xfrm>
        </p:spPr>
        <p:txBody>
          <a:bodyPr>
            <a:noAutofit/>
          </a:bodyPr>
          <a:lstStyle/>
          <a:p>
            <a:pPr marL="171450" indent="-171450">
              <a:lnSpc>
                <a:spcPct val="150000"/>
              </a:lnSpc>
              <a:buFont typeface="Wingdings" pitchFamily="2" charset="2"/>
              <a:buChar char="Ø"/>
            </a:pPr>
            <a:r>
              <a:rPr lang="en-US" b="0" i="1" dirty="0" smtClean="0"/>
              <a:t>Solar Power Europe, “Global Market Outlook</a:t>
            </a:r>
            <a:r>
              <a:rPr lang="en-US" b="0" dirty="0" smtClean="0"/>
              <a:t> for </a:t>
            </a:r>
            <a:r>
              <a:rPr lang="en-US" b="0" i="1" dirty="0" smtClean="0"/>
              <a:t>Solar Power 2017-2021”</a:t>
            </a:r>
            <a:r>
              <a:rPr lang="en-US" b="0" dirty="0" smtClean="0"/>
              <a:t>, Africa-EU Renewable Energy Cooperation Program(RECP),Available on: </a:t>
            </a:r>
            <a:r>
              <a:rPr lang="en-US" b="0" dirty="0" smtClean="0">
                <a:hlinkClick r:id="rId3"/>
              </a:rPr>
              <a:t>www.solarpowereurope.org</a:t>
            </a:r>
            <a:endParaRPr lang="en-US" b="0" dirty="0" smtClean="0"/>
          </a:p>
          <a:p>
            <a:pPr marL="285750" indent="-285750">
              <a:lnSpc>
                <a:spcPct val="150000"/>
              </a:lnSpc>
              <a:buFont typeface="Wingdings" pitchFamily="2" charset="2"/>
              <a:buChar char="Ø"/>
            </a:pPr>
            <a:r>
              <a:rPr lang="en-US" b="0" dirty="0" smtClean="0"/>
              <a:t>Dave jones, </a:t>
            </a:r>
            <a:r>
              <a:rPr lang="en-US" b="0" dirty="0" err="1" smtClean="0"/>
              <a:t>Dr.Alice</a:t>
            </a:r>
            <a:r>
              <a:rPr lang="en-US" b="0" dirty="0" smtClean="0"/>
              <a:t> </a:t>
            </a:r>
            <a:r>
              <a:rPr lang="en-US" b="0" dirty="0" err="1" smtClean="0"/>
              <a:t>sakhel,Matthias</a:t>
            </a:r>
            <a:r>
              <a:rPr lang="en-US" b="0" dirty="0" smtClean="0"/>
              <a:t> Buck and </a:t>
            </a:r>
            <a:r>
              <a:rPr lang="en-US" b="0" dirty="0" err="1" smtClean="0"/>
              <a:t>Dr.Patrick</a:t>
            </a:r>
            <a:r>
              <a:rPr lang="en-US" b="0" dirty="0" smtClean="0"/>
              <a:t> Graichen.2018. “ The European Power Sector in 2017”, Available on: </a:t>
            </a:r>
            <a:r>
              <a:rPr lang="en-US" b="0" dirty="0" smtClean="0">
                <a:hlinkClick r:id="rId4"/>
              </a:rPr>
              <a:t>www.sandbag.org.uk</a:t>
            </a:r>
            <a:endParaRPr lang="en-US" b="0" dirty="0" smtClean="0"/>
          </a:p>
          <a:p>
            <a:pPr marL="285750" indent="-285750">
              <a:lnSpc>
                <a:spcPct val="150000"/>
              </a:lnSpc>
              <a:buFont typeface="Wingdings" pitchFamily="2" charset="2"/>
              <a:buChar char="Ø"/>
            </a:pPr>
            <a:r>
              <a:rPr lang="en-US" b="0" dirty="0" smtClean="0"/>
              <a:t>Solar Inverter, Available on: </a:t>
            </a:r>
            <a:r>
              <a:rPr lang="en-US" b="0" dirty="0" smtClean="0">
                <a:hlinkClick r:id="rId5"/>
              </a:rPr>
              <a:t>www.solar.inverter.co</a:t>
            </a:r>
            <a:endParaRPr lang="en-US" b="0" dirty="0" smtClean="0"/>
          </a:p>
          <a:p>
            <a:pPr marL="171450" indent="-171450">
              <a:lnSpc>
                <a:spcPct val="150000"/>
              </a:lnSpc>
              <a:buFont typeface="Wingdings" pitchFamily="2" charset="2"/>
              <a:buChar char="Ø"/>
            </a:pPr>
            <a:r>
              <a:rPr lang="en-US" b="0" dirty="0" smtClean="0"/>
              <a:t>Danielle Silva, “SCADA </a:t>
            </a:r>
            <a:r>
              <a:rPr lang="en-US" b="0" dirty="0"/>
              <a:t>Patterns &amp; Best Practices for Utility Scale Solar PV – Power Plant </a:t>
            </a:r>
            <a:r>
              <a:rPr lang="en-US" b="0" dirty="0" smtClean="0"/>
              <a:t>Control”.</a:t>
            </a:r>
          </a:p>
          <a:p>
            <a:pPr marL="171450" indent="-171450">
              <a:lnSpc>
                <a:spcPct val="150000"/>
              </a:lnSpc>
              <a:buFont typeface="Wingdings" pitchFamily="2" charset="2"/>
              <a:buChar char="Ø"/>
            </a:pPr>
            <a:r>
              <a:rPr lang="en-US" b="0" dirty="0" err="1"/>
              <a:t>Ranon</a:t>
            </a:r>
            <a:r>
              <a:rPr lang="en-US" b="0" dirty="0"/>
              <a:t> </a:t>
            </a:r>
            <a:r>
              <a:rPr lang="en-US" b="0" dirty="0" err="1" smtClean="0"/>
              <a:t>Satitpanyapan</a:t>
            </a:r>
            <a:r>
              <a:rPr lang="en-US" b="0" dirty="0" smtClean="0"/>
              <a:t>,”</a:t>
            </a:r>
            <a:r>
              <a:rPr lang="en-US" dirty="0"/>
              <a:t> </a:t>
            </a:r>
            <a:r>
              <a:rPr lang="en-US" b="0" dirty="0"/>
              <a:t>SCADA and Monitoring for Solar Energy </a:t>
            </a:r>
            <a:r>
              <a:rPr lang="en-US" b="0" dirty="0" smtClean="0"/>
              <a:t>Plant”, </a:t>
            </a:r>
            <a:r>
              <a:rPr lang="en-US" b="0" dirty="0" err="1" smtClean="0"/>
              <a:t>Bangkok,Thailand</a:t>
            </a:r>
            <a:r>
              <a:rPr lang="en-US" b="0" dirty="0" smtClean="0"/>
              <a:t>.</a:t>
            </a:r>
          </a:p>
          <a:p>
            <a:pPr marL="171450" indent="-171450">
              <a:lnSpc>
                <a:spcPct val="150000"/>
              </a:lnSpc>
              <a:buFont typeface="Wingdings" pitchFamily="2" charset="2"/>
              <a:buChar char="Ø"/>
            </a:pPr>
            <a:r>
              <a:rPr lang="en-US" b="0" dirty="0" err="1" smtClean="0"/>
              <a:t>Davud</a:t>
            </a:r>
            <a:r>
              <a:rPr lang="en-US" b="0" dirty="0" smtClean="0"/>
              <a:t> </a:t>
            </a:r>
            <a:r>
              <a:rPr lang="en-US" b="0" dirty="0" err="1" smtClean="0"/>
              <a:t>Mostofa</a:t>
            </a:r>
            <a:r>
              <a:rPr lang="en-US" b="0" dirty="0" smtClean="0"/>
              <a:t> Tobnaghi.2016</a:t>
            </a:r>
            <a:r>
              <a:rPr lang="en-US" dirty="0" smtClean="0"/>
              <a:t>.” </a:t>
            </a:r>
            <a:r>
              <a:rPr lang="en-US" b="0" dirty="0" smtClean="0"/>
              <a:t>A Review on Impacts of Grid-Connected PV system on Distribution Network”</a:t>
            </a:r>
          </a:p>
          <a:p>
            <a:pPr marL="171450" indent="-171450">
              <a:lnSpc>
                <a:spcPct val="150000"/>
              </a:lnSpc>
              <a:buFont typeface="Wingdings" pitchFamily="2" charset="2"/>
              <a:buChar char="Ø"/>
            </a:pPr>
            <a:r>
              <a:rPr lang="en-US" b="0" u="sng" dirty="0">
                <a:hlinkClick r:id="rId6"/>
              </a:rPr>
              <a:t>https://news.energysage.com/solar-farms-start-one</a:t>
            </a:r>
            <a:r>
              <a:rPr lang="en-US" b="0" u="sng" dirty="0" smtClean="0">
                <a:hlinkClick r:id="rId6"/>
              </a:rPr>
              <a:t>/</a:t>
            </a:r>
            <a:endParaRPr lang="en-US" b="0" u="sng" dirty="0" smtClean="0"/>
          </a:p>
          <a:p>
            <a:pPr marL="171450" indent="-171450">
              <a:lnSpc>
                <a:spcPct val="150000"/>
              </a:lnSpc>
              <a:buFont typeface="Wingdings" pitchFamily="2" charset="2"/>
              <a:buChar char="Ø"/>
            </a:pPr>
            <a:r>
              <a:rPr lang="en-US" b="0" u="sng" dirty="0">
                <a:hlinkClick r:id="rId7"/>
              </a:rPr>
              <a:t>http://www.suncyclopedia.com/en/area-required-for-solar-pv-power-plants/</a:t>
            </a:r>
            <a:endParaRPr lang="en-US" b="0" dirty="0"/>
          </a:p>
          <a:p>
            <a:pPr marL="171450" indent="-171450">
              <a:lnSpc>
                <a:spcPct val="150000"/>
              </a:lnSpc>
              <a:buFont typeface="Wingdings" pitchFamily="2" charset="2"/>
              <a:buChar char="Ø"/>
            </a:pPr>
            <a:endParaRPr lang="en-US" dirty="0"/>
          </a:p>
          <a:p>
            <a:pPr marL="171450" indent="-171450">
              <a:lnSpc>
                <a:spcPct val="150000"/>
              </a:lnSpc>
              <a:buFont typeface="Wingdings" pitchFamily="2" charset="2"/>
              <a:buChar char="Ø"/>
            </a:pPr>
            <a:endParaRPr lang="en-US" dirty="0" smtClean="0"/>
          </a:p>
          <a:p>
            <a:pPr marL="0" indent="0">
              <a:lnSpc>
                <a:spcPct val="150000"/>
              </a:lnSpc>
            </a:pP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endParaRPr lang="en-US" b="0" dirty="0" smtClean="0"/>
          </a:p>
          <a:p>
            <a:pPr marL="171450" indent="-171450">
              <a:lnSpc>
                <a:spcPct val="150000"/>
              </a:lnSpc>
              <a:buFont typeface="Wingdings" pitchFamily="2" charset="2"/>
              <a:buChar char="Ø"/>
            </a:pPr>
            <a:endParaRPr lang="en-US" b="0" dirty="0" smtClean="0"/>
          </a:p>
          <a:p>
            <a:pPr marL="171450" indent="-171450">
              <a:lnSpc>
                <a:spcPct val="150000"/>
              </a:lnSpc>
              <a:buFont typeface="Wingdings" pitchFamily="2" charset="2"/>
              <a:buChar char="Ø"/>
            </a:pPr>
            <a:endParaRPr lang="en-US" b="0" dirty="0"/>
          </a:p>
        </p:txBody>
      </p:sp>
      <p:sp>
        <p:nvSpPr>
          <p:cNvPr id="3" name="Title 2"/>
          <p:cNvSpPr>
            <a:spLocks noGrp="1"/>
          </p:cNvSpPr>
          <p:nvPr>
            <p:ph type="ctrTitle"/>
          </p:nvPr>
        </p:nvSpPr>
        <p:spPr>
          <a:xfrm>
            <a:off x="572400" y="487740"/>
            <a:ext cx="7772400" cy="639724"/>
          </a:xfrm>
        </p:spPr>
        <p:txBody>
          <a:bodyPr/>
          <a:lstStyle/>
          <a:p>
            <a:r>
              <a:rPr lang="fi-FI" sz="2400" dirty="0" err="1" smtClean="0"/>
              <a:t>Source</a:t>
            </a:r>
            <a:r>
              <a:rPr lang="fi-FI" sz="2400" dirty="0" smtClean="0"/>
              <a:t> </a:t>
            </a:r>
            <a:r>
              <a:rPr lang="fi-FI" sz="2400" dirty="0" err="1" smtClean="0"/>
              <a:t>material</a:t>
            </a:r>
            <a:r>
              <a:rPr lang="fi-FI" sz="2400" dirty="0" smtClean="0"/>
              <a:t> </a:t>
            </a:r>
            <a:r>
              <a:rPr lang="fi-FI" sz="2400" dirty="0" err="1" smtClean="0"/>
              <a:t>used</a:t>
            </a:r>
            <a:endParaRPr lang="en-US" sz="2400" dirty="0"/>
          </a:p>
        </p:txBody>
      </p:sp>
      <p:sp>
        <p:nvSpPr>
          <p:cNvPr id="7" name="Date Placeholder 6"/>
          <p:cNvSpPr>
            <a:spLocks noGrp="1"/>
          </p:cNvSpPr>
          <p:nvPr>
            <p:ph type="dt" sz="half" idx="19"/>
          </p:nvPr>
        </p:nvSpPr>
        <p:spPr/>
        <p:txBody>
          <a:bodyPr/>
          <a:lstStyle/>
          <a:p>
            <a:pPr>
              <a:defRPr/>
            </a:pPr>
            <a:r>
              <a:rPr lang="fi-FI" dirty="0" smtClean="0"/>
              <a:t>24.04.2018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10</a:t>
            </a:fld>
            <a:endParaRPr lang="en-US" altLang="en-US" dirty="0"/>
          </a:p>
        </p:txBody>
      </p:sp>
      <p:sp>
        <p:nvSpPr>
          <p:cNvPr id="10"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smtClean="0"/>
              <a:t>“Solar </a:t>
            </a:r>
            <a:r>
              <a:rPr lang="en-US" sz="1200" i="1" dirty="0"/>
              <a:t>farms, their local grids and connection </a:t>
            </a:r>
            <a:r>
              <a:rPr lang="en-US" sz="1200" i="1" dirty="0" smtClean="0"/>
              <a:t>        to </a:t>
            </a:r>
            <a:r>
              <a:rPr lang="en-US" sz="1200" i="1" dirty="0"/>
              <a:t>the power </a:t>
            </a:r>
            <a:r>
              <a:rPr lang="en-US" sz="1200" i="1" dirty="0" smtClean="0"/>
              <a:t>system”</a:t>
            </a:r>
            <a:endParaRPr lang="en-US" sz="1200" i="1" dirty="0"/>
          </a:p>
        </p:txBody>
      </p:sp>
    </p:spTree>
    <p:extLst>
      <p:ext uri="{BB962C8B-B14F-4D97-AF65-F5344CB8AC3E}">
        <p14:creationId xmlns:p14="http://schemas.microsoft.com/office/powerpoint/2010/main" val="1660700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58874" y="1216241"/>
            <a:ext cx="7988990" cy="4589755"/>
          </a:xfrm>
        </p:spPr>
        <p:txBody>
          <a:bodyPr>
            <a:normAutofit/>
          </a:bodyPr>
          <a:lstStyle/>
          <a:p>
            <a:pPr marL="0" indent="0" eaLnBrk="1" hangingPunct="1">
              <a:lnSpc>
                <a:spcPct val="160000"/>
              </a:lnSpc>
              <a:spcBef>
                <a:spcPts val="0"/>
              </a:spcBef>
            </a:pPr>
            <a:r>
              <a:rPr lang="en-US" dirty="0" smtClean="0"/>
              <a:t>Solar Farm- </a:t>
            </a:r>
            <a:r>
              <a:rPr lang="en-US" b="0" dirty="0" smtClean="0"/>
              <a:t>Collection of solar panels on land in order to generate electricity to feed into the grid</a:t>
            </a:r>
            <a:r>
              <a:rPr lang="en-US" b="0" dirty="0"/>
              <a:t>. Due to the lack of a standardized definition for solar farms, most industry representatives and government agencies refer to solar farms as </a:t>
            </a:r>
            <a:r>
              <a:rPr lang="en-US" dirty="0"/>
              <a:t>utility-scale </a:t>
            </a:r>
            <a:r>
              <a:rPr lang="en-US" dirty="0" smtClean="0"/>
              <a:t>solar.</a:t>
            </a:r>
            <a:r>
              <a:rPr lang="en-US" b="0" dirty="0"/>
              <a:t> Solar farms at the utility scale will typically be at least 1 megawatt (MW), which is a power plant capable of supplying some 200 households</a:t>
            </a:r>
            <a:r>
              <a:rPr lang="en-US" b="0" dirty="0" smtClean="0"/>
              <a:t>.</a:t>
            </a:r>
          </a:p>
          <a:p>
            <a:pPr marL="0" indent="0" eaLnBrk="1" hangingPunct="1">
              <a:lnSpc>
                <a:spcPct val="160000"/>
              </a:lnSpc>
              <a:spcBef>
                <a:spcPts val="0"/>
              </a:spcBef>
            </a:pPr>
            <a:endParaRPr lang="en-US" dirty="0" smtClean="0"/>
          </a:p>
          <a:p>
            <a:pPr>
              <a:spcBef>
                <a:spcPts val="0"/>
              </a:spcBef>
            </a:pPr>
            <a:r>
              <a:rPr lang="en-US" dirty="0" smtClean="0"/>
              <a:t>Area of Solar Farm:   </a:t>
            </a:r>
            <a:r>
              <a:rPr lang="en-US" b="0" dirty="0" smtClean="0"/>
              <a:t>4 </a:t>
            </a:r>
            <a:r>
              <a:rPr lang="en-US" b="0" dirty="0"/>
              <a:t>acres if it uses </a:t>
            </a:r>
            <a:r>
              <a:rPr lang="en-US" dirty="0"/>
              <a:t>crystalline solar panels </a:t>
            </a:r>
            <a:r>
              <a:rPr lang="en-US" b="0" dirty="0"/>
              <a:t>without </a:t>
            </a:r>
            <a:r>
              <a:rPr lang="en-US" b="0" dirty="0" smtClean="0"/>
              <a:t>trackers ( 1MW solar farm)</a:t>
            </a:r>
            <a:endParaRPr lang="en-US" b="0" dirty="0"/>
          </a:p>
          <a:p>
            <a:pPr>
              <a:spcBef>
                <a:spcPts val="0"/>
              </a:spcBef>
            </a:pPr>
            <a:r>
              <a:rPr lang="en-US" b="0" dirty="0" smtClean="0"/>
              <a:t>					       6 </a:t>
            </a:r>
            <a:r>
              <a:rPr lang="en-US" b="0" dirty="0"/>
              <a:t>acres if it uses </a:t>
            </a:r>
            <a:r>
              <a:rPr lang="en-US" dirty="0"/>
              <a:t>thin film solar panels </a:t>
            </a:r>
            <a:r>
              <a:rPr lang="en-US" b="0" dirty="0"/>
              <a:t>without </a:t>
            </a:r>
            <a:r>
              <a:rPr lang="en-US" b="0" dirty="0" smtClean="0"/>
              <a:t>trackers ( 1MW solar farm)</a:t>
            </a:r>
          </a:p>
          <a:p>
            <a:pPr>
              <a:spcBef>
                <a:spcPts val="0"/>
              </a:spcBef>
            </a:pPr>
            <a:endParaRPr lang="en-US" b="0" dirty="0"/>
          </a:p>
          <a:p>
            <a:pPr>
              <a:spcBef>
                <a:spcPts val="0"/>
              </a:spcBef>
            </a:pPr>
            <a:endParaRPr lang="en-US" b="0" dirty="0"/>
          </a:p>
          <a:p>
            <a:pPr marL="0" indent="0" eaLnBrk="1" hangingPunct="1">
              <a:lnSpc>
                <a:spcPct val="160000"/>
              </a:lnSpc>
              <a:spcBef>
                <a:spcPts val="0"/>
              </a:spcBef>
            </a:pPr>
            <a:r>
              <a:rPr lang="en-US" dirty="0" smtClean="0"/>
              <a:t>Installation Cost :      </a:t>
            </a:r>
            <a:r>
              <a:rPr lang="en-US" b="0" dirty="0" smtClean="0"/>
              <a:t>Around $ 0.80- $1 per Watt ( utility-scale solar)</a:t>
            </a:r>
          </a:p>
          <a:p>
            <a:pPr marL="0" indent="0" eaLnBrk="1" hangingPunct="1">
              <a:lnSpc>
                <a:spcPct val="160000"/>
              </a:lnSpc>
              <a:spcBef>
                <a:spcPts val="0"/>
              </a:spcBef>
            </a:pPr>
            <a:r>
              <a:rPr lang="en-US" b="0" dirty="0"/>
              <a:t>	</a:t>
            </a:r>
            <a:r>
              <a:rPr lang="en-US" b="0" dirty="0" smtClean="0"/>
              <a:t>			</a:t>
            </a:r>
            <a:r>
              <a:rPr lang="en-US" b="0" dirty="0"/>
              <a:t> </a:t>
            </a:r>
            <a:r>
              <a:rPr lang="en-US" b="0" dirty="0" smtClean="0"/>
              <a:t>   </a:t>
            </a:r>
            <a:r>
              <a:rPr lang="en-US" b="0" i="1" dirty="0" smtClean="0">
                <a:solidFill>
                  <a:srgbClr val="7030A0"/>
                </a:solidFill>
              </a:rPr>
              <a:t>1 MW solar farm would roughly cost Approx. 1 million USD </a:t>
            </a:r>
          </a:p>
          <a:p>
            <a:pPr marL="0" indent="0" eaLnBrk="1" hangingPunct="1">
              <a:lnSpc>
                <a:spcPct val="160000"/>
              </a:lnSpc>
              <a:spcBef>
                <a:spcPts val="0"/>
              </a:spcBef>
            </a:pPr>
            <a:r>
              <a:rPr lang="en-US" b="0" dirty="0"/>
              <a:t>	</a:t>
            </a:r>
            <a:r>
              <a:rPr lang="en-US" b="0" dirty="0" smtClean="0"/>
              <a:t>			     Around $3-$4 per Watt ( Residential Solar)</a:t>
            </a:r>
          </a:p>
          <a:p>
            <a:pPr marL="0" indent="0" eaLnBrk="1" hangingPunct="1">
              <a:lnSpc>
                <a:spcPct val="160000"/>
              </a:lnSpc>
              <a:spcBef>
                <a:spcPts val="0"/>
              </a:spcBef>
            </a:pPr>
            <a:endParaRPr lang="en-US" b="0" dirty="0" smtClean="0"/>
          </a:p>
        </p:txBody>
      </p:sp>
      <p:sp>
        <p:nvSpPr>
          <p:cNvPr id="3" name="Title 2"/>
          <p:cNvSpPr>
            <a:spLocks noGrp="1"/>
          </p:cNvSpPr>
          <p:nvPr>
            <p:ph type="ctrTitle"/>
          </p:nvPr>
        </p:nvSpPr>
        <p:spPr/>
        <p:txBody>
          <a:bodyPr/>
          <a:lstStyle/>
          <a:p>
            <a:r>
              <a:rPr lang="fi-FI" sz="2400" dirty="0" err="1" smtClean="0"/>
              <a:t>Introduction</a:t>
            </a:r>
            <a:endParaRPr lang="en-US" sz="2400" dirty="0"/>
          </a:p>
        </p:txBody>
      </p:sp>
      <p:sp>
        <p:nvSpPr>
          <p:cNvPr id="7" name="Date Placeholder 6"/>
          <p:cNvSpPr>
            <a:spLocks noGrp="1"/>
          </p:cNvSpPr>
          <p:nvPr>
            <p:ph type="dt" sz="half" idx="19"/>
          </p:nvPr>
        </p:nvSpPr>
        <p:spPr/>
        <p:txBody>
          <a:bodyPr/>
          <a:lstStyle/>
          <a:p>
            <a:pPr>
              <a:defRPr/>
            </a:pPr>
            <a:r>
              <a:rPr lang="fi-FI" dirty="0"/>
              <a:t>2</a:t>
            </a:r>
            <a:r>
              <a:rPr lang="fi-FI" dirty="0" smtClean="0"/>
              <a:t>4.04.2018</a:t>
            </a:r>
            <a:endParaRPr lang="en-US" dirty="0"/>
          </a:p>
        </p:txBody>
      </p:sp>
      <p:sp>
        <p:nvSpPr>
          <p:cNvPr id="8" name="Slide Number Placeholder 7"/>
          <p:cNvSpPr>
            <a:spLocks noGrp="1"/>
          </p:cNvSpPr>
          <p:nvPr>
            <p:ph type="sldNum" sz="quarter" idx="20"/>
          </p:nvPr>
        </p:nvSpPr>
        <p:spPr/>
        <p:txBody>
          <a:bodyPr/>
          <a:lstStyle/>
          <a:p>
            <a:pPr>
              <a:defRPr/>
            </a:pPr>
            <a:r>
              <a:rPr lang="et-EE" altLang="en-US" dirty="0" smtClean="0"/>
              <a:t>Page </a:t>
            </a:r>
            <a:fld id="{7ACE66E0-BE04-47BA-A62D-7BFC499E8192}" type="slidenum">
              <a:rPr lang="en-US" altLang="en-US" smtClean="0"/>
              <a:pPr>
                <a:defRPr/>
              </a:pPr>
              <a:t>2</a:t>
            </a:fld>
            <a:endParaRPr lang="en-US" altLang="en-US" dirty="0"/>
          </a:p>
        </p:txBody>
      </p:sp>
      <p:sp>
        <p:nvSpPr>
          <p:cNvPr id="9"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smtClean="0"/>
              <a:t>“Solar </a:t>
            </a:r>
            <a:r>
              <a:rPr lang="en-US" sz="1200" i="1" dirty="0"/>
              <a:t>farms, their local grids and connection </a:t>
            </a:r>
            <a:r>
              <a:rPr lang="en-US" sz="1200" i="1" dirty="0" smtClean="0"/>
              <a:t>        to </a:t>
            </a:r>
            <a:r>
              <a:rPr lang="en-US" sz="1200" i="1" dirty="0"/>
              <a:t>the power </a:t>
            </a:r>
            <a:r>
              <a:rPr lang="en-US" sz="1200" i="1" dirty="0" smtClean="0"/>
              <a:t>system”</a:t>
            </a:r>
            <a:endParaRPr lang="en-US" sz="1200" i="1" dirty="0"/>
          </a:p>
        </p:txBody>
      </p:sp>
    </p:spTree>
    <p:extLst>
      <p:ext uri="{BB962C8B-B14F-4D97-AF65-F5344CB8AC3E}">
        <p14:creationId xmlns:p14="http://schemas.microsoft.com/office/powerpoint/2010/main" val="2138976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162975"/>
            <a:ext cx="7988990" cy="4678531"/>
          </a:xfrm>
        </p:spPr>
        <p:txBody>
          <a:bodyPr/>
          <a:lstStyle/>
          <a:p>
            <a:r>
              <a:rPr lang="en-US" dirty="0"/>
              <a:t/>
            </a:r>
            <a:br>
              <a:rPr lang="en-US" dirty="0"/>
            </a:br>
            <a:endParaRPr lang="en-US" dirty="0"/>
          </a:p>
        </p:txBody>
      </p:sp>
      <p:sp>
        <p:nvSpPr>
          <p:cNvPr id="3" name="Title 2"/>
          <p:cNvSpPr>
            <a:spLocks noGrp="1"/>
          </p:cNvSpPr>
          <p:nvPr>
            <p:ph type="ctrTitle"/>
          </p:nvPr>
        </p:nvSpPr>
        <p:spPr>
          <a:xfrm>
            <a:off x="572400" y="372326"/>
            <a:ext cx="7772400" cy="900000"/>
          </a:xfrm>
        </p:spPr>
        <p:txBody>
          <a:bodyPr/>
          <a:lstStyle/>
          <a:p>
            <a:r>
              <a:rPr lang="en-US" sz="2400" dirty="0" smtClean="0"/>
              <a:t>Global Cumulative Installed Capacity and Solar PV market shares</a:t>
            </a:r>
            <a:endParaRPr lang="en-US" sz="2400" dirty="0"/>
          </a:p>
        </p:txBody>
      </p:sp>
      <p:sp>
        <p:nvSpPr>
          <p:cNvPr id="6" name="Date Placeholder 5"/>
          <p:cNvSpPr>
            <a:spLocks noGrp="1"/>
          </p:cNvSpPr>
          <p:nvPr>
            <p:ph type="dt" sz="half" idx="19"/>
          </p:nvPr>
        </p:nvSpPr>
        <p:spPr/>
        <p:txBody>
          <a:bodyPr/>
          <a:lstStyle/>
          <a:p>
            <a:pPr>
              <a:defRPr/>
            </a:pPr>
            <a:r>
              <a:rPr lang="fi-FI" dirty="0" smtClean="0"/>
              <a:t>24.04.2018</a:t>
            </a:r>
            <a:endParaRPr lang="en-US" dirty="0"/>
          </a:p>
        </p:txBody>
      </p:sp>
      <p:sp>
        <p:nvSpPr>
          <p:cNvPr id="7" name="Slide Number Placeholder 6"/>
          <p:cNvSpPr>
            <a:spLocks noGrp="1"/>
          </p:cNvSpPr>
          <p:nvPr>
            <p:ph type="sldNum" sz="quarter" idx="20"/>
          </p:nvPr>
        </p:nvSpPr>
        <p:spPr/>
        <p:txBody>
          <a:bodyPr/>
          <a:lstStyle/>
          <a:p>
            <a:pPr>
              <a:defRPr/>
            </a:pPr>
            <a:r>
              <a:rPr lang="et-EE" altLang="en-US" dirty="0" smtClean="0"/>
              <a:t>Page </a:t>
            </a:r>
            <a:fld id="{7ACE66E0-BE04-47BA-A62D-7BFC499E8192}" type="slidenum">
              <a:rPr lang="en-US" altLang="en-US" smtClean="0"/>
              <a:pPr>
                <a:defRPr/>
              </a:pPr>
              <a:t>3</a:t>
            </a:fld>
            <a:endParaRPr lang="en-US" altLang="en-US" dirty="0"/>
          </a:p>
        </p:txBody>
      </p:sp>
      <p:pic>
        <p:nvPicPr>
          <p:cNvPr id="1026" name="Picture 2" descr="C:\Users\Masum\Desktop\solar PV.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948" y="1272326"/>
            <a:ext cx="4229086" cy="2962323"/>
          </a:xfrm>
          <a:prstGeom prst="rect">
            <a:avLst/>
          </a:prstGeom>
          <a:noFill/>
          <a:extLst>
            <a:ext uri="{909E8E84-426E-40DD-AFC4-6F175D3DCCD1}">
              <a14:hiddenFill xmlns:a14="http://schemas.microsoft.com/office/drawing/2010/main">
                <a:solidFill>
                  <a:srgbClr val="FFFFFF"/>
                </a:solidFill>
              </a14:hiddenFill>
            </a:ext>
          </a:extLst>
        </p:spPr>
      </p:pic>
      <p:sp>
        <p:nvSpPr>
          <p:cNvPr id="9" name="Title 2"/>
          <p:cNvSpPr txBox="1">
            <a:spLocks/>
          </p:cNvSpPr>
          <p:nvPr/>
        </p:nvSpPr>
        <p:spPr bwMode="auto">
          <a:xfrm>
            <a:off x="424991" y="4725743"/>
            <a:ext cx="4075979" cy="920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defTabSz="388938" rtl="0" eaLnBrk="0" fontAlgn="base" hangingPunct="0">
              <a:spcBef>
                <a:spcPct val="0"/>
              </a:spcBef>
              <a:spcAft>
                <a:spcPct val="0"/>
              </a:spcAft>
              <a:defRPr sz="2700" b="1" kern="1200">
                <a:solidFill>
                  <a:schemeClr val="accent3"/>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a:lstStyle>
          <a:p>
            <a:pPr algn="just"/>
            <a:r>
              <a:rPr lang="en-US" sz="1400" b="0" dirty="0" smtClean="0">
                <a:solidFill>
                  <a:schemeClr val="tx1"/>
                </a:solidFill>
              </a:rPr>
              <a:t>After the 300 GW milestone was reached in 2016, we expect that the install capacity will be exceed 400 GW in 2018, 500 GW in 2019, 600 GW in 2020 and 700 GW in 2021.</a:t>
            </a:r>
            <a:endParaRPr lang="en-US" sz="1400" b="0" dirty="0">
              <a:solidFill>
                <a:schemeClr val="tx1"/>
              </a:solidFill>
            </a:endParaRPr>
          </a:p>
        </p:txBody>
      </p:sp>
      <p:sp>
        <p:nvSpPr>
          <p:cNvPr id="8" name="TextBox 7"/>
          <p:cNvSpPr txBox="1"/>
          <p:nvPr/>
        </p:nvSpPr>
        <p:spPr>
          <a:xfrm>
            <a:off x="4687188" y="4601451"/>
            <a:ext cx="4208236" cy="1169551"/>
          </a:xfrm>
          <a:prstGeom prst="rect">
            <a:avLst/>
          </a:prstGeom>
          <a:noFill/>
        </p:spPr>
        <p:txBody>
          <a:bodyPr wrap="square" rtlCol="0">
            <a:spAutoFit/>
          </a:bodyPr>
          <a:lstStyle/>
          <a:p>
            <a:pPr algn="just"/>
            <a:r>
              <a:rPr lang="en-US" sz="1400" dirty="0" smtClean="0"/>
              <a:t> China was dominating solar market in 2016 which officially added 34.2 GW, over 125% more than in 2015.  USA was added 14 GW </a:t>
            </a:r>
            <a:r>
              <a:rPr lang="en-US" sz="1400" dirty="0"/>
              <a:t>up from 7.3 GW the year before. </a:t>
            </a:r>
            <a:r>
              <a:rPr lang="en-US" sz="1400" dirty="0" smtClean="0"/>
              <a:t>European countries installed 6.9 GW  which 20 % less than the previous year.</a:t>
            </a:r>
            <a:endParaRPr lang="en-US" sz="1400" dirty="0"/>
          </a:p>
        </p:txBody>
      </p:sp>
      <p:cxnSp>
        <p:nvCxnSpPr>
          <p:cNvPr id="12" name="Straight Connector 11"/>
          <p:cNvCxnSpPr/>
          <p:nvPr/>
        </p:nvCxnSpPr>
        <p:spPr>
          <a:xfrm>
            <a:off x="4549139" y="1162975"/>
            <a:ext cx="0" cy="4678531"/>
          </a:xfrm>
          <a:prstGeom prst="line">
            <a:avLst/>
          </a:prstGeom>
        </p:spPr>
        <p:style>
          <a:lnRef idx="2">
            <a:schemeClr val="accent3"/>
          </a:lnRef>
          <a:fillRef idx="0">
            <a:schemeClr val="accent3"/>
          </a:fillRef>
          <a:effectRef idx="1">
            <a:schemeClr val="accent3"/>
          </a:effectRef>
          <a:fontRef idx="minor">
            <a:schemeClr val="tx1"/>
          </a:fontRef>
        </p:style>
      </p:cxnSp>
      <p:graphicFrame>
        <p:nvGraphicFramePr>
          <p:cNvPr id="20" name="Chart 19"/>
          <p:cNvGraphicFramePr>
            <a:graphicFrameLocks/>
          </p:cNvGraphicFramePr>
          <p:nvPr>
            <p:extLst>
              <p:ext uri="{D42A27DB-BD31-4B8C-83A1-F6EECF244321}">
                <p14:modId xmlns:p14="http://schemas.microsoft.com/office/powerpoint/2010/main" val="220591554"/>
              </p:ext>
            </p:extLst>
          </p:nvPr>
        </p:nvGraphicFramePr>
        <p:xfrm>
          <a:off x="4573589" y="1287862"/>
          <a:ext cx="4366225"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smtClean="0"/>
              <a:t>“Solar </a:t>
            </a:r>
            <a:r>
              <a:rPr lang="en-US" sz="1200" i="1" dirty="0"/>
              <a:t>farms, their local grids and connection </a:t>
            </a:r>
            <a:r>
              <a:rPr lang="en-US" sz="1200" i="1" dirty="0" smtClean="0"/>
              <a:t>        to </a:t>
            </a:r>
            <a:r>
              <a:rPr lang="en-US" sz="1200" i="1" dirty="0"/>
              <a:t>the power </a:t>
            </a:r>
            <a:r>
              <a:rPr lang="en-US" sz="1200" i="1" dirty="0" smtClean="0"/>
              <a:t>system”</a:t>
            </a:r>
            <a:endParaRPr lang="en-US" sz="1200" i="1" dirty="0"/>
          </a:p>
        </p:txBody>
      </p:sp>
      <p:sp>
        <p:nvSpPr>
          <p:cNvPr id="10" name="TextBox 9"/>
          <p:cNvSpPr txBox="1"/>
          <p:nvPr/>
        </p:nvSpPr>
        <p:spPr>
          <a:xfrm>
            <a:off x="962377" y="4350057"/>
            <a:ext cx="3068085" cy="230832"/>
          </a:xfrm>
          <a:prstGeom prst="rect">
            <a:avLst/>
          </a:prstGeom>
          <a:noFill/>
        </p:spPr>
        <p:txBody>
          <a:bodyPr wrap="square" rtlCol="0">
            <a:spAutoFit/>
          </a:bodyPr>
          <a:lstStyle/>
          <a:p>
            <a:r>
              <a:rPr lang="en-US" sz="900" b="1" dirty="0" smtClean="0"/>
              <a:t>Global Cumulative Solar PV Installation Capacity </a:t>
            </a:r>
            <a:endParaRPr lang="en-US" sz="900" b="1" dirty="0"/>
          </a:p>
        </p:txBody>
      </p:sp>
    </p:spTree>
    <p:extLst>
      <p:ext uri="{BB962C8B-B14F-4D97-AF65-F5344CB8AC3E}">
        <p14:creationId xmlns:p14="http://schemas.microsoft.com/office/powerpoint/2010/main" val="31629042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162975"/>
            <a:ext cx="7988990" cy="4678531"/>
          </a:xfrm>
        </p:spPr>
        <p:txBody>
          <a:bodyPr/>
          <a:lstStyle/>
          <a:p>
            <a:r>
              <a:rPr lang="en-US" dirty="0"/>
              <a:t/>
            </a:r>
            <a:br>
              <a:rPr lang="en-US" dirty="0"/>
            </a:br>
            <a:endParaRPr lang="en-US" dirty="0"/>
          </a:p>
        </p:txBody>
      </p:sp>
      <p:sp>
        <p:nvSpPr>
          <p:cNvPr id="3" name="Title 2"/>
          <p:cNvSpPr>
            <a:spLocks noGrp="1"/>
          </p:cNvSpPr>
          <p:nvPr>
            <p:ph type="ctrTitle"/>
          </p:nvPr>
        </p:nvSpPr>
        <p:spPr>
          <a:xfrm>
            <a:off x="572400" y="372326"/>
            <a:ext cx="7772400" cy="790649"/>
          </a:xfrm>
        </p:spPr>
        <p:txBody>
          <a:bodyPr/>
          <a:lstStyle/>
          <a:p>
            <a:pPr algn="just"/>
            <a:r>
              <a:rPr lang="en-US" sz="2400" dirty="0" smtClean="0"/>
              <a:t>Solar Power in Europe</a:t>
            </a:r>
            <a:endParaRPr lang="en-US" sz="2400" dirty="0"/>
          </a:p>
        </p:txBody>
      </p:sp>
      <p:sp>
        <p:nvSpPr>
          <p:cNvPr id="6" name="Date Placeholder 5"/>
          <p:cNvSpPr>
            <a:spLocks noGrp="1"/>
          </p:cNvSpPr>
          <p:nvPr>
            <p:ph type="dt" sz="half" idx="19"/>
          </p:nvPr>
        </p:nvSpPr>
        <p:spPr/>
        <p:txBody>
          <a:bodyPr/>
          <a:lstStyle/>
          <a:p>
            <a:pPr>
              <a:defRPr/>
            </a:pPr>
            <a:r>
              <a:rPr lang="fi-FI" dirty="0" smtClean="0"/>
              <a:t>24.04.2018</a:t>
            </a:r>
            <a:endParaRPr lang="en-US" dirty="0"/>
          </a:p>
        </p:txBody>
      </p:sp>
      <p:sp>
        <p:nvSpPr>
          <p:cNvPr id="7" name="Slide Number Placeholder 6"/>
          <p:cNvSpPr>
            <a:spLocks noGrp="1"/>
          </p:cNvSpPr>
          <p:nvPr>
            <p:ph type="sldNum" sz="quarter" idx="20"/>
          </p:nvPr>
        </p:nvSpPr>
        <p:spPr/>
        <p:txBody>
          <a:bodyPr/>
          <a:lstStyle/>
          <a:p>
            <a:pPr>
              <a:defRPr/>
            </a:pPr>
            <a:r>
              <a:rPr lang="et-EE" altLang="en-US" dirty="0" smtClean="0"/>
              <a:t>Page </a:t>
            </a:r>
            <a:fld id="{7ACE66E0-BE04-47BA-A62D-7BFC499E8192}" type="slidenum">
              <a:rPr lang="en-US" altLang="en-US" smtClean="0"/>
              <a:pPr>
                <a:defRPr/>
              </a:pPr>
              <a:t>4</a:t>
            </a:fld>
            <a:endParaRPr lang="en-US" altLang="en-US" dirty="0"/>
          </a:p>
        </p:txBody>
      </p:sp>
      <p:pic>
        <p:nvPicPr>
          <p:cNvPr id="3074" name="Picture 2" descr="C:\Users\Masum\Desktop\Europe solar genera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9008" y="1250432"/>
            <a:ext cx="3665497" cy="2899221"/>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5036963" y="4136578"/>
            <a:ext cx="3965003" cy="369332"/>
          </a:xfrm>
          <a:prstGeom prst="rect">
            <a:avLst/>
          </a:prstGeom>
          <a:noFill/>
        </p:spPr>
        <p:txBody>
          <a:bodyPr wrap="square" rtlCol="0">
            <a:spAutoFit/>
          </a:bodyPr>
          <a:lstStyle/>
          <a:p>
            <a:pPr algn="ctr"/>
            <a:r>
              <a:rPr lang="en-US" sz="900" b="1" dirty="0" smtClean="0"/>
              <a:t>Solar Electricity Generation in Europe from 2010 to 2017 (including split of top 5 countries)</a:t>
            </a:r>
            <a:endParaRPr lang="en-US" sz="900" b="1" dirty="0"/>
          </a:p>
        </p:txBody>
      </p:sp>
      <p:pic>
        <p:nvPicPr>
          <p:cNvPr id="18" name="Picture 3" descr="C:\Users\Masum\Desktop\europ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520" y="1250432"/>
            <a:ext cx="4119460" cy="2890343"/>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656520" y="4391410"/>
            <a:ext cx="4208236" cy="1815882"/>
          </a:xfrm>
          <a:prstGeom prst="rect">
            <a:avLst/>
          </a:prstGeom>
          <a:noFill/>
        </p:spPr>
        <p:txBody>
          <a:bodyPr wrap="square" rtlCol="0">
            <a:spAutoFit/>
          </a:bodyPr>
          <a:lstStyle/>
          <a:p>
            <a:pPr algn="just"/>
            <a:r>
              <a:rPr lang="en-US" sz="1400" dirty="0" smtClean="0"/>
              <a:t>-Only 8.8 GW of solar was installed in 2017  that is 2 GW more than in 2016 but 13.9 GW less than peak installed in 2011. </a:t>
            </a:r>
          </a:p>
          <a:p>
            <a:pPr algn="just"/>
            <a:r>
              <a:rPr lang="en-US" sz="1400" dirty="0" smtClean="0"/>
              <a:t>- Once a solar leader, EU’s solar market is in danger by the Asian powerhouses such as china in both solar installation and production. </a:t>
            </a:r>
            <a:endParaRPr lang="en-US" sz="1400" dirty="0"/>
          </a:p>
          <a:p>
            <a:pPr algn="just"/>
            <a:endParaRPr lang="en-US" sz="1400" dirty="0" smtClean="0"/>
          </a:p>
          <a:p>
            <a:pPr algn="just"/>
            <a:endParaRPr lang="en-US" sz="1400" dirty="0"/>
          </a:p>
        </p:txBody>
      </p:sp>
      <p:cxnSp>
        <p:nvCxnSpPr>
          <p:cNvPr id="15" name="Straight Connector 14"/>
          <p:cNvCxnSpPr/>
          <p:nvPr/>
        </p:nvCxnSpPr>
        <p:spPr>
          <a:xfrm>
            <a:off x="4919197" y="1162975"/>
            <a:ext cx="27220" cy="4678531"/>
          </a:xfrm>
          <a:prstGeom prst="line">
            <a:avLst/>
          </a:prstGeom>
        </p:spPr>
        <p:style>
          <a:lnRef idx="2">
            <a:schemeClr val="accent3"/>
          </a:lnRef>
          <a:fillRef idx="0">
            <a:schemeClr val="accent3"/>
          </a:fillRef>
          <a:effectRef idx="1">
            <a:schemeClr val="accent3"/>
          </a:effectRef>
          <a:fontRef idx="minor">
            <a:schemeClr val="tx1"/>
          </a:fontRef>
        </p:style>
      </p:cxnSp>
      <p:sp>
        <p:nvSpPr>
          <p:cNvPr id="25" name="TextBox 24"/>
          <p:cNvSpPr txBox="1"/>
          <p:nvPr/>
        </p:nvSpPr>
        <p:spPr>
          <a:xfrm>
            <a:off x="5043497" y="4451456"/>
            <a:ext cx="3922958" cy="1600438"/>
          </a:xfrm>
          <a:prstGeom prst="rect">
            <a:avLst/>
          </a:prstGeom>
          <a:noFill/>
        </p:spPr>
        <p:txBody>
          <a:bodyPr wrap="square" rtlCol="0">
            <a:spAutoFit/>
          </a:bodyPr>
          <a:lstStyle/>
          <a:p>
            <a:pPr algn="just"/>
            <a:r>
              <a:rPr lang="en-US" sz="1400" dirty="0" smtClean="0"/>
              <a:t>-Generation from solar increased by Only 8 </a:t>
            </a:r>
            <a:r>
              <a:rPr lang="en-US" sz="1400" dirty="0" err="1" smtClean="0"/>
              <a:t>TWh</a:t>
            </a:r>
            <a:r>
              <a:rPr lang="en-US" sz="1400" dirty="0" smtClean="0"/>
              <a:t> in 2017. </a:t>
            </a:r>
          </a:p>
          <a:p>
            <a:pPr marL="285750" indent="-285750" algn="just">
              <a:buFontTx/>
              <a:buChar char="-"/>
            </a:pPr>
            <a:r>
              <a:rPr lang="en-US" sz="1400" dirty="0" smtClean="0"/>
              <a:t>The reason is the low rate of new capacity installation.</a:t>
            </a:r>
          </a:p>
          <a:p>
            <a:pPr marL="285750" indent="-285750" algn="just">
              <a:buFontTx/>
              <a:buChar char="-"/>
            </a:pPr>
            <a:r>
              <a:rPr lang="en-US" sz="1400" dirty="0" smtClean="0"/>
              <a:t>Germany is leading on solar energy generation in Europe.</a:t>
            </a:r>
          </a:p>
          <a:p>
            <a:pPr marL="285750" indent="-285750" algn="just">
              <a:buFontTx/>
              <a:buChar char="-"/>
            </a:pPr>
            <a:endParaRPr lang="en-US" sz="1400" dirty="0"/>
          </a:p>
        </p:txBody>
      </p:sp>
      <p:sp>
        <p:nvSpPr>
          <p:cNvPr id="17"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smtClean="0"/>
              <a:t>“Solar </a:t>
            </a:r>
            <a:r>
              <a:rPr lang="en-US" sz="1200" i="1" dirty="0"/>
              <a:t>farms, their local grids and connection </a:t>
            </a:r>
            <a:r>
              <a:rPr lang="en-US" sz="1200" i="1" dirty="0" smtClean="0"/>
              <a:t>        to </a:t>
            </a:r>
            <a:r>
              <a:rPr lang="en-US" sz="1200" i="1" dirty="0"/>
              <a:t>the power </a:t>
            </a:r>
            <a:r>
              <a:rPr lang="en-US" sz="1200" i="1" dirty="0" smtClean="0"/>
              <a:t>system”</a:t>
            </a:r>
            <a:endParaRPr lang="en-US" sz="1200" i="1" dirty="0"/>
          </a:p>
        </p:txBody>
      </p:sp>
      <p:sp>
        <p:nvSpPr>
          <p:cNvPr id="8" name="TextBox 7"/>
          <p:cNvSpPr txBox="1"/>
          <p:nvPr/>
        </p:nvSpPr>
        <p:spPr>
          <a:xfrm>
            <a:off x="1589055" y="4123556"/>
            <a:ext cx="2287806" cy="230832"/>
          </a:xfrm>
          <a:prstGeom prst="rect">
            <a:avLst/>
          </a:prstGeom>
          <a:noFill/>
        </p:spPr>
        <p:txBody>
          <a:bodyPr wrap="none" rtlCol="0">
            <a:spAutoFit/>
          </a:bodyPr>
          <a:lstStyle/>
          <a:p>
            <a:pPr algn="ctr"/>
            <a:r>
              <a:rPr lang="en-US" sz="900" b="1" dirty="0" smtClean="0"/>
              <a:t>Annual Solar PV installation in Europe</a:t>
            </a:r>
            <a:endParaRPr lang="en-US" sz="900" b="1" dirty="0"/>
          </a:p>
        </p:txBody>
      </p:sp>
    </p:spTree>
    <p:extLst>
      <p:ext uri="{BB962C8B-B14F-4D97-AF65-F5344CB8AC3E}">
        <p14:creationId xmlns:p14="http://schemas.microsoft.com/office/powerpoint/2010/main" val="4066210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63522" y="1207363"/>
            <a:ext cx="8172104" cy="4616388"/>
          </a:xfrm>
        </p:spPr>
        <p:txBody>
          <a:bodyPr>
            <a:normAutofit/>
          </a:bodyPr>
          <a:lstStyle/>
          <a:p>
            <a:pPr marL="285750" indent="-285750">
              <a:lnSpc>
                <a:spcPct val="150000"/>
              </a:lnSpc>
              <a:spcBef>
                <a:spcPts val="0"/>
              </a:spcBef>
              <a:buFont typeface="Wingdings" pitchFamily="2" charset="2"/>
              <a:buChar char="Ø"/>
            </a:pPr>
            <a:r>
              <a:rPr lang="en-US" dirty="0" smtClean="0"/>
              <a:t>small system &lt;10 kW &amp; intermediate system 10kW-500kW are installed at distribution side.</a:t>
            </a:r>
          </a:p>
          <a:p>
            <a:pPr marL="285750" indent="-285750">
              <a:lnSpc>
                <a:spcPct val="150000"/>
              </a:lnSpc>
              <a:spcBef>
                <a:spcPts val="0"/>
              </a:spcBef>
              <a:buFont typeface="Wingdings" pitchFamily="2" charset="2"/>
              <a:buChar char="Ø"/>
            </a:pPr>
            <a:r>
              <a:rPr lang="en-US" dirty="0" smtClean="0"/>
              <a:t>large system greater than 500 kW is installed at transmission side.</a:t>
            </a:r>
          </a:p>
          <a:p>
            <a:pPr marL="0" indent="0">
              <a:lnSpc>
                <a:spcPct val="150000"/>
              </a:lnSpc>
              <a:spcBef>
                <a:spcPts val="0"/>
              </a:spcBef>
            </a:pPr>
            <a:r>
              <a:rPr lang="en-US" dirty="0" smtClean="0"/>
              <a:t>Inverter: </a:t>
            </a:r>
            <a:r>
              <a:rPr lang="en-US" b="0" dirty="0" smtClean="0"/>
              <a:t>Inverter not only has DC to AC switching function, it also has other functions-</a:t>
            </a:r>
          </a:p>
          <a:p>
            <a:pPr marL="0" indent="0">
              <a:lnSpc>
                <a:spcPct val="150000"/>
              </a:lnSpc>
              <a:spcBef>
                <a:spcPts val="0"/>
              </a:spcBef>
            </a:pPr>
            <a:r>
              <a:rPr lang="en-US" dirty="0" smtClean="0"/>
              <a:t>-</a:t>
            </a:r>
            <a:r>
              <a:rPr lang="en-US" b="0" dirty="0" smtClean="0"/>
              <a:t>Initiative operation and stop.</a:t>
            </a:r>
          </a:p>
          <a:p>
            <a:pPr marL="0" indent="0">
              <a:lnSpc>
                <a:spcPct val="150000"/>
              </a:lnSpc>
              <a:spcBef>
                <a:spcPts val="0"/>
              </a:spcBef>
            </a:pPr>
            <a:r>
              <a:rPr lang="en-US" b="0" dirty="0" smtClean="0"/>
              <a:t>-maximum power point tracking (MPPT) control.</a:t>
            </a:r>
          </a:p>
          <a:p>
            <a:pPr marL="0" indent="0">
              <a:lnSpc>
                <a:spcPct val="150000"/>
              </a:lnSpc>
              <a:spcBef>
                <a:spcPts val="0"/>
              </a:spcBef>
            </a:pPr>
            <a:r>
              <a:rPr lang="en-US" b="0" dirty="0" smtClean="0"/>
              <a:t>-anti-independent operation function.</a:t>
            </a:r>
          </a:p>
          <a:p>
            <a:pPr marL="0" indent="0">
              <a:lnSpc>
                <a:spcPct val="150000"/>
              </a:lnSpc>
              <a:spcBef>
                <a:spcPts val="0"/>
              </a:spcBef>
            </a:pPr>
            <a:r>
              <a:rPr lang="en-US" b="0" dirty="0" smtClean="0"/>
              <a:t>-active </a:t>
            </a:r>
            <a:r>
              <a:rPr lang="en-US" b="0" dirty="0"/>
              <a:t>voltage regulation </a:t>
            </a:r>
            <a:r>
              <a:rPr lang="en-US" b="0" dirty="0" smtClean="0"/>
              <a:t>function.</a:t>
            </a:r>
          </a:p>
          <a:p>
            <a:pPr marL="0" indent="0">
              <a:lnSpc>
                <a:spcPct val="150000"/>
              </a:lnSpc>
              <a:spcBef>
                <a:spcPts val="0"/>
              </a:spcBef>
            </a:pPr>
            <a:r>
              <a:rPr lang="en-US" b="0" dirty="0" smtClean="0"/>
              <a:t>-DC </a:t>
            </a:r>
            <a:r>
              <a:rPr lang="en-US" b="0" dirty="0"/>
              <a:t>detection </a:t>
            </a:r>
            <a:r>
              <a:rPr lang="en-US" b="0" dirty="0" smtClean="0"/>
              <a:t>function.</a:t>
            </a:r>
          </a:p>
          <a:p>
            <a:pPr marL="0" indent="0">
              <a:lnSpc>
                <a:spcPct val="150000"/>
              </a:lnSpc>
              <a:spcBef>
                <a:spcPts val="0"/>
              </a:spcBef>
            </a:pPr>
            <a:endParaRPr lang="en-US" dirty="0" smtClean="0"/>
          </a:p>
          <a:p>
            <a:pPr marL="0" indent="0">
              <a:lnSpc>
                <a:spcPct val="150000"/>
              </a:lnSpc>
              <a:spcBef>
                <a:spcPts val="0"/>
              </a:spcBef>
            </a:pPr>
            <a:endParaRPr lang="en-US" dirty="0" smtClean="0"/>
          </a:p>
          <a:p>
            <a:pPr marL="0" indent="0">
              <a:lnSpc>
                <a:spcPct val="150000"/>
              </a:lnSpc>
              <a:spcBef>
                <a:spcPts val="0"/>
              </a:spcBef>
            </a:pPr>
            <a:endParaRPr lang="en-US" dirty="0" smtClean="0"/>
          </a:p>
        </p:txBody>
      </p:sp>
      <p:sp>
        <p:nvSpPr>
          <p:cNvPr id="3" name="Title 2"/>
          <p:cNvSpPr>
            <a:spLocks noGrp="1"/>
          </p:cNvSpPr>
          <p:nvPr>
            <p:ph type="ctrTitle"/>
          </p:nvPr>
        </p:nvSpPr>
        <p:spPr>
          <a:xfrm>
            <a:off x="572400" y="425594"/>
            <a:ext cx="7772400" cy="586460"/>
          </a:xfrm>
        </p:spPr>
        <p:txBody>
          <a:bodyPr/>
          <a:lstStyle/>
          <a:p>
            <a:r>
              <a:rPr lang="en-US" sz="2400" dirty="0" smtClean="0"/>
              <a:t>Grid Connected PV System</a:t>
            </a:r>
            <a:endParaRPr lang="en-US" sz="2400" dirty="0"/>
          </a:p>
        </p:txBody>
      </p:sp>
      <p:sp>
        <p:nvSpPr>
          <p:cNvPr id="7" name="Date Placeholder 6"/>
          <p:cNvSpPr>
            <a:spLocks noGrp="1"/>
          </p:cNvSpPr>
          <p:nvPr>
            <p:ph type="dt" sz="half" idx="19"/>
          </p:nvPr>
        </p:nvSpPr>
        <p:spPr/>
        <p:txBody>
          <a:bodyPr/>
          <a:lstStyle/>
          <a:p>
            <a:pPr>
              <a:defRPr/>
            </a:pPr>
            <a:r>
              <a:rPr lang="fi-FI" dirty="0"/>
              <a:t>2</a:t>
            </a:r>
            <a:r>
              <a:rPr lang="fi-FI" dirty="0" smtClean="0"/>
              <a:t>4.04.2018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5</a:t>
            </a:fld>
            <a:endParaRPr lang="en-US" altLang="en-US" dirty="0"/>
          </a:p>
        </p:txBody>
      </p:sp>
      <p:pic>
        <p:nvPicPr>
          <p:cNvPr id="2050" name="Picture 2" descr="C:\Users\Masum\Desktop\AAEAAQAAAAAAAASuAAAAJGQyY2VkYmVjLTBlZjgtNDMyYy04MmUwLTZjM2RkMjczYjQ1M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2868" y="2503507"/>
            <a:ext cx="4313982" cy="30095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83621" y="4056387"/>
            <a:ext cx="3511328" cy="2031325"/>
          </a:xfrm>
          <a:prstGeom prst="rect">
            <a:avLst/>
          </a:prstGeom>
          <a:noFill/>
        </p:spPr>
        <p:txBody>
          <a:bodyPr wrap="square" rtlCol="0">
            <a:spAutoFit/>
          </a:bodyPr>
          <a:lstStyle/>
          <a:p>
            <a:pPr marL="285750" indent="-285750" algn="just">
              <a:buFont typeface="Wingdings" pitchFamily="2" charset="2"/>
              <a:buChar char="Ø"/>
            </a:pPr>
            <a:r>
              <a:rPr lang="en-US" sz="1400" dirty="0" smtClean="0">
                <a:latin typeface="+mn-lt"/>
              </a:rPr>
              <a:t>Inverter starts operation initiatively, when the output power of solar module reach the inverter required power. </a:t>
            </a:r>
          </a:p>
          <a:p>
            <a:pPr marL="285750" indent="-285750" algn="just">
              <a:buFont typeface="Wingdings" pitchFamily="2" charset="2"/>
              <a:buChar char="Ø"/>
            </a:pPr>
            <a:r>
              <a:rPr lang="en-US" sz="1400" dirty="0" smtClean="0">
                <a:latin typeface="+mn-lt"/>
              </a:rPr>
              <a:t>Inverter choose a best point of maximum voltage and current to produce maximum power from the solar cell module.  </a:t>
            </a:r>
            <a:endParaRPr lang="en-US" sz="1400" dirty="0">
              <a:latin typeface="+mn-lt"/>
            </a:endParaRPr>
          </a:p>
          <a:p>
            <a:endParaRPr lang="en-US" sz="1400" dirty="0">
              <a:latin typeface="+mn-lt"/>
            </a:endParaRPr>
          </a:p>
        </p:txBody>
      </p:sp>
      <p:sp>
        <p:nvSpPr>
          <p:cNvPr id="11"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smtClean="0"/>
              <a:t>“Solar </a:t>
            </a:r>
            <a:r>
              <a:rPr lang="en-US" sz="1200" i="1" dirty="0"/>
              <a:t>farms, their local grids and connection </a:t>
            </a:r>
            <a:r>
              <a:rPr lang="en-US" sz="1200" i="1" dirty="0" smtClean="0"/>
              <a:t>        to </a:t>
            </a:r>
            <a:r>
              <a:rPr lang="en-US" sz="1200" i="1" dirty="0"/>
              <a:t>the power </a:t>
            </a:r>
            <a:r>
              <a:rPr lang="en-US" sz="1200" i="1" dirty="0" smtClean="0"/>
              <a:t>system”</a:t>
            </a:r>
            <a:endParaRPr lang="en-US" sz="1200" i="1" dirty="0"/>
          </a:p>
        </p:txBody>
      </p:sp>
      <p:sp>
        <p:nvSpPr>
          <p:cNvPr id="10" name="TextBox 9"/>
          <p:cNvSpPr txBox="1"/>
          <p:nvPr/>
        </p:nvSpPr>
        <p:spPr>
          <a:xfrm>
            <a:off x="5415408" y="5423626"/>
            <a:ext cx="1678665" cy="230832"/>
          </a:xfrm>
          <a:prstGeom prst="rect">
            <a:avLst/>
          </a:prstGeom>
          <a:noFill/>
        </p:spPr>
        <p:txBody>
          <a:bodyPr wrap="none" rtlCol="0">
            <a:spAutoFit/>
          </a:bodyPr>
          <a:lstStyle/>
          <a:p>
            <a:r>
              <a:rPr lang="en-US" sz="900" b="1" dirty="0" smtClean="0"/>
              <a:t>Grid Connected PV System</a:t>
            </a:r>
            <a:endParaRPr lang="en-US" sz="900" b="1" dirty="0"/>
          </a:p>
        </p:txBody>
      </p:sp>
    </p:spTree>
    <p:extLst>
      <p:ext uri="{BB962C8B-B14F-4D97-AF65-F5344CB8AC3E}">
        <p14:creationId xmlns:p14="http://schemas.microsoft.com/office/powerpoint/2010/main" val="36145534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22392"/>
            <a:ext cx="7988990" cy="4539216"/>
          </a:xfrm>
        </p:spPr>
        <p:txBody>
          <a:bodyPr>
            <a:normAutofit fontScale="92500"/>
          </a:bodyPr>
          <a:lstStyle/>
          <a:p>
            <a:pPr marL="0" indent="0" algn="just">
              <a:lnSpc>
                <a:spcPct val="150000"/>
              </a:lnSpc>
            </a:pPr>
            <a:r>
              <a:rPr lang="en-US" dirty="0"/>
              <a:t>Plant Controller:  </a:t>
            </a:r>
            <a:r>
              <a:rPr lang="en-US" b="0" dirty="0"/>
              <a:t>A control tool that serves to regulate certain parameters on plant, either directly or through the PV SCADA solution. It operates independently of the monitoring and control of the energy plants.</a:t>
            </a:r>
          </a:p>
          <a:p>
            <a:pPr marL="0" indent="0" algn="just">
              <a:lnSpc>
                <a:spcPct val="150000"/>
              </a:lnSpc>
            </a:pPr>
            <a:endParaRPr lang="en-US" dirty="0" smtClean="0"/>
          </a:p>
          <a:p>
            <a:pPr marL="0" indent="0" algn="just">
              <a:lnSpc>
                <a:spcPct val="150000"/>
              </a:lnSpc>
            </a:pPr>
            <a:r>
              <a:rPr lang="en-US" dirty="0"/>
              <a:t>Supervisory control and data </a:t>
            </a:r>
            <a:r>
              <a:rPr lang="en-US" dirty="0" smtClean="0"/>
              <a:t>acquisition (SCADA) System: </a:t>
            </a:r>
            <a:r>
              <a:rPr lang="en-US" b="0" dirty="0" smtClean="0"/>
              <a:t>SCADA is </a:t>
            </a:r>
            <a:r>
              <a:rPr lang="en-US" b="0" dirty="0"/>
              <a:t>used to monitor the Solar energy </a:t>
            </a:r>
            <a:r>
              <a:rPr lang="en-US" b="0" dirty="0" smtClean="0"/>
              <a:t>plant. This system is </a:t>
            </a:r>
            <a:r>
              <a:rPr lang="en-US" b="0" dirty="0"/>
              <a:t>able to take in different sensor readings</a:t>
            </a:r>
            <a:r>
              <a:rPr lang="en-US" b="0" dirty="0" smtClean="0"/>
              <a:t>, whether forecasting's, </a:t>
            </a:r>
            <a:r>
              <a:rPr lang="en-US" b="0" dirty="0"/>
              <a:t>generate remote site </a:t>
            </a:r>
            <a:r>
              <a:rPr lang="en-US" b="0" dirty="0" smtClean="0"/>
              <a:t>alarms for faults </a:t>
            </a:r>
            <a:r>
              <a:rPr lang="en-US" b="0" dirty="0"/>
              <a:t>as well as transfer data to a centralized location for storage or report generation. </a:t>
            </a:r>
            <a:endParaRPr lang="en-US" b="0" dirty="0" smtClean="0"/>
          </a:p>
          <a:p>
            <a:pPr marL="0" indent="0" algn="just">
              <a:lnSpc>
                <a:spcPct val="150000"/>
              </a:lnSpc>
            </a:pPr>
            <a:endParaRPr lang="en-US" b="0" dirty="0" smtClean="0"/>
          </a:p>
          <a:p>
            <a:pPr marL="0" indent="0" algn="just">
              <a:lnSpc>
                <a:spcPct val="150000"/>
              </a:lnSpc>
            </a:pPr>
            <a:r>
              <a:rPr lang="en-US" b="0" dirty="0" smtClean="0"/>
              <a:t>A </a:t>
            </a:r>
            <a:r>
              <a:rPr lang="en-US" b="0" dirty="0"/>
              <a:t>real time controller will connect to remote I/O to collect the data from Inverter and current PV from the combiner box and also included is the alarm of surge detection in the box</a:t>
            </a:r>
            <a:r>
              <a:rPr lang="en-US" b="0" dirty="0" smtClean="0"/>
              <a:t>.</a:t>
            </a:r>
          </a:p>
          <a:p>
            <a:pPr marL="0" indent="0" algn="just">
              <a:lnSpc>
                <a:spcPct val="150000"/>
              </a:lnSpc>
            </a:pPr>
            <a:r>
              <a:rPr lang="en-US" b="0" dirty="0" smtClean="0"/>
              <a:t> </a:t>
            </a:r>
          </a:p>
          <a:p>
            <a:pPr marL="0" indent="0" algn="just">
              <a:lnSpc>
                <a:spcPct val="150000"/>
              </a:lnSpc>
            </a:pPr>
            <a:r>
              <a:rPr lang="en-US" b="0" dirty="0" smtClean="0"/>
              <a:t>The </a:t>
            </a:r>
            <a:r>
              <a:rPr lang="en-US" b="0" dirty="0"/>
              <a:t>controller will send all data to server via GPRS modem and store all of the data into memory. In case the network GPRS is down, the controller will store the backup data and will send the backup data to the server whenever the network is recovered. </a:t>
            </a:r>
            <a:endParaRPr lang="en-US" sz="2000" b="0" dirty="0" smtClean="0"/>
          </a:p>
        </p:txBody>
      </p:sp>
      <p:sp>
        <p:nvSpPr>
          <p:cNvPr id="3" name="Title 2"/>
          <p:cNvSpPr>
            <a:spLocks noGrp="1"/>
          </p:cNvSpPr>
          <p:nvPr>
            <p:ph type="ctrTitle"/>
          </p:nvPr>
        </p:nvSpPr>
        <p:spPr>
          <a:xfrm>
            <a:off x="581278" y="185899"/>
            <a:ext cx="7772400" cy="900000"/>
          </a:xfrm>
        </p:spPr>
        <p:txBody>
          <a:bodyPr/>
          <a:lstStyle/>
          <a:p>
            <a:r>
              <a:rPr lang="en-US" sz="2400" dirty="0" smtClean="0"/>
              <a:t/>
            </a:r>
            <a:br>
              <a:rPr lang="en-US" sz="2400" dirty="0" smtClean="0"/>
            </a:br>
            <a:r>
              <a:rPr lang="en-US" sz="2400" dirty="0" smtClean="0"/>
              <a:t>Grid </a:t>
            </a:r>
            <a:r>
              <a:rPr lang="en-US" sz="2400" dirty="0"/>
              <a:t>Connected PV </a:t>
            </a:r>
            <a:r>
              <a:rPr lang="en-US" sz="2400" dirty="0" smtClean="0"/>
              <a:t>System (Cont.…)</a:t>
            </a:r>
            <a:endParaRPr lang="en-US" sz="2400" dirty="0"/>
          </a:p>
        </p:txBody>
      </p:sp>
      <p:sp>
        <p:nvSpPr>
          <p:cNvPr id="7" name="Date Placeholder 6"/>
          <p:cNvSpPr>
            <a:spLocks noGrp="1"/>
          </p:cNvSpPr>
          <p:nvPr>
            <p:ph type="dt" sz="half" idx="19"/>
          </p:nvPr>
        </p:nvSpPr>
        <p:spPr/>
        <p:txBody>
          <a:bodyPr/>
          <a:lstStyle/>
          <a:p>
            <a:pPr>
              <a:defRPr/>
            </a:pPr>
            <a:r>
              <a:rPr lang="fi-FI" dirty="0"/>
              <a:t>2</a:t>
            </a:r>
            <a:r>
              <a:rPr lang="fi-FI" dirty="0" smtClean="0"/>
              <a:t>4.04.2018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6</a:t>
            </a:fld>
            <a:endParaRPr lang="en-US" altLang="en-US" dirty="0"/>
          </a:p>
        </p:txBody>
      </p:sp>
      <p:sp>
        <p:nvSpPr>
          <p:cNvPr id="11"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smtClean="0"/>
              <a:t>“Solar </a:t>
            </a:r>
            <a:r>
              <a:rPr lang="en-US" sz="1200" i="1" dirty="0"/>
              <a:t>farms, their local grids and connection </a:t>
            </a:r>
            <a:r>
              <a:rPr lang="en-US" sz="1200" i="1" dirty="0" smtClean="0"/>
              <a:t>        to </a:t>
            </a:r>
            <a:r>
              <a:rPr lang="en-US" sz="1200" i="1" dirty="0"/>
              <a:t>the power </a:t>
            </a:r>
            <a:r>
              <a:rPr lang="en-US" sz="1200" i="1" dirty="0" smtClean="0"/>
              <a:t>system”</a:t>
            </a:r>
            <a:endParaRPr lang="en-US" sz="1200" i="1" dirty="0"/>
          </a:p>
        </p:txBody>
      </p:sp>
    </p:spTree>
    <p:extLst>
      <p:ext uri="{BB962C8B-B14F-4D97-AF65-F5344CB8AC3E}">
        <p14:creationId xmlns:p14="http://schemas.microsoft.com/office/powerpoint/2010/main" val="31150597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60629"/>
            <a:ext cx="7988990" cy="4545367"/>
          </a:xfrm>
        </p:spPr>
        <p:txBody>
          <a:bodyPr>
            <a:normAutofit/>
          </a:bodyPr>
          <a:lstStyle/>
          <a:p>
            <a:pPr marL="0" indent="0" algn="just">
              <a:lnSpc>
                <a:spcPct val="100000"/>
              </a:lnSpc>
              <a:spcBef>
                <a:spcPts val="0"/>
              </a:spcBef>
            </a:pPr>
            <a:r>
              <a:rPr lang="en-US" dirty="0" smtClean="0"/>
              <a:t>Reverse power flow: </a:t>
            </a:r>
            <a:r>
              <a:rPr lang="en-US" b="0" dirty="0"/>
              <a:t>N</a:t>
            </a:r>
            <a:r>
              <a:rPr lang="en-US" b="0" dirty="0" smtClean="0"/>
              <a:t>et Production  &gt; Net Demand, especially at noon. Power flows to LV side to MV side and cause overloading of the distribution feeder and excessive power losses.</a:t>
            </a:r>
          </a:p>
          <a:p>
            <a:pPr marL="0" indent="0" algn="just">
              <a:lnSpc>
                <a:spcPct val="100000"/>
              </a:lnSpc>
              <a:spcBef>
                <a:spcPts val="0"/>
              </a:spcBef>
            </a:pPr>
            <a:endParaRPr lang="en-US" b="0" dirty="0" smtClean="0"/>
          </a:p>
          <a:p>
            <a:pPr marL="0" indent="0" algn="just">
              <a:lnSpc>
                <a:spcPct val="100000"/>
              </a:lnSpc>
              <a:spcBef>
                <a:spcPts val="0"/>
              </a:spcBef>
            </a:pPr>
            <a:r>
              <a:rPr lang="en-US" dirty="0" smtClean="0"/>
              <a:t>Overvoltage along distribution feeder:</a:t>
            </a:r>
            <a:r>
              <a:rPr lang="en-US" b="0" dirty="0" smtClean="0"/>
              <a:t> Reverse power flow leads to overvoltage along distribution feeder. Voltage regulators and capacitors bank is used to boost voltage slightly now push voltage further ( above the acceptable limits).</a:t>
            </a:r>
          </a:p>
          <a:p>
            <a:pPr marL="0" indent="0" algn="just">
              <a:lnSpc>
                <a:spcPct val="100000"/>
              </a:lnSpc>
              <a:spcBef>
                <a:spcPts val="0"/>
              </a:spcBef>
            </a:pPr>
            <a:endParaRPr lang="en-US" b="0" dirty="0" smtClean="0"/>
          </a:p>
          <a:p>
            <a:pPr marL="0" indent="0" algn="just">
              <a:lnSpc>
                <a:spcPct val="100000"/>
              </a:lnSpc>
              <a:spcBef>
                <a:spcPts val="0"/>
              </a:spcBef>
            </a:pPr>
            <a:r>
              <a:rPr lang="en-US" dirty="0" smtClean="0"/>
              <a:t>Voltage </a:t>
            </a:r>
            <a:r>
              <a:rPr lang="en-US" dirty="0"/>
              <a:t>c</a:t>
            </a:r>
            <a:r>
              <a:rPr lang="en-US" dirty="0" smtClean="0"/>
              <a:t>ontrol difficulty:</a:t>
            </a:r>
            <a:r>
              <a:rPr lang="en-US" b="0" dirty="0" smtClean="0"/>
              <a:t>  voltage control is a difficult task due to the existence of more than one supply point. Voltage regulating devices are designed to operate in a system with unidirectional power flow.</a:t>
            </a:r>
          </a:p>
          <a:p>
            <a:pPr marL="0" indent="0" algn="just">
              <a:lnSpc>
                <a:spcPct val="100000"/>
              </a:lnSpc>
              <a:spcBef>
                <a:spcPts val="0"/>
              </a:spcBef>
            </a:pPr>
            <a:endParaRPr lang="en-US" sz="1600" b="0" dirty="0" smtClean="0"/>
          </a:p>
          <a:p>
            <a:pPr marL="0" indent="0" algn="just">
              <a:lnSpc>
                <a:spcPct val="100000"/>
              </a:lnSpc>
              <a:spcBef>
                <a:spcPts val="0"/>
              </a:spcBef>
            </a:pPr>
            <a:r>
              <a:rPr lang="en-US" dirty="0" smtClean="0"/>
              <a:t>Phase Unbalance: </a:t>
            </a:r>
            <a:r>
              <a:rPr lang="en-US" b="0" dirty="0" smtClean="0"/>
              <a:t>most inverters in residential PV system are single phase. If this inverter are not used evenly among different phases, phase unbalance may be takes place shifting the neutral voltage to unsafe value and increasing the voltage unbalance.</a:t>
            </a:r>
          </a:p>
          <a:p>
            <a:pPr marL="0" indent="0" algn="just">
              <a:lnSpc>
                <a:spcPct val="100000"/>
              </a:lnSpc>
              <a:spcBef>
                <a:spcPts val="0"/>
              </a:spcBef>
            </a:pPr>
            <a:endParaRPr lang="en-US" b="0" dirty="0"/>
          </a:p>
          <a:p>
            <a:pPr marL="0" indent="0" algn="just">
              <a:lnSpc>
                <a:spcPct val="100000"/>
              </a:lnSpc>
              <a:spcBef>
                <a:spcPts val="0"/>
              </a:spcBef>
            </a:pPr>
            <a:r>
              <a:rPr lang="en-US" dirty="0" smtClean="0"/>
              <a:t>Increased reactive power: </a:t>
            </a:r>
            <a:r>
              <a:rPr lang="en-US" b="0" dirty="0" smtClean="0"/>
              <a:t>In PV system, inverters are openly operating at unity power factor to maximize active power generation. As a result, the active power required for existing loads are partially met by PV system, reducing active power supply by the utility. But the reactive power is still same, thus, distribution transformer operate at low power factor and it reduces overall system efficiency. </a:t>
            </a:r>
          </a:p>
          <a:p>
            <a:pPr marL="0" indent="0" algn="just">
              <a:lnSpc>
                <a:spcPct val="100000"/>
              </a:lnSpc>
              <a:spcBef>
                <a:spcPts val="0"/>
              </a:spcBef>
            </a:pPr>
            <a:endParaRPr lang="en-US" sz="1600" b="0" dirty="0" smtClean="0"/>
          </a:p>
          <a:p>
            <a:pPr marL="0" indent="0" algn="just">
              <a:lnSpc>
                <a:spcPct val="100000"/>
              </a:lnSpc>
              <a:spcBef>
                <a:spcPts val="0"/>
              </a:spcBef>
            </a:pPr>
            <a:endParaRPr lang="en-US" sz="1600" b="0" dirty="0" smtClean="0"/>
          </a:p>
        </p:txBody>
      </p:sp>
      <p:sp>
        <p:nvSpPr>
          <p:cNvPr id="3" name="Title 2"/>
          <p:cNvSpPr>
            <a:spLocks noGrp="1"/>
          </p:cNvSpPr>
          <p:nvPr>
            <p:ph type="ctrTitle"/>
          </p:nvPr>
        </p:nvSpPr>
        <p:spPr>
          <a:xfrm>
            <a:off x="572400" y="416716"/>
            <a:ext cx="7772400" cy="559825"/>
          </a:xfrm>
        </p:spPr>
        <p:txBody>
          <a:bodyPr/>
          <a:lstStyle/>
          <a:p>
            <a:pPr algn="ctr"/>
            <a:r>
              <a:rPr lang="en-US" sz="2400" dirty="0" smtClean="0"/>
              <a:t>Impacts of Grid Connected PV System on Distribution Networks</a:t>
            </a:r>
            <a:endParaRPr lang="en-US" sz="2400" dirty="0"/>
          </a:p>
        </p:txBody>
      </p:sp>
      <p:sp>
        <p:nvSpPr>
          <p:cNvPr id="7" name="Date Placeholder 6"/>
          <p:cNvSpPr>
            <a:spLocks noGrp="1"/>
          </p:cNvSpPr>
          <p:nvPr>
            <p:ph type="dt" sz="half" idx="19"/>
          </p:nvPr>
        </p:nvSpPr>
        <p:spPr/>
        <p:txBody>
          <a:bodyPr/>
          <a:lstStyle/>
          <a:p>
            <a:pPr>
              <a:defRPr/>
            </a:pPr>
            <a:r>
              <a:rPr lang="fi-FI" dirty="0"/>
              <a:t>2</a:t>
            </a:r>
            <a:r>
              <a:rPr lang="fi-FI" dirty="0" smtClean="0"/>
              <a:t>4.04.2018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7</a:t>
            </a:fld>
            <a:endParaRPr lang="en-US" altLang="en-US" dirty="0"/>
          </a:p>
        </p:txBody>
      </p:sp>
      <p:sp>
        <p:nvSpPr>
          <p:cNvPr id="10"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smtClean="0"/>
              <a:t>“Solar </a:t>
            </a:r>
            <a:r>
              <a:rPr lang="en-US" sz="1200" i="1" dirty="0"/>
              <a:t>farms, their local grids and connection </a:t>
            </a:r>
            <a:r>
              <a:rPr lang="en-US" sz="1200" i="1" dirty="0" smtClean="0"/>
              <a:t>        to </a:t>
            </a:r>
            <a:r>
              <a:rPr lang="en-US" sz="1200" i="1" dirty="0"/>
              <a:t>the power </a:t>
            </a:r>
            <a:r>
              <a:rPr lang="en-US" sz="1200" i="1" dirty="0" smtClean="0"/>
              <a:t>system”</a:t>
            </a:r>
            <a:endParaRPr lang="en-US" sz="1200" i="1" dirty="0"/>
          </a:p>
        </p:txBody>
      </p:sp>
    </p:spTree>
    <p:extLst>
      <p:ext uri="{BB962C8B-B14F-4D97-AF65-F5344CB8AC3E}">
        <p14:creationId xmlns:p14="http://schemas.microsoft.com/office/powerpoint/2010/main" val="31150597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35007" y="1189607"/>
            <a:ext cx="8389396" cy="4714042"/>
          </a:xfrm>
        </p:spPr>
        <p:txBody>
          <a:bodyPr>
            <a:noAutofit/>
          </a:bodyPr>
          <a:lstStyle/>
          <a:p>
            <a:pPr algn="just">
              <a:buFont typeface="Wingdings" pitchFamily="2" charset="2"/>
              <a:buChar char="Ø"/>
            </a:pPr>
            <a:r>
              <a:rPr lang="en-US" dirty="0" smtClean="0"/>
              <a:t>An optimal PV plant appears to the grid as a single unified source of power by balancing two modes of operation- Active Power Control (APC) and Automatic Voltage Regulation (AVR).</a:t>
            </a:r>
          </a:p>
          <a:p>
            <a:pPr algn="just">
              <a:buFont typeface="Wingdings" pitchFamily="2" charset="2"/>
              <a:buChar char="Ø"/>
            </a:pPr>
            <a:endParaRPr lang="en-US" dirty="0" smtClean="0"/>
          </a:p>
          <a:p>
            <a:pPr algn="just">
              <a:buFont typeface="Wingdings" pitchFamily="2" charset="2"/>
              <a:buChar char="Ø"/>
            </a:pPr>
            <a:r>
              <a:rPr lang="en-US" dirty="0" smtClean="0"/>
              <a:t>APC limits generation at the POI ( </a:t>
            </a:r>
            <a:r>
              <a:rPr lang="en-US" i="1" dirty="0" smtClean="0"/>
              <a:t>Point of Interconnection</a:t>
            </a:r>
            <a:r>
              <a:rPr lang="en-US" dirty="0" smtClean="0"/>
              <a:t>) to predetermined </a:t>
            </a:r>
            <a:r>
              <a:rPr lang="en-US" dirty="0" err="1" smtClean="0"/>
              <a:t>setpoint</a:t>
            </a:r>
            <a:r>
              <a:rPr lang="en-US" dirty="0" smtClean="0"/>
              <a:t>. Grid support through AVR is done by regulating reactive power. </a:t>
            </a:r>
          </a:p>
          <a:p>
            <a:pPr algn="just">
              <a:buFont typeface="Wingdings" pitchFamily="2" charset="2"/>
              <a:buChar char="Ø"/>
            </a:pPr>
            <a:endParaRPr lang="en-US" dirty="0" smtClean="0"/>
          </a:p>
          <a:p>
            <a:pPr marL="285750" indent="-285750" algn="just">
              <a:buFont typeface="Wingdings" pitchFamily="2" charset="2"/>
              <a:buChar char="Ø"/>
            </a:pPr>
            <a:r>
              <a:rPr lang="en-US" dirty="0" smtClean="0"/>
              <a:t>The </a:t>
            </a:r>
            <a:r>
              <a:rPr lang="en-US" dirty="0"/>
              <a:t>plant set point at the </a:t>
            </a:r>
            <a:r>
              <a:rPr lang="en-US" dirty="0" smtClean="0"/>
              <a:t>POI is </a:t>
            </a:r>
            <a:r>
              <a:rPr lang="en-US" dirty="0"/>
              <a:t>determined by the operator</a:t>
            </a:r>
            <a:r>
              <a:rPr lang="en-US" dirty="0" smtClean="0"/>
              <a:t>, grid demand and output potential.</a:t>
            </a:r>
          </a:p>
          <a:p>
            <a:pPr marL="285750" indent="-285750" algn="just">
              <a:buFont typeface="Wingdings" pitchFamily="2" charset="2"/>
              <a:buChar char="Ø"/>
            </a:pPr>
            <a:endParaRPr lang="en-US" dirty="0" smtClean="0"/>
          </a:p>
          <a:p>
            <a:pPr algn="just">
              <a:buFont typeface="Wingdings" pitchFamily="2" charset="2"/>
              <a:buChar char="Ø"/>
            </a:pPr>
            <a:r>
              <a:rPr lang="en-US" dirty="0"/>
              <a:t>The PID controller constantly compares the current </a:t>
            </a:r>
            <a:r>
              <a:rPr lang="en-US" dirty="0" err="1"/>
              <a:t>setpoint</a:t>
            </a:r>
            <a:r>
              <a:rPr lang="en-US" dirty="0"/>
              <a:t> with the actual value as it appears on the grid</a:t>
            </a:r>
            <a:r>
              <a:rPr lang="en-US" dirty="0" smtClean="0"/>
              <a:t>.</a:t>
            </a:r>
          </a:p>
          <a:p>
            <a:pPr algn="just">
              <a:buFont typeface="Wingdings" pitchFamily="2" charset="2"/>
              <a:buChar char="Ø"/>
            </a:pPr>
            <a:endParaRPr lang="en-US" dirty="0"/>
          </a:p>
          <a:p>
            <a:pPr algn="just">
              <a:buFont typeface="Wingdings" pitchFamily="2" charset="2"/>
              <a:buChar char="Ø"/>
            </a:pPr>
            <a:r>
              <a:rPr lang="en-US" dirty="0" smtClean="0"/>
              <a:t>Discrepancies between the current </a:t>
            </a:r>
            <a:r>
              <a:rPr lang="en-US" dirty="0" err="1" smtClean="0"/>
              <a:t>setpoint</a:t>
            </a:r>
            <a:r>
              <a:rPr lang="en-US" dirty="0" smtClean="0"/>
              <a:t> and instantaneous output manifest as an error which is used to correct the output. </a:t>
            </a:r>
          </a:p>
          <a:p>
            <a:pPr algn="just">
              <a:buFont typeface="Wingdings" pitchFamily="2" charset="2"/>
              <a:buChar char="Ø"/>
            </a:pPr>
            <a:endParaRPr lang="en-US" dirty="0" smtClean="0"/>
          </a:p>
          <a:p>
            <a:pPr algn="just">
              <a:buFont typeface="Wingdings" pitchFamily="2" charset="2"/>
              <a:buChar char="Ø"/>
            </a:pPr>
            <a:r>
              <a:rPr lang="en-US" dirty="0" smtClean="0"/>
              <a:t>If there are more solar irradiance than needed to maintain a </a:t>
            </a:r>
            <a:r>
              <a:rPr lang="en-US" dirty="0" err="1" smtClean="0"/>
              <a:t>setpoint</a:t>
            </a:r>
            <a:r>
              <a:rPr lang="en-US" dirty="0" smtClean="0"/>
              <a:t>, the inverters are commanded to limit themselves. Purposeful limitation of production is called “Curtailment”.</a:t>
            </a:r>
          </a:p>
          <a:p>
            <a:pPr algn="just">
              <a:buFont typeface="Wingdings" pitchFamily="2" charset="2"/>
              <a:buChar char="Ø"/>
            </a:pPr>
            <a:endParaRPr lang="en-US" dirty="0" smtClean="0"/>
          </a:p>
          <a:p>
            <a:pPr algn="just">
              <a:buFont typeface="Wingdings" pitchFamily="2" charset="2"/>
              <a:buChar char="Ø"/>
            </a:pPr>
            <a:r>
              <a:rPr lang="en-US" dirty="0" smtClean="0"/>
              <a:t>Inverters which are affected by cloud cover only produce the power available from their limited irradiance, but other inverters can produce more than their fare share to compensate. </a:t>
            </a:r>
          </a:p>
          <a:p>
            <a:pPr algn="just">
              <a:buFont typeface="Wingdings" pitchFamily="2" charset="2"/>
              <a:buChar char="Ø"/>
            </a:pPr>
            <a:endParaRPr lang="en-US" dirty="0" smtClean="0"/>
          </a:p>
          <a:p>
            <a:pPr algn="just">
              <a:buFont typeface="Wingdings" pitchFamily="2" charset="2"/>
              <a:buChar char="Ø"/>
            </a:pPr>
            <a:endParaRPr lang="en-US" b="0" dirty="0"/>
          </a:p>
          <a:p>
            <a:pPr algn="just">
              <a:buFont typeface="Wingdings" pitchFamily="2" charset="2"/>
              <a:buChar char="Ø"/>
            </a:pPr>
            <a:endParaRPr lang="en-US" b="0" dirty="0"/>
          </a:p>
        </p:txBody>
      </p:sp>
      <p:sp>
        <p:nvSpPr>
          <p:cNvPr id="3" name="Title 2"/>
          <p:cNvSpPr>
            <a:spLocks noGrp="1"/>
          </p:cNvSpPr>
          <p:nvPr>
            <p:ph type="ctrTitle"/>
          </p:nvPr>
        </p:nvSpPr>
        <p:spPr>
          <a:xfrm>
            <a:off x="572400" y="487740"/>
            <a:ext cx="7772400" cy="613091"/>
          </a:xfrm>
        </p:spPr>
        <p:txBody>
          <a:bodyPr/>
          <a:lstStyle/>
          <a:p>
            <a:r>
              <a:rPr lang="en-US" sz="2400" dirty="0" smtClean="0"/>
              <a:t>Control System of Solar Power Plant</a:t>
            </a:r>
            <a:endParaRPr lang="en-US" sz="2400" dirty="0"/>
          </a:p>
        </p:txBody>
      </p:sp>
      <p:sp>
        <p:nvSpPr>
          <p:cNvPr id="6" name="Date Placeholder 5"/>
          <p:cNvSpPr>
            <a:spLocks noGrp="1"/>
          </p:cNvSpPr>
          <p:nvPr>
            <p:ph type="dt" sz="half" idx="19"/>
          </p:nvPr>
        </p:nvSpPr>
        <p:spPr/>
        <p:txBody>
          <a:bodyPr/>
          <a:lstStyle/>
          <a:p>
            <a:pPr>
              <a:defRPr/>
            </a:pPr>
            <a:r>
              <a:rPr lang="fi-FI" dirty="0" smtClean="0"/>
              <a:t>24.04.2018</a:t>
            </a:r>
            <a:endParaRPr lang="en-US" dirty="0"/>
          </a:p>
        </p:txBody>
      </p:sp>
      <p:sp>
        <p:nvSpPr>
          <p:cNvPr id="7" name="Slide Number Placeholder 6"/>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8</a:t>
            </a:fld>
            <a:endParaRPr lang="en-US" altLang="en-US" dirty="0"/>
          </a:p>
        </p:txBody>
      </p:sp>
      <p:sp>
        <p:nvSpPr>
          <p:cNvPr id="8"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smtClean="0"/>
              <a:t>“Solar </a:t>
            </a:r>
            <a:r>
              <a:rPr lang="en-US" sz="1200" i="1" dirty="0"/>
              <a:t>farms, their local grids and connection </a:t>
            </a:r>
            <a:r>
              <a:rPr lang="en-US" sz="1200" i="1" dirty="0" smtClean="0"/>
              <a:t>        to </a:t>
            </a:r>
            <a:r>
              <a:rPr lang="en-US" sz="1200" i="1" dirty="0"/>
              <a:t>the power </a:t>
            </a:r>
            <a:r>
              <a:rPr lang="en-US" sz="1200" i="1" dirty="0" smtClean="0"/>
              <a:t>system”</a:t>
            </a:r>
            <a:endParaRPr lang="en-US" sz="1200" i="1" dirty="0"/>
          </a:p>
        </p:txBody>
      </p:sp>
    </p:spTree>
    <p:extLst>
      <p:ext uri="{BB962C8B-B14F-4D97-AF65-F5344CB8AC3E}">
        <p14:creationId xmlns:p14="http://schemas.microsoft.com/office/powerpoint/2010/main" val="9499737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25117"/>
            <a:ext cx="8134278" cy="4500979"/>
          </a:xfrm>
        </p:spPr>
        <p:txBody>
          <a:bodyPr>
            <a:normAutofit/>
          </a:bodyPr>
          <a:lstStyle/>
          <a:p>
            <a:pPr marL="342900" indent="-342900">
              <a:lnSpc>
                <a:spcPct val="150000"/>
              </a:lnSpc>
              <a:buFont typeface="Wingdings" pitchFamily="2" charset="2"/>
              <a:buChar char="Ø"/>
            </a:pPr>
            <a:r>
              <a:rPr lang="fi-FI" dirty="0" smtClean="0"/>
              <a:t>Global solar installation capacity is increasing rapidly (nearly 1 TW solar installed capacity is possible by 2021). But the installation capacity is decreasing </a:t>
            </a:r>
            <a:r>
              <a:rPr lang="fi-FI" dirty="0"/>
              <a:t>significantly </a:t>
            </a:r>
            <a:r>
              <a:rPr lang="fi-FI" dirty="0" smtClean="0"/>
              <a:t>in Europe day by day.</a:t>
            </a:r>
          </a:p>
          <a:p>
            <a:pPr marL="342900" indent="-342900">
              <a:lnSpc>
                <a:spcPct val="150000"/>
              </a:lnSpc>
              <a:buFont typeface="Wingdings" pitchFamily="2" charset="2"/>
              <a:buChar char="Ø"/>
            </a:pPr>
            <a:endParaRPr lang="fi-FI" dirty="0"/>
          </a:p>
          <a:p>
            <a:pPr marL="342900" indent="-342900">
              <a:lnSpc>
                <a:spcPct val="150000"/>
              </a:lnSpc>
              <a:buFont typeface="Wingdings" pitchFamily="2" charset="2"/>
              <a:buChar char="Ø"/>
            </a:pPr>
            <a:r>
              <a:rPr lang="fi-FI" dirty="0" smtClean="0"/>
              <a:t>The control system acts in accordance with two major directives; ”Active Power Control (APC)” monitors and curtails the active power harvested from the PV arrays and Automatic Voltage Regulation (AVR) monitors and controls of reactive power produced and absorbed for the Grid.</a:t>
            </a:r>
          </a:p>
          <a:p>
            <a:pPr marL="342900" indent="-342900">
              <a:lnSpc>
                <a:spcPct val="150000"/>
              </a:lnSpc>
              <a:buFont typeface="Wingdings" pitchFamily="2" charset="2"/>
              <a:buChar char="Ø"/>
            </a:pPr>
            <a:endParaRPr lang="fi-FI" dirty="0"/>
          </a:p>
          <a:p>
            <a:pPr marL="342900" indent="-342900">
              <a:lnSpc>
                <a:spcPct val="150000"/>
              </a:lnSpc>
              <a:buFont typeface="Wingdings" pitchFamily="2" charset="2"/>
              <a:buChar char="Ø"/>
            </a:pPr>
            <a:r>
              <a:rPr lang="fi-FI" dirty="0" smtClean="0"/>
              <a:t>PV solar facilities are the most reliable when they are invested in predictable, redundant and secure practices.</a:t>
            </a:r>
          </a:p>
          <a:p>
            <a:pPr marL="342900" indent="-342900">
              <a:lnSpc>
                <a:spcPct val="150000"/>
              </a:lnSpc>
              <a:buFont typeface="Wingdings" pitchFamily="2" charset="2"/>
              <a:buChar char="Ø"/>
            </a:pPr>
            <a:endParaRPr lang="fi-FI" dirty="0" smtClean="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a:xfrm>
            <a:off x="572400" y="487740"/>
            <a:ext cx="7772400" cy="657479"/>
          </a:xfrm>
        </p:spPr>
        <p:txBody>
          <a:bodyPr/>
          <a:lstStyle/>
          <a:p>
            <a:r>
              <a:rPr lang="fi-FI" sz="2400" dirty="0" smtClean="0"/>
              <a:t>Conclusion</a:t>
            </a:r>
            <a:endParaRPr lang="en-US" sz="2400" dirty="0"/>
          </a:p>
        </p:txBody>
      </p:sp>
      <p:sp>
        <p:nvSpPr>
          <p:cNvPr id="7" name="Date Placeholder 6"/>
          <p:cNvSpPr>
            <a:spLocks noGrp="1"/>
          </p:cNvSpPr>
          <p:nvPr>
            <p:ph type="dt" sz="half" idx="19"/>
          </p:nvPr>
        </p:nvSpPr>
        <p:spPr/>
        <p:txBody>
          <a:bodyPr/>
          <a:lstStyle/>
          <a:p>
            <a:pPr>
              <a:defRPr/>
            </a:pPr>
            <a:r>
              <a:rPr lang="fi-FI" dirty="0" smtClean="0"/>
              <a:t>24.04.2018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9</a:t>
            </a:fld>
            <a:endParaRPr lang="en-US" altLang="en-US" dirty="0"/>
          </a:p>
        </p:txBody>
      </p:sp>
      <p:sp>
        <p:nvSpPr>
          <p:cNvPr id="10"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smtClean="0"/>
              <a:t>“Solar </a:t>
            </a:r>
            <a:r>
              <a:rPr lang="en-US" sz="1200" i="1" dirty="0"/>
              <a:t>farms, their local grids and connection </a:t>
            </a:r>
            <a:r>
              <a:rPr lang="en-US" sz="1200" i="1" dirty="0" smtClean="0"/>
              <a:t>        to </a:t>
            </a:r>
            <a:r>
              <a:rPr lang="en-US" sz="1200" i="1" dirty="0"/>
              <a:t>the power </a:t>
            </a:r>
            <a:r>
              <a:rPr lang="en-US" sz="1200" i="1" dirty="0" smtClean="0"/>
              <a:t>system”</a:t>
            </a:r>
            <a:endParaRPr lang="en-US" sz="1200" i="1" dirty="0"/>
          </a:p>
        </p:txBody>
      </p:sp>
    </p:spTree>
    <p:extLst>
      <p:ext uri="{BB962C8B-B14F-4D97-AF65-F5344CB8AC3E}">
        <p14:creationId xmlns:p14="http://schemas.microsoft.com/office/powerpoint/2010/main" val="3223155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16328</TotalTime>
  <Words>1392</Words>
  <Application>Microsoft Office PowerPoint</Application>
  <PresentationFormat>On-screen Show (4:3)</PresentationFormat>
  <Paragraphs>120</Paragraphs>
  <Slides>10</Slides>
  <Notes>7</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presentation</vt:lpstr>
      <vt:lpstr>Aalto Content - Green</vt:lpstr>
      <vt:lpstr>ELEC-E8423 - Smart Grid  Solar farms, their local grids and connection to the power system</vt:lpstr>
      <vt:lpstr>Introduction</vt:lpstr>
      <vt:lpstr>Global Cumulative Installed Capacity and Solar PV market shares</vt:lpstr>
      <vt:lpstr>Solar Power in Europe</vt:lpstr>
      <vt:lpstr>Grid Connected PV System</vt:lpstr>
      <vt:lpstr> Grid Connected PV System (Cont.…)</vt:lpstr>
      <vt:lpstr>Impacts of Grid Connected PV System on Distribution Networks</vt:lpstr>
      <vt:lpstr>Control System of Solar Power Plant</vt:lpstr>
      <vt:lpstr>Conclusion</vt:lpstr>
      <vt:lpstr>Source material used</vt:lpstr>
    </vt:vector>
  </TitlesOfParts>
  <Company>TKK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Matti Lehtonen</cp:lastModifiedBy>
  <cp:revision>1203</cp:revision>
  <dcterms:created xsi:type="dcterms:W3CDTF">2010-03-23T14:57:30Z</dcterms:created>
  <dcterms:modified xsi:type="dcterms:W3CDTF">2018-04-24T05:50:01Z</dcterms:modified>
</cp:coreProperties>
</file>