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ha Piippone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87957DD-EF2B-4733-A352-A133C1B1E49F}">
  <a:tblStyle styleId="{387957DD-EF2B-4733-A352-A133C1B1E49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ED5"/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3-05T10:23:48.742" idx="1">
    <p:pos x="6000" y="0"/>
    <p:text>Ylempi kuva olisi sähkölämmitteinen talo ilman varaajaa. Alempi varaajan kanssa.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094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9902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2967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8949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7875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7997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581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3451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9002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4704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690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tenfall.fi/energianeuvonta/sahkonkulutus/sahkolaitteiden-energiankulutu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oria.fi/bitstream/handle/10024/134517/Diplomityo_Manninen_Kreetta.pdf?sequence=2" TargetMode="External"/><Relationship Id="rId5" Type="http://schemas.openxmlformats.org/officeDocument/2006/relationships/hyperlink" Target="https://www.theseus.fi/bitstream/handle/10024/73789/Timo_Haapio.pdf?sequence=1" TargetMode="External"/><Relationship Id="rId4" Type="http://schemas.openxmlformats.org/officeDocument/2006/relationships/hyperlink" Target="https://aaltodoc.aalto.fi/handle/123456789/2088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tenfall.fi/energianeuvonta/sahkonkulutu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br>
              <a:rPr lang="fi-FI" sz="32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32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32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3200" i="1" dirty="0"/>
              <a:t>Electrical energy use in residential buildings, flexibility and DR potential of different energy uses</a:t>
            </a:r>
            <a:endParaRPr sz="1100" b="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i="1" dirty="0"/>
          </a:p>
        </p:txBody>
      </p:sp>
      <p:sp>
        <p:nvSpPr>
          <p:cNvPr id="70" name="Shape 70"/>
          <p:cNvSpPr txBox="1">
            <a:spLocks noGrp="1"/>
          </p:cNvSpPr>
          <p:nvPr>
            <p:ph type="subTitle" idx="1"/>
          </p:nvPr>
        </p:nvSpPr>
        <p:spPr>
          <a:xfrm>
            <a:off x="572400" y="4396175"/>
            <a:ext cx="6285600" cy="11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 dirty="0"/>
              <a:t>Juha Piipponen</a:t>
            </a:r>
            <a:endParaRPr i="1" dirty="0"/>
          </a:p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 dirty="0"/>
              <a:t>Joonas Saarela</a:t>
            </a:r>
            <a:endParaRPr i="1" dirty="0"/>
          </a:p>
          <a:p>
            <a:pPr marL="0" marR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fi-FI" dirty="0"/>
              <a:t>05</a:t>
            </a:r>
            <a:r>
              <a:rPr lang="fi-FI" sz="10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.03.2018</a:t>
            </a:r>
            <a:endParaRPr sz="1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>
                <a:uFill>
                  <a:noFill/>
                </a:uFill>
                <a:hlinkClick r:id="rId3"/>
              </a:rPr>
              <a:t>https://www.vattenfall.fi/energianeuvonta/sahkonkulutus/sahkolaitteiden-energiankulutus/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Sähkön kysyntäjouston toteuttaminen kotitalouksissa, Mikael Kauppinen, </a:t>
            </a:r>
            <a:r>
              <a:rPr lang="fi-FI" u="sng">
                <a:solidFill>
                  <a:schemeClr val="hlink"/>
                </a:solidFill>
                <a:hlinkClick r:id="rId4"/>
              </a:rPr>
              <a:t>https://aaltodoc.aalto.fi/handle/123456789/20888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Kysynnänjouston pilottiprojekti, Ilkka Palola, There Corporation Oy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ThereHome-käyttöliittymän suunnittelu ja toteutus, Timo Haapio, </a:t>
            </a:r>
            <a:r>
              <a:rPr lang="fi-FI" u="sng">
                <a:solidFill>
                  <a:schemeClr val="hlink"/>
                </a:solidFill>
                <a:hlinkClick r:id="rId5"/>
              </a:rPr>
              <a:t>https://www.theseus.fi/bitstream/handle/10024/73789/Timo_Haapio.pdf?sequence=1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Rakennusksen kysyntäjoustomollinnuksen vaatimusten määritys, Kreetta Manninen, </a:t>
            </a:r>
            <a:r>
              <a:rPr lang="fi-FI" u="sng">
                <a:solidFill>
                  <a:schemeClr val="hlink"/>
                </a:solidFill>
                <a:hlinkClick r:id="rId6"/>
              </a:rPr>
              <a:t>https://www.doria.fi/bitstream/handle/10024/134517/Diplomityo_Manninen_Kreetta.pdf?sequence=2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Joseph Lui, Warwick Stirling and Henry O. Marcy, “Get smart,” IEEE Power and Energy Mag., vol. 8, no. 3, pp. 66–78, May 2010.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Source material used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/>
              <a:t>05</a:t>
            </a:r>
            <a:r>
              <a:rPr lang="fi-FI" sz="800" b="1" i="0" u="none" strike="noStrike" cap="none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.03.2018</a:t>
            </a:r>
            <a:endParaRPr sz="800" b="1" i="0" u="none" strike="noStrike" cap="none" dirty="0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800" b="1" i="0" u="none" strike="noStrike" cap="none" dirty="0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82">
            <a:extLst>
              <a:ext uri="{FF2B5EF4-FFF2-40B4-BE49-F238E27FC236}">
                <a16:creationId xmlns:a16="http://schemas.microsoft.com/office/drawing/2014/main" xmlns="" id="{F851D937-5F9B-4AEE-8AAE-E2BD30C92FE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810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i-FI" sz="2400" dirty="0"/>
              <a:t>Demand Response</a:t>
            </a:r>
            <a:endParaRPr sz="2400" dirty="0"/>
          </a:p>
          <a:p>
            <a:pPr marL="457200" marR="0" lvl="0" indent="-3810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i-FI" sz="2400" dirty="0"/>
              <a:t>Energy use in residential buildings</a:t>
            </a:r>
            <a:endParaRPr sz="2400" dirty="0"/>
          </a:p>
          <a:p>
            <a:pPr marL="457200" marR="0" lvl="0" indent="-3810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i-FI" sz="2400" dirty="0"/>
              <a:t>DR potential in residential energy usage</a:t>
            </a:r>
            <a:endParaRPr sz="2400" dirty="0"/>
          </a:p>
          <a:p>
            <a:pPr marL="457200" marR="0" lvl="0" indent="-3810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i-FI" sz="2400" dirty="0"/>
              <a:t>Controlling of residential energy usage for DR</a:t>
            </a:r>
            <a:endParaRPr sz="2400" dirty="0"/>
          </a:p>
          <a:p>
            <a:pPr marL="457200" marR="0" lvl="0" indent="-3810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i-FI" sz="2400" dirty="0"/>
              <a:t>Conclusion</a:t>
            </a:r>
            <a:endParaRPr sz="2400" dirty="0"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169">
            <a:extLst>
              <a:ext uri="{FF2B5EF4-FFF2-40B4-BE49-F238E27FC236}">
                <a16:creationId xmlns:a16="http://schemas.microsoft.com/office/drawing/2014/main" xmlns="" id="{E8A4EA09-FAA8-4346-A881-1AB9D20827A2}"/>
              </a:ext>
            </a:extLst>
          </p:cNvPr>
          <p:cNvSpPr txBox="1">
            <a:spLocks/>
          </p:cNvSpPr>
          <p:nvPr/>
        </p:nvSpPr>
        <p:spPr>
          <a:xfrm>
            <a:off x="3429000" y="6276975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572400" y="1465450"/>
            <a:ext cx="7856400" cy="12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Electricity production must meet the consumption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New renewable energy sources are highly variable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Solution is to shift loads from peak hours to low-demand hours</a:t>
            </a:r>
            <a:endParaRPr sz="1800"/>
          </a:p>
        </p:txBody>
      </p:sp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Demand response</a:t>
            </a: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3"/>
          </p:nvPr>
        </p:nvSpPr>
        <p:spPr>
          <a:xfrm>
            <a:off x="6906913" y="6046237"/>
            <a:ext cx="1701900" cy="4814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i-FI" dirty="0"/>
              <a:t>Rakennusksen kysyntäjoustomollinnuksen vaatimusten määritys, Kreetta Manninen</a:t>
            </a:r>
            <a:endParaRPr dirty="0"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0280" y="2718550"/>
            <a:ext cx="4896633" cy="28650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69">
            <a:extLst>
              <a:ext uri="{FF2B5EF4-FFF2-40B4-BE49-F238E27FC236}">
                <a16:creationId xmlns:a16="http://schemas.microsoft.com/office/drawing/2014/main" xmlns="" id="{A540EF84-C31D-4663-905E-DDA3500C08AC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xmlns="" id="{951A8BF7-A6C2-47FD-B6E5-4944F693BC67}"/>
              </a:ext>
            </a:extLst>
          </p:cNvPr>
          <p:cNvSpPr txBox="1">
            <a:spLocks/>
          </p:cNvSpPr>
          <p:nvPr/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-US" i="1"/>
              <a:t>Electrical energy use in residential buildings, flexibility and DR potential of different energy uses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0674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Frequency controlled primary reserves</a:t>
            </a:r>
            <a:endParaRPr sz="1800"/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Secondary reserves in disturbance</a:t>
            </a:r>
            <a:endParaRPr sz="1800"/>
          </a:p>
          <a:p>
            <a:pPr marL="45720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Power sink</a:t>
            </a:r>
            <a:br>
              <a:rPr lang="fi-FI" sz="1800"/>
            </a:br>
            <a:endParaRPr sz="1800"/>
          </a:p>
        </p:txBody>
      </p:sp>
      <p:sp>
        <p:nvSpPr>
          <p:cNvPr id="103" name="Shape 10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DR in residential buildings</a:t>
            </a:r>
            <a:br>
              <a:rPr lang="fi-FI"/>
            </a:br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3">
            <a:alphaModFix/>
          </a:blip>
          <a:srcRect l="8458" r="12346"/>
          <a:stretch/>
        </p:blipFill>
        <p:spPr>
          <a:xfrm>
            <a:off x="4434150" y="1497600"/>
            <a:ext cx="4245875" cy="4136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2">
            <a:extLst>
              <a:ext uri="{FF2B5EF4-FFF2-40B4-BE49-F238E27FC236}">
                <a16:creationId xmlns:a16="http://schemas.microsoft.com/office/drawing/2014/main" xmlns="" id="{B3719EC9-EB47-4EFF-9085-B052DC1415D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169">
            <a:extLst>
              <a:ext uri="{FF2B5EF4-FFF2-40B4-BE49-F238E27FC236}">
                <a16:creationId xmlns:a16="http://schemas.microsoft.com/office/drawing/2014/main" xmlns="" id="{304A3F9A-0D07-42F1-9F7D-C963EEB8A7BD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Electricity use in residential building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fi-FI"/>
              <a:t>Data: </a:t>
            </a:r>
            <a:r>
              <a:rPr lang="fi-FI" u="sng">
                <a:solidFill>
                  <a:schemeClr val="hlink"/>
                </a:solidFill>
                <a:hlinkClick r:id="rId3"/>
              </a:rPr>
              <a:t>https://www.vattenfall.fi/energianeuvonta/sahkonkulutus/</a:t>
            </a:r>
            <a:r>
              <a:rPr lang="fi-FI"/>
              <a:t> 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00" y="1235325"/>
            <a:ext cx="4074049" cy="452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6450" y="1213525"/>
            <a:ext cx="4022700" cy="4566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82">
            <a:extLst>
              <a:ext uri="{FF2B5EF4-FFF2-40B4-BE49-F238E27FC236}">
                <a16:creationId xmlns:a16="http://schemas.microsoft.com/office/drawing/2014/main" xmlns="" id="{2E3EE324-D637-4D5D-B827-4D25F8CCE9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69">
            <a:extLst>
              <a:ext uri="{FF2B5EF4-FFF2-40B4-BE49-F238E27FC236}">
                <a16:creationId xmlns:a16="http://schemas.microsoft.com/office/drawing/2014/main" xmlns="" id="{D579C844-8E6B-4693-95B8-611A3751EB8A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3813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Loads can be divided into two categories:</a:t>
            </a:r>
            <a:endParaRPr sz="18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Critical loads</a:t>
            </a:r>
            <a:endParaRPr sz="1600"/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i-FI" sz="1600"/>
              <a:t>Cooking, illumination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Non-critical loads</a:t>
            </a:r>
            <a:endParaRPr sz="1600"/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i-FI" sz="1600"/>
              <a:t>Heating</a:t>
            </a:r>
            <a:endParaRPr sz="1600"/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i-FI" sz="1600"/>
              <a:t>Dish and clothes washing</a:t>
            </a:r>
            <a:endParaRPr sz="1600"/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Table in right represents the maximum time that the device use can be postponed</a:t>
            </a:r>
            <a:endParaRPr sz="1800"/>
          </a:p>
        </p:txBody>
      </p:sp>
      <p:sp>
        <p:nvSpPr>
          <p:cNvPr id="125" name="Shape 12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Flexibility and load shifting</a:t>
            </a: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Get Smart, Lui et al 2010</a:t>
            </a: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graphicFrame>
        <p:nvGraphicFramePr>
          <p:cNvPr id="129" name="Shape 129"/>
          <p:cNvGraphicFramePr/>
          <p:nvPr/>
        </p:nvGraphicFramePr>
        <p:xfrm>
          <a:off x="4460975" y="1387800"/>
          <a:ext cx="4100525" cy="4246200"/>
        </p:xfrm>
        <a:graphic>
          <a:graphicData uri="http://schemas.openxmlformats.org/drawingml/2006/table">
            <a:tbl>
              <a:tblPr bandRow="1">
                <a:noFill/>
                <a:tableStyleId>{387957DD-EF2B-4733-A352-A133C1B1E49F}</a:tableStyleId>
              </a:tblPr>
              <a:tblGrid>
                <a:gridCol w="2368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3400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Appliance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 Potential (hr)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Washing Machine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Clothes Dryer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Dish Washer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Heater – Storage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Water Heater – Direct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Refrigerator &amp; Freezer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Air Conditioner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03400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Space Heating – Storage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99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Space Heating - Direct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fi-FI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8" name="Shape 82">
            <a:extLst>
              <a:ext uri="{FF2B5EF4-FFF2-40B4-BE49-F238E27FC236}">
                <a16:creationId xmlns:a16="http://schemas.microsoft.com/office/drawing/2014/main" xmlns="" id="{3FAA1EDA-B99E-4E4F-ADE9-48330BFA4F6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169">
            <a:extLst>
              <a:ext uri="{FF2B5EF4-FFF2-40B4-BE49-F238E27FC236}">
                <a16:creationId xmlns:a16="http://schemas.microsoft.com/office/drawing/2014/main" xmlns="" id="{10A5BB13-0E96-4F64-9BF2-68B18167671D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044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200000"/>
              </a:lnSpc>
              <a:spcBef>
                <a:spcPts val="28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500 000 - 600 000 Electrically heated houses in finland</a:t>
            </a:r>
            <a:endParaRPr sz="2000"/>
          </a:p>
          <a:p>
            <a:pPr marL="457200" lvl="0" indent="-3556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With AMR (Automatic meter reading) over 1000MW of heating energy could be utilized in DR</a:t>
            </a:r>
            <a:endParaRPr sz="2000"/>
          </a:p>
          <a:p>
            <a:pPr marL="457200" lvl="0" indent="-3556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With smart management system 1800MW or more</a:t>
            </a:r>
            <a:endParaRPr sz="2000"/>
          </a:p>
          <a:p>
            <a:pPr marL="457200" lvl="0" indent="-3556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Smart systems also includes possibilities to include other electrical devices to DR</a:t>
            </a:r>
            <a:endParaRPr sz="2000"/>
          </a:p>
          <a:p>
            <a:pPr marL="457200" lvl="0" indent="-3556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Needs to be considered: Heat gains, comfort..</a:t>
            </a:r>
            <a:endParaRPr sz="2000"/>
          </a:p>
        </p:txBody>
      </p:sp>
      <p:sp>
        <p:nvSpPr>
          <p:cNvPr id="136" name="Shape 13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/>
              <a:t>DR Potential in residential energy usage</a:t>
            </a: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sp>
        <p:nvSpPr>
          <p:cNvPr id="7" name="Shape 82">
            <a:extLst>
              <a:ext uri="{FF2B5EF4-FFF2-40B4-BE49-F238E27FC236}">
                <a16:creationId xmlns:a16="http://schemas.microsoft.com/office/drawing/2014/main" xmlns="" id="{DE653A5F-2862-4204-A801-B651FD6A10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169">
            <a:extLst>
              <a:ext uri="{FF2B5EF4-FFF2-40B4-BE49-F238E27FC236}">
                <a16:creationId xmlns:a16="http://schemas.microsoft.com/office/drawing/2014/main" xmlns="" id="{EEBDEA27-EE94-487E-A8B7-F93006B9E3A4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572400" y="1360800"/>
            <a:ext cx="79890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Home electronic management system (HEMS)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AMR with load control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Manually</a:t>
            </a:r>
            <a:endParaRPr sz="1800"/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Other automatic system</a:t>
            </a:r>
            <a:endParaRPr sz="1800"/>
          </a:p>
        </p:txBody>
      </p:sp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572400" y="50869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Controlling of energy usage for DR</a:t>
            </a: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ThereHome-käyttöliittymän suunnittelu ja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toteutus, Timo Haapio</a:t>
            </a:r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 smtClean="0"/>
              <a:t>8</a:t>
            </a:fld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2950" y="2796438"/>
            <a:ext cx="6591300" cy="30003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2">
            <a:extLst>
              <a:ext uri="{FF2B5EF4-FFF2-40B4-BE49-F238E27FC236}">
                <a16:creationId xmlns:a16="http://schemas.microsoft.com/office/drawing/2014/main" xmlns="" id="{D1D7167F-588C-4605-A456-4B16798036A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69">
            <a:extLst>
              <a:ext uri="{FF2B5EF4-FFF2-40B4-BE49-F238E27FC236}">
                <a16:creationId xmlns:a16="http://schemas.microsoft.com/office/drawing/2014/main" xmlns="" id="{8FFA9294-100F-42E3-A9F7-DC2473E77ACE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fi-FI" sz="2000"/>
              <a:t>Residential buildings has a massive potential in DR</a:t>
            </a:r>
            <a:endParaRPr sz="2000"/>
          </a:p>
          <a:p>
            <a:pPr marL="4572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Electrical heating in households in one of the biggest DR potential</a:t>
            </a:r>
            <a:endParaRPr sz="2000"/>
          </a:p>
          <a:p>
            <a:pPr marL="4572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With smart systems in households the potential could be increased especially in the future when amount of electrical vehicles is higher</a:t>
            </a:r>
            <a:endParaRPr sz="2000"/>
          </a:p>
          <a:p>
            <a:pPr marL="292100" marR="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82">
            <a:extLst>
              <a:ext uri="{FF2B5EF4-FFF2-40B4-BE49-F238E27FC236}">
                <a16:creationId xmlns:a16="http://schemas.microsoft.com/office/drawing/2014/main" xmlns="" id="{91AB6ABD-EB20-40B8-A9D1-A5CA45D67F7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143500" y="6145213"/>
            <a:ext cx="1536700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/>
            <a:r>
              <a:rPr lang="fi-FI" i="1" dirty="0"/>
              <a:t>Electrical energy use in residential buildings, flexibility and DR potential of different energy uses</a:t>
            </a:r>
            <a:endParaRPr sz="8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69">
            <a:extLst>
              <a:ext uri="{FF2B5EF4-FFF2-40B4-BE49-F238E27FC236}">
                <a16:creationId xmlns:a16="http://schemas.microsoft.com/office/drawing/2014/main" xmlns="" id="{6A3694DD-F163-4B04-B968-31283F07DDDA}"/>
              </a:ext>
            </a:extLst>
          </p:cNvPr>
          <p:cNvSpPr txBox="1">
            <a:spLocks/>
          </p:cNvSpPr>
          <p:nvPr/>
        </p:nvSpPr>
        <p:spPr>
          <a:xfrm>
            <a:off x="3429000" y="6273799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i-FI" dirty="0"/>
              <a:t>05.03.2018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559</Words>
  <Application>Microsoft Office PowerPoint</Application>
  <PresentationFormat>On-screen Show (4:3)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Electrical energy use in residential buildings, flexibility and DR potential of different energy uses </vt:lpstr>
      <vt:lpstr>Introduction</vt:lpstr>
      <vt:lpstr>Demand response</vt:lpstr>
      <vt:lpstr>DR in residential buildings </vt:lpstr>
      <vt:lpstr>Electricity use in residential building</vt:lpstr>
      <vt:lpstr>Flexibility and load shifting</vt:lpstr>
      <vt:lpstr>DR Potential in residential energy usage</vt:lpstr>
      <vt:lpstr>Controlling of energy usage for DR</vt:lpstr>
      <vt:lpstr>Conclusions</vt:lpstr>
      <vt:lpstr>Source material used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Electrical energy use in residential buildings, flexibility and DR potential of different energy uses</dc:title>
  <dc:creator>matlehto</dc:creator>
  <cp:lastModifiedBy>matlehto</cp:lastModifiedBy>
  <cp:revision>3</cp:revision>
  <dcterms:modified xsi:type="dcterms:W3CDTF">2018-03-06T07:33:22Z</dcterms:modified>
</cp:coreProperties>
</file>