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3"/>
  </p:notesMasterIdLst>
  <p:handoutMasterIdLst>
    <p:handoutMasterId r:id="rId14"/>
  </p:handoutMasterIdLst>
  <p:sldIdLst>
    <p:sldId id="339" r:id="rId3"/>
    <p:sldId id="372" r:id="rId4"/>
    <p:sldId id="368" r:id="rId5"/>
    <p:sldId id="369" r:id="rId6"/>
    <p:sldId id="371" r:id="rId7"/>
    <p:sldId id="367" r:id="rId8"/>
    <p:sldId id="366" r:id="rId9"/>
    <p:sldId id="370" r:id="rId10"/>
    <p:sldId id="352" r:id="rId11"/>
    <p:sldId id="362" r:id="rId12"/>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83209" autoAdjust="0"/>
  </p:normalViewPr>
  <p:slideViewPr>
    <p:cSldViewPr snapToGrid="0" snapToObjects="1">
      <p:cViewPr varScale="1">
        <p:scale>
          <a:sx n="111" d="100"/>
          <a:sy n="111" d="100"/>
        </p:scale>
        <p:origin x="-161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4/17/2018</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4/17/2018</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normAutofit lnSpcReduction="10000"/>
          </a:bodyPr>
          <a:lstStyle/>
          <a:p>
            <a:r>
              <a:rPr lang="en-US" sz="1000" kern="1200" dirty="0">
                <a:solidFill>
                  <a:schemeClr val="tx1"/>
                </a:solidFill>
                <a:effectLst/>
                <a:latin typeface="+mn-lt"/>
                <a:ea typeface="ＭＳ Ｐゴシック" pitchFamily="-65" charset="-128"/>
                <a:cs typeface="ＭＳ Ｐゴシック" pitchFamily="-65" charset="-128"/>
              </a:rPr>
              <a:t>So, what is a microgrid? There is no exact definition for micro grids but here is some examples how it is defined in different sources. Lasseter's definition is that the microgrid is "a system approach which views generation and associated loads as a subsystem", which is very broad view for microgrids.</a:t>
            </a:r>
          </a:p>
          <a:p>
            <a:endParaRPr lang="fi-FI" sz="1000" kern="1200" dirty="0">
              <a:solidFill>
                <a:schemeClr val="tx1"/>
              </a:solidFill>
              <a:effectLst/>
              <a:latin typeface="+mn-lt"/>
              <a:ea typeface="ＭＳ Ｐゴシック" pitchFamily="-65" charset="-128"/>
              <a:cs typeface="ＭＳ Ｐゴシック" pitchFamily="-65" charset="-128"/>
            </a:endParaRPr>
          </a:p>
          <a:p>
            <a:r>
              <a:rPr lang="en-US" sz="1000" kern="1200" dirty="0" err="1">
                <a:solidFill>
                  <a:schemeClr val="tx1"/>
                </a:solidFill>
                <a:effectLst/>
                <a:latin typeface="+mn-lt"/>
                <a:ea typeface="ＭＳ Ｐゴシック" pitchFamily="-65" charset="-128"/>
                <a:cs typeface="ＭＳ Ｐゴシック" pitchFamily="-65" charset="-128"/>
              </a:rPr>
              <a:t>Schwaegerl’s</a:t>
            </a:r>
            <a:r>
              <a:rPr lang="en-US" sz="1000" kern="1200" dirty="0">
                <a:solidFill>
                  <a:schemeClr val="tx1"/>
                </a:solidFill>
                <a:effectLst/>
                <a:latin typeface="+mn-lt"/>
                <a:ea typeface="ＭＳ Ｐゴシック" pitchFamily="-65" charset="-128"/>
                <a:cs typeface="ＭＳ Ｐゴシック" pitchFamily="-65" charset="-128"/>
              </a:rPr>
              <a:t> definition is that the microgrid is “an integration platform for supply-side (micro-generators) and demand-side resources (storage units and controllable loads) located in a local distribution grid”, this is slightly more accurate definition.</a:t>
            </a:r>
          </a:p>
          <a:p>
            <a:endParaRPr lang="fi-FI" sz="1000" kern="1200" dirty="0">
              <a:solidFill>
                <a:schemeClr val="tx1"/>
              </a:solidFill>
              <a:effectLst/>
              <a:latin typeface="+mn-lt"/>
              <a:ea typeface="ＭＳ Ｐゴシック" pitchFamily="-65" charset="-128"/>
              <a:cs typeface="ＭＳ Ｐゴシック" pitchFamily="-65" charset="-128"/>
            </a:endParaRPr>
          </a:p>
          <a:p>
            <a:r>
              <a:rPr lang="en-US" sz="1000" kern="1200" dirty="0" err="1">
                <a:solidFill>
                  <a:schemeClr val="tx1"/>
                </a:solidFill>
                <a:effectLst/>
                <a:latin typeface="+mn-lt"/>
                <a:ea typeface="ＭＳ Ｐゴシック" pitchFamily="-65" charset="-128"/>
                <a:cs typeface="ＭＳ Ｐゴシック" pitchFamily="-65" charset="-128"/>
              </a:rPr>
              <a:t>Laaksonen</a:t>
            </a:r>
            <a:r>
              <a:rPr lang="en-US" sz="1000" kern="1200" dirty="0">
                <a:solidFill>
                  <a:schemeClr val="tx1"/>
                </a:solidFill>
                <a:effectLst/>
                <a:latin typeface="+mn-lt"/>
                <a:ea typeface="ＭＳ Ｐゴシック" pitchFamily="-65" charset="-128"/>
                <a:cs typeface="ＭＳ Ｐゴシック" pitchFamily="-65" charset="-128"/>
              </a:rPr>
              <a:t> has added to these previous definitions that the microgrid is “a part of a distribution network which has islanding capability and reduces outages so that the microgrid works as a part of future self-healing smart grids”</a:t>
            </a:r>
          </a:p>
          <a:p>
            <a:endParaRPr lang="fi-FI" sz="1000" kern="1200" dirty="0">
              <a:solidFill>
                <a:schemeClr val="tx1"/>
              </a:solidFill>
              <a:effectLst/>
              <a:latin typeface="+mn-lt"/>
              <a:ea typeface="ＭＳ Ｐゴシック" pitchFamily="-65" charset="-128"/>
              <a:cs typeface="ＭＳ Ｐゴシック" pitchFamily="-65" charset="-128"/>
            </a:endParaRPr>
          </a:p>
          <a:p>
            <a:r>
              <a:rPr lang="en-US" sz="1000" kern="1200" dirty="0">
                <a:solidFill>
                  <a:schemeClr val="tx1"/>
                </a:solidFill>
                <a:effectLst/>
                <a:latin typeface="+mn-lt"/>
                <a:ea typeface="ＭＳ Ｐゴシック" pitchFamily="-65" charset="-128"/>
                <a:cs typeface="ＭＳ Ｐゴシック" pitchFamily="-65" charset="-128"/>
              </a:rPr>
              <a:t>As you can see, the definitions vary a little bit, but basically, microgrid is small part of distribution network that is capable of operating by itself or as part of the main grid. Microgrids also do not have specific size restrictions, meaning there are no minimum or maximum sizes.</a:t>
            </a:r>
          </a:p>
          <a:p>
            <a:endParaRPr lang="fi-FI" sz="1000" kern="1200" dirty="0">
              <a:solidFill>
                <a:schemeClr val="tx1"/>
              </a:solidFill>
              <a:effectLst/>
              <a:latin typeface="+mn-lt"/>
              <a:ea typeface="ＭＳ Ｐゴシック" pitchFamily="-65" charset="-128"/>
              <a:cs typeface="ＭＳ Ｐゴシック" pitchFamily="-65" charset="-128"/>
            </a:endParaRPr>
          </a:p>
          <a:p>
            <a:r>
              <a:rPr lang="en-US" sz="1000" kern="1200" dirty="0">
                <a:solidFill>
                  <a:schemeClr val="tx1"/>
                </a:solidFill>
                <a:effectLst/>
                <a:latin typeface="+mn-lt"/>
                <a:ea typeface="ＭＳ Ｐゴシック" pitchFamily="-65" charset="-128"/>
                <a:cs typeface="ＭＳ Ｐゴシック" pitchFamily="-65" charset="-128"/>
              </a:rPr>
              <a:t>So why microgrids should come part of the future distribution systems? Because the amount of distributed renewable energy sources, like solar and wind, has increased in order to reduce greenhouse gas emissions. This means that the power system is changing so that the generation does not come anymore from one single power plant, but instead of multiple generation units. These changes and the distributed energy sources enable microgrids. And they also need microgrid to work effectively.</a:t>
            </a:r>
          </a:p>
          <a:p>
            <a:endParaRPr lang="fi-FI" sz="1000" kern="1200" dirty="0">
              <a:solidFill>
                <a:schemeClr val="tx1"/>
              </a:solidFill>
              <a:effectLst/>
              <a:latin typeface="+mn-lt"/>
              <a:ea typeface="ＭＳ Ｐゴシック" pitchFamily="-65" charset="-128"/>
              <a:cs typeface="ＭＳ Ｐゴシック" pitchFamily="-65" charset="-128"/>
            </a:endParaRPr>
          </a:p>
          <a:p>
            <a:r>
              <a:rPr lang="en-US" sz="1000" kern="1200" dirty="0">
                <a:solidFill>
                  <a:schemeClr val="tx1"/>
                </a:solidFill>
                <a:effectLst/>
                <a:latin typeface="+mn-lt"/>
                <a:ea typeface="ＭＳ Ｐゴシック" pitchFamily="-65" charset="-128"/>
                <a:cs typeface="ＭＳ Ｐゴシック" pitchFamily="-65" charset="-128"/>
              </a:rPr>
              <a:t>Microgrids can also help in balancing the supply and the demand. Also, they can increase reliability of grid and decrease power losses in lines because transmission distances are shorter.</a:t>
            </a:r>
          </a:p>
          <a:p>
            <a:endParaRPr lang="fi-FI" sz="1000" kern="1200" dirty="0">
              <a:solidFill>
                <a:schemeClr val="tx1"/>
              </a:solidFill>
              <a:effectLst/>
              <a:latin typeface="+mn-lt"/>
              <a:ea typeface="ＭＳ Ｐゴシック" pitchFamily="-65" charset="-128"/>
              <a:cs typeface="ＭＳ Ｐゴシック" pitchFamily="-65" charset="-128"/>
            </a:endParaRPr>
          </a:p>
          <a:p>
            <a:r>
              <a:rPr lang="en-US" sz="1000" kern="1200" dirty="0">
                <a:solidFill>
                  <a:schemeClr val="tx1"/>
                </a:solidFill>
                <a:effectLst/>
                <a:latin typeface="+mn-lt"/>
                <a:ea typeface="ＭＳ Ｐゴシック" pitchFamily="-65" charset="-128"/>
                <a:cs typeface="ＭＳ Ｐゴシック" pitchFamily="-65" charset="-128"/>
              </a:rPr>
              <a:t>There are many ways to implement microgrids and next I will tell you more about those.</a:t>
            </a:r>
            <a:endParaRPr lang="fi-FI" sz="1000" kern="1200" dirty="0">
              <a:solidFill>
                <a:schemeClr val="tx1"/>
              </a:solidFill>
              <a:effectLst/>
              <a:latin typeface="+mn-lt"/>
              <a:ea typeface="ＭＳ Ｐゴシック" pitchFamily="-65" charset="-128"/>
              <a:cs typeface="ＭＳ Ｐゴシック" pitchFamily="-65" charset="-128"/>
            </a:endParaRPr>
          </a:p>
          <a:p>
            <a:endParaRPr lang="fi-FI" dirty="0"/>
          </a:p>
        </p:txBody>
      </p:sp>
    </p:spTree>
    <p:extLst>
      <p:ext uri="{BB962C8B-B14F-4D97-AF65-F5344CB8AC3E}">
        <p14:creationId xmlns:p14="http://schemas.microsoft.com/office/powerpoint/2010/main" val="25358397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en-US" sz="1000" kern="1200" dirty="0">
                <a:solidFill>
                  <a:schemeClr val="tx1"/>
                </a:solidFill>
                <a:effectLst/>
                <a:latin typeface="+mn-lt"/>
                <a:ea typeface="ＭＳ Ｐゴシック" pitchFamily="-65" charset="-128"/>
                <a:cs typeface="ＭＳ Ｐゴシック" pitchFamily="-65" charset="-128"/>
              </a:rPr>
              <a:t>First, we are going to take a look at the basic components of a microgrid. In that picture you can see those basic components of microgrid. It consists of distributed energy resources which includes distributed generation, storage systems and active loads. More information is coming in next slide.</a:t>
            </a:r>
          </a:p>
          <a:p>
            <a:endParaRPr lang="fi-FI" sz="1000" kern="1200" dirty="0">
              <a:solidFill>
                <a:schemeClr val="tx1"/>
              </a:solidFill>
              <a:effectLst/>
              <a:latin typeface="+mn-lt"/>
              <a:ea typeface="ＭＳ Ｐゴシック" pitchFamily="-65" charset="-128"/>
              <a:cs typeface="ＭＳ Ｐゴシック" pitchFamily="-65" charset="-128"/>
            </a:endParaRPr>
          </a:p>
          <a:p>
            <a:r>
              <a:rPr lang="en-US" sz="1000" kern="1200" dirty="0">
                <a:solidFill>
                  <a:schemeClr val="tx1"/>
                </a:solidFill>
                <a:effectLst/>
                <a:latin typeface="+mn-lt"/>
                <a:ea typeface="ＭＳ Ｐゴシック" pitchFamily="-65" charset="-128"/>
                <a:cs typeface="ＭＳ Ｐゴシック" pitchFamily="-65" charset="-128"/>
              </a:rPr>
              <a:t>Also point of common coupling plays major role in microgrids because it provides connection to main grid or with that microgrid can disconnect with main grid and then the microgrid can work in island mode.</a:t>
            </a:r>
          </a:p>
          <a:p>
            <a:endParaRPr lang="fi-FI" sz="1000" kern="1200" dirty="0">
              <a:solidFill>
                <a:schemeClr val="tx1"/>
              </a:solidFill>
              <a:effectLst/>
              <a:latin typeface="+mn-lt"/>
              <a:ea typeface="ＭＳ Ｐゴシック" pitchFamily="-65" charset="-128"/>
              <a:cs typeface="ＭＳ Ｐゴシック" pitchFamily="-65" charset="-128"/>
            </a:endParaRPr>
          </a:p>
          <a:p>
            <a:r>
              <a:rPr lang="en-US" sz="1000" kern="1200" dirty="0">
                <a:solidFill>
                  <a:schemeClr val="tx1"/>
                </a:solidFill>
                <a:effectLst/>
                <a:latin typeface="+mn-lt"/>
                <a:ea typeface="ＭＳ Ｐゴシック" pitchFamily="-65" charset="-128"/>
                <a:cs typeface="ＭＳ Ｐゴシック" pitchFamily="-65" charset="-128"/>
              </a:rPr>
              <a:t>Physical network provides connection between those distributed energy resources. I will tell you more about network implementation in following slides.</a:t>
            </a:r>
          </a:p>
          <a:p>
            <a:endParaRPr lang="fi-FI" sz="1000" kern="1200" dirty="0">
              <a:solidFill>
                <a:schemeClr val="tx1"/>
              </a:solidFill>
              <a:effectLst/>
              <a:latin typeface="+mn-lt"/>
              <a:ea typeface="ＭＳ Ｐゴシック" pitchFamily="-65" charset="-128"/>
              <a:cs typeface="ＭＳ Ｐゴシック" pitchFamily="-65" charset="-128"/>
            </a:endParaRPr>
          </a:p>
          <a:p>
            <a:r>
              <a:rPr lang="en-US" sz="1000" kern="1200" dirty="0">
                <a:solidFill>
                  <a:schemeClr val="tx1"/>
                </a:solidFill>
                <a:effectLst/>
                <a:latin typeface="+mn-lt"/>
                <a:ea typeface="ＭＳ Ｐゴシック" pitchFamily="-65" charset="-128"/>
                <a:cs typeface="ＭＳ Ｐゴシック" pitchFamily="-65" charset="-128"/>
              </a:rPr>
              <a:t>Monitoring, communication and control systems enables demand response and proactive management of microgrid.</a:t>
            </a:r>
            <a:endParaRPr lang="fi-FI" sz="1000" kern="1200" dirty="0">
              <a:solidFill>
                <a:schemeClr val="tx1"/>
              </a:solidFill>
              <a:effectLst/>
              <a:latin typeface="+mn-lt"/>
              <a:ea typeface="ＭＳ Ｐゴシック" pitchFamily="-65" charset="-128"/>
              <a:cs typeface="ＭＳ Ｐゴシック" pitchFamily="-65" charset="-128"/>
            </a:endParaRPr>
          </a:p>
          <a:p>
            <a:endParaRPr lang="fi-FI" dirty="0"/>
          </a:p>
        </p:txBody>
      </p:sp>
    </p:spTree>
    <p:extLst>
      <p:ext uri="{BB962C8B-B14F-4D97-AF65-F5344CB8AC3E}">
        <p14:creationId xmlns:p14="http://schemas.microsoft.com/office/powerpoint/2010/main" val="16140116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a:solidFill>
                  <a:schemeClr val="tx1"/>
                </a:solidFill>
                <a:effectLst/>
                <a:latin typeface="+mn-lt"/>
                <a:ea typeface="ＭＳ Ｐゴシック" pitchFamily="-65" charset="-128"/>
                <a:cs typeface="ＭＳ Ｐゴシック" pitchFamily="-65" charset="-128"/>
              </a:rPr>
              <a:t>Distributed energy recourses consist of distributed generation, storage systems and active loads. As mentioned before, distributed generation includes multiple small units, mostly renewable energy sources. Most commonly used are PV, wind and micro-hydro. Also some non-renewables are used like for example diesel generators which provides fast energy recourses when sun is not shining or wind is not blowing.</a:t>
            </a:r>
          </a:p>
          <a:p>
            <a:endParaRPr lang="fi-FI" sz="1000" kern="1200" dirty="0">
              <a:solidFill>
                <a:schemeClr val="tx1"/>
              </a:solidFill>
              <a:effectLst/>
              <a:latin typeface="+mn-lt"/>
              <a:ea typeface="ＭＳ Ｐゴシック" pitchFamily="-65" charset="-128"/>
              <a:cs typeface="ＭＳ Ｐゴシック" pitchFamily="-65" charset="-128"/>
            </a:endParaRPr>
          </a:p>
          <a:p>
            <a:r>
              <a:rPr lang="en-US" sz="1000" kern="1200" dirty="0">
                <a:solidFill>
                  <a:schemeClr val="tx1"/>
                </a:solidFill>
                <a:effectLst/>
                <a:latin typeface="+mn-lt"/>
                <a:ea typeface="ＭＳ Ｐゴシック" pitchFamily="-65" charset="-128"/>
                <a:cs typeface="ＭＳ Ｐゴシック" pitchFamily="-65" charset="-128"/>
              </a:rPr>
              <a:t>Storage systems is for balancing power demand and generation, as surplus energy can be stored and then used later when consumption is higher than generation. And with those the stability, power quality and reliability can be increased. Main technologies are different batteries, Thermal Energy Storage (TES), Pumped Hydro Storage (PHS), Compressed Air Energy Storage (CAES) and Electric Vehicles (EV).</a:t>
            </a:r>
          </a:p>
          <a:p>
            <a:endParaRPr lang="fi-FI" sz="1000" kern="1200" dirty="0">
              <a:solidFill>
                <a:schemeClr val="tx1"/>
              </a:solidFill>
              <a:effectLst/>
              <a:latin typeface="+mn-lt"/>
              <a:ea typeface="ＭＳ Ｐゴシック" pitchFamily="-65" charset="-128"/>
              <a:cs typeface="ＭＳ Ｐゴシック" pitchFamily="-65" charset="-128"/>
            </a:endParaRPr>
          </a:p>
          <a:p>
            <a:r>
              <a:rPr lang="en-US" sz="1000" kern="1200" dirty="0">
                <a:solidFill>
                  <a:schemeClr val="tx1"/>
                </a:solidFill>
                <a:effectLst/>
                <a:latin typeface="+mn-lt"/>
                <a:ea typeface="ＭＳ Ｐゴシック" pitchFamily="-65" charset="-128"/>
                <a:cs typeface="ＭＳ Ｐゴシック" pitchFamily="-65" charset="-128"/>
              </a:rPr>
              <a:t>And then we have loads, which are the components that consume the generated electricity. Active loads have similar objectives as the storage systems. So it is for balancing power demand and generation by increasing or decreasing the amount of load.</a:t>
            </a:r>
            <a:endParaRPr lang="fi-FI" sz="1000" kern="1200" dirty="0">
              <a:solidFill>
                <a:schemeClr val="tx1"/>
              </a:solidFill>
              <a:effectLst/>
              <a:latin typeface="+mn-lt"/>
              <a:ea typeface="ＭＳ Ｐゴシック" pitchFamily="-65" charset="-128"/>
              <a:cs typeface="ＭＳ Ｐゴシック" pitchFamily="-65" charset="-128"/>
            </a:endParaRPr>
          </a:p>
          <a:p>
            <a:endParaRPr lang="fi-FI" dirty="0"/>
          </a:p>
        </p:txBody>
      </p:sp>
    </p:spTree>
    <p:extLst>
      <p:ext uri="{BB962C8B-B14F-4D97-AF65-F5344CB8AC3E}">
        <p14:creationId xmlns:p14="http://schemas.microsoft.com/office/powerpoint/2010/main" val="2484733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en-US" sz="1000" kern="1200" dirty="0">
                <a:solidFill>
                  <a:schemeClr val="tx1"/>
                </a:solidFill>
                <a:effectLst/>
                <a:latin typeface="+mn-lt"/>
                <a:ea typeface="ＭＳ Ｐゴシック" pitchFamily="-65" charset="-128"/>
                <a:cs typeface="ＭＳ Ｐゴシック" pitchFamily="-65" charset="-128"/>
              </a:rPr>
              <a:t>Network of microgrid can consist of overhead lines or underground cables like any other network system.</a:t>
            </a:r>
          </a:p>
          <a:p>
            <a:endParaRPr lang="fi-FI" sz="1000" kern="1200" dirty="0">
              <a:solidFill>
                <a:schemeClr val="tx1"/>
              </a:solidFill>
              <a:effectLst/>
              <a:latin typeface="+mn-lt"/>
              <a:ea typeface="ＭＳ Ｐゴシック" pitchFamily="-65" charset="-128"/>
              <a:cs typeface="ＭＳ Ｐゴシック" pitchFamily="-65" charset="-128"/>
            </a:endParaRPr>
          </a:p>
          <a:p>
            <a:r>
              <a:rPr lang="en-US" sz="1000" kern="1200" dirty="0">
                <a:solidFill>
                  <a:schemeClr val="tx1"/>
                </a:solidFill>
                <a:effectLst/>
                <a:latin typeface="+mn-lt"/>
                <a:ea typeface="ＭＳ Ｐゴシック" pitchFamily="-65" charset="-128"/>
                <a:cs typeface="ＭＳ Ｐゴシック" pitchFamily="-65" charset="-128"/>
              </a:rPr>
              <a:t>Different grid configurations are also familiar from transmission or distribution networks. So, the grid can be radial, ring or mesh.</a:t>
            </a:r>
          </a:p>
          <a:p>
            <a:endParaRPr lang="fi-FI" sz="1000" kern="1200" dirty="0">
              <a:solidFill>
                <a:schemeClr val="tx1"/>
              </a:solidFill>
              <a:effectLst/>
              <a:latin typeface="+mn-lt"/>
              <a:ea typeface="ＭＳ Ｐゴシック" pitchFamily="-65" charset="-128"/>
              <a:cs typeface="ＭＳ Ｐゴシック" pitchFamily="-65" charset="-128"/>
            </a:endParaRPr>
          </a:p>
          <a:p>
            <a:r>
              <a:rPr lang="en-US" sz="1000" kern="1200" dirty="0">
                <a:solidFill>
                  <a:schemeClr val="tx1"/>
                </a:solidFill>
                <a:effectLst/>
                <a:latin typeface="+mn-lt"/>
                <a:ea typeface="ＭＳ Ｐゴシック" pitchFamily="-65" charset="-128"/>
                <a:cs typeface="ＭＳ Ｐゴシック" pitchFamily="-65" charset="-128"/>
              </a:rPr>
              <a:t>Energy transmission between different distributed energy recourses can be use DC or AC technology, both have their own advantages.</a:t>
            </a:r>
          </a:p>
          <a:p>
            <a:endParaRPr lang="fi-FI" sz="1000" kern="1200" dirty="0">
              <a:solidFill>
                <a:schemeClr val="tx1"/>
              </a:solidFill>
              <a:effectLst/>
              <a:latin typeface="+mn-lt"/>
              <a:ea typeface="ＭＳ Ｐゴシック" pitchFamily="-65" charset="-128"/>
              <a:cs typeface="ＭＳ Ｐゴシック" pitchFamily="-65" charset="-128"/>
            </a:endParaRPr>
          </a:p>
          <a:p>
            <a:r>
              <a:rPr lang="en-US" sz="1000" kern="1200" dirty="0">
                <a:solidFill>
                  <a:schemeClr val="tx1"/>
                </a:solidFill>
                <a:effectLst/>
                <a:latin typeface="+mn-lt"/>
                <a:ea typeface="ＭＳ Ｐゴシック" pitchFamily="-65" charset="-128"/>
                <a:cs typeface="ＭＳ Ｐゴシック" pitchFamily="-65" charset="-128"/>
              </a:rPr>
              <a:t>When the DC technology is used there is no need to control frequency or reactive power, so the power quality is better. Also, length of grid can be longer when the DC technology is used.</a:t>
            </a:r>
          </a:p>
          <a:p>
            <a:endParaRPr lang="fi-FI" sz="1000" kern="1200" dirty="0">
              <a:solidFill>
                <a:schemeClr val="tx1"/>
              </a:solidFill>
              <a:effectLst/>
              <a:latin typeface="+mn-lt"/>
              <a:ea typeface="ＭＳ Ｐゴシック" pitchFamily="-65" charset="-128"/>
              <a:cs typeface="ＭＳ Ｐゴシック" pitchFamily="-65" charset="-128"/>
            </a:endParaRPr>
          </a:p>
          <a:p>
            <a:r>
              <a:rPr lang="en-US" sz="1000" kern="1200" dirty="0">
                <a:solidFill>
                  <a:schemeClr val="tx1"/>
                </a:solidFill>
                <a:effectLst/>
                <a:latin typeface="+mn-lt"/>
                <a:ea typeface="ＭＳ Ｐゴシック" pitchFamily="-65" charset="-128"/>
                <a:cs typeface="ＭＳ Ｐゴシック" pitchFamily="-65" charset="-128"/>
              </a:rPr>
              <a:t>When the 50 Hz AC technology is used the microgrid is easier connect to utility grid and the voltage levels in microgrid is also easier to adjust. Also, most of the loads are operated with AC voltage, so rectifiers are not needed.</a:t>
            </a:r>
          </a:p>
          <a:p>
            <a:endParaRPr lang="fi-FI" sz="1000" kern="1200" dirty="0">
              <a:solidFill>
                <a:schemeClr val="tx1"/>
              </a:solidFill>
              <a:effectLst/>
              <a:latin typeface="+mn-lt"/>
              <a:ea typeface="ＭＳ Ｐゴシック" pitchFamily="-65" charset="-128"/>
              <a:cs typeface="ＭＳ Ｐゴシック" pitchFamily="-65" charset="-128"/>
            </a:endParaRPr>
          </a:p>
          <a:p>
            <a:r>
              <a:rPr lang="en-US" sz="1000" kern="1200" dirty="0">
                <a:solidFill>
                  <a:schemeClr val="tx1"/>
                </a:solidFill>
                <a:effectLst/>
                <a:latin typeface="+mn-lt"/>
                <a:ea typeface="ＭＳ Ｐゴシック" pitchFamily="-65" charset="-128"/>
                <a:cs typeface="ＭＳ Ｐゴシック" pitchFamily="-65" charset="-128"/>
              </a:rPr>
              <a:t>High frequency AC lines is new concept and still under development, so there is no real-life examples is it working technique for microgrids. With this technic ripple currents can be reduced, and harmonics can be filtered.</a:t>
            </a:r>
            <a:endParaRPr lang="fi-FI" sz="1000" kern="1200" dirty="0">
              <a:solidFill>
                <a:schemeClr val="tx1"/>
              </a:solidFill>
              <a:effectLst/>
              <a:latin typeface="+mn-lt"/>
              <a:ea typeface="ＭＳ Ｐゴシック" pitchFamily="-65" charset="-128"/>
              <a:cs typeface="ＭＳ Ｐゴシック" pitchFamily="-65" charset="-128"/>
            </a:endParaRPr>
          </a:p>
          <a:p>
            <a:endParaRPr lang="fi-FI" dirty="0"/>
          </a:p>
        </p:txBody>
      </p:sp>
    </p:spTree>
    <p:extLst>
      <p:ext uri="{BB962C8B-B14F-4D97-AF65-F5344CB8AC3E}">
        <p14:creationId xmlns:p14="http://schemas.microsoft.com/office/powerpoint/2010/main" val="1275247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a:t>Technical feature MPQM: Class A, B1, B2, B3, DC, </a:t>
            </a:r>
            <a:r>
              <a:rPr lang="fi-FI" dirty="0" err="1"/>
              <a:t>Normal</a:t>
            </a:r>
            <a:endParaRPr lang="fi-FI" dirty="0"/>
          </a:p>
          <a:p>
            <a:endParaRPr lang="fi-FI" dirty="0"/>
          </a:p>
          <a:p>
            <a:r>
              <a:rPr lang="fi-FI" dirty="0"/>
              <a:t>SCADA = </a:t>
            </a:r>
            <a:r>
              <a:rPr lang="fi-FI" dirty="0" err="1"/>
              <a:t>Supervisory</a:t>
            </a:r>
            <a:r>
              <a:rPr lang="fi-FI" dirty="0"/>
              <a:t> Control And Data </a:t>
            </a:r>
            <a:r>
              <a:rPr lang="fi-FI" dirty="0" err="1"/>
              <a:t>Acquistion</a:t>
            </a:r>
            <a:r>
              <a:rPr lang="fi-FI" dirty="0"/>
              <a:t>, </a:t>
            </a:r>
            <a:r>
              <a:rPr lang="fi-FI" dirty="0" err="1"/>
              <a:t>gathers</a:t>
            </a:r>
            <a:r>
              <a:rPr lang="fi-FI" dirty="0"/>
              <a:t> and </a:t>
            </a:r>
            <a:r>
              <a:rPr lang="fi-FI" dirty="0" err="1"/>
              <a:t>analyzes</a:t>
            </a:r>
            <a:r>
              <a:rPr lang="fi-FI" dirty="0"/>
              <a:t> </a:t>
            </a:r>
            <a:r>
              <a:rPr lang="fi-FI" dirty="0" err="1"/>
              <a:t>the</a:t>
            </a:r>
            <a:r>
              <a:rPr lang="fi-FI" dirty="0"/>
              <a:t> data</a:t>
            </a:r>
          </a:p>
          <a:p>
            <a:r>
              <a:rPr lang="fi-FI" dirty="0" err="1"/>
              <a:t>Social</a:t>
            </a:r>
            <a:r>
              <a:rPr lang="fi-FI" dirty="0"/>
              <a:t> SCADA, </a:t>
            </a:r>
            <a:r>
              <a:rPr lang="fi-FI" dirty="0" err="1"/>
              <a:t>where</a:t>
            </a:r>
            <a:r>
              <a:rPr lang="fi-FI" dirty="0"/>
              <a:t> </a:t>
            </a:r>
            <a:r>
              <a:rPr lang="fi-FI" dirty="0" err="1"/>
              <a:t>goal</a:t>
            </a:r>
            <a:r>
              <a:rPr lang="fi-FI" dirty="0"/>
              <a:t> is to </a:t>
            </a:r>
            <a:r>
              <a:rPr lang="fi-FI" dirty="0" err="1"/>
              <a:t>easily</a:t>
            </a:r>
            <a:r>
              <a:rPr lang="fi-FI" dirty="0"/>
              <a:t> </a:t>
            </a:r>
            <a:r>
              <a:rPr lang="fi-FI" dirty="0" err="1"/>
              <a:t>present</a:t>
            </a:r>
            <a:r>
              <a:rPr lang="fi-FI" dirty="0"/>
              <a:t> </a:t>
            </a:r>
            <a:r>
              <a:rPr lang="fi-FI" dirty="0" err="1"/>
              <a:t>information</a:t>
            </a:r>
            <a:r>
              <a:rPr lang="fi-FI" dirty="0"/>
              <a:t> to </a:t>
            </a:r>
            <a:r>
              <a:rPr lang="fi-FI" dirty="0" err="1"/>
              <a:t>users</a:t>
            </a:r>
            <a:r>
              <a:rPr lang="fi-FI" dirty="0"/>
              <a:t> </a:t>
            </a:r>
            <a:r>
              <a:rPr lang="fi-FI" dirty="0" err="1"/>
              <a:t>without</a:t>
            </a:r>
            <a:r>
              <a:rPr lang="fi-FI" dirty="0"/>
              <a:t> </a:t>
            </a:r>
            <a:r>
              <a:rPr lang="fi-FI" dirty="0" err="1"/>
              <a:t>technical</a:t>
            </a:r>
            <a:r>
              <a:rPr lang="fi-FI" dirty="0"/>
              <a:t> </a:t>
            </a:r>
            <a:r>
              <a:rPr lang="fi-FI" dirty="0" err="1"/>
              <a:t>background</a:t>
            </a:r>
            <a:endParaRPr lang="fi-FI" dirty="0"/>
          </a:p>
          <a:p>
            <a:endParaRPr lang="fi-FI" dirty="0"/>
          </a:p>
        </p:txBody>
      </p:sp>
    </p:spTree>
    <p:extLst>
      <p:ext uri="{BB962C8B-B14F-4D97-AF65-F5344CB8AC3E}">
        <p14:creationId xmlns:p14="http://schemas.microsoft.com/office/powerpoint/2010/main" val="2737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err="1"/>
              <a:t>Many</a:t>
            </a:r>
            <a:r>
              <a:rPr lang="fi-FI" dirty="0"/>
              <a:t> </a:t>
            </a:r>
            <a:r>
              <a:rPr lang="fi-FI" dirty="0" err="1"/>
              <a:t>components</a:t>
            </a:r>
            <a:r>
              <a:rPr lang="fi-FI" dirty="0"/>
              <a:t>, </a:t>
            </a:r>
            <a:r>
              <a:rPr lang="fi-FI" dirty="0" err="1"/>
              <a:t>there</a:t>
            </a:r>
            <a:r>
              <a:rPr lang="fi-FI" dirty="0"/>
              <a:t> </a:t>
            </a:r>
            <a:r>
              <a:rPr lang="fi-FI" dirty="0" err="1"/>
              <a:t>can</a:t>
            </a:r>
            <a:r>
              <a:rPr lang="fi-FI" dirty="0"/>
              <a:t> </a:t>
            </a:r>
            <a:r>
              <a:rPr lang="fi-FI" dirty="0" err="1"/>
              <a:t>be</a:t>
            </a:r>
            <a:r>
              <a:rPr lang="fi-FI" dirty="0"/>
              <a:t> </a:t>
            </a:r>
            <a:r>
              <a:rPr lang="fi-FI" dirty="0" err="1"/>
              <a:t>challenges</a:t>
            </a:r>
            <a:r>
              <a:rPr lang="fi-FI" dirty="0"/>
              <a:t> to </a:t>
            </a:r>
            <a:r>
              <a:rPr lang="fi-FI" dirty="0" err="1"/>
              <a:t>specific</a:t>
            </a:r>
            <a:r>
              <a:rPr lang="fi-FI" dirty="0"/>
              <a:t> </a:t>
            </a:r>
            <a:r>
              <a:rPr lang="fi-FI" dirty="0" err="1"/>
              <a:t>elements</a:t>
            </a:r>
            <a:r>
              <a:rPr lang="fi-FI" dirty="0"/>
              <a:t>, </a:t>
            </a:r>
            <a:r>
              <a:rPr lang="fi-FI" dirty="0" err="1"/>
              <a:t>which</a:t>
            </a:r>
            <a:r>
              <a:rPr lang="fi-FI" dirty="0"/>
              <a:t> </a:t>
            </a:r>
            <a:r>
              <a:rPr lang="fi-FI" dirty="0" err="1"/>
              <a:t>can</a:t>
            </a:r>
            <a:r>
              <a:rPr lang="fi-FI" dirty="0"/>
              <a:t> </a:t>
            </a:r>
            <a:r>
              <a:rPr lang="fi-FI" dirty="0" err="1"/>
              <a:t>then</a:t>
            </a:r>
            <a:r>
              <a:rPr lang="fi-FI" dirty="0"/>
              <a:t> </a:t>
            </a:r>
            <a:r>
              <a:rPr lang="fi-FI" dirty="0" err="1"/>
              <a:t>affect</a:t>
            </a:r>
            <a:r>
              <a:rPr lang="fi-FI" dirty="0"/>
              <a:t> </a:t>
            </a:r>
            <a:r>
              <a:rPr lang="fi-FI" dirty="0" err="1"/>
              <a:t>the</a:t>
            </a:r>
            <a:r>
              <a:rPr lang="fi-FI" dirty="0"/>
              <a:t> </a:t>
            </a:r>
            <a:r>
              <a:rPr lang="fi-FI" dirty="0" err="1"/>
              <a:t>whole</a:t>
            </a:r>
            <a:r>
              <a:rPr lang="fi-FI" dirty="0"/>
              <a:t> </a:t>
            </a:r>
            <a:r>
              <a:rPr lang="fi-FI" dirty="0" err="1"/>
              <a:t>microgrid</a:t>
            </a:r>
            <a:r>
              <a:rPr lang="fi-FI" dirty="0"/>
              <a:t>. For </a:t>
            </a:r>
            <a:r>
              <a:rPr lang="fi-FI" dirty="0" err="1"/>
              <a:t>example</a:t>
            </a:r>
            <a:r>
              <a:rPr lang="fi-FI" dirty="0"/>
              <a:t> </a:t>
            </a:r>
            <a:r>
              <a:rPr lang="fi-FI" dirty="0" err="1"/>
              <a:t>leaking</a:t>
            </a:r>
            <a:r>
              <a:rPr lang="fi-FI" dirty="0"/>
              <a:t> </a:t>
            </a:r>
            <a:r>
              <a:rPr lang="fi-FI" dirty="0" err="1"/>
              <a:t>coolant</a:t>
            </a:r>
            <a:r>
              <a:rPr lang="fi-FI" dirty="0"/>
              <a:t> </a:t>
            </a:r>
            <a:r>
              <a:rPr lang="fi-FI" dirty="0" err="1"/>
              <a:t>fluid</a:t>
            </a:r>
            <a:endParaRPr lang="fi-FI" dirty="0"/>
          </a:p>
          <a:p>
            <a:endParaRPr lang="fi-FI" dirty="0"/>
          </a:p>
          <a:p>
            <a:r>
              <a:rPr lang="fi-FI" dirty="0"/>
              <a:t>Black </a:t>
            </a:r>
            <a:r>
              <a:rPr lang="fi-FI" dirty="0" err="1"/>
              <a:t>start</a:t>
            </a:r>
            <a:r>
              <a:rPr lang="fi-FI" dirty="0"/>
              <a:t> </a:t>
            </a:r>
            <a:r>
              <a:rPr lang="fi-FI" dirty="0" err="1"/>
              <a:t>allows</a:t>
            </a:r>
            <a:r>
              <a:rPr lang="fi-FI" dirty="0"/>
              <a:t> a </a:t>
            </a:r>
            <a:r>
              <a:rPr lang="fi-FI" dirty="0" err="1"/>
              <a:t>short</a:t>
            </a:r>
            <a:r>
              <a:rPr lang="fi-FI" dirty="0"/>
              <a:t> </a:t>
            </a:r>
            <a:r>
              <a:rPr lang="fi-FI" dirty="0" err="1"/>
              <a:t>period</a:t>
            </a:r>
            <a:r>
              <a:rPr lang="fi-FI" dirty="0"/>
              <a:t> of </a:t>
            </a:r>
            <a:r>
              <a:rPr lang="fi-FI" dirty="0" err="1"/>
              <a:t>outage</a:t>
            </a:r>
            <a:r>
              <a:rPr lang="fi-FI" dirty="0"/>
              <a:t>, </a:t>
            </a:r>
            <a:r>
              <a:rPr lang="fi-FI" dirty="0" err="1"/>
              <a:t>or</a:t>
            </a:r>
            <a:r>
              <a:rPr lang="fi-FI" dirty="0"/>
              <a:t> </a:t>
            </a:r>
            <a:r>
              <a:rPr lang="fi-FI" dirty="0" err="1"/>
              <a:t>seamless</a:t>
            </a:r>
            <a:r>
              <a:rPr lang="fi-FI" dirty="0"/>
              <a:t> transition </a:t>
            </a:r>
            <a:r>
              <a:rPr lang="fi-FI" dirty="0" err="1"/>
              <a:t>which</a:t>
            </a:r>
            <a:r>
              <a:rPr lang="fi-FI" dirty="0"/>
              <a:t> </a:t>
            </a:r>
            <a:r>
              <a:rPr lang="fi-FI" dirty="0" err="1"/>
              <a:t>can</a:t>
            </a:r>
            <a:r>
              <a:rPr lang="fi-FI" dirty="0"/>
              <a:t> </a:t>
            </a:r>
            <a:r>
              <a:rPr lang="fi-FI" dirty="0" err="1"/>
              <a:t>be</a:t>
            </a:r>
            <a:r>
              <a:rPr lang="fi-FI" dirty="0"/>
              <a:t> </a:t>
            </a:r>
            <a:r>
              <a:rPr lang="fi-FI" dirty="0" err="1"/>
              <a:t>difficult</a:t>
            </a:r>
            <a:r>
              <a:rPr lang="fi-FI" dirty="0"/>
              <a:t> to </a:t>
            </a:r>
            <a:r>
              <a:rPr lang="fi-FI" dirty="0" err="1"/>
              <a:t>achieve</a:t>
            </a:r>
            <a:r>
              <a:rPr lang="fi-FI" dirty="0"/>
              <a:t>. </a:t>
            </a:r>
            <a:r>
              <a:rPr lang="fi-FI" dirty="0" err="1"/>
              <a:t>Problems</a:t>
            </a:r>
            <a:r>
              <a:rPr lang="fi-FI" dirty="0"/>
              <a:t> </a:t>
            </a:r>
            <a:r>
              <a:rPr lang="fi-FI" dirty="0" err="1"/>
              <a:t>with</a:t>
            </a:r>
            <a:r>
              <a:rPr lang="fi-FI" dirty="0"/>
              <a:t> </a:t>
            </a:r>
            <a:r>
              <a:rPr lang="fi-FI" dirty="0" err="1"/>
              <a:t>energy</a:t>
            </a:r>
            <a:r>
              <a:rPr lang="fi-FI" dirty="0"/>
              <a:t> </a:t>
            </a:r>
            <a:r>
              <a:rPr lang="fi-FI" dirty="0" err="1"/>
              <a:t>reliability</a:t>
            </a:r>
            <a:endParaRPr lang="fi-FI" dirty="0"/>
          </a:p>
          <a:p>
            <a:r>
              <a:rPr lang="fi-FI" dirty="0" err="1"/>
              <a:t>Re-synhronizing</a:t>
            </a:r>
            <a:r>
              <a:rPr lang="fi-FI" dirty="0"/>
              <a:t> </a:t>
            </a:r>
            <a:r>
              <a:rPr lang="fi-FI" dirty="0" err="1"/>
              <a:t>the</a:t>
            </a:r>
            <a:r>
              <a:rPr lang="fi-FI" dirty="0"/>
              <a:t> </a:t>
            </a:r>
            <a:r>
              <a:rPr lang="fi-FI" dirty="0" err="1"/>
              <a:t>two</a:t>
            </a:r>
            <a:r>
              <a:rPr lang="fi-FI" dirty="0"/>
              <a:t> </a:t>
            </a:r>
            <a:r>
              <a:rPr lang="fi-FI" dirty="0" err="1"/>
              <a:t>grids</a:t>
            </a:r>
            <a:r>
              <a:rPr lang="fi-FI" dirty="0"/>
              <a:t> is </a:t>
            </a:r>
            <a:r>
              <a:rPr lang="fi-FI" dirty="0" err="1"/>
              <a:t>about</a:t>
            </a:r>
            <a:r>
              <a:rPr lang="fi-FI" dirty="0"/>
              <a:t> </a:t>
            </a:r>
            <a:r>
              <a:rPr lang="fi-FI" dirty="0" err="1"/>
              <a:t>choosing</a:t>
            </a:r>
            <a:r>
              <a:rPr lang="fi-FI" dirty="0"/>
              <a:t> </a:t>
            </a:r>
            <a:r>
              <a:rPr lang="fi-FI" dirty="0" err="1"/>
              <a:t>the</a:t>
            </a:r>
            <a:r>
              <a:rPr lang="fi-FI" dirty="0"/>
              <a:t> </a:t>
            </a:r>
            <a:r>
              <a:rPr lang="fi-FI" dirty="0" err="1"/>
              <a:t>right</a:t>
            </a:r>
            <a:r>
              <a:rPr lang="fi-FI" dirty="0"/>
              <a:t> </a:t>
            </a:r>
            <a:r>
              <a:rPr lang="fi-FI" dirty="0" err="1"/>
              <a:t>moment</a:t>
            </a:r>
            <a:r>
              <a:rPr lang="fi-FI" dirty="0"/>
              <a:t> and </a:t>
            </a:r>
            <a:r>
              <a:rPr lang="fi-FI" dirty="0" err="1"/>
              <a:t>usually</a:t>
            </a:r>
            <a:r>
              <a:rPr lang="fi-FI" dirty="0"/>
              <a:t> </a:t>
            </a:r>
            <a:r>
              <a:rPr lang="fi-FI" dirty="0" err="1"/>
              <a:t>leads</a:t>
            </a:r>
            <a:r>
              <a:rPr lang="fi-FI" dirty="0"/>
              <a:t> to </a:t>
            </a:r>
            <a:r>
              <a:rPr lang="fi-FI" dirty="0" err="1"/>
              <a:t>mismatches</a:t>
            </a:r>
            <a:endParaRPr lang="fi-FI" dirty="0"/>
          </a:p>
          <a:p>
            <a:endParaRPr lang="fi-FI" dirty="0"/>
          </a:p>
          <a:p>
            <a:r>
              <a:rPr lang="fi-FI" dirty="0"/>
              <a:t>DSO </a:t>
            </a:r>
            <a:r>
              <a:rPr lang="fi-FI" dirty="0" err="1"/>
              <a:t>has</a:t>
            </a:r>
            <a:r>
              <a:rPr lang="fi-FI" dirty="0"/>
              <a:t> to </a:t>
            </a:r>
            <a:r>
              <a:rPr lang="fi-FI" dirty="0" err="1"/>
              <a:t>maintain</a:t>
            </a:r>
            <a:r>
              <a:rPr lang="fi-FI" dirty="0"/>
              <a:t> </a:t>
            </a:r>
            <a:r>
              <a:rPr lang="fi-FI" dirty="0" err="1"/>
              <a:t>freq</a:t>
            </a:r>
            <a:r>
              <a:rPr lang="fi-FI" dirty="0"/>
              <a:t> and </a:t>
            </a:r>
            <a:r>
              <a:rPr lang="fi-FI" dirty="0" err="1"/>
              <a:t>vol</a:t>
            </a:r>
            <a:r>
              <a:rPr lang="fi-FI" dirty="0"/>
              <a:t> to </a:t>
            </a:r>
            <a:r>
              <a:rPr lang="fi-FI" dirty="0" err="1"/>
              <a:t>ensure</a:t>
            </a:r>
            <a:r>
              <a:rPr lang="fi-FI" dirty="0"/>
              <a:t> </a:t>
            </a:r>
            <a:r>
              <a:rPr lang="fi-FI" dirty="0" err="1"/>
              <a:t>stable</a:t>
            </a:r>
            <a:r>
              <a:rPr lang="fi-FI" dirty="0"/>
              <a:t> </a:t>
            </a:r>
            <a:r>
              <a:rPr lang="fi-FI" dirty="0" err="1"/>
              <a:t>power</a:t>
            </a:r>
            <a:r>
              <a:rPr lang="fi-FI" dirty="0"/>
              <a:t>. </a:t>
            </a:r>
            <a:r>
              <a:rPr lang="fi-FI" dirty="0" err="1"/>
              <a:t>Issues</a:t>
            </a:r>
            <a:r>
              <a:rPr lang="fi-FI" dirty="0"/>
              <a:t> </a:t>
            </a:r>
            <a:r>
              <a:rPr lang="fi-FI" dirty="0" err="1"/>
              <a:t>that</a:t>
            </a:r>
            <a:r>
              <a:rPr lang="fi-FI" dirty="0"/>
              <a:t> </a:t>
            </a:r>
            <a:r>
              <a:rPr lang="fi-FI" dirty="0" err="1"/>
              <a:t>we</a:t>
            </a:r>
            <a:r>
              <a:rPr lang="fi-FI" dirty="0"/>
              <a:t> </a:t>
            </a:r>
            <a:r>
              <a:rPr lang="fi-FI" dirty="0" err="1"/>
              <a:t>have</a:t>
            </a:r>
            <a:r>
              <a:rPr lang="fi-FI" dirty="0"/>
              <a:t> </a:t>
            </a:r>
            <a:r>
              <a:rPr lang="fi-FI" dirty="0" err="1"/>
              <a:t>with</a:t>
            </a:r>
            <a:r>
              <a:rPr lang="fi-FI" dirty="0"/>
              <a:t> </a:t>
            </a:r>
            <a:r>
              <a:rPr lang="fi-FI" dirty="0" err="1"/>
              <a:t>all</a:t>
            </a:r>
            <a:r>
              <a:rPr lang="fi-FI" dirty="0"/>
              <a:t> </a:t>
            </a:r>
            <a:r>
              <a:rPr lang="fi-FI" dirty="0" err="1"/>
              <a:t>grids</a:t>
            </a:r>
            <a:r>
              <a:rPr lang="fi-FI" dirty="0"/>
              <a:t>, </a:t>
            </a:r>
            <a:r>
              <a:rPr lang="fi-FI" dirty="0" err="1"/>
              <a:t>not</a:t>
            </a:r>
            <a:r>
              <a:rPr lang="fi-FI" dirty="0"/>
              <a:t> just </a:t>
            </a:r>
            <a:r>
              <a:rPr lang="fi-FI" dirty="0" err="1"/>
              <a:t>microgrids</a:t>
            </a:r>
            <a:endParaRPr lang="fi-FI" dirty="0"/>
          </a:p>
          <a:p>
            <a:endParaRPr lang="fi-FI" dirty="0"/>
          </a:p>
        </p:txBody>
      </p:sp>
    </p:spTree>
    <p:extLst>
      <p:ext uri="{BB962C8B-B14F-4D97-AF65-F5344CB8AC3E}">
        <p14:creationId xmlns:p14="http://schemas.microsoft.com/office/powerpoint/2010/main" val="15604172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DER = Distributed Energy </a:t>
            </a:r>
            <a:r>
              <a:rPr lang="en-US" dirty="0" err="1"/>
              <a:t>Rsources</a:t>
            </a:r>
            <a:r>
              <a:rPr lang="en-US" dirty="0"/>
              <a:t> = Distributed generation + storage + active load</a:t>
            </a:r>
          </a:p>
          <a:p>
            <a:r>
              <a:rPr lang="en-US" dirty="0"/>
              <a:t>PCC = Point of Common Coupling</a:t>
            </a:r>
          </a:p>
          <a:p>
            <a:endParaRPr lang="en-US" dirty="0"/>
          </a:p>
        </p:txBody>
      </p:sp>
    </p:spTree>
    <p:extLst>
      <p:ext uri="{BB962C8B-B14F-4D97-AF65-F5344CB8AC3E}">
        <p14:creationId xmlns:p14="http://schemas.microsoft.com/office/powerpoint/2010/main" val="370925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dirty="0"/>
              <a:t>ELEC-E8423 - Smart Grid</a:t>
            </a:r>
            <a:br>
              <a:rPr lang="fi-FI" sz="3200" dirty="0"/>
            </a:br>
            <a:r>
              <a:rPr lang="fi-FI" sz="3200" dirty="0"/>
              <a:t/>
            </a:r>
            <a:br>
              <a:rPr lang="fi-FI" sz="3200" dirty="0"/>
            </a:br>
            <a:r>
              <a:rPr lang="fi-FI" sz="3200" i="1" dirty="0"/>
              <a:t>Technical </a:t>
            </a:r>
            <a:r>
              <a:rPr lang="fi-FI" sz="3200" i="1" dirty="0" err="1"/>
              <a:t>solutions</a:t>
            </a:r>
            <a:r>
              <a:rPr lang="fi-FI" sz="3200" i="1" dirty="0"/>
              <a:t> in Micro </a:t>
            </a:r>
            <a:r>
              <a:rPr lang="fi-FI" sz="3200" i="1" dirty="0" err="1"/>
              <a:t>Grids</a:t>
            </a:r>
            <a:endParaRPr lang="en-US" sz="3200" i="1" dirty="0"/>
          </a:p>
        </p:txBody>
      </p:sp>
      <p:sp>
        <p:nvSpPr>
          <p:cNvPr id="3" name="Subtitle 2"/>
          <p:cNvSpPr>
            <a:spLocks noGrp="1"/>
          </p:cNvSpPr>
          <p:nvPr>
            <p:ph type="subTitle" idx="1"/>
          </p:nvPr>
        </p:nvSpPr>
        <p:spPr>
          <a:xfrm>
            <a:off x="572401" y="4182429"/>
            <a:ext cx="6285600" cy="1323370"/>
          </a:xfrm>
        </p:spPr>
        <p:txBody>
          <a:bodyPr>
            <a:normAutofit/>
          </a:bodyPr>
          <a:lstStyle/>
          <a:p>
            <a:r>
              <a:rPr lang="en-US" i="1" dirty="0" err="1"/>
              <a:t>Jani</a:t>
            </a:r>
            <a:r>
              <a:rPr lang="en-US" i="1" dirty="0"/>
              <a:t> </a:t>
            </a:r>
            <a:r>
              <a:rPr lang="en-US" i="1" dirty="0" err="1"/>
              <a:t>Sormunen</a:t>
            </a:r>
            <a:endParaRPr lang="en-US" i="1" dirty="0"/>
          </a:p>
          <a:p>
            <a:r>
              <a:rPr lang="en-US" i="1" dirty="0"/>
              <a:t>Daniel Lindberg</a:t>
            </a:r>
          </a:p>
          <a:p>
            <a:endParaRPr lang="en-US" dirty="0"/>
          </a:p>
        </p:txBody>
      </p:sp>
      <p:sp>
        <p:nvSpPr>
          <p:cNvPr id="4" name="Text Placeholder 3"/>
          <p:cNvSpPr>
            <a:spLocks noGrp="1"/>
          </p:cNvSpPr>
          <p:nvPr>
            <p:ph type="body" sz="quarter" idx="13"/>
          </p:nvPr>
        </p:nvSpPr>
        <p:spPr/>
        <p:txBody>
          <a:bodyPr/>
          <a:lstStyle/>
          <a:p>
            <a:endParaRPr lang="en-US" dirty="0"/>
          </a:p>
        </p:txBody>
      </p:sp>
      <p:sp>
        <p:nvSpPr>
          <p:cNvPr id="5" name="Text Placeholder 4"/>
          <p:cNvSpPr>
            <a:spLocks noGrp="1"/>
          </p:cNvSpPr>
          <p:nvPr>
            <p:ph type="body" sz="quarter" idx="14"/>
          </p:nvPr>
        </p:nvSpPr>
        <p:spPr/>
        <p:txBody>
          <a:bodyPr/>
          <a:lstStyle/>
          <a:p>
            <a:endParaRPr lang="en-US" dirty="0"/>
          </a:p>
        </p:txBody>
      </p:sp>
      <p:sp>
        <p:nvSpPr>
          <p:cNvPr id="6" name="Text Placeholder 5"/>
          <p:cNvSpPr>
            <a:spLocks noGrp="1"/>
          </p:cNvSpPr>
          <p:nvPr>
            <p:ph type="body" sz="quarter" idx="18"/>
          </p:nvPr>
        </p:nvSpPr>
        <p:spPr/>
        <p:txBody>
          <a:bodyPr/>
          <a:lstStyle/>
          <a:p>
            <a:r>
              <a:rPr lang="fi-FI" dirty="0"/>
              <a:t>´17</a:t>
            </a:r>
            <a:r>
              <a:rPr lang="et-EE" dirty="0"/>
              <a:t>.0</a:t>
            </a:r>
            <a:r>
              <a:rPr lang="fi-FI" dirty="0"/>
              <a:t>4</a:t>
            </a:r>
            <a:r>
              <a:rPr lang="et-EE" dirty="0"/>
              <a:t>.201</a:t>
            </a:r>
            <a:r>
              <a:rPr lang="fi-FI" dirty="0"/>
              <a:t>8</a:t>
            </a:r>
            <a:endParaRPr lang="en-US" dirty="0"/>
          </a:p>
        </p:txBody>
      </p:sp>
      <p:sp>
        <p:nvSpPr>
          <p:cNvPr id="7" name="Text Placeholder 6"/>
          <p:cNvSpPr>
            <a:spLocks noGrp="1"/>
          </p:cNvSpPr>
          <p:nvPr>
            <p:ph type="body" sz="quarter" idx="19"/>
          </p:nvPr>
        </p:nvSpPr>
        <p:spPr/>
        <p:txBody>
          <a:bodyPr/>
          <a:lstStyle/>
          <a:p>
            <a:endParaRPr lang="en-US" dirty="0"/>
          </a:p>
        </p:txBody>
      </p:sp>
      <p:sp>
        <p:nvSpPr>
          <p:cNvPr id="8" name="Text Placeholder 7"/>
          <p:cNvSpPr>
            <a:spLocks noGrp="1"/>
          </p:cNvSpPr>
          <p:nvPr>
            <p:ph type="body" sz="quarter" idx="20"/>
          </p:nvPr>
        </p:nvSpPr>
        <p:spPr/>
        <p:txBody>
          <a:bodyPr/>
          <a:lstStyle/>
          <a:p>
            <a:endParaRPr lang="en-US" dirty="0"/>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r>
              <a:rPr lang="en-US" sz="1600" b="0" dirty="0"/>
              <a:t>[1] </a:t>
            </a:r>
            <a:r>
              <a:rPr lang="en-US" sz="1600" b="0" dirty="0" err="1"/>
              <a:t>Soshinskaya</a:t>
            </a:r>
            <a:r>
              <a:rPr lang="en-US" sz="1600" b="0" dirty="0"/>
              <a:t>, </a:t>
            </a:r>
            <a:r>
              <a:rPr lang="en-US" sz="1600" b="0" dirty="0" err="1"/>
              <a:t>Mariya</a:t>
            </a:r>
            <a:r>
              <a:rPr lang="en-US" sz="1600" b="0" dirty="0"/>
              <a:t>, et al. "</a:t>
            </a:r>
            <a:r>
              <a:rPr lang="en-US" sz="1600" b="0" dirty="0" err="1"/>
              <a:t>Microgrids</a:t>
            </a:r>
            <a:r>
              <a:rPr lang="en-US" sz="1600" b="0" dirty="0"/>
              <a:t>: Experiences, barriers and success factors." Renewable and Sustainable Energy Reviews 40 (2014): 659-672.</a:t>
            </a:r>
          </a:p>
          <a:p>
            <a:r>
              <a:rPr lang="en-US" sz="1600" b="0" dirty="0"/>
              <a:t>[2] </a:t>
            </a:r>
            <a:r>
              <a:rPr lang="fi-FI" sz="1600" b="0" dirty="0" err="1"/>
              <a:t>Mariam</a:t>
            </a:r>
            <a:r>
              <a:rPr lang="fi-FI" sz="1600" b="0" dirty="0"/>
              <a:t>, </a:t>
            </a:r>
            <a:r>
              <a:rPr lang="fi-FI" sz="1600" b="0" dirty="0" err="1"/>
              <a:t>Lubna</a:t>
            </a:r>
            <a:r>
              <a:rPr lang="fi-FI" sz="1600" b="0" dirty="0"/>
              <a:t>, </a:t>
            </a:r>
            <a:r>
              <a:rPr lang="fi-FI" sz="1600" b="0" dirty="0" err="1"/>
              <a:t>Malabika</a:t>
            </a:r>
            <a:r>
              <a:rPr lang="fi-FI" sz="1600" b="0" dirty="0"/>
              <a:t> </a:t>
            </a:r>
            <a:r>
              <a:rPr lang="fi-FI" sz="1600" b="0" dirty="0" err="1"/>
              <a:t>Basu</a:t>
            </a:r>
            <a:r>
              <a:rPr lang="fi-FI" sz="1600" b="0" dirty="0"/>
              <a:t>, and Michael F. </a:t>
            </a:r>
            <a:r>
              <a:rPr lang="fi-FI" sz="1600" b="0" dirty="0" err="1"/>
              <a:t>Conlon</a:t>
            </a:r>
            <a:r>
              <a:rPr lang="fi-FI" sz="1600" b="0" dirty="0"/>
              <a:t>. "</a:t>
            </a:r>
            <a:r>
              <a:rPr lang="fi-FI" sz="1600" b="0" dirty="0" err="1"/>
              <a:t>Microgrid</a:t>
            </a:r>
            <a:r>
              <a:rPr lang="fi-FI" sz="1600" b="0" dirty="0"/>
              <a:t>: Architecture, </a:t>
            </a:r>
            <a:r>
              <a:rPr lang="fi-FI" sz="1600" b="0" dirty="0" err="1"/>
              <a:t>policy</a:t>
            </a:r>
            <a:r>
              <a:rPr lang="fi-FI" sz="1600" b="0" dirty="0"/>
              <a:t> and </a:t>
            </a:r>
            <a:r>
              <a:rPr lang="fi-FI" sz="1600" b="0" dirty="0" err="1"/>
              <a:t>future</a:t>
            </a:r>
            <a:r>
              <a:rPr lang="fi-FI" sz="1600" b="0" dirty="0"/>
              <a:t> </a:t>
            </a:r>
            <a:r>
              <a:rPr lang="fi-FI" sz="1600" b="0" dirty="0" err="1"/>
              <a:t>trends</a:t>
            </a:r>
            <a:r>
              <a:rPr lang="fi-FI" sz="1600" b="0" dirty="0"/>
              <a:t>." </a:t>
            </a:r>
            <a:r>
              <a:rPr lang="fi-FI" sz="1600" b="0" dirty="0" err="1"/>
              <a:t>Renewable</a:t>
            </a:r>
            <a:r>
              <a:rPr lang="fi-FI" sz="1600" b="0" dirty="0"/>
              <a:t> and </a:t>
            </a:r>
            <a:r>
              <a:rPr lang="fi-FI" sz="1600" b="0" dirty="0" err="1"/>
              <a:t>Sustainable</a:t>
            </a:r>
            <a:r>
              <a:rPr lang="fi-FI" sz="1600" b="0" dirty="0"/>
              <a:t> Energy </a:t>
            </a:r>
            <a:r>
              <a:rPr lang="fi-FI" sz="1600" b="0" dirty="0" err="1"/>
              <a:t>Reviews</a:t>
            </a:r>
            <a:r>
              <a:rPr lang="fi-FI" sz="1600" b="0" dirty="0"/>
              <a:t> 64 (2016): 477-489.</a:t>
            </a:r>
          </a:p>
          <a:p>
            <a:r>
              <a:rPr lang="en-US" sz="1600" b="0" dirty="0"/>
              <a:t>[3] </a:t>
            </a:r>
            <a:r>
              <a:rPr lang="fi-FI" sz="1600" b="0" dirty="0" err="1"/>
              <a:t>Hatziargyriou</a:t>
            </a:r>
            <a:r>
              <a:rPr lang="fi-FI" sz="1600" b="0" dirty="0"/>
              <a:t>, </a:t>
            </a:r>
            <a:r>
              <a:rPr lang="fi-FI" sz="1600" b="0" dirty="0" err="1"/>
              <a:t>Nikos</a:t>
            </a:r>
            <a:r>
              <a:rPr lang="fi-FI" sz="1600" b="0" dirty="0"/>
              <a:t>, et al. "</a:t>
            </a:r>
            <a:r>
              <a:rPr lang="fi-FI" sz="1600" b="0" dirty="0" err="1"/>
              <a:t>Microgrids</a:t>
            </a:r>
            <a:r>
              <a:rPr lang="fi-FI" sz="1600" b="0" dirty="0"/>
              <a:t>." </a:t>
            </a:r>
            <a:r>
              <a:rPr lang="fi-FI" sz="1600" b="0" i="1" dirty="0"/>
              <a:t>IEEE </a:t>
            </a:r>
            <a:r>
              <a:rPr lang="fi-FI" sz="1600" b="0" i="1" dirty="0" err="1"/>
              <a:t>power</a:t>
            </a:r>
            <a:r>
              <a:rPr lang="fi-FI" sz="1600" b="0" i="1" dirty="0"/>
              <a:t> and </a:t>
            </a:r>
            <a:r>
              <a:rPr lang="fi-FI" sz="1600" b="0" i="1" dirty="0" err="1"/>
              <a:t>energy</a:t>
            </a:r>
            <a:r>
              <a:rPr lang="fi-FI" sz="1600" b="0" i="1" dirty="0"/>
              <a:t> magazine</a:t>
            </a:r>
            <a:r>
              <a:rPr lang="fi-FI" sz="1600" b="0" dirty="0"/>
              <a:t> 5.4 (2007): 78-94.</a:t>
            </a:r>
          </a:p>
          <a:p>
            <a:r>
              <a:rPr lang="en-US" sz="1600" b="0" dirty="0"/>
              <a:t>[4] </a:t>
            </a:r>
            <a:r>
              <a:rPr lang="en-US" sz="1600" b="0" dirty="0" err="1"/>
              <a:t>Planas</a:t>
            </a:r>
            <a:r>
              <a:rPr lang="en-US" sz="1600" b="0" dirty="0"/>
              <a:t>, </a:t>
            </a:r>
            <a:r>
              <a:rPr lang="en-US" sz="1600" b="0" dirty="0" err="1"/>
              <a:t>Estefanía</a:t>
            </a:r>
            <a:r>
              <a:rPr lang="en-US" sz="1600" b="0" dirty="0"/>
              <a:t>, et al. "AC and DC technology in </a:t>
            </a:r>
            <a:r>
              <a:rPr lang="en-US" sz="1600" b="0" dirty="0" err="1"/>
              <a:t>microgrids</a:t>
            </a:r>
            <a:r>
              <a:rPr lang="en-US" sz="1600" b="0" dirty="0"/>
              <a:t>: A review." </a:t>
            </a:r>
            <a:r>
              <a:rPr lang="en-US" sz="1600" b="0" i="1" dirty="0"/>
              <a:t>Renewable and Sustainable Energy Reviews</a:t>
            </a:r>
            <a:r>
              <a:rPr lang="en-US" sz="1600" b="0" dirty="0"/>
              <a:t> 43 (2015): 726-749.</a:t>
            </a:r>
          </a:p>
          <a:p>
            <a:r>
              <a:rPr lang="en-US" sz="1600" b="0" dirty="0"/>
              <a:t>[5] </a:t>
            </a:r>
            <a:r>
              <a:rPr lang="en-US" sz="1600" b="0" dirty="0" err="1"/>
              <a:t>Basak</a:t>
            </a:r>
            <a:r>
              <a:rPr lang="en-US" sz="1600" b="0" dirty="0"/>
              <a:t>, </a:t>
            </a:r>
            <a:r>
              <a:rPr lang="en-US" sz="1600" b="0" dirty="0" err="1"/>
              <a:t>Prasenjit</a:t>
            </a:r>
            <a:r>
              <a:rPr lang="en-US" sz="1600" b="0" dirty="0"/>
              <a:t>, et al. "A literature review on integration of distributed energy resources in the perspective of control, protection and stability of </a:t>
            </a:r>
            <a:r>
              <a:rPr lang="en-US" sz="1600" b="0" dirty="0" err="1"/>
              <a:t>microgrid</a:t>
            </a:r>
            <a:r>
              <a:rPr lang="en-US" sz="1600" b="0" dirty="0"/>
              <a:t>." </a:t>
            </a:r>
            <a:r>
              <a:rPr lang="en-US" sz="1600" b="0" i="1" dirty="0"/>
              <a:t>Renewable and Sustainable Energy Reviews</a:t>
            </a:r>
            <a:r>
              <a:rPr lang="en-US" sz="1600" b="0" dirty="0"/>
              <a:t> 16.8 (2012): 5545-5556.</a:t>
            </a:r>
          </a:p>
          <a:p>
            <a:r>
              <a:rPr lang="en-US" sz="1600" b="0" dirty="0"/>
              <a:t>[6] Salam, A. A., A. Mohamed, and M. A. </a:t>
            </a:r>
            <a:r>
              <a:rPr lang="en-US" sz="1600" b="0" dirty="0" err="1"/>
              <a:t>Hannan</a:t>
            </a:r>
            <a:r>
              <a:rPr lang="en-US" sz="1600" b="0" dirty="0"/>
              <a:t>. "Technical challenges on </a:t>
            </a:r>
            <a:r>
              <a:rPr lang="en-US" sz="1600" b="0" dirty="0" err="1"/>
              <a:t>microgrids</a:t>
            </a:r>
            <a:r>
              <a:rPr lang="en-US" sz="1600" b="0" dirty="0"/>
              <a:t>." </a:t>
            </a:r>
            <a:r>
              <a:rPr lang="en-US" sz="1600" b="0" i="1" dirty="0"/>
              <a:t>ARPN Journal of engineering and applied sciences</a:t>
            </a:r>
            <a:r>
              <a:rPr lang="en-US" sz="1600" b="0" dirty="0"/>
              <a:t> 3.6 (2008): 64-69.</a:t>
            </a:r>
          </a:p>
          <a:p>
            <a:r>
              <a:rPr lang="en-US" sz="1600" b="0" dirty="0"/>
              <a:t>[7] </a:t>
            </a:r>
            <a:r>
              <a:rPr lang="en-US" sz="1600" b="0" dirty="0" err="1"/>
              <a:t>Llaria</a:t>
            </a:r>
            <a:r>
              <a:rPr lang="en-US" sz="1600" b="0" dirty="0"/>
              <a:t>, Alvaro, et al. "Survey on </a:t>
            </a:r>
            <a:r>
              <a:rPr lang="en-US" sz="1600" b="0" dirty="0" err="1"/>
              <a:t>Microgrids</a:t>
            </a:r>
            <a:r>
              <a:rPr lang="en-US" sz="1600" b="0" dirty="0"/>
              <a:t>: analysis of technical limitations to carry out new solutions." </a:t>
            </a:r>
            <a:r>
              <a:rPr lang="en-US" sz="1600" b="0" i="1" dirty="0"/>
              <a:t>Power Electronics and Applications, 2009. EPE'09. 13th European Conference on</a:t>
            </a:r>
            <a:r>
              <a:rPr lang="en-US" sz="1600" b="0" dirty="0"/>
              <a:t>. IEEE, 2009.</a:t>
            </a:r>
          </a:p>
          <a:p>
            <a:endParaRPr lang="en-US" sz="1600" b="0" dirty="0"/>
          </a:p>
          <a:p>
            <a:endParaRPr lang="en-US" sz="1600" b="0" dirty="0"/>
          </a:p>
          <a:p>
            <a:endParaRPr lang="en-US" sz="1600" b="0" dirty="0"/>
          </a:p>
          <a:p>
            <a:pPr marL="0" indent="0">
              <a:lnSpc>
                <a:spcPct val="150000"/>
              </a:lnSpc>
            </a:pPr>
            <a:endParaRPr lang="en-US" sz="1600" b="0" dirty="0"/>
          </a:p>
          <a:p>
            <a:pPr marL="0" indent="0">
              <a:lnSpc>
                <a:spcPct val="150000"/>
              </a:lnSpc>
            </a:pPr>
            <a:endParaRPr lang="en-US" sz="2000" dirty="0"/>
          </a:p>
          <a:p>
            <a:pPr marL="0" indent="0">
              <a:lnSpc>
                <a:spcPct val="150000"/>
              </a:lnSpc>
            </a:pPr>
            <a:endParaRPr lang="en-US" sz="2000" dirty="0"/>
          </a:p>
        </p:txBody>
      </p:sp>
      <p:sp>
        <p:nvSpPr>
          <p:cNvPr id="3" name="Title 2"/>
          <p:cNvSpPr>
            <a:spLocks noGrp="1"/>
          </p:cNvSpPr>
          <p:nvPr>
            <p:ph type="ctrTitle"/>
          </p:nvPr>
        </p:nvSpPr>
        <p:spPr/>
        <p:txBody>
          <a:bodyPr/>
          <a:lstStyle/>
          <a:p>
            <a:r>
              <a:rPr lang="fi-FI" dirty="0" err="1"/>
              <a:t>Source</a:t>
            </a:r>
            <a:r>
              <a:rPr lang="fi-FI" dirty="0"/>
              <a:t> </a:t>
            </a:r>
            <a:r>
              <a:rPr lang="fi-FI" dirty="0" err="1"/>
              <a:t>material</a:t>
            </a:r>
            <a:r>
              <a:rPr lang="fi-FI" dirty="0"/>
              <a:t> </a:t>
            </a:r>
            <a:r>
              <a:rPr lang="fi-FI" dirty="0" err="1"/>
              <a:t>used</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17.04.2018</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dirty="0"/>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211382" cy="4136400"/>
          </a:xfrm>
        </p:spPr>
        <p:txBody>
          <a:bodyPr>
            <a:normAutofit fontScale="92500" lnSpcReduction="10000"/>
          </a:bodyPr>
          <a:lstStyle/>
          <a:p>
            <a:pPr>
              <a:lnSpc>
                <a:spcPct val="150000"/>
              </a:lnSpc>
            </a:pPr>
            <a:r>
              <a:rPr lang="fi-FI" sz="1600" dirty="0" err="1"/>
              <a:t>What</a:t>
            </a:r>
            <a:r>
              <a:rPr lang="fi-FI" sz="1600" dirty="0"/>
              <a:t> is </a:t>
            </a:r>
            <a:r>
              <a:rPr lang="fi-FI" sz="1600" dirty="0" err="1"/>
              <a:t>microgrid</a:t>
            </a:r>
            <a:r>
              <a:rPr lang="fi-FI" sz="1600" dirty="0"/>
              <a:t>?</a:t>
            </a:r>
          </a:p>
          <a:p>
            <a:pPr>
              <a:lnSpc>
                <a:spcPct val="150000"/>
              </a:lnSpc>
            </a:pPr>
            <a:r>
              <a:rPr lang="fi-FI" dirty="0"/>
              <a:t>	</a:t>
            </a:r>
            <a:r>
              <a:rPr lang="fi-FI" dirty="0" err="1"/>
              <a:t>Lasseter</a:t>
            </a:r>
            <a:r>
              <a:rPr lang="fi-FI" b="0" dirty="0"/>
              <a:t>:</a:t>
            </a:r>
            <a:r>
              <a:rPr lang="fi-FI" dirty="0"/>
              <a:t> 	   </a:t>
            </a:r>
            <a:r>
              <a:rPr lang="fi-FI" b="0" dirty="0"/>
              <a:t>”</a:t>
            </a:r>
            <a:r>
              <a:rPr lang="en-US" b="0" dirty="0"/>
              <a:t>a system approach which views generation and associated loads as a subsystem”</a:t>
            </a:r>
          </a:p>
          <a:p>
            <a:pPr>
              <a:lnSpc>
                <a:spcPct val="150000"/>
              </a:lnSpc>
            </a:pPr>
            <a:r>
              <a:rPr lang="en-US" b="0" dirty="0"/>
              <a:t>	</a:t>
            </a:r>
            <a:r>
              <a:rPr lang="en-US" dirty="0" err="1"/>
              <a:t>Schwaegerl</a:t>
            </a:r>
            <a:r>
              <a:rPr lang="en-US" b="0" dirty="0"/>
              <a:t>: “an integration platform for supply-side (micro-generators) and demand-side 						      	   resources (storage units and controllable loads) located in a local distribution grid”</a:t>
            </a:r>
          </a:p>
          <a:p>
            <a:pPr>
              <a:lnSpc>
                <a:spcPct val="150000"/>
              </a:lnSpc>
            </a:pPr>
            <a:r>
              <a:rPr lang="en-US" b="0" dirty="0"/>
              <a:t>	</a:t>
            </a:r>
            <a:r>
              <a:rPr lang="en-US" dirty="0" err="1"/>
              <a:t>Laaksonen</a:t>
            </a:r>
            <a:r>
              <a:rPr lang="en-US" b="0" dirty="0"/>
              <a:t>:  “a part of a distribution network which has islanding capability and reduces 						    	   outages so that the </a:t>
            </a:r>
            <a:r>
              <a:rPr lang="en-US" b="0" dirty="0" err="1"/>
              <a:t>microgrid</a:t>
            </a:r>
            <a:r>
              <a:rPr lang="en-US" b="0" dirty="0"/>
              <a:t> works as a part of future self-healing smart grids” [1]</a:t>
            </a:r>
          </a:p>
          <a:p>
            <a:pPr>
              <a:lnSpc>
                <a:spcPct val="150000"/>
              </a:lnSpc>
            </a:pPr>
            <a:r>
              <a:rPr lang="en-US" sz="1600" dirty="0"/>
              <a:t>Why </a:t>
            </a:r>
            <a:r>
              <a:rPr lang="en-US" sz="1600" dirty="0" err="1"/>
              <a:t>microgrids</a:t>
            </a:r>
            <a:r>
              <a:rPr lang="en-US" sz="1600" dirty="0"/>
              <a:t>?</a:t>
            </a:r>
          </a:p>
          <a:p>
            <a:pPr marL="625475" lvl="1" indent="-285750">
              <a:lnSpc>
                <a:spcPct val="150000"/>
              </a:lnSpc>
              <a:buFont typeface="Arial" panose="020B0604020202020204" pitchFamily="34" charset="0"/>
              <a:buChar char="•"/>
            </a:pPr>
            <a:r>
              <a:rPr lang="en-US" sz="1400" b="0" dirty="0"/>
              <a:t>The amount of distributed renewable energy sources has increased in order to reduce greenhouse gas emissions</a:t>
            </a:r>
          </a:p>
          <a:p>
            <a:pPr marL="625475" lvl="1" indent="-285750">
              <a:lnSpc>
                <a:spcPct val="150000"/>
              </a:lnSpc>
              <a:buFont typeface="Arial" panose="020B0604020202020204" pitchFamily="34" charset="0"/>
              <a:buChar char="•"/>
            </a:pPr>
            <a:r>
              <a:rPr lang="en-US" sz="1400" dirty="0"/>
              <a:t>Integration of </a:t>
            </a:r>
            <a:r>
              <a:rPr lang="en-US" sz="1400" dirty="0" err="1"/>
              <a:t>microgrids</a:t>
            </a:r>
            <a:r>
              <a:rPr lang="en-US" sz="1400" dirty="0"/>
              <a:t> can help balance the power in electricity grid and increase reliability and power quality while decreasing distribution losses</a:t>
            </a:r>
          </a:p>
          <a:p>
            <a:pPr marL="0" indent="0">
              <a:lnSpc>
                <a:spcPct val="150000"/>
              </a:lnSpc>
            </a:pPr>
            <a:r>
              <a:rPr lang="en-US" sz="1600" dirty="0"/>
              <a:t>There are many different types of technical solutions to </a:t>
            </a:r>
            <a:r>
              <a:rPr lang="en-US" sz="1600" dirty="0" err="1"/>
              <a:t>microgrids</a:t>
            </a:r>
            <a:endParaRPr lang="en-US" sz="1600" dirty="0"/>
          </a:p>
          <a:p>
            <a:pPr>
              <a:lnSpc>
                <a:spcPct val="150000"/>
              </a:lnSpc>
            </a:pPr>
            <a:r>
              <a:rPr lang="en-US" b="0" dirty="0"/>
              <a:t>	</a:t>
            </a:r>
            <a:endParaRPr lang="en-US" dirty="0"/>
          </a:p>
        </p:txBody>
      </p:sp>
      <p:sp>
        <p:nvSpPr>
          <p:cNvPr id="3" name="Title 2"/>
          <p:cNvSpPr>
            <a:spLocks noGrp="1"/>
          </p:cNvSpPr>
          <p:nvPr>
            <p:ph type="ctrTitle"/>
          </p:nvPr>
        </p:nvSpPr>
        <p:spPr/>
        <p:txBody>
          <a:bodyPr/>
          <a:lstStyle/>
          <a:p>
            <a:r>
              <a:rPr lang="fi-FI" dirty="0" err="1"/>
              <a:t>Introduction</a:t>
            </a:r>
            <a:endParaRPr lang="fi-FI" dirty="0"/>
          </a:p>
        </p:txBody>
      </p:sp>
      <p:sp>
        <p:nvSpPr>
          <p:cNvPr id="4" name="Text Placeholder 3"/>
          <p:cNvSpPr>
            <a:spLocks noGrp="1"/>
          </p:cNvSpPr>
          <p:nvPr>
            <p:ph type="body" sz="quarter" idx="16"/>
          </p:nvPr>
        </p:nvSpPr>
        <p:spPr/>
        <p:txBody>
          <a:bodyPr/>
          <a:lstStyle/>
          <a:p>
            <a:endParaRPr lang="fi-FI"/>
          </a:p>
        </p:txBody>
      </p:sp>
      <p:sp>
        <p:nvSpPr>
          <p:cNvPr id="5" name="Text Placeholder 4"/>
          <p:cNvSpPr>
            <a:spLocks noGrp="1"/>
          </p:cNvSpPr>
          <p:nvPr>
            <p:ph type="body" sz="quarter" idx="17"/>
          </p:nvPr>
        </p:nvSpPr>
        <p:spPr/>
        <p:txBody>
          <a:bodyPr/>
          <a:lstStyle/>
          <a:p>
            <a:endParaRPr lang="fi-FI"/>
          </a:p>
        </p:txBody>
      </p:sp>
      <p:sp>
        <p:nvSpPr>
          <p:cNvPr id="6" name="Date Placeholder 5"/>
          <p:cNvSpPr>
            <a:spLocks noGrp="1"/>
          </p:cNvSpPr>
          <p:nvPr>
            <p:ph type="dt" sz="half" idx="19"/>
          </p:nvPr>
        </p:nvSpPr>
        <p:spPr/>
        <p:txBody>
          <a:bodyPr/>
          <a:lstStyle/>
          <a:p>
            <a:pPr>
              <a:defRPr/>
            </a:pPr>
            <a:r>
              <a:rPr lang="fi-FI" dirty="0"/>
              <a:t>17.04.2018</a:t>
            </a: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dirty="0"/>
          </a:p>
        </p:txBody>
      </p:sp>
    </p:spTree>
    <p:extLst>
      <p:ext uri="{BB962C8B-B14F-4D97-AF65-F5344CB8AC3E}">
        <p14:creationId xmlns:p14="http://schemas.microsoft.com/office/powerpoint/2010/main" val="1775369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4451390" cy="4136400"/>
          </a:xfrm>
        </p:spPr>
        <p:txBody>
          <a:bodyPr/>
          <a:lstStyle/>
          <a:p>
            <a:pPr marL="285750" indent="-285750">
              <a:lnSpc>
                <a:spcPct val="150000"/>
              </a:lnSpc>
              <a:buSzPct val="150000"/>
              <a:buFont typeface="Arial" panose="020B0604020202020204" pitchFamily="34" charset="0"/>
              <a:buChar char="•"/>
            </a:pPr>
            <a:r>
              <a:rPr lang="fi-FI" dirty="0"/>
              <a:t>Distributed Energy Resources (DER)</a:t>
            </a:r>
          </a:p>
          <a:p>
            <a:pPr marL="625475" lvl="1" indent="-285750">
              <a:lnSpc>
                <a:spcPct val="150000"/>
              </a:lnSpc>
              <a:buSzPct val="100000"/>
              <a:buFont typeface="Arial" panose="020B0604020202020204" pitchFamily="34" charset="0"/>
              <a:buChar char="•"/>
            </a:pPr>
            <a:r>
              <a:rPr lang="fi-FI" sz="1400" dirty="0"/>
              <a:t>Distributed </a:t>
            </a:r>
            <a:r>
              <a:rPr lang="fi-FI" sz="1400" dirty="0" err="1"/>
              <a:t>generation</a:t>
            </a:r>
            <a:r>
              <a:rPr lang="fi-FI" sz="1400" dirty="0"/>
              <a:t> (DG)</a:t>
            </a:r>
          </a:p>
          <a:p>
            <a:pPr marL="625475" lvl="1" indent="-285750">
              <a:lnSpc>
                <a:spcPct val="150000"/>
              </a:lnSpc>
              <a:buSzPct val="100000"/>
              <a:buFont typeface="Arial" panose="020B0604020202020204" pitchFamily="34" charset="0"/>
              <a:buChar char="•"/>
            </a:pPr>
            <a:r>
              <a:rPr lang="fi-FI" sz="1400" dirty="0"/>
              <a:t>Storage </a:t>
            </a:r>
            <a:r>
              <a:rPr lang="fi-FI" sz="1400" dirty="0" err="1"/>
              <a:t>systems</a:t>
            </a:r>
            <a:endParaRPr lang="fi-FI" sz="1400" dirty="0"/>
          </a:p>
          <a:p>
            <a:pPr marL="625475" lvl="1" indent="-285750">
              <a:lnSpc>
                <a:spcPct val="150000"/>
              </a:lnSpc>
              <a:buSzPct val="100000"/>
              <a:buFont typeface="Arial" panose="020B0604020202020204" pitchFamily="34" charset="0"/>
              <a:buChar char="•"/>
            </a:pPr>
            <a:r>
              <a:rPr lang="fi-FI" sz="1400" dirty="0"/>
              <a:t>Active </a:t>
            </a:r>
            <a:r>
              <a:rPr lang="fi-FI" sz="1400" dirty="0" err="1"/>
              <a:t>loads</a:t>
            </a:r>
            <a:endParaRPr lang="fi-FI" sz="1400" dirty="0"/>
          </a:p>
          <a:p>
            <a:pPr marL="285750" indent="-285750">
              <a:lnSpc>
                <a:spcPct val="150000"/>
              </a:lnSpc>
              <a:buSzPct val="150000"/>
              <a:buFont typeface="Arial" panose="020B0604020202020204" pitchFamily="34" charset="0"/>
              <a:buChar char="•"/>
            </a:pPr>
            <a:r>
              <a:rPr lang="fi-FI" dirty="0"/>
              <a:t>Point of </a:t>
            </a:r>
            <a:r>
              <a:rPr lang="fi-FI" dirty="0" err="1"/>
              <a:t>Common</a:t>
            </a:r>
            <a:r>
              <a:rPr lang="fi-FI" dirty="0"/>
              <a:t> </a:t>
            </a:r>
            <a:r>
              <a:rPr lang="fi-FI" dirty="0" err="1"/>
              <a:t>Coupling</a:t>
            </a:r>
            <a:r>
              <a:rPr lang="fi-FI" dirty="0"/>
              <a:t> (PCC)</a:t>
            </a:r>
          </a:p>
          <a:p>
            <a:pPr marL="625475" lvl="1" indent="-285750">
              <a:lnSpc>
                <a:spcPct val="150000"/>
              </a:lnSpc>
              <a:buSzPct val="100000"/>
              <a:buFont typeface="Arial" panose="020B0604020202020204" pitchFamily="34" charset="0"/>
              <a:buChar char="•"/>
            </a:pPr>
            <a:r>
              <a:rPr lang="fi-FI" sz="1400" dirty="0" err="1"/>
              <a:t>Link</a:t>
            </a:r>
            <a:r>
              <a:rPr lang="fi-FI" sz="1400" dirty="0"/>
              <a:t> </a:t>
            </a:r>
            <a:r>
              <a:rPr lang="fi-FI" sz="1400" dirty="0" err="1"/>
              <a:t>that</a:t>
            </a:r>
            <a:r>
              <a:rPr lang="fi-FI" sz="1400" dirty="0"/>
              <a:t> </a:t>
            </a:r>
            <a:r>
              <a:rPr lang="fi-FI" sz="1400" dirty="0" err="1"/>
              <a:t>connects</a:t>
            </a:r>
            <a:r>
              <a:rPr lang="fi-FI" sz="1400" dirty="0"/>
              <a:t> </a:t>
            </a:r>
            <a:r>
              <a:rPr lang="fi-FI" sz="1400" dirty="0" err="1"/>
              <a:t>the</a:t>
            </a:r>
            <a:r>
              <a:rPr lang="fi-FI" sz="1400" dirty="0"/>
              <a:t> </a:t>
            </a:r>
            <a:r>
              <a:rPr lang="fi-FI" sz="1400" dirty="0" err="1"/>
              <a:t>microgrid</a:t>
            </a:r>
            <a:r>
              <a:rPr lang="fi-FI" sz="1400" dirty="0"/>
              <a:t> to </a:t>
            </a:r>
            <a:r>
              <a:rPr lang="fi-FI" sz="1400" dirty="0" err="1"/>
              <a:t>the</a:t>
            </a:r>
            <a:r>
              <a:rPr lang="fi-FI" sz="1400" dirty="0"/>
              <a:t> </a:t>
            </a:r>
            <a:br>
              <a:rPr lang="fi-FI" sz="1400" dirty="0"/>
            </a:br>
            <a:r>
              <a:rPr lang="fi-FI" sz="1400" dirty="0"/>
              <a:t>main </a:t>
            </a:r>
            <a:r>
              <a:rPr lang="fi-FI" sz="1400" dirty="0" err="1"/>
              <a:t>grid</a:t>
            </a:r>
            <a:r>
              <a:rPr lang="fi-FI" sz="1400" dirty="0"/>
              <a:t> </a:t>
            </a:r>
          </a:p>
          <a:p>
            <a:pPr marL="285750" indent="-285750">
              <a:lnSpc>
                <a:spcPct val="150000"/>
              </a:lnSpc>
              <a:buSzPct val="150000"/>
              <a:buFont typeface="Arial" panose="020B0604020202020204" pitchFamily="34" charset="0"/>
              <a:buChar char="•"/>
            </a:pPr>
            <a:r>
              <a:rPr lang="fi-FI" dirty="0" err="1"/>
              <a:t>Physical</a:t>
            </a:r>
            <a:r>
              <a:rPr lang="fi-FI" dirty="0"/>
              <a:t> </a:t>
            </a:r>
            <a:r>
              <a:rPr lang="fi-FI" dirty="0" err="1"/>
              <a:t>network</a:t>
            </a:r>
            <a:endParaRPr lang="fi-FI" dirty="0"/>
          </a:p>
          <a:p>
            <a:pPr marL="285750" indent="-285750">
              <a:lnSpc>
                <a:spcPct val="150000"/>
              </a:lnSpc>
              <a:buSzPct val="150000"/>
              <a:buFont typeface="Arial" panose="020B0604020202020204" pitchFamily="34" charset="0"/>
              <a:buChar char="•"/>
            </a:pPr>
            <a:r>
              <a:rPr lang="fi-FI" dirty="0" err="1"/>
              <a:t>Monitoring</a:t>
            </a:r>
            <a:r>
              <a:rPr lang="fi-FI" dirty="0"/>
              <a:t>, </a:t>
            </a:r>
            <a:r>
              <a:rPr lang="fi-FI" dirty="0" err="1"/>
              <a:t>communication</a:t>
            </a:r>
            <a:r>
              <a:rPr lang="fi-FI" dirty="0"/>
              <a:t> and </a:t>
            </a:r>
            <a:r>
              <a:rPr lang="fi-FI" dirty="0" err="1"/>
              <a:t>control</a:t>
            </a:r>
            <a:r>
              <a:rPr lang="fi-FI" dirty="0"/>
              <a:t> </a:t>
            </a:r>
            <a:r>
              <a:rPr lang="fi-FI" dirty="0" err="1"/>
              <a:t>system</a:t>
            </a:r>
            <a:endParaRPr lang="fi-FI" dirty="0"/>
          </a:p>
          <a:p>
            <a:pPr marL="625475" lvl="1" indent="-285750">
              <a:lnSpc>
                <a:spcPct val="150000"/>
              </a:lnSpc>
              <a:buSzPct val="100000"/>
              <a:buFont typeface="Arial" panose="020B0604020202020204" pitchFamily="34" charset="0"/>
              <a:buChar char="•"/>
            </a:pPr>
            <a:r>
              <a:rPr lang="fi-FI" sz="1400" dirty="0" err="1"/>
              <a:t>Enables</a:t>
            </a:r>
            <a:r>
              <a:rPr lang="fi-FI" sz="1400" dirty="0"/>
              <a:t> </a:t>
            </a:r>
            <a:r>
              <a:rPr lang="fi-FI" sz="1400" dirty="0" err="1"/>
              <a:t>demand</a:t>
            </a:r>
            <a:r>
              <a:rPr lang="fi-FI" sz="1400" dirty="0"/>
              <a:t> </a:t>
            </a:r>
            <a:r>
              <a:rPr lang="fi-FI" sz="1400" dirty="0" err="1"/>
              <a:t>response</a:t>
            </a:r>
            <a:r>
              <a:rPr lang="fi-FI" sz="1400" dirty="0"/>
              <a:t> and </a:t>
            </a:r>
            <a:r>
              <a:rPr lang="fi-FI" sz="1400" dirty="0" err="1"/>
              <a:t>proactive</a:t>
            </a:r>
            <a:r>
              <a:rPr lang="fi-FI" sz="1400" dirty="0"/>
              <a:t> management of </a:t>
            </a:r>
            <a:r>
              <a:rPr lang="fi-FI" sz="1400" dirty="0" err="1"/>
              <a:t>the</a:t>
            </a:r>
            <a:r>
              <a:rPr lang="fi-FI" sz="1400" dirty="0"/>
              <a:t> </a:t>
            </a:r>
            <a:r>
              <a:rPr lang="fi-FI" sz="1400" dirty="0" err="1"/>
              <a:t>system</a:t>
            </a:r>
            <a:endParaRPr lang="fi-FI" sz="1400" dirty="0"/>
          </a:p>
          <a:p>
            <a:pPr marL="285750" indent="-285750">
              <a:buFont typeface="Arial" panose="020B0604020202020204" pitchFamily="34" charset="0"/>
              <a:buChar char="•"/>
            </a:pPr>
            <a:endParaRPr lang="fi-FI" dirty="0"/>
          </a:p>
          <a:p>
            <a:pPr marL="285750" indent="-285750">
              <a:buFont typeface="Arial" panose="020B0604020202020204" pitchFamily="34" charset="0"/>
              <a:buChar char="•"/>
            </a:pPr>
            <a:endParaRPr lang="fi-FI" dirty="0"/>
          </a:p>
        </p:txBody>
      </p:sp>
      <p:sp>
        <p:nvSpPr>
          <p:cNvPr id="3" name="Title 2"/>
          <p:cNvSpPr>
            <a:spLocks noGrp="1"/>
          </p:cNvSpPr>
          <p:nvPr>
            <p:ph type="ctrTitle"/>
          </p:nvPr>
        </p:nvSpPr>
        <p:spPr/>
        <p:txBody>
          <a:bodyPr/>
          <a:lstStyle/>
          <a:p>
            <a:r>
              <a:rPr lang="fi-FI" dirty="0"/>
              <a:t>Components of a </a:t>
            </a:r>
            <a:r>
              <a:rPr lang="fi-FI" dirty="0" err="1"/>
              <a:t>microgrid</a:t>
            </a:r>
            <a:endParaRPr lang="fi-FI" dirty="0"/>
          </a:p>
        </p:txBody>
      </p:sp>
      <p:sp>
        <p:nvSpPr>
          <p:cNvPr id="4" name="Text Placeholder 3"/>
          <p:cNvSpPr>
            <a:spLocks noGrp="1"/>
          </p:cNvSpPr>
          <p:nvPr>
            <p:ph type="body" sz="quarter" idx="16"/>
          </p:nvPr>
        </p:nvSpPr>
        <p:spPr/>
        <p:txBody>
          <a:bodyPr/>
          <a:lstStyle/>
          <a:p>
            <a:endParaRPr lang="fi-FI"/>
          </a:p>
        </p:txBody>
      </p:sp>
      <p:sp>
        <p:nvSpPr>
          <p:cNvPr id="5" name="Text Placeholder 4"/>
          <p:cNvSpPr>
            <a:spLocks noGrp="1"/>
          </p:cNvSpPr>
          <p:nvPr>
            <p:ph type="body" sz="quarter" idx="17"/>
          </p:nvPr>
        </p:nvSpPr>
        <p:spPr/>
        <p:txBody>
          <a:bodyPr/>
          <a:lstStyle/>
          <a:p>
            <a:endParaRPr lang="fi-FI"/>
          </a:p>
        </p:txBody>
      </p:sp>
      <p:sp>
        <p:nvSpPr>
          <p:cNvPr id="6" name="Date Placeholder 5"/>
          <p:cNvSpPr>
            <a:spLocks noGrp="1"/>
          </p:cNvSpPr>
          <p:nvPr>
            <p:ph type="dt" sz="half" idx="19"/>
          </p:nvPr>
        </p:nvSpPr>
        <p:spPr/>
        <p:txBody>
          <a:bodyPr/>
          <a:lstStyle/>
          <a:p>
            <a:pPr>
              <a:defRPr/>
            </a:pPr>
            <a:r>
              <a:rPr lang="fi-FI" dirty="0"/>
              <a:t>17.04.2018</a:t>
            </a: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3790" y="1277352"/>
            <a:ext cx="3671598" cy="4523686"/>
          </a:xfrm>
          <a:prstGeom prst="rect">
            <a:avLst/>
          </a:prstGeom>
        </p:spPr>
      </p:pic>
      <p:sp>
        <p:nvSpPr>
          <p:cNvPr id="11" name="TextBox 10"/>
          <p:cNvSpPr txBox="1"/>
          <p:nvPr/>
        </p:nvSpPr>
        <p:spPr>
          <a:xfrm>
            <a:off x="7620000" y="5524039"/>
            <a:ext cx="349776" cy="253916"/>
          </a:xfrm>
          <a:prstGeom prst="rect">
            <a:avLst/>
          </a:prstGeom>
          <a:noFill/>
        </p:spPr>
        <p:txBody>
          <a:bodyPr wrap="none" rtlCol="0">
            <a:spAutoFit/>
          </a:bodyPr>
          <a:lstStyle/>
          <a:p>
            <a:r>
              <a:rPr lang="fi-FI" sz="1050" b="1" dirty="0"/>
              <a:t>[2]</a:t>
            </a:r>
            <a:endParaRPr lang="fi-FI" b="1" dirty="0"/>
          </a:p>
        </p:txBody>
      </p:sp>
    </p:spTree>
    <p:extLst>
      <p:ext uri="{BB962C8B-B14F-4D97-AF65-F5344CB8AC3E}">
        <p14:creationId xmlns:p14="http://schemas.microsoft.com/office/powerpoint/2010/main" val="3085290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normAutofit/>
          </a:bodyPr>
          <a:lstStyle/>
          <a:p>
            <a:pPr marL="342900" indent="-342900">
              <a:lnSpc>
                <a:spcPct val="150000"/>
              </a:lnSpc>
              <a:buFont typeface="Arial" panose="020B0604020202020204" pitchFamily="34" charset="0"/>
              <a:buChar char="•"/>
            </a:pPr>
            <a:r>
              <a:rPr lang="fi-FI" sz="1600" dirty="0"/>
              <a:t>Distributed </a:t>
            </a:r>
            <a:r>
              <a:rPr lang="fi-FI" sz="1600" dirty="0" err="1"/>
              <a:t>generation</a:t>
            </a:r>
            <a:endParaRPr lang="fi-FI" sz="1600" dirty="0"/>
          </a:p>
          <a:p>
            <a:pPr marL="682625" lvl="1" indent="-342900">
              <a:lnSpc>
                <a:spcPct val="150000"/>
              </a:lnSpc>
              <a:buFont typeface="Arial" panose="020B0604020202020204" pitchFamily="34" charset="0"/>
              <a:buChar char="•"/>
            </a:pPr>
            <a:r>
              <a:rPr lang="fi-FI" sz="1400" dirty="0" err="1"/>
              <a:t>Includes</a:t>
            </a:r>
            <a:r>
              <a:rPr lang="fi-FI" sz="1400" dirty="0"/>
              <a:t> </a:t>
            </a:r>
            <a:r>
              <a:rPr lang="fi-FI" sz="1400" dirty="0" err="1"/>
              <a:t>multiple</a:t>
            </a:r>
            <a:r>
              <a:rPr lang="fi-FI" sz="1400" dirty="0"/>
              <a:t> </a:t>
            </a:r>
            <a:r>
              <a:rPr lang="fi-FI" sz="1400" dirty="0" err="1"/>
              <a:t>small</a:t>
            </a:r>
            <a:r>
              <a:rPr lang="fi-FI" sz="1400" dirty="0"/>
              <a:t> </a:t>
            </a:r>
            <a:r>
              <a:rPr lang="fi-FI" sz="1400" dirty="0" err="1"/>
              <a:t>units</a:t>
            </a:r>
            <a:r>
              <a:rPr lang="fi-FI" sz="1400" dirty="0"/>
              <a:t>, </a:t>
            </a:r>
            <a:r>
              <a:rPr lang="fi-FI" sz="1400" dirty="0" err="1"/>
              <a:t>mostly</a:t>
            </a:r>
            <a:r>
              <a:rPr lang="fi-FI" sz="1400" dirty="0"/>
              <a:t> </a:t>
            </a:r>
            <a:r>
              <a:rPr lang="fi-FI" sz="1400" dirty="0" err="1"/>
              <a:t>renewable</a:t>
            </a:r>
            <a:r>
              <a:rPr lang="fi-FI" sz="1400" dirty="0"/>
              <a:t> </a:t>
            </a:r>
            <a:r>
              <a:rPr lang="fi-FI" sz="1400" dirty="0" err="1"/>
              <a:t>energy</a:t>
            </a:r>
            <a:r>
              <a:rPr lang="fi-FI" sz="1400" dirty="0"/>
              <a:t> </a:t>
            </a:r>
            <a:r>
              <a:rPr lang="fi-FI" sz="1400" dirty="0" err="1"/>
              <a:t>sources</a:t>
            </a:r>
            <a:endParaRPr lang="fi-FI" sz="1400" dirty="0"/>
          </a:p>
          <a:p>
            <a:pPr marL="682625" lvl="1" indent="-342900">
              <a:lnSpc>
                <a:spcPct val="150000"/>
              </a:lnSpc>
              <a:buFont typeface="Arial" panose="020B0604020202020204" pitchFamily="34" charset="0"/>
              <a:buChar char="•"/>
            </a:pPr>
            <a:r>
              <a:rPr lang="fi-FI" sz="1400" dirty="0" err="1"/>
              <a:t>Most</a:t>
            </a:r>
            <a:r>
              <a:rPr lang="fi-FI" sz="1400" dirty="0"/>
              <a:t> </a:t>
            </a:r>
            <a:r>
              <a:rPr lang="fi-FI" sz="1400" dirty="0" err="1"/>
              <a:t>commonly</a:t>
            </a:r>
            <a:r>
              <a:rPr lang="fi-FI" sz="1400" dirty="0"/>
              <a:t> </a:t>
            </a:r>
            <a:r>
              <a:rPr lang="fi-FI" sz="1400" dirty="0" err="1"/>
              <a:t>used</a:t>
            </a:r>
            <a:r>
              <a:rPr lang="fi-FI" sz="1400" dirty="0"/>
              <a:t> </a:t>
            </a:r>
            <a:r>
              <a:rPr lang="fi-FI" sz="1400" dirty="0" err="1"/>
              <a:t>sources</a:t>
            </a:r>
            <a:r>
              <a:rPr lang="fi-FI" sz="1400" dirty="0"/>
              <a:t> </a:t>
            </a:r>
            <a:r>
              <a:rPr lang="fi-FI" sz="1400" dirty="0" err="1"/>
              <a:t>are</a:t>
            </a:r>
            <a:r>
              <a:rPr lang="fi-FI" sz="1400" dirty="0"/>
              <a:t> PV, </a:t>
            </a:r>
            <a:r>
              <a:rPr lang="fi-FI" sz="1400" dirty="0" err="1"/>
              <a:t>wind</a:t>
            </a:r>
            <a:r>
              <a:rPr lang="fi-FI" sz="1400" dirty="0"/>
              <a:t> and </a:t>
            </a:r>
            <a:r>
              <a:rPr lang="fi-FI" sz="1400" dirty="0" err="1"/>
              <a:t>micro-hydro</a:t>
            </a:r>
            <a:endParaRPr lang="fi-FI" sz="1400" dirty="0"/>
          </a:p>
          <a:p>
            <a:pPr marL="682625" lvl="1" indent="-342900">
              <a:lnSpc>
                <a:spcPct val="150000"/>
              </a:lnSpc>
              <a:buFont typeface="Arial" panose="020B0604020202020204" pitchFamily="34" charset="0"/>
              <a:buChar char="•"/>
            </a:pPr>
            <a:r>
              <a:rPr lang="fi-FI" sz="1400" dirty="0"/>
              <a:t>Can </a:t>
            </a:r>
            <a:r>
              <a:rPr lang="fi-FI" sz="1400" dirty="0" err="1"/>
              <a:t>also</a:t>
            </a:r>
            <a:r>
              <a:rPr lang="fi-FI" sz="1400" dirty="0"/>
              <a:t> </a:t>
            </a:r>
            <a:r>
              <a:rPr lang="fi-FI" sz="1400" dirty="0" err="1"/>
              <a:t>include</a:t>
            </a:r>
            <a:r>
              <a:rPr lang="fi-FI" sz="1400" dirty="0"/>
              <a:t> </a:t>
            </a:r>
            <a:r>
              <a:rPr lang="fi-FI" sz="1400" dirty="0" err="1"/>
              <a:t>non-renewables</a:t>
            </a:r>
            <a:r>
              <a:rPr lang="fi-FI" sz="1400" dirty="0"/>
              <a:t> </a:t>
            </a:r>
            <a:r>
              <a:rPr lang="fi-FI" sz="1400" dirty="0" err="1"/>
              <a:t>like</a:t>
            </a:r>
            <a:r>
              <a:rPr lang="fi-FI" sz="1400" dirty="0"/>
              <a:t> diesel </a:t>
            </a:r>
            <a:r>
              <a:rPr lang="fi-FI" sz="1400" dirty="0" err="1"/>
              <a:t>generators</a:t>
            </a:r>
            <a:endParaRPr lang="fi-FI" sz="1400" dirty="0"/>
          </a:p>
          <a:p>
            <a:pPr marL="342900" indent="-342900">
              <a:lnSpc>
                <a:spcPct val="150000"/>
              </a:lnSpc>
              <a:buFont typeface="Arial" panose="020B0604020202020204" pitchFamily="34" charset="0"/>
              <a:buChar char="•"/>
            </a:pPr>
            <a:r>
              <a:rPr lang="fi-FI" dirty="0"/>
              <a:t>Storage </a:t>
            </a:r>
            <a:r>
              <a:rPr lang="fi-FI" dirty="0" err="1"/>
              <a:t>systems</a:t>
            </a:r>
            <a:endParaRPr lang="fi-FI" sz="1400" dirty="0"/>
          </a:p>
          <a:p>
            <a:pPr marL="682625" lvl="1" indent="-342900">
              <a:lnSpc>
                <a:spcPct val="150000"/>
              </a:lnSpc>
              <a:buFont typeface="Arial" panose="020B0604020202020204" pitchFamily="34" charset="0"/>
              <a:buChar char="•"/>
            </a:pPr>
            <a:r>
              <a:rPr lang="fi-FI" sz="1400" dirty="0" err="1"/>
              <a:t>Balance</a:t>
            </a:r>
            <a:r>
              <a:rPr lang="fi-FI" sz="1400" dirty="0"/>
              <a:t> </a:t>
            </a:r>
            <a:r>
              <a:rPr lang="fi-FI" sz="1400" dirty="0" err="1"/>
              <a:t>power</a:t>
            </a:r>
            <a:r>
              <a:rPr lang="fi-FI" sz="1400" dirty="0"/>
              <a:t> </a:t>
            </a:r>
            <a:r>
              <a:rPr lang="fi-FI" sz="1400" dirty="0" err="1"/>
              <a:t>demand</a:t>
            </a:r>
            <a:r>
              <a:rPr lang="fi-FI" sz="1400" dirty="0"/>
              <a:t> and </a:t>
            </a:r>
            <a:r>
              <a:rPr lang="fi-FI" sz="1400" dirty="0" err="1"/>
              <a:t>generation</a:t>
            </a:r>
            <a:endParaRPr lang="fi-FI" sz="1400" dirty="0"/>
          </a:p>
          <a:p>
            <a:pPr marL="682625" lvl="1" indent="-342900">
              <a:lnSpc>
                <a:spcPct val="150000"/>
              </a:lnSpc>
              <a:buFont typeface="Arial" panose="020B0604020202020204" pitchFamily="34" charset="0"/>
              <a:buChar char="•"/>
            </a:pPr>
            <a:r>
              <a:rPr lang="fi-FI" sz="1400" dirty="0" err="1"/>
              <a:t>Incerease</a:t>
            </a:r>
            <a:r>
              <a:rPr lang="fi-FI" sz="1400" dirty="0"/>
              <a:t> </a:t>
            </a:r>
            <a:r>
              <a:rPr lang="fi-FI" sz="1400" dirty="0" err="1"/>
              <a:t>stability</a:t>
            </a:r>
            <a:r>
              <a:rPr lang="fi-FI" sz="1400" dirty="0"/>
              <a:t>, </a:t>
            </a:r>
            <a:r>
              <a:rPr lang="fi-FI" sz="1400" dirty="0" err="1"/>
              <a:t>power</a:t>
            </a:r>
            <a:r>
              <a:rPr lang="fi-FI" sz="1400" dirty="0"/>
              <a:t> </a:t>
            </a:r>
            <a:r>
              <a:rPr lang="fi-FI" sz="1400" dirty="0" err="1"/>
              <a:t>quality</a:t>
            </a:r>
            <a:r>
              <a:rPr lang="fi-FI" sz="1400" dirty="0"/>
              <a:t> and </a:t>
            </a:r>
            <a:r>
              <a:rPr lang="fi-FI" sz="1400" dirty="0" err="1"/>
              <a:t>reliability</a:t>
            </a:r>
            <a:r>
              <a:rPr lang="fi-FI" sz="1400" dirty="0"/>
              <a:t> of </a:t>
            </a:r>
            <a:r>
              <a:rPr lang="fi-FI" sz="1400" dirty="0" err="1"/>
              <a:t>supply</a:t>
            </a:r>
            <a:endParaRPr lang="fi-FI" sz="1400" dirty="0"/>
          </a:p>
          <a:p>
            <a:pPr marL="682625" lvl="1" indent="-342900">
              <a:lnSpc>
                <a:spcPct val="150000"/>
              </a:lnSpc>
              <a:buFont typeface="Arial" panose="020B0604020202020204" pitchFamily="34" charset="0"/>
              <a:buChar char="•"/>
            </a:pPr>
            <a:r>
              <a:rPr lang="fi-FI" sz="1400" dirty="0"/>
              <a:t>Main </a:t>
            </a:r>
            <a:r>
              <a:rPr lang="fi-FI" sz="1400" dirty="0" err="1"/>
              <a:t>technologies</a:t>
            </a:r>
            <a:r>
              <a:rPr lang="fi-FI" sz="1400" dirty="0"/>
              <a:t> </a:t>
            </a:r>
            <a:r>
              <a:rPr lang="fi-FI" sz="1400" dirty="0" err="1"/>
              <a:t>are</a:t>
            </a:r>
            <a:r>
              <a:rPr lang="fi-FI" sz="1400" dirty="0"/>
              <a:t> </a:t>
            </a:r>
            <a:r>
              <a:rPr lang="fi-FI" sz="1400" dirty="0" err="1"/>
              <a:t>different</a:t>
            </a:r>
            <a:r>
              <a:rPr lang="fi-FI" sz="1400" dirty="0"/>
              <a:t> </a:t>
            </a:r>
            <a:r>
              <a:rPr lang="fi-FI" sz="1400" dirty="0" err="1"/>
              <a:t>batteries</a:t>
            </a:r>
            <a:r>
              <a:rPr lang="fi-FI" sz="1400" dirty="0"/>
              <a:t>, TES, PHS, CAES and EV</a:t>
            </a:r>
          </a:p>
          <a:p>
            <a:pPr marL="342900" indent="-342900">
              <a:lnSpc>
                <a:spcPct val="150000"/>
              </a:lnSpc>
              <a:buFont typeface="Arial" panose="020B0604020202020204" pitchFamily="34" charset="0"/>
              <a:buChar char="•"/>
            </a:pPr>
            <a:r>
              <a:rPr lang="fi-FI" dirty="0"/>
              <a:t>Active </a:t>
            </a:r>
            <a:r>
              <a:rPr lang="fi-FI" dirty="0" err="1"/>
              <a:t>loads</a:t>
            </a:r>
            <a:endParaRPr lang="fi-FI" dirty="0"/>
          </a:p>
          <a:p>
            <a:pPr marL="682625" lvl="1" indent="-342900">
              <a:lnSpc>
                <a:spcPct val="150000"/>
              </a:lnSpc>
              <a:buFont typeface="Arial" panose="020B0604020202020204" pitchFamily="34" charset="0"/>
              <a:buChar char="•"/>
            </a:pPr>
            <a:r>
              <a:rPr lang="fi-FI" sz="1400" dirty="0"/>
              <a:t>Active </a:t>
            </a:r>
            <a:r>
              <a:rPr lang="fi-FI" sz="1400" dirty="0" err="1"/>
              <a:t>loads</a:t>
            </a:r>
            <a:r>
              <a:rPr lang="fi-FI" sz="1400" dirty="0"/>
              <a:t> </a:t>
            </a:r>
            <a:r>
              <a:rPr lang="fi-FI" sz="1400" dirty="0" err="1"/>
              <a:t>have</a:t>
            </a:r>
            <a:r>
              <a:rPr lang="fi-FI" sz="1400" dirty="0"/>
              <a:t> </a:t>
            </a:r>
            <a:r>
              <a:rPr lang="fi-FI" sz="1400" dirty="0" err="1"/>
              <a:t>similar</a:t>
            </a:r>
            <a:r>
              <a:rPr lang="fi-FI" sz="1400" dirty="0"/>
              <a:t> </a:t>
            </a:r>
            <a:r>
              <a:rPr lang="fi-FI" sz="1400" dirty="0" err="1"/>
              <a:t>objectives</a:t>
            </a:r>
            <a:r>
              <a:rPr lang="fi-FI" sz="1400" dirty="0"/>
              <a:t> as </a:t>
            </a:r>
            <a:r>
              <a:rPr lang="fi-FI" sz="1400" dirty="0" err="1"/>
              <a:t>the</a:t>
            </a:r>
            <a:r>
              <a:rPr lang="fi-FI" sz="1400" dirty="0"/>
              <a:t> </a:t>
            </a:r>
            <a:r>
              <a:rPr lang="fi-FI" sz="1400" dirty="0" err="1"/>
              <a:t>storage</a:t>
            </a:r>
            <a:r>
              <a:rPr lang="fi-FI" sz="1400" dirty="0"/>
              <a:t> </a:t>
            </a:r>
            <a:r>
              <a:rPr lang="fi-FI" sz="1400" dirty="0" err="1"/>
              <a:t>systems</a:t>
            </a:r>
            <a:endParaRPr lang="fi-FI" sz="1400" dirty="0"/>
          </a:p>
          <a:p>
            <a:pPr marL="682625" lvl="1" indent="-342900">
              <a:lnSpc>
                <a:spcPct val="150000"/>
              </a:lnSpc>
              <a:buFont typeface="Arial" panose="020B0604020202020204" pitchFamily="34" charset="0"/>
              <a:buChar char="•"/>
            </a:pPr>
            <a:r>
              <a:rPr lang="fi-FI" sz="1400" dirty="0" err="1"/>
              <a:t>Increases</a:t>
            </a:r>
            <a:r>
              <a:rPr lang="fi-FI" sz="1400" dirty="0"/>
              <a:t> </a:t>
            </a:r>
            <a:r>
              <a:rPr lang="fi-FI" sz="1400" dirty="0" err="1"/>
              <a:t>or</a:t>
            </a:r>
            <a:r>
              <a:rPr lang="fi-FI" sz="1400" dirty="0"/>
              <a:t> </a:t>
            </a:r>
            <a:r>
              <a:rPr lang="fi-FI" sz="1400" dirty="0" err="1"/>
              <a:t>decreases</a:t>
            </a:r>
            <a:r>
              <a:rPr lang="fi-FI" sz="1400" dirty="0"/>
              <a:t> </a:t>
            </a:r>
            <a:r>
              <a:rPr lang="fi-FI" sz="1400" dirty="0" err="1"/>
              <a:t>the</a:t>
            </a:r>
            <a:r>
              <a:rPr lang="fi-FI" sz="1400" dirty="0"/>
              <a:t> </a:t>
            </a:r>
            <a:r>
              <a:rPr lang="fi-FI" sz="1400" dirty="0" err="1"/>
              <a:t>amount</a:t>
            </a:r>
            <a:r>
              <a:rPr lang="fi-FI" sz="1400" dirty="0"/>
              <a:t> of </a:t>
            </a:r>
            <a:r>
              <a:rPr lang="fi-FI" sz="1400" dirty="0" err="1"/>
              <a:t>load</a:t>
            </a:r>
            <a:r>
              <a:rPr lang="fi-FI" sz="1400" dirty="0"/>
              <a:t> </a:t>
            </a:r>
            <a:r>
              <a:rPr lang="fi-FI" sz="1400" dirty="0" err="1"/>
              <a:t>based</a:t>
            </a:r>
            <a:r>
              <a:rPr lang="fi-FI" sz="1400" dirty="0"/>
              <a:t> on </a:t>
            </a:r>
            <a:r>
              <a:rPr lang="fi-FI" sz="1400" dirty="0" err="1"/>
              <a:t>production</a:t>
            </a:r>
            <a:endParaRPr lang="fi-FI" sz="1400" dirty="0"/>
          </a:p>
          <a:p>
            <a:pPr marL="342900" indent="-342900"/>
            <a:endParaRPr lang="fi-FI" sz="400" dirty="0"/>
          </a:p>
          <a:p>
            <a:endParaRPr lang="fi-FI" sz="1800" dirty="0"/>
          </a:p>
        </p:txBody>
      </p:sp>
      <p:sp>
        <p:nvSpPr>
          <p:cNvPr id="3" name="Title 2"/>
          <p:cNvSpPr>
            <a:spLocks noGrp="1"/>
          </p:cNvSpPr>
          <p:nvPr>
            <p:ph type="ctrTitle"/>
          </p:nvPr>
        </p:nvSpPr>
        <p:spPr/>
        <p:txBody>
          <a:bodyPr/>
          <a:lstStyle/>
          <a:p>
            <a:r>
              <a:rPr lang="fi-FI" dirty="0"/>
              <a:t>Distributed </a:t>
            </a:r>
            <a:r>
              <a:rPr lang="fi-FI" dirty="0" err="1"/>
              <a:t>energy</a:t>
            </a:r>
            <a:r>
              <a:rPr lang="fi-FI" dirty="0"/>
              <a:t> </a:t>
            </a:r>
            <a:r>
              <a:rPr lang="fi-FI" dirty="0" err="1"/>
              <a:t>resources</a:t>
            </a:r>
            <a:endParaRPr lang="fi-FI" dirty="0"/>
          </a:p>
        </p:txBody>
      </p:sp>
      <p:sp>
        <p:nvSpPr>
          <p:cNvPr id="4" name="Text Placeholder 3"/>
          <p:cNvSpPr>
            <a:spLocks noGrp="1"/>
          </p:cNvSpPr>
          <p:nvPr>
            <p:ph type="body" sz="quarter" idx="16"/>
          </p:nvPr>
        </p:nvSpPr>
        <p:spPr/>
        <p:txBody>
          <a:bodyPr/>
          <a:lstStyle/>
          <a:p>
            <a:endParaRPr lang="fi-FI"/>
          </a:p>
        </p:txBody>
      </p:sp>
      <p:sp>
        <p:nvSpPr>
          <p:cNvPr id="5" name="Text Placeholder 4"/>
          <p:cNvSpPr>
            <a:spLocks noGrp="1"/>
          </p:cNvSpPr>
          <p:nvPr>
            <p:ph type="body" sz="quarter" idx="17"/>
          </p:nvPr>
        </p:nvSpPr>
        <p:spPr/>
        <p:txBody>
          <a:bodyPr/>
          <a:lstStyle/>
          <a:p>
            <a:endParaRPr lang="fi-FI"/>
          </a:p>
        </p:txBody>
      </p:sp>
      <p:sp>
        <p:nvSpPr>
          <p:cNvPr id="6" name="Date Placeholder 5"/>
          <p:cNvSpPr>
            <a:spLocks noGrp="1"/>
          </p:cNvSpPr>
          <p:nvPr>
            <p:ph type="dt" sz="half" idx="19"/>
          </p:nvPr>
        </p:nvSpPr>
        <p:spPr/>
        <p:txBody>
          <a:bodyPr/>
          <a:lstStyle/>
          <a:p>
            <a:pPr>
              <a:defRPr/>
            </a:pPr>
            <a:r>
              <a:rPr lang="fi-FI" dirty="0"/>
              <a:t>17.04.2018</a:t>
            </a: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dirty="0"/>
          </a:p>
        </p:txBody>
      </p:sp>
    </p:spTree>
    <p:extLst>
      <p:ext uri="{BB962C8B-B14F-4D97-AF65-F5344CB8AC3E}">
        <p14:creationId xmlns:p14="http://schemas.microsoft.com/office/powerpoint/2010/main" val="6577495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lstStyle/>
          <a:p>
            <a:pPr>
              <a:buFont typeface="Arial" panose="020B0604020202020204" pitchFamily="34" charset="0"/>
              <a:buChar char="•"/>
            </a:pPr>
            <a:r>
              <a:rPr lang="fi-FI" dirty="0" err="1"/>
              <a:t>Overhead</a:t>
            </a:r>
            <a:r>
              <a:rPr lang="fi-FI" dirty="0"/>
              <a:t> / underground </a:t>
            </a:r>
            <a:r>
              <a:rPr lang="fi-FI" dirty="0" err="1"/>
              <a:t>cables</a:t>
            </a:r>
            <a:endParaRPr lang="fi-FI" dirty="0"/>
          </a:p>
          <a:p>
            <a:pPr>
              <a:buFont typeface="Arial" panose="020B0604020202020204" pitchFamily="34" charset="0"/>
              <a:buChar char="•"/>
            </a:pPr>
            <a:r>
              <a:rPr lang="fi-FI" dirty="0" err="1"/>
              <a:t>Different</a:t>
            </a:r>
            <a:r>
              <a:rPr lang="fi-FI" dirty="0"/>
              <a:t> </a:t>
            </a:r>
            <a:r>
              <a:rPr lang="fi-FI" dirty="0" err="1"/>
              <a:t>grid</a:t>
            </a:r>
            <a:r>
              <a:rPr lang="fi-FI" dirty="0"/>
              <a:t> </a:t>
            </a:r>
            <a:r>
              <a:rPr lang="fi-FI" dirty="0" err="1"/>
              <a:t>configurations</a:t>
            </a:r>
            <a:r>
              <a:rPr lang="fi-FI" dirty="0"/>
              <a:t>:</a:t>
            </a:r>
            <a:br>
              <a:rPr lang="fi-FI" dirty="0"/>
            </a:br>
            <a:r>
              <a:rPr lang="fi-FI" dirty="0"/>
              <a:t>	    </a:t>
            </a:r>
            <a:r>
              <a:rPr lang="fi-FI" dirty="0" err="1"/>
              <a:t>radial</a:t>
            </a:r>
            <a:r>
              <a:rPr lang="fi-FI" dirty="0"/>
              <a:t>	 			   </a:t>
            </a:r>
            <a:r>
              <a:rPr lang="fi-FI" dirty="0" err="1"/>
              <a:t>ring</a:t>
            </a:r>
            <a:r>
              <a:rPr lang="fi-FI" dirty="0"/>
              <a:t>			    </a:t>
            </a:r>
            <a:r>
              <a:rPr lang="fi-FI" dirty="0" err="1"/>
              <a:t>mesh</a:t>
            </a:r>
            <a:endParaRPr lang="fi-FI" dirty="0"/>
          </a:p>
          <a:p>
            <a:pPr>
              <a:buFont typeface="Arial" panose="020B0604020202020204" pitchFamily="34" charset="0"/>
              <a:buChar char="•"/>
            </a:pPr>
            <a:endParaRPr lang="fi-FI" dirty="0"/>
          </a:p>
          <a:p>
            <a:pPr>
              <a:buFont typeface="Arial" panose="020B0604020202020204" pitchFamily="34" charset="0"/>
              <a:buChar char="•"/>
            </a:pPr>
            <a:endParaRPr lang="fi-FI" dirty="0"/>
          </a:p>
          <a:p>
            <a:pPr>
              <a:buFont typeface="Arial" panose="020B0604020202020204" pitchFamily="34" charset="0"/>
              <a:buChar char="•"/>
            </a:pPr>
            <a:endParaRPr lang="fi-FI" dirty="0"/>
          </a:p>
          <a:p>
            <a:pPr>
              <a:buFont typeface="Arial" panose="020B0604020202020204" pitchFamily="34" charset="0"/>
              <a:buChar char="•"/>
            </a:pPr>
            <a:endParaRPr lang="fi-FI" dirty="0"/>
          </a:p>
          <a:p>
            <a:pPr>
              <a:buFont typeface="Arial" panose="020B0604020202020204" pitchFamily="34" charset="0"/>
              <a:buChar char="•"/>
            </a:pPr>
            <a:r>
              <a:rPr lang="fi-FI" dirty="0" err="1"/>
              <a:t>Distribution</a:t>
            </a:r>
            <a:r>
              <a:rPr lang="fi-FI" dirty="0"/>
              <a:t> </a:t>
            </a:r>
            <a:r>
              <a:rPr lang="fi-FI" dirty="0" err="1"/>
              <a:t>networks</a:t>
            </a:r>
            <a:r>
              <a:rPr lang="fi-FI" dirty="0"/>
              <a:t> </a:t>
            </a:r>
            <a:r>
              <a:rPr lang="fi-FI" dirty="0" err="1"/>
              <a:t>can</a:t>
            </a:r>
            <a:r>
              <a:rPr lang="fi-FI" dirty="0"/>
              <a:t> </a:t>
            </a:r>
            <a:r>
              <a:rPr lang="fi-FI" dirty="0" err="1"/>
              <a:t>be</a:t>
            </a:r>
            <a:endParaRPr lang="fi-FI" dirty="0"/>
          </a:p>
          <a:p>
            <a:pPr lvl="1">
              <a:buFont typeface="Arial" panose="020B0604020202020204" pitchFamily="34" charset="0"/>
              <a:buChar char="•"/>
            </a:pPr>
            <a:r>
              <a:rPr lang="fi-FI" sz="1400" dirty="0"/>
              <a:t>DC </a:t>
            </a:r>
            <a:r>
              <a:rPr lang="fi-FI" sz="1400" dirty="0" err="1"/>
              <a:t>line</a:t>
            </a:r>
            <a:endParaRPr lang="fi-FI" sz="1400" dirty="0"/>
          </a:p>
          <a:p>
            <a:pPr lvl="2"/>
            <a:r>
              <a:rPr lang="fi-FI" sz="1100" dirty="0"/>
              <a:t>No </a:t>
            </a:r>
            <a:r>
              <a:rPr lang="fi-FI" sz="1100" dirty="0" err="1"/>
              <a:t>need</a:t>
            </a:r>
            <a:r>
              <a:rPr lang="fi-FI" sz="1100" dirty="0"/>
              <a:t> to </a:t>
            </a:r>
            <a:r>
              <a:rPr lang="fi-FI" sz="1100" dirty="0" err="1"/>
              <a:t>control</a:t>
            </a:r>
            <a:r>
              <a:rPr lang="fi-FI" sz="1100" dirty="0"/>
              <a:t> </a:t>
            </a:r>
            <a:r>
              <a:rPr lang="fi-FI" sz="1100" dirty="0" err="1"/>
              <a:t>frequency</a:t>
            </a:r>
            <a:r>
              <a:rPr lang="fi-FI" sz="1100" dirty="0"/>
              <a:t> </a:t>
            </a:r>
            <a:r>
              <a:rPr lang="fi-FI" sz="1100" dirty="0" err="1"/>
              <a:t>or</a:t>
            </a:r>
            <a:r>
              <a:rPr lang="fi-FI" sz="1100" dirty="0"/>
              <a:t> </a:t>
            </a:r>
            <a:r>
              <a:rPr lang="fi-FI" sz="1100" dirty="0" err="1"/>
              <a:t>reactive</a:t>
            </a:r>
            <a:r>
              <a:rPr lang="fi-FI" sz="1100" dirty="0"/>
              <a:t> </a:t>
            </a:r>
            <a:r>
              <a:rPr lang="fi-FI" sz="1100" dirty="0" err="1"/>
              <a:t>power</a:t>
            </a:r>
            <a:r>
              <a:rPr lang="fi-FI" sz="1100" dirty="0"/>
              <a:t>, </a:t>
            </a:r>
            <a:r>
              <a:rPr lang="fi-FI" sz="1100" dirty="0" err="1"/>
              <a:t>which</a:t>
            </a:r>
            <a:r>
              <a:rPr lang="fi-FI" sz="1100" dirty="0"/>
              <a:t> </a:t>
            </a:r>
            <a:r>
              <a:rPr lang="fi-FI" sz="1100" dirty="0" err="1"/>
              <a:t>leads</a:t>
            </a:r>
            <a:r>
              <a:rPr lang="fi-FI" sz="1100" dirty="0"/>
              <a:t/>
            </a:r>
            <a:br>
              <a:rPr lang="fi-FI" sz="1100" dirty="0"/>
            </a:br>
            <a:r>
              <a:rPr lang="fi-FI" sz="1100" dirty="0"/>
              <a:t>to </a:t>
            </a:r>
            <a:r>
              <a:rPr lang="fi-FI" sz="1100" dirty="0" err="1"/>
              <a:t>better</a:t>
            </a:r>
            <a:r>
              <a:rPr lang="fi-FI" sz="1100" dirty="0"/>
              <a:t> </a:t>
            </a:r>
            <a:r>
              <a:rPr lang="fi-FI" sz="1100" dirty="0" err="1"/>
              <a:t>power</a:t>
            </a:r>
            <a:r>
              <a:rPr lang="fi-FI" sz="1100" dirty="0"/>
              <a:t> </a:t>
            </a:r>
            <a:r>
              <a:rPr lang="fi-FI" sz="1100" dirty="0" err="1"/>
              <a:t>quality</a:t>
            </a:r>
            <a:endParaRPr lang="fi-FI" sz="1100" dirty="0"/>
          </a:p>
          <a:p>
            <a:pPr lvl="2"/>
            <a:r>
              <a:rPr lang="fi-FI" sz="1100" dirty="0" err="1"/>
              <a:t>Length</a:t>
            </a:r>
            <a:r>
              <a:rPr lang="fi-FI" sz="1100" dirty="0"/>
              <a:t> of </a:t>
            </a:r>
            <a:r>
              <a:rPr lang="fi-FI" sz="1100" dirty="0" err="1"/>
              <a:t>grid</a:t>
            </a:r>
            <a:r>
              <a:rPr lang="fi-FI" sz="1100" dirty="0"/>
              <a:t> </a:t>
            </a:r>
            <a:r>
              <a:rPr lang="fi-FI" sz="1100" dirty="0" err="1"/>
              <a:t>can</a:t>
            </a:r>
            <a:r>
              <a:rPr lang="fi-FI" sz="1100" dirty="0"/>
              <a:t> </a:t>
            </a:r>
            <a:r>
              <a:rPr lang="fi-FI" sz="1100" dirty="0" err="1"/>
              <a:t>be</a:t>
            </a:r>
            <a:r>
              <a:rPr lang="fi-FI" sz="1100" dirty="0"/>
              <a:t> </a:t>
            </a:r>
            <a:r>
              <a:rPr lang="fi-FI" sz="1100" dirty="0" err="1"/>
              <a:t>longer</a:t>
            </a:r>
            <a:r>
              <a:rPr lang="fi-FI" sz="1100" dirty="0"/>
              <a:t> </a:t>
            </a:r>
            <a:r>
              <a:rPr lang="fi-FI" sz="1100" dirty="0" err="1"/>
              <a:t>since</a:t>
            </a:r>
            <a:r>
              <a:rPr lang="fi-FI" sz="1100" dirty="0"/>
              <a:t> </a:t>
            </a:r>
            <a:r>
              <a:rPr lang="fi-FI" sz="1100" dirty="0" err="1"/>
              <a:t>there</a:t>
            </a:r>
            <a:r>
              <a:rPr lang="fi-FI" sz="1100" dirty="0"/>
              <a:t> is </a:t>
            </a:r>
            <a:r>
              <a:rPr lang="fi-FI" sz="1100" dirty="0" err="1"/>
              <a:t>less</a:t>
            </a:r>
            <a:r>
              <a:rPr lang="fi-FI" sz="1100" dirty="0"/>
              <a:t> </a:t>
            </a:r>
            <a:r>
              <a:rPr lang="fi-FI" sz="1100" dirty="0" err="1"/>
              <a:t>losses</a:t>
            </a:r>
            <a:endParaRPr lang="fi-FI" sz="1100" dirty="0"/>
          </a:p>
          <a:p>
            <a:pPr lvl="1">
              <a:buFont typeface="Arial" panose="020B0604020202020204" pitchFamily="34" charset="0"/>
              <a:buChar char="•"/>
            </a:pPr>
            <a:r>
              <a:rPr lang="fi-FI" sz="1400" dirty="0"/>
              <a:t>50 Hz AC </a:t>
            </a:r>
            <a:r>
              <a:rPr lang="fi-FI" sz="1400" dirty="0" err="1"/>
              <a:t>line</a:t>
            </a:r>
            <a:endParaRPr lang="fi-FI" sz="1400" dirty="0"/>
          </a:p>
          <a:p>
            <a:pPr lvl="2"/>
            <a:r>
              <a:rPr lang="fi-FI" sz="1100" dirty="0" err="1"/>
              <a:t>Easier</a:t>
            </a:r>
            <a:r>
              <a:rPr lang="fi-FI" sz="1100" dirty="0"/>
              <a:t> to </a:t>
            </a:r>
            <a:r>
              <a:rPr lang="fi-FI" sz="1100" dirty="0" err="1"/>
              <a:t>connect</a:t>
            </a:r>
            <a:r>
              <a:rPr lang="fi-FI" sz="1100" dirty="0"/>
              <a:t> to </a:t>
            </a:r>
            <a:r>
              <a:rPr lang="fi-FI" sz="1100" dirty="0" err="1"/>
              <a:t>utility</a:t>
            </a:r>
            <a:r>
              <a:rPr lang="fi-FI" sz="1100" dirty="0"/>
              <a:t> </a:t>
            </a:r>
            <a:r>
              <a:rPr lang="fi-FI" sz="1100" dirty="0" err="1"/>
              <a:t>grid</a:t>
            </a:r>
            <a:r>
              <a:rPr lang="fi-FI" sz="1100" dirty="0"/>
              <a:t> and </a:t>
            </a:r>
            <a:r>
              <a:rPr lang="fi-FI" sz="1100" dirty="0" err="1"/>
              <a:t>adjust</a:t>
            </a:r>
            <a:r>
              <a:rPr lang="fi-FI" sz="1100" dirty="0"/>
              <a:t> </a:t>
            </a:r>
            <a:r>
              <a:rPr lang="fi-FI" sz="1100" dirty="0" err="1"/>
              <a:t>the</a:t>
            </a:r>
            <a:r>
              <a:rPr lang="fi-FI" sz="1100" dirty="0"/>
              <a:t> </a:t>
            </a:r>
            <a:r>
              <a:rPr lang="fi-FI" sz="1100" dirty="0" err="1"/>
              <a:t>voltage</a:t>
            </a:r>
            <a:r>
              <a:rPr lang="fi-FI" sz="1100" dirty="0"/>
              <a:t> </a:t>
            </a:r>
            <a:r>
              <a:rPr lang="fi-FI" sz="1100" dirty="0" err="1"/>
              <a:t>level</a:t>
            </a:r>
            <a:endParaRPr lang="fi-FI" sz="1100" dirty="0"/>
          </a:p>
          <a:p>
            <a:pPr lvl="2"/>
            <a:r>
              <a:rPr lang="fi-FI" sz="1100" dirty="0"/>
              <a:t>More </a:t>
            </a:r>
            <a:r>
              <a:rPr lang="fi-FI" sz="1100" dirty="0" err="1"/>
              <a:t>loads</a:t>
            </a:r>
            <a:r>
              <a:rPr lang="fi-FI" sz="1100" dirty="0"/>
              <a:t> </a:t>
            </a:r>
            <a:r>
              <a:rPr lang="fi-FI" sz="1100" dirty="0" err="1"/>
              <a:t>are</a:t>
            </a:r>
            <a:r>
              <a:rPr lang="fi-FI" sz="1100" dirty="0"/>
              <a:t> </a:t>
            </a:r>
            <a:r>
              <a:rPr lang="fi-FI" sz="1100" dirty="0" err="1"/>
              <a:t>usually</a:t>
            </a:r>
            <a:r>
              <a:rPr lang="fi-FI" sz="1100" dirty="0"/>
              <a:t> </a:t>
            </a:r>
            <a:r>
              <a:rPr lang="fi-FI" sz="1100" dirty="0" err="1"/>
              <a:t>operated</a:t>
            </a:r>
            <a:r>
              <a:rPr lang="fi-FI" sz="1100" dirty="0"/>
              <a:t> in AC</a:t>
            </a:r>
          </a:p>
          <a:p>
            <a:pPr lvl="1">
              <a:buFont typeface="Arial" panose="020B0604020202020204" pitchFamily="34" charset="0"/>
              <a:buChar char="•"/>
            </a:pPr>
            <a:r>
              <a:rPr lang="fi-FI" sz="1400" dirty="0" err="1"/>
              <a:t>High</a:t>
            </a:r>
            <a:r>
              <a:rPr lang="fi-FI" sz="1400" dirty="0"/>
              <a:t> </a:t>
            </a:r>
            <a:r>
              <a:rPr lang="fi-FI" sz="1400" dirty="0" err="1"/>
              <a:t>frequency</a:t>
            </a:r>
            <a:r>
              <a:rPr lang="fi-FI" sz="1400" dirty="0"/>
              <a:t> AC </a:t>
            </a:r>
            <a:r>
              <a:rPr lang="fi-FI" sz="1400" dirty="0" err="1"/>
              <a:t>line</a:t>
            </a:r>
            <a:endParaRPr lang="fi-FI" sz="1400" dirty="0"/>
          </a:p>
          <a:p>
            <a:pPr lvl="2"/>
            <a:r>
              <a:rPr lang="fi-FI" sz="1100" dirty="0"/>
              <a:t>New </a:t>
            </a:r>
            <a:r>
              <a:rPr lang="fi-FI" sz="1100" dirty="0" err="1"/>
              <a:t>concept</a:t>
            </a:r>
            <a:r>
              <a:rPr lang="fi-FI" sz="1100" dirty="0"/>
              <a:t> </a:t>
            </a:r>
            <a:r>
              <a:rPr lang="fi-FI" sz="1100" dirty="0" err="1"/>
              <a:t>still</a:t>
            </a:r>
            <a:r>
              <a:rPr lang="fi-FI" sz="1100" dirty="0"/>
              <a:t> </a:t>
            </a:r>
            <a:r>
              <a:rPr lang="fi-FI" sz="1100" dirty="0" err="1"/>
              <a:t>under</a:t>
            </a:r>
            <a:r>
              <a:rPr lang="fi-FI" sz="1100" dirty="0"/>
              <a:t> </a:t>
            </a:r>
            <a:r>
              <a:rPr lang="fi-FI" sz="1100" dirty="0" err="1"/>
              <a:t>development</a:t>
            </a:r>
            <a:endParaRPr lang="fi-FI" sz="1100" dirty="0"/>
          </a:p>
          <a:p>
            <a:pPr lvl="2"/>
            <a:r>
              <a:rPr lang="fi-FI" sz="1100" dirty="0"/>
              <a:t>Can </a:t>
            </a:r>
            <a:r>
              <a:rPr lang="fi-FI" sz="1100" dirty="0" err="1"/>
              <a:t>reduce</a:t>
            </a:r>
            <a:r>
              <a:rPr lang="fi-FI" sz="1100" dirty="0"/>
              <a:t> </a:t>
            </a:r>
            <a:r>
              <a:rPr lang="fi-FI" sz="1100" dirty="0" err="1"/>
              <a:t>ripple</a:t>
            </a:r>
            <a:r>
              <a:rPr lang="fi-FI" sz="1100" dirty="0"/>
              <a:t> </a:t>
            </a:r>
            <a:r>
              <a:rPr lang="fi-FI" sz="1100" dirty="0" err="1"/>
              <a:t>current</a:t>
            </a:r>
            <a:r>
              <a:rPr lang="fi-FI" sz="1100" dirty="0"/>
              <a:t> and </a:t>
            </a:r>
            <a:r>
              <a:rPr lang="fi-FI" sz="1100" dirty="0" err="1"/>
              <a:t>filter</a:t>
            </a:r>
            <a:r>
              <a:rPr lang="fi-FI" sz="1100" dirty="0"/>
              <a:t> </a:t>
            </a:r>
            <a:r>
              <a:rPr lang="fi-FI" sz="1100" dirty="0" err="1"/>
              <a:t>harmonics</a:t>
            </a:r>
            <a:endParaRPr lang="fi-FI" sz="1100" dirty="0"/>
          </a:p>
        </p:txBody>
      </p:sp>
      <p:sp>
        <p:nvSpPr>
          <p:cNvPr id="3" name="Title 2"/>
          <p:cNvSpPr>
            <a:spLocks noGrp="1"/>
          </p:cNvSpPr>
          <p:nvPr>
            <p:ph type="ctrTitle"/>
          </p:nvPr>
        </p:nvSpPr>
        <p:spPr/>
        <p:txBody>
          <a:bodyPr/>
          <a:lstStyle/>
          <a:p>
            <a:r>
              <a:rPr lang="fi-FI" dirty="0"/>
              <a:t>Network</a:t>
            </a:r>
          </a:p>
        </p:txBody>
      </p:sp>
      <p:sp>
        <p:nvSpPr>
          <p:cNvPr id="4" name="Text Placeholder 3"/>
          <p:cNvSpPr>
            <a:spLocks noGrp="1"/>
          </p:cNvSpPr>
          <p:nvPr>
            <p:ph type="body" sz="quarter" idx="16"/>
          </p:nvPr>
        </p:nvSpPr>
        <p:spPr/>
        <p:txBody>
          <a:bodyPr/>
          <a:lstStyle/>
          <a:p>
            <a:endParaRPr lang="fi-FI"/>
          </a:p>
        </p:txBody>
      </p:sp>
      <p:sp>
        <p:nvSpPr>
          <p:cNvPr id="5" name="Text Placeholder 4"/>
          <p:cNvSpPr>
            <a:spLocks noGrp="1"/>
          </p:cNvSpPr>
          <p:nvPr>
            <p:ph type="body" sz="quarter" idx="17"/>
          </p:nvPr>
        </p:nvSpPr>
        <p:spPr/>
        <p:txBody>
          <a:bodyPr/>
          <a:lstStyle/>
          <a:p>
            <a:endParaRPr lang="fi-FI"/>
          </a:p>
        </p:txBody>
      </p:sp>
      <p:sp>
        <p:nvSpPr>
          <p:cNvPr id="6" name="Date Placeholder 5"/>
          <p:cNvSpPr>
            <a:spLocks noGrp="1"/>
          </p:cNvSpPr>
          <p:nvPr>
            <p:ph type="dt" sz="half" idx="19"/>
          </p:nvPr>
        </p:nvSpPr>
        <p:spPr/>
        <p:txBody>
          <a:bodyPr/>
          <a:lstStyle/>
          <a:p>
            <a:pPr>
              <a:defRPr/>
            </a:pPr>
            <a:r>
              <a:rPr lang="fi-FI" dirty="0"/>
              <a:t>17.04.2018</a:t>
            </a: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9349" y="1387740"/>
            <a:ext cx="3099159" cy="4342358"/>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7818" y="2170667"/>
            <a:ext cx="5551309" cy="910134"/>
          </a:xfrm>
          <a:prstGeom prst="rect">
            <a:avLst/>
          </a:prstGeom>
        </p:spPr>
      </p:pic>
      <p:sp>
        <p:nvSpPr>
          <p:cNvPr id="9" name="TextBox 8"/>
          <p:cNvSpPr txBox="1"/>
          <p:nvPr/>
        </p:nvSpPr>
        <p:spPr>
          <a:xfrm>
            <a:off x="627818" y="2944440"/>
            <a:ext cx="1920719" cy="246221"/>
          </a:xfrm>
          <a:prstGeom prst="rect">
            <a:avLst/>
          </a:prstGeom>
          <a:noFill/>
        </p:spPr>
        <p:txBody>
          <a:bodyPr wrap="none" rtlCol="0">
            <a:spAutoFit/>
          </a:bodyPr>
          <a:lstStyle/>
          <a:p>
            <a:r>
              <a:rPr lang="fi-FI" sz="1000" dirty="0" err="1"/>
              <a:t>Different</a:t>
            </a:r>
            <a:r>
              <a:rPr lang="fi-FI" sz="1000" dirty="0"/>
              <a:t> </a:t>
            </a:r>
            <a:r>
              <a:rPr lang="fi-FI" sz="1000" dirty="0" err="1"/>
              <a:t>grid</a:t>
            </a:r>
            <a:r>
              <a:rPr lang="fi-FI" sz="1000" dirty="0"/>
              <a:t> </a:t>
            </a:r>
            <a:r>
              <a:rPr lang="fi-FI" sz="1000" dirty="0" err="1"/>
              <a:t>configurations</a:t>
            </a:r>
            <a:r>
              <a:rPr lang="fi-FI" sz="1000" dirty="0"/>
              <a:t> [1]</a:t>
            </a:r>
          </a:p>
        </p:txBody>
      </p:sp>
      <p:sp>
        <p:nvSpPr>
          <p:cNvPr id="11" name="TextBox 10"/>
          <p:cNvSpPr txBox="1"/>
          <p:nvPr/>
        </p:nvSpPr>
        <p:spPr>
          <a:xfrm>
            <a:off x="7710489" y="5510889"/>
            <a:ext cx="325730" cy="246221"/>
          </a:xfrm>
          <a:prstGeom prst="rect">
            <a:avLst/>
          </a:prstGeom>
          <a:noFill/>
        </p:spPr>
        <p:txBody>
          <a:bodyPr wrap="none" rtlCol="0">
            <a:spAutoFit/>
          </a:bodyPr>
          <a:lstStyle/>
          <a:p>
            <a:r>
              <a:rPr lang="fi-FI" sz="1000" dirty="0"/>
              <a:t>[2]</a:t>
            </a:r>
            <a:endParaRPr lang="fi-FI" dirty="0"/>
          </a:p>
        </p:txBody>
      </p:sp>
    </p:spTree>
    <p:extLst>
      <p:ext uri="{BB962C8B-B14F-4D97-AF65-F5344CB8AC3E}">
        <p14:creationId xmlns:p14="http://schemas.microsoft.com/office/powerpoint/2010/main" val="1606875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1" y="1497600"/>
            <a:ext cx="3990364" cy="4136400"/>
          </a:xfrm>
        </p:spPr>
        <p:txBody>
          <a:bodyPr>
            <a:normAutofit fontScale="92500"/>
          </a:bodyPr>
          <a:lstStyle/>
          <a:p>
            <a:pPr>
              <a:lnSpc>
                <a:spcPct val="150000"/>
              </a:lnSpc>
              <a:buFont typeface="Arial" panose="020B0604020202020204" pitchFamily="34" charset="0"/>
              <a:buChar char="•"/>
            </a:pPr>
            <a:r>
              <a:rPr lang="fi-FI" dirty="0" err="1"/>
              <a:t>Monitoring</a:t>
            </a:r>
            <a:r>
              <a:rPr lang="fi-FI" dirty="0"/>
              <a:t> and </a:t>
            </a:r>
            <a:r>
              <a:rPr lang="fi-FI" dirty="0" err="1"/>
              <a:t>communication</a:t>
            </a:r>
            <a:r>
              <a:rPr lang="fi-FI" dirty="0"/>
              <a:t> </a:t>
            </a:r>
            <a:r>
              <a:rPr lang="fi-FI" dirty="0" err="1"/>
              <a:t>systems</a:t>
            </a:r>
            <a:r>
              <a:rPr lang="fi-FI" dirty="0"/>
              <a:t> </a:t>
            </a:r>
            <a:r>
              <a:rPr lang="fi-FI" dirty="0" err="1"/>
              <a:t>are</a:t>
            </a:r>
            <a:r>
              <a:rPr lang="fi-FI" dirty="0"/>
              <a:t> </a:t>
            </a:r>
            <a:r>
              <a:rPr lang="fi-FI" dirty="0" err="1"/>
              <a:t>important</a:t>
            </a:r>
            <a:r>
              <a:rPr lang="fi-FI" dirty="0"/>
              <a:t> for </a:t>
            </a:r>
            <a:r>
              <a:rPr lang="fi-FI" dirty="0" err="1"/>
              <a:t>power</a:t>
            </a:r>
            <a:r>
              <a:rPr lang="fi-FI" dirty="0"/>
              <a:t> </a:t>
            </a:r>
            <a:r>
              <a:rPr lang="fi-FI" dirty="0" err="1"/>
              <a:t>control</a:t>
            </a:r>
            <a:r>
              <a:rPr lang="fi-FI" dirty="0"/>
              <a:t> and </a:t>
            </a:r>
            <a:r>
              <a:rPr lang="fi-FI" dirty="0" err="1"/>
              <a:t>protection</a:t>
            </a:r>
            <a:endParaRPr lang="fi-FI" dirty="0"/>
          </a:p>
          <a:p>
            <a:pPr>
              <a:lnSpc>
                <a:spcPct val="150000"/>
              </a:lnSpc>
              <a:buFont typeface="Arial" panose="020B0604020202020204" pitchFamily="34" charset="0"/>
              <a:buChar char="•"/>
            </a:pPr>
            <a:r>
              <a:rPr lang="fi-FI" dirty="0" err="1"/>
              <a:t>Supervisory</a:t>
            </a:r>
            <a:r>
              <a:rPr lang="fi-FI" dirty="0"/>
              <a:t> Control And Data </a:t>
            </a:r>
            <a:r>
              <a:rPr lang="fi-FI" dirty="0" err="1"/>
              <a:t>Acquisition</a:t>
            </a:r>
            <a:r>
              <a:rPr lang="fi-FI" dirty="0"/>
              <a:t> (SCADA) software and </a:t>
            </a:r>
            <a:r>
              <a:rPr lang="fi-FI" dirty="0" err="1"/>
              <a:t>smart</a:t>
            </a:r>
            <a:r>
              <a:rPr lang="fi-FI" dirty="0"/>
              <a:t> </a:t>
            </a:r>
            <a:r>
              <a:rPr lang="fi-FI" dirty="0" err="1"/>
              <a:t>meters</a:t>
            </a:r>
            <a:r>
              <a:rPr lang="fi-FI" dirty="0"/>
              <a:t> </a:t>
            </a:r>
            <a:r>
              <a:rPr lang="fi-FI" dirty="0" err="1"/>
              <a:t>are</a:t>
            </a:r>
            <a:r>
              <a:rPr lang="fi-FI" dirty="0"/>
              <a:t> </a:t>
            </a:r>
            <a:r>
              <a:rPr lang="fi-FI" dirty="0" err="1"/>
              <a:t>essential</a:t>
            </a:r>
            <a:r>
              <a:rPr lang="fi-FI" dirty="0"/>
              <a:t> for </a:t>
            </a:r>
            <a:r>
              <a:rPr lang="fi-FI" dirty="0" err="1"/>
              <a:t>controlling</a:t>
            </a:r>
            <a:r>
              <a:rPr lang="fi-FI" dirty="0"/>
              <a:t> and </a:t>
            </a:r>
            <a:r>
              <a:rPr lang="fi-FI" dirty="0" err="1"/>
              <a:t>balancing</a:t>
            </a:r>
            <a:r>
              <a:rPr lang="fi-FI" dirty="0"/>
              <a:t> of </a:t>
            </a:r>
            <a:r>
              <a:rPr lang="fi-FI" dirty="0" err="1"/>
              <a:t>the</a:t>
            </a:r>
            <a:r>
              <a:rPr lang="fi-FI" dirty="0"/>
              <a:t> </a:t>
            </a:r>
            <a:r>
              <a:rPr lang="fi-FI" dirty="0" err="1"/>
              <a:t>system</a:t>
            </a:r>
            <a:endParaRPr lang="fi-FI" dirty="0"/>
          </a:p>
          <a:p>
            <a:pPr>
              <a:lnSpc>
                <a:spcPct val="150000"/>
              </a:lnSpc>
              <a:buFont typeface="Arial" panose="020B0604020202020204" pitchFamily="34" charset="0"/>
              <a:buChar char="•"/>
            </a:pPr>
            <a:r>
              <a:rPr lang="fi-FI" dirty="0" err="1"/>
              <a:t>Requires</a:t>
            </a:r>
            <a:r>
              <a:rPr lang="fi-FI" dirty="0"/>
              <a:t> </a:t>
            </a:r>
            <a:r>
              <a:rPr lang="fi-FI" dirty="0" err="1"/>
              <a:t>digital</a:t>
            </a:r>
            <a:r>
              <a:rPr lang="fi-FI" dirty="0"/>
              <a:t> </a:t>
            </a:r>
            <a:r>
              <a:rPr lang="fi-FI" dirty="0" err="1"/>
              <a:t>protective</a:t>
            </a:r>
            <a:r>
              <a:rPr lang="fi-FI" dirty="0"/>
              <a:t> </a:t>
            </a:r>
            <a:r>
              <a:rPr lang="fi-FI" dirty="0" err="1"/>
              <a:t>relays</a:t>
            </a:r>
            <a:r>
              <a:rPr lang="fi-FI" dirty="0"/>
              <a:t> and </a:t>
            </a:r>
            <a:r>
              <a:rPr lang="fi-FI" dirty="0" err="1"/>
              <a:t>circuit</a:t>
            </a:r>
            <a:r>
              <a:rPr lang="fi-FI" dirty="0"/>
              <a:t> </a:t>
            </a:r>
            <a:r>
              <a:rPr lang="fi-FI" dirty="0" err="1"/>
              <a:t>breakers</a:t>
            </a:r>
            <a:r>
              <a:rPr lang="fi-FI" dirty="0"/>
              <a:t> to </a:t>
            </a:r>
            <a:r>
              <a:rPr lang="fi-FI" dirty="0" err="1"/>
              <a:t>detect</a:t>
            </a:r>
            <a:r>
              <a:rPr lang="fi-FI" dirty="0"/>
              <a:t>, </a:t>
            </a:r>
            <a:r>
              <a:rPr lang="fi-FI" dirty="0" err="1"/>
              <a:t>isolate</a:t>
            </a:r>
            <a:r>
              <a:rPr lang="fi-FI" dirty="0"/>
              <a:t> and </a:t>
            </a:r>
            <a:r>
              <a:rPr lang="fi-FI" dirty="0" err="1"/>
              <a:t>repair</a:t>
            </a:r>
            <a:r>
              <a:rPr lang="fi-FI" dirty="0"/>
              <a:t> </a:t>
            </a:r>
            <a:r>
              <a:rPr lang="fi-FI" dirty="0" err="1"/>
              <a:t>faults</a:t>
            </a:r>
            <a:endParaRPr lang="fi-FI" dirty="0"/>
          </a:p>
          <a:p>
            <a:pPr>
              <a:lnSpc>
                <a:spcPct val="150000"/>
              </a:lnSpc>
              <a:buFont typeface="Arial" panose="020B0604020202020204" pitchFamily="34" charset="0"/>
              <a:buChar char="•"/>
            </a:pPr>
            <a:r>
              <a:rPr lang="fi-FI" dirty="0" err="1"/>
              <a:t>Enables</a:t>
            </a:r>
            <a:r>
              <a:rPr lang="fi-FI" dirty="0"/>
              <a:t> </a:t>
            </a:r>
            <a:r>
              <a:rPr lang="fi-FI" dirty="0" err="1"/>
              <a:t>demand</a:t>
            </a:r>
            <a:r>
              <a:rPr lang="fi-FI" dirty="0"/>
              <a:t> side management, for </a:t>
            </a:r>
            <a:r>
              <a:rPr lang="fi-FI" dirty="0" err="1"/>
              <a:t>example</a:t>
            </a:r>
            <a:r>
              <a:rPr lang="fi-FI" dirty="0"/>
              <a:t> </a:t>
            </a:r>
            <a:r>
              <a:rPr lang="fi-FI" dirty="0" err="1"/>
              <a:t>load</a:t>
            </a:r>
            <a:r>
              <a:rPr lang="fi-FI" dirty="0"/>
              <a:t> </a:t>
            </a:r>
            <a:r>
              <a:rPr lang="fi-FI" dirty="0" err="1"/>
              <a:t>shedding</a:t>
            </a:r>
            <a:r>
              <a:rPr lang="fi-FI" dirty="0"/>
              <a:t>, and </a:t>
            </a:r>
            <a:r>
              <a:rPr lang="fi-FI" dirty="0" err="1"/>
              <a:t>optimisation</a:t>
            </a:r>
            <a:r>
              <a:rPr lang="fi-FI" dirty="0"/>
              <a:t> of </a:t>
            </a:r>
            <a:r>
              <a:rPr lang="fi-FI" dirty="0" err="1"/>
              <a:t>the</a:t>
            </a:r>
            <a:r>
              <a:rPr lang="fi-FI" dirty="0"/>
              <a:t> </a:t>
            </a:r>
            <a:r>
              <a:rPr lang="fi-FI" dirty="0" err="1"/>
              <a:t>production</a:t>
            </a:r>
            <a:r>
              <a:rPr lang="fi-FI" dirty="0"/>
              <a:t> as </a:t>
            </a:r>
            <a:r>
              <a:rPr lang="fi-FI" dirty="0" err="1"/>
              <a:t>well</a:t>
            </a:r>
            <a:r>
              <a:rPr lang="fi-FI" dirty="0"/>
              <a:t> as </a:t>
            </a:r>
            <a:r>
              <a:rPr lang="fi-FI" dirty="0" err="1"/>
              <a:t>minimising</a:t>
            </a:r>
            <a:r>
              <a:rPr lang="fi-FI" dirty="0"/>
              <a:t> operating </a:t>
            </a:r>
            <a:r>
              <a:rPr lang="fi-FI" dirty="0" err="1"/>
              <a:t>costs</a:t>
            </a:r>
            <a:endParaRPr lang="fi-FI" dirty="0"/>
          </a:p>
          <a:p>
            <a:pPr>
              <a:lnSpc>
                <a:spcPct val="150000"/>
              </a:lnSpc>
              <a:buFont typeface="Arial" panose="020B0604020202020204" pitchFamily="34" charset="0"/>
              <a:buChar char="•"/>
            </a:pPr>
            <a:endParaRPr lang="fi-FI" dirty="0"/>
          </a:p>
          <a:p>
            <a:pPr>
              <a:buFont typeface="Arial" panose="020B0604020202020204" pitchFamily="34" charset="0"/>
              <a:buChar char="•"/>
            </a:pPr>
            <a:endParaRPr lang="fi-FI" dirty="0"/>
          </a:p>
        </p:txBody>
      </p:sp>
      <p:sp>
        <p:nvSpPr>
          <p:cNvPr id="3" name="Title 2"/>
          <p:cNvSpPr>
            <a:spLocks noGrp="1"/>
          </p:cNvSpPr>
          <p:nvPr>
            <p:ph type="ctrTitle"/>
          </p:nvPr>
        </p:nvSpPr>
        <p:spPr/>
        <p:txBody>
          <a:bodyPr/>
          <a:lstStyle/>
          <a:p>
            <a:r>
              <a:rPr lang="fi-FI" dirty="0" err="1"/>
              <a:t>Monitoring</a:t>
            </a:r>
            <a:r>
              <a:rPr lang="fi-FI" dirty="0"/>
              <a:t>, </a:t>
            </a:r>
            <a:r>
              <a:rPr lang="fi-FI" dirty="0" err="1"/>
              <a:t>Communication</a:t>
            </a:r>
            <a:r>
              <a:rPr lang="fi-FI" dirty="0"/>
              <a:t> and Control</a:t>
            </a:r>
          </a:p>
        </p:txBody>
      </p:sp>
      <p:sp>
        <p:nvSpPr>
          <p:cNvPr id="4" name="Text Placeholder 3"/>
          <p:cNvSpPr>
            <a:spLocks noGrp="1"/>
          </p:cNvSpPr>
          <p:nvPr>
            <p:ph type="body" sz="quarter" idx="16"/>
          </p:nvPr>
        </p:nvSpPr>
        <p:spPr/>
        <p:txBody>
          <a:bodyPr/>
          <a:lstStyle/>
          <a:p>
            <a:endParaRPr lang="fi-FI"/>
          </a:p>
        </p:txBody>
      </p:sp>
      <p:sp>
        <p:nvSpPr>
          <p:cNvPr id="5" name="Text Placeholder 4"/>
          <p:cNvSpPr>
            <a:spLocks noGrp="1"/>
          </p:cNvSpPr>
          <p:nvPr>
            <p:ph type="body" sz="quarter" idx="17"/>
          </p:nvPr>
        </p:nvSpPr>
        <p:spPr/>
        <p:txBody>
          <a:bodyPr/>
          <a:lstStyle/>
          <a:p>
            <a:endParaRPr lang="fi-FI"/>
          </a:p>
        </p:txBody>
      </p:sp>
      <p:sp>
        <p:nvSpPr>
          <p:cNvPr id="6" name="Date Placeholder 5"/>
          <p:cNvSpPr>
            <a:spLocks noGrp="1"/>
          </p:cNvSpPr>
          <p:nvPr>
            <p:ph type="dt" sz="half" idx="19"/>
          </p:nvPr>
        </p:nvSpPr>
        <p:spPr/>
        <p:txBody>
          <a:bodyPr/>
          <a:lstStyle/>
          <a:p>
            <a:pPr>
              <a:defRPr/>
            </a:pPr>
            <a:r>
              <a:rPr lang="fi-FI" dirty="0"/>
              <a:t>17.04.2018</a:t>
            </a: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8600" y="1494424"/>
            <a:ext cx="4685400" cy="4139575"/>
          </a:xfrm>
          <a:prstGeom prst="rect">
            <a:avLst/>
          </a:prstGeom>
        </p:spPr>
      </p:pic>
      <p:sp>
        <p:nvSpPr>
          <p:cNvPr id="9" name="TextBox 8"/>
          <p:cNvSpPr txBox="1"/>
          <p:nvPr/>
        </p:nvSpPr>
        <p:spPr>
          <a:xfrm>
            <a:off x="4410892" y="5565912"/>
            <a:ext cx="2396810" cy="246221"/>
          </a:xfrm>
          <a:prstGeom prst="rect">
            <a:avLst/>
          </a:prstGeom>
          <a:noFill/>
        </p:spPr>
        <p:txBody>
          <a:bodyPr wrap="none" rtlCol="0">
            <a:spAutoFit/>
          </a:bodyPr>
          <a:lstStyle/>
          <a:p>
            <a:r>
              <a:rPr lang="fi-FI" sz="1000" dirty="0" err="1"/>
              <a:t>Communication</a:t>
            </a:r>
            <a:r>
              <a:rPr lang="fi-FI" sz="1000" dirty="0"/>
              <a:t> and </a:t>
            </a:r>
            <a:r>
              <a:rPr lang="fi-FI" sz="1000" dirty="0" err="1"/>
              <a:t>control</a:t>
            </a:r>
            <a:r>
              <a:rPr lang="fi-FI" sz="1000" dirty="0"/>
              <a:t> </a:t>
            </a:r>
            <a:r>
              <a:rPr lang="fi-FI" sz="1000" dirty="0" err="1"/>
              <a:t>network</a:t>
            </a:r>
            <a:r>
              <a:rPr lang="fi-FI" sz="1000" dirty="0"/>
              <a:t> [3]</a:t>
            </a:r>
            <a:endParaRPr lang="fi-FI" dirty="0"/>
          </a:p>
        </p:txBody>
      </p:sp>
    </p:spTree>
    <p:extLst>
      <p:ext uri="{BB962C8B-B14F-4D97-AF65-F5344CB8AC3E}">
        <p14:creationId xmlns:p14="http://schemas.microsoft.com/office/powerpoint/2010/main" val="1840752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4036545" cy="4136400"/>
          </a:xfrm>
        </p:spPr>
        <p:txBody>
          <a:bodyPr>
            <a:normAutofit/>
          </a:bodyPr>
          <a:lstStyle/>
          <a:p>
            <a:r>
              <a:rPr lang="fi-FI" sz="1600" dirty="0" err="1">
                <a:solidFill>
                  <a:schemeClr val="tx2"/>
                </a:solidFill>
              </a:rPr>
              <a:t>The</a:t>
            </a:r>
            <a:r>
              <a:rPr lang="fi-FI" sz="1600" dirty="0">
                <a:solidFill>
                  <a:schemeClr val="tx2"/>
                </a:solidFill>
              </a:rPr>
              <a:t> Sendai </a:t>
            </a:r>
            <a:r>
              <a:rPr lang="fi-FI" sz="1600" dirty="0" err="1">
                <a:solidFill>
                  <a:schemeClr val="tx2"/>
                </a:solidFill>
              </a:rPr>
              <a:t>Microgrid</a:t>
            </a:r>
            <a:r>
              <a:rPr lang="fi-FI" sz="1600" dirty="0">
                <a:solidFill>
                  <a:schemeClr val="tx2"/>
                </a:solidFill>
              </a:rPr>
              <a:t>, Japan</a:t>
            </a:r>
          </a:p>
          <a:p>
            <a:pPr>
              <a:buFont typeface="Arial" panose="020B0604020202020204" pitchFamily="34" charset="0"/>
              <a:buChar char="•"/>
            </a:pPr>
            <a:r>
              <a:rPr lang="fi-FI" dirty="0" err="1"/>
              <a:t>First</a:t>
            </a:r>
            <a:r>
              <a:rPr lang="fi-FI" dirty="0"/>
              <a:t> </a:t>
            </a:r>
            <a:r>
              <a:rPr lang="fi-FI" dirty="0" err="1"/>
              <a:t>constructed</a:t>
            </a:r>
            <a:r>
              <a:rPr lang="fi-FI" dirty="0"/>
              <a:t> as 4-year </a:t>
            </a:r>
            <a:r>
              <a:rPr lang="fi-FI" dirty="0" err="1"/>
              <a:t>demonstration</a:t>
            </a:r>
            <a:r>
              <a:rPr lang="fi-FI" dirty="0"/>
              <a:t> </a:t>
            </a:r>
            <a:r>
              <a:rPr lang="fi-FI" dirty="0" err="1"/>
              <a:t>project</a:t>
            </a:r>
            <a:r>
              <a:rPr lang="fi-FI" dirty="0"/>
              <a:t> </a:t>
            </a:r>
            <a:r>
              <a:rPr lang="fi-FI" dirty="0" err="1"/>
              <a:t>from</a:t>
            </a:r>
            <a:r>
              <a:rPr lang="fi-FI" dirty="0"/>
              <a:t> 2004 to 2007</a:t>
            </a:r>
          </a:p>
          <a:p>
            <a:pPr>
              <a:buFont typeface="Arial" panose="020B0604020202020204" pitchFamily="34" charset="0"/>
              <a:buChar char="•"/>
            </a:pPr>
            <a:r>
              <a:rPr lang="fi-FI" dirty="0" err="1"/>
              <a:t>Electricity</a:t>
            </a:r>
            <a:r>
              <a:rPr lang="fi-FI" dirty="0"/>
              <a:t> is </a:t>
            </a:r>
            <a:r>
              <a:rPr lang="fi-FI" dirty="0" err="1"/>
              <a:t>generated</a:t>
            </a:r>
            <a:r>
              <a:rPr lang="fi-FI" dirty="0"/>
              <a:t> </a:t>
            </a:r>
            <a:r>
              <a:rPr lang="fi-FI" dirty="0" err="1"/>
              <a:t>using</a:t>
            </a:r>
            <a:endParaRPr lang="fi-FI" dirty="0"/>
          </a:p>
          <a:p>
            <a:pPr lvl="1">
              <a:buFont typeface="Arial" panose="020B0604020202020204" pitchFamily="34" charset="0"/>
              <a:buChar char="•"/>
            </a:pPr>
            <a:r>
              <a:rPr lang="fi-FI" sz="1400" dirty="0"/>
              <a:t>2 x 350 kW </a:t>
            </a:r>
            <a:r>
              <a:rPr lang="fi-FI" sz="1400" dirty="0" err="1"/>
              <a:t>natural</a:t>
            </a:r>
            <a:r>
              <a:rPr lang="fi-FI" sz="1400" dirty="0"/>
              <a:t> </a:t>
            </a:r>
            <a:r>
              <a:rPr lang="fi-FI" sz="1400" dirty="0" err="1"/>
              <a:t>gas</a:t>
            </a:r>
            <a:r>
              <a:rPr lang="fi-FI" sz="1400" dirty="0"/>
              <a:t> </a:t>
            </a:r>
            <a:r>
              <a:rPr lang="fi-FI" sz="1400" dirty="0" err="1"/>
              <a:t>engines</a:t>
            </a:r>
            <a:endParaRPr lang="fi-FI" sz="1400" dirty="0"/>
          </a:p>
          <a:p>
            <a:pPr lvl="1">
              <a:buFont typeface="Arial" panose="020B0604020202020204" pitchFamily="34" charset="0"/>
              <a:buChar char="•"/>
            </a:pPr>
            <a:r>
              <a:rPr lang="fi-FI" sz="1400" dirty="0"/>
              <a:t>50 kW of PV </a:t>
            </a:r>
            <a:r>
              <a:rPr lang="fi-FI" sz="1400" dirty="0" err="1"/>
              <a:t>generation</a:t>
            </a:r>
            <a:endParaRPr lang="fi-FI" sz="1400" dirty="0"/>
          </a:p>
          <a:p>
            <a:pPr lvl="1">
              <a:buFont typeface="Arial" panose="020B0604020202020204" pitchFamily="34" charset="0"/>
              <a:buChar char="•"/>
            </a:pPr>
            <a:r>
              <a:rPr lang="fi-FI" sz="1400" dirty="0"/>
              <a:t>250 kW </a:t>
            </a:r>
            <a:r>
              <a:rPr lang="fi-FI" sz="1400" dirty="0" err="1"/>
              <a:t>fuel</a:t>
            </a:r>
            <a:r>
              <a:rPr lang="fi-FI" sz="1400" dirty="0"/>
              <a:t> </a:t>
            </a:r>
            <a:r>
              <a:rPr lang="fi-FI" sz="1400" dirty="0" err="1"/>
              <a:t>cell</a:t>
            </a:r>
            <a:endParaRPr lang="fi-FI" sz="1400" dirty="0"/>
          </a:p>
          <a:p>
            <a:pPr>
              <a:buFont typeface="Arial" panose="020B0604020202020204" pitchFamily="34" charset="0"/>
              <a:buChar char="•"/>
            </a:pPr>
            <a:r>
              <a:rPr lang="fi-FI" dirty="0"/>
              <a:t>It is </a:t>
            </a:r>
            <a:r>
              <a:rPr lang="fi-FI" dirty="0" err="1"/>
              <a:t>Multiple</a:t>
            </a:r>
            <a:r>
              <a:rPr lang="fi-FI" dirty="0"/>
              <a:t> Power </a:t>
            </a:r>
            <a:r>
              <a:rPr lang="fi-FI" dirty="0" err="1"/>
              <a:t>Quality</a:t>
            </a:r>
            <a:r>
              <a:rPr lang="fi-FI" dirty="0"/>
              <a:t> </a:t>
            </a:r>
            <a:r>
              <a:rPr lang="fi-FI" dirty="0" err="1"/>
              <a:t>Microgrid</a:t>
            </a:r>
            <a:r>
              <a:rPr lang="fi-FI" dirty="0"/>
              <a:t> (MPQM)</a:t>
            </a:r>
          </a:p>
          <a:p>
            <a:pPr lvl="1">
              <a:buFont typeface="Arial" panose="020B0604020202020204" pitchFamily="34" charset="0"/>
              <a:buChar char="•"/>
            </a:pPr>
            <a:r>
              <a:rPr lang="fi-FI" sz="1400" dirty="0" err="1"/>
              <a:t>Loads</a:t>
            </a:r>
            <a:r>
              <a:rPr lang="fi-FI" sz="1400" dirty="0"/>
              <a:t> </a:t>
            </a:r>
            <a:r>
              <a:rPr lang="fi-FI" sz="1400" dirty="0" err="1"/>
              <a:t>are</a:t>
            </a:r>
            <a:r>
              <a:rPr lang="fi-FI" sz="1400" dirty="0"/>
              <a:t> </a:t>
            </a:r>
            <a:r>
              <a:rPr lang="fi-FI" sz="1400" dirty="0" err="1"/>
              <a:t>grouped</a:t>
            </a:r>
            <a:r>
              <a:rPr lang="fi-FI" sz="1400" dirty="0"/>
              <a:t> into </a:t>
            </a:r>
            <a:r>
              <a:rPr lang="fi-FI" sz="1400" dirty="0" err="1"/>
              <a:t>different</a:t>
            </a:r>
            <a:r>
              <a:rPr lang="fi-FI" sz="1400" dirty="0"/>
              <a:t/>
            </a:r>
            <a:br>
              <a:rPr lang="fi-FI" sz="1400" dirty="0"/>
            </a:br>
            <a:r>
              <a:rPr lang="fi-FI" sz="1400" dirty="0" err="1"/>
              <a:t>categories</a:t>
            </a:r>
            <a:r>
              <a:rPr lang="fi-FI" sz="1400" dirty="0"/>
              <a:t> </a:t>
            </a:r>
            <a:r>
              <a:rPr lang="fi-FI" sz="1400" dirty="0" err="1"/>
              <a:t>based</a:t>
            </a:r>
            <a:r>
              <a:rPr lang="fi-FI" sz="1400" dirty="0"/>
              <a:t> on </a:t>
            </a:r>
            <a:r>
              <a:rPr lang="fi-FI" sz="1400" dirty="0" err="1"/>
              <a:t>power</a:t>
            </a:r>
            <a:r>
              <a:rPr lang="fi-FI" sz="1400" dirty="0"/>
              <a:t> </a:t>
            </a:r>
            <a:r>
              <a:rPr lang="fi-FI" sz="1400" dirty="0" err="1"/>
              <a:t>quality</a:t>
            </a:r>
            <a:endParaRPr lang="fi-FI" sz="1400" dirty="0"/>
          </a:p>
          <a:p>
            <a:pPr>
              <a:buFont typeface="Arial" panose="020B0604020202020204" pitchFamily="34" charset="0"/>
              <a:buChar char="•"/>
            </a:pPr>
            <a:r>
              <a:rPr lang="fi-FI" dirty="0" err="1"/>
              <a:t>Performed</a:t>
            </a:r>
            <a:r>
              <a:rPr lang="fi-FI" dirty="0"/>
              <a:t> </a:t>
            </a:r>
            <a:r>
              <a:rPr lang="fi-FI" dirty="0" err="1"/>
              <a:t>well</a:t>
            </a:r>
            <a:r>
              <a:rPr lang="fi-FI" dirty="0"/>
              <a:t> </a:t>
            </a:r>
            <a:r>
              <a:rPr lang="fi-FI" dirty="0" err="1"/>
              <a:t>during</a:t>
            </a:r>
            <a:r>
              <a:rPr lang="fi-FI" dirty="0"/>
              <a:t> 2011 tsunami and </a:t>
            </a:r>
            <a:r>
              <a:rPr lang="fi-FI" dirty="0" err="1"/>
              <a:t>earthquake</a:t>
            </a:r>
            <a:endParaRPr lang="fi-FI" dirty="0"/>
          </a:p>
          <a:p>
            <a:pPr lvl="1">
              <a:buFont typeface="Arial" panose="020B0604020202020204" pitchFamily="34" charset="0"/>
              <a:buChar char="•"/>
            </a:pPr>
            <a:r>
              <a:rPr lang="fi-FI" sz="1400" dirty="0"/>
              <a:t>Service </a:t>
            </a:r>
            <a:r>
              <a:rPr lang="fi-FI" sz="1400" dirty="0" err="1"/>
              <a:t>loss</a:t>
            </a:r>
            <a:r>
              <a:rPr lang="fi-FI" sz="1400" dirty="0"/>
              <a:t> of </a:t>
            </a:r>
            <a:r>
              <a:rPr lang="fi-FI" sz="1400" dirty="0" err="1"/>
              <a:t>only</a:t>
            </a:r>
            <a:r>
              <a:rPr lang="fi-FI" sz="1400" dirty="0"/>
              <a:t> </a:t>
            </a:r>
            <a:r>
              <a:rPr lang="fi-FI" sz="1400" dirty="0" err="1"/>
              <a:t>few</a:t>
            </a:r>
            <a:r>
              <a:rPr lang="fi-FI" sz="1400" dirty="0"/>
              <a:t> </a:t>
            </a:r>
            <a:r>
              <a:rPr lang="fi-FI" sz="1400" dirty="0" err="1"/>
              <a:t>hours</a:t>
            </a:r>
            <a:endParaRPr lang="fi-FI" sz="1400" dirty="0"/>
          </a:p>
        </p:txBody>
      </p:sp>
      <p:sp>
        <p:nvSpPr>
          <p:cNvPr id="3" name="Title 2"/>
          <p:cNvSpPr>
            <a:spLocks noGrp="1"/>
          </p:cNvSpPr>
          <p:nvPr>
            <p:ph type="ctrTitle"/>
          </p:nvPr>
        </p:nvSpPr>
        <p:spPr/>
        <p:txBody>
          <a:bodyPr/>
          <a:lstStyle/>
          <a:p>
            <a:r>
              <a:rPr lang="fi-FI" dirty="0" err="1"/>
              <a:t>Example</a:t>
            </a:r>
            <a:r>
              <a:rPr lang="fi-FI" dirty="0"/>
              <a:t> </a:t>
            </a:r>
            <a:r>
              <a:rPr lang="fi-FI" dirty="0" err="1"/>
              <a:t>cases</a:t>
            </a:r>
            <a:endParaRPr lang="fi-FI" dirty="0"/>
          </a:p>
        </p:txBody>
      </p:sp>
      <p:sp>
        <p:nvSpPr>
          <p:cNvPr id="4" name="Text Placeholder 3"/>
          <p:cNvSpPr>
            <a:spLocks noGrp="1"/>
          </p:cNvSpPr>
          <p:nvPr>
            <p:ph type="body" sz="quarter" idx="16"/>
          </p:nvPr>
        </p:nvSpPr>
        <p:spPr/>
        <p:txBody>
          <a:bodyPr/>
          <a:lstStyle/>
          <a:p>
            <a:endParaRPr lang="fi-FI"/>
          </a:p>
        </p:txBody>
      </p:sp>
      <p:sp>
        <p:nvSpPr>
          <p:cNvPr id="5" name="Text Placeholder 4"/>
          <p:cNvSpPr>
            <a:spLocks noGrp="1"/>
          </p:cNvSpPr>
          <p:nvPr>
            <p:ph type="body" sz="quarter" idx="17"/>
          </p:nvPr>
        </p:nvSpPr>
        <p:spPr/>
        <p:txBody>
          <a:bodyPr/>
          <a:lstStyle/>
          <a:p>
            <a:endParaRPr lang="fi-FI"/>
          </a:p>
        </p:txBody>
      </p:sp>
      <p:sp>
        <p:nvSpPr>
          <p:cNvPr id="6" name="Date Placeholder 5"/>
          <p:cNvSpPr>
            <a:spLocks noGrp="1"/>
          </p:cNvSpPr>
          <p:nvPr>
            <p:ph type="dt" sz="half" idx="19"/>
          </p:nvPr>
        </p:nvSpPr>
        <p:spPr/>
        <p:txBody>
          <a:bodyPr/>
          <a:lstStyle/>
          <a:p>
            <a:pPr>
              <a:defRPr/>
            </a:pPr>
            <a:r>
              <a:rPr lang="fi-FI" dirty="0"/>
              <a:t>17.04.2018</a:t>
            </a: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dirty="0"/>
          </a:p>
        </p:txBody>
      </p:sp>
      <p:sp>
        <p:nvSpPr>
          <p:cNvPr id="13" name="Text Placeholder 1"/>
          <p:cNvSpPr txBox="1">
            <a:spLocks/>
          </p:cNvSpPr>
          <p:nvPr/>
        </p:nvSpPr>
        <p:spPr bwMode="auto">
          <a:xfrm>
            <a:off x="4608945" y="1497600"/>
            <a:ext cx="4036545" cy="413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r>
              <a:rPr lang="fi-FI" sz="1600" dirty="0" err="1">
                <a:solidFill>
                  <a:schemeClr val="tx2"/>
                </a:solidFill>
              </a:rPr>
              <a:t>Huatacondo</a:t>
            </a:r>
            <a:r>
              <a:rPr lang="fi-FI" sz="1600" dirty="0">
                <a:solidFill>
                  <a:schemeClr val="tx2"/>
                </a:solidFill>
              </a:rPr>
              <a:t>, Chile</a:t>
            </a:r>
          </a:p>
          <a:p>
            <a:pPr>
              <a:buFont typeface="Arial" panose="020B0604020202020204" pitchFamily="34" charset="0"/>
              <a:buChar char="•"/>
            </a:pPr>
            <a:r>
              <a:rPr lang="fi-FI" dirty="0" err="1"/>
              <a:t>Microgrid</a:t>
            </a:r>
            <a:r>
              <a:rPr lang="fi-FI" dirty="0"/>
              <a:t> </a:t>
            </a:r>
            <a:r>
              <a:rPr lang="fi-FI" dirty="0" err="1"/>
              <a:t>project</a:t>
            </a:r>
            <a:r>
              <a:rPr lang="fi-FI" dirty="0"/>
              <a:t> in </a:t>
            </a:r>
            <a:r>
              <a:rPr lang="fi-FI" dirty="0" err="1"/>
              <a:t>Andes</a:t>
            </a:r>
            <a:r>
              <a:rPr lang="fi-FI" dirty="0"/>
              <a:t> </a:t>
            </a:r>
            <a:r>
              <a:rPr lang="fi-FI" dirty="0" err="1"/>
              <a:t>Mountains</a:t>
            </a:r>
            <a:r>
              <a:rPr lang="fi-FI" dirty="0"/>
              <a:t> </a:t>
            </a:r>
            <a:r>
              <a:rPr lang="fi-FI" dirty="0" err="1"/>
              <a:t>community</a:t>
            </a:r>
            <a:r>
              <a:rPr lang="fi-FI" dirty="0"/>
              <a:t> of 150 </a:t>
            </a:r>
            <a:r>
              <a:rPr lang="fi-FI" dirty="0" err="1"/>
              <a:t>residents</a:t>
            </a:r>
            <a:endParaRPr lang="fi-FI" dirty="0"/>
          </a:p>
          <a:p>
            <a:pPr>
              <a:buFont typeface="Arial" panose="020B0604020202020204" pitchFamily="34" charset="0"/>
              <a:buChar char="•"/>
            </a:pPr>
            <a:r>
              <a:rPr lang="fi-FI" dirty="0" err="1"/>
              <a:t>Electricity</a:t>
            </a:r>
            <a:r>
              <a:rPr lang="fi-FI" dirty="0"/>
              <a:t> is </a:t>
            </a:r>
            <a:r>
              <a:rPr lang="fi-FI" dirty="0" err="1"/>
              <a:t>generated</a:t>
            </a:r>
            <a:r>
              <a:rPr lang="fi-FI" dirty="0"/>
              <a:t> </a:t>
            </a:r>
            <a:r>
              <a:rPr lang="fi-FI" dirty="0" err="1"/>
              <a:t>using</a:t>
            </a:r>
            <a:endParaRPr lang="fi-FI" dirty="0"/>
          </a:p>
          <a:p>
            <a:pPr lvl="1">
              <a:buFont typeface="Arial" panose="020B0604020202020204" pitchFamily="34" charset="0"/>
              <a:buChar char="•"/>
            </a:pPr>
            <a:r>
              <a:rPr lang="fi-FI" sz="1400" dirty="0"/>
              <a:t>150 kW diesel </a:t>
            </a:r>
            <a:r>
              <a:rPr lang="fi-FI" sz="1400" dirty="0" err="1"/>
              <a:t>generator</a:t>
            </a:r>
            <a:endParaRPr lang="fi-FI" sz="1400" dirty="0"/>
          </a:p>
          <a:p>
            <a:pPr lvl="1">
              <a:buFont typeface="Arial" panose="020B0604020202020204" pitchFamily="34" charset="0"/>
              <a:buChar char="•"/>
            </a:pPr>
            <a:r>
              <a:rPr lang="fi-FI" sz="1400" dirty="0"/>
              <a:t>22 kW </a:t>
            </a:r>
            <a:r>
              <a:rPr lang="fi-FI" sz="1400" dirty="0" err="1"/>
              <a:t>tracking</a:t>
            </a:r>
            <a:r>
              <a:rPr lang="fi-FI" sz="1400" dirty="0"/>
              <a:t> </a:t>
            </a:r>
            <a:r>
              <a:rPr lang="fi-FI" sz="1400" dirty="0" err="1"/>
              <a:t>solar</a:t>
            </a:r>
            <a:r>
              <a:rPr lang="fi-FI" sz="1400" dirty="0"/>
              <a:t> PV </a:t>
            </a:r>
            <a:r>
              <a:rPr lang="fi-FI" sz="1400" dirty="0" err="1"/>
              <a:t>system</a:t>
            </a:r>
            <a:endParaRPr lang="fi-FI" sz="1400" dirty="0"/>
          </a:p>
          <a:p>
            <a:pPr lvl="1">
              <a:buFont typeface="Arial" panose="020B0604020202020204" pitchFamily="34" charset="0"/>
              <a:buChar char="•"/>
            </a:pPr>
            <a:r>
              <a:rPr lang="fi-FI" sz="1400" dirty="0"/>
              <a:t>3 kW </a:t>
            </a:r>
            <a:r>
              <a:rPr lang="fi-FI" sz="1400" dirty="0" err="1"/>
              <a:t>wind</a:t>
            </a:r>
            <a:r>
              <a:rPr lang="fi-FI" sz="1400" dirty="0"/>
              <a:t> </a:t>
            </a:r>
            <a:r>
              <a:rPr lang="fi-FI" sz="1400" dirty="0" err="1"/>
              <a:t>turbine</a:t>
            </a:r>
            <a:endParaRPr lang="fi-FI" sz="1400" dirty="0"/>
          </a:p>
          <a:p>
            <a:pPr>
              <a:buFont typeface="Arial" panose="020B0604020202020204" pitchFamily="34" charset="0"/>
              <a:buChar char="•"/>
            </a:pPr>
            <a:r>
              <a:rPr lang="fi-FI" dirty="0" err="1"/>
              <a:t>Also</a:t>
            </a:r>
            <a:r>
              <a:rPr lang="fi-FI" dirty="0"/>
              <a:t> </a:t>
            </a:r>
            <a:r>
              <a:rPr lang="fi-FI" dirty="0" err="1"/>
              <a:t>includes</a:t>
            </a:r>
            <a:r>
              <a:rPr lang="fi-FI" dirty="0"/>
              <a:t> 170 kWh </a:t>
            </a:r>
            <a:r>
              <a:rPr lang="fi-FI" dirty="0" err="1"/>
              <a:t>battery</a:t>
            </a:r>
            <a:endParaRPr lang="fi-FI" dirty="0"/>
          </a:p>
          <a:p>
            <a:pPr>
              <a:buFont typeface="Arial" panose="020B0604020202020204" pitchFamily="34" charset="0"/>
              <a:buChar char="•"/>
            </a:pPr>
            <a:r>
              <a:rPr lang="fi-FI" dirty="0" err="1"/>
              <a:t>Has</a:t>
            </a:r>
            <a:r>
              <a:rPr lang="fi-FI" dirty="0"/>
              <a:t> </a:t>
            </a:r>
            <a:r>
              <a:rPr lang="fi-FI" dirty="0" err="1"/>
              <a:t>implemented</a:t>
            </a:r>
            <a:r>
              <a:rPr lang="fi-FI" dirty="0"/>
              <a:t> </a:t>
            </a:r>
            <a:r>
              <a:rPr lang="fi-FI" dirty="0" err="1"/>
              <a:t>Social</a:t>
            </a:r>
            <a:r>
              <a:rPr lang="fi-FI" dirty="0"/>
              <a:t> SCADA for </a:t>
            </a:r>
            <a:r>
              <a:rPr lang="fi-FI" dirty="0" err="1"/>
              <a:t>monitoring</a:t>
            </a:r>
            <a:r>
              <a:rPr lang="fi-FI" dirty="0"/>
              <a:t> and </a:t>
            </a:r>
            <a:r>
              <a:rPr lang="fi-FI" dirty="0" err="1"/>
              <a:t>controlling</a:t>
            </a:r>
            <a:r>
              <a:rPr lang="fi-FI" dirty="0"/>
              <a:t> </a:t>
            </a:r>
            <a:r>
              <a:rPr lang="fi-FI" dirty="0" err="1"/>
              <a:t>the</a:t>
            </a:r>
            <a:r>
              <a:rPr lang="fi-FI" dirty="0"/>
              <a:t> </a:t>
            </a:r>
            <a:r>
              <a:rPr lang="fi-FI" dirty="0" err="1"/>
              <a:t>system</a:t>
            </a:r>
            <a:endParaRPr lang="fi-FI" dirty="0"/>
          </a:p>
          <a:p>
            <a:pPr lvl="1">
              <a:buFont typeface="Arial" panose="020B0604020202020204" pitchFamily="34" charset="0"/>
              <a:buChar char="•"/>
            </a:pPr>
            <a:r>
              <a:rPr lang="fi-FI" sz="1400" dirty="0" err="1"/>
              <a:t>Helps</a:t>
            </a:r>
            <a:r>
              <a:rPr lang="fi-FI" sz="1400" dirty="0"/>
              <a:t> </a:t>
            </a:r>
            <a:r>
              <a:rPr lang="fi-FI" sz="1400" dirty="0" err="1"/>
              <a:t>the</a:t>
            </a:r>
            <a:r>
              <a:rPr lang="fi-FI" sz="1400" dirty="0"/>
              <a:t> </a:t>
            </a:r>
            <a:r>
              <a:rPr lang="fi-FI" sz="1400" dirty="0" err="1"/>
              <a:t>community</a:t>
            </a:r>
            <a:r>
              <a:rPr lang="fi-FI" sz="1400" dirty="0"/>
              <a:t> to </a:t>
            </a:r>
            <a:r>
              <a:rPr lang="fi-FI" sz="1400" dirty="0" err="1"/>
              <a:t>participate</a:t>
            </a:r>
            <a:r>
              <a:rPr lang="fi-FI" sz="1400" dirty="0"/>
              <a:t> in </a:t>
            </a:r>
            <a:r>
              <a:rPr lang="fi-FI" sz="1400" dirty="0" err="1"/>
              <a:t>decision</a:t>
            </a:r>
            <a:r>
              <a:rPr lang="fi-FI" sz="1400" dirty="0"/>
              <a:t> </a:t>
            </a:r>
            <a:r>
              <a:rPr lang="fi-FI" sz="1400" dirty="0" err="1"/>
              <a:t>making</a:t>
            </a:r>
            <a:r>
              <a:rPr lang="fi-FI" sz="1400" dirty="0"/>
              <a:t> and </a:t>
            </a:r>
            <a:r>
              <a:rPr lang="fi-FI" sz="1400" dirty="0" err="1"/>
              <a:t>maintenance</a:t>
            </a:r>
            <a:endParaRPr lang="fi-FI" sz="1400" dirty="0"/>
          </a:p>
          <a:p>
            <a:pPr>
              <a:buFont typeface="Arial" panose="020B0604020202020204" pitchFamily="34" charset="0"/>
              <a:buChar char="•"/>
            </a:pPr>
            <a:endParaRPr lang="fi-FI" dirty="0"/>
          </a:p>
        </p:txBody>
      </p:sp>
      <p:sp>
        <p:nvSpPr>
          <p:cNvPr id="8" name="Minus 7"/>
          <p:cNvSpPr/>
          <p:nvPr/>
        </p:nvSpPr>
        <p:spPr>
          <a:xfrm rot="16200000">
            <a:off x="1290640" y="3437083"/>
            <a:ext cx="6336146" cy="145470"/>
          </a:xfrm>
          <a:prstGeom prst="mathMinus">
            <a:avLst/>
          </a:prstGeom>
          <a:solidFill>
            <a:schemeClr val="accent3"/>
          </a:solidFill>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fi-FI"/>
          </a:p>
        </p:txBody>
      </p:sp>
      <p:pic>
        <p:nvPicPr>
          <p:cNvPr id="14" name="Picture 13"/>
          <p:cNvPicPr>
            <a:picLocks noChangeAspect="1"/>
          </p:cNvPicPr>
          <p:nvPr/>
        </p:nvPicPr>
        <p:blipFill>
          <a:blip r:embed="rId3"/>
          <a:stretch>
            <a:fillRect/>
          </a:stretch>
        </p:blipFill>
        <p:spPr>
          <a:xfrm>
            <a:off x="6512729" y="1341698"/>
            <a:ext cx="506907" cy="405930"/>
          </a:xfrm>
          <a:prstGeom prst="rect">
            <a:avLst/>
          </a:prstGeom>
        </p:spPr>
      </p:pic>
      <p:pic>
        <p:nvPicPr>
          <p:cNvPr id="16" name="Picture 15"/>
          <p:cNvPicPr>
            <a:picLocks noChangeAspect="1"/>
          </p:cNvPicPr>
          <p:nvPr/>
        </p:nvPicPr>
        <p:blipFill>
          <a:blip r:embed="rId4"/>
          <a:stretch>
            <a:fillRect/>
          </a:stretch>
        </p:blipFill>
        <p:spPr>
          <a:xfrm>
            <a:off x="3429000" y="1347509"/>
            <a:ext cx="540195" cy="360130"/>
          </a:xfrm>
          <a:prstGeom prst="rect">
            <a:avLst/>
          </a:prstGeom>
        </p:spPr>
      </p:pic>
    </p:spTree>
    <p:extLst>
      <p:ext uri="{BB962C8B-B14F-4D97-AF65-F5344CB8AC3E}">
        <p14:creationId xmlns:p14="http://schemas.microsoft.com/office/powerpoint/2010/main" val="26237369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lstStyle/>
          <a:p>
            <a:pPr>
              <a:buFont typeface="Arial" panose="020B0604020202020204" pitchFamily="34" charset="0"/>
              <a:buChar char="•"/>
            </a:pPr>
            <a:r>
              <a:rPr lang="fi-FI" dirty="0" err="1"/>
              <a:t>Technological</a:t>
            </a:r>
            <a:r>
              <a:rPr lang="fi-FI" dirty="0"/>
              <a:t> </a:t>
            </a:r>
            <a:r>
              <a:rPr lang="fi-FI" dirty="0" err="1"/>
              <a:t>issues</a:t>
            </a:r>
            <a:endParaRPr lang="fi-FI" dirty="0"/>
          </a:p>
          <a:p>
            <a:pPr lvl="1">
              <a:buFont typeface="Arial" panose="020B0604020202020204" pitchFamily="34" charset="0"/>
              <a:buChar char="•"/>
            </a:pPr>
            <a:r>
              <a:rPr lang="fi-FI" sz="1400" dirty="0" err="1"/>
              <a:t>Caused</a:t>
            </a:r>
            <a:r>
              <a:rPr lang="fi-FI" sz="1400" dirty="0"/>
              <a:t> </a:t>
            </a:r>
            <a:r>
              <a:rPr lang="fi-FI" sz="1400" dirty="0" err="1"/>
              <a:t>by</a:t>
            </a:r>
            <a:r>
              <a:rPr lang="fi-FI" sz="1400" dirty="0"/>
              <a:t> </a:t>
            </a:r>
            <a:r>
              <a:rPr lang="fi-FI" sz="1400" dirty="0" err="1"/>
              <a:t>multi-component</a:t>
            </a:r>
            <a:r>
              <a:rPr lang="fi-FI" sz="1400" dirty="0"/>
              <a:t> </a:t>
            </a:r>
            <a:r>
              <a:rPr lang="fi-FI" sz="1400" dirty="0" err="1"/>
              <a:t>configuration</a:t>
            </a:r>
            <a:endParaRPr lang="fi-FI" sz="1400" dirty="0"/>
          </a:p>
          <a:p>
            <a:pPr lvl="1">
              <a:buFont typeface="Arial" panose="020B0604020202020204" pitchFamily="34" charset="0"/>
              <a:buChar char="•"/>
            </a:pPr>
            <a:r>
              <a:rPr lang="fi-FI" sz="1400" dirty="0"/>
              <a:t>Can </a:t>
            </a:r>
            <a:r>
              <a:rPr lang="fi-FI" sz="1400" dirty="0" err="1"/>
              <a:t>affect</a:t>
            </a:r>
            <a:r>
              <a:rPr lang="fi-FI" sz="1400" dirty="0"/>
              <a:t> </a:t>
            </a:r>
            <a:r>
              <a:rPr lang="fi-FI" sz="1400" dirty="0" err="1"/>
              <a:t>the</a:t>
            </a:r>
            <a:r>
              <a:rPr lang="fi-FI" sz="1400" dirty="0"/>
              <a:t> </a:t>
            </a:r>
            <a:r>
              <a:rPr lang="fi-FI" sz="1400" dirty="0" err="1"/>
              <a:t>durability</a:t>
            </a:r>
            <a:r>
              <a:rPr lang="fi-FI" sz="1400" dirty="0"/>
              <a:t> and </a:t>
            </a:r>
            <a:r>
              <a:rPr lang="fi-FI" sz="1400" dirty="0" err="1"/>
              <a:t>efficiency</a:t>
            </a:r>
            <a:r>
              <a:rPr lang="fi-FI" sz="1400" dirty="0"/>
              <a:t> of </a:t>
            </a:r>
            <a:r>
              <a:rPr lang="fi-FI" sz="1400" dirty="0" err="1"/>
              <a:t>different</a:t>
            </a:r>
            <a:r>
              <a:rPr lang="fi-FI" sz="1400" dirty="0"/>
              <a:t> </a:t>
            </a:r>
            <a:r>
              <a:rPr lang="fi-FI" sz="1400" dirty="0" err="1"/>
              <a:t>generation</a:t>
            </a:r>
            <a:r>
              <a:rPr lang="fi-FI" sz="1400" dirty="0"/>
              <a:t> </a:t>
            </a:r>
            <a:r>
              <a:rPr lang="fi-FI" sz="1400" dirty="0" err="1"/>
              <a:t>or</a:t>
            </a:r>
            <a:r>
              <a:rPr lang="fi-FI" sz="1400" dirty="0"/>
              <a:t> </a:t>
            </a:r>
            <a:r>
              <a:rPr lang="fi-FI" sz="1400" dirty="0" err="1"/>
              <a:t>storage</a:t>
            </a:r>
            <a:r>
              <a:rPr lang="fi-FI" sz="1400" dirty="0"/>
              <a:t> </a:t>
            </a:r>
            <a:r>
              <a:rPr lang="fi-FI" sz="1400" dirty="0" err="1"/>
              <a:t>units</a:t>
            </a:r>
            <a:r>
              <a:rPr lang="fi-FI" sz="1400" dirty="0"/>
              <a:t>. </a:t>
            </a:r>
            <a:r>
              <a:rPr lang="fi-FI" sz="1400" dirty="0" err="1"/>
              <a:t>Functionality</a:t>
            </a:r>
            <a:r>
              <a:rPr lang="fi-FI" sz="1400" dirty="0"/>
              <a:t> of </a:t>
            </a:r>
            <a:r>
              <a:rPr lang="fi-FI" sz="1400" dirty="0" err="1"/>
              <a:t>control</a:t>
            </a:r>
            <a:r>
              <a:rPr lang="fi-FI" sz="1400" dirty="0"/>
              <a:t> and </a:t>
            </a:r>
            <a:r>
              <a:rPr lang="fi-FI" sz="1400" dirty="0" err="1"/>
              <a:t>communication</a:t>
            </a:r>
            <a:r>
              <a:rPr lang="fi-FI" sz="1400" dirty="0"/>
              <a:t> software </a:t>
            </a:r>
            <a:r>
              <a:rPr lang="fi-FI" sz="1400" dirty="0" err="1"/>
              <a:t>may</a:t>
            </a:r>
            <a:r>
              <a:rPr lang="fi-FI" sz="1400" dirty="0"/>
              <a:t> </a:t>
            </a:r>
            <a:r>
              <a:rPr lang="fi-FI" sz="1400" dirty="0" err="1"/>
              <a:t>also</a:t>
            </a:r>
            <a:r>
              <a:rPr lang="fi-FI" sz="1400" dirty="0"/>
              <a:t> </a:t>
            </a:r>
            <a:r>
              <a:rPr lang="fi-FI" sz="1400" dirty="0" err="1"/>
              <a:t>suffer</a:t>
            </a:r>
            <a:endParaRPr lang="fi-FI" sz="1000" dirty="0"/>
          </a:p>
          <a:p>
            <a:pPr>
              <a:buFont typeface="Arial" panose="020B0604020202020204" pitchFamily="34" charset="0"/>
              <a:buChar char="•"/>
            </a:pPr>
            <a:r>
              <a:rPr lang="fi-FI" dirty="0"/>
              <a:t>Dual-</a:t>
            </a:r>
            <a:r>
              <a:rPr lang="fi-FI" dirty="0" err="1"/>
              <a:t>mode</a:t>
            </a:r>
            <a:r>
              <a:rPr lang="fi-FI" dirty="0"/>
              <a:t> </a:t>
            </a:r>
            <a:r>
              <a:rPr lang="fi-FI" dirty="0" err="1"/>
              <a:t>operation</a:t>
            </a:r>
            <a:endParaRPr lang="fi-FI" dirty="0"/>
          </a:p>
          <a:p>
            <a:pPr lvl="1">
              <a:buFont typeface="Arial" panose="020B0604020202020204" pitchFamily="34" charset="0"/>
              <a:buChar char="•"/>
            </a:pPr>
            <a:r>
              <a:rPr lang="fi-FI" sz="1400" dirty="0"/>
              <a:t>Is </a:t>
            </a:r>
            <a:r>
              <a:rPr lang="fi-FI" sz="1400" dirty="0" err="1"/>
              <a:t>the</a:t>
            </a:r>
            <a:r>
              <a:rPr lang="fi-FI" sz="1400" dirty="0"/>
              <a:t> </a:t>
            </a:r>
            <a:r>
              <a:rPr lang="fi-FI" sz="1400" dirty="0" err="1"/>
              <a:t>ability</a:t>
            </a:r>
            <a:r>
              <a:rPr lang="fi-FI" sz="1400" dirty="0"/>
              <a:t> to </a:t>
            </a:r>
            <a:r>
              <a:rPr lang="fi-FI" sz="1400" dirty="0" err="1"/>
              <a:t>function</a:t>
            </a:r>
            <a:r>
              <a:rPr lang="fi-FI" sz="1400" dirty="0"/>
              <a:t> as </a:t>
            </a:r>
            <a:r>
              <a:rPr lang="fi-FI" sz="1400" dirty="0" err="1"/>
              <a:t>part</a:t>
            </a:r>
            <a:r>
              <a:rPr lang="fi-FI" sz="1400" dirty="0"/>
              <a:t> of </a:t>
            </a:r>
            <a:r>
              <a:rPr lang="fi-FI" sz="1400" dirty="0" err="1"/>
              <a:t>the</a:t>
            </a:r>
            <a:r>
              <a:rPr lang="fi-FI" sz="1400" dirty="0"/>
              <a:t> main </a:t>
            </a:r>
            <a:r>
              <a:rPr lang="fi-FI" sz="1400" dirty="0" err="1"/>
              <a:t>grid</a:t>
            </a:r>
            <a:r>
              <a:rPr lang="fi-FI" sz="1400" dirty="0"/>
              <a:t> and in </a:t>
            </a:r>
            <a:r>
              <a:rPr lang="fi-FI" sz="1400" dirty="0" err="1"/>
              <a:t>island</a:t>
            </a:r>
            <a:r>
              <a:rPr lang="fi-FI" sz="1400" dirty="0"/>
              <a:t> </a:t>
            </a:r>
            <a:r>
              <a:rPr lang="fi-FI" sz="1400" dirty="0" err="1"/>
              <a:t>mode</a:t>
            </a:r>
            <a:endParaRPr lang="fi-FI" sz="1400" dirty="0"/>
          </a:p>
          <a:p>
            <a:pPr lvl="1">
              <a:buFont typeface="Arial" panose="020B0604020202020204" pitchFamily="34" charset="0"/>
              <a:buChar char="•"/>
            </a:pPr>
            <a:r>
              <a:rPr lang="fi-FI" sz="1400" dirty="0" err="1"/>
              <a:t>There</a:t>
            </a:r>
            <a:r>
              <a:rPr lang="fi-FI" sz="1400" dirty="0"/>
              <a:t> </a:t>
            </a:r>
            <a:r>
              <a:rPr lang="fi-FI" sz="1400" dirty="0" err="1"/>
              <a:t>are</a:t>
            </a:r>
            <a:r>
              <a:rPr lang="fi-FI" sz="1400" dirty="0"/>
              <a:t> </a:t>
            </a:r>
            <a:r>
              <a:rPr lang="fi-FI" sz="1400" dirty="0" err="1"/>
              <a:t>challenges</a:t>
            </a:r>
            <a:r>
              <a:rPr lang="fi-FI" sz="1400" dirty="0"/>
              <a:t> </a:t>
            </a:r>
            <a:r>
              <a:rPr lang="fi-FI" sz="1400" dirty="0" err="1"/>
              <a:t>when</a:t>
            </a:r>
            <a:r>
              <a:rPr lang="fi-FI" sz="1400" dirty="0"/>
              <a:t> </a:t>
            </a:r>
            <a:r>
              <a:rPr lang="fi-FI" sz="1400" dirty="0" err="1"/>
              <a:t>transitioning</a:t>
            </a:r>
            <a:r>
              <a:rPr lang="fi-FI" sz="1400" dirty="0"/>
              <a:t> </a:t>
            </a:r>
            <a:r>
              <a:rPr lang="fi-FI" sz="1400" dirty="0" err="1"/>
              <a:t>from</a:t>
            </a:r>
            <a:r>
              <a:rPr lang="fi-FI" sz="1400" dirty="0"/>
              <a:t> </a:t>
            </a:r>
            <a:r>
              <a:rPr lang="fi-FI" sz="1400" dirty="0" err="1"/>
              <a:t>one</a:t>
            </a:r>
            <a:r>
              <a:rPr lang="fi-FI" sz="1400" dirty="0"/>
              <a:t> </a:t>
            </a:r>
            <a:r>
              <a:rPr lang="fi-FI" sz="1400" dirty="0" err="1"/>
              <a:t>mode</a:t>
            </a:r>
            <a:r>
              <a:rPr lang="fi-FI" sz="1400" dirty="0"/>
              <a:t> to </a:t>
            </a:r>
            <a:r>
              <a:rPr lang="fi-FI" sz="1400" dirty="0" err="1"/>
              <a:t>another</a:t>
            </a:r>
            <a:endParaRPr lang="fi-FI" sz="1400" dirty="0"/>
          </a:p>
          <a:p>
            <a:pPr lvl="1">
              <a:buFont typeface="Arial" panose="020B0604020202020204" pitchFamily="34" charset="0"/>
              <a:buChar char="•"/>
            </a:pPr>
            <a:r>
              <a:rPr lang="fi-FI" sz="1400" dirty="0"/>
              <a:t>Grid-</a:t>
            </a:r>
            <a:r>
              <a:rPr lang="fi-FI" sz="1400" dirty="0" err="1"/>
              <a:t>connected</a:t>
            </a:r>
            <a:r>
              <a:rPr lang="fi-FI" sz="1400" dirty="0"/>
              <a:t> </a:t>
            </a:r>
            <a:r>
              <a:rPr lang="fi-FI" sz="1400" dirty="0" err="1"/>
              <a:t>mode</a:t>
            </a:r>
            <a:r>
              <a:rPr lang="fi-FI" sz="1400" dirty="0"/>
              <a:t> </a:t>
            </a:r>
            <a:r>
              <a:rPr lang="fi-FI" sz="1400" dirty="0">
                <a:sym typeface="Wingdings" panose="05000000000000000000" pitchFamily="2" charset="2"/>
              </a:rPr>
              <a:t> Island </a:t>
            </a:r>
            <a:r>
              <a:rPr lang="fi-FI" sz="1400" dirty="0" err="1">
                <a:sym typeface="Wingdings" panose="05000000000000000000" pitchFamily="2" charset="2"/>
              </a:rPr>
              <a:t>mode</a:t>
            </a:r>
            <a:endParaRPr lang="fi-FI" sz="1400" dirty="0">
              <a:sym typeface="Wingdings" panose="05000000000000000000" pitchFamily="2" charset="2"/>
            </a:endParaRPr>
          </a:p>
          <a:p>
            <a:pPr lvl="2"/>
            <a:r>
              <a:rPr lang="fi-FI" sz="1200" dirty="0">
                <a:sym typeface="Wingdings" panose="05000000000000000000" pitchFamily="2" charset="2"/>
              </a:rPr>
              <a:t>Black </a:t>
            </a:r>
            <a:r>
              <a:rPr lang="fi-FI" sz="1200" dirty="0" err="1">
                <a:sym typeface="Wingdings" panose="05000000000000000000" pitchFamily="2" charset="2"/>
              </a:rPr>
              <a:t>start</a:t>
            </a:r>
            <a:r>
              <a:rPr lang="fi-FI" sz="1200" dirty="0">
                <a:sym typeface="Wingdings" panose="05000000000000000000" pitchFamily="2" charset="2"/>
              </a:rPr>
              <a:t> </a:t>
            </a:r>
            <a:r>
              <a:rPr lang="fi-FI" sz="1200" dirty="0" err="1">
                <a:sym typeface="Wingdings" panose="05000000000000000000" pitchFamily="2" charset="2"/>
              </a:rPr>
              <a:t>or</a:t>
            </a:r>
            <a:r>
              <a:rPr lang="fi-FI" sz="1200" dirty="0">
                <a:sym typeface="Wingdings" panose="05000000000000000000" pitchFamily="2" charset="2"/>
              </a:rPr>
              <a:t> </a:t>
            </a:r>
            <a:r>
              <a:rPr lang="fi-FI" sz="1200" dirty="0" err="1">
                <a:sym typeface="Wingdings" panose="05000000000000000000" pitchFamily="2" charset="2"/>
              </a:rPr>
              <a:t>seamless</a:t>
            </a:r>
            <a:r>
              <a:rPr lang="fi-FI" sz="1200" dirty="0">
                <a:sym typeface="Wingdings" panose="05000000000000000000" pitchFamily="2" charset="2"/>
              </a:rPr>
              <a:t> </a:t>
            </a:r>
            <a:r>
              <a:rPr lang="fi-FI" sz="1200" dirty="0" err="1">
                <a:sym typeface="Wingdings" panose="05000000000000000000" pitchFamily="2" charset="2"/>
              </a:rPr>
              <a:t>transition</a:t>
            </a:r>
            <a:endParaRPr lang="fi-FI" sz="1200" dirty="0">
              <a:sym typeface="Wingdings" panose="05000000000000000000" pitchFamily="2" charset="2"/>
            </a:endParaRPr>
          </a:p>
          <a:p>
            <a:pPr lvl="1">
              <a:buFont typeface="Arial" panose="020B0604020202020204" pitchFamily="34" charset="0"/>
              <a:buChar char="•"/>
            </a:pPr>
            <a:r>
              <a:rPr lang="fi-FI" sz="1400" dirty="0">
                <a:sym typeface="Wingdings" panose="05000000000000000000" pitchFamily="2" charset="2"/>
              </a:rPr>
              <a:t>Island </a:t>
            </a:r>
            <a:r>
              <a:rPr lang="fi-FI" sz="1400" dirty="0" err="1">
                <a:sym typeface="Wingdings" panose="05000000000000000000" pitchFamily="2" charset="2"/>
              </a:rPr>
              <a:t>mode</a:t>
            </a:r>
            <a:r>
              <a:rPr lang="fi-FI" sz="1400" dirty="0">
                <a:sym typeface="Wingdings" panose="05000000000000000000" pitchFamily="2" charset="2"/>
              </a:rPr>
              <a:t>  Grid-</a:t>
            </a:r>
            <a:r>
              <a:rPr lang="fi-FI" sz="1400" dirty="0" err="1">
                <a:sym typeface="Wingdings" panose="05000000000000000000" pitchFamily="2" charset="2"/>
              </a:rPr>
              <a:t>connected</a:t>
            </a:r>
            <a:r>
              <a:rPr lang="fi-FI" sz="1400" dirty="0">
                <a:sym typeface="Wingdings" panose="05000000000000000000" pitchFamily="2" charset="2"/>
              </a:rPr>
              <a:t> </a:t>
            </a:r>
            <a:r>
              <a:rPr lang="fi-FI" sz="1400" dirty="0" err="1">
                <a:sym typeface="Wingdings" panose="05000000000000000000" pitchFamily="2" charset="2"/>
              </a:rPr>
              <a:t>mode</a:t>
            </a:r>
            <a:endParaRPr lang="fi-FI" sz="1400" dirty="0">
              <a:sym typeface="Wingdings" panose="05000000000000000000" pitchFamily="2" charset="2"/>
            </a:endParaRPr>
          </a:p>
          <a:p>
            <a:pPr lvl="2"/>
            <a:r>
              <a:rPr lang="fi-FI" sz="1200" dirty="0" err="1"/>
              <a:t>Transition</a:t>
            </a:r>
            <a:r>
              <a:rPr lang="fi-FI" sz="1200" dirty="0"/>
              <a:t> </a:t>
            </a:r>
            <a:r>
              <a:rPr lang="fi-FI" sz="1200" dirty="0" err="1"/>
              <a:t>can</a:t>
            </a:r>
            <a:r>
              <a:rPr lang="fi-FI" sz="1200" dirty="0"/>
              <a:t> </a:t>
            </a:r>
            <a:r>
              <a:rPr lang="fi-FI" sz="1200" dirty="0" err="1"/>
              <a:t>cause</a:t>
            </a:r>
            <a:r>
              <a:rPr lang="fi-FI" sz="1200" dirty="0"/>
              <a:t> </a:t>
            </a:r>
            <a:r>
              <a:rPr lang="fi-FI" sz="1200" dirty="0" err="1"/>
              <a:t>mismatches</a:t>
            </a:r>
            <a:r>
              <a:rPr lang="fi-FI" sz="1200" dirty="0"/>
              <a:t> </a:t>
            </a:r>
            <a:r>
              <a:rPr lang="fi-FI" sz="1200" dirty="0" err="1"/>
              <a:t>between</a:t>
            </a:r>
            <a:r>
              <a:rPr lang="fi-FI" sz="1200" dirty="0"/>
              <a:t> </a:t>
            </a:r>
            <a:r>
              <a:rPr lang="fi-FI" sz="1200" dirty="0" err="1"/>
              <a:t>generation</a:t>
            </a:r>
            <a:r>
              <a:rPr lang="fi-FI" sz="1200" dirty="0"/>
              <a:t> and </a:t>
            </a:r>
            <a:r>
              <a:rPr lang="fi-FI" sz="1200" dirty="0" err="1"/>
              <a:t>load</a:t>
            </a:r>
            <a:endParaRPr lang="fi-FI" sz="1200" dirty="0"/>
          </a:p>
          <a:p>
            <a:pPr>
              <a:buFont typeface="Arial" panose="020B0604020202020204" pitchFamily="34" charset="0"/>
              <a:buChar char="•"/>
            </a:pPr>
            <a:r>
              <a:rPr lang="fi-FI" dirty="0"/>
              <a:t>Power and </a:t>
            </a:r>
            <a:r>
              <a:rPr lang="fi-FI" dirty="0" err="1"/>
              <a:t>frequency</a:t>
            </a:r>
            <a:r>
              <a:rPr lang="fi-FI" dirty="0"/>
              <a:t> </a:t>
            </a:r>
            <a:r>
              <a:rPr lang="fi-FI" dirty="0" err="1"/>
              <a:t>control</a:t>
            </a:r>
            <a:endParaRPr lang="fi-FI" dirty="0"/>
          </a:p>
          <a:p>
            <a:pPr lvl="1">
              <a:buFont typeface="Arial" panose="020B0604020202020204" pitchFamily="34" charset="0"/>
              <a:buChar char="•"/>
            </a:pPr>
            <a:r>
              <a:rPr lang="fi-FI" sz="1400" dirty="0" err="1"/>
              <a:t>Intermittent</a:t>
            </a:r>
            <a:r>
              <a:rPr lang="fi-FI" sz="1400" dirty="0"/>
              <a:t> DG </a:t>
            </a:r>
            <a:r>
              <a:rPr lang="fi-FI" sz="1400" dirty="0" err="1"/>
              <a:t>power</a:t>
            </a:r>
            <a:r>
              <a:rPr lang="fi-FI" sz="1400" dirty="0"/>
              <a:t> and </a:t>
            </a:r>
            <a:r>
              <a:rPr lang="fi-FI" sz="1400" dirty="0" err="1"/>
              <a:t>frequent</a:t>
            </a:r>
            <a:r>
              <a:rPr lang="fi-FI" sz="1400" dirty="0"/>
              <a:t> </a:t>
            </a:r>
            <a:r>
              <a:rPr lang="fi-FI" sz="1400" dirty="0" err="1"/>
              <a:t>load</a:t>
            </a:r>
            <a:r>
              <a:rPr lang="fi-FI" sz="1400" dirty="0"/>
              <a:t> </a:t>
            </a:r>
            <a:r>
              <a:rPr lang="fi-FI" sz="1400" dirty="0" err="1"/>
              <a:t>switching</a:t>
            </a:r>
            <a:r>
              <a:rPr lang="fi-FI" sz="1400" dirty="0"/>
              <a:t> </a:t>
            </a:r>
            <a:r>
              <a:rPr lang="fi-FI" sz="1400" dirty="0" err="1"/>
              <a:t>cause</a:t>
            </a:r>
            <a:r>
              <a:rPr lang="fi-FI" sz="1400" dirty="0"/>
              <a:t> </a:t>
            </a:r>
            <a:r>
              <a:rPr lang="fi-FI" sz="1400" dirty="0" err="1"/>
              <a:t>problems</a:t>
            </a:r>
            <a:r>
              <a:rPr lang="fi-FI" sz="1400" dirty="0"/>
              <a:t> in </a:t>
            </a:r>
            <a:r>
              <a:rPr lang="fi-FI" sz="1400" dirty="0" err="1"/>
              <a:t>power</a:t>
            </a:r>
            <a:r>
              <a:rPr lang="fi-FI" sz="1400" dirty="0"/>
              <a:t> and </a:t>
            </a:r>
            <a:r>
              <a:rPr lang="fi-FI" sz="1400" dirty="0" err="1"/>
              <a:t>frequency</a:t>
            </a:r>
            <a:r>
              <a:rPr lang="fi-FI" sz="1400" dirty="0"/>
              <a:t> </a:t>
            </a:r>
            <a:r>
              <a:rPr lang="fi-FI" sz="1400" dirty="0" err="1"/>
              <a:t>control</a:t>
            </a:r>
            <a:endParaRPr lang="fi-FI" sz="1400" dirty="0"/>
          </a:p>
          <a:p>
            <a:pPr>
              <a:buFont typeface="Arial" panose="020B0604020202020204" pitchFamily="34" charset="0"/>
              <a:buChar char="•"/>
            </a:pPr>
            <a:r>
              <a:rPr lang="fi-FI" dirty="0" err="1"/>
              <a:t>Protection</a:t>
            </a:r>
            <a:r>
              <a:rPr lang="fi-FI" dirty="0"/>
              <a:t> and </a:t>
            </a:r>
            <a:r>
              <a:rPr lang="fi-FI" dirty="0" err="1"/>
              <a:t>safety</a:t>
            </a:r>
            <a:endParaRPr lang="fi-FI" dirty="0"/>
          </a:p>
          <a:p>
            <a:pPr lvl="1">
              <a:buFont typeface="Arial" panose="020B0604020202020204" pitchFamily="34" charset="0"/>
              <a:buChar char="•"/>
            </a:pPr>
            <a:r>
              <a:rPr lang="fi-FI" sz="1400" dirty="0"/>
              <a:t>Major </a:t>
            </a:r>
            <a:r>
              <a:rPr lang="fi-FI" sz="1400" dirty="0" err="1"/>
              <a:t>issue</a:t>
            </a:r>
            <a:r>
              <a:rPr lang="fi-FI" sz="1400" dirty="0"/>
              <a:t> is in </a:t>
            </a:r>
            <a:r>
              <a:rPr lang="fi-FI" sz="1400" dirty="0" err="1"/>
              <a:t>island</a:t>
            </a:r>
            <a:r>
              <a:rPr lang="fi-FI" sz="1400" dirty="0"/>
              <a:t> </a:t>
            </a:r>
            <a:r>
              <a:rPr lang="fi-FI" sz="1400" dirty="0" err="1"/>
              <a:t>operation</a:t>
            </a:r>
            <a:r>
              <a:rPr lang="fi-FI" sz="1400" dirty="0"/>
              <a:t>, </a:t>
            </a:r>
            <a:r>
              <a:rPr lang="fi-FI" sz="1400" dirty="0" err="1"/>
              <a:t>because</a:t>
            </a:r>
            <a:r>
              <a:rPr lang="fi-FI" sz="1400" dirty="0"/>
              <a:t> </a:t>
            </a:r>
            <a:r>
              <a:rPr lang="fi-FI" sz="1400" dirty="0" err="1"/>
              <a:t>fault</a:t>
            </a:r>
            <a:r>
              <a:rPr lang="fi-FI" sz="1400" dirty="0"/>
              <a:t> </a:t>
            </a:r>
            <a:r>
              <a:rPr lang="fi-FI" sz="1400" dirty="0" err="1"/>
              <a:t>currents</a:t>
            </a:r>
            <a:r>
              <a:rPr lang="fi-FI" sz="1400" dirty="0"/>
              <a:t> </a:t>
            </a:r>
            <a:r>
              <a:rPr lang="fi-FI" sz="1400" dirty="0" err="1"/>
              <a:t>are</a:t>
            </a:r>
            <a:r>
              <a:rPr lang="fi-FI" sz="1400" dirty="0"/>
              <a:t> </a:t>
            </a:r>
            <a:r>
              <a:rPr lang="fi-FI" sz="1400" dirty="0" err="1"/>
              <a:t>so</a:t>
            </a:r>
            <a:r>
              <a:rPr lang="fi-FI" sz="1400" dirty="0"/>
              <a:t> </a:t>
            </a:r>
            <a:r>
              <a:rPr lang="fi-FI" sz="1400" dirty="0" err="1"/>
              <a:t>small</a:t>
            </a:r>
            <a:r>
              <a:rPr lang="fi-FI" sz="1400" dirty="0"/>
              <a:t> </a:t>
            </a:r>
            <a:r>
              <a:rPr lang="fi-FI" sz="1400" dirty="0" err="1"/>
              <a:t>that</a:t>
            </a:r>
            <a:r>
              <a:rPr lang="fi-FI" sz="1400" dirty="0"/>
              <a:t> </a:t>
            </a:r>
            <a:r>
              <a:rPr lang="fi-FI" sz="1400" dirty="0" err="1"/>
              <a:t>traditional</a:t>
            </a:r>
            <a:r>
              <a:rPr lang="fi-FI" sz="1400" dirty="0"/>
              <a:t> </a:t>
            </a:r>
            <a:r>
              <a:rPr lang="fi-FI" sz="1400" dirty="0" err="1"/>
              <a:t>protection</a:t>
            </a:r>
            <a:r>
              <a:rPr lang="fi-FI" sz="1400" dirty="0"/>
              <a:t> </a:t>
            </a:r>
            <a:r>
              <a:rPr lang="fi-FI" sz="1400" dirty="0" err="1"/>
              <a:t>techniques</a:t>
            </a:r>
            <a:r>
              <a:rPr lang="fi-FI" sz="1400" dirty="0"/>
              <a:t> </a:t>
            </a:r>
            <a:r>
              <a:rPr lang="fi-FI" sz="1400" dirty="0" err="1"/>
              <a:t>fail</a:t>
            </a:r>
            <a:r>
              <a:rPr lang="fi-FI" sz="1400" dirty="0"/>
              <a:t> to </a:t>
            </a:r>
            <a:r>
              <a:rPr lang="fi-FI" sz="1400" dirty="0" err="1"/>
              <a:t>detect</a:t>
            </a:r>
            <a:r>
              <a:rPr lang="fi-FI" sz="1400" dirty="0"/>
              <a:t> </a:t>
            </a:r>
            <a:r>
              <a:rPr lang="fi-FI" sz="1400" dirty="0" err="1"/>
              <a:t>them</a:t>
            </a:r>
            <a:endParaRPr lang="fi-FI" sz="1400" dirty="0"/>
          </a:p>
        </p:txBody>
      </p:sp>
      <p:sp>
        <p:nvSpPr>
          <p:cNvPr id="3" name="Title 2"/>
          <p:cNvSpPr>
            <a:spLocks noGrp="1"/>
          </p:cNvSpPr>
          <p:nvPr>
            <p:ph type="ctrTitle"/>
          </p:nvPr>
        </p:nvSpPr>
        <p:spPr/>
        <p:txBody>
          <a:bodyPr/>
          <a:lstStyle/>
          <a:p>
            <a:r>
              <a:rPr lang="fi-FI" dirty="0" err="1"/>
              <a:t>Current</a:t>
            </a:r>
            <a:r>
              <a:rPr lang="fi-FI" dirty="0"/>
              <a:t> </a:t>
            </a:r>
            <a:r>
              <a:rPr lang="fi-FI" dirty="0" err="1"/>
              <a:t>barriers</a:t>
            </a:r>
            <a:endParaRPr lang="fi-FI" dirty="0"/>
          </a:p>
        </p:txBody>
      </p:sp>
      <p:sp>
        <p:nvSpPr>
          <p:cNvPr id="4" name="Text Placeholder 3"/>
          <p:cNvSpPr>
            <a:spLocks noGrp="1"/>
          </p:cNvSpPr>
          <p:nvPr>
            <p:ph type="body" sz="quarter" idx="16"/>
          </p:nvPr>
        </p:nvSpPr>
        <p:spPr/>
        <p:txBody>
          <a:bodyPr/>
          <a:lstStyle/>
          <a:p>
            <a:endParaRPr lang="fi-FI"/>
          </a:p>
        </p:txBody>
      </p:sp>
      <p:sp>
        <p:nvSpPr>
          <p:cNvPr id="5" name="Text Placeholder 4"/>
          <p:cNvSpPr>
            <a:spLocks noGrp="1"/>
          </p:cNvSpPr>
          <p:nvPr>
            <p:ph type="body" sz="quarter" idx="17"/>
          </p:nvPr>
        </p:nvSpPr>
        <p:spPr/>
        <p:txBody>
          <a:bodyPr/>
          <a:lstStyle/>
          <a:p>
            <a:endParaRPr lang="fi-FI"/>
          </a:p>
        </p:txBody>
      </p:sp>
      <p:sp>
        <p:nvSpPr>
          <p:cNvPr id="6" name="Date Placeholder 5"/>
          <p:cNvSpPr>
            <a:spLocks noGrp="1"/>
          </p:cNvSpPr>
          <p:nvPr>
            <p:ph type="dt" sz="half" idx="19"/>
          </p:nvPr>
        </p:nvSpPr>
        <p:spPr/>
        <p:txBody>
          <a:bodyPr/>
          <a:lstStyle/>
          <a:p>
            <a:pPr>
              <a:defRPr/>
            </a:pPr>
            <a:r>
              <a:rPr lang="fi-FI" dirty="0"/>
              <a:t>17.04.2018</a:t>
            </a: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dirty="0"/>
          </a:p>
        </p:txBody>
      </p:sp>
    </p:spTree>
    <p:extLst>
      <p:ext uri="{BB962C8B-B14F-4D97-AF65-F5344CB8AC3E}">
        <p14:creationId xmlns:p14="http://schemas.microsoft.com/office/powerpoint/2010/main" val="30209807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a:lnSpc>
                <a:spcPct val="150000"/>
              </a:lnSpc>
              <a:buFont typeface="Arial" panose="020B0604020202020204" pitchFamily="34" charset="0"/>
              <a:buChar char="•"/>
            </a:pPr>
            <a:r>
              <a:rPr lang="en-US" sz="2000" dirty="0" err="1"/>
              <a:t>Microgrid</a:t>
            </a:r>
            <a:r>
              <a:rPr lang="en-US" sz="2000" dirty="0"/>
              <a:t> is a part of distribution network that is also capable of functioning independently without being connected to the main grid</a:t>
            </a:r>
          </a:p>
          <a:p>
            <a:pPr>
              <a:lnSpc>
                <a:spcPct val="150000"/>
              </a:lnSpc>
              <a:buFont typeface="Arial" panose="020B0604020202020204" pitchFamily="34" charset="0"/>
              <a:buChar char="•"/>
            </a:pPr>
            <a:r>
              <a:rPr lang="en-US" sz="2000" dirty="0"/>
              <a:t>Main components of </a:t>
            </a:r>
            <a:r>
              <a:rPr lang="en-US" sz="2000" dirty="0" err="1"/>
              <a:t>microgrid</a:t>
            </a:r>
            <a:r>
              <a:rPr lang="en-US" sz="2000" dirty="0"/>
              <a:t> are DER, PCC, network and monitoring/control system</a:t>
            </a:r>
          </a:p>
          <a:p>
            <a:pPr>
              <a:lnSpc>
                <a:spcPct val="150000"/>
              </a:lnSpc>
              <a:buFont typeface="Arial" panose="020B0604020202020204" pitchFamily="34" charset="0"/>
              <a:buChar char="•"/>
            </a:pPr>
            <a:r>
              <a:rPr lang="en-US" sz="2000" dirty="0"/>
              <a:t>While </a:t>
            </a:r>
            <a:r>
              <a:rPr lang="en-US" sz="2000" dirty="0" err="1"/>
              <a:t>microgrids</a:t>
            </a:r>
            <a:r>
              <a:rPr lang="en-US" sz="2000" dirty="0"/>
              <a:t> can have huge benefits in the future, there are still many issues that need to be solved</a:t>
            </a:r>
          </a:p>
        </p:txBody>
      </p:sp>
      <p:sp>
        <p:nvSpPr>
          <p:cNvPr id="3" name="Title 2"/>
          <p:cNvSpPr>
            <a:spLocks noGrp="1"/>
          </p:cNvSpPr>
          <p:nvPr>
            <p:ph type="ctrTitle"/>
          </p:nvPr>
        </p:nvSpPr>
        <p:spPr/>
        <p:txBody>
          <a:bodyPr/>
          <a:lstStyle/>
          <a:p>
            <a:r>
              <a:rPr lang="fi-FI" dirty="0" err="1"/>
              <a:t>Conclusions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17.04.2018</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dirty="0"/>
          </a:p>
        </p:txBody>
      </p:sp>
    </p:spTree>
    <p:extLst>
      <p:ext uri="{BB962C8B-B14F-4D97-AF65-F5344CB8AC3E}">
        <p14:creationId xmlns:p14="http://schemas.microsoft.com/office/powerpoint/2010/main" val="3223155658"/>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14061</TotalTime>
  <Words>1763</Words>
  <Application>Microsoft Office PowerPoint</Application>
  <PresentationFormat>On-screen Show (4:3)</PresentationFormat>
  <Paragraphs>179</Paragraphs>
  <Slides>10</Slides>
  <Notes>9</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presentation</vt:lpstr>
      <vt:lpstr>Aalto Content - Green</vt:lpstr>
      <vt:lpstr>ELEC-E8423 - Smart Grid  Technical solutions in Micro Grids</vt:lpstr>
      <vt:lpstr>Introduction</vt:lpstr>
      <vt:lpstr>Components of a microgrid</vt:lpstr>
      <vt:lpstr>Distributed energy resources</vt:lpstr>
      <vt:lpstr>Network</vt:lpstr>
      <vt:lpstr>Monitoring, Communication and Control</vt:lpstr>
      <vt:lpstr>Example cases</vt:lpstr>
      <vt:lpstr>Current barriers</vt:lpstr>
      <vt:lpstr>Conclusions</vt:lpstr>
      <vt:lpstr>Source material used</vt:lpstr>
    </vt:vector>
  </TitlesOfParts>
  <Company>TKK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Matti Lehtonen</cp:lastModifiedBy>
  <cp:revision>1147</cp:revision>
  <dcterms:created xsi:type="dcterms:W3CDTF">2010-03-23T14:57:30Z</dcterms:created>
  <dcterms:modified xsi:type="dcterms:W3CDTF">2018-04-17T06:00:12Z</dcterms:modified>
</cp:coreProperties>
</file>