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 id="2147483654"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6" d="100"/>
          <a:sy n="126" d="100"/>
        </p:scale>
        <p:origin x="-1194" y="-10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46400" cy="4937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49688" y="0"/>
            <a:ext cx="2946400" cy="493713"/>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79450" y="4689475"/>
            <a:ext cx="5438775" cy="4443413"/>
          </a:xfrm>
          <a:prstGeom prst="rect">
            <a:avLst/>
          </a:prstGeom>
          <a:noFill/>
          <a:ln>
            <a:noFill/>
          </a:ln>
        </p:spPr>
        <p:txBody>
          <a:bodyPr spcFirstLastPara="1" wrap="square" lIns="91425" tIns="91425" rIns="91425" bIns="91425" anchor="t" anchorCtr="0"/>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378950"/>
            <a:ext cx="2946400" cy="493713"/>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50417744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Shape 6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Shape 7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a:t>Electrical energy is a product and, like any other product, should satisfy the proper quality requirements. Electric power quality, or simply power quality, involves voltage, frequency, and waveform. Good power quality can be defined as a steady supply voltage that stays within the prescribed range</a:t>
            </a:r>
            <a:endParaRPr/>
          </a:p>
          <a:p>
            <a:pPr marL="0" marR="0" lvl="0" indent="0" algn="l" rtl="0">
              <a:spcBef>
                <a:spcPts val="0"/>
              </a:spcBef>
              <a:spcAft>
                <a:spcPts val="0"/>
              </a:spcAft>
              <a:buNone/>
            </a:pPr>
            <a:r>
              <a:rPr lang="fi-FI"/>
              <a:t>If electrical equipment is to operate correctly, it requires electrical energy to be supplied at a voltage that is within a specified range around the rated value. A significant part of the equipment in use today, especially electronic and computer devices, requires good power quality (PQ)</a:t>
            </a:r>
            <a:endParaRPr/>
          </a:p>
          <a:p>
            <a:pPr marL="0" marR="0" lvl="0" indent="0" algn="l" rtl="0">
              <a:spcBef>
                <a:spcPts val="0"/>
              </a:spcBef>
              <a:spcAft>
                <a:spcPts val="0"/>
              </a:spcAft>
              <a:buNone/>
            </a:pPr>
            <a:r>
              <a:rPr lang="fi-FI"/>
              <a:t>joint responsibility for the supplier and the electricity user.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fi-FI" sz="1100"/>
              <a:t>More DG e.g. in LV network: grid must operate in two directions, some consumers are becoming prosumers</a:t>
            </a:r>
            <a:endParaRPr sz="1100"/>
          </a:p>
          <a:p>
            <a:pPr marL="0" lvl="0" indent="0" rtl="0">
              <a:lnSpc>
                <a:spcPct val="115000"/>
              </a:lnSpc>
              <a:spcBef>
                <a:spcPts val="0"/>
              </a:spcBef>
              <a:spcAft>
                <a:spcPts val="0"/>
              </a:spcAft>
              <a:buNone/>
            </a:pPr>
            <a:r>
              <a:rPr lang="fi-FI" sz="1100"/>
              <a:t>Customer loads will incorporate power electronics for higher efficiency, may cause emissions that weaken PQ, electronics demand a steady voltage and frequency</a:t>
            </a:r>
            <a:endParaRPr sz="1100"/>
          </a:p>
          <a:p>
            <a:pPr marL="0" lvl="0" indent="0" rtl="0">
              <a:lnSpc>
                <a:spcPct val="115000"/>
              </a:lnSpc>
              <a:spcBef>
                <a:spcPts val="0"/>
              </a:spcBef>
              <a:spcAft>
                <a:spcPts val="0"/>
              </a:spcAft>
              <a:buNone/>
            </a:pPr>
            <a:r>
              <a:rPr lang="fi-FI" sz="1100"/>
              <a:t>Reactive power: some devices e.g. LED lamps generate more reactive power than before, in case of too much reactive power, DSO have to consume it in e.g. reactors to maintain balance; and in case of too little reactive power, DSO have to produce it with condensators</a:t>
            </a:r>
            <a:endParaRPr sz="1100"/>
          </a:p>
          <a:p>
            <a:pPr marL="0" lvl="0" indent="0" rtl="0">
              <a:lnSpc>
                <a:spcPct val="115000"/>
              </a:lnSpc>
              <a:spcBef>
                <a:spcPts val="0"/>
              </a:spcBef>
              <a:spcAft>
                <a:spcPts val="0"/>
              </a:spcAft>
              <a:buNone/>
            </a:pPr>
            <a:r>
              <a:rPr lang="fi-FI" sz="1100"/>
              <a:t>Cyber attack: problems with communication may cause disturbances, reduce power quality and in worst case result in long interruptions</a:t>
            </a:r>
            <a:endParaRPr sz="1100"/>
          </a:p>
          <a:p>
            <a:pPr marL="0" lvl="0" indent="0" rtl="0">
              <a:lnSpc>
                <a:spcPct val="115000"/>
              </a:lnSpc>
              <a:spcBef>
                <a:spcPts val="0"/>
              </a:spcBef>
              <a:spcAft>
                <a:spcPts val="0"/>
              </a:spcAft>
              <a:buNone/>
            </a:pPr>
            <a:r>
              <a:rPr lang="fi-FI" sz="1100"/>
              <a:t>E.g. powerline communication (if used) may cause disturbances and interfere with radio frequencies (e.g. radio amateurs concerned)</a:t>
            </a:r>
            <a:endParaRPr sz="1100"/>
          </a:p>
          <a:p>
            <a:pPr marL="0" lvl="0" indent="0" rtl="0">
              <a:lnSpc>
                <a:spcPct val="115000"/>
              </a:lnSpc>
              <a:spcBef>
                <a:spcPts val="0"/>
              </a:spcBef>
              <a:spcAft>
                <a:spcPts val="0"/>
              </a:spcAft>
              <a:buNone/>
            </a:pPr>
            <a:r>
              <a:rPr lang="fi-FI" sz="1100"/>
              <a:t>On the other hand, smart grids create a possibility to reduce the duration of interruptions</a:t>
            </a:r>
            <a:endParaRPr sz="800"/>
          </a:p>
        </p:txBody>
      </p:sp>
      <p:sp>
        <p:nvSpPr>
          <p:cNvPr id="112" name="Shape 112"/>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Issues in smart grids are usually related to voltage, imbalance and harmonics. Now we have a closer look at voltage; </a:t>
            </a:r>
            <a:endParaRPr/>
          </a:p>
          <a:p>
            <a:pPr marL="0" lvl="0" indent="0">
              <a:spcBef>
                <a:spcPts val="300"/>
              </a:spcBef>
              <a:spcAft>
                <a:spcPts val="0"/>
              </a:spcAft>
              <a:buNone/>
            </a:pPr>
            <a:r>
              <a:rPr lang="fi-FI"/>
              <a:t>why voltage quality is becoming increasingly important</a:t>
            </a:r>
            <a:endParaRPr/>
          </a:p>
          <a:p>
            <a:pPr marL="457200" lvl="0" indent="-317500" rtl="0">
              <a:spcBef>
                <a:spcPts val="300"/>
              </a:spcBef>
              <a:spcAft>
                <a:spcPts val="0"/>
              </a:spcAft>
              <a:buSzPts val="1400"/>
              <a:buChar char="-"/>
            </a:pPr>
            <a:r>
              <a:rPr lang="fi-FI"/>
              <a:t>modern electrical devices emit disturbances to grid</a:t>
            </a:r>
            <a:endParaRPr/>
          </a:p>
          <a:p>
            <a:pPr marL="457200" lvl="0" indent="-317500" rtl="0">
              <a:spcBef>
                <a:spcPts val="0"/>
              </a:spcBef>
              <a:spcAft>
                <a:spcPts val="0"/>
              </a:spcAft>
              <a:buSzPts val="1400"/>
              <a:buChar char="-"/>
            </a:pPr>
            <a:r>
              <a:rPr lang="fi-FI"/>
              <a:t>devices are more sensitive to voltage quality fluctuations and problems than before (e.g. operation disturbed, efficiency reduced), </a:t>
            </a:r>
            <a:br>
              <a:rPr lang="fi-FI"/>
            </a:br>
            <a:r>
              <a:rPr lang="fi-FI"/>
              <a:t>electronics demand steady voltage &amp; frequency</a:t>
            </a:r>
            <a:endParaRPr/>
          </a:p>
        </p:txBody>
      </p:sp>
      <p:sp>
        <p:nvSpPr>
          <p:cNvPr id="121" name="Shape 121"/>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How to overcome quality issues in SG? At first, a general look to the issue. Smart grids use higher share of intermittent renewable distributed generation,</a:t>
            </a:r>
            <a:endParaRPr/>
          </a:p>
          <a:p>
            <a:pPr marL="0" lvl="0" indent="0">
              <a:spcBef>
                <a:spcPts val="300"/>
              </a:spcBef>
              <a:spcAft>
                <a:spcPts val="0"/>
              </a:spcAft>
              <a:buNone/>
            </a:pPr>
            <a:r>
              <a:rPr lang="fi-FI"/>
              <a:t>and less fossil-fuel based conventional generation, may cause problems but with measurements, reserve power, data analysis and communication (devices, grid) those can be avoided</a:t>
            </a:r>
            <a:endParaRPr/>
          </a:p>
          <a:p>
            <a:pPr marL="0" lvl="0" indent="0">
              <a:spcBef>
                <a:spcPts val="300"/>
              </a:spcBef>
              <a:spcAft>
                <a:spcPts val="0"/>
              </a:spcAft>
              <a:buNone/>
            </a:pPr>
            <a:r>
              <a:rPr lang="fi-FI"/>
              <a:t>bidirectional: meter measures flow of electricity in two directions, how much kWh delivered from electric company, and also difference between generators production and customers load demand, how much kWh received</a:t>
            </a:r>
            <a:endParaRPr/>
          </a:p>
        </p:txBody>
      </p:sp>
      <p:sp>
        <p:nvSpPr>
          <p:cNvPr id="131" name="Shape 131"/>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Clr>
                <a:srgbClr val="000000"/>
              </a:buClr>
              <a:buSzPts val="1100"/>
              <a:buFont typeface="Arial"/>
              <a:buNone/>
            </a:pPr>
            <a:r>
              <a:rPr lang="fi-FI"/>
              <a:t>With the manifold increase in the distribution systems, the Power Quality (PQ) monitoring is becoming an important aspect for distribution network operators. Today, compliance of supply voltage with actual standards is rarely controlled and measured in the LV networks. Verification of product quality compliance for a large number of customers becomes more and more important with the advent of future smart grids. Close link between PQ measurements and network control is an essential requirement for an improved operation of future grids</a:t>
            </a:r>
            <a:endParaRPr/>
          </a:p>
          <a:p>
            <a:pPr marL="0" lvl="0" indent="0">
              <a:spcBef>
                <a:spcPts val="300"/>
              </a:spcBef>
              <a:spcAft>
                <a:spcPts val="0"/>
              </a:spcAft>
              <a:buClr>
                <a:srgbClr val="000000"/>
              </a:buClr>
              <a:buSzPts val="1100"/>
              <a:buFont typeface="Arial"/>
              <a:buNone/>
            </a:pPr>
            <a:r>
              <a:rPr lang="fi-FI"/>
              <a:t>The first step is to define the objective(s) of the Power Quality (PQ) monitoring. The second step is the conceptual phase, which has to cover a lot of aspects, like selection of locations, selection of monitors, transfer storage and processing of data and analysis and reporting of results</a:t>
            </a:r>
            <a:endParaRPr/>
          </a:p>
          <a:p>
            <a:pPr marL="0" lvl="0" indent="0">
              <a:spcBef>
                <a:spcPts val="300"/>
              </a:spcBef>
              <a:spcAft>
                <a:spcPts val="0"/>
              </a:spcAft>
              <a:buClr>
                <a:srgbClr val="000000"/>
              </a:buClr>
              <a:buSzPts val="1100"/>
              <a:buFont typeface="Arial"/>
              <a:buNone/>
            </a:pPr>
            <a:r>
              <a:rPr lang="fi-FI"/>
              <a:t>Generally, the selection of locations for PQ monitoring depends on utility’s objectives, the architecture of the power system, the length of the monitoring period and cost related issues. The location of monitoring equipment strongly depends on the detailed goals </a:t>
            </a:r>
            <a:endParaRPr/>
          </a:p>
          <a:p>
            <a:pPr marL="0" lvl="0" indent="0">
              <a:spcBef>
                <a:spcPts val="300"/>
              </a:spcBef>
              <a:spcAft>
                <a:spcPts val="0"/>
              </a:spcAft>
              <a:buClr>
                <a:srgbClr val="000000"/>
              </a:buClr>
              <a:buSzPts val="1100"/>
              <a:buFont typeface="Arial"/>
              <a:buNone/>
            </a:pPr>
            <a:r>
              <a:rPr lang="fi-FI"/>
              <a:t>fixed/mobile monitors</a:t>
            </a:r>
            <a:endParaRPr/>
          </a:p>
          <a:p>
            <a:pPr marL="0" lvl="0" indent="0">
              <a:spcBef>
                <a:spcPts val="300"/>
              </a:spcBef>
              <a:spcAft>
                <a:spcPts val="0"/>
              </a:spcAft>
              <a:buClr>
                <a:srgbClr val="000000"/>
              </a:buClr>
              <a:buSzPts val="1100"/>
              <a:buFont typeface="Arial"/>
              <a:buNone/>
            </a:pPr>
            <a:r>
              <a:rPr lang="fi-FI"/>
              <a:t>A powerful and cost-effective PQ system requires effective communication links, smart systems able to communicate with devices in order to download information and verify their availability, as well as robust information systems for gathering and analyzing data with minimal human intervention. The more robust communication links are, the better reliability will be achieved and the less corrective maintenance will be required. It is also recommended to oversize communication requirements</a:t>
            </a:r>
            <a:endParaRPr/>
          </a:p>
          <a:p>
            <a:pPr marL="0" lvl="0" indent="0">
              <a:spcBef>
                <a:spcPts val="300"/>
              </a:spcBef>
              <a:spcAft>
                <a:spcPts val="0"/>
              </a:spcAft>
              <a:buClr>
                <a:srgbClr val="000000"/>
              </a:buClr>
              <a:buSzPts val="1100"/>
              <a:buFont typeface="Arial"/>
              <a:buNone/>
            </a:pPr>
            <a:r>
              <a:rPr lang="fi-FI"/>
              <a:t>As a monitoring system grows, data storage and handling become more and more problematic. Highly aggregated indices are stored centralized, while the detailed data remains in the instrument itself (circular buffers) or a concentrator. Cloud computing</a:t>
            </a:r>
            <a:endParaRPr/>
          </a:p>
          <a:p>
            <a:pPr marL="0" lvl="0" indent="0">
              <a:spcBef>
                <a:spcPts val="300"/>
              </a:spcBef>
              <a:spcAft>
                <a:spcPts val="0"/>
              </a:spcAft>
              <a:buClr>
                <a:srgbClr val="000000"/>
              </a:buClr>
              <a:buSzPts val="1100"/>
              <a:buFont typeface="Arial"/>
              <a:buNone/>
            </a:pPr>
            <a:r>
              <a:rPr lang="fi-FI"/>
              <a:t>The ability of smart meters for bi directional communication of data enables the ability to collect information regarding the electricity fed back to the power grid from customer premises</a:t>
            </a:r>
            <a:endParaRPr/>
          </a:p>
          <a:p>
            <a:pPr marL="0" lvl="0" indent="0">
              <a:spcBef>
                <a:spcPts val="300"/>
              </a:spcBef>
              <a:spcAft>
                <a:spcPts val="0"/>
              </a:spcAft>
              <a:buClr>
                <a:schemeClr val="dk1"/>
              </a:buClr>
              <a:buSzPts val="1100"/>
              <a:buFont typeface="Arial"/>
              <a:buNone/>
            </a:pPr>
            <a:r>
              <a:rPr lang="fi-FI"/>
              <a:t>http://cired.net/publications/cired2015/papers/CIRED2015_0115_final.pdf</a:t>
            </a:r>
            <a:endParaRPr/>
          </a:p>
          <a:p>
            <a:pPr marL="0" lvl="0" indent="0" rtl="0">
              <a:spcBef>
                <a:spcPts val="300"/>
              </a:spcBef>
              <a:spcAft>
                <a:spcPts val="0"/>
              </a:spcAft>
              <a:buNone/>
            </a:pPr>
            <a:endParaRPr/>
          </a:p>
        </p:txBody>
      </p:sp>
      <p:sp>
        <p:nvSpPr>
          <p:cNvPr id="141" name="Shape 141"/>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rtl="0">
              <a:spcBef>
                <a:spcPts val="0"/>
              </a:spcBef>
              <a:spcAft>
                <a:spcPts val="0"/>
              </a:spcAft>
              <a:buNone/>
            </a:pPr>
            <a:fld id="{00000000-1234-1234-1234-123412341234}" type="slidenum">
              <a:rPr lang="fi-FI"/>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Shape 151"/>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Shape 163"/>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572400" y="1772220"/>
            <a:ext cx="7772400" cy="1086181"/>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3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ubTitle" idx="1"/>
          </p:nvPr>
        </p:nvSpPr>
        <p:spPr>
          <a:xfrm>
            <a:off x="572400" y="2858401"/>
            <a:ext cx="6285600" cy="2339529"/>
          </a:xfrm>
          <a:prstGeom prst="rect">
            <a:avLst/>
          </a:prstGeom>
          <a:noFill/>
          <a:ln>
            <a:noFill/>
          </a:ln>
        </p:spPr>
        <p:txBody>
          <a:bodyPr spcFirstLastPara="1" wrap="square" lIns="91425" tIns="91425" rIns="91425" bIns="91425" anchor="t" anchorCtr="0"/>
          <a:lstStyle>
            <a:lvl1pPr marR="0" lvl="0" algn="l" rtl="0">
              <a:lnSpc>
                <a:spcPct val="110800"/>
              </a:lnSpc>
              <a:spcBef>
                <a:spcPts val="400"/>
              </a:spcBef>
              <a:spcAft>
                <a:spcPts val="0"/>
              </a:spcAft>
              <a:buClr>
                <a:srgbClr val="FFFFFF"/>
              </a:buClr>
              <a:buSzPts val="2000"/>
              <a:buFont typeface="Arial"/>
              <a:buNone/>
              <a:defRPr sz="2000" b="0" i="0" u="none" strike="noStrike" cap="none">
                <a:solidFill>
                  <a:srgbClr val="FFFFFF"/>
                </a:solidFill>
                <a:latin typeface="Times New Roman"/>
                <a:ea typeface="Times New Roman"/>
                <a:cs typeface="Times New Roman"/>
                <a:sym typeface="Times New Roman"/>
              </a:defRPr>
            </a:lvl1pPr>
            <a:lvl2pPr marR="0" lvl="1" algn="ctr" rtl="0">
              <a:spcBef>
                <a:spcPts val="480"/>
              </a:spcBef>
              <a:spcAft>
                <a:spcPts val="0"/>
              </a:spcAft>
              <a:buClr>
                <a:srgbClr val="888888"/>
              </a:buClr>
              <a:buSzPts val="2400"/>
              <a:buFont typeface="Arial"/>
              <a:buNone/>
              <a:defRPr sz="2400" b="0" i="0" u="none" strike="noStrike" cap="none">
                <a:solidFill>
                  <a:srgbClr val="888888"/>
                </a:solidFill>
                <a:latin typeface="Times New Roman"/>
                <a:ea typeface="Times New Roman"/>
                <a:cs typeface="Times New Roman"/>
                <a:sym typeface="Times New Roman"/>
              </a:defRPr>
            </a:lvl2pPr>
            <a:lvl3pPr marR="0" lvl="2" algn="ctr" rtl="0">
              <a:spcBef>
                <a:spcPts val="400"/>
              </a:spcBef>
              <a:spcAft>
                <a:spcPts val="0"/>
              </a:spcAft>
              <a:buClr>
                <a:srgbClr val="888888"/>
              </a:buClr>
              <a:buSzPts val="2000"/>
              <a:buFont typeface="Arial"/>
              <a:buNone/>
              <a:defRPr sz="2000" b="0" i="0" u="none" strike="noStrike" cap="none">
                <a:solidFill>
                  <a:srgbClr val="888888"/>
                </a:solidFill>
                <a:latin typeface="Times New Roman"/>
                <a:ea typeface="Times New Roman"/>
                <a:cs typeface="Times New Roman"/>
                <a:sym typeface="Times New Roman"/>
              </a:defRPr>
            </a:lvl3pPr>
            <a:lvl4pPr marR="0" lvl="3"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4pPr>
            <a:lvl5pPr marR="0" lvl="4"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5pPr>
            <a:lvl6pPr marR="0" lvl="5"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6pPr>
            <a:lvl7pPr marR="0" lvl="6"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7pPr>
            <a:lvl8pPr marR="0" lvl="7"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8pPr>
            <a:lvl9pPr marR="0" lvl="8"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9pPr>
          </a:lstStyle>
          <a:p>
            <a:endParaRPr/>
          </a:p>
        </p:txBody>
      </p:sp>
      <p:sp>
        <p:nvSpPr>
          <p:cNvPr id="20" name="Shape 20"/>
          <p:cNvSpPr txBox="1">
            <a:spLocks noGrp="1"/>
          </p:cNvSpPr>
          <p:nvPr>
            <p:ph type="body" idx="2"/>
          </p:nvPr>
        </p:nvSpPr>
        <p:spPr>
          <a:xfrm>
            <a:off x="572401" y="5961599"/>
            <a:ext cx="2049245" cy="177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dk1"/>
              </a:buClr>
              <a:buSzPts val="1000"/>
              <a:buFont typeface="Arial"/>
              <a:buNone/>
              <a:defRPr sz="1000" b="1" i="0" u="none" strike="noStrike" cap="none">
                <a:solidFill>
                  <a:schemeClr val="dk1"/>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1" name="Shape 21"/>
          <p:cNvSpPr txBox="1">
            <a:spLocks noGrp="1"/>
          </p:cNvSpPr>
          <p:nvPr>
            <p:ph type="body" idx="3"/>
          </p:nvPr>
        </p:nvSpPr>
        <p:spPr>
          <a:xfrm>
            <a:off x="572400" y="6137467"/>
            <a:ext cx="204924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2" name="Shape 22"/>
          <p:cNvSpPr txBox="1">
            <a:spLocks noGrp="1"/>
          </p:cNvSpPr>
          <p:nvPr>
            <p:ph type="body" idx="4"/>
          </p:nvPr>
        </p:nvSpPr>
        <p:spPr>
          <a:xfrm>
            <a:off x="2862387" y="6137467"/>
            <a:ext cx="202711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3" name="Shape 23"/>
          <p:cNvSpPr txBox="1">
            <a:spLocks noGrp="1"/>
          </p:cNvSpPr>
          <p:nvPr>
            <p:ph type="body" idx="5"/>
          </p:nvPr>
        </p:nvSpPr>
        <p:spPr>
          <a:xfrm>
            <a:off x="7427603" y="5961599"/>
            <a:ext cx="1132198" cy="6336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4" name="Shape 24"/>
          <p:cNvSpPr txBox="1">
            <a:spLocks noGrp="1"/>
          </p:cNvSpPr>
          <p:nvPr>
            <p:ph type="body" idx="6"/>
          </p:nvPr>
        </p:nvSpPr>
        <p:spPr>
          <a:xfrm>
            <a:off x="5143295" y="5961067"/>
            <a:ext cx="1962357" cy="634132"/>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5" name="Shape 25"/>
          <p:cNvSpPr txBox="1">
            <a:spLocks noGrp="1"/>
          </p:cNvSpPr>
          <p:nvPr>
            <p:ph type="dt" idx="10"/>
          </p:nvPr>
        </p:nvSpPr>
        <p:spPr>
          <a:xfrm>
            <a:off x="2860675" y="5961063"/>
            <a:ext cx="2027238" cy="1778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0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Shape 3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Shape 35"/>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Shape 36"/>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3"/>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Shape 44"/>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Shape 45"/>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2"/>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Shape 53"/>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Shape 54"/>
          <p:cNvSpPr txBox="1">
            <a:spLocks noGrp="1"/>
          </p:cNvSpPr>
          <p:nvPr>
            <p:ph type="ctrTitle"/>
          </p:nvPr>
        </p:nvSpPr>
        <p:spPr>
          <a:xfrm>
            <a:off x="572400" y="547000"/>
            <a:ext cx="7772400" cy="2206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body" idx="1"/>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4325" y="119063"/>
            <a:ext cx="8520113" cy="962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body" idx="1"/>
          </p:nvPr>
        </p:nvSpPr>
        <p:spPr>
          <a:xfrm>
            <a:off x="32385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body" idx="2"/>
          </p:nvPr>
        </p:nvSpPr>
        <p:spPr>
          <a:xfrm>
            <a:off x="464820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Shape 1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Shape 13"/>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
        <p:nvSpPr>
          <p:cNvPr id="16" name="Shape 16"/>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Shape 27"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Shape 28"/>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hyperlink" Target="http://www.ijirae.com/volumes/vol1/issue10/48.NVEE10084.pdf" TargetMode="External"/><Relationship Id="rId3" Type="http://schemas.openxmlformats.org/officeDocument/2006/relationships/hyperlink" Target="http://ec.europa.eu/growth/sectors/electrical-engineering/emc-directive_fi" TargetMode="External"/><Relationship Id="rId7" Type="http://schemas.openxmlformats.org/officeDocument/2006/relationships/hyperlink" Target="http://www.iosrjournals.org/iosr-jeee/Papers/Vol13%20Issue%201/Version-1/A1301010104.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cired.net/publications/cired2015/papers/CIRED2015_0115_final.pdf" TargetMode="External"/><Relationship Id="rId5" Type="http://schemas.openxmlformats.org/officeDocument/2006/relationships/hyperlink" Target="http://www.naun.org/main/NAUN/circuitssystemssignal/17-290.pdf" TargetMode="External"/><Relationship Id="rId4" Type="http://schemas.openxmlformats.org/officeDocument/2006/relationships/hyperlink" Target="http://www.icrepq.com/icrepq'10/583-Bolle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3200" b="1" i="0" u="none" strike="noStrike" cap="none">
                <a:solidFill>
                  <a:schemeClr val="lt1"/>
                </a:solidFill>
                <a:latin typeface="Arial"/>
                <a:ea typeface="Arial"/>
                <a:cs typeface="Arial"/>
                <a:sym typeface="Arial"/>
              </a:rPr>
              <a:t>ELEC-E8423 - Smart Grid</a:t>
            </a:r>
            <a:br>
              <a:rPr lang="fi-FI" sz="3200" b="1" i="0" u="none" strike="noStrike" cap="none">
                <a:solidFill>
                  <a:schemeClr val="lt1"/>
                </a:solidFill>
                <a:latin typeface="Arial"/>
                <a:ea typeface="Arial"/>
                <a:cs typeface="Arial"/>
                <a:sym typeface="Arial"/>
              </a:rPr>
            </a:br>
            <a:r>
              <a:rPr lang="fi-FI" sz="3200" b="1" i="0" u="none" strike="noStrike" cap="none">
                <a:solidFill>
                  <a:schemeClr val="lt1"/>
                </a:solidFill>
                <a:latin typeface="Arial"/>
                <a:ea typeface="Arial"/>
                <a:cs typeface="Arial"/>
                <a:sym typeface="Arial"/>
              </a:rPr>
              <a:t/>
            </a:r>
            <a:br>
              <a:rPr lang="fi-FI" sz="3200" b="1" i="0" u="none" strike="noStrike" cap="none">
                <a:solidFill>
                  <a:schemeClr val="lt1"/>
                </a:solidFill>
                <a:latin typeface="Arial"/>
                <a:ea typeface="Arial"/>
                <a:cs typeface="Arial"/>
                <a:sym typeface="Arial"/>
              </a:rPr>
            </a:br>
            <a:r>
              <a:rPr lang="fi-FI" sz="3200" i="1"/>
              <a:t>Power Quality Issues in Smart Grid</a:t>
            </a:r>
            <a:endParaRPr sz="3200" b="1" i="1" u="none" strike="noStrike" cap="none">
              <a:solidFill>
                <a:schemeClr val="lt1"/>
              </a:solidFill>
              <a:latin typeface="Arial"/>
              <a:ea typeface="Arial"/>
              <a:cs typeface="Arial"/>
              <a:sym typeface="Arial"/>
            </a:endParaRPr>
          </a:p>
        </p:txBody>
      </p:sp>
      <p:sp>
        <p:nvSpPr>
          <p:cNvPr id="70" name="Shape 70"/>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Autofit/>
          </a:bodyPr>
          <a:lstStyle/>
          <a:p>
            <a:pPr marL="0" marR="0" lvl="0" indent="0" algn="l" rtl="0">
              <a:lnSpc>
                <a:spcPct val="110800"/>
              </a:lnSpc>
              <a:spcBef>
                <a:spcPts val="0"/>
              </a:spcBef>
              <a:spcAft>
                <a:spcPts val="0"/>
              </a:spcAft>
              <a:buClr>
                <a:srgbClr val="FFFFFF"/>
              </a:buClr>
              <a:buSzPts val="2000"/>
              <a:buFont typeface="Arial"/>
              <a:buNone/>
            </a:pPr>
            <a:r>
              <a:rPr lang="fi-FI" i="1"/>
              <a:t>Marius Baranauskas</a:t>
            </a:r>
            <a:endParaRPr i="1"/>
          </a:p>
          <a:p>
            <a:pPr marL="0" marR="0" lvl="0" indent="0" algn="l" rtl="0">
              <a:lnSpc>
                <a:spcPct val="110800"/>
              </a:lnSpc>
              <a:spcBef>
                <a:spcPts val="0"/>
              </a:spcBef>
              <a:spcAft>
                <a:spcPts val="0"/>
              </a:spcAft>
              <a:buClr>
                <a:srgbClr val="FFFFFF"/>
              </a:buClr>
              <a:buSzPts val="2000"/>
              <a:buFont typeface="Arial"/>
              <a:buNone/>
            </a:pPr>
            <a:r>
              <a:rPr lang="fi-FI" i="1"/>
              <a:t>Suvi Takala</a:t>
            </a:r>
            <a:endParaRPr i="1"/>
          </a:p>
          <a:p>
            <a:pPr marL="0" marR="0" lvl="0" indent="0" algn="l" rtl="0">
              <a:lnSpc>
                <a:spcPct val="110800"/>
              </a:lnSpc>
              <a:spcBef>
                <a:spcPts val="0"/>
              </a:spcBef>
              <a:spcAft>
                <a:spcPts val="0"/>
              </a:spcAft>
              <a:buClr>
                <a:srgbClr val="FFFFFF"/>
              </a:buClr>
              <a:buSzPts val="2000"/>
              <a:buFont typeface="Arial"/>
              <a:buNone/>
            </a:pPr>
            <a:endParaRPr i="1"/>
          </a:p>
          <a:p>
            <a:pPr marL="0" marR="0" lvl="0" indent="0" algn="l" rtl="0">
              <a:lnSpc>
                <a:spcPct val="110800"/>
              </a:lnSpc>
              <a:spcBef>
                <a:spcPts val="400"/>
              </a:spcBef>
              <a:spcAft>
                <a:spcPts val="0"/>
              </a:spcAft>
              <a:buClr>
                <a:srgbClr val="FFFFFF"/>
              </a:buClr>
              <a:buSzPts val="2000"/>
              <a:buFont typeface="Arial"/>
              <a:buNone/>
            </a:pPr>
            <a:endParaRPr sz="2000" b="0" i="0" u="none" strike="noStrike" cap="none">
              <a:solidFill>
                <a:srgbClr val="FFFFFF"/>
              </a:solidFill>
              <a:latin typeface="Times New Roman"/>
              <a:ea typeface="Times New Roman"/>
              <a:cs typeface="Times New Roman"/>
              <a:sym typeface="Times New Roman"/>
            </a:endParaRPr>
          </a:p>
        </p:txBody>
      </p:sp>
      <p:sp>
        <p:nvSpPr>
          <p:cNvPr id="71" name="Shape 7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000"/>
              <a:buFont typeface="Arial"/>
              <a:buNone/>
            </a:pPr>
            <a:endParaRPr sz="1000" b="1" i="0" u="none" strike="noStrike" cap="none">
              <a:solidFill>
                <a:schemeClr val="dk1"/>
              </a:solidFill>
              <a:latin typeface="Arial"/>
              <a:ea typeface="Arial"/>
              <a:cs typeface="Arial"/>
              <a:sym typeface="Arial"/>
            </a:endParaRPr>
          </a:p>
        </p:txBody>
      </p:sp>
      <p:sp>
        <p:nvSpPr>
          <p:cNvPr id="72" name="Shape 7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3" name="Shape 73"/>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r>
              <a:rPr lang="fi-FI"/>
              <a:t>1</a:t>
            </a:r>
            <a:r>
              <a:rPr lang="fi-FI" sz="1000" b="1" i="0" u="none" strike="noStrike" cap="none">
                <a:solidFill>
                  <a:schemeClr val="lt2"/>
                </a:solidFill>
                <a:latin typeface="Arial"/>
                <a:ea typeface="Arial"/>
                <a:cs typeface="Arial"/>
                <a:sym typeface="Arial"/>
              </a:rPr>
              <a:t>7.0</a:t>
            </a:r>
            <a:r>
              <a:rPr lang="fi-FI"/>
              <a:t>4</a:t>
            </a:r>
            <a:r>
              <a:rPr lang="fi-FI" sz="1000" b="1" i="0" u="none" strike="noStrike" cap="none">
                <a:solidFill>
                  <a:schemeClr val="lt2"/>
                </a:solidFill>
                <a:latin typeface="Arial"/>
                <a:ea typeface="Arial"/>
                <a:cs typeface="Arial"/>
                <a:sym typeface="Arial"/>
              </a:rPr>
              <a:t>.2018</a:t>
            </a:r>
            <a:endParaRPr sz="1000" b="1" i="0" u="none" strike="noStrike" cap="none">
              <a:solidFill>
                <a:schemeClr val="lt2"/>
              </a:solidFill>
              <a:latin typeface="Arial"/>
              <a:ea typeface="Arial"/>
              <a:cs typeface="Arial"/>
              <a:sym typeface="Arial"/>
            </a:endParaRPr>
          </a:p>
        </p:txBody>
      </p:sp>
      <p:sp>
        <p:nvSpPr>
          <p:cNvPr id="74" name="Shape 74"/>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5" name="Shape 75"/>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What is power quality?</a:t>
            </a:r>
            <a:endParaRPr sz="2700" b="1" i="0" u="none" strike="noStrike" cap="none">
              <a:solidFill>
                <a:schemeClr val="accent3"/>
              </a:solidFill>
              <a:latin typeface="Arial"/>
              <a:ea typeface="Arial"/>
              <a:cs typeface="Arial"/>
              <a:sym typeface="Arial"/>
            </a:endParaRPr>
          </a:p>
        </p:txBody>
      </p:sp>
      <p:sp>
        <p:nvSpPr>
          <p:cNvPr id="81" name="Shape 81"/>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2" name="Shape 82"/>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3" name="Shape 8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800" b="1" i="0" u="none" strike="noStrike" cap="none">
              <a:solidFill>
                <a:srgbClr val="898989"/>
              </a:solidFill>
              <a:latin typeface="Arial"/>
              <a:ea typeface="Arial"/>
              <a:cs typeface="Arial"/>
              <a:sym typeface="Arial"/>
            </a:endParaRPr>
          </a:p>
        </p:txBody>
      </p:sp>
      <p:sp>
        <p:nvSpPr>
          <p:cNvPr id="84" name="Shape 8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2</a:t>
            </a:fld>
            <a:endParaRPr sz="800" b="1" i="0" u="none" strike="noStrike" cap="none">
              <a:solidFill>
                <a:srgbClr val="898989"/>
              </a:solidFill>
              <a:latin typeface="Arial"/>
              <a:ea typeface="Arial"/>
              <a:cs typeface="Arial"/>
              <a:sym typeface="Arial"/>
            </a:endParaRPr>
          </a:p>
        </p:txBody>
      </p:sp>
      <p:sp>
        <p:nvSpPr>
          <p:cNvPr id="85" name="Shape 85"/>
          <p:cNvSpPr/>
          <p:nvPr/>
        </p:nvSpPr>
        <p:spPr>
          <a:xfrm>
            <a:off x="3607650" y="1387750"/>
            <a:ext cx="1701900" cy="7575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r>
              <a:rPr lang="fi-FI" sz="1600" b="1"/>
              <a:t>Power quality</a:t>
            </a:r>
            <a:endParaRPr sz="1600" b="1"/>
          </a:p>
        </p:txBody>
      </p:sp>
      <p:sp>
        <p:nvSpPr>
          <p:cNvPr id="86" name="Shape 86"/>
          <p:cNvSpPr txBox="1"/>
          <p:nvPr/>
        </p:nvSpPr>
        <p:spPr>
          <a:xfrm>
            <a:off x="572400" y="5282225"/>
            <a:ext cx="5727000" cy="596400"/>
          </a:xfrm>
          <a:prstGeom prst="rect">
            <a:avLst/>
          </a:prstGeom>
          <a:noFill/>
          <a:ln>
            <a:noFill/>
          </a:ln>
        </p:spPr>
        <p:txBody>
          <a:bodyPr spcFirstLastPara="1" wrap="square" lIns="91425" tIns="91425" rIns="91425" bIns="91425" anchor="ctr" anchorCtr="0">
            <a:noAutofit/>
          </a:bodyPr>
          <a:lstStyle/>
          <a:p>
            <a:pPr marL="0" lvl="0" indent="0" rtl="0">
              <a:lnSpc>
                <a:spcPct val="160000"/>
              </a:lnSpc>
              <a:spcBef>
                <a:spcPts val="0"/>
              </a:spcBef>
              <a:spcAft>
                <a:spcPts val="0"/>
              </a:spcAft>
              <a:buNone/>
            </a:pPr>
            <a:r>
              <a:rPr lang="fi-FI">
                <a:solidFill>
                  <a:schemeClr val="dk1"/>
                </a:solidFill>
              </a:rPr>
              <a:t>Regulations according to SFS-EN-50160</a:t>
            </a:r>
            <a:endParaRPr/>
          </a:p>
        </p:txBody>
      </p:sp>
      <p:sp>
        <p:nvSpPr>
          <p:cNvPr id="87" name="Shape 87"/>
          <p:cNvSpPr/>
          <p:nvPr/>
        </p:nvSpPr>
        <p:spPr>
          <a:xfrm>
            <a:off x="233925" y="2529813"/>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Power frequency</a:t>
            </a:r>
            <a:endParaRPr/>
          </a:p>
        </p:txBody>
      </p:sp>
      <p:sp>
        <p:nvSpPr>
          <p:cNvPr id="88" name="Shape 88"/>
          <p:cNvSpPr/>
          <p:nvPr/>
        </p:nvSpPr>
        <p:spPr>
          <a:xfrm>
            <a:off x="2411438" y="2528738"/>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Voltage mag.</a:t>
            </a:r>
            <a:endParaRPr/>
          </a:p>
          <a:p>
            <a:pPr marL="0" lvl="0" indent="0" algn="ctr" rtl="0">
              <a:spcBef>
                <a:spcPts val="0"/>
              </a:spcBef>
              <a:spcAft>
                <a:spcPts val="0"/>
              </a:spcAft>
              <a:buNone/>
            </a:pPr>
            <a:r>
              <a:rPr lang="fi-FI"/>
              <a:t>variations</a:t>
            </a:r>
            <a:endParaRPr/>
          </a:p>
        </p:txBody>
      </p:sp>
      <p:sp>
        <p:nvSpPr>
          <p:cNvPr id="89" name="Shape 89"/>
          <p:cNvSpPr/>
          <p:nvPr/>
        </p:nvSpPr>
        <p:spPr>
          <a:xfrm>
            <a:off x="233925" y="3425850"/>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Short voltage interruptions </a:t>
            </a:r>
            <a:endParaRPr/>
          </a:p>
        </p:txBody>
      </p:sp>
      <p:sp>
        <p:nvSpPr>
          <p:cNvPr id="90" name="Shape 90"/>
          <p:cNvSpPr/>
          <p:nvPr/>
        </p:nvSpPr>
        <p:spPr>
          <a:xfrm>
            <a:off x="4990575" y="2529813"/>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Rapid voltage changes</a:t>
            </a:r>
            <a:endParaRPr/>
          </a:p>
        </p:txBody>
      </p:sp>
      <p:sp>
        <p:nvSpPr>
          <p:cNvPr id="91" name="Shape 91"/>
          <p:cNvSpPr/>
          <p:nvPr/>
        </p:nvSpPr>
        <p:spPr>
          <a:xfrm>
            <a:off x="7303725" y="2529825"/>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Supply voltage dips</a:t>
            </a:r>
            <a:endParaRPr/>
          </a:p>
        </p:txBody>
      </p:sp>
      <p:sp>
        <p:nvSpPr>
          <p:cNvPr id="92" name="Shape 92"/>
          <p:cNvSpPr/>
          <p:nvPr/>
        </p:nvSpPr>
        <p:spPr>
          <a:xfrm>
            <a:off x="2411450" y="3425313"/>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fi-FI">
                <a:solidFill>
                  <a:schemeClr val="dk1"/>
                </a:solidFill>
              </a:rPr>
              <a:t>Long voltage interruptions</a:t>
            </a:r>
            <a:endParaRPr/>
          </a:p>
        </p:txBody>
      </p:sp>
      <p:sp>
        <p:nvSpPr>
          <p:cNvPr id="93" name="Shape 93"/>
          <p:cNvSpPr/>
          <p:nvPr/>
        </p:nvSpPr>
        <p:spPr>
          <a:xfrm>
            <a:off x="4990575" y="3425838"/>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Temporary freq overvoltages</a:t>
            </a:r>
            <a:endParaRPr/>
          </a:p>
        </p:txBody>
      </p:sp>
      <p:sp>
        <p:nvSpPr>
          <p:cNvPr id="94" name="Shape 94"/>
          <p:cNvSpPr/>
          <p:nvPr/>
        </p:nvSpPr>
        <p:spPr>
          <a:xfrm>
            <a:off x="7303725" y="3425850"/>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Transient overvoltages</a:t>
            </a:r>
            <a:endParaRPr/>
          </a:p>
        </p:txBody>
      </p:sp>
      <p:sp>
        <p:nvSpPr>
          <p:cNvPr id="95" name="Shape 95"/>
          <p:cNvSpPr/>
          <p:nvPr/>
        </p:nvSpPr>
        <p:spPr>
          <a:xfrm>
            <a:off x="3720600" y="4355313"/>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Harmonic voltage</a:t>
            </a:r>
            <a:endParaRPr/>
          </a:p>
        </p:txBody>
      </p:sp>
      <p:sp>
        <p:nvSpPr>
          <p:cNvPr id="96" name="Shape 96"/>
          <p:cNvSpPr/>
          <p:nvPr/>
        </p:nvSpPr>
        <p:spPr>
          <a:xfrm>
            <a:off x="1503825" y="4321875"/>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Voltage unbalance</a:t>
            </a:r>
            <a:endParaRPr/>
          </a:p>
        </p:txBody>
      </p:sp>
      <p:sp>
        <p:nvSpPr>
          <p:cNvPr id="97" name="Shape 97"/>
          <p:cNvSpPr/>
          <p:nvPr/>
        </p:nvSpPr>
        <p:spPr>
          <a:xfrm>
            <a:off x="5937375" y="4321875"/>
            <a:ext cx="1476000" cy="513600"/>
          </a:xfrm>
          <a:prstGeom prst="roundRect">
            <a:avLst>
              <a:gd name="adj" fmla="val 16667"/>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i-FI"/>
              <a:t>Interharmonic voltage</a:t>
            </a:r>
            <a:endParaRPr/>
          </a:p>
        </p:txBody>
      </p:sp>
      <p:cxnSp>
        <p:nvCxnSpPr>
          <p:cNvPr id="98" name="Shape 98"/>
          <p:cNvCxnSpPr>
            <a:stCxn id="85" idx="2"/>
            <a:endCxn id="91" idx="0"/>
          </p:cNvCxnSpPr>
          <p:nvPr/>
        </p:nvCxnSpPr>
        <p:spPr>
          <a:xfrm rot="-5400000" flipH="1">
            <a:off x="6057900" y="545950"/>
            <a:ext cx="384600" cy="3583200"/>
          </a:xfrm>
          <a:prstGeom prst="bentConnector3">
            <a:avLst>
              <a:gd name="adj1" fmla="val 49997"/>
            </a:avLst>
          </a:prstGeom>
          <a:noFill/>
          <a:ln w="9525" cap="flat" cmpd="sng">
            <a:solidFill>
              <a:schemeClr val="dk2"/>
            </a:solidFill>
            <a:prstDash val="solid"/>
            <a:round/>
            <a:headEnd type="none" w="med" len="med"/>
            <a:tailEnd type="none" w="med" len="med"/>
          </a:ln>
        </p:spPr>
      </p:cxnSp>
      <p:cxnSp>
        <p:nvCxnSpPr>
          <p:cNvPr id="99" name="Shape 99"/>
          <p:cNvCxnSpPr>
            <a:stCxn id="85" idx="2"/>
            <a:endCxn id="87" idx="0"/>
          </p:cNvCxnSpPr>
          <p:nvPr/>
        </p:nvCxnSpPr>
        <p:spPr>
          <a:xfrm rot="5400000">
            <a:off x="2523000" y="594250"/>
            <a:ext cx="384600" cy="3486600"/>
          </a:xfrm>
          <a:prstGeom prst="bentConnector3">
            <a:avLst>
              <a:gd name="adj1" fmla="val 49995"/>
            </a:avLst>
          </a:prstGeom>
          <a:noFill/>
          <a:ln w="9525" cap="flat" cmpd="sng">
            <a:solidFill>
              <a:schemeClr val="dk2"/>
            </a:solidFill>
            <a:prstDash val="solid"/>
            <a:round/>
            <a:headEnd type="none" w="med" len="med"/>
            <a:tailEnd type="none" w="med" len="med"/>
          </a:ln>
        </p:spPr>
      </p:cxnSp>
      <p:cxnSp>
        <p:nvCxnSpPr>
          <p:cNvPr id="100" name="Shape 100"/>
          <p:cNvCxnSpPr>
            <a:stCxn id="85" idx="2"/>
            <a:endCxn id="90" idx="0"/>
          </p:cNvCxnSpPr>
          <p:nvPr/>
        </p:nvCxnSpPr>
        <p:spPr>
          <a:xfrm rot="-5400000" flipH="1">
            <a:off x="4901250" y="1702600"/>
            <a:ext cx="384600" cy="1269900"/>
          </a:xfrm>
          <a:prstGeom prst="bentConnector3">
            <a:avLst>
              <a:gd name="adj1" fmla="val 49995"/>
            </a:avLst>
          </a:prstGeom>
          <a:noFill/>
          <a:ln w="9525" cap="flat" cmpd="sng">
            <a:solidFill>
              <a:schemeClr val="dk2"/>
            </a:solidFill>
            <a:prstDash val="solid"/>
            <a:round/>
            <a:headEnd type="none" w="med" len="med"/>
            <a:tailEnd type="none" w="med" len="med"/>
          </a:ln>
        </p:spPr>
      </p:cxnSp>
      <p:cxnSp>
        <p:nvCxnSpPr>
          <p:cNvPr id="101" name="Shape 101"/>
          <p:cNvCxnSpPr>
            <a:stCxn id="85" idx="2"/>
            <a:endCxn id="88" idx="0"/>
          </p:cNvCxnSpPr>
          <p:nvPr/>
        </p:nvCxnSpPr>
        <p:spPr>
          <a:xfrm rot="5400000">
            <a:off x="3612300" y="1682350"/>
            <a:ext cx="383400" cy="1309200"/>
          </a:xfrm>
          <a:prstGeom prst="bentConnector3">
            <a:avLst>
              <a:gd name="adj1" fmla="val 50011"/>
            </a:avLst>
          </a:prstGeom>
          <a:noFill/>
          <a:ln w="9525" cap="flat" cmpd="sng">
            <a:solidFill>
              <a:schemeClr val="dk2"/>
            </a:solidFill>
            <a:prstDash val="solid"/>
            <a:round/>
            <a:headEnd type="none" w="med" len="med"/>
            <a:tailEnd type="none" w="med" len="med"/>
          </a:ln>
        </p:spPr>
      </p:cxnSp>
      <p:cxnSp>
        <p:nvCxnSpPr>
          <p:cNvPr id="102" name="Shape 102"/>
          <p:cNvCxnSpPr>
            <a:stCxn id="85" idx="2"/>
            <a:endCxn id="89" idx="0"/>
          </p:cNvCxnSpPr>
          <p:nvPr/>
        </p:nvCxnSpPr>
        <p:spPr>
          <a:xfrm rot="5400000">
            <a:off x="2074950" y="1042300"/>
            <a:ext cx="1280700" cy="3486600"/>
          </a:xfrm>
          <a:prstGeom prst="bentConnector3">
            <a:avLst>
              <a:gd name="adj1" fmla="val 81748"/>
            </a:avLst>
          </a:prstGeom>
          <a:noFill/>
          <a:ln w="9525" cap="flat" cmpd="sng">
            <a:solidFill>
              <a:schemeClr val="dk2"/>
            </a:solidFill>
            <a:prstDash val="solid"/>
            <a:round/>
            <a:headEnd type="none" w="med" len="med"/>
            <a:tailEnd type="none" w="med" len="med"/>
          </a:ln>
        </p:spPr>
      </p:cxnSp>
      <p:cxnSp>
        <p:nvCxnSpPr>
          <p:cNvPr id="103" name="Shape 103"/>
          <p:cNvCxnSpPr>
            <a:stCxn id="85" idx="2"/>
            <a:endCxn id="94" idx="0"/>
          </p:cNvCxnSpPr>
          <p:nvPr/>
        </p:nvCxnSpPr>
        <p:spPr>
          <a:xfrm rot="-5400000" flipH="1">
            <a:off x="5609850" y="994000"/>
            <a:ext cx="1280700" cy="3583200"/>
          </a:xfrm>
          <a:prstGeom prst="bentConnector3">
            <a:avLst>
              <a:gd name="adj1" fmla="val 81748"/>
            </a:avLst>
          </a:prstGeom>
          <a:noFill/>
          <a:ln w="9525" cap="flat" cmpd="sng">
            <a:solidFill>
              <a:schemeClr val="dk2"/>
            </a:solidFill>
            <a:prstDash val="solid"/>
            <a:round/>
            <a:headEnd type="none" w="med" len="med"/>
            <a:tailEnd type="none" w="med" len="med"/>
          </a:ln>
        </p:spPr>
      </p:cxnSp>
      <p:cxnSp>
        <p:nvCxnSpPr>
          <p:cNvPr id="104" name="Shape 104"/>
          <p:cNvCxnSpPr>
            <a:stCxn id="85" idx="2"/>
            <a:endCxn id="92" idx="0"/>
          </p:cNvCxnSpPr>
          <p:nvPr/>
        </p:nvCxnSpPr>
        <p:spPr>
          <a:xfrm rot="5400000">
            <a:off x="3163950" y="2130700"/>
            <a:ext cx="1280100" cy="1309200"/>
          </a:xfrm>
          <a:prstGeom prst="bentConnector3">
            <a:avLst>
              <a:gd name="adj1" fmla="val 81787"/>
            </a:avLst>
          </a:prstGeom>
          <a:noFill/>
          <a:ln w="9525" cap="flat" cmpd="sng">
            <a:solidFill>
              <a:schemeClr val="dk2"/>
            </a:solidFill>
            <a:prstDash val="solid"/>
            <a:round/>
            <a:headEnd type="none" w="med" len="med"/>
            <a:tailEnd type="none" w="med" len="med"/>
          </a:ln>
        </p:spPr>
      </p:cxnSp>
      <p:cxnSp>
        <p:nvCxnSpPr>
          <p:cNvPr id="105" name="Shape 105"/>
          <p:cNvCxnSpPr>
            <a:stCxn id="85" idx="2"/>
            <a:endCxn id="93" idx="0"/>
          </p:cNvCxnSpPr>
          <p:nvPr/>
        </p:nvCxnSpPr>
        <p:spPr>
          <a:xfrm rot="-5400000" flipH="1">
            <a:off x="4453200" y="2150650"/>
            <a:ext cx="1280700" cy="1269900"/>
          </a:xfrm>
          <a:prstGeom prst="bentConnector3">
            <a:avLst>
              <a:gd name="adj1" fmla="val 81748"/>
            </a:avLst>
          </a:prstGeom>
          <a:noFill/>
          <a:ln w="9525" cap="flat" cmpd="sng">
            <a:solidFill>
              <a:schemeClr val="dk2"/>
            </a:solidFill>
            <a:prstDash val="solid"/>
            <a:round/>
            <a:headEnd type="none" w="med" len="med"/>
            <a:tailEnd type="none" w="med" len="med"/>
          </a:ln>
        </p:spPr>
      </p:cxnSp>
      <p:cxnSp>
        <p:nvCxnSpPr>
          <p:cNvPr id="106" name="Shape 106"/>
          <p:cNvCxnSpPr>
            <a:stCxn id="85" idx="2"/>
            <a:endCxn id="95" idx="0"/>
          </p:cNvCxnSpPr>
          <p:nvPr/>
        </p:nvCxnSpPr>
        <p:spPr>
          <a:xfrm rot="-5400000" flipH="1">
            <a:off x="3353850" y="3250000"/>
            <a:ext cx="2210100" cy="600"/>
          </a:xfrm>
          <a:prstGeom prst="bentConnector3">
            <a:avLst>
              <a:gd name="adj1" fmla="val 49999"/>
            </a:avLst>
          </a:prstGeom>
          <a:noFill/>
          <a:ln w="9525" cap="flat" cmpd="sng">
            <a:solidFill>
              <a:schemeClr val="dk2"/>
            </a:solidFill>
            <a:prstDash val="solid"/>
            <a:round/>
            <a:headEnd type="none" w="med" len="med"/>
            <a:tailEnd type="none" w="med" len="med"/>
          </a:ln>
        </p:spPr>
      </p:cxnSp>
      <p:cxnSp>
        <p:nvCxnSpPr>
          <p:cNvPr id="107" name="Shape 107"/>
          <p:cNvCxnSpPr>
            <a:stCxn id="85" idx="2"/>
            <a:endCxn id="97" idx="0"/>
          </p:cNvCxnSpPr>
          <p:nvPr/>
        </p:nvCxnSpPr>
        <p:spPr>
          <a:xfrm rot="-5400000" flipH="1">
            <a:off x="4478700" y="2125150"/>
            <a:ext cx="2176500" cy="2216700"/>
          </a:xfrm>
          <a:prstGeom prst="bentConnector3">
            <a:avLst>
              <a:gd name="adj1" fmla="val 92058"/>
            </a:avLst>
          </a:prstGeom>
          <a:noFill/>
          <a:ln w="9525" cap="flat" cmpd="sng">
            <a:solidFill>
              <a:schemeClr val="dk2"/>
            </a:solidFill>
            <a:prstDash val="solid"/>
            <a:round/>
            <a:headEnd type="none" w="med" len="med"/>
            <a:tailEnd type="none" w="med" len="med"/>
          </a:ln>
        </p:spPr>
      </p:cxnSp>
      <p:cxnSp>
        <p:nvCxnSpPr>
          <p:cNvPr id="108" name="Shape 108"/>
          <p:cNvCxnSpPr>
            <a:stCxn id="85" idx="2"/>
            <a:endCxn id="96" idx="0"/>
          </p:cNvCxnSpPr>
          <p:nvPr/>
        </p:nvCxnSpPr>
        <p:spPr>
          <a:xfrm rot="5400000">
            <a:off x="2262000" y="2125150"/>
            <a:ext cx="2176500" cy="2216700"/>
          </a:xfrm>
          <a:prstGeom prst="bentConnector3">
            <a:avLst>
              <a:gd name="adj1" fmla="val 92058"/>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15" name="Shape 115"/>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16" name="Shape 116"/>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3</a:t>
            </a:fld>
            <a:endParaRPr/>
          </a:p>
        </p:txBody>
      </p:sp>
      <p:pic>
        <p:nvPicPr>
          <p:cNvPr id="117" name="Shape 117"/>
          <p:cNvPicPr preferRelativeResize="0"/>
          <p:nvPr/>
        </p:nvPicPr>
        <p:blipFill>
          <a:blip r:embed="rId3">
            <a:alphaModFix/>
          </a:blip>
          <a:stretch>
            <a:fillRect/>
          </a:stretch>
        </p:blipFill>
        <p:spPr>
          <a:xfrm>
            <a:off x="152400" y="534825"/>
            <a:ext cx="8839198" cy="509237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Voltage Quality</a:t>
            </a:r>
            <a:endParaRPr/>
          </a:p>
        </p:txBody>
      </p:sp>
      <p:sp>
        <p:nvSpPr>
          <p:cNvPr id="124" name="Shape 124"/>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5" name="Shape 125"/>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6" name="Shape 126"/>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4</a:t>
            </a:fld>
            <a:endParaRPr/>
          </a:p>
        </p:txBody>
      </p:sp>
      <p:pic>
        <p:nvPicPr>
          <p:cNvPr id="127" name="Shape 127"/>
          <p:cNvPicPr preferRelativeResize="0"/>
          <p:nvPr/>
        </p:nvPicPr>
        <p:blipFill>
          <a:blip r:embed="rId3">
            <a:alphaModFix/>
          </a:blip>
          <a:stretch>
            <a:fillRect/>
          </a:stretch>
        </p:blipFill>
        <p:spPr>
          <a:xfrm>
            <a:off x="1412388" y="1540140"/>
            <a:ext cx="6092414" cy="385001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Solutions</a:t>
            </a:r>
            <a:endParaRPr/>
          </a:p>
        </p:txBody>
      </p:sp>
      <p:sp>
        <p:nvSpPr>
          <p:cNvPr id="134" name="Shape 134"/>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5" name="Shape 135"/>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6" name="Shape 136"/>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5</a:t>
            </a:fld>
            <a:endParaRPr/>
          </a:p>
        </p:txBody>
      </p:sp>
      <p:pic>
        <p:nvPicPr>
          <p:cNvPr id="137" name="Shape 137"/>
          <p:cNvPicPr preferRelativeResize="0"/>
          <p:nvPr/>
        </p:nvPicPr>
        <p:blipFill>
          <a:blip r:embed="rId3">
            <a:alphaModFix/>
          </a:blip>
          <a:stretch>
            <a:fillRect/>
          </a:stretch>
        </p:blipFill>
        <p:spPr>
          <a:xfrm>
            <a:off x="1488500" y="1396950"/>
            <a:ext cx="6166999" cy="41363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572400" y="1497600"/>
            <a:ext cx="6285600" cy="4136400"/>
          </a:xfrm>
          <a:prstGeom prst="rect">
            <a:avLst/>
          </a:prstGeom>
        </p:spPr>
        <p:txBody>
          <a:bodyPr spcFirstLastPara="1" wrap="square" lIns="91425" tIns="91425" rIns="91425" bIns="91425" anchor="t" anchorCtr="0">
            <a:noAutofit/>
          </a:bodyPr>
          <a:lstStyle/>
          <a:p>
            <a:pPr marL="457200" lvl="0" indent="-317500" rtl="0">
              <a:spcBef>
                <a:spcPts val="280"/>
              </a:spcBef>
              <a:spcAft>
                <a:spcPts val="0"/>
              </a:spcAft>
              <a:buSzPts val="1400"/>
              <a:buChar char="●"/>
            </a:pPr>
            <a:r>
              <a:rPr lang="fi-FI"/>
              <a:t>Multilevel monitoring approach</a:t>
            </a:r>
            <a:endParaRPr/>
          </a:p>
          <a:p>
            <a:pPr marL="457200" lvl="0" indent="-317500" rtl="0">
              <a:spcBef>
                <a:spcPts val="0"/>
              </a:spcBef>
              <a:spcAft>
                <a:spcPts val="0"/>
              </a:spcAft>
              <a:buSzPts val="1400"/>
              <a:buChar char="●"/>
            </a:pPr>
            <a:r>
              <a:rPr lang="fi-FI"/>
              <a:t>Selection of monitoring locations and selection of equipment</a:t>
            </a:r>
            <a:endParaRPr/>
          </a:p>
          <a:p>
            <a:pPr marL="457200" lvl="0" indent="-317500" rtl="0">
              <a:spcBef>
                <a:spcPts val="0"/>
              </a:spcBef>
              <a:spcAft>
                <a:spcPts val="0"/>
              </a:spcAft>
              <a:buSzPts val="1400"/>
              <a:buChar char="●"/>
            </a:pPr>
            <a:r>
              <a:rPr lang="fi-FI"/>
              <a:t>Communication links and protocols</a:t>
            </a:r>
            <a:endParaRPr/>
          </a:p>
          <a:p>
            <a:pPr marL="457200" lvl="0" indent="-317500" rtl="0">
              <a:spcBef>
                <a:spcPts val="0"/>
              </a:spcBef>
              <a:spcAft>
                <a:spcPts val="0"/>
              </a:spcAft>
              <a:buSzPts val="1400"/>
              <a:buChar char="●"/>
            </a:pPr>
            <a:r>
              <a:rPr lang="fi-FI"/>
              <a:t>Storage and analysis of data</a:t>
            </a:r>
            <a:endParaRPr/>
          </a:p>
          <a:p>
            <a:pPr marL="0" lvl="0" indent="0" rtl="0">
              <a:spcBef>
                <a:spcPts val="280"/>
              </a:spcBef>
              <a:spcAft>
                <a:spcPts val="0"/>
              </a:spcAft>
              <a:buNone/>
            </a:pPr>
            <a:endParaRPr/>
          </a:p>
        </p:txBody>
      </p:sp>
      <p:sp>
        <p:nvSpPr>
          <p:cNvPr id="144" name="Shape 144"/>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i-FI"/>
              <a:t>PQ monitoring</a:t>
            </a:r>
            <a:endParaRPr/>
          </a:p>
        </p:txBody>
      </p:sp>
      <p:sp>
        <p:nvSpPr>
          <p:cNvPr id="145" name="Shape 145"/>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46" name="Shape 146"/>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47" name="Shape 147"/>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rtl="0">
              <a:spcBef>
                <a:spcPts val="0"/>
              </a:spcBef>
              <a:spcAft>
                <a:spcPts val="0"/>
              </a:spcAft>
              <a:buNone/>
            </a:pPr>
            <a:r>
              <a:rPr lang="fi-FI"/>
              <a:t>Page </a:t>
            </a:r>
            <a:fld id="{00000000-1234-1234-1234-123412341234}" type="slidenum">
              <a:rPr lang="fi-FI"/>
              <a:t>6</a:t>
            </a:fld>
            <a:endParaRPr/>
          </a:p>
        </p:txBody>
      </p:sp>
      <p:pic>
        <p:nvPicPr>
          <p:cNvPr id="148" name="Shape 148"/>
          <p:cNvPicPr preferRelativeResize="0"/>
          <p:nvPr/>
        </p:nvPicPr>
        <p:blipFill>
          <a:blip r:embed="rId3">
            <a:alphaModFix/>
          </a:blip>
          <a:stretch>
            <a:fillRect/>
          </a:stretch>
        </p:blipFill>
        <p:spPr>
          <a:xfrm>
            <a:off x="1170988" y="3021150"/>
            <a:ext cx="6575225" cy="2527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Conclusions</a:t>
            </a:r>
            <a:endParaRPr sz="2700" b="1" i="0" u="none" strike="noStrike" cap="none">
              <a:solidFill>
                <a:schemeClr val="accent3"/>
              </a:solidFill>
              <a:latin typeface="Arial"/>
              <a:ea typeface="Arial"/>
              <a:cs typeface="Arial"/>
              <a:sym typeface="Arial"/>
            </a:endParaRPr>
          </a:p>
        </p:txBody>
      </p:sp>
      <p:sp>
        <p:nvSpPr>
          <p:cNvPr id="154" name="Shape 15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55" name="Shape 15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56" name="Shape 15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157" name="Shape 157"/>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7</a:t>
            </a:fld>
            <a:endParaRPr sz="800" b="1" i="0" u="none" strike="noStrike" cap="none">
              <a:solidFill>
                <a:srgbClr val="898989"/>
              </a:solidFill>
              <a:latin typeface="Arial"/>
              <a:ea typeface="Arial"/>
              <a:cs typeface="Arial"/>
              <a:sym typeface="Arial"/>
            </a:endParaRPr>
          </a:p>
        </p:txBody>
      </p:sp>
      <p:pic>
        <p:nvPicPr>
          <p:cNvPr id="158" name="Shape 158"/>
          <p:cNvPicPr preferRelativeResize="0"/>
          <p:nvPr/>
        </p:nvPicPr>
        <p:blipFill>
          <a:blip r:embed="rId3">
            <a:alphaModFix/>
          </a:blip>
          <a:stretch>
            <a:fillRect/>
          </a:stretch>
        </p:blipFill>
        <p:spPr>
          <a:xfrm>
            <a:off x="519113" y="1991940"/>
            <a:ext cx="8105775" cy="762000"/>
          </a:xfrm>
          <a:prstGeom prst="rect">
            <a:avLst/>
          </a:prstGeom>
          <a:noFill/>
          <a:ln>
            <a:noFill/>
          </a:ln>
        </p:spPr>
      </p:pic>
      <p:pic>
        <p:nvPicPr>
          <p:cNvPr id="159" name="Shape 159"/>
          <p:cNvPicPr preferRelativeResize="0"/>
          <p:nvPr/>
        </p:nvPicPr>
        <p:blipFill>
          <a:blip r:embed="rId4">
            <a:alphaModFix/>
          </a:blip>
          <a:stretch>
            <a:fillRect/>
          </a:stretch>
        </p:blipFill>
        <p:spPr>
          <a:xfrm>
            <a:off x="514350" y="3130650"/>
            <a:ext cx="8115300" cy="647700"/>
          </a:xfrm>
          <a:prstGeom prst="rect">
            <a:avLst/>
          </a:prstGeom>
          <a:noFill/>
          <a:ln>
            <a:noFill/>
          </a:ln>
        </p:spPr>
      </p:pic>
      <p:pic>
        <p:nvPicPr>
          <p:cNvPr id="160" name="Shape 160"/>
          <p:cNvPicPr preferRelativeResize="0"/>
          <p:nvPr/>
        </p:nvPicPr>
        <p:blipFill>
          <a:blip r:embed="rId5">
            <a:alphaModFix/>
          </a:blip>
          <a:stretch>
            <a:fillRect/>
          </a:stretch>
        </p:blipFill>
        <p:spPr>
          <a:xfrm>
            <a:off x="514363" y="4254325"/>
            <a:ext cx="8115300" cy="647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European Commission. </a:t>
            </a:r>
            <a:r>
              <a:rPr lang="fi-FI" sz="1200" b="0" i="1">
                <a:latin typeface="Calibri"/>
                <a:ea typeface="Calibri"/>
                <a:cs typeface="Calibri"/>
                <a:sym typeface="Calibri"/>
              </a:rPr>
              <a:t>Electromagnetic Compatibility (EMC) Directive. </a:t>
            </a:r>
            <a:r>
              <a:rPr lang="fi-FI" sz="1200" b="0">
                <a:latin typeface="Calibri"/>
                <a:ea typeface="Calibri"/>
                <a:cs typeface="Calibri"/>
                <a:sym typeface="Calibri"/>
              </a:rPr>
              <a:t>Available:</a:t>
            </a:r>
            <a:r>
              <a:rPr lang="fi-FI" sz="1200" b="0">
                <a:uFill>
                  <a:noFill/>
                </a:uFill>
                <a:latin typeface="Calibri"/>
                <a:ea typeface="Calibri"/>
                <a:cs typeface="Calibri"/>
                <a:sym typeface="Calibri"/>
                <a:hlinkClick r:id="rId3"/>
              </a:rPr>
              <a:t> </a:t>
            </a:r>
            <a:r>
              <a:rPr lang="fi-FI" sz="1200" b="0" u="sng">
                <a:solidFill>
                  <a:schemeClr val="hlink"/>
                </a:solidFill>
                <a:latin typeface="Calibri"/>
                <a:ea typeface="Calibri"/>
                <a:cs typeface="Calibri"/>
                <a:sym typeface="Calibri"/>
                <a:hlinkClick r:id="rId3"/>
              </a:rPr>
              <a:t>http://ec.europa.eu/growth/sectors/electrical-engineering/emc-directive_fi</a:t>
            </a:r>
            <a:r>
              <a:rPr lang="fi-FI" sz="1200" b="0">
                <a:latin typeface="Calibri"/>
                <a:ea typeface="Calibri"/>
                <a:cs typeface="Calibri"/>
                <a:sym typeface="Calibri"/>
              </a:rPr>
              <a:t> Accessed: 15.4.2018</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Finnish Standards Association SFS. (2010) </a:t>
            </a:r>
            <a:r>
              <a:rPr lang="fi-FI" sz="1200" b="0" i="1">
                <a:latin typeface="Calibri"/>
                <a:ea typeface="Calibri"/>
                <a:cs typeface="Calibri"/>
                <a:sym typeface="Calibri"/>
              </a:rPr>
              <a:t>Voltage characteristics of electricity supplied by public electricity networks</a:t>
            </a:r>
            <a:r>
              <a:rPr lang="fi-FI" sz="1200" b="0">
                <a:latin typeface="Calibri"/>
                <a:ea typeface="Calibri"/>
                <a:cs typeface="Calibri"/>
                <a:sym typeface="Calibri"/>
              </a:rPr>
              <a:t>. European Standard, SFS-EN 50160. 4. edition, 63 pp.</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Bollen, M.H.J. et al. (2010) </a:t>
            </a:r>
            <a:r>
              <a:rPr lang="fi-FI" sz="1200" b="0" i="1">
                <a:latin typeface="Calibri"/>
                <a:ea typeface="Calibri"/>
                <a:cs typeface="Calibri"/>
                <a:sym typeface="Calibri"/>
              </a:rPr>
              <a:t>Power Quality aspects of Smart Grids.</a:t>
            </a:r>
            <a:r>
              <a:rPr lang="fi-FI" sz="1200" b="0">
                <a:latin typeface="Calibri"/>
                <a:ea typeface="Calibri"/>
                <a:cs typeface="Calibri"/>
                <a:sym typeface="Calibri"/>
              </a:rPr>
              <a:t> Internation Conference on Renewable Energies and Power Quality RE&amp;PJ, vol 1, no 8. Available:</a:t>
            </a:r>
            <a:r>
              <a:rPr lang="fi-FI" sz="1200" b="0">
                <a:uFill>
                  <a:noFill/>
                </a:uFill>
                <a:latin typeface="Calibri"/>
                <a:ea typeface="Calibri"/>
                <a:cs typeface="Calibri"/>
                <a:sym typeface="Calibri"/>
                <a:hlinkClick r:id="rId4"/>
              </a:rPr>
              <a:t> </a:t>
            </a:r>
            <a:r>
              <a:rPr lang="fi-FI" sz="1200" b="0" u="sng">
                <a:solidFill>
                  <a:schemeClr val="hlink"/>
                </a:solidFill>
                <a:latin typeface="Calibri"/>
                <a:ea typeface="Calibri"/>
                <a:cs typeface="Calibri"/>
                <a:sym typeface="Calibri"/>
                <a:hlinkClick r:id="rId4"/>
              </a:rPr>
              <a:t>http://www.icrepq.com/icrepq'10/583-Bollen.pdf</a:t>
            </a:r>
            <a:r>
              <a:rPr lang="fi-FI" sz="1200" b="0">
                <a:latin typeface="Calibri"/>
                <a:ea typeface="Calibri"/>
                <a:cs typeface="Calibri"/>
                <a:sym typeface="Calibri"/>
              </a:rPr>
              <a:t> Accessed 15.4.2018</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Janjic, A; Stajic Z; Radovic I. (2011) </a:t>
            </a:r>
            <a:r>
              <a:rPr lang="fi-FI" sz="1200" b="0" i="1">
                <a:latin typeface="Calibri"/>
                <a:ea typeface="Calibri"/>
                <a:cs typeface="Calibri"/>
                <a:sym typeface="Calibri"/>
              </a:rPr>
              <a:t>Power Quality Requirements for the Smart Grid Design. </a:t>
            </a:r>
            <a:r>
              <a:rPr lang="fi-FI" sz="1200" b="0">
                <a:latin typeface="Calibri"/>
                <a:ea typeface="Calibri"/>
                <a:cs typeface="Calibri"/>
                <a:sym typeface="Calibri"/>
              </a:rPr>
              <a:t>International Journal of Circuits, Systems and Signal Processing, Issue 6, vol. 5. Available:</a:t>
            </a:r>
            <a:r>
              <a:rPr lang="fi-FI" sz="1200" b="0">
                <a:uFill>
                  <a:noFill/>
                </a:uFill>
                <a:latin typeface="Calibri"/>
                <a:ea typeface="Calibri"/>
                <a:cs typeface="Calibri"/>
                <a:sym typeface="Calibri"/>
                <a:hlinkClick r:id="rId5"/>
              </a:rPr>
              <a:t> </a:t>
            </a:r>
            <a:r>
              <a:rPr lang="fi-FI" sz="1200" b="0" u="sng">
                <a:solidFill>
                  <a:schemeClr val="hlink"/>
                </a:solidFill>
                <a:latin typeface="Calibri"/>
                <a:ea typeface="Calibri"/>
                <a:cs typeface="Calibri"/>
                <a:sym typeface="Calibri"/>
                <a:hlinkClick r:id="rId5"/>
              </a:rPr>
              <a:t>http://www.naun.org/main/NAUN/circuitssystemssignal/17-290.pdf</a:t>
            </a:r>
            <a:r>
              <a:rPr lang="fi-FI" sz="1200" b="0">
                <a:latin typeface="Calibri"/>
                <a:ea typeface="Calibri"/>
                <a:cs typeface="Calibri"/>
                <a:sym typeface="Calibri"/>
              </a:rPr>
              <a:t>  Accessed 15.4.2018</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Maheswaran, D; Selvaraj, V; Paul Manjaly, D. (2015) </a:t>
            </a:r>
            <a:r>
              <a:rPr lang="fi-FI" sz="1200" b="0" i="1">
                <a:latin typeface="Calibri"/>
                <a:ea typeface="Calibri"/>
                <a:cs typeface="Calibri"/>
                <a:sym typeface="Calibri"/>
              </a:rPr>
              <a:t>Power Quality Monitoring Systems for Future Smart Grids</a:t>
            </a:r>
            <a:r>
              <a:rPr lang="fi-FI" sz="1200" b="0">
                <a:latin typeface="Calibri"/>
                <a:ea typeface="Calibri"/>
                <a:cs typeface="Calibri"/>
                <a:sym typeface="Calibri"/>
              </a:rPr>
              <a:t>. CIRED, 23rd International Conference on Electricity Distribution, paper 0115. Available:</a:t>
            </a:r>
            <a:r>
              <a:rPr lang="fi-FI" sz="1200" b="0">
                <a:uFill>
                  <a:noFill/>
                </a:uFill>
                <a:latin typeface="Calibri"/>
                <a:ea typeface="Calibri"/>
                <a:cs typeface="Calibri"/>
                <a:sym typeface="Calibri"/>
                <a:hlinkClick r:id="rId6"/>
              </a:rPr>
              <a:t> </a:t>
            </a:r>
            <a:r>
              <a:rPr lang="fi-FI" sz="1200" b="0" u="sng">
                <a:solidFill>
                  <a:schemeClr val="hlink"/>
                </a:solidFill>
                <a:latin typeface="Calibri"/>
                <a:ea typeface="Calibri"/>
                <a:cs typeface="Calibri"/>
                <a:sym typeface="Calibri"/>
                <a:hlinkClick r:id="rId6"/>
              </a:rPr>
              <a:t>http://cired.net/publications/cired2015/papers/CIRED2015_0115_final.pdf</a:t>
            </a:r>
            <a:r>
              <a:rPr lang="fi-FI" sz="1200" b="0">
                <a:latin typeface="Calibri"/>
                <a:ea typeface="Calibri"/>
                <a:cs typeface="Calibri"/>
                <a:sym typeface="Calibri"/>
              </a:rPr>
              <a:t> Accessed: 15.4.2018</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Pandaya, R.R; Bhavsar, F. (2018) </a:t>
            </a:r>
            <a:r>
              <a:rPr lang="fi-FI" sz="1200" b="0" i="1">
                <a:latin typeface="Calibri"/>
                <a:ea typeface="Calibri"/>
                <a:cs typeface="Calibri"/>
                <a:sym typeface="Calibri"/>
              </a:rPr>
              <a:t>An Overview on Power Quality Issues In Smart Grid</a:t>
            </a:r>
            <a:r>
              <a:rPr lang="fi-FI" sz="1200" b="0">
                <a:latin typeface="Calibri"/>
                <a:ea typeface="Calibri"/>
                <a:cs typeface="Calibri"/>
                <a:sym typeface="Calibri"/>
              </a:rPr>
              <a:t>. IOSR Journal of Electrical and Electronics Engineering (IOSR-JEEE), Issue 1, vol. 13. Available:</a:t>
            </a:r>
            <a:r>
              <a:rPr lang="fi-FI" sz="1200" b="0">
                <a:uFill>
                  <a:noFill/>
                </a:uFill>
                <a:latin typeface="Calibri"/>
                <a:ea typeface="Calibri"/>
                <a:cs typeface="Calibri"/>
                <a:sym typeface="Calibri"/>
                <a:hlinkClick r:id="rId7"/>
              </a:rPr>
              <a:t> </a:t>
            </a:r>
            <a:r>
              <a:rPr lang="fi-FI" sz="1200" b="0" u="sng">
                <a:solidFill>
                  <a:schemeClr val="hlink"/>
                </a:solidFill>
                <a:latin typeface="Calibri"/>
                <a:ea typeface="Calibri"/>
                <a:cs typeface="Calibri"/>
                <a:sym typeface="Calibri"/>
                <a:hlinkClick r:id="rId7"/>
              </a:rPr>
              <a:t>http://www.iosrjournals.org/iosr-jeee/Papers/Vol13%20Issue%201/Version-1/A1301010104.pdf</a:t>
            </a:r>
            <a:r>
              <a:rPr lang="fi-FI" sz="1200" b="0">
                <a:latin typeface="Calibri"/>
                <a:ea typeface="Calibri"/>
                <a:cs typeface="Calibri"/>
                <a:sym typeface="Calibri"/>
              </a:rPr>
              <a:t> Accessed: 15.4.2018</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r>
              <a:rPr lang="fi-FI" sz="1200" b="0">
                <a:latin typeface="Calibri"/>
                <a:ea typeface="Calibri"/>
                <a:cs typeface="Calibri"/>
                <a:sym typeface="Calibri"/>
              </a:rPr>
              <a:t>Prathibha E., Manjunath A. (2014) </a:t>
            </a:r>
            <a:r>
              <a:rPr lang="fi-FI" sz="1200" b="0" i="1">
                <a:latin typeface="Calibri"/>
                <a:ea typeface="Calibri"/>
                <a:cs typeface="Calibri"/>
                <a:sym typeface="Calibri"/>
              </a:rPr>
              <a:t>An Overview of Power Quality Issues in Smart Grid</a:t>
            </a:r>
            <a:r>
              <a:rPr lang="fi-FI" sz="1200" b="0">
                <a:latin typeface="Calibri"/>
                <a:ea typeface="Calibri"/>
                <a:cs typeface="Calibri"/>
                <a:sym typeface="Calibri"/>
              </a:rPr>
              <a:t>. International Journal of Innovative Research in Advanced Engineering (IJIRAE). Issue 10, vol. 1. Available:</a:t>
            </a:r>
            <a:r>
              <a:rPr lang="fi-FI" sz="1200" b="0">
                <a:uFill>
                  <a:noFill/>
                </a:uFill>
                <a:latin typeface="Calibri"/>
                <a:ea typeface="Calibri"/>
                <a:cs typeface="Calibri"/>
                <a:sym typeface="Calibri"/>
                <a:hlinkClick r:id="rId8"/>
              </a:rPr>
              <a:t> </a:t>
            </a:r>
            <a:r>
              <a:rPr lang="fi-FI" sz="1200" b="0" u="sng">
                <a:solidFill>
                  <a:schemeClr val="hlink"/>
                </a:solidFill>
                <a:latin typeface="Calibri"/>
                <a:ea typeface="Calibri"/>
                <a:cs typeface="Calibri"/>
                <a:sym typeface="Calibri"/>
                <a:hlinkClick r:id="rId8"/>
              </a:rPr>
              <a:t>http://www.ijirae.com/volumes/vol1/issue10/48.NVEE10084.pdf</a:t>
            </a:r>
            <a:r>
              <a:rPr lang="fi-FI" sz="1200" b="0">
                <a:latin typeface="Calibri"/>
                <a:ea typeface="Calibri"/>
                <a:cs typeface="Calibri"/>
                <a:sym typeface="Calibri"/>
              </a:rPr>
              <a:t>. Accessed 15.4.2018</a:t>
            </a: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endParaRPr sz="1200" b="0">
              <a:latin typeface="Calibri"/>
              <a:ea typeface="Calibri"/>
              <a:cs typeface="Calibri"/>
              <a:sym typeface="Calibri"/>
            </a:endParaRPr>
          </a:p>
          <a:p>
            <a:pPr marL="0" lvl="0" indent="0" rtl="0">
              <a:lnSpc>
                <a:spcPct val="90000"/>
              </a:lnSpc>
              <a:spcBef>
                <a:spcPts val="1000"/>
              </a:spcBef>
              <a:spcAft>
                <a:spcPts val="0"/>
              </a:spcAft>
              <a:buClr>
                <a:schemeClr val="dk1"/>
              </a:buClr>
              <a:buSzPts val="1100"/>
              <a:buFont typeface="Arial"/>
              <a:buNone/>
            </a:pPr>
            <a:endParaRPr sz="1200" b="0">
              <a:latin typeface="Calibri"/>
              <a:ea typeface="Calibri"/>
              <a:cs typeface="Calibri"/>
              <a:sym typeface="Calibri"/>
            </a:endParaRPr>
          </a:p>
          <a:p>
            <a:pPr marL="0" marR="0" lvl="0" indent="0" algn="l" rtl="0">
              <a:lnSpc>
                <a:spcPct val="150000"/>
              </a:lnSpc>
              <a:spcBef>
                <a:spcPts val="0"/>
              </a:spcBef>
              <a:spcAft>
                <a:spcPts val="0"/>
              </a:spcAft>
              <a:buClr>
                <a:schemeClr val="dk1"/>
              </a:buClr>
              <a:buSzPts val="2000"/>
              <a:buFont typeface="Arial"/>
              <a:buNone/>
            </a:pPr>
            <a:endParaRPr sz="1200"/>
          </a:p>
        </p:txBody>
      </p:sp>
      <p:sp>
        <p:nvSpPr>
          <p:cNvPr id="166" name="Shape 166"/>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Source material used</a:t>
            </a:r>
            <a:endParaRPr sz="2700" b="1" i="0" u="none" strike="noStrike" cap="none">
              <a:solidFill>
                <a:schemeClr val="accent3"/>
              </a:solidFill>
              <a:latin typeface="Arial"/>
              <a:ea typeface="Arial"/>
              <a:cs typeface="Arial"/>
              <a:sym typeface="Arial"/>
            </a:endParaRPr>
          </a:p>
        </p:txBody>
      </p:sp>
      <p:sp>
        <p:nvSpPr>
          <p:cNvPr id="167" name="Shape 167"/>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8" name="Shape 168"/>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9" name="Shape 169"/>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07.02.2018</a:t>
            </a:r>
            <a:endParaRPr sz="800" b="1" i="0" u="none" strike="noStrike" cap="none">
              <a:solidFill>
                <a:srgbClr val="898989"/>
              </a:solidFill>
              <a:latin typeface="Arial"/>
              <a:ea typeface="Arial"/>
              <a:cs typeface="Arial"/>
              <a:sym typeface="Arial"/>
            </a:endParaRPr>
          </a:p>
        </p:txBody>
      </p:sp>
      <p:sp>
        <p:nvSpPr>
          <p:cNvPr id="170" name="Shape 170"/>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8</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1129</Words>
  <Application>Microsoft Office PowerPoint</Application>
  <PresentationFormat>On-screen Show (4:3)</PresentationFormat>
  <Paragraphs>73</Paragraphs>
  <Slides>8</Slides>
  <Notes>8</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presentation</vt:lpstr>
      <vt:lpstr>Aalto Content - Green</vt:lpstr>
      <vt:lpstr>ELEC-E8423 - Smart Grid  Power Quality Issues in Smart Grid</vt:lpstr>
      <vt:lpstr>What is power quality?</vt:lpstr>
      <vt:lpstr>PowerPoint Presentation</vt:lpstr>
      <vt:lpstr>Voltage Quality</vt:lpstr>
      <vt:lpstr>Solutions</vt:lpstr>
      <vt:lpstr>PQ monitoring</vt:lpstr>
      <vt:lpstr>Conclusions</vt:lpstr>
      <vt:lpstr>Source material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Power Quality Issues in Smart Grid</dc:title>
  <dc:creator>Matti Lehtonen</dc:creator>
  <cp:lastModifiedBy>Matti Lehtonen</cp:lastModifiedBy>
  <cp:revision>2</cp:revision>
  <dcterms:modified xsi:type="dcterms:W3CDTF">2018-04-17T05:57:37Z</dcterms:modified>
</cp:coreProperties>
</file>