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6400" cy="4937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49688" y="0"/>
            <a:ext cx="2946400" cy="493713"/>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450" y="4689475"/>
            <a:ext cx="5438775" cy="4443413"/>
          </a:xfrm>
          <a:prstGeom prst="rect">
            <a:avLst/>
          </a:prstGeom>
          <a:noFill/>
          <a:ln>
            <a:noFill/>
          </a:ln>
        </p:spPr>
        <p:txBody>
          <a:bodyPr spcFirstLastPara="1" wrap="square" lIns="91425" tIns="91425" rIns="91425" bIns="9142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8950"/>
            <a:ext cx="2946400" cy="493713"/>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14607342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Public_utility"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en.wikipedia.org/wiki/Electricity_generation" TargetMode="External"/><Relationship Id="rId4" Type="http://schemas.openxmlformats.org/officeDocument/2006/relationships/hyperlink" Target="https://en.wikipedia.org/wiki/Electric_power_transmission"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Shape 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Shape 17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endParaRPr/>
          </a:p>
        </p:txBody>
      </p:sp>
      <p:sp>
        <p:nvSpPr>
          <p:cNvPr id="188" name="Shape 188"/>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Shape 7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lvl="0" indent="0" rtl="0">
              <a:lnSpc>
                <a:spcPct val="100000"/>
              </a:lnSpc>
              <a:spcBef>
                <a:spcPts val="0"/>
              </a:spcBef>
              <a:spcAft>
                <a:spcPts val="0"/>
              </a:spcAft>
              <a:buSzPts val="1100"/>
              <a:buNone/>
            </a:pPr>
            <a:r>
              <a:rPr lang="fi-FI" sz="1100">
                <a:latin typeface="Arial"/>
                <a:ea typeface="Arial"/>
                <a:cs typeface="Arial"/>
                <a:sym typeface="Arial"/>
              </a:rPr>
              <a:t>Microgrids have received increasing attention as a means of integrating </a:t>
            </a:r>
            <a:r>
              <a:rPr lang="fi-FI" sz="1100" b="1">
                <a:latin typeface="Arial"/>
                <a:ea typeface="Arial"/>
                <a:cs typeface="Arial"/>
                <a:sym typeface="Arial"/>
              </a:rPr>
              <a:t>distributed generation</a:t>
            </a:r>
            <a:r>
              <a:rPr lang="fi-FI" sz="1100">
                <a:latin typeface="Arial"/>
                <a:ea typeface="Arial"/>
                <a:cs typeface="Arial"/>
                <a:sym typeface="Arial"/>
              </a:rPr>
              <a:t> into the electricity grid. Usually described as</a:t>
            </a:r>
            <a:r>
              <a:rPr lang="fi-FI" sz="1100" b="1">
                <a:latin typeface="Arial"/>
                <a:ea typeface="Arial"/>
                <a:cs typeface="Arial"/>
                <a:sym typeface="Arial"/>
              </a:rPr>
              <a:t> confined clusters of loads, storage devices, and small generators,</a:t>
            </a:r>
            <a:r>
              <a:rPr lang="fi-FI" sz="1100">
                <a:latin typeface="Arial"/>
                <a:ea typeface="Arial"/>
                <a:cs typeface="Arial"/>
                <a:sym typeface="Arial"/>
              </a:rPr>
              <a:t> these autonomous networks connect as single entities to the public distribution grid, through a point of common coupling (PCC). The figure illustrates a typical microgrid network. Microgrids comprise a</a:t>
            </a:r>
            <a:r>
              <a:rPr lang="fi-FI" sz="1100" b="1">
                <a:latin typeface="Arial"/>
                <a:ea typeface="Arial"/>
                <a:cs typeface="Arial"/>
                <a:sym typeface="Arial"/>
              </a:rPr>
              <a:t> variety of technologies</a:t>
            </a:r>
            <a:r>
              <a:rPr lang="fi-FI" sz="1100">
                <a:latin typeface="Arial"/>
                <a:ea typeface="Arial"/>
                <a:cs typeface="Arial"/>
                <a:sym typeface="Arial"/>
              </a:rPr>
              <a:t>: renewable sources, such as photovoltaic and wind generators are operated alongside traditional high-inertia synchronous generators, batteries and fuel-cells. Thus, </a:t>
            </a:r>
            <a:r>
              <a:rPr lang="fi-FI" sz="1100" b="1">
                <a:latin typeface="Arial"/>
                <a:ea typeface="Arial"/>
                <a:cs typeface="Arial"/>
                <a:sym typeface="Arial"/>
              </a:rPr>
              <a:t>energy is generated near the loads</a:t>
            </a:r>
            <a:r>
              <a:rPr lang="fi-FI" sz="1100">
                <a:latin typeface="Arial"/>
                <a:ea typeface="Arial"/>
                <a:cs typeface="Arial"/>
                <a:sym typeface="Arial"/>
              </a:rPr>
              <a:t>, enabling the utilization of small-scale generators that </a:t>
            </a:r>
            <a:r>
              <a:rPr lang="fi-FI" sz="1100" b="1">
                <a:latin typeface="Arial"/>
                <a:ea typeface="Arial"/>
                <a:cs typeface="Arial"/>
                <a:sym typeface="Arial"/>
              </a:rPr>
              <a:t>increase reliability</a:t>
            </a:r>
            <a:r>
              <a:rPr lang="fi-FI" sz="1100">
                <a:latin typeface="Arial"/>
                <a:ea typeface="Arial"/>
                <a:cs typeface="Arial"/>
                <a:sym typeface="Arial"/>
              </a:rPr>
              <a:t>, and </a:t>
            </a:r>
            <a:r>
              <a:rPr lang="fi-FI" sz="1100" b="1">
                <a:latin typeface="Arial"/>
                <a:ea typeface="Arial"/>
                <a:cs typeface="Arial"/>
                <a:sym typeface="Arial"/>
              </a:rPr>
              <a:t>reduce losses</a:t>
            </a:r>
            <a:r>
              <a:rPr lang="fi-FI" sz="1100">
                <a:latin typeface="Arial"/>
                <a:ea typeface="Arial"/>
                <a:cs typeface="Arial"/>
                <a:sym typeface="Arial"/>
              </a:rPr>
              <a:t> overlong power lines. </a:t>
            </a:r>
            <a:endParaRPr sz="1100">
              <a:latin typeface="Arial"/>
              <a:ea typeface="Arial"/>
              <a:cs typeface="Arial"/>
              <a:sym typeface="Arial"/>
            </a:endParaRPr>
          </a:p>
          <a:p>
            <a:pPr marL="0" lvl="0" indent="0" rtl="0">
              <a:lnSpc>
                <a:spcPct val="100000"/>
              </a:lnSpc>
              <a:spcBef>
                <a:spcPts val="0"/>
              </a:spcBef>
              <a:spcAft>
                <a:spcPts val="0"/>
              </a:spcAft>
              <a:buSzPts val="1100"/>
              <a:buNone/>
            </a:pPr>
            <a:endParaRPr sz="1100">
              <a:latin typeface="Arial"/>
              <a:ea typeface="Arial"/>
              <a:cs typeface="Arial"/>
              <a:sym typeface="Arial"/>
            </a:endParaRPr>
          </a:p>
          <a:p>
            <a:pPr marL="0" lvl="0" indent="0" rtl="0">
              <a:lnSpc>
                <a:spcPct val="100000"/>
              </a:lnSpc>
              <a:spcBef>
                <a:spcPts val="300"/>
              </a:spcBef>
              <a:spcAft>
                <a:spcPts val="0"/>
              </a:spcAft>
              <a:buClr>
                <a:schemeClr val="dk1"/>
              </a:buClr>
              <a:buSzPts val="1100"/>
              <a:buFont typeface="Arial"/>
              <a:buNone/>
            </a:pPr>
            <a:r>
              <a:rPr lang="fi-FI" sz="1100">
                <a:latin typeface="Arial"/>
                <a:ea typeface="Arial"/>
                <a:cs typeface="Arial"/>
                <a:sym typeface="Arial"/>
              </a:rPr>
              <a:t>In </a:t>
            </a:r>
            <a:r>
              <a:rPr lang="fi-FI" sz="1100" b="1">
                <a:latin typeface="Arial"/>
                <a:ea typeface="Arial"/>
                <a:cs typeface="Arial"/>
                <a:sym typeface="Arial"/>
              </a:rPr>
              <a:t>islanded mode</a:t>
            </a:r>
            <a:r>
              <a:rPr lang="fi-FI" sz="1100">
                <a:latin typeface="Arial"/>
                <a:ea typeface="Arial"/>
                <a:cs typeface="Arial"/>
                <a:sym typeface="Arial"/>
              </a:rPr>
              <a:t>, the main goal of power management is to </a:t>
            </a:r>
            <a:r>
              <a:rPr lang="fi-FI" sz="1100" b="1">
                <a:latin typeface="Arial"/>
                <a:ea typeface="Arial"/>
                <a:cs typeface="Arial"/>
                <a:sym typeface="Arial"/>
              </a:rPr>
              <a:t>stabilize the system</a:t>
            </a:r>
            <a:r>
              <a:rPr lang="fi-FI" sz="1100">
                <a:latin typeface="Arial"/>
                <a:ea typeface="Arial"/>
                <a:cs typeface="Arial"/>
                <a:sym typeface="Arial"/>
              </a:rPr>
              <a:t>, in terms of frequency and voltage. In </a:t>
            </a:r>
            <a:r>
              <a:rPr lang="fi-FI" sz="1100" b="1">
                <a:latin typeface="Arial"/>
                <a:ea typeface="Arial"/>
                <a:cs typeface="Arial"/>
                <a:sym typeface="Arial"/>
              </a:rPr>
              <a:t>grid- connected mode</a:t>
            </a:r>
            <a:r>
              <a:rPr lang="fi-FI" sz="1100">
                <a:latin typeface="Arial"/>
                <a:ea typeface="Arial"/>
                <a:cs typeface="Arial"/>
                <a:sym typeface="Arial"/>
              </a:rPr>
              <a:t>, typical objectives are to</a:t>
            </a:r>
            <a:r>
              <a:rPr lang="fi-FI" sz="1100" b="1">
                <a:latin typeface="Arial"/>
                <a:ea typeface="Arial"/>
                <a:cs typeface="Arial"/>
                <a:sym typeface="Arial"/>
              </a:rPr>
              <a:t> minimize the price of energy import</a:t>
            </a:r>
            <a:r>
              <a:rPr lang="fi-FI" sz="1100">
                <a:latin typeface="Arial"/>
                <a:ea typeface="Arial"/>
                <a:cs typeface="Arial"/>
                <a:sym typeface="Arial"/>
              </a:rPr>
              <a:t> at the PCC, to </a:t>
            </a:r>
            <a:r>
              <a:rPr lang="fi-FI" sz="1100" b="1">
                <a:latin typeface="Arial"/>
                <a:ea typeface="Arial"/>
                <a:cs typeface="Arial"/>
                <a:sym typeface="Arial"/>
              </a:rPr>
              <a:t>improve power factor</a:t>
            </a:r>
            <a:r>
              <a:rPr lang="fi-FI" sz="1100">
                <a:latin typeface="Arial"/>
                <a:ea typeface="Arial"/>
                <a:cs typeface="Arial"/>
                <a:sym typeface="Arial"/>
              </a:rPr>
              <a:t> at the PCC, and to </a:t>
            </a:r>
            <a:r>
              <a:rPr lang="fi-FI" sz="1100" b="1">
                <a:latin typeface="Arial"/>
                <a:ea typeface="Arial"/>
                <a:cs typeface="Arial"/>
                <a:sym typeface="Arial"/>
              </a:rPr>
              <a:t>optimize the voltage profile within the microgrid</a:t>
            </a:r>
            <a:r>
              <a:rPr lang="fi-FI" sz="1100">
                <a:latin typeface="Arial"/>
                <a:ea typeface="Arial"/>
                <a:cs typeface="Arial"/>
                <a:sym typeface="Arial"/>
              </a:rPr>
              <a:t>. This work addresses grid-connected networks. 	</a:t>
            </a:r>
            <a:endParaRPr sz="1100">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fi-FI" sz="1100" b="1" u="sng">
                <a:latin typeface="Arial"/>
                <a:ea typeface="Arial"/>
                <a:cs typeface="Arial"/>
                <a:sym typeface="Arial"/>
              </a:rPr>
              <a:t>Thereby three categories of stability are distinguished:</a:t>
            </a:r>
            <a:endParaRPr sz="1100" b="1" u="sng">
              <a:latin typeface="Arial"/>
              <a:ea typeface="Arial"/>
              <a:cs typeface="Arial"/>
              <a:sym typeface="Arial"/>
            </a:endParaRPr>
          </a:p>
          <a:p>
            <a:pPr marL="0" lvl="0" indent="0" rtl="0">
              <a:lnSpc>
                <a:spcPct val="115000"/>
              </a:lnSpc>
              <a:spcBef>
                <a:spcPts val="0"/>
              </a:spcBef>
              <a:spcAft>
                <a:spcPts val="0"/>
              </a:spcAft>
              <a:buNone/>
            </a:pPr>
            <a:r>
              <a:rPr lang="fi-FI" sz="1100">
                <a:latin typeface="Arial"/>
                <a:ea typeface="Arial"/>
                <a:cs typeface="Arial"/>
                <a:sym typeface="Arial"/>
              </a:rPr>
              <a:t>1. </a:t>
            </a:r>
            <a:r>
              <a:rPr lang="fi-FI" sz="1100" b="1">
                <a:latin typeface="Arial"/>
                <a:ea typeface="Arial"/>
                <a:cs typeface="Arial"/>
                <a:sym typeface="Arial"/>
              </a:rPr>
              <a:t>Rotor Angle Stability</a:t>
            </a:r>
            <a:r>
              <a:rPr lang="fi-FI" sz="1100">
                <a:latin typeface="Arial"/>
                <a:ea typeface="Arial"/>
                <a:cs typeface="Arial"/>
                <a:sym typeface="Arial"/>
              </a:rPr>
              <a:t>: Ability of synchronous machines to hold the electromagnetic torque and the mechanical torque in an equilibrium.</a:t>
            </a:r>
            <a:endParaRPr sz="1100">
              <a:latin typeface="Arial"/>
              <a:ea typeface="Arial"/>
              <a:cs typeface="Arial"/>
              <a:sym typeface="Arial"/>
            </a:endParaRPr>
          </a:p>
          <a:p>
            <a:pPr marL="0" lvl="0" indent="0" rtl="0">
              <a:lnSpc>
                <a:spcPct val="115000"/>
              </a:lnSpc>
              <a:spcBef>
                <a:spcPts val="0"/>
              </a:spcBef>
              <a:spcAft>
                <a:spcPts val="0"/>
              </a:spcAft>
              <a:buNone/>
            </a:pPr>
            <a:r>
              <a:rPr lang="fi-FI" sz="1100">
                <a:latin typeface="Arial"/>
                <a:ea typeface="Arial"/>
                <a:cs typeface="Arial"/>
                <a:sym typeface="Arial"/>
              </a:rPr>
              <a:t>2. </a:t>
            </a:r>
            <a:r>
              <a:rPr lang="fi-FI" sz="1100" b="1">
                <a:latin typeface="Arial"/>
                <a:ea typeface="Arial"/>
                <a:cs typeface="Arial"/>
                <a:sym typeface="Arial"/>
              </a:rPr>
              <a:t>Frequency Stability:</a:t>
            </a:r>
            <a:r>
              <a:rPr lang="fi-FI" sz="1100">
                <a:latin typeface="Arial"/>
                <a:ea typeface="Arial"/>
                <a:cs typeface="Arial"/>
                <a:sym typeface="Arial"/>
              </a:rPr>
              <a:t> The equilibrium between generation and loads must be ensured.</a:t>
            </a:r>
            <a:endParaRPr sz="1100">
              <a:latin typeface="Arial"/>
              <a:ea typeface="Arial"/>
              <a:cs typeface="Arial"/>
              <a:sym typeface="Arial"/>
            </a:endParaRPr>
          </a:p>
          <a:p>
            <a:pPr marL="0" lvl="0" indent="0" rtl="0">
              <a:lnSpc>
                <a:spcPct val="115000"/>
              </a:lnSpc>
              <a:spcBef>
                <a:spcPts val="0"/>
              </a:spcBef>
              <a:spcAft>
                <a:spcPts val="0"/>
              </a:spcAft>
              <a:buNone/>
            </a:pPr>
            <a:r>
              <a:rPr lang="fi-FI" sz="1100">
                <a:latin typeface="Arial"/>
                <a:ea typeface="Arial"/>
                <a:cs typeface="Arial"/>
                <a:sym typeface="Arial"/>
              </a:rPr>
              <a:t>3. </a:t>
            </a:r>
            <a:r>
              <a:rPr lang="fi-FI" sz="1100" b="1">
                <a:latin typeface="Arial"/>
                <a:ea typeface="Arial"/>
                <a:cs typeface="Arial"/>
                <a:sym typeface="Arial"/>
              </a:rPr>
              <a:t>Voltage Stability:</a:t>
            </a:r>
            <a:r>
              <a:rPr lang="fi-FI" sz="1100">
                <a:latin typeface="Arial"/>
                <a:ea typeface="Arial"/>
                <a:cs typeface="Arial"/>
                <a:sym typeface="Arial"/>
              </a:rPr>
              <a:t> Mainly depends on the balance of reactive power demand and supply.</a:t>
            </a:r>
            <a:endParaRPr sz="1100">
              <a:latin typeface="Arial"/>
              <a:ea typeface="Arial"/>
              <a:cs typeface="Arial"/>
              <a:sym typeface="Arial"/>
            </a:endParaRPr>
          </a:p>
          <a:p>
            <a:pPr marL="0" lvl="0" indent="0" rtl="0">
              <a:lnSpc>
                <a:spcPct val="115000"/>
              </a:lnSpc>
              <a:spcBef>
                <a:spcPts val="0"/>
              </a:spcBef>
              <a:spcAft>
                <a:spcPts val="0"/>
              </a:spcAft>
              <a:buNone/>
            </a:pPr>
            <a:endParaRPr sz="1100">
              <a:latin typeface="Arial"/>
              <a:ea typeface="Arial"/>
              <a:cs typeface="Arial"/>
              <a:sym typeface="Arial"/>
            </a:endParaRPr>
          </a:p>
          <a:p>
            <a:pPr marL="0" lvl="0" indent="0" algn="just" rtl="0">
              <a:lnSpc>
                <a:spcPct val="115000"/>
              </a:lnSpc>
              <a:spcBef>
                <a:spcPts val="0"/>
              </a:spcBef>
              <a:spcAft>
                <a:spcPts val="0"/>
              </a:spcAft>
              <a:buNone/>
            </a:pPr>
            <a:r>
              <a:rPr lang="fi-FI" sz="1200">
                <a:latin typeface="Arial"/>
                <a:ea typeface="Arial"/>
                <a:cs typeface="Arial"/>
                <a:sym typeface="Arial"/>
              </a:rPr>
              <a:t>The i</a:t>
            </a:r>
            <a:r>
              <a:rPr lang="fi-FI" sz="1200" b="1">
                <a:latin typeface="Arial"/>
                <a:ea typeface="Arial"/>
                <a:cs typeface="Arial"/>
                <a:sym typeface="Arial"/>
              </a:rPr>
              <a:t>nertia in a microgrid is very small</a:t>
            </a:r>
            <a:r>
              <a:rPr lang="fi-FI" sz="1200">
                <a:latin typeface="Arial"/>
                <a:ea typeface="Arial"/>
                <a:cs typeface="Arial"/>
                <a:sym typeface="Arial"/>
              </a:rPr>
              <a:t>. If there is a rotating generator in the system and there occurs an imbalance between the input mechanical torque and the output electromagnetic torque, a fast deceleration or acceleration of the rotor will occur. But in microgrids it is also possible that all generation units are connected with </a:t>
            </a:r>
            <a:r>
              <a:rPr lang="fi-FI" sz="1200" b="1">
                <a:latin typeface="Arial"/>
                <a:ea typeface="Arial"/>
                <a:cs typeface="Arial"/>
                <a:sym typeface="Arial"/>
              </a:rPr>
              <a:t>synchronised power electronic inverters</a:t>
            </a:r>
            <a:r>
              <a:rPr lang="fi-FI" sz="1200">
                <a:latin typeface="Arial"/>
                <a:ea typeface="Arial"/>
                <a:cs typeface="Arial"/>
                <a:sym typeface="Arial"/>
              </a:rPr>
              <a:t>. In this case the </a:t>
            </a:r>
            <a:r>
              <a:rPr lang="fi-FI" sz="1200" b="1">
                <a:latin typeface="Arial"/>
                <a:ea typeface="Arial"/>
                <a:cs typeface="Arial"/>
                <a:sym typeface="Arial"/>
              </a:rPr>
              <a:t>frequency is independent of rotating masses</a:t>
            </a:r>
            <a:r>
              <a:rPr lang="fi-FI" sz="1200">
                <a:latin typeface="Arial"/>
                <a:ea typeface="Arial"/>
                <a:cs typeface="Arial"/>
                <a:sym typeface="Arial"/>
              </a:rPr>
              <a:t>. Therefore the </a:t>
            </a:r>
            <a:r>
              <a:rPr lang="fi-FI" sz="1200" b="1">
                <a:latin typeface="Arial"/>
                <a:ea typeface="Arial"/>
                <a:cs typeface="Arial"/>
                <a:sym typeface="Arial"/>
              </a:rPr>
              <a:t>information and control system has to react quickly</a:t>
            </a:r>
            <a:r>
              <a:rPr lang="fi-FI" sz="1200">
                <a:latin typeface="Arial"/>
                <a:ea typeface="Arial"/>
                <a:cs typeface="Arial"/>
                <a:sym typeface="Arial"/>
              </a:rPr>
              <a:t> if an unbalance occurs in the system. If the power supply is too big, the batteries can be charged. Else if the power consumption is over the supply, shedable loads can be switched of to restore the power balance . Connecting or disconnecting of loads in isolated operation can be critical if they are big in relation to the installed generation capacity.</a:t>
            </a:r>
            <a:endParaRPr sz="1200">
              <a:latin typeface="Arial"/>
              <a:ea typeface="Arial"/>
              <a:cs typeface="Arial"/>
              <a:sym typeface="Arial"/>
            </a:endParaRPr>
          </a:p>
          <a:p>
            <a:pPr marL="0" lvl="0" indent="0" rtl="0">
              <a:lnSpc>
                <a:spcPct val="115000"/>
              </a:lnSpc>
              <a:spcBef>
                <a:spcPts val="0"/>
              </a:spcBef>
              <a:spcAft>
                <a:spcPts val="0"/>
              </a:spcAft>
              <a:buNone/>
            </a:pP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endParaRPr>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None/>
            </a:pPr>
            <a:endParaRPr/>
          </a:p>
        </p:txBody>
      </p:sp>
      <p:sp>
        <p:nvSpPr>
          <p:cNvPr id="90" name="Shape 90"/>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fi-FI" sz="1200">
                <a:solidFill>
                  <a:srgbClr val="000000"/>
                </a:solidFill>
                <a:latin typeface="Arial"/>
                <a:ea typeface="Arial"/>
                <a:cs typeface="Arial"/>
                <a:sym typeface="Arial"/>
              </a:rPr>
              <a:t>An energy management system (EMS) is a system of </a:t>
            </a:r>
            <a:r>
              <a:rPr lang="fi-FI" sz="1200" b="1">
                <a:solidFill>
                  <a:srgbClr val="000000"/>
                </a:solidFill>
                <a:latin typeface="Arial"/>
                <a:ea typeface="Arial"/>
                <a:cs typeface="Arial"/>
                <a:sym typeface="Arial"/>
              </a:rPr>
              <a:t>computer-aided tools</a:t>
            </a:r>
            <a:r>
              <a:rPr lang="fi-FI" sz="1200">
                <a:solidFill>
                  <a:srgbClr val="000000"/>
                </a:solidFill>
                <a:latin typeface="Arial"/>
                <a:ea typeface="Arial"/>
                <a:cs typeface="Arial"/>
                <a:sym typeface="Arial"/>
              </a:rPr>
              <a:t> used by operators of electric </a:t>
            </a:r>
            <a:r>
              <a:rPr lang="fi-FI" sz="1200">
                <a:solidFill>
                  <a:srgbClr val="000000"/>
                </a:solidFill>
                <a:uFill>
                  <a:noFill/>
                </a:uFill>
                <a:latin typeface="Arial"/>
                <a:ea typeface="Arial"/>
                <a:cs typeface="Arial"/>
                <a:sym typeface="Arial"/>
                <a:hlinkClick r:id="rId3"/>
              </a:rPr>
              <a:t>utility</a:t>
            </a:r>
            <a:r>
              <a:rPr lang="fi-FI" sz="1200">
                <a:solidFill>
                  <a:srgbClr val="000000"/>
                </a:solidFill>
                <a:latin typeface="Arial"/>
                <a:ea typeface="Arial"/>
                <a:cs typeface="Arial"/>
                <a:sym typeface="Arial"/>
              </a:rPr>
              <a:t> </a:t>
            </a:r>
            <a:r>
              <a:rPr lang="fi-FI" sz="1200">
                <a:solidFill>
                  <a:srgbClr val="000000"/>
                </a:solidFill>
                <a:uFill>
                  <a:noFill/>
                </a:uFill>
                <a:latin typeface="Arial"/>
                <a:ea typeface="Arial"/>
                <a:cs typeface="Arial"/>
                <a:sym typeface="Arial"/>
                <a:hlinkClick r:id="rId4"/>
              </a:rPr>
              <a:t>grids</a:t>
            </a:r>
            <a:r>
              <a:rPr lang="fi-FI" sz="1200">
                <a:solidFill>
                  <a:srgbClr val="000000"/>
                </a:solidFill>
                <a:latin typeface="Arial"/>
                <a:ea typeface="Arial"/>
                <a:cs typeface="Arial"/>
                <a:sym typeface="Arial"/>
              </a:rPr>
              <a:t> to </a:t>
            </a:r>
            <a:r>
              <a:rPr lang="fi-FI" sz="1200" b="1">
                <a:solidFill>
                  <a:srgbClr val="000000"/>
                </a:solidFill>
                <a:latin typeface="Arial"/>
                <a:ea typeface="Arial"/>
                <a:cs typeface="Arial"/>
                <a:sym typeface="Arial"/>
              </a:rPr>
              <a:t>monitor, control, and optimize the performance</a:t>
            </a:r>
            <a:r>
              <a:rPr lang="fi-FI" sz="1200">
                <a:solidFill>
                  <a:srgbClr val="000000"/>
                </a:solidFill>
                <a:latin typeface="Arial"/>
                <a:ea typeface="Arial"/>
                <a:cs typeface="Arial"/>
                <a:sym typeface="Arial"/>
              </a:rPr>
              <a:t> of the </a:t>
            </a:r>
            <a:r>
              <a:rPr lang="fi-FI" sz="1200">
                <a:solidFill>
                  <a:srgbClr val="000000"/>
                </a:solidFill>
                <a:uFill>
                  <a:noFill/>
                </a:uFill>
                <a:latin typeface="Arial"/>
                <a:ea typeface="Arial"/>
                <a:cs typeface="Arial"/>
                <a:sym typeface="Arial"/>
                <a:hlinkClick r:id="rId5"/>
              </a:rPr>
              <a:t>generation</a:t>
            </a:r>
            <a:r>
              <a:rPr lang="fi-FI" sz="1200">
                <a:solidFill>
                  <a:srgbClr val="000000"/>
                </a:solidFill>
                <a:latin typeface="Arial"/>
                <a:ea typeface="Arial"/>
                <a:cs typeface="Arial"/>
                <a:sym typeface="Arial"/>
              </a:rPr>
              <a:t> and/or </a:t>
            </a:r>
            <a:r>
              <a:rPr lang="fi-FI" sz="1200">
                <a:solidFill>
                  <a:srgbClr val="000000"/>
                </a:solidFill>
                <a:uFill>
                  <a:noFill/>
                </a:uFill>
                <a:latin typeface="Arial"/>
                <a:ea typeface="Arial"/>
                <a:cs typeface="Arial"/>
                <a:sym typeface="Arial"/>
                <a:hlinkClick r:id="rId4"/>
              </a:rPr>
              <a:t>transmission system</a:t>
            </a:r>
            <a:r>
              <a:rPr lang="fi-FI" sz="1200">
                <a:solidFill>
                  <a:srgbClr val="000000"/>
                </a:solidFill>
                <a:latin typeface="Arial"/>
                <a:ea typeface="Arial"/>
                <a:cs typeface="Arial"/>
                <a:sym typeface="Arial"/>
              </a:rPr>
              <a:t>.</a:t>
            </a:r>
            <a:endParaRPr sz="1200">
              <a:solidFill>
                <a:srgbClr val="000000"/>
              </a:solidFill>
              <a:latin typeface="Arial"/>
              <a:ea typeface="Arial"/>
              <a:cs typeface="Arial"/>
              <a:sym typeface="Arial"/>
            </a:endParaRPr>
          </a:p>
          <a:p>
            <a:pPr marL="0" lvl="0" indent="0" rtl="0">
              <a:lnSpc>
                <a:spcPct val="115000"/>
              </a:lnSpc>
              <a:spcBef>
                <a:spcPts val="600"/>
              </a:spcBef>
              <a:spcAft>
                <a:spcPts val="0"/>
              </a:spcAft>
              <a:buNone/>
            </a:pPr>
            <a:r>
              <a:rPr lang="fi-FI" sz="1200">
                <a:solidFill>
                  <a:srgbClr val="000000"/>
                </a:solidFill>
                <a:latin typeface="Arial"/>
                <a:ea typeface="Arial"/>
                <a:cs typeface="Arial"/>
                <a:sym typeface="Arial"/>
              </a:rPr>
              <a:t>The computer technology is also referred to as </a:t>
            </a:r>
            <a:r>
              <a:rPr lang="fi-FI" sz="1200" b="1">
                <a:solidFill>
                  <a:srgbClr val="000000"/>
                </a:solidFill>
                <a:latin typeface="Arial"/>
                <a:ea typeface="Arial"/>
                <a:cs typeface="Arial"/>
                <a:sym typeface="Arial"/>
              </a:rPr>
              <a:t>SCADA/EMS</a:t>
            </a:r>
            <a:r>
              <a:rPr lang="fi-FI" sz="1200">
                <a:solidFill>
                  <a:srgbClr val="000000"/>
                </a:solidFill>
                <a:latin typeface="Arial"/>
                <a:ea typeface="Arial"/>
                <a:cs typeface="Arial"/>
                <a:sym typeface="Arial"/>
              </a:rPr>
              <a:t> or EMS/SCADA. In these respects, the terminology EMS then excludes the monitoring and control functions, but more specifically refers to the collective suite of power network applications and to the generation control and scheduling applications.</a:t>
            </a:r>
            <a:endParaRPr sz="1200">
              <a:solidFill>
                <a:srgbClr val="000000"/>
              </a:solidFill>
              <a:latin typeface="Arial"/>
              <a:ea typeface="Arial"/>
              <a:cs typeface="Arial"/>
              <a:sym typeface="Arial"/>
            </a:endParaRPr>
          </a:p>
          <a:p>
            <a:pPr marL="0" lvl="0" indent="0">
              <a:spcBef>
                <a:spcPts val="600"/>
              </a:spcBef>
              <a:spcAft>
                <a:spcPts val="0"/>
              </a:spcAft>
              <a:buClr>
                <a:schemeClr val="dk1"/>
              </a:buClr>
              <a:buSzPts val="1100"/>
              <a:buFont typeface="Arial"/>
              <a:buNone/>
            </a:pPr>
            <a:endParaRPr/>
          </a:p>
        </p:txBody>
      </p:sp>
      <p:sp>
        <p:nvSpPr>
          <p:cNvPr id="102" name="Shape 102"/>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Clr>
                <a:schemeClr val="dk1"/>
              </a:buClr>
              <a:buSzPts val="1100"/>
              <a:buFont typeface="Arial"/>
              <a:buNone/>
            </a:pPr>
            <a:r>
              <a:rPr lang="fi-FI" sz="1200">
                <a:latin typeface="Arial"/>
                <a:ea typeface="Arial"/>
                <a:cs typeface="Arial"/>
                <a:sym typeface="Arial"/>
              </a:rPr>
              <a:t>Energy management in microgrids is usually thought of as a three-level hierarchical control system. The first control level, often called “primary” or “autonomous” control, consists of a number of local, autonomous controllers. Each controller governs a power electronics converter and is responsible to interface generators, storage devices, and loads with the microgrid . These controllers are the fastest, as they operate in the millisecond range, employing a droop control in islanded mode . A secondary control level employs a low-bandwidth communication to fix the frequency and amplitude of the microgrid’s units, restoring their nominal values. Finally, the tertiary control level, is related to the control of active and reactive power flow. This level of control is related to EMS and to the optimization of the microgrid resources and is the main subject of this work. 	</a:t>
            </a: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endParaRPr>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Clr>
                <a:schemeClr val="dk1"/>
              </a:buClr>
              <a:buSzPts val="1100"/>
              <a:buFont typeface="Arial"/>
              <a:buNone/>
            </a:pPr>
            <a:r>
              <a:rPr lang="fi-FI" sz="1100">
                <a:latin typeface="Arial"/>
                <a:ea typeface="Arial"/>
                <a:cs typeface="Arial"/>
                <a:sym typeface="Arial"/>
              </a:rPr>
              <a:t>		</a:t>
            </a:r>
            <a:endParaRPr sz="1100">
              <a:latin typeface="Arial"/>
              <a:ea typeface="Arial"/>
              <a:cs typeface="Arial"/>
              <a:sym typeface="Arial"/>
            </a:endParaRPr>
          </a:p>
          <a:p>
            <a:pPr marL="0" lvl="0" indent="0">
              <a:spcBef>
                <a:spcPts val="300"/>
              </a:spcBef>
              <a:spcAft>
                <a:spcPts val="0"/>
              </a:spcAft>
              <a:buNone/>
            </a:pPr>
            <a:endParaRPr/>
          </a:p>
        </p:txBody>
      </p:sp>
      <p:sp>
        <p:nvSpPr>
          <p:cNvPr id="113" name="Shape 113"/>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Shape 124"/>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r>
              <a:rPr lang="fi-FI"/>
              <a:t>Grid Power Generation has set standards to harmonize the electric flow in the grid. </a:t>
            </a:r>
            <a:endParaRPr/>
          </a:p>
          <a:p>
            <a:pPr marL="0" marR="0" lvl="0" indent="0" algn="l" rtl="0">
              <a:spcBef>
                <a:spcPts val="0"/>
              </a:spcBef>
              <a:spcAft>
                <a:spcPts val="0"/>
              </a:spcAft>
              <a:buNone/>
            </a:pPr>
            <a:r>
              <a:rPr lang="fi-FI"/>
              <a:t>Varying loads and circuit compositions require power electronics to stabilize the inputs and outputs from grouped loads.</a:t>
            </a:r>
            <a:endParaRPr/>
          </a:p>
          <a:p>
            <a:pPr marL="0" marR="0" lvl="0" indent="0" algn="l" rtl="0">
              <a:spcBef>
                <a:spcPts val="0"/>
              </a:spcBef>
              <a:spcAft>
                <a:spcPts val="0"/>
              </a:spcAft>
              <a:buNone/>
            </a:pPr>
            <a:r>
              <a:rPr lang="fi-FI"/>
              <a:t>Power quality is done to minimize losses and to optimize the performance of the electric loads connected to the grid.</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Supply and demand of electric energy is balanced with fast reacting generators and storages, demand prediction modeling and demand side management. </a:t>
            </a:r>
            <a:endParaRPr/>
          </a:p>
        </p:txBody>
      </p:sp>
      <p:sp>
        <p:nvSpPr>
          <p:cNvPr id="137" name="Shape 137"/>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Most suitable grid scale energy storage methods are hydrokinetic storage and compressed air energy storage, which both require natural deposits to be cost efficient. </a:t>
            </a:r>
            <a:endParaRPr/>
          </a:p>
          <a:p>
            <a:pPr marL="0" lvl="0" indent="0">
              <a:spcBef>
                <a:spcPts val="300"/>
              </a:spcBef>
              <a:spcAft>
                <a:spcPts val="0"/>
              </a:spcAft>
              <a:buNone/>
            </a:pPr>
            <a:r>
              <a:rPr lang="fi-FI"/>
              <a:t>Artificial compressed air and liquid air storages can be done with higher initial costs.</a:t>
            </a:r>
            <a:endParaRPr/>
          </a:p>
          <a:p>
            <a:pPr marL="0" lvl="0" indent="0">
              <a:spcBef>
                <a:spcPts val="300"/>
              </a:spcBef>
              <a:spcAft>
                <a:spcPts val="0"/>
              </a:spcAft>
              <a:buNone/>
            </a:pPr>
            <a:r>
              <a:rPr lang="fi-FI"/>
              <a:t>Flow batteries and distributed battery networks are evolving to play a bigger role in the grid scale energy balance management. </a:t>
            </a:r>
            <a:endParaRPr/>
          </a:p>
          <a:p>
            <a:pPr marL="0" lvl="0" indent="0">
              <a:spcBef>
                <a:spcPts val="300"/>
              </a:spcBef>
              <a:spcAft>
                <a:spcPts val="0"/>
              </a:spcAft>
              <a:buNone/>
            </a:pPr>
            <a:r>
              <a:rPr lang="fi-FI"/>
              <a:t>In the future usage of synthetic gas production by electrolyzers may have a significant role in the power system. Currently its conversion efficiency is still non-competitive to the alternative storage methods.</a:t>
            </a:r>
            <a:endParaRPr/>
          </a:p>
        </p:txBody>
      </p:sp>
      <p:sp>
        <p:nvSpPr>
          <p:cNvPr id="155" name="Shape 155"/>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Shape 1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572400" y="1772220"/>
            <a:ext cx="7772400" cy="108618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3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ubTitle" idx="1"/>
          </p:nvPr>
        </p:nvSpPr>
        <p:spPr>
          <a:xfrm>
            <a:off x="572400" y="2858401"/>
            <a:ext cx="6285600" cy="2339529"/>
          </a:xfrm>
          <a:prstGeom prst="rect">
            <a:avLst/>
          </a:prstGeom>
          <a:noFill/>
          <a:ln>
            <a:noFill/>
          </a:ln>
        </p:spPr>
        <p:txBody>
          <a:bodyPr spcFirstLastPara="1" wrap="square" lIns="91425" tIns="91425" rIns="91425" bIns="91425" anchor="t" anchorCtr="0"/>
          <a:lstStyle>
            <a:lvl1pPr marR="0" lvl="0" algn="l" rtl="0">
              <a:lnSpc>
                <a:spcPct val="110800"/>
              </a:lnSpc>
              <a:spcBef>
                <a:spcPts val="400"/>
              </a:spcBef>
              <a:spcAft>
                <a:spcPts val="0"/>
              </a:spcAft>
              <a:buClr>
                <a:srgbClr val="FFFFFF"/>
              </a:buClr>
              <a:buSzPts val="2000"/>
              <a:buFont typeface="Arial"/>
              <a:buNone/>
              <a:defRPr sz="2000" b="0" i="0" u="none" strike="noStrike" cap="none">
                <a:solidFill>
                  <a:srgbClr val="FFFFFF"/>
                </a:solidFill>
                <a:latin typeface="Times New Roman"/>
                <a:ea typeface="Times New Roman"/>
                <a:cs typeface="Times New Roman"/>
                <a:sym typeface="Times New Roman"/>
              </a:defRPr>
            </a:lvl1pPr>
            <a:lvl2pPr marR="0" lvl="1" algn="ctr" rtl="0">
              <a:spcBef>
                <a:spcPts val="480"/>
              </a:spcBef>
              <a:spcAft>
                <a:spcPts val="0"/>
              </a:spcAft>
              <a:buClr>
                <a:srgbClr val="888888"/>
              </a:buClr>
              <a:buSzPts val="2400"/>
              <a:buFont typeface="Arial"/>
              <a:buNone/>
              <a:defRPr sz="2400" b="0" i="0" u="none" strike="noStrike" cap="none">
                <a:solidFill>
                  <a:srgbClr val="888888"/>
                </a:solidFill>
                <a:latin typeface="Times New Roman"/>
                <a:ea typeface="Times New Roman"/>
                <a:cs typeface="Times New Roman"/>
                <a:sym typeface="Times New Roman"/>
              </a:defRPr>
            </a:lvl2pPr>
            <a:lvl3pPr marR="0" lvl="2" algn="ctr" rtl="0">
              <a:spcBef>
                <a:spcPts val="400"/>
              </a:spcBef>
              <a:spcAft>
                <a:spcPts val="0"/>
              </a:spcAft>
              <a:buClr>
                <a:srgbClr val="888888"/>
              </a:buClr>
              <a:buSzPts val="2000"/>
              <a:buFont typeface="Arial"/>
              <a:buNone/>
              <a:defRPr sz="2000" b="0" i="0" u="none" strike="noStrike" cap="none">
                <a:solidFill>
                  <a:srgbClr val="888888"/>
                </a:solidFill>
                <a:latin typeface="Times New Roman"/>
                <a:ea typeface="Times New Roman"/>
                <a:cs typeface="Times New Roman"/>
                <a:sym typeface="Times New Roman"/>
              </a:defRPr>
            </a:lvl3pPr>
            <a:lvl4pPr marR="0" lvl="3"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4pPr>
            <a:lvl5pPr marR="0" lvl="4"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5pPr>
            <a:lvl6pPr marR="0" lvl="5"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6pPr>
            <a:lvl7pPr marR="0" lvl="6"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7pPr>
            <a:lvl8pPr marR="0" lvl="7"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8pPr>
            <a:lvl9pPr marR="0" lvl="8"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9pPr>
          </a:lstStyle>
          <a:p>
            <a:endParaRPr/>
          </a:p>
        </p:txBody>
      </p:sp>
      <p:sp>
        <p:nvSpPr>
          <p:cNvPr id="20" name="Shape 20"/>
          <p:cNvSpPr txBox="1">
            <a:spLocks noGrp="1"/>
          </p:cNvSpPr>
          <p:nvPr>
            <p:ph type="body" idx="2"/>
          </p:nvPr>
        </p:nvSpPr>
        <p:spPr>
          <a:xfrm>
            <a:off x="572401" y="5961599"/>
            <a:ext cx="2049245" cy="177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000"/>
              <a:buFont typeface="Arial"/>
              <a:buNone/>
              <a:defRPr sz="1000" b="1" i="0" u="none" strike="noStrike" cap="none">
                <a:solidFill>
                  <a:schemeClr val="dk1"/>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1" name="Shape 21"/>
          <p:cNvSpPr txBox="1">
            <a:spLocks noGrp="1"/>
          </p:cNvSpPr>
          <p:nvPr>
            <p:ph type="body" idx="3"/>
          </p:nvPr>
        </p:nvSpPr>
        <p:spPr>
          <a:xfrm>
            <a:off x="572400" y="6137467"/>
            <a:ext cx="204924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4"/>
          </p:nvPr>
        </p:nvSpPr>
        <p:spPr>
          <a:xfrm>
            <a:off x="2862387" y="6137467"/>
            <a:ext cx="202711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3" name="Shape 23"/>
          <p:cNvSpPr txBox="1">
            <a:spLocks noGrp="1"/>
          </p:cNvSpPr>
          <p:nvPr>
            <p:ph type="body" idx="5"/>
          </p:nvPr>
        </p:nvSpPr>
        <p:spPr>
          <a:xfrm>
            <a:off x="7427603" y="5961599"/>
            <a:ext cx="1132198" cy="6336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6"/>
          </p:nvPr>
        </p:nvSpPr>
        <p:spPr>
          <a:xfrm>
            <a:off x="5143295" y="5961067"/>
            <a:ext cx="1962357" cy="634132"/>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5" name="Shape 25"/>
          <p:cNvSpPr txBox="1">
            <a:spLocks noGrp="1"/>
          </p:cNvSpPr>
          <p:nvPr>
            <p:ph type="dt" idx="10"/>
          </p:nvPr>
        </p:nvSpPr>
        <p:spPr>
          <a:xfrm>
            <a:off x="2860675" y="5961063"/>
            <a:ext cx="2027238" cy="1778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0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Shape 3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Shape 35"/>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Shape 36"/>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3"/>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Shape 44"/>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Shape 45"/>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2"/>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Shape 53"/>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Shape 54"/>
          <p:cNvSpPr txBox="1">
            <a:spLocks noGrp="1"/>
          </p:cNvSpPr>
          <p:nvPr>
            <p:ph type="ctrTitle"/>
          </p:nvPr>
        </p:nvSpPr>
        <p:spPr>
          <a:xfrm>
            <a:off x="572400" y="547000"/>
            <a:ext cx="7772400" cy="2206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4325" y="119063"/>
            <a:ext cx="8520113" cy="962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1"/>
          </p:nvPr>
        </p:nvSpPr>
        <p:spPr>
          <a:xfrm>
            <a:off x="32385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64820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Shape 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Shape 13"/>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
        <p:nvSpPr>
          <p:cNvPr id="16" name="Shape 16"/>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Shape 27"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Shape 28"/>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ieeexplore.ieee.org/stamp/stamp.jsp?tp=&amp;arnumber=7554923&amp;tag=1" TargetMode="External"/><Relationship Id="rId3" Type="http://schemas.openxmlformats.org/officeDocument/2006/relationships/hyperlink" Target="http://www.sandia.gov/ess/download/2565/" TargetMode="External"/><Relationship Id="rId7" Type="http://schemas.openxmlformats.org/officeDocument/2006/relationships/hyperlink" Target="http://ieeexplore.ieee.org/stamp/stamp.jsp?tp=&amp;arnumber=646919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ethz.ch/content/dam/ethz/special-interest/itet/institute-eeh/power-systems-dam/documents/SAMA/bis%202010/B" TargetMode="External"/><Relationship Id="rId5" Type="http://schemas.openxmlformats.org/officeDocument/2006/relationships/hyperlink" Target="https://www.sciencedirect.com/science/article/pii/S1364032115000180" TargetMode="External"/><Relationship Id="rId10" Type="http://schemas.openxmlformats.org/officeDocument/2006/relationships/hyperlink" Target="http://global-sei.com/products/redox/" TargetMode="External"/><Relationship Id="rId4" Type="http://schemas.openxmlformats.org/officeDocument/2006/relationships/hyperlink" Target="https://www.semanticscholar.org/paper/History-of-demand-side-management-and-classificati-Lampropoulos-Kling/3c9be775df807129df9bebee050b2dc2e77c1de9" TargetMode="External"/><Relationship Id="rId9" Type="http://schemas.openxmlformats.org/officeDocument/2006/relationships/hyperlink" Target="http://findgenerators.net/automatic-transfer-switch-find-info-on-automatic-transfer-switches-for-generator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3200" b="1" i="0" u="none" strike="noStrike" cap="none">
                <a:solidFill>
                  <a:schemeClr val="lt1"/>
                </a:solidFill>
                <a:latin typeface="Arial"/>
                <a:ea typeface="Arial"/>
                <a:cs typeface="Arial"/>
                <a:sym typeface="Arial"/>
              </a:rPr>
              <a:t>ELEC-E8423 - Smart Grid</a:t>
            </a:r>
            <a:br>
              <a:rPr lang="fi-FI" sz="3200" b="1" i="0" u="none" strike="noStrike" cap="none">
                <a:solidFill>
                  <a:schemeClr val="lt1"/>
                </a:solidFill>
                <a:latin typeface="Arial"/>
                <a:ea typeface="Arial"/>
                <a:cs typeface="Arial"/>
                <a:sym typeface="Arial"/>
              </a:rPr>
            </a:br>
            <a:r>
              <a:rPr lang="fi-FI" sz="3200" b="1" i="0" u="none" strike="noStrike" cap="none">
                <a:solidFill>
                  <a:schemeClr val="lt1"/>
                </a:solidFill>
                <a:latin typeface="Arial"/>
                <a:ea typeface="Arial"/>
                <a:cs typeface="Arial"/>
                <a:sym typeface="Arial"/>
              </a:rPr>
              <a:t/>
            </a:r>
            <a:br>
              <a:rPr lang="fi-FI" sz="3200" b="1" i="0" u="none" strike="noStrike" cap="none">
                <a:solidFill>
                  <a:schemeClr val="lt1"/>
                </a:solidFill>
                <a:latin typeface="Arial"/>
                <a:ea typeface="Arial"/>
                <a:cs typeface="Arial"/>
                <a:sym typeface="Arial"/>
              </a:rPr>
            </a:br>
            <a:r>
              <a:rPr lang="fi-FI" sz="3200" i="1"/>
              <a:t>Power and Energy Balance management in Micro Grids</a:t>
            </a:r>
            <a:endParaRPr sz="3200" b="1" i="1" u="none" strike="noStrike" cap="none">
              <a:solidFill>
                <a:schemeClr val="lt1"/>
              </a:solidFill>
              <a:latin typeface="Arial"/>
              <a:ea typeface="Arial"/>
              <a:cs typeface="Arial"/>
              <a:sym typeface="Arial"/>
            </a:endParaRPr>
          </a:p>
        </p:txBody>
      </p:sp>
      <p:sp>
        <p:nvSpPr>
          <p:cNvPr id="70" name="Shape 70"/>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marR="0" lvl="0" indent="0" algn="l" rtl="0">
              <a:lnSpc>
                <a:spcPct val="110800"/>
              </a:lnSpc>
              <a:spcBef>
                <a:spcPts val="0"/>
              </a:spcBef>
              <a:spcAft>
                <a:spcPts val="0"/>
              </a:spcAft>
              <a:buClr>
                <a:srgbClr val="FFFFFF"/>
              </a:buClr>
              <a:buSzPts val="2000"/>
              <a:buFont typeface="Arial"/>
              <a:buNone/>
            </a:pPr>
            <a:r>
              <a:rPr lang="fi-FI" i="1"/>
              <a:t>David Sevsek</a:t>
            </a:r>
            <a:endParaRPr i="1"/>
          </a:p>
          <a:p>
            <a:pPr marL="0" marR="0" lvl="0" indent="0" algn="l" rtl="0">
              <a:lnSpc>
                <a:spcPct val="110800"/>
              </a:lnSpc>
              <a:spcBef>
                <a:spcPts val="0"/>
              </a:spcBef>
              <a:spcAft>
                <a:spcPts val="0"/>
              </a:spcAft>
              <a:buClr>
                <a:srgbClr val="FFFFFF"/>
              </a:buClr>
              <a:buSzPts val="2000"/>
              <a:buFont typeface="Arial"/>
              <a:buNone/>
            </a:pPr>
            <a:r>
              <a:rPr lang="fi-FI" i="1"/>
              <a:t>Olli Soppela</a:t>
            </a:r>
            <a:endParaRPr i="1"/>
          </a:p>
          <a:p>
            <a:pPr marL="0" marR="0" lvl="0" indent="0" algn="l" rtl="0">
              <a:lnSpc>
                <a:spcPct val="110800"/>
              </a:lnSpc>
              <a:spcBef>
                <a:spcPts val="400"/>
              </a:spcBef>
              <a:spcAft>
                <a:spcPts val="0"/>
              </a:spcAft>
              <a:buClr>
                <a:srgbClr val="FFFFFF"/>
              </a:buClr>
              <a:buSzPts val="2000"/>
              <a:buFont typeface="Arial"/>
              <a:buNone/>
            </a:pPr>
            <a:endParaRPr sz="2000" b="0" i="0" u="none" strike="noStrike" cap="none">
              <a:solidFill>
                <a:srgbClr val="FFFFFF"/>
              </a:solidFill>
              <a:latin typeface="Times New Roman"/>
              <a:ea typeface="Times New Roman"/>
              <a:cs typeface="Times New Roman"/>
              <a:sym typeface="Times New Roman"/>
            </a:endParaRPr>
          </a:p>
        </p:txBody>
      </p:sp>
      <p:sp>
        <p:nvSpPr>
          <p:cNvPr id="71" name="Shape 7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endParaRPr sz="1000" b="1" i="0" u="none" strike="noStrike" cap="none">
              <a:solidFill>
                <a:schemeClr val="dk1"/>
              </a:solidFill>
              <a:latin typeface="Arial"/>
              <a:ea typeface="Arial"/>
              <a:cs typeface="Arial"/>
              <a:sym typeface="Arial"/>
            </a:endParaRPr>
          </a:p>
        </p:txBody>
      </p:sp>
      <p:sp>
        <p:nvSpPr>
          <p:cNvPr id="72" name="Shape 7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3" name="Shape 73"/>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r>
              <a:rPr lang="fi-FI"/>
              <a:t>18</a:t>
            </a:r>
            <a:r>
              <a:rPr lang="fi-FI" sz="1000" b="1" i="0" u="none" strike="noStrike" cap="none">
                <a:solidFill>
                  <a:schemeClr val="lt2"/>
                </a:solidFill>
                <a:latin typeface="Arial"/>
                <a:ea typeface="Arial"/>
                <a:cs typeface="Arial"/>
                <a:sym typeface="Arial"/>
              </a:rPr>
              <a:t>.0</a:t>
            </a:r>
            <a:r>
              <a:rPr lang="fi-FI"/>
              <a:t>3</a:t>
            </a:r>
            <a:r>
              <a:rPr lang="fi-FI" sz="1000" b="1" i="0" u="none" strike="noStrike" cap="none">
                <a:solidFill>
                  <a:schemeClr val="lt2"/>
                </a:solidFill>
                <a:latin typeface="Arial"/>
                <a:ea typeface="Arial"/>
                <a:cs typeface="Arial"/>
                <a:sym typeface="Arial"/>
              </a:rPr>
              <a:t>.2018</a:t>
            </a:r>
            <a:endParaRPr sz="1000" b="1" i="0" u="none" strike="noStrike" cap="none">
              <a:solidFill>
                <a:schemeClr val="lt2"/>
              </a:solidFill>
              <a:latin typeface="Arial"/>
              <a:ea typeface="Arial"/>
              <a:cs typeface="Arial"/>
              <a:sym typeface="Arial"/>
            </a:endParaRPr>
          </a:p>
        </p:txBody>
      </p:sp>
      <p:sp>
        <p:nvSpPr>
          <p:cNvPr id="74" name="Shape 74"/>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5" name="Shape 75"/>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572400" y="1345200"/>
            <a:ext cx="8134200" cy="4136400"/>
          </a:xfrm>
          <a:prstGeom prst="rect">
            <a:avLst/>
          </a:prstGeom>
          <a:noFill/>
          <a:ln>
            <a:noFill/>
          </a:ln>
        </p:spPr>
        <p:txBody>
          <a:bodyPr spcFirstLastPara="1" wrap="square" lIns="0" tIns="0" rIns="0" bIns="0" anchor="t" anchorCtr="0">
            <a:noAutofit/>
          </a:bodyPr>
          <a:lstStyle/>
          <a:p>
            <a:pPr marL="0" lvl="0" indent="0" rtl="0">
              <a:lnSpc>
                <a:spcPct val="115000"/>
              </a:lnSpc>
              <a:spcBef>
                <a:spcPts val="0"/>
              </a:spcBef>
              <a:spcAft>
                <a:spcPts val="0"/>
              </a:spcAft>
              <a:buClr>
                <a:schemeClr val="dk1"/>
              </a:buClr>
              <a:buSzPts val="1100"/>
              <a:buFont typeface="Arial"/>
              <a:buNone/>
            </a:pPr>
            <a:r>
              <a:rPr lang="fi-FI" sz="700" b="0"/>
              <a:t>Abbas A. Akhil, Georgianne Huff, Aileen B. Currier, Benjamin C. Kaun, Dan M. Rastler, Stella Bingqing Chen, Andrew L. Cotter, Dale T. Bradshaw, and William D. Gauntlett (2013) </a:t>
            </a:r>
            <a:endParaRPr sz="700" b="0"/>
          </a:p>
          <a:p>
            <a:pPr marL="0" lvl="0" indent="0" rtl="0">
              <a:lnSpc>
                <a:spcPct val="115000"/>
              </a:lnSpc>
              <a:spcBef>
                <a:spcPts val="0"/>
              </a:spcBef>
              <a:spcAft>
                <a:spcPts val="0"/>
              </a:spcAft>
              <a:buClr>
                <a:schemeClr val="dk1"/>
              </a:buClr>
              <a:buSzPts val="1100"/>
              <a:buFont typeface="Arial"/>
              <a:buNone/>
            </a:pPr>
            <a:r>
              <a:rPr lang="fi-FI" sz="700" b="0"/>
              <a:t>- </a:t>
            </a:r>
            <a:r>
              <a:rPr lang="fi-FI" sz="700" b="0" i="1"/>
              <a:t>“</a:t>
            </a:r>
            <a:r>
              <a:rPr lang="fi-FI" sz="700" b="0" i="1" u="sng">
                <a:hlinkClick r:id="rId3"/>
              </a:rPr>
              <a:t>Electricity Storage Handbook in Collaboration with NRECA</a:t>
            </a:r>
            <a:r>
              <a:rPr lang="fi-FI" sz="700" b="0" i="1"/>
              <a:t>”. </a:t>
            </a:r>
            <a:r>
              <a:rPr lang="fi-FI" sz="700" b="0"/>
              <a:t>DOE/EPRI, SAND2013-5131 Unlimited Release.. Availabe at: </a:t>
            </a:r>
            <a:r>
              <a:rPr lang="fi-FI" sz="700" b="0" u="sng">
                <a:hlinkClick r:id="rId3"/>
              </a:rPr>
              <a:t>http://www.sandia.gov/ess/download/2565/</a:t>
            </a:r>
            <a:r>
              <a:rPr lang="fi-FI" sz="700" b="0"/>
              <a:t> </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Bühler R (2010) - </a:t>
            </a:r>
            <a:r>
              <a:rPr lang="fi-FI" sz="700" b="0" i="1"/>
              <a:t>“Integration of Renewable Energy Sources Using Microgrids, Virtual Power Plants and the Energy Hub Approach“. </a:t>
            </a:r>
            <a:r>
              <a:rPr lang="fi-FI" sz="700" b="0"/>
              <a:t>EEH – Power Systems Laboratory Swiss Federal Institute of Technology (ETH) Zurich. Available from: https://www.ethz.ch/content/dam/ethz/special-interest/itet/institute-eeh/power-systems-dam/documents/SAMA/bis%202010/Bühler-SA-2010.pdf</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Karlsen L. A. &amp; Goodwin M. (2014) - “</a:t>
            </a:r>
            <a:r>
              <a:rPr lang="fi-FI" sz="700" b="0" i="1"/>
              <a:t>Evaluating prediction models for electricity consumption</a:t>
            </a:r>
            <a:r>
              <a:rPr lang="fi-FI" sz="700" b="0"/>
              <a:t>”. Faculty of Engineering and Science, University of Agder Teknova AS, Norway</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Kundur P. , Paserba J. , Ajjarapu  V. , Andersson G. , Bose A. , Canizares C. , HatziargyriouN. , Hill D. , Stankovic A. , Taylor C. , Van Cutsem T. &amp; Vittal V. (2004) </a:t>
            </a:r>
            <a:endParaRPr sz="700" b="0"/>
          </a:p>
          <a:p>
            <a:pPr marL="0" lvl="0" indent="0" rtl="0">
              <a:lnSpc>
                <a:spcPct val="115000"/>
              </a:lnSpc>
              <a:spcBef>
                <a:spcPts val="0"/>
              </a:spcBef>
              <a:spcAft>
                <a:spcPts val="0"/>
              </a:spcAft>
              <a:buClr>
                <a:schemeClr val="dk1"/>
              </a:buClr>
              <a:buSzPts val="1100"/>
              <a:buFont typeface="Arial"/>
              <a:buNone/>
            </a:pPr>
            <a:r>
              <a:rPr lang="fi-FI" sz="700" b="0"/>
              <a:t>- “</a:t>
            </a:r>
            <a:r>
              <a:rPr lang="fi-FI" sz="700" b="0" i="1"/>
              <a:t>Denition and Classication of Power System Stability”</a:t>
            </a:r>
            <a:r>
              <a:rPr lang="fi-FI" sz="700" b="0"/>
              <a:t>. IEEE Transactions on Power Systems, VOL. 19, NO. 2.</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400"/>
              </a:spcBef>
              <a:spcAft>
                <a:spcPts val="0"/>
              </a:spcAft>
              <a:buClr>
                <a:schemeClr val="dk1"/>
              </a:buClr>
              <a:buSzPts val="1100"/>
              <a:buFont typeface="Arial"/>
              <a:buNone/>
            </a:pPr>
            <a:r>
              <a:rPr lang="fi-FI" sz="700" b="0">
                <a:solidFill>
                  <a:srgbClr val="000000"/>
                </a:solidFill>
              </a:rPr>
              <a:t>Lampropoulos I., Kling W. L., Ribeiro P. F., Willem J. &amp; van den Berg K. (2013) - “</a:t>
            </a:r>
            <a:r>
              <a:rPr lang="fi-FI" sz="700" b="0" i="1">
                <a:solidFill>
                  <a:srgbClr val="000000"/>
                </a:solidFill>
              </a:rPr>
              <a:t>History of demand side management and classification of demand response control schemes</a:t>
            </a:r>
            <a:r>
              <a:rPr lang="fi-FI" sz="700" b="0">
                <a:solidFill>
                  <a:srgbClr val="000000"/>
                </a:solidFill>
              </a:rPr>
              <a:t>”  Published 2013 in IEEE Power &amp; Energy Society General Meeting. Available from: </a:t>
            </a:r>
            <a:r>
              <a:rPr lang="fi-FI" sz="700" b="0" u="sng">
                <a:hlinkClick r:id="rId4"/>
              </a:rPr>
              <a:t>https://www.semanticscholar.org/paper/History-of-demand-side-management-and-classificati-Lampropoulos-Kling/3c9be775df807129df9bebee050b2dc2e77c1de9</a:t>
            </a:r>
            <a:endParaRPr sz="700" b="0">
              <a:solidFill>
                <a:srgbClr val="000000"/>
              </a:solidFill>
            </a:endParaRPr>
          </a:p>
          <a:p>
            <a:pPr marL="0" lvl="0" indent="0" rtl="0">
              <a:lnSpc>
                <a:spcPct val="115000"/>
              </a:lnSpc>
              <a:spcBef>
                <a:spcPts val="40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Palizban O., Kauhaniemi K., (2014) - “</a:t>
            </a:r>
            <a:r>
              <a:rPr lang="fi-FI" sz="700" b="0" i="1"/>
              <a:t>Hierarchical control structure in microgrids with distributed generation: Island and grid-connected mode”</a:t>
            </a:r>
            <a:r>
              <a:rPr lang="fi-FI" sz="700" b="0"/>
              <a:t>, ScienceDirect,  Available from: </a:t>
            </a:r>
            <a:r>
              <a:rPr lang="fi-FI" sz="700" b="0" u="sng">
                <a:solidFill>
                  <a:schemeClr val="hlink"/>
                </a:solidFill>
                <a:hlinkClick r:id="rId5"/>
              </a:rPr>
              <a:t>https://www.sciencedirect.com/science/article/pii/S1364032115000180</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Raael Buhler (2010), Integration of Renewable Energy Sources Using Microgrids, Virtual Power Plants and the Energy Hub Approach, Available from: </a:t>
            </a:r>
            <a:r>
              <a:rPr lang="fi-FI" sz="700" b="0" u="sng">
                <a:solidFill>
                  <a:schemeClr val="hlink"/>
                </a:solidFill>
                <a:hlinkClick r:id="rId6"/>
              </a:rPr>
              <a:t>https://www.ethz.ch/content/dam/ethz/special-interest/itet/institute-eeh/power-systems-dam/documents/SAMA/bis%202010/Bühler-SA-2010.pdf</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b="0"/>
              <a:t>Yoash Levron et. al. (2013), “Optimal Power Flow in Microgrids With Energy Storage”, IEEE TRANSACTIONS ON POWER SYSTEMS, VOL. 28, NO. 3, AUGUST 2013 , Available from: </a:t>
            </a:r>
            <a:r>
              <a:rPr lang="fi-FI" sz="700" b="0" u="sng"/>
              <a:t> </a:t>
            </a:r>
            <a:r>
              <a:rPr lang="fi-FI" sz="700" b="0" u="sng">
                <a:hlinkClick r:id="rId7"/>
              </a:rPr>
              <a:t>http://ieeexplore.ieee.org/stamp/stamp.jsp?tp=&amp;arnumber=6469193</a:t>
            </a:r>
            <a:endParaRPr sz="700" b="0"/>
          </a:p>
          <a:p>
            <a:pPr marL="0" marR="0" lvl="0" indent="0" algn="l" rtl="0">
              <a:lnSpc>
                <a:spcPct val="115000"/>
              </a:lnSpc>
              <a:spcBef>
                <a:spcPts val="0"/>
              </a:spcBef>
              <a:spcAft>
                <a:spcPts val="0"/>
              </a:spcAft>
              <a:buClr>
                <a:schemeClr val="dk1"/>
              </a:buClr>
              <a:buSzPts val="1100"/>
              <a:buFont typeface="Arial"/>
              <a:buNone/>
            </a:pPr>
            <a:r>
              <a:rPr lang="fi-FI" sz="700" b="0"/>
              <a:t> 									 	 	 						</a:t>
            </a:r>
            <a:endParaRPr sz="700" b="0"/>
          </a:p>
          <a:p>
            <a:pPr marL="0" marR="0" lvl="0" indent="0" algn="l" rtl="0">
              <a:lnSpc>
                <a:spcPct val="115000"/>
              </a:lnSpc>
              <a:spcBef>
                <a:spcPts val="0"/>
              </a:spcBef>
              <a:spcAft>
                <a:spcPts val="0"/>
              </a:spcAft>
              <a:buClr>
                <a:schemeClr val="dk1"/>
              </a:buClr>
              <a:buSzPts val="1100"/>
              <a:buFont typeface="Arial"/>
              <a:buNone/>
            </a:pPr>
            <a:r>
              <a:rPr lang="fi-FI" sz="700" b="0"/>
              <a:t>WANG X. et. al. (2016) - “</a:t>
            </a:r>
            <a:r>
              <a:rPr lang="fi-FI" sz="700" b="0">
                <a:solidFill>
                  <a:srgbClr val="333333"/>
                </a:solidFill>
              </a:rPr>
              <a:t>Power balance control of Energy Storage Unit in Micro Grid based on distributed gradient algorithm”</a:t>
            </a:r>
            <a:endParaRPr sz="700" b="0"/>
          </a:p>
          <a:p>
            <a:pPr marL="0" marR="0" lvl="0" indent="0" algn="l" rtl="0">
              <a:lnSpc>
                <a:spcPct val="115000"/>
              </a:lnSpc>
              <a:spcBef>
                <a:spcPts val="0"/>
              </a:spcBef>
              <a:spcAft>
                <a:spcPts val="0"/>
              </a:spcAft>
              <a:buClr>
                <a:schemeClr val="dk1"/>
              </a:buClr>
              <a:buSzPts val="1100"/>
              <a:buFont typeface="Arial"/>
              <a:buNone/>
            </a:pPr>
            <a:r>
              <a:rPr lang="fi-FI" sz="700" b="0"/>
              <a:t>Available from: </a:t>
            </a:r>
            <a:r>
              <a:rPr lang="fi-FI" sz="700" b="0" u="sng">
                <a:solidFill>
                  <a:schemeClr val="hlink"/>
                </a:solidFill>
                <a:hlinkClick r:id="rId8"/>
              </a:rPr>
              <a:t>http://ieeexplore.ieee.org/stamp/stamp.jsp?tp=&amp;arnumber=7554923&amp;tag=1</a:t>
            </a:r>
            <a:r>
              <a:rPr lang="fi-FI" sz="700" b="0"/>
              <a:t>	</a:t>
            </a:r>
            <a:endParaRPr sz="700" b="0"/>
          </a:p>
          <a:p>
            <a:pPr marL="0" lvl="0" indent="0" rtl="0">
              <a:lnSpc>
                <a:spcPct val="115000"/>
              </a:lnSpc>
              <a:spcBef>
                <a:spcPts val="0"/>
              </a:spcBef>
              <a:spcAft>
                <a:spcPts val="0"/>
              </a:spcAft>
              <a:buClr>
                <a:schemeClr val="dk1"/>
              </a:buClr>
              <a:buSzPts val="1100"/>
              <a:buFont typeface="Arial"/>
              <a:buNone/>
            </a:pPr>
            <a:endParaRPr sz="700" b="0"/>
          </a:p>
          <a:p>
            <a:pPr marL="0" lvl="0" indent="0" rtl="0">
              <a:lnSpc>
                <a:spcPct val="115000"/>
              </a:lnSpc>
              <a:spcBef>
                <a:spcPts val="0"/>
              </a:spcBef>
              <a:spcAft>
                <a:spcPts val="0"/>
              </a:spcAft>
              <a:buClr>
                <a:schemeClr val="dk1"/>
              </a:buClr>
              <a:buSzPts val="1100"/>
              <a:buFont typeface="Arial"/>
              <a:buNone/>
            </a:pPr>
            <a:r>
              <a:rPr lang="fi-FI" sz="700"/>
              <a:t>Image sources:</a:t>
            </a:r>
            <a:endParaRPr sz="700"/>
          </a:p>
          <a:p>
            <a:pPr marL="0" lvl="0" indent="0" rtl="0">
              <a:lnSpc>
                <a:spcPct val="115000"/>
              </a:lnSpc>
              <a:spcBef>
                <a:spcPts val="0"/>
              </a:spcBef>
              <a:spcAft>
                <a:spcPts val="0"/>
              </a:spcAft>
              <a:buClr>
                <a:schemeClr val="dk1"/>
              </a:buClr>
              <a:buSzPts val="1100"/>
              <a:buFont typeface="Arial"/>
              <a:buNone/>
            </a:pPr>
            <a:r>
              <a:rPr lang="fi-FI" sz="700" b="0"/>
              <a:t>Automatic switch image, slide 7: </a:t>
            </a:r>
            <a:r>
              <a:rPr lang="fi-FI" sz="700" b="0" u="sng">
                <a:hlinkClick r:id="rId9"/>
              </a:rPr>
              <a:t>http://findgenerators.net/automatic-transfer-switch-find-info-on-automatic-transfer-switches-for-generators</a:t>
            </a:r>
            <a:r>
              <a:rPr lang="fi-FI" sz="700" b="0"/>
              <a:t>.html</a:t>
            </a:r>
            <a:endParaRPr sz="700" b="0"/>
          </a:p>
          <a:p>
            <a:pPr marL="0" lvl="0" indent="0" rtl="0">
              <a:lnSpc>
                <a:spcPct val="115000"/>
              </a:lnSpc>
              <a:spcBef>
                <a:spcPts val="0"/>
              </a:spcBef>
              <a:spcAft>
                <a:spcPts val="0"/>
              </a:spcAft>
              <a:buClr>
                <a:schemeClr val="dk1"/>
              </a:buClr>
              <a:buSzPts val="1100"/>
              <a:buFont typeface="Arial"/>
              <a:buNone/>
            </a:pPr>
            <a:r>
              <a:rPr lang="fi-FI" sz="700" b="0"/>
              <a:t>Flow Battery image, slide 7: </a:t>
            </a:r>
            <a:r>
              <a:rPr lang="fi-FI" sz="700" b="0" u="sng">
                <a:hlinkClick r:id="rId10"/>
              </a:rPr>
              <a:t>http://global-sei.com/products/redox/</a:t>
            </a:r>
            <a:endParaRPr sz="700" b="0"/>
          </a:p>
          <a:p>
            <a:pPr marL="0" lvl="0" indent="0" rtl="0">
              <a:lnSpc>
                <a:spcPct val="115000"/>
              </a:lnSpc>
              <a:spcBef>
                <a:spcPts val="0"/>
              </a:spcBef>
              <a:spcAft>
                <a:spcPts val="0"/>
              </a:spcAft>
              <a:buClr>
                <a:schemeClr val="dk1"/>
              </a:buClr>
              <a:buSzPts val="1100"/>
              <a:buFont typeface="Arial"/>
              <a:buNone/>
            </a:pPr>
            <a:endParaRPr sz="700"/>
          </a:p>
          <a:p>
            <a:pPr marL="0" lvl="0" indent="0" rtl="0">
              <a:lnSpc>
                <a:spcPct val="115000"/>
              </a:lnSpc>
              <a:spcBef>
                <a:spcPts val="0"/>
              </a:spcBef>
              <a:spcAft>
                <a:spcPts val="0"/>
              </a:spcAft>
              <a:buClr>
                <a:schemeClr val="dk1"/>
              </a:buClr>
              <a:buSzPts val="1100"/>
              <a:buFont typeface="Arial"/>
              <a:buNone/>
            </a:pPr>
            <a:endParaRPr sz="800" b="0"/>
          </a:p>
          <a:p>
            <a:pPr marL="0" lvl="0" indent="0" rtl="0">
              <a:lnSpc>
                <a:spcPct val="115000"/>
              </a:lnSpc>
              <a:spcBef>
                <a:spcPts val="0"/>
              </a:spcBef>
              <a:spcAft>
                <a:spcPts val="0"/>
              </a:spcAft>
              <a:buClr>
                <a:schemeClr val="dk1"/>
              </a:buClr>
              <a:buSzPts val="1100"/>
              <a:buFont typeface="Arial"/>
              <a:buNone/>
            </a:pPr>
            <a:endParaRPr sz="2000"/>
          </a:p>
          <a:p>
            <a:pPr marL="0" marR="0" lvl="0" indent="0" algn="l" rtl="0">
              <a:lnSpc>
                <a:spcPct val="115000"/>
              </a:lnSpc>
              <a:spcBef>
                <a:spcPts val="0"/>
              </a:spcBef>
              <a:spcAft>
                <a:spcPts val="0"/>
              </a:spcAft>
              <a:buClr>
                <a:schemeClr val="dk1"/>
              </a:buClr>
              <a:buSzPts val="2000"/>
              <a:buFont typeface="Arial"/>
              <a:buNone/>
            </a:pPr>
            <a:endParaRPr sz="2000"/>
          </a:p>
          <a:p>
            <a:pPr marL="0" marR="0" lvl="0" indent="0" algn="l" rtl="0">
              <a:lnSpc>
                <a:spcPct val="115000"/>
              </a:lnSpc>
              <a:spcBef>
                <a:spcPts val="0"/>
              </a:spcBef>
              <a:spcAft>
                <a:spcPts val="0"/>
              </a:spcAft>
              <a:buClr>
                <a:schemeClr val="dk1"/>
              </a:buClr>
              <a:buSzPts val="2000"/>
              <a:buFont typeface="Arial"/>
              <a:buNone/>
            </a:pPr>
            <a:endParaRPr sz="2000"/>
          </a:p>
        </p:txBody>
      </p:sp>
      <p:sp>
        <p:nvSpPr>
          <p:cNvPr id="180" name="Shape 18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Source material used</a:t>
            </a:r>
            <a:endParaRPr sz="2700" b="1" i="0" u="none" strike="noStrike" cap="none">
              <a:solidFill>
                <a:schemeClr val="accent3"/>
              </a:solidFill>
              <a:latin typeface="Arial"/>
              <a:ea typeface="Arial"/>
              <a:cs typeface="Arial"/>
              <a:sym typeface="Arial"/>
            </a:endParaRPr>
          </a:p>
        </p:txBody>
      </p:sp>
      <p:sp>
        <p:nvSpPr>
          <p:cNvPr id="181" name="Shape 18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10</a:t>
            </a:fld>
            <a:endParaRPr sz="800" b="1" i="0" u="none" strike="noStrike" cap="none">
              <a:solidFill>
                <a:srgbClr val="898989"/>
              </a:solidFill>
              <a:latin typeface="Arial"/>
              <a:ea typeface="Arial"/>
              <a:cs typeface="Arial"/>
              <a:sym typeface="Arial"/>
            </a:endParaRPr>
          </a:p>
        </p:txBody>
      </p:sp>
      <p:sp>
        <p:nvSpPr>
          <p:cNvPr id="182" name="Shape 182"/>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Power and Energy Balance management in Micro Grids</a:t>
            </a:r>
            <a:endParaRPr sz="800" b="1" i="0" u="none" strike="noStrike" cap="none">
              <a:solidFill>
                <a:schemeClr val="lt2"/>
              </a:solidFill>
              <a:latin typeface="Arial"/>
              <a:ea typeface="Arial"/>
              <a:cs typeface="Arial"/>
              <a:sym typeface="Arial"/>
            </a:endParaRPr>
          </a:p>
        </p:txBody>
      </p:sp>
      <p:sp>
        <p:nvSpPr>
          <p:cNvPr id="183" name="Shape 18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sp>
        <p:nvSpPr>
          <p:cNvPr id="184" name="Shape 184"/>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572400" y="1497600"/>
            <a:ext cx="6285600" cy="4136400"/>
          </a:xfrm>
          <a:prstGeom prst="rect">
            <a:avLst/>
          </a:prstGeom>
        </p:spPr>
        <p:txBody>
          <a:bodyPr spcFirstLastPara="1" wrap="square" lIns="91425" tIns="91425" rIns="91425" bIns="91425" anchor="t" anchorCtr="0">
            <a:noAutofit/>
          </a:bodyPr>
          <a:lstStyle/>
          <a:p>
            <a:pPr marL="0" lvl="0" indent="0">
              <a:spcBef>
                <a:spcPts val="280"/>
              </a:spcBef>
              <a:spcAft>
                <a:spcPts val="0"/>
              </a:spcAft>
              <a:buNone/>
            </a:pPr>
            <a:r>
              <a:rPr lang="fi-FI" sz="2400"/>
              <a:t>Thanks!!!</a:t>
            </a:r>
            <a:endParaRPr sz="2400"/>
          </a:p>
          <a:p>
            <a:pPr marL="0" lvl="0" indent="0">
              <a:spcBef>
                <a:spcPts val="280"/>
              </a:spcBef>
              <a:spcAft>
                <a:spcPts val="0"/>
              </a:spcAft>
              <a:buNone/>
            </a:pPr>
            <a:endParaRPr sz="2400"/>
          </a:p>
          <a:p>
            <a:pPr marL="0" lvl="0" indent="0">
              <a:spcBef>
                <a:spcPts val="280"/>
              </a:spcBef>
              <a:spcAft>
                <a:spcPts val="0"/>
              </a:spcAft>
              <a:buNone/>
            </a:pPr>
            <a:r>
              <a:rPr lang="fi-FI" sz="2400"/>
              <a:t>Questions?</a:t>
            </a:r>
            <a:endParaRPr sz="2400"/>
          </a:p>
        </p:txBody>
      </p:sp>
      <p:sp>
        <p:nvSpPr>
          <p:cNvPr id="191" name="Shape 191"/>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2" name="Shape 192"/>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3" name="Shape 193"/>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Shape 80"/>
          <p:cNvPicPr preferRelativeResize="0"/>
          <p:nvPr/>
        </p:nvPicPr>
        <p:blipFill>
          <a:blip r:embed="rId3">
            <a:alphaModFix/>
          </a:blip>
          <a:stretch>
            <a:fillRect/>
          </a:stretch>
        </p:blipFill>
        <p:spPr>
          <a:xfrm>
            <a:off x="1218136" y="2204850"/>
            <a:ext cx="6807114" cy="3586937"/>
          </a:xfrm>
          <a:prstGeom prst="rect">
            <a:avLst/>
          </a:prstGeom>
          <a:noFill/>
          <a:ln>
            <a:noFill/>
          </a:ln>
        </p:spPr>
      </p:pic>
      <p:sp>
        <p:nvSpPr>
          <p:cNvPr id="81" name="Shape 81"/>
          <p:cNvSpPr txBox="1">
            <a:spLocks noGrp="1"/>
          </p:cNvSpPr>
          <p:nvPr>
            <p:ph type="body" idx="1"/>
          </p:nvPr>
        </p:nvSpPr>
        <p:spPr>
          <a:xfrm>
            <a:off x="572400" y="1306825"/>
            <a:ext cx="7849200" cy="1396200"/>
          </a:xfrm>
          <a:prstGeom prst="rect">
            <a:avLst/>
          </a:prstGeom>
          <a:noFill/>
          <a:ln>
            <a:noFill/>
          </a:ln>
        </p:spPr>
        <p:txBody>
          <a:bodyPr spcFirstLastPara="1" wrap="square" lIns="0" tIns="0" rIns="0" bIns="0" anchor="t" anchorCtr="0">
            <a:noAutofit/>
          </a:bodyPr>
          <a:lstStyle/>
          <a:p>
            <a:pPr marL="457200" marR="0" lvl="0" indent="-317500" algn="l" rtl="0">
              <a:lnSpc>
                <a:spcPct val="160000"/>
              </a:lnSpc>
              <a:spcBef>
                <a:spcPts val="0"/>
              </a:spcBef>
              <a:spcAft>
                <a:spcPts val="0"/>
              </a:spcAft>
              <a:buSzPts val="1400"/>
              <a:buChar char="●"/>
            </a:pPr>
            <a:r>
              <a:rPr lang="fi-FI" b="0"/>
              <a:t>Cluster of loads, storage devices and small  generators</a:t>
            </a:r>
            <a:endParaRPr b="0"/>
          </a:p>
          <a:p>
            <a:pPr marL="457200" marR="0" lvl="0" indent="-317500" algn="l" rtl="0">
              <a:lnSpc>
                <a:spcPct val="160000"/>
              </a:lnSpc>
              <a:spcBef>
                <a:spcPts val="0"/>
              </a:spcBef>
              <a:spcAft>
                <a:spcPts val="0"/>
              </a:spcAft>
              <a:buSzPts val="1400"/>
              <a:buChar char="●"/>
            </a:pPr>
            <a:r>
              <a:rPr lang="fi-FI" b="0"/>
              <a:t>Autonomous networks connected to the public grid (point of common coupling=PCC)</a:t>
            </a:r>
            <a:endParaRPr b="0"/>
          </a:p>
          <a:p>
            <a:pPr marL="457200" marR="0" lvl="0" indent="-317500" algn="l" rtl="0">
              <a:lnSpc>
                <a:spcPct val="160000"/>
              </a:lnSpc>
              <a:spcBef>
                <a:spcPts val="0"/>
              </a:spcBef>
              <a:spcAft>
                <a:spcPts val="0"/>
              </a:spcAft>
              <a:buSzPts val="1400"/>
              <a:buChar char="●"/>
            </a:pPr>
            <a:r>
              <a:rPr lang="fi-FI" b="0"/>
              <a:t>Islanded or grid-connected mode</a:t>
            </a:r>
            <a:endParaRPr b="0"/>
          </a:p>
          <a:p>
            <a:pPr marL="0" marR="0" lvl="0" indent="0" algn="l" rtl="0">
              <a:lnSpc>
                <a:spcPct val="160000"/>
              </a:lnSpc>
              <a:spcBef>
                <a:spcPts val="0"/>
              </a:spcBef>
              <a:spcAft>
                <a:spcPts val="0"/>
              </a:spcAft>
              <a:buClr>
                <a:schemeClr val="dk1"/>
              </a:buClr>
              <a:buSzPts val="1100"/>
              <a:buFont typeface="Arial"/>
              <a:buNone/>
            </a:pPr>
            <a:r>
              <a:rPr lang="fi-FI" sz="1100" b="0"/>
              <a:t>				</a:t>
            </a:r>
            <a:endParaRPr sz="1100" b="0"/>
          </a:p>
          <a:p>
            <a:pPr marL="0" marR="0" lvl="0" indent="0" algn="l" rtl="0">
              <a:lnSpc>
                <a:spcPct val="160000"/>
              </a:lnSpc>
              <a:spcBef>
                <a:spcPts val="0"/>
              </a:spcBef>
              <a:spcAft>
                <a:spcPts val="0"/>
              </a:spcAft>
              <a:buClr>
                <a:schemeClr val="dk1"/>
              </a:buClr>
              <a:buSzPts val="1100"/>
              <a:buFont typeface="Arial"/>
              <a:buNone/>
            </a:pPr>
            <a:r>
              <a:rPr lang="fi-FI" sz="1100" b="0"/>
              <a:t>			</a:t>
            </a:r>
            <a:endParaRPr sz="1100" b="0"/>
          </a:p>
          <a:p>
            <a:pPr marL="0" marR="0" lvl="0" indent="0" algn="l" rtl="0">
              <a:lnSpc>
                <a:spcPct val="160000"/>
              </a:lnSpc>
              <a:spcBef>
                <a:spcPts val="0"/>
              </a:spcBef>
              <a:spcAft>
                <a:spcPts val="0"/>
              </a:spcAft>
              <a:buClr>
                <a:schemeClr val="dk1"/>
              </a:buClr>
              <a:buSzPts val="1100"/>
              <a:buFont typeface="Arial"/>
              <a:buNone/>
            </a:pPr>
            <a:r>
              <a:rPr lang="fi-FI" sz="1100" b="0"/>
              <a:t>		</a:t>
            </a:r>
            <a:endParaRPr sz="1100" b="0"/>
          </a:p>
          <a:p>
            <a:pPr marL="0" marR="0" lvl="0" indent="0" algn="l" rtl="0">
              <a:lnSpc>
                <a:spcPct val="160000"/>
              </a:lnSpc>
              <a:spcBef>
                <a:spcPts val="0"/>
              </a:spcBef>
              <a:spcAft>
                <a:spcPts val="0"/>
              </a:spcAft>
              <a:buNone/>
            </a:pPr>
            <a:endParaRPr/>
          </a:p>
          <a:p>
            <a:pPr marL="0" marR="0" lvl="0" indent="0" algn="l" rtl="0">
              <a:lnSpc>
                <a:spcPct val="160000"/>
              </a:lnSpc>
              <a:spcBef>
                <a:spcPts val="0"/>
              </a:spcBef>
              <a:spcAft>
                <a:spcPts val="0"/>
              </a:spcAft>
              <a:buNone/>
            </a:pPr>
            <a:endParaRPr/>
          </a:p>
          <a:p>
            <a:pPr marL="0" marR="0" lvl="0" indent="0" algn="l" rtl="0">
              <a:lnSpc>
                <a:spcPct val="160000"/>
              </a:lnSpc>
              <a:spcBef>
                <a:spcPts val="0"/>
              </a:spcBef>
              <a:spcAft>
                <a:spcPts val="0"/>
              </a:spcAft>
              <a:buNone/>
            </a:pPr>
            <a:endParaRPr/>
          </a:p>
        </p:txBody>
      </p:sp>
      <p:sp>
        <p:nvSpPr>
          <p:cNvPr id="82" name="Shape 8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Introduction</a:t>
            </a:r>
            <a:endParaRPr sz="2700" b="1" i="0" u="none" strike="noStrike" cap="none">
              <a:solidFill>
                <a:schemeClr val="accent3"/>
              </a:solidFill>
              <a:latin typeface="Arial"/>
              <a:ea typeface="Arial"/>
              <a:cs typeface="Arial"/>
              <a:sym typeface="Arial"/>
            </a:endParaRPr>
          </a:p>
        </p:txBody>
      </p:sp>
      <p:sp>
        <p:nvSpPr>
          <p:cNvPr id="83" name="Shape 8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sp>
        <p:nvSpPr>
          <p:cNvPr id="84" name="Shape 8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Power and Energy Balance management in Micro Grids</a:t>
            </a:r>
            <a:endParaRPr sz="800" b="1" i="0" u="none" strike="noStrike" cap="none">
              <a:solidFill>
                <a:schemeClr val="lt2"/>
              </a:solidFill>
              <a:latin typeface="Arial"/>
              <a:ea typeface="Arial"/>
              <a:cs typeface="Arial"/>
              <a:sym typeface="Arial"/>
            </a:endParaRPr>
          </a:p>
        </p:txBody>
      </p:sp>
      <p:sp>
        <p:nvSpPr>
          <p:cNvPr id="85" name="Shape 8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86" name="Shape 8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2</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577500" y="4367675"/>
            <a:ext cx="7989000" cy="13431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endParaRPr sz="2000" b="0" i="1">
              <a:latin typeface="Calibri"/>
              <a:ea typeface="Calibri"/>
              <a:cs typeface="Calibri"/>
              <a:sym typeface="Calibri"/>
            </a:endParaRPr>
          </a:p>
          <a:p>
            <a:pPr marL="0" lvl="0" indent="0" rtl="0">
              <a:spcBef>
                <a:spcPts val="280"/>
              </a:spcBef>
              <a:spcAft>
                <a:spcPts val="0"/>
              </a:spcAft>
              <a:buClr>
                <a:schemeClr val="dk1"/>
              </a:buClr>
              <a:buSzPts val="1100"/>
              <a:buFont typeface="Arial"/>
              <a:buNone/>
            </a:pPr>
            <a:endParaRPr/>
          </a:p>
        </p:txBody>
      </p:sp>
      <p:sp>
        <p:nvSpPr>
          <p:cNvPr id="93" name="Shape 93"/>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Microgrid stability</a:t>
            </a:r>
            <a:endParaRPr/>
          </a:p>
        </p:txBody>
      </p:sp>
      <p:sp>
        <p:nvSpPr>
          <p:cNvPr id="94" name="Shape 94"/>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David Sevsek</a:t>
            </a:r>
            <a:endParaRPr/>
          </a:p>
          <a:p>
            <a:pPr marL="0" lvl="0" indent="0">
              <a:spcBef>
                <a:spcPts val="0"/>
              </a:spcBef>
              <a:spcAft>
                <a:spcPts val="0"/>
              </a:spcAft>
              <a:buClr>
                <a:schemeClr val="lt2"/>
              </a:buClr>
              <a:buSzPts val="800"/>
              <a:buFont typeface="Arial"/>
              <a:buNone/>
            </a:pPr>
            <a:r>
              <a:rPr lang="fi-FI"/>
              <a:t>Olli Soppela</a:t>
            </a:r>
            <a:endParaRPr/>
          </a:p>
          <a:p>
            <a:pPr marL="0" lvl="0" indent="0">
              <a:spcBef>
                <a:spcPts val="0"/>
              </a:spcBef>
              <a:spcAft>
                <a:spcPts val="0"/>
              </a:spcAft>
              <a:buNone/>
            </a:pPr>
            <a:endParaRPr/>
          </a:p>
        </p:txBody>
      </p:sp>
      <p:sp>
        <p:nvSpPr>
          <p:cNvPr id="95" name="Shape 95"/>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Power and Energy Balance management in Micro Grids</a:t>
            </a:r>
            <a:endParaRPr/>
          </a:p>
          <a:p>
            <a:pPr marL="0" lvl="0" indent="0">
              <a:spcBef>
                <a:spcPts val="0"/>
              </a:spcBef>
              <a:spcAft>
                <a:spcPts val="0"/>
              </a:spcAft>
              <a:buNone/>
            </a:pPr>
            <a:endParaRPr/>
          </a:p>
        </p:txBody>
      </p:sp>
      <p:sp>
        <p:nvSpPr>
          <p:cNvPr id="96" name="Shape 96"/>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3</a:t>
            </a:fld>
            <a:endParaRPr/>
          </a:p>
        </p:txBody>
      </p:sp>
      <p:pic>
        <p:nvPicPr>
          <p:cNvPr id="97" name="Shape 97"/>
          <p:cNvPicPr preferRelativeResize="0"/>
          <p:nvPr/>
        </p:nvPicPr>
        <p:blipFill>
          <a:blip r:embed="rId3">
            <a:alphaModFix/>
          </a:blip>
          <a:stretch>
            <a:fillRect/>
          </a:stretch>
        </p:blipFill>
        <p:spPr>
          <a:xfrm>
            <a:off x="727525" y="1284725"/>
            <a:ext cx="7688950" cy="4426050"/>
          </a:xfrm>
          <a:prstGeom prst="rect">
            <a:avLst/>
          </a:prstGeom>
          <a:noFill/>
          <a:ln>
            <a:noFill/>
          </a:ln>
        </p:spPr>
      </p:pic>
      <p:sp>
        <p:nvSpPr>
          <p:cNvPr id="98" name="Shape 98"/>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Energy Management System (EMS)</a:t>
            </a:r>
            <a:endParaRPr/>
          </a:p>
        </p:txBody>
      </p:sp>
      <p:sp>
        <p:nvSpPr>
          <p:cNvPr id="105" name="Shape 105"/>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David Sevsek</a:t>
            </a:r>
            <a:endParaRPr/>
          </a:p>
          <a:p>
            <a:pPr marL="0" lvl="0" indent="0">
              <a:spcBef>
                <a:spcPts val="0"/>
              </a:spcBef>
              <a:spcAft>
                <a:spcPts val="0"/>
              </a:spcAft>
              <a:buClr>
                <a:schemeClr val="lt2"/>
              </a:buClr>
              <a:buSzPts val="800"/>
              <a:buFont typeface="Arial"/>
              <a:buNone/>
            </a:pPr>
            <a:r>
              <a:rPr lang="fi-FI"/>
              <a:t>Olli Soppela</a:t>
            </a:r>
            <a:endParaRPr/>
          </a:p>
          <a:p>
            <a:pPr marL="0" lvl="0" indent="0">
              <a:spcBef>
                <a:spcPts val="0"/>
              </a:spcBef>
              <a:spcAft>
                <a:spcPts val="0"/>
              </a:spcAft>
              <a:buNone/>
            </a:pPr>
            <a:endParaRPr/>
          </a:p>
        </p:txBody>
      </p:sp>
      <p:sp>
        <p:nvSpPr>
          <p:cNvPr id="106" name="Shape 106"/>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Power and Energy Balance management in Micro Grids</a:t>
            </a:r>
            <a:endParaRPr/>
          </a:p>
          <a:p>
            <a:pPr marL="0" lvl="0" indent="0">
              <a:spcBef>
                <a:spcPts val="0"/>
              </a:spcBef>
              <a:spcAft>
                <a:spcPts val="0"/>
              </a:spcAft>
              <a:buNone/>
            </a:pPr>
            <a:endParaRPr/>
          </a:p>
        </p:txBody>
      </p:sp>
      <p:sp>
        <p:nvSpPr>
          <p:cNvPr id="107" name="Shape 107"/>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4</a:t>
            </a:fld>
            <a:endParaRPr/>
          </a:p>
        </p:txBody>
      </p:sp>
      <p:pic>
        <p:nvPicPr>
          <p:cNvPr id="108" name="Shape 108"/>
          <p:cNvPicPr preferRelativeResize="0"/>
          <p:nvPr/>
        </p:nvPicPr>
        <p:blipFill>
          <a:blip r:embed="rId3">
            <a:alphaModFix/>
          </a:blip>
          <a:stretch>
            <a:fillRect/>
          </a:stretch>
        </p:blipFill>
        <p:spPr>
          <a:xfrm>
            <a:off x="1073150" y="1208750"/>
            <a:ext cx="6770900" cy="4576500"/>
          </a:xfrm>
          <a:prstGeom prst="rect">
            <a:avLst/>
          </a:prstGeom>
          <a:noFill/>
          <a:ln>
            <a:noFill/>
          </a:ln>
        </p:spPr>
      </p:pic>
      <p:sp>
        <p:nvSpPr>
          <p:cNvPr id="109" name="Shape 109"/>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572400" y="1497600"/>
            <a:ext cx="6285600" cy="4136400"/>
          </a:xfrm>
          <a:prstGeom prst="rect">
            <a:avLst/>
          </a:prstGeom>
        </p:spPr>
        <p:txBody>
          <a:bodyPr spcFirstLastPara="1" wrap="square" lIns="91425" tIns="91425" rIns="91425" bIns="91425" anchor="t" anchorCtr="0">
            <a:noAutofit/>
          </a:bodyPr>
          <a:lstStyle/>
          <a:p>
            <a:pPr marL="0" lvl="0" indent="0" rtl="0">
              <a:spcBef>
                <a:spcPts val="280"/>
              </a:spcBef>
              <a:spcAft>
                <a:spcPts val="0"/>
              </a:spcAft>
              <a:buNone/>
            </a:pPr>
            <a:endParaRPr/>
          </a:p>
          <a:p>
            <a:pPr marL="0" lvl="0" indent="0">
              <a:spcBef>
                <a:spcPts val="280"/>
              </a:spcBef>
              <a:spcAft>
                <a:spcPts val="0"/>
              </a:spcAft>
              <a:buNone/>
            </a:pPr>
            <a:endParaRPr/>
          </a:p>
        </p:txBody>
      </p:sp>
      <p:sp>
        <p:nvSpPr>
          <p:cNvPr id="116" name="Shape 116"/>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Hierarchical Control System</a:t>
            </a:r>
            <a:endParaRPr/>
          </a:p>
        </p:txBody>
      </p:sp>
      <p:sp>
        <p:nvSpPr>
          <p:cNvPr id="117" name="Shape 117"/>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David Sevsek</a:t>
            </a:r>
            <a:endParaRPr/>
          </a:p>
          <a:p>
            <a:pPr marL="0" lvl="0" indent="0">
              <a:spcBef>
                <a:spcPts val="0"/>
              </a:spcBef>
              <a:spcAft>
                <a:spcPts val="0"/>
              </a:spcAft>
              <a:buClr>
                <a:schemeClr val="lt2"/>
              </a:buClr>
              <a:buSzPts val="800"/>
              <a:buFont typeface="Arial"/>
              <a:buNone/>
            </a:pPr>
            <a:r>
              <a:rPr lang="fi-FI"/>
              <a:t>Olli Soppela</a:t>
            </a:r>
            <a:endParaRPr/>
          </a:p>
          <a:p>
            <a:pPr marL="0" lvl="0" indent="0">
              <a:spcBef>
                <a:spcPts val="0"/>
              </a:spcBef>
              <a:spcAft>
                <a:spcPts val="0"/>
              </a:spcAft>
              <a:buNone/>
            </a:pPr>
            <a:endParaRPr/>
          </a:p>
        </p:txBody>
      </p:sp>
      <p:sp>
        <p:nvSpPr>
          <p:cNvPr id="118" name="Shape 118"/>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lt2"/>
              </a:buClr>
              <a:buSzPts val="800"/>
              <a:buFont typeface="Arial"/>
              <a:buNone/>
            </a:pPr>
            <a:r>
              <a:rPr lang="fi-FI"/>
              <a:t>Power and Energy Balance management in Micro Grids</a:t>
            </a:r>
            <a:endParaRPr/>
          </a:p>
          <a:p>
            <a:pPr marL="0" lvl="0" indent="0">
              <a:spcBef>
                <a:spcPts val="0"/>
              </a:spcBef>
              <a:spcAft>
                <a:spcPts val="0"/>
              </a:spcAft>
              <a:buNone/>
            </a:pPr>
            <a:endParaRPr/>
          </a:p>
        </p:txBody>
      </p:sp>
      <p:sp>
        <p:nvSpPr>
          <p:cNvPr id="119" name="Shape 119"/>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5</a:t>
            </a:fld>
            <a:endParaRPr/>
          </a:p>
        </p:txBody>
      </p:sp>
      <p:pic>
        <p:nvPicPr>
          <p:cNvPr id="120" name="Shape 120"/>
          <p:cNvPicPr preferRelativeResize="0"/>
          <p:nvPr/>
        </p:nvPicPr>
        <p:blipFill>
          <a:blip r:embed="rId3">
            <a:alphaModFix/>
          </a:blip>
          <a:stretch>
            <a:fillRect/>
          </a:stretch>
        </p:blipFill>
        <p:spPr>
          <a:xfrm>
            <a:off x="0" y="1609150"/>
            <a:ext cx="9144000" cy="3754650"/>
          </a:xfrm>
          <a:prstGeom prst="rect">
            <a:avLst/>
          </a:prstGeom>
          <a:noFill/>
          <a:ln>
            <a:noFill/>
          </a:ln>
        </p:spPr>
      </p:pic>
      <p:sp>
        <p:nvSpPr>
          <p:cNvPr id="121" name="Shape 121"/>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572400" y="1338175"/>
            <a:ext cx="3147300" cy="4136400"/>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400"/>
              </a:spcBef>
              <a:spcAft>
                <a:spcPts val="0"/>
              </a:spcAft>
              <a:buNone/>
            </a:pPr>
            <a:r>
              <a:rPr lang="fi-FI"/>
              <a:t>Most common  power quality balancing parameters include (:</a:t>
            </a:r>
            <a:endParaRPr/>
          </a:p>
          <a:p>
            <a:pPr marL="0" marR="0" lvl="0" indent="0" algn="l" rtl="0">
              <a:lnSpc>
                <a:spcPct val="150000"/>
              </a:lnSpc>
              <a:spcBef>
                <a:spcPts val="400"/>
              </a:spcBef>
              <a:spcAft>
                <a:spcPts val="0"/>
              </a:spcAft>
              <a:buNone/>
            </a:pPr>
            <a:r>
              <a:rPr lang="fi-FI" b="0"/>
              <a:t>RMS of the current &amp; </a:t>
            </a:r>
            <a:r>
              <a:rPr lang="fi-FI" b="0">
                <a:solidFill>
                  <a:srgbClr val="000000"/>
                </a:solidFill>
              </a:rPr>
              <a:t>voltage</a:t>
            </a:r>
            <a:endParaRPr b="0"/>
          </a:p>
          <a:p>
            <a:pPr marL="0" marR="0" lvl="0" indent="0" algn="l" rtl="0">
              <a:lnSpc>
                <a:spcPct val="150000"/>
              </a:lnSpc>
              <a:spcBef>
                <a:spcPts val="400"/>
              </a:spcBef>
              <a:spcAft>
                <a:spcPts val="0"/>
              </a:spcAft>
              <a:buNone/>
            </a:pPr>
            <a:r>
              <a:rPr lang="fi-FI" b="0"/>
              <a:t>Phase synchronization between the waveforms of a multi-phase signal</a:t>
            </a:r>
            <a:endParaRPr b="0"/>
          </a:p>
          <a:p>
            <a:pPr marL="0" marR="0" lvl="0" indent="0" algn="l" rtl="0">
              <a:lnSpc>
                <a:spcPct val="150000"/>
              </a:lnSpc>
              <a:spcBef>
                <a:spcPts val="400"/>
              </a:spcBef>
              <a:spcAft>
                <a:spcPts val="0"/>
              </a:spcAft>
              <a:buNone/>
            </a:pPr>
            <a:r>
              <a:rPr lang="fi-FI" b="0"/>
              <a:t>Power factor</a:t>
            </a:r>
            <a:endParaRPr b="0"/>
          </a:p>
          <a:p>
            <a:pPr marL="0" marR="0" lvl="0" indent="0" algn="l" rtl="0">
              <a:lnSpc>
                <a:spcPct val="150000"/>
              </a:lnSpc>
              <a:spcBef>
                <a:spcPts val="400"/>
              </a:spcBef>
              <a:spcAft>
                <a:spcPts val="0"/>
              </a:spcAft>
              <a:buNone/>
            </a:pPr>
            <a:r>
              <a:rPr lang="fi-FI" b="0"/>
              <a:t>Frequency</a:t>
            </a:r>
            <a:endParaRPr b="0"/>
          </a:p>
          <a:p>
            <a:pPr marL="0" marR="0" lvl="0" indent="0" algn="l" rtl="0">
              <a:lnSpc>
                <a:spcPct val="150000"/>
              </a:lnSpc>
              <a:spcBef>
                <a:spcPts val="400"/>
              </a:spcBef>
              <a:spcAft>
                <a:spcPts val="0"/>
              </a:spcAft>
              <a:buNone/>
            </a:pPr>
            <a:r>
              <a:rPr lang="fi-FI" b="0"/>
              <a:t>Total Harmonic Distortion</a:t>
            </a:r>
            <a:endParaRPr b="0"/>
          </a:p>
          <a:p>
            <a:pPr marL="0" marR="0" lvl="0" indent="0" algn="l" rtl="0">
              <a:lnSpc>
                <a:spcPct val="150000"/>
              </a:lnSpc>
              <a:spcBef>
                <a:spcPts val="400"/>
              </a:spcBef>
              <a:spcAft>
                <a:spcPts val="0"/>
              </a:spcAft>
              <a:buNone/>
            </a:pPr>
            <a:r>
              <a:rPr lang="fi-FI" b="0"/>
              <a:t>Active (kW) &amp; reactive power (kVAr)</a:t>
            </a:r>
            <a:endParaRPr b="0"/>
          </a:p>
          <a:p>
            <a:pPr marL="0" marR="0" lvl="0" indent="0" algn="l" rtl="0">
              <a:lnSpc>
                <a:spcPct val="150000"/>
              </a:lnSpc>
              <a:spcBef>
                <a:spcPts val="400"/>
              </a:spcBef>
              <a:spcAft>
                <a:spcPts val="0"/>
              </a:spcAft>
              <a:buNone/>
            </a:pPr>
            <a:r>
              <a:rPr lang="fi-FI" b="0"/>
              <a:t>Apparent  power (kVA) </a:t>
            </a:r>
            <a:endParaRPr b="0"/>
          </a:p>
          <a:p>
            <a:pPr marL="0" marR="0" lvl="0" indent="0" algn="l" rtl="0">
              <a:lnSpc>
                <a:spcPct val="150000"/>
              </a:lnSpc>
              <a:spcBef>
                <a:spcPts val="400"/>
              </a:spcBef>
              <a:spcAft>
                <a:spcPts val="0"/>
              </a:spcAft>
              <a:buNone/>
            </a:pPr>
            <a:r>
              <a:rPr lang="fi-FI" b="0"/>
              <a:t>Active (kWh) &amp; Reactive (kVArh)  Energy</a:t>
            </a:r>
            <a:endParaRPr b="0"/>
          </a:p>
          <a:p>
            <a:pPr marL="0" marR="0" lvl="0" indent="0" algn="l" rtl="0">
              <a:lnSpc>
                <a:spcPct val="150000"/>
              </a:lnSpc>
              <a:spcBef>
                <a:spcPts val="400"/>
              </a:spcBef>
              <a:spcAft>
                <a:spcPts val="0"/>
              </a:spcAft>
              <a:buNone/>
            </a:pPr>
            <a:endParaRPr b="0"/>
          </a:p>
        </p:txBody>
      </p:sp>
      <p:sp>
        <p:nvSpPr>
          <p:cNvPr id="127" name="Shape 127"/>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General Power Quality Issues</a:t>
            </a:r>
            <a:endParaRPr sz="2700" b="1" i="0" u="none" strike="noStrike" cap="none">
              <a:solidFill>
                <a:schemeClr val="accent3"/>
              </a:solidFill>
              <a:latin typeface="Arial"/>
              <a:ea typeface="Arial"/>
              <a:cs typeface="Arial"/>
              <a:sym typeface="Arial"/>
            </a:endParaRPr>
          </a:p>
        </p:txBody>
      </p:sp>
      <p:sp>
        <p:nvSpPr>
          <p:cNvPr id="128" name="Shape 128"/>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lt2"/>
              </a:buClr>
              <a:buSzPts val="800"/>
              <a:buFont typeface="Arial"/>
              <a:buNone/>
            </a:pPr>
            <a:r>
              <a:rPr lang="fi-FI"/>
              <a:t>Power and Energy Balance management in Micro Grids</a:t>
            </a:r>
            <a:endParaRPr/>
          </a:p>
          <a:p>
            <a:pPr marL="0" marR="0" lvl="0" indent="0" algn="l" rtl="0">
              <a:lnSpc>
                <a:spcPct val="101250"/>
              </a:lnSpc>
              <a:spcBef>
                <a:spcPts val="0"/>
              </a:spcBef>
              <a:spcAft>
                <a:spcPts val="0"/>
              </a:spcAft>
              <a:buClr>
                <a:schemeClr val="lt2"/>
              </a:buClr>
              <a:buSzPts val="800"/>
              <a:buFont typeface="Arial"/>
              <a:buNone/>
            </a:pPr>
            <a:endParaRPr/>
          </a:p>
        </p:txBody>
      </p:sp>
      <p:sp>
        <p:nvSpPr>
          <p:cNvPr id="129" name="Shape 12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6</a:t>
            </a:fld>
            <a:endParaRPr sz="800" b="1" i="0" u="none" strike="noStrike" cap="none">
              <a:solidFill>
                <a:srgbClr val="898989"/>
              </a:solidFill>
              <a:latin typeface="Arial"/>
              <a:ea typeface="Arial"/>
              <a:cs typeface="Arial"/>
              <a:sym typeface="Arial"/>
            </a:endParaRPr>
          </a:p>
        </p:txBody>
      </p:sp>
      <p:pic>
        <p:nvPicPr>
          <p:cNvPr id="130" name="Shape 130"/>
          <p:cNvPicPr preferRelativeResize="0"/>
          <p:nvPr/>
        </p:nvPicPr>
        <p:blipFill>
          <a:blip r:embed="rId3">
            <a:alphaModFix/>
          </a:blip>
          <a:stretch>
            <a:fillRect/>
          </a:stretch>
        </p:blipFill>
        <p:spPr>
          <a:xfrm>
            <a:off x="4009250" y="1822549"/>
            <a:ext cx="4335559" cy="3167655"/>
          </a:xfrm>
          <a:prstGeom prst="rect">
            <a:avLst/>
          </a:prstGeom>
          <a:noFill/>
          <a:ln>
            <a:noFill/>
          </a:ln>
        </p:spPr>
      </p:pic>
      <p:sp>
        <p:nvSpPr>
          <p:cNvPr id="131" name="Shape 131"/>
          <p:cNvSpPr txBox="1">
            <a:spLocks noGrp="1"/>
          </p:cNvSpPr>
          <p:nvPr>
            <p:ph type="body" idx="2"/>
          </p:nvPr>
        </p:nvSpPr>
        <p:spPr>
          <a:xfrm>
            <a:off x="7137296" y="4798017"/>
            <a:ext cx="1915500" cy="4647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Picture by Mike Holt</a:t>
            </a:r>
            <a:endParaRPr sz="800" b="1" i="0" u="none" strike="noStrike" cap="none">
              <a:solidFill>
                <a:schemeClr val="lt2"/>
              </a:solidFill>
              <a:latin typeface="Arial"/>
              <a:ea typeface="Arial"/>
              <a:cs typeface="Arial"/>
              <a:sym typeface="Arial"/>
            </a:endParaRPr>
          </a:p>
        </p:txBody>
      </p:sp>
      <p:sp>
        <p:nvSpPr>
          <p:cNvPr id="132" name="Shape 132"/>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sp>
        <p:nvSpPr>
          <p:cNvPr id="133" name="Shape 133"/>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Energy Balancing</a:t>
            </a:r>
            <a:endParaRPr/>
          </a:p>
        </p:txBody>
      </p:sp>
      <p:sp>
        <p:nvSpPr>
          <p:cNvPr id="140" name="Shape 14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7</a:t>
            </a:fld>
            <a:endParaRPr/>
          </a:p>
        </p:txBody>
      </p:sp>
      <p:sp>
        <p:nvSpPr>
          <p:cNvPr id="141" name="Shape 141"/>
          <p:cNvSpPr txBox="1">
            <a:spLocks noGrp="1"/>
          </p:cNvSpPr>
          <p:nvPr>
            <p:ph type="body" idx="1"/>
          </p:nvPr>
        </p:nvSpPr>
        <p:spPr>
          <a:xfrm>
            <a:off x="572400" y="3592975"/>
            <a:ext cx="3697200" cy="2639700"/>
          </a:xfrm>
          <a:prstGeom prst="rect">
            <a:avLst/>
          </a:prstGeom>
        </p:spPr>
        <p:txBody>
          <a:bodyPr spcFirstLastPara="1" wrap="square" lIns="91425" tIns="91425" rIns="91425" bIns="91425" anchor="t" anchorCtr="0">
            <a:noAutofit/>
          </a:bodyPr>
          <a:lstStyle/>
          <a:p>
            <a:pPr marL="0" lvl="0" indent="0" rtl="0">
              <a:spcBef>
                <a:spcPts val="280"/>
              </a:spcBef>
              <a:spcAft>
                <a:spcPts val="0"/>
              </a:spcAft>
              <a:buNone/>
            </a:pPr>
            <a:r>
              <a:rPr lang="fi-FI" i="1"/>
              <a:t>Consumption  pattern prediction</a:t>
            </a:r>
            <a:r>
              <a:rPr lang="fi-FI" b="0"/>
              <a:t> is done with </a:t>
            </a:r>
            <a:r>
              <a:rPr lang="fi-FI" i="1"/>
              <a:t>real time production data, smart metering, customer profiling </a:t>
            </a:r>
            <a:r>
              <a:rPr lang="fi-FI" b="0"/>
              <a:t>&amp; </a:t>
            </a:r>
            <a:r>
              <a:rPr lang="fi-FI" i="1"/>
              <a:t>integrated weather data </a:t>
            </a:r>
            <a:r>
              <a:rPr lang="fi-FI" b="0"/>
              <a:t>(Karlsen et al. 2014)</a:t>
            </a:r>
            <a:endParaRPr b="0"/>
          </a:p>
          <a:p>
            <a:pPr marL="0" lvl="0" indent="0">
              <a:spcBef>
                <a:spcPts val="280"/>
              </a:spcBef>
              <a:spcAft>
                <a:spcPts val="0"/>
              </a:spcAft>
              <a:buNone/>
            </a:pPr>
            <a:endParaRPr b="0"/>
          </a:p>
          <a:p>
            <a:pPr marL="0" lvl="0" indent="0">
              <a:spcBef>
                <a:spcPts val="280"/>
              </a:spcBef>
              <a:spcAft>
                <a:spcPts val="0"/>
              </a:spcAft>
              <a:buNone/>
            </a:pPr>
            <a:r>
              <a:rPr lang="fi-FI" i="1"/>
              <a:t>Demand  management </a:t>
            </a:r>
            <a:r>
              <a:rPr lang="fi-FI" b="0"/>
              <a:t> is done actively by </a:t>
            </a:r>
            <a:r>
              <a:rPr lang="fi-FI" i="1"/>
              <a:t>automatic load switch-off</a:t>
            </a:r>
            <a:r>
              <a:rPr lang="fi-FI" b="0"/>
              <a:t>.</a:t>
            </a:r>
            <a:endParaRPr b="0"/>
          </a:p>
          <a:p>
            <a:pPr marL="0" lvl="0" indent="0" rtl="0">
              <a:spcBef>
                <a:spcPts val="280"/>
              </a:spcBef>
              <a:spcAft>
                <a:spcPts val="0"/>
              </a:spcAft>
              <a:buNone/>
            </a:pPr>
            <a:endParaRPr/>
          </a:p>
        </p:txBody>
      </p:sp>
      <p:pic>
        <p:nvPicPr>
          <p:cNvPr id="142" name="Shape 142"/>
          <p:cNvPicPr preferRelativeResize="0"/>
          <p:nvPr/>
        </p:nvPicPr>
        <p:blipFill>
          <a:blip r:embed="rId3">
            <a:alphaModFix/>
          </a:blip>
          <a:stretch>
            <a:fillRect/>
          </a:stretch>
        </p:blipFill>
        <p:spPr>
          <a:xfrm>
            <a:off x="4558200" y="1570975"/>
            <a:ext cx="2021950" cy="1735925"/>
          </a:xfrm>
          <a:prstGeom prst="rect">
            <a:avLst/>
          </a:prstGeom>
          <a:noFill/>
          <a:ln>
            <a:noFill/>
          </a:ln>
        </p:spPr>
      </p:pic>
      <p:sp>
        <p:nvSpPr>
          <p:cNvPr id="143" name="Shape 143"/>
          <p:cNvSpPr txBox="1">
            <a:spLocks noGrp="1"/>
          </p:cNvSpPr>
          <p:nvPr>
            <p:ph type="body" idx="3"/>
          </p:nvPr>
        </p:nvSpPr>
        <p:spPr>
          <a:xfrm>
            <a:off x="5048626" y="1549750"/>
            <a:ext cx="1240800" cy="1728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Automatic Load Switch</a:t>
            </a:r>
            <a:endParaRPr sz="800" b="1" i="0" u="none" strike="noStrike" cap="none">
              <a:solidFill>
                <a:schemeClr val="lt2"/>
              </a:solidFill>
              <a:latin typeface="Arial"/>
              <a:ea typeface="Arial"/>
              <a:cs typeface="Arial"/>
              <a:sym typeface="Arial"/>
            </a:endParaRPr>
          </a:p>
        </p:txBody>
      </p:sp>
      <p:pic>
        <p:nvPicPr>
          <p:cNvPr id="144" name="Shape 144"/>
          <p:cNvPicPr preferRelativeResize="0"/>
          <p:nvPr/>
        </p:nvPicPr>
        <p:blipFill>
          <a:blip r:embed="rId4">
            <a:alphaModFix/>
          </a:blip>
          <a:stretch>
            <a:fillRect/>
          </a:stretch>
        </p:blipFill>
        <p:spPr>
          <a:xfrm>
            <a:off x="6678850" y="1717260"/>
            <a:ext cx="1665625" cy="1541450"/>
          </a:xfrm>
          <a:prstGeom prst="rect">
            <a:avLst/>
          </a:prstGeom>
          <a:noFill/>
          <a:ln>
            <a:noFill/>
          </a:ln>
        </p:spPr>
      </p:pic>
      <p:sp>
        <p:nvSpPr>
          <p:cNvPr id="145" name="Shape 145"/>
          <p:cNvSpPr txBox="1">
            <a:spLocks noGrp="1"/>
          </p:cNvSpPr>
          <p:nvPr>
            <p:ph type="body" idx="3"/>
          </p:nvPr>
        </p:nvSpPr>
        <p:spPr>
          <a:xfrm>
            <a:off x="6986751" y="1544450"/>
            <a:ext cx="1240800" cy="1728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Flow Battery System</a:t>
            </a:r>
            <a:endParaRPr sz="800" b="1" i="0" u="none" strike="noStrike" cap="none">
              <a:solidFill>
                <a:schemeClr val="lt2"/>
              </a:solidFill>
              <a:latin typeface="Arial"/>
              <a:ea typeface="Arial"/>
              <a:cs typeface="Arial"/>
              <a:sym typeface="Arial"/>
            </a:endParaRPr>
          </a:p>
        </p:txBody>
      </p:sp>
      <p:sp>
        <p:nvSpPr>
          <p:cNvPr id="146" name="Shape 146"/>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Power and Energy Balance management in Micro Grids</a:t>
            </a:r>
            <a:endParaRPr sz="800" b="1" i="0" u="none" strike="noStrike" cap="none">
              <a:solidFill>
                <a:schemeClr val="lt2"/>
              </a:solidFill>
              <a:latin typeface="Arial"/>
              <a:ea typeface="Arial"/>
              <a:cs typeface="Arial"/>
              <a:sym typeface="Arial"/>
            </a:endParaRPr>
          </a:p>
        </p:txBody>
      </p:sp>
      <p:sp>
        <p:nvSpPr>
          <p:cNvPr id="147" name="Shape 147"/>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pic>
        <p:nvPicPr>
          <p:cNvPr id="148" name="Shape 148"/>
          <p:cNvPicPr preferRelativeResize="0"/>
          <p:nvPr/>
        </p:nvPicPr>
        <p:blipFill>
          <a:blip r:embed="rId5">
            <a:alphaModFix/>
          </a:blip>
          <a:stretch>
            <a:fillRect/>
          </a:stretch>
        </p:blipFill>
        <p:spPr>
          <a:xfrm>
            <a:off x="4269600" y="3369650"/>
            <a:ext cx="4523100" cy="2363100"/>
          </a:xfrm>
          <a:prstGeom prst="rect">
            <a:avLst/>
          </a:prstGeom>
          <a:noFill/>
          <a:ln>
            <a:noFill/>
          </a:ln>
        </p:spPr>
      </p:pic>
      <p:sp>
        <p:nvSpPr>
          <p:cNvPr id="149" name="Shape 149"/>
          <p:cNvSpPr/>
          <p:nvPr/>
        </p:nvSpPr>
        <p:spPr>
          <a:xfrm>
            <a:off x="4148250" y="5574000"/>
            <a:ext cx="4714800" cy="1728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0" name="Shape 150"/>
          <p:cNvSpPr txBox="1">
            <a:spLocks noGrp="1"/>
          </p:cNvSpPr>
          <p:nvPr>
            <p:ph type="body" idx="1"/>
          </p:nvPr>
        </p:nvSpPr>
        <p:spPr>
          <a:xfrm>
            <a:off x="577500" y="1300275"/>
            <a:ext cx="4133100" cy="1656900"/>
          </a:xfrm>
          <a:prstGeom prst="rect">
            <a:avLst/>
          </a:prstGeom>
        </p:spPr>
        <p:txBody>
          <a:bodyPr spcFirstLastPara="1" wrap="square" lIns="91425" tIns="91425" rIns="91425" bIns="91425" anchor="t" anchorCtr="0">
            <a:noAutofit/>
          </a:bodyPr>
          <a:lstStyle/>
          <a:p>
            <a:pPr marL="0" lvl="0" indent="0" rtl="0">
              <a:spcBef>
                <a:spcPts val="280"/>
              </a:spcBef>
              <a:spcAft>
                <a:spcPts val="0"/>
              </a:spcAft>
              <a:buNone/>
            </a:pPr>
            <a:r>
              <a:rPr lang="fi-FI" b="0"/>
              <a:t>Micro-grids with intermittent  energy production require </a:t>
            </a:r>
            <a:r>
              <a:rPr lang="fi-FI" i="1"/>
              <a:t>energy storages</a:t>
            </a:r>
            <a:r>
              <a:rPr lang="fi-FI" b="0"/>
              <a:t> in order to consume this energy during </a:t>
            </a:r>
            <a:r>
              <a:rPr lang="fi-FI" i="1"/>
              <a:t>production shortages</a:t>
            </a:r>
            <a:r>
              <a:rPr lang="fi-FI" b="0"/>
              <a:t>. Production  rates have to be managed  according to the demand  by </a:t>
            </a:r>
            <a:r>
              <a:rPr lang="fi-FI" i="1"/>
              <a:t>curtailing surplus generation</a:t>
            </a:r>
            <a:r>
              <a:rPr lang="fi-FI" b="0"/>
              <a:t>. Frequency, voltage levels and waveforms are controlled with </a:t>
            </a:r>
            <a:r>
              <a:rPr lang="fi-FI" i="1"/>
              <a:t>power electronics</a:t>
            </a:r>
            <a:r>
              <a:rPr lang="fi-FI" b="0"/>
              <a:t>, such as frequency controllers, capacitors &amp; inductors etc.</a:t>
            </a:r>
            <a:endParaRPr b="0"/>
          </a:p>
          <a:p>
            <a:pPr marL="0" lvl="0" indent="0" rtl="0">
              <a:spcBef>
                <a:spcPts val="280"/>
              </a:spcBef>
              <a:spcAft>
                <a:spcPts val="0"/>
              </a:spcAft>
              <a:buNone/>
            </a:pPr>
            <a:endParaRPr b="0"/>
          </a:p>
        </p:txBody>
      </p:sp>
      <p:sp>
        <p:nvSpPr>
          <p:cNvPr id="151" name="Shape 151"/>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572400" y="1497600"/>
            <a:ext cx="2974200" cy="4136400"/>
          </a:xfrm>
          <a:prstGeom prst="rect">
            <a:avLst/>
          </a:prstGeom>
        </p:spPr>
        <p:txBody>
          <a:bodyPr spcFirstLastPara="1" wrap="square" lIns="91425" tIns="91425" rIns="91425" bIns="91425" anchor="t" anchorCtr="0">
            <a:noAutofit/>
          </a:bodyPr>
          <a:lstStyle/>
          <a:p>
            <a:pPr marL="0" lvl="0" indent="0" algn="just">
              <a:spcBef>
                <a:spcPts val="280"/>
              </a:spcBef>
              <a:spcAft>
                <a:spcPts val="0"/>
              </a:spcAft>
              <a:buClr>
                <a:schemeClr val="dk1"/>
              </a:buClr>
              <a:buSzPts val="1100"/>
              <a:buFont typeface="Arial"/>
              <a:buNone/>
            </a:pPr>
            <a:r>
              <a:rPr lang="fi-FI"/>
              <a:t>Energy storages can be used for power balance management,  power quality management &amp; electricity arbitrage in the micro-grids</a:t>
            </a:r>
            <a:endParaRPr/>
          </a:p>
          <a:p>
            <a:pPr marL="0" lvl="0" indent="0">
              <a:spcBef>
                <a:spcPts val="280"/>
              </a:spcBef>
              <a:spcAft>
                <a:spcPts val="0"/>
              </a:spcAft>
              <a:buNone/>
            </a:pPr>
            <a:endParaRPr/>
          </a:p>
          <a:p>
            <a:pPr marL="457200" lvl="0" indent="-317500" rtl="0">
              <a:spcBef>
                <a:spcPts val="280"/>
              </a:spcBef>
              <a:spcAft>
                <a:spcPts val="0"/>
              </a:spcAft>
              <a:buSzPts val="1400"/>
              <a:buAutoNum type="arabicPeriod"/>
            </a:pPr>
            <a:r>
              <a:rPr lang="fi-FI"/>
              <a:t>Hydrokinetic Storage</a:t>
            </a:r>
            <a:endParaRPr/>
          </a:p>
          <a:p>
            <a:pPr marL="457200" lvl="0" indent="-317500" rtl="0">
              <a:spcBef>
                <a:spcPts val="280"/>
              </a:spcBef>
              <a:spcAft>
                <a:spcPts val="0"/>
              </a:spcAft>
              <a:buSzPts val="1400"/>
              <a:buAutoNum type="arabicPeriod"/>
            </a:pPr>
            <a:r>
              <a:rPr lang="fi-FI"/>
              <a:t>CAES &amp; LAES</a:t>
            </a:r>
            <a:endParaRPr/>
          </a:p>
          <a:p>
            <a:pPr marL="457200" lvl="0" indent="-317500" rtl="0">
              <a:spcBef>
                <a:spcPts val="280"/>
              </a:spcBef>
              <a:spcAft>
                <a:spcPts val="0"/>
              </a:spcAft>
              <a:buSzPts val="1400"/>
              <a:buAutoNum type="arabicPeriod"/>
            </a:pPr>
            <a:r>
              <a:rPr lang="fi-FI"/>
              <a:t>Flow Batteries &amp; Batteries</a:t>
            </a:r>
            <a:endParaRPr/>
          </a:p>
          <a:p>
            <a:pPr marL="0" lvl="0" indent="0">
              <a:spcBef>
                <a:spcPts val="280"/>
              </a:spcBef>
              <a:spcAft>
                <a:spcPts val="0"/>
              </a:spcAft>
              <a:buNone/>
            </a:pPr>
            <a:endParaRPr/>
          </a:p>
          <a:p>
            <a:pPr marL="0" lvl="0" indent="0">
              <a:spcBef>
                <a:spcPts val="280"/>
              </a:spcBef>
              <a:spcAft>
                <a:spcPts val="0"/>
              </a:spcAft>
              <a:buNone/>
            </a:pPr>
            <a:r>
              <a:rPr lang="fi-FI"/>
              <a:t>Potential future solutions</a:t>
            </a:r>
            <a:endParaRPr/>
          </a:p>
          <a:p>
            <a:pPr marL="0" lvl="0" indent="0">
              <a:spcBef>
                <a:spcPts val="280"/>
              </a:spcBef>
              <a:spcAft>
                <a:spcPts val="0"/>
              </a:spcAft>
              <a:buNone/>
            </a:pPr>
            <a:r>
              <a:rPr lang="fi-FI"/>
              <a:t>4. 	Synthetic Gases</a:t>
            </a:r>
            <a:endParaRPr/>
          </a:p>
          <a:p>
            <a:pPr marL="0" lvl="0" indent="0">
              <a:spcBef>
                <a:spcPts val="280"/>
              </a:spcBef>
              <a:spcAft>
                <a:spcPts val="0"/>
              </a:spcAft>
              <a:buClr>
                <a:schemeClr val="dk1"/>
              </a:buClr>
              <a:buSzPts val="1100"/>
              <a:buFont typeface="Arial"/>
              <a:buNone/>
            </a:pPr>
            <a:endParaRPr/>
          </a:p>
        </p:txBody>
      </p:sp>
      <p:sp>
        <p:nvSpPr>
          <p:cNvPr id="158" name="Shape 158"/>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Energy Storage</a:t>
            </a:r>
            <a:endParaRPr/>
          </a:p>
        </p:txBody>
      </p:sp>
      <p:sp>
        <p:nvSpPr>
          <p:cNvPr id="159" name="Shape 159"/>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8</a:t>
            </a:fld>
            <a:endParaRPr/>
          </a:p>
        </p:txBody>
      </p:sp>
      <p:pic>
        <p:nvPicPr>
          <p:cNvPr id="160" name="Shape 160"/>
          <p:cNvPicPr preferRelativeResize="0"/>
          <p:nvPr/>
        </p:nvPicPr>
        <p:blipFill>
          <a:blip r:embed="rId3">
            <a:alphaModFix/>
          </a:blip>
          <a:stretch>
            <a:fillRect/>
          </a:stretch>
        </p:blipFill>
        <p:spPr>
          <a:xfrm>
            <a:off x="3664600" y="1615375"/>
            <a:ext cx="4793475" cy="3228099"/>
          </a:xfrm>
          <a:prstGeom prst="rect">
            <a:avLst/>
          </a:prstGeom>
          <a:noFill/>
          <a:ln>
            <a:noFill/>
          </a:ln>
        </p:spPr>
      </p:pic>
      <p:sp>
        <p:nvSpPr>
          <p:cNvPr id="161" name="Shape 161"/>
          <p:cNvSpPr txBox="1">
            <a:spLocks noGrp="1"/>
          </p:cNvSpPr>
          <p:nvPr>
            <p:ph type="body" idx="2"/>
          </p:nvPr>
        </p:nvSpPr>
        <p:spPr>
          <a:xfrm>
            <a:off x="4710600" y="4843475"/>
            <a:ext cx="2525100" cy="382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i-FI"/>
              <a:t>Comparison of Energy Storage Technologies (Abbas et al. 2013) </a:t>
            </a:r>
            <a:endParaRPr/>
          </a:p>
        </p:txBody>
      </p:sp>
      <p:sp>
        <p:nvSpPr>
          <p:cNvPr id="162" name="Shape 162"/>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Power and Energy Balance management in Micro Grids</a:t>
            </a:r>
            <a:endParaRPr sz="800" b="1" i="0" u="none" strike="noStrike" cap="none">
              <a:solidFill>
                <a:schemeClr val="lt2"/>
              </a:solidFill>
              <a:latin typeface="Arial"/>
              <a:ea typeface="Arial"/>
              <a:cs typeface="Arial"/>
              <a:sym typeface="Arial"/>
            </a:endParaRPr>
          </a:p>
        </p:txBody>
      </p:sp>
      <p:sp>
        <p:nvSpPr>
          <p:cNvPr id="163" name="Shape 16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sp>
        <p:nvSpPr>
          <p:cNvPr id="164" name="Shape 164"/>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2000"/>
              <a:buFont typeface="Arial"/>
              <a:buNone/>
            </a:pPr>
            <a:r>
              <a:rPr lang="fi-FI" sz="2000" b="1" i="0" u="none" strike="noStrike" cap="none">
                <a:solidFill>
                  <a:schemeClr val="dk1"/>
                </a:solidFill>
                <a:latin typeface="Arial"/>
                <a:ea typeface="Arial"/>
                <a:cs typeface="Arial"/>
                <a:sym typeface="Arial"/>
              </a:rPr>
              <a:t>List three most important key points of presentation here</a:t>
            </a:r>
            <a:endParaRPr sz="2000" b="1" i="0" u="none" strike="noStrike" cap="none">
              <a:solidFill>
                <a:schemeClr val="dk1"/>
              </a:solidFill>
              <a:latin typeface="Arial"/>
              <a:ea typeface="Arial"/>
              <a:cs typeface="Arial"/>
              <a:sym typeface="Arial"/>
            </a:endParaRPr>
          </a:p>
          <a:p>
            <a:pPr marL="0" marR="0" lvl="0" indent="0" algn="l" rtl="0">
              <a:lnSpc>
                <a:spcPct val="150000"/>
              </a:lnSpc>
              <a:spcBef>
                <a:spcPts val="0"/>
              </a:spcBef>
              <a:spcAft>
                <a:spcPts val="0"/>
              </a:spcAft>
              <a:buClr>
                <a:schemeClr val="dk1"/>
              </a:buClr>
              <a:buSzPts val="2000"/>
              <a:buFont typeface="Arial"/>
              <a:buNone/>
            </a:pPr>
            <a:endParaRPr sz="2000"/>
          </a:p>
          <a:p>
            <a:pPr marL="457200" marR="0" lvl="0" indent="-355600" algn="l" rtl="0">
              <a:lnSpc>
                <a:spcPct val="150000"/>
              </a:lnSpc>
              <a:spcBef>
                <a:spcPts val="0"/>
              </a:spcBef>
              <a:spcAft>
                <a:spcPts val="0"/>
              </a:spcAft>
              <a:buSzPts val="2000"/>
              <a:buAutoNum type="arabicPeriod"/>
            </a:pPr>
            <a:r>
              <a:rPr lang="fi-FI" sz="2000"/>
              <a:t>Microgrids facilitate the integration of distributed generation and enhance their controllability</a:t>
            </a:r>
            <a:endParaRPr sz="2000"/>
          </a:p>
          <a:p>
            <a:pPr marL="457200" marR="0" lvl="0" indent="-355600" algn="l" rtl="0">
              <a:lnSpc>
                <a:spcPct val="150000"/>
              </a:lnSpc>
              <a:spcBef>
                <a:spcPts val="0"/>
              </a:spcBef>
              <a:spcAft>
                <a:spcPts val="0"/>
              </a:spcAft>
              <a:buSzPts val="2000"/>
              <a:buAutoNum type="arabicPeriod"/>
            </a:pPr>
            <a:r>
              <a:rPr lang="fi-FI" sz="2000"/>
              <a:t>In grid connected operation they can also help to improve the power quality of the utility grid</a:t>
            </a:r>
            <a:endParaRPr sz="2000"/>
          </a:p>
          <a:p>
            <a:pPr marL="457200" lvl="0" indent="-355600" rtl="0">
              <a:lnSpc>
                <a:spcPct val="150000"/>
              </a:lnSpc>
              <a:spcBef>
                <a:spcPts val="0"/>
              </a:spcBef>
              <a:spcAft>
                <a:spcPts val="0"/>
              </a:spcAft>
              <a:buSzPts val="2000"/>
              <a:buAutoNum type="arabicPeriod"/>
            </a:pPr>
            <a:r>
              <a:rPr lang="fi-FI" sz="2000"/>
              <a:t>Energy storage, consumption prediction &amp; demand management help to match demand and production curves</a:t>
            </a:r>
            <a:endParaRPr sz="2000"/>
          </a:p>
          <a:p>
            <a:pPr marL="292100" marR="0" lvl="0" indent="-165100" algn="l" rtl="0">
              <a:lnSpc>
                <a:spcPct val="150000"/>
              </a:lnSpc>
              <a:spcBef>
                <a:spcPts val="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sp>
        <p:nvSpPr>
          <p:cNvPr id="170" name="Shape 17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Conclusions</a:t>
            </a:r>
            <a:endParaRPr sz="2700" b="1" i="0" u="none" strike="noStrike" cap="none">
              <a:solidFill>
                <a:schemeClr val="accent3"/>
              </a:solidFill>
              <a:latin typeface="Arial"/>
              <a:ea typeface="Arial"/>
              <a:cs typeface="Arial"/>
              <a:sym typeface="Arial"/>
            </a:endParaRPr>
          </a:p>
        </p:txBody>
      </p:sp>
      <p:sp>
        <p:nvSpPr>
          <p:cNvPr id="171" name="Shape 17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9</a:t>
            </a:fld>
            <a:endParaRPr sz="800" b="1" i="0" u="none" strike="noStrike" cap="none">
              <a:solidFill>
                <a:srgbClr val="898989"/>
              </a:solidFill>
              <a:latin typeface="Arial"/>
              <a:ea typeface="Arial"/>
              <a:cs typeface="Arial"/>
              <a:sym typeface="Arial"/>
            </a:endParaRPr>
          </a:p>
        </p:txBody>
      </p:sp>
      <p:sp>
        <p:nvSpPr>
          <p:cNvPr id="172" name="Shape 172"/>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Power and Energy Balance management in Micro Grids</a:t>
            </a:r>
            <a:endParaRPr sz="800" b="1" i="0" u="none" strike="noStrike" cap="none">
              <a:solidFill>
                <a:schemeClr val="lt2"/>
              </a:solidFill>
              <a:latin typeface="Arial"/>
              <a:ea typeface="Arial"/>
              <a:cs typeface="Arial"/>
              <a:sym typeface="Arial"/>
            </a:endParaRPr>
          </a:p>
        </p:txBody>
      </p:sp>
      <p:sp>
        <p:nvSpPr>
          <p:cNvPr id="173" name="Shape 17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r>
              <a:rPr lang="fi-FI"/>
              <a:t>David Sevsek</a:t>
            </a:r>
            <a:endParaRPr/>
          </a:p>
          <a:p>
            <a:pPr marL="0" marR="0" lvl="0" indent="0" algn="l" rtl="0">
              <a:lnSpc>
                <a:spcPct val="101250"/>
              </a:lnSpc>
              <a:spcBef>
                <a:spcPts val="0"/>
              </a:spcBef>
              <a:spcAft>
                <a:spcPts val="0"/>
              </a:spcAft>
              <a:buClr>
                <a:schemeClr val="lt2"/>
              </a:buClr>
              <a:buSzPts val="800"/>
              <a:buFont typeface="Arial"/>
              <a:buNone/>
            </a:pPr>
            <a:r>
              <a:rPr lang="fi-FI"/>
              <a:t>Olli Soppela</a:t>
            </a:r>
            <a:endParaRPr/>
          </a:p>
        </p:txBody>
      </p:sp>
      <p:sp>
        <p:nvSpPr>
          <p:cNvPr id="174" name="Shape 174"/>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18</a:t>
            </a:r>
            <a:r>
              <a:rPr lang="fi-FI" sz="800" b="1" i="0" u="none" strike="noStrike" cap="none">
                <a:solidFill>
                  <a:srgbClr val="898989"/>
                </a:solidFill>
                <a:latin typeface="Arial"/>
                <a:ea typeface="Arial"/>
                <a:cs typeface="Arial"/>
                <a:sym typeface="Arial"/>
              </a:rPr>
              <a:t>.0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1652</Words>
  <Application>Microsoft Office PowerPoint</Application>
  <PresentationFormat>On-screen Show (4:3)</PresentationFormat>
  <Paragraphs>168</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presentation</vt:lpstr>
      <vt:lpstr>Aalto Content - Green</vt:lpstr>
      <vt:lpstr>ELEC-E8423 - Smart Grid  Power and Energy Balance management in Micro Grids</vt:lpstr>
      <vt:lpstr>Introduction</vt:lpstr>
      <vt:lpstr>Microgrid stability</vt:lpstr>
      <vt:lpstr>Energy Management System (EMS)</vt:lpstr>
      <vt:lpstr>Hierarchical Control System</vt:lpstr>
      <vt:lpstr>General Power Quality Issues</vt:lpstr>
      <vt:lpstr>Energy Balancing</vt:lpstr>
      <vt:lpstr>Energy Storage</vt:lpstr>
      <vt:lpstr>Conclusions</vt:lpstr>
      <vt:lpstr>Source material used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Power and Energy Balance management in Micro Grids</dc:title>
  <dc:creator>Matti Lehtonen</dc:creator>
  <cp:lastModifiedBy>Matti Lehtonen</cp:lastModifiedBy>
  <cp:revision>1</cp:revision>
  <dcterms:modified xsi:type="dcterms:W3CDTF">2018-03-19T10:50:32Z</dcterms:modified>
</cp:coreProperties>
</file>