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  <p:sldMasterId id="2147483654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55910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Font typeface="Arial"/>
              <a:buNone/>
              <a:defRPr sz="17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Shape 16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ELEC-E8423 - Smart Grid</a:t>
            </a:r>
            <a:endParaRPr sz="3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Solar power generation variation and its modeling</a:t>
            </a:r>
            <a:endParaRPr sz="3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/>
          </a:p>
        </p:txBody>
      </p:sp>
      <p:sp>
        <p:nvSpPr>
          <p:cNvPr id="70" name="Shape 70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 i="1"/>
              <a:t>Minna Lindroos</a:t>
            </a:r>
            <a:endParaRPr i="1"/>
          </a:p>
          <a:p>
            <a:pPr marL="0" marR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fi-FI" i="1"/>
              <a:t>Mateusz Malewski</a:t>
            </a:r>
            <a:endParaRPr i="1"/>
          </a:p>
          <a:p>
            <a:pPr marL="0" marR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Shape 7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r>
              <a:rPr lang="fi-FI"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8</a:t>
            </a:r>
            <a:r>
              <a:rPr lang="fi-FI"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fi-FI"/>
              <a:t>5</a:t>
            </a:r>
            <a:r>
              <a:rPr lang="fi-FI"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10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572400" y="1628775"/>
            <a:ext cx="7989000" cy="40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fi-FI"/>
              <a:t>The Sun is the main energy source on the Earth</a:t>
            </a:r>
            <a:endParaRPr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fi-FI"/>
              <a:t>Solar power in the grid:</a:t>
            </a:r>
            <a:endParaRPr/>
          </a:p>
          <a:p>
            <a:pPr marL="9144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the instantaneous power output of a PV system can vary substantially (depending on local meteorological conditions and system’s performance),</a:t>
            </a:r>
            <a:endParaRPr/>
          </a:p>
          <a:p>
            <a:pPr marL="9144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an intermittent type of renewable energy with high variability,</a:t>
            </a:r>
            <a:endParaRPr/>
          </a:p>
          <a:p>
            <a:pPr marL="9144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is dependent on factors we cannot control,</a:t>
            </a:r>
            <a:endParaRPr/>
          </a:p>
          <a:p>
            <a:pPr marL="9144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rising penetration of solar PV present a challenges with regard to grid voltage stability</a:t>
            </a:r>
            <a:endParaRPr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fi-FI"/>
              <a:t>Needs to be somehow estimated/modeled</a:t>
            </a:r>
            <a:endParaRPr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fi-FI"/>
              <a:t>There are two types of solar radiation (power generation) forecasting: long-term and short-term</a:t>
            </a:r>
            <a:endParaRPr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fi-FI"/>
              <a:t>All estimations are based on huge piles of historical data.</a:t>
            </a:r>
            <a:endParaRPr/>
          </a:p>
          <a:p>
            <a:pPr marL="0" lvl="0" indent="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body" idx="3"/>
          </p:nvPr>
        </p:nvSpPr>
        <p:spPr>
          <a:xfrm>
            <a:off x="6980514" y="6221452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 sz="1000" b="0"/>
              <a:t>Solar power generation variation and its modeling</a:t>
            </a:r>
            <a:endParaRPr sz="1000" b="1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8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fi-FI"/>
              <a:t>5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/>
              <a:t>Energy of the Sun: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380 x 10^21 kW, 3.2 x 10^27 kWh/year,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Earth receives: 6000 x 10^10 kW,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Global energy use: 1.4 x 10^10 kW,</a:t>
            </a:r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The Sun - main energy source on the Earth</a:t>
            </a: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 sz="1000" b="0"/>
              <a:t>Solar power generation variation and its modeling</a:t>
            </a: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8.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5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7899" y="1387750"/>
            <a:ext cx="3993599" cy="237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50" y="3204128"/>
            <a:ext cx="5031975" cy="2479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572400" y="1476725"/>
            <a:ext cx="48621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/>
              <a:t>Properties of Solar cells:</a:t>
            </a:r>
            <a:endParaRPr/>
          </a:p>
          <a:p>
            <a:pPr marL="292100" marR="0" lvl="0" indent="-254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/>
              <a:t>can be modelled with simple equivalent circuit where Jph defines amount of receiving solar radiation</a:t>
            </a:r>
            <a:endParaRPr/>
          </a:p>
          <a:p>
            <a:pPr marL="292100" marR="0" lvl="0" indent="-254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/>
              <a:t>Jd, Rsh, Rs depend on technical properties of the cell</a:t>
            </a:r>
            <a:endParaRPr/>
          </a:p>
          <a:p>
            <a:pPr marL="292100" marR="0" lvl="0" indent="-254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/>
              <a:t>operates according to I-V curve,</a:t>
            </a:r>
            <a:endParaRPr/>
          </a:p>
          <a:p>
            <a:pPr marL="292100" marR="0" lvl="0" indent="-254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/>
              <a:t>Isc, Voc and Pmax depend on ambient temperature,</a:t>
            </a:r>
            <a:endParaRPr/>
          </a:p>
          <a:p>
            <a:pPr marL="292100" marR="0" lvl="0" indent="-254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/>
              <a:t>so… the only variable while modeling the power generation is amount of receiving solar radiation and the ambient temperature,</a:t>
            </a:r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Solar cell</a:t>
            </a:r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 sz="1000" b="0"/>
              <a:t>Solar power generation variation and its modeling</a:t>
            </a: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8.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5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4525" y="347150"/>
            <a:ext cx="3384325" cy="155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4525" y="2118500"/>
            <a:ext cx="3587251" cy="220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2750" y="4474738"/>
            <a:ext cx="2710500" cy="224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5525" y="4696925"/>
            <a:ext cx="4787797" cy="202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63325" y="5770600"/>
            <a:ext cx="874875" cy="18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/>
              <a:t>Amount of the solar radiation the solar panel receives depends on the following variables: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incident angle (position of sun at the moment, position of the module),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shadowing (close environment, weather conditions),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ambient temperature,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dirt (cleaning frequency), 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technical properties of the cell,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/>
              <a:t>On top of that there are different types of solar radiation: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direct,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diffused,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reflected,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Solar radiation variation</a:t>
            </a:r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 sz="1000" b="0"/>
              <a:t>Solar power generation variation and its modeling</a:t>
            </a: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8.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5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4175" y="2252000"/>
            <a:ext cx="2730351" cy="217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6494" y="4495119"/>
            <a:ext cx="4058026" cy="222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/>
              <a:t>In long-term forecasting, the most common solution is to use a previously created model which calculates an average solar radiation yielded by the panel in specific week/day/hour (depending on the model). The following data is used in the long-term forecasting: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astronomical data (Sun declination, Earth-Sun distance),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surface data (elevation model, geoid model),</a:t>
            </a:r>
            <a:endParaRPr/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climate data (duration of solar radiation, transmission coefficients),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/>
              <a:t>But usually models are based mostly on historical measurements of solar radiation in specific place. Below there is an example of a model created by Hannu-Pekka Hellman:</a:t>
            </a: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Long - term forecasting</a:t>
            </a:r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 sz="1000" b="0"/>
              <a:t>Solar power generation variation and its modeling</a:t>
            </a: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8.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5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3475" y="4959825"/>
            <a:ext cx="1933475" cy="51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2375" y="4557100"/>
            <a:ext cx="4751874" cy="197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572400" y="1387750"/>
            <a:ext cx="7772400" cy="45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There are several methods used for solar radiation forecasting</a:t>
            </a:r>
            <a:endParaRPr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forecasting methods of PV power production can be described as physically-based or statistical-based</a:t>
            </a:r>
            <a:endParaRPr b="0"/>
          </a:p>
          <a:p>
            <a:pPr marL="0" lvl="0" indent="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400"/>
              <a:t>The physical methods depend on using solar and PV forecast data</a:t>
            </a:r>
            <a:endParaRPr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b="0"/>
              <a:t>weather and PV system data, satellite and sky imagery observations of clouds</a:t>
            </a:r>
            <a:endParaRPr b="0"/>
          </a:p>
          <a:p>
            <a:pPr marL="0" lvl="0" indent="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The statistical methods primarily rely on using historical data to train forecasting models </a:t>
            </a:r>
            <a:endParaRPr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persistence predictions, similar day patterns, stochastic time series models, machine learning-based techniques</a:t>
            </a:r>
            <a:endParaRPr b="0"/>
          </a:p>
          <a:p>
            <a:pPr marL="0" lvl="0" indent="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To assess short-term PV power production precisely, important factors which have a direct impact on the PV output should be considered</a:t>
            </a:r>
            <a:endParaRPr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the most important factors are the cloud coverage and air temperature</a:t>
            </a:r>
            <a:endParaRPr b="0"/>
          </a:p>
          <a:p>
            <a:pPr marL="0" lvl="0" indent="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400"/>
              <a:t>The clear sky solar radiation models are traditionally used in the design and the simulation of solar concentration systems</a:t>
            </a:r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Short - term forecasting</a:t>
            </a:r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 sz="1000" b="0"/>
              <a:t>Solar power generation variation and its modeling</a:t>
            </a: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8.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5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Solar radiation energy data and models are important for many areas of research and applications</a:t>
            </a:r>
            <a:endParaRPr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Solar module output power is a mainly depend on solar radiation, temperature of the solar cell and the technical properties</a:t>
            </a:r>
            <a:endParaRPr/>
          </a:p>
          <a:p>
            <a:pPr marL="914400" lvl="1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solar radiation and it changes is the most complex</a:t>
            </a:r>
            <a:endParaRPr sz="1400"/>
          </a:p>
          <a:p>
            <a:pPr marL="457200" lvl="0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Char char="-"/>
            </a:pPr>
            <a:r>
              <a:rPr lang="fi-FI">
                <a:solidFill>
                  <a:srgbClr val="333333"/>
                </a:solidFill>
                <a:highlight>
                  <a:srgbClr val="FFFFFF"/>
                </a:highlight>
              </a:rPr>
              <a:t>Need for accurate forecasting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914400" lvl="1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Char char="-"/>
            </a:pPr>
            <a:r>
              <a:rPr lang="fi-FI" sz="1400" b="0">
                <a:solidFill>
                  <a:srgbClr val="333333"/>
                </a:solidFill>
                <a:highlight>
                  <a:srgbClr val="FFFFFF"/>
                </a:highlight>
              </a:rPr>
              <a:t>planning the operations of photovoltaic systems </a:t>
            </a:r>
            <a:endParaRPr sz="14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914400" lvl="1" indent="-3175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Char char="-"/>
            </a:pPr>
            <a:r>
              <a:rPr lang="fi-FI" sz="1400" b="0">
                <a:solidFill>
                  <a:srgbClr val="333333"/>
                </a:solidFill>
                <a:highlight>
                  <a:srgbClr val="FFFFFF"/>
                </a:highlight>
              </a:rPr>
              <a:t>in achieving power grid balance</a:t>
            </a:r>
            <a:endParaRPr sz="1400"/>
          </a:p>
          <a:p>
            <a:pPr marL="292100" marR="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 sz="1000" b="0"/>
              <a:t>Solar power generation variation and its modeling</a:t>
            </a: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8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fi-FI"/>
              <a:t>5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572400" y="1280700"/>
            <a:ext cx="8134200" cy="43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0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Foad H. Gandoman, Shady H.E. Abdel Aleem, Noshin Omar, Abdollah Ahmadi, Faisal Q. Alenezi.  2018. Short-term solar power forecasting considering cloud coverage and ambient temperature variation effects. </a:t>
            </a:r>
            <a:endParaRPr sz="1200" b="0"/>
          </a:p>
          <a:p>
            <a:pPr marL="457200" lvl="0" indent="-30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Emre Akarslan, Fatih Onur Hocaoglu, Rifat Edizkan. 2018. Novel short term solar irradiance forecasting models</a:t>
            </a:r>
            <a:endParaRPr sz="1200" b="0"/>
          </a:p>
          <a:p>
            <a:pPr marL="457200" lvl="0" indent="-30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Hellman Hannu-Pekka, Koivisto Matti, Lehtonen Matti. 2014. Photovoltaic Power Generation Hourly Modelling</a:t>
            </a:r>
            <a:endParaRPr sz="1200" b="0"/>
          </a:p>
          <a:p>
            <a:pPr marL="457200" lvl="0" indent="-30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Klemen Zaksek, Tomaz Podobnikar. 2005. Solar radiation modelling</a:t>
            </a:r>
            <a:endParaRPr sz="1200" b="0"/>
          </a:p>
          <a:p>
            <a:pPr marL="457200" lvl="0" indent="-30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Power Thomas, Verbic Gregor. A nonparametric Bayesian Model For Forecasting Residential Solar Generation</a:t>
            </a:r>
            <a:endParaRPr sz="1200" b="0"/>
          </a:p>
          <a:p>
            <a:pPr marL="457200" lvl="0" indent="-30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V. Femin, M.I. Petra. 2016. Modeling the temporal variations in the output of large solar PV power plant</a:t>
            </a:r>
            <a:endParaRPr sz="1200" b="0"/>
          </a:p>
          <a:p>
            <a:pPr marL="457200" lvl="0" indent="-30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Can Ekici, Ismail Teke. 2018. Developing a new solar radiation estimation model based on Buckingham theorem.</a:t>
            </a:r>
            <a:endParaRPr sz="1200" b="0"/>
          </a:p>
          <a:p>
            <a:pPr marL="457200" lvl="0" indent="-30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Lalit Kumar, Andrew K. Skidmore. 1997. Modelling topographic variation in solar radiation in a GIS environment.</a:t>
            </a:r>
            <a:endParaRPr sz="1200" b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7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Source material used</a:t>
            </a:r>
            <a:endParaRPr sz="2700" b="1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Shape 15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 sz="1000" b="0"/>
              <a:t>Solar power generation variation and its modeling</a:t>
            </a:r>
            <a:endParaRPr sz="800" b="1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fi-FI"/>
              <a:t>8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fi-FI"/>
              <a:t>5.</a:t>
            </a: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2018</a:t>
            </a:r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fi-FI"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800" b="1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845</Words>
  <Application>Microsoft Office PowerPoint</Application>
  <PresentationFormat>On-screen Show (4:3)</PresentationFormat>
  <Paragraphs>97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presentation</vt:lpstr>
      <vt:lpstr>Aalto Content - Green</vt:lpstr>
      <vt:lpstr>ELEC-E8423 - Smart Grid  Solar power generation variation and its modeling </vt:lpstr>
      <vt:lpstr>Introduction</vt:lpstr>
      <vt:lpstr>The Sun - main energy source on the Earth</vt:lpstr>
      <vt:lpstr>Solar cell</vt:lpstr>
      <vt:lpstr>Solar radiation variation</vt:lpstr>
      <vt:lpstr>Long - term forecasting</vt:lpstr>
      <vt:lpstr>Short - term forecasting</vt:lpstr>
      <vt:lpstr>Conclusions</vt:lpstr>
      <vt:lpstr>Source material used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Solar power generation variation and its modeling</dc:title>
  <dc:creator>Minna Lindroos</dc:creator>
  <cp:lastModifiedBy>Matti Lehtonen</cp:lastModifiedBy>
  <cp:revision>2</cp:revision>
  <dcterms:modified xsi:type="dcterms:W3CDTF">2018-05-07T12:02:23Z</dcterms:modified>
</cp:coreProperties>
</file>