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1"/>
    <p:sldMasterId id="2147483671" r:id="rId2"/>
  </p:sldMasterIdLst>
  <p:notesMasterIdLst>
    <p:notesMasterId r:id="rId15"/>
  </p:notesMasterIdLst>
  <p:handoutMasterIdLst>
    <p:handoutMasterId r:id="rId16"/>
  </p:handoutMasterIdLst>
  <p:sldIdLst>
    <p:sldId id="339" r:id="rId3"/>
    <p:sldId id="355" r:id="rId4"/>
    <p:sldId id="368" r:id="rId5"/>
    <p:sldId id="372" r:id="rId6"/>
    <p:sldId id="376" r:id="rId7"/>
    <p:sldId id="366" r:id="rId8"/>
    <p:sldId id="370" r:id="rId9"/>
    <p:sldId id="374" r:id="rId10"/>
    <p:sldId id="375" r:id="rId11"/>
    <p:sldId id="352" r:id="rId12"/>
    <p:sldId id="362" r:id="rId13"/>
    <p:sldId id="369" r:id="rId14"/>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73" autoAdjust="0"/>
    <p:restoredTop sz="95221" autoAdjust="0"/>
  </p:normalViewPr>
  <p:slideViewPr>
    <p:cSldViewPr snapToGrid="0" snapToObjects="1">
      <p:cViewPr varScale="1">
        <p:scale>
          <a:sx n="70" d="100"/>
          <a:sy n="70" d="100"/>
        </p:scale>
        <p:origin x="139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78" d="100"/>
          <a:sy n="78" d="100"/>
        </p:scale>
        <p:origin x="-4014" y="-114"/>
      </p:cViewPr>
      <p:guideLst>
        <p:guide orient="horz" pos="3110"/>
        <p:guide pos="2141"/>
      </p:guideLst>
    </p:cSldViewPr>
  </p:notesViewPr>
  <p:gridSpacing cx="45000" cy="450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3/6/2018</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3/6/2018</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150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1"/>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747521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More</a:t>
            </a:r>
            <a:r>
              <a:rPr lang="en-US" baseline="0" dirty="0" smtClean="0"/>
              <a:t> example of </a:t>
            </a:r>
            <a:r>
              <a:rPr lang="en-US" baseline="0" dirty="0" err="1" smtClean="0"/>
              <a:t>contraints</a:t>
            </a:r>
            <a:r>
              <a:rPr lang="en-US" baseline="0" dirty="0" smtClean="0"/>
              <a:t>: a certain degree of heating and heat gain, a certain degree of cooling, </a:t>
            </a:r>
            <a:endParaRPr lang="en-US" dirty="0"/>
          </a:p>
        </p:txBody>
      </p:sp>
    </p:spTree>
    <p:extLst>
      <p:ext uri="{BB962C8B-B14F-4D97-AF65-F5344CB8AC3E}">
        <p14:creationId xmlns:p14="http://schemas.microsoft.com/office/powerpoint/2010/main" val="110429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677731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852439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73700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09258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3745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endParaRPr lang="en-US" dirty="0"/>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dirty="0"/>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dirty="0"/>
              <a:t>Page </a:t>
            </a:r>
            <a:fld id="{7ACE66E0-BE04-47BA-A62D-7BFC499E8192}" type="slidenum">
              <a:rPr lang="en-US" altLang="en-US" smtClean="0"/>
              <a:pPr>
                <a:defRPr/>
              </a:pPr>
              <a:t>‹#›</a:t>
            </a:fld>
            <a:endParaRPr lang="en-US" altLang="en-US" dirty="0"/>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www.nordpoolspot.com/"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hyperlink" Target="http://energyreportslondon.co.uk/2016/03/31/tips-homes-energy-use/"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4.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644711"/>
          </a:xfrm>
        </p:spPr>
        <p:txBody>
          <a:bodyPr>
            <a:normAutofit/>
          </a:bodyPr>
          <a:lstStyle/>
          <a:p>
            <a:r>
              <a:rPr lang="fi-FI" sz="3200" dirty="0"/>
              <a:t>ELEC-E8423 - Smart Grid</a:t>
            </a:r>
            <a:br>
              <a:rPr lang="fi-FI" sz="3200" dirty="0"/>
            </a:br>
            <a:r>
              <a:rPr lang="fi-FI" sz="3200" dirty="0"/>
              <a:t/>
            </a:r>
            <a:br>
              <a:rPr lang="fi-FI" sz="3200" dirty="0"/>
            </a:br>
            <a:r>
              <a:rPr lang="en-US" sz="3200" dirty="0"/>
              <a:t>DR limitations set by human comfort requirements. Heat gains, heating and cooling, and demand flexibility</a:t>
            </a:r>
            <a:endParaRPr lang="en-US" sz="3200" i="1" dirty="0"/>
          </a:p>
        </p:txBody>
      </p:sp>
      <p:sp>
        <p:nvSpPr>
          <p:cNvPr id="3" name="Subtitle 2"/>
          <p:cNvSpPr>
            <a:spLocks noGrp="1"/>
          </p:cNvSpPr>
          <p:nvPr>
            <p:ph type="subTitle" idx="1"/>
          </p:nvPr>
        </p:nvSpPr>
        <p:spPr>
          <a:xfrm>
            <a:off x="572401" y="4871667"/>
            <a:ext cx="6285600" cy="634132"/>
          </a:xfrm>
        </p:spPr>
        <p:txBody>
          <a:bodyPr>
            <a:normAutofit/>
          </a:bodyPr>
          <a:lstStyle/>
          <a:p>
            <a:r>
              <a:rPr lang="en-US" i="1" dirty="0"/>
              <a:t>Madia Safdar</a:t>
            </a:r>
          </a:p>
          <a:p>
            <a:endParaRPr lang="en-US" dirty="0"/>
          </a:p>
        </p:txBody>
      </p:sp>
      <p:sp>
        <p:nvSpPr>
          <p:cNvPr id="4" name="Text Placeholder 3"/>
          <p:cNvSpPr>
            <a:spLocks noGrp="1"/>
          </p:cNvSpPr>
          <p:nvPr>
            <p:ph type="body" sz="quarter" idx="13"/>
          </p:nvPr>
        </p:nvSpPr>
        <p:spPr/>
        <p:txBody>
          <a:bodyPr/>
          <a:lstStyle/>
          <a:p>
            <a:endParaRPr lang="en-US" dirty="0"/>
          </a:p>
        </p:txBody>
      </p:sp>
      <p:sp>
        <p:nvSpPr>
          <p:cNvPr id="5" name="Text Placeholder 4"/>
          <p:cNvSpPr>
            <a:spLocks noGrp="1"/>
          </p:cNvSpPr>
          <p:nvPr>
            <p:ph type="body" sz="quarter" idx="14"/>
          </p:nvPr>
        </p:nvSpPr>
        <p:spPr/>
        <p:txBody>
          <a:bodyPr/>
          <a:lstStyle/>
          <a:p>
            <a:endParaRPr lang="en-US" dirty="0"/>
          </a:p>
        </p:txBody>
      </p:sp>
      <p:sp>
        <p:nvSpPr>
          <p:cNvPr id="6" name="Text Placeholder 5"/>
          <p:cNvSpPr>
            <a:spLocks noGrp="1"/>
          </p:cNvSpPr>
          <p:nvPr>
            <p:ph type="body" sz="quarter" idx="18"/>
          </p:nvPr>
        </p:nvSpPr>
        <p:spPr/>
        <p:txBody>
          <a:bodyPr/>
          <a:lstStyle/>
          <a:p>
            <a:r>
              <a:rPr lang="fi-FI" dirty="0"/>
              <a:t>06</a:t>
            </a:r>
            <a:r>
              <a:rPr lang="et-EE" dirty="0"/>
              <a:t>.0</a:t>
            </a:r>
            <a:r>
              <a:rPr lang="fi-FI" dirty="0"/>
              <a:t>3</a:t>
            </a:r>
            <a:r>
              <a:rPr lang="et-EE" dirty="0"/>
              <a:t>.201</a:t>
            </a:r>
            <a:r>
              <a:rPr lang="fi-FI" dirty="0"/>
              <a:t>8</a:t>
            </a:r>
            <a:endParaRPr lang="en-US" dirty="0"/>
          </a:p>
        </p:txBody>
      </p:sp>
      <p:sp>
        <p:nvSpPr>
          <p:cNvPr id="7" name="Text Placeholder 6"/>
          <p:cNvSpPr>
            <a:spLocks noGrp="1"/>
          </p:cNvSpPr>
          <p:nvPr>
            <p:ph type="body" sz="quarter" idx="19"/>
          </p:nvPr>
        </p:nvSpPr>
        <p:spPr>
          <a:xfrm>
            <a:off x="7427603" y="6348247"/>
            <a:ext cx="1132198" cy="246951"/>
          </a:xfrm>
        </p:spPr>
        <p:txBody>
          <a:bodyPr/>
          <a:lstStyle/>
          <a:p>
            <a:r>
              <a:rPr lang="en-US" dirty="0"/>
              <a:t>1</a:t>
            </a:r>
          </a:p>
        </p:txBody>
      </p:sp>
      <p:sp>
        <p:nvSpPr>
          <p:cNvPr id="8" name="Text Placeholder 7"/>
          <p:cNvSpPr>
            <a:spLocks noGrp="1"/>
          </p:cNvSpPr>
          <p:nvPr>
            <p:ph type="body" sz="quarter" idx="20"/>
          </p:nvPr>
        </p:nvSpPr>
        <p:spPr/>
        <p:txBody>
          <a:bodyPr/>
          <a:lstStyle/>
          <a:p>
            <a:endParaRPr lang="en-US" dirty="0"/>
          </a:p>
        </p:txBody>
      </p:sp>
    </p:spTree>
    <p:extLst>
      <p:ext uri="{BB962C8B-B14F-4D97-AF65-F5344CB8AC3E}">
        <p14:creationId xmlns:p14="http://schemas.microsoft.com/office/powerpoint/2010/main" val="1640447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fontScale="92500"/>
          </a:bodyPr>
          <a:lstStyle/>
          <a:p>
            <a:pPr marL="0" indent="0">
              <a:lnSpc>
                <a:spcPct val="150000"/>
              </a:lnSpc>
            </a:pPr>
            <a:r>
              <a:rPr lang="en-GB" sz="2000" dirty="0" smtClean="0"/>
              <a:t>The take-way of my presentation are,</a:t>
            </a:r>
          </a:p>
          <a:p>
            <a:pPr marL="342900" indent="-342900">
              <a:lnSpc>
                <a:spcPct val="150000"/>
              </a:lnSpc>
              <a:buFont typeface="Arial" panose="020B0604020202020204" pitchFamily="34" charset="0"/>
              <a:buChar char="•"/>
            </a:pPr>
            <a:r>
              <a:rPr lang="en-US" sz="2000" b="0" dirty="0" smtClean="0"/>
              <a:t>There is a huge potential for deployment of demand response in space heating and cooling, which is limited by customer comfort levels </a:t>
            </a:r>
            <a:r>
              <a:rPr lang="en-US" sz="2000" b="0" dirty="0" err="1" smtClean="0"/>
              <a:t>upto</a:t>
            </a:r>
            <a:r>
              <a:rPr lang="en-US" sz="2000" b="0" dirty="0" smtClean="0"/>
              <a:t> certain extent.</a:t>
            </a:r>
            <a:endParaRPr lang="en-US" sz="2000" b="0" dirty="0"/>
          </a:p>
          <a:p>
            <a:pPr marL="342900" indent="-342900">
              <a:lnSpc>
                <a:spcPct val="150000"/>
              </a:lnSpc>
              <a:buFont typeface="Arial" panose="020B0604020202020204" pitchFamily="34" charset="0"/>
              <a:buChar char="•"/>
            </a:pPr>
            <a:r>
              <a:rPr lang="en-US" sz="2000" b="0" dirty="0" smtClean="0"/>
              <a:t>An awareness needs to be spread to the customers to ensure them that demand response program will not compromise their comfort levels.</a:t>
            </a:r>
            <a:endParaRPr lang="en-US" sz="2000" b="0" dirty="0"/>
          </a:p>
          <a:p>
            <a:pPr marL="342900" indent="-342900">
              <a:lnSpc>
                <a:spcPct val="150000"/>
              </a:lnSpc>
              <a:buFont typeface="Arial" panose="020B0604020202020204" pitchFamily="34" charset="0"/>
              <a:buChar char="•"/>
            </a:pPr>
            <a:r>
              <a:rPr lang="en-US" sz="2000" b="0" dirty="0" smtClean="0"/>
              <a:t>Practical efforts are needed in this regard to implement the demand side management program for space heating and cooling, along with customer’s collaboration.</a:t>
            </a:r>
            <a:endParaRPr lang="en-US" sz="2000" b="0" dirty="0"/>
          </a:p>
          <a:p>
            <a:pPr marL="0" indent="0">
              <a:lnSpc>
                <a:spcPct val="150000"/>
              </a:lnSpc>
            </a:pPr>
            <a:endParaRPr lang="fi-FI" sz="2000" b="0" dirty="0"/>
          </a:p>
          <a:p>
            <a:pPr marL="0" indent="0">
              <a:lnSpc>
                <a:spcPct val="150000"/>
              </a:lnSpc>
            </a:pPr>
            <a:endParaRPr lang="fi-FI" sz="2000" b="0" dirty="0"/>
          </a:p>
          <a:p>
            <a:pPr marL="0" indent="0">
              <a:lnSpc>
                <a:spcPct val="150000"/>
              </a:lnSpc>
            </a:pPr>
            <a:endParaRPr lang="fi-FI" sz="2000" dirty="0">
              <a:highlight>
                <a:srgbClr val="FFFF00"/>
              </a:highlight>
            </a:endParaRPr>
          </a:p>
          <a:p>
            <a:pPr>
              <a:lnSpc>
                <a:spcPct val="150000"/>
              </a:lnSpc>
              <a:buFont typeface="Arial" panose="020B0604020202020204" pitchFamily="34" charset="0"/>
              <a:buChar char="•"/>
            </a:pPr>
            <a:endParaRPr lang="en-US" sz="2000" dirty="0"/>
          </a:p>
        </p:txBody>
      </p:sp>
      <p:sp>
        <p:nvSpPr>
          <p:cNvPr id="3" name="Title 2"/>
          <p:cNvSpPr>
            <a:spLocks noGrp="1"/>
          </p:cNvSpPr>
          <p:nvPr>
            <p:ph type="ctrTitle"/>
          </p:nvPr>
        </p:nvSpPr>
        <p:spPr/>
        <p:txBody>
          <a:bodyPr/>
          <a:lstStyle/>
          <a:p>
            <a:r>
              <a:rPr lang="en-GB" dirty="0" smtClean="0"/>
              <a:t>Conclusions</a:t>
            </a:r>
            <a:endParaRPr lang="en-GB"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10</a:t>
            </a:fld>
            <a:endParaRPr lang="en-US" altLang="en-US" dirty="0"/>
          </a:p>
        </p:txBody>
      </p:sp>
      <p:sp>
        <p:nvSpPr>
          <p:cNvPr id="9" name="Date Placeholder 6"/>
          <p:cNvSpPr>
            <a:spLocks noGrp="1"/>
          </p:cNvSpPr>
          <p:nvPr>
            <p:ph type="dt" sz="half" idx="19"/>
          </p:nvPr>
        </p:nvSpPr>
        <p:spPr>
          <a:xfrm>
            <a:off x="3429000" y="6273800"/>
            <a:ext cx="1544638" cy="125413"/>
          </a:xfrm>
        </p:spPr>
        <p:txBody>
          <a:bodyPr/>
          <a:lstStyle/>
          <a:p>
            <a:pPr>
              <a:defRPr/>
            </a:pPr>
            <a:r>
              <a:rPr lang="fi-FI" dirty="0" smtClean="0"/>
              <a:t>06.03.2018</a:t>
            </a:r>
            <a:endParaRPr lang="en-US" dirty="0"/>
          </a:p>
        </p:txBody>
      </p:sp>
    </p:spTree>
    <p:extLst>
      <p:ext uri="{BB962C8B-B14F-4D97-AF65-F5344CB8AC3E}">
        <p14:creationId xmlns:p14="http://schemas.microsoft.com/office/powerpoint/2010/main" val="32231556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457200" indent="-457200">
              <a:lnSpc>
                <a:spcPct val="150000"/>
              </a:lnSpc>
              <a:buFont typeface="+mj-lt"/>
              <a:buAutoNum type="arabicPeriod"/>
            </a:pPr>
            <a:r>
              <a:rPr lang="en-US" sz="1800" b="0" dirty="0"/>
              <a:t>U. S. Department of Energy, "Benefits of demand response in electricity markets and recommendations for achieving them," Feb. 2006.</a:t>
            </a:r>
          </a:p>
          <a:p>
            <a:pPr marL="457200" indent="-457200">
              <a:lnSpc>
                <a:spcPct val="150000"/>
              </a:lnSpc>
              <a:buFont typeface="+mj-lt"/>
              <a:buAutoNum type="arabicPeriod"/>
            </a:pPr>
            <a:r>
              <a:rPr lang="en-GB" sz="1800" b="0" dirty="0">
                <a:hlinkClick r:id="rId3"/>
              </a:rPr>
              <a:t>www.nordpoolspot.com</a:t>
            </a:r>
            <a:endParaRPr lang="en-US" sz="1800" b="0" dirty="0">
              <a:hlinkClick r:id="rId4"/>
            </a:endParaRPr>
          </a:p>
          <a:p>
            <a:pPr marL="457200" indent="-457200">
              <a:lnSpc>
                <a:spcPct val="150000"/>
              </a:lnSpc>
              <a:buFont typeface="+mj-lt"/>
              <a:buAutoNum type="arabicPeriod"/>
            </a:pPr>
            <a:r>
              <a:rPr lang="en-US" sz="1800" b="0" dirty="0">
                <a:hlinkClick r:id="rId4"/>
              </a:rPr>
              <a:t>http://energyreportslondon.co.uk/2016/03/31/tips-homes-energy-use/</a:t>
            </a:r>
            <a:endParaRPr lang="en-US" sz="1800" b="0" dirty="0"/>
          </a:p>
          <a:p>
            <a:pPr marL="457200" indent="-457200">
              <a:lnSpc>
                <a:spcPct val="150000"/>
              </a:lnSpc>
              <a:buFont typeface="+mj-lt"/>
              <a:buAutoNum type="arabicPeriod"/>
            </a:pPr>
            <a:r>
              <a:rPr lang="en-US" sz="1800" b="0" dirty="0"/>
              <a:t>Sami </a:t>
            </a:r>
            <a:r>
              <a:rPr lang="en-US" sz="1800" b="0" dirty="0" err="1"/>
              <a:t>Sihvonen</a:t>
            </a:r>
            <a:r>
              <a:rPr lang="en-US" sz="1800" b="0" dirty="0"/>
              <a:t>, </a:t>
            </a:r>
            <a:r>
              <a:rPr lang="en-US" sz="1800" b="0" dirty="0" smtClean="0"/>
              <a:t>“Optimization </a:t>
            </a:r>
            <a:r>
              <a:rPr lang="en-US" sz="1800" b="0" dirty="0"/>
              <a:t>of demand response control strategies in Finnish city-owned </a:t>
            </a:r>
            <a:r>
              <a:rPr lang="en-US" sz="1800" b="0" dirty="0" smtClean="0"/>
              <a:t>buildings”, </a:t>
            </a:r>
            <a:r>
              <a:rPr lang="en-US" sz="1800" b="0" dirty="0"/>
              <a:t>Master Thesis, Aalto University, May 2017</a:t>
            </a:r>
          </a:p>
          <a:p>
            <a:pPr marL="457200" indent="-457200">
              <a:lnSpc>
                <a:spcPct val="150000"/>
              </a:lnSpc>
              <a:buFont typeface="+mj-lt"/>
              <a:buAutoNum type="arabicPeriod"/>
            </a:pPr>
            <a:r>
              <a:rPr lang="en-US" sz="1800" b="0" dirty="0" err="1"/>
              <a:t>Mubashir</a:t>
            </a:r>
            <a:r>
              <a:rPr lang="en-US" sz="1800" b="0" dirty="0"/>
              <a:t> Ali, “Domestic Space </a:t>
            </a:r>
            <a:r>
              <a:rPr lang="en-US" sz="1800" b="0" dirty="0" smtClean="0"/>
              <a:t>Heating Load </a:t>
            </a:r>
            <a:r>
              <a:rPr lang="en-US" sz="1800" b="0" dirty="0"/>
              <a:t>Management in </a:t>
            </a:r>
            <a:r>
              <a:rPr lang="en-US" sz="1800" b="0" dirty="0" smtClean="0"/>
              <a:t>Smart Grid- </a:t>
            </a:r>
            <a:r>
              <a:rPr lang="en-US" sz="1800" b="0" dirty="0"/>
              <a:t>Potential Benefits and Realization”, Doctoral Dissertation, Aalto University, October 2016.</a:t>
            </a:r>
          </a:p>
        </p:txBody>
      </p:sp>
      <p:sp>
        <p:nvSpPr>
          <p:cNvPr id="3" name="Title 2"/>
          <p:cNvSpPr>
            <a:spLocks noGrp="1"/>
          </p:cNvSpPr>
          <p:nvPr>
            <p:ph type="ctrTitle"/>
          </p:nvPr>
        </p:nvSpPr>
        <p:spPr/>
        <p:txBody>
          <a:bodyPr/>
          <a:lstStyle/>
          <a:p>
            <a:r>
              <a:rPr lang="en-GB" dirty="0" smtClean="0"/>
              <a:t>Source material used</a:t>
            </a:r>
            <a:endParaRPr lang="en-GB"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11</a:t>
            </a:fld>
            <a:endParaRPr lang="en-US" altLang="en-US" dirty="0"/>
          </a:p>
        </p:txBody>
      </p:sp>
      <p:sp>
        <p:nvSpPr>
          <p:cNvPr id="9" name="Date Placeholder 6"/>
          <p:cNvSpPr>
            <a:spLocks noGrp="1"/>
          </p:cNvSpPr>
          <p:nvPr>
            <p:ph type="dt" sz="half" idx="19"/>
          </p:nvPr>
        </p:nvSpPr>
        <p:spPr>
          <a:xfrm>
            <a:off x="3429000" y="6273800"/>
            <a:ext cx="1544638" cy="125413"/>
          </a:xfrm>
        </p:spPr>
        <p:txBody>
          <a:bodyPr/>
          <a:lstStyle/>
          <a:p>
            <a:pPr>
              <a:defRPr/>
            </a:pPr>
            <a:r>
              <a:rPr lang="fi-FI" dirty="0" smtClean="0"/>
              <a:t>06.03.2018</a:t>
            </a:r>
            <a:endParaRPr lang="en-US" dirty="0"/>
          </a:p>
        </p:txBody>
      </p:sp>
    </p:spTree>
    <p:extLst>
      <p:ext uri="{BB962C8B-B14F-4D97-AF65-F5344CB8AC3E}">
        <p14:creationId xmlns:p14="http://schemas.microsoft.com/office/powerpoint/2010/main" val="16607002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BF56B9B1-F400-4B44-9CED-76790163ABA7}"/>
              </a:ext>
            </a:extLst>
          </p:cNvPr>
          <p:cNvSpPr>
            <a:spLocks noGrp="1"/>
          </p:cNvSpPr>
          <p:nvPr>
            <p:ph type="body" sz="quarter" idx="13"/>
          </p:nvPr>
        </p:nvSpPr>
        <p:spPr/>
        <p:txBody>
          <a:bodyPr/>
          <a:lstStyle/>
          <a:p>
            <a:endParaRPr lang="en-US" dirty="0"/>
          </a:p>
        </p:txBody>
      </p:sp>
      <p:sp>
        <p:nvSpPr>
          <p:cNvPr id="3" name="Title 2">
            <a:extLst>
              <a:ext uri="{FF2B5EF4-FFF2-40B4-BE49-F238E27FC236}">
                <a16:creationId xmlns:a16="http://schemas.microsoft.com/office/drawing/2014/main" xmlns="" id="{8065ED04-14B4-4ABC-B5F4-A98D0B8070BB}"/>
              </a:ext>
            </a:extLst>
          </p:cNvPr>
          <p:cNvSpPr>
            <a:spLocks noGrp="1"/>
          </p:cNvSpPr>
          <p:nvPr>
            <p:ph type="ctrTitle"/>
          </p:nvPr>
        </p:nvSpPr>
        <p:spPr/>
        <p:txBody>
          <a:bodyPr/>
          <a:lstStyle/>
          <a:p>
            <a:r>
              <a:rPr lang="en-US" dirty="0" smtClean="0"/>
              <a:t>Thank you for your attention!</a:t>
            </a:r>
            <a:endParaRPr lang="en-US" dirty="0"/>
          </a:p>
        </p:txBody>
      </p:sp>
      <p:sp>
        <p:nvSpPr>
          <p:cNvPr id="4" name="Text Placeholder 3">
            <a:extLst>
              <a:ext uri="{FF2B5EF4-FFF2-40B4-BE49-F238E27FC236}">
                <a16:creationId xmlns:a16="http://schemas.microsoft.com/office/drawing/2014/main" xmlns="" id="{E7692F30-3CAD-4C4D-AEDB-96F57E2C32BB}"/>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xmlns="" id="{0C4E36E4-016F-4FD7-B010-D18FFA0866A7}"/>
              </a:ext>
            </a:extLst>
          </p:cNvPr>
          <p:cNvSpPr>
            <a:spLocks noGrp="1"/>
          </p:cNvSpPr>
          <p:nvPr>
            <p:ph type="body" sz="quarter" idx="17"/>
          </p:nvPr>
        </p:nvSpPr>
        <p:spPr/>
        <p:txBody>
          <a:bodyPr/>
          <a:lstStyle/>
          <a:p>
            <a:endParaRPr lang="en-US"/>
          </a:p>
        </p:txBody>
      </p:sp>
      <p:sp>
        <p:nvSpPr>
          <p:cNvPr id="7" name="Slide Number Placeholder 6">
            <a:extLst>
              <a:ext uri="{FF2B5EF4-FFF2-40B4-BE49-F238E27FC236}">
                <a16:creationId xmlns:a16="http://schemas.microsoft.com/office/drawing/2014/main" xmlns="" id="{4F8E076A-A0A7-48BB-8532-424AEBC3B28A}"/>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12</a:t>
            </a:fld>
            <a:endParaRPr lang="en-US" altLang="en-US" dirty="0"/>
          </a:p>
        </p:txBody>
      </p:sp>
      <p:sp>
        <p:nvSpPr>
          <p:cNvPr id="8" name="Date Placeholder 6"/>
          <p:cNvSpPr>
            <a:spLocks noGrp="1"/>
          </p:cNvSpPr>
          <p:nvPr>
            <p:ph type="dt" sz="half" idx="19"/>
          </p:nvPr>
        </p:nvSpPr>
        <p:spPr>
          <a:xfrm>
            <a:off x="3429000" y="6273800"/>
            <a:ext cx="1544638" cy="125413"/>
          </a:xfrm>
        </p:spPr>
        <p:txBody>
          <a:bodyPr/>
          <a:lstStyle/>
          <a:p>
            <a:pPr>
              <a:defRPr/>
            </a:pPr>
            <a:r>
              <a:rPr lang="fi-FI" dirty="0" smtClean="0"/>
              <a:t>06.03.2018</a:t>
            </a:r>
            <a:endParaRPr lang="en-US" dirty="0"/>
          </a:p>
        </p:txBody>
      </p:sp>
    </p:spTree>
    <p:extLst>
      <p:ext uri="{BB962C8B-B14F-4D97-AF65-F5344CB8AC3E}">
        <p14:creationId xmlns:p14="http://schemas.microsoft.com/office/powerpoint/2010/main" val="15108913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2779432"/>
          </a:xfrm>
        </p:spPr>
        <p:txBody>
          <a:bodyPr>
            <a:normAutofit/>
          </a:bodyPr>
          <a:lstStyle/>
          <a:p>
            <a:pPr marL="0" indent="0" eaLnBrk="1" hangingPunct="1">
              <a:lnSpc>
                <a:spcPct val="120000"/>
              </a:lnSpc>
            </a:pPr>
            <a:r>
              <a:rPr lang="en-US" sz="1800" b="0" dirty="0" smtClean="0"/>
              <a:t>Globally</a:t>
            </a:r>
            <a:r>
              <a:rPr lang="en-US" sz="1800" b="0" dirty="0"/>
              <a:t>, power grids are facing a list of acute challenges such as </a:t>
            </a:r>
          </a:p>
          <a:p>
            <a:pPr marL="285750" indent="-285750" eaLnBrk="1" hangingPunct="1">
              <a:lnSpc>
                <a:spcPct val="120000"/>
              </a:lnSpc>
              <a:buFont typeface="Arial" panose="020B0604020202020204" pitchFamily="34" charset="0"/>
              <a:buChar char="•"/>
            </a:pPr>
            <a:r>
              <a:rPr lang="en-US" sz="1800" b="0" dirty="0"/>
              <a:t>Aging </a:t>
            </a:r>
            <a:r>
              <a:rPr lang="en-US" sz="1800" b="0" dirty="0" smtClean="0"/>
              <a:t>infrastructure</a:t>
            </a:r>
          </a:p>
          <a:p>
            <a:pPr marL="285750" indent="-285750" eaLnBrk="1" hangingPunct="1">
              <a:lnSpc>
                <a:spcPct val="120000"/>
              </a:lnSpc>
              <a:buFont typeface="Arial" panose="020B0604020202020204" pitchFamily="34" charset="0"/>
              <a:buChar char="•"/>
            </a:pPr>
            <a:r>
              <a:rPr lang="en-US" sz="1800" b="0" dirty="0" smtClean="0"/>
              <a:t>Overloading of power transmission lines due to increasing demands</a:t>
            </a:r>
            <a:endParaRPr lang="en-US" sz="1800" b="0" dirty="0"/>
          </a:p>
          <a:p>
            <a:pPr marL="285750" indent="-285750" eaLnBrk="1" hangingPunct="1">
              <a:lnSpc>
                <a:spcPct val="120000"/>
              </a:lnSpc>
              <a:buFont typeface="Arial" panose="020B0604020202020204" pitchFamily="34" charset="0"/>
              <a:buChar char="•"/>
            </a:pPr>
            <a:r>
              <a:rPr lang="en-US" sz="1800" b="0" dirty="0" smtClean="0"/>
              <a:t>Growing </a:t>
            </a:r>
            <a:r>
              <a:rPr lang="en-US" sz="1800" b="0" dirty="0"/>
              <a:t>expectation of customers comfort level </a:t>
            </a:r>
          </a:p>
          <a:p>
            <a:pPr marL="285750" indent="-285750" eaLnBrk="1" hangingPunct="1">
              <a:lnSpc>
                <a:spcPct val="120000"/>
              </a:lnSpc>
              <a:buFont typeface="Arial" panose="020B0604020202020204" pitchFamily="34" charset="0"/>
              <a:buChar char="•"/>
            </a:pPr>
            <a:r>
              <a:rPr lang="en-US" sz="1800" b="0" dirty="0"/>
              <a:t>S</a:t>
            </a:r>
            <a:r>
              <a:rPr lang="en-US" sz="1800" b="0" dirty="0" smtClean="0"/>
              <a:t>ubstantial </a:t>
            </a:r>
            <a:r>
              <a:rPr lang="en-US" sz="1800" b="0" dirty="0"/>
              <a:t>load growth with the emergence of electric vehicles. </a:t>
            </a:r>
          </a:p>
          <a:p>
            <a:pPr marL="0" indent="0" eaLnBrk="1" hangingPunct="1">
              <a:lnSpc>
                <a:spcPct val="120000"/>
              </a:lnSpc>
            </a:pPr>
            <a:r>
              <a:rPr lang="en-US" sz="2000" b="0" dirty="0">
                <a:solidFill>
                  <a:srgbClr val="0000FF"/>
                </a:solidFill>
              </a:rPr>
              <a:t>This creates urgent </a:t>
            </a:r>
            <a:r>
              <a:rPr lang="en-US" sz="2000" b="0" dirty="0" smtClean="0">
                <a:solidFill>
                  <a:srgbClr val="0000FF"/>
                </a:solidFill>
              </a:rPr>
              <a:t>need </a:t>
            </a:r>
            <a:r>
              <a:rPr lang="en-US" sz="2000" b="0" dirty="0">
                <a:solidFill>
                  <a:srgbClr val="0000FF"/>
                </a:solidFill>
              </a:rPr>
              <a:t>for the optimal utilization of power </a:t>
            </a:r>
            <a:r>
              <a:rPr lang="en-US" sz="2000" b="0" dirty="0" smtClean="0">
                <a:solidFill>
                  <a:srgbClr val="0000FF"/>
                </a:solidFill>
              </a:rPr>
              <a:t>grid, </a:t>
            </a:r>
            <a:r>
              <a:rPr lang="en-US" sz="2000" b="0" dirty="0" smtClean="0">
                <a:solidFill>
                  <a:srgbClr val="FF0000"/>
                </a:solidFill>
              </a:rPr>
              <a:t>and demand response programs answers to this need.</a:t>
            </a:r>
            <a:endParaRPr lang="en-US" sz="900" dirty="0">
              <a:solidFill>
                <a:srgbClr val="FF0000"/>
              </a:solidFill>
            </a:endParaRPr>
          </a:p>
        </p:txBody>
      </p:sp>
      <p:sp>
        <p:nvSpPr>
          <p:cNvPr id="3" name="Title 2"/>
          <p:cNvSpPr>
            <a:spLocks noGrp="1"/>
          </p:cNvSpPr>
          <p:nvPr>
            <p:ph type="ctrTitle"/>
          </p:nvPr>
        </p:nvSpPr>
        <p:spPr/>
        <p:txBody>
          <a:bodyPr/>
          <a:lstStyle/>
          <a:p>
            <a:r>
              <a:rPr lang="en-GB" dirty="0" smtClean="0"/>
              <a:t>Demand Response (DR)</a:t>
            </a:r>
            <a:endParaRPr lang="en-GB" dirty="0"/>
          </a:p>
        </p:txBody>
      </p:sp>
      <p:sp>
        <p:nvSpPr>
          <p:cNvPr id="4" name="Text Placeholder 3"/>
          <p:cNvSpPr>
            <a:spLocks noGrp="1"/>
          </p:cNvSpPr>
          <p:nvPr>
            <p:ph type="body" sz="quarter" idx="16"/>
          </p:nvPr>
        </p:nvSpPr>
        <p:spPr/>
        <p:txBody>
          <a:bodyPr/>
          <a:lstStyle/>
          <a:p>
            <a:endParaRPr lang="en-US" dirty="0"/>
          </a:p>
        </p:txBody>
      </p:sp>
      <p:sp>
        <p:nvSpPr>
          <p:cNvPr id="5" name="Text Placeholder 4"/>
          <p:cNvSpPr>
            <a:spLocks noGrp="1"/>
          </p:cNvSpPr>
          <p:nvPr>
            <p:ph type="body" sz="quarter" idx="17"/>
          </p:nvPr>
        </p:nvSpPr>
        <p:spPr/>
        <p:txBody>
          <a:bodyPr/>
          <a:lstStyle/>
          <a:p>
            <a:endParaRPr lang="en-US" dirty="0"/>
          </a:p>
        </p:txBody>
      </p:sp>
      <p:sp>
        <p:nvSpPr>
          <p:cNvPr id="7" name="Date Placeholder 6"/>
          <p:cNvSpPr>
            <a:spLocks noGrp="1"/>
          </p:cNvSpPr>
          <p:nvPr>
            <p:ph type="dt" sz="half" idx="19"/>
          </p:nvPr>
        </p:nvSpPr>
        <p:spPr/>
        <p:txBody>
          <a:bodyPr/>
          <a:lstStyle/>
          <a:p>
            <a:pPr>
              <a:defRPr/>
            </a:pPr>
            <a:r>
              <a:rPr lang="fi-FI" dirty="0" smtClean="0"/>
              <a:t>06.03.2018</a:t>
            </a:r>
            <a:endParaRPr lang="en-US" dirty="0"/>
          </a:p>
        </p:txBody>
      </p:sp>
      <p:sp>
        <p:nvSpPr>
          <p:cNvPr id="8" name="Slide Number Placeholder 7"/>
          <p:cNvSpPr>
            <a:spLocks noGrp="1"/>
          </p:cNvSpPr>
          <p:nvPr>
            <p:ph type="sldNum" sz="quarter" idx="20"/>
          </p:nvPr>
        </p:nvSpPr>
        <p:spPr/>
        <p:txBody>
          <a:bodyPr/>
          <a:lstStyle/>
          <a:p>
            <a:pPr>
              <a:defRPr/>
            </a:pPr>
            <a:r>
              <a:rPr lang="et-EE" altLang="en-US" dirty="0"/>
              <a:t>Page </a:t>
            </a:r>
            <a:fld id="{7ACE66E0-BE04-47BA-A62D-7BFC499E8192}" type="slidenum">
              <a:rPr lang="en-US" altLang="en-US" smtClean="0"/>
              <a:pPr>
                <a:defRPr/>
              </a:pPr>
              <a:t>2</a:t>
            </a:fld>
            <a:endParaRPr lang="en-US" altLang="en-US" dirty="0"/>
          </a:p>
        </p:txBody>
      </p:sp>
      <p:sp>
        <p:nvSpPr>
          <p:cNvPr id="9" name="Rounded Rectangle 8"/>
          <p:cNvSpPr/>
          <p:nvPr/>
        </p:nvSpPr>
        <p:spPr>
          <a:xfrm>
            <a:off x="572400" y="4424516"/>
            <a:ext cx="7988990" cy="1283110"/>
          </a:xfrm>
          <a:prstGeom prst="roundRect">
            <a:avLst/>
          </a:prstGeom>
          <a:solidFill>
            <a:schemeClr val="accent5">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00" dirty="0">
                <a:latin typeface="Georgia" charset="0"/>
                <a:ea typeface="Georgia" charset="0"/>
                <a:cs typeface="Georgia" charset="0"/>
              </a:rPr>
              <a:t>“Changes in electric usage by end-use customers from their normal consumption patterns in response to changes in the price of electricity over time, or to incentive payments designed to induce lower electricity use at times of high wholesale market prices or when system reliability is jeopardized</a:t>
            </a:r>
            <a:r>
              <a:rPr lang="en-US" sz="1700" dirty="0" smtClean="0">
                <a:latin typeface="Georgia" charset="0"/>
                <a:ea typeface="Georgia" charset="0"/>
                <a:cs typeface="Georgia" charset="0"/>
              </a:rPr>
              <a:t>.” [1]</a:t>
            </a:r>
            <a:endParaRPr lang="en-US" sz="1700" dirty="0">
              <a:latin typeface="Georgia" charset="0"/>
              <a:ea typeface="Georgia" charset="0"/>
              <a:cs typeface="Georgia" charset="0"/>
            </a:endParaRPr>
          </a:p>
        </p:txBody>
      </p:sp>
    </p:spTree>
    <p:extLst>
      <p:ext uri="{BB962C8B-B14F-4D97-AF65-F5344CB8AC3E}">
        <p14:creationId xmlns:p14="http://schemas.microsoft.com/office/powerpoint/2010/main" val="21389768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FDE2441-8FFE-4674-893A-2811962BC500}"/>
              </a:ext>
            </a:extLst>
          </p:cNvPr>
          <p:cNvSpPr>
            <a:spLocks noGrp="1"/>
          </p:cNvSpPr>
          <p:nvPr>
            <p:ph type="ctrTitle"/>
          </p:nvPr>
        </p:nvSpPr>
        <p:spPr/>
        <p:txBody>
          <a:bodyPr/>
          <a:lstStyle/>
          <a:p>
            <a:r>
              <a:rPr lang="en-US" dirty="0" smtClean="0"/>
              <a:t>Demand Response (DR)</a:t>
            </a:r>
            <a:endParaRPr lang="en-US" dirty="0"/>
          </a:p>
        </p:txBody>
      </p:sp>
      <p:sp>
        <p:nvSpPr>
          <p:cNvPr id="5" name="Text Placeholder 4">
            <a:extLst>
              <a:ext uri="{FF2B5EF4-FFF2-40B4-BE49-F238E27FC236}">
                <a16:creationId xmlns:a16="http://schemas.microsoft.com/office/drawing/2014/main" xmlns="" id="{DD06B95D-AAA1-4971-8591-F49DBB493194}"/>
              </a:ext>
            </a:extLst>
          </p:cNvPr>
          <p:cNvSpPr>
            <a:spLocks noGrp="1"/>
          </p:cNvSpPr>
          <p:nvPr>
            <p:ph type="body" sz="quarter" idx="17"/>
          </p:nvPr>
        </p:nvSpPr>
        <p:spPr/>
        <p:txBody>
          <a:bodyPr/>
          <a:lstStyle/>
          <a:p>
            <a:endParaRPr lang="en-US"/>
          </a:p>
        </p:txBody>
      </p:sp>
      <p:sp>
        <p:nvSpPr>
          <p:cNvPr id="7" name="Slide Number Placeholder 6">
            <a:extLst>
              <a:ext uri="{FF2B5EF4-FFF2-40B4-BE49-F238E27FC236}">
                <a16:creationId xmlns:a16="http://schemas.microsoft.com/office/drawing/2014/main" xmlns="" id="{2725D598-8B7F-42D3-B91F-2059C5B0B00D}"/>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3</a:t>
            </a:fld>
            <a:endParaRPr lang="en-US" altLang="en-US" dirty="0"/>
          </a:p>
        </p:txBody>
      </p:sp>
      <p:sp>
        <p:nvSpPr>
          <p:cNvPr id="10" name="Date Placeholder 6"/>
          <p:cNvSpPr>
            <a:spLocks noGrp="1"/>
          </p:cNvSpPr>
          <p:nvPr>
            <p:ph type="dt" sz="half" idx="19"/>
          </p:nvPr>
        </p:nvSpPr>
        <p:spPr>
          <a:xfrm>
            <a:off x="3429000" y="6273800"/>
            <a:ext cx="1544638" cy="125413"/>
          </a:xfrm>
        </p:spPr>
        <p:txBody>
          <a:bodyPr/>
          <a:lstStyle/>
          <a:p>
            <a:pPr>
              <a:defRPr/>
            </a:pPr>
            <a:r>
              <a:rPr lang="fi-FI" dirty="0" smtClean="0"/>
              <a:t>06.03.2018</a:t>
            </a:r>
            <a:endParaRPr lang="en-US" dirty="0"/>
          </a:p>
        </p:txBody>
      </p:sp>
      <p:sp>
        <p:nvSpPr>
          <p:cNvPr id="8" name="Text Placeholder 7"/>
          <p:cNvSpPr>
            <a:spLocks noGrp="1"/>
          </p:cNvSpPr>
          <p:nvPr>
            <p:ph type="body" sz="quarter" idx="16"/>
          </p:nvPr>
        </p:nvSpPr>
        <p:spPr/>
        <p:txBody>
          <a:bodyPr/>
          <a:lstStyle/>
          <a:p>
            <a:endParaRPr lang="en-US"/>
          </a:p>
        </p:txBody>
      </p:sp>
      <p:sp>
        <p:nvSpPr>
          <p:cNvPr id="11" name="Text Placeholder 1"/>
          <p:cNvSpPr txBox="1">
            <a:spLocks/>
          </p:cNvSpPr>
          <p:nvPr/>
        </p:nvSpPr>
        <p:spPr bwMode="auto">
          <a:xfrm>
            <a:off x="572400" y="1497600"/>
            <a:ext cx="7988990" cy="2782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rmAutofit fontScale="92500" lnSpcReduction="10000"/>
          </a:bodyPr>
          <a:lstStyle>
            <a:lvl1pPr marL="292100" indent="-292100" algn="l" defTabSz="388938" rtl="0" eaLnBrk="0" fontAlgn="base" hangingPunct="0">
              <a:lnSpc>
                <a:spcPts val="1704"/>
              </a:lnSpc>
              <a:spcBef>
                <a:spcPct val="20000"/>
              </a:spcBef>
              <a:spcAft>
                <a:spcPct val="0"/>
              </a:spcAft>
              <a:buFont typeface="Arial" panose="020B0604020202020204" pitchFamily="34" charset="0"/>
              <a:buNone/>
              <a:defRPr sz="1400" b="1"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a:lstStyle>
          <a:p>
            <a:pPr marL="285750" indent="-285750" eaLnBrk="1" hangingPunct="1">
              <a:lnSpc>
                <a:spcPct val="120000"/>
              </a:lnSpc>
              <a:buFont typeface="Arial" charset="0"/>
              <a:buChar char="•"/>
            </a:pPr>
            <a:r>
              <a:rPr lang="en-US" sz="1800" b="0" dirty="0" smtClean="0"/>
              <a:t>Changes in average price of electricity, depending on the connected power plant types and their operational costs. </a:t>
            </a:r>
            <a:r>
              <a:rPr lang="en-US" sz="1800" b="0" dirty="0" smtClean="0">
                <a:solidFill>
                  <a:srgbClr val="FF0000"/>
                </a:solidFill>
              </a:rPr>
              <a:t>(Left Fig.)</a:t>
            </a:r>
          </a:p>
          <a:p>
            <a:pPr marL="285750" indent="-285750" eaLnBrk="1" hangingPunct="1">
              <a:lnSpc>
                <a:spcPct val="120000"/>
              </a:lnSpc>
              <a:buFont typeface="Arial" charset="0"/>
              <a:buChar char="•"/>
            </a:pPr>
            <a:r>
              <a:rPr lang="en-US" sz="1800" b="0" dirty="0" smtClean="0"/>
              <a:t>Due to the changes in real time generation costs due to load variation, the electricity tariff changes over the 24/day. </a:t>
            </a:r>
            <a:r>
              <a:rPr lang="en-US" sz="1800" b="0" dirty="0" smtClean="0">
                <a:solidFill>
                  <a:srgbClr val="FF0000"/>
                </a:solidFill>
              </a:rPr>
              <a:t>(Right Fig.)</a:t>
            </a:r>
          </a:p>
          <a:p>
            <a:pPr marL="285750" indent="-285750" eaLnBrk="1" hangingPunct="1">
              <a:lnSpc>
                <a:spcPct val="120000"/>
              </a:lnSpc>
              <a:buFont typeface="Arial" charset="0"/>
              <a:buChar char="•"/>
            </a:pPr>
            <a:r>
              <a:rPr lang="en-US" sz="1800" b="0" dirty="0" smtClean="0">
                <a:solidFill>
                  <a:srgbClr val="0000FF"/>
                </a:solidFill>
              </a:rPr>
              <a:t>Therefore, it is advantageous for all the stake holders (utilities, transmission operators, and end users) to avoid these peaks. This is done by shifting </a:t>
            </a:r>
            <a:r>
              <a:rPr lang="en-US" sz="1800" b="0" dirty="0">
                <a:solidFill>
                  <a:srgbClr val="0000FF"/>
                </a:solidFill>
              </a:rPr>
              <a:t>non-critical loads to off peak hours.</a:t>
            </a:r>
          </a:p>
          <a:p>
            <a:pPr marL="285750" indent="-285750" eaLnBrk="1" hangingPunct="1">
              <a:lnSpc>
                <a:spcPct val="120000"/>
              </a:lnSpc>
              <a:buFont typeface="Arial" charset="0"/>
              <a:buChar char="•"/>
            </a:pPr>
            <a:r>
              <a:rPr lang="en-US" sz="1800" b="0" dirty="0" smtClean="0">
                <a:solidFill>
                  <a:srgbClr val="FF0000"/>
                </a:solidFill>
              </a:rPr>
              <a:t>This </a:t>
            </a:r>
            <a:r>
              <a:rPr lang="en-US" sz="1800" b="0" dirty="0">
                <a:solidFill>
                  <a:srgbClr val="FF0000"/>
                </a:solidFill>
              </a:rPr>
              <a:t>is the main objective of demand </a:t>
            </a:r>
            <a:r>
              <a:rPr lang="en-US" sz="1800" b="0" dirty="0" smtClean="0">
                <a:solidFill>
                  <a:srgbClr val="FF0000"/>
                </a:solidFill>
              </a:rPr>
              <a:t>response (DR), </a:t>
            </a:r>
            <a:r>
              <a:rPr lang="en-US" sz="1800" b="0" dirty="0">
                <a:solidFill>
                  <a:srgbClr val="FF0000"/>
                </a:solidFill>
              </a:rPr>
              <a:t>also called demand side </a:t>
            </a:r>
            <a:r>
              <a:rPr lang="en-US" sz="1800" b="0" dirty="0" smtClean="0">
                <a:solidFill>
                  <a:srgbClr val="FF0000"/>
                </a:solidFill>
              </a:rPr>
              <a:t>management (DSM).</a:t>
            </a:r>
            <a:endParaRPr lang="en-US" sz="1800" b="0" dirty="0">
              <a:solidFill>
                <a:srgbClr val="FF0000"/>
              </a:solidFill>
            </a:endParaRPr>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29553" y="4406339"/>
            <a:ext cx="4614447" cy="2231449"/>
          </a:xfrm>
          <a:prstGeom prst="rect">
            <a:avLst/>
          </a:prstGeom>
        </p:spPr>
      </p:pic>
      <p:pic>
        <p:nvPicPr>
          <p:cNvPr id="14" name="Picture 13"/>
          <p:cNvPicPr/>
          <p:nvPr/>
        </p:nvPicPr>
        <p:blipFill>
          <a:blip r:embed="rId4" cstate="print"/>
          <a:srcRect/>
          <a:stretch>
            <a:fillRect/>
          </a:stretch>
        </p:blipFill>
        <p:spPr bwMode="auto">
          <a:xfrm>
            <a:off x="117987" y="4413732"/>
            <a:ext cx="4448908" cy="2240529"/>
          </a:xfrm>
          <a:prstGeom prst="rect">
            <a:avLst/>
          </a:prstGeom>
          <a:noFill/>
          <a:ln w="9525">
            <a:noFill/>
            <a:miter lim="800000"/>
            <a:headEnd/>
            <a:tailEnd/>
          </a:ln>
        </p:spPr>
      </p:pic>
      <p:sp>
        <p:nvSpPr>
          <p:cNvPr id="15" name="Right Arrow 14"/>
          <p:cNvSpPr/>
          <p:nvPr/>
        </p:nvSpPr>
        <p:spPr>
          <a:xfrm>
            <a:off x="4070555" y="5294673"/>
            <a:ext cx="458998" cy="273109"/>
          </a:xfrm>
          <a:prstGeom prst="right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 Placeholder 3">
            <a:extLst>
              <a:ext uri="{FF2B5EF4-FFF2-40B4-BE49-F238E27FC236}">
                <a16:creationId xmlns:a16="http://schemas.microsoft.com/office/drawing/2014/main" xmlns="" id="{2039077A-AF84-4924-87A3-C287C60ADABB}"/>
              </a:ext>
            </a:extLst>
          </p:cNvPr>
          <p:cNvSpPr>
            <a:spLocks noGrp="1"/>
          </p:cNvSpPr>
          <p:nvPr>
            <p:ph type="body" sz="quarter" idx="16"/>
          </p:nvPr>
        </p:nvSpPr>
        <p:spPr>
          <a:xfrm>
            <a:off x="4146952" y="4728842"/>
            <a:ext cx="623295" cy="250722"/>
          </a:xfrm>
        </p:spPr>
        <p:txBody>
          <a:bodyPr/>
          <a:lstStyle/>
          <a:p>
            <a:r>
              <a:rPr lang="en-US" sz="1700" dirty="0" smtClean="0"/>
              <a:t>[2]</a:t>
            </a:r>
            <a:endParaRPr lang="en-US" sz="1700" dirty="0"/>
          </a:p>
        </p:txBody>
      </p:sp>
    </p:spTree>
    <p:extLst>
      <p:ext uri="{BB962C8B-B14F-4D97-AF65-F5344CB8AC3E}">
        <p14:creationId xmlns:p14="http://schemas.microsoft.com/office/powerpoint/2010/main" val="27339018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387741"/>
            <a:ext cx="5853394" cy="3255698"/>
          </a:xfrm>
        </p:spPr>
        <p:style>
          <a:lnRef idx="2">
            <a:schemeClr val="dk1"/>
          </a:lnRef>
          <a:fillRef idx="1">
            <a:schemeClr val="lt1"/>
          </a:fillRef>
          <a:effectRef idx="0">
            <a:schemeClr val="dk1"/>
          </a:effectRef>
          <a:fontRef idx="minor">
            <a:schemeClr val="dk1"/>
          </a:fontRef>
        </p:style>
        <p:txBody>
          <a:bodyPr>
            <a:normAutofit lnSpcReduction="10000"/>
          </a:bodyPr>
          <a:lstStyle/>
          <a:p>
            <a:pPr marL="342900" indent="-203200">
              <a:lnSpc>
                <a:spcPct val="150000"/>
              </a:lnSpc>
              <a:buFont typeface="Arial" panose="020B0604020202020204" pitchFamily="34" charset="0"/>
              <a:buChar char="•"/>
            </a:pPr>
            <a:r>
              <a:rPr lang="en-US" sz="1600" b="0" dirty="0"/>
              <a:t>T</a:t>
            </a:r>
            <a:r>
              <a:rPr lang="en-US" sz="1600" b="0" dirty="0" smtClean="0"/>
              <a:t>he </a:t>
            </a:r>
            <a:r>
              <a:rPr lang="en-US" sz="1600" b="0" dirty="0"/>
              <a:t>goal of DR </a:t>
            </a:r>
            <a:r>
              <a:rPr lang="en-US" sz="1600" b="0" dirty="0" smtClean="0"/>
              <a:t>is not </a:t>
            </a:r>
            <a:r>
              <a:rPr lang="en-US" sz="1600" b="0" dirty="0"/>
              <a:t>only to </a:t>
            </a:r>
            <a:r>
              <a:rPr lang="en-US" sz="1600" b="0" dirty="0" smtClean="0"/>
              <a:t>change consumption </a:t>
            </a:r>
            <a:r>
              <a:rPr lang="en-US" sz="1600" b="0" dirty="0"/>
              <a:t>towards helping the grid, but also maintain </a:t>
            </a:r>
            <a:r>
              <a:rPr lang="en-US" sz="1600" b="0" dirty="0" smtClean="0"/>
              <a:t>the customer’s comfort </a:t>
            </a:r>
            <a:r>
              <a:rPr lang="en-US" sz="1600" b="0" dirty="0"/>
              <a:t>uninterrupted</a:t>
            </a:r>
            <a:r>
              <a:rPr lang="en-US" sz="1600" b="0" dirty="0" smtClean="0"/>
              <a:t>.</a:t>
            </a:r>
          </a:p>
          <a:p>
            <a:pPr marL="342900" indent="-203200">
              <a:lnSpc>
                <a:spcPct val="150000"/>
              </a:lnSpc>
              <a:buFont typeface="Arial" panose="020B0604020202020204" pitchFamily="34" charset="0"/>
              <a:buChar char="•"/>
            </a:pPr>
            <a:r>
              <a:rPr lang="en-US" sz="1600" b="0" dirty="0" smtClean="0"/>
              <a:t>DR programs are developed according </a:t>
            </a:r>
            <a:r>
              <a:rPr lang="en-US" sz="1600" b="0" dirty="0"/>
              <a:t>to customer’s </a:t>
            </a:r>
            <a:r>
              <a:rPr lang="en-US" sz="1600" b="0" dirty="0" smtClean="0"/>
              <a:t>preferences, which are set as </a:t>
            </a:r>
            <a:r>
              <a:rPr lang="en-US" sz="1600" dirty="0" smtClean="0">
                <a:solidFill>
                  <a:srgbClr val="0000FF"/>
                </a:solidFill>
              </a:rPr>
              <a:t>constraints</a:t>
            </a:r>
            <a:r>
              <a:rPr lang="en-US" sz="1600" b="0" dirty="0" smtClean="0"/>
              <a:t> along with other technical constraints in optimization algorithms and cost minimization is the </a:t>
            </a:r>
            <a:r>
              <a:rPr lang="en-US" sz="1600" dirty="0" smtClean="0">
                <a:solidFill>
                  <a:srgbClr val="FF0000"/>
                </a:solidFill>
              </a:rPr>
              <a:t>objective function</a:t>
            </a:r>
            <a:r>
              <a:rPr lang="en-US" sz="1600" b="0" dirty="0" smtClean="0"/>
              <a:t>.</a:t>
            </a:r>
          </a:p>
          <a:p>
            <a:pPr marL="342900" indent="-203200">
              <a:lnSpc>
                <a:spcPct val="150000"/>
              </a:lnSpc>
              <a:buFont typeface="Arial" panose="020B0604020202020204" pitchFamily="34" charset="0"/>
              <a:buChar char="•"/>
            </a:pPr>
            <a:r>
              <a:rPr lang="en-US" sz="1600" b="0" dirty="0" smtClean="0"/>
              <a:t>Higher the no. of constraints, less effective the demand response program will be.</a:t>
            </a:r>
            <a:endParaRPr lang="en-US" sz="1600" b="0" dirty="0"/>
          </a:p>
        </p:txBody>
      </p:sp>
      <p:sp>
        <p:nvSpPr>
          <p:cNvPr id="3" name="Title 2"/>
          <p:cNvSpPr>
            <a:spLocks noGrp="1"/>
          </p:cNvSpPr>
          <p:nvPr>
            <p:ph type="ctrTitle"/>
          </p:nvPr>
        </p:nvSpPr>
        <p:spPr/>
        <p:txBody>
          <a:bodyPr/>
          <a:lstStyle/>
          <a:p>
            <a:r>
              <a:rPr lang="en-US" dirty="0" smtClean="0"/>
              <a:t>DR limitations set by customers’ comforts</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6" name="Date Placeholder 5"/>
          <p:cNvSpPr>
            <a:spLocks noGrp="1"/>
          </p:cNvSpPr>
          <p:nvPr>
            <p:ph type="dt" sz="half" idx="19"/>
          </p:nvPr>
        </p:nvSpPr>
        <p:spPr/>
        <p:txBody>
          <a:bodyPr/>
          <a:lstStyle/>
          <a:p>
            <a:pPr>
              <a:defRPr/>
            </a:pPr>
            <a:r>
              <a:rPr lang="fi-FI" dirty="0" smtClean="0"/>
              <a:t>06.03.2018</a:t>
            </a:r>
            <a:endParaRPr lang="en-US" dirty="0"/>
          </a:p>
        </p:txBody>
      </p:sp>
      <p:sp>
        <p:nvSpPr>
          <p:cNvPr id="7" name="Slide Number Placeholder 6"/>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4</a:t>
            </a:fld>
            <a:endParaRPr lang="en-US" altLang="en-US" dirty="0"/>
          </a:p>
        </p:txBody>
      </p:sp>
      <p:sp>
        <p:nvSpPr>
          <p:cNvPr id="8" name="Rounded Rectangle 7"/>
          <p:cNvSpPr/>
          <p:nvPr/>
        </p:nvSpPr>
        <p:spPr>
          <a:xfrm>
            <a:off x="650236" y="4772520"/>
            <a:ext cx="7772400" cy="914400"/>
          </a:xfrm>
          <a:prstGeom prst="roundRect">
            <a:avLst/>
          </a:prstGeom>
          <a:solidFill>
            <a:schemeClr val="accent4">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It is </a:t>
            </a:r>
            <a:r>
              <a:rPr lang="en-US" sz="2400" dirty="0"/>
              <a:t>i</a:t>
            </a:r>
            <a:r>
              <a:rPr lang="en-US" sz="2400" dirty="0" smtClean="0"/>
              <a:t>mpossible to deploy an effective DR program without smart customers.</a:t>
            </a:r>
            <a:endParaRPr lang="en-US" sz="2400" dirty="0"/>
          </a:p>
        </p:txBody>
      </p:sp>
      <p:pic>
        <p:nvPicPr>
          <p:cNvPr id="9" name="Picture 8" descr="Screen Shot 2015-08-17 at 18.43.4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50243" y="2609842"/>
            <a:ext cx="2011147" cy="755569"/>
          </a:xfrm>
          <a:prstGeom prst="rect">
            <a:avLst/>
          </a:prstGeom>
        </p:spPr>
      </p:pic>
      <p:pic>
        <p:nvPicPr>
          <p:cNvPr id="10" name="Picture 9" descr="Screen Shot 2015-08-17 at 18.45.2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51864" y="3697138"/>
            <a:ext cx="1607903" cy="743655"/>
          </a:xfrm>
          <a:prstGeom prst="rect">
            <a:avLst/>
          </a:prstGeom>
        </p:spPr>
      </p:pic>
      <p:sp>
        <p:nvSpPr>
          <p:cNvPr id="11" name="TextBox 10"/>
          <p:cNvSpPr txBox="1"/>
          <p:nvPr/>
        </p:nvSpPr>
        <p:spPr>
          <a:xfrm>
            <a:off x="6550242" y="2183618"/>
            <a:ext cx="2159566" cy="369332"/>
          </a:xfrm>
          <a:prstGeom prst="rect">
            <a:avLst/>
          </a:prstGeom>
          <a:noFill/>
        </p:spPr>
        <p:txBody>
          <a:bodyPr wrap="none" rtlCol="0">
            <a:spAutoFit/>
          </a:bodyPr>
          <a:lstStyle/>
          <a:p>
            <a:r>
              <a:rPr lang="en-US" sz="1800" dirty="0" smtClean="0">
                <a:solidFill>
                  <a:srgbClr val="FF0000"/>
                </a:solidFill>
              </a:rPr>
              <a:t>e.g. Objective </a:t>
            </a:r>
            <a:r>
              <a:rPr lang="en-US" sz="1800" dirty="0" err="1" smtClean="0">
                <a:solidFill>
                  <a:srgbClr val="FF0000"/>
                </a:solidFill>
              </a:rPr>
              <a:t>func</a:t>
            </a:r>
            <a:r>
              <a:rPr lang="en-US" sz="1800" dirty="0" smtClean="0">
                <a:solidFill>
                  <a:srgbClr val="FF0000"/>
                </a:solidFill>
              </a:rPr>
              <a:t>.</a:t>
            </a:r>
            <a:endParaRPr lang="en-US" sz="1800" dirty="0">
              <a:solidFill>
                <a:srgbClr val="FF0000"/>
              </a:solidFill>
            </a:endParaRPr>
          </a:p>
        </p:txBody>
      </p:sp>
      <p:sp>
        <p:nvSpPr>
          <p:cNvPr id="12" name="TextBox 11"/>
          <p:cNvSpPr txBox="1"/>
          <p:nvPr/>
        </p:nvSpPr>
        <p:spPr>
          <a:xfrm>
            <a:off x="6550242" y="3394825"/>
            <a:ext cx="1685077" cy="369332"/>
          </a:xfrm>
          <a:prstGeom prst="rect">
            <a:avLst/>
          </a:prstGeom>
          <a:noFill/>
        </p:spPr>
        <p:txBody>
          <a:bodyPr wrap="none" rtlCol="0">
            <a:spAutoFit/>
          </a:bodyPr>
          <a:lstStyle/>
          <a:p>
            <a:r>
              <a:rPr lang="en-US" sz="1800" dirty="0" smtClean="0">
                <a:solidFill>
                  <a:srgbClr val="0000FF"/>
                </a:solidFill>
              </a:rPr>
              <a:t>e.g. Constraint</a:t>
            </a:r>
            <a:endParaRPr lang="en-US" sz="1800" dirty="0">
              <a:solidFill>
                <a:srgbClr val="0000FF"/>
              </a:solidFill>
            </a:endParaRPr>
          </a:p>
        </p:txBody>
      </p:sp>
    </p:spTree>
    <p:extLst>
      <p:ext uri="{BB962C8B-B14F-4D97-AF65-F5344CB8AC3E}">
        <p14:creationId xmlns:p14="http://schemas.microsoft.com/office/powerpoint/2010/main" val="21336585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572400" y="277700"/>
            <a:ext cx="7772400" cy="900000"/>
          </a:xfrm>
        </p:spPr>
        <p:txBody>
          <a:bodyPr/>
          <a:lstStyle/>
          <a:p>
            <a:r>
              <a:rPr lang="en-US" sz="2800"/>
              <a:t>Share of heating and cooling in total residential energy demand</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6" name="Date Placeholder 5"/>
          <p:cNvSpPr>
            <a:spLocks noGrp="1"/>
          </p:cNvSpPr>
          <p:nvPr>
            <p:ph type="dt" sz="half" idx="19"/>
          </p:nvPr>
        </p:nvSpPr>
        <p:spPr/>
        <p:txBody>
          <a:bodyPr/>
          <a:lstStyle/>
          <a:p>
            <a:pPr>
              <a:defRPr/>
            </a:pPr>
            <a:r>
              <a:rPr lang="fi-FI" dirty="0" smtClean="0"/>
              <a:t>06.03.2018</a:t>
            </a:r>
            <a:endParaRPr lang="en-US" dirty="0"/>
          </a:p>
        </p:txBody>
      </p:sp>
      <p:sp>
        <p:nvSpPr>
          <p:cNvPr id="7" name="Slide Number Placeholder 6"/>
          <p:cNvSpPr>
            <a:spLocks noGrp="1"/>
          </p:cNvSpPr>
          <p:nvPr>
            <p:ph type="sldNum" sz="quarter" idx="20"/>
          </p:nvPr>
        </p:nvSpPr>
        <p:spPr/>
        <p:txBody>
          <a:bodyPr/>
          <a:lstStyle/>
          <a:p>
            <a:pPr>
              <a:defRPr/>
            </a:pPr>
            <a:r>
              <a:rPr lang="et-EE" altLang="en-US" dirty="0" smtClean="0"/>
              <a:t>Page </a:t>
            </a:r>
            <a:fld id="{7ACE66E0-BE04-47BA-A62D-7BFC499E8192}" type="slidenum">
              <a:rPr lang="en-US" altLang="en-US" smtClean="0"/>
              <a:pPr>
                <a:defRPr/>
              </a:pPr>
              <a:t>5</a:t>
            </a:fld>
            <a:endParaRPr lang="en-US" altLang="en-US" dirty="0"/>
          </a:p>
        </p:txBody>
      </p:sp>
      <p:pic>
        <p:nvPicPr>
          <p:cNvPr id="9" name="Picture 8">
            <a:extLst>
              <a:ext uri="{FF2B5EF4-FFF2-40B4-BE49-F238E27FC236}">
                <a16:creationId xmlns:a16="http://schemas.microsoft.com/office/drawing/2014/main" xmlns="" id="{89A144B7-F5B6-4EEB-87A1-124DAC66DC61}"/>
              </a:ext>
            </a:extLst>
          </p:cNvPr>
          <p:cNvPicPr>
            <a:picLocks noChangeAspect="1"/>
          </p:cNvPicPr>
          <p:nvPr/>
        </p:nvPicPr>
        <p:blipFill>
          <a:blip r:embed="rId3"/>
          <a:stretch>
            <a:fillRect/>
          </a:stretch>
        </p:blipFill>
        <p:spPr>
          <a:xfrm>
            <a:off x="5963552" y="1274017"/>
            <a:ext cx="3124691" cy="2387440"/>
          </a:xfrm>
          <a:prstGeom prst="rect">
            <a:avLst/>
          </a:prstGeom>
        </p:spPr>
      </p:pic>
      <p:sp>
        <p:nvSpPr>
          <p:cNvPr id="10" name="TextBox 9"/>
          <p:cNvSpPr txBox="1"/>
          <p:nvPr/>
        </p:nvSpPr>
        <p:spPr>
          <a:xfrm>
            <a:off x="8672511" y="3300399"/>
            <a:ext cx="413896" cy="338554"/>
          </a:xfrm>
          <a:prstGeom prst="rect">
            <a:avLst/>
          </a:prstGeom>
          <a:noFill/>
        </p:spPr>
        <p:txBody>
          <a:bodyPr wrap="none" rtlCol="0">
            <a:spAutoFit/>
          </a:bodyPr>
          <a:lstStyle/>
          <a:p>
            <a:r>
              <a:rPr lang="en-US" sz="1600" dirty="0" smtClean="0"/>
              <a:t>[3]</a:t>
            </a:r>
            <a:endParaRPr lang="en-US" sz="1600" dirty="0"/>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7338" y="4541557"/>
            <a:ext cx="6153151" cy="1873884"/>
          </a:xfrm>
          <a:prstGeom prst="rect">
            <a:avLst/>
          </a:prstGeom>
        </p:spPr>
      </p:pic>
      <p:sp>
        <p:nvSpPr>
          <p:cNvPr id="12" name="TextBox 11"/>
          <p:cNvSpPr txBox="1"/>
          <p:nvPr/>
        </p:nvSpPr>
        <p:spPr>
          <a:xfrm>
            <a:off x="2152454" y="4103675"/>
            <a:ext cx="5275803" cy="369332"/>
          </a:xfrm>
          <a:prstGeom prst="rect">
            <a:avLst/>
          </a:prstGeom>
          <a:solidFill>
            <a:schemeClr val="tx2">
              <a:lumMod val="60000"/>
              <a:lumOff val="40000"/>
            </a:schemeClr>
          </a:solidFill>
        </p:spPr>
        <p:txBody>
          <a:bodyPr wrap="none" rtlCol="0">
            <a:spAutoFit/>
          </a:bodyPr>
          <a:lstStyle/>
          <a:p>
            <a:r>
              <a:rPr lang="en-US" sz="1800" dirty="0" smtClean="0">
                <a:solidFill>
                  <a:schemeClr val="bg1"/>
                </a:solidFill>
              </a:rPr>
              <a:t>Cost of district heating in Espoo (</a:t>
            </a:r>
            <a:r>
              <a:rPr lang="en-US" sz="1800" dirty="0" err="1" smtClean="0">
                <a:solidFill>
                  <a:schemeClr val="bg1"/>
                </a:solidFill>
              </a:rPr>
              <a:t>Fortum</a:t>
            </a:r>
            <a:r>
              <a:rPr lang="en-US" sz="1800" dirty="0" smtClean="0">
                <a:solidFill>
                  <a:schemeClr val="bg1"/>
                </a:solidFill>
              </a:rPr>
              <a:t> 2016) [4]</a:t>
            </a:r>
            <a:endParaRPr lang="en-US" sz="1800" dirty="0">
              <a:solidFill>
                <a:schemeClr val="bg1"/>
              </a:solidFill>
            </a:endParaRPr>
          </a:p>
        </p:txBody>
      </p:sp>
      <p:sp>
        <p:nvSpPr>
          <p:cNvPr id="14" name="Rounded Rectangle 13"/>
          <p:cNvSpPr/>
          <p:nvPr/>
        </p:nvSpPr>
        <p:spPr>
          <a:xfrm>
            <a:off x="304800" y="1341553"/>
            <a:ext cx="5658752" cy="2590130"/>
          </a:xfrm>
          <a:prstGeom prst="roundRect">
            <a:avLst/>
          </a:prstGeom>
          <a:solidFill>
            <a:schemeClr val="accent5">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323850" indent="-311150" algn="just" eaLnBrk="1" hangingPunct="1">
              <a:lnSpc>
                <a:spcPct val="100000"/>
              </a:lnSpc>
              <a:buFont typeface="Arial" panose="020B0604020202020204" pitchFamily="34" charset="0"/>
              <a:buChar char="•"/>
              <a:tabLst>
                <a:tab pos="4529138" algn="l"/>
              </a:tabLst>
            </a:pPr>
            <a:r>
              <a:rPr lang="en-US" sz="1800" dirty="0"/>
              <a:t>In residential sector, the heating and cooling devices are the most energy consumers.</a:t>
            </a:r>
          </a:p>
          <a:p>
            <a:pPr marL="323850" indent="-311150" algn="just" eaLnBrk="1" hangingPunct="1">
              <a:lnSpc>
                <a:spcPct val="100000"/>
              </a:lnSpc>
              <a:buFont typeface="Arial" panose="020B0604020202020204" pitchFamily="34" charset="0"/>
              <a:buChar char="•"/>
              <a:tabLst>
                <a:tab pos="4529138" algn="l"/>
              </a:tabLst>
            </a:pPr>
            <a:r>
              <a:rPr lang="en-US" sz="1800" dirty="0"/>
              <a:t>The HVAC load has the highest share in household demand in Nordic countries annually.</a:t>
            </a:r>
          </a:p>
          <a:p>
            <a:pPr marL="323850" indent="-311150" algn="just" eaLnBrk="1" hangingPunct="1">
              <a:lnSpc>
                <a:spcPct val="100000"/>
              </a:lnSpc>
              <a:buFont typeface="Arial" panose="020B0604020202020204" pitchFamily="34" charset="0"/>
              <a:buChar char="•"/>
              <a:tabLst>
                <a:tab pos="4529138" algn="l"/>
              </a:tabLst>
            </a:pPr>
            <a:r>
              <a:rPr lang="en-US" sz="1800" dirty="0"/>
              <a:t>The energy payments are mainly due to space heating or water heating at homes.</a:t>
            </a:r>
          </a:p>
          <a:p>
            <a:pPr marL="323850" indent="-311150" algn="just" eaLnBrk="1" hangingPunct="1">
              <a:lnSpc>
                <a:spcPct val="100000"/>
              </a:lnSpc>
              <a:buFont typeface="Arial" panose="020B0604020202020204" pitchFamily="34" charset="0"/>
              <a:buChar char="•"/>
              <a:tabLst>
                <a:tab pos="4529138" algn="l"/>
              </a:tabLst>
            </a:pPr>
            <a:r>
              <a:rPr lang="en-US" sz="1800" dirty="0"/>
              <a:t>Following table shows the costs of heating, from </a:t>
            </a:r>
            <a:r>
              <a:rPr lang="en-US" sz="1800" dirty="0" err="1"/>
              <a:t>Fortum</a:t>
            </a:r>
            <a:r>
              <a:rPr lang="en-US" sz="1800" dirty="0"/>
              <a:t> oy.</a:t>
            </a:r>
          </a:p>
        </p:txBody>
      </p:sp>
    </p:spTree>
    <p:extLst>
      <p:ext uri="{BB962C8B-B14F-4D97-AF65-F5344CB8AC3E}">
        <p14:creationId xmlns:p14="http://schemas.microsoft.com/office/powerpoint/2010/main" val="10117928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3E7AA77F-9FCC-46AB-A5F8-3058A9FD5B25}"/>
              </a:ext>
            </a:extLst>
          </p:cNvPr>
          <p:cNvSpPr>
            <a:spLocks noGrp="1"/>
          </p:cNvSpPr>
          <p:nvPr>
            <p:ph type="body" sz="quarter" idx="13"/>
          </p:nvPr>
        </p:nvSpPr>
        <p:spPr>
          <a:xfrm>
            <a:off x="572400" y="1497600"/>
            <a:ext cx="7988990" cy="3931650"/>
          </a:xfrm>
        </p:spPr>
        <p:txBody>
          <a:bodyPr>
            <a:normAutofit fontScale="85000" lnSpcReduction="20000"/>
          </a:bodyPr>
          <a:lstStyle/>
          <a:p>
            <a:pPr marL="342900" indent="-342900" eaLnBrk="1" hangingPunct="1">
              <a:lnSpc>
                <a:spcPct val="140000"/>
              </a:lnSpc>
              <a:buFont typeface="Arial" panose="020B0604020202020204" pitchFamily="34" charset="0"/>
              <a:buChar char="•"/>
            </a:pPr>
            <a:r>
              <a:rPr lang="en-US" sz="2000" b="0" dirty="0"/>
              <a:t>Due to the slow thermal dynamics of well-insulated buildings in Nordic countries, the thermal masses of building structures act as </a:t>
            </a:r>
            <a:r>
              <a:rPr lang="en-US" sz="2000" b="0" dirty="0">
                <a:solidFill>
                  <a:srgbClr val="FF0000"/>
                </a:solidFill>
              </a:rPr>
              <a:t>a buffer and can provide considerable load shifting capability</a:t>
            </a:r>
            <a:r>
              <a:rPr lang="en-US" sz="2000" b="0" dirty="0"/>
              <a:t>. </a:t>
            </a:r>
            <a:endParaRPr lang="en-US" sz="2000" b="0" dirty="0" smtClean="0"/>
          </a:p>
          <a:p>
            <a:pPr marL="342900" indent="-342900" eaLnBrk="1" hangingPunct="1">
              <a:lnSpc>
                <a:spcPct val="140000"/>
              </a:lnSpc>
              <a:buFont typeface="Arial" panose="020B0604020202020204" pitchFamily="34" charset="0"/>
              <a:buChar char="•"/>
            </a:pPr>
            <a:r>
              <a:rPr lang="en-US" sz="2000" b="0" dirty="0"/>
              <a:t>A lot of research is going on in this area, including Aalto University. Some key results from a master thesis (</a:t>
            </a:r>
            <a:r>
              <a:rPr lang="en-US" sz="2000" dirty="0"/>
              <a:t>Mr. </a:t>
            </a:r>
            <a:r>
              <a:rPr lang="en-US" sz="2000" dirty="0" err="1"/>
              <a:t>Sihvonen</a:t>
            </a:r>
            <a:r>
              <a:rPr lang="en-US" sz="2000" b="0" dirty="0"/>
              <a:t>) and Doctoral Thesis (</a:t>
            </a:r>
            <a:r>
              <a:rPr lang="en-US" sz="2000" dirty="0"/>
              <a:t>Mr. Ali</a:t>
            </a:r>
            <a:r>
              <a:rPr lang="en-US" sz="2000" b="0" dirty="0"/>
              <a:t>) are presented in the next two slides</a:t>
            </a:r>
            <a:r>
              <a:rPr lang="en-US" sz="2000" b="0" dirty="0" smtClean="0"/>
              <a:t>.</a:t>
            </a:r>
          </a:p>
          <a:p>
            <a:pPr marL="342900" indent="-342900" eaLnBrk="1" hangingPunct="1">
              <a:lnSpc>
                <a:spcPct val="140000"/>
              </a:lnSpc>
              <a:buFont typeface="Arial" panose="020B0604020202020204" pitchFamily="34" charset="0"/>
              <a:buChar char="•"/>
            </a:pPr>
            <a:r>
              <a:rPr lang="en-US" sz="2000" b="0" dirty="0" smtClean="0"/>
              <a:t>Major challenge is to convince customers to deploy automated demand side management programs in heating or cooling while ensuring them that their comfort levels will not be compromised.</a:t>
            </a:r>
          </a:p>
          <a:p>
            <a:pPr marL="342900" indent="-342900" eaLnBrk="1" hangingPunct="1">
              <a:lnSpc>
                <a:spcPct val="140000"/>
              </a:lnSpc>
              <a:buFont typeface="Arial" panose="020B0604020202020204" pitchFamily="34" charset="0"/>
              <a:buChar char="•"/>
            </a:pPr>
            <a:r>
              <a:rPr lang="en-US" sz="2000" b="0" dirty="0" smtClean="0"/>
              <a:t>However, there is still an essential need to develop </a:t>
            </a:r>
            <a:r>
              <a:rPr lang="en-US" sz="2000" b="0" dirty="0" smtClean="0">
                <a:solidFill>
                  <a:srgbClr val="0000FF"/>
                </a:solidFill>
              </a:rPr>
              <a:t>practical frameworks so as to motivate customers into shifting their energy consumption of the HVAC load to off-peak hours, while considering the comfort levels.</a:t>
            </a:r>
            <a:endParaRPr lang="en-US" sz="2000" b="0" dirty="0" smtClean="0"/>
          </a:p>
        </p:txBody>
      </p:sp>
      <p:sp>
        <p:nvSpPr>
          <p:cNvPr id="3" name="Title 2">
            <a:extLst>
              <a:ext uri="{FF2B5EF4-FFF2-40B4-BE49-F238E27FC236}">
                <a16:creationId xmlns:a16="http://schemas.microsoft.com/office/drawing/2014/main" xmlns="" id="{AC41D890-1F45-4E89-948A-8AEB4D0E4AE4}"/>
              </a:ext>
            </a:extLst>
          </p:cNvPr>
          <p:cNvSpPr>
            <a:spLocks noGrp="1"/>
          </p:cNvSpPr>
          <p:nvPr>
            <p:ph type="ctrTitle"/>
          </p:nvPr>
        </p:nvSpPr>
        <p:spPr/>
        <p:txBody>
          <a:bodyPr/>
          <a:lstStyle/>
          <a:p>
            <a:r>
              <a:rPr lang="en-US" dirty="0" smtClean="0"/>
              <a:t>DR in heating and Cooling</a:t>
            </a:r>
            <a:endParaRPr lang="en-US" dirty="0"/>
          </a:p>
        </p:txBody>
      </p:sp>
      <p:sp>
        <p:nvSpPr>
          <p:cNvPr id="4" name="Text Placeholder 3">
            <a:extLst>
              <a:ext uri="{FF2B5EF4-FFF2-40B4-BE49-F238E27FC236}">
                <a16:creationId xmlns:a16="http://schemas.microsoft.com/office/drawing/2014/main" xmlns="" id="{170ED991-9665-40CF-9025-FEFF2D04B818}"/>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xmlns="" id="{ED6E6A84-0402-44D1-840C-2A5AA4A6F817}"/>
              </a:ext>
            </a:extLst>
          </p:cNvPr>
          <p:cNvSpPr>
            <a:spLocks noGrp="1"/>
          </p:cNvSpPr>
          <p:nvPr>
            <p:ph type="body" sz="quarter" idx="17"/>
          </p:nvPr>
        </p:nvSpPr>
        <p:spPr/>
        <p:txBody>
          <a:bodyPr/>
          <a:lstStyle/>
          <a:p>
            <a:endParaRPr lang="en-US"/>
          </a:p>
        </p:txBody>
      </p:sp>
      <p:sp>
        <p:nvSpPr>
          <p:cNvPr id="7" name="Slide Number Placeholder 6">
            <a:extLst>
              <a:ext uri="{FF2B5EF4-FFF2-40B4-BE49-F238E27FC236}">
                <a16:creationId xmlns:a16="http://schemas.microsoft.com/office/drawing/2014/main" xmlns="" id="{A7E778D8-5530-4B22-B052-89B9B0E406EF}"/>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6</a:t>
            </a:fld>
            <a:endParaRPr lang="en-US" altLang="en-US" dirty="0"/>
          </a:p>
        </p:txBody>
      </p:sp>
      <p:sp>
        <p:nvSpPr>
          <p:cNvPr id="8" name="Date Placeholder 6"/>
          <p:cNvSpPr>
            <a:spLocks noGrp="1"/>
          </p:cNvSpPr>
          <p:nvPr>
            <p:ph type="dt" sz="half" idx="19"/>
          </p:nvPr>
        </p:nvSpPr>
        <p:spPr>
          <a:xfrm>
            <a:off x="3429000" y="6273800"/>
            <a:ext cx="1544638" cy="125413"/>
          </a:xfrm>
        </p:spPr>
        <p:txBody>
          <a:bodyPr/>
          <a:lstStyle/>
          <a:p>
            <a:pPr>
              <a:defRPr/>
            </a:pPr>
            <a:r>
              <a:rPr lang="fi-FI" dirty="0" smtClean="0"/>
              <a:t>06.03.2018</a:t>
            </a:r>
            <a:endParaRPr lang="en-US" dirty="0"/>
          </a:p>
        </p:txBody>
      </p:sp>
    </p:spTree>
    <p:extLst>
      <p:ext uri="{BB962C8B-B14F-4D97-AF65-F5344CB8AC3E}">
        <p14:creationId xmlns:p14="http://schemas.microsoft.com/office/powerpoint/2010/main" val="33404152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A4765523-8529-475D-95F8-7092636838CA}"/>
              </a:ext>
            </a:extLst>
          </p:cNvPr>
          <p:cNvSpPr>
            <a:spLocks noGrp="1"/>
          </p:cNvSpPr>
          <p:nvPr>
            <p:ph type="body" sz="quarter" idx="13"/>
          </p:nvPr>
        </p:nvSpPr>
        <p:spPr>
          <a:xfrm>
            <a:off x="572399" y="1497600"/>
            <a:ext cx="7988991" cy="3831638"/>
          </a:xfrm>
        </p:spPr>
        <p:txBody>
          <a:bodyPr>
            <a:noAutofit/>
          </a:bodyPr>
          <a:lstStyle/>
          <a:p>
            <a:pPr marL="342900" indent="-342900">
              <a:lnSpc>
                <a:spcPct val="150000"/>
              </a:lnSpc>
              <a:buFont typeface="Arial" panose="020B0604020202020204" pitchFamily="34" charset="0"/>
              <a:buChar char="•"/>
            </a:pPr>
            <a:r>
              <a:rPr lang="en-US" sz="1700" b="0" dirty="0" smtClean="0"/>
              <a:t>Shifting </a:t>
            </a:r>
            <a:r>
              <a:rPr lang="en-US" sz="1700" b="0" dirty="0"/>
              <a:t>the  </a:t>
            </a:r>
            <a:r>
              <a:rPr lang="en-US" sz="1700" b="0" dirty="0">
                <a:solidFill>
                  <a:srgbClr val="FF0000"/>
                </a:solidFill>
              </a:rPr>
              <a:t>heat load of a domestic hot water </a:t>
            </a:r>
            <a:r>
              <a:rPr lang="en-US" sz="1700" b="0" dirty="0" smtClean="0">
                <a:solidFill>
                  <a:srgbClr val="FF0000"/>
                </a:solidFill>
              </a:rPr>
              <a:t>tank</a:t>
            </a:r>
          </a:p>
          <a:p>
            <a:pPr marL="342900" indent="-342900">
              <a:lnSpc>
                <a:spcPct val="150000"/>
              </a:lnSpc>
              <a:buFont typeface="Arial" panose="020B0604020202020204" pitchFamily="34" charset="0"/>
              <a:buChar char="•"/>
            </a:pPr>
            <a:r>
              <a:rPr lang="en-US" sz="1700" b="0" dirty="0" smtClean="0"/>
              <a:t>Shifting </a:t>
            </a:r>
            <a:r>
              <a:rPr lang="en-US" sz="1700" b="0" dirty="0"/>
              <a:t>space heating from morning peak hours to a few hours earlier, essentially preheating the building, results in a reduced heat load during the </a:t>
            </a:r>
            <a:r>
              <a:rPr lang="en-US" sz="1700" b="0" dirty="0" smtClean="0"/>
              <a:t>DR event</a:t>
            </a:r>
            <a:r>
              <a:rPr lang="en-US" sz="1700" b="0" dirty="0"/>
              <a:t>, possibly no change in actual energy consumption and small changes in indoor temperature during the demand response event. </a:t>
            </a:r>
          </a:p>
          <a:p>
            <a:pPr marL="342900" indent="-342900">
              <a:lnSpc>
                <a:spcPct val="150000"/>
              </a:lnSpc>
              <a:buFont typeface="Arial" panose="020B0604020202020204" pitchFamily="34" charset="0"/>
              <a:buChar char="•"/>
            </a:pPr>
            <a:r>
              <a:rPr lang="en-US" sz="1700" b="0" dirty="0" smtClean="0">
                <a:solidFill>
                  <a:srgbClr val="FF0000"/>
                </a:solidFill>
              </a:rPr>
              <a:t>Heating and cooling storage during off peak hours and using that storage during high electricity prices. </a:t>
            </a:r>
          </a:p>
          <a:p>
            <a:pPr marL="342900" indent="-342900">
              <a:lnSpc>
                <a:spcPct val="150000"/>
              </a:lnSpc>
              <a:buFont typeface="Arial" panose="020B0604020202020204" pitchFamily="34" charset="0"/>
              <a:buChar char="•"/>
            </a:pPr>
            <a:r>
              <a:rPr lang="en-US" sz="1700" b="0" dirty="0"/>
              <a:t>Established the idea of optimizing the HVAC load operation to obtain a balance between user comfort and energy expenditure</a:t>
            </a:r>
            <a:r>
              <a:rPr lang="en-US" sz="1700" b="0" dirty="0" smtClean="0"/>
              <a:t>.</a:t>
            </a:r>
            <a:endParaRPr lang="en-US" sz="1700" b="0" dirty="0"/>
          </a:p>
        </p:txBody>
      </p:sp>
      <p:sp>
        <p:nvSpPr>
          <p:cNvPr id="3" name="Title 2">
            <a:extLst>
              <a:ext uri="{FF2B5EF4-FFF2-40B4-BE49-F238E27FC236}">
                <a16:creationId xmlns:a16="http://schemas.microsoft.com/office/drawing/2014/main" xmlns="" id="{A5966C29-0DBE-4549-AFB4-E3797180CB0E}"/>
              </a:ext>
            </a:extLst>
          </p:cNvPr>
          <p:cNvSpPr>
            <a:spLocks noGrp="1"/>
          </p:cNvSpPr>
          <p:nvPr>
            <p:ph type="ctrTitle"/>
          </p:nvPr>
        </p:nvSpPr>
        <p:spPr>
          <a:xfrm>
            <a:off x="572399" y="277700"/>
            <a:ext cx="7772400" cy="900000"/>
          </a:xfrm>
        </p:spPr>
        <p:txBody>
          <a:bodyPr/>
          <a:lstStyle/>
          <a:p>
            <a:r>
              <a:rPr lang="en-US" dirty="0" smtClean="0"/>
              <a:t>Key ideas </a:t>
            </a:r>
            <a:r>
              <a:rPr lang="en-US" smtClean="0"/>
              <a:t>in implementing DR </a:t>
            </a:r>
            <a:r>
              <a:rPr lang="en-US" dirty="0"/>
              <a:t>in heating and Cooling</a:t>
            </a:r>
          </a:p>
        </p:txBody>
      </p:sp>
      <p:sp>
        <p:nvSpPr>
          <p:cNvPr id="4" name="Text Placeholder 3">
            <a:extLst>
              <a:ext uri="{FF2B5EF4-FFF2-40B4-BE49-F238E27FC236}">
                <a16:creationId xmlns:a16="http://schemas.microsoft.com/office/drawing/2014/main" xmlns="" id="{289FE553-6034-4FB4-A8E8-102048CB028C}"/>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xmlns="" id="{989F4BCC-3F07-4881-A2BF-F6FCB7464517}"/>
              </a:ext>
            </a:extLst>
          </p:cNvPr>
          <p:cNvSpPr>
            <a:spLocks noGrp="1"/>
          </p:cNvSpPr>
          <p:nvPr>
            <p:ph type="body" sz="quarter" idx="17"/>
          </p:nvPr>
        </p:nvSpPr>
        <p:spPr/>
        <p:txBody>
          <a:bodyPr/>
          <a:lstStyle/>
          <a:p>
            <a:endParaRPr lang="en-US"/>
          </a:p>
        </p:txBody>
      </p:sp>
      <p:sp>
        <p:nvSpPr>
          <p:cNvPr id="7" name="Slide Number Placeholder 6">
            <a:extLst>
              <a:ext uri="{FF2B5EF4-FFF2-40B4-BE49-F238E27FC236}">
                <a16:creationId xmlns:a16="http://schemas.microsoft.com/office/drawing/2014/main" xmlns="" id="{D7D52FA3-1E15-4541-AA1B-5C60D8993F40}"/>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7</a:t>
            </a:fld>
            <a:endParaRPr lang="en-US" altLang="en-US" dirty="0"/>
          </a:p>
        </p:txBody>
      </p:sp>
      <p:sp>
        <p:nvSpPr>
          <p:cNvPr id="8" name="Date Placeholder 6"/>
          <p:cNvSpPr>
            <a:spLocks noGrp="1"/>
          </p:cNvSpPr>
          <p:nvPr>
            <p:ph type="dt" sz="half" idx="19"/>
          </p:nvPr>
        </p:nvSpPr>
        <p:spPr>
          <a:xfrm>
            <a:off x="3429000" y="6273800"/>
            <a:ext cx="1544638" cy="125413"/>
          </a:xfrm>
        </p:spPr>
        <p:txBody>
          <a:bodyPr/>
          <a:lstStyle/>
          <a:p>
            <a:pPr>
              <a:defRPr/>
            </a:pPr>
            <a:r>
              <a:rPr lang="fi-FI" dirty="0" smtClean="0"/>
              <a:t>06.03.2018</a:t>
            </a:r>
            <a:endParaRPr lang="en-US" dirty="0"/>
          </a:p>
        </p:txBody>
      </p:sp>
    </p:spTree>
    <p:extLst>
      <p:ext uri="{BB962C8B-B14F-4D97-AF65-F5344CB8AC3E}">
        <p14:creationId xmlns:p14="http://schemas.microsoft.com/office/powerpoint/2010/main" val="40823071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399" y="1383296"/>
            <a:ext cx="8100114" cy="2188575"/>
          </a:xfrm>
        </p:spPr>
        <p:txBody>
          <a:bodyPr>
            <a:noAutofit/>
          </a:bodyPr>
          <a:lstStyle/>
          <a:p>
            <a:pPr>
              <a:lnSpc>
                <a:spcPct val="100000"/>
              </a:lnSpc>
              <a:buFont typeface="Arial" charset="0"/>
              <a:buChar char="•"/>
            </a:pPr>
            <a:r>
              <a:rPr lang="en-US" sz="1600" dirty="0" smtClean="0"/>
              <a:t>Research Question: What </a:t>
            </a:r>
            <a:r>
              <a:rPr lang="en-US" sz="1600" dirty="0"/>
              <a:t>is the load reduction potential of an average residential building for </a:t>
            </a:r>
            <a:r>
              <a:rPr lang="en-US" sz="1600" dirty="0" smtClean="0"/>
              <a:t>demand response </a:t>
            </a:r>
            <a:r>
              <a:rPr lang="en-US" sz="1600" dirty="0"/>
              <a:t>purposes, particularly regarding heating? </a:t>
            </a:r>
            <a:endParaRPr lang="en-US" sz="1600" b="0" dirty="0" smtClean="0">
              <a:latin typeface="Arial" charset="0"/>
              <a:ea typeface="Arial" charset="0"/>
              <a:cs typeface="Arial" charset="0"/>
            </a:endParaRPr>
          </a:p>
          <a:p>
            <a:pPr>
              <a:lnSpc>
                <a:spcPct val="100000"/>
              </a:lnSpc>
              <a:buFont typeface="Arial" charset="0"/>
              <a:buChar char="•"/>
            </a:pPr>
            <a:r>
              <a:rPr lang="en-US" sz="1600" b="0" dirty="0" smtClean="0">
                <a:latin typeface="Arial" charset="0"/>
                <a:ea typeface="Arial" charset="0"/>
                <a:cs typeface="Arial" charset="0"/>
              </a:rPr>
              <a:t>In this research work, a building energy model was developed using IDA ICE software and optimization was done by using MOBO software.</a:t>
            </a:r>
          </a:p>
          <a:p>
            <a:pPr>
              <a:lnSpc>
                <a:spcPct val="100000"/>
              </a:lnSpc>
              <a:buFont typeface="Arial" charset="0"/>
              <a:buChar char="•"/>
            </a:pPr>
            <a:r>
              <a:rPr lang="en-US" sz="1600" b="0" dirty="0" smtClean="0">
                <a:latin typeface="Arial" charset="0"/>
                <a:ea typeface="Arial" charset="0"/>
                <a:cs typeface="Arial" charset="0"/>
              </a:rPr>
              <a:t>The results indicated that during a typical winter and spring day, a significant energy saving was accomplished by using optimization, while taking care of customer comforts.</a:t>
            </a:r>
            <a:endParaRPr lang="en-US" sz="1600" b="0" dirty="0">
              <a:latin typeface="Arial" charset="0"/>
              <a:ea typeface="Arial" charset="0"/>
              <a:cs typeface="Arial" charset="0"/>
            </a:endParaRPr>
          </a:p>
        </p:txBody>
      </p:sp>
      <p:sp>
        <p:nvSpPr>
          <p:cNvPr id="3" name="Title 2"/>
          <p:cNvSpPr>
            <a:spLocks noGrp="1"/>
          </p:cNvSpPr>
          <p:nvPr>
            <p:ph type="ctrTitle"/>
          </p:nvPr>
        </p:nvSpPr>
        <p:spPr>
          <a:xfrm>
            <a:off x="572399" y="201846"/>
            <a:ext cx="7772400" cy="900000"/>
          </a:xfrm>
        </p:spPr>
        <p:txBody>
          <a:bodyPr/>
          <a:lstStyle/>
          <a:p>
            <a:r>
              <a:rPr lang="en-US" dirty="0" smtClean="0"/>
              <a:t>Energy cost reduction potential due to DR in space heating</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6" name="Date Placeholder 5"/>
          <p:cNvSpPr>
            <a:spLocks noGrp="1"/>
          </p:cNvSpPr>
          <p:nvPr>
            <p:ph type="dt" sz="half" idx="19"/>
          </p:nvPr>
        </p:nvSpPr>
        <p:spPr/>
        <p:txBody>
          <a:bodyPr/>
          <a:lstStyle/>
          <a:p>
            <a:pPr>
              <a:defRPr/>
            </a:pPr>
            <a:r>
              <a:rPr lang="fi-FI" dirty="0" smtClean="0"/>
              <a:t>06.03.2018</a:t>
            </a:r>
            <a:endParaRPr lang="en-US" dirty="0"/>
          </a:p>
        </p:txBody>
      </p:sp>
      <p:sp>
        <p:nvSpPr>
          <p:cNvPr id="7" name="Slide Number Placeholder 6"/>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8</a:t>
            </a:fld>
            <a:endParaRPr lang="en-US" alt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07720" y="4176980"/>
            <a:ext cx="6104802" cy="2681020"/>
          </a:xfrm>
          <a:prstGeom prst="rect">
            <a:avLst/>
          </a:prstGeom>
        </p:spPr>
      </p:pic>
      <p:sp>
        <p:nvSpPr>
          <p:cNvPr id="10" name="Rounded Rectangle 9"/>
          <p:cNvSpPr/>
          <p:nvPr/>
        </p:nvSpPr>
        <p:spPr>
          <a:xfrm>
            <a:off x="1809753" y="3500440"/>
            <a:ext cx="5900736" cy="638641"/>
          </a:xfrm>
          <a:prstGeom prst="roundRect">
            <a:avLst/>
          </a:prstGeom>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500" dirty="0" smtClean="0"/>
              <a:t>Energy cost of a residential building on a typical winter day in Espoo</a:t>
            </a:r>
            <a:endParaRPr lang="en-US" sz="1500" dirty="0"/>
          </a:p>
        </p:txBody>
      </p:sp>
    </p:spTree>
    <p:extLst>
      <p:ext uri="{BB962C8B-B14F-4D97-AF65-F5344CB8AC3E}">
        <p14:creationId xmlns:p14="http://schemas.microsoft.com/office/powerpoint/2010/main" val="161224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398" y="1209536"/>
            <a:ext cx="5328340" cy="1695025"/>
          </a:xfrm>
        </p:spPr>
        <p:txBody>
          <a:bodyPr/>
          <a:lstStyle/>
          <a:p>
            <a:pPr lvl="0">
              <a:buFont typeface="Arial" charset="0"/>
              <a:buChar char="•"/>
            </a:pPr>
            <a:r>
              <a:rPr lang="en-US" b="0" dirty="0">
                <a:latin typeface="Helvetica" pitchFamily="34" charset="0"/>
                <a:cs typeface="Helvetica" pitchFamily="34" charset="0"/>
              </a:rPr>
              <a:t>A mathematical tool is developed to thoroughly investigate the upward DR and downward DR capability of the domestic HVAC load</a:t>
            </a:r>
          </a:p>
          <a:p>
            <a:pPr lvl="0">
              <a:buFont typeface="Arial" charset="0"/>
              <a:buChar char="•"/>
            </a:pPr>
            <a:r>
              <a:rPr lang="en-GB" b="0" dirty="0" smtClean="0">
                <a:latin typeface="Helvetica" pitchFamily="34" charset="0"/>
                <a:cs typeface="Helvetica" pitchFamily="34" charset="0"/>
              </a:rPr>
              <a:t>Key goals were to manage the HVAC load such that maximum availability occurs during the DR event period without compromising on user preferences set as Technical and comfort Constraints</a:t>
            </a:r>
            <a:endParaRPr lang="en-GB" b="0" dirty="0">
              <a:latin typeface="Helvetica" pitchFamily="34" charset="0"/>
              <a:cs typeface="Helvetica" pitchFamily="34" charset="0"/>
            </a:endParaRPr>
          </a:p>
        </p:txBody>
      </p:sp>
      <p:sp>
        <p:nvSpPr>
          <p:cNvPr id="3" name="Title 2"/>
          <p:cNvSpPr>
            <a:spLocks noGrp="1"/>
          </p:cNvSpPr>
          <p:nvPr>
            <p:ph type="ctrTitle"/>
          </p:nvPr>
        </p:nvSpPr>
        <p:spPr/>
        <p:txBody>
          <a:bodyPr/>
          <a:lstStyle/>
          <a:p>
            <a:r>
              <a:rPr lang="en-US" dirty="0" smtClean="0"/>
              <a:t>DR potential in HVAC Systems</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6" name="Date Placeholder 5"/>
          <p:cNvSpPr>
            <a:spLocks noGrp="1"/>
          </p:cNvSpPr>
          <p:nvPr>
            <p:ph type="dt" sz="half" idx="19"/>
          </p:nvPr>
        </p:nvSpPr>
        <p:spPr/>
        <p:txBody>
          <a:bodyPr/>
          <a:lstStyle/>
          <a:p>
            <a:pPr>
              <a:defRPr/>
            </a:pPr>
            <a:r>
              <a:rPr lang="fi-FI" dirty="0" smtClean="0"/>
              <a:t>06.03.2018</a:t>
            </a:r>
            <a:endParaRPr lang="en-US" dirty="0"/>
          </a:p>
        </p:txBody>
      </p:sp>
      <p:sp>
        <p:nvSpPr>
          <p:cNvPr id="7" name="Slide Number Placeholder 6"/>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9</a:t>
            </a:fld>
            <a:endParaRPr lang="en-US" altLang="en-US" dirty="0"/>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399" y="3327023"/>
            <a:ext cx="3787727" cy="2476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p:cNvPicPr/>
          <p:nvPr/>
        </p:nvPicPr>
        <p:blipFill>
          <a:blip r:embed="rId3">
            <a:extLst>
              <a:ext uri="{28A0092B-C50C-407E-A947-70E740481C1C}">
                <a14:useLocalDpi xmlns:a14="http://schemas.microsoft.com/office/drawing/2010/main" val="0"/>
              </a:ext>
            </a:extLst>
          </a:blip>
          <a:srcRect/>
          <a:stretch>
            <a:fillRect/>
          </a:stretch>
        </p:blipFill>
        <p:spPr bwMode="auto">
          <a:xfrm>
            <a:off x="5120618" y="3386089"/>
            <a:ext cx="3730028" cy="2417101"/>
          </a:xfrm>
          <a:prstGeom prst="rect">
            <a:avLst/>
          </a:prstGeom>
          <a:noFill/>
          <a:ln>
            <a:noFill/>
          </a:ln>
        </p:spPr>
      </p:pic>
      <p:sp>
        <p:nvSpPr>
          <p:cNvPr id="12" name="Rounded Rectangle 11"/>
          <p:cNvSpPr/>
          <p:nvPr/>
        </p:nvSpPr>
        <p:spPr>
          <a:xfrm>
            <a:off x="1131215" y="5946255"/>
            <a:ext cx="2670094" cy="48644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Downward DR</a:t>
            </a:r>
            <a:endParaRPr lang="en-US" dirty="0"/>
          </a:p>
        </p:txBody>
      </p:sp>
      <p:sp>
        <p:nvSpPr>
          <p:cNvPr id="13" name="Rounded Rectangle 12"/>
          <p:cNvSpPr/>
          <p:nvPr/>
        </p:nvSpPr>
        <p:spPr>
          <a:xfrm>
            <a:off x="5674706" y="5948508"/>
            <a:ext cx="2670094" cy="48644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Upward DR</a:t>
            </a:r>
            <a:endParaRPr lang="en-US" dirty="0"/>
          </a:p>
        </p:txBody>
      </p:sp>
      <p:sp>
        <p:nvSpPr>
          <p:cNvPr id="14" name="Rectangle 13"/>
          <p:cNvSpPr/>
          <p:nvPr/>
        </p:nvSpPr>
        <p:spPr>
          <a:xfrm>
            <a:off x="2466262" y="2840661"/>
            <a:ext cx="5200650" cy="400110"/>
          </a:xfrm>
          <a:prstGeom prst="rect">
            <a:avLst/>
          </a:prstGeom>
          <a:solidFill>
            <a:schemeClr val="tx2">
              <a:lumMod val="60000"/>
              <a:lumOff val="40000"/>
            </a:schemeClr>
          </a:solidFill>
          <a:ln>
            <a:noFill/>
          </a:ln>
        </p:spPr>
        <p:txBody>
          <a:bodyPr wrap="square">
            <a:spAutoFit/>
          </a:bodyPr>
          <a:lstStyle/>
          <a:p>
            <a:r>
              <a:rPr lang="en-US" b="1" u="sng" dirty="0">
                <a:solidFill>
                  <a:schemeClr val="bg1"/>
                </a:solidFill>
                <a:latin typeface="Garamond" pitchFamily="18" charset="0"/>
              </a:rPr>
              <a:t>HVAC DR Potential for Up/Down Ramping</a:t>
            </a:r>
            <a:endParaRPr lang="en-US" b="1" dirty="0">
              <a:solidFill>
                <a:schemeClr val="bg1"/>
              </a:solidFill>
            </a:endParaRPr>
          </a:p>
        </p:txBody>
      </p:sp>
      <p:pic>
        <p:nvPicPr>
          <p:cNvPr id="15" name="Picture 2" title="Structure of the 2-capacity building mode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10869" y="537321"/>
            <a:ext cx="2912086" cy="2303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7731006"/>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24127</TotalTime>
  <Words>1059</Words>
  <Application>Microsoft Office PowerPoint</Application>
  <PresentationFormat>On-screen Show (4:3)</PresentationFormat>
  <Paragraphs>90</Paragraphs>
  <Slides>12</Slides>
  <Notes>9</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12</vt:i4>
      </vt:variant>
    </vt:vector>
  </HeadingPairs>
  <TitlesOfParts>
    <vt:vector size="21" baseType="lpstr">
      <vt:lpstr>ＭＳ Ｐゴシック</vt:lpstr>
      <vt:lpstr>Arial</vt:lpstr>
      <vt:lpstr>Calibri</vt:lpstr>
      <vt:lpstr>Garamond</vt:lpstr>
      <vt:lpstr>Georgia</vt:lpstr>
      <vt:lpstr>Helvetica</vt:lpstr>
      <vt:lpstr>Times New Roman</vt:lpstr>
      <vt:lpstr>presentation</vt:lpstr>
      <vt:lpstr>Aalto Content - Green</vt:lpstr>
      <vt:lpstr>ELEC-E8423 - Smart Grid  DR limitations set by human comfort requirements. Heat gains, heating and cooling, and demand flexibility</vt:lpstr>
      <vt:lpstr>Demand Response (DR)</vt:lpstr>
      <vt:lpstr>Demand Response (DR)</vt:lpstr>
      <vt:lpstr>DR limitations set by customers’ comforts</vt:lpstr>
      <vt:lpstr>Share of heating and cooling in total residential energy demand</vt:lpstr>
      <vt:lpstr>DR in heating and Cooling</vt:lpstr>
      <vt:lpstr>Key ideas in implementing DR in heating and Cooling</vt:lpstr>
      <vt:lpstr>Energy cost reduction potential due to DR in space heating</vt:lpstr>
      <vt:lpstr>DR potential in HVAC Systems</vt:lpstr>
      <vt:lpstr>Conclusions</vt:lpstr>
      <vt:lpstr>Source material used</vt:lpstr>
      <vt:lpstr>Thank you for your attention!</vt:lpstr>
    </vt:vector>
  </TitlesOfParts>
  <Company>TKK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matlehto</cp:lastModifiedBy>
  <cp:revision>1159</cp:revision>
  <dcterms:created xsi:type="dcterms:W3CDTF">2010-03-23T14:57:30Z</dcterms:created>
  <dcterms:modified xsi:type="dcterms:W3CDTF">2018-03-06T07:37:47Z</dcterms:modified>
</cp:coreProperties>
</file>