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3" r:id="rId1"/>
    <p:sldMasterId id="2147483654" r:id="rId2"/>
  </p:sldMasterIdLst>
  <p:notesMasterIdLst>
    <p:notesMasterId r:id="rId14"/>
  </p:notes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797675" cy="98742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46400" cy="493713"/>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Shape 4"/>
          <p:cNvSpPr txBox="1">
            <a:spLocks noGrp="1"/>
          </p:cNvSpPr>
          <p:nvPr>
            <p:ph type="dt" idx="10"/>
          </p:nvPr>
        </p:nvSpPr>
        <p:spPr>
          <a:xfrm>
            <a:off x="3849688" y="0"/>
            <a:ext cx="2946400" cy="493713"/>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79450" y="4689475"/>
            <a:ext cx="5438775" cy="4443413"/>
          </a:xfrm>
          <a:prstGeom prst="rect">
            <a:avLst/>
          </a:prstGeom>
          <a:noFill/>
          <a:ln>
            <a:noFill/>
          </a:ln>
        </p:spPr>
        <p:txBody>
          <a:bodyPr spcFirstLastPara="1" wrap="square" lIns="91425" tIns="91425" rIns="91425" bIns="91425" anchor="t" anchorCtr="0"/>
          <a:lstStyle>
            <a:lvl1pPr marL="457200" marR="0" lvl="0"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3pPr>
            <a:lvl4pPr marL="1828800" marR="0" lvl="3"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4pPr>
            <a:lvl5pPr marL="2286000" marR="0" lvl="4"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9378950"/>
            <a:ext cx="2946400" cy="493713"/>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3849688" y="9378950"/>
            <a:ext cx="2946400" cy="493713"/>
          </a:xfrm>
          <a:prstGeom prst="rect">
            <a:avLst/>
          </a:prstGeom>
          <a:noFill/>
          <a:ln>
            <a:noFill/>
          </a:ln>
        </p:spPr>
        <p:txBody>
          <a:bodyPr spcFirstLastPara="1" wrap="square" lIns="92775" tIns="46375" rIns="92775" bIns="46375" anchor="b" anchorCtr="0">
            <a:noAutofit/>
          </a:bodyPr>
          <a:lstStyle/>
          <a:p>
            <a:pPr marL="0" marR="0" lvl="0" indent="0" algn="r" rtl="0">
              <a:spcBef>
                <a:spcPts val="0"/>
              </a:spcBef>
              <a:spcAft>
                <a:spcPts val="0"/>
              </a:spcAft>
              <a:buNone/>
            </a:pPr>
            <a:fld id="{00000000-1234-1234-1234-123412341234}" type="slidenum">
              <a:rPr lang="fi-FI"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55960112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hub.globalccsinstitute.com/publications/strategic-research-priorities-cross-cutting-technology/31-introduction-technology-status#fn_17"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irena.org/home/index.aspx?PriMenuID=12&amp;mnu=Pri"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Shape 67"/>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Shape 169"/>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Shape 179"/>
          <p:cNvSpPr txBox="1">
            <a:spLocks noGrp="1"/>
          </p:cNvSpPr>
          <p:nvPr>
            <p:ph type="body" idx="1"/>
          </p:nvPr>
        </p:nvSpPr>
        <p:spPr>
          <a:xfrm>
            <a:off x="679450" y="4689475"/>
            <a:ext cx="5438700" cy="4443300"/>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Shape 78"/>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457200" lvl="0" indent="-295275" rtl="0">
              <a:lnSpc>
                <a:spcPct val="115000"/>
              </a:lnSpc>
              <a:spcBef>
                <a:spcPts val="0"/>
              </a:spcBef>
              <a:spcAft>
                <a:spcPts val="0"/>
              </a:spcAft>
              <a:buSzPts val="1050"/>
              <a:buFont typeface="Arial"/>
              <a:buChar char="-"/>
            </a:pPr>
            <a:r>
              <a:rPr lang="fi-FI" sz="1050" b="1">
                <a:highlight>
                  <a:schemeClr val="lt1"/>
                </a:highlight>
                <a:latin typeface="Arial"/>
                <a:ea typeface="Arial"/>
                <a:cs typeface="Arial"/>
                <a:sym typeface="Arial"/>
              </a:rPr>
              <a:t>the availability and the need of renewable energy differs but still we need a way to increase the degree which can be utilized from the renewables </a:t>
            </a:r>
            <a:r>
              <a:rPr lang="fi-FI" sz="1050" b="1">
                <a:solidFill>
                  <a:srgbClr val="FF0000"/>
                </a:solidFill>
                <a:highlight>
                  <a:schemeClr val="lt1"/>
                </a:highlight>
                <a:latin typeface="Arial"/>
                <a:ea typeface="Arial"/>
                <a:cs typeface="Arial"/>
                <a:sym typeface="Arial"/>
              </a:rPr>
              <a:t>(pois diasta - voi sanoa ääneen?)</a:t>
            </a:r>
            <a:endParaRPr sz="1050" b="1">
              <a:solidFill>
                <a:srgbClr val="FF0000"/>
              </a:solidFill>
              <a:highlight>
                <a:schemeClr val="lt1"/>
              </a:highlight>
              <a:latin typeface="Arial"/>
              <a:ea typeface="Arial"/>
              <a:cs typeface="Arial"/>
              <a:sym typeface="Arial"/>
            </a:endParaRPr>
          </a:p>
          <a:p>
            <a:pPr marL="457200" lvl="0" indent="-295275" rtl="0">
              <a:lnSpc>
                <a:spcPct val="115000"/>
              </a:lnSpc>
              <a:spcBef>
                <a:spcPts val="0"/>
              </a:spcBef>
              <a:spcAft>
                <a:spcPts val="0"/>
              </a:spcAft>
              <a:buClr>
                <a:srgbClr val="FF0000"/>
              </a:buClr>
              <a:buSzPts val="1050"/>
              <a:buFont typeface="Arial"/>
              <a:buChar char="-"/>
            </a:pPr>
            <a:r>
              <a:rPr lang="fi-FI" sz="1050">
                <a:highlight>
                  <a:srgbClr val="FFFFFF"/>
                </a:highlight>
                <a:latin typeface="Arial"/>
                <a:ea typeface="Arial"/>
                <a:cs typeface="Arial"/>
                <a:sym typeface="Arial"/>
              </a:rPr>
              <a:t>The key parameters of thermal energy stores are their capacity, energy density, power rating (ability to discharge), efficiency (losses over time and with charge/discharge) and cost.</a:t>
            </a:r>
            <a:r>
              <a:rPr lang="fi-FI" sz="800" u="sng">
                <a:solidFill>
                  <a:srgbClr val="1063B0"/>
                </a:solidFill>
                <a:highlight>
                  <a:srgbClr val="FFFFFF"/>
                </a:highlight>
                <a:latin typeface="Arial"/>
                <a:ea typeface="Arial"/>
                <a:cs typeface="Arial"/>
                <a:sym typeface="Arial"/>
                <a:hlinkClick r:id="rId3"/>
              </a:rPr>
              <a:t>17</a:t>
            </a:r>
            <a:r>
              <a:rPr lang="fi-FI" sz="1050">
                <a:highlight>
                  <a:srgbClr val="FFFFFF"/>
                </a:highlight>
                <a:latin typeface="Arial"/>
                <a:ea typeface="Arial"/>
                <a:cs typeface="Arial"/>
                <a:sym typeface="Arial"/>
              </a:rPr>
              <a:t>.</a:t>
            </a:r>
            <a:endParaRPr sz="1050" b="1">
              <a:solidFill>
                <a:srgbClr val="FF0000"/>
              </a:solidFill>
              <a:highlight>
                <a:schemeClr val="lt1"/>
              </a:highlight>
              <a:latin typeface="Arial"/>
              <a:ea typeface="Arial"/>
              <a:cs typeface="Arial"/>
              <a:sym typeface="Arial"/>
            </a:endParaRPr>
          </a:p>
          <a:p>
            <a:pPr marL="0" marR="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 name="Shape 88"/>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292100" lvl="0" indent="-222250" rtl="0">
              <a:lnSpc>
                <a:spcPct val="150000"/>
              </a:lnSpc>
              <a:spcBef>
                <a:spcPts val="400"/>
              </a:spcBef>
              <a:spcAft>
                <a:spcPts val="0"/>
              </a:spcAft>
              <a:buClr>
                <a:srgbClr val="000000"/>
              </a:buClr>
              <a:buSzPts val="900"/>
              <a:buChar char="•"/>
            </a:pPr>
            <a:r>
              <a:rPr lang="fi-FI" sz="900">
                <a:solidFill>
                  <a:srgbClr val="000000"/>
                </a:solidFill>
                <a:latin typeface="Arial"/>
                <a:ea typeface="Arial"/>
                <a:cs typeface="Arial"/>
                <a:sym typeface="Arial"/>
              </a:rPr>
              <a:t> Easy to implement and relatively small costs</a:t>
            </a:r>
            <a:endParaRPr sz="900">
              <a:solidFill>
                <a:srgbClr val="000000"/>
              </a:solidFill>
              <a:latin typeface="Arial"/>
              <a:ea typeface="Arial"/>
              <a:cs typeface="Arial"/>
              <a:sym typeface="Arial"/>
            </a:endParaRPr>
          </a:p>
          <a:p>
            <a:pPr marL="292100" lvl="0" indent="-222250" rtl="0">
              <a:lnSpc>
                <a:spcPct val="115000"/>
              </a:lnSpc>
              <a:spcBef>
                <a:spcPts val="0"/>
              </a:spcBef>
              <a:spcAft>
                <a:spcPts val="0"/>
              </a:spcAft>
              <a:buClr>
                <a:srgbClr val="000000"/>
              </a:buClr>
              <a:buSzPts val="900"/>
              <a:buChar char="•"/>
            </a:pPr>
            <a:r>
              <a:rPr lang="fi-FI" sz="900">
                <a:solidFill>
                  <a:srgbClr val="000000"/>
                </a:solidFill>
                <a:highlight>
                  <a:srgbClr val="FFFFFF"/>
                </a:highlight>
                <a:latin typeface="Arial"/>
                <a:ea typeface="Arial"/>
                <a:cs typeface="Arial"/>
                <a:sym typeface="Arial"/>
              </a:rPr>
              <a:t>Sensible heat storage is widely utilized in concentrated solar power (CSP) applications where the use of TES enables a project to produce electricity well after the sun has gone down</a:t>
            </a:r>
            <a:endParaRPr sz="900">
              <a:solidFill>
                <a:srgbClr val="000000"/>
              </a:solidFill>
              <a:highlight>
                <a:srgbClr val="FFFFFF"/>
              </a:highlight>
              <a:latin typeface="Arial"/>
              <a:ea typeface="Arial"/>
              <a:cs typeface="Arial"/>
              <a:sym typeface="Arial"/>
            </a:endParaRPr>
          </a:p>
          <a:p>
            <a:pPr marL="292100" lvl="0" indent="-222250" rtl="0">
              <a:lnSpc>
                <a:spcPct val="115000"/>
              </a:lnSpc>
              <a:spcBef>
                <a:spcPts val="0"/>
              </a:spcBef>
              <a:spcAft>
                <a:spcPts val="0"/>
              </a:spcAft>
              <a:buClr>
                <a:srgbClr val="000000"/>
              </a:buClr>
              <a:buSzPts val="900"/>
              <a:buChar char="•"/>
            </a:pPr>
            <a:r>
              <a:rPr lang="fi-FI" sz="900">
                <a:solidFill>
                  <a:srgbClr val="000000"/>
                </a:solidFill>
                <a:highlight>
                  <a:srgbClr val="FFFFFF"/>
                </a:highlight>
                <a:latin typeface="Arial"/>
                <a:ea typeface="Arial"/>
                <a:cs typeface="Arial"/>
                <a:sym typeface="Arial"/>
              </a:rPr>
              <a:t>Generally, the medium of choice in CSP plants with TES is molten salts, which can withstand extremely high temperatures.’’</a:t>
            </a:r>
            <a:endParaRPr sz="900">
              <a:solidFill>
                <a:srgbClr val="000000"/>
              </a:solidFill>
              <a:highlight>
                <a:srgbClr val="FFFFFF"/>
              </a:highlight>
              <a:latin typeface="Arial"/>
              <a:ea typeface="Arial"/>
              <a:cs typeface="Arial"/>
              <a:sym typeface="Arial"/>
            </a:endParaRPr>
          </a:p>
          <a:p>
            <a:pPr marL="0" lvl="0" indent="0" rtl="0">
              <a:lnSpc>
                <a:spcPct val="115000"/>
              </a:lnSpc>
              <a:spcBef>
                <a:spcPts val="0"/>
              </a:spcBef>
              <a:spcAft>
                <a:spcPts val="0"/>
              </a:spcAft>
              <a:buNone/>
            </a:pPr>
            <a:endParaRPr sz="900">
              <a:solidFill>
                <a:srgbClr val="000000"/>
              </a:solidFill>
              <a:highlight>
                <a:srgbClr val="FFFFFF"/>
              </a:highlight>
              <a:latin typeface="Arial"/>
              <a:ea typeface="Arial"/>
              <a:cs typeface="Arial"/>
              <a:sym typeface="Arial"/>
            </a:endParaRPr>
          </a:p>
          <a:p>
            <a:pPr marL="292100" lvl="0" indent="-222250" rtl="0">
              <a:lnSpc>
                <a:spcPct val="115000"/>
              </a:lnSpc>
              <a:spcBef>
                <a:spcPts val="0"/>
              </a:spcBef>
              <a:spcAft>
                <a:spcPts val="0"/>
              </a:spcAft>
              <a:buClr>
                <a:srgbClr val="000000"/>
              </a:buClr>
              <a:buSzPts val="900"/>
              <a:buChar char="•"/>
            </a:pPr>
            <a:r>
              <a:rPr lang="fi-FI" sz="900">
                <a:solidFill>
                  <a:srgbClr val="000000"/>
                </a:solidFill>
                <a:highlight>
                  <a:srgbClr val="FFFFFF"/>
                </a:highlight>
                <a:latin typeface="Arial"/>
                <a:ea typeface="Arial"/>
                <a:cs typeface="Arial"/>
                <a:sym typeface="Arial"/>
              </a:rPr>
              <a:t>According to the </a:t>
            </a:r>
            <a:r>
              <a:rPr lang="fi-FI" sz="900" u="sng">
                <a:solidFill>
                  <a:srgbClr val="000000"/>
                </a:solidFill>
                <a:highlight>
                  <a:srgbClr val="FFFFFF"/>
                </a:highlight>
                <a:latin typeface="Arial"/>
                <a:ea typeface="Arial"/>
                <a:cs typeface="Arial"/>
                <a:sym typeface="Arial"/>
                <a:hlinkClick r:id="rId3"/>
              </a:rPr>
              <a:t>International Renewable Energy Agency</a:t>
            </a:r>
            <a:r>
              <a:rPr lang="fi-FI" sz="900">
                <a:solidFill>
                  <a:srgbClr val="000000"/>
                </a:solidFill>
                <a:highlight>
                  <a:srgbClr val="FFFFFF"/>
                </a:highlight>
                <a:latin typeface="Arial"/>
                <a:ea typeface="Arial"/>
                <a:cs typeface="Arial"/>
                <a:sym typeface="Arial"/>
              </a:rPr>
              <a:t> (IRENA), nearly all new CSP plants operating or under construction are equipped with a TES system.</a:t>
            </a:r>
            <a:endParaRPr sz="900">
              <a:solidFill>
                <a:srgbClr val="000000"/>
              </a:solidFill>
              <a:highlight>
                <a:srgbClr val="FFFFFF"/>
              </a:highlight>
              <a:latin typeface="Arial"/>
              <a:ea typeface="Arial"/>
              <a:cs typeface="Arial"/>
              <a:sym typeface="Arial"/>
            </a:endParaRPr>
          </a:p>
          <a:p>
            <a:pPr marL="631825" lvl="1" indent="-147637" rtl="0">
              <a:lnSpc>
                <a:spcPct val="115000"/>
              </a:lnSpc>
              <a:spcBef>
                <a:spcPts val="0"/>
              </a:spcBef>
              <a:spcAft>
                <a:spcPts val="0"/>
              </a:spcAft>
              <a:buClr>
                <a:srgbClr val="000000"/>
              </a:buClr>
              <a:buSzPts val="900"/>
              <a:buFont typeface="Arial"/>
              <a:buChar char="–"/>
            </a:pPr>
            <a:r>
              <a:rPr lang="fi-FI" sz="900">
                <a:solidFill>
                  <a:srgbClr val="000000"/>
                </a:solidFill>
                <a:highlight>
                  <a:srgbClr val="FFFFFF"/>
                </a:highlight>
                <a:latin typeface="Arial"/>
                <a:ea typeface="Arial"/>
                <a:cs typeface="Arial"/>
                <a:sym typeface="Arial"/>
              </a:rPr>
              <a:t>Later on focusing on one plant exactly with CSP with a TES system</a:t>
            </a:r>
            <a:endParaRPr sz="900">
              <a:solidFill>
                <a:srgbClr val="000000"/>
              </a:solidFill>
              <a:highlight>
                <a:srgbClr val="FFFFFF"/>
              </a:highlight>
              <a:latin typeface="Arial"/>
              <a:ea typeface="Arial"/>
              <a:cs typeface="Arial"/>
              <a:sym typeface="Arial"/>
            </a:endParaRPr>
          </a:p>
          <a:p>
            <a:pPr marL="0" marR="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a:spcBef>
                <a:spcPts val="300"/>
              </a:spcBef>
              <a:spcAft>
                <a:spcPts val="0"/>
              </a:spcAft>
              <a:buNone/>
            </a:pPr>
            <a:endParaRPr/>
          </a:p>
        </p:txBody>
      </p:sp>
      <p:sp>
        <p:nvSpPr>
          <p:cNvPr id="101" name="Shape 101"/>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a:spcBef>
                <a:spcPts val="300"/>
              </a:spcBef>
              <a:spcAft>
                <a:spcPts val="0"/>
              </a:spcAft>
              <a:buNone/>
            </a:pPr>
            <a:endParaRPr/>
          </a:p>
        </p:txBody>
      </p:sp>
      <p:sp>
        <p:nvSpPr>
          <p:cNvPr id="113" name="Shape 113"/>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a:spcBef>
                <a:spcPts val="300"/>
              </a:spcBef>
              <a:spcAft>
                <a:spcPts val="0"/>
              </a:spcAft>
              <a:buNone/>
            </a:pPr>
            <a:r>
              <a:rPr lang="fi-FI"/>
              <a:t>CSP - concentrated solar power</a:t>
            </a:r>
            <a:endParaRPr/>
          </a:p>
          <a:p>
            <a:pPr marL="0" lvl="0" indent="0" rtl="0">
              <a:spcBef>
                <a:spcPts val="300"/>
              </a:spcBef>
              <a:spcAft>
                <a:spcPts val="0"/>
              </a:spcAft>
              <a:buNone/>
            </a:pPr>
            <a:r>
              <a:rPr lang="fi-FI"/>
              <a:t>Generally, the medium of choice in CSP plants with TES is molten salts which can withstand extremely high temperatures. </a:t>
            </a:r>
            <a:endParaRPr/>
          </a:p>
          <a:p>
            <a:pPr marL="0" lvl="0" indent="0" rtl="0">
              <a:lnSpc>
                <a:spcPct val="115000"/>
              </a:lnSpc>
              <a:spcBef>
                <a:spcPts val="0"/>
              </a:spcBef>
              <a:spcAft>
                <a:spcPts val="0"/>
              </a:spcAft>
              <a:buNone/>
            </a:pPr>
            <a:r>
              <a:rPr lang="fi-FI"/>
              <a:t>Molten salts last there 40 years without any replacement or anything</a:t>
            </a:r>
            <a:endParaRPr/>
          </a:p>
          <a:p>
            <a:pPr marL="0" lvl="0" indent="0" rtl="0">
              <a:lnSpc>
                <a:spcPct val="115000"/>
              </a:lnSpc>
              <a:spcBef>
                <a:spcPts val="0"/>
              </a:spcBef>
              <a:spcAft>
                <a:spcPts val="0"/>
              </a:spcAft>
              <a:buNone/>
            </a:pPr>
            <a:r>
              <a:rPr lang="fi-FI"/>
              <a:t>There are quite many this kind of projects around the world</a:t>
            </a:r>
            <a:endParaRPr/>
          </a:p>
        </p:txBody>
      </p:sp>
      <p:sp>
        <p:nvSpPr>
          <p:cNvPr id="124" name="Shape 124"/>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a:spcBef>
                <a:spcPts val="300"/>
              </a:spcBef>
              <a:spcAft>
                <a:spcPts val="0"/>
              </a:spcAft>
              <a:buNone/>
            </a:pPr>
            <a:r>
              <a:rPr lang="fi-FI"/>
              <a:t>Rest is the same as with the CSP</a:t>
            </a:r>
            <a:endParaRPr/>
          </a:p>
          <a:p>
            <a:pPr marL="0" lvl="0" indent="0">
              <a:spcBef>
                <a:spcPts val="300"/>
              </a:spcBef>
              <a:spcAft>
                <a:spcPts val="0"/>
              </a:spcAft>
              <a:buNone/>
            </a:pPr>
            <a:r>
              <a:rPr lang="fi-FI"/>
              <a:t>The backup for example for a time when there’s no wind → this can also be fossil fuel, which then produces a lot of emissions and so on</a:t>
            </a:r>
            <a:endParaRPr/>
          </a:p>
          <a:p>
            <a:pPr marL="0" lvl="0" indent="0">
              <a:spcBef>
                <a:spcPts val="300"/>
              </a:spcBef>
              <a:spcAft>
                <a:spcPts val="0"/>
              </a:spcAft>
              <a:buNone/>
            </a:pPr>
            <a:r>
              <a:rPr lang="fi-FI"/>
              <a:t>The energy can be harvested better when it’s not converted to the electricity directly.</a:t>
            </a:r>
            <a:endParaRPr/>
          </a:p>
        </p:txBody>
      </p:sp>
      <p:sp>
        <p:nvSpPr>
          <p:cNvPr id="137" name="Shape 137"/>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79450" y="4689475"/>
            <a:ext cx="5438700" cy="4443300"/>
          </a:xfrm>
          <a:prstGeom prst="rect">
            <a:avLst/>
          </a:prstGeom>
        </p:spPr>
        <p:txBody>
          <a:bodyPr spcFirstLastPara="1" wrap="square" lIns="91425" tIns="91425" rIns="91425" bIns="91425" anchor="t" anchorCtr="0">
            <a:noAutofit/>
          </a:bodyPr>
          <a:lstStyle/>
          <a:p>
            <a:pPr marL="0" lvl="0" indent="0">
              <a:spcBef>
                <a:spcPts val="300"/>
              </a:spcBef>
              <a:spcAft>
                <a:spcPts val="0"/>
              </a:spcAft>
              <a:buNone/>
            </a:pPr>
            <a:endParaRPr/>
          </a:p>
        </p:txBody>
      </p:sp>
      <p:sp>
        <p:nvSpPr>
          <p:cNvPr id="150" name="Shape 150"/>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spcBef>
                <a:spcPts val="0"/>
              </a:spcBef>
              <a:spcAft>
                <a:spcPts val="0"/>
              </a:spcAft>
              <a:buClr>
                <a:srgbClr val="000000"/>
              </a:buClr>
              <a:buFont typeface="Arial"/>
              <a:buNone/>
            </a:pPr>
            <a:fld id="{00000000-1234-1234-1234-123412341234}" type="slidenum">
              <a:rPr lang="fi-FI"/>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31863" y="741363"/>
            <a:ext cx="4933950" cy="37020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9" name="Shape 159"/>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Autofit/>
          </a:bodyPr>
          <a:lstStyle/>
          <a:p>
            <a:pPr marL="0" marR="0" lvl="0" indent="0" algn="l" rtl="0">
              <a:spcBef>
                <a:spcPts val="0"/>
              </a:spcBef>
              <a:spcAft>
                <a:spcPts val="0"/>
              </a:spcAft>
              <a:buNone/>
            </a:pPr>
            <a:endParaRPr sz="10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
        <p:cNvGrpSpPr/>
        <p:nvPr/>
      </p:nvGrpSpPr>
      <p:grpSpPr>
        <a:xfrm>
          <a:off x="0" y="0"/>
          <a:ext cx="0" cy="0"/>
          <a:chOff x="0" y="0"/>
          <a:chExt cx="0" cy="0"/>
        </a:xfrm>
      </p:grpSpPr>
      <p:sp>
        <p:nvSpPr>
          <p:cNvPr id="18" name="Shape 18"/>
          <p:cNvSpPr txBox="1">
            <a:spLocks noGrp="1"/>
          </p:cNvSpPr>
          <p:nvPr>
            <p:ph type="ctrTitle"/>
          </p:nvPr>
        </p:nvSpPr>
        <p:spPr>
          <a:xfrm>
            <a:off x="572400" y="1772220"/>
            <a:ext cx="7772400" cy="10863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300" b="1" i="0" u="none" strike="noStrike" cap="none">
                <a:solidFill>
                  <a:schemeClr val="lt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9" name="Shape 19"/>
          <p:cNvSpPr txBox="1">
            <a:spLocks noGrp="1"/>
          </p:cNvSpPr>
          <p:nvPr>
            <p:ph type="subTitle" idx="1"/>
          </p:nvPr>
        </p:nvSpPr>
        <p:spPr>
          <a:xfrm>
            <a:off x="572400" y="2858401"/>
            <a:ext cx="6285600" cy="2339400"/>
          </a:xfrm>
          <a:prstGeom prst="rect">
            <a:avLst/>
          </a:prstGeom>
          <a:noFill/>
          <a:ln>
            <a:noFill/>
          </a:ln>
        </p:spPr>
        <p:txBody>
          <a:bodyPr spcFirstLastPara="1" wrap="square" lIns="91425" tIns="91425" rIns="91425" bIns="91425" anchor="t" anchorCtr="0"/>
          <a:lstStyle>
            <a:lvl1pPr marR="0" lvl="0" algn="l" rtl="0">
              <a:lnSpc>
                <a:spcPct val="110800"/>
              </a:lnSpc>
              <a:spcBef>
                <a:spcPts val="400"/>
              </a:spcBef>
              <a:spcAft>
                <a:spcPts val="0"/>
              </a:spcAft>
              <a:buClr>
                <a:srgbClr val="FFFFFF"/>
              </a:buClr>
              <a:buSzPts val="2000"/>
              <a:buFont typeface="Arial"/>
              <a:buNone/>
              <a:defRPr sz="2000" b="0" i="0" u="none" strike="noStrike" cap="none">
                <a:solidFill>
                  <a:srgbClr val="FFFFFF"/>
                </a:solidFill>
                <a:latin typeface="Times New Roman"/>
                <a:ea typeface="Times New Roman"/>
                <a:cs typeface="Times New Roman"/>
                <a:sym typeface="Times New Roman"/>
              </a:defRPr>
            </a:lvl1pPr>
            <a:lvl2pPr marR="0" lvl="1" algn="ctr" rtl="0">
              <a:spcBef>
                <a:spcPts val="480"/>
              </a:spcBef>
              <a:spcAft>
                <a:spcPts val="0"/>
              </a:spcAft>
              <a:buClr>
                <a:srgbClr val="888888"/>
              </a:buClr>
              <a:buSzPts val="2400"/>
              <a:buFont typeface="Arial"/>
              <a:buNone/>
              <a:defRPr sz="2400" b="0" i="0" u="none" strike="noStrike" cap="none">
                <a:solidFill>
                  <a:srgbClr val="888888"/>
                </a:solidFill>
                <a:latin typeface="Times New Roman"/>
                <a:ea typeface="Times New Roman"/>
                <a:cs typeface="Times New Roman"/>
                <a:sym typeface="Times New Roman"/>
              </a:defRPr>
            </a:lvl2pPr>
            <a:lvl3pPr marR="0" lvl="2" algn="ctr" rtl="0">
              <a:spcBef>
                <a:spcPts val="400"/>
              </a:spcBef>
              <a:spcAft>
                <a:spcPts val="0"/>
              </a:spcAft>
              <a:buClr>
                <a:srgbClr val="888888"/>
              </a:buClr>
              <a:buSzPts val="2000"/>
              <a:buFont typeface="Arial"/>
              <a:buNone/>
              <a:defRPr sz="2000" b="0" i="0" u="none" strike="noStrike" cap="none">
                <a:solidFill>
                  <a:srgbClr val="888888"/>
                </a:solidFill>
                <a:latin typeface="Times New Roman"/>
                <a:ea typeface="Times New Roman"/>
                <a:cs typeface="Times New Roman"/>
                <a:sym typeface="Times New Roman"/>
              </a:defRPr>
            </a:lvl3pPr>
            <a:lvl4pPr marR="0" lvl="3"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4pPr>
            <a:lvl5pPr marR="0" lvl="4"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5pPr>
            <a:lvl6pPr marR="0" lvl="5"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6pPr>
            <a:lvl7pPr marR="0" lvl="6"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7pPr>
            <a:lvl8pPr marR="0" lvl="7"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8pPr>
            <a:lvl9pPr marR="0" lvl="8" algn="ctr" rtl="0">
              <a:spcBef>
                <a:spcPts val="340"/>
              </a:spcBef>
              <a:spcAft>
                <a:spcPts val="0"/>
              </a:spcAft>
              <a:buClr>
                <a:srgbClr val="888888"/>
              </a:buClr>
              <a:buSzPts val="1700"/>
              <a:buFont typeface="Arial"/>
              <a:buNone/>
              <a:defRPr sz="1700" b="0" i="0" u="none" strike="noStrike" cap="none">
                <a:solidFill>
                  <a:srgbClr val="888888"/>
                </a:solidFill>
                <a:latin typeface="Times New Roman"/>
                <a:ea typeface="Times New Roman"/>
                <a:cs typeface="Times New Roman"/>
                <a:sym typeface="Times New Roman"/>
              </a:defRPr>
            </a:lvl9pPr>
          </a:lstStyle>
          <a:p>
            <a:endParaRPr/>
          </a:p>
        </p:txBody>
      </p:sp>
      <p:sp>
        <p:nvSpPr>
          <p:cNvPr id="20" name="Shape 20"/>
          <p:cNvSpPr txBox="1">
            <a:spLocks noGrp="1"/>
          </p:cNvSpPr>
          <p:nvPr>
            <p:ph type="body" idx="2"/>
          </p:nvPr>
        </p:nvSpPr>
        <p:spPr>
          <a:xfrm>
            <a:off x="572401" y="5961599"/>
            <a:ext cx="2049300" cy="1779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dk1"/>
              </a:buClr>
              <a:buSzPts val="1000"/>
              <a:buFont typeface="Arial"/>
              <a:buNone/>
              <a:defRPr sz="1000" b="1" i="0" u="none" strike="noStrike" cap="none">
                <a:solidFill>
                  <a:schemeClr val="dk1"/>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1" name="Shape 21"/>
          <p:cNvSpPr txBox="1">
            <a:spLocks noGrp="1"/>
          </p:cNvSpPr>
          <p:nvPr>
            <p:ph type="body" idx="3"/>
          </p:nvPr>
        </p:nvSpPr>
        <p:spPr>
          <a:xfrm>
            <a:off x="572400" y="6137467"/>
            <a:ext cx="2049300" cy="4572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2" name="Shape 22"/>
          <p:cNvSpPr txBox="1">
            <a:spLocks noGrp="1"/>
          </p:cNvSpPr>
          <p:nvPr>
            <p:ph type="body" idx="4"/>
          </p:nvPr>
        </p:nvSpPr>
        <p:spPr>
          <a:xfrm>
            <a:off x="2862387" y="6137467"/>
            <a:ext cx="2027100" cy="4572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3" name="Shape 23"/>
          <p:cNvSpPr txBox="1">
            <a:spLocks noGrp="1"/>
          </p:cNvSpPr>
          <p:nvPr>
            <p:ph type="body" idx="5"/>
          </p:nvPr>
        </p:nvSpPr>
        <p:spPr>
          <a:xfrm>
            <a:off x="7427603" y="5961599"/>
            <a:ext cx="1132200" cy="6336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4" name="Shape 24"/>
          <p:cNvSpPr txBox="1">
            <a:spLocks noGrp="1"/>
          </p:cNvSpPr>
          <p:nvPr>
            <p:ph type="body" idx="6"/>
          </p:nvPr>
        </p:nvSpPr>
        <p:spPr>
          <a:xfrm>
            <a:off x="5143295" y="5961067"/>
            <a:ext cx="1962300" cy="6342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lt2"/>
              </a:buClr>
              <a:buSzPts val="1000"/>
              <a:buFont typeface="Arial"/>
              <a:buNone/>
              <a:defRPr sz="1000" b="1" i="0" u="none" strike="noStrike" cap="none">
                <a:solidFill>
                  <a:schemeClr val="lt2"/>
                </a:solidFill>
                <a:latin typeface="Arial"/>
                <a:ea typeface="Arial"/>
                <a:cs typeface="Arial"/>
                <a:sym typeface="Arial"/>
              </a:defRPr>
            </a:lvl1pPr>
            <a:lvl2pPr marL="914400" marR="0" lvl="1"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2pPr>
            <a:lvl3pPr marL="1371600" marR="0" lvl="2"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25" name="Shape 25"/>
          <p:cNvSpPr txBox="1">
            <a:spLocks noGrp="1"/>
          </p:cNvSpPr>
          <p:nvPr>
            <p:ph type="dt" idx="10"/>
          </p:nvPr>
        </p:nvSpPr>
        <p:spPr>
          <a:xfrm>
            <a:off x="2860675" y="5961063"/>
            <a:ext cx="2027100" cy="1779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0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33"/>
        <p:cNvGrpSpPr/>
        <p:nvPr/>
      </p:nvGrpSpPr>
      <p:grpSpPr>
        <a:xfrm>
          <a:off x="0" y="0"/>
          <a:ext cx="0" cy="0"/>
          <a:chOff x="0" y="0"/>
          <a:chExt cx="0" cy="0"/>
        </a:xfrm>
      </p:grpSpPr>
      <p:sp>
        <p:nvSpPr>
          <p:cNvPr id="34" name="Shape 34"/>
          <p:cNvSpPr/>
          <p:nvPr/>
        </p:nvSpPr>
        <p:spPr>
          <a:xfrm>
            <a:off x="573088" y="5813425"/>
            <a:ext cx="7988400" cy="65100"/>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5" name="Shape 35"/>
          <p:cNvSpPr/>
          <p:nvPr/>
        </p:nvSpPr>
        <p:spPr>
          <a:xfrm>
            <a:off x="573088" y="1138238"/>
            <a:ext cx="7988400" cy="63600"/>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6" name="Shape 36"/>
          <p:cNvSpPr txBox="1">
            <a:spLocks noGrp="1"/>
          </p:cNvSpPr>
          <p:nvPr>
            <p:ph type="body" idx="1"/>
          </p:nvPr>
        </p:nvSpPr>
        <p:spPr>
          <a:xfrm>
            <a:off x="572400" y="1497600"/>
            <a:ext cx="6285600" cy="4136400"/>
          </a:xfrm>
          <a:prstGeom prst="rect">
            <a:avLst/>
          </a:prstGeom>
          <a:noFill/>
          <a:ln>
            <a:noFill/>
          </a:ln>
        </p:spPr>
        <p:txBody>
          <a:bodyPr spcFirstLastPara="1" wrap="square" lIns="91425" tIns="91425" rIns="91425" bIns="91425" anchor="t" anchorCtr="0"/>
          <a:lstStyle>
            <a:lvl1pPr marL="457200" marR="0" lvl="0" indent="-228600" algn="l" rtl="0">
              <a:lnSpc>
                <a:spcPct val="121714"/>
              </a:lnSpc>
              <a:spcBef>
                <a:spcPts val="28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7" name="Shape 37"/>
          <p:cNvSpPr txBox="1">
            <a:spLocks noGrp="1"/>
          </p:cNvSpPr>
          <p:nvPr>
            <p:ph type="ctrTitle"/>
          </p:nvPr>
        </p:nvSpPr>
        <p:spPr>
          <a:xfrm>
            <a:off x="572400" y="487740"/>
            <a:ext cx="7772400" cy="9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accent3"/>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38" name="Shape 38"/>
          <p:cNvSpPr txBox="1">
            <a:spLocks noGrp="1"/>
          </p:cNvSpPr>
          <p:nvPr>
            <p:ph type="body" idx="2"/>
          </p:nvPr>
        </p:nvSpPr>
        <p:spPr>
          <a:xfrm>
            <a:off x="5143500" y="6145215"/>
            <a:ext cx="1536600" cy="382500"/>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9" name="Shape 39"/>
          <p:cNvSpPr txBox="1">
            <a:spLocks noGrp="1"/>
          </p:cNvSpPr>
          <p:nvPr>
            <p:ph type="body" idx="3"/>
          </p:nvPr>
        </p:nvSpPr>
        <p:spPr>
          <a:xfrm>
            <a:off x="6859589" y="6145215"/>
            <a:ext cx="1701900" cy="382500"/>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0" name="Shape 40"/>
          <p:cNvSpPr txBox="1">
            <a:spLocks noGrp="1"/>
          </p:cNvSpPr>
          <p:nvPr>
            <p:ph type="ftr" idx="11"/>
          </p:nvPr>
        </p:nvSpPr>
        <p:spPr>
          <a:xfrm>
            <a:off x="3429000" y="6145213"/>
            <a:ext cx="1544700" cy="1269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dt" idx="10"/>
          </p:nvPr>
        </p:nvSpPr>
        <p:spPr>
          <a:xfrm>
            <a:off x="3429000" y="6273800"/>
            <a:ext cx="1544700" cy="1254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3429000" y="6402388"/>
            <a:ext cx="1544700" cy="125400"/>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rtl="0">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rtl="0">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rtl="0">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rtl="0">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rtl="0">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rtl="0">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rtl="0">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rtl="0">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spcBef>
                <a:spcPts val="0"/>
              </a:spcBef>
              <a:spcAft>
                <a:spcPts val="0"/>
              </a:spcAft>
              <a:buNone/>
            </a:pPr>
            <a:r>
              <a:rPr lang="fi-FI"/>
              <a:t>Page </a:t>
            </a:r>
            <a:fld id="{00000000-1234-1234-1234-123412341234}" type="slidenum">
              <a:rPr lang="fi-FI"/>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3"/>
        <p:cNvGrpSpPr/>
        <p:nvPr/>
      </p:nvGrpSpPr>
      <p:grpSpPr>
        <a:xfrm>
          <a:off x="0" y="0"/>
          <a:ext cx="0" cy="0"/>
          <a:chOff x="0" y="0"/>
          <a:chExt cx="0" cy="0"/>
        </a:xfrm>
      </p:grpSpPr>
      <p:sp>
        <p:nvSpPr>
          <p:cNvPr id="44" name="Shape 44"/>
          <p:cNvSpPr/>
          <p:nvPr/>
        </p:nvSpPr>
        <p:spPr>
          <a:xfrm>
            <a:off x="573088" y="5813425"/>
            <a:ext cx="7988400" cy="65100"/>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45" name="Shape 45"/>
          <p:cNvSpPr txBox="1">
            <a:spLocks noGrp="1"/>
          </p:cNvSpPr>
          <p:nvPr>
            <p:ph type="body" idx="1"/>
          </p:nvPr>
        </p:nvSpPr>
        <p:spPr>
          <a:xfrm>
            <a:off x="572400" y="1497600"/>
            <a:ext cx="6285600" cy="4136400"/>
          </a:xfrm>
          <a:prstGeom prst="rect">
            <a:avLst/>
          </a:prstGeom>
          <a:noFill/>
          <a:ln>
            <a:noFill/>
          </a:ln>
        </p:spPr>
        <p:txBody>
          <a:bodyPr spcFirstLastPara="1" wrap="square" lIns="91425" tIns="91425" rIns="91425" bIns="91425" anchor="t" anchorCtr="0"/>
          <a:lstStyle>
            <a:lvl1pPr marL="457200" marR="0" lvl="0" indent="-228600" algn="l" rtl="0">
              <a:lnSpc>
                <a:spcPct val="121714"/>
              </a:lnSpc>
              <a:spcBef>
                <a:spcPts val="280"/>
              </a:spcBef>
              <a:spcAft>
                <a:spcPts val="0"/>
              </a:spcAft>
              <a:buClr>
                <a:schemeClr val="dk1"/>
              </a:buClr>
              <a:buSzPts val="1400"/>
              <a:buFont typeface="Arial"/>
              <a:buNone/>
              <a:defRPr sz="1400" b="1"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6" name="Shape 46"/>
          <p:cNvSpPr txBox="1">
            <a:spLocks noGrp="1"/>
          </p:cNvSpPr>
          <p:nvPr>
            <p:ph type="ctrTitle"/>
          </p:nvPr>
        </p:nvSpPr>
        <p:spPr>
          <a:xfrm>
            <a:off x="572400" y="487740"/>
            <a:ext cx="7772400" cy="9000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accent2"/>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47" name="Shape 47"/>
          <p:cNvSpPr txBox="1">
            <a:spLocks noGrp="1"/>
          </p:cNvSpPr>
          <p:nvPr>
            <p:ph type="body" idx="2"/>
          </p:nvPr>
        </p:nvSpPr>
        <p:spPr>
          <a:xfrm>
            <a:off x="5143500" y="6145215"/>
            <a:ext cx="1536600" cy="382500"/>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8" name="Shape 48"/>
          <p:cNvSpPr txBox="1">
            <a:spLocks noGrp="1"/>
          </p:cNvSpPr>
          <p:nvPr>
            <p:ph type="body" idx="3"/>
          </p:nvPr>
        </p:nvSpPr>
        <p:spPr>
          <a:xfrm>
            <a:off x="6859589" y="6145215"/>
            <a:ext cx="1701900" cy="382500"/>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49" name="Shape 49"/>
          <p:cNvSpPr txBox="1">
            <a:spLocks noGrp="1"/>
          </p:cNvSpPr>
          <p:nvPr>
            <p:ph type="ftr" idx="11"/>
          </p:nvPr>
        </p:nvSpPr>
        <p:spPr>
          <a:xfrm>
            <a:off x="3429000" y="6145213"/>
            <a:ext cx="1544700" cy="1269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0" name="Shape 50"/>
          <p:cNvSpPr txBox="1">
            <a:spLocks noGrp="1"/>
          </p:cNvSpPr>
          <p:nvPr>
            <p:ph type="dt" idx="10"/>
          </p:nvPr>
        </p:nvSpPr>
        <p:spPr>
          <a:xfrm>
            <a:off x="3429000" y="6273800"/>
            <a:ext cx="1544700" cy="1254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1" name="Shape 51"/>
          <p:cNvSpPr txBox="1">
            <a:spLocks noGrp="1"/>
          </p:cNvSpPr>
          <p:nvPr>
            <p:ph type="sldNum" idx="12"/>
          </p:nvPr>
        </p:nvSpPr>
        <p:spPr>
          <a:xfrm>
            <a:off x="3429000" y="6402388"/>
            <a:ext cx="1544700" cy="125400"/>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rtl="0">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rtl="0">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rtl="0">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rtl="0">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rtl="0">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rtl="0">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rtl="0">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rtl="0">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52"/>
        <p:cNvGrpSpPr/>
        <p:nvPr/>
      </p:nvGrpSpPr>
      <p:grpSpPr>
        <a:xfrm>
          <a:off x="0" y="0"/>
          <a:ext cx="0" cy="0"/>
          <a:chOff x="0" y="0"/>
          <a:chExt cx="0" cy="0"/>
        </a:xfrm>
      </p:grpSpPr>
      <p:sp>
        <p:nvSpPr>
          <p:cNvPr id="53" name="Shape 53"/>
          <p:cNvSpPr/>
          <p:nvPr/>
        </p:nvSpPr>
        <p:spPr>
          <a:xfrm>
            <a:off x="406400" y="406400"/>
            <a:ext cx="8326500" cy="5472000"/>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
        <p:nvSpPr>
          <p:cNvPr id="54" name="Shape 54"/>
          <p:cNvSpPr txBox="1">
            <a:spLocks noGrp="1"/>
          </p:cNvSpPr>
          <p:nvPr>
            <p:ph type="ctrTitle"/>
          </p:nvPr>
        </p:nvSpPr>
        <p:spPr>
          <a:xfrm>
            <a:off x="572400" y="547000"/>
            <a:ext cx="7772400" cy="22065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2700" b="1" i="0" u="none" strike="noStrike" cap="none">
                <a:solidFill>
                  <a:schemeClr val="lt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55" name="Shape 55"/>
          <p:cNvSpPr txBox="1">
            <a:spLocks noGrp="1"/>
          </p:cNvSpPr>
          <p:nvPr>
            <p:ph type="body" idx="1"/>
          </p:nvPr>
        </p:nvSpPr>
        <p:spPr>
          <a:xfrm>
            <a:off x="5143500" y="6145215"/>
            <a:ext cx="1536600" cy="382500"/>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body" idx="2"/>
          </p:nvPr>
        </p:nvSpPr>
        <p:spPr>
          <a:xfrm>
            <a:off x="6859589" y="6145215"/>
            <a:ext cx="1701900" cy="382500"/>
          </a:xfrm>
          <a:prstGeom prst="rect">
            <a:avLst/>
          </a:prstGeom>
          <a:noFill/>
          <a:ln>
            <a:noFill/>
          </a:ln>
        </p:spPr>
        <p:txBody>
          <a:bodyPr spcFirstLastPara="1" wrap="square" lIns="91425" tIns="91425" rIns="91425" bIns="91425" anchor="t" anchorCtr="0"/>
          <a:lstStyle>
            <a:lvl1pPr marL="457200" marR="0" lvl="0" indent="-228600" algn="l" rtl="0">
              <a:lnSpc>
                <a:spcPct val="101250"/>
              </a:lnSpc>
              <a:spcBef>
                <a:spcPts val="0"/>
              </a:spcBef>
              <a:spcAft>
                <a:spcPts val="0"/>
              </a:spcAft>
              <a:buClr>
                <a:schemeClr val="lt2"/>
              </a:buClr>
              <a:buSzPts val="800"/>
              <a:buFont typeface="Arial"/>
              <a:buNone/>
              <a:defRPr sz="800" b="1" i="0" u="none" strike="noStrike" cap="none">
                <a:solidFill>
                  <a:schemeClr val="lt2"/>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57" name="Shape 57"/>
          <p:cNvSpPr txBox="1">
            <a:spLocks noGrp="1"/>
          </p:cNvSpPr>
          <p:nvPr>
            <p:ph type="ftr" idx="11"/>
          </p:nvPr>
        </p:nvSpPr>
        <p:spPr>
          <a:xfrm>
            <a:off x="3429000" y="6145213"/>
            <a:ext cx="1544700" cy="1269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8" name="Shape 58"/>
          <p:cNvSpPr txBox="1">
            <a:spLocks noGrp="1"/>
          </p:cNvSpPr>
          <p:nvPr>
            <p:ph type="dt" idx="10"/>
          </p:nvPr>
        </p:nvSpPr>
        <p:spPr>
          <a:xfrm>
            <a:off x="3429000" y="6273800"/>
            <a:ext cx="1544700" cy="1254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800" b="1"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9" name="Shape 59"/>
          <p:cNvSpPr txBox="1">
            <a:spLocks noGrp="1"/>
          </p:cNvSpPr>
          <p:nvPr>
            <p:ph type="sldNum" idx="12"/>
          </p:nvPr>
        </p:nvSpPr>
        <p:spPr>
          <a:xfrm>
            <a:off x="3429000" y="6402388"/>
            <a:ext cx="1544700" cy="125400"/>
          </a:xfrm>
          <a:prstGeom prst="rect">
            <a:avLst/>
          </a:prstGeom>
          <a:noFill/>
          <a:ln>
            <a:noFill/>
          </a:ln>
        </p:spPr>
        <p:txBody>
          <a:bodyPr spcFirstLastPara="1" wrap="square" lIns="0" tIns="0" rIns="0" bIns="0" anchor="t" anchorCtr="0">
            <a:noAutofit/>
          </a:bodyPr>
          <a:lstStyle>
            <a:lvl1pPr marL="0" marR="0" lvl="0" indent="0" algn="l" rtl="0">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rtl="0">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rtl="0">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rtl="0">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rtl="0">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rtl="0">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rtl="0">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rtl="0">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rtl="0">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and Content" type="txAndObj">
  <p:cSld name="TEXT_AND_OBJECT">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314325" y="119063"/>
            <a:ext cx="8520000" cy="9621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62" name="Shape 62"/>
          <p:cNvSpPr txBox="1">
            <a:spLocks noGrp="1"/>
          </p:cNvSpPr>
          <p:nvPr>
            <p:ph type="body" idx="1"/>
          </p:nvPr>
        </p:nvSpPr>
        <p:spPr>
          <a:xfrm>
            <a:off x="323850" y="1268413"/>
            <a:ext cx="4172100" cy="4897500"/>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63" name="Shape 63"/>
          <p:cNvSpPr txBox="1">
            <a:spLocks noGrp="1"/>
          </p:cNvSpPr>
          <p:nvPr>
            <p:ph type="body" idx="2"/>
          </p:nvPr>
        </p:nvSpPr>
        <p:spPr>
          <a:xfrm>
            <a:off x="4648200" y="1268413"/>
            <a:ext cx="4172100" cy="4897500"/>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64" name="Shape 64"/>
          <p:cNvSpPr txBox="1">
            <a:spLocks noGrp="1"/>
          </p:cNvSpPr>
          <p:nvPr>
            <p:ph type="ftr" idx="11"/>
          </p:nvPr>
        </p:nvSpPr>
        <p:spPr>
          <a:xfrm>
            <a:off x="3124200" y="6356350"/>
            <a:ext cx="2895600" cy="3651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Shape 10" descr="Aalto_EN_Electr-Eng_21_RGB_2"/>
          <p:cNvPicPr preferRelativeResize="0"/>
          <p:nvPr/>
        </p:nvPicPr>
        <p:blipFill rotWithShape="1">
          <a:blip r:embed="rId3">
            <a:alphaModFix/>
          </a:blip>
          <a:srcRect l="7028" t="6173"/>
          <a:stretch/>
        </p:blipFill>
        <p:spPr>
          <a:xfrm>
            <a:off x="0" y="0"/>
            <a:ext cx="2162174" cy="2038349"/>
          </a:xfrm>
          <a:prstGeom prst="rect">
            <a:avLst/>
          </a:prstGeom>
          <a:noFill/>
          <a:ln>
            <a:noFill/>
          </a:ln>
        </p:spPr>
      </p:pic>
      <p:sp>
        <p:nvSpPr>
          <p:cNvPr id="11" name="Shape 11"/>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526100"/>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Times New Roman"/>
                <a:ea typeface="Times New Roman"/>
                <a:cs typeface="Times New Roman"/>
                <a:sym typeface="Times New Roman"/>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Times New Roman"/>
                <a:ea typeface="Times New Roman"/>
                <a:cs typeface="Times New Roman"/>
                <a:sym typeface="Times New Roman"/>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13" name="Shape 13"/>
          <p:cNvSpPr txBox="1">
            <a:spLocks noGrp="1"/>
          </p:cNvSpPr>
          <p:nvPr>
            <p:ph type="dt" idx="10"/>
          </p:nvPr>
        </p:nvSpPr>
        <p:spPr>
          <a:xfrm>
            <a:off x="457200" y="6356350"/>
            <a:ext cx="2133600" cy="3651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ftr" idx="11"/>
          </p:nvPr>
        </p:nvSpPr>
        <p:spPr>
          <a:xfrm>
            <a:off x="3124200" y="6356350"/>
            <a:ext cx="2895600" cy="3651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5" name="Shape 15"/>
          <p:cNvSpPr txBox="1">
            <a:spLocks noGrp="1"/>
          </p:cNvSpPr>
          <p:nvPr>
            <p:ph type="sldNum" idx="12"/>
          </p:nvPr>
        </p:nvSpPr>
        <p:spPr>
          <a:xfrm>
            <a:off x="6553200" y="6356350"/>
            <a:ext cx="2133600" cy="365100"/>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
        <p:nvSpPr>
          <p:cNvPr id="16" name="Shape 16"/>
          <p:cNvSpPr/>
          <p:nvPr/>
        </p:nvSpPr>
        <p:spPr>
          <a:xfrm>
            <a:off x="406400" y="1712913"/>
            <a:ext cx="8328000" cy="3921000"/>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
        <p:cNvGrpSpPr/>
        <p:nvPr/>
      </p:nvGrpSpPr>
      <p:grpSpPr>
        <a:xfrm>
          <a:off x="0" y="0"/>
          <a:ext cx="0" cy="0"/>
          <a:chOff x="0" y="0"/>
          <a:chExt cx="0" cy="0"/>
        </a:xfrm>
      </p:grpSpPr>
      <p:pic>
        <p:nvPicPr>
          <p:cNvPr id="27" name="Shape 27" descr="Aalto_EN_Electr-Eng_13_RGB_2"/>
          <p:cNvPicPr preferRelativeResize="0"/>
          <p:nvPr/>
        </p:nvPicPr>
        <p:blipFill rotWithShape="1">
          <a:blip r:embed="rId6">
            <a:alphaModFix/>
          </a:blip>
          <a:srcRect/>
          <a:stretch/>
        </p:blipFill>
        <p:spPr>
          <a:xfrm>
            <a:off x="215900" y="5815013"/>
            <a:ext cx="2519362" cy="1042988"/>
          </a:xfrm>
          <a:prstGeom prst="rect">
            <a:avLst/>
          </a:prstGeom>
          <a:noFill/>
          <a:ln>
            <a:noFill/>
          </a:ln>
        </p:spPr>
      </p:pic>
      <p:sp>
        <p:nvSpPr>
          <p:cNvPr id="28" name="Shape 28"/>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29" name="Shape 29"/>
          <p:cNvSpPr txBox="1">
            <a:spLocks noGrp="1"/>
          </p:cNvSpPr>
          <p:nvPr>
            <p:ph type="body" idx="1"/>
          </p:nvPr>
        </p:nvSpPr>
        <p:spPr>
          <a:xfrm>
            <a:off x="457200" y="1600200"/>
            <a:ext cx="8229600" cy="4526100"/>
          </a:xfrm>
          <a:prstGeom prst="rect">
            <a:avLst/>
          </a:prstGeom>
          <a:noFill/>
          <a:ln>
            <a:noFill/>
          </a:ln>
        </p:spPr>
        <p:txBody>
          <a:bodyPr spcFirstLastPara="1" wrap="square" lIns="91425" tIns="91425" rIns="91425" bIns="91425" anchor="t" anchorCtr="0"/>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0" name="Shape 30"/>
          <p:cNvSpPr txBox="1">
            <a:spLocks noGrp="1"/>
          </p:cNvSpPr>
          <p:nvPr>
            <p:ph type="dt" idx="10"/>
          </p:nvPr>
        </p:nvSpPr>
        <p:spPr>
          <a:xfrm>
            <a:off x="457200" y="6356350"/>
            <a:ext cx="2133600" cy="3651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1" name="Shape 31"/>
          <p:cNvSpPr txBox="1">
            <a:spLocks noGrp="1"/>
          </p:cNvSpPr>
          <p:nvPr>
            <p:ph type="ftr" idx="11"/>
          </p:nvPr>
        </p:nvSpPr>
        <p:spPr>
          <a:xfrm>
            <a:off x="3124200" y="6356350"/>
            <a:ext cx="2895600" cy="3651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2" name="Shape 32"/>
          <p:cNvSpPr txBox="1">
            <a:spLocks noGrp="1"/>
          </p:cNvSpPr>
          <p:nvPr>
            <p:ph type="sldNum" idx="12"/>
          </p:nvPr>
        </p:nvSpPr>
        <p:spPr>
          <a:xfrm>
            <a:off x="6553200" y="6356350"/>
            <a:ext cx="2133600" cy="365100"/>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spcBef>
                <a:spcPts val="0"/>
              </a:spcBef>
              <a:spcAft>
                <a:spcPts val="0"/>
              </a:spcAft>
              <a:buNone/>
            </a:pPr>
            <a:fld id="{00000000-1234-1234-1234-123412341234}" type="slidenum">
              <a:rPr lang="fi-FI"/>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sciencedirect.com/science/article/pii/S0038092X13002272#bb0515" TargetMode="External"/><Relationship Id="rId3" Type="http://schemas.openxmlformats.org/officeDocument/2006/relationships/hyperlink" Target="http://www.solarreserve.com/en/global-projects/csp/crescent-dunes" TargetMode="External"/><Relationship Id="rId7" Type="http://schemas.openxmlformats.org/officeDocument/2006/relationships/hyperlink" Target="http://www.rgees.com/technology.php"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sciencedirect-com.libproxy.aalto.fi/science/article/pii/S0960148115003079" TargetMode="External"/><Relationship Id="rId5" Type="http://schemas.openxmlformats.org/officeDocument/2006/relationships/hyperlink" Target="https://hub.globalccsinstitute.com/publications/strategic-research-priorities-cross-cutting-technology/3-thermal-energy-storage" TargetMode="External"/><Relationship Id="rId4" Type="http://schemas.openxmlformats.org/officeDocument/2006/relationships/hyperlink" Target="http://www.powermag.com/the-latest-in-thermal-energy-storage/?pagenum=3"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ctrTitle"/>
          </p:nvPr>
        </p:nvSpPr>
        <p:spPr>
          <a:xfrm>
            <a:off x="572400" y="1772220"/>
            <a:ext cx="7777274" cy="241020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3200" b="1" i="0" u="none" strike="noStrike" cap="none">
                <a:solidFill>
                  <a:schemeClr val="lt1"/>
                </a:solidFill>
                <a:latin typeface="Arial"/>
                <a:ea typeface="Arial"/>
                <a:cs typeface="Arial"/>
                <a:sym typeface="Arial"/>
              </a:rPr>
              <a:t>ELEC-E8423 - Smart Grid</a:t>
            </a:r>
            <a:br>
              <a:rPr lang="fi-FI" sz="3200" b="1" i="0" u="none" strike="noStrike" cap="none">
                <a:solidFill>
                  <a:schemeClr val="lt1"/>
                </a:solidFill>
                <a:latin typeface="Arial"/>
                <a:ea typeface="Arial"/>
                <a:cs typeface="Arial"/>
                <a:sym typeface="Arial"/>
              </a:rPr>
            </a:br>
            <a:r>
              <a:rPr lang="fi-FI" sz="3200" b="1" i="0" u="none" strike="noStrike" cap="none">
                <a:solidFill>
                  <a:schemeClr val="lt1"/>
                </a:solidFill>
                <a:latin typeface="Arial"/>
                <a:ea typeface="Arial"/>
                <a:cs typeface="Arial"/>
                <a:sym typeface="Arial"/>
              </a:rPr>
              <a:t/>
            </a:r>
            <a:br>
              <a:rPr lang="fi-FI" sz="3200" b="1" i="0" u="none" strike="noStrike" cap="none">
                <a:solidFill>
                  <a:schemeClr val="lt1"/>
                </a:solidFill>
                <a:latin typeface="Arial"/>
                <a:ea typeface="Arial"/>
                <a:cs typeface="Arial"/>
                <a:sym typeface="Arial"/>
              </a:rPr>
            </a:br>
            <a:r>
              <a:rPr lang="fi-FI" sz="3200" i="0" u="none" strike="noStrike" cap="none"/>
              <a:t>Thermal </a:t>
            </a:r>
            <a:r>
              <a:rPr lang="fi-FI" sz="3200"/>
              <a:t>heat storages for daily and seasonal use</a:t>
            </a:r>
            <a:endParaRPr sz="3200" i="1" u="none" strike="noStrike" cap="none"/>
          </a:p>
        </p:txBody>
      </p:sp>
      <p:sp>
        <p:nvSpPr>
          <p:cNvPr id="70" name="Shape 70"/>
          <p:cNvSpPr txBox="1">
            <a:spLocks noGrp="1"/>
          </p:cNvSpPr>
          <p:nvPr>
            <p:ph type="subTitle" idx="1"/>
          </p:nvPr>
        </p:nvSpPr>
        <p:spPr>
          <a:xfrm>
            <a:off x="572401" y="4182429"/>
            <a:ext cx="6285600" cy="1323370"/>
          </a:xfrm>
          <a:prstGeom prst="rect">
            <a:avLst/>
          </a:prstGeom>
          <a:noFill/>
          <a:ln>
            <a:noFill/>
          </a:ln>
        </p:spPr>
        <p:txBody>
          <a:bodyPr spcFirstLastPara="1" wrap="square" lIns="0" tIns="0" rIns="0" bIns="0" anchor="t" anchorCtr="0">
            <a:noAutofit/>
          </a:bodyPr>
          <a:lstStyle/>
          <a:p>
            <a:pPr marL="0" marR="0" lvl="0" indent="0" algn="l" rtl="0">
              <a:lnSpc>
                <a:spcPct val="110800"/>
              </a:lnSpc>
              <a:spcBef>
                <a:spcPts val="0"/>
              </a:spcBef>
              <a:spcAft>
                <a:spcPts val="0"/>
              </a:spcAft>
              <a:buClr>
                <a:srgbClr val="FFFFFF"/>
              </a:buClr>
              <a:buSzPts val="2000"/>
              <a:buFont typeface="Arial"/>
              <a:buNone/>
            </a:pPr>
            <a:r>
              <a:rPr lang="fi-FI" i="1"/>
              <a:t>Hanni Sonkeri, Noora Jaakamo</a:t>
            </a:r>
            <a:endParaRPr sz="2000" b="0" i="1" u="none" strike="noStrike" cap="none">
              <a:solidFill>
                <a:srgbClr val="FFFFFF"/>
              </a:solidFill>
              <a:latin typeface="Times New Roman"/>
              <a:ea typeface="Times New Roman"/>
              <a:cs typeface="Times New Roman"/>
              <a:sym typeface="Times New Roman"/>
            </a:endParaRPr>
          </a:p>
          <a:p>
            <a:pPr marL="0" marR="0" lvl="0" indent="0" algn="l" rtl="0">
              <a:lnSpc>
                <a:spcPct val="110800"/>
              </a:lnSpc>
              <a:spcBef>
                <a:spcPts val="400"/>
              </a:spcBef>
              <a:spcAft>
                <a:spcPts val="0"/>
              </a:spcAft>
              <a:buClr>
                <a:srgbClr val="FFFFFF"/>
              </a:buClr>
              <a:buSzPts val="2000"/>
              <a:buFont typeface="Arial"/>
              <a:buNone/>
            </a:pPr>
            <a:endParaRPr sz="2000" b="0" i="0" u="none" strike="noStrike" cap="none">
              <a:solidFill>
                <a:srgbClr val="FFFFFF"/>
              </a:solidFill>
              <a:latin typeface="Times New Roman"/>
              <a:ea typeface="Times New Roman"/>
              <a:cs typeface="Times New Roman"/>
              <a:sym typeface="Times New Roman"/>
            </a:endParaRPr>
          </a:p>
        </p:txBody>
      </p:sp>
      <p:sp>
        <p:nvSpPr>
          <p:cNvPr id="71" name="Shape 71"/>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000"/>
              <a:buFont typeface="Arial"/>
              <a:buNone/>
            </a:pPr>
            <a:endParaRPr sz="1000" b="1" i="0" u="none" strike="noStrike" cap="none">
              <a:solidFill>
                <a:schemeClr val="dk1"/>
              </a:solidFill>
              <a:latin typeface="Arial"/>
              <a:ea typeface="Arial"/>
              <a:cs typeface="Arial"/>
              <a:sym typeface="Arial"/>
            </a:endParaRPr>
          </a:p>
        </p:txBody>
      </p:sp>
      <p:sp>
        <p:nvSpPr>
          <p:cNvPr id="72" name="Shape 72"/>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
        <p:nvSpPr>
          <p:cNvPr id="73" name="Shape 73"/>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r>
              <a:rPr lang="fi-FI"/>
              <a:t>25.4.</a:t>
            </a:r>
            <a:r>
              <a:rPr lang="fi-FI" sz="1000" b="1" i="0" u="none" strike="noStrike" cap="none">
                <a:solidFill>
                  <a:schemeClr val="lt2"/>
                </a:solidFill>
                <a:latin typeface="Arial"/>
                <a:ea typeface="Arial"/>
                <a:cs typeface="Arial"/>
                <a:sym typeface="Arial"/>
              </a:rPr>
              <a:t>2018</a:t>
            </a:r>
            <a:endParaRPr sz="1000" b="1" i="0" u="none" strike="noStrike" cap="none">
              <a:solidFill>
                <a:schemeClr val="lt2"/>
              </a:solidFill>
              <a:latin typeface="Arial"/>
              <a:ea typeface="Arial"/>
              <a:cs typeface="Arial"/>
              <a:sym typeface="Arial"/>
            </a:endParaRPr>
          </a:p>
        </p:txBody>
      </p:sp>
      <p:sp>
        <p:nvSpPr>
          <p:cNvPr id="74" name="Shape 74"/>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
        <p:nvSpPr>
          <p:cNvPr id="75" name="Shape 75"/>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2"/>
              </a:buClr>
              <a:buSzPts val="1000"/>
              <a:buFont typeface="Arial"/>
              <a:buNone/>
            </a:pPr>
            <a:endParaRPr sz="1000" b="1" i="0" u="none" strike="noStrike" cap="none">
              <a:solidFill>
                <a:schemeClr val="lt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body" idx="1"/>
          </p:nvPr>
        </p:nvSpPr>
        <p:spPr>
          <a:xfrm>
            <a:off x="572400" y="1387750"/>
            <a:ext cx="8134200" cy="4344900"/>
          </a:xfrm>
          <a:prstGeom prst="rect">
            <a:avLst/>
          </a:prstGeom>
          <a:noFill/>
          <a:ln>
            <a:noFill/>
          </a:ln>
        </p:spPr>
        <p:txBody>
          <a:bodyPr spcFirstLastPara="1" wrap="square" lIns="0" tIns="0" rIns="0" bIns="0" anchor="t" anchorCtr="0">
            <a:noAutofit/>
          </a:bodyPr>
          <a:lstStyle/>
          <a:p>
            <a:pPr marL="457200" marR="0" lvl="0" indent="-304800" algn="l" rtl="0">
              <a:lnSpc>
                <a:spcPct val="150000"/>
              </a:lnSpc>
              <a:spcBef>
                <a:spcPts val="0"/>
              </a:spcBef>
              <a:spcAft>
                <a:spcPts val="0"/>
              </a:spcAft>
              <a:buClr>
                <a:schemeClr val="dk1"/>
              </a:buClr>
              <a:buSzPts val="1200"/>
              <a:buChar char="●"/>
            </a:pPr>
            <a:r>
              <a:rPr lang="fi-FI" sz="1200"/>
              <a:t>SolarReserve. Crescent dunes. Available: </a:t>
            </a:r>
            <a:r>
              <a:rPr lang="fi-FI" sz="1200" b="0" u="sng">
                <a:solidFill>
                  <a:schemeClr val="hlink"/>
                </a:solidFill>
                <a:hlinkClick r:id="rId3"/>
              </a:rPr>
              <a:t>http://www.solarreserve.com/en/global-projects/csp/crescent-dunes</a:t>
            </a:r>
            <a:r>
              <a:rPr lang="fi-FI" sz="1200" b="0"/>
              <a:t>. [Accessed: 20.4.2018].</a:t>
            </a:r>
            <a:endParaRPr sz="1200" b="0"/>
          </a:p>
          <a:p>
            <a:pPr marL="457200" marR="0" lvl="0" indent="-304800" algn="l" rtl="0">
              <a:lnSpc>
                <a:spcPct val="150000"/>
              </a:lnSpc>
              <a:spcBef>
                <a:spcPts val="0"/>
              </a:spcBef>
              <a:spcAft>
                <a:spcPts val="0"/>
              </a:spcAft>
              <a:buSzPts val="1200"/>
              <a:buChar char="●"/>
            </a:pPr>
            <a:r>
              <a:rPr lang="fi-FI" sz="1200"/>
              <a:t>Harvey A. 2017. </a:t>
            </a:r>
            <a:r>
              <a:rPr lang="fi-FI" sz="1200" b="0"/>
              <a:t>The latest in Thermal Energy Storage. Power Magazine. Available: </a:t>
            </a:r>
            <a:r>
              <a:rPr lang="fi-FI" sz="1200" b="0" u="sng">
                <a:solidFill>
                  <a:schemeClr val="hlink"/>
                </a:solidFill>
                <a:hlinkClick r:id="rId4"/>
              </a:rPr>
              <a:t>http://www.powermag.com/the-latest-in-thermal-energy-storage/?pagenum=3</a:t>
            </a:r>
            <a:r>
              <a:rPr lang="fi-FI" sz="1200" b="0"/>
              <a:t>. [Accessed: 20.4.2018]. </a:t>
            </a:r>
            <a:endParaRPr sz="1200" b="0"/>
          </a:p>
          <a:p>
            <a:pPr marL="457200" marR="0" lvl="0" indent="-304800" algn="l" rtl="0">
              <a:lnSpc>
                <a:spcPct val="150000"/>
              </a:lnSpc>
              <a:spcBef>
                <a:spcPts val="0"/>
              </a:spcBef>
              <a:spcAft>
                <a:spcPts val="0"/>
              </a:spcAft>
              <a:buSzPts val="1200"/>
              <a:buChar char="●"/>
            </a:pPr>
            <a:r>
              <a:rPr lang="fi-FI" sz="1200"/>
              <a:t>Cabeza L. </a:t>
            </a:r>
            <a:r>
              <a:rPr lang="fi-FI" sz="1200" b="0"/>
              <a:t>Thermal Energy Storage. Strategic research priorities for cross-cutting technology. Available: </a:t>
            </a:r>
            <a:r>
              <a:rPr lang="fi-FI" sz="1200" b="0" u="sng">
                <a:solidFill>
                  <a:schemeClr val="hlink"/>
                </a:solidFill>
                <a:hlinkClick r:id="rId5"/>
              </a:rPr>
              <a:t>https://hub.globalccsinstitute.com/publications/strategic-research-priorities-cross-cutting-technology/3-thermal-energy-storage</a:t>
            </a:r>
            <a:r>
              <a:rPr lang="fi-FI" sz="1200" b="0"/>
              <a:t>. [Accessed: 20.4.2018].</a:t>
            </a:r>
            <a:endParaRPr sz="1200" b="0"/>
          </a:p>
          <a:p>
            <a:pPr marL="457200" marR="0" lvl="0" indent="-304800" algn="l" rtl="0">
              <a:lnSpc>
                <a:spcPct val="150000"/>
              </a:lnSpc>
              <a:spcBef>
                <a:spcPts val="0"/>
              </a:spcBef>
              <a:spcAft>
                <a:spcPts val="0"/>
              </a:spcAft>
              <a:buSzPts val="1200"/>
              <a:buChar char="●"/>
            </a:pPr>
            <a:r>
              <a:rPr lang="fi-FI" sz="1200"/>
              <a:t>Okazaki T. Shirai Y. Nakamura T. 20</a:t>
            </a:r>
            <a:r>
              <a:rPr lang="fi-FI" sz="1200" b="0"/>
              <a:t>Concept study of wind power utilizing direct thermal energy conversion and thermal energy storage. Renewable Energy. Vol.83. Available: </a:t>
            </a:r>
            <a:r>
              <a:rPr lang="fi-FI" sz="1200" b="0" u="sng">
                <a:solidFill>
                  <a:schemeClr val="hlink"/>
                </a:solidFill>
                <a:hlinkClick r:id="rId6"/>
              </a:rPr>
              <a:t>https://www-sciencedirect-com.libproxy.aalto.fi/science/article/pii/S0960148115003079</a:t>
            </a:r>
            <a:r>
              <a:rPr lang="fi-FI" sz="1200" b="0"/>
              <a:t>. [Accessed: 20.4.2018].</a:t>
            </a:r>
            <a:endParaRPr sz="1200" b="0"/>
          </a:p>
          <a:p>
            <a:pPr marL="457200" marR="0" lvl="0" indent="-304800" algn="l" rtl="0">
              <a:lnSpc>
                <a:spcPct val="150000"/>
              </a:lnSpc>
              <a:spcBef>
                <a:spcPts val="0"/>
              </a:spcBef>
              <a:spcAft>
                <a:spcPts val="0"/>
              </a:spcAft>
              <a:buSzPts val="1200"/>
              <a:buChar char="●"/>
            </a:pPr>
            <a:r>
              <a:rPr lang="fi-FI" sz="1200" i="1"/>
              <a:t>SavEnrg</a:t>
            </a:r>
            <a:r>
              <a:rPr lang="fi-FI" sz="1200" b="0"/>
              <a:t>. 2018. Phase change energy storage Technology. </a:t>
            </a:r>
            <a:r>
              <a:rPr lang="fi-FI" sz="1200" b="0" u="sng">
                <a:solidFill>
                  <a:schemeClr val="hlink"/>
                </a:solidFill>
                <a:hlinkClick r:id="rId7"/>
              </a:rPr>
              <a:t>http://www.rgees.com/technology.php</a:t>
            </a:r>
            <a:r>
              <a:rPr lang="fi-FI" sz="1200" b="0"/>
              <a:t> [Accessed 21.4.2018]</a:t>
            </a:r>
            <a:endParaRPr sz="1200" b="0"/>
          </a:p>
          <a:p>
            <a:pPr marL="457200" marR="0" lvl="0" indent="-304800" algn="l" rtl="0">
              <a:lnSpc>
                <a:spcPct val="150000"/>
              </a:lnSpc>
              <a:spcBef>
                <a:spcPts val="0"/>
              </a:spcBef>
              <a:spcAft>
                <a:spcPts val="0"/>
              </a:spcAft>
              <a:buSzPts val="1200"/>
              <a:buChar char="●"/>
            </a:pPr>
            <a:r>
              <a:rPr lang="fi-FI" sz="1200"/>
              <a:t>Xu J.</a:t>
            </a:r>
            <a:r>
              <a:rPr lang="fi-FI" sz="1200" b="0"/>
              <a:t> 2014. A review of available technologies for seasonal thermal energy storage. Solar Energy. pp. 610-638. Available: </a:t>
            </a:r>
            <a:r>
              <a:rPr lang="fi-FI" sz="1200" b="0" u="sng">
                <a:solidFill>
                  <a:schemeClr val="hlink"/>
                </a:solidFill>
                <a:hlinkClick r:id="rId8"/>
              </a:rPr>
              <a:t>https://www.sciencedirect.com/science/article/pii/S0038092X13002272#bb0515</a:t>
            </a:r>
            <a:r>
              <a:rPr lang="fi-FI" sz="1200" b="0"/>
              <a:t> [Accessed: 22.4.2018]</a:t>
            </a:r>
            <a:endParaRPr sz="1300" b="0"/>
          </a:p>
        </p:txBody>
      </p:sp>
      <p:sp>
        <p:nvSpPr>
          <p:cNvPr id="172" name="Shape 172"/>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Source material used</a:t>
            </a:r>
            <a:endParaRPr sz="2700" b="1" i="0" u="none" strike="noStrike" cap="none">
              <a:solidFill>
                <a:schemeClr val="accent3"/>
              </a:solidFill>
              <a:latin typeface="Arial"/>
              <a:ea typeface="Arial"/>
              <a:cs typeface="Arial"/>
              <a:sym typeface="Arial"/>
            </a:endParaRPr>
          </a:p>
        </p:txBody>
      </p:sp>
      <p:sp>
        <p:nvSpPr>
          <p:cNvPr id="173" name="Shape 173"/>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74" name="Shape 174"/>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75" name="Shape 175"/>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rtl="0">
              <a:spcBef>
                <a:spcPts val="0"/>
              </a:spcBef>
              <a:spcAft>
                <a:spcPts val="0"/>
              </a:spcAft>
              <a:buClr>
                <a:schemeClr val="dk1"/>
              </a:buClr>
              <a:buFont typeface="Arial"/>
              <a:buNone/>
            </a:pPr>
            <a:r>
              <a:rPr lang="fi-FI"/>
              <a:t>25.04.2018</a:t>
            </a:r>
            <a:endParaRPr sz="800" b="1" i="0" u="none" strike="noStrike" cap="none">
              <a:solidFill>
                <a:srgbClr val="898989"/>
              </a:solidFill>
              <a:latin typeface="Arial"/>
              <a:ea typeface="Arial"/>
              <a:cs typeface="Arial"/>
              <a:sym typeface="Arial"/>
            </a:endParaRPr>
          </a:p>
        </p:txBody>
      </p:sp>
      <p:sp>
        <p:nvSpPr>
          <p:cNvPr id="176" name="Shape 176"/>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10</a:t>
            </a:fld>
            <a:endParaRPr sz="800" b="1" i="0" u="none" strike="noStrike" cap="none">
              <a:solidFill>
                <a:srgbClr val="898989"/>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572400" y="1497600"/>
            <a:ext cx="8134200" cy="4136400"/>
          </a:xfrm>
          <a:prstGeom prst="rect">
            <a:avLst/>
          </a:prstGeom>
          <a:noFill/>
          <a:ln>
            <a:noFill/>
          </a:ln>
        </p:spPr>
        <p:txBody>
          <a:bodyPr spcFirstLastPara="1" wrap="square" lIns="0" tIns="0" rIns="0" bIns="0" anchor="t" anchorCtr="0">
            <a:noAutofit/>
          </a:bodyPr>
          <a:lstStyle/>
          <a:p>
            <a:pPr marL="0" marR="0" lvl="0" indent="0" algn="l" rtl="0">
              <a:lnSpc>
                <a:spcPct val="150000"/>
              </a:lnSpc>
              <a:spcBef>
                <a:spcPts val="0"/>
              </a:spcBef>
              <a:spcAft>
                <a:spcPts val="0"/>
              </a:spcAft>
              <a:buClr>
                <a:schemeClr val="dk1"/>
              </a:buClr>
              <a:buSzPts val="2000"/>
              <a:buFont typeface="Arial"/>
              <a:buNone/>
            </a:pPr>
            <a:endParaRPr/>
          </a:p>
          <a:p>
            <a:pPr marL="0" marR="0" lvl="0" indent="0" algn="l" rtl="0">
              <a:lnSpc>
                <a:spcPct val="150000"/>
              </a:lnSpc>
              <a:spcBef>
                <a:spcPts val="400"/>
              </a:spcBef>
              <a:spcAft>
                <a:spcPts val="0"/>
              </a:spcAft>
              <a:buClr>
                <a:schemeClr val="dk1"/>
              </a:buClr>
              <a:buSzPts val="2000"/>
              <a:buFont typeface="Arial"/>
              <a:buNone/>
            </a:pPr>
            <a:endParaRPr sz="2000" b="1" i="0" u="none" strike="noStrike" cap="none">
              <a:solidFill>
                <a:schemeClr val="dk1"/>
              </a:solidFill>
              <a:latin typeface="Arial"/>
              <a:ea typeface="Arial"/>
              <a:cs typeface="Arial"/>
              <a:sym typeface="Arial"/>
            </a:endParaRPr>
          </a:p>
        </p:txBody>
      </p:sp>
      <p:sp>
        <p:nvSpPr>
          <p:cNvPr id="182" name="Shape 182"/>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Thank You! Questions?</a:t>
            </a:r>
            <a:endParaRPr sz="2700" b="1" i="0" u="none" strike="noStrike" cap="none">
              <a:solidFill>
                <a:schemeClr val="accent3"/>
              </a:solidFill>
              <a:latin typeface="Arial"/>
              <a:ea typeface="Arial"/>
              <a:cs typeface="Arial"/>
              <a:sym typeface="Arial"/>
            </a:endParaRPr>
          </a:p>
        </p:txBody>
      </p:sp>
      <p:sp>
        <p:nvSpPr>
          <p:cNvPr id="183" name="Shape 183"/>
          <p:cNvSpPr txBox="1">
            <a:spLocks noGrp="1"/>
          </p:cNvSpPr>
          <p:nvPr>
            <p:ph type="body" idx="2"/>
          </p:nvPr>
        </p:nvSpPr>
        <p:spPr>
          <a:xfrm>
            <a:off x="5143500" y="6145215"/>
            <a:ext cx="15366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84" name="Shape 184"/>
          <p:cNvSpPr txBox="1">
            <a:spLocks noGrp="1"/>
          </p:cNvSpPr>
          <p:nvPr>
            <p:ph type="body" idx="3"/>
          </p:nvPr>
        </p:nvSpPr>
        <p:spPr>
          <a:xfrm>
            <a:off x="6859589" y="6145215"/>
            <a:ext cx="1701900" cy="382500"/>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85" name="Shape 185"/>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lvl="0" indent="0" rtl="0">
              <a:spcBef>
                <a:spcPts val="0"/>
              </a:spcBef>
              <a:spcAft>
                <a:spcPts val="0"/>
              </a:spcAft>
              <a:buClr>
                <a:schemeClr val="dk1"/>
              </a:buClr>
              <a:buFont typeface="Arial"/>
              <a:buNone/>
            </a:pPr>
            <a:r>
              <a:rPr lang="fi-FI"/>
              <a:t>25.04.2018</a:t>
            </a:r>
            <a:endParaRPr sz="800" b="1" i="0" u="none" strike="noStrike" cap="none">
              <a:solidFill>
                <a:srgbClr val="898989"/>
              </a:solidFill>
              <a:latin typeface="Arial"/>
              <a:ea typeface="Arial"/>
              <a:cs typeface="Arial"/>
              <a:sym typeface="Arial"/>
            </a:endParaRPr>
          </a:p>
        </p:txBody>
      </p:sp>
      <p:sp>
        <p:nvSpPr>
          <p:cNvPr id="186" name="Shape 186"/>
          <p:cNvSpPr txBox="1">
            <a:spLocks noGrp="1"/>
          </p:cNvSpPr>
          <p:nvPr>
            <p:ph type="sldNum" idx="12"/>
          </p:nvPr>
        </p:nvSpPr>
        <p:spPr>
          <a:xfrm>
            <a:off x="3429000" y="6402388"/>
            <a:ext cx="1544700" cy="1254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11</a:t>
            </a:fld>
            <a:endParaRPr sz="800" b="1" i="0" u="none" strike="noStrike" cap="none">
              <a:solidFill>
                <a:srgbClr val="898989"/>
              </a:solidFill>
              <a:latin typeface="Arial"/>
              <a:ea typeface="Arial"/>
              <a:cs typeface="Arial"/>
              <a:sym typeface="Arial"/>
            </a:endParaRPr>
          </a:p>
        </p:txBody>
      </p:sp>
      <p:pic>
        <p:nvPicPr>
          <p:cNvPr id="187" name="Shape 187"/>
          <p:cNvPicPr preferRelativeResize="0"/>
          <p:nvPr/>
        </p:nvPicPr>
        <p:blipFill rotWithShape="1">
          <a:blip r:embed="rId3">
            <a:alphaModFix/>
          </a:blip>
          <a:srcRect t="6193" b="10666"/>
          <a:stretch/>
        </p:blipFill>
        <p:spPr>
          <a:xfrm>
            <a:off x="3139900" y="2297499"/>
            <a:ext cx="2637400" cy="226300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Introduction</a:t>
            </a:r>
            <a:endParaRPr sz="2700" b="1" i="0" u="none" strike="noStrike" cap="none">
              <a:solidFill>
                <a:schemeClr val="accent3"/>
              </a:solidFill>
              <a:latin typeface="Arial"/>
              <a:ea typeface="Arial"/>
              <a:cs typeface="Arial"/>
              <a:sym typeface="Arial"/>
            </a:endParaRPr>
          </a:p>
        </p:txBody>
      </p:sp>
      <p:sp>
        <p:nvSpPr>
          <p:cNvPr id="81" name="Shape 81"/>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82" name="Shape 82"/>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83" name="Shape 83"/>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25.04</a:t>
            </a:r>
            <a:r>
              <a:rPr lang="fi-FI" sz="800" b="1" i="0" u="none" strike="noStrike" cap="none">
                <a:solidFill>
                  <a:srgbClr val="898989"/>
                </a:solidFill>
                <a:latin typeface="Arial"/>
                <a:ea typeface="Arial"/>
                <a:cs typeface="Arial"/>
                <a:sym typeface="Arial"/>
              </a:rPr>
              <a:t>.2018</a:t>
            </a:r>
            <a:endParaRPr sz="800" b="1" i="0" u="none" strike="noStrike" cap="none">
              <a:solidFill>
                <a:srgbClr val="898989"/>
              </a:solidFill>
              <a:latin typeface="Arial"/>
              <a:ea typeface="Arial"/>
              <a:cs typeface="Arial"/>
              <a:sym typeface="Arial"/>
            </a:endParaRPr>
          </a:p>
        </p:txBody>
      </p:sp>
      <p:sp>
        <p:nvSpPr>
          <p:cNvPr id="84" name="Shape 84"/>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2</a:t>
            </a:fld>
            <a:endParaRPr sz="800" b="1" i="0" u="none" strike="noStrike" cap="none">
              <a:solidFill>
                <a:srgbClr val="898989"/>
              </a:solidFill>
              <a:latin typeface="Arial"/>
              <a:ea typeface="Arial"/>
              <a:cs typeface="Arial"/>
              <a:sym typeface="Arial"/>
            </a:endParaRPr>
          </a:p>
        </p:txBody>
      </p:sp>
      <p:sp>
        <p:nvSpPr>
          <p:cNvPr id="85" name="Shape 85"/>
          <p:cNvSpPr txBox="1">
            <a:spLocks noGrp="1"/>
          </p:cNvSpPr>
          <p:nvPr>
            <p:ph type="body" idx="1"/>
          </p:nvPr>
        </p:nvSpPr>
        <p:spPr>
          <a:xfrm>
            <a:off x="572400" y="1497600"/>
            <a:ext cx="7989000" cy="4136400"/>
          </a:xfrm>
          <a:prstGeom prst="rect">
            <a:avLst/>
          </a:prstGeom>
          <a:noFill/>
          <a:ln>
            <a:noFill/>
          </a:ln>
        </p:spPr>
        <p:txBody>
          <a:bodyPr spcFirstLastPara="1" wrap="square" lIns="0" tIns="0" rIns="0" bIns="0" anchor="t" anchorCtr="0">
            <a:noAutofit/>
          </a:bodyPr>
          <a:lstStyle/>
          <a:p>
            <a:pPr marL="0" lvl="0" indent="0" rtl="0">
              <a:lnSpc>
                <a:spcPct val="115000"/>
              </a:lnSpc>
              <a:spcBef>
                <a:spcPts val="0"/>
              </a:spcBef>
              <a:spcAft>
                <a:spcPts val="0"/>
              </a:spcAft>
              <a:buClr>
                <a:schemeClr val="dk1"/>
              </a:buClr>
              <a:buSzPts val="1100"/>
              <a:buFont typeface="Arial"/>
              <a:buNone/>
            </a:pPr>
            <a:endParaRPr sz="1200" b="0">
              <a:solidFill>
                <a:srgbClr val="000000"/>
              </a:solidFill>
              <a:highlight>
                <a:srgbClr val="FFFFFF"/>
              </a:highlight>
            </a:endParaRPr>
          </a:p>
          <a:p>
            <a:pPr marL="457200" lvl="0" indent="-317500" rtl="0">
              <a:lnSpc>
                <a:spcPct val="115000"/>
              </a:lnSpc>
              <a:spcBef>
                <a:spcPts val="0"/>
              </a:spcBef>
              <a:spcAft>
                <a:spcPts val="0"/>
              </a:spcAft>
              <a:buClr>
                <a:srgbClr val="000000"/>
              </a:buClr>
              <a:buSzPts val="1400"/>
              <a:buChar char="●"/>
            </a:pPr>
            <a:r>
              <a:rPr lang="fi-FI">
                <a:solidFill>
                  <a:srgbClr val="000000"/>
                </a:solidFill>
                <a:highlight>
                  <a:srgbClr val="FFFFFF"/>
                </a:highlight>
              </a:rPr>
              <a:t>The main idea with Thermal Energy Storage (TES) systems is to store thermal energy (heat or cold) in some form of medium for long periods</a:t>
            </a:r>
            <a:endParaRPr>
              <a:solidFill>
                <a:srgbClr val="000000"/>
              </a:solidFill>
              <a:highlight>
                <a:srgbClr val="FFFFFF"/>
              </a:highlight>
            </a:endParaRPr>
          </a:p>
          <a:p>
            <a:pPr marL="0" lvl="0" indent="0" rtl="0">
              <a:lnSpc>
                <a:spcPct val="115000"/>
              </a:lnSpc>
              <a:spcBef>
                <a:spcPts val="0"/>
              </a:spcBef>
              <a:spcAft>
                <a:spcPts val="0"/>
              </a:spcAft>
              <a:buNone/>
            </a:pPr>
            <a:endParaRPr>
              <a:solidFill>
                <a:srgbClr val="000000"/>
              </a:solidFill>
              <a:highlight>
                <a:srgbClr val="FFFFFF"/>
              </a:highlight>
            </a:endParaRPr>
          </a:p>
          <a:p>
            <a:pPr marL="457200" lvl="0" indent="-317500" rtl="0">
              <a:lnSpc>
                <a:spcPct val="115000"/>
              </a:lnSpc>
              <a:spcBef>
                <a:spcPts val="0"/>
              </a:spcBef>
              <a:spcAft>
                <a:spcPts val="0"/>
              </a:spcAft>
              <a:buClr>
                <a:srgbClr val="000000"/>
              </a:buClr>
              <a:buSzPts val="1400"/>
              <a:buChar char="●"/>
            </a:pPr>
            <a:r>
              <a:rPr lang="fi-FI">
                <a:solidFill>
                  <a:srgbClr val="000000"/>
                </a:solidFill>
                <a:highlight>
                  <a:srgbClr val="FFFFFF"/>
                </a:highlight>
              </a:rPr>
              <a:t>Since the variable renewable energy becomes more used around the world, it’s important to have the ability to store energy</a:t>
            </a:r>
            <a:endParaRPr>
              <a:solidFill>
                <a:srgbClr val="000000"/>
              </a:solidFill>
              <a:highlight>
                <a:srgbClr val="FFFFFF"/>
              </a:highlight>
            </a:endParaRPr>
          </a:p>
          <a:p>
            <a:pPr marL="0" lvl="0" indent="0" rtl="0">
              <a:lnSpc>
                <a:spcPct val="115000"/>
              </a:lnSpc>
              <a:spcBef>
                <a:spcPts val="0"/>
              </a:spcBef>
              <a:spcAft>
                <a:spcPts val="0"/>
              </a:spcAft>
              <a:buNone/>
            </a:pPr>
            <a:endParaRPr>
              <a:solidFill>
                <a:srgbClr val="000000"/>
              </a:solidFill>
              <a:highlight>
                <a:srgbClr val="FFFFFF"/>
              </a:highlight>
            </a:endParaRPr>
          </a:p>
          <a:p>
            <a:pPr marL="457200" lvl="0" indent="-317500" rtl="0">
              <a:lnSpc>
                <a:spcPct val="115000"/>
              </a:lnSpc>
              <a:spcBef>
                <a:spcPts val="0"/>
              </a:spcBef>
              <a:spcAft>
                <a:spcPts val="0"/>
              </a:spcAft>
              <a:buClr>
                <a:srgbClr val="000000"/>
              </a:buClr>
              <a:buSzPts val="1400"/>
              <a:buChar char="●"/>
            </a:pPr>
            <a:r>
              <a:rPr lang="fi-FI">
                <a:solidFill>
                  <a:srgbClr val="000000"/>
                </a:solidFill>
                <a:highlight>
                  <a:srgbClr val="FFFFFF"/>
                </a:highlight>
              </a:rPr>
              <a:t>There are three different main types of TES:</a:t>
            </a:r>
            <a:endParaRPr>
              <a:solidFill>
                <a:srgbClr val="000000"/>
              </a:solidFill>
              <a:highlight>
                <a:srgbClr val="FFFFFF"/>
              </a:highlight>
            </a:endParaRPr>
          </a:p>
          <a:p>
            <a:pPr marL="914400" lvl="0" indent="-304800" rtl="0">
              <a:lnSpc>
                <a:spcPct val="115000"/>
              </a:lnSpc>
              <a:spcBef>
                <a:spcPts val="0"/>
              </a:spcBef>
              <a:spcAft>
                <a:spcPts val="0"/>
              </a:spcAft>
              <a:buClr>
                <a:srgbClr val="000000"/>
              </a:buClr>
              <a:buSzPts val="1200"/>
              <a:buAutoNum type="arabicPeriod"/>
            </a:pPr>
            <a:r>
              <a:rPr lang="fi-FI" sz="1200">
                <a:solidFill>
                  <a:srgbClr val="000000"/>
                </a:solidFill>
                <a:highlight>
                  <a:srgbClr val="FFFFFF"/>
                </a:highlight>
              </a:rPr>
              <a:t>Sensible heat storages</a:t>
            </a:r>
            <a:endParaRPr sz="1200">
              <a:solidFill>
                <a:srgbClr val="000000"/>
              </a:solidFill>
              <a:highlight>
                <a:srgbClr val="FFFFFF"/>
              </a:highlight>
            </a:endParaRPr>
          </a:p>
          <a:p>
            <a:pPr marL="914400" lvl="0" indent="-304800" rtl="0">
              <a:lnSpc>
                <a:spcPct val="115000"/>
              </a:lnSpc>
              <a:spcBef>
                <a:spcPts val="0"/>
              </a:spcBef>
              <a:spcAft>
                <a:spcPts val="0"/>
              </a:spcAft>
              <a:buClr>
                <a:srgbClr val="000000"/>
              </a:buClr>
              <a:buSzPts val="1200"/>
              <a:buAutoNum type="arabicPeriod"/>
            </a:pPr>
            <a:r>
              <a:rPr lang="fi-FI" sz="1200">
                <a:solidFill>
                  <a:srgbClr val="000000"/>
                </a:solidFill>
                <a:highlight>
                  <a:srgbClr val="FFFFFF"/>
                </a:highlight>
              </a:rPr>
              <a:t>Latent heat storages</a:t>
            </a:r>
            <a:endParaRPr sz="1200">
              <a:solidFill>
                <a:srgbClr val="000000"/>
              </a:solidFill>
              <a:highlight>
                <a:srgbClr val="FFFFFF"/>
              </a:highlight>
            </a:endParaRPr>
          </a:p>
          <a:p>
            <a:pPr marL="914400" lvl="0" indent="-304800" rtl="0">
              <a:lnSpc>
                <a:spcPct val="115000"/>
              </a:lnSpc>
              <a:spcBef>
                <a:spcPts val="0"/>
              </a:spcBef>
              <a:spcAft>
                <a:spcPts val="0"/>
              </a:spcAft>
              <a:buClr>
                <a:srgbClr val="000000"/>
              </a:buClr>
              <a:buSzPts val="1200"/>
              <a:buAutoNum type="arabicPeriod"/>
            </a:pPr>
            <a:r>
              <a:rPr lang="fi-FI" sz="1200">
                <a:solidFill>
                  <a:srgbClr val="000000"/>
                </a:solidFill>
                <a:highlight>
                  <a:srgbClr val="FFFFFF"/>
                </a:highlight>
              </a:rPr>
              <a:t>Thermo-chemical storages</a:t>
            </a:r>
            <a:endParaRPr sz="1200">
              <a:solidFill>
                <a:srgbClr val="000000"/>
              </a:solidFill>
              <a:highlight>
                <a:srgbClr val="FFFFFF"/>
              </a:highlight>
            </a:endParaRPr>
          </a:p>
          <a:p>
            <a:pPr marL="0" lvl="0" indent="0" rtl="0">
              <a:lnSpc>
                <a:spcPct val="115000"/>
              </a:lnSpc>
              <a:spcBef>
                <a:spcPts val="0"/>
              </a:spcBef>
              <a:spcAft>
                <a:spcPts val="0"/>
              </a:spcAft>
              <a:buNone/>
            </a:pPr>
            <a:endParaRPr sz="1200">
              <a:solidFill>
                <a:srgbClr val="545454"/>
              </a:solidFill>
              <a:highlight>
                <a:srgbClr val="FFFFFF"/>
              </a:highlight>
            </a:endParaRPr>
          </a:p>
          <a:p>
            <a:pPr marL="457200" lvl="0" indent="-317500" rtl="0">
              <a:lnSpc>
                <a:spcPct val="115000"/>
              </a:lnSpc>
              <a:spcBef>
                <a:spcPts val="0"/>
              </a:spcBef>
              <a:spcAft>
                <a:spcPts val="0"/>
              </a:spcAft>
              <a:buClr>
                <a:srgbClr val="000000"/>
              </a:buClr>
              <a:buSzPts val="1400"/>
              <a:buChar char="●"/>
            </a:pPr>
            <a:r>
              <a:rPr lang="fi-FI">
                <a:solidFill>
                  <a:srgbClr val="000000"/>
                </a:solidFill>
                <a:highlight>
                  <a:schemeClr val="lt1"/>
                </a:highlight>
              </a:rPr>
              <a:t>The key parameters of thermal energy stores are their capacity, energy density, power rating (ability to discharge), efficiency (losses over time and with charge/discharge) and cost.</a:t>
            </a:r>
            <a:endParaRPr>
              <a:solidFill>
                <a:srgbClr val="000000"/>
              </a:solidFill>
              <a:highlight>
                <a:srgbClr val="FFFFFF"/>
              </a:highligh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122975" y="1360800"/>
            <a:ext cx="4321500" cy="4136400"/>
          </a:xfrm>
          <a:prstGeom prst="rect">
            <a:avLst/>
          </a:prstGeom>
          <a:noFill/>
          <a:ln>
            <a:noFill/>
          </a:ln>
        </p:spPr>
        <p:txBody>
          <a:bodyPr spcFirstLastPara="1" wrap="square" lIns="0" tIns="0" rIns="0" bIns="0" anchor="t" anchorCtr="0">
            <a:noAutofit/>
          </a:bodyPr>
          <a:lstStyle/>
          <a:p>
            <a:pPr marL="292100" marR="0" lvl="0" indent="-292100" algn="l" rtl="0">
              <a:lnSpc>
                <a:spcPct val="150000"/>
              </a:lnSpc>
              <a:spcBef>
                <a:spcPts val="400"/>
              </a:spcBef>
              <a:spcAft>
                <a:spcPts val="0"/>
              </a:spcAft>
              <a:buClr>
                <a:schemeClr val="dk1"/>
              </a:buClr>
              <a:buSzPts val="2000"/>
              <a:buFont typeface="Arial"/>
              <a:buChar char="•"/>
            </a:pPr>
            <a:r>
              <a:rPr lang="fi-FI"/>
              <a:t>The heat is stored by changing the temperature of the storage medium</a:t>
            </a:r>
            <a:endParaRPr/>
          </a:p>
          <a:p>
            <a:pPr marL="292100" marR="0" lvl="0" indent="-292100" algn="l" rtl="0">
              <a:lnSpc>
                <a:spcPct val="150000"/>
              </a:lnSpc>
              <a:spcBef>
                <a:spcPts val="400"/>
              </a:spcBef>
              <a:spcAft>
                <a:spcPts val="0"/>
              </a:spcAft>
              <a:buClr>
                <a:schemeClr val="dk1"/>
              </a:buClr>
              <a:buSzPts val="2000"/>
              <a:buFont typeface="Arial"/>
              <a:buChar char="•"/>
            </a:pPr>
            <a:r>
              <a:rPr lang="fi-FI"/>
              <a:t>The storage medium (liquid or solid) can be among others: water, molten salts, rock beds, sand etc. </a:t>
            </a:r>
            <a:endParaRPr/>
          </a:p>
          <a:p>
            <a:pPr marL="457200" lvl="0" indent="-304800" rtl="0">
              <a:lnSpc>
                <a:spcPct val="115000"/>
              </a:lnSpc>
              <a:spcBef>
                <a:spcPts val="0"/>
              </a:spcBef>
              <a:spcAft>
                <a:spcPts val="0"/>
              </a:spcAft>
              <a:buClr>
                <a:srgbClr val="545454"/>
              </a:buClr>
              <a:buSzPts val="1200"/>
              <a:buChar char="●"/>
            </a:pPr>
            <a:r>
              <a:rPr lang="fi-FI" sz="1050">
                <a:highlight>
                  <a:srgbClr val="FFFFFF"/>
                </a:highlight>
              </a:rPr>
              <a:t>Usually depends on the medium’s heat capacity, the range of temperatures at which the store will operate and the volume available for it</a:t>
            </a:r>
            <a:endParaRPr/>
          </a:p>
          <a:p>
            <a:pPr marL="292100" marR="0" lvl="0" indent="-292100" algn="l" rtl="0">
              <a:lnSpc>
                <a:spcPct val="150000"/>
              </a:lnSpc>
              <a:spcBef>
                <a:spcPts val="400"/>
              </a:spcBef>
              <a:spcAft>
                <a:spcPts val="0"/>
              </a:spcAft>
              <a:buClr>
                <a:schemeClr val="dk1"/>
              </a:buClr>
              <a:buSzPts val="2000"/>
              <a:buFont typeface="Arial"/>
              <a:buChar char="•"/>
            </a:pPr>
            <a:r>
              <a:rPr lang="fi-FI"/>
              <a:t>The most widely used form for TES</a:t>
            </a:r>
            <a:endParaRPr/>
          </a:p>
          <a:p>
            <a:pPr marL="292100" marR="0" lvl="0" indent="-292100" algn="l" rtl="0">
              <a:lnSpc>
                <a:spcPct val="150000"/>
              </a:lnSpc>
              <a:spcBef>
                <a:spcPts val="400"/>
              </a:spcBef>
              <a:spcAft>
                <a:spcPts val="0"/>
              </a:spcAft>
              <a:buClr>
                <a:schemeClr val="dk1"/>
              </a:buClr>
              <a:buSzPts val="2000"/>
              <a:buFont typeface="Arial"/>
              <a:buChar char="•"/>
            </a:pPr>
            <a:r>
              <a:rPr lang="fi-FI"/>
              <a:t>Sensible heat storages and their medium have quite low energy density → need of large volume of storage medium</a:t>
            </a:r>
            <a:endParaRPr/>
          </a:p>
          <a:p>
            <a:pPr marL="914400" marR="0" lvl="0" indent="-317500" algn="l" rtl="0">
              <a:lnSpc>
                <a:spcPct val="150000"/>
              </a:lnSpc>
              <a:spcBef>
                <a:spcPts val="0"/>
              </a:spcBef>
              <a:spcAft>
                <a:spcPts val="0"/>
              </a:spcAft>
              <a:buSzPts val="1400"/>
              <a:buChar char="-"/>
            </a:pPr>
            <a:r>
              <a:rPr lang="fi-FI"/>
              <a:t> </a:t>
            </a:r>
            <a:r>
              <a:rPr lang="fi-FI">
                <a:solidFill>
                  <a:srgbClr val="000000"/>
                </a:solidFill>
              </a:rPr>
              <a:t>UTES</a:t>
            </a:r>
            <a:endParaRPr>
              <a:solidFill>
                <a:srgbClr val="000000"/>
              </a:solidFill>
            </a:endParaRPr>
          </a:p>
          <a:p>
            <a:pPr marL="0" marR="0" lvl="0" indent="0" algn="l" rtl="0">
              <a:lnSpc>
                <a:spcPct val="150000"/>
              </a:lnSpc>
              <a:spcBef>
                <a:spcPts val="400"/>
              </a:spcBef>
              <a:spcAft>
                <a:spcPts val="0"/>
              </a:spcAft>
              <a:buNone/>
            </a:pPr>
            <a:endParaRPr/>
          </a:p>
        </p:txBody>
      </p:sp>
      <p:sp>
        <p:nvSpPr>
          <p:cNvPr id="91" name="Shape 91"/>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a:t>Sensible heat storage</a:t>
            </a:r>
            <a:endParaRPr sz="2700" b="1" i="0" u="none" strike="noStrike" cap="none">
              <a:solidFill>
                <a:schemeClr val="accent3"/>
              </a:solidFill>
              <a:latin typeface="Arial"/>
              <a:ea typeface="Arial"/>
              <a:cs typeface="Arial"/>
              <a:sym typeface="Arial"/>
            </a:endParaRPr>
          </a:p>
        </p:txBody>
      </p:sp>
      <p:sp>
        <p:nvSpPr>
          <p:cNvPr id="92" name="Shape 92"/>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93" name="Shape 93"/>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94" name="Shape 9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rtl="0">
              <a:spcBef>
                <a:spcPts val="0"/>
              </a:spcBef>
              <a:spcAft>
                <a:spcPts val="0"/>
              </a:spcAft>
              <a:buClr>
                <a:schemeClr val="dk1"/>
              </a:buClr>
              <a:buFont typeface="Arial"/>
              <a:buNone/>
            </a:pPr>
            <a:r>
              <a:rPr lang="fi-FI"/>
              <a:t>25.04.2018</a:t>
            </a:r>
            <a:endParaRPr sz="800" b="1" i="0" u="none" strike="noStrike" cap="none">
              <a:solidFill>
                <a:srgbClr val="898989"/>
              </a:solidFill>
              <a:latin typeface="Arial"/>
              <a:ea typeface="Arial"/>
              <a:cs typeface="Arial"/>
              <a:sym typeface="Arial"/>
            </a:endParaRPr>
          </a:p>
        </p:txBody>
      </p:sp>
      <p:sp>
        <p:nvSpPr>
          <p:cNvPr id="95" name="Shape 95"/>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3</a:t>
            </a:fld>
            <a:endParaRPr sz="800" b="1" i="0" u="none" strike="noStrike" cap="none">
              <a:solidFill>
                <a:srgbClr val="898989"/>
              </a:solidFill>
              <a:latin typeface="Arial"/>
              <a:ea typeface="Arial"/>
              <a:cs typeface="Arial"/>
              <a:sym typeface="Arial"/>
            </a:endParaRPr>
          </a:p>
        </p:txBody>
      </p:sp>
      <p:pic>
        <p:nvPicPr>
          <p:cNvPr id="96" name="Shape 96"/>
          <p:cNvPicPr preferRelativeResize="0"/>
          <p:nvPr/>
        </p:nvPicPr>
        <p:blipFill>
          <a:blip r:embed="rId3">
            <a:alphaModFix/>
          </a:blip>
          <a:stretch>
            <a:fillRect/>
          </a:stretch>
        </p:blipFill>
        <p:spPr>
          <a:xfrm>
            <a:off x="4444475" y="1271250"/>
            <a:ext cx="4683100" cy="2240975"/>
          </a:xfrm>
          <a:prstGeom prst="rect">
            <a:avLst/>
          </a:prstGeom>
          <a:noFill/>
          <a:ln>
            <a:noFill/>
          </a:ln>
        </p:spPr>
      </p:pic>
      <p:pic>
        <p:nvPicPr>
          <p:cNvPr id="97" name="Shape 97"/>
          <p:cNvPicPr preferRelativeResize="0"/>
          <p:nvPr/>
        </p:nvPicPr>
        <p:blipFill>
          <a:blip r:embed="rId4">
            <a:alphaModFix/>
          </a:blip>
          <a:stretch>
            <a:fillRect/>
          </a:stretch>
        </p:blipFill>
        <p:spPr>
          <a:xfrm>
            <a:off x="4711825" y="3727750"/>
            <a:ext cx="4321500" cy="30227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10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104050" y="1333750"/>
            <a:ext cx="4944000" cy="4385400"/>
          </a:xfrm>
          <a:prstGeom prst="rect">
            <a:avLst/>
          </a:prstGeom>
        </p:spPr>
        <p:txBody>
          <a:bodyPr spcFirstLastPara="1" wrap="square" lIns="91425" tIns="91425" rIns="91425" bIns="91425" anchor="t" anchorCtr="0">
            <a:noAutofit/>
          </a:bodyPr>
          <a:lstStyle/>
          <a:p>
            <a:pPr marL="457200" lvl="0" indent="-317500" rtl="0">
              <a:spcBef>
                <a:spcPts val="280"/>
              </a:spcBef>
              <a:spcAft>
                <a:spcPts val="0"/>
              </a:spcAft>
              <a:buSzPts val="1400"/>
              <a:buChar char="●"/>
            </a:pPr>
            <a:r>
              <a:rPr lang="fi-FI"/>
              <a:t>Latent heat storages are based on a phase change (usually solid-liquid) of a phase change material (PCM)</a:t>
            </a:r>
            <a:endParaRPr/>
          </a:p>
          <a:p>
            <a:pPr marL="457200" lvl="0" indent="-317500" rtl="0">
              <a:spcBef>
                <a:spcPts val="0"/>
              </a:spcBef>
              <a:spcAft>
                <a:spcPts val="0"/>
              </a:spcAft>
              <a:buSzPts val="1400"/>
              <a:buChar char="●"/>
            </a:pPr>
            <a:r>
              <a:rPr lang="fi-FI"/>
              <a:t>They provide thermal energy at constant temperature</a:t>
            </a:r>
            <a:endParaRPr/>
          </a:p>
          <a:p>
            <a:pPr marL="457200" lvl="0" indent="-317500" rtl="0">
              <a:spcBef>
                <a:spcPts val="0"/>
              </a:spcBef>
              <a:spcAft>
                <a:spcPts val="0"/>
              </a:spcAft>
              <a:buSzPts val="1400"/>
              <a:buChar char="●"/>
            </a:pPr>
            <a:r>
              <a:rPr lang="fi-FI"/>
              <a:t>Over the last decade, researches have shown much interest in the use of PCMs both in daily and seasonal use</a:t>
            </a:r>
            <a:endParaRPr/>
          </a:p>
          <a:p>
            <a:pPr marL="457200" lvl="0" indent="-317500" rtl="0">
              <a:spcBef>
                <a:spcPts val="0"/>
              </a:spcBef>
              <a:spcAft>
                <a:spcPts val="0"/>
              </a:spcAft>
              <a:buClr>
                <a:srgbClr val="000000"/>
              </a:buClr>
              <a:buSzPts val="1400"/>
              <a:buChar char="●"/>
            </a:pPr>
            <a:r>
              <a:rPr lang="fi-FI">
                <a:solidFill>
                  <a:srgbClr val="000000"/>
                </a:solidFill>
              </a:rPr>
              <a:t>For seasonal storage purposes, there seems to be much potential in active solar storage. Solar collector is often connected with e.g. agriculture greenhouses or heat pumps</a:t>
            </a:r>
            <a:endParaRPr>
              <a:solidFill>
                <a:srgbClr val="000000"/>
              </a:solidFill>
            </a:endParaRPr>
          </a:p>
          <a:p>
            <a:pPr marL="0" lvl="0" indent="0">
              <a:spcBef>
                <a:spcPts val="280"/>
              </a:spcBef>
              <a:spcAft>
                <a:spcPts val="0"/>
              </a:spcAft>
              <a:buNone/>
            </a:pPr>
            <a:endParaRPr/>
          </a:p>
        </p:txBody>
      </p:sp>
      <p:sp>
        <p:nvSpPr>
          <p:cNvPr id="104" name="Shape 104"/>
          <p:cNvSpPr txBox="1">
            <a:spLocks noGrp="1"/>
          </p:cNvSpPr>
          <p:nvPr>
            <p:ph type="ctrTitle"/>
          </p:nvPr>
        </p:nvSpPr>
        <p:spPr>
          <a:xfrm>
            <a:off x="572400" y="487740"/>
            <a:ext cx="7772400" cy="900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fi-FI"/>
              <a:t>Latent heat storage</a:t>
            </a:r>
            <a:endParaRPr/>
          </a:p>
        </p:txBody>
      </p:sp>
      <p:sp>
        <p:nvSpPr>
          <p:cNvPr id="105" name="Shape 105"/>
          <p:cNvSpPr txBox="1">
            <a:spLocks noGrp="1"/>
          </p:cNvSpPr>
          <p:nvPr>
            <p:ph type="body" idx="2"/>
          </p:nvPr>
        </p:nvSpPr>
        <p:spPr>
          <a:xfrm>
            <a:off x="5143500" y="6145215"/>
            <a:ext cx="15366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06" name="Shape 106"/>
          <p:cNvSpPr txBox="1">
            <a:spLocks noGrp="1"/>
          </p:cNvSpPr>
          <p:nvPr>
            <p:ph type="body" idx="3"/>
          </p:nvPr>
        </p:nvSpPr>
        <p:spPr>
          <a:xfrm>
            <a:off x="6859589" y="6145215"/>
            <a:ext cx="17019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07" name="Shape 107"/>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4</a:t>
            </a:fld>
            <a:endParaRPr/>
          </a:p>
        </p:txBody>
      </p:sp>
      <p:pic>
        <p:nvPicPr>
          <p:cNvPr id="108" name="Shape 108"/>
          <p:cNvPicPr preferRelativeResize="0"/>
          <p:nvPr/>
        </p:nvPicPr>
        <p:blipFill>
          <a:blip r:embed="rId3">
            <a:alphaModFix/>
          </a:blip>
          <a:stretch>
            <a:fillRect/>
          </a:stretch>
        </p:blipFill>
        <p:spPr>
          <a:xfrm>
            <a:off x="5143500" y="3598313"/>
            <a:ext cx="3779775" cy="2929487"/>
          </a:xfrm>
          <a:prstGeom prst="rect">
            <a:avLst/>
          </a:prstGeom>
          <a:noFill/>
          <a:ln>
            <a:noFill/>
          </a:ln>
        </p:spPr>
      </p:pic>
      <p:pic>
        <p:nvPicPr>
          <p:cNvPr id="109" name="Shape 109"/>
          <p:cNvPicPr preferRelativeResize="0"/>
          <p:nvPr/>
        </p:nvPicPr>
        <p:blipFill>
          <a:blip r:embed="rId4">
            <a:alphaModFix/>
          </a:blip>
          <a:stretch>
            <a:fillRect/>
          </a:stretch>
        </p:blipFill>
        <p:spPr>
          <a:xfrm>
            <a:off x="5048050" y="1097275"/>
            <a:ext cx="4069975" cy="2327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body" idx="1"/>
          </p:nvPr>
        </p:nvSpPr>
        <p:spPr>
          <a:xfrm>
            <a:off x="0" y="1135125"/>
            <a:ext cx="4653900" cy="4498800"/>
          </a:xfrm>
          <a:prstGeom prst="rect">
            <a:avLst/>
          </a:prstGeom>
        </p:spPr>
        <p:txBody>
          <a:bodyPr spcFirstLastPara="1" wrap="square" lIns="91425" tIns="91425" rIns="91425" bIns="91425" anchor="t" anchorCtr="0">
            <a:noAutofit/>
          </a:bodyPr>
          <a:lstStyle/>
          <a:p>
            <a:pPr marL="457200" lvl="0" indent="-317500" rtl="0">
              <a:spcBef>
                <a:spcPts val="280"/>
              </a:spcBef>
              <a:spcAft>
                <a:spcPts val="0"/>
              </a:spcAft>
              <a:buSzPts val="1400"/>
              <a:buChar char="●"/>
            </a:pPr>
            <a:r>
              <a:rPr lang="fi-FI"/>
              <a:t>Chemical storage includes chemical reaction and thermochemical sorption storage </a:t>
            </a:r>
            <a:endParaRPr/>
          </a:p>
          <a:p>
            <a:pPr marL="457200" lvl="0" indent="0" rtl="0">
              <a:spcBef>
                <a:spcPts val="280"/>
              </a:spcBef>
              <a:spcAft>
                <a:spcPts val="0"/>
              </a:spcAft>
              <a:buNone/>
            </a:pPr>
            <a:r>
              <a:rPr lang="fi-FI" sz="1200" u="sng"/>
              <a:t>Chemical reaction:</a:t>
            </a:r>
            <a:endParaRPr sz="1200" u="sng"/>
          </a:p>
          <a:p>
            <a:pPr marL="914400" lvl="0" indent="-304800" rtl="0">
              <a:spcBef>
                <a:spcPts val="280"/>
              </a:spcBef>
              <a:spcAft>
                <a:spcPts val="0"/>
              </a:spcAft>
              <a:buSzPts val="1200"/>
              <a:buChar char="●"/>
            </a:pPr>
            <a:r>
              <a:rPr lang="fi-FI" sz="1200"/>
              <a:t>A reversible reaction between two substances: endothermic decomposition and exothermic synthesis process</a:t>
            </a:r>
            <a:endParaRPr sz="1200"/>
          </a:p>
          <a:p>
            <a:pPr marL="914400" lvl="0" indent="-304800" rtl="0">
              <a:spcBef>
                <a:spcPts val="0"/>
              </a:spcBef>
              <a:spcAft>
                <a:spcPts val="0"/>
              </a:spcAft>
              <a:buSzPts val="1200"/>
              <a:buChar char="●"/>
            </a:pPr>
            <a:r>
              <a:rPr lang="fi-FI" sz="1200"/>
              <a:t>Two substances are stored separately during the storage period</a:t>
            </a:r>
            <a:endParaRPr sz="1200"/>
          </a:p>
          <a:p>
            <a:pPr marL="457200" lvl="0" indent="0" rtl="0">
              <a:spcBef>
                <a:spcPts val="280"/>
              </a:spcBef>
              <a:spcAft>
                <a:spcPts val="0"/>
              </a:spcAft>
              <a:buNone/>
            </a:pPr>
            <a:r>
              <a:rPr lang="fi-FI" sz="1200" u="sng"/>
              <a:t>Sorption storage:</a:t>
            </a:r>
            <a:endParaRPr sz="1200" u="sng"/>
          </a:p>
          <a:p>
            <a:pPr marL="914400" lvl="0" indent="-304800" rtl="0">
              <a:spcBef>
                <a:spcPts val="280"/>
              </a:spcBef>
              <a:spcAft>
                <a:spcPts val="0"/>
              </a:spcAft>
              <a:buSzPts val="1200"/>
              <a:buChar char="●"/>
            </a:pPr>
            <a:r>
              <a:rPr lang="fi-FI" sz="1200"/>
              <a:t>Adsorption: Gas bonds to the surface of a solid, without creating a new material</a:t>
            </a:r>
            <a:endParaRPr sz="1200"/>
          </a:p>
          <a:p>
            <a:pPr marL="914400" lvl="0" indent="-304800" rtl="0">
              <a:spcBef>
                <a:spcPts val="0"/>
              </a:spcBef>
              <a:spcAft>
                <a:spcPts val="0"/>
              </a:spcAft>
              <a:buSzPts val="1200"/>
              <a:buChar char="●"/>
            </a:pPr>
            <a:r>
              <a:rPr lang="fi-FI" sz="1200"/>
              <a:t>Absorption: New compound is formed</a:t>
            </a:r>
            <a:endParaRPr sz="1200"/>
          </a:p>
          <a:p>
            <a:pPr marL="457200" lvl="0" indent="-317500" rtl="0">
              <a:spcBef>
                <a:spcPts val="0"/>
              </a:spcBef>
              <a:spcAft>
                <a:spcPts val="0"/>
              </a:spcAft>
              <a:buSzPts val="1400"/>
              <a:buChar char="●"/>
            </a:pPr>
            <a:r>
              <a:rPr lang="fi-FI"/>
              <a:t>Why?</a:t>
            </a:r>
            <a:endParaRPr/>
          </a:p>
          <a:p>
            <a:pPr marL="914400" lvl="1" indent="-304800" rtl="0">
              <a:spcBef>
                <a:spcPts val="0"/>
              </a:spcBef>
              <a:spcAft>
                <a:spcPts val="0"/>
              </a:spcAft>
              <a:buSzPts val="1200"/>
              <a:buChar char="○"/>
            </a:pPr>
            <a:r>
              <a:rPr lang="fi-FI" sz="1200" b="1"/>
              <a:t>The thermal storage volume for 34m3 water equivalent (70C increase) is only 1m3 for chemical reaction storage </a:t>
            </a:r>
            <a:endParaRPr sz="1200" b="1"/>
          </a:p>
          <a:p>
            <a:pPr marL="914400" lvl="1" indent="-304800" rtl="0">
              <a:spcBef>
                <a:spcPts val="0"/>
              </a:spcBef>
              <a:spcAft>
                <a:spcPts val="0"/>
              </a:spcAft>
              <a:buSzPts val="1200"/>
              <a:buChar char="○"/>
            </a:pPr>
            <a:r>
              <a:rPr lang="fi-FI" sz="1200" b="1"/>
              <a:t>Capable to conserve energy at ambient temperature as long as desired without heat losses</a:t>
            </a:r>
            <a:endParaRPr sz="1200" b="1"/>
          </a:p>
          <a:p>
            <a:pPr marL="0" lvl="0" indent="0" rtl="0">
              <a:spcBef>
                <a:spcPts val="280"/>
              </a:spcBef>
              <a:spcAft>
                <a:spcPts val="0"/>
              </a:spcAft>
              <a:buNone/>
            </a:pPr>
            <a:r>
              <a:rPr lang="fi-FI"/>
              <a:t>--&gt; Has become a widely researched technology</a:t>
            </a:r>
            <a:endParaRPr sz="1100" b="0"/>
          </a:p>
          <a:p>
            <a:pPr marL="0" lvl="0" indent="0">
              <a:spcBef>
                <a:spcPts val="280"/>
              </a:spcBef>
              <a:spcAft>
                <a:spcPts val="0"/>
              </a:spcAft>
              <a:buNone/>
            </a:pPr>
            <a:endParaRPr/>
          </a:p>
        </p:txBody>
      </p:sp>
      <p:sp>
        <p:nvSpPr>
          <p:cNvPr id="116" name="Shape 116"/>
          <p:cNvSpPr txBox="1">
            <a:spLocks noGrp="1"/>
          </p:cNvSpPr>
          <p:nvPr>
            <p:ph type="ctrTitle"/>
          </p:nvPr>
        </p:nvSpPr>
        <p:spPr>
          <a:xfrm>
            <a:off x="572400" y="487740"/>
            <a:ext cx="7772400" cy="900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fi-FI"/>
              <a:t>Thermochemical storage</a:t>
            </a:r>
            <a:endParaRPr/>
          </a:p>
        </p:txBody>
      </p:sp>
      <p:sp>
        <p:nvSpPr>
          <p:cNvPr id="117" name="Shape 117"/>
          <p:cNvSpPr txBox="1">
            <a:spLocks noGrp="1"/>
          </p:cNvSpPr>
          <p:nvPr>
            <p:ph type="body" idx="2"/>
          </p:nvPr>
        </p:nvSpPr>
        <p:spPr>
          <a:xfrm>
            <a:off x="5143500" y="6145215"/>
            <a:ext cx="15366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18" name="Shape 118"/>
          <p:cNvSpPr txBox="1">
            <a:spLocks noGrp="1"/>
          </p:cNvSpPr>
          <p:nvPr>
            <p:ph type="body" idx="3"/>
          </p:nvPr>
        </p:nvSpPr>
        <p:spPr>
          <a:xfrm>
            <a:off x="6859589" y="6145215"/>
            <a:ext cx="17019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19" name="Shape 119"/>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5</a:t>
            </a:fld>
            <a:endParaRPr/>
          </a:p>
        </p:txBody>
      </p:sp>
      <p:pic>
        <p:nvPicPr>
          <p:cNvPr id="120" name="Shape 120"/>
          <p:cNvPicPr preferRelativeResize="0"/>
          <p:nvPr/>
        </p:nvPicPr>
        <p:blipFill>
          <a:blip r:embed="rId3">
            <a:alphaModFix/>
          </a:blip>
          <a:stretch>
            <a:fillRect/>
          </a:stretch>
        </p:blipFill>
        <p:spPr>
          <a:xfrm>
            <a:off x="4608325" y="1653150"/>
            <a:ext cx="4379700" cy="318605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ctrTitle"/>
          </p:nvPr>
        </p:nvSpPr>
        <p:spPr>
          <a:xfrm>
            <a:off x="0" y="460790"/>
            <a:ext cx="7772400" cy="900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fi-FI"/>
              <a:t>Crescent Dunes -project</a:t>
            </a:r>
            <a:endParaRPr sz="2250" b="0">
              <a:solidFill>
                <a:srgbClr val="404041"/>
              </a:solidFill>
            </a:endParaRPr>
          </a:p>
          <a:p>
            <a:pPr marL="0" lvl="0" indent="0">
              <a:spcBef>
                <a:spcPts val="0"/>
              </a:spcBef>
              <a:spcAft>
                <a:spcPts val="0"/>
              </a:spcAft>
              <a:buNone/>
            </a:pPr>
            <a:endParaRPr/>
          </a:p>
        </p:txBody>
      </p:sp>
      <p:sp>
        <p:nvSpPr>
          <p:cNvPr id="127" name="Shape 127"/>
          <p:cNvSpPr txBox="1">
            <a:spLocks noGrp="1"/>
          </p:cNvSpPr>
          <p:nvPr>
            <p:ph type="body" idx="2"/>
          </p:nvPr>
        </p:nvSpPr>
        <p:spPr>
          <a:xfrm>
            <a:off x="5143500" y="6145215"/>
            <a:ext cx="15366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28" name="Shape 128"/>
          <p:cNvSpPr txBox="1">
            <a:spLocks noGrp="1"/>
          </p:cNvSpPr>
          <p:nvPr>
            <p:ph type="body" idx="3"/>
          </p:nvPr>
        </p:nvSpPr>
        <p:spPr>
          <a:xfrm>
            <a:off x="6859589" y="6145215"/>
            <a:ext cx="17019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29" name="Shape 129"/>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6</a:t>
            </a:fld>
            <a:endParaRPr/>
          </a:p>
        </p:txBody>
      </p:sp>
      <p:sp>
        <p:nvSpPr>
          <p:cNvPr id="130" name="Shape 130"/>
          <p:cNvSpPr txBox="1">
            <a:spLocks noGrp="1"/>
          </p:cNvSpPr>
          <p:nvPr>
            <p:ph type="body" idx="1"/>
          </p:nvPr>
        </p:nvSpPr>
        <p:spPr>
          <a:xfrm>
            <a:off x="0" y="1360800"/>
            <a:ext cx="4571100" cy="3072600"/>
          </a:xfrm>
          <a:prstGeom prst="rect">
            <a:avLst/>
          </a:prstGeom>
        </p:spPr>
        <p:txBody>
          <a:bodyPr spcFirstLastPara="1" wrap="square" lIns="91425" tIns="91425" rIns="91425" bIns="91425" anchor="t" anchorCtr="0">
            <a:noAutofit/>
          </a:bodyPr>
          <a:lstStyle/>
          <a:p>
            <a:pPr marL="457200" lvl="0" indent="-317500" rtl="0">
              <a:spcBef>
                <a:spcPts val="280"/>
              </a:spcBef>
              <a:spcAft>
                <a:spcPts val="0"/>
              </a:spcAft>
              <a:buSzPts val="1400"/>
              <a:buChar char="●"/>
            </a:pPr>
            <a:r>
              <a:rPr lang="fi-FI"/>
              <a:t>Location: Tonopah, Nevada, USA</a:t>
            </a:r>
            <a:endParaRPr/>
          </a:p>
          <a:p>
            <a:pPr marL="457200" lvl="0" indent="-317500" rtl="0">
              <a:spcBef>
                <a:spcPts val="0"/>
              </a:spcBef>
              <a:spcAft>
                <a:spcPts val="0"/>
              </a:spcAft>
              <a:buSzPts val="1400"/>
              <a:buChar char="●"/>
            </a:pPr>
            <a:r>
              <a:rPr lang="fi-FI"/>
              <a:t>Technology: CSP with Molten Salt TES</a:t>
            </a:r>
            <a:endParaRPr/>
          </a:p>
          <a:p>
            <a:pPr marL="914400" lvl="0" indent="-317500" rtl="0">
              <a:spcBef>
                <a:spcPts val="0"/>
              </a:spcBef>
              <a:spcAft>
                <a:spcPts val="0"/>
              </a:spcAft>
              <a:buSzPts val="1400"/>
              <a:buChar char="-"/>
            </a:pPr>
            <a:r>
              <a:rPr lang="fi-FI"/>
              <a:t>Sensible heat storage</a:t>
            </a:r>
            <a:endParaRPr/>
          </a:p>
          <a:p>
            <a:pPr marL="457200" lvl="0" indent="-317500" rtl="0">
              <a:spcBef>
                <a:spcPts val="0"/>
              </a:spcBef>
              <a:spcAft>
                <a:spcPts val="0"/>
              </a:spcAft>
              <a:buSzPts val="1400"/>
              <a:buChar char="●"/>
            </a:pPr>
            <a:r>
              <a:rPr lang="fi-FI"/>
              <a:t>Project status: In commercial operation</a:t>
            </a:r>
            <a:endParaRPr/>
          </a:p>
          <a:p>
            <a:pPr marL="0" lvl="0" indent="0" rtl="0">
              <a:spcBef>
                <a:spcPts val="280"/>
              </a:spcBef>
              <a:spcAft>
                <a:spcPts val="0"/>
              </a:spcAft>
              <a:buNone/>
            </a:pPr>
            <a:endParaRPr sz="1050">
              <a:solidFill>
                <a:srgbClr val="404041"/>
              </a:solidFill>
              <a:highlight>
                <a:srgbClr val="FFFFFF"/>
              </a:highlight>
            </a:endParaRPr>
          </a:p>
          <a:p>
            <a:pPr marL="457200" lvl="0" indent="-317500" rtl="0">
              <a:spcBef>
                <a:spcPts val="280"/>
              </a:spcBef>
              <a:spcAft>
                <a:spcPts val="0"/>
              </a:spcAft>
              <a:buClr>
                <a:srgbClr val="000000"/>
              </a:buClr>
              <a:buSzPts val="1400"/>
              <a:buChar char="●"/>
            </a:pPr>
            <a:r>
              <a:rPr lang="fi-FI">
                <a:solidFill>
                  <a:srgbClr val="000000"/>
                </a:solidFill>
                <a:highlight>
                  <a:srgbClr val="FFFFFF"/>
                </a:highlight>
              </a:rPr>
              <a:t>110 MW plant</a:t>
            </a:r>
            <a:endParaRPr>
              <a:solidFill>
                <a:srgbClr val="000000"/>
              </a:solidFill>
              <a:highlight>
                <a:srgbClr val="FFFFFF"/>
              </a:highlight>
            </a:endParaRPr>
          </a:p>
          <a:p>
            <a:pPr marL="0" lvl="0" indent="0" rtl="0">
              <a:spcBef>
                <a:spcPts val="280"/>
              </a:spcBef>
              <a:spcAft>
                <a:spcPts val="0"/>
              </a:spcAft>
              <a:buNone/>
            </a:pPr>
            <a:endParaRPr>
              <a:solidFill>
                <a:srgbClr val="000000"/>
              </a:solidFill>
              <a:highlight>
                <a:srgbClr val="FFFFFF"/>
              </a:highlight>
            </a:endParaRPr>
          </a:p>
          <a:p>
            <a:pPr marL="457200" lvl="0" indent="-317500" rtl="0">
              <a:spcBef>
                <a:spcPts val="280"/>
              </a:spcBef>
              <a:spcAft>
                <a:spcPts val="0"/>
              </a:spcAft>
              <a:buClr>
                <a:srgbClr val="000000"/>
              </a:buClr>
              <a:buSzPts val="1400"/>
              <a:buChar char="●"/>
            </a:pPr>
            <a:r>
              <a:rPr lang="fi-FI">
                <a:solidFill>
                  <a:srgbClr val="000000"/>
                </a:solidFill>
                <a:highlight>
                  <a:srgbClr val="FFFFFF"/>
                </a:highlight>
              </a:rPr>
              <a:t>1100 MWh energy storage</a:t>
            </a:r>
            <a:endParaRPr>
              <a:solidFill>
                <a:srgbClr val="000000"/>
              </a:solidFill>
              <a:highlight>
                <a:srgbClr val="FFFFFF"/>
              </a:highlight>
            </a:endParaRPr>
          </a:p>
          <a:p>
            <a:pPr marL="914400" lvl="0" indent="-317500" rtl="0">
              <a:spcBef>
                <a:spcPts val="0"/>
              </a:spcBef>
              <a:spcAft>
                <a:spcPts val="0"/>
              </a:spcAft>
              <a:buClr>
                <a:srgbClr val="000000"/>
              </a:buClr>
              <a:buSzPts val="1400"/>
              <a:buChar char="-"/>
            </a:pPr>
            <a:r>
              <a:rPr lang="fi-FI">
                <a:solidFill>
                  <a:srgbClr val="000000"/>
                </a:solidFill>
                <a:highlight>
                  <a:srgbClr val="FFFFFF"/>
                </a:highlight>
              </a:rPr>
              <a:t>10 hours of electricity at full load</a:t>
            </a:r>
            <a:endParaRPr>
              <a:solidFill>
                <a:srgbClr val="000000"/>
              </a:solidFill>
              <a:highlight>
                <a:srgbClr val="FFFFFF"/>
              </a:highlight>
            </a:endParaRPr>
          </a:p>
          <a:p>
            <a:pPr marL="457200" lvl="0" indent="-317500" rtl="0">
              <a:spcBef>
                <a:spcPts val="0"/>
              </a:spcBef>
              <a:spcAft>
                <a:spcPts val="0"/>
              </a:spcAft>
              <a:buClr>
                <a:srgbClr val="000000"/>
              </a:buClr>
              <a:buSzPts val="1400"/>
              <a:buChar char="●"/>
            </a:pPr>
            <a:r>
              <a:rPr lang="fi-FI">
                <a:solidFill>
                  <a:srgbClr val="000000"/>
                </a:solidFill>
                <a:highlight>
                  <a:srgbClr val="FFFFFF"/>
                </a:highlight>
              </a:rPr>
              <a:t>40 years storage without any degradation </a:t>
            </a:r>
            <a:endParaRPr>
              <a:solidFill>
                <a:srgbClr val="000000"/>
              </a:solidFill>
              <a:highlight>
                <a:srgbClr val="FFFFFF"/>
              </a:highlight>
            </a:endParaRPr>
          </a:p>
          <a:p>
            <a:pPr marL="0" lvl="0" indent="0" rtl="0">
              <a:spcBef>
                <a:spcPts val="280"/>
              </a:spcBef>
              <a:spcAft>
                <a:spcPts val="0"/>
              </a:spcAft>
              <a:buNone/>
            </a:pPr>
            <a:endParaRPr>
              <a:solidFill>
                <a:srgbClr val="000000"/>
              </a:solidFill>
              <a:highlight>
                <a:srgbClr val="FFFFFF"/>
              </a:highlight>
            </a:endParaRPr>
          </a:p>
        </p:txBody>
      </p:sp>
      <p:pic>
        <p:nvPicPr>
          <p:cNvPr id="131" name="Shape 131"/>
          <p:cNvPicPr preferRelativeResize="0"/>
          <p:nvPr/>
        </p:nvPicPr>
        <p:blipFill>
          <a:blip r:embed="rId3">
            <a:alphaModFix/>
          </a:blip>
          <a:stretch>
            <a:fillRect/>
          </a:stretch>
        </p:blipFill>
        <p:spPr>
          <a:xfrm>
            <a:off x="4167150" y="238425"/>
            <a:ext cx="4976849" cy="5164950"/>
          </a:xfrm>
          <a:prstGeom prst="rect">
            <a:avLst/>
          </a:prstGeom>
          <a:noFill/>
          <a:ln>
            <a:noFill/>
          </a:ln>
        </p:spPr>
      </p:pic>
      <p:pic>
        <p:nvPicPr>
          <p:cNvPr id="132" name="Shape 132"/>
          <p:cNvPicPr preferRelativeResize="0"/>
          <p:nvPr/>
        </p:nvPicPr>
        <p:blipFill>
          <a:blip r:embed="rId4">
            <a:alphaModFix/>
          </a:blip>
          <a:stretch>
            <a:fillRect/>
          </a:stretch>
        </p:blipFill>
        <p:spPr>
          <a:xfrm>
            <a:off x="-1" y="4204125"/>
            <a:ext cx="3499024" cy="2323600"/>
          </a:xfrm>
          <a:prstGeom prst="rect">
            <a:avLst/>
          </a:prstGeom>
          <a:noFill/>
          <a:ln>
            <a:noFill/>
          </a:ln>
        </p:spPr>
      </p:pic>
      <p:pic>
        <p:nvPicPr>
          <p:cNvPr id="133" name="Shape 133"/>
          <p:cNvPicPr preferRelativeResize="0"/>
          <p:nvPr/>
        </p:nvPicPr>
        <p:blipFill>
          <a:blip r:embed="rId5">
            <a:alphaModFix/>
          </a:blip>
          <a:stretch>
            <a:fillRect/>
          </a:stretch>
        </p:blipFill>
        <p:spPr>
          <a:xfrm>
            <a:off x="3025861" y="4977250"/>
            <a:ext cx="2801240" cy="1818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282625" y="1360800"/>
            <a:ext cx="4315200" cy="4136400"/>
          </a:xfrm>
          <a:prstGeom prst="rect">
            <a:avLst/>
          </a:prstGeom>
        </p:spPr>
        <p:txBody>
          <a:bodyPr spcFirstLastPara="1" wrap="square" lIns="91425" tIns="91425" rIns="91425" bIns="91425" anchor="t" anchorCtr="0">
            <a:noAutofit/>
          </a:bodyPr>
          <a:lstStyle/>
          <a:p>
            <a:pPr marL="457200" lvl="0" indent="-317500" rtl="0">
              <a:spcBef>
                <a:spcPts val="280"/>
              </a:spcBef>
              <a:spcAft>
                <a:spcPts val="0"/>
              </a:spcAft>
              <a:buClr>
                <a:srgbClr val="000000"/>
              </a:buClr>
              <a:buSzPts val="1400"/>
              <a:buChar char="●"/>
            </a:pPr>
            <a:r>
              <a:rPr lang="fi-FI">
                <a:solidFill>
                  <a:srgbClr val="000000"/>
                </a:solidFill>
              </a:rPr>
              <a:t>Concept of storing wind power direct to thermal energy (being conducted)</a:t>
            </a:r>
            <a:endParaRPr>
              <a:solidFill>
                <a:srgbClr val="000000"/>
              </a:solidFill>
            </a:endParaRPr>
          </a:p>
          <a:p>
            <a:pPr marL="457200" lvl="0" indent="-317500" rtl="0">
              <a:spcBef>
                <a:spcPts val="0"/>
              </a:spcBef>
              <a:spcAft>
                <a:spcPts val="0"/>
              </a:spcAft>
              <a:buClr>
                <a:srgbClr val="000000"/>
              </a:buClr>
              <a:buSzPts val="1400"/>
              <a:buChar char="●"/>
            </a:pPr>
            <a:r>
              <a:rPr lang="fi-FI">
                <a:solidFill>
                  <a:srgbClr val="000000"/>
                </a:solidFill>
              </a:rPr>
              <a:t>The rotating energy is converted to the thermal energy at the top of the tower by using heat generator</a:t>
            </a:r>
            <a:endParaRPr>
              <a:solidFill>
                <a:srgbClr val="000000"/>
              </a:solidFill>
            </a:endParaRPr>
          </a:p>
          <a:p>
            <a:pPr marL="914400" lvl="0" indent="-317500" rtl="0">
              <a:spcBef>
                <a:spcPts val="0"/>
              </a:spcBef>
              <a:spcAft>
                <a:spcPts val="0"/>
              </a:spcAft>
              <a:buClr>
                <a:srgbClr val="000000"/>
              </a:buClr>
              <a:buSzPts val="1400"/>
              <a:buChar char="-"/>
            </a:pPr>
            <a:r>
              <a:rPr lang="fi-FI">
                <a:solidFill>
                  <a:srgbClr val="000000"/>
                </a:solidFill>
              </a:rPr>
              <a:t>The thermal energy is then transferred to the base utility by heat transfer fluid </a:t>
            </a:r>
            <a:endParaRPr>
              <a:solidFill>
                <a:srgbClr val="000000"/>
              </a:solidFill>
            </a:endParaRPr>
          </a:p>
          <a:p>
            <a:pPr marL="0" lvl="0" indent="0">
              <a:spcBef>
                <a:spcPts val="280"/>
              </a:spcBef>
              <a:spcAft>
                <a:spcPts val="0"/>
              </a:spcAft>
              <a:buNone/>
            </a:pPr>
            <a:endParaRPr/>
          </a:p>
          <a:p>
            <a:pPr marL="457200" lvl="0" indent="-317500" rtl="0">
              <a:spcBef>
                <a:spcPts val="280"/>
              </a:spcBef>
              <a:spcAft>
                <a:spcPts val="0"/>
              </a:spcAft>
              <a:buSzPts val="1400"/>
              <a:buChar char="●"/>
            </a:pPr>
            <a:r>
              <a:rPr lang="fi-FI"/>
              <a:t>According to one study the cost estimation says that the energy cost of WTES is less than the conventional wind power, which must be supported by the backup plant and grid enhancement</a:t>
            </a:r>
            <a:endParaRPr/>
          </a:p>
          <a:p>
            <a:pPr marL="457200" lvl="0" indent="-317500" rtl="0">
              <a:spcBef>
                <a:spcPts val="0"/>
              </a:spcBef>
              <a:spcAft>
                <a:spcPts val="0"/>
              </a:spcAft>
              <a:buSzPts val="1400"/>
              <a:buChar char="●"/>
            </a:pPr>
            <a:r>
              <a:rPr lang="fi-FI"/>
              <a:t>Better and fuller  energy harvest with WTES </a:t>
            </a:r>
            <a:endParaRPr/>
          </a:p>
          <a:p>
            <a:pPr marL="0" lvl="0" indent="0" rtl="0">
              <a:spcBef>
                <a:spcPts val="280"/>
              </a:spcBef>
              <a:spcAft>
                <a:spcPts val="0"/>
              </a:spcAft>
              <a:buNone/>
            </a:pPr>
            <a:endParaRPr/>
          </a:p>
          <a:p>
            <a:pPr marL="0" lvl="0" indent="0" rtl="0">
              <a:lnSpc>
                <a:spcPct val="115000"/>
              </a:lnSpc>
              <a:spcBef>
                <a:spcPts val="0"/>
              </a:spcBef>
              <a:spcAft>
                <a:spcPts val="0"/>
              </a:spcAft>
              <a:buNone/>
            </a:pPr>
            <a:endParaRPr/>
          </a:p>
          <a:p>
            <a:pPr marL="0" lvl="0" indent="0">
              <a:spcBef>
                <a:spcPts val="1200"/>
              </a:spcBef>
              <a:spcAft>
                <a:spcPts val="0"/>
              </a:spcAft>
              <a:buNone/>
            </a:pPr>
            <a:endParaRPr/>
          </a:p>
        </p:txBody>
      </p:sp>
      <p:sp>
        <p:nvSpPr>
          <p:cNvPr id="140" name="Shape 140"/>
          <p:cNvSpPr txBox="1">
            <a:spLocks noGrp="1"/>
          </p:cNvSpPr>
          <p:nvPr>
            <p:ph type="ctrTitle"/>
          </p:nvPr>
        </p:nvSpPr>
        <p:spPr>
          <a:xfrm>
            <a:off x="572400" y="487750"/>
            <a:ext cx="8277300" cy="900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fi-FI"/>
              <a:t>Wind powered Thermal Energy Storage (WTES)</a:t>
            </a:r>
            <a:endParaRPr/>
          </a:p>
        </p:txBody>
      </p:sp>
      <p:sp>
        <p:nvSpPr>
          <p:cNvPr id="141" name="Shape 141"/>
          <p:cNvSpPr txBox="1">
            <a:spLocks noGrp="1"/>
          </p:cNvSpPr>
          <p:nvPr>
            <p:ph type="body" idx="2"/>
          </p:nvPr>
        </p:nvSpPr>
        <p:spPr>
          <a:xfrm>
            <a:off x="5143500" y="6145215"/>
            <a:ext cx="15366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42" name="Shape 142"/>
          <p:cNvSpPr txBox="1">
            <a:spLocks noGrp="1"/>
          </p:cNvSpPr>
          <p:nvPr>
            <p:ph type="body" idx="3"/>
          </p:nvPr>
        </p:nvSpPr>
        <p:spPr>
          <a:xfrm>
            <a:off x="6859589" y="6145215"/>
            <a:ext cx="17019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43" name="Shape 143"/>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7</a:t>
            </a:fld>
            <a:endParaRPr/>
          </a:p>
        </p:txBody>
      </p:sp>
      <p:pic>
        <p:nvPicPr>
          <p:cNvPr id="144" name="Shape 144"/>
          <p:cNvPicPr preferRelativeResize="0"/>
          <p:nvPr/>
        </p:nvPicPr>
        <p:blipFill>
          <a:blip r:embed="rId3">
            <a:alphaModFix/>
          </a:blip>
          <a:stretch>
            <a:fillRect/>
          </a:stretch>
        </p:blipFill>
        <p:spPr>
          <a:xfrm>
            <a:off x="5334975" y="1271850"/>
            <a:ext cx="3514725" cy="2476500"/>
          </a:xfrm>
          <a:prstGeom prst="rect">
            <a:avLst/>
          </a:prstGeom>
          <a:noFill/>
          <a:ln>
            <a:noFill/>
          </a:ln>
        </p:spPr>
      </p:pic>
      <p:pic>
        <p:nvPicPr>
          <p:cNvPr id="145" name="Shape 145"/>
          <p:cNvPicPr preferRelativeResize="0"/>
          <p:nvPr/>
        </p:nvPicPr>
        <p:blipFill>
          <a:blip r:embed="rId4">
            <a:alphaModFix/>
          </a:blip>
          <a:stretch>
            <a:fillRect/>
          </a:stretch>
        </p:blipFill>
        <p:spPr>
          <a:xfrm>
            <a:off x="4508950" y="4564063"/>
            <a:ext cx="2533650" cy="1685925"/>
          </a:xfrm>
          <a:prstGeom prst="rect">
            <a:avLst/>
          </a:prstGeom>
          <a:noFill/>
          <a:ln>
            <a:noFill/>
          </a:ln>
        </p:spPr>
      </p:pic>
      <p:pic>
        <p:nvPicPr>
          <p:cNvPr id="146" name="Shape 146"/>
          <p:cNvPicPr preferRelativeResize="0"/>
          <p:nvPr/>
        </p:nvPicPr>
        <p:blipFill>
          <a:blip r:embed="rId5">
            <a:alphaModFix/>
          </a:blip>
          <a:stretch>
            <a:fillRect/>
          </a:stretch>
        </p:blipFill>
        <p:spPr>
          <a:xfrm>
            <a:off x="6603888" y="3852025"/>
            <a:ext cx="2533650" cy="16478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572400" y="1497600"/>
            <a:ext cx="7772400" cy="4136400"/>
          </a:xfrm>
          <a:prstGeom prst="rect">
            <a:avLst/>
          </a:prstGeom>
        </p:spPr>
        <p:txBody>
          <a:bodyPr spcFirstLastPara="1" wrap="square" lIns="91425" tIns="91425" rIns="91425" bIns="91425" anchor="t" anchorCtr="0">
            <a:noAutofit/>
          </a:bodyPr>
          <a:lstStyle/>
          <a:p>
            <a:pPr marL="457200" lvl="0" indent="-317500" rtl="0">
              <a:spcBef>
                <a:spcPts val="280"/>
              </a:spcBef>
              <a:spcAft>
                <a:spcPts val="0"/>
              </a:spcAft>
              <a:buClr>
                <a:srgbClr val="000000"/>
              </a:buClr>
              <a:buSzPts val="1400"/>
              <a:buChar char="●"/>
            </a:pPr>
            <a:r>
              <a:rPr lang="fi-FI">
                <a:solidFill>
                  <a:srgbClr val="000000"/>
                </a:solidFill>
                <a:highlight>
                  <a:srgbClr val="FFFFFF"/>
                </a:highlight>
              </a:rPr>
              <a:t>Sensible heat storage is the cheapest and simplest alternative, latent and thermochemical are costly - &gt; latent heat and thermochemical storages are still mainly only used in research</a:t>
            </a:r>
            <a:endParaRPr>
              <a:solidFill>
                <a:srgbClr val="000000"/>
              </a:solidFill>
              <a:highlight>
                <a:srgbClr val="FFFFFF"/>
              </a:highlight>
            </a:endParaRPr>
          </a:p>
          <a:p>
            <a:pPr marL="457200" lvl="0" indent="-317500" rtl="0">
              <a:spcBef>
                <a:spcPts val="0"/>
              </a:spcBef>
              <a:spcAft>
                <a:spcPts val="0"/>
              </a:spcAft>
              <a:buClr>
                <a:srgbClr val="000000"/>
              </a:buClr>
              <a:buSzPts val="1400"/>
              <a:buChar char="●"/>
            </a:pPr>
            <a:r>
              <a:rPr lang="fi-FI">
                <a:solidFill>
                  <a:srgbClr val="000000"/>
                </a:solidFill>
                <a:highlight>
                  <a:srgbClr val="FFFFFF"/>
                </a:highlight>
              </a:rPr>
              <a:t>As said, sensible heat storage has the lowest energy density, thermochemical highest</a:t>
            </a:r>
            <a:endParaRPr>
              <a:solidFill>
                <a:srgbClr val="000000"/>
              </a:solidFill>
              <a:highlight>
                <a:srgbClr val="FFFFFF"/>
              </a:highlight>
            </a:endParaRPr>
          </a:p>
          <a:p>
            <a:pPr marL="457200" lvl="0" indent="-317500" rtl="0">
              <a:spcBef>
                <a:spcPts val="0"/>
              </a:spcBef>
              <a:spcAft>
                <a:spcPts val="0"/>
              </a:spcAft>
              <a:buClr>
                <a:srgbClr val="000000"/>
              </a:buClr>
              <a:buSzPts val="1400"/>
              <a:buChar char="●"/>
            </a:pPr>
            <a:r>
              <a:rPr lang="fi-FI">
                <a:solidFill>
                  <a:srgbClr val="000000"/>
                </a:solidFill>
                <a:highlight>
                  <a:srgbClr val="FFFFFF"/>
                </a:highlight>
              </a:rPr>
              <a:t>Sensible heat storage suffers significant heat losses, thermochemical has almost zero</a:t>
            </a:r>
            <a:endParaRPr>
              <a:solidFill>
                <a:srgbClr val="000000"/>
              </a:solidFill>
              <a:highlight>
                <a:srgbClr val="FFFFFF"/>
              </a:highlight>
            </a:endParaRPr>
          </a:p>
          <a:p>
            <a:pPr marL="0" lvl="0" indent="0" rtl="0">
              <a:spcBef>
                <a:spcPts val="280"/>
              </a:spcBef>
              <a:spcAft>
                <a:spcPts val="0"/>
              </a:spcAft>
              <a:buNone/>
            </a:pPr>
            <a:endParaRPr>
              <a:solidFill>
                <a:srgbClr val="000000"/>
              </a:solidFill>
              <a:highlight>
                <a:srgbClr val="FFFFFF"/>
              </a:highlight>
            </a:endParaRPr>
          </a:p>
          <a:p>
            <a:pPr marL="457200" lvl="0" indent="-317500" rtl="0">
              <a:spcBef>
                <a:spcPts val="280"/>
              </a:spcBef>
              <a:spcAft>
                <a:spcPts val="0"/>
              </a:spcAft>
              <a:buSzPts val="1400"/>
              <a:buChar char="●"/>
            </a:pPr>
            <a:r>
              <a:rPr lang="fi-FI"/>
              <a:t>Some hybrid systems have been researched</a:t>
            </a:r>
            <a:endParaRPr/>
          </a:p>
          <a:p>
            <a:pPr marL="914400" lvl="0" indent="-317500" rtl="0">
              <a:spcBef>
                <a:spcPts val="0"/>
              </a:spcBef>
              <a:spcAft>
                <a:spcPts val="0"/>
              </a:spcAft>
              <a:buSzPts val="1400"/>
              <a:buChar char="-"/>
            </a:pPr>
            <a:r>
              <a:rPr lang="fi-FI">
                <a:highlight>
                  <a:schemeClr val="lt1"/>
                </a:highlight>
              </a:rPr>
              <a:t>PCM modules + temperature changes</a:t>
            </a:r>
            <a:endParaRPr>
              <a:highlight>
                <a:schemeClr val="lt1"/>
              </a:highlight>
            </a:endParaRPr>
          </a:p>
          <a:p>
            <a:pPr marL="914400" lvl="0" indent="-317500" rtl="0">
              <a:spcBef>
                <a:spcPts val="0"/>
              </a:spcBef>
              <a:spcAft>
                <a:spcPts val="0"/>
              </a:spcAft>
              <a:buSzPts val="1400"/>
              <a:buChar char="-"/>
            </a:pPr>
            <a:r>
              <a:rPr lang="fi-FI">
                <a:highlight>
                  <a:schemeClr val="lt1"/>
                </a:highlight>
              </a:rPr>
              <a:t>Higher storage density than normal sensible heat storage but less than a pure PCM system</a:t>
            </a:r>
            <a:endParaRPr>
              <a:highlight>
                <a:schemeClr val="lt1"/>
              </a:highlight>
            </a:endParaRPr>
          </a:p>
          <a:p>
            <a:pPr marL="914400" lvl="0" indent="-317500" rtl="0">
              <a:spcBef>
                <a:spcPts val="0"/>
              </a:spcBef>
              <a:spcAft>
                <a:spcPts val="0"/>
              </a:spcAft>
              <a:buSzPts val="1400"/>
              <a:buChar char="-"/>
            </a:pPr>
            <a:r>
              <a:rPr lang="fi-FI">
                <a:highlight>
                  <a:schemeClr val="lt1"/>
                </a:highlight>
              </a:rPr>
              <a:t>Still on development stage</a:t>
            </a:r>
            <a:endParaRPr>
              <a:solidFill>
                <a:srgbClr val="000000"/>
              </a:solidFill>
              <a:highlight>
                <a:srgbClr val="FFFFFF"/>
              </a:highlight>
            </a:endParaRPr>
          </a:p>
          <a:p>
            <a:pPr marL="0" lvl="0" indent="0" rtl="0">
              <a:spcBef>
                <a:spcPts val="280"/>
              </a:spcBef>
              <a:spcAft>
                <a:spcPts val="0"/>
              </a:spcAft>
              <a:buNone/>
            </a:pPr>
            <a:endParaRPr>
              <a:solidFill>
                <a:srgbClr val="000000"/>
              </a:solidFill>
              <a:highlight>
                <a:srgbClr val="FFFFFF"/>
              </a:highlight>
            </a:endParaRPr>
          </a:p>
        </p:txBody>
      </p:sp>
      <p:sp>
        <p:nvSpPr>
          <p:cNvPr id="153" name="Shape 153"/>
          <p:cNvSpPr txBox="1">
            <a:spLocks noGrp="1"/>
          </p:cNvSpPr>
          <p:nvPr>
            <p:ph type="ctrTitle"/>
          </p:nvPr>
        </p:nvSpPr>
        <p:spPr>
          <a:xfrm>
            <a:off x="572400" y="222865"/>
            <a:ext cx="7772400" cy="900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fi-FI"/>
              <a:t>Sensible VS. Latent VS. Thermochemical     Heat Storage</a:t>
            </a:r>
            <a:endParaRPr/>
          </a:p>
        </p:txBody>
      </p:sp>
      <p:sp>
        <p:nvSpPr>
          <p:cNvPr id="154" name="Shape 154"/>
          <p:cNvSpPr txBox="1">
            <a:spLocks noGrp="1"/>
          </p:cNvSpPr>
          <p:nvPr>
            <p:ph type="body" idx="2"/>
          </p:nvPr>
        </p:nvSpPr>
        <p:spPr>
          <a:xfrm>
            <a:off x="5143500" y="6145215"/>
            <a:ext cx="15366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55" name="Shape 155"/>
          <p:cNvSpPr txBox="1">
            <a:spLocks noGrp="1"/>
          </p:cNvSpPr>
          <p:nvPr>
            <p:ph type="body" idx="3"/>
          </p:nvPr>
        </p:nvSpPr>
        <p:spPr>
          <a:xfrm>
            <a:off x="6859589" y="6145215"/>
            <a:ext cx="1701900" cy="382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56" name="Shape 156"/>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spcBef>
                <a:spcPts val="0"/>
              </a:spcBef>
              <a:spcAft>
                <a:spcPts val="0"/>
              </a:spcAft>
              <a:buClr>
                <a:srgbClr val="000000"/>
              </a:buClr>
              <a:buFont typeface="Arial"/>
              <a:buNone/>
            </a:pPr>
            <a:r>
              <a:rPr lang="fi-FI"/>
              <a:t>Page </a:t>
            </a:r>
            <a:fld id="{00000000-1234-1234-1234-123412341234}" type="slidenum">
              <a:rPr lang="fi-FI"/>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572400" y="1497600"/>
            <a:ext cx="8134278" cy="4136400"/>
          </a:xfrm>
          <a:prstGeom prst="rect">
            <a:avLst/>
          </a:prstGeom>
          <a:noFill/>
          <a:ln>
            <a:noFill/>
          </a:ln>
        </p:spPr>
        <p:txBody>
          <a:bodyPr spcFirstLastPara="1" wrap="square" lIns="0" tIns="0" rIns="0" bIns="0" anchor="t" anchorCtr="0">
            <a:noAutofit/>
          </a:bodyPr>
          <a:lstStyle/>
          <a:p>
            <a:pPr marL="457200" marR="0" lvl="0" indent="-355600" algn="l" rtl="0">
              <a:lnSpc>
                <a:spcPct val="150000"/>
              </a:lnSpc>
              <a:spcBef>
                <a:spcPts val="0"/>
              </a:spcBef>
              <a:spcAft>
                <a:spcPts val="0"/>
              </a:spcAft>
              <a:buClr>
                <a:schemeClr val="dk1"/>
              </a:buClr>
              <a:buSzPts val="2000"/>
              <a:buFont typeface="Arial"/>
              <a:buChar char="●"/>
            </a:pPr>
            <a:r>
              <a:rPr lang="fi-FI" sz="2000" dirty="0"/>
              <a:t>For </a:t>
            </a:r>
            <a:r>
              <a:rPr lang="fi-FI" sz="2000" dirty="0" err="1"/>
              <a:t>now</a:t>
            </a:r>
            <a:r>
              <a:rPr lang="fi-FI" sz="2000" dirty="0"/>
              <a:t>, </a:t>
            </a:r>
            <a:r>
              <a:rPr lang="fi-FI" sz="2000" dirty="0" err="1"/>
              <a:t>sensible</a:t>
            </a:r>
            <a:r>
              <a:rPr lang="fi-FI" sz="2000" dirty="0"/>
              <a:t> </a:t>
            </a:r>
            <a:r>
              <a:rPr lang="fi-FI" sz="2000" dirty="0" err="1"/>
              <a:t>heat</a:t>
            </a:r>
            <a:r>
              <a:rPr lang="fi-FI" sz="2000" dirty="0"/>
              <a:t> </a:t>
            </a:r>
            <a:r>
              <a:rPr lang="fi-FI" sz="2000" dirty="0" err="1"/>
              <a:t>storage</a:t>
            </a:r>
            <a:r>
              <a:rPr lang="fi-FI" sz="2000" dirty="0"/>
              <a:t> is </a:t>
            </a:r>
            <a:r>
              <a:rPr lang="fi-FI" sz="2000" dirty="0" err="1"/>
              <a:t>the</a:t>
            </a:r>
            <a:r>
              <a:rPr lang="fi-FI" sz="2000" dirty="0"/>
              <a:t> </a:t>
            </a:r>
            <a:r>
              <a:rPr lang="fi-FI" sz="2000" dirty="0" err="1"/>
              <a:t>most</a:t>
            </a:r>
            <a:r>
              <a:rPr lang="fi-FI" sz="2000" dirty="0"/>
              <a:t> </a:t>
            </a:r>
            <a:r>
              <a:rPr lang="fi-FI" sz="2000" dirty="0" err="1"/>
              <a:t>cost-effective</a:t>
            </a:r>
            <a:r>
              <a:rPr lang="fi-FI" sz="2000" dirty="0"/>
              <a:t> </a:t>
            </a:r>
            <a:r>
              <a:rPr lang="fi-FI" sz="2000" dirty="0" err="1" smtClean="0"/>
              <a:t>one</a:t>
            </a:r>
            <a:r>
              <a:rPr lang="fi-FI" sz="2000" dirty="0" smtClean="0"/>
              <a:t> for </a:t>
            </a:r>
            <a:r>
              <a:rPr lang="fi-FI" sz="2000" dirty="0" err="1" smtClean="0"/>
              <a:t>daily</a:t>
            </a:r>
            <a:r>
              <a:rPr lang="fi-FI" sz="2000" dirty="0" smtClean="0"/>
              <a:t> and </a:t>
            </a:r>
            <a:r>
              <a:rPr lang="fi-FI" sz="2000" dirty="0" err="1" smtClean="0"/>
              <a:t>seasonal</a:t>
            </a:r>
            <a:r>
              <a:rPr lang="fi-FI" sz="2000" dirty="0" smtClean="0"/>
              <a:t> </a:t>
            </a:r>
            <a:r>
              <a:rPr lang="fi-FI" sz="2000" dirty="0" err="1" smtClean="0"/>
              <a:t>use</a:t>
            </a:r>
            <a:endParaRPr sz="2000" dirty="0"/>
          </a:p>
          <a:p>
            <a:pPr marL="457200" marR="0" lvl="0" indent="-355600" algn="l" rtl="0">
              <a:lnSpc>
                <a:spcPct val="150000"/>
              </a:lnSpc>
              <a:spcBef>
                <a:spcPts val="0"/>
              </a:spcBef>
              <a:spcAft>
                <a:spcPts val="0"/>
              </a:spcAft>
              <a:buSzPts val="2000"/>
              <a:buChar char="●"/>
            </a:pPr>
            <a:r>
              <a:rPr lang="fi-FI" sz="2000" dirty="0" err="1"/>
              <a:t>Lots</a:t>
            </a:r>
            <a:r>
              <a:rPr lang="fi-FI" sz="2000" dirty="0"/>
              <a:t> of </a:t>
            </a:r>
            <a:r>
              <a:rPr lang="fi-FI" sz="2000" dirty="0" err="1"/>
              <a:t>research</a:t>
            </a:r>
            <a:r>
              <a:rPr lang="fi-FI" sz="2000" dirty="0"/>
              <a:t> is </a:t>
            </a:r>
            <a:r>
              <a:rPr lang="fi-FI" sz="2000" dirty="0" err="1"/>
              <a:t>going</a:t>
            </a:r>
            <a:r>
              <a:rPr lang="fi-FI" sz="2000" dirty="0"/>
              <a:t> on for </a:t>
            </a:r>
            <a:r>
              <a:rPr lang="fi-FI" sz="2000" dirty="0" err="1"/>
              <a:t>all</a:t>
            </a:r>
            <a:r>
              <a:rPr lang="fi-FI" sz="2000" dirty="0"/>
              <a:t> </a:t>
            </a:r>
            <a:r>
              <a:rPr lang="fi-FI" sz="2000" dirty="0" err="1"/>
              <a:t>three</a:t>
            </a:r>
            <a:r>
              <a:rPr lang="fi-FI" sz="2000" dirty="0"/>
              <a:t> </a:t>
            </a:r>
            <a:r>
              <a:rPr lang="fi-FI" sz="2000" dirty="0" err="1"/>
              <a:t>heat</a:t>
            </a:r>
            <a:r>
              <a:rPr lang="fi-FI" sz="2000" dirty="0"/>
              <a:t> </a:t>
            </a:r>
            <a:r>
              <a:rPr lang="fi-FI" sz="2000" dirty="0" err="1"/>
              <a:t>storage</a:t>
            </a:r>
            <a:r>
              <a:rPr lang="fi-FI" sz="2000" dirty="0"/>
              <a:t> </a:t>
            </a:r>
            <a:r>
              <a:rPr lang="fi-FI" sz="2000" dirty="0" err="1" smtClean="0"/>
              <a:t>options</a:t>
            </a:r>
            <a:endParaRPr sz="2000" dirty="0"/>
          </a:p>
          <a:p>
            <a:pPr marL="457200" marR="0" lvl="0" indent="-355600" algn="l" rtl="0">
              <a:lnSpc>
                <a:spcPct val="150000"/>
              </a:lnSpc>
              <a:spcBef>
                <a:spcPts val="0"/>
              </a:spcBef>
              <a:spcAft>
                <a:spcPts val="0"/>
              </a:spcAft>
              <a:buSzPts val="2000"/>
              <a:buChar char="●"/>
            </a:pPr>
            <a:r>
              <a:rPr lang="fi-FI" sz="2000" dirty="0" err="1"/>
              <a:t>The</a:t>
            </a:r>
            <a:r>
              <a:rPr lang="fi-FI" sz="2000" dirty="0"/>
              <a:t> </a:t>
            </a:r>
            <a:r>
              <a:rPr lang="fi-FI" sz="2000" dirty="0" err="1"/>
              <a:t>less</a:t>
            </a:r>
            <a:r>
              <a:rPr lang="fi-FI" sz="2000" dirty="0"/>
              <a:t> </a:t>
            </a:r>
            <a:r>
              <a:rPr lang="fi-FI" sz="2000" dirty="0" err="1"/>
              <a:t>space</a:t>
            </a:r>
            <a:r>
              <a:rPr lang="fi-FI" sz="2000" dirty="0"/>
              <a:t> </a:t>
            </a:r>
            <a:r>
              <a:rPr lang="fi-FI" sz="2000" dirty="0" err="1"/>
              <a:t>there</a:t>
            </a:r>
            <a:r>
              <a:rPr lang="fi-FI" sz="2000" dirty="0"/>
              <a:t> is for </a:t>
            </a:r>
            <a:r>
              <a:rPr lang="fi-FI" sz="2000" dirty="0" err="1"/>
              <a:t>the</a:t>
            </a:r>
            <a:r>
              <a:rPr lang="fi-FI" sz="2000" dirty="0"/>
              <a:t> </a:t>
            </a:r>
            <a:r>
              <a:rPr lang="fi-FI" sz="2000" dirty="0" err="1"/>
              <a:t>storage</a:t>
            </a:r>
            <a:r>
              <a:rPr lang="fi-FI" sz="2000" dirty="0"/>
              <a:t>, </a:t>
            </a:r>
            <a:r>
              <a:rPr lang="fi-FI" sz="2000" dirty="0" err="1"/>
              <a:t>the</a:t>
            </a:r>
            <a:r>
              <a:rPr lang="fi-FI" sz="2000" dirty="0"/>
              <a:t> </a:t>
            </a:r>
            <a:r>
              <a:rPr lang="fi-FI" sz="2000" dirty="0" err="1"/>
              <a:t>more</a:t>
            </a:r>
            <a:r>
              <a:rPr lang="fi-FI" sz="2000" dirty="0"/>
              <a:t> </a:t>
            </a:r>
            <a:r>
              <a:rPr lang="fi-FI" sz="2000" dirty="0" err="1"/>
              <a:t>expensive</a:t>
            </a:r>
            <a:r>
              <a:rPr lang="fi-FI" sz="2000" dirty="0"/>
              <a:t> </a:t>
            </a:r>
            <a:r>
              <a:rPr lang="fi-FI" sz="2000" dirty="0" err="1"/>
              <a:t>the</a:t>
            </a:r>
            <a:r>
              <a:rPr lang="fi-FI" sz="2000" dirty="0"/>
              <a:t> </a:t>
            </a:r>
            <a:r>
              <a:rPr lang="fi-FI" sz="2000" dirty="0" err="1"/>
              <a:t>storage</a:t>
            </a:r>
            <a:r>
              <a:rPr lang="fi-FI" sz="2000" dirty="0"/>
              <a:t> </a:t>
            </a:r>
            <a:r>
              <a:rPr lang="fi-FI" sz="2000" dirty="0" err="1"/>
              <a:t>gets</a:t>
            </a:r>
            <a:endParaRPr sz="2000" dirty="0"/>
          </a:p>
          <a:p>
            <a:pPr marL="0" marR="0" lvl="0" indent="0" algn="l" rtl="0">
              <a:lnSpc>
                <a:spcPct val="150000"/>
              </a:lnSpc>
              <a:spcBef>
                <a:spcPts val="0"/>
              </a:spcBef>
              <a:spcAft>
                <a:spcPts val="0"/>
              </a:spcAft>
              <a:buClr>
                <a:schemeClr val="dk1"/>
              </a:buClr>
              <a:buSzPts val="2000"/>
              <a:buFont typeface="Arial"/>
              <a:buNone/>
            </a:pPr>
            <a:endParaRPr sz="2000" dirty="0"/>
          </a:p>
          <a:p>
            <a:pPr marL="0" marR="0" lvl="0" indent="0" algn="l" rtl="0">
              <a:lnSpc>
                <a:spcPct val="150000"/>
              </a:lnSpc>
              <a:spcBef>
                <a:spcPts val="0"/>
              </a:spcBef>
              <a:spcAft>
                <a:spcPts val="0"/>
              </a:spcAft>
              <a:buClr>
                <a:schemeClr val="dk1"/>
              </a:buClr>
              <a:buSzPts val="2000"/>
              <a:buFont typeface="Arial"/>
              <a:buNone/>
            </a:pPr>
            <a:endParaRPr sz="2000" dirty="0"/>
          </a:p>
          <a:p>
            <a:pPr marL="292100" marR="0" lvl="0" indent="-165100" algn="l" rtl="0">
              <a:lnSpc>
                <a:spcPct val="150000"/>
              </a:lnSpc>
              <a:spcBef>
                <a:spcPts val="400"/>
              </a:spcBef>
              <a:spcAft>
                <a:spcPts val="0"/>
              </a:spcAft>
              <a:buClr>
                <a:schemeClr val="dk1"/>
              </a:buClr>
              <a:buSzPts val="2000"/>
              <a:buFont typeface="Arial"/>
              <a:buNone/>
            </a:pPr>
            <a:endParaRPr sz="2000" b="1" i="0" u="none" strike="noStrike" cap="none" dirty="0">
              <a:solidFill>
                <a:schemeClr val="dk1"/>
              </a:solidFill>
              <a:latin typeface="Arial"/>
              <a:ea typeface="Arial"/>
              <a:cs typeface="Arial"/>
              <a:sym typeface="Arial"/>
            </a:endParaRPr>
          </a:p>
        </p:txBody>
      </p:sp>
      <p:sp>
        <p:nvSpPr>
          <p:cNvPr id="162" name="Shape 162"/>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2700" b="1" i="0" u="none" strike="noStrike" cap="none">
                <a:solidFill>
                  <a:schemeClr val="accent3"/>
                </a:solidFill>
                <a:latin typeface="Arial"/>
                <a:ea typeface="Arial"/>
                <a:cs typeface="Arial"/>
                <a:sym typeface="Arial"/>
              </a:rPr>
              <a:t>Conclusions</a:t>
            </a:r>
            <a:endParaRPr sz="2700" b="1" i="0" u="none" strike="noStrike" cap="none">
              <a:solidFill>
                <a:schemeClr val="accent3"/>
              </a:solidFill>
              <a:latin typeface="Arial"/>
              <a:ea typeface="Arial"/>
              <a:cs typeface="Arial"/>
              <a:sym typeface="Arial"/>
            </a:endParaRPr>
          </a:p>
        </p:txBody>
      </p:sp>
      <p:sp>
        <p:nvSpPr>
          <p:cNvPr id="163" name="Shape 163"/>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64" name="Shape 164"/>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marR="0" lvl="0" indent="0" algn="l" rtl="0">
              <a:lnSpc>
                <a:spcPct val="101250"/>
              </a:lnSpc>
              <a:spcBef>
                <a:spcPts val="0"/>
              </a:spcBef>
              <a:spcAft>
                <a:spcPts val="0"/>
              </a:spcAft>
              <a:buClr>
                <a:schemeClr val="lt2"/>
              </a:buClr>
              <a:buSzPts val="800"/>
              <a:buFont typeface="Arial"/>
              <a:buNone/>
            </a:pPr>
            <a:endParaRPr sz="800" b="1" i="0" u="none" strike="noStrike" cap="none">
              <a:solidFill>
                <a:schemeClr val="lt2"/>
              </a:solidFill>
              <a:latin typeface="Arial"/>
              <a:ea typeface="Arial"/>
              <a:cs typeface="Arial"/>
              <a:sym typeface="Arial"/>
            </a:endParaRPr>
          </a:p>
        </p:txBody>
      </p:sp>
      <p:sp>
        <p:nvSpPr>
          <p:cNvPr id="165" name="Shape 165"/>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rtl="0">
              <a:spcBef>
                <a:spcPts val="0"/>
              </a:spcBef>
              <a:spcAft>
                <a:spcPts val="0"/>
              </a:spcAft>
              <a:buClr>
                <a:schemeClr val="dk1"/>
              </a:buClr>
              <a:buFont typeface="Arial"/>
              <a:buNone/>
            </a:pPr>
            <a:r>
              <a:rPr lang="fi-FI"/>
              <a:t>25.04.2018</a:t>
            </a:r>
            <a:endParaRPr sz="800" b="1" i="0" u="none" strike="noStrike" cap="none">
              <a:solidFill>
                <a:srgbClr val="898989"/>
              </a:solidFill>
              <a:latin typeface="Arial"/>
              <a:ea typeface="Arial"/>
              <a:cs typeface="Arial"/>
              <a:sym typeface="Arial"/>
            </a:endParaRPr>
          </a:p>
        </p:txBody>
      </p:sp>
      <p:sp>
        <p:nvSpPr>
          <p:cNvPr id="166" name="Shape 166"/>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fi-FI" sz="800" b="1" i="0" u="none" strike="noStrike" cap="none">
                <a:solidFill>
                  <a:srgbClr val="898989"/>
                </a:solidFill>
                <a:latin typeface="Arial"/>
                <a:ea typeface="Arial"/>
                <a:cs typeface="Arial"/>
                <a:sym typeface="Arial"/>
              </a:rPr>
              <a:t>Page </a:t>
            </a:r>
            <a:fld id="{00000000-1234-1234-1234-123412341234}" type="slidenum">
              <a:rPr lang="fi-FI" sz="800" b="1" i="0" u="none" strike="noStrike" cap="none">
                <a:solidFill>
                  <a:srgbClr val="898989"/>
                </a:solidFill>
                <a:latin typeface="Arial"/>
                <a:ea typeface="Arial"/>
                <a:cs typeface="Arial"/>
                <a:sym typeface="Arial"/>
              </a:rPr>
              <a:t>9</a:t>
            </a:fld>
            <a:endParaRPr sz="800" b="1" i="0" u="none" strike="noStrike" cap="none">
              <a:solidFill>
                <a:srgbClr val="898989"/>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presentation">
  <a:themeElements>
    <a:clrScheme name="Custom 5">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alto Content - Green">
  <a:themeElements>
    <a:clrScheme name="Custom 6">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1130</Words>
  <Application>Microsoft Office PowerPoint</Application>
  <PresentationFormat>On-screen Show (4:3)</PresentationFormat>
  <Paragraphs>115</Paragraphs>
  <Slides>11</Slides>
  <Notes>11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presentation</vt:lpstr>
      <vt:lpstr>Aalto Content - Green</vt:lpstr>
      <vt:lpstr>ELEC-E8423 - Smart Grid  Thermal heat storages for daily and seasonal use</vt:lpstr>
      <vt:lpstr>Introduction</vt:lpstr>
      <vt:lpstr>Sensible heat storage</vt:lpstr>
      <vt:lpstr>Latent heat storage</vt:lpstr>
      <vt:lpstr>Thermochemical storage</vt:lpstr>
      <vt:lpstr>Crescent Dunes -project </vt:lpstr>
      <vt:lpstr>Wind powered Thermal Energy Storage (WTES)</vt:lpstr>
      <vt:lpstr>Sensible VS. Latent VS. Thermochemical     Heat Storage</vt:lpstr>
      <vt:lpstr>Conclusions</vt:lpstr>
      <vt:lpstr>Source material used</vt:lpstr>
      <vt:lpstr>Thank You!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ELEC-E8423 - Smart Grid  Thermal heat storages for daily and seasonal use</dc:title>
  <dc:creator>Jaakamo Noora</dc:creator>
  <cp:lastModifiedBy>Matti Lehtonen</cp:lastModifiedBy>
  <cp:revision>2</cp:revision>
  <dcterms:modified xsi:type="dcterms:W3CDTF">2018-04-23T11:09:16Z</dcterms:modified>
</cp:coreProperties>
</file>