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6400" cy="4937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49688" y="0"/>
            <a:ext cx="2946400" cy="493713"/>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450" y="4689475"/>
            <a:ext cx="5438775" cy="4443413"/>
          </a:xfrm>
          <a:prstGeom prst="rect">
            <a:avLst/>
          </a:prstGeom>
          <a:noFill/>
          <a:ln>
            <a:noFill/>
          </a:ln>
        </p:spPr>
        <p:txBody>
          <a:bodyPr spcFirstLastPara="1" wrap="square" lIns="91425" tIns="91425" rIns="91425" bIns="9142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8950"/>
            <a:ext cx="2946400" cy="493713"/>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3411442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Shape 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Shape 169"/>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Shape 7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Shape 89"/>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Shape 99"/>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Shape 111"/>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Shape 122"/>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Shape 135"/>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931863" y="741363"/>
            <a:ext cx="4933800" cy="3702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Shape 147"/>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Shape 159"/>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572400" y="1772220"/>
            <a:ext cx="7772400" cy="108618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3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ubTitle" idx="1"/>
          </p:nvPr>
        </p:nvSpPr>
        <p:spPr>
          <a:xfrm>
            <a:off x="572400" y="2858401"/>
            <a:ext cx="6285600" cy="2339529"/>
          </a:xfrm>
          <a:prstGeom prst="rect">
            <a:avLst/>
          </a:prstGeom>
          <a:noFill/>
          <a:ln>
            <a:noFill/>
          </a:ln>
        </p:spPr>
        <p:txBody>
          <a:bodyPr spcFirstLastPara="1" wrap="square" lIns="91425" tIns="91425" rIns="91425" bIns="91425" anchor="t" anchorCtr="0"/>
          <a:lstStyle>
            <a:lvl1pPr marR="0" lvl="0" algn="l" rtl="0">
              <a:lnSpc>
                <a:spcPct val="110800"/>
              </a:lnSpc>
              <a:spcBef>
                <a:spcPts val="400"/>
              </a:spcBef>
              <a:spcAft>
                <a:spcPts val="0"/>
              </a:spcAft>
              <a:buClr>
                <a:srgbClr val="FFFFFF"/>
              </a:buClr>
              <a:buSzPts val="2000"/>
              <a:buFont typeface="Arial"/>
              <a:buNone/>
              <a:defRPr sz="2000" b="0" i="0" u="none" strike="noStrike" cap="none">
                <a:solidFill>
                  <a:srgbClr val="FFFFFF"/>
                </a:solidFill>
                <a:latin typeface="Times New Roman"/>
                <a:ea typeface="Times New Roman"/>
                <a:cs typeface="Times New Roman"/>
                <a:sym typeface="Times New Roman"/>
              </a:defRPr>
            </a:lvl1pPr>
            <a:lvl2pPr marR="0" lvl="1" algn="ctr" rtl="0">
              <a:spcBef>
                <a:spcPts val="480"/>
              </a:spcBef>
              <a:spcAft>
                <a:spcPts val="0"/>
              </a:spcAft>
              <a:buClr>
                <a:srgbClr val="888888"/>
              </a:buClr>
              <a:buSzPts val="2400"/>
              <a:buFont typeface="Arial"/>
              <a:buNone/>
              <a:defRPr sz="2400" b="0" i="0" u="none" strike="noStrike" cap="none">
                <a:solidFill>
                  <a:srgbClr val="888888"/>
                </a:solidFill>
                <a:latin typeface="Times New Roman"/>
                <a:ea typeface="Times New Roman"/>
                <a:cs typeface="Times New Roman"/>
                <a:sym typeface="Times New Roman"/>
              </a:defRPr>
            </a:lvl2pPr>
            <a:lvl3pPr marR="0" lvl="2" algn="ctr" rtl="0">
              <a:spcBef>
                <a:spcPts val="400"/>
              </a:spcBef>
              <a:spcAft>
                <a:spcPts val="0"/>
              </a:spcAft>
              <a:buClr>
                <a:srgbClr val="888888"/>
              </a:buClr>
              <a:buSzPts val="2000"/>
              <a:buFont typeface="Arial"/>
              <a:buNone/>
              <a:defRPr sz="2000" b="0" i="0" u="none" strike="noStrike" cap="none">
                <a:solidFill>
                  <a:srgbClr val="888888"/>
                </a:solidFill>
                <a:latin typeface="Times New Roman"/>
                <a:ea typeface="Times New Roman"/>
                <a:cs typeface="Times New Roman"/>
                <a:sym typeface="Times New Roman"/>
              </a:defRPr>
            </a:lvl3pPr>
            <a:lvl4pPr marR="0" lvl="3"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4pPr>
            <a:lvl5pPr marR="0" lvl="4"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5pPr>
            <a:lvl6pPr marR="0" lvl="5"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6pPr>
            <a:lvl7pPr marR="0" lvl="6"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7pPr>
            <a:lvl8pPr marR="0" lvl="7"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8pPr>
            <a:lvl9pPr marR="0" lvl="8"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9pPr>
          </a:lstStyle>
          <a:p>
            <a:endParaRPr/>
          </a:p>
        </p:txBody>
      </p:sp>
      <p:sp>
        <p:nvSpPr>
          <p:cNvPr id="20" name="Shape 20"/>
          <p:cNvSpPr txBox="1">
            <a:spLocks noGrp="1"/>
          </p:cNvSpPr>
          <p:nvPr>
            <p:ph type="body" idx="2"/>
          </p:nvPr>
        </p:nvSpPr>
        <p:spPr>
          <a:xfrm>
            <a:off x="572401" y="5961599"/>
            <a:ext cx="2049245" cy="177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000"/>
              <a:buFont typeface="Arial"/>
              <a:buNone/>
              <a:defRPr sz="1000" b="1" i="0" u="none" strike="noStrike" cap="none">
                <a:solidFill>
                  <a:schemeClr val="dk1"/>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1" name="Shape 21"/>
          <p:cNvSpPr txBox="1">
            <a:spLocks noGrp="1"/>
          </p:cNvSpPr>
          <p:nvPr>
            <p:ph type="body" idx="3"/>
          </p:nvPr>
        </p:nvSpPr>
        <p:spPr>
          <a:xfrm>
            <a:off x="572400" y="6137467"/>
            <a:ext cx="204924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4"/>
          </p:nvPr>
        </p:nvSpPr>
        <p:spPr>
          <a:xfrm>
            <a:off x="2862387" y="6137467"/>
            <a:ext cx="2027114"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3" name="Shape 23"/>
          <p:cNvSpPr txBox="1">
            <a:spLocks noGrp="1"/>
          </p:cNvSpPr>
          <p:nvPr>
            <p:ph type="body" idx="5"/>
          </p:nvPr>
        </p:nvSpPr>
        <p:spPr>
          <a:xfrm>
            <a:off x="7427603" y="5961599"/>
            <a:ext cx="1132198" cy="6336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6"/>
          </p:nvPr>
        </p:nvSpPr>
        <p:spPr>
          <a:xfrm>
            <a:off x="5143295" y="5961067"/>
            <a:ext cx="1962357" cy="634132"/>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5" name="Shape 25"/>
          <p:cNvSpPr txBox="1">
            <a:spLocks noGrp="1"/>
          </p:cNvSpPr>
          <p:nvPr>
            <p:ph type="dt" idx="10"/>
          </p:nvPr>
        </p:nvSpPr>
        <p:spPr>
          <a:xfrm>
            <a:off x="2860675" y="5961063"/>
            <a:ext cx="2027238" cy="1778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0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Shape 3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Shape 35"/>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Shape 36"/>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3"/>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Shape 44"/>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Shape 45"/>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2"/>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Shape 53"/>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Shape 54"/>
          <p:cNvSpPr txBox="1">
            <a:spLocks noGrp="1"/>
          </p:cNvSpPr>
          <p:nvPr>
            <p:ph type="ctrTitle"/>
          </p:nvPr>
        </p:nvSpPr>
        <p:spPr>
          <a:xfrm>
            <a:off x="572400" y="547000"/>
            <a:ext cx="7772400" cy="2206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5143500" y="6145215"/>
            <a:ext cx="1536700"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6859589" y="6145215"/>
            <a:ext cx="1701801" cy="382645"/>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429000" y="6145213"/>
            <a:ext cx="1544638" cy="127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dt" idx="10"/>
          </p:nvPr>
        </p:nvSpPr>
        <p:spPr>
          <a:xfrm>
            <a:off x="3429000" y="6273800"/>
            <a:ext cx="1544638" cy="1254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4325" y="119063"/>
            <a:ext cx="8520113" cy="962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1"/>
          </p:nvPr>
        </p:nvSpPr>
        <p:spPr>
          <a:xfrm>
            <a:off x="32385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648200" y="1268413"/>
            <a:ext cx="4171950" cy="4897437"/>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Shape 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Shape 13"/>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
        <p:nvSpPr>
          <p:cNvPr id="16" name="Shape 16"/>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Shape 27"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Shape 28"/>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eeexplore.ieee.org/stamp/stamp.jsp?tp=&amp;arnumber=7961261" TargetMode="External"/><Relationship Id="rId7" Type="http://schemas.openxmlformats.org/officeDocument/2006/relationships/hyperlink" Target="http://tem.fi/artikkeli/-/asset_publisher/alyverkkotyoryhman-valiraportti-matkalla-kohti-joustavaa-ja-asiakaskeskeista-sahkojarjestelma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doria.fi/handle/10024/143710" TargetMode="External"/><Relationship Id="rId5" Type="http://schemas.openxmlformats.org/officeDocument/2006/relationships/hyperlink" Target="https://tutcris.tut.fi/portal/fi/publications/kysynnan-jousto--suomeen-soveltuvat-kaytannoen-ratkaisut-ja-vaikutukset-verkkoyhtioeille-dr-pooli(d8a7e38d-6533-417e-974c-8399326a55c6).html" TargetMode="External"/><Relationship Id="rId4" Type="http://schemas.openxmlformats.org/officeDocument/2006/relationships/hyperlink" Target="http://ieeexplore.ieee.org/stamp/stamp.jsp?tp=&amp;arnumber=733224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3200" b="1" i="0" u="none" strike="noStrike" cap="none">
                <a:solidFill>
                  <a:schemeClr val="lt1"/>
                </a:solidFill>
                <a:latin typeface="Arial"/>
                <a:ea typeface="Arial"/>
                <a:cs typeface="Arial"/>
                <a:sym typeface="Arial"/>
              </a:rPr>
              <a:t>ELEC-E8423 - Smart Grid</a:t>
            </a:r>
            <a:br>
              <a:rPr lang="fi-FI" sz="3200" b="1" i="0" u="none" strike="noStrike" cap="none">
                <a:solidFill>
                  <a:schemeClr val="lt1"/>
                </a:solidFill>
                <a:latin typeface="Arial"/>
                <a:ea typeface="Arial"/>
                <a:cs typeface="Arial"/>
                <a:sym typeface="Arial"/>
              </a:rPr>
            </a:br>
            <a:r>
              <a:rPr lang="fi-FI" sz="3200" b="1" i="0" u="none" strike="noStrike" cap="none">
                <a:solidFill>
                  <a:schemeClr val="lt1"/>
                </a:solidFill>
                <a:latin typeface="Arial"/>
                <a:ea typeface="Arial"/>
                <a:cs typeface="Arial"/>
                <a:sym typeface="Arial"/>
              </a:rPr>
              <a:t/>
            </a:r>
            <a:br>
              <a:rPr lang="fi-FI" sz="3200" b="1" i="0" u="none" strike="noStrike" cap="none">
                <a:solidFill>
                  <a:schemeClr val="lt1"/>
                </a:solidFill>
                <a:latin typeface="Arial"/>
                <a:ea typeface="Arial"/>
                <a:cs typeface="Arial"/>
                <a:sym typeface="Arial"/>
              </a:rPr>
            </a:br>
            <a:r>
              <a:rPr lang="fi-FI" sz="3200" b="1" i="1" u="none" strike="noStrike" cap="none">
                <a:solidFill>
                  <a:schemeClr val="lt1"/>
                </a:solidFill>
                <a:latin typeface="Arial"/>
                <a:ea typeface="Arial"/>
                <a:cs typeface="Arial"/>
                <a:sym typeface="Arial"/>
              </a:rPr>
              <a:t>DR in distribution network congestion management</a:t>
            </a:r>
            <a:endParaRPr sz="3200" b="1" i="1" u="none" strike="noStrike" cap="none">
              <a:solidFill>
                <a:schemeClr val="lt1"/>
              </a:solidFill>
              <a:latin typeface="Arial"/>
              <a:ea typeface="Arial"/>
              <a:cs typeface="Arial"/>
              <a:sym typeface="Arial"/>
            </a:endParaRPr>
          </a:p>
        </p:txBody>
      </p:sp>
      <p:sp>
        <p:nvSpPr>
          <p:cNvPr id="70" name="Shape 70"/>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marR="0" lvl="0" indent="0" algn="l" rtl="0">
              <a:lnSpc>
                <a:spcPct val="110800"/>
              </a:lnSpc>
              <a:spcBef>
                <a:spcPts val="0"/>
              </a:spcBef>
              <a:spcAft>
                <a:spcPts val="0"/>
              </a:spcAft>
              <a:buClr>
                <a:srgbClr val="FFFFFF"/>
              </a:buClr>
              <a:buSzPts val="2000"/>
              <a:buFont typeface="Arial"/>
              <a:buNone/>
            </a:pPr>
            <a:r>
              <a:rPr lang="fi-FI" i="1"/>
              <a:t>Niklas Armila</a:t>
            </a:r>
            <a:endParaRPr i="1"/>
          </a:p>
          <a:p>
            <a:pPr marL="0" marR="0" lvl="0" indent="0" algn="l" rtl="0">
              <a:lnSpc>
                <a:spcPct val="110800"/>
              </a:lnSpc>
              <a:spcBef>
                <a:spcPts val="0"/>
              </a:spcBef>
              <a:spcAft>
                <a:spcPts val="0"/>
              </a:spcAft>
              <a:buClr>
                <a:srgbClr val="FFFFFF"/>
              </a:buClr>
              <a:buSzPts val="2000"/>
              <a:buFont typeface="Arial"/>
              <a:buNone/>
            </a:pPr>
            <a:r>
              <a:rPr lang="fi-FI" i="1"/>
              <a:t>Henri Huotari</a:t>
            </a:r>
            <a:endParaRPr i="1"/>
          </a:p>
          <a:p>
            <a:pPr marL="0" marR="0" lvl="0" indent="0" algn="l" rtl="0">
              <a:lnSpc>
                <a:spcPct val="110800"/>
              </a:lnSpc>
              <a:spcBef>
                <a:spcPts val="400"/>
              </a:spcBef>
              <a:spcAft>
                <a:spcPts val="0"/>
              </a:spcAft>
              <a:buClr>
                <a:srgbClr val="FFFFFF"/>
              </a:buClr>
              <a:buSzPts val="2000"/>
              <a:buFont typeface="Arial"/>
              <a:buNone/>
            </a:pPr>
            <a:endParaRPr sz="2000" b="0" i="0" u="none" strike="noStrike" cap="none">
              <a:solidFill>
                <a:srgbClr val="FFFFFF"/>
              </a:solidFill>
              <a:latin typeface="Times New Roman"/>
              <a:ea typeface="Times New Roman"/>
              <a:cs typeface="Times New Roman"/>
              <a:sym typeface="Times New Roman"/>
            </a:endParaRPr>
          </a:p>
        </p:txBody>
      </p:sp>
      <p:sp>
        <p:nvSpPr>
          <p:cNvPr id="71" name="Shape 7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endParaRPr sz="1000" b="1" i="0" u="none" strike="noStrike" cap="none">
              <a:solidFill>
                <a:schemeClr val="dk1"/>
              </a:solidFill>
              <a:latin typeface="Arial"/>
              <a:ea typeface="Arial"/>
              <a:cs typeface="Arial"/>
              <a:sym typeface="Arial"/>
            </a:endParaRPr>
          </a:p>
        </p:txBody>
      </p:sp>
      <p:sp>
        <p:nvSpPr>
          <p:cNvPr id="72" name="Shape 7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3" name="Shape 73"/>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r>
              <a:rPr lang="fi-FI"/>
              <a:t>2</a:t>
            </a:r>
            <a:r>
              <a:rPr lang="fi-FI" sz="1000" b="1" i="0" u="none" strike="noStrike" cap="none">
                <a:solidFill>
                  <a:schemeClr val="lt2"/>
                </a:solidFill>
                <a:latin typeface="Arial"/>
                <a:ea typeface="Arial"/>
                <a:cs typeface="Arial"/>
                <a:sym typeface="Arial"/>
              </a:rPr>
              <a:t>7.</a:t>
            </a:r>
            <a:r>
              <a:rPr lang="fi-FI"/>
              <a:t>03</a:t>
            </a:r>
            <a:r>
              <a:rPr lang="fi-FI" sz="1000" b="1" i="0" u="none" strike="noStrike" cap="none">
                <a:solidFill>
                  <a:schemeClr val="lt2"/>
                </a:solidFill>
                <a:latin typeface="Arial"/>
                <a:ea typeface="Arial"/>
                <a:cs typeface="Arial"/>
                <a:sym typeface="Arial"/>
              </a:rPr>
              <a:t>.2018</a:t>
            </a:r>
            <a:endParaRPr sz="1000" b="1" i="0" u="none" strike="noStrike" cap="none">
              <a:solidFill>
                <a:schemeClr val="lt2"/>
              </a:solidFill>
              <a:latin typeface="Arial"/>
              <a:ea typeface="Arial"/>
              <a:cs typeface="Arial"/>
              <a:sym typeface="Arial"/>
            </a:endParaRPr>
          </a:p>
        </p:txBody>
      </p:sp>
      <p:sp>
        <p:nvSpPr>
          <p:cNvPr id="74" name="Shape 74"/>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5" name="Shape 75"/>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0" lvl="0" indent="0" rtl="0">
              <a:lnSpc>
                <a:spcPct val="100000"/>
              </a:lnSpc>
              <a:spcBef>
                <a:spcPts val="0"/>
              </a:spcBef>
              <a:spcAft>
                <a:spcPts val="0"/>
              </a:spcAft>
              <a:buClr>
                <a:schemeClr val="dk1"/>
              </a:buClr>
              <a:buSzPts val="1100"/>
              <a:buFont typeface="Arial"/>
              <a:buNone/>
            </a:pPr>
            <a:r>
              <a:rPr lang="fi-FI" sz="1200" b="0">
                <a:latin typeface="Calibri"/>
                <a:ea typeface="Calibri"/>
                <a:cs typeface="Calibri"/>
                <a:sym typeface="Calibri"/>
              </a:rPr>
              <a:t>Mubbashir, A.; Millar, R. J.; Lehtonen, M. (2018). A Framework to Split the Benefits of DR Between Wind Integration and Network Management. </a:t>
            </a:r>
            <a:r>
              <a:rPr lang="fi-FI" sz="1100" b="0"/>
              <a:t>IEEE TRANSACTIONS ON POWER SYSTEMS,  VOL. 33, NO. 2. Available: </a:t>
            </a:r>
            <a:r>
              <a:rPr lang="fi-FI" sz="1200" b="0" u="sng">
                <a:solidFill>
                  <a:srgbClr val="1155CC"/>
                </a:solidFill>
                <a:latin typeface="Calibri"/>
                <a:ea typeface="Calibri"/>
                <a:cs typeface="Calibri"/>
                <a:sym typeface="Calibri"/>
                <a:hlinkClick r:id="rId3"/>
              </a:rPr>
              <a:t>http://ieeexplore.ieee.org/stamp/stamp.jsp?tp=&amp;arnumber=7961261</a:t>
            </a:r>
            <a:endParaRPr sz="1100" b="0"/>
          </a:p>
          <a:p>
            <a:pPr marL="0" lvl="0" indent="0" rtl="0">
              <a:lnSpc>
                <a:spcPct val="100000"/>
              </a:lnSpc>
              <a:spcBef>
                <a:spcPts val="0"/>
              </a:spcBef>
              <a:spcAft>
                <a:spcPts val="0"/>
              </a:spcAft>
              <a:buClr>
                <a:schemeClr val="dk1"/>
              </a:buClr>
              <a:buSzPts val="1100"/>
              <a:buFont typeface="Arial"/>
              <a:buNone/>
            </a:pPr>
            <a:endParaRPr sz="1100" b="0"/>
          </a:p>
          <a:p>
            <a:pPr marL="0" lvl="0" indent="0" rtl="0">
              <a:lnSpc>
                <a:spcPct val="100000"/>
              </a:lnSpc>
              <a:spcBef>
                <a:spcPts val="0"/>
              </a:spcBef>
              <a:spcAft>
                <a:spcPts val="0"/>
              </a:spcAft>
              <a:buClr>
                <a:schemeClr val="dk1"/>
              </a:buClr>
              <a:buSzPts val="1100"/>
              <a:buFont typeface="Arial"/>
              <a:buNone/>
            </a:pPr>
            <a:r>
              <a:rPr lang="fi-FI" sz="1200" b="0">
                <a:latin typeface="Calibri"/>
                <a:ea typeface="Calibri"/>
                <a:cs typeface="Calibri"/>
                <a:sym typeface="Calibri"/>
              </a:rPr>
              <a:t>Mubbashir, A.; Merkebu Z D; Muhammad H; Amir S; Lehtonen M. (2017). Increased Utilization of Wind Generation by Coordinating the Demand Response and Real-time Thermal Rating. </a:t>
            </a:r>
            <a:r>
              <a:rPr lang="fi-FI" sz="1100" b="0"/>
              <a:t>IEEE TRANSACTIONS ON POWER SYSTEMS, VOL. 31, NO. 5. </a:t>
            </a:r>
            <a:r>
              <a:rPr lang="fi-FI" sz="1200" b="0">
                <a:latin typeface="Calibri"/>
                <a:ea typeface="Calibri"/>
                <a:cs typeface="Calibri"/>
                <a:sym typeface="Calibri"/>
              </a:rPr>
              <a:t>Available:</a:t>
            </a:r>
            <a:endParaRPr sz="1200" b="0">
              <a:latin typeface="Calibri"/>
              <a:ea typeface="Calibri"/>
              <a:cs typeface="Calibri"/>
              <a:sym typeface="Calibri"/>
            </a:endParaRPr>
          </a:p>
          <a:p>
            <a:pPr marL="0" lvl="0" indent="0" rtl="0">
              <a:lnSpc>
                <a:spcPct val="100000"/>
              </a:lnSpc>
              <a:spcBef>
                <a:spcPts val="0"/>
              </a:spcBef>
              <a:spcAft>
                <a:spcPts val="0"/>
              </a:spcAft>
              <a:buClr>
                <a:schemeClr val="dk1"/>
              </a:buClr>
              <a:buSzPts val="1100"/>
              <a:buFont typeface="Arial"/>
              <a:buNone/>
            </a:pPr>
            <a:r>
              <a:rPr lang="fi-FI" sz="1200" b="0" u="sng">
                <a:solidFill>
                  <a:srgbClr val="1155CC"/>
                </a:solidFill>
                <a:latin typeface="Calibri"/>
                <a:ea typeface="Calibri"/>
                <a:cs typeface="Calibri"/>
                <a:sym typeface="Calibri"/>
                <a:hlinkClick r:id="rId4"/>
              </a:rPr>
              <a:t>http://ieeexplore.ieee.org/stamp/stamp.jsp?tp=&amp;arnumber=7332246</a:t>
            </a:r>
            <a:endParaRPr sz="1100" b="0"/>
          </a:p>
          <a:p>
            <a:pPr marL="0" lvl="0" indent="0" rtl="0">
              <a:lnSpc>
                <a:spcPct val="100000"/>
              </a:lnSpc>
              <a:spcBef>
                <a:spcPts val="0"/>
              </a:spcBef>
              <a:spcAft>
                <a:spcPts val="0"/>
              </a:spcAft>
              <a:buClr>
                <a:schemeClr val="dk1"/>
              </a:buClr>
              <a:buSzPts val="1100"/>
              <a:buFont typeface="Arial"/>
              <a:buNone/>
            </a:pPr>
            <a:endParaRPr sz="1100" b="0"/>
          </a:p>
          <a:p>
            <a:pPr marL="0" lvl="0" indent="0" rtl="0">
              <a:lnSpc>
                <a:spcPct val="100000"/>
              </a:lnSpc>
              <a:spcBef>
                <a:spcPts val="0"/>
              </a:spcBef>
              <a:spcAft>
                <a:spcPts val="0"/>
              </a:spcAft>
              <a:buClr>
                <a:schemeClr val="dk1"/>
              </a:buClr>
              <a:buSzPts val="1100"/>
              <a:buFont typeface="Arial"/>
              <a:buNone/>
            </a:pPr>
            <a:r>
              <a:rPr lang="fi-FI" sz="1100" b="0"/>
              <a:t>TUT, TAMK, LUT. (2015). Kysynnän jousto - Suomeen soveltuvat käytännön ratkaisut ja vaikutukset verkkoyhtiöille (DR pooli): Loppuraportti. </a:t>
            </a:r>
            <a:endParaRPr sz="1100" b="0"/>
          </a:p>
          <a:p>
            <a:pPr marL="0" lvl="0" indent="0" rtl="0">
              <a:lnSpc>
                <a:spcPct val="100000"/>
              </a:lnSpc>
              <a:spcBef>
                <a:spcPts val="0"/>
              </a:spcBef>
              <a:spcAft>
                <a:spcPts val="0"/>
              </a:spcAft>
              <a:buClr>
                <a:schemeClr val="dk1"/>
              </a:buClr>
              <a:buSzPts val="1100"/>
              <a:buFont typeface="Arial"/>
              <a:buNone/>
            </a:pPr>
            <a:r>
              <a:rPr lang="fi-FI" sz="1100" b="0"/>
              <a:t>Available: </a:t>
            </a:r>
            <a:r>
              <a:rPr lang="fi-FI" sz="1100" b="0" u="sng">
                <a:solidFill>
                  <a:srgbClr val="1155CC"/>
                </a:solidFill>
                <a:hlinkClick r:id="rId5"/>
              </a:rPr>
              <a:t>https://tutcris.tut.fi/portal/fi/publications/kysynnan-jousto--suomeen-soveltuvat-kaytannoen-ratkaisut-ja-vaikutukset-verkkoyhtioeille-dr-pooli(d8a7e38d-6533-417e-974c-8399326a55c6).html</a:t>
            </a:r>
            <a:r>
              <a:rPr lang="fi-FI" sz="1100" b="0"/>
              <a:t> </a:t>
            </a:r>
            <a:endParaRPr sz="1100" b="0"/>
          </a:p>
          <a:p>
            <a:pPr marL="0" lvl="0" indent="0" rtl="0">
              <a:lnSpc>
                <a:spcPct val="110000"/>
              </a:lnSpc>
              <a:spcBef>
                <a:spcPts val="1500"/>
              </a:spcBef>
              <a:spcAft>
                <a:spcPts val="0"/>
              </a:spcAft>
              <a:buClr>
                <a:schemeClr val="dk1"/>
              </a:buClr>
              <a:buSzPts val="1100"/>
              <a:buFont typeface="Arial"/>
              <a:buNone/>
            </a:pPr>
            <a:r>
              <a:rPr lang="fi-FI" sz="1100" b="0"/>
              <a:t>LUT, TUT. (2017). Jakeluverkon tariffirakenteen kehitysmahdollisuudet ja vaikutukset. Available: </a:t>
            </a:r>
            <a:r>
              <a:rPr lang="fi-FI" sz="1100" b="0" u="sng">
                <a:solidFill>
                  <a:srgbClr val="1155CC"/>
                </a:solidFill>
                <a:hlinkClick r:id="rId6"/>
              </a:rPr>
              <a:t>http://www.doria.fi/handle/10024/143710</a:t>
            </a:r>
            <a:r>
              <a:rPr lang="fi-FI" sz="1100" b="0"/>
              <a:t> </a:t>
            </a:r>
            <a:endParaRPr sz="1100" b="0"/>
          </a:p>
          <a:p>
            <a:pPr marL="0" lvl="0" indent="0" rtl="0">
              <a:lnSpc>
                <a:spcPct val="100000"/>
              </a:lnSpc>
              <a:spcBef>
                <a:spcPts val="400"/>
              </a:spcBef>
              <a:spcAft>
                <a:spcPts val="0"/>
              </a:spcAft>
              <a:buClr>
                <a:schemeClr val="dk1"/>
              </a:buClr>
              <a:buSzPts val="1100"/>
              <a:buFont typeface="Arial"/>
              <a:buNone/>
            </a:pPr>
            <a:endParaRPr sz="1100" b="0"/>
          </a:p>
          <a:p>
            <a:pPr marL="0" lvl="0" indent="0" rtl="0">
              <a:lnSpc>
                <a:spcPct val="100000"/>
              </a:lnSpc>
              <a:spcBef>
                <a:spcPts val="0"/>
              </a:spcBef>
              <a:spcAft>
                <a:spcPts val="0"/>
              </a:spcAft>
              <a:buClr>
                <a:schemeClr val="dk1"/>
              </a:buClr>
              <a:buSzPts val="1100"/>
              <a:buFont typeface="Arial"/>
              <a:buNone/>
            </a:pPr>
            <a:r>
              <a:rPr lang="fi-FI" sz="1100" b="0"/>
              <a:t>TEM. (2017). Matkalla kohti joustavaa ja asiakaskeskeistä sähköjärjestelmää. Älyverkkotyöryhmän väliraportti. Available: </a:t>
            </a:r>
            <a:r>
              <a:rPr lang="fi-FI" sz="1100" b="0" u="sng">
                <a:solidFill>
                  <a:srgbClr val="1155CC"/>
                </a:solidFill>
                <a:hlinkClick r:id="rId7"/>
              </a:rPr>
              <a:t>http://tem.fi/artikkeli/-/asset_publisher/alyverkkotyoryhman-valiraportti-matkalla-kohti-joustavaa-ja-asiakaskeskeista-sahkojarjestelmaa</a:t>
            </a:r>
            <a:r>
              <a:rPr lang="fi-FI" sz="1100" b="0"/>
              <a:t> </a:t>
            </a:r>
            <a:endParaRPr sz="1100" b="0"/>
          </a:p>
          <a:p>
            <a:pPr marL="0" lvl="0" indent="0" algn="just" rtl="0">
              <a:lnSpc>
                <a:spcPct val="100000"/>
              </a:lnSpc>
              <a:spcBef>
                <a:spcPts val="0"/>
              </a:spcBef>
              <a:spcAft>
                <a:spcPts val="0"/>
              </a:spcAft>
              <a:buClr>
                <a:schemeClr val="dk1"/>
              </a:buClr>
              <a:buSzPts val="1100"/>
              <a:buFont typeface="Arial"/>
              <a:buNone/>
            </a:pPr>
            <a:endParaRPr sz="1100" b="0"/>
          </a:p>
          <a:p>
            <a:pPr marL="0" lvl="0" indent="0" algn="just" rtl="0">
              <a:lnSpc>
                <a:spcPct val="100000"/>
              </a:lnSpc>
              <a:spcBef>
                <a:spcPts val="0"/>
              </a:spcBef>
              <a:spcAft>
                <a:spcPts val="0"/>
              </a:spcAft>
              <a:buClr>
                <a:schemeClr val="dk1"/>
              </a:buClr>
              <a:buSzPts val="1100"/>
              <a:buFont typeface="Arial"/>
              <a:buNone/>
            </a:pPr>
            <a:r>
              <a:rPr lang="fi-FI" sz="1100" b="0"/>
              <a:t>Alanen, R.; Hätönen, H. (2006). Sähkön laadun ja jakelun luotettavuuden hallinta. Espoo, Finland: VTT. </a:t>
            </a:r>
            <a:endParaRPr sz="2000"/>
          </a:p>
        </p:txBody>
      </p:sp>
      <p:sp>
        <p:nvSpPr>
          <p:cNvPr id="172" name="Shape 17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Source material used</a:t>
            </a:r>
            <a:endParaRPr sz="2700" b="1" i="0" u="none" strike="noStrike" cap="none">
              <a:solidFill>
                <a:schemeClr val="accent3"/>
              </a:solidFill>
              <a:latin typeface="Arial"/>
              <a:ea typeface="Arial"/>
              <a:cs typeface="Arial"/>
              <a:sym typeface="Arial"/>
            </a:endParaRPr>
          </a:p>
        </p:txBody>
      </p:sp>
      <p:sp>
        <p:nvSpPr>
          <p:cNvPr id="173" name="Shape 17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74" name="Shape 17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75" name="Shape 17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76" name="Shape 17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10</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572400" y="1497600"/>
            <a:ext cx="7988990" cy="41364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chemeClr val="dk1"/>
              </a:buClr>
              <a:buSzPts val="1400"/>
              <a:buFont typeface="Arial"/>
              <a:buNone/>
            </a:pPr>
            <a:r>
              <a:rPr lang="fi-FI" sz="1700">
                <a:solidFill>
                  <a:srgbClr val="000000"/>
                </a:solidFill>
              </a:rPr>
              <a:t>Scope of the presentation</a:t>
            </a:r>
            <a:endParaRPr sz="1700">
              <a:solidFill>
                <a:srgbClr val="000000"/>
              </a:solidFill>
            </a:endParaRPr>
          </a:p>
          <a:p>
            <a:pPr marL="457200" marR="0" lvl="0" indent="-336550" algn="l" rtl="0">
              <a:lnSpc>
                <a:spcPct val="115000"/>
              </a:lnSpc>
              <a:spcBef>
                <a:spcPts val="0"/>
              </a:spcBef>
              <a:spcAft>
                <a:spcPts val="0"/>
              </a:spcAft>
              <a:buClr>
                <a:srgbClr val="000000"/>
              </a:buClr>
              <a:buSzPts val="1700"/>
              <a:buChar char="●"/>
            </a:pPr>
            <a:r>
              <a:rPr lang="fi-FI" sz="1700">
                <a:solidFill>
                  <a:srgbClr val="000000"/>
                </a:solidFill>
              </a:rPr>
              <a:t>Development of demand response</a:t>
            </a:r>
            <a:endParaRPr sz="1700">
              <a:solidFill>
                <a:srgbClr val="000000"/>
              </a:solidFill>
            </a:endParaRPr>
          </a:p>
          <a:p>
            <a:pPr marL="457200" marR="0" lvl="0" indent="-336550" algn="l" rtl="0">
              <a:lnSpc>
                <a:spcPct val="115000"/>
              </a:lnSpc>
              <a:spcBef>
                <a:spcPts val="0"/>
              </a:spcBef>
              <a:spcAft>
                <a:spcPts val="0"/>
              </a:spcAft>
              <a:buClr>
                <a:srgbClr val="000000"/>
              </a:buClr>
              <a:buSzPts val="1700"/>
              <a:buChar char="●"/>
            </a:pPr>
            <a:r>
              <a:rPr lang="fi-FI" sz="1700">
                <a:solidFill>
                  <a:srgbClr val="000000"/>
                </a:solidFill>
              </a:rPr>
              <a:t>Distribution network congestion in the future</a:t>
            </a:r>
            <a:endParaRPr sz="1700">
              <a:solidFill>
                <a:srgbClr val="000000"/>
              </a:solidFill>
            </a:endParaRPr>
          </a:p>
          <a:p>
            <a:pPr marL="457200" marR="0" lvl="0" indent="-336550" algn="l" rtl="0">
              <a:lnSpc>
                <a:spcPct val="115000"/>
              </a:lnSpc>
              <a:spcBef>
                <a:spcPts val="0"/>
              </a:spcBef>
              <a:spcAft>
                <a:spcPts val="0"/>
              </a:spcAft>
              <a:buClr>
                <a:srgbClr val="000000"/>
              </a:buClr>
              <a:buSzPts val="1700"/>
              <a:buChar char="●"/>
            </a:pPr>
            <a:r>
              <a:rPr lang="fi-FI" sz="1700">
                <a:solidFill>
                  <a:srgbClr val="000000"/>
                </a:solidFill>
              </a:rPr>
              <a:t>Real-time thermal rating (RTTR)</a:t>
            </a:r>
            <a:endParaRPr sz="1700">
              <a:solidFill>
                <a:srgbClr val="000000"/>
              </a:solidFill>
            </a:endParaRPr>
          </a:p>
          <a:p>
            <a:pPr marL="457200" marR="0" lvl="0" indent="-336550" algn="l" rtl="0">
              <a:lnSpc>
                <a:spcPct val="115000"/>
              </a:lnSpc>
              <a:spcBef>
                <a:spcPts val="0"/>
              </a:spcBef>
              <a:spcAft>
                <a:spcPts val="0"/>
              </a:spcAft>
              <a:buClr>
                <a:srgbClr val="000000"/>
              </a:buClr>
              <a:buSzPts val="1700"/>
              <a:buChar char="●"/>
            </a:pPr>
            <a:r>
              <a:rPr lang="fi-FI" sz="1700">
                <a:solidFill>
                  <a:srgbClr val="000000"/>
                </a:solidFill>
              </a:rPr>
              <a:t>DR for network congestion and variable renewable energy (VRE)</a:t>
            </a:r>
            <a:endParaRPr sz="1700">
              <a:solidFill>
                <a:srgbClr val="000000"/>
              </a:solidFill>
            </a:endParaRPr>
          </a:p>
          <a:p>
            <a:pPr marL="457200" marR="0" lvl="0" indent="-336550" algn="l" rtl="0">
              <a:lnSpc>
                <a:spcPct val="115000"/>
              </a:lnSpc>
              <a:spcBef>
                <a:spcPts val="0"/>
              </a:spcBef>
              <a:spcAft>
                <a:spcPts val="0"/>
              </a:spcAft>
              <a:buClr>
                <a:srgbClr val="000000"/>
              </a:buClr>
              <a:buSzPts val="1700"/>
              <a:buChar char="●"/>
            </a:pPr>
            <a:r>
              <a:rPr lang="fi-FI" sz="1700">
                <a:solidFill>
                  <a:srgbClr val="000000"/>
                </a:solidFill>
              </a:rPr>
              <a:t>Power component in distribution tariffs</a:t>
            </a:r>
            <a:endParaRPr sz="1700">
              <a:solidFill>
                <a:srgbClr val="000000"/>
              </a:solidFill>
            </a:endParaRPr>
          </a:p>
          <a:p>
            <a:pPr marL="0" marR="0" lvl="0" indent="0" algn="l" rtl="0">
              <a:lnSpc>
                <a:spcPct val="160000"/>
              </a:lnSpc>
              <a:spcBef>
                <a:spcPts val="0"/>
              </a:spcBef>
              <a:spcAft>
                <a:spcPts val="0"/>
              </a:spcAft>
              <a:buClr>
                <a:schemeClr val="dk1"/>
              </a:buClr>
              <a:buSzPts val="1400"/>
              <a:buFont typeface="Arial"/>
              <a:buNone/>
            </a:pPr>
            <a:endParaRPr>
              <a:solidFill>
                <a:srgbClr val="FF0000"/>
              </a:solidFill>
            </a:endParaRPr>
          </a:p>
        </p:txBody>
      </p:sp>
      <p:sp>
        <p:nvSpPr>
          <p:cNvPr id="81" name="Shape 8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Introduction</a:t>
            </a:r>
            <a:endParaRPr sz="2700" b="1" i="0" u="none" strike="noStrike" cap="none">
              <a:solidFill>
                <a:schemeClr val="accent3"/>
              </a:solidFill>
              <a:latin typeface="Arial"/>
              <a:ea typeface="Arial"/>
              <a:cs typeface="Arial"/>
              <a:sym typeface="Arial"/>
            </a:endParaRPr>
          </a:p>
        </p:txBody>
      </p:sp>
      <p:sp>
        <p:nvSpPr>
          <p:cNvPr id="82" name="Shape 8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3" name="Shape 8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4" name="Shape 8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a:t>
            </a:r>
            <a:r>
              <a:rPr lang="fi-FI"/>
              <a:t>03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85" name="Shape 8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2</a:t>
            </a:fld>
            <a:endParaRPr sz="800" b="1" i="0" u="none" strike="noStrike" cap="none">
              <a:solidFill>
                <a:srgbClr val="898989"/>
              </a:solidFill>
              <a:latin typeface="Arial"/>
              <a:ea typeface="Arial"/>
              <a:cs typeface="Arial"/>
              <a:sym typeface="Arial"/>
            </a:endParaRPr>
          </a:p>
        </p:txBody>
      </p:sp>
      <p:pic>
        <p:nvPicPr>
          <p:cNvPr id="86" name="Shape 86"/>
          <p:cNvPicPr preferRelativeResize="0"/>
          <p:nvPr/>
        </p:nvPicPr>
        <p:blipFill>
          <a:blip r:embed="rId3">
            <a:alphaModFix/>
          </a:blip>
          <a:stretch>
            <a:fillRect/>
          </a:stretch>
        </p:blipFill>
        <p:spPr>
          <a:xfrm>
            <a:off x="1707738" y="3458850"/>
            <a:ext cx="5615825" cy="2334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572400" y="1497600"/>
            <a:ext cx="8134200" cy="4136400"/>
          </a:xfrm>
          <a:prstGeom prst="rect">
            <a:avLst/>
          </a:prstGeom>
          <a:noFill/>
          <a:ln>
            <a:noFill/>
          </a:ln>
        </p:spPr>
        <p:txBody>
          <a:bodyPr spcFirstLastPara="1" wrap="square" lIns="0" tIns="0" rIns="0" bIns="0" anchor="t" anchorCtr="0">
            <a:noAutofit/>
          </a:bodyPr>
          <a:lstStyle/>
          <a:p>
            <a:pPr marL="457200" lvl="0" indent="-336550" rtl="0">
              <a:lnSpc>
                <a:spcPct val="90000"/>
              </a:lnSpc>
              <a:spcBef>
                <a:spcPts val="0"/>
              </a:spcBef>
              <a:spcAft>
                <a:spcPts val="0"/>
              </a:spcAft>
              <a:buSzPts val="1700"/>
              <a:buChar char="●"/>
            </a:pPr>
            <a:r>
              <a:rPr lang="fi-FI" sz="1700"/>
              <a:t>The electricity supply has been relatively constant (big utilities with high CF (e.g., nuclear))</a:t>
            </a:r>
            <a:endParaRPr sz="1700"/>
          </a:p>
          <a:p>
            <a:pPr marL="457200" lvl="0" indent="-336550" rtl="0">
              <a:lnSpc>
                <a:spcPct val="90000"/>
              </a:lnSpc>
              <a:spcBef>
                <a:spcPts val="340"/>
              </a:spcBef>
              <a:spcAft>
                <a:spcPts val="0"/>
              </a:spcAft>
              <a:buSzPts val="1700"/>
              <a:buChar char="●"/>
            </a:pPr>
            <a:r>
              <a:rPr lang="fi-FI" sz="1700"/>
              <a:t>Demand has been variable (seasonally, 24 hours)</a:t>
            </a:r>
            <a:endParaRPr sz="1700"/>
          </a:p>
          <a:p>
            <a:pPr marL="914400" lvl="1" indent="-336550" rtl="0">
              <a:lnSpc>
                <a:spcPct val="90000"/>
              </a:lnSpc>
              <a:spcBef>
                <a:spcPts val="340"/>
              </a:spcBef>
              <a:spcAft>
                <a:spcPts val="0"/>
              </a:spcAft>
              <a:buSzPts val="1700"/>
              <a:buFont typeface="Noto Sans Symbols"/>
              <a:buChar char="○"/>
            </a:pPr>
            <a:r>
              <a:rPr lang="fi-FI" sz="1700"/>
              <a:t>Time-of-use (TOU) tariff implemented by DSOs. Capacitive heat loads switched on gradually during nights to lower the peak powers, serving the distribution network and matching with the supply (no conflicts of interest)</a:t>
            </a:r>
            <a:endParaRPr sz="1700"/>
          </a:p>
          <a:p>
            <a:pPr marL="457200" lvl="0" indent="0" rtl="0">
              <a:lnSpc>
                <a:spcPct val="90000"/>
              </a:lnSpc>
              <a:spcBef>
                <a:spcPts val="340"/>
              </a:spcBef>
              <a:spcAft>
                <a:spcPts val="0"/>
              </a:spcAft>
              <a:buSzPts val="1100"/>
              <a:buNone/>
            </a:pPr>
            <a:endParaRPr sz="1700"/>
          </a:p>
          <a:p>
            <a:pPr marL="457200" lvl="0" indent="-336550" rtl="0">
              <a:lnSpc>
                <a:spcPct val="100235"/>
              </a:lnSpc>
              <a:spcBef>
                <a:spcPts val="340"/>
              </a:spcBef>
              <a:spcAft>
                <a:spcPts val="0"/>
              </a:spcAft>
              <a:buSzPts val="1700"/>
              <a:buChar char="●"/>
            </a:pPr>
            <a:r>
              <a:rPr lang="fi-FI" sz="1700"/>
              <a:t>With increasing amounts of VRE, also the supply becomes variable. Therefore, the flexible capacity lying behind the TOU tariff and control could be used more efficiently to decrease curtailment of VRE during high supply hours</a:t>
            </a:r>
            <a:endParaRPr sz="1700"/>
          </a:p>
          <a:p>
            <a:pPr marL="914400" lvl="1" indent="-336550" rtl="0">
              <a:lnSpc>
                <a:spcPct val="90000"/>
              </a:lnSpc>
              <a:spcBef>
                <a:spcPts val="340"/>
              </a:spcBef>
              <a:spcAft>
                <a:spcPts val="0"/>
              </a:spcAft>
              <a:buSzPts val="1700"/>
              <a:buFont typeface="Noto Sans Symbols"/>
              <a:buChar char="○"/>
            </a:pPr>
            <a:r>
              <a:rPr lang="fi-FI" sz="1700"/>
              <a:t>Could be implemented decentralized by consumers following price-signals (e.g., spot price) or other real-time data, or centralized by an aggregator</a:t>
            </a:r>
            <a:endParaRPr sz="1700"/>
          </a:p>
          <a:p>
            <a:pPr marL="914400" lvl="1" indent="-336550" rtl="0">
              <a:lnSpc>
                <a:spcPct val="90000"/>
              </a:lnSpc>
              <a:spcBef>
                <a:spcPts val="340"/>
              </a:spcBef>
              <a:spcAft>
                <a:spcPts val="0"/>
              </a:spcAft>
              <a:buSzPts val="1700"/>
              <a:buFont typeface="Noto Sans Symbols"/>
              <a:buChar char="○"/>
            </a:pPr>
            <a:r>
              <a:rPr lang="fi-FI" sz="1700" u="sng"/>
              <a:t>However, network constraints have to be respected</a:t>
            </a:r>
            <a:endParaRPr sz="1700" b="0"/>
          </a:p>
          <a:p>
            <a:pPr marL="0" marR="0" lvl="0" indent="0" algn="l" rtl="0">
              <a:lnSpc>
                <a:spcPct val="150000"/>
              </a:lnSpc>
              <a:spcBef>
                <a:spcPts val="0"/>
              </a:spcBef>
              <a:spcAft>
                <a:spcPts val="0"/>
              </a:spcAft>
              <a:buClr>
                <a:schemeClr val="dk1"/>
              </a:buClr>
              <a:buSzPts val="2000"/>
              <a:buFont typeface="Arial"/>
              <a:buNone/>
            </a:pPr>
            <a:endParaRPr sz="1900"/>
          </a:p>
          <a:p>
            <a:pPr marL="292100" marR="0" lvl="0" indent="-165100" algn="l" rtl="0">
              <a:lnSpc>
                <a:spcPct val="150000"/>
              </a:lnSpc>
              <a:spcBef>
                <a:spcPts val="400"/>
              </a:spcBef>
              <a:spcAft>
                <a:spcPts val="0"/>
              </a:spcAft>
              <a:buClr>
                <a:schemeClr val="dk1"/>
              </a:buClr>
              <a:buSzPts val="2000"/>
              <a:buFont typeface="Arial"/>
              <a:buNone/>
            </a:pPr>
            <a:endParaRPr sz="1900" b="1" i="0" u="none" strike="noStrike" cap="none">
              <a:solidFill>
                <a:schemeClr val="dk1"/>
              </a:solidFill>
              <a:latin typeface="Arial"/>
              <a:ea typeface="Arial"/>
              <a:cs typeface="Arial"/>
              <a:sym typeface="Arial"/>
            </a:endParaRPr>
          </a:p>
        </p:txBody>
      </p:sp>
      <p:sp>
        <p:nvSpPr>
          <p:cNvPr id="92" name="Shape 9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dk1"/>
              </a:buClr>
              <a:buFont typeface="Arial"/>
              <a:buNone/>
            </a:pPr>
            <a:r>
              <a:rPr lang="fi-FI"/>
              <a:t>Development of DR</a:t>
            </a:r>
            <a:endParaRPr/>
          </a:p>
          <a:p>
            <a:pPr marL="0" marR="0" lvl="0" indent="0" algn="l" rtl="0">
              <a:spcBef>
                <a:spcPts val="0"/>
              </a:spcBef>
              <a:spcAft>
                <a:spcPts val="0"/>
              </a:spcAft>
              <a:buNone/>
            </a:pPr>
            <a:endParaRPr/>
          </a:p>
        </p:txBody>
      </p:sp>
      <p:sp>
        <p:nvSpPr>
          <p:cNvPr id="93" name="Shape 9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4" name="Shape 94"/>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5" name="Shape 95"/>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96" name="Shape 96"/>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3</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324725" y="1497600"/>
            <a:ext cx="8019900" cy="4136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fi-FI" sz="2000"/>
              <a:t>Sizeable individual loads increasing the congestion in the future</a:t>
            </a:r>
            <a:endParaRPr sz="2000"/>
          </a:p>
          <a:p>
            <a:pPr marL="457200" marR="0" lvl="0" indent="-355600" algn="l" rtl="0">
              <a:lnSpc>
                <a:spcPct val="100000"/>
              </a:lnSpc>
              <a:spcBef>
                <a:spcPts val="0"/>
              </a:spcBef>
              <a:spcAft>
                <a:spcPts val="0"/>
              </a:spcAft>
              <a:buSzPts val="2000"/>
              <a:buChar char="-"/>
            </a:pPr>
            <a:r>
              <a:rPr lang="fi-FI" sz="2000" b="0"/>
              <a:t>Electric Vehicles (EV)</a:t>
            </a:r>
            <a:endParaRPr sz="2000" b="0"/>
          </a:p>
          <a:p>
            <a:pPr marL="457200" marR="0" lvl="0" indent="-355600" algn="l" rtl="0">
              <a:lnSpc>
                <a:spcPct val="100000"/>
              </a:lnSpc>
              <a:spcBef>
                <a:spcPts val="0"/>
              </a:spcBef>
              <a:spcAft>
                <a:spcPts val="0"/>
              </a:spcAft>
              <a:buSzPts val="2000"/>
              <a:buChar char="-"/>
            </a:pPr>
            <a:r>
              <a:rPr lang="fi-FI" sz="2000" b="0"/>
              <a:t>Ground-source heat pumps (GSHP)</a:t>
            </a:r>
            <a:endParaRPr sz="2000"/>
          </a:p>
        </p:txBody>
      </p:sp>
      <p:sp>
        <p:nvSpPr>
          <p:cNvPr id="102" name="Shape 10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 Network congestion in the future</a:t>
            </a:r>
            <a:endParaRPr/>
          </a:p>
        </p:txBody>
      </p:sp>
      <p:sp>
        <p:nvSpPr>
          <p:cNvPr id="103" name="Shape 10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04" name="Shape 104"/>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05" name="Shape 105"/>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06" name="Shape 106"/>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4</a:t>
            </a:fld>
            <a:endParaRPr sz="800" b="1" i="0" u="none" strike="noStrike" cap="none">
              <a:solidFill>
                <a:srgbClr val="898989"/>
              </a:solidFill>
              <a:latin typeface="Arial"/>
              <a:ea typeface="Arial"/>
              <a:cs typeface="Arial"/>
              <a:sym typeface="Arial"/>
            </a:endParaRPr>
          </a:p>
        </p:txBody>
      </p:sp>
      <p:pic>
        <p:nvPicPr>
          <p:cNvPr id="107" name="Shape 107"/>
          <p:cNvPicPr preferRelativeResize="0"/>
          <p:nvPr/>
        </p:nvPicPr>
        <p:blipFill>
          <a:blip r:embed="rId3">
            <a:alphaModFix/>
          </a:blip>
          <a:stretch>
            <a:fillRect/>
          </a:stretch>
        </p:blipFill>
        <p:spPr>
          <a:xfrm>
            <a:off x="5369621" y="2778300"/>
            <a:ext cx="3660750" cy="2928600"/>
          </a:xfrm>
          <a:prstGeom prst="rect">
            <a:avLst/>
          </a:prstGeom>
          <a:noFill/>
          <a:ln>
            <a:noFill/>
          </a:ln>
        </p:spPr>
      </p:pic>
      <p:sp>
        <p:nvSpPr>
          <p:cNvPr id="108" name="Shape 108"/>
          <p:cNvSpPr txBox="1">
            <a:spLocks noGrp="1"/>
          </p:cNvSpPr>
          <p:nvPr>
            <p:ph type="body" idx="1"/>
          </p:nvPr>
        </p:nvSpPr>
        <p:spPr>
          <a:xfrm>
            <a:off x="324725" y="2778300"/>
            <a:ext cx="5045100" cy="28479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fi-FI" sz="2000" b="0"/>
              <a:t>Cases above will introduce mild increase to loads in the future</a:t>
            </a:r>
            <a:endParaRPr sz="2000" b="0"/>
          </a:p>
          <a:p>
            <a:pPr marL="0" marR="0" lvl="0" indent="0" algn="l" rtl="0">
              <a:lnSpc>
                <a:spcPct val="100000"/>
              </a:lnSpc>
              <a:spcBef>
                <a:spcPts val="0"/>
              </a:spcBef>
              <a:spcAft>
                <a:spcPts val="0"/>
              </a:spcAft>
              <a:buNone/>
            </a:pPr>
            <a:endParaRPr sz="2000" b="0"/>
          </a:p>
          <a:p>
            <a:pPr marL="0" marR="0" lvl="0" indent="0" algn="l" rtl="0">
              <a:lnSpc>
                <a:spcPct val="100000"/>
              </a:lnSpc>
              <a:spcBef>
                <a:spcPts val="0"/>
              </a:spcBef>
              <a:spcAft>
                <a:spcPts val="0"/>
              </a:spcAft>
              <a:buNone/>
            </a:pPr>
            <a:r>
              <a:rPr lang="fi-FI" sz="2000"/>
              <a:t>Some distribution transformers overloaded before the addition of GSHPs</a:t>
            </a:r>
            <a:endParaRPr sz="2000"/>
          </a:p>
          <a:p>
            <a:pPr marL="457200" marR="0" lvl="0" indent="-355600" algn="l" rtl="0">
              <a:lnSpc>
                <a:spcPct val="100000"/>
              </a:lnSpc>
              <a:spcBef>
                <a:spcPts val="0"/>
              </a:spcBef>
              <a:spcAft>
                <a:spcPts val="0"/>
              </a:spcAft>
              <a:buSzPts val="2000"/>
              <a:buChar char="-"/>
            </a:pPr>
            <a:r>
              <a:rPr lang="fi-FI" sz="2000" b="0"/>
              <a:t>Overload does not necessarily mean hardware failure</a:t>
            </a:r>
            <a:endParaRPr sz="2000" b="0"/>
          </a:p>
          <a:p>
            <a:pPr marL="457200" marR="0" lvl="0" indent="-355600" algn="l" rtl="0">
              <a:lnSpc>
                <a:spcPct val="100000"/>
              </a:lnSpc>
              <a:spcBef>
                <a:spcPts val="0"/>
              </a:spcBef>
              <a:spcAft>
                <a:spcPts val="0"/>
              </a:spcAft>
              <a:buSzPts val="2000"/>
              <a:buChar char="-"/>
            </a:pPr>
            <a:r>
              <a:rPr lang="fi-FI" sz="2000" b="0"/>
              <a:t>Might introduce voltage drops to end of a distribution network</a:t>
            </a:r>
            <a:endParaRPr sz="2000" b="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117800" y="1258350"/>
            <a:ext cx="6116700" cy="44697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fi-FI" sz="2000"/>
              <a:t>When network capacity to support high VRE output is inspected, traditional static rating (STR) of thermally susceptible components is used</a:t>
            </a:r>
            <a:endParaRPr sz="2000"/>
          </a:p>
          <a:p>
            <a:pPr marL="457200" marR="0" lvl="0" indent="-355600" algn="l" rtl="0">
              <a:lnSpc>
                <a:spcPct val="100000"/>
              </a:lnSpc>
              <a:spcBef>
                <a:spcPts val="0"/>
              </a:spcBef>
              <a:spcAft>
                <a:spcPts val="0"/>
              </a:spcAft>
              <a:buSzPts val="2000"/>
              <a:buChar char="-"/>
            </a:pPr>
            <a:r>
              <a:rPr lang="fi-FI" sz="2000" b="0"/>
              <a:t>Means often curtailing VRE output and thus limiting the benefits of DR</a:t>
            </a:r>
            <a:endParaRPr sz="2000" b="0"/>
          </a:p>
          <a:p>
            <a:pPr marL="0" marR="0" lvl="0" indent="0" algn="l" rtl="0">
              <a:lnSpc>
                <a:spcPct val="100000"/>
              </a:lnSpc>
              <a:spcBef>
                <a:spcPts val="0"/>
              </a:spcBef>
              <a:spcAft>
                <a:spcPts val="0"/>
              </a:spcAft>
              <a:buNone/>
            </a:pPr>
            <a:r>
              <a:rPr lang="fi-FI" sz="2000"/>
              <a:t>Instead real-time thermal rating (RTTR) could be used in combination of DR to reveal the real network capacity to support increased DG</a:t>
            </a:r>
            <a:endParaRPr sz="2000"/>
          </a:p>
          <a:p>
            <a:pPr marL="457200" marR="0" lvl="0" indent="-355600" algn="l" rtl="0">
              <a:lnSpc>
                <a:spcPct val="100000"/>
              </a:lnSpc>
              <a:spcBef>
                <a:spcPts val="0"/>
              </a:spcBef>
              <a:spcAft>
                <a:spcPts val="0"/>
              </a:spcAft>
              <a:buSzPts val="2000"/>
              <a:buChar char="-"/>
            </a:pPr>
            <a:r>
              <a:rPr lang="fi-FI" sz="2000" b="0"/>
              <a:t>For example, greater wind mean greater DG as well as greater RTTR for OH lines -&gt; </a:t>
            </a:r>
            <a:r>
              <a:rPr lang="fi-FI" sz="2000"/>
              <a:t>Greater network capacity </a:t>
            </a:r>
            <a:r>
              <a:rPr lang="fi-FI" sz="2000" b="0"/>
              <a:t>-&gt;</a:t>
            </a:r>
            <a:r>
              <a:rPr lang="fi-FI" sz="2000"/>
              <a:t> Working in synergy</a:t>
            </a:r>
            <a:endParaRPr sz="2000"/>
          </a:p>
          <a:p>
            <a:pPr marL="0" marR="0" lvl="0" indent="0" algn="l" rtl="0">
              <a:lnSpc>
                <a:spcPct val="100000"/>
              </a:lnSpc>
              <a:spcBef>
                <a:spcPts val="0"/>
              </a:spcBef>
              <a:spcAft>
                <a:spcPts val="0"/>
              </a:spcAft>
              <a:buNone/>
            </a:pPr>
            <a:endParaRPr sz="2000"/>
          </a:p>
          <a:p>
            <a:pPr marL="0" marR="0" lvl="0" indent="0" algn="l" rtl="0">
              <a:lnSpc>
                <a:spcPct val="100000"/>
              </a:lnSpc>
              <a:spcBef>
                <a:spcPts val="0"/>
              </a:spcBef>
              <a:spcAft>
                <a:spcPts val="0"/>
              </a:spcAft>
              <a:buNone/>
            </a:pPr>
            <a:r>
              <a:rPr lang="fi-FI" sz="2000"/>
              <a:t>Case 1: </a:t>
            </a:r>
            <a:r>
              <a:rPr lang="fi-FI" sz="2000" b="0"/>
              <a:t>DR is not used</a:t>
            </a:r>
            <a:endParaRPr sz="2000" b="0"/>
          </a:p>
          <a:p>
            <a:pPr marL="0" marR="0" lvl="0" indent="0" algn="l" rtl="0">
              <a:lnSpc>
                <a:spcPct val="100000"/>
              </a:lnSpc>
              <a:spcBef>
                <a:spcPts val="0"/>
              </a:spcBef>
              <a:spcAft>
                <a:spcPts val="0"/>
              </a:spcAft>
              <a:buNone/>
            </a:pPr>
            <a:r>
              <a:rPr lang="fi-FI" sz="2000"/>
              <a:t>Case 2: </a:t>
            </a:r>
            <a:r>
              <a:rPr lang="fi-FI" sz="2000" b="0"/>
              <a:t>DR is applied with STR values for network </a:t>
            </a:r>
            <a:endParaRPr sz="2000" b="0"/>
          </a:p>
          <a:p>
            <a:pPr marL="0" marR="0" lvl="0" indent="0" algn="l" rtl="0">
              <a:lnSpc>
                <a:spcPct val="100000"/>
              </a:lnSpc>
              <a:spcBef>
                <a:spcPts val="0"/>
              </a:spcBef>
              <a:spcAft>
                <a:spcPts val="0"/>
              </a:spcAft>
              <a:buNone/>
            </a:pPr>
            <a:r>
              <a:rPr lang="fi-FI" sz="2000"/>
              <a:t>Case 3: </a:t>
            </a:r>
            <a:r>
              <a:rPr lang="fi-FI" sz="2000" b="0"/>
              <a:t>DR and RTTR are optimally applied</a:t>
            </a:r>
            <a:endParaRPr sz="2000" b="0"/>
          </a:p>
        </p:txBody>
      </p:sp>
      <p:sp>
        <p:nvSpPr>
          <p:cNvPr id="114" name="Shape 11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Real-time thermal rating (RTTR)</a:t>
            </a:r>
            <a:endParaRPr/>
          </a:p>
        </p:txBody>
      </p:sp>
      <p:sp>
        <p:nvSpPr>
          <p:cNvPr id="115" name="Shape 115"/>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16" name="Shape 116"/>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17" name="Shape 117"/>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18" name="Shape 118"/>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5</a:t>
            </a:fld>
            <a:endParaRPr sz="800" b="1" i="0" u="none" strike="noStrike" cap="none">
              <a:solidFill>
                <a:srgbClr val="898989"/>
              </a:solidFill>
              <a:latin typeface="Arial"/>
              <a:ea typeface="Arial"/>
              <a:cs typeface="Arial"/>
              <a:sym typeface="Arial"/>
            </a:endParaRPr>
          </a:p>
        </p:txBody>
      </p:sp>
      <p:pic>
        <p:nvPicPr>
          <p:cNvPr id="119" name="Shape 119"/>
          <p:cNvPicPr preferRelativeResize="0"/>
          <p:nvPr/>
        </p:nvPicPr>
        <p:blipFill>
          <a:blip r:embed="rId3">
            <a:alphaModFix/>
          </a:blip>
          <a:stretch>
            <a:fillRect/>
          </a:stretch>
        </p:blipFill>
        <p:spPr>
          <a:xfrm>
            <a:off x="6234500" y="1258351"/>
            <a:ext cx="2771794" cy="44697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572400" y="1497600"/>
            <a:ext cx="7772400" cy="4136400"/>
          </a:xfrm>
          <a:prstGeom prst="rect">
            <a:avLst/>
          </a:prstGeom>
          <a:noFill/>
          <a:ln>
            <a:noFill/>
          </a:ln>
        </p:spPr>
        <p:txBody>
          <a:bodyPr spcFirstLastPara="1" wrap="square" lIns="0" tIns="0" rIns="0" bIns="0" anchor="t" anchorCtr="0">
            <a:noAutofit/>
          </a:bodyPr>
          <a:lstStyle/>
          <a:p>
            <a:pPr marL="342900" marR="0" lvl="0" indent="-330200" algn="l" rtl="0">
              <a:lnSpc>
                <a:spcPct val="100000"/>
              </a:lnSpc>
              <a:spcBef>
                <a:spcPts val="0"/>
              </a:spcBef>
              <a:spcAft>
                <a:spcPts val="0"/>
              </a:spcAft>
              <a:buClr>
                <a:schemeClr val="dk1"/>
              </a:buClr>
              <a:buSzPts val="1800"/>
              <a:buFont typeface="Arial"/>
              <a:buChar char="•"/>
            </a:pPr>
            <a:r>
              <a:rPr lang="fi-FI" sz="1800" b="0" i="0" u="none" strike="noStrike" cap="none">
                <a:solidFill>
                  <a:schemeClr val="dk1"/>
                </a:solidFill>
              </a:rPr>
              <a:t> The optimal use of DR has to be evaluated between facilitating the integration of </a:t>
            </a:r>
            <a:r>
              <a:rPr lang="fi-FI" sz="1800" b="0"/>
              <a:t>VRE</a:t>
            </a:r>
            <a:r>
              <a:rPr lang="fi-FI" sz="1800" b="0" i="0" u="none" strike="noStrike" cap="none">
                <a:solidFill>
                  <a:schemeClr val="dk1"/>
                </a:solidFill>
              </a:rPr>
              <a:t> and considering network constraints</a:t>
            </a:r>
            <a:endParaRPr sz="1800" b="0"/>
          </a:p>
        </p:txBody>
      </p:sp>
      <p:sp>
        <p:nvSpPr>
          <p:cNvPr id="125" name="Shape 125"/>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600" b="1" i="0" u="none" strike="noStrike" cap="none">
                <a:solidFill>
                  <a:schemeClr val="accent3"/>
                </a:solidFill>
                <a:latin typeface="Arial"/>
                <a:ea typeface="Arial"/>
                <a:cs typeface="Arial"/>
                <a:sym typeface="Arial"/>
              </a:rPr>
              <a:t>DR for network constraints and </a:t>
            </a:r>
            <a:r>
              <a:rPr lang="fi-FI" sz="2600"/>
              <a:t>VRE</a:t>
            </a:r>
            <a:endParaRPr sz="2600"/>
          </a:p>
        </p:txBody>
      </p:sp>
      <p:sp>
        <p:nvSpPr>
          <p:cNvPr id="126" name="Shape 126"/>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27" name="Shape 127"/>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28" name="Shape 128"/>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29" name="Shape 12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6</a:t>
            </a:fld>
            <a:endParaRPr sz="800" b="1" i="0" u="none" strike="noStrike" cap="none">
              <a:solidFill>
                <a:srgbClr val="898989"/>
              </a:solidFill>
              <a:latin typeface="Arial"/>
              <a:ea typeface="Arial"/>
              <a:cs typeface="Arial"/>
              <a:sym typeface="Arial"/>
            </a:endParaRPr>
          </a:p>
        </p:txBody>
      </p:sp>
      <p:pic>
        <p:nvPicPr>
          <p:cNvPr id="130" name="Shape 130"/>
          <p:cNvPicPr preferRelativeResize="0"/>
          <p:nvPr/>
        </p:nvPicPr>
        <p:blipFill rotWithShape="1">
          <a:blip r:embed="rId3">
            <a:alphaModFix/>
          </a:blip>
          <a:srcRect/>
          <a:stretch/>
        </p:blipFill>
        <p:spPr>
          <a:xfrm>
            <a:off x="3429000" y="2365750"/>
            <a:ext cx="5192517" cy="2907148"/>
          </a:xfrm>
          <a:prstGeom prst="rect">
            <a:avLst/>
          </a:prstGeom>
          <a:noFill/>
          <a:ln>
            <a:noFill/>
          </a:ln>
        </p:spPr>
      </p:pic>
      <p:sp>
        <p:nvSpPr>
          <p:cNvPr id="131" name="Shape 131"/>
          <p:cNvSpPr txBox="1"/>
          <p:nvPr/>
        </p:nvSpPr>
        <p:spPr>
          <a:xfrm>
            <a:off x="655275" y="2145375"/>
            <a:ext cx="2773800" cy="3598500"/>
          </a:xfrm>
          <a:prstGeom prst="rect">
            <a:avLst/>
          </a:prstGeom>
          <a:noFill/>
          <a:ln>
            <a:noFill/>
          </a:ln>
        </p:spPr>
        <p:txBody>
          <a:bodyPr spcFirstLastPara="1" wrap="square" lIns="0" tIns="0" rIns="0" bIns="0" anchor="t" anchorCtr="0">
            <a:noAutofit/>
          </a:bodyPr>
          <a:lstStyle/>
          <a:p>
            <a:pPr marL="342900" marR="0" lvl="0" indent="-339725" algn="l" rtl="0">
              <a:lnSpc>
                <a:spcPct val="90000"/>
              </a:lnSpc>
              <a:spcBef>
                <a:spcPts val="0"/>
              </a:spcBef>
              <a:spcAft>
                <a:spcPts val="0"/>
              </a:spcAft>
              <a:buClr>
                <a:schemeClr val="dk1"/>
              </a:buClr>
              <a:buSzPts val="1800"/>
              <a:buFont typeface="Noto Sans Symbols"/>
              <a:buChar char="▪"/>
            </a:pPr>
            <a:r>
              <a:rPr lang="fi-FI" sz="1800" i="0" u="none" strike="noStrike" cap="none">
                <a:solidFill>
                  <a:schemeClr val="dk1"/>
                </a:solidFill>
              </a:rPr>
              <a:t>Case 1: considering only network constraints</a:t>
            </a:r>
            <a:endParaRPr sz="1800"/>
          </a:p>
          <a:p>
            <a:pPr marL="342900" marR="0" lvl="0" indent="-339725" algn="l" rtl="0">
              <a:lnSpc>
                <a:spcPct val="90000"/>
              </a:lnSpc>
              <a:spcBef>
                <a:spcPts val="370"/>
              </a:spcBef>
              <a:spcAft>
                <a:spcPts val="0"/>
              </a:spcAft>
              <a:buClr>
                <a:schemeClr val="dk1"/>
              </a:buClr>
              <a:buSzPts val="1800"/>
              <a:buFont typeface="Noto Sans Symbols"/>
              <a:buChar char="▪"/>
            </a:pPr>
            <a:r>
              <a:rPr lang="fi-FI" sz="1800" i="0" u="none" strike="noStrike" cap="none">
                <a:solidFill>
                  <a:schemeClr val="dk1"/>
                </a:solidFill>
              </a:rPr>
              <a:t>Case 2: </a:t>
            </a:r>
            <a:r>
              <a:rPr lang="fi-FI" sz="1800">
                <a:solidFill>
                  <a:schemeClr val="dk1"/>
                </a:solidFill>
              </a:rPr>
              <a:t>c</a:t>
            </a:r>
            <a:r>
              <a:rPr lang="fi-FI" sz="1800" i="0" u="none" strike="noStrike" cap="none">
                <a:solidFill>
                  <a:schemeClr val="dk1"/>
                </a:solidFill>
              </a:rPr>
              <a:t>onsidering both network constraints and costs of curtailment</a:t>
            </a:r>
            <a:endParaRPr sz="1800"/>
          </a:p>
          <a:p>
            <a:pPr marL="342900" marR="0" lvl="0" indent="-339725" algn="l" rtl="0">
              <a:lnSpc>
                <a:spcPct val="90000"/>
              </a:lnSpc>
              <a:spcBef>
                <a:spcPts val="370"/>
              </a:spcBef>
              <a:spcAft>
                <a:spcPts val="0"/>
              </a:spcAft>
              <a:buClr>
                <a:schemeClr val="dk1"/>
              </a:buClr>
              <a:buSzPts val="1800"/>
              <a:buFont typeface="Noto Sans Symbols"/>
              <a:buChar char="➢"/>
            </a:pPr>
            <a:r>
              <a:rPr lang="fi-FI" sz="1800" i="0" u="none" strike="noStrike" cap="none">
                <a:solidFill>
                  <a:schemeClr val="dk1"/>
                </a:solidFill>
              </a:rPr>
              <a:t>The optimal amount of curtailment only a few percentages, and network investments should be feasible</a:t>
            </a:r>
            <a:endParaRPr sz="1800"/>
          </a:p>
        </p:txBody>
      </p:sp>
      <p:sp>
        <p:nvSpPr>
          <p:cNvPr id="132" name="Shape 132"/>
          <p:cNvSpPr txBox="1"/>
          <p:nvPr/>
        </p:nvSpPr>
        <p:spPr>
          <a:xfrm>
            <a:off x="6516900" y="5340975"/>
            <a:ext cx="5170500" cy="603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fi-FI" sz="1200"/>
              <a:t>(Mubbashir et.al. 2018.)</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572400" y="1328500"/>
            <a:ext cx="5099400" cy="4413900"/>
          </a:xfrm>
          <a:prstGeom prst="rect">
            <a:avLst/>
          </a:prstGeom>
          <a:noFill/>
          <a:ln>
            <a:noFill/>
          </a:ln>
        </p:spPr>
        <p:txBody>
          <a:bodyPr spcFirstLastPara="1" wrap="square" lIns="0" tIns="0" rIns="0" bIns="0" anchor="t" anchorCtr="0">
            <a:noAutofit/>
          </a:bodyPr>
          <a:lstStyle/>
          <a:p>
            <a:pPr marL="457200" lvl="0" indent="-317500" rtl="0">
              <a:lnSpc>
                <a:spcPct val="115000"/>
              </a:lnSpc>
              <a:spcBef>
                <a:spcPts val="0"/>
              </a:spcBef>
              <a:spcAft>
                <a:spcPts val="0"/>
              </a:spcAft>
              <a:buSzPts val="1400"/>
              <a:buChar char="●"/>
            </a:pPr>
            <a:r>
              <a:rPr lang="fi-FI" b="0"/>
              <a:t>Including a power component in distribution tariff means moving from the typical (€/month + €cnt/kWh) to a (€/month + €cnt/kWh + €/kW) structure</a:t>
            </a:r>
            <a:endParaRPr b="0"/>
          </a:p>
          <a:p>
            <a:pPr marL="914400" lvl="1" indent="-317500" rtl="0">
              <a:lnSpc>
                <a:spcPct val="115000"/>
              </a:lnSpc>
              <a:spcBef>
                <a:spcPts val="0"/>
              </a:spcBef>
              <a:spcAft>
                <a:spcPts val="0"/>
              </a:spcAft>
              <a:buSzPts val="1400"/>
              <a:buChar char="○"/>
            </a:pPr>
            <a:r>
              <a:rPr lang="fi-FI" sz="1400"/>
              <a:t>M</a:t>
            </a:r>
            <a:r>
              <a:rPr lang="fi-FI" sz="1400" b="0"/>
              <a:t>ore possibilities </a:t>
            </a:r>
            <a:r>
              <a:rPr lang="fi-FI" sz="1400"/>
              <a:t>for consumers </a:t>
            </a:r>
            <a:r>
              <a:rPr lang="fi-FI" sz="1400" b="0"/>
              <a:t>to affect their electricity</a:t>
            </a:r>
            <a:r>
              <a:rPr lang="fi-FI" sz="1400"/>
              <a:t> bill</a:t>
            </a:r>
            <a:endParaRPr sz="1400"/>
          </a:p>
          <a:p>
            <a:pPr marL="914400" lvl="1" indent="-317500" rtl="0">
              <a:lnSpc>
                <a:spcPct val="115000"/>
              </a:lnSpc>
              <a:spcBef>
                <a:spcPts val="0"/>
              </a:spcBef>
              <a:spcAft>
                <a:spcPts val="0"/>
              </a:spcAft>
              <a:buSzPts val="1400"/>
              <a:buChar char="○"/>
            </a:pPr>
            <a:r>
              <a:rPr lang="fi-FI" sz="1400"/>
              <a:t>M</a:t>
            </a:r>
            <a:r>
              <a:rPr lang="fi-FI" sz="1400" b="0"/>
              <a:t>ore cost-based </a:t>
            </a:r>
            <a:r>
              <a:rPr lang="fi-FI" sz="1400"/>
              <a:t>distribution tariff</a:t>
            </a:r>
            <a:endParaRPr sz="1400"/>
          </a:p>
          <a:p>
            <a:pPr marL="457200" lvl="0" indent="0" rtl="0">
              <a:lnSpc>
                <a:spcPct val="115000"/>
              </a:lnSpc>
              <a:spcBef>
                <a:spcPts val="0"/>
              </a:spcBef>
              <a:spcAft>
                <a:spcPts val="0"/>
              </a:spcAft>
              <a:buNone/>
            </a:pPr>
            <a:endParaRPr sz="1400"/>
          </a:p>
          <a:p>
            <a:pPr marL="457200" lvl="0" indent="-317500" rtl="0">
              <a:lnSpc>
                <a:spcPct val="115000"/>
              </a:lnSpc>
              <a:spcBef>
                <a:spcPts val="0"/>
              </a:spcBef>
              <a:spcAft>
                <a:spcPts val="0"/>
              </a:spcAft>
              <a:buSzPts val="1400"/>
              <a:buChar char="●"/>
            </a:pPr>
            <a:r>
              <a:rPr lang="fi-FI" b="0"/>
              <a:t>Flexible loads following cost-based price signals from both electricity markets </a:t>
            </a:r>
            <a:r>
              <a:rPr lang="fi-FI" b="0" u="sng"/>
              <a:t>AND</a:t>
            </a:r>
            <a:r>
              <a:rPr lang="fi-FI" b="0"/>
              <a:t> network would lead us closer to a cost-optimal situation for the whole society (invisible hand)</a:t>
            </a:r>
            <a:endParaRPr b="0"/>
          </a:p>
          <a:p>
            <a:pPr marL="0" lvl="0" indent="0" rtl="0">
              <a:lnSpc>
                <a:spcPct val="115000"/>
              </a:lnSpc>
              <a:spcBef>
                <a:spcPts val="0"/>
              </a:spcBef>
              <a:spcAft>
                <a:spcPts val="0"/>
              </a:spcAft>
              <a:buNone/>
            </a:pPr>
            <a:endParaRPr b="0"/>
          </a:p>
          <a:p>
            <a:pPr marL="457200" lvl="0" indent="-317500" rtl="0">
              <a:lnSpc>
                <a:spcPct val="115000"/>
              </a:lnSpc>
              <a:spcBef>
                <a:spcPts val="0"/>
              </a:spcBef>
              <a:spcAft>
                <a:spcPts val="0"/>
              </a:spcAft>
              <a:buSzPts val="1400"/>
              <a:buChar char="●"/>
            </a:pPr>
            <a:r>
              <a:rPr lang="fi-FI" b="0"/>
              <a:t>The figure illustrates optimization of the use of flexible loads by an individual consumer according to:</a:t>
            </a:r>
            <a:endParaRPr b="0"/>
          </a:p>
          <a:p>
            <a:pPr marL="914400" lvl="1" indent="-317500" rtl="0">
              <a:lnSpc>
                <a:spcPct val="115000"/>
              </a:lnSpc>
              <a:spcBef>
                <a:spcPts val="0"/>
              </a:spcBef>
              <a:spcAft>
                <a:spcPts val="0"/>
              </a:spcAft>
              <a:buSzPts val="1400"/>
              <a:buChar char="○"/>
            </a:pPr>
            <a:r>
              <a:rPr lang="fi-FI" sz="1400"/>
              <a:t>a) both electricity markets and peak demand</a:t>
            </a:r>
            <a:endParaRPr sz="1400"/>
          </a:p>
          <a:p>
            <a:pPr marL="914400" lvl="1" indent="-317500" rtl="0">
              <a:lnSpc>
                <a:spcPct val="115000"/>
              </a:lnSpc>
              <a:spcBef>
                <a:spcPts val="0"/>
              </a:spcBef>
              <a:spcAft>
                <a:spcPts val="0"/>
              </a:spcAft>
              <a:buSzPts val="1400"/>
              <a:buChar char="○"/>
            </a:pPr>
            <a:r>
              <a:rPr lang="fi-FI" sz="1400"/>
              <a:t>b) peak demand</a:t>
            </a:r>
            <a:endParaRPr sz="1400"/>
          </a:p>
          <a:p>
            <a:pPr marL="914400" lvl="1" indent="-317500" rtl="0">
              <a:lnSpc>
                <a:spcPct val="115000"/>
              </a:lnSpc>
              <a:spcBef>
                <a:spcPts val="0"/>
              </a:spcBef>
              <a:spcAft>
                <a:spcPts val="0"/>
              </a:spcAft>
              <a:buSzPts val="1400"/>
              <a:buChar char="○"/>
            </a:pPr>
            <a:r>
              <a:rPr lang="fi-FI" sz="1400"/>
              <a:t>c) electricity markets - </a:t>
            </a:r>
            <a:r>
              <a:rPr lang="fi-FI" sz="1400" u="sng"/>
              <a:t>worst case for the grid</a:t>
            </a:r>
            <a:endParaRPr sz="1400" u="sng"/>
          </a:p>
        </p:txBody>
      </p:sp>
      <p:sp>
        <p:nvSpPr>
          <p:cNvPr id="138" name="Shape 138"/>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Power component in distribution tariff 1/2</a:t>
            </a:r>
            <a:endParaRPr>
              <a:solidFill>
                <a:srgbClr val="FF0000"/>
              </a:solidFill>
            </a:endParaRPr>
          </a:p>
        </p:txBody>
      </p:sp>
      <p:sp>
        <p:nvSpPr>
          <p:cNvPr id="139" name="Shape 139"/>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40" name="Shape 140"/>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41" name="Shape 141"/>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42" name="Shape 142"/>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7</a:t>
            </a:fld>
            <a:endParaRPr sz="800" b="1" i="0" u="none" strike="noStrike" cap="none">
              <a:solidFill>
                <a:srgbClr val="898989"/>
              </a:solidFill>
              <a:latin typeface="Arial"/>
              <a:ea typeface="Arial"/>
              <a:cs typeface="Arial"/>
              <a:sym typeface="Arial"/>
            </a:endParaRPr>
          </a:p>
        </p:txBody>
      </p:sp>
      <p:pic>
        <p:nvPicPr>
          <p:cNvPr id="143" name="Shape 143"/>
          <p:cNvPicPr preferRelativeResize="0"/>
          <p:nvPr/>
        </p:nvPicPr>
        <p:blipFill>
          <a:blip r:embed="rId3">
            <a:alphaModFix/>
          </a:blip>
          <a:stretch>
            <a:fillRect/>
          </a:stretch>
        </p:blipFill>
        <p:spPr>
          <a:xfrm>
            <a:off x="5671800" y="1715912"/>
            <a:ext cx="3433099" cy="3426175"/>
          </a:xfrm>
          <a:prstGeom prst="rect">
            <a:avLst/>
          </a:prstGeom>
          <a:noFill/>
          <a:ln>
            <a:noFill/>
          </a:ln>
        </p:spPr>
      </p:pic>
      <p:sp>
        <p:nvSpPr>
          <p:cNvPr id="144" name="Shape 144"/>
          <p:cNvSpPr txBox="1"/>
          <p:nvPr/>
        </p:nvSpPr>
        <p:spPr>
          <a:xfrm>
            <a:off x="7223100" y="5051613"/>
            <a:ext cx="1920900" cy="269400"/>
          </a:xfrm>
          <a:prstGeom prst="rect">
            <a:avLst/>
          </a:prstGeom>
          <a:noFill/>
          <a:ln>
            <a:noFill/>
          </a:ln>
        </p:spPr>
        <p:txBody>
          <a:bodyPr spcFirstLastPara="1" wrap="square" lIns="91425" tIns="91425" rIns="91425" bIns="91425" anchor="t" anchorCtr="0">
            <a:noAutofit/>
          </a:bodyPr>
          <a:lstStyle/>
          <a:p>
            <a:pPr marL="0" lvl="0" indent="0" rtl="0">
              <a:lnSpc>
                <a:spcPct val="110000"/>
              </a:lnSpc>
              <a:spcBef>
                <a:spcPts val="1500"/>
              </a:spcBef>
              <a:spcAft>
                <a:spcPts val="400"/>
              </a:spcAft>
              <a:buNone/>
            </a:pPr>
            <a:r>
              <a:rPr lang="fi-FI" sz="1100">
                <a:solidFill>
                  <a:schemeClr val="dk1"/>
                </a:solidFill>
              </a:rPr>
              <a:t>(LUT, TUT. 2017.)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Shape 149"/>
          <p:cNvPicPr preferRelativeResize="0"/>
          <p:nvPr/>
        </p:nvPicPr>
        <p:blipFill>
          <a:blip r:embed="rId3">
            <a:alphaModFix/>
          </a:blip>
          <a:stretch>
            <a:fillRect/>
          </a:stretch>
        </p:blipFill>
        <p:spPr>
          <a:xfrm>
            <a:off x="5430900" y="2031676"/>
            <a:ext cx="3713098" cy="3022050"/>
          </a:xfrm>
          <a:prstGeom prst="rect">
            <a:avLst/>
          </a:prstGeom>
          <a:noFill/>
          <a:ln>
            <a:noFill/>
          </a:ln>
        </p:spPr>
      </p:pic>
      <p:sp>
        <p:nvSpPr>
          <p:cNvPr id="150" name="Shape 150"/>
          <p:cNvSpPr txBox="1">
            <a:spLocks noGrp="1"/>
          </p:cNvSpPr>
          <p:nvPr>
            <p:ph type="body" idx="1"/>
          </p:nvPr>
        </p:nvSpPr>
        <p:spPr>
          <a:xfrm>
            <a:off x="572400" y="1252300"/>
            <a:ext cx="4858500" cy="4413900"/>
          </a:xfrm>
          <a:prstGeom prst="rect">
            <a:avLst/>
          </a:prstGeom>
          <a:noFill/>
          <a:ln>
            <a:noFill/>
          </a:ln>
        </p:spPr>
        <p:txBody>
          <a:bodyPr spcFirstLastPara="1" wrap="square" lIns="0" tIns="0" rIns="0" bIns="0" anchor="t" anchorCtr="0">
            <a:noAutofit/>
          </a:bodyPr>
          <a:lstStyle/>
          <a:p>
            <a:pPr marL="0" lvl="0" indent="0" rtl="0">
              <a:lnSpc>
                <a:spcPct val="115000"/>
              </a:lnSpc>
              <a:spcBef>
                <a:spcPts val="0"/>
              </a:spcBef>
              <a:spcAft>
                <a:spcPts val="0"/>
              </a:spcAft>
              <a:buNone/>
            </a:pPr>
            <a:endParaRPr b="0"/>
          </a:p>
          <a:p>
            <a:pPr marL="457200" lvl="0" indent="-323850" rtl="0">
              <a:lnSpc>
                <a:spcPct val="115000"/>
              </a:lnSpc>
              <a:spcBef>
                <a:spcPts val="0"/>
              </a:spcBef>
              <a:spcAft>
                <a:spcPts val="0"/>
              </a:spcAft>
              <a:buSzPts val="1500"/>
              <a:buChar char="●"/>
            </a:pPr>
            <a:r>
              <a:rPr lang="fi-FI" sz="1500" b="0"/>
              <a:t>The figure illustrates a certain distribution networks distribution transformers (20/0.4 kV) relative loadings</a:t>
            </a:r>
            <a:endParaRPr sz="1500" b="0"/>
          </a:p>
          <a:p>
            <a:pPr marL="914400" lvl="1" indent="-323850" rtl="0">
              <a:lnSpc>
                <a:spcPct val="115000"/>
              </a:lnSpc>
              <a:spcBef>
                <a:spcPts val="0"/>
              </a:spcBef>
              <a:spcAft>
                <a:spcPts val="0"/>
              </a:spcAft>
              <a:buSzPts val="1500"/>
              <a:buChar char="○"/>
            </a:pPr>
            <a:r>
              <a:rPr lang="fi-FI" sz="1500" b="0"/>
              <a:t>A combined optimization between the peak powers and electricity markets would save the distribution network from overloading, and yet some flexibility could contribute to the supply/load issue as well</a:t>
            </a:r>
            <a:endParaRPr sz="1500" b="0"/>
          </a:p>
          <a:p>
            <a:pPr marL="0" lvl="0" indent="0" rtl="0">
              <a:lnSpc>
                <a:spcPct val="115000"/>
              </a:lnSpc>
              <a:spcBef>
                <a:spcPts val="0"/>
              </a:spcBef>
              <a:spcAft>
                <a:spcPts val="0"/>
              </a:spcAft>
              <a:buNone/>
            </a:pPr>
            <a:endParaRPr sz="1500" b="0"/>
          </a:p>
          <a:p>
            <a:pPr marL="457200" lvl="0" indent="-323850" rtl="0">
              <a:lnSpc>
                <a:spcPct val="115000"/>
              </a:lnSpc>
              <a:spcBef>
                <a:spcPts val="0"/>
              </a:spcBef>
              <a:spcAft>
                <a:spcPts val="0"/>
              </a:spcAft>
              <a:buSzPts val="1500"/>
              <a:buChar char="❖"/>
            </a:pPr>
            <a:r>
              <a:rPr lang="fi-FI" sz="1500" b="0"/>
              <a:t>Criticism:</a:t>
            </a:r>
            <a:endParaRPr sz="1500" b="0"/>
          </a:p>
          <a:p>
            <a:pPr marL="914400" lvl="1" indent="-323850" rtl="0">
              <a:lnSpc>
                <a:spcPct val="115000"/>
              </a:lnSpc>
              <a:spcBef>
                <a:spcPts val="0"/>
              </a:spcBef>
              <a:spcAft>
                <a:spcPts val="0"/>
              </a:spcAft>
              <a:buSzPts val="1500"/>
              <a:buChar char="➢"/>
            </a:pPr>
            <a:r>
              <a:rPr lang="fi-FI" sz="1500"/>
              <a:t>Getting consumers involved can be difficult</a:t>
            </a:r>
            <a:endParaRPr sz="1500"/>
          </a:p>
          <a:p>
            <a:pPr marL="914400" lvl="1" indent="-323850" rtl="0">
              <a:lnSpc>
                <a:spcPct val="115000"/>
              </a:lnSpc>
              <a:spcBef>
                <a:spcPts val="0"/>
              </a:spcBef>
              <a:spcAft>
                <a:spcPts val="0"/>
              </a:spcAft>
              <a:buSzPts val="1500"/>
              <a:buChar char="➢"/>
            </a:pPr>
            <a:r>
              <a:rPr lang="fi-FI" sz="1500"/>
              <a:t>The peak powers at 110/20 kV transformers would most likely still increase (less crisscross among the loads)</a:t>
            </a:r>
            <a:endParaRPr sz="1500"/>
          </a:p>
          <a:p>
            <a:pPr marL="914400" lvl="1" indent="-323850" rtl="0">
              <a:lnSpc>
                <a:spcPct val="115000"/>
              </a:lnSpc>
              <a:spcBef>
                <a:spcPts val="0"/>
              </a:spcBef>
              <a:spcAft>
                <a:spcPts val="0"/>
              </a:spcAft>
              <a:buSzPts val="1500"/>
              <a:buChar char="➢"/>
            </a:pPr>
            <a:r>
              <a:rPr lang="fi-FI" sz="1500"/>
              <a:t>Would lessen the availability of DR for VRE integration a lot</a:t>
            </a:r>
            <a:endParaRPr sz="1500"/>
          </a:p>
          <a:p>
            <a:pPr marL="0" lvl="0" indent="0" rtl="0">
              <a:lnSpc>
                <a:spcPct val="115000"/>
              </a:lnSpc>
              <a:spcBef>
                <a:spcPts val="0"/>
              </a:spcBef>
              <a:spcAft>
                <a:spcPts val="0"/>
              </a:spcAft>
              <a:buNone/>
            </a:pPr>
            <a:endParaRPr sz="1400"/>
          </a:p>
        </p:txBody>
      </p:sp>
      <p:sp>
        <p:nvSpPr>
          <p:cNvPr id="151" name="Shape 15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Power component in distribution tariff 2/2</a:t>
            </a:r>
            <a:endParaRPr>
              <a:solidFill>
                <a:srgbClr val="FF0000"/>
              </a:solidFill>
            </a:endParaRPr>
          </a:p>
        </p:txBody>
      </p:sp>
      <p:sp>
        <p:nvSpPr>
          <p:cNvPr id="152" name="Shape 152"/>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3" name="Shape 153"/>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54" name="Shape 154"/>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55" name="Shape 155"/>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8</a:t>
            </a:fld>
            <a:endParaRPr sz="800" b="1" i="0" u="none" strike="noStrike" cap="none">
              <a:solidFill>
                <a:srgbClr val="898989"/>
              </a:solidFill>
              <a:latin typeface="Arial"/>
              <a:ea typeface="Arial"/>
              <a:cs typeface="Arial"/>
              <a:sym typeface="Arial"/>
            </a:endParaRPr>
          </a:p>
        </p:txBody>
      </p:sp>
      <p:sp>
        <p:nvSpPr>
          <p:cNvPr id="156" name="Shape 156"/>
          <p:cNvSpPr txBox="1"/>
          <p:nvPr/>
        </p:nvSpPr>
        <p:spPr>
          <a:xfrm>
            <a:off x="7223100" y="5095988"/>
            <a:ext cx="1920900" cy="269400"/>
          </a:xfrm>
          <a:prstGeom prst="rect">
            <a:avLst/>
          </a:prstGeom>
          <a:noFill/>
          <a:ln>
            <a:noFill/>
          </a:ln>
        </p:spPr>
        <p:txBody>
          <a:bodyPr spcFirstLastPara="1" wrap="square" lIns="91425" tIns="91425" rIns="91425" bIns="91425" anchor="t" anchorCtr="0">
            <a:noAutofit/>
          </a:bodyPr>
          <a:lstStyle/>
          <a:p>
            <a:pPr marL="0" lvl="0" indent="0" rtl="0">
              <a:lnSpc>
                <a:spcPct val="110000"/>
              </a:lnSpc>
              <a:spcBef>
                <a:spcPts val="1500"/>
              </a:spcBef>
              <a:spcAft>
                <a:spcPts val="400"/>
              </a:spcAft>
              <a:buClr>
                <a:schemeClr val="dk1"/>
              </a:buClr>
              <a:buSzPts val="1100"/>
              <a:buFont typeface="Arial"/>
              <a:buNone/>
            </a:pPr>
            <a:r>
              <a:rPr lang="fi-FI" sz="1100">
                <a:solidFill>
                  <a:schemeClr val="dk1"/>
                </a:solidFill>
              </a:rPr>
              <a:t>(LUT, TUT. 2017. Modified)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457200" lvl="0" indent="-336550" rtl="0">
              <a:lnSpc>
                <a:spcPct val="115000"/>
              </a:lnSpc>
              <a:spcBef>
                <a:spcPts val="0"/>
              </a:spcBef>
              <a:spcAft>
                <a:spcPts val="0"/>
              </a:spcAft>
              <a:buSzPts val="1700"/>
              <a:buChar char="●"/>
            </a:pPr>
            <a:r>
              <a:rPr lang="fi-FI" sz="1700" b="0"/>
              <a:t>The optimal utilization of DR has to be considered from the perspectives of different operators (TSO, retailers, DSOs, consumers, and aggregators)</a:t>
            </a:r>
            <a:endParaRPr sz="1700" b="0"/>
          </a:p>
          <a:p>
            <a:pPr marL="0" lvl="0" indent="0" rtl="0">
              <a:lnSpc>
                <a:spcPct val="115000"/>
              </a:lnSpc>
              <a:spcBef>
                <a:spcPts val="0"/>
              </a:spcBef>
              <a:spcAft>
                <a:spcPts val="0"/>
              </a:spcAft>
              <a:buNone/>
            </a:pPr>
            <a:endParaRPr sz="1700" b="0"/>
          </a:p>
          <a:p>
            <a:pPr marL="457200" lvl="0" indent="-336550" rtl="0">
              <a:lnSpc>
                <a:spcPct val="115000"/>
              </a:lnSpc>
              <a:spcBef>
                <a:spcPts val="0"/>
              </a:spcBef>
              <a:spcAft>
                <a:spcPts val="0"/>
              </a:spcAft>
              <a:buSzPts val="1700"/>
              <a:buChar char="●"/>
            </a:pPr>
            <a:r>
              <a:rPr lang="fi-FI" sz="1700" b="0"/>
              <a:t>The distribution networks often form “bottlenecks” between the need (VRE) and resources (flexible load &amp; DR), which </a:t>
            </a:r>
            <a:r>
              <a:rPr lang="fi-FI" sz="1700" b="0" u="sng"/>
              <a:t>has </a:t>
            </a:r>
            <a:r>
              <a:rPr lang="fi-FI" sz="1700" b="0"/>
              <a:t>to be respected</a:t>
            </a:r>
            <a:endParaRPr sz="1700" b="0"/>
          </a:p>
          <a:p>
            <a:pPr marL="914400" lvl="1" indent="-336550" rtl="0">
              <a:lnSpc>
                <a:spcPct val="115000"/>
              </a:lnSpc>
              <a:spcBef>
                <a:spcPts val="0"/>
              </a:spcBef>
              <a:spcAft>
                <a:spcPts val="0"/>
              </a:spcAft>
              <a:buSzPts val="1700"/>
              <a:buChar char="○"/>
            </a:pPr>
            <a:r>
              <a:rPr lang="fi-FI" sz="1700"/>
              <a:t>The capacity can be somewhat extended by RTTR</a:t>
            </a:r>
            <a:endParaRPr sz="1700"/>
          </a:p>
          <a:p>
            <a:pPr marL="914400" lvl="1" indent="-336550" rtl="0">
              <a:lnSpc>
                <a:spcPct val="115000"/>
              </a:lnSpc>
              <a:spcBef>
                <a:spcPts val="0"/>
              </a:spcBef>
              <a:spcAft>
                <a:spcPts val="0"/>
              </a:spcAft>
              <a:buSzPts val="1700"/>
              <a:buChar char="○"/>
            </a:pPr>
            <a:r>
              <a:rPr lang="fi-FI" sz="1700"/>
              <a:t>Further investments to the grid should be feasible with a high share of VRE</a:t>
            </a:r>
            <a:endParaRPr sz="1700"/>
          </a:p>
          <a:p>
            <a:pPr marL="457200" lvl="0" indent="0" rtl="0">
              <a:lnSpc>
                <a:spcPct val="115000"/>
              </a:lnSpc>
              <a:spcBef>
                <a:spcPts val="0"/>
              </a:spcBef>
              <a:spcAft>
                <a:spcPts val="0"/>
              </a:spcAft>
              <a:buNone/>
            </a:pPr>
            <a:endParaRPr sz="1700"/>
          </a:p>
          <a:p>
            <a:pPr marL="457200" lvl="0" indent="-336550" rtl="0">
              <a:lnSpc>
                <a:spcPct val="115000"/>
              </a:lnSpc>
              <a:spcBef>
                <a:spcPts val="0"/>
              </a:spcBef>
              <a:spcAft>
                <a:spcPts val="0"/>
              </a:spcAft>
              <a:buSzPts val="1700"/>
              <a:buChar char="●"/>
            </a:pPr>
            <a:r>
              <a:rPr lang="fi-FI" sz="1700" b="0"/>
              <a:t>A power component in distribution tariffs for consumers could help steering the DR of flexible loads to respect the network constraints besides following market signals (DSOs could still control the loads directly in cases of emergency)</a:t>
            </a:r>
            <a:endParaRPr sz="1700" b="0"/>
          </a:p>
          <a:p>
            <a:pPr marL="0" marR="0" lvl="0" indent="0" algn="l" rtl="0">
              <a:lnSpc>
                <a:spcPct val="150000"/>
              </a:lnSpc>
              <a:spcBef>
                <a:spcPts val="0"/>
              </a:spcBef>
              <a:spcAft>
                <a:spcPts val="0"/>
              </a:spcAft>
              <a:buClr>
                <a:schemeClr val="dk1"/>
              </a:buClr>
              <a:buSzPts val="2000"/>
              <a:buFont typeface="Arial"/>
              <a:buNone/>
            </a:pPr>
            <a:endParaRPr sz="1900"/>
          </a:p>
          <a:p>
            <a:pPr marL="292100" marR="0" lvl="0" indent="-165100" algn="l" rtl="0">
              <a:lnSpc>
                <a:spcPct val="150000"/>
              </a:lnSpc>
              <a:spcBef>
                <a:spcPts val="400"/>
              </a:spcBef>
              <a:spcAft>
                <a:spcPts val="0"/>
              </a:spcAft>
              <a:buClr>
                <a:schemeClr val="dk1"/>
              </a:buClr>
              <a:buSzPts val="2000"/>
              <a:buFont typeface="Arial"/>
              <a:buNone/>
            </a:pPr>
            <a:endParaRPr sz="1900" b="1" i="0" u="none" strike="noStrike" cap="none">
              <a:solidFill>
                <a:schemeClr val="dk1"/>
              </a:solidFill>
              <a:latin typeface="Arial"/>
              <a:ea typeface="Arial"/>
              <a:cs typeface="Arial"/>
              <a:sym typeface="Arial"/>
            </a:endParaRPr>
          </a:p>
        </p:txBody>
      </p:sp>
      <p:sp>
        <p:nvSpPr>
          <p:cNvPr id="162" name="Shape 16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Conclusions</a:t>
            </a:r>
            <a:endParaRPr sz="2700" b="1" i="0" u="none" strike="noStrike" cap="none">
              <a:solidFill>
                <a:schemeClr val="accent3"/>
              </a:solidFill>
              <a:latin typeface="Arial"/>
              <a:ea typeface="Arial"/>
              <a:cs typeface="Arial"/>
              <a:sym typeface="Arial"/>
            </a:endParaRPr>
          </a:p>
        </p:txBody>
      </p:sp>
      <p:sp>
        <p:nvSpPr>
          <p:cNvPr id="163" name="Shape 16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4" name="Shape 16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5" name="Shape 16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a:t>
            </a:r>
            <a:r>
              <a:rPr lang="fi-FI" sz="800" b="1" i="0" u="none" strike="noStrike" cap="none">
                <a:solidFill>
                  <a:srgbClr val="898989"/>
                </a:solidFill>
                <a:latin typeface="Arial"/>
                <a:ea typeface="Arial"/>
                <a:cs typeface="Arial"/>
                <a:sym typeface="Arial"/>
              </a:rPr>
              <a:t>7.0</a:t>
            </a:r>
            <a:r>
              <a:rPr lang="fi-FI"/>
              <a:t>3</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166" name="Shape 16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9</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1008</Words>
  <Application>Microsoft Office PowerPoint</Application>
  <PresentationFormat>On-screen Show (4:3)</PresentationFormat>
  <Paragraphs>104</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DR in distribution network congestion management</vt:lpstr>
      <vt:lpstr>Introduction</vt:lpstr>
      <vt:lpstr>Development of DR </vt:lpstr>
      <vt:lpstr> Network congestion in the future</vt:lpstr>
      <vt:lpstr>Real-time thermal rating (RTTR)</vt:lpstr>
      <vt:lpstr>DR for network constraints and VRE</vt:lpstr>
      <vt:lpstr>Power component in distribution tariff 1/2</vt:lpstr>
      <vt:lpstr>Power component in distribution tariff 2/2</vt:lpstr>
      <vt:lpstr>Conclusions</vt:lpstr>
      <vt:lpstr>Source material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DR in distribution network congestion management</dc:title>
  <dc:creator>Matti Lehtonen</dc:creator>
  <cp:lastModifiedBy>Matti Lehtonen</cp:lastModifiedBy>
  <cp:revision>1</cp:revision>
  <dcterms:modified xsi:type="dcterms:W3CDTF">2018-03-26T09:26:58Z</dcterms:modified>
</cp:coreProperties>
</file>