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1"/>
  </p:notesMasterIdLst>
  <p:handoutMasterIdLst>
    <p:handoutMasterId r:id="rId12"/>
  </p:handoutMasterIdLst>
  <p:sldIdLst>
    <p:sldId id="339" r:id="rId3"/>
    <p:sldId id="355" r:id="rId4"/>
    <p:sldId id="363" r:id="rId5"/>
    <p:sldId id="365" r:id="rId6"/>
    <p:sldId id="366" r:id="rId7"/>
    <p:sldId id="367" r:id="rId8"/>
    <p:sldId id="352" r:id="rId9"/>
    <p:sldId id="362" r:id="rId10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>
        <p:scale>
          <a:sx n="162" d="100"/>
          <a:sy n="162" d="100"/>
        </p:scale>
        <p:origin x="-1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4/17/2018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text styles</a:t>
            </a:r>
          </a:p>
          <a:p>
            <a:pPr lvl="1"/>
            <a:r>
              <a:rPr lang="fi-FI" altLang="en-US" smtClean="0"/>
              <a:t>Second level</a:t>
            </a:r>
          </a:p>
          <a:p>
            <a:pPr lvl="2"/>
            <a:r>
              <a:rPr lang="fi-FI" altLang="en-US" smtClean="0"/>
              <a:t>Third level</a:t>
            </a:r>
          </a:p>
          <a:p>
            <a:pPr lvl="3"/>
            <a:r>
              <a:rPr lang="fi-FI" altLang="en-US" smtClean="0"/>
              <a:t>Fourth level</a:t>
            </a:r>
          </a:p>
          <a:p>
            <a:pPr lvl="4"/>
            <a:r>
              <a:rPr lang="fi-FI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mstrup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3200" i="1" dirty="0" smtClean="0"/>
              <a:t>AMR – </a:t>
            </a:r>
            <a:r>
              <a:rPr lang="en-US" sz="3200" i="1" dirty="0" smtClean="0"/>
              <a:t>Systems</a:t>
            </a:r>
            <a:r>
              <a:rPr lang="fi-FI" sz="3200" i="1" dirty="0" smtClean="0"/>
              <a:t> in SG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 smtClean="0"/>
              <a:t>Olli Vaniala</a:t>
            </a:r>
            <a:endParaRPr lang="en-US" i="1" dirty="0"/>
          </a:p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 smtClean="0"/>
              <a:t>17</a:t>
            </a:r>
            <a:r>
              <a:rPr lang="et-EE" dirty="0" smtClean="0"/>
              <a:t>.0</a:t>
            </a:r>
            <a:r>
              <a:rPr lang="fi-FI" dirty="0"/>
              <a:t>4</a:t>
            </a:r>
            <a:r>
              <a:rPr lang="et-EE" dirty="0" smtClean="0"/>
              <a:t>.201</a:t>
            </a:r>
            <a:r>
              <a:rPr lang="fi-FI" dirty="0" smtClean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Automatic meter reader is a device that automatically collects measurement data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The data is then</a:t>
            </a:r>
            <a:r>
              <a:rPr lang="fi-FI" sz="1800" dirty="0" smtClean="0"/>
              <a:t> </a:t>
            </a:r>
            <a:r>
              <a:rPr lang="en-US" sz="1800" dirty="0" smtClean="0"/>
              <a:t>sent to a data collection center to be analyzed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Most commonly used in household energy consumption measurement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Automatic Meter Reading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i-FI" dirty="0"/>
              <a:t>17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Meter reading used to be manual and an electrician would have to visit the meters to get the data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Network error location is slow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Meters easily tampered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Metering in general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1029" name="Picture 5" descr="Image result for manual electricity me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205" y="2667000"/>
            <a:ext cx="3817761" cy="246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Finland a household AMR takes measurements every 15 minutes.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However, most AMR devices can be remotely called and they can remotely give fault data.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Measures phase voltage, current, power               consumption, neutral and ground connection.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AMR in Households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1027" name="Picture 3" descr="C:\Users\admin\Downloads\kamstrup-382M-435x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323" y="2943342"/>
            <a:ext cx="2045677" cy="276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92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445" y="3454275"/>
            <a:ext cx="4431323" cy="1178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the low voltage grid, AMR is most used in households and transformers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urban areas with parallel feeding they may be installed in the distribution cabinets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smtClean="0"/>
              <a:t>AMRs in distribution cabinets                                             usually have remote                                                disconnection capabilities</a:t>
            </a:r>
            <a:endParaRPr lang="en-US" sz="20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AMRs are most used for consumption and billing purposes in the LV-grid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AMR use in the LV-grid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003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the medium and high voltage networks AMRs are used to locate faults and measure conductor losses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Fault</a:t>
            </a:r>
            <a:r>
              <a:rPr lang="fi-FI" sz="2000" dirty="0" smtClean="0"/>
              <a:t> </a:t>
            </a:r>
            <a:r>
              <a:rPr lang="en-US" sz="2000" dirty="0" smtClean="0"/>
              <a:t>location data is used to disconnect the failed conductor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Phase voltage and loss can be used to measure conductor degradation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Consumption data gives more accurate data for network designing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AMR use in the MV- and HV-grid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510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AMRs are used for billing, fault location and network designing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AMRs are most commonly located in transformers, substations, and consumer distribution boards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fi-FI" sz="1600" b="0" i="1" dirty="0" smtClean="0"/>
              <a:t>Tampere </a:t>
            </a:r>
            <a:r>
              <a:rPr lang="fi-FI" sz="1600" b="0" i="1" dirty="0"/>
              <a:t>university			-	AMR – Not only for remote reading</a:t>
            </a:r>
            <a:endParaRPr lang="en-US" sz="1600" b="0" i="1" dirty="0"/>
          </a:p>
          <a:p>
            <a:pPr marL="0" indent="0">
              <a:lnSpc>
                <a:spcPct val="150000"/>
              </a:lnSpc>
            </a:pPr>
            <a:r>
              <a:rPr lang="en-US" sz="1600" b="0" i="1" dirty="0" smtClean="0">
                <a:hlinkClick r:id="rId3"/>
              </a:rPr>
              <a:t>www.kamstrup.com</a:t>
            </a:r>
            <a:r>
              <a:rPr lang="en-US" sz="1600" b="0" i="1" dirty="0" smtClean="0"/>
              <a:t>			-	Kamstrup AMR devices.</a:t>
            </a:r>
          </a:p>
          <a:p>
            <a:pPr marL="0" indent="0">
              <a:lnSpc>
                <a:spcPct val="150000"/>
              </a:lnSpc>
            </a:pPr>
            <a:r>
              <a:rPr lang="fi-FI" sz="1600" b="0" i="1" dirty="0" smtClean="0"/>
              <a:t>Products.kamstrup.com		-	Kamstrup 382M</a:t>
            </a:r>
            <a:endParaRPr lang="en-US" sz="2000" b="0" i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Source</a:t>
            </a:r>
            <a:r>
              <a:rPr lang="fi-FI" dirty="0" smtClean="0"/>
              <a:t> </a:t>
            </a:r>
            <a:r>
              <a:rPr lang="fi-FI" dirty="0" err="1" smtClean="0"/>
              <a:t>material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13660</TotalTime>
  <Words>309</Words>
  <Application>Microsoft Office PowerPoint</Application>
  <PresentationFormat>On-screen Show (4:3)</PresentationFormat>
  <Paragraphs>46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presentation</vt:lpstr>
      <vt:lpstr>Aalto Content - Green</vt:lpstr>
      <vt:lpstr>ELEC-E8423 - Smart Grid  AMR – Systems in SG</vt:lpstr>
      <vt:lpstr>Automatic Meter Reading</vt:lpstr>
      <vt:lpstr>Metering in general</vt:lpstr>
      <vt:lpstr>AMR in Households</vt:lpstr>
      <vt:lpstr>AMR use in the LV-grid</vt:lpstr>
      <vt:lpstr>AMR use in the MV- and HV-grid</vt:lpstr>
      <vt:lpstr>Conclusion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AMR in SG</dc:title>
  <dc:creator>Olli Vaniala</dc:creator>
  <cp:lastModifiedBy>Matti Lehtonen</cp:lastModifiedBy>
  <cp:revision>1118</cp:revision>
  <dcterms:created xsi:type="dcterms:W3CDTF">2010-03-23T14:57:30Z</dcterms:created>
  <dcterms:modified xsi:type="dcterms:W3CDTF">2018-04-17T05:58:51Z</dcterms:modified>
</cp:coreProperties>
</file>