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3"/>
  </p:notesMasterIdLst>
  <p:sldIdLst>
    <p:sldId id="256" r:id="rId3"/>
    <p:sldId id="257" r:id="rId4"/>
    <p:sldId id="258" r:id="rId5"/>
    <p:sldId id="262" r:id="rId6"/>
    <p:sldId id="263" r:id="rId7"/>
    <p:sldId id="264" r:id="rId8"/>
    <p:sldId id="265" r:id="rId9"/>
    <p:sldId id="266" r:id="rId10"/>
    <p:sldId id="259" r:id="rId11"/>
    <p:sldId id="260" r:id="rId12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0"/>
  </p:normalViewPr>
  <p:slideViewPr>
    <p:cSldViewPr snapToGrid="0" snapToObjects="1"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AFCFD-F724-4AE7-A54B-DA679D32A56A}" type="datetimeFigureOut">
              <a:rPr lang="en-GB" smtClean="0"/>
              <a:t>13/03/2018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00945B-DF51-40E1-A31B-7887C6D178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593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72400" y="487800"/>
            <a:ext cx="7772040" cy="89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572400" y="1497600"/>
            <a:ext cx="62852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572400" y="3658320"/>
            <a:ext cx="62852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572400" y="487800"/>
            <a:ext cx="7772040" cy="89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572400" y="1497600"/>
            <a:ext cx="30668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3792960" y="1497600"/>
            <a:ext cx="30668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3792960" y="3658320"/>
            <a:ext cx="30668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572400" y="3658320"/>
            <a:ext cx="30668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72400" y="487800"/>
            <a:ext cx="7772040" cy="89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72400" y="1497600"/>
            <a:ext cx="202356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2697480" y="1497600"/>
            <a:ext cx="202356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4822560" y="1497600"/>
            <a:ext cx="202356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4822560" y="3658320"/>
            <a:ext cx="202356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body"/>
          </p:nvPr>
        </p:nvSpPr>
        <p:spPr>
          <a:xfrm>
            <a:off x="2697480" y="3658320"/>
            <a:ext cx="202356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body"/>
          </p:nvPr>
        </p:nvSpPr>
        <p:spPr>
          <a:xfrm>
            <a:off x="572400" y="3658320"/>
            <a:ext cx="202356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72400" y="487800"/>
            <a:ext cx="7772040" cy="89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subTitle"/>
          </p:nvPr>
        </p:nvSpPr>
        <p:spPr>
          <a:xfrm>
            <a:off x="572400" y="1497600"/>
            <a:ext cx="6285240" cy="4136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72400" y="487800"/>
            <a:ext cx="7772040" cy="89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72400" y="1497600"/>
            <a:ext cx="6285240" cy="4136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72400" y="487800"/>
            <a:ext cx="7772040" cy="89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72400" y="1497600"/>
            <a:ext cx="3066840" cy="4136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3792960" y="1497600"/>
            <a:ext cx="3066840" cy="4136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72400" y="487800"/>
            <a:ext cx="7772040" cy="89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subTitle"/>
          </p:nvPr>
        </p:nvSpPr>
        <p:spPr>
          <a:xfrm>
            <a:off x="572400" y="487800"/>
            <a:ext cx="7772040" cy="4171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72400" y="487800"/>
            <a:ext cx="7772040" cy="89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72400" y="1497600"/>
            <a:ext cx="30668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72400" y="3658320"/>
            <a:ext cx="30668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92960" y="1497600"/>
            <a:ext cx="3066840" cy="4136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72400" y="487800"/>
            <a:ext cx="7772040" cy="89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572400" y="1497600"/>
            <a:ext cx="6285240" cy="4136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572400" y="487800"/>
            <a:ext cx="7772040" cy="89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572400" y="1497600"/>
            <a:ext cx="3066840" cy="4136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3792960" y="1497600"/>
            <a:ext cx="30668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3792960" y="3658320"/>
            <a:ext cx="30668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72400" y="487800"/>
            <a:ext cx="7772040" cy="89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72400" y="1497600"/>
            <a:ext cx="30668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792960" y="1497600"/>
            <a:ext cx="30668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572400" y="3658320"/>
            <a:ext cx="62852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72400" y="487800"/>
            <a:ext cx="7772040" cy="89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572400" y="1497600"/>
            <a:ext cx="62852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572400" y="3658320"/>
            <a:ext cx="62852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72400" y="487800"/>
            <a:ext cx="7772040" cy="89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572400" y="1497600"/>
            <a:ext cx="30668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3792960" y="1497600"/>
            <a:ext cx="30668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3792960" y="3658320"/>
            <a:ext cx="30668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572400" y="3658320"/>
            <a:ext cx="30668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72400" y="487800"/>
            <a:ext cx="7772040" cy="89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572400" y="1497600"/>
            <a:ext cx="202356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2697480" y="1497600"/>
            <a:ext cx="202356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4822560" y="1497600"/>
            <a:ext cx="202356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body"/>
          </p:nvPr>
        </p:nvSpPr>
        <p:spPr>
          <a:xfrm>
            <a:off x="4822560" y="3658320"/>
            <a:ext cx="202356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6"/>
          <p:cNvSpPr>
            <a:spLocks noGrp="1"/>
          </p:cNvSpPr>
          <p:nvPr>
            <p:ph type="body"/>
          </p:nvPr>
        </p:nvSpPr>
        <p:spPr>
          <a:xfrm>
            <a:off x="2697480" y="3658320"/>
            <a:ext cx="202356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PlaceHolder 7"/>
          <p:cNvSpPr>
            <a:spLocks noGrp="1"/>
          </p:cNvSpPr>
          <p:nvPr>
            <p:ph type="body"/>
          </p:nvPr>
        </p:nvSpPr>
        <p:spPr>
          <a:xfrm>
            <a:off x="572400" y="3658320"/>
            <a:ext cx="202356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72400" y="487800"/>
            <a:ext cx="7772040" cy="89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72400" y="1497600"/>
            <a:ext cx="6285240" cy="4136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72400" y="487800"/>
            <a:ext cx="7772040" cy="89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572400" y="1497600"/>
            <a:ext cx="3066840" cy="4136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3792960" y="1497600"/>
            <a:ext cx="3066840" cy="4136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72400" y="487800"/>
            <a:ext cx="7772040" cy="89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572400" y="487800"/>
            <a:ext cx="7772040" cy="4171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72400" y="487800"/>
            <a:ext cx="7772040" cy="89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72400" y="1497600"/>
            <a:ext cx="30668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72400" y="3658320"/>
            <a:ext cx="30668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3792960" y="1497600"/>
            <a:ext cx="3066840" cy="4136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72400" y="487800"/>
            <a:ext cx="7772040" cy="89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72400" y="1497600"/>
            <a:ext cx="3066840" cy="4136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3792960" y="1497600"/>
            <a:ext cx="30668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3792960" y="3658320"/>
            <a:ext cx="30668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72400" y="487800"/>
            <a:ext cx="7772040" cy="89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72400" y="1497600"/>
            <a:ext cx="30668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792960" y="1497600"/>
            <a:ext cx="30668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72400" y="3658320"/>
            <a:ext cx="6285240" cy="197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4"/>
          <p:cNvPicPr/>
          <p:nvPr/>
        </p:nvPicPr>
        <p:blipFill>
          <a:blip r:embed="rId14"/>
          <a:srcRect l="7034" t="6176"/>
          <a:stretch/>
        </p:blipFill>
        <p:spPr>
          <a:xfrm>
            <a:off x="0" y="0"/>
            <a:ext cx="2161800" cy="2037960"/>
          </a:xfrm>
          <a:prstGeom prst="rect">
            <a:avLst/>
          </a:prstGeom>
          <a:ln>
            <a:noFill/>
          </a:ln>
        </p:spPr>
      </p:pic>
      <p:sp>
        <p:nvSpPr>
          <p:cNvPr id="10" name="CustomShape 1"/>
          <p:cNvSpPr/>
          <p:nvPr/>
        </p:nvSpPr>
        <p:spPr>
          <a:xfrm>
            <a:off x="406440" y="1712880"/>
            <a:ext cx="8327520" cy="392076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2" name="PlaceHolder 2"/>
          <p:cNvSpPr>
            <a:spLocks noGrp="1"/>
          </p:cNvSpPr>
          <p:nvPr>
            <p:ph type="title"/>
          </p:nvPr>
        </p:nvSpPr>
        <p:spPr>
          <a:xfrm>
            <a:off x="572400" y="1772280"/>
            <a:ext cx="7772040" cy="10857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43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Click to edit Master title style</a:t>
            </a:r>
            <a:endParaRPr lang="en-US" sz="43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body"/>
          </p:nvPr>
        </p:nvSpPr>
        <p:spPr>
          <a:xfrm>
            <a:off x="572400" y="5961600"/>
            <a:ext cx="2048760" cy="1774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Click to edit Master text styles</a:t>
            </a:r>
            <a:endParaRPr lang="en-US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marL="631800" lvl="1" indent="-24264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Font typeface="Arial"/>
              <a:buChar char="–"/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Second level</a:t>
            </a:r>
            <a:endParaRPr lang="en-US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572400" y="6137640"/>
            <a:ext cx="2048760" cy="4568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1" strike="noStrike" spc="-1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Click to edit Master text styles</a:t>
            </a:r>
            <a:endParaRPr lang="en-US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marL="631800" lvl="1" indent="-24264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Font typeface="Arial"/>
              <a:buChar char="–"/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Second level</a:t>
            </a:r>
            <a:endParaRPr lang="en-US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2862360" y="6137640"/>
            <a:ext cx="2026800" cy="4568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1" strike="noStrike" spc="-1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Click to edit Master text styles</a:t>
            </a:r>
            <a:endParaRPr lang="en-US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marL="631800" lvl="1" indent="-24264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Font typeface="Arial"/>
              <a:buChar char="–"/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Second level</a:t>
            </a:r>
            <a:endParaRPr lang="en-US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PlaceHolder 6"/>
          <p:cNvSpPr>
            <a:spLocks noGrp="1"/>
          </p:cNvSpPr>
          <p:nvPr>
            <p:ph type="body"/>
          </p:nvPr>
        </p:nvSpPr>
        <p:spPr>
          <a:xfrm>
            <a:off x="7427520" y="5961600"/>
            <a:ext cx="1131840" cy="6332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1" strike="noStrike" spc="-1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Click to edit Master text styles</a:t>
            </a:r>
            <a:endParaRPr lang="en-US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marL="631800" lvl="1" indent="-24264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Font typeface="Arial"/>
              <a:buChar char="–"/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Second level</a:t>
            </a:r>
            <a:endParaRPr lang="en-US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PlaceHolder 7"/>
          <p:cNvSpPr>
            <a:spLocks noGrp="1"/>
          </p:cNvSpPr>
          <p:nvPr>
            <p:ph type="body"/>
          </p:nvPr>
        </p:nvSpPr>
        <p:spPr>
          <a:xfrm>
            <a:off x="5143320" y="5961240"/>
            <a:ext cx="1962000" cy="63360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1" strike="noStrike" spc="-1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Click to edit Master text styles</a:t>
            </a:r>
            <a:endParaRPr lang="en-US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marL="631800" lvl="1" indent="-24264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Font typeface="Arial"/>
              <a:buChar char="–"/>
            </a:pPr>
            <a:r>
              <a:rPr lang="en-US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Second level</a:t>
            </a:r>
            <a:endParaRPr lang="en-US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PlaceHolder 8"/>
          <p:cNvSpPr>
            <a:spLocks noGrp="1"/>
          </p:cNvSpPr>
          <p:nvPr>
            <p:ph type="dt"/>
          </p:nvPr>
        </p:nvSpPr>
        <p:spPr>
          <a:xfrm>
            <a:off x="2860560" y="5961240"/>
            <a:ext cx="2026800" cy="1774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it-IT" sz="1000" b="1" strike="noStrike" spc="-1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07.02.2018</a:t>
            </a:r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3"/>
          <p:cNvPicPr/>
          <p:nvPr/>
        </p:nvPicPr>
        <p:blipFill>
          <a:blip r:embed="rId14"/>
          <a:stretch/>
        </p:blipFill>
        <p:spPr>
          <a:xfrm>
            <a:off x="216000" y="5815080"/>
            <a:ext cx="2518920" cy="1042560"/>
          </a:xfrm>
          <a:prstGeom prst="rect">
            <a:avLst/>
          </a:prstGeom>
          <a:ln>
            <a:noFill/>
          </a:ln>
        </p:spPr>
      </p:pic>
      <p:sp>
        <p:nvSpPr>
          <p:cNvPr id="46" name="CustomShape 1"/>
          <p:cNvSpPr/>
          <p:nvPr/>
        </p:nvSpPr>
        <p:spPr>
          <a:xfrm>
            <a:off x="573120" y="5813280"/>
            <a:ext cx="7988040" cy="648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77760" tIns="38880" rIns="77760" bIns="38880" anchor="ctr"/>
          <a:lstStyle/>
          <a:p>
            <a:pPr algn="ctr">
              <a:lnSpc>
                <a:spcPct val="100000"/>
              </a:lnSpc>
            </a:pPr>
            <a:r>
              <a:rPr lang="it-IT" sz="1500" b="0" strike="noStrike" spc="-1">
                <a:solidFill>
                  <a:srgbClr val="E00034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 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CustomShape 2"/>
          <p:cNvSpPr/>
          <p:nvPr/>
        </p:nvSpPr>
        <p:spPr>
          <a:xfrm>
            <a:off x="573120" y="1138320"/>
            <a:ext cx="7988040" cy="63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77760" tIns="38880" rIns="77760" bIns="38880" anchor="ctr"/>
          <a:lstStyle/>
          <a:p>
            <a:pPr algn="ctr">
              <a:lnSpc>
                <a:spcPct val="100000"/>
              </a:lnSpc>
            </a:pPr>
            <a:r>
              <a:rPr lang="it-IT" sz="1500" b="0" strike="noStrike" spc="-1">
                <a:solidFill>
                  <a:srgbClr val="E00034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 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572400" y="1497600"/>
            <a:ext cx="6285240" cy="4136040"/>
          </a:xfrm>
          <a:prstGeom prst="rect">
            <a:avLst/>
          </a:prstGeom>
        </p:spPr>
        <p:txBody>
          <a:bodyPr lIns="0" tIns="0" rIns="0" bIns="0"/>
          <a:lstStyle/>
          <a:p>
            <a:pPr marL="291960" indent="-291600">
              <a:lnSpc>
                <a:spcPct val="100000"/>
              </a:lnSpc>
              <a:spcBef>
                <a:spcPts val="281"/>
              </a:spcBef>
            </a:pPr>
            <a:r>
              <a:rPr lang="en-US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Click to edit Master text styles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title"/>
          </p:nvPr>
        </p:nvSpPr>
        <p:spPr>
          <a:xfrm>
            <a:off x="572400" y="487800"/>
            <a:ext cx="7772040" cy="8996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700" b="1" strike="noStrike" spc="-1">
                <a:solidFill>
                  <a:srgbClr val="0065B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Click to edit Master title style</a:t>
            </a:r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5"/>
          <p:cNvSpPr>
            <a:spLocks noGrp="1"/>
          </p:cNvSpPr>
          <p:nvPr>
            <p:ph type="body"/>
          </p:nvPr>
        </p:nvSpPr>
        <p:spPr>
          <a:xfrm>
            <a:off x="5143680" y="6145200"/>
            <a:ext cx="1536480" cy="3823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1" strike="noStrike" spc="-1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Click to edit Master text styles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6"/>
          <p:cNvSpPr>
            <a:spLocks noGrp="1"/>
          </p:cNvSpPr>
          <p:nvPr>
            <p:ph type="body"/>
          </p:nvPr>
        </p:nvSpPr>
        <p:spPr>
          <a:xfrm>
            <a:off x="6859440" y="6145200"/>
            <a:ext cx="1701360" cy="3823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1" strike="noStrike" spc="-1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Click to edit Master text styles</a:t>
            </a:r>
            <a:endParaRPr lang="en-US" sz="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7"/>
          <p:cNvSpPr>
            <a:spLocks noGrp="1"/>
          </p:cNvSpPr>
          <p:nvPr>
            <p:ph type="ftr"/>
          </p:nvPr>
        </p:nvSpPr>
        <p:spPr>
          <a:xfrm>
            <a:off x="3429000" y="6145200"/>
            <a:ext cx="1544400" cy="12672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3" name="PlaceHolder 8"/>
          <p:cNvSpPr>
            <a:spLocks noGrp="1"/>
          </p:cNvSpPr>
          <p:nvPr>
            <p:ph type="dt"/>
          </p:nvPr>
        </p:nvSpPr>
        <p:spPr>
          <a:xfrm>
            <a:off x="3429000" y="6273720"/>
            <a:ext cx="1544400" cy="1249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it-IT" sz="800" b="1" strike="noStrike" spc="-1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07.02.2018</a:t>
            </a:r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4" name="PlaceHolder 9"/>
          <p:cNvSpPr>
            <a:spLocks noGrp="1"/>
          </p:cNvSpPr>
          <p:nvPr>
            <p:ph type="sldNum"/>
          </p:nvPr>
        </p:nvSpPr>
        <p:spPr>
          <a:xfrm>
            <a:off x="3429000" y="6402240"/>
            <a:ext cx="1544400" cy="1249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it-IT" sz="800" b="1" strike="noStrike" spc="-1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Page </a:t>
            </a:r>
            <a:fld id="{DC1EF6B9-5063-4EB4-889E-C3A11336918E}" type="slidenum">
              <a:rPr lang="it-IT" sz="800" b="1" strike="noStrike" spc="-1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‹#›</a:t>
            </a:fld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10.1016/j.epsr.2013.08.017" TargetMode="External"/><Relationship Id="rId2" Type="http://schemas.openxmlformats.org/officeDocument/2006/relationships/hyperlink" Target="10.1109/ISGTEurope.2014.7028883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10.1016/j.rser.2013.10.022" TargetMode="External"/><Relationship Id="rId4" Type="http://schemas.openxmlformats.org/officeDocument/2006/relationships/hyperlink" Target="http://urn.fi/URN:ISBN:978-952-60-6962-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572400" y="1772280"/>
            <a:ext cx="7777080" cy="2409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ELEC-E8423 - Smart Grid
</a:t>
            </a:r>
            <a:r>
              <a:rPr lang="en-US" sz="3200" b="1" i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Demand response of HVAC loads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TextShape 2"/>
          <p:cNvSpPr txBox="1"/>
          <p:nvPr/>
        </p:nvSpPr>
        <p:spPr>
          <a:xfrm>
            <a:off x="572400" y="4182480"/>
            <a:ext cx="6285240" cy="1323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ts val="782"/>
              </a:lnSpc>
              <a:spcBef>
                <a:spcPts val="400"/>
              </a:spcBef>
            </a:pPr>
            <a:r>
              <a:rPr lang="it-IT" sz="2000" b="0" i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ＭＳ Ｐゴシック"/>
              </a:rPr>
              <a:t>Marco Vivian, Trung Nguyen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ts val="782"/>
              </a:lnSpc>
              <a:spcBef>
                <a:spcPts val="400"/>
              </a:spcBef>
            </a:pP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TextShape 3"/>
          <p:cNvSpPr txBox="1"/>
          <p:nvPr/>
        </p:nvSpPr>
        <p:spPr>
          <a:xfrm>
            <a:off x="572400" y="5961600"/>
            <a:ext cx="2048760" cy="177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4" name="TextShape 4"/>
          <p:cNvSpPr txBox="1"/>
          <p:nvPr/>
        </p:nvSpPr>
        <p:spPr>
          <a:xfrm>
            <a:off x="572400" y="6137640"/>
            <a:ext cx="2048760" cy="456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5" name="TextShape 5"/>
          <p:cNvSpPr txBox="1"/>
          <p:nvPr/>
        </p:nvSpPr>
        <p:spPr>
          <a:xfrm>
            <a:off x="2862360" y="6137640"/>
            <a:ext cx="2026800" cy="456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00" b="1" spc="-1" dirty="0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13</a:t>
            </a:r>
            <a:r>
              <a:rPr lang="en-US" sz="1000" b="1" strike="noStrike" spc="-1" dirty="0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.03.2018</a:t>
            </a:r>
            <a:endParaRPr lang="en-US" sz="27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6" name="TextShape 6"/>
          <p:cNvSpPr txBox="1"/>
          <p:nvPr/>
        </p:nvSpPr>
        <p:spPr>
          <a:xfrm>
            <a:off x="7427520" y="5961600"/>
            <a:ext cx="1131840" cy="633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7" name="TextShape 7"/>
          <p:cNvSpPr txBox="1"/>
          <p:nvPr/>
        </p:nvSpPr>
        <p:spPr>
          <a:xfrm>
            <a:off x="5143320" y="5961240"/>
            <a:ext cx="1962000" cy="63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572400" y="1297577"/>
            <a:ext cx="7988400" cy="43360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50000"/>
              </a:lnSpc>
              <a:spcBef>
                <a:spcPts val="400"/>
              </a:spcBef>
            </a:pPr>
            <a:r>
              <a:rPr lang="en-US" sz="1300" dirty="0"/>
              <a:t>Ali, M., </a:t>
            </a:r>
            <a:r>
              <a:rPr lang="en-US" sz="1300" dirty="0" err="1"/>
              <a:t>Safdarian</a:t>
            </a:r>
            <a:r>
              <a:rPr lang="en-US" sz="1300" dirty="0"/>
              <a:t>, A. and </a:t>
            </a:r>
            <a:r>
              <a:rPr lang="en-US" sz="1300" dirty="0" err="1"/>
              <a:t>Lehtonen</a:t>
            </a:r>
            <a:r>
              <a:rPr lang="en-US" sz="1300" dirty="0"/>
              <a:t>, M. (2015) ‘Demand response potential of residential HVAC loads considering users preferences’, </a:t>
            </a:r>
            <a:r>
              <a:rPr lang="en-US" sz="1300" i="1" dirty="0"/>
              <a:t>IEEE PES Innovative Smart Grid Technologies Conference Europe</a:t>
            </a:r>
            <a:r>
              <a:rPr lang="en-US" sz="1300" dirty="0"/>
              <a:t>, 2015–January(January), pp. 1–6. </a:t>
            </a:r>
            <a:endParaRPr lang="en-US" sz="1300" dirty="0" smtClean="0"/>
          </a:p>
          <a:p>
            <a:pPr>
              <a:lnSpc>
                <a:spcPct val="150000"/>
              </a:lnSpc>
              <a:spcBef>
                <a:spcPts val="400"/>
              </a:spcBef>
            </a:pPr>
            <a:r>
              <a:rPr lang="en-US" sz="1300" dirty="0" smtClean="0"/>
              <a:t>DOI: </a:t>
            </a:r>
            <a:r>
              <a:rPr lang="en-US" sz="1300" dirty="0">
                <a:hlinkClick r:id="rId2" action="ppaction://hlinkfile"/>
              </a:rPr>
              <a:t>10.1109/ISGTEurope.2014.7028883</a:t>
            </a:r>
            <a:r>
              <a:rPr lang="en-US" sz="1300" dirty="0" smtClean="0"/>
              <a:t>.</a:t>
            </a:r>
          </a:p>
          <a:p>
            <a:pPr>
              <a:lnSpc>
                <a:spcPct val="150000"/>
              </a:lnSpc>
              <a:spcBef>
                <a:spcPts val="400"/>
              </a:spcBef>
            </a:pPr>
            <a:r>
              <a:rPr lang="en-US" sz="13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M. Ali, J. </a:t>
            </a:r>
            <a:r>
              <a:rPr lang="en-US" sz="13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Jokisalo</a:t>
            </a:r>
            <a:r>
              <a:rPr lang="en-US" sz="13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, K. Siren, and M. </a:t>
            </a:r>
            <a:r>
              <a:rPr lang="en-US" sz="13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Lehtonen</a:t>
            </a:r>
            <a:r>
              <a:rPr lang="en-US" sz="13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, “Combining the demand response of direct electric space heating and partial thermal storage using LP optimization,” Electric Power Systems Research, vol. 106, pp. 160-167, Jan. 2014. </a:t>
            </a:r>
            <a:endParaRPr lang="en-US" sz="13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50000"/>
              </a:lnSpc>
              <a:spcBef>
                <a:spcPts val="400"/>
              </a:spcBef>
            </a:pPr>
            <a:r>
              <a:rPr lang="en-US" sz="13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DOI</a:t>
            </a:r>
            <a:r>
              <a:rPr lang="en-US" sz="13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: </a:t>
            </a:r>
            <a:r>
              <a:rPr lang="en-US" sz="13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hlinkClick r:id="rId3" action="ppaction://hlinkfile"/>
              </a:rPr>
              <a:t>10.1016/j.epsr.2013.08.017</a:t>
            </a:r>
            <a:endParaRPr lang="fi-FI" sz="13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50000"/>
              </a:lnSpc>
              <a:spcBef>
                <a:spcPts val="400"/>
              </a:spcBef>
            </a:pPr>
            <a:r>
              <a:rPr lang="fi-FI" sz="13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M. Ali, ’</a:t>
            </a:r>
            <a:r>
              <a:rPr lang="en-US" sz="13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Domestic Space Heating Load Management in Smart Grid - Potential Benefits and </a:t>
            </a:r>
            <a:r>
              <a:rPr lang="en-US" sz="13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Realization’, PhD thesis, Aalto University.</a:t>
            </a:r>
          </a:p>
          <a:p>
            <a:pPr>
              <a:lnSpc>
                <a:spcPct val="150000"/>
              </a:lnSpc>
              <a:spcBef>
                <a:spcPts val="400"/>
              </a:spcBef>
            </a:pPr>
            <a:r>
              <a:rPr lang="fi-FI" sz="13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URL: </a:t>
            </a:r>
            <a:r>
              <a:rPr lang="en-US" sz="1300" dirty="0">
                <a:hlinkClick r:id="rId4"/>
              </a:rPr>
              <a:t>http://</a:t>
            </a:r>
            <a:r>
              <a:rPr lang="en-US" sz="1300" dirty="0" smtClean="0">
                <a:hlinkClick r:id="rId4"/>
              </a:rPr>
              <a:t>urn.fi/URN:ISBN:978-952-60-6962-3</a:t>
            </a:r>
            <a:endParaRPr lang="en-US" sz="1300" dirty="0" smtClean="0"/>
          </a:p>
          <a:p>
            <a:pPr>
              <a:lnSpc>
                <a:spcPct val="150000"/>
              </a:lnSpc>
              <a:spcBef>
                <a:spcPts val="400"/>
              </a:spcBef>
            </a:pPr>
            <a:r>
              <a:rPr lang="en-US" sz="1300" dirty="0" err="1"/>
              <a:t>Siano</a:t>
            </a:r>
            <a:r>
              <a:rPr lang="en-US" sz="1300" dirty="0"/>
              <a:t>, P. (2014) ‘Demand response and smart grids - A survey’, </a:t>
            </a:r>
            <a:r>
              <a:rPr lang="en-US" sz="1300" i="1" dirty="0"/>
              <a:t>Renewable and Sustainable Energy Reviews</a:t>
            </a:r>
            <a:r>
              <a:rPr lang="en-US" sz="1300" dirty="0"/>
              <a:t>. Elsevier, 30, pp. 461–478. </a:t>
            </a:r>
          </a:p>
          <a:p>
            <a:pPr>
              <a:lnSpc>
                <a:spcPct val="150000"/>
              </a:lnSpc>
              <a:spcBef>
                <a:spcPts val="400"/>
              </a:spcBef>
            </a:pPr>
            <a:r>
              <a:rPr lang="en-US" sz="1300" dirty="0"/>
              <a:t>DOI: </a:t>
            </a:r>
            <a:r>
              <a:rPr lang="en-US" sz="1300" dirty="0">
                <a:hlinkClick r:id="rId5" action="ppaction://hlinkfile"/>
              </a:rPr>
              <a:t>10.1016/j.rser.2013.10.022</a:t>
            </a:r>
            <a:r>
              <a:rPr lang="en-US" sz="1300" dirty="0"/>
              <a:t>.</a:t>
            </a:r>
          </a:p>
          <a:p>
            <a:pPr>
              <a:lnSpc>
                <a:spcPct val="150000"/>
              </a:lnSpc>
              <a:spcBef>
                <a:spcPts val="400"/>
              </a:spcBef>
            </a:pPr>
            <a:endParaRPr lang="en-US" sz="13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TextShape 2"/>
          <p:cNvSpPr txBox="1"/>
          <p:nvPr/>
        </p:nvSpPr>
        <p:spPr>
          <a:xfrm>
            <a:off x="572400" y="487800"/>
            <a:ext cx="7772040" cy="89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700" b="1" strike="noStrike" spc="-1" dirty="0">
                <a:solidFill>
                  <a:srgbClr val="0065B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References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TextShape 3"/>
          <p:cNvSpPr txBox="1"/>
          <p:nvPr/>
        </p:nvSpPr>
        <p:spPr>
          <a:xfrm>
            <a:off x="5143680" y="6145200"/>
            <a:ext cx="1536480" cy="382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TextShape 4"/>
          <p:cNvSpPr txBox="1"/>
          <p:nvPr/>
        </p:nvSpPr>
        <p:spPr>
          <a:xfrm>
            <a:off x="6859440" y="6145200"/>
            <a:ext cx="1701360" cy="382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TextShape 6"/>
          <p:cNvSpPr txBox="1"/>
          <p:nvPr/>
        </p:nvSpPr>
        <p:spPr>
          <a:xfrm>
            <a:off x="8009389" y="6402600"/>
            <a:ext cx="1544400" cy="124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it-IT" sz="800" b="1" strike="noStrike" spc="-1" dirty="0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Page </a:t>
            </a:r>
            <a:fld id="{4593CE61-A24A-43C7-A462-2B6B81E19572}" type="slidenum">
              <a:rPr lang="it-IT" sz="800" b="1" strike="noStrike" spc="-1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10</a:t>
            </a:fld>
            <a:endParaRPr lang="it-IT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TextShape 5"/>
          <p:cNvSpPr txBox="1"/>
          <p:nvPr/>
        </p:nvSpPr>
        <p:spPr>
          <a:xfrm>
            <a:off x="4009237" y="6270119"/>
            <a:ext cx="2274117" cy="3571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50" b="1" spc="-1" dirty="0" smtClean="0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Demand Response of HVAC Loads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TextShape 5"/>
          <p:cNvSpPr txBox="1"/>
          <p:nvPr/>
        </p:nvSpPr>
        <p:spPr>
          <a:xfrm>
            <a:off x="8009389" y="6273720"/>
            <a:ext cx="1544400" cy="124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1" spc="-1" dirty="0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13.03.2018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572400" y="1387439"/>
            <a:ext cx="7988760" cy="24966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216000" indent="-216000">
              <a:lnSpc>
                <a:spcPct val="160000"/>
              </a:lnSpc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Benefits of utilizing DR in HVAC load management</a:t>
            </a:r>
            <a:endParaRPr lang="en-US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60000"/>
              </a:lnSpc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HVAC DR Potential for Up/Down Ramping</a:t>
            </a:r>
          </a:p>
          <a:p>
            <a:pPr marL="216000" indent="-216000">
              <a:lnSpc>
                <a:spcPct val="160000"/>
              </a:lnSpc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HVAC Load Management for Energy Cost Minimization</a:t>
            </a:r>
          </a:p>
          <a:p>
            <a:pPr marL="216000" indent="-216000">
              <a:lnSpc>
                <a:spcPct val="160000"/>
              </a:lnSpc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HVAC Load Management with Wind Energy </a:t>
            </a:r>
            <a:r>
              <a:rPr lang="en-US" sz="20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Integration</a:t>
            </a:r>
          </a:p>
          <a:p>
            <a:pPr marL="216000" indent="-216000">
              <a:lnSpc>
                <a:spcPct val="160000"/>
              </a:lnSpc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i-FI" sz="20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Sensitivity Analysis of Wind Generation Balancing</a:t>
            </a:r>
          </a:p>
          <a:p>
            <a:pPr marL="216000" indent="-216000">
              <a:lnSpc>
                <a:spcPct val="160000"/>
              </a:lnSpc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i-FI" sz="20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Conclusions</a:t>
            </a:r>
            <a:endParaRPr lang="en-US" sz="2000" b="1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ＭＳ Ｐゴシック"/>
            </a:endParaRPr>
          </a:p>
          <a:p>
            <a:pPr marL="216000" indent="-216000">
              <a:lnSpc>
                <a:spcPct val="160000"/>
              </a:lnSpc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216000" indent="-216000">
              <a:lnSpc>
                <a:spcPct val="160000"/>
              </a:lnSpc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60000"/>
              </a:lnSpc>
              <a:spcBef>
                <a:spcPts val="281"/>
              </a:spcBef>
              <a:buClr>
                <a:srgbClr val="000000"/>
              </a:buClr>
              <a:buSzPct val="45000"/>
            </a:pPr>
            <a:endParaRPr lang="en-US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TextShape 2"/>
          <p:cNvSpPr txBox="1"/>
          <p:nvPr/>
        </p:nvSpPr>
        <p:spPr>
          <a:xfrm>
            <a:off x="572400" y="487800"/>
            <a:ext cx="7772040" cy="89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700" b="1" strike="noStrike" spc="-1">
                <a:solidFill>
                  <a:srgbClr val="0065B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Introduction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TextShape 5"/>
          <p:cNvSpPr txBox="1"/>
          <p:nvPr/>
        </p:nvSpPr>
        <p:spPr>
          <a:xfrm>
            <a:off x="8009389" y="6273720"/>
            <a:ext cx="1544400" cy="124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1" spc="-1" dirty="0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13.03.2018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03" name="TextShape 6"/>
          <p:cNvSpPr txBox="1"/>
          <p:nvPr/>
        </p:nvSpPr>
        <p:spPr>
          <a:xfrm>
            <a:off x="8021887" y="6408829"/>
            <a:ext cx="1544400" cy="124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it-IT" sz="800" b="1" strike="noStrike" spc="-1" dirty="0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Page </a:t>
            </a:r>
            <a:fld id="{C35BC266-F0D2-46FD-8015-E202D9D58D29}" type="slidenum">
              <a:rPr lang="it-IT" sz="800" b="1" strike="noStrike" spc="-1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2</a:t>
            </a:fld>
            <a:endParaRPr lang="it-IT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TextShape 1">
            <a:extLst>
              <a:ext uri="{FF2B5EF4-FFF2-40B4-BE49-F238E27FC236}">
                <a16:creationId xmlns:a16="http://schemas.microsoft.com/office/drawing/2014/main" xmlns="" id="{303D4D42-5286-4AC8-A681-2BA7A6B54A32}"/>
              </a:ext>
            </a:extLst>
          </p:cNvPr>
          <p:cNvSpPr txBox="1"/>
          <p:nvPr/>
        </p:nvSpPr>
        <p:spPr>
          <a:xfrm>
            <a:off x="572400" y="4731391"/>
            <a:ext cx="8078673" cy="104023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</a:rPr>
              <a:t>All simulations &amp; optimizations were performed with different scopes and settings for households in Finnish conditions. 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  <a:effectLst/>
            </a:endParaRPr>
          </a:p>
        </p:txBody>
      </p:sp>
      <p:sp>
        <p:nvSpPr>
          <p:cNvPr id="10" name="TextShape 5"/>
          <p:cNvSpPr txBox="1"/>
          <p:nvPr/>
        </p:nvSpPr>
        <p:spPr>
          <a:xfrm>
            <a:off x="4009237" y="6270119"/>
            <a:ext cx="2274117" cy="3571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50" b="1" spc="-1" dirty="0" smtClean="0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Demand Response of HVAC Loads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572400" y="1497600"/>
            <a:ext cx="7772040" cy="4136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42900" indent="-342900" fontAlgn="base">
              <a:buFont typeface="Arial" charset="0"/>
              <a:buChar char="•"/>
            </a:pPr>
            <a:r>
              <a:rPr lang="fi-FI" sz="2000" b="1" dirty="0" smtClean="0"/>
              <a:t>Highest share in household demand</a:t>
            </a:r>
          </a:p>
          <a:p>
            <a:pPr marL="342900" indent="-342900" fontAlgn="base">
              <a:buFont typeface="Arial" charset="0"/>
              <a:buChar char="•"/>
            </a:pPr>
            <a:r>
              <a:rPr lang="fi-FI" sz="2000" b="1" dirty="0" smtClean="0"/>
              <a:t>Large-scale implementation of AMR</a:t>
            </a:r>
          </a:p>
          <a:p>
            <a:pPr marL="342900" indent="-342900" fontAlgn="base">
              <a:buFont typeface="Arial" charset="0"/>
              <a:buChar char="•"/>
            </a:pPr>
            <a:r>
              <a:rPr lang="fi-FI" sz="2000" b="1" dirty="0" smtClean="0"/>
              <a:t>Automated by BEMS</a:t>
            </a:r>
            <a:endParaRPr lang="en-US" sz="2000" b="1" dirty="0" smtClean="0"/>
          </a:p>
          <a:p>
            <a:pPr fontAlgn="base"/>
            <a:endParaRPr lang="en-US" sz="2000" b="1" dirty="0"/>
          </a:p>
          <a:p>
            <a:pPr marL="342900" indent="-342900" fontAlgn="base">
              <a:buFont typeface="Arial" charset="0"/>
              <a:buChar char="•"/>
            </a:pPr>
            <a:r>
              <a:rPr lang="en-US" sz="2000" b="1" dirty="0" smtClean="0"/>
              <a:t>Reduce </a:t>
            </a:r>
            <a:r>
              <a:rPr lang="en-US" sz="2000" b="1" dirty="0"/>
              <a:t>the energy cost of the buildings</a:t>
            </a:r>
          </a:p>
          <a:p>
            <a:pPr marL="342900" indent="-342900" fontAlgn="base">
              <a:buFont typeface="Arial" charset="0"/>
              <a:buChar char="•"/>
            </a:pPr>
            <a:r>
              <a:rPr lang="en-US" sz="2000" b="1" dirty="0"/>
              <a:t>Reduce peak energy consumption</a:t>
            </a:r>
          </a:p>
          <a:p>
            <a:pPr marL="342900" indent="-342900" fontAlgn="base">
              <a:buFont typeface="Arial" charset="0"/>
              <a:buChar char="•"/>
            </a:pPr>
            <a:r>
              <a:rPr lang="en-US" sz="2000" b="1" dirty="0"/>
              <a:t>Reduce energy production in the grid</a:t>
            </a:r>
          </a:p>
          <a:p>
            <a:pPr marL="342900" indent="-342900" fontAlgn="base">
              <a:buFont typeface="Arial" charset="0"/>
              <a:buChar char="•"/>
            </a:pPr>
            <a:r>
              <a:rPr lang="en-US" sz="2000" b="1" dirty="0"/>
              <a:t>Stabilize energy grid</a:t>
            </a:r>
          </a:p>
          <a:p>
            <a:pPr marL="342900" indent="-342900" fontAlgn="base">
              <a:buFont typeface="Arial" charset="0"/>
              <a:buChar char="•"/>
            </a:pPr>
            <a:r>
              <a:rPr lang="en-US" sz="2000" b="1" dirty="0"/>
              <a:t>Promote smart grid</a:t>
            </a:r>
          </a:p>
          <a:p>
            <a:pPr algn="ctr"/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20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000" b="1" i="1" u="sng" dirty="0" smtClean="0">
                <a:solidFill>
                  <a:schemeClr val="accent5">
                    <a:lumMod val="75000"/>
                  </a:schemeClr>
                </a:solidFill>
              </a:rPr>
              <a:t>Enhance </a:t>
            </a:r>
            <a:r>
              <a:rPr lang="en-US" sz="2000" b="1" i="1" u="sng" dirty="0">
                <a:solidFill>
                  <a:schemeClr val="accent5">
                    <a:lumMod val="75000"/>
                  </a:schemeClr>
                </a:solidFill>
              </a:rPr>
              <a:t>efficiency and reliability of the system</a:t>
            </a:r>
            <a:endParaRPr lang="en-US" sz="2000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105" name="TextShape 2"/>
          <p:cNvSpPr txBox="1"/>
          <p:nvPr/>
        </p:nvSpPr>
        <p:spPr>
          <a:xfrm>
            <a:off x="572400" y="487800"/>
            <a:ext cx="7772040" cy="89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700" b="1" strike="noStrike" spc="-1" dirty="0">
                <a:solidFill>
                  <a:srgbClr val="0065B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Why HVAC demand response?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TextShape 3"/>
          <p:cNvSpPr txBox="1"/>
          <p:nvPr/>
        </p:nvSpPr>
        <p:spPr>
          <a:xfrm>
            <a:off x="5143680" y="6145200"/>
            <a:ext cx="1536480" cy="382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TextShape 4"/>
          <p:cNvSpPr txBox="1"/>
          <p:nvPr/>
        </p:nvSpPr>
        <p:spPr>
          <a:xfrm>
            <a:off x="6859440" y="6145200"/>
            <a:ext cx="1701360" cy="382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TextShape 6"/>
          <p:cNvSpPr txBox="1"/>
          <p:nvPr/>
        </p:nvSpPr>
        <p:spPr>
          <a:xfrm>
            <a:off x="8009389" y="6402600"/>
            <a:ext cx="1544400" cy="124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it-IT" sz="800" b="1" strike="noStrike" spc="-1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Page </a:t>
            </a:r>
            <a:fld id="{21B0B305-DC15-4A31-BC7B-C0E644EA8C9E}" type="slidenum">
              <a:rPr lang="it-IT" sz="800" b="1" strike="noStrike" spc="-1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3</a:t>
            </a:fld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TextShape 5"/>
          <p:cNvSpPr txBox="1"/>
          <p:nvPr/>
        </p:nvSpPr>
        <p:spPr>
          <a:xfrm>
            <a:off x="4009237" y="6270119"/>
            <a:ext cx="2274117" cy="3571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50" b="1" spc="-1" dirty="0" smtClean="0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Demand Response of HVAC Loads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TextShape 5"/>
          <p:cNvSpPr txBox="1"/>
          <p:nvPr/>
        </p:nvSpPr>
        <p:spPr>
          <a:xfrm>
            <a:off x="8009389" y="6273720"/>
            <a:ext cx="1544400" cy="124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1" spc="-1" dirty="0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13.03.2018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566752" y="1387440"/>
            <a:ext cx="7772040" cy="37010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fontAlgn="base"/>
            <a:r>
              <a:rPr lang="en-US" sz="2000" b="1" dirty="0"/>
              <a:t>Winter case study</a:t>
            </a:r>
          </a:p>
          <a:p>
            <a:endParaRPr lang="en-US" sz="2000" dirty="0"/>
          </a:p>
          <a:p>
            <a:endParaRPr lang="en-US" sz="2000" dirty="0">
              <a:effectLst/>
            </a:endParaRPr>
          </a:p>
        </p:txBody>
      </p:sp>
      <p:sp>
        <p:nvSpPr>
          <p:cNvPr id="105" name="TextShape 2"/>
          <p:cNvSpPr txBox="1"/>
          <p:nvPr/>
        </p:nvSpPr>
        <p:spPr>
          <a:xfrm>
            <a:off x="572400" y="487800"/>
            <a:ext cx="7772040" cy="89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700" b="1" strike="noStrike" spc="-1" dirty="0">
                <a:solidFill>
                  <a:srgbClr val="0065B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HVAC DR Potential for Up/Down Ramping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TextShape 3"/>
          <p:cNvSpPr txBox="1"/>
          <p:nvPr/>
        </p:nvSpPr>
        <p:spPr>
          <a:xfrm>
            <a:off x="5143680" y="6145200"/>
            <a:ext cx="1536480" cy="382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TextShape 4"/>
          <p:cNvSpPr txBox="1"/>
          <p:nvPr/>
        </p:nvSpPr>
        <p:spPr>
          <a:xfrm>
            <a:off x="6859440" y="6145200"/>
            <a:ext cx="1701360" cy="382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TextShape 6"/>
          <p:cNvSpPr txBox="1"/>
          <p:nvPr/>
        </p:nvSpPr>
        <p:spPr>
          <a:xfrm>
            <a:off x="8009389" y="6398640"/>
            <a:ext cx="1544400" cy="124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it-IT" sz="800" b="1" strike="noStrike" spc="-1" dirty="0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Page </a:t>
            </a:r>
            <a:fld id="{21B0B305-DC15-4A31-BC7B-C0E644EA8C9E}" type="slidenum">
              <a:rPr lang="it-IT" sz="800" b="1" strike="noStrike" spc="-1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4</a:t>
            </a:fld>
            <a:endParaRPr lang="it-IT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1028" name="Picture 4" descr="https://lh6.googleusercontent.com/wirMcsMN2COpH_D4Yf34taaEnbIsRf_hZcfYNHTGfqwsyoqTzyUgGY3cXAcjXzCi-bUL1CSNRnh9hnLAWHJkHxXr3ELTh6VcVPeYAbGTZ8RtHeNZkSwWQ1LNpbLUozchyNGnfcHTbF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52" y="1914165"/>
            <a:ext cx="3972997" cy="269978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lh5.googleusercontent.com/f4RBVN2Xyme_89VyhgegRj3yfMwT7L4b5jExXzozEWQazCcfGFM3xS62CV-wXGFb1LJkUxjNucovym1860ygfXxL3PkG1-8IgyYj_nIN18soAZ5_ri8RtqSbehw9qCzH0CMhVEGcq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559" y="1914165"/>
            <a:ext cx="3858241" cy="269978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Shape 1"/>
          <p:cNvSpPr txBox="1"/>
          <p:nvPr/>
        </p:nvSpPr>
        <p:spPr>
          <a:xfrm>
            <a:off x="566751" y="4823670"/>
            <a:ext cx="8078673" cy="84085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42900" indent="-342900">
              <a:buFont typeface="Arial" charset="0"/>
              <a:buChar char="•"/>
            </a:pPr>
            <a:r>
              <a:rPr lang="en-US" sz="2000" dirty="0">
                <a:effectLst/>
              </a:rPr>
              <a:t>Utilize thermal inertia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/>
              <a:t>The more flexible the customer, the higher the potential of DR </a:t>
            </a:r>
            <a:endParaRPr lang="en-US" sz="2000" dirty="0">
              <a:effectLst/>
            </a:endParaRPr>
          </a:p>
        </p:txBody>
      </p:sp>
      <p:sp>
        <p:nvSpPr>
          <p:cNvPr id="12" name="TextShape 5"/>
          <p:cNvSpPr txBox="1"/>
          <p:nvPr/>
        </p:nvSpPr>
        <p:spPr>
          <a:xfrm>
            <a:off x="4009237" y="6270119"/>
            <a:ext cx="2274117" cy="3571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50" b="1" spc="-1" dirty="0" smtClean="0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Demand Response of HVAC Loads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3" name="TextShape 5"/>
          <p:cNvSpPr txBox="1"/>
          <p:nvPr/>
        </p:nvSpPr>
        <p:spPr>
          <a:xfrm>
            <a:off x="8009389" y="6273720"/>
            <a:ext cx="1544400" cy="124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1" spc="-1" dirty="0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13.03.2018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182329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2"/>
          <p:cNvSpPr txBox="1"/>
          <p:nvPr/>
        </p:nvSpPr>
        <p:spPr>
          <a:xfrm>
            <a:off x="572400" y="487800"/>
            <a:ext cx="7772040" cy="89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700" b="1" strike="noStrike" spc="-1" dirty="0">
                <a:solidFill>
                  <a:srgbClr val="0065B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HVAC DR Potential for Up/Down Ramping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TextShape 3"/>
          <p:cNvSpPr txBox="1"/>
          <p:nvPr/>
        </p:nvSpPr>
        <p:spPr>
          <a:xfrm>
            <a:off x="5143680" y="6145200"/>
            <a:ext cx="1536480" cy="382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TextShape 4"/>
          <p:cNvSpPr txBox="1"/>
          <p:nvPr/>
        </p:nvSpPr>
        <p:spPr>
          <a:xfrm>
            <a:off x="6859440" y="6145200"/>
            <a:ext cx="1701360" cy="382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TextShape 6"/>
          <p:cNvSpPr txBox="1"/>
          <p:nvPr/>
        </p:nvSpPr>
        <p:spPr>
          <a:xfrm>
            <a:off x="8009389" y="6398640"/>
            <a:ext cx="1544400" cy="124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it-IT" sz="800" b="1" strike="noStrike" spc="-1" dirty="0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Page </a:t>
            </a:r>
            <a:fld id="{21B0B305-DC15-4A31-BC7B-C0E644EA8C9E}" type="slidenum">
              <a:rPr lang="it-IT" sz="800" b="1" strike="noStrike" spc="-1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5</a:t>
            </a:fld>
            <a:endParaRPr lang="it-IT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" name="TextShape 1"/>
          <p:cNvSpPr txBox="1"/>
          <p:nvPr/>
        </p:nvSpPr>
        <p:spPr>
          <a:xfrm>
            <a:off x="566751" y="4513277"/>
            <a:ext cx="8078673" cy="115125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42900" indent="-342900">
              <a:buFont typeface="Arial" charset="0"/>
              <a:buChar char="•"/>
            </a:pPr>
            <a:r>
              <a:rPr lang="en-US" sz="2000" dirty="0"/>
              <a:t>Storage can be used as power sink</a:t>
            </a:r>
            <a:endParaRPr lang="en-US" sz="2000" dirty="0">
              <a:effectLst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effectLst/>
              </a:rPr>
              <a:t>Full storage allows electrical supply interruption up to 12 hours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/>
              <a:t>Higher potential in spring due to lower heat demand</a:t>
            </a:r>
            <a:endParaRPr lang="en-US" sz="2000" dirty="0">
              <a:effectLst/>
            </a:endParaRPr>
          </a:p>
        </p:txBody>
      </p:sp>
      <p:pic>
        <p:nvPicPr>
          <p:cNvPr id="2052" name="Picture 4" descr="https://lh6.googleusercontent.com/teaqSHMfM9gvgnaOGuiRObYl2VVU_-YboVmZ3mZFEzZRclFkr6Pt4qA05IZNXR_-RKJdOAVPUfv8qd3bAD1RvTI1rWkcGucN2PVNgF7A4w9QgS7njWV6WDKDt1uJfOGvyxCtukgTzC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50" y="1515289"/>
            <a:ext cx="3850871" cy="2872153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lh4.googleusercontent.com/AWJZ29so4F8IX19QDmrv_L1sMrYfyu8lr5lQKijJra7wUxU3VFgT6KYghpMm2aph6SN6UrR1-p4kPILpnmCOVH_FCdev3kqxpelO9i8lKUI77wf5CEakfBND_F8lOPOfNQ8OB2Rfr2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300" y="1515288"/>
            <a:ext cx="4000500" cy="2872153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Shape 5"/>
          <p:cNvSpPr txBox="1"/>
          <p:nvPr/>
        </p:nvSpPr>
        <p:spPr>
          <a:xfrm>
            <a:off x="4009237" y="6270119"/>
            <a:ext cx="2274117" cy="3571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50" b="1" spc="-1" dirty="0" smtClean="0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Demand Response of HVAC Loads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" name="TextShape 5"/>
          <p:cNvSpPr txBox="1"/>
          <p:nvPr/>
        </p:nvSpPr>
        <p:spPr>
          <a:xfrm>
            <a:off x="8009389" y="6273720"/>
            <a:ext cx="1544400" cy="124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1" spc="-1" dirty="0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13.03.2018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48301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2"/>
          <p:cNvSpPr txBox="1"/>
          <p:nvPr/>
        </p:nvSpPr>
        <p:spPr>
          <a:xfrm>
            <a:off x="572400" y="487800"/>
            <a:ext cx="7772040" cy="89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300" b="1" strike="noStrike" spc="-1" dirty="0">
                <a:solidFill>
                  <a:srgbClr val="0065B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HVAC Load Management for Energy Cost Minimization</a:t>
            </a:r>
            <a:endParaRPr lang="en-US" sz="23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TextShape 3"/>
          <p:cNvSpPr txBox="1"/>
          <p:nvPr/>
        </p:nvSpPr>
        <p:spPr>
          <a:xfrm>
            <a:off x="5143680" y="6145200"/>
            <a:ext cx="1536480" cy="382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7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TextShape 4"/>
          <p:cNvSpPr txBox="1"/>
          <p:nvPr/>
        </p:nvSpPr>
        <p:spPr>
          <a:xfrm>
            <a:off x="6859440" y="6145200"/>
            <a:ext cx="1701360" cy="382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TextShape 6"/>
          <p:cNvSpPr txBox="1"/>
          <p:nvPr/>
        </p:nvSpPr>
        <p:spPr>
          <a:xfrm>
            <a:off x="8009389" y="6402240"/>
            <a:ext cx="1544400" cy="124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it-IT" sz="800" b="1" strike="noStrike" spc="-1" dirty="0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Page </a:t>
            </a:r>
            <a:fld id="{21B0B305-DC15-4A31-BC7B-C0E644EA8C9E}" type="slidenum">
              <a:rPr lang="it-IT" sz="800" b="1" strike="noStrike" spc="-1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6</a:t>
            </a:fld>
            <a:endParaRPr lang="it-IT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" name="TextShape 1"/>
          <p:cNvSpPr txBox="1"/>
          <p:nvPr/>
        </p:nvSpPr>
        <p:spPr>
          <a:xfrm>
            <a:off x="566751" y="4095144"/>
            <a:ext cx="3442487" cy="156938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228600" indent="-228600">
              <a:buFont typeface="Arial" charset="0"/>
              <a:buChar char="•"/>
            </a:pPr>
            <a:r>
              <a:rPr lang="en-US" dirty="0"/>
              <a:t>Larger storages = more flexible in responding to price variations</a:t>
            </a:r>
            <a:endParaRPr lang="en-US" dirty="0">
              <a:effectLst/>
            </a:endParaRPr>
          </a:p>
          <a:p>
            <a:pPr marL="228600" indent="-228600">
              <a:buFont typeface="Arial" charset="0"/>
              <a:buChar char="•"/>
            </a:pPr>
            <a:r>
              <a:rPr lang="en-US" dirty="0">
                <a:effectLst/>
              </a:rPr>
              <a:t>Partial storages operate close to and between extreme limits</a:t>
            </a:r>
          </a:p>
        </p:txBody>
      </p:sp>
      <p:pic>
        <p:nvPicPr>
          <p:cNvPr id="3074" name="Picture 2" descr="https://lh3.googleusercontent.com/MKSI1ldCY5Lkzw0OpWzhcV7SghpMCb1eimjYm-fIlgxcU7HWOlYRWf7dC9mrikCPv8NRH5rLwV7CvFAeiQA85JuWjF-qV0brT7NzkEvcMideK1i1MadBfthCzBvJVm31aLe0rOcCm-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814" y="1456566"/>
            <a:ext cx="3443424" cy="251365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Shape 5"/>
          <p:cNvSpPr txBox="1"/>
          <p:nvPr/>
        </p:nvSpPr>
        <p:spPr>
          <a:xfrm>
            <a:off x="4009237" y="6270119"/>
            <a:ext cx="2274117" cy="3571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50" b="1" spc="-1" dirty="0" smtClean="0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Demand Response of HVAC Loads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" name="TextShape 5"/>
          <p:cNvSpPr txBox="1"/>
          <p:nvPr/>
        </p:nvSpPr>
        <p:spPr>
          <a:xfrm>
            <a:off x="8009389" y="6273720"/>
            <a:ext cx="1544400" cy="124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1" spc="-1" dirty="0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13.03.2018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7676" y="1462793"/>
            <a:ext cx="4413124" cy="218646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677" y="3749040"/>
            <a:ext cx="4413124" cy="191548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4215221" y="3409581"/>
            <a:ext cx="1088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200" b="1" dirty="0" smtClean="0">
                <a:solidFill>
                  <a:srgbClr val="00B050"/>
                </a:solidFill>
              </a:rPr>
              <a:t>40% storage</a:t>
            </a:r>
            <a:endParaRPr lang="en-US" sz="1200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15221" y="5441059"/>
            <a:ext cx="1088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200" b="1" dirty="0">
                <a:solidFill>
                  <a:srgbClr val="00B050"/>
                </a:solidFill>
              </a:rPr>
              <a:t>1</a:t>
            </a:r>
            <a:r>
              <a:rPr lang="fi-FI" sz="1200" b="1" dirty="0" smtClean="0">
                <a:solidFill>
                  <a:srgbClr val="00B050"/>
                </a:solidFill>
              </a:rPr>
              <a:t>0% storage</a:t>
            </a:r>
            <a:endParaRPr lang="en-US" sz="1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75675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2"/>
          <p:cNvSpPr txBox="1"/>
          <p:nvPr/>
        </p:nvSpPr>
        <p:spPr>
          <a:xfrm>
            <a:off x="572400" y="487800"/>
            <a:ext cx="7988400" cy="89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300" b="1" strike="noStrike" spc="-1" dirty="0">
                <a:solidFill>
                  <a:srgbClr val="0065B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HVAC Load Management for Wind Generation Balancing</a:t>
            </a:r>
            <a:endParaRPr lang="en-US" sz="23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TextShape 3"/>
          <p:cNvSpPr txBox="1"/>
          <p:nvPr/>
        </p:nvSpPr>
        <p:spPr>
          <a:xfrm>
            <a:off x="5143680" y="6145200"/>
            <a:ext cx="1536480" cy="382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TextShape 4"/>
          <p:cNvSpPr txBox="1"/>
          <p:nvPr/>
        </p:nvSpPr>
        <p:spPr>
          <a:xfrm>
            <a:off x="6859440" y="6145200"/>
            <a:ext cx="1701360" cy="382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TextShape 6"/>
          <p:cNvSpPr txBox="1"/>
          <p:nvPr/>
        </p:nvSpPr>
        <p:spPr>
          <a:xfrm>
            <a:off x="8009389" y="6398640"/>
            <a:ext cx="1544400" cy="124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it-IT" sz="800" b="1" strike="noStrike" spc="-1" dirty="0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Page </a:t>
            </a:r>
            <a:fld id="{21B0B305-DC15-4A31-BC7B-C0E644EA8C9E}" type="slidenum">
              <a:rPr lang="it-IT" sz="800" b="1" strike="noStrike" spc="-1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7</a:t>
            </a:fld>
            <a:endParaRPr lang="it-IT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" name="TextShape 1"/>
          <p:cNvSpPr txBox="1"/>
          <p:nvPr/>
        </p:nvSpPr>
        <p:spPr>
          <a:xfrm>
            <a:off x="4652550" y="3514005"/>
            <a:ext cx="4116696" cy="19304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42900" indent="-342900">
              <a:buFont typeface="Arial" charset="0"/>
              <a:buChar char="•"/>
            </a:pPr>
            <a:r>
              <a:rPr lang="fi-FI" sz="1700" dirty="0" smtClean="0"/>
              <a:t>Six 50kW wind turbines, storage capacity at 50% of total daily demand</a:t>
            </a:r>
            <a:endParaRPr lang="en-US" sz="1700" dirty="0" smtClean="0"/>
          </a:p>
          <a:p>
            <a:pPr marL="342900" indent="-342900">
              <a:buFont typeface="Arial" charset="0"/>
              <a:buChar char="•"/>
            </a:pPr>
            <a:r>
              <a:rPr lang="en-US" sz="1700" dirty="0" smtClean="0"/>
              <a:t>Users </a:t>
            </a:r>
            <a:r>
              <a:rPr lang="en-US" sz="1700" dirty="0"/>
              <a:t>can set temperature preferences &amp; thermal comfort deviation [0, 1]</a:t>
            </a:r>
            <a:endParaRPr lang="en-US" sz="1700" dirty="0">
              <a:effectLst/>
            </a:endParaRPr>
          </a:p>
          <a:p>
            <a:pPr marL="342900" indent="-342900">
              <a:buFont typeface="Arial" charset="0"/>
              <a:buChar char="•"/>
            </a:pPr>
            <a:r>
              <a:rPr lang="fi-FI" sz="1700" dirty="0" smtClean="0"/>
              <a:t>Least </a:t>
            </a:r>
            <a:r>
              <a:rPr lang="fi-FI" sz="1700" dirty="0"/>
              <a:t>deviation in case 3 (4 times better than case 2)</a:t>
            </a:r>
            <a:endParaRPr lang="en-US" sz="1700" dirty="0">
              <a:effectLst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51" y="1410611"/>
            <a:ext cx="3945288" cy="190503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550" y="1430675"/>
            <a:ext cx="3877826" cy="186490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0" y="3518999"/>
            <a:ext cx="3939639" cy="192046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803633" y="1377961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>
                <a:solidFill>
                  <a:srgbClr val="00B050"/>
                </a:solidFill>
              </a:rPr>
              <a:t>Case 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11920" y="1421196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>
                <a:solidFill>
                  <a:srgbClr val="00B050"/>
                </a:solidFill>
              </a:rPr>
              <a:t>Case 2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03632" y="3563858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>
                <a:solidFill>
                  <a:srgbClr val="00B050"/>
                </a:solidFill>
              </a:rPr>
              <a:t>Case 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6" name="TextShape 5"/>
          <p:cNvSpPr txBox="1"/>
          <p:nvPr/>
        </p:nvSpPr>
        <p:spPr>
          <a:xfrm>
            <a:off x="4009237" y="6270119"/>
            <a:ext cx="2274117" cy="3571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50" b="1" spc="-1" dirty="0" smtClean="0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Demand Response of HVAC Loads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7" name="TextShape 5"/>
          <p:cNvSpPr txBox="1"/>
          <p:nvPr/>
        </p:nvSpPr>
        <p:spPr>
          <a:xfrm>
            <a:off x="8009389" y="6273720"/>
            <a:ext cx="1544400" cy="124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1" spc="-1" dirty="0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13.03.2018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6698641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2"/>
          <p:cNvSpPr txBox="1"/>
          <p:nvPr/>
        </p:nvSpPr>
        <p:spPr>
          <a:xfrm>
            <a:off x="572400" y="487800"/>
            <a:ext cx="7988400" cy="89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300" b="1" strike="noStrike" spc="-1" dirty="0">
                <a:solidFill>
                  <a:srgbClr val="0065B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Sensitivity Analysis of Wind Generation Balancing</a:t>
            </a:r>
            <a:endParaRPr lang="en-US" sz="23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TextShape 3"/>
          <p:cNvSpPr txBox="1"/>
          <p:nvPr/>
        </p:nvSpPr>
        <p:spPr>
          <a:xfrm>
            <a:off x="5143680" y="6145200"/>
            <a:ext cx="1536480" cy="382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TextShape 4"/>
          <p:cNvSpPr txBox="1"/>
          <p:nvPr/>
        </p:nvSpPr>
        <p:spPr>
          <a:xfrm>
            <a:off x="6859440" y="6145200"/>
            <a:ext cx="1701360" cy="382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TextShape 6"/>
          <p:cNvSpPr txBox="1"/>
          <p:nvPr/>
        </p:nvSpPr>
        <p:spPr>
          <a:xfrm>
            <a:off x="8009389" y="6402600"/>
            <a:ext cx="1544400" cy="124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it-IT" sz="800" b="1" strike="noStrike" spc="-1" dirty="0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Page </a:t>
            </a:r>
            <a:fld id="{21B0B305-DC15-4A31-BC7B-C0E644EA8C9E}" type="slidenum">
              <a:rPr lang="it-IT" sz="800" b="1" strike="noStrike" spc="-1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8</a:t>
            </a:fld>
            <a:endParaRPr lang="it-IT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" name="TextShape 1"/>
          <p:cNvSpPr txBox="1"/>
          <p:nvPr/>
        </p:nvSpPr>
        <p:spPr>
          <a:xfrm>
            <a:off x="572400" y="4341299"/>
            <a:ext cx="3812223" cy="138494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228600" indent="-228600">
              <a:buFont typeface="Arial" charset="0"/>
              <a:buChar char="•"/>
            </a:pPr>
            <a:r>
              <a:rPr lang="en-US" sz="1700" dirty="0"/>
              <a:t>Deviation decreases as customers’ flexibility level increases</a:t>
            </a:r>
            <a:endParaRPr lang="en-US" sz="1700" dirty="0">
              <a:effectLst/>
            </a:endParaRPr>
          </a:p>
          <a:p>
            <a:pPr marL="228600" indent="-228600">
              <a:buFont typeface="Arial" charset="0"/>
              <a:buChar char="•"/>
            </a:pPr>
            <a:r>
              <a:rPr lang="en-US" sz="1700" dirty="0"/>
              <a:t>Larger differences between scenarios in case 2</a:t>
            </a:r>
            <a:endParaRPr lang="en-US" sz="1700" dirty="0">
              <a:effectLst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0" y="1387439"/>
            <a:ext cx="3824765" cy="265751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707" y="1387440"/>
            <a:ext cx="3860083" cy="265751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6" name="TextShape 1"/>
          <p:cNvSpPr txBox="1"/>
          <p:nvPr/>
        </p:nvSpPr>
        <p:spPr>
          <a:xfrm>
            <a:off x="4613947" y="4341298"/>
            <a:ext cx="3873763" cy="138494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228600" indent="-228600">
              <a:buFont typeface="Arial" charset="0"/>
              <a:buChar char="•"/>
            </a:pPr>
            <a:r>
              <a:rPr lang="en-US" sz="1700" dirty="0" smtClean="0">
                <a:effectLst/>
              </a:rPr>
              <a:t>Bigger = better</a:t>
            </a:r>
            <a:endParaRPr lang="en-US" sz="1700" dirty="0">
              <a:effectLst/>
            </a:endParaRPr>
          </a:p>
          <a:p>
            <a:pPr marL="228600" indent="-228600">
              <a:buFont typeface="Arial" charset="0"/>
              <a:buChar char="•"/>
            </a:pPr>
            <a:r>
              <a:rPr lang="fi-FI" sz="1700" dirty="0" smtClean="0"/>
              <a:t>Small differences between 30% &amp; 40% scenarios</a:t>
            </a:r>
            <a:endParaRPr lang="en-US" sz="1700" dirty="0">
              <a:effectLst/>
            </a:endParaRPr>
          </a:p>
        </p:txBody>
      </p:sp>
      <p:sp>
        <p:nvSpPr>
          <p:cNvPr id="12" name="TextShape 5"/>
          <p:cNvSpPr txBox="1"/>
          <p:nvPr/>
        </p:nvSpPr>
        <p:spPr>
          <a:xfrm>
            <a:off x="4009237" y="6270119"/>
            <a:ext cx="2274117" cy="3571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50" b="1" spc="-1" dirty="0" smtClean="0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Demand Response of HVAC Loads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3" name="TextShape 5"/>
          <p:cNvSpPr txBox="1"/>
          <p:nvPr/>
        </p:nvSpPr>
        <p:spPr>
          <a:xfrm>
            <a:off x="8009389" y="6273720"/>
            <a:ext cx="1544400" cy="124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1" spc="-1" dirty="0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13.03.2018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Oval 1"/>
          <p:cNvSpPr/>
          <p:nvPr/>
        </p:nvSpPr>
        <p:spPr>
          <a:xfrm>
            <a:off x="6859440" y="1454150"/>
            <a:ext cx="754210" cy="3683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7194550" y="3543300"/>
            <a:ext cx="514350" cy="25412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84590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572400" y="1497600"/>
            <a:ext cx="8133840" cy="4136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42900" indent="-342900">
              <a:lnSpc>
                <a:spcPct val="15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Customers’ involvement and willingness to change are crucial</a:t>
            </a:r>
          </a:p>
          <a:p>
            <a:pPr marL="342900" indent="-342900">
              <a:lnSpc>
                <a:spcPct val="15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2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Thermal storages are </a:t>
            </a:r>
            <a:r>
              <a:rPr lang="en-US" sz="22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essential in lowering </a:t>
            </a:r>
            <a:r>
              <a:rPr lang="en-US" sz="2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uncertainty </a:t>
            </a:r>
            <a:r>
              <a:rPr lang="en-US" sz="22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in </a:t>
            </a:r>
            <a:r>
              <a:rPr lang="en-US" sz="2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cost </a:t>
            </a:r>
            <a:r>
              <a:rPr lang="en-US" sz="22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minimization, and increasing DR potential</a:t>
            </a:r>
            <a:endParaRPr lang="en-US" sz="22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ＭＳ Ｐゴシック"/>
            </a:endParaRPr>
          </a:p>
          <a:p>
            <a:pPr marL="342900" indent="-342900">
              <a:lnSpc>
                <a:spcPct val="15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Incorporating thermal storages with HVAC systems increases wind integration potential significantly</a:t>
            </a:r>
          </a:p>
          <a:p>
            <a:pPr>
              <a:lnSpc>
                <a:spcPct val="150000"/>
              </a:lnSpc>
              <a:spcBef>
                <a:spcPts val="400"/>
              </a:spcBef>
            </a:pPr>
            <a:endParaRPr lang="en-US" sz="2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7200">
              <a:lnSpc>
                <a:spcPct val="15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sz="2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572400" y="487800"/>
            <a:ext cx="7772040" cy="89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700" b="1" strike="noStrike" spc="-1">
                <a:solidFill>
                  <a:srgbClr val="0065B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Conclusions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" name="TextShape 3"/>
          <p:cNvSpPr txBox="1"/>
          <p:nvPr/>
        </p:nvSpPr>
        <p:spPr>
          <a:xfrm>
            <a:off x="5143680" y="6145200"/>
            <a:ext cx="1536480" cy="382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TextShape 4"/>
          <p:cNvSpPr txBox="1"/>
          <p:nvPr/>
        </p:nvSpPr>
        <p:spPr>
          <a:xfrm>
            <a:off x="6859440" y="6145200"/>
            <a:ext cx="1701360" cy="382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7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TextShape 6"/>
          <p:cNvSpPr txBox="1"/>
          <p:nvPr/>
        </p:nvSpPr>
        <p:spPr>
          <a:xfrm>
            <a:off x="8009389" y="6402240"/>
            <a:ext cx="1544400" cy="124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it-IT" sz="800" b="1" strike="noStrike" spc="-1" dirty="0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Page </a:t>
            </a:r>
            <a:fld id="{46E35F38-378E-496A-9B28-D94E004D6B2E}" type="slidenum">
              <a:rPr lang="it-IT" sz="800" b="1" strike="noStrike" spc="-1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9</a:t>
            </a:fld>
            <a:endParaRPr lang="it-IT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TextShape 5"/>
          <p:cNvSpPr txBox="1"/>
          <p:nvPr/>
        </p:nvSpPr>
        <p:spPr>
          <a:xfrm>
            <a:off x="4009237" y="6270119"/>
            <a:ext cx="2274117" cy="3571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050" b="1" spc="-1" dirty="0" smtClean="0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Demand Response of HVAC Loads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TextShape 5"/>
          <p:cNvSpPr txBox="1"/>
          <p:nvPr/>
        </p:nvSpPr>
        <p:spPr>
          <a:xfrm>
            <a:off x="8009389" y="6273720"/>
            <a:ext cx="1544400" cy="124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1" spc="-1" dirty="0">
                <a:solidFill>
                  <a:srgbClr val="928B81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13.03.2018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13650</TotalTime>
  <Words>554</Words>
  <Application>Microsoft Office PowerPoint</Application>
  <PresentationFormat>On-screen Show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TKK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 of HVAC Loads</dc:title>
  <dc:creator>Matti Lehtonen</dc:creator>
  <cp:lastModifiedBy>Matti Lehtonen</cp:lastModifiedBy>
  <cp:revision>1195</cp:revision>
  <dcterms:created xsi:type="dcterms:W3CDTF">2010-03-23T14:57:30Z</dcterms:created>
  <dcterms:modified xsi:type="dcterms:W3CDTF">2018-03-13T07:13:12Z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TKK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6</vt:i4>
  </property>
  <property fmtid="{D5CDD505-2E9C-101B-9397-08002B2CF9AE}" pid="9" name="PresentationFormat">
    <vt:lpwstr>On-screen Show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6</vt:i4>
  </property>
</Properties>
</file>