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3" r:id="rId1"/>
    <p:sldMasterId id="2147483654" r:id="rId2"/>
  </p:sldMasterIdLst>
  <p:notesMasterIdLst>
    <p:notesMasterId r:id="rId13"/>
  </p:notesMasterIdLst>
  <p:sldIdLst>
    <p:sldId id="256" r:id="rId3"/>
    <p:sldId id="257" r:id="rId4"/>
    <p:sldId id="258" r:id="rId5"/>
    <p:sldId id="259" r:id="rId6"/>
    <p:sldId id="260" r:id="rId7"/>
    <p:sldId id="261" r:id="rId8"/>
    <p:sldId id="262" r:id="rId9"/>
    <p:sldId id="263" r:id="rId10"/>
    <p:sldId id="264" r:id="rId11"/>
    <p:sldId id="265" r:id="rId12"/>
  </p:sldIdLst>
  <p:sldSz cx="9144000" cy="6858000" type="screen4x3"/>
  <p:notesSz cx="6797675" cy="98742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46400" cy="4937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Shape 4"/>
          <p:cNvSpPr txBox="1">
            <a:spLocks noGrp="1"/>
          </p:cNvSpPr>
          <p:nvPr>
            <p:ph type="dt" idx="10"/>
          </p:nvPr>
        </p:nvSpPr>
        <p:spPr>
          <a:xfrm>
            <a:off x="3849688" y="0"/>
            <a:ext cx="2946400" cy="493713"/>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79450" y="4689475"/>
            <a:ext cx="5438775" cy="4443413"/>
          </a:xfrm>
          <a:prstGeom prst="rect">
            <a:avLst/>
          </a:prstGeom>
          <a:noFill/>
          <a:ln>
            <a:noFill/>
          </a:ln>
        </p:spPr>
        <p:txBody>
          <a:bodyPr spcFirstLastPara="1" wrap="square" lIns="91425" tIns="91425" rIns="91425" bIns="91425" anchor="t" anchorCtr="0"/>
          <a:lstStyle>
            <a:lvl1pPr marL="457200" marR="0" lvl="0"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1pPr>
            <a:lvl2pPr marL="914400" marR="0" lvl="1"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2pPr>
            <a:lvl3pPr marL="1371600" marR="0" lvl="2"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3pPr>
            <a:lvl4pPr marL="1828800" marR="0" lvl="3"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4pPr>
            <a:lvl5pPr marL="2286000" marR="0" lvl="4"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9378950"/>
            <a:ext cx="2946400" cy="493713"/>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3849688" y="9378950"/>
            <a:ext cx="2946400" cy="493713"/>
          </a:xfrm>
          <a:prstGeom prst="rect">
            <a:avLst/>
          </a:prstGeom>
          <a:noFill/>
          <a:ln>
            <a:noFill/>
          </a:ln>
        </p:spPr>
        <p:txBody>
          <a:bodyPr spcFirstLastPara="1" wrap="square" lIns="92775" tIns="46375" rIns="92775" bIns="46375" anchor="b" anchorCtr="0">
            <a:noAutofit/>
          </a:bodyPr>
          <a:lstStyle/>
          <a:p>
            <a:pPr marL="0" marR="0" lvl="0" indent="0" algn="r" rtl="0">
              <a:spcBef>
                <a:spcPts val="0"/>
              </a:spcBef>
              <a:spcAft>
                <a:spcPts val="0"/>
              </a:spcAft>
              <a:buNone/>
            </a:pPr>
            <a:fld id="{00000000-1234-1234-1234-123412341234}" type="slidenum">
              <a:rPr lang="fi-FI"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10549209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 name="Shape 67"/>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Shape 160"/>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Shape 78"/>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 name="Shape 88"/>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r>
              <a:rPr lang="fi-FI" sz="1000" b="0" i="0" u="none" strike="noStrike" cap="none">
                <a:solidFill>
                  <a:schemeClr val="dk1"/>
                </a:solidFill>
                <a:latin typeface="Calibri"/>
                <a:ea typeface="Calibri"/>
                <a:cs typeface="Calibri"/>
                <a:sym typeface="Calibri"/>
              </a:rPr>
              <a:t>Focus should be on MV-voltage urban core areas, where high electricity density and high CIC’s.</a:t>
            </a:r>
            <a:endParaRPr/>
          </a:p>
          <a:p>
            <a:pPr marL="0" marR="0" lvl="0" indent="0" algn="l" rtl="0">
              <a:spcBef>
                <a:spcPts val="300"/>
              </a:spcBef>
              <a:spcAft>
                <a:spcPts val="0"/>
              </a:spcAft>
              <a:buNone/>
            </a:pPr>
            <a:r>
              <a:rPr lang="fi-FI" sz="1000" b="0" i="0" u="none" strike="noStrike" cap="none">
                <a:solidFill>
                  <a:schemeClr val="dk1"/>
                </a:solidFill>
                <a:latin typeface="Calibri"/>
                <a:ea typeface="Calibri"/>
                <a:cs typeface="Calibri"/>
                <a:sym typeface="Calibri"/>
              </a:rPr>
              <a:t>Growing need for better service reliability besides aging infrastructure and limited budgets.</a:t>
            </a:r>
            <a:endParaRPr/>
          </a:p>
          <a:p>
            <a:pPr marL="0" marR="0" lvl="0" indent="0" algn="l" rtl="0">
              <a:spcBef>
                <a:spcPts val="300"/>
              </a:spcBef>
              <a:spcAft>
                <a:spcPts val="0"/>
              </a:spcAft>
              <a:buNone/>
            </a:pPr>
            <a:r>
              <a:rPr lang="fi-FI" sz="1000" b="0" i="0" u="none" strike="noStrike" cap="none">
                <a:solidFill>
                  <a:schemeClr val="dk1"/>
                </a:solidFill>
                <a:latin typeface="Calibri"/>
                <a:ea typeface="Calibri"/>
                <a:cs typeface="Calibri"/>
                <a:sym typeface="Calibri"/>
              </a:rPr>
              <a:t>With DA the restoration of unfaulted segments can occur in less than one minute instead of 50-80 minutes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Shape 98"/>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r>
              <a:rPr lang="fi-FI" sz="1000" b="0" i="0" u="none" strike="noStrike" cap="none">
                <a:solidFill>
                  <a:schemeClr val="dk1"/>
                </a:solidFill>
                <a:latin typeface="Calibri"/>
                <a:ea typeface="Calibri"/>
                <a:cs typeface="Calibri"/>
                <a:sym typeface="Calibri"/>
              </a:rPr>
              <a:t>Fully automatic: Once the self-healing strategy is generated, the control signals for the breakers are distributed directly without human intervention</a:t>
            </a:r>
            <a:endParaRPr/>
          </a:p>
          <a:p>
            <a:pPr marL="0" marR="0" lvl="0" indent="0" algn="l" rtl="0">
              <a:spcBef>
                <a:spcPts val="300"/>
              </a:spcBef>
              <a:spcAft>
                <a:spcPts val="0"/>
              </a:spcAft>
              <a:buNone/>
            </a:pPr>
            <a:r>
              <a:rPr lang="fi-FI" sz="1000" b="0" i="0" u="none" strike="noStrike" cap="none">
                <a:solidFill>
                  <a:schemeClr val="dk1"/>
                </a:solidFill>
                <a:latin typeface="Calibri"/>
                <a:ea typeface="Calibri"/>
                <a:cs typeface="Calibri"/>
                <a:sym typeface="Calibri"/>
              </a:rPr>
              <a:t>Semi-automatic: Once the self-healing strategy is generated, it must be confirmed by system operators first, and </a:t>
            </a:r>
            <a:endParaRPr/>
          </a:p>
          <a:p>
            <a:pPr marL="0" marR="0" lvl="0" indent="0" algn="l" rtl="0">
              <a:spcBef>
                <a:spcPts val="300"/>
              </a:spcBef>
              <a:spcAft>
                <a:spcPts val="0"/>
              </a:spcAft>
              <a:buNone/>
            </a:pPr>
            <a:r>
              <a:rPr lang="fi-FI" sz="1000" b="0" i="0" u="none" strike="noStrike" cap="none">
                <a:solidFill>
                  <a:schemeClr val="dk1"/>
                </a:solidFill>
                <a:latin typeface="Calibri"/>
                <a:ea typeface="Calibri"/>
                <a:cs typeface="Calibri"/>
                <a:sym typeface="Calibri"/>
              </a:rPr>
              <a:t>then the control signals are distributed.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679450" y="4689475"/>
            <a:ext cx="5438775" cy="4443413"/>
          </a:xfrm>
          <a:prstGeom prst="rect">
            <a:avLst/>
          </a:prstGeom>
        </p:spPr>
        <p:txBody>
          <a:bodyPr spcFirstLastPara="1" wrap="square" lIns="91425" tIns="91425" rIns="91425" bIns="91425" anchor="t" anchorCtr="0">
            <a:noAutofit/>
          </a:bodyPr>
          <a:lstStyle/>
          <a:p>
            <a:pPr marL="0" lvl="0" indent="0">
              <a:spcBef>
                <a:spcPts val="300"/>
              </a:spcBef>
              <a:spcAft>
                <a:spcPts val="0"/>
              </a:spcAft>
              <a:buNone/>
            </a:pPr>
            <a:r>
              <a:rPr lang="fi-FI"/>
              <a:t>Pääajatuksena se että oikosulkuja varten on olemassa jo hyvä fault location tapa mutta DA:ta toteutettaessa kiinnitettävä huomiota maasulkuihin.</a:t>
            </a:r>
            <a:endParaRPr/>
          </a:p>
        </p:txBody>
      </p:sp>
      <p:sp>
        <p:nvSpPr>
          <p:cNvPr id="108" name="Shape 108"/>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8" name="Shape 118"/>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r>
              <a:rPr lang="fi-FI" sz="1000" b="0" i="0" u="none" strike="noStrike" cap="none">
                <a:solidFill>
                  <a:schemeClr val="dk1"/>
                </a:solidFill>
                <a:latin typeface="Calibri"/>
                <a:ea typeface="Calibri"/>
                <a:cs typeface="Calibri"/>
                <a:sym typeface="Calibri"/>
              </a:rPr>
              <a:t>Reference Architecture for Self Healing Distribution Networks, Tom Berry and Yves Chollot  Schneider-Electric</a:t>
            </a:r>
            <a:r>
              <a:rPr lang="fi-FI"/>
              <a:t>.</a:t>
            </a:r>
            <a:endParaRPr sz="10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r>
              <a:rPr lang="fi-FI"/>
              <a:t>Principles of self-healing algorithm.</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8" name="Shape 128"/>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lnSpc>
                <a:spcPct val="100000"/>
              </a:lnSpc>
              <a:spcBef>
                <a:spcPts val="0"/>
              </a:spcBef>
              <a:spcAft>
                <a:spcPts val="0"/>
              </a:spcAft>
              <a:buClr>
                <a:schemeClr val="dk1"/>
              </a:buClr>
              <a:buSzPts val="1000"/>
              <a:buFont typeface="Calibri"/>
              <a:buNone/>
            </a:pPr>
            <a:r>
              <a:rPr lang="fi-FI" sz="1000" b="0" i="0" u="none" strike="noStrike" cap="none">
                <a:solidFill>
                  <a:schemeClr val="dk1"/>
                </a:solidFill>
                <a:latin typeface="Calibri"/>
                <a:ea typeface="Calibri"/>
                <a:cs typeface="Calibri"/>
                <a:sym typeface="Calibri"/>
              </a:rPr>
              <a:t>Circuit breaker can break (or switch) fault current, expensive, typically used in primary substation. Directional protection functions need voltage measurement.</a:t>
            </a:r>
            <a:endParaRPr/>
          </a:p>
          <a:p>
            <a:pPr marL="0" marR="0" lvl="0" indent="0" algn="l" rtl="0">
              <a:spcBef>
                <a:spcPts val="300"/>
              </a:spcBef>
              <a:spcAft>
                <a:spcPts val="0"/>
              </a:spcAft>
              <a:buNone/>
            </a:pPr>
            <a:r>
              <a:rPr lang="fi-FI" sz="1000" b="0" i="0" u="none" strike="noStrike" cap="none">
                <a:solidFill>
                  <a:schemeClr val="dk1"/>
                </a:solidFill>
                <a:latin typeface="Calibri"/>
                <a:ea typeface="Calibri"/>
                <a:cs typeface="Calibri"/>
                <a:sym typeface="Calibri"/>
              </a:rPr>
              <a:t>Other protection elements: Fuse failure supervision, Frequency based load shedding, Line differential relay.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Shape 139"/>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r>
              <a:rPr lang="fi-FI" sz="1000" b="0" i="0" u="none" strike="noStrike" cap="none">
                <a:solidFill>
                  <a:schemeClr val="dk1"/>
                </a:solidFill>
                <a:latin typeface="Calibri"/>
                <a:ea typeface="Calibri"/>
                <a:cs typeface="Calibri"/>
                <a:sym typeface="Calibri"/>
              </a:rPr>
              <a:t>In practise the reclosers are often replaced by cheaper manually or remote controllable switches,  which can not break or make fault  current.  </a:t>
            </a:r>
            <a:endParaRPr/>
          </a:p>
          <a:p>
            <a:pPr marL="0" marR="0" lvl="0" indent="0" algn="l" rtl="0">
              <a:spcBef>
                <a:spcPts val="300"/>
              </a:spcBef>
              <a:spcAft>
                <a:spcPts val="0"/>
              </a:spcAft>
              <a:buNone/>
            </a:pPr>
            <a:r>
              <a:rPr lang="fi-FI" sz="1000" b="0" i="0" u="none" strike="noStrike" cap="none">
                <a:solidFill>
                  <a:schemeClr val="dk1"/>
                </a:solidFill>
                <a:latin typeface="Calibri"/>
                <a:ea typeface="Calibri"/>
                <a:cs typeface="Calibri"/>
                <a:sym typeface="Calibri"/>
              </a:rPr>
              <a:t>Osmo Siirto:”Along the fault current path between the feeding substation and the fault point, the negative sequence component varies only a little, but it is practically non-existent behind the fault.”</a:t>
            </a: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 name="Shape 150"/>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r>
              <a:rPr lang="fi-FI" sz="1000" b="0" i="0" u="none" strike="noStrike" cap="none">
                <a:solidFill>
                  <a:schemeClr val="dk1"/>
                </a:solidFill>
                <a:latin typeface="Calibri"/>
                <a:ea typeface="Calibri"/>
                <a:cs typeface="Calibri"/>
                <a:sym typeface="Calibri"/>
              </a:rPr>
              <a:t>Osmo Siirto: “Ignoring the impact of earth faults and fault management procedure can lead to suboptimal DA implementation.”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7"/>
        <p:cNvGrpSpPr/>
        <p:nvPr/>
      </p:nvGrpSpPr>
      <p:grpSpPr>
        <a:xfrm>
          <a:off x="0" y="0"/>
          <a:ext cx="0" cy="0"/>
          <a:chOff x="0" y="0"/>
          <a:chExt cx="0" cy="0"/>
        </a:xfrm>
      </p:grpSpPr>
      <p:sp>
        <p:nvSpPr>
          <p:cNvPr id="18" name="Shape 18"/>
          <p:cNvSpPr txBox="1">
            <a:spLocks noGrp="1"/>
          </p:cNvSpPr>
          <p:nvPr>
            <p:ph type="ctrTitle"/>
          </p:nvPr>
        </p:nvSpPr>
        <p:spPr>
          <a:xfrm>
            <a:off x="572400" y="1772220"/>
            <a:ext cx="7772400" cy="1086181"/>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300" b="1" i="0" u="none" strike="noStrike" cap="none">
                <a:solidFill>
                  <a:schemeClr val="lt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19" name="Shape 19"/>
          <p:cNvSpPr txBox="1">
            <a:spLocks noGrp="1"/>
          </p:cNvSpPr>
          <p:nvPr>
            <p:ph type="subTitle" idx="1"/>
          </p:nvPr>
        </p:nvSpPr>
        <p:spPr>
          <a:xfrm>
            <a:off x="572400" y="2858401"/>
            <a:ext cx="6285600" cy="2339529"/>
          </a:xfrm>
          <a:prstGeom prst="rect">
            <a:avLst/>
          </a:prstGeom>
          <a:noFill/>
          <a:ln>
            <a:noFill/>
          </a:ln>
        </p:spPr>
        <p:txBody>
          <a:bodyPr spcFirstLastPara="1" wrap="square" lIns="91425" tIns="91425" rIns="91425" bIns="91425" anchor="t" anchorCtr="0"/>
          <a:lstStyle>
            <a:lvl1pPr marR="0" lvl="0" algn="l" rtl="0">
              <a:lnSpc>
                <a:spcPct val="110800"/>
              </a:lnSpc>
              <a:spcBef>
                <a:spcPts val="400"/>
              </a:spcBef>
              <a:spcAft>
                <a:spcPts val="0"/>
              </a:spcAft>
              <a:buClr>
                <a:srgbClr val="FFFFFF"/>
              </a:buClr>
              <a:buSzPts val="2000"/>
              <a:buFont typeface="Arial"/>
              <a:buNone/>
              <a:defRPr sz="2000" b="0" i="0" u="none" strike="noStrike" cap="none">
                <a:solidFill>
                  <a:srgbClr val="FFFFFF"/>
                </a:solidFill>
                <a:latin typeface="Times New Roman"/>
                <a:ea typeface="Times New Roman"/>
                <a:cs typeface="Times New Roman"/>
                <a:sym typeface="Times New Roman"/>
              </a:defRPr>
            </a:lvl1pPr>
            <a:lvl2pPr marR="0" lvl="1" algn="ctr" rtl="0">
              <a:spcBef>
                <a:spcPts val="480"/>
              </a:spcBef>
              <a:spcAft>
                <a:spcPts val="0"/>
              </a:spcAft>
              <a:buClr>
                <a:srgbClr val="888888"/>
              </a:buClr>
              <a:buSzPts val="2400"/>
              <a:buFont typeface="Arial"/>
              <a:buNone/>
              <a:defRPr sz="2400" b="0" i="0" u="none" strike="noStrike" cap="none">
                <a:solidFill>
                  <a:srgbClr val="888888"/>
                </a:solidFill>
                <a:latin typeface="Times New Roman"/>
                <a:ea typeface="Times New Roman"/>
                <a:cs typeface="Times New Roman"/>
                <a:sym typeface="Times New Roman"/>
              </a:defRPr>
            </a:lvl2pPr>
            <a:lvl3pPr marR="0" lvl="2" algn="ctr" rtl="0">
              <a:spcBef>
                <a:spcPts val="400"/>
              </a:spcBef>
              <a:spcAft>
                <a:spcPts val="0"/>
              </a:spcAft>
              <a:buClr>
                <a:srgbClr val="888888"/>
              </a:buClr>
              <a:buSzPts val="2000"/>
              <a:buFont typeface="Arial"/>
              <a:buNone/>
              <a:defRPr sz="2000" b="0" i="0" u="none" strike="noStrike" cap="none">
                <a:solidFill>
                  <a:srgbClr val="888888"/>
                </a:solidFill>
                <a:latin typeface="Times New Roman"/>
                <a:ea typeface="Times New Roman"/>
                <a:cs typeface="Times New Roman"/>
                <a:sym typeface="Times New Roman"/>
              </a:defRPr>
            </a:lvl3pPr>
            <a:lvl4pPr marR="0" lvl="3"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4pPr>
            <a:lvl5pPr marR="0" lvl="4"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5pPr>
            <a:lvl6pPr marR="0" lvl="5"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6pPr>
            <a:lvl7pPr marR="0" lvl="6"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7pPr>
            <a:lvl8pPr marR="0" lvl="7"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8pPr>
            <a:lvl9pPr marR="0" lvl="8"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9pPr>
          </a:lstStyle>
          <a:p>
            <a:endParaRPr/>
          </a:p>
        </p:txBody>
      </p:sp>
      <p:sp>
        <p:nvSpPr>
          <p:cNvPr id="20" name="Shape 20"/>
          <p:cNvSpPr txBox="1">
            <a:spLocks noGrp="1"/>
          </p:cNvSpPr>
          <p:nvPr>
            <p:ph type="body" idx="2"/>
          </p:nvPr>
        </p:nvSpPr>
        <p:spPr>
          <a:xfrm>
            <a:off x="572401" y="5961599"/>
            <a:ext cx="2049245" cy="1778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dk1"/>
              </a:buClr>
              <a:buSzPts val="1000"/>
              <a:buFont typeface="Arial"/>
              <a:buNone/>
              <a:defRPr sz="1000" b="1" i="0" u="none" strike="noStrike" cap="none">
                <a:solidFill>
                  <a:schemeClr val="dk1"/>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1" name="Shape 21"/>
          <p:cNvSpPr txBox="1">
            <a:spLocks noGrp="1"/>
          </p:cNvSpPr>
          <p:nvPr>
            <p:ph type="body" idx="3"/>
          </p:nvPr>
        </p:nvSpPr>
        <p:spPr>
          <a:xfrm>
            <a:off x="572400" y="6137467"/>
            <a:ext cx="2049244" cy="4572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2" name="Shape 22"/>
          <p:cNvSpPr txBox="1">
            <a:spLocks noGrp="1"/>
          </p:cNvSpPr>
          <p:nvPr>
            <p:ph type="body" idx="4"/>
          </p:nvPr>
        </p:nvSpPr>
        <p:spPr>
          <a:xfrm>
            <a:off x="2862387" y="6137467"/>
            <a:ext cx="2027114" cy="4572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3" name="Shape 23"/>
          <p:cNvSpPr txBox="1">
            <a:spLocks noGrp="1"/>
          </p:cNvSpPr>
          <p:nvPr>
            <p:ph type="body" idx="5"/>
          </p:nvPr>
        </p:nvSpPr>
        <p:spPr>
          <a:xfrm>
            <a:off x="7427603" y="5961599"/>
            <a:ext cx="1132198" cy="6336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4" name="Shape 24"/>
          <p:cNvSpPr txBox="1">
            <a:spLocks noGrp="1"/>
          </p:cNvSpPr>
          <p:nvPr>
            <p:ph type="body" idx="6"/>
          </p:nvPr>
        </p:nvSpPr>
        <p:spPr>
          <a:xfrm>
            <a:off x="5143295" y="5961067"/>
            <a:ext cx="1962357" cy="634132"/>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5" name="Shape 25"/>
          <p:cNvSpPr txBox="1">
            <a:spLocks noGrp="1"/>
          </p:cNvSpPr>
          <p:nvPr>
            <p:ph type="dt" idx="10"/>
          </p:nvPr>
        </p:nvSpPr>
        <p:spPr>
          <a:xfrm>
            <a:off x="2860675" y="5961063"/>
            <a:ext cx="2027238" cy="1778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0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33"/>
        <p:cNvGrpSpPr/>
        <p:nvPr/>
      </p:nvGrpSpPr>
      <p:grpSpPr>
        <a:xfrm>
          <a:off x="0" y="0"/>
          <a:ext cx="0" cy="0"/>
          <a:chOff x="0" y="0"/>
          <a:chExt cx="0" cy="0"/>
        </a:xfrm>
      </p:grpSpPr>
      <p:sp>
        <p:nvSpPr>
          <p:cNvPr id="34" name="Shape 34"/>
          <p:cNvSpPr/>
          <p:nvPr/>
        </p:nvSpPr>
        <p:spPr>
          <a:xfrm>
            <a:off x="573088" y="5813425"/>
            <a:ext cx="7988300" cy="65088"/>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5" name="Shape 35"/>
          <p:cNvSpPr/>
          <p:nvPr/>
        </p:nvSpPr>
        <p:spPr>
          <a:xfrm>
            <a:off x="573088" y="1138238"/>
            <a:ext cx="7988300" cy="63500"/>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6" name="Shape 36"/>
          <p:cNvSpPr txBox="1">
            <a:spLocks noGrp="1"/>
          </p:cNvSpPr>
          <p:nvPr>
            <p:ph type="body" idx="1"/>
          </p:nvPr>
        </p:nvSpPr>
        <p:spPr>
          <a:xfrm>
            <a:off x="572400" y="1497600"/>
            <a:ext cx="6285600" cy="4136400"/>
          </a:xfrm>
          <a:prstGeom prst="rect">
            <a:avLst/>
          </a:prstGeom>
          <a:noFill/>
          <a:ln>
            <a:noFill/>
          </a:ln>
        </p:spPr>
        <p:txBody>
          <a:bodyPr spcFirstLastPara="1" wrap="square" lIns="91425" tIns="91425" rIns="91425" bIns="91425" anchor="t" anchorCtr="0"/>
          <a:lstStyle>
            <a:lvl1pPr marL="457200" marR="0" lvl="0" indent="-228600" algn="l" rtl="0">
              <a:lnSpc>
                <a:spcPct val="121714"/>
              </a:lnSpc>
              <a:spcBef>
                <a:spcPts val="280"/>
              </a:spcBef>
              <a:spcAft>
                <a:spcPts val="0"/>
              </a:spcAft>
              <a:buClr>
                <a:schemeClr val="dk1"/>
              </a:buClr>
              <a:buSzPts val="1400"/>
              <a:buFont typeface="Arial"/>
              <a:buNone/>
              <a:defRPr sz="1400" b="1"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7" name="Shape 37"/>
          <p:cNvSpPr txBox="1">
            <a:spLocks noGrp="1"/>
          </p:cNvSpPr>
          <p:nvPr>
            <p:ph type="ctrTitle"/>
          </p:nvPr>
        </p:nvSpPr>
        <p:spPr>
          <a:xfrm>
            <a:off x="572400" y="487740"/>
            <a:ext cx="7772400" cy="900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2700" b="1" i="0" u="none" strike="noStrike" cap="none">
                <a:solidFill>
                  <a:schemeClr val="accent3"/>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38" name="Shape 38"/>
          <p:cNvSpPr txBox="1">
            <a:spLocks noGrp="1"/>
          </p:cNvSpPr>
          <p:nvPr>
            <p:ph type="body" idx="2"/>
          </p:nvPr>
        </p:nvSpPr>
        <p:spPr>
          <a:xfrm>
            <a:off x="5143500" y="6145215"/>
            <a:ext cx="1536700"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9" name="Shape 39"/>
          <p:cNvSpPr txBox="1">
            <a:spLocks noGrp="1"/>
          </p:cNvSpPr>
          <p:nvPr>
            <p:ph type="body" idx="3"/>
          </p:nvPr>
        </p:nvSpPr>
        <p:spPr>
          <a:xfrm>
            <a:off x="6859589" y="6145215"/>
            <a:ext cx="1701801"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0" name="Shape 40"/>
          <p:cNvSpPr txBox="1">
            <a:spLocks noGrp="1"/>
          </p:cNvSpPr>
          <p:nvPr>
            <p:ph type="ftr" idx="11"/>
          </p:nvPr>
        </p:nvSpPr>
        <p:spPr>
          <a:xfrm>
            <a:off x="3429000" y="6145213"/>
            <a:ext cx="1544638" cy="127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dt" idx="10"/>
          </p:nvPr>
        </p:nvSpPr>
        <p:spPr>
          <a:xfrm>
            <a:off x="3429000" y="6273800"/>
            <a:ext cx="1544638" cy="1254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rtl="0">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rtl="0">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rtl="0">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rtl="0">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rtl="0">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rtl="0">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rtl="0">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rtl="0">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rtl="0">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spcBef>
                <a:spcPts val="0"/>
              </a:spcBef>
              <a:spcAft>
                <a:spcPts val="0"/>
              </a:spcAft>
              <a:buNone/>
            </a:pPr>
            <a:r>
              <a:rPr lang="fi-FI"/>
              <a:t>Page </a:t>
            </a:r>
            <a:fld id="{00000000-1234-1234-1234-123412341234}" type="slidenum">
              <a:rPr lang="fi-FI"/>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43"/>
        <p:cNvGrpSpPr/>
        <p:nvPr/>
      </p:nvGrpSpPr>
      <p:grpSpPr>
        <a:xfrm>
          <a:off x="0" y="0"/>
          <a:ext cx="0" cy="0"/>
          <a:chOff x="0" y="0"/>
          <a:chExt cx="0" cy="0"/>
        </a:xfrm>
      </p:grpSpPr>
      <p:sp>
        <p:nvSpPr>
          <p:cNvPr id="44" name="Shape 44"/>
          <p:cNvSpPr/>
          <p:nvPr/>
        </p:nvSpPr>
        <p:spPr>
          <a:xfrm>
            <a:off x="573088" y="5813425"/>
            <a:ext cx="7988300" cy="65088"/>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a:solidFill>
                  <a:schemeClr val="accent2"/>
                </a:solidFill>
                <a:latin typeface="Arial"/>
                <a:ea typeface="Arial"/>
                <a:cs typeface="Arial"/>
                <a:sym typeface="Arial"/>
              </a:rPr>
              <a:t>  </a:t>
            </a:r>
            <a:endParaRPr/>
          </a:p>
        </p:txBody>
      </p:sp>
      <p:sp>
        <p:nvSpPr>
          <p:cNvPr id="45" name="Shape 45"/>
          <p:cNvSpPr txBox="1">
            <a:spLocks noGrp="1"/>
          </p:cNvSpPr>
          <p:nvPr>
            <p:ph type="body" idx="1"/>
          </p:nvPr>
        </p:nvSpPr>
        <p:spPr>
          <a:xfrm>
            <a:off x="572400" y="1497600"/>
            <a:ext cx="6285600" cy="4136400"/>
          </a:xfrm>
          <a:prstGeom prst="rect">
            <a:avLst/>
          </a:prstGeom>
          <a:noFill/>
          <a:ln>
            <a:noFill/>
          </a:ln>
        </p:spPr>
        <p:txBody>
          <a:bodyPr spcFirstLastPara="1" wrap="square" lIns="91425" tIns="91425" rIns="91425" bIns="91425" anchor="t" anchorCtr="0"/>
          <a:lstStyle>
            <a:lvl1pPr marL="457200" marR="0" lvl="0" indent="-228600" algn="l" rtl="0">
              <a:lnSpc>
                <a:spcPct val="121714"/>
              </a:lnSpc>
              <a:spcBef>
                <a:spcPts val="280"/>
              </a:spcBef>
              <a:spcAft>
                <a:spcPts val="0"/>
              </a:spcAft>
              <a:buClr>
                <a:schemeClr val="dk1"/>
              </a:buClr>
              <a:buSzPts val="1400"/>
              <a:buFont typeface="Arial"/>
              <a:buNone/>
              <a:defRPr sz="1400" b="1"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6" name="Shape 46"/>
          <p:cNvSpPr txBox="1">
            <a:spLocks noGrp="1"/>
          </p:cNvSpPr>
          <p:nvPr>
            <p:ph type="ctrTitle"/>
          </p:nvPr>
        </p:nvSpPr>
        <p:spPr>
          <a:xfrm>
            <a:off x="572400" y="487740"/>
            <a:ext cx="7772400" cy="900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2700" b="1" i="0" u="none" strike="noStrike" cap="none">
                <a:solidFill>
                  <a:schemeClr val="accent2"/>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47" name="Shape 47"/>
          <p:cNvSpPr txBox="1">
            <a:spLocks noGrp="1"/>
          </p:cNvSpPr>
          <p:nvPr>
            <p:ph type="body" idx="2"/>
          </p:nvPr>
        </p:nvSpPr>
        <p:spPr>
          <a:xfrm>
            <a:off x="5143500" y="6145215"/>
            <a:ext cx="1536700"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8" name="Shape 48"/>
          <p:cNvSpPr txBox="1">
            <a:spLocks noGrp="1"/>
          </p:cNvSpPr>
          <p:nvPr>
            <p:ph type="body" idx="3"/>
          </p:nvPr>
        </p:nvSpPr>
        <p:spPr>
          <a:xfrm>
            <a:off x="6859589" y="6145215"/>
            <a:ext cx="1701801"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9" name="Shape 49"/>
          <p:cNvSpPr txBox="1">
            <a:spLocks noGrp="1"/>
          </p:cNvSpPr>
          <p:nvPr>
            <p:ph type="ftr" idx="11"/>
          </p:nvPr>
        </p:nvSpPr>
        <p:spPr>
          <a:xfrm>
            <a:off x="3429000" y="6145213"/>
            <a:ext cx="1544638" cy="127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0" name="Shape 50"/>
          <p:cNvSpPr txBox="1">
            <a:spLocks noGrp="1"/>
          </p:cNvSpPr>
          <p:nvPr>
            <p:ph type="dt" idx="10"/>
          </p:nvPr>
        </p:nvSpPr>
        <p:spPr>
          <a:xfrm>
            <a:off x="3429000" y="6273800"/>
            <a:ext cx="1544638" cy="1254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1" name="Shape 51"/>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rtl="0">
              <a:spcBef>
                <a:spcPts val="0"/>
              </a:spcBef>
              <a:spcAft>
                <a:spcPts val="0"/>
              </a:spcAft>
              <a:buNone/>
              <a:defRPr sz="800" b="1">
                <a:solidFill>
                  <a:srgbClr val="898989"/>
                </a:solidFill>
                <a:latin typeface="Arial"/>
                <a:ea typeface="Arial"/>
                <a:cs typeface="Arial"/>
                <a:sym typeface="Arial"/>
              </a:defRPr>
            </a:lvl1pPr>
            <a:lvl2pPr marL="0" marR="0" lvl="1" indent="0" algn="l" rtl="0">
              <a:spcBef>
                <a:spcPts val="0"/>
              </a:spcBef>
              <a:spcAft>
                <a:spcPts val="0"/>
              </a:spcAft>
              <a:buNone/>
              <a:defRPr sz="800" b="1">
                <a:solidFill>
                  <a:srgbClr val="898989"/>
                </a:solidFill>
                <a:latin typeface="Arial"/>
                <a:ea typeface="Arial"/>
                <a:cs typeface="Arial"/>
                <a:sym typeface="Arial"/>
              </a:defRPr>
            </a:lvl2pPr>
            <a:lvl3pPr marL="0" marR="0" lvl="2" indent="0" algn="l" rtl="0">
              <a:spcBef>
                <a:spcPts val="0"/>
              </a:spcBef>
              <a:spcAft>
                <a:spcPts val="0"/>
              </a:spcAft>
              <a:buNone/>
              <a:defRPr sz="800" b="1">
                <a:solidFill>
                  <a:srgbClr val="898989"/>
                </a:solidFill>
                <a:latin typeface="Arial"/>
                <a:ea typeface="Arial"/>
                <a:cs typeface="Arial"/>
                <a:sym typeface="Arial"/>
              </a:defRPr>
            </a:lvl3pPr>
            <a:lvl4pPr marL="0" marR="0" lvl="3" indent="0" algn="l" rtl="0">
              <a:spcBef>
                <a:spcPts val="0"/>
              </a:spcBef>
              <a:spcAft>
                <a:spcPts val="0"/>
              </a:spcAft>
              <a:buNone/>
              <a:defRPr sz="800" b="1">
                <a:solidFill>
                  <a:srgbClr val="898989"/>
                </a:solidFill>
                <a:latin typeface="Arial"/>
                <a:ea typeface="Arial"/>
                <a:cs typeface="Arial"/>
                <a:sym typeface="Arial"/>
              </a:defRPr>
            </a:lvl4pPr>
            <a:lvl5pPr marL="0" marR="0" lvl="4" indent="0" algn="l" rtl="0">
              <a:spcBef>
                <a:spcPts val="0"/>
              </a:spcBef>
              <a:spcAft>
                <a:spcPts val="0"/>
              </a:spcAft>
              <a:buNone/>
              <a:defRPr sz="800" b="1">
                <a:solidFill>
                  <a:srgbClr val="898989"/>
                </a:solidFill>
                <a:latin typeface="Arial"/>
                <a:ea typeface="Arial"/>
                <a:cs typeface="Arial"/>
                <a:sym typeface="Arial"/>
              </a:defRPr>
            </a:lvl5pPr>
            <a:lvl6pPr marL="0" marR="0" lvl="5" indent="0" algn="l" rtl="0">
              <a:spcBef>
                <a:spcPts val="0"/>
              </a:spcBef>
              <a:spcAft>
                <a:spcPts val="0"/>
              </a:spcAft>
              <a:buNone/>
              <a:defRPr sz="800" b="1">
                <a:solidFill>
                  <a:srgbClr val="898989"/>
                </a:solidFill>
                <a:latin typeface="Arial"/>
                <a:ea typeface="Arial"/>
                <a:cs typeface="Arial"/>
                <a:sym typeface="Arial"/>
              </a:defRPr>
            </a:lvl6pPr>
            <a:lvl7pPr marL="0" marR="0" lvl="6" indent="0" algn="l" rtl="0">
              <a:spcBef>
                <a:spcPts val="0"/>
              </a:spcBef>
              <a:spcAft>
                <a:spcPts val="0"/>
              </a:spcAft>
              <a:buNone/>
              <a:defRPr sz="800" b="1">
                <a:solidFill>
                  <a:srgbClr val="898989"/>
                </a:solidFill>
                <a:latin typeface="Arial"/>
                <a:ea typeface="Arial"/>
                <a:cs typeface="Arial"/>
                <a:sym typeface="Arial"/>
              </a:defRPr>
            </a:lvl7pPr>
            <a:lvl8pPr marL="0" marR="0" lvl="7" indent="0" algn="l" rtl="0">
              <a:spcBef>
                <a:spcPts val="0"/>
              </a:spcBef>
              <a:spcAft>
                <a:spcPts val="0"/>
              </a:spcAft>
              <a:buNone/>
              <a:defRPr sz="800" b="1">
                <a:solidFill>
                  <a:srgbClr val="898989"/>
                </a:solidFill>
                <a:latin typeface="Arial"/>
                <a:ea typeface="Arial"/>
                <a:cs typeface="Arial"/>
                <a:sym typeface="Arial"/>
              </a:defRPr>
            </a:lvl8pPr>
            <a:lvl9pPr marL="0" marR="0" lvl="8" indent="0" algn="l" rtl="0">
              <a:spcBef>
                <a:spcPts val="0"/>
              </a:spcBef>
              <a:spcAft>
                <a:spcPts val="0"/>
              </a:spcAft>
              <a:buNone/>
              <a:defRPr sz="800" b="1">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52"/>
        <p:cNvGrpSpPr/>
        <p:nvPr/>
      </p:nvGrpSpPr>
      <p:grpSpPr>
        <a:xfrm>
          <a:off x="0" y="0"/>
          <a:ext cx="0" cy="0"/>
          <a:chOff x="0" y="0"/>
          <a:chExt cx="0" cy="0"/>
        </a:xfrm>
      </p:grpSpPr>
      <p:sp>
        <p:nvSpPr>
          <p:cNvPr id="53" name="Shape 53"/>
          <p:cNvSpPr/>
          <p:nvPr/>
        </p:nvSpPr>
        <p:spPr>
          <a:xfrm>
            <a:off x="406400" y="406400"/>
            <a:ext cx="8326438" cy="5472113"/>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a:solidFill>
                <a:srgbClr val="FFFFFF"/>
              </a:solidFill>
              <a:latin typeface="Arial"/>
              <a:ea typeface="Arial"/>
              <a:cs typeface="Arial"/>
              <a:sym typeface="Arial"/>
            </a:endParaRPr>
          </a:p>
        </p:txBody>
      </p:sp>
      <p:sp>
        <p:nvSpPr>
          <p:cNvPr id="54" name="Shape 54"/>
          <p:cNvSpPr txBox="1">
            <a:spLocks noGrp="1"/>
          </p:cNvSpPr>
          <p:nvPr>
            <p:ph type="ctrTitle"/>
          </p:nvPr>
        </p:nvSpPr>
        <p:spPr>
          <a:xfrm>
            <a:off x="572400" y="547000"/>
            <a:ext cx="7772400" cy="22064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2700" b="1" i="0" u="none" strike="noStrike" cap="none">
                <a:solidFill>
                  <a:schemeClr val="lt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55" name="Shape 55"/>
          <p:cNvSpPr txBox="1">
            <a:spLocks noGrp="1"/>
          </p:cNvSpPr>
          <p:nvPr>
            <p:ph type="body" idx="1"/>
          </p:nvPr>
        </p:nvSpPr>
        <p:spPr>
          <a:xfrm>
            <a:off x="5143500" y="6145215"/>
            <a:ext cx="1536700"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body" idx="2"/>
          </p:nvPr>
        </p:nvSpPr>
        <p:spPr>
          <a:xfrm>
            <a:off x="6859589" y="6145215"/>
            <a:ext cx="1701801"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57" name="Shape 57"/>
          <p:cNvSpPr txBox="1">
            <a:spLocks noGrp="1"/>
          </p:cNvSpPr>
          <p:nvPr>
            <p:ph type="ftr" idx="11"/>
          </p:nvPr>
        </p:nvSpPr>
        <p:spPr>
          <a:xfrm>
            <a:off x="3429000" y="6145213"/>
            <a:ext cx="1544638" cy="127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8" name="Shape 58"/>
          <p:cNvSpPr txBox="1">
            <a:spLocks noGrp="1"/>
          </p:cNvSpPr>
          <p:nvPr>
            <p:ph type="dt" idx="10"/>
          </p:nvPr>
        </p:nvSpPr>
        <p:spPr>
          <a:xfrm>
            <a:off x="3429000" y="6273800"/>
            <a:ext cx="1544638" cy="1254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9" name="Shape 59"/>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rtl="0">
              <a:spcBef>
                <a:spcPts val="0"/>
              </a:spcBef>
              <a:spcAft>
                <a:spcPts val="0"/>
              </a:spcAft>
              <a:buNone/>
              <a:defRPr sz="800" b="1">
                <a:solidFill>
                  <a:srgbClr val="898989"/>
                </a:solidFill>
                <a:latin typeface="Arial"/>
                <a:ea typeface="Arial"/>
                <a:cs typeface="Arial"/>
                <a:sym typeface="Arial"/>
              </a:defRPr>
            </a:lvl1pPr>
            <a:lvl2pPr marL="0" marR="0" lvl="1" indent="0" algn="l" rtl="0">
              <a:spcBef>
                <a:spcPts val="0"/>
              </a:spcBef>
              <a:spcAft>
                <a:spcPts val="0"/>
              </a:spcAft>
              <a:buNone/>
              <a:defRPr sz="800" b="1">
                <a:solidFill>
                  <a:srgbClr val="898989"/>
                </a:solidFill>
                <a:latin typeface="Arial"/>
                <a:ea typeface="Arial"/>
                <a:cs typeface="Arial"/>
                <a:sym typeface="Arial"/>
              </a:defRPr>
            </a:lvl2pPr>
            <a:lvl3pPr marL="0" marR="0" lvl="2" indent="0" algn="l" rtl="0">
              <a:spcBef>
                <a:spcPts val="0"/>
              </a:spcBef>
              <a:spcAft>
                <a:spcPts val="0"/>
              </a:spcAft>
              <a:buNone/>
              <a:defRPr sz="800" b="1">
                <a:solidFill>
                  <a:srgbClr val="898989"/>
                </a:solidFill>
                <a:latin typeface="Arial"/>
                <a:ea typeface="Arial"/>
                <a:cs typeface="Arial"/>
                <a:sym typeface="Arial"/>
              </a:defRPr>
            </a:lvl3pPr>
            <a:lvl4pPr marL="0" marR="0" lvl="3" indent="0" algn="l" rtl="0">
              <a:spcBef>
                <a:spcPts val="0"/>
              </a:spcBef>
              <a:spcAft>
                <a:spcPts val="0"/>
              </a:spcAft>
              <a:buNone/>
              <a:defRPr sz="800" b="1">
                <a:solidFill>
                  <a:srgbClr val="898989"/>
                </a:solidFill>
                <a:latin typeface="Arial"/>
                <a:ea typeface="Arial"/>
                <a:cs typeface="Arial"/>
                <a:sym typeface="Arial"/>
              </a:defRPr>
            </a:lvl4pPr>
            <a:lvl5pPr marL="0" marR="0" lvl="4" indent="0" algn="l" rtl="0">
              <a:spcBef>
                <a:spcPts val="0"/>
              </a:spcBef>
              <a:spcAft>
                <a:spcPts val="0"/>
              </a:spcAft>
              <a:buNone/>
              <a:defRPr sz="800" b="1">
                <a:solidFill>
                  <a:srgbClr val="898989"/>
                </a:solidFill>
                <a:latin typeface="Arial"/>
                <a:ea typeface="Arial"/>
                <a:cs typeface="Arial"/>
                <a:sym typeface="Arial"/>
              </a:defRPr>
            </a:lvl5pPr>
            <a:lvl6pPr marL="0" marR="0" lvl="5" indent="0" algn="l" rtl="0">
              <a:spcBef>
                <a:spcPts val="0"/>
              </a:spcBef>
              <a:spcAft>
                <a:spcPts val="0"/>
              </a:spcAft>
              <a:buNone/>
              <a:defRPr sz="800" b="1">
                <a:solidFill>
                  <a:srgbClr val="898989"/>
                </a:solidFill>
                <a:latin typeface="Arial"/>
                <a:ea typeface="Arial"/>
                <a:cs typeface="Arial"/>
                <a:sym typeface="Arial"/>
              </a:defRPr>
            </a:lvl6pPr>
            <a:lvl7pPr marL="0" marR="0" lvl="6" indent="0" algn="l" rtl="0">
              <a:spcBef>
                <a:spcPts val="0"/>
              </a:spcBef>
              <a:spcAft>
                <a:spcPts val="0"/>
              </a:spcAft>
              <a:buNone/>
              <a:defRPr sz="800" b="1">
                <a:solidFill>
                  <a:srgbClr val="898989"/>
                </a:solidFill>
                <a:latin typeface="Arial"/>
                <a:ea typeface="Arial"/>
                <a:cs typeface="Arial"/>
                <a:sym typeface="Arial"/>
              </a:defRPr>
            </a:lvl7pPr>
            <a:lvl8pPr marL="0" marR="0" lvl="7" indent="0" algn="l" rtl="0">
              <a:spcBef>
                <a:spcPts val="0"/>
              </a:spcBef>
              <a:spcAft>
                <a:spcPts val="0"/>
              </a:spcAft>
              <a:buNone/>
              <a:defRPr sz="800" b="1">
                <a:solidFill>
                  <a:srgbClr val="898989"/>
                </a:solidFill>
                <a:latin typeface="Arial"/>
                <a:ea typeface="Arial"/>
                <a:cs typeface="Arial"/>
                <a:sym typeface="Arial"/>
              </a:defRPr>
            </a:lvl8pPr>
            <a:lvl9pPr marL="0" marR="0" lvl="8" indent="0" algn="l" rtl="0">
              <a:spcBef>
                <a:spcPts val="0"/>
              </a:spcBef>
              <a:spcAft>
                <a:spcPts val="0"/>
              </a:spcAft>
              <a:buNone/>
              <a:defRPr sz="800" b="1">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and Content" type="txAndObj">
  <p:cSld name="TEXT_AND_OBJECT">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314325" y="119063"/>
            <a:ext cx="8520113" cy="9620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62" name="Shape 62"/>
          <p:cNvSpPr txBox="1">
            <a:spLocks noGrp="1"/>
          </p:cNvSpPr>
          <p:nvPr>
            <p:ph type="body" idx="1"/>
          </p:nvPr>
        </p:nvSpPr>
        <p:spPr>
          <a:xfrm>
            <a:off x="323850" y="1268413"/>
            <a:ext cx="4171950" cy="4897437"/>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63" name="Shape 63"/>
          <p:cNvSpPr txBox="1">
            <a:spLocks noGrp="1"/>
          </p:cNvSpPr>
          <p:nvPr>
            <p:ph type="body" idx="2"/>
          </p:nvPr>
        </p:nvSpPr>
        <p:spPr>
          <a:xfrm>
            <a:off x="4648200" y="1268413"/>
            <a:ext cx="4171950" cy="4897437"/>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64" name="Shape 64"/>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000">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Shape 10" descr="Aalto_EN_Electr-Eng_21_RGB_2"/>
          <p:cNvPicPr preferRelativeResize="0"/>
          <p:nvPr/>
        </p:nvPicPr>
        <p:blipFill rotWithShape="1">
          <a:blip r:embed="rId3">
            <a:alphaModFix/>
          </a:blip>
          <a:srcRect l="7030" t="6173"/>
          <a:stretch/>
        </p:blipFill>
        <p:spPr>
          <a:xfrm>
            <a:off x="0" y="0"/>
            <a:ext cx="2162175" cy="2038350"/>
          </a:xfrm>
          <a:prstGeom prst="rect">
            <a:avLst/>
          </a:prstGeom>
          <a:noFill/>
          <a:ln>
            <a:noFill/>
          </a:ln>
        </p:spPr>
      </p:pic>
      <p:sp>
        <p:nvSpPr>
          <p:cNvPr id="11" name="Shape 11"/>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Times New Roman"/>
                <a:ea typeface="Times New Roman"/>
                <a:cs typeface="Times New Roman"/>
                <a:sym typeface="Times New Roman"/>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Times New Roman"/>
                <a:ea typeface="Times New Roman"/>
                <a:cs typeface="Times New Roman"/>
                <a:sym typeface="Times New Roman"/>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13" name="Shape 13"/>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5" name="Shape 15"/>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
        <p:nvSpPr>
          <p:cNvPr id="16" name="Shape 16"/>
          <p:cNvSpPr/>
          <p:nvPr/>
        </p:nvSpPr>
        <p:spPr>
          <a:xfrm>
            <a:off x="406400" y="1712913"/>
            <a:ext cx="8328025" cy="3921125"/>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
        <p:cNvGrpSpPr/>
        <p:nvPr/>
      </p:nvGrpSpPr>
      <p:grpSpPr>
        <a:xfrm>
          <a:off x="0" y="0"/>
          <a:ext cx="0" cy="0"/>
          <a:chOff x="0" y="0"/>
          <a:chExt cx="0" cy="0"/>
        </a:xfrm>
      </p:grpSpPr>
      <p:pic>
        <p:nvPicPr>
          <p:cNvPr id="27" name="Shape 27" descr="Aalto_EN_Electr-Eng_13_RGB_2"/>
          <p:cNvPicPr preferRelativeResize="0"/>
          <p:nvPr/>
        </p:nvPicPr>
        <p:blipFill rotWithShape="1">
          <a:blip r:embed="rId6">
            <a:alphaModFix/>
          </a:blip>
          <a:srcRect/>
          <a:stretch/>
        </p:blipFill>
        <p:spPr>
          <a:xfrm>
            <a:off x="215900" y="5815013"/>
            <a:ext cx="2519363" cy="1042987"/>
          </a:xfrm>
          <a:prstGeom prst="rect">
            <a:avLst/>
          </a:prstGeom>
          <a:noFill/>
          <a:ln>
            <a:noFill/>
          </a:ln>
        </p:spPr>
      </p:pic>
      <p:sp>
        <p:nvSpPr>
          <p:cNvPr id="28" name="Shape 28"/>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29" name="Shape 29"/>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0" name="Shape 30"/>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1" name="Shape 31"/>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2" name="Shape 32"/>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ctrTitle"/>
          </p:nvPr>
        </p:nvSpPr>
        <p:spPr>
          <a:xfrm>
            <a:off x="572400" y="1772220"/>
            <a:ext cx="7777274" cy="241020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880" b="1" i="0" u="none" strike="noStrike" cap="none">
                <a:solidFill>
                  <a:schemeClr val="lt1"/>
                </a:solidFill>
                <a:latin typeface="Arial"/>
                <a:ea typeface="Arial"/>
                <a:cs typeface="Arial"/>
                <a:sym typeface="Arial"/>
              </a:rPr>
              <a:t>ELEC-E8423 - Smart Grid</a:t>
            </a:r>
            <a:br>
              <a:rPr lang="fi-FI" sz="2880" b="1" i="0" u="none" strike="noStrike" cap="none">
                <a:solidFill>
                  <a:schemeClr val="lt1"/>
                </a:solidFill>
                <a:latin typeface="Arial"/>
                <a:ea typeface="Arial"/>
                <a:cs typeface="Arial"/>
                <a:sym typeface="Arial"/>
              </a:rPr>
            </a:br>
            <a:r>
              <a:rPr lang="fi-FI" sz="2880" b="1" i="0" u="none" strike="noStrike" cap="none">
                <a:solidFill>
                  <a:schemeClr val="lt1"/>
                </a:solidFill>
                <a:latin typeface="Arial"/>
                <a:ea typeface="Arial"/>
                <a:cs typeface="Arial"/>
                <a:sym typeface="Arial"/>
              </a:rPr>
              <a:t/>
            </a:r>
            <a:br>
              <a:rPr lang="fi-FI" sz="2880" b="1" i="0" u="none" strike="noStrike" cap="none">
                <a:solidFill>
                  <a:schemeClr val="lt1"/>
                </a:solidFill>
                <a:latin typeface="Arial"/>
                <a:ea typeface="Arial"/>
                <a:cs typeface="Arial"/>
                <a:sym typeface="Arial"/>
              </a:rPr>
            </a:br>
            <a:r>
              <a:rPr lang="fi-FI" sz="3870" b="1" i="0" u="none" strike="noStrike" cap="none">
                <a:solidFill>
                  <a:schemeClr val="lt1"/>
                </a:solidFill>
                <a:latin typeface="Arial"/>
                <a:ea typeface="Arial"/>
                <a:cs typeface="Arial"/>
                <a:sym typeface="Arial"/>
              </a:rPr>
              <a:t>Self-healing networks; automatic switching applications (FLIR)</a:t>
            </a:r>
            <a:endParaRPr sz="2880" b="1" i="1" u="none" strike="noStrike" cap="none">
              <a:solidFill>
                <a:schemeClr val="lt1"/>
              </a:solidFill>
              <a:latin typeface="Arial"/>
              <a:ea typeface="Arial"/>
              <a:cs typeface="Arial"/>
              <a:sym typeface="Arial"/>
            </a:endParaRPr>
          </a:p>
        </p:txBody>
      </p:sp>
      <p:sp>
        <p:nvSpPr>
          <p:cNvPr id="70" name="Shape 70"/>
          <p:cNvSpPr txBox="1">
            <a:spLocks noGrp="1"/>
          </p:cNvSpPr>
          <p:nvPr>
            <p:ph type="subTitle" idx="1"/>
          </p:nvPr>
        </p:nvSpPr>
        <p:spPr>
          <a:xfrm>
            <a:off x="572401" y="4182429"/>
            <a:ext cx="6285600" cy="1323370"/>
          </a:xfrm>
          <a:prstGeom prst="rect">
            <a:avLst/>
          </a:prstGeom>
          <a:noFill/>
          <a:ln>
            <a:noFill/>
          </a:ln>
        </p:spPr>
        <p:txBody>
          <a:bodyPr spcFirstLastPara="1" wrap="square" lIns="0" tIns="0" rIns="0" bIns="0" anchor="t" anchorCtr="0">
            <a:noAutofit/>
          </a:bodyPr>
          <a:lstStyle/>
          <a:p>
            <a:pPr marL="0" marR="0" lvl="0" indent="0" algn="l" rtl="0">
              <a:lnSpc>
                <a:spcPct val="110800"/>
              </a:lnSpc>
              <a:spcBef>
                <a:spcPts val="0"/>
              </a:spcBef>
              <a:spcAft>
                <a:spcPts val="0"/>
              </a:spcAft>
              <a:buClr>
                <a:srgbClr val="FFFFFF"/>
              </a:buClr>
              <a:buSzPts val="2000"/>
              <a:buFont typeface="Arial"/>
              <a:buNone/>
            </a:pPr>
            <a:r>
              <a:rPr lang="fi-FI" sz="2000" b="0" i="1" u="none" strike="noStrike" cap="none">
                <a:solidFill>
                  <a:srgbClr val="FFFFFF"/>
                </a:solidFill>
                <a:latin typeface="Times New Roman"/>
                <a:ea typeface="Times New Roman"/>
                <a:cs typeface="Times New Roman"/>
                <a:sym typeface="Times New Roman"/>
              </a:rPr>
              <a:t>Janne Lappi</a:t>
            </a:r>
            <a:endParaRPr/>
          </a:p>
          <a:p>
            <a:pPr marL="0" marR="0" lvl="0" indent="0" algn="l" rtl="0">
              <a:lnSpc>
                <a:spcPct val="110800"/>
              </a:lnSpc>
              <a:spcBef>
                <a:spcPts val="400"/>
              </a:spcBef>
              <a:spcAft>
                <a:spcPts val="0"/>
              </a:spcAft>
              <a:buClr>
                <a:srgbClr val="FFFFFF"/>
              </a:buClr>
              <a:buSzPts val="2000"/>
              <a:buFont typeface="Arial"/>
              <a:buNone/>
            </a:pPr>
            <a:r>
              <a:rPr lang="fi-FI" sz="2000" b="0" i="1" u="none" strike="noStrike" cap="none">
                <a:solidFill>
                  <a:srgbClr val="FFFFFF"/>
                </a:solidFill>
                <a:latin typeface="Times New Roman"/>
                <a:ea typeface="Times New Roman"/>
                <a:cs typeface="Times New Roman"/>
                <a:sym typeface="Times New Roman"/>
              </a:rPr>
              <a:t>Jaana Suontausta</a:t>
            </a:r>
            <a:endParaRPr/>
          </a:p>
          <a:p>
            <a:pPr marL="0" marR="0" lvl="0" indent="0" algn="l" rtl="0">
              <a:lnSpc>
                <a:spcPct val="110800"/>
              </a:lnSpc>
              <a:spcBef>
                <a:spcPts val="400"/>
              </a:spcBef>
              <a:spcAft>
                <a:spcPts val="0"/>
              </a:spcAft>
              <a:buClr>
                <a:srgbClr val="FFFFFF"/>
              </a:buClr>
              <a:buSzPts val="2000"/>
              <a:buFont typeface="Arial"/>
              <a:buNone/>
            </a:pPr>
            <a:endParaRPr sz="2000" b="0" i="0" u="none" strike="noStrike" cap="none">
              <a:solidFill>
                <a:srgbClr val="FFFFFF"/>
              </a:solidFill>
              <a:latin typeface="Times New Roman"/>
              <a:ea typeface="Times New Roman"/>
              <a:cs typeface="Times New Roman"/>
              <a:sym typeface="Times New Roman"/>
            </a:endParaRPr>
          </a:p>
        </p:txBody>
      </p:sp>
      <p:sp>
        <p:nvSpPr>
          <p:cNvPr id="71" name="Shape 71"/>
          <p:cNvSpPr txBox="1">
            <a:spLocks noGrp="1"/>
          </p:cNvSpPr>
          <p:nvPr>
            <p:ph type="body" idx="2"/>
          </p:nvPr>
        </p:nvSpPr>
        <p:spPr>
          <a:xfrm>
            <a:off x="572401" y="5961599"/>
            <a:ext cx="2049245" cy="1778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000"/>
              <a:buFont typeface="Arial"/>
              <a:buNone/>
            </a:pPr>
            <a:endParaRPr sz="1000" b="1" i="0" u="none" strike="noStrike" cap="none">
              <a:solidFill>
                <a:schemeClr val="dk1"/>
              </a:solidFill>
              <a:latin typeface="Arial"/>
              <a:ea typeface="Arial"/>
              <a:cs typeface="Arial"/>
              <a:sym typeface="Arial"/>
            </a:endParaRPr>
          </a:p>
        </p:txBody>
      </p:sp>
      <p:sp>
        <p:nvSpPr>
          <p:cNvPr id="72" name="Shape 72"/>
          <p:cNvSpPr txBox="1">
            <a:spLocks noGrp="1"/>
          </p:cNvSpPr>
          <p:nvPr>
            <p:ph type="body" idx="3"/>
          </p:nvPr>
        </p:nvSpPr>
        <p:spPr>
          <a:xfrm>
            <a:off x="572400" y="6137467"/>
            <a:ext cx="2049244" cy="4572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endParaRPr sz="1000" b="1" i="0" u="none" strike="noStrike" cap="none">
              <a:solidFill>
                <a:schemeClr val="lt2"/>
              </a:solidFill>
              <a:latin typeface="Arial"/>
              <a:ea typeface="Arial"/>
              <a:cs typeface="Arial"/>
              <a:sym typeface="Arial"/>
            </a:endParaRPr>
          </a:p>
        </p:txBody>
      </p:sp>
      <p:sp>
        <p:nvSpPr>
          <p:cNvPr id="73" name="Shape 73"/>
          <p:cNvSpPr txBox="1">
            <a:spLocks noGrp="1"/>
          </p:cNvSpPr>
          <p:nvPr>
            <p:ph type="body" idx="4"/>
          </p:nvPr>
        </p:nvSpPr>
        <p:spPr>
          <a:xfrm>
            <a:off x="2862387" y="6137467"/>
            <a:ext cx="2027114" cy="4572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r>
              <a:rPr lang="fi-FI" sz="1000" b="1" i="0" u="none" strike="noStrike" cap="none">
                <a:solidFill>
                  <a:schemeClr val="lt2"/>
                </a:solidFill>
                <a:latin typeface="Arial"/>
                <a:ea typeface="Arial"/>
                <a:cs typeface="Arial"/>
                <a:sym typeface="Arial"/>
              </a:rPr>
              <a:t>07.02.2018</a:t>
            </a:r>
            <a:endParaRPr sz="1000" b="1" i="0" u="none" strike="noStrike" cap="none">
              <a:solidFill>
                <a:schemeClr val="lt2"/>
              </a:solidFill>
              <a:latin typeface="Arial"/>
              <a:ea typeface="Arial"/>
              <a:cs typeface="Arial"/>
              <a:sym typeface="Arial"/>
            </a:endParaRPr>
          </a:p>
        </p:txBody>
      </p:sp>
      <p:sp>
        <p:nvSpPr>
          <p:cNvPr id="74" name="Shape 74"/>
          <p:cNvSpPr txBox="1">
            <a:spLocks noGrp="1"/>
          </p:cNvSpPr>
          <p:nvPr>
            <p:ph type="body" idx="5"/>
          </p:nvPr>
        </p:nvSpPr>
        <p:spPr>
          <a:xfrm>
            <a:off x="7427603" y="5961599"/>
            <a:ext cx="1132198" cy="633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endParaRPr sz="1000" b="1" i="0" u="none" strike="noStrike" cap="none">
              <a:solidFill>
                <a:schemeClr val="lt2"/>
              </a:solidFill>
              <a:latin typeface="Arial"/>
              <a:ea typeface="Arial"/>
              <a:cs typeface="Arial"/>
              <a:sym typeface="Arial"/>
            </a:endParaRPr>
          </a:p>
        </p:txBody>
      </p:sp>
      <p:sp>
        <p:nvSpPr>
          <p:cNvPr id="75" name="Shape 75"/>
          <p:cNvSpPr txBox="1">
            <a:spLocks noGrp="1"/>
          </p:cNvSpPr>
          <p:nvPr>
            <p:ph type="body" idx="6"/>
          </p:nvPr>
        </p:nvSpPr>
        <p:spPr>
          <a:xfrm>
            <a:off x="5143295" y="5961067"/>
            <a:ext cx="1962357" cy="63413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endParaRPr sz="1000" b="1" i="0" u="none" strike="noStrike" cap="none">
              <a:solidFill>
                <a:schemeClr val="lt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572399" y="1317523"/>
            <a:ext cx="8473277" cy="448350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accent3"/>
              </a:buClr>
              <a:buSzPts val="1500"/>
              <a:buFont typeface="Arial"/>
              <a:buNone/>
            </a:pPr>
            <a:r>
              <a:rPr lang="fi-FI" sz="1500" b="1" i="0" u="none" strike="noStrike" cap="none">
                <a:solidFill>
                  <a:schemeClr val="accent3"/>
                </a:solidFill>
                <a:latin typeface="Arial"/>
                <a:ea typeface="Arial"/>
                <a:cs typeface="Arial"/>
                <a:sym typeface="Arial"/>
              </a:rPr>
              <a:t>[1] Doctoral Dissertation: Osmo Siirto, Aalto University</a:t>
            </a:r>
            <a:endParaRPr/>
          </a:p>
          <a:p>
            <a:pPr marL="0" marR="0" lvl="0" indent="0" algn="l" rtl="0">
              <a:lnSpc>
                <a:spcPct val="100000"/>
              </a:lnSpc>
              <a:spcBef>
                <a:spcPts val="300"/>
              </a:spcBef>
              <a:spcAft>
                <a:spcPts val="0"/>
              </a:spcAft>
              <a:buClr>
                <a:schemeClr val="dk1"/>
              </a:buClr>
              <a:buSzPts val="1500"/>
              <a:buFont typeface="Arial"/>
              <a:buNone/>
            </a:pPr>
            <a:r>
              <a:rPr lang="fi-FI" sz="1500" b="1" i="1" u="none" strike="noStrike" cap="none">
                <a:solidFill>
                  <a:schemeClr val="dk1"/>
                </a:solidFill>
                <a:latin typeface="Arial"/>
                <a:ea typeface="Arial"/>
                <a:cs typeface="Arial"/>
                <a:sym typeface="Arial"/>
              </a:rPr>
              <a:t>Distribution Automation and Self-Healing Urban Medium Voltage Networks </a:t>
            </a:r>
            <a:endParaRPr/>
          </a:p>
          <a:p>
            <a:pPr marL="0" marR="0" lvl="0" indent="0" algn="l" rtl="0">
              <a:lnSpc>
                <a:spcPct val="100000"/>
              </a:lnSpc>
              <a:spcBef>
                <a:spcPts val="300"/>
              </a:spcBef>
              <a:spcAft>
                <a:spcPts val="0"/>
              </a:spcAft>
              <a:buClr>
                <a:schemeClr val="dk1"/>
              </a:buClr>
              <a:buSzPts val="1500"/>
              <a:buFont typeface="Arial"/>
              <a:buNone/>
            </a:pPr>
            <a:endParaRPr sz="1500" b="1" i="0" u="none" strike="noStrike" cap="none">
              <a:solidFill>
                <a:schemeClr val="dk1"/>
              </a:solidFill>
              <a:latin typeface="Arial"/>
              <a:ea typeface="Arial"/>
              <a:cs typeface="Arial"/>
              <a:sym typeface="Arial"/>
            </a:endParaRPr>
          </a:p>
          <a:p>
            <a:pPr marL="0" marR="0" lvl="0" indent="0" algn="l" rtl="0">
              <a:lnSpc>
                <a:spcPct val="100000"/>
              </a:lnSpc>
              <a:spcBef>
                <a:spcPts val="300"/>
              </a:spcBef>
              <a:spcAft>
                <a:spcPts val="0"/>
              </a:spcAft>
              <a:buClr>
                <a:schemeClr val="accent3"/>
              </a:buClr>
              <a:buSzPts val="1500"/>
              <a:buFont typeface="Arial"/>
              <a:buNone/>
            </a:pPr>
            <a:r>
              <a:rPr lang="fi-FI" sz="1500" b="1" i="0" u="none" strike="noStrike" cap="none">
                <a:solidFill>
                  <a:schemeClr val="accent3"/>
                </a:solidFill>
                <a:latin typeface="Arial"/>
                <a:ea typeface="Arial"/>
                <a:cs typeface="Arial"/>
                <a:sym typeface="Arial"/>
              </a:rPr>
              <a:t>[2] Tom Berry and Yves Chollot  Schneider-Electric</a:t>
            </a:r>
            <a:endParaRPr/>
          </a:p>
          <a:p>
            <a:pPr marL="0" marR="0" lvl="0" indent="0" algn="l" rtl="0">
              <a:lnSpc>
                <a:spcPct val="100000"/>
              </a:lnSpc>
              <a:spcBef>
                <a:spcPts val="300"/>
              </a:spcBef>
              <a:spcAft>
                <a:spcPts val="0"/>
              </a:spcAft>
              <a:buClr>
                <a:schemeClr val="dk1"/>
              </a:buClr>
              <a:buSzPts val="1500"/>
              <a:buFont typeface="Arial"/>
              <a:buNone/>
            </a:pPr>
            <a:r>
              <a:rPr lang="fi-FI" sz="1500" b="1" i="1" u="none" strike="noStrike" cap="none">
                <a:solidFill>
                  <a:schemeClr val="dk1"/>
                </a:solidFill>
                <a:latin typeface="Arial"/>
                <a:ea typeface="Arial"/>
                <a:cs typeface="Arial"/>
                <a:sym typeface="Arial"/>
              </a:rPr>
              <a:t>Reference Architecture for Self Healing Distribution Networks </a:t>
            </a:r>
            <a:endParaRPr/>
          </a:p>
          <a:p>
            <a:pPr marL="0" marR="0" lvl="0" indent="0" algn="l" rtl="0">
              <a:lnSpc>
                <a:spcPct val="100000"/>
              </a:lnSpc>
              <a:spcBef>
                <a:spcPts val="300"/>
              </a:spcBef>
              <a:spcAft>
                <a:spcPts val="0"/>
              </a:spcAft>
              <a:buClr>
                <a:schemeClr val="dk1"/>
              </a:buClr>
              <a:buSzPts val="1500"/>
              <a:buFont typeface="Arial"/>
              <a:buNone/>
            </a:pPr>
            <a:r>
              <a:rPr lang="fi-FI" sz="1500" b="1" i="0" u="none" strike="noStrike" cap="none">
                <a:solidFill>
                  <a:schemeClr val="dk1"/>
                </a:solidFill>
                <a:latin typeface="Arial"/>
                <a:ea typeface="Arial"/>
                <a:cs typeface="Arial"/>
                <a:sym typeface="Arial"/>
              </a:rPr>
              <a:t>978-1-5090-2157-4/16/$31.00 ©2016 IEEE </a:t>
            </a:r>
            <a:endParaRPr/>
          </a:p>
          <a:p>
            <a:pPr marL="0" marR="0" lvl="0" indent="0" algn="l" rtl="0">
              <a:lnSpc>
                <a:spcPct val="100000"/>
              </a:lnSpc>
              <a:spcBef>
                <a:spcPts val="300"/>
              </a:spcBef>
              <a:spcAft>
                <a:spcPts val="0"/>
              </a:spcAft>
              <a:buClr>
                <a:schemeClr val="dk1"/>
              </a:buClr>
              <a:buSzPts val="1500"/>
              <a:buFont typeface="Arial"/>
              <a:buNone/>
            </a:pPr>
            <a:endParaRPr sz="1500" b="1" i="0" u="none" strike="noStrike" cap="none">
              <a:solidFill>
                <a:schemeClr val="dk1"/>
              </a:solidFill>
              <a:latin typeface="Arial"/>
              <a:ea typeface="Arial"/>
              <a:cs typeface="Arial"/>
              <a:sym typeface="Arial"/>
            </a:endParaRPr>
          </a:p>
          <a:p>
            <a:pPr marL="0" marR="0" lvl="0" indent="0" algn="l" rtl="0">
              <a:lnSpc>
                <a:spcPct val="100000"/>
              </a:lnSpc>
              <a:spcBef>
                <a:spcPts val="300"/>
              </a:spcBef>
              <a:spcAft>
                <a:spcPts val="0"/>
              </a:spcAft>
              <a:buClr>
                <a:schemeClr val="accent3"/>
              </a:buClr>
              <a:buSzPts val="1500"/>
              <a:buFont typeface="Arial"/>
              <a:buNone/>
            </a:pPr>
            <a:r>
              <a:rPr lang="fi-FI" sz="1500" b="1" i="0" u="none" strike="noStrike" cap="none">
                <a:solidFill>
                  <a:schemeClr val="accent3"/>
                </a:solidFill>
                <a:latin typeface="Arial"/>
                <a:ea typeface="Arial"/>
                <a:cs typeface="Arial"/>
                <a:sym typeface="Arial"/>
              </a:rPr>
              <a:t>[3] Doug Voda, David Frame, Wei Huang, Alfredo Romero and Harsh Karandikar ABB Inc.</a:t>
            </a:r>
            <a:endParaRPr/>
          </a:p>
          <a:p>
            <a:pPr marL="0" marR="0" lvl="0" indent="0" algn="l" rtl="0">
              <a:lnSpc>
                <a:spcPct val="100000"/>
              </a:lnSpc>
              <a:spcBef>
                <a:spcPts val="300"/>
              </a:spcBef>
              <a:spcAft>
                <a:spcPts val="0"/>
              </a:spcAft>
              <a:buClr>
                <a:schemeClr val="dk1"/>
              </a:buClr>
              <a:buSzPts val="1500"/>
              <a:buFont typeface="Arial"/>
              <a:buNone/>
            </a:pPr>
            <a:r>
              <a:rPr lang="fi-FI" sz="1500" b="1" i="1" u="none" strike="noStrike" cap="none">
                <a:solidFill>
                  <a:schemeClr val="dk1"/>
                </a:solidFill>
                <a:latin typeface="Arial"/>
                <a:ea typeface="Arial"/>
                <a:cs typeface="Arial"/>
                <a:sym typeface="Arial"/>
              </a:rPr>
              <a:t>Reducing System Losses and Implementing Self- Healing to Minimize Impact of Faults in Distribution Networks </a:t>
            </a:r>
            <a:endParaRPr/>
          </a:p>
          <a:p>
            <a:pPr marL="0" marR="0" lvl="0" indent="0" algn="l" rtl="0">
              <a:lnSpc>
                <a:spcPct val="100000"/>
              </a:lnSpc>
              <a:spcBef>
                <a:spcPts val="300"/>
              </a:spcBef>
              <a:spcAft>
                <a:spcPts val="0"/>
              </a:spcAft>
              <a:buClr>
                <a:schemeClr val="dk1"/>
              </a:buClr>
              <a:buSzPts val="1500"/>
              <a:buFont typeface="Arial"/>
              <a:buNone/>
            </a:pPr>
            <a:endParaRPr sz="1500" b="1" i="0" u="none" strike="noStrike" cap="none">
              <a:solidFill>
                <a:schemeClr val="dk1"/>
              </a:solidFill>
              <a:latin typeface="Arial"/>
              <a:ea typeface="Arial"/>
              <a:cs typeface="Arial"/>
              <a:sym typeface="Arial"/>
            </a:endParaRPr>
          </a:p>
          <a:p>
            <a:pPr marL="0" marR="0" lvl="0" indent="0" algn="l" rtl="0">
              <a:lnSpc>
                <a:spcPct val="100000"/>
              </a:lnSpc>
              <a:spcBef>
                <a:spcPts val="300"/>
              </a:spcBef>
              <a:spcAft>
                <a:spcPts val="0"/>
              </a:spcAft>
              <a:buClr>
                <a:schemeClr val="accent3"/>
              </a:buClr>
              <a:buSzPts val="1500"/>
              <a:buFont typeface="Arial"/>
              <a:buNone/>
            </a:pPr>
            <a:r>
              <a:rPr lang="fi-FI" sz="1500" b="1" i="0" u="none" strike="noStrike" cap="none">
                <a:solidFill>
                  <a:schemeClr val="accent3"/>
                </a:solidFill>
                <a:latin typeface="Arial"/>
                <a:ea typeface="Arial"/>
                <a:cs typeface="Arial"/>
                <a:sym typeface="Arial"/>
              </a:rPr>
              <a:t>[4] Yufeng Lin, Mingjie Sun, Yiyun Guo, Yongzhi Chen, Junyan Gao, Xiaowen Yu, Juanjuan Li, Bo Hong, Hongkun Chen, Yanwen Wu, Feixiang Huang, Jibin Lin, Fengyuan Zheng, Da Li, Xiaohui Wang, Dele Huang, Meijiao Zheng, State Grid Xiamen Electric Power Supply Company, China</a:t>
            </a:r>
            <a:endParaRPr sz="1500" b="1" i="1" u="none" strike="noStrike" cap="none">
              <a:solidFill>
                <a:schemeClr val="dk1"/>
              </a:solidFill>
              <a:latin typeface="Arial"/>
              <a:ea typeface="Arial"/>
              <a:cs typeface="Arial"/>
              <a:sym typeface="Arial"/>
            </a:endParaRPr>
          </a:p>
          <a:p>
            <a:pPr marL="0" marR="0" lvl="0" indent="0" algn="l" rtl="0">
              <a:lnSpc>
                <a:spcPct val="100000"/>
              </a:lnSpc>
              <a:spcBef>
                <a:spcPts val="300"/>
              </a:spcBef>
              <a:spcAft>
                <a:spcPts val="0"/>
              </a:spcAft>
              <a:buClr>
                <a:schemeClr val="dk1"/>
              </a:buClr>
              <a:buSzPts val="1500"/>
              <a:buFont typeface="Arial"/>
              <a:buNone/>
            </a:pPr>
            <a:r>
              <a:rPr lang="fi-FI" sz="1500" b="1" i="1" u="none" strike="noStrike" cap="none">
                <a:solidFill>
                  <a:schemeClr val="dk1"/>
                </a:solidFill>
                <a:latin typeface="Arial"/>
                <a:ea typeface="Arial"/>
                <a:cs typeface="Arial"/>
                <a:sym typeface="Arial"/>
              </a:rPr>
              <a:t>Towards a Real-Time Fault Identification and Self-healing System in the Distribution Network </a:t>
            </a:r>
            <a:endParaRPr/>
          </a:p>
          <a:p>
            <a:pPr marL="0" marR="0" lvl="0" indent="0" algn="l" rtl="0">
              <a:lnSpc>
                <a:spcPct val="100000"/>
              </a:lnSpc>
              <a:spcBef>
                <a:spcPts val="300"/>
              </a:spcBef>
              <a:spcAft>
                <a:spcPts val="0"/>
              </a:spcAft>
              <a:buClr>
                <a:schemeClr val="dk1"/>
              </a:buClr>
              <a:buSzPts val="1500"/>
              <a:buFont typeface="Arial"/>
              <a:buNone/>
            </a:pPr>
            <a:r>
              <a:rPr lang="fi-FI" sz="1500" b="1" i="0" u="none" strike="noStrike" cap="none">
                <a:solidFill>
                  <a:schemeClr val="dk1"/>
                </a:solidFill>
                <a:latin typeface="Arial"/>
                <a:ea typeface="Arial"/>
                <a:cs typeface="Arial"/>
                <a:sym typeface="Arial"/>
              </a:rPr>
              <a:t>978-1-5386-3917-7/17/$31.00 ©2017 IEEE  </a:t>
            </a:r>
            <a:endParaRPr/>
          </a:p>
          <a:p>
            <a:pPr marL="0" marR="0" lvl="0" indent="0" algn="l" rtl="0">
              <a:lnSpc>
                <a:spcPct val="100000"/>
              </a:lnSpc>
              <a:spcBef>
                <a:spcPts val="320"/>
              </a:spcBef>
              <a:spcAft>
                <a:spcPts val="0"/>
              </a:spcAft>
              <a:buClr>
                <a:schemeClr val="dk1"/>
              </a:buClr>
              <a:buSzPts val="1600"/>
              <a:buFont typeface="Arial"/>
              <a:buNone/>
            </a:pPr>
            <a:endParaRPr sz="1600" b="1" i="0" u="none" strike="noStrike" cap="none">
              <a:solidFill>
                <a:schemeClr val="dk1"/>
              </a:solidFill>
              <a:latin typeface="Arial"/>
              <a:ea typeface="Arial"/>
              <a:cs typeface="Arial"/>
              <a:sym typeface="Arial"/>
            </a:endParaRPr>
          </a:p>
          <a:p>
            <a:pPr marL="0" marR="0" lvl="0" indent="0" algn="l" rtl="0">
              <a:lnSpc>
                <a:spcPct val="100000"/>
              </a:lnSpc>
              <a:spcBef>
                <a:spcPts val="320"/>
              </a:spcBef>
              <a:spcAft>
                <a:spcPts val="0"/>
              </a:spcAft>
              <a:buClr>
                <a:schemeClr val="dk1"/>
              </a:buClr>
              <a:buSzPts val="1600"/>
              <a:buFont typeface="Arial"/>
              <a:buNone/>
            </a:pPr>
            <a:endParaRPr sz="1600" b="1" i="0" u="none" strike="noStrike" cap="none">
              <a:solidFill>
                <a:schemeClr val="dk1"/>
              </a:solidFill>
              <a:latin typeface="Arial"/>
              <a:ea typeface="Arial"/>
              <a:cs typeface="Arial"/>
              <a:sym typeface="Arial"/>
            </a:endParaRPr>
          </a:p>
          <a:p>
            <a:pPr marL="0" marR="0" lvl="0" indent="0" algn="l" rtl="0">
              <a:lnSpc>
                <a:spcPct val="100000"/>
              </a:lnSpc>
              <a:spcBef>
                <a:spcPts val="320"/>
              </a:spcBef>
              <a:spcAft>
                <a:spcPts val="0"/>
              </a:spcAft>
              <a:buClr>
                <a:schemeClr val="dk1"/>
              </a:buClr>
              <a:buSzPts val="1600"/>
              <a:buFont typeface="Arial"/>
              <a:buNone/>
            </a:pPr>
            <a:endParaRPr sz="1600" b="1" i="0" u="none" strike="noStrike" cap="none">
              <a:solidFill>
                <a:schemeClr val="dk1"/>
              </a:solidFill>
              <a:latin typeface="Arial"/>
              <a:ea typeface="Arial"/>
              <a:cs typeface="Arial"/>
              <a:sym typeface="Arial"/>
            </a:endParaRPr>
          </a:p>
          <a:p>
            <a:pPr marL="0" marR="0" lvl="0" indent="0" algn="l" rtl="0">
              <a:lnSpc>
                <a:spcPct val="100000"/>
              </a:lnSpc>
              <a:spcBef>
                <a:spcPts val="320"/>
              </a:spcBef>
              <a:spcAft>
                <a:spcPts val="0"/>
              </a:spcAft>
              <a:buClr>
                <a:schemeClr val="dk1"/>
              </a:buClr>
              <a:buSzPts val="1600"/>
              <a:buFont typeface="Arial"/>
              <a:buNone/>
            </a:pPr>
            <a:endParaRPr sz="1600" b="1" i="0" u="none" strike="noStrike" cap="none">
              <a:solidFill>
                <a:schemeClr val="dk1"/>
              </a:solidFill>
              <a:latin typeface="Arial"/>
              <a:ea typeface="Arial"/>
              <a:cs typeface="Arial"/>
              <a:sym typeface="Arial"/>
            </a:endParaRPr>
          </a:p>
        </p:txBody>
      </p:sp>
      <p:sp>
        <p:nvSpPr>
          <p:cNvPr id="163" name="Shape 163"/>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Source material used</a:t>
            </a:r>
            <a:endParaRPr sz="2700" b="1" i="0" u="none" strike="noStrike" cap="none">
              <a:solidFill>
                <a:schemeClr val="accent3"/>
              </a:solidFill>
              <a:latin typeface="Arial"/>
              <a:ea typeface="Arial"/>
              <a:cs typeface="Arial"/>
              <a:sym typeface="Arial"/>
            </a:endParaRPr>
          </a:p>
        </p:txBody>
      </p:sp>
      <p:sp>
        <p:nvSpPr>
          <p:cNvPr id="164" name="Shape 164"/>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65" name="Shape 165"/>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66" name="Shape 166"/>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a:solidFill>
                  <a:srgbClr val="898989"/>
                </a:solidFill>
                <a:latin typeface="Arial"/>
                <a:ea typeface="Arial"/>
                <a:cs typeface="Arial"/>
                <a:sym typeface="Arial"/>
              </a:rPr>
              <a:t>07.02.2018</a:t>
            </a:r>
            <a:endParaRPr sz="800" b="1">
              <a:solidFill>
                <a:srgbClr val="898989"/>
              </a:solidFill>
              <a:latin typeface="Arial"/>
              <a:ea typeface="Arial"/>
              <a:cs typeface="Arial"/>
              <a:sym typeface="Arial"/>
            </a:endParaRPr>
          </a:p>
        </p:txBody>
      </p:sp>
      <p:sp>
        <p:nvSpPr>
          <p:cNvPr id="167" name="Shape 167"/>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a:solidFill>
                  <a:srgbClr val="898989"/>
                </a:solidFill>
                <a:latin typeface="Arial"/>
                <a:ea typeface="Arial"/>
                <a:cs typeface="Arial"/>
                <a:sym typeface="Arial"/>
              </a:rPr>
              <a:t>Page </a:t>
            </a:r>
            <a:fld id="{00000000-1234-1234-1234-123412341234}" type="slidenum">
              <a:rPr lang="fi-FI" sz="800" b="1">
                <a:solidFill>
                  <a:srgbClr val="898989"/>
                </a:solidFill>
                <a:latin typeface="Arial"/>
                <a:ea typeface="Arial"/>
                <a:cs typeface="Arial"/>
                <a:sym typeface="Arial"/>
              </a:rPr>
              <a:t>10</a:t>
            </a:fld>
            <a:endParaRPr sz="800" b="1">
              <a:solidFill>
                <a:srgbClr val="898989"/>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body" idx="1"/>
          </p:nvPr>
        </p:nvSpPr>
        <p:spPr>
          <a:xfrm>
            <a:off x="572400" y="1268361"/>
            <a:ext cx="7988990" cy="4493342"/>
          </a:xfrm>
          <a:prstGeom prst="rect">
            <a:avLst/>
          </a:prstGeom>
          <a:noFill/>
          <a:ln>
            <a:noFill/>
          </a:ln>
        </p:spPr>
        <p:txBody>
          <a:bodyPr spcFirstLastPara="1" wrap="square" lIns="0" tIns="0" rIns="0" bIns="0" anchor="t" anchorCtr="0">
            <a:noAutofit/>
          </a:bodyPr>
          <a:lstStyle/>
          <a:p>
            <a:pPr marL="0" marR="0" lvl="0" indent="0" algn="l" rtl="0">
              <a:lnSpc>
                <a:spcPct val="150000"/>
              </a:lnSpc>
              <a:spcBef>
                <a:spcPts val="0"/>
              </a:spcBef>
              <a:spcAft>
                <a:spcPts val="0"/>
              </a:spcAft>
              <a:buClr>
                <a:schemeClr val="dk1"/>
              </a:buClr>
              <a:buSzPts val="1850"/>
              <a:buFont typeface="Arial"/>
              <a:buNone/>
            </a:pPr>
            <a:r>
              <a:rPr lang="fi-FI" sz="1850" b="1" i="0" u="none" strike="noStrike" cap="none">
                <a:solidFill>
                  <a:schemeClr val="dk1"/>
                </a:solidFill>
                <a:latin typeface="Arial"/>
                <a:ea typeface="Arial"/>
                <a:cs typeface="Arial"/>
                <a:sym typeface="Arial"/>
              </a:rPr>
              <a:t>Self-healing concept</a:t>
            </a:r>
            <a:endParaRPr b="1" i="0" u="none" strike="noStrike" cap="none">
              <a:solidFill>
                <a:schemeClr val="accent3"/>
              </a:solidFill>
              <a:latin typeface="Arial"/>
              <a:ea typeface="Arial"/>
              <a:cs typeface="Arial"/>
              <a:sym typeface="Arial"/>
            </a:endParaRPr>
          </a:p>
          <a:p>
            <a:pPr marL="342900" marR="0" lvl="0" indent="-351472" algn="l" rtl="0">
              <a:lnSpc>
                <a:spcPct val="90000"/>
              </a:lnSpc>
              <a:spcBef>
                <a:spcPts val="333"/>
              </a:spcBef>
              <a:spcAft>
                <a:spcPts val="0"/>
              </a:spcAft>
              <a:buClr>
                <a:schemeClr val="accent3"/>
              </a:buClr>
              <a:buSzPts val="1800"/>
              <a:buFont typeface="Arial"/>
              <a:buChar char="•"/>
            </a:pPr>
            <a:r>
              <a:rPr lang="fi-FI">
                <a:solidFill>
                  <a:schemeClr val="accent3"/>
                </a:solidFill>
              </a:rPr>
              <a:t>FLIR: Fault Location, Isolation and Restoration</a:t>
            </a:r>
            <a:endParaRPr>
              <a:solidFill>
                <a:schemeClr val="accent3"/>
              </a:solidFill>
            </a:endParaRPr>
          </a:p>
          <a:p>
            <a:pPr marL="342900" marR="0" lvl="0" indent="-351472" algn="l" rtl="0">
              <a:lnSpc>
                <a:spcPct val="90000"/>
              </a:lnSpc>
              <a:spcBef>
                <a:spcPts val="333"/>
              </a:spcBef>
              <a:spcAft>
                <a:spcPts val="0"/>
              </a:spcAft>
              <a:buClr>
                <a:schemeClr val="accent3"/>
              </a:buClr>
              <a:buSzPts val="1800"/>
              <a:buFont typeface="Arial"/>
              <a:buChar char="•"/>
            </a:pPr>
            <a:r>
              <a:rPr lang="fi-FI">
                <a:solidFill>
                  <a:schemeClr val="accent3"/>
                </a:solidFill>
              </a:rPr>
              <a:t>Target to lower costs and improve reliability in distribution network</a:t>
            </a:r>
            <a:r>
              <a:rPr lang="fi-FI" sz="1665" b="1" i="0" u="none" strike="noStrike" cap="none">
                <a:solidFill>
                  <a:schemeClr val="accent3"/>
                </a:solidFill>
                <a:latin typeface="Arial"/>
                <a:ea typeface="Arial"/>
                <a:cs typeface="Arial"/>
                <a:sym typeface="Arial"/>
              </a:rPr>
              <a:t/>
            </a:r>
            <a:br>
              <a:rPr lang="fi-FI" sz="1665" b="1" i="0" u="none" strike="noStrike" cap="none">
                <a:solidFill>
                  <a:schemeClr val="accent3"/>
                </a:solidFill>
                <a:latin typeface="Arial"/>
                <a:ea typeface="Arial"/>
                <a:cs typeface="Arial"/>
                <a:sym typeface="Arial"/>
              </a:rPr>
            </a:br>
            <a:endParaRPr sz="700"/>
          </a:p>
          <a:p>
            <a:pPr marL="0" marR="0" lvl="0" indent="0" algn="l" rtl="0">
              <a:lnSpc>
                <a:spcPct val="150000"/>
              </a:lnSpc>
              <a:spcBef>
                <a:spcPts val="370"/>
              </a:spcBef>
              <a:spcAft>
                <a:spcPts val="0"/>
              </a:spcAft>
              <a:buClr>
                <a:schemeClr val="dk1"/>
              </a:buClr>
              <a:buSzPts val="1850"/>
              <a:buFont typeface="Arial"/>
              <a:buNone/>
            </a:pPr>
            <a:r>
              <a:rPr lang="fi-FI" sz="1850" b="1" i="0" u="none" strike="noStrike" cap="none">
                <a:solidFill>
                  <a:schemeClr val="dk1"/>
                </a:solidFill>
                <a:latin typeface="Arial"/>
                <a:ea typeface="Arial"/>
                <a:cs typeface="Arial"/>
                <a:sym typeface="Arial"/>
              </a:rPr>
              <a:t>Fault management procedure</a:t>
            </a:r>
            <a:endParaRPr>
              <a:solidFill>
                <a:schemeClr val="accent3"/>
              </a:solidFill>
            </a:endParaRPr>
          </a:p>
          <a:p>
            <a:pPr marL="342900" lvl="0" indent="-342900" rtl="0">
              <a:lnSpc>
                <a:spcPct val="90000"/>
              </a:lnSpc>
              <a:spcBef>
                <a:spcPts val="333"/>
              </a:spcBef>
              <a:spcAft>
                <a:spcPts val="0"/>
              </a:spcAft>
              <a:buClr>
                <a:schemeClr val="accent3"/>
              </a:buClr>
              <a:buSzPts val="1800"/>
              <a:buFont typeface="Arial"/>
              <a:buChar char="•"/>
            </a:pPr>
            <a:r>
              <a:rPr lang="fi-FI">
                <a:solidFill>
                  <a:schemeClr val="accent3"/>
                </a:solidFill>
              </a:rPr>
              <a:t>Short circuits: phase to phase</a:t>
            </a:r>
            <a:endParaRPr>
              <a:solidFill>
                <a:schemeClr val="accent3"/>
              </a:solidFill>
            </a:endParaRPr>
          </a:p>
          <a:p>
            <a:pPr marL="342900" marR="0" lvl="0" indent="-351472" algn="l" rtl="0">
              <a:lnSpc>
                <a:spcPct val="90000"/>
              </a:lnSpc>
              <a:spcBef>
                <a:spcPts val="333"/>
              </a:spcBef>
              <a:spcAft>
                <a:spcPts val="0"/>
              </a:spcAft>
              <a:buClr>
                <a:schemeClr val="accent3"/>
              </a:buClr>
              <a:buSzPts val="1800"/>
              <a:buFont typeface="Arial"/>
              <a:buChar char="•"/>
            </a:pPr>
            <a:r>
              <a:rPr lang="fi-FI">
                <a:solidFill>
                  <a:schemeClr val="accent3"/>
                </a:solidFill>
              </a:rPr>
              <a:t>Earth faults: phase to ground</a:t>
            </a:r>
            <a:r>
              <a:rPr lang="fi-FI" sz="1665" b="1" i="0" u="none" strike="noStrike" cap="none">
                <a:solidFill>
                  <a:schemeClr val="accent3"/>
                </a:solidFill>
                <a:latin typeface="Arial"/>
                <a:ea typeface="Arial"/>
                <a:cs typeface="Arial"/>
                <a:sym typeface="Arial"/>
              </a:rPr>
              <a:t/>
            </a:r>
            <a:br>
              <a:rPr lang="fi-FI" sz="1665" b="1" i="0" u="none" strike="noStrike" cap="none">
                <a:solidFill>
                  <a:schemeClr val="accent3"/>
                </a:solidFill>
                <a:latin typeface="Arial"/>
                <a:ea typeface="Arial"/>
                <a:cs typeface="Arial"/>
                <a:sym typeface="Arial"/>
              </a:rPr>
            </a:br>
            <a:endParaRPr sz="900"/>
          </a:p>
          <a:p>
            <a:pPr marL="0" marR="0" lvl="0" indent="0" algn="l" rtl="0">
              <a:lnSpc>
                <a:spcPct val="150000"/>
              </a:lnSpc>
              <a:spcBef>
                <a:spcPts val="370"/>
              </a:spcBef>
              <a:spcAft>
                <a:spcPts val="0"/>
              </a:spcAft>
              <a:buClr>
                <a:schemeClr val="dk1"/>
              </a:buClr>
              <a:buSzPts val="1850"/>
              <a:buFont typeface="Arial"/>
              <a:buNone/>
            </a:pPr>
            <a:r>
              <a:rPr lang="fi-FI" sz="1850" b="1" i="0" u="none" strike="noStrike" cap="none">
                <a:solidFill>
                  <a:schemeClr val="dk1"/>
                </a:solidFill>
                <a:latin typeface="Arial"/>
                <a:ea typeface="Arial"/>
                <a:cs typeface="Arial"/>
                <a:sym typeface="Arial"/>
              </a:rPr>
              <a:t>DA Distribution automation</a:t>
            </a:r>
            <a:endParaRPr/>
          </a:p>
          <a:p>
            <a:pPr marL="285750" marR="0" lvl="0" indent="-285750" algn="l" rtl="0">
              <a:lnSpc>
                <a:spcPct val="100000"/>
              </a:lnSpc>
              <a:spcBef>
                <a:spcPts val="333"/>
              </a:spcBef>
              <a:spcAft>
                <a:spcPts val="0"/>
              </a:spcAft>
              <a:buClr>
                <a:schemeClr val="accent3"/>
              </a:buClr>
              <a:buSzPts val="1665"/>
              <a:buFont typeface="Arial"/>
              <a:buChar char="•"/>
            </a:pPr>
            <a:r>
              <a:rPr lang="fi-FI" b="1" i="0" u="none" strike="noStrike" cap="none">
                <a:solidFill>
                  <a:schemeClr val="accent3"/>
                </a:solidFill>
                <a:latin typeface="Arial"/>
                <a:ea typeface="Arial"/>
                <a:cs typeface="Arial"/>
                <a:sym typeface="Arial"/>
              </a:rPr>
              <a:t>Intelligent devices and </a:t>
            </a:r>
            <a:r>
              <a:rPr lang="fi-FI">
                <a:solidFill>
                  <a:schemeClr val="accent3"/>
                </a:solidFill>
              </a:rPr>
              <a:t>remote controlled</a:t>
            </a:r>
            <a:r>
              <a:rPr lang="fi-FI" b="1" i="0" u="none" strike="noStrike" cap="none">
                <a:solidFill>
                  <a:schemeClr val="accent3"/>
                </a:solidFill>
                <a:latin typeface="Arial"/>
                <a:ea typeface="Arial"/>
                <a:cs typeface="Arial"/>
                <a:sym typeface="Arial"/>
              </a:rPr>
              <a:t> switches </a:t>
            </a:r>
            <a:r>
              <a:rPr lang="fi-FI">
                <a:solidFill>
                  <a:schemeClr val="accent3"/>
                </a:solidFill>
              </a:rPr>
              <a:t>in</a:t>
            </a:r>
            <a:r>
              <a:rPr lang="fi-FI" b="1" i="0" u="none" strike="noStrike" cap="none">
                <a:solidFill>
                  <a:schemeClr val="accent3"/>
                </a:solidFill>
                <a:latin typeface="Arial"/>
                <a:ea typeface="Arial"/>
                <a:cs typeface="Arial"/>
                <a:sym typeface="Arial"/>
              </a:rPr>
              <a:t> secondary substations</a:t>
            </a:r>
            <a:r>
              <a:rPr lang="fi-FI">
                <a:solidFill>
                  <a:schemeClr val="accent3"/>
                </a:solidFill>
              </a:rPr>
              <a:t/>
            </a:r>
            <a:br>
              <a:rPr lang="fi-FI">
                <a:solidFill>
                  <a:schemeClr val="accent3"/>
                </a:solidFill>
              </a:rPr>
            </a:br>
            <a:endParaRPr sz="1000" b="1" i="0" u="none" strike="noStrike" cap="none">
              <a:solidFill>
                <a:schemeClr val="dk1"/>
              </a:solidFill>
              <a:latin typeface="Arial"/>
              <a:ea typeface="Arial"/>
              <a:cs typeface="Arial"/>
              <a:sym typeface="Arial"/>
            </a:endParaRPr>
          </a:p>
          <a:p>
            <a:pPr marL="0" marR="0" lvl="0" indent="0" algn="l" rtl="0">
              <a:lnSpc>
                <a:spcPct val="150000"/>
              </a:lnSpc>
              <a:spcBef>
                <a:spcPts val="296"/>
              </a:spcBef>
              <a:spcAft>
                <a:spcPts val="0"/>
              </a:spcAft>
              <a:buClr>
                <a:schemeClr val="dk1"/>
              </a:buClr>
              <a:buSzPts val="1480"/>
              <a:buFont typeface="Arial"/>
              <a:buNone/>
            </a:pPr>
            <a:r>
              <a:rPr lang="fi-FI" b="1" i="0" u="none" strike="noStrike" cap="none">
                <a:solidFill>
                  <a:schemeClr val="dk1"/>
                </a:solidFill>
                <a:latin typeface="Arial"/>
                <a:ea typeface="Arial"/>
                <a:cs typeface="Arial"/>
                <a:sym typeface="Arial"/>
              </a:rPr>
              <a:t>DMS Distribution management system (collection of applications to monitor &amp; </a:t>
            </a:r>
            <a:r>
              <a:rPr lang="fi-FI"/>
              <a:t>manage</a:t>
            </a:r>
            <a:r>
              <a:rPr lang="fi-FI" b="1" i="0" u="none" strike="noStrike" cap="none">
                <a:solidFill>
                  <a:schemeClr val="dk1"/>
                </a:solidFill>
                <a:latin typeface="Arial"/>
                <a:ea typeface="Arial"/>
                <a:cs typeface="Arial"/>
                <a:sym typeface="Arial"/>
              </a:rPr>
              <a:t> the</a:t>
            </a:r>
            <a:r>
              <a:rPr lang="fi-FI"/>
              <a:t> </a:t>
            </a:r>
            <a:r>
              <a:rPr lang="fi-FI" b="1" i="0" u="none" strike="noStrike" cap="none">
                <a:solidFill>
                  <a:schemeClr val="dk1"/>
                </a:solidFill>
                <a:latin typeface="Arial"/>
                <a:ea typeface="Arial"/>
                <a:cs typeface="Arial"/>
                <a:sym typeface="Arial"/>
              </a:rPr>
              <a:t>distribution network)</a:t>
            </a:r>
            <a:endParaRPr/>
          </a:p>
          <a:p>
            <a:pPr marL="0" marR="0" lvl="0" indent="0" algn="l" rtl="0">
              <a:lnSpc>
                <a:spcPct val="150000"/>
              </a:lnSpc>
              <a:spcBef>
                <a:spcPts val="314"/>
              </a:spcBef>
              <a:spcAft>
                <a:spcPts val="0"/>
              </a:spcAft>
              <a:buClr>
                <a:schemeClr val="dk1"/>
              </a:buClr>
              <a:buSzPts val="1480"/>
              <a:buFont typeface="Arial"/>
              <a:buNone/>
            </a:pPr>
            <a:r>
              <a:rPr lang="fi-FI" b="1" i="0" u="none" strike="noStrike" cap="none">
                <a:solidFill>
                  <a:schemeClr val="dk1"/>
                </a:solidFill>
                <a:latin typeface="Arial"/>
                <a:ea typeface="Arial"/>
                <a:cs typeface="Arial"/>
                <a:sym typeface="Arial"/>
              </a:rPr>
              <a:t>SCADA Supervisory Control and Data Acquisition (“traditional” computer-based supervisory &amp; control system )</a:t>
            </a:r>
            <a:endParaRPr b="1" i="0" u="none" strike="noStrike" cap="none">
              <a:solidFill>
                <a:schemeClr val="dk1"/>
              </a:solidFill>
              <a:latin typeface="Arial"/>
              <a:ea typeface="Arial"/>
              <a:cs typeface="Arial"/>
              <a:sym typeface="Arial"/>
            </a:endParaRPr>
          </a:p>
          <a:p>
            <a:pPr marL="342900" marR="0" lvl="0" indent="-231330" algn="l" rtl="0">
              <a:lnSpc>
                <a:spcPct val="150000"/>
              </a:lnSpc>
              <a:spcBef>
                <a:spcPts val="351"/>
              </a:spcBef>
              <a:spcAft>
                <a:spcPts val="0"/>
              </a:spcAft>
              <a:buClr>
                <a:schemeClr val="dk1"/>
              </a:buClr>
              <a:buSzPts val="1757"/>
              <a:buFont typeface="Arial"/>
              <a:buNone/>
            </a:pPr>
            <a:endParaRPr sz="1757" b="1" i="0" u="none" strike="noStrike" cap="none">
              <a:solidFill>
                <a:schemeClr val="accent3"/>
              </a:solidFill>
              <a:latin typeface="Arial"/>
              <a:ea typeface="Arial"/>
              <a:cs typeface="Arial"/>
              <a:sym typeface="Arial"/>
            </a:endParaRPr>
          </a:p>
          <a:p>
            <a:pPr marL="0" marR="0" lvl="0" indent="0" algn="l" rtl="0">
              <a:lnSpc>
                <a:spcPct val="150000"/>
              </a:lnSpc>
              <a:spcBef>
                <a:spcPts val="370"/>
              </a:spcBef>
              <a:spcAft>
                <a:spcPts val="0"/>
              </a:spcAft>
              <a:buClr>
                <a:schemeClr val="dk1"/>
              </a:buClr>
              <a:buSzPts val="1850"/>
              <a:buFont typeface="Arial"/>
              <a:buNone/>
            </a:pPr>
            <a:endParaRPr sz="1850" b="1" i="0" u="none" strike="noStrike" cap="none">
              <a:solidFill>
                <a:schemeClr val="dk1"/>
              </a:solidFill>
              <a:latin typeface="Arial"/>
              <a:ea typeface="Arial"/>
              <a:cs typeface="Arial"/>
              <a:sym typeface="Arial"/>
            </a:endParaRPr>
          </a:p>
          <a:p>
            <a:pPr marL="0" marR="0" lvl="0" indent="0" algn="l" rtl="0">
              <a:lnSpc>
                <a:spcPct val="150000"/>
              </a:lnSpc>
              <a:spcBef>
                <a:spcPts val="259"/>
              </a:spcBef>
              <a:spcAft>
                <a:spcPts val="0"/>
              </a:spcAft>
              <a:buClr>
                <a:schemeClr val="dk1"/>
              </a:buClr>
              <a:buSzPts val="1295"/>
              <a:buFont typeface="Arial"/>
              <a:buNone/>
            </a:pPr>
            <a:endParaRPr sz="1295" b="1" i="0" u="none" strike="noStrike" cap="none">
              <a:solidFill>
                <a:schemeClr val="dk1"/>
              </a:solidFill>
              <a:latin typeface="Arial"/>
              <a:ea typeface="Arial"/>
              <a:cs typeface="Arial"/>
              <a:sym typeface="Arial"/>
            </a:endParaRPr>
          </a:p>
        </p:txBody>
      </p:sp>
      <p:sp>
        <p:nvSpPr>
          <p:cNvPr id="81" name="Shape 81"/>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Introduction</a:t>
            </a:r>
            <a:br>
              <a:rPr lang="fi-FI" sz="2700" b="1" i="0" u="none" strike="noStrike" cap="none">
                <a:solidFill>
                  <a:schemeClr val="accent3"/>
                </a:solidFill>
                <a:latin typeface="Arial"/>
                <a:ea typeface="Arial"/>
                <a:cs typeface="Arial"/>
                <a:sym typeface="Arial"/>
              </a:rPr>
            </a:br>
            <a:endParaRPr sz="2700" b="1" i="0" u="none" strike="noStrike" cap="none">
              <a:solidFill>
                <a:schemeClr val="accent3"/>
              </a:solidFill>
              <a:latin typeface="Arial"/>
              <a:ea typeface="Arial"/>
              <a:cs typeface="Arial"/>
              <a:sym typeface="Arial"/>
            </a:endParaRPr>
          </a:p>
        </p:txBody>
      </p:sp>
      <p:sp>
        <p:nvSpPr>
          <p:cNvPr id="82" name="Shape 82"/>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83" name="Shape 83"/>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84" name="Shape 84"/>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07.02.2018</a:t>
            </a:r>
            <a:endParaRPr sz="800" b="1" i="0" u="none" strike="noStrike" cap="none">
              <a:solidFill>
                <a:srgbClr val="898989"/>
              </a:solidFill>
              <a:latin typeface="Arial"/>
              <a:ea typeface="Arial"/>
              <a:cs typeface="Arial"/>
              <a:sym typeface="Arial"/>
            </a:endParaRPr>
          </a:p>
        </p:txBody>
      </p:sp>
      <p:sp>
        <p:nvSpPr>
          <p:cNvPr id="85" name="Shape 85"/>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2</a:t>
            </a:fld>
            <a:endParaRPr sz="800" b="1" i="0" u="none" strike="noStrike" cap="none">
              <a:solidFill>
                <a:srgbClr val="898989"/>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body" idx="1"/>
          </p:nvPr>
        </p:nvSpPr>
        <p:spPr>
          <a:xfrm>
            <a:off x="572400" y="1269000"/>
            <a:ext cx="8188200" cy="4386000"/>
          </a:xfrm>
          <a:prstGeom prst="rect">
            <a:avLst/>
          </a:prstGeom>
          <a:noFill/>
          <a:ln>
            <a:noFill/>
          </a:ln>
        </p:spPr>
        <p:txBody>
          <a:bodyPr spcFirstLastPara="1" wrap="square" lIns="0" tIns="0" rIns="0" bIns="0" anchor="t" anchorCtr="0">
            <a:noAutofit/>
          </a:bodyPr>
          <a:lstStyle/>
          <a:p>
            <a:pPr marL="292100" marR="0" lvl="0" indent="-279400" algn="l" rtl="0">
              <a:lnSpc>
                <a:spcPct val="140000"/>
              </a:lnSpc>
              <a:spcBef>
                <a:spcPts val="400"/>
              </a:spcBef>
              <a:spcAft>
                <a:spcPts val="0"/>
              </a:spcAft>
              <a:buClr>
                <a:schemeClr val="dk1"/>
              </a:buClr>
              <a:buSzPts val="1800"/>
              <a:buFont typeface="Arial"/>
              <a:buChar char="•"/>
            </a:pPr>
            <a:r>
              <a:rPr lang="fi-FI" sz="1800" b="1" i="0" u="none" strike="noStrike" cap="none">
                <a:solidFill>
                  <a:schemeClr val="dk1"/>
                </a:solidFill>
                <a:latin typeface="Arial"/>
                <a:ea typeface="Arial"/>
                <a:cs typeface="Arial"/>
                <a:sym typeface="Arial"/>
              </a:rPr>
              <a:t>Self healing and DA are smart methods for improving reliability</a:t>
            </a:r>
            <a:endParaRPr sz="1800"/>
          </a:p>
          <a:p>
            <a:pPr marL="631825" marR="0" lvl="1" indent="-230187" algn="l" rtl="0">
              <a:lnSpc>
                <a:spcPct val="140000"/>
              </a:lnSpc>
              <a:spcBef>
                <a:spcPts val="360"/>
              </a:spcBef>
              <a:spcAft>
                <a:spcPts val="0"/>
              </a:spcAft>
              <a:buClr>
                <a:schemeClr val="accent3"/>
              </a:buClr>
              <a:buSzPts val="1600"/>
              <a:buFont typeface="Arial"/>
              <a:buChar char="–"/>
            </a:pPr>
            <a:r>
              <a:rPr lang="fi-FI" sz="1600" b="1" i="0" u="none" strike="noStrike" cap="none">
                <a:solidFill>
                  <a:schemeClr val="accent3"/>
                </a:solidFill>
                <a:latin typeface="Arial"/>
                <a:ea typeface="Arial"/>
                <a:cs typeface="Arial"/>
                <a:sym typeface="Arial"/>
              </a:rPr>
              <a:t>Option for traditional network investments</a:t>
            </a:r>
            <a:br>
              <a:rPr lang="fi-FI" sz="1600" b="1" i="0" u="none" strike="noStrike" cap="none">
                <a:solidFill>
                  <a:schemeClr val="accent3"/>
                </a:solidFill>
                <a:latin typeface="Arial"/>
                <a:ea typeface="Arial"/>
                <a:cs typeface="Arial"/>
                <a:sym typeface="Arial"/>
              </a:rPr>
            </a:br>
            <a:endParaRPr sz="700"/>
          </a:p>
          <a:p>
            <a:pPr marL="342900" marR="0" lvl="0" indent="-330200" algn="l" rtl="0">
              <a:lnSpc>
                <a:spcPct val="140000"/>
              </a:lnSpc>
              <a:spcBef>
                <a:spcPts val="400"/>
              </a:spcBef>
              <a:spcAft>
                <a:spcPts val="0"/>
              </a:spcAft>
              <a:buClr>
                <a:schemeClr val="dk1"/>
              </a:buClr>
              <a:buSzPts val="1800"/>
              <a:buFont typeface="Arial"/>
              <a:buChar char="•"/>
            </a:pPr>
            <a:r>
              <a:rPr lang="fi-FI" sz="1800" b="1" i="0" u="none" strike="noStrike" cap="none">
                <a:solidFill>
                  <a:schemeClr val="dk1"/>
                </a:solidFill>
                <a:latin typeface="Arial"/>
                <a:ea typeface="Arial"/>
                <a:cs typeface="Arial"/>
                <a:sym typeface="Arial"/>
              </a:rPr>
              <a:t>Target is to minimize </a:t>
            </a:r>
            <a:r>
              <a:rPr lang="fi-FI" sz="1800"/>
              <a:t>costs: CIC (and DA implementation)</a:t>
            </a:r>
            <a:endParaRPr sz="1800"/>
          </a:p>
          <a:p>
            <a:pPr marL="625475" marR="0" lvl="1" indent="-273050" algn="l" rtl="0">
              <a:lnSpc>
                <a:spcPct val="140000"/>
              </a:lnSpc>
              <a:spcBef>
                <a:spcPts val="360"/>
              </a:spcBef>
              <a:spcAft>
                <a:spcPts val="0"/>
              </a:spcAft>
              <a:buClr>
                <a:schemeClr val="accent3"/>
              </a:buClr>
              <a:buSzPts val="1600"/>
              <a:buFont typeface="Arial"/>
              <a:buChar char="–"/>
            </a:pPr>
            <a:r>
              <a:rPr lang="fi-FI" sz="1600" b="1" i="0" u="none" strike="noStrike" cap="none">
                <a:solidFill>
                  <a:schemeClr val="accent3"/>
                </a:solidFill>
                <a:latin typeface="Arial"/>
                <a:ea typeface="Arial"/>
                <a:cs typeface="Arial"/>
                <a:sym typeface="Arial"/>
              </a:rPr>
              <a:t>Automatic fault management actions far faster than manual switching, 1s/1 min vs. 1 hour</a:t>
            </a:r>
            <a:endParaRPr sz="1600"/>
          </a:p>
          <a:p>
            <a:pPr marL="625475" marR="0" lvl="1" indent="-273050" algn="l" rtl="0">
              <a:lnSpc>
                <a:spcPct val="140000"/>
              </a:lnSpc>
              <a:spcBef>
                <a:spcPts val="360"/>
              </a:spcBef>
              <a:spcAft>
                <a:spcPts val="0"/>
              </a:spcAft>
              <a:buClr>
                <a:schemeClr val="accent3"/>
              </a:buClr>
              <a:buSzPts val="1600"/>
              <a:buFont typeface="Arial"/>
              <a:buChar char="–"/>
            </a:pPr>
            <a:r>
              <a:rPr lang="fi-FI" sz="1600" b="1" i="0" u="none" strike="noStrike" cap="none">
                <a:solidFill>
                  <a:schemeClr val="accent3"/>
                </a:solidFill>
                <a:latin typeface="Arial"/>
                <a:ea typeface="Arial"/>
                <a:cs typeface="Arial"/>
                <a:sym typeface="Arial"/>
              </a:rPr>
              <a:t>Optimal location and amount of automatic switches to be analyzed</a:t>
            </a:r>
            <a:br>
              <a:rPr lang="fi-FI" sz="1600" b="1" i="0" u="none" strike="noStrike" cap="none">
                <a:solidFill>
                  <a:schemeClr val="accent3"/>
                </a:solidFill>
                <a:latin typeface="Arial"/>
                <a:ea typeface="Arial"/>
                <a:cs typeface="Arial"/>
                <a:sym typeface="Arial"/>
              </a:rPr>
            </a:br>
            <a:endParaRPr sz="700"/>
          </a:p>
          <a:p>
            <a:pPr marL="292100" lvl="0" indent="-279400" rtl="0">
              <a:lnSpc>
                <a:spcPct val="140000"/>
              </a:lnSpc>
              <a:spcBef>
                <a:spcPts val="0"/>
              </a:spcBef>
              <a:spcAft>
                <a:spcPts val="0"/>
              </a:spcAft>
              <a:buClr>
                <a:schemeClr val="dk1"/>
              </a:buClr>
              <a:buSzPts val="1800"/>
              <a:buFont typeface="Arial"/>
              <a:buChar char="•"/>
            </a:pPr>
            <a:r>
              <a:rPr lang="fi-FI" sz="1800" b="1"/>
              <a:t>70-80% of interruptions in Europe are caused by failures in MV network</a:t>
            </a:r>
            <a:endParaRPr sz="1800" b="1"/>
          </a:p>
          <a:p>
            <a:pPr marL="631825" lvl="1" indent="-230187" rtl="0">
              <a:lnSpc>
                <a:spcPct val="140000"/>
              </a:lnSpc>
              <a:spcBef>
                <a:spcPts val="360"/>
              </a:spcBef>
              <a:spcAft>
                <a:spcPts val="0"/>
              </a:spcAft>
              <a:buClr>
                <a:schemeClr val="accent3"/>
              </a:buClr>
              <a:buSzPts val="1600"/>
              <a:buFont typeface="Arial"/>
              <a:buChar char="–"/>
            </a:pPr>
            <a:r>
              <a:rPr lang="fi-FI" sz="1600" b="1">
                <a:solidFill>
                  <a:schemeClr val="accent3"/>
                </a:solidFill>
              </a:rPr>
              <a:t>Focus on urban areas, where high electricity density</a:t>
            </a:r>
            <a:endParaRPr sz="1600" b="1">
              <a:solidFill>
                <a:schemeClr val="accent3"/>
              </a:solidFill>
            </a:endParaRPr>
          </a:p>
          <a:p>
            <a:pPr marL="631825" lvl="1" indent="-230187" rtl="0">
              <a:lnSpc>
                <a:spcPct val="140000"/>
              </a:lnSpc>
              <a:spcBef>
                <a:spcPts val="360"/>
              </a:spcBef>
              <a:spcAft>
                <a:spcPts val="0"/>
              </a:spcAft>
              <a:buClr>
                <a:schemeClr val="accent3"/>
              </a:buClr>
              <a:buSzPts val="1600"/>
              <a:buFont typeface="Arial"/>
              <a:buChar char="–"/>
            </a:pPr>
            <a:r>
              <a:rPr lang="fi-FI" sz="1600" b="1">
                <a:solidFill>
                  <a:schemeClr val="accent3"/>
                </a:solidFill>
              </a:rPr>
              <a:t>On urban areas MV network is often meshed (but operated radially) -&gt; backup connections exist</a:t>
            </a:r>
            <a:endParaRPr sz="1600" b="1">
              <a:solidFill>
                <a:schemeClr val="accent3"/>
              </a:solidFill>
            </a:endParaRPr>
          </a:p>
        </p:txBody>
      </p:sp>
      <p:sp>
        <p:nvSpPr>
          <p:cNvPr id="91" name="Shape 91"/>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Why self-healing</a:t>
            </a:r>
            <a:endParaRPr/>
          </a:p>
        </p:txBody>
      </p:sp>
      <p:sp>
        <p:nvSpPr>
          <p:cNvPr id="92" name="Shape 92"/>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93" name="Shape 93"/>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94" name="Shape 94"/>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07.02.2018</a:t>
            </a:r>
            <a:endParaRPr sz="800" b="1" i="0" u="none" strike="noStrike" cap="none">
              <a:solidFill>
                <a:srgbClr val="898989"/>
              </a:solidFill>
              <a:latin typeface="Arial"/>
              <a:ea typeface="Arial"/>
              <a:cs typeface="Arial"/>
              <a:sym typeface="Arial"/>
            </a:endParaRPr>
          </a:p>
        </p:txBody>
      </p:sp>
      <p:sp>
        <p:nvSpPr>
          <p:cNvPr id="95" name="Shape 95"/>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3</a:t>
            </a:fld>
            <a:endParaRPr sz="800" b="1" i="0" u="none" strike="noStrike" cap="none">
              <a:solidFill>
                <a:srgbClr val="898989"/>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body" idx="1"/>
          </p:nvPr>
        </p:nvSpPr>
        <p:spPr>
          <a:xfrm>
            <a:off x="582600" y="1354400"/>
            <a:ext cx="8246700" cy="4670400"/>
          </a:xfrm>
          <a:prstGeom prst="rect">
            <a:avLst/>
          </a:prstGeom>
          <a:noFill/>
          <a:ln>
            <a:noFill/>
          </a:ln>
        </p:spPr>
        <p:txBody>
          <a:bodyPr spcFirstLastPara="1" wrap="square" lIns="0" tIns="0" rIns="0" bIns="0" anchor="t" anchorCtr="0">
            <a:noAutofit/>
          </a:bodyPr>
          <a:lstStyle/>
          <a:p>
            <a:pPr marL="292100" marR="0" lvl="0" indent="-309245" algn="l" rtl="0">
              <a:lnSpc>
                <a:spcPct val="80000"/>
              </a:lnSpc>
              <a:spcBef>
                <a:spcPts val="0"/>
              </a:spcBef>
              <a:spcAft>
                <a:spcPts val="0"/>
              </a:spcAft>
              <a:buClr>
                <a:schemeClr val="dk1"/>
              </a:buClr>
              <a:buSzPts val="1800"/>
              <a:buFont typeface="Arial"/>
              <a:buChar char="•"/>
            </a:pPr>
            <a:r>
              <a:rPr lang="fi-FI" sz="1800" b="1" i="0" u="none" strike="noStrike" cap="none">
                <a:solidFill>
                  <a:schemeClr val="dk1"/>
                </a:solidFill>
                <a:latin typeface="Arial"/>
                <a:ea typeface="Arial"/>
                <a:cs typeface="Arial"/>
                <a:sym typeface="Arial"/>
              </a:rPr>
              <a:t>Centralized system</a:t>
            </a:r>
            <a:r>
              <a:rPr lang="fi-FI" sz="1800"/>
              <a:t>:</a:t>
            </a:r>
            <a:r>
              <a:rPr lang="fi-FI" sz="1800" b="1" i="0" u="none" strike="noStrike" cap="none">
                <a:solidFill>
                  <a:schemeClr val="dk1"/>
                </a:solidFill>
                <a:latin typeface="Arial"/>
                <a:ea typeface="Arial"/>
                <a:cs typeface="Arial"/>
                <a:sym typeface="Arial"/>
              </a:rPr>
              <a:t> DA combined with DMS and SCADA</a:t>
            </a:r>
            <a:endParaRPr sz="1800"/>
          </a:p>
          <a:p>
            <a:pPr marL="631825" marR="0" lvl="1" indent="-242887" algn="l" rtl="0">
              <a:lnSpc>
                <a:spcPct val="80000"/>
              </a:lnSpc>
              <a:spcBef>
                <a:spcPts val="272"/>
              </a:spcBef>
              <a:spcAft>
                <a:spcPts val="0"/>
              </a:spcAft>
              <a:buClr>
                <a:schemeClr val="accent3"/>
              </a:buClr>
              <a:buSzPts val="1360"/>
              <a:buFont typeface="Arial"/>
              <a:buChar char="•"/>
            </a:pPr>
            <a:r>
              <a:rPr lang="fi-FI" sz="1360" b="1" i="0" u="none" strike="noStrike" cap="none">
                <a:solidFill>
                  <a:schemeClr val="accent3"/>
                </a:solidFill>
                <a:latin typeface="Arial"/>
                <a:ea typeface="Arial"/>
                <a:cs typeface="Arial"/>
                <a:sym typeface="Arial"/>
              </a:rPr>
              <a:t>DA units gather and handle locally measured data</a:t>
            </a:r>
            <a:endParaRPr/>
          </a:p>
          <a:p>
            <a:pPr marL="631825" marR="0" lvl="1" indent="-242887" algn="l" rtl="0">
              <a:lnSpc>
                <a:spcPct val="90000"/>
              </a:lnSpc>
              <a:spcBef>
                <a:spcPts val="272"/>
              </a:spcBef>
              <a:spcAft>
                <a:spcPts val="0"/>
              </a:spcAft>
              <a:buClr>
                <a:schemeClr val="accent3"/>
              </a:buClr>
              <a:buSzPts val="1360"/>
              <a:buFont typeface="Arial"/>
              <a:buChar char="•"/>
            </a:pPr>
            <a:r>
              <a:rPr lang="fi-FI" sz="1360" b="1" i="0" u="none" strike="noStrike" cap="none">
                <a:solidFill>
                  <a:schemeClr val="accent3"/>
                </a:solidFill>
                <a:latin typeface="Arial"/>
                <a:ea typeface="Arial"/>
                <a:cs typeface="Arial"/>
                <a:sym typeface="Arial"/>
              </a:rPr>
              <a:t>DMS analyzes fault indication data, network topology and switch states and makes a </a:t>
            </a:r>
            <a:r>
              <a:rPr lang="fi-FI" sz="1360" b="1">
                <a:solidFill>
                  <a:schemeClr val="accent3"/>
                </a:solidFill>
              </a:rPr>
              <a:t>plan</a:t>
            </a:r>
            <a:r>
              <a:rPr lang="fi-FI" sz="1360" b="1" i="0" u="none" strike="noStrike" cap="none">
                <a:solidFill>
                  <a:schemeClr val="accent3"/>
                </a:solidFill>
                <a:latin typeface="Arial"/>
                <a:ea typeface="Arial"/>
                <a:cs typeface="Arial"/>
                <a:sym typeface="Arial"/>
              </a:rPr>
              <a:t> on switching actions</a:t>
            </a:r>
            <a:endParaRPr/>
          </a:p>
          <a:p>
            <a:pPr marL="631825" marR="0" lvl="1" indent="-242887" algn="l" rtl="0">
              <a:lnSpc>
                <a:spcPct val="90000"/>
              </a:lnSpc>
              <a:spcBef>
                <a:spcPts val="272"/>
              </a:spcBef>
              <a:spcAft>
                <a:spcPts val="0"/>
              </a:spcAft>
              <a:buClr>
                <a:schemeClr val="accent3"/>
              </a:buClr>
              <a:buSzPts val="1360"/>
              <a:buFont typeface="Arial"/>
              <a:buChar char="•"/>
            </a:pPr>
            <a:r>
              <a:rPr lang="fi-FI" sz="1360" b="1" i="0" u="none" strike="noStrike" cap="none">
                <a:solidFill>
                  <a:schemeClr val="accent3"/>
                </a:solidFill>
                <a:latin typeface="Arial"/>
                <a:ea typeface="Arial"/>
                <a:cs typeface="Arial"/>
                <a:sym typeface="Arial"/>
              </a:rPr>
              <a:t>Operates fully automated or </a:t>
            </a:r>
            <a:r>
              <a:rPr lang="fi-FI" sz="1360" b="1">
                <a:solidFill>
                  <a:schemeClr val="accent3"/>
                </a:solidFill>
              </a:rPr>
              <a:t>supported by a control center operator,</a:t>
            </a:r>
            <a:r>
              <a:rPr lang="fi-FI" sz="1360" b="1" i="0" u="none" strike="noStrike" cap="none">
                <a:solidFill>
                  <a:schemeClr val="accent3"/>
                </a:solidFill>
                <a:latin typeface="Arial"/>
                <a:ea typeface="Arial"/>
                <a:cs typeface="Arial"/>
                <a:sym typeface="Arial"/>
              </a:rPr>
              <a:t> depending </a:t>
            </a:r>
            <a:r>
              <a:rPr lang="fi-FI" sz="1360" b="1">
                <a:solidFill>
                  <a:schemeClr val="accent3"/>
                </a:solidFill>
              </a:rPr>
              <a:t>on</a:t>
            </a:r>
            <a:r>
              <a:rPr lang="fi-FI" sz="1360" b="1" i="0" u="none" strike="noStrike" cap="none">
                <a:solidFill>
                  <a:schemeClr val="accent3"/>
                </a:solidFill>
                <a:latin typeface="Arial"/>
                <a:ea typeface="Arial"/>
                <a:cs typeface="Arial"/>
                <a:sym typeface="Arial"/>
              </a:rPr>
              <a:t> the automation level of </a:t>
            </a:r>
            <a:r>
              <a:rPr lang="fi-FI" sz="1360" b="1">
                <a:solidFill>
                  <a:schemeClr val="accent3"/>
                </a:solidFill>
              </a:rPr>
              <a:t>the system</a:t>
            </a:r>
            <a:r>
              <a:rPr lang="fi-FI" sz="1360" b="1" i="0" u="none" strike="noStrike" cap="none">
                <a:solidFill>
                  <a:schemeClr val="accent3"/>
                </a:solidFill>
                <a:latin typeface="Arial"/>
                <a:ea typeface="Arial"/>
                <a:cs typeface="Arial"/>
                <a:sym typeface="Arial"/>
              </a:rPr>
              <a:t>  </a:t>
            </a:r>
            <a:endParaRPr/>
          </a:p>
          <a:p>
            <a:pPr marL="631825" marR="0" lvl="1" indent="-242887" algn="l" rtl="0">
              <a:lnSpc>
                <a:spcPct val="90000"/>
              </a:lnSpc>
              <a:spcBef>
                <a:spcPts val="272"/>
              </a:spcBef>
              <a:spcAft>
                <a:spcPts val="0"/>
              </a:spcAft>
              <a:buClr>
                <a:schemeClr val="accent3"/>
              </a:buClr>
              <a:buSzPts val="1360"/>
              <a:buFont typeface="Arial"/>
              <a:buChar char="•"/>
            </a:pPr>
            <a:r>
              <a:rPr lang="fi-FI" sz="1360" b="1" i="0" u="none" strike="noStrike" cap="none">
                <a:solidFill>
                  <a:schemeClr val="accent3"/>
                </a:solidFill>
                <a:latin typeface="Arial"/>
                <a:ea typeface="Arial"/>
                <a:cs typeface="Arial"/>
                <a:sym typeface="Arial"/>
              </a:rPr>
              <a:t>SCADA system </a:t>
            </a:r>
            <a:r>
              <a:rPr lang="fi-FI" sz="1360" b="1">
                <a:solidFill>
                  <a:schemeClr val="accent3"/>
                </a:solidFill>
              </a:rPr>
              <a:t>executes</a:t>
            </a:r>
            <a:r>
              <a:rPr lang="fi-FI" sz="1360" b="1" i="0" u="none" strike="noStrike" cap="none">
                <a:solidFill>
                  <a:schemeClr val="accent3"/>
                </a:solidFill>
                <a:latin typeface="Arial"/>
                <a:ea typeface="Arial"/>
                <a:cs typeface="Arial"/>
                <a:sym typeface="Arial"/>
              </a:rPr>
              <a:t> switching sequence in practice</a:t>
            </a:r>
            <a:br>
              <a:rPr lang="fi-FI" sz="1360" b="1" i="0" u="none" strike="noStrike" cap="none">
                <a:solidFill>
                  <a:schemeClr val="accent3"/>
                </a:solidFill>
                <a:latin typeface="Arial"/>
                <a:ea typeface="Arial"/>
                <a:cs typeface="Arial"/>
                <a:sym typeface="Arial"/>
              </a:rPr>
            </a:br>
            <a:endParaRPr sz="600"/>
          </a:p>
          <a:p>
            <a:pPr marL="292100" marR="0" lvl="0" indent="-309245" algn="l" rtl="0">
              <a:lnSpc>
                <a:spcPct val="80000"/>
              </a:lnSpc>
              <a:spcBef>
                <a:spcPts val="306"/>
              </a:spcBef>
              <a:spcAft>
                <a:spcPts val="0"/>
              </a:spcAft>
              <a:buClr>
                <a:schemeClr val="dk1"/>
              </a:buClr>
              <a:buSzPts val="1800"/>
              <a:buFont typeface="Arial"/>
              <a:buChar char="•"/>
            </a:pPr>
            <a:r>
              <a:rPr lang="fi-FI" sz="1800" b="1" i="0" u="none" strike="noStrike" cap="none">
                <a:solidFill>
                  <a:schemeClr val="dk1"/>
                </a:solidFill>
                <a:latin typeface="Arial"/>
                <a:ea typeface="Arial"/>
                <a:cs typeface="Arial"/>
                <a:sym typeface="Arial"/>
              </a:rPr>
              <a:t>Decentralized stand alone systems </a:t>
            </a:r>
            <a:endParaRPr sz="1800"/>
          </a:p>
          <a:p>
            <a:pPr marL="625475" marR="0" lvl="1" indent="-271144" algn="l" rtl="0">
              <a:lnSpc>
                <a:spcPct val="80000"/>
              </a:lnSpc>
              <a:spcBef>
                <a:spcPts val="306"/>
              </a:spcBef>
              <a:spcAft>
                <a:spcPts val="0"/>
              </a:spcAft>
              <a:buClr>
                <a:schemeClr val="accent3"/>
              </a:buClr>
              <a:buSzPts val="1300"/>
              <a:buFont typeface="Arial"/>
              <a:buChar char="•"/>
            </a:pPr>
            <a:r>
              <a:rPr lang="fi-FI" sz="1360" b="1">
                <a:solidFill>
                  <a:schemeClr val="accent3"/>
                </a:solidFill>
              </a:rPr>
              <a:t>Smart DA units execute switching independently of the control centre</a:t>
            </a:r>
            <a:endParaRPr sz="1360" b="1">
              <a:solidFill>
                <a:schemeClr val="accent3"/>
              </a:solidFill>
            </a:endParaRPr>
          </a:p>
          <a:p>
            <a:pPr marL="625475" marR="0" lvl="1" indent="-271144" algn="l" rtl="0">
              <a:lnSpc>
                <a:spcPct val="80000"/>
              </a:lnSpc>
              <a:spcBef>
                <a:spcPts val="306"/>
              </a:spcBef>
              <a:spcAft>
                <a:spcPts val="0"/>
              </a:spcAft>
              <a:buClr>
                <a:schemeClr val="accent3"/>
              </a:buClr>
              <a:buSzPts val="1300"/>
              <a:buFont typeface="Arial"/>
              <a:buChar char="•"/>
            </a:pPr>
            <a:r>
              <a:rPr lang="fi-FI" sz="1360" b="1">
                <a:solidFill>
                  <a:schemeClr val="accent3"/>
                </a:solidFill>
              </a:rPr>
              <a:t>Possibilities in micro grids?</a:t>
            </a:r>
            <a:br>
              <a:rPr lang="fi-FI" sz="1360" b="1">
                <a:solidFill>
                  <a:schemeClr val="accent3"/>
                </a:solidFill>
              </a:rPr>
            </a:br>
            <a:endParaRPr sz="700" b="1" i="0" u="none" strike="noStrike" cap="none">
              <a:solidFill>
                <a:schemeClr val="dk1"/>
              </a:solidFill>
              <a:latin typeface="Arial"/>
              <a:ea typeface="Arial"/>
              <a:cs typeface="Arial"/>
              <a:sym typeface="Arial"/>
            </a:endParaRPr>
          </a:p>
          <a:p>
            <a:pPr marL="292100" marR="0" lvl="0" indent="-292100" algn="l" rtl="0">
              <a:lnSpc>
                <a:spcPct val="80000"/>
              </a:lnSpc>
              <a:spcBef>
                <a:spcPts val="306"/>
              </a:spcBef>
              <a:spcAft>
                <a:spcPts val="0"/>
              </a:spcAft>
              <a:buClr>
                <a:schemeClr val="dk1"/>
              </a:buClr>
              <a:buSzPts val="1530"/>
              <a:buFont typeface="Arial"/>
              <a:buChar char="•"/>
            </a:pPr>
            <a:r>
              <a:rPr lang="fi-FI" sz="1600" b="1" i="0" u="none" strike="noStrike" cap="none">
                <a:solidFill>
                  <a:schemeClr val="dk1"/>
                </a:solidFill>
                <a:latin typeface="Arial"/>
                <a:ea typeface="Arial"/>
                <a:cs typeface="Arial"/>
                <a:sym typeface="Arial"/>
              </a:rPr>
              <a:t>In both cases, reliable and fast communication between </a:t>
            </a:r>
            <a:r>
              <a:rPr lang="fi-FI" sz="1600"/>
              <a:t>DA units</a:t>
            </a:r>
            <a:r>
              <a:rPr lang="fi-FI" sz="1600" b="1" i="0" u="none" strike="noStrike" cap="none">
                <a:solidFill>
                  <a:schemeClr val="dk1"/>
                </a:solidFill>
                <a:latin typeface="Arial"/>
                <a:ea typeface="Arial"/>
                <a:cs typeface="Arial"/>
                <a:sym typeface="Arial"/>
              </a:rPr>
              <a:t> is required</a:t>
            </a:r>
            <a:r>
              <a:rPr lang="fi-FI" sz="1530" b="1" i="0" u="none" strike="noStrike" cap="none">
                <a:solidFill>
                  <a:schemeClr val="dk1"/>
                </a:solidFill>
                <a:latin typeface="Arial"/>
                <a:ea typeface="Arial"/>
                <a:cs typeface="Arial"/>
                <a:sym typeface="Arial"/>
              </a:rPr>
              <a:t/>
            </a:r>
            <a:br>
              <a:rPr lang="fi-FI" sz="1530" b="1" i="0" u="none" strike="noStrike" cap="none">
                <a:solidFill>
                  <a:schemeClr val="dk1"/>
                </a:solidFill>
                <a:latin typeface="Arial"/>
                <a:ea typeface="Arial"/>
                <a:cs typeface="Arial"/>
                <a:sym typeface="Arial"/>
              </a:rPr>
            </a:br>
            <a:endParaRPr sz="700" b="1" i="0" u="none" strike="noStrike" cap="none">
              <a:solidFill>
                <a:schemeClr val="dk1"/>
              </a:solidFill>
              <a:latin typeface="Arial"/>
              <a:ea typeface="Arial"/>
              <a:cs typeface="Arial"/>
              <a:sym typeface="Arial"/>
            </a:endParaRPr>
          </a:p>
          <a:p>
            <a:pPr marL="292100" marR="0" lvl="0" indent="-296545" algn="l" rtl="0">
              <a:lnSpc>
                <a:spcPct val="80000"/>
              </a:lnSpc>
              <a:spcBef>
                <a:spcPts val="306"/>
              </a:spcBef>
              <a:spcAft>
                <a:spcPts val="0"/>
              </a:spcAft>
              <a:buClr>
                <a:schemeClr val="dk1"/>
              </a:buClr>
              <a:buSzPts val="1600"/>
              <a:buFont typeface="Arial"/>
              <a:buChar char="•"/>
            </a:pPr>
            <a:r>
              <a:rPr lang="fi-FI" sz="1600" b="1" i="0" u="none" strike="noStrike" cap="none">
                <a:solidFill>
                  <a:schemeClr val="dk1"/>
                </a:solidFill>
                <a:latin typeface="Arial"/>
                <a:ea typeface="Arial"/>
                <a:cs typeface="Arial"/>
                <a:sym typeface="Arial"/>
              </a:rPr>
              <a:t>System testing is difficult </a:t>
            </a:r>
            <a:r>
              <a:rPr lang="fi-FI" sz="1600"/>
              <a:t>i</a:t>
            </a:r>
            <a:r>
              <a:rPr lang="fi-FI" sz="1600" b="1" i="0" u="none" strike="noStrike" cap="none">
                <a:solidFill>
                  <a:schemeClr val="dk1"/>
                </a:solidFill>
                <a:latin typeface="Arial"/>
                <a:ea typeface="Arial"/>
                <a:cs typeface="Arial"/>
                <a:sym typeface="Arial"/>
              </a:rPr>
              <a:t>n a live network -&gt; factory testing, network simulators</a:t>
            </a:r>
            <a:endParaRPr sz="1600"/>
          </a:p>
          <a:p>
            <a:pPr marL="0" marR="0" lvl="0" indent="0" algn="l" rtl="0">
              <a:lnSpc>
                <a:spcPct val="80000"/>
              </a:lnSpc>
              <a:spcBef>
                <a:spcPts val="306"/>
              </a:spcBef>
              <a:spcAft>
                <a:spcPts val="0"/>
              </a:spcAft>
              <a:buNone/>
            </a:pPr>
            <a:endParaRPr sz="700"/>
          </a:p>
          <a:p>
            <a:pPr marL="292100" marR="0" lvl="0" indent="-296545" algn="l" rtl="0">
              <a:lnSpc>
                <a:spcPct val="80000"/>
              </a:lnSpc>
              <a:spcBef>
                <a:spcPts val="306"/>
              </a:spcBef>
              <a:spcAft>
                <a:spcPts val="0"/>
              </a:spcAft>
              <a:buClr>
                <a:schemeClr val="dk1"/>
              </a:buClr>
              <a:buSzPts val="1600"/>
              <a:buFont typeface="Arial"/>
              <a:buChar char="•"/>
            </a:pPr>
            <a:r>
              <a:rPr lang="fi-FI" sz="1600" b="1" i="0" u="none" strike="noStrike" cap="none">
                <a:solidFill>
                  <a:schemeClr val="dk1"/>
                </a:solidFill>
                <a:latin typeface="Arial"/>
                <a:ea typeface="Arial"/>
                <a:cs typeface="Arial"/>
                <a:sym typeface="Arial"/>
              </a:rPr>
              <a:t>Safety issues: self-healing scheme must be disabled </a:t>
            </a:r>
            <a:r>
              <a:rPr lang="fi-FI" sz="1600"/>
              <a:t>in case of an unstable network</a:t>
            </a:r>
            <a:r>
              <a:rPr lang="fi-FI" sz="1600" b="1" i="0" u="none" strike="noStrike" cap="none">
                <a:solidFill>
                  <a:schemeClr val="dk1"/>
                </a:solidFill>
                <a:latin typeface="Arial"/>
                <a:ea typeface="Arial"/>
                <a:cs typeface="Arial"/>
                <a:sym typeface="Arial"/>
              </a:rPr>
              <a:t>, unk</a:t>
            </a:r>
            <a:r>
              <a:rPr lang="fi-FI" sz="1600"/>
              <a:t>nown </a:t>
            </a:r>
            <a:r>
              <a:rPr lang="fi-FI" sz="1600" b="1" i="0" u="none" strike="noStrike" cap="none">
                <a:solidFill>
                  <a:schemeClr val="dk1"/>
                </a:solidFill>
                <a:latin typeface="Arial"/>
                <a:ea typeface="Arial"/>
                <a:cs typeface="Arial"/>
                <a:sym typeface="Arial"/>
              </a:rPr>
              <a:t>switch positions, telecommunication fault or </a:t>
            </a:r>
            <a:r>
              <a:rPr lang="fi-FI" sz="1600"/>
              <a:t>a </a:t>
            </a:r>
            <a:r>
              <a:rPr lang="fi-FI" sz="1600" b="1" i="0" u="none" strike="noStrike" cap="none">
                <a:solidFill>
                  <a:schemeClr val="dk1"/>
                </a:solidFill>
                <a:latin typeface="Arial"/>
                <a:ea typeface="Arial"/>
                <a:cs typeface="Arial"/>
                <a:sym typeface="Arial"/>
              </a:rPr>
              <a:t>DA unit switched in local control mode (</a:t>
            </a:r>
            <a:r>
              <a:rPr lang="fi-FI" sz="1600"/>
              <a:t>maintenance)</a:t>
            </a:r>
            <a:endParaRPr sz="1600"/>
          </a:p>
        </p:txBody>
      </p:sp>
      <p:sp>
        <p:nvSpPr>
          <p:cNvPr id="101" name="Shape 101"/>
          <p:cNvSpPr txBox="1">
            <a:spLocks noGrp="1"/>
          </p:cNvSpPr>
          <p:nvPr>
            <p:ph type="ctrTitle"/>
          </p:nvPr>
        </p:nvSpPr>
        <p:spPr>
          <a:xfrm>
            <a:off x="572400" y="487740"/>
            <a:ext cx="7772400" cy="61688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Self healing – centralized or decentralized</a:t>
            </a:r>
            <a:endParaRPr/>
          </a:p>
        </p:txBody>
      </p:sp>
      <p:sp>
        <p:nvSpPr>
          <p:cNvPr id="102" name="Shape 102"/>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03" name="Shape 103"/>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04" name="Shape 104"/>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07.02.2018</a:t>
            </a:r>
            <a:endParaRPr sz="800" b="1" i="0" u="none" strike="noStrike" cap="none">
              <a:solidFill>
                <a:srgbClr val="898989"/>
              </a:solidFill>
              <a:latin typeface="Arial"/>
              <a:ea typeface="Arial"/>
              <a:cs typeface="Arial"/>
              <a:sym typeface="Arial"/>
            </a:endParaRPr>
          </a:p>
        </p:txBody>
      </p:sp>
      <p:sp>
        <p:nvSpPr>
          <p:cNvPr id="105" name="Shape 105"/>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4</a:t>
            </a:fld>
            <a:endParaRPr sz="800" b="1" i="0" u="none" strike="noStrike" cap="none">
              <a:solidFill>
                <a:srgbClr val="898989"/>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body" idx="1"/>
          </p:nvPr>
        </p:nvSpPr>
        <p:spPr>
          <a:xfrm>
            <a:off x="554875" y="1272650"/>
            <a:ext cx="8215500" cy="4948800"/>
          </a:xfrm>
          <a:prstGeom prst="rect">
            <a:avLst/>
          </a:prstGeom>
          <a:noFill/>
          <a:ln>
            <a:noFill/>
          </a:ln>
        </p:spPr>
        <p:txBody>
          <a:bodyPr spcFirstLastPara="1" wrap="square" lIns="0" tIns="0" rIns="0" bIns="0" anchor="t" anchorCtr="0">
            <a:noAutofit/>
          </a:bodyPr>
          <a:lstStyle/>
          <a:p>
            <a:pPr marL="292100" marR="0" lvl="0" indent="-292100" algn="l" rtl="0">
              <a:lnSpc>
                <a:spcPct val="93884"/>
              </a:lnSpc>
              <a:spcBef>
                <a:spcPts val="0"/>
              </a:spcBef>
              <a:spcAft>
                <a:spcPts val="0"/>
              </a:spcAft>
              <a:buClr>
                <a:schemeClr val="accent3"/>
              </a:buClr>
              <a:buSzPts val="1815"/>
              <a:buFont typeface="Arial"/>
              <a:buNone/>
            </a:pPr>
            <a:r>
              <a:rPr lang="fi-FI" sz="1815" b="1" i="0" u="none" strike="noStrike" cap="none">
                <a:solidFill>
                  <a:schemeClr val="accent3"/>
                </a:solidFill>
                <a:latin typeface="Arial"/>
                <a:ea typeface="Arial"/>
                <a:cs typeface="Arial"/>
                <a:sym typeface="Arial"/>
              </a:rPr>
              <a:t>Short circuit faults</a:t>
            </a:r>
            <a:endParaRPr/>
          </a:p>
          <a:p>
            <a:pPr marL="292100" marR="0" lvl="0" indent="-292100" algn="l" rtl="0">
              <a:lnSpc>
                <a:spcPct val="106833"/>
              </a:lnSpc>
              <a:spcBef>
                <a:spcPts val="319"/>
              </a:spcBef>
              <a:spcAft>
                <a:spcPts val="0"/>
              </a:spcAft>
              <a:buClr>
                <a:schemeClr val="dk1"/>
              </a:buClr>
              <a:buSzPts val="1595"/>
              <a:buFont typeface="Arial"/>
              <a:buChar char="•"/>
            </a:pPr>
            <a:r>
              <a:rPr lang="fi-FI" sz="1595"/>
              <a:t>Cause h</a:t>
            </a:r>
            <a:r>
              <a:rPr lang="fi-FI" sz="1595" b="1" i="0" u="none" strike="noStrike" cap="none">
                <a:solidFill>
                  <a:schemeClr val="dk1"/>
                </a:solidFill>
                <a:latin typeface="Arial"/>
                <a:ea typeface="Arial"/>
                <a:cs typeface="Arial"/>
                <a:sym typeface="Arial"/>
              </a:rPr>
              <a:t>igh fault currents</a:t>
            </a:r>
            <a:endParaRPr/>
          </a:p>
          <a:p>
            <a:pPr marL="292100" marR="0" lvl="0" indent="-292100" algn="l" rtl="0">
              <a:lnSpc>
                <a:spcPct val="106833"/>
              </a:lnSpc>
              <a:spcBef>
                <a:spcPts val="319"/>
              </a:spcBef>
              <a:spcAft>
                <a:spcPts val="0"/>
              </a:spcAft>
              <a:buClr>
                <a:schemeClr val="dk1"/>
              </a:buClr>
              <a:buSzPts val="1595"/>
              <a:buFont typeface="Arial"/>
              <a:buChar char="•"/>
            </a:pPr>
            <a:r>
              <a:rPr lang="fi-FI" sz="1595"/>
              <a:t>S</a:t>
            </a:r>
            <a:r>
              <a:rPr lang="fi-FI" sz="1595" b="1" i="0" u="none" strike="noStrike" cap="none">
                <a:solidFill>
                  <a:schemeClr val="dk1"/>
                </a:solidFill>
                <a:latin typeface="Arial"/>
                <a:ea typeface="Arial"/>
                <a:cs typeface="Arial"/>
                <a:sym typeface="Arial"/>
              </a:rPr>
              <a:t>econdary substations are already equipped with short circuit indicators</a:t>
            </a:r>
            <a:endParaRPr/>
          </a:p>
          <a:p>
            <a:pPr marL="292100" marR="0" lvl="0" indent="-292100" algn="l" rtl="0">
              <a:lnSpc>
                <a:spcPct val="106833"/>
              </a:lnSpc>
              <a:spcBef>
                <a:spcPts val="319"/>
              </a:spcBef>
              <a:spcAft>
                <a:spcPts val="0"/>
              </a:spcAft>
              <a:buClr>
                <a:schemeClr val="dk1"/>
              </a:buClr>
              <a:buSzPts val="1595"/>
              <a:buFont typeface="Arial"/>
              <a:buChar char="•"/>
            </a:pPr>
            <a:r>
              <a:rPr lang="fi-FI" sz="1595"/>
              <a:t>F</a:t>
            </a:r>
            <a:r>
              <a:rPr lang="fi-FI" sz="1595" b="1" i="0" u="none" strike="noStrike" cap="none">
                <a:solidFill>
                  <a:schemeClr val="dk1"/>
                </a:solidFill>
                <a:latin typeface="Arial"/>
                <a:ea typeface="Arial"/>
                <a:cs typeface="Arial"/>
                <a:sym typeface="Arial"/>
              </a:rPr>
              <a:t>aults are easy to locate</a:t>
            </a:r>
            <a:endParaRPr sz="1100" b="1" i="0" u="none" strike="noStrike" cap="none">
              <a:solidFill>
                <a:schemeClr val="dk1"/>
              </a:solidFill>
              <a:latin typeface="Arial"/>
              <a:ea typeface="Arial"/>
              <a:cs typeface="Arial"/>
              <a:sym typeface="Arial"/>
            </a:endParaRPr>
          </a:p>
          <a:p>
            <a:pPr marL="292100" marR="0" lvl="0" indent="-292100" algn="l" rtl="0">
              <a:lnSpc>
                <a:spcPct val="93884"/>
              </a:lnSpc>
              <a:spcBef>
                <a:spcPts val="363"/>
              </a:spcBef>
              <a:spcAft>
                <a:spcPts val="0"/>
              </a:spcAft>
              <a:buClr>
                <a:schemeClr val="accent3"/>
              </a:buClr>
              <a:buSzPts val="1815"/>
              <a:buFont typeface="Arial"/>
              <a:buNone/>
            </a:pPr>
            <a:r>
              <a:rPr lang="fi-FI" sz="1815" b="1" i="0" u="none" strike="noStrike" cap="none">
                <a:solidFill>
                  <a:schemeClr val="accent3"/>
                </a:solidFill>
                <a:latin typeface="Arial"/>
                <a:ea typeface="Arial"/>
                <a:cs typeface="Arial"/>
                <a:sym typeface="Arial"/>
              </a:rPr>
              <a:t>Earth faults</a:t>
            </a:r>
            <a:endParaRPr/>
          </a:p>
          <a:p>
            <a:pPr marL="292100" marR="0" lvl="0" indent="-292100" algn="l" rtl="0">
              <a:lnSpc>
                <a:spcPct val="106833"/>
              </a:lnSpc>
              <a:spcBef>
                <a:spcPts val="319"/>
              </a:spcBef>
              <a:spcAft>
                <a:spcPts val="0"/>
              </a:spcAft>
              <a:buClr>
                <a:schemeClr val="dk1"/>
              </a:buClr>
              <a:buSzPts val="1595"/>
              <a:buFont typeface="Arial"/>
              <a:buChar char="•"/>
            </a:pPr>
            <a:r>
              <a:rPr lang="fi-FI" sz="1595" b="1" i="0" u="none" strike="noStrike" cap="none">
                <a:solidFill>
                  <a:schemeClr val="dk1"/>
                </a:solidFill>
                <a:latin typeface="Arial"/>
                <a:ea typeface="Arial"/>
                <a:cs typeface="Arial"/>
                <a:sym typeface="Arial"/>
              </a:rPr>
              <a:t>MV networks typically isolated or compensated, earth fault current very low</a:t>
            </a:r>
            <a:endParaRPr/>
          </a:p>
          <a:p>
            <a:pPr marL="292100" marR="0" lvl="0" indent="-292100" algn="l" rtl="0">
              <a:lnSpc>
                <a:spcPct val="106833"/>
              </a:lnSpc>
              <a:spcBef>
                <a:spcPts val="319"/>
              </a:spcBef>
              <a:spcAft>
                <a:spcPts val="0"/>
              </a:spcAft>
              <a:buClr>
                <a:schemeClr val="dk1"/>
              </a:buClr>
              <a:buSzPts val="1595"/>
              <a:buFont typeface="Arial"/>
              <a:buChar char="•"/>
            </a:pPr>
            <a:r>
              <a:rPr lang="fi-FI" sz="1595"/>
              <a:t>S</a:t>
            </a:r>
            <a:r>
              <a:rPr lang="fi-FI" sz="1595" b="1" i="0" u="none" strike="noStrike" cap="none">
                <a:solidFill>
                  <a:schemeClr val="dk1"/>
                </a:solidFill>
                <a:latin typeface="Arial"/>
                <a:ea typeface="Arial"/>
                <a:cs typeface="Arial"/>
                <a:sym typeface="Arial"/>
              </a:rPr>
              <a:t>ustained operation can cause earth fault to evolve into multiple faults, isolation is needed</a:t>
            </a:r>
            <a:endParaRPr/>
          </a:p>
          <a:p>
            <a:pPr marL="292100" marR="0" lvl="0" indent="-292100" algn="l" rtl="0">
              <a:lnSpc>
                <a:spcPct val="106833"/>
              </a:lnSpc>
              <a:spcBef>
                <a:spcPts val="319"/>
              </a:spcBef>
              <a:spcAft>
                <a:spcPts val="0"/>
              </a:spcAft>
              <a:buClr>
                <a:schemeClr val="dk1"/>
              </a:buClr>
              <a:buSzPts val="1595"/>
              <a:buFont typeface="Arial"/>
              <a:buChar char="•"/>
            </a:pPr>
            <a:r>
              <a:rPr lang="fi-FI" sz="1595"/>
              <a:t>F</a:t>
            </a:r>
            <a:r>
              <a:rPr lang="fi-FI" sz="1595" b="1" i="0" u="none" strike="noStrike" cap="none">
                <a:solidFill>
                  <a:schemeClr val="dk1"/>
                </a:solidFill>
                <a:latin typeface="Arial"/>
                <a:ea typeface="Arial"/>
                <a:cs typeface="Arial"/>
                <a:sym typeface="Arial"/>
              </a:rPr>
              <a:t>ault locating done by manual switching actions, which may </a:t>
            </a:r>
            <a:r>
              <a:rPr lang="fi-FI" sz="1595"/>
              <a:t>involve</a:t>
            </a:r>
            <a:r>
              <a:rPr lang="fi-FI" sz="1595" b="1" i="0" u="none" strike="noStrike" cap="none">
                <a:solidFill>
                  <a:schemeClr val="dk1"/>
                </a:solidFill>
                <a:latin typeface="Arial"/>
                <a:ea typeface="Arial"/>
                <a:cs typeface="Arial"/>
                <a:sym typeface="Arial"/>
              </a:rPr>
              <a:t> several trials</a:t>
            </a:r>
            <a:endParaRPr/>
          </a:p>
          <a:p>
            <a:pPr marL="292100" marR="0" lvl="0" indent="-292100" algn="l" rtl="0">
              <a:lnSpc>
                <a:spcPct val="106833"/>
              </a:lnSpc>
              <a:spcBef>
                <a:spcPts val="319"/>
              </a:spcBef>
              <a:spcAft>
                <a:spcPts val="0"/>
              </a:spcAft>
              <a:buClr>
                <a:schemeClr val="dk1"/>
              </a:buClr>
              <a:buSzPts val="1595"/>
              <a:buFont typeface="Arial"/>
              <a:buChar char="•"/>
            </a:pPr>
            <a:r>
              <a:rPr lang="fi-FI" sz="1595"/>
              <a:t>S</a:t>
            </a:r>
            <a:r>
              <a:rPr lang="fi-FI" sz="1595" b="1" i="0" u="none" strike="noStrike" cap="none">
                <a:solidFill>
                  <a:schemeClr val="dk1"/>
                </a:solidFill>
                <a:latin typeface="Arial"/>
                <a:ea typeface="Arial"/>
                <a:cs typeface="Arial"/>
                <a:sym typeface="Arial"/>
              </a:rPr>
              <a:t>witch onto fault causes new interruptions on restored load points, repetitive power on-off situations are harmful to customer’s devices</a:t>
            </a:r>
            <a:endParaRPr/>
          </a:p>
          <a:p>
            <a:pPr marL="292100" marR="0" lvl="0" indent="-292100" algn="l" rtl="0">
              <a:lnSpc>
                <a:spcPct val="106833"/>
              </a:lnSpc>
              <a:spcBef>
                <a:spcPts val="319"/>
              </a:spcBef>
              <a:spcAft>
                <a:spcPts val="0"/>
              </a:spcAft>
              <a:buClr>
                <a:schemeClr val="dk1"/>
              </a:buClr>
              <a:buSzPts val="1595"/>
              <a:buFont typeface="Arial"/>
              <a:buChar char="•"/>
            </a:pPr>
            <a:r>
              <a:rPr lang="fi-FI" sz="1595"/>
              <a:t>F</a:t>
            </a:r>
            <a:r>
              <a:rPr lang="fi-FI" sz="1595" b="1" i="0" u="none" strike="noStrike" cap="none">
                <a:solidFill>
                  <a:schemeClr val="dk1"/>
                </a:solidFill>
                <a:latin typeface="Arial"/>
                <a:ea typeface="Arial"/>
                <a:cs typeface="Arial"/>
                <a:sym typeface="Arial"/>
              </a:rPr>
              <a:t>ault indication data can only be gathered from protection relays or from DA</a:t>
            </a:r>
            <a:endParaRPr/>
          </a:p>
          <a:p>
            <a:pPr marL="292100" marR="0" lvl="0" indent="-292100" algn="l" rtl="0">
              <a:lnSpc>
                <a:spcPct val="106833"/>
              </a:lnSpc>
              <a:spcBef>
                <a:spcPts val="319"/>
              </a:spcBef>
              <a:spcAft>
                <a:spcPts val="0"/>
              </a:spcAft>
              <a:buClr>
                <a:schemeClr val="accent3"/>
              </a:buClr>
              <a:buSzPts val="1595"/>
              <a:buFont typeface="Arial"/>
              <a:buChar char="•"/>
            </a:pPr>
            <a:r>
              <a:rPr lang="fi-FI" sz="1595" b="1" i="0" u="none" strike="noStrike" cap="none">
                <a:solidFill>
                  <a:schemeClr val="accent3"/>
                </a:solidFill>
                <a:latin typeface="Arial"/>
                <a:ea typeface="Arial"/>
                <a:cs typeface="Arial"/>
                <a:sym typeface="Arial"/>
              </a:rPr>
              <a:t>Intelligent earth fault indicators are needed</a:t>
            </a:r>
            <a:endParaRPr sz="1595" b="1" i="0" u="none" strike="noStrike" cap="none">
              <a:solidFill>
                <a:schemeClr val="accent3"/>
              </a:solidFill>
              <a:latin typeface="Arial"/>
              <a:ea typeface="Arial"/>
              <a:cs typeface="Arial"/>
              <a:sym typeface="Arial"/>
            </a:endParaRPr>
          </a:p>
          <a:p>
            <a:pPr marL="0" marR="0" lvl="0" indent="0" algn="l" rtl="0">
              <a:lnSpc>
                <a:spcPct val="93884"/>
              </a:lnSpc>
              <a:spcBef>
                <a:spcPts val="363"/>
              </a:spcBef>
              <a:spcAft>
                <a:spcPts val="0"/>
              </a:spcAft>
              <a:buClr>
                <a:schemeClr val="accent3"/>
              </a:buClr>
              <a:buSzPts val="1815"/>
              <a:buFont typeface="Arial"/>
              <a:buNone/>
            </a:pPr>
            <a:r>
              <a:rPr lang="fi-FI" sz="1815" b="1" i="0" u="none" strike="noStrike" cap="none">
                <a:solidFill>
                  <a:schemeClr val="accent3"/>
                </a:solidFill>
                <a:latin typeface="Arial"/>
                <a:ea typeface="Arial"/>
                <a:cs typeface="Arial"/>
                <a:sym typeface="Arial"/>
              </a:rPr>
              <a:t>Fault management procedure is not 100% satisfactory until the network is fully automated </a:t>
            </a:r>
            <a:endParaRPr sz="1815" b="1" i="0" u="none" strike="noStrike" cap="none">
              <a:solidFill>
                <a:schemeClr val="accent3"/>
              </a:solidFill>
              <a:latin typeface="Arial"/>
              <a:ea typeface="Arial"/>
              <a:cs typeface="Arial"/>
              <a:sym typeface="Arial"/>
            </a:endParaRPr>
          </a:p>
        </p:txBody>
      </p:sp>
      <p:sp>
        <p:nvSpPr>
          <p:cNvPr id="111" name="Shape 111"/>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Fault management – different fault types</a:t>
            </a:r>
            <a:endParaRPr sz="2700" b="1" i="0" u="none" strike="noStrike" cap="none">
              <a:solidFill>
                <a:schemeClr val="accent3"/>
              </a:solidFill>
              <a:latin typeface="Arial"/>
              <a:ea typeface="Arial"/>
              <a:cs typeface="Arial"/>
              <a:sym typeface="Arial"/>
            </a:endParaRPr>
          </a:p>
        </p:txBody>
      </p:sp>
      <p:sp>
        <p:nvSpPr>
          <p:cNvPr id="112" name="Shape 112"/>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13" name="Shape 113"/>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14" name="Shape 114"/>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07.02.2018</a:t>
            </a:r>
            <a:endParaRPr sz="800" b="1" i="0" u="none" strike="noStrike" cap="none">
              <a:solidFill>
                <a:srgbClr val="898989"/>
              </a:solidFill>
              <a:latin typeface="Arial"/>
              <a:ea typeface="Arial"/>
              <a:cs typeface="Arial"/>
              <a:sym typeface="Arial"/>
            </a:endParaRPr>
          </a:p>
        </p:txBody>
      </p:sp>
      <p:sp>
        <p:nvSpPr>
          <p:cNvPr id="115" name="Shape 115"/>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5</a:t>
            </a:fld>
            <a:endParaRPr sz="800" b="1" i="0" u="none" strike="noStrike" cap="none">
              <a:solidFill>
                <a:srgbClr val="898989"/>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Shape 120"/>
          <p:cNvPicPr preferRelativeResize="0"/>
          <p:nvPr/>
        </p:nvPicPr>
        <p:blipFill rotWithShape="1">
          <a:blip r:embed="rId3">
            <a:alphaModFix/>
          </a:blip>
          <a:srcRect/>
          <a:stretch/>
        </p:blipFill>
        <p:spPr>
          <a:xfrm>
            <a:off x="4973638" y="2373363"/>
            <a:ext cx="4036150" cy="4119657"/>
          </a:xfrm>
          <a:prstGeom prst="rect">
            <a:avLst/>
          </a:prstGeom>
          <a:noFill/>
          <a:ln>
            <a:noFill/>
          </a:ln>
        </p:spPr>
      </p:pic>
      <p:sp>
        <p:nvSpPr>
          <p:cNvPr id="121" name="Shape 121"/>
          <p:cNvSpPr txBox="1">
            <a:spLocks noGrp="1"/>
          </p:cNvSpPr>
          <p:nvPr>
            <p:ph type="body" idx="1"/>
          </p:nvPr>
        </p:nvSpPr>
        <p:spPr>
          <a:xfrm>
            <a:off x="483900" y="1271775"/>
            <a:ext cx="8207700" cy="1244700"/>
          </a:xfrm>
          <a:prstGeom prst="rect">
            <a:avLst/>
          </a:prstGeom>
          <a:noFill/>
          <a:ln>
            <a:noFill/>
          </a:ln>
        </p:spPr>
        <p:txBody>
          <a:bodyPr spcFirstLastPara="1" wrap="square" lIns="0" tIns="0" rIns="0" bIns="0" anchor="t" anchorCtr="0">
            <a:noAutofit/>
          </a:bodyPr>
          <a:lstStyle/>
          <a:p>
            <a:pPr marL="292100" marR="0" lvl="0" indent="-292100" algn="l" rtl="0">
              <a:lnSpc>
                <a:spcPct val="106500"/>
              </a:lnSpc>
              <a:spcBef>
                <a:spcPts val="0"/>
              </a:spcBef>
              <a:spcAft>
                <a:spcPts val="0"/>
              </a:spcAft>
              <a:buClr>
                <a:schemeClr val="dk1"/>
              </a:buClr>
              <a:buSzPts val="1600"/>
              <a:buFont typeface="Arial"/>
              <a:buChar char="•"/>
            </a:pPr>
            <a:r>
              <a:rPr lang="fi-FI" sz="1600" b="1" i="0" u="none" strike="noStrike" cap="none">
                <a:solidFill>
                  <a:schemeClr val="dk1"/>
                </a:solidFill>
                <a:latin typeface="Arial"/>
                <a:ea typeface="Arial"/>
                <a:cs typeface="Arial"/>
                <a:sym typeface="Arial"/>
              </a:rPr>
              <a:t>If no fault detection in a S/S, the fault is located upstream. Upstream switch shall be opened if the fault is not already isolated by adjacent substation</a:t>
            </a:r>
            <a:br>
              <a:rPr lang="fi-FI" sz="1600" b="1" i="0" u="none" strike="noStrike" cap="none">
                <a:solidFill>
                  <a:schemeClr val="dk1"/>
                </a:solidFill>
                <a:latin typeface="Arial"/>
                <a:ea typeface="Arial"/>
                <a:cs typeface="Arial"/>
                <a:sym typeface="Arial"/>
              </a:rPr>
            </a:br>
            <a:endParaRPr sz="900" b="1" i="0" u="none" strike="noStrike" cap="none">
              <a:solidFill>
                <a:schemeClr val="dk1"/>
              </a:solidFill>
              <a:latin typeface="Arial"/>
              <a:ea typeface="Arial"/>
              <a:cs typeface="Arial"/>
              <a:sym typeface="Arial"/>
            </a:endParaRPr>
          </a:p>
          <a:p>
            <a:pPr marL="292100" marR="0" lvl="0" indent="-292100" algn="l" rtl="0">
              <a:lnSpc>
                <a:spcPct val="106500"/>
              </a:lnSpc>
              <a:spcBef>
                <a:spcPts val="320"/>
              </a:spcBef>
              <a:spcAft>
                <a:spcPts val="0"/>
              </a:spcAft>
              <a:buClr>
                <a:schemeClr val="dk1"/>
              </a:buClr>
              <a:buSzPts val="1600"/>
              <a:buFont typeface="Arial"/>
              <a:buChar char="•"/>
            </a:pPr>
            <a:r>
              <a:rPr lang="fi-FI" sz="1600" b="1" i="0" u="none" strike="noStrike" cap="none">
                <a:solidFill>
                  <a:schemeClr val="dk1"/>
                </a:solidFill>
                <a:latin typeface="Arial"/>
                <a:ea typeface="Arial"/>
                <a:cs typeface="Arial"/>
                <a:sym typeface="Arial"/>
              </a:rPr>
              <a:t>If detectors indicate fault within a S/S (e.g. faulty cable termination)</a:t>
            </a:r>
            <a:r>
              <a:rPr lang="fi-FI" sz="1600"/>
              <a:t>, s</a:t>
            </a:r>
            <a:r>
              <a:rPr lang="fi-FI" sz="1600" b="1" i="0" u="none" strike="noStrike" cap="none">
                <a:solidFill>
                  <a:schemeClr val="dk1"/>
                </a:solidFill>
                <a:latin typeface="Arial"/>
                <a:ea typeface="Arial"/>
                <a:cs typeface="Arial"/>
                <a:sym typeface="Arial"/>
              </a:rPr>
              <a:t>ystem shall open the switches in the two neighbouring substations too</a:t>
            </a:r>
            <a:endParaRPr/>
          </a:p>
          <a:p>
            <a:pPr marL="292100" marR="0" lvl="0" indent="-190500" algn="l" rtl="0">
              <a:lnSpc>
                <a:spcPct val="106500"/>
              </a:lnSpc>
              <a:spcBef>
                <a:spcPts val="320"/>
              </a:spcBef>
              <a:spcAft>
                <a:spcPts val="0"/>
              </a:spcAft>
              <a:buClr>
                <a:schemeClr val="dk1"/>
              </a:buClr>
              <a:buSzPts val="1600"/>
              <a:buFont typeface="Arial"/>
              <a:buNone/>
            </a:pPr>
            <a:endParaRPr sz="1600" b="1" i="0" u="none" strike="noStrike" cap="none">
              <a:solidFill>
                <a:schemeClr val="dk1"/>
              </a:solidFill>
              <a:latin typeface="Arial"/>
              <a:ea typeface="Arial"/>
              <a:cs typeface="Arial"/>
              <a:sym typeface="Arial"/>
            </a:endParaRPr>
          </a:p>
        </p:txBody>
      </p:sp>
      <p:sp>
        <p:nvSpPr>
          <p:cNvPr id="122" name="Shape 122"/>
          <p:cNvSpPr txBox="1">
            <a:spLocks noGrp="1"/>
          </p:cNvSpPr>
          <p:nvPr>
            <p:ph type="ctrTitle"/>
          </p:nvPr>
        </p:nvSpPr>
        <p:spPr>
          <a:xfrm>
            <a:off x="572400" y="487740"/>
            <a:ext cx="7772400" cy="575211"/>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Fault management - switching actions [2]</a:t>
            </a:r>
            <a:endParaRPr/>
          </a:p>
        </p:txBody>
      </p:sp>
      <p:sp>
        <p:nvSpPr>
          <p:cNvPr id="123" name="Shape 123"/>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07.02.2018</a:t>
            </a:r>
            <a:endParaRPr sz="800" b="1" i="0" u="none" strike="noStrike" cap="none">
              <a:solidFill>
                <a:srgbClr val="898989"/>
              </a:solidFill>
              <a:latin typeface="Arial"/>
              <a:ea typeface="Arial"/>
              <a:cs typeface="Arial"/>
              <a:sym typeface="Arial"/>
            </a:endParaRPr>
          </a:p>
        </p:txBody>
      </p:sp>
      <p:sp>
        <p:nvSpPr>
          <p:cNvPr id="124" name="Shape 124"/>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6</a:t>
            </a:fld>
            <a:endParaRPr sz="800" b="1" i="0" u="none" strike="noStrike" cap="none">
              <a:solidFill>
                <a:srgbClr val="898989"/>
              </a:solidFill>
              <a:latin typeface="Arial"/>
              <a:ea typeface="Arial"/>
              <a:cs typeface="Arial"/>
              <a:sym typeface="Arial"/>
            </a:endParaRPr>
          </a:p>
        </p:txBody>
      </p:sp>
      <p:sp>
        <p:nvSpPr>
          <p:cNvPr id="125" name="Shape 125"/>
          <p:cNvSpPr/>
          <p:nvPr/>
        </p:nvSpPr>
        <p:spPr>
          <a:xfrm>
            <a:off x="381849" y="2592824"/>
            <a:ext cx="4662000" cy="3047100"/>
          </a:xfrm>
          <a:prstGeom prst="rect">
            <a:avLst/>
          </a:prstGeom>
          <a:noFill/>
          <a:ln>
            <a:noFill/>
          </a:ln>
        </p:spPr>
        <p:txBody>
          <a:bodyPr spcFirstLastPara="1" wrap="square" lIns="91425" tIns="45700" rIns="91425" bIns="45700" anchor="t" anchorCtr="0">
            <a:noAutofit/>
          </a:bodyPr>
          <a:lstStyle/>
          <a:p>
            <a:pPr marL="285750" marR="0" lvl="0" indent="-285750" algn="l" rtl="0">
              <a:spcBef>
                <a:spcPts val="0"/>
              </a:spcBef>
              <a:spcAft>
                <a:spcPts val="0"/>
              </a:spcAft>
              <a:buClr>
                <a:schemeClr val="dk1"/>
              </a:buClr>
              <a:buSzPts val="1600"/>
              <a:buFont typeface="Arial"/>
              <a:buChar char="•"/>
            </a:pPr>
            <a:r>
              <a:rPr lang="fi-FI" sz="1600" b="1" i="0" u="none" strike="noStrike" cap="none">
                <a:solidFill>
                  <a:schemeClr val="dk1"/>
                </a:solidFill>
                <a:latin typeface="Arial"/>
                <a:ea typeface="Arial"/>
                <a:cs typeface="Arial"/>
                <a:sym typeface="Arial"/>
              </a:rPr>
              <a:t>If the fault detectors indicate downstream fault, the downstream switch shall be opened if the fault is not already isolated by adjacent substation </a:t>
            </a:r>
            <a:endParaRPr/>
          </a:p>
          <a:p>
            <a:pPr marL="285750" marR="0" lvl="0" indent="-184150" algn="l" rtl="0">
              <a:spcBef>
                <a:spcPts val="0"/>
              </a:spcBef>
              <a:spcAft>
                <a:spcPts val="0"/>
              </a:spcAft>
              <a:buClr>
                <a:schemeClr val="dk1"/>
              </a:buClr>
              <a:buSzPts val="1600"/>
              <a:buFont typeface="Arial"/>
              <a:buNone/>
            </a:pPr>
            <a:endParaRPr sz="900" b="1" i="0" u="none" strike="noStrike" cap="none">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1600"/>
              <a:buFont typeface="Arial"/>
              <a:buChar char="•"/>
            </a:pPr>
            <a:r>
              <a:rPr lang="fi-FI" sz="1600" b="1" i="0" u="none" strike="noStrike" cap="none">
                <a:solidFill>
                  <a:schemeClr val="dk1"/>
                </a:solidFill>
                <a:latin typeface="Arial"/>
                <a:ea typeface="Arial"/>
                <a:cs typeface="Arial"/>
                <a:sym typeface="Arial"/>
              </a:rPr>
              <a:t>If the fault upstream of the normal open point has been isolated, it is safe to close the open point</a:t>
            </a:r>
            <a:endParaRPr/>
          </a:p>
          <a:p>
            <a:pPr marL="285750" marR="0" lvl="0" indent="-184150" algn="l" rtl="0">
              <a:spcBef>
                <a:spcPts val="0"/>
              </a:spcBef>
              <a:spcAft>
                <a:spcPts val="0"/>
              </a:spcAft>
              <a:buClr>
                <a:schemeClr val="dk1"/>
              </a:buClr>
              <a:buSzPts val="1600"/>
              <a:buFont typeface="Arial"/>
              <a:buNone/>
            </a:pPr>
            <a:endParaRPr sz="900" b="1" i="0" u="none" strike="noStrike" cap="none">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1600"/>
              <a:buFont typeface="Arial"/>
              <a:buChar char="•"/>
            </a:pPr>
            <a:r>
              <a:rPr lang="fi-FI" sz="1600" b="1" i="0" u="none" strike="noStrike" cap="none">
                <a:solidFill>
                  <a:schemeClr val="dk1"/>
                </a:solidFill>
                <a:latin typeface="Arial"/>
                <a:ea typeface="Arial"/>
                <a:cs typeface="Arial"/>
                <a:sym typeface="Arial"/>
              </a:rPr>
              <a:t>If the fault downstream of the primary substation has been isolated, it is safe to reclose the circuit breaker</a:t>
            </a:r>
            <a:endParaRPr sz="1600" b="1" i="0" u="none" strike="noStrike" cap="none">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pic>
        <p:nvPicPr>
          <p:cNvPr id="130" name="Shape 130"/>
          <p:cNvPicPr preferRelativeResize="0"/>
          <p:nvPr/>
        </p:nvPicPr>
        <p:blipFill rotWithShape="1">
          <a:blip r:embed="rId3">
            <a:alphaModFix/>
          </a:blip>
          <a:srcRect/>
          <a:stretch/>
        </p:blipFill>
        <p:spPr>
          <a:xfrm>
            <a:off x="91451" y="1450614"/>
            <a:ext cx="5596511" cy="4049535"/>
          </a:xfrm>
          <a:prstGeom prst="rect">
            <a:avLst/>
          </a:prstGeom>
          <a:noFill/>
          <a:ln>
            <a:noFill/>
          </a:ln>
        </p:spPr>
      </p:pic>
      <p:sp>
        <p:nvSpPr>
          <p:cNvPr id="131" name="Shape 131"/>
          <p:cNvSpPr txBox="1">
            <a:spLocks noGrp="1"/>
          </p:cNvSpPr>
          <p:nvPr>
            <p:ph type="ctrTitle"/>
          </p:nvPr>
        </p:nvSpPr>
        <p:spPr>
          <a:xfrm>
            <a:off x="343749" y="369469"/>
            <a:ext cx="8534779" cy="43607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Example of self-healing system – Circuit Breaker [3]</a:t>
            </a:r>
            <a:endParaRPr/>
          </a:p>
        </p:txBody>
      </p:sp>
      <p:sp>
        <p:nvSpPr>
          <p:cNvPr id="132" name="Shape 132"/>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33" name="Shape 133"/>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34" name="Shape 134"/>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07.02.2018</a:t>
            </a:r>
            <a:endParaRPr sz="800" b="1" i="0" u="none" strike="noStrike" cap="none">
              <a:solidFill>
                <a:srgbClr val="898989"/>
              </a:solidFill>
              <a:latin typeface="Arial"/>
              <a:ea typeface="Arial"/>
              <a:cs typeface="Arial"/>
              <a:sym typeface="Arial"/>
            </a:endParaRPr>
          </a:p>
        </p:txBody>
      </p:sp>
      <p:sp>
        <p:nvSpPr>
          <p:cNvPr id="135" name="Shape 135"/>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7</a:t>
            </a:fld>
            <a:endParaRPr sz="800" b="1" i="0" u="none" strike="noStrike" cap="none">
              <a:solidFill>
                <a:srgbClr val="898989"/>
              </a:solidFill>
              <a:latin typeface="Arial"/>
              <a:ea typeface="Arial"/>
              <a:cs typeface="Arial"/>
              <a:sym typeface="Arial"/>
            </a:endParaRPr>
          </a:p>
        </p:txBody>
      </p:sp>
      <p:sp>
        <p:nvSpPr>
          <p:cNvPr id="136" name="Shape 136"/>
          <p:cNvSpPr/>
          <p:nvPr/>
        </p:nvSpPr>
        <p:spPr>
          <a:xfrm>
            <a:off x="5687962" y="1239371"/>
            <a:ext cx="3364587" cy="430887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i-FI" sz="1800" b="1" i="0" u="none" strike="noStrike" cap="none">
                <a:solidFill>
                  <a:schemeClr val="dk1"/>
                </a:solidFill>
                <a:latin typeface="Arial"/>
                <a:ea typeface="Arial"/>
                <a:cs typeface="Arial"/>
                <a:sym typeface="Arial"/>
              </a:rPr>
              <a:t>Protection example for CB</a:t>
            </a:r>
            <a:endParaRPr/>
          </a:p>
          <a:p>
            <a:pPr marL="0" marR="0" lvl="0" indent="0" algn="l" rtl="0">
              <a:spcBef>
                <a:spcPts val="0"/>
              </a:spcBef>
              <a:spcAft>
                <a:spcPts val="0"/>
              </a:spcAft>
              <a:buNone/>
            </a:pPr>
            <a:endParaRPr sz="1600" b="1">
              <a:solidFill>
                <a:schemeClr val="dk1"/>
              </a:solidFill>
              <a:latin typeface="Arial"/>
              <a:ea typeface="Arial"/>
              <a:cs typeface="Arial"/>
              <a:sym typeface="Arial"/>
            </a:endParaRPr>
          </a:p>
          <a:p>
            <a:pPr marL="285750" marR="0" lvl="0" indent="-285750" algn="l" rtl="0">
              <a:lnSpc>
                <a:spcPct val="150000"/>
              </a:lnSpc>
              <a:spcBef>
                <a:spcPts val="0"/>
              </a:spcBef>
              <a:spcAft>
                <a:spcPts val="0"/>
              </a:spcAft>
              <a:buClr>
                <a:schemeClr val="accent3"/>
              </a:buClr>
              <a:buSzPts val="1600"/>
              <a:buFont typeface="Arial"/>
              <a:buChar char="•"/>
            </a:pPr>
            <a:r>
              <a:rPr lang="fi-FI" sz="1600" b="1">
                <a:solidFill>
                  <a:schemeClr val="accent3"/>
                </a:solidFill>
                <a:latin typeface="Arial"/>
                <a:ea typeface="Arial"/>
                <a:cs typeface="Arial"/>
                <a:sym typeface="Arial"/>
              </a:rPr>
              <a:t>3-phase overcurrent (instantaneous, time delayed)</a:t>
            </a:r>
            <a:endParaRPr sz="1600" b="1">
              <a:solidFill>
                <a:schemeClr val="accent3"/>
              </a:solidFill>
              <a:latin typeface="Arial"/>
              <a:ea typeface="Arial"/>
              <a:cs typeface="Arial"/>
              <a:sym typeface="Arial"/>
            </a:endParaRPr>
          </a:p>
          <a:p>
            <a:pPr marL="285750" marR="0" lvl="0" indent="-285750" algn="l" rtl="0">
              <a:lnSpc>
                <a:spcPct val="150000"/>
              </a:lnSpc>
              <a:spcBef>
                <a:spcPts val="0"/>
              </a:spcBef>
              <a:spcAft>
                <a:spcPts val="0"/>
              </a:spcAft>
              <a:buClr>
                <a:schemeClr val="dk1"/>
              </a:buClr>
              <a:buSzPts val="1600"/>
              <a:buFont typeface="Arial"/>
              <a:buChar char="•"/>
            </a:pPr>
            <a:r>
              <a:rPr lang="fi-FI" sz="1600" b="1">
                <a:solidFill>
                  <a:schemeClr val="dk1"/>
                </a:solidFill>
                <a:latin typeface="Arial"/>
                <a:ea typeface="Arial"/>
                <a:cs typeface="Arial"/>
                <a:sym typeface="Arial"/>
              </a:rPr>
              <a:t>Undirectional earth fault current</a:t>
            </a:r>
            <a:endParaRPr sz="1600" b="1">
              <a:solidFill>
                <a:schemeClr val="dk1"/>
              </a:solidFill>
              <a:latin typeface="Arial"/>
              <a:ea typeface="Arial"/>
              <a:cs typeface="Arial"/>
              <a:sym typeface="Arial"/>
            </a:endParaRPr>
          </a:p>
          <a:p>
            <a:pPr marL="285750" marR="0" lvl="0" indent="-285750" algn="l" rtl="0">
              <a:lnSpc>
                <a:spcPct val="150000"/>
              </a:lnSpc>
              <a:spcBef>
                <a:spcPts val="0"/>
              </a:spcBef>
              <a:spcAft>
                <a:spcPts val="0"/>
              </a:spcAft>
              <a:buClr>
                <a:schemeClr val="accent3"/>
              </a:buClr>
              <a:buSzPts val="1600"/>
              <a:buFont typeface="Arial"/>
              <a:buChar char="•"/>
            </a:pPr>
            <a:r>
              <a:rPr lang="fi-FI" sz="1600" b="1">
                <a:solidFill>
                  <a:schemeClr val="accent3"/>
                </a:solidFill>
                <a:latin typeface="Arial"/>
                <a:ea typeface="Arial"/>
                <a:cs typeface="Arial"/>
                <a:sym typeface="Arial"/>
              </a:rPr>
              <a:t>Directional earth fault current (Uo measurement)</a:t>
            </a:r>
            <a:endParaRPr/>
          </a:p>
          <a:p>
            <a:pPr marL="285750" marR="0" lvl="0" indent="-285750" algn="l" rtl="0">
              <a:lnSpc>
                <a:spcPct val="150000"/>
              </a:lnSpc>
              <a:spcBef>
                <a:spcPts val="0"/>
              </a:spcBef>
              <a:spcAft>
                <a:spcPts val="0"/>
              </a:spcAft>
              <a:buClr>
                <a:schemeClr val="dk1"/>
              </a:buClr>
              <a:buSzPts val="1600"/>
              <a:buFont typeface="Arial"/>
              <a:buChar char="•"/>
            </a:pPr>
            <a:r>
              <a:rPr lang="fi-FI" sz="1600" b="1">
                <a:solidFill>
                  <a:schemeClr val="dk1"/>
                </a:solidFill>
                <a:latin typeface="Arial"/>
                <a:ea typeface="Arial"/>
                <a:cs typeface="Arial"/>
                <a:sym typeface="Arial"/>
              </a:rPr>
              <a:t>Thermal overload (cable) </a:t>
            </a:r>
            <a:endParaRPr/>
          </a:p>
          <a:p>
            <a:pPr marL="285750" marR="0" lvl="0" indent="-285750" algn="l" rtl="0">
              <a:lnSpc>
                <a:spcPct val="150000"/>
              </a:lnSpc>
              <a:spcBef>
                <a:spcPts val="0"/>
              </a:spcBef>
              <a:spcAft>
                <a:spcPts val="0"/>
              </a:spcAft>
              <a:buClr>
                <a:schemeClr val="accent3"/>
              </a:buClr>
              <a:buSzPts val="1600"/>
              <a:buFont typeface="Arial"/>
              <a:buChar char="•"/>
            </a:pPr>
            <a:r>
              <a:rPr lang="fi-FI" sz="1600" b="1">
                <a:solidFill>
                  <a:schemeClr val="accent3"/>
                </a:solidFill>
                <a:latin typeface="Arial"/>
                <a:ea typeface="Arial"/>
                <a:cs typeface="Arial"/>
                <a:sym typeface="Arial"/>
              </a:rPr>
              <a:t>Under/overvoltage</a:t>
            </a:r>
            <a:endParaRPr sz="1600" b="1">
              <a:solidFill>
                <a:schemeClr val="accent3"/>
              </a:solidFill>
              <a:latin typeface="Arial"/>
              <a:ea typeface="Arial"/>
              <a:cs typeface="Arial"/>
              <a:sym typeface="Arial"/>
            </a:endParaRPr>
          </a:p>
          <a:p>
            <a:pPr marL="285750" marR="0" lvl="0" indent="-285750" algn="l" rtl="0">
              <a:lnSpc>
                <a:spcPct val="150000"/>
              </a:lnSpc>
              <a:spcBef>
                <a:spcPts val="0"/>
              </a:spcBef>
              <a:spcAft>
                <a:spcPts val="0"/>
              </a:spcAft>
              <a:buClr>
                <a:schemeClr val="dk1"/>
              </a:buClr>
              <a:buSzPts val="1600"/>
              <a:buFont typeface="Arial"/>
              <a:buChar char="•"/>
            </a:pPr>
            <a:r>
              <a:rPr lang="fi-FI" sz="1600" b="1">
                <a:solidFill>
                  <a:schemeClr val="dk1"/>
                </a:solidFill>
                <a:latin typeface="Arial"/>
                <a:ea typeface="Arial"/>
                <a:cs typeface="Arial"/>
                <a:sym typeface="Arial"/>
              </a:rPr>
              <a:t>Auto reclosing and SYNC check/voltage check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ctrTitle"/>
          </p:nvPr>
        </p:nvSpPr>
        <p:spPr>
          <a:xfrm>
            <a:off x="572400" y="487740"/>
            <a:ext cx="7772400" cy="39716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Example of self-healing system- Switch [3]</a:t>
            </a:r>
            <a:endParaRPr/>
          </a:p>
        </p:txBody>
      </p:sp>
      <p:sp>
        <p:nvSpPr>
          <p:cNvPr id="142" name="Shape 142"/>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43" name="Shape 143"/>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44" name="Shape 144"/>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a:solidFill>
                  <a:srgbClr val="898989"/>
                </a:solidFill>
                <a:latin typeface="Arial"/>
                <a:ea typeface="Arial"/>
                <a:cs typeface="Arial"/>
                <a:sym typeface="Arial"/>
              </a:rPr>
              <a:t>07.02.2018</a:t>
            </a:r>
            <a:endParaRPr sz="800" b="1">
              <a:solidFill>
                <a:srgbClr val="898989"/>
              </a:solidFill>
              <a:latin typeface="Arial"/>
              <a:ea typeface="Arial"/>
              <a:cs typeface="Arial"/>
              <a:sym typeface="Arial"/>
            </a:endParaRPr>
          </a:p>
        </p:txBody>
      </p:sp>
      <p:sp>
        <p:nvSpPr>
          <p:cNvPr id="145" name="Shape 145"/>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a:solidFill>
                  <a:srgbClr val="898989"/>
                </a:solidFill>
                <a:latin typeface="Arial"/>
                <a:ea typeface="Arial"/>
                <a:cs typeface="Arial"/>
                <a:sym typeface="Arial"/>
              </a:rPr>
              <a:t>Page </a:t>
            </a:r>
            <a:fld id="{00000000-1234-1234-1234-123412341234}" type="slidenum">
              <a:rPr lang="fi-FI" sz="800" b="1">
                <a:solidFill>
                  <a:srgbClr val="898989"/>
                </a:solidFill>
                <a:latin typeface="Arial"/>
                <a:ea typeface="Arial"/>
                <a:cs typeface="Arial"/>
                <a:sym typeface="Arial"/>
              </a:rPr>
              <a:t>8</a:t>
            </a:fld>
            <a:endParaRPr sz="800" b="1">
              <a:solidFill>
                <a:srgbClr val="898989"/>
              </a:solidFill>
              <a:latin typeface="Arial"/>
              <a:ea typeface="Arial"/>
              <a:cs typeface="Arial"/>
              <a:sym typeface="Arial"/>
            </a:endParaRPr>
          </a:p>
        </p:txBody>
      </p:sp>
      <p:pic>
        <p:nvPicPr>
          <p:cNvPr id="146" name="Shape 146"/>
          <p:cNvPicPr preferRelativeResize="0"/>
          <p:nvPr/>
        </p:nvPicPr>
        <p:blipFill rotWithShape="1">
          <a:blip r:embed="rId3">
            <a:alphaModFix/>
          </a:blip>
          <a:srcRect/>
          <a:stretch/>
        </p:blipFill>
        <p:spPr>
          <a:xfrm>
            <a:off x="0" y="1618235"/>
            <a:ext cx="5645667" cy="3274142"/>
          </a:xfrm>
          <a:prstGeom prst="rect">
            <a:avLst/>
          </a:prstGeom>
          <a:noFill/>
          <a:ln>
            <a:noFill/>
          </a:ln>
        </p:spPr>
      </p:pic>
      <p:sp>
        <p:nvSpPr>
          <p:cNvPr id="147" name="Shape 147"/>
          <p:cNvSpPr/>
          <p:nvPr/>
        </p:nvSpPr>
        <p:spPr>
          <a:xfrm>
            <a:off x="5584722" y="1219446"/>
            <a:ext cx="3358945" cy="486287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i-FI" sz="1800" b="1">
                <a:solidFill>
                  <a:schemeClr val="dk1"/>
                </a:solidFill>
                <a:latin typeface="Arial"/>
                <a:ea typeface="Arial"/>
                <a:cs typeface="Arial"/>
                <a:sym typeface="Arial"/>
              </a:rPr>
              <a:t>Fault Indication elements for recloser or switch</a:t>
            </a:r>
            <a:endParaRPr sz="1800" b="1">
              <a:solidFill>
                <a:schemeClr val="dk1"/>
              </a:solidFill>
              <a:latin typeface="Arial"/>
              <a:ea typeface="Arial"/>
              <a:cs typeface="Arial"/>
              <a:sym typeface="Arial"/>
            </a:endParaRPr>
          </a:p>
          <a:p>
            <a:pPr marL="0" marR="0" lvl="0" indent="0" algn="l" rtl="0">
              <a:spcBef>
                <a:spcPts val="0"/>
              </a:spcBef>
              <a:spcAft>
                <a:spcPts val="0"/>
              </a:spcAft>
              <a:buNone/>
            </a:pPr>
            <a:endParaRPr sz="1800" b="1">
              <a:solidFill>
                <a:schemeClr val="dk1"/>
              </a:solidFill>
              <a:latin typeface="Arial"/>
              <a:ea typeface="Arial"/>
              <a:cs typeface="Arial"/>
              <a:sym typeface="Arial"/>
            </a:endParaRPr>
          </a:p>
          <a:p>
            <a:pPr marL="0" marR="0" lvl="0" indent="0" algn="l" rtl="0">
              <a:spcBef>
                <a:spcPts val="0"/>
              </a:spcBef>
              <a:spcAft>
                <a:spcPts val="0"/>
              </a:spcAft>
              <a:buNone/>
            </a:pPr>
            <a:r>
              <a:rPr lang="fi-FI" sz="1600" b="1">
                <a:solidFill>
                  <a:schemeClr val="accent3"/>
                </a:solidFill>
                <a:latin typeface="Arial"/>
                <a:ea typeface="Arial"/>
                <a:cs typeface="Arial"/>
                <a:sym typeface="Arial"/>
              </a:rPr>
              <a:t>Similar than for CB, e.g.</a:t>
            </a:r>
            <a:endParaRPr/>
          </a:p>
          <a:p>
            <a:pPr marL="285750" marR="0" lvl="0" indent="-285750" algn="l" rtl="0">
              <a:lnSpc>
                <a:spcPct val="150000"/>
              </a:lnSpc>
              <a:spcBef>
                <a:spcPts val="0"/>
              </a:spcBef>
              <a:spcAft>
                <a:spcPts val="0"/>
              </a:spcAft>
              <a:buClr>
                <a:schemeClr val="dk1"/>
              </a:buClr>
              <a:buSzPts val="1600"/>
              <a:buFont typeface="Arial"/>
              <a:buChar char="•"/>
            </a:pPr>
            <a:r>
              <a:rPr lang="fi-FI" sz="1600" b="1">
                <a:solidFill>
                  <a:schemeClr val="dk1"/>
                </a:solidFill>
                <a:latin typeface="Arial"/>
                <a:ea typeface="Arial"/>
                <a:cs typeface="Arial"/>
                <a:sym typeface="Arial"/>
              </a:rPr>
              <a:t>3-phase overcurrent </a:t>
            </a:r>
            <a:endParaRPr/>
          </a:p>
          <a:p>
            <a:pPr marL="285750" marR="0" lvl="0" indent="-285750" algn="l" rtl="0">
              <a:lnSpc>
                <a:spcPct val="150000"/>
              </a:lnSpc>
              <a:spcBef>
                <a:spcPts val="0"/>
              </a:spcBef>
              <a:spcAft>
                <a:spcPts val="0"/>
              </a:spcAft>
              <a:buClr>
                <a:schemeClr val="dk1"/>
              </a:buClr>
              <a:buSzPts val="1600"/>
              <a:buFont typeface="Arial"/>
              <a:buChar char="•"/>
            </a:pPr>
            <a:r>
              <a:rPr lang="fi-FI" sz="1600" b="1">
                <a:solidFill>
                  <a:schemeClr val="dk1"/>
                </a:solidFill>
                <a:latin typeface="Arial"/>
                <a:ea typeface="Arial"/>
                <a:cs typeface="Arial"/>
                <a:sym typeface="Arial"/>
              </a:rPr>
              <a:t>Directional earth fault current (Uo measurement)</a:t>
            </a:r>
            <a:endParaRPr/>
          </a:p>
          <a:p>
            <a:pPr marL="388938" marR="0" lvl="1" indent="68263" algn="l" rtl="0">
              <a:lnSpc>
                <a:spcPct val="150000"/>
              </a:lnSpc>
              <a:spcBef>
                <a:spcPts val="0"/>
              </a:spcBef>
              <a:spcAft>
                <a:spcPts val="0"/>
              </a:spcAft>
              <a:buNone/>
            </a:pPr>
            <a:r>
              <a:rPr lang="fi-FI" sz="1600" b="1" i="0" u="none" strike="noStrike" cap="none">
                <a:solidFill>
                  <a:srgbClr val="FF0000"/>
                </a:solidFill>
                <a:latin typeface="Arial"/>
                <a:ea typeface="Arial"/>
                <a:cs typeface="Arial"/>
                <a:sym typeface="Arial"/>
              </a:rPr>
              <a:t>BUT</a:t>
            </a:r>
            <a:endParaRPr/>
          </a:p>
          <a:p>
            <a:pPr marL="0" marR="0" lvl="0" indent="0" algn="l" rtl="0">
              <a:lnSpc>
                <a:spcPct val="150000"/>
              </a:lnSpc>
              <a:spcBef>
                <a:spcPts val="0"/>
              </a:spcBef>
              <a:spcAft>
                <a:spcPts val="0"/>
              </a:spcAft>
              <a:buNone/>
            </a:pPr>
            <a:r>
              <a:rPr lang="fi-FI" sz="1600" b="1">
                <a:solidFill>
                  <a:schemeClr val="accent3"/>
                </a:solidFill>
                <a:latin typeface="Arial"/>
                <a:ea typeface="Arial"/>
                <a:cs typeface="Arial"/>
                <a:sym typeface="Arial"/>
              </a:rPr>
              <a:t>VT’s are expensive -&gt; Current based methods needed [1]</a:t>
            </a:r>
            <a:endParaRPr/>
          </a:p>
          <a:p>
            <a:pPr marL="285750" marR="0" lvl="0" indent="-285750" algn="l" rtl="0">
              <a:lnSpc>
                <a:spcPct val="150000"/>
              </a:lnSpc>
              <a:spcBef>
                <a:spcPts val="0"/>
              </a:spcBef>
              <a:spcAft>
                <a:spcPts val="0"/>
              </a:spcAft>
              <a:buClr>
                <a:schemeClr val="dk1"/>
              </a:buClr>
              <a:buSzPts val="1600"/>
              <a:buFont typeface="Arial"/>
              <a:buChar char="•"/>
            </a:pPr>
            <a:r>
              <a:rPr lang="fi-FI" sz="1600" b="1">
                <a:solidFill>
                  <a:schemeClr val="dk1"/>
                </a:solidFill>
                <a:latin typeface="Arial"/>
                <a:ea typeface="Arial"/>
                <a:cs typeface="Arial"/>
                <a:sym typeface="Arial"/>
              </a:rPr>
              <a:t>Zero sequence threshold</a:t>
            </a:r>
            <a:endParaRPr/>
          </a:p>
          <a:p>
            <a:pPr marL="285750" marR="0" lvl="0" indent="-285750" algn="l" rtl="0">
              <a:lnSpc>
                <a:spcPct val="150000"/>
              </a:lnSpc>
              <a:spcBef>
                <a:spcPts val="0"/>
              </a:spcBef>
              <a:spcAft>
                <a:spcPts val="0"/>
              </a:spcAft>
              <a:buClr>
                <a:schemeClr val="dk1"/>
              </a:buClr>
              <a:buSzPts val="1600"/>
              <a:buFont typeface="Arial"/>
              <a:buChar char="•"/>
            </a:pPr>
            <a:r>
              <a:rPr lang="fi-FI" sz="1600" b="1">
                <a:solidFill>
                  <a:schemeClr val="dk1"/>
                </a:solidFill>
                <a:latin typeface="Arial"/>
                <a:ea typeface="Arial"/>
                <a:cs typeface="Arial"/>
                <a:sym typeface="Arial"/>
              </a:rPr>
              <a:t>Negative sequence comparison</a:t>
            </a:r>
            <a:endParaRPr sz="1600" b="1">
              <a:solidFill>
                <a:schemeClr val="dk1"/>
              </a:solidFill>
              <a:latin typeface="Arial"/>
              <a:ea typeface="Arial"/>
              <a:cs typeface="Arial"/>
              <a:sym typeface="Arial"/>
            </a:endParaRPr>
          </a:p>
          <a:p>
            <a:pPr marL="0" marR="0" lvl="0" indent="0" algn="l" rtl="0">
              <a:lnSpc>
                <a:spcPct val="150000"/>
              </a:lnSpc>
              <a:spcBef>
                <a:spcPts val="0"/>
              </a:spcBef>
              <a:spcAft>
                <a:spcPts val="0"/>
              </a:spcAft>
              <a:buNone/>
            </a:pPr>
            <a:endParaRPr sz="1600" b="1">
              <a:solidFill>
                <a:schemeClr val="accent3"/>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body" idx="1"/>
          </p:nvPr>
        </p:nvSpPr>
        <p:spPr>
          <a:xfrm>
            <a:off x="572400" y="1497600"/>
            <a:ext cx="8134278" cy="4136400"/>
          </a:xfrm>
          <a:prstGeom prst="rect">
            <a:avLst/>
          </a:prstGeom>
          <a:noFill/>
          <a:ln>
            <a:noFill/>
          </a:ln>
        </p:spPr>
        <p:txBody>
          <a:bodyPr spcFirstLastPara="1" wrap="square" lIns="0" tIns="0" rIns="0" bIns="0" anchor="t" anchorCtr="0">
            <a:noAutofit/>
          </a:bodyPr>
          <a:lstStyle/>
          <a:p>
            <a:pPr marL="0" lvl="0" indent="0" rtl="0">
              <a:lnSpc>
                <a:spcPct val="100000"/>
              </a:lnSpc>
              <a:spcBef>
                <a:spcPts val="0"/>
              </a:spcBef>
              <a:spcAft>
                <a:spcPts val="0"/>
              </a:spcAft>
              <a:buClr>
                <a:schemeClr val="dk1"/>
              </a:buClr>
              <a:buSzPts val="2000"/>
              <a:buFont typeface="Arial"/>
              <a:buNone/>
            </a:pPr>
            <a:r>
              <a:rPr lang="fi-FI" sz="1800"/>
              <a:t>Target</a:t>
            </a:r>
            <a:endParaRPr sz="1800"/>
          </a:p>
          <a:p>
            <a:pPr marL="292100" lvl="0" indent="-266700" rtl="0">
              <a:lnSpc>
                <a:spcPct val="100000"/>
              </a:lnSpc>
              <a:spcBef>
                <a:spcPts val="360"/>
              </a:spcBef>
              <a:spcAft>
                <a:spcPts val="0"/>
              </a:spcAft>
              <a:buClr>
                <a:schemeClr val="accent3"/>
              </a:buClr>
              <a:buSzPts val="1400"/>
              <a:buFont typeface="Arial"/>
              <a:buChar char="•"/>
            </a:pPr>
            <a:r>
              <a:rPr lang="fi-FI">
                <a:solidFill>
                  <a:schemeClr val="accent3"/>
                </a:solidFill>
              </a:rPr>
              <a:t>Fast automatic actions in case of a fault -&gt; Lower CIC, higher reliability</a:t>
            </a:r>
            <a:endParaRPr>
              <a:solidFill>
                <a:schemeClr val="accent3"/>
              </a:solidFill>
            </a:endParaRPr>
          </a:p>
          <a:p>
            <a:pPr marL="292100" lvl="0" indent="-266700" rtl="0">
              <a:lnSpc>
                <a:spcPct val="100000"/>
              </a:lnSpc>
              <a:spcBef>
                <a:spcPts val="360"/>
              </a:spcBef>
              <a:spcAft>
                <a:spcPts val="0"/>
              </a:spcAft>
              <a:buClr>
                <a:schemeClr val="accent3"/>
              </a:buClr>
              <a:buSzPts val="1400"/>
              <a:buFont typeface="Arial"/>
              <a:buChar char="•"/>
            </a:pPr>
            <a:r>
              <a:rPr lang="fi-FI">
                <a:solidFill>
                  <a:schemeClr val="accent3"/>
                </a:solidFill>
              </a:rPr>
              <a:t>Option for traditional investments</a:t>
            </a:r>
            <a:endParaRPr>
              <a:solidFill>
                <a:schemeClr val="accent3"/>
              </a:solidFill>
            </a:endParaRPr>
          </a:p>
          <a:p>
            <a:pPr marL="0" marR="0" lvl="0" indent="0" algn="l" rtl="0">
              <a:lnSpc>
                <a:spcPct val="100000"/>
              </a:lnSpc>
              <a:spcBef>
                <a:spcPts val="0"/>
              </a:spcBef>
              <a:spcAft>
                <a:spcPts val="0"/>
              </a:spcAft>
              <a:buClr>
                <a:schemeClr val="dk1"/>
              </a:buClr>
              <a:buSzPts val="2000"/>
              <a:buFont typeface="Arial"/>
              <a:buNone/>
            </a:pPr>
            <a:endParaRPr sz="1200"/>
          </a:p>
          <a:p>
            <a:pPr marL="0" marR="0" lvl="0" indent="0" algn="l" rtl="0">
              <a:lnSpc>
                <a:spcPct val="100000"/>
              </a:lnSpc>
              <a:spcBef>
                <a:spcPts val="0"/>
              </a:spcBef>
              <a:spcAft>
                <a:spcPts val="0"/>
              </a:spcAft>
              <a:buClr>
                <a:schemeClr val="dk1"/>
              </a:buClr>
              <a:buSzPts val="2000"/>
              <a:buFont typeface="Arial"/>
              <a:buNone/>
            </a:pPr>
            <a:r>
              <a:rPr lang="fi-FI" sz="1800"/>
              <a:t>U</a:t>
            </a:r>
            <a:r>
              <a:rPr lang="fi-FI" sz="1800" b="1" i="0" u="none" strike="noStrike" cap="none">
                <a:solidFill>
                  <a:schemeClr val="dk1"/>
                </a:solidFill>
                <a:latin typeface="Arial"/>
                <a:ea typeface="Arial"/>
                <a:cs typeface="Arial"/>
                <a:sym typeface="Arial"/>
              </a:rPr>
              <a:t>rban</a:t>
            </a:r>
            <a:r>
              <a:rPr lang="fi-FI" sz="1800"/>
              <a:t> </a:t>
            </a:r>
            <a:r>
              <a:rPr lang="fi-FI" sz="1800" b="1" i="0" u="none" strike="noStrike" cap="none">
                <a:solidFill>
                  <a:schemeClr val="dk1"/>
                </a:solidFill>
                <a:latin typeface="Arial"/>
                <a:ea typeface="Arial"/>
                <a:cs typeface="Arial"/>
                <a:sym typeface="Arial"/>
              </a:rPr>
              <a:t>areas</a:t>
            </a:r>
            <a:r>
              <a:rPr lang="fi-FI" sz="1800"/>
              <a:t> most beneficial</a:t>
            </a:r>
            <a:endParaRPr sz="1800" b="1" i="0" u="none" strike="noStrike" cap="none">
              <a:solidFill>
                <a:schemeClr val="dk1"/>
              </a:solidFill>
              <a:latin typeface="Arial"/>
              <a:ea typeface="Arial"/>
              <a:cs typeface="Arial"/>
              <a:sym typeface="Arial"/>
            </a:endParaRPr>
          </a:p>
          <a:p>
            <a:pPr marL="292100" marR="0" lvl="0" indent="-266700" algn="l" rtl="0">
              <a:lnSpc>
                <a:spcPct val="100000"/>
              </a:lnSpc>
              <a:spcBef>
                <a:spcPts val="360"/>
              </a:spcBef>
              <a:spcAft>
                <a:spcPts val="0"/>
              </a:spcAft>
              <a:buClr>
                <a:schemeClr val="accent3"/>
              </a:buClr>
              <a:buSzPts val="1400"/>
              <a:buFont typeface="Arial"/>
              <a:buChar char="•"/>
            </a:pPr>
            <a:r>
              <a:rPr lang="fi-FI">
                <a:solidFill>
                  <a:schemeClr val="accent3"/>
                </a:solidFill>
              </a:rPr>
              <a:t>High CIC</a:t>
            </a:r>
            <a:endParaRPr>
              <a:solidFill>
                <a:schemeClr val="accent3"/>
              </a:solidFill>
            </a:endParaRPr>
          </a:p>
          <a:p>
            <a:pPr marL="292100" marR="0" lvl="0" indent="-266700" algn="l" rtl="0">
              <a:lnSpc>
                <a:spcPct val="100000"/>
              </a:lnSpc>
              <a:spcBef>
                <a:spcPts val="360"/>
              </a:spcBef>
              <a:spcAft>
                <a:spcPts val="0"/>
              </a:spcAft>
              <a:buClr>
                <a:schemeClr val="accent3"/>
              </a:buClr>
              <a:buSzPts val="1400"/>
              <a:buFont typeface="Arial"/>
              <a:buChar char="•"/>
            </a:pPr>
            <a:r>
              <a:rPr lang="fi-FI">
                <a:solidFill>
                  <a:schemeClr val="accent3"/>
                </a:solidFill>
              </a:rPr>
              <a:t>Meshed MV network</a:t>
            </a:r>
            <a:endParaRPr>
              <a:solidFill>
                <a:schemeClr val="accent3"/>
              </a:solidFill>
            </a:endParaRPr>
          </a:p>
          <a:p>
            <a:pPr marL="292100" marR="0" lvl="0" indent="-266700" algn="l" rtl="0">
              <a:lnSpc>
                <a:spcPct val="100000"/>
              </a:lnSpc>
              <a:spcBef>
                <a:spcPts val="360"/>
              </a:spcBef>
              <a:spcAft>
                <a:spcPts val="0"/>
              </a:spcAft>
              <a:buClr>
                <a:schemeClr val="accent3"/>
              </a:buClr>
              <a:buSzPts val="1400"/>
              <a:buFont typeface="Arial"/>
              <a:buChar char="•"/>
            </a:pPr>
            <a:r>
              <a:rPr lang="fi-FI">
                <a:solidFill>
                  <a:schemeClr val="accent3"/>
                </a:solidFill>
              </a:rPr>
              <a:t>Optimisation of DA unit layout in the network</a:t>
            </a:r>
            <a:endParaRPr>
              <a:solidFill>
                <a:schemeClr val="accent3"/>
              </a:solidFill>
            </a:endParaRPr>
          </a:p>
          <a:p>
            <a:pPr marL="0" marR="0" lvl="0" indent="0" algn="l" rtl="0">
              <a:lnSpc>
                <a:spcPct val="100000"/>
              </a:lnSpc>
              <a:spcBef>
                <a:spcPts val="360"/>
              </a:spcBef>
              <a:spcAft>
                <a:spcPts val="0"/>
              </a:spcAft>
              <a:buNone/>
            </a:pPr>
            <a:endParaRPr sz="700">
              <a:solidFill>
                <a:schemeClr val="accent3"/>
              </a:solidFill>
            </a:endParaRPr>
          </a:p>
          <a:p>
            <a:pPr marL="0" marR="0" lvl="0" indent="0" algn="l" rtl="0">
              <a:lnSpc>
                <a:spcPct val="100000"/>
              </a:lnSpc>
              <a:spcBef>
                <a:spcPts val="400"/>
              </a:spcBef>
              <a:spcAft>
                <a:spcPts val="0"/>
              </a:spcAft>
              <a:buClr>
                <a:schemeClr val="dk1"/>
              </a:buClr>
              <a:buSzPts val="2000"/>
              <a:buFont typeface="Arial"/>
              <a:buNone/>
            </a:pPr>
            <a:r>
              <a:rPr lang="fi-FI" sz="1800" b="1" i="0" u="none" strike="noStrike" cap="none">
                <a:solidFill>
                  <a:schemeClr val="dk1"/>
                </a:solidFill>
                <a:latin typeface="Arial"/>
                <a:ea typeface="Arial"/>
                <a:cs typeface="Arial"/>
                <a:sym typeface="Arial"/>
              </a:rPr>
              <a:t>Centralized </a:t>
            </a:r>
            <a:r>
              <a:rPr lang="fi-FI" sz="1800"/>
              <a:t>or</a:t>
            </a:r>
            <a:r>
              <a:rPr lang="fi-FI" sz="1800" b="1" i="0" u="none" strike="noStrike" cap="none">
                <a:solidFill>
                  <a:schemeClr val="dk1"/>
                </a:solidFill>
                <a:latin typeface="Arial"/>
                <a:ea typeface="Arial"/>
                <a:cs typeface="Arial"/>
                <a:sym typeface="Arial"/>
              </a:rPr>
              <a:t> decentralized automation</a:t>
            </a:r>
            <a:endParaRPr sz="1800" b="1" i="0" u="none" strike="noStrike" cap="none">
              <a:solidFill>
                <a:schemeClr val="dk1"/>
              </a:solidFill>
              <a:latin typeface="Arial"/>
              <a:ea typeface="Arial"/>
              <a:cs typeface="Arial"/>
              <a:sym typeface="Arial"/>
            </a:endParaRPr>
          </a:p>
          <a:p>
            <a:pPr marL="292100" lvl="0" indent="-266700" rtl="0">
              <a:lnSpc>
                <a:spcPct val="100000"/>
              </a:lnSpc>
              <a:spcBef>
                <a:spcPts val="360"/>
              </a:spcBef>
              <a:spcAft>
                <a:spcPts val="0"/>
              </a:spcAft>
              <a:buClr>
                <a:schemeClr val="accent3"/>
              </a:buClr>
              <a:buSzPts val="1400"/>
              <a:buFont typeface="Arial"/>
              <a:buChar char="•"/>
            </a:pPr>
            <a:r>
              <a:rPr lang="fi-FI">
                <a:solidFill>
                  <a:schemeClr val="accent3"/>
                </a:solidFill>
              </a:rPr>
              <a:t>Centralized system is easier to implement</a:t>
            </a:r>
            <a:endParaRPr>
              <a:solidFill>
                <a:schemeClr val="accent3"/>
              </a:solidFill>
            </a:endParaRPr>
          </a:p>
          <a:p>
            <a:pPr marL="292100" lvl="0" indent="-266700" rtl="0">
              <a:lnSpc>
                <a:spcPct val="100000"/>
              </a:lnSpc>
              <a:spcBef>
                <a:spcPts val="360"/>
              </a:spcBef>
              <a:spcAft>
                <a:spcPts val="0"/>
              </a:spcAft>
              <a:buClr>
                <a:schemeClr val="accent3"/>
              </a:buClr>
              <a:buSzPts val="1400"/>
              <a:buFont typeface="Arial"/>
              <a:buChar char="•"/>
            </a:pPr>
            <a:r>
              <a:rPr lang="fi-FI">
                <a:solidFill>
                  <a:schemeClr val="accent3"/>
                </a:solidFill>
              </a:rPr>
              <a:t>Decentralized might be good in the future</a:t>
            </a:r>
            <a:endParaRPr>
              <a:solidFill>
                <a:schemeClr val="accent3"/>
              </a:solidFill>
            </a:endParaRPr>
          </a:p>
          <a:p>
            <a:pPr marL="292100" lvl="0" indent="-266700" rtl="0">
              <a:lnSpc>
                <a:spcPct val="100000"/>
              </a:lnSpc>
              <a:spcBef>
                <a:spcPts val="360"/>
              </a:spcBef>
              <a:spcAft>
                <a:spcPts val="0"/>
              </a:spcAft>
              <a:buClr>
                <a:schemeClr val="accent3"/>
              </a:buClr>
              <a:buSzPts val="1400"/>
              <a:buFont typeface="Arial"/>
              <a:buChar char="•"/>
            </a:pPr>
            <a:r>
              <a:rPr lang="fi-FI">
                <a:solidFill>
                  <a:schemeClr val="accent3"/>
                </a:solidFill>
              </a:rPr>
              <a:t>Reliable telecommunication needed</a:t>
            </a:r>
            <a:endParaRPr>
              <a:solidFill>
                <a:schemeClr val="accent3"/>
              </a:solidFill>
            </a:endParaRPr>
          </a:p>
          <a:p>
            <a:pPr marL="0" marR="0" lvl="0" indent="0" algn="l" rtl="0">
              <a:lnSpc>
                <a:spcPct val="100000"/>
              </a:lnSpc>
              <a:spcBef>
                <a:spcPts val="400"/>
              </a:spcBef>
              <a:spcAft>
                <a:spcPts val="0"/>
              </a:spcAft>
              <a:buClr>
                <a:schemeClr val="dk1"/>
              </a:buClr>
              <a:buSzPts val="2000"/>
              <a:buFont typeface="Arial"/>
              <a:buNone/>
            </a:pPr>
            <a:endParaRPr sz="700" b="1" i="0" u="none" strike="noStrike" cap="none">
              <a:solidFill>
                <a:schemeClr val="dk1"/>
              </a:solidFill>
              <a:latin typeface="Arial"/>
              <a:ea typeface="Arial"/>
              <a:cs typeface="Arial"/>
              <a:sym typeface="Arial"/>
            </a:endParaRPr>
          </a:p>
          <a:p>
            <a:pPr marL="0" marR="0" lvl="0" indent="0" algn="l" rtl="0">
              <a:lnSpc>
                <a:spcPct val="100000"/>
              </a:lnSpc>
              <a:spcBef>
                <a:spcPts val="400"/>
              </a:spcBef>
              <a:spcAft>
                <a:spcPts val="0"/>
              </a:spcAft>
              <a:buClr>
                <a:schemeClr val="dk1"/>
              </a:buClr>
              <a:buSzPts val="2000"/>
              <a:buFont typeface="Arial"/>
              <a:buNone/>
            </a:pPr>
            <a:r>
              <a:rPr lang="fi-FI" sz="1800" b="1" i="0" u="none" strike="noStrike" cap="none">
                <a:solidFill>
                  <a:schemeClr val="dk1"/>
                </a:solidFill>
                <a:latin typeface="Arial"/>
                <a:ea typeface="Arial"/>
                <a:cs typeface="Arial"/>
                <a:sym typeface="Arial"/>
              </a:rPr>
              <a:t>Comprehensive factory testing with network simulators</a:t>
            </a:r>
            <a:endParaRPr sz="1800"/>
          </a:p>
          <a:p>
            <a:pPr marL="342900" marR="0" lvl="0" indent="-317500" algn="l" rtl="0">
              <a:lnSpc>
                <a:spcPct val="100000"/>
              </a:lnSpc>
              <a:spcBef>
                <a:spcPts val="360"/>
              </a:spcBef>
              <a:spcAft>
                <a:spcPts val="0"/>
              </a:spcAft>
              <a:buClr>
                <a:schemeClr val="accent3"/>
              </a:buClr>
              <a:buSzPts val="1400"/>
              <a:buFont typeface="Arial"/>
              <a:buChar char="•"/>
            </a:pPr>
            <a:r>
              <a:rPr lang="fi-FI">
                <a:solidFill>
                  <a:schemeClr val="accent3"/>
                </a:solidFill>
              </a:rPr>
              <a:t>Calibration of</a:t>
            </a:r>
            <a:r>
              <a:rPr lang="fi-FI" b="1" i="0" u="none" strike="noStrike" cap="none">
                <a:solidFill>
                  <a:schemeClr val="accent3"/>
                </a:solidFill>
                <a:latin typeface="Arial"/>
                <a:ea typeface="Arial"/>
                <a:cs typeface="Arial"/>
                <a:sym typeface="Arial"/>
              </a:rPr>
              <a:t> earth fault indication (without VT’s) is challenging</a:t>
            </a:r>
            <a:endParaRPr/>
          </a:p>
          <a:p>
            <a:pPr marL="0" marR="0" lvl="0" indent="0" algn="l" rtl="0">
              <a:lnSpc>
                <a:spcPct val="100000"/>
              </a:lnSpc>
              <a:spcBef>
                <a:spcPts val="400"/>
              </a:spcBef>
              <a:spcAft>
                <a:spcPts val="0"/>
              </a:spcAft>
              <a:buClr>
                <a:schemeClr val="dk1"/>
              </a:buClr>
              <a:buSzPts val="2000"/>
              <a:buFont typeface="Arial"/>
              <a:buNone/>
            </a:pPr>
            <a:endParaRPr sz="2000" b="1" i="0" u="none" strike="noStrike" cap="none">
              <a:solidFill>
                <a:schemeClr val="dk1"/>
              </a:solidFill>
              <a:latin typeface="Arial"/>
              <a:ea typeface="Arial"/>
              <a:cs typeface="Arial"/>
              <a:sym typeface="Arial"/>
            </a:endParaRPr>
          </a:p>
          <a:p>
            <a:pPr marL="0" marR="0" lvl="0" indent="0" algn="l" rtl="0">
              <a:lnSpc>
                <a:spcPct val="100000"/>
              </a:lnSpc>
              <a:spcBef>
                <a:spcPts val="400"/>
              </a:spcBef>
              <a:spcAft>
                <a:spcPts val="0"/>
              </a:spcAft>
              <a:buClr>
                <a:schemeClr val="dk1"/>
              </a:buClr>
              <a:buSzPts val="2000"/>
              <a:buFont typeface="Arial"/>
              <a:buNone/>
            </a:pPr>
            <a:endParaRPr sz="2000" b="1" i="0" u="none" strike="noStrike" cap="none">
              <a:solidFill>
                <a:schemeClr val="dk1"/>
              </a:solidFill>
              <a:latin typeface="Arial"/>
              <a:ea typeface="Arial"/>
              <a:cs typeface="Arial"/>
              <a:sym typeface="Arial"/>
            </a:endParaRPr>
          </a:p>
          <a:p>
            <a:pPr marL="0" marR="0" lvl="0" indent="0" algn="l" rtl="0">
              <a:lnSpc>
                <a:spcPct val="100000"/>
              </a:lnSpc>
              <a:spcBef>
                <a:spcPts val="400"/>
              </a:spcBef>
              <a:spcAft>
                <a:spcPts val="0"/>
              </a:spcAft>
              <a:buClr>
                <a:schemeClr val="dk1"/>
              </a:buClr>
              <a:buSzPts val="2000"/>
              <a:buFont typeface="Arial"/>
              <a:buNone/>
            </a:pPr>
            <a:endParaRPr sz="2000" b="1" i="0" u="none" strike="noStrike" cap="none">
              <a:solidFill>
                <a:schemeClr val="dk1"/>
              </a:solidFill>
              <a:latin typeface="Arial"/>
              <a:ea typeface="Arial"/>
              <a:cs typeface="Arial"/>
              <a:sym typeface="Arial"/>
            </a:endParaRPr>
          </a:p>
        </p:txBody>
      </p:sp>
      <p:sp>
        <p:nvSpPr>
          <p:cNvPr id="153" name="Shape 153"/>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Conclusions</a:t>
            </a:r>
            <a:endParaRPr sz="2700" b="1" i="0" u="none" strike="noStrike" cap="none">
              <a:solidFill>
                <a:srgbClr val="FF0000"/>
              </a:solidFill>
              <a:latin typeface="Arial"/>
              <a:ea typeface="Arial"/>
              <a:cs typeface="Arial"/>
              <a:sym typeface="Arial"/>
            </a:endParaRPr>
          </a:p>
        </p:txBody>
      </p:sp>
      <p:sp>
        <p:nvSpPr>
          <p:cNvPr id="154" name="Shape 154"/>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55" name="Shape 155"/>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56" name="Shape 156"/>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a:solidFill>
                  <a:srgbClr val="898989"/>
                </a:solidFill>
                <a:latin typeface="Arial"/>
                <a:ea typeface="Arial"/>
                <a:cs typeface="Arial"/>
                <a:sym typeface="Arial"/>
              </a:rPr>
              <a:t>07.02.2018</a:t>
            </a:r>
            <a:endParaRPr sz="800" b="1">
              <a:solidFill>
                <a:srgbClr val="898989"/>
              </a:solidFill>
              <a:latin typeface="Arial"/>
              <a:ea typeface="Arial"/>
              <a:cs typeface="Arial"/>
              <a:sym typeface="Arial"/>
            </a:endParaRPr>
          </a:p>
        </p:txBody>
      </p:sp>
      <p:sp>
        <p:nvSpPr>
          <p:cNvPr id="157" name="Shape 157"/>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a:solidFill>
                  <a:srgbClr val="898989"/>
                </a:solidFill>
                <a:latin typeface="Arial"/>
                <a:ea typeface="Arial"/>
                <a:cs typeface="Arial"/>
                <a:sym typeface="Arial"/>
              </a:rPr>
              <a:t>Page </a:t>
            </a:r>
            <a:fld id="{00000000-1234-1234-1234-123412341234}" type="slidenum">
              <a:rPr lang="fi-FI" sz="800" b="1">
                <a:solidFill>
                  <a:srgbClr val="898989"/>
                </a:solidFill>
                <a:latin typeface="Arial"/>
                <a:ea typeface="Arial"/>
                <a:cs typeface="Arial"/>
                <a:sym typeface="Arial"/>
              </a:rPr>
              <a:t>9</a:t>
            </a:fld>
            <a:endParaRPr sz="800" b="1">
              <a:solidFill>
                <a:srgbClr val="898989"/>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presentation">
  <a:themeElements>
    <a:clrScheme name="Custom 5">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alto Content - Green">
  <a:themeElements>
    <a:clrScheme name="Custom 6">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953</Words>
  <Application>Microsoft Office PowerPoint</Application>
  <PresentationFormat>On-screen Show (4:3)</PresentationFormat>
  <Paragraphs>144</Paragraphs>
  <Slides>10</Slides>
  <Notes>10</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presentation</vt:lpstr>
      <vt:lpstr>Aalto Content - Green</vt:lpstr>
      <vt:lpstr>ELEC-E8423 - Smart Grid  Self-healing networks; automatic switching applications (FLIR)</vt:lpstr>
      <vt:lpstr>Introduction </vt:lpstr>
      <vt:lpstr>Why self-healing</vt:lpstr>
      <vt:lpstr>Self healing – centralized or decentralized</vt:lpstr>
      <vt:lpstr>Fault management – different fault types</vt:lpstr>
      <vt:lpstr>Fault management - switching actions [2]</vt:lpstr>
      <vt:lpstr>Example of self-healing system – Circuit Breaker [3]</vt:lpstr>
      <vt:lpstr>Example of self-healing system- Switch [3]</vt:lpstr>
      <vt:lpstr>Conclusions</vt:lpstr>
      <vt:lpstr>Source material used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ELEC-E8423 - Smart Grid  Self-healing networks; automatic switching applications (FLIR)</dc:title>
  <dc:creator>Matti Lehtonen</dc:creator>
  <cp:lastModifiedBy>Matti Lehtonen</cp:lastModifiedBy>
  <cp:revision>1</cp:revision>
  <dcterms:modified xsi:type="dcterms:W3CDTF">2018-04-09T10:35:11Z</dcterms:modified>
</cp:coreProperties>
</file>