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376539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3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200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1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573088" y="5813425"/>
            <a:ext cx="7988400" cy="65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573088" y="1138238"/>
            <a:ext cx="7988400" cy="6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573088" y="5813425"/>
            <a:ext cx="7988400" cy="6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406400" y="406400"/>
            <a:ext cx="8326500" cy="54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7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000" cy="9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lectr-Eng_21_RGB_2"/>
          <p:cNvPicPr preferRelativeResize="0"/>
          <p:nvPr/>
        </p:nvPicPr>
        <p:blipFill rotWithShape="1">
          <a:blip r:embed="rId3">
            <a:alphaModFix/>
          </a:blip>
          <a:srcRect l="7028" t="6173"/>
          <a:stretch/>
        </p:blipFill>
        <p:spPr>
          <a:xfrm>
            <a:off x="0" y="0"/>
            <a:ext cx="2162174" cy="2038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06400" y="1712913"/>
            <a:ext cx="8328000" cy="392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2" cy="104298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ELEC-E8423 - Smart Grid</a:t>
            </a:r>
            <a:b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288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Different market mechanisms for smart grid: bidding, real-time pricing, blockchains</a:t>
            </a:r>
            <a:endParaRPr sz="288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Juhana Laakso</a:t>
            </a:r>
            <a:br>
              <a:rPr lang="fi-FI"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fi-FI"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Petteri Pakalén</a:t>
            </a:r>
            <a:endParaRPr sz="20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7354275" y="5505800"/>
            <a:ext cx="995400" cy="8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20.3.2018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52400" y="1387750"/>
            <a:ext cx="8839200" cy="45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Albadi</a:t>
            </a:r>
            <a:r>
              <a:rPr lang="fi-FI" sz="900" b="0" dirty="0"/>
              <a:t>, M. H. &amp; </a:t>
            </a:r>
            <a:r>
              <a:rPr lang="fi-FI" sz="900" b="0" dirty="0" err="1"/>
              <a:t>El-Saadany</a:t>
            </a:r>
            <a:r>
              <a:rPr lang="fi-FI" sz="900" b="0" dirty="0"/>
              <a:t>, E., 2008. A </a:t>
            </a:r>
            <a:r>
              <a:rPr lang="fi-FI" sz="900" b="0" dirty="0" err="1"/>
              <a:t>summary</a:t>
            </a:r>
            <a:r>
              <a:rPr lang="fi-FI" sz="900" b="0" dirty="0"/>
              <a:t> of </a:t>
            </a:r>
            <a:r>
              <a:rPr lang="fi-FI" sz="900" b="0" dirty="0" err="1"/>
              <a:t>demand</a:t>
            </a:r>
            <a:r>
              <a:rPr lang="fi-FI" sz="900" b="0" dirty="0"/>
              <a:t> </a:t>
            </a:r>
            <a:r>
              <a:rPr lang="fi-FI" sz="900" b="0" dirty="0" err="1"/>
              <a:t>response</a:t>
            </a:r>
            <a:r>
              <a:rPr lang="fi-FI" sz="900" b="0" dirty="0"/>
              <a:t> in </a:t>
            </a:r>
            <a:r>
              <a:rPr lang="fi-FI" sz="900" b="0" dirty="0" err="1"/>
              <a:t>electricity</a:t>
            </a:r>
            <a:r>
              <a:rPr lang="fi-FI" sz="900" b="0" dirty="0"/>
              <a:t> </a:t>
            </a:r>
            <a:r>
              <a:rPr lang="fi-FI" sz="900" b="0" dirty="0" err="1"/>
              <a:t>markets</a:t>
            </a:r>
            <a:r>
              <a:rPr lang="fi-FI" sz="900" b="0" dirty="0"/>
              <a:t>. Electric Power System </a:t>
            </a:r>
            <a:r>
              <a:rPr lang="fi-FI" sz="900" b="0" dirty="0" err="1"/>
              <a:t>Research</a:t>
            </a:r>
            <a:r>
              <a:rPr lang="fi-FI" sz="900" b="0" dirty="0"/>
              <a:t>, 78(11), </a:t>
            </a:r>
            <a:r>
              <a:rPr lang="fi-FI" sz="900" b="0" dirty="0" err="1"/>
              <a:t>pp</a:t>
            </a:r>
            <a:r>
              <a:rPr lang="fi-FI" sz="900" b="0" dirty="0"/>
              <a:t>. 1989-1996.</a:t>
            </a:r>
            <a:endParaRPr sz="900" b="0" dirty="0"/>
          </a:p>
          <a:p>
            <a:pPr marL="457200" lvl="0" indent="-292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Aswin</a:t>
            </a:r>
            <a:r>
              <a:rPr lang="fi-FI" sz="900" b="0" dirty="0"/>
              <a:t> </a:t>
            </a:r>
            <a:r>
              <a:rPr lang="fi-FI" sz="900" b="0" dirty="0" err="1"/>
              <a:t>Raj</a:t>
            </a:r>
            <a:r>
              <a:rPr lang="fi-FI" sz="900" b="0" dirty="0"/>
              <a:t>, C., et al. 2015. Smart </a:t>
            </a:r>
            <a:r>
              <a:rPr lang="fi-FI" sz="900" b="0" dirty="0" err="1"/>
              <a:t>Meter</a:t>
            </a:r>
            <a:r>
              <a:rPr lang="fi-FI" sz="900" b="0" dirty="0"/>
              <a:t> </a:t>
            </a:r>
            <a:r>
              <a:rPr lang="fi-FI" sz="900" b="0" dirty="0" err="1"/>
              <a:t>Based</a:t>
            </a:r>
            <a:r>
              <a:rPr lang="fi-FI" sz="900" b="0" dirty="0"/>
              <a:t> on Real Time </a:t>
            </a:r>
            <a:r>
              <a:rPr lang="fi-FI" sz="900" b="0" dirty="0" err="1"/>
              <a:t>Pricing</a:t>
            </a:r>
            <a:r>
              <a:rPr lang="fi-FI" sz="900" b="0" dirty="0"/>
              <a:t>. </a:t>
            </a:r>
            <a:r>
              <a:rPr lang="fi-FI" sz="900" b="0" dirty="0" err="1"/>
              <a:t>Procedia</a:t>
            </a:r>
            <a:r>
              <a:rPr lang="fi-FI" sz="900" b="0" dirty="0"/>
              <a:t> Technology, 21 (2015), </a:t>
            </a:r>
            <a:r>
              <a:rPr lang="fi-FI" sz="900" b="0" dirty="0" err="1"/>
              <a:t>pp</a:t>
            </a:r>
            <a:r>
              <a:rPr lang="fi-FI" sz="900" b="0" dirty="0"/>
              <a:t>. 120-124.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Barnard</a:t>
            </a:r>
            <a:r>
              <a:rPr lang="fi-FI" sz="900" b="0" dirty="0"/>
              <a:t>, M., 2017. </a:t>
            </a:r>
            <a:r>
              <a:rPr lang="fi-FI" sz="900" b="0" dirty="0" err="1"/>
              <a:t>Blockchain</a:t>
            </a:r>
            <a:r>
              <a:rPr lang="fi-FI" sz="900" b="0" dirty="0"/>
              <a:t> For </a:t>
            </a:r>
            <a:r>
              <a:rPr lang="fi-FI" sz="900" b="0" dirty="0" err="1"/>
              <a:t>The</a:t>
            </a:r>
            <a:r>
              <a:rPr lang="fi-FI" sz="900" b="0" dirty="0"/>
              <a:t> Grid: 5 </a:t>
            </a:r>
            <a:r>
              <a:rPr lang="fi-FI" sz="900" b="0" dirty="0" err="1"/>
              <a:t>Use</a:t>
            </a:r>
            <a:r>
              <a:rPr lang="fi-FI" sz="900" b="0" dirty="0"/>
              <a:t> </a:t>
            </a:r>
            <a:r>
              <a:rPr lang="fi-FI" sz="900" b="0" dirty="0" err="1"/>
              <a:t>Cases</a:t>
            </a:r>
            <a:r>
              <a:rPr lang="fi-FI" sz="900" b="0" dirty="0"/>
              <a:t>. </a:t>
            </a:r>
            <a:r>
              <a:rPr lang="fi-FI" sz="900" b="0" dirty="0" err="1"/>
              <a:t>Clean</a:t>
            </a:r>
            <a:r>
              <a:rPr lang="fi-FI" sz="900" b="0" dirty="0"/>
              <a:t> </a:t>
            </a:r>
            <a:r>
              <a:rPr lang="fi-FI" sz="900" b="0" dirty="0" err="1"/>
              <a:t>Technica</a:t>
            </a:r>
            <a:r>
              <a:rPr lang="fi-FI" sz="900" b="0" dirty="0"/>
              <a:t>, 27 12.</a:t>
            </a:r>
            <a:endParaRPr sz="900" b="0" dirty="0"/>
          </a:p>
          <a:p>
            <a:pPr marL="457200" lvl="0" indent="-292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Kühnlenz</a:t>
            </a:r>
            <a:r>
              <a:rPr lang="fi-FI" sz="900" b="0" dirty="0"/>
              <a:t>, F., </a:t>
            </a:r>
            <a:r>
              <a:rPr lang="fi-FI" sz="900" b="0" dirty="0" err="1"/>
              <a:t>Nardelli</a:t>
            </a:r>
            <a:r>
              <a:rPr lang="fi-FI" sz="900" b="0" dirty="0"/>
              <a:t>, P., Karhinen, S. &amp; </a:t>
            </a:r>
            <a:r>
              <a:rPr lang="fi-FI" sz="900" b="0" dirty="0" err="1"/>
              <a:t>Svento</a:t>
            </a:r>
            <a:r>
              <a:rPr lang="fi-FI" sz="900" b="0" dirty="0"/>
              <a:t>, R. 2018. </a:t>
            </a:r>
            <a:r>
              <a:rPr lang="fi-FI" sz="900" b="0" dirty="0" err="1"/>
              <a:t>Implementing</a:t>
            </a:r>
            <a:r>
              <a:rPr lang="fi-FI" sz="900" b="0" dirty="0"/>
              <a:t> </a:t>
            </a:r>
            <a:r>
              <a:rPr lang="fi-FI" sz="900" b="0" dirty="0" err="1"/>
              <a:t>flexible</a:t>
            </a:r>
            <a:r>
              <a:rPr lang="fi-FI" sz="900" b="0" dirty="0"/>
              <a:t> </a:t>
            </a:r>
            <a:r>
              <a:rPr lang="fi-FI" sz="900" b="0" dirty="0" err="1"/>
              <a:t>demand</a:t>
            </a:r>
            <a:r>
              <a:rPr lang="fi-FI" sz="900" b="0" dirty="0"/>
              <a:t>: Real-</a:t>
            </a:r>
            <a:r>
              <a:rPr lang="fi-FI" sz="900" b="0" dirty="0" err="1"/>
              <a:t>time</a:t>
            </a:r>
            <a:r>
              <a:rPr lang="fi-FI" sz="900" b="0" dirty="0"/>
              <a:t> </a:t>
            </a:r>
            <a:r>
              <a:rPr lang="fi-FI" sz="900" b="0" dirty="0" err="1"/>
              <a:t>price</a:t>
            </a:r>
            <a:r>
              <a:rPr lang="fi-FI" sz="900" b="0" dirty="0"/>
              <a:t> vs. market </a:t>
            </a:r>
            <a:r>
              <a:rPr lang="fi-FI" sz="900" b="0" dirty="0" err="1"/>
              <a:t>integration</a:t>
            </a:r>
            <a:r>
              <a:rPr lang="fi-FI" sz="900" b="0" dirty="0"/>
              <a:t>. Energy, 149 (2018), </a:t>
            </a:r>
            <a:r>
              <a:rPr lang="fi-FI" sz="900" b="0" dirty="0" err="1"/>
              <a:t>pp</a:t>
            </a:r>
            <a:r>
              <a:rPr lang="fi-FI" sz="900" b="0" dirty="0"/>
              <a:t>. 550-565.</a:t>
            </a:r>
            <a:endParaRPr sz="900" b="0" dirty="0"/>
          </a:p>
          <a:p>
            <a:pPr marL="457200" lvl="0" indent="-292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/>
              <a:t>Li, B., Chen, W. &amp; </a:t>
            </a:r>
            <a:r>
              <a:rPr lang="fi-FI" sz="900" b="0" dirty="0" err="1"/>
              <a:t>Ge</a:t>
            </a:r>
            <a:r>
              <a:rPr lang="fi-FI" sz="900" b="0" dirty="0"/>
              <a:t>, Y. 2012. Release System of Real-Time-Price </a:t>
            </a:r>
            <a:r>
              <a:rPr lang="fi-FI" sz="900" b="0" dirty="0" err="1"/>
              <a:t>Oriented</a:t>
            </a:r>
            <a:r>
              <a:rPr lang="fi-FI" sz="900" b="0" dirty="0"/>
              <a:t> to Smart </a:t>
            </a:r>
            <a:r>
              <a:rPr lang="fi-FI" sz="900" b="0" dirty="0" err="1"/>
              <a:t>Meters</a:t>
            </a:r>
            <a:r>
              <a:rPr lang="fi-FI" sz="900" b="0" dirty="0"/>
              <a:t>. Energy </a:t>
            </a:r>
            <a:r>
              <a:rPr lang="fi-FI" sz="900" b="0" dirty="0" err="1"/>
              <a:t>Procedia</a:t>
            </a:r>
            <a:r>
              <a:rPr lang="fi-FI" sz="900" b="0" dirty="0"/>
              <a:t>, 17 (2012), </a:t>
            </a:r>
            <a:r>
              <a:rPr lang="fi-FI" sz="900" b="0" dirty="0" err="1"/>
              <a:t>pp</a:t>
            </a:r>
            <a:r>
              <a:rPr lang="fi-FI" sz="900" b="0" dirty="0"/>
              <a:t>. 818-824.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/>
              <a:t>Pop, C., et al., 2018. </a:t>
            </a:r>
            <a:r>
              <a:rPr lang="fi-FI" sz="900" b="0" dirty="0" err="1"/>
              <a:t>Blockchain</a:t>
            </a:r>
            <a:r>
              <a:rPr lang="fi-FI" sz="900" b="0" dirty="0"/>
              <a:t> </a:t>
            </a:r>
            <a:r>
              <a:rPr lang="fi-FI" sz="900" b="0" dirty="0" err="1"/>
              <a:t>Based</a:t>
            </a:r>
            <a:r>
              <a:rPr lang="fi-FI" sz="900" b="0" dirty="0"/>
              <a:t> </a:t>
            </a:r>
            <a:r>
              <a:rPr lang="fi-FI" sz="900" b="0" dirty="0" err="1"/>
              <a:t>Decentralized</a:t>
            </a:r>
            <a:r>
              <a:rPr lang="fi-FI" sz="900" b="0" dirty="0"/>
              <a:t> Management of </a:t>
            </a:r>
            <a:r>
              <a:rPr lang="fi-FI" sz="900" b="0" dirty="0" err="1"/>
              <a:t>Demand</a:t>
            </a:r>
            <a:r>
              <a:rPr lang="fi-FI" sz="900" b="0" dirty="0"/>
              <a:t> </a:t>
            </a:r>
            <a:r>
              <a:rPr lang="fi-FI" sz="900" b="0" dirty="0" err="1"/>
              <a:t>Response</a:t>
            </a:r>
            <a:r>
              <a:rPr lang="fi-FI" sz="900" b="0" dirty="0"/>
              <a:t> </a:t>
            </a:r>
            <a:r>
              <a:rPr lang="fi-FI" sz="900" b="0" dirty="0" err="1"/>
              <a:t>Programs</a:t>
            </a:r>
            <a:r>
              <a:rPr lang="fi-FI" sz="900" b="0" dirty="0"/>
              <a:t> in Smart Energy </a:t>
            </a:r>
            <a:r>
              <a:rPr lang="fi-FI" sz="900" b="0" dirty="0" err="1"/>
              <a:t>Grids</a:t>
            </a:r>
            <a:r>
              <a:rPr lang="fi-FI" sz="900" b="0" dirty="0"/>
              <a:t>. </a:t>
            </a:r>
            <a:r>
              <a:rPr lang="fi-FI" sz="900" b="0" dirty="0" err="1"/>
              <a:t>Sensors</a:t>
            </a:r>
            <a:r>
              <a:rPr lang="fi-FI" sz="900" b="0" dirty="0"/>
              <a:t>, 162(18), </a:t>
            </a:r>
            <a:r>
              <a:rPr lang="fi-FI" sz="900" b="0" dirty="0" err="1"/>
              <a:t>pp</a:t>
            </a:r>
            <a:r>
              <a:rPr lang="fi-FI" sz="900" b="0" dirty="0"/>
              <a:t>. 1-21.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Rahman</a:t>
            </a:r>
            <a:r>
              <a:rPr lang="fi-FI" sz="900" b="0" dirty="0"/>
              <a:t>, M. S., </a:t>
            </a:r>
            <a:r>
              <a:rPr lang="fi-FI" sz="900" b="0" dirty="0" err="1"/>
              <a:t>Basu</a:t>
            </a:r>
            <a:r>
              <a:rPr lang="fi-FI" sz="900" b="0" dirty="0"/>
              <a:t>, A., </a:t>
            </a:r>
            <a:r>
              <a:rPr lang="fi-FI" sz="900" b="0" dirty="0" err="1"/>
              <a:t>Kiyomoto</a:t>
            </a:r>
            <a:r>
              <a:rPr lang="fi-FI" sz="900" b="0" dirty="0"/>
              <a:t>, S. &amp; </a:t>
            </a:r>
            <a:r>
              <a:rPr lang="fi-FI" sz="900" b="0" dirty="0" err="1"/>
              <a:t>Bhuiyan</a:t>
            </a:r>
            <a:r>
              <a:rPr lang="fi-FI" sz="900" b="0" dirty="0"/>
              <a:t>, M. Z. A., 2017. </a:t>
            </a:r>
            <a:r>
              <a:rPr lang="fi-FI" sz="900" b="0" dirty="0" err="1"/>
              <a:t>Privacy-friendly</a:t>
            </a:r>
            <a:r>
              <a:rPr lang="fi-FI" sz="900" b="0" dirty="0"/>
              <a:t> </a:t>
            </a:r>
            <a:r>
              <a:rPr lang="fi-FI" sz="900" b="0" dirty="0" err="1"/>
              <a:t>secure</a:t>
            </a:r>
            <a:r>
              <a:rPr lang="fi-FI" sz="900" b="0" dirty="0"/>
              <a:t> </a:t>
            </a:r>
            <a:r>
              <a:rPr lang="fi-FI" sz="900" b="0" dirty="0" err="1"/>
              <a:t>bidding</a:t>
            </a:r>
            <a:r>
              <a:rPr lang="fi-FI" sz="900" b="0" dirty="0"/>
              <a:t> for </a:t>
            </a:r>
            <a:r>
              <a:rPr lang="fi-FI" sz="900" b="0" dirty="0" err="1"/>
              <a:t>smart</a:t>
            </a:r>
            <a:r>
              <a:rPr lang="fi-FI" sz="900" b="0" dirty="0"/>
              <a:t> </a:t>
            </a:r>
            <a:r>
              <a:rPr lang="fi-FI" sz="900" b="0" dirty="0" err="1"/>
              <a:t>grid</a:t>
            </a:r>
            <a:r>
              <a:rPr lang="fi-FI" sz="900" b="0" dirty="0"/>
              <a:t> </a:t>
            </a:r>
            <a:r>
              <a:rPr lang="fi-FI" sz="900" b="0" dirty="0" err="1"/>
              <a:t>demand-response</a:t>
            </a:r>
            <a:r>
              <a:rPr lang="fi-FI" sz="900" b="0" dirty="0"/>
              <a:t>. </a:t>
            </a:r>
            <a:r>
              <a:rPr lang="fi-FI" sz="900" b="0" dirty="0" err="1"/>
              <a:t>Information</a:t>
            </a:r>
            <a:r>
              <a:rPr lang="fi-FI" sz="900" b="0" dirty="0"/>
              <a:t> Sciences, 379, </a:t>
            </a:r>
            <a:r>
              <a:rPr lang="fi-FI" sz="900" b="0" dirty="0" err="1"/>
              <a:t>pp</a:t>
            </a:r>
            <a:r>
              <a:rPr lang="fi-FI" sz="900" b="0" dirty="0"/>
              <a:t>. 229-240.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Uludag</a:t>
            </a:r>
            <a:r>
              <a:rPr lang="fi-FI" sz="900" b="0" dirty="0"/>
              <a:t>, S., </a:t>
            </a:r>
            <a:r>
              <a:rPr lang="fi-FI" sz="900" b="0" dirty="0" err="1"/>
              <a:t>Balli</a:t>
            </a:r>
            <a:r>
              <a:rPr lang="fi-FI" sz="900" b="0" dirty="0"/>
              <a:t>, M. F., </a:t>
            </a:r>
            <a:r>
              <a:rPr lang="fi-FI" sz="900" b="0" dirty="0" err="1"/>
              <a:t>Selcuk</a:t>
            </a:r>
            <a:r>
              <a:rPr lang="fi-FI" sz="900" b="0" dirty="0"/>
              <a:t>, A. A. &amp; </a:t>
            </a:r>
            <a:r>
              <a:rPr lang="fi-FI" sz="900" b="0" dirty="0" err="1"/>
              <a:t>Tavli</a:t>
            </a:r>
            <a:r>
              <a:rPr lang="fi-FI" sz="900" b="0" dirty="0"/>
              <a:t>, B., 2015. </a:t>
            </a:r>
            <a:r>
              <a:rPr lang="fi-FI" sz="900" b="0" dirty="0" err="1"/>
              <a:t>Privacy-Guaranteeing</a:t>
            </a:r>
            <a:r>
              <a:rPr lang="fi-FI" sz="900" b="0" dirty="0"/>
              <a:t> </a:t>
            </a:r>
            <a:r>
              <a:rPr lang="fi-FI" sz="900" b="0" dirty="0" err="1"/>
              <a:t>Bidding</a:t>
            </a:r>
            <a:r>
              <a:rPr lang="fi-FI" sz="900" b="0" dirty="0"/>
              <a:t> in Smart Grid </a:t>
            </a:r>
            <a:r>
              <a:rPr lang="fi-FI" sz="900" b="0" dirty="0" err="1"/>
              <a:t>Demand</a:t>
            </a:r>
            <a:r>
              <a:rPr lang="fi-FI" sz="900" b="0" dirty="0"/>
              <a:t> </a:t>
            </a:r>
            <a:r>
              <a:rPr lang="fi-FI" sz="900" b="0" dirty="0" err="1"/>
              <a:t>Response</a:t>
            </a:r>
            <a:r>
              <a:rPr lang="fi-FI" sz="900" b="0" dirty="0"/>
              <a:t> </a:t>
            </a:r>
            <a:r>
              <a:rPr lang="fi-FI" sz="900" b="0" dirty="0" err="1"/>
              <a:t>Programs</a:t>
            </a:r>
            <a:r>
              <a:rPr lang="fi-FI" sz="900" b="0" dirty="0"/>
              <a:t>. San Diego, 2015 IEEE </a:t>
            </a:r>
            <a:r>
              <a:rPr lang="fi-FI" sz="900" b="0" dirty="0" err="1"/>
              <a:t>Globecom</a:t>
            </a:r>
            <a:r>
              <a:rPr lang="fi-FI" sz="900" b="0" dirty="0"/>
              <a:t> </a:t>
            </a:r>
            <a:r>
              <a:rPr lang="fi-FI" sz="900" b="0" dirty="0" err="1"/>
              <a:t>Workshops</a:t>
            </a:r>
            <a:r>
              <a:rPr lang="fi-FI" sz="900" b="0" dirty="0"/>
              <a:t>.</a:t>
            </a:r>
            <a:endParaRPr sz="900" b="0" dirty="0"/>
          </a:p>
          <a:p>
            <a:pPr marL="457200" lvl="0" indent="-292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/>
              <a:t>Wang, H., </a:t>
            </a:r>
            <a:r>
              <a:rPr lang="fi-FI" sz="900" b="0" dirty="0" err="1"/>
              <a:t>Fang</a:t>
            </a:r>
            <a:r>
              <a:rPr lang="fi-FI" sz="900" b="0" dirty="0"/>
              <a:t>, H., </a:t>
            </a:r>
            <a:r>
              <a:rPr lang="fi-FI" sz="900" b="0" dirty="0" err="1"/>
              <a:t>Yu</a:t>
            </a:r>
            <a:r>
              <a:rPr lang="fi-FI" sz="900" b="0" dirty="0"/>
              <a:t>, X. &amp; </a:t>
            </a:r>
            <a:r>
              <a:rPr lang="fi-FI" sz="900" b="0" dirty="0" err="1"/>
              <a:t>Liang</a:t>
            </a:r>
            <a:r>
              <a:rPr lang="fi-FI" sz="900" b="0" dirty="0"/>
              <a:t>, S. 2017. How </a:t>
            </a:r>
            <a:r>
              <a:rPr lang="fi-FI" sz="900" b="0" dirty="0" err="1"/>
              <a:t>real</a:t>
            </a:r>
            <a:r>
              <a:rPr lang="fi-FI" sz="900" b="0" dirty="0"/>
              <a:t> </a:t>
            </a:r>
            <a:r>
              <a:rPr lang="fi-FI" sz="900" b="0" dirty="0" err="1"/>
              <a:t>time</a:t>
            </a:r>
            <a:r>
              <a:rPr lang="fi-FI" sz="900" b="0" dirty="0"/>
              <a:t> </a:t>
            </a:r>
            <a:r>
              <a:rPr lang="fi-FI" sz="900" b="0" dirty="0" err="1"/>
              <a:t>pricing</a:t>
            </a:r>
            <a:r>
              <a:rPr lang="fi-FI" sz="900" b="0" dirty="0"/>
              <a:t> </a:t>
            </a:r>
            <a:r>
              <a:rPr lang="fi-FI" sz="900" b="0" dirty="0" err="1"/>
              <a:t>modifies</a:t>
            </a:r>
            <a:r>
              <a:rPr lang="fi-FI" sz="900" b="0" dirty="0"/>
              <a:t> </a:t>
            </a:r>
            <a:r>
              <a:rPr lang="fi-FI" sz="900" b="0" dirty="0" err="1"/>
              <a:t>Chinese</a:t>
            </a:r>
            <a:r>
              <a:rPr lang="fi-FI" sz="900" b="0" dirty="0"/>
              <a:t> </a:t>
            </a:r>
            <a:r>
              <a:rPr lang="fi-FI" sz="900" b="0" dirty="0" err="1"/>
              <a:t>households</a:t>
            </a:r>
            <a:r>
              <a:rPr lang="fi-FI" sz="900" b="0" dirty="0"/>
              <a:t>’ </a:t>
            </a:r>
            <a:r>
              <a:rPr lang="fi-FI" sz="900" b="0" dirty="0" err="1"/>
              <a:t>electricity</a:t>
            </a:r>
            <a:r>
              <a:rPr lang="fi-FI" sz="900" b="0" dirty="0"/>
              <a:t> </a:t>
            </a:r>
            <a:r>
              <a:rPr lang="fi-FI" sz="900" b="0" dirty="0" err="1"/>
              <a:t>consumption</a:t>
            </a:r>
            <a:r>
              <a:rPr lang="fi-FI" sz="900" b="0" dirty="0"/>
              <a:t>. Journal of </a:t>
            </a:r>
            <a:r>
              <a:rPr lang="fi-FI" sz="900" b="0" dirty="0" err="1"/>
              <a:t>Cleaner</a:t>
            </a:r>
            <a:r>
              <a:rPr lang="fi-FI" sz="900" b="0" dirty="0"/>
              <a:t> </a:t>
            </a:r>
            <a:r>
              <a:rPr lang="fi-FI" sz="900" b="0" dirty="0" err="1"/>
              <a:t>Production</a:t>
            </a:r>
            <a:r>
              <a:rPr lang="fi-FI" sz="900" b="0" dirty="0"/>
              <a:t>, 178 (2018), </a:t>
            </a:r>
            <a:r>
              <a:rPr lang="fi-FI" sz="900" b="0" dirty="0" err="1"/>
              <a:t>pp</a:t>
            </a:r>
            <a:r>
              <a:rPr lang="fi-FI" sz="900" b="0" dirty="0"/>
              <a:t>. 776-790.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/>
              <a:t>Wang, J., Kennedy, S. &amp; </a:t>
            </a:r>
            <a:r>
              <a:rPr lang="fi-FI" sz="900" b="0" dirty="0" err="1"/>
              <a:t>Kirtley</a:t>
            </a:r>
            <a:r>
              <a:rPr lang="fi-FI" sz="900" b="0" dirty="0"/>
              <a:t>, J., 2010. A New Wholesale </a:t>
            </a:r>
            <a:r>
              <a:rPr lang="fi-FI" sz="900" b="0" dirty="0" err="1"/>
              <a:t>Bidding</a:t>
            </a:r>
            <a:r>
              <a:rPr lang="fi-FI" sz="900" b="0" dirty="0"/>
              <a:t> </a:t>
            </a:r>
            <a:r>
              <a:rPr lang="fi-FI" sz="900" b="0" dirty="0" err="1"/>
              <a:t>Mechanism</a:t>
            </a:r>
            <a:r>
              <a:rPr lang="fi-FI" sz="900" b="0" dirty="0"/>
              <a:t> for </a:t>
            </a:r>
            <a:r>
              <a:rPr lang="fi-FI" sz="900" b="0" dirty="0" err="1"/>
              <a:t>Enhanced</a:t>
            </a:r>
            <a:r>
              <a:rPr lang="fi-FI" sz="900" b="0" dirty="0"/>
              <a:t>  </a:t>
            </a:r>
            <a:r>
              <a:rPr lang="fi-FI" sz="900" b="0" dirty="0" err="1"/>
              <a:t>Demand</a:t>
            </a:r>
            <a:r>
              <a:rPr lang="fi-FI" sz="900" b="0" dirty="0"/>
              <a:t>  </a:t>
            </a:r>
            <a:r>
              <a:rPr lang="fi-FI" sz="900" b="0" dirty="0" err="1"/>
              <a:t>Response</a:t>
            </a:r>
            <a:r>
              <a:rPr lang="fi-FI" sz="900" b="0" dirty="0"/>
              <a:t> in Smart </a:t>
            </a:r>
            <a:r>
              <a:rPr lang="fi-FI" sz="900" b="0" dirty="0" err="1"/>
              <a:t>Grids</a:t>
            </a:r>
            <a:r>
              <a:rPr lang="fi-FI" sz="900" b="0" dirty="0"/>
              <a:t>. </a:t>
            </a:r>
            <a:r>
              <a:rPr lang="fi-FI" sz="900" b="0" dirty="0" err="1"/>
              <a:t>Gaithersburg</a:t>
            </a:r>
            <a:r>
              <a:rPr lang="fi-FI" sz="900" b="0" dirty="0"/>
              <a:t>, IEEE.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Creytes</a:t>
            </a:r>
            <a:r>
              <a:rPr lang="fi-FI" sz="900" b="0" dirty="0"/>
              <a:t>, J. &amp; </a:t>
            </a:r>
            <a:r>
              <a:rPr lang="fi-FI" sz="900" b="0" dirty="0" err="1"/>
              <a:t>Trbovich</a:t>
            </a:r>
            <a:r>
              <a:rPr lang="fi-FI" sz="900" b="0" dirty="0"/>
              <a:t>, A. 2018. Can </a:t>
            </a:r>
            <a:r>
              <a:rPr lang="fi-FI" sz="900" b="0" dirty="0" err="1"/>
              <a:t>blockchain</a:t>
            </a:r>
            <a:r>
              <a:rPr lang="fi-FI" sz="900" b="0" dirty="0"/>
              <a:t> help us to </a:t>
            </a:r>
            <a:r>
              <a:rPr lang="fi-FI" sz="900" b="0" dirty="0" err="1"/>
              <a:t>address</a:t>
            </a:r>
            <a:r>
              <a:rPr lang="fi-FI" sz="900" b="0" dirty="0"/>
              <a:t> </a:t>
            </a:r>
            <a:r>
              <a:rPr lang="fi-FI" sz="900" b="0" dirty="0" err="1"/>
              <a:t>the</a:t>
            </a:r>
            <a:r>
              <a:rPr lang="fi-FI" sz="900" b="0" dirty="0"/>
              <a:t> </a:t>
            </a:r>
            <a:r>
              <a:rPr lang="fi-FI" sz="900" b="0" dirty="0" err="1"/>
              <a:t>world’s</a:t>
            </a:r>
            <a:r>
              <a:rPr lang="fi-FI" sz="900" b="0" dirty="0"/>
              <a:t> </a:t>
            </a:r>
            <a:r>
              <a:rPr lang="fi-FI" sz="900" b="0" dirty="0" err="1"/>
              <a:t>energy</a:t>
            </a:r>
            <a:r>
              <a:rPr lang="fi-FI" sz="900" b="0" dirty="0"/>
              <a:t> </a:t>
            </a:r>
            <a:r>
              <a:rPr lang="fi-FI" sz="900" b="0" dirty="0" err="1"/>
              <a:t>issues</a:t>
            </a:r>
            <a:r>
              <a:rPr lang="fi-FI" sz="900" b="0" dirty="0"/>
              <a:t>? </a:t>
            </a:r>
            <a:r>
              <a:rPr lang="fi-FI" sz="900" b="0" dirty="0" err="1"/>
              <a:t>Available</a:t>
            </a:r>
            <a:r>
              <a:rPr lang="fi-FI" sz="900" b="0" dirty="0"/>
              <a:t>: https://www.weforum.org/agenda/2018/01/how-can-blockchain-address-the-worlds-energy-issues/</a:t>
            </a:r>
            <a:endParaRPr sz="900" b="0" dirty="0"/>
          </a:p>
          <a:p>
            <a:pPr marL="457200" lvl="0" indent="-292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Salies</a:t>
            </a:r>
            <a:r>
              <a:rPr lang="fi-FI" sz="900" b="0" dirty="0"/>
              <a:t>, E. 2013. Real-</a:t>
            </a:r>
            <a:r>
              <a:rPr lang="fi-FI" sz="900" b="0" dirty="0" err="1"/>
              <a:t>time</a:t>
            </a:r>
            <a:r>
              <a:rPr lang="fi-FI" sz="900" b="0" dirty="0"/>
              <a:t> </a:t>
            </a:r>
            <a:r>
              <a:rPr lang="fi-FI" sz="900" b="0" dirty="0" err="1"/>
              <a:t>pricing</a:t>
            </a:r>
            <a:r>
              <a:rPr lang="fi-FI" sz="900" b="0" dirty="0"/>
              <a:t> </a:t>
            </a:r>
            <a:r>
              <a:rPr lang="fi-FI" sz="900" b="0" dirty="0" err="1"/>
              <a:t>when</a:t>
            </a:r>
            <a:r>
              <a:rPr lang="fi-FI" sz="900" b="0" dirty="0"/>
              <a:t> some </a:t>
            </a:r>
            <a:r>
              <a:rPr lang="fi-FI" sz="900" b="0" dirty="0" err="1"/>
              <a:t>consumers</a:t>
            </a:r>
            <a:r>
              <a:rPr lang="fi-FI" sz="900" b="0" dirty="0"/>
              <a:t> </a:t>
            </a:r>
            <a:r>
              <a:rPr lang="fi-FI" sz="900" b="0" dirty="0" err="1"/>
              <a:t>resist</a:t>
            </a:r>
            <a:r>
              <a:rPr lang="fi-FI" sz="900" b="0" dirty="0"/>
              <a:t> in </a:t>
            </a:r>
            <a:r>
              <a:rPr lang="fi-FI" sz="900" b="0" dirty="0" err="1"/>
              <a:t>saving</a:t>
            </a:r>
            <a:r>
              <a:rPr lang="fi-FI" sz="900" b="0" dirty="0"/>
              <a:t> </a:t>
            </a:r>
            <a:r>
              <a:rPr lang="fi-FI" sz="900" b="0" dirty="0" err="1"/>
              <a:t>electricity</a:t>
            </a:r>
            <a:r>
              <a:rPr lang="fi-FI" sz="900" b="0" dirty="0"/>
              <a:t>. Energy </a:t>
            </a:r>
            <a:r>
              <a:rPr lang="fi-FI" sz="900" b="0" dirty="0" err="1"/>
              <a:t>Policy</a:t>
            </a:r>
            <a:r>
              <a:rPr lang="fi-FI" sz="900" b="0" dirty="0"/>
              <a:t>, 59 (2013), </a:t>
            </a:r>
            <a:r>
              <a:rPr lang="fi-FI" sz="900" b="0" dirty="0" err="1"/>
              <a:t>pp</a:t>
            </a:r>
            <a:r>
              <a:rPr lang="fi-FI" sz="900" b="0" dirty="0"/>
              <a:t>. 843-849.</a:t>
            </a:r>
            <a:endParaRPr sz="900" b="0" dirty="0"/>
          </a:p>
          <a:p>
            <a:pPr marL="457200" marR="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900" b="0" dirty="0" err="1"/>
              <a:t>Sharma</a:t>
            </a:r>
            <a:r>
              <a:rPr lang="fi-FI" sz="900" b="0" dirty="0"/>
              <a:t>, R. 2017. How </a:t>
            </a:r>
            <a:r>
              <a:rPr lang="fi-FI" sz="900" b="0" dirty="0" err="1"/>
              <a:t>Blockchain</a:t>
            </a:r>
            <a:r>
              <a:rPr lang="fi-FI" sz="900" b="0" dirty="0"/>
              <a:t> Is </a:t>
            </a:r>
            <a:r>
              <a:rPr lang="fi-FI" sz="900" b="0" dirty="0" err="1"/>
              <a:t>Changing</a:t>
            </a:r>
            <a:r>
              <a:rPr lang="fi-FI" sz="900" b="0" dirty="0"/>
              <a:t>  </a:t>
            </a:r>
            <a:r>
              <a:rPr lang="fi-FI" sz="900" b="0" dirty="0" err="1"/>
              <a:t>the</a:t>
            </a:r>
            <a:r>
              <a:rPr lang="fi-FI" sz="900" b="0" dirty="0"/>
              <a:t> Energy Industry. </a:t>
            </a:r>
            <a:r>
              <a:rPr lang="fi-FI" sz="900" b="0" dirty="0" err="1"/>
              <a:t>Available</a:t>
            </a:r>
            <a:r>
              <a:rPr lang="fi-FI" sz="900" b="0" dirty="0"/>
              <a:t>: https://www.investopedia.com/news/how-blockchain-changing-energy-industry/</a:t>
            </a:r>
            <a:endParaRPr sz="900" b="0"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</p:txBody>
      </p:sp>
      <p:sp>
        <p:nvSpPr>
          <p:cNvPr id="126" name="Shape 12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List of references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/>
          <p:nvPr/>
        </p:nvSpPr>
        <p:spPr>
          <a:xfrm>
            <a:off x="6645300" y="5254100"/>
            <a:ext cx="16995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cited</a:t>
            </a:r>
            <a:r>
              <a:rPr lang="fi-FI" dirty="0"/>
              <a:t>: 19.3.2018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fi-FI" sz="1600"/>
              <a:t>Demand response can be divided to two categories: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b="0"/>
              <a:t>Incentive Based Programs</a:t>
            </a:r>
            <a:endParaRPr sz="1400"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Offer payments to customer to reduce their load</a:t>
            </a:r>
            <a:endParaRPr b="0"/>
          </a:p>
          <a:p>
            <a:pPr marL="914400" lvl="0" indent="4572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b="0"/>
              <a:t> during system need or stress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Price Based Programs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Offer time-based rates of electricity directly to end users</a:t>
            </a:r>
            <a:endParaRPr b="0"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b="0"/>
              <a:t>			to promote customer demand response</a:t>
            </a:r>
            <a:endParaRPr b="0"/>
          </a:p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/>
              <a:t>We present one program from each category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Demand Bidding -&gt; A from of market based incentive based program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Real Time Pricing -&gt; A prominent Price Based Program</a:t>
            </a:r>
            <a:endParaRPr sz="1600"/>
          </a:p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/>
              <a:t>In addition, the possibilities of Blockchains for smart grids are explained</a:t>
            </a:r>
            <a:endParaRPr sz="160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9275" y="1566863"/>
            <a:ext cx="2133600" cy="298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7772400" cy="42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Basics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Incentive based demand response program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Consumers bid to reduce their loads by specific amounts  in the electricity wholesale market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Bids are accepted if they are lower than market price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Customer faces penalties if specified load reduction is not met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Two basic types: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Emergency Demand Side Bidding (EDSB)</a:t>
            </a:r>
            <a:endParaRPr b="0"/>
          </a:p>
          <a:p>
            <a:pPr marL="18288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Voluntary</a:t>
            </a:r>
            <a:endParaRPr sz="1400"/>
          </a:p>
          <a:p>
            <a:pPr marL="18288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Only during emergencies</a:t>
            </a:r>
            <a:endParaRPr sz="140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Single Hour Bidding (SHB)</a:t>
            </a:r>
            <a:endParaRPr b="0"/>
          </a:p>
          <a:p>
            <a:pPr marL="18288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Dispatched regularly</a:t>
            </a:r>
            <a:endParaRPr sz="1400"/>
          </a:p>
          <a:p>
            <a:pPr marL="18288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All retailers need to participate</a:t>
            </a:r>
            <a:endParaRPr sz="1400"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b="0"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b="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Bidding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				1/2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1600"/>
              <a:t>Opportunities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Demand response can lead to problems for system operator in short term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Predicting future demand becomes harder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Dispatching correct amount of generation becomes difficult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Demand bidding increases market efficiency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Demand bidding limits uncertainty caused by demand response</a:t>
            </a:r>
            <a:endParaRPr sz="1600"/>
          </a:p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Challenges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Bidding mechanisms are usually tied to a specific demand response program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No general solutions currently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Privacy concerns related to identities and load profiles of bidders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Many privacy friendly bidding platforms under research</a:t>
            </a:r>
            <a:endParaRPr b="0"/>
          </a:p>
          <a:p>
            <a:pPr marL="18288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Blockchain a strong contender</a:t>
            </a:r>
            <a:endParaRPr b="0"/>
          </a:p>
        </p:txBody>
      </p:sp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Bidding</a:t>
            </a:r>
            <a:r>
              <a:rPr lang="fi-FI" dirty="0"/>
              <a:t> 				2/2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04650" y="1387750"/>
            <a:ext cx="7934700" cy="52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marR="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Basics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RTP means that the electricity price is determined within 24 hours from the consumption</a:t>
            </a:r>
            <a:endParaRPr b="0"/>
          </a:p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Electricity wholesale market prices change repeatedly, but still most of the consumers pay fixed electricity price</a:t>
            </a:r>
            <a:endParaRPr b="0"/>
          </a:p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RTP lets end-users to adjust their electricity demand according to electricity price and real-time network load conditions</a:t>
            </a:r>
            <a:endParaRPr b="0"/>
          </a:p>
          <a:p>
            <a:pPr marL="292100" marR="0" lvl="0" indent="-2667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Opportunities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RTP balances the daily variations and the imbalance of supply and demand</a:t>
            </a:r>
            <a:endParaRPr b="0"/>
          </a:p>
          <a:p>
            <a:pPr marL="13716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During peak demand high electricity price inspires end-users to shift consumption</a:t>
            </a:r>
            <a:endParaRPr sz="14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Improves economic efficiency</a:t>
            </a:r>
            <a:endParaRPr b="0"/>
          </a:p>
          <a:p>
            <a:pPr marL="13716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Participants can save money by consuming when cheap electricity is available</a:t>
            </a:r>
            <a:endParaRPr sz="1400"/>
          </a:p>
          <a:p>
            <a:pPr marL="13716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Total consumption can decline</a:t>
            </a:r>
            <a:endParaRPr sz="140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Real-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time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pricing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dirty="0"/>
              <a:t>(RTP)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			1/2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Challenges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Implementation of “real time” means fast data collection and decision making</a:t>
            </a:r>
            <a:endParaRPr sz="1400"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Smart meters required, which increases costs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Computational methodology can be very complex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Higher transaction costs have negative influence on the attractiveness of RTP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Transaction costs decrease possible cost savings</a:t>
            </a:r>
            <a:endParaRPr sz="1400"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Above a certain ratio of flexible customers utilities are unable to predict correctly the consumption 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Allocation of electricity resources becomes harder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Making RTP mandatory for consumers could come at the cost of society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b="0"/>
              <a:t>Different customers have different capability for demand management</a:t>
            </a:r>
            <a:endParaRPr sz="1400" b="0"/>
          </a:p>
        </p:txBody>
      </p:sp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Real-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time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pricing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dirty="0"/>
              <a:t>(RTP)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			2/2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1600"/>
              <a:t>Basics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Blockchains are lists of individual blocks of information connected to each other via encrypted links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Basically a database of transactions distributed among several computers</a:t>
            </a:r>
            <a:endParaRPr b="0"/>
          </a:p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i-FI" sz="1600"/>
              <a:t>Blockchains and security</a:t>
            </a:r>
            <a:endParaRPr sz="160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Blockchains have strong inbuilt security as they are strongly encrypted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Blockchains can be used for user authentication -&gt; This is a key issue with demand bidding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They also allow energy profiles to remain anonymous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However, blockchains are not as useful in user authorization</a:t>
            </a:r>
            <a:endParaRPr b="0"/>
          </a:p>
          <a:p>
            <a:pPr marL="1371600" lvl="1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Additional security measures needed for that</a:t>
            </a:r>
            <a:endParaRPr sz="1400" b="0"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Blockchains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					1/2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1600"/>
              <a:t>Blockchain transactions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Blockchains enable peer-to-peer energy trading model due to decentralized database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Producers can contract with consumers by agreeing smart contracts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Prosumers are able to buy and sell energy autonomously 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Smart meters can connect directly to the blockchain</a:t>
            </a:r>
            <a:endParaRPr b="0"/>
          </a:p>
          <a:p>
            <a:pPr marL="13716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No need for third-party actors and excessive administration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Systems utilizing blockchains can be highly automated</a:t>
            </a:r>
            <a:endParaRPr b="0"/>
          </a:p>
          <a:p>
            <a:pPr marL="9144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Due to the aforementioned characteristics transaction costs can be significantly decreased</a:t>
            </a:r>
            <a:endParaRPr b="0"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b="0"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b="0"/>
          </a:p>
        </p:txBody>
      </p:sp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Blockchains</a:t>
            </a:r>
            <a:r>
              <a:rPr lang="fi-FI" sz="2700" b="1" i="0" u="none" strike="noStrike" cap="none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 					2/2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 dirty="0" err="1"/>
              <a:t>Demand</a:t>
            </a:r>
            <a:r>
              <a:rPr lang="fi-FI" sz="1600" dirty="0"/>
              <a:t> </a:t>
            </a:r>
            <a:r>
              <a:rPr lang="fi-FI" sz="1600" dirty="0" err="1"/>
              <a:t>bidding</a:t>
            </a:r>
            <a:r>
              <a:rPr lang="fi-FI" sz="1600" dirty="0"/>
              <a:t> </a:t>
            </a:r>
            <a:r>
              <a:rPr lang="fi-FI" sz="1600" dirty="0" err="1"/>
              <a:t>increases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market </a:t>
            </a:r>
            <a:r>
              <a:rPr lang="fi-FI" sz="1600" dirty="0" err="1"/>
              <a:t>efficiency</a:t>
            </a:r>
            <a:r>
              <a:rPr lang="fi-FI" sz="1600" dirty="0"/>
              <a:t> and </a:t>
            </a:r>
            <a:r>
              <a:rPr lang="fi-FI" sz="1600" dirty="0" err="1"/>
              <a:t>lowers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uncertainty</a:t>
            </a:r>
            <a:r>
              <a:rPr lang="fi-FI" sz="1600" dirty="0"/>
              <a:t> </a:t>
            </a:r>
            <a:r>
              <a:rPr lang="fi-FI" sz="1600" dirty="0" err="1"/>
              <a:t>caused</a:t>
            </a:r>
            <a:r>
              <a:rPr lang="fi-FI" sz="1600" dirty="0"/>
              <a:t> </a:t>
            </a:r>
            <a:r>
              <a:rPr lang="fi-FI" sz="1600" dirty="0" err="1"/>
              <a:t>by</a:t>
            </a:r>
            <a:r>
              <a:rPr lang="fi-FI" sz="1600" dirty="0"/>
              <a:t> DR. </a:t>
            </a:r>
            <a:r>
              <a:rPr lang="fi-FI" sz="1600" dirty="0" err="1"/>
              <a:t>However</a:t>
            </a:r>
            <a:r>
              <a:rPr lang="fi-FI" sz="1600" dirty="0"/>
              <a:t>, </a:t>
            </a:r>
            <a:r>
              <a:rPr lang="fi-FI" sz="1600" dirty="0" err="1"/>
              <a:t>one</a:t>
            </a:r>
            <a:r>
              <a:rPr lang="fi-FI" sz="1600" dirty="0"/>
              <a:t> </a:t>
            </a:r>
            <a:r>
              <a:rPr lang="fi-FI" sz="1600" dirty="0" err="1"/>
              <a:t>major</a:t>
            </a:r>
            <a:r>
              <a:rPr lang="fi-FI" sz="1600" dirty="0"/>
              <a:t> </a:t>
            </a:r>
            <a:r>
              <a:rPr lang="fi-FI" sz="1600" dirty="0" err="1"/>
              <a:t>issue</a:t>
            </a:r>
            <a:r>
              <a:rPr lang="fi-FI" sz="1600" dirty="0"/>
              <a:t> is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lack</a:t>
            </a:r>
            <a:r>
              <a:rPr lang="fi-FI" sz="1600" dirty="0"/>
              <a:t> of </a:t>
            </a:r>
            <a:r>
              <a:rPr lang="fi-FI" sz="1600" dirty="0" err="1"/>
              <a:t>sufficient</a:t>
            </a:r>
            <a:r>
              <a:rPr lang="fi-FI" sz="1600" dirty="0"/>
              <a:t> </a:t>
            </a:r>
            <a:r>
              <a:rPr lang="fi-FI" sz="1600" dirty="0" err="1"/>
              <a:t>privacy</a:t>
            </a:r>
            <a:r>
              <a:rPr lang="fi-FI" sz="1600" dirty="0"/>
              <a:t>.</a:t>
            </a:r>
            <a:endParaRPr sz="1600" dirty="0"/>
          </a:p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 dirty="0"/>
              <a:t>Real-</a:t>
            </a:r>
            <a:r>
              <a:rPr lang="fi-FI" sz="1600" dirty="0" err="1"/>
              <a:t>time</a:t>
            </a:r>
            <a:r>
              <a:rPr lang="fi-FI" sz="1600" dirty="0"/>
              <a:t> </a:t>
            </a:r>
            <a:r>
              <a:rPr lang="fi-FI" sz="1600" dirty="0" err="1"/>
              <a:t>pricing</a:t>
            </a:r>
            <a:r>
              <a:rPr lang="fi-FI" sz="1600" dirty="0"/>
              <a:t> </a:t>
            </a:r>
            <a:r>
              <a:rPr lang="fi-FI" sz="1600" dirty="0" err="1"/>
              <a:t>aims</a:t>
            </a:r>
            <a:r>
              <a:rPr lang="fi-FI" sz="1600" dirty="0"/>
              <a:t> to </a:t>
            </a:r>
            <a:r>
              <a:rPr lang="fi-FI" sz="1600" dirty="0" err="1"/>
              <a:t>decrease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peak</a:t>
            </a:r>
            <a:r>
              <a:rPr lang="fi-FI" sz="1600" dirty="0"/>
              <a:t> </a:t>
            </a:r>
            <a:r>
              <a:rPr lang="fi-FI" sz="1600" dirty="0" err="1"/>
              <a:t>demands</a:t>
            </a:r>
            <a:r>
              <a:rPr lang="fi-FI" sz="1600" dirty="0"/>
              <a:t> </a:t>
            </a:r>
            <a:r>
              <a:rPr lang="fi-FI" sz="1600" dirty="0" err="1"/>
              <a:t>through</a:t>
            </a:r>
            <a:r>
              <a:rPr lang="fi-FI" sz="1600" dirty="0"/>
              <a:t> </a:t>
            </a:r>
            <a:r>
              <a:rPr lang="fi-FI" sz="1600" dirty="0" err="1"/>
              <a:t>real-time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price</a:t>
            </a:r>
            <a:r>
              <a:rPr lang="fi-FI" sz="1600" dirty="0"/>
              <a:t> </a:t>
            </a:r>
            <a:r>
              <a:rPr lang="fi-FI" sz="1600" dirty="0" err="1"/>
              <a:t>changes</a:t>
            </a:r>
            <a:r>
              <a:rPr lang="fi-FI" sz="1600" dirty="0"/>
              <a:t>, and </a:t>
            </a:r>
            <a:r>
              <a:rPr lang="fi-FI" sz="1600" dirty="0" err="1"/>
              <a:t>consumers</a:t>
            </a:r>
            <a:r>
              <a:rPr lang="fi-FI" sz="1600" dirty="0"/>
              <a:t> </a:t>
            </a:r>
            <a:r>
              <a:rPr lang="fi-FI" sz="1600" dirty="0" err="1"/>
              <a:t>may</a:t>
            </a:r>
            <a:r>
              <a:rPr lang="fi-FI" sz="1600" dirty="0"/>
              <a:t> </a:t>
            </a:r>
            <a:r>
              <a:rPr lang="fi-FI" sz="1600" dirty="0" err="1"/>
              <a:t>save</a:t>
            </a:r>
            <a:r>
              <a:rPr lang="fi-FI" sz="1600" dirty="0"/>
              <a:t> on </a:t>
            </a:r>
            <a:r>
              <a:rPr lang="fi-FI" sz="1600" dirty="0" err="1"/>
              <a:t>their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bill</a:t>
            </a:r>
            <a:r>
              <a:rPr lang="fi-FI" sz="1600" dirty="0"/>
              <a:t>. </a:t>
            </a:r>
            <a:r>
              <a:rPr lang="fi-FI" sz="1600" dirty="0" err="1"/>
              <a:t>However</a:t>
            </a:r>
            <a:r>
              <a:rPr lang="fi-FI" sz="1600" dirty="0"/>
              <a:t>,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cost</a:t>
            </a:r>
            <a:r>
              <a:rPr lang="fi-FI" sz="1600" dirty="0"/>
              <a:t> </a:t>
            </a:r>
            <a:r>
              <a:rPr lang="fi-FI" sz="1600" dirty="0" err="1"/>
              <a:t>savings</a:t>
            </a:r>
            <a:r>
              <a:rPr lang="fi-FI" sz="1600" dirty="0"/>
              <a:t> </a:t>
            </a:r>
            <a:r>
              <a:rPr lang="fi-FI" sz="1600" dirty="0" err="1"/>
              <a:t>barely</a:t>
            </a:r>
            <a:r>
              <a:rPr lang="fi-FI" sz="1600" dirty="0"/>
              <a:t> cover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higher</a:t>
            </a:r>
            <a:r>
              <a:rPr lang="fi-FI" sz="1600" dirty="0"/>
              <a:t> </a:t>
            </a:r>
            <a:r>
              <a:rPr lang="fi-FI" sz="1600" dirty="0" err="1"/>
              <a:t>transaction</a:t>
            </a:r>
            <a:r>
              <a:rPr lang="fi-FI" sz="1600" dirty="0"/>
              <a:t> </a:t>
            </a:r>
            <a:r>
              <a:rPr lang="fi-FI" sz="1600" dirty="0" err="1"/>
              <a:t>costs</a:t>
            </a:r>
            <a:r>
              <a:rPr lang="fi-FI" sz="1600" dirty="0"/>
              <a:t>.</a:t>
            </a:r>
            <a:endParaRPr sz="1600" dirty="0"/>
          </a:p>
          <a:p>
            <a:pPr marL="292100" lvl="0" indent="-26670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fi-FI" sz="1600" dirty="0" err="1"/>
              <a:t>Blockchains</a:t>
            </a:r>
            <a:r>
              <a:rPr lang="fi-FI" sz="1600" dirty="0"/>
              <a:t> </a:t>
            </a:r>
            <a:r>
              <a:rPr lang="fi-FI" sz="1600" dirty="0" err="1"/>
              <a:t>could</a:t>
            </a:r>
            <a:r>
              <a:rPr lang="fi-FI" sz="1600" dirty="0"/>
              <a:t> </a:t>
            </a:r>
            <a:r>
              <a:rPr lang="fi-FI" sz="1600" dirty="0" err="1"/>
              <a:t>tackle</a:t>
            </a:r>
            <a:r>
              <a:rPr lang="fi-FI" sz="1600" dirty="0"/>
              <a:t> </a:t>
            </a:r>
            <a:r>
              <a:rPr lang="fi-FI" sz="1600" dirty="0" err="1"/>
              <a:t>both</a:t>
            </a:r>
            <a:r>
              <a:rPr lang="fi-FI" sz="1600" dirty="0"/>
              <a:t> of </a:t>
            </a:r>
            <a:r>
              <a:rPr lang="fi-FI" sz="1600" dirty="0" err="1"/>
              <a:t>these</a:t>
            </a:r>
            <a:r>
              <a:rPr lang="fi-FI" sz="1600" dirty="0"/>
              <a:t> </a:t>
            </a:r>
            <a:r>
              <a:rPr lang="fi-FI" sz="1600" dirty="0" err="1"/>
              <a:t>issues</a:t>
            </a:r>
            <a:r>
              <a:rPr lang="fi-FI" sz="1600" dirty="0"/>
              <a:t> and </a:t>
            </a:r>
            <a:r>
              <a:rPr lang="fi-FI" sz="1600" dirty="0" err="1"/>
              <a:t>provide</a:t>
            </a:r>
            <a:r>
              <a:rPr lang="fi-FI" sz="1600" dirty="0"/>
              <a:t> </a:t>
            </a:r>
            <a:r>
              <a:rPr lang="fi-FI" sz="1600" dirty="0" err="1"/>
              <a:t>highly</a:t>
            </a:r>
            <a:r>
              <a:rPr lang="fi-FI" sz="1600" dirty="0"/>
              <a:t> </a:t>
            </a:r>
            <a:r>
              <a:rPr lang="fi-FI" sz="1600" dirty="0" err="1"/>
              <a:t>automated</a:t>
            </a:r>
            <a:r>
              <a:rPr lang="fi-FI" sz="1600" dirty="0"/>
              <a:t> and </a:t>
            </a:r>
            <a:r>
              <a:rPr lang="fi-FI" sz="1600" dirty="0" err="1"/>
              <a:t>efficient</a:t>
            </a:r>
            <a:r>
              <a:rPr lang="fi-FI" sz="1600" dirty="0"/>
              <a:t> </a:t>
            </a:r>
            <a:r>
              <a:rPr lang="fi-FI" sz="1600" dirty="0" err="1"/>
              <a:t>peer</a:t>
            </a:r>
            <a:r>
              <a:rPr lang="fi-FI" sz="1600" dirty="0"/>
              <a:t>-to-</a:t>
            </a:r>
            <a:r>
              <a:rPr lang="fi-FI" sz="1600" dirty="0" err="1"/>
              <a:t>peer</a:t>
            </a:r>
            <a:r>
              <a:rPr lang="fi-FI" sz="1600" dirty="0"/>
              <a:t> </a:t>
            </a:r>
            <a:r>
              <a:rPr lang="fi-FI" sz="1600" dirty="0" err="1"/>
              <a:t>energy</a:t>
            </a:r>
            <a:r>
              <a:rPr lang="fi-FI" sz="1600" dirty="0"/>
              <a:t> </a:t>
            </a:r>
            <a:r>
              <a:rPr lang="fi-FI" sz="1600" dirty="0" err="1"/>
              <a:t>trading</a:t>
            </a:r>
            <a:r>
              <a:rPr lang="fi-FI" sz="1600" dirty="0"/>
              <a:t>.</a:t>
            </a:r>
            <a:endParaRPr sz="1600" dirty="0"/>
          </a:p>
          <a:p>
            <a:pPr marL="0" lvl="0" indent="0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ctr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600" dirty="0"/>
              <a:t>THANK YOU!</a:t>
            </a:r>
            <a:endParaRPr sz="1600" dirty="0"/>
          </a:p>
        </p:txBody>
      </p:sp>
      <p:sp>
        <p:nvSpPr>
          <p:cNvPr id="120" name="Shape 12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1032</Words>
  <Application>Microsoft Office PowerPoint</Application>
  <PresentationFormat>On-screen Show (4:3)</PresentationFormat>
  <Paragraphs>107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presentation</vt:lpstr>
      <vt:lpstr>Aalto Content - Green</vt:lpstr>
      <vt:lpstr>ELEC-E8423 - Smart Grid  Different market mechanisms for smart grid: bidding, real-time pricing, blockchains</vt:lpstr>
      <vt:lpstr>Introduction</vt:lpstr>
      <vt:lpstr>Demand Bidding     1/2</vt:lpstr>
      <vt:lpstr>Demand Bidding     2/2 </vt:lpstr>
      <vt:lpstr>Real-time pricing (RTP)   1/2</vt:lpstr>
      <vt:lpstr>Real-time pricing (RTP)   2/2</vt:lpstr>
      <vt:lpstr>Blockchains      1/2</vt:lpstr>
      <vt:lpstr>Blockchains      2/2</vt:lpstr>
      <vt:lpstr>Conclusions</vt:lpstr>
      <vt:lpstr>List of 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Different market mechanisms for smart grid: bidding, real-time pricing, blockchains</dc:title>
  <dc:creator>Matti Lehtonen</dc:creator>
  <cp:lastModifiedBy>Matti Lehtonen</cp:lastModifiedBy>
  <cp:revision>2</cp:revision>
  <dcterms:modified xsi:type="dcterms:W3CDTF">2018-03-20T06:56:51Z</dcterms:modified>
</cp:coreProperties>
</file>