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2"/>
  </p:notesMasterIdLst>
  <p:handoutMasterIdLst>
    <p:handoutMasterId r:id="rId13"/>
  </p:handoutMasterIdLst>
  <p:sldIdLst>
    <p:sldId id="339" r:id="rId3"/>
    <p:sldId id="355" r:id="rId4"/>
    <p:sldId id="363" r:id="rId5"/>
    <p:sldId id="366" r:id="rId6"/>
    <p:sldId id="365" r:id="rId7"/>
    <p:sldId id="368" r:id="rId8"/>
    <p:sldId id="369" r:id="rId9"/>
    <p:sldId id="367" r:id="rId10"/>
    <p:sldId id="362" r:id="rId11"/>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349" autoAdjust="0"/>
  </p:normalViewPr>
  <p:slideViewPr>
    <p:cSldViewPr snapToGrid="0" snapToObjects="1">
      <p:cViewPr varScale="1">
        <p:scale>
          <a:sx n="120" d="100"/>
          <a:sy n="120" d="100"/>
        </p:scale>
        <p:origin x="-13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2/20/2018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2/20/2018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55245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52151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95448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52944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05199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fingrid.fi/en/electricity-market/"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fingrid.fi/globalassets/dokumentit/fi/sahkomarkkinat/reservit/reservituotteet.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3200" dirty="0"/>
              <a:t>Demand response in power system energy balance management</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Jari Heimonen</a:t>
            </a:r>
            <a:endParaRPr lang="en-US" dirty="0"/>
          </a:p>
        </p:txBody>
      </p:sp>
      <p:sp>
        <p:nvSpPr>
          <p:cNvPr id="6" name="Text Placeholder 5"/>
          <p:cNvSpPr>
            <a:spLocks noGrp="1"/>
          </p:cNvSpPr>
          <p:nvPr>
            <p:ph type="body" sz="quarter" idx="18"/>
          </p:nvPr>
        </p:nvSpPr>
        <p:spPr>
          <a:xfrm>
            <a:off x="2862387" y="5988171"/>
            <a:ext cx="2027114" cy="457200"/>
          </a:xfrm>
        </p:spPr>
        <p:txBody>
          <a:bodyPr/>
          <a:lstStyle/>
          <a:p>
            <a:r>
              <a:rPr lang="fi-FI" dirty="0"/>
              <a:t>15</a:t>
            </a:r>
            <a:r>
              <a:rPr lang="et-EE" dirty="0"/>
              <a:t>.0</a:t>
            </a:r>
            <a:r>
              <a:rPr lang="fi-FI" dirty="0"/>
              <a:t>2</a:t>
            </a:r>
            <a:r>
              <a:rPr lang="et-EE" dirty="0"/>
              <a:t>.201</a:t>
            </a:r>
            <a:r>
              <a:rPr lang="fi-FI" dirty="0"/>
              <a:t>8</a:t>
            </a:r>
            <a:endParaRPr lang="en-US" dirty="0"/>
          </a:p>
        </p:txBody>
      </p:sp>
      <p:sp>
        <p:nvSpPr>
          <p:cNvPr id="7" name="Text Placeholder 6"/>
          <p:cNvSpPr>
            <a:spLocks noGrp="1"/>
          </p:cNvSpPr>
          <p:nvPr>
            <p:ph type="body" sz="quarter" idx="19"/>
          </p:nvPr>
        </p:nvSpPr>
        <p:spPr/>
        <p:txBody>
          <a:bodyPr/>
          <a:lstStyle/>
          <a:p>
            <a:r>
              <a:rPr lang="en-US" dirty="0"/>
              <a:t>ELEC-E8423 –</a:t>
            </a:r>
            <a:br>
              <a:rPr lang="en-US" dirty="0"/>
            </a:br>
            <a:r>
              <a:rPr lang="en-US" dirty="0"/>
              <a:t>Smart Grid</a:t>
            </a:r>
          </a:p>
        </p:txBody>
      </p:sp>
      <p:sp>
        <p:nvSpPr>
          <p:cNvPr id="8" name="Text Placeholder 7"/>
          <p:cNvSpPr>
            <a:spLocks noGrp="1"/>
          </p:cNvSpPr>
          <p:nvPr>
            <p:ph type="body" sz="quarter" idx="20"/>
          </p:nvPr>
        </p:nvSpPr>
        <p:spPr>
          <a:xfrm>
            <a:off x="4984678" y="5961067"/>
            <a:ext cx="1962357" cy="634132"/>
          </a:xfrm>
        </p:spPr>
        <p:txBody>
          <a:body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00000"/>
              </a:lnSpc>
            </a:pPr>
            <a:r>
              <a:rPr lang="en-US" sz="2000" dirty="0"/>
              <a:t>Demand Response has come to focus in power systems due to the increased share of variable renewable energy sources like wind and photovoltaic power.</a:t>
            </a:r>
          </a:p>
          <a:p>
            <a:pPr marL="0" indent="0" eaLnBrk="1" hangingPunct="1">
              <a:lnSpc>
                <a:spcPct val="100000"/>
              </a:lnSpc>
            </a:pPr>
            <a:r>
              <a:rPr lang="en-US" sz="2000" dirty="0"/>
              <a:t>Aim of this presentation is to give an overview of the power system energy balancing management and how the demand response reserves and markets are used for the balancing.   </a:t>
            </a:r>
          </a:p>
          <a:p>
            <a:pPr marL="0" indent="0" eaLnBrk="1" hangingPunct="1">
              <a:lnSpc>
                <a:spcPct val="100000"/>
              </a:lnSpc>
            </a:pPr>
            <a:endParaRPr lang="en-US" sz="2400" dirty="0"/>
          </a:p>
          <a:p>
            <a:pPr marL="0" indent="0" eaLnBrk="1" hangingPunct="1">
              <a:lnSpc>
                <a:spcPct val="100000"/>
              </a:lnSpc>
            </a:pPr>
            <a:endParaRPr lang="en-US" sz="2400" dirty="0"/>
          </a:p>
        </p:txBody>
      </p:sp>
      <p:sp>
        <p:nvSpPr>
          <p:cNvPr id="3" name="Title 2"/>
          <p:cNvSpPr>
            <a:spLocks noGrp="1"/>
          </p:cNvSpPr>
          <p:nvPr>
            <p:ph type="ctrTitle"/>
          </p:nvPr>
        </p:nvSpPr>
        <p:spPr/>
        <p:txBody>
          <a:bodyPr/>
          <a:lstStyle/>
          <a:p>
            <a:r>
              <a:rPr lang="en-US" dirty="0"/>
              <a:t>Introduction</a:t>
            </a:r>
          </a:p>
        </p:txBody>
      </p:sp>
      <p:sp>
        <p:nvSpPr>
          <p:cNvPr id="7" name="Date Placeholder 6"/>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8" name="Slide Number Placeholder 7"/>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2</a:t>
            </a:fld>
            <a:endParaRPr lang="en-US" altLang="en-US" dirty="0"/>
          </a:p>
        </p:txBody>
      </p:sp>
      <p:pic>
        <p:nvPicPr>
          <p:cNvPr id="9" name="Kuva 8">
            <a:extLst>
              <a:ext uri="{FF2B5EF4-FFF2-40B4-BE49-F238E27FC236}">
                <a16:creationId xmlns:a16="http://schemas.microsoft.com/office/drawing/2014/main" xmlns="" id="{3D73A315-9044-4F2B-AC01-1B218563C47B}"/>
              </a:ext>
            </a:extLst>
          </p:cNvPr>
          <p:cNvPicPr>
            <a:picLocks noChangeAspect="1"/>
          </p:cNvPicPr>
          <p:nvPr/>
        </p:nvPicPr>
        <p:blipFill>
          <a:blip r:embed="rId3"/>
          <a:stretch>
            <a:fillRect/>
          </a:stretch>
        </p:blipFill>
        <p:spPr>
          <a:xfrm>
            <a:off x="2710382" y="3906635"/>
            <a:ext cx="3496436" cy="1625453"/>
          </a:xfrm>
          <a:prstGeom prst="roundRect">
            <a:avLst>
              <a:gd name="adj" fmla="val 16667"/>
            </a:avLst>
          </a:prstGeom>
          <a:ln>
            <a:noFill/>
          </a:ln>
          <a:effectLst>
            <a:outerShdw blurRad="317500" dist="139700" dir="2700000" algn="tl" rotWithShape="0">
              <a:prstClr val="black">
                <a:alpha val="65000"/>
              </a:prst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Text Placeholder 6">
            <a:extLst>
              <a:ext uri="{FF2B5EF4-FFF2-40B4-BE49-F238E27FC236}">
                <a16:creationId xmlns:a16="http://schemas.microsoft.com/office/drawing/2014/main" xmlns="" id="{2B3AA1CF-D4FC-4C0F-917B-5D751D6C21DB}"/>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1" name="Text Placeholder 7">
            <a:extLst>
              <a:ext uri="{FF2B5EF4-FFF2-40B4-BE49-F238E27FC236}">
                <a16:creationId xmlns:a16="http://schemas.microsoft.com/office/drawing/2014/main" xmlns="" id="{9B89EC7B-5D98-4548-83E9-3A36AFCA492A}"/>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00000"/>
              </a:lnSpc>
              <a:buFont typeface="Arial" panose="020B0604020202020204" pitchFamily="34" charset="0"/>
              <a:buChar char="•"/>
            </a:pPr>
            <a:r>
              <a:rPr lang="en-US" sz="2000" dirty="0"/>
              <a:t>The balance between production and consumption is indicated by the frequency of the electricity grid.</a:t>
            </a:r>
          </a:p>
          <a:p>
            <a:pPr>
              <a:lnSpc>
                <a:spcPct val="100000"/>
              </a:lnSpc>
              <a:buFont typeface="Arial" panose="020B0604020202020204" pitchFamily="34" charset="0"/>
              <a:buChar char="•"/>
            </a:pPr>
            <a:r>
              <a:rPr lang="en-US" sz="2000" dirty="0"/>
              <a:t>The frequency falls when consumption is greater than production and increases when production is greater than consumption. </a:t>
            </a:r>
          </a:p>
          <a:p>
            <a:pPr>
              <a:lnSpc>
                <a:spcPct val="100000"/>
              </a:lnSpc>
              <a:buFont typeface="Arial" panose="020B0604020202020204" pitchFamily="34" charset="0"/>
              <a:buChar char="•"/>
            </a:pPr>
            <a:r>
              <a:rPr lang="en-US" sz="2000" dirty="0"/>
              <a:t>Frequency variation requirements:</a:t>
            </a:r>
          </a:p>
          <a:p>
            <a:pPr lvl="1">
              <a:buFont typeface="Arial" panose="020B0604020202020204" pitchFamily="34" charset="0"/>
              <a:buChar char="•"/>
            </a:pPr>
            <a:r>
              <a:rPr lang="en-US" sz="1800" dirty="0"/>
              <a:t>In Nordic countries the frequency is allowed to fluctuate between 49.9 and 50.1 Hz in normal state (nominal value 50 Hz).</a:t>
            </a:r>
          </a:p>
          <a:p>
            <a:pPr lvl="1">
              <a:buFont typeface="Arial" panose="020B0604020202020204" pitchFamily="34" charset="0"/>
              <a:buChar char="•"/>
            </a:pPr>
            <a:r>
              <a:rPr lang="en-US" sz="1800" dirty="0"/>
              <a:t>Allowed 10 s average variation</a:t>
            </a:r>
          </a:p>
          <a:p>
            <a:pPr lvl="2"/>
            <a:r>
              <a:rPr lang="en-US" sz="1600" dirty="0"/>
              <a:t>49,5 Hz – 50.5 Hz ; 99,5 % during the year</a:t>
            </a:r>
          </a:p>
          <a:p>
            <a:pPr lvl="2"/>
            <a:r>
              <a:rPr lang="en-US" sz="1600" dirty="0"/>
              <a:t>47 Hz – 52 Hz ; 100 % during the year</a:t>
            </a:r>
          </a:p>
          <a:p>
            <a:pPr marL="388937" lvl="1" indent="0">
              <a:buNone/>
            </a:pPr>
            <a:endParaRPr lang="en-US" sz="1800" dirty="0"/>
          </a:p>
          <a:p>
            <a:pPr marL="388937" lvl="1" indent="0">
              <a:buNone/>
            </a:pPr>
            <a:r>
              <a:rPr lang="en-US" sz="1800" dirty="0"/>
              <a:t>Defined in standard: SFS-EN 50160</a:t>
            </a:r>
          </a:p>
        </p:txBody>
      </p:sp>
      <p:sp>
        <p:nvSpPr>
          <p:cNvPr id="3" name="Title 2"/>
          <p:cNvSpPr>
            <a:spLocks noGrp="1"/>
          </p:cNvSpPr>
          <p:nvPr>
            <p:ph type="ctrTitle"/>
          </p:nvPr>
        </p:nvSpPr>
        <p:spPr/>
        <p:txBody>
          <a:bodyPr/>
          <a:lstStyle/>
          <a:p>
            <a:r>
              <a:rPr lang="en-US" dirty="0"/>
              <a:t>Frequency and balance</a:t>
            </a:r>
          </a:p>
        </p:txBody>
      </p:sp>
      <p:pic>
        <p:nvPicPr>
          <p:cNvPr id="9" name="Kuva 8">
            <a:extLst>
              <a:ext uri="{FF2B5EF4-FFF2-40B4-BE49-F238E27FC236}">
                <a16:creationId xmlns:a16="http://schemas.microsoft.com/office/drawing/2014/main" xmlns="" id="{047A728E-002D-42BB-AE76-2C151757D888}"/>
              </a:ext>
            </a:extLst>
          </p:cNvPr>
          <p:cNvPicPr>
            <a:picLocks noChangeAspect="1"/>
          </p:cNvPicPr>
          <p:nvPr/>
        </p:nvPicPr>
        <p:blipFill>
          <a:blip r:embed="rId3"/>
          <a:stretch>
            <a:fillRect/>
          </a:stretch>
        </p:blipFill>
        <p:spPr>
          <a:xfrm>
            <a:off x="6446582" y="4150627"/>
            <a:ext cx="2125018" cy="1483373"/>
          </a:xfrm>
          <a:prstGeom prst="rect">
            <a:avLst/>
          </a:prstGeom>
          <a:ln>
            <a:noFill/>
          </a:ln>
          <a:effectLst>
            <a:outerShdw blurRad="292100" dist="139700" dir="2700000" algn="tl" rotWithShape="0">
              <a:srgbClr val="333333">
                <a:alpha val="65000"/>
              </a:srgbClr>
            </a:outerShdw>
          </a:effectLst>
        </p:spPr>
      </p:pic>
      <p:sp>
        <p:nvSpPr>
          <p:cNvPr id="12" name="Date Placeholder 6">
            <a:extLst>
              <a:ext uri="{FF2B5EF4-FFF2-40B4-BE49-F238E27FC236}">
                <a16:creationId xmlns:a16="http://schemas.microsoft.com/office/drawing/2014/main" xmlns="" id="{A74A3C54-03DC-4AC3-93B6-97108F8AA1AF}"/>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3" name="Slide Number Placeholder 7">
            <a:extLst>
              <a:ext uri="{FF2B5EF4-FFF2-40B4-BE49-F238E27FC236}">
                <a16:creationId xmlns:a16="http://schemas.microsoft.com/office/drawing/2014/main" xmlns="" id="{6D865072-065D-4A26-A250-699CEAD09919}"/>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3</a:t>
            </a:fld>
            <a:endParaRPr lang="en-US" altLang="en-US" dirty="0"/>
          </a:p>
        </p:txBody>
      </p:sp>
      <p:sp>
        <p:nvSpPr>
          <p:cNvPr id="14" name="Text Placeholder 6">
            <a:extLst>
              <a:ext uri="{FF2B5EF4-FFF2-40B4-BE49-F238E27FC236}">
                <a16:creationId xmlns:a16="http://schemas.microsoft.com/office/drawing/2014/main" xmlns="" id="{4FD6EB70-E5AE-4A18-8D8A-250A16E5EC86}"/>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5" name="Text Placeholder 7">
            <a:extLst>
              <a:ext uri="{FF2B5EF4-FFF2-40B4-BE49-F238E27FC236}">
                <a16:creationId xmlns:a16="http://schemas.microsoft.com/office/drawing/2014/main" xmlns="" id="{FCBE47C8-6A6B-4A6E-A7EC-8A0CE2E3843E}"/>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399" y="1497600"/>
            <a:ext cx="7909127" cy="4136400"/>
          </a:xfrm>
        </p:spPr>
        <p:txBody>
          <a:bodyPr>
            <a:normAutofit/>
          </a:bodyPr>
          <a:lstStyle/>
          <a:p>
            <a:pPr>
              <a:lnSpc>
                <a:spcPct val="100000"/>
              </a:lnSpc>
              <a:buFont typeface="Arial" panose="020B0604020202020204" pitchFamily="34" charset="0"/>
              <a:buChar char="•"/>
            </a:pPr>
            <a:r>
              <a:rPr lang="en-US" sz="2000" dirty="0"/>
              <a:t>In Finland TSO (</a:t>
            </a:r>
            <a:r>
              <a:rPr lang="en-US" sz="2000" dirty="0" err="1"/>
              <a:t>Fingrid</a:t>
            </a:r>
            <a:r>
              <a:rPr lang="en-US" sz="2000" dirty="0"/>
              <a:t>) creates the energy consumption forecast plan for the each hour of the next day.</a:t>
            </a:r>
          </a:p>
          <a:p>
            <a:pPr>
              <a:lnSpc>
                <a:spcPct val="100000"/>
              </a:lnSpc>
              <a:buFont typeface="Arial" panose="020B0604020202020204" pitchFamily="34" charset="0"/>
              <a:buChar char="•"/>
            </a:pPr>
            <a:r>
              <a:rPr lang="en-US" sz="2000" dirty="0"/>
              <a:t>The market operators plan their production in advance for the next day correspondingly and provide the plan to the TSO.</a:t>
            </a:r>
          </a:p>
          <a:p>
            <a:pPr lvl="1">
              <a:buFont typeface="Arial" panose="020B0604020202020204" pitchFamily="34" charset="0"/>
              <a:buChar char="•"/>
            </a:pPr>
            <a:r>
              <a:rPr lang="en-US" sz="1600" dirty="0"/>
              <a:t>Planning is based on the information from consumption forecast and realized bids in the day-ahead </a:t>
            </a:r>
            <a:r>
              <a:rPr lang="en-US" sz="1600" dirty="0" err="1"/>
              <a:t>Elspot</a:t>
            </a:r>
            <a:r>
              <a:rPr lang="en-US" sz="1600" dirty="0"/>
              <a:t>-market.</a:t>
            </a:r>
          </a:p>
        </p:txBody>
      </p:sp>
      <p:sp>
        <p:nvSpPr>
          <p:cNvPr id="3" name="Title 2"/>
          <p:cNvSpPr>
            <a:spLocks noGrp="1"/>
          </p:cNvSpPr>
          <p:nvPr>
            <p:ph type="ctrTitle"/>
          </p:nvPr>
        </p:nvSpPr>
        <p:spPr/>
        <p:txBody>
          <a:bodyPr/>
          <a:lstStyle/>
          <a:p>
            <a:r>
              <a:rPr lang="en-US" dirty="0"/>
              <a:t>Forecasting the consumption and production</a:t>
            </a:r>
          </a:p>
        </p:txBody>
      </p:sp>
      <p:sp>
        <p:nvSpPr>
          <p:cNvPr id="9" name="Tekstiruutu 8">
            <a:extLst>
              <a:ext uri="{FF2B5EF4-FFF2-40B4-BE49-F238E27FC236}">
                <a16:creationId xmlns:a16="http://schemas.microsoft.com/office/drawing/2014/main" xmlns="" id="{29D5CBEF-3237-41DB-B408-19E0771534F2}"/>
              </a:ext>
            </a:extLst>
          </p:cNvPr>
          <p:cNvSpPr txBox="1"/>
          <p:nvPr/>
        </p:nvSpPr>
        <p:spPr>
          <a:xfrm>
            <a:off x="1119658" y="4187069"/>
            <a:ext cx="3009157" cy="738664"/>
          </a:xfrm>
          <a:prstGeom prst="rect">
            <a:avLst/>
          </a:prstGeom>
          <a:noFill/>
        </p:spPr>
        <p:txBody>
          <a:bodyPr wrap="none" rtlCol="0">
            <a:spAutoFit/>
          </a:bodyPr>
          <a:lstStyle/>
          <a:p>
            <a:r>
              <a:rPr lang="en-US" sz="1400" dirty="0"/>
              <a:t>Example of the load and generation</a:t>
            </a:r>
          </a:p>
          <a:p>
            <a:r>
              <a:rPr lang="en-US" sz="1400" dirty="0"/>
              <a:t>forecasts (MWh) In Finland during</a:t>
            </a:r>
          </a:p>
          <a:p>
            <a:r>
              <a:rPr lang="en-US" sz="1400" dirty="0"/>
              <a:t>5.2. - 11.2.2018:</a:t>
            </a:r>
          </a:p>
        </p:txBody>
      </p:sp>
      <p:grpSp>
        <p:nvGrpSpPr>
          <p:cNvPr id="11" name="Ryhmä 10">
            <a:extLst>
              <a:ext uri="{FF2B5EF4-FFF2-40B4-BE49-F238E27FC236}">
                <a16:creationId xmlns:a16="http://schemas.microsoft.com/office/drawing/2014/main" xmlns="" id="{45D24CC2-E1C4-418D-A17F-7E19D75818FF}"/>
              </a:ext>
            </a:extLst>
          </p:cNvPr>
          <p:cNvGrpSpPr/>
          <p:nvPr/>
        </p:nvGrpSpPr>
        <p:grpSpPr>
          <a:xfrm>
            <a:off x="4106940" y="3517641"/>
            <a:ext cx="4143054" cy="2117947"/>
            <a:chOff x="744702" y="3702747"/>
            <a:chExt cx="4069896" cy="2080549"/>
          </a:xfrm>
        </p:grpSpPr>
        <p:pic>
          <p:nvPicPr>
            <p:cNvPr id="6" name="Kuva 5">
              <a:extLst>
                <a:ext uri="{FF2B5EF4-FFF2-40B4-BE49-F238E27FC236}">
                  <a16:creationId xmlns:a16="http://schemas.microsoft.com/office/drawing/2014/main" xmlns="" id="{EA637CB2-63E5-4AE8-A4A5-8900427151CB}"/>
                </a:ext>
              </a:extLst>
            </p:cNvPr>
            <p:cNvPicPr>
              <a:picLocks noChangeAspect="1"/>
            </p:cNvPicPr>
            <p:nvPr/>
          </p:nvPicPr>
          <p:blipFill>
            <a:blip r:embed="rId3"/>
            <a:stretch>
              <a:fillRect/>
            </a:stretch>
          </p:blipFill>
          <p:spPr>
            <a:xfrm>
              <a:off x="744702" y="3702747"/>
              <a:ext cx="4069896" cy="2080549"/>
            </a:xfrm>
            <a:prstGeom prst="rect">
              <a:avLst/>
            </a:prstGeom>
          </p:spPr>
        </p:pic>
        <p:sp>
          <p:nvSpPr>
            <p:cNvPr id="10" name="Tekstiruutu 9">
              <a:extLst>
                <a:ext uri="{FF2B5EF4-FFF2-40B4-BE49-F238E27FC236}">
                  <a16:creationId xmlns:a16="http://schemas.microsoft.com/office/drawing/2014/main" xmlns="" id="{930A645D-5B18-4B6C-BE18-F3B19BEEECFD}"/>
                </a:ext>
              </a:extLst>
            </p:cNvPr>
            <p:cNvSpPr txBox="1"/>
            <p:nvPr/>
          </p:nvSpPr>
          <p:spPr>
            <a:xfrm>
              <a:off x="2548689" y="4943090"/>
              <a:ext cx="2023311" cy="461665"/>
            </a:xfrm>
            <a:prstGeom prst="rect">
              <a:avLst/>
            </a:prstGeom>
            <a:noFill/>
            <a:ln>
              <a:noFill/>
            </a:ln>
          </p:spPr>
          <p:txBody>
            <a:bodyPr wrap="none" rtlCol="0">
              <a:spAutoFit/>
            </a:bodyPr>
            <a:lstStyle/>
            <a:p>
              <a:pPr marL="342900" indent="-342900">
                <a:buFont typeface="Arial" panose="020B0604020202020204" pitchFamily="34" charset="0"/>
                <a:buChar char="•"/>
              </a:pPr>
              <a:r>
                <a:rPr lang="en-US" sz="1200" dirty="0">
                  <a:solidFill>
                    <a:schemeClr val="tx1">
                      <a:lumMod val="65000"/>
                      <a:lumOff val="35000"/>
                    </a:schemeClr>
                  </a:solidFill>
                </a:rPr>
                <a:t>Consumption forecast</a:t>
              </a:r>
            </a:p>
            <a:p>
              <a:pPr marL="342900" indent="-342900">
                <a:buFont typeface="Arial" panose="020B0604020202020204" pitchFamily="34" charset="0"/>
                <a:buChar char="•"/>
              </a:pPr>
              <a:r>
                <a:rPr lang="en-US" sz="1200" dirty="0">
                  <a:solidFill>
                    <a:srgbClr val="33CCCC"/>
                  </a:solidFill>
                </a:rPr>
                <a:t>Generation forecast</a:t>
              </a:r>
            </a:p>
          </p:txBody>
        </p:sp>
      </p:grpSp>
      <p:sp>
        <p:nvSpPr>
          <p:cNvPr id="14" name="Date Placeholder 6">
            <a:extLst>
              <a:ext uri="{FF2B5EF4-FFF2-40B4-BE49-F238E27FC236}">
                <a16:creationId xmlns:a16="http://schemas.microsoft.com/office/drawing/2014/main" xmlns="" id="{2A53325D-9CA6-45BA-9CAC-A0B9F572F467}"/>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5" name="Slide Number Placeholder 7">
            <a:extLst>
              <a:ext uri="{FF2B5EF4-FFF2-40B4-BE49-F238E27FC236}">
                <a16:creationId xmlns:a16="http://schemas.microsoft.com/office/drawing/2014/main" xmlns="" id="{318CC544-7428-42C3-91B2-7135FE349059}"/>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4</a:t>
            </a:fld>
            <a:endParaRPr lang="en-US" altLang="en-US" dirty="0"/>
          </a:p>
        </p:txBody>
      </p:sp>
      <p:sp>
        <p:nvSpPr>
          <p:cNvPr id="16" name="Text Placeholder 6">
            <a:extLst>
              <a:ext uri="{FF2B5EF4-FFF2-40B4-BE49-F238E27FC236}">
                <a16:creationId xmlns:a16="http://schemas.microsoft.com/office/drawing/2014/main" xmlns="" id="{D99BD265-DEE6-4E1A-A08A-15A7C07E91F4}"/>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7" name="Text Placeholder 7">
            <a:extLst>
              <a:ext uri="{FF2B5EF4-FFF2-40B4-BE49-F238E27FC236}">
                <a16:creationId xmlns:a16="http://schemas.microsoft.com/office/drawing/2014/main" xmlns="" id="{3F75B5BE-3148-4DE7-BE8D-6012F023E6F2}"/>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2837910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10000"/>
              </a:lnSpc>
              <a:buFont typeface="Arial" panose="020B0604020202020204" pitchFamily="34" charset="0"/>
              <a:buChar char="•"/>
            </a:pPr>
            <a:r>
              <a:rPr lang="en-US" sz="2000" dirty="0"/>
              <a:t>Even the consumption and production has been planned in advance, in practice there are some deviations during each hour.</a:t>
            </a:r>
          </a:p>
          <a:p>
            <a:pPr>
              <a:lnSpc>
                <a:spcPct val="110000"/>
              </a:lnSpc>
              <a:buFont typeface="Arial" panose="020B0604020202020204" pitchFamily="34" charset="0"/>
              <a:buChar char="•"/>
            </a:pPr>
            <a:r>
              <a:rPr lang="en-US" sz="2000" dirty="0"/>
              <a:t>To balancing these deviations, TSO procures different kinds of reserves from reserve markets.</a:t>
            </a:r>
          </a:p>
          <a:p>
            <a:pPr lvl="1">
              <a:lnSpc>
                <a:spcPct val="110000"/>
              </a:lnSpc>
              <a:buFont typeface="Arial" panose="020B0604020202020204" pitchFamily="34" charset="0"/>
              <a:buChar char="•"/>
            </a:pPr>
            <a:r>
              <a:rPr lang="en-US" sz="1900" dirty="0"/>
              <a:t>Reserves are power plants and consumption resources which either increase or decrease their electric power according to the need of the power system.</a:t>
            </a:r>
          </a:p>
          <a:p>
            <a:pPr>
              <a:lnSpc>
                <a:spcPct val="110000"/>
              </a:lnSpc>
              <a:buFont typeface="Arial" panose="020B0604020202020204" pitchFamily="34" charset="0"/>
              <a:buChar char="•"/>
            </a:pPr>
            <a:r>
              <a:rPr lang="en-US" sz="2000" dirty="0"/>
              <a:t>Demand response reserves and balancing markets are mainly used for the maintaining of the hourly power balance.</a:t>
            </a:r>
          </a:p>
        </p:txBody>
      </p:sp>
      <p:sp>
        <p:nvSpPr>
          <p:cNvPr id="3" name="Title 2"/>
          <p:cNvSpPr>
            <a:spLocks noGrp="1"/>
          </p:cNvSpPr>
          <p:nvPr>
            <p:ph type="ctrTitle"/>
          </p:nvPr>
        </p:nvSpPr>
        <p:spPr/>
        <p:txBody>
          <a:bodyPr/>
          <a:lstStyle/>
          <a:p>
            <a:r>
              <a:rPr lang="en-US" dirty="0"/>
              <a:t>Reserves</a:t>
            </a:r>
          </a:p>
        </p:txBody>
      </p:sp>
      <p:sp>
        <p:nvSpPr>
          <p:cNvPr id="11" name="Date Placeholder 6">
            <a:extLst>
              <a:ext uri="{FF2B5EF4-FFF2-40B4-BE49-F238E27FC236}">
                <a16:creationId xmlns:a16="http://schemas.microsoft.com/office/drawing/2014/main" xmlns="" id="{E68E973E-9A10-45DF-99D7-17FD47E7A810}"/>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2" name="Slide Number Placeholder 7">
            <a:extLst>
              <a:ext uri="{FF2B5EF4-FFF2-40B4-BE49-F238E27FC236}">
                <a16:creationId xmlns:a16="http://schemas.microsoft.com/office/drawing/2014/main" xmlns="" id="{95DE5756-50D8-4E41-B76C-1140E8F61FAA}"/>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5</a:t>
            </a:fld>
            <a:endParaRPr lang="en-US" altLang="en-US" dirty="0"/>
          </a:p>
        </p:txBody>
      </p:sp>
      <p:sp>
        <p:nvSpPr>
          <p:cNvPr id="13" name="Text Placeholder 6">
            <a:extLst>
              <a:ext uri="{FF2B5EF4-FFF2-40B4-BE49-F238E27FC236}">
                <a16:creationId xmlns:a16="http://schemas.microsoft.com/office/drawing/2014/main" xmlns="" id="{2EE5480A-A48B-4392-BFE3-6081291EE07A}"/>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4" name="Text Placeholder 7">
            <a:extLst>
              <a:ext uri="{FF2B5EF4-FFF2-40B4-BE49-F238E27FC236}">
                <a16:creationId xmlns:a16="http://schemas.microsoft.com/office/drawing/2014/main" xmlns="" id="{999F4ADD-0935-4EF8-9452-C729886E38D4}"/>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3565346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Reserve types maintained by Finnish TSO</a:t>
            </a:r>
          </a:p>
        </p:txBody>
      </p:sp>
      <p:graphicFrame>
        <p:nvGraphicFramePr>
          <p:cNvPr id="10" name="Taulukko 9">
            <a:extLst>
              <a:ext uri="{FF2B5EF4-FFF2-40B4-BE49-F238E27FC236}">
                <a16:creationId xmlns:a16="http://schemas.microsoft.com/office/drawing/2014/main" xmlns="" id="{A7FD7A1E-6421-49E8-A8B4-5DE37D28C49D}"/>
              </a:ext>
            </a:extLst>
          </p:cNvPr>
          <p:cNvGraphicFramePr>
            <a:graphicFrameLocks noGrp="1"/>
          </p:cNvGraphicFramePr>
          <p:nvPr>
            <p:extLst>
              <p:ext uri="{D42A27DB-BD31-4B8C-83A1-F6EECF244321}">
                <p14:modId xmlns:p14="http://schemas.microsoft.com/office/powerpoint/2010/main" val="1261625220"/>
              </p:ext>
            </p:extLst>
          </p:nvPr>
        </p:nvGraphicFramePr>
        <p:xfrm>
          <a:off x="577504" y="1387740"/>
          <a:ext cx="7988992" cy="3657600"/>
        </p:xfrm>
        <a:graphic>
          <a:graphicData uri="http://schemas.openxmlformats.org/drawingml/2006/table">
            <a:tbl>
              <a:tblPr firstRow="1" bandRow="1">
                <a:tableStyleId>{F5AB1C69-6EDB-4FF4-983F-18BD219EF322}</a:tableStyleId>
              </a:tblPr>
              <a:tblGrid>
                <a:gridCol w="2450718">
                  <a:extLst>
                    <a:ext uri="{9D8B030D-6E8A-4147-A177-3AD203B41FA5}">
                      <a16:colId xmlns:a16="http://schemas.microsoft.com/office/drawing/2014/main" xmlns="" val="565078161"/>
                    </a:ext>
                  </a:extLst>
                </a:gridCol>
                <a:gridCol w="821094">
                  <a:extLst>
                    <a:ext uri="{9D8B030D-6E8A-4147-A177-3AD203B41FA5}">
                      <a16:colId xmlns:a16="http://schemas.microsoft.com/office/drawing/2014/main" xmlns="" val="1777794742"/>
                    </a:ext>
                  </a:extLst>
                </a:gridCol>
                <a:gridCol w="1054359">
                  <a:extLst>
                    <a:ext uri="{9D8B030D-6E8A-4147-A177-3AD203B41FA5}">
                      <a16:colId xmlns:a16="http://schemas.microsoft.com/office/drawing/2014/main" xmlns="" val="2157367737"/>
                    </a:ext>
                  </a:extLst>
                </a:gridCol>
                <a:gridCol w="3662821">
                  <a:extLst>
                    <a:ext uri="{9D8B030D-6E8A-4147-A177-3AD203B41FA5}">
                      <a16:colId xmlns:a16="http://schemas.microsoft.com/office/drawing/2014/main" xmlns="" val="3759477554"/>
                    </a:ext>
                  </a:extLst>
                </a:gridCol>
              </a:tblGrid>
              <a:tr h="370840">
                <a:tc>
                  <a:txBody>
                    <a:bodyPr/>
                    <a:lstStyle/>
                    <a:p>
                      <a:r>
                        <a:rPr lang="en-US" dirty="0"/>
                        <a:t>Reserve</a:t>
                      </a:r>
                    </a:p>
                  </a:txBody>
                  <a:tcPr/>
                </a:tc>
                <a:tc>
                  <a:txBody>
                    <a:bodyPr/>
                    <a:lstStyle/>
                    <a:p>
                      <a:r>
                        <a:rPr lang="en-US" dirty="0"/>
                        <a:t>Name</a:t>
                      </a:r>
                    </a:p>
                  </a:txBody>
                  <a:tcPr/>
                </a:tc>
                <a:tc>
                  <a:txBody>
                    <a:bodyPr/>
                    <a:lstStyle/>
                    <a:p>
                      <a:r>
                        <a:rPr lang="en-US" dirty="0"/>
                        <a:t>Minimum Size MW*</a:t>
                      </a:r>
                    </a:p>
                  </a:txBody>
                  <a:tcPr/>
                </a:tc>
                <a:tc>
                  <a:txBody>
                    <a:bodyPr/>
                    <a:lstStyle/>
                    <a:p>
                      <a:r>
                        <a:rPr lang="en-US" dirty="0"/>
                        <a:t>Activation times</a:t>
                      </a:r>
                    </a:p>
                  </a:txBody>
                  <a:tcPr/>
                </a:tc>
                <a:extLst>
                  <a:ext uri="{0D108BD9-81ED-4DB2-BD59-A6C34878D82A}">
                    <a16:rowId xmlns:a16="http://schemas.microsoft.com/office/drawing/2014/main" xmlns="" val="4097212779"/>
                  </a:ext>
                </a:extLst>
              </a:tr>
              <a:tr h="370840">
                <a:tc>
                  <a:txBody>
                    <a:bodyPr/>
                    <a:lstStyle/>
                    <a:p>
                      <a:r>
                        <a:rPr lang="en-US" dirty="0"/>
                        <a:t>Frequency Containment Reserve for Normal Operation</a:t>
                      </a:r>
                    </a:p>
                  </a:txBody>
                  <a:tcPr/>
                </a:tc>
                <a:tc>
                  <a:txBody>
                    <a:bodyPr/>
                    <a:lstStyle/>
                    <a:p>
                      <a:r>
                        <a:rPr lang="en-US" dirty="0"/>
                        <a:t>FCR-N</a:t>
                      </a:r>
                    </a:p>
                  </a:txBody>
                  <a:tcPr/>
                </a:tc>
                <a:tc>
                  <a:txBody>
                    <a:bodyPr/>
                    <a:lstStyle/>
                    <a:p>
                      <a:pPr algn="ctr"/>
                      <a:r>
                        <a:rPr lang="en-US" dirty="0"/>
                        <a:t>0,1</a:t>
                      </a:r>
                    </a:p>
                  </a:txBody>
                  <a:tcPr/>
                </a:tc>
                <a:tc>
                  <a:txBody>
                    <a:bodyPr/>
                    <a:lstStyle/>
                    <a:p>
                      <a:r>
                        <a:rPr lang="en-US" dirty="0"/>
                        <a:t>Continuously in frequency span 50,1-49,9 Hz. 0,1 Hz change 100% in 3 min. </a:t>
                      </a:r>
                      <a:r>
                        <a:rPr lang="en-US" i="1" dirty="0"/>
                        <a:t>(Activation: local frequency measuring)</a:t>
                      </a:r>
                    </a:p>
                  </a:txBody>
                  <a:tcPr/>
                </a:tc>
                <a:extLst>
                  <a:ext uri="{0D108BD9-81ED-4DB2-BD59-A6C34878D82A}">
                    <a16:rowId xmlns:a16="http://schemas.microsoft.com/office/drawing/2014/main" xmlns="" val="1431724851"/>
                  </a:ext>
                </a:extLst>
              </a:tr>
              <a:tr h="370840">
                <a:tc>
                  <a:txBody>
                    <a:bodyPr/>
                    <a:lstStyle/>
                    <a:p>
                      <a:r>
                        <a:rPr lang="en-US" dirty="0"/>
                        <a:t>Frequency Containment Reserve for Disturbances</a:t>
                      </a:r>
                    </a:p>
                  </a:txBody>
                  <a:tcPr/>
                </a:tc>
                <a:tc>
                  <a:txBody>
                    <a:bodyPr/>
                    <a:lstStyle/>
                    <a:p>
                      <a:r>
                        <a:rPr lang="en-US" dirty="0"/>
                        <a:t>FCR-D</a:t>
                      </a:r>
                    </a:p>
                  </a:txBody>
                  <a:tcPr/>
                </a:tc>
                <a:tc>
                  <a:txBody>
                    <a:bodyPr/>
                    <a:lstStyle/>
                    <a:p>
                      <a:pPr algn="ctr"/>
                      <a:r>
                        <a:rPr lang="en-US" dirty="0"/>
                        <a:t>1</a:t>
                      </a:r>
                    </a:p>
                  </a:txBody>
                  <a:tcPr/>
                </a:tc>
                <a:tc>
                  <a:txBody>
                    <a:bodyPr/>
                    <a:lstStyle/>
                    <a:p>
                      <a:r>
                        <a:rPr lang="en-US" dirty="0"/>
                        <a:t>Linearly in frequency span 49,9-49,5 Hz. Below 49,5: Hz 50% in 5 s and 100% in 30 s</a:t>
                      </a:r>
                      <a:r>
                        <a:rPr lang="en-US" i="1" dirty="0"/>
                        <a:t>. (Activation: local frequency measuring)</a:t>
                      </a:r>
                    </a:p>
                  </a:txBody>
                  <a:tcPr/>
                </a:tc>
                <a:extLst>
                  <a:ext uri="{0D108BD9-81ED-4DB2-BD59-A6C34878D82A}">
                    <a16:rowId xmlns:a16="http://schemas.microsoft.com/office/drawing/2014/main" xmlns="" val="3433402765"/>
                  </a:ext>
                </a:extLst>
              </a:tr>
              <a:tr h="370840">
                <a:tc>
                  <a:txBody>
                    <a:bodyPr/>
                    <a:lstStyle/>
                    <a:p>
                      <a:r>
                        <a:rPr lang="en-US" sz="1500" b="0" i="0" kern="1200" dirty="0">
                          <a:solidFill>
                            <a:schemeClr val="dk1"/>
                          </a:solidFill>
                          <a:effectLst/>
                          <a:latin typeface="+mn-lt"/>
                          <a:ea typeface="+mn-ea"/>
                          <a:cs typeface="+mn-cs"/>
                        </a:rPr>
                        <a:t>Automatic Frequency Restoration Reserve</a:t>
                      </a:r>
                      <a:endParaRPr lang="en-US" dirty="0"/>
                    </a:p>
                  </a:txBody>
                  <a:tcPr/>
                </a:tc>
                <a:tc>
                  <a:txBody>
                    <a:bodyPr/>
                    <a:lstStyle/>
                    <a:p>
                      <a:r>
                        <a:rPr lang="en-US" sz="1500" b="0" i="0" kern="1200" dirty="0" err="1">
                          <a:solidFill>
                            <a:schemeClr val="dk1"/>
                          </a:solidFill>
                          <a:effectLst/>
                          <a:latin typeface="+mn-lt"/>
                          <a:ea typeface="+mn-ea"/>
                          <a:cs typeface="+mn-cs"/>
                        </a:rPr>
                        <a:t>aFRR</a:t>
                      </a:r>
                      <a:endParaRPr lang="en-US" dirty="0"/>
                    </a:p>
                  </a:txBody>
                  <a:tcPr/>
                </a:tc>
                <a:tc>
                  <a:txBody>
                    <a:bodyPr/>
                    <a:lstStyle/>
                    <a:p>
                      <a:pPr algn="ctr"/>
                      <a:r>
                        <a:rPr lang="en-US" dirty="0"/>
                        <a:t>5</a:t>
                      </a:r>
                    </a:p>
                  </a:txBody>
                  <a:tcPr/>
                </a:tc>
                <a:tc>
                  <a:txBody>
                    <a:bodyPr/>
                    <a:lstStyle/>
                    <a:p>
                      <a:r>
                        <a:rPr lang="en-US" dirty="0"/>
                        <a:t>After receiving a request, 100% in 2 min. </a:t>
                      </a:r>
                      <a:r>
                        <a:rPr lang="en-US" i="1" dirty="0"/>
                        <a:t>(Activation signal from TSO)</a:t>
                      </a:r>
                    </a:p>
                  </a:txBody>
                  <a:tcPr/>
                </a:tc>
                <a:extLst>
                  <a:ext uri="{0D108BD9-81ED-4DB2-BD59-A6C34878D82A}">
                    <a16:rowId xmlns:a16="http://schemas.microsoft.com/office/drawing/2014/main" xmlns="" val="952081174"/>
                  </a:ext>
                </a:extLst>
              </a:tr>
              <a:tr h="370840">
                <a:tc>
                  <a:txBody>
                    <a:bodyPr/>
                    <a:lstStyle/>
                    <a:p>
                      <a:r>
                        <a:rPr lang="en-US" sz="1500" b="0" i="0" kern="1200" dirty="0">
                          <a:solidFill>
                            <a:schemeClr val="dk1"/>
                          </a:solidFill>
                          <a:effectLst/>
                          <a:latin typeface="+mn-lt"/>
                          <a:ea typeface="+mn-ea"/>
                          <a:cs typeface="+mn-cs"/>
                        </a:rPr>
                        <a:t>Manual Frequency Restoration Reserve</a:t>
                      </a:r>
                      <a:endParaRPr lang="en-US" dirty="0"/>
                    </a:p>
                  </a:txBody>
                  <a:tcPr/>
                </a:tc>
                <a:tc>
                  <a:txBody>
                    <a:bodyPr/>
                    <a:lstStyle/>
                    <a:p>
                      <a:r>
                        <a:rPr lang="en-US" sz="1500" b="0" i="0" kern="1200" dirty="0" err="1">
                          <a:solidFill>
                            <a:schemeClr val="dk1"/>
                          </a:solidFill>
                          <a:effectLst/>
                          <a:latin typeface="+mn-lt"/>
                          <a:ea typeface="+mn-ea"/>
                          <a:cs typeface="+mn-cs"/>
                        </a:rPr>
                        <a:t>mFRR</a:t>
                      </a:r>
                      <a:endParaRPr lang="en-US" dirty="0"/>
                    </a:p>
                  </a:txBody>
                  <a:tcPr/>
                </a:tc>
                <a:tc>
                  <a:txBody>
                    <a:bodyPr/>
                    <a:lstStyle/>
                    <a:p>
                      <a:pPr algn="ctr"/>
                      <a:r>
                        <a:rPr lang="en-US" dirty="0"/>
                        <a:t>10 / 5**</a:t>
                      </a:r>
                    </a:p>
                  </a:txBody>
                  <a:tcPr/>
                </a:tc>
                <a:tc>
                  <a:txBody>
                    <a:bodyPr/>
                    <a:lstStyle/>
                    <a:p>
                      <a:r>
                        <a:rPr lang="en-US" dirty="0"/>
                        <a:t>According to the bids in balancing power market. 100% activated in 15 min. </a:t>
                      </a:r>
                      <a:r>
                        <a:rPr lang="en-US" i="1" dirty="0"/>
                        <a:t>(Activation signal from TSO)</a:t>
                      </a:r>
                    </a:p>
                  </a:txBody>
                  <a:tcPr/>
                </a:tc>
                <a:extLst>
                  <a:ext uri="{0D108BD9-81ED-4DB2-BD59-A6C34878D82A}">
                    <a16:rowId xmlns:a16="http://schemas.microsoft.com/office/drawing/2014/main" xmlns="" val="1837425985"/>
                  </a:ext>
                </a:extLst>
              </a:tr>
            </a:tbl>
          </a:graphicData>
        </a:graphic>
      </p:graphicFrame>
      <p:sp>
        <p:nvSpPr>
          <p:cNvPr id="11" name="Tekstiruutu 10">
            <a:extLst>
              <a:ext uri="{FF2B5EF4-FFF2-40B4-BE49-F238E27FC236}">
                <a16:creationId xmlns:a16="http://schemas.microsoft.com/office/drawing/2014/main" xmlns="" id="{1DD40A4A-546B-444C-8618-9177E74CD090}"/>
              </a:ext>
            </a:extLst>
          </p:cNvPr>
          <p:cNvSpPr txBox="1"/>
          <p:nvPr/>
        </p:nvSpPr>
        <p:spPr>
          <a:xfrm>
            <a:off x="572400" y="5179070"/>
            <a:ext cx="4948791" cy="523220"/>
          </a:xfrm>
          <a:prstGeom prst="rect">
            <a:avLst/>
          </a:prstGeom>
          <a:noFill/>
        </p:spPr>
        <p:txBody>
          <a:bodyPr wrap="none" rtlCol="0">
            <a:spAutoFit/>
          </a:bodyPr>
          <a:lstStyle/>
          <a:p>
            <a:r>
              <a:rPr lang="en-US" sz="1400" i="1" dirty="0"/>
              <a:t>* Minimum reserve size to participate to the reserve markets</a:t>
            </a:r>
          </a:p>
          <a:p>
            <a:r>
              <a:rPr lang="en-US" sz="1400" i="1" dirty="0"/>
              <a:t>** 5 MW if using electronic activation </a:t>
            </a:r>
          </a:p>
        </p:txBody>
      </p:sp>
      <p:sp>
        <p:nvSpPr>
          <p:cNvPr id="13" name="Date Placeholder 6">
            <a:extLst>
              <a:ext uri="{FF2B5EF4-FFF2-40B4-BE49-F238E27FC236}">
                <a16:creationId xmlns:a16="http://schemas.microsoft.com/office/drawing/2014/main" xmlns="" id="{0443FCF9-E30E-46EB-82EC-E8B67B2B11C7}"/>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4" name="Slide Number Placeholder 7">
            <a:extLst>
              <a:ext uri="{FF2B5EF4-FFF2-40B4-BE49-F238E27FC236}">
                <a16:creationId xmlns:a16="http://schemas.microsoft.com/office/drawing/2014/main" xmlns="" id="{99A13FFE-D296-4E8B-938B-D96AFDF703CF}"/>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6</a:t>
            </a:fld>
            <a:endParaRPr lang="en-US" altLang="en-US" dirty="0"/>
          </a:p>
        </p:txBody>
      </p:sp>
      <p:sp>
        <p:nvSpPr>
          <p:cNvPr id="15" name="Text Placeholder 6">
            <a:extLst>
              <a:ext uri="{FF2B5EF4-FFF2-40B4-BE49-F238E27FC236}">
                <a16:creationId xmlns:a16="http://schemas.microsoft.com/office/drawing/2014/main" xmlns="" id="{3BDA7028-8513-46EA-AA53-2F666F6879EF}"/>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6" name="Text Placeholder 7">
            <a:extLst>
              <a:ext uri="{FF2B5EF4-FFF2-40B4-BE49-F238E27FC236}">
                <a16:creationId xmlns:a16="http://schemas.microsoft.com/office/drawing/2014/main" xmlns="" id="{990FBA46-31CD-41D2-8652-BAC10BD9B2A8}"/>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2974949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10000"/>
              </a:lnSpc>
              <a:buFont typeface="Arial" panose="020B0604020202020204" pitchFamily="34" charset="0"/>
              <a:buChar char="•"/>
            </a:pPr>
            <a:r>
              <a:rPr lang="en-US" sz="2000" dirty="0"/>
              <a:t>Market operators plan and balance their consumption and production in advance for the next day correspondingly.</a:t>
            </a:r>
          </a:p>
          <a:p>
            <a:pPr>
              <a:lnSpc>
                <a:spcPct val="110000"/>
              </a:lnSpc>
              <a:buFont typeface="Arial" panose="020B0604020202020204" pitchFamily="34" charset="0"/>
              <a:buChar char="•"/>
            </a:pPr>
            <a:r>
              <a:rPr lang="en-US" sz="2000" dirty="0"/>
              <a:t>In Finland the TSO is responsible to take care of the balance between consumption and production during each hour.</a:t>
            </a:r>
          </a:p>
          <a:p>
            <a:pPr>
              <a:lnSpc>
                <a:spcPct val="110000"/>
              </a:lnSpc>
              <a:buFont typeface="Arial" panose="020B0604020202020204" pitchFamily="34" charset="0"/>
              <a:buChar char="•"/>
            </a:pPr>
            <a:r>
              <a:rPr lang="en-US" sz="2000" dirty="0"/>
              <a:t>TSO ensures the balance by activating regulating bids from the balancing power markets and by reserving capacity. </a:t>
            </a:r>
          </a:p>
          <a:p>
            <a:pPr>
              <a:lnSpc>
                <a:spcPct val="110000"/>
              </a:lnSpc>
              <a:buFont typeface="Arial" panose="020B0604020202020204" pitchFamily="34" charset="0"/>
              <a:buChar char="•"/>
            </a:pPr>
            <a:r>
              <a:rPr lang="en-US" sz="2000" dirty="0"/>
              <a:t>TSO has also the own power plants and leased power plants which are not used for commercial electricity production.</a:t>
            </a:r>
          </a:p>
          <a:p>
            <a:pPr lvl="1">
              <a:lnSpc>
                <a:spcPct val="110000"/>
              </a:lnSpc>
              <a:buFont typeface="Arial" panose="020B0604020202020204" pitchFamily="34" charset="0"/>
              <a:buChar char="•"/>
            </a:pPr>
            <a:r>
              <a:rPr lang="en-US" sz="1800" dirty="0"/>
              <a:t>These peak load reserves takes care of the reliable supply of electricity in situations where a planned purchase of electricity is insufficient to cover the forecast consumption of electricity.</a:t>
            </a:r>
          </a:p>
        </p:txBody>
      </p:sp>
      <p:sp>
        <p:nvSpPr>
          <p:cNvPr id="3" name="Title 2"/>
          <p:cNvSpPr>
            <a:spLocks noGrp="1"/>
          </p:cNvSpPr>
          <p:nvPr>
            <p:ph type="ctrTitle"/>
          </p:nvPr>
        </p:nvSpPr>
        <p:spPr/>
        <p:txBody>
          <a:bodyPr/>
          <a:lstStyle/>
          <a:p>
            <a:r>
              <a:rPr lang="en-US" dirty="0"/>
              <a:t>Balancing</a:t>
            </a:r>
          </a:p>
        </p:txBody>
      </p:sp>
      <p:sp>
        <p:nvSpPr>
          <p:cNvPr id="11" name="Date Placeholder 6">
            <a:extLst>
              <a:ext uri="{FF2B5EF4-FFF2-40B4-BE49-F238E27FC236}">
                <a16:creationId xmlns:a16="http://schemas.microsoft.com/office/drawing/2014/main" xmlns="" id="{6E1AA1DC-09C0-4A65-89D4-8F269951ADEF}"/>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2" name="Slide Number Placeholder 7">
            <a:extLst>
              <a:ext uri="{FF2B5EF4-FFF2-40B4-BE49-F238E27FC236}">
                <a16:creationId xmlns:a16="http://schemas.microsoft.com/office/drawing/2014/main" xmlns="" id="{C1452801-6604-406E-AC06-5259A3DF8B58}"/>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7</a:t>
            </a:fld>
            <a:endParaRPr lang="en-US" altLang="en-US" dirty="0"/>
          </a:p>
        </p:txBody>
      </p:sp>
      <p:sp>
        <p:nvSpPr>
          <p:cNvPr id="13" name="Text Placeholder 6">
            <a:extLst>
              <a:ext uri="{FF2B5EF4-FFF2-40B4-BE49-F238E27FC236}">
                <a16:creationId xmlns:a16="http://schemas.microsoft.com/office/drawing/2014/main" xmlns="" id="{36225FA9-1A54-49E8-B189-167DC8D4D100}"/>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4" name="Text Placeholder 7">
            <a:extLst>
              <a:ext uri="{FF2B5EF4-FFF2-40B4-BE49-F238E27FC236}">
                <a16:creationId xmlns:a16="http://schemas.microsoft.com/office/drawing/2014/main" xmlns="" id="{25566F69-6065-419C-8965-96F88F1A230D}"/>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2579289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00000"/>
              </a:lnSpc>
            </a:pPr>
            <a:r>
              <a:rPr lang="en-US" sz="2000" dirty="0"/>
              <a:t>The balance between production and consumption is indicated by the frequency of the electricity grid.</a:t>
            </a:r>
          </a:p>
          <a:p>
            <a:pPr marL="0" indent="0">
              <a:lnSpc>
                <a:spcPct val="100000"/>
              </a:lnSpc>
            </a:pPr>
            <a:endParaRPr lang="en-US" sz="2000" dirty="0"/>
          </a:p>
          <a:p>
            <a:pPr marL="0" indent="0">
              <a:lnSpc>
                <a:spcPct val="100000"/>
              </a:lnSpc>
            </a:pPr>
            <a:r>
              <a:rPr lang="en-US" sz="2000" dirty="0"/>
              <a:t>Market operators plan and balance their consumption and production in advance for the next day correspondingly. TSO is responsible to take care of the balance between consumption and production during each hour.</a:t>
            </a:r>
          </a:p>
          <a:p>
            <a:pPr marL="0" indent="0">
              <a:lnSpc>
                <a:spcPct val="100000"/>
              </a:lnSpc>
            </a:pPr>
            <a:endParaRPr lang="en-US" sz="2000" dirty="0"/>
          </a:p>
          <a:p>
            <a:pPr marL="0" indent="0">
              <a:lnSpc>
                <a:spcPct val="100000"/>
              </a:lnSpc>
            </a:pPr>
            <a:r>
              <a:rPr lang="en-US" sz="2000" dirty="0"/>
              <a:t>Demand response reserves and balancing markets are used for the maintaining of the hourly power balance.</a:t>
            </a:r>
          </a:p>
        </p:txBody>
      </p:sp>
      <p:sp>
        <p:nvSpPr>
          <p:cNvPr id="3" name="Title 2"/>
          <p:cNvSpPr>
            <a:spLocks noGrp="1"/>
          </p:cNvSpPr>
          <p:nvPr>
            <p:ph type="ctrTitle"/>
          </p:nvPr>
        </p:nvSpPr>
        <p:spPr/>
        <p:txBody>
          <a:bodyPr/>
          <a:lstStyle/>
          <a:p>
            <a:r>
              <a:rPr lang="fi-FI" dirty="0" err="1"/>
              <a:t>Conclusions</a:t>
            </a:r>
            <a:endParaRPr lang="en-US" dirty="0"/>
          </a:p>
        </p:txBody>
      </p:sp>
      <p:sp>
        <p:nvSpPr>
          <p:cNvPr id="11" name="Date Placeholder 6">
            <a:extLst>
              <a:ext uri="{FF2B5EF4-FFF2-40B4-BE49-F238E27FC236}">
                <a16:creationId xmlns:a16="http://schemas.microsoft.com/office/drawing/2014/main" xmlns="" id="{F40A7EB8-8EBC-4D5A-AE3C-2C66392A8456}"/>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2" name="Slide Number Placeholder 7">
            <a:extLst>
              <a:ext uri="{FF2B5EF4-FFF2-40B4-BE49-F238E27FC236}">
                <a16:creationId xmlns:a16="http://schemas.microsoft.com/office/drawing/2014/main" xmlns="" id="{C2046590-3207-4660-8CCE-B29DA3D2AB09}"/>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8</a:t>
            </a:fld>
            <a:endParaRPr lang="en-US" altLang="en-US" dirty="0"/>
          </a:p>
        </p:txBody>
      </p:sp>
      <p:sp>
        <p:nvSpPr>
          <p:cNvPr id="13" name="Text Placeholder 6">
            <a:extLst>
              <a:ext uri="{FF2B5EF4-FFF2-40B4-BE49-F238E27FC236}">
                <a16:creationId xmlns:a16="http://schemas.microsoft.com/office/drawing/2014/main" xmlns="" id="{77B516D6-E6F7-4B25-8F06-A2F881B6CECB}"/>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4" name="Text Placeholder 7">
            <a:extLst>
              <a:ext uri="{FF2B5EF4-FFF2-40B4-BE49-F238E27FC236}">
                <a16:creationId xmlns:a16="http://schemas.microsoft.com/office/drawing/2014/main" xmlns="" id="{1609CB6C-EC89-466C-A2E0-5AFBB276D6CC}"/>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2068537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00000"/>
              </a:lnSpc>
              <a:buFont typeface="Arial" panose="020B0604020202020204" pitchFamily="34" charset="0"/>
              <a:buChar char="•"/>
            </a:pPr>
            <a:r>
              <a:rPr lang="en-US" sz="2000" dirty="0" err="1"/>
              <a:t>Jarmo</a:t>
            </a:r>
            <a:r>
              <a:rPr lang="en-US" sz="2000" dirty="0"/>
              <a:t> </a:t>
            </a:r>
            <a:r>
              <a:rPr lang="en-US" sz="2000" dirty="0" err="1"/>
              <a:t>Elovaara</a:t>
            </a:r>
            <a:r>
              <a:rPr lang="en-US" sz="2000" dirty="0"/>
              <a:t> and </a:t>
            </a:r>
            <a:r>
              <a:rPr lang="en-US" sz="2000" dirty="0" err="1"/>
              <a:t>Liisa</a:t>
            </a:r>
            <a:r>
              <a:rPr lang="en-US" sz="2000" dirty="0"/>
              <a:t> </a:t>
            </a:r>
            <a:r>
              <a:rPr lang="en-US" sz="2000" dirty="0" err="1"/>
              <a:t>Haarla</a:t>
            </a:r>
            <a:r>
              <a:rPr lang="en-US" sz="2000" dirty="0"/>
              <a:t>, 2011, </a:t>
            </a:r>
            <a:r>
              <a:rPr lang="en-US" sz="2000" dirty="0" err="1"/>
              <a:t>Sähköverkot</a:t>
            </a:r>
            <a:r>
              <a:rPr lang="en-US" sz="2000" dirty="0"/>
              <a:t> I, </a:t>
            </a:r>
            <a:r>
              <a:rPr lang="en-US" sz="2000" dirty="0" err="1"/>
              <a:t>Otatieto</a:t>
            </a:r>
            <a:r>
              <a:rPr lang="en-US" sz="2000" dirty="0"/>
              <a:t>, Espoo, Finland.</a:t>
            </a:r>
          </a:p>
          <a:p>
            <a:pPr marL="342900" indent="-342900">
              <a:lnSpc>
                <a:spcPct val="100000"/>
              </a:lnSpc>
              <a:buFont typeface="Arial" panose="020B0604020202020204" pitchFamily="34" charset="0"/>
              <a:buChar char="•"/>
            </a:pPr>
            <a:r>
              <a:rPr lang="en-US" sz="2000" dirty="0" err="1"/>
              <a:t>Fingrid</a:t>
            </a:r>
            <a:r>
              <a:rPr lang="en-US" sz="2000" dirty="0"/>
              <a:t>, </a:t>
            </a:r>
            <a:r>
              <a:rPr lang="en-US" sz="2000" dirty="0">
                <a:hlinkClick r:id="rId3"/>
              </a:rPr>
              <a:t>https://www.fingrid.fi/en/electricity-market/</a:t>
            </a:r>
            <a:endParaRPr lang="en-US" sz="2000" dirty="0"/>
          </a:p>
          <a:p>
            <a:pPr marL="342900" indent="-342900">
              <a:lnSpc>
                <a:spcPct val="100000"/>
              </a:lnSpc>
              <a:buFont typeface="Arial" panose="020B0604020202020204" pitchFamily="34" charset="0"/>
              <a:buChar char="•"/>
            </a:pPr>
            <a:r>
              <a:rPr lang="fi-FI" sz="2000" dirty="0" err="1"/>
              <a:t>Fingrid</a:t>
            </a:r>
            <a:r>
              <a:rPr lang="fi-FI" sz="2000" dirty="0"/>
              <a:t>, PDF-</a:t>
            </a:r>
            <a:r>
              <a:rPr lang="fi-FI" sz="2000" dirty="0" err="1"/>
              <a:t>document</a:t>
            </a:r>
            <a:r>
              <a:rPr lang="fi-FI" sz="2000" dirty="0"/>
              <a:t>, Reservituotteet ja reservien markkinapaikat, </a:t>
            </a:r>
            <a:r>
              <a:rPr lang="fi-FI" sz="2000" dirty="0">
                <a:hlinkClick r:id="rId4"/>
              </a:rPr>
              <a:t>https://www.fingrid.fi/globalassets/dokumentit/fi/sahkomarkkinat/reservit/reservituotteet.pdf</a:t>
            </a:r>
            <a:endParaRPr lang="fi-FI" sz="2000" dirty="0"/>
          </a:p>
          <a:p>
            <a:pPr marL="342900" indent="-342900">
              <a:lnSpc>
                <a:spcPct val="100000"/>
              </a:lnSpc>
              <a:buFont typeface="Arial" panose="020B0604020202020204" pitchFamily="34" charset="0"/>
              <a:buChar char="•"/>
            </a:pPr>
            <a:r>
              <a:rPr lang="en-US" sz="2000" dirty="0"/>
              <a:t>Matti </a:t>
            </a:r>
            <a:r>
              <a:rPr lang="en-US" sz="2000" dirty="0" err="1"/>
              <a:t>Lehtonen</a:t>
            </a:r>
            <a:r>
              <a:rPr lang="en-US" sz="2000" dirty="0"/>
              <a:t>, 2018, Advanced Power Engineering Book Chapter 42, Espoo, Finland</a:t>
            </a:r>
          </a:p>
          <a:p>
            <a:pPr marL="342900" indent="-342900">
              <a:lnSpc>
                <a:spcPct val="100000"/>
              </a:lnSpc>
              <a:buFont typeface="Arial" panose="020B0604020202020204" pitchFamily="34" charset="0"/>
              <a:buChar char="•"/>
            </a:pPr>
            <a:r>
              <a:rPr lang="en-US" sz="2000" dirty="0"/>
              <a:t>Energy authority, https://www.energiavirasto.fi</a:t>
            </a:r>
          </a:p>
          <a:p>
            <a:pPr marL="0" indent="0">
              <a:lnSpc>
                <a:spcPct val="100000"/>
              </a:lnSpc>
            </a:pPr>
            <a:r>
              <a:rPr lang="en-US" sz="2000" dirty="0"/>
              <a:t> </a:t>
            </a:r>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11" name="Date Placeholder 6">
            <a:extLst>
              <a:ext uri="{FF2B5EF4-FFF2-40B4-BE49-F238E27FC236}">
                <a16:creationId xmlns:a16="http://schemas.microsoft.com/office/drawing/2014/main" xmlns="" id="{0C705545-25AD-46F5-83AA-CE6DD895AFA1}"/>
              </a:ext>
            </a:extLst>
          </p:cNvPr>
          <p:cNvSpPr>
            <a:spLocks noGrp="1"/>
          </p:cNvSpPr>
          <p:nvPr>
            <p:ph type="dt" sz="half" idx="19"/>
          </p:nvPr>
        </p:nvSpPr>
        <p:spPr>
          <a:xfrm>
            <a:off x="3429000" y="6161842"/>
            <a:ext cx="1544638" cy="125413"/>
          </a:xfrm>
        </p:spPr>
        <p:txBody>
          <a:bodyPr/>
          <a:lstStyle/>
          <a:p>
            <a:pPr>
              <a:defRPr/>
            </a:pPr>
            <a:r>
              <a:rPr lang="fi-FI" dirty="0"/>
              <a:t>15.02.2018</a:t>
            </a:r>
            <a:endParaRPr lang="en-US" dirty="0"/>
          </a:p>
        </p:txBody>
      </p:sp>
      <p:sp>
        <p:nvSpPr>
          <p:cNvPr id="12" name="Slide Number Placeholder 7">
            <a:extLst>
              <a:ext uri="{FF2B5EF4-FFF2-40B4-BE49-F238E27FC236}">
                <a16:creationId xmlns:a16="http://schemas.microsoft.com/office/drawing/2014/main" xmlns="" id="{CCCABD37-7FC1-4F3D-A7BE-AB34AD776D3F}"/>
              </a:ext>
            </a:extLst>
          </p:cNvPr>
          <p:cNvSpPr>
            <a:spLocks noGrp="1"/>
          </p:cNvSpPr>
          <p:nvPr>
            <p:ph type="sldNum" sz="quarter" idx="20"/>
          </p:nvPr>
        </p:nvSpPr>
        <p:spPr>
          <a:xfrm>
            <a:off x="3429000" y="6290430"/>
            <a:ext cx="1544638" cy="125412"/>
          </a:xfrm>
        </p:spPr>
        <p:txBody>
          <a:bodyPr/>
          <a:lstStyle/>
          <a:p>
            <a:pPr>
              <a:defRPr/>
            </a:pPr>
            <a:r>
              <a:rPr lang="et-EE" altLang="en-US" dirty="0"/>
              <a:t>Page </a:t>
            </a:r>
            <a:fld id="{7ACE66E0-BE04-47BA-A62D-7BFC499E8192}" type="slidenum">
              <a:rPr lang="en-US" altLang="en-US" smtClean="0"/>
              <a:pPr>
                <a:defRPr/>
              </a:pPr>
              <a:t>9</a:t>
            </a:fld>
            <a:endParaRPr lang="en-US" altLang="en-US" dirty="0"/>
          </a:p>
        </p:txBody>
      </p:sp>
      <p:sp>
        <p:nvSpPr>
          <p:cNvPr id="13" name="Text Placeholder 6">
            <a:extLst>
              <a:ext uri="{FF2B5EF4-FFF2-40B4-BE49-F238E27FC236}">
                <a16:creationId xmlns:a16="http://schemas.microsoft.com/office/drawing/2014/main" xmlns="" id="{22080A34-D753-427F-998F-5A381AF3E59A}"/>
              </a:ext>
            </a:extLst>
          </p:cNvPr>
          <p:cNvSpPr txBox="1">
            <a:spLocks/>
          </p:cNvSpPr>
          <p:nvPr/>
        </p:nvSpPr>
        <p:spPr>
          <a:xfrm>
            <a:off x="7427603" y="6148219"/>
            <a:ext cx="1132198" cy="439196"/>
          </a:xfrm>
          <a:prstGeom prst="rect">
            <a:avLst/>
          </a:prstGeom>
        </p:spPr>
        <p:txBody>
          <a:bodyPr vert="horz" wrap="square" lIns="0" tIns="0" rIns="0" bIns="0" numCol="1" anchor="t" anchorCtr="0" compatLnSpc="1">
            <a:prstTxWarp prst="textNoShape">
              <a:avLst/>
            </a:prstTxWarp>
          </a:bodyPr>
          <a:lstStyle>
            <a:defPPr>
              <a:defRPr lang="en-US"/>
            </a:defPPr>
            <a:lvl1pPr algn="l" defTabSz="389626" rtl="0" eaLnBrk="1" fontAlgn="base" hangingPunct="1">
              <a:spcBef>
                <a:spcPct val="0"/>
              </a:spcBef>
              <a:spcAft>
                <a:spcPct val="0"/>
              </a:spcAft>
              <a:defRPr sz="800" b="1" kern="1200">
                <a:solidFill>
                  <a:srgbClr val="898989"/>
                </a:solidFill>
                <a:latin typeface="Arial" pitchFamily="34" charset="0"/>
                <a:ea typeface="ＭＳ Ｐゴシック"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ELEC-E8423 –</a:t>
            </a:r>
            <a:br>
              <a:rPr lang="en-US" dirty="0"/>
            </a:br>
            <a:r>
              <a:rPr lang="en-US" dirty="0"/>
              <a:t>Smart Grid</a:t>
            </a:r>
          </a:p>
        </p:txBody>
      </p:sp>
      <p:sp>
        <p:nvSpPr>
          <p:cNvPr id="14" name="Text Placeholder 7">
            <a:extLst>
              <a:ext uri="{FF2B5EF4-FFF2-40B4-BE49-F238E27FC236}">
                <a16:creationId xmlns:a16="http://schemas.microsoft.com/office/drawing/2014/main" xmlns="" id="{862087C6-5833-46DD-9AD8-A34E37194570}"/>
              </a:ext>
            </a:extLst>
          </p:cNvPr>
          <p:cNvSpPr txBox="1">
            <a:spLocks/>
          </p:cNvSpPr>
          <p:nvPr/>
        </p:nvSpPr>
        <p:spPr>
          <a:xfrm>
            <a:off x="4984678" y="6147687"/>
            <a:ext cx="1962357" cy="439728"/>
          </a:xfrm>
          <a:prstGeom prst="rect">
            <a:avLst/>
          </a:prstGeom>
        </p:spPr>
        <p:txBody>
          <a:bodyPr vert="horz" wrap="square" lIns="0" tIns="0" rIns="0" bIns="0" numCol="1" anchor="t" anchorCtr="0" compatLnSpc="1">
            <a:prstTxWarp prst="textNoShape">
              <a:avLst/>
            </a:prstTxWarp>
          </a:bodyPr>
          <a:lstStyle>
            <a:defPPr>
              <a:defRPr lang="en-US"/>
            </a:defPPr>
            <a:lvl1pPr algn="l" defTabSz="388938" rtl="0" eaLnBrk="1" fontAlgn="base" hangingPunct="1">
              <a:spcBef>
                <a:spcPct val="0"/>
              </a:spcBef>
              <a:spcAft>
                <a:spcPct val="0"/>
              </a:spcAft>
              <a:defRPr sz="800" b="1" kern="1200">
                <a:solidFill>
                  <a:srgbClr val="898989"/>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a:lstStyle>
          <a:p>
            <a:r>
              <a:rPr lang="en-US" dirty="0"/>
              <a:t>Demand response in power system</a:t>
            </a:r>
            <a:br>
              <a:rPr lang="en-US" dirty="0"/>
            </a:br>
            <a:r>
              <a:rPr lang="en-US" dirty="0"/>
              <a:t>energy balance management</a:t>
            </a:r>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14443</TotalTime>
  <Words>803</Words>
  <Application>Microsoft Office PowerPoint</Application>
  <PresentationFormat>On-screen Show (4:3)</PresentationFormat>
  <Paragraphs>106</Paragraphs>
  <Slides>9</Slides>
  <Notes>9</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presentation</vt:lpstr>
      <vt:lpstr>Aalto Content - Green</vt:lpstr>
      <vt:lpstr>ELEC-E8423 - Smart Grid  Demand response in power system energy balance management</vt:lpstr>
      <vt:lpstr>Introduction</vt:lpstr>
      <vt:lpstr>Frequency and balance</vt:lpstr>
      <vt:lpstr>Forecasting the consumption and production</vt:lpstr>
      <vt:lpstr>Reserves</vt:lpstr>
      <vt:lpstr>Reserve types maintained by Finnish TSO</vt:lpstr>
      <vt:lpstr>Balancing</vt:lpstr>
      <vt:lpstr>Conclusions</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1156</cp:revision>
  <dcterms:created xsi:type="dcterms:W3CDTF">2010-03-23T14:57:30Z</dcterms:created>
  <dcterms:modified xsi:type="dcterms:W3CDTF">2018-02-20T09:29:11Z</dcterms:modified>
</cp:coreProperties>
</file>