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1" r:id="rId1"/>
    <p:sldMasterId id="2147483671" r:id="rId2"/>
  </p:sldMasterIdLst>
  <p:notesMasterIdLst>
    <p:notesMasterId r:id="rId12"/>
  </p:notesMasterIdLst>
  <p:handoutMasterIdLst>
    <p:handoutMasterId r:id="rId13"/>
  </p:handoutMasterIdLst>
  <p:sldIdLst>
    <p:sldId id="339" r:id="rId3"/>
    <p:sldId id="372" r:id="rId4"/>
    <p:sldId id="373" r:id="rId5"/>
    <p:sldId id="371" r:id="rId6"/>
    <p:sldId id="366" r:id="rId7"/>
    <p:sldId id="367" r:id="rId8"/>
    <p:sldId id="369" r:id="rId9"/>
    <p:sldId id="352" r:id="rId10"/>
    <p:sldId id="362" r:id="rId11"/>
  </p:sldIdLst>
  <p:sldSz cx="9144000" cy="6858000" type="screen4x3"/>
  <p:notesSz cx="6797675" cy="9874250"/>
  <p:defaultTextStyle>
    <a:defPPr>
      <a:defRPr lang="en-US"/>
    </a:defPPr>
    <a:lvl1pPr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71047" autoAdjust="0"/>
  </p:normalViewPr>
  <p:slideViewPr>
    <p:cSldViewPr snapToGrid="0" snapToObjects="1">
      <p:cViewPr varScale="1">
        <p:scale>
          <a:sx n="94" d="100"/>
          <a:sy n="94" d="100"/>
        </p:scale>
        <p:origin x="-212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78" d="100"/>
          <a:sy n="78" d="100"/>
        </p:scale>
        <p:origin x="-4014" y="-114"/>
      </p:cViewPr>
      <p:guideLst>
        <p:guide orient="horz" pos="3110"/>
        <p:guide pos="2141"/>
      </p:guideLst>
    </p:cSldViewPr>
  </p:notesViewPr>
  <p:gridSpacing cx="45000" cy="450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EEF4475-3EFE-4DF9-8A75-F91373EE1D2E}" type="doc">
      <dgm:prSet loTypeId="urn:microsoft.com/office/officeart/2005/8/layout/hierarchy2" loCatId="hierarchy" qsTypeId="urn:microsoft.com/office/officeart/2005/8/quickstyle/simple1" qsCatId="simple" csTypeId="urn:microsoft.com/office/officeart/2005/8/colors/accent3_5" csCatId="accent3" phldr="1"/>
      <dgm:spPr/>
      <dgm:t>
        <a:bodyPr/>
        <a:lstStyle/>
        <a:p>
          <a:endParaRPr lang="en-US"/>
        </a:p>
      </dgm:t>
    </dgm:pt>
    <dgm:pt modelId="{5F84F238-8F19-46E8-A615-C9026C2A7D60}">
      <dgm:prSet phldrT="[Text]" custT="1"/>
      <dgm:spPr/>
      <dgm:t>
        <a:bodyPr/>
        <a:lstStyle/>
        <a:p>
          <a:r>
            <a:rPr lang="en-US" sz="1400" dirty="0" smtClean="0"/>
            <a:t>Technical impacts on Power Quality</a:t>
          </a:r>
          <a:endParaRPr lang="en-US" sz="1400" dirty="0"/>
        </a:p>
      </dgm:t>
    </dgm:pt>
    <dgm:pt modelId="{B384CBA2-2177-4270-9A64-36769F10598E}" type="parTrans" cxnId="{1C902DBD-52A9-4BD2-B081-3DFAB005ABED}">
      <dgm:prSet/>
      <dgm:spPr/>
      <dgm:t>
        <a:bodyPr/>
        <a:lstStyle/>
        <a:p>
          <a:endParaRPr lang="en-US"/>
        </a:p>
      </dgm:t>
    </dgm:pt>
    <dgm:pt modelId="{4134FE23-51E0-48BD-BE07-9AA9273B009D}" type="sibTrans" cxnId="{1C902DBD-52A9-4BD2-B081-3DFAB005ABED}">
      <dgm:prSet/>
      <dgm:spPr/>
      <dgm:t>
        <a:bodyPr/>
        <a:lstStyle/>
        <a:p>
          <a:endParaRPr lang="en-US"/>
        </a:p>
      </dgm:t>
    </dgm:pt>
    <dgm:pt modelId="{EE8E9A89-0B0D-4930-BADE-700D5AC036DE}">
      <dgm:prSet phldrT="[Text]" custT="1"/>
      <dgm:spPr/>
      <dgm:t>
        <a:bodyPr/>
        <a:lstStyle/>
        <a:p>
          <a:r>
            <a:rPr lang="en-US" sz="1400" dirty="0" smtClean="0"/>
            <a:t>Poor Power Factor</a:t>
          </a:r>
          <a:endParaRPr lang="en-US" sz="1400" dirty="0"/>
        </a:p>
      </dgm:t>
    </dgm:pt>
    <dgm:pt modelId="{17020EC8-62A3-4F8E-B376-427283685336}" type="parTrans" cxnId="{F849187F-A4EC-4260-8395-3069701ECB64}">
      <dgm:prSet/>
      <dgm:spPr/>
      <dgm:t>
        <a:bodyPr/>
        <a:lstStyle/>
        <a:p>
          <a:endParaRPr lang="en-US"/>
        </a:p>
      </dgm:t>
    </dgm:pt>
    <dgm:pt modelId="{DE07C8F6-5DE1-43BF-8F41-BACEC121EA88}" type="sibTrans" cxnId="{F849187F-A4EC-4260-8395-3069701ECB64}">
      <dgm:prSet/>
      <dgm:spPr/>
      <dgm:t>
        <a:bodyPr/>
        <a:lstStyle/>
        <a:p>
          <a:endParaRPr lang="en-US"/>
        </a:p>
      </dgm:t>
    </dgm:pt>
    <dgm:pt modelId="{4FFE5437-FF3E-4CC8-87ED-7C08499C45E4}">
      <dgm:prSet phldrT="[Text]" custT="1"/>
      <dgm:spPr/>
      <dgm:t>
        <a:bodyPr/>
        <a:lstStyle/>
        <a:p>
          <a:r>
            <a:rPr lang="en-US" sz="1200" dirty="0" smtClean="0"/>
            <a:t>Voltage sags</a:t>
          </a:r>
          <a:endParaRPr lang="en-US" sz="1200" dirty="0"/>
        </a:p>
      </dgm:t>
    </dgm:pt>
    <dgm:pt modelId="{7420D3C4-B085-41C2-8F37-E5DFAD233C97}" type="parTrans" cxnId="{3F05BDDA-B16F-4240-A233-90163C15C11E}">
      <dgm:prSet/>
      <dgm:spPr/>
      <dgm:t>
        <a:bodyPr/>
        <a:lstStyle/>
        <a:p>
          <a:endParaRPr lang="en-US"/>
        </a:p>
      </dgm:t>
    </dgm:pt>
    <dgm:pt modelId="{63D3AB12-2044-40E1-9FD8-310713F6B5CF}" type="sibTrans" cxnId="{3F05BDDA-B16F-4240-A233-90163C15C11E}">
      <dgm:prSet/>
      <dgm:spPr/>
      <dgm:t>
        <a:bodyPr/>
        <a:lstStyle/>
        <a:p>
          <a:endParaRPr lang="en-US"/>
        </a:p>
      </dgm:t>
    </dgm:pt>
    <dgm:pt modelId="{723BE3EF-CC11-4D2A-A49C-9245D7CA0F0C}">
      <dgm:prSet phldrT="[Text]" custT="1"/>
      <dgm:spPr/>
      <dgm:t>
        <a:bodyPr/>
        <a:lstStyle/>
        <a:p>
          <a:r>
            <a:rPr lang="en-US" sz="1200" dirty="0" smtClean="0"/>
            <a:t>Flickering</a:t>
          </a:r>
          <a:endParaRPr lang="en-US" sz="1200" dirty="0"/>
        </a:p>
      </dgm:t>
    </dgm:pt>
    <dgm:pt modelId="{447C1A98-F4D1-4018-A320-8EF95BB12BD9}" type="parTrans" cxnId="{17B6CE85-ADE2-430E-A9BA-63829F298D7B}">
      <dgm:prSet/>
      <dgm:spPr/>
      <dgm:t>
        <a:bodyPr/>
        <a:lstStyle/>
        <a:p>
          <a:endParaRPr lang="en-US"/>
        </a:p>
      </dgm:t>
    </dgm:pt>
    <dgm:pt modelId="{CE3488A3-CC0E-4657-82DF-D9E20C96A5DD}" type="sibTrans" cxnId="{17B6CE85-ADE2-430E-A9BA-63829F298D7B}">
      <dgm:prSet/>
      <dgm:spPr/>
      <dgm:t>
        <a:bodyPr/>
        <a:lstStyle/>
        <a:p>
          <a:endParaRPr lang="en-US"/>
        </a:p>
      </dgm:t>
    </dgm:pt>
    <dgm:pt modelId="{4689BF54-8A7E-4CA0-BCC9-9A4B76760FC0}">
      <dgm:prSet phldrT="[Text]" custT="1"/>
      <dgm:spPr/>
      <dgm:t>
        <a:bodyPr/>
        <a:lstStyle/>
        <a:p>
          <a:r>
            <a:rPr lang="en-US" sz="1400" dirty="0" smtClean="0"/>
            <a:t>Harmonics</a:t>
          </a:r>
          <a:endParaRPr lang="en-US" sz="1400" dirty="0"/>
        </a:p>
      </dgm:t>
    </dgm:pt>
    <dgm:pt modelId="{E8887137-FDD0-41F8-8440-106C0ECD27E3}" type="parTrans" cxnId="{2513C169-5224-4C42-A298-8979533B6DFF}">
      <dgm:prSet/>
      <dgm:spPr/>
      <dgm:t>
        <a:bodyPr/>
        <a:lstStyle/>
        <a:p>
          <a:endParaRPr lang="en-US"/>
        </a:p>
      </dgm:t>
    </dgm:pt>
    <dgm:pt modelId="{20A768D3-D3BA-4997-82D8-8312DBED1EBC}" type="sibTrans" cxnId="{2513C169-5224-4C42-A298-8979533B6DFF}">
      <dgm:prSet/>
      <dgm:spPr/>
      <dgm:t>
        <a:bodyPr/>
        <a:lstStyle/>
        <a:p>
          <a:endParaRPr lang="en-US"/>
        </a:p>
      </dgm:t>
    </dgm:pt>
    <dgm:pt modelId="{96176478-E7FF-42F2-8C16-EC3107EC5CDE}">
      <dgm:prSet phldrT="[Text]" custT="1"/>
      <dgm:spPr/>
      <dgm:t>
        <a:bodyPr/>
        <a:lstStyle/>
        <a:p>
          <a:r>
            <a:rPr lang="en-US" sz="1200" dirty="0" smtClean="0"/>
            <a:t>Voltage surges</a:t>
          </a:r>
          <a:endParaRPr lang="en-US" sz="1200" dirty="0"/>
        </a:p>
      </dgm:t>
    </dgm:pt>
    <dgm:pt modelId="{6F750EC1-6A48-4971-B4CD-DA0FF5E00F3A}" type="parTrans" cxnId="{16D2953C-F509-4C82-ACFA-E4B656148381}">
      <dgm:prSet/>
      <dgm:spPr/>
      <dgm:t>
        <a:bodyPr/>
        <a:lstStyle/>
        <a:p>
          <a:endParaRPr lang="en-US"/>
        </a:p>
      </dgm:t>
    </dgm:pt>
    <dgm:pt modelId="{C2811DF2-5B02-46EF-BE80-3855AD533E75}" type="sibTrans" cxnId="{16D2953C-F509-4C82-ACFA-E4B656148381}">
      <dgm:prSet/>
      <dgm:spPr/>
      <dgm:t>
        <a:bodyPr/>
        <a:lstStyle/>
        <a:p>
          <a:endParaRPr lang="en-US"/>
        </a:p>
      </dgm:t>
    </dgm:pt>
    <dgm:pt modelId="{A1C0BF89-9671-4AE7-8F62-7B092EDF098D}">
      <dgm:prSet phldrT="[Text]" custT="1"/>
      <dgm:spPr/>
      <dgm:t>
        <a:bodyPr/>
        <a:lstStyle/>
        <a:p>
          <a:r>
            <a:rPr lang="en-US" sz="1200" dirty="0" smtClean="0"/>
            <a:t>Voltage dips</a:t>
          </a:r>
          <a:endParaRPr lang="en-US" sz="1200" dirty="0"/>
        </a:p>
      </dgm:t>
    </dgm:pt>
    <dgm:pt modelId="{233FB329-C339-46AA-B68F-016F40F6977E}" type="parTrans" cxnId="{75AB139F-6E2C-4CA9-9173-0CCABF13D6CF}">
      <dgm:prSet/>
      <dgm:spPr/>
      <dgm:t>
        <a:bodyPr/>
        <a:lstStyle/>
        <a:p>
          <a:endParaRPr lang="en-US"/>
        </a:p>
      </dgm:t>
    </dgm:pt>
    <dgm:pt modelId="{2CB60337-9532-4863-9999-9DC70168686F}" type="sibTrans" cxnId="{75AB139F-6E2C-4CA9-9173-0CCABF13D6CF}">
      <dgm:prSet/>
      <dgm:spPr/>
      <dgm:t>
        <a:bodyPr/>
        <a:lstStyle/>
        <a:p>
          <a:endParaRPr lang="en-US"/>
        </a:p>
      </dgm:t>
    </dgm:pt>
    <dgm:pt modelId="{77F94ADE-262A-4ACD-BD4B-D663004A1E69}">
      <dgm:prSet phldrT="[Text]" custT="1"/>
      <dgm:spPr/>
      <dgm:t>
        <a:bodyPr/>
        <a:lstStyle/>
        <a:p>
          <a:r>
            <a:rPr lang="en-US" sz="1400" dirty="0" smtClean="0"/>
            <a:t>Reactive Power Compensation</a:t>
          </a:r>
          <a:endParaRPr lang="en-US" sz="1400" dirty="0"/>
        </a:p>
      </dgm:t>
    </dgm:pt>
    <dgm:pt modelId="{6F97F609-FF30-4FD8-8463-3FBC4F0BEAC1}" type="parTrans" cxnId="{C305D958-8123-4281-B0B9-86C4A80A06C5}">
      <dgm:prSet/>
      <dgm:spPr/>
      <dgm:t>
        <a:bodyPr/>
        <a:lstStyle/>
        <a:p>
          <a:endParaRPr lang="en-US"/>
        </a:p>
      </dgm:t>
    </dgm:pt>
    <dgm:pt modelId="{5D506AD4-8507-4168-B1B4-FA91ECF0F2BD}" type="sibTrans" cxnId="{C305D958-8123-4281-B0B9-86C4A80A06C5}">
      <dgm:prSet/>
      <dgm:spPr/>
      <dgm:t>
        <a:bodyPr/>
        <a:lstStyle/>
        <a:p>
          <a:endParaRPr lang="en-US"/>
        </a:p>
      </dgm:t>
    </dgm:pt>
    <dgm:pt modelId="{E3AF355A-463C-45A1-9EE1-857581CBC2B7}">
      <dgm:prSet phldrT="[Text]" custT="1"/>
      <dgm:spPr/>
      <dgm:t>
        <a:bodyPr/>
        <a:lstStyle/>
        <a:p>
          <a:r>
            <a:rPr lang="en-US" sz="1400" dirty="0" smtClean="0"/>
            <a:t>Voltage fluctuations / Instability</a:t>
          </a:r>
          <a:endParaRPr lang="en-US" sz="1400" dirty="0"/>
        </a:p>
      </dgm:t>
    </dgm:pt>
    <dgm:pt modelId="{56BE7971-772F-4FC7-9C08-3274EE04094A}" type="sibTrans" cxnId="{5319EB0C-A87E-48A1-B331-C963C0CD75DC}">
      <dgm:prSet/>
      <dgm:spPr/>
      <dgm:t>
        <a:bodyPr/>
        <a:lstStyle/>
        <a:p>
          <a:endParaRPr lang="en-US"/>
        </a:p>
      </dgm:t>
    </dgm:pt>
    <dgm:pt modelId="{A84F78A1-ECBA-473C-AF62-5E440AA0E980}" type="parTrans" cxnId="{5319EB0C-A87E-48A1-B331-C963C0CD75DC}">
      <dgm:prSet/>
      <dgm:spPr/>
      <dgm:t>
        <a:bodyPr/>
        <a:lstStyle/>
        <a:p>
          <a:endParaRPr lang="en-US"/>
        </a:p>
      </dgm:t>
    </dgm:pt>
    <dgm:pt modelId="{EA3C74CF-EF87-4DA6-93E7-F27F64EED1B2}" type="pres">
      <dgm:prSet presAssocID="{1EEF4475-3EFE-4DF9-8A75-F91373EE1D2E}" presName="diagram" presStyleCnt="0">
        <dgm:presLayoutVars>
          <dgm:chPref val="1"/>
          <dgm:dir/>
          <dgm:animOne val="branch"/>
          <dgm:animLvl val="lvl"/>
          <dgm:resizeHandles val="exact"/>
        </dgm:presLayoutVars>
      </dgm:prSet>
      <dgm:spPr/>
      <dgm:t>
        <a:bodyPr/>
        <a:lstStyle/>
        <a:p>
          <a:endParaRPr lang="en-US"/>
        </a:p>
      </dgm:t>
    </dgm:pt>
    <dgm:pt modelId="{5095424B-1D47-4C27-AE40-80701D315CBB}" type="pres">
      <dgm:prSet presAssocID="{5F84F238-8F19-46E8-A615-C9026C2A7D60}" presName="root1" presStyleCnt="0"/>
      <dgm:spPr/>
    </dgm:pt>
    <dgm:pt modelId="{BCCF088E-3139-4E54-BB96-FC5F504AF32B}" type="pres">
      <dgm:prSet presAssocID="{5F84F238-8F19-46E8-A615-C9026C2A7D60}" presName="LevelOneTextNode" presStyleLbl="node0" presStyleIdx="0" presStyleCnt="1">
        <dgm:presLayoutVars>
          <dgm:chPref val="3"/>
        </dgm:presLayoutVars>
      </dgm:prSet>
      <dgm:spPr/>
      <dgm:t>
        <a:bodyPr/>
        <a:lstStyle/>
        <a:p>
          <a:endParaRPr lang="en-US"/>
        </a:p>
      </dgm:t>
    </dgm:pt>
    <dgm:pt modelId="{CFD113F8-A6F5-4CE8-8AE0-70B2BC6D0822}" type="pres">
      <dgm:prSet presAssocID="{5F84F238-8F19-46E8-A615-C9026C2A7D60}" presName="level2hierChild" presStyleCnt="0"/>
      <dgm:spPr/>
    </dgm:pt>
    <dgm:pt modelId="{326A1074-4A14-4E99-BFD8-ADAC8A273FE8}" type="pres">
      <dgm:prSet presAssocID="{17020EC8-62A3-4F8E-B376-427283685336}" presName="conn2-1" presStyleLbl="parChTrans1D2" presStyleIdx="0" presStyleCnt="4"/>
      <dgm:spPr/>
      <dgm:t>
        <a:bodyPr/>
        <a:lstStyle/>
        <a:p>
          <a:endParaRPr lang="en-US"/>
        </a:p>
      </dgm:t>
    </dgm:pt>
    <dgm:pt modelId="{20D5AB44-05EF-4398-A7F8-9E8889A401B4}" type="pres">
      <dgm:prSet presAssocID="{17020EC8-62A3-4F8E-B376-427283685336}" presName="connTx" presStyleLbl="parChTrans1D2" presStyleIdx="0" presStyleCnt="4"/>
      <dgm:spPr/>
      <dgm:t>
        <a:bodyPr/>
        <a:lstStyle/>
        <a:p>
          <a:endParaRPr lang="en-US"/>
        </a:p>
      </dgm:t>
    </dgm:pt>
    <dgm:pt modelId="{A90433FA-E9C0-452C-9CDF-7C59F1732072}" type="pres">
      <dgm:prSet presAssocID="{EE8E9A89-0B0D-4930-BADE-700D5AC036DE}" presName="root2" presStyleCnt="0"/>
      <dgm:spPr/>
    </dgm:pt>
    <dgm:pt modelId="{D961EA01-40DA-4ADA-8E44-5AC93011D438}" type="pres">
      <dgm:prSet presAssocID="{EE8E9A89-0B0D-4930-BADE-700D5AC036DE}" presName="LevelTwoTextNode" presStyleLbl="node2" presStyleIdx="0" presStyleCnt="4">
        <dgm:presLayoutVars>
          <dgm:chPref val="3"/>
        </dgm:presLayoutVars>
      </dgm:prSet>
      <dgm:spPr/>
      <dgm:t>
        <a:bodyPr/>
        <a:lstStyle/>
        <a:p>
          <a:endParaRPr lang="en-US"/>
        </a:p>
      </dgm:t>
    </dgm:pt>
    <dgm:pt modelId="{76065603-3D5E-48CB-A3E5-F2DC389123E2}" type="pres">
      <dgm:prSet presAssocID="{EE8E9A89-0B0D-4930-BADE-700D5AC036DE}" presName="level3hierChild" presStyleCnt="0"/>
      <dgm:spPr/>
    </dgm:pt>
    <dgm:pt modelId="{5628A712-74F8-4762-9BF7-6B420ABD004B}" type="pres">
      <dgm:prSet presAssocID="{6F97F609-FF30-4FD8-8463-3FBC4F0BEAC1}" presName="conn2-1" presStyleLbl="parChTrans1D2" presStyleIdx="1" presStyleCnt="4"/>
      <dgm:spPr/>
      <dgm:t>
        <a:bodyPr/>
        <a:lstStyle/>
        <a:p>
          <a:endParaRPr lang="en-US"/>
        </a:p>
      </dgm:t>
    </dgm:pt>
    <dgm:pt modelId="{FD5617D4-EC6F-4CA7-82DE-F11A48EE8583}" type="pres">
      <dgm:prSet presAssocID="{6F97F609-FF30-4FD8-8463-3FBC4F0BEAC1}" presName="connTx" presStyleLbl="parChTrans1D2" presStyleIdx="1" presStyleCnt="4"/>
      <dgm:spPr/>
      <dgm:t>
        <a:bodyPr/>
        <a:lstStyle/>
        <a:p>
          <a:endParaRPr lang="en-US"/>
        </a:p>
      </dgm:t>
    </dgm:pt>
    <dgm:pt modelId="{662F95EB-2486-49E2-8AE3-AFA74FE10CDE}" type="pres">
      <dgm:prSet presAssocID="{77F94ADE-262A-4ACD-BD4B-D663004A1E69}" presName="root2" presStyleCnt="0"/>
      <dgm:spPr/>
    </dgm:pt>
    <dgm:pt modelId="{6D87C0D3-1AAC-42E5-8F9B-FDAD321E2C0B}" type="pres">
      <dgm:prSet presAssocID="{77F94ADE-262A-4ACD-BD4B-D663004A1E69}" presName="LevelTwoTextNode" presStyleLbl="node2" presStyleIdx="1" presStyleCnt="4">
        <dgm:presLayoutVars>
          <dgm:chPref val="3"/>
        </dgm:presLayoutVars>
      </dgm:prSet>
      <dgm:spPr/>
      <dgm:t>
        <a:bodyPr/>
        <a:lstStyle/>
        <a:p>
          <a:endParaRPr lang="en-US"/>
        </a:p>
      </dgm:t>
    </dgm:pt>
    <dgm:pt modelId="{76814AD0-5E13-447C-B04F-B187C4B78D9E}" type="pres">
      <dgm:prSet presAssocID="{77F94ADE-262A-4ACD-BD4B-D663004A1E69}" presName="level3hierChild" presStyleCnt="0"/>
      <dgm:spPr/>
    </dgm:pt>
    <dgm:pt modelId="{BCFEAC07-89B1-4481-9B03-F69459F20527}" type="pres">
      <dgm:prSet presAssocID="{A84F78A1-ECBA-473C-AF62-5E440AA0E980}" presName="conn2-1" presStyleLbl="parChTrans1D2" presStyleIdx="2" presStyleCnt="4"/>
      <dgm:spPr/>
      <dgm:t>
        <a:bodyPr/>
        <a:lstStyle/>
        <a:p>
          <a:endParaRPr lang="en-US"/>
        </a:p>
      </dgm:t>
    </dgm:pt>
    <dgm:pt modelId="{078835BC-E3AE-4B04-B973-29A90278CFAE}" type="pres">
      <dgm:prSet presAssocID="{A84F78A1-ECBA-473C-AF62-5E440AA0E980}" presName="connTx" presStyleLbl="parChTrans1D2" presStyleIdx="2" presStyleCnt="4"/>
      <dgm:spPr/>
      <dgm:t>
        <a:bodyPr/>
        <a:lstStyle/>
        <a:p>
          <a:endParaRPr lang="en-US"/>
        </a:p>
      </dgm:t>
    </dgm:pt>
    <dgm:pt modelId="{2DE2CB6B-5E22-450D-8A36-B2D3D949E464}" type="pres">
      <dgm:prSet presAssocID="{E3AF355A-463C-45A1-9EE1-857581CBC2B7}" presName="root2" presStyleCnt="0"/>
      <dgm:spPr/>
    </dgm:pt>
    <dgm:pt modelId="{F727EE9B-CF3A-41E0-900A-A64C666DC0CE}" type="pres">
      <dgm:prSet presAssocID="{E3AF355A-463C-45A1-9EE1-857581CBC2B7}" presName="LevelTwoTextNode" presStyleLbl="node2" presStyleIdx="2" presStyleCnt="4">
        <dgm:presLayoutVars>
          <dgm:chPref val="3"/>
        </dgm:presLayoutVars>
      </dgm:prSet>
      <dgm:spPr/>
      <dgm:t>
        <a:bodyPr/>
        <a:lstStyle/>
        <a:p>
          <a:endParaRPr lang="en-US"/>
        </a:p>
      </dgm:t>
    </dgm:pt>
    <dgm:pt modelId="{8CAA1EED-4DCD-4BC9-9F58-D0420552DE42}" type="pres">
      <dgm:prSet presAssocID="{E3AF355A-463C-45A1-9EE1-857581CBC2B7}" presName="level3hierChild" presStyleCnt="0"/>
      <dgm:spPr/>
    </dgm:pt>
    <dgm:pt modelId="{F83E5619-AD3B-4851-8D8F-04C6BF8E771B}" type="pres">
      <dgm:prSet presAssocID="{7420D3C4-B085-41C2-8F37-E5DFAD233C97}" presName="conn2-1" presStyleLbl="parChTrans1D3" presStyleIdx="0" presStyleCnt="4"/>
      <dgm:spPr/>
      <dgm:t>
        <a:bodyPr/>
        <a:lstStyle/>
        <a:p>
          <a:endParaRPr lang="en-US"/>
        </a:p>
      </dgm:t>
    </dgm:pt>
    <dgm:pt modelId="{3C2F52B6-CBB9-484F-BE65-CF7E99ED9C65}" type="pres">
      <dgm:prSet presAssocID="{7420D3C4-B085-41C2-8F37-E5DFAD233C97}" presName="connTx" presStyleLbl="parChTrans1D3" presStyleIdx="0" presStyleCnt="4"/>
      <dgm:spPr/>
      <dgm:t>
        <a:bodyPr/>
        <a:lstStyle/>
        <a:p>
          <a:endParaRPr lang="en-US"/>
        </a:p>
      </dgm:t>
    </dgm:pt>
    <dgm:pt modelId="{7411442E-BF4D-4CAE-A4EE-0A740A8277A2}" type="pres">
      <dgm:prSet presAssocID="{4FFE5437-FF3E-4CC8-87ED-7C08499C45E4}" presName="root2" presStyleCnt="0"/>
      <dgm:spPr/>
    </dgm:pt>
    <dgm:pt modelId="{D43F4F44-51C6-4FD3-9A90-FE1FE65B0467}" type="pres">
      <dgm:prSet presAssocID="{4FFE5437-FF3E-4CC8-87ED-7C08499C45E4}" presName="LevelTwoTextNode" presStyleLbl="node3" presStyleIdx="0" presStyleCnt="4">
        <dgm:presLayoutVars>
          <dgm:chPref val="3"/>
        </dgm:presLayoutVars>
      </dgm:prSet>
      <dgm:spPr/>
      <dgm:t>
        <a:bodyPr/>
        <a:lstStyle/>
        <a:p>
          <a:endParaRPr lang="en-US"/>
        </a:p>
      </dgm:t>
    </dgm:pt>
    <dgm:pt modelId="{2517D6DE-85F4-4850-A44F-AA6FE6D3258C}" type="pres">
      <dgm:prSet presAssocID="{4FFE5437-FF3E-4CC8-87ED-7C08499C45E4}" presName="level3hierChild" presStyleCnt="0"/>
      <dgm:spPr/>
    </dgm:pt>
    <dgm:pt modelId="{08881650-E116-414C-AEEA-9012D6D39F0D}" type="pres">
      <dgm:prSet presAssocID="{233FB329-C339-46AA-B68F-016F40F6977E}" presName="conn2-1" presStyleLbl="parChTrans1D3" presStyleIdx="1" presStyleCnt="4"/>
      <dgm:spPr/>
      <dgm:t>
        <a:bodyPr/>
        <a:lstStyle/>
        <a:p>
          <a:endParaRPr lang="en-US"/>
        </a:p>
      </dgm:t>
    </dgm:pt>
    <dgm:pt modelId="{86769022-62BB-4A15-A419-7F64E84702AA}" type="pres">
      <dgm:prSet presAssocID="{233FB329-C339-46AA-B68F-016F40F6977E}" presName="connTx" presStyleLbl="parChTrans1D3" presStyleIdx="1" presStyleCnt="4"/>
      <dgm:spPr/>
      <dgm:t>
        <a:bodyPr/>
        <a:lstStyle/>
        <a:p>
          <a:endParaRPr lang="en-US"/>
        </a:p>
      </dgm:t>
    </dgm:pt>
    <dgm:pt modelId="{2E95FF40-0323-4129-8455-F432C866129A}" type="pres">
      <dgm:prSet presAssocID="{A1C0BF89-9671-4AE7-8F62-7B092EDF098D}" presName="root2" presStyleCnt="0"/>
      <dgm:spPr/>
    </dgm:pt>
    <dgm:pt modelId="{979EDE86-848A-4D56-BBBE-42826E287D2B}" type="pres">
      <dgm:prSet presAssocID="{A1C0BF89-9671-4AE7-8F62-7B092EDF098D}" presName="LevelTwoTextNode" presStyleLbl="node3" presStyleIdx="1" presStyleCnt="4">
        <dgm:presLayoutVars>
          <dgm:chPref val="3"/>
        </dgm:presLayoutVars>
      </dgm:prSet>
      <dgm:spPr/>
      <dgm:t>
        <a:bodyPr/>
        <a:lstStyle/>
        <a:p>
          <a:endParaRPr lang="en-US"/>
        </a:p>
      </dgm:t>
    </dgm:pt>
    <dgm:pt modelId="{F5F29FF7-ABD1-4578-9030-80CE6A827CAB}" type="pres">
      <dgm:prSet presAssocID="{A1C0BF89-9671-4AE7-8F62-7B092EDF098D}" presName="level3hierChild" presStyleCnt="0"/>
      <dgm:spPr/>
    </dgm:pt>
    <dgm:pt modelId="{2286DF0A-0BD4-490D-A129-960010006A90}" type="pres">
      <dgm:prSet presAssocID="{6F750EC1-6A48-4971-B4CD-DA0FF5E00F3A}" presName="conn2-1" presStyleLbl="parChTrans1D3" presStyleIdx="2" presStyleCnt="4"/>
      <dgm:spPr/>
      <dgm:t>
        <a:bodyPr/>
        <a:lstStyle/>
        <a:p>
          <a:endParaRPr lang="en-US"/>
        </a:p>
      </dgm:t>
    </dgm:pt>
    <dgm:pt modelId="{A226B37F-5956-4216-8E58-656B3278F9EE}" type="pres">
      <dgm:prSet presAssocID="{6F750EC1-6A48-4971-B4CD-DA0FF5E00F3A}" presName="connTx" presStyleLbl="parChTrans1D3" presStyleIdx="2" presStyleCnt="4"/>
      <dgm:spPr/>
      <dgm:t>
        <a:bodyPr/>
        <a:lstStyle/>
        <a:p>
          <a:endParaRPr lang="en-US"/>
        </a:p>
      </dgm:t>
    </dgm:pt>
    <dgm:pt modelId="{2729CA5E-0254-490C-9963-7E16BA398200}" type="pres">
      <dgm:prSet presAssocID="{96176478-E7FF-42F2-8C16-EC3107EC5CDE}" presName="root2" presStyleCnt="0"/>
      <dgm:spPr/>
    </dgm:pt>
    <dgm:pt modelId="{3D53892B-63B8-4BC7-A23A-1029C928511B}" type="pres">
      <dgm:prSet presAssocID="{96176478-E7FF-42F2-8C16-EC3107EC5CDE}" presName="LevelTwoTextNode" presStyleLbl="node3" presStyleIdx="2" presStyleCnt="4">
        <dgm:presLayoutVars>
          <dgm:chPref val="3"/>
        </dgm:presLayoutVars>
      </dgm:prSet>
      <dgm:spPr/>
      <dgm:t>
        <a:bodyPr/>
        <a:lstStyle/>
        <a:p>
          <a:endParaRPr lang="en-US"/>
        </a:p>
      </dgm:t>
    </dgm:pt>
    <dgm:pt modelId="{BF830A17-109B-4CC9-A751-022DD812A1BA}" type="pres">
      <dgm:prSet presAssocID="{96176478-E7FF-42F2-8C16-EC3107EC5CDE}" presName="level3hierChild" presStyleCnt="0"/>
      <dgm:spPr/>
    </dgm:pt>
    <dgm:pt modelId="{DE5E4290-D864-4D54-BDE3-59F194F3E834}" type="pres">
      <dgm:prSet presAssocID="{447C1A98-F4D1-4018-A320-8EF95BB12BD9}" presName="conn2-1" presStyleLbl="parChTrans1D3" presStyleIdx="3" presStyleCnt="4"/>
      <dgm:spPr/>
      <dgm:t>
        <a:bodyPr/>
        <a:lstStyle/>
        <a:p>
          <a:endParaRPr lang="en-US"/>
        </a:p>
      </dgm:t>
    </dgm:pt>
    <dgm:pt modelId="{E165924B-DF0A-479B-A861-5DFD4C80CA2E}" type="pres">
      <dgm:prSet presAssocID="{447C1A98-F4D1-4018-A320-8EF95BB12BD9}" presName="connTx" presStyleLbl="parChTrans1D3" presStyleIdx="3" presStyleCnt="4"/>
      <dgm:spPr/>
      <dgm:t>
        <a:bodyPr/>
        <a:lstStyle/>
        <a:p>
          <a:endParaRPr lang="en-US"/>
        </a:p>
      </dgm:t>
    </dgm:pt>
    <dgm:pt modelId="{80A8015A-65AB-4208-9A8E-93529656EA6F}" type="pres">
      <dgm:prSet presAssocID="{723BE3EF-CC11-4D2A-A49C-9245D7CA0F0C}" presName="root2" presStyleCnt="0"/>
      <dgm:spPr/>
    </dgm:pt>
    <dgm:pt modelId="{4764195D-CC3E-49B8-9DAE-D52195B6CCA8}" type="pres">
      <dgm:prSet presAssocID="{723BE3EF-CC11-4D2A-A49C-9245D7CA0F0C}" presName="LevelTwoTextNode" presStyleLbl="node3" presStyleIdx="3" presStyleCnt="4">
        <dgm:presLayoutVars>
          <dgm:chPref val="3"/>
        </dgm:presLayoutVars>
      </dgm:prSet>
      <dgm:spPr/>
      <dgm:t>
        <a:bodyPr/>
        <a:lstStyle/>
        <a:p>
          <a:endParaRPr lang="en-US"/>
        </a:p>
      </dgm:t>
    </dgm:pt>
    <dgm:pt modelId="{6591B693-2718-4192-9ECD-35889C53E4EF}" type="pres">
      <dgm:prSet presAssocID="{723BE3EF-CC11-4D2A-A49C-9245D7CA0F0C}" presName="level3hierChild" presStyleCnt="0"/>
      <dgm:spPr/>
    </dgm:pt>
    <dgm:pt modelId="{83C18AE9-A05E-4AFD-A313-4C0FF84B4C8E}" type="pres">
      <dgm:prSet presAssocID="{E8887137-FDD0-41F8-8440-106C0ECD27E3}" presName="conn2-1" presStyleLbl="parChTrans1D2" presStyleIdx="3" presStyleCnt="4"/>
      <dgm:spPr/>
      <dgm:t>
        <a:bodyPr/>
        <a:lstStyle/>
        <a:p>
          <a:endParaRPr lang="en-US"/>
        </a:p>
      </dgm:t>
    </dgm:pt>
    <dgm:pt modelId="{1538EF37-4C93-4F57-81E8-11DE415059FF}" type="pres">
      <dgm:prSet presAssocID="{E8887137-FDD0-41F8-8440-106C0ECD27E3}" presName="connTx" presStyleLbl="parChTrans1D2" presStyleIdx="3" presStyleCnt="4"/>
      <dgm:spPr/>
      <dgm:t>
        <a:bodyPr/>
        <a:lstStyle/>
        <a:p>
          <a:endParaRPr lang="en-US"/>
        </a:p>
      </dgm:t>
    </dgm:pt>
    <dgm:pt modelId="{A2846108-580A-4348-8CF5-AC375DAFB2BF}" type="pres">
      <dgm:prSet presAssocID="{4689BF54-8A7E-4CA0-BCC9-9A4B76760FC0}" presName="root2" presStyleCnt="0"/>
      <dgm:spPr/>
    </dgm:pt>
    <dgm:pt modelId="{976159E7-57A3-432C-8C91-DE721BAEF32C}" type="pres">
      <dgm:prSet presAssocID="{4689BF54-8A7E-4CA0-BCC9-9A4B76760FC0}" presName="LevelTwoTextNode" presStyleLbl="node2" presStyleIdx="3" presStyleCnt="4">
        <dgm:presLayoutVars>
          <dgm:chPref val="3"/>
        </dgm:presLayoutVars>
      </dgm:prSet>
      <dgm:spPr/>
      <dgm:t>
        <a:bodyPr/>
        <a:lstStyle/>
        <a:p>
          <a:endParaRPr lang="en-US"/>
        </a:p>
      </dgm:t>
    </dgm:pt>
    <dgm:pt modelId="{7BB036E3-530A-4532-ACD2-4A67215A6B21}" type="pres">
      <dgm:prSet presAssocID="{4689BF54-8A7E-4CA0-BCC9-9A4B76760FC0}" presName="level3hierChild" presStyleCnt="0"/>
      <dgm:spPr/>
    </dgm:pt>
  </dgm:ptLst>
  <dgm:cxnLst>
    <dgm:cxn modelId="{17B6CE85-ADE2-430E-A9BA-63829F298D7B}" srcId="{E3AF355A-463C-45A1-9EE1-857581CBC2B7}" destId="{723BE3EF-CC11-4D2A-A49C-9245D7CA0F0C}" srcOrd="3" destOrd="0" parTransId="{447C1A98-F4D1-4018-A320-8EF95BB12BD9}" sibTransId="{CE3488A3-CC0E-4657-82DF-D9E20C96A5DD}"/>
    <dgm:cxn modelId="{B646DFB0-F87D-4AC2-AF3B-8531623418DC}" type="presOf" srcId="{233FB329-C339-46AA-B68F-016F40F6977E}" destId="{86769022-62BB-4A15-A419-7F64E84702AA}" srcOrd="1" destOrd="0" presId="urn:microsoft.com/office/officeart/2005/8/layout/hierarchy2"/>
    <dgm:cxn modelId="{753C9660-8535-4B83-8293-14743D371642}" type="presOf" srcId="{1EEF4475-3EFE-4DF9-8A75-F91373EE1D2E}" destId="{EA3C74CF-EF87-4DA6-93E7-F27F64EED1B2}" srcOrd="0" destOrd="0" presId="urn:microsoft.com/office/officeart/2005/8/layout/hierarchy2"/>
    <dgm:cxn modelId="{F849187F-A4EC-4260-8395-3069701ECB64}" srcId="{5F84F238-8F19-46E8-A615-C9026C2A7D60}" destId="{EE8E9A89-0B0D-4930-BADE-700D5AC036DE}" srcOrd="0" destOrd="0" parTransId="{17020EC8-62A3-4F8E-B376-427283685336}" sibTransId="{DE07C8F6-5DE1-43BF-8F41-BACEC121EA88}"/>
    <dgm:cxn modelId="{16D2953C-F509-4C82-ACFA-E4B656148381}" srcId="{E3AF355A-463C-45A1-9EE1-857581CBC2B7}" destId="{96176478-E7FF-42F2-8C16-EC3107EC5CDE}" srcOrd="2" destOrd="0" parTransId="{6F750EC1-6A48-4971-B4CD-DA0FF5E00F3A}" sibTransId="{C2811DF2-5B02-46EF-BE80-3855AD533E75}"/>
    <dgm:cxn modelId="{75AB139F-6E2C-4CA9-9173-0CCABF13D6CF}" srcId="{E3AF355A-463C-45A1-9EE1-857581CBC2B7}" destId="{A1C0BF89-9671-4AE7-8F62-7B092EDF098D}" srcOrd="1" destOrd="0" parTransId="{233FB329-C339-46AA-B68F-016F40F6977E}" sibTransId="{2CB60337-9532-4863-9999-9DC70168686F}"/>
    <dgm:cxn modelId="{098209BB-B16B-4B79-91CB-0CBCCB811804}" type="presOf" srcId="{96176478-E7FF-42F2-8C16-EC3107EC5CDE}" destId="{3D53892B-63B8-4BC7-A23A-1029C928511B}" srcOrd="0" destOrd="0" presId="urn:microsoft.com/office/officeart/2005/8/layout/hierarchy2"/>
    <dgm:cxn modelId="{6D138D52-AF11-4C02-B358-23A10C07C2C4}" type="presOf" srcId="{723BE3EF-CC11-4D2A-A49C-9245D7CA0F0C}" destId="{4764195D-CC3E-49B8-9DAE-D52195B6CCA8}" srcOrd="0" destOrd="0" presId="urn:microsoft.com/office/officeart/2005/8/layout/hierarchy2"/>
    <dgm:cxn modelId="{DE4A2B05-69FA-4473-B784-E21884013F4A}" type="presOf" srcId="{A84F78A1-ECBA-473C-AF62-5E440AA0E980}" destId="{BCFEAC07-89B1-4481-9B03-F69459F20527}" srcOrd="0" destOrd="0" presId="urn:microsoft.com/office/officeart/2005/8/layout/hierarchy2"/>
    <dgm:cxn modelId="{8A28FF61-40C1-4705-8EFE-0DCC9211944C}" type="presOf" srcId="{A84F78A1-ECBA-473C-AF62-5E440AA0E980}" destId="{078835BC-E3AE-4B04-B973-29A90278CFAE}" srcOrd="1" destOrd="0" presId="urn:microsoft.com/office/officeart/2005/8/layout/hierarchy2"/>
    <dgm:cxn modelId="{2513C169-5224-4C42-A298-8979533B6DFF}" srcId="{5F84F238-8F19-46E8-A615-C9026C2A7D60}" destId="{4689BF54-8A7E-4CA0-BCC9-9A4B76760FC0}" srcOrd="3" destOrd="0" parTransId="{E8887137-FDD0-41F8-8440-106C0ECD27E3}" sibTransId="{20A768D3-D3BA-4997-82D8-8312DBED1EBC}"/>
    <dgm:cxn modelId="{A50B118E-6AEB-451D-979F-9D7EB3E86498}" type="presOf" srcId="{6F97F609-FF30-4FD8-8463-3FBC4F0BEAC1}" destId="{FD5617D4-EC6F-4CA7-82DE-F11A48EE8583}" srcOrd="1" destOrd="0" presId="urn:microsoft.com/office/officeart/2005/8/layout/hierarchy2"/>
    <dgm:cxn modelId="{3314A0B6-BE6C-467A-8F01-A085AB831F54}" type="presOf" srcId="{EE8E9A89-0B0D-4930-BADE-700D5AC036DE}" destId="{D961EA01-40DA-4ADA-8E44-5AC93011D438}" srcOrd="0" destOrd="0" presId="urn:microsoft.com/office/officeart/2005/8/layout/hierarchy2"/>
    <dgm:cxn modelId="{32CCCA21-7094-4DCC-9B50-6DD3D9B72162}" type="presOf" srcId="{6F750EC1-6A48-4971-B4CD-DA0FF5E00F3A}" destId="{A226B37F-5956-4216-8E58-656B3278F9EE}" srcOrd="1" destOrd="0" presId="urn:microsoft.com/office/officeart/2005/8/layout/hierarchy2"/>
    <dgm:cxn modelId="{D4D4F278-DD8A-4130-8848-6869FD97207E}" type="presOf" srcId="{5F84F238-8F19-46E8-A615-C9026C2A7D60}" destId="{BCCF088E-3139-4E54-BB96-FC5F504AF32B}" srcOrd="0" destOrd="0" presId="urn:microsoft.com/office/officeart/2005/8/layout/hierarchy2"/>
    <dgm:cxn modelId="{8B736398-30A6-41E3-8611-1F7C3121FC11}" type="presOf" srcId="{447C1A98-F4D1-4018-A320-8EF95BB12BD9}" destId="{E165924B-DF0A-479B-A861-5DFD4C80CA2E}" srcOrd="1" destOrd="0" presId="urn:microsoft.com/office/officeart/2005/8/layout/hierarchy2"/>
    <dgm:cxn modelId="{1FB938B8-BD91-453B-8C7D-21AE1F5201F2}" type="presOf" srcId="{447C1A98-F4D1-4018-A320-8EF95BB12BD9}" destId="{DE5E4290-D864-4D54-BDE3-59F194F3E834}" srcOrd="0" destOrd="0" presId="urn:microsoft.com/office/officeart/2005/8/layout/hierarchy2"/>
    <dgm:cxn modelId="{66F8E71F-B3BF-4394-8648-C7E8B808622B}" type="presOf" srcId="{7420D3C4-B085-41C2-8F37-E5DFAD233C97}" destId="{F83E5619-AD3B-4851-8D8F-04C6BF8E771B}" srcOrd="0" destOrd="0" presId="urn:microsoft.com/office/officeart/2005/8/layout/hierarchy2"/>
    <dgm:cxn modelId="{0B47EB7E-D074-4659-9ECA-742AEEA8E468}" type="presOf" srcId="{17020EC8-62A3-4F8E-B376-427283685336}" destId="{20D5AB44-05EF-4398-A7F8-9E8889A401B4}" srcOrd="1" destOrd="0" presId="urn:microsoft.com/office/officeart/2005/8/layout/hierarchy2"/>
    <dgm:cxn modelId="{545F0E1D-B8F0-41A6-B3AF-C97E28E69679}" type="presOf" srcId="{E8887137-FDD0-41F8-8440-106C0ECD27E3}" destId="{83C18AE9-A05E-4AFD-A313-4C0FF84B4C8E}" srcOrd="0" destOrd="0" presId="urn:microsoft.com/office/officeart/2005/8/layout/hierarchy2"/>
    <dgm:cxn modelId="{3F05BDDA-B16F-4240-A233-90163C15C11E}" srcId="{E3AF355A-463C-45A1-9EE1-857581CBC2B7}" destId="{4FFE5437-FF3E-4CC8-87ED-7C08499C45E4}" srcOrd="0" destOrd="0" parTransId="{7420D3C4-B085-41C2-8F37-E5DFAD233C97}" sibTransId="{63D3AB12-2044-40E1-9FD8-310713F6B5CF}"/>
    <dgm:cxn modelId="{A13CAA35-311C-4F8A-91B8-2DF71DA598A9}" type="presOf" srcId="{6F750EC1-6A48-4971-B4CD-DA0FF5E00F3A}" destId="{2286DF0A-0BD4-490D-A129-960010006A90}" srcOrd="0" destOrd="0" presId="urn:microsoft.com/office/officeart/2005/8/layout/hierarchy2"/>
    <dgm:cxn modelId="{C305D958-8123-4281-B0B9-86C4A80A06C5}" srcId="{5F84F238-8F19-46E8-A615-C9026C2A7D60}" destId="{77F94ADE-262A-4ACD-BD4B-D663004A1E69}" srcOrd="1" destOrd="0" parTransId="{6F97F609-FF30-4FD8-8463-3FBC4F0BEAC1}" sibTransId="{5D506AD4-8507-4168-B1B4-FA91ECF0F2BD}"/>
    <dgm:cxn modelId="{5319EB0C-A87E-48A1-B331-C963C0CD75DC}" srcId="{5F84F238-8F19-46E8-A615-C9026C2A7D60}" destId="{E3AF355A-463C-45A1-9EE1-857581CBC2B7}" srcOrd="2" destOrd="0" parTransId="{A84F78A1-ECBA-473C-AF62-5E440AA0E980}" sibTransId="{56BE7971-772F-4FC7-9C08-3274EE04094A}"/>
    <dgm:cxn modelId="{556E21F3-747B-41F7-816E-74F3A9956D22}" type="presOf" srcId="{4689BF54-8A7E-4CA0-BCC9-9A4B76760FC0}" destId="{976159E7-57A3-432C-8C91-DE721BAEF32C}" srcOrd="0" destOrd="0" presId="urn:microsoft.com/office/officeart/2005/8/layout/hierarchy2"/>
    <dgm:cxn modelId="{8978C5B5-8670-4DA4-A180-342964B15407}" type="presOf" srcId="{E8887137-FDD0-41F8-8440-106C0ECD27E3}" destId="{1538EF37-4C93-4F57-81E8-11DE415059FF}" srcOrd="1" destOrd="0" presId="urn:microsoft.com/office/officeart/2005/8/layout/hierarchy2"/>
    <dgm:cxn modelId="{1E373C73-643C-4F7A-B8E9-83AACBAEB9C0}" type="presOf" srcId="{A1C0BF89-9671-4AE7-8F62-7B092EDF098D}" destId="{979EDE86-848A-4D56-BBBE-42826E287D2B}" srcOrd="0" destOrd="0" presId="urn:microsoft.com/office/officeart/2005/8/layout/hierarchy2"/>
    <dgm:cxn modelId="{36E9BF89-E1E9-43B7-820A-56384477BB76}" type="presOf" srcId="{6F97F609-FF30-4FD8-8463-3FBC4F0BEAC1}" destId="{5628A712-74F8-4762-9BF7-6B420ABD004B}" srcOrd="0" destOrd="0" presId="urn:microsoft.com/office/officeart/2005/8/layout/hierarchy2"/>
    <dgm:cxn modelId="{F19546B8-8882-46E7-A64C-4502A3A59AAE}" type="presOf" srcId="{4FFE5437-FF3E-4CC8-87ED-7C08499C45E4}" destId="{D43F4F44-51C6-4FD3-9A90-FE1FE65B0467}" srcOrd="0" destOrd="0" presId="urn:microsoft.com/office/officeart/2005/8/layout/hierarchy2"/>
    <dgm:cxn modelId="{199FAB70-45B1-481A-BA1C-382B14CEA6A2}" type="presOf" srcId="{233FB329-C339-46AA-B68F-016F40F6977E}" destId="{08881650-E116-414C-AEEA-9012D6D39F0D}" srcOrd="0" destOrd="0" presId="urn:microsoft.com/office/officeart/2005/8/layout/hierarchy2"/>
    <dgm:cxn modelId="{1DB63B89-BE75-4A3B-BC7E-6C419DF3AA35}" type="presOf" srcId="{7420D3C4-B085-41C2-8F37-E5DFAD233C97}" destId="{3C2F52B6-CBB9-484F-BE65-CF7E99ED9C65}" srcOrd="1" destOrd="0" presId="urn:microsoft.com/office/officeart/2005/8/layout/hierarchy2"/>
    <dgm:cxn modelId="{C68B4B32-5821-4890-A412-A2CE14613D81}" type="presOf" srcId="{17020EC8-62A3-4F8E-B376-427283685336}" destId="{326A1074-4A14-4E99-BFD8-ADAC8A273FE8}" srcOrd="0" destOrd="0" presId="urn:microsoft.com/office/officeart/2005/8/layout/hierarchy2"/>
    <dgm:cxn modelId="{DCF1AED6-67DD-493A-9613-6356A0E9B11B}" type="presOf" srcId="{77F94ADE-262A-4ACD-BD4B-D663004A1E69}" destId="{6D87C0D3-1AAC-42E5-8F9B-FDAD321E2C0B}" srcOrd="0" destOrd="0" presId="urn:microsoft.com/office/officeart/2005/8/layout/hierarchy2"/>
    <dgm:cxn modelId="{1C902DBD-52A9-4BD2-B081-3DFAB005ABED}" srcId="{1EEF4475-3EFE-4DF9-8A75-F91373EE1D2E}" destId="{5F84F238-8F19-46E8-A615-C9026C2A7D60}" srcOrd="0" destOrd="0" parTransId="{B384CBA2-2177-4270-9A64-36769F10598E}" sibTransId="{4134FE23-51E0-48BD-BE07-9AA9273B009D}"/>
    <dgm:cxn modelId="{FAFD079F-76F6-4DB1-B1C7-76A14A490A24}" type="presOf" srcId="{E3AF355A-463C-45A1-9EE1-857581CBC2B7}" destId="{F727EE9B-CF3A-41E0-900A-A64C666DC0CE}" srcOrd="0" destOrd="0" presId="urn:microsoft.com/office/officeart/2005/8/layout/hierarchy2"/>
    <dgm:cxn modelId="{22C44AA7-CBDC-4153-8193-DC79D33F3879}" type="presParOf" srcId="{EA3C74CF-EF87-4DA6-93E7-F27F64EED1B2}" destId="{5095424B-1D47-4C27-AE40-80701D315CBB}" srcOrd="0" destOrd="0" presId="urn:microsoft.com/office/officeart/2005/8/layout/hierarchy2"/>
    <dgm:cxn modelId="{BCF84114-0692-413A-82C0-2DF54338E42A}" type="presParOf" srcId="{5095424B-1D47-4C27-AE40-80701D315CBB}" destId="{BCCF088E-3139-4E54-BB96-FC5F504AF32B}" srcOrd="0" destOrd="0" presId="urn:microsoft.com/office/officeart/2005/8/layout/hierarchy2"/>
    <dgm:cxn modelId="{894971D8-AE69-4D9C-A09C-9C8E08F165F3}" type="presParOf" srcId="{5095424B-1D47-4C27-AE40-80701D315CBB}" destId="{CFD113F8-A6F5-4CE8-8AE0-70B2BC6D0822}" srcOrd="1" destOrd="0" presId="urn:microsoft.com/office/officeart/2005/8/layout/hierarchy2"/>
    <dgm:cxn modelId="{A61AAA0C-23DE-4524-9B2E-F78F9943AF12}" type="presParOf" srcId="{CFD113F8-A6F5-4CE8-8AE0-70B2BC6D0822}" destId="{326A1074-4A14-4E99-BFD8-ADAC8A273FE8}" srcOrd="0" destOrd="0" presId="urn:microsoft.com/office/officeart/2005/8/layout/hierarchy2"/>
    <dgm:cxn modelId="{2E972982-39DF-4692-9EFE-E27498B69871}" type="presParOf" srcId="{326A1074-4A14-4E99-BFD8-ADAC8A273FE8}" destId="{20D5AB44-05EF-4398-A7F8-9E8889A401B4}" srcOrd="0" destOrd="0" presId="urn:microsoft.com/office/officeart/2005/8/layout/hierarchy2"/>
    <dgm:cxn modelId="{DF14AB81-8490-4181-9FBA-723EF91E9921}" type="presParOf" srcId="{CFD113F8-A6F5-4CE8-8AE0-70B2BC6D0822}" destId="{A90433FA-E9C0-452C-9CDF-7C59F1732072}" srcOrd="1" destOrd="0" presId="urn:microsoft.com/office/officeart/2005/8/layout/hierarchy2"/>
    <dgm:cxn modelId="{698C5645-51A1-4214-936E-9B03806C2402}" type="presParOf" srcId="{A90433FA-E9C0-452C-9CDF-7C59F1732072}" destId="{D961EA01-40DA-4ADA-8E44-5AC93011D438}" srcOrd="0" destOrd="0" presId="urn:microsoft.com/office/officeart/2005/8/layout/hierarchy2"/>
    <dgm:cxn modelId="{58C9C19D-0547-4749-B02F-68441F7F350F}" type="presParOf" srcId="{A90433FA-E9C0-452C-9CDF-7C59F1732072}" destId="{76065603-3D5E-48CB-A3E5-F2DC389123E2}" srcOrd="1" destOrd="0" presId="urn:microsoft.com/office/officeart/2005/8/layout/hierarchy2"/>
    <dgm:cxn modelId="{19052EA1-63FB-4CCE-9963-5B5FF42FCF70}" type="presParOf" srcId="{CFD113F8-A6F5-4CE8-8AE0-70B2BC6D0822}" destId="{5628A712-74F8-4762-9BF7-6B420ABD004B}" srcOrd="2" destOrd="0" presId="urn:microsoft.com/office/officeart/2005/8/layout/hierarchy2"/>
    <dgm:cxn modelId="{DF8FCF4A-6BD9-4E60-A163-CD8EA1C03C5E}" type="presParOf" srcId="{5628A712-74F8-4762-9BF7-6B420ABD004B}" destId="{FD5617D4-EC6F-4CA7-82DE-F11A48EE8583}" srcOrd="0" destOrd="0" presId="urn:microsoft.com/office/officeart/2005/8/layout/hierarchy2"/>
    <dgm:cxn modelId="{262F96AB-2EE1-4009-822A-225373CC2ED8}" type="presParOf" srcId="{CFD113F8-A6F5-4CE8-8AE0-70B2BC6D0822}" destId="{662F95EB-2486-49E2-8AE3-AFA74FE10CDE}" srcOrd="3" destOrd="0" presId="urn:microsoft.com/office/officeart/2005/8/layout/hierarchy2"/>
    <dgm:cxn modelId="{AB659EE8-18A9-413A-B965-A5C0D7104F94}" type="presParOf" srcId="{662F95EB-2486-49E2-8AE3-AFA74FE10CDE}" destId="{6D87C0D3-1AAC-42E5-8F9B-FDAD321E2C0B}" srcOrd="0" destOrd="0" presId="urn:microsoft.com/office/officeart/2005/8/layout/hierarchy2"/>
    <dgm:cxn modelId="{B866847E-B189-4805-BCB6-B0AC1D13030B}" type="presParOf" srcId="{662F95EB-2486-49E2-8AE3-AFA74FE10CDE}" destId="{76814AD0-5E13-447C-B04F-B187C4B78D9E}" srcOrd="1" destOrd="0" presId="urn:microsoft.com/office/officeart/2005/8/layout/hierarchy2"/>
    <dgm:cxn modelId="{C843DA1C-0256-40E2-8922-027120C14821}" type="presParOf" srcId="{CFD113F8-A6F5-4CE8-8AE0-70B2BC6D0822}" destId="{BCFEAC07-89B1-4481-9B03-F69459F20527}" srcOrd="4" destOrd="0" presId="urn:microsoft.com/office/officeart/2005/8/layout/hierarchy2"/>
    <dgm:cxn modelId="{E16FD3BE-7FEE-4B59-9379-0B2332A8D470}" type="presParOf" srcId="{BCFEAC07-89B1-4481-9B03-F69459F20527}" destId="{078835BC-E3AE-4B04-B973-29A90278CFAE}" srcOrd="0" destOrd="0" presId="urn:microsoft.com/office/officeart/2005/8/layout/hierarchy2"/>
    <dgm:cxn modelId="{5F14967A-E4CE-4B45-AC0C-A7C7FED8A449}" type="presParOf" srcId="{CFD113F8-A6F5-4CE8-8AE0-70B2BC6D0822}" destId="{2DE2CB6B-5E22-450D-8A36-B2D3D949E464}" srcOrd="5" destOrd="0" presId="urn:microsoft.com/office/officeart/2005/8/layout/hierarchy2"/>
    <dgm:cxn modelId="{87E55063-4230-47CC-9E3B-25BAA10DCE6A}" type="presParOf" srcId="{2DE2CB6B-5E22-450D-8A36-B2D3D949E464}" destId="{F727EE9B-CF3A-41E0-900A-A64C666DC0CE}" srcOrd="0" destOrd="0" presId="urn:microsoft.com/office/officeart/2005/8/layout/hierarchy2"/>
    <dgm:cxn modelId="{230976F1-A8E5-486C-97DE-44948CD5B27A}" type="presParOf" srcId="{2DE2CB6B-5E22-450D-8A36-B2D3D949E464}" destId="{8CAA1EED-4DCD-4BC9-9F58-D0420552DE42}" srcOrd="1" destOrd="0" presId="urn:microsoft.com/office/officeart/2005/8/layout/hierarchy2"/>
    <dgm:cxn modelId="{46AD6E78-C955-4B5A-B471-A0E8D4F6CFF2}" type="presParOf" srcId="{8CAA1EED-4DCD-4BC9-9F58-D0420552DE42}" destId="{F83E5619-AD3B-4851-8D8F-04C6BF8E771B}" srcOrd="0" destOrd="0" presId="urn:microsoft.com/office/officeart/2005/8/layout/hierarchy2"/>
    <dgm:cxn modelId="{9377A8F5-EB87-43A6-AFC0-BDA6C2F72013}" type="presParOf" srcId="{F83E5619-AD3B-4851-8D8F-04C6BF8E771B}" destId="{3C2F52B6-CBB9-484F-BE65-CF7E99ED9C65}" srcOrd="0" destOrd="0" presId="urn:microsoft.com/office/officeart/2005/8/layout/hierarchy2"/>
    <dgm:cxn modelId="{4BDCB3E6-2AD6-43D6-A4CF-9B4E6F4CD174}" type="presParOf" srcId="{8CAA1EED-4DCD-4BC9-9F58-D0420552DE42}" destId="{7411442E-BF4D-4CAE-A4EE-0A740A8277A2}" srcOrd="1" destOrd="0" presId="urn:microsoft.com/office/officeart/2005/8/layout/hierarchy2"/>
    <dgm:cxn modelId="{FB4C929F-1145-482B-AE78-BEE8B28DC7B2}" type="presParOf" srcId="{7411442E-BF4D-4CAE-A4EE-0A740A8277A2}" destId="{D43F4F44-51C6-4FD3-9A90-FE1FE65B0467}" srcOrd="0" destOrd="0" presId="urn:microsoft.com/office/officeart/2005/8/layout/hierarchy2"/>
    <dgm:cxn modelId="{DC327F08-6A51-4BEE-9035-1475537943B7}" type="presParOf" srcId="{7411442E-BF4D-4CAE-A4EE-0A740A8277A2}" destId="{2517D6DE-85F4-4850-A44F-AA6FE6D3258C}" srcOrd="1" destOrd="0" presId="urn:microsoft.com/office/officeart/2005/8/layout/hierarchy2"/>
    <dgm:cxn modelId="{02912196-4B56-4B23-947D-8C48E4575B1F}" type="presParOf" srcId="{8CAA1EED-4DCD-4BC9-9F58-D0420552DE42}" destId="{08881650-E116-414C-AEEA-9012D6D39F0D}" srcOrd="2" destOrd="0" presId="urn:microsoft.com/office/officeart/2005/8/layout/hierarchy2"/>
    <dgm:cxn modelId="{33E07B84-C334-4408-BDCB-1EA238C7F42B}" type="presParOf" srcId="{08881650-E116-414C-AEEA-9012D6D39F0D}" destId="{86769022-62BB-4A15-A419-7F64E84702AA}" srcOrd="0" destOrd="0" presId="urn:microsoft.com/office/officeart/2005/8/layout/hierarchy2"/>
    <dgm:cxn modelId="{73AE93E5-6DD8-4311-9818-69BF6F2B7EFB}" type="presParOf" srcId="{8CAA1EED-4DCD-4BC9-9F58-D0420552DE42}" destId="{2E95FF40-0323-4129-8455-F432C866129A}" srcOrd="3" destOrd="0" presId="urn:microsoft.com/office/officeart/2005/8/layout/hierarchy2"/>
    <dgm:cxn modelId="{0A9DE623-1095-488F-B033-44CC2FA3DB1B}" type="presParOf" srcId="{2E95FF40-0323-4129-8455-F432C866129A}" destId="{979EDE86-848A-4D56-BBBE-42826E287D2B}" srcOrd="0" destOrd="0" presId="urn:microsoft.com/office/officeart/2005/8/layout/hierarchy2"/>
    <dgm:cxn modelId="{1B5EF76F-727B-44F4-AB75-02250EDD0A9F}" type="presParOf" srcId="{2E95FF40-0323-4129-8455-F432C866129A}" destId="{F5F29FF7-ABD1-4578-9030-80CE6A827CAB}" srcOrd="1" destOrd="0" presId="urn:microsoft.com/office/officeart/2005/8/layout/hierarchy2"/>
    <dgm:cxn modelId="{27FB0FAC-A5DE-49C4-B47B-CD5AAFEABBF4}" type="presParOf" srcId="{8CAA1EED-4DCD-4BC9-9F58-D0420552DE42}" destId="{2286DF0A-0BD4-490D-A129-960010006A90}" srcOrd="4" destOrd="0" presId="urn:microsoft.com/office/officeart/2005/8/layout/hierarchy2"/>
    <dgm:cxn modelId="{784C825A-7334-4C00-A2EC-E1BC05603215}" type="presParOf" srcId="{2286DF0A-0BD4-490D-A129-960010006A90}" destId="{A226B37F-5956-4216-8E58-656B3278F9EE}" srcOrd="0" destOrd="0" presId="urn:microsoft.com/office/officeart/2005/8/layout/hierarchy2"/>
    <dgm:cxn modelId="{85EDFF69-33B5-47D7-904F-CCE2371BAD37}" type="presParOf" srcId="{8CAA1EED-4DCD-4BC9-9F58-D0420552DE42}" destId="{2729CA5E-0254-490C-9963-7E16BA398200}" srcOrd="5" destOrd="0" presId="urn:microsoft.com/office/officeart/2005/8/layout/hierarchy2"/>
    <dgm:cxn modelId="{F6C20168-5751-48BB-9366-E13F883512A4}" type="presParOf" srcId="{2729CA5E-0254-490C-9963-7E16BA398200}" destId="{3D53892B-63B8-4BC7-A23A-1029C928511B}" srcOrd="0" destOrd="0" presId="urn:microsoft.com/office/officeart/2005/8/layout/hierarchy2"/>
    <dgm:cxn modelId="{4B067FFF-1D40-48A0-8AD0-2206CE354BD0}" type="presParOf" srcId="{2729CA5E-0254-490C-9963-7E16BA398200}" destId="{BF830A17-109B-4CC9-A751-022DD812A1BA}" srcOrd="1" destOrd="0" presId="urn:microsoft.com/office/officeart/2005/8/layout/hierarchy2"/>
    <dgm:cxn modelId="{BFB0C5C3-8D32-4222-99B0-F726F9DC8D72}" type="presParOf" srcId="{8CAA1EED-4DCD-4BC9-9F58-D0420552DE42}" destId="{DE5E4290-D864-4D54-BDE3-59F194F3E834}" srcOrd="6" destOrd="0" presId="urn:microsoft.com/office/officeart/2005/8/layout/hierarchy2"/>
    <dgm:cxn modelId="{64FE17A8-5851-4227-8D11-771775340604}" type="presParOf" srcId="{DE5E4290-D864-4D54-BDE3-59F194F3E834}" destId="{E165924B-DF0A-479B-A861-5DFD4C80CA2E}" srcOrd="0" destOrd="0" presId="urn:microsoft.com/office/officeart/2005/8/layout/hierarchy2"/>
    <dgm:cxn modelId="{2F42BB9F-C369-4BD9-B92C-75824F77B85D}" type="presParOf" srcId="{8CAA1EED-4DCD-4BC9-9F58-D0420552DE42}" destId="{80A8015A-65AB-4208-9A8E-93529656EA6F}" srcOrd="7" destOrd="0" presId="urn:microsoft.com/office/officeart/2005/8/layout/hierarchy2"/>
    <dgm:cxn modelId="{E0ABA194-25BD-41F4-A8A3-763904DD8191}" type="presParOf" srcId="{80A8015A-65AB-4208-9A8E-93529656EA6F}" destId="{4764195D-CC3E-49B8-9DAE-D52195B6CCA8}" srcOrd="0" destOrd="0" presId="urn:microsoft.com/office/officeart/2005/8/layout/hierarchy2"/>
    <dgm:cxn modelId="{0ECA3FD6-4749-4ACC-AC9E-AFE7E1144C99}" type="presParOf" srcId="{80A8015A-65AB-4208-9A8E-93529656EA6F}" destId="{6591B693-2718-4192-9ECD-35889C53E4EF}" srcOrd="1" destOrd="0" presId="urn:microsoft.com/office/officeart/2005/8/layout/hierarchy2"/>
    <dgm:cxn modelId="{87463301-5A5F-4BAE-BFC2-EB3B5A149DF8}" type="presParOf" srcId="{CFD113F8-A6F5-4CE8-8AE0-70B2BC6D0822}" destId="{83C18AE9-A05E-4AFD-A313-4C0FF84B4C8E}" srcOrd="6" destOrd="0" presId="urn:microsoft.com/office/officeart/2005/8/layout/hierarchy2"/>
    <dgm:cxn modelId="{F7997F6C-0015-4C56-BE51-CF1D3CD8CEA8}" type="presParOf" srcId="{83C18AE9-A05E-4AFD-A313-4C0FF84B4C8E}" destId="{1538EF37-4C93-4F57-81E8-11DE415059FF}" srcOrd="0" destOrd="0" presId="urn:microsoft.com/office/officeart/2005/8/layout/hierarchy2"/>
    <dgm:cxn modelId="{BB25ABBD-B96B-4D8D-B27B-7B1F957D07CF}" type="presParOf" srcId="{CFD113F8-A6F5-4CE8-8AE0-70B2BC6D0822}" destId="{A2846108-580A-4348-8CF5-AC375DAFB2BF}" srcOrd="7" destOrd="0" presId="urn:microsoft.com/office/officeart/2005/8/layout/hierarchy2"/>
    <dgm:cxn modelId="{55B8857D-146C-47AD-9295-7320DB39121F}" type="presParOf" srcId="{A2846108-580A-4348-8CF5-AC375DAFB2BF}" destId="{976159E7-57A3-432C-8C91-DE721BAEF32C}" srcOrd="0" destOrd="0" presId="urn:microsoft.com/office/officeart/2005/8/layout/hierarchy2"/>
    <dgm:cxn modelId="{E6BE92F3-0C39-47C8-95A8-F9B782E881EA}" type="presParOf" srcId="{A2846108-580A-4348-8CF5-AC375DAFB2BF}" destId="{7BB036E3-530A-4532-ACD2-4A67215A6B21}"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CF088E-3139-4E54-BB96-FC5F504AF32B}">
      <dsp:nvSpPr>
        <dsp:cNvPr id="0" name=""/>
        <dsp:cNvSpPr/>
      </dsp:nvSpPr>
      <dsp:spPr>
        <a:xfrm>
          <a:off x="1587" y="1400671"/>
          <a:ext cx="1603374" cy="801687"/>
        </a:xfrm>
        <a:prstGeom prst="roundRect">
          <a:avLst>
            <a:gd name="adj" fmla="val 10000"/>
          </a:avLst>
        </a:prstGeom>
        <a:solidFill>
          <a:schemeClr val="accent3">
            <a:alpha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Technical impacts on Power Quality</a:t>
          </a:r>
          <a:endParaRPr lang="en-US" sz="1400" kern="1200" dirty="0"/>
        </a:p>
      </dsp:txBody>
      <dsp:txXfrm>
        <a:off x="25068" y="1424152"/>
        <a:ext cx="1556412" cy="754725"/>
      </dsp:txXfrm>
    </dsp:sp>
    <dsp:sp modelId="{326A1074-4A14-4E99-BFD8-ADAC8A273FE8}">
      <dsp:nvSpPr>
        <dsp:cNvPr id="0" name=""/>
        <dsp:cNvSpPr/>
      </dsp:nvSpPr>
      <dsp:spPr>
        <a:xfrm rot="17692822">
          <a:off x="1163441" y="1092305"/>
          <a:ext cx="1524392" cy="35507"/>
        </a:xfrm>
        <a:custGeom>
          <a:avLst/>
          <a:gdLst/>
          <a:ahLst/>
          <a:cxnLst/>
          <a:rect l="0" t="0" r="0" b="0"/>
          <a:pathLst>
            <a:path>
              <a:moveTo>
                <a:pt x="0" y="17753"/>
              </a:moveTo>
              <a:lnTo>
                <a:pt x="1524392" y="17753"/>
              </a:lnTo>
            </a:path>
          </a:pathLst>
        </a:custGeom>
        <a:noFill/>
        <a:ln w="25400" cap="flat" cmpd="sng" algn="ctr">
          <a:solidFill>
            <a:schemeClr val="accent3">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887527" y="1071949"/>
        <a:ext cx="76219" cy="76219"/>
      </dsp:txXfrm>
    </dsp:sp>
    <dsp:sp modelId="{D961EA01-40DA-4ADA-8E44-5AC93011D438}">
      <dsp:nvSpPr>
        <dsp:cNvPr id="0" name=""/>
        <dsp:cNvSpPr/>
      </dsp:nvSpPr>
      <dsp:spPr>
        <a:xfrm>
          <a:off x="2246312" y="17760"/>
          <a:ext cx="1603374" cy="801687"/>
        </a:xfrm>
        <a:prstGeom prst="roundRect">
          <a:avLst>
            <a:gd name="adj" fmla="val 10000"/>
          </a:avLst>
        </a:prstGeom>
        <a:solidFill>
          <a:schemeClr val="accent3">
            <a:alpha val="7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Poor Power Factor</a:t>
          </a:r>
          <a:endParaRPr lang="en-US" sz="1400" kern="1200" dirty="0"/>
        </a:p>
      </dsp:txBody>
      <dsp:txXfrm>
        <a:off x="2269793" y="41241"/>
        <a:ext cx="1556412" cy="754725"/>
      </dsp:txXfrm>
    </dsp:sp>
    <dsp:sp modelId="{5628A712-74F8-4762-9BF7-6B420ABD004B}">
      <dsp:nvSpPr>
        <dsp:cNvPr id="0" name=""/>
        <dsp:cNvSpPr/>
      </dsp:nvSpPr>
      <dsp:spPr>
        <a:xfrm rot="19457599">
          <a:off x="1530725" y="1553275"/>
          <a:ext cx="789824" cy="35507"/>
        </a:xfrm>
        <a:custGeom>
          <a:avLst/>
          <a:gdLst/>
          <a:ahLst/>
          <a:cxnLst/>
          <a:rect l="0" t="0" r="0" b="0"/>
          <a:pathLst>
            <a:path>
              <a:moveTo>
                <a:pt x="0" y="17753"/>
              </a:moveTo>
              <a:lnTo>
                <a:pt x="789824" y="17753"/>
              </a:lnTo>
            </a:path>
          </a:pathLst>
        </a:custGeom>
        <a:noFill/>
        <a:ln w="25400" cap="flat" cmpd="sng" algn="ctr">
          <a:solidFill>
            <a:schemeClr val="accent3">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905891" y="1551284"/>
        <a:ext cx="39491" cy="39491"/>
      </dsp:txXfrm>
    </dsp:sp>
    <dsp:sp modelId="{6D87C0D3-1AAC-42E5-8F9B-FDAD321E2C0B}">
      <dsp:nvSpPr>
        <dsp:cNvPr id="0" name=""/>
        <dsp:cNvSpPr/>
      </dsp:nvSpPr>
      <dsp:spPr>
        <a:xfrm>
          <a:off x="2246312" y="939700"/>
          <a:ext cx="1603374" cy="801687"/>
        </a:xfrm>
        <a:prstGeom prst="roundRect">
          <a:avLst>
            <a:gd name="adj" fmla="val 10000"/>
          </a:avLst>
        </a:prstGeom>
        <a:solidFill>
          <a:schemeClr val="accent3">
            <a:alpha val="7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Reactive Power Compensation</a:t>
          </a:r>
          <a:endParaRPr lang="en-US" sz="1400" kern="1200" dirty="0"/>
        </a:p>
      </dsp:txBody>
      <dsp:txXfrm>
        <a:off x="2269793" y="963181"/>
        <a:ext cx="1556412" cy="754725"/>
      </dsp:txXfrm>
    </dsp:sp>
    <dsp:sp modelId="{BCFEAC07-89B1-4481-9B03-F69459F20527}">
      <dsp:nvSpPr>
        <dsp:cNvPr id="0" name=""/>
        <dsp:cNvSpPr/>
      </dsp:nvSpPr>
      <dsp:spPr>
        <a:xfrm rot="2142401">
          <a:off x="1530725" y="2014246"/>
          <a:ext cx="789824" cy="35507"/>
        </a:xfrm>
        <a:custGeom>
          <a:avLst/>
          <a:gdLst/>
          <a:ahLst/>
          <a:cxnLst/>
          <a:rect l="0" t="0" r="0" b="0"/>
          <a:pathLst>
            <a:path>
              <a:moveTo>
                <a:pt x="0" y="17753"/>
              </a:moveTo>
              <a:lnTo>
                <a:pt x="789824" y="17753"/>
              </a:lnTo>
            </a:path>
          </a:pathLst>
        </a:custGeom>
        <a:noFill/>
        <a:ln w="25400" cap="flat" cmpd="sng" algn="ctr">
          <a:solidFill>
            <a:schemeClr val="accent3">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905891" y="2012254"/>
        <a:ext cx="39491" cy="39491"/>
      </dsp:txXfrm>
    </dsp:sp>
    <dsp:sp modelId="{F727EE9B-CF3A-41E0-900A-A64C666DC0CE}">
      <dsp:nvSpPr>
        <dsp:cNvPr id="0" name=""/>
        <dsp:cNvSpPr/>
      </dsp:nvSpPr>
      <dsp:spPr>
        <a:xfrm>
          <a:off x="2246312" y="1861641"/>
          <a:ext cx="1603374" cy="801687"/>
        </a:xfrm>
        <a:prstGeom prst="roundRect">
          <a:avLst>
            <a:gd name="adj" fmla="val 10000"/>
          </a:avLst>
        </a:prstGeom>
        <a:solidFill>
          <a:schemeClr val="accent3">
            <a:alpha val="7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Voltage fluctuations / Instability</a:t>
          </a:r>
          <a:endParaRPr lang="en-US" sz="1400" kern="1200" dirty="0"/>
        </a:p>
      </dsp:txBody>
      <dsp:txXfrm>
        <a:off x="2269793" y="1885122"/>
        <a:ext cx="1556412" cy="754725"/>
      </dsp:txXfrm>
    </dsp:sp>
    <dsp:sp modelId="{F83E5619-AD3B-4851-8D8F-04C6BF8E771B}">
      <dsp:nvSpPr>
        <dsp:cNvPr id="0" name=""/>
        <dsp:cNvSpPr/>
      </dsp:nvSpPr>
      <dsp:spPr>
        <a:xfrm rot="17692822">
          <a:off x="3408166" y="1553275"/>
          <a:ext cx="1524392" cy="35507"/>
        </a:xfrm>
        <a:custGeom>
          <a:avLst/>
          <a:gdLst/>
          <a:ahLst/>
          <a:cxnLst/>
          <a:rect l="0" t="0" r="0" b="0"/>
          <a:pathLst>
            <a:path>
              <a:moveTo>
                <a:pt x="0" y="17753"/>
              </a:moveTo>
              <a:lnTo>
                <a:pt x="1524392" y="17753"/>
              </a:lnTo>
            </a:path>
          </a:pathLst>
        </a:custGeom>
        <a:noFill/>
        <a:ln w="25400" cap="flat" cmpd="sng" algn="ctr">
          <a:solidFill>
            <a:schemeClr val="accent3">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132252" y="1532919"/>
        <a:ext cx="76219" cy="76219"/>
      </dsp:txXfrm>
    </dsp:sp>
    <dsp:sp modelId="{D43F4F44-51C6-4FD3-9A90-FE1FE65B0467}">
      <dsp:nvSpPr>
        <dsp:cNvPr id="0" name=""/>
        <dsp:cNvSpPr/>
      </dsp:nvSpPr>
      <dsp:spPr>
        <a:xfrm>
          <a:off x="4491037" y="478730"/>
          <a:ext cx="1603374" cy="801687"/>
        </a:xfrm>
        <a:prstGeom prst="roundRect">
          <a:avLst>
            <a:gd name="adj" fmla="val 10000"/>
          </a:avLst>
        </a:prstGeom>
        <a:solidFill>
          <a:schemeClr val="accent3">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Voltage sags</a:t>
          </a:r>
          <a:endParaRPr lang="en-US" sz="1200" kern="1200" dirty="0"/>
        </a:p>
      </dsp:txBody>
      <dsp:txXfrm>
        <a:off x="4514518" y="502211"/>
        <a:ext cx="1556412" cy="754725"/>
      </dsp:txXfrm>
    </dsp:sp>
    <dsp:sp modelId="{08881650-E116-414C-AEEA-9012D6D39F0D}">
      <dsp:nvSpPr>
        <dsp:cNvPr id="0" name=""/>
        <dsp:cNvSpPr/>
      </dsp:nvSpPr>
      <dsp:spPr>
        <a:xfrm rot="19457599">
          <a:off x="3775450" y="2014246"/>
          <a:ext cx="789824" cy="35507"/>
        </a:xfrm>
        <a:custGeom>
          <a:avLst/>
          <a:gdLst/>
          <a:ahLst/>
          <a:cxnLst/>
          <a:rect l="0" t="0" r="0" b="0"/>
          <a:pathLst>
            <a:path>
              <a:moveTo>
                <a:pt x="0" y="17753"/>
              </a:moveTo>
              <a:lnTo>
                <a:pt x="789824" y="17753"/>
              </a:lnTo>
            </a:path>
          </a:pathLst>
        </a:custGeom>
        <a:noFill/>
        <a:ln w="25400" cap="flat" cmpd="sng" algn="ctr">
          <a:solidFill>
            <a:schemeClr val="accent3">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150616" y="2012254"/>
        <a:ext cx="39491" cy="39491"/>
      </dsp:txXfrm>
    </dsp:sp>
    <dsp:sp modelId="{979EDE86-848A-4D56-BBBE-42826E287D2B}">
      <dsp:nvSpPr>
        <dsp:cNvPr id="0" name=""/>
        <dsp:cNvSpPr/>
      </dsp:nvSpPr>
      <dsp:spPr>
        <a:xfrm>
          <a:off x="4491037" y="1400671"/>
          <a:ext cx="1603374" cy="801687"/>
        </a:xfrm>
        <a:prstGeom prst="roundRect">
          <a:avLst>
            <a:gd name="adj" fmla="val 10000"/>
          </a:avLst>
        </a:prstGeom>
        <a:solidFill>
          <a:schemeClr val="accent3">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Voltage dips</a:t>
          </a:r>
          <a:endParaRPr lang="en-US" sz="1200" kern="1200" dirty="0"/>
        </a:p>
      </dsp:txBody>
      <dsp:txXfrm>
        <a:off x="4514518" y="1424152"/>
        <a:ext cx="1556412" cy="754725"/>
      </dsp:txXfrm>
    </dsp:sp>
    <dsp:sp modelId="{2286DF0A-0BD4-490D-A129-960010006A90}">
      <dsp:nvSpPr>
        <dsp:cNvPr id="0" name=""/>
        <dsp:cNvSpPr/>
      </dsp:nvSpPr>
      <dsp:spPr>
        <a:xfrm rot="2142401">
          <a:off x="3775450" y="2475216"/>
          <a:ext cx="789824" cy="35507"/>
        </a:xfrm>
        <a:custGeom>
          <a:avLst/>
          <a:gdLst/>
          <a:ahLst/>
          <a:cxnLst/>
          <a:rect l="0" t="0" r="0" b="0"/>
          <a:pathLst>
            <a:path>
              <a:moveTo>
                <a:pt x="0" y="17753"/>
              </a:moveTo>
              <a:lnTo>
                <a:pt x="789824" y="17753"/>
              </a:lnTo>
            </a:path>
          </a:pathLst>
        </a:custGeom>
        <a:noFill/>
        <a:ln w="25400" cap="flat" cmpd="sng" algn="ctr">
          <a:solidFill>
            <a:schemeClr val="accent3">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150616" y="2473224"/>
        <a:ext cx="39491" cy="39491"/>
      </dsp:txXfrm>
    </dsp:sp>
    <dsp:sp modelId="{3D53892B-63B8-4BC7-A23A-1029C928511B}">
      <dsp:nvSpPr>
        <dsp:cNvPr id="0" name=""/>
        <dsp:cNvSpPr/>
      </dsp:nvSpPr>
      <dsp:spPr>
        <a:xfrm>
          <a:off x="4491037" y="2322611"/>
          <a:ext cx="1603374" cy="801687"/>
        </a:xfrm>
        <a:prstGeom prst="roundRect">
          <a:avLst>
            <a:gd name="adj" fmla="val 10000"/>
          </a:avLst>
        </a:prstGeom>
        <a:solidFill>
          <a:schemeClr val="accent3">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Voltage surges</a:t>
          </a:r>
          <a:endParaRPr lang="en-US" sz="1200" kern="1200" dirty="0"/>
        </a:p>
      </dsp:txBody>
      <dsp:txXfrm>
        <a:off x="4514518" y="2346092"/>
        <a:ext cx="1556412" cy="754725"/>
      </dsp:txXfrm>
    </dsp:sp>
    <dsp:sp modelId="{DE5E4290-D864-4D54-BDE3-59F194F3E834}">
      <dsp:nvSpPr>
        <dsp:cNvPr id="0" name=""/>
        <dsp:cNvSpPr/>
      </dsp:nvSpPr>
      <dsp:spPr>
        <a:xfrm rot="3907178">
          <a:off x="3408166" y="2936186"/>
          <a:ext cx="1524392" cy="35507"/>
        </a:xfrm>
        <a:custGeom>
          <a:avLst/>
          <a:gdLst/>
          <a:ahLst/>
          <a:cxnLst/>
          <a:rect l="0" t="0" r="0" b="0"/>
          <a:pathLst>
            <a:path>
              <a:moveTo>
                <a:pt x="0" y="17753"/>
              </a:moveTo>
              <a:lnTo>
                <a:pt x="1524392" y="17753"/>
              </a:lnTo>
            </a:path>
          </a:pathLst>
        </a:custGeom>
        <a:noFill/>
        <a:ln w="25400" cap="flat" cmpd="sng" algn="ctr">
          <a:solidFill>
            <a:schemeClr val="accent3">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132252" y="2915830"/>
        <a:ext cx="76219" cy="76219"/>
      </dsp:txXfrm>
    </dsp:sp>
    <dsp:sp modelId="{4764195D-CC3E-49B8-9DAE-D52195B6CCA8}">
      <dsp:nvSpPr>
        <dsp:cNvPr id="0" name=""/>
        <dsp:cNvSpPr/>
      </dsp:nvSpPr>
      <dsp:spPr>
        <a:xfrm>
          <a:off x="4491037" y="3244552"/>
          <a:ext cx="1603374" cy="801687"/>
        </a:xfrm>
        <a:prstGeom prst="roundRect">
          <a:avLst>
            <a:gd name="adj" fmla="val 10000"/>
          </a:avLst>
        </a:prstGeom>
        <a:solidFill>
          <a:schemeClr val="accent3">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Flickering</a:t>
          </a:r>
          <a:endParaRPr lang="en-US" sz="1200" kern="1200" dirty="0"/>
        </a:p>
      </dsp:txBody>
      <dsp:txXfrm>
        <a:off x="4514518" y="3268033"/>
        <a:ext cx="1556412" cy="754725"/>
      </dsp:txXfrm>
    </dsp:sp>
    <dsp:sp modelId="{83C18AE9-A05E-4AFD-A313-4C0FF84B4C8E}">
      <dsp:nvSpPr>
        <dsp:cNvPr id="0" name=""/>
        <dsp:cNvSpPr/>
      </dsp:nvSpPr>
      <dsp:spPr>
        <a:xfrm rot="3907178">
          <a:off x="1163441" y="2475216"/>
          <a:ext cx="1524392" cy="35507"/>
        </a:xfrm>
        <a:custGeom>
          <a:avLst/>
          <a:gdLst/>
          <a:ahLst/>
          <a:cxnLst/>
          <a:rect l="0" t="0" r="0" b="0"/>
          <a:pathLst>
            <a:path>
              <a:moveTo>
                <a:pt x="0" y="17753"/>
              </a:moveTo>
              <a:lnTo>
                <a:pt x="1524392" y="17753"/>
              </a:lnTo>
            </a:path>
          </a:pathLst>
        </a:custGeom>
        <a:noFill/>
        <a:ln w="25400" cap="flat" cmpd="sng" algn="ctr">
          <a:solidFill>
            <a:schemeClr val="accent3">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887527" y="2454860"/>
        <a:ext cx="76219" cy="76219"/>
      </dsp:txXfrm>
    </dsp:sp>
    <dsp:sp modelId="{976159E7-57A3-432C-8C91-DE721BAEF32C}">
      <dsp:nvSpPr>
        <dsp:cNvPr id="0" name=""/>
        <dsp:cNvSpPr/>
      </dsp:nvSpPr>
      <dsp:spPr>
        <a:xfrm>
          <a:off x="2246312" y="2783582"/>
          <a:ext cx="1603374" cy="801687"/>
        </a:xfrm>
        <a:prstGeom prst="roundRect">
          <a:avLst>
            <a:gd name="adj" fmla="val 10000"/>
          </a:avLst>
        </a:prstGeom>
        <a:solidFill>
          <a:schemeClr val="accent3">
            <a:alpha val="7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Harmonics</a:t>
          </a:r>
          <a:endParaRPr lang="en-US" sz="1400" kern="1200" dirty="0"/>
        </a:p>
      </dsp:txBody>
      <dsp:txXfrm>
        <a:off x="2269793" y="2807063"/>
        <a:ext cx="1556412" cy="75472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sz="quarter"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E6C6C468-002F-4575-A7B2-5116909C25E9}" type="datetime1">
              <a:rPr lang="en-US"/>
              <a:pPr>
                <a:defRPr/>
              </a:pPr>
              <a:t>4/11/2018</a:t>
            </a:fld>
            <a:endParaRPr lang="en-US"/>
          </a:p>
        </p:txBody>
      </p:sp>
      <p:sp>
        <p:nvSpPr>
          <p:cNvPr id="4" name="Footer Placeholder 3"/>
          <p:cNvSpPr>
            <a:spLocks noGrp="1"/>
          </p:cNvSpPr>
          <p:nvPr>
            <p:ph type="ftr" sz="quarter" idx="2"/>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ADF26D-2D02-4B7E-A9F7-BA15724DBCE2}" type="slidenum">
              <a:rPr lang="en-US" altLang="en-US"/>
              <a:pPr>
                <a:defRPr/>
              </a:pPr>
              <a:t>‹#›</a:t>
            </a:fld>
            <a:endParaRPr lang="en-US" altLang="en-US"/>
          </a:p>
        </p:txBody>
      </p:sp>
    </p:spTree>
    <p:extLst>
      <p:ext uri="{BB962C8B-B14F-4D97-AF65-F5344CB8AC3E}">
        <p14:creationId xmlns:p14="http://schemas.microsoft.com/office/powerpoint/2010/main" val="195479777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0C00A11D-E7F3-4B45-B120-89C62F8E3355}" type="datetime1">
              <a:rPr lang="en-US"/>
              <a:pPr>
                <a:defRPr/>
              </a:pPr>
              <a:t>4/11/2018</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wrap="square" lIns="92776" tIns="46389" rIns="92776" bIns="46389"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79450" y="4689475"/>
            <a:ext cx="5438775" cy="4443413"/>
          </a:xfrm>
          <a:prstGeom prst="rect">
            <a:avLst/>
          </a:prstGeom>
        </p:spPr>
        <p:txBody>
          <a:bodyPr vert="horz" wrap="square" lIns="92776" tIns="46389" rIns="92776" bIns="46389" numCol="1" anchor="t" anchorCtr="0" compatLnSpc="1">
            <a:prstTxWarp prst="textNoShape">
              <a:avLst/>
            </a:prstTxWarp>
            <a:normAutofit/>
          </a:bodyPr>
          <a:lstStyle/>
          <a:p>
            <a:pPr lvl="0"/>
            <a:r>
              <a:rPr lang="fi-FI" noProof="0" smtClean="0"/>
              <a:t>Click to edit Master text styles</a:t>
            </a:r>
          </a:p>
          <a:p>
            <a:pPr lvl="1"/>
            <a:r>
              <a:rPr lang="fi-FI" noProof="0" smtClean="0"/>
              <a:t>Second level</a:t>
            </a:r>
          </a:p>
          <a:p>
            <a:pPr lvl="2"/>
            <a:r>
              <a:rPr lang="fi-FI" noProof="0" smtClean="0"/>
              <a:t>Third level</a:t>
            </a:r>
          </a:p>
          <a:p>
            <a:pPr lvl="3"/>
            <a:r>
              <a:rPr lang="fi-FI" noProof="0" smtClean="0"/>
              <a:t>Fourth level</a:t>
            </a:r>
          </a:p>
          <a:p>
            <a:pPr lvl="4"/>
            <a:r>
              <a:rPr lang="fi-FI" noProof="0" smtClean="0"/>
              <a:t>Fifth level</a:t>
            </a:r>
            <a:endParaRPr lang="en-US" noProof="0" smtClean="0"/>
          </a:p>
        </p:txBody>
      </p:sp>
      <p:sp>
        <p:nvSpPr>
          <p:cNvPr id="6" name="Footer Placeholder 5"/>
          <p:cNvSpPr>
            <a:spLocks noGrp="1"/>
          </p:cNvSpPr>
          <p:nvPr>
            <p:ph type="ftr" sz="quarter" idx="4"/>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BB9EB4-620A-4C05-A10A-919C6D241201}" type="slidenum">
              <a:rPr lang="en-US" altLang="en-US"/>
              <a:pPr>
                <a:defRPr/>
              </a:pPr>
              <a:t>‹#›</a:t>
            </a:fld>
            <a:endParaRPr lang="en-US" altLang="en-US"/>
          </a:p>
        </p:txBody>
      </p:sp>
    </p:spTree>
    <p:extLst>
      <p:ext uri="{BB962C8B-B14F-4D97-AF65-F5344CB8AC3E}">
        <p14:creationId xmlns:p14="http://schemas.microsoft.com/office/powerpoint/2010/main" val="56805349"/>
      </p:ext>
    </p:extLst>
  </p:cSld>
  <p:clrMap bg1="lt1" tx1="dk1" bg2="lt2" tx2="dk2" accent1="accent1" accent2="accent2" accent3="accent3" accent4="accent4" accent5="accent5" accent6="accent6" hlink="hlink" folHlink="folHlink"/>
  <p:hf sldNum="0" hdr="0" ftr="0" dt="0"/>
  <p:notesStyle>
    <a:lvl1pPr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pitchFamily="-65" charset="-128"/>
      </a:defRPr>
    </a:lvl1pPr>
    <a:lvl2pPr marL="3889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2pPr>
    <a:lvl3pPr marL="777875"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3pPr>
    <a:lvl4pPr marL="1168400"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4pPr>
    <a:lvl5pPr marL="15573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5pPr>
    <a:lvl6pPr marL="1948129" algn="l" defTabSz="389626" rtl="0" eaLnBrk="1" latinLnBrk="0" hangingPunct="1">
      <a:defRPr sz="1000" kern="1200">
        <a:solidFill>
          <a:schemeClr val="tx1"/>
        </a:solidFill>
        <a:latin typeface="+mn-lt"/>
        <a:ea typeface="+mn-ea"/>
        <a:cs typeface="+mn-cs"/>
      </a:defRPr>
    </a:lvl6pPr>
    <a:lvl7pPr marL="2337755" algn="l" defTabSz="389626" rtl="0" eaLnBrk="1" latinLnBrk="0" hangingPunct="1">
      <a:defRPr sz="1000" kern="1200">
        <a:solidFill>
          <a:schemeClr val="tx1"/>
        </a:solidFill>
        <a:latin typeface="+mn-lt"/>
        <a:ea typeface="+mn-ea"/>
        <a:cs typeface="+mn-cs"/>
      </a:defRPr>
    </a:lvl7pPr>
    <a:lvl8pPr marL="2727381" algn="l" defTabSz="389626" rtl="0" eaLnBrk="1" latinLnBrk="0" hangingPunct="1">
      <a:defRPr sz="1000" kern="1200">
        <a:solidFill>
          <a:schemeClr val="tx1"/>
        </a:solidFill>
        <a:latin typeface="+mn-lt"/>
        <a:ea typeface="+mn-ea"/>
        <a:cs typeface="+mn-cs"/>
      </a:defRPr>
    </a:lvl8pPr>
    <a:lvl9pPr marL="3117007" algn="l" defTabSz="389626"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150273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r>
              <a:rPr lang="en-US" dirty="0" smtClean="0"/>
              <a:t>VOLTAGE VARIATION</a:t>
            </a:r>
          </a:p>
          <a:p>
            <a:r>
              <a:rPr lang="en-US" dirty="0" smtClean="0"/>
              <a:t>A system experiences a state of voltage instability when</a:t>
            </a:r>
          </a:p>
          <a:p>
            <a:r>
              <a:rPr lang="en-US" dirty="0" smtClean="0"/>
              <a:t>there is a progressive or uncontrollable drop in voltage</a:t>
            </a:r>
          </a:p>
          <a:p>
            <a:r>
              <a:rPr lang="en-US" dirty="0" smtClean="0"/>
              <a:t>magnitude after a disturbance, increase in load demand or</a:t>
            </a:r>
          </a:p>
          <a:p>
            <a:r>
              <a:rPr lang="en-US" dirty="0" smtClean="0"/>
              <a:t>change in operating condition. If a large proportion of the</a:t>
            </a:r>
          </a:p>
          <a:p>
            <a:r>
              <a:rPr lang="en-US" dirty="0" smtClean="0"/>
              <a:t>grid load is supplied by wind turbines, due to output</a:t>
            </a:r>
          </a:p>
          <a:p>
            <a:r>
              <a:rPr lang="en-US" dirty="0" smtClean="0"/>
              <a:t>variations wind speed changes which can cause voltage</a:t>
            </a:r>
          </a:p>
          <a:p>
            <a:r>
              <a:rPr lang="en-US" dirty="0" smtClean="0"/>
              <a:t>variation and this affects the normal operation of system[9].</a:t>
            </a:r>
          </a:p>
          <a:p>
            <a:r>
              <a:rPr lang="en-US" dirty="0" smtClean="0"/>
              <a:t>The voltage variation can occur in specific situation mainly</a:t>
            </a:r>
          </a:p>
          <a:p>
            <a:r>
              <a:rPr lang="en-US" dirty="0" smtClean="0"/>
              <a:t>as a result of load change and these </a:t>
            </a:r>
            <a:r>
              <a:rPr lang="en-US" dirty="0" err="1" smtClean="0"/>
              <a:t>canbe</a:t>
            </a:r>
            <a:r>
              <a:rPr lang="en-US" dirty="0" smtClean="0"/>
              <a:t> expected</a:t>
            </a:r>
          </a:p>
          <a:p>
            <a:r>
              <a:rPr lang="en-US" dirty="0" smtClean="0"/>
              <a:t>particularly in the case of generator connected to the grid at</a:t>
            </a:r>
          </a:p>
          <a:p>
            <a:r>
              <a:rPr lang="en-US" dirty="0" smtClean="0"/>
              <a:t>fixed speed. The large turbine can achieve significantly</a:t>
            </a:r>
          </a:p>
          <a:p>
            <a:r>
              <a:rPr lang="en-US" dirty="0" smtClean="0"/>
              <a:t>better output using variable speed operation, particularly in</a:t>
            </a:r>
          </a:p>
          <a:p>
            <a:r>
              <a:rPr lang="en-US" dirty="0" smtClean="0"/>
              <a:t>the short time range.</a:t>
            </a:r>
          </a:p>
          <a:p>
            <a:endParaRPr lang="en-US" dirty="0" smtClean="0"/>
          </a:p>
          <a:p>
            <a:r>
              <a:rPr lang="en-US" sz="1000" b="0" i="0" u="none" strike="noStrike" kern="1200" baseline="0" dirty="0" smtClean="0">
                <a:solidFill>
                  <a:schemeClr val="tx1"/>
                </a:solidFill>
                <a:latin typeface="+mn-lt"/>
                <a:ea typeface="ＭＳ Ｐゴシック" pitchFamily="-65" charset="-128"/>
                <a:cs typeface="ＭＳ Ｐゴシック" pitchFamily="-65" charset="-128"/>
              </a:rPr>
              <a:t>The Voltage dip is a very common and serious type of power quality disturbance due to its effects on sensitive equipment and industrial processes[10] . Voltage dip could occur when there is a large load such as motor start up, transformer </a:t>
            </a:r>
            <a:r>
              <a:rPr lang="en-US" sz="1000" b="0" i="0" u="none" strike="noStrike" kern="1200" baseline="0" dirty="0" err="1" smtClean="0">
                <a:solidFill>
                  <a:schemeClr val="tx1"/>
                </a:solidFill>
                <a:latin typeface="+mn-lt"/>
                <a:ea typeface="ＭＳ Ｐゴシック" pitchFamily="-65" charset="-128"/>
                <a:cs typeface="ＭＳ Ｐゴシック" pitchFamily="-65" charset="-128"/>
              </a:rPr>
              <a:t>energising</a:t>
            </a:r>
            <a:r>
              <a:rPr lang="en-US" sz="1000" b="0" i="0" u="none" strike="noStrike" kern="1200" baseline="0" dirty="0" smtClean="0">
                <a:solidFill>
                  <a:schemeClr val="tx1"/>
                </a:solidFill>
                <a:latin typeface="+mn-lt"/>
                <a:ea typeface="ＭＳ Ｐゴシック" pitchFamily="-65" charset="-128"/>
                <a:cs typeface="ＭＳ Ｐゴシック" pitchFamily="-65" charset="-128"/>
              </a:rPr>
              <a:t>, capacitor </a:t>
            </a:r>
            <a:r>
              <a:rPr lang="en-US" sz="1000" b="0" i="0" u="none" strike="noStrike" kern="1200" baseline="0" dirty="0" err="1" smtClean="0">
                <a:solidFill>
                  <a:schemeClr val="tx1"/>
                </a:solidFill>
                <a:latin typeface="+mn-lt"/>
                <a:ea typeface="ＭＳ Ｐゴシック" pitchFamily="-65" charset="-128"/>
                <a:cs typeface="ＭＳ Ｐゴシック" pitchFamily="-65" charset="-128"/>
              </a:rPr>
              <a:t>energising</a:t>
            </a:r>
            <a:r>
              <a:rPr lang="en-US" sz="1000" b="0" i="0" u="none" strike="noStrike" kern="1200" baseline="0" dirty="0" smtClean="0">
                <a:solidFill>
                  <a:schemeClr val="tx1"/>
                </a:solidFill>
                <a:latin typeface="+mn-lt"/>
                <a:ea typeface="ＭＳ Ｐゴシック" pitchFamily="-65" charset="-128"/>
                <a:cs typeface="ＭＳ Ｐゴシック" pitchFamily="-65" charset="-128"/>
              </a:rPr>
              <a:t>, switching of electronic load, momentary overload or a fault in the system network. It can cause the disconnection of wind generators, which could have a negative impact on the stability of the network due to loss of generation[11].It is a sudden reduction in the voltage to a value between 1% to 90 % of the nominal value after a short period of time, conventionally 1ms to 1 min. </a:t>
            </a:r>
          </a:p>
          <a:p>
            <a:endParaRPr lang="en-US" sz="1000" b="0" i="0" u="none" strike="noStrike" kern="1200" baseline="0" dirty="0" smtClean="0">
              <a:solidFill>
                <a:schemeClr val="tx1"/>
              </a:solidFill>
              <a:latin typeface="+mn-lt"/>
              <a:ea typeface="ＭＳ Ｐゴシック" pitchFamily="-65" charset="-128"/>
            </a:endParaRPr>
          </a:p>
          <a:p>
            <a:r>
              <a:rPr lang="en-US" sz="1000" b="0" i="0" u="none" strike="noStrike" kern="1200" baseline="0" dirty="0" smtClean="0">
                <a:solidFill>
                  <a:schemeClr val="tx1"/>
                </a:solidFill>
                <a:latin typeface="+mn-lt"/>
                <a:ea typeface="ＭＳ Ｐゴシック" pitchFamily="-65" charset="-128"/>
                <a:cs typeface="ＭＳ Ｐゴシック" pitchFamily="-65" charset="-128"/>
              </a:rPr>
              <a:t>This problem is considered in the power quality and wind turbine generating system operation and computed according to the rule given in IEC 61400-3-7 standard, ―Assessment of emission limit for fluctuating load‖. The relative % voltage change due to switching operation of wind turbine is calculated as </a:t>
            </a:r>
          </a:p>
          <a:p>
            <a:endParaRPr lang="en-US" sz="1000" b="0" i="0" u="none" strike="noStrike" kern="1200" baseline="0" dirty="0" smtClean="0">
              <a:solidFill>
                <a:schemeClr val="tx1"/>
              </a:solidFill>
              <a:latin typeface="+mn-lt"/>
              <a:ea typeface="ＭＳ Ｐゴシック" pitchFamily="-65" charset="-128"/>
            </a:endParaRPr>
          </a:p>
          <a:p>
            <a:endParaRPr lang="en-US" sz="1000" b="0" i="0" u="none" strike="noStrike" kern="1200" baseline="0" dirty="0" smtClean="0">
              <a:solidFill>
                <a:schemeClr val="tx1"/>
              </a:solidFill>
              <a:latin typeface="+mn-lt"/>
              <a:ea typeface="ＭＳ Ｐゴシック" pitchFamily="-65" charset="-128"/>
            </a:endParaRPr>
          </a:p>
          <a:p>
            <a:r>
              <a:rPr lang="fi-FI" sz="1000" b="0" i="0" u="none" strike="noStrike" kern="1200" baseline="0" dirty="0" smtClean="0">
                <a:solidFill>
                  <a:schemeClr val="tx1"/>
                </a:solidFill>
                <a:latin typeface="+mn-lt"/>
                <a:ea typeface="ＭＳ Ｐゴシック" pitchFamily="-65" charset="-128"/>
                <a:cs typeface="ＭＳ Ｐゴシック" pitchFamily="-65" charset="-128"/>
              </a:rPr>
              <a:t>HARMONICS </a:t>
            </a:r>
          </a:p>
          <a:p>
            <a:r>
              <a:rPr lang="en-US" sz="1000" b="0" i="0" u="none" strike="noStrike" kern="1200" baseline="0" dirty="0" smtClean="0">
                <a:solidFill>
                  <a:schemeClr val="tx1"/>
                </a:solidFill>
                <a:latin typeface="+mn-lt"/>
                <a:ea typeface="ＭＳ Ｐゴシック" pitchFamily="-65" charset="-128"/>
                <a:cs typeface="ＭＳ Ｐゴシック" pitchFamily="-65" charset="-128"/>
              </a:rPr>
              <a:t>Harmonics can be injected both at the generation and the consumer end. At the consumer end, harmonics are caused by non linear loads such as television, personal computers, compact fluorescent lamps, and so </a:t>
            </a:r>
            <a:r>
              <a:rPr lang="en-US" sz="1000" b="0" i="0" u="none" strike="noStrike" kern="1200" baseline="0" dirty="0" err="1" smtClean="0">
                <a:solidFill>
                  <a:schemeClr val="tx1"/>
                </a:solidFill>
                <a:latin typeface="+mn-lt"/>
                <a:ea typeface="ＭＳ Ｐゴシック" pitchFamily="-65" charset="-128"/>
                <a:cs typeface="ＭＳ Ｐゴシック" pitchFamily="-65" charset="-128"/>
              </a:rPr>
              <a:t>forth.The</a:t>
            </a:r>
            <a:r>
              <a:rPr lang="en-US" sz="1000" b="0" i="0" u="none" strike="noStrike" kern="1200" baseline="0" dirty="0" smtClean="0">
                <a:solidFill>
                  <a:schemeClr val="tx1"/>
                </a:solidFill>
                <a:latin typeface="+mn-lt"/>
                <a:ea typeface="ＭＳ Ｐゴシック" pitchFamily="-65" charset="-128"/>
                <a:cs typeface="ＭＳ Ｐゴシック" pitchFamily="-65" charset="-128"/>
              </a:rPr>
              <a:t> harmonics distortion caused by non-linear load such as electric arc furnaces, variable speed drives, large concentrations of arc discharge lamps, saturation of magnetization of transformer and a distorted line current. The current generated by such load interact with power system impedance and gives rise to harmonics. The effect of harmonics in the power system can lead to degradation of power quality at the consumer’s terminal, increase of power losses, and malfunction in communication system[12]. The degree of variation is assessed at the point of common connection, where consumer and supplier area of responsibility meet. The harmonics voltage and current should be limited to acceptable level at the point of wind turbine connection in the system. According to standard IEC61400-21 guideline, harmonic measurements are not required for fixed speed wind turbines where the induction generator is directly connected to grid. Harmonic measurements are required only for variable speed turbines equipped with electronic power converters. In general the power converters of wind turbines are pulse-width modulated inverters, which have carrier frequencies in the range of 2-3 kHz and produce mainly inter harmonic currents. The harmonic measurement at the wind turbine is problem due to the influence of the already existing harmonic voltage in the grid. The wave shape of the grid voltage is not sinusoidal. There are always harmonics voltages in the grid such as integer harmonic of 5th and 7th order which affect the measurements. </a:t>
            </a:r>
          </a:p>
          <a:p>
            <a:endParaRPr lang="en-US" sz="1000" b="0" i="0" u="none" strike="noStrike" kern="1200" baseline="0" dirty="0" smtClean="0">
              <a:solidFill>
                <a:schemeClr val="tx1"/>
              </a:solidFill>
              <a:latin typeface="+mn-lt"/>
              <a:ea typeface="ＭＳ Ｐゴシック" pitchFamily="-65" charset="-128"/>
            </a:endParaRPr>
          </a:p>
          <a:p>
            <a:endParaRPr lang="en-US" sz="1000" b="0" i="0" u="none" strike="noStrike" kern="1200" baseline="0" dirty="0" smtClean="0">
              <a:solidFill>
                <a:schemeClr val="tx1"/>
              </a:solidFill>
              <a:latin typeface="+mn-lt"/>
              <a:ea typeface="ＭＳ Ｐゴシック" pitchFamily="-65" charset="-128"/>
            </a:endParaRPr>
          </a:p>
          <a:p>
            <a:r>
              <a:rPr lang="fi-FI" sz="1000" b="0" i="0" u="none" strike="noStrike" kern="1200" baseline="0" dirty="0" smtClean="0">
                <a:solidFill>
                  <a:schemeClr val="tx1"/>
                </a:solidFill>
                <a:latin typeface="+mn-lt"/>
                <a:ea typeface="ＭＳ Ｐゴシック" pitchFamily="-65" charset="-128"/>
                <a:cs typeface="ＭＳ Ｐゴシック" pitchFamily="-65" charset="-128"/>
              </a:rPr>
              <a:t>FLICKERS </a:t>
            </a:r>
          </a:p>
          <a:p>
            <a:r>
              <a:rPr lang="en-US" sz="1000" b="0" i="0" u="none" strike="noStrike" kern="1200" baseline="0" dirty="0" smtClean="0">
                <a:solidFill>
                  <a:schemeClr val="tx1"/>
                </a:solidFill>
                <a:latin typeface="+mn-lt"/>
                <a:ea typeface="ＭＳ Ｐゴシック" pitchFamily="-65" charset="-128"/>
                <a:cs typeface="ＭＳ Ｐゴシック" pitchFamily="-65" charset="-128"/>
              </a:rPr>
              <a:t>The wind generators sometimes produce oscillatory output power, which could cause flickers in the power system network. Flicker is the one of the important power quality aspects in wind turbine generating system. Flicker has widely been considered as a serious drawback and may limit for the maximum amount of wind power generation that can be connected to the grid. Flicker is induced by voltage fluctuations, which are caused by load flow changes in the grid. The flicker is mainly produced by fluctuations in the output power due to wind speed variations. There are many factors that affect flicker emission of grid connected wind turbines during continuous operation, such as wind characteristics and grid conditions[12]. Variable-speed wind turbines have shown better performance related to flicker emission in comparison with fixed-speed wind turbines. The flicker study becomes necessary and important as the wind power penetration level increases quickly. Owing to smoothing effect, large wind turbine produced lower flicker than small wind turbines, in relation to their size. </a:t>
            </a:r>
          </a:p>
          <a:p>
            <a:r>
              <a:rPr lang="en-US" sz="1000" b="0" i="0" u="none" strike="noStrike" kern="1200" baseline="0" dirty="0" smtClean="0">
                <a:solidFill>
                  <a:schemeClr val="tx1"/>
                </a:solidFill>
                <a:latin typeface="+mn-lt"/>
                <a:ea typeface="ＭＳ Ｐゴシック" pitchFamily="-65" charset="-128"/>
                <a:cs typeface="ＭＳ Ｐゴシック" pitchFamily="-65" charset="-128"/>
              </a:rPr>
              <a:t>The flicker level depends on the amplitude, shape and repetition frequency of the fluctuated voltage waveform. Evaluating the flicker level is based on the flicker meter described in IEC 61000-4-15. Two indices are typically used as a scale for flicker emission, short-term flicker index, </a:t>
            </a:r>
            <a:r>
              <a:rPr lang="en-US" sz="1000" b="0" i="0" u="none" strike="noStrike" kern="1200" baseline="0" dirty="0" err="1" smtClean="0">
                <a:solidFill>
                  <a:schemeClr val="tx1"/>
                </a:solidFill>
                <a:latin typeface="+mn-lt"/>
                <a:ea typeface="ＭＳ Ｐゴシック" pitchFamily="-65" charset="-128"/>
                <a:cs typeface="ＭＳ Ｐゴシック" pitchFamily="-65" charset="-128"/>
              </a:rPr>
              <a:t>Pst</a:t>
            </a:r>
            <a:r>
              <a:rPr lang="en-US" sz="1000" b="0" i="0" u="none" strike="noStrike" kern="1200" baseline="0" dirty="0" smtClean="0">
                <a:solidFill>
                  <a:schemeClr val="tx1"/>
                </a:solidFill>
                <a:latin typeface="+mn-lt"/>
                <a:ea typeface="ＭＳ Ｐゴシック" pitchFamily="-65" charset="-128"/>
                <a:cs typeface="ＭＳ Ｐゴシック" pitchFamily="-65" charset="-128"/>
              </a:rPr>
              <a:t> and long-term flicker index, </a:t>
            </a:r>
            <a:r>
              <a:rPr lang="en-US" sz="1000" b="0" i="0" u="none" strike="noStrike" kern="1200" baseline="0" dirty="0" err="1" smtClean="0">
                <a:solidFill>
                  <a:schemeClr val="tx1"/>
                </a:solidFill>
                <a:latin typeface="+mn-lt"/>
                <a:ea typeface="ＭＳ Ｐゴシック" pitchFamily="-65" charset="-128"/>
                <a:cs typeface="ＭＳ Ｐゴシック" pitchFamily="-65" charset="-128"/>
              </a:rPr>
              <a:t>Plt</a:t>
            </a:r>
            <a:r>
              <a:rPr lang="en-US" sz="1000" b="0" i="0" u="none" strike="noStrike" kern="1200" baseline="0" dirty="0" smtClean="0">
                <a:solidFill>
                  <a:schemeClr val="tx1"/>
                </a:solidFill>
                <a:latin typeface="+mn-lt"/>
                <a:ea typeface="ＭＳ Ｐゴシック" pitchFamily="-65" charset="-128"/>
                <a:cs typeface="ＭＳ Ｐゴシック" pitchFamily="-65" charset="-128"/>
              </a:rPr>
              <a:t>. </a:t>
            </a:r>
            <a:r>
              <a:rPr lang="en-US" sz="1000" b="0" i="0" u="none" strike="noStrike" kern="1200" baseline="0" dirty="0" err="1" smtClean="0">
                <a:solidFill>
                  <a:schemeClr val="tx1"/>
                </a:solidFill>
                <a:latin typeface="+mn-lt"/>
                <a:ea typeface="ＭＳ Ｐゴシック" pitchFamily="-65" charset="-128"/>
                <a:cs typeface="ＭＳ Ｐゴシック" pitchFamily="-65" charset="-128"/>
              </a:rPr>
              <a:t>Plt</a:t>
            </a:r>
            <a:r>
              <a:rPr lang="en-US" sz="1000" b="0" i="0" u="none" strike="noStrike" kern="1200" baseline="0" dirty="0" smtClean="0">
                <a:solidFill>
                  <a:schemeClr val="tx1"/>
                </a:solidFill>
                <a:latin typeface="+mn-lt"/>
                <a:ea typeface="ＭＳ Ｐゴシック" pitchFamily="-65" charset="-128"/>
                <a:cs typeface="ＭＳ Ｐゴシック" pitchFamily="-65" charset="-128"/>
              </a:rPr>
              <a:t> is estimated by certain process of the </a:t>
            </a:r>
            <a:r>
              <a:rPr lang="en-US" sz="1000" b="0" i="0" u="none" strike="noStrike" kern="1200" baseline="0" dirty="0" err="1" smtClean="0">
                <a:solidFill>
                  <a:schemeClr val="tx1"/>
                </a:solidFill>
                <a:latin typeface="+mn-lt"/>
                <a:ea typeface="ＭＳ Ｐゴシック" pitchFamily="-65" charset="-128"/>
                <a:cs typeface="ＭＳ Ｐゴシック" pitchFamily="-65" charset="-128"/>
              </a:rPr>
              <a:t>Pst</a:t>
            </a:r>
            <a:r>
              <a:rPr lang="en-US" sz="1000" b="0" i="0" u="none" strike="noStrike" kern="1200" baseline="0" dirty="0" smtClean="0">
                <a:solidFill>
                  <a:schemeClr val="tx1"/>
                </a:solidFill>
                <a:latin typeface="+mn-lt"/>
                <a:ea typeface="ＭＳ Ｐゴシック" pitchFamily="-65" charset="-128"/>
                <a:cs typeface="ＭＳ Ｐゴシック" pitchFamily="-65" charset="-128"/>
              </a:rPr>
              <a:t> values. It is assumed that wind turbines under study is running at normal operation; hence, the long-term flicker index (</a:t>
            </a:r>
            <a:r>
              <a:rPr lang="en-US" sz="1000" b="0" i="0" u="none" strike="noStrike" kern="1200" baseline="0" dirty="0" err="1" smtClean="0">
                <a:solidFill>
                  <a:schemeClr val="tx1"/>
                </a:solidFill>
                <a:latin typeface="+mn-lt"/>
                <a:ea typeface="ＭＳ Ｐゴシック" pitchFamily="-65" charset="-128"/>
                <a:cs typeface="ＭＳ Ｐゴシック" pitchFamily="-65" charset="-128"/>
              </a:rPr>
              <a:t>Plt</a:t>
            </a:r>
            <a:r>
              <a:rPr lang="en-US" sz="1000" b="0" i="0" u="none" strike="noStrike" kern="1200" baseline="0" dirty="0" smtClean="0">
                <a:solidFill>
                  <a:schemeClr val="tx1"/>
                </a:solidFill>
                <a:latin typeface="+mn-lt"/>
                <a:ea typeface="ＭＳ Ｐゴシック" pitchFamily="-65" charset="-128"/>
                <a:cs typeface="ＭＳ Ｐゴシック" pitchFamily="-65" charset="-128"/>
              </a:rPr>
              <a:t>), which is based on a 120-min time interval, is equal to </a:t>
            </a:r>
            <a:r>
              <a:rPr lang="en-US" sz="1000" b="0" i="0" u="none" strike="noStrike" kern="1200" baseline="0" dirty="0" err="1" smtClean="0">
                <a:solidFill>
                  <a:schemeClr val="tx1"/>
                </a:solidFill>
                <a:latin typeface="+mn-lt"/>
                <a:ea typeface="ＭＳ Ｐゴシック" pitchFamily="-65" charset="-128"/>
                <a:cs typeface="ＭＳ Ｐゴシック" pitchFamily="-65" charset="-128"/>
              </a:rPr>
              <a:t>Pst</a:t>
            </a:r>
            <a:r>
              <a:rPr lang="en-US" sz="1000" b="0" i="0" u="none" strike="noStrike" kern="1200" baseline="0" dirty="0" smtClean="0">
                <a:solidFill>
                  <a:schemeClr val="tx1"/>
                </a:solidFill>
                <a:latin typeface="+mn-lt"/>
                <a:ea typeface="ＭＳ Ｐゴシック" pitchFamily="-65" charset="-128"/>
                <a:cs typeface="ＭＳ Ｐゴシック" pitchFamily="-65" charset="-128"/>
              </a:rPr>
              <a:t> and, therefore, </a:t>
            </a:r>
            <a:r>
              <a:rPr lang="en-US" sz="1000" b="0" i="0" u="none" strike="noStrike" kern="1200" baseline="0" dirty="0" err="1" smtClean="0">
                <a:solidFill>
                  <a:schemeClr val="tx1"/>
                </a:solidFill>
                <a:latin typeface="+mn-lt"/>
                <a:ea typeface="ＭＳ Ｐゴシック" pitchFamily="-65" charset="-128"/>
                <a:cs typeface="ＭＳ Ｐゴシック" pitchFamily="-65" charset="-128"/>
              </a:rPr>
              <a:t>Pst</a:t>
            </a:r>
            <a:r>
              <a:rPr lang="en-US" sz="1000" b="0" i="0" u="none" strike="noStrike" kern="1200" baseline="0" dirty="0" smtClean="0">
                <a:solidFill>
                  <a:schemeClr val="tx1"/>
                </a:solidFill>
                <a:latin typeface="+mn-lt"/>
                <a:ea typeface="ＭＳ Ｐゴシック" pitchFamily="-65" charset="-128"/>
                <a:cs typeface="ＭＳ Ｐゴシック" pitchFamily="-65" charset="-128"/>
              </a:rPr>
              <a:t> is only considered in this work. The normalized response of the flicker meter described in Figure 2. </a:t>
            </a:r>
            <a:endParaRPr lang="fi-FI" dirty="0"/>
          </a:p>
        </p:txBody>
      </p:sp>
    </p:spTree>
    <p:extLst>
      <p:ext uri="{BB962C8B-B14F-4D97-AF65-F5344CB8AC3E}">
        <p14:creationId xmlns:p14="http://schemas.microsoft.com/office/powerpoint/2010/main" val="39576949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0" i="0" u="none" strike="noStrike" kern="1200" baseline="0" dirty="0" smtClean="0">
                <a:solidFill>
                  <a:schemeClr val="tx1"/>
                </a:solidFill>
                <a:latin typeface="+mn-lt"/>
                <a:ea typeface="ＭＳ Ｐゴシック" pitchFamily="-65" charset="-128"/>
                <a:cs typeface="ＭＳ Ｐゴシック" pitchFamily="-65" charset="-128"/>
              </a:rPr>
              <a:t>As discussed in Chapter </a:t>
            </a:r>
            <a:r>
              <a:rPr lang="en-US" sz="1000" b="0" i="0" u="sng" strike="noStrike" kern="1200" baseline="0" dirty="0" smtClean="0">
                <a:solidFill>
                  <a:schemeClr val="tx1"/>
                </a:solidFill>
                <a:latin typeface="+mn-lt"/>
                <a:ea typeface="ＭＳ Ｐゴシック" pitchFamily="-65" charset="-128"/>
                <a:cs typeface="ＭＳ Ｐゴシック" pitchFamily="-65" charset="-128"/>
              </a:rPr>
              <a:t>5</a:t>
            </a:r>
            <a:r>
              <a:rPr lang="en-US" sz="1000" b="0" i="0" u="none" strike="noStrike" kern="1200" baseline="0" dirty="0" smtClean="0">
                <a:solidFill>
                  <a:schemeClr val="tx1"/>
                </a:solidFill>
                <a:latin typeface="+mn-lt"/>
                <a:ea typeface="ＭＳ Ｐゴシック" pitchFamily="-65" charset="-128"/>
                <a:cs typeface="ＭＳ Ｐゴシック" pitchFamily="-65" charset="-128"/>
              </a:rPr>
              <a:t>, there are several advantages of connecting the generation close to the end user, e.g. reduced losses. However, since electricity produced from solar and wind varies over the day, other challenges arise, both technical and economic. Additional challenges arise from the fact that the </a:t>
            </a:r>
            <a:r>
              <a:rPr lang="en-US" sz="1000" b="0" i="0" u="none" strike="noStrike" kern="1200" baseline="0" dirty="0" err="1" smtClean="0">
                <a:solidFill>
                  <a:schemeClr val="tx1"/>
                </a:solidFill>
                <a:latin typeface="+mn-lt"/>
                <a:ea typeface="ＭＳ Ｐゴシック" pitchFamily="-65" charset="-128"/>
                <a:cs typeface="ＭＳ Ｐゴシック" pitchFamily="-65" charset="-128"/>
              </a:rPr>
              <a:t>localisation</a:t>
            </a:r>
            <a:r>
              <a:rPr lang="en-US" sz="1000" b="0" i="0" u="none" strike="noStrike" kern="1200" baseline="0" dirty="0" smtClean="0">
                <a:solidFill>
                  <a:schemeClr val="tx1"/>
                </a:solidFill>
                <a:latin typeface="+mn-lt"/>
                <a:ea typeface="ＭＳ Ｐゴシック" pitchFamily="-65" charset="-128"/>
                <a:cs typeface="ＭＳ Ｐゴシック" pitchFamily="-65" charset="-128"/>
              </a:rPr>
              <a:t> of generation units are limited to certain areas, i.e. wind turbines are usually placed in windy areas and not where it is most suitable for the electricity grid, resulting in need for new transmission lines.1 </a:t>
            </a:r>
          </a:p>
          <a:p>
            <a:r>
              <a:rPr lang="en-US" sz="1000" b="0" i="0" u="none" strike="noStrike" kern="1200" baseline="0" dirty="0" smtClean="0">
                <a:solidFill>
                  <a:schemeClr val="tx1"/>
                </a:solidFill>
                <a:latin typeface="+mn-lt"/>
                <a:ea typeface="ＭＳ Ｐゴシック" pitchFamily="-65" charset="-128"/>
                <a:cs typeface="ＭＳ Ｐゴシック" pitchFamily="-65" charset="-128"/>
              </a:rPr>
              <a:t>There are no major technical limitations on the amount of wind and solar power that could be connected to the grid. However, there might be challenges that need to be considered depending on the characteristics of the energy source and the local conditions at the site where it is connected. At most sites, integration of small shares of wind and solar power require little adaptation of the electricity grid. As the shares increase, the need for adaptation increases and the integration costs may rise. </a:t>
            </a:r>
          </a:p>
          <a:p>
            <a:r>
              <a:rPr lang="en-US" sz="1000" b="0" i="0" u="none" strike="noStrike" kern="1200" baseline="0" dirty="0" smtClean="0">
                <a:solidFill>
                  <a:schemeClr val="tx1"/>
                </a:solidFill>
                <a:latin typeface="+mn-lt"/>
                <a:ea typeface="ＭＳ Ｐゴシック" pitchFamily="-65" charset="-128"/>
                <a:cs typeface="ＭＳ Ｐゴシック" pitchFamily="-65" charset="-128"/>
              </a:rPr>
              <a:t>Rather than trying to provide an exact number of the maximum amount of renewable electricity generation that could be integrated, this chapter aims at highlighting the possible technical and economic challenges that may arise from integration of wind and solar power and how these challenges could be met. </a:t>
            </a:r>
          </a:p>
          <a:p>
            <a:endParaRPr lang="en-US" sz="1000" b="0" i="0" u="none" strike="noStrike" kern="1200" baseline="0" dirty="0" smtClean="0">
              <a:solidFill>
                <a:schemeClr val="tx1"/>
              </a:solidFill>
              <a:latin typeface="+mn-lt"/>
              <a:ea typeface="ＭＳ Ｐゴシック" pitchFamily="-65" charset="-128"/>
            </a:endParaRPr>
          </a:p>
          <a:p>
            <a:endParaRPr lang="fi-FI" dirty="0"/>
          </a:p>
        </p:txBody>
      </p:sp>
    </p:spTree>
    <p:extLst>
      <p:ext uri="{BB962C8B-B14F-4D97-AF65-F5344CB8AC3E}">
        <p14:creationId xmlns:p14="http://schemas.microsoft.com/office/powerpoint/2010/main" val="40254245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62500" lnSpcReduction="20000"/>
          </a:bodyPr>
          <a:lstStyle/>
          <a:p>
            <a:r>
              <a:rPr lang="en-US" sz="1000" b="0" i="0" u="none" strike="noStrike" kern="1200" baseline="0" dirty="0" smtClean="0">
                <a:solidFill>
                  <a:schemeClr val="tx1"/>
                </a:solidFill>
                <a:latin typeface="+mn-lt"/>
                <a:ea typeface="ＭＳ Ｐゴシック" pitchFamily="-65" charset="-128"/>
                <a:cs typeface="ＭＳ Ｐゴシック" pitchFamily="-65" charset="-128"/>
              </a:rPr>
              <a:t>Both wind power and solar PV will affect the distribution system in similar ways; however there are some major differences. Firstly, the time variation of production differs and secondly the location where they are installed may vary. It is likely that a large share of the solar PV units will be connected to the low voltage distribution system due to its modular properties, allowing for integration in buildings and economic performance independent of scale. In Germany, about 70 % of the solar PV is connected to the low voltage distribution system.3 Although there are small scale wind turbines that, like solar PV, could be installed within the low voltage distribution system, wind turbines are more likely to be connected to the regional transmission system or to the medium voltage distribution system. </a:t>
            </a:r>
          </a:p>
          <a:p>
            <a:r>
              <a:rPr lang="en-US" sz="1000" b="0" i="0" u="none" strike="noStrike" kern="1200" baseline="0" dirty="0" smtClean="0">
                <a:solidFill>
                  <a:schemeClr val="tx1"/>
                </a:solidFill>
                <a:latin typeface="+mn-lt"/>
                <a:ea typeface="ＭＳ Ｐゴシック" pitchFamily="-65" charset="-128"/>
                <a:cs typeface="ＭＳ Ｐゴシック" pitchFamily="-65" charset="-128"/>
              </a:rPr>
              <a:t>The amount of wind and solar PV that can be installed in a distribution system without violating the reliability and performance of the system depends on the design of the distribution system and on the load profile. Systems with a high mismatch between the electricity generation and demand will have more difficulties to cope with large penetration levels while systems with better load matching can facilitate larger shares. Similarly, systems designed for high peak demand can facilitate more PV and wind power than systems designed for a low peak demand since the system is designed to cope with higher power levels. Other concerns relate to the length of the distribution grid where long distances between the customer and the substation will likely experience increased voltage fluctuations and voltage rises during the day compared to a grid with shorter distances. </a:t>
            </a:r>
          </a:p>
          <a:p>
            <a:r>
              <a:rPr lang="en-US" sz="1000" b="0" i="0" u="none" strike="noStrike" kern="1200" baseline="0" dirty="0" smtClean="0">
                <a:solidFill>
                  <a:schemeClr val="tx1"/>
                </a:solidFill>
                <a:latin typeface="+mn-lt"/>
                <a:ea typeface="ＭＳ Ｐゴシック" pitchFamily="-65" charset="-128"/>
                <a:cs typeface="ＭＳ Ｐゴシック" pitchFamily="-65" charset="-128"/>
              </a:rPr>
              <a:t>Electricity generated from solar PV is rather predictable and, on an aggregated level, it correlates with the demand on a daily basis. For countries with warm </a:t>
            </a:r>
          </a:p>
          <a:p>
            <a:endParaRPr lang="en-US" sz="1000" b="0" i="0" u="none" strike="noStrike" kern="1200" baseline="0" dirty="0" smtClean="0">
              <a:solidFill>
                <a:schemeClr val="tx1"/>
              </a:solidFill>
              <a:latin typeface="+mn-lt"/>
              <a:ea typeface="ＭＳ Ｐゴシック" pitchFamily="-65" charset="-128"/>
            </a:endParaRPr>
          </a:p>
          <a:p>
            <a:r>
              <a:rPr lang="en-US" sz="1000" b="0" i="0" u="none" strike="noStrike" kern="1200" baseline="0" dirty="0" smtClean="0">
                <a:solidFill>
                  <a:schemeClr val="tx1"/>
                </a:solidFill>
                <a:latin typeface="+mn-lt"/>
                <a:ea typeface="ＭＳ Ｐゴシック" pitchFamily="-65" charset="-128"/>
                <a:cs typeface="ＭＳ Ｐゴシック" pitchFamily="-65" charset="-128"/>
              </a:rPr>
              <a:t>To </a:t>
            </a:r>
            <a:r>
              <a:rPr lang="en-US" sz="1000" b="0" i="0" u="none" strike="noStrike" kern="1200" baseline="0" dirty="0" err="1" smtClean="0">
                <a:solidFill>
                  <a:schemeClr val="tx1"/>
                </a:solidFill>
                <a:latin typeface="+mn-lt"/>
                <a:ea typeface="ＭＳ Ｐゴシック" pitchFamily="-65" charset="-128"/>
                <a:cs typeface="ＭＳ Ｐゴシック" pitchFamily="-65" charset="-128"/>
              </a:rPr>
              <a:t>visualise</a:t>
            </a:r>
            <a:r>
              <a:rPr lang="en-US" sz="1000" b="0" i="0" u="none" strike="noStrike" kern="1200" baseline="0" dirty="0" smtClean="0">
                <a:solidFill>
                  <a:schemeClr val="tx1"/>
                </a:solidFill>
                <a:latin typeface="+mn-lt"/>
                <a:ea typeface="ＭＳ Ｐゴシック" pitchFamily="-65" charset="-128"/>
                <a:cs typeface="ＭＳ Ｐゴシック" pitchFamily="-65" charset="-128"/>
              </a:rPr>
              <a:t> the mismatch, Figure 9.2 presents the net power flow, i.e. the demand minus the generation, in a residential distribution system during a winter and a summer week for different levels of solar PV penetration. As can be seen, all electricity produced by the solar PV is consumed within the distribution system during winter times whereas the reversed power flow is substantial during summer time. </a:t>
            </a:r>
          </a:p>
          <a:p>
            <a:r>
              <a:rPr lang="en-US" sz="1000" b="0" i="0" u="none" strike="noStrike" kern="1200" baseline="0" dirty="0" smtClean="0">
                <a:solidFill>
                  <a:schemeClr val="tx1"/>
                </a:solidFill>
                <a:latin typeface="+mn-lt"/>
                <a:ea typeface="ＭＳ Ｐゴシック" pitchFamily="-65" charset="-128"/>
                <a:cs typeface="ＭＳ Ｐゴシック" pitchFamily="-65" charset="-128"/>
              </a:rPr>
              <a:t>The electricity produced by wind turbines is usually less predictable on a daily basis. This stochastic </a:t>
            </a:r>
            <a:r>
              <a:rPr lang="en-US" sz="1000" b="0" i="0" u="none" strike="noStrike" kern="1200" baseline="0" dirty="0" err="1" smtClean="0">
                <a:solidFill>
                  <a:schemeClr val="tx1"/>
                </a:solidFill>
                <a:latin typeface="+mn-lt"/>
                <a:ea typeface="ＭＳ Ｐゴシック" pitchFamily="-65" charset="-128"/>
                <a:cs typeface="ＭＳ Ｐゴシック" pitchFamily="-65" charset="-128"/>
              </a:rPr>
              <a:t>behaviour</a:t>
            </a:r>
            <a:r>
              <a:rPr lang="en-US" sz="1000" b="0" i="0" u="none" strike="noStrike" kern="1200" baseline="0" dirty="0" smtClean="0">
                <a:solidFill>
                  <a:schemeClr val="tx1"/>
                </a:solidFill>
                <a:latin typeface="+mn-lt"/>
                <a:ea typeface="ＭＳ Ｐゴシック" pitchFamily="-65" charset="-128"/>
                <a:cs typeface="ＭＳ Ｐゴシック" pitchFamily="-65" charset="-128"/>
              </a:rPr>
              <a:t> can be seen in Figure 9.3, which presents the power output over a year from 13 wind turbines installed in a distribution system in the western part of Sweden, together with the load demand and net power flow. For countries with high electricity demand in winter, e.g. Sweden, there is a seasonal correlation between electricity generation from wind turbines and demand</a:t>
            </a:r>
          </a:p>
          <a:p>
            <a:endParaRPr lang="en-US" sz="1000" b="0" i="0" u="none" strike="noStrike" kern="1200" baseline="0" dirty="0" smtClean="0">
              <a:solidFill>
                <a:schemeClr val="tx1"/>
              </a:solidFill>
              <a:latin typeface="+mn-lt"/>
              <a:ea typeface="ＭＳ Ｐゴシック" pitchFamily="-65" charset="-128"/>
            </a:endParaRPr>
          </a:p>
          <a:p>
            <a:endParaRPr lang="en-US" sz="1000" b="0" i="0" u="none" strike="noStrike" kern="1200" baseline="0" dirty="0" smtClean="0">
              <a:solidFill>
                <a:schemeClr val="tx1"/>
              </a:solidFill>
              <a:latin typeface="+mn-lt"/>
              <a:ea typeface="ＭＳ Ｐゴシック" pitchFamily="-65" charset="-128"/>
            </a:endParaRPr>
          </a:p>
          <a:p>
            <a:r>
              <a:rPr lang="en-US" sz="1000" b="0" i="0" u="none" strike="noStrike" kern="1200" baseline="0" dirty="0" smtClean="0">
                <a:solidFill>
                  <a:schemeClr val="tx1"/>
                </a:solidFill>
                <a:latin typeface="+mn-lt"/>
                <a:ea typeface="ＭＳ Ｐゴシック" pitchFamily="-65" charset="-128"/>
                <a:cs typeface="ＭＳ Ｐゴシック" pitchFamily="-65" charset="-128"/>
              </a:rPr>
              <a:t>Traditionally, the connection of solar PV and wind power at a given location in a distribution system is allowed after making sure that the installation does not cause overvoltage or overloading problem when it is producing at maximum power output and when the load in the system is at its minimum. However, due to the rare occurrence of minimum load and maximum power production, shown in Figure 9.3, this approach does not result in the efficient use of the system resources. </a:t>
            </a:r>
          </a:p>
          <a:p>
            <a:r>
              <a:rPr lang="en-US" sz="1000" b="0" i="0" u="none" strike="noStrike" kern="1200" baseline="0" dirty="0" smtClean="0">
                <a:solidFill>
                  <a:schemeClr val="tx1"/>
                </a:solidFill>
                <a:latin typeface="+mn-lt"/>
                <a:ea typeface="ＭＳ Ｐゴシック" pitchFamily="-65" charset="-128"/>
                <a:cs typeface="ＭＳ Ｐゴシック" pitchFamily="-65" charset="-128"/>
              </a:rPr>
              <a:t>As can be seen in Figure 9.3, the power output from the wind farm is rarely above 10 MW and is never above 12 MW. Moreover the minimum system load observed is 0.5 MW, though the maximum wind power output can be as high as 12 MW, the maximum reverse power flow, noticed is 9 MW. This shows that, although the stochastic nature of electricity produced by wind turbines, the coincidence of maximum wind power output and minimum demand is rare. That is, the transformer is less likely to be overloaded due to reverse power flow. Hence, the distribution system can in reality withstand substantially higher penetration levels compared to only considering the maximum power output and minimum loading condition. </a:t>
            </a:r>
          </a:p>
          <a:p>
            <a:r>
              <a:rPr lang="en-US" sz="1000" b="0" i="0" u="none" strike="noStrike" kern="1200" baseline="0" dirty="0" smtClean="0">
                <a:solidFill>
                  <a:schemeClr val="tx1"/>
                </a:solidFill>
                <a:latin typeface="+mn-lt"/>
                <a:ea typeface="ＭＳ Ｐゴシック" pitchFamily="-65" charset="-128"/>
                <a:cs typeface="ＭＳ Ｐゴシック" pitchFamily="-65" charset="-128"/>
              </a:rPr>
              <a:t>To allow further increase in penetration level of solar PV and wind power without reinforcing the distribution system active management strategies, such as, demand side management (DSM), energy curtailment, reactive power compensation, or coordinated on-load tap changer (OLTC), could be used. The principle of DSM is to schedule part of the demand such that overloading and voltage rise is avoided (Chapter </a:t>
            </a:r>
            <a:r>
              <a:rPr lang="en-US" sz="1000" b="0" i="0" u="sng" strike="noStrike" kern="1200" baseline="0" dirty="0" smtClean="0">
                <a:solidFill>
                  <a:schemeClr val="tx1"/>
                </a:solidFill>
                <a:latin typeface="+mn-lt"/>
                <a:ea typeface="ＭＳ Ｐゴシック" pitchFamily="-65" charset="-128"/>
                <a:cs typeface="ＭＳ Ｐゴシック" pitchFamily="-65" charset="-128"/>
              </a:rPr>
              <a:t>10</a:t>
            </a:r>
            <a:r>
              <a:rPr lang="en-US" sz="1000" b="0" i="0" u="none" strike="noStrike" kern="1200" baseline="0" dirty="0" smtClean="0">
                <a:solidFill>
                  <a:schemeClr val="tx1"/>
                </a:solidFill>
                <a:latin typeface="+mn-lt"/>
                <a:ea typeface="ＭＳ Ｐゴシック" pitchFamily="-65" charset="-128"/>
                <a:cs typeface="ＭＳ Ｐゴシック" pitchFamily="-65" charset="-128"/>
              </a:rPr>
              <a:t>) whereas energy curtailment avoids the problem by curtailing part of the wind or solar energy. Reactive power compensation and coordinated OLTC control is used in order to bring down the voltage in the distribution system, either by increasing the reactive power consumption by the wind turbines and PV inverters or by a voltage regulation mechanism at the substation transformer. However, this should be done with care, as it may lead to under-voltage in other feeders where wind turbines or PV are not installed. </a:t>
            </a:r>
          </a:p>
          <a:p>
            <a:r>
              <a:rPr lang="en-US" sz="1000" b="0" i="0" u="none" strike="noStrike" kern="1200" baseline="0" dirty="0" smtClean="0">
                <a:solidFill>
                  <a:schemeClr val="tx1"/>
                </a:solidFill>
                <a:latin typeface="+mn-lt"/>
                <a:ea typeface="ＭＳ Ｐゴシック" pitchFamily="-65" charset="-128"/>
                <a:cs typeface="ＭＳ Ｐゴシック" pitchFamily="-65" charset="-128"/>
              </a:rPr>
              <a:t>A case study shows that by applying active management strategies, involving wind energy curtailment and coordinated OLTC control, the hosting capacity of the distribution system can be increased by as much as 83%, compared to the hosting capacity of the network without any active management strategies, with mere 3.3% energy curtailment. The reason for the low energy curtailment needed is due to the rare occurrence of high wind power production and low demand. This level of wind energy curtailment is also seen to be attractive compared to the traditional solution of grid reinforcement within the framework of the study. Similar to the PV study, this study does not consider impact on the upstream grid or short term voltage stability.7 </a:t>
            </a:r>
            <a:endParaRPr lang="fi-FI" dirty="0"/>
          </a:p>
        </p:txBody>
      </p:sp>
    </p:spTree>
    <p:extLst>
      <p:ext uri="{BB962C8B-B14F-4D97-AF65-F5344CB8AC3E}">
        <p14:creationId xmlns:p14="http://schemas.microsoft.com/office/powerpoint/2010/main" val="25796642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709258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53745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2400" cy="1086181"/>
          </a:xfrm>
        </p:spPr>
        <p:txBody>
          <a:bodyPr lIns="0" tIns="0" rIns="0" bIns="0" anchor="t">
            <a:normAutofit/>
          </a:bodyPr>
          <a:lstStyle>
            <a:lvl1pPr algn="l">
              <a:defRPr sz="4300" b="1">
                <a:solidFill>
                  <a:schemeClr val="bg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572400" y="2858401"/>
            <a:ext cx="6285600" cy="2339529"/>
          </a:xfrm>
        </p:spPr>
        <p:txBody>
          <a:bodyPr lIns="0" tIns="0" rIns="0" bIns="0">
            <a:normAutofit/>
          </a:bodyPr>
          <a:lstStyle>
            <a:lvl1pPr marL="0" indent="0" algn="l">
              <a:lnSpc>
                <a:spcPts val="2216"/>
              </a:lnSpc>
              <a:buNone/>
              <a:defRPr sz="2000">
                <a:solidFill>
                  <a:srgbClr val="FFFFFF"/>
                </a:solidFill>
              </a:defRPr>
            </a:lvl1pPr>
            <a:lvl2pPr marL="389626" indent="0" algn="ctr">
              <a:buNone/>
              <a:defRPr>
                <a:solidFill>
                  <a:schemeClr val="tx1">
                    <a:tint val="75000"/>
                  </a:schemeClr>
                </a:solidFill>
              </a:defRPr>
            </a:lvl2pPr>
            <a:lvl3pPr marL="779252" indent="0" algn="ctr">
              <a:buNone/>
              <a:defRPr>
                <a:solidFill>
                  <a:schemeClr val="tx1">
                    <a:tint val="75000"/>
                  </a:schemeClr>
                </a:solidFill>
              </a:defRPr>
            </a:lvl3pPr>
            <a:lvl4pPr marL="1168878" indent="0" algn="ctr">
              <a:buNone/>
              <a:defRPr>
                <a:solidFill>
                  <a:schemeClr val="tx1">
                    <a:tint val="75000"/>
                  </a:schemeClr>
                </a:solidFill>
              </a:defRPr>
            </a:lvl4pPr>
            <a:lvl5pPr marL="1558503" indent="0" algn="ctr">
              <a:buNone/>
              <a:defRPr>
                <a:solidFill>
                  <a:schemeClr val="tx1">
                    <a:tint val="75000"/>
                  </a:schemeClr>
                </a:solidFill>
              </a:defRPr>
            </a:lvl5pPr>
            <a:lvl6pPr marL="1948129" indent="0" algn="ctr">
              <a:buNone/>
              <a:defRPr>
                <a:solidFill>
                  <a:schemeClr val="tx1">
                    <a:tint val="75000"/>
                  </a:schemeClr>
                </a:solidFill>
              </a:defRPr>
            </a:lvl6pPr>
            <a:lvl7pPr marL="2337755" indent="0" algn="ctr">
              <a:buNone/>
              <a:defRPr>
                <a:solidFill>
                  <a:schemeClr val="tx1">
                    <a:tint val="75000"/>
                  </a:schemeClr>
                </a:solidFill>
              </a:defRPr>
            </a:lvl7pPr>
            <a:lvl8pPr marL="2727381" indent="0" algn="ctr">
              <a:buNone/>
              <a:defRPr>
                <a:solidFill>
                  <a:schemeClr val="tx1">
                    <a:tint val="75000"/>
                  </a:schemeClr>
                </a:solidFill>
              </a:defRPr>
            </a:lvl8pPr>
            <a:lvl9pPr marL="3117007"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7"/>
          <p:cNvSpPr>
            <a:spLocks noGrp="1"/>
          </p:cNvSpPr>
          <p:nvPr>
            <p:ph type="body" sz="quarter" idx="13"/>
          </p:nvPr>
        </p:nvSpPr>
        <p:spPr>
          <a:xfrm>
            <a:off x="572401" y="5961599"/>
            <a:ext cx="2049245" cy="177800"/>
          </a:xfrm>
        </p:spPr>
        <p:txBody>
          <a:bodyPr wrap="none" lIns="0" tIns="0" rIns="0" bIns="0"/>
          <a:lstStyle>
            <a:lvl1pPr marL="0">
              <a:spcBef>
                <a:spcPts val="0"/>
              </a:spcBef>
              <a:buNone/>
              <a:defRPr sz="1000" b="1">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smtClean="0"/>
              <a:t>Click to edit Master text styles</a:t>
            </a:r>
          </a:p>
          <a:p>
            <a:pPr lvl="1"/>
            <a:r>
              <a:rPr lang="en-US" smtClean="0"/>
              <a:t>Second level</a:t>
            </a:r>
          </a:p>
        </p:txBody>
      </p:sp>
      <p:sp>
        <p:nvSpPr>
          <p:cNvPr id="8" name="Text Placeholder 7"/>
          <p:cNvSpPr>
            <a:spLocks noGrp="1"/>
          </p:cNvSpPr>
          <p:nvPr>
            <p:ph type="body" sz="quarter" idx="14"/>
          </p:nvPr>
        </p:nvSpPr>
        <p:spPr>
          <a:xfrm>
            <a:off x="572400" y="6137467"/>
            <a:ext cx="204924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smtClean="0"/>
              <a:t>Click to edit Master text styles</a:t>
            </a:r>
          </a:p>
          <a:p>
            <a:pPr lvl="1"/>
            <a:r>
              <a:rPr lang="en-US" smtClean="0"/>
              <a:t>Second level</a:t>
            </a:r>
          </a:p>
        </p:txBody>
      </p:sp>
      <p:sp>
        <p:nvSpPr>
          <p:cNvPr id="9" name="Text Placeholder 7"/>
          <p:cNvSpPr>
            <a:spLocks noGrp="1"/>
          </p:cNvSpPr>
          <p:nvPr>
            <p:ph type="body" sz="quarter" idx="18"/>
          </p:nvPr>
        </p:nvSpPr>
        <p:spPr>
          <a:xfrm>
            <a:off x="2862387" y="6137467"/>
            <a:ext cx="202711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smtClean="0"/>
              <a:t>Click to edit Master text styles</a:t>
            </a:r>
          </a:p>
          <a:p>
            <a:pPr lvl="1"/>
            <a:r>
              <a:rPr lang="en-US" smtClean="0"/>
              <a:t>Second level</a:t>
            </a:r>
          </a:p>
        </p:txBody>
      </p:sp>
      <p:sp>
        <p:nvSpPr>
          <p:cNvPr id="10" name="Text Placeholder 7"/>
          <p:cNvSpPr>
            <a:spLocks noGrp="1"/>
          </p:cNvSpPr>
          <p:nvPr>
            <p:ph type="body" sz="quarter" idx="19"/>
          </p:nvPr>
        </p:nvSpPr>
        <p:spPr>
          <a:xfrm>
            <a:off x="7427603" y="5961599"/>
            <a:ext cx="1132198" cy="6336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smtClean="0"/>
              <a:t>Click to edit Master text styles</a:t>
            </a:r>
          </a:p>
          <a:p>
            <a:pPr lvl="1"/>
            <a:r>
              <a:rPr lang="en-US" smtClean="0"/>
              <a:t>Second level</a:t>
            </a:r>
          </a:p>
        </p:txBody>
      </p:sp>
      <p:sp>
        <p:nvSpPr>
          <p:cNvPr id="11" name="Text Placeholder 7"/>
          <p:cNvSpPr>
            <a:spLocks noGrp="1"/>
          </p:cNvSpPr>
          <p:nvPr>
            <p:ph type="body" sz="quarter" idx="20"/>
          </p:nvPr>
        </p:nvSpPr>
        <p:spPr>
          <a:xfrm>
            <a:off x="5143295" y="5961067"/>
            <a:ext cx="1962357" cy="634132"/>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smtClean="0"/>
              <a:t>Click to edit Master text styles</a:t>
            </a:r>
          </a:p>
          <a:p>
            <a:pPr lvl="1"/>
            <a:r>
              <a:rPr lang="en-US" smtClean="0"/>
              <a:t>Second level</a:t>
            </a:r>
          </a:p>
        </p:txBody>
      </p:sp>
      <p:sp>
        <p:nvSpPr>
          <p:cNvPr id="12" name="Date Placeholder 3"/>
          <p:cNvSpPr>
            <a:spLocks noGrp="1"/>
          </p:cNvSpPr>
          <p:nvPr>
            <p:ph type="dt" sz="half" idx="21"/>
          </p:nvPr>
        </p:nvSpPr>
        <p:spPr>
          <a:xfrm>
            <a:off x="2860675" y="5961063"/>
            <a:ext cx="2027238" cy="177800"/>
          </a:xfrm>
        </p:spPr>
        <p:txBody>
          <a:bodyPr lIns="0" tIns="0" rIns="0" bIns="0" anchor="t"/>
          <a:lstStyle>
            <a:lvl1pPr>
              <a:defRPr b="1"/>
            </a:lvl1pPr>
          </a:lstStyle>
          <a:p>
            <a:pPr>
              <a:defRPr/>
            </a:pPr>
            <a:r>
              <a:rPr lang="fi-FI" smtClean="0"/>
              <a:t>07.02.2018</a:t>
            </a:r>
            <a:endParaRPr lang="en-US"/>
          </a:p>
        </p:txBody>
      </p:sp>
    </p:spTree>
    <p:extLst>
      <p:ext uri="{BB962C8B-B14F-4D97-AF65-F5344CB8AC3E}">
        <p14:creationId xmlns:p14="http://schemas.microsoft.com/office/powerpoint/2010/main" val="891527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2"/>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text</a:t>
            </a:r>
            <a:r>
              <a:rPr lang="fi-FI" dirty="0" smtClean="0"/>
              <a:t> </a:t>
            </a:r>
            <a:r>
              <a:rPr lang="fi-FI" dirty="0" err="1" smtClean="0"/>
              <a:t>styles</a:t>
            </a:r>
            <a:endParaRPr lang="fi-FI" dirty="0" smtClean="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2"/>
                </a:solidFill>
                <a:latin typeface="+mj-lt"/>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en-US" dirty="0"/>
          </a:p>
        </p:txBody>
      </p:sp>
      <p:sp>
        <p:nvSpPr>
          <p:cNvPr id="13"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smtClean="0"/>
              <a:t>Click to edit Master text styles</a:t>
            </a:r>
          </a:p>
        </p:txBody>
      </p:sp>
      <p:sp>
        <p:nvSpPr>
          <p:cNvPr id="14"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smtClean="0"/>
              <a:t>Click to edit Master text styles</a:t>
            </a:r>
          </a:p>
        </p:txBody>
      </p:sp>
      <p:sp>
        <p:nvSpPr>
          <p:cNvPr id="9"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0"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smtClean="0"/>
              <a:t>07.02.2018</a:t>
            </a:r>
            <a:endParaRPr lang="en-US"/>
          </a:p>
        </p:txBody>
      </p:sp>
      <p:sp>
        <p:nvSpPr>
          <p:cNvPr id="11"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E17AA3F4-D5E5-4C20-B6A3-9D228DF0888F}" type="slidenum">
              <a:rPr lang="en-US" altLang="en-US"/>
              <a:pPr>
                <a:defRPr/>
              </a:pPr>
              <a:t>‹#›</a:t>
            </a:fld>
            <a:endParaRPr lang="en-US" altLang="en-US"/>
          </a:p>
        </p:txBody>
      </p:sp>
    </p:spTree>
    <p:extLst>
      <p:ext uri="{BB962C8B-B14F-4D97-AF65-F5344CB8AC3E}">
        <p14:creationId xmlns:p14="http://schemas.microsoft.com/office/powerpoint/2010/main" val="3158900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5" name="Rectangle 4"/>
          <p:cNvSpPr/>
          <p:nvPr/>
        </p:nvSpPr>
        <p:spPr>
          <a:xfrm>
            <a:off x="406400" y="406400"/>
            <a:ext cx="8326438" cy="547211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
        <p:nvSpPr>
          <p:cNvPr id="11" name="Title 1"/>
          <p:cNvSpPr>
            <a:spLocks noGrp="1"/>
          </p:cNvSpPr>
          <p:nvPr>
            <p:ph type="ctrTitle"/>
          </p:nvPr>
        </p:nvSpPr>
        <p:spPr>
          <a:xfrm>
            <a:off x="572400" y="547000"/>
            <a:ext cx="7772400" cy="2206400"/>
          </a:xfrm>
        </p:spPr>
        <p:txBody>
          <a:bodyPr lIns="0" tIns="0" rIns="0" bIns="0" anchor="t">
            <a:noAutofit/>
          </a:bodyPr>
          <a:lstStyle>
            <a:lvl1pPr algn="l">
              <a:defRPr sz="2700" b="1">
                <a:solidFill>
                  <a:schemeClr val="bg1"/>
                </a:solidFill>
                <a:latin typeface="+mj-lt"/>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en-US" dirty="0"/>
          </a:p>
        </p:txBody>
      </p:sp>
      <p:sp>
        <p:nvSpPr>
          <p:cNvPr id="10"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smtClean="0"/>
              <a:t>Click to edit Master text styles</a:t>
            </a:r>
          </a:p>
        </p:txBody>
      </p:sp>
      <p:sp>
        <p:nvSpPr>
          <p:cNvPr id="12"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smtClean="0"/>
              <a:t>Click to edit Master text styles</a:t>
            </a:r>
          </a:p>
        </p:txBody>
      </p:sp>
      <p:sp>
        <p:nvSpPr>
          <p:cNvPr id="6"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7"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smtClean="0"/>
              <a:t>07.02.2018</a:t>
            </a:r>
            <a:endParaRPr lang="en-US"/>
          </a:p>
        </p:txBody>
      </p:sp>
      <p:sp>
        <p:nvSpPr>
          <p:cNvPr id="8"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A05597E2-BB32-4F6B-84FE-6C16B84E6FD5}" type="slidenum">
              <a:rPr lang="en-US" altLang="en-US"/>
              <a:pPr>
                <a:defRPr/>
              </a:pPr>
              <a:t>‹#›</a:t>
            </a:fld>
            <a:endParaRPr lang="en-US" altLang="en-US"/>
          </a:p>
        </p:txBody>
      </p:sp>
    </p:spTree>
    <p:extLst>
      <p:ext uri="{BB962C8B-B14F-4D97-AF65-F5344CB8AC3E}">
        <p14:creationId xmlns:p14="http://schemas.microsoft.com/office/powerpoint/2010/main" val="3177914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9" name="Rectangle 8"/>
          <p:cNvSpPr/>
          <p:nvPr/>
        </p:nvSpPr>
        <p:spPr>
          <a:xfrm>
            <a:off x="573088" y="1138238"/>
            <a:ext cx="7988300" cy="63500"/>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text</a:t>
            </a:r>
            <a:r>
              <a:rPr lang="fi-FI" dirty="0" smtClean="0"/>
              <a:t> </a:t>
            </a:r>
            <a:r>
              <a:rPr lang="fi-FI" dirty="0" err="1" smtClean="0"/>
              <a:t>styles</a:t>
            </a:r>
            <a:endParaRPr lang="fi-FI" dirty="0" smtClean="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3"/>
                </a:solidFill>
                <a:latin typeface="+mj-lt"/>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en-US" dirty="0"/>
          </a:p>
        </p:txBody>
      </p:sp>
      <p:sp>
        <p:nvSpPr>
          <p:cNvPr id="14"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smtClean="0"/>
              <a:t>Click to edit Master text styles</a:t>
            </a:r>
          </a:p>
        </p:txBody>
      </p:sp>
      <p:sp>
        <p:nvSpPr>
          <p:cNvPr id="15"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smtClean="0"/>
              <a:t>Click to edit Master text styles</a:t>
            </a:r>
          </a:p>
        </p:txBody>
      </p:sp>
      <p:sp>
        <p:nvSpPr>
          <p:cNvPr id="10"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1"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smtClean="0"/>
              <a:t>07.02.2018</a:t>
            </a:r>
            <a:endParaRPr lang="en-US" dirty="0"/>
          </a:p>
        </p:txBody>
      </p:sp>
      <p:sp>
        <p:nvSpPr>
          <p:cNvPr id="12"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r>
              <a:rPr lang="et-EE" altLang="en-US" dirty="0" smtClean="0"/>
              <a:t>Page </a:t>
            </a:r>
            <a:fld id="{7ACE66E0-BE04-47BA-A62D-7BFC499E8192}" type="slidenum">
              <a:rPr lang="en-US" altLang="en-US" smtClean="0"/>
              <a:pPr>
                <a:defRPr/>
              </a:pPr>
              <a:t>‹#›</a:t>
            </a:fld>
            <a:endParaRPr lang="en-US" altLang="en-US" dirty="0"/>
          </a:p>
        </p:txBody>
      </p:sp>
    </p:spTree>
    <p:extLst>
      <p:ext uri="{BB962C8B-B14F-4D97-AF65-F5344CB8AC3E}">
        <p14:creationId xmlns:p14="http://schemas.microsoft.com/office/powerpoint/2010/main" val="1929742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4325" y="119063"/>
            <a:ext cx="8520113" cy="9620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23850" y="1268413"/>
            <a:ext cx="4171950" cy="48974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68413"/>
            <a:ext cx="4171950" cy="48974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0"/>
          <p:cNvSpPr>
            <a:spLocks noGrp="1" noChangeArrowheads="1"/>
          </p:cNvSpPr>
          <p:nvPr>
            <p:ph type="ftr" sz="quarter" idx="10"/>
          </p:nvPr>
        </p:nvSpPr>
        <p:spPr/>
        <p:txBody>
          <a:bodyPr/>
          <a:lstStyle>
            <a:lvl1pPr defTabSz="388938">
              <a:defRPr>
                <a:latin typeface="Arial" panose="020B0604020202020204" pitchFamily="34" charset="0"/>
                <a:ea typeface="ＭＳ Ｐゴシック" panose="020B0600070205080204" pitchFamily="34" charset="-128"/>
              </a:defRPr>
            </a:lvl1pPr>
          </a:lstStyle>
          <a:p>
            <a:pPr>
              <a:defRPr/>
            </a:pPr>
            <a:endParaRPr lang="de-DE" altLang="en-US"/>
          </a:p>
        </p:txBody>
      </p:sp>
    </p:spTree>
    <p:extLst>
      <p:ext uri="{BB962C8B-B14F-4D97-AF65-F5344CB8AC3E}">
        <p14:creationId xmlns:p14="http://schemas.microsoft.com/office/powerpoint/2010/main" val="185475600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4" descr="Aalto_EN_Electr-Eng_21_RGB_2"/>
          <p:cNvPicPr>
            <a:picLocks noChangeAspect="1" noChangeArrowheads="1"/>
          </p:cNvPicPr>
          <p:nvPr userDrawn="1"/>
        </p:nvPicPr>
        <p:blipFill>
          <a:blip r:embed="rId3">
            <a:extLst>
              <a:ext uri="{28A0092B-C50C-407E-A947-70E740481C1C}">
                <a14:useLocalDpi xmlns:a14="http://schemas.microsoft.com/office/drawing/2010/main" val="0"/>
              </a:ext>
            </a:extLst>
          </a:blip>
          <a:srcRect l="7030" t="6174"/>
          <a:stretch>
            <a:fillRect/>
          </a:stretch>
        </p:blipFill>
        <p:spPr bwMode="auto">
          <a:xfrm>
            <a:off x="0" y="0"/>
            <a:ext cx="2162175"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en-US" alt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smtClean="0"/>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1049652F-9372-4B86-AABD-EF97F90847FB}" type="slidenum">
              <a:rPr lang="en-US" altLang="en-US"/>
              <a:pPr>
                <a:defRPr/>
              </a:pPr>
              <a:t>‹#›</a:t>
            </a:fld>
            <a:endParaRPr lang="en-US" altLang="en-US"/>
          </a:p>
        </p:txBody>
      </p:sp>
      <p:sp>
        <p:nvSpPr>
          <p:cNvPr id="8" name="Rectangle 7"/>
          <p:cNvSpPr/>
          <p:nvPr/>
        </p:nvSpPr>
        <p:spPr>
          <a:xfrm>
            <a:off x="406400" y="1712913"/>
            <a:ext cx="8328025" cy="392112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Tree>
  </p:cSld>
  <p:clrMap bg1="lt1" tx1="dk1" bg2="lt2" tx2="dk2" accent1="accent1" accent2="accent2" accent3="accent3" accent4="accent4" accent5="accent5" accent6="accent6" hlink="hlink" folHlink="folHlink"/>
  <p:sldLayoutIdLst>
    <p:sldLayoutId id="2147484787" r:id="rId1"/>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65" charset="-128"/>
          <a:cs typeface="ＭＳ Ｐゴシック" pitchFamily="-65" charset="-128"/>
        </a:defRPr>
      </a:lvl1pPr>
      <a:lvl2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2pPr>
      <a:lvl3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3pPr>
      <a:lvl4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4pPr>
      <a:lvl5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5pPr>
      <a:lvl6pPr marL="389626"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6pPr>
      <a:lvl7pPr marL="779252"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7pPr>
      <a:lvl8pPr marL="1168878"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8pPr>
      <a:lvl9pPr marL="1558503"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65" charset="-128"/>
          <a:cs typeface="ＭＳ Ｐゴシック" pitchFamily="-65"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65"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65"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3" descr="Aalto_EN_Electr-Eng_13_RGB_2"/>
          <p:cNvPicPr>
            <a:picLocks noChangeAspect="1" noChangeArrowheads="1"/>
          </p:cNvPicPr>
          <p:nvPr userDrawn="1"/>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5900" y="5815013"/>
            <a:ext cx="2519363"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fi-FI" altLang="en-US" smtClean="0"/>
              <a:t>Click to edit Master title style</a:t>
            </a:r>
            <a:endParaRPr lang="en-US" altLang="en-US" smtClean="0"/>
          </a:p>
        </p:txBody>
      </p:sp>
      <p:sp>
        <p:nvSpPr>
          <p:cNvPr id="2052"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fi-FI" altLang="en-US" smtClean="0"/>
              <a:t>Click to edit Master text styles</a:t>
            </a:r>
          </a:p>
          <a:p>
            <a:pPr lvl="1"/>
            <a:r>
              <a:rPr lang="fi-FI" altLang="en-US" smtClean="0"/>
              <a:t>Second level</a:t>
            </a:r>
          </a:p>
          <a:p>
            <a:pPr lvl="2"/>
            <a:r>
              <a:rPr lang="fi-FI" altLang="en-US" smtClean="0"/>
              <a:t>Third level</a:t>
            </a:r>
          </a:p>
          <a:p>
            <a:pPr lvl="3"/>
            <a:r>
              <a:rPr lang="fi-FI" altLang="en-US" smtClean="0"/>
              <a:t>Fourth level</a:t>
            </a:r>
          </a:p>
          <a:p>
            <a:pPr lvl="4"/>
            <a:r>
              <a:rPr lang="fi-FI" altLang="en-US" smtClean="0"/>
              <a:t>Fifth level</a:t>
            </a:r>
            <a:endParaRPr lang="en-US" alt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smtClean="0"/>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0E0A0211-A76A-4511-A964-36F8689660B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790" r:id="rId1"/>
    <p:sldLayoutId id="2147484791" r:id="rId2"/>
    <p:sldLayoutId id="2147484792" r:id="rId3"/>
    <p:sldLayoutId id="2147484794" r:id="rId4"/>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indeurope.org/about-wind/statistics/" TargetMode="External"/><Relationship Id="rId2" Type="http://schemas.openxmlformats.org/officeDocument/2006/relationships/image" Target="../media/image3.png"/><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 Id="rId4" Type="http://schemas.openxmlformats.org/officeDocument/2006/relationships/hyperlink" Target="https://windeurope.org/about-wind/statistic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7274" cy="2410209"/>
          </a:xfrm>
        </p:spPr>
        <p:txBody>
          <a:bodyPr>
            <a:normAutofit/>
          </a:bodyPr>
          <a:lstStyle/>
          <a:p>
            <a:r>
              <a:rPr lang="fi-FI" sz="3200" dirty="0"/>
              <a:t>ELEC-E8423 - Smart Grid</a:t>
            </a:r>
            <a:br>
              <a:rPr lang="fi-FI" sz="3200" dirty="0"/>
            </a:br>
            <a:r>
              <a:rPr lang="fi-FI" sz="3200" dirty="0" smtClean="0"/>
              <a:t/>
            </a:r>
            <a:br>
              <a:rPr lang="fi-FI" sz="3200" dirty="0" smtClean="0"/>
            </a:br>
            <a:r>
              <a:rPr lang="en-US" sz="3200" b="0" dirty="0" smtClean="0"/>
              <a:t>Wind </a:t>
            </a:r>
            <a:r>
              <a:rPr lang="en-US" sz="3200" b="0" dirty="0"/>
              <a:t>farms, their local grids and connection to the power system</a:t>
            </a:r>
          </a:p>
        </p:txBody>
      </p:sp>
      <p:sp>
        <p:nvSpPr>
          <p:cNvPr id="3" name="Subtitle 2"/>
          <p:cNvSpPr>
            <a:spLocks noGrp="1"/>
          </p:cNvSpPr>
          <p:nvPr>
            <p:ph type="subTitle" idx="1"/>
          </p:nvPr>
        </p:nvSpPr>
        <p:spPr>
          <a:xfrm>
            <a:off x="572401" y="4182429"/>
            <a:ext cx="6285600" cy="1323370"/>
          </a:xfrm>
        </p:spPr>
        <p:txBody>
          <a:bodyPr>
            <a:normAutofit/>
          </a:bodyPr>
          <a:lstStyle/>
          <a:p>
            <a:r>
              <a:rPr lang="en-US" i="1" dirty="0" smtClean="0"/>
              <a:t>Adithya V</a:t>
            </a:r>
            <a:endParaRPr lang="en-US" i="1" dirty="0"/>
          </a:p>
          <a:p>
            <a:endParaRPr lang="en-US" dirty="0" smtClean="0"/>
          </a:p>
        </p:txBody>
      </p:sp>
      <p:sp>
        <p:nvSpPr>
          <p:cNvPr id="4" name="Text Placeholder 3"/>
          <p:cNvSpPr>
            <a:spLocks noGrp="1"/>
          </p:cNvSpPr>
          <p:nvPr>
            <p:ph type="body" sz="quarter" idx="13"/>
          </p:nvPr>
        </p:nvSpPr>
        <p:spPr/>
        <p:txBody>
          <a:bodyPr/>
          <a:lstStyle/>
          <a:p>
            <a:endParaRPr lang="en-US" dirty="0"/>
          </a:p>
        </p:txBody>
      </p:sp>
      <p:sp>
        <p:nvSpPr>
          <p:cNvPr id="5" name="Text Placeholder 4"/>
          <p:cNvSpPr>
            <a:spLocks noGrp="1"/>
          </p:cNvSpPr>
          <p:nvPr>
            <p:ph type="body" sz="quarter" idx="14"/>
          </p:nvPr>
        </p:nvSpPr>
        <p:spPr/>
        <p:txBody>
          <a:bodyPr/>
          <a:lstStyle/>
          <a:p>
            <a:endParaRPr lang="en-US" dirty="0"/>
          </a:p>
        </p:txBody>
      </p:sp>
      <p:sp>
        <p:nvSpPr>
          <p:cNvPr id="6" name="Text Placeholder 5"/>
          <p:cNvSpPr>
            <a:spLocks noGrp="1"/>
          </p:cNvSpPr>
          <p:nvPr>
            <p:ph type="body" sz="quarter" idx="18"/>
          </p:nvPr>
        </p:nvSpPr>
        <p:spPr/>
        <p:txBody>
          <a:bodyPr/>
          <a:lstStyle/>
          <a:p>
            <a:pPr lvl="0" indent="0">
              <a:spcAft>
                <a:spcPts val="0"/>
              </a:spcAft>
            </a:pPr>
            <a:endParaRPr lang="fi-FI" dirty="0">
              <a:solidFill>
                <a:srgbClr val="898989"/>
              </a:solidFill>
              <a:ea typeface="Arial"/>
              <a:sym typeface="Arial"/>
            </a:endParaRPr>
          </a:p>
        </p:txBody>
      </p:sp>
      <p:sp>
        <p:nvSpPr>
          <p:cNvPr id="7" name="Text Placeholder 6"/>
          <p:cNvSpPr>
            <a:spLocks noGrp="1"/>
          </p:cNvSpPr>
          <p:nvPr>
            <p:ph type="body" sz="quarter" idx="19"/>
          </p:nvPr>
        </p:nvSpPr>
        <p:spPr/>
        <p:txBody>
          <a:bodyPr/>
          <a:lstStyle/>
          <a:p>
            <a:endParaRPr lang="en-US" dirty="0"/>
          </a:p>
        </p:txBody>
      </p:sp>
      <p:sp>
        <p:nvSpPr>
          <p:cNvPr id="8" name="Text Placeholder 7"/>
          <p:cNvSpPr>
            <a:spLocks noGrp="1"/>
          </p:cNvSpPr>
          <p:nvPr>
            <p:ph type="body" sz="quarter" idx="20"/>
          </p:nvPr>
        </p:nvSpPr>
        <p:spPr/>
        <p:txBody>
          <a:bodyPr/>
          <a:lstStyle/>
          <a:p>
            <a:endParaRPr lang="en-US" dirty="0"/>
          </a:p>
        </p:txBody>
      </p:sp>
    </p:spTree>
    <p:extLst>
      <p:ext uri="{BB962C8B-B14F-4D97-AF65-F5344CB8AC3E}">
        <p14:creationId xmlns:p14="http://schemas.microsoft.com/office/powerpoint/2010/main" val="16404479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45076" y="1912048"/>
            <a:ext cx="4539803" cy="2756544"/>
          </a:xfrm>
          <a:prstGeom prst="rect">
            <a:avLst/>
          </a:prstGeom>
        </p:spPr>
      </p:pic>
      <p:sp>
        <p:nvSpPr>
          <p:cNvPr id="2" name="Text Placeholder 1"/>
          <p:cNvSpPr>
            <a:spLocks noGrp="1"/>
          </p:cNvSpPr>
          <p:nvPr>
            <p:ph type="body" sz="quarter" idx="13"/>
          </p:nvPr>
        </p:nvSpPr>
        <p:spPr>
          <a:xfrm>
            <a:off x="498243" y="5063608"/>
            <a:ext cx="8063147" cy="258584"/>
          </a:xfrm>
        </p:spPr>
        <p:txBody>
          <a:bodyPr>
            <a:normAutofit/>
          </a:bodyPr>
          <a:lstStyle/>
          <a:p>
            <a:r>
              <a:rPr lang="fi-FI" sz="800" b="0" dirty="0" err="1"/>
              <a:t>Reference</a:t>
            </a:r>
            <a:r>
              <a:rPr lang="fi-FI" sz="800" b="0" dirty="0"/>
              <a:t>: </a:t>
            </a:r>
            <a:r>
              <a:rPr lang="fi-FI" sz="800" b="0" dirty="0" smtClean="0">
                <a:hlinkClick r:id="rId3"/>
              </a:rPr>
              <a:t>https</a:t>
            </a:r>
            <a:r>
              <a:rPr lang="fi-FI" sz="800" b="0" dirty="0">
                <a:hlinkClick r:id="rId3"/>
              </a:rPr>
              <a:t>://windeurope.org/about-wind/statistics/</a:t>
            </a:r>
            <a:r>
              <a:rPr lang="fi-FI" sz="800" b="0" dirty="0"/>
              <a:t> </a:t>
            </a:r>
          </a:p>
          <a:p>
            <a:endParaRPr lang="fi-FI" sz="800" b="0" dirty="0" smtClean="0"/>
          </a:p>
          <a:p>
            <a:endParaRPr lang="fi-FI" sz="800" b="0" dirty="0"/>
          </a:p>
        </p:txBody>
      </p:sp>
      <p:sp>
        <p:nvSpPr>
          <p:cNvPr id="3" name="Title 2"/>
          <p:cNvSpPr>
            <a:spLocks noGrp="1"/>
          </p:cNvSpPr>
          <p:nvPr>
            <p:ph type="ctrTitle"/>
          </p:nvPr>
        </p:nvSpPr>
        <p:spPr/>
        <p:txBody>
          <a:bodyPr/>
          <a:lstStyle/>
          <a:p>
            <a:r>
              <a:rPr lang="fi-FI" dirty="0" err="1" smtClean="0"/>
              <a:t>Wind</a:t>
            </a:r>
            <a:r>
              <a:rPr lang="fi-FI" dirty="0" smtClean="0"/>
              <a:t> </a:t>
            </a:r>
            <a:r>
              <a:rPr lang="fi-FI" dirty="0" err="1" smtClean="0"/>
              <a:t>energy</a:t>
            </a:r>
            <a:r>
              <a:rPr lang="fi-FI" dirty="0" smtClean="0"/>
              <a:t> </a:t>
            </a:r>
            <a:r>
              <a:rPr lang="fi-FI" dirty="0" err="1" smtClean="0"/>
              <a:t>integration</a:t>
            </a:r>
            <a:r>
              <a:rPr lang="fi-FI" dirty="0" smtClean="0"/>
              <a:t> </a:t>
            </a:r>
            <a:r>
              <a:rPr lang="fi-FI" dirty="0" err="1" smtClean="0"/>
              <a:t>Statistics</a:t>
            </a:r>
            <a:r>
              <a:rPr lang="fi-FI" dirty="0" smtClean="0"/>
              <a:t>–EU</a:t>
            </a:r>
            <a:endParaRPr lang="fi-FI" dirty="0"/>
          </a:p>
        </p:txBody>
      </p:sp>
      <p:sp>
        <p:nvSpPr>
          <p:cNvPr id="4" name="Text Placeholder 3"/>
          <p:cNvSpPr>
            <a:spLocks noGrp="1"/>
          </p:cNvSpPr>
          <p:nvPr>
            <p:ph type="body" sz="quarter" idx="16"/>
          </p:nvPr>
        </p:nvSpPr>
        <p:spPr/>
        <p:txBody>
          <a:bodyPr/>
          <a:lstStyle/>
          <a:p>
            <a:endParaRPr lang="fi-FI"/>
          </a:p>
        </p:txBody>
      </p:sp>
      <p:sp>
        <p:nvSpPr>
          <p:cNvPr id="5" name="Text Placeholder 4"/>
          <p:cNvSpPr>
            <a:spLocks noGrp="1"/>
          </p:cNvSpPr>
          <p:nvPr>
            <p:ph type="body" sz="quarter" idx="17"/>
          </p:nvPr>
        </p:nvSpPr>
        <p:spPr/>
        <p:txBody>
          <a:bodyPr/>
          <a:lstStyle/>
          <a:p>
            <a:endParaRPr lang="fi-FI"/>
          </a:p>
        </p:txBody>
      </p:sp>
      <p:sp>
        <p:nvSpPr>
          <p:cNvPr id="6" name="Date Placeholder 5"/>
          <p:cNvSpPr>
            <a:spLocks noGrp="1"/>
          </p:cNvSpPr>
          <p:nvPr>
            <p:ph type="dt" sz="half" idx="19"/>
          </p:nvPr>
        </p:nvSpPr>
        <p:spPr/>
        <p:txBody>
          <a:bodyPr/>
          <a:lstStyle/>
          <a:p>
            <a:pPr>
              <a:defRPr/>
            </a:pPr>
            <a:r>
              <a:rPr lang="fi-FI" dirty="0" smtClean="0"/>
              <a:t>10.04.2018</a:t>
            </a:r>
            <a:endParaRPr lang="en-US" dirty="0"/>
          </a:p>
        </p:txBody>
      </p:sp>
      <p:sp>
        <p:nvSpPr>
          <p:cNvPr id="7" name="Slide Number Placeholder 6"/>
          <p:cNvSpPr>
            <a:spLocks noGrp="1"/>
          </p:cNvSpPr>
          <p:nvPr>
            <p:ph type="sldNum" sz="quarter" idx="20"/>
          </p:nvPr>
        </p:nvSpPr>
        <p:spPr/>
        <p:txBody>
          <a:bodyPr/>
          <a:lstStyle/>
          <a:p>
            <a:pPr>
              <a:defRPr/>
            </a:pPr>
            <a:r>
              <a:rPr lang="et-EE" altLang="en-US" smtClean="0"/>
              <a:t>Page </a:t>
            </a:r>
            <a:fld id="{7ACE66E0-BE04-47BA-A62D-7BFC499E8192}" type="slidenum">
              <a:rPr lang="en-US" altLang="en-US" smtClean="0"/>
              <a:pPr>
                <a:defRPr/>
              </a:pPr>
              <a:t>2</a:t>
            </a:fld>
            <a:endParaRPr lang="en-US" altLang="en-US" dirty="0"/>
          </a:p>
        </p:txBody>
      </p:sp>
      <p:pic>
        <p:nvPicPr>
          <p:cNvPr id="9" name="Picture 8"/>
          <p:cNvPicPr>
            <a:picLocks noChangeAspect="1"/>
          </p:cNvPicPr>
          <p:nvPr/>
        </p:nvPicPr>
        <p:blipFill>
          <a:blip r:embed="rId4"/>
          <a:stretch>
            <a:fillRect/>
          </a:stretch>
        </p:blipFill>
        <p:spPr>
          <a:xfrm>
            <a:off x="4739425" y="1912048"/>
            <a:ext cx="4404575" cy="2756544"/>
          </a:xfrm>
          <a:prstGeom prst="rect">
            <a:avLst/>
          </a:prstGeom>
        </p:spPr>
      </p:pic>
    </p:spTree>
    <p:extLst>
      <p:ext uri="{BB962C8B-B14F-4D97-AF65-F5344CB8AC3E}">
        <p14:creationId xmlns:p14="http://schemas.microsoft.com/office/powerpoint/2010/main" val="39839162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5576552"/>
            <a:ext cx="71544" cy="57448"/>
          </a:xfrm>
        </p:spPr>
        <p:txBody>
          <a:bodyPr>
            <a:normAutofit fontScale="25000" lnSpcReduction="20000"/>
          </a:bodyPr>
          <a:lstStyle/>
          <a:p>
            <a:endParaRPr lang="fi-FI" dirty="0"/>
          </a:p>
        </p:txBody>
      </p:sp>
      <p:sp>
        <p:nvSpPr>
          <p:cNvPr id="3" name="Title 2"/>
          <p:cNvSpPr>
            <a:spLocks noGrp="1"/>
          </p:cNvSpPr>
          <p:nvPr>
            <p:ph type="ctrTitle"/>
          </p:nvPr>
        </p:nvSpPr>
        <p:spPr/>
        <p:txBody>
          <a:bodyPr/>
          <a:lstStyle/>
          <a:p>
            <a:r>
              <a:rPr lang="fi-FI" dirty="0" err="1"/>
              <a:t>Wind</a:t>
            </a:r>
            <a:r>
              <a:rPr lang="fi-FI" dirty="0"/>
              <a:t> </a:t>
            </a:r>
            <a:r>
              <a:rPr lang="fi-FI" dirty="0" smtClean="0"/>
              <a:t>Farm On-</a:t>
            </a:r>
            <a:r>
              <a:rPr lang="fi-FI" dirty="0" err="1" smtClean="0"/>
              <a:t>shore</a:t>
            </a:r>
            <a:r>
              <a:rPr lang="fi-FI" dirty="0" smtClean="0"/>
              <a:t> &amp; </a:t>
            </a:r>
            <a:r>
              <a:rPr lang="fi-FI" dirty="0" err="1" smtClean="0"/>
              <a:t>Off-shore</a:t>
            </a:r>
            <a:r>
              <a:rPr lang="fi-FI" dirty="0" smtClean="0"/>
              <a:t> </a:t>
            </a:r>
            <a:r>
              <a:rPr lang="fi-FI" dirty="0" err="1"/>
              <a:t>Statistics</a:t>
            </a:r>
            <a:r>
              <a:rPr lang="fi-FI" dirty="0"/>
              <a:t>–EU</a:t>
            </a:r>
          </a:p>
        </p:txBody>
      </p:sp>
      <p:sp>
        <p:nvSpPr>
          <p:cNvPr id="4" name="Text Placeholder 3"/>
          <p:cNvSpPr>
            <a:spLocks noGrp="1"/>
          </p:cNvSpPr>
          <p:nvPr>
            <p:ph type="body" sz="quarter" idx="16"/>
          </p:nvPr>
        </p:nvSpPr>
        <p:spPr/>
        <p:txBody>
          <a:bodyPr/>
          <a:lstStyle/>
          <a:p>
            <a:endParaRPr lang="fi-FI"/>
          </a:p>
        </p:txBody>
      </p:sp>
      <p:sp>
        <p:nvSpPr>
          <p:cNvPr id="5" name="Text Placeholder 4"/>
          <p:cNvSpPr>
            <a:spLocks noGrp="1"/>
          </p:cNvSpPr>
          <p:nvPr>
            <p:ph type="body" sz="quarter" idx="17"/>
          </p:nvPr>
        </p:nvSpPr>
        <p:spPr/>
        <p:txBody>
          <a:bodyPr/>
          <a:lstStyle/>
          <a:p>
            <a:endParaRPr lang="fi-FI"/>
          </a:p>
        </p:txBody>
      </p:sp>
      <p:sp>
        <p:nvSpPr>
          <p:cNvPr id="6" name="Date Placeholder 5"/>
          <p:cNvSpPr>
            <a:spLocks noGrp="1"/>
          </p:cNvSpPr>
          <p:nvPr>
            <p:ph type="dt" sz="half" idx="19"/>
          </p:nvPr>
        </p:nvSpPr>
        <p:spPr/>
        <p:txBody>
          <a:bodyPr/>
          <a:lstStyle/>
          <a:p>
            <a:pPr>
              <a:defRPr/>
            </a:pPr>
            <a:r>
              <a:rPr lang="fi-FI" dirty="0" smtClean="0"/>
              <a:t>10.04.2018</a:t>
            </a:r>
            <a:endParaRPr lang="en-US" dirty="0"/>
          </a:p>
        </p:txBody>
      </p:sp>
      <p:sp>
        <p:nvSpPr>
          <p:cNvPr id="7" name="Slide Number Placeholder 6"/>
          <p:cNvSpPr>
            <a:spLocks noGrp="1"/>
          </p:cNvSpPr>
          <p:nvPr>
            <p:ph type="sldNum" sz="quarter" idx="20"/>
          </p:nvPr>
        </p:nvSpPr>
        <p:spPr/>
        <p:txBody>
          <a:bodyPr/>
          <a:lstStyle/>
          <a:p>
            <a:pPr>
              <a:defRPr/>
            </a:pPr>
            <a:r>
              <a:rPr lang="et-EE" altLang="en-US" smtClean="0"/>
              <a:t>Page </a:t>
            </a:r>
            <a:fld id="{7ACE66E0-BE04-47BA-A62D-7BFC499E8192}" type="slidenum">
              <a:rPr lang="en-US" altLang="en-US" smtClean="0"/>
              <a:pPr>
                <a:defRPr/>
              </a:pPr>
              <a:t>3</a:t>
            </a:fld>
            <a:endParaRPr lang="en-US" altLang="en-US" dirty="0"/>
          </a:p>
        </p:txBody>
      </p:sp>
      <p:pic>
        <p:nvPicPr>
          <p:cNvPr id="8" name="Picture 7"/>
          <p:cNvPicPr>
            <a:picLocks noChangeAspect="1"/>
          </p:cNvPicPr>
          <p:nvPr/>
        </p:nvPicPr>
        <p:blipFill>
          <a:blip r:embed="rId2"/>
          <a:stretch>
            <a:fillRect/>
          </a:stretch>
        </p:blipFill>
        <p:spPr>
          <a:xfrm>
            <a:off x="193116" y="1786272"/>
            <a:ext cx="4437030" cy="2869441"/>
          </a:xfrm>
          <a:prstGeom prst="rect">
            <a:avLst/>
          </a:prstGeom>
        </p:spPr>
      </p:pic>
      <p:pic>
        <p:nvPicPr>
          <p:cNvPr id="9" name="Picture 8"/>
          <p:cNvPicPr>
            <a:picLocks noChangeAspect="1"/>
          </p:cNvPicPr>
          <p:nvPr/>
        </p:nvPicPr>
        <p:blipFill>
          <a:blip r:embed="rId3"/>
          <a:stretch>
            <a:fillRect/>
          </a:stretch>
        </p:blipFill>
        <p:spPr>
          <a:xfrm>
            <a:off x="4630146" y="1712889"/>
            <a:ext cx="4513854" cy="2942824"/>
          </a:xfrm>
          <a:prstGeom prst="rect">
            <a:avLst/>
          </a:prstGeom>
        </p:spPr>
      </p:pic>
      <p:sp>
        <p:nvSpPr>
          <p:cNvPr id="10" name="Rectangle 9"/>
          <p:cNvSpPr/>
          <p:nvPr/>
        </p:nvSpPr>
        <p:spPr>
          <a:xfrm>
            <a:off x="401637" y="4821164"/>
            <a:ext cx="6978217" cy="215444"/>
          </a:xfrm>
          <a:prstGeom prst="rect">
            <a:avLst/>
          </a:prstGeom>
        </p:spPr>
        <p:txBody>
          <a:bodyPr wrap="square">
            <a:spAutoFit/>
          </a:bodyPr>
          <a:lstStyle/>
          <a:p>
            <a:r>
              <a:rPr lang="fi-FI" sz="800" dirty="0" err="1"/>
              <a:t>Reference</a:t>
            </a:r>
            <a:r>
              <a:rPr lang="fi-FI" sz="800" dirty="0"/>
              <a:t>: </a:t>
            </a:r>
            <a:r>
              <a:rPr lang="fi-FI" sz="800" dirty="0" smtClean="0">
                <a:hlinkClick r:id="rId4"/>
              </a:rPr>
              <a:t>https</a:t>
            </a:r>
            <a:r>
              <a:rPr lang="fi-FI" sz="800" dirty="0">
                <a:hlinkClick r:id="rId4"/>
              </a:rPr>
              <a:t>://windeurope.org/about-wind/statistics/</a:t>
            </a:r>
            <a:r>
              <a:rPr lang="fi-FI" sz="800" dirty="0"/>
              <a:t> </a:t>
            </a:r>
          </a:p>
        </p:txBody>
      </p:sp>
    </p:spTree>
    <p:extLst>
      <p:ext uri="{BB962C8B-B14F-4D97-AF65-F5344CB8AC3E}">
        <p14:creationId xmlns:p14="http://schemas.microsoft.com/office/powerpoint/2010/main" val="35975775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988990" cy="4136400"/>
          </a:xfrm>
        </p:spPr>
        <p:txBody>
          <a:bodyPr/>
          <a:lstStyle/>
          <a:p>
            <a:r>
              <a:rPr lang="en-US" b="0" dirty="0" smtClean="0">
                <a:solidFill>
                  <a:srgbClr val="000000"/>
                </a:solidFill>
                <a:latin typeface="Times New Roman" panose="02020603050405020304" pitchFamily="18" charset="0"/>
              </a:rPr>
              <a:t>Wind </a:t>
            </a:r>
            <a:r>
              <a:rPr lang="en-US" b="0" dirty="0">
                <a:solidFill>
                  <a:srgbClr val="000000"/>
                </a:solidFill>
                <a:latin typeface="Times New Roman" panose="02020603050405020304" pitchFamily="18" charset="0"/>
              </a:rPr>
              <a:t>power generation does not produce harmful emissions. But with random </a:t>
            </a:r>
            <a:r>
              <a:rPr lang="en-US" b="0" dirty="0" smtClean="0">
                <a:solidFill>
                  <a:srgbClr val="000000"/>
                </a:solidFill>
                <a:latin typeface="Times New Roman" panose="02020603050405020304" pitchFamily="18" charset="0"/>
              </a:rPr>
              <a:t>nature</a:t>
            </a:r>
          </a:p>
          <a:p>
            <a:r>
              <a:rPr lang="en-US" b="0" dirty="0" smtClean="0">
                <a:solidFill>
                  <a:srgbClr val="000000"/>
                </a:solidFill>
                <a:latin typeface="Times New Roman" panose="02020603050405020304" pitchFamily="18" charset="0"/>
              </a:rPr>
              <a:t>of </a:t>
            </a:r>
            <a:r>
              <a:rPr lang="en-US" b="0" dirty="0">
                <a:solidFill>
                  <a:srgbClr val="000000"/>
                </a:solidFill>
                <a:latin typeface="Times New Roman" panose="02020603050405020304" pitchFamily="18" charset="0"/>
              </a:rPr>
              <a:t>wind resources, the wind farm generates fluctuating electric power. </a:t>
            </a:r>
            <a:endParaRPr lang="en-US" b="0" dirty="0" smtClean="0">
              <a:solidFill>
                <a:srgbClr val="000000"/>
              </a:solidFill>
              <a:latin typeface="Times New Roman" panose="02020603050405020304" pitchFamily="18" charset="0"/>
            </a:endParaRPr>
          </a:p>
          <a:p>
            <a:endParaRPr lang="fi-FI" sz="2000" b="0" dirty="0">
              <a:solidFill>
                <a:srgbClr val="000000"/>
              </a:solidFill>
              <a:latin typeface="Times New Roman" panose="02020603050405020304" pitchFamily="18" charset="0"/>
            </a:endParaRPr>
          </a:p>
          <a:p>
            <a:r>
              <a:rPr lang="en-US" b="0" dirty="0" smtClean="0">
                <a:solidFill>
                  <a:srgbClr val="000000"/>
                </a:solidFill>
                <a:latin typeface="Times New Roman" panose="02020603050405020304" pitchFamily="18" charset="0"/>
              </a:rPr>
              <a:t>These </a:t>
            </a:r>
            <a:r>
              <a:rPr lang="en-US" b="0" dirty="0">
                <a:solidFill>
                  <a:srgbClr val="000000"/>
                </a:solidFill>
                <a:latin typeface="Times New Roman" panose="02020603050405020304" pitchFamily="18" charset="0"/>
              </a:rPr>
              <a:t>fluctuations have a negative impact on stability and power quality in </a:t>
            </a:r>
            <a:r>
              <a:rPr lang="en-US" b="0" dirty="0" smtClean="0">
                <a:solidFill>
                  <a:srgbClr val="000000"/>
                </a:solidFill>
                <a:latin typeface="Times New Roman" panose="02020603050405020304" pitchFamily="18" charset="0"/>
              </a:rPr>
              <a:t>electric</a:t>
            </a:r>
          </a:p>
          <a:p>
            <a:r>
              <a:rPr lang="en-US" b="0" dirty="0" smtClean="0">
                <a:solidFill>
                  <a:srgbClr val="000000"/>
                </a:solidFill>
                <a:latin typeface="Times New Roman" panose="02020603050405020304" pitchFamily="18" charset="0"/>
              </a:rPr>
              <a:t>power systems. Large </a:t>
            </a:r>
            <a:r>
              <a:rPr lang="en-US" b="0" dirty="0">
                <a:solidFill>
                  <a:srgbClr val="000000"/>
                </a:solidFill>
                <a:latin typeface="Times New Roman" panose="02020603050405020304" pitchFamily="18" charset="0"/>
              </a:rPr>
              <a:t>scale Integration of DG units in the distribution grid not </a:t>
            </a:r>
            <a:r>
              <a:rPr lang="en-US" b="0" dirty="0" smtClean="0">
                <a:solidFill>
                  <a:srgbClr val="000000"/>
                </a:solidFill>
                <a:latin typeface="Times New Roman" panose="02020603050405020304" pitchFamily="18" charset="0"/>
              </a:rPr>
              <a:t>only</a:t>
            </a:r>
          </a:p>
          <a:p>
            <a:r>
              <a:rPr lang="en-US" b="0" dirty="0" smtClean="0">
                <a:solidFill>
                  <a:srgbClr val="000000"/>
                </a:solidFill>
                <a:latin typeface="Times New Roman" panose="02020603050405020304" pitchFamily="18" charset="0"/>
              </a:rPr>
              <a:t>affects </a:t>
            </a:r>
            <a:r>
              <a:rPr lang="en-US" b="0" dirty="0">
                <a:solidFill>
                  <a:srgbClr val="000000"/>
                </a:solidFill>
                <a:latin typeface="Times New Roman" panose="02020603050405020304" pitchFamily="18" charset="0"/>
              </a:rPr>
              <a:t>the grid planning but also has an impact on the operation of the </a:t>
            </a:r>
            <a:r>
              <a:rPr lang="en-US" b="0" dirty="0" smtClean="0">
                <a:solidFill>
                  <a:srgbClr val="000000"/>
                </a:solidFill>
                <a:latin typeface="Times New Roman" panose="02020603050405020304" pitchFamily="18" charset="0"/>
              </a:rPr>
              <a:t>distribution</a:t>
            </a:r>
          </a:p>
          <a:p>
            <a:r>
              <a:rPr lang="en-US" b="0" dirty="0" smtClean="0">
                <a:solidFill>
                  <a:srgbClr val="000000"/>
                </a:solidFill>
                <a:latin typeface="Times New Roman" panose="02020603050405020304" pitchFamily="18" charset="0"/>
              </a:rPr>
              <a:t>grid.</a:t>
            </a:r>
          </a:p>
          <a:p>
            <a:endParaRPr lang="fi-FI" sz="2000" b="0" dirty="0">
              <a:solidFill>
                <a:srgbClr val="000000"/>
              </a:solidFill>
              <a:latin typeface="Times New Roman" panose="02020603050405020304" pitchFamily="18" charset="0"/>
            </a:endParaRPr>
          </a:p>
          <a:p>
            <a:r>
              <a:rPr lang="en-US" b="0" dirty="0" smtClean="0">
                <a:solidFill>
                  <a:srgbClr val="000000"/>
                </a:solidFill>
                <a:latin typeface="Times New Roman" panose="02020603050405020304" pitchFamily="18" charset="0"/>
              </a:rPr>
              <a:t>Aspects </a:t>
            </a:r>
            <a:r>
              <a:rPr lang="en-US" b="0" dirty="0">
                <a:solidFill>
                  <a:srgbClr val="000000"/>
                </a:solidFill>
                <a:latin typeface="Times New Roman" panose="02020603050405020304" pitchFamily="18" charset="0"/>
              </a:rPr>
              <a:t>which are influenced by the connection of DG units </a:t>
            </a:r>
            <a:r>
              <a:rPr lang="en-US" b="0" dirty="0" smtClean="0">
                <a:solidFill>
                  <a:srgbClr val="000000"/>
                </a:solidFill>
                <a:latin typeface="Times New Roman" panose="02020603050405020304" pitchFamily="18" charset="0"/>
              </a:rPr>
              <a:t>are: </a:t>
            </a:r>
          </a:p>
          <a:p>
            <a:pPr marL="342900" indent="-342900">
              <a:buAutoNum type="arabicParenR"/>
            </a:pPr>
            <a:r>
              <a:rPr lang="en-US" b="0" dirty="0" smtClean="0">
                <a:solidFill>
                  <a:srgbClr val="000000"/>
                </a:solidFill>
                <a:latin typeface="Times New Roman" panose="02020603050405020304" pitchFamily="18" charset="0"/>
              </a:rPr>
              <a:t>Power Quality </a:t>
            </a:r>
          </a:p>
          <a:p>
            <a:pPr marL="342900" indent="-342900">
              <a:buAutoNum type="arabicParenR"/>
            </a:pPr>
            <a:r>
              <a:rPr lang="en-US" b="0" dirty="0" smtClean="0">
                <a:solidFill>
                  <a:srgbClr val="000000"/>
                </a:solidFill>
                <a:latin typeface="Times New Roman" panose="02020603050405020304" pitchFamily="18" charset="0"/>
              </a:rPr>
              <a:t>Voltage Control </a:t>
            </a:r>
          </a:p>
          <a:p>
            <a:pPr marL="342900" indent="-342900">
              <a:buAutoNum type="arabicParenR"/>
            </a:pPr>
            <a:r>
              <a:rPr lang="en-US" b="0" dirty="0" smtClean="0">
                <a:solidFill>
                  <a:srgbClr val="000000"/>
                </a:solidFill>
                <a:latin typeface="Times New Roman" panose="02020603050405020304" pitchFamily="18" charset="0"/>
              </a:rPr>
              <a:t>Grid Losses </a:t>
            </a:r>
          </a:p>
          <a:p>
            <a:pPr marL="342900" indent="-342900">
              <a:buAutoNum type="arabicParenR"/>
            </a:pPr>
            <a:r>
              <a:rPr lang="en-US" b="0" dirty="0" smtClean="0">
                <a:solidFill>
                  <a:srgbClr val="000000"/>
                </a:solidFill>
                <a:latin typeface="Times New Roman" panose="02020603050405020304" pitchFamily="18" charset="0"/>
              </a:rPr>
              <a:t>Fault Level </a:t>
            </a:r>
          </a:p>
          <a:p>
            <a:pPr marL="342900" indent="-342900">
              <a:buAutoNum type="arabicParenR"/>
            </a:pPr>
            <a:r>
              <a:rPr lang="en-US" b="0" dirty="0" smtClean="0">
                <a:solidFill>
                  <a:srgbClr val="000000"/>
                </a:solidFill>
                <a:latin typeface="Times New Roman" panose="02020603050405020304" pitchFamily="18" charset="0"/>
              </a:rPr>
              <a:t>Protection System.  </a:t>
            </a:r>
          </a:p>
          <a:p>
            <a:endParaRPr lang="en-US" b="0" dirty="0">
              <a:solidFill>
                <a:srgbClr val="000000"/>
              </a:solidFill>
              <a:latin typeface="Times New Roman" panose="02020603050405020304" pitchFamily="18" charset="0"/>
            </a:endParaRPr>
          </a:p>
          <a:p>
            <a:endParaRPr lang="fi-FI" dirty="0"/>
          </a:p>
        </p:txBody>
      </p:sp>
      <p:sp>
        <p:nvSpPr>
          <p:cNvPr id="3" name="Title 2"/>
          <p:cNvSpPr>
            <a:spLocks noGrp="1"/>
          </p:cNvSpPr>
          <p:nvPr>
            <p:ph type="ctrTitle"/>
          </p:nvPr>
        </p:nvSpPr>
        <p:spPr/>
        <p:txBody>
          <a:bodyPr/>
          <a:lstStyle/>
          <a:p>
            <a:r>
              <a:rPr lang="fi-FI" dirty="0" err="1" smtClean="0"/>
              <a:t>Wind</a:t>
            </a:r>
            <a:r>
              <a:rPr lang="fi-FI" dirty="0" smtClean="0"/>
              <a:t> </a:t>
            </a:r>
            <a:r>
              <a:rPr lang="fi-FI" dirty="0" err="1" smtClean="0"/>
              <a:t>power</a:t>
            </a:r>
            <a:r>
              <a:rPr lang="fi-FI" dirty="0" smtClean="0"/>
              <a:t> </a:t>
            </a:r>
            <a:r>
              <a:rPr lang="fi-FI" dirty="0" err="1"/>
              <a:t>I</a:t>
            </a:r>
            <a:r>
              <a:rPr lang="fi-FI" dirty="0" err="1" smtClean="0"/>
              <a:t>ntegration</a:t>
            </a:r>
            <a:r>
              <a:rPr lang="fi-FI" dirty="0" smtClean="0"/>
              <a:t> to </a:t>
            </a:r>
            <a:r>
              <a:rPr lang="fi-FI" dirty="0" err="1" smtClean="0"/>
              <a:t>the</a:t>
            </a:r>
            <a:r>
              <a:rPr lang="fi-FI" dirty="0" smtClean="0"/>
              <a:t> Power </a:t>
            </a:r>
            <a:r>
              <a:rPr lang="fi-FI" dirty="0" err="1" smtClean="0"/>
              <a:t>system</a:t>
            </a:r>
            <a:endParaRPr lang="fi-FI" dirty="0"/>
          </a:p>
        </p:txBody>
      </p:sp>
      <p:sp>
        <p:nvSpPr>
          <p:cNvPr id="4" name="Text Placeholder 3"/>
          <p:cNvSpPr>
            <a:spLocks noGrp="1"/>
          </p:cNvSpPr>
          <p:nvPr>
            <p:ph type="body" sz="quarter" idx="16"/>
          </p:nvPr>
        </p:nvSpPr>
        <p:spPr/>
        <p:txBody>
          <a:bodyPr/>
          <a:lstStyle/>
          <a:p>
            <a:endParaRPr lang="fi-FI"/>
          </a:p>
        </p:txBody>
      </p:sp>
      <p:sp>
        <p:nvSpPr>
          <p:cNvPr id="5" name="Text Placeholder 4"/>
          <p:cNvSpPr>
            <a:spLocks noGrp="1"/>
          </p:cNvSpPr>
          <p:nvPr>
            <p:ph type="body" sz="quarter" idx="17"/>
          </p:nvPr>
        </p:nvSpPr>
        <p:spPr/>
        <p:txBody>
          <a:bodyPr/>
          <a:lstStyle/>
          <a:p>
            <a:endParaRPr lang="fi-FI"/>
          </a:p>
        </p:txBody>
      </p:sp>
      <p:sp>
        <p:nvSpPr>
          <p:cNvPr id="6" name="Date Placeholder 5"/>
          <p:cNvSpPr>
            <a:spLocks noGrp="1"/>
          </p:cNvSpPr>
          <p:nvPr>
            <p:ph type="dt" sz="half" idx="19"/>
          </p:nvPr>
        </p:nvSpPr>
        <p:spPr/>
        <p:txBody>
          <a:bodyPr/>
          <a:lstStyle/>
          <a:p>
            <a:pPr>
              <a:defRPr/>
            </a:pPr>
            <a:r>
              <a:rPr lang="fi-FI" dirty="0" smtClean="0"/>
              <a:t>10.04.2018</a:t>
            </a:r>
            <a:endParaRPr lang="en-US" dirty="0"/>
          </a:p>
        </p:txBody>
      </p:sp>
      <p:sp>
        <p:nvSpPr>
          <p:cNvPr id="7" name="Slide Number Placeholder 6"/>
          <p:cNvSpPr>
            <a:spLocks noGrp="1"/>
          </p:cNvSpPr>
          <p:nvPr>
            <p:ph type="sldNum" sz="quarter" idx="20"/>
          </p:nvPr>
        </p:nvSpPr>
        <p:spPr/>
        <p:txBody>
          <a:bodyPr/>
          <a:lstStyle/>
          <a:p>
            <a:pPr>
              <a:defRPr/>
            </a:pPr>
            <a:r>
              <a:rPr lang="et-EE" altLang="en-US" smtClean="0"/>
              <a:t>Page </a:t>
            </a:r>
            <a:fld id="{7ACE66E0-BE04-47BA-A62D-7BFC499E8192}" type="slidenum">
              <a:rPr lang="en-US" altLang="en-US" smtClean="0"/>
              <a:pPr>
                <a:defRPr/>
              </a:pPr>
              <a:t>4</a:t>
            </a:fld>
            <a:endParaRPr lang="en-US" altLang="en-US" dirty="0"/>
          </a:p>
        </p:txBody>
      </p:sp>
    </p:spTree>
    <p:extLst>
      <p:ext uri="{BB962C8B-B14F-4D97-AF65-F5344CB8AC3E}">
        <p14:creationId xmlns:p14="http://schemas.microsoft.com/office/powerpoint/2010/main" val="42379922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normAutofit fontScale="62500" lnSpcReduction="20000"/>
          </a:bodyPr>
          <a:lstStyle/>
          <a:p>
            <a:endParaRPr lang="fi-FI" dirty="0" smtClean="0"/>
          </a:p>
          <a:p>
            <a:endParaRPr lang="fi-FI" dirty="0"/>
          </a:p>
          <a:p>
            <a:endParaRPr lang="fi-FI" dirty="0" smtClean="0"/>
          </a:p>
          <a:p>
            <a:endParaRPr lang="fi-FI" dirty="0"/>
          </a:p>
          <a:p>
            <a:endParaRPr lang="fi-FI" dirty="0" smtClean="0"/>
          </a:p>
          <a:p>
            <a:endParaRPr lang="fi-FI" dirty="0"/>
          </a:p>
          <a:p>
            <a:endParaRPr lang="fi-FI" dirty="0" smtClean="0"/>
          </a:p>
          <a:p>
            <a:endParaRPr lang="fi-FI" dirty="0"/>
          </a:p>
          <a:p>
            <a:endParaRPr lang="fi-FI" dirty="0" smtClean="0"/>
          </a:p>
          <a:p>
            <a:endParaRPr lang="fi-FI" dirty="0"/>
          </a:p>
          <a:p>
            <a:endParaRPr lang="fi-FI" dirty="0" smtClean="0"/>
          </a:p>
          <a:p>
            <a:endParaRPr lang="fi-FI" dirty="0"/>
          </a:p>
          <a:p>
            <a:endParaRPr lang="fi-FI" dirty="0" smtClean="0"/>
          </a:p>
          <a:p>
            <a:endParaRPr lang="fi-FI" dirty="0"/>
          </a:p>
          <a:p>
            <a:endParaRPr lang="fi-FI" dirty="0" smtClean="0"/>
          </a:p>
          <a:p>
            <a:endParaRPr lang="fi-FI" dirty="0" smtClean="0"/>
          </a:p>
          <a:p>
            <a:pPr algn="ctr"/>
            <a:r>
              <a:rPr lang="fi-FI" dirty="0" smtClean="0"/>
              <a:t>                                                </a:t>
            </a:r>
            <a:r>
              <a:rPr lang="fi-FI" dirty="0" err="1" smtClean="0"/>
              <a:t>Figure</a:t>
            </a:r>
            <a:r>
              <a:rPr lang="fi-FI" dirty="0" smtClean="0"/>
              <a:t>: </a:t>
            </a:r>
            <a:r>
              <a:rPr lang="en-US" dirty="0"/>
              <a:t>Major potential technical impacts of integrating wind </a:t>
            </a:r>
            <a:r>
              <a:rPr lang="en-US" dirty="0" smtClean="0"/>
              <a:t>energy into the </a:t>
            </a:r>
            <a:r>
              <a:rPr lang="en-US" dirty="0"/>
              <a:t>grid</a:t>
            </a:r>
            <a:endParaRPr lang="fi-FI" dirty="0"/>
          </a:p>
        </p:txBody>
      </p:sp>
      <p:sp>
        <p:nvSpPr>
          <p:cNvPr id="3" name="Title 2"/>
          <p:cNvSpPr>
            <a:spLocks noGrp="1"/>
          </p:cNvSpPr>
          <p:nvPr>
            <p:ph type="ctrTitle"/>
          </p:nvPr>
        </p:nvSpPr>
        <p:spPr/>
        <p:txBody>
          <a:bodyPr/>
          <a:lstStyle/>
          <a:p>
            <a:r>
              <a:rPr lang="en-US" sz="2000" dirty="0"/>
              <a:t>Major </a:t>
            </a:r>
            <a:r>
              <a:rPr lang="en-US" sz="2000" dirty="0" smtClean="0"/>
              <a:t>impacts </a:t>
            </a:r>
            <a:r>
              <a:rPr lang="en-US" sz="2000" dirty="0"/>
              <a:t>of integrating wind energy into the grid </a:t>
            </a:r>
            <a:r>
              <a:rPr lang="en-US" sz="2000" dirty="0" smtClean="0"/>
              <a:t/>
            </a:r>
            <a:br>
              <a:rPr lang="en-US" sz="2000" dirty="0" smtClean="0"/>
            </a:br>
            <a:endParaRPr lang="fi-FI" sz="2000" dirty="0"/>
          </a:p>
        </p:txBody>
      </p:sp>
      <p:sp>
        <p:nvSpPr>
          <p:cNvPr id="4" name="Text Placeholder 3"/>
          <p:cNvSpPr>
            <a:spLocks noGrp="1"/>
          </p:cNvSpPr>
          <p:nvPr>
            <p:ph type="body" sz="quarter" idx="16"/>
          </p:nvPr>
        </p:nvSpPr>
        <p:spPr/>
        <p:txBody>
          <a:bodyPr/>
          <a:lstStyle/>
          <a:p>
            <a:endParaRPr lang="fi-FI"/>
          </a:p>
        </p:txBody>
      </p:sp>
      <p:sp>
        <p:nvSpPr>
          <p:cNvPr id="5" name="Text Placeholder 4"/>
          <p:cNvSpPr>
            <a:spLocks noGrp="1"/>
          </p:cNvSpPr>
          <p:nvPr>
            <p:ph type="body" sz="quarter" idx="17"/>
          </p:nvPr>
        </p:nvSpPr>
        <p:spPr/>
        <p:txBody>
          <a:bodyPr/>
          <a:lstStyle/>
          <a:p>
            <a:endParaRPr lang="fi-FI"/>
          </a:p>
        </p:txBody>
      </p:sp>
      <p:sp>
        <p:nvSpPr>
          <p:cNvPr id="6" name="Date Placeholder 5"/>
          <p:cNvSpPr>
            <a:spLocks noGrp="1"/>
          </p:cNvSpPr>
          <p:nvPr>
            <p:ph type="dt" sz="half" idx="19"/>
          </p:nvPr>
        </p:nvSpPr>
        <p:spPr/>
        <p:txBody>
          <a:bodyPr/>
          <a:lstStyle/>
          <a:p>
            <a:pPr lvl="0" indent="0">
              <a:spcAft>
                <a:spcPts val="0"/>
              </a:spcAft>
            </a:pPr>
            <a:r>
              <a:rPr lang="fi-FI" dirty="0" smtClean="0"/>
              <a:t>10.04.2018</a:t>
            </a:r>
            <a:endParaRPr lang="fi-FI" dirty="0">
              <a:ea typeface="Arial"/>
              <a:sym typeface="Arial"/>
            </a:endParaRPr>
          </a:p>
        </p:txBody>
      </p:sp>
      <p:sp>
        <p:nvSpPr>
          <p:cNvPr id="7" name="Slide Number Placeholder 6"/>
          <p:cNvSpPr>
            <a:spLocks noGrp="1"/>
          </p:cNvSpPr>
          <p:nvPr>
            <p:ph type="sldNum" sz="quarter" idx="20"/>
          </p:nvPr>
        </p:nvSpPr>
        <p:spPr/>
        <p:txBody>
          <a:bodyPr/>
          <a:lstStyle/>
          <a:p>
            <a:pPr>
              <a:defRPr/>
            </a:pPr>
            <a:r>
              <a:rPr lang="et-EE" altLang="en-US" smtClean="0"/>
              <a:t>Page </a:t>
            </a:r>
            <a:fld id="{7ACE66E0-BE04-47BA-A62D-7BFC499E8192}" type="slidenum">
              <a:rPr lang="en-US" altLang="en-US" smtClean="0"/>
              <a:pPr>
                <a:defRPr/>
              </a:pPr>
              <a:t>5</a:t>
            </a:fld>
            <a:endParaRPr lang="en-US" altLang="en-US" dirty="0"/>
          </a:p>
        </p:txBody>
      </p:sp>
      <p:graphicFrame>
        <p:nvGraphicFramePr>
          <p:cNvPr id="8" name="Diagram 7"/>
          <p:cNvGraphicFramePr/>
          <p:nvPr>
            <p:extLst>
              <p:ext uri="{D42A27DB-BD31-4B8C-83A1-F6EECF244321}">
                <p14:modId xmlns:p14="http://schemas.microsoft.com/office/powerpoint/2010/main" val="2377559350"/>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398951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3837904" y="1660478"/>
            <a:ext cx="5073932" cy="2489492"/>
          </a:xfrm>
          <a:prstGeom prst="rect">
            <a:avLst/>
          </a:prstGeom>
        </p:spPr>
      </p:pic>
      <p:sp>
        <p:nvSpPr>
          <p:cNvPr id="2" name="Text Placeholder 1"/>
          <p:cNvSpPr>
            <a:spLocks noGrp="1"/>
          </p:cNvSpPr>
          <p:nvPr>
            <p:ph type="body" sz="quarter" idx="13"/>
          </p:nvPr>
        </p:nvSpPr>
        <p:spPr>
          <a:xfrm>
            <a:off x="572400" y="1497600"/>
            <a:ext cx="3265504" cy="4136400"/>
          </a:xfrm>
        </p:spPr>
        <p:txBody>
          <a:bodyPr/>
          <a:lstStyle/>
          <a:p>
            <a:endParaRPr lang="fi-FI" b="0" dirty="0"/>
          </a:p>
          <a:p>
            <a:pPr algn="just"/>
            <a:r>
              <a:rPr lang="en-US" sz="1200" dirty="0" smtClean="0"/>
              <a:t>O</a:t>
            </a:r>
            <a:r>
              <a:rPr lang="en-US" sz="1200" b="0" dirty="0" smtClean="0"/>
              <a:t>n </a:t>
            </a:r>
            <a:r>
              <a:rPr lang="en-US" sz="1200" b="0" dirty="0"/>
              <a:t>short time scales (milliseconds to minutes</a:t>
            </a:r>
            <a:r>
              <a:rPr lang="en-US" sz="1200" b="0" dirty="0" smtClean="0"/>
              <a:t>),</a:t>
            </a:r>
          </a:p>
          <a:p>
            <a:pPr algn="just"/>
            <a:r>
              <a:rPr lang="en-US" sz="1200" b="0" dirty="0" smtClean="0"/>
              <a:t>the </a:t>
            </a:r>
            <a:r>
              <a:rPr lang="en-US" sz="1200" b="0" dirty="0"/>
              <a:t>challenges relate to </a:t>
            </a:r>
            <a:r>
              <a:rPr lang="en-US" sz="1200" dirty="0"/>
              <a:t>power quality </a:t>
            </a:r>
            <a:r>
              <a:rPr lang="en-US" sz="1200" dirty="0" smtClean="0"/>
              <a:t>issues</a:t>
            </a:r>
            <a:r>
              <a:rPr lang="en-US" sz="1200" b="0" dirty="0" smtClean="0"/>
              <a:t>,</a:t>
            </a:r>
          </a:p>
          <a:p>
            <a:pPr algn="just"/>
            <a:r>
              <a:rPr lang="en-US" sz="1200" b="0" dirty="0" smtClean="0"/>
              <a:t>such </a:t>
            </a:r>
            <a:r>
              <a:rPr lang="en-US" sz="1200" b="0" dirty="0"/>
              <a:t>as stability of voltage and frequency. </a:t>
            </a:r>
            <a:endParaRPr lang="en-US" sz="1200" b="0" dirty="0" smtClean="0"/>
          </a:p>
          <a:p>
            <a:pPr algn="just"/>
            <a:endParaRPr lang="en-US" sz="1200" b="0" dirty="0"/>
          </a:p>
          <a:p>
            <a:pPr algn="just"/>
            <a:r>
              <a:rPr lang="en-US" sz="1200" b="0" dirty="0" smtClean="0"/>
              <a:t>On</a:t>
            </a:r>
            <a:r>
              <a:rPr lang="en-US" sz="1200" b="0" dirty="0"/>
              <a:t> </a:t>
            </a:r>
            <a:r>
              <a:rPr lang="en-US" sz="1200" b="0" dirty="0" smtClean="0"/>
              <a:t>medium </a:t>
            </a:r>
            <a:r>
              <a:rPr lang="en-US" sz="1200" b="0" dirty="0"/>
              <a:t>time scales (minutes to hours), </a:t>
            </a:r>
            <a:r>
              <a:rPr lang="en-US" sz="1200" b="0" dirty="0" smtClean="0"/>
              <a:t>the</a:t>
            </a:r>
          </a:p>
          <a:p>
            <a:pPr algn="just"/>
            <a:r>
              <a:rPr lang="en-US" sz="1200" dirty="0" smtClean="0"/>
              <a:t>scheduled </a:t>
            </a:r>
            <a:r>
              <a:rPr lang="en-US" sz="1200" dirty="0"/>
              <a:t>production </a:t>
            </a:r>
            <a:r>
              <a:rPr lang="en-US" sz="1200" b="0" dirty="0"/>
              <a:t>must meet the </a:t>
            </a:r>
            <a:r>
              <a:rPr lang="en-US" sz="1200" dirty="0" smtClean="0"/>
              <a:t>planned</a:t>
            </a:r>
          </a:p>
          <a:p>
            <a:pPr algn="just"/>
            <a:r>
              <a:rPr lang="en-US" sz="1200" dirty="0" smtClean="0"/>
              <a:t>demand</a:t>
            </a:r>
            <a:r>
              <a:rPr lang="en-US" sz="1200" b="0" dirty="0" smtClean="0"/>
              <a:t> </a:t>
            </a:r>
            <a:r>
              <a:rPr lang="en-US" sz="1200" b="0" dirty="0"/>
              <a:t>and the electricity produced needs </a:t>
            </a:r>
            <a:r>
              <a:rPr lang="en-US" sz="1200" b="0" dirty="0" smtClean="0"/>
              <a:t>to</a:t>
            </a:r>
          </a:p>
          <a:p>
            <a:pPr algn="just"/>
            <a:r>
              <a:rPr lang="en-US" sz="1200" b="0" dirty="0" smtClean="0"/>
              <a:t>reach </a:t>
            </a:r>
            <a:r>
              <a:rPr lang="en-US" sz="1200" b="0" dirty="0"/>
              <a:t>the load. </a:t>
            </a:r>
            <a:endParaRPr lang="en-US" sz="1200" b="0" dirty="0" smtClean="0"/>
          </a:p>
          <a:p>
            <a:pPr algn="just"/>
            <a:endParaRPr lang="en-US" sz="1200" b="0" dirty="0"/>
          </a:p>
          <a:p>
            <a:pPr algn="just"/>
            <a:r>
              <a:rPr lang="en-US" sz="1200" b="0" dirty="0" smtClean="0"/>
              <a:t>On </a:t>
            </a:r>
            <a:r>
              <a:rPr lang="en-US" sz="1200" b="0" dirty="0"/>
              <a:t>longer time scales (weeks </a:t>
            </a:r>
            <a:r>
              <a:rPr lang="en-US" sz="1200" b="0" dirty="0" smtClean="0"/>
              <a:t>to</a:t>
            </a:r>
          </a:p>
          <a:p>
            <a:pPr algn="just"/>
            <a:r>
              <a:rPr lang="en-US" sz="1200" b="0" dirty="0" smtClean="0"/>
              <a:t>seasons</a:t>
            </a:r>
            <a:r>
              <a:rPr lang="en-US" sz="1200" b="0" dirty="0"/>
              <a:t>), the production and </a:t>
            </a:r>
            <a:r>
              <a:rPr lang="en-US" sz="1200" b="0" dirty="0" smtClean="0"/>
              <a:t>transmission</a:t>
            </a:r>
          </a:p>
          <a:p>
            <a:pPr algn="just"/>
            <a:r>
              <a:rPr lang="en-US" sz="1200" b="0" dirty="0" smtClean="0"/>
              <a:t>capacity </a:t>
            </a:r>
            <a:r>
              <a:rPr lang="en-US" sz="1200" b="0" dirty="0"/>
              <a:t>should be able meet demand in </a:t>
            </a:r>
            <a:r>
              <a:rPr lang="en-US" sz="1200" b="0" dirty="0" smtClean="0"/>
              <a:t>all</a:t>
            </a:r>
          </a:p>
          <a:p>
            <a:pPr algn="just"/>
            <a:r>
              <a:rPr lang="en-US" sz="1200" b="0" dirty="0" smtClean="0"/>
              <a:t>parts </a:t>
            </a:r>
            <a:r>
              <a:rPr lang="en-US" sz="1200" b="0" dirty="0"/>
              <a:t>of the system over the whole </a:t>
            </a:r>
            <a:r>
              <a:rPr lang="en-US" sz="1200" b="0" dirty="0" smtClean="0"/>
              <a:t>year,</a:t>
            </a:r>
          </a:p>
          <a:p>
            <a:pPr algn="just"/>
            <a:r>
              <a:rPr lang="en-US" sz="1200" b="0" dirty="0" smtClean="0"/>
              <a:t>otherwise </a:t>
            </a:r>
            <a:r>
              <a:rPr lang="en-US" sz="1200" b="0" dirty="0"/>
              <a:t>loads must be curtailed in order </a:t>
            </a:r>
            <a:r>
              <a:rPr lang="en-US" sz="1200" b="0" dirty="0" smtClean="0"/>
              <a:t>to</a:t>
            </a:r>
          </a:p>
          <a:p>
            <a:pPr algn="just"/>
            <a:r>
              <a:rPr lang="en-US" sz="1200" b="0" dirty="0" smtClean="0"/>
              <a:t>keep </a:t>
            </a:r>
            <a:r>
              <a:rPr lang="en-US" sz="1200" b="0" dirty="0"/>
              <a:t>the system in balance. </a:t>
            </a:r>
            <a:endParaRPr lang="fi-FI" sz="1200" dirty="0"/>
          </a:p>
        </p:txBody>
      </p:sp>
      <p:sp>
        <p:nvSpPr>
          <p:cNvPr id="3" name="Title 2"/>
          <p:cNvSpPr>
            <a:spLocks noGrp="1"/>
          </p:cNvSpPr>
          <p:nvPr>
            <p:ph type="ctrTitle"/>
          </p:nvPr>
        </p:nvSpPr>
        <p:spPr/>
        <p:txBody>
          <a:bodyPr/>
          <a:lstStyle/>
          <a:p>
            <a:r>
              <a:rPr lang="en-US" b="0" dirty="0"/>
              <a:t>G</a:t>
            </a:r>
            <a:r>
              <a:rPr lang="en-US" b="0" dirty="0" smtClean="0"/>
              <a:t>rid </a:t>
            </a:r>
            <a:r>
              <a:rPr lang="en-US" b="0" dirty="0"/>
              <a:t>related challenges on different timescales </a:t>
            </a:r>
            <a:endParaRPr lang="fi-FI" dirty="0"/>
          </a:p>
        </p:txBody>
      </p:sp>
      <p:sp>
        <p:nvSpPr>
          <p:cNvPr id="4" name="Text Placeholder 3"/>
          <p:cNvSpPr>
            <a:spLocks noGrp="1"/>
          </p:cNvSpPr>
          <p:nvPr>
            <p:ph type="body" sz="quarter" idx="16"/>
          </p:nvPr>
        </p:nvSpPr>
        <p:spPr/>
        <p:txBody>
          <a:bodyPr/>
          <a:lstStyle/>
          <a:p>
            <a:endParaRPr lang="fi-FI"/>
          </a:p>
        </p:txBody>
      </p:sp>
      <p:sp>
        <p:nvSpPr>
          <p:cNvPr id="5" name="Text Placeholder 4"/>
          <p:cNvSpPr>
            <a:spLocks noGrp="1"/>
          </p:cNvSpPr>
          <p:nvPr>
            <p:ph type="body" sz="quarter" idx="17"/>
          </p:nvPr>
        </p:nvSpPr>
        <p:spPr/>
        <p:txBody>
          <a:bodyPr/>
          <a:lstStyle/>
          <a:p>
            <a:endParaRPr lang="fi-FI"/>
          </a:p>
        </p:txBody>
      </p:sp>
      <p:sp>
        <p:nvSpPr>
          <p:cNvPr id="6" name="Date Placeholder 5"/>
          <p:cNvSpPr>
            <a:spLocks noGrp="1"/>
          </p:cNvSpPr>
          <p:nvPr>
            <p:ph type="dt" sz="half" idx="19"/>
          </p:nvPr>
        </p:nvSpPr>
        <p:spPr/>
        <p:txBody>
          <a:bodyPr/>
          <a:lstStyle/>
          <a:p>
            <a:pPr>
              <a:defRPr/>
            </a:pPr>
            <a:r>
              <a:rPr lang="fi-FI" dirty="0" smtClean="0"/>
              <a:t>10.04.2018</a:t>
            </a:r>
            <a:endParaRPr lang="en-US" dirty="0"/>
          </a:p>
        </p:txBody>
      </p:sp>
      <p:sp>
        <p:nvSpPr>
          <p:cNvPr id="7" name="Slide Number Placeholder 6"/>
          <p:cNvSpPr>
            <a:spLocks noGrp="1"/>
          </p:cNvSpPr>
          <p:nvPr>
            <p:ph type="sldNum" sz="quarter" idx="20"/>
          </p:nvPr>
        </p:nvSpPr>
        <p:spPr/>
        <p:txBody>
          <a:bodyPr/>
          <a:lstStyle/>
          <a:p>
            <a:pPr>
              <a:defRPr/>
            </a:pPr>
            <a:r>
              <a:rPr lang="et-EE" altLang="en-US" smtClean="0"/>
              <a:t>Page </a:t>
            </a:r>
            <a:fld id="{7ACE66E0-BE04-47BA-A62D-7BFC499E8192}" type="slidenum">
              <a:rPr lang="en-US" altLang="en-US" smtClean="0"/>
              <a:pPr>
                <a:defRPr/>
              </a:pPr>
              <a:t>6</a:t>
            </a:fld>
            <a:endParaRPr lang="en-US" altLang="en-US" dirty="0"/>
          </a:p>
        </p:txBody>
      </p:sp>
      <p:sp>
        <p:nvSpPr>
          <p:cNvPr id="10" name="Rectangle 9"/>
          <p:cNvSpPr/>
          <p:nvPr/>
        </p:nvSpPr>
        <p:spPr>
          <a:xfrm>
            <a:off x="4234457" y="4154707"/>
            <a:ext cx="4572000" cy="215444"/>
          </a:xfrm>
          <a:prstGeom prst="rect">
            <a:avLst/>
          </a:prstGeom>
        </p:spPr>
        <p:txBody>
          <a:bodyPr>
            <a:spAutoFit/>
          </a:bodyPr>
          <a:lstStyle/>
          <a:p>
            <a:r>
              <a:rPr lang="fi-FI" sz="800" dirty="0" err="1" smtClean="0"/>
              <a:t>Reference</a:t>
            </a:r>
            <a:r>
              <a:rPr lang="fi-FI" sz="800" dirty="0" smtClean="0"/>
              <a:t>: https</a:t>
            </a:r>
            <a:r>
              <a:rPr lang="fi-FI" sz="800" dirty="0"/>
              <a:t>://www.google.fi/search?q=wind+farm+power+stability</a:t>
            </a:r>
          </a:p>
        </p:txBody>
      </p:sp>
    </p:spTree>
    <p:extLst>
      <p:ext uri="{BB962C8B-B14F-4D97-AF65-F5344CB8AC3E}">
        <p14:creationId xmlns:p14="http://schemas.microsoft.com/office/powerpoint/2010/main" val="41631302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5795493" y="1497600"/>
            <a:ext cx="3270428" cy="1812847"/>
          </a:xfrm>
          <a:prstGeom prst="rect">
            <a:avLst/>
          </a:prstGeom>
        </p:spPr>
      </p:pic>
      <p:pic>
        <p:nvPicPr>
          <p:cNvPr id="10" name="Picture 9"/>
          <p:cNvPicPr>
            <a:picLocks noChangeAspect="1"/>
          </p:cNvPicPr>
          <p:nvPr/>
        </p:nvPicPr>
        <p:blipFill>
          <a:blip r:embed="rId4"/>
          <a:stretch>
            <a:fillRect/>
          </a:stretch>
        </p:blipFill>
        <p:spPr>
          <a:xfrm>
            <a:off x="5248141" y="3737951"/>
            <a:ext cx="3817780" cy="1999587"/>
          </a:xfrm>
          <a:prstGeom prst="rect">
            <a:avLst/>
          </a:prstGeom>
        </p:spPr>
      </p:pic>
      <p:sp>
        <p:nvSpPr>
          <p:cNvPr id="2" name="Text Placeholder 1"/>
          <p:cNvSpPr>
            <a:spLocks noGrp="1"/>
          </p:cNvSpPr>
          <p:nvPr>
            <p:ph type="body" sz="quarter" idx="13"/>
          </p:nvPr>
        </p:nvSpPr>
        <p:spPr>
          <a:xfrm>
            <a:off x="225380" y="1497600"/>
            <a:ext cx="4988169" cy="4136400"/>
          </a:xfrm>
        </p:spPr>
        <p:txBody>
          <a:bodyPr>
            <a:normAutofit/>
          </a:bodyPr>
          <a:lstStyle/>
          <a:p>
            <a:pPr algn="just"/>
            <a:r>
              <a:rPr lang="en-US" sz="1000" b="0" dirty="0" smtClean="0"/>
              <a:t>In distribution systems when it comes to integration of wind energy the most prominent</a:t>
            </a:r>
          </a:p>
          <a:p>
            <a:pPr algn="just"/>
            <a:r>
              <a:rPr lang="en-US" sz="1000" b="0" dirty="0" smtClean="0"/>
              <a:t>challenges relates to voltage rise and overloading of System components. While also</a:t>
            </a:r>
          </a:p>
          <a:p>
            <a:pPr algn="just"/>
            <a:r>
              <a:rPr lang="en-US" sz="1000" b="0" dirty="0" smtClean="0"/>
              <a:t>other issues may arise from fluctuation in electricity production due to gusty winds.</a:t>
            </a:r>
          </a:p>
          <a:p>
            <a:pPr algn="just"/>
            <a:endParaRPr lang="fi-FI" sz="1000" dirty="0" smtClean="0"/>
          </a:p>
          <a:p>
            <a:pPr algn="just"/>
            <a:r>
              <a:rPr lang="en-US" sz="1000" b="0" dirty="0">
                <a:solidFill>
                  <a:srgbClr val="000000"/>
                </a:solidFill>
                <a:latin typeface="Akzidenz for Chalmers"/>
              </a:rPr>
              <a:t>Voltage rise issues emerge when the electricity generated exceeds </a:t>
            </a:r>
            <a:r>
              <a:rPr lang="en-US" sz="1000" b="0" dirty="0" smtClean="0">
                <a:solidFill>
                  <a:srgbClr val="000000"/>
                </a:solidFill>
                <a:latin typeface="Akzidenz for Chalmers"/>
              </a:rPr>
              <a:t>the local demand,</a:t>
            </a:r>
          </a:p>
          <a:p>
            <a:pPr algn="just"/>
            <a:r>
              <a:rPr lang="en-US" sz="1000" b="0" dirty="0" smtClean="0">
                <a:solidFill>
                  <a:srgbClr val="000000"/>
                </a:solidFill>
                <a:latin typeface="Akzidenz for Chalmers"/>
              </a:rPr>
              <a:t>causing </a:t>
            </a:r>
            <a:r>
              <a:rPr lang="en-US" sz="1000" b="0" dirty="0">
                <a:solidFill>
                  <a:srgbClr val="000000"/>
                </a:solidFill>
                <a:latin typeface="Akzidenz for Chalmers"/>
              </a:rPr>
              <a:t>the electricity to flow in opposite </a:t>
            </a:r>
            <a:r>
              <a:rPr lang="en-US" sz="1000" b="0" dirty="0" smtClean="0">
                <a:solidFill>
                  <a:srgbClr val="000000"/>
                </a:solidFill>
                <a:latin typeface="Akzidenz for Chalmers"/>
              </a:rPr>
              <a:t>direction compared </a:t>
            </a:r>
            <a:r>
              <a:rPr lang="en-US" sz="1000" b="0" dirty="0">
                <a:solidFill>
                  <a:srgbClr val="000000"/>
                </a:solidFill>
                <a:latin typeface="Akzidenz for Chalmers"/>
              </a:rPr>
              <a:t>to normal operation. </a:t>
            </a:r>
            <a:r>
              <a:rPr lang="en-US" sz="1000" b="0" dirty="0" smtClean="0">
                <a:solidFill>
                  <a:srgbClr val="000000"/>
                </a:solidFill>
                <a:latin typeface="Akzidenz for Chalmers"/>
              </a:rPr>
              <a:t>This</a:t>
            </a:r>
          </a:p>
          <a:p>
            <a:pPr algn="just"/>
            <a:r>
              <a:rPr lang="en-US" sz="1000" b="0" dirty="0" smtClean="0">
                <a:solidFill>
                  <a:srgbClr val="000000"/>
                </a:solidFill>
                <a:latin typeface="Akzidenz for Chalmers"/>
              </a:rPr>
              <a:t>reversed </a:t>
            </a:r>
            <a:r>
              <a:rPr lang="en-US" sz="1000" b="0" dirty="0">
                <a:solidFill>
                  <a:srgbClr val="000000"/>
                </a:solidFill>
                <a:latin typeface="Akzidenz for Chalmers"/>
              </a:rPr>
              <a:t>power flow may also </a:t>
            </a:r>
            <a:r>
              <a:rPr lang="en-US" sz="1000" b="0" dirty="0" smtClean="0">
                <a:solidFill>
                  <a:srgbClr val="000000"/>
                </a:solidFill>
                <a:latin typeface="Akzidenz for Chalmers"/>
              </a:rPr>
              <a:t>affect the </a:t>
            </a:r>
            <a:r>
              <a:rPr lang="en-US" sz="1000" b="0" dirty="0">
                <a:solidFill>
                  <a:srgbClr val="000000"/>
                </a:solidFill>
                <a:latin typeface="Akzidenz for Chalmers"/>
              </a:rPr>
              <a:t>protection system and cause overload </a:t>
            </a:r>
            <a:r>
              <a:rPr lang="en-US" sz="1000" b="0" dirty="0" smtClean="0">
                <a:solidFill>
                  <a:srgbClr val="000000"/>
                </a:solidFill>
                <a:latin typeface="Akzidenz for Chalmers"/>
              </a:rPr>
              <a:t>in</a:t>
            </a:r>
          </a:p>
          <a:p>
            <a:pPr algn="just"/>
            <a:r>
              <a:rPr lang="en-US" sz="1000" b="0" dirty="0" smtClean="0">
                <a:solidFill>
                  <a:srgbClr val="000000"/>
                </a:solidFill>
                <a:latin typeface="Akzidenz for Chalmers"/>
              </a:rPr>
              <a:t>system </a:t>
            </a:r>
            <a:r>
              <a:rPr lang="en-US" sz="1000" b="0" dirty="0">
                <a:solidFill>
                  <a:srgbClr val="000000"/>
                </a:solidFill>
                <a:latin typeface="Akzidenz for Chalmers"/>
              </a:rPr>
              <a:t>components. </a:t>
            </a:r>
            <a:endParaRPr lang="en-US" sz="1000" b="0" dirty="0" smtClean="0">
              <a:solidFill>
                <a:srgbClr val="000000"/>
              </a:solidFill>
              <a:latin typeface="Akzidenz for Chalmers"/>
            </a:endParaRPr>
          </a:p>
          <a:p>
            <a:pPr algn="just"/>
            <a:endParaRPr lang="en-US" sz="1000" b="0" dirty="0" smtClean="0">
              <a:solidFill>
                <a:srgbClr val="000000"/>
              </a:solidFill>
              <a:latin typeface="Akzidenz for Chalmers"/>
            </a:endParaRPr>
          </a:p>
          <a:p>
            <a:pPr algn="just"/>
            <a:r>
              <a:rPr lang="en-US" sz="1000" b="0" dirty="0" smtClean="0">
                <a:solidFill>
                  <a:srgbClr val="000000"/>
                </a:solidFill>
                <a:latin typeface="Akzidenz for Chalmers"/>
              </a:rPr>
              <a:t>There </a:t>
            </a:r>
            <a:r>
              <a:rPr lang="en-US" sz="1000" b="0" dirty="0">
                <a:solidFill>
                  <a:srgbClr val="000000"/>
                </a:solidFill>
                <a:latin typeface="Akzidenz for Chalmers"/>
              </a:rPr>
              <a:t>are different approaches to address these problems, </a:t>
            </a:r>
            <a:r>
              <a:rPr lang="en-US" sz="1000" b="0" dirty="0" smtClean="0">
                <a:solidFill>
                  <a:srgbClr val="000000"/>
                </a:solidFill>
                <a:latin typeface="Akzidenz for Chalmers"/>
              </a:rPr>
              <a:t>e.g. reinforcement </a:t>
            </a:r>
            <a:r>
              <a:rPr lang="en-US" sz="1000" b="0" dirty="0">
                <a:solidFill>
                  <a:srgbClr val="000000"/>
                </a:solidFill>
                <a:latin typeface="Akzidenz for Chalmers"/>
              </a:rPr>
              <a:t>in </a:t>
            </a:r>
            <a:r>
              <a:rPr lang="en-US" sz="1000" b="0" dirty="0" smtClean="0">
                <a:solidFill>
                  <a:srgbClr val="000000"/>
                </a:solidFill>
                <a:latin typeface="Akzidenz for Chalmers"/>
              </a:rPr>
              <a:t>the </a:t>
            </a:r>
          </a:p>
          <a:p>
            <a:pPr algn="just"/>
            <a:r>
              <a:rPr lang="en-US" sz="1000" b="0" dirty="0" smtClean="0">
                <a:solidFill>
                  <a:srgbClr val="000000"/>
                </a:solidFill>
                <a:latin typeface="Akzidenz for Chalmers"/>
              </a:rPr>
              <a:t>distribution </a:t>
            </a:r>
            <a:r>
              <a:rPr lang="en-US" sz="1000" b="0" dirty="0">
                <a:solidFill>
                  <a:srgbClr val="000000"/>
                </a:solidFill>
                <a:latin typeface="Akzidenz for Chalmers"/>
              </a:rPr>
              <a:t>grid, demand side management (</a:t>
            </a:r>
            <a:r>
              <a:rPr lang="en-US" sz="1000" b="0" dirty="0" smtClean="0">
                <a:solidFill>
                  <a:srgbClr val="000000"/>
                </a:solidFill>
                <a:latin typeface="Akzidenz for Chalmers"/>
              </a:rPr>
              <a:t>DSM), energy storage, energy </a:t>
            </a:r>
            <a:r>
              <a:rPr lang="en-US" sz="1000" b="0" dirty="0">
                <a:solidFill>
                  <a:srgbClr val="000000"/>
                </a:solidFill>
                <a:latin typeface="Akzidenz for Chalmers"/>
              </a:rPr>
              <a:t>curtailment, </a:t>
            </a:r>
            <a:endParaRPr lang="en-US" sz="1000" b="0" dirty="0" smtClean="0">
              <a:solidFill>
                <a:srgbClr val="000000"/>
              </a:solidFill>
              <a:latin typeface="Akzidenz for Chalmers"/>
            </a:endParaRPr>
          </a:p>
          <a:p>
            <a:pPr algn="just"/>
            <a:r>
              <a:rPr lang="en-US" sz="1000" b="0" dirty="0" smtClean="0">
                <a:solidFill>
                  <a:srgbClr val="000000"/>
                </a:solidFill>
                <a:latin typeface="Akzidenz for Chalmers"/>
              </a:rPr>
              <a:t>reactive </a:t>
            </a:r>
            <a:r>
              <a:rPr lang="en-US" sz="1000" b="0" dirty="0">
                <a:solidFill>
                  <a:srgbClr val="000000"/>
                </a:solidFill>
                <a:latin typeface="Akzidenz for Chalmers"/>
              </a:rPr>
              <a:t>power compensation </a:t>
            </a:r>
            <a:r>
              <a:rPr lang="en-US" sz="1000" b="0" dirty="0" smtClean="0">
                <a:solidFill>
                  <a:srgbClr val="000000"/>
                </a:solidFill>
                <a:latin typeface="Akzidenz for Chalmers"/>
              </a:rPr>
              <a:t>and coordinated </a:t>
            </a:r>
            <a:r>
              <a:rPr lang="en-US" sz="1000" b="0" dirty="0">
                <a:solidFill>
                  <a:srgbClr val="000000"/>
                </a:solidFill>
                <a:latin typeface="Akzidenz for Chalmers"/>
              </a:rPr>
              <a:t>on-load tap changer (OLTC) control. </a:t>
            </a:r>
            <a:endParaRPr lang="fi-FI" sz="1000" dirty="0"/>
          </a:p>
          <a:p>
            <a:pPr algn="just"/>
            <a:endParaRPr lang="en-US" sz="1000" b="0" dirty="0" smtClean="0">
              <a:solidFill>
                <a:srgbClr val="000000"/>
              </a:solidFill>
              <a:latin typeface="Akzidenz for Chalmers"/>
            </a:endParaRPr>
          </a:p>
          <a:p>
            <a:pPr algn="just"/>
            <a:endParaRPr lang="en-US" sz="1000" b="0" dirty="0" smtClean="0">
              <a:solidFill>
                <a:srgbClr val="000000"/>
              </a:solidFill>
              <a:latin typeface="Akzidenz for Chalmers"/>
            </a:endParaRPr>
          </a:p>
          <a:p>
            <a:pPr algn="just">
              <a:spcBef>
                <a:spcPts val="0"/>
              </a:spcBef>
            </a:pPr>
            <a:r>
              <a:rPr lang="en-US" sz="800" b="0" i="1" dirty="0" smtClean="0">
                <a:solidFill>
                  <a:srgbClr val="000000"/>
                </a:solidFill>
                <a:latin typeface="Akzidenz for Chalmers"/>
              </a:rPr>
              <a:t>Negative </a:t>
            </a:r>
            <a:r>
              <a:rPr lang="en-US" sz="800" b="0" i="1" dirty="0">
                <a:solidFill>
                  <a:srgbClr val="000000"/>
                </a:solidFill>
                <a:latin typeface="Akzidenz for Chalmers"/>
              </a:rPr>
              <a:t>values here indicate </a:t>
            </a:r>
            <a:r>
              <a:rPr lang="en-US" sz="800" b="0" i="1" dirty="0" smtClean="0">
                <a:solidFill>
                  <a:srgbClr val="000000"/>
                </a:solidFill>
                <a:latin typeface="Akzidenz for Chalmers"/>
              </a:rPr>
              <a:t>that </a:t>
            </a:r>
            <a:r>
              <a:rPr lang="en-US" sz="800" b="0" i="1" dirty="0">
                <a:solidFill>
                  <a:srgbClr val="000000"/>
                </a:solidFill>
                <a:latin typeface="Akzidenz for Chalmers"/>
              </a:rPr>
              <a:t>the power flow is in opposite </a:t>
            </a:r>
            <a:r>
              <a:rPr lang="en-US" sz="800" b="0" i="1" dirty="0" smtClean="0">
                <a:solidFill>
                  <a:srgbClr val="000000"/>
                </a:solidFill>
                <a:latin typeface="Akzidenz for Chalmers"/>
              </a:rPr>
              <a:t>direction to </a:t>
            </a:r>
            <a:r>
              <a:rPr lang="en-US" sz="800" b="0" i="1" dirty="0">
                <a:solidFill>
                  <a:srgbClr val="000000"/>
                </a:solidFill>
                <a:latin typeface="Akzidenz for Chalmers"/>
              </a:rPr>
              <a:t>what is </a:t>
            </a:r>
            <a:endParaRPr lang="en-US" sz="800" b="0" i="1" dirty="0" smtClean="0">
              <a:solidFill>
                <a:srgbClr val="000000"/>
              </a:solidFill>
              <a:latin typeface="Akzidenz for Chalmers"/>
            </a:endParaRPr>
          </a:p>
          <a:p>
            <a:pPr algn="just">
              <a:spcBef>
                <a:spcPts val="0"/>
              </a:spcBef>
            </a:pPr>
            <a:r>
              <a:rPr lang="en-US" sz="800" b="0" i="1" dirty="0" smtClean="0">
                <a:solidFill>
                  <a:srgbClr val="000000"/>
                </a:solidFill>
                <a:latin typeface="Akzidenz for Chalmers"/>
              </a:rPr>
              <a:t>indicated </a:t>
            </a:r>
            <a:r>
              <a:rPr lang="en-US" sz="800" b="0" i="1" dirty="0">
                <a:solidFill>
                  <a:srgbClr val="000000"/>
                </a:solidFill>
                <a:latin typeface="Akzidenz for Chalmers"/>
              </a:rPr>
              <a:t>by the arrow (usually expressed as reverse </a:t>
            </a:r>
            <a:r>
              <a:rPr lang="en-US" sz="800" b="0" i="1" dirty="0" smtClean="0">
                <a:solidFill>
                  <a:srgbClr val="000000"/>
                </a:solidFill>
                <a:latin typeface="Akzidenz for Chalmers"/>
              </a:rPr>
              <a:t>power flow</a:t>
            </a:r>
            <a:r>
              <a:rPr lang="en-US" sz="800" b="0" i="1" dirty="0">
                <a:solidFill>
                  <a:srgbClr val="000000"/>
                </a:solidFill>
                <a:latin typeface="Akzidenz for Chalmers"/>
              </a:rPr>
              <a:t>) </a:t>
            </a:r>
            <a:endParaRPr lang="fi-FI" sz="800" i="1" dirty="0"/>
          </a:p>
        </p:txBody>
      </p:sp>
      <p:sp>
        <p:nvSpPr>
          <p:cNvPr id="3" name="Title 2"/>
          <p:cNvSpPr>
            <a:spLocks noGrp="1"/>
          </p:cNvSpPr>
          <p:nvPr>
            <p:ph type="ctrTitle"/>
          </p:nvPr>
        </p:nvSpPr>
        <p:spPr>
          <a:xfrm>
            <a:off x="225380" y="182992"/>
            <a:ext cx="8107251" cy="900000"/>
          </a:xfrm>
        </p:spPr>
        <p:txBody>
          <a:bodyPr/>
          <a:lstStyle/>
          <a:p>
            <a:r>
              <a:rPr lang="fi-FI" dirty="0" err="1" smtClean="0"/>
              <a:t>Impact</a:t>
            </a:r>
            <a:r>
              <a:rPr lang="fi-FI" dirty="0" smtClean="0"/>
              <a:t> of </a:t>
            </a:r>
            <a:r>
              <a:rPr lang="fi-FI" dirty="0" err="1" smtClean="0"/>
              <a:t>integration</a:t>
            </a:r>
            <a:r>
              <a:rPr lang="fi-FI" dirty="0" smtClean="0"/>
              <a:t> of </a:t>
            </a:r>
            <a:r>
              <a:rPr lang="fi-FI" dirty="0" err="1" smtClean="0"/>
              <a:t>Wind</a:t>
            </a:r>
            <a:r>
              <a:rPr lang="fi-FI" dirty="0" smtClean="0"/>
              <a:t> </a:t>
            </a:r>
            <a:r>
              <a:rPr lang="fi-FI" dirty="0" err="1" smtClean="0"/>
              <a:t>turbines</a:t>
            </a:r>
            <a:r>
              <a:rPr lang="fi-FI" dirty="0" smtClean="0"/>
              <a:t> at </a:t>
            </a:r>
            <a:r>
              <a:rPr lang="fi-FI" dirty="0" err="1" smtClean="0"/>
              <a:t>the</a:t>
            </a:r>
            <a:r>
              <a:rPr lang="fi-FI" dirty="0" smtClean="0"/>
              <a:t> </a:t>
            </a:r>
            <a:r>
              <a:rPr lang="fi-FI" dirty="0" err="1"/>
              <a:t>D</a:t>
            </a:r>
            <a:r>
              <a:rPr lang="fi-FI" dirty="0" err="1" smtClean="0"/>
              <a:t>istribution</a:t>
            </a:r>
            <a:r>
              <a:rPr lang="fi-FI" dirty="0" smtClean="0"/>
              <a:t> </a:t>
            </a:r>
            <a:r>
              <a:rPr lang="fi-FI" dirty="0"/>
              <a:t>G</a:t>
            </a:r>
            <a:r>
              <a:rPr lang="fi-FI" dirty="0" smtClean="0"/>
              <a:t>rid</a:t>
            </a:r>
            <a:endParaRPr lang="fi-FI" dirty="0"/>
          </a:p>
        </p:txBody>
      </p:sp>
      <p:sp>
        <p:nvSpPr>
          <p:cNvPr id="4" name="Text Placeholder 3"/>
          <p:cNvSpPr>
            <a:spLocks noGrp="1"/>
          </p:cNvSpPr>
          <p:nvPr>
            <p:ph type="body" sz="quarter" idx="16"/>
          </p:nvPr>
        </p:nvSpPr>
        <p:spPr/>
        <p:txBody>
          <a:bodyPr/>
          <a:lstStyle/>
          <a:p>
            <a:endParaRPr lang="fi-FI"/>
          </a:p>
        </p:txBody>
      </p:sp>
      <p:sp>
        <p:nvSpPr>
          <p:cNvPr id="5" name="Text Placeholder 4"/>
          <p:cNvSpPr>
            <a:spLocks noGrp="1"/>
          </p:cNvSpPr>
          <p:nvPr>
            <p:ph type="body" sz="quarter" idx="17"/>
          </p:nvPr>
        </p:nvSpPr>
        <p:spPr/>
        <p:txBody>
          <a:bodyPr/>
          <a:lstStyle/>
          <a:p>
            <a:endParaRPr lang="fi-FI"/>
          </a:p>
        </p:txBody>
      </p:sp>
      <p:sp>
        <p:nvSpPr>
          <p:cNvPr id="6" name="Date Placeholder 5"/>
          <p:cNvSpPr>
            <a:spLocks noGrp="1"/>
          </p:cNvSpPr>
          <p:nvPr>
            <p:ph type="dt" sz="half" idx="19"/>
          </p:nvPr>
        </p:nvSpPr>
        <p:spPr/>
        <p:txBody>
          <a:bodyPr/>
          <a:lstStyle/>
          <a:p>
            <a:pPr>
              <a:defRPr/>
            </a:pPr>
            <a:r>
              <a:rPr lang="fi-FI" dirty="0" smtClean="0"/>
              <a:t>10.04.2018</a:t>
            </a:r>
            <a:endParaRPr lang="en-US" dirty="0"/>
          </a:p>
        </p:txBody>
      </p:sp>
      <p:sp>
        <p:nvSpPr>
          <p:cNvPr id="7" name="Slide Number Placeholder 6"/>
          <p:cNvSpPr>
            <a:spLocks noGrp="1"/>
          </p:cNvSpPr>
          <p:nvPr>
            <p:ph type="sldNum" sz="quarter" idx="20"/>
          </p:nvPr>
        </p:nvSpPr>
        <p:spPr/>
        <p:txBody>
          <a:bodyPr/>
          <a:lstStyle/>
          <a:p>
            <a:pPr>
              <a:defRPr/>
            </a:pPr>
            <a:r>
              <a:rPr lang="et-EE" altLang="en-US" smtClean="0"/>
              <a:t>Page </a:t>
            </a:r>
            <a:fld id="{7ACE66E0-BE04-47BA-A62D-7BFC499E8192}" type="slidenum">
              <a:rPr lang="en-US" altLang="en-US" smtClean="0"/>
              <a:pPr>
                <a:defRPr/>
              </a:pPr>
              <a:t>7</a:t>
            </a:fld>
            <a:endParaRPr lang="en-US" altLang="en-US" dirty="0"/>
          </a:p>
        </p:txBody>
      </p:sp>
      <p:sp>
        <p:nvSpPr>
          <p:cNvPr id="9" name="TextBox 8"/>
          <p:cNvSpPr txBox="1"/>
          <p:nvPr/>
        </p:nvSpPr>
        <p:spPr>
          <a:xfrm>
            <a:off x="5608749" y="3439106"/>
            <a:ext cx="3491763" cy="507831"/>
          </a:xfrm>
          <a:prstGeom prst="rect">
            <a:avLst/>
          </a:prstGeom>
          <a:noFill/>
        </p:spPr>
        <p:txBody>
          <a:bodyPr wrap="square" rtlCol="0">
            <a:spAutoFit/>
          </a:bodyPr>
          <a:lstStyle/>
          <a:p>
            <a:r>
              <a:rPr lang="en-US" sz="800" b="1" dirty="0" smtClean="0"/>
              <a:t>Figure:</a:t>
            </a:r>
            <a:r>
              <a:rPr lang="en-US" sz="800" dirty="0" smtClean="0"/>
              <a:t> </a:t>
            </a:r>
            <a:r>
              <a:rPr lang="en-US" sz="800" dirty="0"/>
              <a:t>A simplified representation of a rural distribution </a:t>
            </a:r>
            <a:r>
              <a:rPr lang="en-US" sz="800" dirty="0" smtClean="0"/>
              <a:t>system </a:t>
            </a:r>
            <a:r>
              <a:rPr lang="en-US" sz="1100" b="1" dirty="0" smtClean="0"/>
              <a:t>&amp;</a:t>
            </a:r>
            <a:r>
              <a:rPr lang="en-US" sz="800" dirty="0" smtClean="0"/>
              <a:t> </a:t>
            </a:r>
            <a:r>
              <a:rPr lang="en-US" sz="800" dirty="0">
                <a:solidFill>
                  <a:srgbClr val="000000"/>
                </a:solidFill>
                <a:latin typeface="Akzidenz for Chalmers"/>
              </a:rPr>
              <a:t>The total load (PL), wind power in the system (PW), and the total (net) power flow (PT) measured at the substation</a:t>
            </a:r>
            <a:r>
              <a:rPr lang="en-US" sz="800" dirty="0" smtClean="0"/>
              <a:t> </a:t>
            </a:r>
            <a:endParaRPr lang="fi-FI" sz="800" dirty="0"/>
          </a:p>
        </p:txBody>
      </p:sp>
    </p:spTree>
    <p:extLst>
      <p:ext uri="{BB962C8B-B14F-4D97-AF65-F5344CB8AC3E}">
        <p14:creationId xmlns:p14="http://schemas.microsoft.com/office/powerpoint/2010/main" val="41717339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a:bodyPr>
          <a:lstStyle/>
          <a:p>
            <a:pPr marL="0" indent="0">
              <a:lnSpc>
                <a:spcPct val="150000"/>
              </a:lnSpc>
            </a:pPr>
            <a:r>
              <a:rPr lang="en-US" b="0" dirty="0"/>
              <a:t>In response to the energy needs and environmental concerns, electricity from wind generators is considered as one of the </a:t>
            </a:r>
            <a:r>
              <a:rPr lang="en-US" dirty="0"/>
              <a:t>future solutions</a:t>
            </a:r>
            <a:r>
              <a:rPr lang="en-US" b="0" dirty="0"/>
              <a:t>. </a:t>
            </a:r>
            <a:endParaRPr lang="en-US" b="0" dirty="0" smtClean="0"/>
          </a:p>
          <a:p>
            <a:pPr marL="0" indent="0">
              <a:lnSpc>
                <a:spcPct val="150000"/>
              </a:lnSpc>
            </a:pPr>
            <a:r>
              <a:rPr lang="en-US" b="0" dirty="0" smtClean="0"/>
              <a:t>However</a:t>
            </a:r>
            <a:r>
              <a:rPr lang="en-US" b="0" dirty="0"/>
              <a:t>, the variability and the diffuse nature of the wind power can be </a:t>
            </a:r>
            <a:r>
              <a:rPr lang="en-US" dirty="0"/>
              <a:t>challenging to the operation of a power system</a:t>
            </a:r>
            <a:r>
              <a:rPr lang="en-US" b="0" dirty="0" smtClean="0"/>
              <a:t>.</a:t>
            </a:r>
          </a:p>
          <a:p>
            <a:pPr marL="0" indent="0">
              <a:lnSpc>
                <a:spcPct val="150000"/>
              </a:lnSpc>
            </a:pPr>
            <a:endParaRPr lang="en-US" b="0" dirty="0" smtClean="0"/>
          </a:p>
          <a:p>
            <a:pPr marL="0" indent="0">
              <a:lnSpc>
                <a:spcPct val="150000"/>
              </a:lnSpc>
            </a:pPr>
            <a:r>
              <a:rPr lang="en-US" b="0" dirty="0" smtClean="0"/>
              <a:t>The </a:t>
            </a:r>
            <a:r>
              <a:rPr lang="en-US" b="0" dirty="0"/>
              <a:t>wind turbines connected to weak grids have an important influence on power system. </a:t>
            </a:r>
            <a:endParaRPr lang="en-US" b="0" dirty="0" smtClean="0"/>
          </a:p>
          <a:p>
            <a:pPr marL="0" indent="0">
              <a:lnSpc>
                <a:spcPct val="150000"/>
              </a:lnSpc>
            </a:pPr>
            <a:r>
              <a:rPr lang="en-US" b="0" dirty="0" smtClean="0"/>
              <a:t>The </a:t>
            </a:r>
            <a:r>
              <a:rPr lang="en-US" b="0" dirty="0"/>
              <a:t>weak grid is characterized by large voltage and frequency variations, which affects wind turbines regarding their power performance, safety and allied electrical components. </a:t>
            </a:r>
            <a:endParaRPr lang="en-US" sz="2000" dirty="0"/>
          </a:p>
        </p:txBody>
      </p:sp>
      <p:sp>
        <p:nvSpPr>
          <p:cNvPr id="3" name="Title 2"/>
          <p:cNvSpPr>
            <a:spLocks noGrp="1"/>
          </p:cNvSpPr>
          <p:nvPr>
            <p:ph type="ctrTitle"/>
          </p:nvPr>
        </p:nvSpPr>
        <p:spPr/>
        <p:txBody>
          <a:bodyPr/>
          <a:lstStyle/>
          <a:p>
            <a:r>
              <a:rPr lang="fi-FI" dirty="0" err="1" smtClean="0"/>
              <a:t>Conclusion</a:t>
            </a:r>
            <a:r>
              <a:rPr lang="fi-FI" dirty="0" err="1"/>
              <a:t>s</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lvl="0" indent="0">
              <a:spcAft>
                <a:spcPts val="0"/>
              </a:spcAft>
            </a:pPr>
            <a:r>
              <a:rPr lang="fi-FI" dirty="0" smtClean="0"/>
              <a:t>10.04.2018</a:t>
            </a:r>
            <a:endParaRPr lang="fi-FI" dirty="0">
              <a:ea typeface="Arial"/>
              <a:sym typeface="Arial"/>
            </a:endParaRPr>
          </a:p>
        </p:txBody>
      </p:sp>
      <p:sp>
        <p:nvSpPr>
          <p:cNvPr id="8" name="Slide Number Placeholder 7"/>
          <p:cNvSpPr>
            <a:spLocks noGrp="1"/>
          </p:cNvSpPr>
          <p:nvPr>
            <p:ph type="sldNum" sz="quarter" idx="20"/>
          </p:nvPr>
        </p:nvSpPr>
        <p:spPr/>
        <p:txBody>
          <a:bodyPr/>
          <a:lstStyle/>
          <a:p>
            <a:pPr>
              <a:defRPr/>
            </a:pPr>
            <a:r>
              <a:rPr lang="et-EE" altLang="en-US" smtClean="0"/>
              <a:t>Page </a:t>
            </a:r>
            <a:fld id="{7ACE66E0-BE04-47BA-A62D-7BFC499E8192}" type="slidenum">
              <a:rPr lang="en-US" altLang="en-US" smtClean="0"/>
              <a:pPr>
                <a:defRPr/>
              </a:pPr>
              <a:t>8</a:t>
            </a:fld>
            <a:endParaRPr lang="en-US" altLang="en-US" dirty="0"/>
          </a:p>
        </p:txBody>
      </p:sp>
    </p:spTree>
    <p:extLst>
      <p:ext uri="{BB962C8B-B14F-4D97-AF65-F5344CB8AC3E}">
        <p14:creationId xmlns:p14="http://schemas.microsoft.com/office/powerpoint/2010/main" val="32231556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a:bodyPr>
          <a:lstStyle/>
          <a:p>
            <a:endParaRPr lang="fi-FI" sz="4000" b="0" dirty="0">
              <a:solidFill>
                <a:srgbClr val="000000"/>
              </a:solidFill>
              <a:latin typeface="Times New Roman" panose="02020603050405020304" pitchFamily="18" charset="0"/>
            </a:endParaRPr>
          </a:p>
          <a:p>
            <a:r>
              <a:rPr lang="en-US" sz="1100" b="0" dirty="0" err="1">
                <a:solidFill>
                  <a:srgbClr val="000000"/>
                </a:solidFill>
                <a:latin typeface="Times New Roman" panose="02020603050405020304" pitchFamily="18" charset="0"/>
              </a:rPr>
              <a:t>Sharad</a:t>
            </a:r>
            <a:r>
              <a:rPr lang="en-US" sz="1100" b="0" dirty="0">
                <a:solidFill>
                  <a:srgbClr val="000000"/>
                </a:solidFill>
                <a:latin typeface="Times New Roman" panose="02020603050405020304" pitchFamily="18" charset="0"/>
              </a:rPr>
              <a:t> W., </a:t>
            </a:r>
            <a:r>
              <a:rPr lang="en-US" sz="1100" b="0" dirty="0" err="1">
                <a:solidFill>
                  <a:srgbClr val="000000"/>
                </a:solidFill>
                <a:latin typeface="Times New Roman" panose="02020603050405020304" pitchFamily="18" charset="0"/>
              </a:rPr>
              <a:t>Mohod,Mohan</a:t>
            </a:r>
            <a:r>
              <a:rPr lang="en-US" sz="1100" b="0" dirty="0">
                <a:solidFill>
                  <a:srgbClr val="000000"/>
                </a:solidFill>
                <a:latin typeface="Times New Roman" panose="02020603050405020304" pitchFamily="18" charset="0"/>
              </a:rPr>
              <a:t>, V. Aware, ―Power Quality Issues and Its Improvement in Wind Energy Generation Interface to Grid System‖, </a:t>
            </a:r>
            <a:r>
              <a:rPr lang="en-US" sz="1100" b="0" dirty="0" smtClean="0">
                <a:solidFill>
                  <a:srgbClr val="000000"/>
                </a:solidFill>
                <a:latin typeface="Times New Roman" panose="02020603050405020304" pitchFamily="18" charset="0"/>
              </a:rPr>
              <a:t>MIT</a:t>
            </a:r>
          </a:p>
          <a:p>
            <a:r>
              <a:rPr lang="en-US" sz="1100" b="0" dirty="0" smtClean="0">
                <a:solidFill>
                  <a:srgbClr val="000000"/>
                </a:solidFill>
                <a:latin typeface="Times New Roman" panose="02020603050405020304" pitchFamily="18" charset="0"/>
              </a:rPr>
              <a:t>International Journal of Electrical and Instrumentation </a:t>
            </a:r>
            <a:r>
              <a:rPr lang="en-US" sz="1100" b="0" dirty="0" err="1" smtClean="0">
                <a:solidFill>
                  <a:srgbClr val="000000"/>
                </a:solidFill>
                <a:latin typeface="Times New Roman" panose="02020603050405020304" pitchFamily="18" charset="0"/>
              </a:rPr>
              <a:t>Engg</a:t>
            </a:r>
            <a:r>
              <a:rPr lang="en-US" sz="1100" b="0" dirty="0" smtClean="0">
                <a:solidFill>
                  <a:srgbClr val="000000"/>
                </a:solidFill>
                <a:latin typeface="Times New Roman" panose="02020603050405020304" pitchFamily="18" charset="0"/>
              </a:rPr>
              <a:t>., vol.1,no.2,pp.116-122,2017   </a:t>
            </a:r>
          </a:p>
          <a:p>
            <a:endParaRPr lang="fi-FI" sz="2000" b="0" dirty="0">
              <a:solidFill>
                <a:srgbClr val="000000"/>
              </a:solidFill>
              <a:latin typeface="Times New Roman" panose="02020603050405020304" pitchFamily="18" charset="0"/>
            </a:endParaRPr>
          </a:p>
          <a:p>
            <a:r>
              <a:rPr lang="en-US" sz="1100" b="0" dirty="0" err="1">
                <a:solidFill>
                  <a:srgbClr val="000000"/>
                </a:solidFill>
                <a:latin typeface="Times New Roman" panose="02020603050405020304" pitchFamily="18" charset="0"/>
              </a:rPr>
              <a:t>Doina</a:t>
            </a:r>
            <a:r>
              <a:rPr lang="en-US" sz="1100" b="0" dirty="0">
                <a:solidFill>
                  <a:srgbClr val="000000"/>
                </a:solidFill>
                <a:latin typeface="Times New Roman" panose="02020603050405020304" pitchFamily="18" charset="0"/>
              </a:rPr>
              <a:t> </a:t>
            </a:r>
            <a:r>
              <a:rPr lang="en-US" sz="1100" b="0" dirty="0" err="1">
                <a:solidFill>
                  <a:srgbClr val="000000"/>
                </a:solidFill>
                <a:latin typeface="Times New Roman" panose="02020603050405020304" pitchFamily="18" charset="0"/>
              </a:rPr>
              <a:t>Dragomir</a:t>
            </a:r>
            <a:r>
              <a:rPr lang="en-US" sz="1100" b="0" dirty="0">
                <a:solidFill>
                  <a:srgbClr val="000000"/>
                </a:solidFill>
                <a:latin typeface="Times New Roman" panose="02020603050405020304" pitchFamily="18" charset="0"/>
              </a:rPr>
              <a:t>,‖The Aspects Related To The Grid Connection Of The Wind Farms Into National Power </a:t>
            </a:r>
            <a:r>
              <a:rPr lang="en-US" sz="1100" b="0" dirty="0" err="1">
                <a:solidFill>
                  <a:srgbClr val="000000"/>
                </a:solidFill>
                <a:latin typeface="Times New Roman" panose="02020603050405020304" pitchFamily="18" charset="0"/>
              </a:rPr>
              <a:t>System‖,U.P.B</a:t>
            </a:r>
            <a:r>
              <a:rPr lang="en-US" sz="1100" b="0" dirty="0">
                <a:solidFill>
                  <a:srgbClr val="000000"/>
                </a:solidFill>
                <a:latin typeface="Times New Roman" panose="02020603050405020304" pitchFamily="18" charset="0"/>
              </a:rPr>
              <a:t>. Sci. </a:t>
            </a:r>
            <a:r>
              <a:rPr lang="en-US" sz="1100" b="0" dirty="0" smtClean="0">
                <a:solidFill>
                  <a:srgbClr val="000000"/>
                </a:solidFill>
                <a:latin typeface="Times New Roman" panose="02020603050405020304" pitchFamily="18" charset="0"/>
              </a:rPr>
              <a:t>Bull.</a:t>
            </a:r>
          </a:p>
          <a:p>
            <a:r>
              <a:rPr lang="en-US" sz="1100" b="0" dirty="0" smtClean="0">
                <a:solidFill>
                  <a:srgbClr val="000000"/>
                </a:solidFill>
                <a:latin typeface="Times New Roman" panose="02020603050405020304" pitchFamily="18" charset="0"/>
              </a:rPr>
              <a:t>Vol.73,no.1,pp.273-279,2011</a:t>
            </a:r>
            <a:r>
              <a:rPr lang="en-US" sz="1100" b="0" dirty="0">
                <a:solidFill>
                  <a:srgbClr val="000000"/>
                </a:solidFill>
                <a:latin typeface="Times New Roman" panose="02020603050405020304" pitchFamily="18" charset="0"/>
              </a:rPr>
              <a:t>. </a:t>
            </a:r>
            <a:endParaRPr lang="en-US" sz="1100" b="0" dirty="0" smtClean="0">
              <a:solidFill>
                <a:srgbClr val="000000"/>
              </a:solidFill>
              <a:latin typeface="Times New Roman" panose="02020603050405020304" pitchFamily="18" charset="0"/>
            </a:endParaRPr>
          </a:p>
          <a:p>
            <a:endParaRPr lang="fi-FI" sz="2000" b="0" dirty="0">
              <a:solidFill>
                <a:srgbClr val="000000"/>
              </a:solidFill>
              <a:latin typeface="Times New Roman" panose="02020603050405020304" pitchFamily="18" charset="0"/>
            </a:endParaRPr>
          </a:p>
          <a:p>
            <a:r>
              <a:rPr lang="en-US" sz="1100" b="0" dirty="0">
                <a:solidFill>
                  <a:srgbClr val="000000"/>
                </a:solidFill>
                <a:latin typeface="Times New Roman" panose="02020603050405020304" pitchFamily="18" charset="0"/>
              </a:rPr>
              <a:t>Z. Chen, ―Issues of Connecting Wind Farms into Power Systems‖, IEEE/PES Transmission and Distribution Conference &amp; Exhibition: Asia </a:t>
            </a:r>
            <a:r>
              <a:rPr lang="en-US" sz="1100" b="0" dirty="0" smtClean="0">
                <a:solidFill>
                  <a:srgbClr val="000000"/>
                </a:solidFill>
                <a:latin typeface="Times New Roman" panose="02020603050405020304" pitchFamily="18" charset="0"/>
              </a:rPr>
              <a:t>and</a:t>
            </a:r>
          </a:p>
          <a:p>
            <a:r>
              <a:rPr lang="en-US" sz="1100" b="0" dirty="0" smtClean="0">
                <a:solidFill>
                  <a:srgbClr val="000000"/>
                </a:solidFill>
                <a:latin typeface="Times New Roman" panose="02020603050405020304" pitchFamily="18" charset="0"/>
              </a:rPr>
              <a:t>Pacific </a:t>
            </a:r>
            <a:r>
              <a:rPr lang="en-US" sz="1100" b="0" dirty="0">
                <a:solidFill>
                  <a:srgbClr val="000000"/>
                </a:solidFill>
                <a:latin typeface="Times New Roman" panose="02020603050405020304" pitchFamily="18" charset="0"/>
              </a:rPr>
              <a:t>Dalian, </a:t>
            </a:r>
            <a:r>
              <a:rPr lang="en-US" sz="1100" b="0" dirty="0" err="1">
                <a:solidFill>
                  <a:srgbClr val="000000"/>
                </a:solidFill>
                <a:latin typeface="Times New Roman" panose="02020603050405020304" pitchFamily="18" charset="0"/>
              </a:rPr>
              <a:t>China,vol.II</a:t>
            </a:r>
            <a:r>
              <a:rPr lang="en-US" sz="1100" b="0" dirty="0">
                <a:solidFill>
                  <a:srgbClr val="000000"/>
                </a:solidFill>
                <a:latin typeface="Times New Roman" panose="02020603050405020304" pitchFamily="18" charset="0"/>
              </a:rPr>
              <a:t>, 2005. </a:t>
            </a:r>
          </a:p>
          <a:p>
            <a:endParaRPr lang="en-US" sz="1100" b="0" dirty="0" smtClean="0">
              <a:solidFill>
                <a:srgbClr val="000000"/>
              </a:solidFill>
              <a:latin typeface="Times New Roman" panose="02020603050405020304" pitchFamily="18" charset="0"/>
            </a:endParaRPr>
          </a:p>
          <a:p>
            <a:endParaRPr lang="en-US" sz="1100" b="0" dirty="0" smtClean="0">
              <a:solidFill>
                <a:srgbClr val="000000"/>
              </a:solidFill>
              <a:latin typeface="Times New Roman" panose="02020603050405020304" pitchFamily="18" charset="0"/>
            </a:endParaRPr>
          </a:p>
          <a:p>
            <a:endParaRPr lang="en-US" sz="1100" b="0" dirty="0" smtClean="0">
              <a:solidFill>
                <a:srgbClr val="000000"/>
              </a:solidFill>
              <a:latin typeface="Times New Roman" panose="02020603050405020304" pitchFamily="18" charset="0"/>
            </a:endParaRPr>
          </a:p>
          <a:p>
            <a:endParaRPr lang="en-US" sz="1100" b="0" dirty="0">
              <a:solidFill>
                <a:srgbClr val="000000"/>
              </a:solidFill>
              <a:latin typeface="Times New Roman" panose="02020603050405020304" pitchFamily="18" charset="0"/>
            </a:endParaRPr>
          </a:p>
          <a:p>
            <a:pPr marL="0" indent="0">
              <a:lnSpc>
                <a:spcPct val="150000"/>
              </a:lnSpc>
            </a:pPr>
            <a:endParaRPr lang="en-US" sz="2000" dirty="0"/>
          </a:p>
        </p:txBody>
      </p:sp>
      <p:sp>
        <p:nvSpPr>
          <p:cNvPr id="3" name="Title 2"/>
          <p:cNvSpPr>
            <a:spLocks noGrp="1"/>
          </p:cNvSpPr>
          <p:nvPr>
            <p:ph type="ctrTitle"/>
          </p:nvPr>
        </p:nvSpPr>
        <p:spPr/>
        <p:txBody>
          <a:bodyPr/>
          <a:lstStyle/>
          <a:p>
            <a:r>
              <a:rPr lang="fi-FI" dirty="0" err="1" smtClean="0"/>
              <a:t>Source</a:t>
            </a:r>
            <a:r>
              <a:rPr lang="fi-FI" dirty="0" smtClean="0"/>
              <a:t> </a:t>
            </a:r>
            <a:r>
              <a:rPr lang="fi-FI" dirty="0" err="1" smtClean="0"/>
              <a:t>Material</a:t>
            </a:r>
            <a:r>
              <a:rPr lang="fi-FI" dirty="0" smtClean="0"/>
              <a:t> </a:t>
            </a:r>
            <a:r>
              <a:rPr lang="fi-FI" dirty="0" err="1" smtClean="0"/>
              <a:t>Used</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lvl="0" indent="0">
              <a:spcAft>
                <a:spcPts val="0"/>
              </a:spcAft>
            </a:pPr>
            <a:r>
              <a:rPr lang="fi-FI" dirty="0" smtClean="0"/>
              <a:t>10.04.2018</a:t>
            </a:r>
            <a:endParaRPr lang="fi-FI" dirty="0">
              <a:ea typeface="Arial"/>
              <a:sym typeface="Arial"/>
            </a:endParaRPr>
          </a:p>
        </p:txBody>
      </p:sp>
      <p:sp>
        <p:nvSpPr>
          <p:cNvPr id="8" name="Slide Number Placeholder 7"/>
          <p:cNvSpPr>
            <a:spLocks noGrp="1"/>
          </p:cNvSpPr>
          <p:nvPr>
            <p:ph type="sldNum" sz="quarter" idx="20"/>
          </p:nvPr>
        </p:nvSpPr>
        <p:spPr/>
        <p:txBody>
          <a:bodyPr/>
          <a:lstStyle/>
          <a:p>
            <a:pPr>
              <a:defRPr/>
            </a:pPr>
            <a:r>
              <a:rPr lang="et-EE" altLang="en-US" smtClean="0"/>
              <a:t>Page </a:t>
            </a:r>
            <a:fld id="{7ACE66E0-BE04-47BA-A62D-7BFC499E8192}" type="slidenum">
              <a:rPr lang="en-US" altLang="en-US" smtClean="0"/>
              <a:pPr>
                <a:defRPr/>
              </a:pPr>
              <a:t>9</a:t>
            </a:fld>
            <a:endParaRPr lang="en-US" altLang="en-US" dirty="0"/>
          </a:p>
        </p:txBody>
      </p:sp>
    </p:spTree>
    <p:extLst>
      <p:ext uri="{BB962C8B-B14F-4D97-AF65-F5344CB8AC3E}">
        <p14:creationId xmlns:p14="http://schemas.microsoft.com/office/powerpoint/2010/main" val="1660700262"/>
      </p:ext>
    </p:extLst>
  </p:cSld>
  <p:clrMapOvr>
    <a:masterClrMapping/>
  </p:clrMapOvr>
  <p:timing>
    <p:tnLst>
      <p:par>
        <p:cTn id="1" dur="indefinite" restart="never" nodeType="tmRoot"/>
      </p:par>
    </p:tnLst>
  </p:timing>
</p:sld>
</file>

<file path=ppt/theme/theme1.xml><?xml version="1.0" encoding="utf-8"?>
<a:theme xmlns:a="http://schemas.openxmlformats.org/drawingml/2006/main" name="presentation">
  <a:themeElements>
    <a:clrScheme name="Custom 5">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alto Content - Green">
  <a:themeElements>
    <a:clrScheme name="Custom 6">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presentation</Template>
  <TotalTime>13659</TotalTime>
  <Words>2810</Words>
  <Application>Microsoft Office PowerPoint</Application>
  <PresentationFormat>On-screen Show (4:3)</PresentationFormat>
  <Paragraphs>161</Paragraphs>
  <Slides>9</Slides>
  <Notes>6</Notes>
  <HiddenSlides>0</HiddenSlides>
  <MMClips>0</MMClips>
  <ScaleCrop>false</ScaleCrop>
  <HeadingPairs>
    <vt:vector size="4" baseType="variant">
      <vt:variant>
        <vt:lpstr>Theme</vt:lpstr>
      </vt:variant>
      <vt:variant>
        <vt:i4>2</vt:i4>
      </vt:variant>
      <vt:variant>
        <vt:lpstr>Slide Titles</vt:lpstr>
      </vt:variant>
      <vt:variant>
        <vt:i4>9</vt:i4>
      </vt:variant>
    </vt:vector>
  </HeadingPairs>
  <TitlesOfParts>
    <vt:vector size="11" baseType="lpstr">
      <vt:lpstr>presentation</vt:lpstr>
      <vt:lpstr>Aalto Content - Green</vt:lpstr>
      <vt:lpstr>ELEC-E8423 - Smart Grid  Wind farms, their local grids and connection to the power system</vt:lpstr>
      <vt:lpstr>Wind energy integration Statistics–EU</vt:lpstr>
      <vt:lpstr>Wind Farm On-shore &amp; Off-shore Statistics–EU</vt:lpstr>
      <vt:lpstr>Wind power Integration to the Power system</vt:lpstr>
      <vt:lpstr>Major impacts of integrating wind energy into the grid  </vt:lpstr>
      <vt:lpstr>Grid related challenges on different timescales </vt:lpstr>
      <vt:lpstr>Impact of integration of Wind turbines at the Distribution Grid</vt:lpstr>
      <vt:lpstr>Conclusions</vt:lpstr>
      <vt:lpstr>Source Material Used</vt:lpstr>
    </vt:vector>
  </TitlesOfParts>
  <Company>TKK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Indirect holographic imaging: evaluation of image quality at 310 GHz</dc:title>
  <dc:creator>atammine</dc:creator>
  <cp:lastModifiedBy>Matti Lehtonen</cp:lastModifiedBy>
  <cp:revision>1115</cp:revision>
  <dcterms:created xsi:type="dcterms:W3CDTF">2010-03-23T14:57:30Z</dcterms:created>
  <dcterms:modified xsi:type="dcterms:W3CDTF">2018-04-11T05:42:56Z</dcterms:modified>
</cp:coreProperties>
</file>