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6"/>
  </p:notesMasterIdLst>
  <p:handoutMasterIdLst>
    <p:handoutMasterId r:id="rId17"/>
  </p:handoutMasterIdLst>
  <p:sldIdLst>
    <p:sldId id="339" r:id="rId3"/>
    <p:sldId id="366" r:id="rId4"/>
    <p:sldId id="374" r:id="rId5"/>
    <p:sldId id="368" r:id="rId6"/>
    <p:sldId id="379" r:id="rId7"/>
    <p:sldId id="380" r:id="rId8"/>
    <p:sldId id="382" r:id="rId9"/>
    <p:sldId id="381" r:id="rId10"/>
    <p:sldId id="367" r:id="rId11"/>
    <p:sldId id="375" r:id="rId12"/>
    <p:sldId id="371" r:id="rId13"/>
    <p:sldId id="352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20" d="100"/>
          <a:sy n="12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312369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648220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206756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124432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747959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984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gridstandardsmap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infinland.fi/documents/162753/197730/White+Paper+Smart+Grid/880e1f5b-a78f-4294-bfed-a8037cfa0a9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016/j.comnet.2014.03.02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dirty="0"/>
              <a:t>Communication solutions for </a:t>
            </a:r>
            <a:br>
              <a:rPr lang="en-US" dirty="0"/>
            </a:br>
            <a:r>
              <a:rPr lang="en-US" dirty="0"/>
              <a:t>Smart Grid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 err="1"/>
              <a:t>Rajeetharan</a:t>
            </a:r>
            <a:r>
              <a:rPr lang="en-US" i="1" dirty="0"/>
              <a:t> </a:t>
            </a:r>
            <a:r>
              <a:rPr lang="en-US" i="1" dirty="0" err="1"/>
              <a:t>Sanchayan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/>
              <a:t>Manohar </a:t>
            </a:r>
            <a:r>
              <a:rPr lang="en-US" i="1" dirty="0" err="1"/>
              <a:t>Bayyapu</a:t>
            </a:r>
            <a:r>
              <a:rPr lang="en-US" i="1" dirty="0"/>
              <a:t> Reddy 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10</a:t>
            </a:r>
            <a:r>
              <a:rPr lang="et-EE" dirty="0"/>
              <a:t>.0</a:t>
            </a:r>
            <a:r>
              <a:rPr lang="en-IN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EBA8015-8ADC-4B86-9306-59658E1F7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63" y="757819"/>
            <a:ext cx="8130127" cy="50660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50564" y="149540"/>
            <a:ext cx="7772400" cy="900000"/>
          </a:xfrm>
        </p:spPr>
        <p:txBody>
          <a:bodyPr/>
          <a:lstStyle/>
          <a:p>
            <a:r>
              <a:rPr lang="fi-FI" sz="2800" dirty="0"/>
              <a:t>Mapping of communication networks on SGAM communication layer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95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25821" y="1292771"/>
            <a:ext cx="8492357" cy="4456387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Challenges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Lack of required interoperability standards.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The technology of existing communication networks in power grid are decade-old.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Meeting the latency requirements for mission critical applications majorly in WAN.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Concerns related to cyber security and data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Meeting the requirements of various emerging models in the grid.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Standards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IEEE P2030 - </a:t>
            </a:r>
            <a:r>
              <a:rPr lang="en-IN" sz="1500" dirty="0"/>
              <a:t>Guide for Smart Grid Interoperability of Energy Technology and Information Technology Operation with the Electric Power System (EPS), and End-Use Applications and Loads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IEEE P1901 - </a:t>
            </a:r>
            <a:r>
              <a:rPr lang="en-IN" sz="1500" dirty="0"/>
              <a:t>Standard for high speed communication devices via electric power lines, often called broadband over power lines (BPL)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500" dirty="0"/>
              <a:t>IEC 62351 - Power systems management and associated information exchange - Data and communications security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IEC 62056 - Electricity metering data exchange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PLC G3 - P</a:t>
            </a:r>
            <a:r>
              <a:rPr lang="en-IN" sz="1500" dirty="0" err="1"/>
              <a:t>owerline</a:t>
            </a:r>
            <a:r>
              <a:rPr lang="en-IN" sz="1500" dirty="0"/>
              <a:t> communications standard that will enable the smart grid vision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500" dirty="0"/>
              <a:t>IEC 61850 - Communication networks and systems for power utility automation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500" dirty="0"/>
              <a:t>All the standards required for smart grid communications in various applications and domains can be traced from IEC webstore - </a:t>
            </a:r>
            <a:r>
              <a:rPr lang="en-IN" sz="1500" dirty="0">
                <a:hlinkClick r:id="rId3"/>
              </a:rPr>
              <a:t>http://smartgridstandardsmap.com/</a:t>
            </a:r>
            <a:endParaRPr lang="en-IN" sz="1500" dirty="0"/>
          </a:p>
          <a:p>
            <a:pPr marL="388937" lvl="1" indent="0">
              <a:buNone/>
            </a:pPr>
            <a:endParaRPr lang="en-IN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800" dirty="0"/>
              <a:t>Challenges and standards </a:t>
            </a:r>
            <a:br>
              <a:rPr lang="fi-FI" sz="2800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7557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Interoperability is a key element in smart grid and this can be achived by communications systems.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The communications network system is divided into three major parts according to the location and requirements.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One has to select the required communication technologies (among various available wired and wireless) based on the application requirements.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Interoperability is still a major challenge and extentensive research required.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0717" y="1240221"/>
            <a:ext cx="8607973" cy="4393779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MARKET OPPORTUNITIES IN THESMARTGRIDSECTORIN FINLAND 2016 , </a:t>
            </a:r>
            <a:r>
              <a:rPr lang="en-US" sz="2300" dirty="0">
                <a:hlinkClick r:id="rId3"/>
              </a:rPr>
              <a:t>https://www.investinfinland.fi/documents/162753/197730/White+Paper+Smart+Grid/880e1f5b-a78f-4294-bfed-a8037cfa0a9c</a:t>
            </a:r>
            <a:endParaRPr lang="en-US" sz="230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500" dirty="0"/>
              <a:t>ENISA, “</a:t>
            </a:r>
            <a:r>
              <a:rPr lang="en-IN" sz="2500" dirty="0"/>
              <a:t>Communication network interdependencies in smart grids”, 2015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500" dirty="0"/>
              <a:t>CEN-CENELEC-ETSI Smart Grid Coordination Group, “CEN-CENELEC-ETSI Smart Grid Coordination Group Smart Grid Reference Architecture”, 2012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500" dirty="0"/>
              <a:t>J. </a:t>
            </a:r>
            <a:r>
              <a:rPr lang="en-US" sz="2500" dirty="0" err="1"/>
              <a:t>Mandic-Lukic</a:t>
            </a:r>
            <a:r>
              <a:rPr lang="en-US" sz="2500" dirty="0"/>
              <a:t>, B. Milinkovic and N. </a:t>
            </a:r>
            <a:r>
              <a:rPr lang="en-US" sz="2500" dirty="0" err="1"/>
              <a:t>Simic</a:t>
            </a:r>
            <a:r>
              <a:rPr lang="en-US" sz="2500" dirty="0"/>
              <a:t>, "Communication solutions for smart grids, smart cities and smart buildings," Mediterranean Conference on Power Generation, Transmission, Distribution and Energy Conversion (</a:t>
            </a:r>
            <a:r>
              <a:rPr lang="en-US" sz="2500" dirty="0" err="1"/>
              <a:t>MedPower</a:t>
            </a:r>
            <a:r>
              <a:rPr lang="en-US" sz="2500" dirty="0"/>
              <a:t> 2016), Belgrade, 2016, pp. 1-7. </a:t>
            </a:r>
            <a:r>
              <a:rPr lang="en-US" sz="2500" dirty="0" err="1"/>
              <a:t>doi</a:t>
            </a:r>
            <a:r>
              <a:rPr lang="en-US" sz="2500" dirty="0"/>
              <a:t>: 10.1049/cp.2016.1109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500" dirty="0"/>
              <a:t>Murat </a:t>
            </a:r>
            <a:r>
              <a:rPr lang="en-US" sz="2500" dirty="0" err="1"/>
              <a:t>Kuzlu</a:t>
            </a:r>
            <a:r>
              <a:rPr lang="en-US" sz="2500" dirty="0"/>
              <a:t>, </a:t>
            </a:r>
            <a:r>
              <a:rPr lang="en-US" sz="2500" dirty="0" err="1"/>
              <a:t>Manisa</a:t>
            </a:r>
            <a:r>
              <a:rPr lang="en-US" sz="2500" dirty="0"/>
              <a:t> </a:t>
            </a:r>
            <a:r>
              <a:rPr lang="en-US" sz="2500" dirty="0" err="1"/>
              <a:t>Pipattanasomporn</a:t>
            </a:r>
            <a:r>
              <a:rPr lang="en-US" sz="2500" dirty="0"/>
              <a:t>, </a:t>
            </a:r>
            <a:r>
              <a:rPr lang="en-US" sz="2500" dirty="0" err="1"/>
              <a:t>Saifur</a:t>
            </a:r>
            <a:r>
              <a:rPr lang="en-US" sz="2500" dirty="0"/>
              <a:t> Rahman, “Communication network requirements for major smart grid applications in HAN, NAN and WAN, Computer Networks”, Volume 67, 2014, Pages 74-88, ISSN 1389-1286, </a:t>
            </a:r>
            <a:r>
              <a:rPr lang="en-US" sz="2500" dirty="0">
                <a:hlinkClick r:id="rId4"/>
              </a:rPr>
              <a:t>https://doi.org/10.1016/j.comnet.2014.03.029</a:t>
            </a:r>
            <a:r>
              <a:rPr lang="en-US" sz="2500" dirty="0"/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500" dirty="0"/>
              <a:t>D. </a:t>
            </a:r>
            <a:r>
              <a:rPr lang="en-US" sz="2500" dirty="0" err="1"/>
              <a:t>Baimel</a:t>
            </a:r>
            <a:r>
              <a:rPr lang="en-US" sz="2500" dirty="0"/>
              <a:t>, S. </a:t>
            </a:r>
            <a:r>
              <a:rPr lang="en-US" sz="2500" dirty="0" err="1"/>
              <a:t>Tapuchi</a:t>
            </a:r>
            <a:r>
              <a:rPr lang="en-US" sz="2500" dirty="0"/>
              <a:t> and N. </a:t>
            </a:r>
            <a:r>
              <a:rPr lang="en-US" sz="2500" dirty="0" err="1"/>
              <a:t>Baimel</a:t>
            </a:r>
            <a:r>
              <a:rPr lang="en-US" sz="2500" dirty="0"/>
              <a:t>, "Smart grid communication technologies- overview, research challenges and opportunities," 2016 International Symposium on Power Electronics, Electrical Drives, Automation and Motion (SPEEDAM), </a:t>
            </a:r>
            <a:r>
              <a:rPr lang="en-US" sz="2500" dirty="0" err="1"/>
              <a:t>Anacapri</a:t>
            </a:r>
            <a:r>
              <a:rPr lang="en-US" sz="2500" dirty="0"/>
              <a:t>, 2016, pp. 116-120. </a:t>
            </a:r>
            <a:r>
              <a:rPr lang="en-US" sz="2500" dirty="0" err="1"/>
              <a:t>doi</a:t>
            </a:r>
            <a:r>
              <a:rPr lang="en-US" sz="2500" dirty="0"/>
              <a:t>: 10.1109/SPEEDAM.2016.7526014</a:t>
            </a:r>
            <a:br>
              <a:rPr lang="en-US" sz="2500" dirty="0"/>
            </a:b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6823" y="1387739"/>
            <a:ext cx="3561831" cy="3944281"/>
          </a:xfrm>
        </p:spPr>
        <p:txBody>
          <a:bodyPr>
            <a:noAutofit/>
          </a:bodyPr>
          <a:lstStyle/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2">
                    <a:lumMod val="75000"/>
                  </a:schemeClr>
                </a:solidFill>
              </a:rPr>
              <a:t>An electric grid without adequate communications is simply a power distributor.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2">
                    <a:lumMod val="75000"/>
                  </a:schemeClr>
                </a:solidFill>
              </a:rPr>
              <a:t>Inclusion of two-way communications that the power grid is made "smart“.</a:t>
            </a:r>
          </a:p>
          <a:p>
            <a:pPr marL="0" indent="0" eaLnBrk="1" hangingPunct="1">
              <a:lnSpc>
                <a:spcPct val="100000"/>
              </a:lnSpc>
            </a:pPr>
            <a:endParaRPr lang="en-IN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dirty="0"/>
              <a:t>Presentation overview:</a:t>
            </a:r>
          </a:p>
          <a:p>
            <a:pPr marL="682625" lvl="1" indent="-342900" eaLnBrk="1" hangingPunct="1">
              <a:buFont typeface="Arial" panose="020B0604020202020204" pitchFamily="34" charset="0"/>
              <a:buChar char="•"/>
            </a:pPr>
            <a:r>
              <a:rPr lang="fi-FI" sz="1400" dirty="0"/>
              <a:t>Smart grid conceptual model and SGAM framework</a:t>
            </a:r>
          </a:p>
          <a:p>
            <a:pPr marL="682625" lvl="1" indent="-342900" eaLnBrk="1" hangingPunct="1">
              <a:buFont typeface="Arial" panose="020B0604020202020204" pitchFamily="34" charset="0"/>
              <a:buChar char="•"/>
            </a:pPr>
            <a:r>
              <a:rPr lang="fi-FI" sz="1400" dirty="0"/>
              <a:t>Smart grid communications architecture</a:t>
            </a:r>
          </a:p>
          <a:p>
            <a:pPr marL="682625" lvl="1" indent="-342900" eaLnBrk="1" hangingPunct="1">
              <a:buFont typeface="Arial" panose="020B0604020202020204" pitchFamily="34" charset="0"/>
              <a:buChar char="•"/>
            </a:pPr>
            <a:r>
              <a:rPr lang="fi-FI" sz="1400" dirty="0"/>
              <a:t>Communication technologies invloved</a:t>
            </a:r>
          </a:p>
          <a:p>
            <a:pPr marL="682625" lvl="1" indent="-342900" eaLnBrk="1" hangingPunct="1">
              <a:buFont typeface="Arial" panose="020B0604020202020204" pitchFamily="34" charset="0"/>
              <a:buChar char="•"/>
            </a:pPr>
            <a:r>
              <a:rPr lang="fi-FI" sz="1400" dirty="0"/>
              <a:t>Challenges &amp; standards</a:t>
            </a:r>
          </a:p>
          <a:p>
            <a:pPr marL="682625" lvl="1" indent="-342900" eaLnBrk="1" hangingPunct="1">
              <a:buFont typeface="Arial" panose="020B0604020202020204" pitchFamily="34" charset="0"/>
              <a:buChar char="•"/>
            </a:pPr>
            <a:r>
              <a:rPr lang="en-US" sz="1400" dirty="0"/>
              <a:t>Conclusions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655" y="1525980"/>
            <a:ext cx="5168522" cy="354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38C1A0E-7F3B-4EDB-AC7D-40CCA8AF8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2562427"/>
            <a:ext cx="3932809" cy="29336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2EF4A97-F87C-4671-929B-29DF64FE4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4924"/>
            <a:ext cx="5009511" cy="366595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487740"/>
            <a:ext cx="9144000" cy="552784"/>
          </a:xfrm>
        </p:spPr>
        <p:txBody>
          <a:bodyPr/>
          <a:lstStyle/>
          <a:p>
            <a:r>
              <a:rPr lang="fi-FI" dirty="0"/>
              <a:t>Conceptual model and SGAM framework for smart 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305130-7A07-493A-BB59-41EC348FA1DD}"/>
              </a:ext>
            </a:extLst>
          </p:cNvPr>
          <p:cNvSpPr txBox="1"/>
          <p:nvPr/>
        </p:nvSpPr>
        <p:spPr>
          <a:xfrm>
            <a:off x="5143500" y="1198668"/>
            <a:ext cx="4056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b="1" dirty="0"/>
              <a:t>EU model is similar to NIST model with addition to 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400" b="1" dirty="0"/>
              <a:t>Discovers various smart grid stakeholders and also different electrical and communication interfaces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9BC5F9A-768F-4DC4-B2B9-4BD8A2FD0330}"/>
              </a:ext>
            </a:extLst>
          </p:cNvPr>
          <p:cNvSpPr txBox="1"/>
          <p:nvPr/>
        </p:nvSpPr>
        <p:spPr>
          <a:xfrm>
            <a:off x="393671" y="5301466"/>
            <a:ext cx="4486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SGAM – Smart Grid Architecture Model</a:t>
            </a:r>
          </a:p>
          <a:p>
            <a:r>
              <a:rPr lang="en-IN" sz="1400" dirty="0"/>
              <a:t>NIST – National Institute of Standards and Technology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3D8E8CA-B495-4ADC-99C6-4C5D62B4E359}"/>
              </a:ext>
            </a:extLst>
          </p:cNvPr>
          <p:cNvSpPr txBox="1"/>
          <p:nvPr/>
        </p:nvSpPr>
        <p:spPr>
          <a:xfrm>
            <a:off x="393671" y="4832511"/>
            <a:ext cx="3775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/>
              <a:t>Figure: Smart Grid Conceptual Model (EU)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F3704C8-C31B-4133-8CE9-D02DDB18A887}"/>
              </a:ext>
            </a:extLst>
          </p:cNvPr>
          <p:cNvSpPr txBox="1"/>
          <p:nvPr/>
        </p:nvSpPr>
        <p:spPr>
          <a:xfrm>
            <a:off x="6164045" y="5382477"/>
            <a:ext cx="2435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/>
              <a:t>Figure: SGAM frame work</a:t>
            </a:r>
          </a:p>
        </p:txBody>
      </p:sp>
    </p:spTree>
    <p:extLst>
      <p:ext uri="{BB962C8B-B14F-4D97-AF65-F5344CB8AC3E}">
        <p14:creationId xmlns:p14="http://schemas.microsoft.com/office/powerpoint/2010/main" val="3946378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r>
              <a:rPr lang="fi-FI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fi-FI" b="0" dirty="0"/>
              <a:t/>
            </a:r>
            <a:br>
              <a:rPr lang="fi-FI" b="0" dirty="0"/>
            </a:b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/>
          <a:lstStyle/>
          <a:p>
            <a:r>
              <a:rPr lang="fi-FI" dirty="0"/>
              <a:t>Smart grid communications architecture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698" y="1387740"/>
            <a:ext cx="6448302" cy="42629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457" y="1563708"/>
            <a:ext cx="260324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Smart grid communications network is divided into many network 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Smart grid end-to-end communication architecture have different domains: end-user premises, transmission grids and distribution grids and generation.</a:t>
            </a:r>
            <a:br>
              <a:rPr lang="en-US" sz="1400" b="1" dirty="0"/>
            </a:b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/>
            </a:r>
            <a:br>
              <a:rPr lang="en-US" sz="1400" b="1" dirty="0"/>
            </a:b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7050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79653F4-4212-4826-BD35-84138806F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63" y="602453"/>
            <a:ext cx="6019651" cy="30745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2EE09A-773E-4E3D-B49D-166D15A443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2414" y="1408386"/>
            <a:ext cx="2971586" cy="224266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Customer premises network consists of big industries, small and medium business, office buildings, smart buildings and standard home users.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Due to different nature of sites, these sites are further grouped as HAN, BAN and IAN </a:t>
            </a:r>
          </a:p>
          <a:p>
            <a:endParaRPr lang="en-I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8055E4-537C-41B1-8EE0-A63D309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583" y="161916"/>
            <a:ext cx="7772400" cy="900000"/>
          </a:xfrm>
        </p:spPr>
        <p:txBody>
          <a:bodyPr/>
          <a:lstStyle/>
          <a:p>
            <a:r>
              <a:rPr lang="fi-FI" dirty="0"/>
              <a:t>Customer premises network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44826E-E5A3-4A44-A3C2-E20075C756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1144720-717C-4692-B87C-7FE3A54C80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A865D82-E772-456F-822A-3D49D8FA3DF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736ED9A-07E4-4F45-97B5-A145EF429FB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xmlns="" id="{9DAE6F2E-83CC-4A60-B6F4-2CF57E6E2759}"/>
              </a:ext>
            </a:extLst>
          </p:cNvPr>
          <p:cNvSpPr txBox="1">
            <a:spLocks/>
          </p:cNvSpPr>
          <p:nvPr/>
        </p:nvSpPr>
        <p:spPr bwMode="auto">
          <a:xfrm>
            <a:off x="688782" y="3217344"/>
            <a:ext cx="4230058" cy="26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IN" dirty="0"/>
              <a:t>Fig: Basic network architecture</a:t>
            </a:r>
          </a:p>
          <a:p>
            <a:endParaRPr lang="en-IN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xmlns="" id="{59E06469-5646-44B1-948F-2998CC8C3D24}"/>
              </a:ext>
            </a:extLst>
          </p:cNvPr>
          <p:cNvSpPr txBox="1">
            <a:spLocks/>
          </p:cNvSpPr>
          <p:nvPr/>
        </p:nvSpPr>
        <p:spPr bwMode="auto">
          <a:xfrm>
            <a:off x="294291" y="3797817"/>
            <a:ext cx="8786648" cy="137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HAN provides communications between household appliances (capable of sending &amp; receiving signals) and smart meter, in-home displays (IHDs) and/or home energy management (HEM) systems. This facilitates controlling and managing loads and providing total electricity costs.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BAN &amp; IAN used for commercial and industrial customers with help in building automation, HVAC, heating, ventilation and other energy management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This network is connected to other parts of the network in SG via smart meter and internet gateway.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B7635AE-EA42-4F93-870F-CF9232E75721}"/>
              </a:ext>
            </a:extLst>
          </p:cNvPr>
          <p:cNvSpPr/>
          <p:nvPr/>
        </p:nvSpPr>
        <p:spPr>
          <a:xfrm>
            <a:off x="5259113" y="576717"/>
            <a:ext cx="3853356" cy="652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Supported Communication technologies:</a:t>
            </a: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Wired: PLC, Ethernet</a:t>
            </a: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Wireless: Bluetooth, Zigbee, </a:t>
            </a:r>
            <a:r>
              <a:rPr lang="en-IN" sz="1400" dirty="0" err="1">
                <a:solidFill>
                  <a:schemeClr val="tx1"/>
                </a:solidFill>
              </a:rPr>
              <a:t>Wifi</a:t>
            </a:r>
            <a:r>
              <a:rPr lang="en-IN" sz="1400" dirty="0">
                <a:solidFill>
                  <a:schemeClr val="tx1"/>
                </a:solidFill>
              </a:rPr>
              <a:t>, Mesh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A7C8D140-5461-42A8-84B8-9E5E31F3E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712837"/>
              </p:ext>
            </p:extLst>
          </p:nvPr>
        </p:nvGraphicFramePr>
        <p:xfrm>
          <a:off x="447048" y="5173137"/>
          <a:ext cx="8408275" cy="824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xmlns="" val="215520107"/>
                    </a:ext>
                  </a:extLst>
                </a:gridCol>
                <a:gridCol w="2627586">
                  <a:extLst>
                    <a:ext uri="{9D8B030D-6E8A-4147-A177-3AD203B41FA5}">
                      <a16:colId xmlns:a16="http://schemas.microsoft.com/office/drawing/2014/main" xmlns="" val="189223763"/>
                    </a:ext>
                  </a:extLst>
                </a:gridCol>
                <a:gridCol w="1187669">
                  <a:extLst>
                    <a:ext uri="{9D8B030D-6E8A-4147-A177-3AD203B41FA5}">
                      <a16:colId xmlns:a16="http://schemas.microsoft.com/office/drawing/2014/main" xmlns="" val="1547936584"/>
                    </a:ext>
                  </a:extLst>
                </a:gridCol>
                <a:gridCol w="1366345">
                  <a:extLst>
                    <a:ext uri="{9D8B030D-6E8A-4147-A177-3AD203B41FA5}">
                      <a16:colId xmlns:a16="http://schemas.microsoft.com/office/drawing/2014/main" xmlns="" val="1515672470"/>
                    </a:ext>
                  </a:extLst>
                </a:gridCol>
                <a:gridCol w="1702676">
                  <a:extLst>
                    <a:ext uri="{9D8B030D-6E8A-4147-A177-3AD203B41FA5}">
                      <a16:colId xmlns:a16="http://schemas.microsoft.com/office/drawing/2014/main" xmlns="" val="260214292"/>
                    </a:ext>
                  </a:extLst>
                </a:gridCol>
              </a:tblGrid>
              <a:tr h="367167">
                <a:tc>
                  <a:txBody>
                    <a:bodyPr/>
                    <a:lstStyle/>
                    <a:p>
                      <a:r>
                        <a:rPr lang="en-IN" sz="12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Facilitation by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Data 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Latency (sec)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Rel.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967268"/>
                  </a:ext>
                </a:extLst>
              </a:tr>
              <a:tr h="433077">
                <a:tc>
                  <a:txBody>
                    <a:bodyPr/>
                    <a:lstStyle/>
                    <a:p>
                      <a:r>
                        <a:rPr lang="en-IN" sz="1200" dirty="0"/>
                        <a:t>Home automation</a:t>
                      </a:r>
                    </a:p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Building automation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Bi-directional communication in home, industry and business areas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10-100</a:t>
                      </a:r>
                    </a:p>
                    <a:p>
                      <a:r>
                        <a:rPr lang="en-IN" sz="1200" dirty="0"/>
                        <a:t>&gt;100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3628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62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8055E4-537C-41B1-8EE0-A63D309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167" y="262759"/>
            <a:ext cx="8067404" cy="851712"/>
          </a:xfrm>
        </p:spPr>
        <p:txBody>
          <a:bodyPr/>
          <a:lstStyle/>
          <a:p>
            <a:r>
              <a:rPr lang="fi-FI" dirty="0"/>
              <a:t> Communications network in distribution grid (1)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44826E-E5A3-4A44-A3C2-E20075C756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1144720-717C-4692-B87C-7FE3A54C80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A865D82-E772-456F-822A-3D49D8FA3DF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736ED9A-07E4-4F45-97B5-A145EF429FB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xmlns="" id="{59E06469-5646-44B1-948F-2998CC8C3D24}"/>
              </a:ext>
            </a:extLst>
          </p:cNvPr>
          <p:cNvSpPr txBox="1">
            <a:spLocks/>
          </p:cNvSpPr>
          <p:nvPr/>
        </p:nvSpPr>
        <p:spPr bwMode="auto">
          <a:xfrm>
            <a:off x="357352" y="1563441"/>
            <a:ext cx="8786648" cy="215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The communications network area applies to distribution grid are NAN and FAN.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NAN/FAN networks supports information flow between WAN and consumer premises network.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Smart grid applications in NAN &amp; FAN are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400" dirty="0"/>
              <a:t>Commercial: Meter reading, prepayment, TOU/RTP/CPP pricing, customer info and messaging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400" dirty="0"/>
              <a:t>Technical: Distribution automation (DA), Demand response (DR), electric transportation, firmware updates, program/configuration update, outage management, service switch operation, premises network administration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The data rates and coverage distance requirements for these applications are higher than premises area networks. And the exact requirements for each application are different.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42E7F65F-18D5-4081-B83A-1E5417CFF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964977"/>
              </p:ext>
            </p:extLst>
          </p:nvPr>
        </p:nvGraphicFramePr>
        <p:xfrm>
          <a:off x="357352" y="3710156"/>
          <a:ext cx="8408275" cy="2101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951">
                  <a:extLst>
                    <a:ext uri="{9D8B030D-6E8A-4147-A177-3AD203B41FA5}">
                      <a16:colId xmlns:a16="http://schemas.microsoft.com/office/drawing/2014/main" xmlns="" val="215520107"/>
                    </a:ext>
                  </a:extLst>
                </a:gridCol>
                <a:gridCol w="4040505">
                  <a:extLst>
                    <a:ext uri="{9D8B030D-6E8A-4147-A177-3AD203B41FA5}">
                      <a16:colId xmlns:a16="http://schemas.microsoft.com/office/drawing/2014/main" xmlns="" val="189223763"/>
                    </a:ext>
                  </a:extLst>
                </a:gridCol>
                <a:gridCol w="896606">
                  <a:extLst>
                    <a:ext uri="{9D8B030D-6E8A-4147-A177-3AD203B41FA5}">
                      <a16:colId xmlns:a16="http://schemas.microsoft.com/office/drawing/2014/main" xmlns="" val="1547936584"/>
                    </a:ext>
                  </a:extLst>
                </a:gridCol>
                <a:gridCol w="896607">
                  <a:extLst>
                    <a:ext uri="{9D8B030D-6E8A-4147-A177-3AD203B41FA5}">
                      <a16:colId xmlns:a16="http://schemas.microsoft.com/office/drawing/2014/main" xmlns="" val="1515672470"/>
                    </a:ext>
                  </a:extLst>
                </a:gridCol>
                <a:gridCol w="896606">
                  <a:extLst>
                    <a:ext uri="{9D8B030D-6E8A-4147-A177-3AD203B41FA5}">
                      <a16:colId xmlns:a16="http://schemas.microsoft.com/office/drawing/2014/main" xmlns="" val="260214292"/>
                    </a:ext>
                  </a:extLst>
                </a:gridCol>
              </a:tblGrid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Facilitation by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Data</a:t>
                      </a:r>
                    </a:p>
                    <a:p>
                      <a:r>
                        <a:rPr lang="en-IN" sz="1200" dirty="0"/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Latency</a:t>
                      </a:r>
                    </a:p>
                    <a:p>
                      <a:r>
                        <a:rPr lang="en-IN" sz="1200" dirty="0"/>
                        <a:t>(sec)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Rel.</a:t>
                      </a:r>
                    </a:p>
                    <a:p>
                      <a:r>
                        <a:rPr lang="en-IN" sz="1200" dirty="0"/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967268"/>
                  </a:ext>
                </a:extLst>
              </a:tr>
              <a:tr h="547385">
                <a:tc>
                  <a:txBody>
                    <a:bodyPr/>
                    <a:lstStyle/>
                    <a:p>
                      <a:r>
                        <a:rPr lang="en-IN" sz="1200" dirty="0"/>
                        <a:t>Meter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Enables bi-directional communication between meter and centralized management site with AMI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100-2400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&gt;98-99.5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3628549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Pricing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Broadcasting price information to meters and devices for customers with TOU (time of use), RTP (real time pricing) and CPP (critical peak pricing)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6390544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Prepayment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Allows customer to buy services in advance. Not required to use separate prepaid meters.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50-150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6678338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BF0270E-3DE4-4238-94D5-9894E238FBB3}"/>
              </a:ext>
            </a:extLst>
          </p:cNvPr>
          <p:cNvSpPr/>
          <p:nvPr/>
        </p:nvSpPr>
        <p:spPr>
          <a:xfrm>
            <a:off x="5143500" y="899945"/>
            <a:ext cx="3853356" cy="6529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Supported Communication technologies:</a:t>
            </a: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Wired: DSL, Coaxial, PLC, Ethernet</a:t>
            </a: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Wireless: Zigbee, </a:t>
            </a:r>
            <a:r>
              <a:rPr lang="en-IN" sz="1400" dirty="0" err="1">
                <a:solidFill>
                  <a:schemeClr val="tx1"/>
                </a:solidFill>
              </a:rPr>
              <a:t>Wifi</a:t>
            </a:r>
            <a:r>
              <a:rPr lang="en-IN" sz="1400" dirty="0">
                <a:solidFill>
                  <a:schemeClr val="tx1"/>
                </a:solidFill>
              </a:rPr>
              <a:t> Mesh, WiMAX, Cellular</a:t>
            </a:r>
          </a:p>
        </p:txBody>
      </p:sp>
    </p:spTree>
    <p:extLst>
      <p:ext uri="{BB962C8B-B14F-4D97-AF65-F5344CB8AC3E}">
        <p14:creationId xmlns:p14="http://schemas.microsoft.com/office/powerpoint/2010/main" val="3470979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8055E4-537C-41B1-8EE0-A63D309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988990" cy="900000"/>
          </a:xfrm>
        </p:spPr>
        <p:txBody>
          <a:bodyPr/>
          <a:lstStyle/>
          <a:p>
            <a:r>
              <a:rPr lang="fi-FI" dirty="0"/>
              <a:t> Communications network in distribution grid (2)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44826E-E5A3-4A44-A3C2-E20075C756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1144720-717C-4692-B87C-7FE3A54C80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A865D82-E772-456F-822A-3D49D8FA3DF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736ED9A-07E4-4F45-97B5-A145EF429FB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34946EE5-7C8F-429F-A237-5E3124C19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711177"/>
              </p:ext>
            </p:extLst>
          </p:nvPr>
        </p:nvGraphicFramePr>
        <p:xfrm>
          <a:off x="362757" y="868680"/>
          <a:ext cx="840827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595">
                  <a:extLst>
                    <a:ext uri="{9D8B030D-6E8A-4147-A177-3AD203B41FA5}">
                      <a16:colId xmlns:a16="http://schemas.microsoft.com/office/drawing/2014/main" xmlns="" val="215520107"/>
                    </a:ext>
                  </a:extLst>
                </a:gridCol>
                <a:gridCol w="4508938">
                  <a:extLst>
                    <a:ext uri="{9D8B030D-6E8A-4147-A177-3AD203B41FA5}">
                      <a16:colId xmlns:a16="http://schemas.microsoft.com/office/drawing/2014/main" xmlns="" val="189223763"/>
                    </a:ext>
                  </a:extLst>
                </a:gridCol>
                <a:gridCol w="977462">
                  <a:extLst>
                    <a:ext uri="{9D8B030D-6E8A-4147-A177-3AD203B41FA5}">
                      <a16:colId xmlns:a16="http://schemas.microsoft.com/office/drawing/2014/main" xmlns="" val="1547936584"/>
                    </a:ext>
                  </a:extLst>
                </a:gridCol>
                <a:gridCol w="767255">
                  <a:extLst>
                    <a:ext uri="{9D8B030D-6E8A-4147-A177-3AD203B41FA5}">
                      <a16:colId xmlns:a16="http://schemas.microsoft.com/office/drawing/2014/main" xmlns="" val="1515672470"/>
                    </a:ext>
                  </a:extLst>
                </a:gridCol>
                <a:gridCol w="636025">
                  <a:extLst>
                    <a:ext uri="{9D8B030D-6E8A-4147-A177-3AD203B41FA5}">
                      <a16:colId xmlns:a16="http://schemas.microsoft.com/office/drawing/2014/main" xmlns="" val="260214292"/>
                    </a:ext>
                  </a:extLst>
                </a:gridCol>
              </a:tblGrid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Facilitation by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Data</a:t>
                      </a:r>
                    </a:p>
                    <a:p>
                      <a:r>
                        <a:rPr lang="en-IN" sz="1200" dirty="0"/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Latency</a:t>
                      </a:r>
                    </a:p>
                    <a:p>
                      <a:r>
                        <a:rPr lang="en-IN" sz="1200" dirty="0"/>
                        <a:t>(sec)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Rel.</a:t>
                      </a:r>
                    </a:p>
                    <a:p>
                      <a:r>
                        <a:rPr lang="en-IN" sz="1200" dirty="0"/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967268"/>
                  </a:ext>
                </a:extLst>
              </a:tr>
              <a:tr h="547385">
                <a:tc>
                  <a:txBody>
                    <a:bodyPr/>
                    <a:lstStyle/>
                    <a:p>
                      <a:r>
                        <a:rPr lang="en-IN" sz="1200" dirty="0"/>
                        <a:t>Demand response (DR)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Enables utility to talk with devices at customer premises and reducing the load during peak demand periods. Direct load control can turn ON/OFF the selected devices by the utility.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3628549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Service switch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Facilitates to switch the service without rolling a service man and vehicles from the utility end. Reduces service time and expenses involved in it.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6390544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Distribution automation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Gives real time information of grid structure, automation, control, data communication and info management, monitor of distribution grid.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100-1000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6678338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Outage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To detect the outage immediately and reporting over &amp; under voltage scenarios.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0841118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Customer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Enables efficient integration of distributed renewable systems and battery systems.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9332195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Electric transportation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Involves both way electricity between Vehicle and grid. Acquiring knowledge of battery charge state by the utility.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8939181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Firmware updates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Utilities will upgrade firmware, security updates and configurations of their remote devices at the user premises.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400k-2000k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949216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Customer info and messaging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Access to account information, consumption data and outage info by the user. These applications provided by utility/3</a:t>
                      </a:r>
                      <a:r>
                        <a:rPr lang="en-IN" sz="1200" baseline="30000" dirty="0"/>
                        <a:t>rd</a:t>
                      </a:r>
                      <a:r>
                        <a:rPr lang="en-IN" sz="1200" dirty="0"/>
                        <a:t> party.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50-200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2107459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Premises network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Allow users to connect or disconnect premises network equipment to/from network using IVR or web portal.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1939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508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C8055E4-537C-41B1-8EE0-A63D309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152766"/>
            <a:ext cx="7772400" cy="900000"/>
          </a:xfrm>
        </p:spPr>
        <p:txBody>
          <a:bodyPr/>
          <a:lstStyle/>
          <a:p>
            <a:r>
              <a:rPr lang="fi-FI" dirty="0"/>
              <a:t>Communications network in transmission grid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44826E-E5A3-4A44-A3C2-E20075C756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1144720-717C-4692-B87C-7FE3A54C80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0A865D82-E772-456F-822A-3D49D8FA3DF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736ED9A-07E4-4F45-97B5-A145EF429FB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xmlns="" id="{59E06469-5646-44B1-948F-2998CC8C3D24}"/>
              </a:ext>
            </a:extLst>
          </p:cNvPr>
          <p:cNvSpPr txBox="1">
            <a:spLocks/>
          </p:cNvSpPr>
          <p:nvPr/>
        </p:nvSpPr>
        <p:spPr bwMode="auto">
          <a:xfrm>
            <a:off x="357352" y="1269156"/>
            <a:ext cx="8786648" cy="215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The communications network area applies to transmission grid is WAN.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Aids to avoid cascading outages with real-time information related to the power grid state.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Provides high data resolution and shorter response time then SCADA and EMS.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dirty="0"/>
              <a:t>The three domains in WAN applications are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N" sz="1400" dirty="0"/>
              <a:t>Wide-area protection, Wide-area control and Wide-area monitoring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5CE9B803-7CA6-4881-BAB6-650CBCA66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374818"/>
              </p:ext>
            </p:extLst>
          </p:nvPr>
        </p:nvGraphicFramePr>
        <p:xfrm>
          <a:off x="378373" y="2513394"/>
          <a:ext cx="8408276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527">
                  <a:extLst>
                    <a:ext uri="{9D8B030D-6E8A-4147-A177-3AD203B41FA5}">
                      <a16:colId xmlns:a16="http://schemas.microsoft.com/office/drawing/2014/main" xmlns="" val="215520107"/>
                    </a:ext>
                  </a:extLst>
                </a:gridCol>
                <a:gridCol w="4054479">
                  <a:extLst>
                    <a:ext uri="{9D8B030D-6E8A-4147-A177-3AD203B41FA5}">
                      <a16:colId xmlns:a16="http://schemas.microsoft.com/office/drawing/2014/main" xmlns="" val="189223763"/>
                    </a:ext>
                  </a:extLst>
                </a:gridCol>
                <a:gridCol w="1439918">
                  <a:extLst>
                    <a:ext uri="{9D8B030D-6E8A-4147-A177-3AD203B41FA5}">
                      <a16:colId xmlns:a16="http://schemas.microsoft.com/office/drawing/2014/main" xmlns="" val="807207994"/>
                    </a:ext>
                  </a:extLst>
                </a:gridCol>
                <a:gridCol w="725213">
                  <a:extLst>
                    <a:ext uri="{9D8B030D-6E8A-4147-A177-3AD203B41FA5}">
                      <a16:colId xmlns:a16="http://schemas.microsoft.com/office/drawing/2014/main" xmlns="" val="1547936584"/>
                    </a:ext>
                  </a:extLst>
                </a:gridCol>
                <a:gridCol w="556943">
                  <a:extLst>
                    <a:ext uri="{9D8B030D-6E8A-4147-A177-3AD203B41FA5}">
                      <a16:colId xmlns:a16="http://schemas.microsoft.com/office/drawing/2014/main" xmlns="" val="1515672470"/>
                    </a:ext>
                  </a:extLst>
                </a:gridCol>
                <a:gridCol w="599196">
                  <a:extLst>
                    <a:ext uri="{9D8B030D-6E8A-4147-A177-3AD203B41FA5}">
                      <a16:colId xmlns:a16="http://schemas.microsoft.com/office/drawing/2014/main" xmlns="" val="260214292"/>
                    </a:ext>
                  </a:extLst>
                </a:gridCol>
              </a:tblGrid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89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/>
                        <a:t>Facilitation by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Other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Data</a:t>
                      </a:r>
                    </a:p>
                    <a:p>
                      <a:r>
                        <a:rPr lang="en-IN" sz="1200" dirty="0"/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Latency</a:t>
                      </a:r>
                    </a:p>
                    <a:p>
                      <a:r>
                        <a:rPr lang="en-IN" sz="1200" dirty="0"/>
                        <a:t>(sec)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Rel.</a:t>
                      </a:r>
                    </a:p>
                    <a:p>
                      <a:r>
                        <a:rPr lang="en-IN" sz="1200" dirty="0"/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967268"/>
                  </a:ext>
                </a:extLst>
              </a:tr>
              <a:tr h="547385">
                <a:tc>
                  <a:txBody>
                    <a:bodyPr/>
                    <a:lstStyle/>
                    <a:p>
                      <a:r>
                        <a:rPr lang="en-IN" sz="1200" dirty="0"/>
                        <a:t>Wide-area 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Facilitates fully automatic protection for protecting power system against blackouts, congestion in transmission and stressed conditions or unexpected events. Involves load-shedding, adaptive islanding and quick reaction to faults.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200" dirty="0"/>
                        <a:t>Typical communication protocols used MIRRORED BITS, IEC 61850 GOOSE and ETHER-CAT communications</a:t>
                      </a:r>
                    </a:p>
                    <a:p>
                      <a:endParaRPr lang="en-IN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4-157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3628549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Wide-area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Provides automatic self-healing intelligence with the platform to operate rapid generator tripping and reactive power compensation switching. Contains HVDC and FACTS devices. Also includes damping control, voltage and frequency stability control. 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4-157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6390544"/>
                  </a:ext>
                </a:extLst>
              </a:tr>
              <a:tr h="367007">
                <a:tc>
                  <a:txBody>
                    <a:bodyPr/>
                    <a:lstStyle/>
                    <a:p>
                      <a:r>
                        <a:rPr lang="en-IN" sz="1200" dirty="0"/>
                        <a:t>Wide-area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Enables providing the real-time system data captured from IEDs and PMUs. Helps in power grid opportunities to improve voltage stability and frequency oscillations detection.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Information obtained from power system by IEEE C37.118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&lt;0.1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/>
                        <a:t>&gt;99.9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667833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E69111D-29B0-4762-A675-5520E1E47647}"/>
              </a:ext>
            </a:extLst>
          </p:cNvPr>
          <p:cNvSpPr/>
          <p:nvPr/>
        </p:nvSpPr>
        <p:spPr>
          <a:xfrm>
            <a:off x="5143500" y="590171"/>
            <a:ext cx="3853356" cy="4653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Supported Communication technologies:</a:t>
            </a: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Wired: Fibre optic; Wireless: </a:t>
            </a:r>
            <a:r>
              <a:rPr lang="en-IN" sz="1400" dirty="0" err="1">
                <a:solidFill>
                  <a:schemeClr val="tx1"/>
                </a:solidFill>
              </a:rPr>
              <a:t>WiMax</a:t>
            </a:r>
            <a:r>
              <a:rPr lang="en-IN" sz="1400" dirty="0">
                <a:solidFill>
                  <a:schemeClr val="tx1"/>
                </a:solidFill>
              </a:rPr>
              <a:t> &amp; Cellular</a:t>
            </a:r>
          </a:p>
        </p:txBody>
      </p:sp>
    </p:spTree>
    <p:extLst>
      <p:ext uri="{BB962C8B-B14F-4D97-AF65-F5344CB8AC3E}">
        <p14:creationId xmlns:p14="http://schemas.microsoft.com/office/powerpoint/2010/main" val="67805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50564" y="149540"/>
            <a:ext cx="7772400" cy="900000"/>
          </a:xfrm>
        </p:spPr>
        <p:txBody>
          <a:bodyPr/>
          <a:lstStyle/>
          <a:p>
            <a:r>
              <a:rPr lang="fi-FI" sz="2800" dirty="0"/>
              <a:t>Communication technologies comparison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ELEC-E8423 - Smart Grid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10.04.2018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0A0EDD7-7786-474E-B2EB-199A6DFAE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59" y="725214"/>
            <a:ext cx="8451761" cy="5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36751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14311</TotalTime>
  <Words>1577</Words>
  <Application>Microsoft Office PowerPoint</Application>
  <PresentationFormat>On-screen Show (4:3)</PresentationFormat>
  <Paragraphs>227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presentation</vt:lpstr>
      <vt:lpstr>Aalto Content - Green</vt:lpstr>
      <vt:lpstr>ELEC-E8423 - Smart Grid  Communication solutions for  Smart Grid</vt:lpstr>
      <vt:lpstr>Introduction</vt:lpstr>
      <vt:lpstr>Conceptual model and SGAM framework for smart grid</vt:lpstr>
      <vt:lpstr>Smart grid communications architecture</vt:lpstr>
      <vt:lpstr>Customer premises network</vt:lpstr>
      <vt:lpstr> Communications network in distribution grid (1)</vt:lpstr>
      <vt:lpstr> Communications network in distribution grid (2)</vt:lpstr>
      <vt:lpstr>Communications network in transmission grid</vt:lpstr>
      <vt:lpstr>Communication technologies comparison</vt:lpstr>
      <vt:lpstr>Mapping of communication networks on SGAM communication layer</vt:lpstr>
      <vt:lpstr>Challenges and standards  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1163</cp:revision>
  <dcterms:created xsi:type="dcterms:W3CDTF">2010-03-23T14:57:30Z</dcterms:created>
  <dcterms:modified xsi:type="dcterms:W3CDTF">2018-04-10T06:07:18Z</dcterms:modified>
</cp:coreProperties>
</file>