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55" r:id="rId4"/>
    <p:sldId id="363" r:id="rId5"/>
    <p:sldId id="365" r:id="rId6"/>
    <p:sldId id="366" r:id="rId7"/>
    <p:sldId id="369" r:id="rId8"/>
    <p:sldId id="367" r:id="rId9"/>
    <p:sldId id="368" r:id="rId10"/>
    <p:sldId id="352"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0349" autoAdjust="0"/>
  </p:normalViewPr>
  <p:slideViewPr>
    <p:cSldViewPr snapToGrid="0" snapToObjects="1">
      <p:cViewPr varScale="1">
        <p:scale>
          <a:sx n="120" d="100"/>
          <a:sy n="120" d="100"/>
        </p:scale>
        <p:origin x="-137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3/19/2018</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3/19/2018</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1">
                <a:cs typeface="Calibri"/>
              </a:rPr>
              <a:t>Let's begin by defining the term prosumer, just in case</a:t>
            </a:r>
          </a:p>
          <a:p>
            <a:endParaRPr lang="en-US" noProof="1">
              <a:cs typeface="Calibri"/>
            </a:endParaRPr>
          </a:p>
          <a:p>
            <a:r>
              <a:rPr lang="en-US" noProof="1">
                <a:cs typeface="Calibri"/>
              </a:rPr>
              <a:t>On the local resources, we have focused mainly on electricity production, so heat is mentioned, but not went trough in detail</a:t>
            </a:r>
          </a:p>
          <a:p>
            <a:endParaRPr lang="en-US" noProof="1">
              <a:cs typeface="Calibri"/>
            </a:endParaRPr>
          </a:p>
          <a:p>
            <a:r>
              <a:rPr lang="en-US" noProof="1">
                <a:cs typeface="Calibri"/>
              </a:rPr>
              <a:t>Then we talk about energy matching, why it's useful and how can it be done</a:t>
            </a:r>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Local energy resources for example individual residential houses, like detached houses</a:t>
            </a:r>
          </a:p>
          <a:p>
            <a:endParaRPr lang="en-US" dirty="0">
              <a:cs typeface="Calibri"/>
            </a:endParaRPr>
          </a:p>
          <a:p>
            <a:r>
              <a:rPr lang="en-US" dirty="0">
                <a:cs typeface="Calibri"/>
              </a:rPr>
              <a:t>Apart from geographical location, both of them depend heavily on environmental circumstances and also seasons</a:t>
            </a:r>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a:cs typeface="Calibri"/>
              </a:rPr>
              <a:t>There are different ways to store electricity locally by individual consumers, two of the most feasible are: large batteries and also electric vehicles</a:t>
            </a:r>
          </a:p>
          <a:p>
            <a:endParaRPr lang="en-US" dirty="0">
              <a:cs typeface="Calibri"/>
            </a:endParaRPr>
          </a:p>
          <a:p>
            <a:r>
              <a:rPr lang="en-US" dirty="0">
                <a:cs typeface="Calibri"/>
              </a:rPr>
              <a:t>Depending on the complexity of the operation algorithm of STORAGE --&gt; Batteries possess a real value on smoothing out demand</a:t>
            </a:r>
            <a:endParaRPr lang="en-US" dirty="0"/>
          </a:p>
          <a:p>
            <a:r>
              <a:rPr lang="en-US" dirty="0">
                <a:cs typeface="Calibri"/>
              </a:rPr>
              <a:t>These results are from a case, where the household had implemented solar panels as well!</a:t>
            </a:r>
          </a:p>
          <a:p>
            <a:endParaRPr lang="en-US" dirty="0">
              <a:cs typeface="Calibri"/>
            </a:endParaRPr>
          </a:p>
          <a:p>
            <a:r>
              <a:rPr lang="en-US" dirty="0">
                <a:cs typeface="Calibri"/>
              </a:rPr>
              <a:t>Storage is in one way the electricity consumer, when it's not in use</a:t>
            </a:r>
          </a:p>
          <a:p>
            <a:r>
              <a:rPr lang="en-US" dirty="0">
                <a:cs typeface="Calibri"/>
              </a:rPr>
              <a:t>Rise of consumption corresponds to more electricity based system emissions </a:t>
            </a:r>
            <a:r>
              <a:rPr lang="en-US" dirty="0" err="1">
                <a:cs typeface="Calibri"/>
              </a:rPr>
              <a:t>etc</a:t>
            </a:r>
          </a:p>
          <a:p>
            <a:endParaRPr lang="en-US" dirty="0">
              <a:cs typeface="Calibri"/>
            </a:endParaRPr>
          </a:p>
        </p:txBody>
      </p:sp>
    </p:spTree>
    <p:extLst>
      <p:ext uri="{BB962C8B-B14F-4D97-AF65-F5344CB8AC3E}">
        <p14:creationId xmlns:p14="http://schemas.microsoft.com/office/powerpoint/2010/main" val="1856582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a:cs typeface="Calibri"/>
              </a:rPr>
              <a:t>Taking into account all of the previously mentioned solutions, implementation could look something like this, in order to fully achieve the </a:t>
            </a:r>
            <a:r>
              <a:rPr lang="en-US" dirty="0" err="1">
                <a:cs typeface="Calibri"/>
              </a:rPr>
              <a:t>edvantages</a:t>
            </a:r>
            <a:r>
              <a:rPr lang="en-US" dirty="0">
                <a:cs typeface="Calibri"/>
              </a:rPr>
              <a:t> of local energy resources as well as energy matching.</a:t>
            </a:r>
          </a:p>
          <a:p>
            <a:r>
              <a:rPr lang="en-US" dirty="0"/>
              <a:t/>
            </a:r>
            <a:br>
              <a:rPr lang="en-US" dirty="0"/>
            </a:br>
            <a:r>
              <a:rPr lang="en-US" dirty="0">
                <a:cs typeface="Calibri"/>
              </a:rPr>
              <a:t>So we have local resources, storage and grid, all connected to the consumer through an intelligent optimized system. Imported electricity from the grid also uses load management to fully optimize the entire system.</a:t>
            </a:r>
          </a:p>
        </p:txBody>
      </p:sp>
    </p:spTree>
    <p:extLst>
      <p:ext uri="{BB962C8B-B14F-4D97-AF65-F5344CB8AC3E}">
        <p14:creationId xmlns:p14="http://schemas.microsoft.com/office/powerpoint/2010/main" val="2772077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eeexplore.ieee.org.libproxy.aalto.fi/xpl/RecentIssue.jsp?punumber=5165411" TargetMode="External"/><Relationship Id="rId7" Type="http://schemas.openxmlformats.org/officeDocument/2006/relationships/hyperlink" Target="https://www.tesla.com/fi_FI/powerwall"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www.arevasolar.fi/fi/aurinkopaneelit-omakotitaloon" TargetMode="External"/><Relationship Id="rId5" Type="http://schemas.openxmlformats.org/officeDocument/2006/relationships/hyperlink" Target="https://www.motiva.fi/ratkaisut/uusiutuva_energia/tuulivoima/pientuulivoima" TargetMode="External"/><Relationship Id="rId4" Type="http://schemas.openxmlformats.org/officeDocument/2006/relationships/hyperlink" Target="http://ieeexplore.ieee.org.libproxy.aalto.fi/xpl/tocresult.jsp?isnumber=6397636"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r>
              <a:rPr lang="en-US" dirty="0">
                <a:solidFill>
                  <a:schemeClr val="tx1"/>
                </a:solidFill>
                <a:latin typeface="ＭＳ Ｐゴシック"/>
              </a:rPr>
              <a:t/>
            </a:r>
            <a:br>
              <a:rPr lang="en-US" dirty="0">
                <a:solidFill>
                  <a:schemeClr val="tx1"/>
                </a:solidFill>
                <a:latin typeface="ＭＳ Ｐゴシック"/>
              </a:rPr>
            </a:br>
            <a:r>
              <a:rPr lang="en-US" dirty="0">
                <a:solidFill>
                  <a:schemeClr val="tx1"/>
                </a:solidFill>
                <a:latin typeface="ＭＳ Ｐゴシック"/>
              </a:rPr>
              <a:t/>
            </a:r>
            <a:br>
              <a:rPr lang="en-US" dirty="0">
                <a:solidFill>
                  <a:schemeClr val="tx1"/>
                </a:solidFill>
                <a:latin typeface="ＭＳ Ｐゴシック"/>
              </a:rPr>
            </a:br>
            <a:r>
              <a:rPr lang="fi-FI" sz="3200" dirty="0" err="1">
                <a:cs typeface="Arial"/>
              </a:rPr>
              <a:t>Prosumer</a:t>
            </a:r>
            <a:r>
              <a:rPr lang="fi-FI" sz="3200" dirty="0">
                <a:cs typeface="Arial"/>
              </a:rPr>
              <a:t> / </a:t>
            </a:r>
            <a:r>
              <a:rPr lang="fi-FI" sz="3200" dirty="0" err="1">
                <a:cs typeface="Arial"/>
              </a:rPr>
              <a:t>Consumers</a:t>
            </a:r>
            <a:r>
              <a:rPr lang="fi-FI" sz="3200" dirty="0">
                <a:cs typeface="Arial"/>
              </a:rPr>
              <a:t>. </a:t>
            </a:r>
            <a:r>
              <a:rPr lang="fi-FI" sz="3200" dirty="0" err="1">
                <a:cs typeface="Arial"/>
              </a:rPr>
              <a:t>Local</a:t>
            </a:r>
            <a:r>
              <a:rPr lang="fi-FI" sz="3200" dirty="0">
                <a:cs typeface="Arial"/>
              </a:rPr>
              <a:t> </a:t>
            </a:r>
            <a:r>
              <a:rPr lang="fi-FI" sz="3200" dirty="0" err="1">
                <a:cs typeface="Arial"/>
              </a:rPr>
              <a:t>energy</a:t>
            </a:r>
            <a:r>
              <a:rPr lang="fi-FI" sz="3200" dirty="0">
                <a:cs typeface="Arial"/>
              </a:rPr>
              <a:t> </a:t>
            </a:r>
            <a:r>
              <a:rPr lang="fi-FI" sz="3200" dirty="0" err="1">
                <a:cs typeface="Arial"/>
              </a:rPr>
              <a:t>resources</a:t>
            </a:r>
            <a:r>
              <a:rPr lang="fi-FI" sz="3200" dirty="0">
                <a:cs typeface="Arial"/>
              </a:rPr>
              <a:t> and </a:t>
            </a:r>
            <a:r>
              <a:rPr lang="fi-FI" sz="3200" dirty="0" err="1">
                <a:cs typeface="Arial"/>
              </a:rPr>
              <a:t>local</a:t>
            </a:r>
            <a:r>
              <a:rPr lang="fi-FI" sz="3200" dirty="0">
                <a:cs typeface="Arial"/>
              </a:rPr>
              <a:t> </a:t>
            </a:r>
            <a:r>
              <a:rPr lang="fi-FI" sz="3200" dirty="0" err="1">
                <a:cs typeface="Arial"/>
              </a:rPr>
              <a:t>energy</a:t>
            </a:r>
            <a:r>
              <a:rPr lang="fi-FI" sz="3200" dirty="0">
                <a:cs typeface="Arial"/>
              </a:rPr>
              <a:t> </a:t>
            </a:r>
            <a:r>
              <a:rPr lang="fi-FI" sz="3200" dirty="0" err="1">
                <a:cs typeface="Arial"/>
              </a:rPr>
              <a:t>matching</a:t>
            </a:r>
          </a:p>
        </p:txBody>
      </p:sp>
      <p:sp>
        <p:nvSpPr>
          <p:cNvPr id="3" name="Subtitle 2"/>
          <p:cNvSpPr>
            <a:spLocks noGrp="1"/>
          </p:cNvSpPr>
          <p:nvPr>
            <p:ph type="subTitle" idx="1"/>
          </p:nvPr>
        </p:nvSpPr>
        <p:spPr>
          <a:xfrm>
            <a:off x="572401" y="4182429"/>
            <a:ext cx="6285600" cy="1323370"/>
          </a:xfrm>
        </p:spPr>
        <p:txBody>
          <a:bodyPr>
            <a:normAutofit/>
          </a:bodyPr>
          <a:lstStyle/>
          <a:p>
            <a:r>
              <a:rPr lang="en-US" i="1" dirty="0" err="1"/>
              <a:t>Miika</a:t>
            </a:r>
            <a:r>
              <a:rPr lang="en-US" i="1" dirty="0"/>
              <a:t> Rajala</a:t>
            </a:r>
            <a:r>
              <a:rPr lang="en-US" i="1" dirty="0">
                <a:cs typeface="Times New Roman"/>
              </a:rPr>
              <a:t>, Joni-Markus </a:t>
            </a:r>
            <a:r>
              <a:rPr lang="en-US" i="1" dirty="0" err="1">
                <a:cs typeface="Times New Roman"/>
              </a:rPr>
              <a:t>Hietanen</a:t>
            </a:r>
            <a:endParaRPr lang="en-US" i="1" dirty="0" err="1"/>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et-EE" dirty="0"/>
              <a:t>2</a:t>
            </a:r>
            <a:r>
              <a:rPr lang="fi-FI" dirty="0"/>
              <a:t>0</a:t>
            </a:r>
            <a:r>
              <a:rPr lang="et-EE" dirty="0"/>
              <a:t>.03.201</a:t>
            </a:r>
            <a:r>
              <a:rPr lang="fi-FI" dirty="0"/>
              <a:t>8</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r>
              <a:rPr lang="en-US" sz="1100" b="0" dirty="0">
                <a:cs typeface="Arial"/>
              </a:rPr>
              <a:t>Wang, </a:t>
            </a:r>
            <a:r>
              <a:rPr lang="en-US" sz="1100" b="0" dirty="0" err="1">
                <a:cs typeface="Arial"/>
              </a:rPr>
              <a:t>Caisheng</a:t>
            </a:r>
            <a:r>
              <a:rPr lang="en-US" sz="1100" b="0" dirty="0">
                <a:cs typeface="Arial"/>
              </a:rPr>
              <a:t>, and M. Hashem Nehrir. "Power management of a stand-alone wind/photovoltaic/fuel cell energy system." </a:t>
            </a:r>
            <a:r>
              <a:rPr lang="en-US" sz="1100" b="0" i="1" dirty="0">
                <a:cs typeface="Arial"/>
              </a:rPr>
              <a:t>IEEE transactions on energy conversion</a:t>
            </a:r>
            <a:r>
              <a:rPr lang="en-US" sz="1100" b="0" dirty="0">
                <a:cs typeface="Arial"/>
              </a:rPr>
              <a:t> 23.3 (2008): 957-967.</a:t>
            </a:r>
            <a:endParaRPr lang="en-US" sz="1100" dirty="0">
              <a:cs typeface="Arial"/>
            </a:endParaRPr>
          </a:p>
          <a:p>
            <a:r>
              <a:rPr lang="en-US" sz="1100" b="0" dirty="0">
                <a:cs typeface="Arial"/>
              </a:rPr>
              <a:t>Kelleher, J., and J. V. Ringwood. "A computational tool for evaluating the economics of solar and wind microgeneration of electricity." </a:t>
            </a:r>
            <a:r>
              <a:rPr lang="en-US" sz="1100" b="0" i="1" dirty="0">
                <a:cs typeface="Arial"/>
              </a:rPr>
              <a:t>Energy</a:t>
            </a:r>
            <a:r>
              <a:rPr lang="en-US" sz="1100" b="0" dirty="0">
                <a:cs typeface="Arial"/>
              </a:rPr>
              <a:t> 34.4 (2009): 401-409.</a:t>
            </a:r>
            <a:endParaRPr lang="en-US" sz="1100" dirty="0">
              <a:cs typeface="Arial"/>
            </a:endParaRPr>
          </a:p>
          <a:p>
            <a:r>
              <a:rPr lang="en-US" sz="1100" b="0" dirty="0">
                <a:cs typeface="Arial"/>
              </a:rPr>
              <a:t> </a:t>
            </a:r>
            <a:r>
              <a:rPr lang="en-US" sz="1100" b="0" dirty="0" err="1">
                <a:cs typeface="Arial"/>
              </a:rPr>
              <a:t>Pipattanasomporn</a:t>
            </a:r>
            <a:r>
              <a:rPr lang="en-US" sz="1100" b="0" dirty="0">
                <a:cs typeface="Arial"/>
              </a:rPr>
              <a:t>, M.,  </a:t>
            </a:r>
            <a:r>
              <a:rPr lang="en-US" sz="1100" b="0" dirty="0" err="1">
                <a:cs typeface="Arial"/>
              </a:rPr>
              <a:t>Kuzlu</a:t>
            </a:r>
            <a:r>
              <a:rPr lang="en-US" sz="1100" b="0" dirty="0">
                <a:cs typeface="Arial"/>
              </a:rPr>
              <a:t>, M., Rahman, S. "</a:t>
            </a:r>
            <a:r>
              <a:rPr lang="en-US" sz="1100" b="0" dirty="0"/>
              <a:t>An Algorithm for Intelligent Home Energy Management and Demand Response Analysis</a:t>
            </a:r>
            <a:r>
              <a:rPr lang="en-US" sz="1100" b="0" dirty="0">
                <a:cs typeface="Arial"/>
              </a:rPr>
              <a:t>", </a:t>
            </a:r>
            <a:r>
              <a:rPr lang="en-US" sz="1100" b="0" dirty="0">
                <a:cs typeface="Arial"/>
                <a:hlinkClick r:id="rId3"/>
              </a:rPr>
              <a:t>IEEE Transactions on Smart Grid</a:t>
            </a:r>
            <a:r>
              <a:rPr lang="en-US" sz="1100" b="0" dirty="0">
                <a:cs typeface="Arial"/>
              </a:rPr>
              <a:t> ( Volume: 3, </a:t>
            </a:r>
            <a:r>
              <a:rPr lang="en-US" sz="1100" b="0" dirty="0">
                <a:cs typeface="Arial"/>
                <a:hlinkClick r:id="rId4"/>
              </a:rPr>
              <a:t>Issue: 4</a:t>
            </a:r>
            <a:r>
              <a:rPr lang="en-US" sz="1100" b="0" dirty="0">
                <a:cs typeface="Arial"/>
              </a:rPr>
              <a:t>, Dec. 2012 )</a:t>
            </a:r>
            <a:endParaRPr lang="en-US" dirty="0">
              <a:cs typeface="Arial"/>
            </a:endParaRPr>
          </a:p>
          <a:p>
            <a:r>
              <a:rPr lang="en-US" sz="1100" b="0" dirty="0">
                <a:cs typeface="Arial"/>
                <a:hlinkClick r:id="rId5"/>
              </a:rPr>
              <a:t>https://www.motiva.fi/ratkaisut/uusiutuva_energia/tuulivoima/pientuulivoima</a:t>
            </a:r>
            <a:r>
              <a:rPr lang="en-US" sz="1100" b="0" dirty="0">
                <a:cs typeface="Arial"/>
              </a:rPr>
              <a:t> </a:t>
            </a:r>
            <a:endParaRPr lang="en-US" sz="1100" dirty="0">
              <a:cs typeface="Arial"/>
            </a:endParaRPr>
          </a:p>
          <a:p>
            <a:r>
              <a:rPr lang="en-US" sz="1100" b="0" dirty="0">
                <a:cs typeface="Arial"/>
                <a:hlinkClick r:id="rId6"/>
              </a:rPr>
              <a:t>http://www.arevasolar.fi/fi/aurinkopaneelit-omakotitaloon</a:t>
            </a:r>
            <a:endParaRPr lang="en-US" sz="1100" dirty="0">
              <a:cs typeface="Arial"/>
            </a:endParaRPr>
          </a:p>
          <a:p>
            <a:r>
              <a:rPr lang="fi-FI" sz="1100" b="0" dirty="0">
                <a:cs typeface="Arial"/>
                <a:hlinkClick r:id="rId7"/>
              </a:rPr>
              <a:t>https://www.tesla.com/fi_FI/powerwall</a:t>
            </a:r>
            <a:r>
              <a:rPr lang="fi-FI" sz="1100" b="0" dirty="0">
                <a:cs typeface="Arial"/>
              </a:rPr>
              <a:t> </a:t>
            </a:r>
            <a:endParaRPr lang="en-US" dirty="0"/>
          </a:p>
          <a:p>
            <a:r>
              <a:rPr lang="en-US" sz="1100" b="0" dirty="0" err="1">
                <a:cs typeface="Arial"/>
              </a:rPr>
              <a:t>Hittinger</a:t>
            </a:r>
            <a:r>
              <a:rPr lang="en-US" sz="1100" b="0" dirty="0">
                <a:cs typeface="Arial"/>
              </a:rPr>
              <a:t>, Eric. "Distributed generation: Residential storage comes at a cost." </a:t>
            </a:r>
            <a:r>
              <a:rPr lang="en-US" sz="1100" b="0" i="1" dirty="0">
                <a:cs typeface="Arial"/>
              </a:rPr>
              <a:t>Nature Energy</a:t>
            </a:r>
            <a:r>
              <a:rPr lang="en-US" sz="1100" b="0" dirty="0">
                <a:cs typeface="Arial"/>
              </a:rPr>
              <a:t> 2.2 (2017): 17006.</a:t>
            </a:r>
            <a:endParaRPr lang="en-US" dirty="0"/>
          </a:p>
          <a:p>
            <a:r>
              <a:rPr lang="en-US" sz="1100" b="0" dirty="0">
                <a:cs typeface="Arial"/>
              </a:rPr>
              <a:t>Fortum </a:t>
            </a:r>
            <a:r>
              <a:rPr lang="en-US" sz="1100" b="0" dirty="0" err="1">
                <a:cs typeface="Arial"/>
              </a:rPr>
              <a:t>SmartLiving</a:t>
            </a:r>
            <a:r>
              <a:rPr lang="en-US" sz="1100" b="0" dirty="0">
                <a:cs typeface="Arial"/>
              </a:rPr>
              <a:t>, http://lampopilotti.fi/</a:t>
            </a:r>
            <a:endParaRPr lang="en-US" dirty="0">
              <a:cs typeface="Arial"/>
            </a:endParaRPr>
          </a:p>
          <a:p>
            <a:pPr>
              <a:lnSpc>
                <a:spcPts val="1700"/>
              </a:lnSpc>
            </a:pPr>
            <a:endParaRPr lang="en-US" sz="2000" b="0" dirty="0">
              <a:cs typeface="Arial"/>
            </a:endParaRPr>
          </a:p>
          <a:p>
            <a:pPr>
              <a:lnSpc>
                <a:spcPts val="1700"/>
              </a:lnSpc>
            </a:pPr>
            <a:endParaRPr lang="en-US" sz="2000" b="0" dirty="0">
              <a:cs typeface="Arial"/>
            </a:endParaRPr>
          </a:p>
          <a:p>
            <a:pPr>
              <a:lnSpc>
                <a:spcPts val="1700"/>
              </a:lnSpc>
            </a:pPr>
            <a:endParaRPr lang="en-US" sz="2000" b="0" dirty="0">
              <a:cs typeface="Arial"/>
            </a:endParaRPr>
          </a:p>
          <a:p>
            <a:pPr>
              <a:lnSpc>
                <a:spcPts val="1700"/>
              </a:lnSpc>
            </a:pPr>
            <a:endParaRPr lang="en-US" sz="2000" b="0" dirty="0">
              <a:cs typeface="Arial"/>
            </a:endParaRPr>
          </a:p>
          <a:p>
            <a:endParaRPr lang="en-US" sz="2000" b="0" dirty="0">
              <a:cs typeface="Arial"/>
            </a:endParaRPr>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et-EE" dirty="0"/>
              <a:t>2</a:t>
            </a:r>
            <a:r>
              <a:rPr lang="fi-FI" dirty="0"/>
              <a:t>0</a:t>
            </a:r>
            <a:r>
              <a:rPr lang="et-EE" dirty="0"/>
              <a:t>.03.201</a:t>
            </a:r>
            <a:r>
              <a:rPr lang="fi-FI" dirty="0"/>
              <a:t>8</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285750" indent="-285750" eaLnBrk="1" hangingPunct="1">
              <a:lnSpc>
                <a:spcPct val="160000"/>
              </a:lnSpc>
              <a:buChar char="•"/>
            </a:pPr>
            <a:r>
              <a:rPr lang="en-US" sz="1600" dirty="0">
                <a:cs typeface="Arial"/>
              </a:rPr>
              <a:t>Prosumer = C</a:t>
            </a:r>
            <a:r>
              <a:rPr lang="en-US" dirty="0">
                <a:cs typeface="Arial"/>
              </a:rPr>
              <a:t>onsumer</a:t>
            </a:r>
            <a:r>
              <a:rPr lang="en-US" sz="1400" b="1" dirty="0">
                <a:cs typeface="Arial"/>
              </a:rPr>
              <a:t> that also produces energy</a:t>
            </a:r>
            <a:endParaRPr lang="en-US" sz="1400" b="0" dirty="0">
              <a:cs typeface="Arial"/>
            </a:endParaRPr>
          </a:p>
          <a:p>
            <a:pPr marL="285750" indent="-285750" eaLnBrk="1" hangingPunct="1">
              <a:lnSpc>
                <a:spcPct val="160000"/>
              </a:lnSpc>
              <a:buChar char="•"/>
            </a:pPr>
            <a:r>
              <a:rPr lang="en-US" sz="1600" dirty="0">
                <a:cs typeface="Arial"/>
              </a:rPr>
              <a:t>Local energy resources: </a:t>
            </a:r>
            <a:endParaRPr lang="fi-FI" dirty="0">
              <a:cs typeface="Arial"/>
            </a:endParaRPr>
          </a:p>
          <a:p>
            <a:pPr marL="624840" lvl="1" indent="-285750" eaLnBrk="1" hangingPunct="1">
              <a:lnSpc>
                <a:spcPct val="160000"/>
              </a:lnSpc>
              <a:buChar char="•"/>
            </a:pPr>
            <a:r>
              <a:rPr lang="en-US" sz="1400" b="1" dirty="0">
                <a:cs typeface="Arial"/>
              </a:rPr>
              <a:t>Wind power resources</a:t>
            </a:r>
          </a:p>
          <a:p>
            <a:pPr marL="624840" lvl="1" indent="-285750" eaLnBrk="1" hangingPunct="1">
              <a:lnSpc>
                <a:spcPct val="160000"/>
              </a:lnSpc>
              <a:buChar char="•"/>
            </a:pPr>
            <a:r>
              <a:rPr lang="en-US" sz="1400" b="1" dirty="0">
                <a:cs typeface="Arial"/>
              </a:rPr>
              <a:t>Solar power resources</a:t>
            </a:r>
            <a:endParaRPr lang="en-US" dirty="0">
              <a:cs typeface="Arial"/>
            </a:endParaRPr>
          </a:p>
          <a:p>
            <a:pPr marL="624840" lvl="1" indent="-285750" eaLnBrk="1" hangingPunct="1">
              <a:lnSpc>
                <a:spcPct val="160000"/>
              </a:lnSpc>
              <a:buChar char="•"/>
            </a:pPr>
            <a:r>
              <a:rPr lang="en-US" sz="1400" b="1" dirty="0">
                <a:cs typeface="Arial"/>
              </a:rPr>
              <a:t>Heat generation (Geothermal heat, burning wood in a fireplace etc...)</a:t>
            </a:r>
            <a:endParaRPr lang="en-US" dirty="0">
              <a:cs typeface="Arial"/>
            </a:endParaRPr>
          </a:p>
          <a:p>
            <a:pPr marL="285750" indent="-285750" eaLnBrk="1" hangingPunct="1">
              <a:lnSpc>
                <a:spcPct val="160000"/>
              </a:lnSpc>
              <a:buChar char="•"/>
            </a:pPr>
            <a:r>
              <a:rPr lang="en-US" sz="1600" dirty="0">
                <a:cs typeface="Arial"/>
              </a:rPr>
              <a:t>Energy matching</a:t>
            </a:r>
          </a:p>
          <a:p>
            <a:pPr marL="624840" lvl="1" indent="-285750" eaLnBrk="1" hangingPunct="1">
              <a:lnSpc>
                <a:spcPct val="160000"/>
              </a:lnSpc>
              <a:buChar char="•"/>
            </a:pPr>
            <a:r>
              <a:rPr lang="en-US" sz="1400" b="1" dirty="0">
                <a:cs typeface="Arial"/>
              </a:rPr>
              <a:t>Load management (=demand response)</a:t>
            </a:r>
          </a:p>
          <a:p>
            <a:pPr marL="624840" lvl="1" indent="-285750" eaLnBrk="1" hangingPunct="1">
              <a:lnSpc>
                <a:spcPct val="160000"/>
              </a:lnSpc>
              <a:buChar char="•"/>
            </a:pPr>
            <a:r>
              <a:rPr lang="en-US" sz="1400" b="1" dirty="0">
                <a:cs typeface="Arial"/>
              </a:rPr>
              <a:t>Energy storages</a:t>
            </a:r>
          </a:p>
        </p:txBody>
      </p:sp>
      <p:sp>
        <p:nvSpPr>
          <p:cNvPr id="3" name="Title 2"/>
          <p:cNvSpPr>
            <a:spLocks noGrp="1"/>
          </p:cNvSpPr>
          <p:nvPr>
            <p:ph type="ctrTitle"/>
          </p:nvPr>
        </p:nvSpPr>
        <p:spPr/>
        <p:txBody>
          <a:bodyPr/>
          <a:lstStyle/>
          <a:p>
            <a:r>
              <a:rPr lang="fi-FI" dirty="0" err="1"/>
              <a:t>Introduction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20.3.2018</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342900" indent="-342900">
              <a:lnSpc>
                <a:spcPct val="150000"/>
              </a:lnSpc>
              <a:buFont typeface="Arial" panose="020B0604020202020204" pitchFamily="34" charset="0"/>
              <a:buChar char="•"/>
            </a:pPr>
            <a:r>
              <a:rPr lang="en-US" sz="2000" dirty="0"/>
              <a:t>Wind</a:t>
            </a:r>
            <a:r>
              <a:rPr lang="en-US" sz="2000" dirty="0">
                <a:cs typeface="Arial"/>
              </a:rPr>
              <a:t> production</a:t>
            </a:r>
            <a:endParaRPr lang="en-US" sz="2000" dirty="0"/>
          </a:p>
          <a:p>
            <a:pPr marL="681990" lvl="1" indent="-342900">
              <a:lnSpc>
                <a:spcPct val="200000"/>
              </a:lnSpc>
              <a:buFont typeface="Arial" panose="020B0604020202020204" pitchFamily="34" charset="0"/>
              <a:buChar char="•"/>
            </a:pPr>
            <a:r>
              <a:rPr lang="en-US" sz="1600" b="1" dirty="0">
                <a:cs typeface="Arial"/>
              </a:rPr>
              <a:t>Typical power output a few hundred watts on small wind turbines</a:t>
            </a:r>
            <a:endParaRPr lang="en-US" sz="3000" b="1" dirty="0">
              <a:cs typeface="Arial"/>
            </a:endParaRPr>
          </a:p>
          <a:p>
            <a:pPr marL="342900" indent="-342900">
              <a:lnSpc>
                <a:spcPct val="200000"/>
              </a:lnSpc>
              <a:buFont typeface="Arial" panose="020B0604020202020204" pitchFamily="34" charset="0"/>
              <a:buChar char="•"/>
            </a:pPr>
            <a:r>
              <a:rPr lang="en-US" sz="2000" dirty="0">
                <a:cs typeface="Arial"/>
              </a:rPr>
              <a:t>Solar production</a:t>
            </a:r>
          </a:p>
          <a:p>
            <a:pPr marL="681990" lvl="1" indent="-342900">
              <a:lnSpc>
                <a:spcPct val="150000"/>
              </a:lnSpc>
              <a:buFont typeface="Arial" panose="020B0604020202020204" pitchFamily="34" charset="0"/>
              <a:buChar char="•"/>
            </a:pPr>
            <a:r>
              <a:rPr lang="en-US" sz="1600" b="1" dirty="0">
                <a:cs typeface="Arial"/>
              </a:rPr>
              <a:t>Typical panel size around 3-10kW</a:t>
            </a:r>
          </a:p>
          <a:p>
            <a:pPr marL="681990" lvl="1" indent="-342900">
              <a:lnSpc>
                <a:spcPct val="150000"/>
              </a:lnSpc>
              <a:buFont typeface="Arial" panose="020B0604020202020204" pitchFamily="34" charset="0"/>
              <a:buChar char="•"/>
            </a:pPr>
            <a:r>
              <a:rPr lang="en-US" sz="1600" b="1" dirty="0">
                <a:cs typeface="Arial"/>
              </a:rPr>
              <a:t>Could cover 4-8% of annual electricity demand on detached houses</a:t>
            </a:r>
          </a:p>
          <a:p>
            <a:pPr marL="342900" indent="-342900">
              <a:lnSpc>
                <a:spcPct val="200000"/>
              </a:lnSpc>
              <a:buChar char="•"/>
            </a:pPr>
            <a:r>
              <a:rPr lang="en-US" sz="2000" b="1" dirty="0">
                <a:cs typeface="Arial"/>
              </a:rPr>
              <a:t>Potential depends heavily on the geographical location</a:t>
            </a:r>
            <a:endParaRPr lang="en-US" sz="2000" b="0" dirty="0">
              <a:cs typeface="Arial"/>
            </a:endParaRPr>
          </a:p>
          <a:p>
            <a:pPr marL="681990" lvl="1" indent="-342900">
              <a:lnSpc>
                <a:spcPct val="150000"/>
              </a:lnSpc>
              <a:buChar char="•"/>
            </a:pPr>
            <a:endParaRPr lang="en-US" sz="1600" b="1" dirty="0">
              <a:cs typeface="Arial"/>
            </a:endParaRPr>
          </a:p>
          <a:p>
            <a:pPr marL="342900" indent="-342900">
              <a:lnSpc>
                <a:spcPct val="150000"/>
              </a:lnSpc>
              <a:buChar char="•"/>
            </a:pPr>
            <a:endParaRPr lang="en-US" sz="600" b="1" dirty="0">
              <a:cs typeface="Arial"/>
            </a:endParaRPr>
          </a:p>
          <a:p>
            <a:pPr marL="681990" lvl="1" indent="-342900">
              <a:lnSpc>
                <a:spcPct val="150000"/>
              </a:lnSpc>
              <a:buChar char="•"/>
            </a:pPr>
            <a:endParaRPr lang="en-US" sz="1600" b="1" dirty="0">
              <a:cs typeface="Arial"/>
            </a:endParaRPr>
          </a:p>
        </p:txBody>
      </p:sp>
      <p:sp>
        <p:nvSpPr>
          <p:cNvPr id="3" name="Title 2"/>
          <p:cNvSpPr>
            <a:spLocks noGrp="1"/>
          </p:cNvSpPr>
          <p:nvPr>
            <p:ph type="ctrTitle"/>
          </p:nvPr>
        </p:nvSpPr>
        <p:spPr/>
        <p:txBody>
          <a:bodyPr/>
          <a:lstStyle/>
          <a:p>
            <a:r>
              <a:rPr lang="en-US" dirty="0"/>
              <a:t>Local</a:t>
            </a:r>
            <a:r>
              <a:rPr lang="en-US" dirty="0">
                <a:cs typeface="Arial"/>
              </a:rPr>
              <a:t> energy resources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et-EE" dirty="0"/>
              <a:t>2</a:t>
            </a:r>
            <a:r>
              <a:rPr lang="fi-FI" dirty="0"/>
              <a:t>0</a:t>
            </a:r>
            <a:r>
              <a:rPr lang="et-EE" dirty="0"/>
              <a:t>.03.201</a:t>
            </a:r>
            <a:r>
              <a:rPr lang="fi-FI" dirty="0"/>
              <a:t>8</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xmlns="" id="{2C5AADA2-06A6-4114-A697-71BB2D082A70}"/>
              </a:ext>
            </a:extLst>
          </p:cNvPr>
          <p:cNvSpPr>
            <a:spLocks noGrp="1"/>
          </p:cNvSpPr>
          <p:nvPr>
            <p:ph type="body" sz="quarter" idx="13"/>
          </p:nvPr>
        </p:nvSpPr>
        <p:spPr/>
        <p:txBody>
          <a:bodyPr>
            <a:normAutofit/>
          </a:bodyPr>
          <a:lstStyle/>
          <a:p>
            <a:pPr marL="285750" indent="-285750">
              <a:lnSpc>
                <a:spcPct val="200000"/>
              </a:lnSpc>
              <a:buChar char="•"/>
            </a:pPr>
            <a:r>
              <a:rPr lang="en-US" sz="2000" dirty="0">
                <a:cs typeface="Arial"/>
              </a:rPr>
              <a:t>It is not profitable to sell energy to the grid </a:t>
            </a:r>
            <a:endParaRPr lang="en-US" dirty="0">
              <a:cs typeface="Arial"/>
            </a:endParaRPr>
          </a:p>
          <a:p>
            <a:pPr marL="624840" lvl="1" indent="-285750">
              <a:lnSpc>
                <a:spcPct val="200000"/>
              </a:lnSpc>
              <a:buChar char="•"/>
            </a:pPr>
            <a:r>
              <a:rPr lang="en-US" sz="1800" b="1" dirty="0">
                <a:cs typeface="Arial"/>
              </a:rPr>
              <a:t>Selling price&lt;&lt;buying price</a:t>
            </a:r>
          </a:p>
          <a:p>
            <a:pPr marL="285750" indent="-285750">
              <a:lnSpc>
                <a:spcPct val="200000"/>
              </a:lnSpc>
              <a:buChar char="•"/>
            </a:pPr>
            <a:r>
              <a:rPr lang="en-US" sz="2000" dirty="0">
                <a:cs typeface="Arial"/>
              </a:rPr>
              <a:t>Electricity buying should be minimum</a:t>
            </a:r>
          </a:p>
          <a:p>
            <a:pPr marL="285750" indent="-285750">
              <a:lnSpc>
                <a:spcPct val="150000"/>
              </a:lnSpc>
              <a:buChar char="•"/>
            </a:pPr>
            <a:r>
              <a:rPr lang="en-US" sz="2000" dirty="0">
                <a:cs typeface="Arial"/>
              </a:rPr>
              <a:t>Electricity consumption should be shifted towards the time of production</a:t>
            </a:r>
          </a:p>
          <a:p>
            <a:pPr marL="624840" lvl="1" indent="-285750">
              <a:lnSpc>
                <a:spcPct val="150000"/>
              </a:lnSpc>
              <a:buChar char="•"/>
            </a:pPr>
            <a:r>
              <a:rPr lang="en-US" sz="1800" b="1" dirty="0">
                <a:cs typeface="Arial"/>
              </a:rPr>
              <a:t>Load side management</a:t>
            </a:r>
            <a:endParaRPr lang="en-US" sz="1800" dirty="0">
              <a:cs typeface="Arial"/>
            </a:endParaRPr>
          </a:p>
          <a:p>
            <a:pPr marL="624840" lvl="1" indent="-285750">
              <a:lnSpc>
                <a:spcPct val="150000"/>
              </a:lnSpc>
              <a:buChar char="•"/>
            </a:pPr>
            <a:r>
              <a:rPr lang="en-US" sz="1800" b="1" dirty="0">
                <a:cs typeface="Arial"/>
              </a:rPr>
              <a:t>Storages</a:t>
            </a:r>
            <a:endParaRPr lang="en-US" sz="1800" dirty="0">
              <a:cs typeface="Arial"/>
            </a:endParaRPr>
          </a:p>
          <a:p>
            <a:pPr>
              <a:lnSpc>
                <a:spcPts val="1700"/>
              </a:lnSpc>
            </a:pPr>
            <a:endParaRPr lang="fi-FI" dirty="0">
              <a:cs typeface="Arial"/>
            </a:endParaRPr>
          </a:p>
        </p:txBody>
      </p:sp>
      <p:sp>
        <p:nvSpPr>
          <p:cNvPr id="3" name="Otsikko 2">
            <a:extLst>
              <a:ext uri="{FF2B5EF4-FFF2-40B4-BE49-F238E27FC236}">
                <a16:creationId xmlns:a16="http://schemas.microsoft.com/office/drawing/2014/main" xmlns="" id="{3224EDBB-6C7B-4098-8CA6-6709C92544D4}"/>
              </a:ext>
            </a:extLst>
          </p:cNvPr>
          <p:cNvSpPr>
            <a:spLocks noGrp="1"/>
          </p:cNvSpPr>
          <p:nvPr>
            <p:ph type="ctrTitle"/>
          </p:nvPr>
        </p:nvSpPr>
        <p:spPr/>
        <p:txBody>
          <a:bodyPr/>
          <a:lstStyle/>
          <a:p>
            <a:r>
              <a:rPr lang="en-US" dirty="0">
                <a:cs typeface="Arial"/>
              </a:rPr>
              <a:t>Why energy matching is important?</a:t>
            </a:r>
            <a:endParaRPr lang="en-US" dirty="0"/>
          </a:p>
        </p:txBody>
      </p:sp>
      <p:sp>
        <p:nvSpPr>
          <p:cNvPr id="4" name="Tekstin paikkamerkki 3">
            <a:extLst>
              <a:ext uri="{FF2B5EF4-FFF2-40B4-BE49-F238E27FC236}">
                <a16:creationId xmlns:a16="http://schemas.microsoft.com/office/drawing/2014/main" xmlns="" id="{422A0957-61F7-41C7-85E4-B9118DCD346C}"/>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xmlns="" id="{E99A3E06-DD16-40D4-BD8E-A6357A6975E6}"/>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xmlns="" id="{46FAA78B-3AFA-4936-B9F5-FFD692F634D3}"/>
              </a:ext>
            </a:extLst>
          </p:cNvPr>
          <p:cNvSpPr>
            <a:spLocks noGrp="1"/>
          </p:cNvSpPr>
          <p:nvPr>
            <p:ph type="dt" sz="half" idx="19"/>
          </p:nvPr>
        </p:nvSpPr>
        <p:spPr/>
        <p:txBody>
          <a:bodyPr/>
          <a:lstStyle/>
          <a:p>
            <a:pPr>
              <a:defRPr/>
            </a:pPr>
            <a:r>
              <a:rPr lang="et-EE" dirty="0"/>
              <a:t>2</a:t>
            </a:r>
            <a:r>
              <a:rPr lang="fi-FI" dirty="0"/>
              <a:t>0</a:t>
            </a:r>
            <a:r>
              <a:rPr lang="et-EE" dirty="0"/>
              <a:t>.03.201</a:t>
            </a:r>
            <a:r>
              <a:rPr lang="fi-FI" dirty="0"/>
              <a:t>8</a:t>
            </a:r>
            <a:endParaRPr lang="en-US" dirty="0"/>
          </a:p>
          <a:p>
            <a:pPr>
              <a:defRPr/>
            </a:pPr>
            <a:endParaRPr lang="en-US" dirty="0"/>
          </a:p>
        </p:txBody>
      </p:sp>
      <p:sp>
        <p:nvSpPr>
          <p:cNvPr id="7" name="Dian numeron paikkamerkki 6">
            <a:extLst>
              <a:ext uri="{FF2B5EF4-FFF2-40B4-BE49-F238E27FC236}">
                <a16:creationId xmlns:a16="http://schemas.microsoft.com/office/drawing/2014/main" xmlns="" id="{D49F1728-9A2C-4426-9948-568B4DDE9C0E}"/>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4</a:t>
            </a:fld>
            <a:endParaRPr lang="en-US" altLang="en-US" dirty="0"/>
          </a:p>
        </p:txBody>
      </p:sp>
    </p:spTree>
    <p:extLst>
      <p:ext uri="{BB962C8B-B14F-4D97-AF65-F5344CB8AC3E}">
        <p14:creationId xmlns:p14="http://schemas.microsoft.com/office/powerpoint/2010/main" val="2998209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xmlns="" id="{58DBC60D-1127-4F30-93E0-8471F8E48D69}"/>
              </a:ext>
            </a:extLst>
          </p:cNvPr>
          <p:cNvSpPr>
            <a:spLocks noGrp="1"/>
          </p:cNvSpPr>
          <p:nvPr>
            <p:ph type="body" sz="quarter" idx="13"/>
          </p:nvPr>
        </p:nvSpPr>
        <p:spPr/>
        <p:txBody>
          <a:bodyPr>
            <a:normAutofit/>
          </a:bodyPr>
          <a:lstStyle/>
          <a:p>
            <a:endParaRPr lang="fi-FI" dirty="0">
              <a:cs typeface="Arial"/>
            </a:endParaRPr>
          </a:p>
          <a:p>
            <a:pPr>
              <a:lnSpc>
                <a:spcPct val="170000"/>
              </a:lnSpc>
              <a:buChar char="•"/>
            </a:pPr>
            <a:r>
              <a:rPr lang="fi-FI" sz="2000" dirty="0" err="1">
                <a:cs typeface="Arial"/>
              </a:rPr>
              <a:t>Practically</a:t>
            </a:r>
            <a:r>
              <a:rPr lang="fi-FI" sz="2000" dirty="0">
                <a:cs typeface="Arial"/>
              </a:rPr>
              <a:t> </a:t>
            </a:r>
            <a:r>
              <a:rPr lang="fi-FI" sz="2000" dirty="0" err="1">
                <a:cs typeface="Arial"/>
              </a:rPr>
              <a:t>same</a:t>
            </a:r>
            <a:r>
              <a:rPr lang="fi-FI" sz="2000" dirty="0">
                <a:cs typeface="Arial"/>
              </a:rPr>
              <a:t> as </a:t>
            </a:r>
            <a:r>
              <a:rPr lang="fi-FI" sz="2000" dirty="0" err="1">
                <a:cs typeface="Arial"/>
              </a:rPr>
              <a:t>demand</a:t>
            </a:r>
            <a:r>
              <a:rPr lang="fi-FI" sz="2000" dirty="0">
                <a:cs typeface="Arial"/>
              </a:rPr>
              <a:t> </a:t>
            </a:r>
            <a:r>
              <a:rPr lang="fi-FI" sz="2000" dirty="0" err="1">
                <a:cs typeface="Arial"/>
              </a:rPr>
              <a:t>response</a:t>
            </a:r>
          </a:p>
          <a:p>
            <a:pPr>
              <a:lnSpc>
                <a:spcPct val="170000"/>
              </a:lnSpc>
              <a:buChar char="•"/>
            </a:pPr>
            <a:r>
              <a:rPr lang="fi-FI" sz="2000" dirty="0">
                <a:cs typeface="Arial"/>
              </a:rPr>
              <a:t>No </a:t>
            </a:r>
            <a:r>
              <a:rPr lang="fi-FI" sz="2000" dirty="0" err="1">
                <a:cs typeface="Arial"/>
              </a:rPr>
              <a:t>demand</a:t>
            </a:r>
            <a:r>
              <a:rPr lang="fi-FI" sz="2000" dirty="0">
                <a:cs typeface="Arial"/>
              </a:rPr>
              <a:t> </a:t>
            </a:r>
            <a:r>
              <a:rPr lang="fi-FI" sz="2000" dirty="0" err="1">
                <a:cs typeface="Arial"/>
              </a:rPr>
              <a:t>response</a:t>
            </a:r>
            <a:r>
              <a:rPr lang="fi-FI" sz="2000" dirty="0">
                <a:cs typeface="Arial"/>
              </a:rPr>
              <a:t> </a:t>
            </a:r>
            <a:r>
              <a:rPr lang="fi-FI" sz="2000" dirty="0" err="1">
                <a:cs typeface="Arial"/>
              </a:rPr>
              <a:t>from</a:t>
            </a:r>
            <a:r>
              <a:rPr lang="fi-FI" sz="2000" dirty="0">
                <a:cs typeface="Arial"/>
              </a:rPr>
              <a:t> </a:t>
            </a:r>
            <a:r>
              <a:rPr lang="fi-FI" sz="2000" dirty="0" err="1">
                <a:cs typeface="Arial"/>
              </a:rPr>
              <a:t>critical</a:t>
            </a:r>
            <a:r>
              <a:rPr lang="fi-FI" sz="2000" dirty="0">
                <a:cs typeface="Arial"/>
              </a:rPr>
              <a:t> </a:t>
            </a:r>
            <a:r>
              <a:rPr lang="fi-FI" sz="2000" dirty="0" err="1">
                <a:cs typeface="Arial"/>
              </a:rPr>
              <a:t>loads</a:t>
            </a:r>
            <a:endParaRPr lang="fi-FI" sz="2000" dirty="0">
              <a:cs typeface="Arial"/>
            </a:endParaRPr>
          </a:p>
          <a:p>
            <a:pPr>
              <a:lnSpc>
                <a:spcPct val="110000"/>
              </a:lnSpc>
              <a:buChar char="•"/>
            </a:pPr>
            <a:r>
              <a:rPr lang="fi-FI" sz="2000" dirty="0">
                <a:cs typeface="Arial"/>
              </a:rPr>
              <a:t>Air </a:t>
            </a:r>
            <a:r>
              <a:rPr lang="fi-FI" sz="2000" dirty="0" err="1">
                <a:cs typeface="Arial"/>
              </a:rPr>
              <a:t>conditioning</a:t>
            </a:r>
            <a:r>
              <a:rPr lang="fi-FI" sz="2000" dirty="0">
                <a:cs typeface="Arial"/>
              </a:rPr>
              <a:t>, </a:t>
            </a:r>
            <a:r>
              <a:rPr lang="fi-FI" sz="2000" dirty="0" err="1">
                <a:cs typeface="Arial"/>
              </a:rPr>
              <a:t>clothes</a:t>
            </a:r>
            <a:r>
              <a:rPr lang="fi-FI" sz="2000" dirty="0">
                <a:cs typeface="Arial"/>
              </a:rPr>
              <a:t> </a:t>
            </a:r>
            <a:r>
              <a:rPr lang="fi-FI" sz="2000" dirty="0" err="1">
                <a:cs typeface="Arial"/>
              </a:rPr>
              <a:t>dryer</a:t>
            </a:r>
            <a:r>
              <a:rPr lang="fi-FI" sz="2000" dirty="0">
                <a:cs typeface="Arial"/>
              </a:rPr>
              <a:t>, </a:t>
            </a:r>
            <a:r>
              <a:rPr lang="fi-FI" sz="2000" dirty="0" err="1">
                <a:cs typeface="Arial"/>
              </a:rPr>
              <a:t>electric</a:t>
            </a:r>
            <a:r>
              <a:rPr lang="fi-FI" sz="2000" dirty="0">
                <a:cs typeface="Arial"/>
              </a:rPr>
              <a:t> </a:t>
            </a:r>
            <a:r>
              <a:rPr lang="fi-FI" sz="2000" dirty="0" err="1">
                <a:cs typeface="Arial"/>
              </a:rPr>
              <a:t>vehicles</a:t>
            </a:r>
            <a:r>
              <a:rPr lang="fi-FI" sz="2000" dirty="0">
                <a:cs typeface="Arial"/>
              </a:rPr>
              <a:t> etc. </a:t>
            </a:r>
            <a:r>
              <a:rPr lang="fi-FI" sz="2000" dirty="0" err="1">
                <a:cs typeface="Arial"/>
              </a:rPr>
              <a:t>offer</a:t>
            </a:r>
            <a:r>
              <a:rPr lang="fi-FI" sz="2000" dirty="0">
                <a:cs typeface="Arial"/>
              </a:rPr>
              <a:t> </a:t>
            </a:r>
            <a:r>
              <a:rPr lang="fi-FI" sz="2000" dirty="0" err="1">
                <a:cs typeface="Arial"/>
              </a:rPr>
              <a:t>largest</a:t>
            </a:r>
            <a:r>
              <a:rPr lang="fi-FI" sz="2000" dirty="0">
                <a:cs typeface="Arial"/>
              </a:rPr>
              <a:t> </a:t>
            </a:r>
            <a:r>
              <a:rPr lang="fi-FI" sz="2000" dirty="0" err="1">
                <a:cs typeface="Arial"/>
              </a:rPr>
              <a:t>potential</a:t>
            </a:r>
            <a:endParaRPr lang="fi-FI" sz="2000" dirty="0">
              <a:cs typeface="Arial"/>
            </a:endParaRPr>
          </a:p>
          <a:p>
            <a:pPr>
              <a:lnSpc>
                <a:spcPct val="150000"/>
              </a:lnSpc>
              <a:buChar char="•"/>
            </a:pPr>
            <a:r>
              <a:rPr lang="fi-FI" sz="2000" dirty="0" err="1">
                <a:cs typeface="Arial"/>
              </a:rPr>
              <a:t>Load</a:t>
            </a:r>
            <a:r>
              <a:rPr lang="fi-FI" sz="2000" dirty="0">
                <a:cs typeface="Arial"/>
              </a:rPr>
              <a:t> side management is </a:t>
            </a:r>
            <a:r>
              <a:rPr lang="fi-FI" sz="2000" dirty="0" err="1">
                <a:cs typeface="Arial"/>
              </a:rPr>
              <a:t>not</a:t>
            </a:r>
            <a:r>
              <a:rPr lang="fi-FI" sz="2000" dirty="0">
                <a:cs typeface="Arial"/>
              </a:rPr>
              <a:t> </a:t>
            </a:r>
            <a:r>
              <a:rPr lang="fi-FI" sz="2000" dirty="0" err="1">
                <a:cs typeface="Arial"/>
              </a:rPr>
              <a:t>feasible</a:t>
            </a:r>
            <a:r>
              <a:rPr lang="fi-FI" sz="2000" dirty="0">
                <a:cs typeface="Arial"/>
              </a:rPr>
              <a:t> </a:t>
            </a:r>
            <a:r>
              <a:rPr lang="fi-FI" sz="2000" dirty="0" err="1">
                <a:cs typeface="Arial"/>
              </a:rPr>
              <a:t>without</a:t>
            </a:r>
            <a:r>
              <a:rPr lang="fi-FI" sz="2000" dirty="0">
                <a:cs typeface="Arial"/>
              </a:rPr>
              <a:t> </a:t>
            </a:r>
            <a:r>
              <a:rPr lang="fi-FI" sz="2000" dirty="0" err="1">
                <a:cs typeface="Arial"/>
              </a:rPr>
              <a:t>smart</a:t>
            </a:r>
            <a:r>
              <a:rPr lang="fi-FI" sz="2000" dirty="0">
                <a:cs typeface="Arial"/>
              </a:rPr>
              <a:t> </a:t>
            </a:r>
            <a:r>
              <a:rPr lang="fi-FI" sz="2000" dirty="0" err="1">
                <a:cs typeface="Arial"/>
              </a:rPr>
              <a:t>technology</a:t>
            </a:r>
            <a:endParaRPr lang="fi-FI" sz="2000" dirty="0">
              <a:cs typeface="Arial"/>
            </a:endParaRPr>
          </a:p>
          <a:p>
            <a:pPr>
              <a:lnSpc>
                <a:spcPct val="150000"/>
              </a:lnSpc>
              <a:buChar char="•"/>
            </a:pPr>
            <a:r>
              <a:rPr lang="fi-FI" sz="2000" dirty="0" err="1">
                <a:cs typeface="Arial"/>
              </a:rPr>
              <a:t>Different</a:t>
            </a:r>
            <a:r>
              <a:rPr lang="fi-FI" sz="2000" dirty="0">
                <a:cs typeface="Arial"/>
              </a:rPr>
              <a:t> </a:t>
            </a:r>
            <a:r>
              <a:rPr lang="fi-FI" sz="2000" dirty="0" err="1">
                <a:cs typeface="Arial"/>
              </a:rPr>
              <a:t>smart</a:t>
            </a:r>
            <a:r>
              <a:rPr lang="fi-FI" sz="2000" dirty="0">
                <a:cs typeface="Arial"/>
              </a:rPr>
              <a:t> home </a:t>
            </a:r>
            <a:r>
              <a:rPr lang="fi-FI" sz="2000" dirty="0" err="1">
                <a:cs typeface="Arial"/>
              </a:rPr>
              <a:t>solutions</a:t>
            </a:r>
            <a:r>
              <a:rPr lang="fi-FI" sz="2000" dirty="0">
                <a:cs typeface="Arial"/>
              </a:rPr>
              <a:t> </a:t>
            </a:r>
            <a:r>
              <a:rPr lang="fi-FI" sz="2000" dirty="0" err="1">
                <a:cs typeface="Arial"/>
              </a:rPr>
              <a:t>are</a:t>
            </a:r>
            <a:r>
              <a:rPr lang="fi-FI" sz="2000" dirty="0">
                <a:cs typeface="Arial"/>
              </a:rPr>
              <a:t> </a:t>
            </a:r>
            <a:r>
              <a:rPr lang="fi-FI" sz="2000" dirty="0" err="1">
                <a:cs typeface="Arial"/>
              </a:rPr>
              <a:t>already</a:t>
            </a:r>
            <a:r>
              <a:rPr lang="fi-FI" sz="2000" dirty="0">
                <a:cs typeface="Arial"/>
              </a:rPr>
              <a:t> in </a:t>
            </a:r>
            <a:r>
              <a:rPr lang="fi-FI" sz="2000" dirty="0" err="1">
                <a:cs typeface="Arial"/>
              </a:rPr>
              <a:t>the</a:t>
            </a:r>
            <a:r>
              <a:rPr lang="fi-FI" sz="2000" dirty="0">
                <a:cs typeface="Arial"/>
              </a:rPr>
              <a:t> </a:t>
            </a:r>
            <a:r>
              <a:rPr lang="fi-FI" sz="2000" dirty="0" err="1">
                <a:cs typeface="Arial"/>
              </a:rPr>
              <a:t>markets</a:t>
            </a:r>
            <a:endParaRPr lang="fi-FI" sz="2000" dirty="0">
              <a:cs typeface="Arial"/>
            </a:endParaRPr>
          </a:p>
          <a:p>
            <a:pPr>
              <a:lnSpc>
                <a:spcPts val="1700"/>
              </a:lnSpc>
              <a:buChar char="•"/>
            </a:pPr>
            <a:endParaRPr lang="fi-FI" dirty="0">
              <a:cs typeface="Arial"/>
            </a:endParaRPr>
          </a:p>
          <a:p>
            <a:pPr>
              <a:lnSpc>
                <a:spcPts val="1700"/>
              </a:lnSpc>
              <a:buChar char="•"/>
            </a:pPr>
            <a:endParaRPr lang="fi-FI" dirty="0">
              <a:cs typeface="Arial"/>
            </a:endParaRPr>
          </a:p>
          <a:p>
            <a:pPr>
              <a:lnSpc>
                <a:spcPts val="1700"/>
              </a:lnSpc>
            </a:pPr>
            <a:endParaRPr lang="fi-FI" dirty="0"/>
          </a:p>
          <a:p>
            <a:pPr>
              <a:lnSpc>
                <a:spcPts val="1700"/>
              </a:lnSpc>
            </a:pPr>
            <a:endParaRPr lang="fi-FI" dirty="0">
              <a:cs typeface="Arial"/>
            </a:endParaRPr>
          </a:p>
        </p:txBody>
      </p:sp>
      <p:sp>
        <p:nvSpPr>
          <p:cNvPr id="3" name="Otsikko 2">
            <a:extLst>
              <a:ext uri="{FF2B5EF4-FFF2-40B4-BE49-F238E27FC236}">
                <a16:creationId xmlns:a16="http://schemas.microsoft.com/office/drawing/2014/main" xmlns="" id="{F2131936-2D0B-4FB0-83B4-A3D9C769534F}"/>
              </a:ext>
            </a:extLst>
          </p:cNvPr>
          <p:cNvSpPr>
            <a:spLocks noGrp="1"/>
          </p:cNvSpPr>
          <p:nvPr>
            <p:ph type="ctrTitle"/>
          </p:nvPr>
        </p:nvSpPr>
        <p:spPr/>
        <p:txBody>
          <a:bodyPr/>
          <a:lstStyle/>
          <a:p>
            <a:r>
              <a:rPr lang="fi-FI" dirty="0" err="1">
                <a:cs typeface="Arial"/>
              </a:rPr>
              <a:t>Load</a:t>
            </a:r>
            <a:r>
              <a:rPr lang="fi-FI" dirty="0">
                <a:cs typeface="Arial"/>
              </a:rPr>
              <a:t> Side Management</a:t>
            </a:r>
            <a:endParaRPr lang="fi-FI" dirty="0"/>
          </a:p>
        </p:txBody>
      </p:sp>
      <p:sp>
        <p:nvSpPr>
          <p:cNvPr id="4" name="Tekstin paikkamerkki 3">
            <a:extLst>
              <a:ext uri="{FF2B5EF4-FFF2-40B4-BE49-F238E27FC236}">
                <a16:creationId xmlns:a16="http://schemas.microsoft.com/office/drawing/2014/main" xmlns="" id="{C422D2D4-3BB1-4DEC-A77C-1FF6701D5ADE}"/>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xmlns="" id="{0C66CC21-8C05-4A34-92B3-ABD7D6A77C29}"/>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xmlns="" id="{A9169891-294A-4A5A-AB20-916DF2E66503}"/>
              </a:ext>
            </a:extLst>
          </p:cNvPr>
          <p:cNvSpPr>
            <a:spLocks noGrp="1"/>
          </p:cNvSpPr>
          <p:nvPr>
            <p:ph type="dt" sz="half" idx="19"/>
          </p:nvPr>
        </p:nvSpPr>
        <p:spPr/>
        <p:txBody>
          <a:bodyPr/>
          <a:lstStyle/>
          <a:p>
            <a:r>
              <a:rPr lang="et-EE" dirty="0"/>
              <a:t>2</a:t>
            </a:r>
            <a:r>
              <a:rPr lang="fi-FI" dirty="0"/>
              <a:t>0</a:t>
            </a:r>
            <a:r>
              <a:rPr lang="et-EE" dirty="0"/>
              <a:t>.03.201</a:t>
            </a:r>
            <a:r>
              <a:rPr lang="fi-FI" dirty="0"/>
              <a:t>8</a:t>
            </a:r>
            <a:endParaRPr lang="en-US" dirty="0"/>
          </a:p>
        </p:txBody>
      </p:sp>
      <p:sp>
        <p:nvSpPr>
          <p:cNvPr id="7" name="Dian numeron paikkamerkki 6">
            <a:extLst>
              <a:ext uri="{FF2B5EF4-FFF2-40B4-BE49-F238E27FC236}">
                <a16:creationId xmlns:a16="http://schemas.microsoft.com/office/drawing/2014/main" xmlns="" id="{971C3F3E-45C5-4232-9BF6-0F79858994D0}"/>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5</a:t>
            </a:fld>
            <a:endParaRPr lang="en-US" altLang="en-US" dirty="0"/>
          </a:p>
        </p:txBody>
      </p:sp>
    </p:spTree>
    <p:extLst>
      <p:ext uri="{BB962C8B-B14F-4D97-AF65-F5344CB8AC3E}">
        <p14:creationId xmlns:p14="http://schemas.microsoft.com/office/powerpoint/2010/main" val="4223564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xmlns="" id="{426B8416-B070-427E-A238-C6764E53CDC2}"/>
              </a:ext>
            </a:extLst>
          </p:cNvPr>
          <p:cNvSpPr>
            <a:spLocks noGrp="1"/>
          </p:cNvSpPr>
          <p:nvPr>
            <p:ph type="body" sz="quarter" idx="13"/>
          </p:nvPr>
        </p:nvSpPr>
        <p:spPr>
          <a:xfrm>
            <a:off x="609600" y="5066964"/>
            <a:ext cx="6228079" cy="671849"/>
          </a:xfrm>
        </p:spPr>
        <p:txBody>
          <a:bodyPr/>
          <a:lstStyle/>
          <a:p>
            <a:r>
              <a:rPr lang="fi-FI" b="0" dirty="0">
                <a:cs typeface="Arial"/>
              </a:rPr>
              <a:t>      </a:t>
            </a:r>
            <a:r>
              <a:rPr lang="fi-FI" b="0" dirty="0" err="1">
                <a:cs typeface="Arial"/>
              </a:rPr>
              <a:t>Demand</a:t>
            </a:r>
            <a:r>
              <a:rPr lang="fi-FI" b="0" dirty="0">
                <a:cs typeface="Arial"/>
              </a:rPr>
              <a:t> </a:t>
            </a:r>
            <a:r>
              <a:rPr lang="fi-FI" b="0" dirty="0" err="1">
                <a:cs typeface="Arial"/>
              </a:rPr>
              <a:t>response</a:t>
            </a:r>
            <a:r>
              <a:rPr lang="fi-FI" b="0" dirty="0">
                <a:cs typeface="Arial"/>
              </a:rPr>
              <a:t> </a:t>
            </a:r>
            <a:r>
              <a:rPr lang="fi-FI" b="0" dirty="0" err="1">
                <a:cs typeface="Arial"/>
              </a:rPr>
              <a:t>simulation</a:t>
            </a:r>
            <a:r>
              <a:rPr lang="fi-FI" b="0" dirty="0">
                <a:cs typeface="Arial"/>
              </a:rPr>
              <a:t> for a 2500 </a:t>
            </a:r>
            <a:r>
              <a:rPr lang="fi-FI" b="0" dirty="0" err="1">
                <a:cs typeface="Arial"/>
              </a:rPr>
              <a:t>sq</a:t>
            </a:r>
            <a:r>
              <a:rPr lang="fi-FI" b="0" dirty="0">
                <a:cs typeface="Arial"/>
              </a:rPr>
              <a:t> </a:t>
            </a:r>
            <a:r>
              <a:rPr lang="fi-FI" b="0" dirty="0" err="1">
                <a:cs typeface="Arial"/>
              </a:rPr>
              <a:t>ft</a:t>
            </a:r>
            <a:r>
              <a:rPr lang="fi-FI" b="0" dirty="0">
                <a:cs typeface="Arial"/>
              </a:rPr>
              <a:t> home </a:t>
            </a:r>
            <a:r>
              <a:rPr lang="fi-FI" b="0" dirty="0" err="1">
                <a:cs typeface="Arial"/>
              </a:rPr>
              <a:t>with</a:t>
            </a:r>
            <a:r>
              <a:rPr lang="fi-FI" b="0" dirty="0">
                <a:cs typeface="Arial"/>
              </a:rPr>
              <a:t> </a:t>
            </a:r>
            <a:r>
              <a:rPr lang="fi-FI" b="0" dirty="0" err="1">
                <a:cs typeface="Arial"/>
              </a:rPr>
              <a:t>different</a:t>
            </a:r>
            <a:r>
              <a:rPr lang="fi-FI" b="0" dirty="0">
                <a:cs typeface="Arial"/>
              </a:rPr>
              <a:t> </a:t>
            </a:r>
            <a:r>
              <a:rPr lang="fi-FI" b="0" dirty="0" err="1">
                <a:cs typeface="Arial"/>
              </a:rPr>
              <a:t>demand</a:t>
            </a:r>
            <a:r>
              <a:rPr lang="fi-FI" b="0" dirty="0">
                <a:cs typeface="Arial"/>
              </a:rPr>
              <a:t> </a:t>
            </a:r>
            <a:r>
              <a:rPr lang="fi-FI" b="0" dirty="0" err="1">
                <a:cs typeface="Arial"/>
              </a:rPr>
              <a:t>limits</a:t>
            </a:r>
            <a:r>
              <a:rPr lang="fi-FI" b="0" dirty="0">
                <a:cs typeface="Arial"/>
              </a:rPr>
              <a:t> (a) No </a:t>
            </a:r>
            <a:r>
              <a:rPr lang="fi-FI" b="0" dirty="0" err="1">
                <a:cs typeface="Arial"/>
              </a:rPr>
              <a:t>demand</a:t>
            </a:r>
            <a:r>
              <a:rPr lang="fi-FI" b="0" dirty="0">
                <a:cs typeface="Arial"/>
              </a:rPr>
              <a:t> </a:t>
            </a:r>
            <a:r>
              <a:rPr lang="fi-FI" b="0" dirty="0" err="1">
                <a:cs typeface="Arial"/>
              </a:rPr>
              <a:t>limit</a:t>
            </a:r>
            <a:r>
              <a:rPr lang="fi-FI" b="0" dirty="0">
                <a:cs typeface="Arial"/>
              </a:rPr>
              <a:t>. (b) 8 kW </a:t>
            </a:r>
            <a:r>
              <a:rPr lang="fi-FI" b="0" dirty="0" err="1">
                <a:cs typeface="Arial"/>
              </a:rPr>
              <a:t>limit</a:t>
            </a:r>
            <a:r>
              <a:rPr lang="fi-FI" b="0" dirty="0">
                <a:cs typeface="Arial"/>
              </a:rPr>
              <a:t> </a:t>
            </a:r>
            <a:r>
              <a:rPr lang="fi-FI" b="0" dirty="0" err="1">
                <a:cs typeface="Arial"/>
              </a:rPr>
              <a:t>from</a:t>
            </a:r>
            <a:r>
              <a:rPr lang="fi-FI" b="0" dirty="0">
                <a:cs typeface="Arial"/>
              </a:rPr>
              <a:t> 5 </a:t>
            </a:r>
            <a:r>
              <a:rPr lang="fi-FI" b="0" dirty="0" err="1">
                <a:cs typeface="Arial"/>
              </a:rPr>
              <a:t>p.m</a:t>
            </a:r>
            <a:r>
              <a:rPr lang="fi-FI" b="0" dirty="0">
                <a:cs typeface="Arial"/>
              </a:rPr>
              <a:t>.–10 </a:t>
            </a:r>
            <a:r>
              <a:rPr lang="fi-FI" b="0" dirty="0" err="1">
                <a:cs typeface="Arial"/>
              </a:rPr>
              <a:t>p.m</a:t>
            </a:r>
            <a:r>
              <a:rPr lang="fi-FI" b="0" dirty="0">
                <a:cs typeface="Arial"/>
              </a:rPr>
              <a:t>. (c) 6 kW </a:t>
            </a:r>
            <a:r>
              <a:rPr lang="fi-FI" b="0" dirty="0" err="1">
                <a:cs typeface="Arial"/>
              </a:rPr>
              <a:t>limit</a:t>
            </a:r>
            <a:r>
              <a:rPr lang="fi-FI" b="0" dirty="0">
                <a:cs typeface="Arial"/>
              </a:rPr>
              <a:t> </a:t>
            </a:r>
            <a:r>
              <a:rPr lang="fi-FI" b="0" dirty="0" err="1">
                <a:cs typeface="Arial"/>
              </a:rPr>
              <a:t>from</a:t>
            </a:r>
            <a:r>
              <a:rPr lang="fi-FI" b="0" dirty="0">
                <a:cs typeface="Arial"/>
              </a:rPr>
              <a:t> 5 </a:t>
            </a:r>
            <a:r>
              <a:rPr lang="fi-FI" b="0" dirty="0" err="1">
                <a:cs typeface="Arial"/>
              </a:rPr>
              <a:t>p.m</a:t>
            </a:r>
            <a:r>
              <a:rPr lang="fi-FI" b="0" dirty="0">
                <a:cs typeface="Arial"/>
              </a:rPr>
              <a:t>.–10 </a:t>
            </a:r>
            <a:r>
              <a:rPr lang="fi-FI" b="0" dirty="0" err="1">
                <a:cs typeface="Arial"/>
              </a:rPr>
              <a:t>p.m</a:t>
            </a:r>
            <a:r>
              <a:rPr lang="fi-FI" b="0" dirty="0">
                <a:cs typeface="Arial"/>
              </a:rPr>
              <a:t>. (d) 4 kW </a:t>
            </a:r>
            <a:r>
              <a:rPr lang="fi-FI" b="0" dirty="0" err="1">
                <a:cs typeface="Arial"/>
              </a:rPr>
              <a:t>limit</a:t>
            </a:r>
            <a:r>
              <a:rPr lang="fi-FI" b="0" dirty="0">
                <a:cs typeface="Arial"/>
              </a:rPr>
              <a:t> </a:t>
            </a:r>
            <a:r>
              <a:rPr lang="fi-FI" b="0" dirty="0" err="1">
                <a:cs typeface="Arial"/>
              </a:rPr>
              <a:t>from</a:t>
            </a:r>
            <a:r>
              <a:rPr lang="fi-FI" b="0" dirty="0">
                <a:cs typeface="Arial"/>
              </a:rPr>
              <a:t> 5 </a:t>
            </a:r>
            <a:r>
              <a:rPr lang="fi-FI" b="0" dirty="0" err="1">
                <a:cs typeface="Arial"/>
              </a:rPr>
              <a:t>p.m</a:t>
            </a:r>
            <a:r>
              <a:rPr lang="fi-FI" b="0" dirty="0">
                <a:cs typeface="Arial"/>
              </a:rPr>
              <a:t>.–10 </a:t>
            </a:r>
            <a:r>
              <a:rPr lang="fi-FI" b="0" dirty="0" err="1">
                <a:cs typeface="Arial"/>
              </a:rPr>
              <a:t>p.m</a:t>
            </a:r>
            <a:r>
              <a:rPr lang="fi-FI" b="0" dirty="0">
                <a:cs typeface="Arial"/>
              </a:rPr>
              <a:t>.</a:t>
            </a:r>
            <a:endParaRPr lang="fi-FI" b="0" dirty="0" err="1">
              <a:cs typeface="Arial"/>
            </a:endParaRPr>
          </a:p>
        </p:txBody>
      </p:sp>
      <p:sp>
        <p:nvSpPr>
          <p:cNvPr id="3" name="Otsikko 2">
            <a:extLst>
              <a:ext uri="{FF2B5EF4-FFF2-40B4-BE49-F238E27FC236}">
                <a16:creationId xmlns:a16="http://schemas.microsoft.com/office/drawing/2014/main" xmlns="" id="{47D3761F-E308-40A3-A0C9-1BFD2D253CE9}"/>
              </a:ext>
            </a:extLst>
          </p:cNvPr>
          <p:cNvSpPr>
            <a:spLocks noGrp="1"/>
          </p:cNvSpPr>
          <p:nvPr>
            <p:ph type="ctrTitle"/>
          </p:nvPr>
        </p:nvSpPr>
        <p:spPr/>
        <p:txBody>
          <a:bodyPr/>
          <a:lstStyle/>
          <a:p>
            <a:r>
              <a:rPr lang="fi-FI" dirty="0" err="1">
                <a:solidFill>
                  <a:srgbClr val="0065BD"/>
                </a:solidFill>
                <a:cs typeface="Arial"/>
              </a:rPr>
              <a:t>Load</a:t>
            </a:r>
            <a:r>
              <a:rPr lang="fi-FI" dirty="0">
                <a:solidFill>
                  <a:srgbClr val="0065BD"/>
                </a:solidFill>
                <a:cs typeface="Arial"/>
              </a:rPr>
              <a:t> Side Management</a:t>
            </a:r>
            <a:endParaRPr lang="fi-FI" dirty="0">
              <a:solidFill>
                <a:schemeClr val="tx1"/>
              </a:solidFill>
            </a:endParaRPr>
          </a:p>
        </p:txBody>
      </p:sp>
      <p:sp>
        <p:nvSpPr>
          <p:cNvPr id="4" name="Tekstin paikkamerkki 3">
            <a:extLst>
              <a:ext uri="{FF2B5EF4-FFF2-40B4-BE49-F238E27FC236}">
                <a16:creationId xmlns:a16="http://schemas.microsoft.com/office/drawing/2014/main" xmlns="" id="{52452BBA-36E1-4EF4-8C87-D675FE4F5730}"/>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xmlns="" id="{D8EE9555-6045-4C3D-87C6-FE29F855A60D}"/>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xmlns="" id="{BFE3FE40-B406-4F3A-B126-91F0E0110D98}"/>
              </a:ext>
            </a:extLst>
          </p:cNvPr>
          <p:cNvSpPr>
            <a:spLocks noGrp="1"/>
          </p:cNvSpPr>
          <p:nvPr>
            <p:ph type="dt" sz="half" idx="19"/>
          </p:nvPr>
        </p:nvSpPr>
        <p:spPr/>
        <p:txBody>
          <a:bodyPr/>
          <a:lstStyle/>
          <a:p>
            <a:pPr>
              <a:defRPr/>
            </a:pPr>
            <a:r>
              <a:rPr lang="et-EE" dirty="0"/>
              <a:t>2</a:t>
            </a:r>
            <a:r>
              <a:rPr lang="fi-FI" dirty="0"/>
              <a:t>0</a:t>
            </a:r>
            <a:r>
              <a:rPr lang="et-EE" dirty="0"/>
              <a:t>.03.201</a:t>
            </a:r>
            <a:r>
              <a:rPr lang="fi-FI" dirty="0"/>
              <a:t>8</a:t>
            </a:r>
            <a:endParaRPr lang="en-US" dirty="0"/>
          </a:p>
          <a:p>
            <a:pPr>
              <a:defRPr/>
            </a:pPr>
            <a:endParaRPr lang="en-US" dirty="0"/>
          </a:p>
        </p:txBody>
      </p:sp>
      <p:sp>
        <p:nvSpPr>
          <p:cNvPr id="7" name="Dian numeron paikkamerkki 6">
            <a:extLst>
              <a:ext uri="{FF2B5EF4-FFF2-40B4-BE49-F238E27FC236}">
                <a16:creationId xmlns:a16="http://schemas.microsoft.com/office/drawing/2014/main" xmlns="" id="{90CF2F37-45C3-4D4D-B03B-025FE15FA634}"/>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6</a:t>
            </a:fld>
            <a:endParaRPr lang="en-US" altLang="en-US" dirty="0"/>
          </a:p>
        </p:txBody>
      </p:sp>
      <p:pic>
        <p:nvPicPr>
          <p:cNvPr id="8" name="Kuva 8" descr="Kuva, joka sisältää kohteen teksti&#10;&#10;Kuvaus luotu, erittäin korkea luotettavuus">
            <a:extLst>
              <a:ext uri="{FF2B5EF4-FFF2-40B4-BE49-F238E27FC236}">
                <a16:creationId xmlns:a16="http://schemas.microsoft.com/office/drawing/2014/main" xmlns="" id="{2CBE1270-E89C-46D5-95D6-8EA3EDD4ED22}"/>
              </a:ext>
            </a:extLst>
          </p:cNvPr>
          <p:cNvPicPr>
            <a:picLocks noChangeAspect="1"/>
          </p:cNvPicPr>
          <p:nvPr/>
        </p:nvPicPr>
        <p:blipFill>
          <a:blip r:embed="rId2"/>
          <a:stretch>
            <a:fillRect/>
          </a:stretch>
        </p:blipFill>
        <p:spPr>
          <a:xfrm>
            <a:off x="971550" y="1417638"/>
            <a:ext cx="6532255" cy="3583071"/>
          </a:xfrm>
          <a:prstGeom prst="rect">
            <a:avLst/>
          </a:prstGeom>
        </p:spPr>
      </p:pic>
    </p:spTree>
    <p:extLst>
      <p:ext uri="{BB962C8B-B14F-4D97-AF65-F5344CB8AC3E}">
        <p14:creationId xmlns:p14="http://schemas.microsoft.com/office/powerpoint/2010/main" val="1912577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xmlns="" id="{CC618448-78CA-490F-AA30-903E357E073F}"/>
              </a:ext>
            </a:extLst>
          </p:cNvPr>
          <p:cNvSpPr>
            <a:spLocks noGrp="1"/>
          </p:cNvSpPr>
          <p:nvPr>
            <p:ph type="body" sz="quarter" idx="13"/>
          </p:nvPr>
        </p:nvSpPr>
        <p:spPr>
          <a:xfrm>
            <a:off x="573088" y="1497013"/>
            <a:ext cx="7985004" cy="4137025"/>
          </a:xfrm>
        </p:spPr>
        <p:txBody>
          <a:bodyPr/>
          <a:lstStyle/>
          <a:p>
            <a:r>
              <a:rPr lang="fi-FI" sz="1800" dirty="0" err="1">
                <a:cs typeface="Arial"/>
              </a:rPr>
              <a:t>Batteries</a:t>
            </a:r>
            <a:r>
              <a:rPr lang="fi-FI" sz="1800" dirty="0">
                <a:cs typeface="Arial"/>
              </a:rPr>
              <a:t>: </a:t>
            </a:r>
            <a:r>
              <a:rPr lang="fi-FI" sz="1800" dirty="0" err="1">
                <a:cs typeface="Arial"/>
              </a:rPr>
              <a:t>Lithium-ion</a:t>
            </a:r>
            <a:r>
              <a:rPr lang="fi-FI" sz="1800" dirty="0">
                <a:cs typeface="Arial"/>
              </a:rPr>
              <a:t> </a:t>
            </a:r>
            <a:r>
              <a:rPr lang="fi-FI" sz="1800" dirty="0" err="1">
                <a:cs typeface="Arial"/>
              </a:rPr>
              <a:t>batteries</a:t>
            </a:r>
            <a:r>
              <a:rPr lang="fi-FI" sz="1800" dirty="0">
                <a:cs typeface="Arial"/>
              </a:rPr>
              <a:t> on a </a:t>
            </a:r>
            <a:r>
              <a:rPr lang="fi-FI" sz="1800" dirty="0" err="1">
                <a:cs typeface="Arial"/>
              </a:rPr>
              <a:t>larger</a:t>
            </a:r>
            <a:r>
              <a:rPr lang="fi-FI" sz="1800" dirty="0">
                <a:cs typeface="Arial"/>
              </a:rPr>
              <a:t> </a:t>
            </a:r>
            <a:r>
              <a:rPr lang="fi-FI" sz="1800" dirty="0" err="1">
                <a:cs typeface="Arial"/>
              </a:rPr>
              <a:t>scale</a:t>
            </a:r>
            <a:endParaRPr lang="fi-FI" sz="1800" dirty="0">
              <a:cs typeface="Arial"/>
            </a:endParaRPr>
          </a:p>
          <a:p>
            <a:pPr>
              <a:lnSpc>
                <a:spcPts val="1700"/>
              </a:lnSpc>
              <a:buChar char="•"/>
            </a:pPr>
            <a:r>
              <a:rPr lang="fi-FI" sz="1800" b="0" dirty="0" err="1">
                <a:cs typeface="Arial"/>
              </a:rPr>
              <a:t>Tesla</a:t>
            </a:r>
            <a:r>
              <a:rPr lang="fi-FI" sz="1800" b="0" dirty="0">
                <a:cs typeface="Arial"/>
              </a:rPr>
              <a:t> </a:t>
            </a:r>
            <a:r>
              <a:rPr lang="fi-FI" sz="1800" b="0" dirty="0" err="1">
                <a:cs typeface="Arial"/>
              </a:rPr>
              <a:t>Powerwall</a:t>
            </a:r>
            <a:r>
              <a:rPr lang="fi-FI" sz="1800" b="0" dirty="0">
                <a:cs typeface="Arial"/>
              </a:rPr>
              <a:t> 14 kWh at </a:t>
            </a:r>
            <a:r>
              <a:rPr lang="fi-FI" sz="1800" b="0" dirty="0" err="1">
                <a:cs typeface="Arial"/>
              </a:rPr>
              <a:t>pricepoint</a:t>
            </a:r>
            <a:r>
              <a:rPr lang="fi-FI" sz="1800" b="0" dirty="0">
                <a:cs typeface="Arial"/>
              </a:rPr>
              <a:t> of 7300 €</a:t>
            </a:r>
          </a:p>
          <a:p>
            <a:pPr>
              <a:lnSpc>
                <a:spcPts val="1700"/>
              </a:lnSpc>
              <a:buChar char="•"/>
            </a:pPr>
            <a:endParaRPr lang="fi-FI" sz="1800" dirty="0">
              <a:cs typeface="Arial"/>
            </a:endParaRPr>
          </a:p>
          <a:p>
            <a:pPr>
              <a:lnSpc>
                <a:spcPts val="1700"/>
              </a:lnSpc>
            </a:pPr>
            <a:r>
              <a:rPr lang="fi-FI" sz="1800" dirty="0">
                <a:cs typeface="Arial"/>
              </a:rPr>
              <a:t>Electric </a:t>
            </a:r>
            <a:r>
              <a:rPr lang="fi-FI" sz="1800" dirty="0" err="1">
                <a:cs typeface="Arial"/>
              </a:rPr>
              <a:t>vehicles</a:t>
            </a:r>
            <a:r>
              <a:rPr lang="fi-FI" sz="1800" dirty="0">
                <a:cs typeface="Arial"/>
              </a:rPr>
              <a:t>, </a:t>
            </a:r>
            <a:r>
              <a:rPr lang="fi-FI" sz="1800" dirty="0" err="1">
                <a:cs typeface="Arial"/>
              </a:rPr>
              <a:t>if</a:t>
            </a:r>
            <a:r>
              <a:rPr lang="fi-FI" sz="1800" dirty="0">
                <a:cs typeface="Arial"/>
              </a:rPr>
              <a:t> </a:t>
            </a:r>
            <a:r>
              <a:rPr lang="fi-FI" sz="1800" dirty="0" err="1">
                <a:cs typeface="Arial"/>
              </a:rPr>
              <a:t>increased</a:t>
            </a:r>
            <a:r>
              <a:rPr lang="fi-FI" sz="1800" dirty="0">
                <a:cs typeface="Arial"/>
              </a:rPr>
              <a:t> in </a:t>
            </a:r>
            <a:r>
              <a:rPr lang="fi-FI" sz="1800" dirty="0" err="1">
                <a:cs typeface="Arial"/>
              </a:rPr>
              <a:t>number</a:t>
            </a:r>
            <a:endParaRPr lang="fi-FI" sz="1800" dirty="0">
              <a:cs typeface="Arial"/>
            </a:endParaRPr>
          </a:p>
          <a:p>
            <a:pPr>
              <a:lnSpc>
                <a:spcPts val="1700"/>
              </a:lnSpc>
              <a:buChar char="•"/>
            </a:pPr>
            <a:r>
              <a:rPr lang="fi-FI" sz="1800" b="0" dirty="0" err="1">
                <a:cs typeface="Arial"/>
              </a:rPr>
              <a:t>Contain</a:t>
            </a:r>
            <a:r>
              <a:rPr lang="fi-FI" sz="1800" b="0" dirty="0">
                <a:cs typeface="Arial"/>
              </a:rPr>
              <a:t> 30-90 kWh </a:t>
            </a:r>
            <a:r>
              <a:rPr lang="fi-FI" sz="1800" b="0" dirty="0" err="1">
                <a:cs typeface="Arial"/>
              </a:rPr>
              <a:t>batteries</a:t>
            </a:r>
            <a:endParaRPr lang="fi-FI" sz="1800" dirty="0" err="1">
              <a:cs typeface="Arial"/>
            </a:endParaRPr>
          </a:p>
          <a:p>
            <a:pPr>
              <a:lnSpc>
                <a:spcPts val="1700"/>
              </a:lnSpc>
              <a:buChar char="•"/>
            </a:pPr>
            <a:r>
              <a:rPr lang="fi-FI" sz="1800" b="0" dirty="0" err="1">
                <a:cs typeface="Arial"/>
              </a:rPr>
              <a:t>Could</a:t>
            </a:r>
            <a:r>
              <a:rPr lang="fi-FI" sz="1800" b="0" dirty="0">
                <a:cs typeface="Arial"/>
              </a:rPr>
              <a:t> </a:t>
            </a:r>
            <a:r>
              <a:rPr lang="fi-FI" sz="1800" b="0" dirty="0" err="1">
                <a:cs typeface="Arial"/>
              </a:rPr>
              <a:t>be</a:t>
            </a:r>
            <a:r>
              <a:rPr lang="fi-FI" sz="1800" b="0" dirty="0">
                <a:cs typeface="Arial"/>
              </a:rPr>
              <a:t> </a:t>
            </a:r>
            <a:r>
              <a:rPr lang="fi-FI" sz="1800" b="0" dirty="0" err="1">
                <a:cs typeface="Arial"/>
              </a:rPr>
              <a:t>used</a:t>
            </a:r>
            <a:r>
              <a:rPr lang="fi-FI" sz="1800" b="0" dirty="0">
                <a:cs typeface="Arial"/>
              </a:rPr>
              <a:t> for </a:t>
            </a:r>
            <a:r>
              <a:rPr lang="fi-FI" sz="1800" b="0" dirty="0" err="1">
                <a:cs typeface="Arial"/>
              </a:rPr>
              <a:t>charging</a:t>
            </a:r>
            <a:r>
              <a:rPr lang="fi-FI" sz="1800" b="0" dirty="0">
                <a:cs typeface="Arial"/>
              </a:rPr>
              <a:t> as </a:t>
            </a:r>
            <a:r>
              <a:rPr lang="fi-FI" sz="1800" b="0" dirty="0" err="1">
                <a:cs typeface="Arial"/>
              </a:rPr>
              <a:t>well</a:t>
            </a:r>
            <a:r>
              <a:rPr lang="fi-FI" sz="1800" b="0" dirty="0">
                <a:cs typeface="Arial"/>
              </a:rPr>
              <a:t> as </a:t>
            </a:r>
            <a:r>
              <a:rPr lang="fi-FI" sz="1800" b="0" dirty="0" err="1">
                <a:cs typeface="Arial"/>
              </a:rPr>
              <a:t>discharging</a:t>
            </a:r>
          </a:p>
          <a:p>
            <a:pPr marL="0" indent="0">
              <a:lnSpc>
                <a:spcPts val="1700"/>
              </a:lnSpc>
            </a:pPr>
            <a:endParaRPr lang="fi-FI" sz="1800" b="0" dirty="0">
              <a:cs typeface="Arial"/>
            </a:endParaRPr>
          </a:p>
          <a:p>
            <a:pPr marL="0" indent="0">
              <a:lnSpc>
                <a:spcPts val="1700"/>
              </a:lnSpc>
            </a:pPr>
            <a:r>
              <a:rPr lang="fi-FI" sz="1800" dirty="0" err="1">
                <a:cs typeface="Arial"/>
              </a:rPr>
              <a:t>Goal</a:t>
            </a:r>
            <a:r>
              <a:rPr lang="fi-FI" sz="1800" dirty="0">
                <a:cs typeface="Arial"/>
              </a:rPr>
              <a:t>: </a:t>
            </a:r>
            <a:r>
              <a:rPr lang="fi-FI" sz="1800" dirty="0" err="1">
                <a:cs typeface="Arial"/>
              </a:rPr>
              <a:t>Reduce</a:t>
            </a:r>
            <a:r>
              <a:rPr lang="fi-FI" sz="1800" dirty="0">
                <a:cs typeface="Arial"/>
              </a:rPr>
              <a:t> </a:t>
            </a:r>
            <a:r>
              <a:rPr lang="fi-FI" sz="1800" dirty="0" err="1">
                <a:cs typeface="Arial"/>
              </a:rPr>
              <a:t>peak</a:t>
            </a:r>
            <a:r>
              <a:rPr lang="fi-FI" sz="1800" dirty="0">
                <a:cs typeface="Arial"/>
              </a:rPr>
              <a:t> </a:t>
            </a:r>
            <a:r>
              <a:rPr lang="fi-FI" sz="1800" dirty="0" err="1">
                <a:cs typeface="Arial"/>
              </a:rPr>
              <a:t>demand</a:t>
            </a:r>
            <a:r>
              <a:rPr lang="fi-FI" sz="1800" dirty="0">
                <a:cs typeface="Arial"/>
              </a:rPr>
              <a:t> and </a:t>
            </a:r>
            <a:r>
              <a:rPr lang="fi-FI" sz="1800" dirty="0" err="1">
                <a:cs typeface="Arial"/>
              </a:rPr>
              <a:t>provide</a:t>
            </a:r>
            <a:r>
              <a:rPr lang="fi-FI" sz="1800" dirty="0">
                <a:cs typeface="Arial"/>
              </a:rPr>
              <a:t> </a:t>
            </a:r>
            <a:r>
              <a:rPr lang="fi-FI" sz="1800" dirty="0" err="1">
                <a:cs typeface="Arial"/>
              </a:rPr>
              <a:t>flexibility</a:t>
            </a:r>
          </a:p>
          <a:p>
            <a:pPr marL="285750" indent="-285750">
              <a:lnSpc>
                <a:spcPts val="1700"/>
              </a:lnSpc>
              <a:buChar char="•"/>
            </a:pPr>
            <a:r>
              <a:rPr lang="fi-FI" sz="1800" b="0" dirty="0" err="1">
                <a:cs typeface="Arial"/>
              </a:rPr>
              <a:t>Could</a:t>
            </a:r>
            <a:r>
              <a:rPr lang="fi-FI" sz="1800" b="0" dirty="0">
                <a:cs typeface="Arial"/>
              </a:rPr>
              <a:t> </a:t>
            </a:r>
            <a:r>
              <a:rPr lang="fi-FI" sz="1800" b="0" dirty="0" err="1">
                <a:cs typeface="Arial"/>
              </a:rPr>
              <a:t>reduce</a:t>
            </a:r>
            <a:r>
              <a:rPr lang="fi-FI" sz="1800" b="0" dirty="0">
                <a:cs typeface="Arial"/>
              </a:rPr>
              <a:t> </a:t>
            </a:r>
            <a:r>
              <a:rPr lang="fi-FI" sz="1800" b="0" dirty="0" err="1">
                <a:cs typeface="Arial"/>
              </a:rPr>
              <a:t>demand</a:t>
            </a:r>
            <a:r>
              <a:rPr lang="fi-FI" sz="1800" b="0" dirty="0">
                <a:cs typeface="Arial"/>
              </a:rPr>
              <a:t> </a:t>
            </a:r>
            <a:r>
              <a:rPr lang="fi-FI" sz="1800" b="0" dirty="0" err="1">
                <a:cs typeface="Arial"/>
              </a:rPr>
              <a:t>up</a:t>
            </a:r>
            <a:r>
              <a:rPr lang="fi-FI" sz="1800" b="0" dirty="0">
                <a:cs typeface="Arial"/>
              </a:rPr>
              <a:t> to 8-32%, </a:t>
            </a:r>
            <a:r>
              <a:rPr lang="fi-FI" sz="1800" b="0" dirty="0" err="1">
                <a:cs typeface="Arial"/>
              </a:rPr>
              <a:t>depending</a:t>
            </a:r>
            <a:r>
              <a:rPr lang="fi-FI" sz="1800" b="0" dirty="0">
                <a:cs typeface="Arial"/>
              </a:rPr>
              <a:t> on </a:t>
            </a:r>
            <a:r>
              <a:rPr lang="fi-FI" sz="1800" b="0" dirty="0" err="1">
                <a:cs typeface="Arial"/>
              </a:rPr>
              <a:t>the</a:t>
            </a:r>
            <a:r>
              <a:rPr lang="fi-FI" sz="1800" b="0" dirty="0">
                <a:cs typeface="Arial"/>
              </a:rPr>
              <a:t> </a:t>
            </a:r>
            <a:r>
              <a:rPr lang="fi-FI" sz="1800" b="0" dirty="0" err="1">
                <a:cs typeface="Arial"/>
              </a:rPr>
              <a:t>operation</a:t>
            </a:r>
            <a:r>
              <a:rPr lang="fi-FI" sz="1800" b="0" dirty="0">
                <a:cs typeface="Arial"/>
              </a:rPr>
              <a:t> </a:t>
            </a:r>
            <a:r>
              <a:rPr lang="fi-FI" sz="1800" b="0" dirty="0" err="1">
                <a:cs typeface="Arial"/>
              </a:rPr>
              <a:t>algorithm</a:t>
            </a:r>
            <a:r>
              <a:rPr lang="fi-FI" sz="1800" b="0" dirty="0">
                <a:cs typeface="Arial"/>
              </a:rPr>
              <a:t> </a:t>
            </a:r>
            <a:endParaRPr lang="fi-FI" sz="1800" dirty="0">
              <a:cs typeface="Arial"/>
            </a:endParaRPr>
          </a:p>
          <a:p>
            <a:pPr marL="285750" indent="-285750">
              <a:lnSpc>
                <a:spcPts val="1700"/>
              </a:lnSpc>
              <a:buChar char="•"/>
            </a:pPr>
            <a:r>
              <a:rPr lang="fi-FI" sz="1800" b="0" dirty="0" err="1">
                <a:cs typeface="Arial"/>
              </a:rPr>
              <a:t>Electricity</a:t>
            </a:r>
            <a:r>
              <a:rPr lang="fi-FI" sz="1800" b="0" dirty="0">
                <a:cs typeface="Arial"/>
              </a:rPr>
              <a:t>  </a:t>
            </a:r>
            <a:r>
              <a:rPr lang="fi-FI" sz="1800" b="0" dirty="0" err="1">
                <a:cs typeface="Arial"/>
              </a:rPr>
              <a:t>consumption</a:t>
            </a:r>
            <a:r>
              <a:rPr lang="fi-FI" sz="1800" b="0" dirty="0">
                <a:cs typeface="Arial"/>
              </a:rPr>
              <a:t> </a:t>
            </a:r>
            <a:r>
              <a:rPr lang="fi-FI" sz="1800" b="0" dirty="0" err="1">
                <a:cs typeface="Arial"/>
              </a:rPr>
              <a:t>rises</a:t>
            </a:r>
            <a:r>
              <a:rPr lang="fi-FI" sz="1800" b="0" dirty="0">
                <a:cs typeface="Arial"/>
              </a:rPr>
              <a:t>, </a:t>
            </a:r>
            <a:r>
              <a:rPr lang="fi-FI" sz="1800" b="0" dirty="0" err="1">
                <a:cs typeface="Arial"/>
              </a:rPr>
              <a:t>since</a:t>
            </a:r>
            <a:r>
              <a:rPr lang="fi-FI" sz="1800" b="0" dirty="0">
                <a:cs typeface="Arial"/>
              </a:rPr>
              <a:t> </a:t>
            </a:r>
            <a:r>
              <a:rPr lang="fi-FI" sz="1800" b="0" dirty="0" err="1">
                <a:cs typeface="Arial"/>
              </a:rPr>
              <a:t>batteries</a:t>
            </a:r>
            <a:r>
              <a:rPr lang="fi-FI" sz="1800" b="0" dirty="0">
                <a:cs typeface="Arial"/>
              </a:rPr>
              <a:t> </a:t>
            </a:r>
            <a:r>
              <a:rPr lang="fi-FI" sz="1800" b="0" dirty="0" err="1">
                <a:cs typeface="Arial"/>
              </a:rPr>
              <a:t>have</a:t>
            </a:r>
            <a:r>
              <a:rPr lang="fi-FI" sz="1800" b="0" dirty="0">
                <a:cs typeface="Arial"/>
              </a:rPr>
              <a:t> </a:t>
            </a:r>
            <a:r>
              <a:rPr lang="fi-FI" sz="1800" b="0" dirty="0" err="1">
                <a:cs typeface="Arial"/>
              </a:rPr>
              <a:t>losses</a:t>
            </a:r>
            <a:endParaRPr lang="fi-FI" sz="1800" dirty="0" err="1">
              <a:cs typeface="Arial"/>
            </a:endParaRPr>
          </a:p>
          <a:p>
            <a:pPr marL="0" indent="0">
              <a:lnSpc>
                <a:spcPts val="1700"/>
              </a:lnSpc>
            </a:pPr>
            <a:endParaRPr lang="fi-FI" sz="1800" dirty="0">
              <a:cs typeface="Arial"/>
            </a:endParaRPr>
          </a:p>
          <a:p>
            <a:r>
              <a:rPr lang="fi-FI" sz="1800" dirty="0" err="1">
                <a:cs typeface="Arial"/>
              </a:rPr>
              <a:t>Do</a:t>
            </a:r>
            <a:r>
              <a:rPr lang="fi-FI" sz="1800" dirty="0">
                <a:cs typeface="Arial"/>
              </a:rPr>
              <a:t> </a:t>
            </a:r>
            <a:r>
              <a:rPr lang="fi-FI" sz="1800" dirty="0" err="1">
                <a:cs typeface="Arial"/>
              </a:rPr>
              <a:t>not</a:t>
            </a:r>
            <a:r>
              <a:rPr lang="fi-FI" sz="1800" dirty="0">
                <a:cs typeface="Arial"/>
              </a:rPr>
              <a:t> </a:t>
            </a:r>
            <a:r>
              <a:rPr lang="fi-FI" sz="1800" dirty="0" err="1">
                <a:cs typeface="Arial"/>
              </a:rPr>
              <a:t>yet</a:t>
            </a:r>
            <a:r>
              <a:rPr lang="fi-FI" sz="1800" dirty="0">
                <a:cs typeface="Arial"/>
              </a:rPr>
              <a:t> </a:t>
            </a:r>
            <a:r>
              <a:rPr lang="fi-FI" sz="1800" dirty="0" err="1">
                <a:cs typeface="Arial"/>
              </a:rPr>
              <a:t>provide</a:t>
            </a:r>
            <a:r>
              <a:rPr lang="fi-FI" sz="1800" dirty="0">
                <a:cs typeface="Arial"/>
              </a:rPr>
              <a:t> </a:t>
            </a:r>
            <a:r>
              <a:rPr lang="fi-FI" sz="1800" dirty="0" err="1">
                <a:cs typeface="Arial"/>
              </a:rPr>
              <a:t>true</a:t>
            </a:r>
            <a:r>
              <a:rPr lang="fi-FI" sz="1800" dirty="0">
                <a:cs typeface="Arial"/>
              </a:rPr>
              <a:t> </a:t>
            </a:r>
            <a:r>
              <a:rPr lang="fi-FI" sz="1800" dirty="0" err="1">
                <a:cs typeface="Arial"/>
              </a:rPr>
              <a:t>independance</a:t>
            </a:r>
            <a:r>
              <a:rPr lang="fi-FI" sz="1800" dirty="0">
                <a:cs typeface="Arial"/>
              </a:rPr>
              <a:t> </a:t>
            </a:r>
            <a:r>
              <a:rPr lang="fi-FI" sz="1800" dirty="0" err="1">
                <a:cs typeface="Arial"/>
              </a:rPr>
              <a:t>from</a:t>
            </a:r>
            <a:r>
              <a:rPr lang="fi-FI" sz="1800" dirty="0">
                <a:cs typeface="Arial"/>
              </a:rPr>
              <a:t> </a:t>
            </a:r>
            <a:r>
              <a:rPr lang="fi-FI" sz="1800" dirty="0" err="1">
                <a:cs typeface="Arial"/>
              </a:rPr>
              <a:t>the</a:t>
            </a:r>
            <a:r>
              <a:rPr lang="fi-FI" sz="1800" dirty="0">
                <a:cs typeface="Arial"/>
              </a:rPr>
              <a:t> </a:t>
            </a:r>
            <a:r>
              <a:rPr lang="fi-FI" sz="1800" dirty="0" err="1">
                <a:cs typeface="Arial"/>
              </a:rPr>
              <a:t>grid</a:t>
            </a:r>
            <a:endParaRPr lang="fi-FI" dirty="0" err="1"/>
          </a:p>
          <a:p>
            <a:pPr>
              <a:lnSpc>
                <a:spcPts val="1700"/>
              </a:lnSpc>
              <a:buChar char="•"/>
            </a:pPr>
            <a:r>
              <a:rPr lang="fi-FI" sz="1800" b="0" dirty="0" err="1">
                <a:cs typeface="Arial"/>
              </a:rPr>
              <a:t>Battery</a:t>
            </a:r>
            <a:r>
              <a:rPr lang="fi-FI" sz="1800" b="0" dirty="0">
                <a:cs typeface="Arial"/>
              </a:rPr>
              <a:t> </a:t>
            </a:r>
            <a:r>
              <a:rPr lang="fi-FI" sz="1800" b="0" dirty="0" err="1">
                <a:cs typeface="Arial"/>
              </a:rPr>
              <a:t>sizes</a:t>
            </a:r>
            <a:r>
              <a:rPr lang="fi-FI" sz="1800" b="0" dirty="0">
                <a:cs typeface="Arial"/>
              </a:rPr>
              <a:t> </a:t>
            </a:r>
            <a:r>
              <a:rPr lang="fi-FI" sz="1800" b="0" dirty="0" err="1">
                <a:cs typeface="Arial"/>
              </a:rPr>
              <a:t>low</a:t>
            </a:r>
            <a:endParaRPr lang="fi-FI" b="0" dirty="0" err="1">
              <a:cs typeface="Arial"/>
            </a:endParaRPr>
          </a:p>
          <a:p>
            <a:pPr marL="285750" indent="-285750">
              <a:lnSpc>
                <a:spcPts val="1700"/>
              </a:lnSpc>
              <a:buChar char="•"/>
            </a:pPr>
            <a:r>
              <a:rPr lang="fi-FI" sz="1800" b="0" dirty="0">
                <a:cs typeface="Arial"/>
              </a:rPr>
              <a:t>Is </a:t>
            </a:r>
            <a:r>
              <a:rPr lang="fi-FI" sz="1800" b="0" dirty="0" err="1">
                <a:cs typeface="Arial"/>
              </a:rPr>
              <a:t>useful</a:t>
            </a:r>
            <a:r>
              <a:rPr lang="fi-FI" sz="1800" b="0" dirty="0">
                <a:cs typeface="Arial"/>
              </a:rPr>
              <a:t> </a:t>
            </a:r>
            <a:r>
              <a:rPr lang="fi-FI" sz="1800" b="0" dirty="0" err="1">
                <a:cs typeface="Arial"/>
              </a:rPr>
              <a:t>tool</a:t>
            </a:r>
            <a:r>
              <a:rPr lang="fi-FI" sz="1800" b="0" dirty="0">
                <a:cs typeface="Arial"/>
              </a:rPr>
              <a:t> on </a:t>
            </a:r>
            <a:r>
              <a:rPr lang="fi-FI" sz="1800" b="0" dirty="0" err="1">
                <a:cs typeface="Arial"/>
              </a:rPr>
              <a:t>local</a:t>
            </a:r>
            <a:r>
              <a:rPr lang="fi-FI" sz="1800" b="0" dirty="0">
                <a:cs typeface="Arial"/>
              </a:rPr>
              <a:t> </a:t>
            </a:r>
            <a:r>
              <a:rPr lang="fi-FI" sz="1800" b="0" dirty="0" err="1">
                <a:cs typeface="Arial"/>
              </a:rPr>
              <a:t>electricity</a:t>
            </a:r>
            <a:r>
              <a:rPr lang="fi-FI" sz="1800" b="0" dirty="0">
                <a:cs typeface="Arial"/>
              </a:rPr>
              <a:t> </a:t>
            </a:r>
            <a:r>
              <a:rPr lang="fi-FI" sz="1800" b="0" dirty="0" err="1">
                <a:cs typeface="Arial"/>
              </a:rPr>
              <a:t>matching</a:t>
            </a:r>
            <a:endParaRPr lang="fi-FI" sz="1800" dirty="0" err="1">
              <a:cs typeface="Arial"/>
            </a:endParaRPr>
          </a:p>
          <a:p>
            <a:pPr>
              <a:lnSpc>
                <a:spcPts val="1700"/>
              </a:lnSpc>
              <a:buChar char="•"/>
            </a:pPr>
            <a:endParaRPr lang="fi-FI" sz="1800" b="0" dirty="0">
              <a:cs typeface="Arial"/>
            </a:endParaRPr>
          </a:p>
          <a:p>
            <a:pPr marL="0" indent="0">
              <a:lnSpc>
                <a:spcPts val="1700"/>
              </a:lnSpc>
            </a:pPr>
            <a:endParaRPr lang="fi-FI" sz="1800" b="0" dirty="0">
              <a:cs typeface="Arial"/>
            </a:endParaRPr>
          </a:p>
          <a:p>
            <a:pPr>
              <a:lnSpc>
                <a:spcPts val="1700"/>
              </a:lnSpc>
            </a:pPr>
            <a:endParaRPr lang="fi-FI" sz="1800" dirty="0">
              <a:cs typeface="Arial"/>
            </a:endParaRPr>
          </a:p>
          <a:p>
            <a:pPr>
              <a:lnSpc>
                <a:spcPts val="1700"/>
              </a:lnSpc>
            </a:pPr>
            <a:endParaRPr lang="fi-FI" sz="1800" dirty="0">
              <a:cs typeface="Arial"/>
            </a:endParaRPr>
          </a:p>
          <a:p>
            <a:pPr>
              <a:lnSpc>
                <a:spcPts val="1700"/>
              </a:lnSpc>
            </a:pPr>
            <a:endParaRPr lang="fi-FI" sz="1800" dirty="0">
              <a:cs typeface="Arial"/>
            </a:endParaRPr>
          </a:p>
          <a:p>
            <a:pPr>
              <a:lnSpc>
                <a:spcPts val="1700"/>
              </a:lnSpc>
            </a:pPr>
            <a:endParaRPr lang="fi-FI" sz="1800" dirty="0">
              <a:cs typeface="Arial"/>
            </a:endParaRPr>
          </a:p>
          <a:p>
            <a:pPr>
              <a:lnSpc>
                <a:spcPts val="1700"/>
              </a:lnSpc>
            </a:pPr>
            <a:endParaRPr lang="fi-FI" dirty="0">
              <a:cs typeface="Arial"/>
            </a:endParaRPr>
          </a:p>
        </p:txBody>
      </p:sp>
      <p:sp>
        <p:nvSpPr>
          <p:cNvPr id="3" name="Otsikko 2">
            <a:extLst>
              <a:ext uri="{FF2B5EF4-FFF2-40B4-BE49-F238E27FC236}">
                <a16:creationId xmlns:a16="http://schemas.microsoft.com/office/drawing/2014/main" xmlns="" id="{810F6025-41B8-4A26-9662-FCD11B3D8EAE}"/>
              </a:ext>
            </a:extLst>
          </p:cNvPr>
          <p:cNvSpPr>
            <a:spLocks noGrp="1"/>
          </p:cNvSpPr>
          <p:nvPr>
            <p:ph type="ctrTitle"/>
          </p:nvPr>
        </p:nvSpPr>
        <p:spPr/>
        <p:txBody>
          <a:bodyPr/>
          <a:lstStyle/>
          <a:p>
            <a:r>
              <a:rPr lang="fi-FI" dirty="0" err="1">
                <a:cs typeface="Arial"/>
              </a:rPr>
              <a:t>Storages</a:t>
            </a:r>
            <a:endParaRPr lang="fi-FI" dirty="0" err="1"/>
          </a:p>
        </p:txBody>
      </p:sp>
      <p:sp>
        <p:nvSpPr>
          <p:cNvPr id="4" name="Tekstin paikkamerkki 3">
            <a:extLst>
              <a:ext uri="{FF2B5EF4-FFF2-40B4-BE49-F238E27FC236}">
                <a16:creationId xmlns:a16="http://schemas.microsoft.com/office/drawing/2014/main" xmlns="" id="{9E6B9464-5D28-47AC-9BBB-FDDE934CE05D}"/>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xmlns="" id="{731713FD-4734-48E5-B004-D1515F47A888}"/>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xmlns="" id="{08971B5A-6E1E-4FBB-8BE7-9CCA0FF2D3E3}"/>
              </a:ext>
            </a:extLst>
          </p:cNvPr>
          <p:cNvSpPr>
            <a:spLocks noGrp="1"/>
          </p:cNvSpPr>
          <p:nvPr>
            <p:ph type="dt" sz="half" idx="19"/>
          </p:nvPr>
        </p:nvSpPr>
        <p:spPr/>
        <p:txBody>
          <a:bodyPr/>
          <a:lstStyle/>
          <a:p>
            <a:pPr>
              <a:defRPr/>
            </a:pPr>
            <a:r>
              <a:rPr lang="et-EE" dirty="0"/>
              <a:t>2</a:t>
            </a:r>
            <a:r>
              <a:rPr lang="fi-FI" dirty="0"/>
              <a:t>0</a:t>
            </a:r>
            <a:r>
              <a:rPr lang="et-EE" dirty="0"/>
              <a:t>.03.201</a:t>
            </a:r>
            <a:r>
              <a:rPr lang="fi-FI" dirty="0"/>
              <a:t>8</a:t>
            </a:r>
            <a:endParaRPr lang="en-US" dirty="0"/>
          </a:p>
          <a:p>
            <a:pPr>
              <a:defRPr/>
            </a:pPr>
            <a:endParaRPr lang="en-US" dirty="0"/>
          </a:p>
        </p:txBody>
      </p:sp>
      <p:sp>
        <p:nvSpPr>
          <p:cNvPr id="7" name="Dian numeron paikkamerkki 6">
            <a:extLst>
              <a:ext uri="{FF2B5EF4-FFF2-40B4-BE49-F238E27FC236}">
                <a16:creationId xmlns:a16="http://schemas.microsoft.com/office/drawing/2014/main" xmlns="" id="{C99A58D7-B815-4F66-85F6-3F356D8C2DEF}"/>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7</a:t>
            </a:fld>
            <a:endParaRPr lang="en-US" altLang="en-US" dirty="0"/>
          </a:p>
        </p:txBody>
      </p:sp>
    </p:spTree>
    <p:extLst>
      <p:ext uri="{BB962C8B-B14F-4D97-AF65-F5344CB8AC3E}">
        <p14:creationId xmlns:p14="http://schemas.microsoft.com/office/powerpoint/2010/main" val="470599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xmlns="" id="{0603A1D0-DADA-4F21-8AD4-E056DEF06294}"/>
              </a:ext>
            </a:extLst>
          </p:cNvPr>
          <p:cNvSpPr>
            <a:spLocks noGrp="1"/>
          </p:cNvSpPr>
          <p:nvPr>
            <p:ph type="body" sz="quarter" idx="13"/>
          </p:nvPr>
        </p:nvSpPr>
        <p:spPr>
          <a:xfrm>
            <a:off x="1219200" y="5057775"/>
            <a:ext cx="7267575" cy="608013"/>
          </a:xfrm>
        </p:spPr>
        <p:txBody>
          <a:bodyPr vert="horz" wrap="square" lIns="0" tIns="0" rIns="0" bIns="0" numCol="1" anchor="t" anchorCtr="0" compatLnSpc="1">
            <a:prstTxWarp prst="textNoShape">
              <a:avLst/>
            </a:prstTxWarp>
            <a:noAutofit/>
          </a:bodyPr>
          <a:lstStyle/>
          <a:p>
            <a:r>
              <a:rPr lang="fi-FI" sz="1800" dirty="0" err="1">
                <a:cs typeface="Arial"/>
              </a:rPr>
              <a:t>Example</a:t>
            </a:r>
            <a:r>
              <a:rPr lang="fi-FI" sz="1800" dirty="0">
                <a:cs typeface="Arial"/>
              </a:rPr>
              <a:t> of an </a:t>
            </a:r>
            <a:r>
              <a:rPr lang="fi-FI" sz="1800" dirty="0" err="1">
                <a:cs typeface="Arial"/>
              </a:rPr>
              <a:t>implemention</a:t>
            </a:r>
            <a:r>
              <a:rPr lang="fi-FI" sz="1800" dirty="0">
                <a:cs typeface="Arial"/>
              </a:rPr>
              <a:t>, </a:t>
            </a:r>
            <a:r>
              <a:rPr lang="fi-FI" sz="1800" dirty="0" err="1">
                <a:cs typeface="Arial"/>
              </a:rPr>
              <a:t>taking</a:t>
            </a:r>
            <a:r>
              <a:rPr lang="fi-FI" sz="1800" dirty="0">
                <a:cs typeface="Arial"/>
              </a:rPr>
              <a:t> into </a:t>
            </a:r>
            <a:r>
              <a:rPr lang="fi-FI" sz="1800" dirty="0" err="1">
                <a:cs typeface="Arial"/>
              </a:rPr>
              <a:t>account</a:t>
            </a:r>
            <a:r>
              <a:rPr lang="fi-FI" sz="1800" dirty="0">
                <a:cs typeface="Arial"/>
              </a:rPr>
              <a:t> </a:t>
            </a:r>
            <a:r>
              <a:rPr lang="fi-FI" sz="1800" dirty="0" err="1">
                <a:cs typeface="Arial"/>
              </a:rPr>
              <a:t>most</a:t>
            </a:r>
            <a:r>
              <a:rPr lang="fi-FI" sz="1800" dirty="0">
                <a:cs typeface="Arial"/>
              </a:rPr>
              <a:t> </a:t>
            </a:r>
            <a:endParaRPr lang="fi-FI"/>
          </a:p>
          <a:p>
            <a:pPr>
              <a:lnSpc>
                <a:spcPts val="1700"/>
              </a:lnSpc>
            </a:pPr>
            <a:r>
              <a:rPr lang="fi-FI" sz="1800" dirty="0" err="1">
                <a:cs typeface="Arial"/>
              </a:rPr>
              <a:t>relevant</a:t>
            </a:r>
            <a:r>
              <a:rPr lang="fi-FI" sz="1800" dirty="0">
                <a:cs typeface="Arial"/>
              </a:rPr>
              <a:t> </a:t>
            </a:r>
            <a:r>
              <a:rPr lang="fi-FI" sz="1800" dirty="0" err="1">
                <a:cs typeface="Arial"/>
              </a:rPr>
              <a:t>ways</a:t>
            </a:r>
            <a:r>
              <a:rPr lang="fi-FI" sz="1800" dirty="0">
                <a:cs typeface="Arial"/>
              </a:rPr>
              <a:t> to </a:t>
            </a:r>
            <a:r>
              <a:rPr lang="fi-FI" sz="1800" dirty="0" err="1">
                <a:cs typeface="Arial"/>
              </a:rPr>
              <a:t>fulfill</a:t>
            </a:r>
            <a:r>
              <a:rPr lang="fi-FI" sz="1800" dirty="0">
                <a:cs typeface="Arial"/>
              </a:rPr>
              <a:t> </a:t>
            </a:r>
            <a:r>
              <a:rPr lang="fi-FI" sz="1800" dirty="0" err="1">
                <a:cs typeface="Arial"/>
              </a:rPr>
              <a:t>energy</a:t>
            </a:r>
            <a:r>
              <a:rPr lang="fi-FI" sz="1800" dirty="0">
                <a:cs typeface="Arial"/>
              </a:rPr>
              <a:t> </a:t>
            </a:r>
            <a:r>
              <a:rPr lang="fi-FI" sz="1800" dirty="0" err="1">
                <a:cs typeface="Arial"/>
              </a:rPr>
              <a:t>matching</a:t>
            </a:r>
            <a:r>
              <a:rPr lang="fi-FI" sz="1800" dirty="0">
                <a:cs typeface="Arial"/>
              </a:rPr>
              <a:t>.</a:t>
            </a:r>
            <a:endParaRPr lang="fi-FI"/>
          </a:p>
          <a:p>
            <a:pPr>
              <a:lnSpc>
                <a:spcPts val="1700"/>
              </a:lnSpc>
            </a:pPr>
            <a:endParaRPr lang="fi-FI" sz="1800"/>
          </a:p>
        </p:txBody>
      </p:sp>
      <p:sp>
        <p:nvSpPr>
          <p:cNvPr id="3" name="Otsikko 2">
            <a:extLst>
              <a:ext uri="{FF2B5EF4-FFF2-40B4-BE49-F238E27FC236}">
                <a16:creationId xmlns:a16="http://schemas.microsoft.com/office/drawing/2014/main" xmlns="" id="{DF988D47-41EC-4F0E-9D4A-A0731EDF5B91}"/>
              </a:ext>
            </a:extLst>
          </p:cNvPr>
          <p:cNvSpPr>
            <a:spLocks noGrp="1"/>
          </p:cNvSpPr>
          <p:nvPr>
            <p:ph type="ctrTitle"/>
          </p:nvPr>
        </p:nvSpPr>
        <p:spPr/>
        <p:txBody>
          <a:bodyPr/>
          <a:lstStyle/>
          <a:p>
            <a:r>
              <a:rPr lang="fi-FI" dirty="0" err="1">
                <a:cs typeface="Arial"/>
              </a:rPr>
              <a:t>Implementation</a:t>
            </a:r>
            <a:endParaRPr lang="fi-FI" dirty="0" err="1"/>
          </a:p>
        </p:txBody>
      </p:sp>
      <p:sp>
        <p:nvSpPr>
          <p:cNvPr id="4" name="Tekstin paikkamerkki 3">
            <a:extLst>
              <a:ext uri="{FF2B5EF4-FFF2-40B4-BE49-F238E27FC236}">
                <a16:creationId xmlns:a16="http://schemas.microsoft.com/office/drawing/2014/main" xmlns="" id="{95CFB384-8B4E-4BA8-A5A8-F2050E5367DC}"/>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xmlns="" id="{644C9525-7E58-4F2D-A2F3-9CF65E526B05}"/>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xmlns="" id="{38066F2F-05C6-4276-9B1D-880DDA18A414}"/>
              </a:ext>
            </a:extLst>
          </p:cNvPr>
          <p:cNvSpPr>
            <a:spLocks noGrp="1"/>
          </p:cNvSpPr>
          <p:nvPr>
            <p:ph type="dt" sz="half" idx="19"/>
          </p:nvPr>
        </p:nvSpPr>
        <p:spPr/>
        <p:txBody>
          <a:bodyPr/>
          <a:lstStyle/>
          <a:p>
            <a:r>
              <a:rPr lang="et-EE" dirty="0"/>
              <a:t>2</a:t>
            </a:r>
            <a:r>
              <a:rPr lang="fi-FI" dirty="0"/>
              <a:t>0</a:t>
            </a:r>
            <a:r>
              <a:rPr lang="et-EE" dirty="0"/>
              <a:t>.03.201</a:t>
            </a:r>
            <a:r>
              <a:rPr lang="fi-FI" dirty="0"/>
              <a:t>8</a:t>
            </a:r>
            <a:endParaRPr lang="en-US" dirty="0"/>
          </a:p>
        </p:txBody>
      </p:sp>
      <p:sp>
        <p:nvSpPr>
          <p:cNvPr id="7" name="Dian numeron paikkamerkki 6">
            <a:extLst>
              <a:ext uri="{FF2B5EF4-FFF2-40B4-BE49-F238E27FC236}">
                <a16:creationId xmlns:a16="http://schemas.microsoft.com/office/drawing/2014/main" xmlns="" id="{CB836B52-1620-47C3-8DED-098F84A4FAB8}"/>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8</a:t>
            </a:fld>
            <a:endParaRPr lang="en-US" altLang="en-US" dirty="0"/>
          </a:p>
        </p:txBody>
      </p:sp>
      <p:pic>
        <p:nvPicPr>
          <p:cNvPr id="8" name="Kuva 8" descr="Kuva, joka sisältää kohteen näyttökuva&#10;&#10;Kuvaus luotu, erittäin korkea luotettavuus">
            <a:extLst>
              <a:ext uri="{FF2B5EF4-FFF2-40B4-BE49-F238E27FC236}">
                <a16:creationId xmlns:a16="http://schemas.microsoft.com/office/drawing/2014/main" xmlns="" id="{6A7E5836-61D6-4A07-917D-581717356878}"/>
              </a:ext>
            </a:extLst>
          </p:cNvPr>
          <p:cNvPicPr>
            <a:picLocks noChangeAspect="1"/>
          </p:cNvPicPr>
          <p:nvPr/>
        </p:nvPicPr>
        <p:blipFill>
          <a:blip r:embed="rId3"/>
          <a:stretch>
            <a:fillRect/>
          </a:stretch>
        </p:blipFill>
        <p:spPr>
          <a:xfrm>
            <a:off x="1542872" y="1393514"/>
            <a:ext cx="5838825" cy="3557098"/>
          </a:xfrm>
          <a:prstGeom prst="rect">
            <a:avLst/>
          </a:prstGeom>
        </p:spPr>
      </p:pic>
    </p:spTree>
    <p:extLst>
      <p:ext uri="{BB962C8B-B14F-4D97-AF65-F5344CB8AC3E}">
        <p14:creationId xmlns:p14="http://schemas.microsoft.com/office/powerpoint/2010/main" val="4251139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50000"/>
              </a:lnSpc>
              <a:buChar char="•"/>
            </a:pPr>
            <a:r>
              <a:rPr lang="fi-FI" sz="2000" dirty="0" err="1"/>
              <a:t>Local</a:t>
            </a:r>
            <a:r>
              <a:rPr lang="fi-FI" sz="2000" dirty="0"/>
              <a:t> </a:t>
            </a:r>
            <a:r>
              <a:rPr lang="fi-FI" sz="2000" dirty="0" err="1"/>
              <a:t>resources</a:t>
            </a:r>
            <a:r>
              <a:rPr lang="fi-FI" sz="2000" dirty="0"/>
              <a:t> </a:t>
            </a:r>
            <a:r>
              <a:rPr lang="fi-FI" sz="2000" dirty="0" err="1"/>
              <a:t>consist</a:t>
            </a:r>
            <a:r>
              <a:rPr lang="fi-FI" sz="2000" dirty="0"/>
              <a:t> </a:t>
            </a:r>
            <a:r>
              <a:rPr lang="fi-FI" sz="2000" dirty="0" err="1"/>
              <a:t>mainly</a:t>
            </a:r>
            <a:r>
              <a:rPr lang="fi-FI" sz="2000" dirty="0"/>
              <a:t> of </a:t>
            </a:r>
            <a:r>
              <a:rPr lang="fi-FI" sz="2000" dirty="0" err="1"/>
              <a:t>wind</a:t>
            </a:r>
            <a:r>
              <a:rPr lang="fi-FI" sz="2000" dirty="0"/>
              <a:t> and </a:t>
            </a:r>
            <a:r>
              <a:rPr lang="fi-FI" sz="2000" dirty="0" err="1"/>
              <a:t>solar</a:t>
            </a:r>
            <a:endParaRPr lang="fi-FI" sz="2000" dirty="0" err="1">
              <a:cs typeface="Arial"/>
            </a:endParaRPr>
          </a:p>
          <a:p>
            <a:pPr marL="342900" indent="-342900">
              <a:lnSpc>
                <a:spcPct val="150000"/>
              </a:lnSpc>
              <a:buChar char="•"/>
            </a:pPr>
            <a:r>
              <a:rPr lang="fi-FI" sz="2000" dirty="0">
                <a:cs typeface="Arial"/>
              </a:rPr>
              <a:t>Energy </a:t>
            </a:r>
            <a:r>
              <a:rPr lang="fi-FI" sz="2000" dirty="0" err="1">
                <a:cs typeface="Arial"/>
              </a:rPr>
              <a:t>matching</a:t>
            </a:r>
            <a:r>
              <a:rPr lang="fi-FI" sz="2000" dirty="0">
                <a:cs typeface="Arial"/>
              </a:rPr>
              <a:t> is </a:t>
            </a:r>
            <a:r>
              <a:rPr lang="fi-FI" sz="2000" dirty="0" err="1">
                <a:cs typeface="Arial"/>
              </a:rPr>
              <a:t>required</a:t>
            </a:r>
            <a:r>
              <a:rPr lang="fi-FI" sz="2000" dirty="0">
                <a:cs typeface="Arial"/>
              </a:rPr>
              <a:t> </a:t>
            </a:r>
            <a:r>
              <a:rPr lang="fi-FI" sz="2000" dirty="0" err="1">
                <a:cs typeface="Arial"/>
              </a:rPr>
              <a:t>if</a:t>
            </a:r>
            <a:r>
              <a:rPr lang="fi-FI" sz="2000" dirty="0">
                <a:cs typeface="Arial"/>
              </a:rPr>
              <a:t> </a:t>
            </a:r>
            <a:r>
              <a:rPr lang="fi-FI" sz="2000" dirty="0" err="1">
                <a:cs typeface="Arial"/>
              </a:rPr>
              <a:t>local</a:t>
            </a:r>
            <a:r>
              <a:rPr lang="fi-FI" sz="2000" dirty="0">
                <a:cs typeface="Arial"/>
              </a:rPr>
              <a:t> </a:t>
            </a:r>
            <a:r>
              <a:rPr lang="fi-FI" sz="2000" dirty="0" err="1">
                <a:cs typeface="Arial"/>
              </a:rPr>
              <a:t>production</a:t>
            </a:r>
            <a:r>
              <a:rPr lang="fi-FI" sz="2000" dirty="0">
                <a:cs typeface="Arial"/>
              </a:rPr>
              <a:t> is </a:t>
            </a:r>
            <a:r>
              <a:rPr lang="fi-FI" sz="2000" dirty="0" err="1">
                <a:cs typeface="Arial"/>
              </a:rPr>
              <a:t>aimed</a:t>
            </a:r>
            <a:r>
              <a:rPr lang="fi-FI" sz="2000" dirty="0">
                <a:cs typeface="Arial"/>
              </a:rPr>
              <a:t> to </a:t>
            </a:r>
            <a:r>
              <a:rPr lang="fi-FI" sz="2000" dirty="0" err="1">
                <a:cs typeface="Arial"/>
              </a:rPr>
              <a:t>be</a:t>
            </a:r>
            <a:r>
              <a:rPr lang="fi-FI" sz="2000" dirty="0">
                <a:cs typeface="Arial"/>
              </a:rPr>
              <a:t> </a:t>
            </a:r>
            <a:r>
              <a:rPr lang="fi-FI" sz="2000" dirty="0" err="1">
                <a:cs typeface="Arial"/>
              </a:rPr>
              <a:t>profitable</a:t>
            </a:r>
          </a:p>
          <a:p>
            <a:pPr marL="342900" indent="-342900">
              <a:lnSpc>
                <a:spcPct val="150000"/>
              </a:lnSpc>
              <a:buChar char="•"/>
            </a:pPr>
            <a:r>
              <a:rPr lang="fi-FI" sz="2000" dirty="0">
                <a:cs typeface="Arial"/>
              </a:rPr>
              <a:t>Energy </a:t>
            </a:r>
            <a:r>
              <a:rPr lang="fi-FI" sz="2000" dirty="0" err="1">
                <a:cs typeface="Arial"/>
              </a:rPr>
              <a:t>matching</a:t>
            </a:r>
            <a:r>
              <a:rPr lang="fi-FI" sz="2000" dirty="0">
                <a:cs typeface="Arial"/>
              </a:rPr>
              <a:t> </a:t>
            </a:r>
            <a:r>
              <a:rPr lang="fi-FI" sz="2000" dirty="0" err="1">
                <a:cs typeface="Arial"/>
              </a:rPr>
              <a:t>can</a:t>
            </a:r>
            <a:r>
              <a:rPr lang="fi-FI" sz="2000" dirty="0">
                <a:cs typeface="Arial"/>
              </a:rPr>
              <a:t> </a:t>
            </a:r>
            <a:r>
              <a:rPr lang="fi-FI" sz="2000" dirty="0" err="1">
                <a:cs typeface="Arial"/>
              </a:rPr>
              <a:t>be</a:t>
            </a:r>
            <a:r>
              <a:rPr lang="fi-FI" sz="2000" dirty="0">
                <a:cs typeface="Arial"/>
              </a:rPr>
              <a:t> </a:t>
            </a:r>
            <a:r>
              <a:rPr lang="fi-FI" sz="2000" dirty="0" err="1">
                <a:cs typeface="Arial"/>
              </a:rPr>
              <a:t>done</a:t>
            </a:r>
          </a:p>
          <a:p>
            <a:pPr marL="681990" lvl="1" indent="-342900">
              <a:lnSpc>
                <a:spcPct val="150000"/>
              </a:lnSpc>
              <a:buChar char="•"/>
            </a:pPr>
            <a:r>
              <a:rPr lang="fi-FI" sz="2000" dirty="0">
                <a:cs typeface="Arial"/>
              </a:rPr>
              <a:t>By </a:t>
            </a:r>
            <a:r>
              <a:rPr lang="fi-FI" sz="2000" dirty="0" err="1">
                <a:cs typeface="Arial"/>
              </a:rPr>
              <a:t>load</a:t>
            </a:r>
            <a:r>
              <a:rPr lang="fi-FI" sz="2000" dirty="0">
                <a:cs typeface="Arial"/>
              </a:rPr>
              <a:t> side management</a:t>
            </a:r>
          </a:p>
          <a:p>
            <a:pPr marL="681990" lvl="1" indent="-342900">
              <a:lnSpc>
                <a:spcPct val="150000"/>
              </a:lnSpc>
              <a:buChar char="•"/>
            </a:pPr>
            <a:r>
              <a:rPr lang="fi-FI" sz="2000" dirty="0" err="1">
                <a:cs typeface="Arial"/>
              </a:rPr>
              <a:t>With</a:t>
            </a:r>
            <a:r>
              <a:rPr lang="fi-FI" sz="2000" dirty="0">
                <a:cs typeface="Arial"/>
              </a:rPr>
              <a:t> </a:t>
            </a:r>
            <a:r>
              <a:rPr lang="fi-FI" sz="2000" dirty="0" err="1">
                <a:cs typeface="Arial"/>
              </a:rPr>
              <a:t>energy</a:t>
            </a:r>
            <a:r>
              <a:rPr lang="fi-FI" sz="2000" dirty="0">
                <a:cs typeface="Arial"/>
              </a:rPr>
              <a:t> </a:t>
            </a:r>
            <a:r>
              <a:rPr lang="fi-FI" sz="2000" dirty="0" err="1">
                <a:cs typeface="Arial"/>
              </a:rPr>
              <a:t>storages</a:t>
            </a:r>
          </a:p>
          <a:p>
            <a:pPr marL="0" indent="0">
              <a:lnSpc>
                <a:spcPct val="150000"/>
              </a:lnSpc>
            </a:pPr>
            <a:endParaRPr lang="fi-FI" sz="2000" dirty="0">
              <a:cs typeface="Arial"/>
            </a:endParaRPr>
          </a:p>
          <a:p>
            <a:pPr>
              <a:lnSpc>
                <a:spcPct val="150000"/>
              </a:lnSpc>
              <a:buChar char="•"/>
            </a:pPr>
            <a:endParaRPr lang="en-US" sz="2000" dirty="0">
              <a:cs typeface="Arial"/>
            </a:endParaRPr>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et-EE" dirty="0"/>
              <a:t>2</a:t>
            </a:r>
            <a:r>
              <a:rPr lang="fi-FI" dirty="0"/>
              <a:t>0</a:t>
            </a:r>
            <a:r>
              <a:rPr lang="et-EE" dirty="0"/>
              <a:t>.03.201</a:t>
            </a:r>
            <a:r>
              <a:rPr lang="fi-FI" dirty="0"/>
              <a:t>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13451</TotalTime>
  <Words>393</Words>
  <Application>Microsoft Office PowerPoint</Application>
  <PresentationFormat>On-screen Show (4:3)</PresentationFormat>
  <Paragraphs>114</Paragraphs>
  <Slides>10</Slides>
  <Notes>7</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presentation</vt:lpstr>
      <vt:lpstr>Aalto Content - Green</vt:lpstr>
      <vt:lpstr>ELEC-E8423 - Smart Grid  Prosumer / Consumers. Local energy resources and local energy matching</vt:lpstr>
      <vt:lpstr>Introduction</vt:lpstr>
      <vt:lpstr>Local energy resources</vt:lpstr>
      <vt:lpstr>Why energy matching is important?</vt:lpstr>
      <vt:lpstr>Load Side Management</vt:lpstr>
      <vt:lpstr>Load Side Management</vt:lpstr>
      <vt:lpstr>Storages</vt:lpstr>
      <vt:lpstr>Implementation</vt:lpstr>
      <vt:lpstr>Conclusions</vt:lpstr>
      <vt:lpstr>Source material used</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1115</cp:revision>
  <dcterms:created xsi:type="dcterms:W3CDTF">2010-03-23T14:57:30Z</dcterms:created>
  <dcterms:modified xsi:type="dcterms:W3CDTF">2018-03-19T10:54:50Z</dcterms:modified>
</cp:coreProperties>
</file>