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1" r:id="rId1"/>
    <p:sldMasterId id="2147483671" r:id="rId2"/>
  </p:sldMasterIdLst>
  <p:notesMasterIdLst>
    <p:notesMasterId r:id="rId12"/>
  </p:notesMasterIdLst>
  <p:handoutMasterIdLst>
    <p:handoutMasterId r:id="rId13"/>
  </p:handoutMasterIdLst>
  <p:sldIdLst>
    <p:sldId id="339" r:id="rId3"/>
    <p:sldId id="372" r:id="rId4"/>
    <p:sldId id="369" r:id="rId5"/>
    <p:sldId id="368" r:id="rId6"/>
    <p:sldId id="370" r:id="rId7"/>
    <p:sldId id="373" r:id="rId8"/>
    <p:sldId id="374" r:id="rId9"/>
    <p:sldId id="352" r:id="rId10"/>
    <p:sldId id="376" r:id="rId11"/>
  </p:sldIdLst>
  <p:sldSz cx="9144000" cy="6858000" type="screen4x3"/>
  <p:notesSz cx="6797675" cy="9874250"/>
  <p:defaultTextStyle>
    <a:defPPr>
      <a:defRPr lang="en-US"/>
    </a:defPPr>
    <a:lvl1pPr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388938" indent="682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777875" indent="136525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168400" indent="203200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557338" indent="2714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220" autoAdjust="0"/>
    <p:restoredTop sz="90399" autoAdjust="0"/>
  </p:normalViewPr>
  <p:slideViewPr>
    <p:cSldViewPr snapToGrid="0" snapToObjects="1">
      <p:cViewPr varScale="1">
        <p:scale>
          <a:sx n="120" d="100"/>
          <a:sy n="120" d="100"/>
        </p:scale>
        <p:origin x="-137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8" d="100"/>
          <a:sy n="78" d="100"/>
        </p:scale>
        <p:origin x="-4014" y="-114"/>
      </p:cViewPr>
      <p:guideLst>
        <p:guide orient="horz" pos="3110"/>
        <p:guide pos="2141"/>
      </p:guideLst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mi Herranen" userId="25421f387fba4455" providerId="LiveId" clId="{4748400F-ED01-4CEB-9386-D9B1DD03A720}"/>
    <pc:docChg chg="delSld modSld">
      <pc:chgData name="Sami Herranen" userId="25421f387fba4455" providerId="LiveId" clId="{4748400F-ED01-4CEB-9386-D9B1DD03A720}" dt="2018-04-18T19:20:57.934" v="4" actId="20577"/>
      <pc:docMkLst>
        <pc:docMk/>
      </pc:docMkLst>
      <pc:sldChg chg="modSp">
        <pc:chgData name="Sami Herranen" userId="25421f387fba4455" providerId="LiveId" clId="{4748400F-ED01-4CEB-9386-D9B1DD03A720}" dt="2018-04-18T19:20:57.934" v="4" actId="20577"/>
        <pc:sldMkLst>
          <pc:docMk/>
          <pc:sldMk cId="1640447932" sldId="339"/>
        </pc:sldMkLst>
        <pc:spChg chg="mod">
          <ac:chgData name="Sami Herranen" userId="25421f387fba4455" providerId="LiveId" clId="{4748400F-ED01-4CEB-9386-D9B1DD03A720}" dt="2018-04-18T19:20:57.934" v="4" actId="20577"/>
          <ac:spMkLst>
            <pc:docMk/>
            <pc:sldMk cId="1640447932" sldId="339"/>
            <ac:spMk id="3" creationId="{00000000-0000-0000-0000-000000000000}"/>
          </ac:spMkLst>
        </pc:spChg>
      </pc:sldChg>
    </pc:docChg>
  </pc:docChgLst>
  <pc:docChgLst>
    <pc:chgData name="Sami Herranen" userId="25421f387fba4455" providerId="LiveId" clId="{CAA079F5-A306-4219-BB6E-AC302A8620A6}"/>
    <pc:docChg chg="modSld">
      <pc:chgData name="Sami Herranen" userId="25421f387fba4455" providerId="LiveId" clId="{CAA079F5-A306-4219-BB6E-AC302A8620A6}" dt="2018-04-23T18:48:52.235" v="2" actId="20577"/>
      <pc:docMkLst>
        <pc:docMk/>
      </pc:docMkLst>
      <pc:sldChg chg="addSp delSp modSp">
        <pc:chgData name="Sami Herranen" userId="25421f387fba4455" providerId="LiveId" clId="{CAA079F5-A306-4219-BB6E-AC302A8620A6}" dt="2018-04-23T18:48:52.235" v="2" actId="20577"/>
        <pc:sldMkLst>
          <pc:docMk/>
          <pc:sldMk cId="3531548042" sldId="369"/>
        </pc:sldMkLst>
        <pc:spChg chg="del">
          <ac:chgData name="Sami Herranen" userId="25421f387fba4455" providerId="LiveId" clId="{CAA079F5-A306-4219-BB6E-AC302A8620A6}" dt="2018-04-23T18:48:48.875" v="0"/>
          <ac:spMkLst>
            <pc:docMk/>
            <pc:sldMk cId="3531548042" sldId="369"/>
            <ac:spMk id="5" creationId="{00000000-0000-0000-0000-000000000000}"/>
          </ac:spMkLst>
        </pc:spChg>
        <pc:spChg chg="add mod">
          <ac:chgData name="Sami Herranen" userId="25421f387fba4455" providerId="LiveId" clId="{CAA079F5-A306-4219-BB6E-AC302A8620A6}" dt="2018-04-23T18:48:52.235" v="2" actId="20577"/>
          <ac:spMkLst>
            <pc:docMk/>
            <pc:sldMk cId="3531548042" sldId="369"/>
            <ac:spMk id="22" creationId="{F102F5C1-5DC6-42B9-858C-D48090EA0AA1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6C6C468-002F-4575-A7B2-5116909C25E9}" type="datetime1">
              <a:rPr lang="en-US"/>
              <a:pPr>
                <a:defRPr/>
              </a:pPr>
              <a:t>4/24/2018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ADF26D-2D02-4B7E-A9F7-BA15724DBC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47977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C00A11D-E7F3-4B45-B120-89C62F8E3355}" type="datetime1">
              <a:rPr lang="en-US"/>
              <a:pPr>
                <a:defRPr/>
              </a:pPr>
              <a:t>4/24/2018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776" tIns="46389" rIns="92776" bIns="463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i-FI" noProof="0"/>
              <a:t>Click to edit Master text styles</a:t>
            </a:r>
          </a:p>
          <a:p>
            <a:pPr lvl="1"/>
            <a:r>
              <a:rPr lang="fi-FI" noProof="0"/>
              <a:t>Second level</a:t>
            </a:r>
          </a:p>
          <a:p>
            <a:pPr lvl="2"/>
            <a:r>
              <a:rPr lang="fi-FI" noProof="0"/>
              <a:t>Third level</a:t>
            </a:r>
          </a:p>
          <a:p>
            <a:pPr lvl="3"/>
            <a:r>
              <a:rPr lang="fi-FI" noProof="0"/>
              <a:t>Fourth level</a:t>
            </a:r>
          </a:p>
          <a:p>
            <a:pPr lvl="4"/>
            <a:r>
              <a:rPr lang="fi-FI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BB9EB4-620A-4C05-A10A-919C6D2412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8053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3889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2pPr>
    <a:lvl3pPr marL="777875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3pPr>
    <a:lvl4pPr marL="1168400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4pPr>
    <a:lvl5pPr marL="15573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5pPr>
    <a:lvl6pPr marL="1948129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027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27554317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26447095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4779402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25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</p:spPr>
        <p:txBody>
          <a:bodyPr lIns="0" tIns="0" rIns="0" bIns="0" anchor="t">
            <a:normAutofit/>
          </a:bodyPr>
          <a:lstStyle>
            <a:lvl1pPr algn="l"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216"/>
              </a:lnSpc>
              <a:buNone/>
              <a:defRPr sz="2000">
                <a:solidFill>
                  <a:srgbClr val="FFFFFF"/>
                </a:solidFill>
              </a:defRPr>
            </a:lvl1pPr>
            <a:lvl2pPr marL="389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7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72401" y="5961599"/>
            <a:ext cx="2049245" cy="1778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572400" y="6137467"/>
            <a:ext cx="204924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2862387" y="6137467"/>
            <a:ext cx="202711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7427603" y="5961599"/>
            <a:ext cx="1132198" cy="6336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5143295" y="5961067"/>
            <a:ext cx="1962357" cy="634132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1"/>
          </p:nvPr>
        </p:nvSpPr>
        <p:spPr>
          <a:xfrm>
            <a:off x="2860675" y="5961063"/>
            <a:ext cx="2027238" cy="177800"/>
          </a:xfrm>
        </p:spPr>
        <p:txBody>
          <a:bodyPr lIns="0" tIns="0" rIns="0" bIns="0" anchor="t"/>
          <a:lstStyle>
            <a:lvl1pPr>
              <a:defRPr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2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E17AA3F4-D5E5-4C20-B6A3-9D228DF088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900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A05597E2-BB32-4F6B-84FE-6C16B84E6F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914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9" name="Rectangle 8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3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29742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2385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defTabSz="388938">
              <a:defRPr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5475600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Aalto_EN_Electr-Eng_21_RGB_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0" t="6174"/>
          <a:stretch>
            <a:fillRect/>
          </a:stretch>
        </p:blipFill>
        <p:spPr bwMode="auto"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049652F-9372-4B86-AABD-EF97F90847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Rectangle 7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87" r:id="rId1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389626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779252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168878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558503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3" descr="Aalto_EN_Electr-Eng_13_RGB_2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title style</a:t>
            </a:r>
            <a:endParaRPr lang="en-US" altLang="en-US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text styles</a:t>
            </a:r>
          </a:p>
          <a:p>
            <a:pPr lvl="1"/>
            <a:r>
              <a:rPr lang="fi-FI" altLang="en-US"/>
              <a:t>Second level</a:t>
            </a:r>
          </a:p>
          <a:p>
            <a:pPr lvl="2"/>
            <a:r>
              <a:rPr lang="fi-FI" altLang="en-US"/>
              <a:t>Third level</a:t>
            </a:r>
          </a:p>
          <a:p>
            <a:pPr lvl="3"/>
            <a:r>
              <a:rPr lang="fi-FI" altLang="en-US"/>
              <a:t>Fourth level</a:t>
            </a:r>
          </a:p>
          <a:p>
            <a:pPr lvl="4"/>
            <a:r>
              <a:rPr lang="fi-FI" altLang="en-US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E0A0211-A76A-4511-A964-36F8689660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90" r:id="rId1"/>
    <p:sldLayoutId id="2147484791" r:id="rId2"/>
    <p:sldLayoutId id="2147484792" r:id="rId3"/>
    <p:sldLayoutId id="2147484794" r:id="rId4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389626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779252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168878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558503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virta.global/" TargetMode="External"/><Relationship Id="rId3" Type="http://schemas.openxmlformats.org/officeDocument/2006/relationships/hyperlink" Target="http://www.sesko.fi/standardit/standardoinnin_aihealueita/sahkoautot_ja_latausjarjestelmat/lataussuositus" TargetMode="External"/><Relationship Id="rId7" Type="http://schemas.openxmlformats.org/officeDocument/2006/relationships/hyperlink" Target="http://www.openchargealliance.org/" TargetMode="External"/><Relationship Id="rId2" Type="http://schemas.openxmlformats.org/officeDocument/2006/relationships/hyperlink" Target="http://www.tukes.fi/Tiedostot/pelastustoimen_laitteet/2017_Vesa_S%C3%A4hk%C3%B6autojen_lataus.pdf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nssoy.fi/uploads/NSS-sahkoteleturva-rexel.pdf" TargetMode="External"/><Relationship Id="rId5" Type="http://schemas.openxmlformats.org/officeDocument/2006/relationships/hyperlink" Target="https://www.researchgate.net/publication/274316538" TargetMode="External"/><Relationship Id="rId4" Type="http://schemas.openxmlformats.org/officeDocument/2006/relationships/hyperlink" Target="https://doi.org/10.1016/j.energy.2017.03.015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</p:spPr>
        <p:txBody>
          <a:bodyPr>
            <a:normAutofit/>
          </a:bodyPr>
          <a:lstStyle/>
          <a:p>
            <a:r>
              <a:rPr lang="fi-FI" sz="3200" dirty="0"/>
              <a:t>ELEC-E8423 - Smart Grid</a:t>
            </a:r>
            <a:br>
              <a:rPr lang="fi-FI" sz="3200" dirty="0"/>
            </a:br>
            <a:r>
              <a:rPr lang="fi-FI" sz="3200" dirty="0"/>
              <a:t/>
            </a:r>
            <a:br>
              <a:rPr lang="fi-FI" sz="3200" dirty="0"/>
            </a:br>
            <a:r>
              <a:rPr lang="en-US" sz="3200" i="1" dirty="0"/>
              <a:t>Electric vehicles and their charging systems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</p:spPr>
        <p:txBody>
          <a:bodyPr>
            <a:normAutofit/>
          </a:bodyPr>
          <a:lstStyle/>
          <a:p>
            <a:r>
              <a:rPr lang="en-US" i="1" dirty="0"/>
              <a:t>Sami Herranen</a:t>
            </a:r>
          </a:p>
          <a:p>
            <a:r>
              <a:rPr lang="en-US" i="1" dirty="0"/>
              <a:t>Markus </a:t>
            </a:r>
            <a:r>
              <a:rPr lang="en-US" i="1" dirty="0" err="1"/>
              <a:t>Kopiloff</a:t>
            </a:r>
            <a:endParaRPr lang="en-US" i="1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fi-FI" dirty="0"/>
              <a:t>24</a:t>
            </a:r>
            <a:r>
              <a:rPr lang="et-EE" dirty="0"/>
              <a:t>.0</a:t>
            </a:r>
            <a:r>
              <a:rPr lang="fi-FI" dirty="0"/>
              <a:t>4</a:t>
            </a:r>
            <a:r>
              <a:rPr lang="et-EE" dirty="0"/>
              <a:t>.201</a:t>
            </a:r>
            <a:r>
              <a:rPr lang="fi-FI" dirty="0"/>
              <a:t>8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447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n paikkamerkki 1">
            <a:extLst>
              <a:ext uri="{FF2B5EF4-FFF2-40B4-BE49-F238E27FC236}">
                <a16:creationId xmlns:a16="http://schemas.microsoft.com/office/drawing/2014/main" xmlns="" id="{0E07AFD5-11FD-4BD3-BFB5-AA53463208A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107800" cy="4136400"/>
          </a:xfrm>
        </p:spPr>
        <p:txBody>
          <a:bodyPr>
            <a:normAutofit/>
          </a:bodyPr>
          <a:lstStyle/>
          <a:p>
            <a:r>
              <a:rPr lang="fi-FI" dirty="0" err="1"/>
              <a:t>Finland’s</a:t>
            </a:r>
            <a:r>
              <a:rPr lang="fi-FI" dirty="0"/>
              <a:t> </a:t>
            </a:r>
            <a:r>
              <a:rPr lang="fi-FI" dirty="0" err="1"/>
              <a:t>target</a:t>
            </a:r>
            <a:r>
              <a:rPr lang="fi-FI" dirty="0"/>
              <a:t> is to </a:t>
            </a:r>
            <a:r>
              <a:rPr lang="fi-FI" dirty="0" err="1"/>
              <a:t>cut</a:t>
            </a:r>
            <a:r>
              <a:rPr lang="fi-FI" dirty="0"/>
              <a:t>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traffic</a:t>
            </a:r>
            <a:r>
              <a:rPr lang="fi-FI" dirty="0"/>
              <a:t> </a:t>
            </a:r>
            <a:r>
              <a:rPr lang="fi-FI" dirty="0" err="1"/>
              <a:t>emissions</a:t>
            </a:r>
            <a:r>
              <a:rPr lang="fi-FI" dirty="0"/>
              <a:t> </a:t>
            </a:r>
            <a:r>
              <a:rPr lang="fi-FI" dirty="0" err="1"/>
              <a:t>by</a:t>
            </a:r>
            <a:r>
              <a:rPr lang="fi-FI" dirty="0"/>
              <a:t> 50% </a:t>
            </a:r>
            <a:r>
              <a:rPr lang="fi-FI" dirty="0" err="1"/>
              <a:t>by</a:t>
            </a:r>
            <a:r>
              <a:rPr lang="fi-FI" dirty="0"/>
              <a:t> 2030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i-FI" b="0" dirty="0" err="1"/>
              <a:t>Today</a:t>
            </a:r>
            <a:r>
              <a:rPr lang="fi-FI" b="0" dirty="0"/>
              <a:t> 7000 </a:t>
            </a:r>
            <a:r>
              <a:rPr lang="fi-FI" b="0" dirty="0" err="1"/>
              <a:t>EVs</a:t>
            </a:r>
            <a:r>
              <a:rPr lang="fi-FI" b="0" dirty="0"/>
              <a:t> in Finland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i-FI" b="0" dirty="0"/>
              <a:t>Target is to </a:t>
            </a:r>
            <a:r>
              <a:rPr lang="fi-FI" b="0" dirty="0" err="1"/>
              <a:t>have</a:t>
            </a:r>
            <a:r>
              <a:rPr lang="fi-FI" b="0" dirty="0"/>
              <a:t> 250 000 </a:t>
            </a:r>
            <a:r>
              <a:rPr lang="fi-FI" b="0" dirty="0" err="1"/>
              <a:t>EVs</a:t>
            </a:r>
            <a:r>
              <a:rPr lang="fi-FI" b="0" dirty="0"/>
              <a:t> in 2030</a:t>
            </a:r>
          </a:p>
          <a:p>
            <a:endParaRPr lang="fi-FI" b="0" dirty="0"/>
          </a:p>
          <a:p>
            <a:r>
              <a:rPr lang="fi-FI" dirty="0" err="1"/>
              <a:t>Domestic</a:t>
            </a:r>
            <a:r>
              <a:rPr lang="fi-FI" dirty="0"/>
              <a:t> charging </a:t>
            </a:r>
            <a:r>
              <a:rPr lang="fi-FI" dirty="0" err="1"/>
              <a:t>stations</a:t>
            </a:r>
            <a:r>
              <a:rPr lang="fi-FI" dirty="0"/>
              <a:t>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i-FI" b="0" dirty="0"/>
              <a:t>1 500 000 </a:t>
            </a:r>
            <a:r>
              <a:rPr lang="fi-FI" b="0" dirty="0" err="1"/>
              <a:t>car</a:t>
            </a:r>
            <a:r>
              <a:rPr lang="fi-FI" b="0" dirty="0"/>
              <a:t> </a:t>
            </a:r>
            <a:r>
              <a:rPr lang="fi-FI" b="0" dirty="0" err="1"/>
              <a:t>heating</a:t>
            </a:r>
            <a:r>
              <a:rPr lang="fi-FI" b="0" dirty="0"/>
              <a:t> </a:t>
            </a:r>
            <a:r>
              <a:rPr lang="fi-FI" b="0" dirty="0" err="1"/>
              <a:t>poles</a:t>
            </a:r>
            <a:r>
              <a:rPr lang="fi-FI" b="0" dirty="0"/>
              <a:t> </a:t>
            </a:r>
            <a:r>
              <a:rPr lang="fi-FI" b="0" dirty="0" err="1"/>
              <a:t>which</a:t>
            </a:r>
            <a:r>
              <a:rPr lang="fi-FI" b="0" dirty="0"/>
              <a:t> </a:t>
            </a:r>
            <a:r>
              <a:rPr lang="fi-FI" b="0" dirty="0" err="1"/>
              <a:t>could</a:t>
            </a:r>
            <a:r>
              <a:rPr lang="fi-FI" b="0" dirty="0"/>
              <a:t> </a:t>
            </a:r>
            <a:r>
              <a:rPr lang="fi-FI" b="0" dirty="0" err="1"/>
              <a:t>be</a:t>
            </a:r>
            <a:r>
              <a:rPr lang="fi-FI" b="0" dirty="0"/>
              <a:t> </a:t>
            </a:r>
            <a:r>
              <a:rPr lang="fi-FI" b="0" dirty="0" err="1"/>
              <a:t>utilized</a:t>
            </a:r>
            <a:r>
              <a:rPr lang="fi-FI" b="0" dirty="0"/>
              <a:t> for EV charging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i-FI" b="0" dirty="0" err="1"/>
              <a:t>Dedicated</a:t>
            </a:r>
            <a:r>
              <a:rPr lang="fi-FI" b="0" dirty="0"/>
              <a:t> charging </a:t>
            </a:r>
            <a:r>
              <a:rPr lang="fi-FI" b="0" dirty="0" err="1"/>
              <a:t>station</a:t>
            </a:r>
            <a:r>
              <a:rPr lang="fi-FI" b="0" dirty="0"/>
              <a:t> </a:t>
            </a:r>
            <a:r>
              <a:rPr lang="fi-FI" b="0" dirty="0" err="1"/>
              <a:t>needed</a:t>
            </a:r>
            <a:r>
              <a:rPr lang="fi-FI" b="0" dirty="0"/>
              <a:t> for long </a:t>
            </a:r>
            <a:r>
              <a:rPr lang="fi-FI" b="0" dirty="0" err="1"/>
              <a:t>term</a:t>
            </a:r>
            <a:r>
              <a:rPr lang="fi-FI" b="0" dirty="0"/>
              <a:t> </a:t>
            </a:r>
            <a:r>
              <a:rPr lang="fi-FI" b="0" dirty="0" err="1"/>
              <a:t>usage</a:t>
            </a:r>
            <a:endParaRPr lang="fi-FI" b="0" dirty="0"/>
          </a:p>
          <a:p>
            <a:pPr>
              <a:buFont typeface="Arial" panose="020B0604020202020204" pitchFamily="34" charset="0"/>
              <a:buChar char="•"/>
            </a:pPr>
            <a:endParaRPr lang="fi-FI" b="0" dirty="0"/>
          </a:p>
          <a:p>
            <a:r>
              <a:rPr lang="fi-FI" dirty="0"/>
              <a:t>Public charging </a:t>
            </a:r>
            <a:r>
              <a:rPr lang="fi-FI" dirty="0" err="1"/>
              <a:t>stations</a:t>
            </a:r>
            <a:endParaRPr lang="fi-FI" dirty="0"/>
          </a:p>
          <a:p>
            <a:pPr>
              <a:buFont typeface="Arial" panose="020B0604020202020204" pitchFamily="34" charset="0"/>
              <a:buChar char="•"/>
            </a:pPr>
            <a:r>
              <a:rPr lang="fi-FI" b="0" dirty="0" err="1"/>
              <a:t>Today</a:t>
            </a:r>
            <a:r>
              <a:rPr lang="fi-FI" b="0" dirty="0"/>
              <a:t> 300 in Finland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i-FI" b="0" dirty="0"/>
              <a:t>Target is to </a:t>
            </a:r>
            <a:r>
              <a:rPr lang="fi-FI" b="0" dirty="0" err="1"/>
              <a:t>have</a:t>
            </a:r>
            <a:r>
              <a:rPr lang="fi-FI" b="0" dirty="0"/>
              <a:t> 25 000 in 2030</a:t>
            </a:r>
          </a:p>
          <a:p>
            <a:pPr>
              <a:buFont typeface="Arial" panose="020B0604020202020204" pitchFamily="34" charset="0"/>
              <a:buChar char="•"/>
            </a:pPr>
            <a:endParaRPr lang="fi-FI" b="0" dirty="0"/>
          </a:p>
          <a:p>
            <a:pPr marL="0" indent="0"/>
            <a:r>
              <a:rPr lang="fi-FI" dirty="0"/>
              <a:t>Public charging </a:t>
            </a:r>
            <a:r>
              <a:rPr lang="fi-FI" dirty="0" err="1"/>
              <a:t>station</a:t>
            </a:r>
            <a:r>
              <a:rPr lang="fi-FI" dirty="0"/>
              <a:t> </a:t>
            </a:r>
            <a:r>
              <a:rPr lang="fi-FI" dirty="0" err="1"/>
              <a:t>network</a:t>
            </a:r>
            <a:r>
              <a:rPr lang="fi-FI" dirty="0"/>
              <a:t> is </a:t>
            </a:r>
            <a:r>
              <a:rPr lang="fi-FI" dirty="0" err="1"/>
              <a:t>intended</a:t>
            </a:r>
            <a:r>
              <a:rPr lang="fi-FI" dirty="0"/>
              <a:t> to </a:t>
            </a:r>
            <a:r>
              <a:rPr lang="fi-FI" dirty="0" err="1"/>
              <a:t>grow</a:t>
            </a:r>
            <a:r>
              <a:rPr lang="fi-FI" dirty="0"/>
              <a:t> on a market-</a:t>
            </a:r>
            <a:r>
              <a:rPr lang="fi-FI" dirty="0" err="1"/>
              <a:t>based</a:t>
            </a:r>
            <a:r>
              <a:rPr lang="fi-FI" dirty="0"/>
              <a:t> </a:t>
            </a:r>
            <a:r>
              <a:rPr lang="fi-FI" dirty="0" err="1"/>
              <a:t>basis</a:t>
            </a:r>
            <a:r>
              <a:rPr lang="fi-FI" dirty="0"/>
              <a:t> </a:t>
            </a:r>
            <a:r>
              <a:rPr lang="fi-FI" dirty="0" err="1"/>
              <a:t>by</a:t>
            </a:r>
            <a:r>
              <a:rPr lang="fi-FI" dirty="0"/>
              <a:t> </a:t>
            </a:r>
            <a:r>
              <a:rPr lang="fi-FI" dirty="0" err="1"/>
              <a:t>energy</a:t>
            </a:r>
            <a:r>
              <a:rPr lang="fi-FI" dirty="0"/>
              <a:t> </a:t>
            </a:r>
            <a:r>
              <a:rPr lang="fi-FI" dirty="0" err="1"/>
              <a:t>companies</a:t>
            </a:r>
            <a:r>
              <a:rPr lang="fi-FI" dirty="0"/>
              <a:t> and </a:t>
            </a:r>
            <a:r>
              <a:rPr lang="fi-FI" dirty="0" err="1"/>
              <a:t>other</a:t>
            </a:r>
            <a:r>
              <a:rPr lang="fi-FI" dirty="0"/>
              <a:t> </a:t>
            </a:r>
            <a:r>
              <a:rPr lang="fi-FI" dirty="0" err="1"/>
              <a:t>commercial</a:t>
            </a:r>
            <a:r>
              <a:rPr lang="fi-FI" dirty="0"/>
              <a:t> </a:t>
            </a:r>
            <a:r>
              <a:rPr lang="fi-FI" dirty="0" err="1"/>
              <a:t>actors</a:t>
            </a:r>
            <a:r>
              <a:rPr lang="fi-FI" dirty="0"/>
              <a:t> </a:t>
            </a:r>
          </a:p>
          <a:p>
            <a:pPr marL="0" indent="0"/>
            <a:endParaRPr lang="fi-FI" dirty="0"/>
          </a:p>
          <a:p>
            <a:pPr marL="0" indent="0"/>
            <a:r>
              <a:rPr lang="fi-FI" dirty="0"/>
              <a:t>Construction is to </a:t>
            </a:r>
            <a:r>
              <a:rPr lang="fi-FI" dirty="0" err="1"/>
              <a:t>be</a:t>
            </a:r>
            <a:r>
              <a:rPr lang="fi-FI" dirty="0"/>
              <a:t> </a:t>
            </a:r>
            <a:r>
              <a:rPr lang="fi-FI" dirty="0" err="1"/>
              <a:t>supported</a:t>
            </a:r>
            <a:r>
              <a:rPr lang="fi-FI" dirty="0"/>
              <a:t> </a:t>
            </a:r>
            <a:r>
              <a:rPr lang="fi-FI" dirty="0" err="1"/>
              <a:t>with</a:t>
            </a:r>
            <a:r>
              <a:rPr lang="fi-FI" dirty="0"/>
              <a:t> </a:t>
            </a:r>
            <a:r>
              <a:rPr lang="fi-FI" dirty="0" err="1"/>
              <a:t>subsidies</a:t>
            </a:r>
            <a:endParaRPr lang="fi-FI" dirty="0"/>
          </a:p>
          <a:p>
            <a:pPr>
              <a:buFont typeface="Arial" panose="020B0604020202020204" pitchFamily="34" charset="0"/>
              <a:buChar char="•"/>
            </a:pPr>
            <a:endParaRPr lang="fi-FI" dirty="0"/>
          </a:p>
          <a:p>
            <a:pPr marL="0" indent="0"/>
            <a:endParaRPr lang="fi-FI" dirty="0"/>
          </a:p>
          <a:p>
            <a:endParaRPr lang="fi-FI" dirty="0"/>
          </a:p>
        </p:txBody>
      </p:sp>
      <p:sp>
        <p:nvSpPr>
          <p:cNvPr id="3" name="Otsikko 2">
            <a:extLst>
              <a:ext uri="{FF2B5EF4-FFF2-40B4-BE49-F238E27FC236}">
                <a16:creationId xmlns:a16="http://schemas.microsoft.com/office/drawing/2014/main" xmlns="" id="{3D9B3DA4-FF62-4489-AFDF-DC83AEFB255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Introduction</a:t>
            </a:r>
            <a:endParaRPr lang="fi-FI" dirty="0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xmlns="" id="{E436C51A-EADD-4602-B0A9-017F9AA8A28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xmlns="" id="{5EF63E1E-1BA5-4E9A-BD0A-A603BF3DB3E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fi-FI" dirty="0" err="1"/>
              <a:t>Sources</a:t>
            </a:r>
            <a:r>
              <a:rPr lang="fi-FI" dirty="0"/>
              <a:t>: [1]</a:t>
            </a:r>
          </a:p>
        </p:txBody>
      </p:sp>
      <p:sp>
        <p:nvSpPr>
          <p:cNvPr id="6" name="Päivämäärän paikkamerkki 5">
            <a:extLst>
              <a:ext uri="{FF2B5EF4-FFF2-40B4-BE49-F238E27FC236}">
                <a16:creationId xmlns:a16="http://schemas.microsoft.com/office/drawing/2014/main" xmlns="" id="{A2FB5040-8797-43C1-B0E8-780F250AB815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24.04.2018</a:t>
            </a:r>
            <a:endParaRPr lang="en-US" dirty="0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xmlns="" id="{84E5D767-BAEF-433F-9B4B-A446E2F68045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  <p:pic>
        <p:nvPicPr>
          <p:cNvPr id="8" name="Kuva 7">
            <a:extLst>
              <a:ext uri="{FF2B5EF4-FFF2-40B4-BE49-F238E27FC236}">
                <a16:creationId xmlns:a16="http://schemas.microsoft.com/office/drawing/2014/main" xmlns="" id="{63B2CABC-63D2-4F9A-9A34-7B20DB73E2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0200" y="1224000"/>
            <a:ext cx="2315354" cy="4571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2057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88990" cy="4136400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160000"/>
              </a:lnSpc>
            </a:pPr>
            <a:endParaRPr lang="fi-FI" dirty="0"/>
          </a:p>
          <a:p>
            <a:pPr marL="0" indent="0" eaLnBrk="1" hangingPunct="1">
              <a:lnSpc>
                <a:spcPct val="160000"/>
              </a:lnSpc>
            </a:pPr>
            <a:endParaRPr lang="fi-FI" dirty="0"/>
          </a:p>
          <a:p>
            <a:pPr marL="0" indent="0" eaLnBrk="1" hangingPunct="1">
              <a:lnSpc>
                <a:spcPct val="160000"/>
              </a:lnSpc>
            </a:pPr>
            <a:endParaRPr lang="fi-FI" dirty="0"/>
          </a:p>
          <a:p>
            <a:pPr marL="0" indent="0" eaLnBrk="1" hangingPunct="1">
              <a:lnSpc>
                <a:spcPct val="160000"/>
              </a:lnSpc>
            </a:pPr>
            <a:endParaRPr lang="fi-FI" dirty="0"/>
          </a:p>
          <a:p>
            <a:pPr marL="0" indent="0" eaLnBrk="1" hangingPunct="1">
              <a:lnSpc>
                <a:spcPct val="160000"/>
              </a:lnSpc>
            </a:pPr>
            <a:endParaRPr lang="fi-FI" dirty="0"/>
          </a:p>
          <a:p>
            <a:pPr marL="0" indent="0" eaLnBrk="1" hangingPunct="1">
              <a:lnSpc>
                <a:spcPct val="160000"/>
              </a:lnSpc>
            </a:pPr>
            <a:endParaRPr lang="fi-FI" dirty="0"/>
          </a:p>
          <a:p>
            <a:pPr marL="0" indent="0" eaLnBrk="1" hangingPunct="1">
              <a:lnSpc>
                <a:spcPct val="160000"/>
              </a:lnSpc>
            </a:pPr>
            <a:endParaRPr lang="fi-FI" dirty="0"/>
          </a:p>
          <a:p>
            <a:pPr marL="0" indent="0" eaLnBrk="1" hangingPunct="1">
              <a:lnSpc>
                <a:spcPct val="160000"/>
              </a:lnSpc>
            </a:pPr>
            <a:endParaRPr lang="fi-FI" dirty="0"/>
          </a:p>
          <a:p>
            <a:pPr marL="0" indent="0" eaLnBrk="1" hangingPunct="1">
              <a:lnSpc>
                <a:spcPct val="160000"/>
              </a:lnSpc>
            </a:pPr>
            <a:endParaRPr lang="fi-FI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/>
          <a:lstStyle/>
          <a:p>
            <a:r>
              <a:rPr lang="fi-FI" dirty="0"/>
              <a:t>Charging </a:t>
            </a:r>
            <a:r>
              <a:rPr lang="fi-FI" dirty="0" err="1"/>
              <a:t>modes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24.04.2018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  <p:graphicFrame>
        <p:nvGraphicFramePr>
          <p:cNvPr id="6" name="Taulukko 5">
            <a:extLst>
              <a:ext uri="{FF2B5EF4-FFF2-40B4-BE49-F238E27FC236}">
                <a16:creationId xmlns:a16="http://schemas.microsoft.com/office/drawing/2014/main" xmlns="" id="{2E688A4B-4642-419B-AF8B-EBA23803AC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6244221"/>
              </p:ext>
            </p:extLst>
          </p:nvPr>
        </p:nvGraphicFramePr>
        <p:xfrm>
          <a:off x="572400" y="1491780"/>
          <a:ext cx="8192149" cy="18542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45853">
                  <a:extLst>
                    <a:ext uri="{9D8B030D-6E8A-4147-A177-3AD203B41FA5}">
                      <a16:colId xmlns:a16="http://schemas.microsoft.com/office/drawing/2014/main" xmlns="" val="1787034900"/>
                    </a:ext>
                  </a:extLst>
                </a:gridCol>
                <a:gridCol w="1530220">
                  <a:extLst>
                    <a:ext uri="{9D8B030D-6E8A-4147-A177-3AD203B41FA5}">
                      <a16:colId xmlns:a16="http://schemas.microsoft.com/office/drawing/2014/main" xmlns="" val="1390095432"/>
                    </a:ext>
                  </a:extLst>
                </a:gridCol>
                <a:gridCol w="1368743">
                  <a:extLst>
                    <a:ext uri="{9D8B030D-6E8A-4147-A177-3AD203B41FA5}">
                      <a16:colId xmlns:a16="http://schemas.microsoft.com/office/drawing/2014/main" xmlns="" val="1343985826"/>
                    </a:ext>
                  </a:extLst>
                </a:gridCol>
                <a:gridCol w="1558213">
                  <a:extLst>
                    <a:ext uri="{9D8B030D-6E8A-4147-A177-3AD203B41FA5}">
                      <a16:colId xmlns:a16="http://schemas.microsoft.com/office/drawing/2014/main" xmlns="" val="917358930"/>
                    </a:ext>
                  </a:extLst>
                </a:gridCol>
                <a:gridCol w="2889120">
                  <a:extLst>
                    <a:ext uri="{9D8B030D-6E8A-4147-A177-3AD203B41FA5}">
                      <a16:colId xmlns:a16="http://schemas.microsoft.com/office/drawing/2014/main" xmlns="" val="9551017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i-FI" dirty="0" err="1"/>
                        <a:t>Modes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err="1"/>
                        <a:t>Usage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/>
                        <a:t>Power (</a:t>
                      </a:r>
                      <a:r>
                        <a:rPr lang="fi-FI" dirty="0" err="1"/>
                        <a:t>max</a:t>
                      </a:r>
                      <a:r>
                        <a:rPr lang="fi-FI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err="1"/>
                        <a:t>Voltage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err="1"/>
                        <a:t>Charger</a:t>
                      </a:r>
                      <a:r>
                        <a:rPr lang="fi-FI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17946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err="1"/>
                        <a:t>Mode</a:t>
                      </a:r>
                      <a:r>
                        <a:rPr lang="fi-FI" dirty="0"/>
                        <a:t>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err="1"/>
                        <a:t>Light</a:t>
                      </a:r>
                      <a:r>
                        <a:rPr lang="fi-FI" dirty="0"/>
                        <a:t> </a:t>
                      </a:r>
                      <a:r>
                        <a:rPr lang="fi-FI" dirty="0" err="1"/>
                        <a:t>vehicles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/>
                        <a:t>2 (3,5) kW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/>
                        <a:t>AC, 1-ph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err="1"/>
                        <a:t>Uncontrolled</a:t>
                      </a:r>
                      <a:r>
                        <a:rPr lang="fi-FI" dirty="0"/>
                        <a:t>, </a:t>
                      </a:r>
                      <a:r>
                        <a:rPr lang="fi-FI" dirty="0" err="1"/>
                        <a:t>normal</a:t>
                      </a:r>
                      <a:r>
                        <a:rPr lang="fi-FI" dirty="0"/>
                        <a:t> </a:t>
                      </a:r>
                      <a:r>
                        <a:rPr lang="fi-FI" dirty="0" err="1"/>
                        <a:t>cable</a:t>
                      </a:r>
                      <a:endParaRPr lang="fi-FI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975503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err="1"/>
                        <a:t>Mode</a:t>
                      </a:r>
                      <a:r>
                        <a:rPr lang="fi-FI" dirty="0"/>
                        <a:t>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/>
                        <a:t>Slow charging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/>
                        <a:t>7 (11) kW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/>
                        <a:t>AC, 1 </a:t>
                      </a:r>
                      <a:r>
                        <a:rPr lang="fi-FI" dirty="0" err="1"/>
                        <a:t>or</a:t>
                      </a:r>
                      <a:r>
                        <a:rPr lang="fi-FI" dirty="0"/>
                        <a:t> 3-ph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err="1"/>
                        <a:t>Cable</a:t>
                      </a:r>
                      <a:r>
                        <a:rPr lang="fi-FI" dirty="0"/>
                        <a:t> </a:t>
                      </a:r>
                      <a:r>
                        <a:rPr lang="fi-FI" dirty="0" err="1"/>
                        <a:t>with</a:t>
                      </a:r>
                      <a:r>
                        <a:rPr lang="fi-FI" dirty="0"/>
                        <a:t> </a:t>
                      </a:r>
                      <a:r>
                        <a:rPr lang="fi-FI" dirty="0" err="1"/>
                        <a:t>control</a:t>
                      </a:r>
                      <a:r>
                        <a:rPr lang="fi-FI" dirty="0"/>
                        <a:t> </a:t>
                      </a:r>
                      <a:r>
                        <a:rPr lang="fi-FI" dirty="0" err="1"/>
                        <a:t>unit</a:t>
                      </a:r>
                      <a:r>
                        <a:rPr lang="fi-FI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394122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err="1"/>
                        <a:t>Mode</a:t>
                      </a:r>
                      <a:r>
                        <a:rPr lang="fi-FI" dirty="0"/>
                        <a:t> 3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/>
                        <a:t>Basic charging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/>
                        <a:t>22 (43) kW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/>
                        <a:t>AC, 3-ph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err="1"/>
                        <a:t>Dedicated</a:t>
                      </a:r>
                      <a:r>
                        <a:rPr lang="fi-FI" dirty="0"/>
                        <a:t> EV </a:t>
                      </a:r>
                      <a:r>
                        <a:rPr lang="fi-FI" dirty="0" err="1"/>
                        <a:t>charger</a:t>
                      </a:r>
                      <a:r>
                        <a:rPr lang="fi-FI" dirty="0"/>
                        <a:t> </a:t>
                      </a:r>
                      <a:r>
                        <a:rPr lang="fi-FI" dirty="0" err="1"/>
                        <a:t>socket</a:t>
                      </a:r>
                      <a:r>
                        <a:rPr lang="fi-FI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518137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err="1"/>
                        <a:t>Mode</a:t>
                      </a:r>
                      <a:r>
                        <a:rPr lang="fi-FI" dirty="0"/>
                        <a:t>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/>
                        <a:t>Quick charging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/>
                        <a:t>50 (350) kW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/>
                        <a:t>DC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err="1"/>
                        <a:t>Special</a:t>
                      </a:r>
                      <a:r>
                        <a:rPr lang="fi-FI" dirty="0"/>
                        <a:t> power </a:t>
                      </a:r>
                      <a:r>
                        <a:rPr lang="fi-FI" dirty="0" err="1"/>
                        <a:t>charger</a:t>
                      </a:r>
                      <a:endParaRPr lang="fi-FI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63106143"/>
                  </a:ext>
                </a:extLst>
              </a:tr>
            </a:tbl>
          </a:graphicData>
        </a:graphic>
      </p:graphicFrame>
      <p:sp>
        <p:nvSpPr>
          <p:cNvPr id="20" name="Text Placeholder 1">
            <a:extLst>
              <a:ext uri="{FF2B5EF4-FFF2-40B4-BE49-F238E27FC236}">
                <a16:creationId xmlns:a16="http://schemas.microsoft.com/office/drawing/2014/main" xmlns="" id="{90D065F0-FF7C-4BB1-82BC-1D3F16AEE5E8}"/>
              </a:ext>
            </a:extLst>
          </p:cNvPr>
          <p:cNvSpPr txBox="1">
            <a:spLocks/>
          </p:cNvSpPr>
          <p:nvPr/>
        </p:nvSpPr>
        <p:spPr bwMode="auto">
          <a:xfrm>
            <a:off x="582610" y="3450020"/>
            <a:ext cx="7988990" cy="2336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292100" indent="-292100" algn="l" defTabSz="388938" rtl="0" eaLnBrk="0" fontAlgn="base" hangingPunct="0">
              <a:lnSpc>
                <a:spcPts val="1704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 pitchFamily="-108" charset="-128"/>
              </a:defRPr>
            </a:lvl1pPr>
            <a:lvl2pPr marL="631825" indent="-242888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2pPr>
            <a:lvl3pPr marL="973138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3pPr>
            <a:lvl4pPr marL="1363663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7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4pPr>
            <a:lvl5pPr marL="1752600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5pPr>
            <a:lvl6pPr marL="2142942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32568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22194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1820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lnSpc>
                <a:spcPct val="160000"/>
              </a:lnSpc>
            </a:pPr>
            <a:r>
              <a:rPr lang="fi-FI" dirty="0"/>
              <a:t>Charging </a:t>
            </a:r>
            <a:r>
              <a:rPr lang="fi-FI" dirty="0" err="1"/>
              <a:t>control</a:t>
            </a:r>
            <a:r>
              <a:rPr lang="fi-FI" dirty="0"/>
              <a:t> </a:t>
            </a:r>
            <a:r>
              <a:rPr lang="fi-FI" dirty="0" err="1"/>
              <a:t>abilities</a:t>
            </a:r>
            <a:r>
              <a:rPr lang="fi-FI" dirty="0"/>
              <a:t>: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fi-FI" b="0" dirty="0" err="1"/>
              <a:t>Modes</a:t>
            </a:r>
            <a:r>
              <a:rPr lang="fi-FI" b="0" dirty="0"/>
              <a:t> 1 and 2 </a:t>
            </a:r>
            <a:r>
              <a:rPr lang="fi-FI" b="0" dirty="0" err="1"/>
              <a:t>uses</a:t>
            </a:r>
            <a:r>
              <a:rPr lang="fi-FI" b="0" dirty="0"/>
              <a:t> </a:t>
            </a:r>
            <a:r>
              <a:rPr lang="fi-FI" b="0" dirty="0" err="1"/>
              <a:t>normal</a:t>
            </a:r>
            <a:r>
              <a:rPr lang="fi-FI" b="0" dirty="0"/>
              <a:t> </a:t>
            </a:r>
            <a:r>
              <a:rPr lang="fi-FI" b="0" dirty="0" err="1"/>
              <a:t>household</a:t>
            </a:r>
            <a:r>
              <a:rPr lang="fi-FI" b="0" dirty="0"/>
              <a:t> </a:t>
            </a:r>
            <a:r>
              <a:rPr lang="fi-FI" b="0" dirty="0" err="1"/>
              <a:t>sockets</a:t>
            </a:r>
            <a:r>
              <a:rPr lang="fi-FI" b="0" dirty="0"/>
              <a:t> and </a:t>
            </a:r>
            <a:r>
              <a:rPr lang="fi-FI" b="0" dirty="0" err="1"/>
              <a:t>plugs</a:t>
            </a:r>
            <a:r>
              <a:rPr lang="fi-FI" b="0" dirty="0"/>
              <a:t> for </a:t>
            </a:r>
            <a:r>
              <a:rPr lang="fi-FI" b="0" dirty="0" err="1"/>
              <a:t>grid</a:t>
            </a:r>
            <a:r>
              <a:rPr lang="fi-FI" b="0" dirty="0"/>
              <a:t> </a:t>
            </a:r>
            <a:r>
              <a:rPr lang="fi-FI" b="0" dirty="0" err="1"/>
              <a:t>connection</a:t>
            </a:r>
            <a:r>
              <a:rPr lang="fi-FI" b="0" dirty="0"/>
              <a:t> </a:t>
            </a:r>
            <a:r>
              <a:rPr lang="fi-FI" b="0" dirty="0">
                <a:sym typeface="Wingdings" panose="05000000000000000000" pitchFamily="2" charset="2"/>
              </a:rPr>
              <a:t> no data </a:t>
            </a:r>
            <a:r>
              <a:rPr lang="fi-FI" b="0" dirty="0" err="1">
                <a:sym typeface="Wingdings" panose="05000000000000000000" pitchFamily="2" charset="2"/>
              </a:rPr>
              <a:t>pins</a:t>
            </a:r>
            <a:endParaRPr lang="fi-FI" sz="1400" b="0" dirty="0"/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fi-FI" sz="1400" b="0" dirty="0" err="1"/>
              <a:t>Modes</a:t>
            </a:r>
            <a:r>
              <a:rPr lang="fi-FI" sz="1400" b="0" dirty="0"/>
              <a:t> 3 and 4 </a:t>
            </a:r>
            <a:r>
              <a:rPr lang="fi-FI" sz="1400" b="0" dirty="0" err="1"/>
              <a:t>uses</a:t>
            </a:r>
            <a:r>
              <a:rPr lang="fi-FI" sz="1400" b="0" dirty="0"/>
              <a:t> </a:t>
            </a:r>
            <a:r>
              <a:rPr lang="fi-FI" b="0" dirty="0"/>
              <a:t>EV </a:t>
            </a:r>
            <a:r>
              <a:rPr lang="fi-FI" b="0" dirty="0" err="1"/>
              <a:t>dedicated</a:t>
            </a:r>
            <a:r>
              <a:rPr lang="fi-FI" b="0" dirty="0"/>
              <a:t> multi-</a:t>
            </a:r>
            <a:r>
              <a:rPr lang="fi-FI" b="0" dirty="0" err="1"/>
              <a:t>pin</a:t>
            </a:r>
            <a:r>
              <a:rPr lang="fi-FI" b="0" dirty="0"/>
              <a:t> </a:t>
            </a:r>
            <a:r>
              <a:rPr lang="fi-FI" sz="1400" b="0" dirty="0" err="1"/>
              <a:t>sockets</a:t>
            </a:r>
            <a:r>
              <a:rPr lang="fi-FI" sz="1400" b="0" dirty="0"/>
              <a:t> for </a:t>
            </a:r>
            <a:r>
              <a:rPr lang="fi-FI" sz="1400" b="0" dirty="0" err="1"/>
              <a:t>communication</a:t>
            </a:r>
            <a:r>
              <a:rPr lang="fi-FI" sz="1400" b="0" dirty="0"/>
              <a:t> </a:t>
            </a:r>
            <a:r>
              <a:rPr lang="fi-FI" sz="1400" b="0" dirty="0" err="1"/>
              <a:t>between</a:t>
            </a:r>
            <a:r>
              <a:rPr lang="fi-FI" sz="1400" b="0" dirty="0"/>
              <a:t> </a:t>
            </a:r>
            <a:r>
              <a:rPr lang="fi-FI" sz="1400" b="0" dirty="0" err="1"/>
              <a:t>car</a:t>
            </a:r>
            <a:r>
              <a:rPr lang="fi-FI" sz="1400" b="0" dirty="0"/>
              <a:t> and </a:t>
            </a:r>
            <a:r>
              <a:rPr lang="fi-FI" sz="1400" b="0" dirty="0" err="1"/>
              <a:t>grid</a:t>
            </a:r>
            <a:endParaRPr lang="fi-FI" b="0" dirty="0"/>
          </a:p>
          <a:p>
            <a:pPr marL="0" indent="0" eaLnBrk="1" hangingPunct="1">
              <a:lnSpc>
                <a:spcPct val="160000"/>
              </a:lnSpc>
            </a:pPr>
            <a:endParaRPr lang="fi-FI" dirty="0"/>
          </a:p>
        </p:txBody>
      </p:sp>
      <p:pic>
        <p:nvPicPr>
          <p:cNvPr id="10" name="Picture 2" descr="https://upload.wikimedia.org/wikipedia/commons/6/62/Mode1.JPG">
            <a:extLst>
              <a:ext uri="{FF2B5EF4-FFF2-40B4-BE49-F238E27FC236}">
                <a16:creationId xmlns:a16="http://schemas.microsoft.com/office/drawing/2014/main" xmlns="" id="{9B13D626-BE45-4345-A94B-67EA73468E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566" y="4819097"/>
            <a:ext cx="1791456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s://upload.wikimedia.org/wikipedia/commons/2/21/Mode2.JPG">
            <a:extLst>
              <a:ext uri="{FF2B5EF4-FFF2-40B4-BE49-F238E27FC236}">
                <a16:creationId xmlns:a16="http://schemas.microsoft.com/office/drawing/2014/main" xmlns="" id="{8161BD0E-4762-4979-9792-2405A2D245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4737" y="4819097"/>
            <a:ext cx="2198524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https://upload.wikimedia.org/wikipedia/commons/6/62/Mode3.JPG">
            <a:extLst>
              <a:ext uri="{FF2B5EF4-FFF2-40B4-BE49-F238E27FC236}">
                <a16:creationId xmlns:a16="http://schemas.microsoft.com/office/drawing/2014/main" xmlns="" id="{94D6FE87-187B-4245-A83C-6BC2CE7C3B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3261" y="4852757"/>
            <a:ext cx="1942858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https://upload.wikimedia.org/wikipedia/commons/e/e0/Mode4.JPG">
            <a:extLst>
              <a:ext uri="{FF2B5EF4-FFF2-40B4-BE49-F238E27FC236}">
                <a16:creationId xmlns:a16="http://schemas.microsoft.com/office/drawing/2014/main" xmlns="" id="{7D440A5B-1001-47D1-A000-91877EB5EB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5964" y="4819097"/>
            <a:ext cx="2284871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https://upload.wikimedia.org/wikipedia/commons/6/62/Mode3.JPG">
            <a:extLst>
              <a:ext uri="{FF2B5EF4-FFF2-40B4-BE49-F238E27FC236}">
                <a16:creationId xmlns:a16="http://schemas.microsoft.com/office/drawing/2014/main" xmlns="" id="{B463B765-88B3-4715-8619-24E9FBDBCE0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75" t="55658" r="52634"/>
          <a:stretch/>
        </p:blipFill>
        <p:spPr bwMode="auto">
          <a:xfrm>
            <a:off x="7094651" y="5364181"/>
            <a:ext cx="429208" cy="399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kstiruutu 8">
            <a:extLst>
              <a:ext uri="{FF2B5EF4-FFF2-40B4-BE49-F238E27FC236}">
                <a16:creationId xmlns:a16="http://schemas.microsoft.com/office/drawing/2014/main" xmlns="" id="{DCC93FA3-9F95-465F-866B-BDB80E78A2EF}"/>
              </a:ext>
            </a:extLst>
          </p:cNvPr>
          <p:cNvSpPr txBox="1"/>
          <p:nvPr/>
        </p:nvSpPr>
        <p:spPr>
          <a:xfrm>
            <a:off x="630348" y="5429935"/>
            <a:ext cx="259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1</a:t>
            </a:r>
          </a:p>
        </p:txBody>
      </p:sp>
      <p:sp>
        <p:nvSpPr>
          <p:cNvPr id="16" name="Tekstiruutu 15">
            <a:extLst>
              <a:ext uri="{FF2B5EF4-FFF2-40B4-BE49-F238E27FC236}">
                <a16:creationId xmlns:a16="http://schemas.microsoft.com/office/drawing/2014/main" xmlns="" id="{A065F7BA-278C-466B-BACF-AD7D62F3B4DC}"/>
              </a:ext>
            </a:extLst>
          </p:cNvPr>
          <p:cNvSpPr txBox="1"/>
          <p:nvPr/>
        </p:nvSpPr>
        <p:spPr>
          <a:xfrm>
            <a:off x="2392208" y="5439765"/>
            <a:ext cx="259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2</a:t>
            </a:r>
          </a:p>
        </p:txBody>
      </p:sp>
      <p:sp>
        <p:nvSpPr>
          <p:cNvPr id="17" name="Tekstiruutu 16">
            <a:extLst>
              <a:ext uri="{FF2B5EF4-FFF2-40B4-BE49-F238E27FC236}">
                <a16:creationId xmlns:a16="http://schemas.microsoft.com/office/drawing/2014/main" xmlns="" id="{AD7A2FCF-6835-4186-8ACC-273D33B99B77}"/>
              </a:ext>
            </a:extLst>
          </p:cNvPr>
          <p:cNvSpPr txBox="1"/>
          <p:nvPr/>
        </p:nvSpPr>
        <p:spPr>
          <a:xfrm>
            <a:off x="4623250" y="5429935"/>
            <a:ext cx="259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3</a:t>
            </a:r>
          </a:p>
        </p:txBody>
      </p:sp>
      <p:sp>
        <p:nvSpPr>
          <p:cNvPr id="18" name="Tekstiruutu 17">
            <a:extLst>
              <a:ext uri="{FF2B5EF4-FFF2-40B4-BE49-F238E27FC236}">
                <a16:creationId xmlns:a16="http://schemas.microsoft.com/office/drawing/2014/main" xmlns="" id="{0985E20E-E0FF-4F93-8AC8-D6E3E12FC1D4}"/>
              </a:ext>
            </a:extLst>
          </p:cNvPr>
          <p:cNvSpPr txBox="1"/>
          <p:nvPr/>
        </p:nvSpPr>
        <p:spPr>
          <a:xfrm>
            <a:off x="6566108" y="5447692"/>
            <a:ext cx="259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4</a:t>
            </a:r>
          </a:p>
        </p:txBody>
      </p:sp>
      <p:sp>
        <p:nvSpPr>
          <p:cNvPr id="19" name="Tekstiruutu 18">
            <a:extLst>
              <a:ext uri="{FF2B5EF4-FFF2-40B4-BE49-F238E27FC236}">
                <a16:creationId xmlns:a16="http://schemas.microsoft.com/office/drawing/2014/main" xmlns="" id="{CE57CD69-8E20-477E-82F3-B75ECA80C0B7}"/>
              </a:ext>
            </a:extLst>
          </p:cNvPr>
          <p:cNvSpPr txBox="1"/>
          <p:nvPr/>
        </p:nvSpPr>
        <p:spPr>
          <a:xfrm>
            <a:off x="3005689" y="5512331"/>
            <a:ext cx="9596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/>
              <a:t>Control </a:t>
            </a:r>
            <a:r>
              <a:rPr lang="fi-FI" sz="1200" dirty="0" err="1"/>
              <a:t>unit</a:t>
            </a:r>
            <a:endParaRPr lang="fi-FI" sz="1200" dirty="0"/>
          </a:p>
        </p:txBody>
      </p:sp>
      <p:cxnSp>
        <p:nvCxnSpPr>
          <p:cNvPr id="21" name="Suora nuoliyhdysviiva 20">
            <a:extLst>
              <a:ext uri="{FF2B5EF4-FFF2-40B4-BE49-F238E27FC236}">
                <a16:creationId xmlns:a16="http://schemas.microsoft.com/office/drawing/2014/main" xmlns="" id="{437027BD-6905-4647-AD0E-A6840F9840F5}"/>
              </a:ext>
            </a:extLst>
          </p:cNvPr>
          <p:cNvCxnSpPr>
            <a:cxnSpLocks/>
          </p:cNvCxnSpPr>
          <p:nvPr/>
        </p:nvCxnSpPr>
        <p:spPr>
          <a:xfrm flipH="1" flipV="1">
            <a:off x="2790534" y="5424436"/>
            <a:ext cx="272698" cy="155745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kstin paikkamerkki 4">
            <a:extLst>
              <a:ext uri="{FF2B5EF4-FFF2-40B4-BE49-F238E27FC236}">
                <a16:creationId xmlns:a16="http://schemas.microsoft.com/office/drawing/2014/main" xmlns="" id="{F102F5C1-5DC6-42B9-858C-D48090EA0AA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fi-FI" dirty="0" err="1"/>
              <a:t>Sources</a:t>
            </a:r>
            <a:r>
              <a:rPr lang="fi-FI" dirty="0"/>
              <a:t>: [2]</a:t>
            </a:r>
          </a:p>
        </p:txBody>
      </p:sp>
    </p:spTree>
    <p:extLst>
      <p:ext uri="{BB962C8B-B14F-4D97-AF65-F5344CB8AC3E}">
        <p14:creationId xmlns:p14="http://schemas.microsoft.com/office/powerpoint/2010/main" val="3531548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Kuva 10">
            <a:extLst>
              <a:ext uri="{FF2B5EF4-FFF2-40B4-BE49-F238E27FC236}">
                <a16:creationId xmlns:a16="http://schemas.microsoft.com/office/drawing/2014/main" xmlns="" id="{0E755457-6083-4F8D-847C-FCB235050E1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8433"/>
          <a:stretch/>
        </p:blipFill>
        <p:spPr>
          <a:xfrm>
            <a:off x="5230657" y="3062300"/>
            <a:ext cx="1909224" cy="1454622"/>
          </a:xfrm>
          <a:prstGeom prst="rect">
            <a:avLst/>
          </a:prstGeom>
        </p:spPr>
      </p:pic>
      <p:sp>
        <p:nvSpPr>
          <p:cNvPr id="27" name="Text Placeholder 1">
            <a:extLst>
              <a:ext uri="{FF2B5EF4-FFF2-40B4-BE49-F238E27FC236}">
                <a16:creationId xmlns:a16="http://schemas.microsoft.com/office/drawing/2014/main" xmlns="" id="{C36CAD91-FD36-4280-861A-C47C3CD0BFF4}"/>
              </a:ext>
            </a:extLst>
          </p:cNvPr>
          <p:cNvSpPr txBox="1">
            <a:spLocks/>
          </p:cNvSpPr>
          <p:nvPr/>
        </p:nvSpPr>
        <p:spPr bwMode="auto">
          <a:xfrm>
            <a:off x="572400" y="1388139"/>
            <a:ext cx="6276979" cy="4330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 lnSpcReduction="10000"/>
          </a:bodyPr>
          <a:lstStyle>
            <a:lvl1pPr marL="292100" indent="-292100" algn="l" defTabSz="388938" rtl="0" eaLnBrk="0" fontAlgn="base" hangingPunct="0">
              <a:lnSpc>
                <a:spcPts val="1704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 pitchFamily="-108" charset="-128"/>
              </a:defRPr>
            </a:lvl1pPr>
            <a:lvl2pPr marL="631825" indent="-242888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2pPr>
            <a:lvl3pPr marL="973138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3pPr>
            <a:lvl4pPr marL="1363663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7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4pPr>
            <a:lvl5pPr marL="1752600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5pPr>
            <a:lvl6pPr marL="2142942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32568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22194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1820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lnSpc>
                <a:spcPct val="160000"/>
              </a:lnSpc>
            </a:pPr>
            <a:r>
              <a:rPr lang="fi-FI" dirty="0" err="1"/>
              <a:t>Mode</a:t>
            </a:r>
            <a:r>
              <a:rPr lang="fi-FI" dirty="0"/>
              <a:t> 1 to </a:t>
            </a:r>
            <a:r>
              <a:rPr lang="fi-FI" dirty="0" err="1"/>
              <a:t>be</a:t>
            </a:r>
            <a:r>
              <a:rPr lang="fi-FI" dirty="0"/>
              <a:t> </a:t>
            </a:r>
            <a:r>
              <a:rPr lang="fi-FI" dirty="0" err="1"/>
              <a:t>used</a:t>
            </a:r>
            <a:r>
              <a:rPr lang="fi-FI" dirty="0"/>
              <a:t> </a:t>
            </a:r>
            <a:r>
              <a:rPr lang="fi-FI" dirty="0" err="1"/>
              <a:t>only</a:t>
            </a:r>
            <a:r>
              <a:rPr lang="fi-FI" dirty="0"/>
              <a:t> for </a:t>
            </a:r>
            <a:r>
              <a:rPr lang="fi-FI" dirty="0" err="1"/>
              <a:t>LEVs</a:t>
            </a:r>
            <a:r>
              <a:rPr lang="fi-FI" dirty="0"/>
              <a:t>, </a:t>
            </a:r>
            <a:r>
              <a:rPr lang="fi-FI" dirty="0" err="1"/>
              <a:t>not</a:t>
            </a:r>
            <a:r>
              <a:rPr lang="fi-FI" dirty="0"/>
              <a:t> for </a:t>
            </a:r>
            <a:r>
              <a:rPr lang="fi-FI" dirty="0" err="1"/>
              <a:t>EVs</a:t>
            </a:r>
            <a:endParaRPr lang="fi-FI" dirty="0"/>
          </a:p>
          <a:p>
            <a:pPr marL="0" indent="0" eaLnBrk="1" hangingPunct="1">
              <a:lnSpc>
                <a:spcPct val="160000"/>
              </a:lnSpc>
            </a:pPr>
            <a:r>
              <a:rPr lang="fi-FI" dirty="0" err="1"/>
              <a:t>Mode</a:t>
            </a:r>
            <a:r>
              <a:rPr lang="fi-FI" dirty="0"/>
              <a:t> 2 </a:t>
            </a:r>
            <a:r>
              <a:rPr lang="fi-FI" dirty="0" err="1"/>
              <a:t>meant</a:t>
            </a:r>
            <a:r>
              <a:rPr lang="fi-FI" dirty="0"/>
              <a:t> </a:t>
            </a:r>
            <a:r>
              <a:rPr lang="fi-FI" dirty="0" err="1"/>
              <a:t>only</a:t>
            </a:r>
            <a:r>
              <a:rPr lang="fi-FI" dirty="0"/>
              <a:t> for </a:t>
            </a:r>
            <a:r>
              <a:rPr lang="fi-FI" dirty="0" err="1"/>
              <a:t>temporarily</a:t>
            </a:r>
            <a:r>
              <a:rPr lang="fi-FI" dirty="0"/>
              <a:t> </a:t>
            </a:r>
            <a:r>
              <a:rPr lang="fi-FI" dirty="0" err="1"/>
              <a:t>usage</a:t>
            </a:r>
            <a:r>
              <a:rPr lang="fi-FI" dirty="0"/>
              <a:t> as </a:t>
            </a:r>
            <a:r>
              <a:rPr lang="fi-FI" dirty="0" err="1"/>
              <a:t>mode</a:t>
            </a:r>
            <a:r>
              <a:rPr lang="fi-FI" dirty="0"/>
              <a:t> 3 is </a:t>
            </a:r>
            <a:r>
              <a:rPr lang="fi-FI" dirty="0" err="1"/>
              <a:t>preferred</a:t>
            </a:r>
            <a:r>
              <a:rPr lang="fi-FI" dirty="0"/>
              <a:t> </a:t>
            </a:r>
            <a:r>
              <a:rPr lang="fi-FI" dirty="0" err="1"/>
              <a:t>choice</a:t>
            </a:r>
            <a:endParaRPr lang="fi-FI" dirty="0"/>
          </a:p>
          <a:p>
            <a:pPr marL="0" indent="0" eaLnBrk="1" hangingPunct="1">
              <a:lnSpc>
                <a:spcPct val="160000"/>
              </a:lnSpc>
            </a:pPr>
            <a:r>
              <a:rPr lang="fi-FI" dirty="0"/>
              <a:t>Public charging </a:t>
            </a:r>
            <a:r>
              <a:rPr lang="fi-FI" dirty="0" err="1"/>
              <a:t>stations</a:t>
            </a:r>
            <a:r>
              <a:rPr lang="fi-FI" dirty="0"/>
              <a:t> </a:t>
            </a:r>
            <a:r>
              <a:rPr lang="fi-FI" dirty="0" err="1"/>
              <a:t>shall</a:t>
            </a:r>
            <a:r>
              <a:rPr lang="fi-FI" dirty="0"/>
              <a:t> </a:t>
            </a:r>
            <a:r>
              <a:rPr lang="fi-FI" dirty="0" err="1"/>
              <a:t>have</a:t>
            </a:r>
            <a:r>
              <a:rPr lang="fi-FI" dirty="0"/>
              <a:t> </a:t>
            </a:r>
            <a:r>
              <a:rPr lang="fi-FI" dirty="0" err="1"/>
              <a:t>smart</a:t>
            </a:r>
            <a:r>
              <a:rPr lang="fi-FI" dirty="0"/>
              <a:t> charging </a:t>
            </a:r>
            <a:r>
              <a:rPr lang="fi-FI" dirty="0" err="1"/>
              <a:t>abilities</a:t>
            </a:r>
            <a:r>
              <a:rPr lang="fi-FI" dirty="0"/>
              <a:t> </a:t>
            </a:r>
            <a:r>
              <a:rPr lang="fi-FI" dirty="0">
                <a:sym typeface="Wingdings" panose="05000000000000000000" pitchFamily="2" charset="2"/>
              </a:rPr>
              <a:t></a:t>
            </a:r>
            <a:r>
              <a:rPr lang="fi-FI" dirty="0"/>
              <a:t> </a:t>
            </a:r>
            <a:r>
              <a:rPr lang="fi-FI" dirty="0" err="1"/>
              <a:t>mode</a:t>
            </a:r>
            <a:r>
              <a:rPr lang="fi-FI" dirty="0"/>
              <a:t> 3 </a:t>
            </a:r>
            <a:r>
              <a:rPr lang="fi-FI" dirty="0" err="1"/>
              <a:t>or</a:t>
            </a:r>
            <a:r>
              <a:rPr lang="fi-FI" dirty="0"/>
              <a:t> 4 </a:t>
            </a:r>
          </a:p>
          <a:p>
            <a:pPr marL="0" indent="0" eaLnBrk="1" hangingPunct="1">
              <a:lnSpc>
                <a:spcPct val="160000"/>
              </a:lnSpc>
            </a:pPr>
            <a:endParaRPr lang="fi-FI" dirty="0"/>
          </a:p>
          <a:p>
            <a:pPr marL="0" indent="0" eaLnBrk="1" hangingPunct="1">
              <a:lnSpc>
                <a:spcPct val="160000"/>
              </a:lnSpc>
            </a:pPr>
            <a:r>
              <a:rPr lang="fi-FI" dirty="0" err="1"/>
              <a:t>Standardized</a:t>
            </a:r>
            <a:r>
              <a:rPr lang="fi-FI" dirty="0"/>
              <a:t> </a:t>
            </a:r>
            <a:r>
              <a:rPr lang="fi-FI" dirty="0" err="1"/>
              <a:t>plugs</a:t>
            </a:r>
            <a:r>
              <a:rPr lang="fi-FI" dirty="0"/>
              <a:t> and </a:t>
            </a:r>
            <a:r>
              <a:rPr lang="fi-FI" dirty="0" err="1"/>
              <a:t>sockets</a:t>
            </a:r>
            <a:r>
              <a:rPr lang="fi-FI" dirty="0"/>
              <a:t> for </a:t>
            </a:r>
            <a:r>
              <a:rPr lang="fi-FI" dirty="0" err="1"/>
              <a:t>public</a:t>
            </a:r>
            <a:r>
              <a:rPr lang="fi-FI" dirty="0"/>
              <a:t> </a:t>
            </a:r>
            <a:r>
              <a:rPr lang="fi-FI" dirty="0" err="1"/>
              <a:t>chargers</a:t>
            </a:r>
            <a:r>
              <a:rPr lang="fi-FI" dirty="0"/>
              <a:t> in Europe: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fi-FI" b="0" dirty="0"/>
              <a:t>Basic and </a:t>
            </a:r>
            <a:r>
              <a:rPr lang="fi-FI" b="0" dirty="0" err="1"/>
              <a:t>slow</a:t>
            </a:r>
            <a:r>
              <a:rPr lang="fi-FI" b="0" dirty="0"/>
              <a:t> charging (AC) – </a:t>
            </a:r>
            <a:r>
              <a:rPr lang="fi-FI" b="0" dirty="0" err="1"/>
              <a:t>Type</a:t>
            </a:r>
            <a:r>
              <a:rPr lang="fi-FI" b="0" dirty="0"/>
              <a:t> 2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fi-FI" b="0" dirty="0"/>
              <a:t>Quick charging (DC) – CSS </a:t>
            </a:r>
            <a:r>
              <a:rPr lang="fi-FI" b="0" dirty="0" err="1"/>
              <a:t>Combo</a:t>
            </a:r>
            <a:r>
              <a:rPr lang="fi-FI" b="0" dirty="0"/>
              <a:t> </a:t>
            </a:r>
          </a:p>
          <a:p>
            <a:pPr marL="0" indent="0" eaLnBrk="1" hangingPunct="1">
              <a:lnSpc>
                <a:spcPct val="160000"/>
              </a:lnSpc>
            </a:pPr>
            <a:r>
              <a:rPr lang="fi-FI" dirty="0" err="1"/>
              <a:t>Other</a:t>
            </a:r>
            <a:r>
              <a:rPr lang="fi-FI" dirty="0"/>
              <a:t> </a:t>
            </a:r>
            <a:r>
              <a:rPr lang="fi-FI" dirty="0" err="1"/>
              <a:t>types</a:t>
            </a:r>
            <a:r>
              <a:rPr lang="fi-FI" dirty="0"/>
              <a:t> </a:t>
            </a:r>
            <a:r>
              <a:rPr lang="fi-FI" dirty="0" err="1"/>
              <a:t>also</a:t>
            </a:r>
            <a:r>
              <a:rPr lang="fi-FI" dirty="0"/>
              <a:t> </a:t>
            </a:r>
            <a:r>
              <a:rPr lang="fi-FI" dirty="0" err="1"/>
              <a:t>exists</a:t>
            </a:r>
            <a:r>
              <a:rPr lang="fi-FI" dirty="0"/>
              <a:t> </a:t>
            </a:r>
            <a:r>
              <a:rPr lang="fi-FI" dirty="0" err="1"/>
              <a:t>e.g</a:t>
            </a:r>
            <a:r>
              <a:rPr lang="fi-FI" dirty="0"/>
              <a:t>. US, </a:t>
            </a:r>
            <a:r>
              <a:rPr lang="fi-FI" dirty="0" err="1"/>
              <a:t>Japanese</a:t>
            </a:r>
            <a:r>
              <a:rPr lang="fi-FI" dirty="0"/>
              <a:t> and </a:t>
            </a:r>
            <a:r>
              <a:rPr lang="fi-FI" dirty="0" err="1"/>
              <a:t>Chinese</a:t>
            </a:r>
            <a:endParaRPr lang="fi-FI" dirty="0"/>
          </a:p>
          <a:p>
            <a:pPr marL="0" indent="0" eaLnBrk="1" hangingPunct="1">
              <a:lnSpc>
                <a:spcPct val="160000"/>
              </a:lnSpc>
            </a:pPr>
            <a:endParaRPr lang="fi-FI" dirty="0"/>
          </a:p>
          <a:p>
            <a:pPr marL="0" indent="0" eaLnBrk="1" hangingPunct="1">
              <a:lnSpc>
                <a:spcPct val="160000"/>
              </a:lnSpc>
            </a:pPr>
            <a:r>
              <a:rPr lang="fi-FI" dirty="0" err="1"/>
              <a:t>Also</a:t>
            </a:r>
            <a:r>
              <a:rPr lang="fi-FI" dirty="0"/>
              <a:t> </a:t>
            </a:r>
            <a:r>
              <a:rPr lang="fi-FI" dirty="0" err="1"/>
              <a:t>wireless</a:t>
            </a:r>
            <a:r>
              <a:rPr lang="fi-FI" dirty="0"/>
              <a:t> charging for </a:t>
            </a:r>
            <a:r>
              <a:rPr lang="fi-FI" dirty="0" err="1"/>
              <a:t>EVs</a:t>
            </a:r>
            <a:r>
              <a:rPr lang="fi-FI" dirty="0"/>
              <a:t> is </a:t>
            </a:r>
            <a:r>
              <a:rPr lang="fi-FI" dirty="0" err="1"/>
              <a:t>under</a:t>
            </a:r>
            <a:r>
              <a:rPr lang="fi-FI" dirty="0"/>
              <a:t> </a:t>
            </a:r>
            <a:r>
              <a:rPr lang="fi-FI" dirty="0" err="1"/>
              <a:t>development</a:t>
            </a:r>
            <a:endParaRPr lang="fi-FI" dirty="0"/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fi-FI" b="0" dirty="0" err="1"/>
              <a:t>Induction</a:t>
            </a:r>
            <a:r>
              <a:rPr lang="fi-FI" b="0" dirty="0"/>
              <a:t> charging </a:t>
            </a:r>
            <a:r>
              <a:rPr lang="fi-FI" b="0" dirty="0" err="1"/>
              <a:t>pads</a:t>
            </a:r>
            <a:r>
              <a:rPr lang="fi-FI" b="0" dirty="0"/>
              <a:t> for </a:t>
            </a:r>
            <a:r>
              <a:rPr lang="fi-FI" b="0" dirty="0" err="1"/>
              <a:t>stationary</a:t>
            </a:r>
            <a:r>
              <a:rPr lang="fi-FI" b="0" dirty="0"/>
              <a:t> charging 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fi-FI" b="0" dirty="0" err="1"/>
              <a:t>Induction</a:t>
            </a:r>
            <a:r>
              <a:rPr lang="fi-FI" b="0" dirty="0"/>
              <a:t> charging </a:t>
            </a:r>
            <a:r>
              <a:rPr lang="fi-FI" b="0" dirty="0" err="1"/>
              <a:t>roadways</a:t>
            </a:r>
            <a:r>
              <a:rPr lang="fi-FI" b="0" dirty="0"/>
              <a:t> for charging-on-to-</a:t>
            </a:r>
            <a:r>
              <a:rPr lang="fi-FI" b="0" dirty="0" err="1"/>
              <a:t>move</a:t>
            </a:r>
            <a:endParaRPr lang="fi-FI" dirty="0"/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endParaRPr lang="fi-FI" dirty="0"/>
          </a:p>
          <a:p>
            <a:pPr marL="0" indent="0" eaLnBrk="1" hangingPunct="1">
              <a:lnSpc>
                <a:spcPct val="160000"/>
              </a:lnSpc>
            </a:pPr>
            <a:endParaRPr lang="fi-FI" dirty="0"/>
          </a:p>
          <a:p>
            <a:pPr marL="0" indent="0" eaLnBrk="1" hangingPunct="1">
              <a:lnSpc>
                <a:spcPct val="160000"/>
              </a:lnSpc>
            </a:pPr>
            <a:endParaRPr lang="fi-FI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/>
              <a:t>Charging </a:t>
            </a:r>
            <a:r>
              <a:rPr lang="fi-FI" dirty="0" err="1"/>
              <a:t>systems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24.04.2018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  <p:pic>
        <p:nvPicPr>
          <p:cNvPr id="13" name="Kuva 12">
            <a:extLst>
              <a:ext uri="{FF2B5EF4-FFF2-40B4-BE49-F238E27FC236}">
                <a16:creationId xmlns:a16="http://schemas.microsoft.com/office/drawing/2014/main" xmlns="" id="{54D57F14-9E56-4344-8709-6D337F46CF9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978" t="3547" r="1773" b="-3547"/>
          <a:stretch/>
        </p:blipFill>
        <p:spPr>
          <a:xfrm>
            <a:off x="6851166" y="3150072"/>
            <a:ext cx="2135674" cy="1245725"/>
          </a:xfrm>
          <a:prstGeom prst="rect">
            <a:avLst/>
          </a:prstGeom>
        </p:spPr>
      </p:pic>
      <p:pic>
        <p:nvPicPr>
          <p:cNvPr id="6" name="Kuva 5">
            <a:extLst>
              <a:ext uri="{FF2B5EF4-FFF2-40B4-BE49-F238E27FC236}">
                <a16:creationId xmlns:a16="http://schemas.microsoft.com/office/drawing/2014/main" xmlns="" id="{D9C94057-55DE-4D56-8214-E0AE3BCB2E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55266" y="1531393"/>
            <a:ext cx="1709289" cy="1231336"/>
          </a:xfrm>
          <a:prstGeom prst="rect">
            <a:avLst/>
          </a:prstGeom>
        </p:spPr>
      </p:pic>
      <p:cxnSp>
        <p:nvCxnSpPr>
          <p:cNvPr id="12" name="Suora nuoliyhdysviiva 11">
            <a:extLst>
              <a:ext uri="{FF2B5EF4-FFF2-40B4-BE49-F238E27FC236}">
                <a16:creationId xmlns:a16="http://schemas.microsoft.com/office/drawing/2014/main" xmlns="" id="{9496110B-F99C-4A27-940A-27C6D944E1DE}"/>
              </a:ext>
            </a:extLst>
          </p:cNvPr>
          <p:cNvCxnSpPr>
            <a:cxnSpLocks/>
          </p:cNvCxnSpPr>
          <p:nvPr/>
        </p:nvCxnSpPr>
        <p:spPr>
          <a:xfrm flipV="1">
            <a:off x="7744021" y="2287768"/>
            <a:ext cx="117895" cy="47496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kstiruutu 13">
            <a:extLst>
              <a:ext uri="{FF2B5EF4-FFF2-40B4-BE49-F238E27FC236}">
                <a16:creationId xmlns:a16="http://schemas.microsoft.com/office/drawing/2014/main" xmlns="" id="{9045C87B-0117-415C-B69E-BD74AC0601C8}"/>
              </a:ext>
            </a:extLst>
          </p:cNvPr>
          <p:cNvSpPr txBox="1"/>
          <p:nvPr/>
        </p:nvSpPr>
        <p:spPr>
          <a:xfrm>
            <a:off x="7158765" y="2742403"/>
            <a:ext cx="11705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400" dirty="0" err="1"/>
              <a:t>Schuko</a:t>
            </a:r>
            <a:r>
              <a:rPr lang="fi-FI" sz="1400" dirty="0"/>
              <a:t> </a:t>
            </a:r>
            <a:r>
              <a:rPr lang="fi-FI" sz="1400" dirty="0" err="1"/>
              <a:t>plug</a:t>
            </a:r>
            <a:endParaRPr lang="fi-FI" sz="1400" dirty="0"/>
          </a:p>
        </p:txBody>
      </p:sp>
      <p:cxnSp>
        <p:nvCxnSpPr>
          <p:cNvPr id="20" name="Suora nuoliyhdysviiva 19">
            <a:extLst>
              <a:ext uri="{FF2B5EF4-FFF2-40B4-BE49-F238E27FC236}">
                <a16:creationId xmlns:a16="http://schemas.microsoft.com/office/drawing/2014/main" xmlns="" id="{0E87D5AC-9B8B-4046-9C4F-674A1E951CFC}"/>
              </a:ext>
            </a:extLst>
          </p:cNvPr>
          <p:cNvCxnSpPr>
            <a:cxnSpLocks/>
          </p:cNvCxnSpPr>
          <p:nvPr/>
        </p:nvCxnSpPr>
        <p:spPr>
          <a:xfrm flipH="1">
            <a:off x="8114134" y="1443894"/>
            <a:ext cx="134516" cy="34021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kstiruutu 22">
            <a:extLst>
              <a:ext uri="{FF2B5EF4-FFF2-40B4-BE49-F238E27FC236}">
                <a16:creationId xmlns:a16="http://schemas.microsoft.com/office/drawing/2014/main" xmlns="" id="{92938744-B99D-40CE-8424-E7C55DF260F3}"/>
              </a:ext>
            </a:extLst>
          </p:cNvPr>
          <p:cNvSpPr txBox="1"/>
          <p:nvPr/>
        </p:nvSpPr>
        <p:spPr>
          <a:xfrm>
            <a:off x="7886859" y="1172871"/>
            <a:ext cx="10999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400" dirty="0"/>
              <a:t>Control </a:t>
            </a:r>
            <a:r>
              <a:rPr lang="fi-FI" sz="1400" dirty="0" err="1"/>
              <a:t>unit</a:t>
            </a:r>
            <a:endParaRPr lang="fi-FI" sz="1400" dirty="0"/>
          </a:p>
        </p:txBody>
      </p:sp>
      <p:pic>
        <p:nvPicPr>
          <p:cNvPr id="25" name="Kuva 24">
            <a:extLst>
              <a:ext uri="{FF2B5EF4-FFF2-40B4-BE49-F238E27FC236}">
                <a16:creationId xmlns:a16="http://schemas.microsoft.com/office/drawing/2014/main" xmlns="" id="{B33F8E83-8A81-4144-BCB8-2C1C27774D7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07794" y="4664320"/>
            <a:ext cx="1923308" cy="1054578"/>
          </a:xfrm>
          <a:prstGeom prst="rect">
            <a:avLst/>
          </a:prstGeom>
        </p:spPr>
      </p:pic>
      <p:pic>
        <p:nvPicPr>
          <p:cNvPr id="29" name="Kuva 28">
            <a:extLst>
              <a:ext uri="{FF2B5EF4-FFF2-40B4-BE49-F238E27FC236}">
                <a16:creationId xmlns:a16="http://schemas.microsoft.com/office/drawing/2014/main" xmlns="" id="{01CB02B7-ED1E-4D0C-BA81-0866EE48D57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63233" y="4668859"/>
            <a:ext cx="1701802" cy="1031292"/>
          </a:xfrm>
          <a:prstGeom prst="rect">
            <a:avLst/>
          </a:prstGeom>
        </p:spPr>
      </p:pic>
      <p:sp>
        <p:nvSpPr>
          <p:cNvPr id="17" name="Tekstin paikkamerkki 4">
            <a:extLst>
              <a:ext uri="{FF2B5EF4-FFF2-40B4-BE49-F238E27FC236}">
                <a16:creationId xmlns:a16="http://schemas.microsoft.com/office/drawing/2014/main" xmlns="" id="{712F6D86-1975-4B4B-B46D-416D873652E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851638" y="6145215"/>
            <a:ext cx="1701801" cy="382645"/>
          </a:xfrm>
        </p:spPr>
        <p:txBody>
          <a:bodyPr/>
          <a:lstStyle/>
          <a:p>
            <a:r>
              <a:rPr lang="fi-FI" dirty="0" err="1"/>
              <a:t>Sources</a:t>
            </a:r>
            <a:r>
              <a:rPr lang="fi-FI" dirty="0"/>
              <a:t>: [1], [2]</a:t>
            </a:r>
          </a:p>
        </p:txBody>
      </p:sp>
    </p:spTree>
    <p:extLst>
      <p:ext uri="{BB962C8B-B14F-4D97-AF65-F5344CB8AC3E}">
        <p14:creationId xmlns:p14="http://schemas.microsoft.com/office/powerpoint/2010/main" val="21104411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88990" cy="4136400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160000"/>
              </a:lnSpc>
            </a:pPr>
            <a:endParaRPr lang="fi-FI" dirty="0"/>
          </a:p>
          <a:p>
            <a:pPr marL="0" indent="0" eaLnBrk="1" hangingPunct="1">
              <a:lnSpc>
                <a:spcPct val="160000"/>
              </a:lnSpc>
            </a:pPr>
            <a:endParaRPr lang="fi-FI" dirty="0"/>
          </a:p>
          <a:p>
            <a:pPr marL="0" indent="0" eaLnBrk="1" hangingPunct="1">
              <a:lnSpc>
                <a:spcPct val="160000"/>
              </a:lnSpc>
            </a:pPr>
            <a:endParaRPr lang="fi-FI" dirty="0"/>
          </a:p>
          <a:p>
            <a:pPr marL="0" indent="0" eaLnBrk="1" hangingPunct="1">
              <a:lnSpc>
                <a:spcPct val="160000"/>
              </a:lnSpc>
            </a:pPr>
            <a:endParaRPr lang="fi-FI" dirty="0"/>
          </a:p>
          <a:p>
            <a:pPr marL="0" indent="0" eaLnBrk="1" hangingPunct="1">
              <a:lnSpc>
                <a:spcPct val="160000"/>
              </a:lnSpc>
            </a:pPr>
            <a:endParaRPr lang="fi-FI" dirty="0"/>
          </a:p>
          <a:p>
            <a:pPr marL="0" indent="0" eaLnBrk="1" hangingPunct="1">
              <a:lnSpc>
                <a:spcPct val="160000"/>
              </a:lnSpc>
            </a:pPr>
            <a:endParaRPr lang="fi-FI" dirty="0"/>
          </a:p>
          <a:p>
            <a:pPr marL="0" indent="0" eaLnBrk="1" hangingPunct="1">
              <a:lnSpc>
                <a:spcPct val="160000"/>
              </a:lnSpc>
            </a:pPr>
            <a:endParaRPr lang="fi-FI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/>
              <a:t>Charging of </a:t>
            </a:r>
            <a:r>
              <a:rPr lang="fi-FI" dirty="0" err="1"/>
              <a:t>electric</a:t>
            </a:r>
            <a:r>
              <a:rPr lang="fi-FI" dirty="0"/>
              <a:t> </a:t>
            </a:r>
            <a:r>
              <a:rPr lang="fi-FI" dirty="0" err="1"/>
              <a:t>vehicle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24.04.2018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  <p:sp>
        <p:nvSpPr>
          <p:cNvPr id="9" name="Text Placeholder 1">
            <a:extLst>
              <a:ext uri="{FF2B5EF4-FFF2-40B4-BE49-F238E27FC236}">
                <a16:creationId xmlns:a16="http://schemas.microsoft.com/office/drawing/2014/main" xmlns="" id="{076FF502-4EBA-4A81-83E7-9F7BCDD38E7D}"/>
              </a:ext>
            </a:extLst>
          </p:cNvPr>
          <p:cNvSpPr txBox="1">
            <a:spLocks/>
          </p:cNvSpPr>
          <p:nvPr/>
        </p:nvSpPr>
        <p:spPr bwMode="auto">
          <a:xfrm>
            <a:off x="572400" y="1388139"/>
            <a:ext cx="6276979" cy="4330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 fontScale="92500" lnSpcReduction="20000"/>
          </a:bodyPr>
          <a:lstStyle>
            <a:lvl1pPr marL="292100" indent="-292100" algn="l" defTabSz="388938" rtl="0" eaLnBrk="0" fontAlgn="base" hangingPunct="0">
              <a:lnSpc>
                <a:spcPts val="1704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 pitchFamily="-108" charset="-128"/>
              </a:defRPr>
            </a:lvl1pPr>
            <a:lvl2pPr marL="631825" indent="-242888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2pPr>
            <a:lvl3pPr marL="973138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3pPr>
            <a:lvl4pPr marL="1363663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7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4pPr>
            <a:lvl5pPr marL="1752600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5pPr>
            <a:lvl6pPr marL="2142942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32568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22194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1820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lnSpc>
                <a:spcPct val="160000"/>
              </a:lnSpc>
            </a:pPr>
            <a:r>
              <a:rPr lang="fi-FI" dirty="0" err="1"/>
              <a:t>Battery</a:t>
            </a:r>
            <a:r>
              <a:rPr lang="fi-FI" dirty="0"/>
              <a:t> management </a:t>
            </a:r>
            <a:r>
              <a:rPr lang="fi-FI" dirty="0" err="1"/>
              <a:t>systems</a:t>
            </a:r>
            <a:r>
              <a:rPr lang="fi-FI" dirty="0"/>
              <a:t> (BMS) </a:t>
            </a:r>
            <a:r>
              <a:rPr lang="fi-FI" dirty="0" err="1"/>
              <a:t>controls</a:t>
            </a:r>
            <a:r>
              <a:rPr lang="fi-FI" dirty="0"/>
              <a:t> </a:t>
            </a:r>
            <a:r>
              <a:rPr lang="fi-FI" dirty="0" err="1"/>
              <a:t>the</a:t>
            </a:r>
            <a:r>
              <a:rPr lang="fi-FI" dirty="0"/>
              <a:t> charging </a:t>
            </a:r>
            <a:r>
              <a:rPr lang="fi-FI" dirty="0" err="1"/>
              <a:t>operation</a:t>
            </a:r>
            <a:endParaRPr lang="fi-FI" dirty="0"/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b="0" dirty="0"/>
              <a:t>State of charge (SoC) and needed charging current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b="0" dirty="0"/>
              <a:t>Operation shall be stopped if communication is lost 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b="0" dirty="0"/>
              <a:t>AC-DC conversion is done with on-board charger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endParaRPr lang="fi-FI" sz="1400" dirty="0"/>
          </a:p>
          <a:p>
            <a:pPr marL="0" indent="0" eaLnBrk="1" hangingPunct="1">
              <a:lnSpc>
                <a:spcPct val="160000"/>
              </a:lnSpc>
            </a:pPr>
            <a:r>
              <a:rPr lang="fi-FI" dirty="0"/>
              <a:t>Charging time </a:t>
            </a:r>
            <a:r>
              <a:rPr lang="fi-FI" dirty="0" err="1"/>
              <a:t>depends</a:t>
            </a:r>
            <a:r>
              <a:rPr lang="fi-FI" dirty="0"/>
              <a:t> </a:t>
            </a:r>
            <a:r>
              <a:rPr lang="fi-FI" dirty="0" err="1"/>
              <a:t>from</a:t>
            </a:r>
            <a:r>
              <a:rPr lang="fi-FI" dirty="0"/>
              <a:t>: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fi-FI" b="0" dirty="0"/>
              <a:t>Charging power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fi-FI" b="0" dirty="0" err="1"/>
              <a:t>Battery</a:t>
            </a:r>
            <a:r>
              <a:rPr lang="fi-FI" b="0" dirty="0"/>
              <a:t> </a:t>
            </a:r>
            <a:r>
              <a:rPr lang="fi-FI" b="0" dirty="0" err="1"/>
              <a:t>capacity</a:t>
            </a:r>
            <a:r>
              <a:rPr lang="fi-FI" b="0" dirty="0"/>
              <a:t> and </a:t>
            </a:r>
            <a:r>
              <a:rPr lang="fi-FI" b="0" dirty="0" err="1"/>
              <a:t>SoC</a:t>
            </a:r>
            <a:endParaRPr lang="fi-FI" b="0" dirty="0"/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fi-FI" b="0" dirty="0" err="1"/>
              <a:t>Temperature</a:t>
            </a:r>
            <a:endParaRPr lang="fi-FI" b="0" dirty="0"/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endParaRPr lang="fi-FI" b="0" dirty="0"/>
          </a:p>
          <a:p>
            <a:pPr marL="0" indent="0" eaLnBrk="1" hangingPunct="1">
              <a:lnSpc>
                <a:spcPct val="160000"/>
              </a:lnSpc>
            </a:pPr>
            <a:r>
              <a:rPr lang="fi-FI" dirty="0" err="1"/>
              <a:t>Overall</a:t>
            </a:r>
            <a:r>
              <a:rPr lang="fi-FI" dirty="0"/>
              <a:t> </a:t>
            </a:r>
            <a:r>
              <a:rPr lang="fi-FI" dirty="0" err="1"/>
              <a:t>efficiency</a:t>
            </a:r>
            <a:r>
              <a:rPr lang="fi-FI" dirty="0"/>
              <a:t>: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fi-FI" b="0" dirty="0" err="1"/>
              <a:t>Ca</a:t>
            </a:r>
            <a:r>
              <a:rPr lang="fi-FI" b="0" dirty="0"/>
              <a:t>. 78…88 % for Grid-to-</a:t>
            </a:r>
            <a:r>
              <a:rPr lang="fi-FI" b="0" dirty="0" err="1"/>
              <a:t>Vehicle</a:t>
            </a:r>
            <a:r>
              <a:rPr lang="fi-FI" b="0" dirty="0"/>
              <a:t> (G2V)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fi-FI" b="0" dirty="0" err="1"/>
              <a:t>Ca</a:t>
            </a:r>
            <a:r>
              <a:rPr lang="fi-FI" b="0" dirty="0"/>
              <a:t>. 64…72 % for </a:t>
            </a:r>
            <a:r>
              <a:rPr lang="fi-FI" b="0" dirty="0" err="1"/>
              <a:t>Vehicle</a:t>
            </a:r>
            <a:r>
              <a:rPr lang="fi-FI" b="0" dirty="0"/>
              <a:t>-to-Grid (V2G)</a:t>
            </a:r>
            <a:endParaRPr lang="fi-FI" dirty="0"/>
          </a:p>
          <a:p>
            <a:pPr marL="0" indent="0" eaLnBrk="1" hangingPunct="1">
              <a:lnSpc>
                <a:spcPct val="160000"/>
              </a:lnSpc>
            </a:pPr>
            <a:endParaRPr lang="fi-FI" dirty="0"/>
          </a:p>
          <a:p>
            <a:pPr marL="0" indent="0" eaLnBrk="1" hangingPunct="1">
              <a:lnSpc>
                <a:spcPct val="160000"/>
              </a:lnSpc>
            </a:pPr>
            <a:endParaRPr lang="fi-FI" dirty="0"/>
          </a:p>
        </p:txBody>
      </p:sp>
      <p:pic>
        <p:nvPicPr>
          <p:cNvPr id="11" name="Kuva 10">
            <a:extLst>
              <a:ext uri="{FF2B5EF4-FFF2-40B4-BE49-F238E27FC236}">
                <a16:creationId xmlns:a16="http://schemas.microsoft.com/office/drawing/2014/main" xmlns="" id="{159B4003-730E-480D-882E-03DBBD3CB35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197" b="8740"/>
          <a:stretch/>
        </p:blipFill>
        <p:spPr>
          <a:xfrm>
            <a:off x="4730620" y="2071766"/>
            <a:ext cx="4292082" cy="1590571"/>
          </a:xfrm>
          <a:prstGeom prst="rect">
            <a:avLst/>
          </a:prstGeom>
        </p:spPr>
      </p:pic>
      <p:sp>
        <p:nvSpPr>
          <p:cNvPr id="22" name="Tekstiruutu 21">
            <a:extLst>
              <a:ext uri="{FF2B5EF4-FFF2-40B4-BE49-F238E27FC236}">
                <a16:creationId xmlns:a16="http://schemas.microsoft.com/office/drawing/2014/main" xmlns="" id="{D8DF2516-AC77-4A96-A41A-06C282183901}"/>
              </a:ext>
            </a:extLst>
          </p:cNvPr>
          <p:cNvSpPr txBox="1"/>
          <p:nvPr/>
        </p:nvSpPr>
        <p:spPr>
          <a:xfrm>
            <a:off x="6620876" y="5285353"/>
            <a:ext cx="876300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i-FI" sz="800" dirty="0"/>
          </a:p>
        </p:txBody>
      </p:sp>
      <p:pic>
        <p:nvPicPr>
          <p:cNvPr id="25" name="Kuva 24">
            <a:extLst>
              <a:ext uri="{FF2B5EF4-FFF2-40B4-BE49-F238E27FC236}">
                <a16:creationId xmlns:a16="http://schemas.microsoft.com/office/drawing/2014/main" xmlns="" id="{20E5C72D-1D1B-4F02-B290-B7792577EC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5092" y="3704786"/>
            <a:ext cx="4951567" cy="2056561"/>
          </a:xfrm>
          <a:prstGeom prst="rect">
            <a:avLst/>
          </a:prstGeom>
        </p:spPr>
      </p:pic>
      <p:sp>
        <p:nvSpPr>
          <p:cNvPr id="26" name="Tekstiruutu 25">
            <a:extLst>
              <a:ext uri="{FF2B5EF4-FFF2-40B4-BE49-F238E27FC236}">
                <a16:creationId xmlns:a16="http://schemas.microsoft.com/office/drawing/2014/main" xmlns="" id="{84DDC45E-F727-43F4-8184-FE6DEBB78D56}"/>
              </a:ext>
            </a:extLst>
          </p:cNvPr>
          <p:cNvSpPr txBox="1"/>
          <p:nvPr/>
        </p:nvSpPr>
        <p:spPr>
          <a:xfrm>
            <a:off x="4981658" y="1852675"/>
            <a:ext cx="339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400" dirty="0" err="1">
                <a:solidFill>
                  <a:srgbClr val="FF0000"/>
                </a:solidFill>
              </a:rPr>
              <a:t>Car</a:t>
            </a:r>
            <a:r>
              <a:rPr lang="fi-FI" sz="1400" dirty="0">
                <a:solidFill>
                  <a:srgbClr val="FF0000"/>
                </a:solidFill>
              </a:rPr>
              <a:t> is </a:t>
            </a:r>
            <a:r>
              <a:rPr lang="fi-FI" sz="1400" dirty="0" err="1">
                <a:solidFill>
                  <a:srgbClr val="FF0000"/>
                </a:solidFill>
              </a:rPr>
              <a:t>the</a:t>
            </a:r>
            <a:r>
              <a:rPr lang="fi-FI" sz="1400" dirty="0">
                <a:solidFill>
                  <a:srgbClr val="FF0000"/>
                </a:solidFill>
              </a:rPr>
              <a:t> </a:t>
            </a:r>
            <a:r>
              <a:rPr lang="fi-FI" sz="1400" dirty="0" err="1">
                <a:solidFill>
                  <a:srgbClr val="FF0000"/>
                </a:solidFill>
              </a:rPr>
              <a:t>master</a:t>
            </a:r>
            <a:r>
              <a:rPr lang="fi-FI" sz="1400" dirty="0">
                <a:solidFill>
                  <a:srgbClr val="FF0000"/>
                </a:solidFill>
              </a:rPr>
              <a:t> and </a:t>
            </a:r>
            <a:r>
              <a:rPr lang="fi-FI" sz="1400" dirty="0" err="1">
                <a:solidFill>
                  <a:srgbClr val="FF0000"/>
                </a:solidFill>
              </a:rPr>
              <a:t>charger</a:t>
            </a:r>
            <a:r>
              <a:rPr lang="fi-FI" sz="1400" dirty="0">
                <a:solidFill>
                  <a:srgbClr val="FF0000"/>
                </a:solidFill>
              </a:rPr>
              <a:t> is a </a:t>
            </a:r>
            <a:r>
              <a:rPr lang="fi-FI" sz="1400" dirty="0" err="1">
                <a:solidFill>
                  <a:srgbClr val="FF0000"/>
                </a:solidFill>
              </a:rPr>
              <a:t>slave</a:t>
            </a:r>
            <a:r>
              <a:rPr lang="fi-FI" sz="1400" dirty="0">
                <a:solidFill>
                  <a:srgbClr val="FF0000"/>
                </a:solidFill>
              </a:rPr>
              <a:t>!</a:t>
            </a:r>
          </a:p>
        </p:txBody>
      </p:sp>
      <p:sp>
        <p:nvSpPr>
          <p:cNvPr id="13" name="Tekstin paikkamerkki 4">
            <a:extLst>
              <a:ext uri="{FF2B5EF4-FFF2-40B4-BE49-F238E27FC236}">
                <a16:creationId xmlns:a16="http://schemas.microsoft.com/office/drawing/2014/main" xmlns="" id="{98D9408D-9167-4425-AD19-E37FCA7ABCD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/>
          <a:lstStyle/>
          <a:p>
            <a:r>
              <a:rPr lang="fi-FI" dirty="0" err="1"/>
              <a:t>Sources</a:t>
            </a:r>
            <a:r>
              <a:rPr lang="fi-FI" dirty="0"/>
              <a:t>: [1], [3], [4]</a:t>
            </a:r>
          </a:p>
        </p:txBody>
      </p:sp>
    </p:spTree>
    <p:extLst>
      <p:ext uri="{BB962C8B-B14F-4D97-AF65-F5344CB8AC3E}">
        <p14:creationId xmlns:p14="http://schemas.microsoft.com/office/powerpoint/2010/main" val="4184015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uva 8">
            <a:extLst>
              <a:ext uri="{FF2B5EF4-FFF2-40B4-BE49-F238E27FC236}">
                <a16:creationId xmlns:a16="http://schemas.microsoft.com/office/drawing/2014/main" xmlns="" id="{D59A2D10-68EB-4CB6-8B73-6731786CCA3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152" b="8905"/>
          <a:stretch/>
        </p:blipFill>
        <p:spPr>
          <a:xfrm>
            <a:off x="2230866" y="4372031"/>
            <a:ext cx="6340734" cy="1266788"/>
          </a:xfrm>
          <a:prstGeom prst="rect">
            <a:avLst/>
          </a:prstGeom>
        </p:spPr>
      </p:pic>
      <p:sp>
        <p:nvSpPr>
          <p:cNvPr id="2" name="Tekstin paikkamerkki 1">
            <a:extLst>
              <a:ext uri="{FF2B5EF4-FFF2-40B4-BE49-F238E27FC236}">
                <a16:creationId xmlns:a16="http://schemas.microsoft.com/office/drawing/2014/main" xmlns="" id="{05E9B141-64D7-4CA5-BA90-9CB2B171FB0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400" y="1387740"/>
            <a:ext cx="4401238" cy="4136400"/>
          </a:xfrm>
        </p:spPr>
        <p:txBody>
          <a:bodyPr>
            <a:normAutofit/>
          </a:bodyPr>
          <a:lstStyle/>
          <a:p>
            <a:pPr marL="0" indent="0"/>
            <a:r>
              <a:rPr lang="en-GB" dirty="0"/>
              <a:t>Requires</a:t>
            </a:r>
            <a:r>
              <a:rPr lang="fi-FI" dirty="0"/>
              <a:t> </a:t>
            </a:r>
            <a:r>
              <a:rPr lang="fi-FI" dirty="0" err="1"/>
              <a:t>communication</a:t>
            </a:r>
            <a:r>
              <a:rPr lang="fi-FI" dirty="0"/>
              <a:t> </a:t>
            </a:r>
            <a:r>
              <a:rPr lang="fi-FI" dirty="0" err="1"/>
              <a:t>between</a:t>
            </a:r>
            <a:r>
              <a:rPr lang="fi-FI" dirty="0"/>
              <a:t> EV and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grid</a:t>
            </a:r>
            <a:endParaRPr lang="fi-FI" dirty="0"/>
          </a:p>
          <a:p>
            <a:pPr>
              <a:buFont typeface="Arial" panose="020B0604020202020204" pitchFamily="34" charset="0"/>
              <a:buChar char="•"/>
            </a:pPr>
            <a:r>
              <a:rPr lang="fi-FI" b="0" dirty="0"/>
              <a:t>Connection to </a:t>
            </a:r>
            <a:r>
              <a:rPr lang="fi-FI" b="0" dirty="0" err="1"/>
              <a:t>local</a:t>
            </a:r>
            <a:r>
              <a:rPr lang="fi-FI" b="0" dirty="0"/>
              <a:t> </a:t>
            </a:r>
            <a:r>
              <a:rPr lang="fi-FI" b="0" dirty="0" err="1"/>
              <a:t>or</a:t>
            </a:r>
            <a:r>
              <a:rPr lang="fi-FI" b="0" dirty="0"/>
              <a:t> </a:t>
            </a:r>
            <a:r>
              <a:rPr lang="fi-FI" b="0" dirty="0" err="1"/>
              <a:t>cloud</a:t>
            </a:r>
            <a:r>
              <a:rPr lang="fi-FI" b="0" dirty="0"/>
              <a:t> </a:t>
            </a:r>
            <a:r>
              <a:rPr lang="fi-FI" b="0" dirty="0" err="1"/>
              <a:t>based</a:t>
            </a:r>
            <a:r>
              <a:rPr lang="fi-FI" b="0" dirty="0"/>
              <a:t> </a:t>
            </a:r>
            <a:r>
              <a:rPr lang="fi-FI" b="0" dirty="0" err="1"/>
              <a:t>central</a:t>
            </a:r>
            <a:r>
              <a:rPr lang="fi-FI" b="0" dirty="0"/>
              <a:t> </a:t>
            </a:r>
            <a:r>
              <a:rPr lang="fi-FI" b="0" dirty="0" err="1"/>
              <a:t>system</a:t>
            </a:r>
            <a:endParaRPr lang="fi-FI" b="0" dirty="0"/>
          </a:p>
          <a:p>
            <a:pPr>
              <a:buFont typeface="Arial" panose="020B0604020202020204" pitchFamily="34" charset="0"/>
              <a:buChar char="•"/>
            </a:pPr>
            <a:r>
              <a:rPr lang="fi-FI" b="0" dirty="0" err="1"/>
              <a:t>Enables</a:t>
            </a:r>
            <a:r>
              <a:rPr lang="fi-FI" b="0" dirty="0"/>
              <a:t> </a:t>
            </a:r>
            <a:r>
              <a:rPr lang="fi-FI" b="0" dirty="0" err="1"/>
              <a:t>remote</a:t>
            </a:r>
            <a:r>
              <a:rPr lang="fi-FI" b="0" dirty="0"/>
              <a:t> </a:t>
            </a:r>
            <a:r>
              <a:rPr lang="fi-FI" b="0" dirty="0" err="1"/>
              <a:t>load</a:t>
            </a:r>
            <a:r>
              <a:rPr lang="fi-FI" b="0" dirty="0"/>
              <a:t> management (power </a:t>
            </a:r>
            <a:r>
              <a:rPr lang="fi-FI" b="0" dirty="0" err="1"/>
              <a:t>control</a:t>
            </a:r>
            <a:r>
              <a:rPr lang="fi-FI" b="0" dirty="0"/>
              <a:t>)</a:t>
            </a:r>
          </a:p>
          <a:p>
            <a:pPr marL="0" indent="0"/>
            <a:endParaRPr lang="fi-FI" b="0" dirty="0"/>
          </a:p>
          <a:p>
            <a:pPr marL="0" indent="0"/>
            <a:r>
              <a:rPr lang="fi-FI" dirty="0"/>
              <a:t>Open </a:t>
            </a:r>
            <a:r>
              <a:rPr lang="fi-FI" dirty="0" err="1"/>
              <a:t>Charge</a:t>
            </a:r>
            <a:r>
              <a:rPr lang="fi-FI" dirty="0"/>
              <a:t> Point </a:t>
            </a:r>
            <a:r>
              <a:rPr lang="fi-FI" dirty="0" err="1"/>
              <a:t>Protocol</a:t>
            </a:r>
            <a:r>
              <a:rPr lang="fi-FI" dirty="0"/>
              <a:t> (OCPP)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b="0" dirty="0"/>
              <a:t>Open </a:t>
            </a:r>
            <a:r>
              <a:rPr lang="fi-FI" b="0" dirty="0" err="1"/>
              <a:t>standard</a:t>
            </a:r>
            <a:r>
              <a:rPr lang="fi-FI" b="0" dirty="0"/>
              <a:t> to </a:t>
            </a:r>
            <a:r>
              <a:rPr lang="fi-FI" b="0" dirty="0" err="1"/>
              <a:t>communicate</a:t>
            </a:r>
            <a:r>
              <a:rPr lang="fi-FI" b="0" dirty="0"/>
              <a:t> </a:t>
            </a:r>
            <a:r>
              <a:rPr lang="fi-FI" b="0" dirty="0" err="1"/>
              <a:t>with</a:t>
            </a:r>
            <a:r>
              <a:rPr lang="fi-FI" b="0" dirty="0"/>
              <a:t> </a:t>
            </a:r>
            <a:r>
              <a:rPr lang="fi-FI" b="0" dirty="0" err="1"/>
              <a:t>any</a:t>
            </a:r>
            <a:r>
              <a:rPr lang="fi-FI" b="0" dirty="0"/>
              <a:t> </a:t>
            </a:r>
            <a:r>
              <a:rPr lang="fi-FI" b="0" dirty="0" err="1"/>
              <a:t>charge</a:t>
            </a:r>
            <a:r>
              <a:rPr lang="fi-FI" b="0" dirty="0"/>
              <a:t> </a:t>
            </a:r>
            <a:r>
              <a:rPr lang="fi-FI" b="0" dirty="0" err="1"/>
              <a:t>point</a:t>
            </a:r>
            <a:r>
              <a:rPr lang="fi-FI" b="0" dirty="0"/>
              <a:t> to </a:t>
            </a:r>
            <a:r>
              <a:rPr lang="fi-FI" b="0" dirty="0" err="1"/>
              <a:t>any</a:t>
            </a:r>
            <a:r>
              <a:rPr lang="fi-FI" b="0" dirty="0"/>
              <a:t> </a:t>
            </a:r>
            <a:r>
              <a:rPr lang="fi-FI" b="0" dirty="0" err="1"/>
              <a:t>central</a:t>
            </a:r>
            <a:r>
              <a:rPr lang="fi-FI" b="0" dirty="0"/>
              <a:t> </a:t>
            </a:r>
            <a:r>
              <a:rPr lang="fi-FI" b="0" dirty="0" err="1"/>
              <a:t>system</a:t>
            </a:r>
            <a:endParaRPr lang="fi-FI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b="0" dirty="0"/>
              <a:t>To </a:t>
            </a:r>
            <a:r>
              <a:rPr lang="fi-FI" b="0" dirty="0" err="1"/>
              <a:t>uniform</a:t>
            </a:r>
            <a:r>
              <a:rPr lang="fi-FI" b="0" dirty="0"/>
              <a:t> </a:t>
            </a:r>
            <a:r>
              <a:rPr lang="fi-FI" b="0" dirty="0" err="1"/>
              <a:t>systems</a:t>
            </a:r>
            <a:r>
              <a:rPr lang="fi-FI" b="0" dirty="0"/>
              <a:t> </a:t>
            </a:r>
            <a:r>
              <a:rPr lang="fi-FI" b="0" dirty="0" err="1"/>
              <a:t>regardless</a:t>
            </a:r>
            <a:r>
              <a:rPr lang="fi-FI" b="0" dirty="0"/>
              <a:t> of </a:t>
            </a:r>
            <a:r>
              <a:rPr lang="fi-FI" b="0" dirty="0" err="1"/>
              <a:t>the</a:t>
            </a:r>
            <a:r>
              <a:rPr lang="fi-FI" b="0" dirty="0"/>
              <a:t> </a:t>
            </a:r>
            <a:r>
              <a:rPr lang="fi-FI" b="0" dirty="0" err="1"/>
              <a:t>system</a:t>
            </a:r>
            <a:r>
              <a:rPr lang="fi-FI" b="0" dirty="0"/>
              <a:t> </a:t>
            </a:r>
            <a:r>
              <a:rPr lang="fi-FI" b="0" dirty="0" err="1"/>
              <a:t>vendor</a:t>
            </a:r>
            <a:endParaRPr lang="fi-FI" b="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i-FI" b="0" dirty="0"/>
          </a:p>
          <a:p>
            <a:pPr marL="0" indent="0"/>
            <a:r>
              <a:rPr lang="fi-FI" dirty="0"/>
              <a:t>Open Smart Charging </a:t>
            </a:r>
            <a:r>
              <a:rPr lang="fi-FI" dirty="0" err="1"/>
              <a:t>Protocol</a:t>
            </a:r>
            <a:r>
              <a:rPr lang="fi-FI" dirty="0"/>
              <a:t> (OSCP)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b="0" dirty="0"/>
              <a:t>24-hour </a:t>
            </a:r>
            <a:r>
              <a:rPr lang="fi-FI" b="0" dirty="0" err="1"/>
              <a:t>forecast</a:t>
            </a:r>
            <a:r>
              <a:rPr lang="fi-FI" b="0" dirty="0"/>
              <a:t> of </a:t>
            </a:r>
            <a:r>
              <a:rPr lang="fi-FI" b="0" dirty="0" err="1"/>
              <a:t>the</a:t>
            </a:r>
            <a:r>
              <a:rPr lang="fi-FI" b="0" dirty="0"/>
              <a:t> </a:t>
            </a:r>
            <a:r>
              <a:rPr lang="fi-FI" b="0" dirty="0" err="1"/>
              <a:t>available</a:t>
            </a:r>
            <a:r>
              <a:rPr lang="fi-FI" b="0" dirty="0"/>
              <a:t> </a:t>
            </a:r>
            <a:r>
              <a:rPr lang="fi-FI" b="0" dirty="0" err="1"/>
              <a:t>capacity</a:t>
            </a:r>
            <a:endParaRPr lang="fi-FI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b="0" dirty="0"/>
              <a:t>To </a:t>
            </a:r>
            <a:r>
              <a:rPr lang="fi-FI" b="0" dirty="0" err="1"/>
              <a:t>prevent</a:t>
            </a:r>
            <a:r>
              <a:rPr lang="fi-FI" b="0" dirty="0"/>
              <a:t> </a:t>
            </a:r>
            <a:r>
              <a:rPr lang="fi-FI" b="0" dirty="0" err="1"/>
              <a:t>overloading</a:t>
            </a:r>
            <a:r>
              <a:rPr lang="fi-FI" b="0" dirty="0"/>
              <a:t> </a:t>
            </a:r>
            <a:r>
              <a:rPr lang="fi-FI" b="0" dirty="0" err="1"/>
              <a:t>the</a:t>
            </a:r>
            <a:r>
              <a:rPr lang="fi-FI" b="0" dirty="0"/>
              <a:t> </a:t>
            </a:r>
            <a:r>
              <a:rPr lang="fi-FI" b="0" dirty="0" err="1"/>
              <a:t>grid</a:t>
            </a:r>
            <a:endParaRPr lang="fi-FI" b="0" dirty="0"/>
          </a:p>
          <a:p>
            <a:pPr>
              <a:buFont typeface="Arial" panose="020B0604020202020204" pitchFamily="34" charset="0"/>
              <a:buChar char="•"/>
            </a:pPr>
            <a:endParaRPr lang="fi-FI" b="0" dirty="0"/>
          </a:p>
          <a:p>
            <a:pPr>
              <a:buFont typeface="Arial" panose="020B0604020202020204" pitchFamily="34" charset="0"/>
              <a:buChar char="•"/>
            </a:pPr>
            <a:endParaRPr lang="fi-FI" b="0" dirty="0"/>
          </a:p>
          <a:p>
            <a:pPr>
              <a:buFont typeface="Arial" panose="020B0604020202020204" pitchFamily="34" charset="0"/>
              <a:buChar char="•"/>
            </a:pPr>
            <a:endParaRPr lang="fi-FI" dirty="0"/>
          </a:p>
          <a:p>
            <a:endParaRPr lang="fi-FI" dirty="0"/>
          </a:p>
          <a:p>
            <a:pPr>
              <a:buFont typeface="Arial" panose="020B0604020202020204" pitchFamily="34" charset="0"/>
              <a:buChar char="•"/>
            </a:pPr>
            <a:endParaRPr lang="fi-FI" dirty="0"/>
          </a:p>
          <a:p>
            <a:endParaRPr lang="fi-FI" dirty="0"/>
          </a:p>
        </p:txBody>
      </p:sp>
      <p:sp>
        <p:nvSpPr>
          <p:cNvPr id="3" name="Otsikko 2">
            <a:extLst>
              <a:ext uri="{FF2B5EF4-FFF2-40B4-BE49-F238E27FC236}">
                <a16:creationId xmlns:a16="http://schemas.microsoft.com/office/drawing/2014/main" xmlns="" id="{F5F6D691-4922-499E-AC33-CBD91E1AA5D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/>
              <a:t>Smart charging</a:t>
            </a:r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xmlns="" id="{D83BFCB0-40C5-44A2-A571-2B5BD42587F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Päivämäärän paikkamerkki 5">
            <a:extLst>
              <a:ext uri="{FF2B5EF4-FFF2-40B4-BE49-F238E27FC236}">
                <a16:creationId xmlns:a16="http://schemas.microsoft.com/office/drawing/2014/main" xmlns="" id="{AE3ECDDA-DBDF-4FA0-9471-9264A094F7C4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24.04.2018</a:t>
            </a:r>
            <a:endParaRPr lang="en-US" dirty="0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xmlns="" id="{17E7314A-6D63-4994-A5D0-2822DC6D02C3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  <p:pic>
        <p:nvPicPr>
          <p:cNvPr id="15" name="Kuva 14">
            <a:extLst>
              <a:ext uri="{FF2B5EF4-FFF2-40B4-BE49-F238E27FC236}">
                <a16:creationId xmlns:a16="http://schemas.microsoft.com/office/drawing/2014/main" xmlns="" id="{5D17C2BC-81A5-4466-896D-43C9F7ED80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6466" y="1766656"/>
            <a:ext cx="3894594" cy="2298312"/>
          </a:xfrm>
          <a:prstGeom prst="rect">
            <a:avLst/>
          </a:prstGeom>
        </p:spPr>
      </p:pic>
      <p:sp>
        <p:nvSpPr>
          <p:cNvPr id="17" name="Tekstin paikkamerkki 4">
            <a:extLst>
              <a:ext uri="{FF2B5EF4-FFF2-40B4-BE49-F238E27FC236}">
                <a16:creationId xmlns:a16="http://schemas.microsoft.com/office/drawing/2014/main" xmlns="" id="{9EAE2B99-95F8-4051-8AFD-D4322125098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fi-FI" dirty="0" err="1"/>
              <a:t>Sources</a:t>
            </a:r>
            <a:r>
              <a:rPr lang="fi-FI" dirty="0"/>
              <a:t>: [5], [6]</a:t>
            </a:r>
          </a:p>
        </p:txBody>
      </p:sp>
    </p:spTree>
    <p:extLst>
      <p:ext uri="{BB962C8B-B14F-4D97-AF65-F5344CB8AC3E}">
        <p14:creationId xmlns:p14="http://schemas.microsoft.com/office/powerpoint/2010/main" val="36982532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n paikkamerkki 1">
            <a:extLst>
              <a:ext uri="{FF2B5EF4-FFF2-40B4-BE49-F238E27FC236}">
                <a16:creationId xmlns:a16="http://schemas.microsoft.com/office/drawing/2014/main" xmlns="" id="{EF963D83-F921-4EF0-ABDC-5E1207F44BA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4494122" cy="4136400"/>
          </a:xfrm>
        </p:spPr>
        <p:txBody>
          <a:bodyPr/>
          <a:lstStyle/>
          <a:p>
            <a:r>
              <a:rPr lang="fi-FI" dirty="0"/>
              <a:t>EV charging </a:t>
            </a:r>
            <a:r>
              <a:rPr lang="fi-FI" dirty="0" err="1"/>
              <a:t>operators</a:t>
            </a:r>
            <a:endParaRPr lang="fi-FI" dirty="0"/>
          </a:p>
          <a:p>
            <a:pPr>
              <a:buFont typeface="Arial" panose="020B0604020202020204" pitchFamily="34" charset="0"/>
              <a:buChar char="•"/>
            </a:pPr>
            <a:r>
              <a:rPr lang="fi-FI" b="0" dirty="0" err="1"/>
              <a:t>Offers</a:t>
            </a:r>
            <a:r>
              <a:rPr lang="fi-FI" b="0" dirty="0"/>
              <a:t> and </a:t>
            </a:r>
            <a:r>
              <a:rPr lang="fi-FI" b="0" dirty="0" err="1"/>
              <a:t>operates</a:t>
            </a:r>
            <a:r>
              <a:rPr lang="fi-FI" b="0" dirty="0"/>
              <a:t> charging </a:t>
            </a:r>
            <a:r>
              <a:rPr lang="fi-FI" b="0" dirty="0" err="1"/>
              <a:t>stations</a:t>
            </a:r>
            <a:r>
              <a:rPr lang="fi-FI" b="0" dirty="0"/>
              <a:t> and </a:t>
            </a:r>
            <a:r>
              <a:rPr lang="fi-FI" b="0" dirty="0" err="1"/>
              <a:t>services</a:t>
            </a:r>
            <a:endParaRPr lang="fi-FI" b="0" dirty="0"/>
          </a:p>
          <a:p>
            <a:pPr>
              <a:buFont typeface="Arial" panose="020B0604020202020204" pitchFamily="34" charset="0"/>
              <a:buChar char="•"/>
            </a:pPr>
            <a:r>
              <a:rPr lang="fi-FI" b="0" dirty="0"/>
              <a:t>Public and </a:t>
            </a:r>
            <a:r>
              <a:rPr lang="fi-FI" b="0" dirty="0" err="1"/>
              <a:t>domestic</a:t>
            </a:r>
            <a:r>
              <a:rPr lang="fi-FI" b="0" dirty="0"/>
              <a:t> </a:t>
            </a:r>
            <a:r>
              <a:rPr lang="fi-FI" b="0" dirty="0" err="1"/>
              <a:t>stations</a:t>
            </a:r>
            <a:r>
              <a:rPr lang="fi-FI" b="0" dirty="0"/>
              <a:t> </a:t>
            </a:r>
            <a:r>
              <a:rPr lang="fi-FI" b="0" dirty="0" err="1"/>
              <a:t>can</a:t>
            </a:r>
            <a:r>
              <a:rPr lang="fi-FI" b="0" dirty="0"/>
              <a:t> </a:t>
            </a:r>
            <a:r>
              <a:rPr lang="fi-FI" b="0" dirty="0" err="1"/>
              <a:t>be</a:t>
            </a:r>
            <a:r>
              <a:rPr lang="fi-FI" b="0" dirty="0"/>
              <a:t> </a:t>
            </a:r>
            <a:r>
              <a:rPr lang="fi-FI" b="0" dirty="0" err="1"/>
              <a:t>operated</a:t>
            </a:r>
            <a:endParaRPr lang="fi-FI" b="0" dirty="0"/>
          </a:p>
          <a:p>
            <a:pPr>
              <a:buFont typeface="Arial" panose="020B0604020202020204" pitchFamily="34" charset="0"/>
              <a:buChar char="•"/>
            </a:pPr>
            <a:r>
              <a:rPr lang="fi-FI" b="0" dirty="0" err="1"/>
              <a:t>Usage</a:t>
            </a:r>
            <a:r>
              <a:rPr lang="fi-FI" b="0" dirty="0"/>
              <a:t> and </a:t>
            </a:r>
            <a:r>
              <a:rPr lang="fi-FI" b="0" dirty="0" err="1"/>
              <a:t>payments</a:t>
            </a:r>
            <a:r>
              <a:rPr lang="fi-FI" b="0" dirty="0"/>
              <a:t> </a:t>
            </a:r>
            <a:r>
              <a:rPr lang="fi-FI" b="0" dirty="0" err="1"/>
              <a:t>e.g</a:t>
            </a:r>
            <a:r>
              <a:rPr lang="fi-FI" b="0" dirty="0"/>
              <a:t>. </a:t>
            </a:r>
            <a:r>
              <a:rPr lang="fi-FI" b="0" dirty="0" err="1"/>
              <a:t>with</a:t>
            </a:r>
            <a:r>
              <a:rPr lang="fi-FI" b="0" dirty="0"/>
              <a:t> RFID </a:t>
            </a:r>
            <a:r>
              <a:rPr lang="fi-FI" b="0" dirty="0" err="1"/>
              <a:t>tags</a:t>
            </a:r>
            <a:r>
              <a:rPr lang="fi-FI" b="0" dirty="0"/>
              <a:t>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i-FI" b="0" dirty="0" err="1"/>
              <a:t>Multiple</a:t>
            </a:r>
            <a:r>
              <a:rPr lang="fi-FI" b="0" dirty="0"/>
              <a:t> </a:t>
            </a:r>
            <a:r>
              <a:rPr lang="fi-FI" b="0" dirty="0" err="1"/>
              <a:t>plugged</a:t>
            </a:r>
            <a:r>
              <a:rPr lang="fi-FI" b="0" dirty="0"/>
              <a:t> </a:t>
            </a:r>
            <a:r>
              <a:rPr lang="fi-FI" b="0" dirty="0" err="1"/>
              <a:t>EVs</a:t>
            </a:r>
            <a:r>
              <a:rPr lang="fi-FI" b="0" dirty="0"/>
              <a:t> </a:t>
            </a:r>
            <a:r>
              <a:rPr lang="fi-FI" b="0" dirty="0" err="1"/>
              <a:t>form</a:t>
            </a:r>
            <a:r>
              <a:rPr lang="fi-FI" b="0" dirty="0"/>
              <a:t> ”a </a:t>
            </a:r>
            <a:r>
              <a:rPr lang="fi-FI" b="0" dirty="0" err="1"/>
              <a:t>virtual</a:t>
            </a:r>
            <a:r>
              <a:rPr lang="fi-FI" b="0" dirty="0"/>
              <a:t> power </a:t>
            </a:r>
            <a:r>
              <a:rPr lang="fi-FI" b="0" dirty="0" err="1"/>
              <a:t>plant</a:t>
            </a:r>
            <a:r>
              <a:rPr lang="fi-FI" b="0" dirty="0"/>
              <a:t>” to </a:t>
            </a:r>
            <a:r>
              <a:rPr lang="fi-FI" b="0" dirty="0" err="1"/>
              <a:t>be</a:t>
            </a:r>
            <a:r>
              <a:rPr lang="fi-FI" b="0" dirty="0"/>
              <a:t> </a:t>
            </a:r>
            <a:r>
              <a:rPr lang="fi-FI" b="0" dirty="0" err="1"/>
              <a:t>utilized</a:t>
            </a:r>
            <a:r>
              <a:rPr lang="fi-FI" b="0" dirty="0"/>
              <a:t> for </a:t>
            </a:r>
            <a:r>
              <a:rPr lang="fi-FI" b="0" dirty="0" err="1"/>
              <a:t>demand</a:t>
            </a:r>
            <a:r>
              <a:rPr lang="fi-FI" b="0" dirty="0"/>
              <a:t> </a:t>
            </a:r>
            <a:r>
              <a:rPr lang="fi-FI" b="0" dirty="0" err="1"/>
              <a:t>response</a:t>
            </a:r>
            <a:endParaRPr lang="fi-FI" b="0" dirty="0"/>
          </a:p>
          <a:p>
            <a:pPr marL="0" indent="0"/>
            <a:endParaRPr lang="fi-FI" b="0" dirty="0"/>
          </a:p>
          <a:p>
            <a:pPr marL="0" indent="0"/>
            <a:r>
              <a:rPr lang="fi-FI" dirty="0"/>
              <a:t>Charging for </a:t>
            </a:r>
            <a:r>
              <a:rPr lang="fi-FI" dirty="0" err="1"/>
              <a:t>EVs</a:t>
            </a:r>
            <a:r>
              <a:rPr lang="fi-FI" dirty="0"/>
              <a:t> </a:t>
            </a:r>
            <a:r>
              <a:rPr lang="fi-FI" sz="2000" b="0" dirty="0"/>
              <a:t>↔</a:t>
            </a:r>
            <a:r>
              <a:rPr lang="fi-FI" dirty="0"/>
              <a:t> </a:t>
            </a:r>
            <a:r>
              <a:rPr lang="fi-FI" dirty="0" err="1"/>
              <a:t>demand</a:t>
            </a:r>
            <a:r>
              <a:rPr lang="fi-FI" dirty="0"/>
              <a:t> </a:t>
            </a:r>
            <a:r>
              <a:rPr lang="fi-FI" dirty="0" err="1"/>
              <a:t>response</a:t>
            </a:r>
            <a:r>
              <a:rPr lang="fi-FI" dirty="0"/>
              <a:t> for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grid</a:t>
            </a:r>
            <a:endParaRPr lang="fi-FI" dirty="0"/>
          </a:p>
          <a:p>
            <a:pPr marL="0" indent="0"/>
            <a:endParaRPr lang="fi-FI" b="0" dirty="0"/>
          </a:p>
          <a:p>
            <a:pPr marL="0" indent="0"/>
            <a:r>
              <a:rPr lang="fi-FI" dirty="0"/>
              <a:t>EV </a:t>
            </a:r>
            <a:r>
              <a:rPr lang="fi-FI" dirty="0" err="1"/>
              <a:t>demand</a:t>
            </a:r>
            <a:r>
              <a:rPr lang="fi-FI" dirty="0"/>
              <a:t> </a:t>
            </a:r>
            <a:r>
              <a:rPr lang="fi-FI" dirty="0" err="1"/>
              <a:t>response</a:t>
            </a:r>
            <a:r>
              <a:rPr lang="fi-FI" dirty="0"/>
              <a:t> is a </a:t>
            </a:r>
            <a:r>
              <a:rPr lang="fi-FI" dirty="0" err="1"/>
              <a:t>two-way</a:t>
            </a:r>
            <a:r>
              <a:rPr lang="fi-FI" dirty="0"/>
              <a:t> </a:t>
            </a:r>
            <a:r>
              <a:rPr lang="fi-FI" dirty="0" err="1"/>
              <a:t>possibility</a:t>
            </a:r>
            <a:r>
              <a:rPr lang="fi-FI" dirty="0"/>
              <a:t>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i-FI" sz="1400" dirty="0"/>
              <a:t>V2G </a:t>
            </a:r>
            <a:r>
              <a:rPr lang="fi-FI" sz="1400" dirty="0">
                <a:sym typeface="Wingdings" panose="05000000000000000000" pitchFamily="2" charset="2"/>
              </a:rPr>
              <a:t> EV is</a:t>
            </a:r>
            <a:r>
              <a:rPr lang="fi-FI" sz="1400" dirty="0"/>
              <a:t> </a:t>
            </a:r>
            <a:r>
              <a:rPr lang="fi-FI" sz="1400" u="sng" dirty="0"/>
              <a:t>power </a:t>
            </a:r>
            <a:r>
              <a:rPr lang="fi-FI" sz="1400" u="sng" dirty="0" err="1"/>
              <a:t>bank</a:t>
            </a:r>
            <a:r>
              <a:rPr lang="fi-FI" sz="1400" dirty="0"/>
              <a:t> </a:t>
            </a:r>
            <a:r>
              <a:rPr lang="fi-FI" sz="1400" dirty="0" err="1"/>
              <a:t>when</a:t>
            </a:r>
            <a:r>
              <a:rPr lang="fi-FI" sz="1400" dirty="0"/>
              <a:t> </a:t>
            </a:r>
            <a:r>
              <a:rPr lang="fi-FI" sz="1400" dirty="0" err="1"/>
              <a:t>low</a:t>
            </a:r>
            <a:r>
              <a:rPr lang="fi-FI" sz="1400" dirty="0"/>
              <a:t> </a:t>
            </a:r>
            <a:r>
              <a:rPr lang="fi-FI" sz="1400" dirty="0" err="1"/>
              <a:t>production</a:t>
            </a:r>
            <a:endParaRPr lang="fi-FI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fi-FI" sz="1400" dirty="0"/>
              <a:t>G2V </a:t>
            </a:r>
            <a:r>
              <a:rPr lang="fi-FI" sz="1400" dirty="0">
                <a:sym typeface="Wingdings" panose="05000000000000000000" pitchFamily="2" charset="2"/>
              </a:rPr>
              <a:t> EV</a:t>
            </a:r>
            <a:r>
              <a:rPr lang="fi-FI" sz="1400" dirty="0"/>
              <a:t> is </a:t>
            </a:r>
            <a:r>
              <a:rPr lang="fi-FI" sz="1400" u="sng" dirty="0"/>
              <a:t>power </a:t>
            </a:r>
            <a:r>
              <a:rPr lang="fi-FI" sz="1400" u="sng" dirty="0" err="1"/>
              <a:t>sink</a:t>
            </a:r>
            <a:r>
              <a:rPr lang="fi-FI" sz="1400" dirty="0"/>
              <a:t> for </a:t>
            </a:r>
            <a:r>
              <a:rPr lang="fi-FI" sz="1400" dirty="0" err="1"/>
              <a:t>surplus</a:t>
            </a:r>
            <a:r>
              <a:rPr lang="fi-FI" sz="1400" dirty="0"/>
              <a:t> </a:t>
            </a:r>
            <a:r>
              <a:rPr lang="fi-FI" sz="1400" dirty="0" err="1"/>
              <a:t>production</a:t>
            </a:r>
            <a:endParaRPr lang="fi-FI" sz="1400" dirty="0"/>
          </a:p>
          <a:p>
            <a:endParaRPr lang="fi-FI" dirty="0"/>
          </a:p>
          <a:p>
            <a:endParaRPr lang="fi-FI" dirty="0"/>
          </a:p>
        </p:txBody>
      </p:sp>
      <p:sp>
        <p:nvSpPr>
          <p:cNvPr id="3" name="Otsikko 2">
            <a:extLst>
              <a:ext uri="{FF2B5EF4-FFF2-40B4-BE49-F238E27FC236}">
                <a16:creationId xmlns:a16="http://schemas.microsoft.com/office/drawing/2014/main" xmlns="" id="{4A25AFE0-4231-49E9-890D-61752DC66B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/>
              <a:t>Charging </a:t>
            </a:r>
            <a:r>
              <a:rPr lang="fi-FI" dirty="0" err="1"/>
              <a:t>services</a:t>
            </a:r>
            <a:endParaRPr lang="fi-FI" dirty="0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xmlns="" id="{CA289A40-2A86-41C0-9FBA-E9E49356667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Päivämäärän paikkamerkki 5">
            <a:extLst>
              <a:ext uri="{FF2B5EF4-FFF2-40B4-BE49-F238E27FC236}">
                <a16:creationId xmlns:a16="http://schemas.microsoft.com/office/drawing/2014/main" xmlns="" id="{5FE22B7D-1578-4534-B8AC-50853049A298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24.04.2018</a:t>
            </a:r>
            <a:endParaRPr lang="en-US" dirty="0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xmlns="" id="{560884D5-6342-4D8F-A6D4-F874082B76F1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  <p:pic>
        <p:nvPicPr>
          <p:cNvPr id="9" name="Kuva 8">
            <a:extLst>
              <a:ext uri="{FF2B5EF4-FFF2-40B4-BE49-F238E27FC236}">
                <a16:creationId xmlns:a16="http://schemas.microsoft.com/office/drawing/2014/main" xmlns="" id="{7555045F-2E3B-4306-8743-9FCC7FF076F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20" t="2523" r="2058"/>
          <a:stretch/>
        </p:blipFill>
        <p:spPr>
          <a:xfrm>
            <a:off x="4973637" y="1262327"/>
            <a:ext cx="4093477" cy="4471884"/>
          </a:xfrm>
          <a:prstGeom prst="rect">
            <a:avLst/>
          </a:prstGeom>
        </p:spPr>
      </p:pic>
      <p:sp>
        <p:nvSpPr>
          <p:cNvPr id="10" name="Tekstin paikkamerkki 4">
            <a:extLst>
              <a:ext uri="{FF2B5EF4-FFF2-40B4-BE49-F238E27FC236}">
                <a16:creationId xmlns:a16="http://schemas.microsoft.com/office/drawing/2014/main" xmlns="" id="{3C63755A-75AC-4238-8071-14DEBAB3FFE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fi-FI" dirty="0" err="1"/>
              <a:t>Sources</a:t>
            </a:r>
            <a:r>
              <a:rPr lang="fi-FI" dirty="0"/>
              <a:t>: [7]</a:t>
            </a:r>
          </a:p>
        </p:txBody>
      </p:sp>
    </p:spTree>
    <p:extLst>
      <p:ext uri="{BB962C8B-B14F-4D97-AF65-F5344CB8AC3E}">
        <p14:creationId xmlns:p14="http://schemas.microsoft.com/office/powerpoint/2010/main" val="9455382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0" indent="0">
              <a:lnSpc>
                <a:spcPct val="150000"/>
              </a:lnSpc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Conclusions</a:t>
            </a:r>
            <a:r>
              <a:rPr lang="fi-FI" dirty="0"/>
              <a:t>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24.04.2018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  <p:sp>
        <p:nvSpPr>
          <p:cNvPr id="11" name="Tekstiruutu 10">
            <a:extLst>
              <a:ext uri="{FF2B5EF4-FFF2-40B4-BE49-F238E27FC236}">
                <a16:creationId xmlns:a16="http://schemas.microsoft.com/office/drawing/2014/main" xmlns="" id="{58C3651E-7367-4BCD-8957-961AB06440F9}"/>
              </a:ext>
            </a:extLst>
          </p:cNvPr>
          <p:cNvSpPr txBox="1"/>
          <p:nvPr/>
        </p:nvSpPr>
        <p:spPr>
          <a:xfrm>
            <a:off x="572400" y="2074646"/>
            <a:ext cx="7999200" cy="40011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i-FI" dirty="0" err="1"/>
              <a:t>Standardization</a:t>
            </a:r>
            <a:r>
              <a:rPr lang="fi-FI" dirty="0"/>
              <a:t> and </a:t>
            </a:r>
            <a:r>
              <a:rPr lang="fi-FI" dirty="0" err="1"/>
              <a:t>subsidies</a:t>
            </a:r>
            <a:r>
              <a:rPr lang="fi-FI" dirty="0"/>
              <a:t> to </a:t>
            </a:r>
            <a:r>
              <a:rPr lang="fi-FI" dirty="0" err="1"/>
              <a:t>ease</a:t>
            </a:r>
            <a:r>
              <a:rPr lang="fi-FI" dirty="0"/>
              <a:t> </a:t>
            </a:r>
            <a:r>
              <a:rPr lang="fi-FI" dirty="0" err="1"/>
              <a:t>up</a:t>
            </a:r>
            <a:r>
              <a:rPr lang="fi-FI" dirty="0"/>
              <a:t> </a:t>
            </a:r>
            <a:r>
              <a:rPr lang="fi-FI" dirty="0" err="1"/>
              <a:t>propagation</a:t>
            </a:r>
            <a:endParaRPr lang="fi-FI" dirty="0"/>
          </a:p>
        </p:txBody>
      </p:sp>
      <p:sp>
        <p:nvSpPr>
          <p:cNvPr id="12" name="Tekstiruutu 11">
            <a:extLst>
              <a:ext uri="{FF2B5EF4-FFF2-40B4-BE49-F238E27FC236}">
                <a16:creationId xmlns:a16="http://schemas.microsoft.com/office/drawing/2014/main" xmlns="" id="{B56FA1F6-D469-4EDF-BEE0-A24AD80721A8}"/>
              </a:ext>
            </a:extLst>
          </p:cNvPr>
          <p:cNvSpPr txBox="1"/>
          <p:nvPr/>
        </p:nvSpPr>
        <p:spPr>
          <a:xfrm>
            <a:off x="572400" y="3180502"/>
            <a:ext cx="7999200" cy="49699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/>
              <a:t>Communication between EV and the grid is a key thing</a:t>
            </a:r>
          </a:p>
        </p:txBody>
      </p:sp>
      <p:sp>
        <p:nvSpPr>
          <p:cNvPr id="13" name="Tekstiruutu 12">
            <a:extLst>
              <a:ext uri="{FF2B5EF4-FFF2-40B4-BE49-F238E27FC236}">
                <a16:creationId xmlns:a16="http://schemas.microsoft.com/office/drawing/2014/main" xmlns="" id="{8BAC07CB-DF46-477F-8509-0B0E9C5F4D15}"/>
              </a:ext>
            </a:extLst>
          </p:cNvPr>
          <p:cNvSpPr txBox="1"/>
          <p:nvPr/>
        </p:nvSpPr>
        <p:spPr>
          <a:xfrm>
            <a:off x="562190" y="4383244"/>
            <a:ext cx="7999200" cy="49699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/>
              <a:t>Two-way demand response with smart charging</a:t>
            </a:r>
          </a:p>
        </p:txBody>
      </p:sp>
    </p:spTree>
    <p:extLst>
      <p:ext uri="{BB962C8B-B14F-4D97-AF65-F5344CB8AC3E}">
        <p14:creationId xmlns:p14="http://schemas.microsoft.com/office/powerpoint/2010/main" val="32231556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n paikkamerkki 1">
            <a:extLst>
              <a:ext uri="{FF2B5EF4-FFF2-40B4-BE49-F238E27FC236}">
                <a16:creationId xmlns:a16="http://schemas.microsoft.com/office/drawing/2014/main" xmlns="" id="{10502201-36B4-4844-8986-46B946E3FC0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399" y="1387741"/>
            <a:ext cx="7712859" cy="4384906"/>
          </a:xfrm>
        </p:spPr>
        <p:txBody>
          <a:bodyPr>
            <a:normAutofit fontScale="92500"/>
          </a:bodyPr>
          <a:lstStyle/>
          <a:p>
            <a:pPr lvl="0"/>
            <a:r>
              <a:rPr lang="fi-FI" sz="1200" dirty="0"/>
              <a:t>[1]	J. Vesa. 2017. Sähköautojen lataus (</a:t>
            </a:r>
            <a:r>
              <a:rPr lang="fi-FI" sz="1200" dirty="0" err="1"/>
              <a:t>Finnish</a:t>
            </a:r>
            <a:r>
              <a:rPr lang="fi-FI" sz="1200" dirty="0"/>
              <a:t>). Presentation </a:t>
            </a:r>
            <a:r>
              <a:rPr lang="fi-FI" sz="1200" dirty="0" err="1"/>
              <a:t>slides</a:t>
            </a:r>
            <a:r>
              <a:rPr lang="fi-FI" sz="1200" dirty="0"/>
              <a:t>. </a:t>
            </a:r>
            <a:r>
              <a:rPr lang="fi-FI" sz="1200" u="sng" dirty="0">
                <a:hlinkClick r:id="rId2"/>
              </a:rPr>
              <a:t>http://www.tukes.fi/Tiedostot/pelastustoimen_laitteet/2017_Vesa_S%C3%A4hk%C3%B6autojen_lataus.pdf</a:t>
            </a:r>
            <a:endParaRPr lang="fi-FI" sz="1200" u="sng" dirty="0"/>
          </a:p>
          <a:p>
            <a:pPr lvl="0"/>
            <a:endParaRPr lang="fi-FI" sz="1200" dirty="0"/>
          </a:p>
          <a:p>
            <a:pPr lvl="0"/>
            <a:r>
              <a:rPr lang="fi-FI" sz="1200" dirty="0"/>
              <a:t>[2]	SESKO ry. 2018. Sähköajoneuvojen lataussuositus (</a:t>
            </a:r>
            <a:r>
              <a:rPr lang="fi-FI" sz="1200" dirty="0" err="1"/>
              <a:t>Finnish</a:t>
            </a:r>
            <a:r>
              <a:rPr lang="fi-FI" sz="1200" dirty="0"/>
              <a:t>). </a:t>
            </a:r>
            <a:r>
              <a:rPr lang="fi-FI" sz="1200" u="sng" dirty="0">
                <a:hlinkClick r:id="rId3"/>
              </a:rPr>
              <a:t>http://www.sesko.fi/standardit/standardoinnin_aihealueita/sahkoautot_ja_latausjarjestelmat/lataussuositus</a:t>
            </a:r>
            <a:endParaRPr lang="fi-FI" sz="1200" u="sng" dirty="0"/>
          </a:p>
          <a:p>
            <a:pPr lvl="0"/>
            <a:endParaRPr lang="fi-FI" sz="1200" dirty="0"/>
          </a:p>
          <a:p>
            <a:pPr lvl="0"/>
            <a:r>
              <a:rPr lang="fi-FI" sz="1200" dirty="0"/>
              <a:t>[3]	E. </a:t>
            </a:r>
            <a:r>
              <a:rPr lang="fi-FI" sz="1200" dirty="0" err="1"/>
              <a:t>Apostolaki-Iosifidou</a:t>
            </a:r>
            <a:r>
              <a:rPr lang="fi-FI" sz="1200" dirty="0"/>
              <a:t>, P. </a:t>
            </a:r>
            <a:r>
              <a:rPr lang="fi-FI" sz="1200" dirty="0" err="1"/>
              <a:t>Codani</a:t>
            </a:r>
            <a:r>
              <a:rPr lang="fi-FI" sz="1200" dirty="0"/>
              <a:t>, W. </a:t>
            </a:r>
            <a:r>
              <a:rPr lang="fi-FI" sz="1200" dirty="0" err="1"/>
              <a:t>Cempton</a:t>
            </a:r>
            <a:r>
              <a:rPr lang="fi-FI" sz="1200" dirty="0"/>
              <a:t>. 2017. </a:t>
            </a:r>
            <a:r>
              <a:rPr lang="fi-FI" sz="1200" dirty="0" err="1"/>
              <a:t>Measurement</a:t>
            </a:r>
            <a:r>
              <a:rPr lang="fi-FI" sz="1200" dirty="0"/>
              <a:t> of power </a:t>
            </a:r>
            <a:r>
              <a:rPr lang="fi-FI" sz="1200" dirty="0" err="1"/>
              <a:t>loss</a:t>
            </a:r>
            <a:r>
              <a:rPr lang="fi-FI" sz="1200" dirty="0"/>
              <a:t> </a:t>
            </a:r>
            <a:r>
              <a:rPr lang="fi-FI" sz="1200" dirty="0" err="1"/>
              <a:t>during</a:t>
            </a:r>
            <a:r>
              <a:rPr lang="fi-FI" sz="1200" dirty="0"/>
              <a:t> </a:t>
            </a:r>
            <a:r>
              <a:rPr lang="fi-FI" sz="1200" dirty="0" err="1"/>
              <a:t>electric</a:t>
            </a:r>
            <a:r>
              <a:rPr lang="fi-FI" sz="1200" dirty="0"/>
              <a:t> </a:t>
            </a:r>
            <a:r>
              <a:rPr lang="fi-FI" sz="1200" dirty="0" err="1"/>
              <a:t>vehichle</a:t>
            </a:r>
            <a:r>
              <a:rPr lang="fi-FI" sz="1200" dirty="0"/>
              <a:t> charging and </a:t>
            </a:r>
            <a:r>
              <a:rPr lang="fi-FI" sz="1200" dirty="0" err="1"/>
              <a:t>discharging</a:t>
            </a:r>
            <a:r>
              <a:rPr lang="fi-FI" sz="1200" dirty="0"/>
              <a:t>. </a:t>
            </a:r>
            <a:r>
              <a:rPr lang="fi-FI" sz="1200" u="sng" dirty="0">
                <a:hlinkClick r:id="rId4"/>
              </a:rPr>
              <a:t>https://doi.org/10.1016/j.energy.2017.03.015</a:t>
            </a:r>
            <a:endParaRPr lang="fi-FI" sz="1200" u="sng" dirty="0"/>
          </a:p>
          <a:p>
            <a:pPr lvl="0"/>
            <a:endParaRPr lang="fi-FI" sz="1200" dirty="0"/>
          </a:p>
          <a:p>
            <a:pPr lvl="0"/>
            <a:r>
              <a:rPr lang="fi-FI" sz="1200" dirty="0"/>
              <a:t>[4]	A. </a:t>
            </a:r>
            <a:r>
              <a:rPr lang="fi-FI" sz="1200" dirty="0" err="1"/>
              <a:t>Genovese</a:t>
            </a:r>
            <a:r>
              <a:rPr lang="fi-FI" sz="1200" dirty="0"/>
              <a:t>, F. </a:t>
            </a:r>
            <a:r>
              <a:rPr lang="fi-FI" sz="1200" dirty="0" err="1"/>
              <a:t>Ortenzi</a:t>
            </a:r>
            <a:r>
              <a:rPr lang="fi-FI" sz="1200" dirty="0"/>
              <a:t>, C. </a:t>
            </a:r>
            <a:r>
              <a:rPr lang="fi-FI" sz="1200" dirty="0" err="1"/>
              <a:t>Villante</a:t>
            </a:r>
            <a:r>
              <a:rPr lang="fi-FI" sz="1200" dirty="0"/>
              <a:t>. 2015. On </a:t>
            </a:r>
            <a:r>
              <a:rPr lang="fi-FI" sz="1200" dirty="0" err="1"/>
              <a:t>the</a:t>
            </a:r>
            <a:r>
              <a:rPr lang="fi-FI" sz="1200" dirty="0"/>
              <a:t> </a:t>
            </a:r>
            <a:r>
              <a:rPr lang="fi-FI" sz="1200" dirty="0" err="1"/>
              <a:t>energy</a:t>
            </a:r>
            <a:r>
              <a:rPr lang="fi-FI" sz="1200" dirty="0"/>
              <a:t> </a:t>
            </a:r>
            <a:r>
              <a:rPr lang="fi-FI" sz="1200" dirty="0" err="1"/>
              <a:t>efficiency</a:t>
            </a:r>
            <a:r>
              <a:rPr lang="fi-FI" sz="1200" dirty="0"/>
              <a:t> of </a:t>
            </a:r>
            <a:r>
              <a:rPr lang="fi-FI" sz="1200" dirty="0" err="1"/>
              <a:t>quick</a:t>
            </a:r>
            <a:r>
              <a:rPr lang="fi-FI" sz="1200" dirty="0"/>
              <a:t> DC </a:t>
            </a:r>
            <a:r>
              <a:rPr lang="fi-FI" sz="1200" dirty="0" err="1"/>
              <a:t>vehicle</a:t>
            </a:r>
            <a:r>
              <a:rPr lang="fi-FI" sz="1200" dirty="0"/>
              <a:t> </a:t>
            </a:r>
            <a:r>
              <a:rPr lang="fi-FI" sz="1200" dirty="0" err="1"/>
              <a:t>battery</a:t>
            </a:r>
            <a:r>
              <a:rPr lang="fi-FI" sz="1200" dirty="0"/>
              <a:t> charging. </a:t>
            </a:r>
            <a:r>
              <a:rPr lang="fi-FI" sz="1200" u="sng" dirty="0">
                <a:hlinkClick r:id="rId5"/>
              </a:rPr>
              <a:t>https://www.researchgate.net/publication/274316538</a:t>
            </a:r>
            <a:endParaRPr lang="fi-FI" sz="1200" u="sng" dirty="0"/>
          </a:p>
          <a:p>
            <a:pPr lvl="0"/>
            <a:endParaRPr lang="fi-FI" sz="1200" dirty="0"/>
          </a:p>
          <a:p>
            <a:pPr lvl="0"/>
            <a:r>
              <a:rPr lang="fi-FI" sz="1200" dirty="0"/>
              <a:t>[5]	</a:t>
            </a:r>
            <a:r>
              <a:rPr lang="fi-FI" sz="1200" dirty="0" err="1"/>
              <a:t>Rexel</a:t>
            </a:r>
            <a:r>
              <a:rPr lang="fi-FI" sz="1200" dirty="0"/>
              <a:t> Finland Oy. 2017. Sähköautojen latausjärjestelmä (</a:t>
            </a:r>
            <a:r>
              <a:rPr lang="fi-FI" sz="1200" dirty="0" err="1"/>
              <a:t>Finnish</a:t>
            </a:r>
            <a:r>
              <a:rPr lang="fi-FI" sz="1200" dirty="0"/>
              <a:t>). Presentation </a:t>
            </a:r>
            <a:r>
              <a:rPr lang="fi-FI" sz="1200" dirty="0" err="1"/>
              <a:t>slides</a:t>
            </a:r>
            <a:r>
              <a:rPr lang="fi-FI" sz="1200" dirty="0"/>
              <a:t>. </a:t>
            </a:r>
            <a:r>
              <a:rPr lang="fi-FI" sz="1200" u="sng" dirty="0">
                <a:hlinkClick r:id="rId6"/>
              </a:rPr>
              <a:t>http://www.nssoy.fi/uploads/NSS-sahkoteleturva-rexel.pdf</a:t>
            </a:r>
            <a:endParaRPr lang="fi-FI" sz="1200" u="sng" dirty="0"/>
          </a:p>
          <a:p>
            <a:pPr lvl="0"/>
            <a:endParaRPr lang="fi-FI" sz="1200" dirty="0"/>
          </a:p>
          <a:p>
            <a:pPr lvl="0"/>
            <a:r>
              <a:rPr lang="fi-FI" sz="1200" dirty="0"/>
              <a:t>[6]	Open </a:t>
            </a:r>
            <a:r>
              <a:rPr lang="fi-FI" sz="1200" dirty="0" err="1"/>
              <a:t>Charge</a:t>
            </a:r>
            <a:r>
              <a:rPr lang="fi-FI" sz="1200" dirty="0"/>
              <a:t> Alliance </a:t>
            </a:r>
            <a:r>
              <a:rPr lang="fi-FI" sz="1200" dirty="0" err="1"/>
              <a:t>websites</a:t>
            </a:r>
            <a:r>
              <a:rPr lang="fi-FI" sz="1200" dirty="0"/>
              <a:t>. </a:t>
            </a:r>
            <a:r>
              <a:rPr lang="fi-FI" sz="1200" dirty="0" err="1"/>
              <a:t>Visited</a:t>
            </a:r>
            <a:r>
              <a:rPr lang="fi-FI" sz="1200" dirty="0"/>
              <a:t> 18.4.2018. </a:t>
            </a:r>
            <a:r>
              <a:rPr lang="fi-FI" sz="1200" u="sng" dirty="0">
                <a:hlinkClick r:id="rId7"/>
              </a:rPr>
              <a:t>http://www.openchargealliance.org/</a:t>
            </a:r>
            <a:endParaRPr lang="fi-FI" sz="1200" u="sng" dirty="0"/>
          </a:p>
          <a:p>
            <a:pPr lvl="0"/>
            <a:endParaRPr lang="fi-FI" sz="1200" dirty="0"/>
          </a:p>
          <a:p>
            <a:pPr lvl="0"/>
            <a:r>
              <a:rPr lang="fi-FI" sz="1200" dirty="0"/>
              <a:t>[7]	Liikennevirta Oy. </a:t>
            </a:r>
            <a:r>
              <a:rPr lang="fi-FI" sz="1200" dirty="0" err="1"/>
              <a:t>Visited</a:t>
            </a:r>
            <a:r>
              <a:rPr lang="fi-FI" sz="1200" dirty="0"/>
              <a:t> 18.4.2018. </a:t>
            </a:r>
            <a:r>
              <a:rPr lang="fi-FI" sz="1200" u="sng" dirty="0">
                <a:hlinkClick r:id="rId8"/>
              </a:rPr>
              <a:t>http://www.virta.global/</a:t>
            </a:r>
            <a:endParaRPr lang="fi-FI" sz="1200" dirty="0"/>
          </a:p>
          <a:p>
            <a:endParaRPr lang="fi-FI" sz="1000" dirty="0"/>
          </a:p>
        </p:txBody>
      </p:sp>
      <p:sp>
        <p:nvSpPr>
          <p:cNvPr id="3" name="Otsikko 2">
            <a:extLst>
              <a:ext uri="{FF2B5EF4-FFF2-40B4-BE49-F238E27FC236}">
                <a16:creationId xmlns:a16="http://schemas.microsoft.com/office/drawing/2014/main" xmlns="" id="{ACB5998C-C267-4F4B-94E8-1400C91B29B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Source</a:t>
            </a:r>
            <a:r>
              <a:rPr lang="fi-FI" dirty="0"/>
              <a:t> </a:t>
            </a:r>
            <a:r>
              <a:rPr lang="fi-FI" dirty="0" err="1"/>
              <a:t>material</a:t>
            </a:r>
            <a:r>
              <a:rPr lang="fi-FI" dirty="0"/>
              <a:t> </a:t>
            </a:r>
            <a:r>
              <a:rPr lang="fi-FI" dirty="0" err="1"/>
              <a:t>used</a:t>
            </a:r>
            <a:endParaRPr lang="fi-FI" dirty="0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xmlns="" id="{E1B13D2D-DE7C-4C93-AB35-965DE2E5BA4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xmlns="" id="{A8681F10-576E-48A6-8D9F-0F732AD0876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Päivämäärän paikkamerkki 5">
            <a:extLst>
              <a:ext uri="{FF2B5EF4-FFF2-40B4-BE49-F238E27FC236}">
                <a16:creationId xmlns:a16="http://schemas.microsoft.com/office/drawing/2014/main" xmlns="" id="{D18C5ECF-7BAC-462B-A92D-C68589BB2A81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24.04.2018</a:t>
            </a:r>
            <a:endParaRPr lang="en-US" dirty="0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xmlns="" id="{E105EBE0-AC76-439C-B435-5E898CC7F815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09286896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14385</TotalTime>
  <Words>649</Words>
  <Application>Microsoft Office PowerPoint</Application>
  <PresentationFormat>On-screen Show (4:3)</PresentationFormat>
  <Paragraphs>166</Paragraphs>
  <Slides>9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presentation</vt:lpstr>
      <vt:lpstr>Aalto Content - Green</vt:lpstr>
      <vt:lpstr>ELEC-E8423 - Smart Grid  Electric vehicles and their charging systems </vt:lpstr>
      <vt:lpstr>Introduction</vt:lpstr>
      <vt:lpstr>Charging modes</vt:lpstr>
      <vt:lpstr>Charging systems</vt:lpstr>
      <vt:lpstr>Charging of electric vehicle</vt:lpstr>
      <vt:lpstr>Smart charging</vt:lpstr>
      <vt:lpstr>Charging services</vt:lpstr>
      <vt:lpstr>Conclusions </vt:lpstr>
      <vt:lpstr>Source material used</vt:lpstr>
    </vt:vector>
  </TitlesOfParts>
  <Company>TKK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Indirect holographic imaging: evaluation of image quality at 310 GHz</dc:title>
  <dc:creator>atammine</dc:creator>
  <cp:lastModifiedBy>Matti Lehtonen</cp:lastModifiedBy>
  <cp:revision>1154</cp:revision>
  <dcterms:created xsi:type="dcterms:W3CDTF">2010-03-23T14:57:30Z</dcterms:created>
  <dcterms:modified xsi:type="dcterms:W3CDTF">2018-04-24T05:50:44Z</dcterms:modified>
</cp:coreProperties>
</file>