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5"/>
  </p:notesMasterIdLst>
  <p:handoutMasterIdLst>
    <p:handoutMasterId r:id="rId16"/>
  </p:handoutMasterIdLst>
  <p:sldIdLst>
    <p:sldId id="339" r:id="rId3"/>
    <p:sldId id="355" r:id="rId4"/>
    <p:sldId id="363" r:id="rId5"/>
    <p:sldId id="366" r:id="rId6"/>
    <p:sldId id="365" r:id="rId7"/>
    <p:sldId id="371" r:id="rId8"/>
    <p:sldId id="372" r:id="rId9"/>
    <p:sldId id="369" r:id="rId10"/>
    <p:sldId id="367" r:id="rId11"/>
    <p:sldId id="370" r:id="rId12"/>
    <p:sldId id="352" r:id="rId13"/>
    <p:sldId id="362" r:id="rId14"/>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0612" autoAdjust="0"/>
  </p:normalViewPr>
  <p:slideViewPr>
    <p:cSldViewPr snapToGrid="0" snapToObjects="1">
      <p:cViewPr>
        <p:scale>
          <a:sx n="70" d="100"/>
          <a:sy n="70" d="100"/>
        </p:scale>
        <p:origin x="-2814" y="-1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3/27/2018</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3/27/2018</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36204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BESS is charged by base load generating plant during low demand hours of the day (night time).  As the demand rises during the day, medium load generating plants take care of the supply. During peak demand hours, the energy stored in BESS is used to supply the load. Peaking plants for peak demand are eliminated from the system which only run for small duration</a:t>
            </a:r>
            <a:endParaRPr lang="en-AU" dirty="0"/>
          </a:p>
        </p:txBody>
      </p:sp>
    </p:spTree>
    <p:extLst>
      <p:ext uri="{BB962C8B-B14F-4D97-AF65-F5344CB8AC3E}">
        <p14:creationId xmlns:p14="http://schemas.microsoft.com/office/powerpoint/2010/main" val="1772573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Tree>
    <p:extLst>
      <p:ext uri="{BB962C8B-B14F-4D97-AF65-F5344CB8AC3E}">
        <p14:creationId xmlns:p14="http://schemas.microsoft.com/office/powerpoint/2010/main" val="39504736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Tree>
    <p:extLst>
      <p:ext uri="{BB962C8B-B14F-4D97-AF65-F5344CB8AC3E}">
        <p14:creationId xmlns:p14="http://schemas.microsoft.com/office/powerpoint/2010/main" val="3616247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Tree>
    <p:extLst>
      <p:ext uri="{BB962C8B-B14F-4D97-AF65-F5344CB8AC3E}">
        <p14:creationId xmlns:p14="http://schemas.microsoft.com/office/powerpoint/2010/main" val="19396462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925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www.ft.com/content/2ca27ee6-d634-11e7-8c9a-d9c0a5c8d5c9"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hyperlink" Target="https://philebersole.wordpress.com/2017/09/04/renewable-energys-mismatch-with-the-grid/" TargetMode="External"/><Relationship Id="rId4" Type="http://schemas.openxmlformats.org/officeDocument/2006/relationships/hyperlink" Target="https://www.helen.fi/en/news/2016/electricity-storage-facility/"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dirty="0"/>
              <a:t>ELEC-E8423 - Smart Grid</a:t>
            </a:r>
            <a:br>
              <a:rPr lang="fi-FI" sz="3200" dirty="0"/>
            </a:br>
            <a:r>
              <a:rPr lang="fi-FI" sz="3200" dirty="0"/>
              <a:t/>
            </a:r>
            <a:br>
              <a:rPr lang="fi-FI" sz="3200" dirty="0"/>
            </a:br>
            <a:r>
              <a:rPr lang="fi-FI" sz="3200" i="1" dirty="0" err="1"/>
              <a:t>Battery</a:t>
            </a:r>
            <a:r>
              <a:rPr lang="fi-FI" sz="3200" i="1" dirty="0"/>
              <a:t> Energy Storage Systems</a:t>
            </a:r>
            <a:endParaRPr lang="en-US" sz="3200" i="1" dirty="0"/>
          </a:p>
        </p:txBody>
      </p:sp>
      <p:sp>
        <p:nvSpPr>
          <p:cNvPr id="3" name="Subtitle 2"/>
          <p:cNvSpPr>
            <a:spLocks noGrp="1"/>
          </p:cNvSpPr>
          <p:nvPr>
            <p:ph type="subTitle" idx="1"/>
          </p:nvPr>
        </p:nvSpPr>
        <p:spPr>
          <a:xfrm>
            <a:off x="572401" y="4182429"/>
            <a:ext cx="6285600" cy="1323370"/>
          </a:xfrm>
        </p:spPr>
        <p:txBody>
          <a:bodyPr>
            <a:normAutofit/>
          </a:bodyPr>
          <a:lstStyle/>
          <a:p>
            <a:r>
              <a:rPr lang="en-US" i="1" dirty="0"/>
              <a:t>Usama </a:t>
            </a:r>
            <a:r>
              <a:rPr lang="en-US" i="1" dirty="0" err="1"/>
              <a:t>Riaz</a:t>
            </a:r>
            <a:endParaRPr lang="en-US" i="1" dirty="0"/>
          </a:p>
          <a:p>
            <a:r>
              <a:rPr lang="en-US" i="1" dirty="0"/>
              <a:t>Muhammad Sajjad</a:t>
            </a:r>
          </a:p>
          <a:p>
            <a:endParaRPr lang="en-US" dirty="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6" name="Text Placeholder 5"/>
          <p:cNvSpPr>
            <a:spLocks noGrp="1"/>
          </p:cNvSpPr>
          <p:nvPr>
            <p:ph type="body" sz="quarter" idx="18"/>
          </p:nvPr>
        </p:nvSpPr>
        <p:spPr/>
        <p:txBody>
          <a:bodyPr/>
          <a:lstStyle/>
          <a:p>
            <a:r>
              <a:rPr lang="fi-FI" dirty="0"/>
              <a:t>07</a:t>
            </a:r>
            <a:r>
              <a:rPr lang="et-EE" dirty="0"/>
              <a:t>.0</a:t>
            </a:r>
            <a:r>
              <a:rPr lang="fi-FI" dirty="0"/>
              <a:t>2</a:t>
            </a:r>
            <a:r>
              <a:rPr lang="et-EE" dirty="0"/>
              <a:t>.201</a:t>
            </a:r>
            <a:r>
              <a:rPr lang="fi-FI" dirty="0"/>
              <a:t>8</a:t>
            </a:r>
            <a:endParaRPr lang="en-US" dirty="0"/>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387740"/>
            <a:ext cx="7988990" cy="4226997"/>
          </a:xfrm>
        </p:spPr>
        <p:txBody>
          <a:bodyPr>
            <a:normAutofit/>
          </a:bodyPr>
          <a:lstStyle/>
          <a:p>
            <a:pPr lvl="1">
              <a:buFont typeface="Arial" panose="020B0604020202020204" pitchFamily="34" charset="0"/>
              <a:buChar char="•"/>
            </a:pPr>
            <a:r>
              <a:rPr lang="fi-FI" sz="2800" dirty="0"/>
              <a:t>Suvilahti electricity storage facility</a:t>
            </a:r>
            <a:endParaRPr lang="fi-FI" sz="2400" dirty="0"/>
          </a:p>
          <a:p>
            <a:pPr lvl="2"/>
            <a:r>
              <a:rPr lang="en-US" sz="1600" dirty="0"/>
              <a:t>Helen is the first company in Finland to provide energy storage </a:t>
            </a:r>
          </a:p>
          <a:p>
            <a:pPr lvl="2"/>
            <a:r>
              <a:rPr lang="en-US" sz="1600" dirty="0"/>
              <a:t>Connected to the Nordic electricity system</a:t>
            </a:r>
          </a:p>
          <a:p>
            <a:pPr lvl="2"/>
            <a:r>
              <a:rPr lang="en-US" sz="1600" dirty="0"/>
              <a:t>Used as a part of </a:t>
            </a:r>
            <a:r>
              <a:rPr lang="en-US" sz="1600" dirty="0" err="1"/>
              <a:t>Fingrid’s</a:t>
            </a:r>
            <a:r>
              <a:rPr lang="en-US" sz="1600" dirty="0"/>
              <a:t> frequency-controlled operation and disturbance reserve and to optimize </a:t>
            </a:r>
            <a:r>
              <a:rPr lang="en-AU" sz="1600" dirty="0" err="1">
                <a:solidFill>
                  <a:srgbClr val="333333"/>
                </a:solidFill>
                <a:latin typeface="Gotham Narrow SSm 4r"/>
              </a:rPr>
              <a:t>Suvilahti</a:t>
            </a:r>
            <a:r>
              <a:rPr lang="en-AU" sz="1600" dirty="0">
                <a:solidFill>
                  <a:srgbClr val="333333"/>
                </a:solidFill>
                <a:latin typeface="Gotham Narrow SSm 4r"/>
              </a:rPr>
              <a:t> solar power plant</a:t>
            </a:r>
            <a:endParaRPr lang="en-US" sz="1600" dirty="0"/>
          </a:p>
          <a:p>
            <a:pPr lvl="2"/>
            <a:r>
              <a:rPr lang="en-US" sz="1600" dirty="0"/>
              <a:t>The facility consists of 15,000 lithium-ion battery cells with the size of 12 x 2 x 2 </a:t>
            </a:r>
            <a:r>
              <a:rPr lang="en-US" sz="1600" dirty="0" err="1"/>
              <a:t>metres</a:t>
            </a:r>
            <a:r>
              <a:rPr lang="en-US" sz="1600" dirty="0"/>
              <a:t>. Its output is 1.2 megawatts and energy capacity 600 kWh. The project cost is about 2 Million euros</a:t>
            </a:r>
          </a:p>
          <a:p>
            <a:pPr lvl="2"/>
            <a:r>
              <a:rPr lang="en-US" sz="1600" dirty="0"/>
              <a:t>The facility was manufactured in Italy, and was transported to Finland</a:t>
            </a:r>
            <a:endParaRPr lang="fi-FI" sz="2800" dirty="0"/>
          </a:p>
          <a:p>
            <a:pPr lvl="1">
              <a:buFont typeface="Arial" panose="020B0604020202020204" pitchFamily="34" charset="0"/>
              <a:buChar char="•"/>
            </a:pPr>
            <a:r>
              <a:rPr lang="fi-FI" sz="2800" dirty="0" err="1"/>
              <a:t>Tesla</a:t>
            </a:r>
            <a:r>
              <a:rPr lang="fi-FI" sz="2800" dirty="0"/>
              <a:t> Li-</a:t>
            </a:r>
            <a:r>
              <a:rPr lang="fi-FI" sz="2800" dirty="0" err="1"/>
              <a:t>ion</a:t>
            </a:r>
            <a:r>
              <a:rPr lang="fi-FI" sz="2800" dirty="0"/>
              <a:t> </a:t>
            </a:r>
            <a:r>
              <a:rPr lang="fi-FI" sz="2800" dirty="0" err="1"/>
              <a:t>Battery</a:t>
            </a:r>
            <a:endParaRPr lang="fi-FI" sz="2800" dirty="0"/>
          </a:p>
          <a:p>
            <a:pPr lvl="2"/>
            <a:r>
              <a:rPr lang="en-US" sz="1600" dirty="0"/>
              <a:t>Tesla Inc switched on the world's biggest </a:t>
            </a:r>
          </a:p>
          <a:p>
            <a:pPr marL="779463" lvl="2" indent="0">
              <a:buNone/>
            </a:pPr>
            <a:r>
              <a:rPr lang="en-US" sz="1600" dirty="0"/>
              <a:t>    lithium ion battery in </a:t>
            </a:r>
            <a:r>
              <a:rPr lang="en-US" sz="1600" dirty="0" err="1"/>
              <a:t>Austrila</a:t>
            </a:r>
            <a:r>
              <a:rPr lang="en-US" sz="1600" dirty="0"/>
              <a:t>.</a:t>
            </a:r>
          </a:p>
          <a:p>
            <a:pPr lvl="2"/>
            <a:r>
              <a:rPr lang="en-US" sz="1600" dirty="0"/>
              <a:t>Capacity: 129 MWh</a:t>
            </a:r>
          </a:p>
          <a:p>
            <a:pPr lvl="2"/>
            <a:endParaRPr lang="en-US" sz="1600" dirty="0"/>
          </a:p>
          <a:p>
            <a:pPr lvl="2"/>
            <a:endParaRPr lang="en-US" sz="1600" dirty="0"/>
          </a:p>
          <a:p>
            <a:pPr lvl="2"/>
            <a:endParaRPr lang="en-US" sz="1600" dirty="0"/>
          </a:p>
          <a:p>
            <a:pPr lvl="2"/>
            <a:endParaRPr lang="en-US" sz="1600" dirty="0"/>
          </a:p>
        </p:txBody>
      </p:sp>
      <p:sp>
        <p:nvSpPr>
          <p:cNvPr id="3" name="Title 2"/>
          <p:cNvSpPr>
            <a:spLocks noGrp="1"/>
          </p:cNvSpPr>
          <p:nvPr>
            <p:ph type="ctrTitle"/>
          </p:nvPr>
        </p:nvSpPr>
        <p:spPr/>
        <p:txBody>
          <a:bodyPr/>
          <a:lstStyle/>
          <a:p>
            <a:r>
              <a:rPr lang="fi-FI" dirty="0" err="1"/>
              <a:t>Current</a:t>
            </a:r>
            <a:r>
              <a:rPr lang="fi-FI" dirty="0"/>
              <a:t> </a:t>
            </a:r>
            <a:r>
              <a:rPr lang="fi-FI" dirty="0" err="1"/>
              <a:t>Situation</a:t>
            </a:r>
            <a:r>
              <a:rPr lang="fi-FI" dirty="0"/>
              <a:t> </a:t>
            </a:r>
          </a:p>
        </p:txBody>
      </p:sp>
      <p:sp>
        <p:nvSpPr>
          <p:cNvPr id="4" name="Text Placeholder 3"/>
          <p:cNvSpPr>
            <a:spLocks noGrp="1"/>
          </p:cNvSpPr>
          <p:nvPr>
            <p:ph type="body" sz="quarter" idx="16"/>
          </p:nvPr>
        </p:nvSpPr>
        <p:spPr/>
        <p:txBody>
          <a:bodyPr/>
          <a:lstStyle/>
          <a:p>
            <a:endParaRPr lang="fi-FI" dirty="0"/>
          </a:p>
        </p:txBody>
      </p:sp>
      <p:sp>
        <p:nvSpPr>
          <p:cNvPr id="5" name="Text Placeholder 4"/>
          <p:cNvSpPr>
            <a:spLocks noGrp="1"/>
          </p:cNvSpPr>
          <p:nvPr>
            <p:ph type="body" sz="quarter" idx="17"/>
          </p:nvPr>
        </p:nvSpPr>
        <p:spPr/>
        <p:txBody>
          <a:bodyPr/>
          <a:lstStyle/>
          <a:p>
            <a:endParaRPr lang="fi-FI"/>
          </a:p>
        </p:txBody>
      </p:sp>
      <p:sp>
        <p:nvSpPr>
          <p:cNvPr id="6" name="Date Placeholder 5"/>
          <p:cNvSpPr>
            <a:spLocks noGrp="1"/>
          </p:cNvSpPr>
          <p:nvPr>
            <p:ph type="dt" sz="half" idx="19"/>
          </p:nvPr>
        </p:nvSpPr>
        <p:spPr/>
        <p:txBody>
          <a:bodyPr/>
          <a:lstStyle/>
          <a:p>
            <a:pPr>
              <a:defRPr/>
            </a:pPr>
            <a:r>
              <a:rPr lang="fi-FI"/>
              <a:t>07.02.2018</a:t>
            </a: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9578" y="3990660"/>
            <a:ext cx="3131811" cy="1762762"/>
          </a:xfrm>
          <a:prstGeom prst="rect">
            <a:avLst/>
          </a:prstGeom>
        </p:spPr>
      </p:pic>
    </p:spTree>
    <p:extLst>
      <p:ext uri="{BB962C8B-B14F-4D97-AF65-F5344CB8AC3E}">
        <p14:creationId xmlns:p14="http://schemas.microsoft.com/office/powerpoint/2010/main" val="2503453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387740"/>
            <a:ext cx="8134278" cy="4246260"/>
          </a:xfrm>
        </p:spPr>
        <p:txBody>
          <a:bodyPr>
            <a:normAutofit lnSpcReduction="10000"/>
          </a:bodyPr>
          <a:lstStyle/>
          <a:p>
            <a:pPr>
              <a:lnSpc>
                <a:spcPct val="150000"/>
              </a:lnSpc>
              <a:buFont typeface="Arial" panose="020B0604020202020204" pitchFamily="34" charset="0"/>
              <a:buChar char="•"/>
            </a:pPr>
            <a:r>
              <a:rPr lang="en-US" sz="2000" dirty="0"/>
              <a:t>It is the need of the time to develop and use storage systems in power grid in order to incorporate increasing amount of RES</a:t>
            </a:r>
          </a:p>
          <a:p>
            <a:pPr>
              <a:lnSpc>
                <a:spcPct val="150000"/>
              </a:lnSpc>
              <a:buFont typeface="Arial" panose="020B0604020202020204" pitchFamily="34" charset="0"/>
              <a:buChar char="•"/>
            </a:pPr>
            <a:r>
              <a:rPr lang="en-US" sz="2000" dirty="0"/>
              <a:t>Power quality and system flexibility cannot be achieved without energy storage system</a:t>
            </a:r>
          </a:p>
          <a:p>
            <a:pPr>
              <a:lnSpc>
                <a:spcPct val="150000"/>
              </a:lnSpc>
              <a:buFont typeface="Arial" panose="020B0604020202020204" pitchFamily="34" charset="0"/>
              <a:buChar char="•"/>
            </a:pPr>
            <a:r>
              <a:rPr lang="en-US" sz="2000" dirty="0"/>
              <a:t>BESS is a solution to deal with the intermittent nature of RES</a:t>
            </a:r>
          </a:p>
          <a:p>
            <a:pPr>
              <a:lnSpc>
                <a:spcPct val="150000"/>
              </a:lnSpc>
              <a:buFont typeface="Arial" panose="020B0604020202020204" pitchFamily="34" charset="0"/>
              <a:buChar char="•"/>
            </a:pPr>
            <a:r>
              <a:rPr lang="en-US" sz="2000" dirty="0"/>
              <a:t>BESS can also support the grid in peak load shaving and frequency stability</a:t>
            </a:r>
          </a:p>
          <a:p>
            <a:pPr>
              <a:lnSpc>
                <a:spcPct val="150000"/>
              </a:lnSpc>
              <a:buFont typeface="Arial" panose="020B0604020202020204" pitchFamily="34" charset="0"/>
              <a:buChar char="•"/>
            </a:pPr>
            <a:r>
              <a:rPr lang="en-US" sz="2000" dirty="0"/>
              <a:t>Cost analysis should be performed before choosing BESS over an additional power plant</a:t>
            </a:r>
          </a:p>
          <a:p>
            <a:pPr>
              <a:lnSpc>
                <a:spcPct val="150000"/>
              </a:lnSpc>
              <a:buFont typeface="Arial" panose="020B0604020202020204" pitchFamily="34" charset="0"/>
              <a:buChar char="•"/>
            </a:pPr>
            <a:endParaRPr lang="en-US" sz="2000" dirty="0"/>
          </a:p>
          <a:p>
            <a:pPr>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p:txBody>
          <a:bodyPr/>
          <a:lstStyle/>
          <a:p>
            <a:r>
              <a:rPr lang="fi-FI" dirty="0" err="1"/>
              <a:t>Conclusions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11</a:t>
            </a:fld>
            <a:endParaRPr lang="en-US" altLang="en-US" dirty="0"/>
          </a:p>
        </p:txBody>
      </p:sp>
    </p:spTree>
    <p:extLst>
      <p:ext uri="{BB962C8B-B14F-4D97-AF65-F5344CB8AC3E}">
        <p14:creationId xmlns:p14="http://schemas.microsoft.com/office/powerpoint/2010/main" val="32231556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fontScale="92500" lnSpcReduction="10000"/>
          </a:bodyPr>
          <a:lstStyle/>
          <a:p>
            <a:pPr marL="342900" indent="-342900">
              <a:lnSpc>
                <a:spcPct val="150000"/>
              </a:lnSpc>
              <a:buFont typeface="Arial" panose="020B0604020202020204" pitchFamily="34" charset="0"/>
              <a:buChar char="•"/>
            </a:pPr>
            <a:r>
              <a:rPr lang="en-US" sz="1600" dirty="0"/>
              <a:t>M. T. </a:t>
            </a:r>
            <a:r>
              <a:rPr lang="en-US" sz="1600" dirty="0" err="1"/>
              <a:t>Lawder</a:t>
            </a:r>
            <a:r>
              <a:rPr lang="en-US" sz="1600" dirty="0"/>
              <a:t> </a:t>
            </a:r>
            <a:r>
              <a:rPr lang="en-US" sz="1600" i="1" dirty="0"/>
              <a:t>et al</a:t>
            </a:r>
            <a:r>
              <a:rPr lang="en-US" sz="1600" dirty="0"/>
              <a:t>., "Battery Energy Storage System (BESS) and Battery Management System (BMS) for Grid-Scale Applications," in </a:t>
            </a:r>
            <a:r>
              <a:rPr lang="en-US" sz="1600" i="1" dirty="0"/>
              <a:t>Proceedings of the IEEE</a:t>
            </a:r>
            <a:r>
              <a:rPr lang="en-US" sz="1600" dirty="0"/>
              <a:t>, vol. 102, no. 6, pp. 1014-1030, June 2014.</a:t>
            </a:r>
          </a:p>
          <a:p>
            <a:pPr marL="342900" indent="-342900">
              <a:lnSpc>
                <a:spcPct val="150000"/>
              </a:lnSpc>
              <a:buFont typeface="Arial" panose="020B0604020202020204" pitchFamily="34" charset="0"/>
              <a:buChar char="•"/>
            </a:pPr>
            <a:r>
              <a:rPr lang="en-US" sz="1600" dirty="0"/>
              <a:t>R. Hidalgo-León et al., "A survey of battery energy storage system (BESS), applications and environmental impacts in power systems," IEEE Second Ecuador Technical Chapters Meeting (ETCM), Salinas, 2017, pp. 1-6.</a:t>
            </a:r>
          </a:p>
          <a:p>
            <a:pPr marL="342900" indent="-342900">
              <a:lnSpc>
                <a:spcPct val="150000"/>
              </a:lnSpc>
              <a:buFont typeface="Arial" panose="020B0604020202020204" pitchFamily="34" charset="0"/>
              <a:buChar char="•"/>
            </a:pPr>
            <a:r>
              <a:rPr lang="en-US" sz="1600" dirty="0"/>
              <a:t>X. Luo, J. Wang and J. Clarke, “Overview of current development in electrical energy storage technologies and the application potential in power system operation,” Applied Energy, vol. 137, 2015.</a:t>
            </a:r>
          </a:p>
          <a:p>
            <a:pPr marL="342900" indent="-342900">
              <a:lnSpc>
                <a:spcPct val="150000"/>
              </a:lnSpc>
              <a:buFont typeface="Arial" panose="020B0604020202020204" pitchFamily="34" charset="0"/>
              <a:buChar char="•"/>
            </a:pPr>
            <a:r>
              <a:rPr lang="fi-FI" dirty="0">
                <a:hlinkClick r:id="rId3"/>
              </a:rPr>
              <a:t>https://www.ft.com/content/2ca27ee6-d634-11e7-8c9a-d9c0a5c8d5c9</a:t>
            </a:r>
            <a:endParaRPr lang="fi-FI" dirty="0"/>
          </a:p>
          <a:p>
            <a:pPr marL="342900" indent="-342900">
              <a:lnSpc>
                <a:spcPct val="150000"/>
              </a:lnSpc>
              <a:buFont typeface="Arial" panose="020B0604020202020204" pitchFamily="34" charset="0"/>
              <a:buChar char="•"/>
            </a:pPr>
            <a:r>
              <a:rPr lang="fi-FI" dirty="0">
                <a:hlinkClick r:id="rId4"/>
              </a:rPr>
              <a:t>https://www.helen.fi/en/news/2016/electricity-storage-facility/</a:t>
            </a:r>
            <a:endParaRPr lang="fi-FI" dirty="0"/>
          </a:p>
          <a:p>
            <a:pPr marL="342900" indent="-342900">
              <a:lnSpc>
                <a:spcPct val="150000"/>
              </a:lnSpc>
              <a:buFont typeface="Arial" panose="020B0604020202020204" pitchFamily="34" charset="0"/>
              <a:buChar char="•"/>
            </a:pPr>
            <a:r>
              <a:rPr lang="fi-FI" dirty="0">
                <a:hlinkClick r:id="rId5"/>
              </a:rPr>
              <a:t>https://philebersole.wordpress.com/2017/09/04/renewable-energys-mismatch-with-the-grid/</a:t>
            </a:r>
            <a:endParaRPr lang="fi-FI" dirty="0"/>
          </a:p>
          <a:p>
            <a:pPr marL="342900" indent="-342900">
              <a:lnSpc>
                <a:spcPct val="150000"/>
              </a:lnSpc>
              <a:buFont typeface="Arial" panose="020B0604020202020204" pitchFamily="34" charset="0"/>
              <a:buChar char="•"/>
            </a:pPr>
            <a:endParaRPr lang="en-US" sz="1600" dirty="0"/>
          </a:p>
          <a:p>
            <a:pPr marL="342900" indent="-342900">
              <a:lnSpc>
                <a:spcPct val="150000"/>
              </a:lnSpc>
              <a:buFont typeface="Arial" panose="020B0604020202020204" pitchFamily="34" charset="0"/>
              <a:buChar char="•"/>
            </a:pPr>
            <a:endParaRPr lang="en-US" sz="1600" dirty="0"/>
          </a:p>
        </p:txBody>
      </p:sp>
      <p:sp>
        <p:nvSpPr>
          <p:cNvPr id="3" name="Title 2"/>
          <p:cNvSpPr>
            <a:spLocks noGrp="1"/>
          </p:cNvSpPr>
          <p:nvPr>
            <p:ph type="ctrTitle"/>
          </p:nvPr>
        </p:nvSpPr>
        <p:spPr/>
        <p:txBody>
          <a:bodyPr/>
          <a:lstStyle/>
          <a:p>
            <a:r>
              <a:rPr lang="fi-FI" dirty="0" err="1"/>
              <a:t>References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12</a:t>
            </a:fld>
            <a:endParaRPr lang="en-US" altLang="en-US" dirty="0"/>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399" y="1497600"/>
            <a:ext cx="8062927" cy="4136400"/>
          </a:xfrm>
        </p:spPr>
        <p:txBody>
          <a:bodyPr>
            <a:normAutofit/>
          </a:bodyPr>
          <a:lstStyle/>
          <a:p>
            <a:pPr marL="285750" indent="-285750" eaLnBrk="1" hangingPunct="1">
              <a:lnSpc>
                <a:spcPct val="160000"/>
              </a:lnSpc>
              <a:buFont typeface="Arial" panose="020B0604020202020204" pitchFamily="34" charset="0"/>
              <a:buChar char="•"/>
            </a:pPr>
            <a:r>
              <a:rPr lang="en-US" sz="1600" dirty="0"/>
              <a:t>Electrical power generation is changing dramatically around the word due to addition of renewable energy resources (RES).</a:t>
            </a:r>
          </a:p>
          <a:p>
            <a:pPr marL="285750" indent="-285750" eaLnBrk="1" hangingPunct="1">
              <a:lnSpc>
                <a:spcPct val="160000"/>
              </a:lnSpc>
              <a:buFont typeface="Arial" panose="020B0604020202020204" pitchFamily="34" charset="0"/>
              <a:buChar char="•"/>
            </a:pPr>
            <a:r>
              <a:rPr lang="en-US" sz="1600" dirty="0"/>
              <a:t>Variable nature of RES makes its difficult to match generation with demand.</a:t>
            </a:r>
          </a:p>
          <a:p>
            <a:pPr marL="285750" indent="-285750" eaLnBrk="1" hangingPunct="1">
              <a:lnSpc>
                <a:spcPct val="160000"/>
              </a:lnSpc>
              <a:buFont typeface="Arial" panose="020B0604020202020204" pitchFamily="34" charset="0"/>
              <a:buChar char="•"/>
            </a:pPr>
            <a:r>
              <a:rPr lang="en-US" sz="1600" dirty="0"/>
              <a:t>This mismatch posses threat to the stability of the system.</a:t>
            </a:r>
          </a:p>
          <a:p>
            <a:pPr marL="285750" indent="-285750" eaLnBrk="1" hangingPunct="1">
              <a:lnSpc>
                <a:spcPct val="160000"/>
              </a:lnSpc>
              <a:buFont typeface="Arial" panose="020B0604020202020204" pitchFamily="34" charset="0"/>
              <a:buChar char="•"/>
            </a:pPr>
            <a:r>
              <a:rPr lang="en-US" sz="1600" dirty="0"/>
              <a:t>By taking the advantages of storage systems these problems can be minimized. </a:t>
            </a:r>
          </a:p>
          <a:p>
            <a:pPr marL="285750" indent="-285750" eaLnBrk="1" hangingPunct="1">
              <a:lnSpc>
                <a:spcPct val="160000"/>
              </a:lnSpc>
              <a:buFont typeface="Arial" panose="020B0604020202020204" pitchFamily="34" charset="0"/>
              <a:buChar char="•"/>
            </a:pPr>
            <a:endParaRPr lang="en-US" dirty="0"/>
          </a:p>
          <a:p>
            <a:pPr marL="285750" indent="-285750" eaLnBrk="1" hangingPunct="1">
              <a:lnSpc>
                <a:spcPct val="160000"/>
              </a:lnSpc>
              <a:buFont typeface="Arial" panose="020B0604020202020204" pitchFamily="34" charset="0"/>
              <a:buChar char="•"/>
            </a:pPr>
            <a:endParaRPr lang="en-US" dirty="0"/>
          </a:p>
        </p:txBody>
      </p:sp>
      <p:sp>
        <p:nvSpPr>
          <p:cNvPr id="3" name="Title 2"/>
          <p:cNvSpPr>
            <a:spLocks noGrp="1"/>
          </p:cNvSpPr>
          <p:nvPr>
            <p:ph type="ctrTitle"/>
          </p:nvPr>
        </p:nvSpPr>
        <p:spPr/>
        <p:txBody>
          <a:bodyPr/>
          <a:lstStyle/>
          <a:p>
            <a:r>
              <a:rPr lang="fi-FI" dirty="0" err="1"/>
              <a:t>Introduction</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27.03.2018</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dirty="0"/>
          </a:p>
        </p:txBody>
      </p:sp>
      <p:pic>
        <p:nvPicPr>
          <p:cNvPr id="6" name="Picture 5"/>
          <p:cNvPicPr>
            <a:picLocks noChangeAspect="1"/>
          </p:cNvPicPr>
          <p:nvPr/>
        </p:nvPicPr>
        <p:blipFill>
          <a:blip r:embed="rId3"/>
          <a:stretch>
            <a:fillRect/>
          </a:stretch>
        </p:blipFill>
        <p:spPr>
          <a:xfrm>
            <a:off x="2625359" y="3690846"/>
            <a:ext cx="4054841" cy="2134469"/>
          </a:xfrm>
          <a:prstGeom prst="rect">
            <a:avLst/>
          </a:prstGeom>
        </p:spPr>
      </p:pic>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775490" y="1238656"/>
            <a:ext cx="7366220" cy="4550882"/>
          </a:xfrm>
          <a:prstGeom prst="rect">
            <a:avLst/>
          </a:prstGeom>
        </p:spPr>
      </p:pic>
      <p:sp>
        <p:nvSpPr>
          <p:cNvPr id="3" name="Title 2"/>
          <p:cNvSpPr>
            <a:spLocks noGrp="1"/>
          </p:cNvSpPr>
          <p:nvPr>
            <p:ph type="ctrTitle"/>
          </p:nvPr>
        </p:nvSpPr>
        <p:spPr/>
        <p:txBody>
          <a:bodyPr/>
          <a:lstStyle/>
          <a:p>
            <a:r>
              <a:rPr lang="en-US" dirty="0"/>
              <a:t>Storage systems</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dirty="0"/>
          </a:p>
        </p:txBody>
      </p:sp>
    </p:spTree>
    <p:extLst>
      <p:ext uri="{BB962C8B-B14F-4D97-AF65-F5344CB8AC3E}">
        <p14:creationId xmlns:p14="http://schemas.microsoft.com/office/powerpoint/2010/main" val="521881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a:buFont typeface="Arial" panose="020B0604020202020204" pitchFamily="34" charset="0"/>
              <a:buChar char="•"/>
            </a:pPr>
            <a:r>
              <a:rPr lang="en-US" sz="1600" dirty="0"/>
              <a:t>Integrating BESS in a power system offers enormous benefits. </a:t>
            </a:r>
          </a:p>
          <a:p>
            <a:pPr marL="0" indent="0"/>
            <a:endParaRPr lang="en-US" sz="1600" dirty="0"/>
          </a:p>
          <a:p>
            <a:pPr>
              <a:buFont typeface="Arial" panose="020B0604020202020204" pitchFamily="34" charset="0"/>
              <a:buChar char="•"/>
            </a:pPr>
            <a:r>
              <a:rPr lang="en-US" sz="1600" dirty="0"/>
              <a:t>BESS are well suited to support distribution system operators (DSO), neatly overcoming the challenges created by increasing distributed, fluctuating and uncertain generation from renewable energy sources (RES).</a:t>
            </a:r>
            <a:br>
              <a:rPr lang="en-US" sz="1600" dirty="0"/>
            </a:br>
            <a:endParaRPr lang="en-US" sz="1600" dirty="0"/>
          </a:p>
          <a:p>
            <a:pPr>
              <a:buFont typeface="Arial" panose="020B0604020202020204" pitchFamily="34" charset="0"/>
              <a:buChar char="•"/>
            </a:pPr>
            <a:r>
              <a:rPr lang="en-US" sz="1600" dirty="0"/>
              <a:t>BESS as a storage unit in power systems offers a technological solution for improving power quality, reducing energy costs.</a:t>
            </a:r>
            <a:br>
              <a:rPr lang="en-US" sz="1600" dirty="0"/>
            </a:br>
            <a:endParaRPr lang="en-US" sz="1600" dirty="0"/>
          </a:p>
          <a:p>
            <a:pPr>
              <a:buFont typeface="Arial" panose="020B0604020202020204" pitchFamily="34" charset="0"/>
              <a:buChar char="•"/>
            </a:pPr>
            <a:r>
              <a:rPr lang="en-US" sz="1600" dirty="0"/>
              <a:t>BESS technologies is a critical factor in stimulating self-usage of locally produced energy and improving the reliability of the supply system as a whole . </a:t>
            </a:r>
            <a:br>
              <a:rPr lang="en-US" sz="1600" dirty="0"/>
            </a:br>
            <a:endParaRPr lang="en-US" sz="1600" dirty="0"/>
          </a:p>
          <a:p>
            <a:pPr>
              <a:buFont typeface="Arial" panose="020B0604020202020204" pitchFamily="34" charset="0"/>
              <a:buChar char="•"/>
            </a:pPr>
            <a:r>
              <a:rPr lang="en-US" sz="1600" dirty="0"/>
              <a:t>Grid efficiency and reliability, as well as power quality, can be increased using </a:t>
            </a:r>
            <a:r>
              <a:rPr lang="fi-FI" sz="1600" dirty="0"/>
              <a:t>BESS.</a:t>
            </a:r>
            <a:br>
              <a:rPr lang="fi-FI" sz="1600" dirty="0"/>
            </a:br>
            <a:endParaRPr lang="fi-FI" sz="1600" dirty="0"/>
          </a:p>
          <a:p>
            <a:pPr>
              <a:buFont typeface="Arial" panose="020B0604020202020204" pitchFamily="34" charset="0"/>
              <a:buChar char="•"/>
            </a:pPr>
            <a:r>
              <a:rPr lang="fi-FI" sz="1600" dirty="0" err="1"/>
              <a:t>Only</a:t>
            </a:r>
            <a:r>
              <a:rPr lang="fi-FI" sz="1600" dirty="0"/>
              <a:t> </a:t>
            </a:r>
            <a:r>
              <a:rPr lang="fi-FI" sz="1600" dirty="0" err="1"/>
              <a:t>barrier</a:t>
            </a:r>
            <a:r>
              <a:rPr lang="fi-FI" sz="1600" dirty="0"/>
              <a:t> in </a:t>
            </a:r>
            <a:r>
              <a:rPr lang="fi-FI" sz="1600" dirty="0" err="1"/>
              <a:t>the</a:t>
            </a:r>
            <a:r>
              <a:rPr lang="fi-FI" sz="1600" dirty="0"/>
              <a:t> implementaation of BESS is </a:t>
            </a:r>
            <a:r>
              <a:rPr lang="fi-FI" sz="1600" dirty="0" err="1"/>
              <a:t>the</a:t>
            </a:r>
            <a:r>
              <a:rPr lang="fi-FI" sz="1600" dirty="0"/>
              <a:t> </a:t>
            </a:r>
            <a:r>
              <a:rPr lang="fi-FI" sz="1600" dirty="0" err="1"/>
              <a:t>high</a:t>
            </a:r>
            <a:r>
              <a:rPr lang="fi-FI" sz="1600" dirty="0"/>
              <a:t> </a:t>
            </a:r>
            <a:r>
              <a:rPr lang="fi-FI" sz="1600" dirty="0" err="1"/>
              <a:t>initial</a:t>
            </a:r>
            <a:r>
              <a:rPr lang="fi-FI" sz="1600" dirty="0"/>
              <a:t> </a:t>
            </a:r>
            <a:r>
              <a:rPr lang="fi-FI" sz="1600" dirty="0" err="1"/>
              <a:t>cost</a:t>
            </a:r>
            <a:r>
              <a:rPr lang="fi-FI" sz="1600" dirty="0"/>
              <a:t>.</a:t>
            </a:r>
          </a:p>
        </p:txBody>
      </p:sp>
      <p:sp>
        <p:nvSpPr>
          <p:cNvPr id="3" name="Title 2"/>
          <p:cNvSpPr>
            <a:spLocks noGrp="1"/>
          </p:cNvSpPr>
          <p:nvPr>
            <p:ph type="ctrTitle"/>
          </p:nvPr>
        </p:nvSpPr>
        <p:spPr/>
        <p:txBody>
          <a:bodyPr/>
          <a:lstStyle/>
          <a:p>
            <a:r>
              <a:rPr lang="fi-FI" dirty="0" err="1"/>
              <a:t>Battery</a:t>
            </a:r>
            <a:r>
              <a:rPr lang="fi-FI" dirty="0"/>
              <a:t> Energy Storage Systems (BESS)</a:t>
            </a:r>
          </a:p>
        </p:txBody>
      </p:sp>
      <p:sp>
        <p:nvSpPr>
          <p:cNvPr id="4" name="Text Placeholder 3"/>
          <p:cNvSpPr>
            <a:spLocks noGrp="1"/>
          </p:cNvSpPr>
          <p:nvPr>
            <p:ph type="body" sz="quarter" idx="16"/>
          </p:nvPr>
        </p:nvSpPr>
        <p:spPr/>
        <p:txBody>
          <a:bodyPr/>
          <a:lstStyle/>
          <a:p>
            <a:endParaRPr lang="fi-FI"/>
          </a:p>
        </p:txBody>
      </p:sp>
      <p:sp>
        <p:nvSpPr>
          <p:cNvPr id="5" name="Text Placeholder 4"/>
          <p:cNvSpPr>
            <a:spLocks noGrp="1"/>
          </p:cNvSpPr>
          <p:nvPr>
            <p:ph type="body" sz="quarter" idx="17"/>
          </p:nvPr>
        </p:nvSpPr>
        <p:spPr/>
        <p:txBody>
          <a:bodyPr/>
          <a:lstStyle/>
          <a:p>
            <a:endParaRPr lang="fi-FI"/>
          </a:p>
        </p:txBody>
      </p:sp>
      <p:sp>
        <p:nvSpPr>
          <p:cNvPr id="6" name="Date Placeholder 5"/>
          <p:cNvSpPr>
            <a:spLocks noGrp="1"/>
          </p:cNvSpPr>
          <p:nvPr>
            <p:ph type="dt" sz="half" idx="19"/>
          </p:nvPr>
        </p:nvSpPr>
        <p:spPr/>
        <p:txBody>
          <a:bodyPr/>
          <a:lstStyle/>
          <a:p>
            <a:pPr>
              <a:defRPr/>
            </a:pPr>
            <a:r>
              <a:rPr lang="fi-FI"/>
              <a:t>07.02.2018</a:t>
            </a: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dirty="0"/>
          </a:p>
        </p:txBody>
      </p:sp>
    </p:spTree>
    <p:extLst>
      <p:ext uri="{BB962C8B-B14F-4D97-AF65-F5344CB8AC3E}">
        <p14:creationId xmlns:p14="http://schemas.microsoft.com/office/powerpoint/2010/main" val="2738886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308015"/>
            <a:ext cx="7772400" cy="4426665"/>
          </a:xfrm>
        </p:spPr>
        <p:txBody>
          <a:bodyPr>
            <a:normAutofit fontScale="92500"/>
          </a:bodyPr>
          <a:lstStyle/>
          <a:p>
            <a:endParaRPr lang="fi-FI" dirty="0"/>
          </a:p>
          <a:p>
            <a:endParaRPr lang="fi-FI" dirty="0"/>
          </a:p>
          <a:p>
            <a:endParaRPr lang="fi-FI" dirty="0"/>
          </a:p>
          <a:p>
            <a:endParaRPr lang="fi-FI" dirty="0"/>
          </a:p>
          <a:p>
            <a:endParaRPr lang="fi-FI" dirty="0"/>
          </a:p>
          <a:p>
            <a:endParaRPr lang="fi-FI" dirty="0"/>
          </a:p>
          <a:p>
            <a:endParaRPr lang="fi-FI" dirty="0"/>
          </a:p>
          <a:p>
            <a:endParaRPr lang="fi-FI" dirty="0"/>
          </a:p>
          <a:p>
            <a:endParaRPr lang="fi-FI" dirty="0"/>
          </a:p>
          <a:p>
            <a:endParaRPr lang="fi-FI" dirty="0"/>
          </a:p>
          <a:p>
            <a:endParaRPr lang="fi-FI" dirty="0"/>
          </a:p>
          <a:p>
            <a:endParaRPr lang="fi-FI" dirty="0"/>
          </a:p>
          <a:p>
            <a:pPr>
              <a:buFont typeface="Arial" panose="020B0604020202020204" pitchFamily="34" charset="0"/>
              <a:buChar char="•"/>
            </a:pPr>
            <a:r>
              <a:rPr lang="fi-FI" sz="1700" dirty="0"/>
              <a:t>If 1 KWh of Li-ion battery cost €400 and lasts 4000 cycles (11 years) and 1 kWh of energy without BESS costs 10 cents then with storage the cost of each unit of electricity is doubled</a:t>
            </a:r>
          </a:p>
          <a:p>
            <a:pPr>
              <a:buFont typeface="Arial" panose="020B0604020202020204" pitchFamily="34" charset="0"/>
              <a:buChar char="•"/>
            </a:pPr>
            <a:r>
              <a:rPr lang="fi-FI" sz="1700" dirty="0"/>
              <a:t>Previously it was more beneficial to build an additional power plant but nowadays battery prices are decreasing and no. of cycles are increasing with new technological developments</a:t>
            </a:r>
          </a:p>
        </p:txBody>
      </p:sp>
      <p:sp>
        <p:nvSpPr>
          <p:cNvPr id="3" name="Title 2"/>
          <p:cNvSpPr>
            <a:spLocks noGrp="1"/>
          </p:cNvSpPr>
          <p:nvPr>
            <p:ph type="ctrTitle"/>
          </p:nvPr>
        </p:nvSpPr>
        <p:spPr/>
        <p:txBody>
          <a:bodyPr/>
          <a:lstStyle/>
          <a:p>
            <a:r>
              <a:rPr lang="fi-FI" dirty="0" err="1"/>
              <a:t>Types</a:t>
            </a:r>
            <a:r>
              <a:rPr lang="fi-FI" dirty="0"/>
              <a:t> of </a:t>
            </a:r>
            <a:r>
              <a:rPr lang="fi-FI" dirty="0" err="1"/>
              <a:t>Battery</a:t>
            </a:r>
            <a:r>
              <a:rPr lang="fi-FI" dirty="0"/>
              <a:t> Storage Systems</a:t>
            </a:r>
          </a:p>
        </p:txBody>
      </p:sp>
      <p:sp>
        <p:nvSpPr>
          <p:cNvPr id="4" name="Text Placeholder 3"/>
          <p:cNvSpPr>
            <a:spLocks noGrp="1"/>
          </p:cNvSpPr>
          <p:nvPr>
            <p:ph type="body" sz="quarter" idx="16"/>
          </p:nvPr>
        </p:nvSpPr>
        <p:spPr/>
        <p:txBody>
          <a:bodyPr/>
          <a:lstStyle/>
          <a:p>
            <a:endParaRPr lang="fi-FI" dirty="0"/>
          </a:p>
        </p:txBody>
      </p:sp>
      <p:sp>
        <p:nvSpPr>
          <p:cNvPr id="5" name="Text Placeholder 4"/>
          <p:cNvSpPr>
            <a:spLocks noGrp="1"/>
          </p:cNvSpPr>
          <p:nvPr>
            <p:ph type="body" sz="quarter" idx="17"/>
          </p:nvPr>
        </p:nvSpPr>
        <p:spPr/>
        <p:txBody>
          <a:bodyPr/>
          <a:lstStyle/>
          <a:p>
            <a:endParaRPr lang="fi-FI" dirty="0"/>
          </a:p>
        </p:txBody>
      </p:sp>
      <p:sp>
        <p:nvSpPr>
          <p:cNvPr id="6" name="Date Placeholder 5"/>
          <p:cNvSpPr>
            <a:spLocks noGrp="1"/>
          </p:cNvSpPr>
          <p:nvPr>
            <p:ph type="dt" sz="half" idx="19"/>
          </p:nvPr>
        </p:nvSpPr>
        <p:spPr/>
        <p:txBody>
          <a:bodyPr/>
          <a:lstStyle/>
          <a:p>
            <a:pPr>
              <a:defRPr/>
            </a:pPr>
            <a:r>
              <a:rPr lang="fi-FI" dirty="0"/>
              <a:t>07.02.2018</a:t>
            </a: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dirty="0"/>
          </a:p>
        </p:txBody>
      </p:sp>
      <p:graphicFrame>
        <p:nvGraphicFramePr>
          <p:cNvPr id="8" name="Table 7"/>
          <p:cNvGraphicFramePr>
            <a:graphicFrameLocks noGrp="1"/>
          </p:cNvGraphicFramePr>
          <p:nvPr>
            <p:extLst>
              <p:ext uri="{D42A27DB-BD31-4B8C-83A1-F6EECF244321}">
                <p14:modId xmlns:p14="http://schemas.microsoft.com/office/powerpoint/2010/main" val="239875511"/>
              </p:ext>
            </p:extLst>
          </p:nvPr>
        </p:nvGraphicFramePr>
        <p:xfrm>
          <a:off x="660631" y="1387740"/>
          <a:ext cx="7595937" cy="2616200"/>
        </p:xfrm>
        <a:graphic>
          <a:graphicData uri="http://schemas.openxmlformats.org/drawingml/2006/table">
            <a:tbl>
              <a:tblPr firstRow="1" bandRow="1">
                <a:tableStyleId>{F5AB1C69-6EDB-4FF4-983F-18BD219EF322}</a:tableStyleId>
              </a:tblPr>
              <a:tblGrid>
                <a:gridCol w="1437202">
                  <a:extLst>
                    <a:ext uri="{9D8B030D-6E8A-4147-A177-3AD203B41FA5}">
                      <a16:colId xmlns:a16="http://schemas.microsoft.com/office/drawing/2014/main" xmlns="" val="4242256733"/>
                    </a:ext>
                  </a:extLst>
                </a:gridCol>
                <a:gridCol w="1322041">
                  <a:extLst>
                    <a:ext uri="{9D8B030D-6E8A-4147-A177-3AD203B41FA5}">
                      <a16:colId xmlns:a16="http://schemas.microsoft.com/office/drawing/2014/main" xmlns="" val="1296031956"/>
                    </a:ext>
                  </a:extLst>
                </a:gridCol>
                <a:gridCol w="1588169">
                  <a:extLst>
                    <a:ext uri="{9D8B030D-6E8A-4147-A177-3AD203B41FA5}">
                      <a16:colId xmlns:a16="http://schemas.microsoft.com/office/drawing/2014/main" xmlns="" val="2158117431"/>
                    </a:ext>
                  </a:extLst>
                </a:gridCol>
                <a:gridCol w="1401398">
                  <a:extLst>
                    <a:ext uri="{9D8B030D-6E8A-4147-A177-3AD203B41FA5}">
                      <a16:colId xmlns:a16="http://schemas.microsoft.com/office/drawing/2014/main" xmlns="" val="1497591474"/>
                    </a:ext>
                  </a:extLst>
                </a:gridCol>
                <a:gridCol w="1847127">
                  <a:extLst>
                    <a:ext uri="{9D8B030D-6E8A-4147-A177-3AD203B41FA5}">
                      <a16:colId xmlns:a16="http://schemas.microsoft.com/office/drawing/2014/main" xmlns="" val="3541853777"/>
                    </a:ext>
                  </a:extLst>
                </a:gridCol>
              </a:tblGrid>
              <a:tr h="574266">
                <a:tc>
                  <a:txBody>
                    <a:bodyPr/>
                    <a:lstStyle/>
                    <a:p>
                      <a:r>
                        <a:rPr lang="fi-FI" dirty="0" err="1"/>
                        <a:t>Types</a:t>
                      </a:r>
                      <a:endParaRPr lang="fi-FI" dirty="0"/>
                    </a:p>
                  </a:txBody>
                  <a:tcPr/>
                </a:tc>
                <a:tc>
                  <a:txBody>
                    <a:bodyPr/>
                    <a:lstStyle/>
                    <a:p>
                      <a:r>
                        <a:rPr lang="fi-FI" dirty="0"/>
                        <a:t>Energy density </a:t>
                      </a:r>
                      <a:br>
                        <a:rPr lang="fi-FI" dirty="0"/>
                      </a:br>
                      <a:r>
                        <a:rPr lang="fi-FI" dirty="0"/>
                        <a:t>Wh/kg</a:t>
                      </a:r>
                    </a:p>
                  </a:txBody>
                  <a:tcPr/>
                </a:tc>
                <a:tc>
                  <a:txBody>
                    <a:bodyPr/>
                    <a:lstStyle/>
                    <a:p>
                      <a:r>
                        <a:rPr lang="fi-FI" dirty="0" err="1"/>
                        <a:t>Self</a:t>
                      </a:r>
                      <a:r>
                        <a:rPr lang="fi-FI" dirty="0"/>
                        <a:t> </a:t>
                      </a:r>
                      <a:r>
                        <a:rPr lang="fi-FI" dirty="0" err="1"/>
                        <a:t>discharge</a:t>
                      </a:r>
                      <a:r>
                        <a:rPr lang="fi-FI" baseline="0" dirty="0"/>
                        <a:t> per 24 </a:t>
                      </a:r>
                      <a:r>
                        <a:rPr lang="fi-FI" baseline="0" dirty="0" err="1"/>
                        <a:t>hours</a:t>
                      </a:r>
                      <a:endParaRPr lang="fi-FI" dirty="0"/>
                    </a:p>
                  </a:txBody>
                  <a:tcPr/>
                </a:tc>
                <a:tc>
                  <a:txBody>
                    <a:bodyPr/>
                    <a:lstStyle/>
                    <a:p>
                      <a:r>
                        <a:rPr lang="fi-FI" dirty="0"/>
                        <a:t>Life</a:t>
                      </a:r>
                      <a:r>
                        <a:rPr lang="fi-FI" baseline="0" dirty="0"/>
                        <a:t> </a:t>
                      </a:r>
                      <a:r>
                        <a:rPr lang="fi-FI" baseline="0" dirty="0" err="1"/>
                        <a:t>time</a:t>
                      </a:r>
                      <a:endParaRPr lang="fi-FI" dirty="0"/>
                    </a:p>
                  </a:txBody>
                  <a:tcPr/>
                </a:tc>
                <a:tc>
                  <a:txBody>
                    <a:bodyPr/>
                    <a:lstStyle/>
                    <a:p>
                      <a:r>
                        <a:rPr lang="fi-FI" dirty="0" err="1"/>
                        <a:t>Cycle</a:t>
                      </a:r>
                      <a:r>
                        <a:rPr lang="fi-FI" dirty="0"/>
                        <a:t> </a:t>
                      </a:r>
                      <a:r>
                        <a:rPr lang="fi-FI" dirty="0" err="1"/>
                        <a:t>efficiencies</a:t>
                      </a:r>
                      <a:r>
                        <a:rPr lang="fi-FI" dirty="0"/>
                        <a:t> </a:t>
                      </a:r>
                    </a:p>
                  </a:txBody>
                  <a:tcPr/>
                </a:tc>
                <a:extLst>
                  <a:ext uri="{0D108BD9-81ED-4DB2-BD59-A6C34878D82A}">
                    <a16:rowId xmlns:a16="http://schemas.microsoft.com/office/drawing/2014/main" xmlns="" val="4050828128"/>
                  </a:ext>
                </a:extLst>
              </a:tr>
              <a:tr h="370840">
                <a:tc>
                  <a:txBody>
                    <a:bodyPr/>
                    <a:lstStyle/>
                    <a:p>
                      <a:r>
                        <a:rPr lang="fi-FI" dirty="0"/>
                        <a:t>Li-</a:t>
                      </a:r>
                      <a:r>
                        <a:rPr lang="fi-FI" dirty="0" err="1"/>
                        <a:t>ion</a:t>
                      </a:r>
                      <a:endParaRPr lang="fi-FI" dirty="0"/>
                    </a:p>
                  </a:txBody>
                  <a:tcPr/>
                </a:tc>
                <a:tc>
                  <a:txBody>
                    <a:bodyPr/>
                    <a:lstStyle/>
                    <a:p>
                      <a:r>
                        <a:rPr lang="fi-FI" dirty="0"/>
                        <a:t>75-200</a:t>
                      </a:r>
                    </a:p>
                  </a:txBody>
                  <a:tcPr/>
                </a:tc>
                <a:tc>
                  <a:txBody>
                    <a:bodyPr/>
                    <a:lstStyle/>
                    <a:p>
                      <a:r>
                        <a:rPr lang="fi-FI" dirty="0"/>
                        <a:t>0.1-0.3%</a:t>
                      </a:r>
                    </a:p>
                  </a:txBody>
                  <a:tcPr/>
                </a:tc>
                <a:tc>
                  <a:txBody>
                    <a:bodyPr/>
                    <a:lstStyle/>
                    <a:p>
                      <a:r>
                        <a:rPr lang="fi-FI" dirty="0"/>
                        <a:t>5-15</a:t>
                      </a:r>
                    </a:p>
                  </a:txBody>
                  <a:tcPr/>
                </a:tc>
                <a:tc>
                  <a:txBody>
                    <a:bodyPr/>
                    <a:lstStyle/>
                    <a:p>
                      <a:r>
                        <a:rPr lang="fi-FI" dirty="0"/>
                        <a:t>90-97%</a:t>
                      </a:r>
                    </a:p>
                  </a:txBody>
                  <a:tcPr/>
                </a:tc>
                <a:extLst>
                  <a:ext uri="{0D108BD9-81ED-4DB2-BD59-A6C34878D82A}">
                    <a16:rowId xmlns:a16="http://schemas.microsoft.com/office/drawing/2014/main" xmlns="" val="360420304"/>
                  </a:ext>
                </a:extLst>
              </a:tr>
              <a:tr h="370840">
                <a:tc>
                  <a:txBody>
                    <a:bodyPr/>
                    <a:lstStyle/>
                    <a:p>
                      <a:r>
                        <a:rPr lang="fi-FI" dirty="0" err="1"/>
                        <a:t>Lead-acid</a:t>
                      </a:r>
                      <a:endParaRPr lang="fi-FI" dirty="0"/>
                    </a:p>
                  </a:txBody>
                  <a:tcPr/>
                </a:tc>
                <a:tc>
                  <a:txBody>
                    <a:bodyPr/>
                    <a:lstStyle/>
                    <a:p>
                      <a:r>
                        <a:rPr lang="fi-FI" dirty="0"/>
                        <a:t>30-50</a:t>
                      </a:r>
                    </a:p>
                  </a:txBody>
                  <a:tcPr/>
                </a:tc>
                <a:tc>
                  <a:txBody>
                    <a:bodyPr/>
                    <a:lstStyle/>
                    <a:p>
                      <a:pPr marL="0" marR="0" lvl="0" indent="0" algn="l" defTabSz="389626" rtl="0" eaLnBrk="1" fontAlgn="auto" latinLnBrk="0" hangingPunct="1">
                        <a:lnSpc>
                          <a:spcPct val="100000"/>
                        </a:lnSpc>
                        <a:spcBef>
                          <a:spcPts val="0"/>
                        </a:spcBef>
                        <a:spcAft>
                          <a:spcPts val="0"/>
                        </a:spcAft>
                        <a:buClrTx/>
                        <a:buSzTx/>
                        <a:buFontTx/>
                        <a:buNone/>
                        <a:tabLst/>
                        <a:defRPr/>
                      </a:pPr>
                      <a:r>
                        <a:rPr lang="fi-FI" dirty="0"/>
                        <a:t>0.1-0.3%</a:t>
                      </a:r>
                    </a:p>
                  </a:txBody>
                  <a:tcPr/>
                </a:tc>
                <a:tc>
                  <a:txBody>
                    <a:bodyPr/>
                    <a:lstStyle/>
                    <a:p>
                      <a:r>
                        <a:rPr lang="fi-FI" dirty="0"/>
                        <a:t>5-15</a:t>
                      </a:r>
                    </a:p>
                  </a:txBody>
                  <a:tcPr/>
                </a:tc>
                <a:tc>
                  <a:txBody>
                    <a:bodyPr/>
                    <a:lstStyle/>
                    <a:p>
                      <a:r>
                        <a:rPr lang="fi-FI" dirty="0"/>
                        <a:t>70-80%</a:t>
                      </a:r>
                    </a:p>
                  </a:txBody>
                  <a:tcPr/>
                </a:tc>
                <a:extLst>
                  <a:ext uri="{0D108BD9-81ED-4DB2-BD59-A6C34878D82A}">
                    <a16:rowId xmlns:a16="http://schemas.microsoft.com/office/drawing/2014/main" xmlns="" val="3849559316"/>
                  </a:ext>
                </a:extLst>
              </a:tr>
              <a:tr h="370840">
                <a:tc>
                  <a:txBody>
                    <a:bodyPr/>
                    <a:lstStyle/>
                    <a:p>
                      <a:r>
                        <a:rPr lang="fi-FI" dirty="0"/>
                        <a:t>Vanadium </a:t>
                      </a:r>
                      <a:r>
                        <a:rPr lang="fi-FI" dirty="0" err="1"/>
                        <a:t>Redox</a:t>
                      </a:r>
                      <a:r>
                        <a:rPr lang="fi-FI" dirty="0"/>
                        <a:t> </a:t>
                      </a:r>
                      <a:r>
                        <a:rPr lang="fi-FI" dirty="0" err="1"/>
                        <a:t>flow</a:t>
                      </a:r>
                      <a:endParaRPr lang="fi-FI" dirty="0"/>
                    </a:p>
                  </a:txBody>
                  <a:tcPr/>
                </a:tc>
                <a:tc>
                  <a:txBody>
                    <a:bodyPr/>
                    <a:lstStyle/>
                    <a:p>
                      <a:r>
                        <a:rPr lang="fi-FI" dirty="0"/>
                        <a:t>10-30</a:t>
                      </a:r>
                    </a:p>
                  </a:txBody>
                  <a:tcPr/>
                </a:tc>
                <a:tc>
                  <a:txBody>
                    <a:bodyPr/>
                    <a:lstStyle/>
                    <a:p>
                      <a:r>
                        <a:rPr lang="fi-FI" dirty="0" err="1"/>
                        <a:t>Less</a:t>
                      </a:r>
                      <a:r>
                        <a:rPr lang="fi-FI" baseline="0" dirty="0"/>
                        <a:t> </a:t>
                      </a:r>
                      <a:r>
                        <a:rPr lang="fi-FI" baseline="0" dirty="0" err="1"/>
                        <a:t>than</a:t>
                      </a:r>
                      <a:r>
                        <a:rPr lang="fi-FI" baseline="0" dirty="0"/>
                        <a:t> 0.1%</a:t>
                      </a:r>
                      <a:endParaRPr lang="fi-FI" dirty="0"/>
                    </a:p>
                  </a:txBody>
                  <a:tcPr/>
                </a:tc>
                <a:tc>
                  <a:txBody>
                    <a:bodyPr/>
                    <a:lstStyle/>
                    <a:p>
                      <a:r>
                        <a:rPr lang="fi-FI" dirty="0"/>
                        <a:t>5-10</a:t>
                      </a:r>
                    </a:p>
                  </a:txBody>
                  <a:tcPr/>
                </a:tc>
                <a:tc>
                  <a:txBody>
                    <a:bodyPr/>
                    <a:lstStyle/>
                    <a:p>
                      <a:r>
                        <a:rPr lang="fi-FI" dirty="0"/>
                        <a:t>75-85%</a:t>
                      </a:r>
                    </a:p>
                  </a:txBody>
                  <a:tcPr/>
                </a:tc>
                <a:extLst>
                  <a:ext uri="{0D108BD9-81ED-4DB2-BD59-A6C34878D82A}">
                    <a16:rowId xmlns:a16="http://schemas.microsoft.com/office/drawing/2014/main" xmlns="" val="2378641711"/>
                  </a:ext>
                </a:extLst>
              </a:tr>
              <a:tr h="370840">
                <a:tc>
                  <a:txBody>
                    <a:bodyPr/>
                    <a:lstStyle/>
                    <a:p>
                      <a:r>
                        <a:rPr lang="fi-FI" dirty="0" err="1"/>
                        <a:t>Sodium</a:t>
                      </a:r>
                      <a:r>
                        <a:rPr lang="fi-FI" baseline="0" dirty="0"/>
                        <a:t> </a:t>
                      </a:r>
                      <a:r>
                        <a:rPr lang="fi-FI" baseline="0" dirty="0" err="1"/>
                        <a:t>Sulfur</a:t>
                      </a:r>
                      <a:endParaRPr lang="fi-FI" dirty="0"/>
                    </a:p>
                  </a:txBody>
                  <a:tcPr/>
                </a:tc>
                <a:tc>
                  <a:txBody>
                    <a:bodyPr/>
                    <a:lstStyle/>
                    <a:p>
                      <a:r>
                        <a:rPr lang="fi-FI" dirty="0"/>
                        <a:t>150-250</a:t>
                      </a:r>
                    </a:p>
                  </a:txBody>
                  <a:tcPr/>
                </a:tc>
                <a:tc>
                  <a:txBody>
                    <a:bodyPr/>
                    <a:lstStyle/>
                    <a:p>
                      <a:pPr marL="0" marR="0" lvl="0" indent="0" algn="l" defTabSz="389626" rtl="0" eaLnBrk="1" fontAlgn="auto" latinLnBrk="0" hangingPunct="1">
                        <a:lnSpc>
                          <a:spcPct val="100000"/>
                        </a:lnSpc>
                        <a:spcBef>
                          <a:spcPts val="0"/>
                        </a:spcBef>
                        <a:spcAft>
                          <a:spcPts val="0"/>
                        </a:spcAft>
                        <a:buClrTx/>
                        <a:buSzTx/>
                        <a:buFontTx/>
                        <a:buNone/>
                        <a:tabLst/>
                        <a:defRPr/>
                      </a:pPr>
                      <a:r>
                        <a:rPr lang="fi-FI" dirty="0" err="1"/>
                        <a:t>Almost</a:t>
                      </a:r>
                      <a:r>
                        <a:rPr lang="fi-FI" dirty="0"/>
                        <a:t> </a:t>
                      </a:r>
                      <a:r>
                        <a:rPr lang="fi-FI" dirty="0" err="1"/>
                        <a:t>zero</a:t>
                      </a:r>
                      <a:endParaRPr lang="fi-FI" dirty="0"/>
                    </a:p>
                    <a:p>
                      <a:endParaRPr lang="fi-FI" dirty="0"/>
                    </a:p>
                  </a:txBody>
                  <a:tcPr/>
                </a:tc>
                <a:tc>
                  <a:txBody>
                    <a:bodyPr/>
                    <a:lstStyle/>
                    <a:p>
                      <a:pPr marL="0" marR="0" lvl="0" indent="0" algn="l" defTabSz="389626" rtl="0" eaLnBrk="1" fontAlgn="auto" latinLnBrk="0" hangingPunct="1">
                        <a:lnSpc>
                          <a:spcPct val="100000"/>
                        </a:lnSpc>
                        <a:spcBef>
                          <a:spcPts val="0"/>
                        </a:spcBef>
                        <a:spcAft>
                          <a:spcPts val="0"/>
                        </a:spcAft>
                        <a:buClrTx/>
                        <a:buSzTx/>
                        <a:buFontTx/>
                        <a:buNone/>
                        <a:tabLst/>
                        <a:defRPr/>
                      </a:pPr>
                      <a:r>
                        <a:rPr lang="fi-FI" dirty="0"/>
                        <a:t>12-20</a:t>
                      </a:r>
                    </a:p>
                    <a:p>
                      <a:endParaRPr lang="fi-FI" dirty="0"/>
                    </a:p>
                  </a:txBody>
                  <a:tcPr/>
                </a:tc>
                <a:tc>
                  <a:txBody>
                    <a:bodyPr/>
                    <a:lstStyle/>
                    <a:p>
                      <a:r>
                        <a:rPr lang="fi-FI" dirty="0"/>
                        <a:t>75-90%</a:t>
                      </a:r>
                    </a:p>
                  </a:txBody>
                  <a:tcPr/>
                </a:tc>
                <a:extLst>
                  <a:ext uri="{0D108BD9-81ED-4DB2-BD59-A6C34878D82A}">
                    <a16:rowId xmlns:a16="http://schemas.microsoft.com/office/drawing/2014/main" xmlns="" val="3927033578"/>
                  </a:ext>
                </a:extLst>
              </a:tr>
            </a:tbl>
          </a:graphicData>
        </a:graphic>
      </p:graphicFrame>
    </p:spTree>
    <p:extLst>
      <p:ext uri="{BB962C8B-B14F-4D97-AF65-F5344CB8AC3E}">
        <p14:creationId xmlns:p14="http://schemas.microsoft.com/office/powerpoint/2010/main" val="288381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36A064DC-D601-4557-B054-63FC7A79BC64}"/>
              </a:ext>
            </a:extLst>
          </p:cNvPr>
          <p:cNvSpPr>
            <a:spLocks noGrp="1"/>
          </p:cNvSpPr>
          <p:nvPr>
            <p:ph type="body" sz="quarter" idx="13"/>
          </p:nvPr>
        </p:nvSpPr>
        <p:spPr>
          <a:xfrm>
            <a:off x="528741" y="1247841"/>
            <a:ext cx="8032649" cy="4362318"/>
          </a:xfrm>
        </p:spPr>
        <p:txBody>
          <a:bodyPr>
            <a:noAutofit/>
          </a:bodyPr>
          <a:lstStyle/>
          <a:p>
            <a:pPr>
              <a:buFont typeface="Arial" panose="020B0604020202020204" pitchFamily="34" charset="0"/>
              <a:buChar char="•"/>
            </a:pPr>
            <a:r>
              <a:rPr lang="en-US" sz="1600" dirty="0"/>
              <a:t>Renewable Integration: </a:t>
            </a:r>
            <a:r>
              <a:rPr lang="en-US" sz="1600" b="0" dirty="0"/>
              <a:t>Helps to cope with the intermittent nature of wind and solar. Allows increased penetration of RES in power systems</a:t>
            </a:r>
          </a:p>
          <a:p>
            <a:pPr>
              <a:buFont typeface="Arial" panose="020B0604020202020204" pitchFamily="34" charset="0"/>
              <a:buChar char="•"/>
            </a:pPr>
            <a:endParaRPr lang="en-US" sz="1600" b="0" dirty="0"/>
          </a:p>
          <a:p>
            <a:pPr>
              <a:buFont typeface="Arial" panose="020B0604020202020204" pitchFamily="34" charset="0"/>
              <a:buChar char="•"/>
            </a:pPr>
            <a:r>
              <a:rPr lang="en-US" sz="1600" dirty="0"/>
              <a:t>Frequency Regulation (Primary Control): </a:t>
            </a:r>
            <a:r>
              <a:rPr lang="en-US" sz="1600" b="0" dirty="0"/>
              <a:t>The advantage of responding quickly to the frequency deviation makes BESS favorable resource for frequency regulation</a:t>
            </a:r>
          </a:p>
          <a:p>
            <a:pPr>
              <a:buFont typeface="Arial" panose="020B0604020202020204" pitchFamily="34" charset="0"/>
              <a:buChar char="•"/>
            </a:pPr>
            <a:endParaRPr lang="en-US" sz="1600" dirty="0"/>
          </a:p>
          <a:p>
            <a:pPr>
              <a:buFont typeface="Arial" panose="020B0604020202020204" pitchFamily="34" charset="0"/>
              <a:buChar char="•"/>
            </a:pPr>
            <a:r>
              <a:rPr lang="en-US" sz="1600" dirty="0"/>
              <a:t>Spinning Reserves: </a:t>
            </a:r>
            <a:r>
              <a:rPr lang="en-US" sz="1600" b="0" dirty="0"/>
              <a:t>BESS can act as a spinning reserve in power systems which is discharged when the frequency is below predefined limit and charged when its above satisfactory limit</a:t>
            </a:r>
            <a:endParaRPr lang="en-US" sz="1600" dirty="0"/>
          </a:p>
          <a:p>
            <a:pPr>
              <a:buFont typeface="Arial" panose="020B0604020202020204" pitchFamily="34" charset="0"/>
              <a:buChar char="•"/>
            </a:pPr>
            <a:endParaRPr lang="en-US" sz="1600" dirty="0"/>
          </a:p>
          <a:p>
            <a:pPr>
              <a:buFont typeface="Arial" panose="020B0604020202020204" pitchFamily="34" charset="0"/>
              <a:buChar char="•"/>
            </a:pPr>
            <a:r>
              <a:rPr lang="en-US" sz="1600" dirty="0"/>
              <a:t>Transmission Relief: </a:t>
            </a:r>
            <a:r>
              <a:rPr lang="en-US" sz="1600" b="0" dirty="0"/>
              <a:t>BESS can support loads locally to reduce the stress from transmission lines during peak hours</a:t>
            </a:r>
          </a:p>
          <a:p>
            <a:pPr>
              <a:buFont typeface="Arial" panose="020B0604020202020204" pitchFamily="34" charset="0"/>
              <a:buChar char="•"/>
            </a:pPr>
            <a:endParaRPr lang="en-US" sz="1600" b="0" dirty="0"/>
          </a:p>
          <a:p>
            <a:pPr>
              <a:buFont typeface="Arial" panose="020B0604020202020204" pitchFamily="34" charset="0"/>
              <a:buChar char="•"/>
            </a:pPr>
            <a:r>
              <a:rPr lang="en-US" sz="1600" dirty="0"/>
              <a:t>Voltage Regulation: </a:t>
            </a:r>
            <a:r>
              <a:rPr lang="en-US" sz="1600" b="0" dirty="0"/>
              <a:t>BESS can support voltage in distribution system. This allows integration of RES and prevent converter tripping due to low voltages</a:t>
            </a:r>
          </a:p>
          <a:p>
            <a:pPr>
              <a:buFont typeface="Arial" panose="020B0604020202020204" pitchFamily="34" charset="0"/>
              <a:buChar char="•"/>
            </a:pPr>
            <a:endParaRPr lang="en-US" sz="1600" b="0" dirty="0"/>
          </a:p>
          <a:p>
            <a:pPr>
              <a:buFont typeface="Arial" panose="020B0604020202020204" pitchFamily="34" charset="0"/>
              <a:buChar char="•"/>
            </a:pPr>
            <a:r>
              <a:rPr lang="en-US" sz="1600" dirty="0"/>
              <a:t>Peak Load Shaving: </a:t>
            </a:r>
            <a:r>
              <a:rPr lang="en-US" sz="1600" b="0" dirty="0"/>
              <a:t>BESS can be used for peak load shaving and power smoothing. BESS peak load shaving has proved to be economically feasible for peak load lasting less than 1 hour. </a:t>
            </a:r>
          </a:p>
        </p:txBody>
      </p:sp>
      <p:sp>
        <p:nvSpPr>
          <p:cNvPr id="3" name="Title 2">
            <a:extLst>
              <a:ext uri="{FF2B5EF4-FFF2-40B4-BE49-F238E27FC236}">
                <a16:creationId xmlns:a16="http://schemas.microsoft.com/office/drawing/2014/main" xmlns="" id="{052DBCBB-8D12-42CB-BB9A-770C37E4708B}"/>
              </a:ext>
            </a:extLst>
          </p:cNvPr>
          <p:cNvSpPr>
            <a:spLocks noGrp="1"/>
          </p:cNvSpPr>
          <p:nvPr>
            <p:ph type="ctrTitle"/>
          </p:nvPr>
        </p:nvSpPr>
        <p:spPr>
          <a:xfrm>
            <a:off x="572400" y="451406"/>
            <a:ext cx="7988990" cy="900000"/>
          </a:xfrm>
        </p:spPr>
        <p:txBody>
          <a:bodyPr/>
          <a:lstStyle/>
          <a:p>
            <a:r>
              <a:rPr lang="en-US" dirty="0"/>
              <a:t>Role of BESS in Power Systems</a:t>
            </a:r>
            <a:endParaRPr lang="en-AU" dirty="0"/>
          </a:p>
        </p:txBody>
      </p:sp>
      <p:sp>
        <p:nvSpPr>
          <p:cNvPr id="4" name="Text Placeholder 3">
            <a:extLst>
              <a:ext uri="{FF2B5EF4-FFF2-40B4-BE49-F238E27FC236}">
                <a16:creationId xmlns:a16="http://schemas.microsoft.com/office/drawing/2014/main" xmlns="" id="{BC76AE10-E968-41FD-A0FE-ABCE108456C3}"/>
              </a:ext>
            </a:extLst>
          </p:cNvPr>
          <p:cNvSpPr>
            <a:spLocks noGrp="1"/>
          </p:cNvSpPr>
          <p:nvPr>
            <p:ph type="body" sz="quarter" idx="16"/>
          </p:nvPr>
        </p:nvSpPr>
        <p:spPr/>
        <p:txBody>
          <a:bodyPr/>
          <a:lstStyle/>
          <a:p>
            <a:endParaRPr lang="en-AU"/>
          </a:p>
        </p:txBody>
      </p:sp>
      <p:sp>
        <p:nvSpPr>
          <p:cNvPr id="5" name="Text Placeholder 4">
            <a:extLst>
              <a:ext uri="{FF2B5EF4-FFF2-40B4-BE49-F238E27FC236}">
                <a16:creationId xmlns:a16="http://schemas.microsoft.com/office/drawing/2014/main" xmlns="" id="{96E2F2DF-94E9-40BB-AF89-F8359C5D04FC}"/>
              </a:ext>
            </a:extLst>
          </p:cNvPr>
          <p:cNvSpPr>
            <a:spLocks noGrp="1"/>
          </p:cNvSpPr>
          <p:nvPr>
            <p:ph type="body" sz="quarter" idx="17"/>
          </p:nvPr>
        </p:nvSpPr>
        <p:spPr/>
        <p:txBody>
          <a:bodyPr/>
          <a:lstStyle/>
          <a:p>
            <a:endParaRPr lang="en-AU"/>
          </a:p>
        </p:txBody>
      </p:sp>
      <p:sp>
        <p:nvSpPr>
          <p:cNvPr id="6" name="Date Placeholder 5">
            <a:extLst>
              <a:ext uri="{FF2B5EF4-FFF2-40B4-BE49-F238E27FC236}">
                <a16:creationId xmlns:a16="http://schemas.microsoft.com/office/drawing/2014/main" xmlns="" id="{55160F68-1894-409E-88F1-26D1C358C3C5}"/>
              </a:ext>
            </a:extLst>
          </p:cNvPr>
          <p:cNvSpPr>
            <a:spLocks noGrp="1"/>
          </p:cNvSpPr>
          <p:nvPr>
            <p:ph type="dt" sz="half" idx="19"/>
          </p:nvPr>
        </p:nvSpPr>
        <p:spPr/>
        <p:txBody>
          <a:bodyPr/>
          <a:lstStyle/>
          <a:p>
            <a:pPr>
              <a:defRPr/>
            </a:pPr>
            <a:r>
              <a:rPr lang="fi-FI"/>
              <a:t>07.02.2018</a:t>
            </a:r>
            <a:endParaRPr lang="en-US" dirty="0"/>
          </a:p>
        </p:txBody>
      </p:sp>
      <p:sp>
        <p:nvSpPr>
          <p:cNvPr id="7" name="Slide Number Placeholder 6">
            <a:extLst>
              <a:ext uri="{FF2B5EF4-FFF2-40B4-BE49-F238E27FC236}">
                <a16:creationId xmlns:a16="http://schemas.microsoft.com/office/drawing/2014/main" xmlns="" id="{CF970881-ED51-4D38-B152-43C6FF8E2386}"/>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dirty="0"/>
          </a:p>
        </p:txBody>
      </p:sp>
    </p:spTree>
    <p:extLst>
      <p:ext uri="{BB962C8B-B14F-4D97-AF65-F5344CB8AC3E}">
        <p14:creationId xmlns:p14="http://schemas.microsoft.com/office/powerpoint/2010/main" val="2399585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12F15BED-5D92-4A92-BD7D-71C80D4288AF}"/>
              </a:ext>
            </a:extLst>
          </p:cNvPr>
          <p:cNvSpPr>
            <a:spLocks noGrp="1"/>
          </p:cNvSpPr>
          <p:nvPr>
            <p:ph type="ctrTitle"/>
          </p:nvPr>
        </p:nvSpPr>
        <p:spPr>
          <a:xfrm>
            <a:off x="572400" y="415072"/>
            <a:ext cx="7772400" cy="900000"/>
          </a:xfrm>
        </p:spPr>
        <p:txBody>
          <a:bodyPr/>
          <a:lstStyle/>
          <a:p>
            <a:r>
              <a:rPr lang="en-US" dirty="0"/>
              <a:t>BESS Peak Load Shaving </a:t>
            </a:r>
            <a:endParaRPr lang="en-AU" dirty="0"/>
          </a:p>
        </p:txBody>
      </p:sp>
      <p:sp>
        <p:nvSpPr>
          <p:cNvPr id="4" name="Text Placeholder 3">
            <a:extLst>
              <a:ext uri="{FF2B5EF4-FFF2-40B4-BE49-F238E27FC236}">
                <a16:creationId xmlns:a16="http://schemas.microsoft.com/office/drawing/2014/main" xmlns="" id="{BB5271AD-268C-4548-8C8D-2891029CAF7F}"/>
              </a:ext>
            </a:extLst>
          </p:cNvPr>
          <p:cNvSpPr>
            <a:spLocks noGrp="1"/>
          </p:cNvSpPr>
          <p:nvPr>
            <p:ph type="body" sz="quarter" idx="16"/>
          </p:nvPr>
        </p:nvSpPr>
        <p:spPr/>
        <p:txBody>
          <a:bodyPr/>
          <a:lstStyle/>
          <a:p>
            <a:endParaRPr lang="en-AU"/>
          </a:p>
        </p:txBody>
      </p:sp>
      <p:sp>
        <p:nvSpPr>
          <p:cNvPr id="5" name="Text Placeholder 4">
            <a:extLst>
              <a:ext uri="{FF2B5EF4-FFF2-40B4-BE49-F238E27FC236}">
                <a16:creationId xmlns:a16="http://schemas.microsoft.com/office/drawing/2014/main" xmlns="" id="{B18534A3-28C9-4940-AE63-36639C68DD89}"/>
              </a:ext>
            </a:extLst>
          </p:cNvPr>
          <p:cNvSpPr>
            <a:spLocks noGrp="1"/>
          </p:cNvSpPr>
          <p:nvPr>
            <p:ph type="body" sz="quarter" idx="17"/>
          </p:nvPr>
        </p:nvSpPr>
        <p:spPr/>
        <p:txBody>
          <a:bodyPr/>
          <a:lstStyle/>
          <a:p>
            <a:endParaRPr lang="en-AU"/>
          </a:p>
        </p:txBody>
      </p:sp>
      <p:sp>
        <p:nvSpPr>
          <p:cNvPr id="6" name="Date Placeholder 5">
            <a:extLst>
              <a:ext uri="{FF2B5EF4-FFF2-40B4-BE49-F238E27FC236}">
                <a16:creationId xmlns:a16="http://schemas.microsoft.com/office/drawing/2014/main" xmlns="" id="{4DF05C3A-8065-4BE2-B346-8871FFB337E1}"/>
              </a:ext>
            </a:extLst>
          </p:cNvPr>
          <p:cNvSpPr>
            <a:spLocks noGrp="1"/>
          </p:cNvSpPr>
          <p:nvPr>
            <p:ph type="dt" sz="half" idx="19"/>
          </p:nvPr>
        </p:nvSpPr>
        <p:spPr/>
        <p:txBody>
          <a:bodyPr/>
          <a:lstStyle/>
          <a:p>
            <a:pPr>
              <a:defRPr/>
            </a:pPr>
            <a:r>
              <a:rPr lang="fi-FI"/>
              <a:t>07.02.2018</a:t>
            </a:r>
            <a:endParaRPr lang="en-US" dirty="0"/>
          </a:p>
        </p:txBody>
      </p:sp>
      <p:sp>
        <p:nvSpPr>
          <p:cNvPr id="7" name="Slide Number Placeholder 6">
            <a:extLst>
              <a:ext uri="{FF2B5EF4-FFF2-40B4-BE49-F238E27FC236}">
                <a16:creationId xmlns:a16="http://schemas.microsoft.com/office/drawing/2014/main" xmlns="" id="{D0E8DEAF-2FB9-4F82-B025-5E5697508B24}"/>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dirty="0"/>
          </a:p>
        </p:txBody>
      </p:sp>
      <p:pic>
        <p:nvPicPr>
          <p:cNvPr id="9" name="Picture 8" descr="A picture containing text, map&#10;&#10;Description generated with very high confidence">
            <a:extLst>
              <a:ext uri="{FF2B5EF4-FFF2-40B4-BE49-F238E27FC236}">
                <a16:creationId xmlns:a16="http://schemas.microsoft.com/office/drawing/2014/main" xmlns="" id="{90929A44-8502-4946-BDD2-7F11A493CB2F}"/>
              </a:ext>
            </a:extLst>
          </p:cNvPr>
          <p:cNvPicPr>
            <a:picLocks noChangeAspect="1"/>
          </p:cNvPicPr>
          <p:nvPr/>
        </p:nvPicPr>
        <p:blipFill>
          <a:blip r:embed="rId3"/>
          <a:stretch>
            <a:fillRect/>
          </a:stretch>
        </p:blipFill>
        <p:spPr>
          <a:xfrm>
            <a:off x="1350433" y="1684866"/>
            <a:ext cx="6443133" cy="3488267"/>
          </a:xfrm>
          <a:prstGeom prst="rect">
            <a:avLst/>
          </a:prstGeom>
        </p:spPr>
      </p:pic>
    </p:spTree>
    <p:extLst>
      <p:ext uri="{BB962C8B-B14F-4D97-AF65-F5344CB8AC3E}">
        <p14:creationId xmlns:p14="http://schemas.microsoft.com/office/powerpoint/2010/main" val="3679215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387740"/>
            <a:ext cx="7988990" cy="4226997"/>
          </a:xfrm>
        </p:spPr>
        <p:txBody>
          <a:bodyPr>
            <a:normAutofit/>
          </a:bodyPr>
          <a:lstStyle/>
          <a:p>
            <a:pPr lvl="1">
              <a:buFont typeface="Arial" panose="020B0604020202020204" pitchFamily="34" charset="0"/>
              <a:buChar char="•"/>
            </a:pPr>
            <a:endParaRPr lang="fi-FI" sz="2600" dirty="0"/>
          </a:p>
        </p:txBody>
      </p:sp>
      <p:sp>
        <p:nvSpPr>
          <p:cNvPr id="3" name="Title 2"/>
          <p:cNvSpPr>
            <a:spLocks noGrp="1"/>
          </p:cNvSpPr>
          <p:nvPr>
            <p:ph type="ctrTitle"/>
          </p:nvPr>
        </p:nvSpPr>
        <p:spPr/>
        <p:txBody>
          <a:bodyPr/>
          <a:lstStyle/>
          <a:p>
            <a:r>
              <a:rPr lang="fi-FI" dirty="0" err="1"/>
              <a:t>The</a:t>
            </a:r>
            <a:r>
              <a:rPr lang="fi-FI" dirty="0"/>
              <a:t> Architecture of BESS</a:t>
            </a:r>
          </a:p>
        </p:txBody>
      </p:sp>
      <p:sp>
        <p:nvSpPr>
          <p:cNvPr id="4" name="Text Placeholder 3"/>
          <p:cNvSpPr>
            <a:spLocks noGrp="1"/>
          </p:cNvSpPr>
          <p:nvPr>
            <p:ph type="body" sz="quarter" idx="16"/>
          </p:nvPr>
        </p:nvSpPr>
        <p:spPr/>
        <p:txBody>
          <a:bodyPr/>
          <a:lstStyle/>
          <a:p>
            <a:endParaRPr lang="fi-FI" dirty="0"/>
          </a:p>
        </p:txBody>
      </p:sp>
      <p:sp>
        <p:nvSpPr>
          <p:cNvPr id="5" name="Text Placeholder 4"/>
          <p:cNvSpPr>
            <a:spLocks noGrp="1"/>
          </p:cNvSpPr>
          <p:nvPr>
            <p:ph type="body" sz="quarter" idx="17"/>
          </p:nvPr>
        </p:nvSpPr>
        <p:spPr/>
        <p:txBody>
          <a:bodyPr/>
          <a:lstStyle/>
          <a:p>
            <a:endParaRPr lang="fi-FI"/>
          </a:p>
        </p:txBody>
      </p:sp>
      <p:sp>
        <p:nvSpPr>
          <p:cNvPr id="6" name="Date Placeholder 5"/>
          <p:cNvSpPr>
            <a:spLocks noGrp="1"/>
          </p:cNvSpPr>
          <p:nvPr>
            <p:ph type="dt" sz="half" idx="19"/>
          </p:nvPr>
        </p:nvSpPr>
        <p:spPr/>
        <p:txBody>
          <a:bodyPr/>
          <a:lstStyle/>
          <a:p>
            <a:pPr>
              <a:defRPr/>
            </a:pPr>
            <a:r>
              <a:rPr lang="fi-FI"/>
              <a:t>07.02.2018</a:t>
            </a: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dirty="0"/>
          </a:p>
        </p:txBody>
      </p:sp>
      <p:pic>
        <p:nvPicPr>
          <p:cNvPr id="8" name="Picture 7"/>
          <p:cNvPicPr>
            <a:picLocks noChangeAspect="1"/>
          </p:cNvPicPr>
          <p:nvPr/>
        </p:nvPicPr>
        <p:blipFill>
          <a:blip r:embed="rId3"/>
          <a:stretch>
            <a:fillRect/>
          </a:stretch>
        </p:blipFill>
        <p:spPr>
          <a:xfrm>
            <a:off x="1375582" y="1497600"/>
            <a:ext cx="6380776" cy="4073005"/>
          </a:xfrm>
          <a:prstGeom prst="rect">
            <a:avLst/>
          </a:prstGeom>
        </p:spPr>
      </p:pic>
    </p:spTree>
    <p:extLst>
      <p:ext uri="{BB962C8B-B14F-4D97-AF65-F5344CB8AC3E}">
        <p14:creationId xmlns:p14="http://schemas.microsoft.com/office/powerpoint/2010/main" val="2624925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387740"/>
            <a:ext cx="7988990" cy="4226997"/>
          </a:xfrm>
        </p:spPr>
        <p:txBody>
          <a:bodyPr>
            <a:normAutofit/>
          </a:bodyPr>
          <a:lstStyle/>
          <a:p>
            <a:pPr>
              <a:buFont typeface="Arial" panose="020B0604020202020204" pitchFamily="34" charset="0"/>
              <a:buChar char="•"/>
            </a:pPr>
            <a:r>
              <a:rPr lang="en-US" sz="1600" dirty="0"/>
              <a:t>The BESS architecture consists of the </a:t>
            </a:r>
            <a:r>
              <a:rPr lang="fi-FI" sz="1600" dirty="0"/>
              <a:t>following components</a:t>
            </a:r>
          </a:p>
          <a:p>
            <a:pPr lvl="1">
              <a:buFont typeface="Arial" panose="020B0604020202020204" pitchFamily="34" charset="0"/>
              <a:buChar char="•"/>
            </a:pPr>
            <a:r>
              <a:rPr lang="fi-FI" sz="1600" b="1" dirty="0" err="1"/>
              <a:t>Battery</a:t>
            </a:r>
            <a:r>
              <a:rPr lang="fi-FI" sz="1600" b="1" dirty="0"/>
              <a:t> </a:t>
            </a:r>
            <a:r>
              <a:rPr lang="fi-FI" sz="1600" b="1" dirty="0" err="1"/>
              <a:t>pack</a:t>
            </a:r>
            <a:r>
              <a:rPr lang="fi-FI" sz="1600" dirty="0"/>
              <a:t/>
            </a:r>
            <a:br>
              <a:rPr lang="fi-FI" sz="1600" dirty="0"/>
            </a:br>
            <a:r>
              <a:rPr lang="en-US" sz="1600" b="0" dirty="0"/>
              <a:t>Number of battery cells</a:t>
            </a:r>
            <a:r>
              <a:rPr lang="en-US" sz="1600" dirty="0"/>
              <a:t> connected</a:t>
            </a:r>
            <a:r>
              <a:rPr lang="en-US" sz="1600" b="0" dirty="0"/>
              <a:t> in serial or parallel arrangement.</a:t>
            </a:r>
            <a:endParaRPr lang="fi-FI" sz="1600" dirty="0"/>
          </a:p>
          <a:p>
            <a:pPr lvl="1">
              <a:buFont typeface="Arial" panose="020B0604020202020204" pitchFamily="34" charset="0"/>
              <a:buChar char="•"/>
            </a:pPr>
            <a:r>
              <a:rPr lang="fi-FI" sz="1600" b="1" dirty="0" err="1"/>
              <a:t>Battery</a:t>
            </a:r>
            <a:r>
              <a:rPr lang="fi-FI" sz="1600" b="1" dirty="0"/>
              <a:t> management </a:t>
            </a:r>
            <a:r>
              <a:rPr lang="fi-FI" sz="1600" b="1" dirty="0" err="1"/>
              <a:t>system</a:t>
            </a:r>
            <a:r>
              <a:rPr lang="fi-FI" sz="1600" b="1" dirty="0"/>
              <a:t>(BMS)</a:t>
            </a:r>
            <a:br>
              <a:rPr lang="fi-FI" sz="1600" b="1" dirty="0"/>
            </a:br>
            <a:r>
              <a:rPr lang="fi-FI" sz="1600" dirty="0"/>
              <a:t>BMS </a:t>
            </a:r>
            <a:r>
              <a:rPr lang="en-US" sz="1600" b="0" dirty="0"/>
              <a:t>monitors, safeguard and maintain the optimal operation of each battery pack </a:t>
            </a:r>
          </a:p>
          <a:p>
            <a:pPr lvl="1">
              <a:buFont typeface="Arial" panose="020B0604020202020204" pitchFamily="34" charset="0"/>
              <a:buChar char="•"/>
            </a:pPr>
            <a:r>
              <a:rPr lang="fi-FI" sz="1600" b="1" dirty="0"/>
              <a:t>Converter </a:t>
            </a:r>
            <a:r>
              <a:rPr lang="fi-FI" sz="1600" b="1" dirty="0" err="1"/>
              <a:t>electronic</a:t>
            </a:r>
            <a:r>
              <a:rPr lang="fi-FI" sz="1600" b="1" dirty="0"/>
              <a:t> </a:t>
            </a:r>
            <a:r>
              <a:rPr lang="fi-FI" sz="1600" dirty="0"/>
              <a:t/>
            </a:r>
            <a:br>
              <a:rPr lang="fi-FI" sz="1600" dirty="0"/>
            </a:br>
            <a:r>
              <a:rPr lang="fi-FI" sz="1600" b="0" dirty="0" err="1"/>
              <a:t>This</a:t>
            </a:r>
            <a:r>
              <a:rPr lang="fi-FI" sz="1600" b="0" dirty="0"/>
              <a:t> </a:t>
            </a:r>
            <a:r>
              <a:rPr lang="fi-FI" sz="1600" b="0" dirty="0" err="1"/>
              <a:t>part</a:t>
            </a:r>
            <a:r>
              <a:rPr lang="fi-FI" sz="1600" b="0" dirty="0"/>
              <a:t> </a:t>
            </a:r>
            <a:r>
              <a:rPr lang="en-US" sz="1600" b="0" dirty="0"/>
              <a:t>convert the DC output of a battery pack to AC power, and </a:t>
            </a:r>
            <a:r>
              <a:rPr lang="en-US" sz="1600" dirty="0"/>
              <a:t>connect it</a:t>
            </a:r>
            <a:r>
              <a:rPr lang="en-US" sz="1600" b="0" dirty="0"/>
              <a:t> to the grid.</a:t>
            </a:r>
          </a:p>
          <a:p>
            <a:pPr lvl="1">
              <a:buFont typeface="Arial" panose="020B0604020202020204" pitchFamily="34" charset="0"/>
              <a:buChar char="•"/>
            </a:pPr>
            <a:r>
              <a:rPr lang="en-US" sz="1600" b="0" dirty="0"/>
              <a:t> </a:t>
            </a:r>
            <a:r>
              <a:rPr lang="fi-FI" sz="1600" b="1" dirty="0" err="1"/>
              <a:t>Supervisory</a:t>
            </a:r>
            <a:r>
              <a:rPr lang="fi-FI" sz="1600" b="1" dirty="0"/>
              <a:t> </a:t>
            </a:r>
            <a:r>
              <a:rPr lang="fi-FI" sz="1600" b="1" dirty="0" err="1"/>
              <a:t>system</a:t>
            </a:r>
            <a:r>
              <a:rPr lang="fi-FI" sz="1600" b="1" dirty="0"/>
              <a:t> </a:t>
            </a:r>
            <a:r>
              <a:rPr lang="fi-FI" sz="1600" b="1" dirty="0" err="1"/>
              <a:t>control</a:t>
            </a:r>
            <a:r>
              <a:rPr lang="fi-FI" sz="1600" b="1" dirty="0"/>
              <a:t/>
            </a:r>
            <a:br>
              <a:rPr lang="fi-FI" sz="1600" b="1" dirty="0"/>
            </a:br>
            <a:r>
              <a:rPr lang="en-US" sz="1600" dirty="0"/>
              <a:t>Supervise the overall system.</a:t>
            </a:r>
            <a:endParaRPr lang="fi-FI" sz="1600" b="1" dirty="0"/>
          </a:p>
          <a:p>
            <a:pPr lvl="1">
              <a:buFont typeface="Arial" panose="020B0604020202020204" pitchFamily="34" charset="0"/>
              <a:buChar char="•"/>
            </a:pPr>
            <a:r>
              <a:rPr lang="fi-FI" sz="1600" b="1" dirty="0" err="1"/>
              <a:t>Communication</a:t>
            </a:r>
            <a:r>
              <a:rPr lang="fi-FI" sz="1600" dirty="0"/>
              <a:t> </a:t>
            </a:r>
            <a:br>
              <a:rPr lang="fi-FI" sz="1600" dirty="0"/>
            </a:br>
            <a:r>
              <a:rPr lang="en-US" sz="1600" b="0" dirty="0"/>
              <a:t>ICTs are a useful tool for integrating BESS into power systems. The latency for communication between the utility and the BESS must be lower than the ramp rate of the BESS</a:t>
            </a:r>
            <a:endParaRPr lang="fi-FI" sz="1600" dirty="0"/>
          </a:p>
          <a:p>
            <a:pPr lvl="1">
              <a:buFont typeface="Arial" panose="020B0604020202020204" pitchFamily="34" charset="0"/>
              <a:buChar char="•"/>
            </a:pPr>
            <a:endParaRPr lang="fi-FI" sz="2600" dirty="0"/>
          </a:p>
        </p:txBody>
      </p:sp>
      <p:sp>
        <p:nvSpPr>
          <p:cNvPr id="3" name="Title 2"/>
          <p:cNvSpPr>
            <a:spLocks noGrp="1"/>
          </p:cNvSpPr>
          <p:nvPr>
            <p:ph type="ctrTitle"/>
          </p:nvPr>
        </p:nvSpPr>
        <p:spPr/>
        <p:txBody>
          <a:bodyPr/>
          <a:lstStyle/>
          <a:p>
            <a:r>
              <a:rPr lang="fi-FI" dirty="0" err="1"/>
              <a:t>The</a:t>
            </a:r>
            <a:r>
              <a:rPr lang="fi-FI" dirty="0"/>
              <a:t> Architecture of BESS</a:t>
            </a:r>
          </a:p>
        </p:txBody>
      </p:sp>
      <p:sp>
        <p:nvSpPr>
          <p:cNvPr id="4" name="Text Placeholder 3"/>
          <p:cNvSpPr>
            <a:spLocks noGrp="1"/>
          </p:cNvSpPr>
          <p:nvPr>
            <p:ph type="body" sz="quarter" idx="16"/>
          </p:nvPr>
        </p:nvSpPr>
        <p:spPr/>
        <p:txBody>
          <a:bodyPr/>
          <a:lstStyle/>
          <a:p>
            <a:endParaRPr lang="fi-FI" dirty="0"/>
          </a:p>
        </p:txBody>
      </p:sp>
      <p:sp>
        <p:nvSpPr>
          <p:cNvPr id="5" name="Text Placeholder 4"/>
          <p:cNvSpPr>
            <a:spLocks noGrp="1"/>
          </p:cNvSpPr>
          <p:nvPr>
            <p:ph type="body" sz="quarter" idx="17"/>
          </p:nvPr>
        </p:nvSpPr>
        <p:spPr/>
        <p:txBody>
          <a:bodyPr/>
          <a:lstStyle/>
          <a:p>
            <a:endParaRPr lang="fi-FI"/>
          </a:p>
        </p:txBody>
      </p:sp>
      <p:sp>
        <p:nvSpPr>
          <p:cNvPr id="6" name="Date Placeholder 5"/>
          <p:cNvSpPr>
            <a:spLocks noGrp="1"/>
          </p:cNvSpPr>
          <p:nvPr>
            <p:ph type="dt" sz="half" idx="19"/>
          </p:nvPr>
        </p:nvSpPr>
        <p:spPr/>
        <p:txBody>
          <a:bodyPr/>
          <a:lstStyle/>
          <a:p>
            <a:pPr>
              <a:defRPr/>
            </a:pPr>
            <a:r>
              <a:rPr lang="fi-FI"/>
              <a:t>07.02.2018</a:t>
            </a: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dirty="0"/>
          </a:p>
        </p:txBody>
      </p:sp>
    </p:spTree>
    <p:extLst>
      <p:ext uri="{BB962C8B-B14F-4D97-AF65-F5344CB8AC3E}">
        <p14:creationId xmlns:p14="http://schemas.microsoft.com/office/powerpoint/2010/main" val="2280128731"/>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13836</TotalTime>
  <Words>850</Words>
  <Application>Microsoft Office PowerPoint</Application>
  <PresentationFormat>On-screen Show (4:3)</PresentationFormat>
  <Paragraphs>128</Paragraphs>
  <Slides>12</Slides>
  <Notes>9</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presentation</vt:lpstr>
      <vt:lpstr>Aalto Content - Green</vt:lpstr>
      <vt:lpstr>ELEC-E8423 - Smart Grid  Battery Energy Storage Systems</vt:lpstr>
      <vt:lpstr>Introduction</vt:lpstr>
      <vt:lpstr>Storage systems</vt:lpstr>
      <vt:lpstr>Battery Energy Storage Systems (BESS)</vt:lpstr>
      <vt:lpstr>Types of Battery Storage Systems</vt:lpstr>
      <vt:lpstr>Role of BESS in Power Systems</vt:lpstr>
      <vt:lpstr>BESS Peak Load Shaving </vt:lpstr>
      <vt:lpstr>The Architecture of BESS</vt:lpstr>
      <vt:lpstr>The Architecture of BESS</vt:lpstr>
      <vt:lpstr>Current Situation </vt:lpstr>
      <vt:lpstr>Conclusions</vt:lpstr>
      <vt:lpstr>References</vt:lpstr>
    </vt:vector>
  </TitlesOfParts>
  <Company>TKK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Matti Lehtonen</cp:lastModifiedBy>
  <cp:revision>1133</cp:revision>
  <dcterms:created xsi:type="dcterms:W3CDTF">2010-03-23T14:57:30Z</dcterms:created>
  <dcterms:modified xsi:type="dcterms:W3CDTF">2018-03-27T07:43:57Z</dcterms:modified>
</cp:coreProperties>
</file>