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99" r:id="rId2"/>
    <p:sldId id="300" r:id="rId3"/>
    <p:sldId id="302" r:id="rId4"/>
    <p:sldId id="30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2D5"/>
    <a:srgbClr val="125C1B"/>
    <a:srgbClr val="79D985"/>
    <a:srgbClr val="617FAA"/>
    <a:srgbClr val="23802E"/>
    <a:srgbClr val="2FAB3E"/>
    <a:srgbClr val="2FA73D"/>
    <a:srgbClr val="45CB55"/>
    <a:srgbClr val="D8FFDE"/>
    <a:srgbClr val="CDE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2" autoAdjust="0"/>
    <p:restoredTop sz="93923" autoAdjust="0"/>
  </p:normalViewPr>
  <p:slideViewPr>
    <p:cSldViewPr snapToGrid="0">
      <p:cViewPr varScale="1">
        <p:scale>
          <a:sx n="126" d="100"/>
          <a:sy n="126" d="100"/>
        </p:scale>
        <p:origin x="156" y="132"/>
      </p:cViewPr>
      <p:guideLst/>
    </p:cSldViewPr>
  </p:slideViewPr>
  <p:outlineViewPr>
    <p:cViewPr>
      <p:scale>
        <a:sx n="33" d="100"/>
        <a:sy n="33" d="100"/>
      </p:scale>
      <p:origin x="0" y="-603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91497-3B50-4CD8-BC87-0154C13D3CD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D119539E-D1F2-49E0-A8C1-61061E127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3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9539E-D1F2-49E0-A8C1-61061E1276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0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A1E5-3AD6-4213-918B-2E5315BE04F6}" type="datetime1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90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F1E9-6CFC-4DAA-84A6-EF02CC442708}" type="datetime1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/>
            </a:lvl1pPr>
          </a:lstStyle>
          <a:p>
            <a:r>
              <a:rPr lang="en-GB"/>
              <a:t>Literature | Model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9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30F-D526-4136-A48A-1D4433919241}" type="datetime1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15F8D43-7DDF-4ED8-B9E7-3069FC87B8B0}" type="datetime1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GB"/>
              <a:t>Literature | Model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5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512C-693B-496F-936E-B06C54E19030}" type="datetime1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07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6385-98AE-48EA-B574-B986B174523D}" type="datetime1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7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D188-05FA-4A66-85C1-5A7C47D4D25A}" type="datetime1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32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80D-782D-40B8-B22F-EA56FEB89D24}" type="datetime1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8B3-E9DE-4181-9A7A-A63B74522468}" type="datetime1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Literature | Model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3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242C94-3F9E-49BD-B122-DCE3D2261780}" type="datetime1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Literature |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58AD0-D197-4D49-9DB3-6EE390A4C9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3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9378-ADF5-4508-AF78-8C4E69AC4310}" type="datetime1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9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8C18B36-C0B8-4A02-B898-0921D50F8787}" type="datetime1">
              <a:rPr lang="en-GB" smtClean="0"/>
              <a:t>11/03/2021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cap="all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GB"/>
              <a:t>Literature | Model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EF58AD0-D197-4D49-9DB3-6EE390A4C9B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39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C074-9DF1-4098-AB3A-6334ADDB0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Advances in New Energy Technologies</a:t>
            </a:r>
            <a:b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Ex9: Storage in cottage grid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62B0D-81C2-4F98-8C7F-D1E10CDA6C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Justinas JASIŪNAS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E8C6A-B74E-4559-9B6B-B1075AED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1</a:t>
            </a:fld>
            <a:endParaRPr lang="en-GB" dirty="0"/>
          </a:p>
        </p:txBody>
      </p:sp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F77593A0-B085-43E3-8C78-B00AA92C7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679" y="0"/>
            <a:ext cx="1800000" cy="117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85"/>
          <a:stretch/>
        </p:blipFill>
        <p:spPr>
          <a:xfrm>
            <a:off x="9340963" y="1205308"/>
            <a:ext cx="1800000" cy="386280"/>
          </a:xfrm>
          <a:prstGeom prst="rect">
            <a:avLst/>
          </a:prstGeom>
        </p:spPr>
      </p:pic>
      <p:pic>
        <p:nvPicPr>
          <p:cNvPr id="9" name="Content Placeholder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78" y="10713791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9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2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62" y="1649274"/>
            <a:ext cx="1800000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83" y="1649274"/>
            <a:ext cx="1800000" cy="18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655" y="4408148"/>
            <a:ext cx="1800000" cy="18000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783632" y="3207642"/>
            <a:ext cx="6846306" cy="3717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7290655" y="3244814"/>
            <a:ext cx="0" cy="116333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077610" y="2422812"/>
            <a:ext cx="6233225" cy="588127"/>
            <a:chOff x="3077610" y="2422812"/>
            <a:chExt cx="6233225" cy="588127"/>
          </a:xfrm>
        </p:grpSpPr>
        <p:grpSp>
          <p:nvGrpSpPr>
            <p:cNvPr id="34" name="Group 33"/>
            <p:cNvGrpSpPr/>
            <p:nvPr/>
          </p:nvGrpSpPr>
          <p:grpSpPr>
            <a:xfrm>
              <a:off x="3077610" y="2549274"/>
              <a:ext cx="6233225" cy="461665"/>
              <a:chOff x="3077610" y="2982961"/>
              <a:chExt cx="6233225" cy="461665"/>
            </a:xfrm>
          </p:grpSpPr>
          <p:cxnSp>
            <p:nvCxnSpPr>
              <p:cNvPr id="27" name="Straight Arrow Connector 26"/>
              <p:cNvCxnSpPr>
                <a:stCxn id="28" idx="3"/>
                <a:endCxn id="32" idx="1"/>
              </p:cNvCxnSpPr>
              <p:nvPr/>
            </p:nvCxnSpPr>
            <p:spPr>
              <a:xfrm>
                <a:off x="4054711" y="3213794"/>
                <a:ext cx="427902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077610" y="2982961"/>
                <a:ext cx="9771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1kWh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333734" y="2982961"/>
                <a:ext cx="9771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1kWh</a:t>
                </a: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146167" y="2422812"/>
              <a:ext cx="2060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Direct consumption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095293" y="3441515"/>
            <a:ext cx="3676307" cy="2043361"/>
            <a:chOff x="3095293" y="3441515"/>
            <a:chExt cx="3676307" cy="2043361"/>
          </a:xfrm>
        </p:grpSpPr>
        <p:sp>
          <p:nvSpPr>
            <p:cNvPr id="35" name="TextBox 34"/>
            <p:cNvSpPr txBox="1"/>
            <p:nvPr/>
          </p:nvSpPr>
          <p:spPr>
            <a:xfrm>
              <a:off x="3095293" y="3441515"/>
              <a:ext cx="977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1kWh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89032" y="3903180"/>
              <a:ext cx="977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1kWh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83566" y="5023211"/>
              <a:ext cx="1188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0.9kWh</a:t>
              </a:r>
            </a:p>
          </p:txBody>
        </p:sp>
        <p:cxnSp>
          <p:nvCxnSpPr>
            <p:cNvPr id="40" name="Elbow Connector 39"/>
            <p:cNvCxnSpPr>
              <a:stCxn id="35" idx="3"/>
              <a:endCxn id="36" idx="0"/>
            </p:cNvCxnSpPr>
            <p:nvPr/>
          </p:nvCxnSpPr>
          <p:spPr>
            <a:xfrm>
              <a:off x="4072394" y="3672348"/>
              <a:ext cx="2105189" cy="23083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2"/>
              <a:endCxn id="38" idx="0"/>
            </p:cNvCxnSpPr>
            <p:nvPr/>
          </p:nvCxnSpPr>
          <p:spPr>
            <a:xfrm>
              <a:off x="6177583" y="4364845"/>
              <a:ext cx="0" cy="6583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433219" y="4146048"/>
              <a:ext cx="10427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Charging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076162" y="3556931"/>
            <a:ext cx="2904664" cy="1927944"/>
            <a:chOff x="8076162" y="3556931"/>
            <a:chExt cx="2904664" cy="1927944"/>
          </a:xfrm>
        </p:grpSpPr>
        <p:sp>
          <p:nvSpPr>
            <p:cNvPr id="50" name="TextBox 49"/>
            <p:cNvSpPr txBox="1"/>
            <p:nvPr/>
          </p:nvSpPr>
          <p:spPr>
            <a:xfrm>
              <a:off x="8163432" y="5023210"/>
              <a:ext cx="977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1kWh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076162" y="3897024"/>
              <a:ext cx="1137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0.9kWh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792792" y="3556931"/>
              <a:ext cx="1188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0.9kWh</a:t>
              </a:r>
            </a:p>
          </p:txBody>
        </p:sp>
        <p:cxnSp>
          <p:nvCxnSpPr>
            <p:cNvPr id="53" name="Elbow Connector 52"/>
            <p:cNvCxnSpPr>
              <a:stCxn id="51" idx="0"/>
              <a:endCxn id="52" idx="1"/>
            </p:cNvCxnSpPr>
            <p:nvPr/>
          </p:nvCxnSpPr>
          <p:spPr>
            <a:xfrm rot="5400000" flipH="1" flipV="1">
              <a:off x="9164146" y="3268378"/>
              <a:ext cx="109260" cy="114803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0" idx="0"/>
              <a:endCxn id="51" idx="2"/>
            </p:cNvCxnSpPr>
            <p:nvPr/>
          </p:nvCxnSpPr>
          <p:spPr>
            <a:xfrm flipH="1" flipV="1">
              <a:off x="8644760" y="4358689"/>
              <a:ext cx="7223" cy="6645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9310835" y="4146048"/>
              <a:ext cx="1270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Discharging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52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3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62" y="1649274"/>
            <a:ext cx="1800000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83" y="1649274"/>
            <a:ext cx="1800000" cy="18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655" y="4408148"/>
            <a:ext cx="1800000" cy="18000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783632" y="3207642"/>
            <a:ext cx="6846306" cy="3717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7290655" y="3244814"/>
            <a:ext cx="0" cy="116333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240655" y="3207642"/>
            <a:ext cx="1800000" cy="3000506"/>
            <a:chOff x="3663130" y="3207642"/>
            <a:chExt cx="1800000" cy="300050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3130" y="4408148"/>
              <a:ext cx="1800000" cy="1800000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 flipH="1">
              <a:off x="4676503" y="3207642"/>
              <a:ext cx="14800" cy="1463636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527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0DF7E14-ED72-4728-8A78-71AFDA4F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BBE2A8-B618-40C3-B795-1ABDD7C83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9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Assumptions</a:t>
            </a:r>
          </a:p>
          <a:p>
            <a:pPr marL="578358" lvl="1" indent="-285750">
              <a:buFont typeface="Wingdings" panose="05000000000000000000" pitchFamily="2" charset="2"/>
              <a:buChar char="Ø"/>
            </a:pPr>
            <a:r>
              <a:rPr lang="en-US" dirty="0"/>
              <a:t>No curtailment</a:t>
            </a:r>
          </a:p>
          <a:p>
            <a:pPr marL="578358" lvl="1" indent="-285750">
              <a:buFont typeface="Wingdings" panose="05000000000000000000" pitchFamily="2" charset="2"/>
              <a:buChar char="Ø"/>
            </a:pPr>
            <a:r>
              <a:rPr lang="en-US" dirty="0"/>
              <a:t>No power limitations for (dis)charging rates</a:t>
            </a:r>
          </a:p>
          <a:p>
            <a:pPr marL="0" indent="0">
              <a:buNone/>
            </a:pPr>
            <a:r>
              <a:rPr lang="en-US" dirty="0"/>
              <a:t>Calculations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Write down relationships for each situation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(e.g. charging/discharging, battery is full/empty)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 MIN() and MAX() functions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Relationships act as constraints</a:t>
            </a:r>
          </a:p>
          <a:p>
            <a:pPr marL="0">
              <a:buNone/>
            </a:pPr>
            <a:r>
              <a:rPr lang="en-US" dirty="0"/>
              <a:t>Points to avoid common mistakes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dirty="0"/>
              <a:t>Pay attention to (dis)charge efficiencies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dirty="0"/>
              <a:t>Use battery and generator sensibly – only when they are the most valuable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dirty="0"/>
              <a:t>“Read” figures to understand system behavior and consider if it: (1) make sense, (2) satisfy problem constraints, (3) is an optimal way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dirty="0"/>
              <a:t>Power and mass estimates can be done in the same way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F672D-D481-4806-86CB-4F32B574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38518"/>
      </p:ext>
    </p:extLst>
  </p:cSld>
  <p:clrMapOvr>
    <a:masterClrMapping/>
  </p:clrMapOvr>
</p:sld>
</file>

<file path=ppt/theme/theme1.xml><?xml version="1.0" encoding="utf-8"?>
<a:theme xmlns:a="http://schemas.openxmlformats.org/drawingml/2006/main" name="JJ1">
  <a:themeElements>
    <a:clrScheme name="Glamor">
      <a:dk1>
        <a:srgbClr val="FFC000"/>
      </a:dk1>
      <a:lt1>
        <a:srgbClr val="FFC000"/>
      </a:lt1>
      <a:dk2>
        <a:srgbClr val="000000"/>
      </a:dk2>
      <a:lt2>
        <a:srgbClr val="000000"/>
      </a:lt2>
      <a:accent1>
        <a:srgbClr val="7F6000"/>
      </a:accent1>
      <a:accent2>
        <a:srgbClr val="BF9000"/>
      </a:accent2>
      <a:accent3>
        <a:srgbClr val="595959"/>
      </a:accent3>
      <a:accent4>
        <a:srgbClr val="2C2C2C"/>
      </a:accent4>
      <a:accent5>
        <a:srgbClr val="C00000"/>
      </a:accent5>
      <a:accent6>
        <a:srgbClr val="BFBFBF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J1" id="{FAE70C9D-BC1D-4DD0-8CCB-59F8C960B945}" vid="{AA314027-2E7B-4523-BC76-7DEE45C50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JJ1</Template>
  <TotalTime>21569</TotalTime>
  <Words>151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JJ1</vt:lpstr>
      <vt:lpstr>Advances in New Energy Technologies Ex9: Storage in cottage grid</vt:lpstr>
      <vt:lpstr>System A</vt:lpstr>
      <vt:lpstr>System B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measures needed for 100% renewable electricity system in Lithuania and feasibility of their future competitiveness</dc:title>
  <dc:creator>DMD</dc:creator>
  <cp:lastModifiedBy>Jasiunas Justinas</cp:lastModifiedBy>
  <cp:revision>659</cp:revision>
  <dcterms:created xsi:type="dcterms:W3CDTF">2018-08-07T08:25:52Z</dcterms:created>
  <dcterms:modified xsi:type="dcterms:W3CDTF">2021-03-12T13:17:29Z</dcterms:modified>
</cp:coreProperties>
</file>