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4"/>
    <p:sldMasterId id="2147483671" r:id="rId5"/>
    <p:sldMasterId id="2147484795" r:id="rId6"/>
  </p:sldMasterIdLst>
  <p:notesMasterIdLst>
    <p:notesMasterId r:id="rId23"/>
  </p:notesMasterIdLst>
  <p:handoutMasterIdLst>
    <p:handoutMasterId r:id="rId24"/>
  </p:handoutMasterIdLst>
  <p:sldIdLst>
    <p:sldId id="339" r:id="rId7"/>
    <p:sldId id="355" r:id="rId8"/>
    <p:sldId id="390" r:id="rId9"/>
    <p:sldId id="363" r:id="rId10"/>
    <p:sldId id="369" r:id="rId11"/>
    <p:sldId id="375" r:id="rId12"/>
    <p:sldId id="370" r:id="rId13"/>
    <p:sldId id="371" r:id="rId14"/>
    <p:sldId id="383" r:id="rId15"/>
    <p:sldId id="385" r:id="rId16"/>
    <p:sldId id="386" r:id="rId17"/>
    <p:sldId id="388" r:id="rId18"/>
    <p:sldId id="387" r:id="rId19"/>
    <p:sldId id="389" r:id="rId20"/>
    <p:sldId id="376" r:id="rId21"/>
    <p:sldId id="377" r:id="rId22"/>
  </p:sldIdLst>
  <p:sldSz cx="9144000" cy="6858000" type="screen4x3"/>
  <p:notesSz cx="6858000" cy="1400175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96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8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50377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644709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77940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4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46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9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78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9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60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6231112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3F4AF27-22E1-47C7-8C69-716C2DB4B3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436980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8" imgW="530" imgH="531" progId="TCLayout.ActiveDocument.1">
                  <p:embed/>
                </p:oleObj>
              </mc:Choice>
              <mc:Fallback>
                <p:oleObj name="think-cell Slide" r:id="rId8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3F4AF27-22E1-47C7-8C69-716C2DB4B3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58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ena.org/-/media/Files/IRENA/Agency/Publication/2019/May/IRENA_Innovation_Outlook_EV_smart_charging_2019.pdf?la=en&amp;hash=CC1035D2E5A36AE98BA860005233D3EF5A80E6E8" TargetMode="External"/><Relationship Id="rId2" Type="http://schemas.openxmlformats.org/officeDocument/2006/relationships/hyperlink" Target="https://emobility.teknologiateollisuus.fi/sites/emobility/files/inline-files/S%C3%A4hk%C3%B6inen%20liikenne%20tilannekatsaus%202019%20Q4%2020200130%20jaettava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tesla.com/fi_fi/models" TargetMode="External"/><Relationship Id="rId4" Type="http://schemas.openxmlformats.org/officeDocument/2006/relationships/hyperlink" Target="https://www.nissan.fi/ajoneuvot/henkiloautot/leaf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1" y="1772220"/>
            <a:ext cx="6533251" cy="2410209"/>
          </a:xfrm>
        </p:spPr>
        <p:txBody>
          <a:bodyPr>
            <a:normAutofit/>
          </a:bodyPr>
          <a:lstStyle/>
          <a:p>
            <a:r>
              <a:rPr lang="fi-FI" sz="3200" dirty="0"/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i="1" dirty="0"/>
              <a:t>Electric vehicles and their charging systems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 dirty="0"/>
              <a:t>Elena Medina Maldonado </a:t>
            </a:r>
          </a:p>
          <a:p>
            <a:r>
              <a:rPr lang="en-US" i="1" dirty="0"/>
              <a:t>Shamsul </a:t>
            </a:r>
            <a:r>
              <a:rPr lang="en-US" i="1" dirty="0" err="1"/>
              <a:t>Arefeen</a:t>
            </a:r>
            <a:r>
              <a:rPr lang="en-US" i="1" dirty="0"/>
              <a:t> Al Mahmud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725639" cy="163942"/>
          </a:xfrm>
        </p:spPr>
        <p:txBody>
          <a:bodyPr/>
          <a:lstStyle/>
          <a:p>
            <a:r>
              <a:rPr lang="fi-FI" dirty="0"/>
              <a:t>27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D054CD1-F4E3-4FB6-9AEE-39018707C77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D054CD1-F4E3-4FB6-9AEE-39018707C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87740"/>
            <a:ext cx="7772400" cy="44625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2200" dirty="0"/>
              <a:t>Smart Charging</a:t>
            </a:r>
          </a:p>
          <a:p>
            <a:pPr marL="682625" lvl="1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900" b="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9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dapting the charging cycle of EVs: </a:t>
            </a:r>
          </a:p>
          <a:p>
            <a:pPr marL="339725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19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power system </a:t>
            </a:r>
            <a:r>
              <a:rPr lang="en-US" sz="1900" b="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</a:t>
            </a:r>
            <a:r>
              <a:rPr lang="en-US" sz="19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vehicle users </a:t>
            </a:r>
          </a:p>
          <a:p>
            <a:pPr marL="682625" lvl="1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900" b="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9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ntegration of EVs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</a:pPr>
            <a:r>
              <a:rPr lang="en-US" sz="1900" b="0" dirty="0">
                <a:ea typeface="Calibri" panose="020F0502020204030204" pitchFamily="34" charset="0"/>
                <a:cs typeface="Times New Roman" panose="02020603050405020304" pitchFamily="18" charset="0"/>
              </a:rPr>
              <a:t>Main advantages:</a:t>
            </a:r>
            <a:endParaRPr lang="en-US" sz="1900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025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-	Cuts peak load</a:t>
            </a:r>
          </a:p>
          <a:p>
            <a:pPr marL="73025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-	Reduces curtailment</a:t>
            </a:r>
          </a:p>
          <a:p>
            <a:pPr marL="1073150" lvl="2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Allows higher integration </a:t>
            </a:r>
          </a:p>
          <a:p>
            <a:pPr marL="73025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		of renewables</a:t>
            </a:r>
          </a:p>
          <a:p>
            <a:pPr marL="388937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dirty="0"/>
              <a:t>EVs Charging Methods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Sources: [9]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388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n-US" sz="8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Page </a:t>
            </a:r>
            <a:fld id="{7ACE66E0-BE04-47BA-A62D-7BFC499E8192}" type="slidenum">
              <a:rPr kumimoji="0" lang="en-US" alt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3889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D061980-8C50-49C6-ADDA-0F907F4618B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/>
          <a:lstStyle/>
          <a:p>
            <a:pPr marL="0" marR="0" lvl="0" indent="0" algn="l" defTabSz="389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27.04.2021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D62050-AA93-41E4-B1D1-71C927896F7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416979" y="3149082"/>
            <a:ext cx="4526441" cy="23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D054CD1-F4E3-4FB6-9AEE-39018707C77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D054CD1-F4E3-4FB6-9AEE-39018707C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87740"/>
            <a:ext cx="7772400" cy="44625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2200" dirty="0"/>
              <a:t>Smart Charging approach</a:t>
            </a:r>
          </a:p>
          <a:p>
            <a:pPr marL="388937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dirty="0"/>
              <a:t>Smart Charging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Sources: [9]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388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n-US" sz="8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Page </a:t>
            </a:r>
            <a:fld id="{7ACE66E0-BE04-47BA-A62D-7BFC499E8192}" type="slidenum">
              <a:rPr kumimoji="0" lang="en-US" alt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3889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D061980-8C50-49C6-ADDA-0F907F4618B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/>
          <a:lstStyle/>
          <a:p>
            <a:pPr marL="0" marR="0" lvl="0" indent="0" algn="l" defTabSz="389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27.04.2021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46E8D9-D5EE-4A80-8B95-47B4AB1CB47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962480" y="2344538"/>
            <a:ext cx="4992240" cy="28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0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D054CD1-F4E3-4FB6-9AEE-39018707C77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D054CD1-F4E3-4FB6-9AEE-39018707C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87740"/>
            <a:ext cx="7772400" cy="44625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2200" dirty="0"/>
              <a:t>Smart Charging services</a:t>
            </a:r>
          </a:p>
          <a:p>
            <a:pPr marL="388937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dirty="0"/>
              <a:t>Smart Charging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Sources: [9]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388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n-US" sz="8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Page </a:t>
            </a:r>
            <a:fld id="{7ACE66E0-BE04-47BA-A62D-7BFC499E8192}" type="slidenum">
              <a:rPr kumimoji="0" lang="en-US" alt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3889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D061980-8C50-49C6-ADDA-0F907F4618B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/>
          <a:lstStyle/>
          <a:p>
            <a:pPr marL="0" marR="0" lvl="0" indent="0" algn="l" defTabSz="389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27.04.2021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F84FA2-2607-47E7-BA9D-8344753B2EC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593797" y="1878604"/>
            <a:ext cx="6374546" cy="37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D054CD1-F4E3-4FB6-9AEE-39018707C77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D054CD1-F4E3-4FB6-9AEE-39018707C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87740"/>
            <a:ext cx="7772400" cy="446255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Charging infrastructure: </a:t>
            </a:r>
          </a:p>
          <a:p>
            <a:pPr marL="0" lvl="0" indent="0">
              <a:lnSpc>
                <a:spcPct val="107000"/>
              </a:lnSpc>
            </a:pPr>
            <a:r>
              <a:rPr lang="en-US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Major investment for residential and public. </a:t>
            </a:r>
            <a:endParaRPr lang="es-ES" sz="2000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Regulation for vehicle-grid integration: </a:t>
            </a:r>
          </a:p>
          <a:p>
            <a:pPr marL="0" lvl="0" indent="0">
              <a:lnSpc>
                <a:spcPct val="107000"/>
              </a:lnSpc>
            </a:pPr>
            <a:r>
              <a:rPr lang="en-US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Define roles (electricity market + e-mobility market)</a:t>
            </a:r>
          </a:p>
          <a:p>
            <a:pPr marL="0" lvl="0" indent="0">
              <a:lnSpc>
                <a:spcPct val="107000"/>
              </a:lnSpc>
            </a:pPr>
            <a:r>
              <a:rPr lang="en-US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Incentives </a:t>
            </a:r>
          </a:p>
          <a:p>
            <a:pPr marL="342900" lvl="0" indent="-342900">
              <a:lnSpc>
                <a:spcPct val="107000"/>
              </a:lnSpc>
              <a:buFontTx/>
              <a:buChar char="-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ITC control and communication protocols: </a:t>
            </a:r>
          </a:p>
          <a:p>
            <a:pPr marL="0" lvl="0" indent="0">
              <a:lnSpc>
                <a:spcPct val="107000"/>
              </a:lnSpc>
            </a:pPr>
            <a:r>
              <a:rPr lang="en-US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		B</a:t>
            </a:r>
            <a:r>
              <a:rPr lang="en-US" sz="20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idirectional communication for Smart Charging</a:t>
            </a:r>
          </a:p>
          <a:p>
            <a:pPr marL="0" lvl="0" indent="0">
              <a:lnSpc>
                <a:spcPct val="107000"/>
              </a:lnSpc>
            </a:pPr>
            <a:r>
              <a:rPr lang="en-US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		Protocols OSCP, OCPP, VSL</a:t>
            </a: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dirty="0"/>
              <a:t>Key factor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EVs development</a:t>
            </a:r>
            <a:b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Sources: [9], [16]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388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n-US" sz="8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Page </a:t>
            </a:r>
            <a:fld id="{7ACE66E0-BE04-47BA-A62D-7BFC499E8192}" type="slidenum">
              <a:rPr kumimoji="0" lang="en-US" alt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3889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D061980-8C50-49C6-ADDA-0F907F4618B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/>
          <a:lstStyle/>
          <a:p>
            <a:pPr marL="0" marR="0" lvl="0" indent="0" algn="l" defTabSz="389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27.04.2021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564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D054CD1-F4E3-4FB6-9AEE-39018707C77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D054CD1-F4E3-4FB6-9AEE-39018707C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668194"/>
            <a:ext cx="7772400" cy="352161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Plug-in-charging: </a:t>
            </a:r>
            <a:r>
              <a:rPr lang="en-US" sz="1900" b="0" dirty="0">
                <a:ea typeface="Calibri" panose="020F0502020204030204" pitchFamily="34" charset="0"/>
                <a:cs typeface="Times New Roman" panose="02020603050405020304" pitchFamily="18" charset="0"/>
              </a:rPr>
              <a:t>slow and basic charging, Type 2 is the most common charging option in Europe. 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Wireless charging: </a:t>
            </a:r>
            <a:r>
              <a:rPr lang="en-US" sz="1900" b="0" dirty="0">
                <a:ea typeface="Calibri" panose="020F0502020204030204" pitchFamily="34" charset="0"/>
                <a:cs typeface="Times New Roman" panose="02020603050405020304" pitchFamily="18" charset="0"/>
              </a:rPr>
              <a:t>several companies and government is planning to create wireless charging stations for taxis and personal vehicles. </a:t>
            </a:r>
          </a:p>
          <a:p>
            <a:pPr marL="0" lvl="0" indent="0" algn="just">
              <a:lnSpc>
                <a:spcPct val="107000"/>
              </a:lnSpc>
            </a:pPr>
            <a:endParaRPr lang="en-US" sz="19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Smart Charging: </a:t>
            </a:r>
            <a:r>
              <a:rPr lang="en-US" sz="1900" b="0" dirty="0">
                <a:ea typeface="Calibri" panose="020F0502020204030204" pitchFamily="34" charset="0"/>
                <a:cs typeface="Times New Roman" panose="02020603050405020304" pitchFamily="18" charset="0"/>
              </a:rPr>
              <a:t>different services to grid, better integration of renewables </a:t>
            </a:r>
          </a:p>
          <a:p>
            <a:pPr marL="0" lvl="0" indent="0" algn="just">
              <a:lnSpc>
                <a:spcPct val="107000"/>
              </a:lnSpc>
            </a:pPr>
            <a:endParaRPr lang="en-US" sz="19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Integration of EVs in Smart Grids: </a:t>
            </a:r>
            <a:r>
              <a:rPr lang="en-US" sz="1900" b="0" dirty="0">
                <a:ea typeface="Calibri" panose="020F0502020204030204" pitchFamily="34" charset="0"/>
                <a:cs typeface="Times New Roman" panose="02020603050405020304" pitchFamily="18" charset="0"/>
              </a:rPr>
              <a:t>regulation and development of communication technologies (protocols)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Conclusions</a:t>
            </a:r>
            <a:b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388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n-US" sz="8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Page </a:t>
            </a:r>
            <a:fld id="{7ACE66E0-BE04-47BA-A62D-7BFC499E8192}" type="slidenum">
              <a:rPr kumimoji="0" lang="en-US" alt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3889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D061980-8C50-49C6-ADDA-0F907F4618B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/>
          <a:lstStyle/>
          <a:p>
            <a:pPr marL="0" marR="0" lvl="0" indent="0" algn="l" defTabSz="389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27.04.2021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88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62CBC3-B334-4F0F-85BC-4C6E572F32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r>
              <a:rPr lang="en-US" b="0" dirty="0"/>
              <a:t>[1] </a:t>
            </a:r>
            <a:r>
              <a:rPr lang="fi-FI" b="0" dirty="0">
                <a:ea typeface="ＭＳ Ｐゴシック"/>
              </a:rPr>
              <a:t>Teknologiateollisuus. </a:t>
            </a:r>
            <a:r>
              <a:rPr lang="fi-FI" b="0" dirty="0" err="1">
                <a:ea typeface="ＭＳ Ｐゴシック"/>
              </a:rPr>
              <a:t>Visited</a:t>
            </a:r>
            <a:r>
              <a:rPr lang="fi-FI" b="0" dirty="0">
                <a:ea typeface="ＭＳ Ｐゴシック"/>
              </a:rPr>
              <a:t> 12.4.2020. Sähköinen liikenne -tilannekatsaus 2019 Q4. </a:t>
            </a:r>
            <a:r>
              <a:rPr lang="en-US" b="0" dirty="0">
                <a:ea typeface="ＭＳ Ｐゴシック"/>
                <a:cs typeface="Calibri"/>
                <a:hlinkClick r:id="rId2"/>
              </a:rPr>
              <a:t>[Link]</a:t>
            </a:r>
            <a:endParaRPr lang="en-US" b="0" dirty="0"/>
          </a:p>
          <a:p>
            <a:r>
              <a:rPr lang="en-US" b="0" dirty="0"/>
              <a:t>[2] </a:t>
            </a:r>
            <a:r>
              <a:rPr lang="en-US" b="0" dirty="0">
                <a:ea typeface="ＭＳ Ｐゴシック"/>
              </a:rPr>
              <a:t>IRENA (2019), Innovation outlook: Smart charging for electric vehicles, International Renewable Energy Agency, Abu 	Dhabi. </a:t>
            </a:r>
            <a:r>
              <a:rPr lang="fi-FI" b="0" dirty="0">
                <a:ea typeface="ＭＳ Ｐゴシック"/>
              </a:rPr>
              <a:t>ISBN 978-92-9260-124-9. </a:t>
            </a:r>
            <a:r>
              <a:rPr lang="fi-FI" b="0" dirty="0">
                <a:ea typeface="ＭＳ Ｐゴシック"/>
                <a:hlinkClick r:id="rId3"/>
              </a:rPr>
              <a:t>[</a:t>
            </a:r>
            <a:r>
              <a:rPr lang="fi-FI" b="0" dirty="0" err="1">
                <a:ea typeface="ＭＳ Ｐゴシック"/>
                <a:hlinkClick r:id="rId3"/>
              </a:rPr>
              <a:t>Link</a:t>
            </a:r>
            <a:r>
              <a:rPr lang="fi-FI" b="0" dirty="0">
                <a:ea typeface="ＭＳ Ｐゴシック"/>
                <a:hlinkClick r:id="rId3"/>
              </a:rPr>
              <a:t>]</a:t>
            </a:r>
            <a:endParaRPr lang="en-US" b="0" dirty="0"/>
          </a:p>
          <a:p>
            <a:pPr marL="0" lvl="0" indent="0">
              <a:lnSpc>
                <a:spcPct val="150000"/>
              </a:lnSpc>
              <a:spcBef>
                <a:spcPct val="30000"/>
              </a:spcBef>
              <a:defRPr/>
            </a:pPr>
            <a:r>
              <a:rPr lang="en-US" b="0" dirty="0"/>
              <a:t>[3] </a:t>
            </a:r>
            <a:r>
              <a:rPr lang="fi-FI" b="0" dirty="0">
                <a:ea typeface="ＭＳ Ｐゴシック"/>
              </a:rPr>
              <a:t>Nissan. </a:t>
            </a:r>
            <a:r>
              <a:rPr lang="fi-FI" b="0" dirty="0" err="1">
                <a:ea typeface="ＭＳ Ｐゴシック"/>
              </a:rPr>
              <a:t>Visited</a:t>
            </a:r>
            <a:r>
              <a:rPr lang="fi-FI" b="0" dirty="0">
                <a:ea typeface="ＭＳ Ｐゴシック"/>
              </a:rPr>
              <a:t> 12.4.2020. </a:t>
            </a:r>
            <a:r>
              <a:rPr lang="fi-FI" b="0" dirty="0">
                <a:ea typeface="ＭＳ Ｐゴシック"/>
                <a:hlinkClick r:id="rId4"/>
              </a:rPr>
              <a:t>https://www.nissan.fi/ajoneuvot/henkiloautot/leaf.html</a:t>
            </a:r>
            <a:endParaRPr lang="fi-FI" b="0" dirty="0">
              <a:ea typeface="ＭＳ Ｐゴシック"/>
            </a:endParaRPr>
          </a:p>
          <a:p>
            <a:pPr marL="0" lvl="0" indent="0">
              <a:lnSpc>
                <a:spcPct val="150000"/>
              </a:lnSpc>
              <a:spcBef>
                <a:spcPct val="30000"/>
              </a:spcBef>
              <a:defRPr/>
            </a:pPr>
            <a:r>
              <a:rPr lang="fi-FI" b="0" dirty="0">
                <a:ea typeface="ＭＳ Ｐゴシック"/>
              </a:rPr>
              <a:t>[4] Tesla. </a:t>
            </a:r>
            <a:r>
              <a:rPr lang="fi-FI" b="0" dirty="0" err="1">
                <a:ea typeface="ＭＳ Ｐゴシック"/>
              </a:rPr>
              <a:t>Visited</a:t>
            </a:r>
            <a:r>
              <a:rPr lang="fi-FI" b="0" dirty="0">
                <a:ea typeface="ＭＳ Ｐゴシック"/>
              </a:rPr>
              <a:t> 12.4.2020. </a:t>
            </a:r>
            <a:r>
              <a:rPr lang="en-US" b="0" dirty="0">
                <a:ea typeface="ＭＳ Ｐゴシック"/>
                <a:hlinkClick r:id="rId5"/>
              </a:rPr>
              <a:t>https://www.tesla.com/fi_fi/models</a:t>
            </a:r>
            <a:endParaRPr lang="en-US" b="0" dirty="0">
              <a:ea typeface="ＭＳ Ｐゴシック"/>
            </a:endParaRPr>
          </a:p>
          <a:p>
            <a:r>
              <a:rPr lang="en-US" b="0" dirty="0"/>
              <a:t>[5] Top 20 Electric Vehicle in Finland (https://cleantechnica.com/2019/12/06/ev-market-share-in-finland-reached-10-last-month/)</a:t>
            </a:r>
          </a:p>
          <a:p>
            <a:r>
              <a:rPr lang="en-US" b="0" dirty="0"/>
              <a:t>[6] All The Electric-Car Charging Connectors In One Great Big Poster (https://www.greencarreports.com/news/1096058_all-the-electric-car-charging-connectors-in-one-great-big-poster)</a:t>
            </a:r>
          </a:p>
          <a:p>
            <a:r>
              <a:rPr lang="en-US" b="0" dirty="0"/>
              <a:t>[7] CHARGING BASICS 102: Electric Vehicle Charging Levels, Modes and Types Explained (https://www.emobilitysimplified.com/2019/10/ev-charging-levels-modes-types-explained.html)</a:t>
            </a:r>
          </a:p>
          <a:p>
            <a:r>
              <a:rPr lang="en-US" b="0" dirty="0">
                <a:ea typeface="ＭＳ Ｐゴシック"/>
              </a:rPr>
              <a:t>[8]</a:t>
            </a:r>
            <a:r>
              <a:rPr lang="en-GB" b="0" dirty="0">
                <a:ea typeface="ＭＳ Ｐゴシック"/>
              </a:rPr>
              <a:t> Smart Charging: parked EV batteries can save billions in grid balancing </a:t>
            </a:r>
            <a:r>
              <a:rPr lang="en-GB" b="0" dirty="0"/>
              <a:t>(</a:t>
            </a:r>
            <a:r>
              <a:rPr lang="fi-FI" b="0" dirty="0">
                <a:ea typeface="ＭＳ Ｐゴシック"/>
              </a:rPr>
              <a:t>https://energypost.eu/smart-charging-parked-ev-batteries-can-save-billions-in-grid-balancing/)</a:t>
            </a:r>
          </a:p>
          <a:p>
            <a:pPr marL="0" indent="0">
              <a:lnSpc>
                <a:spcPct val="150000"/>
              </a:lnSpc>
            </a:pPr>
            <a:endParaRPr lang="fi-FI" dirty="0">
              <a:ea typeface="ＭＳ Ｐゴシック"/>
            </a:endParaRPr>
          </a:p>
          <a:p>
            <a:endParaRPr lang="en-US" dirty="0"/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B4CCA6-F6DB-422B-9DA2-BA8A3059B6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Source materials used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13068-E362-41F3-A971-D97AB5D014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FA39D1-9940-40C9-AAC7-FCA36240A0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84BD4B-B2EB-45C3-91C0-1D13C5B9853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27.04.2021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1A822-A63B-4A07-90D1-444E66CC673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689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62CBC3-B334-4F0F-85BC-4C6E572F32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</a:pPr>
            <a:r>
              <a:rPr lang="fi-FI" b="0" dirty="0">
                <a:ea typeface="ＭＳ Ｐゴシック"/>
              </a:rPr>
              <a:t>[9] IRENA. Electric Vehicle Smart Charging (2019). Available at:</a:t>
            </a:r>
          </a:p>
          <a:p>
            <a:pPr marL="0" indent="0">
              <a:lnSpc>
                <a:spcPct val="150000"/>
              </a:lnSpc>
            </a:pPr>
            <a:r>
              <a:rPr lang="fi-FI" b="0" dirty="0">
                <a:ea typeface="ＭＳ Ｐゴシック"/>
              </a:rPr>
              <a:t>https://www.irena.org/publications/2019/Sep/Electric-vehicle-smart-charging</a:t>
            </a:r>
          </a:p>
          <a:p>
            <a:pPr marL="0" indent="0">
              <a:lnSpc>
                <a:spcPct val="150000"/>
              </a:lnSpc>
            </a:pPr>
            <a:r>
              <a:rPr lang="fi-FI" b="0" dirty="0">
                <a:ea typeface="ＭＳ Ｐゴシック"/>
              </a:rPr>
              <a:t>[10] IRENA. Innovation Outlook. Smart charging for electric vehicles (2019).</a:t>
            </a:r>
          </a:p>
          <a:p>
            <a:pPr marL="0" indent="0">
              <a:lnSpc>
                <a:spcPct val="150000"/>
              </a:lnSpc>
            </a:pPr>
            <a:r>
              <a:rPr lang="fi-FI" b="0" dirty="0">
                <a:ea typeface="ＭＳ Ｐゴシック"/>
              </a:rPr>
              <a:t>[11] Lacey, G.; Putrus, G.; Bentley, E. Smart EV Charging Schedules: Supporting the Grid and Protecting Battery Life (2017).</a:t>
            </a:r>
          </a:p>
          <a:p>
            <a:pPr marL="0" indent="0">
              <a:lnSpc>
                <a:spcPct val="150000"/>
              </a:lnSpc>
            </a:pPr>
            <a:r>
              <a:rPr lang="fi-FI" b="0" dirty="0">
                <a:ea typeface="ＭＳ Ｐゴシック"/>
              </a:rPr>
              <a:t>[12] University of Strathclyde. Controlled and uncontrolled charging (2018).</a:t>
            </a:r>
          </a:p>
          <a:p>
            <a:pPr marL="0" indent="0">
              <a:lnSpc>
                <a:spcPct val="150000"/>
              </a:lnSpc>
            </a:pPr>
            <a:r>
              <a:rPr lang="fi-FI" b="0" dirty="0">
                <a:ea typeface="ＭＳ Ｐゴシック"/>
              </a:rPr>
              <a:t>[13] Anastasiadis, Anestis G. Kondylis, Georgios P. Polyzakis, Apostolos. Vokas, Georgios. Effects of Increased Electric Vehicles into a Distribution Network (2019).</a:t>
            </a:r>
          </a:p>
          <a:p>
            <a:pPr marL="0" indent="0">
              <a:lnSpc>
                <a:spcPct val="150000"/>
              </a:lnSpc>
            </a:pPr>
            <a:r>
              <a:rPr lang="fi-FI" b="0" dirty="0">
                <a:ea typeface="ＭＳ Ｐゴシック"/>
              </a:rPr>
              <a:t>[14] Mousavi, S.M.; Flynn, D. Controlled Charging of Electric Vehicles to Minimize Energy Losses in Distribution Systems (2016). </a:t>
            </a:r>
          </a:p>
          <a:p>
            <a:pPr marL="0" indent="0">
              <a:lnSpc>
                <a:spcPct val="150000"/>
              </a:lnSpc>
            </a:pPr>
            <a:r>
              <a:rPr lang="fi-FI" b="0" dirty="0">
                <a:ea typeface="ＭＳ Ｐゴシック"/>
              </a:rPr>
              <a:t>[15] IEA. Global EV Outlook 2020 (2020).</a:t>
            </a:r>
          </a:p>
          <a:p>
            <a:pPr marL="0" indent="0">
              <a:lnSpc>
                <a:spcPct val="150000"/>
              </a:lnSpc>
            </a:pPr>
            <a:r>
              <a:rPr lang="fi-FI" b="0" dirty="0">
                <a:ea typeface="ＭＳ Ｐゴシック"/>
              </a:rPr>
              <a:t>[16] Greenflux. Open Protocols, Avaliable at: https://www.greenflux.com/spotlights/open-protocols/</a:t>
            </a:r>
          </a:p>
          <a:p>
            <a:pPr marL="0" indent="0">
              <a:lnSpc>
                <a:spcPct val="150000"/>
              </a:lnSpc>
            </a:pPr>
            <a:endParaRPr lang="fi-FI" dirty="0">
              <a:ea typeface="ＭＳ Ｐゴシック"/>
            </a:endParaRPr>
          </a:p>
          <a:p>
            <a:endParaRPr lang="en-US" dirty="0"/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B4CCA6-F6DB-422B-9DA2-BA8A3059B6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Source materials used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13068-E362-41F3-A971-D97AB5D014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FA39D1-9940-40C9-AAC7-FCA36240A0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84BD4B-B2EB-45C3-91C0-1D13C5B9853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27.04.2021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1A822-A63B-4A07-90D1-444E66CC673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15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60000"/>
              </a:lnSpc>
              <a:buFontTx/>
              <a:buChar char="-"/>
            </a:pPr>
            <a:r>
              <a:rPr lang="en-US" dirty="0"/>
              <a:t>Introduction</a:t>
            </a:r>
          </a:p>
          <a:p>
            <a:pPr marL="285750" indent="-285750">
              <a:lnSpc>
                <a:spcPct val="160000"/>
              </a:lnSpc>
              <a:buFontTx/>
              <a:buChar char="-"/>
            </a:pPr>
            <a:r>
              <a:rPr lang="en-US" dirty="0"/>
              <a:t>Electric Vehicles</a:t>
            </a:r>
          </a:p>
          <a:p>
            <a:pPr marL="285750" indent="-285750">
              <a:lnSpc>
                <a:spcPct val="160000"/>
              </a:lnSpc>
              <a:buFontTx/>
              <a:buChar char="-"/>
            </a:pPr>
            <a:r>
              <a:rPr lang="en-US" dirty="0"/>
              <a:t>Charging System</a:t>
            </a:r>
          </a:p>
          <a:p>
            <a:pPr marL="285750" indent="-285750">
              <a:lnSpc>
                <a:spcPct val="160000"/>
              </a:lnSpc>
              <a:buFontTx/>
              <a:buChar char="-"/>
            </a:pPr>
            <a:r>
              <a:rPr lang="en-US" dirty="0"/>
              <a:t>Charging Components</a:t>
            </a:r>
          </a:p>
          <a:p>
            <a:pPr marL="285750" indent="-285750">
              <a:lnSpc>
                <a:spcPct val="160000"/>
              </a:lnSpc>
              <a:buFontTx/>
              <a:buChar char="-"/>
            </a:pPr>
            <a:r>
              <a:rPr lang="en-US" dirty="0"/>
              <a:t>Charging Methods</a:t>
            </a:r>
          </a:p>
          <a:p>
            <a:pPr marL="285750" indent="-285750">
              <a:lnSpc>
                <a:spcPct val="160000"/>
              </a:lnSpc>
              <a:buFontTx/>
              <a:buChar char="-"/>
            </a:pPr>
            <a:r>
              <a:rPr lang="en-US" dirty="0"/>
              <a:t>Smart Charging</a:t>
            </a:r>
          </a:p>
          <a:p>
            <a:pPr marL="285750" indent="-285750">
              <a:lnSpc>
                <a:spcPct val="160000"/>
              </a:lnSpc>
              <a:buFontTx/>
              <a:buChar char="-"/>
            </a:pPr>
            <a:r>
              <a:rPr lang="en-US" dirty="0"/>
              <a:t>Key factors for EV’s development</a:t>
            </a:r>
          </a:p>
          <a:p>
            <a:pPr marL="285750" indent="-285750">
              <a:lnSpc>
                <a:spcPct val="160000"/>
              </a:lnSpc>
              <a:buFontTx/>
              <a:buChar char="-"/>
            </a:pPr>
            <a:r>
              <a:rPr lang="en-US" dirty="0"/>
              <a:t>Conclusions</a:t>
            </a:r>
          </a:p>
          <a:p>
            <a:pPr marL="285750" indent="-285750">
              <a:lnSpc>
                <a:spcPct val="160000"/>
              </a:lnSpc>
              <a:buFontTx/>
              <a:buChar char="-"/>
            </a:pPr>
            <a:r>
              <a:rPr lang="en-US" dirty="0"/>
              <a:t>Source materials used</a:t>
            </a:r>
          </a:p>
          <a:p>
            <a:pPr marL="285750" indent="-285750">
              <a:lnSpc>
                <a:spcPct val="160000"/>
              </a:lnSpc>
              <a:buFontTx/>
              <a:buChar char="-"/>
            </a:pPr>
            <a:endParaRPr lang="en-US" dirty="0"/>
          </a:p>
          <a:p>
            <a:pPr marL="285750" indent="-285750">
              <a:lnSpc>
                <a:spcPct val="160000"/>
              </a:lnSpc>
              <a:buFontTx/>
              <a:buChar char="-"/>
            </a:pPr>
            <a:endParaRPr lang="en-US" dirty="0"/>
          </a:p>
          <a:p>
            <a:pPr marL="285750" indent="-285750">
              <a:lnSpc>
                <a:spcPct val="160000"/>
              </a:lnSpc>
              <a:buFontTx/>
              <a:buChar char="-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In this presentation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6386C72-7D7A-4A4C-9A6F-56247C013C62}"/>
              </a:ext>
            </a:extLst>
          </p:cNvPr>
          <p:cNvSpPr txBox="1">
            <a:spLocks/>
          </p:cNvSpPr>
          <p:nvPr/>
        </p:nvSpPr>
        <p:spPr>
          <a:xfrm>
            <a:off x="3435923" y="6247663"/>
            <a:ext cx="725639" cy="16394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389626" rtl="0" eaLnBrk="1" fontAlgn="base" hangingPunct="1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  <a:lvl2pPr marL="388938" indent="682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777875" indent="136525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168400" indent="203200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557338" indent="2714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fi-FI" dirty="0"/>
              <a:t>27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60000"/>
              </a:lnSpc>
            </a:pPr>
            <a:r>
              <a:rPr lang="en-US" sz="1200" dirty="0">
                <a:ea typeface="ＭＳ Ｐゴシック"/>
              </a:rPr>
              <a:t>Electric vehicles in Finland</a:t>
            </a:r>
          </a:p>
          <a:p>
            <a:pPr marL="285750" indent="-285750">
              <a:lnSpc>
                <a:spcPct val="160000"/>
              </a:lnSpc>
              <a:buChar char="•"/>
            </a:pPr>
            <a:r>
              <a:rPr lang="en-US" sz="1200" b="0" dirty="0">
                <a:ea typeface="ＭＳ Ｐゴシック"/>
              </a:rPr>
              <a:t>In Finland by end of 2019, 4661 fully electric vehicles and 24704 plug-in hybrids (previous year)</a:t>
            </a:r>
            <a:endParaRPr lang="en-US" sz="1200" b="0" dirty="0"/>
          </a:p>
          <a:p>
            <a:pPr marL="285750" indent="-285750">
              <a:lnSpc>
                <a:spcPct val="160000"/>
              </a:lnSpc>
              <a:buChar char="•"/>
            </a:pPr>
            <a:r>
              <a:rPr lang="en-US" sz="1200" b="0" dirty="0">
                <a:ea typeface="ＭＳ Ｐゴシック"/>
              </a:rPr>
              <a:t>Target by 2030 is to have 250 000 EV's</a:t>
            </a:r>
            <a:endParaRPr lang="en-US" sz="1200" b="0" dirty="0"/>
          </a:p>
          <a:p>
            <a:pPr marL="0" indent="0">
              <a:lnSpc>
                <a:spcPct val="160000"/>
              </a:lnSpc>
            </a:pPr>
            <a:r>
              <a:rPr lang="en-US" sz="1200" dirty="0">
                <a:ea typeface="ＭＳ Ｐゴシック"/>
              </a:rPr>
              <a:t>Charging in Finland</a:t>
            </a:r>
            <a:endParaRPr lang="en-US" sz="1200" b="0" dirty="0"/>
          </a:p>
          <a:p>
            <a:pPr marL="285750" indent="-285750">
              <a:lnSpc>
                <a:spcPct val="160000"/>
              </a:lnSpc>
              <a:buChar char="•"/>
            </a:pPr>
            <a:r>
              <a:rPr lang="en-US" sz="1200" b="0" dirty="0">
                <a:ea typeface="ＭＳ Ｐゴシック"/>
              </a:rPr>
              <a:t>993 (722) public charging stations</a:t>
            </a:r>
            <a:endParaRPr lang="en-US" sz="1200" b="0" dirty="0"/>
          </a:p>
          <a:p>
            <a:pPr marL="285750" indent="-285750">
              <a:lnSpc>
                <a:spcPct val="160000"/>
              </a:lnSpc>
              <a:buChar char="•"/>
            </a:pPr>
            <a:r>
              <a:rPr lang="en-US" sz="1200" b="0" dirty="0">
                <a:ea typeface="ＭＳ Ｐゴシック"/>
              </a:rPr>
              <a:t>Goal is to have 1 public charging spot per 10 EV,s</a:t>
            </a:r>
            <a:endParaRPr lang="en-US" sz="1200" b="0" dirty="0"/>
          </a:p>
          <a:p>
            <a:pPr marL="625475" lvl="1" indent="-285750">
              <a:lnSpc>
                <a:spcPct val="160000"/>
              </a:lnSpc>
              <a:buChar char="•"/>
            </a:pPr>
            <a:r>
              <a:rPr lang="en-US" sz="1200" dirty="0">
                <a:ea typeface="ＭＳ Ｐゴシック"/>
              </a:rPr>
              <a:t>Recommendation to have 1:100 ratio on quick charging point per fully electric vehicles currently ratio at 1:17</a:t>
            </a:r>
            <a:endParaRPr lang="en-US" sz="1200" b="0" dirty="0"/>
          </a:p>
          <a:p>
            <a:pPr marL="625475" lvl="1" indent="-285750">
              <a:lnSpc>
                <a:spcPct val="160000"/>
              </a:lnSpc>
              <a:buChar char="•"/>
            </a:pPr>
            <a:r>
              <a:rPr lang="en-US" sz="1200" dirty="0">
                <a:ea typeface="ＭＳ Ｐゴシック"/>
              </a:rPr>
              <a:t>Recommendation to have 1:10 ratio on basic charging points per EV, currently at 9,4</a:t>
            </a:r>
            <a:endParaRPr lang="en-US" sz="1200" dirty="0"/>
          </a:p>
          <a:p>
            <a:pPr marL="0" indent="0">
              <a:lnSpc>
                <a:spcPct val="160000"/>
              </a:lnSpc>
            </a:pPr>
            <a:r>
              <a:rPr lang="en-US" sz="1200" dirty="0">
                <a:ea typeface="ＭＳ Ｐゴシック"/>
              </a:rPr>
              <a:t>Smart Charging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200" b="0" dirty="0">
                <a:ea typeface="ＭＳ Ｐゴシック"/>
              </a:rPr>
              <a:t>Controlled charging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200" b="0" dirty="0">
                <a:ea typeface="ＭＳ Ｐゴシック"/>
              </a:rPr>
              <a:t>V2X (Vehicle2Grid/Home/X)</a:t>
            </a:r>
          </a:p>
          <a:p>
            <a:pPr marL="0" indent="0">
              <a:lnSpc>
                <a:spcPct val="16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Introduction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6386C72-7D7A-4A4C-9A6F-56247C013C62}"/>
              </a:ext>
            </a:extLst>
          </p:cNvPr>
          <p:cNvSpPr txBox="1">
            <a:spLocks/>
          </p:cNvSpPr>
          <p:nvPr/>
        </p:nvSpPr>
        <p:spPr>
          <a:xfrm>
            <a:off x="3435923" y="6247663"/>
            <a:ext cx="725639" cy="16394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389626" rtl="0" eaLnBrk="1" fontAlgn="base" hangingPunct="1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  <a:lvl2pPr marL="388938" indent="682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777875" indent="136525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168400" indent="203200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557338" indent="2714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fi-FI" dirty="0"/>
              <a:t>27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en-US" dirty="0"/>
              <a:t>21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CDF721A-864F-4E0F-ABD9-AA9869B76D44}"/>
              </a:ext>
            </a:extLst>
          </p:cNvPr>
          <p:cNvSpPr txBox="1"/>
          <p:nvPr/>
        </p:nvSpPr>
        <p:spPr>
          <a:xfrm>
            <a:off x="7034807" y="6247663"/>
            <a:ext cx="1526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bg2"/>
                </a:solidFill>
              </a:rPr>
              <a:t>Sources: [1], [2]</a:t>
            </a:r>
          </a:p>
        </p:txBody>
      </p:sp>
    </p:spTree>
    <p:extLst>
      <p:ext uri="{BB962C8B-B14F-4D97-AF65-F5344CB8AC3E}">
        <p14:creationId xmlns:p14="http://schemas.microsoft.com/office/powerpoint/2010/main" val="136015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599"/>
            <a:ext cx="7988990" cy="41531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</a:pPr>
            <a:r>
              <a:rPr lang="en-US" sz="1300" dirty="0">
                <a:ea typeface="ＭＳ Ｐゴシック"/>
              </a:rPr>
              <a:t>Electric vehicles 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300" b="0" dirty="0">
                <a:ea typeface="ＭＳ Ｐゴシック"/>
              </a:rPr>
              <a:t>Nissan Leaf</a:t>
            </a:r>
            <a:endParaRPr lang="en-US" sz="1300" dirty="0">
              <a:ea typeface="ＭＳ Ｐゴシック"/>
            </a:endParaRPr>
          </a:p>
          <a:p>
            <a:pPr marL="682625" lvl="1" indent="-342900">
              <a:lnSpc>
                <a:spcPct val="150000"/>
              </a:lnSpc>
              <a:buChar char="•"/>
            </a:pPr>
            <a:r>
              <a:rPr lang="en-US" sz="1300" dirty="0">
                <a:ea typeface="ＭＳ Ｐゴシック"/>
              </a:rPr>
              <a:t>40kWh battery up to 270 km range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300" b="0" dirty="0">
                <a:ea typeface="ＭＳ Ｐゴシック"/>
              </a:rPr>
              <a:t>Tesla model S</a:t>
            </a:r>
          </a:p>
          <a:p>
            <a:pPr marL="682625" lvl="1" indent="-342900">
              <a:lnSpc>
                <a:spcPct val="150000"/>
              </a:lnSpc>
              <a:buChar char="•"/>
            </a:pPr>
            <a:r>
              <a:rPr lang="en-US" sz="1300" dirty="0">
                <a:ea typeface="ＭＳ Ｐゴシック"/>
              </a:rPr>
              <a:t>100kWh battery up to 610 km range</a:t>
            </a:r>
            <a:endParaRPr lang="en-US" sz="1300" b="0" dirty="0">
              <a:ea typeface="ＭＳ Ｐゴシック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300" b="0" dirty="0">
                <a:ea typeface="ＭＳ Ｐゴシック"/>
              </a:rPr>
              <a:t>Kia e-Niro</a:t>
            </a:r>
          </a:p>
          <a:p>
            <a:pPr marL="625475" lvl="1" indent="-285750">
              <a:lnSpc>
                <a:spcPct val="150000"/>
              </a:lnSpc>
              <a:buChar char="•"/>
            </a:pPr>
            <a:r>
              <a:rPr lang="en-US" sz="1300" b="0" dirty="0">
                <a:ea typeface="ＭＳ Ｐゴシック"/>
              </a:rPr>
              <a:t>64 kWh battery, up to 370 km range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b="0" dirty="0">
                <a:ea typeface="ＭＳ Ｐゴシック"/>
              </a:rPr>
              <a:t>Lithium-ion batteries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b="0" dirty="0">
              <a:ea typeface="ＭＳ Ｐゴシック"/>
            </a:endParaRPr>
          </a:p>
          <a:p>
            <a:pPr marL="0" indent="0">
              <a:lnSpc>
                <a:spcPct val="150000"/>
              </a:lnSpc>
            </a:pPr>
            <a:r>
              <a:rPr lang="en-US" sz="1300" dirty="0">
                <a:ea typeface="ＭＳ Ｐゴシック"/>
              </a:rPr>
              <a:t>Commercial EVs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300" b="0" dirty="0">
                <a:ea typeface="ＭＳ Ｐゴシック"/>
              </a:rPr>
              <a:t>At least 30% of its bus's electric by 2025</a:t>
            </a:r>
            <a:endParaRPr lang="en-US" sz="1300" dirty="0">
              <a:ea typeface="ＭＳ Ｐゴシック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300" b="0" dirty="0">
                <a:ea typeface="ＭＳ Ｐゴシック"/>
              </a:rPr>
              <a:t>Batteries in a range of 60 kWh to 280 kWh for city use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300" b="0" dirty="0">
                <a:ea typeface="ＭＳ Ｐゴシック"/>
              </a:rPr>
              <a:t>Finland plans to make public taxi’s wireless fast charging enable</a:t>
            </a:r>
          </a:p>
          <a:p>
            <a:pPr marL="0" indent="0">
              <a:lnSpc>
                <a:spcPct val="150000"/>
              </a:lnSpc>
            </a:pPr>
            <a:endParaRPr lang="en-US" dirty="0">
              <a:ea typeface="ＭＳ Ｐゴシック"/>
            </a:endParaRPr>
          </a:p>
          <a:p>
            <a:pPr marL="0" indent="0">
              <a:lnSpc>
                <a:spcPct val="150000"/>
              </a:lnSpc>
            </a:pPr>
            <a:endParaRPr lang="en-US" sz="1300" dirty="0">
              <a:ea typeface="ＭＳ Ｐゴシック"/>
            </a:endParaRPr>
          </a:p>
          <a:p>
            <a:pPr marL="0" indent="0">
              <a:lnSpc>
                <a:spcPct val="150000"/>
              </a:lnSpc>
            </a:pPr>
            <a:endParaRPr lang="en-US" sz="1300" dirty="0">
              <a:ea typeface="ＭＳ Ｐゴシック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Electric vehicles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D99D74-524E-4D64-B81F-0E3DC0E8C566}"/>
              </a:ext>
            </a:extLst>
          </p:cNvPr>
          <p:cNvSpPr txBox="1">
            <a:spLocks/>
          </p:cNvSpPr>
          <p:nvPr/>
        </p:nvSpPr>
        <p:spPr>
          <a:xfrm>
            <a:off x="3435923" y="6247663"/>
            <a:ext cx="725639" cy="16394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389626" rtl="0" eaLnBrk="1" fontAlgn="base" hangingPunct="1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  <a:lvl2pPr marL="388938" indent="682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777875" indent="136525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168400" indent="203200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557338" indent="2714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fi-FI" dirty="0"/>
              <a:t>27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en-US" dirty="0"/>
              <a:t>21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380C600-F578-4B74-B768-F5C90C4F8F46}"/>
              </a:ext>
            </a:extLst>
          </p:cNvPr>
          <p:cNvSpPr txBox="1"/>
          <p:nvPr/>
        </p:nvSpPr>
        <p:spPr>
          <a:xfrm>
            <a:off x="7034807" y="6247663"/>
            <a:ext cx="1526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err="1">
                <a:solidFill>
                  <a:schemeClr val="bg2"/>
                </a:solidFill>
              </a:rPr>
              <a:t>Sources</a:t>
            </a:r>
            <a:r>
              <a:rPr lang="fi-FI" sz="800" dirty="0">
                <a:solidFill>
                  <a:schemeClr val="bg2"/>
                </a:solidFill>
              </a:rPr>
              <a:t>: [3-5]</a:t>
            </a:r>
          </a:p>
        </p:txBody>
      </p:sp>
      <p:pic>
        <p:nvPicPr>
          <p:cNvPr id="3074" name="Picture 2" descr="EV Market Share In Finland Reached 10% Last Month!">
            <a:extLst>
              <a:ext uri="{FF2B5EF4-FFF2-40B4-BE49-F238E27FC236}">
                <a16:creationId xmlns:a16="http://schemas.microsoft.com/office/drawing/2014/main" id="{8CCFD81B-26B7-4F6A-8E31-4F3AD7A19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44" y="1207214"/>
            <a:ext cx="3479256" cy="41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8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63BF5-8560-46B2-883C-90503AED6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4095657" cy="4136400"/>
          </a:xfrm>
        </p:spPr>
        <p:txBody>
          <a:bodyPr>
            <a:normAutofit/>
          </a:bodyPr>
          <a:lstStyle/>
          <a:p>
            <a:pPr marL="0" indent="0"/>
            <a:endParaRPr lang="fi-FI" sz="1300" dirty="0"/>
          </a:p>
          <a:p>
            <a:pPr marL="0" indent="0"/>
            <a:endParaRPr lang="fi-FI" sz="1300" dirty="0"/>
          </a:p>
          <a:p>
            <a:pPr marL="0" indent="0"/>
            <a:r>
              <a:rPr lang="fi-FI" sz="1300" dirty="0"/>
              <a:t>Plug-in </a:t>
            </a:r>
            <a:r>
              <a:rPr lang="fi-FI" sz="1300" dirty="0" err="1"/>
              <a:t>charging</a:t>
            </a:r>
            <a:endParaRPr lang="fi-FI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Europe </a:t>
            </a:r>
            <a:r>
              <a:rPr lang="fi-FI" sz="1300" dirty="0" err="1"/>
              <a:t>has</a:t>
            </a:r>
            <a:r>
              <a:rPr lang="fi-FI" sz="1300" dirty="0"/>
              <a:t> </a:t>
            </a:r>
            <a:r>
              <a:rPr lang="fi-FI" sz="1300" dirty="0" err="1"/>
              <a:t>its</a:t>
            </a:r>
            <a:r>
              <a:rPr lang="fi-FI" sz="1300" dirty="0"/>
              <a:t> </a:t>
            </a:r>
            <a:r>
              <a:rPr lang="fi-FI" sz="1300" dirty="0" err="1"/>
              <a:t>own</a:t>
            </a:r>
            <a:r>
              <a:rPr lang="fi-FI" sz="1300" dirty="0"/>
              <a:t> </a:t>
            </a:r>
            <a:r>
              <a:rPr lang="fi-FI" sz="1300" dirty="0" err="1"/>
              <a:t>standardized</a:t>
            </a:r>
            <a:r>
              <a:rPr lang="fi-FI" sz="1300" dirty="0"/>
              <a:t> </a:t>
            </a:r>
            <a:r>
              <a:rPr lang="fi-FI" sz="1300" dirty="0" err="1"/>
              <a:t>plugs</a:t>
            </a:r>
            <a:r>
              <a:rPr lang="fi-FI" sz="1300" dirty="0"/>
              <a:t> for </a:t>
            </a:r>
            <a:r>
              <a:rPr lang="fi-FI" sz="1300" dirty="0" err="1"/>
              <a:t>EV’s</a:t>
            </a:r>
            <a:endParaRPr lang="fi-FI" sz="1300" b="0" dirty="0"/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fi-FI" sz="1300" dirty="0" err="1"/>
              <a:t>Slow</a:t>
            </a:r>
            <a:r>
              <a:rPr lang="fi-FI" sz="1300" dirty="0"/>
              <a:t> and </a:t>
            </a:r>
            <a:r>
              <a:rPr lang="fi-FI" sz="1300" dirty="0" err="1"/>
              <a:t>basic</a:t>
            </a:r>
            <a:r>
              <a:rPr lang="fi-FI" sz="1300" dirty="0"/>
              <a:t> </a:t>
            </a:r>
            <a:r>
              <a:rPr lang="fi-FI" sz="1300" dirty="0" err="1"/>
              <a:t>charging</a:t>
            </a:r>
            <a:r>
              <a:rPr lang="fi-FI" sz="1300" dirty="0"/>
              <a:t> (AC) -&gt; </a:t>
            </a:r>
            <a:r>
              <a:rPr lang="fi-FI" sz="1300" dirty="0" err="1"/>
              <a:t>Type</a:t>
            </a:r>
            <a:r>
              <a:rPr lang="fi-FI" sz="1300" dirty="0"/>
              <a:t> 2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fi-FI" sz="1300" dirty="0" err="1"/>
              <a:t>Quick</a:t>
            </a:r>
            <a:r>
              <a:rPr lang="fi-FI" sz="1300" dirty="0"/>
              <a:t> </a:t>
            </a:r>
            <a:r>
              <a:rPr lang="fi-FI" sz="1300" dirty="0" err="1"/>
              <a:t>charging</a:t>
            </a:r>
            <a:r>
              <a:rPr lang="fi-FI" sz="1300" dirty="0"/>
              <a:t> (DC) -&gt; CSS </a:t>
            </a:r>
            <a:r>
              <a:rPr lang="fi-FI" sz="1300" dirty="0" err="1"/>
              <a:t>Combo</a:t>
            </a:r>
            <a:endParaRPr lang="fi-FI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err="1"/>
              <a:t>Other</a:t>
            </a:r>
            <a:r>
              <a:rPr lang="fi-FI" sz="1300" dirty="0"/>
              <a:t> </a:t>
            </a:r>
            <a:r>
              <a:rPr lang="fi-FI" sz="1300" dirty="0" err="1"/>
              <a:t>types</a:t>
            </a:r>
            <a:r>
              <a:rPr lang="fi-FI" sz="1300" dirty="0"/>
              <a:t> </a:t>
            </a:r>
            <a:r>
              <a:rPr lang="fi-FI" sz="1300" dirty="0" err="1"/>
              <a:t>are</a:t>
            </a:r>
            <a:r>
              <a:rPr lang="fi-FI" sz="1300" dirty="0"/>
              <a:t> </a:t>
            </a:r>
            <a:r>
              <a:rPr lang="fi-FI" sz="1300" dirty="0" err="1"/>
              <a:t>used</a:t>
            </a:r>
            <a:r>
              <a:rPr lang="fi-FI" sz="1300" dirty="0"/>
              <a:t> for </a:t>
            </a:r>
            <a:r>
              <a:rPr lang="fi-FI" sz="1300" dirty="0" err="1"/>
              <a:t>example</a:t>
            </a:r>
            <a:r>
              <a:rPr lang="fi-FI" sz="1300" dirty="0"/>
              <a:t> Japan and US</a:t>
            </a:r>
          </a:p>
          <a:p>
            <a:pPr marL="0" indent="0" eaLnBrk="1" hangingPunct="1">
              <a:lnSpc>
                <a:spcPct val="160000"/>
              </a:lnSpc>
            </a:pPr>
            <a:endParaRPr lang="fi-FI" b="0" dirty="0"/>
          </a:p>
          <a:p>
            <a:pPr marL="0" indent="0" eaLnBrk="1" hangingPunct="1">
              <a:lnSpc>
                <a:spcPct val="160000"/>
              </a:lnSpc>
            </a:pPr>
            <a:endParaRPr lang="fi-FI" dirty="0"/>
          </a:p>
          <a:p>
            <a:pPr marL="0" indent="0" eaLnBrk="1" hangingPunct="1">
              <a:lnSpc>
                <a:spcPct val="160000"/>
              </a:lnSpc>
            </a:pPr>
            <a:r>
              <a:rPr lang="fi-FI" dirty="0"/>
              <a:t>Public </a:t>
            </a:r>
            <a:r>
              <a:rPr lang="fi-FI" dirty="0" err="1"/>
              <a:t>charging</a:t>
            </a:r>
            <a:r>
              <a:rPr lang="fi-FI" dirty="0"/>
              <a:t> </a:t>
            </a:r>
            <a:r>
              <a:rPr lang="fi-FI" dirty="0" err="1"/>
              <a:t>stations</a:t>
            </a:r>
            <a:r>
              <a:rPr lang="fi-FI" dirty="0"/>
              <a:t> </a:t>
            </a:r>
            <a:r>
              <a:rPr lang="fi-FI" dirty="0" err="1"/>
              <a:t>shall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smart</a:t>
            </a:r>
            <a:r>
              <a:rPr lang="fi-FI" dirty="0"/>
              <a:t> </a:t>
            </a:r>
            <a:r>
              <a:rPr lang="fi-FI" dirty="0" err="1"/>
              <a:t>charging</a:t>
            </a:r>
            <a:r>
              <a:rPr lang="fi-FI" dirty="0"/>
              <a:t> </a:t>
            </a:r>
            <a:r>
              <a:rPr lang="fi-FI" dirty="0" err="1"/>
              <a:t>abilities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</a:t>
            </a:r>
            <a:r>
              <a:rPr lang="fi-FI" dirty="0" err="1"/>
              <a:t>mode</a:t>
            </a:r>
            <a:r>
              <a:rPr lang="fi-FI" dirty="0"/>
              <a:t> 3 </a:t>
            </a:r>
            <a:r>
              <a:rPr lang="fi-FI" dirty="0" err="1"/>
              <a:t>or</a:t>
            </a:r>
            <a:r>
              <a:rPr lang="fi-FI" dirty="0"/>
              <a:t> 4 </a:t>
            </a:r>
          </a:p>
          <a:p>
            <a:pPr marL="0" indent="0" eaLnBrk="1" hangingPunct="1">
              <a:lnSpc>
                <a:spcPct val="160000"/>
              </a:lnSpc>
            </a:pPr>
            <a:endParaRPr lang="fi-FI" dirty="0"/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DB5BB9-A79C-4610-8A4F-04AD980CC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Charging System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91EDD2-7763-41E5-A5EC-8F1AC93E103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27.04.2021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9302-18D4-4D6D-8235-CD703BF0B8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6B9CF-5DCF-48BA-8342-3CDBCB39D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361" y="1222307"/>
            <a:ext cx="4096932" cy="2610107"/>
          </a:xfrm>
          <a:prstGeom prst="rect">
            <a:avLst/>
          </a:prstGeom>
        </p:spPr>
      </p:pic>
      <p:pic>
        <p:nvPicPr>
          <p:cNvPr id="15" name="Kuva 11">
            <a:extLst>
              <a:ext uri="{FF2B5EF4-FFF2-40B4-BE49-F238E27FC236}">
                <a16:creationId xmlns:a16="http://schemas.microsoft.com/office/drawing/2014/main" id="{A15F04D0-5F70-4AE7-BF07-D10254579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793" y="3802989"/>
            <a:ext cx="3512655" cy="1989726"/>
          </a:xfrm>
          <a:prstGeom prst="rect">
            <a:avLst/>
          </a:prstGeom>
        </p:spPr>
      </p:pic>
      <p:sp>
        <p:nvSpPr>
          <p:cNvPr id="11" name="Tekstiruutu 6">
            <a:extLst>
              <a:ext uri="{FF2B5EF4-FFF2-40B4-BE49-F238E27FC236}">
                <a16:creationId xmlns:a16="http://schemas.microsoft.com/office/drawing/2014/main" id="{0374C648-7B32-463D-9168-862AC0AEEFFB}"/>
              </a:ext>
            </a:extLst>
          </p:cNvPr>
          <p:cNvSpPr txBox="1"/>
          <p:nvPr/>
        </p:nvSpPr>
        <p:spPr>
          <a:xfrm>
            <a:off x="7034807" y="6247663"/>
            <a:ext cx="1526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err="1">
                <a:solidFill>
                  <a:schemeClr val="bg2"/>
                </a:solidFill>
              </a:rPr>
              <a:t>Sources</a:t>
            </a:r>
            <a:r>
              <a:rPr lang="fi-FI" sz="800" dirty="0">
                <a:solidFill>
                  <a:schemeClr val="bg2"/>
                </a:solidFill>
              </a:rPr>
              <a:t>: [6]</a:t>
            </a:r>
          </a:p>
        </p:txBody>
      </p:sp>
    </p:spTree>
    <p:extLst>
      <p:ext uri="{BB962C8B-B14F-4D97-AF65-F5344CB8AC3E}">
        <p14:creationId xmlns:p14="http://schemas.microsoft.com/office/powerpoint/2010/main" val="333641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29D5A1-D20E-49AE-B22A-E18DEBCDE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Charging modes of EV’s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EF2D6A-7985-4F18-B9CA-068B52DB565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27.04.2021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05614-7D84-4827-BAAD-F7296A63A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2050" name="Picture 2" descr="CHARGING BASICS 102: Electric Vehicle Charging Levels, Modes and Types  Explained | North America Vs. Europe Charging cables and plug types -  E-Mobility Simplified | Basics of Electric Vehicles and Charging">
            <a:extLst>
              <a:ext uri="{FF2B5EF4-FFF2-40B4-BE49-F238E27FC236}">
                <a16:creationId xmlns:a16="http://schemas.microsoft.com/office/drawing/2014/main" id="{2B60676B-E36D-44A1-99A1-E3A947C6A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" y="1280273"/>
            <a:ext cx="7553641" cy="42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6">
            <a:extLst>
              <a:ext uri="{FF2B5EF4-FFF2-40B4-BE49-F238E27FC236}">
                <a16:creationId xmlns:a16="http://schemas.microsoft.com/office/drawing/2014/main" id="{F908E2A1-7494-488A-98A6-309A90F4FCBA}"/>
              </a:ext>
            </a:extLst>
          </p:cNvPr>
          <p:cNvSpPr txBox="1"/>
          <p:nvPr/>
        </p:nvSpPr>
        <p:spPr>
          <a:xfrm>
            <a:off x="7034807" y="6247663"/>
            <a:ext cx="1526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err="1">
                <a:solidFill>
                  <a:schemeClr val="bg2"/>
                </a:solidFill>
              </a:rPr>
              <a:t>Sources</a:t>
            </a:r>
            <a:r>
              <a:rPr lang="fi-FI" sz="800" dirty="0">
                <a:solidFill>
                  <a:schemeClr val="bg2"/>
                </a:solidFill>
              </a:rPr>
              <a:t>: [7]</a:t>
            </a:r>
          </a:p>
        </p:txBody>
      </p:sp>
    </p:spTree>
    <p:extLst>
      <p:ext uri="{BB962C8B-B14F-4D97-AF65-F5344CB8AC3E}">
        <p14:creationId xmlns:p14="http://schemas.microsoft.com/office/powerpoint/2010/main" val="386261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C36CAD91-FD36-4280-861A-C47C3CD0BFF4}"/>
              </a:ext>
            </a:extLst>
          </p:cNvPr>
          <p:cNvSpPr txBox="1">
            <a:spLocks/>
          </p:cNvSpPr>
          <p:nvPr/>
        </p:nvSpPr>
        <p:spPr bwMode="auto">
          <a:xfrm>
            <a:off x="572400" y="1439509"/>
            <a:ext cx="6276979" cy="43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92100" indent="-292100" algn="l" defTabSz="388938" rtl="0" eaLnBrk="0" fontAlgn="base" hangingPunct="0">
              <a:lnSpc>
                <a:spcPts val="1704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60000"/>
              </a:lnSpc>
            </a:pPr>
            <a:r>
              <a:rPr lang="fi-FI" dirty="0"/>
              <a:t>Wireless charging for </a:t>
            </a:r>
            <a:r>
              <a:rPr lang="fi-FI" dirty="0" err="1"/>
              <a:t>EVs</a:t>
            </a:r>
            <a:r>
              <a:rPr lang="fi-FI" dirty="0"/>
              <a:t> is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development</a:t>
            </a:r>
            <a:endParaRPr lang="fi-FI" dirty="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b="0" dirty="0" err="1"/>
              <a:t>Induction</a:t>
            </a:r>
            <a:r>
              <a:rPr lang="fi-FI" b="0" dirty="0"/>
              <a:t> charging </a:t>
            </a:r>
            <a:r>
              <a:rPr lang="fi-FI" b="0" dirty="0" err="1"/>
              <a:t>pads</a:t>
            </a:r>
            <a:r>
              <a:rPr lang="fi-FI" b="0" dirty="0"/>
              <a:t> for </a:t>
            </a:r>
            <a:r>
              <a:rPr lang="fi-FI" b="0" dirty="0" err="1"/>
              <a:t>stationary</a:t>
            </a:r>
            <a:r>
              <a:rPr lang="fi-FI" b="0" dirty="0"/>
              <a:t> charging 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b="0" dirty="0" err="1"/>
              <a:t>Induction</a:t>
            </a:r>
            <a:r>
              <a:rPr lang="fi-FI" b="0" dirty="0"/>
              <a:t> charging </a:t>
            </a:r>
            <a:r>
              <a:rPr lang="fi-FI" b="0" dirty="0" err="1"/>
              <a:t>roadways</a:t>
            </a:r>
            <a:r>
              <a:rPr lang="fi-FI" b="0" dirty="0"/>
              <a:t> for </a:t>
            </a:r>
            <a:r>
              <a:rPr lang="fi-FI" b="0" dirty="0" err="1"/>
              <a:t>charging</a:t>
            </a:r>
            <a:r>
              <a:rPr lang="fi-FI" b="0" dirty="0"/>
              <a:t>-on-to-</a:t>
            </a:r>
            <a:r>
              <a:rPr lang="fi-FI" b="0" dirty="0" err="1"/>
              <a:t>move</a:t>
            </a:r>
            <a:endParaRPr lang="fi-FI" b="0" dirty="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b="0" dirty="0" err="1"/>
              <a:t>Dynamic</a:t>
            </a:r>
            <a:r>
              <a:rPr lang="fi-FI" b="0" dirty="0"/>
              <a:t> </a:t>
            </a:r>
            <a:r>
              <a:rPr lang="fi-FI" b="0" dirty="0" err="1"/>
              <a:t>wireless</a:t>
            </a:r>
            <a:r>
              <a:rPr lang="fi-FI" b="0" dirty="0"/>
              <a:t> </a:t>
            </a:r>
            <a:r>
              <a:rPr lang="fi-FI" b="0" dirty="0" err="1"/>
              <a:t>charging</a:t>
            </a:r>
            <a:r>
              <a:rPr lang="fi-FI" b="0" dirty="0"/>
              <a:t> </a:t>
            </a:r>
            <a:r>
              <a:rPr lang="fi-FI" b="0" dirty="0" err="1"/>
              <a:t>solutions</a:t>
            </a:r>
            <a:r>
              <a:rPr lang="fi-FI" b="0" dirty="0"/>
              <a:t> </a:t>
            </a:r>
            <a:r>
              <a:rPr lang="fi-FI" b="0" dirty="0" err="1"/>
              <a:t>are</a:t>
            </a:r>
            <a:r>
              <a:rPr lang="fi-FI" b="0" dirty="0"/>
              <a:t> </a:t>
            </a:r>
            <a:r>
              <a:rPr lang="fi-FI" b="0" dirty="0" err="1"/>
              <a:t>developing</a:t>
            </a:r>
            <a:r>
              <a:rPr lang="fi-FI" b="0" dirty="0"/>
              <a:t> </a:t>
            </a:r>
            <a:r>
              <a:rPr lang="fi-FI" b="0" dirty="0" err="1"/>
              <a:t>quickly</a:t>
            </a:r>
            <a:endParaRPr lang="fi-FI" dirty="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 marL="0" indent="0" eaLnBrk="1" hangingPunct="1">
              <a:lnSpc>
                <a:spcPct val="160000"/>
              </a:lnSpc>
            </a:pPr>
            <a:r>
              <a:rPr lang="fi-FI" dirty="0" err="1"/>
              <a:t>Companies</a:t>
            </a:r>
            <a:r>
              <a:rPr lang="fi-FI" dirty="0"/>
              <a:t> and </a:t>
            </a:r>
            <a:r>
              <a:rPr lang="fi-FI" dirty="0" err="1"/>
              <a:t>Projects</a:t>
            </a:r>
            <a:endParaRPr lang="fi-FI" dirty="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b="0" dirty="0"/>
              <a:t>Smart Otaniemi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b="0" dirty="0" err="1"/>
              <a:t>Parking</a:t>
            </a:r>
            <a:r>
              <a:rPr lang="fi-FI" b="0" dirty="0"/>
              <a:t> Energy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b="0" dirty="0"/>
              <a:t>Fortum and city of Oslo </a:t>
            </a:r>
            <a:r>
              <a:rPr lang="fi-FI" b="0" dirty="0" err="1"/>
              <a:t>developing</a:t>
            </a:r>
            <a:endParaRPr lang="fi-FI" b="0" dirty="0"/>
          </a:p>
          <a:p>
            <a:pPr marL="0" indent="0" eaLnBrk="1" hangingPunct="1">
              <a:lnSpc>
                <a:spcPct val="160000"/>
              </a:lnSpc>
            </a:pPr>
            <a:r>
              <a:rPr lang="fi-FI" b="0" dirty="0"/>
              <a:t>Wireless </a:t>
            </a:r>
            <a:r>
              <a:rPr lang="fi-FI" b="0" dirty="0" err="1"/>
              <a:t>fast</a:t>
            </a:r>
            <a:r>
              <a:rPr lang="fi-FI" b="0" dirty="0"/>
              <a:t> </a:t>
            </a:r>
            <a:r>
              <a:rPr lang="fi-FI" b="0" dirty="0" err="1"/>
              <a:t>charging</a:t>
            </a:r>
            <a:r>
              <a:rPr lang="fi-FI" b="0" dirty="0"/>
              <a:t>.</a:t>
            </a:r>
          </a:p>
          <a:p>
            <a:pPr marL="0" indent="0" eaLnBrk="1" hangingPunct="1">
              <a:lnSpc>
                <a:spcPct val="160000"/>
              </a:lnSpc>
            </a:pP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Wireless </a:t>
            </a:r>
            <a:r>
              <a:rPr lang="fi-FI" dirty="0" err="1"/>
              <a:t>Charging</a:t>
            </a:r>
            <a:r>
              <a:rPr lang="fi-FI" dirty="0"/>
              <a:t>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27.04.2021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17" name="Tekstin paikkamerkki 4">
            <a:extLst>
              <a:ext uri="{FF2B5EF4-FFF2-40B4-BE49-F238E27FC236}">
                <a16:creationId xmlns:a16="http://schemas.microsoft.com/office/drawing/2014/main" id="{712F6D86-1975-4B4B-B46D-416D873652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1638" y="6145215"/>
            <a:ext cx="1701801" cy="382645"/>
          </a:xfrm>
        </p:spPr>
        <p:txBody>
          <a:bodyPr/>
          <a:lstStyle/>
          <a:p>
            <a:r>
              <a:rPr lang="fi-FI" dirty="0" err="1"/>
              <a:t>Sources</a:t>
            </a:r>
            <a:r>
              <a:rPr lang="fi-FI" dirty="0"/>
              <a:t>: [1], [2]</a:t>
            </a:r>
          </a:p>
        </p:txBody>
      </p:sp>
      <p:pic>
        <p:nvPicPr>
          <p:cNvPr id="1026" name="Picture 2" descr="Wireless electric vehicles charging with magnetizable concrete">
            <a:extLst>
              <a:ext uri="{FF2B5EF4-FFF2-40B4-BE49-F238E27FC236}">
                <a16:creationId xmlns:a16="http://schemas.microsoft.com/office/drawing/2014/main" id="{49EE5749-704C-4FF8-8E6C-D0D61F2E4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84" y="1387740"/>
            <a:ext cx="3482522" cy="174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43A2414-E695-46BE-A909-A250D9F9E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91" y="3129001"/>
            <a:ext cx="4988311" cy="26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4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60000"/>
              </a:lnSpc>
            </a:pPr>
            <a:endParaRPr lang="fi-FI" dirty="0"/>
          </a:p>
          <a:p>
            <a:pPr marL="0" indent="0" eaLnBrk="1" hangingPunct="1">
              <a:lnSpc>
                <a:spcPct val="160000"/>
              </a:lnSpc>
            </a:pPr>
            <a:endParaRPr lang="fi-FI" dirty="0"/>
          </a:p>
          <a:p>
            <a:pPr marL="0" indent="0" eaLnBrk="1" hangingPunct="1">
              <a:lnSpc>
                <a:spcPct val="160000"/>
              </a:lnSpc>
            </a:pPr>
            <a:endParaRPr lang="fi-FI" dirty="0"/>
          </a:p>
          <a:p>
            <a:pPr marL="0" indent="0" eaLnBrk="1" hangingPunct="1">
              <a:lnSpc>
                <a:spcPct val="160000"/>
              </a:lnSpc>
            </a:pPr>
            <a:endParaRPr lang="fi-FI" dirty="0"/>
          </a:p>
          <a:p>
            <a:pPr marL="0" indent="0" eaLnBrk="1" hangingPunct="1">
              <a:lnSpc>
                <a:spcPct val="160000"/>
              </a:lnSpc>
            </a:pPr>
            <a:endParaRPr lang="fi-FI" dirty="0"/>
          </a:p>
          <a:p>
            <a:pPr marL="0" indent="0" eaLnBrk="1" hangingPunct="1">
              <a:lnSpc>
                <a:spcPct val="160000"/>
              </a:lnSpc>
            </a:pPr>
            <a:endParaRPr lang="fi-FI" dirty="0"/>
          </a:p>
          <a:p>
            <a:pPr marL="0" indent="0" eaLnBrk="1" hangingPunct="1">
              <a:lnSpc>
                <a:spcPct val="160000"/>
              </a:lnSpc>
            </a:pP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436369"/>
            <a:ext cx="7988990" cy="608913"/>
          </a:xfrm>
        </p:spPr>
        <p:txBody>
          <a:bodyPr/>
          <a:lstStyle/>
          <a:p>
            <a:r>
              <a:rPr lang="fi-FI" dirty="0" err="1"/>
              <a:t>Charging</a:t>
            </a:r>
            <a:r>
              <a:rPr lang="fi-FI" dirty="0"/>
              <a:t> </a:t>
            </a:r>
            <a:r>
              <a:rPr lang="fi-FI" dirty="0" err="1"/>
              <a:t>components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27.04.2021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76FF502-4EBA-4A81-83E7-9F7BCDD38E7D}"/>
              </a:ext>
            </a:extLst>
          </p:cNvPr>
          <p:cNvSpPr txBox="1">
            <a:spLocks/>
          </p:cNvSpPr>
          <p:nvPr/>
        </p:nvSpPr>
        <p:spPr bwMode="auto">
          <a:xfrm>
            <a:off x="572400" y="1388139"/>
            <a:ext cx="6276979" cy="43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92100" indent="-292100" algn="l" defTabSz="388938" rtl="0" eaLnBrk="0" fontAlgn="base" hangingPunct="0">
              <a:lnSpc>
                <a:spcPts val="1704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60000"/>
              </a:lnSpc>
            </a:pPr>
            <a:r>
              <a:rPr lang="fi-FI" dirty="0" err="1"/>
              <a:t>Battery</a:t>
            </a:r>
            <a:r>
              <a:rPr lang="fi-FI" dirty="0"/>
              <a:t> management </a:t>
            </a:r>
            <a:r>
              <a:rPr lang="fi-FI" dirty="0" err="1"/>
              <a:t>systems</a:t>
            </a:r>
            <a:r>
              <a:rPr lang="fi-FI" dirty="0"/>
              <a:t> (BMS) </a:t>
            </a:r>
            <a:r>
              <a:rPr lang="fi-FI" dirty="0" err="1"/>
              <a:t>controls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charging </a:t>
            </a:r>
            <a:r>
              <a:rPr lang="fi-FI" dirty="0" err="1"/>
              <a:t>operation</a:t>
            </a:r>
            <a:endParaRPr lang="fi-FI" dirty="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State of charge (SoC) and needed charging current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Operation shall be stopped if communication is lost 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AC-DC conversion is done with on-board charger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0" indent="0" eaLnBrk="1" hangingPunct="1">
              <a:lnSpc>
                <a:spcPct val="160000"/>
              </a:lnSpc>
            </a:pPr>
            <a:r>
              <a:rPr lang="fi-FI" dirty="0"/>
              <a:t>Charging time </a:t>
            </a:r>
            <a:r>
              <a:rPr lang="fi-FI" dirty="0" err="1"/>
              <a:t>depends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: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b="0" dirty="0"/>
              <a:t>Charging power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b="0" dirty="0" err="1"/>
              <a:t>Battery</a:t>
            </a:r>
            <a:r>
              <a:rPr lang="fi-FI" b="0" dirty="0"/>
              <a:t> </a:t>
            </a:r>
            <a:r>
              <a:rPr lang="fi-FI" b="0" dirty="0" err="1"/>
              <a:t>capacity</a:t>
            </a:r>
            <a:r>
              <a:rPr lang="fi-FI" b="0" dirty="0"/>
              <a:t> and </a:t>
            </a:r>
            <a:r>
              <a:rPr lang="fi-FI" b="0" dirty="0" err="1"/>
              <a:t>SoC</a:t>
            </a:r>
            <a:endParaRPr lang="fi-FI" b="0" dirty="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b="0" dirty="0" err="1"/>
              <a:t>Temperature</a:t>
            </a:r>
            <a:endParaRPr lang="fi-FI" b="0" dirty="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fi-FI" b="0" dirty="0"/>
          </a:p>
          <a:p>
            <a:pPr marL="0" indent="0" eaLnBrk="1" hangingPunct="1">
              <a:lnSpc>
                <a:spcPct val="160000"/>
              </a:lnSpc>
            </a:pPr>
            <a:r>
              <a:rPr lang="fi-FI" dirty="0" err="1"/>
              <a:t>Overall</a:t>
            </a:r>
            <a:r>
              <a:rPr lang="fi-FI" dirty="0"/>
              <a:t> </a:t>
            </a:r>
            <a:r>
              <a:rPr lang="fi-FI" dirty="0" err="1"/>
              <a:t>efficiency</a:t>
            </a:r>
            <a:r>
              <a:rPr lang="fi-FI" dirty="0"/>
              <a:t>: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b="0" dirty="0"/>
              <a:t>78~88 % for Grid-to-</a:t>
            </a:r>
            <a:r>
              <a:rPr lang="fi-FI" b="0" dirty="0" err="1"/>
              <a:t>Vehicle</a:t>
            </a:r>
            <a:r>
              <a:rPr lang="fi-FI" b="0" dirty="0"/>
              <a:t> (G2V)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b="0" dirty="0"/>
              <a:t>64~72 % for </a:t>
            </a:r>
            <a:r>
              <a:rPr lang="fi-FI" b="0" dirty="0" err="1"/>
              <a:t>Vehicle</a:t>
            </a:r>
            <a:r>
              <a:rPr lang="fi-FI" b="0" dirty="0"/>
              <a:t>-to-Grid (V2G)</a:t>
            </a:r>
            <a:endParaRPr lang="fi-FI" dirty="0"/>
          </a:p>
          <a:p>
            <a:pPr marL="0" indent="0" eaLnBrk="1" hangingPunct="1">
              <a:lnSpc>
                <a:spcPct val="160000"/>
              </a:lnSpc>
            </a:pPr>
            <a:endParaRPr lang="fi-FI" dirty="0"/>
          </a:p>
          <a:p>
            <a:pPr marL="0" indent="0" eaLnBrk="1" hangingPunct="1">
              <a:lnSpc>
                <a:spcPct val="160000"/>
              </a:lnSpc>
            </a:pPr>
            <a:endParaRPr lang="fi-FI" dirty="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D8DF2516-AC77-4A96-A41A-06C282183901}"/>
              </a:ext>
            </a:extLst>
          </p:cNvPr>
          <p:cNvSpPr txBox="1"/>
          <p:nvPr/>
        </p:nvSpPr>
        <p:spPr>
          <a:xfrm>
            <a:off x="6620876" y="5285353"/>
            <a:ext cx="8763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sz="800" dirty="0"/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98D9408D-9167-4425-AD19-E37FCA7ABC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/>
          <a:lstStyle/>
          <a:p>
            <a:r>
              <a:rPr lang="fi-FI" dirty="0" err="1"/>
              <a:t>Sources</a:t>
            </a:r>
            <a:r>
              <a:rPr lang="fi-FI" dirty="0"/>
              <a:t>: [1], [8]</a:t>
            </a:r>
          </a:p>
        </p:txBody>
      </p:sp>
      <p:pic>
        <p:nvPicPr>
          <p:cNvPr id="4098" name="Picture 2" descr="Cutaway diagram illustrating components of an all-electric vehicle. Components under the hood include (from the front of the vehicle) a thermal cooling system (rectangular flat box) adjacent to an auxiliary battery (small rectangular box), a DC/DC converter (rectangular box), a power electronics controller (larger rectangular box), an onboard charger (flat box), a transmission (cylinder with ridges), and an electric traction motor (larger cylinder). Components in the middle section of the car include a charge port (electric charging nozzle) and a traction battery pack (series of connected rectangular bars spanning middle section of vehicle).">
            <a:extLst>
              <a:ext uri="{FF2B5EF4-FFF2-40B4-BE49-F238E27FC236}">
                <a16:creationId xmlns:a16="http://schemas.microsoft.com/office/drawing/2014/main" id="{62DA4642-EE0A-4358-A71E-6D3E424B6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89" y="2650733"/>
            <a:ext cx="5139800" cy="31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1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D054CD1-F4E3-4FB6-9AEE-39018707C77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D054CD1-F4E3-4FB6-9AEE-39018707C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87740"/>
            <a:ext cx="7772400" cy="44625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2200" dirty="0"/>
              <a:t>Uncontrolled Charging</a:t>
            </a:r>
          </a:p>
          <a:p>
            <a:pPr marL="682625" lvl="1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9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restrains on the charging of EV</a:t>
            </a:r>
          </a:p>
          <a:p>
            <a:pPr marL="682625" lvl="1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900" b="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9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roblems for power distribution networks</a:t>
            </a:r>
            <a:endParaRPr lang="es-ES" sz="1900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9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Effects on grid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Congestion in lines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Increase in average peak demand to 5-10%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Voltage profile</a:t>
            </a: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8937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8937" lvl="1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Alternative : </a:t>
            </a:r>
            <a:r>
              <a:rPr lang="en-U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SMART CHARGING</a:t>
            </a:r>
            <a:endParaRPr lang="en-US" sz="19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dirty="0"/>
              <a:t>EVs Charging Methods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Sources: [10], [11], [15]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388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n-US" sz="8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Page </a:t>
            </a:r>
            <a:fld id="{7ACE66E0-BE04-47BA-A62D-7BFC499E8192}" type="slidenum">
              <a:rPr kumimoji="0" lang="en-US" alt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3889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D061980-8C50-49C6-ADDA-0F907F4618B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/>
          <a:lstStyle/>
          <a:p>
            <a:pPr marL="0" marR="0" lvl="0" indent="0" algn="l" defTabSz="389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27.04.2021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234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EB9B533E4796843A272BA8B4D5F10E6" ma:contentTypeVersion="2" ma:contentTypeDescription="Luo uusi asiakirja." ma:contentTypeScope="" ma:versionID="f59ba3821ba09aafc4792b2ad58b76c2">
  <xsd:schema xmlns:xsd="http://www.w3.org/2001/XMLSchema" xmlns:xs="http://www.w3.org/2001/XMLSchema" xmlns:p="http://schemas.microsoft.com/office/2006/metadata/properties" xmlns:ns2="56d88225-3e4f-4518-a220-50fc8698fd4f" targetNamespace="http://schemas.microsoft.com/office/2006/metadata/properties" ma:root="true" ma:fieldsID="0c3f6af342967723937fa089fc658ef7" ns2:_="">
    <xsd:import namespace="56d88225-3e4f-4518-a220-50fc8698fd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88225-3e4f-4518-a220-50fc8698f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841BE3-45D0-4A25-A0B0-764D24293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d88225-3e4f-4518-a220-50fc8698fd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2062F0-BBDF-4EC3-B254-66756D3068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DA79D1-F45F-4890-96AE-BFE72CA4CF2B}">
  <ds:schemaRefs>
    <ds:schemaRef ds:uri="http://schemas.microsoft.com/office/infopath/2007/PartnerControls"/>
    <ds:schemaRef ds:uri="http://purl.org/dc/elements/1.1/"/>
    <ds:schemaRef ds:uri="56d88225-3e4f-4518-a220-50fc8698fd4f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525</TotalTime>
  <Words>1122</Words>
  <Application>Microsoft Office PowerPoint</Application>
  <PresentationFormat>On-screen Show (4:3)</PresentationFormat>
  <Paragraphs>185</Paragraphs>
  <Slides>16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presentation</vt:lpstr>
      <vt:lpstr>Aalto Content - Green</vt:lpstr>
      <vt:lpstr>1_Aalto Content - Green</vt:lpstr>
      <vt:lpstr>think-cell Slide</vt:lpstr>
      <vt:lpstr>ELEC-E8423 - Smart Grid  Electric vehicles and their charging systems</vt:lpstr>
      <vt:lpstr>In this presentation</vt:lpstr>
      <vt:lpstr>Introduction</vt:lpstr>
      <vt:lpstr>Electric vehicles</vt:lpstr>
      <vt:lpstr>Charging System</vt:lpstr>
      <vt:lpstr>Charging modes of EV’s</vt:lpstr>
      <vt:lpstr>Wireless Charging Systems</vt:lpstr>
      <vt:lpstr>Charging components</vt:lpstr>
      <vt:lpstr>EVs Charging Methods</vt:lpstr>
      <vt:lpstr>EVs Charging Methods</vt:lpstr>
      <vt:lpstr>Smart Charging</vt:lpstr>
      <vt:lpstr>Smart Charging</vt:lpstr>
      <vt:lpstr>Key factor for EVs development  </vt:lpstr>
      <vt:lpstr>Conclusions  </vt:lpstr>
      <vt:lpstr>Source materials used</vt:lpstr>
      <vt:lpstr>Source materials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21</cp:revision>
  <dcterms:created xsi:type="dcterms:W3CDTF">2010-03-23T14:57:30Z</dcterms:created>
  <dcterms:modified xsi:type="dcterms:W3CDTF">2021-04-27T07:39:33Z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0x010100BEB9B533E4796843A272BA8B4D5F10E6</vt:lpwstr>
  </property>
</Properties>
</file>