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14"/>
  </p:notesMasterIdLst>
  <p:handoutMasterIdLst>
    <p:handoutMasterId r:id="rId15"/>
  </p:handoutMasterIdLst>
  <p:sldIdLst>
    <p:sldId id="339" r:id="rId3"/>
    <p:sldId id="365" r:id="rId4"/>
    <p:sldId id="355" r:id="rId5"/>
    <p:sldId id="366" r:id="rId6"/>
    <p:sldId id="372" r:id="rId7"/>
    <p:sldId id="368" r:id="rId8"/>
    <p:sldId id="371" r:id="rId9"/>
    <p:sldId id="370" r:id="rId10"/>
    <p:sldId id="363" r:id="rId11"/>
    <p:sldId id="352" r:id="rId12"/>
    <p:sldId id="362" r:id="rId13"/>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5394" autoAdjust="0"/>
  </p:normalViewPr>
  <p:slideViewPr>
    <p:cSldViewPr snapToGrid="0" snapToObjects="1">
      <p:cViewPr varScale="1">
        <p:scale>
          <a:sx n="80" d="100"/>
          <a:sy n="80" d="100"/>
        </p:scale>
        <p:origin x="89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4014" y="-114"/>
      </p:cViewPr>
      <p:guideLst>
        <p:guide orient="horz" pos="3110"/>
        <p:guide pos="2141"/>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5/4/2021</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5/4/2021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thegreenage.co.uk/will-tesla-model-3-mark-new-phase-electric-car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502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3745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kern="1200" dirty="0">
                <a:solidFill>
                  <a:schemeClr val="tx1"/>
                </a:solidFill>
                <a:effectLst/>
                <a:latin typeface="+mn-lt"/>
                <a:ea typeface="ＭＳ Ｐゴシック" pitchFamily="-65" charset="-128"/>
                <a:cs typeface="ＭＳ Ｐゴシック" pitchFamily="-65" charset="-128"/>
              </a:rPr>
              <a:t>In the 2000s, the development of hybrid vehicles, plus another fuel crisis, saw the technology adopted by larger numbers than ever before. </a:t>
            </a:r>
            <a:r>
              <a:rPr lang="en-US" sz="1000" b="1" i="0" u="none" strike="noStrike" kern="1200" dirty="0">
                <a:solidFill>
                  <a:schemeClr val="tx1"/>
                </a:solidFill>
                <a:effectLst/>
                <a:latin typeface="+mn-lt"/>
                <a:ea typeface="ＭＳ Ｐゴシック" pitchFamily="-65" charset="-128"/>
                <a:cs typeface="ＭＳ Ｐゴシック" pitchFamily="-65" charset="-128"/>
                <a:hlinkClick r:id="rId3"/>
              </a:rPr>
              <a:t>Tesla</a:t>
            </a:r>
            <a:r>
              <a:rPr lang="en-US" sz="1000" b="0" i="0" kern="1200" dirty="0">
                <a:solidFill>
                  <a:schemeClr val="tx1"/>
                </a:solidFill>
                <a:effectLst/>
                <a:latin typeface="+mn-lt"/>
                <a:ea typeface="ＭＳ Ｐゴシック" pitchFamily="-65" charset="-128"/>
                <a:cs typeface="ＭＳ Ｐゴシック" pitchFamily="-65" charset="-128"/>
              </a:rPr>
              <a:t>’s Roadster, which went on sale in 2008, was a game changer for the industry. The attractive design and extended range of the Roadster appealed to a larger market than ever before and encouraged competitors such as Nissan and Chevrolet to launch their own models.</a:t>
            </a:r>
          </a:p>
          <a:p>
            <a:endParaRPr lang="en-US" sz="1000" b="0" i="0" kern="1200" noProof="1">
              <a:solidFill>
                <a:schemeClr val="tx1"/>
              </a:solidFill>
              <a:effectLst/>
              <a:latin typeface="+mn-lt"/>
              <a:ea typeface="ＭＳ Ｐゴシック" pitchFamily="-65" charset="-128"/>
            </a:endParaRPr>
          </a:p>
          <a:p>
            <a:r>
              <a:rPr lang="en-US" sz="1000" b="0" i="0" kern="1200" dirty="0">
                <a:solidFill>
                  <a:schemeClr val="tx1"/>
                </a:solidFill>
                <a:effectLst/>
                <a:latin typeface="+mn-lt"/>
                <a:ea typeface="ＭＳ Ｐゴシック" pitchFamily="-65" charset="-128"/>
                <a:cs typeface="ＭＳ Ｐゴシック" pitchFamily="-65" charset="-128"/>
              </a:rPr>
              <a:t>You can get a government grant of up to £4,500 for an electric car and £500 towards a home charging point. Check what you could get</a:t>
            </a:r>
          </a:p>
          <a:p>
            <a:endParaRPr lang="en-US" sz="1000" b="0" i="0" kern="1200" noProof="1">
              <a:solidFill>
                <a:schemeClr val="tx1"/>
              </a:solidFill>
              <a:effectLst/>
              <a:latin typeface="+mn-lt"/>
              <a:ea typeface="ＭＳ Ｐゴシック" pitchFamily="-65" charset="-128"/>
            </a:endParaRPr>
          </a:p>
          <a:p>
            <a:r>
              <a:rPr lang="en-US" noProof="1"/>
              <a:t>https://en.wikipedia.org/wiki/File:Global_plug-in_car_sales_since_2011.png</a:t>
            </a:r>
          </a:p>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None/>
            </a:pPr>
            <a:r>
              <a:rPr lang="en-US" sz="1000" b="1" i="0" kern="1200" dirty="0">
                <a:solidFill>
                  <a:schemeClr val="tx1"/>
                </a:solidFill>
                <a:effectLst/>
                <a:latin typeface="+mn-lt"/>
                <a:ea typeface="ＭＳ Ｐゴシック" pitchFamily="-65" charset="-128"/>
                <a:cs typeface="ＭＳ Ｐゴシック" pitchFamily="-65" charset="-128"/>
              </a:rPr>
              <a:t>No fuel, no emissions</a:t>
            </a:r>
          </a:p>
          <a:p>
            <a:pPr fontAlgn="base"/>
            <a:r>
              <a:rPr lang="en-US" sz="1000" b="1" i="0" kern="1200">
                <a:solidFill>
                  <a:schemeClr val="tx1"/>
                </a:solidFill>
                <a:effectLst/>
                <a:latin typeface="+mn-lt"/>
                <a:ea typeface="ＭＳ Ｐゴシック" pitchFamily="-65" charset="-128"/>
                <a:cs typeface="ＭＳ Ｐゴシック" pitchFamily="-65" charset="-128"/>
              </a:rPr>
              <a:t>Running </a:t>
            </a:r>
            <a:r>
              <a:rPr lang="en-US" sz="1000" b="1" i="0" kern="1200" dirty="0">
                <a:solidFill>
                  <a:schemeClr val="tx1"/>
                </a:solidFill>
                <a:effectLst/>
                <a:latin typeface="+mn-lt"/>
                <a:ea typeface="ＭＳ Ｐゴシック" pitchFamily="-65" charset="-128"/>
                <a:cs typeface="ＭＳ Ｐゴシック" pitchFamily="-65" charset="-128"/>
              </a:rPr>
              <a:t>costs</a:t>
            </a:r>
            <a:endParaRPr lang="en-US" sz="1000" b="0" i="0" kern="1200" dirty="0">
              <a:solidFill>
                <a:schemeClr val="tx1"/>
              </a:solidFill>
              <a:effectLst/>
              <a:latin typeface="+mn-lt"/>
              <a:ea typeface="ＭＳ Ｐゴシック" pitchFamily="-65" charset="-128"/>
              <a:cs typeface="ＭＳ Ｐゴシック" pitchFamily="-65" charset="-128"/>
            </a:endParaRPr>
          </a:p>
          <a:p>
            <a:br>
              <a:rPr lang="en-US" dirty="0"/>
            </a:br>
            <a:r>
              <a:rPr lang="en-US" sz="1000" b="0" i="0" kern="1200" dirty="0">
                <a:solidFill>
                  <a:schemeClr val="tx1"/>
                </a:solidFill>
                <a:effectLst/>
                <a:latin typeface="+mn-lt"/>
                <a:ea typeface="ＭＳ Ｐゴシック" pitchFamily="-65" charset="-128"/>
                <a:cs typeface="ＭＳ Ｐゴシック" pitchFamily="-65" charset="-128"/>
              </a:rPr>
              <a:t>Because you’re not paying for petrol or diesel to keep your car running, you can save a lot of money on fuel</a:t>
            </a:r>
          </a:p>
          <a:p>
            <a:pPr marL="0" marR="0" lvl="0" indent="0" algn="l" defTabSz="388938" rtl="0" eaLnBrk="0" fontAlgn="base" latinLnBrk="0" hangingPunct="0">
              <a:lnSpc>
                <a:spcPct val="100000"/>
              </a:lnSpc>
              <a:spcBef>
                <a:spcPct val="30000"/>
              </a:spcBef>
              <a:spcAft>
                <a:spcPct val="0"/>
              </a:spcAft>
              <a:buClrTx/>
              <a:buSzTx/>
              <a:buFontTx/>
              <a:buNone/>
              <a:tabLst/>
              <a:defRPr/>
            </a:pPr>
            <a:r>
              <a:rPr lang="en-US" sz="1000" b="0" dirty="0">
                <a:latin typeface="Times New Roman" panose="02020603050405020304" pitchFamily="18" charset="0"/>
                <a:cs typeface="Times New Roman" panose="02020603050405020304" pitchFamily="18" charset="0"/>
              </a:rPr>
              <a:t>Increase energy security by shifting demand away from fossil fuels to domestically produced energy supplied  from renewable sources</a:t>
            </a:r>
          </a:p>
          <a:p>
            <a:endParaRPr lang="en-US" sz="1000" b="0" i="0" kern="1200" dirty="0">
              <a:solidFill>
                <a:schemeClr val="tx1"/>
              </a:solidFill>
              <a:effectLst/>
              <a:latin typeface="+mn-lt"/>
              <a:ea typeface="ＭＳ Ｐゴシック" pitchFamily="-65" charset="-128"/>
              <a:cs typeface="ＭＳ Ｐゴシック" pitchFamily="-65" charset="-128"/>
            </a:endParaRPr>
          </a:p>
          <a:p>
            <a:br>
              <a:rPr lang="en-US" dirty="0"/>
            </a:br>
            <a:endParaRPr lang="en-US" dirty="0"/>
          </a:p>
        </p:txBody>
      </p:sp>
    </p:spTree>
    <p:extLst>
      <p:ext uri="{BB962C8B-B14F-4D97-AF65-F5344CB8AC3E}">
        <p14:creationId xmlns:p14="http://schemas.microsoft.com/office/powerpoint/2010/main" val="1851764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a:solidFill>
                  <a:schemeClr val="tx1"/>
                </a:solidFill>
                <a:latin typeface="+mn-lt"/>
                <a:ea typeface="ＭＳ Ｐゴシック" pitchFamily="-65" charset="-128"/>
                <a:cs typeface="ＭＳ Ｐゴシック" pitchFamily="-65" charset="-128"/>
              </a:rPr>
              <a:t>In an AC charging, the charge point or electric vehicle supply equipment (EVSE) provides the AC power to the vehicle’s onboard charger (OBC), which then converts the AC power in to DC power in order to charge the battery. </a:t>
            </a:r>
          </a:p>
          <a:p>
            <a:endParaRPr lang="en-US" sz="1000" b="0" i="0" u="none" strike="noStrike" kern="1200" baseline="0" dirty="0">
              <a:solidFill>
                <a:schemeClr val="tx1"/>
              </a:solidFill>
              <a:latin typeface="+mn-lt"/>
              <a:ea typeface="ＭＳ Ｐゴシック" pitchFamily="-65" charset="-128"/>
              <a:cs typeface="ＭＳ Ｐゴシック" pitchFamily="-65" charset="-128"/>
            </a:endParaRPr>
          </a:p>
          <a:p>
            <a:r>
              <a:rPr lang="en-US" sz="1000" b="0" i="0" u="none" strike="noStrike" kern="1200" baseline="0" dirty="0">
                <a:solidFill>
                  <a:schemeClr val="tx1"/>
                </a:solidFill>
                <a:latin typeface="+mn-lt"/>
                <a:ea typeface="ＭＳ Ｐゴシック" pitchFamily="-65" charset="-128"/>
                <a:cs typeface="ＭＳ Ｐゴシック" pitchFamily="-65" charset="-128"/>
              </a:rPr>
              <a:t>A Level 1/residential charging usually have a power source of 120VAC/230 VAC and current in the range of 12 A to 16 A with operating power range between 3-6 kW. Charging by level 1 charger can take up to 12 hours to fully charge an EV of 24 kWh battery capacity </a:t>
            </a:r>
          </a:p>
          <a:p>
            <a:endParaRPr lang="en-US" sz="1000" b="0" i="0" u="none" strike="noStrike" kern="1200" baseline="0" dirty="0">
              <a:solidFill>
                <a:schemeClr val="tx1"/>
              </a:solidFill>
              <a:latin typeface="+mn-lt"/>
              <a:ea typeface="ＭＳ Ｐゴシック" pitchFamily="-65" charset="-128"/>
              <a:cs typeface="ＭＳ Ｐゴシック" pitchFamily="-65" charset="-128"/>
            </a:endParaRPr>
          </a:p>
          <a:p>
            <a:r>
              <a:rPr lang="en-US" sz="1000" b="0" i="0" u="none" strike="noStrike" kern="1200" baseline="0" dirty="0">
                <a:solidFill>
                  <a:schemeClr val="tx1"/>
                </a:solidFill>
                <a:latin typeface="+mn-lt"/>
                <a:ea typeface="ＭＳ Ｐゴシック" pitchFamily="-65" charset="-128"/>
                <a:cs typeface="ＭＳ Ｐゴシック" pitchFamily="-65" charset="-128"/>
              </a:rPr>
              <a:t>In a DC charging, an off board charger, which converts AC to DC supplies DC power to the BMS and bypasses the onboard charger within the vehicle </a:t>
            </a:r>
          </a:p>
          <a:p>
            <a:endParaRPr lang="en-US" sz="1000" b="0" i="0" u="none" strike="noStrike" kern="1200" baseline="0" dirty="0">
              <a:solidFill>
                <a:schemeClr val="tx1"/>
              </a:solidFill>
              <a:latin typeface="+mn-lt"/>
              <a:ea typeface="ＭＳ Ｐゴシック" pitchFamily="-65" charset="-128"/>
              <a:cs typeface="ＭＳ Ｐゴシック" pitchFamily="-65" charset="-128"/>
            </a:endParaRPr>
          </a:p>
          <a:p>
            <a:r>
              <a:rPr lang="en-US" sz="1000" b="0" i="0" u="none" strike="noStrike" kern="1200" baseline="0" dirty="0">
                <a:solidFill>
                  <a:schemeClr val="tx1"/>
                </a:solidFill>
                <a:latin typeface="+mn-lt"/>
                <a:ea typeface="ＭＳ Ｐゴシック" pitchFamily="-65" charset="-128"/>
                <a:cs typeface="ＭＳ Ｐゴシック" pitchFamily="-65" charset="-128"/>
              </a:rPr>
              <a:t>Theoretically, DC charging can supply voltage between 300-750 V and current up to 400A by using the off-board charger. It takes less than 30 minutes by DC charging to charge a 24 kWh EV [33 </a:t>
            </a:r>
          </a:p>
          <a:p>
            <a:endParaRPr lang="en-US" sz="1000" b="0" i="0" u="none" strike="noStrike" kern="1200" baseline="0" dirty="0">
              <a:solidFill>
                <a:schemeClr val="tx1"/>
              </a:solidFill>
              <a:latin typeface="+mn-lt"/>
              <a:ea typeface="ＭＳ Ｐゴシック" pitchFamily="-65" charset="-128"/>
              <a:cs typeface="ＭＳ Ｐゴシック" pitchFamily="-65" charset="-128"/>
            </a:endParaRPr>
          </a:p>
          <a:p>
            <a:endParaRPr lang="en-US" dirty="0"/>
          </a:p>
        </p:txBody>
      </p:sp>
    </p:spTree>
    <p:extLst>
      <p:ext uri="{BB962C8B-B14F-4D97-AF65-F5344CB8AC3E}">
        <p14:creationId xmlns:p14="http://schemas.microsoft.com/office/powerpoint/2010/main" val="1304466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a:solidFill>
                  <a:schemeClr val="tx1"/>
                </a:solidFill>
                <a:latin typeface="+mn-lt"/>
                <a:ea typeface="ＭＳ Ｐゴシック" pitchFamily="-65" charset="-128"/>
                <a:cs typeface="ＭＳ Ｐゴシック" pitchFamily="-65" charset="-128"/>
              </a:rPr>
              <a:t>This phase is often called as pre-charge phase and it starts as soon as the charging starts. During the pre-charging phase, input voltage increases gradually while the value of current is held low. </a:t>
            </a:r>
          </a:p>
          <a:p>
            <a:endParaRPr lang="en-US" sz="1000" b="0" i="0" u="none" strike="noStrike" kern="1200" baseline="0" dirty="0">
              <a:solidFill>
                <a:schemeClr val="tx1"/>
              </a:solidFill>
              <a:latin typeface="+mn-lt"/>
              <a:ea typeface="ＭＳ Ｐゴシック" pitchFamily="-65" charset="-128"/>
            </a:endParaRPr>
          </a:p>
          <a:p>
            <a:r>
              <a:rPr lang="en-US" sz="1000" b="0" i="0" u="none" strike="noStrike" kern="1200" baseline="0" dirty="0">
                <a:solidFill>
                  <a:schemeClr val="tx1"/>
                </a:solidFill>
                <a:latin typeface="+mn-lt"/>
                <a:ea typeface="ＭＳ Ｐゴシック" pitchFamily="-65" charset="-128"/>
                <a:cs typeface="ＭＳ Ｐゴシック" pitchFamily="-65" charset="-128"/>
              </a:rPr>
              <a:t>This phase is also known as constant current phase (CCP). Constant current phase starts when EV has a SOC higher than 10%. In this phase, the charge current is held constant at a high value until the voltage of the battery reaches a specified limit. </a:t>
            </a:r>
          </a:p>
          <a:p>
            <a:endParaRPr lang="en-US" sz="1000" b="0" i="0" u="none" strike="noStrike" kern="1200" baseline="0" dirty="0">
              <a:solidFill>
                <a:schemeClr val="tx1"/>
              </a:solidFill>
              <a:latin typeface="+mn-lt"/>
              <a:ea typeface="ＭＳ Ｐゴシック" pitchFamily="-65" charset="-128"/>
            </a:endParaRPr>
          </a:p>
          <a:p>
            <a:r>
              <a:rPr lang="en-US" sz="1000" b="0" i="0" u="none" strike="noStrike" kern="1200" baseline="0" dirty="0">
                <a:solidFill>
                  <a:schemeClr val="tx1"/>
                </a:solidFill>
                <a:latin typeface="+mn-lt"/>
                <a:ea typeface="ＭＳ Ｐゴシック" pitchFamily="-65" charset="-128"/>
                <a:cs typeface="ＭＳ Ｐゴシック" pitchFamily="-65" charset="-128"/>
              </a:rPr>
              <a:t>Third phase also known as constant voltage phase (CV) starts immediately after the second phase. Unlike to the constant current phase, voltage remains constant throughout this phase while charging current deteriorates exponentially. </a:t>
            </a:r>
            <a:endParaRPr lang="en-US" dirty="0"/>
          </a:p>
        </p:txBody>
      </p:sp>
    </p:spTree>
    <p:extLst>
      <p:ext uri="{BB962C8B-B14F-4D97-AF65-F5344CB8AC3E}">
        <p14:creationId xmlns:p14="http://schemas.microsoft.com/office/powerpoint/2010/main" val="235779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a:solidFill>
                  <a:schemeClr val="tx1"/>
                </a:solidFill>
                <a:latin typeface="+mn-lt"/>
                <a:ea typeface="ＭＳ Ｐゴシック" pitchFamily="-65" charset="-128"/>
                <a:cs typeface="ＭＳ Ｐゴシック" pitchFamily="-65" charset="-128"/>
              </a:rPr>
              <a:t>Future integration of electric vehicles can extensively have negative impact on the existing infrastructure. </a:t>
            </a:r>
          </a:p>
          <a:p>
            <a:endParaRPr lang="en-US" sz="1000" kern="1200" dirty="0">
              <a:solidFill>
                <a:schemeClr val="tx1"/>
              </a:solidFill>
              <a:latin typeface="+mn-lt"/>
              <a:ea typeface="ＭＳ Ｐゴシック" pitchFamily="-65" charset="-128"/>
            </a:endParaRPr>
          </a:p>
          <a:p>
            <a:r>
              <a:rPr lang="en-US" sz="1000" kern="1200" dirty="0">
                <a:solidFill>
                  <a:schemeClr val="tx1"/>
                </a:solidFill>
                <a:latin typeface="+mn-lt"/>
                <a:ea typeface="ＭＳ Ｐゴシック" pitchFamily="-65" charset="-128"/>
                <a:cs typeface="ＭＳ Ｐゴシック" pitchFamily="-65" charset="-128"/>
              </a:rPr>
              <a:t>This mass penetration of EVs will also upsurge the demand of electricity, which eventually will have severe effects on the electrical distribution networks. Foreseeing this, existing power distribution networks may fail to accommodate the increased demand of electricity generated by integration of EVs. The possible concerns that comes with the increased demand from EVs are under voltages, network congestions &amp; frequency oscillations within the power grid. Moreover, charging numerous EVs at the same time will result in congested peak loads that will increase the losses and aging of the electrical networks </a:t>
            </a:r>
          </a:p>
          <a:p>
            <a:endParaRPr lang="en-US" sz="1000" kern="1200" dirty="0">
              <a:solidFill>
                <a:schemeClr val="tx1"/>
              </a:solidFill>
              <a:latin typeface="+mn-lt"/>
              <a:ea typeface="ＭＳ Ｐゴシック" pitchFamily="-65" charset="-128"/>
            </a:endParaRPr>
          </a:p>
          <a:p>
            <a:pPr marL="0" marR="0" lvl="0" indent="0" algn="l" defTabSz="388938"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latin typeface="+mn-lt"/>
                <a:ea typeface="ＭＳ Ｐゴシック" pitchFamily="-65" charset="-128"/>
                <a:cs typeface="ＭＳ Ｐゴシック" pitchFamily="-65" charset="-128"/>
              </a:rPr>
              <a:t>On the other hand, continuous increase in the electricity generation from renewable energy resources within Germany and Europe poses serious concerns over the future power stability. Therefore, it is need of time to ensure the balance between fluctuating generation and volatile consumption. The easiest approach to counter the constantly increasing volatile demand would be the upgradation of existing power distribution networks or installation of electricity storage technologies. However, these approaches would be very unfeasible economically and will need large amount of investment </a:t>
            </a:r>
          </a:p>
          <a:p>
            <a:pPr marL="0" marR="0" lvl="0" indent="0" algn="l" defTabSz="388938" rtl="0" eaLnBrk="0" fontAlgn="base" latinLnBrk="0" hangingPunct="0">
              <a:lnSpc>
                <a:spcPct val="100000"/>
              </a:lnSpc>
              <a:spcBef>
                <a:spcPct val="30000"/>
              </a:spcBef>
              <a:spcAft>
                <a:spcPct val="0"/>
              </a:spcAft>
              <a:buClrTx/>
              <a:buSzTx/>
              <a:buFontTx/>
              <a:buNone/>
              <a:tabLst/>
              <a:defRPr/>
            </a:pPr>
            <a:endParaRPr lang="en-US" sz="1000" kern="1200" dirty="0">
              <a:solidFill>
                <a:schemeClr val="tx1"/>
              </a:solidFill>
              <a:latin typeface="+mn-lt"/>
              <a:ea typeface="ＭＳ Ｐゴシック" pitchFamily="-65" charset="-128"/>
              <a:cs typeface="ＭＳ Ｐゴシック" pitchFamily="-65" charset="-128"/>
            </a:endParaRPr>
          </a:p>
          <a:p>
            <a:pPr marL="0" marR="0" lvl="0" indent="0" algn="l" defTabSz="388938"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latin typeface="+mn-lt"/>
                <a:ea typeface="ＭＳ Ｐゴシック" pitchFamily="-65" charset="-128"/>
                <a:cs typeface="ＭＳ Ｐゴシック" pitchFamily="-65" charset="-128"/>
              </a:rPr>
              <a:t>Electric vehicles charging process can provide higher degrees of freedom as they have usually longer parking times depending upon the behavior of individual user. Therefore, the controlled charging of electric vehicles is considered as more technically feasible and economically viable option, which can help to charge EVs from volatile RES and avoid peak load times and under voltages </a:t>
            </a:r>
          </a:p>
          <a:p>
            <a:endParaRPr lang="en-US" dirty="0"/>
          </a:p>
        </p:txBody>
      </p:sp>
    </p:spTree>
    <p:extLst>
      <p:ext uri="{BB962C8B-B14F-4D97-AF65-F5344CB8AC3E}">
        <p14:creationId xmlns:p14="http://schemas.microsoft.com/office/powerpoint/2010/main" val="3201292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a:solidFill>
                  <a:schemeClr val="tx1"/>
                </a:solidFill>
                <a:latin typeface="+mn-lt"/>
                <a:ea typeface="ＭＳ Ｐゴシック" pitchFamily="-65" charset="-128"/>
                <a:cs typeface="ＭＳ Ｐゴシック" pitchFamily="-65" charset="-128"/>
              </a:rPr>
              <a:t>EV gets charged during low price intervals, which are forecasted, by photovoltaic overshoots and daily load profiles </a:t>
            </a:r>
          </a:p>
          <a:p>
            <a:endParaRPr lang="en-US" sz="1000" b="0" i="0" u="none" strike="noStrike" kern="1200" baseline="0" dirty="0">
              <a:solidFill>
                <a:schemeClr val="tx1"/>
              </a:solidFill>
              <a:latin typeface="+mn-lt"/>
              <a:ea typeface="ＭＳ Ｐゴシック" pitchFamily="-65" charset="-128"/>
            </a:endParaRPr>
          </a:p>
          <a:p>
            <a:r>
              <a:rPr lang="en-US" sz="1000" b="0" i="0" u="none" strike="noStrike" kern="1200" baseline="0" dirty="0">
                <a:solidFill>
                  <a:schemeClr val="tx1"/>
                </a:solidFill>
                <a:latin typeface="+mn-lt"/>
                <a:ea typeface="ＭＳ Ｐゴシック" pitchFamily="-65" charset="-128"/>
                <a:cs typeface="ＭＳ Ｐゴシック" pitchFamily="-65" charset="-128"/>
              </a:rPr>
              <a:t>Smart charging strategy works on the basis of predefined range, initial SOC and external factors such as electricity prices or forecasted photovoltaic overshoots </a:t>
            </a:r>
            <a:endParaRPr lang="en-US" dirty="0"/>
          </a:p>
        </p:txBody>
      </p:sp>
    </p:spTree>
    <p:extLst>
      <p:ext uri="{BB962C8B-B14F-4D97-AF65-F5344CB8AC3E}">
        <p14:creationId xmlns:p14="http://schemas.microsoft.com/office/powerpoint/2010/main" val="89957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a:solidFill>
                  <a:schemeClr val="tx1"/>
                </a:solidFill>
                <a:latin typeface="+mn-lt"/>
                <a:ea typeface="ＭＳ Ｐゴシック" pitchFamily="-65" charset="-128"/>
                <a:cs typeface="ＭＳ Ｐゴシック" pitchFamily="-65" charset="-128"/>
              </a:rPr>
              <a:t>Electric vehicles charging process can provide higher degrees of freedom as they have usually longer parking times depending upon the behavior of individual user [14]. Therefore, the controlled charging of electric vehicles is considered as more technically feasible and economically viable option, </a:t>
            </a:r>
          </a:p>
          <a:p>
            <a:endParaRPr lang="en-US" sz="1000" b="0" i="0" u="none" strike="noStrike" kern="1200" baseline="0" dirty="0">
              <a:solidFill>
                <a:schemeClr val="tx1"/>
              </a:solidFill>
              <a:latin typeface="+mn-lt"/>
              <a:ea typeface="ＭＳ Ｐゴシック" pitchFamily="-65" charset="-128"/>
            </a:endParaRPr>
          </a:p>
          <a:p>
            <a:r>
              <a:rPr lang="en-US" sz="1000" b="0" i="0" u="none" strike="noStrike" kern="1200" baseline="0" dirty="0">
                <a:solidFill>
                  <a:schemeClr val="tx1"/>
                </a:solidFill>
                <a:latin typeface="+mn-lt"/>
                <a:ea typeface="ＭＳ Ｐゴシック" pitchFamily="-65" charset="-128"/>
                <a:cs typeface="ＭＳ Ｐゴシック" pitchFamily="-65" charset="-128"/>
              </a:rPr>
              <a:t>smart charging of EVs will play a major role in the integration of fluctuating renewable energy sources in future </a:t>
            </a:r>
            <a:endParaRPr lang="en-US" dirty="0"/>
          </a:p>
        </p:txBody>
      </p:sp>
    </p:spTree>
    <p:extLst>
      <p:ext uri="{BB962C8B-B14F-4D97-AF65-F5344CB8AC3E}">
        <p14:creationId xmlns:p14="http://schemas.microsoft.com/office/powerpoint/2010/main" val="1536204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092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US" dirty="0"/>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dirty="0"/>
              <a:t>Page </a:t>
            </a:r>
            <a:fld id="{7ACE66E0-BE04-47BA-A62D-7BFC499E8192}" type="slidenum">
              <a:rPr lang="en-US" altLang="en-US" smtClean="0"/>
              <a:pPr>
                <a:defRPr/>
              </a:pPr>
              <a:t>‹#›</a:t>
            </a:fld>
            <a:endParaRPr lang="en-US" altLang="en-US" dirty="0"/>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dirty="0"/>
              <a:t>ELEC-E8423 - Smart Grid</a:t>
            </a:r>
            <a:br>
              <a:rPr lang="fi-FI" sz="3200" dirty="0"/>
            </a:br>
            <a:br>
              <a:rPr lang="fi-FI" sz="3200" dirty="0"/>
            </a:br>
            <a:r>
              <a:rPr lang="en-US" sz="3000" dirty="0"/>
              <a:t>Modelling of Electric Vehicle charging load</a:t>
            </a:r>
            <a:endParaRPr lang="en-US" sz="3000" i="1" dirty="0"/>
          </a:p>
        </p:txBody>
      </p:sp>
      <p:sp>
        <p:nvSpPr>
          <p:cNvPr id="3" name="Subtitle 2"/>
          <p:cNvSpPr>
            <a:spLocks noGrp="1"/>
          </p:cNvSpPr>
          <p:nvPr>
            <p:ph type="subTitle" idx="1"/>
          </p:nvPr>
        </p:nvSpPr>
        <p:spPr>
          <a:xfrm>
            <a:off x="572401" y="4182429"/>
            <a:ext cx="6285600" cy="1323370"/>
          </a:xfrm>
        </p:spPr>
        <p:txBody>
          <a:bodyPr>
            <a:normAutofit/>
          </a:bodyPr>
          <a:lstStyle/>
          <a:p>
            <a:r>
              <a:rPr lang="en-US" i="1" dirty="0"/>
              <a:t>M. Usman Tariq</a:t>
            </a:r>
            <a:endParaRPr lang="en-US" dirty="0"/>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8"/>
          </p:nvPr>
        </p:nvSpPr>
        <p:spPr/>
        <p:txBody>
          <a:bodyPr/>
          <a:lstStyle/>
          <a:p>
            <a:r>
              <a:rPr lang="fi-FI" dirty="0"/>
              <a:t>05</a:t>
            </a:r>
            <a:r>
              <a:rPr lang="et-EE" dirty="0"/>
              <a:t>.0</a:t>
            </a:r>
            <a:r>
              <a:rPr lang="fi-FI" dirty="0"/>
              <a:t>4</a:t>
            </a:r>
            <a:r>
              <a:rPr lang="et-EE" dirty="0"/>
              <a:t>.20</a:t>
            </a:r>
            <a:r>
              <a:rPr lang="en-US" dirty="0"/>
              <a:t>2</a:t>
            </a:r>
            <a:r>
              <a:rPr lang="et-EE" dirty="0"/>
              <a:t>1</a:t>
            </a:r>
            <a:endParaRPr lang="en-US" dirty="0"/>
          </a:p>
        </p:txBody>
      </p:sp>
      <p:sp>
        <p:nvSpPr>
          <p:cNvPr id="7" name="Text Placeholder 6"/>
          <p:cNvSpPr>
            <a:spLocks noGrp="1"/>
          </p:cNvSpPr>
          <p:nvPr>
            <p:ph type="body" sz="quarter" idx="19"/>
          </p:nvPr>
        </p:nvSpPr>
        <p:spPr/>
        <p:txBody>
          <a:bodyPr/>
          <a:lstStyle/>
          <a:p>
            <a:endParaRPr lang="en-US" dirty="0"/>
          </a:p>
        </p:txBody>
      </p:sp>
      <p:sp>
        <p:nvSpPr>
          <p:cNvPr id="8" name="Text Placeholder 7"/>
          <p:cNvSpPr>
            <a:spLocks noGrp="1"/>
          </p:cNvSpPr>
          <p:nvPr>
            <p:ph type="body" sz="quarter" idx="20"/>
          </p:nvPr>
        </p:nvSpPr>
        <p:spPr/>
        <p:txBody>
          <a:bodyPr/>
          <a:lstStyle/>
          <a:p>
            <a:endParaRPr lang="en-US" dirty="0"/>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342900" indent="-342900">
              <a:buFont typeface="Arial" panose="020B0604020202020204" pitchFamily="34" charset="0"/>
              <a:buChar char="•"/>
            </a:pPr>
            <a:r>
              <a:rPr lang="en-US" b="0" dirty="0"/>
              <a:t>The controlled charging of electric vehicles is a technically feasible and economically viable option,</a:t>
            </a:r>
          </a:p>
          <a:p>
            <a:pPr marL="342900" indent="-342900">
              <a:buFont typeface="Arial" panose="020B0604020202020204" pitchFamily="34" charset="0"/>
              <a:buChar char="•"/>
            </a:pPr>
            <a:endParaRPr lang="en-US" b="0" dirty="0"/>
          </a:p>
          <a:p>
            <a:pPr marL="342900" indent="-342900">
              <a:buFont typeface="Arial" panose="020B0604020202020204" pitchFamily="34" charset="0"/>
              <a:buChar char="•"/>
            </a:pPr>
            <a:r>
              <a:rPr lang="en-US" b="0" dirty="0"/>
              <a:t>The optimized charging strategy can also play major role in the integration of fluctuating renewable energy sources (RES) in the future</a:t>
            </a:r>
          </a:p>
          <a:p>
            <a:pPr marL="342900" indent="-342900">
              <a:buFont typeface="Arial" panose="020B0604020202020204" pitchFamily="34" charset="0"/>
              <a:buChar char="•"/>
            </a:pPr>
            <a:endParaRPr lang="en-US" b="0" dirty="0"/>
          </a:p>
          <a:p>
            <a:pPr marL="342900" indent="-342900">
              <a:buFont typeface="Arial" panose="020B0604020202020204" pitchFamily="34" charset="0"/>
              <a:buChar char="•"/>
            </a:pPr>
            <a:r>
              <a:rPr lang="en-US" b="0" dirty="0"/>
              <a:t>The results which can be achieved from smart charging depends heavily on external factors such as individual user profiles, EV capacity, battery technology, electrical network limitations and environmental conditions</a:t>
            </a:r>
          </a:p>
          <a:p>
            <a:pPr marL="342900" indent="-342900">
              <a:buFont typeface="Arial" panose="020B0604020202020204" pitchFamily="34" charset="0"/>
              <a:buChar char="•"/>
            </a:pPr>
            <a:r>
              <a:rPr lang="en-US" b="0" dirty="0"/>
              <a:t>EV demand upsurge</a:t>
            </a:r>
          </a:p>
          <a:p>
            <a:endParaRPr lang="en-US" sz="2000" b="0" dirty="0"/>
          </a:p>
        </p:txBody>
      </p:sp>
      <p:sp>
        <p:nvSpPr>
          <p:cNvPr id="3" name="Title 2"/>
          <p:cNvSpPr>
            <a:spLocks noGrp="1"/>
          </p:cNvSpPr>
          <p:nvPr>
            <p:ph type="ctrTitle"/>
          </p:nvPr>
        </p:nvSpPr>
        <p:spPr/>
        <p:txBody>
          <a:bodyPr/>
          <a:lstStyle/>
          <a:p>
            <a:r>
              <a:rPr lang="fi-FI" dirty="0" err="1"/>
              <a:t>Conclusions</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05</a:t>
            </a:r>
            <a:r>
              <a:rPr lang="et-EE" dirty="0"/>
              <a:t>.0</a:t>
            </a:r>
            <a:r>
              <a:rPr lang="fi-FI" dirty="0"/>
              <a:t>4</a:t>
            </a:r>
            <a:r>
              <a:rPr lang="et-EE" dirty="0"/>
              <a:t>.20</a:t>
            </a:r>
            <a:r>
              <a:rPr lang="en-US" dirty="0"/>
              <a:t>2</a:t>
            </a:r>
            <a:r>
              <a:rPr lang="et-EE" dirty="0"/>
              <a:t>1</a:t>
            </a:r>
            <a:endParaRPr lang="en-US" dirty="0"/>
          </a:p>
          <a:p>
            <a:pPr>
              <a:defRPr/>
            </a:pP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10</a:t>
            </a:fld>
            <a:endParaRPr lang="en-US" altLang="en-US" dirty="0"/>
          </a:p>
        </p:txBody>
      </p:sp>
    </p:spTree>
    <p:extLst>
      <p:ext uri="{BB962C8B-B14F-4D97-AF65-F5344CB8AC3E}">
        <p14:creationId xmlns:p14="http://schemas.microsoft.com/office/powerpoint/2010/main" val="322315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342900" indent="-342900">
              <a:lnSpc>
                <a:spcPct val="150000"/>
              </a:lnSpc>
              <a:buFont typeface="+mj-lt"/>
              <a:buAutoNum type="arabicPeriod"/>
            </a:pPr>
            <a:r>
              <a:rPr lang="en-US" b="0" dirty="0"/>
              <a:t>https://en.wikipedia.org/wiki/File:Global_plug-in_car_sales_since_2011.png</a:t>
            </a:r>
          </a:p>
          <a:p>
            <a:pPr marL="342900" indent="-342900">
              <a:lnSpc>
                <a:spcPct val="150000"/>
              </a:lnSpc>
              <a:buFont typeface="+mj-lt"/>
              <a:buAutoNum type="arabicPeriod"/>
            </a:pPr>
            <a:r>
              <a:rPr lang="en-US" b="0" dirty="0"/>
              <a:t>X. Gong and J. </a:t>
            </a:r>
            <a:r>
              <a:rPr lang="en-US" b="0" dirty="0" err="1"/>
              <a:t>Rangaraju</a:t>
            </a:r>
            <a:r>
              <a:rPr lang="en-US" b="0" dirty="0"/>
              <a:t>, “Taking charge of electric vehicles – both in the vehicle and on the grid,” Texas Instruments, p. 13, 2018.</a:t>
            </a:r>
          </a:p>
          <a:p>
            <a:pPr marL="342900" indent="-342900">
              <a:buFont typeface="+mj-lt"/>
              <a:buAutoNum type="arabicPeriod"/>
            </a:pPr>
            <a:r>
              <a:rPr lang="en-US" b="0" dirty="0"/>
              <a:t>R. H. </a:t>
            </a:r>
            <a:r>
              <a:rPr lang="en-US" b="0" dirty="0" err="1"/>
              <a:t>Ashique</a:t>
            </a:r>
            <a:r>
              <a:rPr lang="en-US" b="0" dirty="0"/>
              <a:t>, Z. Salam, M. J. Bin Abdul Aziz, and A. R. Bhatti, “Integrated </a:t>
            </a:r>
            <a:r>
              <a:rPr lang="en-US" b="0" dirty="0" err="1"/>
              <a:t>photovoltaicgrid</a:t>
            </a:r>
            <a:r>
              <a:rPr lang="en-US" b="0" dirty="0"/>
              <a:t> dc fast charging system for electric vehicle: A review of the architecture and control,” Renew. Sustain. Energy Rev., vol. 69, no. May 2016, pp. 1243–1257, 2017.</a:t>
            </a:r>
          </a:p>
          <a:p>
            <a:pPr marL="342900" indent="-342900">
              <a:buFont typeface="+mj-lt"/>
              <a:buAutoNum type="arabicPeriod"/>
            </a:pPr>
            <a:r>
              <a:rPr lang="en-US" b="0" dirty="0"/>
              <a:t>https://www2.deloitte.com/content/dam/insights/us/articles/22869-electric-vehicles/figures/Fig-01.png</a:t>
            </a:r>
          </a:p>
          <a:p>
            <a:pPr marL="342900" indent="-342900">
              <a:buFont typeface="+mj-lt"/>
              <a:buAutoNum type="arabicPeriod"/>
            </a:pPr>
            <a:r>
              <a:rPr lang="en-US" b="0" dirty="0"/>
              <a:t>An optimized EV charging model considering TOU price and SOC curve,” IEEE Trans. Smart Grid, 2012</a:t>
            </a:r>
          </a:p>
          <a:p>
            <a:pPr>
              <a:buFont typeface="+mj-lt"/>
              <a:buAutoNum type="arabicPeriod"/>
            </a:pPr>
            <a:r>
              <a:rPr lang="en-US" b="0" dirty="0"/>
              <a:t>J. J. </a:t>
            </a:r>
            <a:r>
              <a:rPr lang="en-US" b="0" dirty="0" err="1"/>
              <a:t>Mies</a:t>
            </a:r>
            <a:r>
              <a:rPr lang="en-US" b="0" dirty="0"/>
              <a:t>, J. R. </a:t>
            </a:r>
            <a:r>
              <a:rPr lang="en-US" b="0" dirty="0" err="1"/>
              <a:t>Helmus</a:t>
            </a:r>
            <a:r>
              <a:rPr lang="en-US" b="0" dirty="0"/>
              <a:t>, and R. van den Hoed, “Estimating the charging profile of individual charge sessions of Electric Vehicles in The Netherlands,” World </a:t>
            </a:r>
            <a:r>
              <a:rPr lang="en-US" b="0" dirty="0" err="1"/>
              <a:t>Electr</a:t>
            </a:r>
            <a:r>
              <a:rPr lang="en-US" b="0" dirty="0"/>
              <a:t>. </a:t>
            </a:r>
            <a:r>
              <a:rPr lang="en-US" b="0" dirty="0" err="1"/>
              <a:t>Veh</a:t>
            </a:r>
            <a:r>
              <a:rPr lang="en-US" b="0" dirty="0"/>
              <a:t>. J., vol. 9, no. 2, 2018.</a:t>
            </a:r>
          </a:p>
          <a:p>
            <a:pPr>
              <a:buFont typeface="+mj-lt"/>
              <a:buAutoNum type="arabicPeriod"/>
            </a:pPr>
            <a:r>
              <a:rPr lang="en-US" b="0" dirty="0"/>
              <a:t> Y. Cao et al., “An optimized EV charging model considering TOU price and SOC curve,” IEEE Trans. Smart Grid, 2012.</a:t>
            </a:r>
          </a:p>
          <a:p>
            <a:pPr marL="0" indent="0">
              <a:lnSpc>
                <a:spcPct val="150000"/>
              </a:lnSpc>
            </a:pPr>
            <a:endParaRPr lang="en-US" sz="2000" dirty="0"/>
          </a:p>
          <a:p>
            <a:pPr marL="0" indent="0">
              <a:lnSpc>
                <a:spcPct val="150000"/>
              </a:lnSpc>
            </a:pPr>
            <a:endParaRPr lang="en-US" sz="2000" dirty="0"/>
          </a:p>
        </p:txBody>
      </p:sp>
      <p:sp>
        <p:nvSpPr>
          <p:cNvPr id="3" name="Title 2"/>
          <p:cNvSpPr>
            <a:spLocks noGrp="1"/>
          </p:cNvSpPr>
          <p:nvPr>
            <p:ph type="ctrTitle"/>
          </p:nvPr>
        </p:nvSpPr>
        <p:spPr/>
        <p:txBody>
          <a:bodyPr/>
          <a:lstStyle/>
          <a:p>
            <a:r>
              <a:rPr lang="fi-FI" dirty="0" err="1"/>
              <a:t>Source</a:t>
            </a:r>
            <a:r>
              <a:rPr lang="fi-FI" dirty="0"/>
              <a:t> </a:t>
            </a:r>
            <a:r>
              <a:rPr lang="fi-FI" dirty="0" err="1"/>
              <a:t>material</a:t>
            </a:r>
            <a:r>
              <a:rPr lang="fi-FI" dirty="0"/>
              <a:t> </a:t>
            </a:r>
            <a:r>
              <a:rPr lang="fi-FI" dirty="0" err="1"/>
              <a:t>used</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r>
              <a:rPr lang="fi-FI" dirty="0"/>
              <a:t>05</a:t>
            </a:r>
            <a:r>
              <a:rPr lang="et-EE" dirty="0"/>
              <a:t>.0</a:t>
            </a:r>
            <a:r>
              <a:rPr lang="fi-FI" dirty="0"/>
              <a:t>4</a:t>
            </a:r>
            <a:r>
              <a:rPr lang="et-EE" dirty="0"/>
              <a:t>.20</a:t>
            </a:r>
            <a:r>
              <a:rPr lang="en-US" dirty="0"/>
              <a:t>2</a:t>
            </a:r>
            <a:r>
              <a:rPr lang="et-EE" dirty="0"/>
              <a:t>1</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11</a:t>
            </a:fld>
            <a:endParaRPr lang="en-US" altLang="en-US" dirty="0"/>
          </a:p>
        </p:txBody>
      </p:sp>
    </p:spTree>
    <p:extLst>
      <p:ext uri="{BB962C8B-B14F-4D97-AF65-F5344CB8AC3E}">
        <p14:creationId xmlns:p14="http://schemas.microsoft.com/office/powerpoint/2010/main" val="166070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buFont typeface="Arial" panose="020B0604020202020204" pitchFamily="34" charset="0"/>
              <a:buChar char="•"/>
            </a:pPr>
            <a:r>
              <a:rPr lang="en-US" sz="1600" dirty="0"/>
              <a:t>Introduction</a:t>
            </a:r>
          </a:p>
          <a:p>
            <a:pPr>
              <a:buFont typeface="Arial" panose="020B0604020202020204" pitchFamily="34" charset="0"/>
              <a:buChar char="•"/>
            </a:pPr>
            <a:endParaRPr lang="en-US" sz="1600" dirty="0"/>
          </a:p>
          <a:p>
            <a:pPr>
              <a:buFont typeface="Arial" panose="020B0604020202020204" pitchFamily="34" charset="0"/>
              <a:buChar char="•"/>
            </a:pPr>
            <a:r>
              <a:rPr lang="en-US" sz="1600" dirty="0"/>
              <a:t>Motivation and advantages of EV</a:t>
            </a:r>
          </a:p>
          <a:p>
            <a:pPr>
              <a:buFont typeface="Arial" panose="020B0604020202020204" pitchFamily="34" charset="0"/>
              <a:buChar char="•"/>
            </a:pPr>
            <a:endParaRPr lang="en-US" sz="1600" dirty="0"/>
          </a:p>
          <a:p>
            <a:pPr>
              <a:buFont typeface="Arial" panose="020B0604020202020204" pitchFamily="34" charset="0"/>
              <a:buChar char="•"/>
            </a:pPr>
            <a:r>
              <a:rPr lang="en-US" sz="1600" dirty="0"/>
              <a:t>Types of charging</a:t>
            </a:r>
          </a:p>
          <a:p>
            <a:pPr>
              <a:buFont typeface="Arial" panose="020B0604020202020204" pitchFamily="34" charset="0"/>
              <a:buChar char="•"/>
            </a:pPr>
            <a:endParaRPr lang="en-US" sz="1600" dirty="0"/>
          </a:p>
          <a:p>
            <a:pPr>
              <a:buFont typeface="Arial" panose="020B0604020202020204" pitchFamily="34" charset="0"/>
              <a:buChar char="•"/>
            </a:pPr>
            <a:r>
              <a:rPr lang="en-US" sz="1600" dirty="0"/>
              <a:t>Charging phases</a:t>
            </a:r>
          </a:p>
          <a:p>
            <a:pPr>
              <a:buFont typeface="Arial" panose="020B0604020202020204" pitchFamily="34" charset="0"/>
              <a:buChar char="•"/>
            </a:pPr>
            <a:endParaRPr lang="en-US" sz="1600" dirty="0"/>
          </a:p>
          <a:p>
            <a:pPr>
              <a:buFont typeface="Arial" panose="020B0604020202020204" pitchFamily="34" charset="0"/>
              <a:buChar char="•"/>
            </a:pPr>
            <a:r>
              <a:rPr lang="en-US" sz="1600" dirty="0"/>
              <a:t>Charging strategies</a:t>
            </a:r>
          </a:p>
          <a:p>
            <a:pPr>
              <a:buFont typeface="Arial" panose="020B0604020202020204" pitchFamily="34" charset="0"/>
              <a:buChar char="•"/>
            </a:pPr>
            <a:endParaRPr lang="en-US" sz="1600" dirty="0"/>
          </a:p>
          <a:p>
            <a:pPr>
              <a:buFont typeface="Arial" panose="020B0604020202020204" pitchFamily="34" charset="0"/>
              <a:buChar char="•"/>
            </a:pPr>
            <a:r>
              <a:rPr lang="en-US" sz="1600" dirty="0"/>
              <a:t>Modeling</a:t>
            </a:r>
          </a:p>
          <a:p>
            <a:pPr>
              <a:buFont typeface="Arial" panose="020B0604020202020204" pitchFamily="34" charset="0"/>
              <a:buChar char="•"/>
            </a:pPr>
            <a:endParaRPr lang="en-US" sz="1600" dirty="0"/>
          </a:p>
          <a:p>
            <a:pPr>
              <a:buFont typeface="Arial" panose="020B0604020202020204" pitchFamily="34" charset="0"/>
              <a:buChar char="•"/>
            </a:pPr>
            <a:r>
              <a:rPr lang="en-US" sz="1600" dirty="0"/>
              <a:t>Conclusion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Sources</a:t>
            </a:r>
          </a:p>
        </p:txBody>
      </p:sp>
      <p:sp>
        <p:nvSpPr>
          <p:cNvPr id="3" name="Title 2"/>
          <p:cNvSpPr>
            <a:spLocks noGrp="1"/>
          </p:cNvSpPr>
          <p:nvPr>
            <p:ph type="ctrTitle"/>
          </p:nvPr>
        </p:nvSpPr>
        <p:spPr/>
        <p:txBody>
          <a:bodyPr/>
          <a:lstStyle/>
          <a:p>
            <a:r>
              <a:rPr lang="en-US" dirty="0"/>
              <a:t>In this Presentation</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6" name="Date Placeholder 5"/>
          <p:cNvSpPr>
            <a:spLocks noGrp="1"/>
          </p:cNvSpPr>
          <p:nvPr>
            <p:ph type="dt" sz="half" idx="19"/>
          </p:nvPr>
        </p:nvSpPr>
        <p:spPr/>
        <p:txBody>
          <a:bodyPr/>
          <a:lstStyle/>
          <a:p>
            <a:r>
              <a:rPr lang="fi-FI" dirty="0"/>
              <a:t>05</a:t>
            </a:r>
            <a:r>
              <a:rPr lang="et-EE" dirty="0"/>
              <a:t>.0</a:t>
            </a:r>
            <a:r>
              <a:rPr lang="fi-FI" dirty="0"/>
              <a:t>4</a:t>
            </a:r>
            <a:r>
              <a:rPr lang="et-EE" dirty="0"/>
              <a:t>.20</a:t>
            </a:r>
            <a:r>
              <a:rPr lang="en-US" dirty="0"/>
              <a:t>2</a:t>
            </a:r>
            <a:r>
              <a:rPr lang="et-EE" dirty="0"/>
              <a:t>1</a:t>
            </a:r>
            <a:endParaRPr lang="en-US" dirty="0"/>
          </a:p>
        </p:txBody>
      </p:sp>
      <p:sp>
        <p:nvSpPr>
          <p:cNvPr id="7" name="Slide Number Placeholder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dirty="0"/>
          </a:p>
        </p:txBody>
      </p:sp>
    </p:spTree>
    <p:extLst>
      <p:ext uri="{BB962C8B-B14F-4D97-AF65-F5344CB8AC3E}">
        <p14:creationId xmlns:p14="http://schemas.microsoft.com/office/powerpoint/2010/main" val="235070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r>
              <a:rPr lang="en-US" dirty="0"/>
              <a:t>EV </a:t>
            </a:r>
            <a:r>
              <a:rPr lang="en-US" b="0" dirty="0"/>
              <a:t>- Powered solely by electric energy stored in the battery</a:t>
            </a:r>
          </a:p>
          <a:p>
            <a:endParaRPr lang="en-US" dirty="0"/>
          </a:p>
          <a:p>
            <a:r>
              <a:rPr lang="en-US" dirty="0"/>
              <a:t>PHEV</a:t>
            </a:r>
            <a:r>
              <a:rPr lang="en-US" b="0" dirty="0"/>
              <a:t> - Powered by a combination of battery power and gasoline engine</a:t>
            </a:r>
          </a:p>
          <a:p>
            <a:endParaRPr lang="en-US" dirty="0"/>
          </a:p>
          <a:p>
            <a:endParaRPr lang="en-US" dirty="0"/>
          </a:p>
          <a:p>
            <a:pPr>
              <a:buFont typeface="Arial" panose="020B0604020202020204" pitchFamily="34" charset="0"/>
              <a:buChar char="•"/>
            </a:pPr>
            <a:r>
              <a:rPr lang="en-US" b="0" dirty="0"/>
              <a:t>Mass penetration of electric vehicle is expected by 2030</a:t>
            </a:r>
          </a:p>
          <a:p>
            <a:pPr>
              <a:buFont typeface="Arial" panose="020B0604020202020204" pitchFamily="34" charset="0"/>
              <a:buChar char="•"/>
            </a:pPr>
            <a:endParaRPr lang="en-US" b="0" dirty="0"/>
          </a:p>
          <a:p>
            <a:pPr>
              <a:buFont typeface="Arial" panose="020B0604020202020204" pitchFamily="34" charset="0"/>
              <a:buChar char="•"/>
            </a:pPr>
            <a:r>
              <a:rPr lang="en-US" b="0" dirty="0"/>
              <a:t>This will upsurge the demand of electricity</a:t>
            </a:r>
          </a:p>
          <a:p>
            <a:pPr>
              <a:buFont typeface="Arial" panose="020B0604020202020204" pitchFamily="34" charset="0"/>
              <a:buChar char="•"/>
            </a:pPr>
            <a:endParaRPr lang="en-US" b="0" dirty="0"/>
          </a:p>
          <a:p>
            <a:pPr>
              <a:buFont typeface="Arial" panose="020B0604020202020204" pitchFamily="34" charset="0"/>
              <a:buChar char="•"/>
            </a:pPr>
            <a:r>
              <a:rPr lang="en-US" b="0" dirty="0"/>
              <a:t>Superior method is required to dial down the load curve</a:t>
            </a:r>
          </a:p>
          <a:p>
            <a:pPr>
              <a:buFont typeface="Arial" panose="020B0604020202020204" pitchFamily="34" charset="0"/>
              <a:buChar char="•"/>
            </a:pPr>
            <a:endParaRPr lang="en-US" b="0" dirty="0"/>
          </a:p>
          <a:p>
            <a:pPr>
              <a:buFont typeface="Arial" panose="020B0604020202020204" pitchFamily="34" charset="0"/>
              <a:buChar char="•"/>
            </a:pPr>
            <a:r>
              <a:rPr lang="en-US" b="0" dirty="0"/>
              <a:t>Charging multiple EVs at the same time will result in </a:t>
            </a:r>
            <a:br>
              <a:rPr lang="en-US" b="0" dirty="0"/>
            </a:br>
            <a:r>
              <a:rPr lang="en-US" b="0" dirty="0"/>
              <a:t>congested peak loads that will increase the losses </a:t>
            </a:r>
            <a:br>
              <a:rPr lang="en-US" b="0" dirty="0"/>
            </a:br>
            <a:r>
              <a:rPr lang="en-US" b="0" dirty="0"/>
              <a:t>and aging of electrical networks.</a:t>
            </a:r>
          </a:p>
        </p:txBody>
      </p:sp>
      <p:sp>
        <p:nvSpPr>
          <p:cNvPr id="3" name="Title 2"/>
          <p:cNvSpPr>
            <a:spLocks noGrp="1"/>
          </p:cNvSpPr>
          <p:nvPr>
            <p:ph type="ctrTitle"/>
          </p:nvPr>
        </p:nvSpPr>
        <p:spPr/>
        <p:txBody>
          <a:bodyPr/>
          <a:lstStyle/>
          <a:p>
            <a:r>
              <a:rPr lang="fi-FI" dirty="0" err="1"/>
              <a:t>Introduction</a:t>
            </a:r>
            <a:endParaRPr lang="en-US" dirty="0"/>
          </a:p>
        </p:txBody>
      </p:sp>
      <p:sp>
        <p:nvSpPr>
          <p:cNvPr id="4" name="Text Placeholder 3"/>
          <p:cNvSpPr>
            <a:spLocks noGrp="1"/>
          </p:cNvSpPr>
          <p:nvPr>
            <p:ph type="body" sz="quarter" idx="16"/>
          </p:nvPr>
        </p:nvSpPr>
        <p:spPr/>
        <p:txBody>
          <a:bodyPr/>
          <a:lstStyle/>
          <a:p>
            <a:endParaRPr lang="en-US" sz="400" dirty="0"/>
          </a:p>
        </p:txBody>
      </p:sp>
      <p:sp>
        <p:nvSpPr>
          <p:cNvPr id="5" name="Text Placeholder 4"/>
          <p:cNvSpPr>
            <a:spLocks noGrp="1"/>
          </p:cNvSpPr>
          <p:nvPr>
            <p:ph type="body" sz="quarter" idx="17"/>
          </p:nvPr>
        </p:nvSpPr>
        <p:spPr>
          <a:xfrm>
            <a:off x="6859589" y="6273800"/>
            <a:ext cx="1701801" cy="382645"/>
          </a:xfrm>
        </p:spPr>
        <p:txBody>
          <a:bodyPr/>
          <a:lstStyle/>
          <a:p>
            <a:r>
              <a:rPr lang="en-US" sz="1800" dirty="0"/>
              <a:t>[1]</a:t>
            </a:r>
            <a:endParaRPr lang="en-US" dirty="0"/>
          </a:p>
        </p:txBody>
      </p:sp>
      <p:sp>
        <p:nvSpPr>
          <p:cNvPr id="7" name="Date Placeholder 6"/>
          <p:cNvSpPr>
            <a:spLocks noGrp="1"/>
          </p:cNvSpPr>
          <p:nvPr>
            <p:ph type="dt" sz="half" idx="19"/>
          </p:nvPr>
        </p:nvSpPr>
        <p:spPr/>
        <p:txBody>
          <a:bodyPr/>
          <a:lstStyle/>
          <a:p>
            <a:r>
              <a:rPr lang="fi-FI" dirty="0"/>
              <a:t>05</a:t>
            </a:r>
            <a:r>
              <a:rPr lang="et-EE" dirty="0"/>
              <a:t>.0</a:t>
            </a:r>
            <a:r>
              <a:rPr lang="fi-FI" dirty="0"/>
              <a:t>4</a:t>
            </a:r>
            <a:r>
              <a:rPr lang="et-EE" dirty="0"/>
              <a:t>.20</a:t>
            </a:r>
            <a:r>
              <a:rPr lang="en-US" dirty="0"/>
              <a:t>2</a:t>
            </a:r>
            <a:r>
              <a:rPr lang="et-EE" dirty="0"/>
              <a:t>1</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dirty="0"/>
          </a:p>
        </p:txBody>
      </p:sp>
      <p:pic>
        <p:nvPicPr>
          <p:cNvPr id="6" name="Picture 5"/>
          <p:cNvPicPr>
            <a:picLocks noChangeAspect="1"/>
          </p:cNvPicPr>
          <p:nvPr/>
        </p:nvPicPr>
        <p:blipFill>
          <a:blip r:embed="rId3"/>
          <a:stretch>
            <a:fillRect/>
          </a:stretch>
        </p:blipFill>
        <p:spPr>
          <a:xfrm>
            <a:off x="5242561" y="3110495"/>
            <a:ext cx="3901440" cy="2523505"/>
          </a:xfrm>
          <a:prstGeom prst="rect">
            <a:avLst/>
          </a:prstGeom>
        </p:spPr>
      </p:pic>
    </p:spTree>
    <p:extLst>
      <p:ext uri="{BB962C8B-B14F-4D97-AF65-F5344CB8AC3E}">
        <p14:creationId xmlns:p14="http://schemas.microsoft.com/office/powerpoint/2010/main" val="2138976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6553614" cy="4367172"/>
          </a:xfrm>
        </p:spPr>
        <p:txBody>
          <a:bodyPr>
            <a:normAutofit/>
          </a:bodyPr>
          <a:lstStyle/>
          <a:p>
            <a:pPr>
              <a:buFont typeface="Arial" panose="020B0604020202020204" pitchFamily="34" charset="0"/>
              <a:buChar char="•"/>
            </a:pPr>
            <a:r>
              <a:rPr lang="en-US" sz="1600" dirty="0">
                <a:cs typeface="Calibri" panose="020F0502020204030204" pitchFamily="34" charset="0"/>
              </a:rPr>
              <a:t>Better for the environment</a:t>
            </a:r>
          </a:p>
          <a:p>
            <a:pPr lvl="1">
              <a:buFont typeface="Arial" panose="020B0604020202020204" pitchFamily="34" charset="0"/>
              <a:buChar char="•"/>
            </a:pPr>
            <a:r>
              <a:rPr lang="en-US" sz="1600" dirty="0"/>
              <a:t>Less carbon footprints</a:t>
            </a:r>
          </a:p>
          <a:p>
            <a:pPr lvl="1">
              <a:buFont typeface="Arial" panose="020B0604020202020204" pitchFamily="34" charset="0"/>
              <a:buChar char="•"/>
            </a:pPr>
            <a:r>
              <a:rPr lang="en-US" sz="1600" dirty="0"/>
              <a:t>Integration of renewable energy sources</a:t>
            </a:r>
          </a:p>
          <a:p>
            <a:pPr lvl="1">
              <a:buFont typeface="Arial" panose="020B0604020202020204" pitchFamily="34" charset="0"/>
              <a:buChar char="•"/>
            </a:pPr>
            <a:r>
              <a:rPr lang="en-US" sz="1600" dirty="0"/>
              <a:t>Quieter than normal gasoline cars</a:t>
            </a:r>
          </a:p>
          <a:p>
            <a:pPr>
              <a:buFont typeface="Arial" panose="020B0604020202020204" pitchFamily="34" charset="0"/>
              <a:buChar char="•"/>
            </a:pPr>
            <a:endParaRPr lang="en-US" sz="1600" dirty="0">
              <a:cs typeface="Calibri" panose="020F0502020204030204" pitchFamily="34" charset="0"/>
            </a:endParaRPr>
          </a:p>
          <a:p>
            <a:pPr>
              <a:buFont typeface="Arial" panose="020B0604020202020204" pitchFamily="34" charset="0"/>
              <a:buChar char="•"/>
            </a:pPr>
            <a:r>
              <a:rPr lang="en-US" sz="1600" dirty="0">
                <a:cs typeface="Calibri" panose="020F0502020204030204" pitchFamily="34" charset="0"/>
              </a:rPr>
              <a:t>Running costs</a:t>
            </a:r>
          </a:p>
          <a:p>
            <a:pPr lvl="1">
              <a:buFont typeface="Arial" panose="020B0604020202020204" pitchFamily="34" charset="0"/>
              <a:buChar char="•"/>
            </a:pPr>
            <a:r>
              <a:rPr lang="en-US" sz="1600" dirty="0">
                <a:cs typeface="Calibri" panose="020F0502020204030204" pitchFamily="34" charset="0"/>
              </a:rPr>
              <a:t>Cheaper to run</a:t>
            </a:r>
          </a:p>
          <a:p>
            <a:pPr lvl="1">
              <a:buFont typeface="Arial" panose="020B0604020202020204" pitchFamily="34" charset="0"/>
              <a:buChar char="•"/>
            </a:pPr>
            <a:r>
              <a:rPr lang="en-US" sz="1600" dirty="0">
                <a:cs typeface="Calibri" panose="020F0502020204030204" pitchFamily="34" charset="0"/>
              </a:rPr>
              <a:t>Cheaper to maintain</a:t>
            </a:r>
          </a:p>
          <a:p>
            <a:pPr>
              <a:buFont typeface="Arial" panose="020B0604020202020204" pitchFamily="34" charset="0"/>
              <a:buChar char="•"/>
            </a:pPr>
            <a:endParaRPr lang="en-US" sz="1600" dirty="0">
              <a:cs typeface="Calibri" panose="020F0502020204030204" pitchFamily="34" charset="0"/>
            </a:endParaRPr>
          </a:p>
          <a:p>
            <a:pPr>
              <a:buFont typeface="Arial" panose="020B0604020202020204" pitchFamily="34" charset="0"/>
              <a:buChar char="•"/>
            </a:pPr>
            <a:r>
              <a:rPr lang="en-US" sz="1600" dirty="0">
                <a:cs typeface="Calibri" panose="020F0502020204030204" pitchFamily="34" charset="0"/>
              </a:rPr>
              <a:t>Incentives and possible future restrictions</a:t>
            </a:r>
          </a:p>
          <a:p>
            <a:pPr lvl="1">
              <a:buFont typeface="Arial" panose="020B0604020202020204" pitchFamily="34" charset="0"/>
              <a:buChar char="•"/>
            </a:pPr>
            <a:r>
              <a:rPr lang="en-US" sz="1600" dirty="0"/>
              <a:t>Availability of tax credits for EV owners</a:t>
            </a:r>
          </a:p>
          <a:p>
            <a:pPr lvl="1">
              <a:buFont typeface="Arial" panose="020B0604020202020204" pitchFamily="34" charset="0"/>
              <a:buChar char="•"/>
            </a:pPr>
            <a:r>
              <a:rPr lang="en-US" sz="1600" dirty="0">
                <a:cs typeface="Calibri" panose="020F0502020204030204" pitchFamily="34" charset="0"/>
              </a:rPr>
              <a:t>Future restriction for ICE cars</a:t>
            </a:r>
          </a:p>
          <a:p>
            <a:pPr>
              <a:buFont typeface="Arial" panose="020B0604020202020204" pitchFamily="34" charset="0"/>
              <a:buChar char="•"/>
            </a:pPr>
            <a:endParaRPr lang="en-US" sz="1600" dirty="0">
              <a:cs typeface="Calibri" panose="020F0502020204030204" pitchFamily="34" charset="0"/>
            </a:endParaRPr>
          </a:p>
          <a:p>
            <a:pPr>
              <a:buFont typeface="Arial" panose="020B0604020202020204" pitchFamily="34" charset="0"/>
              <a:buChar char="•"/>
            </a:pPr>
            <a:r>
              <a:rPr lang="en-US" sz="1600" dirty="0">
                <a:cs typeface="Calibri" panose="020F0502020204030204" pitchFamily="34" charset="0"/>
              </a:rPr>
              <a:t>Energy security</a:t>
            </a:r>
          </a:p>
          <a:p>
            <a:pPr lvl="1">
              <a:buFont typeface="Arial" panose="020B0604020202020204" pitchFamily="34" charset="0"/>
              <a:buChar char="•"/>
            </a:pPr>
            <a:r>
              <a:rPr lang="en-US" sz="1600" dirty="0">
                <a:cs typeface="Calibri" panose="020F0502020204030204" pitchFamily="34" charset="0"/>
              </a:rPr>
              <a:t>Demand shifting away from fossil fuels</a:t>
            </a:r>
            <a:endParaRPr lang="en-US" sz="1600" dirty="0"/>
          </a:p>
        </p:txBody>
      </p:sp>
      <p:sp>
        <p:nvSpPr>
          <p:cNvPr id="3" name="Title 2"/>
          <p:cNvSpPr>
            <a:spLocks noGrp="1"/>
          </p:cNvSpPr>
          <p:nvPr>
            <p:ph type="ctrTitle"/>
          </p:nvPr>
        </p:nvSpPr>
        <p:spPr/>
        <p:txBody>
          <a:bodyPr/>
          <a:lstStyle/>
          <a:p>
            <a:r>
              <a:rPr lang="en-US" dirty="0"/>
              <a:t>Motivation and advantages</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6" name="Date Placeholder 5"/>
          <p:cNvSpPr>
            <a:spLocks noGrp="1"/>
          </p:cNvSpPr>
          <p:nvPr>
            <p:ph type="dt" sz="half" idx="19"/>
          </p:nvPr>
        </p:nvSpPr>
        <p:spPr/>
        <p:txBody>
          <a:bodyPr/>
          <a:lstStyle/>
          <a:p>
            <a:pPr>
              <a:defRPr/>
            </a:pPr>
            <a:r>
              <a:rPr lang="fi-FI" dirty="0"/>
              <a:t>05</a:t>
            </a:r>
            <a:r>
              <a:rPr lang="et-EE" dirty="0"/>
              <a:t>.0</a:t>
            </a:r>
            <a:r>
              <a:rPr lang="fi-FI" dirty="0"/>
              <a:t>4</a:t>
            </a:r>
            <a:r>
              <a:rPr lang="et-EE" dirty="0"/>
              <a:t>.20</a:t>
            </a:r>
            <a:r>
              <a:rPr lang="en-US" dirty="0"/>
              <a:t>2</a:t>
            </a:r>
            <a:r>
              <a:rPr lang="et-EE" dirty="0"/>
              <a:t>1</a:t>
            </a:r>
            <a:endParaRPr lang="en-US" dirty="0"/>
          </a:p>
          <a:p>
            <a:pPr>
              <a:defRPr/>
            </a:pPr>
            <a:endParaRPr lang="en-US" dirty="0"/>
          </a:p>
        </p:txBody>
      </p:sp>
      <p:sp>
        <p:nvSpPr>
          <p:cNvPr id="7" name="Slide Number Placeholder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dirty="0"/>
          </a:p>
        </p:txBody>
      </p:sp>
    </p:spTree>
    <p:extLst>
      <p:ext uri="{BB962C8B-B14F-4D97-AF65-F5344CB8AC3E}">
        <p14:creationId xmlns:p14="http://schemas.microsoft.com/office/powerpoint/2010/main" val="218436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572400" y="1951693"/>
            <a:ext cx="8063600" cy="1649289"/>
          </a:xfrm>
          <a:prstGeom prst="rect">
            <a:avLst/>
          </a:prstGeom>
        </p:spPr>
      </p:pic>
      <p:sp>
        <p:nvSpPr>
          <p:cNvPr id="2" name="Text Placeholder 1"/>
          <p:cNvSpPr>
            <a:spLocks noGrp="1"/>
          </p:cNvSpPr>
          <p:nvPr>
            <p:ph type="body" sz="quarter" idx="13"/>
          </p:nvPr>
        </p:nvSpPr>
        <p:spPr/>
        <p:txBody>
          <a:bodyPr>
            <a:normAutofit/>
          </a:bodyPr>
          <a:lstStyle/>
          <a:p>
            <a:r>
              <a:rPr lang="en-US" sz="1600" dirty="0"/>
              <a:t>AC charging</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DC charging</a:t>
            </a:r>
          </a:p>
        </p:txBody>
      </p:sp>
      <p:sp>
        <p:nvSpPr>
          <p:cNvPr id="3" name="Title 2"/>
          <p:cNvSpPr>
            <a:spLocks noGrp="1"/>
          </p:cNvSpPr>
          <p:nvPr>
            <p:ph type="ctrTitle"/>
          </p:nvPr>
        </p:nvSpPr>
        <p:spPr/>
        <p:txBody>
          <a:bodyPr/>
          <a:lstStyle/>
          <a:p>
            <a:r>
              <a:rPr lang="en-US" dirty="0"/>
              <a:t>Types of charging</a:t>
            </a:r>
          </a:p>
        </p:txBody>
      </p:sp>
      <p:sp>
        <p:nvSpPr>
          <p:cNvPr id="10" name="Text Placeholder 9"/>
          <p:cNvSpPr>
            <a:spLocks noGrp="1"/>
          </p:cNvSpPr>
          <p:nvPr>
            <p:ph type="body" sz="quarter" idx="16"/>
          </p:nvPr>
        </p:nvSpPr>
        <p:spPr/>
        <p:txBody>
          <a:bodyPr/>
          <a:lstStyle/>
          <a:p>
            <a:endParaRPr lang="en-US"/>
          </a:p>
        </p:txBody>
      </p:sp>
      <p:sp>
        <p:nvSpPr>
          <p:cNvPr id="11" name="Text Placeholder 10"/>
          <p:cNvSpPr>
            <a:spLocks noGrp="1"/>
          </p:cNvSpPr>
          <p:nvPr>
            <p:ph type="body" sz="quarter" idx="17"/>
          </p:nvPr>
        </p:nvSpPr>
        <p:spPr>
          <a:xfrm>
            <a:off x="6859589" y="6268317"/>
            <a:ext cx="1701801" cy="382645"/>
          </a:xfrm>
        </p:spPr>
        <p:txBody>
          <a:bodyPr/>
          <a:lstStyle/>
          <a:p>
            <a:r>
              <a:rPr lang="en-US" sz="2000" dirty="0"/>
              <a:t>[2]</a:t>
            </a:r>
            <a:endParaRPr lang="en-US" dirty="0"/>
          </a:p>
        </p:txBody>
      </p:sp>
      <p:sp>
        <p:nvSpPr>
          <p:cNvPr id="6" name="Date Placeholder 5"/>
          <p:cNvSpPr>
            <a:spLocks noGrp="1"/>
          </p:cNvSpPr>
          <p:nvPr>
            <p:ph type="dt" sz="half" idx="19"/>
          </p:nvPr>
        </p:nvSpPr>
        <p:spPr/>
        <p:txBody>
          <a:bodyPr/>
          <a:lstStyle/>
          <a:p>
            <a:pPr>
              <a:defRPr/>
            </a:pPr>
            <a:r>
              <a:rPr lang="fi-FI" dirty="0"/>
              <a:t>05</a:t>
            </a:r>
            <a:r>
              <a:rPr lang="et-EE" dirty="0"/>
              <a:t>.0</a:t>
            </a:r>
            <a:r>
              <a:rPr lang="fi-FI" dirty="0"/>
              <a:t>4</a:t>
            </a:r>
            <a:r>
              <a:rPr lang="et-EE" dirty="0"/>
              <a:t>.20</a:t>
            </a:r>
            <a:r>
              <a:rPr lang="en-US" dirty="0"/>
              <a:t>2</a:t>
            </a:r>
            <a:r>
              <a:rPr lang="et-EE" dirty="0"/>
              <a:t>1</a:t>
            </a:r>
            <a:endParaRPr lang="en-US" dirty="0"/>
          </a:p>
          <a:p>
            <a:pPr>
              <a:defRPr/>
            </a:pPr>
            <a:endParaRPr lang="en-US" dirty="0"/>
          </a:p>
        </p:txBody>
      </p:sp>
      <p:sp>
        <p:nvSpPr>
          <p:cNvPr id="7" name="Slide Number Placeholder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dirty="0"/>
          </a:p>
        </p:txBody>
      </p:sp>
      <p:pic>
        <p:nvPicPr>
          <p:cNvPr id="9" name="Picture 8"/>
          <p:cNvPicPr>
            <a:picLocks noChangeAspect="1"/>
          </p:cNvPicPr>
          <p:nvPr/>
        </p:nvPicPr>
        <p:blipFill>
          <a:blip r:embed="rId4"/>
          <a:stretch>
            <a:fillRect/>
          </a:stretch>
        </p:blipFill>
        <p:spPr>
          <a:xfrm>
            <a:off x="479240" y="4164935"/>
            <a:ext cx="8249920" cy="1656362"/>
          </a:xfrm>
          <a:prstGeom prst="rect">
            <a:avLst/>
          </a:prstGeom>
        </p:spPr>
      </p:pic>
    </p:spTree>
    <p:extLst>
      <p:ext uri="{BB962C8B-B14F-4D97-AF65-F5344CB8AC3E}">
        <p14:creationId xmlns:p14="http://schemas.microsoft.com/office/powerpoint/2010/main" val="279900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buFont typeface="Arial" panose="020B0604020202020204" pitchFamily="34" charset="0"/>
              <a:buChar char="•"/>
            </a:pPr>
            <a:r>
              <a:rPr lang="en-US" sz="1600" dirty="0"/>
              <a:t>Pre-charge mode</a:t>
            </a:r>
          </a:p>
          <a:p>
            <a:pPr lvl="1">
              <a:buFont typeface="Arial" panose="020B0604020202020204" pitchFamily="34" charset="0"/>
              <a:buChar char="•"/>
            </a:pPr>
            <a:r>
              <a:rPr lang="en-US" sz="1600" b="0" dirty="0"/>
              <a:t>Voltage increases gradually, </a:t>
            </a:r>
          </a:p>
          <a:p>
            <a:pPr lvl="1">
              <a:buFont typeface="Arial" panose="020B0604020202020204" pitchFamily="34" charset="0"/>
              <a:buChar char="•"/>
            </a:pPr>
            <a:r>
              <a:rPr lang="en-US" sz="1600" b="0" dirty="0"/>
              <a:t>Current is held low</a:t>
            </a:r>
          </a:p>
          <a:p>
            <a:pPr>
              <a:buFont typeface="Arial" panose="020B0604020202020204" pitchFamily="34" charset="0"/>
              <a:buChar char="•"/>
            </a:pPr>
            <a:endParaRPr lang="en-US" sz="1600" dirty="0"/>
          </a:p>
          <a:p>
            <a:pPr>
              <a:buFont typeface="Arial" panose="020B0604020202020204" pitchFamily="34" charset="0"/>
              <a:buChar char="•"/>
            </a:pPr>
            <a:r>
              <a:rPr lang="en-US" sz="1600" dirty="0"/>
              <a:t>Constant current mode</a:t>
            </a:r>
          </a:p>
          <a:p>
            <a:pPr lvl="1">
              <a:buFont typeface="Arial" panose="020B0604020202020204" pitchFamily="34" charset="0"/>
              <a:buChar char="•"/>
            </a:pPr>
            <a:r>
              <a:rPr lang="en-US" sz="1600" b="0" dirty="0"/>
              <a:t>SOC higher than 10%</a:t>
            </a:r>
          </a:p>
          <a:p>
            <a:pPr lvl="1">
              <a:buFont typeface="Arial" panose="020B0604020202020204" pitchFamily="34" charset="0"/>
              <a:buChar char="•"/>
            </a:pPr>
            <a:r>
              <a:rPr lang="en-US" sz="1600" b="0" dirty="0"/>
              <a:t>Current is constant at high value</a:t>
            </a:r>
          </a:p>
          <a:p>
            <a:pPr lvl="1">
              <a:buFont typeface="Arial" panose="020B0604020202020204" pitchFamily="34" charset="0"/>
              <a:buChar char="•"/>
            </a:pPr>
            <a:r>
              <a:rPr lang="en-US" sz="1600" b="0" dirty="0"/>
              <a:t>Voltage is limited</a:t>
            </a:r>
          </a:p>
          <a:p>
            <a:pPr>
              <a:buFont typeface="Arial" panose="020B0604020202020204" pitchFamily="34" charset="0"/>
              <a:buChar char="•"/>
            </a:pPr>
            <a:endParaRPr lang="en-US" sz="1600" dirty="0"/>
          </a:p>
          <a:p>
            <a:pPr>
              <a:buFont typeface="Arial" panose="020B0604020202020204" pitchFamily="34" charset="0"/>
              <a:buChar char="•"/>
            </a:pPr>
            <a:r>
              <a:rPr lang="en-US" sz="1600" dirty="0"/>
              <a:t>Constant voltage mode</a:t>
            </a:r>
          </a:p>
          <a:p>
            <a:pPr lvl="1">
              <a:buFont typeface="Arial" panose="020B0604020202020204" pitchFamily="34" charset="0"/>
              <a:buChar char="•"/>
            </a:pPr>
            <a:r>
              <a:rPr lang="en-US" sz="1600" b="0" dirty="0"/>
              <a:t>Voltage remains constant</a:t>
            </a:r>
          </a:p>
          <a:p>
            <a:pPr lvl="1">
              <a:buFont typeface="Arial" panose="020B0604020202020204" pitchFamily="34" charset="0"/>
              <a:buChar char="•"/>
            </a:pPr>
            <a:r>
              <a:rPr lang="en-US" sz="1600" b="0" dirty="0"/>
              <a:t>Charging current deteriorates</a:t>
            </a:r>
          </a:p>
        </p:txBody>
      </p:sp>
      <p:sp>
        <p:nvSpPr>
          <p:cNvPr id="3" name="Title 2"/>
          <p:cNvSpPr>
            <a:spLocks noGrp="1"/>
          </p:cNvSpPr>
          <p:nvPr>
            <p:ph type="ctrTitle"/>
          </p:nvPr>
        </p:nvSpPr>
        <p:spPr/>
        <p:txBody>
          <a:bodyPr/>
          <a:lstStyle/>
          <a:p>
            <a:r>
              <a:rPr lang="en-US" dirty="0"/>
              <a:t>Charging phases</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a:xfrm>
            <a:off x="6859589" y="6273800"/>
            <a:ext cx="1701801" cy="382645"/>
          </a:xfrm>
        </p:spPr>
        <p:txBody>
          <a:bodyPr/>
          <a:lstStyle/>
          <a:p>
            <a:r>
              <a:rPr lang="en-US" sz="2000" dirty="0"/>
              <a:t>[3]</a:t>
            </a:r>
            <a:endParaRPr lang="en-US" dirty="0"/>
          </a:p>
        </p:txBody>
      </p:sp>
      <p:sp>
        <p:nvSpPr>
          <p:cNvPr id="6" name="Date Placeholder 5"/>
          <p:cNvSpPr>
            <a:spLocks noGrp="1"/>
          </p:cNvSpPr>
          <p:nvPr>
            <p:ph type="dt" sz="half" idx="19"/>
          </p:nvPr>
        </p:nvSpPr>
        <p:spPr/>
        <p:txBody>
          <a:bodyPr/>
          <a:lstStyle/>
          <a:p>
            <a:pPr>
              <a:defRPr/>
            </a:pPr>
            <a:r>
              <a:rPr lang="fi-FI" dirty="0"/>
              <a:t>05</a:t>
            </a:r>
            <a:r>
              <a:rPr lang="et-EE" dirty="0"/>
              <a:t>.0</a:t>
            </a:r>
            <a:r>
              <a:rPr lang="fi-FI" dirty="0"/>
              <a:t>4</a:t>
            </a:r>
            <a:r>
              <a:rPr lang="et-EE" dirty="0"/>
              <a:t>.20</a:t>
            </a:r>
            <a:r>
              <a:rPr lang="en-US" dirty="0"/>
              <a:t>2</a:t>
            </a:r>
            <a:r>
              <a:rPr lang="et-EE" dirty="0"/>
              <a:t>1</a:t>
            </a:r>
            <a:endParaRPr lang="en-US" dirty="0"/>
          </a:p>
          <a:p>
            <a:pPr>
              <a:defRPr/>
            </a:pPr>
            <a:endParaRPr lang="en-US" dirty="0"/>
          </a:p>
        </p:txBody>
      </p:sp>
      <p:sp>
        <p:nvSpPr>
          <p:cNvPr id="7" name="Slide Number Placeholder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dirty="0"/>
          </a:p>
        </p:txBody>
      </p:sp>
      <p:pic>
        <p:nvPicPr>
          <p:cNvPr id="8" name="Picture 7"/>
          <p:cNvPicPr>
            <a:picLocks noChangeAspect="1"/>
          </p:cNvPicPr>
          <p:nvPr/>
        </p:nvPicPr>
        <p:blipFill rotWithShape="1">
          <a:blip r:embed="rId3"/>
          <a:srcRect l="6031" t="8186" r="5761" b="3809"/>
          <a:stretch/>
        </p:blipFill>
        <p:spPr>
          <a:xfrm>
            <a:off x="4716780" y="1654440"/>
            <a:ext cx="3329940" cy="2529840"/>
          </a:xfrm>
          <a:prstGeom prst="rect">
            <a:avLst/>
          </a:prstGeom>
        </p:spPr>
      </p:pic>
    </p:spTree>
    <p:extLst>
      <p:ext uri="{BB962C8B-B14F-4D97-AF65-F5344CB8AC3E}">
        <p14:creationId xmlns:p14="http://schemas.microsoft.com/office/powerpoint/2010/main" val="4262229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buFont typeface="Arial" panose="020B0604020202020204" pitchFamily="34" charset="0"/>
              <a:buChar char="•"/>
            </a:pPr>
            <a:r>
              <a:rPr lang="en-US" sz="1600" b="0" dirty="0"/>
              <a:t>Future integration of electric vehicles can extensively have negative impact on the existing infrastructure.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This mass penetration of EVs will also upsurge</a:t>
            </a:r>
            <a:br>
              <a:rPr lang="en-US" sz="1600" b="0" dirty="0"/>
            </a:br>
            <a:r>
              <a:rPr lang="en-US" sz="1600" b="0" dirty="0"/>
              <a:t>the demand of electricity</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Continuous increase in the electricity generation </a:t>
            </a:r>
            <a:br>
              <a:rPr lang="en-US" sz="1600" b="0" dirty="0"/>
            </a:br>
            <a:r>
              <a:rPr lang="en-US" sz="1600" b="0" dirty="0"/>
              <a:t>from renewable energy resources within Europe </a:t>
            </a:r>
            <a:br>
              <a:rPr lang="en-US" sz="1600" b="0" dirty="0"/>
            </a:br>
            <a:r>
              <a:rPr lang="en-US" sz="1600" b="0" dirty="0"/>
              <a:t>poses serious concerns over power stability</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Electric vehicles charging process can provide higher degrees of freedom as they have usually longer parking times depending upon the behavior of individual user</a:t>
            </a:r>
          </a:p>
        </p:txBody>
      </p:sp>
      <p:sp>
        <p:nvSpPr>
          <p:cNvPr id="3" name="Title 2"/>
          <p:cNvSpPr>
            <a:spLocks noGrp="1"/>
          </p:cNvSpPr>
          <p:nvPr>
            <p:ph type="ctrTitle"/>
          </p:nvPr>
        </p:nvSpPr>
        <p:spPr/>
        <p:txBody>
          <a:bodyPr/>
          <a:lstStyle/>
          <a:p>
            <a:r>
              <a:rPr lang="en-US" dirty="0"/>
              <a:t>Problems for future EVs and Grid Load</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a:xfrm>
            <a:off x="6859589" y="6273771"/>
            <a:ext cx="1701801" cy="382645"/>
          </a:xfrm>
        </p:spPr>
        <p:txBody>
          <a:bodyPr/>
          <a:lstStyle/>
          <a:p>
            <a:r>
              <a:rPr lang="en-US" sz="2000" dirty="0"/>
              <a:t>[4]</a:t>
            </a:r>
          </a:p>
        </p:txBody>
      </p:sp>
      <p:sp>
        <p:nvSpPr>
          <p:cNvPr id="6" name="Date Placeholder 5"/>
          <p:cNvSpPr>
            <a:spLocks noGrp="1"/>
          </p:cNvSpPr>
          <p:nvPr>
            <p:ph type="dt" sz="half" idx="19"/>
          </p:nvPr>
        </p:nvSpPr>
        <p:spPr/>
        <p:txBody>
          <a:bodyPr/>
          <a:lstStyle/>
          <a:p>
            <a:pPr>
              <a:defRPr/>
            </a:pPr>
            <a:r>
              <a:rPr lang="fi-FI" dirty="0"/>
              <a:t>05</a:t>
            </a:r>
            <a:r>
              <a:rPr lang="et-EE" dirty="0"/>
              <a:t>.0</a:t>
            </a:r>
            <a:r>
              <a:rPr lang="fi-FI" dirty="0"/>
              <a:t>4</a:t>
            </a:r>
            <a:r>
              <a:rPr lang="et-EE" dirty="0"/>
              <a:t>.20</a:t>
            </a:r>
            <a:r>
              <a:rPr lang="en-US" dirty="0"/>
              <a:t>2</a:t>
            </a:r>
            <a:r>
              <a:rPr lang="et-EE" dirty="0"/>
              <a:t>1</a:t>
            </a:r>
            <a:endParaRPr lang="en-US" dirty="0"/>
          </a:p>
          <a:p>
            <a:pPr>
              <a:defRPr/>
            </a:pPr>
            <a:endParaRPr lang="en-US" dirty="0"/>
          </a:p>
        </p:txBody>
      </p:sp>
      <p:sp>
        <p:nvSpPr>
          <p:cNvPr id="7" name="Slide Number Placeholder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dirty="0"/>
          </a:p>
        </p:txBody>
      </p:sp>
      <p:pic>
        <p:nvPicPr>
          <p:cNvPr id="8" name="Picture 7"/>
          <p:cNvPicPr>
            <a:picLocks noChangeAspect="1"/>
          </p:cNvPicPr>
          <p:nvPr/>
        </p:nvPicPr>
        <p:blipFill>
          <a:blip r:embed="rId3"/>
          <a:stretch>
            <a:fillRect/>
          </a:stretch>
        </p:blipFill>
        <p:spPr>
          <a:xfrm>
            <a:off x="5235878" y="1726973"/>
            <a:ext cx="3908121" cy="2177322"/>
          </a:xfrm>
          <a:prstGeom prst="rect">
            <a:avLst/>
          </a:prstGeom>
        </p:spPr>
      </p:pic>
    </p:spTree>
    <p:extLst>
      <p:ext uri="{BB962C8B-B14F-4D97-AF65-F5344CB8AC3E}">
        <p14:creationId xmlns:p14="http://schemas.microsoft.com/office/powerpoint/2010/main" val="151604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Charging strategies</a:t>
            </a:r>
            <a:br>
              <a:rPr lang="en-US" dirty="0"/>
            </a:b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a:xfrm>
            <a:off x="6859589" y="6273771"/>
            <a:ext cx="1701801" cy="382645"/>
          </a:xfrm>
        </p:spPr>
        <p:txBody>
          <a:bodyPr/>
          <a:lstStyle/>
          <a:p>
            <a:r>
              <a:rPr lang="en-US" sz="2000" dirty="0"/>
              <a:t>[5]</a:t>
            </a:r>
            <a:endParaRPr lang="en-US" dirty="0"/>
          </a:p>
        </p:txBody>
      </p:sp>
      <p:sp>
        <p:nvSpPr>
          <p:cNvPr id="6" name="Date Placeholder 5"/>
          <p:cNvSpPr>
            <a:spLocks noGrp="1"/>
          </p:cNvSpPr>
          <p:nvPr>
            <p:ph type="dt" sz="half" idx="19"/>
          </p:nvPr>
        </p:nvSpPr>
        <p:spPr/>
        <p:txBody>
          <a:bodyPr/>
          <a:lstStyle/>
          <a:p>
            <a:pPr>
              <a:defRPr/>
            </a:pPr>
            <a:r>
              <a:rPr lang="fi-FI" dirty="0"/>
              <a:t>05</a:t>
            </a:r>
            <a:r>
              <a:rPr lang="et-EE" dirty="0"/>
              <a:t>.0</a:t>
            </a:r>
            <a:r>
              <a:rPr lang="fi-FI" dirty="0"/>
              <a:t>4</a:t>
            </a:r>
            <a:r>
              <a:rPr lang="et-EE" dirty="0"/>
              <a:t>.20</a:t>
            </a:r>
            <a:r>
              <a:rPr lang="en-US" dirty="0"/>
              <a:t>2</a:t>
            </a:r>
            <a:r>
              <a:rPr lang="et-EE" dirty="0"/>
              <a:t>1</a:t>
            </a:r>
            <a:endParaRPr lang="en-US" dirty="0"/>
          </a:p>
          <a:p>
            <a:pPr>
              <a:defRPr/>
            </a:pPr>
            <a:endParaRPr lang="en-US" dirty="0"/>
          </a:p>
        </p:txBody>
      </p:sp>
      <p:sp>
        <p:nvSpPr>
          <p:cNvPr id="7" name="Slide Number Placeholder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dirty="0"/>
          </a:p>
        </p:txBody>
      </p:sp>
      <p:pic>
        <p:nvPicPr>
          <p:cNvPr id="2" name="Picture 1"/>
          <p:cNvPicPr>
            <a:picLocks noChangeAspect="1"/>
          </p:cNvPicPr>
          <p:nvPr/>
        </p:nvPicPr>
        <p:blipFill>
          <a:blip r:embed="rId3"/>
          <a:stretch>
            <a:fillRect/>
          </a:stretch>
        </p:blipFill>
        <p:spPr>
          <a:xfrm>
            <a:off x="0" y="1429823"/>
            <a:ext cx="9144000" cy="3998353"/>
          </a:xfrm>
          <a:prstGeom prst="rect">
            <a:avLst/>
          </a:prstGeom>
        </p:spPr>
      </p:pic>
    </p:spTree>
    <p:extLst>
      <p:ext uri="{BB962C8B-B14F-4D97-AF65-F5344CB8AC3E}">
        <p14:creationId xmlns:p14="http://schemas.microsoft.com/office/powerpoint/2010/main" val="3197118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772400" cy="4136400"/>
          </a:xfrm>
        </p:spPr>
        <p:txBody>
          <a:bodyPr>
            <a:normAutofit/>
          </a:bodyPr>
          <a:lstStyle/>
          <a:p>
            <a:pPr marL="0" indent="0">
              <a:lnSpc>
                <a:spcPct val="150000"/>
              </a:lnSpc>
            </a:pPr>
            <a:endParaRPr lang="en-US" sz="1200" dirty="0"/>
          </a:p>
          <a:p>
            <a:pPr>
              <a:lnSpc>
                <a:spcPct val="150000"/>
              </a:lnSpc>
              <a:buFont typeface="Arial" panose="020B0604020202020204" pitchFamily="34" charset="0"/>
              <a:buChar char="•"/>
            </a:pPr>
            <a:endParaRPr lang="en-US" sz="2000" dirty="0"/>
          </a:p>
        </p:txBody>
      </p:sp>
      <p:sp>
        <p:nvSpPr>
          <p:cNvPr id="3" name="Title 2"/>
          <p:cNvSpPr>
            <a:spLocks noGrp="1"/>
          </p:cNvSpPr>
          <p:nvPr>
            <p:ph type="ctrTitle"/>
          </p:nvPr>
        </p:nvSpPr>
        <p:spPr/>
        <p:txBody>
          <a:bodyPr/>
          <a:lstStyle/>
          <a:p>
            <a:r>
              <a:rPr lang="en-US" dirty="0"/>
              <a:t>Modeling of electric vehicle charging load</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05</a:t>
            </a:r>
            <a:r>
              <a:rPr lang="et-EE" dirty="0"/>
              <a:t>.0</a:t>
            </a:r>
            <a:r>
              <a:rPr lang="fi-FI" dirty="0"/>
              <a:t>4</a:t>
            </a:r>
            <a:r>
              <a:rPr lang="et-EE" dirty="0"/>
              <a:t>.20</a:t>
            </a:r>
            <a:r>
              <a:rPr lang="en-US" dirty="0"/>
              <a:t>2</a:t>
            </a:r>
            <a:r>
              <a:rPr lang="et-EE" dirty="0"/>
              <a:t>1</a:t>
            </a:r>
            <a:endParaRPr lang="en-US" dirty="0"/>
          </a:p>
          <a:p>
            <a:pPr>
              <a:defRPr/>
            </a:pP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9</a:t>
            </a:fld>
            <a:endParaRPr lang="en-US" altLang="en-US" dirty="0"/>
          </a:p>
        </p:txBody>
      </p:sp>
      <p:pic>
        <p:nvPicPr>
          <p:cNvPr id="10" name="Picture 9"/>
          <p:cNvPicPr>
            <a:picLocks noChangeAspect="1"/>
          </p:cNvPicPr>
          <p:nvPr/>
        </p:nvPicPr>
        <p:blipFill>
          <a:blip r:embed="rId3"/>
          <a:stretch>
            <a:fillRect/>
          </a:stretch>
        </p:blipFill>
        <p:spPr>
          <a:xfrm>
            <a:off x="0" y="1375623"/>
            <a:ext cx="9144000" cy="4106754"/>
          </a:xfrm>
          <a:prstGeom prst="rect">
            <a:avLst/>
          </a:prstGeom>
        </p:spPr>
      </p:pic>
    </p:spTree>
    <p:extLst>
      <p:ext uri="{BB962C8B-B14F-4D97-AF65-F5344CB8AC3E}">
        <p14:creationId xmlns:p14="http://schemas.microsoft.com/office/powerpoint/2010/main" val="521881533"/>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13868</TotalTime>
  <Words>1563</Words>
  <Application>Microsoft Office PowerPoint</Application>
  <PresentationFormat>On-screen Show (4:3)</PresentationFormat>
  <Paragraphs>158</Paragraphs>
  <Slides>11</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presentation</vt:lpstr>
      <vt:lpstr>Aalto Content - Green</vt:lpstr>
      <vt:lpstr>ELEC-E8423 - Smart Grid  Modelling of Electric Vehicle charging load</vt:lpstr>
      <vt:lpstr>In this Presentation</vt:lpstr>
      <vt:lpstr>Introduction</vt:lpstr>
      <vt:lpstr>Motivation and advantages</vt:lpstr>
      <vt:lpstr>Types of charging</vt:lpstr>
      <vt:lpstr>Charging phases</vt:lpstr>
      <vt:lpstr>Problems for future EVs and Grid Load</vt:lpstr>
      <vt:lpstr>Charging strategies </vt:lpstr>
      <vt:lpstr>Modeling of electric vehicle charging load</vt:lpstr>
      <vt:lpstr>Conclusions</vt:lpstr>
      <vt:lpstr>Source material used</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1127</cp:revision>
  <dcterms:created xsi:type="dcterms:W3CDTF">2010-03-23T14:57:30Z</dcterms:created>
  <dcterms:modified xsi:type="dcterms:W3CDTF">2021-05-04T06:38:06Z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(2)Vfd5sGyp5Hzsnz9khFR47P7i+0u8GsF8zdgcTHeeGzBhx2jhpVX1rcyEAil5uPjJlqpbU9Iw
LzkO8ip2KZwtrmIPMC3DqiNrTkiIm6UH+ZYfYT5eFMDj5AzWY8Tm0XV4dQKUXoH0nT0NqGKN
97ygG1hxMfoStS++yXHWceHw4N6bT6hSWICcJmzshH20cGThexuIDSYfdppeKRfozrp0Defl
zkVCRDW5y5CPz7uoNh</vt:lpwstr>
  </property>
  <property fmtid="{D5CDD505-2E9C-101B-9397-08002B2CF9AE}" pid="3" name="_2015_ms_pID_7253431">
    <vt:lpwstr>Op01mdeiL+6ognGchrPkiv3kaI+2Js9Pln47VygFnpXaLSzXtvtTp4
iyaIdgOLldn4saRcNAfFNDJXh+DZRRSwKAZFjIfMvxPgATEg/Yfaa4Nwit6a03ukeFQc68dt
KQPVlZomgydbIMmEUFyeFJ1lKMGVFLrYjnxIkA2fcpe+u8YNMjUTl41IvyjNfYZmIJglDQzE
KHiDf6pP4XDhtjZ1</vt:lpwstr>
  </property>
</Properties>
</file>