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9"/>
  </p:notesMasterIdLst>
  <p:handoutMasterIdLst>
    <p:handoutMasterId r:id="rId20"/>
  </p:handoutMasterIdLst>
  <p:sldIdLst>
    <p:sldId id="339" r:id="rId6"/>
    <p:sldId id="382" r:id="rId7"/>
    <p:sldId id="373" r:id="rId8"/>
    <p:sldId id="374" r:id="rId9"/>
    <p:sldId id="365" r:id="rId10"/>
    <p:sldId id="378" r:id="rId11"/>
    <p:sldId id="376" r:id="rId12"/>
    <p:sldId id="370" r:id="rId13"/>
    <p:sldId id="371" r:id="rId14"/>
    <p:sldId id="375" r:id="rId15"/>
    <p:sldId id="352" r:id="rId16"/>
    <p:sldId id="381" r:id="rId17"/>
    <p:sldId id="379" r:id="rId18"/>
  </p:sldIdLst>
  <p:sldSz cx="9144000" cy="6858000" type="screen4x3"/>
  <p:notesSz cx="6797675" cy="9874250"/>
  <p:custDataLst>
    <p:tags r:id="rId21"/>
  </p:custDataLst>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h Martin" initials="MM" lastIdx="3" clrIdx="0">
    <p:extLst>
      <p:ext uri="{19B8F6BF-5375-455C-9EA6-DF929625EA0E}">
        <p15:presenceInfo xmlns:p15="http://schemas.microsoft.com/office/powerpoint/2012/main" userId="Mach Mart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D35E0C-FC21-4BD8-BF2F-0AE7388D2A46}" v="2" dt="2021-03-28T18:23:22.345"/>
    <p1510:client id="{F4E39D1D-CED0-46F1-A5DD-DC6B13799C41}" v="3896" dt="2021-03-29T15:06:50.157"/>
    <p1510:client id="{FE3374FB-379E-4866-A09B-CD28126D62F7}" v="8" dt="2021-03-28T15:08:29.6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3/30/2021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3/30/2021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20182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25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2049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11440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95714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46528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a:p>
            <a:endParaRPr lang="en-US" noProof="1"/>
          </a:p>
          <a:p>
            <a:endParaRPr lang="en-US" noProof="1"/>
          </a:p>
        </p:txBody>
      </p:sp>
    </p:spTree>
    <p:extLst>
      <p:ext uri="{BB962C8B-B14F-4D97-AF65-F5344CB8AC3E}">
        <p14:creationId xmlns:p14="http://schemas.microsoft.com/office/powerpoint/2010/main" val="1706661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88938" rtl="0" eaLnBrk="0" fontAlgn="base" latinLnBrk="0" hangingPunct="0">
              <a:lnSpc>
                <a:spcPct val="100000"/>
              </a:lnSpc>
              <a:spcBef>
                <a:spcPct val="30000"/>
              </a:spcBef>
              <a:spcAft>
                <a:spcPct val="0"/>
              </a:spcAft>
              <a:buClrTx/>
              <a:buSzTx/>
              <a:buFontTx/>
              <a:buNone/>
              <a:tabLst/>
              <a:defRPr/>
            </a:pPr>
            <a:r>
              <a:rPr lang="en-US" sz="1000" b="0">
                <a:ea typeface="ＭＳ Ｐゴシック"/>
              </a:rPr>
              <a:t>Uncontrolled charging means that the cars start charging at the instant of arrival at home or workplace only according to the will of the car owner. In this case, EV charging usually occurs at peak load hours which leads to severe grid impacts (excessive loads, higher voltage drops, and therefore higher losses), and the penetration level of EVs is </a:t>
            </a:r>
            <a:r>
              <a:rPr lang="cs-CZ" sz="1000" b="0" err="1">
                <a:ea typeface="ＭＳ Ｐゴシック"/>
              </a:rPr>
              <a:t>then</a:t>
            </a:r>
            <a:r>
              <a:rPr lang="cs-CZ" sz="1000" b="0">
                <a:ea typeface="ＭＳ Ｐゴシック"/>
              </a:rPr>
              <a:t> </a:t>
            </a:r>
            <a:r>
              <a:rPr lang="en-US" sz="1000" b="0">
                <a:ea typeface="ＭＳ Ｐゴシック"/>
              </a:rPr>
              <a:t>limited by the distribution network.</a:t>
            </a:r>
          </a:p>
          <a:p>
            <a:pPr marL="0" marR="0" lvl="0" indent="0" algn="l" defTabSz="388938" rtl="0" eaLnBrk="0" fontAlgn="base" latinLnBrk="0" hangingPunct="0">
              <a:lnSpc>
                <a:spcPct val="100000"/>
              </a:lnSpc>
              <a:spcBef>
                <a:spcPct val="30000"/>
              </a:spcBef>
              <a:spcAft>
                <a:spcPct val="0"/>
              </a:spcAft>
              <a:buClrTx/>
              <a:buSzTx/>
              <a:buFontTx/>
              <a:buNone/>
              <a:tabLst/>
              <a:defRPr/>
            </a:pPr>
            <a:endParaRPr lang="en-US" sz="1000" b="0">
              <a:ea typeface="ＭＳ Ｐゴシック"/>
            </a:endParaRPr>
          </a:p>
          <a:p>
            <a:pPr marL="0" marR="0" lvl="0" indent="0" algn="l" defTabSz="388938" rtl="0" eaLnBrk="0" fontAlgn="base" latinLnBrk="0" hangingPunct="0">
              <a:lnSpc>
                <a:spcPct val="100000"/>
              </a:lnSpc>
              <a:spcBef>
                <a:spcPct val="30000"/>
              </a:spcBef>
              <a:spcAft>
                <a:spcPct val="0"/>
              </a:spcAft>
              <a:buClrTx/>
              <a:buSzTx/>
              <a:buFontTx/>
              <a:buNone/>
              <a:tabLst/>
              <a:defRPr/>
            </a:pPr>
            <a:r>
              <a:rPr lang="en-US" sz="1000" b="0">
                <a:ea typeface="ＭＳ Ｐゴシック"/>
              </a:rPr>
              <a:t>Delayed charging with a simple tariff structure can shift load to fixed off-peak hours, this results in a flattened load profile (and a decrease of the voltage drop) caused by EV charging. Another option is not to use a fixed time slot, but to accomplish flexible charging time with market incentives, this is called smart charging.</a:t>
            </a:r>
          </a:p>
          <a:p>
            <a:pPr marL="0" marR="0" lvl="0" indent="0" algn="l" defTabSz="388938" rtl="0" eaLnBrk="0" fontAlgn="base" latinLnBrk="0" hangingPunct="0">
              <a:lnSpc>
                <a:spcPct val="100000"/>
              </a:lnSpc>
              <a:spcBef>
                <a:spcPct val="30000"/>
              </a:spcBef>
              <a:spcAft>
                <a:spcPct val="0"/>
              </a:spcAft>
              <a:buClrTx/>
              <a:buSzTx/>
              <a:buFontTx/>
              <a:buNone/>
              <a:tabLst/>
              <a:defRPr/>
            </a:pPr>
            <a:endParaRPr lang="en-US" sz="1000" b="0">
              <a:ea typeface="ＭＳ Ｐゴシック"/>
            </a:endParaRPr>
          </a:p>
          <a:p>
            <a:pPr marL="0" marR="0" lvl="0" indent="0" algn="l" defTabSz="388938" rtl="0" eaLnBrk="0" fontAlgn="base" latinLnBrk="0" hangingPunct="0">
              <a:lnSpc>
                <a:spcPct val="100000"/>
              </a:lnSpc>
              <a:spcBef>
                <a:spcPct val="30000"/>
              </a:spcBef>
              <a:spcAft>
                <a:spcPct val="0"/>
              </a:spcAft>
              <a:buClrTx/>
              <a:buSzTx/>
              <a:buFontTx/>
              <a:buNone/>
              <a:tabLst/>
              <a:defRPr/>
            </a:pPr>
            <a:r>
              <a:rPr lang="en-US" sz="1000" b="0">
                <a:ea typeface="ＭＳ Ｐゴシック"/>
              </a:rPr>
              <a:t>Some kind of load control is </a:t>
            </a:r>
            <a:r>
              <a:rPr lang="en-US" sz="1000" b="1">
                <a:ea typeface="ＭＳ Ｐゴシック"/>
              </a:rPr>
              <a:t>necessary</a:t>
            </a:r>
            <a:r>
              <a:rPr lang="en-US" sz="1000" b="0">
                <a:ea typeface="ＭＳ Ｐゴシック"/>
              </a:rPr>
              <a:t> for further expansion of electric vehicles. Smart charging which allows load shifting and valley filling is the most promising approach for the utilization of flexibility potential offered by EV loads. </a:t>
            </a:r>
            <a:endParaRPr lang="cs-CZ" sz="1000" b="0">
              <a:ea typeface="ＭＳ Ｐゴシック"/>
            </a:endParaRPr>
          </a:p>
        </p:txBody>
      </p:sp>
    </p:spTree>
    <p:extLst>
      <p:ext uri="{BB962C8B-B14F-4D97-AF65-F5344CB8AC3E}">
        <p14:creationId xmlns:p14="http://schemas.microsoft.com/office/powerpoint/2010/main" val="2893493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ＭＳ Ｐゴシック"/>
                <a:cs typeface="Calibri"/>
              </a:rPr>
              <a:t>In time when EV is connected to the charger for a longer time, it can be also be discharged and provide services for DSO or TSO (FFR for TSO, reactive power for voltage control in distribution networks, back up power in case of emergency)</a:t>
            </a:r>
          </a:p>
          <a:p>
            <a:endParaRPr lang="en-US">
              <a:ea typeface="ＭＳ Ｐゴシック"/>
              <a:cs typeface="Calibri"/>
            </a:endParaRPr>
          </a:p>
          <a:p>
            <a:r>
              <a:rPr lang="en-US">
                <a:ea typeface="ＭＳ Ｐゴシック"/>
                <a:cs typeface="Calibri"/>
              </a:rPr>
              <a:t>It is believed that V2G will increase system flexibility and therefore allow further integration of intermittent renewable energy sources, especially solar.</a:t>
            </a:r>
          </a:p>
          <a:p>
            <a:endParaRPr lang="en-US">
              <a:ea typeface="ＭＳ Ｐゴシック"/>
              <a:cs typeface="Calibri"/>
            </a:endParaRPr>
          </a:p>
          <a:p>
            <a:r>
              <a:rPr lang="en-US">
                <a:ea typeface="ＭＳ Ｐゴシック"/>
                <a:cs typeface="Calibri"/>
              </a:rPr>
              <a:t>The ENTSO-E (European Network of Transmission System Operators for Electricity) classifies V2G technology readiness on level of demonstration and development. The pilot project validated the ability of a fleet of EVs to provide fast frequency response (FFR) within 2 seconds. However, there are still technical obstacles, mostly with regard to communication. </a:t>
            </a:r>
            <a:endParaRPr lang="en-US">
              <a:cs typeface="Calibri"/>
            </a:endParaRPr>
          </a:p>
          <a:p>
            <a:endParaRPr lang="en-US">
              <a:ea typeface="ＭＳ Ｐゴシック"/>
              <a:cs typeface="Calibri"/>
            </a:endParaRPr>
          </a:p>
          <a:p>
            <a:r>
              <a:rPr lang="en-US">
                <a:ea typeface="ＭＳ Ｐゴシック"/>
                <a:cs typeface="Calibri"/>
              </a:rPr>
              <a:t>Furthermore, there is a number of needed changes with related to electricity markets and regulations.</a:t>
            </a:r>
          </a:p>
          <a:p>
            <a:endParaRPr lang="en-US">
              <a:ea typeface="ＭＳ Ｐゴシック"/>
              <a:cs typeface="Calibri"/>
            </a:endParaRPr>
          </a:p>
          <a:p>
            <a:r>
              <a:rPr lang="en-US">
                <a:ea typeface="ＭＳ Ｐゴシック"/>
                <a:cs typeface="Calibri"/>
              </a:rPr>
              <a:t>V2G concept can be seen as an addition to smart charging strategies. The base of the EV DR will be a small-scale demand response, mainly to reduce the charging power in small areas. The second phase can be vehicle-to-grid.</a:t>
            </a:r>
          </a:p>
          <a:p>
            <a:endParaRPr lang="en-US">
              <a:cs typeface="Calibri"/>
            </a:endParaRPr>
          </a:p>
        </p:txBody>
      </p:sp>
    </p:spTree>
    <p:extLst>
      <p:ext uri="{BB962C8B-B14F-4D97-AF65-F5344CB8AC3E}">
        <p14:creationId xmlns:p14="http://schemas.microsoft.com/office/powerpoint/2010/main" val="2657740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05765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99319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981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7"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4.xml"/><Relationship Id="rId7" Type="http://schemas.openxmlformats.org/officeDocument/2006/relationships/tags" Target="../tags/tag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vmlDrawing" Target="../drawings/vmlDrawing2.vml"/><Relationship Id="rId5" Type="http://schemas.openxmlformats.org/officeDocument/2006/relationships/theme" Target="../theme/theme2.xml"/><Relationship Id="rId10" Type="http://schemas.openxmlformats.org/officeDocument/2006/relationships/image" Target="../media/image3.png"/><Relationship Id="rId4" Type="http://schemas.openxmlformats.org/officeDocument/2006/relationships/slideLayout" Target="../slideLayouts/slideLayout5.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71647A52-E35E-46A1-A707-D0B8A8D90864}"/>
              </a:ext>
            </a:extLst>
          </p:cNvPr>
          <p:cNvGraphicFramePr>
            <a:graphicFrameLocks noChangeAspect="1"/>
          </p:cNvGraphicFramePr>
          <p:nvPr userDrawn="1">
            <p:custDataLst>
              <p:tags r:id="rId4"/>
            </p:custDataLst>
            <p:extLst>
              <p:ext uri="{D42A27DB-BD31-4B8C-83A1-F6EECF244321}">
                <p14:modId xmlns:p14="http://schemas.microsoft.com/office/powerpoint/2010/main" val="31132620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2" name="think-cell Slide" r:id="rId5" imgW="530" imgH="531" progId="TCLayout.ActiveDocument.1">
                  <p:embed/>
                </p:oleObj>
              </mc:Choice>
              <mc:Fallback>
                <p:oleObj name="think-cell Slide" r:id="rId5" imgW="530" imgH="531" progId="TCLayout.ActiveDocument.1">
                  <p:embed/>
                  <p:pic>
                    <p:nvPicPr>
                      <p:cNvPr id="3" name="Object 2" hidden="1">
                        <a:extLst>
                          <a:ext uri="{FF2B5EF4-FFF2-40B4-BE49-F238E27FC236}">
                            <a16:creationId xmlns:a16="http://schemas.microsoft.com/office/drawing/2014/main" id="{71647A52-E35E-46A1-A707-D0B8A8D9086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1026" name="Picture 14" descr="Aalto_EN_Electr-Eng_21_RGB_2"/>
          <p:cNvPicPr>
            <a:picLocks noChangeAspect="1" noChangeArrowheads="1"/>
          </p:cNvPicPr>
          <p:nvPr userDrawn="1"/>
        </p:nvPicPr>
        <p:blipFill>
          <a:blip r:embed="rId7">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3F4AF27-22E1-47C7-8C69-716C2DB4B38C}"/>
              </a:ext>
            </a:extLst>
          </p:cNvPr>
          <p:cNvGraphicFramePr>
            <a:graphicFrameLocks noChangeAspect="1"/>
          </p:cNvGraphicFramePr>
          <p:nvPr userDrawn="1">
            <p:custDataLst>
              <p:tags r:id="rId7"/>
            </p:custDataLst>
            <p:extLst>
              <p:ext uri="{D42A27DB-BD31-4B8C-83A1-F6EECF244321}">
                <p14:modId xmlns:p14="http://schemas.microsoft.com/office/powerpoint/2010/main" val="21469925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6" name="think-cell Slide" r:id="rId8" imgW="530" imgH="531" progId="TCLayout.ActiveDocument.1">
                  <p:embed/>
                </p:oleObj>
              </mc:Choice>
              <mc:Fallback>
                <p:oleObj name="think-cell Slide" r:id="rId8" imgW="530" imgH="531" progId="TCLayout.ActiveDocument.1">
                  <p:embed/>
                  <p:pic>
                    <p:nvPicPr>
                      <p:cNvPr id="3" name="Object 2" hidden="1">
                        <a:extLst>
                          <a:ext uri="{FF2B5EF4-FFF2-40B4-BE49-F238E27FC236}">
                            <a16:creationId xmlns:a16="http://schemas.microsoft.com/office/drawing/2014/main" id="{93F4AF27-22E1-47C7-8C69-716C2DB4B38C}"/>
                          </a:ext>
                        </a:extLst>
                      </p:cNvPr>
                      <p:cNvPicPr/>
                      <p:nvPr/>
                    </p:nvPicPr>
                    <p:blipFill>
                      <a:blip r:embed="rId9"/>
                      <a:stretch>
                        <a:fillRect/>
                      </a:stretch>
                    </p:blipFill>
                    <p:spPr>
                      <a:xfrm>
                        <a:off x="1588" y="1588"/>
                        <a:ext cx="1588" cy="1588"/>
                      </a:xfrm>
                      <a:prstGeom prst="rect">
                        <a:avLst/>
                      </a:prstGeom>
                    </p:spPr>
                  </p:pic>
                </p:oleObj>
              </mc:Fallback>
            </mc:AlternateContent>
          </a:graphicData>
        </a:graphic>
      </p:graphicFrame>
      <p:pic>
        <p:nvPicPr>
          <p:cNvPr id="2050" name="Picture 13" descr="Aalto_EN_Electr-Eng_13_RGB_2"/>
          <p:cNvPicPr>
            <a:picLocks noChangeAspect="1" noChangeArrowheads="1"/>
          </p:cNvPicPr>
          <p:nvPr userDrawn="1"/>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s://www.statista.com/statistics/309584/battery-capacity-estimates-for-electric-vehicles-worldwide/" TargetMode="External"/><Relationship Id="rId3" Type="http://schemas.openxmlformats.org/officeDocument/2006/relationships/hyperlink" Target="https://www.fingrid.fi/globalassets/dokumentit/fi/kantaverkko/kantaverkon-kehittaminen/kantaverkon_kehittamissuunnitelma_2019-2030-luonnos.pdf" TargetMode="External"/><Relationship Id="rId7" Type="http://schemas.openxmlformats.org/officeDocument/2006/relationships/hyperlink" Target="https://www.iea.org/reports/global-ev-outlook-2020"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www.eduskunta.fi/FI/vaski/HallituksenEsitys/Documents/HE_23+2020.pdf" TargetMode="External"/><Relationship Id="rId5" Type="http://schemas.openxmlformats.org/officeDocument/2006/relationships/hyperlink" Target="https://julkaisut.valtioneuvosto.fi/bitstream/handle/10024/162516/LVM_2020_18.pdf?sequence=1" TargetMode="External"/><Relationship Id="rId4" Type="http://schemas.openxmlformats.org/officeDocument/2006/relationships/hyperlink" Target="https://julkaisut.valtioneuvosto.fi/bitstream/handle/10024/161364/3-2019-GASELLI_loppuraportti_.pdf" TargetMode="External"/><Relationship Id="rId9" Type="http://schemas.openxmlformats.org/officeDocument/2006/relationships/hyperlink" Target="https://latauskartta.f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x.doi.org/10.1016/j.jpowsour.2017.05.01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4.xml"/><Relationship Id="rId7" Type="http://schemas.openxmlformats.org/officeDocument/2006/relationships/image" Target="../media/image4.pn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svg"/><Relationship Id="rId3" Type="http://schemas.openxmlformats.org/officeDocument/2006/relationships/slideLayout" Target="../slideLayouts/slideLayout4.xml"/><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1.emf"/><Relationship Id="rId11" Type="http://schemas.openxmlformats.org/officeDocument/2006/relationships/image" Target="../media/image13.png"/><Relationship Id="rId5" Type="http://schemas.openxmlformats.org/officeDocument/2006/relationships/oleObject" Target="../embeddings/oleObject6.bin"/><Relationship Id="rId15" Type="http://schemas.openxmlformats.org/officeDocument/2006/relationships/image" Target="../media/image17.svg"/><Relationship Id="rId10" Type="http://schemas.openxmlformats.org/officeDocument/2006/relationships/image" Target="../media/image12.svg"/><Relationship Id="rId4" Type="http://schemas.openxmlformats.org/officeDocument/2006/relationships/notesSlide" Target="../notesSlides/notesSlide7.xml"/><Relationship Id="rId9" Type="http://schemas.openxmlformats.org/officeDocument/2006/relationships/image" Target="../media/image11.png"/><Relationship Id="rId1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t>ELEC-E8423 - Smart Grid</a:t>
            </a:r>
            <a:br>
              <a:rPr lang="fi-FI" sz="3200"/>
            </a:br>
            <a:br>
              <a:rPr lang="fi-FI" sz="3200"/>
            </a:br>
            <a:r>
              <a:rPr lang="en-US" sz="3200" i="1"/>
              <a:t>Demand response of EV loads</a:t>
            </a:r>
          </a:p>
        </p:txBody>
      </p:sp>
      <p:sp>
        <p:nvSpPr>
          <p:cNvPr id="3" name="Subtitle 2"/>
          <p:cNvSpPr>
            <a:spLocks noGrp="1"/>
          </p:cNvSpPr>
          <p:nvPr>
            <p:ph type="subTitle" idx="1"/>
          </p:nvPr>
        </p:nvSpPr>
        <p:spPr>
          <a:xfrm>
            <a:off x="572401" y="4182429"/>
            <a:ext cx="6285600" cy="1323370"/>
          </a:xfrm>
        </p:spPr>
        <p:txBody>
          <a:bodyPr>
            <a:normAutofit/>
          </a:bodyPr>
          <a:lstStyle/>
          <a:p>
            <a:r>
              <a:rPr lang="fi-FI" i="1">
                <a:ea typeface="ＭＳ Ｐゴシック"/>
              </a:rPr>
              <a:t>Juuso Järvenpää</a:t>
            </a:r>
            <a:r>
              <a:rPr lang="cs-CZ" i="1">
                <a:ea typeface="ＭＳ Ｐゴシック"/>
              </a:rPr>
              <a:t> </a:t>
            </a:r>
            <a:r>
              <a:rPr lang="en-US" i="1">
                <a:ea typeface="ＭＳ Ｐゴシック"/>
              </a:rPr>
              <a:t>&amp;</a:t>
            </a:r>
            <a:r>
              <a:rPr lang="cs-CZ" i="1">
                <a:ea typeface="ＭＳ Ｐゴシック"/>
              </a:rPr>
              <a:t> Martin Mach</a:t>
            </a:r>
            <a:endParaRPr lang="en-US" i="1">
              <a:ea typeface="ＭＳ Ｐゴシック"/>
            </a:endParaRPr>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fi-FI"/>
              <a:t>30</a:t>
            </a:r>
            <a:r>
              <a:rPr lang="et-EE"/>
              <a:t>.0</a:t>
            </a:r>
            <a:r>
              <a:rPr lang="fi-FI"/>
              <a:t>3</a:t>
            </a:r>
            <a:r>
              <a:rPr lang="et-EE"/>
              <a:t>.20</a:t>
            </a:r>
            <a:r>
              <a:rPr lang="fi-FI"/>
              <a:t>21</a:t>
            </a:r>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E155C41C-E8A6-4B9D-A184-11985F6F4179}"/>
              </a:ext>
            </a:extLst>
          </p:cNvPr>
          <p:cNvGraphicFramePr>
            <a:graphicFrameLocks noChangeAspect="1"/>
          </p:cNvGraphicFramePr>
          <p:nvPr>
            <p:custDataLst>
              <p:tags r:id="rId2"/>
            </p:custDataLst>
            <p:extLst>
              <p:ext uri="{D42A27DB-BD31-4B8C-83A1-F6EECF244321}">
                <p14:modId xmlns:p14="http://schemas.microsoft.com/office/powerpoint/2010/main" val="26230013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76" name="think-cell Slide" r:id="rId5" imgW="530" imgH="531" progId="TCLayout.ActiveDocument.1">
                  <p:embed/>
                </p:oleObj>
              </mc:Choice>
              <mc:Fallback>
                <p:oleObj name="think-cell Slide" r:id="rId5" imgW="530" imgH="531" progId="TCLayout.ActiveDocument.1">
                  <p:embed/>
                  <p:pic>
                    <p:nvPicPr>
                      <p:cNvPr id="9" name="Object 8" hidden="1">
                        <a:extLst>
                          <a:ext uri="{FF2B5EF4-FFF2-40B4-BE49-F238E27FC236}">
                            <a16:creationId xmlns:a16="http://schemas.microsoft.com/office/drawing/2014/main" id="{E155C41C-E8A6-4B9D-A184-11985F6F417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 Placeholder 1"/>
          <p:cNvSpPr>
            <a:spLocks noGrp="1"/>
          </p:cNvSpPr>
          <p:nvPr>
            <p:ph type="body" sz="quarter" idx="13"/>
          </p:nvPr>
        </p:nvSpPr>
        <p:spPr>
          <a:xfrm>
            <a:off x="572400" y="1497600"/>
            <a:ext cx="7609575" cy="1664700"/>
          </a:xfrm>
        </p:spPr>
        <p:txBody>
          <a:bodyPr>
            <a:normAutofit/>
          </a:bodyPr>
          <a:lstStyle/>
          <a:p>
            <a:pPr>
              <a:lnSpc>
                <a:spcPct val="150000"/>
              </a:lnSpc>
              <a:buFont typeface="Arial" panose="020B0604020202020204" pitchFamily="34" charset="0"/>
              <a:buChar char="•"/>
            </a:pPr>
            <a:r>
              <a:rPr lang="en-US" b="0"/>
              <a:t>V2G technology is generally considered to have potential</a:t>
            </a:r>
          </a:p>
          <a:p>
            <a:pPr>
              <a:lnSpc>
                <a:spcPct val="150000"/>
              </a:lnSpc>
              <a:buFont typeface="Arial" panose="020B0604020202020204" pitchFamily="34" charset="0"/>
              <a:buChar char="•"/>
            </a:pPr>
            <a:r>
              <a:rPr lang="en-US" b="0"/>
              <a:t>Key problem – battery degradation</a:t>
            </a:r>
          </a:p>
          <a:p>
            <a:pPr>
              <a:lnSpc>
                <a:spcPct val="150000"/>
              </a:lnSpc>
              <a:buFont typeface="Arial" panose="020B0604020202020204" pitchFamily="34" charset="0"/>
              <a:buChar char="•"/>
            </a:pPr>
            <a:endParaRPr lang="en-US" b="0"/>
          </a:p>
          <a:p>
            <a:pPr>
              <a:lnSpc>
                <a:spcPct val="150000"/>
              </a:lnSpc>
              <a:buFont typeface="Arial" panose="020B0604020202020204" pitchFamily="34" charset="0"/>
              <a:buChar char="•"/>
            </a:pPr>
            <a:r>
              <a:rPr lang="en-US" b="0"/>
              <a:t>Two case studies on the topic conducted in 2017 – Same battery, reverse result</a:t>
            </a:r>
          </a:p>
          <a:p>
            <a:pPr>
              <a:lnSpc>
                <a:spcPct val="150000"/>
              </a:lnSpc>
              <a:buFont typeface="Arial" panose="020B0604020202020204" pitchFamily="34" charset="0"/>
              <a:buChar char="•"/>
            </a:pPr>
            <a:endParaRPr lang="en-US" b="0"/>
          </a:p>
        </p:txBody>
      </p:sp>
      <p:sp>
        <p:nvSpPr>
          <p:cNvPr id="3" name="Title 2"/>
          <p:cNvSpPr>
            <a:spLocks noGrp="1"/>
          </p:cNvSpPr>
          <p:nvPr>
            <p:ph type="ctrTitle"/>
          </p:nvPr>
        </p:nvSpPr>
        <p:spPr/>
        <p:txBody>
          <a:bodyPr vert="horz"/>
          <a:lstStyle/>
          <a:p>
            <a:r>
              <a:rPr lang="cs-CZ">
                <a:ea typeface="ＭＳ Ｐゴシック"/>
              </a:rPr>
              <a:t>Case stud</a:t>
            </a:r>
            <a:r>
              <a:rPr lang="fi-FI">
                <a:ea typeface="ＭＳ Ｐゴシック"/>
              </a:rPr>
              <a:t>ies – Battery degradation in V2G</a:t>
            </a:r>
            <a:endParaRPr lang="en-GB"/>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10</a:t>
            </a:fld>
            <a:endParaRPr lang="en-US" altLang="en-US"/>
          </a:p>
        </p:txBody>
      </p:sp>
      <p:sp>
        <p:nvSpPr>
          <p:cNvPr id="10" name="Text Placeholder 1">
            <a:extLst>
              <a:ext uri="{FF2B5EF4-FFF2-40B4-BE49-F238E27FC236}">
                <a16:creationId xmlns:a16="http://schemas.microsoft.com/office/drawing/2014/main" id="{3EC870C7-C079-4D6A-9AAF-3062D52A1F76}"/>
              </a:ext>
            </a:extLst>
          </p:cNvPr>
          <p:cNvSpPr txBox="1">
            <a:spLocks/>
          </p:cNvSpPr>
          <p:nvPr/>
        </p:nvSpPr>
        <p:spPr bwMode="auto">
          <a:xfrm>
            <a:off x="572401" y="3243585"/>
            <a:ext cx="4115423" cy="112707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rm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marL="0" indent="0">
              <a:lnSpc>
                <a:spcPct val="150000"/>
              </a:lnSpc>
            </a:pPr>
            <a:r>
              <a:rPr lang="en-US" dirty="0"/>
              <a:t>Case 1 – Maximum revenue for EV owner</a:t>
            </a:r>
          </a:p>
          <a:p>
            <a:pPr marL="0" indent="0">
              <a:lnSpc>
                <a:spcPct val="150000"/>
              </a:lnSpc>
            </a:pPr>
            <a:r>
              <a:rPr lang="en-US" b="0" dirty="0"/>
              <a:t>Conclusion: V2G is not economically viable [</a:t>
            </a:r>
            <a:r>
              <a:rPr lang="cs-CZ" b="0" dirty="0"/>
              <a:t>10</a:t>
            </a:r>
            <a:r>
              <a:rPr lang="en-US" b="0" dirty="0"/>
              <a:t>]</a:t>
            </a:r>
          </a:p>
          <a:p>
            <a:pPr>
              <a:lnSpc>
                <a:spcPct val="150000"/>
              </a:lnSpc>
              <a:buFont typeface="Arial" panose="020B0604020202020204" pitchFamily="34" charset="0"/>
              <a:buChar char="•"/>
            </a:pPr>
            <a:endParaRPr lang="en-US" b="0" dirty="0"/>
          </a:p>
        </p:txBody>
      </p:sp>
      <p:sp>
        <p:nvSpPr>
          <p:cNvPr id="14" name="Text Placeholder 1">
            <a:extLst>
              <a:ext uri="{FF2B5EF4-FFF2-40B4-BE49-F238E27FC236}">
                <a16:creationId xmlns:a16="http://schemas.microsoft.com/office/drawing/2014/main" id="{3D6A84E4-319E-40EB-B634-D0D0F001505D}"/>
              </a:ext>
            </a:extLst>
          </p:cNvPr>
          <p:cNvSpPr txBox="1">
            <a:spLocks/>
          </p:cNvSpPr>
          <p:nvPr/>
        </p:nvSpPr>
        <p:spPr bwMode="auto">
          <a:xfrm>
            <a:off x="4973638" y="3237450"/>
            <a:ext cx="3706899" cy="113320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normAutofit fontScale="92500"/>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marL="0" indent="0">
              <a:lnSpc>
                <a:spcPct val="150000"/>
              </a:lnSpc>
            </a:pPr>
            <a:r>
              <a:rPr lang="en-US" dirty="0"/>
              <a:t>Case 2 – Minimum degradation for EV battery</a:t>
            </a:r>
          </a:p>
          <a:p>
            <a:pPr marL="0" indent="0">
              <a:lnSpc>
                <a:spcPct val="150000"/>
              </a:lnSpc>
            </a:pPr>
            <a:r>
              <a:rPr lang="en-US" b="0" dirty="0"/>
              <a:t>Conclusion: Optimal V2G usage can even increase battery lifetime [</a:t>
            </a:r>
            <a:r>
              <a:rPr lang="cs-CZ" b="0" dirty="0"/>
              <a:t>11</a:t>
            </a:r>
            <a:r>
              <a:rPr lang="en-US" b="0" dirty="0"/>
              <a:t>]</a:t>
            </a:r>
          </a:p>
          <a:p>
            <a:pPr marL="0" indent="0">
              <a:lnSpc>
                <a:spcPct val="150000"/>
              </a:lnSpc>
            </a:pPr>
            <a:endParaRPr lang="en-US" b="0" dirty="0"/>
          </a:p>
          <a:p>
            <a:pPr>
              <a:lnSpc>
                <a:spcPct val="150000"/>
              </a:lnSpc>
              <a:buFont typeface="Arial" panose="020B0604020202020204" pitchFamily="34" charset="0"/>
              <a:buChar char="•"/>
            </a:pPr>
            <a:endParaRPr lang="en-US" b="0" dirty="0"/>
          </a:p>
        </p:txBody>
      </p:sp>
      <p:sp>
        <p:nvSpPr>
          <p:cNvPr id="16" name="Text Placeholder 1">
            <a:extLst>
              <a:ext uri="{FF2B5EF4-FFF2-40B4-BE49-F238E27FC236}">
                <a16:creationId xmlns:a16="http://schemas.microsoft.com/office/drawing/2014/main" id="{D43727F7-1392-47DC-A7DF-06F8AC0327EB}"/>
              </a:ext>
            </a:extLst>
          </p:cNvPr>
          <p:cNvSpPr txBox="1">
            <a:spLocks/>
          </p:cNvSpPr>
          <p:nvPr/>
        </p:nvSpPr>
        <p:spPr bwMode="auto">
          <a:xfrm>
            <a:off x="572399" y="4800394"/>
            <a:ext cx="7609575" cy="68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a:lnSpc>
                <a:spcPct val="150000"/>
              </a:lnSpc>
              <a:buFont typeface="Arial" panose="020B0604020202020204" pitchFamily="34" charset="0"/>
              <a:buChar char="•"/>
            </a:pPr>
            <a:r>
              <a:rPr lang="en-US" b="0"/>
              <a:t>Joint article from the authors stated that It is possible to make profitable use of V2G, but it requires advanced communication with grid and charging control system [</a:t>
            </a:r>
            <a:r>
              <a:rPr lang="en-US" b="0" dirty="0"/>
              <a:t>1</a:t>
            </a:r>
            <a:r>
              <a:rPr lang="cs-CZ" b="0" dirty="0"/>
              <a:t>2</a:t>
            </a:r>
            <a:r>
              <a:rPr lang="en-US" b="0"/>
              <a:t>]</a:t>
            </a:r>
          </a:p>
          <a:p>
            <a:pPr>
              <a:lnSpc>
                <a:spcPct val="150000"/>
              </a:lnSpc>
              <a:buFont typeface="Arial" panose="020B0604020202020204" pitchFamily="34" charset="0"/>
              <a:buChar char="•"/>
            </a:pPr>
            <a:endParaRPr lang="en-US" b="0"/>
          </a:p>
          <a:p>
            <a:pPr>
              <a:lnSpc>
                <a:spcPct val="150000"/>
              </a:lnSpc>
              <a:buFont typeface="Arial" panose="020B0604020202020204" pitchFamily="34" charset="0"/>
              <a:buChar char="•"/>
            </a:pPr>
            <a:endParaRPr lang="en-US" b="0"/>
          </a:p>
        </p:txBody>
      </p:sp>
      <p:sp>
        <p:nvSpPr>
          <p:cNvPr id="17" name="Date Placeholder 6">
            <a:extLst>
              <a:ext uri="{FF2B5EF4-FFF2-40B4-BE49-F238E27FC236}">
                <a16:creationId xmlns:a16="http://schemas.microsoft.com/office/drawing/2014/main" id="{DDE4A5B8-399C-448E-85B1-4FEADD8BE6EF}"/>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4630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457200" indent="-457200">
              <a:lnSpc>
                <a:spcPct val="150000"/>
              </a:lnSpc>
              <a:buAutoNum type="arabicParenR"/>
            </a:pPr>
            <a:r>
              <a:rPr lang="en-US" sz="2000" b="0"/>
              <a:t>Demand response system for electric vehicles is necessary to allow further electrification of transportation</a:t>
            </a:r>
            <a:endParaRPr lang="cs-CZ" sz="2000" b="0"/>
          </a:p>
          <a:p>
            <a:pPr marL="457200" indent="-457200">
              <a:lnSpc>
                <a:spcPct val="150000"/>
              </a:lnSpc>
              <a:buAutoNum type="arabicParenR"/>
            </a:pPr>
            <a:r>
              <a:rPr lang="en-US" sz="2000" b="0">
                <a:ea typeface="ＭＳ Ｐゴシック"/>
              </a:rPr>
              <a:t>Smart charging and V2G technologies enable increasing the share of renewables of energy usage as well as provide support to the grid</a:t>
            </a:r>
            <a:endParaRPr lang="cs-CZ" sz="2000" b="0">
              <a:ea typeface="ＭＳ Ｐゴシック"/>
            </a:endParaRPr>
          </a:p>
          <a:p>
            <a:pPr marL="457200" indent="-457200">
              <a:lnSpc>
                <a:spcPct val="150000"/>
              </a:lnSpc>
              <a:buAutoNum type="arabicParenR"/>
            </a:pPr>
            <a:r>
              <a:rPr lang="en-US" sz="2000" b="0"/>
              <a:t>Incentives and business models for customer participation in V2G require development</a:t>
            </a:r>
          </a:p>
        </p:txBody>
      </p:sp>
      <p:sp>
        <p:nvSpPr>
          <p:cNvPr id="3" name="Title 2"/>
          <p:cNvSpPr>
            <a:spLocks noGrp="1"/>
          </p:cNvSpPr>
          <p:nvPr>
            <p:ph type="ctrTitle"/>
          </p:nvPr>
        </p:nvSpPr>
        <p:spPr/>
        <p:txBody>
          <a:bodyPr/>
          <a:lstStyle/>
          <a:p>
            <a:r>
              <a:rPr lang="fi-FI"/>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11</a:t>
            </a:fld>
            <a:endParaRPr lang="en-US" altLang="en-US"/>
          </a:p>
        </p:txBody>
      </p:sp>
      <p:sp>
        <p:nvSpPr>
          <p:cNvPr id="9" name="Date Placeholder 6">
            <a:extLst>
              <a:ext uri="{FF2B5EF4-FFF2-40B4-BE49-F238E27FC236}">
                <a16:creationId xmlns:a16="http://schemas.microsoft.com/office/drawing/2014/main" id="{AFE075E1-49F8-49A6-8809-9ED7098BA4C5}"/>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322315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Autofit/>
          </a:bodyPr>
          <a:lstStyle/>
          <a:p>
            <a:r>
              <a:rPr lang="fi-FI" sz="1000" b="0" dirty="0"/>
              <a:t>[</a:t>
            </a:r>
            <a:r>
              <a:rPr lang="cs-CZ" sz="1000" b="0" dirty="0"/>
              <a:t>1</a:t>
            </a:r>
            <a:r>
              <a:rPr lang="fi-FI" sz="1000" b="0" dirty="0"/>
              <a:t>] Fingrid Oyj. Kantaverkon kehittämissuunnitelma. (2019). Available at:</a:t>
            </a:r>
            <a:r>
              <a:rPr lang="cs-CZ" sz="1000" b="0" dirty="0"/>
              <a:t> </a:t>
            </a:r>
            <a:r>
              <a:rPr lang="fi-FI" sz="1000" b="0" dirty="0">
                <a:hlinkClick r:id="rId3"/>
              </a:rPr>
              <a:t>https://www.fingrid.fi/globalassets/dokumentit/fi/kantaverkko/kantaverkon-kehittaminen/kantaverkon_kehittamissuunnitelma_2019-2030-luonnos.pdf</a:t>
            </a:r>
            <a:endParaRPr lang="cs-CZ" sz="1000" b="0" dirty="0"/>
          </a:p>
          <a:p>
            <a:r>
              <a:rPr lang="fi-FI" sz="1000" b="0" dirty="0"/>
              <a:t>[</a:t>
            </a:r>
            <a:r>
              <a:rPr lang="cs-CZ" sz="1000" b="0" dirty="0"/>
              <a:t>2</a:t>
            </a:r>
            <a:r>
              <a:rPr lang="fi-FI" sz="1000" b="0" dirty="0"/>
              <a:t>] GASELLI-loppuraportti. (2019). Available at:  </a:t>
            </a:r>
            <a:r>
              <a:rPr lang="fi-FI" sz="1000" b="0" dirty="0">
                <a:hlinkClick r:id="rId4"/>
              </a:rPr>
              <a:t>https://julkaisut.valtioneuvosto.fi/bitstream/handle/10024/161364/3-2019-GASELLI_loppuraportti_.pdf</a:t>
            </a:r>
            <a:endParaRPr lang="fi-FI" sz="1000" b="0" dirty="0"/>
          </a:p>
          <a:p>
            <a:r>
              <a:rPr lang="fi-FI" sz="1000" b="0" dirty="0"/>
              <a:t>[</a:t>
            </a:r>
            <a:r>
              <a:rPr lang="cs-CZ" sz="1000" b="0" dirty="0"/>
              <a:t>3</a:t>
            </a:r>
            <a:r>
              <a:rPr lang="fi-FI" sz="1000" b="0" dirty="0"/>
              <a:t>] Fossiilittoman liikenteen tiekartta -työryhmän loppuraportti.(2020) Available at: </a:t>
            </a:r>
            <a:r>
              <a:rPr lang="fi-FI" sz="1000" b="0" dirty="0">
                <a:hlinkClick r:id="rId5"/>
              </a:rPr>
              <a:t>https://julkaisut.valtioneuvosto.fi/bitstream/handle/10024/162516/LVM_2020_18.pdf?sequence=1</a:t>
            </a:r>
            <a:endParaRPr lang="fi-FI" sz="1000" b="0" dirty="0"/>
          </a:p>
          <a:p>
            <a:r>
              <a:rPr lang="fi-FI" sz="1000" b="0" dirty="0"/>
              <a:t>[</a:t>
            </a:r>
            <a:r>
              <a:rPr lang="cs-CZ" sz="1000" b="0" dirty="0"/>
              <a:t>4</a:t>
            </a:r>
            <a:r>
              <a:rPr lang="fi-FI" sz="1000" b="0" dirty="0"/>
              <a:t>] HE 23/2020. (2020). Available at: </a:t>
            </a:r>
            <a:r>
              <a:rPr lang="fi-FI" sz="1000" b="0" dirty="0">
                <a:hlinkClick r:id="rId6"/>
              </a:rPr>
              <a:t>https://www.eduskunta.fi/FI/vaski/HallituksenEsitys/Documents/HE_23+2020.pdf</a:t>
            </a:r>
            <a:endParaRPr lang="fi-FI" sz="1000" b="0" dirty="0"/>
          </a:p>
          <a:p>
            <a:r>
              <a:rPr lang="fi-FI" sz="1000" b="0" dirty="0"/>
              <a:t>[</a:t>
            </a:r>
            <a:r>
              <a:rPr lang="cs-CZ" sz="1000" b="0" dirty="0"/>
              <a:t>5</a:t>
            </a:r>
            <a:r>
              <a:rPr lang="fi-FI" sz="1000" b="0" dirty="0"/>
              <a:t>] Global EV Outlook 2020. International Energy Agency. (2020). Available at: </a:t>
            </a:r>
            <a:r>
              <a:rPr lang="fi-FI" sz="1000" b="0" dirty="0">
                <a:hlinkClick r:id="rId7"/>
              </a:rPr>
              <a:t>https://www.iea.org/reports/global-ev-outlook-2020</a:t>
            </a:r>
            <a:endParaRPr lang="cs-CZ" sz="1000" b="0" dirty="0"/>
          </a:p>
          <a:p>
            <a:r>
              <a:rPr lang="fi-FI" sz="1000" b="0" dirty="0"/>
              <a:t>[</a:t>
            </a:r>
            <a:r>
              <a:rPr lang="cs-CZ" sz="1000" b="0" dirty="0"/>
              <a:t>6</a:t>
            </a:r>
            <a:r>
              <a:rPr lang="fi-FI" sz="1000" b="0" dirty="0"/>
              <a:t>] Statista. Battery capacity estimates. (2020) Available at: </a:t>
            </a:r>
            <a:r>
              <a:rPr lang="fi-FI" sz="1000" b="0" dirty="0">
                <a:hlinkClick r:id="rId8"/>
              </a:rPr>
              <a:t>https://www.statista.com/statistics/309584/battery-capacity-estimates-for-electric-vehicles-worldwide/</a:t>
            </a:r>
            <a:endParaRPr lang="fi-FI" sz="1000" b="0" dirty="0"/>
          </a:p>
          <a:p>
            <a:r>
              <a:rPr lang="fi-FI" sz="1000" b="0" dirty="0"/>
              <a:t>[</a:t>
            </a:r>
            <a:r>
              <a:rPr lang="cs-CZ" sz="1000" b="0" dirty="0"/>
              <a:t>7</a:t>
            </a:r>
            <a:r>
              <a:rPr lang="fi-FI" sz="1000" b="0" dirty="0"/>
              <a:t>] Latauskartta. (2020). Available at: </a:t>
            </a:r>
            <a:r>
              <a:rPr lang="fi-FI" sz="1000" b="0" dirty="0">
                <a:hlinkClick r:id="rId9"/>
              </a:rPr>
              <a:t>https://latauskartta.fi/</a:t>
            </a:r>
            <a:endParaRPr lang="fi-FI" sz="1000" b="0" dirty="0"/>
          </a:p>
          <a:p>
            <a:r>
              <a:rPr lang="fi-FI" sz="1000" b="0" dirty="0"/>
              <a:t>[8] Virta Ltd. Sähköauton lataaminen. (2020). Available at: </a:t>
            </a:r>
            <a:br>
              <a:rPr lang="cs-CZ" sz="1000" b="0" dirty="0"/>
            </a:br>
            <a:r>
              <a:rPr lang="fi-FI" sz="1000" b="0" dirty="0"/>
              <a:t>https://www.virta.global/fi/blogi/ampeerit-kilowatit-ja-s%C3%A4hk%C3%B6auton-lataaminen-s%C3%A4hk%C3%B6opin-perusteita</a:t>
            </a:r>
          </a:p>
          <a:p>
            <a:r>
              <a:rPr lang="en-US" sz="1000" b="0" dirty="0">
                <a:ea typeface="ＭＳ Ｐゴシック"/>
              </a:rPr>
              <a:t>[</a:t>
            </a:r>
            <a:r>
              <a:rPr lang="cs-CZ" sz="1000" b="0" dirty="0">
                <a:ea typeface="ＭＳ Ｐゴシック"/>
              </a:rPr>
              <a:t>9</a:t>
            </a:r>
            <a:r>
              <a:rPr lang="en-US" sz="1000" b="0" dirty="0">
                <a:ea typeface="ＭＳ Ｐゴシック"/>
              </a:rPr>
              <a:t>] K. Qian, C. Zhou, M. Allan and Y. Yuan, 2011. Modeling of Load Demand Due to EV Battery Charging in Distribution Systems. </a:t>
            </a:r>
            <a:br>
              <a:rPr lang="cs-CZ" sz="1000" b="0" dirty="0">
                <a:ea typeface="ＭＳ Ｐゴシック"/>
              </a:rPr>
            </a:br>
            <a:r>
              <a:rPr lang="en-US" sz="1000" b="0" dirty="0">
                <a:ea typeface="ＭＳ Ｐゴシック"/>
              </a:rPr>
              <a:t>IEEE Transactions on Power Systems, vol. 26, no. 2, s. 802-810 ISSN 0885-8950. DOI 10.1109/TPWRS.2010.2057456.</a:t>
            </a:r>
            <a:endParaRPr lang="cs-CZ" sz="1000" b="0" dirty="0">
              <a:ea typeface="ＭＳ Ｐゴシック"/>
            </a:endParaRPr>
          </a:p>
          <a:p>
            <a:r>
              <a:rPr lang="fi-FI" sz="1000" b="0" dirty="0"/>
              <a:t>[</a:t>
            </a:r>
            <a:r>
              <a:rPr lang="cs-CZ" sz="1000" b="0" dirty="0"/>
              <a:t>10</a:t>
            </a:r>
            <a:r>
              <a:rPr lang="fi-FI" sz="1000" b="0" dirty="0"/>
              <a:t>] VTT. (2020). </a:t>
            </a:r>
            <a:r>
              <a:rPr lang="fi-FI" sz="1000" b="0" dirty="0" err="1"/>
              <a:t>Aggregator</a:t>
            </a:r>
            <a:r>
              <a:rPr lang="fi-FI" sz="1000" b="0" dirty="0"/>
              <a:t> Business </a:t>
            </a:r>
            <a:r>
              <a:rPr lang="fi-FI" sz="1000" b="0" dirty="0" err="1"/>
              <a:t>Pilot</a:t>
            </a:r>
            <a:r>
              <a:rPr lang="fi-FI" sz="1000" b="0" dirty="0"/>
              <a:t>. </a:t>
            </a:r>
            <a:r>
              <a:rPr lang="fi-FI" sz="1000" b="0" dirty="0" err="1"/>
              <a:t>Available</a:t>
            </a:r>
            <a:r>
              <a:rPr lang="fi-FI" sz="1000" b="0" dirty="0"/>
              <a:t> at: https://cris.vtt.fi/ws/portalfiles/portal/35597444/Aggregator_Business_Pilot.pdf</a:t>
            </a:r>
          </a:p>
          <a:p>
            <a:endParaRPr lang="cs-CZ" sz="1000" b="0" dirty="0"/>
          </a:p>
          <a:p>
            <a:endParaRPr lang="fi-FI" sz="1000" b="0" dirty="0"/>
          </a:p>
          <a:p>
            <a:pPr marL="0" indent="0">
              <a:lnSpc>
                <a:spcPct val="150000"/>
              </a:lnSpc>
            </a:pPr>
            <a:endParaRPr lang="cs-CZ" sz="1000" b="0" dirty="0"/>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12</a:t>
            </a:fld>
            <a:endParaRPr lang="en-US" altLang="en-US"/>
          </a:p>
        </p:txBody>
      </p:sp>
      <p:sp>
        <p:nvSpPr>
          <p:cNvPr id="9" name="Date Placeholder 6">
            <a:extLst>
              <a:ext uri="{FF2B5EF4-FFF2-40B4-BE49-F238E27FC236}">
                <a16:creationId xmlns:a16="http://schemas.microsoft.com/office/drawing/2014/main" id="{F1014405-09BE-43C4-9C6F-39BC814F68D0}"/>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2939512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fontScale="92500" lnSpcReduction="20000"/>
          </a:bodyPr>
          <a:lstStyle/>
          <a:p>
            <a:pPr marL="0" indent="0">
              <a:lnSpc>
                <a:spcPct val="150000"/>
              </a:lnSpc>
            </a:pPr>
            <a:r>
              <a:rPr lang="en-US" sz="1100" b="0" dirty="0"/>
              <a:t>[1</a:t>
            </a:r>
            <a:r>
              <a:rPr lang="cs-CZ" sz="1100" b="0" dirty="0"/>
              <a:t>0</a:t>
            </a:r>
            <a:r>
              <a:rPr lang="en-US" sz="1100" b="0" dirty="0"/>
              <a:t>] </a:t>
            </a:r>
            <a:r>
              <a:rPr lang="en-US" sz="1100" b="0" dirty="0" err="1"/>
              <a:t>Dubarry</a:t>
            </a:r>
            <a:r>
              <a:rPr lang="en-US" sz="1100" b="0" dirty="0"/>
              <a:t>, M., </a:t>
            </a:r>
            <a:r>
              <a:rPr lang="en-US" sz="1100" b="0" dirty="0" err="1"/>
              <a:t>Devie</a:t>
            </a:r>
            <a:r>
              <a:rPr lang="en-US" sz="1100" b="0" dirty="0"/>
              <a:t>, A., and McKenzie, K. (2017). Durability and reliability of electric vehicle batteries under electric utility grid operations: Bidirectional charging impact analysis. Journal of Power Sources. </a:t>
            </a:r>
            <a:r>
              <a:rPr lang="en-US" sz="1100" b="0" dirty="0" err="1"/>
              <a:t>doi</a:t>
            </a:r>
            <a:r>
              <a:rPr lang="en-US" sz="1100" b="0" dirty="0"/>
              <a:t>: </a:t>
            </a:r>
            <a:r>
              <a:rPr lang="en-US" sz="1100" b="0" dirty="0">
                <a:hlinkClick r:id="rId3"/>
              </a:rPr>
              <a:t>http://dx.doi.org/10.1016/j.jpowsour.2017.05.015</a:t>
            </a:r>
            <a:endParaRPr lang="cs-CZ" sz="1100" b="0" dirty="0"/>
          </a:p>
          <a:p>
            <a:pPr marL="0" indent="0">
              <a:lnSpc>
                <a:spcPct val="150000"/>
              </a:lnSpc>
            </a:pPr>
            <a:r>
              <a:rPr lang="en-US" sz="1100" b="0" dirty="0"/>
              <a:t>[</a:t>
            </a:r>
            <a:r>
              <a:rPr lang="cs-CZ" sz="1100" b="0" dirty="0"/>
              <a:t>11</a:t>
            </a:r>
            <a:r>
              <a:rPr lang="en-US" sz="1100" b="0" dirty="0"/>
              <a:t>] Uddin, K., Jackson, T., </a:t>
            </a:r>
            <a:r>
              <a:rPr lang="en-US" sz="1100" b="0" dirty="0" err="1"/>
              <a:t>Widanalage</a:t>
            </a:r>
            <a:r>
              <a:rPr lang="en-US" sz="1100" b="0" dirty="0"/>
              <a:t>, W.D., </a:t>
            </a:r>
            <a:r>
              <a:rPr lang="en-US" sz="1100" b="0" dirty="0" err="1"/>
              <a:t>Chouchelamane</a:t>
            </a:r>
            <a:r>
              <a:rPr lang="en-US" sz="1100" b="0" dirty="0"/>
              <a:t>, G., Jennings, P., and Marco, J. (2017). On the possibility of extending the lifetime of lithium-ion batteries through optimal V2G facilitated by an integrated vehicle and smart- grid system. Energy. </a:t>
            </a:r>
            <a:r>
              <a:rPr lang="en-US" sz="1100" b="0" dirty="0" err="1"/>
              <a:t>doi</a:t>
            </a:r>
            <a:r>
              <a:rPr lang="en-US" sz="1100" b="0" dirty="0"/>
              <a:t>: http://dx.doi.org/10.1016/j.energy.2017.04.116</a:t>
            </a:r>
          </a:p>
          <a:p>
            <a:pPr marL="0" indent="0">
              <a:lnSpc>
                <a:spcPct val="150000"/>
              </a:lnSpc>
            </a:pPr>
            <a:r>
              <a:rPr lang="en-US" sz="1100" b="0" dirty="0"/>
              <a:t>[1</a:t>
            </a:r>
            <a:r>
              <a:rPr lang="cs-CZ" sz="1100" b="0" dirty="0"/>
              <a:t>2</a:t>
            </a:r>
            <a:r>
              <a:rPr lang="en-US" sz="1100" b="0" dirty="0"/>
              <a:t>] Uddin, K., </a:t>
            </a:r>
            <a:r>
              <a:rPr lang="en-US" sz="1100" b="0" dirty="0" err="1"/>
              <a:t>Dubarry</a:t>
            </a:r>
            <a:r>
              <a:rPr lang="en-US" sz="1100" b="0" dirty="0"/>
              <a:t>, M., and Glick, M. (2018). The viability of vehicle-to-grid operations from a battery technology and policy perspective. Energy Policy. </a:t>
            </a:r>
            <a:r>
              <a:rPr lang="en-US" sz="1100" b="0" dirty="0" err="1"/>
              <a:t>doi</a:t>
            </a:r>
            <a:r>
              <a:rPr lang="en-US" sz="1100" b="0" dirty="0"/>
              <a:t>: https://doi.org/10.1016/j.enpol.2017.11.015</a:t>
            </a:r>
            <a:endParaRPr lang="cs-CZ" sz="1100" b="0" dirty="0"/>
          </a:p>
          <a:p>
            <a:pPr marL="0" indent="0">
              <a:lnSpc>
                <a:spcPct val="150000"/>
              </a:lnSpc>
            </a:pPr>
            <a:r>
              <a:rPr lang="cs-CZ" sz="1100" b="0" dirty="0"/>
              <a:t>[13] </a:t>
            </a:r>
            <a:r>
              <a:rPr lang="cs-CZ" sz="1100" b="0" dirty="0">
                <a:effectLst/>
                <a:ea typeface="Calibri" panose="020F0502020204030204" pitchFamily="34" charset="0"/>
                <a:cs typeface="Calibri" panose="020F0502020204030204" pitchFamily="34" charset="0"/>
              </a:rPr>
              <a:t>ENTSO-E. (2020). Electric </a:t>
            </a:r>
            <a:r>
              <a:rPr lang="cs-CZ" sz="1100" b="0" dirty="0" err="1">
                <a:effectLst/>
                <a:ea typeface="Calibri" panose="020F0502020204030204" pitchFamily="34" charset="0"/>
                <a:cs typeface="Calibri" panose="020F0502020204030204" pitchFamily="34" charset="0"/>
              </a:rPr>
              <a:t>vehicle</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demand</a:t>
            </a:r>
            <a:r>
              <a:rPr lang="cs-CZ" sz="1100" b="0" dirty="0">
                <a:effectLst/>
                <a:ea typeface="Calibri" panose="020F0502020204030204" pitchFamily="34" charset="0"/>
                <a:cs typeface="Calibri" panose="020F0502020204030204" pitchFamily="34" charset="0"/>
              </a:rPr>
              <a:t> response. entsoe.eu. </a:t>
            </a:r>
            <a:r>
              <a:rPr lang="en-GB" sz="1100" b="0" dirty="0">
                <a:effectLst/>
                <a:ea typeface="Calibri" panose="020F0502020204030204" pitchFamily="34" charset="0"/>
                <a:cs typeface="Calibri" panose="020F0502020204030204" pitchFamily="34" charset="0"/>
              </a:rPr>
              <a:t>Available at: </a:t>
            </a:r>
            <a:r>
              <a:rPr lang="cs-CZ" sz="1100" b="0" dirty="0">
                <a:effectLst/>
                <a:ea typeface="Calibri" panose="020F0502020204030204" pitchFamily="34" charset="0"/>
                <a:cs typeface="Calibri" panose="020F0502020204030204" pitchFamily="34" charset="0"/>
              </a:rPr>
              <a:t>https://www.entsoe.eu/Technopedia/techsheets/electric-vehicle-demand-response</a:t>
            </a:r>
            <a:endParaRPr lang="cs-CZ" sz="1100" b="0" dirty="0"/>
          </a:p>
          <a:p>
            <a:pPr marL="0" indent="0">
              <a:lnSpc>
                <a:spcPct val="150000"/>
              </a:lnSpc>
            </a:pPr>
            <a:r>
              <a:rPr lang="cs-CZ" sz="1100" b="0" dirty="0"/>
              <a:t>[14]</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Tamis</a:t>
            </a:r>
            <a:r>
              <a:rPr lang="cs-CZ" sz="1100" b="0" dirty="0">
                <a:effectLst/>
                <a:ea typeface="Calibri" panose="020F0502020204030204" pitchFamily="34" charset="0"/>
                <a:cs typeface="Calibri" panose="020F0502020204030204" pitchFamily="34" charset="0"/>
              </a:rPr>
              <a:t>, M., Van den </a:t>
            </a:r>
            <a:r>
              <a:rPr lang="cs-CZ" sz="1100" b="0" dirty="0" err="1">
                <a:effectLst/>
                <a:ea typeface="Calibri" panose="020F0502020204030204" pitchFamily="34" charset="0"/>
                <a:cs typeface="Calibri" panose="020F0502020204030204" pitchFamily="34" charset="0"/>
              </a:rPr>
              <a:t>Hoed</a:t>
            </a:r>
            <a:r>
              <a:rPr lang="cs-CZ" sz="1100" b="0" dirty="0">
                <a:effectLst/>
                <a:ea typeface="Calibri" panose="020F0502020204030204" pitchFamily="34" charset="0"/>
                <a:cs typeface="Calibri" panose="020F0502020204030204" pitchFamily="34" charset="0"/>
              </a:rPr>
              <a:t>, R., and </a:t>
            </a:r>
            <a:r>
              <a:rPr lang="cs-CZ" sz="1100" b="0" dirty="0" err="1">
                <a:effectLst/>
                <a:ea typeface="Calibri" panose="020F0502020204030204" pitchFamily="34" charset="0"/>
                <a:cs typeface="Calibri" panose="020F0502020204030204" pitchFamily="34" charset="0"/>
              </a:rPr>
              <a:t>Thorsdottir</a:t>
            </a:r>
            <a:r>
              <a:rPr lang="cs-CZ" sz="1100" b="0" dirty="0">
                <a:effectLst/>
                <a:ea typeface="Calibri" panose="020F0502020204030204" pitchFamily="34" charset="0"/>
                <a:cs typeface="Calibri" panose="020F0502020204030204" pitchFamily="34" charset="0"/>
              </a:rPr>
              <a:t>, H. (2017), Smart </a:t>
            </a:r>
            <a:r>
              <a:rPr lang="cs-CZ" sz="1100" b="0" dirty="0" err="1">
                <a:effectLst/>
                <a:ea typeface="Calibri" panose="020F0502020204030204" pitchFamily="34" charset="0"/>
                <a:cs typeface="Calibri" panose="020F0502020204030204" pitchFamily="34" charset="0"/>
              </a:rPr>
              <a:t>Charging</a:t>
            </a:r>
            <a:r>
              <a:rPr lang="cs-CZ" sz="1100" b="0" dirty="0">
                <a:effectLst/>
                <a:ea typeface="Calibri" panose="020F0502020204030204" pitchFamily="34" charset="0"/>
                <a:cs typeface="Calibri" panose="020F0502020204030204" pitchFamily="34" charset="0"/>
              </a:rPr>
              <a:t> in </a:t>
            </a:r>
            <a:r>
              <a:rPr lang="cs-CZ" sz="1100" b="0" dirty="0" err="1">
                <a:effectLst/>
                <a:ea typeface="Calibri" panose="020F0502020204030204" pitchFamily="34" charset="0"/>
                <a:cs typeface="Calibri" panose="020F0502020204030204" pitchFamily="34" charset="0"/>
              </a:rPr>
              <a:t>the</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Netherlands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European</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Battery</a:t>
            </a:r>
            <a:r>
              <a:rPr lang="cs-CZ" sz="1100" b="0" dirty="0">
                <a:effectLst/>
                <a:ea typeface="Calibri" panose="020F0502020204030204" pitchFamily="34" charset="0"/>
                <a:cs typeface="Calibri" panose="020F0502020204030204" pitchFamily="34" charset="0"/>
              </a:rPr>
              <a:t>, Hybrid &amp; Electric </a:t>
            </a:r>
            <a:r>
              <a:rPr lang="cs-CZ" sz="1100" b="0" dirty="0" err="1">
                <a:effectLst/>
                <a:ea typeface="Calibri" panose="020F0502020204030204" pitchFamily="34" charset="0"/>
                <a:cs typeface="Calibri" panose="020F0502020204030204" pitchFamily="34" charset="0"/>
              </a:rPr>
              <a:t>Fuel</a:t>
            </a:r>
            <a:r>
              <a:rPr lang="cs-CZ" sz="1100" b="0" dirty="0">
                <a:effectLst/>
                <a:ea typeface="Calibri" panose="020F0502020204030204" pitchFamily="34" charset="0"/>
                <a:cs typeface="Calibri" panose="020F0502020204030204" pitchFamily="34" charset="0"/>
              </a:rPr>
              <a:t> Cell Electric </a:t>
            </a:r>
            <a:r>
              <a:rPr lang="cs-CZ" sz="1100" b="0" dirty="0" err="1">
                <a:effectLst/>
                <a:ea typeface="Calibri" panose="020F0502020204030204" pitchFamily="34" charset="0"/>
                <a:cs typeface="Calibri" panose="020F0502020204030204" pitchFamily="34" charset="0"/>
              </a:rPr>
              <a:t>Vehicle</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Congress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Geneva</a:t>
            </a:r>
            <a:r>
              <a:rPr lang="cs-CZ" sz="1100" b="0" dirty="0">
                <a:effectLst/>
                <a:ea typeface="Calibri" panose="020F0502020204030204" pitchFamily="34" charset="0"/>
                <a:cs typeface="Calibri" panose="020F0502020204030204" pitchFamily="34" charset="0"/>
              </a:rPr>
              <a:t>, 14-16 </a:t>
            </a:r>
            <a:r>
              <a:rPr lang="cs-CZ" sz="1100" b="0" dirty="0" err="1">
                <a:effectLst/>
                <a:ea typeface="Calibri" panose="020F0502020204030204" pitchFamily="34" charset="0"/>
                <a:cs typeface="Calibri" panose="020F0502020204030204" pitchFamily="34" charset="0"/>
              </a:rPr>
              <a:t>March</a:t>
            </a:r>
            <a:r>
              <a:rPr lang="cs-CZ" sz="1100" b="0" dirty="0">
                <a:effectLst/>
                <a:ea typeface="Calibri" panose="020F0502020204030204" pitchFamily="34" charset="0"/>
                <a:cs typeface="Calibri" panose="020F0502020204030204" pitchFamily="34" charset="0"/>
              </a:rPr>
              <a:t> 2017.</a:t>
            </a:r>
            <a:endParaRPr lang="cs-CZ" sz="1100" b="0" dirty="0"/>
          </a:p>
          <a:p>
            <a:pPr marL="0" indent="0">
              <a:lnSpc>
                <a:spcPct val="150000"/>
              </a:lnSpc>
            </a:pPr>
            <a:r>
              <a:rPr lang="cs-CZ" sz="1100" b="0" dirty="0"/>
              <a:t>[15]</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Kester</a:t>
            </a:r>
            <a:r>
              <a:rPr lang="cs-CZ" sz="1100" b="0" dirty="0">
                <a:effectLst/>
                <a:ea typeface="Calibri" panose="020F0502020204030204" pitchFamily="34" charset="0"/>
                <a:cs typeface="Calibri" panose="020F0502020204030204" pitchFamily="34" charset="0"/>
              </a:rPr>
              <a:t>, Johannes &amp; Noel, Lance &amp; </a:t>
            </a:r>
            <a:r>
              <a:rPr lang="cs-CZ" sz="1100" b="0" dirty="0" err="1">
                <a:effectLst/>
                <a:ea typeface="Calibri" panose="020F0502020204030204" pitchFamily="34" charset="0"/>
                <a:cs typeface="Calibri" panose="020F0502020204030204" pitchFamily="34" charset="0"/>
              </a:rPr>
              <a:t>Zarazua</a:t>
            </a:r>
            <a:r>
              <a:rPr lang="cs-CZ" sz="1100" b="0" dirty="0">
                <a:effectLst/>
                <a:ea typeface="Calibri" panose="020F0502020204030204" pitchFamily="34" charset="0"/>
                <a:cs typeface="Calibri" panose="020F0502020204030204" pitchFamily="34" charset="0"/>
              </a:rPr>
              <a:t> de </a:t>
            </a:r>
            <a:r>
              <a:rPr lang="cs-CZ" sz="1100" b="0" dirty="0" err="1">
                <a:effectLst/>
                <a:ea typeface="Calibri" panose="020F0502020204030204" pitchFamily="34" charset="0"/>
                <a:cs typeface="Calibri" panose="020F0502020204030204" pitchFamily="34" charset="0"/>
              </a:rPr>
              <a:t>Rubens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Gerardo</a:t>
            </a:r>
            <a:r>
              <a:rPr lang="cs-CZ" sz="1100" b="0" dirty="0">
                <a:effectLst/>
                <a:ea typeface="Calibri" panose="020F0502020204030204" pitchFamily="34" charset="0"/>
                <a:cs typeface="Calibri" panose="020F0502020204030204" pitchFamily="34" charset="0"/>
              </a:rPr>
              <a:t> &amp; </a:t>
            </a:r>
            <a:r>
              <a:rPr lang="cs-CZ" sz="1100" b="0" dirty="0" err="1">
                <a:effectLst/>
                <a:ea typeface="Calibri" panose="020F0502020204030204" pitchFamily="34" charset="0"/>
                <a:cs typeface="Calibri" panose="020F0502020204030204" pitchFamily="34" charset="0"/>
              </a:rPr>
              <a:t>Sovacool</a:t>
            </a:r>
            <a:r>
              <a:rPr lang="cs-CZ" sz="1100" b="0" dirty="0">
                <a:effectLst/>
                <a:ea typeface="Calibri" panose="020F0502020204030204" pitchFamily="34" charset="0"/>
                <a:cs typeface="Calibri" panose="020F0502020204030204" pitchFamily="34" charset="0"/>
              </a:rPr>
              <a:t>, Benjamin. (2018). </a:t>
            </a:r>
            <a:r>
              <a:rPr lang="cs-CZ" sz="1100" b="0" dirty="0" err="1">
                <a:effectLst/>
                <a:ea typeface="Calibri" panose="020F0502020204030204" pitchFamily="34" charset="0"/>
                <a:cs typeface="Calibri" panose="020F0502020204030204" pitchFamily="34" charset="0"/>
              </a:rPr>
              <a:t>Promoting</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Vehicle</a:t>
            </a:r>
            <a:r>
              <a:rPr lang="cs-CZ" sz="1100" b="0" dirty="0">
                <a:effectLst/>
                <a:ea typeface="Calibri" panose="020F0502020204030204" pitchFamily="34" charset="0"/>
                <a:cs typeface="Calibri" panose="020F0502020204030204" pitchFamily="34" charset="0"/>
              </a:rPr>
              <a:t> to </a:t>
            </a:r>
            <a:r>
              <a:rPr lang="cs-CZ" sz="1100" b="0" dirty="0" err="1">
                <a:effectLst/>
                <a:ea typeface="Calibri" panose="020F0502020204030204" pitchFamily="34" charset="0"/>
                <a:cs typeface="Calibri" panose="020F0502020204030204" pitchFamily="34" charset="0"/>
              </a:rPr>
              <a:t>Grid</a:t>
            </a:r>
            <a:r>
              <a:rPr lang="cs-CZ" sz="1100" b="0" dirty="0">
                <a:effectLst/>
                <a:ea typeface="Calibri" panose="020F0502020204030204" pitchFamily="34" charset="0"/>
                <a:cs typeface="Calibri" panose="020F0502020204030204" pitchFamily="34" charset="0"/>
              </a:rPr>
              <a:t> (V2G) in </a:t>
            </a:r>
            <a:r>
              <a:rPr lang="cs-CZ" sz="1100" b="0" dirty="0" err="1">
                <a:effectLst/>
                <a:ea typeface="Calibri" panose="020F0502020204030204" pitchFamily="34" charset="0"/>
                <a:cs typeface="Calibri" panose="020F0502020204030204" pitchFamily="34" charset="0"/>
              </a:rPr>
              <a:t>the</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Nordic</a:t>
            </a:r>
            <a:r>
              <a:rPr lang="cs-CZ" sz="1100" b="0" dirty="0">
                <a:effectLst/>
                <a:ea typeface="Calibri" panose="020F0502020204030204" pitchFamily="34" charset="0"/>
                <a:cs typeface="Calibri" panose="020F0502020204030204" pitchFamily="34" charset="0"/>
              </a:rPr>
              <a:t> Region: Expert </a:t>
            </a:r>
            <a:r>
              <a:rPr lang="cs-CZ" sz="1100" b="0" dirty="0" err="1">
                <a:effectLst/>
                <a:ea typeface="Calibri" panose="020F0502020204030204" pitchFamily="34" charset="0"/>
                <a:cs typeface="Calibri" panose="020F0502020204030204" pitchFamily="34" charset="0"/>
              </a:rPr>
              <a:t>advice</a:t>
            </a:r>
            <a:r>
              <a:rPr lang="cs-CZ" sz="1100" b="0" dirty="0">
                <a:effectLst/>
                <a:ea typeface="Calibri" panose="020F0502020204030204" pitchFamily="34" charset="0"/>
                <a:cs typeface="Calibri" panose="020F0502020204030204" pitchFamily="34" charset="0"/>
              </a:rPr>
              <a:t> on </a:t>
            </a:r>
            <a:r>
              <a:rPr lang="cs-CZ" sz="1100" b="0" dirty="0" err="1">
                <a:effectLst/>
                <a:ea typeface="Calibri" panose="020F0502020204030204" pitchFamily="34" charset="0"/>
                <a:cs typeface="Calibri" panose="020F0502020204030204" pitchFamily="34" charset="0"/>
              </a:rPr>
              <a:t>policy</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mechanisms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for</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accelerated</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diffusion</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Energy</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Policy</a:t>
            </a:r>
            <a:r>
              <a:rPr lang="cs-CZ" sz="1100" b="0" dirty="0">
                <a:effectLst/>
                <a:ea typeface="Calibri" panose="020F0502020204030204" pitchFamily="34" charset="0"/>
                <a:cs typeface="Calibri" panose="020F0502020204030204" pitchFamily="34" charset="0"/>
              </a:rPr>
              <a:t>. 116. </a:t>
            </a:r>
            <a:r>
              <a:rPr lang="cs-CZ" sz="1100" b="0" dirty="0" err="1">
                <a:effectLst/>
                <a:ea typeface="Calibri" panose="020F0502020204030204" pitchFamily="34" charset="0"/>
                <a:cs typeface="Calibri" panose="020F0502020204030204" pitchFamily="34" charset="0"/>
              </a:rPr>
              <a:t>doi</a:t>
            </a:r>
            <a:r>
              <a:rPr lang="cs-CZ" sz="1100" b="0" dirty="0">
                <a:effectLst/>
                <a:ea typeface="Calibri" panose="020F0502020204030204" pitchFamily="34" charset="0"/>
                <a:cs typeface="Calibri" panose="020F0502020204030204" pitchFamily="34" charset="0"/>
              </a:rPr>
              <a:t>: 10.1016/j.enpol.2018.02.024.</a:t>
            </a:r>
            <a:endParaRPr lang="cs-CZ" sz="1100" b="0" dirty="0"/>
          </a:p>
          <a:p>
            <a:pPr marL="0" indent="0">
              <a:lnSpc>
                <a:spcPct val="150000"/>
              </a:lnSpc>
            </a:pPr>
            <a:r>
              <a:rPr lang="cs-CZ" sz="1100" b="0" dirty="0"/>
              <a:t>[16]</a:t>
            </a:r>
            <a:r>
              <a:rPr lang="cs-CZ" sz="1100" b="0" dirty="0">
                <a:effectLst/>
                <a:ea typeface="Calibri" panose="020F0502020204030204" pitchFamily="34" charset="0"/>
                <a:cs typeface="Times New Roman" panose="02020603050405020304" pitchFamily="18" charset="0"/>
              </a:rPr>
              <a:t> </a:t>
            </a:r>
            <a:r>
              <a:rPr lang="cs-CZ" sz="1100" b="0" dirty="0" err="1">
                <a:effectLst/>
                <a:ea typeface="Calibri" panose="020F0502020204030204" pitchFamily="34" charset="0"/>
                <a:cs typeface="Calibri" panose="020F0502020204030204" pitchFamily="34" charset="0"/>
              </a:rPr>
              <a:t>Faria</a:t>
            </a:r>
            <a:r>
              <a:rPr lang="cs-CZ" sz="1100" b="0" dirty="0">
                <a:effectLst/>
                <a:ea typeface="Calibri" panose="020F0502020204030204" pitchFamily="34" charset="0"/>
                <a:cs typeface="Calibri" panose="020F0502020204030204" pitchFamily="34" charset="0"/>
              </a:rPr>
              <a:t>, Pedro &amp; </a:t>
            </a:r>
            <a:r>
              <a:rPr lang="cs-CZ" sz="1100" b="0" dirty="0" err="1">
                <a:effectLst/>
                <a:ea typeface="Calibri" panose="020F0502020204030204" pitchFamily="34" charset="0"/>
                <a:cs typeface="Calibri" panose="020F0502020204030204" pitchFamily="34" charset="0"/>
              </a:rPr>
              <a:t>Spínola</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João</a:t>
            </a:r>
            <a:r>
              <a:rPr lang="cs-CZ" sz="1100" b="0" dirty="0">
                <a:effectLst/>
                <a:ea typeface="Calibri" panose="020F0502020204030204" pitchFamily="34" charset="0"/>
                <a:cs typeface="Calibri" panose="020F0502020204030204" pitchFamily="34" charset="0"/>
              </a:rPr>
              <a:t> &amp; Vale, Zita. (2018). </a:t>
            </a:r>
            <a:r>
              <a:rPr lang="cs-CZ" sz="1100" b="0" dirty="0" err="1">
                <a:effectLst/>
                <a:ea typeface="Calibri" panose="020F0502020204030204" pitchFamily="34" charset="0"/>
                <a:cs typeface="Calibri" panose="020F0502020204030204" pitchFamily="34" charset="0"/>
              </a:rPr>
              <a:t>Distributed</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Energy</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Resources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Scheduling</a:t>
            </a:r>
            <a:r>
              <a:rPr lang="cs-CZ" sz="1100" b="0" dirty="0">
                <a:effectLst/>
                <a:ea typeface="Calibri" panose="020F0502020204030204" pitchFamily="34" charset="0"/>
                <a:cs typeface="Calibri" panose="020F0502020204030204" pitchFamily="34" charset="0"/>
              </a:rPr>
              <a:t> and </a:t>
            </a:r>
            <a:r>
              <a:rPr lang="cs-CZ" sz="1100" b="0" dirty="0" err="1">
                <a:effectLst/>
                <a:ea typeface="Calibri" panose="020F0502020204030204" pitchFamily="34" charset="0"/>
                <a:cs typeface="Calibri" panose="020F0502020204030204" pitchFamily="34" charset="0"/>
              </a:rPr>
              <a:t>Aggregation</a:t>
            </a:r>
            <a:r>
              <a:rPr lang="cs-CZ" sz="1100" b="0" dirty="0">
                <a:effectLst/>
                <a:ea typeface="Calibri" panose="020F0502020204030204" pitchFamily="34" charset="0"/>
                <a:cs typeface="Calibri" panose="020F0502020204030204" pitchFamily="34" charset="0"/>
              </a:rPr>
              <a:t> in </a:t>
            </a:r>
            <a:r>
              <a:rPr lang="cs-CZ" sz="1100" b="0" dirty="0" err="1">
                <a:effectLst/>
                <a:ea typeface="Calibri" panose="020F0502020204030204" pitchFamily="34" charset="0"/>
                <a:cs typeface="Calibri" panose="020F0502020204030204" pitchFamily="34" charset="0"/>
              </a:rPr>
              <a:t>the</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Context</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of</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Demand</a:t>
            </a:r>
            <a:r>
              <a:rPr lang="cs-CZ" sz="1100" b="0" dirty="0">
                <a:effectLst/>
                <a:ea typeface="Calibri" panose="020F0502020204030204" pitchFamily="34" charset="0"/>
                <a:cs typeface="Calibri" panose="020F0502020204030204" pitchFamily="34" charset="0"/>
              </a:rPr>
              <a:t> Response </a:t>
            </a:r>
            <a:r>
              <a:rPr lang="cs-CZ" sz="1100" b="0" dirty="0" err="1">
                <a:effectLst/>
                <a:ea typeface="Calibri" panose="020F0502020204030204" pitchFamily="34" charset="0"/>
                <a:cs typeface="Calibri" panose="020F0502020204030204" pitchFamily="34" charset="0"/>
              </a:rPr>
              <a:t>Programs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Energies</a:t>
            </a:r>
            <a:r>
              <a:rPr lang="cs-CZ" sz="1100" b="0" dirty="0">
                <a:effectLst/>
                <a:ea typeface="Calibri" panose="020F0502020204030204" pitchFamily="34" charset="0"/>
                <a:cs typeface="Calibri" panose="020F0502020204030204" pitchFamily="34" charset="0"/>
              </a:rPr>
              <a:t>. 11. 1987. </a:t>
            </a:r>
            <a:r>
              <a:rPr lang="cs-CZ" sz="1100" b="0" dirty="0" err="1">
                <a:effectLst/>
                <a:ea typeface="Calibri" panose="020F0502020204030204" pitchFamily="34" charset="0"/>
                <a:cs typeface="Calibri" panose="020F0502020204030204" pitchFamily="34" charset="0"/>
              </a:rPr>
              <a:t>doi</a:t>
            </a:r>
            <a:r>
              <a:rPr lang="cs-CZ" sz="1100" b="0" dirty="0">
                <a:effectLst/>
                <a:ea typeface="Calibri" panose="020F0502020204030204" pitchFamily="34" charset="0"/>
                <a:cs typeface="Calibri" panose="020F0502020204030204" pitchFamily="34" charset="0"/>
              </a:rPr>
              <a:t>: 10.3390/en11081987.</a:t>
            </a:r>
            <a:endParaRPr lang="cs-CZ" sz="1100" b="0" dirty="0">
              <a:effectLst/>
              <a:ea typeface="Calibri" panose="020F0502020204030204" pitchFamily="34" charset="0"/>
              <a:cs typeface="Times New Roman" panose="02020603050405020304" pitchFamily="18" charset="0"/>
            </a:endParaRPr>
          </a:p>
          <a:p>
            <a:pPr marL="0" indent="0">
              <a:lnSpc>
                <a:spcPct val="150000"/>
              </a:lnSpc>
            </a:pPr>
            <a:r>
              <a:rPr lang="cs-CZ" sz="1100" b="0" dirty="0"/>
              <a:t>[17]</a:t>
            </a:r>
            <a:r>
              <a:rPr lang="cs-CZ" sz="1100" b="0" dirty="0">
                <a:effectLst/>
                <a:ea typeface="Calibri" panose="020F0502020204030204" pitchFamily="34" charset="0"/>
                <a:cs typeface="Calibri" panose="020F0502020204030204" pitchFamily="34" charset="0"/>
              </a:rPr>
              <a:t> Noel, Lance &amp; </a:t>
            </a:r>
            <a:r>
              <a:rPr lang="cs-CZ" sz="1100" b="0" dirty="0" err="1">
                <a:effectLst/>
                <a:ea typeface="Calibri" panose="020F0502020204030204" pitchFamily="34" charset="0"/>
                <a:cs typeface="Calibri" panose="020F0502020204030204" pitchFamily="34" charset="0"/>
              </a:rPr>
              <a:t>Zarazua</a:t>
            </a:r>
            <a:r>
              <a:rPr lang="cs-CZ" sz="1100" b="0" dirty="0">
                <a:effectLst/>
                <a:ea typeface="Calibri" panose="020F0502020204030204" pitchFamily="34" charset="0"/>
                <a:cs typeface="Calibri" panose="020F0502020204030204" pitchFamily="34" charset="0"/>
              </a:rPr>
              <a:t> de </a:t>
            </a:r>
            <a:r>
              <a:rPr lang="cs-CZ" sz="1100" b="0" dirty="0" err="1">
                <a:effectLst/>
                <a:ea typeface="Calibri" panose="020F0502020204030204" pitchFamily="34" charset="0"/>
                <a:cs typeface="Calibri" panose="020F0502020204030204" pitchFamily="34" charset="0"/>
              </a:rPr>
              <a:t>Rubens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Gerardo</a:t>
            </a:r>
            <a:r>
              <a:rPr lang="cs-CZ" sz="1100" b="0" dirty="0">
                <a:effectLst/>
                <a:ea typeface="Calibri" panose="020F0502020204030204" pitchFamily="34" charset="0"/>
                <a:cs typeface="Calibri" panose="020F0502020204030204" pitchFamily="34" charset="0"/>
              </a:rPr>
              <a:t> &amp; </a:t>
            </a:r>
            <a:r>
              <a:rPr lang="cs-CZ" sz="1100" b="0" dirty="0" err="1">
                <a:effectLst/>
                <a:ea typeface="Calibri" panose="020F0502020204030204" pitchFamily="34" charset="0"/>
                <a:cs typeface="Calibri" panose="020F0502020204030204" pitchFamily="34" charset="0"/>
              </a:rPr>
              <a:t>Kester</a:t>
            </a:r>
            <a:r>
              <a:rPr lang="cs-CZ" sz="1100" b="0" dirty="0">
                <a:effectLst/>
                <a:ea typeface="Calibri" panose="020F0502020204030204" pitchFamily="34" charset="0"/>
                <a:cs typeface="Calibri" panose="020F0502020204030204" pitchFamily="34" charset="0"/>
              </a:rPr>
              <a:t>, Johannes &amp; </a:t>
            </a:r>
            <a:r>
              <a:rPr lang="cs-CZ" sz="1100" b="0" dirty="0" err="1">
                <a:effectLst/>
                <a:ea typeface="Calibri" panose="020F0502020204030204" pitchFamily="34" charset="0"/>
                <a:cs typeface="Calibri" panose="020F0502020204030204" pitchFamily="34" charset="0"/>
              </a:rPr>
              <a:t>Sovacool</a:t>
            </a:r>
            <a:r>
              <a:rPr lang="cs-CZ" sz="1100" b="0" dirty="0">
                <a:effectLst/>
                <a:ea typeface="Calibri" panose="020F0502020204030204" pitchFamily="34" charset="0"/>
                <a:cs typeface="Calibri" panose="020F0502020204030204" pitchFamily="34" charset="0"/>
              </a:rPr>
              <a:t>, Benjamin. (2018). </a:t>
            </a:r>
            <a:r>
              <a:rPr lang="cs-CZ" sz="1100" b="0" dirty="0" err="1">
                <a:effectLst/>
                <a:ea typeface="Calibri" panose="020F0502020204030204" pitchFamily="34" charset="0"/>
                <a:cs typeface="Calibri" panose="020F0502020204030204" pitchFamily="34" charset="0"/>
              </a:rPr>
              <a:t>Beyond</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Emissions</a:t>
            </a:r>
            <a:r>
              <a:rPr lang="cs-CZ" sz="1100" b="0" dirty="0">
                <a:effectLst/>
                <a:ea typeface="Calibri" panose="020F0502020204030204" pitchFamily="34" charset="0"/>
                <a:cs typeface="Calibri" panose="020F0502020204030204" pitchFamily="34" charset="0"/>
              </a:rPr>
              <a:t> and </a:t>
            </a:r>
            <a:r>
              <a:rPr lang="cs-CZ" sz="1100" b="0" dirty="0" err="1">
                <a:effectLst/>
                <a:ea typeface="Calibri" panose="020F0502020204030204" pitchFamily="34" charset="0"/>
                <a:cs typeface="Calibri" panose="020F0502020204030204" pitchFamily="34" charset="0"/>
              </a:rPr>
              <a:t>Economics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Rethinking</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the</a:t>
            </a:r>
            <a:r>
              <a:rPr lang="cs-CZ" sz="1100" b="0" dirty="0">
                <a:effectLst/>
                <a:ea typeface="Calibri" panose="020F0502020204030204" pitchFamily="34" charset="0"/>
                <a:cs typeface="Calibri" panose="020F0502020204030204" pitchFamily="34" charset="0"/>
              </a:rPr>
              <a:t> co-</a:t>
            </a:r>
            <a:r>
              <a:rPr lang="cs-CZ" sz="1100" b="0" dirty="0" err="1">
                <a:effectLst/>
                <a:ea typeface="Calibri" panose="020F0502020204030204" pitchFamily="34" charset="0"/>
                <a:cs typeface="Calibri" panose="020F0502020204030204" pitchFamily="34" charset="0"/>
              </a:rPr>
              <a:t>benefits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of</a:t>
            </a:r>
            <a:r>
              <a:rPr lang="cs-CZ" sz="1100" b="0" dirty="0">
                <a:effectLst/>
                <a:ea typeface="Calibri" panose="020F0502020204030204" pitchFamily="34" charset="0"/>
                <a:cs typeface="Calibri" panose="020F0502020204030204" pitchFamily="34" charset="0"/>
              </a:rPr>
              <a:t> Electric </a:t>
            </a:r>
            <a:r>
              <a:rPr lang="cs-CZ" sz="1100" b="0" dirty="0" err="1">
                <a:effectLst/>
                <a:ea typeface="Calibri" panose="020F0502020204030204" pitchFamily="34" charset="0"/>
                <a:cs typeface="Calibri" panose="020F0502020204030204" pitchFamily="34" charset="0"/>
              </a:rPr>
              <a:t>Vehicles</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EVs</a:t>
            </a:r>
            <a:r>
              <a:rPr lang="cs-CZ" sz="1100" b="0" dirty="0">
                <a:effectLst/>
                <a:ea typeface="Calibri" panose="020F0502020204030204" pitchFamily="34" charset="0"/>
                <a:cs typeface="Calibri" panose="020F0502020204030204" pitchFamily="34" charset="0"/>
              </a:rPr>
              <a:t>) and </a:t>
            </a:r>
            <a:r>
              <a:rPr lang="cs-CZ" sz="1100" b="0" dirty="0" err="1">
                <a:effectLst/>
                <a:ea typeface="Calibri" panose="020F0502020204030204" pitchFamily="34" charset="0"/>
                <a:cs typeface="Calibri" panose="020F0502020204030204" pitchFamily="34" charset="0"/>
              </a:rPr>
              <a:t>Vehicle</a:t>
            </a:r>
            <a:r>
              <a:rPr lang="cs-CZ" sz="1100" b="0" dirty="0">
                <a:effectLst/>
                <a:ea typeface="Calibri" panose="020F0502020204030204" pitchFamily="34" charset="0"/>
                <a:cs typeface="Calibri" panose="020F0502020204030204" pitchFamily="34" charset="0"/>
              </a:rPr>
              <a:t>-To-</a:t>
            </a:r>
            <a:r>
              <a:rPr lang="cs-CZ" sz="1100" b="0" dirty="0" err="1">
                <a:effectLst/>
                <a:ea typeface="Calibri" panose="020F0502020204030204" pitchFamily="34" charset="0"/>
                <a:cs typeface="Calibri" panose="020F0502020204030204" pitchFamily="34" charset="0"/>
              </a:rPr>
              <a:t>Grid</a:t>
            </a:r>
            <a:r>
              <a:rPr lang="cs-CZ" sz="1100" b="0" dirty="0">
                <a:effectLst/>
                <a:ea typeface="Calibri" panose="020F0502020204030204" pitchFamily="34" charset="0"/>
                <a:cs typeface="Calibri" panose="020F0502020204030204" pitchFamily="34" charset="0"/>
              </a:rPr>
              <a:t> (V2G). Transport </a:t>
            </a:r>
            <a:r>
              <a:rPr lang="cs-CZ" sz="1100" b="0" dirty="0" err="1">
                <a:effectLst/>
                <a:ea typeface="Calibri" panose="020F0502020204030204" pitchFamily="34" charset="0"/>
                <a:cs typeface="Calibri" panose="020F0502020204030204" pitchFamily="34" charset="0"/>
              </a:rPr>
              <a:t>Policy</a:t>
            </a:r>
            <a:r>
              <a:rPr lang="cs-CZ" sz="1100" b="0" dirty="0">
                <a:effectLst/>
                <a:ea typeface="Calibri" panose="020F0502020204030204" pitchFamily="34" charset="0"/>
                <a:cs typeface="Calibri" panose="020F0502020204030204" pitchFamily="34" charset="0"/>
              </a:rPr>
              <a:t>. 71. </a:t>
            </a:r>
            <a:r>
              <a:rPr lang="cs-CZ" sz="1100" b="0" dirty="0" err="1">
                <a:effectLst/>
                <a:ea typeface="Calibri" panose="020F0502020204030204" pitchFamily="34" charset="0"/>
                <a:cs typeface="Calibri" panose="020F0502020204030204" pitchFamily="34" charset="0"/>
              </a:rPr>
              <a:t>doi</a:t>
            </a:r>
            <a:r>
              <a:rPr lang="cs-CZ" sz="1100" b="0" dirty="0">
                <a:effectLst/>
                <a:ea typeface="Calibri" panose="020F0502020204030204" pitchFamily="34" charset="0"/>
                <a:cs typeface="Calibri" panose="020F0502020204030204" pitchFamily="34" charset="0"/>
              </a:rPr>
              <a:t>: 10.1016/j.tranpol.2018.08.004.</a:t>
            </a:r>
            <a:endParaRPr lang="cs-CZ" sz="1100" b="0" dirty="0"/>
          </a:p>
          <a:p>
            <a:pPr marL="0" indent="0">
              <a:lnSpc>
                <a:spcPct val="150000"/>
              </a:lnSpc>
            </a:pPr>
            <a:r>
              <a:rPr lang="cs-CZ" sz="1100" b="0" dirty="0"/>
              <a:t>[18]</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Fathurrahman</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Fathurrahman</a:t>
            </a:r>
            <a:r>
              <a:rPr lang="cs-CZ" sz="1100" b="0" dirty="0">
                <a:effectLst/>
                <a:ea typeface="Calibri" panose="020F0502020204030204" pitchFamily="34" charset="0"/>
                <a:cs typeface="Calibri" panose="020F0502020204030204" pitchFamily="34" charset="0"/>
              </a:rPr>
              <a:t>. (2017). </a:t>
            </a:r>
            <a:r>
              <a:rPr lang="cs-CZ" sz="1100" b="0" dirty="0" err="1">
                <a:effectLst/>
                <a:ea typeface="Calibri" panose="020F0502020204030204" pitchFamily="34" charset="0"/>
                <a:cs typeface="Calibri" panose="020F0502020204030204" pitchFamily="34" charset="0"/>
              </a:rPr>
              <a:t>Grid</a:t>
            </a:r>
            <a:r>
              <a:rPr lang="cs-CZ" sz="1100" b="0" dirty="0">
                <a:effectLst/>
                <a:ea typeface="Calibri" panose="020F0502020204030204" pitchFamily="34" charset="0"/>
                <a:cs typeface="Calibri" panose="020F0502020204030204" pitchFamily="34" charset="0"/>
              </a:rPr>
              <a:t> to </a:t>
            </a:r>
            <a:r>
              <a:rPr lang="cs-CZ" sz="1100" b="0" dirty="0" err="1">
                <a:effectLst/>
                <a:ea typeface="Calibri" panose="020F0502020204030204" pitchFamily="34" charset="0"/>
                <a:cs typeface="Calibri" panose="020F0502020204030204" pitchFamily="34" charset="0"/>
              </a:rPr>
              <a:t>Vehicle</a:t>
            </a:r>
            <a:r>
              <a:rPr lang="cs-CZ" sz="1100" b="0" dirty="0">
                <a:effectLst/>
                <a:ea typeface="Calibri" panose="020F0502020204030204" pitchFamily="34" charset="0"/>
                <a:cs typeface="Calibri" panose="020F0502020204030204" pitchFamily="34" charset="0"/>
              </a:rPr>
              <a:t> and </a:t>
            </a:r>
            <a:r>
              <a:rPr lang="cs-CZ" sz="1100" b="0" dirty="0" err="1">
                <a:effectLst/>
                <a:ea typeface="Calibri" panose="020F0502020204030204" pitchFamily="34" charset="0"/>
                <a:cs typeface="Calibri" panose="020F0502020204030204" pitchFamily="34" charset="0"/>
              </a:rPr>
              <a:t>Vehicle</a:t>
            </a:r>
            <a:r>
              <a:rPr lang="cs-CZ" sz="1100" b="0" dirty="0">
                <a:effectLst/>
                <a:ea typeface="Calibri" panose="020F0502020204030204" pitchFamily="34" charset="0"/>
                <a:cs typeface="Calibri" panose="020F0502020204030204" pitchFamily="34" charset="0"/>
              </a:rPr>
              <a:t> to </a:t>
            </a:r>
            <a:r>
              <a:rPr lang="cs-CZ" sz="1100" b="0" dirty="0" err="1">
                <a:effectLst/>
                <a:ea typeface="Calibri" panose="020F0502020204030204" pitchFamily="34" charset="0"/>
                <a:cs typeface="Calibri" panose="020F0502020204030204" pitchFamily="34" charset="0"/>
              </a:rPr>
              <a:t>Grid</a:t>
            </a:r>
            <a:r>
              <a:rPr lang="cs-CZ" sz="1100" b="0" dirty="0">
                <a:effectLst/>
                <a:ea typeface="Calibri" panose="020F0502020204030204" pitchFamily="34" charset="0"/>
                <a:cs typeface="Calibri" panose="020F0502020204030204" pitchFamily="34" charset="0"/>
              </a:rPr>
              <a:t> (V2G) </a:t>
            </a:r>
            <a:r>
              <a:rPr lang="cs-CZ" sz="1100" b="0" dirty="0" err="1">
                <a:effectLst/>
                <a:ea typeface="Calibri" panose="020F0502020204030204" pitchFamily="34" charset="0"/>
                <a:cs typeface="Calibri" panose="020F0502020204030204" pitchFamily="34" charset="0"/>
              </a:rPr>
              <a:t>Overview</a:t>
            </a:r>
            <a:r>
              <a:rPr lang="cs-CZ" sz="1100" b="0" dirty="0">
                <a:effectLst/>
                <a:ea typeface="Calibri" panose="020F0502020204030204" pitchFamily="34" charset="0"/>
                <a:cs typeface="Calibri" panose="020F0502020204030204" pitchFamily="34" charset="0"/>
              </a:rPr>
              <a:t> in </a:t>
            </a:r>
            <a:r>
              <a:rPr lang="cs-CZ" sz="1100" b="0" dirty="0" err="1">
                <a:effectLst/>
                <a:ea typeface="Calibri" panose="020F0502020204030204" pitchFamily="34" charset="0"/>
                <a:cs typeface="Calibri" panose="020F0502020204030204" pitchFamily="34" charset="0"/>
              </a:rPr>
              <a:t>the</a:t>
            </a:r>
            <a:r>
              <a:rPr lang="cs-CZ" sz="1100" b="0" dirty="0">
                <a:effectLst/>
                <a:ea typeface="Calibri" panose="020F0502020204030204" pitchFamily="34" charset="0"/>
                <a:cs typeface="Calibri" panose="020F0502020204030204" pitchFamily="34" charset="0"/>
              </a:rPr>
              <a:t> Smart </a:t>
            </a:r>
            <a:r>
              <a:rPr lang="cs-CZ" sz="1100" b="0" dirty="0" err="1">
                <a:effectLst/>
                <a:ea typeface="Calibri" panose="020F0502020204030204" pitchFamily="34" charset="0"/>
                <a:cs typeface="Calibri" panose="020F0502020204030204" pitchFamily="34" charset="0"/>
              </a:rPr>
              <a:t>Grid</a:t>
            </a:r>
            <a:r>
              <a:rPr lang="cs-CZ" sz="1100" b="0" dirty="0">
                <a:effectLst/>
                <a:ea typeface="Calibri" panose="020F0502020204030204" pitchFamily="34" charset="0"/>
                <a:cs typeface="Calibri" panose="020F0502020204030204" pitchFamily="34" charset="0"/>
              </a:rPr>
              <a:t>. CIRCUIT: </a:t>
            </a:r>
            <a:r>
              <a:rPr lang="cs-CZ" sz="1100" b="0" dirty="0" err="1">
                <a:effectLst/>
                <a:ea typeface="Calibri" panose="020F0502020204030204" pitchFamily="34" charset="0"/>
                <a:cs typeface="Calibri" panose="020F0502020204030204" pitchFamily="34" charset="0"/>
              </a:rPr>
              <a:t>Jurnal</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Ilmiah</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Pendidikan</a:t>
            </a:r>
            <a:r>
              <a:rPr lang="cs-CZ" sz="1100" b="0" dirty="0">
                <a:effectLst/>
                <a:ea typeface="Calibri" panose="020F0502020204030204" pitchFamily="34" charset="0"/>
                <a:cs typeface="Calibri" panose="020F0502020204030204" pitchFamily="34" charset="0"/>
              </a:rPr>
              <a:t> </a:t>
            </a:r>
            <a:r>
              <a:rPr lang="cs-CZ" sz="1100" b="0" dirty="0" err="1">
                <a:effectLst/>
                <a:ea typeface="Calibri" panose="020F0502020204030204" pitchFamily="34" charset="0"/>
                <a:cs typeface="Calibri" panose="020F0502020204030204" pitchFamily="34" charset="0"/>
              </a:rPr>
              <a:t>Teknik</a:t>
            </a:r>
            <a:r>
              <a:rPr lang="cs-CZ" sz="1100" b="0" dirty="0">
                <a:effectLst/>
                <a:ea typeface="Calibri" panose="020F0502020204030204" pitchFamily="34" charset="0"/>
                <a:cs typeface="Calibri" panose="020F0502020204030204" pitchFamily="34" charset="0"/>
              </a:rPr>
              <a:t> Elektro. 1. </a:t>
            </a:r>
            <a:r>
              <a:rPr lang="cs-CZ" sz="1100" b="0" dirty="0" err="1">
                <a:effectLst/>
                <a:ea typeface="Calibri" panose="020F0502020204030204" pitchFamily="34" charset="0"/>
                <a:cs typeface="Calibri" panose="020F0502020204030204" pitchFamily="34" charset="0"/>
              </a:rPr>
              <a:t>doi</a:t>
            </a:r>
            <a:r>
              <a:rPr lang="cs-CZ" sz="1100" b="0" dirty="0">
                <a:effectLst/>
                <a:ea typeface="Calibri" panose="020F0502020204030204" pitchFamily="34" charset="0"/>
                <a:cs typeface="Calibri" panose="020F0502020204030204" pitchFamily="34" charset="0"/>
              </a:rPr>
              <a:t>: 10.22373/crc.v1i2.2088.</a:t>
            </a:r>
            <a:endParaRPr lang="cs-CZ" sz="1100" b="0" dirty="0">
              <a:effectLst/>
              <a:ea typeface="Calibri" panose="020F0502020204030204" pitchFamily="34" charset="0"/>
              <a:cs typeface="Times New Roman" panose="02020603050405020304" pitchFamily="18" charset="0"/>
            </a:endParaRPr>
          </a:p>
          <a:p>
            <a:pPr marL="0" indent="0">
              <a:lnSpc>
                <a:spcPct val="150000"/>
              </a:lnSpc>
            </a:pPr>
            <a:endParaRPr lang="cs-CZ" b="0"/>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13</a:t>
            </a:fld>
            <a:endParaRPr lang="en-US" altLang="en-US"/>
          </a:p>
        </p:txBody>
      </p:sp>
      <p:sp>
        <p:nvSpPr>
          <p:cNvPr id="9" name="Date Placeholder 6">
            <a:extLst>
              <a:ext uri="{FF2B5EF4-FFF2-40B4-BE49-F238E27FC236}">
                <a16:creationId xmlns:a16="http://schemas.microsoft.com/office/drawing/2014/main" id="{53E62999-352B-41C2-BF10-AA9962380FA7}"/>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376753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D054CD1-F4E3-4FB6-9AEE-39018707C77C}"/>
              </a:ext>
            </a:extLst>
          </p:cNvPr>
          <p:cNvGraphicFramePr>
            <a:graphicFrameLocks noChangeAspect="1"/>
          </p:cNvGraphicFramePr>
          <p:nvPr>
            <p:custDataLst>
              <p:tags r:id="rId2"/>
            </p:custDataLst>
            <p:extLst>
              <p:ext uri="{D42A27DB-BD31-4B8C-83A1-F6EECF244321}">
                <p14:modId xmlns:p14="http://schemas.microsoft.com/office/powerpoint/2010/main" val="42367996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0" name="think-cell Slide" r:id="rId5" imgW="530" imgH="531" progId="TCLayout.ActiveDocument.1">
                  <p:embed/>
                </p:oleObj>
              </mc:Choice>
              <mc:Fallback>
                <p:oleObj name="think-cell Slide" r:id="rId5" imgW="530" imgH="531" progId="TCLayout.ActiveDocument.1">
                  <p:embed/>
                  <p:pic>
                    <p:nvPicPr>
                      <p:cNvPr id="9" name="Object 8" hidden="1">
                        <a:extLst>
                          <a:ext uri="{FF2B5EF4-FFF2-40B4-BE49-F238E27FC236}">
                            <a16:creationId xmlns:a16="http://schemas.microsoft.com/office/drawing/2014/main" id="{6D054CD1-F4E3-4FB6-9AEE-39018707C77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 Placeholder 1"/>
          <p:cNvSpPr>
            <a:spLocks noGrp="1"/>
          </p:cNvSpPr>
          <p:nvPr>
            <p:ph type="body" sz="quarter" idx="13"/>
          </p:nvPr>
        </p:nvSpPr>
        <p:spPr>
          <a:xfrm>
            <a:off x="572400" y="1387740"/>
            <a:ext cx="7772400" cy="3322483"/>
          </a:xfrm>
        </p:spPr>
        <p:txBody>
          <a:bodyPr>
            <a:normAutofit/>
          </a:bodyPr>
          <a:lstStyle/>
          <a:p>
            <a:pPr>
              <a:lnSpc>
                <a:spcPct val="150000"/>
              </a:lnSpc>
              <a:buFont typeface="Arial" panose="020B0604020202020204" pitchFamily="34" charset="0"/>
              <a:buChar char="•"/>
            </a:pPr>
            <a:r>
              <a:rPr lang="en-US" sz="1400" b="0" dirty="0"/>
              <a:t>Introduction</a:t>
            </a:r>
          </a:p>
          <a:p>
            <a:pPr>
              <a:lnSpc>
                <a:spcPct val="150000"/>
              </a:lnSpc>
              <a:buFont typeface="Arial" panose="020B0604020202020204" pitchFamily="34" charset="0"/>
              <a:buChar char="•"/>
            </a:pPr>
            <a:r>
              <a:rPr lang="en-US" b="0"/>
              <a:t>Potential</a:t>
            </a:r>
            <a:endParaRPr lang="en-US" b="0" dirty="0"/>
          </a:p>
          <a:p>
            <a:pPr>
              <a:lnSpc>
                <a:spcPct val="150000"/>
              </a:lnSpc>
              <a:buFont typeface="Arial" panose="020B0604020202020204" pitchFamily="34" charset="0"/>
              <a:buChar char="•"/>
            </a:pPr>
            <a:r>
              <a:rPr lang="en-US" sz="1400" b="0" dirty="0"/>
              <a:t>Type of Demand Management</a:t>
            </a:r>
          </a:p>
          <a:p>
            <a:pPr>
              <a:lnSpc>
                <a:spcPct val="150000"/>
              </a:lnSpc>
              <a:buFont typeface="Arial" panose="020B0604020202020204" pitchFamily="34" charset="0"/>
              <a:buChar char="•"/>
            </a:pPr>
            <a:r>
              <a:rPr lang="en-US" b="0" dirty="0"/>
              <a:t>Aggregation</a:t>
            </a:r>
          </a:p>
          <a:p>
            <a:pPr>
              <a:lnSpc>
                <a:spcPct val="150000"/>
              </a:lnSpc>
              <a:buFont typeface="Arial" panose="020B0604020202020204" pitchFamily="34" charset="0"/>
              <a:buChar char="•"/>
            </a:pPr>
            <a:r>
              <a:rPr lang="en-US" sz="1400" b="0" dirty="0"/>
              <a:t>Pros and Cons</a:t>
            </a:r>
          </a:p>
          <a:p>
            <a:pPr>
              <a:lnSpc>
                <a:spcPct val="150000"/>
              </a:lnSpc>
              <a:buFont typeface="Arial" panose="020B0604020202020204" pitchFamily="34" charset="0"/>
              <a:buChar char="•"/>
            </a:pPr>
            <a:r>
              <a:rPr lang="en-US" sz="1400" b="0" dirty="0"/>
              <a:t>Case study</a:t>
            </a:r>
          </a:p>
          <a:p>
            <a:pPr>
              <a:lnSpc>
                <a:spcPct val="150000"/>
              </a:lnSpc>
              <a:buFont typeface="Arial" panose="020B0604020202020204" pitchFamily="34" charset="0"/>
              <a:buChar char="•"/>
            </a:pPr>
            <a:r>
              <a:rPr lang="en-US" b="0" dirty="0"/>
              <a:t>Conclusions</a:t>
            </a:r>
            <a:endParaRPr lang="en-US" sz="1400" b="0" dirty="0"/>
          </a:p>
          <a:p>
            <a:pPr>
              <a:lnSpc>
                <a:spcPct val="150000"/>
              </a:lnSpc>
              <a:buFont typeface="Arial" panose="020B0604020202020204" pitchFamily="34" charset="0"/>
              <a:buChar char="•"/>
            </a:pPr>
            <a:endParaRPr lang="en-US" sz="1400" b="0" dirty="0"/>
          </a:p>
        </p:txBody>
      </p:sp>
      <p:sp>
        <p:nvSpPr>
          <p:cNvPr id="3" name="Title 2"/>
          <p:cNvSpPr>
            <a:spLocks noGrp="1"/>
          </p:cNvSpPr>
          <p:nvPr>
            <p:ph type="ctrTitle"/>
          </p:nvPr>
        </p:nvSpPr>
        <p:spPr/>
        <p:txBody>
          <a:bodyPr vert="horz"/>
          <a:lstStyle/>
          <a:p>
            <a:r>
              <a:rPr lang="en-GB" dirty="0"/>
              <a:t>In this presentation</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a:p>
        </p:txBody>
      </p:sp>
      <p:sp>
        <p:nvSpPr>
          <p:cNvPr id="10" name="Date Placeholder 6">
            <a:extLst>
              <a:ext uri="{FF2B5EF4-FFF2-40B4-BE49-F238E27FC236}">
                <a16:creationId xmlns:a16="http://schemas.microsoft.com/office/drawing/2014/main" id="{6D061980-8C50-49C6-ADDA-0F907F4618B9}"/>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327982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6D054CD1-F4E3-4FB6-9AEE-39018707C77C}"/>
              </a:ext>
            </a:extLst>
          </p:cNvPr>
          <p:cNvGraphicFramePr>
            <a:graphicFrameLocks noChangeAspect="1"/>
          </p:cNvGraphicFramePr>
          <p:nvPr>
            <p:custDataLst>
              <p:tags r:id="rId2"/>
            </p:custDataLst>
            <p:extLst>
              <p:ext uri="{D42A27DB-BD31-4B8C-83A1-F6EECF244321}">
                <p14:modId xmlns:p14="http://schemas.microsoft.com/office/powerpoint/2010/main" val="59300296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4" name="think-cell Slide" r:id="rId5" imgW="530" imgH="531" progId="TCLayout.ActiveDocument.1">
                  <p:embed/>
                </p:oleObj>
              </mc:Choice>
              <mc:Fallback>
                <p:oleObj name="think-cell Slide" r:id="rId5" imgW="530" imgH="531" progId="TCLayout.ActiveDocument.1">
                  <p:embed/>
                  <p:pic>
                    <p:nvPicPr>
                      <p:cNvPr id="9" name="Object 8" hidden="1">
                        <a:extLst>
                          <a:ext uri="{FF2B5EF4-FFF2-40B4-BE49-F238E27FC236}">
                            <a16:creationId xmlns:a16="http://schemas.microsoft.com/office/drawing/2014/main" id="{6D054CD1-F4E3-4FB6-9AEE-39018707C77C}"/>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Text Placeholder 1"/>
          <p:cNvSpPr>
            <a:spLocks noGrp="1"/>
          </p:cNvSpPr>
          <p:nvPr>
            <p:ph type="body" sz="quarter" idx="13"/>
          </p:nvPr>
        </p:nvSpPr>
        <p:spPr>
          <a:xfrm>
            <a:off x="572400" y="1387740"/>
            <a:ext cx="7772400" cy="3322483"/>
          </a:xfrm>
        </p:spPr>
        <p:txBody>
          <a:bodyPr>
            <a:normAutofit/>
          </a:bodyPr>
          <a:lstStyle/>
          <a:p>
            <a:pPr>
              <a:lnSpc>
                <a:spcPct val="150000"/>
              </a:lnSpc>
              <a:buFont typeface="Arial" panose="020B0604020202020204" pitchFamily="34" charset="0"/>
              <a:buChar char="•"/>
            </a:pPr>
            <a:r>
              <a:rPr lang="en-US" b="0" dirty="0"/>
              <a:t>Demand response (DR) - consumption management to achieve equilibrium in power system</a:t>
            </a:r>
          </a:p>
          <a:p>
            <a:pPr>
              <a:lnSpc>
                <a:spcPct val="150000"/>
              </a:lnSpc>
              <a:buFont typeface="Arial" panose="020B0604020202020204" pitchFamily="34" charset="0"/>
              <a:buChar char="•"/>
            </a:pPr>
            <a:r>
              <a:rPr lang="en-US" b="0" dirty="0"/>
              <a:t>With aggregated demand response, electric vehicles (EV) have potential to</a:t>
            </a:r>
          </a:p>
          <a:p>
            <a:pPr lvl="1">
              <a:lnSpc>
                <a:spcPct val="150000"/>
              </a:lnSpc>
              <a:buFont typeface="Arial" panose="020B0604020202020204" pitchFamily="34" charset="0"/>
              <a:buChar char="•"/>
            </a:pPr>
            <a:r>
              <a:rPr lang="en-US" sz="1400" dirty="0"/>
              <a:t>Load shifting</a:t>
            </a:r>
            <a:endParaRPr lang="en-US" sz="1400" b="0" dirty="0"/>
          </a:p>
          <a:p>
            <a:pPr lvl="1">
              <a:lnSpc>
                <a:spcPct val="150000"/>
              </a:lnSpc>
              <a:buFont typeface="Arial" panose="020B0604020202020204" pitchFamily="34" charset="0"/>
              <a:buChar char="•"/>
            </a:pPr>
            <a:r>
              <a:rPr lang="en-US" sz="1400" b="0" dirty="0"/>
              <a:t>Provide frequency balancing</a:t>
            </a:r>
          </a:p>
          <a:p>
            <a:pPr lvl="1">
              <a:lnSpc>
                <a:spcPct val="150000"/>
              </a:lnSpc>
              <a:buFont typeface="Arial" panose="020B0604020202020204" pitchFamily="34" charset="0"/>
              <a:buChar char="•"/>
            </a:pPr>
            <a:r>
              <a:rPr lang="en-US" sz="1400" dirty="0"/>
              <a:t>Voltage control</a:t>
            </a:r>
          </a:p>
          <a:p>
            <a:pPr>
              <a:lnSpc>
                <a:spcPct val="150000"/>
              </a:lnSpc>
              <a:buFont typeface="Arial" panose="020B0604020202020204" pitchFamily="34" charset="0"/>
              <a:buChar char="•"/>
            </a:pPr>
            <a:r>
              <a:rPr lang="en-US" b="0" dirty="0"/>
              <a:t>Rapid growth in EVs will increase storage capacity connected to power system</a:t>
            </a:r>
          </a:p>
          <a:p>
            <a:pPr lvl="1">
              <a:lnSpc>
                <a:spcPct val="150000"/>
              </a:lnSpc>
              <a:buFont typeface="Arial" panose="020B0604020202020204" pitchFamily="34" charset="0"/>
              <a:buChar char="•"/>
            </a:pPr>
            <a:r>
              <a:rPr lang="en-US" sz="1400" dirty="0"/>
              <a:t>Potential to utilize as peak load reserve</a:t>
            </a:r>
            <a:endParaRPr lang="en-US" sz="1400" b="0" dirty="0"/>
          </a:p>
          <a:p>
            <a:pPr>
              <a:lnSpc>
                <a:spcPct val="150000"/>
              </a:lnSpc>
              <a:buFont typeface="Arial" panose="020B0604020202020204" pitchFamily="34" charset="0"/>
              <a:buChar char="•"/>
            </a:pPr>
            <a:r>
              <a:rPr lang="en-US" b="0" dirty="0"/>
              <a:t>Utilization of DR on EV loads still in pre-mature stage</a:t>
            </a:r>
          </a:p>
          <a:p>
            <a:pPr lvl="1">
              <a:lnSpc>
                <a:spcPct val="150000"/>
              </a:lnSpc>
              <a:buFont typeface="Arial" panose="020B0604020202020204" pitchFamily="34" charset="0"/>
              <a:buChar char="•"/>
            </a:pPr>
            <a:r>
              <a:rPr lang="en-US" sz="1400" dirty="0"/>
              <a:t>Business model and customer incentives require development</a:t>
            </a:r>
            <a:endParaRPr lang="en-US" sz="1400" b="0" dirty="0"/>
          </a:p>
        </p:txBody>
      </p:sp>
      <p:sp>
        <p:nvSpPr>
          <p:cNvPr id="3" name="Title 2"/>
          <p:cNvSpPr>
            <a:spLocks noGrp="1"/>
          </p:cNvSpPr>
          <p:nvPr>
            <p:ph type="ctrTitle"/>
          </p:nvPr>
        </p:nvSpPr>
        <p:spPr/>
        <p:txBody>
          <a:bodyPr vert="horz"/>
          <a:lstStyle/>
          <a:p>
            <a:r>
              <a:rPr lang="en-GB"/>
              <a:t>Introduction</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3</a:t>
            </a:fld>
            <a:endParaRPr lang="en-US" altLang="en-US"/>
          </a:p>
        </p:txBody>
      </p:sp>
      <p:sp>
        <p:nvSpPr>
          <p:cNvPr id="6" name="Rectangle 5">
            <a:extLst>
              <a:ext uri="{FF2B5EF4-FFF2-40B4-BE49-F238E27FC236}">
                <a16:creationId xmlns:a16="http://schemas.microsoft.com/office/drawing/2014/main" id="{BD3551EB-4440-42AC-B5DC-FB9821EFD997}"/>
              </a:ext>
            </a:extLst>
          </p:cNvPr>
          <p:cNvSpPr/>
          <p:nvPr/>
        </p:nvSpPr>
        <p:spPr>
          <a:xfrm>
            <a:off x="572400" y="5017696"/>
            <a:ext cx="8285162" cy="538609"/>
          </a:xfrm>
          <a:prstGeom prst="rect">
            <a:avLst/>
          </a:prstGeom>
        </p:spPr>
        <p:txBody>
          <a:bodyPr wrap="square">
            <a:spAutoFit/>
          </a:bodyPr>
          <a:lstStyle/>
          <a:p>
            <a:r>
              <a:rPr lang="fi-FI" sz="1600" b="1" dirty="0"/>
              <a:t>Key </a:t>
            </a:r>
            <a:r>
              <a:rPr lang="fi-FI" sz="1600" b="1" dirty="0" err="1"/>
              <a:t>terms</a:t>
            </a:r>
            <a:r>
              <a:rPr lang="fi-FI" sz="1600" b="1" dirty="0"/>
              <a:t>:</a:t>
            </a:r>
            <a:br>
              <a:rPr lang="en-GB" sz="1200" dirty="0"/>
            </a:br>
            <a:r>
              <a:rPr lang="en-GB" sz="1300" dirty="0"/>
              <a:t>Battery Electric Vehicle (BEV), Plug-in Hybrid Vehicle (PHEV), Vehicle to Grid (V2G), Smart Charging</a:t>
            </a:r>
            <a:endParaRPr lang="fi-FI" sz="1300" dirty="0"/>
          </a:p>
        </p:txBody>
      </p:sp>
      <p:sp>
        <p:nvSpPr>
          <p:cNvPr id="10" name="Date Placeholder 6">
            <a:extLst>
              <a:ext uri="{FF2B5EF4-FFF2-40B4-BE49-F238E27FC236}">
                <a16:creationId xmlns:a16="http://schemas.microsoft.com/office/drawing/2014/main" id="{6D061980-8C50-49C6-ADDA-0F907F4618B9}"/>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152253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D3AF9168-C87A-40A5-96AB-0000001306B4}"/>
              </a:ext>
            </a:extLst>
          </p:cNvPr>
          <p:cNvGraphicFramePr>
            <a:graphicFrameLocks noChangeAspect="1"/>
          </p:cNvGraphicFramePr>
          <p:nvPr>
            <p:custDataLst>
              <p:tags r:id="rId2"/>
            </p:custDataLst>
            <p:extLst>
              <p:ext uri="{D42A27DB-BD31-4B8C-83A1-F6EECF244321}">
                <p14:modId xmlns:p14="http://schemas.microsoft.com/office/powerpoint/2010/main" val="17554167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8" name="think-cell Slide" r:id="rId5" imgW="530" imgH="531" progId="TCLayout.ActiveDocument.1">
                  <p:embed/>
                </p:oleObj>
              </mc:Choice>
              <mc:Fallback>
                <p:oleObj name="think-cell Slide" r:id="rId5" imgW="530" imgH="531" progId="TCLayout.ActiveDocument.1">
                  <p:embed/>
                  <p:pic>
                    <p:nvPicPr>
                      <p:cNvPr id="6" name="Object 5" hidden="1">
                        <a:extLst>
                          <a:ext uri="{FF2B5EF4-FFF2-40B4-BE49-F238E27FC236}">
                            <a16:creationId xmlns:a16="http://schemas.microsoft.com/office/drawing/2014/main" id="{D3AF9168-C87A-40A5-96AB-0000001306B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ctrTitle"/>
          </p:nvPr>
        </p:nvSpPr>
        <p:spPr/>
        <p:txBody>
          <a:bodyPr vert="horz"/>
          <a:lstStyle/>
          <a:p>
            <a:r>
              <a:rPr lang="en-GB"/>
              <a:t>Potential of EV fleet</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4</a:t>
            </a:fld>
            <a:endParaRPr lang="en-US" altLang="en-US"/>
          </a:p>
        </p:txBody>
      </p:sp>
      <p:graphicFrame>
        <p:nvGraphicFramePr>
          <p:cNvPr id="17" name="Table 17">
            <a:extLst>
              <a:ext uri="{FF2B5EF4-FFF2-40B4-BE49-F238E27FC236}">
                <a16:creationId xmlns:a16="http://schemas.microsoft.com/office/drawing/2014/main" id="{2907E800-3420-4599-8042-250092E7DA39}"/>
              </a:ext>
            </a:extLst>
          </p:cNvPr>
          <p:cNvGraphicFramePr>
            <a:graphicFrameLocks noGrp="1"/>
          </p:cNvGraphicFramePr>
          <p:nvPr>
            <p:extLst>
              <p:ext uri="{D42A27DB-BD31-4B8C-83A1-F6EECF244321}">
                <p14:modId xmlns:p14="http://schemas.microsoft.com/office/powerpoint/2010/main" val="892921791"/>
              </p:ext>
            </p:extLst>
          </p:nvPr>
        </p:nvGraphicFramePr>
        <p:xfrm>
          <a:off x="544705" y="4465347"/>
          <a:ext cx="1631951" cy="910125"/>
        </p:xfrm>
        <a:graphic>
          <a:graphicData uri="http://schemas.openxmlformats.org/drawingml/2006/table">
            <a:tbl>
              <a:tblPr firstRow="1" bandRow="1">
                <a:tableStyleId>{5C22544A-7EE6-4342-B048-85BDC9FD1C3A}</a:tableStyleId>
              </a:tblPr>
              <a:tblGrid>
                <a:gridCol w="889324">
                  <a:extLst>
                    <a:ext uri="{9D8B030D-6E8A-4147-A177-3AD203B41FA5}">
                      <a16:colId xmlns:a16="http://schemas.microsoft.com/office/drawing/2014/main" val="3648802412"/>
                    </a:ext>
                  </a:extLst>
                </a:gridCol>
                <a:gridCol w="742627">
                  <a:extLst>
                    <a:ext uri="{9D8B030D-6E8A-4147-A177-3AD203B41FA5}">
                      <a16:colId xmlns:a16="http://schemas.microsoft.com/office/drawing/2014/main" val="2901400947"/>
                    </a:ext>
                  </a:extLst>
                </a:gridCol>
              </a:tblGrid>
              <a:tr h="285285">
                <a:tc gridSpan="2">
                  <a:txBody>
                    <a:bodyPr/>
                    <a:lstStyle/>
                    <a:p>
                      <a:pPr algn="ctr"/>
                      <a:r>
                        <a:rPr lang="fi-FI" sz="800" b="0">
                          <a:solidFill>
                            <a:schemeClr val="tx1"/>
                          </a:solidFill>
                        </a:rPr>
                        <a:t>Average battery capacity [kWh]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i-FI"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7366464"/>
                  </a:ext>
                </a:extLst>
              </a:tr>
              <a:tr h="181545">
                <a:tc>
                  <a:txBody>
                    <a:bodyPr/>
                    <a:lstStyle/>
                    <a:p>
                      <a:pPr algn="ctr"/>
                      <a:r>
                        <a:rPr lang="fi-FI" sz="800" b="0">
                          <a:solidFill>
                            <a:schemeClr val="tx1"/>
                          </a:solidFill>
                        </a:rPr>
                        <a:t>BEV</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800" b="0">
                          <a:solidFill>
                            <a:schemeClr val="tx1"/>
                          </a:solidFill>
                        </a:rPr>
                        <a:t>43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565894"/>
                  </a:ext>
                </a:extLst>
              </a:tr>
              <a:tr h="181545">
                <a:tc>
                  <a:txBody>
                    <a:bodyPr/>
                    <a:lstStyle/>
                    <a:p>
                      <a:pPr algn="ctr"/>
                      <a:r>
                        <a:rPr lang="fi-FI" sz="800" b="0">
                          <a:solidFill>
                            <a:schemeClr val="tx1"/>
                          </a:solidFill>
                        </a:rPr>
                        <a:t>PHEV</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800" b="0">
                          <a:solidFill>
                            <a:schemeClr val="tx1"/>
                          </a:solidFill>
                        </a:rPr>
                        <a:t>11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2401432"/>
                  </a:ext>
                </a:extLst>
              </a:tr>
              <a:tr h="181545">
                <a:tc gridSpan="2">
                  <a:txBody>
                    <a:bodyPr/>
                    <a:lstStyle/>
                    <a:p>
                      <a:pPr algn="l"/>
                      <a:r>
                        <a:rPr lang="fi-FI" sz="700" b="0">
                          <a:solidFill>
                            <a:schemeClr val="tx1"/>
                          </a:solidFill>
                        </a:rPr>
                        <a:t>Data from [</a:t>
                      </a:r>
                      <a:r>
                        <a:rPr lang="cs-CZ" sz="700" b="0">
                          <a:solidFill>
                            <a:schemeClr val="tx1"/>
                          </a:solidFill>
                        </a:rPr>
                        <a:t>6</a:t>
                      </a:r>
                      <a:r>
                        <a:rPr lang="fi-FI" sz="700" b="0">
                          <a:solidFill>
                            <a:schemeClr val="tx1"/>
                          </a:solidFill>
                        </a:rPr>
                        <a:t>]</a:t>
                      </a:r>
                      <a:endParaRPr lang="fi-FI" sz="7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fi-FI" sz="800"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717168"/>
                  </a:ext>
                </a:extLst>
              </a:tr>
            </a:tbl>
          </a:graphicData>
        </a:graphic>
      </p:graphicFrame>
      <p:pic>
        <p:nvPicPr>
          <p:cNvPr id="21" name="Picture 20">
            <a:extLst>
              <a:ext uri="{FF2B5EF4-FFF2-40B4-BE49-F238E27FC236}">
                <a16:creationId xmlns:a16="http://schemas.microsoft.com/office/drawing/2014/main" id="{32A5D5FF-0D15-4CF8-8877-8D31C7C452FD}"/>
              </a:ext>
            </a:extLst>
          </p:cNvPr>
          <p:cNvPicPr>
            <a:picLocks noChangeAspect="1"/>
          </p:cNvPicPr>
          <p:nvPr/>
        </p:nvPicPr>
        <p:blipFill>
          <a:blip r:embed="rId7"/>
          <a:stretch>
            <a:fillRect/>
          </a:stretch>
        </p:blipFill>
        <p:spPr>
          <a:xfrm>
            <a:off x="544705" y="1389527"/>
            <a:ext cx="3105397" cy="2037319"/>
          </a:xfrm>
          <a:prstGeom prst="rect">
            <a:avLst/>
          </a:prstGeom>
        </p:spPr>
      </p:pic>
      <p:pic>
        <p:nvPicPr>
          <p:cNvPr id="23" name="Picture 22">
            <a:extLst>
              <a:ext uri="{FF2B5EF4-FFF2-40B4-BE49-F238E27FC236}">
                <a16:creationId xmlns:a16="http://schemas.microsoft.com/office/drawing/2014/main" id="{CAD0CD6F-5708-40C0-B570-3A51BF8B9485}"/>
              </a:ext>
            </a:extLst>
          </p:cNvPr>
          <p:cNvPicPr>
            <a:picLocks noChangeAspect="1"/>
          </p:cNvPicPr>
          <p:nvPr/>
        </p:nvPicPr>
        <p:blipFill>
          <a:blip r:embed="rId8"/>
          <a:stretch>
            <a:fillRect/>
          </a:stretch>
        </p:blipFill>
        <p:spPr>
          <a:xfrm>
            <a:off x="3745105" y="1387740"/>
            <a:ext cx="3105397" cy="2039508"/>
          </a:xfrm>
          <a:prstGeom prst="rect">
            <a:avLst/>
          </a:prstGeom>
        </p:spPr>
      </p:pic>
      <p:graphicFrame>
        <p:nvGraphicFramePr>
          <p:cNvPr id="27" name="Table 17">
            <a:extLst>
              <a:ext uri="{FF2B5EF4-FFF2-40B4-BE49-F238E27FC236}">
                <a16:creationId xmlns:a16="http://schemas.microsoft.com/office/drawing/2014/main" id="{ACCA7F46-37B7-4548-9EAB-D04D8E3E5322}"/>
              </a:ext>
            </a:extLst>
          </p:cNvPr>
          <p:cNvGraphicFramePr>
            <a:graphicFrameLocks noGrp="1"/>
          </p:cNvGraphicFramePr>
          <p:nvPr>
            <p:extLst>
              <p:ext uri="{D42A27DB-BD31-4B8C-83A1-F6EECF244321}">
                <p14:modId xmlns:p14="http://schemas.microsoft.com/office/powerpoint/2010/main" val="2095377125"/>
              </p:ext>
            </p:extLst>
          </p:nvPr>
        </p:nvGraphicFramePr>
        <p:xfrm>
          <a:off x="2468085" y="4469096"/>
          <a:ext cx="2122170" cy="712005"/>
        </p:xfrm>
        <a:graphic>
          <a:graphicData uri="http://schemas.openxmlformats.org/drawingml/2006/table">
            <a:tbl>
              <a:tblPr firstRow="1" bandRow="1">
                <a:tableStyleId>{5C22544A-7EE6-4342-B048-85BDC9FD1C3A}</a:tableStyleId>
              </a:tblPr>
              <a:tblGrid>
                <a:gridCol w="1017270">
                  <a:extLst>
                    <a:ext uri="{9D8B030D-6E8A-4147-A177-3AD203B41FA5}">
                      <a16:colId xmlns:a16="http://schemas.microsoft.com/office/drawing/2014/main" val="3648802412"/>
                    </a:ext>
                  </a:extLst>
                </a:gridCol>
                <a:gridCol w="1104900">
                  <a:extLst>
                    <a:ext uri="{9D8B030D-6E8A-4147-A177-3AD203B41FA5}">
                      <a16:colId xmlns:a16="http://schemas.microsoft.com/office/drawing/2014/main" val="2901400947"/>
                    </a:ext>
                  </a:extLst>
                </a:gridCol>
              </a:tblGrid>
              <a:tr h="285285">
                <a:tc gridSpan="2">
                  <a:txBody>
                    <a:bodyPr/>
                    <a:lstStyle/>
                    <a:p>
                      <a:pPr algn="ctr"/>
                      <a:r>
                        <a:rPr lang="fi-FI" sz="800" b="0">
                          <a:solidFill>
                            <a:schemeClr val="tx1"/>
                          </a:solidFill>
                        </a:rPr>
                        <a:t>Storage capacity [MWh]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i-FI" b="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7366464"/>
                  </a:ext>
                </a:extLst>
              </a:tr>
              <a:tr h="181545">
                <a:tc>
                  <a:txBody>
                    <a:bodyPr/>
                    <a:lstStyle/>
                    <a:p>
                      <a:pPr algn="ctr"/>
                      <a:r>
                        <a:rPr lang="fi-FI" sz="800" b="0">
                          <a:solidFill>
                            <a:schemeClr val="tx1"/>
                          </a:solidFill>
                        </a:rPr>
                        <a:t>2019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800" b="0">
                          <a:solidFill>
                            <a:schemeClr val="tx1"/>
                          </a:solidFill>
                        </a:rPr>
                        <a:t>2030 Stated policy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16033858"/>
                  </a:ext>
                </a:extLst>
              </a:tr>
              <a:tr h="181545">
                <a:tc>
                  <a:txBody>
                    <a:bodyPr/>
                    <a:lstStyle/>
                    <a:p>
                      <a:pPr algn="ctr"/>
                      <a:r>
                        <a:rPr lang="fi-FI" sz="800" b="0">
                          <a:solidFill>
                            <a:schemeClr val="tx1"/>
                          </a:solidFill>
                        </a:rPr>
                        <a:t>296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800" b="0">
                          <a:solidFill>
                            <a:schemeClr val="tx1"/>
                          </a:solidFill>
                        </a:rPr>
                        <a:t>6 659</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42401432"/>
                  </a:ext>
                </a:extLst>
              </a:tr>
            </a:tbl>
          </a:graphicData>
        </a:graphic>
      </p:graphicFrame>
      <p:sp>
        <p:nvSpPr>
          <p:cNvPr id="14" name="TextBox 13">
            <a:extLst>
              <a:ext uri="{FF2B5EF4-FFF2-40B4-BE49-F238E27FC236}">
                <a16:creationId xmlns:a16="http://schemas.microsoft.com/office/drawing/2014/main" id="{E8738B6C-64FF-4B6A-BA3D-D5A8E8599BD4}"/>
              </a:ext>
            </a:extLst>
          </p:cNvPr>
          <p:cNvSpPr txBox="1"/>
          <p:nvPr/>
        </p:nvSpPr>
        <p:spPr>
          <a:xfrm>
            <a:off x="544705" y="3440047"/>
            <a:ext cx="1631951" cy="200055"/>
          </a:xfrm>
          <a:prstGeom prst="rect">
            <a:avLst/>
          </a:prstGeom>
          <a:noFill/>
        </p:spPr>
        <p:txBody>
          <a:bodyPr wrap="square" rtlCol="0">
            <a:spAutoFit/>
          </a:bodyPr>
          <a:lstStyle/>
          <a:p>
            <a:r>
              <a:rPr lang="fi-FI" sz="700"/>
              <a:t>Data combined from [</a:t>
            </a:r>
            <a:r>
              <a:rPr lang="cs-CZ" sz="700" dirty="0"/>
              <a:t>2</a:t>
            </a:r>
            <a:r>
              <a:rPr lang="fi-FI" sz="700"/>
              <a:t>], [</a:t>
            </a:r>
            <a:r>
              <a:rPr lang="cs-CZ" sz="700" dirty="0"/>
              <a:t>3</a:t>
            </a:r>
            <a:r>
              <a:rPr lang="fi-FI" sz="700"/>
              <a:t>] &amp; [</a:t>
            </a:r>
            <a:r>
              <a:rPr lang="cs-CZ" sz="700" dirty="0"/>
              <a:t>4</a:t>
            </a:r>
            <a:r>
              <a:rPr lang="fi-FI" sz="700"/>
              <a:t>]</a:t>
            </a:r>
          </a:p>
        </p:txBody>
      </p:sp>
      <p:sp>
        <p:nvSpPr>
          <p:cNvPr id="16" name="TextBox 15">
            <a:extLst>
              <a:ext uri="{FF2B5EF4-FFF2-40B4-BE49-F238E27FC236}">
                <a16:creationId xmlns:a16="http://schemas.microsoft.com/office/drawing/2014/main" id="{E0D02D7C-39C5-4E8E-B0F9-FE35EB506B3C}"/>
              </a:ext>
            </a:extLst>
          </p:cNvPr>
          <p:cNvSpPr txBox="1"/>
          <p:nvPr/>
        </p:nvSpPr>
        <p:spPr>
          <a:xfrm>
            <a:off x="3745105" y="3449195"/>
            <a:ext cx="1100420" cy="200055"/>
          </a:xfrm>
          <a:prstGeom prst="rect">
            <a:avLst/>
          </a:prstGeom>
          <a:noFill/>
        </p:spPr>
        <p:txBody>
          <a:bodyPr wrap="square" rtlCol="0">
            <a:spAutoFit/>
          </a:bodyPr>
          <a:lstStyle/>
          <a:p>
            <a:r>
              <a:rPr lang="fi-FI" sz="700"/>
              <a:t>Data </a:t>
            </a:r>
            <a:r>
              <a:rPr lang="fi-FI" sz="700" dirty="0"/>
              <a:t>modified</a:t>
            </a:r>
            <a:r>
              <a:rPr lang="fi-FI" sz="700"/>
              <a:t> from [5]</a:t>
            </a:r>
          </a:p>
        </p:txBody>
      </p:sp>
      <p:graphicFrame>
        <p:nvGraphicFramePr>
          <p:cNvPr id="15" name="Table 17">
            <a:extLst>
              <a:ext uri="{FF2B5EF4-FFF2-40B4-BE49-F238E27FC236}">
                <a16:creationId xmlns:a16="http://schemas.microsoft.com/office/drawing/2014/main" id="{92385D21-1707-43A1-8F97-C2294A57C4A7}"/>
              </a:ext>
            </a:extLst>
          </p:cNvPr>
          <p:cNvGraphicFramePr>
            <a:graphicFrameLocks noGrp="1"/>
          </p:cNvGraphicFramePr>
          <p:nvPr>
            <p:extLst>
              <p:ext uri="{D42A27DB-BD31-4B8C-83A1-F6EECF244321}">
                <p14:modId xmlns:p14="http://schemas.microsoft.com/office/powerpoint/2010/main" val="2878755005"/>
              </p:ext>
            </p:extLst>
          </p:nvPr>
        </p:nvGraphicFramePr>
        <p:xfrm>
          <a:off x="4891120" y="4453762"/>
          <a:ext cx="1914562" cy="910125"/>
        </p:xfrm>
        <a:graphic>
          <a:graphicData uri="http://schemas.openxmlformats.org/drawingml/2006/table">
            <a:tbl>
              <a:tblPr firstRow="1" bandRow="1">
                <a:tableStyleId>{5C22544A-7EE6-4342-B048-85BDC9FD1C3A}</a:tableStyleId>
              </a:tblPr>
              <a:tblGrid>
                <a:gridCol w="957281">
                  <a:extLst>
                    <a:ext uri="{9D8B030D-6E8A-4147-A177-3AD203B41FA5}">
                      <a16:colId xmlns:a16="http://schemas.microsoft.com/office/drawing/2014/main" val="3648802412"/>
                    </a:ext>
                  </a:extLst>
                </a:gridCol>
                <a:gridCol w="957281">
                  <a:extLst>
                    <a:ext uri="{9D8B030D-6E8A-4147-A177-3AD203B41FA5}">
                      <a16:colId xmlns:a16="http://schemas.microsoft.com/office/drawing/2014/main" val="790906839"/>
                    </a:ext>
                  </a:extLst>
                </a:gridCol>
              </a:tblGrid>
              <a:tr h="285285">
                <a:tc gridSpan="2">
                  <a:txBody>
                    <a:bodyPr/>
                    <a:lstStyle/>
                    <a:p>
                      <a:pPr algn="ctr"/>
                      <a:r>
                        <a:rPr lang="fi-FI" sz="800" b="0">
                          <a:solidFill>
                            <a:schemeClr val="tx1"/>
                          </a:solidFill>
                        </a:rPr>
                        <a:t>Typical EV charging power [kW]</a:t>
                      </a:r>
                      <a:endParaRPr lang="fi-FI" sz="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i-FI"/>
                    </a:p>
                  </a:txBody>
                  <a:tcPr/>
                </a:tc>
                <a:extLst>
                  <a:ext uri="{0D108BD9-81ED-4DB2-BD59-A6C34878D82A}">
                    <a16:rowId xmlns:a16="http://schemas.microsoft.com/office/drawing/2014/main" val="2537366464"/>
                  </a:ext>
                </a:extLst>
              </a:tr>
              <a:tr h="181545">
                <a:tc>
                  <a:txBody>
                    <a:bodyPr/>
                    <a:lstStyle/>
                    <a:p>
                      <a:pPr algn="ctr"/>
                      <a:r>
                        <a:rPr lang="fi-FI" sz="800" b="0">
                          <a:solidFill>
                            <a:schemeClr val="tx1"/>
                          </a:solidFill>
                        </a:rPr>
                        <a:t>Private charging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800" b="0">
                          <a:solidFill>
                            <a:schemeClr val="tx1"/>
                          </a:solidFill>
                        </a:rPr>
                        <a:t>3 - 22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0565894"/>
                  </a:ext>
                </a:extLst>
              </a:tr>
              <a:tr h="181545">
                <a:tc>
                  <a:txBody>
                    <a:bodyPr/>
                    <a:lstStyle/>
                    <a:p>
                      <a:pPr algn="ctr"/>
                      <a:r>
                        <a:rPr lang="fi-FI" sz="800" b="0">
                          <a:solidFill>
                            <a:schemeClr val="tx1"/>
                          </a:solidFill>
                        </a:rPr>
                        <a:t>Charging station</a:t>
                      </a:r>
                      <a:endParaRPr lang="fi-FI" sz="8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i-FI" sz="800" b="0">
                          <a:solidFill>
                            <a:schemeClr val="tx1"/>
                          </a:solidFill>
                        </a:rPr>
                        <a:t>11 - 150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3208154"/>
                  </a:ext>
                </a:extLst>
              </a:tr>
              <a:tr h="181545">
                <a:tc gridSpan="2">
                  <a:txBody>
                    <a:bodyPr/>
                    <a:lstStyle/>
                    <a:p>
                      <a:pPr algn="l"/>
                      <a:r>
                        <a:rPr lang="fi-FI" sz="700" b="0">
                          <a:solidFill>
                            <a:schemeClr val="tx1"/>
                          </a:solidFill>
                        </a:rPr>
                        <a:t>Data from [7] &amp; [8]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i-FI"/>
                    </a:p>
                  </a:txBody>
                  <a:tcPr/>
                </a:tc>
                <a:extLst>
                  <a:ext uri="{0D108BD9-81ED-4DB2-BD59-A6C34878D82A}">
                    <a16:rowId xmlns:a16="http://schemas.microsoft.com/office/drawing/2014/main" val="1659717168"/>
                  </a:ext>
                </a:extLst>
              </a:tr>
            </a:tbl>
          </a:graphicData>
        </a:graphic>
      </p:graphicFrame>
      <p:sp>
        <p:nvSpPr>
          <p:cNvPr id="22" name="TextBox 21">
            <a:extLst>
              <a:ext uri="{FF2B5EF4-FFF2-40B4-BE49-F238E27FC236}">
                <a16:creationId xmlns:a16="http://schemas.microsoft.com/office/drawing/2014/main" id="{3B386FCD-9D02-4B7C-BBA0-102A1D029902}"/>
              </a:ext>
            </a:extLst>
          </p:cNvPr>
          <p:cNvSpPr txBox="1"/>
          <p:nvPr/>
        </p:nvSpPr>
        <p:spPr>
          <a:xfrm>
            <a:off x="7025388" y="1387740"/>
            <a:ext cx="1994325" cy="1954381"/>
          </a:xfrm>
          <a:prstGeom prst="rect">
            <a:avLst/>
          </a:prstGeom>
          <a:noFill/>
        </p:spPr>
        <p:txBody>
          <a:bodyPr wrap="square" rtlCol="0">
            <a:spAutoFit/>
          </a:bodyPr>
          <a:lstStyle/>
          <a:p>
            <a:r>
              <a:rPr lang="fi-FI" sz="1100" dirty="0"/>
              <a:t>Pros</a:t>
            </a:r>
          </a:p>
          <a:p>
            <a:r>
              <a:rPr lang="fi-FI" sz="1100" dirty="0"/>
              <a:t>+ Storage </a:t>
            </a:r>
            <a:r>
              <a:rPr lang="fi-FI" sz="1100" dirty="0" err="1"/>
              <a:t>capacity</a:t>
            </a:r>
            <a:endParaRPr lang="fi-FI" sz="1100" dirty="0"/>
          </a:p>
          <a:p>
            <a:r>
              <a:rPr lang="fi-FI" sz="1100" dirty="0"/>
              <a:t>+ Demand flexibility</a:t>
            </a:r>
          </a:p>
          <a:p>
            <a:r>
              <a:rPr lang="fi-FI" sz="1100" dirty="0"/>
              <a:t>+ Environmental aspects</a:t>
            </a:r>
          </a:p>
          <a:p>
            <a:endParaRPr lang="fi-FI" sz="1100" dirty="0"/>
          </a:p>
          <a:p>
            <a:r>
              <a:rPr lang="fi-FI" sz="1100" dirty="0"/>
              <a:t>Cons</a:t>
            </a:r>
          </a:p>
          <a:p>
            <a:r>
              <a:rPr lang="fi-FI" sz="1100" dirty="0"/>
              <a:t>- Increasing consumption </a:t>
            </a:r>
            <a:r>
              <a:rPr lang="fi-FI" sz="1100" dirty="0">
                <a:sym typeface="Symbol" panose="05050102010706020507" pitchFamily="18" charset="2"/>
              </a:rPr>
              <a:t>1TWh [</a:t>
            </a:r>
            <a:r>
              <a:rPr lang="cs-CZ" sz="1100" dirty="0">
                <a:sym typeface="Symbol" panose="05050102010706020507" pitchFamily="18" charset="2"/>
              </a:rPr>
              <a:t>1</a:t>
            </a:r>
            <a:r>
              <a:rPr lang="fi-FI" sz="1100" dirty="0">
                <a:sym typeface="Symbol" panose="05050102010706020507" pitchFamily="18" charset="2"/>
              </a:rPr>
              <a:t>]</a:t>
            </a:r>
            <a:endParaRPr lang="fi-FI" sz="1100" dirty="0"/>
          </a:p>
          <a:p>
            <a:r>
              <a:rPr lang="fi-FI" sz="1100" dirty="0"/>
              <a:t>- Increase in peak </a:t>
            </a:r>
            <a:r>
              <a:rPr lang="fi-FI" sz="1100" dirty="0" err="1"/>
              <a:t>power</a:t>
            </a:r>
            <a:endParaRPr lang="fi-FI" sz="1100" dirty="0"/>
          </a:p>
          <a:p>
            <a:endParaRPr lang="fi-FI" sz="1100" dirty="0"/>
          </a:p>
          <a:p>
            <a:endParaRPr lang="fi-FI" sz="1100" dirty="0"/>
          </a:p>
        </p:txBody>
      </p:sp>
      <p:sp>
        <p:nvSpPr>
          <p:cNvPr id="24" name="Date Placeholder 6">
            <a:extLst>
              <a:ext uri="{FF2B5EF4-FFF2-40B4-BE49-F238E27FC236}">
                <a16:creationId xmlns:a16="http://schemas.microsoft.com/office/drawing/2014/main" id="{A85C061F-A114-4C3C-8AED-CF9709D75776}"/>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
        <p:nvSpPr>
          <p:cNvPr id="2" name="TextBox 1">
            <a:extLst>
              <a:ext uri="{FF2B5EF4-FFF2-40B4-BE49-F238E27FC236}">
                <a16:creationId xmlns:a16="http://schemas.microsoft.com/office/drawing/2014/main" id="{E4B7E3AA-AB98-4FAF-A222-0091E0333329}"/>
              </a:ext>
            </a:extLst>
          </p:cNvPr>
          <p:cNvSpPr txBox="1"/>
          <p:nvPr/>
        </p:nvSpPr>
        <p:spPr>
          <a:xfrm>
            <a:off x="544705" y="4047952"/>
            <a:ext cx="2020942" cy="276999"/>
          </a:xfrm>
          <a:prstGeom prst="rect">
            <a:avLst/>
          </a:prstGeom>
          <a:noFill/>
        </p:spPr>
        <p:txBody>
          <a:bodyPr wrap="square" rtlCol="0">
            <a:spAutoFit/>
          </a:bodyPr>
          <a:lstStyle/>
          <a:p>
            <a:r>
              <a:rPr lang="fi-FI" sz="1200" u="sng" dirty="0"/>
              <a:t>in Finland</a:t>
            </a:r>
          </a:p>
        </p:txBody>
      </p:sp>
    </p:spTree>
    <p:extLst>
      <p:ext uri="{BB962C8B-B14F-4D97-AF65-F5344CB8AC3E}">
        <p14:creationId xmlns:p14="http://schemas.microsoft.com/office/powerpoint/2010/main" val="77072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a:t>Types of the EV </a:t>
            </a:r>
            <a:r>
              <a:rPr lang="en-GB"/>
              <a:t>demand management</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sp>
        <p:nvSpPr>
          <p:cNvPr id="9" name="Text Placeholder 1">
            <a:extLst>
              <a:ext uri="{FF2B5EF4-FFF2-40B4-BE49-F238E27FC236}">
                <a16:creationId xmlns:a16="http://schemas.microsoft.com/office/drawing/2014/main" id="{34DBB9CD-F227-4D06-AE8E-4F4ECCAF7C67}"/>
              </a:ext>
            </a:extLst>
          </p:cNvPr>
          <p:cNvSpPr>
            <a:spLocks noGrp="1"/>
          </p:cNvSpPr>
          <p:nvPr>
            <p:ph type="body" sz="quarter" idx="13"/>
          </p:nvPr>
        </p:nvSpPr>
        <p:spPr>
          <a:xfrm>
            <a:off x="572400" y="1497600"/>
            <a:ext cx="7772400" cy="4136400"/>
          </a:xfrm>
        </p:spPr>
        <p:txBody>
          <a:bodyPr>
            <a:normAutofit/>
          </a:bodyPr>
          <a:lstStyle/>
          <a:p>
            <a:pPr algn="just">
              <a:lnSpc>
                <a:spcPct val="150000"/>
              </a:lnSpc>
              <a:buFont typeface="Arial" panose="020B0604020202020204" pitchFamily="34" charset="0"/>
              <a:buChar char="•"/>
            </a:pPr>
            <a:r>
              <a:rPr lang="en-US" b="0" dirty="0">
                <a:ea typeface="ＭＳ Ｐゴシック"/>
              </a:rPr>
              <a:t>Uncontrolled</a:t>
            </a:r>
            <a:r>
              <a:rPr lang="en-US" dirty="0">
                <a:ea typeface="ＭＳ Ｐゴシック"/>
              </a:rPr>
              <a:t> </a:t>
            </a:r>
            <a:r>
              <a:rPr lang="en-US" b="0" dirty="0">
                <a:ea typeface="ＭＳ Ｐゴシック"/>
              </a:rPr>
              <a:t>charging – charging starts at the time of arrival without any demand</a:t>
            </a:r>
            <a:r>
              <a:rPr lang="cs-CZ" b="0" dirty="0">
                <a:ea typeface="ＭＳ Ｐゴシック"/>
              </a:rPr>
              <a:t> </a:t>
            </a:r>
            <a:r>
              <a:rPr lang="en-US" b="0" dirty="0">
                <a:ea typeface="ＭＳ Ｐゴシック"/>
              </a:rPr>
              <a:t>optimalization</a:t>
            </a:r>
            <a:endParaRPr lang="cs-CZ" b="0" dirty="0">
              <a:ea typeface="ＭＳ Ｐゴシック"/>
            </a:endParaRPr>
          </a:p>
          <a:p>
            <a:pPr algn="just">
              <a:lnSpc>
                <a:spcPct val="150000"/>
              </a:lnSpc>
              <a:buFont typeface="Arial" panose="020B0604020202020204" pitchFamily="34" charset="0"/>
              <a:buChar char="•"/>
            </a:pPr>
            <a:r>
              <a:rPr lang="en-US" b="0" dirty="0">
                <a:ea typeface="ＭＳ Ｐゴシック"/>
              </a:rPr>
              <a:t>Controlled charging – charging is shifted to fixed times of low demand (night) with simple electricity tariffs or is optimized according to the grid or market conditions (smart charging)</a:t>
            </a:r>
            <a:endParaRPr lang="cs-CZ" b="0" dirty="0">
              <a:ea typeface="ＭＳ Ｐゴシック"/>
            </a:endParaRPr>
          </a:p>
          <a:p>
            <a:pPr marL="0" indent="0" algn="just">
              <a:lnSpc>
                <a:spcPct val="150000"/>
              </a:lnSpc>
            </a:pPr>
            <a:endParaRPr lang="en-US" b="0" dirty="0">
              <a:ea typeface="ＭＳ Ｐゴシック"/>
            </a:endParaRPr>
          </a:p>
          <a:p>
            <a:pPr>
              <a:lnSpc>
                <a:spcPct val="150000"/>
              </a:lnSpc>
              <a:buFont typeface="Arial" panose="020B0604020202020204" pitchFamily="34" charset="0"/>
              <a:buChar char="•"/>
            </a:pPr>
            <a:endParaRPr lang="en-US" b="0" dirty="0">
              <a:ea typeface="ＭＳ Ｐゴシック"/>
            </a:endParaRPr>
          </a:p>
          <a:p>
            <a:pPr>
              <a:lnSpc>
                <a:spcPct val="150000"/>
              </a:lnSpc>
              <a:buFont typeface="Arial" panose="020B0604020202020204" pitchFamily="34" charset="0"/>
              <a:buChar char="•"/>
            </a:pPr>
            <a:endParaRPr lang="cs-CZ" b="0" dirty="0"/>
          </a:p>
          <a:p>
            <a:pPr>
              <a:lnSpc>
                <a:spcPct val="150000"/>
              </a:lnSpc>
              <a:buFont typeface="Arial" panose="020B0604020202020204" pitchFamily="34" charset="0"/>
              <a:buChar char="•"/>
            </a:pPr>
            <a:endParaRPr lang="cs-CZ" b="0" dirty="0"/>
          </a:p>
          <a:p>
            <a:pPr>
              <a:lnSpc>
                <a:spcPct val="150000"/>
              </a:lnSpc>
              <a:buFont typeface="Arial" panose="020B0604020202020204" pitchFamily="34" charset="0"/>
              <a:buChar char="•"/>
            </a:pPr>
            <a:endParaRPr lang="cs-CZ" b="0" dirty="0"/>
          </a:p>
          <a:p>
            <a:pPr>
              <a:lnSpc>
                <a:spcPct val="150000"/>
              </a:lnSpc>
              <a:buFont typeface="Arial" panose="020B0604020202020204" pitchFamily="34" charset="0"/>
              <a:buChar char="•"/>
            </a:pPr>
            <a:endParaRPr lang="cs-CZ" b="0" dirty="0"/>
          </a:p>
          <a:p>
            <a:pPr>
              <a:lnSpc>
                <a:spcPct val="150000"/>
              </a:lnSpc>
              <a:buFont typeface="Arial" panose="020B0604020202020204" pitchFamily="34" charset="0"/>
              <a:buChar char="•"/>
            </a:pPr>
            <a:endParaRPr lang="cs-CZ" b="0" dirty="0"/>
          </a:p>
        </p:txBody>
      </p:sp>
      <p:sp>
        <p:nvSpPr>
          <p:cNvPr id="10" name="TextBox 10">
            <a:extLst>
              <a:ext uri="{FF2B5EF4-FFF2-40B4-BE49-F238E27FC236}">
                <a16:creationId xmlns:a16="http://schemas.microsoft.com/office/drawing/2014/main" id="{8BB25B45-4B6B-4AAF-9942-B95DCF9BDF23}"/>
              </a:ext>
            </a:extLst>
          </p:cNvPr>
          <p:cNvSpPr txBox="1"/>
          <p:nvPr/>
        </p:nvSpPr>
        <p:spPr>
          <a:xfrm>
            <a:off x="506733" y="4791522"/>
            <a:ext cx="8255358" cy="769441"/>
          </a:xfrm>
          <a:prstGeom prst="rect">
            <a:avLst/>
          </a:prstGeom>
          <a:noFill/>
        </p:spPr>
        <p:txBody>
          <a:bodyPr wrap="square" rtlCol="0">
            <a:spAutoFit/>
          </a:bodyPr>
          <a:lstStyle/>
          <a:p>
            <a:r>
              <a:rPr lang="en-US" sz="1100" i="1">
                <a:ea typeface="ＭＳ Ｐゴシック"/>
              </a:rPr>
              <a:t>The graphs above show the simulated added load for scenarios where 1. there is no load management (BEV's are charged when people come home from work) 2. charging is relocated to fixed off-peak time</a:t>
            </a:r>
            <a:r>
              <a:rPr lang="cs-CZ" sz="1100" i="1">
                <a:ea typeface="ＭＳ Ｐゴシック"/>
              </a:rPr>
              <a:t> </a:t>
            </a:r>
            <a:r>
              <a:rPr lang="en-US" sz="1100" i="1">
                <a:ea typeface="ＭＳ Ｐゴシック"/>
              </a:rPr>
              <a:t>3. smart charging is used and the charging period is flexibly controlled by </a:t>
            </a:r>
            <a:r>
              <a:rPr lang="en-GB" sz="1100" i="1">
                <a:ea typeface="ＭＳ Ｐゴシック"/>
              </a:rPr>
              <a:t>the</a:t>
            </a:r>
            <a:r>
              <a:rPr lang="cs-CZ" sz="1100" i="1">
                <a:ea typeface="ＭＳ Ｐゴシック"/>
              </a:rPr>
              <a:t> </a:t>
            </a:r>
            <a:r>
              <a:rPr lang="en-US" sz="1100" i="1">
                <a:ea typeface="ＭＳ Ｐゴシック"/>
              </a:rPr>
              <a:t>electricity market price</a:t>
            </a:r>
            <a:r>
              <a:rPr lang="cs-CZ" sz="1100" i="1">
                <a:ea typeface="ＭＳ Ｐゴシック"/>
              </a:rPr>
              <a:t> </a:t>
            </a:r>
            <a:r>
              <a:rPr lang="en-US" sz="1100" i="1">
                <a:ea typeface="ＭＳ Ｐゴシック"/>
              </a:rPr>
              <a:t>[</a:t>
            </a:r>
            <a:r>
              <a:rPr lang="cs-CZ" sz="1100" i="1" dirty="0">
                <a:ea typeface="ＭＳ Ｐゴシック"/>
              </a:rPr>
              <a:t>9</a:t>
            </a:r>
            <a:r>
              <a:rPr lang="en-US" sz="1100" i="1">
                <a:ea typeface="ＭＳ Ｐゴシック"/>
              </a:rPr>
              <a:t>]</a:t>
            </a:r>
          </a:p>
          <a:p>
            <a:endParaRPr lang="en-US" sz="1100" i="1"/>
          </a:p>
        </p:txBody>
      </p:sp>
      <p:pic>
        <p:nvPicPr>
          <p:cNvPr id="11" name="Obrázek 10">
            <a:extLst>
              <a:ext uri="{FF2B5EF4-FFF2-40B4-BE49-F238E27FC236}">
                <a16:creationId xmlns:a16="http://schemas.microsoft.com/office/drawing/2014/main" id="{7391FB5E-7CCD-4D15-95DB-F04D50AC679C}"/>
              </a:ext>
            </a:extLst>
          </p:cNvPr>
          <p:cNvPicPr>
            <a:picLocks noChangeAspect="1"/>
          </p:cNvPicPr>
          <p:nvPr/>
        </p:nvPicPr>
        <p:blipFill>
          <a:blip r:embed="rId3"/>
          <a:stretch>
            <a:fillRect/>
          </a:stretch>
        </p:blipFill>
        <p:spPr>
          <a:xfrm>
            <a:off x="617988" y="2851047"/>
            <a:ext cx="2619375" cy="1809750"/>
          </a:xfrm>
          <a:prstGeom prst="rect">
            <a:avLst/>
          </a:prstGeom>
        </p:spPr>
      </p:pic>
      <p:pic>
        <p:nvPicPr>
          <p:cNvPr id="12" name="Obrázek 11">
            <a:extLst>
              <a:ext uri="{FF2B5EF4-FFF2-40B4-BE49-F238E27FC236}">
                <a16:creationId xmlns:a16="http://schemas.microsoft.com/office/drawing/2014/main" id="{F054B85D-7C42-4B86-8803-2DECD030546C}"/>
              </a:ext>
            </a:extLst>
          </p:cNvPr>
          <p:cNvPicPr>
            <a:picLocks noChangeAspect="1"/>
          </p:cNvPicPr>
          <p:nvPr/>
        </p:nvPicPr>
        <p:blipFill>
          <a:blip r:embed="rId4"/>
          <a:stretch>
            <a:fillRect/>
          </a:stretch>
        </p:blipFill>
        <p:spPr>
          <a:xfrm>
            <a:off x="3282950" y="2836759"/>
            <a:ext cx="2628900" cy="1809750"/>
          </a:xfrm>
          <a:prstGeom prst="rect">
            <a:avLst/>
          </a:prstGeom>
        </p:spPr>
      </p:pic>
      <p:pic>
        <p:nvPicPr>
          <p:cNvPr id="13" name="Obrázek 12">
            <a:extLst>
              <a:ext uri="{FF2B5EF4-FFF2-40B4-BE49-F238E27FC236}">
                <a16:creationId xmlns:a16="http://schemas.microsoft.com/office/drawing/2014/main" id="{45946E85-D634-430E-8E1C-B4DFCBAA9B09}"/>
              </a:ext>
            </a:extLst>
          </p:cNvPr>
          <p:cNvPicPr>
            <a:picLocks noChangeAspect="1"/>
          </p:cNvPicPr>
          <p:nvPr/>
        </p:nvPicPr>
        <p:blipFill>
          <a:blip r:embed="rId5"/>
          <a:stretch>
            <a:fillRect/>
          </a:stretch>
        </p:blipFill>
        <p:spPr>
          <a:xfrm>
            <a:off x="5935212" y="2851047"/>
            <a:ext cx="2590800" cy="1781175"/>
          </a:xfrm>
          <a:prstGeom prst="rect">
            <a:avLst/>
          </a:prstGeom>
        </p:spPr>
      </p:pic>
      <p:sp>
        <p:nvSpPr>
          <p:cNvPr id="14" name="Date Placeholder 6">
            <a:extLst>
              <a:ext uri="{FF2B5EF4-FFF2-40B4-BE49-F238E27FC236}">
                <a16:creationId xmlns:a16="http://schemas.microsoft.com/office/drawing/2014/main" id="{2FF3CD37-A83E-4EC3-A0FD-D3A3CB18268F}"/>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4059101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772400" cy="4136400"/>
          </a:xfrm>
        </p:spPr>
        <p:txBody>
          <a:bodyPr>
            <a:normAutofit/>
          </a:bodyPr>
          <a:lstStyle/>
          <a:p>
            <a:pPr>
              <a:lnSpc>
                <a:spcPct val="150000"/>
              </a:lnSpc>
              <a:buFont typeface="Arial" panose="020B0604020202020204" pitchFamily="34" charset="0"/>
              <a:buChar char="•"/>
            </a:pPr>
            <a:r>
              <a:rPr lang="en-US" b="0">
                <a:ea typeface="+mn-lt"/>
                <a:cs typeface="+mn-lt"/>
              </a:rPr>
              <a:t>V2G – the EV is able to be discharged within a flexible time and provide support to the grid and offer ancillary services to DSO or TSO</a:t>
            </a:r>
            <a:endParaRPr lang="en-US" b="0">
              <a:cs typeface="Arial"/>
            </a:endParaRPr>
          </a:p>
          <a:p>
            <a:pPr>
              <a:lnSpc>
                <a:spcPct val="150000"/>
              </a:lnSpc>
              <a:buFont typeface="Arial" panose="020B0604020202020204" pitchFamily="34" charset="0"/>
              <a:buChar char="•"/>
            </a:pPr>
            <a:endParaRPr lang="en-US" b="0">
              <a:ea typeface="+mn-lt"/>
              <a:cs typeface="+mn-lt"/>
            </a:endParaRPr>
          </a:p>
          <a:p>
            <a:pPr>
              <a:lnSpc>
                <a:spcPct val="150000"/>
              </a:lnSpc>
              <a:buFont typeface="Arial" panose="020B0604020202020204" pitchFamily="34" charset="0"/>
              <a:buChar char="•"/>
            </a:pPr>
            <a:r>
              <a:rPr lang="en-US" b="0">
                <a:ea typeface="+mn-lt"/>
                <a:cs typeface="+mn-lt"/>
              </a:rPr>
              <a:t>Aggregated demand response from electrical vehicle charging can provide frequency balancing such as fast frequency response</a:t>
            </a:r>
            <a:endParaRPr lang="en-US"/>
          </a:p>
          <a:p>
            <a:pPr>
              <a:lnSpc>
                <a:spcPct val="150000"/>
              </a:lnSpc>
              <a:buFont typeface="Arial" panose="020B0604020202020204" pitchFamily="34" charset="0"/>
              <a:buChar char="•"/>
            </a:pPr>
            <a:endParaRPr lang="en-US" b="0">
              <a:cs typeface="Arial"/>
            </a:endParaRPr>
          </a:p>
          <a:p>
            <a:pPr>
              <a:buFont typeface="Arial" panose="020B0604020202020204" pitchFamily="34" charset="0"/>
              <a:buChar char="•"/>
            </a:pPr>
            <a:r>
              <a:rPr lang="en-US" b="0">
                <a:ea typeface="+mn-lt"/>
                <a:cs typeface="+mn-lt"/>
              </a:rPr>
              <a:t>Potential to increase system flexibility and support the integration of intermittent RES</a:t>
            </a:r>
            <a:endParaRPr lang="en-US" b="0">
              <a:cs typeface="Arial"/>
            </a:endParaRPr>
          </a:p>
          <a:p>
            <a:pPr>
              <a:buFont typeface="Arial" panose="020B0604020202020204" pitchFamily="34" charset="0"/>
              <a:buChar char="•"/>
            </a:pPr>
            <a:endParaRPr lang="en-US" b="0">
              <a:ea typeface="+mn-lt"/>
              <a:cs typeface="+mn-lt"/>
            </a:endParaRPr>
          </a:p>
          <a:p>
            <a:pPr>
              <a:buFont typeface="Arial" panose="020B0604020202020204" pitchFamily="34" charset="0"/>
              <a:buChar char="•"/>
            </a:pPr>
            <a:r>
              <a:rPr lang="en-US" b="0">
                <a:ea typeface="+mn-lt"/>
                <a:cs typeface="+mn-lt"/>
              </a:rPr>
              <a:t>Pilot projects with a small number of EVs are realized, technology is not yet sufficiently developed, and has significant technical deficiencies</a:t>
            </a:r>
            <a:endParaRPr lang="en-US"/>
          </a:p>
          <a:p>
            <a:pPr>
              <a:buFont typeface="Arial" panose="020B0604020202020204" pitchFamily="34" charset="0"/>
              <a:buChar char="•"/>
            </a:pPr>
            <a:endParaRPr lang="en-US" b="0">
              <a:cs typeface="+mn-lt"/>
            </a:endParaRPr>
          </a:p>
          <a:p>
            <a:pPr>
              <a:buFont typeface="Arial" panose="020B0604020202020204" pitchFamily="34" charset="0"/>
              <a:buChar char="•"/>
            </a:pPr>
            <a:r>
              <a:rPr lang="en-US" b="0">
                <a:ea typeface="+mn-lt"/>
                <a:cs typeface="+mn-lt"/>
              </a:rPr>
              <a:t>Aggregators and related market plus regulatory changes are needed for future adoption</a:t>
            </a:r>
            <a:endParaRPr lang="en-US"/>
          </a:p>
          <a:p>
            <a:pPr>
              <a:lnSpc>
                <a:spcPct val="150000"/>
              </a:lnSpc>
              <a:buFont typeface="Arial" panose="020B0604020202020204" pitchFamily="34" charset="0"/>
              <a:buChar char="•"/>
            </a:pPr>
            <a:endParaRPr lang="en-US" b="0">
              <a:cs typeface="Arial"/>
            </a:endParaRPr>
          </a:p>
          <a:p>
            <a:pPr>
              <a:lnSpc>
                <a:spcPct val="150000"/>
              </a:lnSpc>
              <a:buFont typeface="Arial" panose="020B0604020202020204" pitchFamily="34" charset="0"/>
              <a:buChar char="•"/>
            </a:pPr>
            <a:endParaRPr lang="en-US" b="0">
              <a:cs typeface="Arial"/>
            </a:endParaRPr>
          </a:p>
          <a:p>
            <a:pPr>
              <a:lnSpc>
                <a:spcPct val="150000"/>
              </a:lnSpc>
              <a:buFont typeface="Arial" panose="020B0604020202020204" pitchFamily="34" charset="0"/>
              <a:buChar char="•"/>
            </a:pPr>
            <a:endParaRPr lang="cs-CZ" b="0"/>
          </a:p>
          <a:p>
            <a:pPr>
              <a:lnSpc>
                <a:spcPct val="150000"/>
              </a:lnSpc>
              <a:buFont typeface="Arial" panose="020B0604020202020204" pitchFamily="34" charset="0"/>
              <a:buChar char="•"/>
            </a:pPr>
            <a:endParaRPr lang="en-US" b="0"/>
          </a:p>
        </p:txBody>
      </p:sp>
      <p:sp>
        <p:nvSpPr>
          <p:cNvPr id="3" name="Title 2"/>
          <p:cNvSpPr>
            <a:spLocks noGrp="1"/>
          </p:cNvSpPr>
          <p:nvPr>
            <p:ph type="ctrTitle"/>
          </p:nvPr>
        </p:nvSpPr>
        <p:spPr/>
        <p:txBody>
          <a:bodyPr/>
          <a:lstStyle/>
          <a:p>
            <a:r>
              <a:rPr lang="en-GB">
                <a:ea typeface="ＭＳ Ｐゴシック"/>
              </a:rPr>
              <a:t>Vehicle to grid</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30.03.2021</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6</a:t>
            </a:fld>
            <a:endParaRPr lang="en-US" altLang="en-US"/>
          </a:p>
        </p:txBody>
      </p:sp>
    </p:spTree>
    <p:extLst>
      <p:ext uri="{BB962C8B-B14F-4D97-AF65-F5344CB8AC3E}">
        <p14:creationId xmlns:p14="http://schemas.microsoft.com/office/powerpoint/2010/main" val="154929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a:extLst>
              <a:ext uri="{FF2B5EF4-FFF2-40B4-BE49-F238E27FC236}">
                <a16:creationId xmlns:a16="http://schemas.microsoft.com/office/drawing/2014/main" id="{B0CD5F5D-4493-4430-BC68-4FA0C68DAA81}"/>
              </a:ext>
            </a:extLst>
          </p:cNvPr>
          <p:cNvGraphicFramePr>
            <a:graphicFrameLocks noChangeAspect="1"/>
          </p:cNvGraphicFramePr>
          <p:nvPr>
            <p:custDataLst>
              <p:tags r:id="rId2"/>
            </p:custDataLst>
            <p:extLst>
              <p:ext uri="{D42A27DB-BD31-4B8C-83A1-F6EECF244321}">
                <p14:modId xmlns:p14="http://schemas.microsoft.com/office/powerpoint/2010/main" val="13334964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2" name="think-cell Slide" r:id="rId5" imgW="530" imgH="531" progId="TCLayout.ActiveDocument.1">
                  <p:embed/>
                </p:oleObj>
              </mc:Choice>
              <mc:Fallback>
                <p:oleObj name="think-cell Slide" r:id="rId5" imgW="530" imgH="531" progId="TCLayout.ActiveDocument.1">
                  <p:embed/>
                  <p:pic>
                    <p:nvPicPr>
                      <p:cNvPr id="16" name="Object 15" hidden="1">
                        <a:extLst>
                          <a:ext uri="{FF2B5EF4-FFF2-40B4-BE49-F238E27FC236}">
                            <a16:creationId xmlns:a16="http://schemas.microsoft.com/office/drawing/2014/main" id="{B0CD5F5D-4493-4430-BC68-4FA0C68DAA81}"/>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 name="Title 2"/>
          <p:cNvSpPr>
            <a:spLocks noGrp="1"/>
          </p:cNvSpPr>
          <p:nvPr>
            <p:ph type="ctrTitle"/>
          </p:nvPr>
        </p:nvSpPr>
        <p:spPr/>
        <p:txBody>
          <a:bodyPr vert="horz"/>
          <a:lstStyle/>
          <a:p>
            <a:r>
              <a:rPr lang="en-US">
                <a:ea typeface="ＭＳ Ｐゴシック"/>
              </a:rPr>
              <a:t>Demand response aggregation</a:t>
            </a:r>
            <a:endParaRPr lang="en-GB"/>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sp>
        <p:nvSpPr>
          <p:cNvPr id="48" name="TextBox 47">
            <a:extLst>
              <a:ext uri="{FF2B5EF4-FFF2-40B4-BE49-F238E27FC236}">
                <a16:creationId xmlns:a16="http://schemas.microsoft.com/office/drawing/2014/main" id="{B2FC387C-D465-4F83-ABE6-008B45FD37FB}"/>
              </a:ext>
            </a:extLst>
          </p:cNvPr>
          <p:cNvSpPr txBox="1"/>
          <p:nvPr/>
        </p:nvSpPr>
        <p:spPr>
          <a:xfrm>
            <a:off x="559529" y="5565131"/>
            <a:ext cx="8492697" cy="215444"/>
          </a:xfrm>
          <a:prstGeom prst="rect">
            <a:avLst/>
          </a:prstGeom>
          <a:noFill/>
        </p:spPr>
        <p:txBody>
          <a:bodyPr wrap="square" rtlCol="0">
            <a:spAutoFit/>
          </a:bodyPr>
          <a:lstStyle/>
          <a:p>
            <a:r>
              <a:rPr lang="fi-FI" sz="800" dirty="0"/>
              <a:t>[</a:t>
            </a:r>
            <a:r>
              <a:rPr lang="cs-CZ" sz="800" dirty="0"/>
              <a:t>10</a:t>
            </a:r>
            <a:r>
              <a:rPr lang="fi-FI" sz="800" dirty="0"/>
              <a:t>] Picture modified </a:t>
            </a:r>
            <a:r>
              <a:rPr lang="fi-FI" sz="800" dirty="0" err="1"/>
              <a:t>from</a:t>
            </a:r>
            <a:r>
              <a:rPr lang="fi-FI" sz="800" dirty="0"/>
              <a:t> presented business model in VTT (2020)</a:t>
            </a:r>
          </a:p>
        </p:txBody>
      </p:sp>
      <p:grpSp>
        <p:nvGrpSpPr>
          <p:cNvPr id="6" name="Group 5">
            <a:extLst>
              <a:ext uri="{FF2B5EF4-FFF2-40B4-BE49-F238E27FC236}">
                <a16:creationId xmlns:a16="http://schemas.microsoft.com/office/drawing/2014/main" id="{F4D3947A-48D7-4264-85F1-ED7969F8C578}"/>
              </a:ext>
            </a:extLst>
          </p:cNvPr>
          <p:cNvGrpSpPr/>
          <p:nvPr/>
        </p:nvGrpSpPr>
        <p:grpSpPr>
          <a:xfrm>
            <a:off x="350496" y="2535014"/>
            <a:ext cx="8609367" cy="2621021"/>
            <a:chOff x="513653" y="2469269"/>
            <a:chExt cx="8609367" cy="2621021"/>
          </a:xfrm>
        </p:grpSpPr>
        <p:grpSp>
          <p:nvGrpSpPr>
            <p:cNvPr id="33" name="Group 32">
              <a:extLst>
                <a:ext uri="{FF2B5EF4-FFF2-40B4-BE49-F238E27FC236}">
                  <a16:creationId xmlns:a16="http://schemas.microsoft.com/office/drawing/2014/main" id="{B1903F22-AA88-4139-A03E-A8E8AAEA2D5F}"/>
                </a:ext>
              </a:extLst>
            </p:cNvPr>
            <p:cNvGrpSpPr/>
            <p:nvPr/>
          </p:nvGrpSpPr>
          <p:grpSpPr>
            <a:xfrm>
              <a:off x="630323" y="2887168"/>
              <a:ext cx="1206066" cy="742523"/>
              <a:chOff x="572400" y="2686477"/>
              <a:chExt cx="2115369" cy="1177200"/>
            </a:xfrm>
          </p:grpSpPr>
          <p:grpSp>
            <p:nvGrpSpPr>
              <p:cNvPr id="17" name="Group 16">
                <a:extLst>
                  <a:ext uri="{FF2B5EF4-FFF2-40B4-BE49-F238E27FC236}">
                    <a16:creationId xmlns:a16="http://schemas.microsoft.com/office/drawing/2014/main" id="{D5ADF33B-96D3-45C0-8F58-FF8538F7B2EA}"/>
                  </a:ext>
                </a:extLst>
              </p:cNvPr>
              <p:cNvGrpSpPr/>
              <p:nvPr/>
            </p:nvGrpSpPr>
            <p:grpSpPr>
              <a:xfrm>
                <a:off x="572400" y="2686477"/>
                <a:ext cx="720000" cy="720000"/>
                <a:chOff x="4114800" y="2971800"/>
                <a:chExt cx="720000" cy="720000"/>
              </a:xfrm>
            </p:grpSpPr>
            <p:pic>
              <p:nvPicPr>
                <p:cNvPr id="14" name="Graphic 13" descr="Car">
                  <a:extLst>
                    <a:ext uri="{FF2B5EF4-FFF2-40B4-BE49-F238E27FC236}">
                      <a16:creationId xmlns:a16="http://schemas.microsoft.com/office/drawing/2014/main" id="{7D8C60E1-CC56-44AC-BF07-751979A33F9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4800" y="2971800"/>
                  <a:ext cx="720000" cy="720000"/>
                </a:xfrm>
                <a:prstGeom prst="rect">
                  <a:avLst/>
                </a:prstGeom>
              </p:spPr>
            </p:pic>
            <p:pic>
              <p:nvPicPr>
                <p:cNvPr id="12" name="Graphic 11" descr="Lightning bolt">
                  <a:extLst>
                    <a:ext uri="{FF2B5EF4-FFF2-40B4-BE49-F238E27FC236}">
                      <a16:creationId xmlns:a16="http://schemas.microsoft.com/office/drawing/2014/main" id="{4D3313D8-CFE9-4DE9-92C2-CDE7CA19441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76800" y="3033000"/>
                  <a:ext cx="396000" cy="396000"/>
                </a:xfrm>
                <a:prstGeom prst="rect">
                  <a:avLst/>
                </a:prstGeom>
              </p:spPr>
            </p:pic>
          </p:grpSp>
          <p:grpSp>
            <p:nvGrpSpPr>
              <p:cNvPr id="18" name="Group 17">
                <a:extLst>
                  <a:ext uri="{FF2B5EF4-FFF2-40B4-BE49-F238E27FC236}">
                    <a16:creationId xmlns:a16="http://schemas.microsoft.com/office/drawing/2014/main" id="{5E518A22-44D6-4070-A38F-3C499738D41A}"/>
                  </a:ext>
                </a:extLst>
              </p:cNvPr>
              <p:cNvGrpSpPr/>
              <p:nvPr/>
            </p:nvGrpSpPr>
            <p:grpSpPr>
              <a:xfrm>
                <a:off x="1270580" y="2686477"/>
                <a:ext cx="720000" cy="720000"/>
                <a:chOff x="4114800" y="2971800"/>
                <a:chExt cx="720000" cy="720000"/>
              </a:xfrm>
            </p:grpSpPr>
            <p:pic>
              <p:nvPicPr>
                <p:cNvPr id="19" name="Graphic 18" descr="Car">
                  <a:extLst>
                    <a:ext uri="{FF2B5EF4-FFF2-40B4-BE49-F238E27FC236}">
                      <a16:creationId xmlns:a16="http://schemas.microsoft.com/office/drawing/2014/main" id="{ADDD23F5-AC9F-4B79-B37A-57A42237D9B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4800" y="2971800"/>
                  <a:ext cx="720000" cy="720000"/>
                </a:xfrm>
                <a:prstGeom prst="rect">
                  <a:avLst/>
                </a:prstGeom>
              </p:spPr>
            </p:pic>
            <p:pic>
              <p:nvPicPr>
                <p:cNvPr id="20" name="Graphic 19" descr="Lightning bolt">
                  <a:extLst>
                    <a:ext uri="{FF2B5EF4-FFF2-40B4-BE49-F238E27FC236}">
                      <a16:creationId xmlns:a16="http://schemas.microsoft.com/office/drawing/2014/main" id="{C82B3A78-F7B9-42B7-B56E-4F48F8F27CC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76800" y="3033000"/>
                  <a:ext cx="396000" cy="396000"/>
                </a:xfrm>
                <a:prstGeom prst="rect">
                  <a:avLst/>
                </a:prstGeom>
              </p:spPr>
            </p:pic>
          </p:grpSp>
          <p:grpSp>
            <p:nvGrpSpPr>
              <p:cNvPr id="21" name="Group 20">
                <a:extLst>
                  <a:ext uri="{FF2B5EF4-FFF2-40B4-BE49-F238E27FC236}">
                    <a16:creationId xmlns:a16="http://schemas.microsoft.com/office/drawing/2014/main" id="{5DB16533-5D40-427E-AFE8-7E8736C3C220}"/>
                  </a:ext>
                </a:extLst>
              </p:cNvPr>
              <p:cNvGrpSpPr/>
              <p:nvPr/>
            </p:nvGrpSpPr>
            <p:grpSpPr>
              <a:xfrm>
                <a:off x="1967769" y="2686477"/>
                <a:ext cx="720000" cy="720000"/>
                <a:chOff x="4114800" y="2971800"/>
                <a:chExt cx="720000" cy="720000"/>
              </a:xfrm>
            </p:grpSpPr>
            <p:pic>
              <p:nvPicPr>
                <p:cNvPr id="22" name="Graphic 21" descr="Car">
                  <a:extLst>
                    <a:ext uri="{FF2B5EF4-FFF2-40B4-BE49-F238E27FC236}">
                      <a16:creationId xmlns:a16="http://schemas.microsoft.com/office/drawing/2014/main" id="{C141FB94-D5C7-466B-8628-ED98885E16B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4800" y="2971800"/>
                  <a:ext cx="720000" cy="720000"/>
                </a:xfrm>
                <a:prstGeom prst="rect">
                  <a:avLst/>
                </a:prstGeom>
              </p:spPr>
            </p:pic>
            <p:pic>
              <p:nvPicPr>
                <p:cNvPr id="23" name="Graphic 22" descr="Lightning bolt">
                  <a:extLst>
                    <a:ext uri="{FF2B5EF4-FFF2-40B4-BE49-F238E27FC236}">
                      <a16:creationId xmlns:a16="http://schemas.microsoft.com/office/drawing/2014/main" id="{0D421EA0-9D4B-44CB-8D69-0C210F7F79F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76800" y="3033000"/>
                  <a:ext cx="396000" cy="396000"/>
                </a:xfrm>
                <a:prstGeom prst="rect">
                  <a:avLst/>
                </a:prstGeom>
              </p:spPr>
            </p:pic>
          </p:grpSp>
          <p:grpSp>
            <p:nvGrpSpPr>
              <p:cNvPr id="24" name="Group 23">
                <a:extLst>
                  <a:ext uri="{FF2B5EF4-FFF2-40B4-BE49-F238E27FC236}">
                    <a16:creationId xmlns:a16="http://schemas.microsoft.com/office/drawing/2014/main" id="{D537C1D9-52FD-42AD-9604-7DF80FE0A539}"/>
                  </a:ext>
                </a:extLst>
              </p:cNvPr>
              <p:cNvGrpSpPr/>
              <p:nvPr/>
            </p:nvGrpSpPr>
            <p:grpSpPr>
              <a:xfrm>
                <a:off x="572400" y="3143677"/>
                <a:ext cx="720000" cy="720000"/>
                <a:chOff x="4114800" y="2971800"/>
                <a:chExt cx="720000" cy="720000"/>
              </a:xfrm>
            </p:grpSpPr>
            <p:pic>
              <p:nvPicPr>
                <p:cNvPr id="25" name="Graphic 24" descr="Car">
                  <a:extLst>
                    <a:ext uri="{FF2B5EF4-FFF2-40B4-BE49-F238E27FC236}">
                      <a16:creationId xmlns:a16="http://schemas.microsoft.com/office/drawing/2014/main" id="{E476D6D7-1F39-4801-B3E6-763F7727906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4800" y="2971800"/>
                  <a:ext cx="720000" cy="720000"/>
                </a:xfrm>
                <a:prstGeom prst="rect">
                  <a:avLst/>
                </a:prstGeom>
              </p:spPr>
            </p:pic>
            <p:pic>
              <p:nvPicPr>
                <p:cNvPr id="26" name="Graphic 25" descr="Lightning bolt">
                  <a:extLst>
                    <a:ext uri="{FF2B5EF4-FFF2-40B4-BE49-F238E27FC236}">
                      <a16:creationId xmlns:a16="http://schemas.microsoft.com/office/drawing/2014/main" id="{D4E023B5-CCCF-4385-83D4-FE4F471D9B2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76800" y="3033000"/>
                  <a:ext cx="396000" cy="396000"/>
                </a:xfrm>
                <a:prstGeom prst="rect">
                  <a:avLst/>
                </a:prstGeom>
              </p:spPr>
            </p:pic>
          </p:grpSp>
          <p:grpSp>
            <p:nvGrpSpPr>
              <p:cNvPr id="27" name="Group 26">
                <a:extLst>
                  <a:ext uri="{FF2B5EF4-FFF2-40B4-BE49-F238E27FC236}">
                    <a16:creationId xmlns:a16="http://schemas.microsoft.com/office/drawing/2014/main" id="{3F953253-F0EC-4754-920D-2A70D5027B7B}"/>
                  </a:ext>
                </a:extLst>
              </p:cNvPr>
              <p:cNvGrpSpPr/>
              <p:nvPr/>
            </p:nvGrpSpPr>
            <p:grpSpPr>
              <a:xfrm>
                <a:off x="1270580" y="3143677"/>
                <a:ext cx="720000" cy="720000"/>
                <a:chOff x="4114800" y="2971800"/>
                <a:chExt cx="720000" cy="720000"/>
              </a:xfrm>
            </p:grpSpPr>
            <p:pic>
              <p:nvPicPr>
                <p:cNvPr id="28" name="Graphic 27" descr="Car">
                  <a:extLst>
                    <a:ext uri="{FF2B5EF4-FFF2-40B4-BE49-F238E27FC236}">
                      <a16:creationId xmlns:a16="http://schemas.microsoft.com/office/drawing/2014/main" id="{813BE2DE-7A6E-4F12-B4DF-AFF93DBB18C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4800" y="2971800"/>
                  <a:ext cx="720000" cy="720000"/>
                </a:xfrm>
                <a:prstGeom prst="rect">
                  <a:avLst/>
                </a:prstGeom>
              </p:spPr>
            </p:pic>
            <p:pic>
              <p:nvPicPr>
                <p:cNvPr id="29" name="Graphic 28" descr="Lightning bolt">
                  <a:extLst>
                    <a:ext uri="{FF2B5EF4-FFF2-40B4-BE49-F238E27FC236}">
                      <a16:creationId xmlns:a16="http://schemas.microsoft.com/office/drawing/2014/main" id="{EA3FBBCC-F010-46FA-B680-D9336B38437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76800" y="3033000"/>
                  <a:ext cx="396000" cy="396000"/>
                </a:xfrm>
                <a:prstGeom prst="rect">
                  <a:avLst/>
                </a:prstGeom>
              </p:spPr>
            </p:pic>
          </p:grpSp>
          <p:grpSp>
            <p:nvGrpSpPr>
              <p:cNvPr id="30" name="Group 29">
                <a:extLst>
                  <a:ext uri="{FF2B5EF4-FFF2-40B4-BE49-F238E27FC236}">
                    <a16:creationId xmlns:a16="http://schemas.microsoft.com/office/drawing/2014/main" id="{BEDCF320-AEAA-4AF9-9860-592325910CAF}"/>
                  </a:ext>
                </a:extLst>
              </p:cNvPr>
              <p:cNvGrpSpPr/>
              <p:nvPr/>
            </p:nvGrpSpPr>
            <p:grpSpPr>
              <a:xfrm>
                <a:off x="1967769" y="3143677"/>
                <a:ext cx="720000" cy="720000"/>
                <a:chOff x="4114800" y="2971800"/>
                <a:chExt cx="720000" cy="720000"/>
              </a:xfrm>
            </p:grpSpPr>
            <p:pic>
              <p:nvPicPr>
                <p:cNvPr id="31" name="Graphic 30" descr="Car">
                  <a:extLst>
                    <a:ext uri="{FF2B5EF4-FFF2-40B4-BE49-F238E27FC236}">
                      <a16:creationId xmlns:a16="http://schemas.microsoft.com/office/drawing/2014/main" id="{50E6D746-C7E1-4D42-847D-66E68204622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14800" y="2971800"/>
                  <a:ext cx="720000" cy="720000"/>
                </a:xfrm>
                <a:prstGeom prst="rect">
                  <a:avLst/>
                </a:prstGeom>
              </p:spPr>
            </p:pic>
            <p:pic>
              <p:nvPicPr>
                <p:cNvPr id="32" name="Graphic 31" descr="Lightning bolt">
                  <a:extLst>
                    <a:ext uri="{FF2B5EF4-FFF2-40B4-BE49-F238E27FC236}">
                      <a16:creationId xmlns:a16="http://schemas.microsoft.com/office/drawing/2014/main" id="{CE9BBFEB-5F0C-4FA5-8D3D-D47B12F915E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76800" y="3033000"/>
                  <a:ext cx="396000" cy="396000"/>
                </a:xfrm>
                <a:prstGeom prst="rect">
                  <a:avLst/>
                </a:prstGeom>
              </p:spPr>
            </p:pic>
          </p:grpSp>
        </p:grpSp>
        <p:grpSp>
          <p:nvGrpSpPr>
            <p:cNvPr id="42" name="Group 41">
              <a:extLst>
                <a:ext uri="{FF2B5EF4-FFF2-40B4-BE49-F238E27FC236}">
                  <a16:creationId xmlns:a16="http://schemas.microsoft.com/office/drawing/2014/main" id="{D9A43FF5-C876-4698-A6E5-C4ED1566B21B}"/>
                </a:ext>
              </a:extLst>
            </p:cNvPr>
            <p:cNvGrpSpPr/>
            <p:nvPr/>
          </p:nvGrpSpPr>
          <p:grpSpPr>
            <a:xfrm>
              <a:off x="2180493" y="2469269"/>
              <a:ext cx="1562894" cy="1021430"/>
              <a:chOff x="2145268" y="2251407"/>
              <a:chExt cx="1562894" cy="1021430"/>
            </a:xfrm>
          </p:grpSpPr>
          <p:sp>
            <p:nvSpPr>
              <p:cNvPr id="36" name="Rectangle 35">
                <a:extLst>
                  <a:ext uri="{FF2B5EF4-FFF2-40B4-BE49-F238E27FC236}">
                    <a16:creationId xmlns:a16="http://schemas.microsoft.com/office/drawing/2014/main" id="{D57D85E5-2E8F-42B5-8281-A2F685B77C3E}"/>
                  </a:ext>
                </a:extLst>
              </p:cNvPr>
              <p:cNvSpPr/>
              <p:nvPr/>
            </p:nvSpPr>
            <p:spPr>
              <a:xfrm>
                <a:off x="2163524" y="2818693"/>
                <a:ext cx="1544638" cy="454144"/>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err="1">
                    <a:solidFill>
                      <a:schemeClr val="tx1"/>
                    </a:solidFill>
                  </a:rPr>
                  <a:t>e.g</a:t>
                </a:r>
                <a:r>
                  <a:rPr lang="fi-FI" sz="1200">
                    <a:solidFill>
                      <a:schemeClr val="tx1"/>
                    </a:solidFill>
                  </a:rPr>
                  <a:t>. Charging </a:t>
                </a:r>
                <a:r>
                  <a:rPr lang="fi-FI" sz="1200" err="1">
                    <a:solidFill>
                      <a:schemeClr val="tx1"/>
                    </a:solidFill>
                  </a:rPr>
                  <a:t>station</a:t>
                </a:r>
                <a:r>
                  <a:rPr lang="fi-FI" sz="1200">
                    <a:solidFill>
                      <a:schemeClr val="tx1"/>
                    </a:solidFill>
                  </a:rPr>
                  <a:t> </a:t>
                </a:r>
                <a:r>
                  <a:rPr lang="fi-FI" sz="1200" err="1">
                    <a:solidFill>
                      <a:schemeClr val="tx1"/>
                    </a:solidFill>
                  </a:rPr>
                  <a:t>provider</a:t>
                </a:r>
                <a:endParaRPr lang="fi-FI" sz="1200">
                  <a:solidFill>
                    <a:schemeClr val="tx1"/>
                  </a:solidFill>
                </a:endParaRPr>
              </a:p>
            </p:txBody>
          </p:sp>
          <p:sp>
            <p:nvSpPr>
              <p:cNvPr id="39" name="Rectangle 38">
                <a:extLst>
                  <a:ext uri="{FF2B5EF4-FFF2-40B4-BE49-F238E27FC236}">
                    <a16:creationId xmlns:a16="http://schemas.microsoft.com/office/drawing/2014/main" id="{35001403-4095-42BB-BE91-357EFF2DEEE8}"/>
                  </a:ext>
                </a:extLst>
              </p:cNvPr>
              <p:cNvSpPr/>
              <p:nvPr/>
            </p:nvSpPr>
            <p:spPr>
              <a:xfrm>
                <a:off x="2145268" y="2251407"/>
                <a:ext cx="1544638" cy="4541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tx1"/>
                    </a:solidFill>
                  </a:rPr>
                  <a:t>Sub-</a:t>
                </a:r>
                <a:r>
                  <a:rPr lang="fi-FI" sz="1200" err="1">
                    <a:solidFill>
                      <a:schemeClr val="tx1"/>
                    </a:solidFill>
                  </a:rPr>
                  <a:t>aggregators</a:t>
                </a:r>
                <a:endParaRPr lang="fi-FI" sz="1200">
                  <a:solidFill>
                    <a:schemeClr val="tx1"/>
                  </a:solidFill>
                </a:endParaRPr>
              </a:p>
            </p:txBody>
          </p:sp>
        </p:grpSp>
        <p:grpSp>
          <p:nvGrpSpPr>
            <p:cNvPr id="41" name="Group 40">
              <a:extLst>
                <a:ext uri="{FF2B5EF4-FFF2-40B4-BE49-F238E27FC236}">
                  <a16:creationId xmlns:a16="http://schemas.microsoft.com/office/drawing/2014/main" id="{0196601D-047A-4524-8E26-FF8C03A42BF2}"/>
                </a:ext>
              </a:extLst>
            </p:cNvPr>
            <p:cNvGrpSpPr/>
            <p:nvPr/>
          </p:nvGrpSpPr>
          <p:grpSpPr>
            <a:xfrm>
              <a:off x="4780190" y="2474826"/>
              <a:ext cx="1544638" cy="1015873"/>
              <a:chOff x="4663521" y="2256964"/>
              <a:chExt cx="1544638" cy="1015873"/>
            </a:xfrm>
          </p:grpSpPr>
          <p:sp>
            <p:nvSpPr>
              <p:cNvPr id="37" name="Rectangle 36">
                <a:extLst>
                  <a:ext uri="{FF2B5EF4-FFF2-40B4-BE49-F238E27FC236}">
                    <a16:creationId xmlns:a16="http://schemas.microsoft.com/office/drawing/2014/main" id="{1931DA0E-E23F-40B0-B5C4-9C8E37A37B3C}"/>
                  </a:ext>
                </a:extLst>
              </p:cNvPr>
              <p:cNvSpPr/>
              <p:nvPr/>
            </p:nvSpPr>
            <p:spPr>
              <a:xfrm>
                <a:off x="4663521" y="2818693"/>
                <a:ext cx="1544638" cy="454144"/>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tx1"/>
                    </a:solidFill>
                  </a:rPr>
                  <a:t>Virtual Power </a:t>
                </a:r>
                <a:r>
                  <a:rPr lang="fi-FI" sz="1200" err="1">
                    <a:solidFill>
                      <a:schemeClr val="tx1"/>
                    </a:solidFill>
                  </a:rPr>
                  <a:t>Plant</a:t>
                </a:r>
                <a:endParaRPr lang="fi-FI" sz="1200">
                  <a:solidFill>
                    <a:schemeClr val="tx1"/>
                  </a:solidFill>
                </a:endParaRPr>
              </a:p>
            </p:txBody>
          </p:sp>
          <p:sp>
            <p:nvSpPr>
              <p:cNvPr id="40" name="Rectangle 39">
                <a:extLst>
                  <a:ext uri="{FF2B5EF4-FFF2-40B4-BE49-F238E27FC236}">
                    <a16:creationId xmlns:a16="http://schemas.microsoft.com/office/drawing/2014/main" id="{CB17691E-19C8-4CCE-98EB-523BC2A3D9A4}"/>
                  </a:ext>
                </a:extLst>
              </p:cNvPr>
              <p:cNvSpPr/>
              <p:nvPr/>
            </p:nvSpPr>
            <p:spPr>
              <a:xfrm>
                <a:off x="4663521" y="2256964"/>
                <a:ext cx="1544638" cy="4541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err="1">
                    <a:solidFill>
                      <a:schemeClr val="tx1"/>
                    </a:solidFill>
                  </a:rPr>
                  <a:t>Aggregator</a:t>
                </a:r>
                <a:endParaRPr lang="fi-FI" sz="1200">
                  <a:solidFill>
                    <a:schemeClr val="tx1"/>
                  </a:solidFill>
                </a:endParaRPr>
              </a:p>
            </p:txBody>
          </p:sp>
        </p:grpSp>
        <p:grpSp>
          <p:nvGrpSpPr>
            <p:cNvPr id="44" name="Group 43">
              <a:extLst>
                <a:ext uri="{FF2B5EF4-FFF2-40B4-BE49-F238E27FC236}">
                  <a16:creationId xmlns:a16="http://schemas.microsoft.com/office/drawing/2014/main" id="{810EFD34-C54E-4301-AFE0-5ECB528A722F}"/>
                </a:ext>
              </a:extLst>
            </p:cNvPr>
            <p:cNvGrpSpPr/>
            <p:nvPr/>
          </p:nvGrpSpPr>
          <p:grpSpPr>
            <a:xfrm>
              <a:off x="7193324" y="2469269"/>
              <a:ext cx="1544638" cy="1026229"/>
              <a:chOff x="6391199" y="2246608"/>
              <a:chExt cx="1544638" cy="1026229"/>
            </a:xfrm>
          </p:grpSpPr>
          <p:sp>
            <p:nvSpPr>
              <p:cNvPr id="38" name="Rectangle 37">
                <a:extLst>
                  <a:ext uri="{FF2B5EF4-FFF2-40B4-BE49-F238E27FC236}">
                    <a16:creationId xmlns:a16="http://schemas.microsoft.com/office/drawing/2014/main" id="{03C48E38-7E36-4828-8E49-5E28541A2E72}"/>
                  </a:ext>
                </a:extLst>
              </p:cNvPr>
              <p:cNvSpPr/>
              <p:nvPr/>
            </p:nvSpPr>
            <p:spPr>
              <a:xfrm>
                <a:off x="6391199" y="2246608"/>
                <a:ext cx="1544638" cy="4541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tx1"/>
                    </a:solidFill>
                  </a:rPr>
                  <a:t>Balance </a:t>
                </a:r>
                <a:r>
                  <a:rPr lang="fi-FI" sz="1200" err="1">
                    <a:solidFill>
                      <a:schemeClr val="tx1"/>
                    </a:solidFill>
                  </a:rPr>
                  <a:t>Responsibility</a:t>
                </a:r>
                <a:r>
                  <a:rPr lang="fi-FI" sz="1200">
                    <a:solidFill>
                      <a:schemeClr val="tx1"/>
                    </a:solidFill>
                  </a:rPr>
                  <a:t> Party</a:t>
                </a:r>
              </a:p>
            </p:txBody>
          </p:sp>
          <p:sp>
            <p:nvSpPr>
              <p:cNvPr id="43" name="Rectangle 42">
                <a:extLst>
                  <a:ext uri="{FF2B5EF4-FFF2-40B4-BE49-F238E27FC236}">
                    <a16:creationId xmlns:a16="http://schemas.microsoft.com/office/drawing/2014/main" id="{F505BABD-C2F9-4BC9-AD8A-61476B2FD964}"/>
                  </a:ext>
                </a:extLst>
              </p:cNvPr>
              <p:cNvSpPr/>
              <p:nvPr/>
            </p:nvSpPr>
            <p:spPr>
              <a:xfrm>
                <a:off x="6391199" y="2818693"/>
                <a:ext cx="1544638" cy="454144"/>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tx1"/>
                    </a:solidFill>
                  </a:rPr>
                  <a:t>DR target</a:t>
                </a:r>
              </a:p>
            </p:txBody>
          </p:sp>
        </p:grpSp>
        <p:pic>
          <p:nvPicPr>
            <p:cNvPr id="46" name="Picture 45">
              <a:extLst>
                <a:ext uri="{FF2B5EF4-FFF2-40B4-BE49-F238E27FC236}">
                  <a16:creationId xmlns:a16="http://schemas.microsoft.com/office/drawing/2014/main" id="{118AE3AD-3077-4BE3-9F2D-A45D7FB34E97}"/>
                </a:ext>
              </a:extLst>
            </p:cNvPr>
            <p:cNvPicPr>
              <a:picLocks noChangeAspect="1"/>
            </p:cNvPicPr>
            <p:nvPr/>
          </p:nvPicPr>
          <p:blipFill>
            <a:blip r:embed="rId11"/>
            <a:stretch>
              <a:fillRect/>
            </a:stretch>
          </p:blipFill>
          <p:spPr>
            <a:xfrm>
              <a:off x="8506368" y="3332509"/>
              <a:ext cx="616652" cy="297182"/>
            </a:xfrm>
            <a:prstGeom prst="rect">
              <a:avLst/>
            </a:prstGeom>
          </p:spPr>
        </p:pic>
        <p:sp>
          <p:nvSpPr>
            <p:cNvPr id="47" name="Rectangle 46">
              <a:extLst>
                <a:ext uri="{FF2B5EF4-FFF2-40B4-BE49-F238E27FC236}">
                  <a16:creationId xmlns:a16="http://schemas.microsoft.com/office/drawing/2014/main" id="{25B650E9-A3AA-48FF-A6A0-0D5CA65A9635}"/>
                </a:ext>
              </a:extLst>
            </p:cNvPr>
            <p:cNvSpPr/>
            <p:nvPr/>
          </p:nvSpPr>
          <p:spPr>
            <a:xfrm>
              <a:off x="513653" y="2469269"/>
              <a:ext cx="1544638" cy="45414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tx1"/>
                  </a:solidFill>
                </a:rPr>
                <a:t>Distributed </a:t>
              </a:r>
              <a:r>
                <a:rPr lang="fi-FI" sz="1200" err="1">
                  <a:solidFill>
                    <a:schemeClr val="tx1"/>
                  </a:solidFill>
                </a:rPr>
                <a:t>energy</a:t>
              </a:r>
              <a:r>
                <a:rPr lang="fi-FI" sz="1200">
                  <a:solidFill>
                    <a:schemeClr val="tx1"/>
                  </a:solidFill>
                </a:rPr>
                <a:t> </a:t>
              </a:r>
              <a:r>
                <a:rPr lang="fi-FI" sz="1200" err="1">
                  <a:solidFill>
                    <a:schemeClr val="tx1"/>
                  </a:solidFill>
                </a:rPr>
                <a:t>resource</a:t>
              </a:r>
              <a:endParaRPr lang="fi-FI" sz="1200">
                <a:solidFill>
                  <a:schemeClr val="tx1"/>
                </a:solidFill>
              </a:endParaRPr>
            </a:p>
          </p:txBody>
        </p:sp>
        <p:grpSp>
          <p:nvGrpSpPr>
            <p:cNvPr id="64" name="Group 63">
              <a:extLst>
                <a:ext uri="{FF2B5EF4-FFF2-40B4-BE49-F238E27FC236}">
                  <a16:creationId xmlns:a16="http://schemas.microsoft.com/office/drawing/2014/main" id="{3147D590-28E0-43BB-B032-260BADDC2FC1}"/>
                </a:ext>
              </a:extLst>
            </p:cNvPr>
            <p:cNvGrpSpPr/>
            <p:nvPr/>
          </p:nvGrpSpPr>
          <p:grpSpPr>
            <a:xfrm>
              <a:off x="3950145" y="2886690"/>
              <a:ext cx="788875" cy="400110"/>
              <a:chOff x="3267075" y="4640393"/>
              <a:chExt cx="983456" cy="400110"/>
            </a:xfrm>
          </p:grpSpPr>
          <p:cxnSp>
            <p:nvCxnSpPr>
              <p:cNvPr id="53" name="Straight Arrow Connector 52">
                <a:extLst>
                  <a:ext uri="{FF2B5EF4-FFF2-40B4-BE49-F238E27FC236}">
                    <a16:creationId xmlns:a16="http://schemas.microsoft.com/office/drawing/2014/main" id="{A88A88E0-973D-40F6-85E0-1C583D6D42AD}"/>
                  </a:ext>
                </a:extLst>
              </p:cNvPr>
              <p:cNvCxnSpPr>
                <a:cxnSpLocks/>
                <a:stCxn id="58" idx="1"/>
              </p:cNvCxnSpPr>
              <p:nvPr/>
            </p:nvCxnSpPr>
            <p:spPr>
              <a:xfrm flipH="1">
                <a:off x="3267075" y="4840448"/>
                <a:ext cx="364039" cy="0"/>
              </a:xfrm>
              <a:prstGeom prst="straightConnector1">
                <a:avLst/>
              </a:prstGeom>
              <a:ln>
                <a:solidFill>
                  <a:srgbClr val="00B050"/>
                </a:solidFill>
                <a:tailEnd type="triangle"/>
              </a:ln>
              <a:effectLst/>
            </p:spPr>
            <p:style>
              <a:lnRef idx="2">
                <a:schemeClr val="accent4"/>
              </a:lnRef>
              <a:fillRef idx="0">
                <a:schemeClr val="accent4"/>
              </a:fillRef>
              <a:effectRef idx="1">
                <a:schemeClr val="accent4"/>
              </a:effectRef>
              <a:fontRef idx="minor">
                <a:schemeClr val="tx1"/>
              </a:fontRef>
            </p:style>
          </p:cxnSp>
          <p:cxnSp>
            <p:nvCxnSpPr>
              <p:cNvPr id="56" name="Straight Connector 55">
                <a:extLst>
                  <a:ext uri="{FF2B5EF4-FFF2-40B4-BE49-F238E27FC236}">
                    <a16:creationId xmlns:a16="http://schemas.microsoft.com/office/drawing/2014/main" id="{192D8A80-61B1-43C2-A316-1D130E780B94}"/>
                  </a:ext>
                </a:extLst>
              </p:cNvPr>
              <p:cNvCxnSpPr>
                <a:cxnSpLocks/>
                <a:stCxn id="58" idx="3"/>
              </p:cNvCxnSpPr>
              <p:nvPr/>
            </p:nvCxnSpPr>
            <p:spPr>
              <a:xfrm>
                <a:off x="3958448" y="4840448"/>
                <a:ext cx="292083" cy="0"/>
              </a:xfrm>
              <a:prstGeom prst="line">
                <a:avLst/>
              </a:prstGeom>
              <a:ln>
                <a:solidFill>
                  <a:srgbClr val="00B050"/>
                </a:solidFill>
              </a:ln>
              <a:effectLst/>
            </p:spPr>
            <p:style>
              <a:lnRef idx="2">
                <a:schemeClr val="accent4"/>
              </a:lnRef>
              <a:fillRef idx="0">
                <a:schemeClr val="accent4"/>
              </a:fillRef>
              <a:effectRef idx="1">
                <a:schemeClr val="accent4"/>
              </a:effectRef>
              <a:fontRef idx="minor">
                <a:schemeClr val="tx1"/>
              </a:fontRef>
            </p:style>
          </p:cxnSp>
          <p:sp>
            <p:nvSpPr>
              <p:cNvPr id="58" name="TextBox 57">
                <a:extLst>
                  <a:ext uri="{FF2B5EF4-FFF2-40B4-BE49-F238E27FC236}">
                    <a16:creationId xmlns:a16="http://schemas.microsoft.com/office/drawing/2014/main" id="{55B717F9-6D06-45A9-92D2-6203F7DC9897}"/>
                  </a:ext>
                </a:extLst>
              </p:cNvPr>
              <p:cNvSpPr txBox="1"/>
              <p:nvPr/>
            </p:nvSpPr>
            <p:spPr>
              <a:xfrm>
                <a:off x="3631114" y="4640393"/>
                <a:ext cx="327334" cy="400110"/>
              </a:xfrm>
              <a:prstGeom prst="rect">
                <a:avLst/>
              </a:prstGeom>
              <a:noFill/>
            </p:spPr>
            <p:txBody>
              <a:bodyPr wrap="none" rtlCol="0">
                <a:spAutoFit/>
              </a:bodyPr>
              <a:lstStyle/>
              <a:p>
                <a:r>
                  <a:rPr lang="fi-FI" b="1">
                    <a:solidFill>
                      <a:srgbClr val="00B050"/>
                    </a:solidFill>
                  </a:rPr>
                  <a:t>€</a:t>
                </a:r>
              </a:p>
            </p:txBody>
          </p:sp>
        </p:grpSp>
        <p:grpSp>
          <p:nvGrpSpPr>
            <p:cNvPr id="84" name="Group 83">
              <a:extLst>
                <a:ext uri="{FF2B5EF4-FFF2-40B4-BE49-F238E27FC236}">
                  <a16:creationId xmlns:a16="http://schemas.microsoft.com/office/drawing/2014/main" id="{EFF36D08-61B7-40B5-964F-B89E5DDFE35F}"/>
                </a:ext>
              </a:extLst>
            </p:cNvPr>
            <p:cNvGrpSpPr/>
            <p:nvPr/>
          </p:nvGrpSpPr>
          <p:grpSpPr>
            <a:xfrm>
              <a:off x="3934120" y="3212172"/>
              <a:ext cx="845826" cy="338554"/>
              <a:chOff x="3776525" y="3732960"/>
              <a:chExt cx="845826" cy="338554"/>
            </a:xfrm>
          </p:grpSpPr>
          <p:cxnSp>
            <p:nvCxnSpPr>
              <p:cNvPr id="66" name="Straight Arrow Connector 65">
                <a:extLst>
                  <a:ext uri="{FF2B5EF4-FFF2-40B4-BE49-F238E27FC236}">
                    <a16:creationId xmlns:a16="http://schemas.microsoft.com/office/drawing/2014/main" id="{8F692189-39A5-4BB6-8DBA-4C2BD6E1326D}"/>
                  </a:ext>
                </a:extLst>
              </p:cNvPr>
              <p:cNvCxnSpPr>
                <a:cxnSpLocks/>
                <a:stCxn id="68" idx="3"/>
              </p:cNvCxnSpPr>
              <p:nvPr/>
            </p:nvCxnSpPr>
            <p:spPr>
              <a:xfrm>
                <a:off x="4382730" y="3902237"/>
                <a:ext cx="239621" cy="0"/>
              </a:xfrm>
              <a:prstGeom prst="straightConnector1">
                <a:avLst/>
              </a:prstGeom>
              <a:ln>
                <a:solidFill>
                  <a:srgbClr val="FF0000"/>
                </a:solidFill>
                <a:tailEnd type="triangle"/>
              </a:ln>
              <a:effectLst/>
            </p:spPr>
            <p:style>
              <a:lnRef idx="2">
                <a:schemeClr val="accent4"/>
              </a:lnRef>
              <a:fillRef idx="0">
                <a:schemeClr val="accent4"/>
              </a:fillRef>
              <a:effectRef idx="1">
                <a:schemeClr val="accent4"/>
              </a:effectRef>
              <a:fontRef idx="minor">
                <a:schemeClr val="tx1"/>
              </a:fontRef>
            </p:style>
          </p:cxnSp>
          <p:cxnSp>
            <p:nvCxnSpPr>
              <p:cNvPr id="67" name="Straight Connector 66">
                <a:extLst>
                  <a:ext uri="{FF2B5EF4-FFF2-40B4-BE49-F238E27FC236}">
                    <a16:creationId xmlns:a16="http://schemas.microsoft.com/office/drawing/2014/main" id="{68655193-2E87-401B-9E42-AE074D56BB4F}"/>
                  </a:ext>
                </a:extLst>
              </p:cNvPr>
              <p:cNvCxnSpPr>
                <a:cxnSpLocks/>
                <a:stCxn id="68" idx="1"/>
              </p:cNvCxnSpPr>
              <p:nvPr/>
            </p:nvCxnSpPr>
            <p:spPr>
              <a:xfrm flipH="1">
                <a:off x="3776525" y="3902237"/>
                <a:ext cx="192689" cy="0"/>
              </a:xfrm>
              <a:prstGeom prst="line">
                <a:avLst/>
              </a:prstGeom>
              <a:ln>
                <a:solidFill>
                  <a:srgbClr val="FF0000"/>
                </a:solidFill>
              </a:ln>
              <a:effectLst/>
            </p:spPr>
            <p:style>
              <a:lnRef idx="2">
                <a:schemeClr val="accent4"/>
              </a:lnRef>
              <a:fillRef idx="0">
                <a:schemeClr val="accent4"/>
              </a:fillRef>
              <a:effectRef idx="1">
                <a:schemeClr val="accent4"/>
              </a:effectRef>
              <a:fontRef idx="minor">
                <a:schemeClr val="tx1"/>
              </a:fontRef>
            </p:style>
          </p:cxnSp>
          <p:sp>
            <p:nvSpPr>
              <p:cNvPr id="68" name="TextBox 67">
                <a:extLst>
                  <a:ext uri="{FF2B5EF4-FFF2-40B4-BE49-F238E27FC236}">
                    <a16:creationId xmlns:a16="http://schemas.microsoft.com/office/drawing/2014/main" id="{2942AECB-D08B-4F48-8DA4-DE233F935790}"/>
                  </a:ext>
                </a:extLst>
              </p:cNvPr>
              <p:cNvSpPr txBox="1"/>
              <p:nvPr/>
            </p:nvSpPr>
            <p:spPr>
              <a:xfrm>
                <a:off x="3969214" y="3732960"/>
                <a:ext cx="413516" cy="338554"/>
              </a:xfrm>
              <a:prstGeom prst="rect">
                <a:avLst/>
              </a:prstGeom>
              <a:noFill/>
            </p:spPr>
            <p:txBody>
              <a:bodyPr wrap="square" rtlCol="0">
                <a:spAutoFit/>
              </a:bodyPr>
              <a:lstStyle/>
              <a:p>
                <a:pPr algn="ctr"/>
                <a:r>
                  <a:rPr lang="fi-FI" sz="800" b="1">
                    <a:solidFill>
                      <a:srgbClr val="FF0000"/>
                    </a:solidFill>
                  </a:rPr>
                  <a:t>kWh kW</a:t>
                </a:r>
              </a:p>
            </p:txBody>
          </p:sp>
        </p:grpSp>
        <p:grpSp>
          <p:nvGrpSpPr>
            <p:cNvPr id="85" name="Group 84">
              <a:extLst>
                <a:ext uri="{FF2B5EF4-FFF2-40B4-BE49-F238E27FC236}">
                  <a16:creationId xmlns:a16="http://schemas.microsoft.com/office/drawing/2014/main" id="{1C6D53EC-F143-46BC-8446-515FA1572A2A}"/>
                </a:ext>
              </a:extLst>
            </p:cNvPr>
            <p:cNvGrpSpPr/>
            <p:nvPr/>
          </p:nvGrpSpPr>
          <p:grpSpPr>
            <a:xfrm>
              <a:off x="6363523" y="2941919"/>
              <a:ext cx="788875" cy="400110"/>
              <a:chOff x="3267075" y="4640393"/>
              <a:chExt cx="983456" cy="400110"/>
            </a:xfrm>
          </p:grpSpPr>
          <p:cxnSp>
            <p:nvCxnSpPr>
              <p:cNvPr id="86" name="Straight Arrow Connector 85">
                <a:extLst>
                  <a:ext uri="{FF2B5EF4-FFF2-40B4-BE49-F238E27FC236}">
                    <a16:creationId xmlns:a16="http://schemas.microsoft.com/office/drawing/2014/main" id="{5F7AAA71-2431-49E6-9DF0-018394183B15}"/>
                  </a:ext>
                </a:extLst>
              </p:cNvPr>
              <p:cNvCxnSpPr>
                <a:cxnSpLocks/>
                <a:stCxn id="88" idx="1"/>
              </p:cNvCxnSpPr>
              <p:nvPr/>
            </p:nvCxnSpPr>
            <p:spPr>
              <a:xfrm flipH="1">
                <a:off x="3267075" y="4840448"/>
                <a:ext cx="364039" cy="0"/>
              </a:xfrm>
              <a:prstGeom prst="straightConnector1">
                <a:avLst/>
              </a:prstGeom>
              <a:ln>
                <a:solidFill>
                  <a:srgbClr val="00B050"/>
                </a:solidFill>
                <a:tailEnd type="triangle"/>
              </a:ln>
              <a:effectLst/>
            </p:spPr>
            <p:style>
              <a:lnRef idx="2">
                <a:schemeClr val="accent4"/>
              </a:lnRef>
              <a:fillRef idx="0">
                <a:schemeClr val="accent4"/>
              </a:fillRef>
              <a:effectRef idx="1">
                <a:schemeClr val="accent4"/>
              </a:effectRef>
              <a:fontRef idx="minor">
                <a:schemeClr val="tx1"/>
              </a:fontRef>
            </p:style>
          </p:cxnSp>
          <p:cxnSp>
            <p:nvCxnSpPr>
              <p:cNvPr id="87" name="Straight Connector 86">
                <a:extLst>
                  <a:ext uri="{FF2B5EF4-FFF2-40B4-BE49-F238E27FC236}">
                    <a16:creationId xmlns:a16="http://schemas.microsoft.com/office/drawing/2014/main" id="{44E77ADA-9403-445C-A718-F2C3A19375A2}"/>
                  </a:ext>
                </a:extLst>
              </p:cNvPr>
              <p:cNvCxnSpPr>
                <a:cxnSpLocks/>
                <a:stCxn id="88" idx="3"/>
              </p:cNvCxnSpPr>
              <p:nvPr/>
            </p:nvCxnSpPr>
            <p:spPr>
              <a:xfrm>
                <a:off x="3958448" y="4840448"/>
                <a:ext cx="292083" cy="0"/>
              </a:xfrm>
              <a:prstGeom prst="line">
                <a:avLst/>
              </a:prstGeom>
              <a:ln>
                <a:solidFill>
                  <a:srgbClr val="00B050"/>
                </a:solidFill>
              </a:ln>
              <a:effectLst/>
            </p:spPr>
            <p:style>
              <a:lnRef idx="2">
                <a:schemeClr val="accent4"/>
              </a:lnRef>
              <a:fillRef idx="0">
                <a:schemeClr val="accent4"/>
              </a:fillRef>
              <a:effectRef idx="1">
                <a:schemeClr val="accent4"/>
              </a:effectRef>
              <a:fontRef idx="minor">
                <a:schemeClr val="tx1"/>
              </a:fontRef>
            </p:style>
          </p:cxnSp>
          <p:sp>
            <p:nvSpPr>
              <p:cNvPr id="88" name="TextBox 87">
                <a:extLst>
                  <a:ext uri="{FF2B5EF4-FFF2-40B4-BE49-F238E27FC236}">
                    <a16:creationId xmlns:a16="http://schemas.microsoft.com/office/drawing/2014/main" id="{4983B499-A5B7-4C44-8736-42133294C35A}"/>
                  </a:ext>
                </a:extLst>
              </p:cNvPr>
              <p:cNvSpPr txBox="1"/>
              <p:nvPr/>
            </p:nvSpPr>
            <p:spPr>
              <a:xfrm>
                <a:off x="3631114" y="4640393"/>
                <a:ext cx="327334" cy="400110"/>
              </a:xfrm>
              <a:prstGeom prst="rect">
                <a:avLst/>
              </a:prstGeom>
              <a:noFill/>
            </p:spPr>
            <p:txBody>
              <a:bodyPr wrap="none" rtlCol="0">
                <a:spAutoFit/>
              </a:bodyPr>
              <a:lstStyle/>
              <a:p>
                <a:r>
                  <a:rPr lang="fi-FI" b="1">
                    <a:solidFill>
                      <a:srgbClr val="00B050"/>
                    </a:solidFill>
                  </a:rPr>
                  <a:t>€</a:t>
                </a:r>
              </a:p>
            </p:txBody>
          </p:sp>
        </p:grpSp>
        <p:grpSp>
          <p:nvGrpSpPr>
            <p:cNvPr id="89" name="Group 88">
              <a:extLst>
                <a:ext uri="{FF2B5EF4-FFF2-40B4-BE49-F238E27FC236}">
                  <a16:creationId xmlns:a16="http://schemas.microsoft.com/office/drawing/2014/main" id="{A970B2D6-2D0E-43F9-A401-75681E11C8D4}"/>
                </a:ext>
              </a:extLst>
            </p:cNvPr>
            <p:cNvGrpSpPr/>
            <p:nvPr/>
          </p:nvGrpSpPr>
          <p:grpSpPr>
            <a:xfrm>
              <a:off x="6347498" y="3267401"/>
              <a:ext cx="845826" cy="338554"/>
              <a:chOff x="3776525" y="3732960"/>
              <a:chExt cx="845826" cy="338554"/>
            </a:xfrm>
          </p:grpSpPr>
          <p:cxnSp>
            <p:nvCxnSpPr>
              <p:cNvPr id="90" name="Straight Arrow Connector 89">
                <a:extLst>
                  <a:ext uri="{FF2B5EF4-FFF2-40B4-BE49-F238E27FC236}">
                    <a16:creationId xmlns:a16="http://schemas.microsoft.com/office/drawing/2014/main" id="{942D4BAD-01F0-4DE9-9EFE-FB6D66D3FBAB}"/>
                  </a:ext>
                </a:extLst>
              </p:cNvPr>
              <p:cNvCxnSpPr>
                <a:cxnSpLocks/>
                <a:stCxn id="92" idx="3"/>
              </p:cNvCxnSpPr>
              <p:nvPr/>
            </p:nvCxnSpPr>
            <p:spPr>
              <a:xfrm>
                <a:off x="4382730" y="3902237"/>
                <a:ext cx="239621" cy="0"/>
              </a:xfrm>
              <a:prstGeom prst="straightConnector1">
                <a:avLst/>
              </a:prstGeom>
              <a:ln>
                <a:solidFill>
                  <a:srgbClr val="FF0000"/>
                </a:solidFill>
                <a:tailEnd type="triangle"/>
              </a:ln>
              <a:effectLst/>
            </p:spPr>
            <p:style>
              <a:lnRef idx="2">
                <a:schemeClr val="accent4"/>
              </a:lnRef>
              <a:fillRef idx="0">
                <a:schemeClr val="accent4"/>
              </a:fillRef>
              <a:effectRef idx="1">
                <a:schemeClr val="accent4"/>
              </a:effectRef>
              <a:fontRef idx="minor">
                <a:schemeClr val="tx1"/>
              </a:fontRef>
            </p:style>
          </p:cxnSp>
          <p:cxnSp>
            <p:nvCxnSpPr>
              <p:cNvPr id="91" name="Straight Connector 90">
                <a:extLst>
                  <a:ext uri="{FF2B5EF4-FFF2-40B4-BE49-F238E27FC236}">
                    <a16:creationId xmlns:a16="http://schemas.microsoft.com/office/drawing/2014/main" id="{1E34BDCA-4D49-43E9-8363-359F5528B789}"/>
                  </a:ext>
                </a:extLst>
              </p:cNvPr>
              <p:cNvCxnSpPr>
                <a:cxnSpLocks/>
                <a:stCxn id="92" idx="1"/>
              </p:cNvCxnSpPr>
              <p:nvPr/>
            </p:nvCxnSpPr>
            <p:spPr>
              <a:xfrm flipH="1">
                <a:off x="3776525" y="3902237"/>
                <a:ext cx="192689" cy="0"/>
              </a:xfrm>
              <a:prstGeom prst="line">
                <a:avLst/>
              </a:prstGeom>
              <a:ln>
                <a:solidFill>
                  <a:srgbClr val="FF0000"/>
                </a:solidFill>
              </a:ln>
              <a:effectLst/>
            </p:spPr>
            <p:style>
              <a:lnRef idx="2">
                <a:schemeClr val="accent4"/>
              </a:lnRef>
              <a:fillRef idx="0">
                <a:schemeClr val="accent4"/>
              </a:fillRef>
              <a:effectRef idx="1">
                <a:schemeClr val="accent4"/>
              </a:effectRef>
              <a:fontRef idx="minor">
                <a:schemeClr val="tx1"/>
              </a:fontRef>
            </p:style>
          </p:cxnSp>
          <p:sp>
            <p:nvSpPr>
              <p:cNvPr id="92" name="TextBox 91">
                <a:extLst>
                  <a:ext uri="{FF2B5EF4-FFF2-40B4-BE49-F238E27FC236}">
                    <a16:creationId xmlns:a16="http://schemas.microsoft.com/office/drawing/2014/main" id="{CEC0EB62-080D-4440-8BB1-78DF42DC40BD}"/>
                  </a:ext>
                </a:extLst>
              </p:cNvPr>
              <p:cNvSpPr txBox="1"/>
              <p:nvPr/>
            </p:nvSpPr>
            <p:spPr>
              <a:xfrm>
                <a:off x="3969214" y="3732960"/>
                <a:ext cx="413516" cy="338554"/>
              </a:xfrm>
              <a:prstGeom prst="rect">
                <a:avLst/>
              </a:prstGeom>
              <a:noFill/>
            </p:spPr>
            <p:txBody>
              <a:bodyPr wrap="square" rtlCol="0">
                <a:spAutoFit/>
              </a:bodyPr>
              <a:lstStyle/>
              <a:p>
                <a:pPr algn="ctr"/>
                <a:r>
                  <a:rPr lang="fi-FI" sz="800" b="1">
                    <a:solidFill>
                      <a:srgbClr val="FF0000"/>
                    </a:solidFill>
                  </a:rPr>
                  <a:t>kWh kW</a:t>
                </a:r>
              </a:p>
            </p:txBody>
          </p:sp>
        </p:grpSp>
        <p:sp>
          <p:nvSpPr>
            <p:cNvPr id="109" name="Rectangle 108">
              <a:extLst>
                <a:ext uri="{FF2B5EF4-FFF2-40B4-BE49-F238E27FC236}">
                  <a16:creationId xmlns:a16="http://schemas.microsoft.com/office/drawing/2014/main" id="{2364FCDF-1665-4285-BB20-10969510B7E0}"/>
                </a:ext>
              </a:extLst>
            </p:cNvPr>
            <p:cNvSpPr/>
            <p:nvPr/>
          </p:nvSpPr>
          <p:spPr>
            <a:xfrm>
              <a:off x="2178396" y="3570701"/>
              <a:ext cx="1544638" cy="45414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bg1">
                      <a:lumMod val="50000"/>
                    </a:schemeClr>
                  </a:solidFill>
                </a:rPr>
                <a:t>Industrial </a:t>
              </a:r>
              <a:r>
                <a:rPr lang="fi-FI" sz="1200" err="1">
                  <a:solidFill>
                    <a:schemeClr val="bg1">
                      <a:lumMod val="50000"/>
                    </a:schemeClr>
                  </a:solidFill>
                </a:rPr>
                <a:t>loads</a:t>
              </a:r>
              <a:endParaRPr lang="fi-FI" sz="1200">
                <a:solidFill>
                  <a:schemeClr val="bg1">
                    <a:lumMod val="50000"/>
                  </a:schemeClr>
                </a:solidFill>
              </a:endParaRPr>
            </a:p>
          </p:txBody>
        </p:sp>
        <p:sp>
          <p:nvSpPr>
            <p:cNvPr id="110" name="Rectangle 109">
              <a:extLst>
                <a:ext uri="{FF2B5EF4-FFF2-40B4-BE49-F238E27FC236}">
                  <a16:creationId xmlns:a16="http://schemas.microsoft.com/office/drawing/2014/main" id="{FB38B7CD-8FAD-442B-9643-6113916E3B4C}"/>
                </a:ext>
              </a:extLst>
            </p:cNvPr>
            <p:cNvSpPr/>
            <p:nvPr/>
          </p:nvSpPr>
          <p:spPr>
            <a:xfrm>
              <a:off x="2178396" y="4087953"/>
              <a:ext cx="1544638" cy="45414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a:solidFill>
                    <a:schemeClr val="bg1">
                      <a:lumMod val="50000"/>
                    </a:schemeClr>
                  </a:solidFill>
                </a:rPr>
                <a:t>Building </a:t>
              </a:r>
              <a:r>
                <a:rPr lang="fi-FI" sz="1200" err="1">
                  <a:solidFill>
                    <a:schemeClr val="bg1">
                      <a:lumMod val="50000"/>
                    </a:schemeClr>
                  </a:solidFill>
                </a:rPr>
                <a:t>loads</a:t>
              </a:r>
              <a:endParaRPr lang="fi-FI" sz="1200">
                <a:solidFill>
                  <a:schemeClr val="bg1">
                    <a:lumMod val="50000"/>
                  </a:schemeClr>
                </a:solidFill>
              </a:endParaRPr>
            </a:p>
          </p:txBody>
        </p:sp>
        <p:sp>
          <p:nvSpPr>
            <p:cNvPr id="111" name="Rectangle 110">
              <a:extLst>
                <a:ext uri="{FF2B5EF4-FFF2-40B4-BE49-F238E27FC236}">
                  <a16:creationId xmlns:a16="http://schemas.microsoft.com/office/drawing/2014/main" id="{47726AAF-36D3-4B8E-8BB8-7C8790AB6123}"/>
                </a:ext>
              </a:extLst>
            </p:cNvPr>
            <p:cNvSpPr/>
            <p:nvPr/>
          </p:nvSpPr>
          <p:spPr>
            <a:xfrm>
              <a:off x="2074732" y="2923414"/>
              <a:ext cx="1753909" cy="2166876"/>
            </a:xfrm>
            <a:prstGeom prst="rect">
              <a:avLst/>
            </a:prstGeom>
            <a:noFill/>
            <a:ln>
              <a:solidFill>
                <a:srgbClr val="00206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1200">
                <a:solidFill>
                  <a:schemeClr val="tx1"/>
                </a:solidFill>
              </a:endParaRPr>
            </a:p>
          </p:txBody>
        </p:sp>
        <p:sp>
          <p:nvSpPr>
            <p:cNvPr id="112" name="Rectangle 111">
              <a:extLst>
                <a:ext uri="{FF2B5EF4-FFF2-40B4-BE49-F238E27FC236}">
                  <a16:creationId xmlns:a16="http://schemas.microsoft.com/office/drawing/2014/main" id="{F8F8AC61-F4F2-4437-85D9-D636089335DC}"/>
                </a:ext>
              </a:extLst>
            </p:cNvPr>
            <p:cNvSpPr/>
            <p:nvPr/>
          </p:nvSpPr>
          <p:spPr>
            <a:xfrm>
              <a:off x="2178396" y="4589543"/>
              <a:ext cx="1544638" cy="454144"/>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err="1">
                  <a:solidFill>
                    <a:schemeClr val="bg1">
                      <a:lumMod val="50000"/>
                    </a:schemeClr>
                  </a:solidFill>
                </a:rPr>
                <a:t>etc</a:t>
              </a:r>
              <a:r>
                <a:rPr lang="fi-FI" sz="1200">
                  <a:solidFill>
                    <a:schemeClr val="bg1">
                      <a:lumMod val="50000"/>
                    </a:schemeClr>
                  </a:solidFill>
                </a:rPr>
                <a:t> …</a:t>
              </a:r>
            </a:p>
          </p:txBody>
        </p:sp>
        <p:pic>
          <p:nvPicPr>
            <p:cNvPr id="114" name="Graphic 113" descr="Factory">
              <a:extLst>
                <a:ext uri="{FF2B5EF4-FFF2-40B4-BE49-F238E27FC236}">
                  <a16:creationId xmlns:a16="http://schemas.microsoft.com/office/drawing/2014/main" id="{E46EA9B1-B078-4A86-8217-E29529ED825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925972" y="3455550"/>
              <a:ext cx="540000" cy="540000"/>
            </a:xfrm>
            <a:prstGeom prst="rect">
              <a:avLst/>
            </a:prstGeom>
          </p:spPr>
        </p:pic>
        <p:pic>
          <p:nvPicPr>
            <p:cNvPr id="116" name="Graphic 115" descr="City">
              <a:extLst>
                <a:ext uri="{FF2B5EF4-FFF2-40B4-BE49-F238E27FC236}">
                  <a16:creationId xmlns:a16="http://schemas.microsoft.com/office/drawing/2014/main" id="{38E0A132-1B0A-4EFB-AACE-FDDA9D8421E2}"/>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875561" y="4041083"/>
              <a:ext cx="540000" cy="540000"/>
            </a:xfrm>
            <a:prstGeom prst="rect">
              <a:avLst/>
            </a:prstGeom>
          </p:spPr>
        </p:pic>
      </p:grpSp>
      <p:sp>
        <p:nvSpPr>
          <p:cNvPr id="62" name="Text Placeholder 1">
            <a:extLst>
              <a:ext uri="{FF2B5EF4-FFF2-40B4-BE49-F238E27FC236}">
                <a16:creationId xmlns:a16="http://schemas.microsoft.com/office/drawing/2014/main" id="{56BBBF75-0FE4-4CD8-9A88-16F190B5EA0B}"/>
              </a:ext>
            </a:extLst>
          </p:cNvPr>
          <p:cNvSpPr>
            <a:spLocks noGrp="1"/>
          </p:cNvSpPr>
          <p:nvPr>
            <p:ph type="body" sz="quarter" idx="13"/>
          </p:nvPr>
        </p:nvSpPr>
        <p:spPr>
          <a:xfrm>
            <a:off x="572399" y="1497600"/>
            <a:ext cx="8165563" cy="707743"/>
          </a:xfrm>
        </p:spPr>
        <p:txBody>
          <a:bodyPr>
            <a:normAutofit/>
          </a:bodyPr>
          <a:lstStyle/>
          <a:p>
            <a:pPr>
              <a:lnSpc>
                <a:spcPct val="150000"/>
              </a:lnSpc>
              <a:buFont typeface="Arial" panose="020B0604020202020204" pitchFamily="34" charset="0"/>
              <a:buChar char="•"/>
            </a:pPr>
            <a:r>
              <a:rPr lang="en-US" b="0" dirty="0"/>
              <a:t>By aggregating adjustable loads, sufficient capacity can be achieved and operated, e.g., in the reserve market</a:t>
            </a:r>
          </a:p>
          <a:p>
            <a:pPr>
              <a:lnSpc>
                <a:spcPct val="150000"/>
              </a:lnSpc>
              <a:buFont typeface="Arial" panose="020B0604020202020204" pitchFamily="34" charset="0"/>
              <a:buChar char="•"/>
            </a:pPr>
            <a:endParaRPr lang="en-US" b="0" dirty="0">
              <a:cs typeface="Arial"/>
            </a:endParaRPr>
          </a:p>
          <a:p>
            <a:pPr>
              <a:lnSpc>
                <a:spcPct val="150000"/>
              </a:lnSpc>
              <a:buFont typeface="Arial" panose="020B0604020202020204" pitchFamily="34" charset="0"/>
              <a:buChar char="•"/>
            </a:pPr>
            <a:endParaRPr lang="en-US" b="0" dirty="0">
              <a:cs typeface="Arial"/>
            </a:endParaRPr>
          </a:p>
          <a:p>
            <a:pPr>
              <a:lnSpc>
                <a:spcPct val="150000"/>
              </a:lnSpc>
              <a:buFont typeface="Arial" panose="020B0604020202020204" pitchFamily="34" charset="0"/>
              <a:buChar char="•"/>
            </a:pPr>
            <a:endParaRPr lang="cs-CZ" b="0" dirty="0"/>
          </a:p>
          <a:p>
            <a:pPr>
              <a:lnSpc>
                <a:spcPct val="150000"/>
              </a:lnSpc>
              <a:buFont typeface="Arial" panose="020B0604020202020204" pitchFamily="34" charset="0"/>
              <a:buChar char="•"/>
            </a:pPr>
            <a:endParaRPr lang="en-US" b="0" dirty="0"/>
          </a:p>
        </p:txBody>
      </p:sp>
      <p:sp>
        <p:nvSpPr>
          <p:cNvPr id="65" name="Date Placeholder 6">
            <a:extLst>
              <a:ext uri="{FF2B5EF4-FFF2-40B4-BE49-F238E27FC236}">
                <a16:creationId xmlns:a16="http://schemas.microsoft.com/office/drawing/2014/main" id="{50CE554B-45D8-48F6-8317-3E227A3D91F6}"/>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212923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772400" cy="4136400"/>
          </a:xfrm>
        </p:spPr>
        <p:txBody>
          <a:bodyPr>
            <a:normAutofit/>
          </a:bodyPr>
          <a:lstStyle/>
          <a:p>
            <a:pPr>
              <a:lnSpc>
                <a:spcPct val="150000"/>
              </a:lnSpc>
              <a:buChar char="•"/>
            </a:pPr>
            <a:r>
              <a:rPr lang="en-US" sz="1400" b="0">
                <a:ea typeface="ＭＳ Ｐゴシック"/>
              </a:rPr>
              <a:t>Smart charging or even very basic load management can greatly reduce impacts on load profiles. Demand response is required to limit the stress on electricity distribution networks and allow further electrification of the transportation sector</a:t>
            </a:r>
            <a:endParaRPr lang="cs-CZ" sz="1400" b="0">
              <a:ea typeface="ＭＳ Ｐゴシック"/>
            </a:endParaRPr>
          </a:p>
          <a:p>
            <a:pPr>
              <a:lnSpc>
                <a:spcPct val="150000"/>
              </a:lnSpc>
              <a:buChar char="•"/>
            </a:pPr>
            <a:endParaRPr lang="en-US" b="0">
              <a:ea typeface="ＭＳ Ｐゴシック"/>
            </a:endParaRPr>
          </a:p>
          <a:p>
            <a:pPr>
              <a:lnSpc>
                <a:spcPct val="150000"/>
              </a:lnSpc>
              <a:buChar char="•"/>
            </a:pPr>
            <a:r>
              <a:rPr lang="en-US" sz="1400" b="0">
                <a:ea typeface="ＭＳ Ｐゴシック"/>
              </a:rPr>
              <a:t>V2G aggregator can create virtual powerplants, helping provide grid ancillary services (peak demand, frequency control etc.) in a cost effective and CO</a:t>
            </a:r>
            <a:r>
              <a:rPr lang="en-US" sz="1400" b="0" baseline="-25000">
                <a:ea typeface="ＭＳ Ｐゴシック"/>
              </a:rPr>
              <a:t>2</a:t>
            </a:r>
            <a:r>
              <a:rPr lang="en-US" sz="1400" b="0">
                <a:ea typeface="ＭＳ Ｐゴシック"/>
              </a:rPr>
              <a:t> neutral manner</a:t>
            </a:r>
          </a:p>
          <a:p>
            <a:pPr>
              <a:lnSpc>
                <a:spcPct val="150000"/>
              </a:lnSpc>
              <a:buChar char="•"/>
            </a:pPr>
            <a:endParaRPr lang="en-US" b="0">
              <a:ea typeface="ＭＳ Ｐゴシック"/>
            </a:endParaRPr>
          </a:p>
          <a:p>
            <a:pPr>
              <a:lnSpc>
                <a:spcPct val="150000"/>
              </a:lnSpc>
              <a:buChar char="•"/>
            </a:pPr>
            <a:r>
              <a:rPr lang="en-US" sz="1400" b="0">
                <a:ea typeface="ＭＳ Ｐゴシック"/>
              </a:rPr>
              <a:t>V2G enables an increased share of renewable energy utilized by energy systems, both in individual buildings (vehicle-to-home) and the national grids</a:t>
            </a:r>
            <a:endParaRPr lang="cs-CZ" sz="1400" b="0">
              <a:ea typeface="ＭＳ Ｐゴシック"/>
            </a:endParaRPr>
          </a:p>
          <a:p>
            <a:pPr>
              <a:lnSpc>
                <a:spcPct val="150000"/>
              </a:lnSpc>
              <a:buFont typeface="Arial" panose="020B0604020202020204" pitchFamily="34" charset="0"/>
              <a:buChar char="•"/>
            </a:pPr>
            <a:endParaRPr lang="en-US" b="0">
              <a:ea typeface="ＭＳ Ｐゴシック"/>
            </a:endParaRPr>
          </a:p>
          <a:p>
            <a:pPr>
              <a:lnSpc>
                <a:spcPct val="150000"/>
              </a:lnSpc>
              <a:buFont typeface="Arial" panose="020B0604020202020204" pitchFamily="34" charset="0"/>
              <a:buChar char="•"/>
            </a:pPr>
            <a:r>
              <a:rPr lang="en-US" b="0">
                <a:ea typeface="ＭＳ Ｐゴシック"/>
              </a:rPr>
              <a:t>Potential to lessen the need for further investment (capital and material) for additional infrastructure related to grid services (use of available hardware)</a:t>
            </a:r>
            <a:endParaRPr lang="en-US">
              <a:ea typeface="ＭＳ Ｐゴシック"/>
            </a:endParaRPr>
          </a:p>
        </p:txBody>
      </p:sp>
      <p:sp>
        <p:nvSpPr>
          <p:cNvPr id="3" name="Title 2"/>
          <p:cNvSpPr>
            <a:spLocks noGrp="1"/>
          </p:cNvSpPr>
          <p:nvPr>
            <p:ph type="ctrTitle"/>
          </p:nvPr>
        </p:nvSpPr>
        <p:spPr/>
        <p:txBody>
          <a:bodyPr/>
          <a:lstStyle/>
          <a:p>
            <a:r>
              <a:rPr lang="en-US">
                <a:ea typeface="ＭＳ Ｐゴシック"/>
              </a:rPr>
              <a:t>Benefits of EV demand response</a:t>
            </a:r>
            <a:endParaRPr lang="en-GB"/>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sp>
        <p:nvSpPr>
          <p:cNvPr id="9" name="Date Placeholder 6">
            <a:extLst>
              <a:ext uri="{FF2B5EF4-FFF2-40B4-BE49-F238E27FC236}">
                <a16:creationId xmlns:a16="http://schemas.microsoft.com/office/drawing/2014/main" id="{DDBA2734-542D-4329-A9B6-8650537437A6}"/>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42917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772400" cy="4136400"/>
          </a:xfrm>
        </p:spPr>
        <p:txBody>
          <a:bodyPr>
            <a:noAutofit/>
          </a:bodyPr>
          <a:lstStyle/>
          <a:p>
            <a:pPr>
              <a:lnSpc>
                <a:spcPct val="150000"/>
              </a:lnSpc>
              <a:buFont typeface="Arial" panose="020B0604020202020204" pitchFamily="34" charset="0"/>
              <a:buChar char="•"/>
            </a:pPr>
            <a:r>
              <a:rPr lang="en-US" b="0">
                <a:ea typeface="+mn-lt"/>
                <a:cs typeface="+mn-lt"/>
              </a:rPr>
              <a:t>In order to effectively manage the loads, robust information and communication systems are needed to enable reliable smart charging or V2G</a:t>
            </a:r>
          </a:p>
          <a:p>
            <a:pPr>
              <a:lnSpc>
                <a:spcPct val="150000"/>
              </a:lnSpc>
              <a:buFont typeface="Arial" panose="020B0604020202020204" pitchFamily="34" charset="0"/>
              <a:buChar char="•"/>
            </a:pPr>
            <a:r>
              <a:rPr lang="en-US" b="0">
                <a:ea typeface="+mn-lt"/>
                <a:cs typeface="+mn-lt"/>
              </a:rPr>
              <a:t>Individual charging times are stochastic, it is very difficult to forecast them</a:t>
            </a:r>
          </a:p>
          <a:p>
            <a:pPr>
              <a:lnSpc>
                <a:spcPct val="150000"/>
              </a:lnSpc>
              <a:buFont typeface="Arial" panose="020B0604020202020204" pitchFamily="34" charset="0"/>
              <a:buChar char="•"/>
            </a:pPr>
            <a:r>
              <a:rPr lang="en-US" b="0">
                <a:ea typeface="+mn-lt"/>
                <a:cs typeface="+mn-lt"/>
              </a:rPr>
              <a:t>It still remains unknown how far will be EV owners willing to join V2G or smart charging programs</a:t>
            </a:r>
          </a:p>
          <a:p>
            <a:pPr>
              <a:lnSpc>
                <a:spcPct val="150000"/>
              </a:lnSpc>
              <a:buFont typeface="Arial" panose="020B0604020202020204" pitchFamily="34" charset="0"/>
              <a:buChar char="•"/>
            </a:pPr>
            <a:r>
              <a:rPr lang="en-US" b="0">
                <a:ea typeface="+mn-lt"/>
                <a:cs typeface="+mn-lt"/>
              </a:rPr>
              <a:t>Despite numerous smart charging projects, technology is still not in a state of the full commercial rollout</a:t>
            </a:r>
            <a:endParaRPr lang="en-US">
              <a:ea typeface="+mn-lt"/>
              <a:cs typeface="+mn-lt"/>
            </a:endParaRPr>
          </a:p>
          <a:p>
            <a:pPr>
              <a:lnSpc>
                <a:spcPct val="150000"/>
              </a:lnSpc>
              <a:buFont typeface="Arial" panose="020B0604020202020204" pitchFamily="34" charset="0"/>
              <a:buChar char="•"/>
            </a:pPr>
            <a:r>
              <a:rPr lang="en-US" b="0">
                <a:ea typeface="+mn-lt"/>
                <a:cs typeface="+mn-lt"/>
              </a:rPr>
              <a:t>There is a lack of a uniform </a:t>
            </a:r>
            <a:r>
              <a:rPr lang="en-US" b="0">
                <a:ea typeface="ＭＳ Ｐゴシック"/>
              </a:rPr>
              <a:t>approach</a:t>
            </a:r>
            <a:r>
              <a:rPr lang="en-US" b="0">
                <a:ea typeface="+mn-lt"/>
                <a:cs typeface="+mn-lt"/>
              </a:rPr>
              <a:t> to aggregation and commercial deployment. Broad changes regarding government incentives and regulatory or market changes are recommended</a:t>
            </a:r>
            <a:endParaRPr lang="en-US">
              <a:ea typeface="+mn-lt"/>
              <a:cs typeface="+mn-lt"/>
            </a:endParaRPr>
          </a:p>
        </p:txBody>
      </p:sp>
      <p:sp>
        <p:nvSpPr>
          <p:cNvPr id="3" name="Title 2"/>
          <p:cNvSpPr>
            <a:spLocks noGrp="1"/>
          </p:cNvSpPr>
          <p:nvPr>
            <p:ph type="ctrTitle"/>
          </p:nvPr>
        </p:nvSpPr>
        <p:spPr/>
        <p:txBody>
          <a:bodyPr/>
          <a:lstStyle/>
          <a:p>
            <a:r>
              <a:rPr lang="en-GB">
                <a:ea typeface="ＭＳ Ｐゴシック"/>
                <a:cs typeface="+mj-lt"/>
              </a:rPr>
              <a:t>Drawbacks</a:t>
            </a:r>
            <a:r>
              <a:rPr lang="en-GB">
                <a:ea typeface="+mj-lt"/>
                <a:cs typeface="+mj-lt"/>
              </a:rPr>
              <a:t> and challenges of EV DR</a:t>
            </a:r>
            <a:endParaRPr lang="en-GB"/>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a:p>
        </p:txBody>
      </p:sp>
      <p:sp>
        <p:nvSpPr>
          <p:cNvPr id="9" name="Date Placeholder 6">
            <a:extLst>
              <a:ext uri="{FF2B5EF4-FFF2-40B4-BE49-F238E27FC236}">
                <a16:creationId xmlns:a16="http://schemas.microsoft.com/office/drawing/2014/main" id="{84297BA1-C2C5-4295-997F-B2F065B65A12}"/>
              </a:ext>
            </a:extLst>
          </p:cNvPr>
          <p:cNvSpPr>
            <a:spLocks noGrp="1"/>
          </p:cNvSpPr>
          <p:nvPr>
            <p:ph type="dt" sz="half" idx="19"/>
          </p:nvPr>
        </p:nvSpPr>
        <p:spPr>
          <a:xfrm>
            <a:off x="3429000" y="6273800"/>
            <a:ext cx="1544638" cy="125413"/>
          </a:xfrm>
        </p:spPr>
        <p:txBody>
          <a:bodyPr/>
          <a:lstStyle/>
          <a:p>
            <a:pPr>
              <a:defRPr/>
            </a:pPr>
            <a:r>
              <a:rPr lang="fi-FI"/>
              <a:t>30.03.2021</a:t>
            </a:r>
            <a:endParaRPr lang="en-US"/>
          </a:p>
        </p:txBody>
      </p:sp>
    </p:spTree>
    <p:extLst>
      <p:ext uri="{BB962C8B-B14F-4D97-AF65-F5344CB8AC3E}">
        <p14:creationId xmlns:p14="http://schemas.microsoft.com/office/powerpoint/2010/main" val="8601934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3546C61E1FB5594998AC4056D6C3E3B0" ma:contentTypeVersion="4" ma:contentTypeDescription="Luo uusi asiakirja." ma:contentTypeScope="" ma:versionID="8fb1d69da9df4b36d69d1794106ab796">
  <xsd:schema xmlns:xsd="http://www.w3.org/2001/XMLSchema" xmlns:xs="http://www.w3.org/2001/XMLSchema" xmlns:p="http://schemas.microsoft.com/office/2006/metadata/properties" xmlns:ns2="4948896d-15d9-47ed-b98d-7335603ab64d" targetNamespace="http://schemas.microsoft.com/office/2006/metadata/properties" ma:root="true" ma:fieldsID="e1f9b205324304c7a2fb55f771c17343" ns2:_="">
    <xsd:import namespace="4948896d-15d9-47ed-b98d-7335603ab6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48896d-15d9-47ed-b98d-7335603ab64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01914EE-03A7-464A-9754-11563EE283C7}">
  <ds:schemaRefs>
    <ds:schemaRef ds:uri="http://schemas.microsoft.com/sharepoint/v3/contenttype/forms"/>
  </ds:schemaRefs>
</ds:datastoreItem>
</file>

<file path=customXml/itemProps2.xml><?xml version="1.0" encoding="utf-8"?>
<ds:datastoreItem xmlns:ds="http://schemas.openxmlformats.org/officeDocument/2006/customXml" ds:itemID="{35E755D9-EBCE-4724-AFB2-2715B769E8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48896d-15d9-47ed-b98d-7335603ab6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657E3F-9313-4356-BCE2-3FFF3FFF3F46}">
  <ds:schemaRefs>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microsoft.com/office/infopath/2007/PartnerControls"/>
    <ds:schemaRef ds:uri="http://schemas.openxmlformats.org/package/2006/metadata/core-properties"/>
    <ds:schemaRef ds:uri="4948896d-15d9-47ed-b98d-7335603ab64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Template>
  <TotalTime>76</TotalTime>
  <Words>2122</Words>
  <Application>Microsoft Office PowerPoint</Application>
  <PresentationFormat>On-screen Show (4:3)</PresentationFormat>
  <Paragraphs>180</Paragraphs>
  <Slides>13</Slides>
  <Notes>13</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Times New Roman</vt:lpstr>
      <vt:lpstr>presentation</vt:lpstr>
      <vt:lpstr>Aalto Content - Green</vt:lpstr>
      <vt:lpstr>think-cell Slide</vt:lpstr>
      <vt:lpstr>ELEC-E8423 - Smart Grid  Demand response of EV loads</vt:lpstr>
      <vt:lpstr>In this presentation</vt:lpstr>
      <vt:lpstr>Introduction</vt:lpstr>
      <vt:lpstr>Potential of EV fleet</vt:lpstr>
      <vt:lpstr>Types of the EV demand management</vt:lpstr>
      <vt:lpstr>Vehicle to grid</vt:lpstr>
      <vt:lpstr>Demand response aggregation</vt:lpstr>
      <vt:lpstr>Benefits of EV demand response</vt:lpstr>
      <vt:lpstr>Drawbacks and challenges of EV DR</vt:lpstr>
      <vt:lpstr>Case studies – Battery degradation in V2G</vt:lpstr>
      <vt:lpstr>Conclusions</vt:lpstr>
      <vt:lpstr>Source material used</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6</cp:revision>
  <dcterms:created xsi:type="dcterms:W3CDTF">2010-03-23T14:57:30Z</dcterms:created>
  <dcterms:modified xsi:type="dcterms:W3CDTF">2021-03-30T05:47:22Z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0x0101003546C61E1FB5594998AC4056D6C3E3B0</vt:lpwstr>
  </property>
</Properties>
</file>