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4"/>
    <p:sldMasterId id="2147483671" r:id="rId5"/>
  </p:sldMasterIdLst>
  <p:notesMasterIdLst>
    <p:notesMasterId r:id="rId16"/>
  </p:notesMasterIdLst>
  <p:handoutMasterIdLst>
    <p:handoutMasterId r:id="rId17"/>
  </p:handoutMasterIdLst>
  <p:sldIdLst>
    <p:sldId id="339" r:id="rId6"/>
    <p:sldId id="355" r:id="rId7"/>
    <p:sldId id="365" r:id="rId8"/>
    <p:sldId id="375" r:id="rId9"/>
    <p:sldId id="374" r:id="rId10"/>
    <p:sldId id="372" r:id="rId11"/>
    <p:sldId id="368" r:id="rId12"/>
    <p:sldId id="376" r:id="rId13"/>
    <p:sldId id="352" r:id="rId14"/>
    <p:sldId id="362" r:id="rId15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D53901-7C14-4D27-A90D-8608A7F852F6}" v="1554" dt="2021-03-22T16:48:12.758"/>
    <p1510:client id="{4DFBCAB9-B152-450E-AF27-C0EF8E8274D8}" v="47" dt="2021-03-21T21:42:44.006"/>
    <p1510:client id="{637B220C-335D-46E7-B1E5-1A49743F6C1B}" v="230" dt="2021-03-22T17:13:42.681"/>
    <p1510:client id="{66E2E35A-703F-4EBD-A40E-4FF43B358B79}" v="347" dt="2021-03-22T15:44:46.279"/>
    <p1510:client id="{7D8CDAAF-10A6-44E2-B49D-695FB79BB139}" v="12" dt="2021-03-22T07:45:33.748"/>
    <p1510:client id="{897525C7-14CF-41C1-A5E4-C598C9C6E4CD}" v="7" dt="2021-03-21T21:45:13.230"/>
    <p1510:client id="{BD94FF4F-BD55-42AE-A69F-9EAE3AA0F191}" v="29" dt="2021-03-22T11:08:46.0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47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2545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90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/>
                <a:cs typeface="Calibri"/>
              </a:rPr>
              <a:t>Price incentives steer customers: they could still rapid-charge their car at peak time, but it costs extra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1393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16/j.epsr.2020.106194" TargetMode="External"/><Relationship Id="rId3" Type="http://schemas.openxmlformats.org/officeDocument/2006/relationships/hyperlink" Target="https://doi.org/10.1016/j.apenergy.2018.02.085" TargetMode="External"/><Relationship Id="rId7" Type="http://schemas.openxmlformats.org/officeDocument/2006/relationships/hyperlink" Target="http://www.stat.fi/til/ehk/index_en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stat.fi/til/asen/index_en.html" TargetMode="External"/><Relationship Id="rId5" Type="http://schemas.openxmlformats.org/officeDocument/2006/relationships/hyperlink" Target="http://urn.fi/URN:ISBN:978-952-60-6962-3" TargetMode="External"/><Relationship Id="rId4" Type="http://schemas.openxmlformats.org/officeDocument/2006/relationships/hyperlink" Target="https://doi.org/10.1109/ISGTEurope.2014.7028883" TargetMode="External"/><Relationship Id="rId9" Type="http://schemas.openxmlformats.org/officeDocument/2006/relationships/hyperlink" Target="https://www.mcs.anl.gov/papers/MCS-TM-313-FINAL-6-7-11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>
                <a:ea typeface="ＭＳ Ｐゴシック"/>
              </a:rPr>
              <a:t>ELEC-E8423 - Smart Grid</a:t>
            </a:r>
            <a:br>
              <a:rPr lang="fi-FI" sz="3200"/>
            </a:br>
            <a:br>
              <a:rPr lang="fi-FI" sz="3200"/>
            </a:br>
            <a:r>
              <a:rPr lang="fi-FI" sz="3200" err="1">
                <a:ea typeface="ＭＳ Ｐゴシック"/>
              </a:rPr>
              <a:t>Demand</a:t>
            </a:r>
            <a:r>
              <a:rPr lang="fi-FI" sz="3200">
                <a:ea typeface="ＭＳ Ｐゴシック"/>
              </a:rPr>
              <a:t> </a:t>
            </a:r>
            <a:r>
              <a:rPr lang="fi-FI" sz="3200" err="1">
                <a:ea typeface="ＭＳ Ｐゴシック"/>
              </a:rPr>
              <a:t>Response</a:t>
            </a:r>
            <a:r>
              <a:rPr lang="fi-FI" sz="3200">
                <a:ea typeface="ＭＳ Ｐゴシック"/>
              </a:rPr>
              <a:t> of HVAC loads</a:t>
            </a:r>
            <a:endParaRPr lang="fi-FI" sz="3200"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US" i="1">
                <a:ea typeface="ＭＳ Ｐゴシック"/>
              </a:rPr>
              <a:t>Eric Harrison</a:t>
            </a:r>
            <a:endParaRPr lang="en-US" i="1"/>
          </a:p>
          <a:p>
            <a:r>
              <a:rPr lang="en-US" i="1">
                <a:ea typeface="ＭＳ Ｐゴシック"/>
              </a:rPr>
              <a:t>Eero Levo</a:t>
            </a:r>
          </a:p>
          <a:p>
            <a:endParaRPr lang="en-US" i="1">
              <a:ea typeface="ＭＳ Ｐゴシック"/>
            </a:endParaRPr>
          </a:p>
          <a:p>
            <a:r>
              <a:rPr lang="en-US">
                <a:ea typeface="ＭＳ Ｐゴシック"/>
              </a:rPr>
              <a:t>23.3.2021</a:t>
            </a:r>
            <a:endParaRPr lang="en-US"/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t-EE">
              <a:ea typeface="ＭＳ Ｐゴシック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i-FI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62240" y="1497600"/>
            <a:ext cx="8134278" cy="4136400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fi-FI" sz="1000" b="0" i="0">
                <a:effectLst/>
                <a:ea typeface="ＭＳ Ｐゴシック"/>
              </a:rPr>
              <a:t>R. </a:t>
            </a:r>
            <a:r>
              <a:rPr lang="fi-FI" sz="1000" b="0" i="0" err="1">
                <a:effectLst/>
                <a:ea typeface="ＭＳ Ｐゴシック"/>
              </a:rPr>
              <a:t>Adhikari</a:t>
            </a:r>
            <a:r>
              <a:rPr lang="fi-FI" sz="1000" b="0" i="0">
                <a:effectLst/>
                <a:ea typeface="ＭＳ Ｐゴシック"/>
              </a:rPr>
              <a:t>, M. </a:t>
            </a:r>
            <a:r>
              <a:rPr lang="fi-FI" sz="1000" b="0" i="0" err="1">
                <a:effectLst/>
                <a:ea typeface="ＭＳ Ｐゴシック"/>
              </a:rPr>
              <a:t>Pipattanasomporn</a:t>
            </a:r>
            <a:r>
              <a:rPr lang="fi-FI" sz="1000" b="0" i="0">
                <a:effectLst/>
                <a:ea typeface="ＭＳ Ｐゴシック"/>
              </a:rPr>
              <a:t>, S. </a:t>
            </a:r>
            <a:r>
              <a:rPr lang="fi-FI" sz="1000" b="0" i="0" err="1">
                <a:effectLst/>
                <a:ea typeface="ＭＳ Ｐゴシック"/>
              </a:rPr>
              <a:t>Rahman</a:t>
            </a:r>
            <a:r>
              <a:rPr lang="fi-FI" sz="1000" b="0" i="0">
                <a:effectLst/>
                <a:ea typeface="ＭＳ Ｐゴシック"/>
              </a:rPr>
              <a:t>. (2018) </a:t>
            </a:r>
            <a:r>
              <a:rPr lang="en-US" sz="1000" b="0" i="0">
                <a:effectLst/>
                <a:ea typeface="ＭＳ Ｐゴシック"/>
              </a:rPr>
              <a:t>An algorithm for optimal management of aggregated HVAC power demand using smart thermostats. DOI </a:t>
            </a:r>
            <a:r>
              <a:rPr lang="fi-FI" sz="1000" b="0" i="0" u="none" strike="noStrike">
                <a:solidFill>
                  <a:srgbClr val="0C7DBB"/>
                </a:solidFill>
                <a:effectLst/>
                <a:ea typeface="ＭＳ Ｐゴシック"/>
                <a:hlinkClick r:id="rId3" tooltip="Persistent link using digital object identifier"/>
              </a:rPr>
              <a:t>10.1016/j.apenergy.2018.02.085</a:t>
            </a:r>
            <a:endParaRPr lang="fi-FI" sz="1000" b="0" i="0" u="none" strike="noStrike">
              <a:solidFill>
                <a:srgbClr val="0C7DBB"/>
              </a:solidFill>
              <a:effectLst/>
              <a:ea typeface="ＭＳ Ｐゴシック"/>
            </a:endParaRPr>
          </a:p>
          <a:p>
            <a:pPr marL="0" indent="0"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lt"/>
                <a:cs typeface="Arial"/>
              </a:rPr>
              <a:t>M. Ali, A. </a:t>
            </a:r>
            <a:r>
              <a:rPr kumimoji="0" lang="en-US" sz="10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ea typeface="+mn-lt"/>
                <a:cs typeface="Arial"/>
              </a:rPr>
              <a:t>Safdarian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lt"/>
                <a:cs typeface="Arial"/>
              </a:rPr>
              <a:t> and M. Lehtonen. (2014) Demand Response Potential of Residential HVAC loads Considering Users Preferences. DOI 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lt"/>
                <a:cs typeface="Arial"/>
                <a:hlinkClick r:id="rId4"/>
              </a:rPr>
              <a:t>10.1109/ISGTEurope.2014.7028883</a:t>
            </a:r>
            <a:r>
              <a:rPr lang="en-US" sz="1000" b="0">
                <a:ea typeface="+mn-lt"/>
                <a:cs typeface="Arial"/>
              </a:rPr>
              <a:t> </a:t>
            </a:r>
            <a:endParaRPr lang="en-US" sz="1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ea typeface="+mn-lt"/>
              <a:cs typeface="Arial"/>
            </a:endParaRPr>
          </a:p>
          <a:p>
            <a:pPr marL="0" indent="0">
              <a:defRPr/>
            </a:pPr>
            <a:r>
              <a:rPr lang="en-US" sz="1000" b="0">
                <a:ea typeface="ＭＳ Ｐゴシック"/>
              </a:rPr>
              <a:t>M. Ali.</a:t>
            </a:r>
            <a:r>
              <a:rPr lang="en-US" sz="1000">
                <a:ea typeface="ＭＳ Ｐゴシック"/>
              </a:rPr>
              <a:t> </a:t>
            </a:r>
            <a:r>
              <a:rPr lang="en-US" sz="1000" b="0">
                <a:ea typeface="ＭＳ Ｐゴシック"/>
                <a:cs typeface="+mn-lt"/>
              </a:rPr>
              <a:t>(2016)</a:t>
            </a:r>
            <a:r>
              <a:rPr lang="en-US" sz="1000">
                <a:ea typeface="ＭＳ Ｐゴシック"/>
                <a:cs typeface="+mn-lt"/>
              </a:rPr>
              <a:t> </a:t>
            </a:r>
            <a:r>
              <a:rPr lang="en-US" sz="1000" b="0">
                <a:ea typeface="+mn-lt"/>
                <a:cs typeface="+mn-lt"/>
              </a:rPr>
              <a:t>Domestic Space Heating Load Management in Smart Grid: Potential Benefits and Realization.</a:t>
            </a:r>
            <a:br>
              <a:rPr lang="en-US" sz="1000" b="0">
                <a:ea typeface="+mn-lt"/>
                <a:cs typeface="+mn-lt"/>
              </a:rPr>
            </a:br>
            <a:r>
              <a:rPr lang="en-US" sz="1000" b="0">
                <a:ea typeface="+mn-lt"/>
                <a:cs typeface="+mn-lt"/>
                <a:hlinkClick r:id="rId5"/>
              </a:rPr>
              <a:t>http://urn.fi/URN:ISBN:978-952-60-6962-3</a:t>
            </a:r>
            <a:r>
              <a:rPr lang="en-US" sz="1000" b="0">
                <a:ea typeface="+mn-lt"/>
                <a:cs typeface="+mn-lt"/>
              </a:rPr>
              <a:t> </a:t>
            </a:r>
          </a:p>
          <a:p>
            <a:pPr>
              <a:defRPr/>
            </a:pPr>
            <a:r>
              <a:rPr lang="en-US" sz="1000" b="0">
                <a:ea typeface="+mn-lt"/>
                <a:cs typeface="+mn-lt"/>
              </a:rPr>
              <a:t>Official Statistics of Finland (OSF): Energy consumption in households (referred 22.3.2021). </a:t>
            </a:r>
            <a:r>
              <a:rPr lang="en-US" sz="1000" b="0">
                <a:ea typeface="+mn-lt"/>
                <a:cs typeface="+mn-lt"/>
                <a:hlinkClick r:id="rId6"/>
              </a:rPr>
              <a:t>http://www.stat.fi/til/asen/index_en.html</a:t>
            </a:r>
            <a:r>
              <a:rPr lang="en-US" sz="1000" b="0">
                <a:ea typeface="+mn-lt"/>
                <a:cs typeface="+mn-lt"/>
              </a:rPr>
              <a:t> </a:t>
            </a:r>
            <a:endParaRPr lang="en-US"/>
          </a:p>
          <a:p>
            <a:pPr>
              <a:defRPr/>
            </a:pPr>
            <a:r>
              <a:rPr lang="en-US" sz="1000" b="0">
                <a:ea typeface="+mn-lt"/>
                <a:cs typeface="+mn-lt"/>
              </a:rPr>
              <a:t>Official Statistics of Finland (OSF): Energy supply and consumption (referred 22.3.2021). </a:t>
            </a:r>
            <a:r>
              <a:rPr lang="en-US" sz="1000" b="0">
                <a:ea typeface="+mn-lt"/>
                <a:cs typeface="+mn-lt"/>
                <a:hlinkClick r:id="rId7"/>
              </a:rPr>
              <a:t>http://www.stat.fi/til/ehk/index_en.html</a:t>
            </a:r>
            <a:r>
              <a:rPr lang="en-US" sz="1000" b="0">
                <a:ea typeface="+mn-lt"/>
                <a:cs typeface="+mn-lt"/>
              </a:rPr>
              <a:t> </a:t>
            </a:r>
            <a:endParaRPr lang="en-US"/>
          </a:p>
          <a:p>
            <a:pPr marL="0" indent="0">
              <a:defRPr/>
            </a:pPr>
            <a:r>
              <a:rPr lang="en-US" sz="1000" b="0">
                <a:ea typeface="ＭＳ Ｐゴシック"/>
                <a:cs typeface="Arial"/>
              </a:rPr>
              <a:t>Y. Shen et al. (2020) </a:t>
            </a:r>
            <a:r>
              <a:rPr lang="en-US" sz="1000" b="0">
                <a:ea typeface="+mn-lt"/>
                <a:cs typeface="+mn-lt"/>
              </a:rPr>
              <a:t>State-shift priority based progressive load control of residential HVAC units for frequency regulation. DOI </a:t>
            </a:r>
            <a:r>
              <a:rPr lang="en-US" sz="1000" b="0" u="sng">
                <a:ea typeface="+mn-lt"/>
                <a:cs typeface="+mn-lt"/>
                <a:hlinkClick r:id="rId8"/>
              </a:rPr>
              <a:t>10.1016/j.epsr.2020.106194</a:t>
            </a:r>
            <a:endParaRPr lang="en-US" sz="1000" b="0" u="sng">
              <a:ea typeface="+mn-lt"/>
              <a:cs typeface="+mn-lt"/>
            </a:endParaRPr>
          </a:p>
          <a:p>
            <a:pPr marL="0" indent="0">
              <a:defRPr/>
            </a:pPr>
            <a:r>
              <a:rPr lang="en-US" sz="1000" b="0">
                <a:ea typeface="ＭＳ Ｐゴシック"/>
                <a:cs typeface="Arial"/>
              </a:rPr>
              <a:t>M. Short et al. (2019) </a:t>
            </a:r>
            <a:r>
              <a:rPr lang="en-US" sz="1000" b="0">
                <a:ea typeface="+mn-lt"/>
                <a:cs typeface="+mn-lt"/>
              </a:rPr>
              <a:t>Optimal Dispatch of Aggregated HVAC Units for Demand Response: An Industry 4.0 Approach. DOI </a:t>
            </a:r>
            <a:r>
              <a:rPr lang="en-US" sz="1000" b="0" u="sng">
                <a:ea typeface="+mn-lt"/>
                <a:cs typeface="+mn-lt"/>
              </a:rPr>
              <a:t>10.3390/en12224320</a:t>
            </a:r>
          </a:p>
          <a:p>
            <a:pPr marL="0" indent="0">
              <a:defRPr/>
            </a:pPr>
            <a:r>
              <a:rPr lang="en-US" sz="1000" b="0"/>
              <a:t>Zavala VM, D. </a:t>
            </a:r>
            <a:r>
              <a:rPr lang="en-US" sz="1000" b="0" err="1"/>
              <a:t>Celinski</a:t>
            </a:r>
            <a:r>
              <a:rPr lang="en-US" sz="1000" b="0"/>
              <a:t> ST, Dickinson P. Techno-Economic Evaluation of a Next-Generation Building Energy Management System. Technical Report ANL/MCS-TM-313, Argonne National Laboratory, 2011. Available at: </a:t>
            </a:r>
            <a:r>
              <a:rPr lang="en-US" sz="1000" b="0">
                <a:hlinkClick r:id="rId9"/>
              </a:rPr>
              <a:t>https://www.mcs.anl.gov/papers/MCS-TM-313-FINAL-6-7-11.pdf</a:t>
            </a:r>
            <a:r>
              <a:rPr lang="en-US" sz="1000" b="0"/>
              <a:t> </a:t>
            </a:r>
          </a:p>
          <a:p>
            <a:pPr marL="0" indent="0">
              <a:defRPr/>
            </a:pPr>
            <a:endParaRPr lang="en-US" sz="1000" b="0" u="sng">
              <a:ea typeface="+mn-lt"/>
              <a:cs typeface="+mn-lt"/>
            </a:endParaRPr>
          </a:p>
          <a:p>
            <a:pPr marL="0" indent="0">
              <a:defRPr/>
            </a:pPr>
            <a:endParaRPr lang="en-US" sz="1000" u="sng"/>
          </a:p>
          <a:p>
            <a:pPr marL="0" indent="0">
              <a:defRPr/>
            </a:pPr>
            <a:endParaRPr lang="en-US" sz="1000" b="0" u="sng">
              <a:ea typeface="+mn-lt"/>
              <a:cs typeface="+mn-lt"/>
            </a:endParaRPr>
          </a:p>
          <a:p>
            <a:pPr marL="0" indent="0">
              <a:defRPr/>
            </a:pPr>
            <a:endParaRPr lang="en-US" sz="1000" b="0" u="sng">
              <a:ea typeface="+mn-lt"/>
              <a:cs typeface="+mn-lt"/>
            </a:endParaRPr>
          </a:p>
          <a:p>
            <a:pPr marL="0" indent="0"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lt"/>
              <a:cs typeface="Arial"/>
            </a:endParaRPr>
          </a:p>
          <a:p>
            <a:pPr marL="0" marR="0" lvl="0" indent="0" algn="l" defTabSz="388938" rtl="0" eaLnBrk="0" fontAlgn="base" latinLnBrk="0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lt"/>
              <a:cs typeface="Arial"/>
            </a:endParaRPr>
          </a:p>
          <a:p>
            <a:pPr marL="0" marR="0" lvl="0" indent="0" algn="l" defTabSz="388938" rtl="0" eaLnBrk="0" fontAlgn="base" latinLnBrk="0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ＭＳ Ｐゴシック" pitchFamily="-108" charset="-128"/>
            </a:endParaRPr>
          </a:p>
          <a:p>
            <a:pPr marL="0" indent="0">
              <a:defRPr/>
            </a:pPr>
            <a:endParaRPr lang="en-US" sz="1000" b="0">
              <a:ea typeface="ＭＳ Ｐゴシック"/>
            </a:endParaRPr>
          </a:p>
          <a:p>
            <a:pPr marL="0" indent="0">
              <a:defRPr/>
            </a:pPr>
            <a:endParaRPr lang="en-US" sz="1000"/>
          </a:p>
          <a:p>
            <a:pPr marL="0" marR="0" lvl="0" indent="0" algn="l" defTabSz="388938" rtl="0" eaLnBrk="0" fontAlgn="base" latinLnBrk="0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i-FI" sz="1000" b="0" i="0" u="none" strike="noStrike">
              <a:effectLst/>
              <a:latin typeface="+mj-lt"/>
            </a:endParaRPr>
          </a:p>
          <a:p>
            <a:pPr marL="0" marR="0" lvl="0" indent="0" algn="l" defTabSz="388938" rtl="0" eaLnBrk="0" fontAlgn="base" latinLnBrk="0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ＭＳ Ｐゴシック" pitchFamily="-108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Source</a:t>
            </a:r>
            <a:r>
              <a:rPr lang="fi-FI"/>
              <a:t> </a:t>
            </a:r>
            <a:r>
              <a:rPr lang="fi-FI" err="1"/>
              <a:t>material</a:t>
            </a:r>
            <a:r>
              <a:rPr lang="fi-FI"/>
              <a:t> </a:t>
            </a:r>
            <a:r>
              <a:rPr lang="fi-FI" err="1"/>
              <a:t>used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i-FI">
                <a:cs typeface="Arial"/>
              </a:rPr>
              <a:t>Demand Response of HVAC loads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23.03.2021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555600" cy="4136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60000"/>
              </a:lnSpc>
            </a:pPr>
            <a:r>
              <a:rPr lang="en-US">
                <a:ea typeface="ＭＳ Ｐゴシック"/>
              </a:rPr>
              <a:t>Demand Response (DR)</a:t>
            </a:r>
            <a:endParaRPr lang="en-US"/>
          </a:p>
          <a:p>
            <a:pPr marL="625475" lvl="1" indent="-285750">
              <a:lnSpc>
                <a:spcPct val="160000"/>
              </a:lnSpc>
              <a:buChar char="•"/>
            </a:pPr>
            <a:r>
              <a:rPr lang="en-US" sz="1200" b="0">
                <a:ea typeface="ＭＳ Ｐゴシック"/>
              </a:rPr>
              <a:t>modifying electricity consumption to match production</a:t>
            </a:r>
            <a:r>
              <a:rPr lang="en-US" sz="1200">
                <a:ea typeface="ＭＳ Ｐゴシック"/>
              </a:rPr>
              <a:t> (</a:t>
            </a:r>
            <a:r>
              <a:rPr lang="en-US" sz="1200" b="1">
                <a:ea typeface="ＭＳ Ｐゴシック"/>
              </a:rPr>
              <a:t>load shifting)</a:t>
            </a:r>
            <a:endParaRPr lang="en-US" sz="1200" b="1"/>
          </a:p>
          <a:p>
            <a:pPr marL="625475" lvl="1" indent="-285750">
              <a:lnSpc>
                <a:spcPct val="160000"/>
              </a:lnSpc>
              <a:buChar char="•"/>
            </a:pPr>
            <a:r>
              <a:rPr lang="en-US" sz="1200">
                <a:ea typeface="ＭＳ Ｐゴシック"/>
              </a:rPr>
              <a:t>agreeing</a:t>
            </a:r>
            <a:r>
              <a:rPr lang="en-US" sz="1200" b="0">
                <a:ea typeface="ＭＳ Ｐゴシック"/>
              </a:rPr>
              <a:t> to use less electricity when demand exceeds production</a:t>
            </a:r>
            <a:r>
              <a:rPr lang="en-US" sz="1200">
                <a:ea typeface="ＭＳ Ｐゴシック"/>
              </a:rPr>
              <a:t> ("</a:t>
            </a:r>
            <a:r>
              <a:rPr lang="en-US" sz="1200" b="1">
                <a:ea typeface="ＭＳ Ｐゴシック"/>
              </a:rPr>
              <a:t>downward potential</a:t>
            </a:r>
            <a:r>
              <a:rPr lang="en-US" sz="1200">
                <a:ea typeface="ＭＳ Ｐゴシック"/>
              </a:rPr>
              <a:t>")</a:t>
            </a:r>
            <a:r>
              <a:rPr lang="en-US" sz="1200" b="0">
                <a:ea typeface="ＭＳ Ｐゴシック"/>
              </a:rPr>
              <a:t> or more when production exceeds demand</a:t>
            </a:r>
            <a:r>
              <a:rPr lang="en-US" sz="1200">
                <a:ea typeface="ＭＳ Ｐゴシック"/>
              </a:rPr>
              <a:t> ("</a:t>
            </a:r>
            <a:r>
              <a:rPr lang="en-US" sz="1200" b="1">
                <a:ea typeface="ＭＳ Ｐゴシック"/>
              </a:rPr>
              <a:t>upward potential</a:t>
            </a:r>
            <a:r>
              <a:rPr lang="en-US" sz="1200">
                <a:ea typeface="ＭＳ Ｐゴシック"/>
              </a:rPr>
              <a:t>")</a:t>
            </a:r>
            <a:endParaRPr lang="en-US" sz="1200" b="0"/>
          </a:p>
          <a:p>
            <a:pPr marL="285750" indent="-285750">
              <a:lnSpc>
                <a:spcPct val="160000"/>
              </a:lnSpc>
              <a:buChar char="•"/>
            </a:pPr>
            <a:r>
              <a:rPr lang="en-US">
                <a:ea typeface="ＭＳ Ｐゴシック"/>
              </a:rPr>
              <a:t>Heating, ventilation and air conditioning systems (HVAC)</a:t>
            </a:r>
            <a:r>
              <a:rPr lang="en-US" b="0">
                <a:ea typeface="ＭＳ Ｐゴシック"/>
              </a:rPr>
              <a:t> are very suitable for DR:</a:t>
            </a:r>
            <a:endParaRPr lang="en-US" b="0"/>
          </a:p>
          <a:p>
            <a:pPr marL="625475" lvl="1" indent="-285750">
              <a:lnSpc>
                <a:spcPct val="160000"/>
              </a:lnSpc>
              <a:buChar char="•"/>
            </a:pPr>
            <a:r>
              <a:rPr lang="en-US" sz="1200">
                <a:ea typeface="ＭＳ Ｐゴシック"/>
              </a:rPr>
              <a:t>Moderate temperature fluctuations (± 2 C°) in buildings are usually acceptable</a:t>
            </a:r>
            <a:endParaRPr lang="en-US" sz="1200" b="0"/>
          </a:p>
          <a:p>
            <a:pPr marL="625475" lvl="1" indent="-285750">
              <a:lnSpc>
                <a:spcPct val="160000"/>
              </a:lnSpc>
              <a:buChar char="•"/>
            </a:pPr>
            <a:r>
              <a:rPr lang="en-US" sz="1200">
                <a:ea typeface="ＭＳ Ｐゴシック"/>
              </a:rPr>
              <a:t>Buildings store heat which slows the impact of reduced heating (</a:t>
            </a:r>
            <a:r>
              <a:rPr lang="en-US" sz="1200" b="1">
                <a:ea typeface="ＭＳ Ｐゴシック"/>
              </a:rPr>
              <a:t>thermal inertia</a:t>
            </a:r>
            <a:r>
              <a:rPr lang="en-US" sz="1200">
                <a:ea typeface="ＭＳ Ｐゴシック"/>
              </a:rPr>
              <a:t>)</a:t>
            </a:r>
            <a:endParaRPr lang="en-US" sz="1200"/>
          </a:p>
          <a:p>
            <a:pPr marL="625475" lvl="1" indent="-285750">
              <a:lnSpc>
                <a:spcPct val="160000"/>
              </a:lnSpc>
              <a:buChar char="•"/>
            </a:pPr>
            <a:r>
              <a:rPr lang="en-US" sz="1200">
                <a:ea typeface="ＭＳ Ｐゴシック"/>
              </a:rPr>
              <a:t>Almost half of the electricity use of households is for space heating</a:t>
            </a:r>
          </a:p>
          <a:p>
            <a:pPr marL="625475" lvl="1" indent="-285750">
              <a:lnSpc>
                <a:spcPct val="160000"/>
              </a:lnSpc>
              <a:buChar char="•"/>
            </a:pPr>
            <a:r>
              <a:rPr lang="en-US" sz="1200">
                <a:ea typeface="ＭＳ Ｐゴシック"/>
              </a:rPr>
              <a:t>Possible </a:t>
            </a:r>
            <a:r>
              <a:rPr lang="en-US" sz="1200" b="1">
                <a:ea typeface="ＭＳ Ｐゴシック"/>
              </a:rPr>
              <a:t>sector coupling</a:t>
            </a:r>
            <a:r>
              <a:rPr lang="en-US" sz="1200">
                <a:ea typeface="ＭＳ Ｐゴシック"/>
              </a:rPr>
              <a:t> with district heating</a:t>
            </a:r>
          </a:p>
          <a:p>
            <a:pPr marL="625475" lvl="1" indent="-285750">
              <a:lnSpc>
                <a:spcPct val="160000"/>
              </a:lnSpc>
              <a:buChar char="•"/>
            </a:pPr>
            <a:r>
              <a:rPr lang="en-US" sz="1200">
                <a:ea typeface="ＭＳ Ｐゴシック"/>
              </a:rPr>
              <a:t>Economic/environmental incentive: optimal control of HVAC system can achieve energy savings of up to 45 % (Zavala et al. 2011)</a:t>
            </a:r>
          </a:p>
          <a:p>
            <a:pPr marL="625475" lvl="1" indent="-285750">
              <a:lnSpc>
                <a:spcPct val="160000"/>
              </a:lnSpc>
              <a:buChar char="•"/>
            </a:pPr>
            <a:endParaRPr lang="en-US"/>
          </a:p>
          <a:p>
            <a:pPr marL="0" indent="0">
              <a:lnSpc>
                <a:spcPct val="160000"/>
              </a:lnSpc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Introduction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i-FI">
                <a:ea typeface="ＭＳ Ｐゴシック"/>
                <a:cs typeface="Arial"/>
              </a:rPr>
              <a:t>Demand Response of HVAC loads</a:t>
            </a:r>
            <a:endParaRPr lang="fi-FI">
              <a:ea typeface="ＭＳ Ｐゴシック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23.03.2021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2400" y="469597"/>
            <a:ext cx="8652327" cy="900000"/>
          </a:xfrm>
        </p:spPr>
        <p:txBody>
          <a:bodyPr/>
          <a:lstStyle/>
          <a:p>
            <a:r>
              <a:rPr lang="en-US">
                <a:ea typeface="ＭＳ Ｐゴシック"/>
              </a:rPr>
              <a:t>Household HVAC in a larger context (Finland)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i-FI">
                <a:ea typeface="ＭＳ Ｐゴシック"/>
                <a:cs typeface="Arial"/>
              </a:rPr>
              <a:t>Demand Response of HVAC loads</a:t>
            </a:r>
            <a:endParaRPr lang="fi-FI">
              <a:ea typeface="ＭＳ Ｐゴシック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23.03.2021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BE3A19-FE46-4F47-A972-56D1D9FCDB1A}"/>
              </a:ext>
            </a:extLst>
          </p:cNvPr>
          <p:cNvSpPr txBox="1"/>
          <p:nvPr/>
        </p:nvSpPr>
        <p:spPr>
          <a:xfrm>
            <a:off x="6540146" y="5860996"/>
            <a:ext cx="25778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>
                <a:latin typeface="Arial"/>
                <a:ea typeface="ＭＳ Ｐゴシック"/>
                <a:cs typeface="Arial"/>
              </a:rPr>
              <a:t>Data: Official Statistics of Finland</a:t>
            </a:r>
          </a:p>
        </p:txBody>
      </p:sp>
      <p:pic>
        <p:nvPicPr>
          <p:cNvPr id="2" name="Picture 5" descr="Chart, pie chart&#10;&#10;Description automatically generated">
            <a:extLst>
              <a:ext uri="{FF2B5EF4-FFF2-40B4-BE49-F238E27FC236}">
                <a16:creationId xmlns:a16="http://schemas.microsoft.com/office/drawing/2014/main" id="{B0F93EBB-0B2D-4CE8-A8EF-14AC9FBEF8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8" y="1236601"/>
            <a:ext cx="6961413" cy="45571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8FE460-7423-4D87-8186-EBC65EF69C98}"/>
              </a:ext>
            </a:extLst>
          </p:cNvPr>
          <p:cNvSpPr txBox="1"/>
          <p:nvPr/>
        </p:nvSpPr>
        <p:spPr>
          <a:xfrm>
            <a:off x="4570185" y="5123542"/>
            <a:ext cx="326934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/>
                <a:ea typeface="ＭＳ Ｐゴシック"/>
                <a:cs typeface="Arial"/>
              </a:rPr>
              <a:t>In 2019, total electricity use in Finland was 86,1 TWh.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220468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296BDC-F355-42A1-9657-8CCE574BF5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388620" lvl="1" indent="0">
              <a:buNone/>
            </a:pPr>
            <a:endParaRPr lang="en-US" sz="1400" b="0">
              <a:ea typeface="ＭＳ Ｐゴシック"/>
            </a:endParaRPr>
          </a:p>
          <a:p>
            <a:pPr marL="0" indent="0"/>
            <a:r>
              <a:rPr lang="en-US" sz="1600">
                <a:ea typeface="ＭＳ Ｐゴシック"/>
              </a:rPr>
              <a:t>Modelling the storage</a:t>
            </a:r>
          </a:p>
          <a:p>
            <a:pPr lvl="1" indent="-242570">
              <a:buFontTx/>
              <a:buChar char="-"/>
            </a:pPr>
            <a:r>
              <a:rPr lang="en-US" sz="1600">
                <a:ea typeface="ＭＳ Ｐゴシック"/>
                <a:sym typeface="Wingdings" panose="05000000000000000000" pitchFamily="2" charset="2"/>
              </a:rPr>
              <a:t>Outside temperature and consumer's temperature comfort zone affects how long DR can be activated over time</a:t>
            </a:r>
            <a:endParaRPr lang="en-US" sz="1600">
              <a:ea typeface="ＭＳ Ｐゴシック"/>
            </a:endParaRPr>
          </a:p>
          <a:p>
            <a:pPr lvl="1" indent="-242570">
              <a:buFontTx/>
              <a:buChar char="-"/>
            </a:pPr>
            <a:r>
              <a:rPr lang="en-US" sz="1600">
                <a:ea typeface="ＭＳ Ｐゴシック"/>
                <a:cs typeface="Arial"/>
              </a:rPr>
              <a:t>To keep the temperature within acceptable limits, heating can e.g. be increased hours before a downward DR period</a:t>
            </a:r>
          </a:p>
          <a:p>
            <a:pPr marL="389255" lvl="1" indent="0"/>
            <a:endParaRPr lang="en-US">
              <a:ea typeface="ＭＳ Ｐゴシック"/>
              <a:cs typeface="Arial"/>
            </a:endParaRPr>
          </a:p>
          <a:p>
            <a:pPr marL="0" indent="0"/>
            <a:r>
              <a:rPr lang="en-US" sz="1600">
                <a:ea typeface="ＭＳ Ｐゴシック"/>
                <a:cs typeface="Arial"/>
              </a:rPr>
              <a:t>Central control</a:t>
            </a:r>
            <a:endParaRPr lang="en-US" sz="1600" b="0">
              <a:ea typeface="+mn-lt"/>
              <a:cs typeface="+mn-lt"/>
            </a:endParaRPr>
          </a:p>
          <a:p>
            <a:pPr marL="625475" lvl="1" indent="-285750">
              <a:buFont typeface="Arial,Sans-Serif"/>
              <a:buChar char="-"/>
            </a:pPr>
            <a:r>
              <a:rPr lang="en-US" sz="1600">
                <a:ea typeface="ＭＳ Ｐゴシック"/>
                <a:cs typeface="Arial"/>
              </a:rPr>
              <a:t>Power market/Utilities </a:t>
            </a:r>
            <a:r>
              <a:rPr lang="en-US" sz="1600">
                <a:ea typeface="ＭＳ Ｐゴシック"/>
                <a:cs typeface="Arial"/>
                <a:sym typeface="Wingdings" panose="05000000000000000000" pitchFamily="2" charset="2"/>
              </a:rPr>
              <a:t></a:t>
            </a:r>
            <a:r>
              <a:rPr lang="en-US" sz="1600">
                <a:ea typeface="ＭＳ Ｐゴシック"/>
                <a:cs typeface="Arial"/>
              </a:rPr>
              <a:t> Aggregator company </a:t>
            </a:r>
            <a:r>
              <a:rPr lang="en-US" sz="1600">
                <a:ea typeface="ＭＳ Ｐゴシック"/>
                <a:cs typeface="Arial"/>
                <a:sym typeface="Wingdings" panose="05000000000000000000" pitchFamily="2" charset="2"/>
              </a:rPr>
              <a:t></a:t>
            </a:r>
            <a:r>
              <a:rPr lang="en-US" sz="1600">
                <a:ea typeface="ＭＳ Ｐゴシック"/>
                <a:cs typeface="Arial"/>
              </a:rPr>
              <a:t> Households</a:t>
            </a:r>
            <a:endParaRPr lang="en-US" sz="1600"/>
          </a:p>
          <a:p>
            <a:pPr marL="625475" lvl="1" indent="-285750">
              <a:buFont typeface="Arial,Sans-Serif"/>
              <a:buChar char="-"/>
            </a:pPr>
            <a:r>
              <a:rPr lang="en-US" sz="1600">
                <a:ea typeface="ＭＳ Ｐゴシック"/>
                <a:cs typeface="Arial"/>
              </a:rPr>
              <a:t>Two-way communication via Internet</a:t>
            </a:r>
          </a:p>
          <a:p>
            <a:pPr marL="966788" lvl="2" indent="-285750">
              <a:buFont typeface="Arial,Sans-Serif"/>
              <a:buChar char="-"/>
            </a:pPr>
            <a:r>
              <a:rPr lang="en-US" sz="1400" b="0">
                <a:ea typeface="ＭＳ Ｐゴシック"/>
                <a:cs typeface="Arial"/>
              </a:rPr>
              <a:t>Smart metering</a:t>
            </a:r>
            <a:r>
              <a:rPr lang="en-US" sz="1400">
                <a:ea typeface="ＭＳ Ｐゴシック"/>
                <a:cs typeface="Arial"/>
              </a:rPr>
              <a:t>: aggregator controls smart thermostats over time</a:t>
            </a:r>
            <a:endParaRPr lang="en-US" sz="1400" b="0">
              <a:ea typeface="+mn-lt"/>
              <a:cs typeface="+mn-lt"/>
            </a:endParaRPr>
          </a:p>
          <a:p>
            <a:pPr marL="285750" indent="-285750">
              <a:buFontTx/>
              <a:buChar char="-"/>
            </a:pPr>
            <a:endParaRPr lang="en-US">
              <a:ea typeface="ＭＳ Ｐゴシック"/>
              <a:cs typeface="+mn-lt"/>
            </a:endParaRPr>
          </a:p>
          <a:p>
            <a:pPr marL="0" indent="0"/>
            <a:endParaRPr lang="en-US">
              <a:ea typeface="ＭＳ Ｐゴシック"/>
            </a:endParaRPr>
          </a:p>
          <a:p>
            <a:pPr marL="0" indent="0"/>
            <a:endParaRPr lang="en-US">
              <a:ea typeface="ＭＳ Ｐゴシック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7A323E-12B0-4C26-9964-5DB0A1DD81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/>
              </a:rPr>
              <a:t>How HVAC DR works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9B33DE-E729-472D-BFCF-32577317C0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EA550-1D5C-4A13-AB44-64B03E1CEF1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i-FI">
                <a:ea typeface="ＭＳ Ｐゴシック"/>
                <a:cs typeface="Arial"/>
              </a:rPr>
              <a:t>Demand Response of HVAC loads</a:t>
            </a:r>
            <a:endParaRPr lang="fi-FI">
              <a:ea typeface="ＭＳ Ｐゴシック"/>
            </a:endParaRPr>
          </a:p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6A1BA1-2D22-4175-BEFF-A24DCBE0246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23.03.2021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92173-D9D5-4322-A7BC-0087CE25100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728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E351B1-CFE1-4C51-9A51-DD066B2764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/>
              </a:rPr>
              <a:t>Building as a thermal energy storage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28EE0-A2A2-4B27-88BD-295A0BD069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51519C-AE48-4280-B69E-F2CAD0524B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i-FI">
                <a:cs typeface="Arial"/>
              </a:rPr>
              <a:t>Demand Response of HVAC loads</a:t>
            </a:r>
            <a:endParaRPr lang="fi-FI"/>
          </a:p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9D9293-8F71-4CFD-B088-2EFBAD31D05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23.03.2021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75A192-BA7E-453D-9F27-F67D7F90B8E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8" name="Picture 8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9BF4B1D4-9C3D-45D0-AA24-D2C322E15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259" y="1321726"/>
            <a:ext cx="6190025" cy="407222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4FF8BD9-C63B-4F98-A894-0E931841434C}"/>
              </a:ext>
            </a:extLst>
          </p:cNvPr>
          <p:cNvSpPr txBox="1"/>
          <p:nvPr/>
        </p:nvSpPr>
        <p:spPr>
          <a:xfrm>
            <a:off x="6002307" y="3707412"/>
            <a:ext cx="274320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Arial"/>
                <a:ea typeface="ＭＳ Ｐゴシック"/>
                <a:cs typeface="Arial"/>
              </a:rPr>
              <a:t>Building mass and air store heat, heater on at Winter</a:t>
            </a:r>
          </a:p>
          <a:p>
            <a:endParaRPr lang="en-US" sz="1200">
              <a:latin typeface="Arial"/>
              <a:ea typeface="ＭＳ Ｐゴシック"/>
              <a:cs typeface="Arial"/>
            </a:endParaRPr>
          </a:p>
          <a:p>
            <a:r>
              <a:rPr lang="en-US" sz="1200">
                <a:latin typeface="Arial"/>
                <a:ea typeface="ＭＳ Ｐゴシック"/>
                <a:cs typeface="Arial"/>
              </a:rPr>
              <a:t>Heater off: </a:t>
            </a:r>
            <a:r>
              <a:rPr lang="en-US" sz="1200" i="1" err="1">
                <a:latin typeface="Arial"/>
                <a:ea typeface="ＭＳ Ｐゴシック"/>
                <a:cs typeface="Arial"/>
              </a:rPr>
              <a:t>Q</a:t>
            </a:r>
            <a:r>
              <a:rPr lang="en-US" sz="1200" i="1" baseline="-25000" err="1">
                <a:latin typeface="Arial"/>
                <a:ea typeface="ＭＳ Ｐゴシック"/>
                <a:cs typeface="Arial"/>
              </a:rPr>
              <a:t>hvac</a:t>
            </a:r>
            <a:r>
              <a:rPr lang="en-US" sz="1200">
                <a:latin typeface="Arial"/>
                <a:ea typeface="ＭＳ Ｐゴシック"/>
                <a:cs typeface="Arial"/>
              </a:rPr>
              <a:t> = 0, building mass slows decrease of </a:t>
            </a:r>
            <a:r>
              <a:rPr lang="en-US" sz="1200" i="1">
                <a:latin typeface="Arial"/>
                <a:ea typeface="ＭＳ Ｐゴシック"/>
                <a:cs typeface="Arial"/>
              </a:rPr>
              <a:t>T</a:t>
            </a:r>
            <a:r>
              <a:rPr lang="en-US" sz="1200" i="1" baseline="-25000">
                <a:latin typeface="Arial"/>
                <a:ea typeface="ＭＳ Ｐゴシック"/>
                <a:cs typeface="Arial"/>
              </a:rPr>
              <a:t>a</a:t>
            </a:r>
          </a:p>
          <a:p>
            <a:endParaRPr lang="en-US" sz="1200">
              <a:latin typeface="Arial"/>
              <a:ea typeface="ＭＳ Ｐゴシック"/>
              <a:cs typeface="Arial"/>
            </a:endParaRPr>
          </a:p>
          <a:p>
            <a:r>
              <a:rPr lang="en-US" sz="1200">
                <a:latin typeface="Arial"/>
                <a:ea typeface="ＭＳ Ｐゴシック"/>
                <a:cs typeface="Arial"/>
              </a:rPr>
              <a:t>Ventilation rate (~</a:t>
            </a:r>
            <a:r>
              <a:rPr lang="en-US" sz="1200" i="1">
                <a:latin typeface="Arial"/>
                <a:ea typeface="ＭＳ Ｐゴシック"/>
                <a:cs typeface="Arial"/>
              </a:rPr>
              <a:t>H</a:t>
            </a:r>
            <a:r>
              <a:rPr lang="en-US" sz="1200" i="1" baseline="-25000">
                <a:latin typeface="Arial"/>
                <a:ea typeface="ＭＳ Ｐゴシック"/>
                <a:cs typeface="Arial"/>
              </a:rPr>
              <a:t>x</a:t>
            </a:r>
            <a:r>
              <a:rPr lang="en-US" sz="1200">
                <a:latin typeface="Arial"/>
                <a:ea typeface="ＭＳ Ｐゴシック"/>
                <a:cs typeface="Arial"/>
              </a:rPr>
              <a:t>) affects heating.</a:t>
            </a:r>
          </a:p>
          <a:p>
            <a:endParaRPr lang="en-US" sz="1200">
              <a:latin typeface="Arial"/>
              <a:ea typeface="ＭＳ Ｐゴシック"/>
              <a:cs typeface="Arial"/>
            </a:endParaRPr>
          </a:p>
          <a:p>
            <a:r>
              <a:rPr lang="en-US" sz="1200">
                <a:latin typeface="Arial"/>
                <a:ea typeface="ＭＳ Ｐゴシック"/>
                <a:cs typeface="Arial"/>
              </a:rPr>
              <a:t>Air conditioning: opposite heat flows.</a:t>
            </a:r>
            <a:endParaRPr lang="en-US" sz="1200"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F736A4-731F-467C-BC5D-E611358D68C2}"/>
              </a:ext>
            </a:extLst>
          </p:cNvPr>
          <p:cNvSpPr txBox="1"/>
          <p:nvPr/>
        </p:nvSpPr>
        <p:spPr>
          <a:xfrm>
            <a:off x="1235173" y="5504421"/>
            <a:ext cx="287662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Arial"/>
                <a:ea typeface="ＭＳ Ｐゴシック"/>
                <a:cs typeface="Arial"/>
              </a:rPr>
              <a:t>Picture according to Ali (2016)</a:t>
            </a:r>
            <a:endParaRPr lang="en-US" sz="1200"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B62DF6-788D-4F00-B93A-F9284663FAB4}"/>
              </a:ext>
            </a:extLst>
          </p:cNvPr>
          <p:cNvSpPr txBox="1"/>
          <p:nvPr/>
        </p:nvSpPr>
        <p:spPr>
          <a:xfrm>
            <a:off x="3654596" y="5461738"/>
            <a:ext cx="559100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/>
                <a:ea typeface="ＭＳ Ｐゴシック"/>
                <a:cs typeface="Arial"/>
              </a:rPr>
              <a:t>Additional hot water storage would increase DR capability.</a:t>
            </a:r>
            <a:endParaRPr lang="en-US" sz="1600"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91174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CA92CD-C31F-43D2-BF14-A661E5009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3990705" cy="4136400"/>
          </a:xfrm>
        </p:spPr>
        <p:txBody>
          <a:bodyPr>
            <a:normAutofit fontScale="77500" lnSpcReduction="20000"/>
          </a:bodyPr>
          <a:lstStyle/>
          <a:p>
            <a:r>
              <a:rPr lang="en-US" b="0">
                <a:ea typeface="ＭＳ Ｐゴシック"/>
              </a:rPr>
              <a:t>Simulation of direct electric heating with DR</a:t>
            </a:r>
          </a:p>
          <a:p>
            <a:endParaRPr lang="en-US" b="0">
              <a:ea typeface="ＭＳ Ｐゴシック"/>
            </a:endParaRPr>
          </a:p>
          <a:p>
            <a:r>
              <a:rPr lang="en-US" b="0">
                <a:ea typeface="ＭＳ Ｐゴシック"/>
              </a:rPr>
              <a:t>The resident sets a comfort zone for temperature:</a:t>
            </a:r>
            <a:endParaRPr lang="en-US" b="0"/>
          </a:p>
          <a:p>
            <a:r>
              <a:rPr lang="en-US" b="0">
                <a:ea typeface="+mn-lt"/>
                <a:cs typeface="+mn-lt"/>
              </a:rPr>
              <a:t>20 ± 1...3 °C -&gt; constraint for demand response</a:t>
            </a:r>
            <a:endParaRPr lang="en-US"/>
          </a:p>
          <a:p>
            <a:endParaRPr lang="en-US"/>
          </a:p>
          <a:p>
            <a:r>
              <a:rPr lang="en-US" b="0">
                <a:ea typeface="ＭＳ Ｐゴシック"/>
              </a:rPr>
              <a:t>Thermal model: Need for heating varies during the day. Electric heating decreases at DR period of 13:00-16:00 hours -&gt; house cools slowly due to stored heat in the building masses</a:t>
            </a:r>
          </a:p>
          <a:p>
            <a:endParaRPr lang="en-US" b="0">
              <a:ea typeface="ＭＳ Ｐゴシック"/>
            </a:endParaRPr>
          </a:p>
          <a:p>
            <a:r>
              <a:rPr lang="en-US" b="0">
                <a:ea typeface="ＭＳ Ｐゴシック"/>
              </a:rPr>
              <a:t>Also great potential for increasing load when demand smaller than generation. Heat is stored in the building masses</a:t>
            </a:r>
          </a:p>
          <a:p>
            <a:endParaRPr lang="en-US" b="0"/>
          </a:p>
          <a:p>
            <a:r>
              <a:rPr lang="en-US" b="0">
                <a:ea typeface="ＭＳ Ｐゴシック"/>
              </a:rPr>
              <a:t>Even 100% reduction for several hours:</a:t>
            </a:r>
            <a:endParaRPr lang="en-US" b="0"/>
          </a:p>
          <a:p>
            <a:r>
              <a:rPr lang="en-US" b="0">
                <a:ea typeface="ＭＳ Ｐゴシック"/>
              </a:rPr>
              <a:t>- Can be increased by extending the comfort zone</a:t>
            </a:r>
          </a:p>
          <a:p>
            <a:r>
              <a:rPr lang="en-US" b="0">
                <a:ea typeface="ＭＳ Ｐゴシック"/>
              </a:rPr>
              <a:t>- Winter is the hardest case, spring and summer allow for larger load shifting for longer durations</a:t>
            </a:r>
          </a:p>
          <a:p>
            <a:endParaRPr lang="en-US" b="0"/>
          </a:p>
          <a:p>
            <a:endParaRPr lang="en-US" b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019A1E-845A-4C3B-9496-C824CD55CB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/>
              </a:rPr>
              <a:t>Electric heating of a residential house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42036-01C5-4701-8890-730D43E141C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l" rtl="0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971E56-BB1C-4615-8863-07D51F2E3EB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i-FI">
                <a:cs typeface="Arial"/>
              </a:rPr>
              <a:t>Demand Response of HVAC loads</a:t>
            </a:r>
            <a:endParaRPr lang="fi-FI"/>
          </a:p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48BF5A-ED47-44AF-B5DC-558440521E7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23.03.2021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CB198-8D84-4126-87BE-496758F0973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8" name="Picture 8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E13B452C-AA4F-445C-9E38-E65C4FEB5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805" y="1230364"/>
            <a:ext cx="3819487" cy="21379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415E045-5894-48B4-9064-AF0CE33E835B}"/>
              </a:ext>
            </a:extLst>
          </p:cNvPr>
          <p:cNvSpPr txBox="1"/>
          <p:nvPr/>
        </p:nvSpPr>
        <p:spPr>
          <a:xfrm>
            <a:off x="4774806" y="5211808"/>
            <a:ext cx="3508164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Arial"/>
                <a:ea typeface="ＭＳ Ｐゴシック"/>
                <a:cs typeface="Arial"/>
              </a:rPr>
              <a:t>Simulation: load reduction potential at Winter.</a:t>
            </a:r>
          </a:p>
          <a:p>
            <a:r>
              <a:rPr lang="en-US" sz="1000">
                <a:latin typeface="Arial"/>
                <a:ea typeface="ＭＳ Ｐゴシック"/>
                <a:cs typeface="Arial"/>
              </a:rPr>
              <a:t>Results and figures from Ali, </a:t>
            </a:r>
            <a:r>
              <a:rPr lang="en-US" sz="1000" err="1">
                <a:latin typeface="Arial"/>
                <a:ea typeface="ＭＳ Ｐゴシック"/>
                <a:cs typeface="Arial"/>
              </a:rPr>
              <a:t>Safdarian</a:t>
            </a:r>
            <a:r>
              <a:rPr lang="en-US" sz="1000">
                <a:latin typeface="Arial"/>
                <a:ea typeface="ＭＳ Ｐゴシック"/>
                <a:cs typeface="Arial"/>
              </a:rPr>
              <a:t> and Lehtonen (2014).</a:t>
            </a:r>
          </a:p>
        </p:txBody>
      </p:sp>
      <p:pic>
        <p:nvPicPr>
          <p:cNvPr id="9" name="Picture 10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F90E762-AF9F-472E-AF33-0B68E1E9BA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2758" y="3400492"/>
            <a:ext cx="3152367" cy="180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56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68787" y="1470173"/>
            <a:ext cx="3520946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</a:pPr>
            <a:r>
              <a:rPr lang="en-US" b="0">
                <a:ea typeface="ＭＳ Ｐゴシック"/>
              </a:rPr>
              <a:t>Utility </a:t>
            </a:r>
            <a:r>
              <a:rPr lang="en-US" b="0">
                <a:ea typeface="ＭＳ Ｐゴシック"/>
                <a:sym typeface="Wingdings" panose="05000000000000000000" pitchFamily="2" charset="2"/>
              </a:rPr>
              <a:t> Aggregator  Customer</a:t>
            </a:r>
            <a:endParaRPr lang="en-US" b="0">
              <a:ea typeface="ＭＳ Ｐゴシック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</a:pPr>
            <a:r>
              <a:rPr lang="en-US" b="0">
                <a:ea typeface="ＭＳ Ｐゴシック"/>
              </a:rPr>
              <a:t>One aggregator controls N number of houses.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</a:pPr>
            <a:r>
              <a:rPr lang="en-US" b="0">
                <a:ea typeface="ＭＳ Ｐゴシック"/>
              </a:rPr>
              <a:t>Houses have IoT thermostats that send signals to house controller unit.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</a:pPr>
            <a:r>
              <a:rPr lang="en-US" b="0">
                <a:ea typeface="ＭＳ Ｐゴシック"/>
              </a:rPr>
              <a:t>House controller unit and aggregator communicate in real time via Internet</a:t>
            </a:r>
            <a:endParaRPr lang="en-US" b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i-FI">
                <a:cs typeface="Arial"/>
              </a:rPr>
              <a:t>Demand Response of HVAC loads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23.03.2021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6" name="Kuva 8">
            <a:extLst>
              <a:ext uri="{FF2B5EF4-FFF2-40B4-BE49-F238E27FC236}">
                <a16:creationId xmlns:a16="http://schemas.microsoft.com/office/drawing/2014/main" id="{7A9AA374-8D77-48C0-AC6A-14FF5AE26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120" y="380000"/>
            <a:ext cx="5012326" cy="541472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6608312" cy="874693"/>
          </a:xfrm>
        </p:spPr>
        <p:txBody>
          <a:bodyPr/>
          <a:lstStyle/>
          <a:p>
            <a:r>
              <a:rPr lang="en-US">
                <a:ea typeface="ＭＳ Ｐゴシック"/>
              </a:rPr>
              <a:t>Controlling DR of electric heating</a:t>
            </a:r>
            <a:endParaRPr lang="en-US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15A8312-B291-401F-B537-68496DEA74B0}"/>
              </a:ext>
            </a:extLst>
          </p:cNvPr>
          <p:cNvSpPr txBox="1"/>
          <p:nvPr/>
        </p:nvSpPr>
        <p:spPr>
          <a:xfrm>
            <a:off x="2390599" y="5199595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1400">
                <a:latin typeface="Arial"/>
                <a:ea typeface="ＭＳ Ｐゴシック"/>
                <a:cs typeface="Arial"/>
              </a:rPr>
              <a:t>Figure by R. Adhikari et al. (2018)</a:t>
            </a:r>
          </a:p>
        </p:txBody>
      </p:sp>
    </p:spTree>
    <p:extLst>
      <p:ext uri="{BB962C8B-B14F-4D97-AF65-F5344CB8AC3E}">
        <p14:creationId xmlns:p14="http://schemas.microsoft.com/office/powerpoint/2010/main" val="3085030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72BDFD-40F2-4510-9D6D-995481138E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>
                <a:ea typeface="ＭＳ Ｐゴシック"/>
              </a:rPr>
              <a:t>Control in residences</a:t>
            </a:r>
            <a:endParaRPr lang="en-US"/>
          </a:p>
          <a:p>
            <a:pPr lvl="1" indent="-242570">
              <a:buFontTx/>
              <a:buChar char="-"/>
            </a:pPr>
            <a:r>
              <a:rPr lang="en-US" sz="1400">
                <a:ea typeface="ＭＳ Ｐゴシック"/>
              </a:rPr>
              <a:t>House control units</a:t>
            </a:r>
          </a:p>
          <a:p>
            <a:pPr lvl="1" indent="-242570">
              <a:buFontTx/>
              <a:buChar char="-"/>
            </a:pPr>
            <a:r>
              <a:rPr lang="en-US" sz="1400">
                <a:ea typeface="ＭＳ Ｐゴシック"/>
              </a:rPr>
              <a:t>Smart meters enable hourly participation to DR</a:t>
            </a:r>
          </a:p>
          <a:p>
            <a:pPr lvl="1" indent="-242570">
              <a:buFontTx/>
              <a:buChar char="-"/>
            </a:pPr>
            <a:r>
              <a:rPr lang="en-US" sz="1400">
                <a:ea typeface="ＭＳ Ｐゴシック"/>
              </a:rPr>
              <a:t>Currently water heating in residential buildings is usually automatically timed for night when electricity is cheap and there is less demand</a:t>
            </a:r>
          </a:p>
          <a:p>
            <a:pPr lvl="1" indent="-242570">
              <a:buFontTx/>
              <a:buChar char="-"/>
            </a:pPr>
            <a:endParaRPr lang="en-US" sz="1400">
              <a:ea typeface="ＭＳ Ｐゴシック"/>
            </a:endParaRPr>
          </a:p>
          <a:p>
            <a:pPr marL="49530" indent="0"/>
            <a:r>
              <a:rPr lang="en-US">
                <a:ea typeface="ＭＳ Ｐゴシック"/>
                <a:cs typeface="Arial"/>
              </a:rPr>
              <a:t>Control and communication: load aggregators</a:t>
            </a:r>
            <a:endParaRPr lang="en-US" b="0">
              <a:ea typeface="+mn-lt"/>
              <a:cs typeface="+mn-lt"/>
            </a:endParaRPr>
          </a:p>
          <a:p>
            <a:pPr marL="389255" lvl="1" indent="0">
              <a:buNone/>
            </a:pPr>
            <a:r>
              <a:rPr lang="en-US" sz="1400">
                <a:ea typeface="ＭＳ Ｐゴシック"/>
                <a:cs typeface="Arial"/>
              </a:rPr>
              <a:t>- Third party company responsible for controlling the DR</a:t>
            </a:r>
            <a:endParaRPr lang="en-US" sz="1400">
              <a:ea typeface="+mn-lt"/>
              <a:cs typeface="+mn-lt"/>
            </a:endParaRPr>
          </a:p>
          <a:p>
            <a:pPr marL="389255" lvl="1" indent="0">
              <a:buNone/>
            </a:pPr>
            <a:r>
              <a:rPr lang="en-US" sz="1400">
                <a:ea typeface="ＭＳ Ｐゴシック"/>
                <a:cs typeface="Arial"/>
              </a:rPr>
              <a:t>- Even frequency control possible by real-time communication via Internet</a:t>
            </a:r>
            <a:endParaRPr lang="en-US"/>
          </a:p>
          <a:p>
            <a:pPr marL="0" indent="0"/>
            <a:endParaRPr lang="en-US">
              <a:ea typeface="ＭＳ Ｐゴシック"/>
            </a:endParaRPr>
          </a:p>
          <a:p>
            <a:pPr marL="0" indent="0"/>
            <a:r>
              <a:rPr lang="en-US">
                <a:ea typeface="ＭＳ Ｐゴシック"/>
              </a:rPr>
              <a:t>Price incentives for customers</a:t>
            </a:r>
          </a:p>
          <a:p>
            <a:pPr lvl="1" indent="-242570">
              <a:buFontTx/>
              <a:buChar char="-"/>
            </a:pPr>
            <a:r>
              <a:rPr lang="en-US" sz="1400">
                <a:ea typeface="ＭＳ Ｐゴシック"/>
              </a:rPr>
              <a:t>Different types of price-based DR programs</a:t>
            </a:r>
          </a:p>
          <a:p>
            <a:pPr lvl="1" indent="-242570">
              <a:buFontTx/>
              <a:buChar char="-"/>
            </a:pPr>
            <a:r>
              <a:rPr lang="en-US" sz="1400">
                <a:ea typeface="ＭＳ Ｐゴシック"/>
              </a:rPr>
              <a:t>Goal: transfer maximum amount of consumption from peak hours to off peak hours</a:t>
            </a:r>
            <a:endParaRPr lang="en-US">
              <a:ea typeface="ＭＳ Ｐゴシック"/>
            </a:endParaRPr>
          </a:p>
          <a:p>
            <a:pPr marL="49530" indent="0"/>
            <a:endParaRPr lang="en-US" sz="14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52775D9-B9F9-422A-B16F-BF05B55A1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00" y="536385"/>
            <a:ext cx="7772400" cy="900000"/>
          </a:xfrm>
        </p:spPr>
        <p:txBody>
          <a:bodyPr/>
          <a:lstStyle/>
          <a:p>
            <a:r>
              <a:rPr lang="en-US">
                <a:ea typeface="ＭＳ Ｐゴシック"/>
              </a:rPr>
              <a:t>Requirements for HVAC demand response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3B3610-AD0A-4032-9DCD-5C4DEA19F0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>
              <a:cs typeface="Arial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6CD93F-375A-4841-AB63-54C0FA9994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i-FI" err="1">
                <a:ea typeface="+mn-lt"/>
                <a:cs typeface="+mn-lt"/>
              </a:rPr>
              <a:t>Demand</a:t>
            </a:r>
            <a:r>
              <a:rPr lang="fi-FI">
                <a:ea typeface="+mn-lt"/>
                <a:cs typeface="+mn-lt"/>
              </a:rPr>
              <a:t> </a:t>
            </a:r>
            <a:r>
              <a:rPr lang="fi-FI" err="1">
                <a:ea typeface="+mn-lt"/>
                <a:cs typeface="+mn-lt"/>
              </a:rPr>
              <a:t>Response</a:t>
            </a:r>
            <a:r>
              <a:rPr lang="fi-FI">
                <a:ea typeface="+mn-lt"/>
                <a:cs typeface="+mn-lt"/>
              </a:rPr>
              <a:t> of HVAC </a:t>
            </a:r>
            <a:r>
              <a:rPr lang="fi-FI" err="1">
                <a:ea typeface="+mn-lt"/>
                <a:cs typeface="+mn-lt"/>
              </a:rPr>
              <a:t>loads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074461-C76B-48E7-B669-A3357BC9988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23.03.2021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CEE97-EBB4-4994-80A0-C30B742212B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342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>
                <a:ea typeface="ＭＳ Ｐゴシック"/>
              </a:rPr>
              <a:t>HVAC loads are suitable for demand response because they allow both upward and downward control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>
                <a:ea typeface="ＭＳ Ｐゴシック"/>
              </a:rPr>
              <a:t> HVAC loads have significant DR potential because they consume a major part of energy in buildings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>
                <a:ea typeface="ＭＳ Ｐゴシック"/>
              </a:rPr>
              <a:t>Customer participation has a big role in DR of HVAC</a:t>
            </a:r>
            <a:endParaRPr lang="en-US" sz="2000" b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Conclusions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i-FI">
                <a:ea typeface="ＭＳ Ｐゴシック"/>
                <a:cs typeface="Arial"/>
              </a:rPr>
              <a:t>Demand Response of HVAC loads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23.03.2021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EA36A63B276FD4BBD6B1D104349026B" ma:contentTypeVersion="2" ma:contentTypeDescription="Luo uusi asiakirja." ma:contentTypeScope="" ma:versionID="b9d9c726904b22a43ee0b94da309252a">
  <xsd:schema xmlns:xsd="http://www.w3.org/2001/XMLSchema" xmlns:xs="http://www.w3.org/2001/XMLSchema" xmlns:p="http://schemas.microsoft.com/office/2006/metadata/properties" xmlns:ns2="13b25106-0ecf-489b-8c29-39b2482cb862" targetNamespace="http://schemas.microsoft.com/office/2006/metadata/properties" ma:root="true" ma:fieldsID="d534ba96c9bf536b948b71373aa437d2" ns2:_="">
    <xsd:import namespace="13b25106-0ecf-489b-8c29-39b2482cb8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25106-0ecf-489b-8c29-39b2482cb8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7BD4E0-B119-45AC-897E-67F08A24C2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FBF1F6-4299-4C62-9BDE-E1DCE0136557}">
  <ds:schemaRefs>
    <ds:schemaRef ds:uri="13b25106-0ecf-489b-8c29-39b2482cb86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F9953DE-1EDA-4B5A-B3EF-6D23F0ABD1D9}">
  <ds:schemaRefs>
    <ds:schemaRef ds:uri="13b25106-0ecf-489b-8c29-39b2482cb86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0</TotalTime>
  <Words>991</Words>
  <Application>Microsoft Office PowerPoint</Application>
  <PresentationFormat>On-screen Show (4:3)</PresentationFormat>
  <Paragraphs>123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Arial,Sans-Serif</vt:lpstr>
      <vt:lpstr>Calibri</vt:lpstr>
      <vt:lpstr>Times New Roman</vt:lpstr>
      <vt:lpstr>presentation</vt:lpstr>
      <vt:lpstr>Aalto Content - Green</vt:lpstr>
      <vt:lpstr>ELEC-E8423 - Smart Grid  Demand Response of HVAC loads</vt:lpstr>
      <vt:lpstr>Introduction</vt:lpstr>
      <vt:lpstr>Household HVAC in a larger context (Finland)</vt:lpstr>
      <vt:lpstr>How HVAC DR works</vt:lpstr>
      <vt:lpstr>Building as a thermal energy storage</vt:lpstr>
      <vt:lpstr>Electric heating of a residential house</vt:lpstr>
      <vt:lpstr>Controlling DR of electric heating</vt:lpstr>
      <vt:lpstr>Requirements for HVAC demand response</vt:lpstr>
      <vt:lpstr>Conclusions</vt:lpstr>
      <vt:lpstr>Source material used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2</cp:revision>
  <dcterms:created xsi:type="dcterms:W3CDTF">2010-03-23T14:57:30Z</dcterms:created>
  <dcterms:modified xsi:type="dcterms:W3CDTF">2021-03-23T06:11:07Z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0x0101008EA36A63B276FD4BBD6B1D104349026B</vt:lpwstr>
  </property>
</Properties>
</file>