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Y5onuGQN2rN118LzWtC3YKWFI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3BDC9A-7E56-4445-A22C-FB9D11337054}">
  <a:tblStyle styleId="{443BDC9A-7E56-4445-A22C-FB9D113370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44959949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449599492_0_15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d449599492_0_15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3043c68e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3043c68e3_0_1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d3043c68e3_0_12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959949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9599492_0_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d449599492_0_1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38c24fee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38c24feee_0_1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d38c24feee_0_11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3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2860675" y="5961063"/>
            <a:ext cx="2027238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5" name="Google Shape;35;p10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32385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464820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 descr="Aalto_EN_Electr-Eng_21_RGB_2"/>
          <p:cNvPicPr preferRelativeResize="0"/>
          <p:nvPr/>
        </p:nvPicPr>
        <p:blipFill rotWithShape="1">
          <a:blip r:embed="rId3">
            <a:alphaModFix/>
          </a:blip>
          <a:srcRect l="7030" t="6173"/>
          <a:stretch/>
        </p:blipFill>
        <p:spPr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 descr="Aalto_EN_Electr-Eng_13_RGB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282282212_A_review_of_demand_response_business_cases" TargetMode="External"/><Relationship Id="rId3" Type="http://schemas.openxmlformats.org/officeDocument/2006/relationships/hyperlink" Target="https://zicokolter.com/publications/zhang2015industrial.pdf" TargetMode="External"/><Relationship Id="rId7" Type="http://schemas.openxmlformats.org/officeDocument/2006/relationships/hyperlink" Target="https://www.iea.org/data-and-statistics/?country=EU28&amp;fuel=Electricity%20and%20heat&amp;indicator=ElecConsBySecto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yssee-mure.eu/publications/efficiency-by-sector/industry/industry-eu.pdf" TargetMode="External"/><Relationship Id="rId5" Type="http://schemas.openxmlformats.org/officeDocument/2006/relationships/hyperlink" Target="https://www.eurofer.eu/assets/Uploads/European-Steel-in-Figures-2020.pdf" TargetMode="External"/><Relationship Id="rId4" Type="http://schemas.openxmlformats.org/officeDocument/2006/relationships/hyperlink" Target="https://www.entsoe.eu/network_codes/eb/fcr/" TargetMode="External"/><Relationship Id="rId9" Type="http://schemas.openxmlformats.org/officeDocument/2006/relationships/hyperlink" Target="https://en.energinet.dk/Electricity/Ancillary-Services/Prequalification-and-t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/>
              <a:t>Demand response of industrial loads</a:t>
            </a:r>
            <a:endParaRPr sz="3200" i="1"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0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 i="1"/>
              <a:t>Antti Saulamo, Sakari Huhtanen</a:t>
            </a:r>
            <a:endParaRPr i="1"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  <p:sp>
        <p:nvSpPr>
          <p:cNvPr id="74" name="Google Shape;74;p1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98899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600"/>
              <a:t>Manufacturing industry is a big electricity consumer</a:t>
            </a: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600"/>
              <a:t>Industry is under an electrification trend → Demand for electricity increases and new potential sites for demand response (DR) are created</a:t>
            </a: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sz="1600"/>
              <a:t>Electricity consumption in Finland accounts only for 2.8% of the consumption in Europe</a:t>
            </a: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Introduction</a:t>
            </a:r>
            <a:endParaRPr/>
          </a:p>
        </p:txBody>
      </p:sp>
      <p:sp>
        <p:nvSpPr>
          <p:cNvPr id="82" name="Google Shape;82;p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27.04.2021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85" name="Google Shape;85;p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0"/>
              <a:t>Total electricity consumption:</a:t>
            </a:r>
            <a:r>
              <a:rPr lang="fi-FI"/>
              <a:t> 		3 053 TWh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0"/>
              <a:t>Industry’s electricity consumption: </a:t>
            </a:r>
            <a:r>
              <a:rPr lang="fi-FI"/>
              <a:t>	1 047 TWh → 34 % </a:t>
            </a:r>
            <a:r>
              <a:rPr lang="fi-FI" b="0"/>
              <a:t>out of the total consumption</a:t>
            </a:r>
            <a:endParaRPr b="0"/>
          </a:p>
          <a:p>
            <a:pPr marL="29210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Electricity consumption in EU in 2018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4" name="Google Shape;94;p3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27.04.2021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5" name="Google Shape;95;p3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6" name="Google Shape;96;p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 </a:t>
            </a:r>
            <a:endParaRPr/>
          </a:p>
        </p:txBody>
      </p:sp>
      <p:pic>
        <p:nvPicPr>
          <p:cNvPr id="97" name="Google Shape;97;p3" title="Kaavi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962" y="2265350"/>
            <a:ext cx="5447949" cy="336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449599492_0_15"/>
          <p:cNvSpPr txBox="1">
            <a:spLocks noGrp="1"/>
          </p:cNvSpPr>
          <p:nvPr>
            <p:ph type="ctrTitle"/>
          </p:nvPr>
        </p:nvSpPr>
        <p:spPr>
          <a:xfrm>
            <a:off x="584250" y="23899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Frequency Containment Reserves in Finland and Central-Europe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04" name="Google Shape;104;gd449599492_0_15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d449599492_0_15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d449599492_0_15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4</a:t>
            </a:fld>
            <a:endParaRPr/>
          </a:p>
        </p:txBody>
      </p:sp>
      <p:graphicFrame>
        <p:nvGraphicFramePr>
          <p:cNvPr id="107" name="Google Shape;107;gd449599492_0_15"/>
          <p:cNvGraphicFramePr/>
          <p:nvPr/>
        </p:nvGraphicFramePr>
        <p:xfrm>
          <a:off x="952500" y="170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{443BDC9A-7E56-4445-A22C-FB9D11337054}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Central Europe, FCR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Finland, FCR-D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FCR-N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Market area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AT, BE, DK-West, DE, FR, NL, SK, CH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FI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FI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Minimum bid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1 MW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1 MW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0.1 MW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Symmetric products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Yes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No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Yes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Frequency zone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49.8-50.2Hz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49.5-49.9Hz and 50.1-50.5Hz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49.9-50.1Hz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Contract types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4 hours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Hourly / Yearly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Hourly / Yearly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Activation time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Linearly, 15s (50%)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30s (100%)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Linearly, 5s (50%) 30s (100%)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Linearly or Step,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/>
                        <a:t>3 min (100%)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8" name="Google Shape;108;gd449599492_0_15"/>
          <p:cNvSpPr txBox="1">
            <a:spLocks noGrp="1"/>
          </p:cNvSpPr>
          <p:nvPr>
            <p:ph type="body" idx="3"/>
          </p:nvPr>
        </p:nvSpPr>
        <p:spPr>
          <a:xfrm>
            <a:off x="3429005" y="6240695"/>
            <a:ext cx="11151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3043c68e3_0_1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3741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Electricity bill is one of the biggest costs in steel industry approx. 12 % on average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Loads are flexible and can be shifted 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SPOT -market optimization for lower electricity bills</a:t>
            </a:r>
            <a:endParaRPr/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Scheduling of the steel plant based on day-ahead prices</a:t>
            </a:r>
            <a:endParaRPr sz="120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Furnes can be used to offer spinning reserve to reserve markets to make revenue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In one case study, linear optimization model is used to minimize the costs of use of electricity						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/>
              <a:t>		</a:t>
            </a:r>
            <a:endParaRPr/>
          </a:p>
        </p:txBody>
      </p:sp>
      <p:sp>
        <p:nvSpPr>
          <p:cNvPr id="115" name="Google Shape;115;gd3043c68e3_0_1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Demand response in steel industry</a:t>
            </a:r>
            <a:endParaRPr/>
          </a:p>
        </p:txBody>
      </p:sp>
      <p:sp>
        <p:nvSpPr>
          <p:cNvPr id="116" name="Google Shape;116;gd3043c68e3_0_1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d3043c68e3_0_1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d3043c68e3_0_1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5</a:t>
            </a:fld>
            <a:endParaRPr/>
          </a:p>
        </p:txBody>
      </p:sp>
      <p:pic>
        <p:nvPicPr>
          <p:cNvPr id="119" name="Google Shape;119;gd3043c68e3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0" y="4020473"/>
            <a:ext cx="4226375" cy="10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d3043c68e3_0_12"/>
          <p:cNvSpPr txBox="1">
            <a:spLocks noGrp="1"/>
          </p:cNvSpPr>
          <p:nvPr>
            <p:ph type="body" idx="3"/>
          </p:nvPr>
        </p:nvSpPr>
        <p:spPr>
          <a:xfrm>
            <a:off x="3429008" y="6273770"/>
            <a:ext cx="7428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449599492_0_1"/>
          <p:cNvSpPr txBox="1">
            <a:spLocks noGrp="1"/>
          </p:cNvSpPr>
          <p:nvPr>
            <p:ph type="body" idx="1"/>
          </p:nvPr>
        </p:nvSpPr>
        <p:spPr>
          <a:xfrm>
            <a:off x="572400" y="1495575"/>
            <a:ext cx="4159500" cy="333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 fontScale="92500" lnSpcReduction="20000"/>
          </a:bodyPr>
          <a:lstStyle/>
          <a:p>
            <a:pPr marL="457200" lvl="0" indent="-310832" algn="l" rtl="0"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According to the study, scheduling the operation of the steel plant based on day-ahead prices is feasible.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457200" lvl="0" indent="-310832" algn="l" rtl="0"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Additional revenue can be made by offering spinning reserves to reserve markets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/>
              <a:t>With 15 min resolution: </a:t>
            </a:r>
            <a:endParaRPr/>
          </a:p>
          <a:p>
            <a:pPr marL="457200" lvl="0" indent="-310832" algn="l" rtl="0"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Objective without SP 39.307 k€ 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457200" lvl="0" indent="-310832" algn="l" rtl="0"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Objective with SP: 39.002 k€</a:t>
            </a:r>
            <a:endParaRPr/>
          </a:p>
          <a:p>
            <a:pPr marL="457200" lvl="0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Energy cost:  39.321 k€ </a:t>
            </a:r>
            <a:endParaRPr/>
          </a:p>
          <a:p>
            <a:pPr marL="457200" lvl="0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/>
              <a:t>SP Revenue: 0.319 k€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/>
              <a:t>≈ 1 % additional savings with spinning reserve</a:t>
            </a:r>
            <a:endParaRPr/>
          </a:p>
        </p:txBody>
      </p:sp>
      <p:sp>
        <p:nvSpPr>
          <p:cNvPr id="127" name="Google Shape;127;gd449599492_0_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Demand response in steel industry</a:t>
            </a:r>
            <a:endParaRPr/>
          </a:p>
        </p:txBody>
      </p:sp>
      <p:sp>
        <p:nvSpPr>
          <p:cNvPr id="128" name="Google Shape;128;gd449599492_0_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d449599492_0_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d449599492_0_1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6</a:t>
            </a:fld>
            <a:endParaRPr/>
          </a:p>
        </p:txBody>
      </p:sp>
      <p:pic>
        <p:nvPicPr>
          <p:cNvPr id="131" name="Google Shape;131;gd449599492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1950" y="1626917"/>
            <a:ext cx="3889949" cy="154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d449599492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0504" y="3534400"/>
            <a:ext cx="3946708" cy="16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d449599492_0_1"/>
          <p:cNvSpPr txBox="1">
            <a:spLocks noGrp="1"/>
          </p:cNvSpPr>
          <p:nvPr>
            <p:ph type="body" idx="3"/>
          </p:nvPr>
        </p:nvSpPr>
        <p:spPr>
          <a:xfrm>
            <a:off x="3429008" y="6273769"/>
            <a:ext cx="6435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38c24feee_0_11"/>
          <p:cNvSpPr txBox="1">
            <a:spLocks noGrp="1"/>
          </p:cNvSpPr>
          <p:nvPr>
            <p:ph type="body" idx="1"/>
          </p:nvPr>
        </p:nvSpPr>
        <p:spPr>
          <a:xfrm>
            <a:off x="572400" y="1495575"/>
            <a:ext cx="7948200" cy="413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600"/>
              <a:t>SPOT market optimization lowers the energy costs</a:t>
            </a:r>
            <a:endParaRPr sz="16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600"/>
              <a:t>Participating in the reserve markets creates an additional revenue stream</a:t>
            </a:r>
            <a:endParaRPr sz="16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fi-FI"/>
              <a:t>Factors which affect the economic feasibility of implementing a DR solution into industry:</a:t>
            </a:r>
            <a:endParaRPr/>
          </a:p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Normal operation of a manufacturing plant can’t be disturbed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The loads which can be shifted, need to be big enough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Price volatility of SPOT markets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Cost of implementation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Risk of oversupply in reserve markets which could lead to market price reductions</a:t>
            </a:r>
            <a:endParaRPr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d38c24feee_0_1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Economic evaluation</a:t>
            </a:r>
            <a:endParaRPr/>
          </a:p>
        </p:txBody>
      </p:sp>
      <p:sp>
        <p:nvSpPr>
          <p:cNvPr id="141" name="Google Shape;141;gd38c24feee_0_1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d38c24feee_0_1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d38c24feee_0_11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44" name="Google Shape;144;gd38c24feee_0_11"/>
          <p:cNvSpPr txBox="1">
            <a:spLocks noGrp="1"/>
          </p:cNvSpPr>
          <p:nvPr>
            <p:ph type="body" idx="3"/>
          </p:nvPr>
        </p:nvSpPr>
        <p:spPr>
          <a:xfrm>
            <a:off x="3429009" y="6273770"/>
            <a:ext cx="566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2000"/>
              <a:buChar char="-"/>
            </a:pPr>
            <a:r>
              <a:rPr lang="fi-FI" sz="2000"/>
              <a:t>There isn’t one size fits all solution for different industries. Need for industry specific DR optimization</a:t>
            </a:r>
            <a:endParaRPr sz="200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fi-FI" sz="2000"/>
              <a:t>There are lots of electricity related demand response products including reserve markets and market price optimization </a:t>
            </a:r>
            <a:endParaRPr sz="200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fi-FI" sz="2000"/>
              <a:t>DR in big scale can reduce the volatility of electricity markets and drive down the average prices</a:t>
            </a:r>
            <a:endParaRPr sz="2000"/>
          </a:p>
          <a:p>
            <a:pPr marL="45720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50" name="Google Shape;150;p4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Conclusions</a:t>
            </a:r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52" name="Google Shape;152;p4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53" name="Google Shape;153;p4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27.04.2021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4" name="Google Shape;154;p4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/>
              <a:t>Give the list of references used for the presentation preparation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u="sng">
                <a:solidFill>
                  <a:schemeClr val="hlink"/>
                </a:solidFill>
                <a:hlinkClick r:id="rId3"/>
              </a:rPr>
              <a:t>https://zicokolter.com/publications/zhang2015industrial.pdf</a:t>
            </a:r>
            <a:r>
              <a:rPr lang="fi-FI"/>
              <a:t> 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u="sng">
                <a:solidFill>
                  <a:schemeClr val="hlink"/>
                </a:solidFill>
                <a:hlinkClick r:id="rId4"/>
              </a:rPr>
              <a:t>https://www.entsoe.eu/network_codes/eb/fcr/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u="sng">
                <a:solidFill>
                  <a:schemeClr val="hlink"/>
                </a:solidFill>
                <a:hlinkClick r:id="rId5"/>
              </a:rPr>
              <a:t>https://www.eurofer.eu/assets/Uploads/European-Steel-in-Figures-2020.pdf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u="sng">
                <a:solidFill>
                  <a:schemeClr val="hlink"/>
                </a:solidFill>
                <a:hlinkClick r:id="rId6"/>
              </a:rPr>
              <a:t>https://www.odyssee-mure.eu/publications/efficiency-by-sector/industry/industry-eu.pdf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u="sng">
                <a:solidFill>
                  <a:schemeClr val="hlink"/>
                </a:solidFill>
                <a:hlinkClick r:id="rId5"/>
              </a:rPr>
              <a:t>https://www.eurofer.eu/assets/Uploads/European-Steel-in-Figures-2020.pdf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u="sng">
                <a:solidFill>
                  <a:schemeClr val="hlink"/>
                </a:solidFill>
                <a:hlinkClick r:id="rId7"/>
              </a:rPr>
              <a:t>https://www.iea.org/data-and-statistics/?country=EU28&amp;fuel=Electricity%20and%20heat&amp;indicator=ElecConsBySector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u="sng">
                <a:solidFill>
                  <a:schemeClr val="hlink"/>
                </a:solidFill>
                <a:hlinkClick r:id="rId8"/>
              </a:rPr>
              <a:t>https://www.researchgate.net/publication/282282212_A_review_of_demand_response_business_cases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u="sng">
                <a:solidFill>
                  <a:schemeClr val="hlink"/>
                </a:solidFill>
                <a:hlinkClick r:id="rId9"/>
              </a:rPr>
              <a:t>https://en.energinet.dk/Electricity/Ancillary-Services/Prequalification-and-test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https://www.fingrid.fi/en/electricity-market/reserves_and_balancing/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Source material used</a:t>
            </a:r>
            <a:endParaRPr/>
          </a:p>
        </p:txBody>
      </p:sp>
      <p:sp>
        <p:nvSpPr>
          <p:cNvPr id="161" name="Google Shape;161;p5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2" name="Google Shape;162;p5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3" name="Google Shape;163;p5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27.04.2021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presentation</vt:lpstr>
      <vt:lpstr>Aalto Content - Green</vt:lpstr>
      <vt:lpstr>ELEC-E8423 - Smart Grid  Demand response of industrial loads</vt:lpstr>
      <vt:lpstr>Introduction</vt:lpstr>
      <vt:lpstr>Electricity consumption in EU in 2018</vt:lpstr>
      <vt:lpstr>Frequency Containment Reserves in Finland and Central-Europe  </vt:lpstr>
      <vt:lpstr>Demand response in steel industry</vt:lpstr>
      <vt:lpstr>Demand response in steel industry</vt:lpstr>
      <vt:lpstr>Economic evaluation</vt:lpstr>
      <vt:lpstr>Conclusions</vt:lpstr>
      <vt:lpstr>Source material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ELEC-E8423 - Smart Grid  Demand response of industrial loads</dc:title>
  <dc:creator>atammine</dc:creator>
  <cp:lastModifiedBy>Lehtonen Matti</cp:lastModifiedBy>
  <cp:revision>1</cp:revision>
  <dcterms:created xsi:type="dcterms:W3CDTF">2010-03-23T14:57:30Z</dcterms:created>
  <dcterms:modified xsi:type="dcterms:W3CDTF">2021-04-27T06:23:39Z</dcterms:modified>
</cp:coreProperties>
</file>