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4"/>
    <p:sldMasterId id="2147483671" r:id="rId5"/>
  </p:sldMasterIdLst>
  <p:notesMasterIdLst>
    <p:notesMasterId r:id="rId15"/>
  </p:notesMasterIdLst>
  <p:handoutMasterIdLst>
    <p:handoutMasterId r:id="rId16"/>
  </p:handoutMasterIdLst>
  <p:sldIdLst>
    <p:sldId id="339" r:id="rId6"/>
    <p:sldId id="355" r:id="rId7"/>
    <p:sldId id="366" r:id="rId8"/>
    <p:sldId id="367" r:id="rId9"/>
    <p:sldId id="368" r:id="rId10"/>
    <p:sldId id="369" r:id="rId11"/>
    <p:sldId id="370" r:id="rId12"/>
    <p:sldId id="352" r:id="rId13"/>
    <p:sldId id="362" r:id="rId14"/>
  </p:sldIdLst>
  <p:sldSz cx="9144000" cy="6858000" type="screen4x3"/>
  <p:notesSz cx="6797675" cy="9874250"/>
  <p:defaultTextStyle>
    <a:defPPr>
      <a:defRPr lang="en-US"/>
    </a:defPPr>
    <a:lvl1pPr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388938" indent="682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777875" indent="136525"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168400" indent="203200"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557338" indent="2714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B9C68-E38B-4828-9295-3E3CD9A35657}" v="425" dt="2021-03-18T13:08:02.631"/>
    <p1510:client id="{3B816A10-D3D8-4E63-9276-3426B97C7BCF}" v="104" dt="2021-03-22T17:49:01.030"/>
    <p1510:client id="{3FF5733C-D3E0-40A8-B836-CD8DB8ADE487}" v="647" dt="2021-03-22T15:07:32.262"/>
    <p1510:client id="{5901417A-2200-420D-A7EE-099B1F7DC1B2}" v="1387" dt="2021-03-22T15:17:15.090"/>
    <p1510:client id="{A00CC041-92BC-4FEC-B81D-37F8FB77D6EE}" v="1153" dt="2021-03-21T17:59:53.254"/>
    <p1510:client id="{C35F69FD-ECF9-4A34-822E-893FD11F80A1}" v="207" dt="2021-03-19T13:51:08.541"/>
    <p1510:client id="{C795B89A-E5CE-4FA0-B7BD-7A5F48C27169}" v="694" dt="2021-03-21T20:42:20.017"/>
    <p1510:client id="{D27EB068-3EDA-4076-9462-160A54C0BBF3}" v="8" dt="2021-03-21T15:04:00.233"/>
    <p1510:client id="{D42C0128-2D34-45B5-AA02-0A72B67EE965}" v="1" dt="2021-03-22T15:20:55.877"/>
    <p1510:client id="{EBFDF3DC-8D6C-4D40-8FF2-7FD539A002AA}" v="8" dt="2021-03-22T09:00:21.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988"/>
  </p:normalViewPr>
  <p:slideViewPr>
    <p:cSldViewPr snapToGrid="0">
      <p:cViewPr varScale="1">
        <p:scale>
          <a:sx n="62" d="100"/>
          <a:sy n="62" d="100"/>
        </p:scale>
        <p:origin x="1400" y="4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E6C6C468-002F-4575-A7B2-5116909C25E9}" type="datetime1">
              <a:rPr lang="en-US"/>
              <a:pPr>
                <a:defRPr/>
              </a:pPr>
              <a:t>3/23/2021</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ADF26D-2D02-4B7E-A9F7-BA15724DBCE2}" type="slidenum">
              <a:rPr lang="en-US" altLang="en-US"/>
              <a:pPr>
                <a:defRPr/>
              </a:pPr>
              <a:t>‹#›</a:t>
            </a:fld>
            <a:endParaRPr lang="en-US" altLang="en-US"/>
          </a:p>
        </p:txBody>
      </p:sp>
    </p:spTree>
    <p:extLst>
      <p:ext uri="{BB962C8B-B14F-4D97-AF65-F5344CB8AC3E}">
        <p14:creationId xmlns:p14="http://schemas.microsoft.com/office/powerpoint/2010/main" val="19547977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0C00A11D-E7F3-4B45-B120-89C62F8E3355}" type="datetime1">
              <a:rPr lang="en-US"/>
              <a:pPr>
                <a:defRPr/>
              </a:pPr>
              <a:t>3/23/2021</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wrap="square" lIns="92776" tIns="46389" rIns="92776" bIns="463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689475"/>
            <a:ext cx="5438775" cy="4443413"/>
          </a:xfrm>
          <a:prstGeom prst="rect">
            <a:avLst/>
          </a:prstGeom>
        </p:spPr>
        <p:txBody>
          <a:bodyPr vert="horz" wrap="square" lIns="92776" tIns="46389" rIns="92776" bIns="46389" numCol="1" anchor="t" anchorCtr="0" compatLnSpc="1">
            <a:prstTxWarp prst="textNoShape">
              <a:avLst/>
            </a:prstTxWarp>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BB9EB4-620A-4C05-A10A-919C6D241201}" type="slidenum">
              <a:rPr lang="en-US" altLang="en-US"/>
              <a:pPr>
                <a:defRPr/>
              </a:pPr>
              <a:t>‹#›</a:t>
            </a:fld>
            <a:endParaRPr lang="en-US" altLang="en-US"/>
          </a:p>
        </p:txBody>
      </p:sp>
    </p:spTree>
    <p:extLst>
      <p:ext uri="{BB962C8B-B14F-4D97-AF65-F5344CB8AC3E}">
        <p14:creationId xmlns:p14="http://schemas.microsoft.com/office/powerpoint/2010/main" val="56805349"/>
      </p:ext>
    </p:extLst>
  </p:cSld>
  <p:clrMap bg1="lt1" tx1="dk1" bg2="lt2" tx2="dk2" accent1="accent1" accent2="accent2" accent3="accent3" accent4="accent4" accent5="accent5" accent6="accent6" hlink="hlink" folHlink="folHlink"/>
  <p:hf sldNum="0" hdr="0" ftr="0" dt="0"/>
  <p:notesStyle>
    <a:lvl1pPr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pitchFamily="-65" charset="-128"/>
      </a:defRPr>
    </a:lvl1pPr>
    <a:lvl2pPr marL="3889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2pPr>
    <a:lvl3pPr marL="777875"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3pPr>
    <a:lvl4pPr marL="1168400"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4pPr>
    <a:lvl5pPr marL="15573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502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1">
                <a:ea typeface="ＭＳ Ｐゴシック"/>
                <a:cs typeface="Calibri"/>
              </a:rPr>
              <a:t>Demand response can be implemented by increasing or reducing the consumption at certain times, by flexible and possibly own generation units, or with the utilization of storages. The best solution is to have combination of these. Demand response may not be useful by flexible consumption only, or by only one technical solution. </a:t>
            </a:r>
            <a:endParaRPr lang="en-US" dirty="0">
              <a:ea typeface="ＭＳ Ｐゴシック"/>
              <a:cs typeface="Calibri"/>
            </a:endParaRPr>
          </a:p>
          <a:p>
            <a:endParaRPr lang="en-US" noProof="1">
              <a:ea typeface="ＭＳ Ｐゴシック"/>
              <a:cs typeface="Calibri"/>
            </a:endParaRPr>
          </a:p>
          <a:p>
            <a:r>
              <a:rPr lang="en-US" noProof="1">
                <a:ea typeface="ＭＳ Ｐゴシック"/>
                <a:cs typeface="Calibri"/>
              </a:rPr>
              <a:t>Most of the commercial loads are in commercial buildings, so we are presenting the topic from the perspective of commercial buildings. With buildings, energy efficiency is also important, and energy efficiency must be good before using demand response. Demand response can't replace the energy efficiency.</a:t>
            </a:r>
            <a:endParaRPr lang="en-US" dirty="0">
              <a:ea typeface="ＭＳ Ｐゴシック"/>
              <a:cs typeface="Calibri"/>
            </a:endParaRPr>
          </a:p>
          <a:p>
            <a:endParaRPr lang="en-US" b="1" noProof="1">
              <a:ea typeface="ＭＳ Ｐゴシック"/>
              <a:cs typeface="Calibri"/>
            </a:endParaRPr>
          </a:p>
          <a:p>
            <a:r>
              <a:rPr lang="en-US" noProof="1">
                <a:ea typeface="ＭＳ Ｐゴシック"/>
                <a:cs typeface="Calibri"/>
              </a:rPr>
              <a:t>Flexible consumption, own generation units, and own storages are realistic options for commercial buildings. Commercial buildings are large, so own generation and storages would be very beneficial for them and for DR system.</a:t>
            </a:r>
          </a:p>
        </p:txBody>
      </p:sp>
    </p:spTree>
    <p:extLst>
      <p:ext uri="{BB962C8B-B14F-4D97-AF65-F5344CB8AC3E}">
        <p14:creationId xmlns:p14="http://schemas.microsoft.com/office/powerpoint/2010/main" val="388044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ＭＳ Ｐゴシック"/>
                <a:cs typeface="Calibri"/>
              </a:rPr>
              <a:t>Benefits of DR:</a:t>
            </a:r>
            <a:endParaRPr lang="en-GB" dirty="0">
              <a:cs typeface="Calibri"/>
            </a:endParaRPr>
          </a:p>
          <a:p>
            <a:r>
              <a:rPr lang="en-GB" b="1" dirty="0">
                <a:ea typeface="ＭＳ Ｐゴシック"/>
                <a:cs typeface="Calibri"/>
              </a:rPr>
              <a:t>Technical benefits</a:t>
            </a:r>
            <a:r>
              <a:rPr lang="en-GB" dirty="0">
                <a:ea typeface="ＭＳ Ｐゴシック"/>
                <a:cs typeface="Calibri"/>
              </a:rPr>
              <a:t>: Demand response enables integration of more renewable generation to the grid. Renewables cause more variation on generation time and more voltage fluctuation, but demand response is helping to balance the consumption and grid voltage. Also local generation and storages help with the grid issues and production time variation. (Prosumers would be the best.)</a:t>
            </a:r>
          </a:p>
          <a:p>
            <a:endParaRPr lang="en-GB" b="1" dirty="0">
              <a:ea typeface="ＭＳ Ｐゴシック"/>
              <a:cs typeface="Calibri"/>
            </a:endParaRPr>
          </a:p>
          <a:p>
            <a:r>
              <a:rPr lang="en-GB" b="1" dirty="0">
                <a:ea typeface="ＭＳ Ｐゴシック"/>
                <a:cs typeface="Calibri"/>
              </a:rPr>
              <a:t>Economical benefits: </a:t>
            </a:r>
            <a:r>
              <a:rPr lang="en-GB" dirty="0">
                <a:ea typeface="ＭＳ Ｐゴシック"/>
                <a:cs typeface="Calibri"/>
              </a:rPr>
              <a:t>Electricity price is lower to the </a:t>
            </a:r>
            <a:r>
              <a:rPr lang="en-GB" b="1" dirty="0">
                <a:ea typeface="ＭＳ Ｐゴシック"/>
                <a:cs typeface="Calibri"/>
              </a:rPr>
              <a:t>customer, </a:t>
            </a:r>
            <a:r>
              <a:rPr lang="en-GB" dirty="0">
                <a:ea typeface="ＭＳ Ｐゴシック"/>
                <a:cs typeface="Calibri"/>
              </a:rPr>
              <a:t>when there is no need to pay from expensive peaks. For the </a:t>
            </a:r>
            <a:r>
              <a:rPr lang="en-GB" b="1" dirty="0">
                <a:ea typeface="ＭＳ Ｐゴシック"/>
                <a:cs typeface="Calibri"/>
              </a:rPr>
              <a:t>system operators</a:t>
            </a:r>
            <a:r>
              <a:rPr lang="en-GB" dirty="0">
                <a:ea typeface="ＭＳ Ｐゴシック"/>
                <a:cs typeface="Calibri"/>
              </a:rPr>
              <a:t> there is no need to pay for expensive peak capacities or construct power grid when the demand side management helps with the grid congestions.</a:t>
            </a:r>
            <a:endParaRPr lang="en-GB" dirty="0">
              <a:cs typeface="Calibri"/>
            </a:endParaRPr>
          </a:p>
          <a:p>
            <a:endParaRPr lang="en-GB" dirty="0">
              <a:ea typeface="ＭＳ Ｐゴシック"/>
              <a:cs typeface="Calibri"/>
            </a:endParaRPr>
          </a:p>
          <a:p>
            <a:r>
              <a:rPr lang="en-GB" b="1" dirty="0">
                <a:ea typeface="ＭＳ Ｐゴシック"/>
                <a:cs typeface="Calibri"/>
              </a:rPr>
              <a:t>Environmental benefits: </a:t>
            </a:r>
            <a:r>
              <a:rPr lang="en-GB" dirty="0">
                <a:ea typeface="ＭＳ Ｐゴシック"/>
                <a:cs typeface="Calibri"/>
              </a:rPr>
              <a:t>More renewables and cleaner production is possible with the help of DR, emissions are smaller and this is significant for the climate change prevention.</a:t>
            </a:r>
          </a:p>
        </p:txBody>
      </p:sp>
    </p:spTree>
    <p:extLst>
      <p:ext uri="{BB962C8B-B14F-4D97-AF65-F5344CB8AC3E}">
        <p14:creationId xmlns:p14="http://schemas.microsoft.com/office/powerpoint/2010/main" val="2703946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268244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There is a huge potential in varying peak time. Different types of commercial buildings are having their peak time in different times. This enables comprehensive optimization of DR. Furthermore, office working hours have the largest loads. Compared to residential loads, peak time is varying much more in commercial loads.</a:t>
            </a:r>
            <a:endParaRPr lang="en-US" dirty="0">
              <a:cs typeface="Calibri"/>
            </a:endParaRPr>
          </a:p>
          <a:p>
            <a:endParaRPr lang="en-US" dirty="0">
              <a:cs typeface="Calibri"/>
            </a:endParaRPr>
          </a:p>
          <a:p>
            <a:r>
              <a:rPr lang="en-US" dirty="0">
                <a:ea typeface="ＭＳ Ｐゴシック"/>
                <a:cs typeface="Calibri"/>
              </a:rPr>
              <a:t>Figure: </a:t>
            </a:r>
          </a:p>
          <a:p>
            <a:r>
              <a:rPr lang="en-US" dirty="0">
                <a:ea typeface="ＭＳ Ｐゴシック"/>
                <a:cs typeface="Calibri"/>
              </a:rPr>
              <a:t>From study, which optimizes the peak-shaving capacity of commercial buildings in combination with demand response measures under the premise of ensuring energy comfort. By modifying lighting, cooling, heating and hot water loads. In addition, charging and discharging battery and using PV. The benefits include incentive compensation from the grid and savings in electricity costs. The model also considers tie line constraint in order to avoid excessive load fluctuation of the tie line before and after demand response.</a:t>
            </a:r>
            <a:endParaRPr lang="en-US" dirty="0"/>
          </a:p>
          <a:p>
            <a:r>
              <a:rPr lang="en-US" dirty="0">
                <a:ea typeface="ＭＳ Ｐゴシック"/>
                <a:cs typeface="Calibri"/>
              </a:rPr>
              <a:t> </a:t>
            </a:r>
          </a:p>
          <a:p>
            <a:r>
              <a:rPr lang="en-US" dirty="0">
                <a:ea typeface="ＭＳ Ｐゴシック"/>
                <a:cs typeface="Calibri"/>
              </a:rPr>
              <a:t>Buying price, peak periods (14:00-17:00, 19:00-22:00).</a:t>
            </a:r>
          </a:p>
          <a:p>
            <a:r>
              <a:rPr lang="en-US" dirty="0">
                <a:ea typeface="ＭＳ Ｐゴシック"/>
                <a:cs typeface="Calibri"/>
              </a:rPr>
              <a:t>Valley periods (0:00-8:00, 0.471).</a:t>
            </a:r>
          </a:p>
          <a:p>
            <a:r>
              <a:rPr lang="en-US" dirty="0">
                <a:ea typeface="ＭＳ Ｐゴシック"/>
                <a:cs typeface="Calibri"/>
              </a:rPr>
              <a:t>Demand response periods are 11:00-15:00.</a:t>
            </a:r>
          </a:p>
          <a:p>
            <a:r>
              <a:rPr lang="en-US" dirty="0">
                <a:ea typeface="ＭＳ Ｐゴシック"/>
                <a:cs typeface="Calibri"/>
              </a:rPr>
              <a:t> </a:t>
            </a:r>
          </a:p>
          <a:p>
            <a:r>
              <a:rPr lang="en-US" dirty="0">
                <a:ea typeface="ＭＳ Ｐゴシック"/>
                <a:cs typeface="Calibri"/>
              </a:rPr>
              <a:t>After optimization, the optimized peak-shaving capacity is 40kW, the incentive compensation from the power grid is 480 ¥, and the saving of electricity cost is 158¥, so the total demand response revenue is 638¥.</a:t>
            </a:r>
          </a:p>
          <a:p>
            <a:r>
              <a:rPr lang="en-US" dirty="0">
                <a:ea typeface="ＭＳ Ｐゴシック"/>
                <a:cs typeface="Calibri"/>
              </a:rPr>
              <a:t> </a:t>
            </a:r>
          </a:p>
          <a:p>
            <a:r>
              <a:rPr lang="en-US" dirty="0">
                <a:ea typeface="ＭＳ Ｐゴシック"/>
                <a:cs typeface="Calibri"/>
              </a:rPr>
              <a:t>The building baseline load is determined according to regulation and used for benefit evaluation of demand response.</a:t>
            </a:r>
          </a:p>
          <a:p>
            <a:r>
              <a:rPr lang="en-US" dirty="0">
                <a:ea typeface="ＭＳ Ｐゴシック"/>
                <a:cs typeface="Calibri"/>
              </a:rPr>
              <a:t>The dotted lines show the comparison of the tie line load before and after demand response. The shadow</a:t>
            </a:r>
            <a:r>
              <a:rPr lang="fi" dirty="0">
                <a:ea typeface="ＭＳ Ｐゴシック"/>
                <a:cs typeface="Calibri"/>
              </a:rPr>
              <a:t>ed</a:t>
            </a:r>
            <a:r>
              <a:rPr lang="en-US" dirty="0">
                <a:ea typeface="ＭＳ Ｐゴシック"/>
                <a:cs typeface="Calibri"/>
              </a:rPr>
              <a:t> part is the response load.</a:t>
            </a:r>
          </a:p>
          <a:p>
            <a:endParaRPr lang="en-US" dirty="0">
              <a:cs typeface="Calibri"/>
            </a:endParaRPr>
          </a:p>
        </p:txBody>
      </p:sp>
    </p:spTree>
    <p:extLst>
      <p:ext uri="{BB962C8B-B14F-4D97-AF65-F5344CB8AC3E}">
        <p14:creationId xmlns:p14="http://schemas.microsoft.com/office/powerpoint/2010/main" val="741556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dirty="0"/>
              <a:t>Price-based:</a:t>
            </a:r>
            <a:endParaRPr lang="en-US" dirty="0"/>
          </a:p>
          <a:p>
            <a:r>
              <a:rPr lang="en-GB" dirty="0">
                <a:ea typeface="ＭＳ Ｐゴシック"/>
                <a:cs typeface="Calibri"/>
              </a:rPr>
              <a:t> </a:t>
            </a:r>
          </a:p>
          <a:p>
            <a:r>
              <a:rPr lang="en-GB" dirty="0"/>
              <a:t>-       Customers (DR provider) intentionally manage their energy consumption based on varying prices.</a:t>
            </a:r>
          </a:p>
          <a:p>
            <a:r>
              <a:rPr lang="en-GB" dirty="0"/>
              <a:t>-       The customers are compensated by variable electricity tariffs that fluctuate following the real-time wholesale electricity price or the prevailing spot market prices.</a:t>
            </a:r>
          </a:p>
          <a:p>
            <a:r>
              <a:rPr lang="en-GB" dirty="0"/>
              <a:t>-       Price-based programs encourage customers to modify their load depending on electricity prices by using flexibility of loads to balance daily variations in net load.</a:t>
            </a:r>
          </a:p>
          <a:p>
            <a:r>
              <a:rPr lang="en-GB" dirty="0"/>
              <a:t>-       Price-based programs are most suitable for </a:t>
            </a:r>
            <a:r>
              <a:rPr lang="en-GB" dirty="0" err="1"/>
              <a:t>Elspot</a:t>
            </a:r>
            <a:r>
              <a:rPr lang="en-GB" dirty="0"/>
              <a:t> and </a:t>
            </a:r>
            <a:r>
              <a:rPr lang="en-GB" dirty="0" err="1"/>
              <a:t>Elbas</a:t>
            </a:r>
            <a:r>
              <a:rPr lang="en-GB" dirty="0"/>
              <a:t> markets.</a:t>
            </a:r>
          </a:p>
          <a:p>
            <a:r>
              <a:rPr lang="en-GB" dirty="0">
                <a:ea typeface="ＭＳ Ｐゴシック"/>
                <a:cs typeface="Calibri"/>
              </a:rPr>
              <a:t>-       Does not require complicated control.</a:t>
            </a:r>
          </a:p>
          <a:p>
            <a:endParaRPr lang="en-GB" dirty="0">
              <a:ea typeface="ＭＳ Ｐゴシック"/>
              <a:cs typeface="Calibri"/>
            </a:endParaRPr>
          </a:p>
          <a:p>
            <a:r>
              <a:rPr lang="en-GB" dirty="0"/>
              <a:t>Incentive-based control:</a:t>
            </a:r>
          </a:p>
          <a:p>
            <a:r>
              <a:rPr lang="en-GB" dirty="0">
                <a:ea typeface="ＭＳ Ｐゴシック"/>
                <a:cs typeface="Calibri"/>
              </a:rPr>
              <a:t> </a:t>
            </a:r>
          </a:p>
          <a:p>
            <a:r>
              <a:rPr lang="en-GB" dirty="0"/>
              <a:t>-       Customer (DR provider) grants the right to control their load in certain limits and get compensated after.</a:t>
            </a:r>
          </a:p>
          <a:p>
            <a:r>
              <a:rPr lang="en-GB" dirty="0"/>
              <a:t>-       The flexibility is used when unexpected variations and events occur or it can be utilized to alter the energy consumption during peak periods.</a:t>
            </a:r>
          </a:p>
          <a:p>
            <a:r>
              <a:rPr lang="en-GB" dirty="0"/>
              <a:t>-       The benefit of these programs is that the amount of DR can be estimated beforehand thus operators can be more flexible in controlling the loads.</a:t>
            </a:r>
          </a:p>
          <a:p>
            <a:r>
              <a:rPr lang="en-GB" dirty="0"/>
              <a:t>-       It should be taken into account that customers lose privacy due to the disclosure of personal information.</a:t>
            </a:r>
          </a:p>
          <a:p>
            <a:r>
              <a:rPr lang="en-GB" dirty="0">
                <a:ea typeface="ＭＳ Ｐゴシック"/>
                <a:cs typeface="Calibri"/>
              </a:rPr>
              <a:t>-       Most suitable for </a:t>
            </a:r>
            <a:r>
              <a:rPr lang="en-GB" dirty="0" err="1">
                <a:ea typeface="ＭＳ Ｐゴシック"/>
                <a:cs typeface="Calibri"/>
              </a:rPr>
              <a:t>Fingrid’s</a:t>
            </a:r>
            <a:r>
              <a:rPr lang="en-GB" dirty="0">
                <a:ea typeface="ＭＳ Ｐゴシック"/>
                <a:cs typeface="Calibri"/>
              </a:rPr>
              <a:t> markets, such as FCR-N and FCR-D.</a:t>
            </a:r>
            <a:endParaRPr lang="en-GB" dirty="0">
              <a:cs typeface="Calibri"/>
            </a:endParaRPr>
          </a:p>
          <a:p>
            <a:r>
              <a:rPr lang="en-GB" dirty="0">
                <a:ea typeface="ＭＳ Ｐゴシック"/>
                <a:cs typeface="Calibri"/>
              </a:rPr>
              <a:t>-       </a:t>
            </a:r>
            <a:r>
              <a:rPr lang="en-GB" dirty="0"/>
              <a:t>Requires more control, for example limitations of temperature and ventilation modification.</a:t>
            </a:r>
            <a:endParaRPr lang="en-GB" dirty="0">
              <a:cs typeface="Calibri"/>
            </a:endParaRPr>
          </a:p>
          <a:p>
            <a:pPr marL="171450" indent="-171450">
              <a:lnSpc>
                <a:spcPts val="1704"/>
              </a:lnSpc>
              <a:spcBef>
                <a:spcPct val="20000"/>
              </a:spcBef>
              <a:buFont typeface="Arial,Sans-Serif"/>
              <a:buChar char="−"/>
            </a:pPr>
            <a:endParaRPr lang="en-GB" dirty="0">
              <a:ea typeface="ＭＳ Ｐゴシック"/>
              <a:cs typeface="Calibri"/>
            </a:endParaRPr>
          </a:p>
          <a:p>
            <a:pPr marL="292100" indent="-292100">
              <a:lnSpc>
                <a:spcPts val="1704"/>
              </a:lnSpc>
              <a:spcBef>
                <a:spcPct val="20000"/>
              </a:spcBef>
            </a:pPr>
            <a:endParaRPr lang="en-GB" dirty="0">
              <a:cs typeface="Calibri"/>
            </a:endParaRPr>
          </a:p>
          <a:p>
            <a:endParaRPr lang="en-US" dirty="0">
              <a:cs typeface="Calibri"/>
            </a:endParaRPr>
          </a:p>
        </p:txBody>
      </p:sp>
    </p:spTree>
    <p:extLst>
      <p:ext uri="{BB962C8B-B14F-4D97-AF65-F5344CB8AC3E}">
        <p14:creationId xmlns:p14="http://schemas.microsoft.com/office/powerpoint/2010/main" val="1777053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ＭＳ Ｐゴシック"/>
              <a:cs typeface="Calibri"/>
            </a:endParaRPr>
          </a:p>
          <a:p>
            <a:endParaRPr lang="en-US"/>
          </a:p>
        </p:txBody>
      </p:sp>
    </p:spTree>
    <p:extLst>
      <p:ext uri="{BB962C8B-B14F-4D97-AF65-F5344CB8AC3E}">
        <p14:creationId xmlns:p14="http://schemas.microsoft.com/office/powerpoint/2010/main" val="344077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ＭＳ Ｐゴシック"/>
              <a:cs typeface="Calibri"/>
            </a:endParaRPr>
          </a:p>
        </p:txBody>
      </p:sp>
    </p:spTree>
    <p:extLst>
      <p:ext uri="{BB962C8B-B14F-4D97-AF65-F5344CB8AC3E}">
        <p14:creationId xmlns:p14="http://schemas.microsoft.com/office/powerpoint/2010/main" val="370925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374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2400" cy="1086181"/>
          </a:xfrm>
        </p:spPr>
        <p:txBody>
          <a:bodyPr lIns="0" tIns="0" rIns="0" bIns="0" anchor="t">
            <a:normAutofit/>
          </a:bodyPr>
          <a:lstStyle>
            <a:lvl1pPr algn="l">
              <a:defRPr sz="43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572400" y="2858401"/>
            <a:ext cx="6285600" cy="2339529"/>
          </a:xfrm>
        </p:spPr>
        <p:txBody>
          <a:bodyPr lIns="0" tIns="0" rIns="0" bIns="0">
            <a:normAutofit/>
          </a:bodyPr>
          <a:lstStyle>
            <a:lvl1pPr marL="0" indent="0" algn="l">
              <a:lnSpc>
                <a:spcPts val="2216"/>
              </a:lnSpc>
              <a:buNone/>
              <a:defRPr sz="2000">
                <a:solidFill>
                  <a:srgbClr val="FFFFFF"/>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p>
        </p:txBody>
      </p:sp>
      <p:sp>
        <p:nvSpPr>
          <p:cNvPr id="7" name="Text Placeholder 7"/>
          <p:cNvSpPr>
            <a:spLocks noGrp="1"/>
          </p:cNvSpPr>
          <p:nvPr>
            <p:ph type="body" sz="quarter" idx="13"/>
          </p:nvPr>
        </p:nvSpPr>
        <p:spPr>
          <a:xfrm>
            <a:off x="572401" y="5961599"/>
            <a:ext cx="2049245" cy="177800"/>
          </a:xfrm>
        </p:spPr>
        <p:txBody>
          <a:bodyPr wrap="none" lIns="0" tIns="0" rIns="0" bIns="0"/>
          <a:lstStyle>
            <a:lvl1pPr marL="0">
              <a:spcBef>
                <a:spcPts val="0"/>
              </a:spcBef>
              <a:buNone/>
              <a:defRPr sz="1000" b="1">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4"/>
          </p:nvPr>
        </p:nvSpPr>
        <p:spPr>
          <a:xfrm>
            <a:off x="572400" y="6137467"/>
            <a:ext cx="204924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9" name="Text Placeholder 7"/>
          <p:cNvSpPr>
            <a:spLocks noGrp="1"/>
          </p:cNvSpPr>
          <p:nvPr>
            <p:ph type="body" sz="quarter" idx="18"/>
          </p:nvPr>
        </p:nvSpPr>
        <p:spPr>
          <a:xfrm>
            <a:off x="2862387" y="6137467"/>
            <a:ext cx="202711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19"/>
          </p:nvPr>
        </p:nvSpPr>
        <p:spPr>
          <a:xfrm>
            <a:off x="7427603" y="5961599"/>
            <a:ext cx="1132198" cy="6336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1" name="Text Placeholder 7"/>
          <p:cNvSpPr>
            <a:spLocks noGrp="1"/>
          </p:cNvSpPr>
          <p:nvPr>
            <p:ph type="body" sz="quarter" idx="20"/>
          </p:nvPr>
        </p:nvSpPr>
        <p:spPr>
          <a:xfrm>
            <a:off x="5143295" y="5961067"/>
            <a:ext cx="1962357" cy="634132"/>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2" name="Date Placeholder 3"/>
          <p:cNvSpPr>
            <a:spLocks noGrp="1"/>
          </p:cNvSpPr>
          <p:nvPr>
            <p:ph type="dt" sz="half" idx="21"/>
          </p:nvPr>
        </p:nvSpPr>
        <p:spPr>
          <a:xfrm>
            <a:off x="2860675" y="5961063"/>
            <a:ext cx="2027238" cy="177800"/>
          </a:xfrm>
        </p:spPr>
        <p:txBody>
          <a:bodyPr lIns="0" tIns="0" rIns="0" bIns="0" anchor="t"/>
          <a:lstStyle>
            <a:lvl1pPr>
              <a:defRPr b="1"/>
            </a:lvl1pPr>
          </a:lstStyle>
          <a:p>
            <a:pPr>
              <a:defRPr/>
            </a:pPr>
            <a:r>
              <a:rPr lang="fi-FI"/>
              <a:t>07.02.2018</a:t>
            </a:r>
            <a:endParaRPr lang="en-US"/>
          </a:p>
        </p:txBody>
      </p:sp>
    </p:spTree>
    <p:extLst>
      <p:ext uri="{BB962C8B-B14F-4D97-AF65-F5344CB8AC3E}">
        <p14:creationId xmlns:p14="http://schemas.microsoft.com/office/powerpoint/2010/main" val="89152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2"/>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3"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4"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9"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0"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11"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E17AA3F4-D5E5-4C20-B6A3-9D228DF0888F}" type="slidenum">
              <a:rPr lang="en-US" altLang="en-US"/>
              <a:pPr>
                <a:defRPr/>
              </a:pPr>
              <a:t>‹#›</a:t>
            </a:fld>
            <a:endParaRPr lang="en-US" altLang="en-US"/>
          </a:p>
        </p:txBody>
      </p:sp>
    </p:spTree>
    <p:extLst>
      <p:ext uri="{BB962C8B-B14F-4D97-AF65-F5344CB8AC3E}">
        <p14:creationId xmlns:p14="http://schemas.microsoft.com/office/powerpoint/2010/main" val="315890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p:nvSpPr>
        <p:spPr>
          <a:xfrm>
            <a:off x="406400" y="406400"/>
            <a:ext cx="8326438" cy="5472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
        <p:nvSpPr>
          <p:cNvPr id="11" name="Title 1"/>
          <p:cNvSpPr>
            <a:spLocks noGrp="1"/>
          </p:cNvSpPr>
          <p:nvPr>
            <p:ph type="ctrTitle"/>
          </p:nvPr>
        </p:nvSpPr>
        <p:spPr>
          <a:xfrm>
            <a:off x="572400" y="547000"/>
            <a:ext cx="7772400" cy="2206400"/>
          </a:xfrm>
        </p:spPr>
        <p:txBody>
          <a:bodyPr lIns="0" tIns="0" rIns="0" bIns="0" anchor="t">
            <a:noAutofit/>
          </a:bodyPr>
          <a:lstStyle>
            <a:lvl1pPr algn="l">
              <a:defRPr sz="2700" b="1">
                <a:solidFill>
                  <a:schemeClr val="bg1"/>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0"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2"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6"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7"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8"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A05597E2-BB32-4F6B-84FE-6C16B84E6FD5}" type="slidenum">
              <a:rPr lang="en-US" altLang="en-US"/>
              <a:pPr>
                <a:defRPr/>
              </a:pPr>
              <a:t>‹#›</a:t>
            </a:fld>
            <a:endParaRPr lang="en-US" altLang="en-US"/>
          </a:p>
        </p:txBody>
      </p:sp>
    </p:spTree>
    <p:extLst>
      <p:ext uri="{BB962C8B-B14F-4D97-AF65-F5344CB8AC3E}">
        <p14:creationId xmlns:p14="http://schemas.microsoft.com/office/powerpoint/2010/main" val="317791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9" name="Rectangle 8"/>
          <p:cNvSpPr/>
          <p:nvPr/>
        </p:nvSpPr>
        <p:spPr>
          <a:xfrm>
            <a:off x="573088" y="1138238"/>
            <a:ext cx="7988300" cy="63500"/>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3"/>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4"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5"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0"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1"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12"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r>
              <a:rPr lang="et-EE" altLang="en-US"/>
              <a:t>Page </a:t>
            </a:r>
            <a:fld id="{7ACE66E0-BE04-47BA-A62D-7BFC499E8192}" type="slidenum">
              <a:rPr lang="en-US" altLang="en-US" smtClean="0"/>
              <a:pPr>
                <a:defRPr/>
              </a:pPr>
              <a:t>‹#›</a:t>
            </a:fld>
            <a:endParaRPr lang="en-US" altLang="en-US"/>
          </a:p>
        </p:txBody>
      </p:sp>
    </p:spTree>
    <p:extLst>
      <p:ext uri="{BB962C8B-B14F-4D97-AF65-F5344CB8AC3E}">
        <p14:creationId xmlns:p14="http://schemas.microsoft.com/office/powerpoint/2010/main" val="192974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19063"/>
            <a:ext cx="8520113" cy="962025"/>
          </a:xfrm>
        </p:spPr>
        <p:txBody>
          <a:bodyPr/>
          <a:lstStyle/>
          <a:p>
            <a:r>
              <a:rPr lang="en-US"/>
              <a:t>Click to edit Master title style</a:t>
            </a:r>
          </a:p>
        </p:txBody>
      </p:sp>
      <p:sp>
        <p:nvSpPr>
          <p:cNvPr id="3" name="Text Placeholder 2"/>
          <p:cNvSpPr>
            <a:spLocks noGrp="1"/>
          </p:cNvSpPr>
          <p:nvPr>
            <p:ph type="body" sz="half" idx="1"/>
          </p:nvPr>
        </p:nvSpPr>
        <p:spPr>
          <a:xfrm>
            <a:off x="32385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ftr" sz="quarter" idx="10"/>
          </p:nvPr>
        </p:nvSpPr>
        <p:spPr/>
        <p:txBody>
          <a:bodyPr/>
          <a:lstStyle>
            <a:lvl1pPr defTabSz="388938">
              <a:defRPr>
                <a:latin typeface="Arial" panose="020B0604020202020204" pitchFamily="34" charset="0"/>
                <a:ea typeface="ＭＳ Ｐゴシック" panose="020B0600070205080204" pitchFamily="34" charset="-128"/>
              </a:defRPr>
            </a:lvl1pPr>
          </a:lstStyle>
          <a:p>
            <a:pPr>
              <a:defRPr/>
            </a:pPr>
            <a:endParaRPr lang="de-DE" altLang="en-US"/>
          </a:p>
        </p:txBody>
      </p:sp>
    </p:spTree>
    <p:extLst>
      <p:ext uri="{BB962C8B-B14F-4D97-AF65-F5344CB8AC3E}">
        <p14:creationId xmlns:p14="http://schemas.microsoft.com/office/powerpoint/2010/main" val="18547560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Aalto_EN_Electr-Eng_21_RGB_2"/>
          <p:cNvPicPr>
            <a:picLocks noChangeAspect="1" noChangeArrowheads="1"/>
          </p:cNvPicPr>
          <p:nvPr userDrawn="1"/>
        </p:nvPicPr>
        <p:blipFill>
          <a:blip r:embed="rId3">
            <a:extLst>
              <a:ext uri="{28A0092B-C50C-407E-A947-70E740481C1C}">
                <a14:useLocalDpi xmlns:a14="http://schemas.microsoft.com/office/drawing/2010/main" val="0"/>
              </a:ext>
            </a:extLst>
          </a:blip>
          <a:srcRect l="7030" t="6174"/>
          <a:stretch>
            <a:fillRect/>
          </a:stretch>
        </p:blipFill>
        <p:spPr bwMode="auto">
          <a:xfrm>
            <a:off x="0" y="0"/>
            <a:ext cx="21621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1049652F-9372-4B86-AABD-EF97F90847FB}" type="slidenum">
              <a:rPr lang="en-US" altLang="en-US"/>
              <a:pPr>
                <a:defRPr/>
              </a:pPr>
              <a:t>‹#›</a:t>
            </a:fld>
            <a:endParaRPr lang="en-US" altLang="en-US"/>
          </a:p>
        </p:txBody>
      </p:sp>
      <p:sp>
        <p:nvSpPr>
          <p:cNvPr id="8" name="Rectangle 7"/>
          <p:cNvSpPr/>
          <p:nvPr/>
        </p:nvSpPr>
        <p:spPr>
          <a:xfrm>
            <a:off x="406400" y="1712913"/>
            <a:ext cx="8328025" cy="39211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4787" r:id="rId1"/>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65" charset="-128"/>
          <a:cs typeface="ＭＳ Ｐゴシック" pitchFamily="-65" charset="-128"/>
        </a:defRPr>
      </a:lvl1pPr>
      <a:lvl2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2pPr>
      <a:lvl3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3pPr>
      <a:lvl4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4pPr>
      <a:lvl5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5pPr>
      <a:lvl6pPr marL="389626"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6pPr>
      <a:lvl7pPr marL="779252"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7pPr>
      <a:lvl8pPr marL="1168878"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8pPr>
      <a:lvl9pPr marL="1558503"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65" charset="-128"/>
          <a:cs typeface="ＭＳ Ｐゴシック" pitchFamily="-65"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Aalto_EN_Electr-Eng_13_RGB_2"/>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00" y="5815013"/>
            <a:ext cx="25193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fi-FI" altLang="en-US"/>
              <a:t>Click to edit Master title style</a:t>
            </a:r>
            <a:endParaRPr lang="en-US" altLang="en-US"/>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0E0A0211-A76A-4511-A964-36F868966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4" r:id="rId4"/>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108" charset="-128"/>
          <a:cs typeface="ＭＳ Ｐゴシック" pitchFamily="-108" charset="-128"/>
        </a:defRPr>
      </a:lvl1pPr>
      <a:lvl2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2pPr>
      <a:lvl3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3pPr>
      <a:lvl4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4pPr>
      <a:lvl5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5pPr>
      <a:lvl6pPr marL="389626"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6pPr>
      <a:lvl7pPr marL="779252"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7pPr>
      <a:lvl8pPr marL="1168878"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8pPr>
      <a:lvl9pPr marL="1558503"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doi.org/10.1109/JSYST.2018.2850887" TargetMode="External"/><Relationship Id="rId3" Type="http://schemas.openxmlformats.org/officeDocument/2006/relationships/hyperlink" Target="https://link.springer.com/article/10.1007/s40685-020-00122-0" TargetMode="External"/><Relationship Id="rId7" Type="http://schemas.openxmlformats.org/officeDocument/2006/relationships/hyperlink" Target="https://new.siemens.com/fi/fi/yhtio/stories/talotekniikka/aurora-pyramidit.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doi.org/10.1109/NAPS.2015.7335116" TargetMode="External"/><Relationship Id="rId5" Type="http://schemas.openxmlformats.org/officeDocument/2006/relationships/hyperlink" Target="https://doi.org/10.1109/APPEEC48164.2020.9220341" TargetMode="External"/><Relationship Id="rId4" Type="http://schemas.openxmlformats.org/officeDocument/2006/relationships/hyperlink" Target="https://doi.org/10.1007/s40685-020-00122-0" TargetMode="External"/><Relationship Id="rId9" Type="http://schemas.openxmlformats.org/officeDocument/2006/relationships/hyperlink" Target="https://doi.org/10.1109/IYCE45807.2019.899156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7274" cy="2410209"/>
          </a:xfrm>
        </p:spPr>
        <p:txBody>
          <a:bodyPr>
            <a:normAutofit/>
          </a:bodyPr>
          <a:lstStyle/>
          <a:p>
            <a:r>
              <a:rPr lang="fi-FI" sz="3200"/>
              <a:t>ELEC-E8423 - Smart Grid</a:t>
            </a:r>
            <a:br>
              <a:rPr lang="fi-FI" sz="3200"/>
            </a:br>
            <a:br>
              <a:rPr lang="fi-FI" sz="3200"/>
            </a:br>
            <a:r>
              <a:rPr lang="fi-FI" sz="3200" i="1" err="1"/>
              <a:t>Demand</a:t>
            </a:r>
            <a:r>
              <a:rPr lang="fi-FI" sz="3200" i="1"/>
              <a:t> </a:t>
            </a:r>
            <a:r>
              <a:rPr lang="fi-FI" sz="3200" i="1" err="1"/>
              <a:t>Response</a:t>
            </a:r>
            <a:r>
              <a:rPr lang="fi-FI" sz="3200" i="1"/>
              <a:t> of Commercial </a:t>
            </a:r>
            <a:r>
              <a:rPr lang="fi-FI" sz="3200" i="1" err="1"/>
              <a:t>Loads</a:t>
            </a:r>
            <a:endParaRPr lang="en-US" sz="3200" i="1"/>
          </a:p>
        </p:txBody>
      </p:sp>
      <p:sp>
        <p:nvSpPr>
          <p:cNvPr id="3" name="Subtitle 2"/>
          <p:cNvSpPr>
            <a:spLocks noGrp="1"/>
          </p:cNvSpPr>
          <p:nvPr>
            <p:ph type="subTitle" idx="1"/>
          </p:nvPr>
        </p:nvSpPr>
        <p:spPr>
          <a:xfrm>
            <a:off x="572401" y="4182429"/>
            <a:ext cx="6285600" cy="1323370"/>
          </a:xfrm>
        </p:spPr>
        <p:txBody>
          <a:bodyPr>
            <a:normAutofit/>
          </a:bodyPr>
          <a:lstStyle/>
          <a:p>
            <a:r>
              <a:rPr lang="en-US" i="1"/>
              <a:t>Eevi Laasanen</a:t>
            </a:r>
          </a:p>
          <a:p>
            <a:r>
              <a:rPr lang="en-US" i="1" err="1"/>
              <a:t>Seela</a:t>
            </a:r>
            <a:r>
              <a:rPr lang="en-US" i="1"/>
              <a:t> </a:t>
            </a:r>
            <a:r>
              <a:rPr lang="en-US" i="1" err="1"/>
              <a:t>Tervo</a:t>
            </a:r>
            <a:endParaRPr lang="en-US" i="1"/>
          </a:p>
          <a:p>
            <a:endParaRPr lang="en-US"/>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8"/>
          </p:nvPr>
        </p:nvSpPr>
        <p:spPr/>
        <p:txBody>
          <a:bodyPr/>
          <a:lstStyle/>
          <a:p>
            <a:r>
              <a:rPr lang="fi-FI"/>
              <a:t>23</a:t>
            </a:r>
            <a:r>
              <a:rPr lang="et-EE"/>
              <a:t>.0</a:t>
            </a:r>
            <a:r>
              <a:rPr lang="fi-FI"/>
              <a:t>3</a:t>
            </a:r>
            <a:r>
              <a:rPr lang="et-EE"/>
              <a:t>.20</a:t>
            </a:r>
            <a:r>
              <a:rPr lang="fi-FI"/>
              <a:t>21</a:t>
            </a:r>
            <a:endParaRPr lang="en-US"/>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164044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266691"/>
            <a:ext cx="8000535" cy="4528945"/>
          </a:xfrm>
        </p:spPr>
        <p:txBody>
          <a:bodyPr>
            <a:normAutofit/>
          </a:bodyPr>
          <a:lstStyle/>
          <a:p>
            <a:pPr marL="0" indent="0" eaLnBrk="1" hangingPunct="1">
              <a:lnSpc>
                <a:spcPct val="160000"/>
              </a:lnSpc>
            </a:pPr>
            <a:r>
              <a:rPr lang="en-US" sz="1800" b="0">
                <a:ea typeface="ＭＳ Ｐゴシック"/>
              </a:rPr>
              <a:t>The structure of the presentation:</a:t>
            </a:r>
            <a:endParaRPr lang="en-US" sz="1800">
              <a:ea typeface="ＭＳ Ｐゴシック"/>
            </a:endParaRPr>
          </a:p>
          <a:p>
            <a:pPr marL="625475" lvl="1" indent="-285750" eaLnBrk="1" hangingPunct="1">
              <a:lnSpc>
                <a:spcPct val="160000"/>
              </a:lnSpc>
              <a:buFont typeface="Arial" panose="020B0604020202020204" pitchFamily="34" charset="0"/>
              <a:buChar char="•"/>
            </a:pPr>
            <a:r>
              <a:rPr lang="en-US" sz="1600">
                <a:ea typeface="ＭＳ Ｐゴシック"/>
              </a:rPr>
              <a:t>Commercial buildings </a:t>
            </a:r>
            <a:endParaRPr lang="en-US" sz="1600"/>
          </a:p>
          <a:p>
            <a:pPr marL="625475" lvl="1" indent="-285750" eaLnBrk="1" hangingPunct="1">
              <a:lnSpc>
                <a:spcPct val="160000"/>
              </a:lnSpc>
              <a:buFont typeface="Arial" panose="020B0604020202020204" pitchFamily="34" charset="0"/>
              <a:buChar char="•"/>
            </a:pPr>
            <a:r>
              <a:rPr lang="en-US" sz="1600">
                <a:ea typeface="ＭＳ Ｐゴシック"/>
              </a:rPr>
              <a:t>Flexible loads</a:t>
            </a:r>
          </a:p>
          <a:p>
            <a:pPr marL="625475" lvl="1" indent="-285750" eaLnBrk="1" hangingPunct="1">
              <a:lnSpc>
                <a:spcPct val="160000"/>
              </a:lnSpc>
              <a:buFont typeface="Arial" panose="020B0604020202020204" pitchFamily="34" charset="0"/>
              <a:buChar char="•"/>
            </a:pPr>
            <a:r>
              <a:rPr lang="en-US" sz="1600">
                <a:ea typeface="ＭＳ Ｐゴシック"/>
              </a:rPr>
              <a:t>Peak time</a:t>
            </a:r>
          </a:p>
          <a:p>
            <a:pPr marL="625475" lvl="1" indent="-285750" eaLnBrk="1" hangingPunct="1">
              <a:lnSpc>
                <a:spcPct val="160000"/>
              </a:lnSpc>
              <a:buFont typeface="Arial" panose="020B0604020202020204" pitchFamily="34" charset="0"/>
              <a:buChar char="•"/>
            </a:pPr>
            <a:r>
              <a:rPr lang="en-US" sz="1600">
                <a:ea typeface="ＭＳ Ｐゴシック"/>
              </a:rPr>
              <a:t>Load control</a:t>
            </a:r>
          </a:p>
          <a:p>
            <a:pPr marL="625475" lvl="1" indent="-285750" eaLnBrk="1" hangingPunct="1">
              <a:lnSpc>
                <a:spcPct val="160000"/>
              </a:lnSpc>
              <a:buFont typeface="Arial" panose="020B0604020202020204" pitchFamily="34" charset="0"/>
              <a:buChar char="•"/>
            </a:pPr>
            <a:r>
              <a:rPr lang="en-US" sz="1600">
                <a:ea typeface="ＭＳ Ｐゴシック"/>
              </a:rPr>
              <a:t>Example case</a:t>
            </a:r>
          </a:p>
          <a:p>
            <a:pPr marL="625475" lvl="1" indent="-285750" eaLnBrk="1" hangingPunct="1">
              <a:lnSpc>
                <a:spcPct val="160000"/>
              </a:lnSpc>
              <a:buFont typeface="Arial" panose="020B0604020202020204" pitchFamily="34" charset="0"/>
              <a:buChar char="•"/>
            </a:pPr>
            <a:r>
              <a:rPr lang="en-US" sz="1600">
                <a:ea typeface="ＭＳ Ｐゴシック"/>
              </a:rPr>
              <a:t>Conclusion</a:t>
            </a:r>
          </a:p>
          <a:p>
            <a:pPr marL="0" indent="0" eaLnBrk="1" hangingPunct="1">
              <a:lnSpc>
                <a:spcPct val="160000"/>
              </a:lnSpc>
            </a:pPr>
            <a:r>
              <a:rPr lang="en-US" sz="1800" b="0">
                <a:ea typeface="ＭＳ Ｐゴシック"/>
                <a:cs typeface="Arial"/>
              </a:rPr>
              <a:t>Key</a:t>
            </a:r>
            <a:r>
              <a:rPr lang="en-US" sz="1800" b="0">
                <a:ea typeface="+mn-lt"/>
                <a:cs typeface="+mn-lt"/>
              </a:rPr>
              <a:t> terms:</a:t>
            </a:r>
          </a:p>
          <a:p>
            <a:pPr marL="0" indent="0">
              <a:lnSpc>
                <a:spcPct val="160000"/>
              </a:lnSpc>
            </a:pPr>
            <a:r>
              <a:rPr lang="en-US" sz="1600" b="0">
                <a:ea typeface="+mn-lt"/>
                <a:cs typeface="+mn-lt"/>
              </a:rPr>
              <a:t>Demand Response = DR</a:t>
            </a:r>
          </a:p>
          <a:p>
            <a:pPr marL="0" indent="0">
              <a:lnSpc>
                <a:spcPct val="160000"/>
              </a:lnSpc>
            </a:pPr>
            <a:r>
              <a:rPr lang="en-US" sz="1600" b="0">
                <a:ea typeface="+mn-lt"/>
                <a:cs typeface="+mn-lt"/>
              </a:rPr>
              <a:t>Commercial Loads: Most of the commercial loads are in commercial buildings.</a:t>
            </a:r>
            <a:endParaRPr lang="en-US" sz="1600" b="0"/>
          </a:p>
        </p:txBody>
      </p:sp>
      <p:sp>
        <p:nvSpPr>
          <p:cNvPr id="3" name="Title 2"/>
          <p:cNvSpPr>
            <a:spLocks noGrp="1"/>
          </p:cNvSpPr>
          <p:nvPr>
            <p:ph type="ctrTitle"/>
          </p:nvPr>
        </p:nvSpPr>
        <p:spPr/>
        <p:txBody>
          <a:bodyPr/>
          <a:lstStyle/>
          <a:p>
            <a:r>
              <a:rPr lang="fi-FI" err="1"/>
              <a:t>Introduction</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23</a:t>
            </a:r>
            <a:r>
              <a:rPr lang="et-EE"/>
              <a:t>.0</a:t>
            </a:r>
            <a:r>
              <a:rPr lang="fi-FI"/>
              <a:t>3</a:t>
            </a:r>
            <a:r>
              <a:rPr lang="et-EE"/>
              <a:t>.20</a:t>
            </a:r>
            <a:r>
              <a:rPr lang="fi-FI"/>
              <a:t>21</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2</a:t>
            </a:fld>
            <a:endParaRPr lang="en-US" altLang="en-US"/>
          </a:p>
        </p:txBody>
      </p:sp>
    </p:spTree>
    <p:extLst>
      <p:ext uri="{BB962C8B-B14F-4D97-AF65-F5344CB8AC3E}">
        <p14:creationId xmlns:p14="http://schemas.microsoft.com/office/powerpoint/2010/main" val="213897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EA15AD0-7D19-4AAD-938F-96FA4EAFD8D8}"/>
              </a:ext>
            </a:extLst>
          </p:cNvPr>
          <p:cNvSpPr>
            <a:spLocks noGrp="1"/>
          </p:cNvSpPr>
          <p:nvPr>
            <p:ph type="body" sz="quarter" idx="13"/>
          </p:nvPr>
        </p:nvSpPr>
        <p:spPr>
          <a:xfrm>
            <a:off x="572400" y="1202224"/>
            <a:ext cx="6459660" cy="4565759"/>
          </a:xfrm>
        </p:spPr>
        <p:txBody>
          <a:bodyPr>
            <a:normAutofit/>
          </a:bodyPr>
          <a:lstStyle/>
          <a:p>
            <a:pPr marL="389255" lvl="1" indent="0">
              <a:buNone/>
            </a:pPr>
            <a:endParaRPr lang="en-GB" sz="1600">
              <a:ea typeface="ＭＳ Ｐゴシック"/>
            </a:endParaRPr>
          </a:p>
          <a:p>
            <a:pPr lvl="1" indent="-242570">
              <a:buFont typeface="Arial" panose="020B0604020202020204" pitchFamily="34" charset="0"/>
              <a:buChar char="•"/>
            </a:pPr>
            <a:r>
              <a:rPr lang="en-GB" sz="1600">
                <a:ea typeface="ＭＳ Ｐゴシック"/>
              </a:rPr>
              <a:t>Offices</a:t>
            </a:r>
            <a:endParaRPr lang="en-GB"/>
          </a:p>
          <a:p>
            <a:pPr lvl="1" indent="-242570">
              <a:buFont typeface="Arial" panose="020B0604020202020204" pitchFamily="34" charset="0"/>
              <a:buChar char="•"/>
            </a:pPr>
            <a:r>
              <a:rPr lang="en-GB" sz="1600">
                <a:ea typeface="ＭＳ Ｐゴシック"/>
              </a:rPr>
              <a:t>Shops/malls</a:t>
            </a:r>
          </a:p>
          <a:p>
            <a:pPr lvl="1" indent="-242570">
              <a:buFont typeface="Arial" panose="020B0604020202020204" pitchFamily="34" charset="0"/>
              <a:buChar char="•"/>
            </a:pPr>
            <a:r>
              <a:rPr lang="en-GB" sz="1600">
                <a:ea typeface="ＭＳ Ｐゴシック"/>
              </a:rPr>
              <a:t>Data centres</a:t>
            </a:r>
          </a:p>
          <a:p>
            <a:pPr lvl="1" indent="-242570">
              <a:buFont typeface="Arial" panose="020B0604020202020204" pitchFamily="34" charset="0"/>
              <a:buChar char="•"/>
            </a:pPr>
            <a:r>
              <a:rPr lang="en-GB" sz="1600">
                <a:ea typeface="ＭＳ Ｐゴシック"/>
              </a:rPr>
              <a:t>Educational, sport and cultural facilities</a:t>
            </a:r>
          </a:p>
          <a:p>
            <a:pPr marL="389255" lvl="1" indent="0">
              <a:buNone/>
            </a:pPr>
            <a:endParaRPr lang="en-GB" sz="1600"/>
          </a:p>
          <a:p>
            <a:pPr marL="285750" indent="-285750">
              <a:buFont typeface="Arial" panose="020B0604020202020204" pitchFamily="34" charset="0"/>
              <a:buChar char="−"/>
            </a:pPr>
            <a:r>
              <a:rPr lang="en-GB" sz="1800" b="0">
                <a:ea typeface="ＭＳ Ｐゴシック"/>
              </a:rPr>
              <a:t>Benefits</a:t>
            </a:r>
            <a:endParaRPr lang="en-GB" sz="1800" b="0"/>
          </a:p>
          <a:p>
            <a:pPr marL="625475" lvl="1" indent="-285750">
              <a:buFont typeface="Arial" panose="020B0604020202020204" pitchFamily="34" charset="0"/>
              <a:buChar char="•"/>
            </a:pPr>
            <a:r>
              <a:rPr lang="en-GB" sz="1600" b="1">
                <a:ea typeface="ＭＳ Ｐゴシック"/>
              </a:rPr>
              <a:t>Technical</a:t>
            </a:r>
            <a:r>
              <a:rPr lang="en-GB" sz="1600">
                <a:ea typeface="ＭＳ Ｐゴシック"/>
              </a:rPr>
              <a:t>: Large loads, varying usage time, many commercial buildings have automation systems</a:t>
            </a:r>
          </a:p>
          <a:p>
            <a:pPr marL="625475" lvl="1" indent="-285750">
              <a:buFont typeface="Arial" panose="020B0604020202020204" pitchFamily="34" charset="0"/>
              <a:buChar char="•"/>
            </a:pPr>
            <a:r>
              <a:rPr lang="en-GB" sz="1600" b="1">
                <a:ea typeface="ＭＳ Ｐゴシック"/>
              </a:rPr>
              <a:t>Economical</a:t>
            </a:r>
            <a:r>
              <a:rPr lang="en-GB" sz="1600">
                <a:ea typeface="ＭＳ Ｐゴシック"/>
              </a:rPr>
              <a:t>: lower electricity prices, energy savings</a:t>
            </a:r>
            <a:endParaRPr lang="en-GB" sz="1600"/>
          </a:p>
          <a:p>
            <a:pPr marL="625475" lvl="1" indent="-285750">
              <a:buChar char="•"/>
            </a:pPr>
            <a:r>
              <a:rPr lang="en-GB" sz="1600" b="1">
                <a:ea typeface="ＭＳ Ｐゴシック"/>
              </a:rPr>
              <a:t>Environmental</a:t>
            </a:r>
            <a:r>
              <a:rPr lang="en-GB" sz="1600">
                <a:ea typeface="ＭＳ Ｐゴシック"/>
              </a:rPr>
              <a:t>: more renewable generation, emission reduction</a:t>
            </a:r>
          </a:p>
          <a:p>
            <a:pPr marL="339725" lvl="1" indent="0">
              <a:buNone/>
            </a:pPr>
            <a:r>
              <a:rPr lang="en-GB" sz="1600">
                <a:ea typeface="ＭＳ Ｐゴシック"/>
              </a:rPr>
              <a:t>	</a:t>
            </a:r>
            <a:endParaRPr lang="en-GB" sz="1800">
              <a:ea typeface="ＭＳ Ｐゴシック"/>
            </a:endParaRPr>
          </a:p>
          <a:p>
            <a:pPr marL="285750" indent="-285750">
              <a:buFont typeface="Arial" panose="020B0604020202020204" pitchFamily="34" charset="0"/>
              <a:buChar char="−"/>
            </a:pPr>
            <a:r>
              <a:rPr lang="en-GB" sz="1800" b="0">
                <a:ea typeface="ＭＳ Ｐゴシック"/>
              </a:rPr>
              <a:t>Challenges</a:t>
            </a:r>
            <a:endParaRPr lang="en-GB" sz="1800" b="0"/>
          </a:p>
          <a:p>
            <a:pPr marL="625475" lvl="1" indent="-285750">
              <a:buChar char="•"/>
            </a:pPr>
            <a:r>
              <a:rPr lang="en-GB" sz="1600">
                <a:ea typeface="ＭＳ Ｐゴシック"/>
              </a:rPr>
              <a:t>How to get DR in large scale use in commercial loads?</a:t>
            </a:r>
            <a:endParaRPr lang="en-GB" sz="1600"/>
          </a:p>
          <a:p>
            <a:pPr marL="625475" lvl="1" indent="-285750">
              <a:buFont typeface="Arial" panose="020B0604020202020204" pitchFamily="34" charset="0"/>
              <a:buChar char="•"/>
            </a:pPr>
            <a:r>
              <a:rPr lang="en-GB" sz="1600">
                <a:cs typeface="Arial"/>
              </a:rPr>
              <a:t>Health and wellbeing issues need to be considered.</a:t>
            </a:r>
            <a:endParaRPr lang="en-GB" sz="1600"/>
          </a:p>
        </p:txBody>
      </p:sp>
      <p:sp>
        <p:nvSpPr>
          <p:cNvPr id="3" name="Rubrik 2">
            <a:extLst>
              <a:ext uri="{FF2B5EF4-FFF2-40B4-BE49-F238E27FC236}">
                <a16:creationId xmlns:a16="http://schemas.microsoft.com/office/drawing/2014/main" id="{82C8B51F-C066-4200-A943-1D97CC89C2AA}"/>
              </a:ext>
            </a:extLst>
          </p:cNvPr>
          <p:cNvSpPr>
            <a:spLocks noGrp="1"/>
          </p:cNvSpPr>
          <p:nvPr>
            <p:ph type="ctrTitle"/>
          </p:nvPr>
        </p:nvSpPr>
        <p:spPr/>
        <p:txBody>
          <a:bodyPr/>
          <a:lstStyle/>
          <a:p>
            <a:r>
              <a:rPr lang="en-GB"/>
              <a:t>Commercial buildings</a:t>
            </a:r>
          </a:p>
        </p:txBody>
      </p:sp>
      <p:sp>
        <p:nvSpPr>
          <p:cNvPr id="4" name="Platshållare för text 3">
            <a:extLst>
              <a:ext uri="{FF2B5EF4-FFF2-40B4-BE49-F238E27FC236}">
                <a16:creationId xmlns:a16="http://schemas.microsoft.com/office/drawing/2014/main" id="{A4B84B6A-9147-484F-BDE4-CF684D5D46B6}"/>
              </a:ext>
            </a:extLst>
          </p:cNvPr>
          <p:cNvSpPr>
            <a:spLocks noGrp="1"/>
          </p:cNvSpPr>
          <p:nvPr>
            <p:ph type="body" sz="quarter" idx="16"/>
          </p:nvPr>
        </p:nvSpPr>
        <p:spPr/>
        <p:txBody>
          <a:bodyPr/>
          <a:lstStyle/>
          <a:p>
            <a:endParaRPr lang="en-GB"/>
          </a:p>
        </p:txBody>
      </p:sp>
      <p:sp>
        <p:nvSpPr>
          <p:cNvPr id="5" name="Platshållare för text 4">
            <a:extLst>
              <a:ext uri="{FF2B5EF4-FFF2-40B4-BE49-F238E27FC236}">
                <a16:creationId xmlns:a16="http://schemas.microsoft.com/office/drawing/2014/main" id="{3A6CA64C-8DCB-47A6-BC91-185F65996A8A}"/>
              </a:ext>
            </a:extLst>
          </p:cNvPr>
          <p:cNvSpPr>
            <a:spLocks noGrp="1"/>
          </p:cNvSpPr>
          <p:nvPr>
            <p:ph type="body" sz="quarter" idx="17"/>
          </p:nvPr>
        </p:nvSpPr>
        <p:spPr/>
        <p:txBody>
          <a:bodyPr/>
          <a:lstStyle/>
          <a:p>
            <a:endParaRPr lang="en-GB"/>
          </a:p>
        </p:txBody>
      </p:sp>
      <p:sp>
        <p:nvSpPr>
          <p:cNvPr id="6" name="Platshållare för datum 5">
            <a:extLst>
              <a:ext uri="{FF2B5EF4-FFF2-40B4-BE49-F238E27FC236}">
                <a16:creationId xmlns:a16="http://schemas.microsoft.com/office/drawing/2014/main" id="{7956630A-DB4F-49E8-B7EA-4A012DF56C5D}"/>
              </a:ext>
            </a:extLst>
          </p:cNvPr>
          <p:cNvSpPr>
            <a:spLocks noGrp="1"/>
          </p:cNvSpPr>
          <p:nvPr>
            <p:ph type="dt" sz="half" idx="19"/>
          </p:nvPr>
        </p:nvSpPr>
        <p:spPr/>
        <p:txBody>
          <a:bodyPr/>
          <a:lstStyle/>
          <a:p>
            <a:r>
              <a:rPr lang="fi-FI"/>
              <a:t>23</a:t>
            </a:r>
            <a:r>
              <a:rPr lang="et-EE"/>
              <a:t>.0</a:t>
            </a:r>
            <a:r>
              <a:rPr lang="fi-FI"/>
              <a:t>3</a:t>
            </a:r>
            <a:r>
              <a:rPr lang="et-EE"/>
              <a:t>.20</a:t>
            </a:r>
            <a:r>
              <a:rPr lang="fi-FI"/>
              <a:t>21</a:t>
            </a:r>
            <a:endParaRPr lang="en-US"/>
          </a:p>
        </p:txBody>
      </p:sp>
      <p:sp>
        <p:nvSpPr>
          <p:cNvPr id="7" name="Platshållare för bildnummer 6">
            <a:extLst>
              <a:ext uri="{FF2B5EF4-FFF2-40B4-BE49-F238E27FC236}">
                <a16:creationId xmlns:a16="http://schemas.microsoft.com/office/drawing/2014/main" id="{DED6AF7B-BC16-4824-ADB9-24890E1822D0}"/>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3</a:t>
            </a:fld>
            <a:endParaRPr lang="en-US" altLang="en-US"/>
          </a:p>
        </p:txBody>
      </p:sp>
      <p:pic>
        <p:nvPicPr>
          <p:cNvPr id="10" name="Picture 9" descr="A large building with trees in front of it&#10;&#10;Description automatically generated with low confidence">
            <a:extLst>
              <a:ext uri="{FF2B5EF4-FFF2-40B4-BE49-F238E27FC236}">
                <a16:creationId xmlns:a16="http://schemas.microsoft.com/office/drawing/2014/main" id="{A1DB507E-4F90-4DF4-88E6-74FC18B4C099}"/>
              </a:ext>
            </a:extLst>
          </p:cNvPr>
          <p:cNvPicPr>
            <a:picLocks noChangeAspect="1"/>
          </p:cNvPicPr>
          <p:nvPr/>
        </p:nvPicPr>
        <p:blipFill>
          <a:blip r:embed="rId3"/>
          <a:stretch>
            <a:fillRect/>
          </a:stretch>
        </p:blipFill>
        <p:spPr>
          <a:xfrm>
            <a:off x="4978941" y="1516010"/>
            <a:ext cx="3254865" cy="1562453"/>
          </a:xfrm>
          <a:prstGeom prst="rect">
            <a:avLst/>
          </a:prstGeom>
        </p:spPr>
      </p:pic>
    </p:spTree>
    <p:extLst>
      <p:ext uri="{BB962C8B-B14F-4D97-AF65-F5344CB8AC3E}">
        <p14:creationId xmlns:p14="http://schemas.microsoft.com/office/powerpoint/2010/main" val="48283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2E1188B-C81F-468C-848C-14E0925A6A6A}"/>
              </a:ext>
            </a:extLst>
          </p:cNvPr>
          <p:cNvSpPr>
            <a:spLocks noGrp="1"/>
          </p:cNvSpPr>
          <p:nvPr>
            <p:ph type="body" sz="quarter" idx="13"/>
          </p:nvPr>
        </p:nvSpPr>
        <p:spPr>
          <a:xfrm>
            <a:off x="554466" y="1791294"/>
            <a:ext cx="6826808" cy="4136400"/>
          </a:xfrm>
        </p:spPr>
        <p:txBody>
          <a:bodyPr>
            <a:normAutofit/>
          </a:bodyPr>
          <a:lstStyle/>
          <a:p>
            <a:pPr marL="285750" indent="-285750">
              <a:buFont typeface="Arial" panose="020B0604020202020204" pitchFamily="34" charset="0"/>
              <a:buChar char="−"/>
            </a:pPr>
            <a:r>
              <a:rPr lang="en-GB" sz="1800" b="0">
                <a:ea typeface="ＭＳ Ｐゴシック"/>
              </a:rPr>
              <a:t>Demand response can be achieved either by reacting directly to the electricity market price or by participating in the DR market. </a:t>
            </a:r>
            <a:endParaRPr lang="en-GB" sz="1800" b="0"/>
          </a:p>
          <a:p>
            <a:pPr marL="285750" indent="-285750">
              <a:buFont typeface="Arial" panose="020B0604020202020204" pitchFamily="34" charset="0"/>
              <a:buChar char="−"/>
            </a:pPr>
            <a:endParaRPr lang="en-GB" sz="1800" b="0"/>
          </a:p>
          <a:p>
            <a:pPr marL="285750" indent="-285750">
              <a:buFont typeface="Arial" panose="020B0604020202020204" pitchFamily="34" charset="0"/>
              <a:buChar char="−"/>
            </a:pPr>
            <a:r>
              <a:rPr lang="en-GB" sz="1800" b="0">
                <a:ea typeface="ＭＳ Ｐゴシック"/>
              </a:rPr>
              <a:t>Commercial buildings often have the same type of flexible loads as residential buildings, but larger size and different peak time.</a:t>
            </a:r>
          </a:p>
          <a:p>
            <a:pPr marL="0" indent="0"/>
            <a:endParaRPr lang="en-GB"/>
          </a:p>
          <a:p>
            <a:pPr marL="285750" indent="-285750">
              <a:buFont typeface="Arial" panose="020B0604020202020204" pitchFamily="34" charset="0"/>
              <a:buChar char="−"/>
            </a:pPr>
            <a:r>
              <a:rPr lang="en-GB" sz="1800" b="0">
                <a:ea typeface="ＭＳ Ｐゴシック"/>
              </a:rPr>
              <a:t>Examples of flexible loads</a:t>
            </a:r>
          </a:p>
          <a:p>
            <a:pPr lvl="1" indent="-242570">
              <a:buFont typeface="Arial" panose="020B0604020202020204" pitchFamily="34" charset="0"/>
              <a:buChar char="•"/>
            </a:pPr>
            <a:r>
              <a:rPr lang="en-GB" sz="1500" b="0">
                <a:ea typeface="ＭＳ Ｐゴシック"/>
              </a:rPr>
              <a:t>Heating and cooling</a:t>
            </a:r>
            <a:endParaRPr lang="en-GB" sz="1500">
              <a:ea typeface="ＭＳ Ｐゴシック"/>
            </a:endParaRPr>
          </a:p>
          <a:p>
            <a:pPr lvl="1" indent="-242570">
              <a:buFont typeface="Arial" panose="020B0604020202020204" pitchFamily="34" charset="0"/>
              <a:buChar char="•"/>
            </a:pPr>
            <a:r>
              <a:rPr lang="en-GB" sz="1500" b="0">
                <a:ea typeface="ＭＳ Ｐゴシック"/>
              </a:rPr>
              <a:t>Ventilation and air conditioning</a:t>
            </a:r>
          </a:p>
          <a:p>
            <a:pPr lvl="1" indent="-242570">
              <a:buFont typeface="Arial" panose="020B0604020202020204" pitchFamily="34" charset="0"/>
              <a:buChar char="•"/>
            </a:pPr>
            <a:r>
              <a:rPr lang="en-GB" sz="1500" b="0">
                <a:ea typeface="ＭＳ Ｐゴシック"/>
              </a:rPr>
              <a:t>Lighting</a:t>
            </a:r>
          </a:p>
          <a:p>
            <a:pPr lvl="1" indent="-242570">
              <a:buFont typeface="Arial" panose="020B0604020202020204" pitchFamily="34" charset="0"/>
              <a:buChar char="•"/>
            </a:pPr>
            <a:r>
              <a:rPr lang="en-GB" sz="1500" b="0">
                <a:ea typeface="ＭＳ Ｐゴシック"/>
              </a:rPr>
              <a:t>Non-critical servers</a:t>
            </a:r>
          </a:p>
          <a:p>
            <a:pPr lvl="1" indent="-242570">
              <a:buFont typeface="Arial" panose="020B0604020202020204" pitchFamily="34" charset="0"/>
              <a:buChar char="•"/>
            </a:pPr>
            <a:r>
              <a:rPr lang="en-GB" sz="1500" b="0">
                <a:ea typeface="ＭＳ Ｐゴシック"/>
              </a:rPr>
              <a:t>Elevators</a:t>
            </a:r>
          </a:p>
          <a:p>
            <a:pPr lvl="1" indent="-242570">
              <a:buFont typeface="Arial" panose="020B0604020202020204" pitchFamily="34" charset="0"/>
              <a:buChar char="•"/>
            </a:pPr>
            <a:r>
              <a:rPr lang="en-GB" sz="1500" b="0">
                <a:ea typeface="ＭＳ Ｐゴシック"/>
              </a:rPr>
              <a:t>EV charging</a:t>
            </a:r>
          </a:p>
          <a:p>
            <a:pPr>
              <a:buFont typeface="Arial" panose="020B0604020202020204" pitchFamily="34" charset="0"/>
              <a:buChar char="•"/>
            </a:pPr>
            <a:endParaRPr lang="en-GB"/>
          </a:p>
          <a:p>
            <a:pPr>
              <a:buFont typeface="Arial" panose="020B0604020202020204" pitchFamily="34" charset="0"/>
              <a:buChar char="•"/>
            </a:pPr>
            <a:endParaRPr lang="en-GB"/>
          </a:p>
        </p:txBody>
      </p:sp>
      <p:sp>
        <p:nvSpPr>
          <p:cNvPr id="3" name="Rubrik 2">
            <a:extLst>
              <a:ext uri="{FF2B5EF4-FFF2-40B4-BE49-F238E27FC236}">
                <a16:creationId xmlns:a16="http://schemas.microsoft.com/office/drawing/2014/main" id="{EF94A7FC-8CDD-4D1D-8ED4-B4858CD53C4E}"/>
              </a:ext>
            </a:extLst>
          </p:cNvPr>
          <p:cNvSpPr>
            <a:spLocks noGrp="1"/>
          </p:cNvSpPr>
          <p:nvPr>
            <p:ph type="ctrTitle"/>
          </p:nvPr>
        </p:nvSpPr>
        <p:spPr/>
        <p:txBody>
          <a:bodyPr/>
          <a:lstStyle/>
          <a:p>
            <a:r>
              <a:rPr lang="en-GB"/>
              <a:t>Flexible loads</a:t>
            </a:r>
          </a:p>
        </p:txBody>
      </p:sp>
      <p:sp>
        <p:nvSpPr>
          <p:cNvPr id="4" name="Platshållare för text 3">
            <a:extLst>
              <a:ext uri="{FF2B5EF4-FFF2-40B4-BE49-F238E27FC236}">
                <a16:creationId xmlns:a16="http://schemas.microsoft.com/office/drawing/2014/main" id="{A19CAD50-5BC4-4C9F-81B1-46C1DD00E597}"/>
              </a:ext>
            </a:extLst>
          </p:cNvPr>
          <p:cNvSpPr>
            <a:spLocks noGrp="1"/>
          </p:cNvSpPr>
          <p:nvPr>
            <p:ph type="body" sz="quarter" idx="16"/>
          </p:nvPr>
        </p:nvSpPr>
        <p:spPr/>
        <p:txBody>
          <a:bodyPr/>
          <a:lstStyle/>
          <a:p>
            <a:endParaRPr lang="en-GB"/>
          </a:p>
        </p:txBody>
      </p:sp>
      <p:sp>
        <p:nvSpPr>
          <p:cNvPr id="5" name="Platshållare för text 4">
            <a:extLst>
              <a:ext uri="{FF2B5EF4-FFF2-40B4-BE49-F238E27FC236}">
                <a16:creationId xmlns:a16="http://schemas.microsoft.com/office/drawing/2014/main" id="{BB6E7A12-376B-4E13-A455-7CFCDFAD1E05}"/>
              </a:ext>
            </a:extLst>
          </p:cNvPr>
          <p:cNvSpPr>
            <a:spLocks noGrp="1"/>
          </p:cNvSpPr>
          <p:nvPr>
            <p:ph type="body" sz="quarter" idx="17"/>
          </p:nvPr>
        </p:nvSpPr>
        <p:spPr/>
        <p:txBody>
          <a:bodyPr/>
          <a:lstStyle/>
          <a:p>
            <a:endParaRPr lang="en-GB"/>
          </a:p>
        </p:txBody>
      </p:sp>
      <p:sp>
        <p:nvSpPr>
          <p:cNvPr id="6" name="Platshållare för datum 5">
            <a:extLst>
              <a:ext uri="{FF2B5EF4-FFF2-40B4-BE49-F238E27FC236}">
                <a16:creationId xmlns:a16="http://schemas.microsoft.com/office/drawing/2014/main" id="{40D53272-B863-4093-8594-9AB4F64F6876}"/>
              </a:ext>
            </a:extLst>
          </p:cNvPr>
          <p:cNvSpPr>
            <a:spLocks noGrp="1"/>
          </p:cNvSpPr>
          <p:nvPr>
            <p:ph type="dt" sz="half" idx="19"/>
          </p:nvPr>
        </p:nvSpPr>
        <p:spPr/>
        <p:txBody>
          <a:bodyPr/>
          <a:lstStyle/>
          <a:p>
            <a:pPr>
              <a:defRPr/>
            </a:pPr>
            <a:r>
              <a:rPr lang="fi-FI"/>
              <a:t>23</a:t>
            </a:r>
            <a:r>
              <a:rPr lang="et-EE"/>
              <a:t>.0</a:t>
            </a:r>
            <a:r>
              <a:rPr lang="fi-FI"/>
              <a:t>3</a:t>
            </a:r>
            <a:r>
              <a:rPr lang="et-EE"/>
              <a:t>.20</a:t>
            </a:r>
            <a:r>
              <a:rPr lang="fi-FI"/>
              <a:t>21</a:t>
            </a:r>
            <a:endParaRPr lang="en-US"/>
          </a:p>
          <a:p>
            <a:pPr>
              <a:defRPr/>
            </a:pPr>
            <a:endParaRPr lang="en-US"/>
          </a:p>
        </p:txBody>
      </p:sp>
      <p:sp>
        <p:nvSpPr>
          <p:cNvPr id="7" name="Platshållare för bildnummer 6">
            <a:extLst>
              <a:ext uri="{FF2B5EF4-FFF2-40B4-BE49-F238E27FC236}">
                <a16:creationId xmlns:a16="http://schemas.microsoft.com/office/drawing/2014/main" id="{79D0E3F6-B11D-4925-9B26-5B1228E5A53F}"/>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4</a:t>
            </a:fld>
            <a:endParaRPr lang="en-US" altLang="en-US"/>
          </a:p>
        </p:txBody>
      </p:sp>
      <p:pic>
        <p:nvPicPr>
          <p:cNvPr id="12" name="Picture 11" descr="Diagram&#10;&#10;Description automatically generated with medium confidence">
            <a:extLst>
              <a:ext uri="{FF2B5EF4-FFF2-40B4-BE49-F238E27FC236}">
                <a16:creationId xmlns:a16="http://schemas.microsoft.com/office/drawing/2014/main" id="{E8D2FC98-B99E-4050-BE4D-61B042CEB103}"/>
              </a:ext>
            </a:extLst>
          </p:cNvPr>
          <p:cNvPicPr>
            <a:picLocks noChangeAspect="1"/>
          </p:cNvPicPr>
          <p:nvPr/>
        </p:nvPicPr>
        <p:blipFill>
          <a:blip r:embed="rId3"/>
          <a:stretch>
            <a:fillRect/>
          </a:stretch>
        </p:blipFill>
        <p:spPr>
          <a:xfrm>
            <a:off x="5093669" y="4443108"/>
            <a:ext cx="2288420" cy="1214004"/>
          </a:xfrm>
          <a:prstGeom prst="rect">
            <a:avLst/>
          </a:prstGeom>
        </p:spPr>
      </p:pic>
      <p:pic>
        <p:nvPicPr>
          <p:cNvPr id="8" name="Kuva 8" descr="Kuva, joka sisältää kohteen metalli, häkki&#10;&#10;Kuvaus luotu automaattisesti">
            <a:extLst>
              <a:ext uri="{FF2B5EF4-FFF2-40B4-BE49-F238E27FC236}">
                <a16:creationId xmlns:a16="http://schemas.microsoft.com/office/drawing/2014/main" id="{30857A46-DDF8-40A1-B90E-4B883AD250D7}"/>
              </a:ext>
            </a:extLst>
          </p:cNvPr>
          <p:cNvPicPr>
            <a:picLocks noChangeAspect="1"/>
          </p:cNvPicPr>
          <p:nvPr/>
        </p:nvPicPr>
        <p:blipFill>
          <a:blip r:embed="rId4"/>
          <a:stretch>
            <a:fillRect/>
          </a:stretch>
        </p:blipFill>
        <p:spPr>
          <a:xfrm>
            <a:off x="5098033" y="3060770"/>
            <a:ext cx="2281806" cy="1270408"/>
          </a:xfrm>
          <a:prstGeom prst="rect">
            <a:avLst/>
          </a:prstGeom>
        </p:spPr>
      </p:pic>
    </p:spTree>
    <p:extLst>
      <p:ext uri="{BB962C8B-B14F-4D97-AF65-F5344CB8AC3E}">
        <p14:creationId xmlns:p14="http://schemas.microsoft.com/office/powerpoint/2010/main" val="317905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E3F7193-CBFE-4AC7-BD50-4B558148C505}"/>
              </a:ext>
            </a:extLst>
          </p:cNvPr>
          <p:cNvSpPr>
            <a:spLocks noGrp="1"/>
          </p:cNvSpPr>
          <p:nvPr>
            <p:ph type="body" sz="quarter" idx="13"/>
          </p:nvPr>
        </p:nvSpPr>
        <p:spPr>
          <a:xfrm>
            <a:off x="572400" y="1683388"/>
            <a:ext cx="3603791" cy="4136400"/>
          </a:xfrm>
        </p:spPr>
        <p:txBody>
          <a:bodyPr/>
          <a:lstStyle/>
          <a:p>
            <a:pPr marL="0" indent="0"/>
            <a:endParaRPr lang="en-GB" sz="1800" b="0">
              <a:ea typeface="ＭＳ Ｐゴシック"/>
            </a:endParaRPr>
          </a:p>
          <a:p>
            <a:pPr>
              <a:buFont typeface="Arial" panose="020B0604020202020204" pitchFamily="34" charset="0"/>
              <a:buChar char="−"/>
            </a:pPr>
            <a:r>
              <a:rPr lang="en-GB" sz="1600" b="0">
                <a:ea typeface="ＭＳ Ｐゴシック"/>
              </a:rPr>
              <a:t>Peak time in the commercial buildings vary a lot, but the largest loads are during the office working hours. </a:t>
            </a:r>
            <a:endParaRPr lang="en-GB" sz="1600" b="0"/>
          </a:p>
          <a:p>
            <a:pPr>
              <a:buChar char="−"/>
            </a:pPr>
            <a:endParaRPr lang="en-GB" sz="1600" b="0"/>
          </a:p>
          <a:p>
            <a:pPr>
              <a:buFont typeface="Arial" panose="020B0604020202020204" pitchFamily="34" charset="0"/>
              <a:buChar char="−"/>
            </a:pPr>
            <a:r>
              <a:rPr lang="en-GB" sz="1600" b="0">
                <a:ea typeface="ＭＳ Ｐゴシック"/>
              </a:rPr>
              <a:t>Good DR potential for the passive loads is when the commercial buildings are not in use.</a:t>
            </a:r>
            <a:endParaRPr lang="en-GB" sz="1600" b="0"/>
          </a:p>
          <a:p>
            <a:pPr marL="0" indent="0"/>
            <a:endParaRPr lang="en-GB" sz="1600" b="0">
              <a:ea typeface="ＭＳ Ｐゴシック"/>
            </a:endParaRPr>
          </a:p>
          <a:p>
            <a:pPr>
              <a:buFont typeface="Arial" panose="020B0604020202020204" pitchFamily="34" charset="0"/>
              <a:buChar char="−"/>
            </a:pPr>
            <a:r>
              <a:rPr lang="en-GB" sz="1600" b="0">
                <a:ea typeface="ＭＳ Ｐゴシック"/>
              </a:rPr>
              <a:t>Peak time DR brings the largest (proportional) benefits.</a:t>
            </a:r>
            <a:br>
              <a:rPr lang="en-GB" sz="1800" b="0">
                <a:ea typeface="ＭＳ Ｐゴシック"/>
              </a:rPr>
            </a:br>
            <a:endParaRPr lang="en-GB" sz="1800" b="0"/>
          </a:p>
          <a:p>
            <a:pPr>
              <a:buFont typeface="Arial" panose="020B0604020202020204" pitchFamily="34" charset="0"/>
              <a:buChar char="−"/>
            </a:pPr>
            <a:endParaRPr lang="en-GB" sz="1800" b="0"/>
          </a:p>
        </p:txBody>
      </p:sp>
      <p:sp>
        <p:nvSpPr>
          <p:cNvPr id="3" name="Rubrik 2">
            <a:extLst>
              <a:ext uri="{FF2B5EF4-FFF2-40B4-BE49-F238E27FC236}">
                <a16:creationId xmlns:a16="http://schemas.microsoft.com/office/drawing/2014/main" id="{CFA55544-D181-4DEF-9AFA-3157FB500292}"/>
              </a:ext>
            </a:extLst>
          </p:cNvPr>
          <p:cNvSpPr>
            <a:spLocks noGrp="1"/>
          </p:cNvSpPr>
          <p:nvPr>
            <p:ph type="ctrTitle"/>
          </p:nvPr>
        </p:nvSpPr>
        <p:spPr/>
        <p:txBody>
          <a:bodyPr/>
          <a:lstStyle/>
          <a:p>
            <a:r>
              <a:rPr lang="en-GB"/>
              <a:t>Peak time</a:t>
            </a:r>
          </a:p>
        </p:txBody>
      </p:sp>
      <p:sp>
        <p:nvSpPr>
          <p:cNvPr id="4" name="Platshållare för text 3">
            <a:extLst>
              <a:ext uri="{FF2B5EF4-FFF2-40B4-BE49-F238E27FC236}">
                <a16:creationId xmlns:a16="http://schemas.microsoft.com/office/drawing/2014/main" id="{110C34A4-766F-4042-8191-1752628E5193}"/>
              </a:ext>
            </a:extLst>
          </p:cNvPr>
          <p:cNvSpPr>
            <a:spLocks noGrp="1"/>
          </p:cNvSpPr>
          <p:nvPr>
            <p:ph type="body" sz="quarter" idx="16"/>
          </p:nvPr>
        </p:nvSpPr>
        <p:spPr/>
        <p:txBody>
          <a:bodyPr/>
          <a:lstStyle/>
          <a:p>
            <a:endParaRPr lang="en-GB"/>
          </a:p>
        </p:txBody>
      </p:sp>
      <p:sp>
        <p:nvSpPr>
          <p:cNvPr id="5" name="Platshållare för text 4">
            <a:extLst>
              <a:ext uri="{FF2B5EF4-FFF2-40B4-BE49-F238E27FC236}">
                <a16:creationId xmlns:a16="http://schemas.microsoft.com/office/drawing/2014/main" id="{609AA461-EF1A-417D-99D6-141E846A9B0B}"/>
              </a:ext>
            </a:extLst>
          </p:cNvPr>
          <p:cNvSpPr>
            <a:spLocks noGrp="1"/>
          </p:cNvSpPr>
          <p:nvPr>
            <p:ph type="body" sz="quarter" idx="17"/>
          </p:nvPr>
        </p:nvSpPr>
        <p:spPr/>
        <p:txBody>
          <a:bodyPr/>
          <a:lstStyle/>
          <a:p>
            <a:endParaRPr lang="en-GB"/>
          </a:p>
        </p:txBody>
      </p:sp>
      <p:sp>
        <p:nvSpPr>
          <p:cNvPr id="6" name="Platshållare för datum 5">
            <a:extLst>
              <a:ext uri="{FF2B5EF4-FFF2-40B4-BE49-F238E27FC236}">
                <a16:creationId xmlns:a16="http://schemas.microsoft.com/office/drawing/2014/main" id="{47239F3E-A60D-4C67-A942-37ED2DDA9C53}"/>
              </a:ext>
            </a:extLst>
          </p:cNvPr>
          <p:cNvSpPr>
            <a:spLocks noGrp="1"/>
          </p:cNvSpPr>
          <p:nvPr>
            <p:ph type="dt" sz="half" idx="19"/>
          </p:nvPr>
        </p:nvSpPr>
        <p:spPr/>
        <p:txBody>
          <a:bodyPr/>
          <a:lstStyle/>
          <a:p>
            <a:pPr>
              <a:defRPr/>
            </a:pPr>
            <a:r>
              <a:rPr lang="fi-FI"/>
              <a:t>23</a:t>
            </a:r>
            <a:r>
              <a:rPr lang="et-EE"/>
              <a:t>.0</a:t>
            </a:r>
            <a:r>
              <a:rPr lang="fi-FI"/>
              <a:t>3</a:t>
            </a:r>
            <a:r>
              <a:rPr lang="et-EE"/>
              <a:t>.20</a:t>
            </a:r>
            <a:r>
              <a:rPr lang="fi-FI"/>
              <a:t>21</a:t>
            </a:r>
            <a:endParaRPr lang="en-US"/>
          </a:p>
          <a:p>
            <a:pPr>
              <a:defRPr/>
            </a:pPr>
            <a:endParaRPr lang="en-US"/>
          </a:p>
        </p:txBody>
      </p:sp>
      <p:sp>
        <p:nvSpPr>
          <p:cNvPr id="7" name="Platshållare för bildnummer 6">
            <a:extLst>
              <a:ext uri="{FF2B5EF4-FFF2-40B4-BE49-F238E27FC236}">
                <a16:creationId xmlns:a16="http://schemas.microsoft.com/office/drawing/2014/main" id="{AA288254-F8C3-4364-9F3C-CE7F18058BA2}"/>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5</a:t>
            </a:fld>
            <a:endParaRPr lang="en-US" altLang="en-US"/>
          </a:p>
        </p:txBody>
      </p:sp>
      <p:pic>
        <p:nvPicPr>
          <p:cNvPr id="8" name="Picture 8">
            <a:extLst>
              <a:ext uri="{FF2B5EF4-FFF2-40B4-BE49-F238E27FC236}">
                <a16:creationId xmlns:a16="http://schemas.microsoft.com/office/drawing/2014/main" id="{A37B8A2F-B42A-4693-9150-09D4F0D87546}"/>
              </a:ext>
            </a:extLst>
          </p:cNvPr>
          <p:cNvPicPr>
            <a:picLocks noChangeAspect="1"/>
          </p:cNvPicPr>
          <p:nvPr/>
        </p:nvPicPr>
        <p:blipFill>
          <a:blip r:embed="rId3"/>
          <a:stretch>
            <a:fillRect/>
          </a:stretch>
        </p:blipFill>
        <p:spPr>
          <a:xfrm>
            <a:off x="4284683" y="1985068"/>
            <a:ext cx="4497728" cy="2588469"/>
          </a:xfrm>
          <a:prstGeom prst="rect">
            <a:avLst/>
          </a:prstGeom>
        </p:spPr>
      </p:pic>
    </p:spTree>
    <p:extLst>
      <p:ext uri="{BB962C8B-B14F-4D97-AF65-F5344CB8AC3E}">
        <p14:creationId xmlns:p14="http://schemas.microsoft.com/office/powerpoint/2010/main" val="202530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5634C48-D3DF-4D20-8176-5C9E4D5EC3AB}"/>
              </a:ext>
            </a:extLst>
          </p:cNvPr>
          <p:cNvSpPr>
            <a:spLocks noGrp="1"/>
          </p:cNvSpPr>
          <p:nvPr>
            <p:ph type="body" sz="quarter" idx="13"/>
          </p:nvPr>
        </p:nvSpPr>
        <p:spPr>
          <a:xfrm>
            <a:off x="572400" y="1957675"/>
            <a:ext cx="6285600" cy="4569633"/>
          </a:xfrm>
        </p:spPr>
        <p:txBody>
          <a:bodyPr>
            <a:normAutofit/>
          </a:bodyPr>
          <a:lstStyle/>
          <a:p>
            <a:pPr marL="342900" indent="-342900">
              <a:buFont typeface="Arial" panose="020B0604020202020204" pitchFamily="34" charset="0"/>
              <a:buChar char="−"/>
            </a:pPr>
            <a:r>
              <a:rPr lang="en-GB" sz="2000" b="0" dirty="0">
                <a:ea typeface="ＭＳ Ｐゴシック"/>
              </a:rPr>
              <a:t>Price-based control</a:t>
            </a:r>
            <a:endParaRPr lang="fi-FI" dirty="0">
              <a:ea typeface="ＭＳ Ｐゴシック"/>
            </a:endParaRPr>
          </a:p>
          <a:p>
            <a:pPr marL="625475" lvl="1" indent="-285750">
              <a:buFont typeface="Arial" panose="020B0604020202020204" pitchFamily="34" charset="0"/>
              <a:buChar char="•"/>
            </a:pPr>
            <a:r>
              <a:rPr lang="en-GB" sz="1800" dirty="0">
                <a:ea typeface="ＭＳ Ｐゴシック"/>
              </a:rPr>
              <a:t>Loads are scheduled to lower price hours</a:t>
            </a:r>
          </a:p>
          <a:p>
            <a:pPr marL="625475" lvl="1" indent="-285750">
              <a:buFont typeface="Arial" panose="020B0604020202020204" pitchFamily="34" charset="0"/>
              <a:buChar char="•"/>
            </a:pPr>
            <a:r>
              <a:rPr lang="en-GB" sz="1800" dirty="0">
                <a:ea typeface="ＭＳ Ｐゴシック"/>
              </a:rPr>
              <a:t>Suitable for operations that can be done anytime</a:t>
            </a:r>
          </a:p>
          <a:p>
            <a:pPr marL="625475" lvl="1" indent="-285750">
              <a:buChar char="•"/>
            </a:pPr>
            <a:r>
              <a:rPr lang="en-GB" sz="1800">
                <a:ea typeface="+mn-lt"/>
                <a:cs typeface="+mn-lt"/>
              </a:rPr>
              <a:t>Does not require complicated control</a:t>
            </a:r>
            <a:endParaRPr lang="en-GB" sz="1800" dirty="0"/>
          </a:p>
          <a:p>
            <a:pPr marL="0" indent="0"/>
            <a:endParaRPr lang="en-GB" sz="2000"/>
          </a:p>
          <a:p>
            <a:pPr marL="285750" indent="-285750">
              <a:buFont typeface="Arial" panose="020B0604020202020204" pitchFamily="34" charset="0"/>
              <a:buChar char="−"/>
            </a:pPr>
            <a:r>
              <a:rPr lang="en-GB" sz="2000" b="0" dirty="0">
                <a:ea typeface="ＭＳ Ｐゴシック"/>
              </a:rPr>
              <a:t>Incentive-based control</a:t>
            </a:r>
            <a:endParaRPr lang="en-GB" sz="2000" dirty="0"/>
          </a:p>
          <a:p>
            <a:pPr marL="682625" lvl="1" indent="-342900">
              <a:buFont typeface="Arial,Sans-Serif" panose="020B0604020202020204" pitchFamily="34" charset="0"/>
              <a:buChar char="•"/>
            </a:pPr>
            <a:r>
              <a:rPr lang="en-GB" sz="1800" dirty="0">
                <a:ea typeface="+mn-lt"/>
                <a:cs typeface="+mn-lt"/>
              </a:rPr>
              <a:t>Allows system generators to control specific loads</a:t>
            </a:r>
          </a:p>
          <a:p>
            <a:pPr marL="682625" lvl="1" indent="-342900">
              <a:buFont typeface="Arial,Sans-Serif" panose="020B0604020202020204" pitchFamily="34" charset="0"/>
              <a:buChar char="•"/>
            </a:pPr>
            <a:r>
              <a:rPr lang="en-GB" sz="1800">
                <a:ea typeface="ＭＳ Ｐゴシック"/>
                <a:cs typeface="Arial"/>
              </a:rPr>
              <a:t>Can be used in the DR market</a:t>
            </a:r>
          </a:p>
          <a:p>
            <a:pPr marL="682625" lvl="1" indent="-342900">
              <a:buFont typeface="Arial,Sans-Serif" panose="020B0604020202020204" pitchFamily="34" charset="0"/>
              <a:buChar char="•"/>
            </a:pPr>
            <a:r>
              <a:rPr lang="en-GB" sz="1800">
                <a:ea typeface="ＭＳ Ｐゴシック"/>
                <a:cs typeface="Arial"/>
              </a:rPr>
              <a:t>Requires advanced control, for example limitations of temperature and ventilation modification</a:t>
            </a:r>
          </a:p>
          <a:p>
            <a:pPr marL="682625" lvl="1" indent="-342900">
              <a:buFont typeface="Arial,Sans-Serif" panose="020B0604020202020204" pitchFamily="34" charset="0"/>
              <a:buChar char="•"/>
            </a:pPr>
            <a:endParaRPr lang="en-GB" sz="1800" dirty="0">
              <a:cs typeface="Arial"/>
            </a:endParaRPr>
          </a:p>
          <a:p>
            <a:pPr marL="339725" lvl="1" indent="0">
              <a:buNone/>
            </a:pPr>
            <a:br>
              <a:rPr lang="en-GB" dirty="0"/>
            </a:br>
            <a:endParaRPr lang="en-GB"/>
          </a:p>
        </p:txBody>
      </p:sp>
      <p:sp>
        <p:nvSpPr>
          <p:cNvPr id="3" name="Rubrik 2">
            <a:extLst>
              <a:ext uri="{FF2B5EF4-FFF2-40B4-BE49-F238E27FC236}">
                <a16:creationId xmlns:a16="http://schemas.microsoft.com/office/drawing/2014/main" id="{63BD0A84-2E01-44F9-8E91-D11293B83A2A}"/>
              </a:ext>
            </a:extLst>
          </p:cNvPr>
          <p:cNvSpPr>
            <a:spLocks noGrp="1"/>
          </p:cNvSpPr>
          <p:nvPr>
            <p:ph type="ctrTitle"/>
          </p:nvPr>
        </p:nvSpPr>
        <p:spPr/>
        <p:txBody>
          <a:bodyPr/>
          <a:lstStyle/>
          <a:p>
            <a:r>
              <a:rPr lang="en-GB"/>
              <a:t>Load control</a:t>
            </a:r>
          </a:p>
        </p:txBody>
      </p:sp>
      <p:sp>
        <p:nvSpPr>
          <p:cNvPr id="4" name="Platshållare för text 3">
            <a:extLst>
              <a:ext uri="{FF2B5EF4-FFF2-40B4-BE49-F238E27FC236}">
                <a16:creationId xmlns:a16="http://schemas.microsoft.com/office/drawing/2014/main" id="{FA4FDA55-C226-4C88-9420-FFD467941820}"/>
              </a:ext>
            </a:extLst>
          </p:cNvPr>
          <p:cNvSpPr>
            <a:spLocks noGrp="1"/>
          </p:cNvSpPr>
          <p:nvPr>
            <p:ph type="body" sz="quarter" idx="16"/>
          </p:nvPr>
        </p:nvSpPr>
        <p:spPr/>
        <p:txBody>
          <a:bodyPr/>
          <a:lstStyle/>
          <a:p>
            <a:endParaRPr lang="en-GB"/>
          </a:p>
        </p:txBody>
      </p:sp>
      <p:sp>
        <p:nvSpPr>
          <p:cNvPr id="5" name="Platshållare för text 4">
            <a:extLst>
              <a:ext uri="{FF2B5EF4-FFF2-40B4-BE49-F238E27FC236}">
                <a16:creationId xmlns:a16="http://schemas.microsoft.com/office/drawing/2014/main" id="{6AB112CF-C95E-456A-8780-D8709ED6A9FE}"/>
              </a:ext>
            </a:extLst>
          </p:cNvPr>
          <p:cNvSpPr>
            <a:spLocks noGrp="1"/>
          </p:cNvSpPr>
          <p:nvPr>
            <p:ph type="body" sz="quarter" idx="17"/>
          </p:nvPr>
        </p:nvSpPr>
        <p:spPr/>
        <p:txBody>
          <a:bodyPr/>
          <a:lstStyle/>
          <a:p>
            <a:endParaRPr lang="en-GB"/>
          </a:p>
        </p:txBody>
      </p:sp>
      <p:sp>
        <p:nvSpPr>
          <p:cNvPr id="6" name="Platshållare för datum 5">
            <a:extLst>
              <a:ext uri="{FF2B5EF4-FFF2-40B4-BE49-F238E27FC236}">
                <a16:creationId xmlns:a16="http://schemas.microsoft.com/office/drawing/2014/main" id="{E7516AC9-8A7C-45EE-A8A0-76EF24F59924}"/>
              </a:ext>
            </a:extLst>
          </p:cNvPr>
          <p:cNvSpPr>
            <a:spLocks noGrp="1"/>
          </p:cNvSpPr>
          <p:nvPr>
            <p:ph type="dt" sz="half" idx="19"/>
          </p:nvPr>
        </p:nvSpPr>
        <p:spPr/>
        <p:txBody>
          <a:bodyPr/>
          <a:lstStyle/>
          <a:p>
            <a:pPr>
              <a:defRPr/>
            </a:pPr>
            <a:r>
              <a:rPr lang="fi-FI"/>
              <a:t>23</a:t>
            </a:r>
            <a:r>
              <a:rPr lang="et-EE"/>
              <a:t>.0</a:t>
            </a:r>
            <a:r>
              <a:rPr lang="fi-FI"/>
              <a:t>3</a:t>
            </a:r>
            <a:r>
              <a:rPr lang="et-EE"/>
              <a:t>.20</a:t>
            </a:r>
            <a:r>
              <a:rPr lang="fi-FI"/>
              <a:t>21</a:t>
            </a:r>
            <a:endParaRPr lang="en-US"/>
          </a:p>
          <a:p>
            <a:pPr>
              <a:defRPr/>
            </a:pPr>
            <a:endParaRPr lang="en-US"/>
          </a:p>
        </p:txBody>
      </p:sp>
      <p:sp>
        <p:nvSpPr>
          <p:cNvPr id="7" name="Platshållare för bildnummer 6">
            <a:extLst>
              <a:ext uri="{FF2B5EF4-FFF2-40B4-BE49-F238E27FC236}">
                <a16:creationId xmlns:a16="http://schemas.microsoft.com/office/drawing/2014/main" id="{179CF3CD-BC3B-4C70-B333-FAEEB03D69DE}"/>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6</a:t>
            </a:fld>
            <a:endParaRPr lang="en-US" altLang="en-US"/>
          </a:p>
        </p:txBody>
      </p:sp>
    </p:spTree>
    <p:extLst>
      <p:ext uri="{BB962C8B-B14F-4D97-AF65-F5344CB8AC3E}">
        <p14:creationId xmlns:p14="http://schemas.microsoft.com/office/powerpoint/2010/main" val="57441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A4F15D-3350-4FA1-AC50-2F61186446AD}"/>
              </a:ext>
            </a:extLst>
          </p:cNvPr>
          <p:cNvSpPr>
            <a:spLocks noGrp="1"/>
          </p:cNvSpPr>
          <p:nvPr>
            <p:ph type="body" sz="quarter" idx="13"/>
          </p:nvPr>
        </p:nvSpPr>
        <p:spPr>
          <a:xfrm>
            <a:off x="6244014" y="1790439"/>
            <a:ext cx="2806731" cy="3801280"/>
          </a:xfrm>
        </p:spPr>
        <p:txBody>
          <a:bodyPr>
            <a:normAutofit/>
          </a:bodyPr>
          <a:lstStyle/>
          <a:p>
            <a:pPr marL="342900" indent="-342900">
              <a:buFont typeface="Arial" panose="020B0604020202020204" pitchFamily="34" charset="0"/>
              <a:buChar char="−"/>
            </a:pPr>
            <a:r>
              <a:rPr lang="en-US" b="0">
                <a:ea typeface="ＭＳ Ｐゴシック"/>
              </a:rPr>
              <a:t>Smart and flexible control system. </a:t>
            </a:r>
          </a:p>
          <a:p>
            <a:pPr marL="342900" indent="-342900">
              <a:buFont typeface="Arial" panose="020B0604020202020204" pitchFamily="34" charset="0"/>
              <a:buChar char="−"/>
            </a:pPr>
            <a:r>
              <a:rPr lang="en-US" b="0">
                <a:ea typeface="ＭＳ Ｐゴシック"/>
              </a:rPr>
              <a:t>Is able to automatically increase or reduce electricity consumption to balance the power grid.</a:t>
            </a:r>
          </a:p>
          <a:p>
            <a:pPr marL="682625" lvl="1" indent="-342900">
              <a:lnSpc>
                <a:spcPts val="1704"/>
              </a:lnSpc>
              <a:buFont typeface="Arial" panose="020B0604020202020204" pitchFamily="34" charset="0"/>
              <a:buChar char="•"/>
            </a:pPr>
            <a:r>
              <a:rPr lang="en-US" sz="1400">
                <a:ea typeface="ＭＳ Ｐゴシック"/>
              </a:rPr>
              <a:t>This is done by modifying</a:t>
            </a:r>
            <a:r>
              <a:rPr lang="en-US" sz="1400" b="0">
                <a:ea typeface="ＭＳ Ｐゴシック"/>
              </a:rPr>
              <a:t> ventilation, heating and cooling. </a:t>
            </a:r>
          </a:p>
          <a:p>
            <a:pPr marL="342900" indent="-342900">
              <a:buFont typeface="Arial" panose="020B0604020202020204" pitchFamily="34" charset="0"/>
              <a:buChar char="−"/>
            </a:pPr>
            <a:r>
              <a:rPr lang="en-US" b="0">
                <a:ea typeface="ＭＳ Ｐゴシック"/>
              </a:rPr>
              <a:t>Stabilizing grid also by storing energy and selling it to the grid.</a:t>
            </a:r>
          </a:p>
          <a:p>
            <a:pPr marL="342900" indent="-342900">
              <a:buFont typeface="Arial" panose="020B0604020202020204" pitchFamily="34" charset="0"/>
              <a:buChar char="−"/>
            </a:pPr>
            <a:r>
              <a:rPr lang="en-US" b="0">
                <a:ea typeface="ＭＳ Ｐゴシック"/>
              </a:rPr>
              <a:t>Can be also an independent network. </a:t>
            </a:r>
          </a:p>
          <a:p>
            <a:pPr marL="342900" indent="-342900">
              <a:buFont typeface="Arial" panose="020B0604020202020204" pitchFamily="34" charset="0"/>
              <a:buChar char="−"/>
            </a:pPr>
            <a:r>
              <a:rPr lang="en-US" b="0">
                <a:ea typeface="ＭＳ Ｐゴシック"/>
              </a:rPr>
              <a:t>Fingrid pays compensation for load-balancing operations.</a:t>
            </a:r>
            <a:r>
              <a:rPr lang="en-US" sz="2000" b="0">
                <a:ea typeface="ＭＳ Ｐゴシック"/>
              </a:rPr>
              <a:t> </a:t>
            </a:r>
            <a:r>
              <a:rPr lang="en-US" b="0">
                <a:ea typeface="ＭＳ Ｐゴシック"/>
                <a:cs typeface="Arial"/>
              </a:rPr>
              <a:t> </a:t>
            </a:r>
            <a:endParaRPr lang="en-US">
              <a:ea typeface="ＭＳ Ｐゴシック"/>
            </a:endParaRPr>
          </a:p>
          <a:p>
            <a:endParaRPr lang="en-US" b="0">
              <a:cs typeface="Arial"/>
            </a:endParaRPr>
          </a:p>
          <a:p>
            <a:endParaRPr lang="en-US" b="0">
              <a:cs typeface="Arial"/>
            </a:endParaRPr>
          </a:p>
          <a:p>
            <a:endParaRPr lang="en-US" b="0">
              <a:cs typeface="Arial"/>
            </a:endParaRPr>
          </a:p>
          <a:p>
            <a:endParaRPr lang="en-US"/>
          </a:p>
        </p:txBody>
      </p:sp>
      <p:sp>
        <p:nvSpPr>
          <p:cNvPr id="3" name="Title 2">
            <a:extLst>
              <a:ext uri="{FF2B5EF4-FFF2-40B4-BE49-F238E27FC236}">
                <a16:creationId xmlns:a16="http://schemas.microsoft.com/office/drawing/2014/main" id="{E1811017-AAF7-4272-BA90-7C2C5356CB71}"/>
              </a:ext>
            </a:extLst>
          </p:cNvPr>
          <p:cNvSpPr>
            <a:spLocks noGrp="1"/>
          </p:cNvSpPr>
          <p:nvPr>
            <p:ph type="ctrTitle"/>
          </p:nvPr>
        </p:nvSpPr>
        <p:spPr/>
        <p:txBody>
          <a:bodyPr/>
          <a:lstStyle/>
          <a:p>
            <a:r>
              <a:rPr lang="fi-FI" err="1">
                <a:ea typeface="ＭＳ Ｐゴシック"/>
              </a:rPr>
              <a:t>Example</a:t>
            </a:r>
            <a:r>
              <a:rPr lang="fi-FI">
                <a:ea typeface="ＭＳ Ｐゴシック"/>
              </a:rPr>
              <a:t> case: </a:t>
            </a:r>
          </a:p>
        </p:txBody>
      </p:sp>
      <p:sp>
        <p:nvSpPr>
          <p:cNvPr id="4" name="Text Placeholder 3">
            <a:extLst>
              <a:ext uri="{FF2B5EF4-FFF2-40B4-BE49-F238E27FC236}">
                <a16:creationId xmlns:a16="http://schemas.microsoft.com/office/drawing/2014/main" id="{1A72D86E-F744-4964-9D4F-E09A3B7C4682}"/>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12F137AB-C84E-4730-B3B5-43D13203C5B3}"/>
              </a:ext>
            </a:extLst>
          </p:cNvPr>
          <p:cNvSpPr>
            <a:spLocks noGrp="1"/>
          </p:cNvSpPr>
          <p:nvPr>
            <p:ph type="body" sz="quarter" idx="17"/>
          </p:nvPr>
        </p:nvSpPr>
        <p:spPr/>
        <p:txBody>
          <a:bodyPr/>
          <a:lstStyle/>
          <a:p>
            <a:endParaRPr lang="en-US"/>
          </a:p>
        </p:txBody>
      </p:sp>
      <p:sp>
        <p:nvSpPr>
          <p:cNvPr id="6" name="Date Placeholder 5">
            <a:extLst>
              <a:ext uri="{FF2B5EF4-FFF2-40B4-BE49-F238E27FC236}">
                <a16:creationId xmlns:a16="http://schemas.microsoft.com/office/drawing/2014/main" id="{9D3CF0A0-93BE-45FF-A80F-28B6D8D793A9}"/>
              </a:ext>
            </a:extLst>
          </p:cNvPr>
          <p:cNvSpPr>
            <a:spLocks noGrp="1"/>
          </p:cNvSpPr>
          <p:nvPr>
            <p:ph type="dt" sz="half" idx="19"/>
          </p:nvPr>
        </p:nvSpPr>
        <p:spPr/>
        <p:txBody>
          <a:bodyPr/>
          <a:lstStyle/>
          <a:p>
            <a:r>
              <a:rPr lang="fi-FI"/>
              <a:t>23</a:t>
            </a:r>
            <a:r>
              <a:rPr lang="et-EE"/>
              <a:t>.0</a:t>
            </a:r>
            <a:r>
              <a:rPr lang="fi-FI"/>
              <a:t>3</a:t>
            </a:r>
            <a:r>
              <a:rPr lang="et-EE"/>
              <a:t>.20</a:t>
            </a:r>
            <a:r>
              <a:rPr lang="fi-FI"/>
              <a:t>21</a:t>
            </a:r>
          </a:p>
          <a:p>
            <a:endParaRPr lang="en-US"/>
          </a:p>
        </p:txBody>
      </p:sp>
      <p:sp>
        <p:nvSpPr>
          <p:cNvPr id="7" name="Slide Number Placeholder 6">
            <a:extLst>
              <a:ext uri="{FF2B5EF4-FFF2-40B4-BE49-F238E27FC236}">
                <a16:creationId xmlns:a16="http://schemas.microsoft.com/office/drawing/2014/main" id="{A7C6FB43-EC1E-4259-A791-ECA9B53A6279}"/>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7</a:t>
            </a:fld>
            <a:endParaRPr lang="en-US" altLang="en-US"/>
          </a:p>
        </p:txBody>
      </p:sp>
      <p:pic>
        <p:nvPicPr>
          <p:cNvPr id="8" name="Picture 8" descr="Diagram&#10;&#10;Description automatically generated">
            <a:extLst>
              <a:ext uri="{FF2B5EF4-FFF2-40B4-BE49-F238E27FC236}">
                <a16:creationId xmlns:a16="http://schemas.microsoft.com/office/drawing/2014/main" id="{767A18E3-65C4-4226-9FBA-A4A030BD9EE3}"/>
              </a:ext>
            </a:extLst>
          </p:cNvPr>
          <p:cNvPicPr>
            <a:picLocks noChangeAspect="1"/>
          </p:cNvPicPr>
          <p:nvPr/>
        </p:nvPicPr>
        <p:blipFill>
          <a:blip r:embed="rId3"/>
          <a:stretch>
            <a:fillRect/>
          </a:stretch>
        </p:blipFill>
        <p:spPr>
          <a:xfrm>
            <a:off x="580206" y="1790030"/>
            <a:ext cx="5695949" cy="3042916"/>
          </a:xfrm>
          <a:prstGeom prst="rect">
            <a:avLst/>
          </a:prstGeom>
        </p:spPr>
      </p:pic>
    </p:spTree>
    <p:extLst>
      <p:ext uri="{BB962C8B-B14F-4D97-AF65-F5344CB8AC3E}">
        <p14:creationId xmlns:p14="http://schemas.microsoft.com/office/powerpoint/2010/main" val="301118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323429"/>
            <a:ext cx="8134278" cy="4136400"/>
          </a:xfrm>
        </p:spPr>
        <p:txBody>
          <a:bodyPr>
            <a:normAutofit/>
          </a:bodyPr>
          <a:lstStyle/>
          <a:p>
            <a:pPr marL="0" indent="0">
              <a:lnSpc>
                <a:spcPct val="150000"/>
              </a:lnSpc>
            </a:pPr>
            <a:endParaRPr lang="en-US" sz="2000" b="0">
              <a:ea typeface="ＭＳ Ｐゴシック"/>
            </a:endParaRPr>
          </a:p>
          <a:p>
            <a:pPr marL="342900" indent="-342900">
              <a:lnSpc>
                <a:spcPct val="150000"/>
              </a:lnSpc>
              <a:buChar char="−"/>
            </a:pPr>
            <a:r>
              <a:rPr lang="en-US" sz="2000" b="0">
                <a:ea typeface="ＭＳ Ｐゴシック"/>
              </a:rPr>
              <a:t>DR has many technical, economical, and environmental benefits, for example renewable energy integration.</a:t>
            </a:r>
            <a:endParaRPr lang="en-US" sz="2000" b="0"/>
          </a:p>
          <a:p>
            <a:pPr marL="0" indent="0">
              <a:lnSpc>
                <a:spcPct val="150000"/>
              </a:lnSpc>
            </a:pPr>
            <a:endParaRPr lang="en-US" sz="2000" b="0">
              <a:ea typeface="ＭＳ Ｐゴシック"/>
              <a:cs typeface="+mn-lt"/>
            </a:endParaRPr>
          </a:p>
          <a:p>
            <a:pPr marL="342900" indent="-342900">
              <a:lnSpc>
                <a:spcPct val="150000"/>
              </a:lnSpc>
              <a:buFont typeface="Arial" panose="020B0604020202020204" pitchFamily="34" charset="0"/>
              <a:buChar char="−"/>
            </a:pPr>
            <a:r>
              <a:rPr lang="en-US" sz="2000" b="0">
                <a:ea typeface="ＭＳ Ｐゴシック"/>
                <a:cs typeface="+mn-lt"/>
              </a:rPr>
              <a:t>Commercial loads' varying peak time has a huge potential for DR.</a:t>
            </a:r>
          </a:p>
          <a:p>
            <a:pPr marL="0" indent="0">
              <a:lnSpc>
                <a:spcPct val="150000"/>
              </a:lnSpc>
            </a:pPr>
            <a:endParaRPr lang="en-US" sz="2000" b="0">
              <a:ea typeface="ＭＳ Ｐゴシック"/>
              <a:cs typeface="+mn-lt"/>
            </a:endParaRPr>
          </a:p>
          <a:p>
            <a:pPr marL="342900" indent="-342900">
              <a:lnSpc>
                <a:spcPct val="150000"/>
              </a:lnSpc>
              <a:buFont typeface="Arial" panose="020B0604020202020204" pitchFamily="34" charset="0"/>
              <a:buChar char="−"/>
            </a:pPr>
            <a:r>
              <a:rPr lang="en-US" sz="2000" b="0">
                <a:ea typeface="+mn-lt"/>
                <a:cs typeface="+mn-lt"/>
              </a:rPr>
              <a:t>Load control can be done by price-based control or by incentive-based control.</a:t>
            </a:r>
            <a:endParaRPr lang="en-US" sz="2000" b="0"/>
          </a:p>
          <a:p>
            <a:pPr marL="342900" indent="-342900">
              <a:lnSpc>
                <a:spcPct val="150000"/>
              </a:lnSpc>
              <a:buFont typeface="Arial" panose="020B0604020202020204" pitchFamily="34" charset="0"/>
              <a:buChar char="−"/>
            </a:pPr>
            <a:endParaRPr lang="en-US" sz="2000" b="0"/>
          </a:p>
          <a:p>
            <a:pPr>
              <a:lnSpc>
                <a:spcPct val="150000"/>
              </a:lnSpc>
              <a:buFont typeface="Arial" panose="020B0604020202020204" pitchFamily="34" charset="0"/>
              <a:buChar char="•"/>
            </a:pPr>
            <a:endParaRPr lang="en-US" sz="2000"/>
          </a:p>
        </p:txBody>
      </p:sp>
      <p:sp>
        <p:nvSpPr>
          <p:cNvPr id="3" name="Title 2"/>
          <p:cNvSpPr>
            <a:spLocks noGrp="1"/>
          </p:cNvSpPr>
          <p:nvPr>
            <p:ph type="ctrTitle"/>
          </p:nvPr>
        </p:nvSpPr>
        <p:spPr/>
        <p:txBody>
          <a:bodyPr/>
          <a:lstStyle/>
          <a:p>
            <a:r>
              <a:rPr lang="fi-FI">
                <a:ea typeface="ＭＳ Ｐゴシック"/>
              </a:rPr>
              <a:t>Conclusion</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23</a:t>
            </a:r>
            <a:r>
              <a:rPr lang="et-EE"/>
              <a:t>.0</a:t>
            </a:r>
            <a:r>
              <a:rPr lang="fi-FI"/>
              <a:t>3</a:t>
            </a:r>
            <a:r>
              <a:rPr lang="et-EE"/>
              <a:t>.20</a:t>
            </a:r>
            <a:r>
              <a:rPr lang="fi-FI"/>
              <a:t>21</a:t>
            </a:r>
            <a:endParaRPr lang="en-US"/>
          </a:p>
        </p:txBody>
      </p:sp>
      <p:sp>
        <p:nvSpPr>
          <p:cNvPr id="8" name="Slide Number Placeholder 7"/>
          <p:cNvSpPr>
            <a:spLocks noGrp="1"/>
          </p:cNvSpPr>
          <p:nvPr>
            <p:ph type="sldNum" sz="quarter" idx="20"/>
          </p:nvPr>
        </p:nvSpPr>
        <p:spPr>
          <a:xfrm>
            <a:off x="3419473" y="6398714"/>
            <a:ext cx="1544638" cy="125412"/>
          </a:xfrm>
        </p:spPr>
        <p:txBody>
          <a:bodyPr/>
          <a:lstStyle/>
          <a:p>
            <a:pPr>
              <a:defRPr/>
            </a:pPr>
            <a:r>
              <a:rPr lang="et-EE" altLang="en-US"/>
              <a:t>Page </a:t>
            </a:r>
            <a:fld id="{7ACE66E0-BE04-47BA-A62D-7BFC499E8192}" type="slidenum">
              <a:rPr lang="en-US" altLang="en-US" smtClean="0"/>
              <a:pPr>
                <a:defRPr/>
              </a:pPr>
              <a:t>8</a:t>
            </a:fld>
            <a:endParaRPr lang="en-US" altLang="en-US"/>
          </a:p>
        </p:txBody>
      </p:sp>
    </p:spTree>
    <p:extLst>
      <p:ext uri="{BB962C8B-B14F-4D97-AF65-F5344CB8AC3E}">
        <p14:creationId xmlns:p14="http://schemas.microsoft.com/office/powerpoint/2010/main" val="322315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a:normAutofit/>
          </a:bodyPr>
          <a:lstStyle/>
          <a:p>
            <a:pPr marL="0" indent="0">
              <a:lnSpc>
                <a:spcPct val="150000"/>
              </a:lnSpc>
            </a:pPr>
            <a:r>
              <a:rPr lang="en-US" sz="1200">
                <a:ea typeface="ＭＳ Ｐゴシック"/>
              </a:rPr>
              <a:t>Drasch et al. 2020. Demand response through automated air conditioning in commercial buildings – a data driven approach. [Referred to 11.3.2021]. Available: </a:t>
            </a:r>
            <a:r>
              <a:rPr lang="en-US" sz="1200">
                <a:ea typeface="ＭＳ Ｐゴシック"/>
                <a:hlinkClick r:id="rId3"/>
              </a:rPr>
              <a:t>https://link.springer.com/article/10.1007/s40685-020-00122-0</a:t>
            </a:r>
            <a:r>
              <a:rPr lang="en-US" sz="1200">
                <a:ea typeface="ＭＳ Ｐゴシック"/>
              </a:rPr>
              <a:t>.</a:t>
            </a:r>
          </a:p>
          <a:p>
            <a:r>
              <a:rPr lang="en-US" sz="1200">
                <a:ea typeface="ＭＳ Ｐゴシック"/>
                <a:hlinkClick r:id="rId4">
                  <a:extLst>
                    <a:ext uri="{A12FA001-AC4F-418D-AE19-62706E023703}">
                      <ahyp:hlinkClr xmlns:ahyp="http://schemas.microsoft.com/office/drawing/2018/hyperlinkcolor" val="tx"/>
                    </a:ext>
                  </a:extLst>
                </a:hlinkClick>
              </a:rPr>
              <a:t>https://doi.org/</a:t>
            </a:r>
            <a:r>
              <a:rPr lang="en-US" sz="1200">
                <a:ea typeface="ＭＳ Ｐゴシック"/>
                <a:hlinkClick r:id="rId4"/>
              </a:rPr>
              <a:t>10.1007/s40685-020-00122-0</a:t>
            </a:r>
            <a:endParaRPr lang="en-US" sz="1200">
              <a:ea typeface="ＭＳ Ｐゴシック"/>
            </a:endParaRPr>
          </a:p>
          <a:p>
            <a:r>
              <a:rPr lang="en-US" sz="1200">
                <a:ea typeface="ＭＳ Ｐゴシック"/>
              </a:rPr>
              <a:t>Yu et al. 2020. Peak-shaving capacity assessment of commercial buildings with time-varying energy comfort. </a:t>
            </a:r>
          </a:p>
          <a:p>
            <a:r>
              <a:rPr lang="en-US" sz="1200">
                <a:ea typeface="ＭＳ Ｐゴシック"/>
              </a:rPr>
              <a:t>[Referred to 21.3.2021]. Available: </a:t>
            </a:r>
            <a:r>
              <a:rPr lang="en-US" sz="1200">
                <a:ea typeface="ＭＳ Ｐゴシック"/>
                <a:hlinkClick r:id="rId5">
                  <a:extLst>
                    <a:ext uri="{A12FA001-AC4F-418D-AE19-62706E023703}">
                      <ahyp:hlinkClr xmlns:ahyp="http://schemas.microsoft.com/office/drawing/2018/hyperlinkcolor" val="tx"/>
                    </a:ext>
                  </a:extLst>
                </a:hlinkClick>
              </a:rPr>
              <a:t>https://doi.org/10.1109/APPEEC48164.2020.9220341</a:t>
            </a:r>
            <a:endParaRPr lang="en-US" sz="1200">
              <a:ea typeface="ＭＳ Ｐゴシック"/>
            </a:endParaRPr>
          </a:p>
          <a:p>
            <a:pPr marL="0" indent="0">
              <a:lnSpc>
                <a:spcPct val="150000"/>
              </a:lnSpc>
            </a:pPr>
            <a:r>
              <a:rPr lang="en-US" sz="1200">
                <a:ea typeface="ＭＳ Ｐゴシック"/>
              </a:rPr>
              <a:t>Mohajeryami et al. 2015. Including the behavioral aspects of customers in demand response model: Real time pricing versus peak time rebate. [Referred to 21.3.2021]. Available: </a:t>
            </a:r>
            <a:r>
              <a:rPr lang="en-US" sz="1200">
                <a:ea typeface="ＭＳ Ｐゴシック"/>
                <a:hlinkClick r:id="rId6">
                  <a:extLst>
                    <a:ext uri="{A12FA001-AC4F-418D-AE19-62706E023703}">
                      <ahyp:hlinkClr xmlns:ahyp="http://schemas.microsoft.com/office/drawing/2018/hyperlinkcolor" val="tx"/>
                    </a:ext>
                  </a:extLst>
                </a:hlinkClick>
              </a:rPr>
              <a:t>https://doi.org/10.1109/NAPS.2015.7335116</a:t>
            </a:r>
            <a:endParaRPr lang="en-US" sz="1200">
              <a:ea typeface="ＭＳ Ｐゴシック"/>
            </a:endParaRPr>
          </a:p>
          <a:p>
            <a:pPr marL="0" indent="0">
              <a:lnSpc>
                <a:spcPct val="150000"/>
              </a:lnSpc>
            </a:pPr>
            <a:r>
              <a:rPr lang="en-US" sz="1200">
                <a:ea typeface="+mn-lt"/>
                <a:cs typeface="+mn-lt"/>
              </a:rPr>
              <a:t>Siemens. Levin uudet pyramidit ovat uusimman talotekniikan suunnannäyttäjä –  alueelle oma virtuaalivoimalaitos. [Referred to 19.3.2021]. Available: </a:t>
            </a:r>
            <a:r>
              <a:rPr lang="en-US" sz="1200">
                <a:ea typeface="+mn-lt"/>
                <a:cs typeface="+mn-lt"/>
                <a:hlinkClick r:id="rId7">
                  <a:extLst>
                    <a:ext uri="{A12FA001-AC4F-418D-AE19-62706E023703}">
                      <ahyp:hlinkClr xmlns:ahyp="http://schemas.microsoft.com/office/drawing/2018/hyperlinkcolor" val="tx"/>
                    </a:ext>
                  </a:extLst>
                </a:hlinkClick>
              </a:rPr>
              <a:t>https://new.siemens.com/fi/fi/yhtio/stories/talotekniikka/aurora-pyramidit.html</a:t>
            </a:r>
            <a:endParaRPr lang="en-US" sz="1200">
              <a:ea typeface="+mn-lt"/>
              <a:cs typeface="+mn-lt"/>
            </a:endParaRPr>
          </a:p>
          <a:p>
            <a:pPr marL="0" indent="0">
              <a:lnSpc>
                <a:spcPct val="150000"/>
              </a:lnSpc>
            </a:pPr>
            <a:r>
              <a:rPr lang="en-US" sz="1200">
                <a:ea typeface="ＭＳ Ｐゴシック"/>
              </a:rPr>
              <a:t>Mahmud et al. 2018. Peak-Load Management in Commercial Systems With Electric Vehicles. [Referred to 11.3.2021]. Available: </a:t>
            </a:r>
            <a:r>
              <a:rPr lang="en-US" sz="1200">
                <a:ea typeface="ＭＳ Ｐゴシック"/>
                <a:hlinkClick r:id="rId8">
                  <a:extLst>
                    <a:ext uri="{A12FA001-AC4F-418D-AE19-62706E023703}">
                      <ahyp:hlinkClr xmlns:ahyp="http://schemas.microsoft.com/office/drawing/2018/hyperlinkcolor" val="tx"/>
                    </a:ext>
                  </a:extLst>
                </a:hlinkClick>
              </a:rPr>
              <a:t>https://doi.org/10.1109/JSYST.2018.2850887</a:t>
            </a:r>
            <a:endParaRPr lang="en-US" sz="1200">
              <a:ea typeface="ＭＳ Ｐゴシック"/>
            </a:endParaRPr>
          </a:p>
          <a:p>
            <a:r>
              <a:rPr lang="en-US" sz="1200">
                <a:ea typeface="ＭＳ Ｐゴシック"/>
              </a:rPr>
              <a:t>Jin et al. 2019. ESS Optimal Scheduling considering Demand Response For commercial Buildings. </a:t>
            </a:r>
          </a:p>
          <a:p>
            <a:r>
              <a:rPr lang="en-US" sz="1200">
                <a:ea typeface="ＭＳ Ｐゴシック"/>
              </a:rPr>
              <a:t>[Referred to 20.3.2021]. Available: </a:t>
            </a:r>
            <a:r>
              <a:rPr lang="en-US" sz="1200">
                <a:ea typeface="ＭＳ Ｐゴシック"/>
                <a:hlinkClick r:id="rId9">
                  <a:extLst>
                    <a:ext uri="{A12FA001-AC4F-418D-AE19-62706E023703}">
                      <ahyp:hlinkClr xmlns:ahyp="http://schemas.microsoft.com/office/drawing/2018/hyperlinkcolor" val="tx"/>
                    </a:ext>
                  </a:extLst>
                </a:hlinkClick>
              </a:rPr>
              <a:t>https://doi.org/10.1109/IYCE45807.2019.8991566</a:t>
            </a:r>
            <a:endParaRPr lang="en-US" sz="1200">
              <a:ea typeface="ＭＳ Ｐゴシック"/>
            </a:endParaRPr>
          </a:p>
          <a:p>
            <a:endParaRPr lang="en-US" b="0">
              <a:ea typeface="+mn-lt"/>
              <a:cs typeface="+mn-lt"/>
            </a:endParaRPr>
          </a:p>
          <a:p>
            <a:endParaRPr lang="en-US" b="0">
              <a:ea typeface="+mn-lt"/>
              <a:cs typeface="+mn-lt"/>
            </a:endParaRPr>
          </a:p>
          <a:p>
            <a:endParaRPr lang="en-US" b="0">
              <a:cs typeface="Arial"/>
            </a:endParaRPr>
          </a:p>
          <a:p>
            <a:pPr marL="0" indent="0">
              <a:lnSpc>
                <a:spcPct val="150000"/>
              </a:lnSpc>
            </a:pPr>
            <a:endParaRPr lang="en-US" sz="1200" b="0">
              <a:cs typeface="Arial"/>
            </a:endParaRPr>
          </a:p>
          <a:p>
            <a:pPr marL="0" indent="0">
              <a:lnSpc>
                <a:spcPct val="150000"/>
              </a:lnSpc>
            </a:pPr>
            <a:endParaRPr lang="en-US" sz="2000" b="0">
              <a:cs typeface="Arial"/>
            </a:endParaRPr>
          </a:p>
          <a:p>
            <a:pPr marL="0" indent="0">
              <a:lnSpc>
                <a:spcPct val="150000"/>
              </a:lnSpc>
            </a:pPr>
            <a:endParaRPr lang="en-US" sz="2000">
              <a:cs typeface="Arial"/>
            </a:endParaRPr>
          </a:p>
          <a:p>
            <a:pPr marL="0" indent="0">
              <a:lnSpc>
                <a:spcPct val="150000"/>
              </a:lnSpc>
            </a:pPr>
            <a:endParaRPr lang="en-US" sz="2000"/>
          </a:p>
        </p:txBody>
      </p:sp>
      <p:sp>
        <p:nvSpPr>
          <p:cNvPr id="3" name="Title 2"/>
          <p:cNvSpPr>
            <a:spLocks noGrp="1"/>
          </p:cNvSpPr>
          <p:nvPr>
            <p:ph type="ctrTitle"/>
          </p:nvPr>
        </p:nvSpPr>
        <p:spPr/>
        <p:txBody>
          <a:bodyPr/>
          <a:lstStyle/>
          <a:p>
            <a:r>
              <a:rPr lang="fi-FI" err="1"/>
              <a:t>Source</a:t>
            </a:r>
            <a:r>
              <a:rPr lang="fi-FI"/>
              <a:t> </a:t>
            </a:r>
            <a:r>
              <a:rPr lang="fi-FI" err="1"/>
              <a:t>material</a:t>
            </a:r>
            <a:r>
              <a:rPr lang="fi-FI"/>
              <a:t> </a:t>
            </a:r>
            <a:r>
              <a:rPr lang="fi-FI" err="1"/>
              <a:t>used</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23</a:t>
            </a:r>
            <a:r>
              <a:rPr lang="et-EE"/>
              <a:t>.0</a:t>
            </a:r>
            <a:r>
              <a:rPr lang="fi-FI"/>
              <a:t>3</a:t>
            </a:r>
            <a:r>
              <a:rPr lang="et-EE"/>
              <a:t>.20</a:t>
            </a:r>
            <a:r>
              <a:rPr lang="fi-FI"/>
              <a:t>21</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9</a:t>
            </a:fld>
            <a:endParaRPr lang="en-US" altLang="en-US"/>
          </a:p>
        </p:txBody>
      </p:sp>
    </p:spTree>
    <p:extLst>
      <p:ext uri="{BB962C8B-B14F-4D97-AF65-F5344CB8AC3E}">
        <p14:creationId xmlns:p14="http://schemas.microsoft.com/office/powerpoint/2010/main" val="1660700262"/>
      </p:ext>
    </p:extLst>
  </p:cSld>
  <p:clrMapOvr>
    <a:masterClrMapping/>
  </p:clrMapOvr>
</p:sld>
</file>

<file path=ppt/theme/theme1.xml><?xml version="1.0" encoding="utf-8"?>
<a:theme xmlns:a="http://schemas.openxmlformats.org/drawingml/2006/main" name="presentation">
  <a:themeElements>
    <a:clrScheme name="Custom 5">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lto Content - Green">
  <a:themeElements>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EA36A63B276FD4BBD6B1D104349026B" ma:contentTypeVersion="2" ma:contentTypeDescription="Luo uusi asiakirja." ma:contentTypeScope="" ma:versionID="b9d9c726904b22a43ee0b94da309252a">
  <xsd:schema xmlns:xsd="http://www.w3.org/2001/XMLSchema" xmlns:xs="http://www.w3.org/2001/XMLSchema" xmlns:p="http://schemas.microsoft.com/office/2006/metadata/properties" xmlns:ns2="13b25106-0ecf-489b-8c29-39b2482cb862" targetNamespace="http://schemas.microsoft.com/office/2006/metadata/properties" ma:root="true" ma:fieldsID="d534ba96c9bf536b948b71373aa437d2" ns2:_="">
    <xsd:import namespace="13b25106-0ecf-489b-8c29-39b2482cb86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25106-0ecf-489b-8c29-39b2482cb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4785A4-9DC7-4968-A628-5BBA3D8567F9}">
  <ds:schemaRefs>
    <ds:schemaRef ds:uri="http://schemas.microsoft.com/sharepoint/v3/contenttype/forms"/>
  </ds:schemaRefs>
</ds:datastoreItem>
</file>

<file path=customXml/itemProps2.xml><?xml version="1.0" encoding="utf-8"?>
<ds:datastoreItem xmlns:ds="http://schemas.openxmlformats.org/officeDocument/2006/customXml" ds:itemID="{1E329459-2253-45D0-9679-24E76A38484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8796CF3-D7CD-4DD4-9B60-D4114004B906}">
  <ds:schemaRefs>
    <ds:schemaRef ds:uri="13b25106-0ecf-489b-8c29-39b2482cb8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presentation</Template>
  <TotalTime>2</TotalTime>
  <Words>1450</Words>
  <Application>Microsoft Office PowerPoint</Application>
  <PresentationFormat>On-screen Show (4:3)</PresentationFormat>
  <Paragraphs>149</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Arial,Sans-Serif</vt:lpstr>
      <vt:lpstr>Calibri</vt:lpstr>
      <vt:lpstr>Times New Roman</vt:lpstr>
      <vt:lpstr>presentation</vt:lpstr>
      <vt:lpstr>Aalto Content - Green</vt:lpstr>
      <vt:lpstr>ELEC-E8423 - Smart Grid  Demand Response of Commercial Loads</vt:lpstr>
      <vt:lpstr>Introduction</vt:lpstr>
      <vt:lpstr>Commercial buildings</vt:lpstr>
      <vt:lpstr>Flexible loads</vt:lpstr>
      <vt:lpstr>Peak time</vt:lpstr>
      <vt:lpstr>Load control</vt:lpstr>
      <vt:lpstr>Example case: </vt:lpstr>
      <vt:lpstr>Conclusion</vt:lpstr>
      <vt:lpstr>Source material used</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holographic imaging: evaluation of image quality at 310 GHz</dc:title>
  <dc:creator>atammine</dc:creator>
  <cp:lastModifiedBy>Lehtonen Matti</cp:lastModifiedBy>
  <cp:revision>79</cp:revision>
  <dcterms:created xsi:type="dcterms:W3CDTF">2010-03-23T14:57:30Z</dcterms:created>
  <dcterms:modified xsi:type="dcterms:W3CDTF">2021-03-23T06:12:48Z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0x0101008EA36A63B276FD4BBD6B1D104349026B</vt:lpwstr>
  </property>
</Properties>
</file>