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0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797675" cy="98742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jyi5GOb2hDt/S/z6GeK5+qBXSA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customschemas.google.com/relationships/presentationmetadata" Target="metadata"/><Relationship Id="rId2" Type="http://schemas.openxmlformats.org/officeDocument/2006/relationships/slideMaster" Target="slideMasters/slideMaster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rmAutofit/>
          </a:bodyPr>
          <a:lstStyle>
            <a:lvl1pPr marL="457200" marR="0" lvl="0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1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9" name="Google Shape;169;p10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spcFirstLastPara="1" wrap="square" lIns="92775" tIns="46375" rIns="92775" bIns="4637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spcFirstLastPara="1" wrap="square" lIns="92775" tIns="46375" rIns="92775" bIns="4637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ce831fade7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800" cy="370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ce831fade7_0_12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00" cy="4443300"/>
          </a:xfrm>
          <a:prstGeom prst="rect">
            <a:avLst/>
          </a:prstGeom>
        </p:spPr>
        <p:txBody>
          <a:bodyPr spcFirstLastPara="1" wrap="square" lIns="92775" tIns="46375" rIns="92775" bIns="4637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gce831fade7_0_12:notes"/>
          <p:cNvSpPr txBox="1">
            <a:spLocks noGrp="1"/>
          </p:cNvSpPr>
          <p:nvPr>
            <p:ph type="sldNum" idx="12"/>
          </p:nvPr>
        </p:nvSpPr>
        <p:spPr>
          <a:xfrm>
            <a:off x="3849688" y="9378950"/>
            <a:ext cx="2946300" cy="493800"/>
          </a:xfrm>
          <a:prstGeom prst="rect">
            <a:avLst/>
          </a:prstGeom>
        </p:spPr>
        <p:txBody>
          <a:bodyPr spcFirstLastPara="1" wrap="square" lIns="92775" tIns="46375" rIns="92775" bIns="46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spcFirstLastPara="1" wrap="square" lIns="92775" tIns="46375" rIns="92775" bIns="4637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spcFirstLastPara="1" wrap="square" lIns="92775" tIns="46375" rIns="92775" bIns="4637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p8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9:notes"/>
          <p:cNvSpPr txBox="1">
            <a:spLocks noGrp="1"/>
          </p:cNvSpPr>
          <p:nvPr>
            <p:ph type="body" idx="1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ctrTitle"/>
          </p:nvPr>
        </p:nvSpPr>
        <p:spPr>
          <a:xfrm>
            <a:off x="572400" y="1772220"/>
            <a:ext cx="7772400" cy="108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300" b="1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subTitle" idx="1"/>
          </p:nvPr>
        </p:nvSpPr>
        <p:spPr>
          <a:xfrm>
            <a:off x="572400" y="2858401"/>
            <a:ext cx="6285600" cy="2339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108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lvl="1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body" idx="2"/>
          </p:nvPr>
        </p:nvSpPr>
        <p:spPr>
          <a:xfrm>
            <a:off x="572401" y="5961599"/>
            <a:ext cx="2049245" cy="1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 sz="1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>
            <a:spLocks noGrp="1"/>
          </p:cNvSpPr>
          <p:nvPr>
            <p:ph type="body" idx="3"/>
          </p:nvPr>
        </p:nvSpPr>
        <p:spPr>
          <a:xfrm>
            <a:off x="572400" y="6137467"/>
            <a:ext cx="204924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  <a:defRPr sz="10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 sz="1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body" idx="4"/>
          </p:nvPr>
        </p:nvSpPr>
        <p:spPr>
          <a:xfrm>
            <a:off x="2862387" y="6137467"/>
            <a:ext cx="202711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  <a:defRPr sz="10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 sz="1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5"/>
          </p:nvPr>
        </p:nvSpPr>
        <p:spPr>
          <a:xfrm>
            <a:off x="7427603" y="5961599"/>
            <a:ext cx="1132198" cy="6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  <a:defRPr sz="10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 sz="1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body" idx="6"/>
          </p:nvPr>
        </p:nvSpPr>
        <p:spPr>
          <a:xfrm>
            <a:off x="5143295" y="5961067"/>
            <a:ext cx="1962357" cy="634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  <a:defRPr sz="10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>
                <a:latin typeface="Arial"/>
                <a:ea typeface="Arial"/>
                <a:cs typeface="Arial"/>
                <a:sym typeface="Arial"/>
              </a:defRPr>
            </a:lvl4pPr>
            <a:lvl5pPr marL="2286000" lvl="4" indent="-2921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 sz="10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dt" idx="10"/>
          </p:nvPr>
        </p:nvSpPr>
        <p:spPr>
          <a:xfrm>
            <a:off x="2860675" y="5961063"/>
            <a:ext cx="2027238" cy="1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5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sp>
        <p:nvSpPr>
          <p:cNvPr id="35" name="Google Shape;35;p15"/>
          <p:cNvSpPr/>
          <p:nvPr/>
        </p:nvSpPr>
        <p:spPr>
          <a:xfrm>
            <a:off x="573088" y="1138238"/>
            <a:ext cx="7988300" cy="6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5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6285600" cy="41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21714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7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 b="1">
                <a:solidFill>
                  <a:schemeClr val="lt2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 b="1">
                <a:solidFill>
                  <a:schemeClr val="lt2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ftr" idx="11"/>
          </p:nvPr>
        </p:nvSpPr>
        <p:spPr>
          <a:xfrm>
            <a:off x="3429000" y="6145213"/>
            <a:ext cx="1544638" cy="12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6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5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6285600" cy="41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21714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7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 b="1">
                <a:solidFill>
                  <a:schemeClr val="lt2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 b="1">
                <a:solidFill>
                  <a:schemeClr val="lt2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ftr" idx="11"/>
          </p:nvPr>
        </p:nvSpPr>
        <p:spPr>
          <a:xfrm>
            <a:off x="3429000" y="6145213"/>
            <a:ext cx="1544638" cy="12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7"/>
          <p:cNvSpPr/>
          <p:nvPr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7"/>
          <p:cNvSpPr txBox="1">
            <a:spLocks noGrp="1"/>
          </p:cNvSpPr>
          <p:nvPr>
            <p:ph type="ctrTitle"/>
          </p:nvPr>
        </p:nvSpPr>
        <p:spPr>
          <a:xfrm>
            <a:off x="572400" y="547000"/>
            <a:ext cx="7772400" cy="22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7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7"/>
          <p:cNvSpPr txBox="1">
            <a:spLocks noGrp="1"/>
          </p:cNvSpPr>
          <p:nvPr>
            <p:ph type="body" idx="1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 b="1">
                <a:solidFill>
                  <a:schemeClr val="lt2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body" idx="2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  <a:defRPr sz="800" b="1">
                <a:solidFill>
                  <a:schemeClr val="lt2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ftr" idx="11"/>
          </p:nvPr>
        </p:nvSpPr>
        <p:spPr>
          <a:xfrm>
            <a:off x="3429000" y="6145213"/>
            <a:ext cx="1544638" cy="12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8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8"/>
          <p:cNvSpPr txBox="1">
            <a:spLocks noGrp="1"/>
          </p:cNvSpPr>
          <p:nvPr>
            <p:ph type="title"/>
          </p:nvPr>
        </p:nvSpPr>
        <p:spPr>
          <a:xfrm>
            <a:off x="314325" y="119063"/>
            <a:ext cx="8520113" cy="962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8"/>
          <p:cNvSpPr txBox="1">
            <a:spLocks noGrp="1"/>
          </p:cNvSpPr>
          <p:nvPr>
            <p:ph type="body" idx="1"/>
          </p:nvPr>
        </p:nvSpPr>
        <p:spPr>
          <a:xfrm>
            <a:off x="323850" y="1268413"/>
            <a:ext cx="4171950" cy="4897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 txBox="1">
            <a:spLocks noGrp="1"/>
          </p:cNvSpPr>
          <p:nvPr>
            <p:ph type="body" idx="2"/>
          </p:nvPr>
        </p:nvSpPr>
        <p:spPr>
          <a:xfrm>
            <a:off x="4648200" y="1268413"/>
            <a:ext cx="4171950" cy="4897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2" descr="Aalto_EN_Electr-Eng_21_RGB_2"/>
          <p:cNvPicPr preferRelativeResize="0"/>
          <p:nvPr/>
        </p:nvPicPr>
        <p:blipFill rotWithShape="1">
          <a:blip r:embed="rId3">
            <a:alphaModFix/>
          </a:blip>
          <a:srcRect l="7030" t="6173"/>
          <a:stretch/>
        </p:blipFill>
        <p:spPr>
          <a:xfrm>
            <a:off x="0" y="0"/>
            <a:ext cx="2162175" cy="2038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t" anchorCtr="0">
            <a:noAutofit/>
          </a:bodyPr>
          <a:lstStyle>
            <a:lvl1pPr marL="457200" marR="0" lvl="0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»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6" name="Google Shape;16;p12"/>
          <p:cNvSpPr/>
          <p:nvPr/>
        </p:nvSpPr>
        <p:spPr>
          <a:xfrm>
            <a:off x="406400" y="1712913"/>
            <a:ext cx="8328025" cy="39211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14" descr="Aalto_EN_Electr-Eng_13_RGB_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15900" y="5815013"/>
            <a:ext cx="2519363" cy="1042987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t" anchorCtr="0">
            <a:noAutofit/>
          </a:bodyPr>
          <a:lstStyle>
            <a:lvl1pPr marL="457200" marR="0" lvl="0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»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7925" tIns="38950" rIns="77925" bIns="389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"/>
          <p:cNvSpPr txBox="1">
            <a:spLocks noGrp="1"/>
          </p:cNvSpPr>
          <p:nvPr>
            <p:ph type="ctrTitle"/>
          </p:nvPr>
        </p:nvSpPr>
        <p:spPr>
          <a:xfrm>
            <a:off x="572400" y="1772220"/>
            <a:ext cx="7777274" cy="24102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200"/>
              <a:t>ELEC-E8423 - Smart Grid</a:t>
            </a:r>
            <a:br>
              <a:rPr lang="fi-FI" sz="3200"/>
            </a:br>
            <a:br>
              <a:rPr lang="fi-FI" sz="3200"/>
            </a:br>
            <a:r>
              <a:rPr lang="fi-FI" sz="3200" i="1"/>
              <a:t>Methods for Fault Location and Detection in Smart Grids</a:t>
            </a:r>
            <a:endParaRPr sz="3200" i="1"/>
          </a:p>
        </p:txBody>
      </p:sp>
      <p:sp>
        <p:nvSpPr>
          <p:cNvPr id="70" name="Google Shape;70;p1"/>
          <p:cNvSpPr txBox="1">
            <a:spLocks noGrp="1"/>
          </p:cNvSpPr>
          <p:nvPr>
            <p:ph type="subTitle" idx="1"/>
          </p:nvPr>
        </p:nvSpPr>
        <p:spPr>
          <a:xfrm>
            <a:off x="572401" y="4182429"/>
            <a:ext cx="6285600" cy="1323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108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</a:pPr>
            <a:r>
              <a:rPr lang="fi-FI" i="1"/>
              <a:t>Joakim Lyyski, </a:t>
            </a:r>
            <a:endParaRPr/>
          </a:p>
          <a:p>
            <a:pPr marL="0" lvl="0" indent="0" algn="l" rtl="0">
              <a:lnSpc>
                <a:spcPct val="1108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</a:pPr>
            <a:r>
              <a:rPr lang="fi-FI" i="1"/>
              <a:t>Saku Muukka</a:t>
            </a:r>
            <a:endParaRPr i="1"/>
          </a:p>
          <a:p>
            <a:pPr marL="0" lvl="0" indent="0" algn="l" rtl="0">
              <a:lnSpc>
                <a:spcPct val="1108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</a:pPr>
            <a:endParaRPr/>
          </a:p>
        </p:txBody>
      </p:sp>
      <p:sp>
        <p:nvSpPr>
          <p:cNvPr id="71" name="Google Shape;71;p1"/>
          <p:cNvSpPr txBox="1">
            <a:spLocks noGrp="1"/>
          </p:cNvSpPr>
          <p:nvPr>
            <p:ph type="body" idx="2"/>
          </p:nvPr>
        </p:nvSpPr>
        <p:spPr>
          <a:xfrm>
            <a:off x="572401" y="5961599"/>
            <a:ext cx="2049245" cy="1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endParaRPr/>
          </a:p>
        </p:txBody>
      </p:sp>
      <p:sp>
        <p:nvSpPr>
          <p:cNvPr id="72" name="Google Shape;72;p1"/>
          <p:cNvSpPr txBox="1">
            <a:spLocks noGrp="1"/>
          </p:cNvSpPr>
          <p:nvPr>
            <p:ph type="body" idx="3"/>
          </p:nvPr>
        </p:nvSpPr>
        <p:spPr>
          <a:xfrm>
            <a:off x="572400" y="6137467"/>
            <a:ext cx="204924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</a:pPr>
            <a:endParaRPr/>
          </a:p>
        </p:txBody>
      </p:sp>
      <p:sp>
        <p:nvSpPr>
          <p:cNvPr id="73" name="Google Shape;73;p1"/>
          <p:cNvSpPr txBox="1">
            <a:spLocks noGrp="1"/>
          </p:cNvSpPr>
          <p:nvPr>
            <p:ph type="body" idx="4"/>
          </p:nvPr>
        </p:nvSpPr>
        <p:spPr>
          <a:xfrm>
            <a:off x="2862387" y="6137467"/>
            <a:ext cx="202711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</a:pPr>
            <a:r>
              <a:rPr lang="fi-FI"/>
              <a:t>05.04.2021</a:t>
            </a:r>
            <a:endParaRPr/>
          </a:p>
        </p:txBody>
      </p:sp>
      <p:sp>
        <p:nvSpPr>
          <p:cNvPr id="74" name="Google Shape;74;p1"/>
          <p:cNvSpPr txBox="1">
            <a:spLocks noGrp="1"/>
          </p:cNvSpPr>
          <p:nvPr>
            <p:ph type="body" idx="5"/>
          </p:nvPr>
        </p:nvSpPr>
        <p:spPr>
          <a:xfrm>
            <a:off x="7427603" y="5961599"/>
            <a:ext cx="1132198" cy="6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</a:pPr>
            <a:endParaRPr/>
          </a:p>
        </p:txBody>
      </p:sp>
      <p:sp>
        <p:nvSpPr>
          <p:cNvPr id="75" name="Google Shape;75;p1"/>
          <p:cNvSpPr txBox="1">
            <a:spLocks noGrp="1"/>
          </p:cNvSpPr>
          <p:nvPr>
            <p:ph type="body" idx="6"/>
          </p:nvPr>
        </p:nvSpPr>
        <p:spPr>
          <a:xfrm>
            <a:off x="5143295" y="5961067"/>
            <a:ext cx="1962357" cy="634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0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8134278" cy="41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lnSpcReduction="10000"/>
          </a:bodyPr>
          <a:lstStyle/>
          <a:p>
            <a:pPr marL="457200" lvl="0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fi-FI" sz="1100" b="0"/>
              <a:t>Chen, K., Huang, C., He, J. “Fault detection, classification and location for transmission lines and distribution systems: A review on the methods”, 2016, High Voltage, pp. 25-33.</a:t>
            </a:r>
            <a:endParaRPr sz="1000" b="0"/>
          </a:p>
          <a:p>
            <a:pPr marL="457200" lvl="0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fi-FI" sz="1000" b="0"/>
              <a:t>A. Bahmanyar, S. Jamali, A. Estebsari, E.Bompard: “A comparison framework for distribution system outage and fault location methods”, Electric Power System Research 145, 2017, 19-34</a:t>
            </a:r>
            <a:endParaRPr sz="1000" b="0"/>
          </a:p>
          <a:p>
            <a:pPr marL="457200" lvl="0" indent="-292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AutoNum type="arabicPeriod"/>
            </a:pPr>
            <a:r>
              <a:rPr lang="fi-FI" sz="1100" b="0"/>
              <a:t>S. Chakraborty and S. Das, "Application of Smart Meters in High Impedance Fault Detection on Distribution Systems," in </a:t>
            </a:r>
            <a:r>
              <a:rPr lang="fi-FI" sz="1100" b="0" i="1"/>
              <a:t>IEEE Transactions on Smart Grid</a:t>
            </a:r>
            <a:r>
              <a:rPr lang="fi-FI" sz="1100" b="0"/>
              <a:t>, vol. 10, no. 3, pp. 3465-3473, May 2019</a:t>
            </a:r>
            <a:endParaRPr sz="1100" b="0"/>
          </a:p>
          <a:p>
            <a:pPr marL="457200" lvl="0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AutoNum type="arabicPeriod"/>
            </a:pPr>
            <a:r>
              <a:rPr lang="fi-FI" sz="1050" b="0">
                <a:solidFill>
                  <a:srgbClr val="000000"/>
                </a:solidFill>
                <a:highlight>
                  <a:srgbClr val="FFFFFF"/>
                </a:highlight>
              </a:rPr>
              <a:t>Andresen, C.A., Torsaeter, B.N., Haugdal, H. &amp; Uhlen, K. 2018, "Fault Detection and Prediction in Smart Grids", 9th IEEE International Workshop on Applied Measurements for Power Systems, AMPS 2018 - Proceedings.</a:t>
            </a:r>
            <a:endParaRPr sz="1050" b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57200" lvl="0" indent="-29527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AutoNum type="arabicPeriod"/>
            </a:pPr>
            <a:r>
              <a:rPr lang="fi-FI" sz="1100" b="0"/>
              <a:t>Silos-Sanchez, A., Villafafila-Robles, R. &amp; Lloret-Gallego, P. 2020, "Novel fault location algorithm for meshed distribution networks with DERs", </a:t>
            </a:r>
            <a:r>
              <a:rPr lang="fi-FI" sz="1100" b="0" i="1"/>
              <a:t>Electric Power Systems Research, </a:t>
            </a:r>
            <a:r>
              <a:rPr lang="fi-FI" sz="1100" b="0"/>
              <a:t>vol. 181</a:t>
            </a:r>
            <a:endParaRPr sz="1100" b="0"/>
          </a:p>
          <a:p>
            <a:pPr marL="457200" lvl="0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fi-FI" sz="1100" b="0"/>
              <a:t>F. C. L. Trindade and W. Freitas, "Low Voltage Zones to Support Fault Location in Distribution Systems With Smart Meters," in IEEE Transactions on Smart Grid, vol. 8, no. 6, pp. 2765-2774</a:t>
            </a:r>
            <a:endParaRPr sz="1100" b="0"/>
          </a:p>
          <a:p>
            <a:pPr marL="457200" lvl="0" indent="-2984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fi-FI" sz="1000" b="0"/>
              <a:t>D. Deveraj, M. Krishna Paramathma, I.Rajalakshmi: “Simulation And Implementation of Phasor Measurement Unit for Wide Area Monitoring System”, IEEE International Conference on Intelligent Techniques in Control, Optimization and Signal Processing, 2017.</a:t>
            </a:r>
            <a:endParaRPr sz="1000" b="0"/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/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</p:txBody>
      </p:sp>
      <p:sp>
        <p:nvSpPr>
          <p:cNvPr id="172" name="Google Shape;172;p10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Source material used</a:t>
            </a:r>
            <a:endParaRPr/>
          </a:p>
        </p:txBody>
      </p:sp>
      <p:sp>
        <p:nvSpPr>
          <p:cNvPr id="173" name="Google Shape;173;p10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74" name="Google Shape;174;p10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75" name="Google Shape;175;p10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fi-FI">
                <a:solidFill>
                  <a:schemeClr val="lt2"/>
                </a:solidFill>
              </a:rPr>
              <a:t>05.04.2021</a:t>
            </a:r>
            <a:endParaRPr sz="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0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10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7988990" cy="41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fontScale="85000" lnSpcReduction="20000"/>
          </a:bodyPr>
          <a:lstStyle/>
          <a:p>
            <a:pPr marL="285750" lvl="0" indent="-19685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/>
          </a:p>
          <a:p>
            <a:pPr marL="285750" lvl="0" indent="-272415" algn="l" rtl="0">
              <a:lnSpc>
                <a:spcPct val="16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fi-FI"/>
              <a:t>Fast and accurate fault detection and locating is essential in power grid management and operation</a:t>
            </a:r>
            <a:endParaRPr/>
          </a:p>
          <a:p>
            <a:pPr marL="285750" lvl="0" indent="-272415" algn="l" rtl="0">
              <a:lnSpc>
                <a:spcPct val="16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fi-FI"/>
              <a:t>Fault location in smart grids is more complicated compared to conventional grids due to the bidirectional power flow and power electronics</a:t>
            </a:r>
            <a:endParaRPr/>
          </a:p>
          <a:p>
            <a:pPr marL="631825" lvl="1" indent="-204152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-FI" sz="1400"/>
              <a:t>Measuring and protection equipment designed for conventional grids are not sufficient to operate in all fault scenarios </a:t>
            </a:r>
            <a:endParaRPr sz="1400"/>
          </a:p>
          <a:p>
            <a:pPr marL="631825" lvl="1" indent="-204152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-FI" sz="1400"/>
              <a:t>Smart grid aims to improve grid quality, flexibility and reliability, not lessen it</a:t>
            </a:r>
            <a:endParaRPr sz="1400"/>
          </a:p>
          <a:p>
            <a:pPr marL="285750" lvl="0" indent="-272415" algn="l" rtl="0">
              <a:lnSpc>
                <a:spcPct val="16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fi-FI"/>
              <a:t>In smart grids, the faults are located by using multiple methods:</a:t>
            </a:r>
            <a:endParaRPr/>
          </a:p>
          <a:p>
            <a:pPr marL="625475" lvl="1" indent="-272415" algn="l" rtl="0">
              <a:lnSpc>
                <a:spcPct val="16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fi-FI" sz="1400"/>
              <a:t>Impedance based location methods</a:t>
            </a:r>
            <a:endParaRPr/>
          </a:p>
          <a:p>
            <a:pPr marL="625475" lvl="1" indent="-272415" algn="l" rtl="0">
              <a:lnSpc>
                <a:spcPct val="16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fi-FI" sz="1400"/>
              <a:t>Travelling waves-based fault location methods</a:t>
            </a:r>
            <a:endParaRPr sz="1400"/>
          </a:p>
          <a:p>
            <a:pPr marL="625475" lvl="1" indent="-272415" algn="l" rtl="0">
              <a:lnSpc>
                <a:spcPct val="160000"/>
              </a:lnSpc>
              <a:spcBef>
                <a:spcPts val="280"/>
              </a:spcBef>
              <a:spcAft>
                <a:spcPts val="0"/>
              </a:spcAft>
              <a:buSzPct val="100000"/>
              <a:buChar char="-"/>
            </a:pPr>
            <a:r>
              <a:rPr lang="fi-FI" sz="1400"/>
              <a:t>Intelligent electronic devices (IED) and Directional fault passage indicators (DFPI)</a:t>
            </a:r>
            <a:endParaRPr sz="1400"/>
          </a:p>
          <a:p>
            <a:pPr marL="625475" lvl="1" indent="-272415" algn="l" rtl="0">
              <a:lnSpc>
                <a:spcPct val="160000"/>
              </a:lnSpc>
              <a:spcBef>
                <a:spcPts val="280"/>
              </a:spcBef>
              <a:spcAft>
                <a:spcPts val="0"/>
              </a:spcAft>
              <a:buSzPct val="100000"/>
              <a:buChar char="-"/>
            </a:pPr>
            <a:r>
              <a:rPr lang="fi-FI" sz="1400"/>
              <a:t>Smart meters, data and machine learning methods</a:t>
            </a:r>
            <a:endParaRPr sz="1400"/>
          </a:p>
          <a:p>
            <a:pPr marL="0" lvl="0" indent="0" algn="l" rtl="0">
              <a:lnSpc>
                <a:spcPct val="160000"/>
              </a:lnSpc>
              <a:spcBef>
                <a:spcPts val="280"/>
              </a:spcBef>
              <a:spcAft>
                <a:spcPts val="0"/>
              </a:spcAft>
              <a:buNone/>
            </a:pPr>
            <a:endParaRPr/>
          </a:p>
          <a:p>
            <a:pPr marL="339725" lvl="1" indent="0" algn="l" rtl="0">
              <a:lnSpc>
                <a:spcPct val="16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400"/>
          </a:p>
        </p:txBody>
      </p:sp>
      <p:sp>
        <p:nvSpPr>
          <p:cNvPr id="81" name="Google Shape;81;p2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"/>
              <a:t>Introduction</a:t>
            </a:r>
            <a:endParaRPr sz="2400"/>
          </a:p>
        </p:txBody>
      </p:sp>
      <p:sp>
        <p:nvSpPr>
          <p:cNvPr id="82" name="Google Shape;82;p2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83" name="Google Shape;83;p2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84" name="Google Shape;84;p2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Arial"/>
              <a:buNone/>
            </a:pPr>
            <a:r>
              <a:rPr lang="fi-FI">
                <a:solidFill>
                  <a:schemeClr val="lt2"/>
                </a:solidFill>
              </a:rPr>
              <a:t>05.04.2021</a:t>
            </a:r>
            <a:endParaRPr sz="600"/>
          </a:p>
        </p:txBody>
      </p:sp>
      <p:sp>
        <p:nvSpPr>
          <p:cNvPr id="85" name="Google Shape;85;p2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2025" y="1250700"/>
            <a:ext cx="5122550" cy="446825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3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/>
              <a:t>Fault detection and response in grid operation</a:t>
            </a:r>
            <a:endParaRPr/>
          </a:p>
        </p:txBody>
      </p:sp>
      <p:sp>
        <p:nvSpPr>
          <p:cNvPr id="92" name="Google Shape;92;p3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600" cy="3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93" name="Google Shape;93;p3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900" cy="3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94" name="Google Shape;94;p3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700" cy="1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fi-FI">
                <a:solidFill>
                  <a:schemeClr val="lt2"/>
                </a:solidFill>
              </a:rPr>
              <a:t>05.04.2021</a:t>
            </a:r>
            <a:endParaRPr sz="600"/>
          </a:p>
        </p:txBody>
      </p:sp>
      <p:sp>
        <p:nvSpPr>
          <p:cNvPr id="95" name="Google Shape;95;p3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700" cy="1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96" name="Google Shape;96;p3"/>
          <p:cNvSpPr txBox="1"/>
          <p:nvPr/>
        </p:nvSpPr>
        <p:spPr>
          <a:xfrm>
            <a:off x="7053400" y="5406375"/>
            <a:ext cx="381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[1]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"/>
          <p:cNvSpPr txBox="1">
            <a:spLocks noGrp="1"/>
          </p:cNvSpPr>
          <p:nvPr>
            <p:ph type="body" idx="1"/>
          </p:nvPr>
        </p:nvSpPr>
        <p:spPr>
          <a:xfrm>
            <a:off x="633440" y="1497600"/>
            <a:ext cx="4946081" cy="41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121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285750" lvl="0" indent="-196850" algn="l" rtl="0">
              <a:lnSpc>
                <a:spcPct val="121714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/>
          </a:p>
          <a:p>
            <a:pPr marL="285750" lvl="0" indent="-279082" algn="l" rtl="0">
              <a:lnSpc>
                <a:spcPct val="121714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fi-FI"/>
              <a:t>Uses impedance value as seen from measurement node for locating the fault </a:t>
            </a:r>
            <a:endParaRPr/>
          </a:p>
          <a:p>
            <a:pPr marL="625475" lvl="1" indent="-279082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fi-FI" sz="1400"/>
              <a:t>Based on Ohm’s law </a:t>
            </a:r>
            <a:endParaRPr/>
          </a:p>
          <a:p>
            <a:pPr marL="339725" lvl="1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400"/>
          </a:p>
          <a:p>
            <a:pPr marL="339725" lvl="1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400"/>
          </a:p>
          <a:p>
            <a:pPr marL="285750" lvl="0" indent="-279082" algn="l" rtl="0">
              <a:lnSpc>
                <a:spcPct val="121714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fi-FI"/>
              <a:t>Can indicate multiple possible fault locations from the measurement point</a:t>
            </a:r>
            <a:endParaRPr/>
          </a:p>
          <a:p>
            <a:pPr marL="625475" lvl="1" indent="-19685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400"/>
          </a:p>
          <a:p>
            <a:pPr marL="285750" lvl="0" indent="-279082" algn="l" rtl="0">
              <a:lnSpc>
                <a:spcPct val="121714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fi-FI"/>
              <a:t>Requires data from:</a:t>
            </a:r>
            <a:endParaRPr/>
          </a:p>
          <a:p>
            <a:pPr marL="625475" lvl="1" indent="-279082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fi-FI" sz="1400"/>
              <a:t>Substation voltage and current</a:t>
            </a:r>
            <a:endParaRPr/>
          </a:p>
          <a:p>
            <a:pPr marL="625475" lvl="1" indent="-279082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fi-FI" sz="1400"/>
              <a:t>Network topology</a:t>
            </a:r>
            <a:endParaRPr/>
          </a:p>
          <a:p>
            <a:pPr marL="625475" lvl="1" indent="-279082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fi-FI" sz="1400"/>
              <a:t>Line and load</a:t>
            </a:r>
            <a:endParaRPr/>
          </a:p>
          <a:p>
            <a:pPr marL="0" lvl="0" indent="0" algn="l" rtl="0">
              <a:lnSpc>
                <a:spcPct val="121714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339725" lvl="1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400"/>
          </a:p>
          <a:p>
            <a:pPr marL="625475" lvl="1" indent="-19685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400"/>
          </a:p>
          <a:p>
            <a:pPr marL="339725" lvl="1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400"/>
          </a:p>
        </p:txBody>
      </p:sp>
      <p:sp>
        <p:nvSpPr>
          <p:cNvPr id="102" name="Google Shape;102;p4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Impedance Based Fault Location Methods [2] </a:t>
            </a:r>
            <a:endParaRPr/>
          </a:p>
        </p:txBody>
      </p:sp>
      <p:sp>
        <p:nvSpPr>
          <p:cNvPr id="103" name="Google Shape;103;p4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04" name="Google Shape;104;p4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05" name="Google Shape;105;p4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fi-FI">
                <a:solidFill>
                  <a:schemeClr val="lt2"/>
                </a:solidFill>
              </a:rPr>
              <a:t>05.04.2021</a:t>
            </a:r>
            <a:endParaRPr sz="600"/>
          </a:p>
        </p:txBody>
      </p:sp>
      <p:sp>
        <p:nvSpPr>
          <p:cNvPr id="106" name="Google Shape;106;p4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700" cy="1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4</a:t>
            </a:fld>
            <a:endParaRPr/>
          </a:p>
        </p:txBody>
      </p:sp>
      <p:pic>
        <p:nvPicPr>
          <p:cNvPr id="107" name="Google Shape;107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59763" y="1951785"/>
            <a:ext cx="3379313" cy="29544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42446" y="2304189"/>
            <a:ext cx="75247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4"/>
          <p:cNvSpPr txBox="1"/>
          <p:nvPr/>
        </p:nvSpPr>
        <p:spPr>
          <a:xfrm>
            <a:off x="6382075" y="4906225"/>
            <a:ext cx="19347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800"/>
              <a:t>The problem of multiple estimations [2]</a:t>
            </a:r>
            <a:endParaRPr sz="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ce831fade7_0_12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4401300" cy="413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/>
          <a:p>
            <a:pPr marL="457200" lvl="0" indent="-317500" algn="l" rtl="0">
              <a:spcBef>
                <a:spcPts val="280"/>
              </a:spcBef>
              <a:spcAft>
                <a:spcPts val="0"/>
              </a:spcAft>
              <a:buSzPts val="1400"/>
              <a:buChar char="-"/>
            </a:pPr>
            <a:r>
              <a:rPr lang="fi-FI" sz="1200"/>
              <a:t>“When a fault occurs, it generates high frequency travelling waves of currents and voltages propagating away towards both ends” [2]</a:t>
            </a:r>
            <a:endParaRPr sz="1200"/>
          </a:p>
          <a:p>
            <a:pPr marL="45720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 sz="1200"/>
          </a:p>
          <a:p>
            <a:pPr marL="457200" lvl="0" indent="-304800" algn="l" rtl="0">
              <a:spcBef>
                <a:spcPts val="280"/>
              </a:spcBef>
              <a:spcAft>
                <a:spcPts val="0"/>
              </a:spcAft>
              <a:buSzPts val="1200"/>
              <a:buChar char="-"/>
            </a:pPr>
            <a:r>
              <a:rPr lang="fi-FI" sz="1200"/>
              <a:t>Double-ended methods</a:t>
            </a:r>
            <a:endParaRPr sz="12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fi-FI" sz="1200"/>
              <a:t>Distance to the fault is calculated by using the times that the waves takes to arrive to the bus A and B</a:t>
            </a:r>
            <a:endParaRPr sz="1200"/>
          </a:p>
          <a:p>
            <a:pPr marL="457200" lvl="0" indent="0" algn="l" rtl="0">
              <a:spcBef>
                <a:spcPts val="280"/>
              </a:spcBef>
              <a:spcAft>
                <a:spcPts val="0"/>
              </a:spcAft>
              <a:buNone/>
            </a:pPr>
            <a:endParaRPr sz="1200"/>
          </a:p>
          <a:p>
            <a:pPr marL="457200" lvl="0" indent="-304800" algn="l" rtl="0">
              <a:spcBef>
                <a:spcPts val="280"/>
              </a:spcBef>
              <a:spcAft>
                <a:spcPts val="0"/>
              </a:spcAft>
              <a:buSzPts val="1200"/>
              <a:buChar char="-"/>
            </a:pPr>
            <a:r>
              <a:rPr lang="fi-FI" sz="1200"/>
              <a:t>Requires:</a:t>
            </a:r>
            <a:endParaRPr sz="12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fi-FI" sz="1200"/>
              <a:t>Measuring devices with very high-frequency sampling rates</a:t>
            </a:r>
            <a:endParaRPr sz="12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fi-FI" sz="1200"/>
              <a:t>GPS for synchronizing the measured values </a:t>
            </a:r>
            <a:endParaRPr sz="1200"/>
          </a:p>
        </p:txBody>
      </p:sp>
      <p:sp>
        <p:nvSpPr>
          <p:cNvPr id="116" name="Google Shape;116;gce831fade7_0_12"/>
          <p:cNvSpPr txBox="1">
            <a:spLocks noGrp="1"/>
          </p:cNvSpPr>
          <p:nvPr>
            <p:ph type="ctrTitle"/>
          </p:nvPr>
        </p:nvSpPr>
        <p:spPr>
          <a:xfrm>
            <a:off x="572400" y="487750"/>
            <a:ext cx="8184600" cy="90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>
                <a:solidFill>
                  <a:srgbClr val="0065BD"/>
                </a:solidFill>
              </a:rPr>
              <a:t>Travelling Waves-Based Fault Location Methods</a:t>
            </a:r>
            <a:endParaRPr/>
          </a:p>
        </p:txBody>
      </p:sp>
      <p:sp>
        <p:nvSpPr>
          <p:cNvPr id="117" name="Google Shape;117;gce831fade7_0_12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600" cy="38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ce831fade7_0_12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900" cy="38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gce831fade7_0_12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700" cy="125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5</a:t>
            </a:fld>
            <a:endParaRPr/>
          </a:p>
        </p:txBody>
      </p:sp>
      <p:pic>
        <p:nvPicPr>
          <p:cNvPr id="120" name="Google Shape;120;gce831fade7_0_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73700" y="1497599"/>
            <a:ext cx="3692451" cy="2247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ce831fade7_0_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92450" y="4459375"/>
            <a:ext cx="1328050" cy="38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gce831fade7_0_1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40025" y="4841866"/>
            <a:ext cx="1701900" cy="792134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gce831fade7_0_12"/>
          <p:cNvSpPr txBox="1"/>
          <p:nvPr/>
        </p:nvSpPr>
        <p:spPr>
          <a:xfrm>
            <a:off x="5792325" y="3886450"/>
            <a:ext cx="2485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800"/>
              <a:t>Lattice diagram for a fault at distance d from A. [2]</a:t>
            </a:r>
            <a:endParaRPr sz="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73650" y="1318175"/>
            <a:ext cx="3814775" cy="413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6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5112300" cy="41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457200" lvl="0" indent="-317500" algn="l" rtl="0">
              <a:spcBef>
                <a:spcPts val="280"/>
              </a:spcBef>
              <a:spcAft>
                <a:spcPts val="0"/>
              </a:spcAft>
              <a:buSzPts val="1400"/>
              <a:buChar char="-"/>
            </a:pPr>
            <a:r>
              <a:rPr lang="fi-FI"/>
              <a:t>DFPI = Directional Fault Passage Indicators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-FI"/>
              <a:t>IED = Intelligent Electronic Devices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-FI"/>
              <a:t>ANSI 21 FL = Impedance based fault location method</a:t>
            </a:r>
            <a:br>
              <a:rPr lang="fi-FI"/>
            </a:b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-FI"/>
              <a:t>Method uses DFPI’s with advanced fault location algorithm to estimate the location of the phase and earth faults</a:t>
            </a:r>
            <a:br>
              <a:rPr lang="fi-FI"/>
            </a:b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-FI"/>
              <a:t>Fault locator brick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-FI"/>
              <a:t> </a:t>
            </a:r>
            <a:r>
              <a:rPr lang="fi-FI" sz="1400"/>
              <a:t>identifies faulty section of the network</a:t>
            </a:r>
            <a:br>
              <a:rPr lang="fi-FI"/>
            </a:b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-FI"/>
              <a:t>Distance brick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-FI" sz="1400"/>
              <a:t>detects at what distance is the fault </a:t>
            </a:r>
            <a:br>
              <a:rPr lang="fi-FI" sz="1400"/>
            </a:br>
            <a:r>
              <a:rPr lang="fi-FI" sz="1400"/>
              <a:t>in the faulty section</a:t>
            </a:r>
            <a:endParaRPr sz="1400"/>
          </a:p>
          <a:p>
            <a:pPr marL="292100" lvl="0" indent="-292100" algn="l" rtl="0">
              <a:lnSpc>
                <a:spcPct val="121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/>
          </a:p>
        </p:txBody>
      </p:sp>
      <p:sp>
        <p:nvSpPr>
          <p:cNvPr id="130" name="Google Shape;130;p6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/>
              <a:t>Fault location by using IED &amp; DFPI [5]</a:t>
            </a:r>
            <a:endParaRPr/>
          </a:p>
        </p:txBody>
      </p:sp>
      <p:sp>
        <p:nvSpPr>
          <p:cNvPr id="131" name="Google Shape;131;p6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32" name="Google Shape;132;p6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33" name="Google Shape;133;p6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fi-FI">
                <a:solidFill>
                  <a:schemeClr val="lt2"/>
                </a:solidFill>
              </a:rPr>
              <a:t>05.04.2021</a:t>
            </a:r>
            <a:endParaRPr sz="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6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5108700" cy="41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457200" lvl="0" indent="-317500" algn="l" rtl="0">
              <a:lnSpc>
                <a:spcPct val="121714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-FI"/>
              <a:t>Can improve performance of the impedance based methods [6]</a:t>
            </a:r>
            <a:endParaRPr/>
          </a:p>
          <a:p>
            <a:pPr marL="914400" lvl="1" indent="-317500" algn="l" rtl="0">
              <a:lnSpc>
                <a:spcPct val="121714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-FI" sz="1400"/>
              <a:t>Smart meters identify the area where the voltage is low due to the proximity of fault location</a:t>
            </a:r>
            <a:endParaRPr sz="1400"/>
          </a:p>
          <a:p>
            <a:pPr marL="0" lvl="0" indent="0" algn="l" rtl="0">
              <a:lnSpc>
                <a:spcPct val="121714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17500" algn="l" rtl="0">
              <a:lnSpc>
                <a:spcPct val="121714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-FI"/>
              <a:t>Can be used to detect the high impedance faults (HIF) in distribution grid  [3]</a:t>
            </a:r>
            <a:endParaRPr/>
          </a:p>
          <a:p>
            <a:pPr marL="914400" lvl="1" indent="-342900" algn="l" rtl="0">
              <a:lnSpc>
                <a:spcPct val="121714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-FI" sz="1400"/>
              <a:t>Fault is detected depending on the amount of even harmonics in the grid</a:t>
            </a:r>
            <a:endParaRPr/>
          </a:p>
          <a:p>
            <a:pPr marL="914400" lvl="0" indent="-317500" algn="l" rtl="0">
              <a:lnSpc>
                <a:spcPct val="121714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-FI" b="0"/>
              <a:t>Even Harmonic Distortion Index (EHDI)</a:t>
            </a:r>
            <a:endParaRPr b="0"/>
          </a:p>
          <a:p>
            <a:pPr marL="0" lvl="0" indent="0" algn="l" rtl="0">
              <a:lnSpc>
                <a:spcPct val="121714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7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Smart meters in fault detection </a:t>
            </a:r>
            <a:endParaRPr/>
          </a:p>
        </p:txBody>
      </p:sp>
      <p:sp>
        <p:nvSpPr>
          <p:cNvPr id="141" name="Google Shape;141;p7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42" name="Google Shape;142;p7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43" name="Google Shape;143;p7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fi-FI">
                <a:solidFill>
                  <a:schemeClr val="lt2"/>
                </a:solidFill>
              </a:rPr>
              <a:t>05.04.2021</a:t>
            </a:r>
            <a:endParaRPr sz="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7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7</a:t>
            </a:fld>
            <a:endParaRPr/>
          </a:p>
        </p:txBody>
      </p:sp>
      <p:pic>
        <p:nvPicPr>
          <p:cNvPr id="145" name="Google Shape;145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33125" y="1496949"/>
            <a:ext cx="2216475" cy="3864125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7"/>
          <p:cNvSpPr txBox="1"/>
          <p:nvPr/>
        </p:nvSpPr>
        <p:spPr>
          <a:xfrm>
            <a:off x="6101612" y="5361075"/>
            <a:ext cx="2479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800"/>
              <a:t>Algorithm implemented in SM for HIF detection [3]</a:t>
            </a:r>
            <a:endParaRPr sz="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7772400" cy="41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292100" lvl="0" indent="-254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fi-FI"/>
              <a:t>High amount of data available by multiple measuring instruments and sensors:</a:t>
            </a:r>
            <a:endParaRPr/>
          </a:p>
          <a:p>
            <a:pPr marL="2921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AMI = Advanced Metering Infrastructure (Smart meters)</a:t>
            </a:r>
            <a:endParaRPr/>
          </a:p>
          <a:p>
            <a:pPr marL="2921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PQA = Power Quality Analyser</a:t>
            </a:r>
            <a:endParaRPr/>
          </a:p>
          <a:p>
            <a:pPr marL="2921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PMU = Phasor Measurement Unit, PDC = Phasor Data Concentrator</a:t>
            </a:r>
            <a:endParaRPr/>
          </a:p>
          <a:p>
            <a:pPr marL="2921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SCADA = Supervisory Control and Data Acquisition system</a:t>
            </a:r>
            <a:endParaRPr/>
          </a:p>
          <a:p>
            <a:pPr marL="2921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WAMS = Wide Area Monitoring System</a:t>
            </a:r>
            <a:endParaRPr/>
          </a:p>
          <a:p>
            <a:pPr marL="292100" lvl="0" indent="-2540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fi-FI"/>
              <a:t>Combined with Machine Learning/Artificial Neural Networks (ML/ANN) [7]</a:t>
            </a:r>
            <a:endParaRPr/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-FI"/>
              <a:t>A trained ANN algorithm is powerful in identifying a faulty pattern (grid fault and fault location) and can classify the fault by pattern recognition.</a:t>
            </a:r>
            <a:endParaRPr/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-FI"/>
              <a:t>Fault prediction and mitigation</a:t>
            </a:r>
            <a:endParaRPr/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-FI"/>
              <a:t>Real-time monitoring enables fast and accurate response to faults</a:t>
            </a:r>
            <a:endParaRPr/>
          </a:p>
          <a:p>
            <a:pPr marL="457200" lvl="0" indent="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8"/>
          <p:cNvSpPr txBox="1">
            <a:spLocks noGrp="1"/>
          </p:cNvSpPr>
          <p:nvPr>
            <p:ph type="ctrTitle"/>
          </p:nvPr>
        </p:nvSpPr>
        <p:spPr>
          <a:xfrm>
            <a:off x="572400" y="180665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>
                <a:solidFill>
                  <a:srgbClr val="0065BD"/>
                </a:solidFill>
              </a:rPr>
              <a:t>Data and Learning Based Fault Location Methods</a:t>
            </a:r>
            <a:endParaRPr/>
          </a:p>
        </p:txBody>
      </p:sp>
      <p:sp>
        <p:nvSpPr>
          <p:cNvPr id="153" name="Google Shape;153;p8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54" name="Google Shape;154;p8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55" name="Google Shape;155;p8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fi-FI">
                <a:solidFill>
                  <a:schemeClr val="lt2"/>
                </a:solidFill>
              </a:rPr>
              <a:t>05.04.2021</a:t>
            </a:r>
            <a:endParaRPr sz="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8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"/>
          <p:cNvSpPr txBox="1">
            <a:spLocks noGrp="1"/>
          </p:cNvSpPr>
          <p:nvPr>
            <p:ph type="body" idx="1"/>
          </p:nvPr>
        </p:nvSpPr>
        <p:spPr>
          <a:xfrm>
            <a:off x="572400" y="1497600"/>
            <a:ext cx="8134278" cy="41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285750" lvl="0" indent="-285750" algn="l" rtl="0">
              <a:lnSpc>
                <a:spcPct val="160000"/>
              </a:lnSpc>
              <a:spcBef>
                <a:spcPts val="280"/>
              </a:spcBef>
              <a:spcAft>
                <a:spcPts val="0"/>
              </a:spcAft>
              <a:buSzPts val="1400"/>
              <a:buChar char="-"/>
            </a:pPr>
            <a:r>
              <a:rPr lang="fi-FI"/>
              <a:t>Fast and accurate fault detection and locating is essential in power grid management and operation, especially with smart grids</a:t>
            </a:r>
            <a:endParaRPr/>
          </a:p>
          <a:p>
            <a:pPr marL="285750" lvl="0" indent="-285750" algn="l" rtl="0">
              <a:lnSpc>
                <a:spcPct val="160000"/>
              </a:lnSpc>
              <a:spcBef>
                <a:spcPts val="280"/>
              </a:spcBef>
              <a:spcAft>
                <a:spcPts val="0"/>
              </a:spcAft>
              <a:buSzPts val="1400"/>
              <a:buChar char="-"/>
            </a:pPr>
            <a:r>
              <a:rPr lang="fi-FI"/>
              <a:t>Fault location in smart grids is more complicated compared to conventional grids due the bidirectional power flow and power electronics</a:t>
            </a:r>
            <a:endParaRPr/>
          </a:p>
          <a:p>
            <a:pPr marL="285750" lvl="0" indent="-285750" algn="l" rtl="0">
              <a:lnSpc>
                <a:spcPct val="160000"/>
              </a:lnSpc>
              <a:spcBef>
                <a:spcPts val="280"/>
              </a:spcBef>
              <a:spcAft>
                <a:spcPts val="0"/>
              </a:spcAft>
              <a:buSzPts val="1400"/>
              <a:buChar char="-"/>
            </a:pPr>
            <a:r>
              <a:rPr lang="fi-FI"/>
              <a:t>Computer algorithms and machine learning analyzation of monitoring data is essential in the future of smart grid fault prevention and detection</a:t>
            </a:r>
            <a:endParaRPr/>
          </a:p>
          <a:p>
            <a:pPr marL="285750" lvl="0" indent="-285750" algn="l" rtl="0">
              <a:lnSpc>
                <a:spcPct val="160000"/>
              </a:lnSpc>
              <a:spcBef>
                <a:spcPts val="280"/>
              </a:spcBef>
              <a:spcAft>
                <a:spcPts val="0"/>
              </a:spcAft>
              <a:buSzPts val="1400"/>
              <a:buChar char="-"/>
            </a:pPr>
            <a:r>
              <a:rPr lang="fi-FI"/>
              <a:t>Accelerating utilization of information technology, big data and artificial intelligence providing new opportunities for fast fault location and detection in complex networks, also for those containing distributed, intermittent generation</a:t>
            </a:r>
            <a:endParaRPr sz="1100"/>
          </a:p>
        </p:txBody>
      </p:sp>
      <p:sp>
        <p:nvSpPr>
          <p:cNvPr id="162" name="Google Shape;162;p9"/>
          <p:cNvSpPr txBox="1"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Conclusions</a:t>
            </a:r>
            <a:endParaRPr/>
          </a:p>
        </p:txBody>
      </p:sp>
      <p:sp>
        <p:nvSpPr>
          <p:cNvPr id="163" name="Google Shape;163;p9"/>
          <p:cNvSpPr txBox="1">
            <a:spLocks noGrp="1"/>
          </p:cNvSpPr>
          <p:nvPr>
            <p:ph type="body" idx="2"/>
          </p:nvPr>
        </p:nvSpPr>
        <p:spPr>
          <a:xfrm>
            <a:off x="5143500" y="6145215"/>
            <a:ext cx="1536700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64" name="Google Shape;164;p9"/>
          <p:cNvSpPr txBox="1">
            <a:spLocks noGrp="1"/>
          </p:cNvSpPr>
          <p:nvPr>
            <p:ph type="body" idx="3"/>
          </p:nvPr>
        </p:nvSpPr>
        <p:spPr>
          <a:xfrm>
            <a:off x="6859589" y="6145215"/>
            <a:ext cx="1701801" cy="38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"/>
              <a:buNone/>
            </a:pPr>
            <a:endParaRPr/>
          </a:p>
        </p:txBody>
      </p:sp>
      <p:sp>
        <p:nvSpPr>
          <p:cNvPr id="165" name="Google Shape;165;p9"/>
          <p:cNvSpPr txBox="1">
            <a:spLocks noGrp="1"/>
          </p:cNvSpPr>
          <p:nvPr>
            <p:ph type="dt" idx="10"/>
          </p:nvPr>
        </p:nvSpPr>
        <p:spPr>
          <a:xfrm>
            <a:off x="3429000" y="6273800"/>
            <a:ext cx="1544638" cy="125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fi-FI">
                <a:solidFill>
                  <a:schemeClr val="lt2"/>
                </a:solidFill>
              </a:rPr>
              <a:t>05.04.2021</a:t>
            </a:r>
            <a:endParaRPr sz="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9"/>
          <p:cNvSpPr txBox="1">
            <a:spLocks noGrp="1"/>
          </p:cNvSpPr>
          <p:nvPr>
            <p:ph type="sldNum" idx="12"/>
          </p:nvPr>
        </p:nvSpPr>
        <p:spPr>
          <a:xfrm>
            <a:off x="3429000" y="6402388"/>
            <a:ext cx="1544638" cy="12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Page </a:t>
            </a:r>
            <a:fld id="{00000000-1234-1234-1234-123412341234}" type="slidenum">
              <a:rPr lang="fi-FI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alto Content - Green">
  <a:themeElements>
    <a:clrScheme name="Custom 6">
      <a:dk1>
        <a:srgbClr val="000000"/>
      </a:dk1>
      <a:lt1>
        <a:srgbClr val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969</Words>
  <Application>Microsoft Office PowerPoint</Application>
  <PresentationFormat>On-screen Show (4:3)</PresentationFormat>
  <Paragraphs>103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presentation</vt:lpstr>
      <vt:lpstr>Aalto Content - Green</vt:lpstr>
      <vt:lpstr>ELEC-E8423 - Smart Grid  Methods for Fault Location and Detection in Smart Grids</vt:lpstr>
      <vt:lpstr>Introduction</vt:lpstr>
      <vt:lpstr>Fault detection and response in grid operation</vt:lpstr>
      <vt:lpstr>Impedance Based Fault Location Methods [2] </vt:lpstr>
      <vt:lpstr>Travelling Waves-Based Fault Location Methods</vt:lpstr>
      <vt:lpstr>Fault location by using IED &amp; DFPI [5]</vt:lpstr>
      <vt:lpstr>Smart meters in fault detection </vt:lpstr>
      <vt:lpstr>Data and Learning Based Fault Location Methods</vt:lpstr>
      <vt:lpstr>Conclusions</vt:lpstr>
      <vt:lpstr>Source material used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ELEC-E8423 - Smart Grid  Methods for Fault Location and Detection in Smart Grids</dc:title>
  <dc:creator>atammine</dc:creator>
  <cp:lastModifiedBy>Lehtonen Matti</cp:lastModifiedBy>
  <cp:revision>1</cp:revision>
  <dcterms:created xsi:type="dcterms:W3CDTF">2010-03-23T14:57:30Z</dcterms:created>
  <dcterms:modified xsi:type="dcterms:W3CDTF">2021-04-06T10:51:16Z</dcterms:modified>
</cp:coreProperties>
</file>