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31" r:id="rId1"/>
    <p:sldMasterId id="2147483671" r:id="rId2"/>
  </p:sldMasterIdLst>
  <p:notesMasterIdLst>
    <p:notesMasterId r:id="rId13"/>
  </p:notesMasterIdLst>
  <p:handoutMasterIdLst>
    <p:handoutMasterId r:id="rId14"/>
  </p:handoutMasterIdLst>
  <p:sldIdLst>
    <p:sldId id="339" r:id="rId3"/>
    <p:sldId id="355" r:id="rId4"/>
    <p:sldId id="479" r:id="rId5"/>
    <p:sldId id="478" r:id="rId6"/>
    <p:sldId id="475" r:id="rId7"/>
    <p:sldId id="476" r:id="rId8"/>
    <p:sldId id="482" r:id="rId9"/>
    <p:sldId id="352" r:id="rId10"/>
    <p:sldId id="362" r:id="rId11"/>
    <p:sldId id="483" r:id="rId12"/>
  </p:sldIdLst>
  <p:sldSz cx="9144000" cy="6858000" type="screen4x3"/>
  <p:notesSz cx="6797675" cy="9874250"/>
  <p:defaultTextStyle>
    <a:defPPr>
      <a:defRPr lang="en-US"/>
    </a:defPPr>
    <a:lvl1pPr algn="l" defTabSz="388938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388938" indent="68263" algn="l" defTabSz="388938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777875" indent="136525" algn="l" defTabSz="388938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168400" indent="203200" algn="l" defTabSz="388938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557338" indent="271463" algn="l" defTabSz="388938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20" userDrawn="1">
          <p15:clr>
            <a:srgbClr val="A4A3A4"/>
          </p15:clr>
        </p15:guide>
        <p15:guide id="2" pos="2880">
          <p15:clr>
            <a:srgbClr val="A4A3A4"/>
          </p15:clr>
        </p15:guide>
        <p15:guide id="3" pos="183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47BA9F-60B3-B000-C78B-E08A635292E5}" v="770" dt="2021-04-02T11:57:45.520"/>
    <p1510:client id="{0F4D6BE2-DDB2-0565-B7C0-86F5AEAE887F}" v="107" dt="2021-04-02T12:04:42.631"/>
    <p1510:client id="{33FE1ABE-D3F0-7D2B-BB0B-8B1801AFB4B0}" v="983" dt="2021-04-04T15:20:35.235"/>
    <p1510:client id="{81D56BF8-389C-9572-B8AB-4C270BA2AB92}" v="960" dt="2021-04-04T13:11:17.320"/>
    <p1510:client id="{965C1DAB-2F70-EBE3-E166-F275A12E5BCD}" v="1512" dt="2021-04-02T11:58:55.780"/>
    <p1510:client id="{C16EDB07-539F-2A4C-8B9C-EC16416A8E02}" v="45" dt="2021-04-02T12:00:07.591"/>
    <p1510:client id="{DBE76C96-43BB-F485-BD1D-DDEE8A04DDF4}" v="118" dt="2021-04-04T16:06:59.88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3"/>
  </p:normalViewPr>
  <p:slideViewPr>
    <p:cSldViewPr snapToGrid="0">
      <p:cViewPr varScale="1">
        <p:scale>
          <a:sx n="75" d="100"/>
          <a:sy n="75" d="100"/>
        </p:scale>
        <p:origin x="1020" y="56"/>
      </p:cViewPr>
      <p:guideLst>
        <p:guide orient="horz" pos="4020"/>
        <p:guide pos="2880"/>
        <p:guide pos="183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110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wrap="square" lIns="92776" tIns="46389" rIns="92776" bIns="46389" numCol="1" anchor="t" anchorCtr="0" compatLnSpc="1">
            <a:prstTxWarp prst="textNoShape">
              <a:avLst/>
            </a:prstTxWarp>
          </a:bodyPr>
          <a:lstStyle>
            <a:lvl1pPr defTabSz="388864" eaLnBrk="1" hangingPunct="1">
              <a:defRPr sz="1200"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wrap="square" lIns="92776" tIns="46389" rIns="92776" bIns="46389" numCol="1" anchor="t" anchorCtr="0" compatLnSpc="1">
            <a:prstTxWarp prst="textNoShape">
              <a:avLst/>
            </a:prstTxWarp>
          </a:bodyPr>
          <a:lstStyle>
            <a:lvl1pPr algn="r" defTabSz="388864" eaLnBrk="1" hangingPunct="1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E6C6C468-002F-4575-A7B2-5116909C25E9}" type="datetime1">
              <a:rPr lang="en-US"/>
              <a:pPr>
                <a:defRPr/>
              </a:pPr>
              <a:t>4/5/2021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wrap="square" lIns="92776" tIns="46389" rIns="92776" bIns="46389" numCol="1" anchor="b" anchorCtr="0" compatLnSpc="1">
            <a:prstTxWarp prst="textNoShape">
              <a:avLst/>
            </a:prstTxWarp>
          </a:bodyPr>
          <a:lstStyle>
            <a:lvl1pPr defTabSz="388864" eaLnBrk="1" hangingPunct="1">
              <a:defRPr sz="1200"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wrap="square" lIns="92776" tIns="46389" rIns="92776" bIns="46389" numCol="1" anchor="b" anchorCtr="0" compatLnSpc="1">
            <a:prstTxWarp prst="textNoShape">
              <a:avLst/>
            </a:prstTxWarp>
          </a:bodyPr>
          <a:lstStyle>
            <a:lvl1pPr algn="r" defTabSz="387350" eaLnBrk="1" hangingPunct="1">
              <a:defRPr sz="1200"/>
            </a:lvl1pPr>
          </a:lstStyle>
          <a:p>
            <a:pPr>
              <a:defRPr/>
            </a:pPr>
            <a:fld id="{87ADF26D-2D02-4B7E-A9F7-BA15724DBC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479777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wrap="square" lIns="92776" tIns="46389" rIns="92776" bIns="46389" numCol="1" anchor="t" anchorCtr="0" compatLnSpc="1">
            <a:prstTxWarp prst="textNoShape">
              <a:avLst/>
            </a:prstTxWarp>
          </a:bodyPr>
          <a:lstStyle>
            <a:lvl1pPr defTabSz="388864" eaLnBrk="1" hangingPunct="1">
              <a:defRPr sz="1200"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wrap="square" lIns="92776" tIns="46389" rIns="92776" bIns="46389" numCol="1" anchor="t" anchorCtr="0" compatLnSpc="1">
            <a:prstTxWarp prst="textNoShape">
              <a:avLst/>
            </a:prstTxWarp>
          </a:bodyPr>
          <a:lstStyle>
            <a:lvl1pPr algn="r" defTabSz="388864" eaLnBrk="1" hangingPunct="1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0C00A11D-E7F3-4B45-B120-89C62F8E3355}" type="datetime1">
              <a:rPr lang="en-US"/>
              <a:pPr>
                <a:defRPr/>
              </a:pPr>
              <a:t>4/5/2021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2776" tIns="46389" rIns="92776" bIns="46389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689475"/>
            <a:ext cx="5438775" cy="4443413"/>
          </a:xfrm>
          <a:prstGeom prst="rect">
            <a:avLst/>
          </a:prstGeom>
        </p:spPr>
        <p:txBody>
          <a:bodyPr vert="horz" wrap="square" lIns="92776" tIns="46389" rIns="92776" bIns="46389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fi-FI" noProof="0"/>
              <a:t>Click to edit Master text styles</a:t>
            </a:r>
          </a:p>
          <a:p>
            <a:pPr lvl="1"/>
            <a:r>
              <a:rPr lang="fi-FI" noProof="0"/>
              <a:t>Second level</a:t>
            </a:r>
          </a:p>
          <a:p>
            <a:pPr lvl="2"/>
            <a:r>
              <a:rPr lang="fi-FI" noProof="0"/>
              <a:t>Third level</a:t>
            </a:r>
          </a:p>
          <a:p>
            <a:pPr lvl="3"/>
            <a:r>
              <a:rPr lang="fi-FI" noProof="0"/>
              <a:t>Fourth level</a:t>
            </a:r>
          </a:p>
          <a:p>
            <a:pPr lvl="4"/>
            <a:r>
              <a:rPr lang="fi-FI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wrap="square" lIns="92776" tIns="46389" rIns="92776" bIns="46389" numCol="1" anchor="b" anchorCtr="0" compatLnSpc="1">
            <a:prstTxWarp prst="textNoShape">
              <a:avLst/>
            </a:prstTxWarp>
          </a:bodyPr>
          <a:lstStyle>
            <a:lvl1pPr defTabSz="388864" eaLnBrk="1" hangingPunct="1">
              <a:defRPr sz="1200"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wrap="square" lIns="92776" tIns="46389" rIns="92776" bIns="46389" numCol="1" anchor="b" anchorCtr="0" compatLnSpc="1">
            <a:prstTxWarp prst="textNoShape">
              <a:avLst/>
            </a:prstTxWarp>
          </a:bodyPr>
          <a:lstStyle>
            <a:lvl1pPr algn="r" defTabSz="387350" eaLnBrk="1" hangingPunct="1">
              <a:defRPr sz="1200"/>
            </a:lvl1pPr>
          </a:lstStyle>
          <a:p>
            <a:pPr>
              <a:defRPr/>
            </a:pPr>
            <a:fld id="{87BB9EB4-620A-4C05-A10A-919C6D2412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80534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388938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ＭＳ Ｐゴシック" pitchFamily="-65" charset="-128"/>
        <a:cs typeface="ＭＳ Ｐゴシック" pitchFamily="-65" charset="-128"/>
      </a:defRPr>
    </a:lvl1pPr>
    <a:lvl2pPr marL="388938" algn="l" defTabSz="388938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ＭＳ Ｐゴシック" pitchFamily="-65" charset="-128"/>
        <a:cs typeface="ＭＳ Ｐゴシック"/>
      </a:defRPr>
    </a:lvl2pPr>
    <a:lvl3pPr marL="777875" algn="l" defTabSz="388938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ＭＳ Ｐゴシック" pitchFamily="-65" charset="-128"/>
        <a:cs typeface="ＭＳ Ｐゴシック"/>
      </a:defRPr>
    </a:lvl3pPr>
    <a:lvl4pPr marL="1168400" algn="l" defTabSz="388938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ＭＳ Ｐゴシック" pitchFamily="-65" charset="-128"/>
        <a:cs typeface="ＭＳ Ｐゴシック"/>
      </a:defRPr>
    </a:lvl4pPr>
    <a:lvl5pPr marL="1557338" algn="l" defTabSz="388938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ＭＳ Ｐゴシック" pitchFamily="-65" charset="-128"/>
        <a:cs typeface="ＭＳ Ｐゴシック"/>
      </a:defRPr>
    </a:lvl5pPr>
    <a:lvl6pPr marL="1948129" algn="l" defTabSz="38962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337755" algn="l" defTabSz="38962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727381" algn="l" defTabSz="38962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117007" algn="l" defTabSz="38962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027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38804440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27303498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34906504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36977053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1194593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27375137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258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745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2400" y="1772220"/>
            <a:ext cx="7772400" cy="1086181"/>
          </a:xfrm>
        </p:spPr>
        <p:txBody>
          <a:bodyPr lIns="0" tIns="0" rIns="0" bIns="0" anchor="t">
            <a:normAutofit/>
          </a:bodyPr>
          <a:lstStyle>
            <a:lvl1pPr algn="l">
              <a:defRPr sz="43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2400" y="2858401"/>
            <a:ext cx="6285600" cy="2339529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2216"/>
              </a:lnSpc>
              <a:buNone/>
              <a:defRPr sz="2000">
                <a:solidFill>
                  <a:srgbClr val="FFFFFF"/>
                </a:solidFill>
              </a:defRPr>
            </a:lvl1pPr>
            <a:lvl2pPr marL="3896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792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68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58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48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377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273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170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72401" y="5961599"/>
            <a:ext cx="2049245" cy="177800"/>
          </a:xfrm>
        </p:spPr>
        <p:txBody>
          <a:bodyPr wrap="none" lIns="0" tIns="0" rIns="0" bIns="0"/>
          <a:lstStyle>
            <a:lvl1pPr marL="0">
              <a:spcBef>
                <a:spcPts val="0"/>
              </a:spcBef>
              <a:buNone/>
              <a:defRPr sz="1000" b="1">
                <a:latin typeface="Arial"/>
                <a:cs typeface="Arial"/>
              </a:defRPr>
            </a:lvl1pPr>
            <a:lvl2pPr>
              <a:defRPr sz="1000">
                <a:latin typeface="Arial"/>
                <a:cs typeface="Arial"/>
              </a:defRPr>
            </a:lvl2pPr>
            <a:lvl3pPr>
              <a:defRPr sz="1000">
                <a:latin typeface="Arial"/>
                <a:cs typeface="Arial"/>
              </a:defRPr>
            </a:lvl3pPr>
            <a:lvl4pPr>
              <a:defRPr sz="1000">
                <a:latin typeface="Arial"/>
                <a:cs typeface="Arial"/>
              </a:defRPr>
            </a:lvl4pPr>
            <a:lvl5pPr>
              <a:defRPr sz="10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572400" y="6137467"/>
            <a:ext cx="2049244" cy="457200"/>
          </a:xfrm>
        </p:spPr>
        <p:txBody>
          <a:bodyPr wrap="none" lIns="0" tIns="0" rIns="0" bIns="0"/>
          <a:lstStyle>
            <a:lvl1pPr marL="0">
              <a:spcBef>
                <a:spcPts val="0"/>
              </a:spcBef>
              <a:buNone/>
              <a:defRPr sz="1000" b="1">
                <a:solidFill>
                  <a:schemeClr val="bg2"/>
                </a:solidFill>
                <a:latin typeface="Arial"/>
                <a:cs typeface="Arial"/>
              </a:defRPr>
            </a:lvl1pPr>
            <a:lvl2pPr>
              <a:defRPr sz="1000">
                <a:latin typeface="Arial"/>
                <a:cs typeface="Arial"/>
              </a:defRPr>
            </a:lvl2pPr>
            <a:lvl3pPr>
              <a:defRPr sz="1000">
                <a:latin typeface="Arial"/>
                <a:cs typeface="Arial"/>
              </a:defRPr>
            </a:lvl3pPr>
            <a:lvl4pPr>
              <a:defRPr sz="1000">
                <a:latin typeface="Arial"/>
                <a:cs typeface="Arial"/>
              </a:defRPr>
            </a:lvl4pPr>
            <a:lvl5pPr>
              <a:defRPr sz="10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2862387" y="6137467"/>
            <a:ext cx="2027114" cy="457200"/>
          </a:xfrm>
        </p:spPr>
        <p:txBody>
          <a:bodyPr wrap="none" lIns="0" tIns="0" rIns="0" bIns="0"/>
          <a:lstStyle>
            <a:lvl1pPr marL="0">
              <a:spcBef>
                <a:spcPts val="0"/>
              </a:spcBef>
              <a:buNone/>
              <a:defRPr sz="1000" b="1">
                <a:solidFill>
                  <a:schemeClr val="bg2"/>
                </a:solidFill>
                <a:latin typeface="Arial"/>
                <a:cs typeface="Arial"/>
              </a:defRPr>
            </a:lvl1pPr>
            <a:lvl2pPr>
              <a:defRPr sz="1000">
                <a:latin typeface="Arial"/>
                <a:cs typeface="Arial"/>
              </a:defRPr>
            </a:lvl2pPr>
            <a:lvl3pPr>
              <a:defRPr sz="1000">
                <a:latin typeface="Arial"/>
                <a:cs typeface="Arial"/>
              </a:defRPr>
            </a:lvl3pPr>
            <a:lvl4pPr>
              <a:defRPr sz="1000">
                <a:latin typeface="Arial"/>
                <a:cs typeface="Arial"/>
              </a:defRPr>
            </a:lvl4pPr>
            <a:lvl5pPr>
              <a:defRPr sz="10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7427603" y="5961599"/>
            <a:ext cx="1132198" cy="633600"/>
          </a:xfrm>
        </p:spPr>
        <p:txBody>
          <a:bodyPr wrap="none" lIns="0" tIns="0" rIns="0" bIns="0"/>
          <a:lstStyle>
            <a:lvl1pPr marL="0">
              <a:spcBef>
                <a:spcPts val="0"/>
              </a:spcBef>
              <a:buNone/>
              <a:defRPr sz="1000" b="1">
                <a:solidFill>
                  <a:schemeClr val="bg2"/>
                </a:solidFill>
                <a:latin typeface="Arial"/>
                <a:cs typeface="Arial"/>
              </a:defRPr>
            </a:lvl1pPr>
            <a:lvl2pPr>
              <a:defRPr sz="1000">
                <a:latin typeface="Arial"/>
                <a:cs typeface="Arial"/>
              </a:defRPr>
            </a:lvl2pPr>
            <a:lvl3pPr>
              <a:defRPr sz="1000">
                <a:latin typeface="Arial"/>
                <a:cs typeface="Arial"/>
              </a:defRPr>
            </a:lvl3pPr>
            <a:lvl4pPr>
              <a:defRPr sz="1000">
                <a:latin typeface="Arial"/>
                <a:cs typeface="Arial"/>
              </a:defRPr>
            </a:lvl4pPr>
            <a:lvl5pPr>
              <a:defRPr sz="10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5143295" y="5961067"/>
            <a:ext cx="1962357" cy="634132"/>
          </a:xfrm>
        </p:spPr>
        <p:txBody>
          <a:bodyPr wrap="none" lIns="0" tIns="0" rIns="0" bIns="0"/>
          <a:lstStyle>
            <a:lvl1pPr marL="0">
              <a:spcBef>
                <a:spcPts val="0"/>
              </a:spcBef>
              <a:buNone/>
              <a:defRPr sz="1000" b="1">
                <a:solidFill>
                  <a:schemeClr val="bg2"/>
                </a:solidFill>
                <a:latin typeface="Arial"/>
                <a:cs typeface="Arial"/>
              </a:defRPr>
            </a:lvl1pPr>
            <a:lvl2pPr>
              <a:defRPr sz="1000">
                <a:latin typeface="Arial"/>
                <a:cs typeface="Arial"/>
              </a:defRPr>
            </a:lvl2pPr>
            <a:lvl3pPr>
              <a:defRPr sz="1000">
                <a:latin typeface="Arial"/>
                <a:cs typeface="Arial"/>
              </a:defRPr>
            </a:lvl3pPr>
            <a:lvl4pPr>
              <a:defRPr sz="1000">
                <a:latin typeface="Arial"/>
                <a:cs typeface="Arial"/>
              </a:defRPr>
            </a:lvl4pPr>
            <a:lvl5pPr>
              <a:defRPr sz="10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1"/>
          </p:nvPr>
        </p:nvSpPr>
        <p:spPr>
          <a:xfrm>
            <a:off x="2860675" y="5961063"/>
            <a:ext cx="2027238" cy="177800"/>
          </a:xfrm>
        </p:spPr>
        <p:txBody>
          <a:bodyPr lIns="0" tIns="0" rIns="0" bIns="0" anchor="t"/>
          <a:lstStyle>
            <a:lvl1pPr>
              <a:defRPr b="1"/>
            </a:lvl1pPr>
          </a:lstStyle>
          <a:p>
            <a:pPr>
              <a:defRPr/>
            </a:pPr>
            <a:fld id="{05056AA3-4A2D-F849-999A-A1BA68730218}" type="datetime1">
              <a:rPr lang="de-DE" smtClean="0"/>
              <a:t>05.04.2021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527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73088" y="5813425"/>
            <a:ext cx="7988300" cy="6508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77925" tIns="38963" rIns="77925" bIns="38963" anchor="ctr"/>
          <a:lstStyle/>
          <a:p>
            <a:pPr algn="ctr" defTabSz="389626" eaLnBrk="1" hangingPunct="1">
              <a:defRPr/>
            </a:pPr>
            <a:r>
              <a:rPr lang="en-US" sz="1500">
                <a:solidFill>
                  <a:schemeClr val="accent2"/>
                </a:solidFill>
                <a:ea typeface="ＭＳ Ｐゴシック" pitchFamily="-106" charset="-128"/>
                <a:cs typeface="ＭＳ Ｐゴシック" pitchFamily="-106" charset="-128"/>
              </a:rPr>
              <a:t>  </a:t>
            </a:r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72400" y="1497600"/>
            <a:ext cx="6285600" cy="4136400"/>
          </a:xfrm>
        </p:spPr>
        <p:txBody>
          <a:bodyPr lIns="0" tIns="0" rIns="0" bIns="0">
            <a:normAutofit/>
          </a:bodyPr>
          <a:lstStyle>
            <a:lvl1pPr>
              <a:lnSpc>
                <a:spcPts val="1704"/>
              </a:lnSpc>
              <a:buNone/>
              <a:defRPr sz="1400" b="1"/>
            </a:lvl1pPr>
          </a:lstStyle>
          <a:p>
            <a:pPr lvl="0"/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edit</a:t>
            </a:r>
            <a:r>
              <a:rPr lang="fi-FI"/>
              <a:t> </a:t>
            </a:r>
            <a:r>
              <a:rPr lang="fi-FI" err="1"/>
              <a:t>Master</a:t>
            </a:r>
            <a:r>
              <a:rPr lang="fi-FI"/>
              <a:t> </a:t>
            </a:r>
            <a:r>
              <a:rPr lang="fi-FI" err="1"/>
              <a:t>text</a:t>
            </a:r>
            <a:r>
              <a:rPr lang="fi-FI"/>
              <a:t> </a:t>
            </a:r>
            <a:r>
              <a:rPr lang="fi-FI" err="1"/>
              <a:t>styles</a:t>
            </a:r>
            <a:endParaRPr lang="fi-FI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72400" y="487740"/>
            <a:ext cx="7772400" cy="900000"/>
          </a:xfrm>
        </p:spPr>
        <p:txBody>
          <a:bodyPr lIns="0" tIns="0" rIns="0" bIns="0" anchor="t">
            <a:noAutofit/>
          </a:bodyPr>
          <a:lstStyle>
            <a:lvl1pPr algn="l">
              <a:defRPr sz="2700" b="1">
                <a:solidFill>
                  <a:schemeClr val="accent2"/>
                </a:solidFill>
                <a:latin typeface="+mj-lt"/>
              </a:defRPr>
            </a:lvl1pPr>
          </a:lstStyle>
          <a:p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edit</a:t>
            </a:r>
            <a:r>
              <a:rPr lang="fi-FI"/>
              <a:t> </a:t>
            </a:r>
            <a:r>
              <a:rPr lang="fi-FI" err="1"/>
              <a:t>Master</a:t>
            </a:r>
            <a:r>
              <a:rPr lang="fi-FI"/>
              <a:t> </a:t>
            </a:r>
            <a:r>
              <a:rPr lang="fi-FI" err="1"/>
              <a:t>title</a:t>
            </a:r>
            <a:r>
              <a:rPr lang="fi-FI"/>
              <a:t> </a:t>
            </a:r>
            <a:r>
              <a:rPr lang="fi-FI" err="1"/>
              <a:t>style</a:t>
            </a:r>
            <a:endParaRPr lang="en-US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5143500" y="6145215"/>
            <a:ext cx="1536700" cy="382645"/>
          </a:xfrm>
        </p:spPr>
        <p:txBody>
          <a:bodyPr lIns="0" tIns="0" rIns="0" bIns="0"/>
          <a:lstStyle>
            <a:lvl1pPr marL="0">
              <a:lnSpc>
                <a:spcPts val="810"/>
              </a:lnSpc>
              <a:spcBef>
                <a:spcPts val="0"/>
              </a:spcBef>
              <a:buNone/>
              <a:defRPr sz="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6859589" y="6145215"/>
            <a:ext cx="1701801" cy="382645"/>
          </a:xfrm>
        </p:spPr>
        <p:txBody>
          <a:bodyPr lIns="0" tIns="0" rIns="0" bIns="0"/>
          <a:lstStyle>
            <a:lvl1pPr marL="0">
              <a:lnSpc>
                <a:spcPts val="810"/>
              </a:lnSpc>
              <a:spcBef>
                <a:spcPts val="0"/>
              </a:spcBef>
              <a:buNone/>
              <a:defRPr sz="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8"/>
          </p:nvPr>
        </p:nvSpPr>
        <p:spPr>
          <a:xfrm>
            <a:off x="3429000" y="6145213"/>
            <a:ext cx="1544638" cy="127000"/>
          </a:xfrm>
        </p:spPr>
        <p:txBody>
          <a:bodyPr lIns="0" tIns="0" rIns="0" bIns="0" anchor="t"/>
          <a:lstStyle>
            <a:lvl1pPr algn="l">
              <a:defRPr sz="800"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9"/>
          </p:nvPr>
        </p:nvSpPr>
        <p:spPr>
          <a:xfrm>
            <a:off x="3429000" y="6273800"/>
            <a:ext cx="1544638" cy="125413"/>
          </a:xfrm>
        </p:spPr>
        <p:txBody>
          <a:bodyPr lIns="0" tIns="0" rIns="0" bIns="0" anchor="t"/>
          <a:lstStyle>
            <a:lvl1pPr>
              <a:defRPr sz="800" b="1"/>
            </a:lvl1pPr>
          </a:lstStyle>
          <a:p>
            <a:pPr>
              <a:defRPr/>
            </a:pPr>
            <a:fld id="{D8E9244D-15CC-6F4E-9AC2-F8CA45F2DA8F}" type="datetime1">
              <a:rPr lang="de-DE" smtClean="0"/>
              <a:t>05.04.2021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20"/>
          </p:nvPr>
        </p:nvSpPr>
        <p:spPr>
          <a:xfrm>
            <a:off x="3429000" y="6402388"/>
            <a:ext cx="1544638" cy="125412"/>
          </a:xfrm>
        </p:spPr>
        <p:txBody>
          <a:bodyPr lIns="0" tIns="0" rIns="0" bIns="0" anchor="t"/>
          <a:lstStyle>
            <a:lvl1pPr algn="l">
              <a:defRPr sz="800" b="1"/>
            </a:lvl1pPr>
          </a:lstStyle>
          <a:p>
            <a:pPr>
              <a:defRPr/>
            </a:pPr>
            <a:fld id="{E17AA3F4-D5E5-4C20-B6A3-9D228DF088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8900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06400" y="406400"/>
            <a:ext cx="8326438" cy="547211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25" tIns="38963" rIns="77925" bIns="38963" anchor="ctr"/>
          <a:lstStyle/>
          <a:p>
            <a:pPr algn="ctr" defTabSz="389626" eaLnBrk="1" hangingPunct="1">
              <a:defRPr/>
            </a:pPr>
            <a:endParaRPr lang="en-US" sz="1500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572400" y="547000"/>
            <a:ext cx="7772400" cy="2206400"/>
          </a:xfrm>
        </p:spPr>
        <p:txBody>
          <a:bodyPr lIns="0" tIns="0" rIns="0" bIns="0" anchor="t">
            <a:noAutofit/>
          </a:bodyPr>
          <a:lstStyle>
            <a:lvl1pPr algn="l">
              <a:defRPr sz="27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edit</a:t>
            </a:r>
            <a:r>
              <a:rPr lang="fi-FI"/>
              <a:t> </a:t>
            </a:r>
            <a:r>
              <a:rPr lang="fi-FI" err="1"/>
              <a:t>Master</a:t>
            </a:r>
            <a:r>
              <a:rPr lang="fi-FI"/>
              <a:t> </a:t>
            </a:r>
            <a:r>
              <a:rPr lang="fi-FI" err="1"/>
              <a:t>title</a:t>
            </a:r>
            <a:r>
              <a:rPr lang="fi-FI"/>
              <a:t> </a:t>
            </a:r>
            <a:r>
              <a:rPr lang="fi-FI" err="1"/>
              <a:t>style</a:t>
            </a:r>
            <a:endParaRPr lang="en-US"/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5143500" y="6145215"/>
            <a:ext cx="1536700" cy="382645"/>
          </a:xfrm>
        </p:spPr>
        <p:txBody>
          <a:bodyPr lIns="0" tIns="0" rIns="0" bIns="0"/>
          <a:lstStyle>
            <a:lvl1pPr marL="0">
              <a:lnSpc>
                <a:spcPts val="810"/>
              </a:lnSpc>
              <a:spcBef>
                <a:spcPts val="0"/>
              </a:spcBef>
              <a:buNone/>
              <a:defRPr sz="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6859589" y="6145215"/>
            <a:ext cx="1701801" cy="382645"/>
          </a:xfrm>
        </p:spPr>
        <p:txBody>
          <a:bodyPr lIns="0" tIns="0" rIns="0" bIns="0"/>
          <a:lstStyle>
            <a:lvl1pPr marL="0">
              <a:lnSpc>
                <a:spcPts val="810"/>
              </a:lnSpc>
              <a:spcBef>
                <a:spcPts val="0"/>
              </a:spcBef>
              <a:buNone/>
              <a:defRPr sz="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8"/>
          </p:nvPr>
        </p:nvSpPr>
        <p:spPr>
          <a:xfrm>
            <a:off x="3429000" y="6145213"/>
            <a:ext cx="1544638" cy="127000"/>
          </a:xfrm>
        </p:spPr>
        <p:txBody>
          <a:bodyPr lIns="0" tIns="0" rIns="0" bIns="0" anchor="t"/>
          <a:lstStyle>
            <a:lvl1pPr algn="l">
              <a:defRPr sz="800"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>
          <a:xfrm>
            <a:off x="3429000" y="6273800"/>
            <a:ext cx="1544638" cy="125413"/>
          </a:xfrm>
        </p:spPr>
        <p:txBody>
          <a:bodyPr lIns="0" tIns="0" rIns="0" bIns="0" anchor="t"/>
          <a:lstStyle>
            <a:lvl1pPr>
              <a:defRPr sz="800" b="1"/>
            </a:lvl1pPr>
          </a:lstStyle>
          <a:p>
            <a:pPr>
              <a:defRPr/>
            </a:pPr>
            <a:fld id="{91D02B3E-27A8-0F4E-B23B-CCEB8D583E96}" type="datetime1">
              <a:rPr lang="de-DE" smtClean="0"/>
              <a:t>05.04.2021</a:t>
            </a:fld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20"/>
          </p:nvPr>
        </p:nvSpPr>
        <p:spPr>
          <a:xfrm>
            <a:off x="3429000" y="6402388"/>
            <a:ext cx="1544638" cy="125412"/>
          </a:xfrm>
        </p:spPr>
        <p:txBody>
          <a:bodyPr lIns="0" tIns="0" rIns="0" bIns="0" anchor="t"/>
          <a:lstStyle>
            <a:lvl1pPr algn="l">
              <a:defRPr sz="800" b="1"/>
            </a:lvl1pPr>
          </a:lstStyle>
          <a:p>
            <a:pPr>
              <a:defRPr/>
            </a:pPr>
            <a:fld id="{A05597E2-BB32-4F6B-84FE-6C16B84E6F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7914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73088" y="5813425"/>
            <a:ext cx="7988300" cy="65088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77925" tIns="38963" rIns="77925" bIns="38963" anchor="ctr"/>
          <a:lstStyle/>
          <a:p>
            <a:pPr algn="ctr" defTabSz="389626" eaLnBrk="1" hangingPunct="1">
              <a:defRPr/>
            </a:pPr>
            <a:r>
              <a:rPr lang="en-US" sz="1500">
                <a:solidFill>
                  <a:schemeClr val="accent2"/>
                </a:solidFill>
                <a:ea typeface="ＭＳ Ｐゴシック" pitchFamily="-106" charset="-128"/>
                <a:cs typeface="ＭＳ Ｐゴシック" pitchFamily="-106" charset="-128"/>
              </a:rPr>
              <a:t>  </a:t>
            </a:r>
          </a:p>
        </p:txBody>
      </p:sp>
      <p:sp>
        <p:nvSpPr>
          <p:cNvPr id="9" name="Rectangle 8"/>
          <p:cNvSpPr/>
          <p:nvPr/>
        </p:nvSpPr>
        <p:spPr>
          <a:xfrm>
            <a:off x="573088" y="1138238"/>
            <a:ext cx="7988300" cy="635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77925" tIns="38963" rIns="77925" bIns="38963" anchor="ctr"/>
          <a:lstStyle/>
          <a:p>
            <a:pPr algn="ctr" defTabSz="389626" eaLnBrk="1" hangingPunct="1">
              <a:defRPr/>
            </a:pPr>
            <a:r>
              <a:rPr lang="en-US" sz="1500">
                <a:solidFill>
                  <a:schemeClr val="accent2"/>
                </a:solidFill>
                <a:ea typeface="ＭＳ Ｐゴシック" pitchFamily="-106" charset="-128"/>
                <a:cs typeface="ＭＳ Ｐゴシック" pitchFamily="-106" charset="-128"/>
              </a:rPr>
              <a:t>  </a:t>
            </a:r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72400" y="1497600"/>
            <a:ext cx="6285600" cy="4136400"/>
          </a:xfrm>
        </p:spPr>
        <p:txBody>
          <a:bodyPr lIns="0" tIns="0" rIns="0" bIns="0">
            <a:normAutofit/>
          </a:bodyPr>
          <a:lstStyle>
            <a:lvl1pPr>
              <a:lnSpc>
                <a:spcPts val="1704"/>
              </a:lnSpc>
              <a:buNone/>
              <a:defRPr sz="1400" b="1"/>
            </a:lvl1pPr>
          </a:lstStyle>
          <a:p>
            <a:pPr lvl="0"/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edit</a:t>
            </a:r>
            <a:r>
              <a:rPr lang="fi-FI"/>
              <a:t> </a:t>
            </a:r>
            <a:r>
              <a:rPr lang="fi-FI" err="1"/>
              <a:t>Master</a:t>
            </a:r>
            <a:r>
              <a:rPr lang="fi-FI"/>
              <a:t> </a:t>
            </a:r>
            <a:r>
              <a:rPr lang="fi-FI" err="1"/>
              <a:t>text</a:t>
            </a:r>
            <a:r>
              <a:rPr lang="fi-FI"/>
              <a:t> </a:t>
            </a:r>
            <a:r>
              <a:rPr lang="fi-FI" err="1"/>
              <a:t>styles</a:t>
            </a:r>
            <a:endParaRPr lang="fi-FI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72400" y="487740"/>
            <a:ext cx="7772400" cy="900000"/>
          </a:xfrm>
        </p:spPr>
        <p:txBody>
          <a:bodyPr lIns="0" tIns="0" rIns="0" bIns="0" anchor="t">
            <a:noAutofit/>
          </a:bodyPr>
          <a:lstStyle>
            <a:lvl1pPr algn="l">
              <a:defRPr sz="2700" b="1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edit</a:t>
            </a:r>
            <a:r>
              <a:rPr lang="fi-FI"/>
              <a:t> </a:t>
            </a:r>
            <a:r>
              <a:rPr lang="fi-FI" err="1"/>
              <a:t>Master</a:t>
            </a:r>
            <a:r>
              <a:rPr lang="fi-FI"/>
              <a:t> </a:t>
            </a:r>
            <a:r>
              <a:rPr lang="fi-FI" err="1"/>
              <a:t>title</a:t>
            </a:r>
            <a:r>
              <a:rPr lang="fi-FI"/>
              <a:t> </a:t>
            </a:r>
            <a:r>
              <a:rPr lang="fi-FI" err="1"/>
              <a:t>style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5143500" y="6145215"/>
            <a:ext cx="1536700" cy="382645"/>
          </a:xfrm>
        </p:spPr>
        <p:txBody>
          <a:bodyPr lIns="0" tIns="0" rIns="0" bIns="0"/>
          <a:lstStyle>
            <a:lvl1pPr marL="0">
              <a:lnSpc>
                <a:spcPts val="810"/>
              </a:lnSpc>
              <a:spcBef>
                <a:spcPts val="0"/>
              </a:spcBef>
              <a:buNone/>
              <a:defRPr sz="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6859589" y="6145215"/>
            <a:ext cx="1701801" cy="382645"/>
          </a:xfrm>
        </p:spPr>
        <p:txBody>
          <a:bodyPr lIns="0" tIns="0" rIns="0" bIns="0"/>
          <a:lstStyle>
            <a:lvl1pPr marL="0">
              <a:lnSpc>
                <a:spcPts val="810"/>
              </a:lnSpc>
              <a:spcBef>
                <a:spcPts val="0"/>
              </a:spcBef>
              <a:buNone/>
              <a:defRPr sz="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8"/>
          </p:nvPr>
        </p:nvSpPr>
        <p:spPr>
          <a:xfrm>
            <a:off x="3429000" y="6145213"/>
            <a:ext cx="1544638" cy="127000"/>
          </a:xfrm>
        </p:spPr>
        <p:txBody>
          <a:bodyPr lIns="0" tIns="0" rIns="0" bIns="0" anchor="t"/>
          <a:lstStyle>
            <a:lvl1pPr algn="l">
              <a:defRPr sz="800"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9"/>
          </p:nvPr>
        </p:nvSpPr>
        <p:spPr>
          <a:xfrm>
            <a:off x="3429000" y="6273800"/>
            <a:ext cx="1544638" cy="125413"/>
          </a:xfrm>
        </p:spPr>
        <p:txBody>
          <a:bodyPr lIns="0" tIns="0" rIns="0" bIns="0" anchor="t"/>
          <a:lstStyle>
            <a:lvl1pPr>
              <a:defRPr sz="800" b="1"/>
            </a:lvl1pPr>
          </a:lstStyle>
          <a:p>
            <a:pPr>
              <a:defRPr/>
            </a:pPr>
            <a:fld id="{A8FE07CC-AC21-574B-A686-89370C27A07E}" type="datetime1">
              <a:rPr lang="de-DE" smtClean="0"/>
              <a:t>05.04.2021</a:t>
            </a:fld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20"/>
          </p:nvPr>
        </p:nvSpPr>
        <p:spPr>
          <a:xfrm>
            <a:off x="3429000" y="6402388"/>
            <a:ext cx="1544638" cy="125412"/>
          </a:xfrm>
        </p:spPr>
        <p:txBody>
          <a:bodyPr lIns="0" tIns="0" rIns="0" bIns="0" anchor="t"/>
          <a:lstStyle>
            <a:lvl1pPr algn="l">
              <a:defRPr sz="800" b="1"/>
            </a:lvl1pPr>
          </a:lstStyle>
          <a:p>
            <a:pPr>
              <a:defRPr/>
            </a:pPr>
            <a:r>
              <a:rPr lang="et-EE" altLang="en-US"/>
              <a:t>Page </a:t>
            </a:r>
            <a:fld id="{7ACE66E0-BE04-47BA-A62D-7BFC499E819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9742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325" y="119063"/>
            <a:ext cx="8520113" cy="962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23850" y="1268413"/>
            <a:ext cx="4171950" cy="48974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68413"/>
            <a:ext cx="4171950" cy="48974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defTabSz="388938"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854756007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4" descr="Aalto_EN_Electr-Eng_21_RGB_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0" t="6174"/>
          <a:stretch>
            <a:fillRect/>
          </a:stretch>
        </p:blipFill>
        <p:spPr bwMode="auto">
          <a:xfrm>
            <a:off x="0" y="0"/>
            <a:ext cx="2162175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7925" tIns="38963" rIns="77925" bIns="3896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7925" tIns="38963" rIns="77925" bIns="389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77925" tIns="38963" rIns="77925" bIns="38963" numCol="1" anchor="ctr" anchorCtr="0" compatLnSpc="1">
            <a:prstTxWarp prst="textNoShape">
              <a:avLst/>
            </a:prstTxWarp>
          </a:bodyPr>
          <a:lstStyle>
            <a:lvl1pPr defTabSz="389626" eaLnBrk="1" hangingPunct="1">
              <a:defRPr sz="1000">
                <a:solidFill>
                  <a:srgbClr val="898989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9323FBC3-C222-AD4C-BEC8-9F7528AB2720}" type="datetime1">
              <a:rPr lang="de-DE" smtClean="0"/>
              <a:t>05.04.2021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77925" tIns="38963" rIns="77925" bIns="38963" numCol="1" anchor="ctr" anchorCtr="0" compatLnSpc="1">
            <a:prstTxWarp prst="textNoShape">
              <a:avLst/>
            </a:prstTxWarp>
          </a:bodyPr>
          <a:lstStyle>
            <a:lvl1pPr algn="ctr" defTabSz="389626" eaLnBrk="1" hangingPunct="1">
              <a:defRPr sz="1000">
                <a:solidFill>
                  <a:srgbClr val="898989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77925" tIns="38963" rIns="77925" bIns="38963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1049652F-9372-4B86-AABD-EF97F90847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8" name="Rectangle 7"/>
          <p:cNvSpPr/>
          <p:nvPr/>
        </p:nvSpPr>
        <p:spPr>
          <a:xfrm>
            <a:off x="406400" y="1712913"/>
            <a:ext cx="8328025" cy="392112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25" tIns="38963" rIns="77925" bIns="38963" anchor="ctr"/>
          <a:lstStyle/>
          <a:p>
            <a:pPr algn="ctr" defTabSz="389626" eaLnBrk="1" hangingPunct="1">
              <a:defRPr/>
            </a:pPr>
            <a:endParaRPr lang="en-US" sz="1500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87" r:id="rId1"/>
  </p:sldLayoutIdLst>
  <p:hf hdr="0" ftr="0"/>
  <p:txStyles>
    <p:titleStyle>
      <a:lvl1pPr algn="ctr" defTabSz="388938" rtl="0" eaLnBrk="0" fontAlgn="base" hangingPunct="0">
        <a:spcBef>
          <a:spcPct val="0"/>
        </a:spcBef>
        <a:spcAft>
          <a:spcPct val="0"/>
        </a:spcAft>
        <a:defRPr sz="3700" kern="1200">
          <a:solidFill>
            <a:schemeClr val="tx1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defTabSz="388938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2pPr>
      <a:lvl3pPr algn="ctr" defTabSz="388938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3pPr>
      <a:lvl4pPr algn="ctr" defTabSz="388938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4pPr>
      <a:lvl5pPr algn="ctr" defTabSz="388938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5pPr>
      <a:lvl6pPr marL="389626" algn="ctr" defTabSz="389626" rtl="0" eaLnBrk="1" fontAlgn="base" hangingPunct="1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779252" algn="ctr" defTabSz="389626" rtl="0" eaLnBrk="1" fontAlgn="base" hangingPunct="1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168878" algn="ctr" defTabSz="389626" rtl="0" eaLnBrk="1" fontAlgn="base" hangingPunct="1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558503" algn="ctr" defTabSz="389626" rtl="0" eaLnBrk="1" fontAlgn="base" hangingPunct="1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292100" indent="-292100" algn="l" defTabSz="388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631825" indent="-242888" algn="l" defTabSz="388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ＭＳ Ｐゴシック" pitchFamily="-65" charset="-128"/>
          <a:cs typeface="ＭＳ Ｐゴシック"/>
        </a:defRPr>
      </a:lvl2pPr>
      <a:lvl3pPr marL="973138" indent="-193675" algn="l" defTabSz="388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ＭＳ Ｐゴシック"/>
        </a:defRPr>
      </a:lvl3pPr>
      <a:lvl4pPr marL="1363663" indent="-193675" algn="l" defTabSz="388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ＭＳ Ｐゴシック" pitchFamily="-65" charset="-128"/>
          <a:cs typeface="ＭＳ Ｐゴシック"/>
        </a:defRPr>
      </a:lvl4pPr>
      <a:lvl5pPr marL="1752600" indent="-193675" algn="l" defTabSz="388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700" kern="1200">
          <a:solidFill>
            <a:schemeClr val="tx1"/>
          </a:solidFill>
          <a:latin typeface="+mn-lt"/>
          <a:ea typeface="ＭＳ Ｐゴシック" pitchFamily="-65" charset="-128"/>
          <a:cs typeface="ＭＳ Ｐゴシック"/>
        </a:defRPr>
      </a:lvl5pPr>
      <a:lvl6pPr marL="2142942" indent="-194813" algn="l" defTabSz="389626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32568" indent="-194813" algn="l" defTabSz="389626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22194" indent="-194813" algn="l" defTabSz="389626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11820" indent="-194813" algn="l" defTabSz="389626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626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252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878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503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8129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755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7381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7007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3" descr="Aalto_EN_Electr-Eng_13_RGB_2"/>
          <p:cNvPicPr>
            <a:picLocks noChangeAspect="1" noChangeArrowheads="1"/>
          </p:cNvPicPr>
          <p:nvPr userDrawn="1"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5815013"/>
            <a:ext cx="2519363" cy="104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7925" tIns="38963" rIns="77925" bIns="3896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en-US"/>
              <a:t>Click to edit Master title style</a:t>
            </a:r>
            <a:endParaRPr lang="en-US" altLang="en-US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7925" tIns="38963" rIns="77925" bIns="389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en-US"/>
              <a:t>Click to edit Master text styles</a:t>
            </a:r>
          </a:p>
          <a:p>
            <a:pPr lvl="1"/>
            <a:r>
              <a:rPr lang="fi-FI" altLang="en-US"/>
              <a:t>Second level</a:t>
            </a:r>
          </a:p>
          <a:p>
            <a:pPr lvl="2"/>
            <a:r>
              <a:rPr lang="fi-FI" altLang="en-US"/>
              <a:t>Third level</a:t>
            </a:r>
          </a:p>
          <a:p>
            <a:pPr lvl="3"/>
            <a:r>
              <a:rPr lang="fi-FI" altLang="en-US"/>
              <a:t>Fourth level</a:t>
            </a:r>
          </a:p>
          <a:p>
            <a:pPr lvl="4"/>
            <a:r>
              <a:rPr lang="fi-FI" altLang="en-US"/>
              <a:t>Fifth level</a:t>
            </a:r>
            <a:endParaRPr lang="en-US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77925" tIns="38963" rIns="77925" bIns="38963" numCol="1" anchor="ctr" anchorCtr="0" compatLnSpc="1">
            <a:prstTxWarp prst="textNoShape">
              <a:avLst/>
            </a:prstTxWarp>
          </a:bodyPr>
          <a:lstStyle>
            <a:lvl1pPr defTabSz="389626" eaLnBrk="1" hangingPunct="1">
              <a:defRPr sz="1000">
                <a:solidFill>
                  <a:srgbClr val="898989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0DB98026-B025-A74C-8943-469E1F3E63F1}" type="datetime1">
              <a:rPr lang="de-DE" smtClean="0"/>
              <a:t>05.04.2021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77925" tIns="38963" rIns="77925" bIns="38963" numCol="1" anchor="ctr" anchorCtr="0" compatLnSpc="1">
            <a:prstTxWarp prst="textNoShape">
              <a:avLst/>
            </a:prstTxWarp>
          </a:bodyPr>
          <a:lstStyle>
            <a:lvl1pPr algn="ctr" defTabSz="389626" eaLnBrk="1" hangingPunct="1">
              <a:defRPr sz="1000">
                <a:solidFill>
                  <a:srgbClr val="898989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77925" tIns="38963" rIns="77925" bIns="38963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E0A0211-A76A-4511-A964-36F8689660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90" r:id="rId1"/>
    <p:sldLayoutId id="2147484791" r:id="rId2"/>
    <p:sldLayoutId id="2147484792" r:id="rId3"/>
    <p:sldLayoutId id="2147484794" r:id="rId4"/>
  </p:sldLayoutIdLst>
  <p:hf hdr="0" ftr="0"/>
  <p:txStyles>
    <p:titleStyle>
      <a:lvl1pPr algn="ctr" defTabSz="388938" rtl="0" eaLnBrk="0" fontAlgn="base" hangingPunct="0">
        <a:spcBef>
          <a:spcPct val="0"/>
        </a:spcBef>
        <a:spcAft>
          <a:spcPct val="0"/>
        </a:spcAft>
        <a:defRPr sz="3700" kern="1200">
          <a:solidFill>
            <a:schemeClr val="tx1"/>
          </a:solidFill>
          <a:latin typeface="+mj-lt"/>
          <a:ea typeface="ＭＳ Ｐゴシック" pitchFamily="-108" charset="-128"/>
          <a:cs typeface="ＭＳ Ｐゴシック" pitchFamily="-108" charset="-128"/>
        </a:defRPr>
      </a:lvl1pPr>
      <a:lvl2pPr algn="ctr" defTabSz="388938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2pPr>
      <a:lvl3pPr algn="ctr" defTabSz="388938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3pPr>
      <a:lvl4pPr algn="ctr" defTabSz="388938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4pPr>
      <a:lvl5pPr algn="ctr" defTabSz="388938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5pPr>
      <a:lvl6pPr marL="389626" algn="ctr" defTabSz="389626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6pPr>
      <a:lvl7pPr marL="779252" algn="ctr" defTabSz="389626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7pPr>
      <a:lvl8pPr marL="1168878" algn="ctr" defTabSz="389626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8pPr>
      <a:lvl9pPr marL="1558503" algn="ctr" defTabSz="389626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9pPr>
    </p:titleStyle>
    <p:bodyStyle>
      <a:lvl1pPr marL="292100" indent="-292100" algn="l" defTabSz="388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ＭＳ Ｐゴシック" pitchFamily="-108" charset="-128"/>
          <a:cs typeface="ＭＳ Ｐゴシック" pitchFamily="-108" charset="-128"/>
        </a:defRPr>
      </a:lvl1pPr>
      <a:lvl2pPr marL="631825" indent="-242888" algn="l" defTabSz="388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ＭＳ Ｐゴシック" pitchFamily="-108" charset="-128"/>
          <a:cs typeface="ＭＳ Ｐゴシック"/>
        </a:defRPr>
      </a:lvl2pPr>
      <a:lvl3pPr marL="973138" indent="-193675" algn="l" defTabSz="388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pitchFamily="-108" charset="-128"/>
          <a:cs typeface="ＭＳ Ｐゴシック"/>
        </a:defRPr>
      </a:lvl3pPr>
      <a:lvl4pPr marL="1363663" indent="-193675" algn="l" defTabSz="388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ＭＳ Ｐゴシック" pitchFamily="-108" charset="-128"/>
          <a:cs typeface="ＭＳ Ｐゴシック"/>
        </a:defRPr>
      </a:lvl4pPr>
      <a:lvl5pPr marL="1752600" indent="-193675" algn="l" defTabSz="388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700" kern="1200">
          <a:solidFill>
            <a:schemeClr val="tx1"/>
          </a:solidFill>
          <a:latin typeface="+mn-lt"/>
          <a:ea typeface="ＭＳ Ｐゴシック" pitchFamily="-108" charset="-128"/>
          <a:cs typeface="ＭＳ Ｐゴシック"/>
        </a:defRPr>
      </a:lvl5pPr>
      <a:lvl6pPr marL="2142942" indent="-194813" algn="l" defTabSz="389626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32568" indent="-194813" algn="l" defTabSz="389626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22194" indent="-194813" algn="l" defTabSz="389626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11820" indent="-194813" algn="l" defTabSz="389626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626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252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878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503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8129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755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7381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7007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2400" y="1772220"/>
            <a:ext cx="7777274" cy="2410209"/>
          </a:xfrm>
        </p:spPr>
        <p:txBody>
          <a:bodyPr>
            <a:normAutofit/>
          </a:bodyPr>
          <a:lstStyle/>
          <a:p>
            <a:r>
              <a:rPr lang="fi-FI" sz="3200">
                <a:ea typeface="+mj-lt"/>
                <a:cs typeface="+mj-lt"/>
              </a:rPr>
              <a:t>ELEC-E8423 - Smart Grid</a:t>
            </a:r>
            <a:br>
              <a:rPr lang="fi-FI" sz="3200">
                <a:ea typeface="+mj-lt"/>
                <a:cs typeface="+mj-lt"/>
              </a:rPr>
            </a:br>
            <a:br>
              <a:rPr lang="fi-FI" sz="3200">
                <a:ea typeface="+mj-lt"/>
                <a:cs typeface="+mj-lt"/>
              </a:rPr>
            </a:br>
            <a:r>
              <a:rPr lang="fi-FI" sz="3200" err="1">
                <a:ea typeface="+mj-lt"/>
                <a:cs typeface="+mj-lt"/>
              </a:rPr>
              <a:t>Wind</a:t>
            </a:r>
            <a:r>
              <a:rPr lang="fi-FI" sz="3200">
                <a:ea typeface="+mj-lt"/>
                <a:cs typeface="+mj-lt"/>
              </a:rPr>
              <a:t> </a:t>
            </a:r>
            <a:r>
              <a:rPr lang="fi-FI" sz="3200" err="1">
                <a:ea typeface="+mj-lt"/>
                <a:cs typeface="+mj-lt"/>
              </a:rPr>
              <a:t>power</a:t>
            </a:r>
            <a:r>
              <a:rPr lang="fi-FI" sz="3200">
                <a:ea typeface="+mj-lt"/>
                <a:cs typeface="+mj-lt"/>
              </a:rPr>
              <a:t> </a:t>
            </a:r>
            <a:r>
              <a:rPr lang="fi-FI" sz="3200" err="1">
                <a:ea typeface="+mj-lt"/>
                <a:cs typeface="+mj-lt"/>
              </a:rPr>
              <a:t>generation</a:t>
            </a:r>
            <a:r>
              <a:rPr lang="fi-FI" sz="3200">
                <a:ea typeface="+mj-lt"/>
                <a:cs typeface="+mj-lt"/>
              </a:rPr>
              <a:t> </a:t>
            </a:r>
            <a:r>
              <a:rPr lang="fi-FI" sz="3200" err="1">
                <a:ea typeface="+mj-lt"/>
                <a:cs typeface="+mj-lt"/>
              </a:rPr>
              <a:t>variation</a:t>
            </a:r>
            <a:r>
              <a:rPr lang="fi-FI" sz="3200">
                <a:ea typeface="+mj-lt"/>
                <a:cs typeface="+mj-lt"/>
              </a:rPr>
              <a:t> and </a:t>
            </a:r>
            <a:r>
              <a:rPr lang="fi-FI" sz="3200" err="1">
                <a:ea typeface="+mj-lt"/>
                <a:cs typeface="+mj-lt"/>
              </a:rPr>
              <a:t>its</a:t>
            </a:r>
            <a:r>
              <a:rPr lang="fi-FI" sz="3200">
                <a:ea typeface="+mj-lt"/>
                <a:cs typeface="+mj-lt"/>
              </a:rPr>
              <a:t> </a:t>
            </a:r>
            <a:r>
              <a:rPr lang="en-US" sz="3200" i="1">
                <a:ea typeface="+mj-lt"/>
                <a:cs typeface="+mj-lt"/>
              </a:rPr>
              <a:t>modeling</a:t>
            </a:r>
            <a:endParaRPr lang="en-US" sz="3200" b="0">
              <a:ea typeface="+mj-lt"/>
              <a:cs typeface="+mj-lt"/>
            </a:endParaRPr>
          </a:p>
          <a:p>
            <a:endParaRPr lang="fi-FI" sz="3200" i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2401" y="4182429"/>
            <a:ext cx="6285600" cy="1323370"/>
          </a:xfrm>
        </p:spPr>
        <p:txBody>
          <a:bodyPr>
            <a:normAutofit/>
          </a:bodyPr>
          <a:lstStyle/>
          <a:p>
            <a:r>
              <a:rPr lang="en-US" i="1">
                <a:ea typeface="+mn-lt"/>
                <a:cs typeface="+mn-lt"/>
              </a:rPr>
              <a:t>Julius Beranek, Ahmed </a:t>
            </a:r>
            <a:r>
              <a:rPr lang="en-US" i="1" err="1">
                <a:ea typeface="+mn-lt"/>
                <a:cs typeface="+mn-lt"/>
              </a:rPr>
              <a:t>Kishk</a:t>
            </a:r>
            <a:endParaRPr lang="en-US" err="1">
              <a:ea typeface="+mn-lt"/>
              <a:cs typeface="+mn-lt"/>
            </a:endParaRPr>
          </a:p>
          <a:p>
            <a:endParaRPr lang="en-US" i="1"/>
          </a:p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A4339F4-F578-485D-BD0F-91938B0ABDB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4479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8FBB71E-1AE0-4239-BDAD-E266634B6CB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2400" y="1497600"/>
            <a:ext cx="8060444" cy="4136400"/>
          </a:xfrm>
        </p:spPr>
        <p:txBody>
          <a:bodyPr/>
          <a:lstStyle/>
          <a:p>
            <a:r>
              <a:rPr lang="en-US" sz="1600" b="0">
                <a:ea typeface="+mn-lt"/>
                <a:cs typeface="+mn-lt"/>
              </a:rPr>
              <a:t>A. Inoue. (2006). "</a:t>
            </a:r>
            <a:r>
              <a:rPr lang="en-US" sz="1600" b="0" i="1">
                <a:ea typeface="+mn-lt"/>
                <a:cs typeface="+mn-lt"/>
              </a:rPr>
              <a:t>A calculation method of the total efficiency of wind generators"</a:t>
            </a:r>
            <a:r>
              <a:rPr lang="en-US" sz="1600" b="0">
                <a:ea typeface="+mn-lt"/>
                <a:cs typeface="+mn-lt"/>
              </a:rPr>
              <a:t>. Wiley Online Library.</a:t>
            </a:r>
          </a:p>
          <a:p>
            <a:endParaRPr lang="en-US" sz="1600" b="0">
              <a:cs typeface="Arial"/>
            </a:endParaRPr>
          </a:p>
          <a:p>
            <a:r>
              <a:rPr lang="en-US" sz="1600" b="0">
                <a:ea typeface="+mn-lt"/>
                <a:cs typeface="+mn-lt"/>
              </a:rPr>
              <a:t>N. Al-Abbadi, S. Rehman. (2009). "Wind Speed and Wind Power Characteristics for </a:t>
            </a:r>
            <a:r>
              <a:rPr lang="en-US" sz="1600" b="0" err="1">
                <a:ea typeface="+mn-lt"/>
                <a:cs typeface="+mn-lt"/>
              </a:rPr>
              <a:t>Gassim</a:t>
            </a:r>
            <a:r>
              <a:rPr lang="en-US" sz="1600" b="0">
                <a:ea typeface="+mn-lt"/>
                <a:cs typeface="+mn-lt"/>
              </a:rPr>
              <a:t>, Saudi Arabia". </a:t>
            </a:r>
            <a:r>
              <a:rPr lang="en-US" sz="1600" b="0" i="1">
                <a:ea typeface="+mn-lt"/>
                <a:cs typeface="+mn-lt"/>
              </a:rPr>
              <a:t>International Journal of Green Energy</a:t>
            </a:r>
            <a:r>
              <a:rPr lang="en-US" sz="1600" b="0">
                <a:ea typeface="+mn-lt"/>
                <a:cs typeface="+mn-lt"/>
              </a:rPr>
              <a:t>, </a:t>
            </a:r>
            <a:r>
              <a:rPr lang="en-US" sz="1600" b="0" i="1">
                <a:ea typeface="+mn-lt"/>
                <a:cs typeface="+mn-lt"/>
              </a:rPr>
              <a:t>6</a:t>
            </a:r>
            <a:r>
              <a:rPr lang="en-US" sz="1600" b="0">
                <a:ea typeface="+mn-lt"/>
                <a:cs typeface="+mn-lt"/>
              </a:rPr>
              <a:t>(2), 201–217. </a:t>
            </a:r>
            <a:endParaRPr lang="en-US" sz="1600" b="0">
              <a:cs typeface="Arial"/>
            </a:endParaRPr>
          </a:p>
          <a:p>
            <a:endParaRPr lang="en-US" sz="1600" b="0">
              <a:cs typeface="Arial"/>
            </a:endParaRPr>
          </a:p>
          <a:p>
            <a:r>
              <a:rPr lang="en-US" sz="1600" b="0">
                <a:ea typeface="+mn-lt"/>
                <a:cs typeface="+mn-lt"/>
              </a:rPr>
              <a:t>K. Tar, A. </a:t>
            </a:r>
            <a:r>
              <a:rPr lang="en-US" sz="1600" b="0" err="1">
                <a:ea typeface="+mn-lt"/>
                <a:cs typeface="+mn-lt"/>
              </a:rPr>
              <a:t>Kircsi</a:t>
            </a:r>
            <a:r>
              <a:rPr lang="en-US" sz="1600" b="0">
                <a:ea typeface="+mn-lt"/>
                <a:cs typeface="+mn-lt"/>
              </a:rPr>
              <a:t>, S. Sándor, T. Tóth, V. Róbert, K. László. (2015). </a:t>
            </a:r>
            <a:r>
              <a:rPr lang="en-US" sz="1600" b="0" i="1">
                <a:ea typeface="ＭＳ Ｐゴシック"/>
                <a:cs typeface="Arial"/>
              </a:rPr>
              <a:t>"</a:t>
            </a:r>
            <a:r>
              <a:rPr lang="en-US" sz="1600" b="0" i="1">
                <a:ea typeface="ＭＳ Ｐゴシック"/>
              </a:rPr>
              <a:t>Investigation of the wind power potential of the </a:t>
            </a:r>
            <a:r>
              <a:rPr lang="en-US" sz="1600" b="0" i="1" err="1">
                <a:ea typeface="ＭＳ Ｐゴシック"/>
              </a:rPr>
              <a:t>Hernád</a:t>
            </a:r>
            <a:r>
              <a:rPr lang="en-US" sz="1600" b="0" i="1">
                <a:ea typeface="ＭＳ Ｐゴシック"/>
              </a:rPr>
              <a:t> valley"</a:t>
            </a:r>
            <a:r>
              <a:rPr lang="en-US" sz="1600" b="0">
                <a:ea typeface="ＭＳ Ｐゴシック"/>
              </a:rPr>
              <a:t>. </a:t>
            </a:r>
            <a:r>
              <a:rPr lang="en-US" sz="1600" b="0" i="1">
                <a:ea typeface="+mn-lt"/>
                <a:cs typeface="+mn-lt"/>
              </a:rPr>
              <a:t>Landscape &amp; Environment.</a:t>
            </a:r>
            <a:endParaRPr lang="en-US" sz="1600" b="0" i="1">
              <a:ea typeface="ＭＳ Ｐゴシック"/>
              <a:cs typeface="+mn-lt"/>
            </a:endParaRPr>
          </a:p>
          <a:p>
            <a:endParaRPr lang="en-US" sz="1600" b="0">
              <a:cs typeface="+mn-lt"/>
            </a:endParaRPr>
          </a:p>
          <a:p>
            <a:r>
              <a:rPr lang="en-US" sz="1600" b="0">
                <a:ea typeface="+mn-lt"/>
                <a:cs typeface="+mn-lt"/>
              </a:rPr>
              <a:t>E. Dupont, R. </a:t>
            </a:r>
            <a:r>
              <a:rPr lang="en-US" sz="1600" b="0" err="1">
                <a:ea typeface="+mn-lt"/>
                <a:cs typeface="+mn-lt"/>
              </a:rPr>
              <a:t>Koppelaar</a:t>
            </a:r>
            <a:r>
              <a:rPr lang="en-US" sz="1600" b="0">
                <a:ea typeface="+mn-lt"/>
                <a:cs typeface="+mn-lt"/>
              </a:rPr>
              <a:t>, H. </a:t>
            </a:r>
            <a:r>
              <a:rPr lang="en-US" sz="1600" b="0" err="1">
                <a:ea typeface="+mn-lt"/>
                <a:cs typeface="+mn-lt"/>
              </a:rPr>
              <a:t>Jeanmart</a:t>
            </a:r>
            <a:r>
              <a:rPr lang="en-US" sz="1600" b="0">
                <a:ea typeface="+mn-lt"/>
                <a:cs typeface="+mn-lt"/>
              </a:rPr>
              <a:t>. (2018). </a:t>
            </a:r>
            <a:r>
              <a:rPr lang="en-US" sz="1600" b="0" i="1">
                <a:ea typeface="+mn-lt"/>
                <a:cs typeface="+mn-lt"/>
              </a:rPr>
              <a:t>"Global available wind energy with physical and energy return on investment constraints"</a:t>
            </a:r>
            <a:r>
              <a:rPr lang="en-US" sz="1600" b="0">
                <a:ea typeface="+mn-lt"/>
                <a:cs typeface="+mn-lt"/>
              </a:rPr>
              <a:t>. </a:t>
            </a:r>
            <a:r>
              <a:rPr lang="en-US" sz="1600" b="0" i="1">
                <a:ea typeface="+mn-lt"/>
                <a:cs typeface="+mn-lt"/>
              </a:rPr>
              <a:t>Applied Energy</a:t>
            </a:r>
            <a:r>
              <a:rPr lang="en-US" sz="1600" b="0">
                <a:ea typeface="+mn-lt"/>
                <a:cs typeface="+mn-lt"/>
              </a:rPr>
              <a:t>, </a:t>
            </a:r>
            <a:r>
              <a:rPr lang="en-US" sz="1600" b="0" i="1">
                <a:ea typeface="+mn-lt"/>
                <a:cs typeface="+mn-lt"/>
              </a:rPr>
              <a:t>209</a:t>
            </a:r>
            <a:r>
              <a:rPr lang="en-US" sz="1600" b="0">
                <a:ea typeface="+mn-lt"/>
                <a:cs typeface="+mn-lt"/>
              </a:rPr>
              <a:t>, 322–338. </a:t>
            </a:r>
            <a:endParaRPr lang="en-US" sz="1600" b="0">
              <a:cs typeface="Arial"/>
            </a:endParaRPr>
          </a:p>
          <a:p>
            <a:endParaRPr lang="en-US" sz="1600" b="0">
              <a:cs typeface="Arial"/>
            </a:endParaRPr>
          </a:p>
          <a:p>
            <a:r>
              <a:rPr lang="en-US" sz="1600" b="0">
                <a:ea typeface="+mn-lt"/>
                <a:cs typeface="+mn-lt"/>
              </a:rPr>
              <a:t>M. D. </a:t>
            </a:r>
            <a:r>
              <a:rPr lang="en-US" sz="1600" b="0" err="1">
                <a:ea typeface="+mn-lt"/>
                <a:cs typeface="+mn-lt"/>
              </a:rPr>
              <a:t>Madvar</a:t>
            </a:r>
            <a:r>
              <a:rPr lang="en-US" sz="1600" b="0">
                <a:ea typeface="+mn-lt"/>
                <a:cs typeface="+mn-lt"/>
              </a:rPr>
              <a:t>, F. Ahmadi, R. </a:t>
            </a:r>
            <a:r>
              <a:rPr lang="en-US" sz="1600" b="0" err="1">
                <a:ea typeface="+mn-lt"/>
                <a:cs typeface="+mn-lt"/>
              </a:rPr>
              <a:t>Shirmohammadi</a:t>
            </a:r>
            <a:r>
              <a:rPr lang="en-US" sz="1600" b="0">
                <a:ea typeface="+mn-lt"/>
                <a:cs typeface="+mn-lt"/>
              </a:rPr>
              <a:t>, A. Aslani. (2019). </a:t>
            </a:r>
            <a:r>
              <a:rPr lang="en-US" sz="1600" b="0" i="1">
                <a:ea typeface="+mn-lt"/>
                <a:cs typeface="+mn-lt"/>
              </a:rPr>
              <a:t>"Forecasting of wind energy technology domains based on the technology life cycle approach"</a:t>
            </a:r>
            <a:r>
              <a:rPr lang="en-US" sz="1600" b="0">
                <a:ea typeface="+mn-lt"/>
                <a:cs typeface="+mn-lt"/>
              </a:rPr>
              <a:t>. </a:t>
            </a:r>
            <a:r>
              <a:rPr lang="en-US" sz="1600" b="0" i="1">
                <a:ea typeface="+mn-lt"/>
                <a:cs typeface="+mn-lt"/>
              </a:rPr>
              <a:t>Energy Reports</a:t>
            </a:r>
            <a:r>
              <a:rPr lang="en-US" sz="1600" b="0">
                <a:ea typeface="+mn-lt"/>
                <a:cs typeface="+mn-lt"/>
              </a:rPr>
              <a:t>, </a:t>
            </a:r>
            <a:r>
              <a:rPr lang="en-US" sz="1600" b="0" i="1">
                <a:ea typeface="+mn-lt"/>
                <a:cs typeface="+mn-lt"/>
              </a:rPr>
              <a:t>5</a:t>
            </a:r>
            <a:r>
              <a:rPr lang="en-US" sz="1600" b="0">
                <a:ea typeface="+mn-lt"/>
                <a:cs typeface="+mn-lt"/>
              </a:rPr>
              <a:t>, 1236–1248.</a:t>
            </a:r>
            <a:endParaRPr lang="en-US" sz="1600" b="0">
              <a:cs typeface="Arial"/>
            </a:endParaRPr>
          </a:p>
          <a:p>
            <a:endParaRPr lang="en-US" sz="1600" b="0">
              <a:cs typeface="Arial"/>
            </a:endParaRPr>
          </a:p>
          <a:p>
            <a:endParaRPr lang="en-US" sz="1600" b="0">
              <a:cs typeface="Arial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228C0F7-5BD3-4569-8D3D-C6D3A11921F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err="1">
                <a:ea typeface="+mj-lt"/>
                <a:cs typeface="+mj-lt"/>
              </a:rPr>
              <a:t>Source</a:t>
            </a:r>
            <a:r>
              <a:rPr lang="fi-FI">
                <a:ea typeface="+mj-lt"/>
                <a:cs typeface="+mj-lt"/>
              </a:rPr>
              <a:t> </a:t>
            </a:r>
            <a:r>
              <a:rPr lang="fi-FI" err="1">
                <a:ea typeface="+mj-lt"/>
                <a:cs typeface="+mj-lt"/>
              </a:rPr>
              <a:t>material</a:t>
            </a:r>
            <a:r>
              <a:rPr lang="fi-FI">
                <a:ea typeface="+mj-lt"/>
                <a:cs typeface="+mj-lt"/>
              </a:rPr>
              <a:t> </a:t>
            </a:r>
            <a:r>
              <a:rPr lang="fi-FI" err="1">
                <a:ea typeface="+mj-lt"/>
                <a:cs typeface="+mj-lt"/>
              </a:rPr>
              <a:t>used</a:t>
            </a:r>
            <a:endParaRPr lang="en-US" err="1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BB4A5E-2E41-4D60-AE12-BCC2101C625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5A8287-A309-4051-96E8-01AA3540B7E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4D88AAE-575B-454B-BBF5-C0A439B3DC7B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>
              <a:defRPr/>
            </a:pPr>
            <a:fld id="{155131AB-D339-3A46-8F56-4A5FE1AA3C21}" type="datetime1">
              <a:rPr lang="de-DE" smtClean="0"/>
              <a:t>05.04.2021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A6E6D8-0855-449F-A806-A20DFE45648F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r>
              <a:rPr lang="et-EE" altLang="en-US"/>
              <a:t>Page </a:t>
            </a:r>
            <a:fld id="{7ACE66E0-BE04-47BA-A62D-7BFC499E8192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0085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572400" y="1525142"/>
            <a:ext cx="7988990" cy="2580268"/>
          </a:xfrm>
        </p:spPr>
        <p:txBody>
          <a:bodyPr>
            <a:normAutofit/>
          </a:bodyPr>
          <a:lstStyle/>
          <a:p>
            <a:pPr marL="285750" indent="-285750" eaLnBrk="1" hangingPunct="1">
              <a:lnSpc>
                <a:spcPct val="160000"/>
              </a:lnSpc>
              <a:buChar char="•"/>
            </a:pPr>
            <a:r>
              <a:rPr lang="en-US" sz="1600" dirty="0">
                <a:ea typeface="ＭＳ Ｐゴシック"/>
              </a:rPr>
              <a:t>Wind is the one of the fastest growing energy sources in the world</a:t>
            </a:r>
            <a:endParaRPr lang="en-US" sz="1600" dirty="0"/>
          </a:p>
          <a:p>
            <a:pPr marL="285750" indent="-285750">
              <a:lnSpc>
                <a:spcPct val="160000"/>
              </a:lnSpc>
              <a:buChar char="•"/>
            </a:pPr>
            <a:r>
              <a:rPr lang="en-US" sz="1600" dirty="0">
                <a:ea typeface="ＭＳ Ｐゴシック"/>
              </a:rPr>
              <a:t>It has the potential to cover all of the world's energy consumption</a:t>
            </a:r>
          </a:p>
          <a:p>
            <a:pPr marL="285750" indent="-285750">
              <a:lnSpc>
                <a:spcPct val="160000"/>
              </a:lnSpc>
              <a:buChar char="•"/>
            </a:pPr>
            <a:r>
              <a:rPr lang="en-US" sz="1600" dirty="0">
                <a:ea typeface="ＭＳ Ｐゴシック"/>
              </a:rPr>
              <a:t>Main problem: Fluctuating power output</a:t>
            </a:r>
          </a:p>
          <a:p>
            <a:pPr marL="285750" indent="-285750">
              <a:lnSpc>
                <a:spcPct val="160000"/>
              </a:lnSpc>
              <a:buChar char="•"/>
            </a:pPr>
            <a:endParaRPr lang="en-US" sz="1600" dirty="0">
              <a:ea typeface="ＭＳ Ｐゴシック"/>
            </a:endParaRPr>
          </a:p>
          <a:p>
            <a:pPr marL="0" indent="0">
              <a:lnSpc>
                <a:spcPct val="160000"/>
              </a:lnSpc>
            </a:pPr>
            <a:r>
              <a:rPr lang="en-US" sz="1600" dirty="0">
                <a:ea typeface="ＭＳ Ｐゴシック"/>
                <a:sym typeface="Wingdings" pitchFamily="2" charset="2"/>
              </a:rPr>
              <a:t> Ways to work with this fluctuations and solutions for it are needed</a:t>
            </a:r>
            <a:endParaRPr lang="en-US" sz="1600" dirty="0"/>
          </a:p>
          <a:p>
            <a:pPr marL="285750" indent="-285750">
              <a:lnSpc>
                <a:spcPct val="160000"/>
              </a:lnSpc>
              <a:buChar char="•"/>
            </a:pPr>
            <a:endParaRPr lang="en-US" sz="1600" dirty="0"/>
          </a:p>
          <a:p>
            <a:pPr marL="0" indent="0">
              <a:lnSpc>
                <a:spcPct val="160000"/>
              </a:lnSpc>
            </a:pPr>
            <a:endParaRPr lang="en-US" sz="1600" dirty="0">
              <a:ea typeface="ＭＳ Ｐゴシック"/>
            </a:endParaRPr>
          </a:p>
          <a:p>
            <a:pPr marL="0" indent="0">
              <a:lnSpc>
                <a:spcPct val="160000"/>
              </a:lnSpc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err="1"/>
              <a:t>Introduction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>
              <a:defRPr/>
            </a:pPr>
            <a:fld id="{B2F2CC57-CD3F-484E-A945-1A34549E55CB}" type="datetime1">
              <a:rPr lang="de-DE" smtClean="0"/>
              <a:t>05.04.2021</a:t>
            </a:fld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E72DD4F-F799-B548-9D4A-76CA5C6EE85F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r>
              <a:rPr lang="et-EE" altLang="en-US"/>
              <a:t>Page </a:t>
            </a:r>
            <a:fld id="{7ACE66E0-BE04-47BA-A62D-7BFC499E8192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8976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err="1">
                <a:ea typeface="ＭＳ Ｐゴシック"/>
              </a:rPr>
              <a:t>Wind</a:t>
            </a:r>
            <a:r>
              <a:rPr lang="fi-FI">
                <a:ea typeface="ＭＳ Ｐゴシック"/>
              </a:rPr>
              <a:t> </a:t>
            </a:r>
            <a:r>
              <a:rPr lang="fi-FI" err="1">
                <a:ea typeface="ＭＳ Ｐゴシック"/>
              </a:rPr>
              <a:t>speed</a:t>
            </a:r>
            <a:r>
              <a:rPr lang="fi-FI">
                <a:ea typeface="ＭＳ Ｐゴシック"/>
              </a:rPr>
              <a:t> </a:t>
            </a:r>
            <a:r>
              <a:rPr lang="fi-FI" err="1">
                <a:ea typeface="ＭＳ Ｐゴシック"/>
              </a:rPr>
              <a:t>variation</a:t>
            </a:r>
            <a:endParaRPr lang="en-US" err="1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>
              <a:defRPr/>
            </a:pPr>
            <a:fld id="{75634F51-38AC-794F-9DAD-A11C53FA0EA7}" type="datetime1">
              <a:rPr lang="de-DE" smtClean="0"/>
              <a:t>05.04.2021</a:t>
            </a:fld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E72DD4F-F799-B548-9D4A-76CA5C6EE85F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r>
              <a:rPr lang="et-EE" altLang="en-US"/>
              <a:t>Page </a:t>
            </a:r>
            <a:fld id="{7ACE66E0-BE04-47BA-A62D-7BFC499E8192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  <p:pic>
        <p:nvPicPr>
          <p:cNvPr id="19" name="Picture 19" descr="Map&#10;&#10;Description automatically generated">
            <a:extLst>
              <a:ext uri="{FF2B5EF4-FFF2-40B4-BE49-F238E27FC236}">
                <a16:creationId xmlns:a16="http://schemas.microsoft.com/office/drawing/2014/main" id="{30A1A83B-1FCF-4143-B3F4-303F98B7A7A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452" t="13531" r="125" b="190"/>
          <a:stretch/>
        </p:blipFill>
        <p:spPr>
          <a:xfrm>
            <a:off x="575731" y="1291529"/>
            <a:ext cx="3558019" cy="3782500"/>
          </a:xfrm>
          <a:prstGeom prst="rect">
            <a:avLst/>
          </a:prstGeom>
          <a:ln>
            <a:solidFill>
              <a:schemeClr val="accent3"/>
            </a:solidFill>
          </a:ln>
        </p:spPr>
      </p:pic>
      <p:pic>
        <p:nvPicPr>
          <p:cNvPr id="13" name="Picture 8" descr="Chart, line chart&#10;&#10;Description automatically generated">
            <a:extLst>
              <a:ext uri="{FF2B5EF4-FFF2-40B4-BE49-F238E27FC236}">
                <a16:creationId xmlns:a16="http://schemas.microsoft.com/office/drawing/2014/main" id="{E15BF70A-AFD0-4779-86DD-09C4C5C31A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0338" y="2554359"/>
            <a:ext cx="4990647" cy="3076525"/>
          </a:xfrm>
          <a:prstGeom prst="rect">
            <a:avLst/>
          </a:prstGeom>
          <a:ln>
            <a:solidFill>
              <a:schemeClr val="accent3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619A24C-5BFE-439C-8D99-12B583E7FAAA}"/>
                  </a:ext>
                </a:extLst>
              </p:cNvPr>
              <p:cNvSpPr txBox="1"/>
              <p:nvPr/>
            </p:nvSpPr>
            <p:spPr>
              <a:xfrm>
                <a:off x="4417287" y="1622035"/>
                <a:ext cx="4120479" cy="686855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>
                    <a:latin typeface="Arial"/>
                    <a:ea typeface="ＭＳ Ｐゴシック"/>
                    <a:cs typeface="Arial"/>
                  </a:rPr>
                  <a:t>Approximate increase of speed with height: v</a:t>
                </a:r>
                <a:r>
                  <a:rPr lang="en-US" sz="1600" baseline="-25000">
                    <a:latin typeface="Arial"/>
                    <a:ea typeface="ＭＳ Ｐゴシック"/>
                    <a:cs typeface="Arial"/>
                  </a:rPr>
                  <a:t>2 </a:t>
                </a:r>
                <a:r>
                  <a:rPr lang="en-US" sz="1600">
                    <a:latin typeface="Arial"/>
                    <a:ea typeface="ＭＳ Ｐゴシック"/>
                    <a:cs typeface="Arial"/>
                  </a:rPr>
                  <a:t>= v</a:t>
                </a:r>
                <a:r>
                  <a:rPr lang="en-US" sz="1600" baseline="-25000">
                    <a:latin typeface="Arial"/>
                    <a:ea typeface="ＭＳ Ｐゴシック"/>
                    <a:cs typeface="Arial"/>
                  </a:rPr>
                  <a:t>1</a:t>
                </a:r>
                <a:r>
                  <a:rPr lang="en-US" sz="1600">
                    <a:latin typeface="Arial"/>
                    <a:ea typeface="ＭＳ Ｐゴシック"/>
                    <a:cs typeface="Arial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 smtClean="0">
                            <a:latin typeface="Cambria Math" panose="02040503050406030204" pitchFamily="18" charset="0"/>
                            <a:ea typeface="ＭＳ Ｐゴシック"/>
                            <a:cs typeface="Arial"/>
                          </a:rPr>
                        </m:ctrlPr>
                      </m:fPr>
                      <m:num>
                        <m:r>
                          <a:rPr lang="de-DE" sz="1600" b="0" i="1" smtClean="0">
                            <a:latin typeface="Cambria Math" panose="02040503050406030204" pitchFamily="18" charset="0"/>
                            <a:ea typeface="ＭＳ Ｐゴシック"/>
                            <a:cs typeface="Arial"/>
                          </a:rPr>
                          <m:t>𝐻</m:t>
                        </m:r>
                        <m:r>
                          <a:rPr lang="de-DE" sz="1600" b="0" i="1" baseline="-25000" smtClean="0">
                            <a:latin typeface="Cambria Math" panose="02040503050406030204" pitchFamily="18" charset="0"/>
                            <a:ea typeface="ＭＳ Ｐゴシック"/>
                            <a:cs typeface="Arial"/>
                          </a:rPr>
                          <m:t>2</m:t>
                        </m:r>
                      </m:num>
                      <m:den>
                        <m:r>
                          <a:rPr lang="de-DE" sz="1600" b="0" i="1" smtClean="0">
                            <a:latin typeface="Cambria Math" panose="02040503050406030204" pitchFamily="18" charset="0"/>
                            <a:ea typeface="ＭＳ Ｐゴシック"/>
                            <a:cs typeface="Arial"/>
                          </a:rPr>
                          <m:t>𝐻</m:t>
                        </m:r>
                        <m:r>
                          <a:rPr lang="de-DE" sz="1600" b="0" i="1" baseline="-25000" smtClean="0">
                            <a:latin typeface="Cambria Math" panose="02040503050406030204" pitchFamily="18" charset="0"/>
                            <a:ea typeface="ＭＳ Ｐゴシック"/>
                            <a:cs typeface="Arial"/>
                          </a:rPr>
                          <m:t>1</m:t>
                        </m:r>
                      </m:den>
                    </m:f>
                    <m:r>
                      <a:rPr lang="de-DE" sz="1600" b="0" i="0" smtClean="0">
                        <a:latin typeface="Cambria Math" panose="02040503050406030204" pitchFamily="18" charset="0"/>
                        <a:ea typeface="ＭＳ Ｐゴシック"/>
                        <a:cs typeface="Arial"/>
                      </a:rPr>
                      <m:t> )</m:t>
                    </m:r>
                  </m:oMath>
                </a14:m>
                <a:r>
                  <a:rPr lang="en-US" sz="1600" baseline="30000">
                    <a:cs typeface="Arial"/>
                  </a:rPr>
                  <a:t>n</a:t>
                </a:r>
                <a:endParaRPr lang="en-US" sz="1600" baseline="-25000">
                  <a:cs typeface="Arial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619A24C-5BFE-439C-8D99-12B583E7FA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7287" y="1622035"/>
                <a:ext cx="4120479" cy="686855"/>
              </a:xfrm>
              <a:prstGeom prst="rect">
                <a:avLst/>
              </a:prstGeom>
              <a:blipFill>
                <a:blip r:embed="rId5"/>
                <a:stretch>
                  <a:fillRect l="-888" t="-2655" b="-35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5241C6D6-FB20-4BBA-81B2-46843E8952BF}"/>
              </a:ext>
            </a:extLst>
          </p:cNvPr>
          <p:cNvSpPr txBox="1"/>
          <p:nvPr/>
        </p:nvSpPr>
        <p:spPr>
          <a:xfrm>
            <a:off x="487967" y="5074636"/>
            <a:ext cx="2743200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50" i="1">
                <a:latin typeface="Arial"/>
                <a:ea typeface="ＭＳ Ｐゴシック"/>
                <a:cs typeface="Arial"/>
              </a:rPr>
              <a:t>Source: www.vortexfdc.com</a:t>
            </a:r>
            <a:endParaRPr lang="en-US" sz="1050" i="1">
              <a:latin typeface="Arial"/>
              <a:cs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CC2B4D6-BFC7-4A89-939D-C16442D0607F}"/>
              </a:ext>
            </a:extLst>
          </p:cNvPr>
          <p:cNvSpPr txBox="1"/>
          <p:nvPr/>
        </p:nvSpPr>
        <p:spPr>
          <a:xfrm>
            <a:off x="7045269" y="5586818"/>
            <a:ext cx="2004865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50" i="1">
                <a:latin typeface="Arial"/>
                <a:ea typeface="ＭＳ Ｐゴシック"/>
                <a:cs typeface="Arial"/>
              </a:rPr>
              <a:t>Source: Tar et al (2015)</a:t>
            </a:r>
          </a:p>
        </p:txBody>
      </p:sp>
    </p:spTree>
    <p:extLst>
      <p:ext uri="{BB962C8B-B14F-4D97-AF65-F5344CB8AC3E}">
        <p14:creationId xmlns:p14="http://schemas.microsoft.com/office/powerpoint/2010/main" val="41610897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err="1">
                <a:ea typeface="ＭＳ Ｐゴシック"/>
              </a:rPr>
              <a:t>Wind</a:t>
            </a:r>
            <a:r>
              <a:rPr lang="fi-FI">
                <a:ea typeface="ＭＳ Ｐゴシック"/>
              </a:rPr>
              <a:t> </a:t>
            </a:r>
            <a:r>
              <a:rPr lang="fi-FI" err="1">
                <a:ea typeface="ＭＳ Ｐゴシック"/>
              </a:rPr>
              <a:t>power</a:t>
            </a:r>
            <a:r>
              <a:rPr lang="fi-FI">
                <a:ea typeface="ＭＳ Ｐゴシック"/>
              </a:rPr>
              <a:t> </a:t>
            </a:r>
            <a:r>
              <a:rPr lang="fi-FI" err="1">
                <a:ea typeface="ＭＳ Ｐゴシック"/>
              </a:rPr>
              <a:t>calculation</a:t>
            </a:r>
            <a:endParaRPr lang="en-US" err="1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>
              <a:defRPr/>
            </a:pPr>
            <a:fld id="{1483A115-2FA0-474E-BF83-31F74A2BEFD5}" type="datetime1">
              <a:rPr lang="de-DE" smtClean="0"/>
              <a:t>05.04.2021</a:t>
            </a:fld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E72DD4F-F799-B548-9D4A-76CA5C6EE85F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r>
              <a:rPr lang="et-EE" altLang="en-US"/>
              <a:t>Page </a:t>
            </a:r>
            <a:fld id="{7ACE66E0-BE04-47BA-A62D-7BFC499E8192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44D95B3E-A527-4A0A-9AA1-2FF597EF13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124" y="3474817"/>
            <a:ext cx="2643809" cy="387018"/>
          </a:xfrm>
          <a:prstGeom prst="rect">
            <a:avLst/>
          </a:prstGeom>
        </p:spPr>
      </p:pic>
      <p:pic>
        <p:nvPicPr>
          <p:cNvPr id="15" name="Picture 8" descr="A picture containing diagram&#10;&#10;Description automatically generated">
            <a:extLst>
              <a:ext uri="{FF2B5EF4-FFF2-40B4-BE49-F238E27FC236}">
                <a16:creationId xmlns:a16="http://schemas.microsoft.com/office/drawing/2014/main" id="{9DC3C549-E288-487B-BEC2-4DD5DAA0BF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8010" y="1263306"/>
            <a:ext cx="3942821" cy="2427173"/>
          </a:xfrm>
          <a:prstGeom prst="rect">
            <a:avLst/>
          </a:prstGeom>
          <a:ln w="12700">
            <a:solidFill>
              <a:schemeClr val="accent3"/>
            </a:solidFill>
          </a:ln>
        </p:spPr>
      </p:pic>
      <p:sp>
        <p:nvSpPr>
          <p:cNvPr id="14" name="Left Brace 13">
            <a:extLst>
              <a:ext uri="{FF2B5EF4-FFF2-40B4-BE49-F238E27FC236}">
                <a16:creationId xmlns:a16="http://schemas.microsoft.com/office/drawing/2014/main" id="{6B81717F-ED93-4298-92E4-45301431355C}"/>
              </a:ext>
            </a:extLst>
          </p:cNvPr>
          <p:cNvSpPr/>
          <p:nvPr/>
        </p:nvSpPr>
        <p:spPr>
          <a:xfrm rot="5400000">
            <a:off x="1678143" y="2859908"/>
            <a:ext cx="141677" cy="1093423"/>
          </a:xfrm>
          <a:prstGeom prst="leftBrace">
            <a:avLst/>
          </a:prstGeom>
          <a:ln>
            <a:solidFill>
              <a:srgbClr val="4472C4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4322ECD-A66A-4F34-AC42-29EAECE610E7}"/>
              </a:ext>
            </a:extLst>
          </p:cNvPr>
          <p:cNvSpPr txBox="1"/>
          <p:nvPr/>
        </p:nvSpPr>
        <p:spPr>
          <a:xfrm>
            <a:off x="1085479" y="3034995"/>
            <a:ext cx="1324778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>
                <a:latin typeface="Arial"/>
                <a:ea typeface="ＭＳ Ｐゴシック"/>
                <a:cs typeface="Arial"/>
              </a:rPr>
              <a:t>Wind power</a:t>
            </a:r>
            <a:endParaRPr lang="en-US" sz="1600"/>
          </a:p>
        </p:txBody>
      </p:sp>
      <p:sp>
        <p:nvSpPr>
          <p:cNvPr id="18" name="Left Brace 17">
            <a:extLst>
              <a:ext uri="{FF2B5EF4-FFF2-40B4-BE49-F238E27FC236}">
                <a16:creationId xmlns:a16="http://schemas.microsoft.com/office/drawing/2014/main" id="{EEAE24C2-7ECE-496D-89EB-BC4EFD700398}"/>
              </a:ext>
            </a:extLst>
          </p:cNvPr>
          <p:cNvSpPr/>
          <p:nvPr/>
        </p:nvSpPr>
        <p:spPr>
          <a:xfrm rot="16200000">
            <a:off x="2175568" y="2828922"/>
            <a:ext cx="155448" cy="2119368"/>
          </a:xfrm>
          <a:prstGeom prst="leftBrace">
            <a:avLst/>
          </a:prstGeom>
          <a:ln>
            <a:solidFill>
              <a:srgbClr val="4472C4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CDA2FCA-DC8A-4E76-9A32-151B7C82C628}"/>
              </a:ext>
            </a:extLst>
          </p:cNvPr>
          <p:cNvSpPr txBox="1"/>
          <p:nvPr/>
        </p:nvSpPr>
        <p:spPr>
          <a:xfrm>
            <a:off x="1516884" y="3885509"/>
            <a:ext cx="1490031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>
                <a:latin typeface="Arial"/>
                <a:ea typeface="ＭＳ Ｐゴシック"/>
                <a:cs typeface="Arial"/>
              </a:rPr>
              <a:t>Power output</a:t>
            </a:r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870E577-5E5B-4846-B420-B7D766B6A77A}"/>
              </a:ext>
            </a:extLst>
          </p:cNvPr>
          <p:cNvSpPr txBox="1"/>
          <p:nvPr/>
        </p:nvSpPr>
        <p:spPr>
          <a:xfrm>
            <a:off x="581883" y="4218905"/>
            <a:ext cx="3947956" cy="152400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4472C4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1600">
                <a:latin typeface="Arial"/>
                <a:ea typeface="ＭＳ Ｐゴシック"/>
                <a:cs typeface="Arial"/>
              </a:rPr>
              <a:t>Max Cp for HAWT = 0.59 (Betz Limit)</a:t>
            </a:r>
            <a:endParaRPr lang="en-US"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1600">
                <a:latin typeface="Arial"/>
                <a:ea typeface="ＭＳ Ｐゴシック"/>
                <a:cs typeface="Arial"/>
              </a:rPr>
              <a:t>For VAWT, potential energy can be converted to kinetic energy and the max theoretical Cp can reach 1.18</a:t>
            </a:r>
            <a:endParaRPr lang="en-US" sz="1600">
              <a:cs typeface="Arial"/>
            </a:endParaRPr>
          </a:p>
        </p:txBody>
      </p:sp>
      <p:pic>
        <p:nvPicPr>
          <p:cNvPr id="9" name="Picture 9" descr="Diagram&#10;&#10;Description automatically generated">
            <a:extLst>
              <a:ext uri="{FF2B5EF4-FFF2-40B4-BE49-F238E27FC236}">
                <a16:creationId xmlns:a16="http://schemas.microsoft.com/office/drawing/2014/main" id="{33789A5C-C165-4E3F-B0AB-CC52B81126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3006" y="4224049"/>
            <a:ext cx="3936749" cy="1518019"/>
          </a:xfrm>
          <a:prstGeom prst="rect">
            <a:avLst/>
          </a:prstGeom>
          <a:ln w="12700">
            <a:solidFill>
              <a:srgbClr val="4472C4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35D53CB-21ED-4FCF-833E-C13C6F6EFE72}"/>
              </a:ext>
            </a:extLst>
          </p:cNvPr>
          <p:cNvSpPr txBox="1"/>
          <p:nvPr/>
        </p:nvSpPr>
        <p:spPr>
          <a:xfrm>
            <a:off x="6728064" y="3696071"/>
            <a:ext cx="1861851" cy="2539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50" i="1">
                <a:latin typeface="Arial"/>
                <a:ea typeface="ＭＳ Ｐゴシック"/>
                <a:cs typeface="Arial"/>
              </a:rPr>
              <a:t>Source: Dupont et al (2017)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70B3ACE-5658-4E52-AB24-4D2666A9E92D}"/>
              </a:ext>
            </a:extLst>
          </p:cNvPr>
          <p:cNvSpPr txBox="1"/>
          <p:nvPr/>
        </p:nvSpPr>
        <p:spPr>
          <a:xfrm>
            <a:off x="6858245" y="5513096"/>
            <a:ext cx="2743200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50" i="1">
                <a:latin typeface="Arial"/>
                <a:ea typeface="ＭＳ Ｐゴシック"/>
                <a:cs typeface="Arial"/>
              </a:rPr>
              <a:t>Source: Inoue et al (2006)</a:t>
            </a:r>
            <a:endParaRPr lang="en-US" sz="1050" i="1">
              <a:cs typeface="Arial"/>
            </a:endParaRPr>
          </a:p>
        </p:txBody>
      </p:sp>
      <p:pic>
        <p:nvPicPr>
          <p:cNvPr id="21" name="Picture 21" descr="Diagram&#10;&#10;Description automatically generated">
            <a:extLst>
              <a:ext uri="{FF2B5EF4-FFF2-40B4-BE49-F238E27FC236}">
                <a16:creationId xmlns:a16="http://schemas.microsoft.com/office/drawing/2014/main" id="{3C061E18-9E61-4F89-801C-6BB7BC52C5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5231" y="1257715"/>
            <a:ext cx="3942188" cy="1758084"/>
          </a:xfrm>
          <a:prstGeom prst="rect">
            <a:avLst/>
          </a:prstGeom>
          <a:ln>
            <a:solidFill>
              <a:srgbClr val="4472C4"/>
            </a:solidFill>
          </a:ln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CB6DC0C4-E711-491E-85B8-3204F397547E}"/>
              </a:ext>
            </a:extLst>
          </p:cNvPr>
          <p:cNvSpPr txBox="1"/>
          <p:nvPr/>
        </p:nvSpPr>
        <p:spPr>
          <a:xfrm>
            <a:off x="2735434" y="2983913"/>
            <a:ext cx="1882508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50" i="1">
                <a:latin typeface="Arial"/>
                <a:ea typeface="ＭＳ Ｐゴシック"/>
                <a:cs typeface="Arial"/>
              </a:rPr>
              <a:t>Source: </a:t>
            </a:r>
            <a:r>
              <a:rPr lang="en-US" sz="1050" i="1" err="1">
                <a:latin typeface="Arial"/>
                <a:ea typeface="ＭＳ Ｐゴシック"/>
                <a:cs typeface="Arial"/>
              </a:rPr>
              <a:t>Madvar</a:t>
            </a:r>
            <a:r>
              <a:rPr lang="en-US" sz="1050" i="1">
                <a:latin typeface="Arial"/>
                <a:ea typeface="ＭＳ Ｐゴシック"/>
                <a:cs typeface="Arial"/>
              </a:rPr>
              <a:t> et al (2019)</a:t>
            </a:r>
            <a:endParaRPr lang="en-US" sz="1050" i="1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936986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CC36419-85B0-4EA9-BECA-B375C58402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787" y="1236161"/>
            <a:ext cx="6720603" cy="440346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/>
              <a:t>Impacts: Short- and Long-Term effects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AC13D26-31C4-4314-94DC-5B84BCEC6E45}"/>
              </a:ext>
            </a:extLst>
          </p:cNvPr>
          <p:cNvSpPr txBox="1"/>
          <p:nvPr/>
        </p:nvSpPr>
        <p:spPr>
          <a:xfrm>
            <a:off x="5908071" y="5494927"/>
            <a:ext cx="235352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i="1"/>
              <a:t>Source: </a:t>
            </a:r>
            <a:r>
              <a:rPr lang="en-US" sz="1050" i="1" err="1"/>
              <a:t>Holttinen</a:t>
            </a:r>
            <a:r>
              <a:rPr lang="en-US" sz="1050" i="1"/>
              <a:t> &amp; </a:t>
            </a:r>
            <a:r>
              <a:rPr lang="en-US" sz="1050" i="1" err="1"/>
              <a:t>Hirvonen</a:t>
            </a:r>
            <a:r>
              <a:rPr lang="en-US" sz="1050" i="1"/>
              <a:t> (2005)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01F81096-ED4F-8A49-BD57-7F914577AC36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>
              <a:defRPr/>
            </a:pPr>
            <a:fld id="{A27454BF-7FB2-DD47-A942-13520A09B361}" type="datetime1">
              <a:rPr lang="de-DE" smtClean="0"/>
              <a:t>05.04.2021</a:t>
            </a:fld>
            <a:endParaRPr lang="en-US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89FF0E76-BF65-9A41-90DC-1D8FDBF5D06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r>
              <a:rPr lang="et-EE" altLang="en-US"/>
              <a:t>Page </a:t>
            </a:r>
            <a:fld id="{7ACE66E0-BE04-47BA-A62D-7BFC499E8192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83545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err="1"/>
              <a:t>Forecast</a:t>
            </a:r>
            <a:r>
              <a:rPr lang="fi-FI"/>
              <a:t> of </a:t>
            </a:r>
            <a:r>
              <a:rPr lang="fi-FI" err="1"/>
              <a:t>wind</a:t>
            </a:r>
            <a:r>
              <a:rPr lang="fi-FI"/>
              <a:t> </a:t>
            </a:r>
            <a:r>
              <a:rPr lang="fi-FI" err="1"/>
              <a:t>power</a:t>
            </a:r>
            <a:r>
              <a:rPr lang="fi-FI"/>
              <a:t> 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1F3F1620-1BB4-FE40-BFF9-733DC7BE11F3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3429000" y="6399839"/>
            <a:ext cx="1544638" cy="125412"/>
          </a:xfrm>
        </p:spPr>
        <p:txBody>
          <a:bodyPr/>
          <a:lstStyle/>
          <a:p>
            <a:pPr>
              <a:defRPr/>
            </a:pPr>
            <a:r>
              <a:rPr lang="et-EE" altLang="en-US"/>
              <a:t>Page </a:t>
            </a:r>
            <a:fld id="{7ACE66E0-BE04-47BA-A62D-7BFC499E8192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E8AC0D3E-FB90-1C48-932B-FB03EF9405BE}"/>
              </a:ext>
            </a:extLst>
          </p:cNvPr>
          <p:cNvSpPr/>
          <p:nvPr/>
        </p:nvSpPr>
        <p:spPr>
          <a:xfrm>
            <a:off x="572400" y="1260415"/>
            <a:ext cx="7988990" cy="380173"/>
          </a:xfrm>
          <a:prstGeom prst="rect">
            <a:avLst/>
          </a:prstGeom>
          <a:solidFill>
            <a:schemeClr val="accent3"/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/>
              <a:t>Why do we even need a forecast?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3F5A23FA-73F7-9D43-BEA4-F5F3B4824F78}"/>
              </a:ext>
            </a:extLst>
          </p:cNvPr>
          <p:cNvSpPr/>
          <p:nvPr/>
        </p:nvSpPr>
        <p:spPr>
          <a:xfrm>
            <a:off x="572400" y="1640591"/>
            <a:ext cx="7988990" cy="949640"/>
          </a:xfrm>
          <a:prstGeom prst="rect">
            <a:avLst/>
          </a:prstGeom>
          <a:solidFill>
            <a:srgbClr val="0000FF">
              <a:alpha val="15000"/>
            </a:srgb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>
            <a:normAutofit fontScale="92500" lnSpcReduction="10000"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>
                <a:solidFill>
                  <a:schemeClr val="tx1"/>
                </a:solidFill>
              </a:rPr>
              <a:t>Wind power variation has enormous effects on the whole  grid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>
                <a:solidFill>
                  <a:schemeClr val="tx1"/>
                </a:solidFill>
              </a:rPr>
              <a:t>Needed to install effective countermeasures against these effects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>
                <a:solidFill>
                  <a:schemeClr val="tx1"/>
                </a:solidFill>
              </a:rPr>
              <a:t>Without a forecast,  a TSO has to assume that there is no wind generation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1400">
              <a:solidFill>
                <a:schemeClr val="tx1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1400">
              <a:solidFill>
                <a:schemeClr val="tx1"/>
              </a:solidFill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B2A92C24-C2C2-614C-ABDC-4F02D5F3A62B}"/>
              </a:ext>
            </a:extLst>
          </p:cNvPr>
          <p:cNvSpPr/>
          <p:nvPr/>
        </p:nvSpPr>
        <p:spPr>
          <a:xfrm>
            <a:off x="568208" y="2751912"/>
            <a:ext cx="7988990" cy="380175"/>
          </a:xfrm>
          <a:prstGeom prst="rect">
            <a:avLst/>
          </a:prstGeom>
          <a:solidFill>
            <a:schemeClr val="accent3"/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/>
              <a:t>Types of forecasting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31ED5A51-F857-5140-9BBF-057C56028E38}"/>
              </a:ext>
            </a:extLst>
          </p:cNvPr>
          <p:cNvSpPr/>
          <p:nvPr/>
        </p:nvSpPr>
        <p:spPr>
          <a:xfrm>
            <a:off x="568640" y="3499642"/>
            <a:ext cx="2592000" cy="747511"/>
          </a:xfrm>
          <a:prstGeom prst="rect">
            <a:avLst/>
          </a:prstGeom>
          <a:solidFill>
            <a:srgbClr val="0000FF">
              <a:alpha val="15000"/>
            </a:srgb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300">
                <a:solidFill>
                  <a:schemeClr val="tx1"/>
                </a:solidFill>
              </a:rPr>
              <a:t>Minutes to hours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300">
                <a:solidFill>
                  <a:schemeClr val="tx1"/>
                </a:solidFill>
              </a:rPr>
              <a:t>Controlling wind turbine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504EB233-A769-494C-9D06-2DC9A5511E00}"/>
              </a:ext>
            </a:extLst>
          </p:cNvPr>
          <p:cNvSpPr/>
          <p:nvPr/>
        </p:nvSpPr>
        <p:spPr>
          <a:xfrm>
            <a:off x="3271808" y="3508800"/>
            <a:ext cx="2592000" cy="735116"/>
          </a:xfrm>
          <a:prstGeom prst="rect">
            <a:avLst/>
          </a:prstGeom>
          <a:solidFill>
            <a:srgbClr val="0000FF">
              <a:alpha val="15000"/>
            </a:srgb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300">
                <a:solidFill>
                  <a:schemeClr val="tx1"/>
                </a:solidFill>
              </a:rPr>
              <a:t>Up to 72 hours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300">
                <a:solidFill>
                  <a:schemeClr val="tx1"/>
                </a:solidFill>
              </a:rPr>
              <a:t>Used by TSO</a:t>
            </a: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AD1A1E2E-D9F7-3D4D-BF42-F62FF3D7D53C}"/>
              </a:ext>
            </a:extLst>
          </p:cNvPr>
          <p:cNvSpPr/>
          <p:nvPr/>
        </p:nvSpPr>
        <p:spPr>
          <a:xfrm>
            <a:off x="5961006" y="3499642"/>
            <a:ext cx="2592000" cy="759905"/>
          </a:xfrm>
          <a:prstGeom prst="rect">
            <a:avLst/>
          </a:prstGeom>
          <a:solidFill>
            <a:srgbClr val="0000FF">
              <a:alpha val="15000"/>
            </a:srgb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300">
                <a:solidFill>
                  <a:schemeClr val="tx1"/>
                </a:solidFill>
              </a:rPr>
              <a:t>Up to following week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300">
                <a:solidFill>
                  <a:schemeClr val="tx1"/>
                </a:solidFill>
              </a:rPr>
              <a:t>Scheduling maintenance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6ACBBB60-DC17-8E44-86C9-13D27DC8C6F8}"/>
              </a:ext>
            </a:extLst>
          </p:cNvPr>
          <p:cNvSpPr/>
          <p:nvPr/>
        </p:nvSpPr>
        <p:spPr>
          <a:xfrm>
            <a:off x="568640" y="3131861"/>
            <a:ext cx="2592000" cy="367781"/>
          </a:xfrm>
          <a:prstGeom prst="rect">
            <a:avLst/>
          </a:prstGeom>
          <a:solidFill>
            <a:srgbClr val="0000FF">
              <a:alpha val="50000"/>
            </a:srgb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>
                <a:solidFill>
                  <a:schemeClr val="bg1"/>
                </a:solidFill>
              </a:rPr>
              <a:t>Very short term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5DA3D4B8-249C-5449-8505-CC68141018F4}"/>
              </a:ext>
            </a:extLst>
          </p:cNvPr>
          <p:cNvSpPr/>
          <p:nvPr/>
        </p:nvSpPr>
        <p:spPr>
          <a:xfrm>
            <a:off x="3271808" y="3131861"/>
            <a:ext cx="2592000" cy="380175"/>
          </a:xfrm>
          <a:prstGeom prst="rect">
            <a:avLst/>
          </a:prstGeom>
          <a:solidFill>
            <a:srgbClr val="0000FF">
              <a:alpha val="50000"/>
            </a:srgb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>
                <a:solidFill>
                  <a:schemeClr val="bg1"/>
                </a:solidFill>
              </a:rPr>
              <a:t>Short term</a:t>
            </a: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BA993E26-119F-AB40-9BD4-538EFE5F0C3C}"/>
              </a:ext>
            </a:extLst>
          </p:cNvPr>
          <p:cNvSpPr/>
          <p:nvPr/>
        </p:nvSpPr>
        <p:spPr>
          <a:xfrm>
            <a:off x="5961006" y="3131861"/>
            <a:ext cx="2592000" cy="380175"/>
          </a:xfrm>
          <a:prstGeom prst="rect">
            <a:avLst/>
          </a:prstGeom>
          <a:solidFill>
            <a:srgbClr val="0000FF">
              <a:alpha val="50000"/>
            </a:srgb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>
                <a:solidFill>
                  <a:schemeClr val="bg1"/>
                </a:solidFill>
              </a:rPr>
              <a:t>Medium term</a:t>
            </a: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DE8B0372-2334-DA48-9EFF-F887654D4DFC}"/>
              </a:ext>
            </a:extLst>
          </p:cNvPr>
          <p:cNvSpPr/>
          <p:nvPr/>
        </p:nvSpPr>
        <p:spPr>
          <a:xfrm>
            <a:off x="568208" y="4421228"/>
            <a:ext cx="7988990" cy="380173"/>
          </a:xfrm>
          <a:prstGeom prst="rect">
            <a:avLst/>
          </a:prstGeom>
          <a:solidFill>
            <a:schemeClr val="accent3"/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/>
              <a:t>How  is it used?</a:t>
            </a: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5763C20D-4EFC-A643-A082-141E9CFAF06A}"/>
              </a:ext>
            </a:extLst>
          </p:cNvPr>
          <p:cNvSpPr/>
          <p:nvPr/>
        </p:nvSpPr>
        <p:spPr>
          <a:xfrm>
            <a:off x="568208" y="4801404"/>
            <a:ext cx="7988990" cy="949640"/>
          </a:xfrm>
          <a:prstGeom prst="rect">
            <a:avLst/>
          </a:prstGeom>
          <a:solidFill>
            <a:srgbClr val="0000FF">
              <a:alpha val="15000"/>
            </a:srgb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>
            <a:normAutofit fontScale="92500" lnSpcReduction="10000"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</a:rPr>
              <a:t>Used for trading/setting bids to the electricity market based on the view of the power production in the near future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</a:rPr>
              <a:t>Forecast tool needs a capability of at least 36 hours with hourly resolution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1400" dirty="0">
              <a:solidFill>
                <a:schemeClr val="tx1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CDFA84A5-D91C-F94C-9F5E-9DF7D967F194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>
              <a:defRPr/>
            </a:pPr>
            <a:fld id="{F0895158-5BDE-AC4B-A4B8-563279769F7C}" type="datetime1">
              <a:rPr lang="de-DE" smtClean="0"/>
              <a:t>05.04.2021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4837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/>
              <a:t>Types of wind power models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AC13D26-31C4-4314-94DC-5B84BCEC6E45}"/>
              </a:ext>
            </a:extLst>
          </p:cNvPr>
          <p:cNvSpPr txBox="1"/>
          <p:nvPr/>
        </p:nvSpPr>
        <p:spPr>
          <a:xfrm>
            <a:off x="5143775" y="5446728"/>
            <a:ext cx="219643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/>
              <a:t>Source: D. de </a:t>
            </a:r>
            <a:r>
              <a:rPr lang="en-US" sz="1000" i="1" err="1"/>
              <a:t>Alencar</a:t>
            </a:r>
            <a:r>
              <a:rPr lang="en-US" sz="1000" i="1"/>
              <a:t> et. Al. (2017)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81836378-9F23-E44D-AF1F-576201D4B3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2602" y="2473926"/>
            <a:ext cx="5297489" cy="2928148"/>
          </a:xfrm>
          <a:prstGeom prst="rect">
            <a:avLst/>
          </a:prstGeom>
          <a:ln w="12700">
            <a:solidFill>
              <a:schemeClr val="accent3"/>
            </a:solidFill>
          </a:ln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9A6CA40F-CCE3-384E-A3A7-66FBFE1B67A2}"/>
              </a:ext>
            </a:extLst>
          </p:cNvPr>
          <p:cNvSpPr/>
          <p:nvPr/>
        </p:nvSpPr>
        <p:spPr>
          <a:xfrm>
            <a:off x="572400" y="1227822"/>
            <a:ext cx="1368000" cy="656389"/>
          </a:xfrm>
          <a:prstGeom prst="rect">
            <a:avLst/>
          </a:prstGeom>
          <a:solidFill>
            <a:srgbClr val="0000FF">
              <a:alpha val="60000"/>
            </a:srgb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tIns="0" bIns="360000" rtlCol="0" anchor="ctr" anchorCtr="1">
            <a:noAutofit/>
          </a:bodyPr>
          <a:lstStyle/>
          <a:p>
            <a:pPr algn="ctr">
              <a:lnSpc>
                <a:spcPct val="150000"/>
              </a:lnSpc>
            </a:pPr>
            <a:endParaRPr lang="en-GB" sz="140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GB" sz="1400">
                <a:solidFill>
                  <a:schemeClr val="bg1"/>
                </a:solidFill>
              </a:rPr>
              <a:t>Statistical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801A8233-4EE8-4742-8360-51027CE4D24C}"/>
              </a:ext>
            </a:extLst>
          </p:cNvPr>
          <p:cNvSpPr/>
          <p:nvPr/>
        </p:nvSpPr>
        <p:spPr>
          <a:xfrm>
            <a:off x="2802402" y="1253475"/>
            <a:ext cx="1368000" cy="656389"/>
          </a:xfrm>
          <a:prstGeom prst="rect">
            <a:avLst/>
          </a:prstGeom>
          <a:solidFill>
            <a:srgbClr val="0000FF">
              <a:alpha val="60000"/>
            </a:srgb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tIns="0" bIns="360000" rtlCol="0" anchor="ctr" anchorCtr="1">
            <a:noAutofit/>
          </a:bodyPr>
          <a:lstStyle/>
          <a:p>
            <a:pPr algn="ctr">
              <a:lnSpc>
                <a:spcPct val="150000"/>
              </a:lnSpc>
            </a:pPr>
            <a:endParaRPr lang="en-GB" sz="140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GB" sz="1400">
                <a:solidFill>
                  <a:schemeClr val="bg1"/>
                </a:solidFill>
              </a:rPr>
              <a:t>Hybrid Model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FAB153C0-F2E8-454B-9CDB-F30F2A43EF6F}"/>
              </a:ext>
            </a:extLst>
          </p:cNvPr>
          <p:cNvSpPr/>
          <p:nvPr/>
        </p:nvSpPr>
        <p:spPr>
          <a:xfrm>
            <a:off x="5032405" y="1253476"/>
            <a:ext cx="1368000" cy="656389"/>
          </a:xfrm>
          <a:prstGeom prst="rect">
            <a:avLst/>
          </a:prstGeom>
          <a:solidFill>
            <a:srgbClr val="0000FF">
              <a:alpha val="60000"/>
            </a:srgb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tIns="0" bIns="360000" rtlCol="0" anchor="ctr" anchorCtr="1">
            <a:noAutofit/>
          </a:bodyPr>
          <a:lstStyle/>
          <a:p>
            <a:pPr algn="ctr">
              <a:lnSpc>
                <a:spcPct val="150000"/>
              </a:lnSpc>
            </a:pPr>
            <a:endParaRPr lang="en-GB" sz="140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GB" sz="1400">
                <a:solidFill>
                  <a:schemeClr val="bg1"/>
                </a:solidFill>
              </a:rPr>
              <a:t>Time Series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C7FC3ECE-AE06-FC44-B257-87CF5B5B9932}"/>
              </a:ext>
            </a:extLst>
          </p:cNvPr>
          <p:cNvSpPr/>
          <p:nvPr/>
        </p:nvSpPr>
        <p:spPr>
          <a:xfrm>
            <a:off x="7190091" y="1227820"/>
            <a:ext cx="1368000" cy="656389"/>
          </a:xfrm>
          <a:prstGeom prst="rect">
            <a:avLst/>
          </a:prstGeom>
          <a:solidFill>
            <a:srgbClr val="0000FF">
              <a:alpha val="60000"/>
            </a:srgb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tIns="0" bIns="360000" rtlCol="0" anchor="ctr" anchorCtr="1">
            <a:noAutofit/>
          </a:bodyPr>
          <a:lstStyle/>
          <a:p>
            <a:pPr algn="ctr">
              <a:lnSpc>
                <a:spcPct val="150000"/>
              </a:lnSpc>
            </a:pPr>
            <a:endParaRPr lang="en-GB" sz="140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GB" sz="1400">
                <a:solidFill>
                  <a:schemeClr val="bg1"/>
                </a:solidFill>
              </a:rPr>
              <a:t>Autoregressive</a:t>
            </a:r>
          </a:p>
        </p:txBody>
      </p:sp>
      <p:sp>
        <p:nvSpPr>
          <p:cNvPr id="17" name="Pfeil nach rechts 16">
            <a:extLst>
              <a:ext uri="{FF2B5EF4-FFF2-40B4-BE49-F238E27FC236}">
                <a16:creationId xmlns:a16="http://schemas.microsoft.com/office/drawing/2014/main" id="{4994AF66-F66D-4443-8770-C55559E14F99}"/>
              </a:ext>
            </a:extLst>
          </p:cNvPr>
          <p:cNvSpPr/>
          <p:nvPr/>
        </p:nvSpPr>
        <p:spPr>
          <a:xfrm rot="5400000">
            <a:off x="3297492" y="2021139"/>
            <a:ext cx="377820" cy="341512"/>
          </a:xfrm>
          <a:prstGeom prst="rightArrow">
            <a:avLst/>
          </a:prstGeom>
          <a:solidFill>
            <a:schemeClr val="accent3">
              <a:alpha val="46000"/>
            </a:schemeClr>
          </a:solidFill>
          <a:ln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11D4FBD0-CD6B-3F4F-BDBD-90FE2BC8CF2A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>
              <a:defRPr/>
            </a:pPr>
            <a:fld id="{07241198-B632-5B49-8BF7-5A747DE6F14A}" type="datetime1">
              <a:rPr lang="de-DE" smtClean="0"/>
              <a:t>05.04.2021</a:t>
            </a:fld>
            <a:endParaRPr lang="en-US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56AA6561-9DAE-3343-9692-D9AB9CCB1C5F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r>
              <a:rPr lang="et-EE" altLang="en-US"/>
              <a:t>Page </a:t>
            </a:r>
            <a:fld id="{7ACE66E0-BE04-47BA-A62D-7BFC499E8192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35693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572400" y="1497600"/>
            <a:ext cx="8134278" cy="4136400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50000"/>
              </a:lnSpc>
              <a:buChar char="•"/>
            </a:pPr>
            <a:r>
              <a:rPr lang="en-GB" sz="1600" dirty="0">
                <a:ea typeface="ＭＳ Ｐゴシック"/>
              </a:rPr>
              <a:t>Wind speed variation is highly dependent on numerous factors such as height, weather and climate</a:t>
            </a:r>
            <a:endParaRPr lang="en-US" sz="1600" dirty="0"/>
          </a:p>
          <a:p>
            <a:pPr marL="342900" indent="-342900">
              <a:lnSpc>
                <a:spcPct val="150000"/>
              </a:lnSpc>
              <a:buChar char="•"/>
            </a:pPr>
            <a:r>
              <a:rPr lang="en-GB" sz="1600" dirty="0">
                <a:ea typeface="ＭＳ Ｐゴシック"/>
              </a:rPr>
              <a:t>Forecasting is crucial for system security, TSOs have to know the exact wind power output</a:t>
            </a:r>
            <a:endParaRPr lang="en-GB" sz="1600" dirty="0"/>
          </a:p>
          <a:p>
            <a:pPr>
              <a:lnSpc>
                <a:spcPct val="150000"/>
              </a:lnSpc>
              <a:buChar char="•"/>
            </a:pPr>
            <a:r>
              <a:rPr lang="en-GB" sz="1600" dirty="0">
                <a:ea typeface="ＭＳ Ｐゴシック"/>
              </a:rPr>
              <a:t>There are multiple ways to model wind power generation, the best was shown to be a hybrid model of multiple variants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err="1"/>
              <a:t>Conclusions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>
              <a:defRPr/>
            </a:pPr>
            <a:fld id="{468D67B8-E932-1649-B6EE-777751147905}" type="datetime1">
              <a:rPr lang="de-DE" smtClean="0"/>
              <a:t>05.04.2021</a:t>
            </a:fld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06AE995-94AC-534A-82F5-2CDD37401BF0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r>
              <a:rPr lang="et-EE" altLang="en-US"/>
              <a:t>Page </a:t>
            </a:r>
            <a:fld id="{7ACE66E0-BE04-47BA-A62D-7BFC499E8192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31556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572400" y="1497600"/>
            <a:ext cx="8134278" cy="4136400"/>
          </a:xfrm>
        </p:spPr>
        <p:txBody>
          <a:bodyPr>
            <a:normAutofit/>
          </a:bodyPr>
          <a:lstStyle/>
          <a:p>
            <a:r>
              <a:rPr lang="en-US" sz="1600" b="0" i="1" dirty="0">
                <a:ea typeface="+mn-lt"/>
                <a:cs typeface="+mn-lt"/>
              </a:rPr>
              <a:t>D. de </a:t>
            </a:r>
            <a:r>
              <a:rPr lang="en-US" sz="1600" b="0" i="1" dirty="0" err="1">
                <a:ea typeface="+mn-lt"/>
                <a:cs typeface="+mn-lt"/>
              </a:rPr>
              <a:t>Alencar</a:t>
            </a:r>
            <a:r>
              <a:rPr lang="en-US" sz="1600" b="0" i="1" dirty="0">
                <a:ea typeface="+mn-lt"/>
                <a:cs typeface="+mn-lt"/>
              </a:rPr>
              <a:t>, C. de Mattos </a:t>
            </a:r>
            <a:r>
              <a:rPr lang="en-US" sz="1600" b="0" i="1" dirty="0" err="1">
                <a:ea typeface="+mn-lt"/>
                <a:cs typeface="+mn-lt"/>
              </a:rPr>
              <a:t>Affonso</a:t>
            </a:r>
            <a:r>
              <a:rPr lang="en-US" sz="1600" b="0" i="1" dirty="0">
                <a:ea typeface="+mn-lt"/>
                <a:cs typeface="+mn-lt"/>
              </a:rPr>
              <a:t>, R. de Oliveira, J. Rodríguez, J. </a:t>
            </a:r>
            <a:r>
              <a:rPr lang="en-US" sz="1600" b="0" i="1" dirty="0" err="1">
                <a:ea typeface="+mn-lt"/>
                <a:cs typeface="+mn-lt"/>
              </a:rPr>
              <a:t>Leite</a:t>
            </a:r>
            <a:r>
              <a:rPr lang="en-US" sz="1600" b="0" i="1" dirty="0">
                <a:ea typeface="+mn-lt"/>
                <a:cs typeface="+mn-lt"/>
              </a:rPr>
              <a:t>, J. Filho (2017) “Different Models for Forecasting Wind Power Generation: Case Study” Energies vol. 10, no. 12.</a:t>
            </a:r>
          </a:p>
          <a:p>
            <a:endParaRPr lang="en-US" sz="1600" b="0" i="1" dirty="0">
              <a:ea typeface="+mn-lt"/>
              <a:cs typeface="+mn-lt"/>
            </a:endParaRPr>
          </a:p>
          <a:p>
            <a:r>
              <a:rPr lang="en-US" sz="1600" b="0" i="1" dirty="0">
                <a:ea typeface="+mn-lt"/>
                <a:cs typeface="+mn-lt"/>
              </a:rPr>
              <a:t>H. </a:t>
            </a:r>
            <a:r>
              <a:rPr lang="en-US" sz="1600" b="0" i="1" dirty="0" err="1">
                <a:ea typeface="+mn-lt"/>
                <a:cs typeface="+mn-lt"/>
              </a:rPr>
              <a:t>Holttinen</a:t>
            </a:r>
            <a:r>
              <a:rPr lang="en-US" sz="1600" b="0" i="1" dirty="0">
                <a:ea typeface="+mn-lt"/>
                <a:cs typeface="+mn-lt"/>
              </a:rPr>
              <a:t>, R. </a:t>
            </a:r>
            <a:r>
              <a:rPr lang="en-US" sz="1600" b="0" i="1" dirty="0" err="1">
                <a:ea typeface="+mn-lt"/>
                <a:cs typeface="+mn-lt"/>
              </a:rPr>
              <a:t>Hirvonen</a:t>
            </a:r>
            <a:r>
              <a:rPr lang="en-US" sz="1600" b="0" i="1" dirty="0">
                <a:ea typeface="+mn-lt"/>
                <a:cs typeface="+mn-lt"/>
              </a:rPr>
              <a:t> (2005) "Power system requirements for wind power" in Wind Power in Power Systems. New York: Wiley pp. 143-167. </a:t>
            </a:r>
            <a:endParaRPr lang="en-US" sz="1600" dirty="0">
              <a:cs typeface="+mn-lt"/>
            </a:endParaRPr>
          </a:p>
          <a:p>
            <a:endParaRPr lang="en-US" sz="1600" b="0" i="1" dirty="0">
              <a:cs typeface="Arial"/>
            </a:endParaRPr>
          </a:p>
          <a:p>
            <a:r>
              <a:rPr lang="en-US" sz="1600" b="0" i="1" dirty="0">
                <a:ea typeface="+mn-lt"/>
                <a:cs typeface="+mn-lt"/>
              </a:rPr>
              <a:t>H. </a:t>
            </a:r>
            <a:r>
              <a:rPr lang="en-US" sz="1600" b="0" i="1" dirty="0" err="1">
                <a:ea typeface="+mn-lt"/>
                <a:cs typeface="+mn-lt"/>
              </a:rPr>
              <a:t>Holttinen</a:t>
            </a:r>
            <a:r>
              <a:rPr lang="en-US" sz="1600" b="0" i="1" dirty="0">
                <a:ea typeface="+mn-lt"/>
                <a:cs typeface="+mn-lt"/>
              </a:rPr>
              <a:t>, J. Miettinen, S. </a:t>
            </a:r>
            <a:r>
              <a:rPr lang="en-US" sz="1600" b="0" i="1" dirty="0" err="1">
                <a:ea typeface="+mn-lt"/>
                <a:cs typeface="+mn-lt"/>
              </a:rPr>
              <a:t>Sillanpää</a:t>
            </a:r>
            <a:r>
              <a:rPr lang="en-US" sz="1600" b="0" i="1" dirty="0">
                <a:ea typeface="+mn-lt"/>
                <a:cs typeface="+mn-lt"/>
              </a:rPr>
              <a:t> (2013) ”Wind power forecasting accuracy and uncertainty in Finland”. Espoo: VTT Technology 95.</a:t>
            </a:r>
            <a:endParaRPr lang="en-US" sz="1600" dirty="0"/>
          </a:p>
          <a:p>
            <a:endParaRPr lang="en-US" sz="1600" b="0" i="1" dirty="0">
              <a:cs typeface="Arial"/>
            </a:endParaRPr>
          </a:p>
          <a:p>
            <a:r>
              <a:rPr lang="en-US" sz="1600" b="0" i="1" dirty="0">
                <a:ea typeface="+mn-lt"/>
                <a:cs typeface="+mn-lt"/>
              </a:rPr>
              <a:t>P. </a:t>
            </a:r>
            <a:r>
              <a:rPr lang="en-US" sz="1600" b="0" i="1" dirty="0" err="1">
                <a:ea typeface="+mn-lt"/>
                <a:cs typeface="+mn-lt"/>
              </a:rPr>
              <a:t>Lecanu</a:t>
            </a:r>
            <a:r>
              <a:rPr lang="en-US" sz="1600" b="0" i="1" dirty="0">
                <a:ea typeface="+mn-lt"/>
                <a:cs typeface="+mn-lt"/>
              </a:rPr>
              <a:t>, J. </a:t>
            </a:r>
            <a:r>
              <a:rPr lang="en-US" sz="1600" b="0" i="1" dirty="0" err="1">
                <a:ea typeface="+mn-lt"/>
                <a:cs typeface="+mn-lt"/>
              </a:rPr>
              <a:t>Breard</a:t>
            </a:r>
            <a:r>
              <a:rPr lang="en-US" sz="1600" b="0" i="1" dirty="0">
                <a:ea typeface="+mn-lt"/>
                <a:cs typeface="+mn-lt"/>
              </a:rPr>
              <a:t> &amp; </a:t>
            </a:r>
            <a:r>
              <a:rPr lang="en-US" sz="1600" b="0" i="1" dirty="0" err="1">
                <a:ea typeface="+mn-lt"/>
                <a:cs typeface="+mn-lt"/>
              </a:rPr>
              <a:t>Mouazé</a:t>
            </a:r>
            <a:r>
              <a:rPr lang="en-US" sz="1600" b="0" i="1" dirty="0">
                <a:ea typeface="+mn-lt"/>
                <a:cs typeface="+mn-lt"/>
              </a:rPr>
              <a:t>, D. (2019). "Theoretical calculation of the power of wind turbine or tidal turbine". HAL archives-ouvertes. </a:t>
            </a:r>
            <a:endParaRPr lang="en-US" sz="1600" b="0" i="1" dirty="0">
              <a:cs typeface="Arial"/>
            </a:endParaRPr>
          </a:p>
          <a:p>
            <a:endParaRPr lang="en-US" sz="1600" b="0" i="1" dirty="0">
              <a:cs typeface="Arial"/>
            </a:endParaRPr>
          </a:p>
          <a:p>
            <a:r>
              <a:rPr lang="en-US" sz="1600" b="0" dirty="0">
                <a:ea typeface="+mn-lt"/>
                <a:cs typeface="+mn-lt"/>
              </a:rPr>
              <a:t>S. Watson, (2014). "</a:t>
            </a:r>
            <a:r>
              <a:rPr lang="en-US" sz="1600" b="0" i="1" dirty="0">
                <a:ea typeface="+mn-lt"/>
                <a:cs typeface="+mn-lt"/>
              </a:rPr>
              <a:t>Quantifying the variability of wind energy". </a:t>
            </a:r>
            <a:r>
              <a:rPr lang="en-US" sz="1600" b="0" dirty="0">
                <a:ea typeface="+mn-lt"/>
                <a:cs typeface="+mn-lt"/>
              </a:rPr>
              <a:t>WIREs Energy Environ 2014, 3:330–342". </a:t>
            </a:r>
            <a:endParaRPr lang="en-US" sz="1600" b="0" dirty="0">
              <a:cs typeface="Arial"/>
            </a:endParaRPr>
          </a:p>
          <a:p>
            <a:endParaRPr lang="en-US" sz="1600" b="0" i="1" dirty="0">
              <a:cs typeface="Arial"/>
            </a:endParaRPr>
          </a:p>
          <a:p>
            <a:endParaRPr lang="en-US" sz="1600" b="0" dirty="0">
              <a:cs typeface="Arial"/>
            </a:endParaRPr>
          </a:p>
          <a:p>
            <a:endParaRPr lang="en-US" b="0" i="1" dirty="0">
              <a:cs typeface="Arial"/>
            </a:endParaRPr>
          </a:p>
          <a:p>
            <a:endParaRPr lang="en-US" dirty="0">
              <a:cs typeface="Arial"/>
            </a:endParaRPr>
          </a:p>
          <a:p>
            <a:pPr marL="0" indent="0">
              <a:lnSpc>
                <a:spcPct val="150000"/>
              </a:lnSpc>
            </a:pP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err="1"/>
              <a:t>Source</a:t>
            </a:r>
            <a:r>
              <a:rPr lang="fi-FI"/>
              <a:t> </a:t>
            </a:r>
            <a:r>
              <a:rPr lang="fi-FI" err="1"/>
              <a:t>material</a:t>
            </a:r>
            <a:r>
              <a:rPr lang="fi-FI"/>
              <a:t> </a:t>
            </a:r>
            <a:r>
              <a:rPr lang="fi-FI" err="1"/>
              <a:t>used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>
              <a:defRPr/>
            </a:pPr>
            <a:fld id="{8AE3526C-D0C0-A54F-919B-DF4D76417122}" type="datetime1">
              <a:rPr lang="de-DE" smtClean="0"/>
              <a:t>05.04.2021</a:t>
            </a:fld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6DBED24-DB79-664F-93A6-B8728556AB64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r>
              <a:rPr lang="et-EE" altLang="en-US" dirty="0"/>
              <a:t>Page </a:t>
            </a:r>
            <a:fld id="{7ACE66E0-BE04-47BA-A62D-7BFC499E8192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60700262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">
  <a:themeElements>
    <a:clrScheme name="Custom 5">
      <a:dk1>
        <a:sysClr val="windowText" lastClr="000000"/>
      </a:dk1>
      <a:lt1>
        <a:sysClr val="window" lastClr="FFFFFF"/>
      </a:lt1>
      <a:dk2>
        <a:srgbClr val="1F497D"/>
      </a:dk2>
      <a:lt2>
        <a:srgbClr val="928B81"/>
      </a:lt2>
      <a:accent1>
        <a:srgbClr val="FED100"/>
      </a:accent1>
      <a:accent2>
        <a:srgbClr val="E00034"/>
      </a:accent2>
      <a:accent3>
        <a:srgbClr val="0065BD"/>
      </a:accent3>
      <a:accent4>
        <a:srgbClr val="009B3A"/>
      </a:accent4>
      <a:accent5>
        <a:srgbClr val="6639B7"/>
      </a:accent5>
      <a:accent6>
        <a:srgbClr val="FF7900"/>
      </a:accent6>
      <a:hlink>
        <a:srgbClr val="000000"/>
      </a:hlink>
      <a:folHlink>
        <a:srgbClr val="928B81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Aalto Content - Green">
  <a:themeElements>
    <a:clrScheme name="Custom 6">
      <a:dk1>
        <a:sysClr val="windowText" lastClr="000000"/>
      </a:dk1>
      <a:lt1>
        <a:sysClr val="window" lastClr="FFFFFF"/>
      </a:lt1>
      <a:dk2>
        <a:srgbClr val="1F497D"/>
      </a:dk2>
      <a:lt2>
        <a:srgbClr val="928B81"/>
      </a:lt2>
      <a:accent1>
        <a:srgbClr val="FED100"/>
      </a:accent1>
      <a:accent2>
        <a:srgbClr val="E00034"/>
      </a:accent2>
      <a:accent3>
        <a:srgbClr val="0065BD"/>
      </a:accent3>
      <a:accent4>
        <a:srgbClr val="009B3A"/>
      </a:accent4>
      <a:accent5>
        <a:srgbClr val="6639B7"/>
      </a:accent5>
      <a:accent6>
        <a:srgbClr val="FF7900"/>
      </a:accent6>
      <a:hlink>
        <a:srgbClr val="000000"/>
      </a:hlink>
      <a:folHlink>
        <a:srgbClr val="928B8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</Template>
  <TotalTime>0</TotalTime>
  <Words>741</Words>
  <Application>Microsoft Office PowerPoint</Application>
  <PresentationFormat>On-screen Show (4:3)</PresentationFormat>
  <Paragraphs>96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Cambria Math</vt:lpstr>
      <vt:lpstr>Times New Roman</vt:lpstr>
      <vt:lpstr>presentation</vt:lpstr>
      <vt:lpstr>Aalto Content - Green</vt:lpstr>
      <vt:lpstr>ELEC-E8423 - Smart Grid  Wind power generation variation and its modeling </vt:lpstr>
      <vt:lpstr>Introduction</vt:lpstr>
      <vt:lpstr>Wind speed variation</vt:lpstr>
      <vt:lpstr>Wind power calculation</vt:lpstr>
      <vt:lpstr>Impacts: Short- and Long-Term effects</vt:lpstr>
      <vt:lpstr>Forecast of wind power </vt:lpstr>
      <vt:lpstr>Types of wind power models</vt:lpstr>
      <vt:lpstr>Conclusions</vt:lpstr>
      <vt:lpstr>Source material used</vt:lpstr>
      <vt:lpstr>Source material used</vt:lpstr>
    </vt:vector>
  </TitlesOfParts>
  <Company>TKK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Indirect holographic imaging: evaluation of image quality at 310 GHz</dc:title>
  <dc:creator>atammine</dc:creator>
  <cp:lastModifiedBy>Lehtonen Matti</cp:lastModifiedBy>
  <cp:revision>37</cp:revision>
  <dcterms:created xsi:type="dcterms:W3CDTF">2010-03-23T14:57:30Z</dcterms:created>
  <dcterms:modified xsi:type="dcterms:W3CDTF">2021-04-05T11:28:53Z</dcterms:modified>
</cp:coreProperties>
</file>