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4"/>
  </p:notesMasterIdLst>
  <p:handoutMasterIdLst>
    <p:handoutMasterId r:id="rId15"/>
  </p:handoutMasterIdLst>
  <p:sldIdLst>
    <p:sldId id="339" r:id="rId3"/>
    <p:sldId id="355" r:id="rId4"/>
    <p:sldId id="363" r:id="rId5"/>
    <p:sldId id="365" r:id="rId6"/>
    <p:sldId id="372" r:id="rId7"/>
    <p:sldId id="373" r:id="rId8"/>
    <p:sldId id="366" r:id="rId9"/>
    <p:sldId id="374" r:id="rId10"/>
    <p:sldId id="367" r:id="rId11"/>
    <p:sldId id="352" r:id="rId12"/>
    <p:sldId id="362" r:id="rId13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1" autoAdjust="0"/>
    <p:restoredTop sz="90349" autoAdjust="0"/>
  </p:normalViewPr>
  <p:slideViewPr>
    <p:cSldViewPr snapToGrid="0" snapToObjects="1">
      <p:cViewPr varScale="1">
        <p:scale>
          <a:sx n="72" d="100"/>
          <a:sy n="72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952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1201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596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isa.europa.eu/publications/communication-network-interdependencies-in-smart-gri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l.com/content/dam/www/public/us/en/documents/white-papers/iot-smart-grid-paper.pdf" TargetMode="External"/><Relationship Id="rId5" Type="http://schemas.openxmlformats.org/officeDocument/2006/relationships/hyperlink" Target="https://doi.org/10.1016/j.future.2011.04.014" TargetMode="External"/><Relationship Id="rId4" Type="http://schemas.openxmlformats.org/officeDocument/2006/relationships/hyperlink" Target="https://doi.org/10.6028/NIST.SP.1108r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gridstandardsmap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 err="1"/>
              <a:t>Communication</a:t>
            </a:r>
            <a:r>
              <a:rPr lang="fi-FI" sz="3200" i="1" dirty="0"/>
              <a:t> </a:t>
            </a:r>
            <a:r>
              <a:rPr lang="fi-FI" sz="3200" i="1" dirty="0" err="1"/>
              <a:t>solutions</a:t>
            </a:r>
            <a:r>
              <a:rPr lang="fi-FI" sz="3200" i="1" dirty="0"/>
              <a:t> for Smart Grid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Denis Yeboah</a:t>
            </a:r>
          </a:p>
          <a:p>
            <a:r>
              <a:rPr lang="en-US" i="1" dirty="0"/>
              <a:t>Jasmin </a:t>
            </a:r>
            <a:r>
              <a:rPr lang="en-US" i="1" dirty="0" err="1"/>
              <a:t>Hoikkala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07</a:t>
            </a:r>
            <a:r>
              <a:rPr lang="et-EE" dirty="0"/>
              <a:t>.0</a:t>
            </a:r>
            <a:r>
              <a:rPr lang="fi-FI" dirty="0"/>
              <a:t>2</a:t>
            </a:r>
            <a:r>
              <a:rPr lang="et-EE" dirty="0"/>
              <a:t>.201</a:t>
            </a:r>
            <a:r>
              <a:rPr lang="fi-FI" dirty="0"/>
              <a:t>8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FI" sz="2000" dirty="0">
                <a:latin typeface="Calibri" panose="020F0502020204030204" pitchFamily="34" charset="0"/>
                <a:cs typeface="Calibri" panose="020F0502020204030204" pitchFamily="34" charset="0"/>
              </a:rPr>
              <a:t>IoT is considered as the next step of evolution in grid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Smart Grids depend on the cyber security of the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FI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Standards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interoperable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connectivity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FI" sz="2000" dirty="0">
                <a:latin typeface="Calibri" panose="020F0502020204030204" pitchFamily="34" charset="0"/>
                <a:cs typeface="Calibri" panose="020F0502020204030204" pitchFamily="34" charset="0"/>
              </a:rPr>
              <a:t>in the grid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ENISA, “Communication network interdependencies in smart grids”, 2015 Available at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https://www.enisa.europa.eu/publications/communication-network-interdependencies-in-smart-grids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Greer, C. et al. (2014), NIST Framework and Roadmap for Smart Grid Interoperability Standards, Release 3.0, Special Publication (NIST SP), National Institute of Standards and Technology,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https://doi.org/10.6028/NIST.SP.1108r3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Jingcheng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Gao et al. (2012), A survey of communication/networking in Smart Grids, Future Generation Computer Systems, Volume 28, Issue 2, P. 391-404,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https://doi.org/10.1016/j.future.2011.04.014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Kabalci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, Yasin. (2016). A survey on smart metering and smart grid communication. Renewable and Sustainable Energy Reviews. 57. P. 302-318. 10.1016/j.rser.2015.12.114.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Ogbodo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, E. U. et al. (2017). Cognitive radio based sensor network in smart grid: Architectures, applications and communication technologies. IEEE Access, 5, P. 19084-19098.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Kenneth Kimani, Vitalice Oduol, Kibet Langat,Cyber security challenges for IoT-based smart grid networks,International Journal of Critical Infrastructure Protection,Volume 25,2019,Pages 36-49,ISSN 1874-5482,https://doi.org/10.1016/j.ijcip.2019.01.001.</a:t>
            </a:r>
            <a:endParaRPr lang="en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Donitzky</a:t>
            </a: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O. Roos</a:t>
            </a: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Sauty</a:t>
            </a: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Digital Energy Network: The Internet of Things &amp; the Smart Grid</a:t>
            </a: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Available at: 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https://www.intel.com/content/dam/www/public/us/en/documents/white-papers/iot-smart-grid-paper.pdf</a:t>
            </a:r>
            <a:endParaRPr lang="en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Rishab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Niranjan</a:t>
            </a: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Digitalization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Smart Grid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Finland</a:t>
            </a: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Available at: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https://www.theseus.fi/bitstream/handle/10024/264028/Niranjan_Rishab.pdf?sequence=2</a:t>
            </a:r>
            <a:endParaRPr lang="en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Janne Hakulinen, Ä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LYKKÄÄN SÄHKÖVERKONTOIMINNOT PIENJÄNNITEJAKELUVERKOSSA JA SEN TULEVAISUUDENNÄKYMÄT</a:t>
            </a:r>
            <a:r>
              <a:rPr lang="en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Available at: 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https://www.theseus.fi/bitstream/handle/10024/208039/Hakulinen_Janne.pdf?sequence=2&amp;isAllowed=y</a:t>
            </a:r>
            <a:endParaRPr lang="en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GB" b="0" dirty="0">
              <a:solidFill>
                <a:srgbClr val="000000"/>
              </a:solidFill>
              <a:latin typeface="Source Sans Pro Web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3833802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100" dirty="0"/>
              <a:t>For the power network to be smart it must include </a:t>
            </a:r>
            <a:r>
              <a:rPr lang="it-IT" sz="1100" dirty="0" err="1"/>
              <a:t>communication</a:t>
            </a:r>
            <a:r>
              <a:rPr lang="it-IT" sz="1100" dirty="0"/>
              <a:t> </a:t>
            </a:r>
            <a:r>
              <a:rPr lang="it-IT" sz="1100" dirty="0" err="1"/>
              <a:t>technology</a:t>
            </a:r>
            <a:r>
              <a:rPr lang="it-IT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/>
              <a:t>The </a:t>
            </a:r>
            <a:r>
              <a:rPr lang="it-IT" sz="1100" dirty="0" err="1"/>
              <a:t>utilization</a:t>
            </a:r>
            <a:r>
              <a:rPr lang="it-IT" sz="1100" dirty="0"/>
              <a:t> of </a:t>
            </a:r>
            <a:r>
              <a:rPr lang="it-IT" sz="1100" dirty="0" err="1"/>
              <a:t>bidirectional</a:t>
            </a:r>
            <a:r>
              <a:rPr lang="it-IT" sz="1100" dirty="0"/>
              <a:t> </a:t>
            </a:r>
            <a:r>
              <a:rPr lang="it-IT" sz="1100" dirty="0" err="1"/>
              <a:t>communication</a:t>
            </a:r>
            <a:r>
              <a:rPr lang="it-IT" sz="1100" dirty="0"/>
              <a:t> </a:t>
            </a:r>
            <a:r>
              <a:rPr lang="it-IT" sz="1100" dirty="0" err="1"/>
              <a:t>between</a:t>
            </a:r>
            <a:r>
              <a:rPr lang="it-IT" sz="1100" dirty="0"/>
              <a:t> smart devices </a:t>
            </a:r>
            <a:r>
              <a:rPr lang="it-IT" sz="1100" dirty="0" err="1"/>
              <a:t>is</a:t>
            </a:r>
            <a:r>
              <a:rPr lang="it-IT" sz="1100" dirty="0"/>
              <a:t> </a:t>
            </a:r>
            <a:r>
              <a:rPr lang="it-IT" sz="1100" dirty="0" err="1"/>
              <a:t>crucial</a:t>
            </a:r>
            <a:r>
              <a:rPr lang="it-IT" sz="1100" dirty="0"/>
              <a:t> for the smart </a:t>
            </a:r>
            <a:r>
              <a:rPr lang="it-IT" sz="1100" dirty="0" err="1"/>
              <a:t>grid</a:t>
            </a:r>
            <a:r>
              <a:rPr lang="it-IT" sz="1100" dirty="0"/>
              <a:t> to </a:t>
            </a:r>
            <a:r>
              <a:rPr lang="it-IT" sz="1100" dirty="0" err="1"/>
              <a:t>achieve</a:t>
            </a:r>
            <a:r>
              <a:rPr lang="it-IT" sz="1100" dirty="0"/>
              <a:t> </a:t>
            </a:r>
            <a:r>
              <a:rPr lang="it-IT" sz="1100" dirty="0" err="1"/>
              <a:t>better</a:t>
            </a:r>
            <a:r>
              <a:rPr lang="it-IT" sz="1100" dirty="0"/>
              <a:t> </a:t>
            </a:r>
            <a:r>
              <a:rPr lang="it-IT" sz="1100" dirty="0" err="1"/>
              <a:t>automation</a:t>
            </a:r>
            <a:r>
              <a:rPr lang="it-IT" sz="1100" dirty="0"/>
              <a:t> and </a:t>
            </a:r>
            <a:r>
              <a:rPr lang="it-IT" sz="1100" dirty="0" err="1"/>
              <a:t>efficiency</a:t>
            </a:r>
            <a:r>
              <a:rPr lang="it-IT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 marL="0" indent="0"/>
            <a:r>
              <a:rPr lang="it-IT" sz="1400" dirty="0"/>
              <a:t>OVERVIEW:</a:t>
            </a:r>
          </a:p>
          <a:p>
            <a:pPr marL="0" indent="0"/>
            <a:r>
              <a:rPr lang="it-IT" dirty="0"/>
              <a:t>	-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architecture</a:t>
            </a:r>
            <a:r>
              <a:rPr lang="it-IT" dirty="0"/>
              <a:t> in SG</a:t>
            </a:r>
          </a:p>
          <a:p>
            <a:pPr marL="0" indent="0"/>
            <a:r>
              <a:rPr lang="it-IT" dirty="0"/>
              <a:t>	-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technologies</a:t>
            </a:r>
            <a:endParaRPr lang="it-IT" dirty="0"/>
          </a:p>
          <a:p>
            <a:pPr marL="0" indent="0"/>
            <a:r>
              <a:rPr lang="it-IT" dirty="0"/>
              <a:t>	- Customer </a:t>
            </a:r>
            <a:r>
              <a:rPr lang="it-IT" dirty="0" err="1"/>
              <a:t>experience</a:t>
            </a:r>
            <a:endParaRPr lang="it-IT" dirty="0"/>
          </a:p>
          <a:p>
            <a:pPr marL="0" indent="0"/>
            <a:r>
              <a:rPr lang="it-IT" dirty="0"/>
              <a:t>	- Challenges</a:t>
            </a:r>
          </a:p>
          <a:p>
            <a:pPr marL="0" indent="0"/>
            <a:r>
              <a:rPr lang="it-IT" sz="1400" dirty="0"/>
              <a:t>	- </a:t>
            </a:r>
            <a:r>
              <a:rPr lang="it-IT" dirty="0" err="1"/>
              <a:t>Conclusions</a:t>
            </a:r>
            <a:endParaRPr lang="it-IT" sz="1400" dirty="0"/>
          </a:p>
          <a:p>
            <a:pPr marL="0" indent="0" eaLnBrk="1" hangingPunct="1">
              <a:lnSpc>
                <a:spcPct val="16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7BD6DAC-8839-4CE0-9093-A3DEF03E9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273" y="1234077"/>
            <a:ext cx="3587525" cy="21949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F27CFA3-F68B-4F00-912A-849005755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304" y="3723089"/>
            <a:ext cx="2850569" cy="19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275014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050" dirty="0"/>
              <a:t>Smart </a:t>
            </a:r>
            <a:r>
              <a:rPr lang="it-IT" sz="1050" dirty="0" err="1"/>
              <a:t>grid</a:t>
            </a:r>
            <a:r>
              <a:rPr lang="it-IT" sz="1050" dirty="0"/>
              <a:t> domains can be </a:t>
            </a:r>
            <a:r>
              <a:rPr lang="it-IT" sz="1050" dirty="0" err="1"/>
              <a:t>divided</a:t>
            </a:r>
            <a:r>
              <a:rPr lang="it-IT" sz="1050" dirty="0"/>
              <a:t> in 3 </a:t>
            </a:r>
            <a:r>
              <a:rPr lang="it-IT" sz="1050" dirty="0" err="1"/>
              <a:t>main</a:t>
            </a:r>
            <a:r>
              <a:rPr lang="it-IT" sz="1050" dirty="0"/>
              <a:t> area networks.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050" dirty="0" err="1"/>
              <a:t>Costumer</a:t>
            </a:r>
            <a:r>
              <a:rPr lang="it-IT" sz="1050" dirty="0"/>
              <a:t> </a:t>
            </a:r>
            <a:r>
              <a:rPr lang="it-IT" sz="1050" dirty="0" err="1"/>
              <a:t>premises</a:t>
            </a:r>
            <a:r>
              <a:rPr lang="it-IT" sz="1050" dirty="0"/>
              <a:t> networks (HAN, BAN, NAN)</a:t>
            </a:r>
            <a:endParaRPr lang="it-IT" sz="6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050" dirty="0"/>
              <a:t>NAN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050" dirty="0"/>
              <a:t>WAN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050" dirty="0"/>
              <a:t>The area networks </a:t>
            </a:r>
            <a:r>
              <a:rPr lang="it-IT" sz="1050" dirty="0" err="1"/>
              <a:t>enable</a:t>
            </a:r>
            <a:r>
              <a:rPr lang="it-IT" sz="1050" dirty="0"/>
              <a:t> </a:t>
            </a:r>
            <a:r>
              <a:rPr lang="it-IT" sz="1050" dirty="0" err="1"/>
              <a:t>two</a:t>
            </a:r>
            <a:r>
              <a:rPr lang="it-IT" sz="1050" dirty="0"/>
              <a:t>-way </a:t>
            </a:r>
            <a:r>
              <a:rPr lang="it-IT" sz="1050" dirty="0" err="1"/>
              <a:t>communication</a:t>
            </a:r>
            <a:r>
              <a:rPr lang="it-IT" sz="1050" dirty="0"/>
              <a:t> </a:t>
            </a:r>
            <a:r>
              <a:rPr lang="it-IT" sz="1050" dirty="0" err="1"/>
              <a:t>among</a:t>
            </a:r>
            <a:r>
              <a:rPr lang="it-IT" sz="1050" dirty="0"/>
              <a:t> </a:t>
            </a:r>
            <a:r>
              <a:rPr lang="it-IT" sz="1050" dirty="0" err="1"/>
              <a:t>actors</a:t>
            </a:r>
            <a:r>
              <a:rPr lang="it-IT" sz="1050" dirty="0"/>
              <a:t> (e.g. devices and systems) </a:t>
            </a:r>
            <a:r>
              <a:rPr lang="it-IT" sz="1050" dirty="0" err="1"/>
              <a:t>between</a:t>
            </a:r>
            <a:r>
              <a:rPr lang="it-IT" sz="1050" dirty="0"/>
              <a:t> and </a:t>
            </a:r>
            <a:r>
              <a:rPr lang="it-IT" sz="1050" dirty="0" err="1"/>
              <a:t>within</a:t>
            </a:r>
            <a:r>
              <a:rPr lang="it-IT" sz="1050" dirty="0"/>
              <a:t> domains.</a:t>
            </a:r>
            <a:endParaRPr lang="en-GB" sz="1050" dirty="0"/>
          </a:p>
          <a:p>
            <a:pPr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Communication architecture in SG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D8C463A-E0CD-451C-A005-ED28C22B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540" y="1629624"/>
            <a:ext cx="5393915" cy="34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BE35D16-3A06-47E2-BE04-55181C70E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technologies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FBD35D-A014-4050-8A20-C05A54F10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DC8906-DF5D-43B9-AFFB-DDA0C3D40A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Cognitive radio based sensor network in smart grid: Architectures, applications and communication technologies</a:t>
            </a:r>
            <a:endParaRPr lang="en-GB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0F2E154A-9165-451E-BB8B-FF668B52CE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92A88-75EB-485A-832B-5A09A157B2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634FD5D-0D57-40C6-B396-90C0EA82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52" y="1309156"/>
            <a:ext cx="6281638" cy="441153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FFDC9E-8AA4-47A3-AFB5-507342BAC138}"/>
              </a:ext>
            </a:extLst>
          </p:cNvPr>
          <p:cNvSpPr txBox="1"/>
          <p:nvPr/>
        </p:nvSpPr>
        <p:spPr>
          <a:xfrm>
            <a:off x="572400" y="1387740"/>
            <a:ext cx="17073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The </a:t>
            </a:r>
            <a:r>
              <a:rPr lang="it-IT" sz="1050" dirty="0" err="1"/>
              <a:t>selection</a:t>
            </a:r>
            <a:r>
              <a:rPr lang="it-IT" sz="1050" dirty="0"/>
              <a:t> for the appropriate </a:t>
            </a:r>
            <a:r>
              <a:rPr lang="it-IT" sz="1050" dirty="0" err="1"/>
              <a:t>communication</a:t>
            </a:r>
            <a:r>
              <a:rPr lang="it-IT" sz="1050" dirty="0"/>
              <a:t> </a:t>
            </a:r>
            <a:r>
              <a:rPr lang="it-IT" sz="1050" dirty="0" err="1"/>
              <a:t>technology</a:t>
            </a:r>
            <a:r>
              <a:rPr lang="it-IT" sz="1050" dirty="0"/>
              <a:t> </a:t>
            </a:r>
            <a:r>
              <a:rPr lang="it-IT" sz="1050" dirty="0" err="1"/>
              <a:t>is</a:t>
            </a:r>
            <a:r>
              <a:rPr lang="it-IT" sz="1050" dirty="0"/>
              <a:t> </a:t>
            </a:r>
            <a:r>
              <a:rPr lang="it-IT" sz="1050" dirty="0" err="1"/>
              <a:t>application-specific</a:t>
            </a:r>
            <a:r>
              <a:rPr lang="it-IT" sz="1050" dirty="0"/>
              <a:t>.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5048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A73AB-C222-4E67-A36A-0432EAAD4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3134896" cy="413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FI" dirty="0"/>
              <a:t>IoT is considered as the next step evolution of current grid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FI" dirty="0"/>
              <a:t>IoT helps to transfer and manage large amounts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FI" dirty="0"/>
              <a:t>Enables real-time monitoring of energy consumption and energy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FI" dirty="0"/>
              <a:t>Data is transferred between sensors, smart meters and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FI" sz="1400" dirty="0"/>
              <a:t>Advanced Metering Infrastructure (AMI) can be easily implemented</a:t>
            </a:r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D64ED5-0E21-4BD3-BB43-A92E19CCE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Internet of Things in the SG 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27917-7DCF-4BCC-BF86-F3A9840E6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35F33-89CA-42EA-BDFB-EB315C148E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ABFFD7-D6D6-4339-B5CC-4B083BDC3F3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BBFEB-2C12-4354-99BA-9FFC61D08D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533CD-B4FE-4DAF-A418-C0D3D3EA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165" y="1497600"/>
            <a:ext cx="4170362" cy="28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B9B224-BB38-4A6E-8D3F-8A347E493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development of smart grids lay more and more on the cyber security of the systems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Threats:</a:t>
            </a:r>
          </a:p>
          <a:p>
            <a:pPr marL="625475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Attack on Automatic Generation Control Malware spreading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information attack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Network attack</a:t>
            </a:r>
            <a:endParaRPr lang="en-FI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8770D-5502-4AB3-92E6-92E276013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Cyber security threats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4E23C-EE03-46B9-BA14-EF80A151B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472E0-8ABF-44BF-9E84-E03543A95B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70F047-8805-482F-96CB-132C279E6A8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0C2FC-F8B8-43D6-A311-CE93DEEB36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0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1FD73C-D686-4ED1-A2D7-B354486BC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Smart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meters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interface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between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customer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smart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grid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smart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meter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is in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charge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of:</a:t>
            </a:r>
          </a:p>
          <a:p>
            <a:pPr lvl="2"/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metering</a:t>
            </a:r>
            <a:endParaRPr lang="fi-FI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monitoring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usage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production</a:t>
            </a:r>
            <a:endParaRPr lang="fi-FI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-of-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use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pricing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endParaRPr lang="fi-FI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monitor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number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interruptions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outages</a:t>
            </a:r>
            <a:endParaRPr lang="fi-FI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voltage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levels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more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pPr lvl="2"/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communicating</a:t>
            </a:r>
            <a:endParaRPr lang="fi-FI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bidirectional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communication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utility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infrastructure</a:t>
            </a:r>
            <a:endParaRPr lang="fi-FI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joint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metering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communication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scheme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enabeles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2"/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more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accurate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electricity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consumption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data</a:t>
            </a:r>
            <a:endParaRPr lang="fi-FI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better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(and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perhaps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real-time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billing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system</a:t>
            </a:r>
            <a:endParaRPr lang="fi-FI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Improved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efficiency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demand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response</a:t>
            </a:r>
            <a:endParaRPr lang="fi-FI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signaling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of status of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grid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creation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appropriate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r>
              <a:rPr lang="fi-FI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signals</a:t>
            </a:r>
            <a:endParaRPr lang="fi-FI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more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responsive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fault</a:t>
            </a:r>
            <a:r>
              <a:rPr lang="fi-FI" sz="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600" dirty="0" err="1">
                <a:solidFill>
                  <a:srgbClr val="000000"/>
                </a:solidFill>
                <a:latin typeface="Arial" panose="020B0604020202020204" pitchFamily="34" charset="0"/>
              </a:rPr>
              <a:t>handling</a:t>
            </a:r>
            <a:endParaRPr lang="fi-FI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57B3A1A-F5D1-46E8-845B-94207FF8A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Customer </a:t>
            </a:r>
            <a:r>
              <a:rPr lang="it-IT" dirty="0" err="1"/>
              <a:t>experience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59B789-6E0E-459F-96BB-69BF1C0F0D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7513E7-8843-47D7-8241-CB26DBC269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latin typeface="Source Sans Pro Web"/>
              </a:rPr>
              <a:t>A survey on smart metering and smart grid communication. Renewable and Sustainable Energy Reviews.</a:t>
            </a:r>
            <a:endParaRPr lang="en-GB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62F7DA2-F586-4235-B2E5-FD91767B70F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D4EC0B-E76B-49A0-95AD-9BEE4D241B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70CC1D-5AE6-4303-8CFA-D7357B88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86" y="3479530"/>
            <a:ext cx="3870202" cy="22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41E566-B0A9-442D-BD3E-7429DF824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677078" cy="413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FI" dirty="0"/>
              <a:t>Protocols needed for transforming data in a closed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FI" dirty="0"/>
              <a:t>Protocols needed to transmit data externally back to a central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FI" dirty="0"/>
              <a:t>Most of the protocols used are designed for connectivity, not security </a:t>
            </a:r>
          </a:p>
          <a:p>
            <a:pPr marL="292100" lvl="0" indent="-2921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•"/>
            </a:pPr>
            <a:r>
              <a:rPr lang="en-GB" sz="1480" dirty="0"/>
              <a:t>Standards</a:t>
            </a:r>
            <a:endParaRPr lang="en-GB" dirty="0"/>
          </a:p>
          <a:p>
            <a:pPr marL="631825" lvl="1" indent="-242888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Arial"/>
              <a:buChar char="•"/>
            </a:pPr>
            <a:r>
              <a:rPr lang="en-GB" sz="1387" dirty="0"/>
              <a:t>IEEE P2030 - Guide for Smart Grid Interoperability of Energy Technology and Information Technology Operation with the Electric Power System (EPS), and End-Use Applications and Loads</a:t>
            </a:r>
            <a:endParaRPr lang="en-GB" dirty="0"/>
          </a:p>
          <a:p>
            <a:pPr marL="631825" lvl="1" indent="-242888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Arial"/>
              <a:buChar char="•"/>
            </a:pPr>
            <a:r>
              <a:rPr lang="en-GB" sz="1387" dirty="0"/>
              <a:t>IEEE P1901 - Standard for high speed communication devices via electric power lines, often called broadband over power lines (BPL)</a:t>
            </a:r>
            <a:endParaRPr lang="en-GB" dirty="0"/>
          </a:p>
          <a:p>
            <a:pPr marL="631825" lvl="1" indent="-242888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Arial"/>
              <a:buChar char="•"/>
            </a:pPr>
            <a:r>
              <a:rPr lang="en-GB" sz="1387" dirty="0"/>
              <a:t>IEC 62351 - Power systems management and associated information exchange - Data and communications security</a:t>
            </a:r>
            <a:endParaRPr lang="en-GB" dirty="0"/>
          </a:p>
          <a:p>
            <a:pPr marL="631825" lvl="1" indent="-242888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Arial"/>
              <a:buChar char="•"/>
            </a:pPr>
            <a:r>
              <a:rPr lang="en-GB" sz="1387" dirty="0"/>
              <a:t>IEC 62056 - Electricity metering data exchange</a:t>
            </a:r>
            <a:endParaRPr lang="en-GB" dirty="0"/>
          </a:p>
          <a:p>
            <a:pPr marL="631825" lvl="1" indent="-242888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Arial"/>
              <a:buChar char="•"/>
            </a:pPr>
            <a:r>
              <a:rPr lang="en-GB" sz="1387" dirty="0"/>
              <a:t>PLC G3 - Powerline communications standard that will enable the smart grid vision</a:t>
            </a:r>
            <a:endParaRPr lang="en-GB" dirty="0"/>
          </a:p>
          <a:p>
            <a:pPr marL="631825" lvl="1" indent="-242888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Arial"/>
              <a:buChar char="•"/>
            </a:pPr>
            <a:r>
              <a:rPr lang="en-GB" sz="1387" dirty="0"/>
              <a:t>IEC 61850 - Communication networks and systems for power utility automation</a:t>
            </a:r>
            <a:endParaRPr lang="en-GB" dirty="0"/>
          </a:p>
          <a:p>
            <a:pPr marL="631825" lvl="1" indent="-242888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Arial"/>
              <a:buChar char="•"/>
            </a:pPr>
            <a:r>
              <a:rPr lang="en-GB" sz="1387" dirty="0"/>
              <a:t>All the standards required for smart grid communications in various applications and domains can be traced from IEC webstore - </a:t>
            </a:r>
            <a:r>
              <a:rPr lang="en-GB" sz="1387" u="sng" dirty="0">
                <a:solidFill>
                  <a:schemeClr val="hlink"/>
                </a:solidFill>
                <a:hlinkClick r:id="rId3"/>
              </a:rPr>
              <a:t>http://smartgridstandardsmap.com/</a:t>
            </a:r>
            <a:endParaRPr lang="en-GB" sz="1387" dirty="0"/>
          </a:p>
          <a:p>
            <a:pPr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BE036-8E39-4D2D-9110-A7217AADC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Protocols and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23598-7687-43BA-8360-590D7FF7DB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A91F2-DF4D-4A8C-A3BB-A66D2237B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AFEB8A-F56E-440B-ABB7-074E70452E7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B411E-B38A-47AA-8878-CA92DB72C6D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952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B3A7CC3-D735-4BEC-9AB1-6088B49F1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47032" cy="41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Due to the diversity of actors between and within domains, interoperability is challenging and requires further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Dated communication technology present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Scalability concerns as the number of users in a Smart Grid is large and expected to increase.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the internet is utilized more for communication, cybersecurity and data privacy become reason for concern.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CFFC826-6ACD-4DF2-967B-480E66383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Challenges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36E4A0-CE04-47B1-AD76-74BC5B730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8980505-5812-4DB7-AB51-9702A9C53C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0138D6DC-A8EB-4FA2-ABFE-497EC7ECB58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6B86EC-5CEA-4D32-B305-BA9BCAD9B1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2761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14792</TotalTime>
  <Words>1017</Words>
  <Application>Microsoft Office PowerPoint</Application>
  <PresentationFormat>On-screen Show (4:3)</PresentationFormat>
  <Paragraphs>104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Source Sans Pro Web</vt:lpstr>
      <vt:lpstr>Times New Roman</vt:lpstr>
      <vt:lpstr>presentation</vt:lpstr>
      <vt:lpstr>Aalto Content - Green</vt:lpstr>
      <vt:lpstr>ELEC-E8423 - Smart Grid  Communication solutions for Smart Grid</vt:lpstr>
      <vt:lpstr>Introduction</vt:lpstr>
      <vt:lpstr>Communication architecture in SG</vt:lpstr>
      <vt:lpstr>Communication technologies</vt:lpstr>
      <vt:lpstr>Internet of Things in the SG context</vt:lpstr>
      <vt:lpstr>Cyber security threats</vt:lpstr>
      <vt:lpstr>Customer experience</vt:lpstr>
      <vt:lpstr>Protocols and standards</vt:lpstr>
      <vt:lpstr>Challenges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1131</cp:revision>
  <dcterms:created xsi:type="dcterms:W3CDTF">2010-03-23T14:57:30Z</dcterms:created>
  <dcterms:modified xsi:type="dcterms:W3CDTF">2021-04-20T06:42:39Z</dcterms:modified>
</cp:coreProperties>
</file>