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7"/>
  </p:notesMasterIdLst>
  <p:handoutMasterIdLst>
    <p:handoutMasterId r:id="rId18"/>
  </p:handoutMasterIdLst>
  <p:sldIdLst>
    <p:sldId id="339" r:id="rId6"/>
    <p:sldId id="369" r:id="rId7"/>
    <p:sldId id="355" r:id="rId8"/>
    <p:sldId id="370" r:id="rId9"/>
    <p:sldId id="371" r:id="rId10"/>
    <p:sldId id="373" r:id="rId11"/>
    <p:sldId id="374" r:id="rId12"/>
    <p:sldId id="375" r:id="rId13"/>
    <p:sldId id="352" r:id="rId14"/>
    <p:sldId id="362" r:id="rId15"/>
    <p:sldId id="378" r:id="rId16"/>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38AA3-9B76-4C9F-BA5A-200C0742C066}" v="621" dt="2021-04-19T19:07:52.630"/>
    <p1510:client id="{7B37880B-200A-BDBB-8658-2531C70BF5F2}" v="618" dt="2021-04-19T22:01:28.8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86" autoAdjust="0"/>
    <p:restoredTop sz="85020" autoAdjust="0"/>
  </p:normalViewPr>
  <p:slideViewPr>
    <p:cSldViewPr snapToGrid="0" snapToObjects="1">
      <p:cViewPr varScale="1">
        <p:scale>
          <a:sx n="68" d="100"/>
          <a:sy n="68" d="100"/>
        </p:scale>
        <p:origin x="5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dirty="0"/>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4/20/2021</a:t>
            </a:fld>
            <a:endParaRPr lang="en-US" dirty="0"/>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dirty="0"/>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dirty="0"/>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dirty="0"/>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4/20/2021</a:t>
            </a:fld>
            <a:endParaRPr lang="en-US"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dirty="0"/>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dirty="0"/>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3745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399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241526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implementation of AMR systems will change the function of basic energy meter, which will become a smart terminal unit and gateway for multiple service providers and enable real time two-way communication between customers and utilities. </a:t>
            </a:r>
          </a:p>
          <a:p>
            <a:endParaRPr lang="en-GB" dirty="0"/>
          </a:p>
          <a:p>
            <a:r>
              <a:rPr lang="en-GB" dirty="0"/>
              <a:t>Utilizing AMR offers better efficiency in fault situations and network management. Following is based on </a:t>
            </a:r>
            <a:r>
              <a:rPr lang="en-GB" dirty="0" err="1"/>
              <a:t>Aidon’s</a:t>
            </a:r>
            <a:r>
              <a:rPr lang="en-GB" dirty="0"/>
              <a:t> experience and meter functionality. AMR support fault management, optimization of field work, customer service, network planning and monitoring of contractual issues</a:t>
            </a:r>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noProof="1">
                <a:ea typeface="ＭＳ Ｐゴシック"/>
                <a:cs typeface="Calibri"/>
              </a:rPr>
              <a:t>AMR sytems consists of three main components:</a:t>
            </a:r>
            <a:endParaRPr lang="en-US" dirty="0">
              <a:ea typeface="ＭＳ Ｐゴシック"/>
              <a:cs typeface="Calibri"/>
            </a:endParaRPr>
          </a:p>
          <a:p>
            <a:r>
              <a:rPr lang="en-US" noProof="1">
                <a:ea typeface="ＭＳ Ｐゴシック"/>
                <a:cs typeface="Calibri"/>
              </a:rPr>
              <a:t>  </a:t>
            </a:r>
            <a:endParaRPr lang="en-US" dirty="0"/>
          </a:p>
          <a:p>
            <a:pPr marL="171450" indent="-171450">
              <a:buFont typeface="Arial"/>
              <a:buChar char="•"/>
            </a:pPr>
            <a:r>
              <a:rPr lang="en-US" noProof="1">
                <a:ea typeface="ＭＳ Ｐゴシック"/>
                <a:cs typeface="Calibri"/>
              </a:rPr>
              <a:t>Reading unit, which collects the produced  electricity or consumption of electricity (from electricity grid or houshold)</a:t>
            </a:r>
            <a:endParaRPr lang="en-US" dirty="0"/>
          </a:p>
          <a:p>
            <a:r>
              <a:rPr lang="en-US" noProof="1">
                <a:ea typeface="ＭＳ Ｐゴシック"/>
                <a:cs typeface="Calibri"/>
              </a:rPr>
              <a:t>  </a:t>
            </a:r>
            <a:endParaRPr lang="en-US" dirty="0"/>
          </a:p>
          <a:p>
            <a:pPr marL="171450" indent="-171450">
              <a:buFont typeface="Arial"/>
              <a:buChar char="•"/>
            </a:pPr>
            <a:r>
              <a:rPr lang="en-US" noProof="1">
                <a:ea typeface="ＭＳ Ｐゴシック"/>
                <a:cs typeface="Calibri"/>
              </a:rPr>
              <a:t>Then communication unit that is connected via, for example radio frequenqy or mobile network to the data receiving and procressing unit, which nowadays is usually so called cloud, So every meter brings data to the cloud where data is processed.</a:t>
            </a:r>
            <a:endParaRPr lang="en-US" dirty="0">
              <a:ea typeface="ＭＳ Ｐゴシック"/>
              <a:cs typeface="Calibri"/>
            </a:endParaRPr>
          </a:p>
          <a:p>
            <a:endParaRPr lang="en-US" noProof="1">
              <a:cs typeface="Calibri"/>
            </a:endParaRPr>
          </a:p>
        </p:txBody>
      </p:sp>
    </p:spTree>
    <p:extLst>
      <p:ext uri="{BB962C8B-B14F-4D97-AF65-F5344CB8AC3E}">
        <p14:creationId xmlns:p14="http://schemas.microsoft.com/office/powerpoint/2010/main" val="4153228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a:t>In order to make other tech or innovations in this course to make work -&gt; better monitoring i.e., </a:t>
            </a:r>
            <a:r>
              <a:rPr lang="en-US" noProof="0" dirty="0" err="1"/>
              <a:t>amr</a:t>
            </a:r>
            <a:r>
              <a:rPr lang="en-US" noProof="0" dirty="0"/>
              <a:t> is needed. (DR)</a:t>
            </a:r>
          </a:p>
          <a:p>
            <a:r>
              <a:rPr lang="en-GB" b="0" i="0" dirty="0">
                <a:solidFill>
                  <a:srgbClr val="1C1D1E"/>
                </a:solidFill>
                <a:effectLst/>
                <a:latin typeface="Open Sans"/>
              </a:rPr>
              <a:t>Hourly measurements enable new kind of dynamic tariffs that support energy‐efficient targets and operation of electricity market. Using hourly measurements, more accurate and even customer‐specific load models can be created to support load estimation and forecasting.</a:t>
            </a:r>
          </a:p>
          <a:p>
            <a:endParaRPr lang="en-GB" b="0" i="0" noProof="0" dirty="0">
              <a:solidFill>
                <a:srgbClr val="1C1D1E"/>
              </a:solidFill>
              <a:effectLst/>
              <a:latin typeface="Open Sans"/>
            </a:endParaRPr>
          </a:p>
          <a:p>
            <a:r>
              <a:rPr lang="en-GB" dirty="0"/>
              <a:t>With AMR meters faults can be perceived and identified immediately and located automatically which enable to guide field staff directly to the fault site. Based on AMR data control </a:t>
            </a:r>
            <a:r>
              <a:rPr lang="en-GB" dirty="0" err="1"/>
              <a:t>center</a:t>
            </a:r>
            <a:r>
              <a:rPr lang="en-GB" dirty="0"/>
              <a:t> have real time snapshot from faulted area at the field. This is essential for optimized allocation of needed work for fault repairing and distribution restoration. With reliable snapshot the scope of faults is in control which remarkably intensifies work of control </a:t>
            </a:r>
            <a:r>
              <a:rPr lang="en-GB" dirty="0" err="1"/>
              <a:t>center</a:t>
            </a:r>
            <a:r>
              <a:rPr lang="en-GB" dirty="0"/>
              <a:t> operators. There is also possibility to prioritize the order of repairs e.g. important sites are handled first and the number of metering points that can be repaired on one occasion. When prioritizing work order essential is to know the location of the staff in the field. DMS systems are capable to utilize GPS information to show location of each field group. For example next benefits are obvious. </a:t>
            </a:r>
            <a:endParaRPr lang="en-US" noProof="0" dirty="0"/>
          </a:p>
        </p:txBody>
      </p:sp>
    </p:spTree>
    <p:extLst>
      <p:ext uri="{BB962C8B-B14F-4D97-AF65-F5344CB8AC3E}">
        <p14:creationId xmlns:p14="http://schemas.microsoft.com/office/powerpoint/2010/main" val="1045591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implementation of AMR systems will change the function of basic energy meter, which will become a smart terminal unit and gateway for multiple service providers and enable real time two-way communication between customers and utilities. From that viewpoint the AMR system can also be seen as an extension of SCADA and network management systems for controlling and monitoring the last parts of the network (i.e. the low voltage network) between medium voltage network and customer. </a:t>
            </a:r>
          </a:p>
          <a:p>
            <a:endParaRPr lang="en-GB" noProof="0" dirty="0"/>
          </a:p>
          <a:p>
            <a:r>
              <a:rPr lang="en-GB" dirty="0"/>
              <a:t>AMR offers two-way communication to the customer site, which makes it possible to enlarge online monitoring also to the low voltage network. This enables alarms on exceptional events, e.g. network faults and voltage violations, and here meters can also have some protective functions</a:t>
            </a:r>
            <a:r>
              <a:rPr lang="en-GB" noProof="0" dirty="0"/>
              <a:t> </a:t>
            </a:r>
            <a:r>
              <a:rPr lang="en-GB" dirty="0"/>
              <a:t>adding the safety. The use and integration of AMR in network operation can be seen as an extension of SCADA and distribution automation to the low voltage level. So far automatic monitoring has been used mostly in 20 kV medium voltage networks. </a:t>
            </a:r>
          </a:p>
          <a:p>
            <a:endParaRPr lang="en-GB" noProof="0" dirty="0"/>
          </a:p>
          <a:p>
            <a:r>
              <a:rPr lang="en-GB" dirty="0"/>
              <a:t>Low voltage network is the key element in quality of supply to most of the end customers of DNO. Improving the quality of supply requires that network operation and planning and technical customer service would have access to low voltage network measurement information using their operational systems. This would decrease the amount of work done in these processes. Integrating advanced AMR solution with alarms and more accurate measurement information with additional measurement quantities to current operational information systems provides additional values to improve planning and operation and technical customer service business processes. </a:t>
            </a:r>
            <a:endParaRPr lang="en-US" noProof="0" dirty="0"/>
          </a:p>
        </p:txBody>
      </p:sp>
    </p:spTree>
    <p:extLst>
      <p:ext uri="{BB962C8B-B14F-4D97-AF65-F5344CB8AC3E}">
        <p14:creationId xmlns:p14="http://schemas.microsoft.com/office/powerpoint/2010/main" val="361177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88938" rtl="0" eaLnBrk="0" fontAlgn="base" latinLnBrk="0" hangingPunct="0">
              <a:lnSpc>
                <a:spcPct val="100000"/>
              </a:lnSpc>
              <a:spcBef>
                <a:spcPct val="30000"/>
              </a:spcBef>
              <a:spcAft>
                <a:spcPct val="0"/>
              </a:spcAft>
              <a:buClrTx/>
              <a:buSzTx/>
              <a:buFontTx/>
              <a:buNone/>
              <a:tabLst/>
              <a:defRPr/>
            </a:pPr>
            <a:r>
              <a:rPr lang="en-GB" dirty="0"/>
              <a:t>In the next pictures are shown some examples utilizing automatic meter alarms. This figure above presents a situation where three meters have sent spontaneous alarms about neutral fault and how they are shown on the DMS screen. After receiving spontaneous alarms DMS query other meters in the same LV feeder. </a:t>
            </a:r>
            <a:endParaRPr lang="en-GB" sz="1000" dirty="0"/>
          </a:p>
          <a:p>
            <a:pPr marL="0" marR="0" lvl="0" indent="0" algn="l" defTabSz="388938" rtl="0" eaLnBrk="0" fontAlgn="base" latinLnBrk="0" hangingPunct="0">
              <a:lnSpc>
                <a:spcPct val="100000"/>
              </a:lnSpc>
              <a:spcBef>
                <a:spcPct val="30000"/>
              </a:spcBef>
              <a:spcAft>
                <a:spcPct val="0"/>
              </a:spcAft>
              <a:buClrTx/>
              <a:buSzTx/>
              <a:buFontTx/>
              <a:buNone/>
              <a:tabLst/>
              <a:defRPr/>
            </a:pPr>
            <a:endParaRPr lang="en-US" sz="1000" dirty="0"/>
          </a:p>
          <a:p>
            <a:r>
              <a:rPr lang="en-GB" dirty="0"/>
              <a:t>In this case DMS automatically generate a query to the other metering points in the same low voltage feeder to find out statuses of all the other meters. Therefore, all meter in the same LV feeder are presented, not only faulted meters. This functionality offers quick snapshot to the control </a:t>
            </a:r>
            <a:r>
              <a:rPr lang="en-GB" dirty="0" err="1"/>
              <a:t>center</a:t>
            </a:r>
            <a:r>
              <a:rPr lang="en-GB" dirty="0"/>
              <a:t> operator from the faulted area.</a:t>
            </a:r>
          </a:p>
          <a:p>
            <a:endParaRPr lang="en-GB" noProof="0" dirty="0"/>
          </a:p>
          <a:p>
            <a:r>
              <a:rPr lang="en-GB" dirty="0"/>
              <a:t>One feature support finding low voltage faults under medium voltage fault. In the figure under is shown a situation when MV fault is just occurred. Faulted line is presented with white </a:t>
            </a:r>
            <a:r>
              <a:rPr lang="en-GB" dirty="0" err="1"/>
              <a:t>color</a:t>
            </a:r>
            <a:r>
              <a:rPr lang="en-GB" dirty="0"/>
              <a:t>. </a:t>
            </a:r>
            <a:endParaRPr lang="en-US" noProof="0" dirty="0"/>
          </a:p>
        </p:txBody>
      </p:sp>
    </p:spTree>
    <p:extLst>
      <p:ext uri="{BB962C8B-B14F-4D97-AF65-F5344CB8AC3E}">
        <p14:creationId xmlns:p14="http://schemas.microsoft.com/office/powerpoint/2010/main" val="1609494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a:t>For example, you can use AMR to HVAC (heating ventilation and air conditioning) systems demand response. The two-way connection AMR needed in order to this working. You can avoid electricity demand spikes for example staggering the starting time for heating. </a:t>
            </a:r>
          </a:p>
          <a:p>
            <a:endParaRPr lang="en-US" noProof="0" dirty="0"/>
          </a:p>
          <a:p>
            <a:r>
              <a:rPr lang="en-US" noProof="0" dirty="0"/>
              <a:t>It is easier to detect low quality phase voltage i.e., with AMRs</a:t>
            </a:r>
          </a:p>
        </p:txBody>
      </p:sp>
    </p:spTree>
    <p:extLst>
      <p:ext uri="{BB962C8B-B14F-4D97-AF65-F5344CB8AC3E}">
        <p14:creationId xmlns:p14="http://schemas.microsoft.com/office/powerpoint/2010/main" val="1536204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p>
        </p:txBody>
      </p:sp>
    </p:spTree>
    <p:extLst>
      <p:ext uri="{BB962C8B-B14F-4D97-AF65-F5344CB8AC3E}">
        <p14:creationId xmlns:p14="http://schemas.microsoft.com/office/powerpoint/2010/main" val="37092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dirty="0"/>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dirty="0"/>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dirty="0"/>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dirty="0"/>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dirty="0"/>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dirty="0"/>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dirty="0"/>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onlinelibrary-wiley-com.libproxy.aalto.fi/doi/abs/10.1002/9781118991978.hces129" TargetMode="External"/><Relationship Id="rId3" Type="http://schemas.openxmlformats.org/officeDocument/2006/relationships/hyperlink" Target="https://www.researchgate.net/publication/235337176_A_reliable_and_economically_feasible_automatic_meter_reading_system_using_power_line_distribution_network" TargetMode="External"/><Relationship Id="rId7" Type="http://schemas.openxmlformats.org/officeDocument/2006/relationships/hyperlink" Target="https://www.power-grid.com/smart-grid/amr-communication-technologies-101-four-ways-utilities-connect-to-meters/#gre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lutpub.lut.fi/bitstream/handle/10024/149256/kandidaatinty%C3%B6_niinikoski_2018.pdf?sequence=1&amp;isAllowed=y" TargetMode="External"/><Relationship Id="rId5" Type="http://schemas.openxmlformats.org/officeDocument/2006/relationships/hyperlink" Target="https://www.businessfinland.fi/48cd02/globalassets/julkaisut/invest-in-finland/white-paper-smart-grid.pdf" TargetMode="External"/><Relationship Id="rId4" Type="http://schemas.openxmlformats.org/officeDocument/2006/relationships/hyperlink" Target="https://www.sandsindia.com/automatic-meter-reading-amr/"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Smart Grid</a:t>
            </a:r>
            <a:br>
              <a:rPr lang="fi-FI" sz="3200" dirty="0"/>
            </a:br>
            <a:br>
              <a:rPr lang="fi-FI" sz="3200" dirty="0"/>
            </a:br>
            <a:r>
              <a:rPr lang="fi-FI" sz="3200" i="1" dirty="0"/>
              <a:t>AMR – </a:t>
            </a:r>
            <a:r>
              <a:rPr lang="en-US" sz="3200" i="1" dirty="0"/>
              <a:t>Systems</a:t>
            </a:r>
            <a:r>
              <a:rPr lang="fi-FI" sz="3200" i="1" dirty="0"/>
              <a:t> in SG</a:t>
            </a:r>
            <a:endParaRPr lang="en-US" sz="3200" i="1" dirty="0"/>
          </a:p>
        </p:txBody>
      </p:sp>
      <p:sp>
        <p:nvSpPr>
          <p:cNvPr id="3" name="Subtitle 2"/>
          <p:cNvSpPr>
            <a:spLocks noGrp="1"/>
          </p:cNvSpPr>
          <p:nvPr>
            <p:ph type="subTitle" idx="1"/>
          </p:nvPr>
        </p:nvSpPr>
        <p:spPr>
          <a:xfrm>
            <a:off x="572401" y="4182429"/>
            <a:ext cx="6285600" cy="1323370"/>
          </a:xfrm>
        </p:spPr>
        <p:txBody>
          <a:bodyPr>
            <a:normAutofit/>
          </a:bodyPr>
          <a:lstStyle/>
          <a:p>
            <a:r>
              <a:rPr lang="en-US" i="1" dirty="0"/>
              <a:t>Iisa Saunamäki</a:t>
            </a:r>
          </a:p>
          <a:p>
            <a:r>
              <a:rPr lang="en-US" i="1" dirty="0" err="1"/>
              <a:t>Janne</a:t>
            </a:r>
            <a:r>
              <a:rPr lang="en-US" i="1" dirty="0"/>
              <a:t> </a:t>
            </a:r>
            <a:r>
              <a:rPr lang="en-US" i="1" dirty="0" err="1"/>
              <a:t>Teinilä</a:t>
            </a:r>
            <a:endParaRPr lang="en-US" i="1" dirty="0"/>
          </a:p>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p:txBody>
          <a:bodyPr/>
          <a:lstStyle/>
          <a:p>
            <a:r>
              <a:rPr lang="fi-FI" dirty="0"/>
              <a:t>20.04.2021</a:t>
            </a:r>
            <a:endParaRPr lang="en-US" dirty="0"/>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Autofit/>
          </a:bodyPr>
          <a:lstStyle/>
          <a:p>
            <a:pPr rtl="0">
              <a:spcBef>
                <a:spcPts val="0"/>
              </a:spcBef>
              <a:spcAft>
                <a:spcPts val="0"/>
              </a:spcAft>
            </a:pPr>
            <a:r>
              <a:rPr lang="en-GB" strike="noStrike" dirty="0">
                <a:solidFill>
                  <a:srgbClr val="1155CC"/>
                </a:solidFill>
                <a:effectLst/>
                <a:hlinkClick r:id="rId3"/>
              </a:rPr>
              <a:t>https://www.researchgate.net/publication/235337176_A_reliable_and_economically_feasible_automatic_meter_reading_system_using</a:t>
            </a:r>
          </a:p>
          <a:p>
            <a:pPr rtl="0">
              <a:spcBef>
                <a:spcPts val="0"/>
              </a:spcBef>
              <a:spcAft>
                <a:spcPts val="0"/>
              </a:spcAft>
            </a:pPr>
            <a:r>
              <a:rPr lang="en-GB" strike="noStrike" dirty="0" err="1">
                <a:solidFill>
                  <a:srgbClr val="1155CC"/>
                </a:solidFill>
                <a:effectLst/>
                <a:hlinkClick r:id="rId3"/>
              </a:rPr>
              <a:t>power_line_distribution_network</a:t>
            </a:r>
            <a:endParaRPr lang="en-GB" dirty="0">
              <a:effectLst/>
            </a:endParaRPr>
          </a:p>
          <a:p>
            <a:pPr rtl="0">
              <a:spcBef>
                <a:spcPts val="0"/>
              </a:spcBef>
              <a:spcAft>
                <a:spcPts val="0"/>
              </a:spcAft>
            </a:pPr>
            <a:endParaRPr lang="en-GB" strike="noStrike" dirty="0">
              <a:solidFill>
                <a:srgbClr val="1155CC"/>
              </a:solidFill>
              <a:hlinkClick r:id="rId4"/>
            </a:endParaRPr>
          </a:p>
          <a:p>
            <a:pPr rtl="0">
              <a:spcBef>
                <a:spcPts val="0"/>
              </a:spcBef>
              <a:spcAft>
                <a:spcPts val="0"/>
              </a:spcAft>
            </a:pPr>
            <a:r>
              <a:rPr lang="en-GB" strike="noStrike" dirty="0">
                <a:solidFill>
                  <a:srgbClr val="1155CC"/>
                </a:solidFill>
                <a:effectLst/>
                <a:hlinkClick r:id="rId4"/>
              </a:rPr>
              <a:t>https://www.sandsindia.com/automatic-meter-reading-amr/</a:t>
            </a:r>
            <a:endParaRPr lang="en-GB" dirty="0">
              <a:solidFill>
                <a:srgbClr val="1155CC"/>
              </a:solidFill>
            </a:endParaRPr>
          </a:p>
          <a:p>
            <a:pPr rtl="0">
              <a:spcBef>
                <a:spcPts val="0"/>
              </a:spcBef>
              <a:spcAft>
                <a:spcPts val="0"/>
              </a:spcAft>
            </a:pPr>
            <a:endParaRPr lang="en-GB" strike="noStrike" dirty="0">
              <a:solidFill>
                <a:srgbClr val="1155CC"/>
              </a:solidFill>
              <a:effectLst/>
              <a:hlinkClick r:id="rId5"/>
            </a:endParaRPr>
          </a:p>
          <a:p>
            <a:pPr rtl="0">
              <a:spcBef>
                <a:spcPts val="0"/>
              </a:spcBef>
              <a:spcAft>
                <a:spcPts val="0"/>
              </a:spcAft>
            </a:pPr>
            <a:r>
              <a:rPr lang="en-GB" strike="noStrike" dirty="0">
                <a:solidFill>
                  <a:srgbClr val="1155CC"/>
                </a:solidFill>
                <a:effectLst/>
                <a:hlinkClick r:id="rId5"/>
              </a:rPr>
              <a:t>https://www.businessfinland.fi/48cd02/globalassets/julkaisut/invest-in-finland/white-paper-smart-grid.pdf</a:t>
            </a:r>
            <a:endParaRPr lang="en-GB" dirty="0">
              <a:effectLst/>
            </a:endParaRPr>
          </a:p>
          <a:p>
            <a:pPr rtl="0">
              <a:spcBef>
                <a:spcPts val="0"/>
              </a:spcBef>
              <a:spcAft>
                <a:spcPts val="0"/>
              </a:spcAft>
            </a:pPr>
            <a:endParaRPr lang="en-GB" strike="noStrike" dirty="0">
              <a:solidFill>
                <a:srgbClr val="1155CC"/>
              </a:solidFill>
              <a:hlinkClick r:id="rId6"/>
            </a:endParaRPr>
          </a:p>
          <a:p>
            <a:pPr rtl="0">
              <a:spcBef>
                <a:spcPts val="0"/>
              </a:spcBef>
              <a:spcAft>
                <a:spcPts val="0"/>
              </a:spcAft>
            </a:pPr>
            <a:r>
              <a:rPr lang="en-GB" strike="noStrike" dirty="0">
                <a:solidFill>
                  <a:srgbClr val="1155CC"/>
                </a:solidFill>
                <a:effectLst/>
                <a:hlinkClick r:id="rId6"/>
              </a:rPr>
              <a:t>https://lutpub.lut.fi/bitstream/handle/10024/149256/kandidaatinty%C3%B6_niinikoski_2018.pdf?sequence=1&amp;isAllowed=y</a:t>
            </a:r>
            <a:endParaRPr lang="en-GB" strike="noStrike" dirty="0">
              <a:solidFill>
                <a:srgbClr val="1155CC"/>
              </a:solidFill>
              <a:effectLst/>
            </a:endParaRPr>
          </a:p>
          <a:p>
            <a:pPr rtl="0">
              <a:spcBef>
                <a:spcPts val="0"/>
              </a:spcBef>
              <a:spcAft>
                <a:spcPts val="0"/>
              </a:spcAft>
            </a:pPr>
            <a:endParaRPr lang="en-GB" strike="noStrike" dirty="0">
              <a:solidFill>
                <a:srgbClr val="1155CC"/>
              </a:solidFill>
              <a:effectLst/>
              <a:hlinkClick r:id="rId7"/>
            </a:endParaRPr>
          </a:p>
          <a:p>
            <a:pPr rtl="0">
              <a:spcBef>
                <a:spcPts val="0"/>
              </a:spcBef>
              <a:spcAft>
                <a:spcPts val="0"/>
              </a:spcAft>
            </a:pPr>
            <a:r>
              <a:rPr lang="en-GB" strike="noStrike" dirty="0">
                <a:solidFill>
                  <a:srgbClr val="1155CC"/>
                </a:solidFill>
                <a:effectLst/>
                <a:hlinkClick r:id="rId7"/>
              </a:rPr>
              <a:t>https://www.power-grid.com/smart-grid/amr-communication-technologies-101-four-ways-utilities-connect-to-meters/#gref</a:t>
            </a:r>
            <a:endParaRPr lang="en-GB" dirty="0">
              <a:effectLst/>
            </a:endParaRPr>
          </a:p>
          <a:p>
            <a:pPr rtl="0">
              <a:spcBef>
                <a:spcPts val="0"/>
              </a:spcBef>
              <a:spcAft>
                <a:spcPts val="0"/>
              </a:spcAft>
            </a:pPr>
            <a:endParaRPr lang="en-GB" strike="noStrike" dirty="0">
              <a:solidFill>
                <a:srgbClr val="1155CC"/>
              </a:solidFill>
              <a:hlinkClick r:id="rId8"/>
            </a:endParaRPr>
          </a:p>
          <a:p>
            <a:pPr rtl="0">
              <a:spcBef>
                <a:spcPts val="0"/>
              </a:spcBef>
              <a:spcAft>
                <a:spcPts val="0"/>
              </a:spcAft>
            </a:pPr>
            <a:r>
              <a:rPr lang="en-GB" strike="noStrike" dirty="0">
                <a:solidFill>
                  <a:srgbClr val="1155CC"/>
                </a:solidFill>
                <a:effectLst/>
                <a:hlinkClick r:id="rId8"/>
              </a:rPr>
              <a:t>https://onlinelibrary-wiley-com.libproxy.aalto.fi/doi/abs/10.1002/9781118991978.hces129</a:t>
            </a:r>
            <a:endParaRPr lang="en-GB" dirty="0">
              <a:effectLst/>
            </a:endParaRPr>
          </a:p>
          <a:p>
            <a:pPr rtl="0">
              <a:spcBef>
                <a:spcPts val="0"/>
              </a:spcBef>
              <a:spcAft>
                <a:spcPts val="0"/>
              </a:spcAft>
            </a:pPr>
            <a:endParaRPr lang="en-GB" strike="noStrike" dirty="0">
              <a:solidFill>
                <a:srgbClr val="000000"/>
              </a:solidFill>
              <a:effectLst/>
            </a:endParaRPr>
          </a:p>
          <a:p>
            <a:pPr rtl="0">
              <a:spcBef>
                <a:spcPts val="0"/>
              </a:spcBef>
              <a:spcAft>
                <a:spcPts val="0"/>
              </a:spcAft>
            </a:pPr>
            <a:r>
              <a:rPr lang="en-GB" i="0" u="none" strike="noStrike" dirty="0">
                <a:solidFill>
                  <a:srgbClr val="000000"/>
                </a:solidFill>
                <a:effectLst/>
              </a:rPr>
              <a:t>http://sgemfinalreport.fi/files/SGEM-D4.5.5-Analysis%20of%20needs%20and%20available%20solutions%20(for%20second%20generation%20AMR).pdf</a:t>
            </a:r>
            <a:br>
              <a:rPr lang="en-GB" dirty="0">
                <a:effectLst/>
              </a:rPr>
            </a:br>
            <a:endParaRPr lang="en-US" i="1" dirty="0"/>
          </a:p>
        </p:txBody>
      </p:sp>
      <p:sp>
        <p:nvSpPr>
          <p:cNvPr id="3" name="Title 2"/>
          <p:cNvSpPr>
            <a:spLocks noGrp="1"/>
          </p:cNvSpPr>
          <p:nvPr>
            <p:ph type="ctrTitle"/>
          </p:nvPr>
        </p:nvSpPr>
        <p:spPr/>
        <p:txBody>
          <a:bodyPr/>
          <a:lstStyle/>
          <a:p>
            <a:r>
              <a:rPr lang="fi-FI" dirty="0" err="1"/>
              <a:t>Source</a:t>
            </a:r>
            <a:r>
              <a:rPr lang="fi-FI" dirty="0"/>
              <a:t> </a:t>
            </a:r>
            <a:r>
              <a:rPr lang="fi-FI" dirty="0" err="1"/>
              <a:t>material</a:t>
            </a:r>
            <a:r>
              <a:rPr lang="fi-FI" dirty="0"/>
              <a:t> </a:t>
            </a:r>
            <a:r>
              <a:rPr lang="fi-FI" dirty="0" err="1"/>
              <a:t>used</a:t>
            </a:r>
            <a:endParaRPr lang="en-US" dirty="0"/>
          </a:p>
        </p:txBody>
      </p:sp>
      <p:sp>
        <p:nvSpPr>
          <p:cNvPr id="4" name="Text Placeholder 3"/>
          <p:cNvSpPr>
            <a:spLocks noGrp="1"/>
          </p:cNvSpPr>
          <p:nvPr>
            <p:ph type="body" sz="quarter" idx="16"/>
          </p:nvPr>
        </p:nvSpPr>
        <p:spPr/>
        <p:txBody>
          <a:bodyPr/>
          <a:lstStyle/>
          <a:p>
            <a:endParaRPr lang="en-US" dirty="0"/>
          </a:p>
        </p:txBody>
      </p:sp>
      <p:sp>
        <p:nvSpPr>
          <p:cNvPr id="5" name="Text Placeholder 4"/>
          <p:cNvSpPr>
            <a:spLocks noGrp="1"/>
          </p:cNvSpPr>
          <p:nvPr>
            <p:ph type="body" sz="quarter" idx="17"/>
          </p:nvPr>
        </p:nvSpPr>
        <p:spPr/>
        <p:txBody>
          <a:bodyPr/>
          <a:lstStyle/>
          <a:p>
            <a:endParaRPr lang="en-US" dirty="0"/>
          </a:p>
        </p:txBody>
      </p:sp>
      <p:sp>
        <p:nvSpPr>
          <p:cNvPr id="7" name="Date Placeholder 6"/>
          <p:cNvSpPr>
            <a:spLocks noGrp="1"/>
          </p:cNvSpPr>
          <p:nvPr>
            <p:ph type="dt" sz="half" idx="19"/>
          </p:nvPr>
        </p:nvSpPr>
        <p:spPr/>
        <p:txBody>
          <a:bodyPr/>
          <a:lstStyle/>
          <a:p>
            <a:pPr>
              <a:defRPr/>
            </a:pPr>
            <a:r>
              <a:rPr lang="fi-FI" dirty="0"/>
              <a:t>20.04.2021</a:t>
            </a:r>
            <a:endParaRPr lang="en-US" dirty="0"/>
          </a:p>
        </p:txBody>
      </p:sp>
    </p:spTree>
    <p:extLst>
      <p:ext uri="{BB962C8B-B14F-4D97-AF65-F5344CB8AC3E}">
        <p14:creationId xmlns:p14="http://schemas.microsoft.com/office/powerpoint/2010/main" val="1660700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0136" y="3329715"/>
            <a:ext cx="4787890" cy="576385"/>
          </a:xfrm>
        </p:spPr>
        <p:txBody>
          <a:bodyPr>
            <a:normAutofit/>
          </a:bodyPr>
          <a:lstStyle/>
          <a:p>
            <a:r>
              <a:rPr lang="fi-FI" sz="3200" i="1" dirty="0" err="1">
                <a:ea typeface="ＭＳ Ｐゴシック"/>
              </a:rPr>
              <a:t>Thanks</a:t>
            </a:r>
            <a:r>
              <a:rPr lang="fi-FI" sz="3200" i="1" dirty="0">
                <a:ea typeface="ＭＳ Ｐゴシック"/>
              </a:rPr>
              <a:t>!</a:t>
            </a:r>
            <a:r>
              <a:rPr lang="fi-FI" sz="3200" i="1">
                <a:ea typeface="ＭＳ Ｐゴシック"/>
              </a:rPr>
              <a:t> Any questions?</a:t>
            </a:r>
            <a:endParaRPr lang="fi-FI" sz="3200" i="1" dirty="0"/>
          </a:p>
        </p:txBody>
      </p:sp>
      <p:sp>
        <p:nvSpPr>
          <p:cNvPr id="3" name="Subtitle 2"/>
          <p:cNvSpPr>
            <a:spLocks noGrp="1"/>
          </p:cNvSpPr>
          <p:nvPr>
            <p:ph type="subTitle" idx="1"/>
          </p:nvPr>
        </p:nvSpPr>
        <p:spPr>
          <a:xfrm>
            <a:off x="572401" y="4182429"/>
            <a:ext cx="6285600" cy="1323370"/>
          </a:xfrm>
        </p:spPr>
        <p:txBody>
          <a:bodyPr>
            <a:normAutofit/>
          </a:bodyPr>
          <a:lstStyle/>
          <a:p>
            <a:endParaRPr lang="en-US" i="1" dirty="0"/>
          </a:p>
          <a:p>
            <a:endParaRPr lang="en-US" dirty="0"/>
          </a:p>
        </p:txBody>
      </p:sp>
      <p:sp>
        <p:nvSpPr>
          <p:cNvPr id="6" name="Text Placeholder 5"/>
          <p:cNvSpPr>
            <a:spLocks noGrp="1"/>
          </p:cNvSpPr>
          <p:nvPr>
            <p:ph type="body" sz="quarter" idx="18"/>
          </p:nvPr>
        </p:nvSpPr>
        <p:spPr>
          <a:xfrm>
            <a:off x="431421" y="6137467"/>
            <a:ext cx="2027114" cy="457200"/>
          </a:xfrm>
        </p:spPr>
        <p:txBody>
          <a:bodyPr/>
          <a:lstStyle/>
          <a:p>
            <a:r>
              <a:rPr lang="fi-FI" dirty="0"/>
              <a:t>20.04.2021</a:t>
            </a:r>
            <a:endParaRPr lang="en-US" dirty="0"/>
          </a:p>
        </p:txBody>
      </p:sp>
    </p:spTree>
    <p:extLst>
      <p:ext uri="{BB962C8B-B14F-4D97-AF65-F5344CB8AC3E}">
        <p14:creationId xmlns:p14="http://schemas.microsoft.com/office/powerpoint/2010/main" val="308732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285750" indent="-285750" eaLnBrk="1" hangingPunct="1">
              <a:lnSpc>
                <a:spcPct val="160000"/>
              </a:lnSpc>
              <a:buFont typeface="Arial" panose="020B0604020202020204" pitchFamily="34" charset="0"/>
              <a:buChar char="•"/>
            </a:pPr>
            <a:endParaRPr lang="en-US" sz="1800" dirty="0"/>
          </a:p>
          <a:p>
            <a:pPr marL="285750" indent="-285750" eaLnBrk="1" hangingPunct="1">
              <a:lnSpc>
                <a:spcPct val="160000"/>
              </a:lnSpc>
              <a:buFont typeface="Arial" panose="020B0604020202020204" pitchFamily="34" charset="0"/>
              <a:buChar char="•"/>
            </a:pPr>
            <a:r>
              <a:rPr lang="en-US" sz="1800" dirty="0"/>
              <a:t>1. Introduction</a:t>
            </a:r>
          </a:p>
          <a:p>
            <a:pPr marL="285750" indent="-285750" eaLnBrk="1" hangingPunct="1">
              <a:lnSpc>
                <a:spcPct val="160000"/>
              </a:lnSpc>
              <a:buFont typeface="Arial" panose="020B0604020202020204" pitchFamily="34" charset="0"/>
              <a:buChar char="•"/>
            </a:pPr>
            <a:r>
              <a:rPr lang="en-US" sz="1800">
                <a:ea typeface="ＭＳ Ｐゴシック"/>
              </a:rPr>
              <a:t>2. Components of automatic meter reading (AMR) system</a:t>
            </a:r>
          </a:p>
          <a:p>
            <a:pPr marL="285750" indent="-285750" eaLnBrk="1" hangingPunct="1">
              <a:lnSpc>
                <a:spcPct val="160000"/>
              </a:lnSpc>
              <a:buFont typeface="Arial" panose="020B0604020202020204" pitchFamily="34" charset="0"/>
              <a:buChar char="•"/>
            </a:pPr>
            <a:r>
              <a:rPr lang="en-US" sz="1800">
                <a:ea typeface="ＭＳ Ｐゴシック"/>
              </a:rPr>
              <a:t>3. AMRs in smart grids</a:t>
            </a:r>
          </a:p>
          <a:p>
            <a:pPr marL="285750" indent="-285750" eaLnBrk="1" hangingPunct="1">
              <a:lnSpc>
                <a:spcPct val="160000"/>
              </a:lnSpc>
              <a:buFont typeface="Arial" panose="020B0604020202020204" pitchFamily="34" charset="0"/>
              <a:buChar char="•"/>
            </a:pPr>
            <a:r>
              <a:rPr lang="en-US" sz="1800">
                <a:ea typeface="ＭＳ Ｐゴシック"/>
              </a:rPr>
              <a:t>4. AMRs in low, medium and high voltage level grids</a:t>
            </a:r>
          </a:p>
          <a:p>
            <a:pPr marL="285750" indent="-285750" eaLnBrk="1" hangingPunct="1">
              <a:lnSpc>
                <a:spcPct val="160000"/>
              </a:lnSpc>
              <a:buFont typeface="Arial" panose="020B0604020202020204" pitchFamily="34" charset="0"/>
              <a:buChar char="•"/>
            </a:pPr>
            <a:r>
              <a:rPr lang="en-US" sz="1800">
                <a:ea typeface="ＭＳ Ｐゴシック"/>
              </a:rPr>
              <a:t>5. AMRs in households</a:t>
            </a:r>
          </a:p>
          <a:p>
            <a:pPr marL="285750" indent="-285750" eaLnBrk="1" hangingPunct="1">
              <a:lnSpc>
                <a:spcPct val="160000"/>
              </a:lnSpc>
              <a:buFont typeface="Arial" panose="020B0604020202020204" pitchFamily="34" charset="0"/>
              <a:buChar char="•"/>
            </a:pPr>
            <a:r>
              <a:rPr lang="en-US" sz="1800">
                <a:ea typeface="ＭＳ Ｐゴシック"/>
              </a:rPr>
              <a:t>6. Conclusions</a:t>
            </a:r>
          </a:p>
          <a:p>
            <a:pPr marL="285750" indent="-285750" eaLnBrk="1" hangingPunct="1">
              <a:lnSpc>
                <a:spcPct val="160000"/>
              </a:lnSpc>
              <a:buFont typeface="Arial" panose="020B0604020202020204" pitchFamily="34" charset="0"/>
              <a:buChar char="•"/>
            </a:pPr>
            <a:endParaRPr lang="en-US" sz="1800" dirty="0"/>
          </a:p>
          <a:p>
            <a:pPr marL="285750" indent="-285750" eaLnBrk="1" hangingPunct="1">
              <a:lnSpc>
                <a:spcPct val="160000"/>
              </a:lnSpc>
              <a:buFont typeface="Arial" panose="020B0604020202020204" pitchFamily="34" charset="0"/>
              <a:buChar char="•"/>
            </a:pPr>
            <a:endParaRPr lang="en-US" sz="1800" dirty="0"/>
          </a:p>
        </p:txBody>
      </p:sp>
      <p:sp>
        <p:nvSpPr>
          <p:cNvPr id="3" name="Title 2"/>
          <p:cNvSpPr>
            <a:spLocks noGrp="1"/>
          </p:cNvSpPr>
          <p:nvPr>
            <p:ph type="ctrTitle"/>
          </p:nvPr>
        </p:nvSpPr>
        <p:spPr/>
        <p:txBody>
          <a:bodyPr/>
          <a:lstStyle/>
          <a:p>
            <a:r>
              <a:rPr lang="fi-FI" dirty="0" err="1"/>
              <a:t>Structure</a:t>
            </a:r>
            <a:endParaRPr lang="en-US" dirty="0"/>
          </a:p>
        </p:txBody>
      </p:sp>
      <p:sp>
        <p:nvSpPr>
          <p:cNvPr id="4" name="Text Placeholder 3"/>
          <p:cNvSpPr>
            <a:spLocks noGrp="1"/>
          </p:cNvSpPr>
          <p:nvPr>
            <p:ph type="body" sz="quarter" idx="16"/>
          </p:nvPr>
        </p:nvSpPr>
        <p:spPr/>
        <p:txBody>
          <a:bodyPr/>
          <a:lstStyle/>
          <a:p>
            <a:endParaRPr lang="en-US" dirty="0"/>
          </a:p>
        </p:txBody>
      </p:sp>
      <p:sp>
        <p:nvSpPr>
          <p:cNvPr id="5" name="Text Placeholder 4"/>
          <p:cNvSpPr>
            <a:spLocks noGrp="1"/>
          </p:cNvSpPr>
          <p:nvPr>
            <p:ph type="body" sz="quarter" idx="17"/>
          </p:nvPr>
        </p:nvSpPr>
        <p:spPr/>
        <p:txBody>
          <a:bodyPr/>
          <a:lstStyle/>
          <a:p>
            <a:endParaRPr lang="en-US" dirty="0"/>
          </a:p>
        </p:txBody>
      </p:sp>
      <p:sp>
        <p:nvSpPr>
          <p:cNvPr id="7" name="Date Placeholder 6"/>
          <p:cNvSpPr>
            <a:spLocks noGrp="1"/>
          </p:cNvSpPr>
          <p:nvPr>
            <p:ph type="dt" sz="half" idx="19"/>
          </p:nvPr>
        </p:nvSpPr>
        <p:spPr/>
        <p:txBody>
          <a:bodyPr/>
          <a:lstStyle/>
          <a:p>
            <a:r>
              <a:rPr lang="fi-FI" dirty="0"/>
              <a:t>20.04.2021</a:t>
            </a:r>
            <a:endParaRPr lang="en-US" dirty="0"/>
          </a:p>
        </p:txBody>
      </p:sp>
    </p:spTree>
    <p:extLst>
      <p:ext uri="{BB962C8B-B14F-4D97-AF65-F5344CB8AC3E}">
        <p14:creationId xmlns:p14="http://schemas.microsoft.com/office/powerpoint/2010/main" val="328300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303872"/>
          </a:xfrm>
        </p:spPr>
        <p:txBody>
          <a:bodyPr>
            <a:normAutofit/>
          </a:bodyPr>
          <a:lstStyle/>
          <a:p>
            <a:pPr marL="285750" indent="-285750" eaLnBrk="1" hangingPunct="1">
              <a:lnSpc>
                <a:spcPct val="160000"/>
              </a:lnSpc>
              <a:buFont typeface="Arial" panose="020B0604020202020204" pitchFamily="34" charset="0"/>
              <a:buChar char="•"/>
            </a:pPr>
            <a:endParaRPr lang="en-US"/>
          </a:p>
          <a:p>
            <a:pPr marL="285750" indent="-285750" eaLnBrk="1" hangingPunct="1">
              <a:lnSpc>
                <a:spcPct val="160000"/>
              </a:lnSpc>
              <a:buFont typeface="Arial" panose="020B0604020202020204" pitchFamily="34" charset="0"/>
              <a:buChar char="•"/>
            </a:pPr>
            <a:r>
              <a:rPr lang="en-US" sz="1800">
                <a:ea typeface="ＭＳ Ｐゴシック"/>
              </a:rPr>
              <a:t>AMR is a meter that can automatically collect energy or water data </a:t>
            </a:r>
            <a:endParaRPr lang="en-US" sz="1800"/>
          </a:p>
          <a:p>
            <a:pPr marL="285750" indent="-285750">
              <a:lnSpc>
                <a:spcPct val="160000"/>
              </a:lnSpc>
              <a:buFont typeface="Arial" panose="020B0604020202020204" pitchFamily="34" charset="0"/>
              <a:buChar char="•"/>
            </a:pPr>
            <a:r>
              <a:rPr lang="en-US" sz="1800">
                <a:ea typeface="ＭＳ Ｐゴシック"/>
              </a:rPr>
              <a:t>AMR is a part of smart grid</a:t>
            </a:r>
            <a:endParaRPr lang="en-US" sz="1800"/>
          </a:p>
          <a:p>
            <a:pPr marL="285750" indent="-285750" eaLnBrk="1" hangingPunct="1">
              <a:lnSpc>
                <a:spcPct val="160000"/>
              </a:lnSpc>
              <a:buFont typeface="Arial" panose="020B0604020202020204" pitchFamily="34" charset="0"/>
              <a:buChar char="•"/>
            </a:pPr>
            <a:r>
              <a:rPr lang="en-US" sz="1800">
                <a:ea typeface="ＭＳ Ｐゴシック"/>
              </a:rPr>
              <a:t>Enables more accurate data collection in order to control network</a:t>
            </a:r>
          </a:p>
          <a:p>
            <a:pPr marL="285750" indent="-285750">
              <a:lnSpc>
                <a:spcPct val="160000"/>
              </a:lnSpc>
              <a:buFont typeface="Arial" panose="020B0604020202020204" pitchFamily="34" charset="0"/>
              <a:buChar char="•"/>
            </a:pPr>
            <a:r>
              <a:rPr lang="en-US" sz="1800">
                <a:ea typeface="ＭＳ Ｐゴシック"/>
              </a:rPr>
              <a:t>Most important function of AMR is to measure the amount of produced and consumed electricity </a:t>
            </a:r>
            <a:endParaRPr lang="en-US" sz="1800"/>
          </a:p>
          <a:p>
            <a:pPr>
              <a:lnSpc>
                <a:spcPct val="150000"/>
              </a:lnSpc>
              <a:buFont typeface="Arial" panose="020B0604020202020204" pitchFamily="34" charset="0"/>
              <a:buChar char="•"/>
            </a:pPr>
            <a:r>
              <a:rPr lang="en-US" sz="1800">
                <a:ea typeface="ＭＳ Ｐゴシック"/>
              </a:rPr>
              <a:t>In the past, meter reading used to be manual </a:t>
            </a:r>
            <a:endParaRPr lang="en-US" sz="1800"/>
          </a:p>
          <a:p>
            <a:pPr marL="285750" indent="-285750" eaLnBrk="1" hangingPunct="1">
              <a:lnSpc>
                <a:spcPct val="160000"/>
              </a:lnSpc>
              <a:buFont typeface="Arial" panose="020B0604020202020204" pitchFamily="34" charset="0"/>
              <a:buChar char="•"/>
            </a:pPr>
            <a:endParaRPr lang="en-US" sz="1800" dirty="0"/>
          </a:p>
        </p:txBody>
      </p:sp>
      <p:sp>
        <p:nvSpPr>
          <p:cNvPr id="3" name="Title 2"/>
          <p:cNvSpPr>
            <a:spLocks noGrp="1"/>
          </p:cNvSpPr>
          <p:nvPr>
            <p:ph type="ctrTitle"/>
          </p:nvPr>
        </p:nvSpPr>
        <p:spPr/>
        <p:txBody>
          <a:bodyPr/>
          <a:lstStyle/>
          <a:p>
            <a:r>
              <a:rPr lang="fi-FI" dirty="0"/>
              <a:t>Automatic </a:t>
            </a:r>
            <a:r>
              <a:rPr lang="fi-FI" dirty="0" err="1"/>
              <a:t>Meter</a:t>
            </a:r>
            <a:r>
              <a:rPr lang="fi-FI" dirty="0"/>
              <a:t> Reading (AMR)</a:t>
            </a:r>
            <a:endParaRPr lang="en-US" dirty="0"/>
          </a:p>
        </p:txBody>
      </p:sp>
      <p:sp>
        <p:nvSpPr>
          <p:cNvPr id="4" name="Text Placeholder 3"/>
          <p:cNvSpPr>
            <a:spLocks noGrp="1"/>
          </p:cNvSpPr>
          <p:nvPr>
            <p:ph type="body" sz="quarter" idx="16"/>
          </p:nvPr>
        </p:nvSpPr>
        <p:spPr/>
        <p:txBody>
          <a:bodyPr/>
          <a:lstStyle/>
          <a:p>
            <a:endParaRPr lang="en-US" dirty="0"/>
          </a:p>
        </p:txBody>
      </p:sp>
      <p:sp>
        <p:nvSpPr>
          <p:cNvPr id="5" name="Text Placeholder 4"/>
          <p:cNvSpPr>
            <a:spLocks noGrp="1"/>
          </p:cNvSpPr>
          <p:nvPr>
            <p:ph type="body" sz="quarter" idx="17"/>
          </p:nvPr>
        </p:nvSpPr>
        <p:spPr/>
        <p:txBody>
          <a:bodyPr/>
          <a:lstStyle/>
          <a:p>
            <a:endParaRPr lang="en-US" dirty="0"/>
          </a:p>
        </p:txBody>
      </p:sp>
      <p:sp>
        <p:nvSpPr>
          <p:cNvPr id="7" name="Date Placeholder 6"/>
          <p:cNvSpPr>
            <a:spLocks noGrp="1"/>
          </p:cNvSpPr>
          <p:nvPr>
            <p:ph type="dt" sz="half" idx="19"/>
          </p:nvPr>
        </p:nvSpPr>
        <p:spPr/>
        <p:txBody>
          <a:bodyPr/>
          <a:lstStyle/>
          <a:p>
            <a:r>
              <a:rPr lang="fi-FI" dirty="0"/>
              <a:t>20.04.2021</a:t>
            </a:r>
            <a:endParaRPr lang="en-US" dirty="0"/>
          </a:p>
        </p:txBody>
      </p:sp>
      <p:pic>
        <p:nvPicPr>
          <p:cNvPr id="6" name="Picture 5">
            <a:extLst>
              <a:ext uri="{FF2B5EF4-FFF2-40B4-BE49-F238E27FC236}">
                <a16:creationId xmlns:a16="http://schemas.microsoft.com/office/drawing/2014/main" id="{59D5A92B-8ACD-410D-8EF8-BC90AD19082D}"/>
              </a:ext>
            </a:extLst>
          </p:cNvPr>
          <p:cNvPicPr>
            <a:picLocks noChangeAspect="1"/>
          </p:cNvPicPr>
          <p:nvPr/>
        </p:nvPicPr>
        <p:blipFill>
          <a:blip r:embed="rId3"/>
          <a:stretch>
            <a:fillRect/>
          </a:stretch>
        </p:blipFill>
        <p:spPr>
          <a:xfrm>
            <a:off x="6320909" y="3826641"/>
            <a:ext cx="2152334" cy="1678006"/>
          </a:xfrm>
          <a:prstGeom prst="rect">
            <a:avLst/>
          </a:prstGeom>
        </p:spPr>
      </p:pic>
    </p:spTree>
    <p:extLst>
      <p:ext uri="{BB962C8B-B14F-4D97-AF65-F5344CB8AC3E}">
        <p14:creationId xmlns:p14="http://schemas.microsoft.com/office/powerpoint/2010/main" val="213897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EC857F8-F9A0-4EDD-BB21-8C03FABFFDB6}"/>
              </a:ext>
            </a:extLst>
          </p:cNvPr>
          <p:cNvPicPr>
            <a:picLocks noChangeAspect="1"/>
          </p:cNvPicPr>
          <p:nvPr/>
        </p:nvPicPr>
        <p:blipFill>
          <a:blip r:embed="rId3"/>
          <a:stretch>
            <a:fillRect/>
          </a:stretch>
        </p:blipFill>
        <p:spPr>
          <a:xfrm>
            <a:off x="4595942" y="1808597"/>
            <a:ext cx="4170377" cy="3235500"/>
          </a:xfrm>
          <a:prstGeom prst="rect">
            <a:avLst/>
          </a:prstGeom>
        </p:spPr>
      </p:pic>
      <p:sp>
        <p:nvSpPr>
          <p:cNvPr id="3" name="Title 2"/>
          <p:cNvSpPr>
            <a:spLocks noGrp="1"/>
          </p:cNvSpPr>
          <p:nvPr>
            <p:ph type="title"/>
          </p:nvPr>
        </p:nvSpPr>
        <p:spPr/>
        <p:txBody>
          <a:bodyPr/>
          <a:lstStyle/>
          <a:p>
            <a:r>
              <a:rPr lang="fi-FI" b="1" dirty="0">
                <a:solidFill>
                  <a:schemeClr val="accent3"/>
                </a:solidFill>
              </a:rPr>
              <a:t>Components of AMR-</a:t>
            </a:r>
            <a:r>
              <a:rPr lang="fi-FI" b="1" dirty="0" err="1">
                <a:solidFill>
                  <a:schemeClr val="accent3"/>
                </a:solidFill>
              </a:rPr>
              <a:t>system</a:t>
            </a:r>
            <a:endParaRPr lang="en-US" b="1" dirty="0">
              <a:solidFill>
                <a:schemeClr val="accent3"/>
              </a:solidFill>
            </a:endParaRPr>
          </a:p>
        </p:txBody>
      </p:sp>
      <p:sp>
        <p:nvSpPr>
          <p:cNvPr id="2" name="Text Placeholder 1"/>
          <p:cNvSpPr>
            <a:spLocks noGrp="1"/>
          </p:cNvSpPr>
          <p:nvPr>
            <p:ph type="body" sz="half" idx="1"/>
          </p:nvPr>
        </p:nvSpPr>
        <p:spPr>
          <a:xfrm>
            <a:off x="348971" y="1544743"/>
            <a:ext cx="4171950" cy="4897437"/>
          </a:xfrm>
        </p:spPr>
        <p:txBody>
          <a:bodyPr>
            <a:normAutofit/>
          </a:bodyPr>
          <a:lstStyle/>
          <a:p>
            <a:pPr marL="285750" indent="-285750" eaLnBrk="1" hangingPunct="1">
              <a:lnSpc>
                <a:spcPct val="160000"/>
              </a:lnSpc>
              <a:buFont typeface="Arial" panose="020B0604020202020204" pitchFamily="34" charset="0"/>
              <a:buChar char="•"/>
            </a:pPr>
            <a:r>
              <a:rPr lang="en-US" sz="1800" b="1" dirty="0">
                <a:ea typeface="ＭＳ Ｐゴシック"/>
              </a:rPr>
              <a:t>AMR system consists of three main components:</a:t>
            </a:r>
          </a:p>
          <a:p>
            <a:pPr marL="796925" lvl="1" indent="-457200" eaLnBrk="1" hangingPunct="1">
              <a:lnSpc>
                <a:spcPct val="160000"/>
              </a:lnSpc>
              <a:buAutoNum type="arabicPeriod"/>
            </a:pPr>
            <a:r>
              <a:rPr lang="en-US">
                <a:ea typeface="ＭＳ Ｐゴシック"/>
              </a:rPr>
              <a:t>Reading unit</a:t>
            </a:r>
            <a:endParaRPr lang="en-US"/>
          </a:p>
          <a:p>
            <a:pPr marL="796925" lvl="1" indent="-457200" eaLnBrk="1" hangingPunct="1">
              <a:lnSpc>
                <a:spcPct val="160000"/>
              </a:lnSpc>
              <a:buAutoNum type="arabicPeriod"/>
            </a:pPr>
            <a:r>
              <a:rPr lang="en-US">
                <a:ea typeface="ＭＳ Ｐゴシック"/>
              </a:rPr>
              <a:t>Communication unit</a:t>
            </a:r>
          </a:p>
          <a:p>
            <a:pPr marL="796925" lvl="1" indent="-457200" eaLnBrk="1" hangingPunct="1">
              <a:lnSpc>
                <a:spcPct val="160000"/>
              </a:lnSpc>
              <a:buAutoNum type="arabicPeriod"/>
            </a:pPr>
            <a:r>
              <a:rPr lang="en-US">
                <a:ea typeface="ＭＳ Ｐゴシック"/>
              </a:rPr>
              <a:t>Data receiving and processing unit</a:t>
            </a:r>
          </a:p>
          <a:p>
            <a:pPr marL="625475" lvl="1" indent="-285750" eaLnBrk="1" hangingPunct="1">
              <a:lnSpc>
                <a:spcPct val="160000"/>
              </a:lnSpc>
              <a:buFont typeface="Arial" panose="020B0604020202020204" pitchFamily="34" charset="0"/>
              <a:buChar char="•"/>
            </a:pPr>
            <a:endParaRPr lang="en-US" sz="2800" dirty="0"/>
          </a:p>
        </p:txBody>
      </p:sp>
      <p:sp>
        <p:nvSpPr>
          <p:cNvPr id="7" name="Date Placeholder 6"/>
          <p:cNvSpPr>
            <a:spLocks noGrp="1"/>
          </p:cNvSpPr>
          <p:nvPr>
            <p:ph type="dt" sz="half" idx="4294967295"/>
          </p:nvPr>
        </p:nvSpPr>
        <p:spPr>
          <a:xfrm>
            <a:off x="2653990" y="6165850"/>
            <a:ext cx="1544638" cy="476676"/>
          </a:xfrm>
        </p:spPr>
        <p:txBody>
          <a:bodyPr/>
          <a:lstStyle/>
          <a:p>
            <a:r>
              <a:rPr lang="fi-FI" dirty="0"/>
              <a:t>20.04.2021</a:t>
            </a:r>
            <a:endParaRPr lang="en-US" dirty="0"/>
          </a:p>
        </p:txBody>
      </p:sp>
    </p:spTree>
    <p:extLst>
      <p:ext uri="{BB962C8B-B14F-4D97-AF65-F5344CB8AC3E}">
        <p14:creationId xmlns:p14="http://schemas.microsoft.com/office/powerpoint/2010/main" val="291681057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chemeClr val="accent3"/>
                </a:solidFill>
              </a:rPr>
              <a:t>AMR in smart grids</a:t>
            </a:r>
          </a:p>
        </p:txBody>
      </p:sp>
      <p:sp>
        <p:nvSpPr>
          <p:cNvPr id="2" name="Text Placeholder 1"/>
          <p:cNvSpPr>
            <a:spLocks noGrp="1"/>
          </p:cNvSpPr>
          <p:nvPr>
            <p:ph type="body" sz="half" idx="1"/>
          </p:nvPr>
        </p:nvSpPr>
        <p:spPr>
          <a:xfrm>
            <a:off x="323850" y="1268413"/>
            <a:ext cx="4611782" cy="4897437"/>
          </a:xfrm>
        </p:spPr>
        <p:txBody>
          <a:bodyPr>
            <a:normAutofit fontScale="77500" lnSpcReduction="20000"/>
          </a:bodyPr>
          <a:lstStyle/>
          <a:p>
            <a:pPr marL="457200" indent="-457200">
              <a:lnSpc>
                <a:spcPct val="150000"/>
              </a:lnSpc>
              <a:buFont typeface="Arial" panose="020B0604020202020204" pitchFamily="34" charset="0"/>
              <a:buChar char="•"/>
            </a:pPr>
            <a:r>
              <a:rPr lang="en-US" sz="2500" dirty="0">
                <a:ea typeface="ＭＳ Ｐゴシック"/>
              </a:rPr>
              <a:t>AMRs are needed in future energy systems</a:t>
            </a:r>
          </a:p>
          <a:p>
            <a:pPr marL="796925" lvl="1" indent="-457200">
              <a:lnSpc>
                <a:spcPct val="150000"/>
              </a:lnSpc>
              <a:buFont typeface="Arial,Sans-Serif" panose="020B0604020202020204" pitchFamily="34" charset="0"/>
              <a:buChar char="•"/>
            </a:pPr>
            <a:r>
              <a:rPr lang="en-GB" sz="2500" dirty="0">
                <a:ea typeface="+mn-lt"/>
                <a:cs typeface="+mn-lt"/>
              </a:rPr>
              <a:t>An important aspect in a Smart Grid AMR. It is used for monitoring of load on transformers, grids and households, automated reading and </a:t>
            </a:r>
            <a:r>
              <a:rPr lang="en-GB" sz="2500">
                <a:ea typeface="+mn-lt"/>
                <a:cs typeface="+mn-lt"/>
              </a:rPr>
              <a:t>two-way connection between customers and utilities</a:t>
            </a:r>
            <a:endParaRPr lang="en-US" sz="2500" b="1">
              <a:ea typeface="ＭＳ Ｐゴシック"/>
            </a:endParaRPr>
          </a:p>
          <a:p>
            <a:pPr marL="796925" lvl="1" indent="-457200">
              <a:lnSpc>
                <a:spcPct val="150000"/>
              </a:lnSpc>
              <a:buFont typeface="Arial,Sans-Serif" panose="020B0604020202020204" pitchFamily="34" charset="0"/>
              <a:buChar char="•"/>
            </a:pPr>
            <a:r>
              <a:rPr lang="en-US" sz="2500" dirty="0">
                <a:ea typeface="ＭＳ Ｐゴシック"/>
              </a:rPr>
              <a:t>Demand response, fault detection, real time markets..</a:t>
            </a:r>
            <a:endParaRPr lang="en-US" sz="2500" b="1">
              <a:ea typeface="ＭＳ Ｐゴシック"/>
            </a:endParaRPr>
          </a:p>
        </p:txBody>
      </p:sp>
      <p:sp>
        <p:nvSpPr>
          <p:cNvPr id="7" name="Date Placeholder 6"/>
          <p:cNvSpPr>
            <a:spLocks noGrp="1"/>
          </p:cNvSpPr>
          <p:nvPr>
            <p:ph type="dt" sz="half" idx="4294967295"/>
          </p:nvPr>
        </p:nvSpPr>
        <p:spPr>
          <a:xfrm>
            <a:off x="2509024" y="6150400"/>
            <a:ext cx="1544638" cy="584200"/>
          </a:xfrm>
        </p:spPr>
        <p:txBody>
          <a:bodyPr/>
          <a:lstStyle/>
          <a:p>
            <a:pPr>
              <a:defRPr/>
            </a:pPr>
            <a:r>
              <a:rPr lang="fi-FI" dirty="0"/>
              <a:t>20.04.2021</a:t>
            </a:r>
            <a:endParaRPr lang="en-US" dirty="0"/>
          </a:p>
          <a:p>
            <a:pPr>
              <a:defRPr/>
            </a:pPr>
            <a:endParaRPr lang="en-US" dirty="0"/>
          </a:p>
        </p:txBody>
      </p:sp>
      <p:pic>
        <p:nvPicPr>
          <p:cNvPr id="9" name="Picture 8">
            <a:extLst>
              <a:ext uri="{FF2B5EF4-FFF2-40B4-BE49-F238E27FC236}">
                <a16:creationId xmlns:a16="http://schemas.microsoft.com/office/drawing/2014/main" id="{B084D65D-9D4B-4D26-A574-51843B9C1690}"/>
              </a:ext>
            </a:extLst>
          </p:cNvPr>
          <p:cNvPicPr>
            <a:picLocks noChangeAspect="1"/>
          </p:cNvPicPr>
          <p:nvPr/>
        </p:nvPicPr>
        <p:blipFill>
          <a:blip r:embed="rId3"/>
          <a:stretch>
            <a:fillRect/>
          </a:stretch>
        </p:blipFill>
        <p:spPr>
          <a:xfrm>
            <a:off x="4935632" y="1657945"/>
            <a:ext cx="4208368" cy="3762251"/>
          </a:xfrm>
          <a:prstGeom prst="rect">
            <a:avLst/>
          </a:prstGeom>
        </p:spPr>
      </p:pic>
      <p:sp>
        <p:nvSpPr>
          <p:cNvPr id="4" name="TextBox 3">
            <a:extLst>
              <a:ext uri="{FF2B5EF4-FFF2-40B4-BE49-F238E27FC236}">
                <a16:creationId xmlns:a16="http://schemas.microsoft.com/office/drawing/2014/main" id="{1B3CEDE1-324A-4A2C-B256-7812887AAF6F}"/>
              </a:ext>
            </a:extLst>
          </p:cNvPr>
          <p:cNvSpPr txBox="1"/>
          <p:nvPr/>
        </p:nvSpPr>
        <p:spPr>
          <a:xfrm>
            <a:off x="5365376" y="5540188"/>
            <a:ext cx="3227293"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ea typeface="ＭＳ Ｐゴシック"/>
                <a:cs typeface="Arial"/>
              </a:rPr>
              <a:t>With AMR, it is possible to connect different energy system components</a:t>
            </a:r>
            <a:endParaRPr lang="en-US">
              <a:cs typeface="Arial"/>
            </a:endParaRPr>
          </a:p>
        </p:txBody>
      </p:sp>
    </p:spTree>
    <p:extLst>
      <p:ext uri="{BB962C8B-B14F-4D97-AF65-F5344CB8AC3E}">
        <p14:creationId xmlns:p14="http://schemas.microsoft.com/office/powerpoint/2010/main" val="414902575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2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EDA0AB6-6A1B-4E37-A9CD-C9600FE45FD1}"/>
              </a:ext>
            </a:extLst>
          </p:cNvPr>
          <p:cNvPicPr>
            <a:picLocks noChangeAspect="1"/>
          </p:cNvPicPr>
          <p:nvPr/>
        </p:nvPicPr>
        <p:blipFill>
          <a:blip r:embed="rId3"/>
          <a:stretch>
            <a:fillRect/>
          </a:stretch>
        </p:blipFill>
        <p:spPr>
          <a:xfrm>
            <a:off x="5519854" y="1371013"/>
            <a:ext cx="3624146" cy="3674307"/>
          </a:xfrm>
          <a:prstGeom prst="rect">
            <a:avLst/>
          </a:prstGeom>
        </p:spPr>
      </p:pic>
      <p:sp>
        <p:nvSpPr>
          <p:cNvPr id="2" name="Text Placeholder 1"/>
          <p:cNvSpPr>
            <a:spLocks noGrp="1"/>
          </p:cNvSpPr>
          <p:nvPr>
            <p:ph type="body" sz="quarter" idx="13"/>
          </p:nvPr>
        </p:nvSpPr>
        <p:spPr>
          <a:xfrm>
            <a:off x="572400" y="1387740"/>
            <a:ext cx="5873005" cy="4433197"/>
          </a:xfrm>
        </p:spPr>
        <p:txBody>
          <a:bodyPr>
            <a:normAutofit/>
          </a:bodyPr>
          <a:lstStyle/>
          <a:p>
            <a:pPr marL="457200" indent="-457200">
              <a:lnSpc>
                <a:spcPct val="150000"/>
              </a:lnSpc>
              <a:buFont typeface="Arial" panose="020B0604020202020204" pitchFamily="34" charset="0"/>
              <a:buChar char="•"/>
            </a:pPr>
            <a:r>
              <a:rPr lang="en-GB" sz="1800" dirty="0"/>
              <a:t>AMR systems are used for improving monitoring and control at the LV grid level. </a:t>
            </a:r>
          </a:p>
          <a:p>
            <a:pPr marL="457200" indent="-457200">
              <a:lnSpc>
                <a:spcPct val="150000"/>
              </a:lnSpc>
              <a:buFont typeface="Arial" panose="020B0604020202020204" pitchFamily="34" charset="0"/>
              <a:buChar char="•"/>
            </a:pPr>
            <a:r>
              <a:rPr lang="en-US" sz="1800" dirty="0"/>
              <a:t>In the LV grid, AMR is most used in households and transformers</a:t>
            </a:r>
            <a:endParaRPr lang="en-GB" sz="1800" dirty="0"/>
          </a:p>
          <a:p>
            <a:pPr marL="457200" indent="-457200">
              <a:lnSpc>
                <a:spcPct val="150000"/>
              </a:lnSpc>
              <a:buFont typeface="Arial" panose="020B0604020202020204" pitchFamily="34" charset="0"/>
              <a:buChar char="•"/>
            </a:pPr>
            <a:r>
              <a:rPr lang="en-GB" sz="1800" dirty="0"/>
              <a:t>Managing faults in the LV network. </a:t>
            </a:r>
          </a:p>
          <a:p>
            <a:pPr marL="457200" indent="-457200">
              <a:lnSpc>
                <a:spcPct val="150000"/>
              </a:lnSpc>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AMR offers two-way communication to the customer site</a:t>
            </a:r>
          </a:p>
          <a:p>
            <a:pPr marL="796925" lvl="1" indent="-457200">
              <a:lnSpc>
                <a:spcPct val="150000"/>
              </a:lnSpc>
              <a:buFont typeface="Arial" panose="020B0604020202020204" pitchFamily="34" charset="0"/>
              <a:buChar char="•"/>
            </a:pPr>
            <a:r>
              <a:rPr lang="en-GB" sz="1800" b="1" dirty="0">
                <a:effectLst/>
                <a:ea typeface="Calibri" panose="020F0502020204030204" pitchFamily="34" charset="0"/>
                <a:cs typeface="Times New Roman" panose="02020603050405020304" pitchFamily="18" charset="0"/>
              </a:rPr>
              <a:t>Enlarge online monitoring also to the low voltage network </a:t>
            </a:r>
            <a:endParaRPr lang="en-GB" sz="1800" b="1" dirty="0"/>
          </a:p>
        </p:txBody>
      </p:sp>
      <p:sp>
        <p:nvSpPr>
          <p:cNvPr id="3" name="Title 2"/>
          <p:cNvSpPr>
            <a:spLocks noGrp="1"/>
          </p:cNvSpPr>
          <p:nvPr>
            <p:ph type="ctrTitle"/>
          </p:nvPr>
        </p:nvSpPr>
        <p:spPr/>
        <p:txBody>
          <a:bodyPr/>
          <a:lstStyle/>
          <a:p>
            <a:r>
              <a:rPr lang="en-US" dirty="0"/>
              <a:t>AMR in networks</a:t>
            </a:r>
          </a:p>
        </p:txBody>
      </p:sp>
      <p:sp>
        <p:nvSpPr>
          <p:cNvPr id="7" name="Date Placeholder 6"/>
          <p:cNvSpPr>
            <a:spLocks noGrp="1"/>
          </p:cNvSpPr>
          <p:nvPr>
            <p:ph type="dt" sz="half" idx="19"/>
          </p:nvPr>
        </p:nvSpPr>
        <p:spPr>
          <a:xfrm>
            <a:off x="3429000" y="6273800"/>
            <a:ext cx="1544638" cy="584200"/>
          </a:xfrm>
        </p:spPr>
        <p:txBody>
          <a:bodyPr/>
          <a:lstStyle/>
          <a:p>
            <a:pPr>
              <a:defRPr/>
            </a:pPr>
            <a:r>
              <a:rPr lang="fi-FI" dirty="0"/>
              <a:t>20.04.2021</a:t>
            </a:r>
            <a:endParaRPr lang="en-US" dirty="0"/>
          </a:p>
          <a:p>
            <a:pPr>
              <a:defRPr/>
            </a:pPr>
            <a:endParaRPr lang="en-US" dirty="0"/>
          </a:p>
        </p:txBody>
      </p:sp>
    </p:spTree>
    <p:extLst>
      <p:ext uri="{BB962C8B-B14F-4D97-AF65-F5344CB8AC3E}">
        <p14:creationId xmlns:p14="http://schemas.microsoft.com/office/powerpoint/2010/main" val="73010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000" b="1" dirty="0">
                <a:solidFill>
                  <a:srgbClr val="0070C0"/>
                </a:solidFill>
              </a:rPr>
              <a:t>AMR and distribution management system integration</a:t>
            </a:r>
          </a:p>
        </p:txBody>
      </p:sp>
      <p:sp>
        <p:nvSpPr>
          <p:cNvPr id="2" name="Text Placeholder 1"/>
          <p:cNvSpPr>
            <a:spLocks noGrp="1"/>
          </p:cNvSpPr>
          <p:nvPr>
            <p:ph type="body" sz="half" idx="1"/>
          </p:nvPr>
        </p:nvSpPr>
        <p:spPr>
          <a:xfrm>
            <a:off x="314325" y="980281"/>
            <a:ext cx="5216631" cy="5293519"/>
          </a:xfrm>
        </p:spPr>
        <p:txBody>
          <a:bodyPr>
            <a:noAutofit/>
          </a:bodyPr>
          <a:lstStyle/>
          <a:p>
            <a:pPr marL="457200" indent="-457200">
              <a:lnSpc>
                <a:spcPct val="150000"/>
              </a:lnSpc>
              <a:buFont typeface="Arial" panose="020B0604020202020204" pitchFamily="34" charset="0"/>
              <a:buChar char="•"/>
            </a:pPr>
            <a:r>
              <a:rPr lang="en-GB" sz="1800" b="0" dirty="0"/>
              <a:t>AMR-DMS integration is one of the development steps for the network fault management process. Main functionality can be divided to two parts</a:t>
            </a:r>
            <a:r>
              <a:rPr lang="en-GB" sz="1800" dirty="0"/>
              <a:t>:</a:t>
            </a:r>
            <a:r>
              <a:rPr lang="en-GB" sz="1800" b="0" dirty="0"/>
              <a:t> </a:t>
            </a:r>
          </a:p>
          <a:p>
            <a:pPr marL="796925" lvl="1" indent="-457200">
              <a:lnSpc>
                <a:spcPct val="150000"/>
              </a:lnSpc>
              <a:buFont typeface="Arial" panose="020B0604020202020204" pitchFamily="34" charset="0"/>
              <a:buChar char="•"/>
            </a:pPr>
            <a:r>
              <a:rPr lang="en-GB" sz="1800" b="1" dirty="0"/>
              <a:t>Alarms</a:t>
            </a:r>
            <a:r>
              <a:rPr lang="en-GB" sz="1800" dirty="0"/>
              <a:t> </a:t>
            </a:r>
          </a:p>
          <a:p>
            <a:pPr marL="681038" lvl="2" indent="0">
              <a:lnSpc>
                <a:spcPct val="150000"/>
              </a:lnSpc>
              <a:buNone/>
            </a:pPr>
            <a:r>
              <a:rPr lang="en-GB" sz="1800" dirty="0"/>
              <a:t>• Phase missing, voltage level, voltage 	unbalance, neutral conductor fault </a:t>
            </a:r>
            <a:endParaRPr lang="en-US" sz="1800" dirty="0"/>
          </a:p>
          <a:p>
            <a:pPr marL="682625" lvl="1" indent="-342900">
              <a:lnSpc>
                <a:spcPct val="150000"/>
              </a:lnSpc>
              <a:buFont typeface="Arial" panose="020B0604020202020204" pitchFamily="34" charset="0"/>
              <a:buChar char="•"/>
            </a:pPr>
            <a:r>
              <a:rPr lang="en-GB" sz="1800" b="1" dirty="0"/>
              <a:t>Queries</a:t>
            </a:r>
          </a:p>
          <a:p>
            <a:pPr marL="1023938" lvl="2" indent="-342900">
              <a:lnSpc>
                <a:spcPct val="150000"/>
              </a:lnSpc>
            </a:pPr>
            <a:r>
              <a:rPr lang="en-GB" sz="1800" dirty="0"/>
              <a:t>Device responding, no alarms, device responding, active alarms, device not reached, device unknown, device switched off</a:t>
            </a:r>
          </a:p>
        </p:txBody>
      </p:sp>
      <p:sp>
        <p:nvSpPr>
          <p:cNvPr id="6" name="Content Placeholder 5">
            <a:extLst>
              <a:ext uri="{FF2B5EF4-FFF2-40B4-BE49-F238E27FC236}">
                <a16:creationId xmlns:a16="http://schemas.microsoft.com/office/drawing/2014/main" id="{DE4F840E-66C8-4A51-A0B9-F521A8E8B30F}"/>
              </a:ext>
            </a:extLst>
          </p:cNvPr>
          <p:cNvSpPr>
            <a:spLocks noGrp="1"/>
          </p:cNvSpPr>
          <p:nvPr>
            <p:ph sz="half" idx="2"/>
          </p:nvPr>
        </p:nvSpPr>
        <p:spPr>
          <a:xfrm>
            <a:off x="5540480" y="1268413"/>
            <a:ext cx="3279670" cy="4897437"/>
          </a:xfrm>
        </p:spPr>
        <p:txBody>
          <a:bodyPr/>
          <a:lstStyle/>
          <a:p>
            <a:pPr marL="0" indent="0">
              <a:buNone/>
            </a:pPr>
            <a:endParaRPr lang="en-GB" dirty="0"/>
          </a:p>
        </p:txBody>
      </p:sp>
      <p:sp>
        <p:nvSpPr>
          <p:cNvPr id="7" name="Date Placeholder 6"/>
          <p:cNvSpPr>
            <a:spLocks noGrp="1"/>
          </p:cNvSpPr>
          <p:nvPr>
            <p:ph type="dt" sz="half" idx="4294967295"/>
          </p:nvPr>
        </p:nvSpPr>
        <p:spPr>
          <a:xfrm>
            <a:off x="2648221" y="6154001"/>
            <a:ext cx="1544638" cy="584200"/>
          </a:xfrm>
        </p:spPr>
        <p:txBody>
          <a:bodyPr/>
          <a:lstStyle/>
          <a:p>
            <a:pPr>
              <a:defRPr/>
            </a:pPr>
            <a:r>
              <a:rPr lang="fi-FI" dirty="0"/>
              <a:t>20.04.2021</a:t>
            </a:r>
            <a:endParaRPr lang="en-US" dirty="0"/>
          </a:p>
          <a:p>
            <a:pPr>
              <a:defRPr/>
            </a:pPr>
            <a:endParaRPr lang="en-US" dirty="0"/>
          </a:p>
        </p:txBody>
      </p:sp>
      <p:pic>
        <p:nvPicPr>
          <p:cNvPr id="5" name="Picture 4">
            <a:extLst>
              <a:ext uri="{FF2B5EF4-FFF2-40B4-BE49-F238E27FC236}">
                <a16:creationId xmlns:a16="http://schemas.microsoft.com/office/drawing/2014/main" id="{24664FAA-6999-45B2-8BF5-B713CADA7A18}"/>
              </a:ext>
            </a:extLst>
          </p:cNvPr>
          <p:cNvPicPr>
            <a:picLocks noChangeAspect="1"/>
          </p:cNvPicPr>
          <p:nvPr/>
        </p:nvPicPr>
        <p:blipFill>
          <a:blip r:embed="rId3"/>
          <a:stretch>
            <a:fillRect/>
          </a:stretch>
        </p:blipFill>
        <p:spPr>
          <a:xfrm>
            <a:off x="5540480" y="1179202"/>
            <a:ext cx="3279670" cy="2724023"/>
          </a:xfrm>
          <a:prstGeom prst="rect">
            <a:avLst/>
          </a:prstGeom>
        </p:spPr>
      </p:pic>
      <p:pic>
        <p:nvPicPr>
          <p:cNvPr id="9" name="Picture 8">
            <a:extLst>
              <a:ext uri="{FF2B5EF4-FFF2-40B4-BE49-F238E27FC236}">
                <a16:creationId xmlns:a16="http://schemas.microsoft.com/office/drawing/2014/main" id="{B9766951-0E4C-4A65-86FD-13CA179D6501}"/>
              </a:ext>
            </a:extLst>
          </p:cNvPr>
          <p:cNvPicPr>
            <a:picLocks noChangeAspect="1"/>
          </p:cNvPicPr>
          <p:nvPr/>
        </p:nvPicPr>
        <p:blipFill>
          <a:blip r:embed="rId4"/>
          <a:stretch>
            <a:fillRect/>
          </a:stretch>
        </p:blipFill>
        <p:spPr>
          <a:xfrm>
            <a:off x="5540480" y="3583509"/>
            <a:ext cx="3279670" cy="2982391"/>
          </a:xfrm>
          <a:prstGeom prst="rect">
            <a:avLst/>
          </a:prstGeom>
        </p:spPr>
      </p:pic>
    </p:spTree>
    <p:extLst>
      <p:ext uri="{BB962C8B-B14F-4D97-AF65-F5344CB8AC3E}">
        <p14:creationId xmlns:p14="http://schemas.microsoft.com/office/powerpoint/2010/main" val="29305444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Downloads\kamstrup-382M-435x2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9589" y="2716867"/>
            <a:ext cx="2238649" cy="3026993"/>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p:cNvSpPr>
            <a:spLocks noGrp="1"/>
          </p:cNvSpPr>
          <p:nvPr>
            <p:ph type="body" sz="quarter" idx="13"/>
          </p:nvPr>
        </p:nvSpPr>
        <p:spPr>
          <a:xfrm>
            <a:off x="572400" y="1497600"/>
            <a:ext cx="7772400" cy="4136400"/>
          </a:xfrm>
        </p:spPr>
        <p:txBody>
          <a:bodyPr>
            <a:normAutofit/>
          </a:bodyPr>
          <a:lstStyle/>
          <a:p>
            <a:pPr>
              <a:lnSpc>
                <a:spcPct val="150000"/>
              </a:lnSpc>
              <a:buFont typeface="Arial" panose="020B0604020202020204" pitchFamily="34" charset="0"/>
              <a:buChar char="•"/>
            </a:pPr>
            <a:r>
              <a:rPr lang="en-US" sz="2000" dirty="0"/>
              <a:t>In Finland, a household AMR takes measurements for every 15 minutes.</a:t>
            </a:r>
          </a:p>
          <a:p>
            <a:pPr>
              <a:lnSpc>
                <a:spcPct val="150000"/>
              </a:lnSpc>
              <a:buFont typeface="Arial" panose="020B0604020202020204" pitchFamily="34" charset="0"/>
              <a:buChar char="•"/>
            </a:pPr>
            <a:r>
              <a:rPr lang="en-US" sz="2000" dirty="0"/>
              <a:t>AMR devices can be remotely called, and they can remotely give fault data.</a:t>
            </a:r>
          </a:p>
          <a:p>
            <a:pPr>
              <a:lnSpc>
                <a:spcPct val="150000"/>
              </a:lnSpc>
              <a:buFont typeface="Arial" panose="020B0604020202020204" pitchFamily="34" charset="0"/>
              <a:buChar char="•"/>
            </a:pPr>
            <a:r>
              <a:rPr lang="en-US" sz="2000" dirty="0"/>
              <a:t>Measures phase voltage, current, power               consumption, neutral and ground connection.</a:t>
            </a:r>
          </a:p>
        </p:txBody>
      </p:sp>
      <p:sp>
        <p:nvSpPr>
          <p:cNvPr id="3" name="Title 2"/>
          <p:cNvSpPr>
            <a:spLocks noGrp="1"/>
          </p:cNvSpPr>
          <p:nvPr>
            <p:ph type="ctrTitle"/>
          </p:nvPr>
        </p:nvSpPr>
        <p:spPr/>
        <p:txBody>
          <a:bodyPr/>
          <a:lstStyle/>
          <a:p>
            <a:r>
              <a:rPr lang="en-US" dirty="0"/>
              <a:t>AMR in Households</a:t>
            </a:r>
          </a:p>
        </p:txBody>
      </p:sp>
      <p:sp>
        <p:nvSpPr>
          <p:cNvPr id="4" name="Text Placeholder 3"/>
          <p:cNvSpPr>
            <a:spLocks noGrp="1"/>
          </p:cNvSpPr>
          <p:nvPr>
            <p:ph type="body" sz="quarter" idx="16"/>
          </p:nvPr>
        </p:nvSpPr>
        <p:spPr/>
        <p:txBody>
          <a:bodyPr/>
          <a:lstStyle/>
          <a:p>
            <a:endParaRPr lang="en-US" dirty="0"/>
          </a:p>
        </p:txBody>
      </p:sp>
      <p:sp>
        <p:nvSpPr>
          <p:cNvPr id="5" name="Text Placeholder 4"/>
          <p:cNvSpPr>
            <a:spLocks noGrp="1"/>
          </p:cNvSpPr>
          <p:nvPr>
            <p:ph type="body" sz="quarter" idx="17"/>
          </p:nvPr>
        </p:nvSpPr>
        <p:spPr/>
        <p:txBody>
          <a:bodyPr/>
          <a:lstStyle/>
          <a:p>
            <a:endParaRPr lang="en-US" dirty="0"/>
          </a:p>
        </p:txBody>
      </p:sp>
      <p:sp>
        <p:nvSpPr>
          <p:cNvPr id="7" name="Date Placeholder 6"/>
          <p:cNvSpPr>
            <a:spLocks noGrp="1"/>
          </p:cNvSpPr>
          <p:nvPr>
            <p:ph type="dt" sz="half" idx="19"/>
          </p:nvPr>
        </p:nvSpPr>
        <p:spPr/>
        <p:txBody>
          <a:bodyPr/>
          <a:lstStyle/>
          <a:p>
            <a:pPr>
              <a:defRPr/>
            </a:pPr>
            <a:r>
              <a:rPr lang="fi-FI" dirty="0"/>
              <a:t>20.04.2021</a:t>
            </a:r>
            <a:endParaRPr lang="en-US" dirty="0"/>
          </a:p>
          <a:p>
            <a:pPr>
              <a:defRPr/>
            </a:pPr>
            <a:endParaRPr lang="en-US" dirty="0"/>
          </a:p>
        </p:txBody>
      </p:sp>
    </p:spTree>
    <p:extLst>
      <p:ext uri="{BB962C8B-B14F-4D97-AF65-F5344CB8AC3E}">
        <p14:creationId xmlns:p14="http://schemas.microsoft.com/office/powerpoint/2010/main" val="784033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a:lnSpc>
                <a:spcPct val="150000"/>
              </a:lnSpc>
              <a:buFont typeface="Arial" panose="020B0604020202020204" pitchFamily="34" charset="0"/>
              <a:buChar char="•"/>
            </a:pPr>
            <a:r>
              <a:rPr lang="en-US" sz="2000" dirty="0"/>
              <a:t>AMRs are used for billing, fault location and network designing</a:t>
            </a:r>
          </a:p>
          <a:p>
            <a:pPr>
              <a:lnSpc>
                <a:spcPct val="150000"/>
              </a:lnSpc>
              <a:buFont typeface="Arial" panose="020B0604020202020204" pitchFamily="34" charset="0"/>
              <a:buChar char="•"/>
            </a:pPr>
            <a:r>
              <a:rPr lang="en-US" sz="2000" dirty="0">
                <a:ea typeface="ＭＳ Ｐゴシック"/>
              </a:rPr>
              <a:t>AMRs are most commonly located in transformers, substations, and consumer distribution boards (households)</a:t>
            </a:r>
          </a:p>
          <a:p>
            <a:pPr>
              <a:lnSpc>
                <a:spcPct val="150000"/>
              </a:lnSpc>
              <a:buFont typeface="Arial" panose="020B0604020202020204" pitchFamily="34" charset="0"/>
              <a:buChar char="•"/>
            </a:pPr>
            <a:r>
              <a:rPr lang="en-US" sz="2000" dirty="0">
                <a:ea typeface="ＭＳ Ｐゴシック"/>
              </a:rPr>
              <a:t>Data need to be collected and processed, in order to smart grids to work</a:t>
            </a:r>
            <a:endParaRPr lang="en-US" sz="2000" dirty="0"/>
          </a:p>
          <a:p>
            <a:pPr>
              <a:lnSpc>
                <a:spcPct val="150000"/>
              </a:lnSpc>
              <a:buFont typeface="Arial" panose="020B0604020202020204" pitchFamily="34" charset="0"/>
              <a:buChar char="•"/>
            </a:pPr>
            <a:endParaRPr lang="en-US" sz="2000" dirty="0"/>
          </a:p>
        </p:txBody>
      </p:sp>
      <p:sp>
        <p:nvSpPr>
          <p:cNvPr id="3" name="Title 2"/>
          <p:cNvSpPr>
            <a:spLocks noGrp="1"/>
          </p:cNvSpPr>
          <p:nvPr>
            <p:ph type="ctrTitle"/>
          </p:nvPr>
        </p:nvSpPr>
        <p:spPr/>
        <p:txBody>
          <a:bodyPr/>
          <a:lstStyle/>
          <a:p>
            <a:r>
              <a:rPr lang="fi-FI" dirty="0"/>
              <a:t>Conclusion</a:t>
            </a:r>
            <a:endParaRPr lang="en-US" dirty="0"/>
          </a:p>
        </p:txBody>
      </p:sp>
      <p:sp>
        <p:nvSpPr>
          <p:cNvPr id="7" name="Date Placeholder 6"/>
          <p:cNvSpPr>
            <a:spLocks noGrp="1"/>
          </p:cNvSpPr>
          <p:nvPr>
            <p:ph type="dt" sz="half" idx="19"/>
          </p:nvPr>
        </p:nvSpPr>
        <p:spPr/>
        <p:txBody>
          <a:bodyPr/>
          <a:lstStyle/>
          <a:p>
            <a:pPr>
              <a:defRPr/>
            </a:pPr>
            <a:r>
              <a:rPr lang="fi-FI" dirty="0"/>
              <a:t>20.04.2021</a:t>
            </a:r>
            <a:endParaRPr lang="en-US" dirty="0"/>
          </a:p>
        </p:txBody>
      </p:sp>
    </p:spTree>
    <p:extLst>
      <p:ext uri="{BB962C8B-B14F-4D97-AF65-F5344CB8AC3E}">
        <p14:creationId xmlns:p14="http://schemas.microsoft.com/office/powerpoint/2010/main" val="322315565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D86AD697D6ECE242BCFF88ABF86AC480" ma:contentTypeVersion="2" ma:contentTypeDescription="Luo uusi asiakirja." ma:contentTypeScope="" ma:versionID="377f48c7b8e060e27948c08edd286831">
  <xsd:schema xmlns:xsd="http://www.w3.org/2001/XMLSchema" xmlns:xs="http://www.w3.org/2001/XMLSchema" xmlns:p="http://schemas.microsoft.com/office/2006/metadata/properties" xmlns:ns2="cc1ee9ce-c247-4dcf-a5b4-b031280e559c" targetNamespace="http://schemas.microsoft.com/office/2006/metadata/properties" ma:root="true" ma:fieldsID="fb02898cf0a367efaae5713e3bc5e3ad" ns2:_="">
    <xsd:import namespace="cc1ee9ce-c247-4dcf-a5b4-b031280e559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1ee9ce-c247-4dcf-a5b4-b031280e5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4EE8F9-1587-4E43-8BB3-AA0D7B2115CF}">
  <ds:schemaRefs>
    <ds:schemaRef ds:uri="http://schemas.microsoft.com/sharepoint/v3/contenttype/forms"/>
  </ds:schemaRefs>
</ds:datastoreItem>
</file>

<file path=customXml/itemProps2.xml><?xml version="1.0" encoding="utf-8"?>
<ds:datastoreItem xmlns:ds="http://schemas.openxmlformats.org/officeDocument/2006/customXml" ds:itemID="{69CD2783-E78C-42F9-A47F-18428E768F47}">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96E615-810A-4D42-A4BF-30E01EECFEC8}">
  <ds:schemaRefs>
    <ds:schemaRef ds:uri="cc1ee9ce-c247-4dcf-a5b4-b031280e55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Template>
  <TotalTime>18479</TotalTime>
  <Words>1455</Words>
  <Application>Microsoft Office PowerPoint</Application>
  <PresentationFormat>On-screen Show (4:3)</PresentationFormat>
  <Paragraphs>100</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Arial,Sans-Serif</vt:lpstr>
      <vt:lpstr>Calibri</vt:lpstr>
      <vt:lpstr>Open Sans</vt:lpstr>
      <vt:lpstr>Times New Roman</vt:lpstr>
      <vt:lpstr>presentation</vt:lpstr>
      <vt:lpstr>Aalto Content - Green</vt:lpstr>
      <vt:lpstr>ELEC-E8423 - Smart Grid  AMR – Systems in SG</vt:lpstr>
      <vt:lpstr>Structure</vt:lpstr>
      <vt:lpstr>Automatic Meter Reading (AMR)</vt:lpstr>
      <vt:lpstr>Components of AMR-system</vt:lpstr>
      <vt:lpstr>AMR in smart grids</vt:lpstr>
      <vt:lpstr>AMR in networks</vt:lpstr>
      <vt:lpstr>AMR and distribution management system integration</vt:lpstr>
      <vt:lpstr>AMR in Households</vt:lpstr>
      <vt:lpstr>Conclusion</vt:lpstr>
      <vt:lpstr>Source material used</vt:lpstr>
      <vt:lpstr>Thanks! Any questions?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AMR in SG</dc:title>
  <dc:creator>Olli Vaniala</dc:creator>
  <cp:lastModifiedBy>Lehtonen Matti</cp:lastModifiedBy>
  <cp:revision>1135</cp:revision>
  <dcterms:created xsi:type="dcterms:W3CDTF">2010-03-23T14:57:30Z</dcterms:created>
  <dcterms:modified xsi:type="dcterms:W3CDTF">2021-04-20T07:11:21Z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0x010100D86AD697D6ECE242BCFF88ABF86AC480</vt:lpwstr>
  </property>
</Properties>
</file>