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7"/>
  </p:notesMasterIdLst>
  <p:handoutMasterIdLst>
    <p:handoutMasterId r:id="rId18"/>
  </p:handoutMasterIdLst>
  <p:sldIdLst>
    <p:sldId id="339" r:id="rId6"/>
    <p:sldId id="355" r:id="rId7"/>
    <p:sldId id="367" r:id="rId8"/>
    <p:sldId id="363" r:id="rId9"/>
    <p:sldId id="366" r:id="rId10"/>
    <p:sldId id="375" r:id="rId11"/>
    <p:sldId id="374" r:id="rId12"/>
    <p:sldId id="365" r:id="rId13"/>
    <p:sldId id="352" r:id="rId14"/>
    <p:sldId id="362" r:id="rId15"/>
    <p:sldId id="372" r:id="rId16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580C5-C6E1-1840-8BDF-632A8B4AD8F5}" v="65" dt="2021-03-15T09:03:17.332"/>
    <p1510:client id="{FABB22A2-4381-4486-B842-83235B23B49A}" v="186" dt="2021-03-15T09:04:44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0" autoAdjust="0"/>
    <p:restoredTop sz="76884" autoAdjust="0"/>
  </p:normalViewPr>
  <p:slideViewPr>
    <p:cSldViewPr snapToGrid="0">
      <p:cViewPr varScale="1">
        <p:scale>
          <a:sx n="61" d="100"/>
          <a:sy n="61" d="100"/>
        </p:scale>
        <p:origin x="12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sz="1000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5937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04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Marginal</a:t>
            </a:r>
            <a:r>
              <a:rPr lang="fi-FI" dirty="0"/>
              <a:t> </a:t>
            </a:r>
            <a:r>
              <a:rPr lang="fi-FI" dirty="0" err="1"/>
              <a:t>cost</a:t>
            </a:r>
            <a:r>
              <a:rPr lang="fi-FI" dirty="0"/>
              <a:t> / </a:t>
            </a:r>
            <a:r>
              <a:rPr lang="fi-FI" dirty="0" err="1"/>
              <a:t>variable</a:t>
            </a:r>
            <a:r>
              <a:rPr lang="fi-FI" dirty="0"/>
              <a:t> </a:t>
            </a:r>
            <a:r>
              <a:rPr lang="fi-FI" dirty="0" err="1"/>
              <a:t>cost</a:t>
            </a:r>
            <a:r>
              <a:rPr lang="fi-FI" dirty="0"/>
              <a:t> =  </a:t>
            </a:r>
            <a:r>
              <a:rPr lang="fi-FI" dirty="0" err="1"/>
              <a:t>fuel</a:t>
            </a:r>
            <a:r>
              <a:rPr lang="fi-FI" dirty="0"/>
              <a:t> and </a:t>
            </a:r>
            <a:r>
              <a:rPr lang="fi-FI" dirty="0" err="1"/>
              <a:t>variable</a:t>
            </a:r>
            <a:r>
              <a:rPr lang="fi-FI" dirty="0"/>
              <a:t> O&amp;M </a:t>
            </a:r>
            <a:r>
              <a:rPr lang="fi-FI" dirty="0" err="1"/>
              <a:t>costs</a:t>
            </a:r>
            <a:r>
              <a:rPr lang="fi-FI" dirty="0"/>
              <a:t> of </a:t>
            </a:r>
            <a:r>
              <a:rPr lang="fi-FI" dirty="0" err="1"/>
              <a:t>producing</a:t>
            </a:r>
            <a:r>
              <a:rPr lang="fi-FI" dirty="0"/>
              <a:t> </a:t>
            </a:r>
            <a:r>
              <a:rPr lang="fi-FI" dirty="0" err="1"/>
              <a:t>unit</a:t>
            </a:r>
            <a:r>
              <a:rPr lang="fi-FI" dirty="0"/>
              <a:t> of </a:t>
            </a:r>
            <a:r>
              <a:rPr lang="fi-FI" dirty="0" err="1"/>
              <a:t>electric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0611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7364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8241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1672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altodoc.aalto.fi/bitstream/handle/123456789/24665/isbn9789526072968.pdf?sequence=1&amp;isAllowed=y" TargetMode="External"/><Relationship Id="rId7" Type="http://schemas.openxmlformats.org/officeDocument/2006/relationships/hyperlink" Target="https://www.nordpoolgroup.com/the-power-market/Intraday-marke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ordpoolgroup.com/the-power-market/Day-ahead-market/" TargetMode="External"/><Relationship Id="rId5" Type="http://schemas.openxmlformats.org/officeDocument/2006/relationships/hyperlink" Target="https://www.nordpoolgroup.com/" TargetMode="External"/><Relationship Id="rId4" Type="http://schemas.openxmlformats.org/officeDocument/2006/relationships/hyperlink" Target="https://www.nordpoolgroup.com/Market-data1/#/nordic/ma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 fontScale="90000"/>
          </a:bodyPr>
          <a:lstStyle/>
          <a:p>
            <a:r>
              <a:rPr lang="fi-FI" sz="3200" dirty="0">
                <a:ea typeface="ＭＳ Ｐゴシック"/>
              </a:rPr>
              <a:t>ELEC-E8423 - Smart Grid</a:t>
            </a:r>
            <a:br>
              <a:rPr lang="fi-FI" sz="3200" dirty="0"/>
            </a:br>
            <a:br>
              <a:rPr lang="fi-FI" sz="3200" dirty="0"/>
            </a:br>
            <a:r>
              <a:rPr lang="fi-FI" sz="3200" i="1" dirty="0">
                <a:ea typeface="+mj-lt"/>
                <a:cs typeface="+mj-lt"/>
              </a:rPr>
              <a:t>Power </a:t>
            </a:r>
            <a:r>
              <a:rPr lang="fi-FI" sz="3200" i="1" dirty="0" err="1">
                <a:ea typeface="+mj-lt"/>
                <a:cs typeface="+mj-lt"/>
              </a:rPr>
              <a:t>markets</a:t>
            </a:r>
            <a:r>
              <a:rPr lang="fi-FI" sz="3200" i="1" dirty="0">
                <a:ea typeface="+mj-lt"/>
                <a:cs typeface="+mj-lt"/>
              </a:rPr>
              <a:t> in Nordic </a:t>
            </a:r>
            <a:r>
              <a:rPr lang="fi-FI" sz="3200" i="1" dirty="0" err="1">
                <a:ea typeface="+mj-lt"/>
                <a:cs typeface="+mj-lt"/>
              </a:rPr>
              <a:t>Countries</a:t>
            </a:r>
            <a:r>
              <a:rPr lang="fi-FI" sz="3200" i="1" dirty="0">
                <a:ea typeface="+mj-lt"/>
                <a:cs typeface="+mj-lt"/>
              </a:rPr>
              <a:t>: </a:t>
            </a:r>
            <a:br>
              <a:rPr lang="en-US" dirty="0"/>
            </a:br>
            <a:r>
              <a:rPr lang="fi-FI" sz="3200" i="1" dirty="0">
                <a:ea typeface="+mj-lt"/>
                <a:cs typeface="+mj-lt"/>
              </a:rPr>
              <a:t>Day-</a:t>
            </a:r>
            <a:r>
              <a:rPr lang="fi-FI" sz="3200" i="1" dirty="0" err="1">
                <a:ea typeface="+mj-lt"/>
                <a:cs typeface="+mj-lt"/>
              </a:rPr>
              <a:t>ahead</a:t>
            </a:r>
            <a:r>
              <a:rPr lang="fi-FI" sz="3200" i="1" dirty="0">
                <a:ea typeface="+mj-lt"/>
                <a:cs typeface="+mj-lt"/>
              </a:rPr>
              <a:t> market and </a:t>
            </a:r>
            <a:r>
              <a:rPr lang="fi-FI" sz="3200" i="1" dirty="0" err="1">
                <a:ea typeface="+mj-lt"/>
                <a:cs typeface="+mj-lt"/>
              </a:rPr>
              <a:t>intraday</a:t>
            </a:r>
            <a:r>
              <a:rPr lang="fi-FI" sz="3200" i="1" dirty="0">
                <a:ea typeface="+mj-lt"/>
                <a:cs typeface="+mj-lt"/>
              </a:rPr>
              <a:t> </a:t>
            </a:r>
            <a:r>
              <a:rPr lang="fi-FI" sz="3200" i="1" dirty="0" err="1">
                <a:ea typeface="+mj-lt"/>
                <a:cs typeface="+mj-lt"/>
              </a:rPr>
              <a:t>balancing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>
                <a:ea typeface="ＭＳ Ｐゴシック"/>
              </a:rPr>
              <a:t>Aleksi Toivanen &amp; Nuutti </a:t>
            </a:r>
            <a:r>
              <a:rPr lang="en-US" i="1" err="1">
                <a:ea typeface="ＭＳ Ｐゴシック"/>
              </a:rPr>
              <a:t>Hernesniemi</a:t>
            </a:r>
            <a:endParaRPr lang="en-US" i="1" err="1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t-EE">
                <a:ea typeface="ＭＳ Ｐゴシック"/>
              </a:rPr>
              <a:t>16.03.2021</a:t>
            </a:r>
            <a:endParaRPr lang="fi-FI">
              <a:ea typeface="ＭＳ Ｐゴシック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60524" y="1497600"/>
            <a:ext cx="8298467" cy="4131303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</a:pPr>
            <a:r>
              <a:rPr lang="fi-FI" sz="1800"/>
              <a:t>Alahäivälä, A. (2017). </a:t>
            </a:r>
            <a:r>
              <a:rPr lang="fi-FI" sz="1800" err="1"/>
              <a:t>Doctoral</a:t>
            </a:r>
            <a:r>
              <a:rPr lang="fi-FI" sz="1800"/>
              <a:t> </a:t>
            </a:r>
            <a:r>
              <a:rPr lang="fi-FI" sz="1800" err="1"/>
              <a:t>dissertation</a:t>
            </a:r>
            <a:r>
              <a:rPr lang="fi-FI" sz="1800"/>
              <a:t>. Aalto </a:t>
            </a:r>
            <a:r>
              <a:rPr lang="fi-FI" sz="1800" err="1"/>
              <a:t>University</a:t>
            </a:r>
            <a:r>
              <a:rPr lang="fi-FI" sz="1800"/>
              <a:t>.  School of </a:t>
            </a:r>
            <a:r>
              <a:rPr lang="fi-FI" sz="1800" err="1"/>
              <a:t>Electrical</a:t>
            </a:r>
            <a:r>
              <a:rPr lang="fi-FI" sz="1800"/>
              <a:t> Engineering, Department of  </a:t>
            </a:r>
            <a:r>
              <a:rPr lang="fi-FI" sz="1800" err="1"/>
              <a:t>Electrical</a:t>
            </a:r>
            <a:r>
              <a:rPr lang="fi-FI" sz="1800"/>
              <a:t> Engineering and </a:t>
            </a:r>
            <a:r>
              <a:rPr lang="fi-FI" sz="1800" err="1"/>
              <a:t>Automation</a:t>
            </a:r>
            <a:r>
              <a:rPr lang="fi-FI" sz="1800"/>
              <a:t>. Espoo. 172 p. </a:t>
            </a:r>
            <a:r>
              <a:rPr lang="fi-FI" sz="1800" err="1"/>
              <a:t>Available</a:t>
            </a:r>
            <a:r>
              <a:rPr lang="fi-FI" sz="1800"/>
              <a:t> at: </a:t>
            </a:r>
            <a:r>
              <a:rPr lang="en-US" sz="1800">
                <a:hlinkClick r:id="rId3"/>
              </a:rPr>
              <a:t>https://aaltodoc.aalto.fi/bitstream/handle/123456789/24665/isbn9789526072968.pdf?sequence=1&amp;isAllowed=y</a:t>
            </a:r>
            <a:r>
              <a:rPr lang="en-US" sz="1800"/>
              <a:t>.</a:t>
            </a:r>
          </a:p>
          <a:p>
            <a:pPr marL="0" indent="0">
              <a:lnSpc>
                <a:spcPct val="170000"/>
              </a:lnSpc>
            </a:pPr>
            <a:r>
              <a:rPr lang="fi-FI" sz="1800" err="1"/>
              <a:t>Empower</a:t>
            </a:r>
            <a:r>
              <a:rPr lang="fi-FI" sz="1800"/>
              <a:t>. (2018). </a:t>
            </a:r>
            <a:r>
              <a:rPr lang="en-US" sz="1800"/>
              <a:t>Enabling a Smooth Transition to 15 Minute Balance Settlement. 39 p. Available at: https://energiavirasto.fi/documents/11120570/13026619/Final+Report+-+15+Minute+Balance+Settlement%2C+Delivered+version.pdf/b9d7ae4d-a0e0-ca4d-4d8e-748d382d5436/Final+Report+-+15+Minute+Balance+Settlement%2C+Delivered+version.pdf</a:t>
            </a:r>
            <a:endParaRPr lang="fi-FI" sz="1800"/>
          </a:p>
          <a:p>
            <a:pPr marL="0" indent="0">
              <a:lnSpc>
                <a:spcPct val="170000"/>
              </a:lnSpc>
            </a:pPr>
            <a:r>
              <a:rPr lang="en-US" sz="1800"/>
              <a:t>Millar, J. (2021). Electricity Distribution and Markets, Lecture 10 – Electricity Markets the Nordic Way. </a:t>
            </a:r>
          </a:p>
          <a:p>
            <a:pPr marL="0" indent="0">
              <a:lnSpc>
                <a:spcPct val="170000"/>
              </a:lnSpc>
            </a:pPr>
            <a:r>
              <a:rPr lang="fi-FI" sz="1800"/>
              <a:t>Nord </a:t>
            </a:r>
            <a:r>
              <a:rPr lang="fi-FI" sz="1800" err="1"/>
              <a:t>Pool</a:t>
            </a:r>
            <a:r>
              <a:rPr lang="fi-FI" sz="1800"/>
              <a:t>. (2021). Market data. [</a:t>
            </a:r>
            <a:r>
              <a:rPr lang="fi-FI" sz="1800" err="1"/>
              <a:t>Accessed</a:t>
            </a:r>
            <a:r>
              <a:rPr lang="fi-FI" sz="1800"/>
              <a:t> 10.03.2021]. </a:t>
            </a:r>
            <a:r>
              <a:rPr lang="fi-FI" sz="1800" err="1"/>
              <a:t>Available</a:t>
            </a:r>
            <a:r>
              <a:rPr lang="fi-FI" sz="1800"/>
              <a:t> at: </a:t>
            </a:r>
            <a:r>
              <a:rPr lang="fi-FI" sz="1800">
                <a:hlinkClick r:id="rId4"/>
              </a:rPr>
              <a:t>https://www.nordpoolgroup.com/Market-data1/#/nordic/map</a:t>
            </a:r>
            <a:endParaRPr lang="en-US" sz="1800"/>
          </a:p>
          <a:p>
            <a:pPr marL="0" indent="0">
              <a:lnSpc>
                <a:spcPct val="170000"/>
              </a:lnSpc>
            </a:pPr>
            <a:r>
              <a:rPr lang="fi-FI" sz="1800"/>
              <a:t>Nord </a:t>
            </a:r>
            <a:r>
              <a:rPr lang="fi-FI" sz="1800" err="1"/>
              <a:t>Pool</a:t>
            </a:r>
            <a:r>
              <a:rPr lang="fi-FI" sz="1800"/>
              <a:t>. (2020a). [</a:t>
            </a:r>
            <a:r>
              <a:rPr lang="fi-FI" sz="1800" err="1"/>
              <a:t>Accessed</a:t>
            </a:r>
            <a:r>
              <a:rPr lang="fi-FI" sz="1800"/>
              <a:t> 09.03.2021]. </a:t>
            </a:r>
            <a:r>
              <a:rPr lang="fi-FI" sz="1800" err="1"/>
              <a:t>Available</a:t>
            </a:r>
            <a:r>
              <a:rPr lang="fi-FI" sz="1800"/>
              <a:t> at: </a:t>
            </a:r>
            <a:r>
              <a:rPr lang="fi-FI" sz="1800">
                <a:hlinkClick r:id="rId5"/>
              </a:rPr>
              <a:t>https://www.nordpoolgroup.com/</a:t>
            </a:r>
            <a:endParaRPr lang="fi-FI" sz="1800"/>
          </a:p>
          <a:p>
            <a:pPr marL="0" indent="0">
              <a:lnSpc>
                <a:spcPct val="170000"/>
              </a:lnSpc>
            </a:pPr>
            <a:r>
              <a:rPr lang="fi-FI" sz="1800"/>
              <a:t>Nord </a:t>
            </a:r>
            <a:r>
              <a:rPr lang="fi-FI" sz="1800" err="1"/>
              <a:t>Pool</a:t>
            </a:r>
            <a:r>
              <a:rPr lang="fi-FI" sz="1800"/>
              <a:t>. (2020b). Day-</a:t>
            </a:r>
            <a:r>
              <a:rPr lang="fi-FI" sz="1800" err="1"/>
              <a:t>ahead</a:t>
            </a:r>
            <a:r>
              <a:rPr lang="fi-FI" sz="1800"/>
              <a:t> market. [</a:t>
            </a:r>
            <a:r>
              <a:rPr lang="fi-FI" sz="1800" err="1"/>
              <a:t>Accessed</a:t>
            </a:r>
            <a:r>
              <a:rPr lang="fi-FI" sz="1800"/>
              <a:t> 09.03.2021]. </a:t>
            </a:r>
            <a:r>
              <a:rPr lang="fi-FI" sz="1800" err="1"/>
              <a:t>Available</a:t>
            </a:r>
            <a:r>
              <a:rPr lang="fi-FI" sz="1800"/>
              <a:t> at: </a:t>
            </a:r>
            <a:r>
              <a:rPr lang="fi-FI" sz="1800">
                <a:hlinkClick r:id="rId6"/>
              </a:rPr>
              <a:t>https://www.nordpoolgroup.com/the-power-market/Day-ahead-market/</a:t>
            </a:r>
            <a:endParaRPr lang="fi-FI" sz="1800"/>
          </a:p>
          <a:p>
            <a:pPr marL="0" indent="0">
              <a:lnSpc>
                <a:spcPct val="170000"/>
              </a:lnSpc>
            </a:pPr>
            <a:r>
              <a:rPr lang="fi-FI" sz="1800"/>
              <a:t>Nord </a:t>
            </a:r>
            <a:r>
              <a:rPr lang="fi-FI" sz="1800" err="1"/>
              <a:t>Pool</a:t>
            </a:r>
            <a:r>
              <a:rPr lang="fi-FI" sz="1800"/>
              <a:t>. (2020c). </a:t>
            </a:r>
            <a:r>
              <a:rPr lang="fi-FI" sz="1800" err="1"/>
              <a:t>Bidding</a:t>
            </a:r>
            <a:r>
              <a:rPr lang="fi-FI" sz="1800"/>
              <a:t> </a:t>
            </a:r>
            <a:r>
              <a:rPr lang="fi-FI" sz="1800" err="1"/>
              <a:t>areas</a:t>
            </a:r>
            <a:r>
              <a:rPr lang="fi-FI" sz="1800"/>
              <a:t>. [</a:t>
            </a:r>
            <a:r>
              <a:rPr lang="fi-FI" sz="1800" err="1"/>
              <a:t>Accessed</a:t>
            </a:r>
            <a:r>
              <a:rPr lang="fi-FI" sz="1800"/>
              <a:t> 09.03.2021]. </a:t>
            </a:r>
            <a:r>
              <a:rPr lang="fi-FI" sz="1800" err="1"/>
              <a:t>Available</a:t>
            </a:r>
            <a:r>
              <a:rPr lang="fi-FI" sz="1800"/>
              <a:t> at: </a:t>
            </a:r>
            <a:r>
              <a:rPr lang="fi-FI" sz="1800" err="1"/>
              <a:t>https</a:t>
            </a:r>
            <a:r>
              <a:rPr lang="fi-FI" sz="1800"/>
              <a:t>://</a:t>
            </a:r>
            <a:r>
              <a:rPr lang="fi-FI" sz="1800" err="1"/>
              <a:t>www.nordpoolgroup.com</a:t>
            </a:r>
            <a:r>
              <a:rPr lang="fi-FI" sz="1800"/>
              <a:t>/</a:t>
            </a:r>
            <a:r>
              <a:rPr lang="fi-FI" sz="1800" err="1"/>
              <a:t>the</a:t>
            </a:r>
            <a:r>
              <a:rPr lang="fi-FI" sz="1800"/>
              <a:t>-</a:t>
            </a:r>
            <a:r>
              <a:rPr lang="fi-FI" sz="1800" err="1"/>
              <a:t>power</a:t>
            </a:r>
            <a:r>
              <a:rPr lang="fi-FI" sz="1800"/>
              <a:t>-market/</a:t>
            </a:r>
            <a:r>
              <a:rPr lang="fi-FI" sz="1800" err="1"/>
              <a:t>Bidding-areas</a:t>
            </a:r>
            <a:r>
              <a:rPr lang="fi-FI" sz="1800"/>
              <a:t>/</a:t>
            </a:r>
          </a:p>
          <a:p>
            <a:pPr marL="0" indent="0">
              <a:lnSpc>
                <a:spcPct val="170000"/>
              </a:lnSpc>
            </a:pPr>
            <a:r>
              <a:rPr lang="fi-FI" sz="1800"/>
              <a:t>Nord </a:t>
            </a:r>
            <a:r>
              <a:rPr lang="fi-FI" sz="1800" err="1"/>
              <a:t>Pool</a:t>
            </a:r>
            <a:r>
              <a:rPr lang="fi-FI" sz="1800"/>
              <a:t>. (2020d). </a:t>
            </a:r>
            <a:r>
              <a:rPr lang="fi-FI" sz="1800" err="1"/>
              <a:t>Intraday</a:t>
            </a:r>
            <a:r>
              <a:rPr lang="fi-FI" sz="1800"/>
              <a:t> market. [</a:t>
            </a:r>
            <a:r>
              <a:rPr lang="fi-FI" sz="1800" err="1"/>
              <a:t>Accessed</a:t>
            </a:r>
            <a:r>
              <a:rPr lang="fi-FI" sz="1800"/>
              <a:t> 09.03.2021]. </a:t>
            </a:r>
            <a:r>
              <a:rPr lang="fi-FI" sz="1800" err="1"/>
              <a:t>Available</a:t>
            </a:r>
            <a:r>
              <a:rPr lang="fi-FI" sz="1800"/>
              <a:t> at: </a:t>
            </a:r>
            <a:r>
              <a:rPr lang="fi-FI" sz="1800">
                <a:hlinkClick r:id="rId7"/>
              </a:rPr>
              <a:t>https://www.nordpoolgroup.com/the-power-market/Intraday-market/</a:t>
            </a:r>
            <a:r>
              <a:rPr lang="fi-FI" sz="1800"/>
              <a:t>.</a:t>
            </a:r>
          </a:p>
          <a:p>
            <a:pPr marL="0" indent="0">
              <a:lnSpc>
                <a:spcPct val="170000"/>
              </a:lnSpc>
            </a:pPr>
            <a:r>
              <a:rPr lang="fi-FI" sz="1800"/>
              <a:t>Nord </a:t>
            </a:r>
            <a:r>
              <a:rPr lang="fi-FI" sz="1800" err="1"/>
              <a:t>Pool</a:t>
            </a:r>
            <a:r>
              <a:rPr lang="fi-FI" sz="1800"/>
              <a:t>. (2019). </a:t>
            </a:r>
            <a:r>
              <a:rPr lang="fi-FI" sz="1800" err="1"/>
              <a:t>Annual</a:t>
            </a:r>
            <a:r>
              <a:rPr lang="fi-FI" sz="1800"/>
              <a:t> Report  2019. [</a:t>
            </a:r>
            <a:r>
              <a:rPr lang="fi-FI" sz="1800" err="1"/>
              <a:t>Accessed</a:t>
            </a:r>
            <a:r>
              <a:rPr lang="fi-FI" sz="1800"/>
              <a:t> 11.03.2021]. </a:t>
            </a:r>
            <a:r>
              <a:rPr lang="fi-FI" sz="1800" err="1"/>
              <a:t>Available</a:t>
            </a:r>
            <a:r>
              <a:rPr lang="fi-FI" sz="1800"/>
              <a:t> at: https://www.nordpoolgroup.com/49ea17/globalassets/download-center/annual-report/annual-report_2019.pdf</a:t>
            </a:r>
          </a:p>
          <a:p>
            <a:pPr marL="0" indent="0">
              <a:lnSpc>
                <a:spcPct val="170000"/>
              </a:lnSpc>
            </a:pPr>
            <a:r>
              <a:rPr lang="en-US" sz="1800" err="1"/>
              <a:t>Saulny</a:t>
            </a:r>
            <a:r>
              <a:rPr lang="en-US" sz="1800"/>
              <a:t>, N. (2020). Energy Markets, Lecture 11 – Energy markets Batteries in Nordic Power Markets. </a:t>
            </a:r>
          </a:p>
          <a:p>
            <a:pPr marL="0" indent="0">
              <a:lnSpc>
                <a:spcPct val="170000"/>
              </a:lnSpc>
            </a:pPr>
            <a:r>
              <a:rPr lang="en-US" sz="1800" err="1"/>
              <a:t>Syri</a:t>
            </a:r>
            <a:r>
              <a:rPr lang="en-US" sz="1800"/>
              <a:t>, S. (2020). Energy Markets, Lecture 5 – Nordic Electricity markets.</a:t>
            </a:r>
          </a:p>
          <a:p>
            <a:pPr marL="0" indent="0">
              <a:lnSpc>
                <a:spcPct val="150000"/>
              </a:lnSpc>
            </a:pPr>
            <a:endParaRPr lang="en-US" dirty="0"/>
          </a:p>
          <a:p>
            <a:pPr marL="0" indent="0">
              <a:lnSpc>
                <a:spcPct val="150000"/>
              </a:lnSpc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 </a:t>
            </a:r>
            <a:r>
              <a:rPr lang="fi-FI" err="1"/>
              <a:t>material</a:t>
            </a:r>
            <a:r>
              <a:rPr lang="fi-FI"/>
              <a:t> </a:t>
            </a:r>
            <a:r>
              <a:rPr lang="fi-FI" err="1"/>
              <a:t>used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16.3.2021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9AC178-B570-4BD3-89CB-48F33A7128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80721" y="1916089"/>
            <a:ext cx="6782557" cy="2996817"/>
          </a:xfrm>
        </p:spPr>
        <p:txBody>
          <a:bodyPr>
            <a:normAutofit/>
          </a:bodyPr>
          <a:lstStyle/>
          <a:p>
            <a:pPr algn="ctr"/>
            <a:endParaRPr lang="en-US" sz="7200" dirty="0">
              <a:solidFill>
                <a:schemeClr val="tx2"/>
              </a:solidFill>
            </a:endParaRPr>
          </a:p>
          <a:p>
            <a:pPr algn="ctr"/>
            <a:endParaRPr lang="en-US" sz="7200" dirty="0">
              <a:solidFill>
                <a:schemeClr val="tx2"/>
              </a:solidFill>
            </a:endParaRPr>
          </a:p>
          <a:p>
            <a:pPr algn="ctr"/>
            <a:endParaRPr lang="en-US" sz="7200" dirty="0">
              <a:solidFill>
                <a:schemeClr val="tx2"/>
              </a:solidFill>
            </a:endParaRPr>
          </a:p>
          <a:p>
            <a:pPr algn="ctr"/>
            <a:r>
              <a:rPr lang="en-US" sz="4500" dirty="0">
                <a:solidFill>
                  <a:schemeClr val="accent3"/>
                </a:solidFill>
              </a:rPr>
              <a:t>Thank you!</a:t>
            </a:r>
            <a:br>
              <a:rPr lang="en-US" sz="4500" dirty="0">
                <a:solidFill>
                  <a:schemeClr val="accent3"/>
                </a:solidFill>
              </a:rPr>
            </a:br>
            <a:br>
              <a:rPr lang="en-US" sz="4500" dirty="0">
                <a:solidFill>
                  <a:schemeClr val="accent3"/>
                </a:solidFill>
              </a:rPr>
            </a:br>
            <a:br>
              <a:rPr lang="en-US" sz="4500" dirty="0">
                <a:solidFill>
                  <a:schemeClr val="accent3"/>
                </a:solidFill>
              </a:rPr>
            </a:br>
            <a:br>
              <a:rPr lang="en-US" sz="4500" dirty="0">
                <a:solidFill>
                  <a:schemeClr val="accent3"/>
                </a:solidFill>
              </a:rPr>
            </a:br>
            <a:r>
              <a:rPr lang="en-US" sz="4500" dirty="0">
                <a:solidFill>
                  <a:schemeClr val="accent3"/>
                </a:solidFill>
              </a:rPr>
              <a:t>Any questions?</a:t>
            </a:r>
            <a:br>
              <a:rPr lang="en-US" sz="4500" dirty="0">
                <a:solidFill>
                  <a:schemeClr val="accent3"/>
                </a:solidFill>
              </a:rPr>
            </a:br>
            <a:endParaRPr lang="en-US" sz="4500" dirty="0">
              <a:solidFill>
                <a:schemeClr val="accent3"/>
              </a:solidFill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3D641C-0619-48F3-8572-A5E12B483E19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16.3.2021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AA560-D856-421B-8209-C8391047AC6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198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49B33F2-E0CA-40F6-8FFC-3C953BF5F8E9}"/>
              </a:ext>
            </a:extLst>
          </p:cNvPr>
          <p:cNvSpPr/>
          <p:nvPr/>
        </p:nvSpPr>
        <p:spPr>
          <a:xfrm>
            <a:off x="5066057" y="2107860"/>
            <a:ext cx="1959645" cy="22454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387740"/>
            <a:ext cx="2905692" cy="4136400"/>
          </a:xfrm>
        </p:spPr>
        <p:txBody>
          <a:bodyPr>
            <a:normAutofit fontScale="77500" lnSpcReduction="20000"/>
          </a:bodyPr>
          <a:lstStyle/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dirty="0"/>
              <a:t>Physical power markets:</a:t>
            </a:r>
          </a:p>
          <a:p>
            <a:pPr marL="625475" lvl="1" indent="-285750" eaLnBrk="1" hangingPunct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400" dirty="0"/>
              <a:t>Day-ahead market (</a:t>
            </a:r>
            <a:r>
              <a:rPr lang="en-US" sz="1400" dirty="0" err="1"/>
              <a:t>Elspot</a:t>
            </a:r>
            <a:r>
              <a:rPr lang="en-US" sz="1400" dirty="0"/>
              <a:t>)</a:t>
            </a:r>
          </a:p>
          <a:p>
            <a:pPr marL="625475" lvl="1" indent="-285750" eaLnBrk="1" hangingPunct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400" dirty="0"/>
              <a:t>Transmission capacity and price coupling</a:t>
            </a:r>
          </a:p>
          <a:p>
            <a:pPr marL="625475" lvl="1" indent="-285750" eaLnBrk="1" hangingPunct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400" dirty="0"/>
              <a:t>Intraday market (</a:t>
            </a:r>
            <a:r>
              <a:rPr lang="en-US" sz="1400" dirty="0" err="1"/>
              <a:t>Elbas</a:t>
            </a:r>
            <a:r>
              <a:rPr lang="en-US" sz="1400" dirty="0"/>
              <a:t>)</a:t>
            </a:r>
            <a:endParaRPr lang="sv-FI" sz="1400" dirty="0"/>
          </a:p>
          <a:p>
            <a:pPr marL="285750" indent="-285750" eaLnBrk="1" hangingPunct="1">
              <a:lnSpc>
                <a:spcPct val="160000"/>
              </a:lnSpc>
              <a:buFont typeface="Arial" panose="020B0604020202020204" pitchFamily="34" charset="0"/>
              <a:buChar char="•"/>
            </a:pPr>
            <a:r>
              <a:rPr lang="en-US" dirty="0"/>
              <a:t>Key terms:</a:t>
            </a:r>
          </a:p>
          <a:p>
            <a:pPr marL="625475" lvl="1" indent="-285750" eaLnBrk="1" hangingPunct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400" dirty="0"/>
              <a:t>CET = Central European Time</a:t>
            </a:r>
          </a:p>
          <a:p>
            <a:pPr marL="625475" lvl="1" indent="-285750" eaLnBrk="1" hangingPunct="1">
              <a:lnSpc>
                <a:spcPct val="160000"/>
              </a:lnSpc>
              <a:buFont typeface="Wingdings" pitchFamily="2" charset="2"/>
              <a:buChar char="Ø"/>
            </a:pPr>
            <a:r>
              <a:rPr lang="en-US" sz="1400"/>
              <a:t>Transmission congestion </a:t>
            </a:r>
            <a:r>
              <a:rPr lang="en-US" sz="1400" dirty="0"/>
              <a:t>(bottleneck) = </a:t>
            </a:r>
            <a:r>
              <a:rPr lang="en-US" sz="1400"/>
              <a:t>transmission line power capacity limit is exceeded</a:t>
            </a:r>
            <a:endParaRPr lang="en-US" sz="1400" dirty="0"/>
          </a:p>
          <a:p>
            <a:pPr marL="625475" lvl="1" indent="-285750" eaLnBrk="1" hangingPunct="1">
              <a:lnSpc>
                <a:spcPct val="160000"/>
              </a:lnSpc>
              <a:buFont typeface="Wingdings" pitchFamily="2" charset="2"/>
              <a:buChar char="Ø"/>
            </a:pPr>
            <a:r>
              <a:rPr lang="fi-FI" sz="1400" dirty="0"/>
              <a:t>Price </a:t>
            </a:r>
            <a:r>
              <a:rPr lang="fi-FI" sz="1400" dirty="0" err="1"/>
              <a:t>coupling</a:t>
            </a:r>
            <a:r>
              <a:rPr lang="fi-FI" sz="1400" dirty="0"/>
              <a:t> = </a:t>
            </a:r>
            <a:r>
              <a:rPr lang="fi-FI" sz="1400" err="1"/>
              <a:t>hourly</a:t>
            </a:r>
            <a:r>
              <a:rPr lang="fi-FI" sz="1400"/>
              <a:t> </a:t>
            </a:r>
            <a:r>
              <a:rPr lang="fi-FI" sz="1400" err="1"/>
              <a:t>power</a:t>
            </a:r>
            <a:r>
              <a:rPr lang="fi-FI" sz="1400"/>
              <a:t> market </a:t>
            </a:r>
            <a:r>
              <a:rPr lang="fi-FI" sz="1400" err="1"/>
              <a:t>price</a:t>
            </a:r>
            <a:r>
              <a:rPr lang="fi-FI" sz="1400"/>
              <a:t> is </a:t>
            </a:r>
            <a:r>
              <a:rPr lang="fi-FI" sz="1400" err="1"/>
              <a:t>same</a:t>
            </a:r>
            <a:r>
              <a:rPr lang="fi-FI" sz="1400"/>
              <a:t> </a:t>
            </a:r>
            <a:r>
              <a:rPr lang="fi-FI" sz="1400" err="1"/>
              <a:t>between</a:t>
            </a:r>
            <a:r>
              <a:rPr lang="fi-FI" sz="1400"/>
              <a:t> </a:t>
            </a:r>
            <a:r>
              <a:rPr lang="fi-FI" sz="1400" err="1"/>
              <a:t>interconnected</a:t>
            </a:r>
            <a:r>
              <a:rPr lang="fi-FI" sz="1400"/>
              <a:t> </a:t>
            </a:r>
            <a:r>
              <a:rPr lang="fi-FI" sz="1400" err="1"/>
              <a:t>bidding</a:t>
            </a:r>
            <a:r>
              <a:rPr lang="fi-FI" sz="1400"/>
              <a:t> </a:t>
            </a:r>
            <a:r>
              <a:rPr lang="fi-FI" sz="1400" err="1"/>
              <a:t>zones</a:t>
            </a:r>
            <a:endParaRPr lang="fi-FI" sz="1400" dirty="0"/>
          </a:p>
          <a:p>
            <a:pPr marL="625475" lvl="1" indent="-285750" eaLnBrk="1" hangingPunct="1">
              <a:lnSpc>
                <a:spcPct val="160000"/>
              </a:lnSpc>
              <a:buFont typeface="Wingdings" pitchFamily="2" charset="2"/>
              <a:buChar char="Ø"/>
            </a:pPr>
            <a:r>
              <a:rPr lang="fi-FI" sz="1400" dirty="0" err="1"/>
              <a:t>Marginal</a:t>
            </a:r>
            <a:r>
              <a:rPr lang="fi-FI" sz="1400" dirty="0"/>
              <a:t> </a:t>
            </a:r>
            <a:r>
              <a:rPr lang="fi-FI" sz="1400" dirty="0" err="1"/>
              <a:t>cost</a:t>
            </a:r>
            <a:r>
              <a:rPr lang="fi-FI" sz="1400" dirty="0"/>
              <a:t> = </a:t>
            </a:r>
            <a:r>
              <a:rPr lang="en-US" sz="1400" dirty="0"/>
              <a:t>Fuel and variable O&amp;M costs of producing unit of electric energy </a:t>
            </a:r>
            <a:endParaRPr lang="fi-FI" sz="1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Introduction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D3582D4-D811-4C14-98CB-AE47E0A8C48C}"/>
              </a:ext>
            </a:extLst>
          </p:cNvPr>
          <p:cNvSpPr/>
          <p:nvPr/>
        </p:nvSpPr>
        <p:spPr>
          <a:xfrm>
            <a:off x="3622877" y="4296210"/>
            <a:ext cx="4811592" cy="38264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DB00AC-4133-45F7-8B12-8096284FD94C}"/>
              </a:ext>
            </a:extLst>
          </p:cNvPr>
          <p:cNvSpPr/>
          <p:nvPr/>
        </p:nvSpPr>
        <p:spPr>
          <a:xfrm>
            <a:off x="8434468" y="4036726"/>
            <a:ext cx="572400" cy="9491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A6041F-73AD-4C4B-B4EC-4842B144BD4E}"/>
              </a:ext>
            </a:extLst>
          </p:cNvPr>
          <p:cNvSpPr txBox="1"/>
          <p:nvPr/>
        </p:nvSpPr>
        <p:spPr>
          <a:xfrm rot="16200000">
            <a:off x="8057435" y="4153340"/>
            <a:ext cx="1326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Delivery</a:t>
            </a:r>
            <a:endParaRPr lang="sv-FI" sz="16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72DCBD-41E3-422A-82F2-CE431B0CFE64}"/>
              </a:ext>
            </a:extLst>
          </p:cNvPr>
          <p:cNvSpPr/>
          <p:nvPr/>
        </p:nvSpPr>
        <p:spPr>
          <a:xfrm>
            <a:off x="3603776" y="2309645"/>
            <a:ext cx="1350762" cy="4749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5F008F-8726-4F2A-BC83-F07D9E03354C}"/>
              </a:ext>
            </a:extLst>
          </p:cNvPr>
          <p:cNvSpPr/>
          <p:nvPr/>
        </p:nvSpPr>
        <p:spPr>
          <a:xfrm>
            <a:off x="5343741" y="2296240"/>
            <a:ext cx="1350762" cy="4749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67BE86-1635-4882-99A9-ECE310B6AB9B}"/>
              </a:ext>
            </a:extLst>
          </p:cNvPr>
          <p:cNvSpPr/>
          <p:nvPr/>
        </p:nvSpPr>
        <p:spPr>
          <a:xfrm>
            <a:off x="7083706" y="2296240"/>
            <a:ext cx="1350762" cy="4749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50D786-69A4-4FD5-B5BF-EFFBF211C5E2}"/>
              </a:ext>
            </a:extLst>
          </p:cNvPr>
          <p:cNvSpPr txBox="1"/>
          <p:nvPr/>
        </p:nvSpPr>
        <p:spPr>
          <a:xfrm>
            <a:off x="3723572" y="2306470"/>
            <a:ext cx="1111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err="1"/>
              <a:t>Derivatives</a:t>
            </a:r>
            <a:r>
              <a:rPr lang="fi-FI" sz="1400" dirty="0"/>
              <a:t> market</a:t>
            </a:r>
            <a:endParaRPr lang="sv-FI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232691-1285-4073-A940-74E98B6B7796}"/>
              </a:ext>
            </a:extLst>
          </p:cNvPr>
          <p:cNvSpPr txBox="1"/>
          <p:nvPr/>
        </p:nvSpPr>
        <p:spPr>
          <a:xfrm>
            <a:off x="5463537" y="2285495"/>
            <a:ext cx="1111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err="1"/>
              <a:t>Physical</a:t>
            </a:r>
            <a:r>
              <a:rPr lang="fi-FI" sz="1400" dirty="0"/>
              <a:t> </a:t>
            </a:r>
            <a:r>
              <a:rPr lang="fi-FI" sz="1400" dirty="0" err="1"/>
              <a:t>markets</a:t>
            </a:r>
            <a:endParaRPr lang="sv-FI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AACCE2-1765-4D98-9689-20B666BFCCD5}"/>
              </a:ext>
            </a:extLst>
          </p:cNvPr>
          <p:cNvSpPr txBox="1"/>
          <p:nvPr/>
        </p:nvSpPr>
        <p:spPr>
          <a:xfrm>
            <a:off x="7261725" y="2274647"/>
            <a:ext cx="1111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dirty="0" err="1"/>
              <a:t>Balancing</a:t>
            </a:r>
            <a:r>
              <a:rPr lang="fi-FI" sz="1400" dirty="0"/>
              <a:t> </a:t>
            </a:r>
            <a:r>
              <a:rPr lang="fi-FI" sz="1400" dirty="0" err="1"/>
              <a:t>markets</a:t>
            </a:r>
            <a:endParaRPr lang="sv-FI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802841-F39C-4905-A1F6-375C39E2F53A}"/>
              </a:ext>
            </a:extLst>
          </p:cNvPr>
          <p:cNvSpPr txBox="1"/>
          <p:nvPr/>
        </p:nvSpPr>
        <p:spPr>
          <a:xfrm>
            <a:off x="3750197" y="4712775"/>
            <a:ext cx="4340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Time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delivery</a:t>
            </a:r>
            <a:endParaRPr lang="sv-FI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0FD227-A76E-4F8A-825F-B3BB1FDB91D2}"/>
              </a:ext>
            </a:extLst>
          </p:cNvPr>
          <p:cNvSpPr txBox="1"/>
          <p:nvPr/>
        </p:nvSpPr>
        <p:spPr>
          <a:xfrm>
            <a:off x="3723572" y="4042722"/>
            <a:ext cx="100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10 y… 1 d</a:t>
            </a:r>
            <a:endParaRPr lang="sv-FI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3BE77E-041A-41D0-B762-ACC8BCB1A8EC}"/>
              </a:ext>
            </a:extLst>
          </p:cNvPr>
          <p:cNvSpPr txBox="1"/>
          <p:nvPr/>
        </p:nvSpPr>
        <p:spPr>
          <a:xfrm>
            <a:off x="5179146" y="4042722"/>
            <a:ext cx="1006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36h…12h</a:t>
            </a:r>
            <a:endParaRPr lang="sv-FI" sz="1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454CA1-DDBD-4D18-A24C-F45D3887B622}"/>
              </a:ext>
            </a:extLst>
          </p:cNvPr>
          <p:cNvSpPr txBox="1"/>
          <p:nvPr/>
        </p:nvSpPr>
        <p:spPr>
          <a:xfrm>
            <a:off x="6176700" y="4061633"/>
            <a:ext cx="1006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36h…1h</a:t>
            </a:r>
            <a:endParaRPr lang="sv-FI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0859F6-8354-40C2-B5E2-B2C971EA006A}"/>
              </a:ext>
            </a:extLst>
          </p:cNvPr>
          <p:cNvSpPr txBox="1"/>
          <p:nvPr/>
        </p:nvSpPr>
        <p:spPr>
          <a:xfrm>
            <a:off x="7554392" y="4033167"/>
            <a:ext cx="10069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1h…</a:t>
            </a:r>
            <a:endParaRPr lang="sv-FI" sz="14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50625EE-F03B-4F99-92B0-B3B867DC1125}"/>
              </a:ext>
            </a:extLst>
          </p:cNvPr>
          <p:cNvSpPr/>
          <p:nvPr/>
        </p:nvSpPr>
        <p:spPr>
          <a:xfrm>
            <a:off x="3692322" y="3064267"/>
            <a:ext cx="1007000" cy="91742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96406DE-4486-42F0-9DA6-7DA2940A83BE}"/>
              </a:ext>
            </a:extLst>
          </p:cNvPr>
          <p:cNvSpPr/>
          <p:nvPr/>
        </p:nvSpPr>
        <p:spPr>
          <a:xfrm>
            <a:off x="5232753" y="3183410"/>
            <a:ext cx="899787" cy="80462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A69BB1B-84FA-4A77-A326-1D92D6DE52FA}"/>
              </a:ext>
            </a:extLst>
          </p:cNvPr>
          <p:cNvSpPr/>
          <p:nvPr/>
        </p:nvSpPr>
        <p:spPr>
          <a:xfrm>
            <a:off x="6403510" y="3367412"/>
            <a:ext cx="410797" cy="41136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E798837-BB1B-4B2E-9009-9EF822DB5F78}"/>
              </a:ext>
            </a:extLst>
          </p:cNvPr>
          <p:cNvSpPr/>
          <p:nvPr/>
        </p:nvSpPr>
        <p:spPr>
          <a:xfrm>
            <a:off x="7608921" y="3644576"/>
            <a:ext cx="177800" cy="17092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295E82E-6533-4B2F-BC34-9CF8B703635C}"/>
              </a:ext>
            </a:extLst>
          </p:cNvPr>
          <p:cNvSpPr/>
          <p:nvPr/>
        </p:nvSpPr>
        <p:spPr>
          <a:xfrm>
            <a:off x="7732795" y="3402041"/>
            <a:ext cx="177800" cy="17092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1C710E8-97A3-4B1D-BA53-6957C2A9A6B1}"/>
              </a:ext>
            </a:extLst>
          </p:cNvPr>
          <p:cNvSpPr/>
          <p:nvPr/>
        </p:nvSpPr>
        <p:spPr>
          <a:xfrm>
            <a:off x="7919135" y="3625571"/>
            <a:ext cx="177800" cy="17092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E561EE3-0226-49B1-BC49-7A8594C77ED9}"/>
              </a:ext>
            </a:extLst>
          </p:cNvPr>
          <p:cNvSpPr/>
          <p:nvPr/>
        </p:nvSpPr>
        <p:spPr>
          <a:xfrm>
            <a:off x="8002485" y="3302796"/>
            <a:ext cx="177800" cy="17092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529EB31-7DAC-4F91-A35B-CB6CE879A973}"/>
              </a:ext>
            </a:extLst>
          </p:cNvPr>
          <p:cNvSpPr/>
          <p:nvPr/>
        </p:nvSpPr>
        <p:spPr>
          <a:xfrm>
            <a:off x="7554995" y="3251959"/>
            <a:ext cx="177800" cy="17092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0814326-FB99-4DB8-AE27-F80D60CEA72A}"/>
              </a:ext>
            </a:extLst>
          </p:cNvPr>
          <p:cNvCxnSpPr>
            <a:cxnSpLocks/>
          </p:cNvCxnSpPr>
          <p:nvPr/>
        </p:nvCxnSpPr>
        <p:spPr>
          <a:xfrm flipH="1">
            <a:off x="5729701" y="2829690"/>
            <a:ext cx="22918" cy="2420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B88749-905B-4383-9894-FD0D24102D52}"/>
              </a:ext>
            </a:extLst>
          </p:cNvPr>
          <p:cNvCxnSpPr>
            <a:cxnSpLocks/>
          </p:cNvCxnSpPr>
          <p:nvPr/>
        </p:nvCxnSpPr>
        <p:spPr>
          <a:xfrm>
            <a:off x="6415208" y="2824697"/>
            <a:ext cx="83588" cy="2985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925C5ED-EA64-4F66-AB2F-C3258FF95AB1}"/>
              </a:ext>
            </a:extLst>
          </p:cNvPr>
          <p:cNvSpPr txBox="1"/>
          <p:nvPr/>
        </p:nvSpPr>
        <p:spPr>
          <a:xfrm>
            <a:off x="5392676" y="3444060"/>
            <a:ext cx="7939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err="1"/>
              <a:t>Elspot</a:t>
            </a:r>
            <a:endParaRPr lang="sv-FI" sz="11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250F6F-AE83-4122-BD79-1FEB5ED657B7}"/>
              </a:ext>
            </a:extLst>
          </p:cNvPr>
          <p:cNvSpPr txBox="1"/>
          <p:nvPr/>
        </p:nvSpPr>
        <p:spPr>
          <a:xfrm>
            <a:off x="6354622" y="3455940"/>
            <a:ext cx="557308" cy="25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err="1"/>
              <a:t>Elbas</a:t>
            </a:r>
            <a:endParaRPr lang="sv-FI" sz="11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4B2D436-D292-45AA-ADE5-19E29C7DAB58}"/>
              </a:ext>
            </a:extLst>
          </p:cNvPr>
          <p:cNvSpPr txBox="1"/>
          <p:nvPr/>
        </p:nvSpPr>
        <p:spPr>
          <a:xfrm>
            <a:off x="5596698" y="1657211"/>
            <a:ext cx="1515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accent2"/>
                </a:solidFill>
              </a:rPr>
              <a:t>Scope</a:t>
            </a:r>
            <a:endParaRPr lang="sv-FI" dirty="0">
              <a:solidFill>
                <a:schemeClr val="accent2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11FB5C6-C19D-49DE-9233-8D0E1A9816F3}"/>
              </a:ext>
            </a:extLst>
          </p:cNvPr>
          <p:cNvSpPr txBox="1"/>
          <p:nvPr/>
        </p:nvSpPr>
        <p:spPr>
          <a:xfrm>
            <a:off x="3987030" y="128796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2000" i="1" dirty="0">
                <a:ea typeface="+mj-lt"/>
                <a:cs typeface="+mj-lt"/>
              </a:rPr>
              <a:t>Power </a:t>
            </a:r>
            <a:r>
              <a:rPr lang="fi-FI" sz="2000" i="1" dirty="0" err="1">
                <a:ea typeface="+mj-lt"/>
                <a:cs typeface="+mj-lt"/>
              </a:rPr>
              <a:t>markets</a:t>
            </a:r>
            <a:r>
              <a:rPr lang="fi-FI" sz="2000" i="1" dirty="0">
                <a:ea typeface="+mj-lt"/>
                <a:cs typeface="+mj-lt"/>
              </a:rPr>
              <a:t> in Nordic </a:t>
            </a:r>
            <a:r>
              <a:rPr lang="fi-FI" i="1" dirty="0" err="1">
                <a:ea typeface="+mj-lt"/>
                <a:cs typeface="+mj-lt"/>
              </a:rPr>
              <a:t>c</a:t>
            </a:r>
            <a:r>
              <a:rPr lang="fi-FI" sz="2000" i="1" dirty="0" err="1">
                <a:ea typeface="+mj-lt"/>
                <a:cs typeface="+mj-lt"/>
              </a:rPr>
              <a:t>ountries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>
            <a:extLst>
              <a:ext uri="{FF2B5EF4-FFF2-40B4-BE49-F238E27FC236}">
                <a16:creationId xmlns:a16="http://schemas.microsoft.com/office/drawing/2014/main" id="{6BB102B5-DC59-2F46-B389-52F32CAC58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9434" r="9389"/>
          <a:stretch/>
        </p:blipFill>
        <p:spPr>
          <a:xfrm>
            <a:off x="5796411" y="1754553"/>
            <a:ext cx="3061389" cy="3556800"/>
          </a:xfrm>
          <a:prstGeom prst="rect">
            <a:avLst/>
          </a:prstGeom>
        </p:spPr>
      </p:pic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C188B4B4-85DD-4848-8554-8FA06429B4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6200" y="1497600"/>
            <a:ext cx="6285600" cy="413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physical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markets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electricity</a:t>
            </a:r>
            <a:r>
              <a:rPr lang="fi-FI" dirty="0"/>
              <a:t> is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delivered</a:t>
            </a:r>
            <a:r>
              <a:rPr lang="fi-FI" dirty="0"/>
              <a:t> </a:t>
            </a:r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trading</a:t>
            </a:r>
            <a:r>
              <a:rPr lang="fi-FI" dirty="0"/>
              <a:t> </a:t>
            </a:r>
            <a:r>
              <a:rPr lang="fi-FI" dirty="0" err="1"/>
              <a:t>activity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0" dirty="0" err="1"/>
              <a:t>Physical</a:t>
            </a:r>
            <a:r>
              <a:rPr lang="fi-FI" b="0" dirty="0"/>
              <a:t> </a:t>
            </a:r>
            <a:r>
              <a:rPr lang="fi-FI" b="0" dirty="0" err="1"/>
              <a:t>markets</a:t>
            </a:r>
            <a:r>
              <a:rPr lang="fi-FI" b="0" dirty="0"/>
              <a:t> </a:t>
            </a:r>
            <a:r>
              <a:rPr lang="fi-FI" b="0" dirty="0" err="1"/>
              <a:t>are</a:t>
            </a:r>
            <a:r>
              <a:rPr lang="fi-FI" b="0" dirty="0"/>
              <a:t> </a:t>
            </a:r>
            <a:r>
              <a:rPr lang="fi-FI" b="0" dirty="0" err="1"/>
              <a:t>traded</a:t>
            </a:r>
            <a:r>
              <a:rPr lang="fi-FI" b="0" dirty="0"/>
              <a:t> at Nord </a:t>
            </a:r>
            <a:r>
              <a:rPr lang="fi-FI" b="0" dirty="0" err="1"/>
              <a:t>Pool</a:t>
            </a:r>
            <a:r>
              <a:rPr lang="fi-FI" b="0" dirty="0"/>
              <a:t> </a:t>
            </a:r>
            <a:r>
              <a:rPr lang="fi-FI" b="0" dirty="0" err="1"/>
              <a:t>which</a:t>
            </a:r>
            <a:r>
              <a:rPr lang="fi-FI" b="0" dirty="0"/>
              <a:t> is </a:t>
            </a:r>
            <a:r>
              <a:rPr lang="fi-FI" b="0" dirty="0" err="1"/>
              <a:t>partly</a:t>
            </a:r>
            <a:r>
              <a:rPr lang="fi-FI" b="0" dirty="0"/>
              <a:t> </a:t>
            </a:r>
            <a:r>
              <a:rPr lang="fi-FI" b="0" dirty="0" err="1"/>
              <a:t>owned</a:t>
            </a:r>
            <a:r>
              <a:rPr lang="fi-FI" b="0" dirty="0"/>
              <a:t> </a:t>
            </a:r>
            <a:r>
              <a:rPr lang="fi-FI" b="0" dirty="0" err="1"/>
              <a:t>by</a:t>
            </a:r>
            <a:r>
              <a:rPr lang="fi-FI" b="0" dirty="0"/>
              <a:t> Nordic transmission </a:t>
            </a:r>
            <a:r>
              <a:rPr lang="fi-FI" b="0" dirty="0" err="1"/>
              <a:t>system</a:t>
            </a:r>
            <a:r>
              <a:rPr lang="fi-FI" b="0" dirty="0"/>
              <a:t> </a:t>
            </a:r>
            <a:r>
              <a:rPr lang="fi-FI" b="0" dirty="0" err="1"/>
              <a:t>operators</a:t>
            </a:r>
            <a:r>
              <a:rPr lang="fi-FI" b="0" dirty="0"/>
              <a:t> </a:t>
            </a:r>
            <a:r>
              <a:rPr lang="fi-FI" b="0" dirty="0" err="1"/>
              <a:t>including</a:t>
            </a:r>
            <a:r>
              <a:rPr lang="fi-FI" b="0" dirty="0"/>
              <a:t> </a:t>
            </a:r>
            <a:r>
              <a:rPr lang="fi-FI" b="0" dirty="0" err="1"/>
              <a:t>Fingrid</a:t>
            </a:r>
            <a:r>
              <a:rPr lang="fi-FI" b="0" dirty="0"/>
              <a:t> and </a:t>
            </a:r>
            <a:r>
              <a:rPr lang="fi-FI" b="0" dirty="0" err="1"/>
              <a:t>Svenska</a:t>
            </a:r>
            <a:r>
              <a:rPr lang="fi-FI" b="0" dirty="0"/>
              <a:t> </a:t>
            </a:r>
            <a:r>
              <a:rPr lang="fi-FI" b="0" dirty="0" err="1"/>
              <a:t>Kraftnät</a:t>
            </a:r>
            <a:r>
              <a:rPr lang="fi-FI" b="0" dirty="0"/>
              <a:t> as </a:t>
            </a:r>
            <a:r>
              <a:rPr lang="fi-FI" b="0" dirty="0" err="1"/>
              <a:t>examples</a:t>
            </a:r>
            <a:endParaRPr lang="fi-FI" b="0" dirty="0"/>
          </a:p>
          <a:p>
            <a:pPr>
              <a:buFont typeface="Arial" panose="020B0604020202020204" pitchFamily="34" charset="0"/>
              <a:buChar char="•"/>
            </a:pPr>
            <a:endParaRPr lang="fi-FI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0" dirty="0"/>
              <a:t>Nord </a:t>
            </a:r>
            <a:r>
              <a:rPr lang="fi-FI" b="0" dirty="0" err="1"/>
              <a:t>Pool</a:t>
            </a:r>
            <a:r>
              <a:rPr lang="fi-FI" b="0" dirty="0"/>
              <a:t> </a:t>
            </a:r>
            <a:r>
              <a:rPr lang="fi-FI" b="0" dirty="0" err="1"/>
              <a:t>trading</a:t>
            </a:r>
            <a:r>
              <a:rPr lang="fi-FI" b="0" dirty="0"/>
              <a:t> </a:t>
            </a:r>
            <a:r>
              <a:rPr lang="fi-FI" b="0" dirty="0" err="1"/>
              <a:t>mechanisms</a:t>
            </a:r>
            <a:r>
              <a:rPr lang="fi-FI" b="0" dirty="0"/>
              <a:t>:</a:t>
            </a:r>
          </a:p>
          <a:p>
            <a:pPr marL="0" indent="0"/>
            <a:r>
              <a:rPr lang="fi-FI" b="0" dirty="0"/>
              <a:t>	</a:t>
            </a:r>
            <a:r>
              <a:rPr lang="fi-FI" dirty="0"/>
              <a:t>1. Day-</a:t>
            </a:r>
            <a:r>
              <a:rPr lang="fi-FI" dirty="0" err="1"/>
              <a:t>ahead</a:t>
            </a:r>
            <a:r>
              <a:rPr lang="fi-FI" dirty="0"/>
              <a:t> market (</a:t>
            </a:r>
            <a:r>
              <a:rPr lang="fi-FI" dirty="0" err="1"/>
              <a:t>Elspot</a:t>
            </a:r>
            <a:r>
              <a:rPr lang="fi-FI" dirty="0"/>
              <a:t>)</a:t>
            </a:r>
          </a:p>
          <a:p>
            <a:pPr marL="0" indent="0"/>
            <a:r>
              <a:rPr lang="fi-FI" dirty="0"/>
              <a:t>	2. </a:t>
            </a:r>
            <a:r>
              <a:rPr lang="fi-FI" dirty="0" err="1"/>
              <a:t>Intraday</a:t>
            </a:r>
            <a:r>
              <a:rPr lang="fi-FI" dirty="0"/>
              <a:t> market (</a:t>
            </a:r>
            <a:r>
              <a:rPr lang="fi-FI" dirty="0" err="1"/>
              <a:t>Elbas</a:t>
            </a:r>
            <a:r>
              <a:rPr lang="fi-FI" dirty="0"/>
              <a:t>)</a:t>
            </a:r>
          </a:p>
          <a:p>
            <a:pPr marL="0" indent="0"/>
            <a:endParaRPr lang="fi-FI" b="0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4C424FDC-6F5F-5C43-A5F7-FAC514D8C4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Physical</a:t>
            </a:r>
            <a:r>
              <a:rPr lang="fi-FI"/>
              <a:t> </a:t>
            </a:r>
            <a:r>
              <a:rPr lang="fi-FI" err="1"/>
              <a:t>power</a:t>
            </a:r>
            <a:r>
              <a:rPr lang="fi-FI"/>
              <a:t> markets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F168E03-EB66-0F47-8719-939CA02462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 sz="1100" b="0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37D0FE6-3D15-4A49-A247-0DD0D4DA4A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300C736C-A92F-974C-A52B-17F09BE0A0F3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16.03.2021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3C0B6AC-94E1-1842-A8CE-7140F090A59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48571E2-4EFC-A240-A3C7-71A051478B6D}"/>
              </a:ext>
            </a:extLst>
          </p:cNvPr>
          <p:cNvSpPr txBox="1"/>
          <p:nvPr/>
        </p:nvSpPr>
        <p:spPr>
          <a:xfrm>
            <a:off x="5797100" y="5311353"/>
            <a:ext cx="3060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/>
              <a:t>Source</a:t>
            </a:r>
            <a:r>
              <a:rPr lang="fi-FI" sz="1200" dirty="0"/>
              <a:t>: </a:t>
            </a:r>
            <a:r>
              <a:rPr lang="fi-FI" sz="1200" dirty="0" err="1"/>
              <a:t>https</a:t>
            </a:r>
            <a:r>
              <a:rPr lang="fi-FI" sz="1200" dirty="0"/>
              <a:t>://</a:t>
            </a:r>
            <a:r>
              <a:rPr lang="fi-FI" sz="1200" dirty="0" err="1"/>
              <a:t>www.nordpoolgroup.com</a:t>
            </a:r>
            <a:r>
              <a:rPr lang="fi-FI" sz="12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08750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278341"/>
            <a:ext cx="4401238" cy="45559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It is the main platform for trading electricity for the following day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b="0" dirty="0"/>
              <a:t>In 2019, 381 TWh of electricity was traded in the day-ahead market (includes Nordic and Baltic countries)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Price formation: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/>
              <a:t>Participants submit their supply and demand orders (price and quantity) to Nord Pool for each hour of the following day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/>
              <a:t> After 12:00 CET, Nord Pool clears the final hourly trading price for all market participants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400" dirty="0"/>
              <a:t>In the future moving towards the 15 min settlement period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Day-ahead market (</a:t>
            </a:r>
            <a:r>
              <a:rPr lang="en-US" err="1"/>
              <a:t>Elspot</a:t>
            </a:r>
            <a:r>
              <a:rPr lang="en-US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3277486" cy="3826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16.03.2021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028" name="Picture 4" descr="Supply and demand">
            <a:extLst>
              <a:ext uri="{FF2B5EF4-FFF2-40B4-BE49-F238E27FC236}">
                <a16:creationId xmlns:a16="http://schemas.microsoft.com/office/drawing/2014/main" id="{1F5310F4-7EF8-3A4D-A669-8C1B3CA957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84"/>
          <a:stretch/>
        </p:blipFill>
        <p:spPr bwMode="auto">
          <a:xfrm>
            <a:off x="4980628" y="1800227"/>
            <a:ext cx="3759848" cy="325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748EE800-0455-6B4B-B53C-8E50F0C4E8AE}"/>
              </a:ext>
            </a:extLst>
          </p:cNvPr>
          <p:cNvSpPr txBox="1"/>
          <p:nvPr/>
        </p:nvSpPr>
        <p:spPr>
          <a:xfrm>
            <a:off x="5332782" y="4866647"/>
            <a:ext cx="3407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err="1"/>
              <a:t>Source</a:t>
            </a:r>
            <a:r>
              <a:rPr lang="fi-FI" sz="1100" dirty="0"/>
              <a:t>: </a:t>
            </a:r>
            <a:r>
              <a:rPr lang="fi-FI" sz="1100" dirty="0" err="1"/>
              <a:t>https</a:t>
            </a:r>
            <a:r>
              <a:rPr lang="fi-FI" sz="1100" dirty="0"/>
              <a:t>://</a:t>
            </a:r>
            <a:r>
              <a:rPr lang="fi-FI" sz="1100" dirty="0" err="1"/>
              <a:t>www.nordpoolgroup.com</a:t>
            </a:r>
            <a:r>
              <a:rPr lang="fi-FI" sz="1100" dirty="0"/>
              <a:t>/</a:t>
            </a:r>
            <a:r>
              <a:rPr lang="fi-FI" sz="1100" dirty="0" err="1"/>
              <a:t>the</a:t>
            </a:r>
            <a:r>
              <a:rPr lang="fi-FI" sz="1100" dirty="0"/>
              <a:t>-</a:t>
            </a:r>
            <a:r>
              <a:rPr lang="fi-FI" sz="1100" dirty="0" err="1"/>
              <a:t>power</a:t>
            </a:r>
            <a:r>
              <a:rPr lang="fi-FI" sz="1100" dirty="0"/>
              <a:t>-market/Day-</a:t>
            </a:r>
            <a:r>
              <a:rPr lang="fi-FI" sz="1100" dirty="0" err="1"/>
              <a:t>ahead</a:t>
            </a:r>
            <a:r>
              <a:rPr lang="fi-FI" sz="1100" dirty="0"/>
              <a:t>-market/ 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5F2108C-C426-F947-B0CC-E475A923CC08}"/>
              </a:ext>
            </a:extLst>
          </p:cNvPr>
          <p:cNvSpPr txBox="1"/>
          <p:nvPr/>
        </p:nvSpPr>
        <p:spPr>
          <a:xfrm>
            <a:off x="5332782" y="1584783"/>
            <a:ext cx="34076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/>
              <a:t>Supply and </a:t>
            </a:r>
            <a:r>
              <a:rPr lang="fi-FI" sz="1400" b="1" err="1"/>
              <a:t>demand</a:t>
            </a:r>
            <a:r>
              <a:rPr lang="fi-FI" sz="1400" b="1"/>
              <a:t> </a:t>
            </a:r>
            <a:r>
              <a:rPr lang="fi-FI" sz="1400" b="1" err="1"/>
              <a:t>curve</a:t>
            </a:r>
            <a:r>
              <a:rPr lang="fi-FI" sz="1400" b="1"/>
              <a:t> </a:t>
            </a:r>
            <a:endParaRPr lang="fi-FI" sz="14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88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7D8DEB-DACA-4D42-B573-D67BCF555D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0267" y="1387740"/>
            <a:ext cx="3837554" cy="4136400"/>
          </a:xfrm>
        </p:spPr>
        <p:txBody>
          <a:bodyPr>
            <a:normAutofit fontScale="92500"/>
          </a:bodyPr>
          <a:lstStyle/>
          <a:p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Market </a:t>
            </a:r>
            <a:r>
              <a:rPr lang="fi-FI" dirty="0" err="1"/>
              <a:t>price</a:t>
            </a:r>
            <a:r>
              <a:rPr lang="fi-FI" dirty="0"/>
              <a:t> of </a:t>
            </a:r>
            <a:r>
              <a:rPr lang="fi-FI" dirty="0" err="1"/>
              <a:t>electricity</a:t>
            </a:r>
            <a:r>
              <a:rPr lang="fi-FI" dirty="0"/>
              <a:t> for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hours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determined</a:t>
            </a:r>
            <a:r>
              <a:rPr lang="fi-FI" dirty="0"/>
              <a:t> as </a:t>
            </a:r>
            <a:r>
              <a:rPr lang="fi-FI" dirty="0" err="1"/>
              <a:t>follows</a:t>
            </a:r>
            <a:r>
              <a:rPr lang="fi-FI" dirty="0"/>
              <a:t>:</a:t>
            </a:r>
          </a:p>
          <a:p>
            <a:pPr marL="0" indent="0"/>
            <a:endParaRPr lang="fi-FI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b="0" dirty="0"/>
              <a:t>Offerings of </a:t>
            </a:r>
            <a:r>
              <a:rPr lang="fi-FI" b="0" dirty="0" err="1"/>
              <a:t>electric</a:t>
            </a:r>
            <a:r>
              <a:rPr lang="fi-FI" b="0" dirty="0"/>
              <a:t> </a:t>
            </a:r>
            <a:r>
              <a:rPr lang="fi-FI" b="0" dirty="0" err="1"/>
              <a:t>energy</a:t>
            </a:r>
            <a:r>
              <a:rPr lang="fi-FI" b="0" dirty="0"/>
              <a:t> at </a:t>
            </a:r>
            <a:r>
              <a:rPr lang="fi-FI" b="0" dirty="0" err="1"/>
              <a:t>marginal</a:t>
            </a:r>
            <a:r>
              <a:rPr lang="fi-FI" b="0" dirty="0"/>
              <a:t> </a:t>
            </a:r>
            <a:r>
              <a:rPr lang="fi-FI" b="0" dirty="0" err="1"/>
              <a:t>cost</a:t>
            </a:r>
            <a:r>
              <a:rPr lang="fi-FI" b="0" dirty="0"/>
              <a:t> </a:t>
            </a:r>
            <a:r>
              <a:rPr lang="fi-FI" b="0" dirty="0" err="1"/>
              <a:t>are</a:t>
            </a:r>
            <a:r>
              <a:rPr lang="fi-FI" b="0" dirty="0"/>
              <a:t> </a:t>
            </a:r>
            <a:r>
              <a:rPr lang="fi-FI" b="0" dirty="0" err="1"/>
              <a:t>placed</a:t>
            </a:r>
            <a:r>
              <a:rPr lang="fi-FI" b="0" dirty="0"/>
              <a:t> on </a:t>
            </a:r>
            <a:r>
              <a:rPr lang="fi-FI" b="0" dirty="0" err="1"/>
              <a:t>ascending</a:t>
            </a:r>
            <a:r>
              <a:rPr lang="fi-FI" b="0" dirty="0"/>
              <a:t> </a:t>
            </a:r>
            <a:r>
              <a:rPr lang="fi-FI" b="0" dirty="0" err="1"/>
              <a:t>order</a:t>
            </a:r>
            <a:r>
              <a:rPr lang="fi-FI" b="0" dirty="0"/>
              <a:t> (</a:t>
            </a:r>
            <a:r>
              <a:rPr lang="fi-FI" b="0" dirty="0" err="1"/>
              <a:t>see</a:t>
            </a:r>
            <a:r>
              <a:rPr lang="fi-FI" b="0" dirty="0"/>
              <a:t> </a:t>
            </a:r>
            <a:r>
              <a:rPr lang="fi-FI" b="0" dirty="0" err="1"/>
              <a:t>picture</a:t>
            </a:r>
            <a:r>
              <a:rPr lang="fi-FI" b="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b="0" dirty="0" err="1"/>
              <a:t>Bid</a:t>
            </a:r>
            <a:r>
              <a:rPr lang="fi-FI" b="0" dirty="0"/>
              <a:t> </a:t>
            </a:r>
            <a:r>
              <a:rPr lang="fi-FI" b="0" dirty="0" err="1"/>
              <a:t>orders</a:t>
            </a:r>
            <a:r>
              <a:rPr lang="fi-FI" b="0" dirty="0"/>
              <a:t> </a:t>
            </a:r>
            <a:r>
              <a:rPr lang="fi-FI" b="0" dirty="0" err="1"/>
              <a:t>are</a:t>
            </a:r>
            <a:r>
              <a:rPr lang="fi-FI" b="0" dirty="0"/>
              <a:t> </a:t>
            </a:r>
            <a:r>
              <a:rPr lang="fi-FI" b="0" dirty="0" err="1"/>
              <a:t>placed</a:t>
            </a:r>
            <a:r>
              <a:rPr lang="fi-FI" b="0" dirty="0"/>
              <a:t> on </a:t>
            </a:r>
            <a:r>
              <a:rPr lang="fi-FI" b="0" dirty="0" err="1"/>
              <a:t>descending</a:t>
            </a:r>
            <a:r>
              <a:rPr lang="fi-FI" b="0" dirty="0"/>
              <a:t> </a:t>
            </a:r>
            <a:r>
              <a:rPr lang="fi-FI" b="0" dirty="0" err="1"/>
              <a:t>order</a:t>
            </a:r>
            <a:r>
              <a:rPr lang="fi-FI" b="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b="0" dirty="0" err="1"/>
              <a:t>All</a:t>
            </a:r>
            <a:r>
              <a:rPr lang="fi-FI" b="0" dirty="0"/>
              <a:t> </a:t>
            </a:r>
            <a:r>
              <a:rPr lang="fi-FI" b="0" dirty="0" err="1"/>
              <a:t>accepted</a:t>
            </a:r>
            <a:r>
              <a:rPr lang="fi-FI" b="0" dirty="0"/>
              <a:t> </a:t>
            </a:r>
            <a:r>
              <a:rPr lang="fi-FI" b="0" dirty="0" err="1"/>
              <a:t>will</a:t>
            </a:r>
            <a:r>
              <a:rPr lang="fi-FI" b="0" dirty="0"/>
              <a:t> </a:t>
            </a:r>
            <a:r>
              <a:rPr lang="fi-FI" b="0" dirty="0" err="1"/>
              <a:t>get</a:t>
            </a:r>
            <a:r>
              <a:rPr lang="fi-FI" b="0" dirty="0"/>
              <a:t>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clearance</a:t>
            </a:r>
            <a:r>
              <a:rPr lang="fi-FI" b="0" dirty="0"/>
              <a:t> </a:t>
            </a:r>
            <a:r>
              <a:rPr lang="fi-FI" b="0" dirty="0" err="1"/>
              <a:t>price</a:t>
            </a:r>
            <a:r>
              <a:rPr lang="fi-FI" b="0" dirty="0"/>
              <a:t> </a:t>
            </a:r>
            <a:r>
              <a:rPr lang="fi-FI" b="0" dirty="0" err="1"/>
              <a:t>which</a:t>
            </a:r>
            <a:r>
              <a:rPr lang="fi-FI" b="0" dirty="0"/>
              <a:t> is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intersection</a:t>
            </a:r>
            <a:r>
              <a:rPr lang="fi-FI" b="0" dirty="0"/>
              <a:t> </a:t>
            </a:r>
            <a:r>
              <a:rPr lang="fi-FI" b="0" dirty="0" err="1"/>
              <a:t>point</a:t>
            </a:r>
            <a:r>
              <a:rPr lang="fi-FI" b="0" dirty="0"/>
              <a:t> of </a:t>
            </a:r>
            <a:r>
              <a:rPr lang="fi-FI" b="0" dirty="0" err="1"/>
              <a:t>these</a:t>
            </a:r>
            <a:r>
              <a:rPr lang="fi-FI" b="0" dirty="0"/>
              <a:t> </a:t>
            </a:r>
            <a:r>
              <a:rPr lang="fi-FI" b="0" dirty="0" err="1"/>
              <a:t>two</a:t>
            </a:r>
            <a:r>
              <a:rPr lang="fi-FI" b="0" dirty="0"/>
              <a:t> </a:t>
            </a:r>
            <a:r>
              <a:rPr lang="fi-FI" b="0" dirty="0" err="1"/>
              <a:t>curves</a:t>
            </a:r>
            <a:endParaRPr lang="fi-FI" b="0" dirty="0"/>
          </a:p>
          <a:p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In </a:t>
            </a:r>
            <a:r>
              <a:rPr lang="fi-FI" dirty="0" err="1"/>
              <a:t>the</a:t>
            </a:r>
            <a:r>
              <a:rPr lang="fi-FI" dirty="0"/>
              <a:t> Nordic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markets</a:t>
            </a:r>
            <a:r>
              <a:rPr lang="fi-FI" dirty="0"/>
              <a:t> </a:t>
            </a:r>
            <a:r>
              <a:rPr lang="fi-FI" dirty="0" err="1"/>
              <a:t>hydro</a:t>
            </a:r>
            <a:r>
              <a:rPr lang="fi-FI" dirty="0"/>
              <a:t>, </a:t>
            </a:r>
            <a:r>
              <a:rPr lang="fi-FI" dirty="0" err="1"/>
              <a:t>wind</a:t>
            </a:r>
            <a:r>
              <a:rPr lang="fi-FI" dirty="0"/>
              <a:t> and </a:t>
            </a:r>
            <a:r>
              <a:rPr lang="fi-FI" dirty="0" err="1"/>
              <a:t>nuclear</a:t>
            </a:r>
            <a:r>
              <a:rPr lang="fi-FI" dirty="0"/>
              <a:t> </a:t>
            </a:r>
            <a:r>
              <a:rPr lang="fi-FI" dirty="0" err="1"/>
              <a:t>dominates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0" dirty="0" err="1"/>
              <a:t>What</a:t>
            </a:r>
            <a:r>
              <a:rPr lang="fi-FI" b="0" dirty="0"/>
              <a:t> </a:t>
            </a:r>
            <a:r>
              <a:rPr lang="fi-FI" b="0" dirty="0" err="1"/>
              <a:t>happens</a:t>
            </a:r>
            <a:r>
              <a:rPr lang="fi-FI" b="0" dirty="0"/>
              <a:t> in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future</a:t>
            </a:r>
            <a:r>
              <a:rPr lang="fi-FI" b="0" dirty="0"/>
              <a:t> </a:t>
            </a:r>
            <a:r>
              <a:rPr lang="fi-FI" b="0" dirty="0" err="1"/>
              <a:t>when</a:t>
            </a:r>
            <a:r>
              <a:rPr lang="fi-FI" b="0" dirty="0"/>
              <a:t> </a:t>
            </a:r>
            <a:r>
              <a:rPr lang="fi-FI" b="0" dirty="0" err="1"/>
              <a:t>more</a:t>
            </a:r>
            <a:r>
              <a:rPr lang="fi-FI" b="0" dirty="0"/>
              <a:t> and </a:t>
            </a:r>
            <a:r>
              <a:rPr lang="fi-FI" b="0" dirty="0" err="1"/>
              <a:t>more</a:t>
            </a:r>
            <a:r>
              <a:rPr lang="fi-FI" b="0" dirty="0"/>
              <a:t> </a:t>
            </a:r>
            <a:r>
              <a:rPr lang="fi-FI" b="0" dirty="0" err="1"/>
              <a:t>wind</a:t>
            </a:r>
            <a:r>
              <a:rPr lang="fi-FI" b="0" dirty="0"/>
              <a:t> is </a:t>
            </a:r>
            <a:r>
              <a:rPr lang="fi-FI" b="0" dirty="0" err="1"/>
              <a:t>coming</a:t>
            </a:r>
            <a:r>
              <a:rPr lang="fi-FI" b="0" dirty="0"/>
              <a:t> to </a:t>
            </a:r>
            <a:r>
              <a:rPr lang="fi-FI" b="0" dirty="0" err="1"/>
              <a:t>the</a:t>
            </a:r>
            <a:r>
              <a:rPr lang="fi-FI" b="0" dirty="0"/>
              <a:t> market?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b="0" dirty="0"/>
              <a:t>More </a:t>
            </a:r>
            <a:r>
              <a:rPr lang="fi-FI" b="0" dirty="0" err="1"/>
              <a:t>expensive</a:t>
            </a:r>
            <a:r>
              <a:rPr lang="fi-FI" b="0" dirty="0"/>
              <a:t> </a:t>
            </a:r>
            <a:r>
              <a:rPr lang="fi-FI" b="0" dirty="0" err="1"/>
              <a:t>production</a:t>
            </a:r>
            <a:r>
              <a:rPr lang="fi-FI" b="0" dirty="0"/>
              <a:t> </a:t>
            </a:r>
            <a:r>
              <a:rPr lang="fi-FI" b="0" dirty="0" err="1"/>
              <a:t>will</a:t>
            </a:r>
            <a:r>
              <a:rPr lang="fi-FI" b="0" dirty="0"/>
              <a:t> </a:t>
            </a:r>
            <a:r>
              <a:rPr lang="fi-FI" b="0" dirty="0" err="1"/>
              <a:t>be</a:t>
            </a:r>
            <a:r>
              <a:rPr lang="fi-FI" b="0" dirty="0"/>
              <a:t> </a:t>
            </a:r>
            <a:r>
              <a:rPr lang="fi-FI" b="0" dirty="0" err="1"/>
              <a:t>used</a:t>
            </a:r>
            <a:r>
              <a:rPr lang="fi-FI" b="0" dirty="0"/>
              <a:t> </a:t>
            </a:r>
            <a:r>
              <a:rPr lang="fi-FI" b="0" dirty="0" err="1"/>
              <a:t>less</a:t>
            </a:r>
            <a:r>
              <a:rPr lang="fi-FI" b="0" dirty="0"/>
              <a:t> and </a:t>
            </a:r>
            <a:r>
              <a:rPr lang="fi-FI" b="0" dirty="0" err="1"/>
              <a:t>also</a:t>
            </a:r>
            <a:r>
              <a:rPr lang="fi-FI" b="0" dirty="0"/>
              <a:t> </a:t>
            </a:r>
            <a:r>
              <a:rPr lang="fi-FI" b="0" dirty="0" err="1"/>
              <a:t>profits</a:t>
            </a:r>
            <a:r>
              <a:rPr lang="fi-FI" b="0" dirty="0"/>
              <a:t> of </a:t>
            </a:r>
            <a:r>
              <a:rPr lang="fi-FI" b="0" dirty="0" err="1"/>
              <a:t>wind</a:t>
            </a:r>
            <a:r>
              <a:rPr lang="fi-FI" b="0" dirty="0"/>
              <a:t> </a:t>
            </a:r>
            <a:r>
              <a:rPr lang="fi-FI" b="0" dirty="0" err="1"/>
              <a:t>power</a:t>
            </a:r>
            <a:r>
              <a:rPr lang="fi-FI" b="0" dirty="0"/>
              <a:t> </a:t>
            </a:r>
            <a:r>
              <a:rPr lang="fi-FI" b="0" dirty="0" err="1"/>
              <a:t>production</a:t>
            </a:r>
            <a:r>
              <a:rPr lang="fi-FI" b="0" dirty="0"/>
              <a:t> </a:t>
            </a:r>
            <a:r>
              <a:rPr lang="fi-FI" b="0" dirty="0" err="1"/>
              <a:t>will</a:t>
            </a:r>
            <a:r>
              <a:rPr lang="fi-FI" b="0" dirty="0"/>
              <a:t> </a:t>
            </a:r>
            <a:r>
              <a:rPr lang="fi-FI" b="0" dirty="0" err="1"/>
              <a:t>decrease</a:t>
            </a:r>
            <a:endParaRPr lang="fi-FI" b="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790DFAA-034A-DC4F-9336-1494B9E9D3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 Merit order curve</a:t>
            </a:r>
            <a:endParaRPr lang="fi-FI" b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217101E-3B21-6E46-8043-1F4EC35589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C76A5B3-FD83-6141-9C12-79047999D7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1D6CBFEB-42F5-074E-B90F-5881A23F0CF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16.03.2021</a:t>
            </a:r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66732E-6BC0-E148-8688-84767C0BB65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89DBA0-FEE9-4769-BC1F-54944191388C}"/>
              </a:ext>
            </a:extLst>
          </p:cNvPr>
          <p:cNvSpPr txBox="1"/>
          <p:nvPr/>
        </p:nvSpPr>
        <p:spPr>
          <a:xfrm>
            <a:off x="6859589" y="5158037"/>
            <a:ext cx="1469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accent2"/>
                </a:solidFill>
              </a:rPr>
              <a:t>Clearance</a:t>
            </a:r>
            <a:endParaRPr lang="sv-FI" sz="1600" dirty="0">
              <a:solidFill>
                <a:schemeClr val="accent2"/>
              </a:solidFill>
            </a:endParaRPr>
          </a:p>
        </p:txBody>
      </p:sp>
      <p:pic>
        <p:nvPicPr>
          <p:cNvPr id="15" name="Picture 14" descr="Chart&#10;&#10;Description automatically generated with medium confidence">
            <a:extLst>
              <a:ext uri="{FF2B5EF4-FFF2-40B4-BE49-F238E27FC236}">
                <a16:creationId xmlns:a16="http://schemas.microsoft.com/office/drawing/2014/main" id="{BFF45714-1F6A-45B2-B964-A296723DD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1319" y="1703795"/>
            <a:ext cx="4752966" cy="3451067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8FE03D-ADE0-4DE2-918B-685D41780004}"/>
              </a:ext>
            </a:extLst>
          </p:cNvPr>
          <p:cNvCxnSpPr/>
          <p:nvPr/>
        </p:nvCxnSpPr>
        <p:spPr>
          <a:xfrm flipV="1">
            <a:off x="6342927" y="3252486"/>
            <a:ext cx="0" cy="1319514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0B2F55E-EC69-48C8-B217-FC132C4CA44D}"/>
              </a:ext>
            </a:extLst>
          </p:cNvPr>
          <p:cNvSpPr txBox="1"/>
          <p:nvPr/>
        </p:nvSpPr>
        <p:spPr>
          <a:xfrm>
            <a:off x="5416956" y="3611301"/>
            <a:ext cx="8680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rgbClr val="00B050"/>
                </a:solidFill>
              </a:rPr>
              <a:t>Profit</a:t>
            </a:r>
            <a:endParaRPr lang="sv-FI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08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1D2BA6-13EE-430D-BB79-A7B44A665E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399" y="1387740"/>
            <a:ext cx="7772399" cy="424261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There is a limit to how much power a transmission line can carry, and when capacity limit is reached, the line is said to be congested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 err="1"/>
              <a:t>Because</a:t>
            </a:r>
            <a:r>
              <a:rPr lang="fi-FI" dirty="0"/>
              <a:t> of transmission </a:t>
            </a:r>
            <a:r>
              <a:rPr lang="fi-FI" dirty="0" err="1"/>
              <a:t>congestion</a:t>
            </a:r>
            <a:r>
              <a:rPr lang="fi-FI" dirty="0"/>
              <a:t> (</a:t>
            </a:r>
            <a:r>
              <a:rPr lang="fi-FI" dirty="0" err="1"/>
              <a:t>bottlenecks</a:t>
            </a:r>
            <a:r>
              <a:rPr lang="fi-FI" dirty="0"/>
              <a:t>)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grid</a:t>
            </a:r>
            <a:r>
              <a:rPr lang="fi-FI" dirty="0"/>
              <a:t>,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bidding</a:t>
            </a:r>
            <a:r>
              <a:rPr lang="fi-FI" dirty="0"/>
              <a:t> </a:t>
            </a:r>
            <a:r>
              <a:rPr lang="fi-FI" dirty="0" err="1"/>
              <a:t>zones</a:t>
            </a:r>
            <a:r>
              <a:rPr lang="fi-FI" dirty="0"/>
              <a:t> (</a:t>
            </a:r>
            <a:r>
              <a:rPr lang="fi-FI" dirty="0" err="1"/>
              <a:t>price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) </a:t>
            </a:r>
            <a:r>
              <a:rPr lang="fi-FI" dirty="0" err="1"/>
              <a:t>within</a:t>
            </a:r>
            <a:r>
              <a:rPr lang="fi-FI" dirty="0"/>
              <a:t> a country as </a:t>
            </a:r>
            <a:r>
              <a:rPr lang="fi-FI" dirty="0" err="1"/>
              <a:t>well</a:t>
            </a:r>
            <a:r>
              <a:rPr lang="fi-FI" dirty="0"/>
              <a:t> as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countries</a:t>
            </a:r>
            <a:r>
              <a:rPr lang="fi-FI" dirty="0"/>
              <a:t> (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expensive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near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load</a:t>
            </a:r>
            <a:r>
              <a:rPr lang="fi-FI" dirty="0"/>
              <a:t>)</a:t>
            </a:r>
            <a:endParaRPr lang="en-US" dirty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i-FI" sz="1400" b="0" dirty="0"/>
              <a:t>If </a:t>
            </a:r>
            <a:r>
              <a:rPr lang="fi-FI" sz="1400" dirty="0"/>
              <a:t>transmission </a:t>
            </a:r>
            <a:r>
              <a:rPr lang="fi-FI" sz="1400" dirty="0" err="1"/>
              <a:t>capacity</a:t>
            </a:r>
            <a:r>
              <a:rPr lang="fi-FI" sz="1400" dirty="0"/>
              <a:t> </a:t>
            </a:r>
            <a:r>
              <a:rPr lang="fi-FI" sz="1400" b="0" dirty="0" err="1"/>
              <a:t>between</a:t>
            </a:r>
            <a:r>
              <a:rPr lang="fi-FI" sz="1400" b="0" dirty="0"/>
              <a:t> </a:t>
            </a:r>
            <a:r>
              <a:rPr lang="fi-FI" sz="1400" b="0" dirty="0" err="1"/>
              <a:t>two</a:t>
            </a:r>
            <a:r>
              <a:rPr lang="fi-FI" sz="1400" b="0" dirty="0"/>
              <a:t> </a:t>
            </a:r>
            <a:r>
              <a:rPr lang="fi-FI" sz="1400" b="0" dirty="0" err="1"/>
              <a:t>price</a:t>
            </a:r>
            <a:r>
              <a:rPr lang="fi-FI" sz="1400" b="0" dirty="0"/>
              <a:t> </a:t>
            </a:r>
            <a:r>
              <a:rPr lang="fi-FI" sz="1400" b="0" dirty="0" err="1"/>
              <a:t>areas</a:t>
            </a:r>
            <a:r>
              <a:rPr lang="fi-FI" sz="1400" b="0" dirty="0"/>
              <a:t> is </a:t>
            </a:r>
            <a:r>
              <a:rPr lang="fi-FI" sz="1400" b="0" dirty="0" err="1"/>
              <a:t>not</a:t>
            </a:r>
            <a:r>
              <a:rPr lang="fi-FI" sz="1400" b="0" dirty="0"/>
              <a:t> in </a:t>
            </a:r>
            <a:r>
              <a:rPr lang="fi-FI" sz="1400" b="0" dirty="0" err="1"/>
              <a:t>full</a:t>
            </a:r>
            <a:r>
              <a:rPr lang="fi-FI" sz="1400" b="0" dirty="0"/>
              <a:t> </a:t>
            </a:r>
            <a:r>
              <a:rPr lang="fi-FI" sz="1400" b="0" dirty="0" err="1"/>
              <a:t>use</a:t>
            </a:r>
            <a:r>
              <a:rPr lang="fi-FI" sz="1400" b="0" dirty="0"/>
              <a:t>, 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zones</a:t>
            </a:r>
            <a:r>
              <a:rPr lang="fi-FI" sz="1400" b="0" dirty="0"/>
              <a:t> </a:t>
            </a:r>
            <a:r>
              <a:rPr lang="fi-FI" sz="1400" b="0" dirty="0" err="1"/>
              <a:t>have</a:t>
            </a:r>
            <a:r>
              <a:rPr lang="fi-FI" sz="1400" b="0" dirty="0"/>
              <a:t> 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same</a:t>
            </a:r>
            <a:r>
              <a:rPr lang="fi-FI" sz="1400" b="0" dirty="0"/>
              <a:t> </a:t>
            </a:r>
            <a:r>
              <a:rPr lang="fi-FI" sz="1400" b="0" dirty="0" err="1"/>
              <a:t>hourly</a:t>
            </a:r>
            <a:r>
              <a:rPr lang="fi-FI" sz="1400" b="0" dirty="0"/>
              <a:t> </a:t>
            </a:r>
            <a:r>
              <a:rPr lang="fi-FI" sz="1400" b="0" dirty="0" err="1"/>
              <a:t>electricity</a:t>
            </a:r>
            <a:r>
              <a:rPr lang="fi-FI" sz="1400" b="0" dirty="0"/>
              <a:t> </a:t>
            </a:r>
            <a:r>
              <a:rPr lang="fi-FI" sz="1400" b="0" dirty="0" err="1"/>
              <a:t>price</a:t>
            </a:r>
            <a:r>
              <a:rPr lang="fi-FI" sz="1400" b="0" dirty="0"/>
              <a:t> (Price </a:t>
            </a:r>
            <a:r>
              <a:rPr lang="fi-FI" sz="1400" b="0" dirty="0" err="1"/>
              <a:t>coupling</a:t>
            </a:r>
            <a:r>
              <a:rPr lang="fi-FI" sz="1400" b="0" dirty="0"/>
              <a:t>) </a:t>
            </a:r>
            <a:endParaRPr lang="en-US" sz="1400" dirty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i-FI" sz="1400" b="0" dirty="0"/>
              <a:t>If </a:t>
            </a:r>
            <a:r>
              <a:rPr lang="fi-FI" sz="1400" dirty="0"/>
              <a:t>transmission </a:t>
            </a:r>
            <a:r>
              <a:rPr lang="fi-FI" sz="1400" dirty="0" err="1"/>
              <a:t>capacity</a:t>
            </a:r>
            <a:r>
              <a:rPr lang="fi-FI" sz="1400" dirty="0"/>
              <a:t> </a:t>
            </a:r>
            <a:r>
              <a:rPr lang="fi-FI" sz="1400" dirty="0" err="1"/>
              <a:t>between</a:t>
            </a:r>
            <a:r>
              <a:rPr lang="fi-FI" sz="1400" dirty="0"/>
              <a:t> </a:t>
            </a:r>
            <a:r>
              <a:rPr lang="fi-FI" sz="1400" b="0" dirty="0" err="1"/>
              <a:t>two</a:t>
            </a:r>
            <a:r>
              <a:rPr lang="fi-FI" sz="1400" b="0" dirty="0"/>
              <a:t> </a:t>
            </a:r>
            <a:r>
              <a:rPr lang="fi-FI" sz="1400" b="0" dirty="0" err="1"/>
              <a:t>price</a:t>
            </a:r>
            <a:r>
              <a:rPr lang="fi-FI" sz="1400" b="0" dirty="0"/>
              <a:t> </a:t>
            </a:r>
            <a:r>
              <a:rPr lang="fi-FI" sz="1400" b="0" dirty="0" err="1"/>
              <a:t>area</a:t>
            </a:r>
            <a:r>
              <a:rPr lang="fi-FI" sz="1400" dirty="0" err="1"/>
              <a:t>s</a:t>
            </a:r>
            <a:r>
              <a:rPr lang="fi-FI" sz="1400" dirty="0"/>
              <a:t> </a:t>
            </a:r>
            <a:r>
              <a:rPr lang="fi-FI" sz="1400" b="0" dirty="0"/>
              <a:t>is in </a:t>
            </a:r>
            <a:r>
              <a:rPr lang="fi-FI" sz="1400" b="0" dirty="0" err="1"/>
              <a:t>full</a:t>
            </a:r>
            <a:r>
              <a:rPr lang="fi-FI" sz="1400" b="0" dirty="0"/>
              <a:t> </a:t>
            </a:r>
            <a:r>
              <a:rPr lang="fi-FI" sz="1400" b="0" dirty="0" err="1"/>
              <a:t>use</a:t>
            </a:r>
            <a:r>
              <a:rPr lang="fi-FI" sz="1400" b="0" dirty="0"/>
              <a:t>, 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prices</a:t>
            </a:r>
            <a:r>
              <a:rPr lang="fi-FI" sz="1400" b="0" dirty="0"/>
              <a:t> in </a:t>
            </a: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zones</a:t>
            </a:r>
            <a:r>
              <a:rPr lang="fi-FI" sz="1400" b="0" dirty="0"/>
              <a:t> </a:t>
            </a:r>
            <a:r>
              <a:rPr lang="fi-FI" sz="1400" b="0" dirty="0" err="1"/>
              <a:t>differ</a:t>
            </a:r>
            <a:r>
              <a:rPr lang="fi-FI" sz="1400" b="0" dirty="0"/>
              <a:t> </a:t>
            </a:r>
            <a:r>
              <a:rPr lang="fi-FI" sz="1400" b="0" dirty="0" err="1"/>
              <a:t>from</a:t>
            </a:r>
            <a:r>
              <a:rPr lang="fi-FI" sz="1400" b="0" dirty="0"/>
              <a:t> </a:t>
            </a:r>
            <a:r>
              <a:rPr lang="fi-FI" sz="1400" b="0" dirty="0" err="1"/>
              <a:t>each</a:t>
            </a:r>
            <a:r>
              <a:rPr lang="fi-FI" sz="1400" b="0" dirty="0"/>
              <a:t> </a:t>
            </a:r>
            <a:r>
              <a:rPr lang="fi-FI" sz="1400" b="0" dirty="0" err="1"/>
              <a:t>other</a:t>
            </a:r>
            <a:r>
              <a:rPr lang="fi-FI" sz="1400" b="0" dirty="0"/>
              <a:t> (Price </a:t>
            </a:r>
            <a:r>
              <a:rPr lang="fi-FI" sz="1400" b="0" dirty="0" err="1"/>
              <a:t>decoupling</a:t>
            </a:r>
            <a:r>
              <a:rPr lang="fi-FI" sz="1400" b="0" dirty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i-FI" sz="1400" dirty="0"/>
              <a:t>Power </a:t>
            </a:r>
            <a:r>
              <a:rPr lang="fi-FI" sz="1400" dirty="0" err="1"/>
              <a:t>will</a:t>
            </a:r>
            <a:r>
              <a:rPr lang="fi-FI" sz="1400" dirty="0"/>
              <a:t> </a:t>
            </a:r>
            <a:r>
              <a:rPr lang="fi-FI" sz="1400" dirty="0" err="1"/>
              <a:t>always</a:t>
            </a:r>
            <a:r>
              <a:rPr lang="fi-FI" sz="1400" dirty="0"/>
              <a:t> </a:t>
            </a:r>
            <a:r>
              <a:rPr lang="fi-FI" sz="1400" dirty="0" err="1"/>
              <a:t>flow</a:t>
            </a:r>
            <a:r>
              <a:rPr lang="fi-FI" sz="1400" dirty="0"/>
              <a:t> </a:t>
            </a:r>
            <a:r>
              <a:rPr lang="fi-FI" sz="1400" dirty="0" err="1"/>
              <a:t>from</a:t>
            </a:r>
            <a:r>
              <a:rPr lang="fi-FI" sz="1400" dirty="0"/>
              <a:t>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lower</a:t>
            </a:r>
            <a:r>
              <a:rPr lang="fi-FI" sz="1400" dirty="0"/>
              <a:t> </a:t>
            </a:r>
            <a:r>
              <a:rPr lang="fi-FI" sz="1400" dirty="0" err="1"/>
              <a:t>price</a:t>
            </a:r>
            <a:r>
              <a:rPr lang="fi-FI" sz="1400" dirty="0"/>
              <a:t> </a:t>
            </a:r>
            <a:r>
              <a:rPr lang="fi-FI" sz="1400" dirty="0" err="1"/>
              <a:t>area</a:t>
            </a:r>
            <a:r>
              <a:rPr lang="fi-FI" sz="1400" dirty="0"/>
              <a:t> to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higher</a:t>
            </a:r>
            <a:r>
              <a:rPr lang="fi-FI" sz="1400" dirty="0"/>
              <a:t> </a:t>
            </a:r>
            <a:r>
              <a:rPr lang="fi-FI" sz="1400" dirty="0" err="1"/>
              <a:t>price</a:t>
            </a:r>
            <a:r>
              <a:rPr lang="fi-FI" sz="1400" dirty="0"/>
              <a:t> </a:t>
            </a:r>
            <a:r>
              <a:rPr lang="fi-FI" sz="1400" dirty="0" err="1"/>
              <a:t>area</a:t>
            </a:r>
            <a:r>
              <a:rPr lang="fi-FI" sz="1400" dirty="0"/>
              <a:t> </a:t>
            </a:r>
            <a:r>
              <a:rPr lang="fi-FI" sz="1400" dirty="0" err="1"/>
              <a:t>where</a:t>
            </a:r>
            <a:r>
              <a:rPr lang="fi-FI" sz="1400" dirty="0"/>
              <a:t>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demand</a:t>
            </a:r>
            <a:r>
              <a:rPr lang="fi-FI" sz="1400" dirty="0"/>
              <a:t> for </a:t>
            </a:r>
            <a:r>
              <a:rPr lang="fi-FI" sz="1400" dirty="0" err="1"/>
              <a:t>power</a:t>
            </a:r>
            <a:r>
              <a:rPr lang="fi-FI" sz="1400" dirty="0"/>
              <a:t> is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err="1"/>
              <a:t>highest</a:t>
            </a:r>
            <a:endParaRPr lang="fi-FI" sz="1400" b="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sz="400" b="0" dirty="0"/>
          </a:p>
          <a:p>
            <a:pPr>
              <a:lnSpc>
                <a:spcPct val="150000"/>
              </a:lnSpc>
            </a:pPr>
            <a:endParaRPr lang="fi-FI" sz="400" b="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Natural </a:t>
            </a:r>
            <a:r>
              <a:rPr lang="fi-FI" dirty="0" err="1"/>
              <a:t>balancing</a:t>
            </a:r>
            <a:r>
              <a:rPr lang="fi-FI" dirty="0"/>
              <a:t> </a:t>
            </a:r>
            <a:r>
              <a:rPr lang="fi-FI" dirty="0" err="1"/>
              <a:t>properties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electricity</a:t>
            </a:r>
            <a:r>
              <a:rPr lang="fi-FI" dirty="0"/>
              <a:t> </a:t>
            </a:r>
            <a:r>
              <a:rPr lang="fi-FI" dirty="0" err="1"/>
              <a:t>grids</a:t>
            </a:r>
            <a:r>
              <a:rPr lang="fi-FI" dirty="0"/>
              <a:t> </a:t>
            </a:r>
            <a:r>
              <a:rPr lang="fi-FI" dirty="0" err="1"/>
              <a:t>decreases</a:t>
            </a:r>
            <a:r>
              <a:rPr lang="fi-FI" dirty="0"/>
              <a:t> as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amount</a:t>
            </a:r>
            <a:r>
              <a:rPr lang="fi-FI" dirty="0"/>
              <a:t> of i</a:t>
            </a:r>
            <a:r>
              <a:rPr lang="en-US" dirty="0" err="1"/>
              <a:t>ntermittent</a:t>
            </a:r>
            <a:r>
              <a:rPr lang="en-US" dirty="0"/>
              <a:t>  renewable generation increases, and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flexible</a:t>
            </a:r>
            <a:r>
              <a:rPr lang="fi-FI" dirty="0"/>
              <a:t> </a:t>
            </a:r>
            <a:r>
              <a:rPr lang="fi-FI" dirty="0" err="1"/>
              <a:t>thermal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plants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being</a:t>
            </a:r>
            <a:r>
              <a:rPr lang="fi-FI" dirty="0"/>
              <a:t> </a:t>
            </a:r>
            <a:r>
              <a:rPr lang="fi-FI" dirty="0" err="1"/>
              <a:t>shut</a:t>
            </a:r>
            <a:r>
              <a:rPr lang="fi-FI" dirty="0"/>
              <a:t> </a:t>
            </a:r>
            <a:r>
              <a:rPr lang="fi-FI" dirty="0" err="1"/>
              <a:t>down</a:t>
            </a:r>
            <a:endParaRPr lang="fi-FI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need</a:t>
            </a:r>
            <a:r>
              <a:rPr lang="fi-FI" sz="1400" dirty="0"/>
              <a:t> for </a:t>
            </a:r>
            <a:r>
              <a:rPr lang="fi-FI" sz="1400" dirty="0" err="1"/>
              <a:t>larger</a:t>
            </a:r>
            <a:r>
              <a:rPr lang="fi-FI" sz="1400" dirty="0"/>
              <a:t> transmission </a:t>
            </a:r>
            <a:r>
              <a:rPr lang="fi-FI" sz="1400" dirty="0" err="1"/>
              <a:t>capacities</a:t>
            </a:r>
            <a:r>
              <a:rPr lang="fi-FI" sz="1400" dirty="0"/>
              <a:t> </a:t>
            </a:r>
            <a:r>
              <a:rPr lang="fi-FI" sz="1400" dirty="0" err="1"/>
              <a:t>between</a:t>
            </a:r>
            <a:r>
              <a:rPr lang="fi-FI" sz="1400" dirty="0"/>
              <a:t> </a:t>
            </a:r>
            <a:r>
              <a:rPr lang="fi-FI" sz="1400" dirty="0" err="1"/>
              <a:t>bidding</a:t>
            </a:r>
            <a:r>
              <a:rPr lang="fi-FI" sz="1400" dirty="0"/>
              <a:t> </a:t>
            </a:r>
            <a:r>
              <a:rPr lang="fi-FI" sz="1400" dirty="0" err="1"/>
              <a:t>zones</a:t>
            </a:r>
            <a:r>
              <a:rPr lang="fi-FI" sz="1400" dirty="0"/>
              <a:t> </a:t>
            </a:r>
            <a:r>
              <a:rPr lang="fi-FI" sz="1400" dirty="0" err="1"/>
              <a:t>will</a:t>
            </a:r>
            <a:r>
              <a:rPr lang="fi-FI" sz="1400" dirty="0"/>
              <a:t> </a:t>
            </a:r>
            <a:r>
              <a:rPr lang="fi-FI" sz="1400" dirty="0" err="1"/>
              <a:t>increase</a:t>
            </a:r>
            <a:endParaRPr lang="fi-FI" sz="1400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sv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CA70E4-9D62-45A0-8A87-8B5A6CC3E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487740"/>
            <a:ext cx="8215340" cy="900000"/>
          </a:xfrm>
        </p:spPr>
        <p:txBody>
          <a:bodyPr/>
          <a:lstStyle/>
          <a:p>
            <a:r>
              <a:rPr lang="sv-FI" dirty="0"/>
              <a:t>Transmission </a:t>
            </a:r>
            <a:r>
              <a:rPr lang="fi-FI" dirty="0" err="1"/>
              <a:t>capacity</a:t>
            </a:r>
            <a:r>
              <a:rPr lang="fi-FI" dirty="0"/>
              <a:t> and </a:t>
            </a:r>
            <a:r>
              <a:rPr lang="fi-FI" dirty="0" err="1"/>
              <a:t>price</a:t>
            </a:r>
            <a:r>
              <a:rPr lang="fi-FI" dirty="0"/>
              <a:t> </a:t>
            </a:r>
            <a:r>
              <a:rPr lang="fi-FI" dirty="0" err="1"/>
              <a:t>coupling</a:t>
            </a:r>
            <a:br>
              <a:rPr lang="fi-FI" dirty="0"/>
            </a:br>
            <a:endParaRPr lang="sv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22B50-A8DE-42EF-A406-BC9AB52E3E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510AE-F27F-4AE7-AB35-356D6886D88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A96126-ED73-4D82-815E-74624821016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EE254-7CD2-4884-9853-387A14B927F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929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711F2B6E-1A72-3F4D-BDCC-DCDA3311B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00" y="330140"/>
            <a:ext cx="8571600" cy="1057600"/>
          </a:xfrm>
        </p:spPr>
        <p:txBody>
          <a:bodyPr/>
          <a:lstStyle/>
          <a:p>
            <a:r>
              <a:rPr lang="fi-FI" dirty="0"/>
              <a:t>Transmission </a:t>
            </a:r>
            <a:r>
              <a:rPr lang="fi-FI" dirty="0" err="1"/>
              <a:t>capacities</a:t>
            </a:r>
            <a:r>
              <a:rPr lang="fi-FI" dirty="0"/>
              <a:t> (MW) and </a:t>
            </a:r>
            <a:r>
              <a:rPr lang="en-US" dirty="0"/>
              <a:t>prices (€/MWh)</a:t>
            </a:r>
            <a:br>
              <a:rPr lang="en-US"/>
            </a:br>
            <a:r>
              <a:rPr lang="en-US" dirty="0"/>
              <a:t>10.03.2021 12-13 CET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136DF32C-92D8-734F-AB4D-2BEFE808F48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16.03.2021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13008E3-89A5-644C-8899-245EAA44583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B4112FA2-1963-2B49-BAFD-C46FFAFBD510}"/>
              </a:ext>
            </a:extLst>
          </p:cNvPr>
          <p:cNvSpPr txBox="1"/>
          <p:nvPr/>
        </p:nvSpPr>
        <p:spPr>
          <a:xfrm>
            <a:off x="270894" y="5512393"/>
            <a:ext cx="5599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/>
              <a:t>Source</a:t>
            </a:r>
            <a:r>
              <a:rPr lang="fi-FI" sz="1200" dirty="0"/>
              <a:t>: </a:t>
            </a:r>
            <a:r>
              <a:rPr lang="fi-FI" sz="1200" err="1"/>
              <a:t>https</a:t>
            </a:r>
            <a:r>
              <a:rPr lang="fi-FI" sz="1200" dirty="0"/>
              <a:t>://</a:t>
            </a:r>
            <a:r>
              <a:rPr lang="fi-FI" sz="1200" err="1"/>
              <a:t>www.nordpoolgroup.com</a:t>
            </a:r>
            <a:r>
              <a:rPr lang="fi-FI" sz="1200" dirty="0"/>
              <a:t>/Market-data1/#/</a:t>
            </a:r>
            <a:r>
              <a:rPr lang="fi-FI" sz="1200" err="1"/>
              <a:t>nordic</a:t>
            </a:r>
            <a:r>
              <a:rPr lang="fi-FI" sz="1200" dirty="0"/>
              <a:t>/</a:t>
            </a:r>
            <a:r>
              <a:rPr lang="fi-FI" sz="1200" err="1"/>
              <a:t>map</a:t>
            </a:r>
            <a:endParaRPr lang="fi-FI" sz="1200" dirty="0"/>
          </a:p>
          <a:p>
            <a:endParaRPr lang="fi-FI" sz="12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EEE1EA7-374C-9E40-ACF8-C799700A3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072" y="1312269"/>
            <a:ext cx="4027034" cy="4233461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9626E995-5C8E-D443-8FD0-EFB7AAD4A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518" y="1312269"/>
            <a:ext cx="4495792" cy="423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365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E9B787D-42C5-434C-B0AD-56D932CA24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772400" cy="4345060"/>
          </a:xfrm>
        </p:spPr>
        <p:txBody>
          <a:bodyPr anchor="t">
            <a:normAutofit fontScale="925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Nord </a:t>
            </a:r>
            <a:r>
              <a:rPr lang="fi-FI" dirty="0" err="1"/>
              <a:t>Pool's</a:t>
            </a:r>
            <a:r>
              <a:rPr lang="fi-FI" dirty="0"/>
              <a:t> </a:t>
            </a:r>
            <a:r>
              <a:rPr lang="fi-FI" dirty="0" err="1"/>
              <a:t>intraday</a:t>
            </a:r>
            <a:r>
              <a:rPr lang="fi-FI" dirty="0"/>
              <a:t> market is </a:t>
            </a:r>
            <a:r>
              <a:rPr lang="fi-FI" dirty="0" err="1"/>
              <a:t>continuous</a:t>
            </a:r>
            <a:r>
              <a:rPr lang="fi-FI" dirty="0"/>
              <a:t> market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enables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</a:t>
            </a:r>
            <a:r>
              <a:rPr lang="fi-FI" dirty="0" err="1"/>
              <a:t>trading</a:t>
            </a:r>
            <a:r>
              <a:rPr lang="fi-FI" dirty="0"/>
              <a:t> </a:t>
            </a:r>
            <a:r>
              <a:rPr lang="fi-FI" dirty="0" err="1"/>
              <a:t>between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closing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day-ahead</a:t>
            </a:r>
            <a:r>
              <a:rPr lang="fi-FI" dirty="0"/>
              <a:t> market (12:00 CET)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 </a:t>
            </a:r>
            <a:r>
              <a:rPr lang="fi-FI" dirty="0" err="1"/>
              <a:t>delivery</a:t>
            </a:r>
            <a:r>
              <a:rPr lang="fi-FI" dirty="0"/>
              <a:t> (</a:t>
            </a:r>
            <a:r>
              <a:rPr lang="fi-FI" dirty="0" err="1"/>
              <a:t>starting</a:t>
            </a:r>
            <a:r>
              <a:rPr lang="fi-FI" dirty="0"/>
              <a:t> at 00:00 CET) </a:t>
            </a:r>
            <a:r>
              <a:rPr lang="fi-FI" dirty="0" err="1"/>
              <a:t>until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hour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delivery</a:t>
            </a:r>
            <a:r>
              <a:rPr lang="fi-FI" dirty="0"/>
              <a:t> </a:t>
            </a:r>
          </a:p>
          <a:p>
            <a:pPr marL="625475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fi-FI" sz="1400" b="0" dirty="0" err="1"/>
              <a:t>The</a:t>
            </a:r>
            <a:r>
              <a:rPr lang="fi-FI" sz="1400" b="0" dirty="0"/>
              <a:t> </a:t>
            </a:r>
            <a:r>
              <a:rPr lang="fi-FI" sz="1400" b="0" dirty="0" err="1"/>
              <a:t>intraday</a:t>
            </a:r>
            <a:r>
              <a:rPr lang="fi-FI" sz="1400" b="0" dirty="0"/>
              <a:t> market is </a:t>
            </a:r>
            <a:r>
              <a:rPr lang="fi-FI" sz="1400" b="0" dirty="0" err="1"/>
              <a:t>tool</a:t>
            </a:r>
            <a:r>
              <a:rPr lang="fi-FI" sz="1400" b="0" dirty="0"/>
              <a:t> to </a:t>
            </a:r>
            <a:r>
              <a:rPr lang="fi-FI" sz="1400" b="0" dirty="0" err="1"/>
              <a:t>find</a:t>
            </a:r>
            <a:r>
              <a:rPr lang="fi-FI" sz="1400" b="0" dirty="0"/>
              <a:t> a </a:t>
            </a:r>
            <a:r>
              <a:rPr lang="fi-FI" sz="1400" b="0" dirty="0" err="1"/>
              <a:t>balance</a:t>
            </a:r>
            <a:r>
              <a:rPr lang="fi-FI" sz="1400" b="0" dirty="0"/>
              <a:t> </a:t>
            </a:r>
            <a:r>
              <a:rPr lang="fi-FI" sz="1400" b="0" dirty="0" err="1"/>
              <a:t>between</a:t>
            </a:r>
            <a:r>
              <a:rPr lang="fi-FI" sz="1400" b="0" dirty="0"/>
              <a:t> </a:t>
            </a:r>
            <a:r>
              <a:rPr lang="fi-FI" sz="1400" b="0" dirty="0" err="1"/>
              <a:t>supply</a:t>
            </a:r>
            <a:r>
              <a:rPr lang="fi-FI" sz="1400" b="0" dirty="0"/>
              <a:t> and </a:t>
            </a:r>
            <a:r>
              <a:rPr lang="fi-FI" sz="1400" b="0" dirty="0" err="1"/>
              <a:t>demand</a:t>
            </a:r>
            <a:r>
              <a:rPr lang="fi-FI" sz="1400" b="0" dirty="0"/>
              <a:t> as </a:t>
            </a:r>
            <a:r>
              <a:rPr lang="fi-FI" sz="1400" b="0" dirty="0" err="1"/>
              <a:t>unexepected</a:t>
            </a:r>
            <a:r>
              <a:rPr lang="fi-FI" sz="1400" b="0" dirty="0"/>
              <a:t> </a:t>
            </a:r>
            <a:r>
              <a:rPr lang="fi-FI" sz="1400" b="0" dirty="0" err="1"/>
              <a:t>changes</a:t>
            </a:r>
            <a:r>
              <a:rPr lang="fi-FI" sz="1400" b="0" dirty="0"/>
              <a:t> </a:t>
            </a:r>
            <a:r>
              <a:rPr lang="fi-FI" sz="1400" b="0" dirty="0" err="1"/>
              <a:t>occur</a:t>
            </a:r>
            <a:r>
              <a:rPr lang="fi-FI" sz="1400" b="0" dirty="0"/>
              <a:t> in </a:t>
            </a:r>
            <a:r>
              <a:rPr lang="fi-FI" sz="1400" dirty="0" err="1"/>
              <a:t>consumption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production</a:t>
            </a:r>
            <a:r>
              <a:rPr lang="fi-FI" sz="1400" dirty="0"/>
              <a:t>. </a:t>
            </a:r>
          </a:p>
          <a:p>
            <a:pPr marL="625475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fi-FI" sz="1400" dirty="0"/>
              <a:t>In 2019, 15.8 TWh </a:t>
            </a:r>
            <a:r>
              <a:rPr lang="en-US" sz="1400" dirty="0"/>
              <a:t>of electricity was traded in the day-ahead market (includes all 15 countries)</a:t>
            </a:r>
            <a:endParaRPr lang="fi-FI" sz="1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 err="1"/>
              <a:t>Because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increasing</a:t>
            </a:r>
            <a:r>
              <a:rPr lang="fi-FI" dirty="0"/>
              <a:t> </a:t>
            </a:r>
            <a:r>
              <a:rPr lang="fi-FI" dirty="0" err="1"/>
              <a:t>amount</a:t>
            </a:r>
            <a:r>
              <a:rPr lang="fi-FI" dirty="0"/>
              <a:t> of </a:t>
            </a:r>
            <a:r>
              <a:rPr lang="fi-FI" dirty="0" err="1"/>
              <a:t>renewable</a:t>
            </a:r>
            <a:r>
              <a:rPr lang="fi-FI" dirty="0"/>
              <a:t> </a:t>
            </a:r>
            <a:r>
              <a:rPr lang="fi-FI" dirty="0" err="1"/>
              <a:t>intermittent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, </a:t>
            </a:r>
            <a:r>
              <a:rPr lang="fi-FI" dirty="0" err="1"/>
              <a:t>such</a:t>
            </a:r>
            <a:r>
              <a:rPr lang="fi-FI" dirty="0"/>
              <a:t> as </a:t>
            </a:r>
            <a:r>
              <a:rPr lang="fi-FI" dirty="0" err="1"/>
              <a:t>wind</a:t>
            </a:r>
            <a:r>
              <a:rPr lang="fi-FI" dirty="0"/>
              <a:t> and </a:t>
            </a:r>
            <a:r>
              <a:rPr lang="fi-FI" dirty="0" err="1"/>
              <a:t>solar</a:t>
            </a:r>
            <a:r>
              <a:rPr lang="fi-FI" dirty="0"/>
              <a:t>, it </a:t>
            </a:r>
            <a:r>
              <a:rPr lang="fi-FI" dirty="0" err="1"/>
              <a:t>becomes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challenging</a:t>
            </a:r>
            <a:r>
              <a:rPr lang="fi-FI" dirty="0"/>
              <a:t> for market </a:t>
            </a:r>
            <a:r>
              <a:rPr lang="fi-FI" dirty="0" err="1"/>
              <a:t>participants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in </a:t>
            </a:r>
            <a:r>
              <a:rPr lang="fi-FI" dirty="0" err="1"/>
              <a:t>balance</a:t>
            </a:r>
            <a:r>
              <a:rPr lang="fi-FI" dirty="0"/>
              <a:t> </a:t>
            </a:r>
            <a:r>
              <a:rPr lang="fi-FI" dirty="0" err="1"/>
              <a:t>closer</a:t>
            </a:r>
            <a:r>
              <a:rPr lang="fi-FI" dirty="0"/>
              <a:t> to </a:t>
            </a:r>
            <a:r>
              <a:rPr lang="fi-FI" dirty="0" err="1"/>
              <a:t>delivery</a:t>
            </a:r>
            <a:endParaRPr lang="fi-FI" dirty="0"/>
          </a:p>
          <a:p>
            <a:pPr marL="625475" lvl="1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importance</a:t>
            </a:r>
            <a:r>
              <a:rPr lang="fi-FI" sz="1400" dirty="0"/>
              <a:t> of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intraday</a:t>
            </a:r>
            <a:r>
              <a:rPr lang="fi-FI" sz="1400" dirty="0"/>
              <a:t> market </a:t>
            </a:r>
            <a:r>
              <a:rPr lang="fi-FI" sz="1400" dirty="0" err="1"/>
              <a:t>will</a:t>
            </a:r>
            <a:r>
              <a:rPr lang="fi-FI" sz="1400" dirty="0"/>
              <a:t> </a:t>
            </a:r>
            <a:r>
              <a:rPr lang="fi-FI" sz="1400" dirty="0" err="1"/>
              <a:t>increase</a:t>
            </a:r>
            <a:r>
              <a:rPr lang="fi-FI" sz="140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dirty="0"/>
              <a:t>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intraday</a:t>
            </a:r>
            <a:r>
              <a:rPr lang="fi-FI" dirty="0"/>
              <a:t> market, </a:t>
            </a:r>
            <a:r>
              <a:rPr lang="fi-FI" dirty="0" err="1"/>
              <a:t>prices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set </a:t>
            </a:r>
            <a:r>
              <a:rPr lang="fi-FI" dirty="0" err="1"/>
              <a:t>up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”</a:t>
            </a:r>
            <a:r>
              <a:rPr lang="fi-FI" dirty="0" err="1"/>
              <a:t>pay</a:t>
            </a:r>
            <a:r>
              <a:rPr lang="fi-FI" dirty="0"/>
              <a:t>-as-</a:t>
            </a:r>
            <a:r>
              <a:rPr lang="fi-FI" dirty="0" err="1"/>
              <a:t>bid</a:t>
            </a:r>
            <a:r>
              <a:rPr lang="fi-FI" dirty="0"/>
              <a:t>” </a:t>
            </a:r>
            <a:r>
              <a:rPr lang="fi-FI" dirty="0" err="1"/>
              <a:t>principle</a:t>
            </a:r>
            <a:r>
              <a:rPr lang="fi-FI" dirty="0"/>
              <a:t>,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best</a:t>
            </a:r>
            <a:r>
              <a:rPr lang="fi-FI" dirty="0"/>
              <a:t> </a:t>
            </a:r>
            <a:r>
              <a:rPr lang="fi-FI" dirty="0" err="1"/>
              <a:t>prices</a:t>
            </a:r>
            <a:r>
              <a:rPr lang="fi-FI" dirty="0"/>
              <a:t> </a:t>
            </a:r>
            <a:r>
              <a:rPr lang="fi-FI" dirty="0" err="1"/>
              <a:t>come</a:t>
            </a:r>
            <a:r>
              <a:rPr lang="fi-FI" dirty="0"/>
              <a:t> </a:t>
            </a:r>
            <a:r>
              <a:rPr lang="fi-FI" dirty="0" err="1"/>
              <a:t>first</a:t>
            </a:r>
            <a:r>
              <a:rPr lang="fi-FI" dirty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i-FI" sz="1400" dirty="0" err="1"/>
              <a:t>H</a:t>
            </a:r>
            <a:r>
              <a:rPr lang="fi-FI" sz="1400" b="0" dirty="0" err="1"/>
              <a:t>ighest</a:t>
            </a:r>
            <a:r>
              <a:rPr lang="fi-FI" sz="1400" b="0" dirty="0"/>
              <a:t> </a:t>
            </a:r>
            <a:r>
              <a:rPr lang="fi-FI" sz="1400" b="0" dirty="0" err="1"/>
              <a:t>buy</a:t>
            </a:r>
            <a:r>
              <a:rPr lang="fi-FI" sz="1400" b="0" dirty="0"/>
              <a:t> </a:t>
            </a:r>
            <a:r>
              <a:rPr lang="fi-FI" sz="1400" b="0" dirty="0" err="1"/>
              <a:t>price</a:t>
            </a:r>
            <a:r>
              <a:rPr lang="fi-FI" sz="1400" b="0" dirty="0"/>
              <a:t> and </a:t>
            </a:r>
            <a:r>
              <a:rPr lang="fi-FI" sz="1400" b="0" dirty="0" err="1"/>
              <a:t>lowest</a:t>
            </a:r>
            <a:r>
              <a:rPr lang="fi-FI" sz="1400" b="0" dirty="0"/>
              <a:t> </a:t>
            </a:r>
            <a:r>
              <a:rPr lang="fi-FI" sz="1400" b="0" dirty="0" err="1"/>
              <a:t>sell</a:t>
            </a:r>
            <a:r>
              <a:rPr lang="fi-FI" sz="1400" b="0" dirty="0"/>
              <a:t> </a:t>
            </a:r>
            <a:r>
              <a:rPr lang="fi-FI" sz="1400" b="0" dirty="0" err="1"/>
              <a:t>price</a:t>
            </a:r>
            <a:endParaRPr lang="fi-FI" sz="1400" b="0" dirty="0"/>
          </a:p>
          <a:p>
            <a:br>
              <a:rPr lang="fi-FI" dirty="0"/>
            </a:br>
            <a:endParaRPr lang="fi-FI" dirty="0"/>
          </a:p>
          <a:p>
            <a:pPr marL="339725" lvl="1" indent="0">
              <a:lnSpc>
                <a:spcPct val="150000"/>
              </a:lnSpc>
              <a:buNone/>
            </a:pPr>
            <a:endParaRPr lang="fi-FI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sz="1400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b="0" dirty="0"/>
          </a:p>
          <a:p>
            <a:pPr>
              <a:buFont typeface="Arial" panose="020B0604020202020204" pitchFamily="34" charset="0"/>
              <a:buChar char="•"/>
            </a:pPr>
            <a:endParaRPr lang="fi-FI" b="0" dirty="0"/>
          </a:p>
          <a:p>
            <a:pPr>
              <a:buFont typeface="Arial" panose="020B0604020202020204" pitchFamily="34" charset="0"/>
              <a:buChar char="•"/>
            </a:pPr>
            <a:endParaRPr lang="fi-FI" b="0" dirty="0"/>
          </a:p>
          <a:p>
            <a:pPr>
              <a:buFont typeface="Arial" panose="020B0604020202020204" pitchFamily="34" charset="0"/>
              <a:buChar char="•"/>
            </a:pPr>
            <a:endParaRPr lang="fi-FI" b="0" dirty="0"/>
          </a:p>
          <a:p>
            <a:pPr>
              <a:buFont typeface="Arial" panose="020B0604020202020204" pitchFamily="34" charset="0"/>
              <a:buChar char="•"/>
            </a:pPr>
            <a:endParaRPr lang="fi-FI" b="0" dirty="0"/>
          </a:p>
          <a:p>
            <a:pPr>
              <a:buFont typeface="Arial" panose="020B0604020202020204" pitchFamily="34" charset="0"/>
              <a:buChar char="•"/>
            </a:pPr>
            <a:endParaRPr lang="fi-FI" b="0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BF22AAD-8396-A445-8025-C4E5BCE790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Intraday</a:t>
            </a:r>
            <a:r>
              <a:rPr lang="fi-FI"/>
              <a:t> market (</a:t>
            </a:r>
            <a:r>
              <a:rPr lang="fi-FI" err="1"/>
              <a:t>Elbas</a:t>
            </a:r>
            <a:r>
              <a:rPr lang="fi-FI"/>
              <a:t>)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435BE70-A6EC-A349-8A82-A32ECFE553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43499" y="6145215"/>
            <a:ext cx="3479505" cy="382645"/>
          </a:xfrm>
        </p:spPr>
        <p:txBody>
          <a:bodyPr/>
          <a:lstStyle/>
          <a:p>
            <a:r>
              <a:rPr lang="fi-FI" b="0" err="1"/>
              <a:t>https</a:t>
            </a:r>
            <a:r>
              <a:rPr lang="fi-FI" b="0"/>
              <a:t>://</a:t>
            </a:r>
            <a:r>
              <a:rPr lang="fi-FI" b="0" err="1"/>
              <a:t>www.nordpoolgroup.com</a:t>
            </a:r>
            <a:r>
              <a:rPr lang="fi-FI" b="0"/>
              <a:t>/</a:t>
            </a:r>
            <a:r>
              <a:rPr lang="fi-FI" b="0" err="1"/>
              <a:t>the</a:t>
            </a:r>
            <a:r>
              <a:rPr lang="fi-FI" b="0"/>
              <a:t>-</a:t>
            </a:r>
            <a:r>
              <a:rPr lang="fi-FI" b="0" err="1"/>
              <a:t>power</a:t>
            </a:r>
            <a:r>
              <a:rPr lang="fi-FI" b="0"/>
              <a:t>-market/</a:t>
            </a:r>
            <a:r>
              <a:rPr lang="fi-FI" b="0" err="1"/>
              <a:t>Intraday</a:t>
            </a:r>
            <a:r>
              <a:rPr lang="fi-FI" b="0"/>
              <a:t>-market/</a:t>
            </a:r>
          </a:p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72D13CDF-4B3B-D344-81F8-62F152ABE2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16.03.2021</a:t>
            </a:r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46EC318-635F-5C4E-9B65-DB44408C450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11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36994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>
                <a:ea typeface="ＭＳ Ｐゴシック"/>
              </a:rPr>
              <a:t>In </a:t>
            </a:r>
            <a:r>
              <a:rPr lang="fi-FI" sz="1800" dirty="0" err="1">
                <a:ea typeface="ＭＳ Ｐゴシック"/>
              </a:rPr>
              <a:t>the</a:t>
            </a:r>
            <a:r>
              <a:rPr lang="fi-FI" sz="1800" dirty="0">
                <a:ea typeface="ＭＳ Ｐゴシック"/>
              </a:rPr>
              <a:t> Nordic </a:t>
            </a:r>
            <a:r>
              <a:rPr lang="fi-FI" sz="1800" dirty="0" err="1">
                <a:ea typeface="ＭＳ Ｐゴシック"/>
              </a:rPr>
              <a:t>power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system</a:t>
            </a:r>
            <a:r>
              <a:rPr lang="fi-FI" sz="1800" dirty="0">
                <a:ea typeface="ＭＳ Ｐゴシック"/>
              </a:rPr>
              <a:t>, a </a:t>
            </a:r>
            <a:r>
              <a:rPr lang="fi-FI" sz="1800" dirty="0" err="1">
                <a:ea typeface="ＭＳ Ｐゴシック"/>
              </a:rPr>
              <a:t>major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share</a:t>
            </a:r>
            <a:r>
              <a:rPr lang="fi-FI" sz="1800" dirty="0">
                <a:ea typeface="ＭＳ Ｐゴシック"/>
              </a:rPr>
              <a:t> of </a:t>
            </a:r>
            <a:r>
              <a:rPr lang="fi-FI" sz="1800" dirty="0" err="1">
                <a:ea typeface="ＭＳ Ｐゴシック"/>
              </a:rPr>
              <a:t>electricity</a:t>
            </a:r>
            <a:r>
              <a:rPr lang="fi-FI" sz="1800" dirty="0">
                <a:ea typeface="ＭＳ Ｐゴシック"/>
              </a:rPr>
              <a:t> is </a:t>
            </a:r>
            <a:r>
              <a:rPr lang="fi-FI" sz="1800" dirty="0" err="1">
                <a:ea typeface="ＭＳ Ｐゴシック"/>
              </a:rPr>
              <a:t>traded</a:t>
            </a:r>
            <a:br>
              <a:rPr lang="fi-FI" sz="1800" dirty="0"/>
            </a:br>
            <a:r>
              <a:rPr lang="fi-FI" sz="1800" dirty="0">
                <a:ea typeface="ＭＳ Ｐゴシック"/>
              </a:rPr>
              <a:t>in </a:t>
            </a:r>
            <a:r>
              <a:rPr lang="fi-FI" sz="1800" dirty="0" err="1">
                <a:ea typeface="ＭＳ Ｐゴシック"/>
              </a:rPr>
              <a:t>the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day-ahead</a:t>
            </a:r>
            <a:r>
              <a:rPr lang="fi-FI" sz="1800" dirty="0">
                <a:ea typeface="ＭＳ Ｐゴシック"/>
              </a:rPr>
              <a:t> market </a:t>
            </a:r>
            <a:r>
              <a:rPr lang="fi-FI" sz="1800" dirty="0" err="1">
                <a:ea typeface="ＭＳ Ｐゴシック"/>
              </a:rPr>
              <a:t>where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the</a:t>
            </a:r>
            <a:r>
              <a:rPr lang="fi-FI" sz="1800" dirty="0">
                <a:ea typeface="ＭＳ Ｐゴシック"/>
              </a:rPr>
              <a:t> market </a:t>
            </a:r>
            <a:r>
              <a:rPr lang="fi-FI" sz="1800" dirty="0" err="1">
                <a:ea typeface="ＭＳ Ｐゴシック"/>
              </a:rPr>
              <a:t>price</a:t>
            </a:r>
            <a:r>
              <a:rPr lang="fi-FI" sz="1800" dirty="0">
                <a:ea typeface="ＭＳ Ｐゴシック"/>
              </a:rPr>
              <a:t> of </a:t>
            </a:r>
            <a:r>
              <a:rPr lang="fi-FI" sz="1800" dirty="0" err="1">
                <a:ea typeface="ＭＳ Ｐゴシック"/>
              </a:rPr>
              <a:t>each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hour</a:t>
            </a:r>
            <a:r>
              <a:rPr lang="fi-FI" sz="1800" dirty="0">
                <a:ea typeface="ＭＳ Ｐゴシック"/>
              </a:rPr>
              <a:t> is </a:t>
            </a:r>
            <a:r>
              <a:rPr lang="fi-FI" sz="1800" dirty="0" err="1">
                <a:ea typeface="ＭＳ Ｐゴシック"/>
              </a:rPr>
              <a:t>determinded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based</a:t>
            </a:r>
            <a:r>
              <a:rPr lang="fi-FI" sz="1800" dirty="0">
                <a:ea typeface="ＭＳ Ｐゴシック"/>
              </a:rPr>
              <a:t> on </a:t>
            </a:r>
            <a:r>
              <a:rPr lang="fi-FI" sz="1800" dirty="0" err="1">
                <a:ea typeface="ＭＳ Ｐゴシック"/>
              </a:rPr>
              <a:t>the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supply</a:t>
            </a:r>
            <a:r>
              <a:rPr lang="fi-FI" sz="1800" dirty="0">
                <a:ea typeface="ＭＳ Ｐゴシック"/>
              </a:rPr>
              <a:t> and </a:t>
            </a:r>
            <a:r>
              <a:rPr lang="fi-FI" sz="1800" dirty="0" err="1">
                <a:ea typeface="ＭＳ Ｐゴシック"/>
              </a:rPr>
              <a:t>demand</a:t>
            </a:r>
            <a:endParaRPr lang="fi-FI" sz="1800" dirty="0">
              <a:ea typeface="ＭＳ Ｐゴシック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The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Nordic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electricity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market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prices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are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greatly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affected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by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the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hydro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and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wind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production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.</a:t>
            </a:r>
            <a:endParaRPr lang="fi-FI" sz="1800" dirty="0">
              <a:ea typeface="ＭＳ Ｐゴシック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1800" dirty="0" err="1">
                <a:ea typeface="ＭＳ Ｐゴシック"/>
              </a:rPr>
              <a:t>The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intraday</a:t>
            </a:r>
            <a:r>
              <a:rPr lang="fi-FI" sz="1800" dirty="0">
                <a:ea typeface="ＭＳ Ｐゴシック"/>
              </a:rPr>
              <a:t> market is </a:t>
            </a:r>
            <a:r>
              <a:rPr lang="fi-FI" sz="1800" dirty="0" err="1">
                <a:ea typeface="ＭＳ Ｐゴシック"/>
              </a:rPr>
              <a:t>continuous</a:t>
            </a:r>
            <a:r>
              <a:rPr lang="fi-FI" sz="1800" dirty="0">
                <a:ea typeface="ＭＳ Ｐゴシック"/>
              </a:rPr>
              <a:t> market </a:t>
            </a:r>
            <a:r>
              <a:rPr lang="fi-FI" sz="1800" dirty="0" err="1">
                <a:ea typeface="ＭＳ Ｐゴシック"/>
              </a:rPr>
              <a:t>that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enables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trading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one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hour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before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</a:rPr>
              <a:t>delivery</a:t>
            </a:r>
            <a:r>
              <a:rPr lang="fi-FI" sz="1800" dirty="0">
                <a:ea typeface="ＭＳ Ｐゴシック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which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makes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balancing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easier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.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This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might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be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more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and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more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important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in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the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 </a:t>
            </a:r>
            <a:r>
              <a:rPr lang="fi-FI" sz="1800" dirty="0" err="1">
                <a:ea typeface="ＭＳ Ｐゴシック"/>
                <a:sym typeface="Wingdings" panose="05000000000000000000" pitchFamily="2" charset="2"/>
              </a:rPr>
              <a:t>future</a:t>
            </a:r>
            <a:r>
              <a:rPr lang="fi-FI" sz="1800" dirty="0">
                <a:ea typeface="ＭＳ Ｐゴシック"/>
                <a:sym typeface="Wingdings" panose="05000000000000000000" pitchFamily="2" charset="2"/>
              </a:rPr>
              <a:t>.</a:t>
            </a:r>
          </a:p>
          <a:p>
            <a:pPr marL="0" indent="0">
              <a:lnSpc>
                <a:spcPct val="150000"/>
              </a:lnSpc>
            </a:pPr>
            <a:endParaRPr lang="fi-FI" sz="1800" dirty="0">
              <a:highlight>
                <a:srgbClr val="FFFF00"/>
              </a:highligh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Conclusions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16.03.2021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4663E9427E797468E064C6CFFAD9A1B" ma:contentTypeVersion="2" ma:contentTypeDescription="Luo uusi asiakirja." ma:contentTypeScope="" ma:versionID="d0b5db98a64b7d607a00d3bb071ed3e6">
  <xsd:schema xmlns:xsd="http://www.w3.org/2001/XMLSchema" xmlns:xs="http://www.w3.org/2001/XMLSchema" xmlns:p="http://schemas.microsoft.com/office/2006/metadata/properties" xmlns:ns2="846a237a-a5cc-438b-bfda-8aa6a7931fc4" targetNamespace="http://schemas.microsoft.com/office/2006/metadata/properties" ma:root="true" ma:fieldsID="4a1dafd281b9dc6a8c893a8f1457c2e8" ns2:_="">
    <xsd:import namespace="846a237a-a5cc-438b-bfda-8aa6a7931f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a237a-a5cc-438b-bfda-8aa6a7931f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56F9D2-88A7-4751-88B6-51E3B03818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32BE37-834D-43E9-B4BB-5D4D9D270E1B}">
  <ds:schemaRefs>
    <ds:schemaRef ds:uri="846a237a-a5cc-438b-bfda-8aa6a7931f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BE10AD-4C85-4013-8D47-2023E7F8B168}">
  <ds:schemaRefs>
    <ds:schemaRef ds:uri="846a237a-a5cc-438b-bfda-8aa6a7931f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30</TotalTime>
  <Words>1291</Words>
  <Application>Microsoft Office PowerPoint</Application>
  <PresentationFormat>On-screen Show (4:3)</PresentationFormat>
  <Paragraphs>130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presentation</vt:lpstr>
      <vt:lpstr>Aalto Content - Green</vt:lpstr>
      <vt:lpstr>ELEC-E8423 - Smart Grid  Power markets in Nordic Countries:  Day-ahead market and intraday balancing</vt:lpstr>
      <vt:lpstr>Introduction</vt:lpstr>
      <vt:lpstr>Physical power markets</vt:lpstr>
      <vt:lpstr>Day-ahead market (Elspot)</vt:lpstr>
      <vt:lpstr> Merit order curve</vt:lpstr>
      <vt:lpstr>Transmission capacity and price coupling </vt:lpstr>
      <vt:lpstr>Transmission capacities (MW) and prices (€/MWh) 10.03.2021 12-13 CET</vt:lpstr>
      <vt:lpstr>Intraday market (Elbas)</vt:lpstr>
      <vt:lpstr>Conclusions</vt:lpstr>
      <vt:lpstr>Source material used</vt:lpstr>
      <vt:lpstr>PowerPoint Presentation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2</cp:revision>
  <dcterms:created xsi:type="dcterms:W3CDTF">2010-03-23T14:57:30Z</dcterms:created>
  <dcterms:modified xsi:type="dcterms:W3CDTF">2021-03-15T09:26:11Z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0x01010024663E9427E797468E064C6CFFAD9A1B</vt:lpwstr>
  </property>
</Properties>
</file>