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1" r:id="rId1"/>
    <p:sldMasterId id="2147483671" r:id="rId2"/>
  </p:sldMasterIdLst>
  <p:notesMasterIdLst>
    <p:notesMasterId r:id="rId13"/>
  </p:notesMasterIdLst>
  <p:handoutMasterIdLst>
    <p:handoutMasterId r:id="rId14"/>
  </p:handoutMasterIdLst>
  <p:sldIdLst>
    <p:sldId id="339" r:id="rId3"/>
    <p:sldId id="355" r:id="rId4"/>
    <p:sldId id="369" r:id="rId5"/>
    <p:sldId id="363" r:id="rId6"/>
    <p:sldId id="370" r:id="rId7"/>
    <p:sldId id="372" r:id="rId8"/>
    <p:sldId id="371" r:id="rId9"/>
    <p:sldId id="352" r:id="rId10"/>
    <p:sldId id="362" r:id="rId11"/>
    <p:sldId id="373" r:id="rId12"/>
  </p:sldIdLst>
  <p:sldSz cx="9144000" cy="6858000" type="screen4x3"/>
  <p:notesSz cx="6797675" cy="9874250"/>
  <p:defaultTextStyle>
    <a:defPPr>
      <a:defRPr lang="en-US"/>
    </a:defPPr>
    <a:lvl1pPr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388938" indent="682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777875" indent="136525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168400" indent="203200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557338" indent="2714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C1EBA8-D743-4FDB-88BA-C6FE77F7EDB1}" v="1" dt="2019-03-26T08:39:42.7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41" autoAdjust="0"/>
    <p:restoredTop sz="19548" autoAdjust="0"/>
  </p:normalViewPr>
  <p:slideViewPr>
    <p:cSldViewPr snapToGrid="0" snapToObjects="1">
      <p:cViewPr varScale="1">
        <p:scale>
          <a:sx n="18" d="100"/>
          <a:sy n="18" d="100"/>
        </p:scale>
        <p:origin x="243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4014" y="-114"/>
      </p:cViewPr>
      <p:guideLst>
        <p:guide orient="horz" pos="3110"/>
        <p:guide pos="2141"/>
      </p:guideLst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E6C6C468-002F-4575-A7B2-5116909C25E9}" type="datetime1">
              <a:rPr lang="en-US"/>
              <a:pPr>
                <a:defRPr/>
              </a:pPr>
              <a:t>4/27/2021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ADF26D-2D02-4B7E-A9F7-BA15724DBC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797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C00A11D-E7F3-4B45-B120-89C62F8E3355}" type="datetime1">
              <a:rPr lang="en-US"/>
              <a:pPr>
                <a:defRPr/>
              </a:pPr>
              <a:t>4/27/2021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776" tIns="46389" rIns="92776" bIns="463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BB9EB4-620A-4C05-A10A-919C6D241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053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3889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2pPr>
    <a:lvl3pPr marL="777875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3pPr>
    <a:lvl4pPr marL="1168400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4pPr>
    <a:lvl5pPr marL="15573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5pPr>
    <a:lvl6pPr marL="1948129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27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404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160000"/>
              </a:lnSpc>
            </a:pPr>
            <a:r>
              <a:rPr lang="fi-FI" b="0" dirty="0">
                <a:cs typeface="Arial"/>
              </a:rPr>
              <a:t>”energy produced at the site of consumption”</a:t>
            </a:r>
          </a:p>
        </p:txBody>
      </p:sp>
    </p:spTree>
    <p:extLst>
      <p:ext uri="{BB962C8B-B14F-4D97-AF65-F5344CB8AC3E}">
        <p14:creationId xmlns:p14="http://schemas.microsoft.com/office/powerpoint/2010/main" val="388044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lvl="0" indent="0" algn="l" defTabSz="388938" rtl="0" eaLnBrk="1" fontAlgn="base" latinLnBrk="0" hangingPunct="1">
              <a:lnSpc>
                <a:spcPct val="16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cs typeface="Arial"/>
              </a:rPr>
              <a:t>Small scale: (13-24%) for 0.5-1.0 kWh storage per kW of installed PV capacity</a:t>
            </a:r>
          </a:p>
          <a:p>
            <a:pPr marL="0" indent="0" eaLnBrk="1" hangingPunct="1">
              <a:lnSpc>
                <a:spcPct val="160000"/>
              </a:lnSpc>
            </a:pPr>
            <a:r>
              <a:rPr lang="en-US" b="0" dirty="0">
                <a:cs typeface="Arial"/>
              </a:rPr>
              <a:t>Larger system sizes become profitable with higher electricity retail prices and lower wholesale prices</a:t>
            </a:r>
            <a:endParaRPr lang="fi-FI" b="0" dirty="0">
              <a:cs typeface="Arial"/>
            </a:endParaRPr>
          </a:p>
          <a:p>
            <a:pPr marL="0" indent="0" eaLnBrk="1" hangingPunct="1">
              <a:lnSpc>
                <a:spcPct val="160000"/>
              </a:lnSpc>
            </a:pPr>
            <a:endParaRPr lang="fi-FI" b="0" dirty="0">
              <a:cs typeface="Arial"/>
            </a:endParaRPr>
          </a:p>
          <a:p>
            <a:pPr marL="0" indent="0" eaLnBrk="1" hangingPunct="1">
              <a:lnSpc>
                <a:spcPct val="160000"/>
              </a:lnSpc>
            </a:pPr>
            <a:r>
              <a:rPr lang="fi-FI" b="0" dirty="0">
                <a:cs typeface="Arial"/>
              </a:rPr>
              <a:t>Single: 1600 kWh (40% Germany)</a:t>
            </a:r>
          </a:p>
          <a:p>
            <a:pPr marL="0" indent="0" eaLnBrk="1" hangingPunct="1">
              <a:lnSpc>
                <a:spcPct val="160000"/>
              </a:lnSpc>
            </a:pPr>
            <a:r>
              <a:rPr lang="fi-FI" b="0" dirty="0">
                <a:cs typeface="Arial"/>
              </a:rPr>
              <a:t>Couple:2500 kWh (1/3 Germany)</a:t>
            </a:r>
          </a:p>
          <a:p>
            <a:pPr marL="0" indent="0" eaLnBrk="1" hangingPunct="1">
              <a:lnSpc>
                <a:spcPct val="160000"/>
              </a:lnSpc>
            </a:pPr>
            <a:r>
              <a:rPr lang="fi-FI" b="0" dirty="0">
                <a:cs typeface="Arial"/>
              </a:rPr>
              <a:t>4-Pers: 4000 kWh (10% Germany)</a:t>
            </a:r>
          </a:p>
          <a:p>
            <a:pPr marL="0" indent="0" eaLnBrk="1" hangingPunct="1">
              <a:lnSpc>
                <a:spcPct val="160000"/>
              </a:lnSpc>
            </a:pPr>
            <a:r>
              <a:rPr lang="en-US" sz="1000" dirty="0">
                <a:cs typeface="Arial"/>
              </a:rPr>
              <a:t>(Family House: 6 </a:t>
            </a:r>
            <a:r>
              <a:rPr lang="en-US" sz="1000" dirty="0" err="1">
                <a:cs typeface="Arial"/>
              </a:rPr>
              <a:t>kWp</a:t>
            </a:r>
            <a:r>
              <a:rPr lang="en-US" sz="1000" dirty="0">
                <a:cs typeface="Arial"/>
              </a:rPr>
              <a:t>, 800kWh/</a:t>
            </a:r>
            <a:r>
              <a:rPr lang="en-US" sz="1000" dirty="0" err="1">
                <a:cs typeface="Arial"/>
              </a:rPr>
              <a:t>kWp</a:t>
            </a:r>
            <a:r>
              <a:rPr lang="en-US" sz="1000" dirty="0">
                <a:cs typeface="Arial"/>
              </a:rPr>
              <a:t>= 4800kWh)</a:t>
            </a:r>
          </a:p>
          <a:p>
            <a:pPr marL="0" indent="0" eaLnBrk="1" hangingPunct="1">
              <a:lnSpc>
                <a:spcPct val="160000"/>
              </a:lnSpc>
            </a:pPr>
            <a:endParaRPr lang="de-DE" dirty="0"/>
          </a:p>
          <a:p>
            <a:r>
              <a:rPr lang="de-DE" dirty="0"/>
              <a:t>Advantages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Consumage</a:t>
            </a:r>
            <a:endParaRPr lang="de-DE" dirty="0"/>
          </a:p>
          <a:p>
            <a:r>
              <a:rPr lang="en-US" dirty="0"/>
              <a:t>+ Consumer preferences ? Participation and acceptance of energy transformation</a:t>
            </a:r>
          </a:p>
          <a:p>
            <a:r>
              <a:rPr lang="en-US" dirty="0"/>
              <a:t>+ Lower and less volatile electricity costs</a:t>
            </a:r>
          </a:p>
          <a:p>
            <a:r>
              <a:rPr lang="en-US" dirty="0"/>
              <a:t>+ Activation of private capital ? Flexibility, sector coupling, and energy efficiency</a:t>
            </a:r>
          </a:p>
          <a:p>
            <a:r>
              <a:rPr lang="en-US" dirty="0"/>
              <a:t>+ Distribution grid relief</a:t>
            </a:r>
          </a:p>
          <a:p>
            <a:pPr marL="0" indent="0">
              <a:buFontTx/>
              <a:buNone/>
            </a:pPr>
            <a:r>
              <a:rPr lang="en-US" dirty="0"/>
              <a:t>+ Transmission grid relief </a:t>
            </a:r>
          </a:p>
          <a:p>
            <a:pPr marL="0" indent="0">
              <a:buFontTx/>
              <a:buNone/>
            </a:pPr>
            <a:r>
              <a:rPr lang="en-US" dirty="0"/>
              <a:t>+ Increased competition</a:t>
            </a:r>
          </a:p>
          <a:p>
            <a:r>
              <a:rPr lang="en-US" dirty="0"/>
              <a:t>+ Local benefits</a:t>
            </a:r>
          </a:p>
          <a:p>
            <a:pPr marL="0" indent="0">
              <a:buFontTx/>
              <a:buNone/>
            </a:pPr>
            <a:r>
              <a:rPr lang="en-US" dirty="0"/>
              <a:t>+ Political economy and new institutional arguments</a:t>
            </a:r>
          </a:p>
          <a:p>
            <a:pPr marL="171450" indent="-171450">
              <a:buFontTx/>
              <a:buChar char="-"/>
            </a:pPr>
            <a:endParaRPr lang="de-DE" dirty="0"/>
          </a:p>
          <a:p>
            <a:pPr marL="0" indent="0">
              <a:buFontTx/>
              <a:buNone/>
            </a:pPr>
            <a:r>
              <a:rPr lang="de-DE" dirty="0" err="1"/>
              <a:t>Disadvantages</a:t>
            </a:r>
            <a:endParaRPr lang="de-DE" dirty="0"/>
          </a:p>
          <a:p>
            <a:pPr marL="171450" indent="-171450">
              <a:buFontTx/>
              <a:buChar char="-"/>
            </a:pPr>
            <a:r>
              <a:rPr lang="de-DE" dirty="0"/>
              <a:t>Efficiency </a:t>
            </a:r>
            <a:r>
              <a:rPr lang="de-DE" dirty="0" err="1"/>
              <a:t>losses</a:t>
            </a:r>
            <a:endParaRPr lang="de-DE" dirty="0"/>
          </a:p>
          <a:p>
            <a:pPr marL="171450" indent="-171450">
              <a:buFontTx/>
              <a:buChar char="-"/>
            </a:pPr>
            <a:r>
              <a:rPr lang="de-DE" dirty="0"/>
              <a:t>Distribution Impacts</a:t>
            </a:r>
          </a:p>
          <a:p>
            <a:pPr marL="171450" indent="-171450">
              <a:buFontTx/>
              <a:buChar char="-"/>
            </a:pPr>
            <a:r>
              <a:rPr lang="de-DE" dirty="0" err="1"/>
              <a:t>Reobound</a:t>
            </a:r>
            <a:r>
              <a:rPr lang="de-DE" dirty="0"/>
              <a:t> </a:t>
            </a:r>
            <a:r>
              <a:rPr lang="de-DE" dirty="0" err="1"/>
              <a:t>effects</a:t>
            </a:r>
            <a:endParaRPr lang="de-DE" dirty="0"/>
          </a:p>
          <a:p>
            <a:pPr marL="171450" indent="-171450">
              <a:buFontTx/>
              <a:buChar char="-"/>
            </a:pPr>
            <a:r>
              <a:rPr lang="de-DE" dirty="0" err="1"/>
              <a:t>Concerns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protection</a:t>
            </a:r>
            <a:r>
              <a:rPr lang="de-DE" dirty="0"/>
              <a:t> and </a:t>
            </a:r>
            <a:r>
              <a:rPr lang="de-DE" dirty="0" err="1"/>
              <a:t>privacy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7961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None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alternative renewable energy resources, such as bioenergy, solar thermal, hydro, and geothermal are not used. These Techs are not growing compared to PV/Wind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None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TES and H2: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Sectorcoupling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! Individual local requirements / often unique solution depending on resources etc. (Industrial, not so much residential)</a:t>
            </a:r>
          </a:p>
          <a:p>
            <a:pPr marL="246063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 dirty="0"/>
              <a:t>Storage capacity sizing is an important engineering task (optimize Demand Side Management potential vs Storage capacity)</a:t>
            </a:r>
          </a:p>
          <a:p>
            <a:pPr marL="635001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100" dirty="0"/>
              <a:t>Oversized capacity does not increase </a:t>
            </a:r>
            <a:r>
              <a:rPr lang="en-US" sz="1100" dirty="0" err="1"/>
              <a:t>selfconsumption</a:t>
            </a:r>
            <a:endParaRPr lang="en-US" sz="1100" dirty="0"/>
          </a:p>
          <a:p>
            <a:pPr marL="635001" marR="0" lvl="1" indent="-342900" algn="l" defTabSz="388938" rtl="0" eaLnBrk="0" fontAlgn="base" latinLnBrk="0" hangingPunct="0">
              <a:lnSpc>
                <a:spcPct val="15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100" dirty="0"/>
              <a:t>Smart management is crucial for optimized storage usage (Grid goals vs. </a:t>
            </a:r>
            <a:r>
              <a:rPr lang="en-US" sz="1100" dirty="0" err="1"/>
              <a:t>selfconsumption</a:t>
            </a:r>
            <a:r>
              <a:rPr lang="en-US" sz="1100" dirty="0"/>
              <a:t>. </a:t>
            </a:r>
            <a:r>
              <a:rPr lang="en-US" sz="1100" dirty="0" err="1"/>
              <a:t>Gridload</a:t>
            </a:r>
            <a:r>
              <a:rPr lang="en-US" sz="1100" dirty="0"/>
              <a:t> relief vs economic drive)</a:t>
            </a:r>
          </a:p>
          <a:p>
            <a:pPr marL="1414463" lvl="3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1100" dirty="0"/>
          </a:p>
          <a:p>
            <a:r>
              <a:rPr lang="fi-FI" sz="1800" dirty="0">
                <a:cs typeface="Arial"/>
              </a:rPr>
              <a:t>Large scale batteries</a:t>
            </a:r>
          </a:p>
          <a:p>
            <a:pPr>
              <a:lnSpc>
                <a:spcPts val="1700"/>
              </a:lnSpc>
              <a:buChar char="•"/>
            </a:pPr>
            <a:r>
              <a:rPr lang="fi-FI" sz="1800" b="0" dirty="0">
                <a:cs typeface="Arial"/>
              </a:rPr>
              <a:t>Li-ion: Tesla Powerwall 14 kWh at pricepoint of 7300 €</a:t>
            </a:r>
          </a:p>
          <a:p>
            <a:pPr>
              <a:lnSpc>
                <a:spcPts val="1700"/>
              </a:lnSpc>
              <a:buChar char="•"/>
            </a:pPr>
            <a:r>
              <a:rPr lang="fi-FI" sz="1800" b="0" dirty="0">
                <a:cs typeface="Arial"/>
              </a:rPr>
              <a:t>Redox Flow Batteries 6,3 kWh at pricepoint of 6000 €</a:t>
            </a:r>
          </a:p>
          <a:p>
            <a:pPr marL="0" indent="0">
              <a:lnSpc>
                <a:spcPts val="1700"/>
              </a:lnSpc>
            </a:pPr>
            <a:endParaRPr lang="fi-FI" sz="1800" dirty="0">
              <a:cs typeface="Arial"/>
            </a:endParaRPr>
          </a:p>
          <a:p>
            <a:pPr>
              <a:lnSpc>
                <a:spcPts val="1700"/>
              </a:lnSpc>
            </a:pPr>
            <a:r>
              <a:rPr lang="fi-FI" sz="1800" dirty="0">
                <a:cs typeface="Arial"/>
              </a:rPr>
              <a:t>Electric vehicles</a:t>
            </a:r>
          </a:p>
          <a:p>
            <a:pPr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fi-FI" sz="1800" b="0" dirty="0">
                <a:cs typeface="Arial"/>
              </a:rPr>
              <a:t>Contain 30-90 kWh batteries</a:t>
            </a:r>
            <a:endParaRPr lang="fi-FI" sz="1800" dirty="0">
              <a:cs typeface="Arial"/>
            </a:endParaRPr>
          </a:p>
          <a:p>
            <a:pPr>
              <a:lnSpc>
                <a:spcPts val="1700"/>
              </a:lnSpc>
              <a:buChar char="•"/>
            </a:pPr>
            <a:r>
              <a:rPr lang="fi-FI" sz="1800" b="0" dirty="0">
                <a:cs typeface="Arial"/>
              </a:rPr>
              <a:t>Could be used for charging as well as discharging</a:t>
            </a:r>
          </a:p>
          <a:p>
            <a:pPr marL="0" indent="0">
              <a:lnSpc>
                <a:spcPts val="1700"/>
              </a:lnSpc>
            </a:pPr>
            <a:endParaRPr lang="fi-FI" sz="1800" b="0" dirty="0">
              <a:cs typeface="Arial"/>
            </a:endParaRPr>
          </a:p>
          <a:p>
            <a:pPr marL="0" indent="0">
              <a:lnSpc>
                <a:spcPts val="1700"/>
              </a:lnSpc>
            </a:pPr>
            <a:r>
              <a:rPr lang="fi-FI" sz="1800" dirty="0">
                <a:cs typeface="Arial"/>
              </a:rPr>
              <a:t>Goal: Reduce peak demand and provide flexibility</a:t>
            </a:r>
          </a:p>
          <a:p>
            <a:pPr marL="285750" indent="-285750">
              <a:lnSpc>
                <a:spcPts val="1700"/>
              </a:lnSpc>
              <a:buChar char="•"/>
            </a:pPr>
            <a:r>
              <a:rPr lang="fi-FI" sz="1800" b="0" dirty="0">
                <a:cs typeface="Arial"/>
              </a:rPr>
              <a:t>Could reduce demand up to 8-32%, depending on the operation algorithm </a:t>
            </a:r>
            <a:endParaRPr lang="fi-FI" sz="1800" dirty="0">
              <a:cs typeface="Arial"/>
            </a:endParaRPr>
          </a:p>
          <a:p>
            <a:pPr marL="285750" indent="-285750">
              <a:lnSpc>
                <a:spcPts val="1700"/>
              </a:lnSpc>
              <a:buChar char="•"/>
            </a:pPr>
            <a:r>
              <a:rPr lang="fi-FI" sz="1800" b="0" dirty="0">
                <a:cs typeface="Arial"/>
              </a:rPr>
              <a:t>Electricity  consumption rises marginally due to losses</a:t>
            </a:r>
          </a:p>
          <a:p>
            <a:pPr marL="285750" indent="-285750">
              <a:lnSpc>
                <a:spcPts val="1700"/>
              </a:lnSpc>
              <a:buChar char="•"/>
            </a:pPr>
            <a:endParaRPr lang="fi-FI" sz="1800" dirty="0">
              <a:cs typeface="Arial"/>
            </a:endParaRPr>
          </a:p>
          <a:p>
            <a:r>
              <a:rPr lang="fi-FI" sz="1800" dirty="0">
                <a:cs typeface="Arial"/>
              </a:rPr>
              <a:t>Do not yet provide true independance from the grid</a:t>
            </a:r>
            <a:endParaRPr lang="fi-FI" sz="3200" dirty="0"/>
          </a:p>
          <a:p>
            <a:pPr>
              <a:lnSpc>
                <a:spcPts val="1700"/>
              </a:lnSpc>
              <a:buChar char="•"/>
            </a:pPr>
            <a:r>
              <a:rPr lang="fi-FI" sz="1800" b="0" dirty="0">
                <a:cs typeface="Arial"/>
              </a:rPr>
              <a:t>Battery sizes low / too expensive to scale</a:t>
            </a:r>
            <a:endParaRPr lang="fi-FI" sz="3200" b="0" dirty="0">
              <a:cs typeface="Arial"/>
            </a:endParaRPr>
          </a:p>
          <a:p>
            <a:pPr marL="285750" indent="-285750">
              <a:lnSpc>
                <a:spcPts val="1700"/>
              </a:lnSpc>
              <a:buChar char="•"/>
            </a:pPr>
            <a:r>
              <a:rPr lang="fi-FI" sz="1800" b="0" dirty="0">
                <a:cs typeface="Arial"/>
              </a:rPr>
              <a:t>Useful tool on local electricity matching</a:t>
            </a:r>
            <a:endParaRPr lang="fi-FI" sz="1800" dirty="0">
              <a:cs typeface="Ari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de-DE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204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262" lvl="0" indent="0" algn="just">
              <a:lnSpc>
                <a:spcPct val="107000"/>
              </a:lnSpc>
              <a:buFont typeface="Courier New" panose="02070309020205020404" pitchFamily="49" charset="0"/>
              <a:buNone/>
            </a:pPr>
            <a:r>
              <a:rPr lang="en-GB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Research Paper on current comparable </a:t>
            </a:r>
            <a:r>
              <a:rPr lang="en-GB" sz="1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Prosumage</a:t>
            </a:r>
            <a:r>
              <a:rPr lang="en-GB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projects distribution (Terminology)</a:t>
            </a:r>
          </a:p>
          <a:p>
            <a:pPr marL="354012" lvl="0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Residential:</a:t>
            </a:r>
            <a:endParaRPr lang="de-DE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54063" lvl="1" indent="-228600" algn="just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GB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PV+EES (TES)</a:t>
            </a:r>
            <a:endParaRPr lang="de-DE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54063" lvl="1" indent="-228600" algn="just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GB" sz="1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Electrolyzer</a:t>
            </a:r>
            <a:r>
              <a:rPr lang="en-GB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+ fuel cell</a:t>
            </a:r>
            <a:endParaRPr lang="de-DE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54063" lvl="1" indent="-228600" algn="just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GB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(micro) combined heat and power (boiler/furnace</a:t>
            </a:r>
            <a:endParaRPr lang="de-DE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54063" lvl="1" indent="-228600" algn="just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GB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heat pump, and electrical heater/chiller or heat exchanger</a:t>
            </a:r>
            <a:endParaRPr lang="de-DE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54012" lvl="0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commercial</a:t>
            </a:r>
            <a:endParaRPr lang="de-DE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54063" lvl="1" indent="-228600" algn="just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GB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more Wind+ H2 Technology</a:t>
            </a:r>
            <a:endParaRPr lang="de-DE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54012" lvl="0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Utility Applications</a:t>
            </a:r>
            <a:endParaRPr lang="de-DE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54063" lvl="1" indent="-228600" algn="just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GB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More combinations of different Techs</a:t>
            </a:r>
            <a:endParaRPr lang="de-DE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54012" lvl="0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Island Mode</a:t>
            </a:r>
            <a:endParaRPr lang="de-DE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54063" lvl="1" indent="-2286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GB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High Share of Wind + H2</a:t>
            </a:r>
          </a:p>
          <a:p>
            <a:pPr marL="1143000" lvl="2" indent="-2286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n-GB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36525" lvl="0" indent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None/>
            </a:pPr>
            <a:r>
              <a:rPr lang="en-US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full autarky would require excessive oversizing of both the PV system and the battery</a:t>
            </a:r>
            <a:endParaRPr lang="de-DE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98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Other Models:</a:t>
            </a:r>
          </a:p>
          <a:p>
            <a:r>
              <a:rPr lang="de-DE" dirty="0">
                <a:effectLst/>
                <a:latin typeface="Times New Roman" panose="02020603050405020304" pitchFamily="18" charset="0"/>
              </a:rPr>
              <a:t>1. Genetic </a:t>
            </a:r>
            <a:r>
              <a:rPr lang="de-DE" dirty="0" err="1">
                <a:effectLst/>
                <a:latin typeface="Times New Roman" panose="02020603050405020304" pitchFamily="18" charset="0"/>
              </a:rPr>
              <a:t>algorithm</a:t>
            </a:r>
            <a:r>
              <a:rPr lang="de-DE" dirty="0">
                <a:effectLst/>
                <a:latin typeface="Times New Roman" panose="02020603050405020304" pitchFamily="18" charset="0"/>
              </a:rPr>
              <a:t>, Random Hill Climbing </a:t>
            </a:r>
            <a:r>
              <a:rPr lang="de-DE" dirty="0" err="1">
                <a:effectLst/>
                <a:latin typeface="Times New Roman" panose="02020603050405020304" pitchFamily="18" charset="0"/>
              </a:rPr>
              <a:t>algorithm</a:t>
            </a:r>
            <a:r>
              <a:rPr lang="de-DE" dirty="0">
                <a:effectLst/>
                <a:latin typeface="Times New Roman" panose="02020603050405020304" pitchFamily="18" charset="0"/>
              </a:rPr>
              <a:t>, </a:t>
            </a:r>
            <a:r>
              <a:rPr lang="de-DE" dirty="0" err="1">
                <a:effectLst/>
                <a:latin typeface="Times New Roman" panose="02020603050405020304" pitchFamily="18" charset="0"/>
              </a:rPr>
              <a:t>Particle</a:t>
            </a:r>
            <a:r>
              <a:rPr lang="de-DE" dirty="0">
                <a:effectLst/>
                <a:latin typeface="Times New Roman" panose="02020603050405020304" pitchFamily="18" charset="0"/>
              </a:rPr>
              <a:t> </a:t>
            </a:r>
            <a:r>
              <a:rPr lang="de-DE" dirty="0" err="1">
                <a:effectLst/>
                <a:latin typeface="Times New Roman" panose="02020603050405020304" pitchFamily="18" charset="0"/>
              </a:rPr>
              <a:t>Swarm</a:t>
            </a:r>
            <a:r>
              <a:rPr lang="de-DE" dirty="0">
                <a:effectLst/>
                <a:latin typeface="Times New Roman" panose="02020603050405020304" pitchFamily="18" charset="0"/>
              </a:rPr>
              <a:t> </a:t>
            </a:r>
            <a:r>
              <a:rPr lang="de-DE" dirty="0" err="1">
                <a:effectLst/>
                <a:latin typeface="Times New Roman" panose="02020603050405020304" pitchFamily="18" charset="0"/>
              </a:rPr>
              <a:t>Optimization</a:t>
            </a:r>
            <a:r>
              <a:rPr lang="de-DE" dirty="0">
                <a:effectLst/>
                <a:latin typeface="Times New Roman" panose="02020603050405020304" pitchFamily="18" charset="0"/>
              </a:rPr>
              <a:t>, etc.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9840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lnSpc>
                <a:spcPct val="107000"/>
              </a:lnSpc>
              <a:buFont typeface="Symbol" panose="05050102010706020507" pitchFamily="18" charset="2"/>
              <a:buNone/>
            </a:pPr>
            <a:r>
              <a:rPr lang="en-GB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Different approaches in research and real-life projects</a:t>
            </a:r>
            <a:endParaRPr lang="de-DE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54012" lvl="0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Literature emphasizes on theoretical research regarding </a:t>
            </a:r>
            <a:r>
              <a:rPr lang="en-GB" sz="1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optimization techniques </a:t>
            </a:r>
            <a:r>
              <a:rPr lang="en-GB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</a:t>
            </a:r>
            <a:r>
              <a:rPr lang="en-GB" sz="1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efficientcy</a:t>
            </a:r>
            <a:endParaRPr lang="de-DE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54012" lvl="0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Projects look to the operational challenges like interaction between components and boundaries of </a:t>
            </a:r>
            <a:r>
              <a:rPr lang="en-GB" sz="1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regulatories</a:t>
            </a:r>
            <a:r>
              <a:rPr lang="en-GB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de-DE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54063" lvl="1" indent="-228600" algn="just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GB" sz="11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Communicationsprotocols</a:t>
            </a:r>
            <a:r>
              <a:rPr lang="en-GB" sz="1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not regarded in literature -&gt; more pilot projects</a:t>
            </a:r>
            <a:endParaRPr lang="de-DE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54063" lvl="1" indent="-2286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GB" sz="11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Industrie</a:t>
            </a:r>
            <a:r>
              <a:rPr lang="en-GB" sz="1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could optimize systems better. E.g. lower </a:t>
            </a:r>
            <a:r>
              <a:rPr lang="en-GB" sz="11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emmisions</a:t>
            </a:r>
            <a:r>
              <a:rPr lang="en-GB" sz="1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find financial advantages in literature</a:t>
            </a:r>
            <a:endParaRPr lang="de-DE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610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25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45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2400" cy="1086181"/>
          </a:xfrm>
        </p:spPr>
        <p:txBody>
          <a:bodyPr lIns="0" tIns="0" rIns="0" bIns="0" anchor="t">
            <a:normAutofit/>
          </a:bodyPr>
          <a:lstStyle>
            <a:lvl1pPr algn="l">
              <a:defRPr sz="43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2858401"/>
            <a:ext cx="6285600" cy="233952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216"/>
              </a:lnSpc>
              <a:buNone/>
              <a:defRPr sz="2000">
                <a:solidFill>
                  <a:srgbClr val="FFFFFF"/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72401" y="5961599"/>
            <a:ext cx="2049245" cy="1778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72400" y="6137467"/>
            <a:ext cx="204924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2862387" y="6137467"/>
            <a:ext cx="202711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7427603" y="5961599"/>
            <a:ext cx="1132198" cy="6336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5143295" y="5961067"/>
            <a:ext cx="1962357" cy="634132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1"/>
          </p:nvPr>
        </p:nvSpPr>
        <p:spPr>
          <a:xfrm>
            <a:off x="2860675" y="5961063"/>
            <a:ext cx="2027238" cy="177800"/>
          </a:xfrm>
        </p:spPr>
        <p:txBody>
          <a:bodyPr lIns="0" tIns="0" rIns="0" bIns="0" anchor="t"/>
          <a:lstStyle>
            <a:lvl1pPr>
              <a:defRPr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2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 dirty="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E17AA3F4-D5E5-4C20-B6A3-9D228DF088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90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72400" y="547000"/>
            <a:ext cx="7772400" cy="22064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A05597E2-BB32-4F6B-84FE-6C16B84E6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91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 dirty="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73088" y="1138238"/>
            <a:ext cx="7988300" cy="635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 dirty="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974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520113" cy="962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388938">
              <a:defRPr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85475600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Aalto_EN_Electr-Eng_21_RGB_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0" t="6174"/>
          <a:stretch>
            <a:fillRect/>
          </a:stretch>
        </p:blipFill>
        <p:spPr bwMode="auto">
          <a:xfrm>
            <a:off x="0" y="0"/>
            <a:ext cx="21621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049652F-9372-4B86-AABD-EF97F90847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406400" y="1712913"/>
            <a:ext cx="8328025" cy="392112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389626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779252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168878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558503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Aalto_EN_Electr-Eng_13_RGB_2"/>
          <p:cNvPicPr>
            <a:picLocks noChangeAspect="1" noChangeArrowheads="1"/>
          </p:cNvPicPr>
          <p:nvPr userDrawn="1"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5013"/>
            <a:ext cx="25193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text styles</a:t>
            </a:r>
          </a:p>
          <a:p>
            <a:pPr lvl="1"/>
            <a:r>
              <a:rPr lang="fi-FI" altLang="en-US"/>
              <a:t>Second level</a:t>
            </a:r>
          </a:p>
          <a:p>
            <a:pPr lvl="2"/>
            <a:r>
              <a:rPr lang="fi-FI" altLang="en-US"/>
              <a:t>Third level</a:t>
            </a:r>
          </a:p>
          <a:p>
            <a:pPr lvl="3"/>
            <a:r>
              <a:rPr lang="fi-FI" altLang="en-US"/>
              <a:t>Fourth level</a:t>
            </a:r>
          </a:p>
          <a:p>
            <a:pPr lvl="4"/>
            <a:r>
              <a:rPr lang="fi-FI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0A0211-A76A-4511-A964-36F8689660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  <p:sldLayoutId id="2147484792" r:id="rId3"/>
    <p:sldLayoutId id="2147484794" r:id="rId4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389626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779252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168878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558503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7274" cy="2410209"/>
          </a:xfrm>
        </p:spPr>
        <p:txBody>
          <a:bodyPr>
            <a:normAutofit/>
          </a:bodyPr>
          <a:lstStyle/>
          <a:p>
            <a:r>
              <a:rPr lang="fi-FI" sz="3200" dirty="0"/>
              <a:t>ELEC-E8423 - Smart Grid</a:t>
            </a:r>
            <a:br>
              <a:rPr lang="en-US" dirty="0">
                <a:solidFill>
                  <a:schemeClr val="tx1"/>
                </a:solidFill>
                <a:latin typeface="ＭＳ Ｐゴシック"/>
              </a:rPr>
            </a:br>
            <a:br>
              <a:rPr lang="en-US" dirty="0">
                <a:solidFill>
                  <a:schemeClr val="tx1"/>
                </a:solidFill>
                <a:latin typeface="ＭＳ Ｐゴシック"/>
              </a:rPr>
            </a:br>
            <a:r>
              <a:rPr lang="fi-FI" sz="3200" dirty="0" err="1">
                <a:cs typeface="Arial"/>
              </a:rPr>
              <a:t>Prosumer</a:t>
            </a:r>
            <a:r>
              <a:rPr lang="fi-FI" sz="3200" dirty="0">
                <a:cs typeface="Arial"/>
              </a:rPr>
              <a:t> / </a:t>
            </a:r>
            <a:r>
              <a:rPr lang="fi-FI" sz="3200" dirty="0" err="1">
                <a:cs typeface="Arial"/>
              </a:rPr>
              <a:t>Consumers</a:t>
            </a:r>
            <a:r>
              <a:rPr lang="fi-FI" sz="3200" dirty="0">
                <a:cs typeface="Arial"/>
              </a:rPr>
              <a:t>. </a:t>
            </a:r>
            <a:r>
              <a:rPr lang="fi-FI" sz="3200" dirty="0" err="1">
                <a:cs typeface="Arial"/>
              </a:rPr>
              <a:t>Local</a:t>
            </a:r>
            <a:r>
              <a:rPr lang="fi-FI" sz="3200" dirty="0">
                <a:cs typeface="Arial"/>
              </a:rPr>
              <a:t> </a:t>
            </a:r>
            <a:r>
              <a:rPr lang="fi-FI" sz="3200" dirty="0" err="1">
                <a:cs typeface="Arial"/>
              </a:rPr>
              <a:t>energy</a:t>
            </a:r>
            <a:r>
              <a:rPr lang="fi-FI" sz="3200" dirty="0">
                <a:cs typeface="Arial"/>
              </a:rPr>
              <a:t> </a:t>
            </a:r>
            <a:r>
              <a:rPr lang="fi-FI" sz="3200" dirty="0" err="1">
                <a:cs typeface="Arial"/>
              </a:rPr>
              <a:t>resources</a:t>
            </a:r>
            <a:r>
              <a:rPr lang="fi-FI" sz="3200" dirty="0">
                <a:cs typeface="Arial"/>
              </a:rPr>
              <a:t> and </a:t>
            </a:r>
            <a:r>
              <a:rPr lang="fi-FI" sz="3200" dirty="0" err="1">
                <a:cs typeface="Arial"/>
              </a:rPr>
              <a:t>energy</a:t>
            </a:r>
            <a:r>
              <a:rPr lang="fi-FI" sz="3200" dirty="0">
                <a:cs typeface="Arial"/>
              </a:rPr>
              <a:t> </a:t>
            </a:r>
            <a:r>
              <a:rPr lang="fi-FI" sz="3200" dirty="0" err="1">
                <a:cs typeface="Arial"/>
              </a:rPr>
              <a:t>matching</a:t>
            </a:r>
            <a:endParaRPr lang="fi-FI" sz="3200" dirty="0"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1" y="4182429"/>
            <a:ext cx="6285600" cy="1323370"/>
          </a:xfrm>
        </p:spPr>
        <p:txBody>
          <a:bodyPr>
            <a:normAutofit/>
          </a:bodyPr>
          <a:lstStyle/>
          <a:p>
            <a:r>
              <a:rPr lang="en-US" i="1" dirty="0"/>
              <a:t>Quirin Bufler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427300" y="6038076"/>
            <a:ext cx="2027114" cy="457200"/>
          </a:xfrm>
        </p:spPr>
        <p:txBody>
          <a:bodyPr/>
          <a:lstStyle/>
          <a:p>
            <a:r>
              <a:rPr lang="de-DE" dirty="0"/>
              <a:t>27.04.2021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447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7274" cy="2410209"/>
          </a:xfrm>
        </p:spPr>
        <p:txBody>
          <a:bodyPr>
            <a:normAutofit/>
          </a:bodyPr>
          <a:lstStyle/>
          <a:p>
            <a:r>
              <a:rPr lang="fi-FI" sz="3200" dirty="0"/>
              <a:t>ELEC-E8423 - Smart Grid</a:t>
            </a:r>
            <a:br>
              <a:rPr lang="en-US" dirty="0">
                <a:solidFill>
                  <a:schemeClr val="tx1"/>
                </a:solidFill>
                <a:latin typeface="ＭＳ Ｐゴシック"/>
              </a:rPr>
            </a:br>
            <a:br>
              <a:rPr lang="en-US" dirty="0">
                <a:solidFill>
                  <a:schemeClr val="tx1"/>
                </a:solidFill>
                <a:latin typeface="ＭＳ Ｐゴシック"/>
              </a:rPr>
            </a:br>
            <a:r>
              <a:rPr lang="fi-FI" sz="3200" dirty="0" err="1">
                <a:cs typeface="Arial"/>
              </a:rPr>
              <a:t>Prosumer</a:t>
            </a:r>
            <a:r>
              <a:rPr lang="fi-FI" sz="3200" dirty="0">
                <a:cs typeface="Arial"/>
              </a:rPr>
              <a:t> / </a:t>
            </a:r>
            <a:r>
              <a:rPr lang="fi-FI" sz="3200" dirty="0" err="1">
                <a:cs typeface="Arial"/>
              </a:rPr>
              <a:t>Consumers</a:t>
            </a:r>
            <a:r>
              <a:rPr lang="fi-FI" sz="3200" dirty="0">
                <a:cs typeface="Arial"/>
              </a:rPr>
              <a:t>. Local energy resources and energy matching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5186372"/>
            <a:ext cx="6285600" cy="1323370"/>
          </a:xfrm>
        </p:spPr>
        <p:txBody>
          <a:bodyPr>
            <a:normAutofit/>
          </a:bodyPr>
          <a:lstStyle/>
          <a:p>
            <a:r>
              <a:rPr lang="en-US" i="1" dirty="0"/>
              <a:t>Quirin Bufler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427300" y="6038076"/>
            <a:ext cx="2027114" cy="457200"/>
          </a:xfrm>
        </p:spPr>
        <p:txBody>
          <a:bodyPr/>
          <a:lstStyle/>
          <a:p>
            <a:r>
              <a:rPr lang="de-DE" dirty="0"/>
              <a:t>27.04.2021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DD721DC-9F93-4A8D-9286-4E92B45E4439}"/>
              </a:ext>
            </a:extLst>
          </p:cNvPr>
          <p:cNvSpPr txBox="1">
            <a:spLocks/>
          </p:cNvSpPr>
          <p:nvPr/>
        </p:nvSpPr>
        <p:spPr bwMode="auto">
          <a:xfrm>
            <a:off x="572400" y="4067636"/>
            <a:ext cx="7777274" cy="90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4300" b="1" kern="1200">
                <a:solidFill>
                  <a:schemeClr val="bg1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defRPr>
            </a:lvl1pPr>
            <a:lvl2pPr algn="ctr" defTabSz="388938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defTabSz="388938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defTabSz="388938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defTabSz="388938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389626" algn="ctr" defTabSz="389626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779252" algn="ctr" defTabSz="389626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168878" algn="ctr" defTabSz="389626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558503" algn="ctr" defTabSz="389626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ctr"/>
            <a:r>
              <a:rPr lang="de-DE" sz="3200" i="1" dirty="0" err="1"/>
              <a:t>Thank</a:t>
            </a:r>
            <a:r>
              <a:rPr lang="de-DE" sz="3200" i="1" dirty="0"/>
              <a:t> </a:t>
            </a:r>
            <a:r>
              <a:rPr lang="de-DE" sz="3200" i="1" dirty="0" err="1"/>
              <a:t>you</a:t>
            </a:r>
            <a:r>
              <a:rPr lang="de-DE" sz="3200" i="1" dirty="0"/>
              <a:t> </a:t>
            </a:r>
            <a:r>
              <a:rPr lang="de-DE" sz="3200" i="1" dirty="0" err="1"/>
              <a:t>for</a:t>
            </a:r>
            <a:r>
              <a:rPr lang="de-DE" sz="3200" i="1" dirty="0"/>
              <a:t> </a:t>
            </a:r>
            <a:r>
              <a:rPr lang="de-DE" sz="3200" i="1" dirty="0" err="1"/>
              <a:t>your</a:t>
            </a:r>
            <a:r>
              <a:rPr lang="de-DE" sz="3200" i="1" dirty="0"/>
              <a:t> </a:t>
            </a:r>
            <a:r>
              <a:rPr lang="de-DE" sz="3200" i="1" dirty="0" err="1"/>
              <a:t>attention</a:t>
            </a:r>
            <a:endParaRPr lang="fi-FI" sz="3200" i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6782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346200"/>
            <a:ext cx="7988990" cy="4287800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160000"/>
              </a:lnSpc>
            </a:pPr>
            <a:r>
              <a:rPr lang="en-US" sz="1800" dirty="0">
                <a:cs typeface="Arial"/>
              </a:rPr>
              <a:t>“Prosumer” – </a:t>
            </a:r>
            <a:r>
              <a:rPr lang="en-US" sz="1800" u="sng" dirty="0">
                <a:cs typeface="Arial"/>
              </a:rPr>
              <a:t>Pro</a:t>
            </a:r>
            <a:r>
              <a:rPr lang="en-US" sz="1800" dirty="0">
                <a:cs typeface="Arial"/>
              </a:rPr>
              <a:t>ducer and Con</a:t>
            </a:r>
            <a:r>
              <a:rPr lang="en-US" sz="1800" u="sng" dirty="0">
                <a:cs typeface="Arial"/>
              </a:rPr>
              <a:t>sumer</a:t>
            </a:r>
            <a:endParaRPr lang="en-US" sz="1800" dirty="0">
              <a:cs typeface="Arial"/>
            </a:endParaRPr>
          </a:p>
          <a:p>
            <a:pPr marL="0" indent="0" algn="ctr" eaLnBrk="1" hangingPunct="1">
              <a:lnSpc>
                <a:spcPct val="160000"/>
              </a:lnSpc>
            </a:pPr>
            <a:r>
              <a:rPr lang="en-US" sz="1800" dirty="0">
                <a:cs typeface="Arial"/>
              </a:rPr>
              <a:t>“</a:t>
            </a:r>
            <a:r>
              <a:rPr lang="en-US" sz="1800" dirty="0" err="1">
                <a:cs typeface="Arial"/>
              </a:rPr>
              <a:t>Prosumage</a:t>
            </a:r>
            <a:r>
              <a:rPr lang="en-US" sz="1800" dirty="0">
                <a:cs typeface="Arial"/>
              </a:rPr>
              <a:t>” – </a:t>
            </a:r>
            <a:r>
              <a:rPr lang="en-US" sz="1800" u="sng" dirty="0">
                <a:cs typeface="Arial"/>
              </a:rPr>
              <a:t>Pro</a:t>
            </a:r>
            <a:r>
              <a:rPr lang="en-US" sz="1800" dirty="0">
                <a:cs typeface="Arial"/>
              </a:rPr>
              <a:t>duction, Con</a:t>
            </a:r>
            <a:r>
              <a:rPr lang="en-US" sz="1800" u="sng" dirty="0">
                <a:cs typeface="Arial"/>
              </a:rPr>
              <a:t>sum</a:t>
            </a:r>
            <a:r>
              <a:rPr lang="en-US" sz="1800" dirty="0">
                <a:cs typeface="Arial"/>
              </a:rPr>
              <a:t>ption and Stor</a:t>
            </a:r>
            <a:r>
              <a:rPr lang="en-US" sz="1800" u="sng" dirty="0">
                <a:cs typeface="Arial"/>
              </a:rPr>
              <a:t>age</a:t>
            </a:r>
            <a:endParaRPr lang="en-US" sz="1800" dirty="0">
              <a:cs typeface="Arial"/>
            </a:endParaRPr>
          </a:p>
          <a:p>
            <a:pPr marL="0" indent="0" eaLnBrk="1" hangingPunct="1">
              <a:lnSpc>
                <a:spcPct val="160000"/>
              </a:lnSpc>
            </a:pPr>
            <a:r>
              <a:rPr lang="en-US" sz="1600" dirty="0">
                <a:cs typeface="Arial"/>
              </a:rPr>
              <a:t>	Production: </a:t>
            </a:r>
            <a:r>
              <a:rPr lang="en-US" sz="1600" i="1" dirty="0">
                <a:cs typeface="Arial"/>
              </a:rPr>
              <a:t>Local energy resources </a:t>
            </a:r>
            <a:endParaRPr lang="fi-FI" b="0" dirty="0">
              <a:cs typeface="Arial"/>
            </a:endParaRPr>
          </a:p>
          <a:p>
            <a:pPr marL="624840" lvl="1" indent="-285750" eaLnBrk="1" hangingPunct="1">
              <a:lnSpc>
                <a:spcPct val="160000"/>
              </a:lnSpc>
              <a:buChar char="•"/>
            </a:pPr>
            <a:r>
              <a:rPr lang="en-US" sz="1400" dirty="0">
                <a:cs typeface="Arial"/>
              </a:rPr>
              <a:t>Wind power</a:t>
            </a:r>
          </a:p>
          <a:p>
            <a:pPr marL="624840" lvl="1" indent="-285750" eaLnBrk="1" hangingPunct="1">
              <a:lnSpc>
                <a:spcPct val="160000"/>
              </a:lnSpc>
              <a:buChar char="•"/>
            </a:pPr>
            <a:r>
              <a:rPr lang="en-US" sz="1400" dirty="0">
                <a:cs typeface="Arial"/>
              </a:rPr>
              <a:t>Solar power</a:t>
            </a:r>
          </a:p>
          <a:p>
            <a:pPr marL="624840" lvl="1" indent="-285750" eaLnBrk="1" hangingPunct="1">
              <a:lnSpc>
                <a:spcPct val="160000"/>
              </a:lnSpc>
              <a:buChar char="•"/>
            </a:pPr>
            <a:r>
              <a:rPr lang="en-US" sz="1400" dirty="0">
                <a:cs typeface="Arial"/>
              </a:rPr>
              <a:t>Heat generation (Geothermal heat, fireplaces, biomass boilers)</a:t>
            </a:r>
            <a:endParaRPr lang="en-US" dirty="0">
              <a:cs typeface="Arial"/>
            </a:endParaRPr>
          </a:p>
          <a:p>
            <a:pPr marL="0" indent="0" eaLnBrk="1" hangingPunct="1">
              <a:lnSpc>
                <a:spcPct val="160000"/>
              </a:lnSpc>
            </a:pPr>
            <a:r>
              <a:rPr lang="en-US" sz="1600" dirty="0">
                <a:cs typeface="Arial"/>
              </a:rPr>
              <a:t>	Consumption and Storage: </a:t>
            </a:r>
            <a:r>
              <a:rPr lang="en-US" sz="1600" i="1" dirty="0">
                <a:cs typeface="Arial"/>
              </a:rPr>
              <a:t>Energy matching</a:t>
            </a:r>
            <a:endParaRPr lang="en-US" sz="1400" dirty="0">
              <a:cs typeface="Arial"/>
            </a:endParaRPr>
          </a:p>
          <a:p>
            <a:pPr marL="624840" lvl="1" indent="-285750" eaLnBrk="1" hangingPunct="1">
              <a:lnSpc>
                <a:spcPct val="160000"/>
              </a:lnSpc>
              <a:buChar char="•"/>
            </a:pPr>
            <a:r>
              <a:rPr lang="en-US" sz="1400" dirty="0">
                <a:cs typeface="Arial"/>
              </a:rPr>
              <a:t>Load management (balancing electricity supply by managing loads)</a:t>
            </a:r>
          </a:p>
          <a:p>
            <a:pPr marL="624840" lvl="1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cs typeface="Arial"/>
              </a:rPr>
              <a:t>Energy storages with smart management (time between production and demand peaks)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Introduction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27.04.2021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897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426B8416-B070-427E-A238-C6764E53CD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11850" y="5441770"/>
            <a:ext cx="3141791" cy="382645"/>
          </a:xfrm>
        </p:spPr>
        <p:txBody>
          <a:bodyPr>
            <a:normAutofit fontScale="40000" lnSpcReduction="20000"/>
          </a:bodyPr>
          <a:lstStyle/>
          <a:p>
            <a:r>
              <a:rPr lang="fi-FI" b="0" i="1" dirty="0">
                <a:cs typeface="Arial"/>
              </a:rPr>
              <a:t>https://electrical-engineering-portal.com/smart-load-management-strategies-to-save-energy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47D3761F-E308-40A3-A0C9-1BFD2D253C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rgbClr val="0065BD"/>
                </a:solidFill>
                <a:cs typeface="Arial"/>
              </a:rPr>
              <a:t>Motivation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2452BBA-36E1-4EF4-8C87-D675FE4F57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8EE9555-6045-4C3D-87C6-FE29F855A60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BFE3FE40-B406-4F3A-B126-91F0E0110D9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27.04.2021</a:t>
            </a:r>
            <a:endParaRPr lang="en-US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0CF2F37-45C3-4D4D-B03B-025FE15FA63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1026" name="Picture 2" descr="https://electrical-engineering-portal.com/wp-content/uploads/2015/02/load-management-strategy.jpg">
            <a:extLst>
              <a:ext uri="{FF2B5EF4-FFF2-40B4-BE49-F238E27FC236}">
                <a16:creationId xmlns:a16="http://schemas.microsoft.com/office/drawing/2014/main" id="{A15C0396-86C3-4F05-90E0-25248AAB9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472" y="2679531"/>
            <a:ext cx="2841494" cy="1900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78292602-C5A2-4A2C-BDE8-67B494285F60}"/>
              </a:ext>
            </a:extLst>
          </p:cNvPr>
          <p:cNvSpPr txBox="1">
            <a:spLocks/>
          </p:cNvSpPr>
          <p:nvPr/>
        </p:nvSpPr>
        <p:spPr bwMode="auto">
          <a:xfrm>
            <a:off x="572399" y="1497600"/>
            <a:ext cx="7946567" cy="4181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292100" indent="-292100" algn="l" defTabSz="388938" rtl="0" eaLnBrk="0" fontAlgn="base" hangingPunct="0">
              <a:lnSpc>
                <a:spcPts val="1704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631825" indent="-242888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2pPr>
            <a:lvl3pPr marL="973138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3pPr>
            <a:lvl4pPr marL="1363663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4pPr>
            <a:lvl5pPr marL="1752600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5pPr>
            <a:lvl6pPr marL="2142942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Distribution grid relief</a:t>
            </a:r>
          </a:p>
          <a:p>
            <a:pPr marL="68199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cs typeface="Arial"/>
              </a:rPr>
              <a:t>Flatten local net-consumption profile</a:t>
            </a:r>
          </a:p>
          <a:p>
            <a:pPr marL="68199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cs typeface="Arial"/>
              </a:rPr>
              <a:t>Reduced load management demand for higher hierarchy grid operators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Economic</a:t>
            </a:r>
            <a:endParaRPr lang="en-US" sz="1600" dirty="0">
              <a:cs typeface="Arial"/>
            </a:endParaRPr>
          </a:p>
          <a:p>
            <a:pPr marL="68199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cs typeface="Arial"/>
              </a:rPr>
              <a:t>Small Scale: self-consumption can be increased</a:t>
            </a:r>
          </a:p>
          <a:p>
            <a:pPr marL="1023303" lvl="2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cs typeface="Arial"/>
              </a:rPr>
              <a:t>retail electricity price  &lt; wholesale price </a:t>
            </a:r>
          </a:p>
          <a:p>
            <a:pPr marL="342265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Reduce</a:t>
            </a:r>
            <a:r>
              <a:rPr lang="en-US" dirty="0"/>
              <a:t> </a:t>
            </a:r>
            <a:r>
              <a:rPr lang="en-US" sz="2000" dirty="0"/>
              <a:t>Emissions</a:t>
            </a:r>
            <a:endParaRPr lang="en-US" sz="1000" dirty="0">
              <a:cs typeface="Arial"/>
            </a:endParaRPr>
          </a:p>
          <a:p>
            <a:pPr marL="68199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cs typeface="Arial"/>
              </a:rPr>
              <a:t>Local energy communities have a broader load distribution</a:t>
            </a:r>
          </a:p>
          <a:p>
            <a:pPr marL="68199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cs typeface="Arial"/>
              </a:rPr>
              <a:t>Commercial local energy matching reduces transmission losses and favors sector coupling</a:t>
            </a:r>
          </a:p>
          <a:p>
            <a:pPr marL="68199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>
              <a:cs typeface="Arial"/>
            </a:endParaRPr>
          </a:p>
          <a:p>
            <a:pPr marL="68199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b="1" dirty="0">
              <a:cs typeface="Arial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00" dirty="0">
              <a:cs typeface="Arial"/>
            </a:endParaRPr>
          </a:p>
          <a:p>
            <a:pPr marL="68199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b="1" dirty="0">
              <a:cs typeface="Arial"/>
            </a:endParaRPr>
          </a:p>
          <a:p>
            <a:pPr marL="339090" lvl="1" indent="0">
              <a:lnSpc>
                <a:spcPct val="150000"/>
              </a:lnSpc>
              <a:buNone/>
            </a:pPr>
            <a:endParaRPr lang="en-US" sz="1600" dirty="0">
              <a:cs typeface="Arial"/>
            </a:endParaRPr>
          </a:p>
          <a:p>
            <a:pPr marL="68199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>
              <a:cs typeface="Arial"/>
            </a:endParaRPr>
          </a:p>
          <a:p>
            <a:pPr marL="68199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>
              <a:cs typeface="Arial"/>
            </a:endParaRPr>
          </a:p>
          <a:p>
            <a:pPr marL="68199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b="1" dirty="0">
              <a:cs typeface="Arial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00" dirty="0">
              <a:cs typeface="Arial"/>
            </a:endParaRPr>
          </a:p>
          <a:p>
            <a:pPr marL="68199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2577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772400" cy="4359640"/>
          </a:xfr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Wind and PV are widely installed</a:t>
            </a:r>
          </a:p>
          <a:p>
            <a:pPr marL="1023938" lvl="2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cs typeface="Arial"/>
              </a:rPr>
              <a:t>Potential depends on geographical conditions</a:t>
            </a:r>
          </a:p>
          <a:p>
            <a:pPr marL="1023938" lvl="2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cs typeface="Arial"/>
              </a:rPr>
              <a:t>Potential of geothermal resources are negligible in comparison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Different Storage Technologies</a:t>
            </a:r>
          </a:p>
          <a:p>
            <a:pPr marL="1023938" lvl="2" indent="-342900">
              <a:lnSpc>
                <a:spcPct val="150000"/>
              </a:lnSpc>
            </a:pPr>
            <a:r>
              <a:rPr lang="en-US" sz="1400" dirty="0"/>
              <a:t>Electrical Energy Storage (EES) including electric vehicles</a:t>
            </a:r>
          </a:p>
          <a:p>
            <a:pPr marL="1023938" lvl="2" indent="-342900">
              <a:lnSpc>
                <a:spcPct val="150000"/>
              </a:lnSpc>
            </a:pPr>
            <a:r>
              <a:rPr lang="en-US" sz="1400" dirty="0"/>
              <a:t>Thermal Energy Storage (TES)</a:t>
            </a:r>
          </a:p>
          <a:p>
            <a:pPr marL="1023938" lvl="2" indent="-342900">
              <a:lnSpc>
                <a:spcPct val="150000"/>
              </a:lnSpc>
            </a:pPr>
            <a:r>
              <a:rPr lang="en-US" sz="1400" dirty="0"/>
              <a:t>Power to Gas (H2)</a:t>
            </a:r>
          </a:p>
          <a:p>
            <a:pPr marL="1023938" lvl="2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 dirty="0"/>
              <a:t>Storage capacity sizing is an important engineering task</a:t>
            </a:r>
            <a:endParaRPr lang="en-US" sz="800" dirty="0">
              <a:cs typeface="Arial"/>
            </a:endParaRPr>
          </a:p>
          <a:p>
            <a:pPr marL="1023938" lvl="2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 dirty="0"/>
              <a:t>Smart management is crucial for optimized storage usage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(DMS: Air conditioning, clothes dryer, electric vehicles etc. offer largest potential)</a:t>
            </a:r>
          </a:p>
          <a:p>
            <a:pPr marL="681038" lvl="2" indent="0">
              <a:lnSpc>
                <a:spcPct val="150000"/>
              </a:lnSpc>
              <a:buNone/>
            </a:pPr>
            <a:endParaRPr lang="en-US" sz="1400" dirty="0"/>
          </a:p>
          <a:p>
            <a:pPr marL="1023938" lvl="2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Local</a:t>
            </a:r>
            <a:r>
              <a:rPr lang="en-US" dirty="0">
                <a:cs typeface="Arial"/>
              </a:rPr>
              <a:t> energy resources and storages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27.04.2021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1881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4B18CDC7-EC58-4FCA-B8C2-B56A5EE0F3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13" b="10375"/>
          <a:stretch/>
        </p:blipFill>
        <p:spPr bwMode="auto">
          <a:xfrm>
            <a:off x="318304" y="1209554"/>
            <a:ext cx="8267958" cy="458332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hteck 15">
            <a:extLst>
              <a:ext uri="{FF2B5EF4-FFF2-40B4-BE49-F238E27FC236}">
                <a16:creationId xmlns:a16="http://schemas.microsoft.com/office/drawing/2014/main" id="{667E0D82-74B6-4B8D-B433-A7658837F266}"/>
              </a:ext>
            </a:extLst>
          </p:cNvPr>
          <p:cNvSpPr/>
          <p:nvPr/>
        </p:nvSpPr>
        <p:spPr>
          <a:xfrm>
            <a:off x="434050" y="1209554"/>
            <a:ext cx="4313593" cy="2219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72399" y="487740"/>
            <a:ext cx="8409555" cy="900000"/>
          </a:xfrm>
        </p:spPr>
        <p:txBody>
          <a:bodyPr/>
          <a:lstStyle/>
          <a:p>
            <a:r>
              <a:rPr lang="en-US" dirty="0">
                <a:cs typeface="Arial"/>
              </a:rPr>
              <a:t>Current technology combinations and applications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27.04.2021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7E73FC54-BDFC-4323-A440-9A3149098CD8}"/>
              </a:ext>
            </a:extLst>
          </p:cNvPr>
          <p:cNvSpPr/>
          <p:nvPr/>
        </p:nvSpPr>
        <p:spPr>
          <a:xfrm>
            <a:off x="4572000" y="3429965"/>
            <a:ext cx="3989390" cy="213263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39090" lvl="1" indent="0">
              <a:lnSpc>
                <a:spcPct val="150000"/>
              </a:lnSpc>
            </a:pPr>
            <a:endParaRPr lang="en-US" sz="2000" dirty="0">
              <a:cs typeface="Arial"/>
            </a:endParaRPr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EA196543-66C1-4CC6-9761-E283A081B8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62359" y="3501216"/>
            <a:ext cx="4537311" cy="2061384"/>
          </a:xfrm>
        </p:spPr>
        <p:txBody>
          <a:bodyPr>
            <a:normAutofit/>
          </a:bodyPr>
          <a:lstStyle/>
          <a:p>
            <a:pPr marL="1023938" lvl="2" indent="-342900">
              <a:lnSpc>
                <a:spcPct val="150000"/>
              </a:lnSpc>
            </a:pPr>
            <a:r>
              <a:rPr lang="en-US" sz="1400" dirty="0"/>
              <a:t>Higher share of wind in commercial use</a:t>
            </a:r>
          </a:p>
          <a:p>
            <a:pPr marL="1023938" lvl="2" indent="-342900">
              <a:lnSpc>
                <a:spcPct val="150000"/>
              </a:lnSpc>
            </a:pPr>
            <a:r>
              <a:rPr lang="en-US" sz="1400" dirty="0"/>
              <a:t>Multiple: Combination of EES, TES, Gas e.g. </a:t>
            </a:r>
            <a:r>
              <a:rPr lang="en-US" sz="1400" dirty="0" err="1"/>
              <a:t>electrolizer</a:t>
            </a:r>
            <a:r>
              <a:rPr lang="en-US" sz="1400" dirty="0"/>
              <a:t> + fuel cells + EES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AA09AA32-C8FA-4863-B485-8EA69971F24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13" r="46265" b="54925"/>
          <a:stretch/>
        </p:blipFill>
        <p:spPr bwMode="auto">
          <a:xfrm>
            <a:off x="304895" y="1209554"/>
            <a:ext cx="4442749" cy="22204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858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44444E-6 L 0.22378 0.176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81" y="8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210000" y="2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Energy matching – Methods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27.04.2021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6655742-4A26-45F6-845F-87BE4F55E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1864" y="1223999"/>
            <a:ext cx="6700271" cy="2995701"/>
          </a:xfrm>
          <a:prstGeom prst="rect">
            <a:avLst/>
          </a:prstGeom>
        </p:spPr>
      </p:pic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F9A3F219-5AFE-4237-BB56-FF8381645BFC}"/>
              </a:ext>
            </a:extLst>
          </p:cNvPr>
          <p:cNvSpPr txBox="1">
            <a:spLocks/>
          </p:cNvSpPr>
          <p:nvPr/>
        </p:nvSpPr>
        <p:spPr bwMode="auto">
          <a:xfrm>
            <a:off x="572400" y="1496600"/>
            <a:ext cx="7772400" cy="2118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388938" rtl="0" eaLnBrk="0" fontAlgn="base" hangingPunct="0">
              <a:lnSpc>
                <a:spcPts val="1704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631825" indent="-242888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2pPr>
            <a:lvl3pPr marL="973138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3pPr>
            <a:lvl4pPr marL="1363663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4pPr>
            <a:lvl5pPr marL="1752600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5pPr>
            <a:lvl6pPr marL="2142942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Mixed integer linear programming models</a:t>
            </a:r>
          </a:p>
          <a:p>
            <a:pPr marL="68199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cs typeface="Arial"/>
              </a:rPr>
              <a:t>Most used for creating an optimized operation of smart components</a:t>
            </a:r>
          </a:p>
          <a:p>
            <a:pPr marL="68199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cs typeface="Arial"/>
              </a:rPr>
              <a:t>Based on constraints in system (Capacity, max. load/power/current/voltage, time etc.)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00" dirty="0">
              <a:cs typeface="Arial"/>
            </a:endParaRPr>
          </a:p>
          <a:p>
            <a:pPr marL="68199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b="1" dirty="0">
              <a:cs typeface="Arial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3723930"/>
            <a:ext cx="7772400" cy="191007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Arial"/>
              </a:rPr>
              <a:t>Optimization</a:t>
            </a:r>
          </a:p>
          <a:p>
            <a:pPr marL="68199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cs typeface="Arial"/>
              </a:rPr>
              <a:t>Optimizing for price, self consumption, grid relief, minimum load, max. efficiency etc.</a:t>
            </a:r>
          </a:p>
          <a:p>
            <a:pPr marL="68199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cs typeface="Arial"/>
              </a:rPr>
              <a:t>Demand side management</a:t>
            </a:r>
          </a:p>
          <a:p>
            <a:pPr marL="342900" indent="-342900">
              <a:lnSpc>
                <a:spcPct val="200000"/>
              </a:lnSpc>
              <a:buChar char="•"/>
            </a:pPr>
            <a:endParaRPr lang="en-US" sz="1600" b="1" dirty="0">
              <a:cs typeface="Arial"/>
            </a:endParaRPr>
          </a:p>
          <a:p>
            <a:pPr marL="342900" indent="-342900">
              <a:lnSpc>
                <a:spcPct val="150000"/>
              </a:lnSpc>
              <a:buChar char="•"/>
            </a:pPr>
            <a:endParaRPr lang="en-US" sz="600" b="1" dirty="0">
              <a:cs typeface="Arial"/>
            </a:endParaRPr>
          </a:p>
          <a:p>
            <a:pPr marL="681990" lvl="1" indent="-342900">
              <a:lnSpc>
                <a:spcPct val="150000"/>
              </a:lnSpc>
              <a:buChar char="•"/>
            </a:pPr>
            <a:endParaRPr lang="en-US" sz="16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863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Theoretical research and practice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27.04.2021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0D169C64-E78F-4AB9-A9D7-2DE0E86460C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09"/>
          <a:stretch/>
        </p:blipFill>
        <p:spPr bwMode="auto">
          <a:xfrm>
            <a:off x="491169" y="1387740"/>
            <a:ext cx="8161661" cy="360803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B2CCEE16-85BB-49D9-A968-142CDE5CBFDF}"/>
              </a:ext>
            </a:extLst>
          </p:cNvPr>
          <p:cNvSpPr txBox="1"/>
          <p:nvPr/>
        </p:nvSpPr>
        <p:spPr>
          <a:xfrm>
            <a:off x="256691" y="5022836"/>
            <a:ext cx="8161662" cy="958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23938" lvl="2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cs typeface="Arial"/>
              </a:rPr>
              <a:t>Discrepancy between research and projects</a:t>
            </a:r>
          </a:p>
          <a:p>
            <a:pPr marL="1023938" lvl="2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8419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8134278" cy="41364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Char char="•"/>
            </a:pPr>
            <a:r>
              <a:rPr lang="fi-FI" sz="2000" dirty="0"/>
              <a:t>Local electricity resources consists of wind and solar</a:t>
            </a:r>
            <a:endParaRPr lang="fi-FI" sz="2000" dirty="0">
              <a:cs typeface="Arial"/>
            </a:endParaRPr>
          </a:p>
          <a:p>
            <a:pPr marL="342900" indent="-342900">
              <a:lnSpc>
                <a:spcPct val="150000"/>
              </a:lnSpc>
              <a:buChar char="•"/>
            </a:pPr>
            <a:r>
              <a:rPr lang="fi-FI" sz="2000" dirty="0">
                <a:cs typeface="Arial"/>
              </a:rPr>
              <a:t>Energy </a:t>
            </a:r>
            <a:r>
              <a:rPr lang="fi-FI" sz="2000" dirty="0" err="1">
                <a:cs typeface="Arial"/>
              </a:rPr>
              <a:t>matching</a:t>
            </a:r>
            <a:r>
              <a:rPr lang="fi-FI" sz="2000" dirty="0">
                <a:cs typeface="Arial"/>
              </a:rPr>
              <a:t> </a:t>
            </a:r>
            <a:r>
              <a:rPr lang="fi-FI" sz="2000" dirty="0" err="1">
                <a:cs typeface="Arial"/>
              </a:rPr>
              <a:t>increases</a:t>
            </a:r>
            <a:r>
              <a:rPr lang="fi-FI" sz="2000" dirty="0">
                <a:cs typeface="Arial"/>
              </a:rPr>
              <a:t> </a:t>
            </a:r>
            <a:r>
              <a:rPr lang="fi-FI" sz="2000" dirty="0" err="1">
                <a:cs typeface="Arial"/>
              </a:rPr>
              <a:t>stability</a:t>
            </a:r>
            <a:r>
              <a:rPr lang="fi-FI" sz="2000" dirty="0">
                <a:cs typeface="Arial"/>
              </a:rPr>
              <a:t> and </a:t>
            </a:r>
            <a:r>
              <a:rPr lang="fi-FI" sz="2000" dirty="0" err="1">
                <a:cs typeface="Arial"/>
              </a:rPr>
              <a:t>profitability</a:t>
            </a:r>
            <a:r>
              <a:rPr lang="fi-FI" sz="2000" dirty="0">
                <a:cs typeface="Arial"/>
              </a:rPr>
              <a:t> of </a:t>
            </a:r>
            <a:r>
              <a:rPr lang="fi-FI" sz="2000" dirty="0" err="1">
                <a:cs typeface="Arial"/>
              </a:rPr>
              <a:t>the</a:t>
            </a:r>
            <a:r>
              <a:rPr lang="fi-FI" sz="2000" dirty="0">
                <a:cs typeface="Arial"/>
              </a:rPr>
              <a:t> </a:t>
            </a:r>
            <a:r>
              <a:rPr lang="fi-FI" sz="2000" dirty="0" err="1">
                <a:cs typeface="Arial"/>
              </a:rPr>
              <a:t>system</a:t>
            </a:r>
            <a:endParaRPr lang="fi-FI" sz="2000" dirty="0">
              <a:cs typeface="Arial"/>
            </a:endParaRPr>
          </a:p>
          <a:p>
            <a:pPr marL="342900" indent="-342900">
              <a:lnSpc>
                <a:spcPct val="150000"/>
              </a:lnSpc>
              <a:buChar char="•"/>
            </a:pPr>
            <a:r>
              <a:rPr lang="fi-FI" sz="2000" dirty="0">
                <a:cs typeface="Arial"/>
              </a:rPr>
              <a:t>Energy </a:t>
            </a:r>
            <a:r>
              <a:rPr lang="fi-FI" sz="2000" dirty="0" err="1">
                <a:cs typeface="Arial"/>
              </a:rPr>
              <a:t>matching</a:t>
            </a:r>
            <a:r>
              <a:rPr lang="fi-FI" sz="2000" dirty="0">
                <a:cs typeface="Arial"/>
              </a:rPr>
              <a:t> </a:t>
            </a:r>
            <a:r>
              <a:rPr lang="fi-FI" sz="2000" dirty="0" err="1">
                <a:cs typeface="Arial"/>
              </a:rPr>
              <a:t>can</a:t>
            </a:r>
            <a:r>
              <a:rPr lang="fi-FI" sz="2000" dirty="0">
                <a:cs typeface="Arial"/>
              </a:rPr>
              <a:t> </a:t>
            </a:r>
            <a:r>
              <a:rPr lang="fi-FI" sz="2000" dirty="0" err="1">
                <a:cs typeface="Arial"/>
              </a:rPr>
              <a:t>be</a:t>
            </a:r>
            <a:r>
              <a:rPr lang="fi-FI" sz="2000" dirty="0">
                <a:cs typeface="Arial"/>
              </a:rPr>
              <a:t> </a:t>
            </a:r>
            <a:r>
              <a:rPr lang="fi-FI" sz="2000" dirty="0" err="1">
                <a:cs typeface="Arial"/>
              </a:rPr>
              <a:t>done</a:t>
            </a:r>
          </a:p>
          <a:p>
            <a:pPr marL="681990" lvl="1" indent="-342900">
              <a:lnSpc>
                <a:spcPct val="150000"/>
              </a:lnSpc>
              <a:buChar char="•"/>
            </a:pPr>
            <a:r>
              <a:rPr lang="fi-FI" sz="2000" dirty="0">
                <a:cs typeface="Arial"/>
              </a:rPr>
              <a:t>By </a:t>
            </a:r>
            <a:r>
              <a:rPr lang="fi-FI" sz="2000" dirty="0" err="1">
                <a:cs typeface="Arial"/>
              </a:rPr>
              <a:t>load</a:t>
            </a:r>
            <a:r>
              <a:rPr lang="fi-FI" sz="2000" dirty="0">
                <a:cs typeface="Arial"/>
              </a:rPr>
              <a:t> side management</a:t>
            </a:r>
          </a:p>
          <a:p>
            <a:pPr marL="681990" lvl="1" indent="-342900">
              <a:lnSpc>
                <a:spcPct val="150000"/>
              </a:lnSpc>
              <a:buChar char="•"/>
            </a:pPr>
            <a:r>
              <a:rPr lang="fi-FI" sz="2000" dirty="0">
                <a:cs typeface="Arial"/>
              </a:rPr>
              <a:t>Smart energy storages</a:t>
            </a:r>
          </a:p>
          <a:p>
            <a:pPr marL="0" indent="0">
              <a:lnSpc>
                <a:spcPct val="150000"/>
              </a:lnSpc>
            </a:pPr>
            <a:endParaRPr lang="fi-FI" sz="2000" dirty="0">
              <a:cs typeface="Arial"/>
            </a:endParaRPr>
          </a:p>
          <a:p>
            <a:pPr>
              <a:lnSpc>
                <a:spcPct val="150000"/>
              </a:lnSpc>
              <a:buChar char="•"/>
            </a:pPr>
            <a:endParaRPr lang="en-US" sz="2000" dirty="0"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Conclusions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27.04.2021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3155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399" y="1276141"/>
            <a:ext cx="7999201" cy="4692267"/>
          </a:xfrm>
        </p:spPr>
        <p:txBody>
          <a:bodyPr>
            <a:normAutofit/>
          </a:bodyPr>
          <a:lstStyle/>
          <a:p>
            <a:r>
              <a:rPr lang="en-US" sz="1100" b="0" dirty="0">
                <a:cs typeface="Arial"/>
              </a:rPr>
              <a:t>W. P. </a:t>
            </a:r>
            <a:r>
              <a:rPr lang="en-US" sz="1100" b="0" dirty="0" err="1">
                <a:cs typeface="Arial"/>
              </a:rPr>
              <a:t>Schill</a:t>
            </a:r>
            <a:r>
              <a:rPr lang="en-US" sz="1100" b="0" dirty="0">
                <a:cs typeface="Arial"/>
              </a:rPr>
              <a:t>, A. </a:t>
            </a:r>
            <a:r>
              <a:rPr lang="en-US" sz="1100" b="0" dirty="0" err="1">
                <a:cs typeface="Arial"/>
              </a:rPr>
              <a:t>Zerrahn</a:t>
            </a:r>
            <a:r>
              <a:rPr lang="en-US" sz="1100" b="0" dirty="0">
                <a:cs typeface="Arial"/>
              </a:rPr>
              <a:t>, and F. Kunz, ‘</a:t>
            </a:r>
            <a:r>
              <a:rPr lang="en-US" sz="1100" b="0" dirty="0" err="1">
                <a:cs typeface="Arial"/>
              </a:rPr>
              <a:t>Prosumage</a:t>
            </a:r>
            <a:r>
              <a:rPr lang="en-US" sz="1100" b="0" dirty="0">
                <a:cs typeface="Arial"/>
              </a:rPr>
              <a:t> of solar electricity: Pros, cons, and the system perspective’, International Association for Energy Economics, 2017. </a:t>
            </a:r>
            <a:r>
              <a:rPr lang="en-US" sz="1100" b="0" dirty="0" err="1">
                <a:cs typeface="Arial"/>
              </a:rPr>
              <a:t>doi</a:t>
            </a:r>
            <a:r>
              <a:rPr lang="en-US" sz="1100" b="0" dirty="0">
                <a:cs typeface="Arial"/>
              </a:rPr>
              <a:t>: 10.5547/2160-5890.6.1.wsch.</a:t>
            </a:r>
          </a:p>
          <a:p>
            <a:r>
              <a:rPr lang="en-US" sz="1100" b="0" dirty="0">
                <a:cs typeface="Arial"/>
              </a:rPr>
              <a:t>D. </a:t>
            </a:r>
            <a:r>
              <a:rPr lang="en-US" sz="1100" b="0" dirty="0" err="1">
                <a:cs typeface="Arial"/>
              </a:rPr>
              <a:t>Grosspietsch</a:t>
            </a:r>
            <a:r>
              <a:rPr lang="en-US" sz="1100" b="0" dirty="0">
                <a:cs typeface="Arial"/>
              </a:rPr>
              <a:t>, M. </a:t>
            </a:r>
            <a:r>
              <a:rPr lang="en-US" sz="1100" b="0" dirty="0" err="1">
                <a:cs typeface="Arial"/>
              </a:rPr>
              <a:t>Saenger</a:t>
            </a:r>
            <a:r>
              <a:rPr lang="en-US" sz="1100" b="0" dirty="0">
                <a:cs typeface="Arial"/>
              </a:rPr>
              <a:t>, and B. </a:t>
            </a:r>
            <a:r>
              <a:rPr lang="en-US" sz="1100" b="0" dirty="0" err="1">
                <a:cs typeface="Arial"/>
              </a:rPr>
              <a:t>Girod</a:t>
            </a:r>
            <a:r>
              <a:rPr lang="en-US" sz="1100" b="0" dirty="0">
                <a:cs typeface="Arial"/>
              </a:rPr>
              <a:t>, ‘Matching decentralized energy production and local consumption: A review of renewable energy systems with conversion and storage technologies’, Wiley </a:t>
            </a:r>
            <a:r>
              <a:rPr lang="en-US" sz="1100" b="0" dirty="0" err="1">
                <a:cs typeface="Arial"/>
              </a:rPr>
              <a:t>Interdiscip</a:t>
            </a:r>
            <a:r>
              <a:rPr lang="en-US" sz="1100" b="0" dirty="0">
                <a:cs typeface="Arial"/>
              </a:rPr>
              <a:t>. Rev. Energy Environ., vol. 8, no. 4, pp. 1–18, 2019, </a:t>
            </a:r>
            <a:r>
              <a:rPr lang="en-US" sz="1100" b="0" dirty="0" err="1">
                <a:cs typeface="Arial"/>
              </a:rPr>
              <a:t>doi</a:t>
            </a:r>
            <a:r>
              <a:rPr lang="en-US" sz="1100" b="0" dirty="0">
                <a:cs typeface="Arial"/>
              </a:rPr>
              <a:t>: 10.1002/wene.336.</a:t>
            </a:r>
          </a:p>
          <a:p>
            <a:r>
              <a:rPr lang="en-US" sz="1100" b="0" dirty="0">
                <a:cs typeface="Arial"/>
              </a:rPr>
              <a:t>M. La Scala, From Smart Grids to Smart Cities, 1st ed. ISTE Ltd and John Wiley &amp; Sons, Inc., 2016.</a:t>
            </a:r>
          </a:p>
          <a:p>
            <a:r>
              <a:rPr lang="en-US" sz="1100" b="0" dirty="0">
                <a:cs typeface="Arial"/>
              </a:rPr>
              <a:t>Wang, </a:t>
            </a:r>
            <a:r>
              <a:rPr lang="en-US" sz="1100" b="0" dirty="0" err="1">
                <a:cs typeface="Arial"/>
              </a:rPr>
              <a:t>Caisheng</a:t>
            </a:r>
            <a:r>
              <a:rPr lang="en-US" sz="1100" b="0" dirty="0">
                <a:cs typeface="Arial"/>
              </a:rPr>
              <a:t>, and M. Hashem Nehrir. "Power management of a stand-alone wind/photovoltaic/fuel cell energy system." IEEE transactions on energy conversion 23.3 (2008): 957-967.</a:t>
            </a:r>
          </a:p>
          <a:p>
            <a:r>
              <a:rPr lang="en-US" sz="1100" b="0" dirty="0">
                <a:cs typeface="Arial"/>
              </a:rPr>
              <a:t>Kelleher, J., and J. V. Ringwood. "A computational tool for evaluating the economics of solar and wind microgeneration of electricity." Energy 34.4 (2009): 401-409.</a:t>
            </a:r>
          </a:p>
          <a:p>
            <a:r>
              <a:rPr lang="en-US" sz="1100" b="0" dirty="0">
                <a:cs typeface="Arial"/>
              </a:rPr>
              <a:t> </a:t>
            </a:r>
            <a:r>
              <a:rPr lang="en-US" sz="1100" b="0" dirty="0" err="1">
                <a:cs typeface="Arial"/>
              </a:rPr>
              <a:t>Pipattanasomporn</a:t>
            </a:r>
            <a:r>
              <a:rPr lang="en-US" sz="1100" b="0" dirty="0">
                <a:cs typeface="Arial"/>
              </a:rPr>
              <a:t>, M.,  </a:t>
            </a:r>
            <a:r>
              <a:rPr lang="en-US" sz="1100" b="0" dirty="0" err="1">
                <a:cs typeface="Arial"/>
              </a:rPr>
              <a:t>Kuzlu</a:t>
            </a:r>
            <a:r>
              <a:rPr lang="en-US" sz="1100" b="0" dirty="0">
                <a:cs typeface="Arial"/>
              </a:rPr>
              <a:t>, M., Rahman, S. "</a:t>
            </a:r>
            <a:r>
              <a:rPr lang="en-US" sz="1100" b="0" dirty="0"/>
              <a:t>An Algorithm for Intelligent Home Energy Management and Demand Response Analysis</a:t>
            </a:r>
            <a:r>
              <a:rPr lang="en-US" sz="1100" b="0" dirty="0">
                <a:cs typeface="Arial"/>
              </a:rPr>
              <a:t>", IEEE Transactions on Smart Grid ( Volume: 3, Issue: 4, Dec. 2012 )</a:t>
            </a:r>
          </a:p>
          <a:p>
            <a:r>
              <a:rPr lang="en-US" sz="1100" b="0" dirty="0" err="1">
                <a:cs typeface="Arial"/>
              </a:rPr>
              <a:t>Hittinger</a:t>
            </a:r>
            <a:r>
              <a:rPr lang="en-US" sz="1100" b="0" dirty="0">
                <a:cs typeface="Arial"/>
              </a:rPr>
              <a:t>, Eric. "Distributed generation: Residential storage comes at a cost." Nature Energy 2.2 (2017): 17006.</a:t>
            </a:r>
          </a:p>
          <a:p>
            <a:r>
              <a:rPr lang="en-US" sz="1100" b="0" dirty="0">
                <a:cs typeface="Arial"/>
              </a:rPr>
              <a:t>Brahman et Al. “Optimal electrical and thermal energy management of a residential energy hub, integrating demand response and energy storage system”. Energy and Buildings 90 (2015) 65–75</a:t>
            </a:r>
          </a:p>
          <a:p>
            <a:r>
              <a:rPr lang="en-US" sz="1100" b="0" dirty="0"/>
              <a:t>https://www.wemag.com/energiesparberatung/stromverbrauch-single-2-3-4-personen-haushalt</a:t>
            </a:r>
          </a:p>
          <a:p>
            <a:r>
              <a:rPr lang="en-US" sz="1100" b="0" dirty="0"/>
              <a:t>https://www.energieheld.de/solaranlage/photovoltaik</a:t>
            </a:r>
          </a:p>
          <a:p>
            <a:r>
              <a:rPr lang="en-US" sz="1100" b="0" dirty="0">
                <a:cs typeface="Arial"/>
              </a:rPr>
              <a:t>https://electrical-engineering-portal.com/smart-load-management-strategies-to-save-energy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References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27.04.2021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070026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alto Content - Green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2</TotalTime>
  <Words>1235</Words>
  <Application>Microsoft Office PowerPoint</Application>
  <PresentationFormat>On-screen Show (4:3)</PresentationFormat>
  <Paragraphs>161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ＭＳ Ｐゴシック</vt:lpstr>
      <vt:lpstr>Arial</vt:lpstr>
      <vt:lpstr>Calibri</vt:lpstr>
      <vt:lpstr>Courier New</vt:lpstr>
      <vt:lpstr>Symbol</vt:lpstr>
      <vt:lpstr>Times New Roman</vt:lpstr>
      <vt:lpstr>Wingdings</vt:lpstr>
      <vt:lpstr>presentation</vt:lpstr>
      <vt:lpstr>Aalto Content - Green</vt:lpstr>
      <vt:lpstr>ELEC-E8423 - Smart Grid  Prosumer / Consumers. Local energy resources and energy matching</vt:lpstr>
      <vt:lpstr>Introduction</vt:lpstr>
      <vt:lpstr>Motivation</vt:lpstr>
      <vt:lpstr>Local energy resources and storages </vt:lpstr>
      <vt:lpstr>Current technology combinations and applications</vt:lpstr>
      <vt:lpstr>Energy matching – Methods</vt:lpstr>
      <vt:lpstr>Theoretical research and practice</vt:lpstr>
      <vt:lpstr>Conclusions</vt:lpstr>
      <vt:lpstr>References</vt:lpstr>
      <vt:lpstr>ELEC-E8423 - Smart Grid  Prosumer / Consumers. Local energy resources and energy matching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27_Prosumer_Consumer_Local energy resources and matching_bufler</dc:title>
  <dc:creator>quirinbu@outlook.com</dc:creator>
  <cp:lastModifiedBy>Lehtonen Matti</cp:lastModifiedBy>
  <cp:revision>1187</cp:revision>
  <dcterms:created xsi:type="dcterms:W3CDTF">2010-03-23T14:57:30Z</dcterms:created>
  <dcterms:modified xsi:type="dcterms:W3CDTF">2021-04-27T06:27:58Z</dcterms:modified>
</cp:coreProperties>
</file>