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 id="2147483654"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797675" cy="9874250"/>
  <p:embeddedFontLst>
    <p:embeddedFont>
      <p:font typeface="Calibri" panose="020F0502020204030204" pitchFamily="34" charset="0"/>
      <p:regular r:id="rId14"/>
      <p:bold r:id="rId15"/>
      <p:italic r:id="rId16"/>
      <p:boldItalic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3713"/>
          </a:xfrm>
          <a:prstGeom prst="rect">
            <a:avLst/>
          </a:prstGeom>
          <a:noFill/>
          <a:ln>
            <a:noFill/>
          </a:ln>
        </p:spPr>
        <p:txBody>
          <a:bodyPr spcFirstLastPara="1" wrap="square" lIns="92775" tIns="46375" rIns="92775" bIns="463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3713"/>
          </a:xfrm>
          <a:prstGeom prst="rect">
            <a:avLst/>
          </a:prstGeom>
          <a:noFill/>
          <a:ln>
            <a:noFill/>
          </a:ln>
        </p:spPr>
        <p:txBody>
          <a:bodyPr spcFirstLastPara="1" wrap="square" lIns="92775" tIns="46375" rIns="92775" bIns="463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rmAutofit/>
          </a:bodyPr>
          <a:lstStyle>
            <a:lvl1pPr marL="457200" marR="0" lvl="0"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3pPr>
            <a:lvl4pPr marL="1828800" marR="0" lvl="3"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30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950"/>
            <a:ext cx="2946400" cy="493713"/>
          </a:xfrm>
          <a:prstGeom prst="rect">
            <a:avLst/>
          </a:prstGeom>
          <a:noFill/>
          <a:ln>
            <a:noFill/>
          </a:ln>
        </p:spPr>
        <p:txBody>
          <a:bodyPr spcFirstLastPara="1" wrap="square" lIns="92775" tIns="46375" rIns="92775" bIns="463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378950"/>
            <a:ext cx="2946400" cy="493713"/>
          </a:xfrm>
          <a:prstGeom prst="rect">
            <a:avLst/>
          </a:prstGeom>
          <a:noFill/>
          <a:ln>
            <a:noFill/>
          </a:ln>
        </p:spPr>
        <p:txBody>
          <a:bodyPr spcFirstLastPara="1" wrap="square" lIns="92775" tIns="46375" rIns="92775" bIns="46375"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ae6bd8e43_0_0: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ae6bd8e43_0_0: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164" name="Google Shape;164;gcae6bd8e43_0_0: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5e983c110_0_0: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5e983c110_0_0: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89" name="Google Shape;89;gc5e983c110_0_0: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5e983c110_0_9: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5e983c110_0_9: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99" name="Google Shape;99;gc5e983c110_0_9: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5e983c110_0_18: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5e983c110_0_18: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110" name="Google Shape;110;gc5e983c110_0_18: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5e983c110_0_27: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5e983c110_0_27: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121" name="Google Shape;121;gc5e983c110_0_27: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5e983c110_0_36: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5e983c110_0_36: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132" name="Google Shape;132;gc5e983c110_0_36: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5e983c110_0_45:notes"/>
          <p:cNvSpPr>
            <a:spLocks noGrp="1" noRot="1" noChangeAspect="1"/>
          </p:cNvSpPr>
          <p:nvPr>
            <p:ph type="sldImg" idx="2"/>
          </p:nvPr>
        </p:nvSpPr>
        <p:spPr>
          <a:xfrm>
            <a:off x="931863" y="741363"/>
            <a:ext cx="49338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5e983c110_0_45:notes"/>
          <p:cNvSpPr txBox="1">
            <a:spLocks noGrp="1"/>
          </p:cNvSpPr>
          <p:nvPr>
            <p:ph type="body" idx="1"/>
          </p:nvPr>
        </p:nvSpPr>
        <p:spPr>
          <a:xfrm>
            <a:off x="679450" y="4689475"/>
            <a:ext cx="5438700" cy="4443300"/>
          </a:xfrm>
          <a:prstGeom prst="rect">
            <a:avLst/>
          </a:prstGeom>
        </p:spPr>
        <p:txBody>
          <a:bodyPr spcFirstLastPara="1" wrap="square" lIns="92775" tIns="46375" rIns="92775" bIns="46375" anchor="t" anchorCtr="0">
            <a:normAutofit/>
          </a:bodyPr>
          <a:lstStyle/>
          <a:p>
            <a:pPr marL="0" lvl="0" indent="0" algn="l" rtl="0">
              <a:spcBef>
                <a:spcPts val="300"/>
              </a:spcBef>
              <a:spcAft>
                <a:spcPts val="0"/>
              </a:spcAft>
              <a:buNone/>
            </a:pPr>
            <a:endParaRPr/>
          </a:p>
        </p:txBody>
      </p:sp>
      <p:sp>
        <p:nvSpPr>
          <p:cNvPr id="143" name="Google Shape;143;gc5e983c110_0_45:notes"/>
          <p:cNvSpPr txBox="1">
            <a:spLocks noGrp="1"/>
          </p:cNvSpPr>
          <p:nvPr>
            <p:ph type="sldNum" idx="12"/>
          </p:nvPr>
        </p:nvSpPr>
        <p:spPr>
          <a:xfrm>
            <a:off x="3849688" y="9378950"/>
            <a:ext cx="2946300" cy="493800"/>
          </a:xfrm>
          <a:prstGeom prst="rect">
            <a:avLst/>
          </a:prstGeom>
        </p:spPr>
        <p:txBody>
          <a:bodyPr spcFirstLastPara="1" wrap="square" lIns="92775" tIns="46375" rIns="92775" bIns="46375"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931863" y="741363"/>
            <a:ext cx="493395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79450" y="4689475"/>
            <a:ext cx="5438775" cy="4443413"/>
          </a:xfrm>
          <a:prstGeom prst="rect">
            <a:avLst/>
          </a:prstGeom>
          <a:noFill/>
          <a:ln>
            <a:noFill/>
          </a:ln>
        </p:spPr>
        <p:txBody>
          <a:bodyPr spcFirstLastPara="1" wrap="square" lIns="92775" tIns="46375" rIns="92775" bIns="46375" anchor="t" anchorCtr="0">
            <a:norm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572400" y="1772220"/>
            <a:ext cx="7772400" cy="1086181"/>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3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72400" y="2858401"/>
            <a:ext cx="6285600" cy="2339529"/>
          </a:xfrm>
          <a:prstGeom prst="rect">
            <a:avLst/>
          </a:prstGeom>
          <a:noFill/>
          <a:ln>
            <a:noFill/>
          </a:ln>
        </p:spPr>
        <p:txBody>
          <a:bodyPr spcFirstLastPara="1" wrap="square" lIns="0" tIns="0" rIns="0" bIns="0" anchor="t" anchorCtr="0">
            <a:normAutofit/>
          </a:bodyPr>
          <a:lstStyle>
            <a:lvl1pPr lvl="0" algn="l">
              <a:lnSpc>
                <a:spcPct val="110800"/>
              </a:lnSpc>
              <a:spcBef>
                <a:spcPts val="400"/>
              </a:spcBef>
              <a:spcAft>
                <a:spcPts val="0"/>
              </a:spcAft>
              <a:buClr>
                <a:srgbClr val="FFFFFF"/>
              </a:buClr>
              <a:buSzPts val="2000"/>
              <a:buNone/>
              <a:defRPr sz="2000">
                <a:solidFill>
                  <a:srgbClr val="FFFFFF"/>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40"/>
              </a:spcBef>
              <a:spcAft>
                <a:spcPts val="0"/>
              </a:spcAft>
              <a:buClr>
                <a:srgbClr val="888888"/>
              </a:buClr>
              <a:buSzPts val="1700"/>
              <a:buNone/>
              <a:defRPr>
                <a:solidFill>
                  <a:srgbClr val="888888"/>
                </a:solidFill>
              </a:defRPr>
            </a:lvl4pPr>
            <a:lvl5pPr lvl="4" algn="ctr">
              <a:spcBef>
                <a:spcPts val="340"/>
              </a:spcBef>
              <a:spcAft>
                <a:spcPts val="0"/>
              </a:spcAft>
              <a:buClr>
                <a:srgbClr val="888888"/>
              </a:buClr>
              <a:buSzPts val="1700"/>
              <a:buNone/>
              <a:defRPr>
                <a:solidFill>
                  <a:srgbClr val="888888"/>
                </a:solidFill>
              </a:defRPr>
            </a:lvl5pPr>
            <a:lvl6pPr lvl="5" algn="ctr">
              <a:spcBef>
                <a:spcPts val="340"/>
              </a:spcBef>
              <a:spcAft>
                <a:spcPts val="0"/>
              </a:spcAft>
              <a:buClr>
                <a:srgbClr val="888888"/>
              </a:buClr>
              <a:buSzPts val="1700"/>
              <a:buNone/>
              <a:defRPr>
                <a:solidFill>
                  <a:srgbClr val="888888"/>
                </a:solidFill>
              </a:defRPr>
            </a:lvl6pPr>
            <a:lvl7pPr lvl="6" algn="ctr">
              <a:spcBef>
                <a:spcPts val="340"/>
              </a:spcBef>
              <a:spcAft>
                <a:spcPts val="0"/>
              </a:spcAft>
              <a:buClr>
                <a:srgbClr val="888888"/>
              </a:buClr>
              <a:buSzPts val="1700"/>
              <a:buNone/>
              <a:defRPr>
                <a:solidFill>
                  <a:srgbClr val="888888"/>
                </a:solidFill>
              </a:defRPr>
            </a:lvl7pPr>
            <a:lvl8pPr lvl="7" algn="ctr">
              <a:spcBef>
                <a:spcPts val="340"/>
              </a:spcBef>
              <a:spcAft>
                <a:spcPts val="0"/>
              </a:spcAft>
              <a:buClr>
                <a:srgbClr val="888888"/>
              </a:buClr>
              <a:buSzPts val="1700"/>
              <a:buNone/>
              <a:defRPr>
                <a:solidFill>
                  <a:srgbClr val="888888"/>
                </a:solidFill>
              </a:defRPr>
            </a:lvl8pPr>
            <a:lvl9pPr lvl="8" algn="ctr">
              <a:spcBef>
                <a:spcPts val="340"/>
              </a:spcBef>
              <a:spcAft>
                <a:spcPts val="0"/>
              </a:spcAft>
              <a:buClr>
                <a:srgbClr val="888888"/>
              </a:buClr>
              <a:buSzPts val="1700"/>
              <a:buNone/>
              <a:defRPr>
                <a:solidFill>
                  <a:srgbClr val="888888"/>
                </a:solidFill>
              </a:defRPr>
            </a:lvl9pPr>
          </a:lstStyle>
          <a:p>
            <a:endParaRPr/>
          </a:p>
        </p:txBody>
      </p:sp>
      <p:sp>
        <p:nvSpPr>
          <p:cNvPr id="20" name="Google Shape;20;p2"/>
          <p:cNvSpPr txBox="1">
            <a:spLocks noGrp="1"/>
          </p:cNvSpPr>
          <p:nvPr>
            <p:ph type="body" idx="2"/>
          </p:nvPr>
        </p:nvSpPr>
        <p:spPr>
          <a:xfrm>
            <a:off x="572401" y="5961599"/>
            <a:ext cx="2049245" cy="177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1">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572400" y="6137467"/>
            <a:ext cx="2049244" cy="457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
          <p:cNvSpPr txBox="1">
            <a:spLocks noGrp="1"/>
          </p:cNvSpPr>
          <p:nvPr>
            <p:ph type="body" idx="4"/>
          </p:nvPr>
        </p:nvSpPr>
        <p:spPr>
          <a:xfrm>
            <a:off x="2862387" y="6137467"/>
            <a:ext cx="2027114" cy="4572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5"/>
          </p:nvPr>
        </p:nvSpPr>
        <p:spPr>
          <a:xfrm>
            <a:off x="7427603" y="5961599"/>
            <a:ext cx="1132198" cy="633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body" idx="6"/>
          </p:nvPr>
        </p:nvSpPr>
        <p:spPr>
          <a:xfrm>
            <a:off x="5143295" y="5961067"/>
            <a:ext cx="1962357" cy="6341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2"/>
              </a:buClr>
              <a:buSzPts val="1000"/>
              <a:buNone/>
              <a:defRPr sz="1000" b="1">
                <a:solidFill>
                  <a:schemeClr val="lt2"/>
                </a:solidFill>
                <a:latin typeface="Arial"/>
                <a:ea typeface="Arial"/>
                <a:cs typeface="Arial"/>
                <a:sym typeface="Arial"/>
              </a:defRPr>
            </a:lvl1pPr>
            <a:lvl2pPr marL="914400" lvl="1" indent="-292100" algn="l">
              <a:spcBef>
                <a:spcPts val="200"/>
              </a:spcBef>
              <a:spcAft>
                <a:spcPts val="0"/>
              </a:spcAft>
              <a:buClr>
                <a:schemeClr val="dk1"/>
              </a:buClr>
              <a:buSzPts val="1000"/>
              <a:buChar char="–"/>
              <a:defRPr sz="1000">
                <a:latin typeface="Arial"/>
                <a:ea typeface="Arial"/>
                <a:cs typeface="Arial"/>
                <a:sym typeface="Arial"/>
              </a:defRPr>
            </a:lvl2pPr>
            <a:lvl3pPr marL="1371600" lvl="2" indent="-292100" algn="l">
              <a:spcBef>
                <a:spcPts val="200"/>
              </a:spcBef>
              <a:spcAft>
                <a:spcPts val="0"/>
              </a:spcAft>
              <a:buClr>
                <a:schemeClr val="dk1"/>
              </a:buClr>
              <a:buSzPts val="1000"/>
              <a:buChar char="•"/>
              <a:defRPr sz="1000">
                <a:latin typeface="Arial"/>
                <a:ea typeface="Arial"/>
                <a:cs typeface="Arial"/>
                <a:sym typeface="Arial"/>
              </a:defRPr>
            </a:lvl3pPr>
            <a:lvl4pPr marL="1828800" lvl="3" indent="-292100" algn="l">
              <a:spcBef>
                <a:spcPts val="200"/>
              </a:spcBef>
              <a:spcAft>
                <a:spcPts val="0"/>
              </a:spcAft>
              <a:buClr>
                <a:schemeClr val="dk1"/>
              </a:buClr>
              <a:buSzPts val="1000"/>
              <a:buChar char="–"/>
              <a:defRPr sz="1000">
                <a:latin typeface="Arial"/>
                <a:ea typeface="Arial"/>
                <a:cs typeface="Arial"/>
                <a:sym typeface="Arial"/>
              </a:defRPr>
            </a:lvl4pPr>
            <a:lvl5pPr marL="2286000" lvl="4" indent="-292100" algn="l">
              <a:spcBef>
                <a:spcPts val="200"/>
              </a:spcBef>
              <a:spcAft>
                <a:spcPts val="0"/>
              </a:spcAft>
              <a:buClr>
                <a:schemeClr val="dk1"/>
              </a:buClr>
              <a:buSzPts val="1000"/>
              <a:buChar char="»"/>
              <a:defRPr sz="10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
          <p:cNvSpPr txBox="1">
            <a:spLocks noGrp="1"/>
          </p:cNvSpPr>
          <p:nvPr>
            <p:ph type="dt" idx="10"/>
          </p:nvPr>
        </p:nvSpPr>
        <p:spPr>
          <a:xfrm>
            <a:off x="2860675" y="5961063"/>
            <a:ext cx="2027238" cy="1778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
        <p:cNvGrpSpPr/>
        <p:nvPr/>
      </p:nvGrpSpPr>
      <p:grpSpPr>
        <a:xfrm>
          <a:off x="0" y="0"/>
          <a:ext cx="0" cy="0"/>
          <a:chOff x="0" y="0"/>
          <a:chExt cx="0" cy="0"/>
        </a:xfrm>
      </p:grpSpPr>
      <p:sp>
        <p:nvSpPr>
          <p:cNvPr id="34" name="Google Shape;34;p4"/>
          <p:cNvSpPr/>
          <p:nvPr/>
        </p:nvSpPr>
        <p:spPr>
          <a:xfrm>
            <a:off x="573088" y="5813425"/>
            <a:ext cx="7988300" cy="65088"/>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35" name="Google Shape;35;p4"/>
          <p:cNvSpPr/>
          <p:nvPr/>
        </p:nvSpPr>
        <p:spPr>
          <a:xfrm>
            <a:off x="573088" y="1138238"/>
            <a:ext cx="7988300" cy="63500"/>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36" name="Google Shape;36;p4"/>
          <p:cNvSpPr txBox="1">
            <a:spLocks noGrp="1"/>
          </p:cNvSpPr>
          <p:nvPr>
            <p:ph type="body" idx="1"/>
          </p:nvPr>
        </p:nvSpPr>
        <p:spPr>
          <a:xfrm>
            <a:off x="572400" y="1497600"/>
            <a:ext cx="6285600" cy="41364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3"/>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4"/>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4"/>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4"/>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r>
              <a:rPr lang="fi-FI"/>
              <a:t>Page </a:t>
            </a: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5"/>
          <p:cNvSpPr/>
          <p:nvPr/>
        </p:nvSpPr>
        <p:spPr>
          <a:xfrm>
            <a:off x="573088" y="5813425"/>
            <a:ext cx="7988300" cy="65088"/>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r>
              <a:rPr lang="fi-FI" sz="1500" b="0" i="0" u="none" strike="noStrike" cap="none">
                <a:solidFill>
                  <a:schemeClr val="accent2"/>
                </a:solidFill>
                <a:latin typeface="Arial"/>
                <a:ea typeface="Arial"/>
                <a:cs typeface="Arial"/>
                <a:sym typeface="Arial"/>
              </a:rPr>
              <a:t>  </a:t>
            </a:r>
            <a:endParaRPr/>
          </a:p>
        </p:txBody>
      </p:sp>
      <p:sp>
        <p:nvSpPr>
          <p:cNvPr id="45" name="Google Shape;45;p5"/>
          <p:cNvSpPr txBox="1">
            <a:spLocks noGrp="1"/>
          </p:cNvSpPr>
          <p:nvPr>
            <p:ph type="body" idx="1"/>
          </p:nvPr>
        </p:nvSpPr>
        <p:spPr>
          <a:xfrm>
            <a:off x="572400" y="1497600"/>
            <a:ext cx="6285600" cy="4136400"/>
          </a:xfrm>
          <a:prstGeom prst="rect">
            <a:avLst/>
          </a:prstGeom>
          <a:noFill/>
          <a:ln>
            <a:noFill/>
          </a:ln>
        </p:spPr>
        <p:txBody>
          <a:bodyPr spcFirstLastPara="1" wrap="square" lIns="0" tIns="0" rIns="0" bIns="0" anchor="t" anchorCtr="0">
            <a:normAutofit/>
          </a:bodyPr>
          <a:lstStyle>
            <a:lvl1pPr marL="457200" lvl="0" indent="-228600" algn="l">
              <a:lnSpc>
                <a:spcPct val="121714"/>
              </a:lnSpc>
              <a:spcBef>
                <a:spcPts val="280"/>
              </a:spcBef>
              <a:spcAft>
                <a:spcPts val="0"/>
              </a:spcAft>
              <a:buClr>
                <a:schemeClr val="dk1"/>
              </a:buClr>
              <a:buSzPts val="1400"/>
              <a:buNone/>
              <a:defRPr sz="1400" b="1"/>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5"/>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accent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5"/>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5"/>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5"/>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2"/>
        <p:cNvGrpSpPr/>
        <p:nvPr/>
      </p:nvGrpSpPr>
      <p:grpSpPr>
        <a:xfrm>
          <a:off x="0" y="0"/>
          <a:ext cx="0" cy="0"/>
          <a:chOff x="0" y="0"/>
          <a:chExt cx="0" cy="0"/>
        </a:xfrm>
      </p:grpSpPr>
      <p:sp>
        <p:nvSpPr>
          <p:cNvPr id="53" name="Google Shape;53;p6"/>
          <p:cNvSpPr/>
          <p:nvPr/>
        </p:nvSpPr>
        <p:spPr>
          <a:xfrm>
            <a:off x="406400" y="406400"/>
            <a:ext cx="8326438" cy="5472113"/>
          </a:xfrm>
          <a:prstGeom prst="rect">
            <a:avLst/>
          </a:prstGeom>
          <a:solidFill>
            <a:schemeClr val="accent2"/>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
        <p:nvSpPr>
          <p:cNvPr id="54" name="Google Shape;54;p6"/>
          <p:cNvSpPr txBox="1">
            <a:spLocks noGrp="1"/>
          </p:cNvSpPr>
          <p:nvPr>
            <p:ph type="ctrTitle"/>
          </p:nvPr>
        </p:nvSpPr>
        <p:spPr>
          <a:xfrm>
            <a:off x="572400" y="547000"/>
            <a:ext cx="7772400" cy="22064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700" b="1">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5143500" y="6145215"/>
            <a:ext cx="1536700"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6"/>
          <p:cNvSpPr txBox="1">
            <a:spLocks noGrp="1"/>
          </p:cNvSpPr>
          <p:nvPr>
            <p:ph type="body" idx="2"/>
          </p:nvPr>
        </p:nvSpPr>
        <p:spPr>
          <a:xfrm>
            <a:off x="6859589" y="6145215"/>
            <a:ext cx="1701801" cy="382645"/>
          </a:xfrm>
          <a:prstGeom prst="rect">
            <a:avLst/>
          </a:prstGeom>
          <a:noFill/>
          <a:ln>
            <a:noFill/>
          </a:ln>
        </p:spPr>
        <p:txBody>
          <a:bodyPr spcFirstLastPara="1" wrap="square" lIns="0" tIns="0" rIns="0" bIns="0" anchor="t" anchorCtr="0">
            <a:noAutofit/>
          </a:bodyPr>
          <a:lstStyle>
            <a:lvl1pPr marL="457200" lvl="0" indent="-228600" algn="l">
              <a:lnSpc>
                <a:spcPct val="101250"/>
              </a:lnSpc>
              <a:spcBef>
                <a:spcPts val="0"/>
              </a:spcBef>
              <a:spcAft>
                <a:spcPts val="0"/>
              </a:spcAft>
              <a:buClr>
                <a:schemeClr val="lt2"/>
              </a:buClr>
              <a:buSzPts val="800"/>
              <a:buNone/>
              <a:defRPr sz="800" b="1">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6"/>
          <p:cNvSpPr txBox="1">
            <a:spLocks noGrp="1"/>
          </p:cNvSpPr>
          <p:nvPr>
            <p:ph type="ftr" idx="11"/>
          </p:nvPr>
        </p:nvSpPr>
        <p:spPr>
          <a:xfrm>
            <a:off x="3429000" y="6145213"/>
            <a:ext cx="1544638" cy="127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lvl1pPr marL="0" marR="0" lvl="0" indent="0" algn="l">
              <a:spcBef>
                <a:spcPts val="0"/>
              </a:spcBef>
              <a:spcAft>
                <a:spcPts val="0"/>
              </a:spcAft>
              <a:buNone/>
              <a:defRPr sz="800" b="1" i="0" u="none" strike="noStrike" cap="none">
                <a:solidFill>
                  <a:srgbClr val="898989"/>
                </a:solidFill>
                <a:latin typeface="Arial"/>
                <a:ea typeface="Arial"/>
                <a:cs typeface="Arial"/>
                <a:sym typeface="Arial"/>
              </a:defRPr>
            </a:lvl1pPr>
            <a:lvl2pPr marL="0" marR="0" lvl="1" indent="0" algn="l">
              <a:spcBef>
                <a:spcPts val="0"/>
              </a:spcBef>
              <a:spcAft>
                <a:spcPts val="0"/>
              </a:spcAft>
              <a:buNone/>
              <a:defRPr sz="800" b="1" i="0" u="none" strike="noStrike" cap="none">
                <a:solidFill>
                  <a:srgbClr val="898989"/>
                </a:solidFill>
                <a:latin typeface="Arial"/>
                <a:ea typeface="Arial"/>
                <a:cs typeface="Arial"/>
                <a:sym typeface="Arial"/>
              </a:defRPr>
            </a:lvl2pPr>
            <a:lvl3pPr marL="0" marR="0" lvl="2" indent="0" algn="l">
              <a:spcBef>
                <a:spcPts val="0"/>
              </a:spcBef>
              <a:spcAft>
                <a:spcPts val="0"/>
              </a:spcAft>
              <a:buNone/>
              <a:defRPr sz="800" b="1" i="0" u="none" strike="noStrike" cap="none">
                <a:solidFill>
                  <a:srgbClr val="898989"/>
                </a:solidFill>
                <a:latin typeface="Arial"/>
                <a:ea typeface="Arial"/>
                <a:cs typeface="Arial"/>
                <a:sym typeface="Arial"/>
              </a:defRPr>
            </a:lvl3pPr>
            <a:lvl4pPr marL="0" marR="0" lvl="3" indent="0" algn="l">
              <a:spcBef>
                <a:spcPts val="0"/>
              </a:spcBef>
              <a:spcAft>
                <a:spcPts val="0"/>
              </a:spcAft>
              <a:buNone/>
              <a:defRPr sz="800" b="1" i="0" u="none" strike="noStrike" cap="none">
                <a:solidFill>
                  <a:srgbClr val="898989"/>
                </a:solidFill>
                <a:latin typeface="Arial"/>
                <a:ea typeface="Arial"/>
                <a:cs typeface="Arial"/>
                <a:sym typeface="Arial"/>
              </a:defRPr>
            </a:lvl4pPr>
            <a:lvl5pPr marL="0" marR="0" lvl="4" indent="0" algn="l">
              <a:spcBef>
                <a:spcPts val="0"/>
              </a:spcBef>
              <a:spcAft>
                <a:spcPts val="0"/>
              </a:spcAft>
              <a:buNone/>
              <a:defRPr sz="800" b="1" i="0" u="none" strike="noStrike" cap="none">
                <a:solidFill>
                  <a:srgbClr val="898989"/>
                </a:solidFill>
                <a:latin typeface="Arial"/>
                <a:ea typeface="Arial"/>
                <a:cs typeface="Arial"/>
                <a:sym typeface="Arial"/>
              </a:defRPr>
            </a:lvl5pPr>
            <a:lvl6pPr marL="0" marR="0" lvl="5" indent="0" algn="l">
              <a:spcBef>
                <a:spcPts val="0"/>
              </a:spcBef>
              <a:spcAft>
                <a:spcPts val="0"/>
              </a:spcAft>
              <a:buNone/>
              <a:defRPr sz="800" b="1" i="0" u="none" strike="noStrike" cap="none">
                <a:solidFill>
                  <a:srgbClr val="898989"/>
                </a:solidFill>
                <a:latin typeface="Arial"/>
                <a:ea typeface="Arial"/>
                <a:cs typeface="Arial"/>
                <a:sym typeface="Arial"/>
              </a:defRPr>
            </a:lvl6pPr>
            <a:lvl7pPr marL="0" marR="0" lvl="6" indent="0" algn="l">
              <a:spcBef>
                <a:spcPts val="0"/>
              </a:spcBef>
              <a:spcAft>
                <a:spcPts val="0"/>
              </a:spcAft>
              <a:buNone/>
              <a:defRPr sz="800" b="1" i="0" u="none" strike="noStrike" cap="none">
                <a:solidFill>
                  <a:srgbClr val="898989"/>
                </a:solidFill>
                <a:latin typeface="Arial"/>
                <a:ea typeface="Arial"/>
                <a:cs typeface="Arial"/>
                <a:sym typeface="Arial"/>
              </a:defRPr>
            </a:lvl7pPr>
            <a:lvl8pPr marL="0" marR="0" lvl="7" indent="0" algn="l">
              <a:spcBef>
                <a:spcPts val="0"/>
              </a:spcBef>
              <a:spcAft>
                <a:spcPts val="0"/>
              </a:spcAft>
              <a:buNone/>
              <a:defRPr sz="800" b="1" i="0" u="none" strike="noStrike" cap="none">
                <a:solidFill>
                  <a:srgbClr val="898989"/>
                </a:solidFill>
                <a:latin typeface="Arial"/>
                <a:ea typeface="Arial"/>
                <a:cs typeface="Arial"/>
                <a:sym typeface="Arial"/>
              </a:defRPr>
            </a:lvl8pPr>
            <a:lvl9pPr marL="0" marR="0" lvl="8" indent="0" algn="l">
              <a:spcBef>
                <a:spcPts val="0"/>
              </a:spcBef>
              <a:spcAft>
                <a:spcPts val="0"/>
              </a:spcAft>
              <a:buNone/>
              <a:defRPr sz="800" b="1"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314325" y="119063"/>
            <a:ext cx="8520113" cy="962025"/>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323850" y="1268413"/>
            <a:ext cx="4171950" cy="4897437"/>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7"/>
          <p:cNvSpPr txBox="1">
            <a:spLocks noGrp="1"/>
          </p:cNvSpPr>
          <p:nvPr>
            <p:ph type="body" idx="2"/>
          </p:nvPr>
        </p:nvSpPr>
        <p:spPr>
          <a:xfrm>
            <a:off x="4648200" y="1268413"/>
            <a:ext cx="4171950" cy="4897437"/>
          </a:xfrm>
          <a:prstGeom prst="rect">
            <a:avLst/>
          </a:prstGeom>
          <a:noFill/>
          <a:ln>
            <a:noFill/>
          </a:ln>
        </p:spPr>
        <p:txBody>
          <a:bodyPr spcFirstLastPara="1" wrap="square" lIns="77925" tIns="38950" rIns="77925" bIns="389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7"/>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alto_EN_Electr-Eng_21_RGB_2"/>
          <p:cNvPicPr preferRelativeResize="0"/>
          <p:nvPr/>
        </p:nvPicPr>
        <p:blipFill rotWithShape="1">
          <a:blip r:embed="rId3">
            <a:alphaModFix/>
          </a:blip>
          <a:srcRect l="7030" t="6173"/>
          <a:stretch/>
        </p:blipFill>
        <p:spPr>
          <a:xfrm>
            <a:off x="0" y="0"/>
            <a:ext cx="2162175" cy="2038350"/>
          </a:xfrm>
          <a:prstGeom prst="rect">
            <a:avLst/>
          </a:prstGeom>
          <a:noFill/>
          <a:ln>
            <a:noFill/>
          </a:ln>
        </p:spPr>
      </p:pic>
      <p:sp>
        <p:nvSpPr>
          <p:cNvPr id="11" name="Google Shape;11;p1"/>
          <p:cNvSpPr txBox="1">
            <a:spLocks noGrp="1"/>
          </p:cNvSpPr>
          <p:nvPr>
            <p:ph type="title"/>
          </p:nvPr>
        </p:nvSpPr>
        <p:spPr>
          <a:xfrm>
            <a:off x="457200" y="274638"/>
            <a:ext cx="8229600" cy="114300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525963"/>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dt" idx="10"/>
          </p:nvPr>
        </p:nvSpPr>
        <p:spPr>
          <a:xfrm>
            <a:off x="457200" y="6356350"/>
            <a:ext cx="2133600" cy="365125"/>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553200" y="6356350"/>
            <a:ext cx="2133600" cy="365125"/>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
        <p:nvSpPr>
          <p:cNvPr id="16" name="Google Shape;16;p1"/>
          <p:cNvSpPr/>
          <p:nvPr/>
        </p:nvSpPr>
        <p:spPr>
          <a:xfrm>
            <a:off x="406400" y="1712913"/>
            <a:ext cx="8328025" cy="3921125"/>
          </a:xfrm>
          <a:prstGeom prst="rect">
            <a:avLst/>
          </a:prstGeom>
          <a:solidFill>
            <a:schemeClr val="accent3"/>
          </a:solidFill>
          <a:ln>
            <a:noFill/>
          </a:ln>
        </p:spPr>
        <p:txBody>
          <a:bodyPr spcFirstLastPara="1" wrap="square" lIns="77925" tIns="38950" rIns="77925" bIns="38950" anchor="ctr" anchorCtr="0">
            <a:noAutofit/>
          </a:bodyPr>
          <a:lstStyle/>
          <a:p>
            <a:pPr marL="0" marR="0" lvl="0" indent="0" algn="ctr" rtl="0">
              <a:spcBef>
                <a:spcPts val="0"/>
              </a:spcBef>
              <a:spcAft>
                <a:spcPts val="0"/>
              </a:spcAft>
              <a:buNone/>
            </a:pPr>
            <a:endParaRPr sz="15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3" descr="Aalto_EN_Electr-Eng_13_RGB_2"/>
          <p:cNvPicPr preferRelativeResize="0"/>
          <p:nvPr/>
        </p:nvPicPr>
        <p:blipFill rotWithShape="1">
          <a:blip r:embed="rId6">
            <a:alphaModFix/>
          </a:blip>
          <a:srcRect/>
          <a:stretch/>
        </p:blipFill>
        <p:spPr>
          <a:xfrm>
            <a:off x="215900" y="5815013"/>
            <a:ext cx="2519363" cy="1042987"/>
          </a:xfrm>
          <a:prstGeom prst="rect">
            <a:avLst/>
          </a:prstGeom>
          <a:noFill/>
          <a:ln>
            <a:noFill/>
          </a:ln>
        </p:spPr>
      </p:pic>
      <p:sp>
        <p:nvSpPr>
          <p:cNvPr id="28" name="Google Shape;28;p3"/>
          <p:cNvSpPr txBox="1">
            <a:spLocks noGrp="1"/>
          </p:cNvSpPr>
          <p:nvPr>
            <p:ph type="title"/>
          </p:nvPr>
        </p:nvSpPr>
        <p:spPr>
          <a:xfrm>
            <a:off x="457200" y="274638"/>
            <a:ext cx="8229600" cy="1143000"/>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37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7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7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7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7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7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7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7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7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body" idx="1"/>
          </p:nvPr>
        </p:nvSpPr>
        <p:spPr>
          <a:xfrm>
            <a:off x="457200" y="1600200"/>
            <a:ext cx="8229600" cy="4525963"/>
          </a:xfrm>
          <a:prstGeom prst="rect">
            <a:avLst/>
          </a:prstGeom>
          <a:noFill/>
          <a:ln>
            <a:noFill/>
          </a:ln>
        </p:spPr>
        <p:txBody>
          <a:bodyPr spcFirstLastPara="1" wrap="square" lIns="77925" tIns="38950" rIns="77925" bIns="38950" anchor="t" anchorCtr="0">
            <a:no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dt" idx="10"/>
          </p:nvPr>
        </p:nvSpPr>
        <p:spPr>
          <a:xfrm>
            <a:off x="457200" y="6356350"/>
            <a:ext cx="2133600" cy="365125"/>
          </a:xfrm>
          <a:prstGeom prst="rect">
            <a:avLst/>
          </a:prstGeom>
          <a:noFill/>
          <a:ln>
            <a:noFill/>
          </a:ln>
        </p:spPr>
        <p:txBody>
          <a:bodyPr spcFirstLastPara="1" wrap="square" lIns="77925" tIns="38950" rIns="77925" bIns="38950" anchor="ctr" anchorCtr="0">
            <a:noAutofit/>
          </a:bodyPr>
          <a:lstStyle>
            <a:lvl1pPr marR="0" lvl="0" algn="l"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ftr" idx="11"/>
          </p:nvPr>
        </p:nvSpPr>
        <p:spPr>
          <a:xfrm>
            <a:off x="3124200" y="6356350"/>
            <a:ext cx="2895600" cy="365125"/>
          </a:xfrm>
          <a:prstGeom prst="rect">
            <a:avLst/>
          </a:prstGeom>
          <a:noFill/>
          <a:ln>
            <a:noFill/>
          </a:ln>
        </p:spPr>
        <p:txBody>
          <a:bodyPr spcFirstLastPara="1" wrap="square" lIns="77925" tIns="38950" rIns="77925" bIns="38950" anchor="ctr" anchorCtr="0">
            <a:noAutofit/>
          </a:bodyPr>
          <a:lstStyle>
            <a:lvl1pPr marR="0" lvl="0" algn="ctr" rtl="0">
              <a:spcBef>
                <a:spcPts val="0"/>
              </a:spcBef>
              <a:spcAft>
                <a:spcPts val="0"/>
              </a:spcAft>
              <a:buSzPts val="1400"/>
              <a:buNone/>
              <a:defRPr sz="10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sldNum" idx="12"/>
          </p:nvPr>
        </p:nvSpPr>
        <p:spPr>
          <a:xfrm>
            <a:off x="6553200" y="6356350"/>
            <a:ext cx="2133600" cy="365125"/>
          </a:xfrm>
          <a:prstGeom prst="rect">
            <a:avLst/>
          </a:prstGeom>
          <a:noFill/>
          <a:ln>
            <a:noFill/>
          </a:ln>
        </p:spPr>
        <p:txBody>
          <a:bodyPr spcFirstLastPara="1" wrap="square" lIns="77925" tIns="38950" rIns="77925" bIns="38950" anchor="ctr" anchorCtr="0">
            <a:noAutofit/>
          </a:bodyPr>
          <a:lstStyle>
            <a:lvl1pPr marL="0" marR="0" lvl="0" indent="0" algn="r" rtl="0">
              <a:spcBef>
                <a:spcPts val="0"/>
              </a:spcBef>
              <a:spcAft>
                <a:spcPts val="0"/>
              </a:spcAft>
              <a:buNone/>
              <a:defRPr sz="10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mart-energy.com/industry-sectors/policy-regulation/applying-blockchain-technology-electric-power-system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a:spLocks noGrp="1"/>
          </p:cNvSpPr>
          <p:nvPr>
            <p:ph type="ctrTitle"/>
          </p:nvPr>
        </p:nvSpPr>
        <p:spPr>
          <a:xfrm>
            <a:off x="572400" y="1772220"/>
            <a:ext cx="7777274" cy="2410209"/>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fi-FI" sz="3200"/>
              <a:t>ELEC-E8423 - Smart Grid</a:t>
            </a:r>
            <a:br>
              <a:rPr lang="fi-FI" sz="3200"/>
            </a:br>
            <a:br>
              <a:rPr lang="fi-FI" sz="3200"/>
            </a:br>
            <a:r>
              <a:rPr lang="fi-FI" sz="3200" i="1"/>
              <a:t>Different market mechanisms for SG: bidding, real-time pricing and blockchains</a:t>
            </a:r>
            <a:endParaRPr sz="3200" i="1"/>
          </a:p>
        </p:txBody>
      </p:sp>
      <p:sp>
        <p:nvSpPr>
          <p:cNvPr id="70" name="Google Shape;70;p8"/>
          <p:cNvSpPr txBox="1">
            <a:spLocks noGrp="1"/>
          </p:cNvSpPr>
          <p:nvPr>
            <p:ph type="subTitle" idx="1"/>
          </p:nvPr>
        </p:nvSpPr>
        <p:spPr>
          <a:xfrm>
            <a:off x="572401" y="4182429"/>
            <a:ext cx="6285600" cy="1323370"/>
          </a:xfrm>
          <a:prstGeom prst="rect">
            <a:avLst/>
          </a:prstGeom>
          <a:noFill/>
          <a:ln>
            <a:noFill/>
          </a:ln>
        </p:spPr>
        <p:txBody>
          <a:bodyPr spcFirstLastPara="1" wrap="square" lIns="0" tIns="0" rIns="0" bIns="0" anchor="t" anchorCtr="0">
            <a:normAutofit/>
          </a:bodyPr>
          <a:lstStyle/>
          <a:p>
            <a:pPr marL="0" lvl="0" indent="0" algn="l" rtl="0">
              <a:lnSpc>
                <a:spcPct val="110800"/>
              </a:lnSpc>
              <a:spcBef>
                <a:spcPts val="0"/>
              </a:spcBef>
              <a:spcAft>
                <a:spcPts val="0"/>
              </a:spcAft>
              <a:buClr>
                <a:srgbClr val="FFFFFF"/>
              </a:buClr>
              <a:buSzPts val="2000"/>
              <a:buNone/>
            </a:pPr>
            <a:r>
              <a:rPr lang="fi-FI" i="1"/>
              <a:t>Iida Willberg &amp; Heidi Manninen</a:t>
            </a:r>
            <a:endParaRPr i="1"/>
          </a:p>
          <a:p>
            <a:pPr marL="0" lvl="0" indent="0" algn="l" rtl="0">
              <a:lnSpc>
                <a:spcPct val="110800"/>
              </a:lnSpc>
              <a:spcBef>
                <a:spcPts val="400"/>
              </a:spcBef>
              <a:spcAft>
                <a:spcPts val="0"/>
              </a:spcAft>
              <a:buClr>
                <a:srgbClr val="FFFFFF"/>
              </a:buClr>
              <a:buSzPts val="2000"/>
              <a:buNone/>
            </a:pPr>
            <a:endParaRPr/>
          </a:p>
        </p:txBody>
      </p:sp>
      <p:sp>
        <p:nvSpPr>
          <p:cNvPr id="71" name="Google Shape;71;p8"/>
          <p:cNvSpPr txBox="1">
            <a:spLocks noGrp="1"/>
          </p:cNvSpPr>
          <p:nvPr>
            <p:ph type="body" idx="2"/>
          </p:nvPr>
        </p:nvSpPr>
        <p:spPr>
          <a:xfrm>
            <a:off x="572401" y="5961599"/>
            <a:ext cx="2049245" cy="17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000"/>
              <a:buNone/>
            </a:pPr>
            <a:endParaRPr/>
          </a:p>
        </p:txBody>
      </p:sp>
      <p:sp>
        <p:nvSpPr>
          <p:cNvPr id="72" name="Google Shape;72;p8"/>
          <p:cNvSpPr txBox="1">
            <a:spLocks noGrp="1"/>
          </p:cNvSpPr>
          <p:nvPr>
            <p:ph type="body" idx="3"/>
          </p:nvPr>
        </p:nvSpPr>
        <p:spPr>
          <a:xfrm>
            <a:off x="572400" y="6137467"/>
            <a:ext cx="2049244"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73" name="Google Shape;73;p8"/>
          <p:cNvSpPr txBox="1">
            <a:spLocks noGrp="1"/>
          </p:cNvSpPr>
          <p:nvPr>
            <p:ph type="body" idx="4"/>
          </p:nvPr>
        </p:nvSpPr>
        <p:spPr>
          <a:xfrm>
            <a:off x="2862387" y="6137467"/>
            <a:ext cx="2027114" cy="45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r>
              <a:rPr lang="fi-FI"/>
              <a:t>30.3.2021</a:t>
            </a:r>
            <a:endParaRPr/>
          </a:p>
        </p:txBody>
      </p:sp>
      <p:sp>
        <p:nvSpPr>
          <p:cNvPr id="74" name="Google Shape;74;p8"/>
          <p:cNvSpPr txBox="1">
            <a:spLocks noGrp="1"/>
          </p:cNvSpPr>
          <p:nvPr>
            <p:ph type="body" idx="5"/>
          </p:nvPr>
        </p:nvSpPr>
        <p:spPr>
          <a:xfrm>
            <a:off x="7427603" y="5961599"/>
            <a:ext cx="1132198" cy="63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
        <p:nvSpPr>
          <p:cNvPr id="75" name="Google Shape;75;p8"/>
          <p:cNvSpPr txBox="1">
            <a:spLocks noGrp="1"/>
          </p:cNvSpPr>
          <p:nvPr>
            <p:ph type="body" idx="6"/>
          </p:nvPr>
        </p:nvSpPr>
        <p:spPr>
          <a:xfrm>
            <a:off x="5143295" y="5961067"/>
            <a:ext cx="1962357" cy="63413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2"/>
              </a:buClr>
              <a:buSzPts val="1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body" idx="1"/>
          </p:nvPr>
        </p:nvSpPr>
        <p:spPr>
          <a:xfrm>
            <a:off x="572400" y="1497600"/>
            <a:ext cx="6285600" cy="41364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fi-FI" sz="1000" b="0"/>
              <a:t>Aalami, H. A. &amp; Khatibzadeh, A. 2016. Regulation of market clearing price based on nonlinear models of demand bidding and emergency demand response programs. International Transactions on Electrical Energy Systems. Vol. 26(11). pp. 2463-2478.</a:t>
            </a:r>
            <a:endParaRPr sz="1000" b="0"/>
          </a:p>
          <a:p>
            <a:pPr marL="0" lvl="0" indent="0" algn="l" rtl="0">
              <a:lnSpc>
                <a:spcPct val="115000"/>
              </a:lnSpc>
              <a:spcBef>
                <a:spcPts val="1200"/>
              </a:spcBef>
              <a:spcAft>
                <a:spcPts val="0"/>
              </a:spcAft>
              <a:buNone/>
            </a:pPr>
            <a:r>
              <a:rPr lang="fi-FI" sz="1000" b="0">
                <a:solidFill>
                  <a:srgbClr val="53565A"/>
                </a:solidFill>
                <a:highlight>
                  <a:srgbClr val="FFFFFF"/>
                </a:highlight>
                <a:latin typeface="Roboto"/>
                <a:ea typeface="Roboto"/>
                <a:cs typeface="Roboto"/>
                <a:sym typeface="Roboto"/>
              </a:rPr>
              <a:t>AGUNG, A.A.G. and HANDAYANI, R., 2020. Blockchain for smart grid. </a:t>
            </a:r>
            <a:r>
              <a:rPr lang="fi-FI" sz="1000" b="0" i="1">
                <a:solidFill>
                  <a:srgbClr val="53565A"/>
                </a:solidFill>
                <a:latin typeface="Roboto"/>
                <a:ea typeface="Roboto"/>
                <a:cs typeface="Roboto"/>
                <a:sym typeface="Roboto"/>
              </a:rPr>
              <a:t>Journal of King Saud University - Computer and Information Sciences, </a:t>
            </a:r>
            <a:r>
              <a:rPr lang="fi-FI" sz="1000" b="0">
                <a:solidFill>
                  <a:srgbClr val="53565A"/>
                </a:solidFill>
                <a:highlight>
                  <a:srgbClr val="FFFFFF"/>
                </a:highlight>
                <a:latin typeface="Roboto"/>
                <a:ea typeface="Roboto"/>
                <a:cs typeface="Roboto"/>
                <a:sym typeface="Roboto"/>
              </a:rPr>
              <a:t>.</a:t>
            </a:r>
            <a:endParaRPr sz="1000" b="0"/>
          </a:p>
          <a:p>
            <a:pPr marL="0" lvl="0" indent="0" algn="l" rtl="0">
              <a:lnSpc>
                <a:spcPct val="115000"/>
              </a:lnSpc>
              <a:spcBef>
                <a:spcPts val="1200"/>
              </a:spcBef>
              <a:spcAft>
                <a:spcPts val="0"/>
              </a:spcAft>
              <a:buClr>
                <a:schemeClr val="dk1"/>
              </a:buClr>
              <a:buSzPts val="1100"/>
              <a:buFont typeface="Arial"/>
              <a:buNone/>
            </a:pPr>
            <a:r>
              <a:rPr lang="fi-FI" sz="1000" b="0"/>
              <a:t>Albadi, M. H. &amp; El-Saadany, E., 2008. A summary of demand response in electricity markets. Electric Power System Research, 78(11), pp. 1989-1996.</a:t>
            </a:r>
            <a:endParaRPr sz="1000" b="0"/>
          </a:p>
          <a:p>
            <a:pPr marL="0" lvl="0" indent="0" algn="l" rtl="0">
              <a:lnSpc>
                <a:spcPct val="115000"/>
              </a:lnSpc>
              <a:spcBef>
                <a:spcPts val="1200"/>
              </a:spcBef>
              <a:spcAft>
                <a:spcPts val="0"/>
              </a:spcAft>
              <a:buClr>
                <a:schemeClr val="dk1"/>
              </a:buClr>
              <a:buSzPts val="1100"/>
              <a:buFont typeface="Arial"/>
              <a:buNone/>
            </a:pPr>
            <a:r>
              <a:rPr lang="fi-FI" sz="1000" b="0">
                <a:solidFill>
                  <a:srgbClr val="53565A"/>
                </a:solidFill>
                <a:highlight>
                  <a:srgbClr val="FFFFFF"/>
                </a:highlight>
                <a:latin typeface="Roboto"/>
                <a:ea typeface="Roboto"/>
                <a:cs typeface="Roboto"/>
                <a:sym typeface="Roboto"/>
              </a:rPr>
              <a:t>ASWIN RAJ CA*, ARAVIND EA, RAMYA SUNDARAM BA, SHRIRAM K VASUDEVANB, 2015. Smart Meter Based on Real Time Pricing. Smart grid technologies, pp. 120-124. Accessed Mar 15 2021.</a:t>
            </a:r>
            <a:endParaRPr sz="1000" b="0"/>
          </a:p>
          <a:p>
            <a:pPr marL="0" lvl="0" indent="0" algn="l" rtl="0">
              <a:lnSpc>
                <a:spcPct val="115000"/>
              </a:lnSpc>
              <a:spcBef>
                <a:spcPts val="1200"/>
              </a:spcBef>
              <a:spcAft>
                <a:spcPts val="0"/>
              </a:spcAft>
              <a:buClr>
                <a:schemeClr val="dk1"/>
              </a:buClr>
              <a:buSzPts val="1100"/>
              <a:buFont typeface="Arial"/>
              <a:buNone/>
            </a:pPr>
            <a:r>
              <a:rPr lang="fi-FI" sz="1000" b="0">
                <a:solidFill>
                  <a:srgbClr val="53565A"/>
                </a:solidFill>
                <a:highlight>
                  <a:srgbClr val="FFFFFF"/>
                </a:highlight>
                <a:latin typeface="Roboto"/>
                <a:ea typeface="Roboto"/>
                <a:cs typeface="Roboto"/>
                <a:sym typeface="Roboto"/>
              </a:rPr>
              <a:t>BECK, F. and MARTINOT, E., 2004. Renewable Energy Policies and Barriers. In: C.J. CLEVELAND, ed, </a:t>
            </a:r>
            <a:r>
              <a:rPr lang="fi-FI" sz="1000" b="0" i="1">
                <a:solidFill>
                  <a:srgbClr val="53565A"/>
                </a:solidFill>
                <a:latin typeface="Roboto"/>
                <a:ea typeface="Roboto"/>
                <a:cs typeface="Roboto"/>
                <a:sym typeface="Roboto"/>
              </a:rPr>
              <a:t>Encyclopedia of Energy. </a:t>
            </a:r>
            <a:r>
              <a:rPr lang="fi-FI" sz="1000" b="0">
                <a:solidFill>
                  <a:srgbClr val="53565A"/>
                </a:solidFill>
                <a:highlight>
                  <a:srgbClr val="FFFFFF"/>
                </a:highlight>
                <a:latin typeface="Roboto"/>
                <a:ea typeface="Roboto"/>
                <a:cs typeface="Roboto"/>
                <a:sym typeface="Roboto"/>
              </a:rPr>
              <a:t>New York: Elsevier, pp. 365-383.</a:t>
            </a:r>
            <a:endParaRPr sz="1000" b="0">
              <a:solidFill>
                <a:srgbClr val="53565A"/>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fi-FI" sz="1000" b="0">
                <a:solidFill>
                  <a:srgbClr val="53565A"/>
                </a:solidFill>
                <a:highlight>
                  <a:srgbClr val="FFFFFF"/>
                </a:highlight>
                <a:latin typeface="Roboto"/>
                <a:ea typeface="Roboto"/>
                <a:cs typeface="Roboto"/>
                <a:sym typeface="Roboto"/>
              </a:rPr>
              <a:t>Livingston, D., Siviram V., Freeman M., Fiege M, 2018. Applying block chain technology to electric power systems. Smart energy international. Accessed Mar 15 2021. Available:</a:t>
            </a:r>
            <a:r>
              <a:rPr lang="fi-FI" sz="1000" b="0">
                <a:solidFill>
                  <a:srgbClr val="53565A"/>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 </a:t>
            </a:r>
            <a:r>
              <a:rPr lang="fi-FI" sz="1000" b="0" u="sng">
                <a:solidFill>
                  <a:schemeClr val="hlink"/>
                </a:solidFill>
                <a:highlight>
                  <a:srgbClr val="FFFFFF"/>
                </a:highlight>
                <a:latin typeface="Roboto"/>
                <a:ea typeface="Roboto"/>
                <a:cs typeface="Roboto"/>
                <a:sym typeface="Roboto"/>
                <a:hlinkClick r:id="rId3"/>
              </a:rPr>
              <a:t>https://www.smart-energy.com/industry-sectors/policy-regulation/applying-blockchain-technology-electric-power-systems/</a:t>
            </a:r>
            <a:endParaRPr sz="1000" b="0">
              <a:solidFill>
                <a:srgbClr val="53565A"/>
              </a:solidFill>
              <a:highlight>
                <a:srgbClr val="FFFFFF"/>
              </a:highlight>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fi-FI" sz="1000" b="0"/>
              <a:t>Rahman, M. S., Basu, A., Kiyomoto, S. &amp; Bhuiyan, M. Z. A., 2017. Privacy-friendly secure bidding for smart grid demand-response. Information Sciences, 379, pp. 229-240.</a:t>
            </a:r>
            <a:endParaRPr sz="1000" b="0"/>
          </a:p>
          <a:p>
            <a:pPr marL="0" lvl="0" indent="0" algn="l" rtl="0">
              <a:spcBef>
                <a:spcPts val="280"/>
              </a:spcBef>
              <a:spcAft>
                <a:spcPts val="0"/>
              </a:spcAft>
              <a:buNone/>
            </a:pPr>
            <a:endParaRPr/>
          </a:p>
        </p:txBody>
      </p:sp>
      <p:sp>
        <p:nvSpPr>
          <p:cNvPr id="167" name="Google Shape;167;p17"/>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List of references</a:t>
            </a:r>
            <a:endParaRPr/>
          </a:p>
        </p:txBody>
      </p:sp>
      <p:sp>
        <p:nvSpPr>
          <p:cNvPr id="168" name="Google Shape;168;p17"/>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0" name="Google Shape;170;p17"/>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9"/>
          <p:cNvSpPr txBox="1">
            <a:spLocks noGrp="1"/>
          </p:cNvSpPr>
          <p:nvPr>
            <p:ph type="body" idx="1"/>
          </p:nvPr>
        </p:nvSpPr>
        <p:spPr>
          <a:xfrm>
            <a:off x="572400" y="1497600"/>
            <a:ext cx="7988990" cy="4136400"/>
          </a:xfrm>
          <a:prstGeom prst="rect">
            <a:avLst/>
          </a:prstGeom>
          <a:noFill/>
          <a:ln>
            <a:noFill/>
          </a:ln>
        </p:spPr>
        <p:txBody>
          <a:bodyPr spcFirstLastPara="1" wrap="square" lIns="0" tIns="0" rIns="0" bIns="0" anchor="t" anchorCtr="0">
            <a:normAutofit lnSpcReduction="20000"/>
          </a:bodyPr>
          <a:lstStyle/>
          <a:p>
            <a:pPr marL="457200" lvl="0" indent="-317500" algn="l" rtl="0">
              <a:lnSpc>
                <a:spcPct val="160000"/>
              </a:lnSpc>
              <a:spcBef>
                <a:spcPts val="0"/>
              </a:spcBef>
              <a:spcAft>
                <a:spcPts val="0"/>
              </a:spcAft>
              <a:buSzPts val="1400"/>
              <a:buChar char="●"/>
            </a:pPr>
            <a:r>
              <a:rPr lang="fi-FI"/>
              <a:t>The equilibrium of  supply and demand must be maintained at all times to avoid system disturbances and power interruptions. In this presentation we introduce how this equilibrium can be maintained using demand side approach.</a:t>
            </a:r>
            <a:endParaRPr/>
          </a:p>
          <a:p>
            <a:pPr marL="457200" lvl="0" indent="-317500" algn="l" rtl="0">
              <a:lnSpc>
                <a:spcPct val="160000"/>
              </a:lnSpc>
              <a:spcBef>
                <a:spcPts val="0"/>
              </a:spcBef>
              <a:spcAft>
                <a:spcPts val="0"/>
              </a:spcAft>
              <a:buSzPts val="1400"/>
              <a:buChar char="●"/>
            </a:pPr>
            <a:r>
              <a:rPr lang="fi-FI"/>
              <a:t>Market mechanisms:</a:t>
            </a:r>
            <a:endParaRPr/>
          </a:p>
          <a:p>
            <a:pPr marL="914400" lvl="1" indent="-317500" algn="l" rtl="0">
              <a:lnSpc>
                <a:spcPct val="160000"/>
              </a:lnSpc>
              <a:spcBef>
                <a:spcPts val="0"/>
              </a:spcBef>
              <a:spcAft>
                <a:spcPts val="0"/>
              </a:spcAft>
              <a:buSzPts val="1400"/>
              <a:buChar char="○"/>
            </a:pPr>
            <a:r>
              <a:rPr lang="fi-FI" sz="1400"/>
              <a:t>Incentive-based → Demand bidding (DP)</a:t>
            </a:r>
            <a:endParaRPr sz="1400"/>
          </a:p>
          <a:p>
            <a:pPr marL="914400" lvl="1" indent="-317500" algn="l" rtl="0">
              <a:lnSpc>
                <a:spcPct val="160000"/>
              </a:lnSpc>
              <a:spcBef>
                <a:spcPts val="0"/>
              </a:spcBef>
              <a:spcAft>
                <a:spcPts val="0"/>
              </a:spcAft>
              <a:buSzPts val="1400"/>
              <a:buChar char="○"/>
            </a:pPr>
            <a:r>
              <a:rPr lang="fi-FI" sz="1400"/>
              <a:t>Price-based → Real-time pricing (RTP)</a:t>
            </a:r>
            <a:endParaRPr sz="1400"/>
          </a:p>
          <a:p>
            <a:pPr marL="914400" lvl="1" indent="-317500" algn="l" rtl="0">
              <a:lnSpc>
                <a:spcPct val="160000"/>
              </a:lnSpc>
              <a:spcBef>
                <a:spcPts val="0"/>
              </a:spcBef>
              <a:spcAft>
                <a:spcPts val="0"/>
              </a:spcAft>
              <a:buSzPts val="1400"/>
              <a:buChar char="○"/>
            </a:pPr>
            <a:r>
              <a:rPr lang="fi-FI" sz="1400"/>
              <a:t>Blockchains</a:t>
            </a:r>
            <a:endParaRPr sz="1400"/>
          </a:p>
          <a:p>
            <a:pPr marL="457200" lvl="0" indent="-317500" algn="l" rtl="0">
              <a:lnSpc>
                <a:spcPct val="160000"/>
              </a:lnSpc>
              <a:spcBef>
                <a:spcPts val="0"/>
              </a:spcBef>
              <a:spcAft>
                <a:spcPts val="0"/>
              </a:spcAft>
              <a:buSzPts val="1400"/>
              <a:buChar char="●"/>
            </a:pPr>
            <a:r>
              <a:rPr lang="fi-FI"/>
              <a:t>Although demand-side participation brings more flexibility and options for both supply and demand side, it also increases uncertainties in the planning and operation of smart grids</a:t>
            </a:r>
            <a:endParaRPr sz="1400"/>
          </a:p>
          <a:p>
            <a:pPr marL="0" lvl="0" indent="0" algn="l" rtl="0">
              <a:lnSpc>
                <a:spcPct val="160000"/>
              </a:lnSpc>
              <a:spcBef>
                <a:spcPts val="0"/>
              </a:spcBef>
              <a:spcAft>
                <a:spcPts val="0"/>
              </a:spcAft>
              <a:buClr>
                <a:schemeClr val="dk1"/>
              </a:buClr>
              <a:buSzPts val="1400"/>
              <a:buNone/>
            </a:pPr>
            <a:endParaRPr/>
          </a:p>
          <a:p>
            <a:pPr marL="0" lvl="0" indent="0" algn="l" rtl="0">
              <a:lnSpc>
                <a:spcPct val="160000"/>
              </a:lnSpc>
              <a:spcBef>
                <a:spcPts val="0"/>
              </a:spcBef>
              <a:spcAft>
                <a:spcPts val="0"/>
              </a:spcAft>
              <a:buClr>
                <a:schemeClr val="dk1"/>
              </a:buClr>
              <a:buSzPts val="1400"/>
              <a:buNone/>
            </a:pPr>
            <a:endParaRPr/>
          </a:p>
          <a:p>
            <a:pPr marL="0" lvl="0" indent="0" algn="l" rtl="0">
              <a:lnSpc>
                <a:spcPct val="160000"/>
              </a:lnSpc>
              <a:spcBef>
                <a:spcPts val="0"/>
              </a:spcBef>
              <a:spcAft>
                <a:spcPts val="0"/>
              </a:spcAft>
              <a:buClr>
                <a:schemeClr val="dk1"/>
              </a:buClr>
              <a:buSzPts val="1400"/>
              <a:buNone/>
            </a:pPr>
            <a:endParaRPr/>
          </a:p>
          <a:p>
            <a:pPr marL="0" lvl="0" indent="0" algn="l" rtl="0">
              <a:lnSpc>
                <a:spcPct val="160000"/>
              </a:lnSpc>
              <a:spcBef>
                <a:spcPts val="0"/>
              </a:spcBef>
              <a:spcAft>
                <a:spcPts val="0"/>
              </a:spcAft>
              <a:buClr>
                <a:schemeClr val="dk1"/>
              </a:buClr>
              <a:buSzPts val="1400"/>
              <a:buNone/>
            </a:pPr>
            <a:endParaRPr/>
          </a:p>
        </p:txBody>
      </p:sp>
      <p:sp>
        <p:nvSpPr>
          <p:cNvPr id="81" name="Google Shape;81;p9"/>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Introduction</a:t>
            </a:r>
            <a:endParaRPr/>
          </a:p>
        </p:txBody>
      </p:sp>
      <p:sp>
        <p:nvSpPr>
          <p:cNvPr id="82" name="Google Shape;82;p9"/>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83" name="Google Shape;83;p9"/>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84" name="Google Shape;84;p9"/>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07.02.2018</a:t>
            </a:r>
            <a:endParaRPr/>
          </a:p>
        </p:txBody>
      </p:sp>
      <p:sp>
        <p:nvSpPr>
          <p:cNvPr id="85" name="Google Shape;85;p9"/>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0"/>
          <p:cNvSpPr txBox="1">
            <a:spLocks noGrp="1"/>
          </p:cNvSpPr>
          <p:nvPr>
            <p:ph type="body" idx="1"/>
          </p:nvPr>
        </p:nvSpPr>
        <p:spPr>
          <a:xfrm>
            <a:off x="572400" y="1497600"/>
            <a:ext cx="6285600" cy="4136400"/>
          </a:xfrm>
          <a:prstGeom prst="rect">
            <a:avLst/>
          </a:prstGeom>
        </p:spPr>
        <p:txBody>
          <a:bodyPr spcFirstLastPara="1" wrap="square" lIns="0" tIns="0" rIns="0" bIns="0" anchor="t" anchorCtr="0">
            <a:normAutofit/>
          </a:bodyPr>
          <a:lstStyle/>
          <a:p>
            <a:pPr marL="457200" lvl="0" indent="-317500" algn="l" rtl="0">
              <a:spcBef>
                <a:spcPts val="280"/>
              </a:spcBef>
              <a:spcAft>
                <a:spcPts val="0"/>
              </a:spcAft>
              <a:buSzPts val="1400"/>
              <a:buChar char="●"/>
            </a:pPr>
            <a:r>
              <a:rPr lang="fi-FI"/>
              <a:t>Demand response program</a:t>
            </a:r>
            <a:endParaRPr/>
          </a:p>
          <a:p>
            <a:pPr marL="457200" lvl="0" indent="-317500" algn="l" rtl="0">
              <a:spcBef>
                <a:spcPts val="0"/>
              </a:spcBef>
              <a:spcAft>
                <a:spcPts val="0"/>
              </a:spcAft>
              <a:buSzPts val="1400"/>
              <a:buChar char="●"/>
            </a:pPr>
            <a:r>
              <a:rPr lang="fi-FI"/>
              <a:t>Actions that aim to maintain the supply-demand equilibrium of the power grid from the side of the demand </a:t>
            </a:r>
            <a:endParaRPr/>
          </a:p>
          <a:p>
            <a:pPr marL="914400" lvl="1" indent="-317500" algn="l" rtl="0">
              <a:spcBef>
                <a:spcPts val="0"/>
              </a:spcBef>
              <a:spcAft>
                <a:spcPts val="0"/>
              </a:spcAft>
              <a:buSzPts val="1400"/>
              <a:buChar char="○"/>
            </a:pPr>
            <a:r>
              <a:rPr lang="fi-FI" sz="1400"/>
              <a:t>Market driven program, incentive-based</a:t>
            </a:r>
            <a:endParaRPr sz="1400"/>
          </a:p>
          <a:p>
            <a:pPr marL="457200" lvl="0" indent="-317500" algn="l" rtl="0">
              <a:spcBef>
                <a:spcPts val="0"/>
              </a:spcBef>
              <a:spcAft>
                <a:spcPts val="0"/>
              </a:spcAft>
              <a:buSzPts val="1400"/>
              <a:buChar char="●"/>
            </a:pPr>
            <a:r>
              <a:rPr lang="fi-FI"/>
              <a:t>Consumers bid to reduce their loads</a:t>
            </a:r>
            <a:endParaRPr/>
          </a:p>
          <a:p>
            <a:pPr marL="914400" lvl="1" indent="-317500" algn="l" rtl="0">
              <a:spcBef>
                <a:spcPts val="0"/>
              </a:spcBef>
              <a:spcAft>
                <a:spcPts val="0"/>
              </a:spcAft>
              <a:buSzPts val="1400"/>
              <a:buChar char="○"/>
            </a:pPr>
            <a:r>
              <a:rPr lang="fi-FI" sz="1400"/>
              <a:t>Bids are accepted if they are lower than the market price</a:t>
            </a:r>
            <a:endParaRPr sz="1400"/>
          </a:p>
          <a:p>
            <a:pPr marL="914400" lvl="1" indent="-317500" algn="l" rtl="0">
              <a:spcBef>
                <a:spcPts val="0"/>
              </a:spcBef>
              <a:spcAft>
                <a:spcPts val="0"/>
              </a:spcAft>
              <a:buSzPts val="1400"/>
              <a:buChar char="○"/>
            </a:pPr>
            <a:r>
              <a:rPr lang="fi-FI" sz="1400"/>
              <a:t>If consumers are unable to decrease their loads as agreed, they face penalties</a:t>
            </a:r>
            <a:endParaRPr sz="1400"/>
          </a:p>
          <a:p>
            <a:pPr marL="0" lvl="0" indent="0" algn="l" rtl="0">
              <a:spcBef>
                <a:spcPts val="280"/>
              </a:spcBef>
              <a:spcAft>
                <a:spcPts val="0"/>
              </a:spcAft>
              <a:buNone/>
            </a:pPr>
            <a:endParaRPr/>
          </a:p>
          <a:p>
            <a:pPr marL="0" lvl="0" indent="0" algn="l" rtl="0">
              <a:spcBef>
                <a:spcPts val="280"/>
              </a:spcBef>
              <a:spcAft>
                <a:spcPts val="0"/>
              </a:spcAft>
              <a:buNone/>
            </a:pPr>
            <a:r>
              <a:rPr lang="fi-FI"/>
              <a:t>Emergency Demand Response Program (EDRP)</a:t>
            </a:r>
            <a:endParaRPr/>
          </a:p>
          <a:p>
            <a:pPr marL="457200" lvl="0" indent="-317500" algn="l" rtl="0">
              <a:spcBef>
                <a:spcPts val="280"/>
              </a:spcBef>
              <a:spcAft>
                <a:spcPts val="0"/>
              </a:spcAft>
              <a:buSzPts val="1400"/>
              <a:buChar char="●"/>
            </a:pPr>
            <a:r>
              <a:rPr lang="fi-FI"/>
              <a:t>voluntary</a:t>
            </a:r>
            <a:endParaRPr/>
          </a:p>
          <a:p>
            <a:pPr marL="457200" lvl="0" indent="-317500" algn="l" rtl="0">
              <a:spcBef>
                <a:spcPts val="0"/>
              </a:spcBef>
              <a:spcAft>
                <a:spcPts val="0"/>
              </a:spcAft>
              <a:buSzPts val="1400"/>
              <a:buChar char="●"/>
            </a:pPr>
            <a:r>
              <a:rPr lang="fi-FI"/>
              <a:t>no penalties for customers</a:t>
            </a:r>
            <a:endParaRPr/>
          </a:p>
          <a:p>
            <a:pPr marL="457200" lvl="0" indent="-317500" algn="l" rtl="0">
              <a:spcBef>
                <a:spcPts val="0"/>
              </a:spcBef>
              <a:spcAft>
                <a:spcPts val="0"/>
              </a:spcAft>
              <a:buSzPts val="1400"/>
              <a:buChar char="●"/>
            </a:pPr>
            <a:r>
              <a:rPr lang="fi-FI"/>
              <a:t>reliability-driven program</a:t>
            </a:r>
            <a:endParaRPr/>
          </a:p>
          <a:p>
            <a:pPr marL="0" lvl="0" indent="0" algn="l" rtl="0">
              <a:spcBef>
                <a:spcPts val="280"/>
              </a:spcBef>
              <a:spcAft>
                <a:spcPts val="0"/>
              </a:spcAft>
              <a:buNone/>
            </a:pPr>
            <a:endParaRPr/>
          </a:p>
        </p:txBody>
      </p:sp>
      <p:sp>
        <p:nvSpPr>
          <p:cNvPr id="92" name="Google Shape;92;p10"/>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Demand Bidding 1/2</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3" name="Google Shape;93;p10"/>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4" name="Google Shape;94;p10"/>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5" name="Google Shape;95;p10"/>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1"/>
          <p:cNvSpPr txBox="1">
            <a:spLocks noGrp="1"/>
          </p:cNvSpPr>
          <p:nvPr>
            <p:ph type="body" idx="1"/>
          </p:nvPr>
        </p:nvSpPr>
        <p:spPr>
          <a:xfrm>
            <a:off x="619575" y="1348950"/>
            <a:ext cx="3681900" cy="4386300"/>
          </a:xfrm>
          <a:prstGeom prst="rect">
            <a:avLst/>
          </a:prstGeom>
        </p:spPr>
        <p:txBody>
          <a:bodyPr spcFirstLastPara="1" wrap="square" lIns="0" tIns="0" rIns="0" bIns="0" anchor="t" anchorCtr="0">
            <a:normAutofit fontScale="25000" lnSpcReduction="20000"/>
          </a:bodyPr>
          <a:lstStyle/>
          <a:p>
            <a:pPr marL="0" lvl="0" indent="0" algn="l" rtl="0">
              <a:spcBef>
                <a:spcPts val="280"/>
              </a:spcBef>
              <a:spcAft>
                <a:spcPts val="0"/>
              </a:spcAft>
              <a:buNone/>
            </a:pPr>
            <a:r>
              <a:rPr lang="fi-FI" sz="5600"/>
              <a:t>Advantages:</a:t>
            </a:r>
            <a:endParaRPr sz="5600"/>
          </a:p>
          <a:p>
            <a:pPr marL="457200" lvl="0" indent="-317500" algn="l" rtl="0">
              <a:spcBef>
                <a:spcPts val="280"/>
              </a:spcBef>
              <a:spcAft>
                <a:spcPts val="0"/>
              </a:spcAft>
              <a:buSzPct val="100000"/>
              <a:buChar char="●"/>
            </a:pPr>
            <a:r>
              <a:rPr lang="fi-FI" sz="5600" b="0"/>
              <a:t>increases market efficiency</a:t>
            </a:r>
            <a:endParaRPr sz="5600" b="0"/>
          </a:p>
          <a:p>
            <a:pPr marL="914400" lvl="1" indent="-317500" algn="l" rtl="0">
              <a:spcBef>
                <a:spcPts val="0"/>
              </a:spcBef>
              <a:spcAft>
                <a:spcPts val="0"/>
              </a:spcAft>
              <a:buSzPct val="100000"/>
              <a:buChar char="○"/>
            </a:pPr>
            <a:r>
              <a:rPr lang="fi-FI" sz="5600"/>
              <a:t>larger social surplus</a:t>
            </a:r>
            <a:endParaRPr sz="5600"/>
          </a:p>
          <a:p>
            <a:pPr marL="914400" lvl="1" indent="-317500" algn="l" rtl="0">
              <a:spcBef>
                <a:spcPts val="0"/>
              </a:spcBef>
              <a:spcAft>
                <a:spcPts val="0"/>
              </a:spcAft>
              <a:buSzPct val="100000"/>
              <a:buChar char="○"/>
            </a:pPr>
            <a:r>
              <a:rPr lang="fi-FI" sz="5600"/>
              <a:t>mitigates suppliers ability to exercise market power by raising power prices significantly above production cost</a:t>
            </a:r>
            <a:endParaRPr sz="5600"/>
          </a:p>
          <a:p>
            <a:pPr marL="0" lvl="0" indent="0" algn="l" rtl="0">
              <a:spcBef>
                <a:spcPts val="280"/>
              </a:spcBef>
              <a:spcAft>
                <a:spcPts val="0"/>
              </a:spcAft>
              <a:buNone/>
            </a:pPr>
            <a:endParaRPr sz="5600"/>
          </a:p>
          <a:p>
            <a:pPr marL="457200" lvl="0" indent="-317500" algn="l" rtl="0">
              <a:spcBef>
                <a:spcPts val="280"/>
              </a:spcBef>
              <a:spcAft>
                <a:spcPts val="0"/>
              </a:spcAft>
              <a:buSzPct val="100000"/>
              <a:buChar char="●"/>
            </a:pPr>
            <a:r>
              <a:rPr lang="fi-FI" sz="5600" b="0"/>
              <a:t>financial benefits</a:t>
            </a:r>
            <a:endParaRPr sz="5600" b="0"/>
          </a:p>
          <a:p>
            <a:pPr marL="914400" lvl="1" indent="-317500" algn="l" rtl="0">
              <a:spcBef>
                <a:spcPts val="0"/>
              </a:spcBef>
              <a:spcAft>
                <a:spcPts val="0"/>
              </a:spcAft>
              <a:buSzPct val="100000"/>
              <a:buChar char="○"/>
            </a:pPr>
            <a:r>
              <a:rPr lang="fi-FI" sz="5600"/>
              <a:t>potential savings to customers</a:t>
            </a:r>
            <a:endParaRPr sz="5600"/>
          </a:p>
          <a:p>
            <a:pPr marL="914400" lvl="1" indent="-317500" algn="l" rtl="0">
              <a:spcBef>
                <a:spcPts val="0"/>
              </a:spcBef>
              <a:spcAft>
                <a:spcPts val="0"/>
              </a:spcAft>
              <a:buSzPct val="100000"/>
              <a:buChar char="○"/>
            </a:pPr>
            <a:r>
              <a:rPr lang="fi-FI" sz="5600"/>
              <a:t>avoided investments</a:t>
            </a:r>
            <a:endParaRPr sz="5600"/>
          </a:p>
          <a:p>
            <a:pPr marL="914400" lvl="1" indent="-317500" algn="l" rtl="0">
              <a:spcBef>
                <a:spcPts val="0"/>
              </a:spcBef>
              <a:spcAft>
                <a:spcPts val="0"/>
              </a:spcAft>
              <a:buSzPct val="100000"/>
              <a:buChar char="○"/>
            </a:pPr>
            <a:r>
              <a:rPr lang="fi-FI" sz="5600"/>
              <a:t>lower wholesale market prices</a:t>
            </a:r>
            <a:endParaRPr sz="5600"/>
          </a:p>
          <a:p>
            <a:pPr marL="914400" lvl="0" indent="0" algn="l" rtl="0">
              <a:spcBef>
                <a:spcPts val="280"/>
              </a:spcBef>
              <a:spcAft>
                <a:spcPts val="0"/>
              </a:spcAft>
              <a:buNone/>
            </a:pPr>
            <a:endParaRPr sz="5600"/>
          </a:p>
          <a:p>
            <a:pPr marL="457200" lvl="0" indent="-317500" algn="l" rtl="0">
              <a:spcBef>
                <a:spcPts val="280"/>
              </a:spcBef>
              <a:spcAft>
                <a:spcPts val="0"/>
              </a:spcAft>
              <a:buSzPct val="100000"/>
              <a:buChar char="●"/>
            </a:pPr>
            <a:r>
              <a:rPr lang="fi-FI" sz="5600" b="0"/>
              <a:t>system-wide performance benefits</a:t>
            </a:r>
            <a:endParaRPr sz="5600" b="0"/>
          </a:p>
          <a:p>
            <a:pPr marL="914400" lvl="1" indent="-317500" algn="l" rtl="0">
              <a:spcBef>
                <a:spcPts val="0"/>
              </a:spcBef>
              <a:spcAft>
                <a:spcPts val="0"/>
              </a:spcAft>
              <a:buSzPct val="100000"/>
              <a:buChar char="○"/>
            </a:pPr>
            <a:r>
              <a:rPr lang="fi-FI" sz="5600"/>
              <a:t>increases reliability as it lowers the likelihood of outages</a:t>
            </a:r>
            <a:endParaRPr sz="5600"/>
          </a:p>
          <a:p>
            <a:pPr marL="914400" lvl="0" indent="0" algn="l" rtl="0">
              <a:spcBef>
                <a:spcPts val="280"/>
              </a:spcBef>
              <a:spcAft>
                <a:spcPts val="0"/>
              </a:spcAft>
              <a:buNone/>
            </a:pPr>
            <a:endParaRPr sz="5600"/>
          </a:p>
          <a:p>
            <a:pPr marL="457200" lvl="0" indent="-317500" algn="l" rtl="0">
              <a:spcBef>
                <a:spcPts val="280"/>
              </a:spcBef>
              <a:spcAft>
                <a:spcPts val="0"/>
              </a:spcAft>
              <a:buSzPct val="100000"/>
              <a:buChar char="●"/>
            </a:pPr>
            <a:r>
              <a:rPr lang="fi-FI" sz="5600" b="0"/>
              <a:t>improved choice</a:t>
            </a:r>
            <a:endParaRPr sz="5600" b="0"/>
          </a:p>
          <a:p>
            <a:pPr marL="914400" lvl="1" indent="-317500" algn="l" rtl="0">
              <a:spcBef>
                <a:spcPts val="0"/>
              </a:spcBef>
              <a:spcAft>
                <a:spcPts val="0"/>
              </a:spcAft>
              <a:buSzPct val="100000"/>
              <a:buChar char="○"/>
            </a:pPr>
            <a:r>
              <a:rPr lang="fi-FI" sz="5600"/>
              <a:t>customers have more options for managing their electricity costs</a:t>
            </a:r>
            <a:endParaRPr sz="5600"/>
          </a:p>
          <a:p>
            <a:pPr marL="0" lvl="0" indent="0" algn="l" rtl="0">
              <a:spcBef>
                <a:spcPts val="280"/>
              </a:spcBef>
              <a:spcAft>
                <a:spcPts val="0"/>
              </a:spcAft>
              <a:buNone/>
            </a:pPr>
            <a:endParaRPr/>
          </a:p>
          <a:p>
            <a:pPr marL="0" lvl="0" indent="0" algn="l" rtl="0">
              <a:spcBef>
                <a:spcPts val="280"/>
              </a:spcBef>
              <a:spcAft>
                <a:spcPts val="0"/>
              </a:spcAft>
              <a:buNone/>
            </a:pPr>
            <a:endParaRPr/>
          </a:p>
          <a:p>
            <a:pPr marL="0" lvl="0" indent="0" algn="l" rtl="0">
              <a:spcBef>
                <a:spcPts val="280"/>
              </a:spcBef>
              <a:spcAft>
                <a:spcPts val="0"/>
              </a:spcAft>
              <a:buNone/>
            </a:pPr>
            <a:endParaRPr/>
          </a:p>
          <a:p>
            <a:pPr marL="0" lvl="0" indent="0" algn="l" rtl="0">
              <a:spcBef>
                <a:spcPts val="280"/>
              </a:spcBef>
              <a:spcAft>
                <a:spcPts val="0"/>
              </a:spcAft>
              <a:buNone/>
            </a:pPr>
            <a:endParaRPr/>
          </a:p>
          <a:p>
            <a:pPr marL="0" lvl="0" indent="0" algn="l" rtl="0">
              <a:spcBef>
                <a:spcPts val="280"/>
              </a:spcBef>
              <a:spcAft>
                <a:spcPts val="0"/>
              </a:spcAft>
              <a:buNone/>
            </a:pPr>
            <a:endParaRPr/>
          </a:p>
          <a:p>
            <a:pPr marL="0" lvl="0" indent="0" algn="l" rtl="0">
              <a:spcBef>
                <a:spcPts val="280"/>
              </a:spcBef>
              <a:spcAft>
                <a:spcPts val="0"/>
              </a:spcAft>
              <a:buNone/>
            </a:pPr>
            <a:endParaRPr/>
          </a:p>
        </p:txBody>
      </p:sp>
      <p:sp>
        <p:nvSpPr>
          <p:cNvPr id="102" name="Google Shape;102;p11"/>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Demand Bidding 2/2</a:t>
            </a:r>
            <a:endParaRPr/>
          </a:p>
        </p:txBody>
      </p:sp>
      <p:sp>
        <p:nvSpPr>
          <p:cNvPr id="103" name="Google Shape;103;p11"/>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5" name="Google Shape;105;p11"/>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4</a:t>
            </a:fld>
            <a:endParaRPr/>
          </a:p>
        </p:txBody>
      </p:sp>
      <p:sp>
        <p:nvSpPr>
          <p:cNvPr id="106" name="Google Shape;106;p11"/>
          <p:cNvSpPr txBox="1"/>
          <p:nvPr/>
        </p:nvSpPr>
        <p:spPr>
          <a:xfrm>
            <a:off x="4877025" y="1348950"/>
            <a:ext cx="4009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FI" b="1"/>
              <a:t>Disadvantages:</a:t>
            </a:r>
            <a:endParaRPr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fi-FI"/>
              <a:t>privacy issues </a:t>
            </a:r>
            <a:endParaRPr/>
          </a:p>
          <a:p>
            <a:pPr marL="914400" lvl="1" indent="-317500" algn="l" rtl="0">
              <a:spcBef>
                <a:spcPts val="0"/>
              </a:spcBef>
              <a:spcAft>
                <a:spcPts val="0"/>
              </a:spcAft>
              <a:buSzPts val="1400"/>
              <a:buChar char="○"/>
            </a:pPr>
            <a:r>
              <a:rPr lang="fi-FI"/>
              <a:t>identifiable load profiles etc.</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fi-FI"/>
              <a:t>security</a:t>
            </a:r>
            <a:endParaRPr/>
          </a:p>
          <a:p>
            <a:pPr marL="914400" lvl="1" indent="-317500" algn="l" rtl="0">
              <a:spcBef>
                <a:spcPts val="0"/>
              </a:spcBef>
              <a:spcAft>
                <a:spcPts val="0"/>
              </a:spcAft>
              <a:buSzPts val="1400"/>
              <a:buChar char="○"/>
            </a:pPr>
            <a:r>
              <a:rPr lang="fi-FI"/>
              <a:t>ensure that entities participating are legitimate</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fi-FI"/>
              <a:t>it takes time to recruit customers for a demand response program</a:t>
            </a:r>
            <a:endParaRPr/>
          </a:p>
          <a:p>
            <a:pPr marL="914400" lvl="1" indent="-317500" algn="l" rtl="0">
              <a:spcBef>
                <a:spcPts val="0"/>
              </a:spcBef>
              <a:spcAft>
                <a:spcPts val="0"/>
              </a:spcAft>
              <a:buSzPts val="1400"/>
              <a:buChar char="○"/>
            </a:pPr>
            <a:r>
              <a:rPr lang="fi-FI"/>
              <a:t>mainly offered to large customers</a:t>
            </a:r>
            <a:endParaRPr/>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txBox="1">
            <a:spLocks noGrp="1"/>
          </p:cNvSpPr>
          <p:nvPr>
            <p:ph type="body" idx="1"/>
          </p:nvPr>
        </p:nvSpPr>
        <p:spPr>
          <a:xfrm>
            <a:off x="572400" y="1497600"/>
            <a:ext cx="5213700" cy="4136400"/>
          </a:xfrm>
          <a:prstGeom prst="rect">
            <a:avLst/>
          </a:prstGeom>
        </p:spPr>
        <p:txBody>
          <a:bodyPr spcFirstLastPara="1" wrap="square" lIns="0" tIns="0" rIns="0" bIns="0" anchor="t" anchorCtr="0">
            <a:normAutofit/>
          </a:bodyPr>
          <a:lstStyle/>
          <a:p>
            <a:pPr marL="457200" lvl="0" indent="-317500" algn="l" rtl="0">
              <a:spcBef>
                <a:spcPts val="280"/>
              </a:spcBef>
              <a:spcAft>
                <a:spcPts val="0"/>
              </a:spcAft>
              <a:buSzPts val="1400"/>
              <a:buChar char="●"/>
            </a:pPr>
            <a:r>
              <a:rPr lang="fi-FI"/>
              <a:t>Price of the electricity is placed in real time</a:t>
            </a:r>
            <a:endParaRPr/>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FI"/>
              <a:t>Demand response program, price based program</a:t>
            </a:r>
            <a:endParaRPr/>
          </a:p>
          <a:p>
            <a:pPr marL="914400" lvl="1" indent="-279400" algn="l" rtl="0">
              <a:spcBef>
                <a:spcPts val="0"/>
              </a:spcBef>
              <a:spcAft>
                <a:spcPts val="0"/>
              </a:spcAft>
              <a:buSzPts val="800"/>
              <a:buChar char="○"/>
            </a:pPr>
            <a:r>
              <a:rPr lang="fi-FI" sz="1400"/>
              <a:t>Balances the differences between supply and demand</a:t>
            </a:r>
            <a:endParaRPr sz="1400"/>
          </a:p>
          <a:p>
            <a:pPr marL="0" lvl="0" indent="0" algn="l" rtl="0">
              <a:spcBef>
                <a:spcPts val="280"/>
              </a:spcBef>
              <a:spcAft>
                <a:spcPts val="0"/>
              </a:spcAft>
              <a:buNone/>
            </a:pPr>
            <a:endParaRPr sz="1400"/>
          </a:p>
          <a:p>
            <a:pPr marL="457200" lvl="0" indent="-317500" algn="l" rtl="0">
              <a:spcBef>
                <a:spcPts val="280"/>
              </a:spcBef>
              <a:spcAft>
                <a:spcPts val="0"/>
              </a:spcAft>
              <a:buSzPts val="1400"/>
              <a:buChar char="●"/>
            </a:pPr>
            <a:r>
              <a:rPr lang="fi-FI"/>
              <a:t>Encourages the customers to shift their consumption </a:t>
            </a:r>
            <a:endParaRPr/>
          </a:p>
          <a:p>
            <a:pPr marL="914400" lvl="1" indent="-279400" algn="l" rtl="0">
              <a:spcBef>
                <a:spcPts val="0"/>
              </a:spcBef>
              <a:spcAft>
                <a:spcPts val="0"/>
              </a:spcAft>
              <a:buSzPts val="800"/>
              <a:buChar char="○"/>
            </a:pPr>
            <a:r>
              <a:rPr lang="fi-FI" sz="1400"/>
              <a:t>savings in electricity expenses</a:t>
            </a:r>
            <a:endParaRPr sz="1400"/>
          </a:p>
          <a:p>
            <a:pPr marL="0" lvl="0" indent="0" algn="l" rtl="0">
              <a:spcBef>
                <a:spcPts val="280"/>
              </a:spcBef>
              <a:spcAft>
                <a:spcPts val="0"/>
              </a:spcAft>
              <a:buNone/>
            </a:pPr>
            <a:endParaRPr sz="1400"/>
          </a:p>
          <a:p>
            <a:pPr marL="457200" lvl="0" indent="-317500" algn="l" rtl="0">
              <a:spcBef>
                <a:spcPts val="280"/>
              </a:spcBef>
              <a:spcAft>
                <a:spcPts val="0"/>
              </a:spcAft>
              <a:buSzPts val="1400"/>
              <a:buChar char="●"/>
            </a:pPr>
            <a:r>
              <a:rPr lang="fi-FI"/>
              <a:t>Peak shaving effect</a:t>
            </a:r>
            <a:endParaRPr/>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FI"/>
              <a:t>Advanced real-time metering methods are needed</a:t>
            </a:r>
            <a:endParaRPr/>
          </a:p>
          <a:p>
            <a:pPr marL="457200" lvl="0" indent="0" algn="l" rtl="0">
              <a:spcBef>
                <a:spcPts val="280"/>
              </a:spcBef>
              <a:spcAft>
                <a:spcPts val="0"/>
              </a:spcAft>
              <a:buNone/>
            </a:pPr>
            <a:endParaRPr/>
          </a:p>
        </p:txBody>
      </p:sp>
      <p:sp>
        <p:nvSpPr>
          <p:cNvPr id="113" name="Google Shape;113;p12"/>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Real-time pricing (RTP) 1/2</a:t>
            </a:r>
            <a:endParaRPr/>
          </a:p>
          <a:p>
            <a:pPr marL="0" lvl="0" indent="0" algn="l" rtl="0">
              <a:spcBef>
                <a:spcPts val="0"/>
              </a:spcBef>
              <a:spcAft>
                <a:spcPts val="0"/>
              </a:spcAft>
              <a:buNone/>
            </a:pPr>
            <a:endParaRPr/>
          </a:p>
        </p:txBody>
      </p:sp>
      <p:sp>
        <p:nvSpPr>
          <p:cNvPr id="114" name="Google Shape;114;p12"/>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5" name="Google Shape;115;p12"/>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6" name="Google Shape;116;p12"/>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5</a:t>
            </a:fld>
            <a:endParaRPr/>
          </a:p>
        </p:txBody>
      </p:sp>
      <p:pic>
        <p:nvPicPr>
          <p:cNvPr id="117" name="Google Shape;117;p12"/>
          <p:cNvPicPr preferRelativeResize="0"/>
          <p:nvPr/>
        </p:nvPicPr>
        <p:blipFill rotWithShape="1">
          <a:blip r:embed="rId3">
            <a:alphaModFix/>
          </a:blip>
          <a:srcRect l="7534" r="4545"/>
          <a:stretch/>
        </p:blipFill>
        <p:spPr>
          <a:xfrm>
            <a:off x="5647775" y="2375400"/>
            <a:ext cx="3496225" cy="278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3"/>
          <p:cNvSpPr txBox="1">
            <a:spLocks noGrp="1"/>
          </p:cNvSpPr>
          <p:nvPr>
            <p:ph type="body" idx="1"/>
          </p:nvPr>
        </p:nvSpPr>
        <p:spPr>
          <a:xfrm>
            <a:off x="572400" y="1497600"/>
            <a:ext cx="4401300" cy="4136400"/>
          </a:xfrm>
          <a:prstGeom prst="rect">
            <a:avLst/>
          </a:prstGeom>
        </p:spPr>
        <p:txBody>
          <a:bodyPr spcFirstLastPara="1" wrap="square" lIns="0" tIns="0" rIns="0" bIns="0" anchor="t" anchorCtr="0">
            <a:normAutofit/>
          </a:bodyPr>
          <a:lstStyle/>
          <a:p>
            <a:pPr marL="457200" lvl="0" indent="0" algn="l" rtl="0">
              <a:spcBef>
                <a:spcPts val="280"/>
              </a:spcBef>
              <a:spcAft>
                <a:spcPts val="0"/>
              </a:spcAft>
              <a:buNone/>
            </a:pPr>
            <a:r>
              <a:rPr lang="fi-FI"/>
              <a:t>Advantages:</a:t>
            </a:r>
            <a:endParaRPr/>
          </a:p>
          <a:p>
            <a:pPr marL="457200" lvl="0" indent="0" algn="l" rtl="0">
              <a:spcBef>
                <a:spcPts val="280"/>
              </a:spcBef>
              <a:spcAft>
                <a:spcPts val="0"/>
              </a:spcAft>
              <a:buNone/>
            </a:pPr>
            <a:endParaRPr/>
          </a:p>
          <a:p>
            <a:pPr marL="457200" lvl="0" indent="-317500" algn="l" rtl="0">
              <a:spcBef>
                <a:spcPts val="280"/>
              </a:spcBef>
              <a:spcAft>
                <a:spcPts val="0"/>
              </a:spcAft>
              <a:buSzPts val="1400"/>
              <a:buChar char="●"/>
            </a:pPr>
            <a:r>
              <a:rPr lang="fi-FI" b="0"/>
              <a:t>lower electricity expenses for consumers</a:t>
            </a:r>
            <a:endParaRPr b="0"/>
          </a:p>
          <a:p>
            <a:pPr marL="0" lvl="0" indent="0" algn="l" rtl="0">
              <a:spcBef>
                <a:spcPts val="280"/>
              </a:spcBef>
              <a:spcAft>
                <a:spcPts val="0"/>
              </a:spcAft>
              <a:buNone/>
            </a:pPr>
            <a:endParaRPr b="0"/>
          </a:p>
          <a:p>
            <a:pPr marL="457200" lvl="0" indent="-317500" algn="l" rtl="0">
              <a:spcBef>
                <a:spcPts val="280"/>
              </a:spcBef>
              <a:spcAft>
                <a:spcPts val="0"/>
              </a:spcAft>
              <a:buSzPts val="1400"/>
              <a:buChar char="●"/>
            </a:pPr>
            <a:r>
              <a:rPr lang="fi-FI" b="0"/>
              <a:t>highest financial rewards comparing to other </a:t>
            </a:r>
            <a:endParaRPr b="0"/>
          </a:p>
          <a:p>
            <a:pPr marL="457200" lvl="0" indent="0" algn="l" rtl="0">
              <a:spcBef>
                <a:spcPts val="280"/>
              </a:spcBef>
              <a:spcAft>
                <a:spcPts val="0"/>
              </a:spcAft>
              <a:buNone/>
            </a:pPr>
            <a:r>
              <a:rPr lang="fi-FI" b="0"/>
              <a:t>dynamic pricing mechanisms</a:t>
            </a:r>
            <a:endParaRPr b="0"/>
          </a:p>
          <a:p>
            <a:pPr marL="0" lvl="0" indent="0" algn="l" rtl="0">
              <a:spcBef>
                <a:spcPts val="280"/>
              </a:spcBef>
              <a:spcAft>
                <a:spcPts val="0"/>
              </a:spcAft>
              <a:buNone/>
            </a:pPr>
            <a:endParaRPr b="0"/>
          </a:p>
          <a:p>
            <a:pPr marL="457200" lvl="0" indent="-317500" algn="l" rtl="0">
              <a:spcBef>
                <a:spcPts val="280"/>
              </a:spcBef>
              <a:spcAft>
                <a:spcPts val="0"/>
              </a:spcAft>
              <a:buSzPts val="1400"/>
              <a:buChar char="●"/>
            </a:pPr>
            <a:r>
              <a:rPr lang="fi-FI" b="0"/>
              <a:t>raises customers awareness considering electricity markets and possibly also climate</a:t>
            </a:r>
            <a:endParaRPr b="0"/>
          </a:p>
          <a:p>
            <a:pPr marL="0" lvl="0" indent="0" algn="l" rtl="0">
              <a:spcBef>
                <a:spcPts val="280"/>
              </a:spcBef>
              <a:spcAft>
                <a:spcPts val="0"/>
              </a:spcAft>
              <a:buNone/>
            </a:pPr>
            <a:endParaRPr b="0"/>
          </a:p>
          <a:p>
            <a:pPr marL="457200" lvl="0" indent="-317500" algn="l" rtl="0">
              <a:spcBef>
                <a:spcPts val="280"/>
              </a:spcBef>
              <a:spcAft>
                <a:spcPts val="0"/>
              </a:spcAft>
              <a:buSzPts val="1400"/>
              <a:buChar char="●"/>
            </a:pPr>
            <a:r>
              <a:rPr lang="fi-FI" b="0"/>
              <a:t>good way to get more renewables to the grid</a:t>
            </a:r>
            <a:endParaRPr b="0"/>
          </a:p>
        </p:txBody>
      </p:sp>
      <p:sp>
        <p:nvSpPr>
          <p:cNvPr id="124" name="Google Shape;124;p13"/>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Real-time pricing (RTP) 2/2</a:t>
            </a:r>
            <a:endParaRPr/>
          </a:p>
        </p:txBody>
      </p:sp>
      <p:sp>
        <p:nvSpPr>
          <p:cNvPr id="125" name="Google Shape;125;p13"/>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6" name="Google Shape;126;p13"/>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6</a:t>
            </a:fld>
            <a:endParaRPr/>
          </a:p>
        </p:txBody>
      </p:sp>
      <p:sp>
        <p:nvSpPr>
          <p:cNvPr id="128" name="Google Shape;128;p13"/>
          <p:cNvSpPr txBox="1"/>
          <p:nvPr/>
        </p:nvSpPr>
        <p:spPr>
          <a:xfrm>
            <a:off x="5059925" y="1497600"/>
            <a:ext cx="3549900" cy="41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b="1"/>
              <a:t>Disadvantages</a:t>
            </a:r>
            <a:r>
              <a:rPr lang="fi-FI"/>
              <a:t>:</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fi-FI"/>
              <a:t>complex metering systems create more expenses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fi-FI"/>
              <a:t>price predicting can create challenges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fi-FI"/>
              <a:t>high transaction costs</a:t>
            </a:r>
            <a:endParaRPr/>
          </a:p>
          <a:p>
            <a:pPr marL="1371600" lvl="1" indent="-317500" algn="l" rtl="0">
              <a:spcBef>
                <a:spcPts val="0"/>
              </a:spcBef>
              <a:spcAft>
                <a:spcPts val="0"/>
              </a:spcAft>
              <a:buSzPts val="1400"/>
              <a:buChar char="○"/>
            </a:pPr>
            <a:r>
              <a:rPr lang="fi-FI"/>
              <a:t>decreasing the profit and maybe not even profitable </a:t>
            </a: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body" idx="1"/>
          </p:nvPr>
        </p:nvSpPr>
        <p:spPr>
          <a:xfrm>
            <a:off x="572400" y="1497600"/>
            <a:ext cx="7989000" cy="4136400"/>
          </a:xfrm>
          <a:prstGeom prst="rect">
            <a:avLst/>
          </a:prstGeom>
        </p:spPr>
        <p:txBody>
          <a:bodyPr spcFirstLastPara="1" wrap="square" lIns="0" tIns="0" rIns="0" bIns="0" anchor="t" anchorCtr="0">
            <a:normAutofit/>
          </a:bodyPr>
          <a:lstStyle/>
          <a:p>
            <a:pPr marL="457200" lvl="0" indent="-317500" algn="l" rtl="0">
              <a:spcBef>
                <a:spcPts val="280"/>
              </a:spcBef>
              <a:spcAft>
                <a:spcPts val="0"/>
              </a:spcAft>
              <a:buSzPts val="1400"/>
              <a:buChar char="●"/>
            </a:pPr>
            <a:r>
              <a:rPr lang="fi-FI"/>
              <a:t>a peer-to-peer system where all of the participants are linked to each others using cryptography and their actions create a network</a:t>
            </a:r>
            <a:endParaRPr/>
          </a:p>
          <a:p>
            <a:pPr marL="457200" lvl="0" indent="-317500" algn="l" rtl="0">
              <a:spcBef>
                <a:spcPts val="0"/>
              </a:spcBef>
              <a:spcAft>
                <a:spcPts val="0"/>
              </a:spcAft>
              <a:buSzPts val="1400"/>
              <a:buChar char="●"/>
            </a:pPr>
            <a:r>
              <a:rPr lang="fi-FI"/>
              <a:t>blockchains could help both demand bidding and real time pricing in the future</a:t>
            </a:r>
            <a:endParaRPr/>
          </a:p>
          <a:p>
            <a:pPr marL="457200" lvl="0" indent="-317500" algn="l" rtl="0">
              <a:spcBef>
                <a:spcPts val="0"/>
              </a:spcBef>
              <a:spcAft>
                <a:spcPts val="0"/>
              </a:spcAft>
              <a:buSzPts val="1400"/>
              <a:buChar char="●"/>
            </a:pPr>
            <a:r>
              <a:rPr lang="fi-FI"/>
              <a:t>blockchains enable high automatisation</a:t>
            </a:r>
            <a:endParaRPr/>
          </a:p>
          <a:p>
            <a:pPr marL="457200" lvl="0" indent="0" algn="l" rtl="0">
              <a:spcBef>
                <a:spcPts val="280"/>
              </a:spcBef>
              <a:spcAft>
                <a:spcPts val="0"/>
              </a:spcAft>
              <a:buNone/>
            </a:pPr>
            <a:endParaRPr/>
          </a:p>
          <a:p>
            <a:pPr marL="457200" lvl="0" indent="0" algn="l" rtl="0">
              <a:spcBef>
                <a:spcPts val="280"/>
              </a:spcBef>
              <a:spcAft>
                <a:spcPts val="0"/>
              </a:spcAft>
              <a:buNone/>
            </a:pPr>
            <a:endParaRPr/>
          </a:p>
        </p:txBody>
      </p:sp>
      <p:sp>
        <p:nvSpPr>
          <p:cNvPr id="135" name="Google Shape;135;p14"/>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Blockchain 1/2</a:t>
            </a:r>
            <a:endParaRPr/>
          </a:p>
        </p:txBody>
      </p:sp>
      <p:sp>
        <p:nvSpPr>
          <p:cNvPr id="136" name="Google Shape;136;p14"/>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7" name="Google Shape;137;p14"/>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8" name="Google Shape;138;p14"/>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7</a:t>
            </a:fld>
            <a:endParaRPr/>
          </a:p>
        </p:txBody>
      </p:sp>
      <p:pic>
        <p:nvPicPr>
          <p:cNvPr id="139" name="Google Shape;139;p14"/>
          <p:cNvPicPr preferRelativeResize="0"/>
          <p:nvPr/>
        </p:nvPicPr>
        <p:blipFill>
          <a:blip r:embed="rId3">
            <a:alphaModFix/>
          </a:blip>
          <a:stretch>
            <a:fillRect/>
          </a:stretch>
        </p:blipFill>
        <p:spPr>
          <a:xfrm>
            <a:off x="1886425" y="2845050"/>
            <a:ext cx="5371149" cy="287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body" idx="1"/>
          </p:nvPr>
        </p:nvSpPr>
        <p:spPr>
          <a:xfrm>
            <a:off x="572400" y="1497600"/>
            <a:ext cx="3999600" cy="4136400"/>
          </a:xfrm>
          <a:prstGeom prst="rect">
            <a:avLst/>
          </a:prstGeom>
        </p:spPr>
        <p:txBody>
          <a:bodyPr spcFirstLastPara="1" wrap="square" lIns="0" tIns="0" rIns="0" bIns="0" anchor="t" anchorCtr="0">
            <a:normAutofit/>
          </a:bodyPr>
          <a:lstStyle/>
          <a:p>
            <a:pPr marL="0" lvl="0" indent="0" algn="l" rtl="0">
              <a:spcBef>
                <a:spcPts val="280"/>
              </a:spcBef>
              <a:spcAft>
                <a:spcPts val="0"/>
              </a:spcAft>
              <a:buNone/>
            </a:pPr>
            <a:r>
              <a:rPr lang="fi-FI"/>
              <a:t>Advantages:</a:t>
            </a:r>
            <a:endParaRPr/>
          </a:p>
          <a:p>
            <a:pPr marL="457200" lvl="0" indent="-317500" algn="l" rtl="0">
              <a:spcBef>
                <a:spcPts val="280"/>
              </a:spcBef>
              <a:spcAft>
                <a:spcPts val="0"/>
              </a:spcAft>
              <a:buSzPts val="1400"/>
              <a:buChar char="●"/>
            </a:pPr>
            <a:r>
              <a:rPr lang="fi-FI"/>
              <a:t>no central monitoring needed</a:t>
            </a:r>
            <a:endParaRPr/>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FI"/>
              <a:t>no expensive separate metering system needed, can be integrated</a:t>
            </a:r>
            <a:endParaRPr/>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FI"/>
              <a:t>works with extremely complex systems</a:t>
            </a:r>
            <a:endParaRPr/>
          </a:p>
          <a:p>
            <a:pPr marL="0" lvl="0" indent="0" algn="l" rtl="0">
              <a:spcBef>
                <a:spcPts val="280"/>
              </a:spcBef>
              <a:spcAft>
                <a:spcPts val="0"/>
              </a:spcAft>
              <a:buNone/>
            </a:pPr>
            <a:endParaRPr/>
          </a:p>
          <a:p>
            <a:pPr marL="457200" lvl="0" indent="-317500" algn="l" rtl="0">
              <a:spcBef>
                <a:spcPts val="280"/>
              </a:spcBef>
              <a:spcAft>
                <a:spcPts val="0"/>
              </a:spcAft>
              <a:buSzPts val="1400"/>
              <a:buChar char="●"/>
            </a:pPr>
            <a:r>
              <a:rPr lang="fi-FI"/>
              <a:t>prosumers can buy and sell without a third party</a:t>
            </a:r>
            <a:endParaRPr/>
          </a:p>
          <a:p>
            <a:pPr marL="457200" lvl="0" indent="0" algn="l" rtl="0">
              <a:spcBef>
                <a:spcPts val="280"/>
              </a:spcBef>
              <a:spcAft>
                <a:spcPts val="0"/>
              </a:spcAft>
              <a:buNone/>
            </a:pPr>
            <a:endParaRPr/>
          </a:p>
        </p:txBody>
      </p:sp>
      <p:sp>
        <p:nvSpPr>
          <p:cNvPr id="146" name="Google Shape;146;p15"/>
          <p:cNvSpPr txBox="1">
            <a:spLocks noGrp="1"/>
          </p:cNvSpPr>
          <p:nvPr>
            <p:ph type="ctrTitle"/>
          </p:nvPr>
        </p:nvSpPr>
        <p:spPr>
          <a:xfrm>
            <a:off x="572400" y="487740"/>
            <a:ext cx="7772400" cy="90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a:t>Blockchain 2/2</a:t>
            </a:r>
            <a:endParaRPr/>
          </a:p>
        </p:txBody>
      </p:sp>
      <p:sp>
        <p:nvSpPr>
          <p:cNvPr id="147" name="Google Shape;147;p15"/>
          <p:cNvSpPr txBox="1">
            <a:spLocks noGrp="1"/>
          </p:cNvSpPr>
          <p:nvPr>
            <p:ph type="body" idx="2"/>
          </p:nvPr>
        </p:nvSpPr>
        <p:spPr>
          <a:xfrm>
            <a:off x="5143500" y="6145215"/>
            <a:ext cx="15366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8" name="Google Shape;148;p15"/>
          <p:cNvSpPr txBox="1">
            <a:spLocks noGrp="1"/>
          </p:cNvSpPr>
          <p:nvPr>
            <p:ph type="body" idx="3"/>
          </p:nvPr>
        </p:nvSpPr>
        <p:spPr>
          <a:xfrm>
            <a:off x="6859589" y="6145215"/>
            <a:ext cx="1701900" cy="382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9" name="Google Shape;149;p15"/>
          <p:cNvSpPr txBox="1">
            <a:spLocks noGrp="1"/>
          </p:cNvSpPr>
          <p:nvPr>
            <p:ph type="sldNum" idx="12"/>
          </p:nvPr>
        </p:nvSpPr>
        <p:spPr>
          <a:xfrm>
            <a:off x="3429000" y="6402388"/>
            <a:ext cx="1544700" cy="125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r>
              <a:rPr lang="fi-FI"/>
              <a:t>Page </a:t>
            </a:r>
            <a:fld id="{00000000-1234-1234-1234-123412341234}" type="slidenum">
              <a:rPr lang="fi-FI"/>
              <a:t>8</a:t>
            </a:fld>
            <a:endParaRPr/>
          </a:p>
        </p:txBody>
      </p:sp>
      <p:sp>
        <p:nvSpPr>
          <p:cNvPr id="150" name="Google Shape;150;p15"/>
          <p:cNvSpPr txBox="1"/>
          <p:nvPr/>
        </p:nvSpPr>
        <p:spPr>
          <a:xfrm>
            <a:off x="4748725" y="1476875"/>
            <a:ext cx="3812700" cy="41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b="1"/>
              <a:t>Disadvantages:</a:t>
            </a:r>
            <a:endParaRPr b="1"/>
          </a:p>
          <a:p>
            <a:pPr marL="0" lvl="0" indent="0" algn="l" rtl="0">
              <a:spcBef>
                <a:spcPts val="0"/>
              </a:spcBef>
              <a:spcAft>
                <a:spcPts val="0"/>
              </a:spcAft>
              <a:buNone/>
            </a:pPr>
            <a:endParaRPr b="1"/>
          </a:p>
          <a:p>
            <a:pPr marL="457200" lvl="0" indent="-317500" algn="l" rtl="0">
              <a:spcBef>
                <a:spcPts val="0"/>
              </a:spcBef>
              <a:spcAft>
                <a:spcPts val="0"/>
              </a:spcAft>
              <a:buSzPts val="1400"/>
              <a:buChar char="●"/>
            </a:pPr>
            <a:r>
              <a:rPr lang="fi-FI" b="1"/>
              <a:t>hard to regulate</a:t>
            </a:r>
            <a:endParaRPr b="1"/>
          </a:p>
          <a:p>
            <a:pPr marL="0" lvl="0" indent="0" algn="l" rtl="0">
              <a:spcBef>
                <a:spcPts val="0"/>
              </a:spcBef>
              <a:spcAft>
                <a:spcPts val="0"/>
              </a:spcAft>
              <a:buNone/>
            </a:pPr>
            <a:endParaRPr b="1"/>
          </a:p>
          <a:p>
            <a:pPr marL="457200" lvl="0" indent="-317500" algn="l" rtl="0">
              <a:spcBef>
                <a:spcPts val="0"/>
              </a:spcBef>
              <a:spcAft>
                <a:spcPts val="0"/>
              </a:spcAft>
              <a:buSzPts val="1400"/>
              <a:buChar char="●"/>
            </a:pPr>
            <a:r>
              <a:rPr lang="fi-FI" b="1"/>
              <a:t>needs development to be able to compete with RTP and demand bidding</a:t>
            </a:r>
            <a:endParaRPr b="1"/>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body" idx="1"/>
          </p:nvPr>
        </p:nvSpPr>
        <p:spPr>
          <a:xfrm>
            <a:off x="572400" y="1497600"/>
            <a:ext cx="8134278" cy="4136400"/>
          </a:xfrm>
          <a:prstGeom prst="rect">
            <a:avLst/>
          </a:prstGeom>
          <a:noFill/>
          <a:ln>
            <a:noFill/>
          </a:ln>
        </p:spPr>
        <p:txBody>
          <a:bodyPr spcFirstLastPara="1" wrap="square" lIns="0" tIns="0" rIns="0" bIns="0" anchor="t" anchorCtr="0">
            <a:normAutofit/>
          </a:bodyPr>
          <a:lstStyle/>
          <a:p>
            <a:pPr marL="0" lvl="0" indent="0" algn="l" rtl="0">
              <a:lnSpc>
                <a:spcPct val="150000"/>
              </a:lnSpc>
              <a:spcBef>
                <a:spcPts val="0"/>
              </a:spcBef>
              <a:spcAft>
                <a:spcPts val="0"/>
              </a:spcAft>
              <a:buClr>
                <a:schemeClr val="dk1"/>
              </a:buClr>
              <a:buSzPts val="2000"/>
              <a:buNone/>
            </a:pPr>
            <a:endParaRPr sz="2000"/>
          </a:p>
          <a:p>
            <a:pPr marL="457200" lvl="0" indent="-355600" algn="l" rtl="0">
              <a:lnSpc>
                <a:spcPct val="150000"/>
              </a:lnSpc>
              <a:spcBef>
                <a:spcPts val="400"/>
              </a:spcBef>
              <a:spcAft>
                <a:spcPts val="0"/>
              </a:spcAft>
              <a:buSzPts val="2000"/>
              <a:buChar char="●"/>
            </a:pPr>
            <a:r>
              <a:rPr lang="fi-FI" sz="2000"/>
              <a:t>Demand bidding brings major advantages into the grid operation such as improved market efficiency. However, ensuring customer’s privacy still remains the biggest issue.</a:t>
            </a:r>
            <a:endParaRPr sz="2000"/>
          </a:p>
          <a:p>
            <a:pPr marL="457200" lvl="0" indent="-355600" algn="l" rtl="0">
              <a:lnSpc>
                <a:spcPct val="150000"/>
              </a:lnSpc>
              <a:spcBef>
                <a:spcPts val="0"/>
              </a:spcBef>
              <a:spcAft>
                <a:spcPts val="0"/>
              </a:spcAft>
              <a:buSzPts val="2000"/>
              <a:buChar char="●"/>
            </a:pPr>
            <a:r>
              <a:rPr lang="fi-FI" sz="2000"/>
              <a:t>RTP brings savings for customers by peak shaving effect. Still more advanced metering systems are needed.</a:t>
            </a:r>
            <a:endParaRPr sz="2000"/>
          </a:p>
          <a:p>
            <a:pPr marL="457200" lvl="0" indent="-355600" algn="l" rtl="0">
              <a:lnSpc>
                <a:spcPct val="150000"/>
              </a:lnSpc>
              <a:spcBef>
                <a:spcPts val="0"/>
              </a:spcBef>
              <a:spcAft>
                <a:spcPts val="0"/>
              </a:spcAft>
              <a:buSzPts val="2000"/>
              <a:buChar char="●"/>
            </a:pPr>
            <a:r>
              <a:rPr lang="fi-FI" sz="2000"/>
              <a:t>Blockchain is not yet a competitive market mechanism but it will be important in the future.</a:t>
            </a:r>
            <a:endParaRPr sz="2000"/>
          </a:p>
        </p:txBody>
      </p:sp>
      <p:sp>
        <p:nvSpPr>
          <p:cNvPr id="156" name="Google Shape;156;p16"/>
          <p:cNvSpPr txBox="1">
            <a:spLocks noGrp="1"/>
          </p:cNvSpPr>
          <p:nvPr>
            <p:ph type="ctrTitle"/>
          </p:nvPr>
        </p:nvSpPr>
        <p:spPr>
          <a:xfrm>
            <a:off x="572400" y="487740"/>
            <a:ext cx="777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Conclusions</a:t>
            </a:r>
            <a:endParaRPr/>
          </a:p>
        </p:txBody>
      </p:sp>
      <p:sp>
        <p:nvSpPr>
          <p:cNvPr id="157" name="Google Shape;157;p16"/>
          <p:cNvSpPr txBox="1">
            <a:spLocks noGrp="1"/>
          </p:cNvSpPr>
          <p:nvPr>
            <p:ph type="body" idx="2"/>
          </p:nvPr>
        </p:nvSpPr>
        <p:spPr>
          <a:xfrm>
            <a:off x="5143500" y="6145215"/>
            <a:ext cx="1536700"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58" name="Google Shape;158;p16"/>
          <p:cNvSpPr txBox="1">
            <a:spLocks noGrp="1"/>
          </p:cNvSpPr>
          <p:nvPr>
            <p:ph type="body" idx="3"/>
          </p:nvPr>
        </p:nvSpPr>
        <p:spPr>
          <a:xfrm>
            <a:off x="6859589" y="6145215"/>
            <a:ext cx="1701801" cy="382645"/>
          </a:xfrm>
          <a:prstGeom prst="rect">
            <a:avLst/>
          </a:prstGeom>
          <a:noFill/>
          <a:ln>
            <a:noFill/>
          </a:ln>
        </p:spPr>
        <p:txBody>
          <a:bodyPr spcFirstLastPara="1" wrap="square" lIns="0" tIns="0" rIns="0" bIns="0" anchor="t" anchorCtr="0">
            <a:noAutofit/>
          </a:bodyPr>
          <a:lstStyle/>
          <a:p>
            <a:pPr marL="0" lvl="0" indent="0" algn="l" rtl="0">
              <a:lnSpc>
                <a:spcPct val="101250"/>
              </a:lnSpc>
              <a:spcBef>
                <a:spcPts val="0"/>
              </a:spcBef>
              <a:spcAft>
                <a:spcPts val="0"/>
              </a:spcAft>
              <a:buClr>
                <a:schemeClr val="lt2"/>
              </a:buClr>
              <a:buSzPts val="800"/>
              <a:buNone/>
            </a:pPr>
            <a:endParaRPr/>
          </a:p>
        </p:txBody>
      </p:sp>
      <p:sp>
        <p:nvSpPr>
          <p:cNvPr id="159" name="Google Shape;159;p16"/>
          <p:cNvSpPr txBox="1">
            <a:spLocks noGrp="1"/>
          </p:cNvSpPr>
          <p:nvPr>
            <p:ph type="dt" idx="10"/>
          </p:nvPr>
        </p:nvSpPr>
        <p:spPr>
          <a:xfrm>
            <a:off x="3429000" y="6273800"/>
            <a:ext cx="1544638" cy="12541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07.02.2018</a:t>
            </a:r>
            <a:endParaRPr/>
          </a:p>
        </p:txBody>
      </p:sp>
      <p:sp>
        <p:nvSpPr>
          <p:cNvPr id="160" name="Google Shape;160;p16"/>
          <p:cNvSpPr txBox="1">
            <a:spLocks noGrp="1"/>
          </p:cNvSpPr>
          <p:nvPr>
            <p:ph type="sldNum" idx="12"/>
          </p:nvPr>
        </p:nvSpPr>
        <p:spPr>
          <a:xfrm>
            <a:off x="3429000" y="6402388"/>
            <a:ext cx="1544638" cy="12541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i-FI"/>
              <a:t>Page </a:t>
            </a:r>
            <a:fld id="{00000000-1234-1234-1234-123412341234}" type="slidenum">
              <a:rPr lang="fi-FI"/>
              <a:t>9</a:t>
            </a:fld>
            <a:endParaRPr/>
          </a:p>
        </p:txBody>
      </p:sp>
    </p:spTree>
  </p:cSld>
  <p:clrMapOvr>
    <a:masterClrMapping/>
  </p:clrMapOvr>
</p:sld>
</file>

<file path=ppt/theme/theme1.xml><?xml version="1.0" encoding="utf-8"?>
<a:theme xmlns:a="http://schemas.openxmlformats.org/drawingml/2006/main" name="presentation">
  <a:themeElements>
    <a:clrScheme name="Custom 5">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lto Content - Green">
  <a:themeElements>
    <a:clrScheme name="Custom 6">
      <a:dk1>
        <a:srgbClr val="000000"/>
      </a:dk1>
      <a:lt1>
        <a:srgbClr val="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On-screen Show (4:3)</PresentationFormat>
  <Paragraphs>135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Times New Roman</vt:lpstr>
      <vt:lpstr>Roboto</vt:lpstr>
      <vt:lpstr>Arial</vt:lpstr>
      <vt:lpstr>Calibri</vt:lpstr>
      <vt:lpstr>presentation</vt:lpstr>
      <vt:lpstr>Aalto Content - Green</vt:lpstr>
      <vt:lpstr>ELEC-E8423 - Smart Grid  Different market mechanisms for SG: bidding, real-time pricing and blockchains</vt:lpstr>
      <vt:lpstr>Introduction</vt:lpstr>
      <vt:lpstr>Demand Bidding 1/2  </vt:lpstr>
      <vt:lpstr>Demand Bidding 2/2</vt:lpstr>
      <vt:lpstr>Real-time pricing (RTP) 1/2 </vt:lpstr>
      <vt:lpstr>Real-time pricing (RTP) 2/2</vt:lpstr>
      <vt:lpstr>Blockchain 1/2</vt:lpstr>
      <vt:lpstr>Blockchain 2/2</vt:lpstr>
      <vt:lpstr>Conclusions</vt:lpstr>
      <vt:lpstr>List of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ELEC-E8423 - Smart Grid  Different market mechanisms for SG: bidding, real-time pricing and blockchains</dc:title>
  <dc:creator>Lehtonen Matti</dc:creator>
  <cp:lastModifiedBy>Lehtonen Matti</cp:lastModifiedBy>
  <cp:revision>1</cp:revision>
  <dcterms:modified xsi:type="dcterms:W3CDTF">2021-03-29T06:01:30Z</dcterms:modified>
</cp:coreProperties>
</file>