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8"/>
  </p:notesMasterIdLst>
  <p:handoutMasterIdLst>
    <p:handoutMasterId r:id="rId19"/>
  </p:handoutMasterIdLst>
  <p:sldIdLst>
    <p:sldId id="339" r:id="rId6"/>
    <p:sldId id="374" r:id="rId7"/>
    <p:sldId id="371" r:id="rId8"/>
    <p:sldId id="372" r:id="rId9"/>
    <p:sldId id="367" r:id="rId10"/>
    <p:sldId id="368" r:id="rId11"/>
    <p:sldId id="370" r:id="rId12"/>
    <p:sldId id="369" r:id="rId13"/>
    <p:sldId id="352" r:id="rId14"/>
    <p:sldId id="362" r:id="rId15"/>
    <p:sldId id="375" r:id="rId16"/>
    <p:sldId id="373" r:id="rId17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6E51A-68B5-453E-B7D2-21608CF14A06}" v="88" dt="2021-04-05T19:14:45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094" autoAdjust="0"/>
  </p:normalViewPr>
  <p:slideViewPr>
    <p:cSldViewPr snapToGrid="0" snapToObjects="1">
      <p:cViewPr varScale="1">
        <p:scale>
          <a:sx n="60" d="100"/>
          <a:sy n="60" d="100"/>
        </p:scale>
        <p:origin x="7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E0383-DF57-4E80-A24B-5912A29E51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i-FI"/>
        </a:p>
      </dgm:t>
    </dgm:pt>
    <dgm:pt modelId="{26803AA9-DDE9-40D7-BCC9-D9538287BC4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Solar cells </a:t>
          </a:r>
          <a:endParaRPr lang="fi-FI" dirty="0"/>
        </a:p>
      </dgm:t>
    </dgm:pt>
    <dgm:pt modelId="{722E317A-D26C-4F16-96A6-BF3957218C23}" type="parTrans" cxnId="{134BE7FC-AD5B-4500-8BC7-98E5C26F1CCC}">
      <dgm:prSet/>
      <dgm:spPr/>
      <dgm:t>
        <a:bodyPr/>
        <a:lstStyle/>
        <a:p>
          <a:endParaRPr lang="fi-FI"/>
        </a:p>
      </dgm:t>
    </dgm:pt>
    <dgm:pt modelId="{B9722BAB-1240-4521-AD41-9FBB3DCBDCE6}" type="sibTrans" cxnId="{134BE7FC-AD5B-4500-8BC7-98E5C26F1CCC}">
      <dgm:prSet/>
      <dgm:spPr/>
      <dgm:t>
        <a:bodyPr/>
        <a:lstStyle/>
        <a:p>
          <a:endParaRPr lang="fi-FI"/>
        </a:p>
      </dgm:t>
    </dgm:pt>
    <dgm:pt modelId="{1EB65BF9-8526-4960-B022-F6019056C46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Why solar power generation is variable?</a:t>
          </a:r>
          <a:endParaRPr lang="fi-FI" dirty="0"/>
        </a:p>
      </dgm:t>
    </dgm:pt>
    <dgm:pt modelId="{BBABB929-8932-4E81-9D01-AECAE3C62AE8}" type="parTrans" cxnId="{ABE45041-8B70-4FAF-9C75-2FCF50E95F6E}">
      <dgm:prSet/>
      <dgm:spPr/>
      <dgm:t>
        <a:bodyPr/>
        <a:lstStyle/>
        <a:p>
          <a:endParaRPr lang="fi-FI"/>
        </a:p>
      </dgm:t>
    </dgm:pt>
    <dgm:pt modelId="{C3C8F7A7-06EE-4584-A855-C96F264D5960}" type="sibTrans" cxnId="{ABE45041-8B70-4FAF-9C75-2FCF50E95F6E}">
      <dgm:prSet/>
      <dgm:spPr/>
      <dgm:t>
        <a:bodyPr/>
        <a:lstStyle/>
        <a:p>
          <a:endParaRPr lang="fi-FI"/>
        </a:p>
      </dgm:t>
    </dgm:pt>
    <dgm:pt modelId="{52EA2C40-F567-4C64-AF06-82F52D0760DD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What is the solution? </a:t>
          </a:r>
          <a:endParaRPr lang="fi-FI" dirty="0"/>
        </a:p>
      </dgm:t>
    </dgm:pt>
    <dgm:pt modelId="{5FF5760B-418B-429B-A88A-7A0DD283CA9D}" type="parTrans" cxnId="{AFA5937D-0992-4A46-BFDE-05DC25021168}">
      <dgm:prSet/>
      <dgm:spPr/>
      <dgm:t>
        <a:bodyPr/>
        <a:lstStyle/>
        <a:p>
          <a:endParaRPr lang="fi-FI"/>
        </a:p>
      </dgm:t>
    </dgm:pt>
    <dgm:pt modelId="{2ABEE201-5FBB-4EBF-85B9-A2951DC93E69}" type="sibTrans" cxnId="{AFA5937D-0992-4A46-BFDE-05DC25021168}">
      <dgm:prSet/>
      <dgm:spPr/>
      <dgm:t>
        <a:bodyPr/>
        <a:lstStyle/>
        <a:p>
          <a:endParaRPr lang="fi-FI"/>
        </a:p>
      </dgm:t>
    </dgm:pt>
    <dgm:pt modelId="{9669DF72-2918-40D3-806D-625314D9902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fi-FI" dirty="0"/>
        </a:p>
      </dgm:t>
    </dgm:pt>
    <dgm:pt modelId="{FE251F9E-9F56-45C7-AE74-4EACA370A397}" type="parTrans" cxnId="{76405D20-721B-4D4F-ACA4-7B7A4C8FFAC1}">
      <dgm:prSet/>
      <dgm:spPr/>
      <dgm:t>
        <a:bodyPr/>
        <a:lstStyle/>
        <a:p>
          <a:endParaRPr lang="fi-FI"/>
        </a:p>
      </dgm:t>
    </dgm:pt>
    <dgm:pt modelId="{F7F50661-7A7D-44C3-BF4A-E596F10965A7}" type="sibTrans" cxnId="{76405D20-721B-4D4F-ACA4-7B7A4C8FFAC1}">
      <dgm:prSet/>
      <dgm:spPr/>
      <dgm:t>
        <a:bodyPr/>
        <a:lstStyle/>
        <a:p>
          <a:endParaRPr lang="fi-FI"/>
        </a:p>
      </dgm:t>
    </dgm:pt>
    <dgm:pt modelId="{9DA66B0C-3088-437D-8B83-5792CAD9088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Prediction horizon</a:t>
          </a:r>
          <a:endParaRPr lang="fi-FI" dirty="0"/>
        </a:p>
      </dgm:t>
    </dgm:pt>
    <dgm:pt modelId="{D0576BF6-1738-40F2-B2AC-79A56470AD51}" type="parTrans" cxnId="{368E62B6-CDE6-49DA-B387-EE2393DC69F7}">
      <dgm:prSet/>
      <dgm:spPr/>
      <dgm:t>
        <a:bodyPr/>
        <a:lstStyle/>
        <a:p>
          <a:endParaRPr lang="fi-FI"/>
        </a:p>
      </dgm:t>
    </dgm:pt>
    <dgm:pt modelId="{8DC02B1D-B186-40DD-994C-6AB8DB36E1CB}" type="sibTrans" cxnId="{368E62B6-CDE6-49DA-B387-EE2393DC69F7}">
      <dgm:prSet/>
      <dgm:spPr/>
      <dgm:t>
        <a:bodyPr/>
        <a:lstStyle/>
        <a:p>
          <a:endParaRPr lang="fi-FI"/>
        </a:p>
      </dgm:t>
    </dgm:pt>
    <dgm:pt modelId="{8A334CA7-DD5A-4A7E-978B-9A87800AB58D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Forecast modellings</a:t>
          </a:r>
          <a:endParaRPr lang="fi-FI" dirty="0"/>
        </a:p>
      </dgm:t>
    </dgm:pt>
    <dgm:pt modelId="{6715464F-4649-4454-BB19-1D3FA0D2F225}" type="parTrans" cxnId="{D28711F9-663A-4DD7-804C-AE12C6910019}">
      <dgm:prSet/>
      <dgm:spPr/>
      <dgm:t>
        <a:bodyPr/>
        <a:lstStyle/>
        <a:p>
          <a:endParaRPr lang="fi-FI"/>
        </a:p>
      </dgm:t>
    </dgm:pt>
    <dgm:pt modelId="{C9D82673-DBD4-4CAD-9AC1-2B709735F491}" type="sibTrans" cxnId="{D28711F9-663A-4DD7-804C-AE12C6910019}">
      <dgm:prSet/>
      <dgm:spPr/>
      <dgm:t>
        <a:bodyPr/>
        <a:lstStyle/>
        <a:p>
          <a:endParaRPr lang="fi-FI"/>
        </a:p>
      </dgm:t>
    </dgm:pt>
    <dgm:pt modelId="{7686B336-D496-41CC-965A-C7035EF81449}" type="pres">
      <dgm:prSet presAssocID="{D34E0383-DF57-4E80-A24B-5912A29E513A}" presName="Name0" presStyleCnt="0">
        <dgm:presLayoutVars>
          <dgm:chMax val="7"/>
          <dgm:chPref val="7"/>
          <dgm:dir/>
        </dgm:presLayoutVars>
      </dgm:prSet>
      <dgm:spPr/>
    </dgm:pt>
    <dgm:pt modelId="{087E28C7-E820-4460-968E-3E059A62D5EF}" type="pres">
      <dgm:prSet presAssocID="{D34E0383-DF57-4E80-A24B-5912A29E513A}" presName="Name1" presStyleCnt="0"/>
      <dgm:spPr/>
    </dgm:pt>
    <dgm:pt modelId="{43D50CB0-DB2E-49D7-A884-412612A6AADC}" type="pres">
      <dgm:prSet presAssocID="{D34E0383-DF57-4E80-A24B-5912A29E513A}" presName="cycle" presStyleCnt="0"/>
      <dgm:spPr/>
    </dgm:pt>
    <dgm:pt modelId="{8B32ABA1-C593-42C3-B25A-0680829D74E7}" type="pres">
      <dgm:prSet presAssocID="{D34E0383-DF57-4E80-A24B-5912A29E513A}" presName="srcNode" presStyleLbl="node1" presStyleIdx="0" presStyleCnt="6"/>
      <dgm:spPr/>
    </dgm:pt>
    <dgm:pt modelId="{60D8E546-5F1F-4293-87D2-25A54790A3A8}" type="pres">
      <dgm:prSet presAssocID="{D34E0383-DF57-4E80-A24B-5912A29E513A}" presName="conn" presStyleLbl="parChTrans1D2" presStyleIdx="0" presStyleCnt="1"/>
      <dgm:spPr/>
    </dgm:pt>
    <dgm:pt modelId="{33A49375-F7D9-46FC-A624-C8117499CD82}" type="pres">
      <dgm:prSet presAssocID="{D34E0383-DF57-4E80-A24B-5912A29E513A}" presName="extraNode" presStyleLbl="node1" presStyleIdx="0" presStyleCnt="6"/>
      <dgm:spPr/>
    </dgm:pt>
    <dgm:pt modelId="{36343305-8285-4A6B-B54A-26FAFFC05EA9}" type="pres">
      <dgm:prSet presAssocID="{D34E0383-DF57-4E80-A24B-5912A29E513A}" presName="dstNode" presStyleLbl="node1" presStyleIdx="0" presStyleCnt="6"/>
      <dgm:spPr/>
    </dgm:pt>
    <dgm:pt modelId="{BE753BB6-FE08-4E73-829E-6C1AC4350CC4}" type="pres">
      <dgm:prSet presAssocID="{26803AA9-DDE9-40D7-BCC9-D9538287BC41}" presName="text_1" presStyleLbl="node1" presStyleIdx="0" presStyleCnt="6">
        <dgm:presLayoutVars>
          <dgm:bulletEnabled val="1"/>
        </dgm:presLayoutVars>
      </dgm:prSet>
      <dgm:spPr/>
    </dgm:pt>
    <dgm:pt modelId="{1AE0DDD6-4DC4-4998-9D02-6472F0C8BE4B}" type="pres">
      <dgm:prSet presAssocID="{26803AA9-DDE9-40D7-BCC9-D9538287BC41}" presName="accent_1" presStyleCnt="0"/>
      <dgm:spPr/>
    </dgm:pt>
    <dgm:pt modelId="{19B8D862-EA7C-492D-BD0D-ABC6E92D7F02}" type="pres">
      <dgm:prSet presAssocID="{26803AA9-DDE9-40D7-BCC9-D9538287BC41}" presName="accentRepeatNode" presStyleLbl="solidFgAcc1" presStyleIdx="0" presStyleCnt="6"/>
      <dgm:spPr/>
    </dgm:pt>
    <dgm:pt modelId="{8FED1299-8DD8-4FE8-9C2F-04199C7AFDB1}" type="pres">
      <dgm:prSet presAssocID="{1EB65BF9-8526-4960-B022-F6019056C467}" presName="text_2" presStyleLbl="node1" presStyleIdx="1" presStyleCnt="6">
        <dgm:presLayoutVars>
          <dgm:bulletEnabled val="1"/>
        </dgm:presLayoutVars>
      </dgm:prSet>
      <dgm:spPr/>
    </dgm:pt>
    <dgm:pt modelId="{FAD51918-5EEC-4F9C-B485-DC11946891C1}" type="pres">
      <dgm:prSet presAssocID="{1EB65BF9-8526-4960-B022-F6019056C467}" presName="accent_2" presStyleCnt="0"/>
      <dgm:spPr/>
    </dgm:pt>
    <dgm:pt modelId="{34867A93-4259-4BB8-A04C-5169573395E2}" type="pres">
      <dgm:prSet presAssocID="{1EB65BF9-8526-4960-B022-F6019056C467}" presName="accentRepeatNode" presStyleLbl="solidFgAcc1" presStyleIdx="1" presStyleCnt="6"/>
      <dgm:spPr/>
    </dgm:pt>
    <dgm:pt modelId="{7806EDD4-D436-402E-88F8-F118337F793E}" type="pres">
      <dgm:prSet presAssocID="{52EA2C40-F567-4C64-AF06-82F52D0760DD}" presName="text_3" presStyleLbl="node1" presStyleIdx="2" presStyleCnt="6">
        <dgm:presLayoutVars>
          <dgm:bulletEnabled val="1"/>
        </dgm:presLayoutVars>
      </dgm:prSet>
      <dgm:spPr/>
    </dgm:pt>
    <dgm:pt modelId="{7123D8F6-FE61-442B-81E5-BF0590043FBF}" type="pres">
      <dgm:prSet presAssocID="{52EA2C40-F567-4C64-AF06-82F52D0760DD}" presName="accent_3" presStyleCnt="0"/>
      <dgm:spPr/>
    </dgm:pt>
    <dgm:pt modelId="{AECB3ED2-64D2-4D48-AF60-97CB72B8D550}" type="pres">
      <dgm:prSet presAssocID="{52EA2C40-F567-4C64-AF06-82F52D0760DD}" presName="accentRepeatNode" presStyleLbl="solidFgAcc1" presStyleIdx="2" presStyleCnt="6"/>
      <dgm:spPr/>
    </dgm:pt>
    <dgm:pt modelId="{1392AC3E-E449-4E95-858B-7421D0CA22E5}" type="pres">
      <dgm:prSet presAssocID="{9DA66B0C-3088-437D-8B83-5792CAD90883}" presName="text_4" presStyleLbl="node1" presStyleIdx="3" presStyleCnt="6">
        <dgm:presLayoutVars>
          <dgm:bulletEnabled val="1"/>
        </dgm:presLayoutVars>
      </dgm:prSet>
      <dgm:spPr/>
    </dgm:pt>
    <dgm:pt modelId="{F5FB6171-7E4E-41D5-8E20-568640EBA0D0}" type="pres">
      <dgm:prSet presAssocID="{9DA66B0C-3088-437D-8B83-5792CAD90883}" presName="accent_4" presStyleCnt="0"/>
      <dgm:spPr/>
    </dgm:pt>
    <dgm:pt modelId="{5E411360-5A0F-4985-A142-AAC8B7409329}" type="pres">
      <dgm:prSet presAssocID="{9DA66B0C-3088-437D-8B83-5792CAD90883}" presName="accentRepeatNode" presStyleLbl="solidFgAcc1" presStyleIdx="3" presStyleCnt="6"/>
      <dgm:spPr/>
    </dgm:pt>
    <dgm:pt modelId="{1966BA71-7A3F-450E-B2A2-74417364AAE8}" type="pres">
      <dgm:prSet presAssocID="{8A334CA7-DD5A-4A7E-978B-9A87800AB58D}" presName="text_5" presStyleLbl="node1" presStyleIdx="4" presStyleCnt="6">
        <dgm:presLayoutVars>
          <dgm:bulletEnabled val="1"/>
        </dgm:presLayoutVars>
      </dgm:prSet>
      <dgm:spPr/>
    </dgm:pt>
    <dgm:pt modelId="{A520976A-5AEF-4A88-B864-84B312D24F64}" type="pres">
      <dgm:prSet presAssocID="{8A334CA7-DD5A-4A7E-978B-9A87800AB58D}" presName="accent_5" presStyleCnt="0"/>
      <dgm:spPr/>
    </dgm:pt>
    <dgm:pt modelId="{D1B457A8-A7E3-4116-9B58-B5C0CED0E638}" type="pres">
      <dgm:prSet presAssocID="{8A334CA7-DD5A-4A7E-978B-9A87800AB58D}" presName="accentRepeatNode" presStyleLbl="solidFgAcc1" presStyleIdx="4" presStyleCnt="6"/>
      <dgm:spPr/>
    </dgm:pt>
    <dgm:pt modelId="{F280D328-5B95-4C6C-BF64-4B61F2C59AC3}" type="pres">
      <dgm:prSet presAssocID="{9669DF72-2918-40D3-806D-625314D99021}" presName="text_6" presStyleLbl="node1" presStyleIdx="5" presStyleCnt="6">
        <dgm:presLayoutVars>
          <dgm:bulletEnabled val="1"/>
        </dgm:presLayoutVars>
      </dgm:prSet>
      <dgm:spPr/>
    </dgm:pt>
    <dgm:pt modelId="{A389F7FE-A9F4-4762-A443-A7091585090E}" type="pres">
      <dgm:prSet presAssocID="{9669DF72-2918-40D3-806D-625314D99021}" presName="accent_6" presStyleCnt="0"/>
      <dgm:spPr/>
    </dgm:pt>
    <dgm:pt modelId="{324E4C9E-5A3F-4F1C-B1D0-488E048FEDAD}" type="pres">
      <dgm:prSet presAssocID="{9669DF72-2918-40D3-806D-625314D99021}" presName="accentRepeatNode" presStyleLbl="solidFgAcc1" presStyleIdx="5" presStyleCnt="6"/>
      <dgm:spPr/>
    </dgm:pt>
  </dgm:ptLst>
  <dgm:cxnLst>
    <dgm:cxn modelId="{D8317D15-3C03-4232-AC39-68D84389D0D1}" type="presOf" srcId="{9DA66B0C-3088-437D-8B83-5792CAD90883}" destId="{1392AC3E-E449-4E95-858B-7421D0CA22E5}" srcOrd="0" destOrd="0" presId="urn:microsoft.com/office/officeart/2008/layout/VerticalCurvedList"/>
    <dgm:cxn modelId="{76405D20-721B-4D4F-ACA4-7B7A4C8FFAC1}" srcId="{D34E0383-DF57-4E80-A24B-5912A29E513A}" destId="{9669DF72-2918-40D3-806D-625314D99021}" srcOrd="5" destOrd="0" parTransId="{FE251F9E-9F56-45C7-AE74-4EACA370A397}" sibTransId="{F7F50661-7A7D-44C3-BF4A-E596F10965A7}"/>
    <dgm:cxn modelId="{F476B835-5A33-4712-A781-C9D293D29A7F}" type="presOf" srcId="{1EB65BF9-8526-4960-B022-F6019056C467}" destId="{8FED1299-8DD8-4FE8-9C2F-04199C7AFDB1}" srcOrd="0" destOrd="0" presId="urn:microsoft.com/office/officeart/2008/layout/VerticalCurvedList"/>
    <dgm:cxn modelId="{ABE45041-8B70-4FAF-9C75-2FCF50E95F6E}" srcId="{D34E0383-DF57-4E80-A24B-5912A29E513A}" destId="{1EB65BF9-8526-4960-B022-F6019056C467}" srcOrd="1" destOrd="0" parTransId="{BBABB929-8932-4E81-9D01-AECAE3C62AE8}" sibTransId="{C3C8F7A7-06EE-4584-A855-C96F264D5960}"/>
    <dgm:cxn modelId="{D5D9E275-56C7-407E-AF20-38E59FA1AA35}" type="presOf" srcId="{26803AA9-DDE9-40D7-BCC9-D9538287BC41}" destId="{BE753BB6-FE08-4E73-829E-6C1AC4350CC4}" srcOrd="0" destOrd="0" presId="urn:microsoft.com/office/officeart/2008/layout/VerticalCurvedList"/>
    <dgm:cxn modelId="{AFA5937D-0992-4A46-BFDE-05DC25021168}" srcId="{D34E0383-DF57-4E80-A24B-5912A29E513A}" destId="{52EA2C40-F567-4C64-AF06-82F52D0760DD}" srcOrd="2" destOrd="0" parTransId="{5FF5760B-418B-429B-A88A-7A0DD283CA9D}" sibTransId="{2ABEE201-5FBB-4EBF-85B9-A2951DC93E69}"/>
    <dgm:cxn modelId="{86391F8A-5CAF-4437-9A54-EC959BD134CA}" type="presOf" srcId="{52EA2C40-F567-4C64-AF06-82F52D0760DD}" destId="{7806EDD4-D436-402E-88F8-F118337F793E}" srcOrd="0" destOrd="0" presId="urn:microsoft.com/office/officeart/2008/layout/VerticalCurvedList"/>
    <dgm:cxn modelId="{529B938C-47E5-4EA0-A795-C0C56A00862E}" type="presOf" srcId="{8A334CA7-DD5A-4A7E-978B-9A87800AB58D}" destId="{1966BA71-7A3F-450E-B2A2-74417364AAE8}" srcOrd="0" destOrd="0" presId="urn:microsoft.com/office/officeart/2008/layout/VerticalCurvedList"/>
    <dgm:cxn modelId="{368E62B6-CDE6-49DA-B387-EE2393DC69F7}" srcId="{D34E0383-DF57-4E80-A24B-5912A29E513A}" destId="{9DA66B0C-3088-437D-8B83-5792CAD90883}" srcOrd="3" destOrd="0" parTransId="{D0576BF6-1738-40F2-B2AC-79A56470AD51}" sibTransId="{8DC02B1D-B186-40DD-994C-6AB8DB36E1CB}"/>
    <dgm:cxn modelId="{6C1FD0C5-2FE8-462F-8309-28DA13CFA967}" type="presOf" srcId="{B9722BAB-1240-4521-AD41-9FBB3DCBDCE6}" destId="{60D8E546-5F1F-4293-87D2-25A54790A3A8}" srcOrd="0" destOrd="0" presId="urn:microsoft.com/office/officeart/2008/layout/VerticalCurvedList"/>
    <dgm:cxn modelId="{AFECB5DE-034A-4380-AB70-D2EB053820E9}" type="presOf" srcId="{D34E0383-DF57-4E80-A24B-5912A29E513A}" destId="{7686B336-D496-41CC-965A-C7035EF81449}" srcOrd="0" destOrd="0" presId="urn:microsoft.com/office/officeart/2008/layout/VerticalCurvedList"/>
    <dgm:cxn modelId="{140719F1-B958-4CAB-9E51-E1E0A2020C3D}" type="presOf" srcId="{9669DF72-2918-40D3-806D-625314D99021}" destId="{F280D328-5B95-4C6C-BF64-4B61F2C59AC3}" srcOrd="0" destOrd="0" presId="urn:microsoft.com/office/officeart/2008/layout/VerticalCurvedList"/>
    <dgm:cxn modelId="{D28711F9-663A-4DD7-804C-AE12C6910019}" srcId="{D34E0383-DF57-4E80-A24B-5912A29E513A}" destId="{8A334CA7-DD5A-4A7E-978B-9A87800AB58D}" srcOrd="4" destOrd="0" parTransId="{6715464F-4649-4454-BB19-1D3FA0D2F225}" sibTransId="{C9D82673-DBD4-4CAD-9AC1-2B709735F491}"/>
    <dgm:cxn modelId="{134BE7FC-AD5B-4500-8BC7-98E5C26F1CCC}" srcId="{D34E0383-DF57-4E80-A24B-5912A29E513A}" destId="{26803AA9-DDE9-40D7-BCC9-D9538287BC41}" srcOrd="0" destOrd="0" parTransId="{722E317A-D26C-4F16-96A6-BF3957218C23}" sibTransId="{B9722BAB-1240-4521-AD41-9FBB3DCBDCE6}"/>
    <dgm:cxn modelId="{2B7EC55B-9276-45B3-84CF-A36218C25A73}" type="presParOf" srcId="{7686B336-D496-41CC-965A-C7035EF81449}" destId="{087E28C7-E820-4460-968E-3E059A62D5EF}" srcOrd="0" destOrd="0" presId="urn:microsoft.com/office/officeart/2008/layout/VerticalCurvedList"/>
    <dgm:cxn modelId="{ECF049F7-E863-4DBB-97F4-8427D9DB96A7}" type="presParOf" srcId="{087E28C7-E820-4460-968E-3E059A62D5EF}" destId="{43D50CB0-DB2E-49D7-A884-412612A6AADC}" srcOrd="0" destOrd="0" presId="urn:microsoft.com/office/officeart/2008/layout/VerticalCurvedList"/>
    <dgm:cxn modelId="{3855C0A8-4967-4970-94C4-FFB66FD92935}" type="presParOf" srcId="{43D50CB0-DB2E-49D7-A884-412612A6AADC}" destId="{8B32ABA1-C593-42C3-B25A-0680829D74E7}" srcOrd="0" destOrd="0" presId="urn:microsoft.com/office/officeart/2008/layout/VerticalCurvedList"/>
    <dgm:cxn modelId="{31AD54A9-ED0C-4AF8-BFBA-5C23EEF1C94A}" type="presParOf" srcId="{43D50CB0-DB2E-49D7-A884-412612A6AADC}" destId="{60D8E546-5F1F-4293-87D2-25A54790A3A8}" srcOrd="1" destOrd="0" presId="urn:microsoft.com/office/officeart/2008/layout/VerticalCurvedList"/>
    <dgm:cxn modelId="{60C1DCAD-C79F-4904-AEF8-44BE0C7EA462}" type="presParOf" srcId="{43D50CB0-DB2E-49D7-A884-412612A6AADC}" destId="{33A49375-F7D9-46FC-A624-C8117499CD82}" srcOrd="2" destOrd="0" presId="urn:microsoft.com/office/officeart/2008/layout/VerticalCurvedList"/>
    <dgm:cxn modelId="{41C9F6C8-806D-4BBE-ADAA-80E3EAB9DFC0}" type="presParOf" srcId="{43D50CB0-DB2E-49D7-A884-412612A6AADC}" destId="{36343305-8285-4A6B-B54A-26FAFFC05EA9}" srcOrd="3" destOrd="0" presId="urn:microsoft.com/office/officeart/2008/layout/VerticalCurvedList"/>
    <dgm:cxn modelId="{65B3C7EF-10E4-4D5E-9BC9-A26BDBF237BE}" type="presParOf" srcId="{087E28C7-E820-4460-968E-3E059A62D5EF}" destId="{BE753BB6-FE08-4E73-829E-6C1AC4350CC4}" srcOrd="1" destOrd="0" presId="urn:microsoft.com/office/officeart/2008/layout/VerticalCurvedList"/>
    <dgm:cxn modelId="{648F4243-8C00-4F00-BED2-0BF7438158FA}" type="presParOf" srcId="{087E28C7-E820-4460-968E-3E059A62D5EF}" destId="{1AE0DDD6-4DC4-4998-9D02-6472F0C8BE4B}" srcOrd="2" destOrd="0" presId="urn:microsoft.com/office/officeart/2008/layout/VerticalCurvedList"/>
    <dgm:cxn modelId="{569095EE-AAD2-4D87-8D3D-42E0BB5006F4}" type="presParOf" srcId="{1AE0DDD6-4DC4-4998-9D02-6472F0C8BE4B}" destId="{19B8D862-EA7C-492D-BD0D-ABC6E92D7F02}" srcOrd="0" destOrd="0" presId="urn:microsoft.com/office/officeart/2008/layout/VerticalCurvedList"/>
    <dgm:cxn modelId="{86656059-9BCB-4615-8408-CD7D428085A4}" type="presParOf" srcId="{087E28C7-E820-4460-968E-3E059A62D5EF}" destId="{8FED1299-8DD8-4FE8-9C2F-04199C7AFDB1}" srcOrd="3" destOrd="0" presId="urn:microsoft.com/office/officeart/2008/layout/VerticalCurvedList"/>
    <dgm:cxn modelId="{E2E394F6-6E37-4DD3-91B6-2B5BE1948301}" type="presParOf" srcId="{087E28C7-E820-4460-968E-3E059A62D5EF}" destId="{FAD51918-5EEC-4F9C-B485-DC11946891C1}" srcOrd="4" destOrd="0" presId="urn:microsoft.com/office/officeart/2008/layout/VerticalCurvedList"/>
    <dgm:cxn modelId="{DE6D1E93-605E-487A-A93D-2C1F667A8A79}" type="presParOf" srcId="{FAD51918-5EEC-4F9C-B485-DC11946891C1}" destId="{34867A93-4259-4BB8-A04C-5169573395E2}" srcOrd="0" destOrd="0" presId="urn:microsoft.com/office/officeart/2008/layout/VerticalCurvedList"/>
    <dgm:cxn modelId="{0EDA1D71-B267-4EA5-8EAA-A1984E76B409}" type="presParOf" srcId="{087E28C7-E820-4460-968E-3E059A62D5EF}" destId="{7806EDD4-D436-402E-88F8-F118337F793E}" srcOrd="5" destOrd="0" presId="urn:microsoft.com/office/officeart/2008/layout/VerticalCurvedList"/>
    <dgm:cxn modelId="{1EC836A2-7BDA-4D30-B49F-78A0A4512D05}" type="presParOf" srcId="{087E28C7-E820-4460-968E-3E059A62D5EF}" destId="{7123D8F6-FE61-442B-81E5-BF0590043FBF}" srcOrd="6" destOrd="0" presId="urn:microsoft.com/office/officeart/2008/layout/VerticalCurvedList"/>
    <dgm:cxn modelId="{61B7132F-8153-45B4-84B1-312F9461D57D}" type="presParOf" srcId="{7123D8F6-FE61-442B-81E5-BF0590043FBF}" destId="{AECB3ED2-64D2-4D48-AF60-97CB72B8D550}" srcOrd="0" destOrd="0" presId="urn:microsoft.com/office/officeart/2008/layout/VerticalCurvedList"/>
    <dgm:cxn modelId="{5FB48481-D0D9-4B07-9AB5-30019410D475}" type="presParOf" srcId="{087E28C7-E820-4460-968E-3E059A62D5EF}" destId="{1392AC3E-E449-4E95-858B-7421D0CA22E5}" srcOrd="7" destOrd="0" presId="urn:microsoft.com/office/officeart/2008/layout/VerticalCurvedList"/>
    <dgm:cxn modelId="{0D236BC7-B60F-4028-9294-CD330A3699C0}" type="presParOf" srcId="{087E28C7-E820-4460-968E-3E059A62D5EF}" destId="{F5FB6171-7E4E-41D5-8E20-568640EBA0D0}" srcOrd="8" destOrd="0" presId="urn:microsoft.com/office/officeart/2008/layout/VerticalCurvedList"/>
    <dgm:cxn modelId="{D0A76736-4AD8-4213-B520-7C6894C3D722}" type="presParOf" srcId="{F5FB6171-7E4E-41D5-8E20-568640EBA0D0}" destId="{5E411360-5A0F-4985-A142-AAC8B7409329}" srcOrd="0" destOrd="0" presId="urn:microsoft.com/office/officeart/2008/layout/VerticalCurvedList"/>
    <dgm:cxn modelId="{309D527D-5DE7-48FD-BE7C-80A46287B116}" type="presParOf" srcId="{087E28C7-E820-4460-968E-3E059A62D5EF}" destId="{1966BA71-7A3F-450E-B2A2-74417364AAE8}" srcOrd="9" destOrd="0" presId="urn:microsoft.com/office/officeart/2008/layout/VerticalCurvedList"/>
    <dgm:cxn modelId="{57E2875B-95CA-4392-9D65-B6EDC6609FE1}" type="presParOf" srcId="{087E28C7-E820-4460-968E-3E059A62D5EF}" destId="{A520976A-5AEF-4A88-B864-84B312D24F64}" srcOrd="10" destOrd="0" presId="urn:microsoft.com/office/officeart/2008/layout/VerticalCurvedList"/>
    <dgm:cxn modelId="{F174E4C6-0A13-455F-B195-75DD722EB70F}" type="presParOf" srcId="{A520976A-5AEF-4A88-B864-84B312D24F64}" destId="{D1B457A8-A7E3-4116-9B58-B5C0CED0E638}" srcOrd="0" destOrd="0" presId="urn:microsoft.com/office/officeart/2008/layout/VerticalCurvedList"/>
    <dgm:cxn modelId="{E0DB79FA-3C87-409E-84B5-7906839783AB}" type="presParOf" srcId="{087E28C7-E820-4460-968E-3E059A62D5EF}" destId="{F280D328-5B95-4C6C-BF64-4B61F2C59AC3}" srcOrd="11" destOrd="0" presId="urn:microsoft.com/office/officeart/2008/layout/VerticalCurvedList"/>
    <dgm:cxn modelId="{2BECCF9A-A441-4F17-BBC9-878D5DEB78F8}" type="presParOf" srcId="{087E28C7-E820-4460-968E-3E059A62D5EF}" destId="{A389F7FE-A9F4-4762-A443-A7091585090E}" srcOrd="12" destOrd="0" presId="urn:microsoft.com/office/officeart/2008/layout/VerticalCurvedList"/>
    <dgm:cxn modelId="{744BCD1D-6BBE-4D94-B120-364C3EC1181A}" type="presParOf" srcId="{A389F7FE-A9F4-4762-A443-A7091585090E}" destId="{324E4C9E-5A3F-4F1C-B1D0-488E048FED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8E546-5F1F-4293-87D2-25A54790A3A8}">
      <dsp:nvSpPr>
        <dsp:cNvPr id="0" name=""/>
        <dsp:cNvSpPr/>
      </dsp:nvSpPr>
      <dsp:spPr>
        <a:xfrm>
          <a:off x="-4469379" y="-685411"/>
          <a:ext cx="5324376" cy="5324376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53BB6-FE08-4E73-829E-6C1AC4350CC4}">
      <dsp:nvSpPr>
        <dsp:cNvPr id="0" name=""/>
        <dsp:cNvSpPr/>
      </dsp:nvSpPr>
      <dsp:spPr>
        <a:xfrm>
          <a:off x="319377" y="208194"/>
          <a:ext cx="5201502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Solar cells </a:t>
          </a:r>
          <a:endParaRPr lang="fi-FI" sz="2100" kern="1200" dirty="0"/>
        </a:p>
      </dsp:txBody>
      <dsp:txXfrm>
        <a:off x="319377" y="208194"/>
        <a:ext cx="5201502" cy="416230"/>
      </dsp:txXfrm>
    </dsp:sp>
    <dsp:sp modelId="{19B8D862-EA7C-492D-BD0D-ABC6E92D7F02}">
      <dsp:nvSpPr>
        <dsp:cNvPr id="0" name=""/>
        <dsp:cNvSpPr/>
      </dsp:nvSpPr>
      <dsp:spPr>
        <a:xfrm>
          <a:off x="59234" y="156165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D1299-8DD8-4FE8-9C2F-04199C7AFDB1}">
      <dsp:nvSpPr>
        <dsp:cNvPr id="0" name=""/>
        <dsp:cNvSpPr/>
      </dsp:nvSpPr>
      <dsp:spPr>
        <a:xfrm>
          <a:off x="661755" y="832460"/>
          <a:ext cx="4859125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solar power generation is variable?</a:t>
          </a:r>
          <a:endParaRPr lang="fi-FI" sz="2100" kern="1200" dirty="0"/>
        </a:p>
      </dsp:txBody>
      <dsp:txXfrm>
        <a:off x="661755" y="832460"/>
        <a:ext cx="4859125" cy="416230"/>
      </dsp:txXfrm>
    </dsp:sp>
    <dsp:sp modelId="{34867A93-4259-4BB8-A04C-5169573395E2}">
      <dsp:nvSpPr>
        <dsp:cNvPr id="0" name=""/>
        <dsp:cNvSpPr/>
      </dsp:nvSpPr>
      <dsp:spPr>
        <a:xfrm>
          <a:off x="401611" y="780431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6EDD4-D436-402E-88F8-F118337F793E}">
      <dsp:nvSpPr>
        <dsp:cNvPr id="0" name=""/>
        <dsp:cNvSpPr/>
      </dsp:nvSpPr>
      <dsp:spPr>
        <a:xfrm>
          <a:off x="818316" y="1456726"/>
          <a:ext cx="4702564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is the solution? </a:t>
          </a:r>
          <a:endParaRPr lang="fi-FI" sz="2100" kern="1200" dirty="0"/>
        </a:p>
      </dsp:txBody>
      <dsp:txXfrm>
        <a:off x="818316" y="1456726"/>
        <a:ext cx="4702564" cy="416230"/>
      </dsp:txXfrm>
    </dsp:sp>
    <dsp:sp modelId="{AECB3ED2-64D2-4D48-AF60-97CB72B8D550}">
      <dsp:nvSpPr>
        <dsp:cNvPr id="0" name=""/>
        <dsp:cNvSpPr/>
      </dsp:nvSpPr>
      <dsp:spPr>
        <a:xfrm>
          <a:off x="558172" y="1404697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2AC3E-E449-4E95-858B-7421D0CA22E5}">
      <dsp:nvSpPr>
        <dsp:cNvPr id="0" name=""/>
        <dsp:cNvSpPr/>
      </dsp:nvSpPr>
      <dsp:spPr>
        <a:xfrm>
          <a:off x="818316" y="2080597"/>
          <a:ext cx="4702564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Prediction horizon</a:t>
          </a:r>
          <a:endParaRPr lang="fi-FI" sz="2100" kern="1200" dirty="0"/>
        </a:p>
      </dsp:txBody>
      <dsp:txXfrm>
        <a:off x="818316" y="2080597"/>
        <a:ext cx="4702564" cy="416230"/>
      </dsp:txXfrm>
    </dsp:sp>
    <dsp:sp modelId="{5E411360-5A0F-4985-A142-AAC8B7409329}">
      <dsp:nvSpPr>
        <dsp:cNvPr id="0" name=""/>
        <dsp:cNvSpPr/>
      </dsp:nvSpPr>
      <dsp:spPr>
        <a:xfrm>
          <a:off x="558172" y="2028568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6BA71-7A3F-450E-B2A2-74417364AAE8}">
      <dsp:nvSpPr>
        <dsp:cNvPr id="0" name=""/>
        <dsp:cNvSpPr/>
      </dsp:nvSpPr>
      <dsp:spPr>
        <a:xfrm>
          <a:off x="661755" y="2704863"/>
          <a:ext cx="4859125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Forecast modellings</a:t>
          </a:r>
          <a:endParaRPr lang="fi-FI" sz="2100" kern="1200" dirty="0"/>
        </a:p>
      </dsp:txBody>
      <dsp:txXfrm>
        <a:off x="661755" y="2704863"/>
        <a:ext cx="4859125" cy="416230"/>
      </dsp:txXfrm>
    </dsp:sp>
    <dsp:sp modelId="{D1B457A8-A7E3-4116-9B58-B5C0CED0E638}">
      <dsp:nvSpPr>
        <dsp:cNvPr id="0" name=""/>
        <dsp:cNvSpPr/>
      </dsp:nvSpPr>
      <dsp:spPr>
        <a:xfrm>
          <a:off x="401611" y="2652834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0D328-5B95-4C6C-BF64-4B61F2C59AC3}">
      <dsp:nvSpPr>
        <dsp:cNvPr id="0" name=""/>
        <dsp:cNvSpPr/>
      </dsp:nvSpPr>
      <dsp:spPr>
        <a:xfrm>
          <a:off x="319377" y="3329129"/>
          <a:ext cx="5201502" cy="416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8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fi-FI" sz="2100" kern="1200" dirty="0"/>
        </a:p>
      </dsp:txBody>
      <dsp:txXfrm>
        <a:off x="319377" y="3329129"/>
        <a:ext cx="5201502" cy="416230"/>
      </dsp:txXfrm>
    </dsp:sp>
    <dsp:sp modelId="{324E4C9E-5A3F-4F1C-B1D0-488E048FEDAD}">
      <dsp:nvSpPr>
        <dsp:cNvPr id="0" name=""/>
        <dsp:cNvSpPr/>
      </dsp:nvSpPr>
      <dsp:spPr>
        <a:xfrm>
          <a:off x="59234" y="3277100"/>
          <a:ext cx="520287" cy="520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2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0DAE4-17E2-46A9-A88F-7A9303F9694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59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5805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5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1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19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3_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744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  <p:sldLayoutId id="2147484796" r:id="rId5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srdb.nrel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hyperlink" Target="mailto:Anahita.Farsaei@aalto.fi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398" y="1772220"/>
            <a:ext cx="5006677" cy="2410209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+mn-lt"/>
              </a:rPr>
              <a:t>ELEC-E8423 - Smart Grid</a:t>
            </a:r>
            <a:br>
              <a:rPr lang="fi-FI" sz="3200" dirty="0">
                <a:latin typeface="+mn-lt"/>
              </a:rPr>
            </a:br>
            <a:br>
              <a:rPr lang="fi-FI" sz="3200" dirty="0">
                <a:latin typeface="+mn-lt"/>
              </a:rPr>
            </a:br>
            <a:r>
              <a:rPr lang="fi-FI" sz="2800" dirty="0" err="1">
                <a:latin typeface="+mn-lt"/>
              </a:rPr>
              <a:t>Solar</a:t>
            </a:r>
            <a:r>
              <a:rPr lang="fi-FI" sz="2800" dirty="0">
                <a:latin typeface="+mn-lt"/>
              </a:rPr>
              <a:t> power </a:t>
            </a:r>
            <a:r>
              <a:rPr lang="fi-FI" sz="2800" dirty="0" err="1">
                <a:latin typeface="+mn-lt"/>
              </a:rPr>
              <a:t>generation</a:t>
            </a:r>
            <a:r>
              <a:rPr lang="fi-FI" sz="2800" dirty="0">
                <a:latin typeface="+mn-lt"/>
              </a:rPr>
              <a:t> </a:t>
            </a:r>
            <a:r>
              <a:rPr lang="fi-FI" sz="2800" dirty="0" err="1">
                <a:latin typeface="+mn-lt"/>
              </a:rPr>
              <a:t>variation</a:t>
            </a:r>
            <a:r>
              <a:rPr lang="fi-FI" sz="2800" dirty="0">
                <a:latin typeface="+mn-lt"/>
              </a:rPr>
              <a:t> and </a:t>
            </a:r>
            <a:r>
              <a:rPr lang="fi-FI" sz="2800" dirty="0" err="1">
                <a:latin typeface="+mn-lt"/>
              </a:rPr>
              <a:t>its</a:t>
            </a:r>
            <a:r>
              <a:rPr lang="fi-FI" sz="2800" dirty="0">
                <a:latin typeface="+mn-lt"/>
              </a:rPr>
              <a:t> </a:t>
            </a:r>
            <a:r>
              <a:rPr lang="fi-FI" sz="2800" dirty="0" err="1">
                <a:latin typeface="+mn-lt"/>
              </a:rPr>
              <a:t>modelling</a:t>
            </a:r>
            <a:endParaRPr lang="en-US" sz="320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7387568" cy="1323370"/>
          </a:xfrm>
        </p:spPr>
        <p:txBody>
          <a:bodyPr>
            <a:normAutofit/>
          </a:bodyPr>
          <a:lstStyle/>
          <a:p>
            <a:r>
              <a:rPr lang="en-US" i="1" dirty="0"/>
              <a:t>Nima Javanshir</a:t>
            </a:r>
            <a:r>
              <a:rPr lang="en-US" dirty="0"/>
              <a:t> </a:t>
            </a:r>
            <a:r>
              <a:rPr lang="en-US" i="1" dirty="0"/>
              <a:t>&amp; Anahita Farsaei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28106" y="5732999"/>
            <a:ext cx="2027114" cy="457200"/>
          </a:xfrm>
        </p:spPr>
        <p:txBody>
          <a:bodyPr/>
          <a:lstStyle/>
          <a:p>
            <a:r>
              <a:rPr lang="fi-FI" dirty="0">
                <a:latin typeface="+mn-lt"/>
              </a:rPr>
              <a:t>06</a:t>
            </a:r>
            <a:r>
              <a:rPr lang="et-EE" dirty="0">
                <a:latin typeface="+mn-lt"/>
              </a:rPr>
              <a:t>.0</a:t>
            </a:r>
            <a:r>
              <a:rPr lang="fi-FI" dirty="0">
                <a:latin typeface="+mn-lt"/>
              </a:rPr>
              <a:t>4</a:t>
            </a:r>
            <a:r>
              <a:rPr lang="et-EE" dirty="0">
                <a:latin typeface="+mn-lt"/>
              </a:rPr>
              <a:t>.20</a:t>
            </a:r>
            <a:r>
              <a:rPr lang="en-US" dirty="0">
                <a:latin typeface="+mn-lt"/>
              </a:rPr>
              <a:t>21</a:t>
            </a:r>
          </a:p>
        </p:txBody>
      </p:sp>
      <p:pic>
        <p:nvPicPr>
          <p:cNvPr id="9" name="Picture Placeholder 15">
            <a:extLst>
              <a:ext uri="{FF2B5EF4-FFF2-40B4-BE49-F238E27FC236}">
                <a16:creationId xmlns:a16="http://schemas.microsoft.com/office/drawing/2014/main" id="{20D9F49E-EE31-445C-AF93-7DCA80E6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87" r="23287"/>
          <a:stretch>
            <a:fillRect/>
          </a:stretch>
        </p:blipFill>
        <p:spPr bwMode="auto">
          <a:xfrm>
            <a:off x="5634681" y="1723768"/>
            <a:ext cx="3092279" cy="39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28773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Gray, J.L.,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Physics of the Solar Cell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Handbook of Photovoltaic Science and Engineering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Luque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Hegedus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Editor. 2011, John Wiley and Sons.</a:t>
            </a: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Vinod, Raj Kumar, S.K. Singh, Solar photovoltaic modeling and simulation: As a renewable energy solution, Energy reports, 2018, 4, 701-712.</a:t>
            </a: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Tao Ma,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Hongxing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Lin Yu, Solar Photovoltaic system modeling and performance prediction. Renewable and Sustainable Energy Reviews, 2014, 36, 304-315.</a:t>
            </a: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National Solar Radiation Database. Available: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https://nsrdb.nrel.gov/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Zhao, J., Song, Y.,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Lin, J., &amp; Hu, Z. (2015).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Photovoltaic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management. </a:t>
            </a:r>
            <a:r>
              <a:rPr lang="fi-FI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CSEE Journal of Power and Energy Systems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fi-FI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i-FI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38-46.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Son, N., &amp; Jung, M. (2021). Analysis of Meteorological Factor Multivariate Models for Medium-and Long-Term Photovoltaic Solar Power Forecasting Using Long Short-Term Memory.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Sciences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316.</a:t>
            </a:r>
          </a:p>
          <a:p>
            <a:pPr marL="0" indent="0" algn="just">
              <a:lnSpc>
                <a:spcPct val="150000"/>
              </a:lnSpc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Ahmed, R.,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Sreeram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Mishra, Y., &amp;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 (2020). A review and evaluation of the state-of-the-art in PV solar power forecasting: Techniques and optimization.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and Sustainable Energy Reviews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109792.</a:t>
            </a:r>
          </a:p>
          <a:p>
            <a:pPr marL="0" indent="0" algn="just">
              <a:lnSpc>
                <a:spcPct val="15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2877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Hakkarainen, T.,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Tsupari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Hakkarainen, E., &amp; Ikäheimo, J. (2015).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Finland and Europe. 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VTT Technology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6-16.</a:t>
            </a:r>
          </a:p>
          <a:p>
            <a:pPr marL="0" indent="0" algn="just">
              <a:lnSpc>
                <a:spcPct val="150000"/>
              </a:lnSpc>
            </a:pP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Netsanet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Zhang, J.,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Hui, M. (2016, October). Input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PV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Network. In 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IEEE International Conference on Power and </a:t>
            </a:r>
            <a:r>
              <a:rPr lang="fi-FI" sz="13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(ICPRE)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565-569). IEEE.</a:t>
            </a:r>
          </a:p>
          <a:p>
            <a:pPr marL="0" indent="0" algn="just">
              <a:lnSpc>
                <a:spcPct val="150000"/>
              </a:lnSpc>
            </a:pP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en-US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</a:t>
            </a:r>
            <a:r>
              <a:rPr lang="en-US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Martín, R., Valls, J. M., &amp; </a:t>
            </a:r>
            <a:r>
              <a:rPr lang="en-US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Galván</a:t>
            </a:r>
            <a:r>
              <a:rPr lang="en-US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M. (2015). A study of machine learning techniques for daily solar energy forecasting using numerical weather models. In </a:t>
            </a:r>
            <a:r>
              <a:rPr lang="en-US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Distributed Computing VIII</a:t>
            </a:r>
            <a:r>
              <a:rPr lang="en-US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(pp. 269-278). Springer, Cham.</a:t>
            </a:r>
          </a:p>
          <a:p>
            <a:pPr marL="0" indent="0" algn="just">
              <a:lnSpc>
                <a:spcPct val="150000"/>
              </a:lnSpc>
            </a:pPr>
            <a:r>
              <a:rPr lang="en-US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J.,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Zhang, X., &amp;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(2015). An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photovoltaic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 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</a:t>
            </a:r>
            <a:r>
              <a:rPr lang="fi-FI" sz="13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13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fi-FI" sz="1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i-FI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434-442.</a:t>
            </a:r>
          </a:p>
          <a:p>
            <a:pPr marL="0" indent="0" algn="just">
              <a:lnSpc>
                <a:spcPct val="150000"/>
              </a:lnSpc>
            </a:pPr>
            <a:endParaRPr lang="en-US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4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dict Power Generation | Example | Neural Designer">
            <a:extLst>
              <a:ext uri="{FF2B5EF4-FFF2-40B4-BE49-F238E27FC236}">
                <a16:creationId xmlns:a16="http://schemas.microsoft.com/office/drawing/2014/main" id="{343264D1-E9BA-4292-904B-B66B709B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71708" cy="6939751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4159" tIns="32079" rIns="64159" bIns="32079" anchor="ctr"/>
          <a:lstStyle/>
          <a:p>
            <a:pPr algn="r" defTabSz="641609">
              <a:defRPr/>
            </a:pPr>
            <a:endParaRPr lang="en-IN" sz="1856" dirty="0">
              <a:ea typeface="+mj-ea"/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3984" y="1757363"/>
            <a:ext cx="35240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250" b="1" dirty="0">
                <a:ln w="0"/>
                <a:solidFill>
                  <a:srgbClr val="3A81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Thanks for your Attention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51AF6-DC15-4956-A541-E8C12D97D465}"/>
              </a:ext>
            </a:extLst>
          </p:cNvPr>
          <p:cNvSpPr txBox="1"/>
          <p:nvPr/>
        </p:nvSpPr>
        <p:spPr>
          <a:xfrm>
            <a:off x="4680418" y="2362419"/>
            <a:ext cx="221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defRPr/>
            </a:pPr>
            <a:r>
              <a:rPr lang="en-US" sz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  <a:hlinkClick r:id="rId5"/>
              </a:rPr>
              <a:t>Anahita.Farsaei@aalto.fi</a:t>
            </a:r>
            <a:endParaRPr lang="en-US" sz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  <a:p>
            <a:pPr defTabSz="257175">
              <a:defRPr/>
            </a:pPr>
            <a:r>
              <a:rPr lang="en-US" sz="1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Nima.Javanshir@aalto.fi</a:t>
            </a:r>
            <a:endParaRPr lang="fi-FI" sz="1200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437">
        <p14:ripple/>
      </p:transition>
    </mc:Choice>
    <mc:Fallback xmlns="">
      <p:transition spd="slow" advTm="5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52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527338"/>
            <a:ext cx="7772400" cy="900000"/>
          </a:xfrm>
        </p:spPr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ist of over 500 importers, brokers with expiring BIR accreditation bared -  PortCalls Asia">
            <a:extLst>
              <a:ext uri="{FF2B5EF4-FFF2-40B4-BE49-F238E27FC236}">
                <a16:creationId xmlns:a16="http://schemas.microsoft.com/office/drawing/2014/main" id="{D7652074-4BA0-41AF-8A5C-025BBE38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09" y="2262056"/>
            <a:ext cx="2479431" cy="24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344526-2C8A-47A5-B635-FA7390468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592011"/>
              </p:ext>
            </p:extLst>
          </p:nvPr>
        </p:nvGraphicFramePr>
        <p:xfrm>
          <a:off x="527538" y="1427338"/>
          <a:ext cx="5574323" cy="395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242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8320" y="1497600"/>
            <a:ext cx="5384800" cy="42799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energy of sun directly into electricity by the photovoltaic effect.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modeled with a simple equivalent circuit [1].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 Curves: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the relationship between current and voltage.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the information required to configure a solar system operate as close to its optimal peak power point (MPP) as possible.</a:t>
            </a: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solar irradiance controls the output current ( I ), and the operating temperature of the solar cells affects the output voltage ( V ) [2].</a:t>
            </a:r>
          </a:p>
          <a:p>
            <a:pPr marL="339725" lvl="1" indent="0">
              <a:lnSpc>
                <a:spcPct val="150000"/>
              </a:lnSpc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cells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3509168" y="6402388"/>
            <a:ext cx="1544638" cy="125412"/>
          </a:xfrm>
        </p:spPr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30DBDC-A338-4F57-A656-B24D2BA1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77" y="1220720"/>
            <a:ext cx="24005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494E8-348F-4716-9012-FD8FEB13A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81" y="2380619"/>
            <a:ext cx="3433313" cy="1900159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0CCEC4EE-F89D-4220-959D-A105ADEBD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68" y="4338619"/>
            <a:ext cx="2431732" cy="14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399" y="1497600"/>
            <a:ext cx="4883107" cy="4136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location (weather conditions, solar radiation)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day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daily factors like cloud cover, frost, and snow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properties (incident angle)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landscape (shadowing objects)</a:t>
            </a:r>
          </a:p>
          <a:p>
            <a:pPr marL="0" indent="0" algn="just">
              <a:lnSpc>
                <a:spcPct val="150000"/>
              </a:lnSpc>
            </a:pP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46709"/>
            <a:ext cx="7772400" cy="900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solar power generation is variable?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389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388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n-US" sz="8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kumimoji="0" lang="en-US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388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04E643A-C022-4C72-BC47-FD84A6A10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>
          <a:xfrm>
            <a:off x="5455507" y="1231555"/>
            <a:ext cx="3640071" cy="2256060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00AD9CC-6F00-4DD0-9FFD-EDB5842D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46" y="3533391"/>
            <a:ext cx="2964317" cy="22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399" y="1497600"/>
            <a:ext cx="7879939" cy="413640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radiation (direct, diffused, reflected)</a:t>
            </a:r>
          </a:p>
          <a:p>
            <a:pPr marL="625475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radiation (beam radiation): describe solar radiation traveling on a straight line from the sun down to the Earth</a:t>
            </a:r>
          </a:p>
          <a:p>
            <a:pPr marL="625475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radiation: sunlight that has been scattered by molecules and particles in the atmosphere </a:t>
            </a:r>
          </a:p>
          <a:p>
            <a:pPr marL="625475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irradiation: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sunlight that has been reflected off of non-atmospheric things such as the ground</a:t>
            </a:r>
          </a:p>
          <a:p>
            <a:pPr marL="0" indent="0" algn="just">
              <a:lnSpc>
                <a:spcPct val="15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solar power generation is variable?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B979E-9E66-42D5-A1C2-D8E86D9D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02" y="3655708"/>
            <a:ext cx="2628198" cy="20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Question Mark Icon Stock Photos, Pictures &amp; Royalty-Free Images -  iStock | Question mark icon, This or that questions, Question mark">
            <a:extLst>
              <a:ext uri="{FF2B5EF4-FFF2-40B4-BE49-F238E27FC236}">
                <a16:creationId xmlns:a16="http://schemas.microsoft.com/office/drawing/2014/main" id="{1B00E8F7-EA54-4FE3-8106-EFCBA21B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" y="1326928"/>
            <a:ext cx="1211118" cy="12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19644" y="1700262"/>
            <a:ext cx="2857156" cy="1095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forecasting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solution?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27311-60A0-4D3F-9721-882A78ABBA8F}"/>
              </a:ext>
            </a:extLst>
          </p:cNvPr>
          <p:cNvSpPr/>
          <p:nvPr/>
        </p:nvSpPr>
        <p:spPr>
          <a:xfrm>
            <a:off x="572400" y="2841515"/>
            <a:ext cx="7501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atmospheric</a:t>
            </a:r>
            <a:r>
              <a:rPr 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pressure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Market forecast Icon of Colored Outline style - Available in SVG, PNG, EPS,  AI &amp; Icon fonts">
            <a:extLst>
              <a:ext uri="{FF2B5EF4-FFF2-40B4-BE49-F238E27FC236}">
                <a16:creationId xmlns:a16="http://schemas.microsoft.com/office/drawing/2014/main" id="{6F25F658-1AEB-474A-ACC6-6B397C37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99" y="3646416"/>
            <a:ext cx="1211119" cy="12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92DA43-5766-4670-AF4F-245441B409CF}"/>
              </a:ext>
            </a:extLst>
          </p:cNvPr>
          <p:cNvSpPr/>
          <p:nvPr/>
        </p:nvSpPr>
        <p:spPr>
          <a:xfrm>
            <a:off x="4319954" y="1387740"/>
            <a:ext cx="4422122" cy="172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operators since it reduces costs and uncertainties</a:t>
            </a: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PV plant managers, as they avoid possible penalties that are incurred due to deviations between forecasted and produced energy</a:t>
            </a: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706F54-358C-4139-B88A-E55DF5EF4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834" y="1387740"/>
            <a:ext cx="6396970" cy="20205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short-term forecasting (from a few seconds to minutes)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(up to 48–72 hours ahead)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Medium-term (up to one week ahead)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(up to months to years)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30A48-4B71-46DF-9B3D-D333A2197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horizon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2077B-3A8B-4CF3-9A08-921F0FA182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ID409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436BA-F17C-44E6-9D70-81260ED2CA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LID409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FD2502-5298-48F6-A765-E8A5BA04E9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latin typeface="Times New Roman" panose="02020603050405020304" pitchFamily="18" charset="0"/>
                <a:cs typeface="Times New Roman" panose="02020603050405020304" pitchFamily="18" charset="0"/>
              </a:rPr>
              <a:t>07.02.2018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4B602-4722-4D96-B1EE-9A635A4054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3BB59-5A7C-4656-A836-C07B9067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40" y="3278197"/>
            <a:ext cx="5283319" cy="22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modellings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2A50863-5172-4BDE-967E-FFB21BF02B93}"/>
              </a:ext>
            </a:extLst>
          </p:cNvPr>
          <p:cNvSpPr txBox="1">
            <a:spLocks/>
          </p:cNvSpPr>
          <p:nvPr/>
        </p:nvSpPr>
        <p:spPr bwMode="auto">
          <a:xfrm>
            <a:off x="273461" y="1324708"/>
            <a:ext cx="6987597" cy="43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  <a:p>
            <a:pPr marL="339725" lvl="1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data-driven formulation using historical measured data to forecast solar time series</a:t>
            </a: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(AI)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lvl="1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advanced AI techniques, such as artificial neural networks (ANNs), to construct solar forecasters, which can be also classified into the category of the statistical approach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lvl="1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numerical weather prediction (NWP) or satellite images that predict solar irradiance and PV generation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lvl="1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 three aforementioned methods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Inference Text">
            <a:extLst>
              <a:ext uri="{FF2B5EF4-FFF2-40B4-BE49-F238E27FC236}">
                <a16:creationId xmlns:a16="http://schemas.microsoft.com/office/drawing/2014/main" id="{81293503-B0C5-4795-B7D4-E6BDDE17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76" y="1324708"/>
            <a:ext cx="816463" cy="6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Institute">
            <a:extLst>
              <a:ext uri="{FF2B5EF4-FFF2-40B4-BE49-F238E27FC236}">
                <a16:creationId xmlns:a16="http://schemas.microsoft.com/office/drawing/2014/main" id="{B6B5E675-C6FE-4A8C-BA1B-822D6A1C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75" y="2423541"/>
            <a:ext cx="816463" cy="8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etter und Klima - Deutscher Wetterdienst - VFR">
            <a:extLst>
              <a:ext uri="{FF2B5EF4-FFF2-40B4-BE49-F238E27FC236}">
                <a16:creationId xmlns:a16="http://schemas.microsoft.com/office/drawing/2014/main" id="{0E1B8A7D-50D2-4EF8-BB39-F9BD2FBB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8" y="3617997"/>
            <a:ext cx="1320393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icrosoft Azure Cloud Services">
            <a:extLst>
              <a:ext uri="{FF2B5EF4-FFF2-40B4-BE49-F238E27FC236}">
                <a16:creationId xmlns:a16="http://schemas.microsoft.com/office/drawing/2014/main" id="{03CA52EE-D3D7-4890-8747-1AF032AC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19" y="4658092"/>
            <a:ext cx="679381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 generation is highly variable due to weather conditions, solar radiation, and technical properties of cells.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management and stability requires determining the solar power generation contribution in advance →Accurate forecast of solar power generation is essential.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models of PV and solar power are divided in to four classes: statistical models, AI-based models, physical models and hybrid models.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7ACE66E0-BE04-47BA-A62D-7BFC499E819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w To Write A Perfect Reflection Paper - Transparent Essay Clip Art , Free  Transparent Clipart - ClipartKey">
            <a:extLst>
              <a:ext uri="{FF2B5EF4-FFF2-40B4-BE49-F238E27FC236}">
                <a16:creationId xmlns:a16="http://schemas.microsoft.com/office/drawing/2014/main" id="{EB7B5193-F60F-4641-ABD6-154DDFFE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10" y="3658214"/>
            <a:ext cx="2027468" cy="19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85E5991E55D4DA2881449310DBAD1" ma:contentTypeVersion="12" ma:contentTypeDescription="Create a new document." ma:contentTypeScope="" ma:versionID="d4f783deb27a744474d8820eadffe4aa">
  <xsd:schema xmlns:xsd="http://www.w3.org/2001/XMLSchema" xmlns:xs="http://www.w3.org/2001/XMLSchema" xmlns:p="http://schemas.microsoft.com/office/2006/metadata/properties" xmlns:ns3="e01f9b45-0709-40f4-8ca9-d716bbee3c32" xmlns:ns4="ee0abcee-d734-483f-a06d-dbd6a44d5844" targetNamespace="http://schemas.microsoft.com/office/2006/metadata/properties" ma:root="true" ma:fieldsID="3679fe66090024422a0893b36e662dd1" ns3:_="" ns4:_="">
    <xsd:import namespace="e01f9b45-0709-40f4-8ca9-d716bbee3c32"/>
    <xsd:import namespace="ee0abcee-d734-483f-a06d-dbd6a44d5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f9b45-0709-40f4-8ca9-d716bbee3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abcee-d734-483f-a06d-dbd6a44d5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9E485-835D-4F2A-8AD8-6F625A05F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f9b45-0709-40f4-8ca9-d716bbee3c32"/>
    <ds:schemaRef ds:uri="ee0abcee-d734-483f-a06d-dbd6a44d5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C7DA43-7D1A-4898-8698-16C75D4BAB17}">
  <ds:schemaRefs>
    <ds:schemaRef ds:uri="http://purl.org/dc/elements/1.1/"/>
    <ds:schemaRef ds:uri="ee0abcee-d734-483f-a06d-dbd6a44d5844"/>
    <ds:schemaRef ds:uri="http://schemas.microsoft.com/office/2006/documentManagement/types"/>
    <ds:schemaRef ds:uri="http://www.w3.org/XML/1998/namespace"/>
    <ds:schemaRef ds:uri="e01f9b45-0709-40f4-8ca9-d716bbee3c3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FF12B1-D37B-43FC-A7B4-19B590360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20255</TotalTime>
  <Words>1025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presentation</vt:lpstr>
      <vt:lpstr>Aalto Content - Green</vt:lpstr>
      <vt:lpstr>ELEC-E8423 - Smart Grid  Solar power generation variation and its modelling</vt:lpstr>
      <vt:lpstr>Introduction</vt:lpstr>
      <vt:lpstr>Solar cells</vt:lpstr>
      <vt:lpstr>Why solar power generation is variable?</vt:lpstr>
      <vt:lpstr>Why solar power generation is variable?</vt:lpstr>
      <vt:lpstr>What is the solution?</vt:lpstr>
      <vt:lpstr>Prediction horizon</vt:lpstr>
      <vt:lpstr>Forecast modellings</vt:lpstr>
      <vt:lpstr>Conclusions</vt:lpstr>
      <vt:lpstr>Source material used</vt:lpstr>
      <vt:lpstr>Source material used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1100</cp:revision>
  <dcterms:created xsi:type="dcterms:W3CDTF">2010-03-23T14:57:30Z</dcterms:created>
  <dcterms:modified xsi:type="dcterms:W3CDTF">2021-04-06T06:54:13Z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0x01010023785E5991E55D4DA2881449310DBAD1</vt:lpwstr>
  </property>
</Properties>
</file>