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2"/>
  </p:notesMasterIdLst>
  <p:handoutMasterIdLst>
    <p:handoutMasterId r:id="rId13"/>
  </p:handoutMasterIdLst>
  <p:sldIdLst>
    <p:sldId id="339" r:id="rId3"/>
    <p:sldId id="395" r:id="rId4"/>
    <p:sldId id="396" r:id="rId5"/>
    <p:sldId id="397" r:id="rId6"/>
    <p:sldId id="398" r:id="rId7"/>
    <p:sldId id="399" r:id="rId8"/>
    <p:sldId id="400" r:id="rId9"/>
    <p:sldId id="352" r:id="rId10"/>
    <p:sldId id="362" r:id="rId11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AD7B08-2973-4A2C-9466-B8C503B0B9B8}" v="3011" dt="2021-03-15T16:37:54.423"/>
    <p1510:client id="{86402C8D-D9B9-4DEF-8BD2-F7342101FC91}" v="502" dt="2021-03-15T16:37:55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2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35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04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Calibri"/>
              </a:rPr>
              <a:t>Case study had 100 residential customers, 2 commercial customers and 2 medium-sized industrial customers. The case assumed that 40 percent of residential customers are willing to participate in demand response program.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ea typeface="ＭＳ Ｐゴシック"/>
                <a:cs typeface="Calibri"/>
              </a:rPr>
              <a:t>There are different kinds of reserves, but there's also storages, which can provide immediate power, of which Henri will tell more.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14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16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08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-ieee-org.libproxy.aalto.fi/document/137510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ox.com/energy-and-environment/2017/12/15/16714146/greener-more-reliable-more-resilient-grid-microgrids" TargetMode="External"/><Relationship Id="rId3" Type="http://schemas.openxmlformats.org/officeDocument/2006/relationships/hyperlink" Target="https://www.researchgate.net/publication/334277511_Assessing_the_Feasibility_of_Solar_Microgrid_Social_Enterprises_as_an_Appropriate_Delivery_Model_for_Achieving_SDG7" TargetMode="External"/><Relationship Id="rId7" Type="http://schemas.openxmlformats.org/officeDocument/2006/relationships/hyperlink" Target="https://fardapaper.ir/mohavaha/uploads/2019/10/Fardapaper-Smart-energy-management-system-for-optimal-microgrid-economic-operation.pdf" TargetMode="External"/><Relationship Id="rId12" Type="http://schemas.openxmlformats.org/officeDocument/2006/relationships/hyperlink" Target="https://www-sciencedirect-com.libproxy.aalto.fi/science/article/pii/S0360544216306624?via%3Dihub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sciencedirect.com/science/article/abs/pii/S0960148109001001" TargetMode="External"/><Relationship Id="rId11" Type="http://schemas.openxmlformats.org/officeDocument/2006/relationships/hyperlink" Target="https://www-sciencedirect-com.libproxy.aalto.fi/science/article/pii/S0196890414006037?via%3Dihub" TargetMode="External"/><Relationship Id="rId5" Type="http://schemas.openxmlformats.org/officeDocument/2006/relationships/hyperlink" Target="https://www.dnvgl.fi/training/training-course-on-solar-and-energy-storage-105479" TargetMode="External"/><Relationship Id="rId10" Type="http://schemas.openxmlformats.org/officeDocument/2006/relationships/hyperlink" Target="https://ieeexplore-ieee-org.libproxy.aalto.fi/document/1375102" TargetMode="External"/><Relationship Id="rId4" Type="http://schemas.openxmlformats.org/officeDocument/2006/relationships/hyperlink" Target="https://www.sciencedirect.com/science/article/abs/pii/S0196890414006037?via%3Dihub" TargetMode="External"/><Relationship Id="rId9" Type="http://schemas.openxmlformats.org/officeDocument/2006/relationships/hyperlink" Target="https://www-sciencedirect-com.libproxy.aalto.fi/science/article/pii/S0960148109001001?via%3Dihu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>
                <a:ea typeface="ＭＳ Ｐゴシック"/>
              </a:rPr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i="1">
                <a:ea typeface="ＭＳ Ｐゴシック"/>
              </a:rPr>
              <a:t>Power and Energy </a:t>
            </a:r>
            <a:r>
              <a:rPr lang="fi-FI" sz="3200" i="1" err="1">
                <a:ea typeface="ＭＳ Ｐゴシック"/>
              </a:rPr>
              <a:t>Balance</a:t>
            </a:r>
            <a:r>
              <a:rPr lang="fi-FI" sz="3200" i="1">
                <a:ea typeface="ＭＳ Ｐゴシック"/>
              </a:rPr>
              <a:t> in </a:t>
            </a:r>
            <a:r>
              <a:rPr lang="fi-FI" sz="3200" i="1" err="1">
                <a:ea typeface="ＭＳ Ｐゴシック"/>
              </a:rPr>
              <a:t>Microgrids</a:t>
            </a:r>
            <a:endParaRPr lang="en-US" sz="3200" i="1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/>
              <a:t>Mikko Jantunen</a:t>
            </a:r>
          </a:p>
          <a:p>
            <a:r>
              <a:rPr lang="en-US" i="1"/>
              <a:t>Henri </a:t>
            </a:r>
            <a:r>
              <a:rPr lang="en-US" i="1" err="1"/>
              <a:t>Vaitomaa</a:t>
            </a:r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>
                <a:ea typeface="ＭＳ Ｐゴシック"/>
              </a:rPr>
              <a:t>16.03.2021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 err="1">
                <a:ea typeface="ＭＳ Ｐゴシック"/>
              </a:rPr>
              <a:t>What</a:t>
            </a:r>
            <a:r>
              <a:rPr lang="fi-FI" sz="2000" dirty="0">
                <a:ea typeface="ＭＳ Ｐゴシック"/>
              </a:rPr>
              <a:t> is a </a:t>
            </a:r>
            <a:r>
              <a:rPr lang="fi-FI" sz="2000" dirty="0" err="1">
                <a:ea typeface="ＭＳ Ｐゴシック"/>
              </a:rPr>
              <a:t>microgrid</a:t>
            </a:r>
            <a:r>
              <a:rPr lang="fi-FI" sz="2000" dirty="0">
                <a:ea typeface="ＭＳ Ｐゴシック"/>
              </a:rPr>
              <a:t>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ea typeface="ＭＳ Ｐゴシック"/>
              </a:rPr>
              <a:t>How </a:t>
            </a:r>
            <a:r>
              <a:rPr lang="fi-FI" sz="2000" dirty="0" err="1">
                <a:ea typeface="ＭＳ Ｐゴシック"/>
              </a:rPr>
              <a:t>does</a:t>
            </a:r>
            <a:r>
              <a:rPr lang="fi-FI" sz="2000" dirty="0">
                <a:ea typeface="ＭＳ Ｐゴシック"/>
              </a:rPr>
              <a:t> it </a:t>
            </a:r>
            <a:r>
              <a:rPr lang="fi-FI" sz="2000" dirty="0" err="1">
                <a:ea typeface="ＭＳ Ｐゴシック"/>
              </a:rPr>
              <a:t>integrate</a:t>
            </a:r>
            <a:r>
              <a:rPr lang="fi-FI" sz="2000" dirty="0">
                <a:ea typeface="ＭＳ Ｐゴシック"/>
              </a:rPr>
              <a:t> to </a:t>
            </a:r>
            <a:r>
              <a:rPr lang="fi-FI" sz="2000" dirty="0" err="1">
                <a:ea typeface="ＭＳ Ｐゴシック"/>
              </a:rPr>
              <a:t>the</a:t>
            </a:r>
            <a:r>
              <a:rPr lang="fi-FI" sz="2000" dirty="0">
                <a:ea typeface="ＭＳ Ｐゴシック"/>
              </a:rPr>
              <a:t> main </a:t>
            </a:r>
            <a:r>
              <a:rPr lang="fi-FI" sz="2000" dirty="0" err="1">
                <a:ea typeface="ＭＳ Ｐゴシック"/>
              </a:rPr>
              <a:t>grid</a:t>
            </a:r>
            <a:r>
              <a:rPr lang="fi-FI" sz="2000" dirty="0">
                <a:ea typeface="ＭＳ Ｐゴシック"/>
              </a:rPr>
              <a:t>, </a:t>
            </a:r>
            <a:r>
              <a:rPr lang="fi-FI" sz="2000" dirty="0" err="1">
                <a:ea typeface="ＭＳ Ｐゴシック"/>
              </a:rPr>
              <a:t>or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does</a:t>
            </a:r>
            <a:r>
              <a:rPr lang="fi-FI" sz="2000" dirty="0">
                <a:ea typeface="ＭＳ Ｐゴシック"/>
              </a:rPr>
              <a:t> it?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ea typeface="ＭＳ Ｐゴシック"/>
              </a:rPr>
              <a:t>How </a:t>
            </a:r>
            <a:r>
              <a:rPr lang="fi-FI" sz="2000" dirty="0" err="1">
                <a:ea typeface="ＭＳ Ｐゴシック"/>
              </a:rPr>
              <a:t>demand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response</a:t>
            </a:r>
            <a:r>
              <a:rPr lang="fi-FI" sz="2000" dirty="0">
                <a:ea typeface="ＭＳ Ｐゴシック"/>
              </a:rPr>
              <a:t> </a:t>
            </a:r>
            <a:r>
              <a:rPr lang="fi-FI" sz="2000" dirty="0" err="1">
                <a:ea typeface="ＭＳ Ｐゴシック"/>
              </a:rPr>
              <a:t>helps</a:t>
            </a:r>
            <a:r>
              <a:rPr lang="fi-FI" sz="2000" dirty="0">
                <a:ea typeface="ＭＳ Ｐゴシック"/>
              </a:rPr>
              <a:t> to </a:t>
            </a:r>
            <a:r>
              <a:rPr lang="fi-FI" sz="2000" dirty="0" err="1">
                <a:ea typeface="ＭＳ Ｐゴシック"/>
              </a:rPr>
              <a:t>balance</a:t>
            </a:r>
            <a:r>
              <a:rPr lang="fi-FI" sz="2000" dirty="0">
                <a:ea typeface="ＭＳ Ｐゴシック"/>
              </a:rPr>
              <a:t> a </a:t>
            </a:r>
            <a:r>
              <a:rPr lang="fi-FI" sz="2000" dirty="0" err="1">
                <a:ea typeface="ＭＳ Ｐゴシック"/>
              </a:rPr>
              <a:t>microgrid</a:t>
            </a:r>
            <a:r>
              <a:rPr lang="fi-FI" sz="2000" dirty="0">
                <a:ea typeface="ＭＳ Ｐゴシック"/>
              </a:rPr>
              <a:t>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dirty="0">
                <a:ea typeface="ＭＳ Ｐゴシック"/>
              </a:rPr>
              <a:t>How power and energy</a:t>
            </a:r>
            <a:r>
              <a:rPr lang="fi-FI" sz="2000" dirty="0">
                <a:ea typeface="+mn-lt"/>
                <a:cs typeface="+mn-lt"/>
              </a:rPr>
              <a:t> </a:t>
            </a:r>
            <a:r>
              <a:rPr lang="fi-FI" sz="2000" dirty="0" err="1">
                <a:ea typeface="+mn-lt"/>
                <a:cs typeface="+mn-lt"/>
              </a:rPr>
              <a:t>are</a:t>
            </a:r>
            <a:r>
              <a:rPr lang="fi-FI" sz="2000" dirty="0">
                <a:ea typeface="+mn-lt"/>
                <a:cs typeface="+mn-lt"/>
              </a:rPr>
              <a:t> </a:t>
            </a:r>
            <a:r>
              <a:rPr lang="fi-FI" sz="2000" dirty="0" err="1">
                <a:ea typeface="+mn-lt"/>
                <a:cs typeface="+mn-lt"/>
              </a:rPr>
              <a:t>balanced</a:t>
            </a:r>
            <a:r>
              <a:rPr lang="fi-FI" sz="2000" dirty="0">
                <a:ea typeface="ＭＳ Ｐゴシック"/>
              </a:rPr>
              <a:t> in </a:t>
            </a:r>
            <a:r>
              <a:rPr lang="fi-FI" sz="2000" dirty="0" err="1">
                <a:ea typeface="ＭＳ Ｐゴシック"/>
              </a:rPr>
              <a:t>microgrids</a:t>
            </a:r>
            <a:r>
              <a:rPr lang="fi-FI" sz="2000" dirty="0">
                <a:ea typeface="ＭＳ Ｐゴシック"/>
              </a:rPr>
              <a:t>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Introduction</a:t>
            </a:r>
            <a:br>
              <a:rPr lang="en-US" dirty="0"/>
            </a:b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44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Hospital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Separate grid system</a:t>
            </a:r>
            <a:endParaRPr lang="en-US" dirty="0"/>
          </a:p>
          <a:p>
            <a:pPr lvl="1" indent="-242570">
              <a:lnSpc>
                <a:spcPct val="150000"/>
              </a:lnSpc>
              <a:buChar char="•"/>
            </a:pPr>
            <a:r>
              <a:rPr lang="en-US" sz="1500" dirty="0">
                <a:ea typeface="ＭＳ Ｐゴシック"/>
              </a:rPr>
              <a:t>Geographical</a:t>
            </a:r>
            <a:endParaRPr lang="en-US" sz="1500" b="0" dirty="0">
              <a:ea typeface="ＭＳ Ｐゴシック"/>
            </a:endParaRP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ea typeface="ＭＳ Ｐゴシック"/>
              </a:rPr>
              <a:t>Infrastructural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Distributed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Prosumers</a:t>
            </a:r>
            <a:endParaRPr lang="en-US" sz="2000" b="0" dirty="0"/>
          </a:p>
          <a:p>
            <a:pPr>
              <a:lnSpc>
                <a:spcPct val="150000"/>
              </a:lnSpc>
              <a:buChar char="•"/>
            </a:pPr>
            <a:endParaRPr lang="en-US" sz="2000">
              <a:ea typeface="ＭＳ Ｐゴシック"/>
            </a:endParaRPr>
          </a:p>
          <a:p>
            <a:pPr>
              <a:lnSpc>
                <a:spcPct val="150000"/>
              </a:lnSpc>
              <a:buChar char="•"/>
            </a:pPr>
            <a:endParaRPr lang="en-US" sz="2000">
              <a:ea typeface="ＭＳ Ｐゴシック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>
              <a:ea typeface="ＭＳ Ｐゴシック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>
              <a:ea typeface="ＭＳ Ｐゴシック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Microgrid</a:t>
            </a:r>
            <a:br>
              <a:rPr lang="en-US" dirty="0"/>
            </a:b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Kuva 8">
            <a:extLst>
              <a:ext uri="{FF2B5EF4-FFF2-40B4-BE49-F238E27FC236}">
                <a16:creationId xmlns:a16="http://schemas.microsoft.com/office/drawing/2014/main" id="{6321BCD4-2B80-4DC7-8F18-A3693B014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483" y="1517105"/>
            <a:ext cx="4414931" cy="2756745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FD3E3BC1-63A7-4FFF-B782-37F4DFFA5535}"/>
              </a:ext>
            </a:extLst>
          </p:cNvPr>
          <p:cNvSpPr txBox="1"/>
          <p:nvPr/>
        </p:nvSpPr>
        <p:spPr>
          <a:xfrm>
            <a:off x="6329926" y="4519544"/>
            <a:ext cx="864546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200">
                <a:latin typeface="Arial"/>
                <a:ea typeface="ＭＳ Ｐゴシック"/>
                <a:cs typeface="Arial"/>
              </a:rPr>
              <a:t>Picture 1.</a:t>
            </a:r>
            <a:endParaRPr lang="fi-FI" sz="12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861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628689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Disconnected and connected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Microgrids can operate independently or alongside main grid</a:t>
            </a:r>
            <a:endParaRPr lang="en-US" sz="2000" dirty="0"/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  <a:cs typeface="Arial"/>
              </a:rPr>
              <a:t>Preplanned or unplanned islanding</a:t>
            </a:r>
            <a:endParaRPr lang="en-US" sz="2000" b="0" dirty="0">
              <a:ea typeface="ＭＳ Ｐゴシック"/>
            </a:endParaRP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Protection against main grid failure</a:t>
            </a:r>
            <a:endParaRPr lang="en-US" sz="2000" b="0" dirty="0">
              <a:ea typeface="ＭＳ Ｐゴシック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Island mode &amp; grid connection</a:t>
            </a:r>
            <a:br>
              <a:rPr lang="en-US" dirty="0"/>
            </a:b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9" name="Graphic 8" descr="Electric Tower with solid fill">
            <a:extLst>
              <a:ext uri="{FF2B5EF4-FFF2-40B4-BE49-F238E27FC236}">
                <a16:creationId xmlns:a16="http://schemas.microsoft.com/office/drawing/2014/main" id="{08CA0C8F-C64C-480C-A4F3-F31DEFD01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09131" y="2250340"/>
            <a:ext cx="1836263" cy="1836263"/>
          </a:xfrm>
          <a:prstGeom prst="rect">
            <a:avLst/>
          </a:prstGeom>
        </p:spPr>
      </p:pic>
      <p:pic>
        <p:nvPicPr>
          <p:cNvPr id="11" name="Graphic 10" descr="No sign outline">
            <a:extLst>
              <a:ext uri="{FF2B5EF4-FFF2-40B4-BE49-F238E27FC236}">
                <a16:creationId xmlns:a16="http://schemas.microsoft.com/office/drawing/2014/main" id="{7CAFB5CD-8B4F-4828-88A5-C80ACA69CE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43938" y="2392863"/>
            <a:ext cx="1143711" cy="114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8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13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Case study 2014: Reserve from industrial </a:t>
            </a:r>
            <a:br>
              <a:rPr lang="en-US" sz="2000" b="0" dirty="0">
                <a:ea typeface="ＭＳ Ｐゴシック"/>
              </a:rPr>
            </a:br>
            <a:r>
              <a:rPr lang="en-US" sz="2000" b="0" dirty="0">
                <a:ea typeface="ＭＳ Ｐゴシック"/>
              </a:rPr>
              <a:t>demand response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Demand response can't solve all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ea typeface="ＭＳ Ｐゴシック"/>
              </a:rPr>
              <a:t>Diesel </a:t>
            </a:r>
            <a:r>
              <a:rPr lang="en-US" sz="1600" dirty="0">
                <a:ea typeface="ＭＳ Ｐゴシック"/>
              </a:rPr>
              <a:t>generators</a:t>
            </a:r>
            <a:r>
              <a:rPr lang="en-US" sz="1500" dirty="0">
                <a:ea typeface="ＭＳ Ｐゴシック"/>
              </a:rPr>
              <a:t> for daily power spikes</a:t>
            </a:r>
            <a:endParaRPr lang="en-US" sz="1500" b="0" dirty="0">
              <a:ea typeface="ＭＳ Ｐゴシック"/>
            </a:endParaRPr>
          </a:p>
          <a:p>
            <a:pPr marL="389255" lvl="1" indent="0">
              <a:lnSpc>
                <a:spcPct val="150000"/>
              </a:lnSpc>
              <a:buNone/>
            </a:pPr>
            <a:endParaRPr lang="en-US" sz="1500">
              <a:cs typeface="+mn-lt"/>
            </a:endParaRP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>
              <a:cs typeface="Arial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>
              <a:cs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  <a:cs typeface="Arial"/>
              </a:rPr>
              <a:t>Reserve &amp; </a:t>
            </a:r>
            <a:r>
              <a:rPr lang="en-US" dirty="0">
                <a:ea typeface="ＭＳ Ｐゴシック"/>
              </a:rPr>
              <a:t>Demand response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Kuva 8">
            <a:extLst>
              <a:ext uri="{FF2B5EF4-FFF2-40B4-BE49-F238E27FC236}">
                <a16:creationId xmlns:a16="http://schemas.microsoft.com/office/drawing/2014/main" id="{B75B3701-B24C-4AE9-8E49-57494062E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853" y="3238789"/>
            <a:ext cx="3351402" cy="1744866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C9B2BC46-7B09-4102-B94C-42494D4B82A6}"/>
              </a:ext>
            </a:extLst>
          </p:cNvPr>
          <p:cNvSpPr txBox="1"/>
          <p:nvPr/>
        </p:nvSpPr>
        <p:spPr>
          <a:xfrm>
            <a:off x="5826006" y="4956845"/>
            <a:ext cx="2289584" cy="46166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fi-FI" sz="1200">
                <a:latin typeface="Arial"/>
                <a:ea typeface="ＭＳ Ｐゴシック"/>
                <a:cs typeface="Arial"/>
              </a:rPr>
              <a:t>Picture 2. </a:t>
            </a:r>
            <a:r>
              <a:rPr lang="fi-FI" sz="1200" err="1">
                <a:latin typeface="Arial"/>
                <a:ea typeface="ＭＳ Ｐゴシック"/>
                <a:cs typeface="Arial"/>
              </a:rPr>
              <a:t>Scheduled</a:t>
            </a:r>
            <a:r>
              <a:rPr lang="fi-FI" sz="1200">
                <a:latin typeface="Arial"/>
                <a:ea typeface="ＭＳ Ｐゴシック"/>
                <a:cs typeface="Arial"/>
              </a:rPr>
              <a:t> </a:t>
            </a:r>
            <a:r>
              <a:rPr lang="fi-FI" sz="1200" err="1">
                <a:latin typeface="Arial"/>
                <a:ea typeface="ＭＳ Ｐゴシック"/>
                <a:cs typeface="Arial"/>
              </a:rPr>
              <a:t>reserve</a:t>
            </a:r>
            <a:r>
              <a:rPr lang="fi-FI" sz="1200">
                <a:latin typeface="Arial"/>
                <a:ea typeface="ＭＳ Ｐゴシック"/>
                <a:cs typeface="Arial"/>
              </a:rPr>
              <a:t> in </a:t>
            </a:r>
            <a:r>
              <a:rPr lang="fi-FI" sz="1200" err="1">
                <a:latin typeface="Arial"/>
                <a:ea typeface="ＭＳ Ｐゴシック"/>
                <a:cs typeface="Arial"/>
              </a:rPr>
              <a:t>the</a:t>
            </a:r>
            <a:r>
              <a:rPr lang="fi-FI" sz="1200">
                <a:latin typeface="Arial"/>
                <a:ea typeface="ＭＳ Ｐゴシック"/>
                <a:cs typeface="Arial"/>
              </a:rPr>
              <a:t> case </a:t>
            </a:r>
            <a:r>
              <a:rPr lang="fi-FI" sz="1200" err="1">
                <a:latin typeface="Arial"/>
                <a:ea typeface="ＭＳ Ｐゴシック"/>
                <a:cs typeface="Arial"/>
              </a:rPr>
              <a:t>study</a:t>
            </a:r>
            <a:endParaRPr lang="fi-FI" sz="1200" err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381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4691750" cy="4136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Important part of balancing microgrids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Energy can be stored for example in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Electric batteries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Flywheels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Fuel cells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The main grid, when connected to MG, can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ＭＳ Ｐゴシック"/>
              </a:rPr>
              <a:t>c</a:t>
            </a:r>
            <a:r>
              <a:rPr lang="en-US" sz="2000" b="0" dirty="0">
                <a:ea typeface="ＭＳ Ｐゴシック"/>
              </a:rPr>
              <a:t>harge an energy storage</a:t>
            </a:r>
          </a:p>
          <a:p>
            <a:pPr lvl="1" indent="-24257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ＭＳ Ｐゴシック"/>
              </a:rPr>
              <a:t>be considered itself as a battery</a:t>
            </a:r>
            <a:endParaRPr lang="en-US" sz="1600" b="0" dirty="0">
              <a:ea typeface="ＭＳ Ｐゴシック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+mn-lt"/>
                <a:cs typeface="+mn-lt"/>
              </a:rPr>
              <a:t>Energy storages are expensive for large scale</a:t>
            </a:r>
          </a:p>
          <a:p>
            <a:pPr marL="0" indent="0">
              <a:lnSpc>
                <a:spcPct val="150000"/>
              </a:lnSpc>
            </a:pPr>
            <a:endParaRPr lang="en-US" sz="2000" b="0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dirty="0">
              <a:ea typeface="+mn-lt"/>
              <a:cs typeface="+mn-lt"/>
              <a:hlinkClick r:id="rId3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35753" y="458787"/>
            <a:ext cx="5944447" cy="655000"/>
          </a:xfrm>
        </p:spPr>
        <p:txBody>
          <a:bodyPr/>
          <a:lstStyle/>
          <a:p>
            <a:r>
              <a:rPr lang="en-US"/>
              <a:t>Energy storages in MGs</a:t>
            </a:r>
            <a:br>
              <a:rPr lang="en-US"/>
            </a:b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7DF81B-C97F-47B9-9569-EECCBD5EF0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928" y="1497600"/>
            <a:ext cx="3486150" cy="2369671"/>
          </a:xfrm>
          <a:prstGeom prst="rect">
            <a:avLst/>
          </a:prstGeom>
        </p:spPr>
      </p:pic>
      <p:sp>
        <p:nvSpPr>
          <p:cNvPr id="10" name="Tekstiruutu 1">
            <a:extLst>
              <a:ext uri="{FF2B5EF4-FFF2-40B4-BE49-F238E27FC236}">
                <a16:creationId xmlns:a16="http://schemas.microsoft.com/office/drawing/2014/main" id="{2147DD5F-49E4-4ABD-9E7E-545E4233A0C2}"/>
              </a:ext>
            </a:extLst>
          </p:cNvPr>
          <p:cNvSpPr txBox="1"/>
          <p:nvPr/>
        </p:nvSpPr>
        <p:spPr>
          <a:xfrm>
            <a:off x="6845943" y="3867271"/>
            <a:ext cx="864546" cy="27699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sz="1200">
                <a:latin typeface="Arial"/>
                <a:ea typeface="ＭＳ Ｐゴシック"/>
                <a:cs typeface="Arial"/>
              </a:rPr>
              <a:t>Picture 3.</a:t>
            </a:r>
            <a:endParaRPr lang="fi-FI" sz="12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244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4785211" cy="413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+mn-lt"/>
                <a:cs typeface="+mn-lt"/>
              </a:rPr>
              <a:t>Balance control depends on production and storage methods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+mn-lt"/>
                <a:cs typeface="+mn-lt"/>
              </a:rPr>
              <a:t>Smart Energy Management System </a:t>
            </a:r>
            <a:r>
              <a:rPr lang="en-US" sz="2000" b="0">
                <a:ea typeface="+mn-lt"/>
                <a:cs typeface="+mn-lt"/>
              </a:rPr>
              <a:t>(SEMS) </a:t>
            </a:r>
            <a:r>
              <a:rPr lang="en-US" sz="2000" b="0" dirty="0">
                <a:ea typeface="+mn-lt"/>
                <a:cs typeface="+mn-lt"/>
              </a:rPr>
              <a:t>optimizes the microgrid operation</a:t>
            </a:r>
          </a:p>
          <a:p>
            <a:pPr lvl="2" indent="-242570">
              <a:lnSpc>
                <a:spcPct val="150000"/>
              </a:lnSpc>
            </a:pPr>
            <a:r>
              <a:rPr lang="en-US" sz="1600" b="0">
                <a:ea typeface="+mn-lt"/>
                <a:cs typeface="+mn-lt"/>
              </a:rPr>
              <a:t>Power forecasting module</a:t>
            </a:r>
          </a:p>
          <a:p>
            <a:pPr lvl="2" indent="-242570">
              <a:lnSpc>
                <a:spcPct val="150000"/>
              </a:lnSpc>
            </a:pPr>
            <a:r>
              <a:rPr lang="en-US" sz="1600" b="0" dirty="0">
                <a:ea typeface="+mn-lt"/>
                <a:cs typeface="+mn-lt"/>
              </a:rPr>
              <a:t>Energy storage system (ESS) management module</a:t>
            </a:r>
          </a:p>
          <a:p>
            <a:pPr lvl="2" indent="-242570">
              <a:lnSpc>
                <a:spcPct val="150000"/>
              </a:lnSpc>
            </a:pPr>
            <a:r>
              <a:rPr lang="en-US" sz="1600" b="0" dirty="0" err="1">
                <a:ea typeface="+mn-lt"/>
                <a:cs typeface="+mn-lt"/>
              </a:rPr>
              <a:t>Optimisation</a:t>
            </a:r>
            <a:r>
              <a:rPr lang="en-US" sz="1600" b="0" dirty="0">
                <a:ea typeface="+mn-lt"/>
                <a:cs typeface="+mn-lt"/>
              </a:rPr>
              <a:t> module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>
                <a:ea typeface="+mn-lt"/>
                <a:cs typeface="+mn-lt"/>
              </a:rPr>
              <a:t>Clusters of microgrids can balance each other and provide</a:t>
            </a:r>
            <a:r>
              <a:rPr lang="en-US" sz="2000" b="0">
                <a:ea typeface="+mn-lt"/>
                <a:cs typeface="+mn-lt"/>
              </a:rPr>
              <a:t> benefits</a:t>
            </a:r>
            <a:br>
              <a:rPr lang="en-US" sz="1600" b="0" dirty="0">
                <a:ea typeface="+mn-lt"/>
                <a:cs typeface="+mn-lt"/>
              </a:rPr>
            </a:br>
            <a:endParaRPr lang="en-US" sz="1600" b="0"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0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0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b="0" dirty="0">
              <a:ea typeface="+mn-lt"/>
              <a:cs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322656"/>
            <a:ext cx="7772400" cy="900000"/>
          </a:xfrm>
        </p:spPr>
        <p:txBody>
          <a:bodyPr/>
          <a:lstStyle/>
          <a:p>
            <a:r>
              <a:rPr lang="en-US" dirty="0">
                <a:ea typeface="ＭＳ Ｐゴシック"/>
              </a:rPr>
              <a:t>Balance control systems of power &amp; energy in MGs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Kuva 8">
            <a:extLst>
              <a:ext uri="{FF2B5EF4-FFF2-40B4-BE49-F238E27FC236}">
                <a16:creationId xmlns:a16="http://schemas.microsoft.com/office/drawing/2014/main" id="{A5D8ADE7-A399-413C-AF86-CE1FD8264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579" y="1324961"/>
            <a:ext cx="2884864" cy="1862668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A718FED7-34ED-4C11-92DE-988519121093}"/>
              </a:ext>
            </a:extLst>
          </p:cNvPr>
          <p:cNvSpPr txBox="1"/>
          <p:nvPr/>
        </p:nvSpPr>
        <p:spPr>
          <a:xfrm>
            <a:off x="5885040" y="3208707"/>
            <a:ext cx="2459760" cy="46166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fi-FI" sz="1200" dirty="0">
                <a:latin typeface="Arial"/>
                <a:ea typeface="ＭＳ Ｐゴシック"/>
                <a:cs typeface="Arial"/>
              </a:rPr>
              <a:t>Picture 4. </a:t>
            </a:r>
            <a:r>
              <a:rPr lang="fi-FI" sz="1200" err="1">
                <a:latin typeface="Arial"/>
                <a:ea typeface="ＭＳ Ｐゴシック"/>
                <a:cs typeface="Arial"/>
              </a:rPr>
              <a:t>Hourly</a:t>
            </a:r>
            <a:r>
              <a:rPr lang="fi-FI" sz="1200" dirty="0">
                <a:latin typeface="Arial"/>
                <a:ea typeface="ＭＳ Ｐゴシック"/>
                <a:cs typeface="Arial"/>
              </a:rPr>
              <a:t> </a:t>
            </a:r>
            <a:r>
              <a:rPr lang="fi-FI" sz="1200" dirty="0" err="1">
                <a:latin typeface="Arial"/>
                <a:ea typeface="ＭＳ Ｐゴシック"/>
                <a:cs typeface="Arial"/>
              </a:rPr>
              <a:t>values</a:t>
            </a:r>
            <a:r>
              <a:rPr lang="fi-FI" sz="1200" dirty="0">
                <a:latin typeface="Arial"/>
                <a:ea typeface="ＭＳ Ｐゴシック"/>
                <a:cs typeface="Arial"/>
              </a:rPr>
              <a:t> of </a:t>
            </a:r>
            <a:r>
              <a:rPr lang="fi-FI" sz="1200" dirty="0" err="1">
                <a:latin typeface="Arial"/>
                <a:ea typeface="ＭＳ Ｐゴシック"/>
                <a:cs typeface="Arial"/>
              </a:rPr>
              <a:t>produced</a:t>
            </a:r>
            <a:r>
              <a:rPr lang="fi-FI" sz="1200" dirty="0">
                <a:latin typeface="Arial"/>
                <a:ea typeface="ＭＳ Ｐゴシック"/>
                <a:cs typeface="Arial"/>
              </a:rPr>
              <a:t> </a:t>
            </a:r>
            <a:r>
              <a:rPr lang="fi-FI" sz="1200" dirty="0" err="1">
                <a:latin typeface="Arial"/>
                <a:ea typeface="ＭＳ Ｐゴシック"/>
                <a:cs typeface="Arial"/>
              </a:rPr>
              <a:t>electricity</a:t>
            </a:r>
            <a:endParaRPr lang="fi-FI" sz="1200"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B93A03-5392-4451-94AF-7A7F418A6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043" y="3670372"/>
            <a:ext cx="3363935" cy="1654507"/>
          </a:xfrm>
          <a:prstGeom prst="rect">
            <a:avLst/>
          </a:prstGeom>
        </p:spPr>
      </p:pic>
      <p:sp>
        <p:nvSpPr>
          <p:cNvPr id="13" name="Tekstiruutu 11">
            <a:extLst>
              <a:ext uri="{FF2B5EF4-FFF2-40B4-BE49-F238E27FC236}">
                <a16:creationId xmlns:a16="http://schemas.microsoft.com/office/drawing/2014/main" id="{48B37E94-6647-4E64-9CCC-59162AA90AAD}"/>
              </a:ext>
            </a:extLst>
          </p:cNvPr>
          <p:cNvSpPr txBox="1"/>
          <p:nvPr/>
        </p:nvSpPr>
        <p:spPr>
          <a:xfrm>
            <a:off x="5885040" y="5235593"/>
            <a:ext cx="2459760" cy="46166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388938" indent="682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777875" indent="136525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168400" indent="203200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557338" indent="271463" algn="l" defTabSz="388938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ctr"/>
            <a:r>
              <a:rPr lang="fi-FI" sz="1200" dirty="0">
                <a:latin typeface="Arial"/>
                <a:ea typeface="ＭＳ Ｐゴシック"/>
                <a:cs typeface="Arial"/>
              </a:rPr>
              <a:t>Picture 5. </a:t>
            </a:r>
            <a:r>
              <a:rPr lang="fi-FI" sz="1200" dirty="0" err="1">
                <a:latin typeface="Arial"/>
                <a:ea typeface="ＭＳ Ｐゴシック"/>
                <a:cs typeface="Arial"/>
              </a:rPr>
              <a:t>Schematic</a:t>
            </a:r>
            <a:r>
              <a:rPr lang="fi-FI" sz="1200" dirty="0">
                <a:latin typeface="Arial"/>
                <a:ea typeface="ＭＳ Ｐゴシック"/>
                <a:cs typeface="Arial"/>
              </a:rPr>
              <a:t> of </a:t>
            </a:r>
            <a:r>
              <a:rPr lang="fi-FI" sz="1200" dirty="0" err="1">
                <a:latin typeface="Arial"/>
                <a:ea typeface="ＭＳ Ｐゴシック"/>
                <a:cs typeface="Arial"/>
              </a:rPr>
              <a:t>the</a:t>
            </a:r>
            <a:r>
              <a:rPr lang="fi-FI" sz="1200" dirty="0">
                <a:latin typeface="Arial"/>
                <a:ea typeface="ＭＳ Ｐゴシック"/>
                <a:cs typeface="Arial"/>
              </a:rPr>
              <a:t> </a:t>
            </a:r>
            <a:r>
              <a:rPr lang="fi-FI" sz="1200" dirty="0" err="1">
                <a:latin typeface="Arial"/>
                <a:ea typeface="ＭＳ Ｐゴシック"/>
                <a:cs typeface="Arial"/>
              </a:rPr>
              <a:t>inputs</a:t>
            </a:r>
            <a:r>
              <a:rPr lang="fi-FI" sz="1200" dirty="0">
                <a:latin typeface="Arial"/>
                <a:ea typeface="ＭＳ Ｐゴシック"/>
                <a:cs typeface="Arial"/>
              </a:rPr>
              <a:t> and </a:t>
            </a:r>
            <a:r>
              <a:rPr lang="fi-FI" sz="1200" dirty="0" err="1">
                <a:latin typeface="Arial"/>
                <a:ea typeface="ＭＳ Ｐゴシック"/>
                <a:cs typeface="Arial"/>
              </a:rPr>
              <a:t>outputs</a:t>
            </a:r>
            <a:r>
              <a:rPr lang="fi-FI" sz="1200" dirty="0">
                <a:latin typeface="Arial"/>
                <a:ea typeface="ＭＳ Ｐゴシック"/>
                <a:cs typeface="Arial"/>
              </a:rPr>
              <a:t> of SEM</a:t>
            </a:r>
            <a:endParaRPr lang="fi-FI" sz="1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946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649036" cy="41364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000" dirty="0" err="1">
                <a:ea typeface="ＭＳ Ｐゴシック"/>
              </a:rPr>
              <a:t>Well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balanced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microgrids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prevent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blackouts</a:t>
            </a:r>
            <a:endParaRPr lang="fi-FI" sz="2000" dirty="0">
              <a:ea typeface="ＭＳ Ｐゴシック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fi-FI" sz="2000">
                <a:ea typeface="ＭＳ Ｐゴシック"/>
              </a:rPr>
              <a:t>SEMS </a:t>
            </a:r>
            <a:r>
              <a:rPr lang="fi-FI" sz="2000" err="1">
                <a:ea typeface="ＭＳ Ｐゴシック"/>
              </a:rPr>
              <a:t>could</a:t>
            </a:r>
            <a:r>
              <a:rPr lang="fi-FI" sz="200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be</a:t>
            </a:r>
            <a:r>
              <a:rPr lang="fi-FI" sz="200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the</a:t>
            </a:r>
            <a:r>
              <a:rPr lang="fi-FI" sz="2000">
                <a:ea typeface="ＭＳ Ｐゴシック"/>
              </a:rPr>
              <a:t> solution for </a:t>
            </a:r>
            <a:r>
              <a:rPr lang="fi-FI" sz="2000" err="1">
                <a:ea typeface="ＭＳ Ｐゴシック"/>
              </a:rPr>
              <a:t>optimal</a:t>
            </a:r>
            <a:r>
              <a:rPr lang="fi-FI" sz="200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control</a:t>
            </a:r>
            <a:r>
              <a:rPr lang="fi-FI" sz="2000">
                <a:ea typeface="ＭＳ Ｐゴシック"/>
              </a:rPr>
              <a:t> of a </a:t>
            </a:r>
            <a:r>
              <a:rPr lang="fi-FI" sz="2000" err="1">
                <a:ea typeface="ＭＳ Ｐゴシック"/>
              </a:rPr>
              <a:t>microgrid</a:t>
            </a:r>
            <a:endParaRPr lang="fi-FI" sz="2000">
              <a:ea typeface="ＭＳ Ｐゴシック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i-FI" sz="2000" err="1">
                <a:ea typeface="ＭＳ Ｐゴシック"/>
              </a:rPr>
              <a:t>Practical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applications</a:t>
            </a:r>
            <a:r>
              <a:rPr lang="fi-FI" sz="2000" dirty="0">
                <a:ea typeface="ＭＳ Ｐゴシック"/>
              </a:rPr>
              <a:t> of </a:t>
            </a:r>
            <a:r>
              <a:rPr lang="fi-FI" sz="2000" dirty="0" err="1">
                <a:ea typeface="ＭＳ Ｐゴシック"/>
              </a:rPr>
              <a:t>microgrid</a:t>
            </a:r>
            <a:r>
              <a:rPr lang="fi-FI" sz="2000" dirty="0">
                <a:ea typeface="ＭＳ Ｐゴシック"/>
              </a:rPr>
              <a:t> for </a:t>
            </a:r>
            <a:r>
              <a:rPr lang="fi-FI" sz="2000" dirty="0" err="1">
                <a:ea typeface="ＭＳ Ｐゴシック"/>
              </a:rPr>
              <a:t>commercial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use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requires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development</a:t>
            </a:r>
            <a:r>
              <a:rPr lang="fi-FI" sz="2000" dirty="0">
                <a:ea typeface="ＭＳ Ｐゴシック"/>
              </a:rPr>
              <a:t> in </a:t>
            </a:r>
            <a:r>
              <a:rPr lang="fi-FI" sz="2000">
                <a:ea typeface="ＭＳ Ｐゴシック"/>
              </a:rPr>
              <a:t>energy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storage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technologies</a:t>
            </a:r>
            <a:endParaRPr lang="fi-FI" sz="2000" dirty="0">
              <a:ea typeface="ＭＳ Ｐゴシック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>
                <a:ea typeface="ＭＳ Ｐゴシック"/>
              </a:rPr>
              <a:t>Conclusions</a:t>
            </a:r>
            <a:endParaRPr lang="en-US" dirty="0" err="1">
              <a:ea typeface="ＭＳ Ｐゴシック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en-US" sz="1000" b="0" dirty="0">
                <a:ea typeface="+mn-lt"/>
                <a:cs typeface="+mn-lt"/>
              </a:rPr>
              <a:t>Picture1:  </a:t>
            </a:r>
            <a:r>
              <a:rPr lang="en-US" sz="1000" b="0" dirty="0">
                <a:ea typeface="+mn-lt"/>
                <a:cs typeface="+mn-lt"/>
                <a:hlinkClick r:id="rId3"/>
              </a:rPr>
              <a:t>https://www.researchgate.net/publication/334277511_Assessing_the_Feasibility_of_Solar_Microgrid_Social_Enterprises_as_an_Appropriate_Delivery_Model_for_Achieving_SDG7</a:t>
            </a:r>
            <a:br>
              <a:rPr lang="en-US" sz="1000" b="0" dirty="0">
                <a:ea typeface="+mn-lt"/>
                <a:cs typeface="+mn-lt"/>
              </a:rPr>
            </a:br>
            <a:r>
              <a:rPr lang="en-US" sz="1000" b="0" dirty="0">
                <a:ea typeface="+mn-lt"/>
                <a:cs typeface="+mn-lt"/>
              </a:rPr>
              <a:t>Picture 2: </a:t>
            </a:r>
            <a:r>
              <a:rPr lang="en-US" sz="1000" b="0" dirty="0">
                <a:ea typeface="+mn-lt"/>
                <a:cs typeface="+mn-lt"/>
                <a:hlinkClick r:id="rId4"/>
              </a:rPr>
              <a:t>https://www.sciencedirect.com/science/article/abs/pii/S0196890414006037?via%3Dihub</a:t>
            </a:r>
            <a:r>
              <a:rPr lang="en-US" sz="1000" b="0" dirty="0">
                <a:ea typeface="+mn-lt"/>
                <a:cs typeface="+mn-lt"/>
              </a:rPr>
              <a:t>#!</a:t>
            </a:r>
            <a:br>
              <a:rPr lang="en-US" sz="1000" b="0" dirty="0">
                <a:ea typeface="+mn-lt"/>
                <a:cs typeface="+mn-lt"/>
              </a:rPr>
            </a:br>
            <a:r>
              <a:rPr lang="en-US" sz="1000" b="0" dirty="0">
                <a:ea typeface="+mn-lt"/>
                <a:cs typeface="+mn-lt"/>
              </a:rPr>
              <a:t>Picture 3: </a:t>
            </a:r>
            <a:r>
              <a:rPr lang="en-US" sz="1000" b="0" dirty="0">
                <a:ea typeface="+mn-lt"/>
                <a:cs typeface="+mn-lt"/>
                <a:hlinkClick r:id="rId5"/>
              </a:rPr>
              <a:t>https://www.dnvgl.fi/training/training-course-on-solar-and-energy-storage-105479</a:t>
            </a:r>
            <a:br>
              <a:rPr lang="en-US" sz="1000" b="0" dirty="0">
                <a:ea typeface="+mn-lt"/>
                <a:cs typeface="+mn-lt"/>
              </a:rPr>
            </a:br>
            <a:r>
              <a:rPr lang="en-US" sz="1000" b="0" dirty="0">
                <a:ea typeface="+mn-lt"/>
                <a:cs typeface="+mn-lt"/>
              </a:rPr>
              <a:t>Picture 4: </a:t>
            </a:r>
            <a:r>
              <a:rPr lang="en-US" sz="1000" b="0" dirty="0">
                <a:ea typeface="+mn-lt"/>
                <a:cs typeface="+mn-lt"/>
                <a:hlinkClick r:id="rId6"/>
              </a:rPr>
              <a:t>https://www.sciencedirect.com/science/article/abs/pii/S0960148109001001</a:t>
            </a:r>
            <a:br>
              <a:rPr lang="en-US" sz="1000" b="0" dirty="0">
                <a:ea typeface="+mn-lt"/>
                <a:cs typeface="+mn-lt"/>
              </a:rPr>
            </a:br>
            <a:r>
              <a:rPr lang="en-US" sz="1000" b="0" dirty="0">
                <a:ea typeface="+mn-lt"/>
                <a:cs typeface="+mn-lt"/>
              </a:rPr>
              <a:t>Picture 5: </a:t>
            </a:r>
            <a:r>
              <a:rPr lang="en-US" sz="1000" b="0" dirty="0">
                <a:ea typeface="+mn-lt"/>
                <a:cs typeface="+mn-lt"/>
                <a:hlinkClick r:id="rId7"/>
              </a:rPr>
              <a:t>https://fardapaper.ir/mohavaha/uploads/2019/10/Fardapaper-Smart-energy-management-system-for-optimal-microgrid-economic-operation.pdf</a:t>
            </a:r>
            <a:endParaRPr lang="en-US" sz="1000" b="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</a:pPr>
            <a:endParaRPr lang="en-US" sz="1000" b="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</a:pPr>
            <a:r>
              <a:rPr lang="en-US" sz="1000" b="0" dirty="0">
                <a:ea typeface="+mn-lt"/>
                <a:cs typeface="+mn-lt"/>
                <a:hlinkClick r:id="rId8"/>
              </a:rPr>
              <a:t>https://www.vox.com/energy-and-environment/2017/12/15/16714146/greener-more-reliable-more-resilient-grid-microgrids</a:t>
            </a:r>
            <a:br>
              <a:rPr lang="en-US" sz="1000" b="0" dirty="0">
                <a:ea typeface="+mn-lt"/>
                <a:cs typeface="+mn-lt"/>
              </a:rPr>
            </a:br>
            <a:r>
              <a:rPr lang="en-US" sz="1000" b="0" dirty="0">
                <a:ea typeface="ＭＳ Ｐゴシック"/>
                <a:cs typeface="Arial"/>
                <a:hlinkClick r:id="rId9"/>
              </a:rPr>
              <a:t>https://www-sciencedirect-com.libproxy.aalto.fi/science/article/pii/S0960148109001001?via%3Dihub</a:t>
            </a:r>
            <a:br>
              <a:rPr lang="en-US" sz="1000" b="0" dirty="0">
                <a:ea typeface="ＭＳ Ｐゴシック"/>
                <a:cs typeface="Arial"/>
              </a:rPr>
            </a:br>
            <a:r>
              <a:rPr lang="en-US" sz="1000" b="0" dirty="0">
                <a:ea typeface="+mn-lt"/>
                <a:cs typeface="+mn-lt"/>
                <a:hlinkClick r:id="rId10"/>
              </a:rPr>
              <a:t>https://ieeexplore-ieee-org.libproxy.aalto.fi/document/1375102</a:t>
            </a:r>
            <a:endParaRPr lang="en-US" dirty="0">
              <a:ea typeface="ＭＳ Ｐゴシック"/>
              <a:cs typeface="+mn-lt"/>
            </a:endParaRPr>
          </a:p>
          <a:p>
            <a:pPr marL="0" indent="0">
              <a:lnSpc>
                <a:spcPct val="150000"/>
              </a:lnSpc>
            </a:pPr>
            <a:r>
              <a:rPr lang="en-US" sz="1000" b="0" dirty="0">
                <a:ea typeface="+mn-lt"/>
                <a:cs typeface="+mn-lt"/>
                <a:hlinkClick r:id="rId11"/>
              </a:rPr>
              <a:t>https://www-sciencedirect-com.libproxy.aalto.fi/science/article/pii/S0196890414006037?via%3Dihub</a:t>
            </a:r>
            <a:r>
              <a:rPr lang="en-US" sz="1000" b="0" dirty="0">
                <a:ea typeface="+mn-lt"/>
                <a:cs typeface="+mn-lt"/>
              </a:rPr>
              <a:t>#!</a:t>
            </a:r>
            <a:br>
              <a:rPr lang="en-US" sz="1000" b="0" dirty="0">
                <a:ea typeface="+mn-lt"/>
                <a:cs typeface="+mn-lt"/>
              </a:rPr>
            </a:br>
            <a:r>
              <a:rPr lang="en-US" sz="1000" b="0" dirty="0">
                <a:ea typeface="+mn-lt"/>
                <a:cs typeface="+mn-lt"/>
                <a:hlinkClick r:id="rId12"/>
              </a:rPr>
              <a:t>https://www-sciencedirect-com.libproxy.aalto.fi/science/article/pii/S0360544216306624?via%3Dihub</a:t>
            </a:r>
            <a:endParaRPr lang="en-US" sz="1000" b="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</a:pPr>
            <a:r>
              <a:rPr lang="en-US" sz="1000" b="0" dirty="0">
                <a:ea typeface="+mn-lt"/>
                <a:cs typeface="+mn-lt"/>
                <a:hlinkClick r:id="rId7"/>
              </a:rPr>
              <a:t>https://fardapaper.ir/mohavaha/uploads/2019/10/Fardapaper-Smart-energy-management-system-for-optimal-microgrid-economic-operation.pdf</a:t>
            </a:r>
            <a:endParaRPr lang="en-US" sz="1000" b="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</a:pPr>
            <a:br>
              <a:rPr lang="en-US" sz="1000" b="0" dirty="0">
                <a:ea typeface="+mn-lt"/>
                <a:cs typeface="+mn-lt"/>
              </a:rPr>
            </a:br>
            <a:endParaRPr lang="en-US" dirty="0">
              <a:ea typeface="ＭＳ Ｐゴシック"/>
            </a:endParaRPr>
          </a:p>
          <a:p>
            <a:pPr marL="0" indent="0">
              <a:lnSpc>
                <a:spcPct val="150000"/>
              </a:lnSpc>
            </a:pPr>
            <a:endParaRPr lang="en-US" sz="1000" b="0" dirty="0">
              <a:cs typeface="Arial"/>
            </a:endParaRPr>
          </a:p>
          <a:p>
            <a:pPr marL="0" indent="0">
              <a:lnSpc>
                <a:spcPct val="150000"/>
              </a:lnSpc>
            </a:pPr>
            <a:endParaRPr lang="en-US" sz="1000" b="0" dirty="0">
              <a:cs typeface="Arial"/>
            </a:endParaRPr>
          </a:p>
          <a:p>
            <a:pPr marL="0" indent="0">
              <a:lnSpc>
                <a:spcPct val="150000"/>
              </a:lnSpc>
            </a:pPr>
            <a:endParaRPr lang="en-US" sz="1000" b="0" dirty="0">
              <a:cs typeface="Arial"/>
            </a:endParaRPr>
          </a:p>
          <a:p>
            <a:pPr marL="0" indent="0">
              <a:lnSpc>
                <a:spcPct val="150000"/>
              </a:lnSpc>
            </a:pPr>
            <a:endParaRPr lang="fi-FI" sz="1000" dirty="0">
              <a:cs typeface="Arial"/>
            </a:endParaRPr>
          </a:p>
          <a:p>
            <a:pPr marL="0" indent="0">
              <a:lnSpc>
                <a:spcPct val="150000"/>
              </a:lnSpc>
            </a:pPr>
            <a:endParaRPr lang="en-US" sz="2000" dirty="0"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 </a:t>
            </a:r>
            <a:r>
              <a:rPr lang="fi-FI" err="1"/>
              <a:t>material</a:t>
            </a:r>
            <a:r>
              <a:rPr lang="fi-FI"/>
              <a:t> </a:t>
            </a:r>
            <a:r>
              <a:rPr lang="fi-FI" err="1"/>
              <a:t>used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147</TotalTime>
  <Words>602</Words>
  <Application>Microsoft Office PowerPoint</Application>
  <PresentationFormat>On-screen Show (4:3)</PresentationFormat>
  <Paragraphs>87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presentation</vt:lpstr>
      <vt:lpstr>Aalto Content - Green</vt:lpstr>
      <vt:lpstr>ELEC-E8423 - Smart Grid  Power and Energy Balance in Microgrids</vt:lpstr>
      <vt:lpstr>Introduction </vt:lpstr>
      <vt:lpstr>Microgrid </vt:lpstr>
      <vt:lpstr>Island mode &amp; grid connection </vt:lpstr>
      <vt:lpstr>Reserve &amp; Demand response</vt:lpstr>
      <vt:lpstr>Energy storages in MGs </vt:lpstr>
      <vt:lpstr>Balance control systems of power &amp; energy in MGs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208</cp:revision>
  <dcterms:created xsi:type="dcterms:W3CDTF">2010-03-23T14:57:30Z</dcterms:created>
  <dcterms:modified xsi:type="dcterms:W3CDTF">2021-03-15T17:41:07Z</dcterms:modified>
</cp:coreProperties>
</file>