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5"/>
  </p:notesMasterIdLst>
  <p:handoutMasterIdLst>
    <p:handoutMasterId r:id="rId16"/>
  </p:handoutMasterIdLst>
  <p:sldIdLst>
    <p:sldId id="339" r:id="rId3"/>
    <p:sldId id="355" r:id="rId4"/>
    <p:sldId id="366" r:id="rId5"/>
    <p:sldId id="363" r:id="rId6"/>
    <p:sldId id="367" r:id="rId7"/>
    <p:sldId id="368" r:id="rId8"/>
    <p:sldId id="373" r:id="rId9"/>
    <p:sldId id="372" r:id="rId10"/>
    <p:sldId id="370" r:id="rId11"/>
    <p:sldId id="371" r:id="rId12"/>
    <p:sldId id="352" r:id="rId13"/>
    <p:sldId id="362" r:id="rId14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0349" autoAdjust="0"/>
  </p:normalViewPr>
  <p:slideViewPr>
    <p:cSldViewPr snapToGrid="0" snapToObjects="1">
      <p:cViewPr varScale="1">
        <p:scale>
          <a:sx n="72" d="100"/>
          <a:sy n="72" d="100"/>
        </p:scale>
        <p:origin x="10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9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088837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90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99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48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58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ieeexplore.ieee.org/document/7042324" TargetMode="External"/><Relationship Id="rId3" Type="http://schemas.openxmlformats.org/officeDocument/2006/relationships/hyperlink" Target="https://ieeexplore.ieee.org/document/8726309" TargetMode="External"/><Relationship Id="rId7" Type="http://schemas.openxmlformats.org/officeDocument/2006/relationships/hyperlink" Target="https://ieeexplore.ieee.org/document/735015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eeexplore.ieee.org/document/8023892" TargetMode="External"/><Relationship Id="rId11" Type="http://schemas.openxmlformats.org/officeDocument/2006/relationships/hyperlink" Target="https://ieeexplore.ieee.org/stamp/stamp.jsp?tp=&amp;arnumber=7582518" TargetMode="External"/><Relationship Id="rId5" Type="http://schemas.openxmlformats.org/officeDocument/2006/relationships/hyperlink" Target="https://ieeexplore.ieee.org/stamp/stamp.jsp?arnumber=7127029" TargetMode="External"/><Relationship Id="rId10" Type="http://schemas.openxmlformats.org/officeDocument/2006/relationships/hyperlink" Target="https://ieeexplore.ieee.org/stamp/stamp.jsp?arnumber=6423249" TargetMode="External"/><Relationship Id="rId4" Type="http://schemas.openxmlformats.org/officeDocument/2006/relationships/hyperlink" Target="https://ieeexplore.ieee.org/document/7046443" TargetMode="External"/><Relationship Id="rId9" Type="http://schemas.openxmlformats.org/officeDocument/2006/relationships/hyperlink" Target="https://www.wiley.com/en-us/Microgrid+Dynamics+and+Control-p-978111926367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en-US" sz="3200" dirty="0"/>
              <a:t>Interconnection of Micro Grids with each other / power system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dirty="0"/>
              <a:t>&lt;Mobina Pouresmaeil&gt;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14613" y="6137467"/>
            <a:ext cx="2027114" cy="457200"/>
          </a:xfrm>
        </p:spPr>
        <p:txBody>
          <a:bodyPr/>
          <a:lstStyle/>
          <a:p>
            <a:r>
              <a:rPr lang="en-US" dirty="0"/>
              <a:t>18.05.2021</a:t>
            </a:r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03867"/>
            <a:ext cx="7772400" cy="433013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0" dirty="0"/>
              <a:t>The intermittent characteristics of renewable energy resources</a:t>
            </a:r>
          </a:p>
          <a:p>
            <a:pPr marL="0" indent="0"/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Time-varying loads in the MGs</a:t>
            </a:r>
          </a:p>
          <a:p>
            <a:pPr marL="0" indent="0"/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Bidirectional power flow</a:t>
            </a:r>
          </a:p>
          <a:p>
            <a:pPr marL="0" indent="0"/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Dynamic modeling and stability</a:t>
            </a:r>
          </a:p>
          <a:p>
            <a:pPr marL="0" indent="0"/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Low inertia and high oscillation</a:t>
            </a:r>
          </a:p>
          <a:p>
            <a:pPr marL="0" indent="0"/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Balancing between generation and load in islanded mode</a:t>
            </a:r>
          </a:p>
          <a:p>
            <a:pPr marL="0" indent="0"/>
            <a:endParaRPr lang="en-US" sz="16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800" b="0" dirty="0"/>
          </a:p>
          <a:p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237056"/>
            <a:ext cx="7772400" cy="998067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8DEC7C-1E56-4E14-AAA9-D31BB0160D4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44080" y="6146464"/>
            <a:ext cx="1536886" cy="166699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89CEBC5-79BF-4E02-B977-D18065C85E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88320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8134278" cy="42462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/>
              <a:t>Microgrids offers the increasing penetration of renewable energy sources into the power system.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/>
              <a:t>Microgrids improves the electric reliability and resilience and can lower energy costs. So, are the crucial part of the future power system.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/>
              <a:t>The challenges of microgrids in both operating modes needs to be considered.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Conclusions</a:t>
            </a:r>
            <a:endParaRPr lang="en-US" dirty="0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E8ECC686-EF21-41C4-9BE4-7781B0487ED6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36328" y="6146464"/>
            <a:ext cx="1544638" cy="104291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88F40D83-D2B3-4FB1-8C23-89506608F0A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26372"/>
            <a:ext cx="1544638" cy="171544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12333"/>
            <a:ext cx="8134278" cy="4321667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3"/>
              </a:rPr>
              <a:t>https://ieeexplore.ieee.org/document/8726309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4"/>
              </a:rPr>
              <a:t>https://ieeexplore.ieee.org/document/7046443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5"/>
              </a:rPr>
              <a:t>https://ieeexplore.ieee.org/stamp/stamp.jsp?arnumber=7127029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6"/>
              </a:rPr>
              <a:t>https://ieeexplore.ieee.org/document/8023892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7"/>
              </a:rPr>
              <a:t>https://ieeexplore.ieee.org/document/7350150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8"/>
              </a:rPr>
              <a:t>https://ieeexplore.ieee.org/document/7042324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9"/>
              </a:rPr>
              <a:t>https://www.wiley.com/en-us/Microgrid+Dynamics+and+Control-p-9781119263678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10"/>
              </a:rPr>
              <a:t>https://ieeexplore.ieee.org/stamp/stamp.jsp?arnumber=6423249</a:t>
            </a:r>
            <a:endParaRPr lang="en-US" sz="1050" dirty="0"/>
          </a:p>
          <a:p>
            <a:pPr marL="0" indent="0">
              <a:lnSpc>
                <a:spcPct val="200000"/>
              </a:lnSpc>
            </a:pPr>
            <a:r>
              <a:rPr lang="en-US" sz="1050" dirty="0">
                <a:hlinkClick r:id="rId11"/>
              </a:rPr>
              <a:t>https://ieeexplore.ieee.org/stamp/stamp.jsp?tp=&amp;arnumber=7582518</a:t>
            </a:r>
            <a:endParaRPr lang="en-US" sz="1050" dirty="0"/>
          </a:p>
          <a:p>
            <a:pPr marL="0" indent="0">
              <a:lnSpc>
                <a:spcPct val="150000"/>
              </a:lnSpc>
            </a:pPr>
            <a:endParaRPr lang="en-US" sz="1050" dirty="0"/>
          </a:p>
          <a:p>
            <a:pPr marL="0" indent="0">
              <a:lnSpc>
                <a:spcPct val="150000"/>
              </a:lnSpc>
            </a:pPr>
            <a:endParaRPr lang="en-US" sz="2000" dirty="0"/>
          </a:p>
          <a:p>
            <a:pPr marL="0" indent="0">
              <a:lnSpc>
                <a:spcPct val="150000"/>
              </a:lnSpc>
            </a:pPr>
            <a:endParaRPr lang="en-US" sz="2000" dirty="0"/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used</a:t>
            </a:r>
            <a:endParaRPr lang="en-US" dirty="0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1F7F81C-A31D-4C83-B773-76BE95BA1BE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36328" y="6146464"/>
            <a:ext cx="1544638" cy="104291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DF89E31A-886F-45D9-90CB-4B313C2DEB2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12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Overview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Benefits of Microgrids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Microgrid structure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Interconnection of Microgrids to power system 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Control system of Microgrids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Challenges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dirty="0"/>
              <a:t>Conclusion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Introduction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>
          <a:xfrm>
            <a:off x="7236328" y="6146464"/>
            <a:ext cx="1544638" cy="104291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004F89A-1C17-4EAC-960A-259D0AD3EC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3882929" cy="4246260"/>
          </a:xfrm>
        </p:spPr>
        <p:txBody>
          <a:bodyPr>
            <a:normAutofit lnSpcReduction="10000"/>
          </a:bodyPr>
          <a:lstStyle/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dirty="0"/>
              <a:t> Microgrid (MG)</a:t>
            </a:r>
          </a:p>
          <a:p>
            <a:pPr marL="0" indent="0" algn="just" eaLnBrk="1" hangingPunct="1">
              <a:lnSpc>
                <a:spcPct val="110000"/>
              </a:lnSpc>
            </a:pPr>
            <a:r>
              <a:rPr lang="en-US" b="0" dirty="0"/>
              <a:t>A</a:t>
            </a:r>
            <a:r>
              <a:rPr lang="en-FI" b="0" dirty="0"/>
              <a:t> group of interconnected loads and distributed energy resources within clearly defined electrical boundaries that acts as a single controllable entity with respect to the grid</a:t>
            </a:r>
            <a:r>
              <a:rPr lang="en-US" b="0" dirty="0"/>
              <a:t>.</a:t>
            </a:r>
            <a:endParaRPr lang="en-FI" b="0" dirty="0"/>
          </a:p>
          <a:p>
            <a:pPr marL="0" indent="0" eaLnBrk="1" hangingPunct="1">
              <a:lnSpc>
                <a:spcPct val="160000"/>
              </a:lnSpc>
            </a:pPr>
            <a:endParaRPr lang="en-US" dirty="0"/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dirty="0"/>
              <a:t>Operation Modes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b="0" dirty="0"/>
              <a:t>Grid-connected mode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b="0" dirty="0"/>
              <a:t>Islanded mode</a:t>
            </a:r>
          </a:p>
          <a:p>
            <a:pPr marL="0" indent="0" eaLnBrk="1" hangingPunct="1">
              <a:lnSpc>
                <a:spcPct val="160000"/>
              </a:lnSpc>
            </a:pPr>
            <a:endParaRPr lang="en-US" dirty="0"/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dirty="0"/>
              <a:t> Microgrid central controller (MGCC)</a:t>
            </a:r>
          </a:p>
          <a:p>
            <a:pPr marL="0" indent="0" algn="just" eaLnBrk="1" hangingPunct="1">
              <a:lnSpc>
                <a:spcPct val="160000"/>
              </a:lnSpc>
            </a:pPr>
            <a:r>
              <a:rPr lang="en-US" b="0" dirty="0"/>
              <a:t>Controls</a:t>
            </a:r>
            <a:r>
              <a:rPr lang="en-FI" b="0" dirty="0"/>
              <a:t> the MG operation through the local generator controllers </a:t>
            </a:r>
          </a:p>
          <a:p>
            <a:pPr marL="0" indent="0" eaLnBrk="1" hangingPunct="1">
              <a:lnSpc>
                <a:spcPct val="160000"/>
              </a:lnSpc>
            </a:pPr>
            <a:endParaRPr lang="en-US" dirty="0"/>
          </a:p>
          <a:p>
            <a:pPr marL="0" indent="0" eaLnBrk="1" hangingPunct="1">
              <a:lnSpc>
                <a:spcPct val="160000"/>
              </a:lnSpc>
            </a:pPr>
            <a:endParaRPr lang="en-FI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E236D0A-8ACF-4309-A506-004957EBF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Microgrids</a:t>
            </a:r>
            <a:endParaRPr lang="en-FI" dirty="0"/>
          </a:p>
        </p:txBody>
      </p:sp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EFA29330-C5D8-4CC8-9248-34E98E5CA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601007"/>
            <a:ext cx="3806357" cy="3456000"/>
          </a:xfrm>
          <a:prstGeom prst="rect">
            <a:avLst/>
          </a:prstGeom>
        </p:spPr>
      </p:pic>
      <p:sp>
        <p:nvSpPr>
          <p:cNvPr id="17" name="Date Placeholder 6">
            <a:extLst>
              <a:ext uri="{FF2B5EF4-FFF2-40B4-BE49-F238E27FC236}">
                <a16:creationId xmlns:a16="http://schemas.microsoft.com/office/drawing/2014/main" id="{548C16A4-9E0B-44A0-9D0C-B0D8945B93D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36328" y="6146464"/>
            <a:ext cx="1544638" cy="104291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8" name="Slide Number Placeholder 7">
            <a:extLst>
              <a:ext uri="{FF2B5EF4-FFF2-40B4-BE49-F238E27FC236}">
                <a16:creationId xmlns:a16="http://schemas.microsoft.com/office/drawing/2014/main" id="{DF1E66FB-5A29-43E4-A2BC-17B4185759B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365671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269999"/>
            <a:ext cx="7772400" cy="453813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/>
              <a:t>Provides clean electric energy and improves environment</a:t>
            </a:r>
          </a:p>
          <a:p>
            <a:pPr marL="0" indent="0">
              <a:lnSpc>
                <a:spcPct val="150000"/>
              </a:lnSpc>
            </a:pPr>
            <a:r>
              <a:rPr lang="en-US" sz="1100" b="0" dirty="0"/>
              <a:t>Microgrids can employ a wide range of green power production technologies, such as solar, wind, fuel cells, etc.</a:t>
            </a:r>
          </a:p>
          <a:p>
            <a:pPr marL="0" indent="0">
              <a:lnSpc>
                <a:spcPct val="150000"/>
              </a:lnSpc>
            </a:pPr>
            <a:endParaRPr lang="en-US" sz="1100" b="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/>
              <a:t>Improves electric reliability</a:t>
            </a:r>
          </a:p>
          <a:p>
            <a:pPr marL="0" indent="0">
              <a:lnSpc>
                <a:spcPct val="150000"/>
              </a:lnSpc>
            </a:pPr>
            <a:r>
              <a:rPr lang="en-US" sz="1100" b="0" dirty="0"/>
              <a:t>Even if the main grid goes down, MG can continue to supply power to the loads through MG’s generators and possibly batteries </a:t>
            </a:r>
          </a:p>
          <a:p>
            <a:pPr marL="0" indent="0">
              <a:lnSpc>
                <a:spcPct val="150000"/>
              </a:lnSpc>
            </a:pPr>
            <a:endParaRPr lang="en-US" sz="11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/>
              <a:t>Improves electric resilience</a:t>
            </a:r>
          </a:p>
          <a:p>
            <a:pPr marL="0" indent="0">
              <a:lnSpc>
                <a:spcPct val="150000"/>
              </a:lnSpc>
            </a:pPr>
            <a:r>
              <a:rPr lang="en-US" sz="1100" dirty="0"/>
              <a:t> </a:t>
            </a:r>
            <a:r>
              <a:rPr lang="en-US" sz="1100" b="0" dirty="0"/>
              <a:t>Resilience describes the ability to avoid power outages in the first place or to recover quickly if they do occur.</a:t>
            </a:r>
          </a:p>
          <a:p>
            <a:pPr marL="0" indent="0">
              <a:lnSpc>
                <a:spcPct val="150000"/>
              </a:lnSpc>
            </a:pPr>
            <a:endParaRPr lang="en-US" sz="11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/>
              <a:t>Can lower energy costs for consumers and businesses</a:t>
            </a:r>
          </a:p>
          <a:p>
            <a:pPr marL="0" indent="0">
              <a:lnSpc>
                <a:spcPct val="150000"/>
              </a:lnSpc>
            </a:pPr>
            <a:r>
              <a:rPr lang="en-US" sz="1100" b="0" dirty="0"/>
              <a:t>Microgrids can both reduce costs and provide a revenue stream for their customers. They reduce costs through the efficient management of energy supply. They supply revenue by selling energy and services back to the grid.</a:t>
            </a:r>
          </a:p>
          <a:p>
            <a:pPr marL="0" indent="0">
              <a:lnSpc>
                <a:spcPct val="150000"/>
              </a:lnSpc>
            </a:pPr>
            <a:endParaRPr lang="en-US" sz="1100" b="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/>
              <a:t>Strengthens the main grid </a:t>
            </a:r>
          </a:p>
          <a:p>
            <a:pPr marL="0" indent="0">
              <a:lnSpc>
                <a:spcPct val="150000"/>
              </a:lnSpc>
            </a:pPr>
            <a:r>
              <a:rPr lang="en-US" sz="1100" b="0" dirty="0"/>
              <a:t>If the MG generates more electricity than the neighborhood needs, the surplus can be fed back into the main grid.</a:t>
            </a:r>
          </a:p>
          <a:p>
            <a:pPr marL="0" indent="0">
              <a:lnSpc>
                <a:spcPct val="150000"/>
              </a:lnSpc>
            </a:pPr>
            <a:endParaRPr lang="en-US" sz="1100" b="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/>
              <a:t>Offers power access to remote locations</a:t>
            </a:r>
          </a:p>
          <a:p>
            <a:pPr marL="0" indent="0">
              <a:lnSpc>
                <a:spcPct val="150000"/>
              </a:lnSpc>
            </a:pPr>
            <a:r>
              <a:rPr lang="en-US" sz="1100" b="0" dirty="0"/>
              <a:t>Providing electric energy locally instead of transmitting power through long transmission 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135463"/>
            <a:ext cx="7772400" cy="896673"/>
          </a:xfrm>
        </p:spPr>
        <p:txBody>
          <a:bodyPr/>
          <a:lstStyle/>
          <a:p>
            <a:r>
              <a:rPr lang="en-US" dirty="0"/>
              <a:t>Benefits of MG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8DEC7C-1E56-4E14-AAA9-D31BB0160D4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44080" y="6146464"/>
            <a:ext cx="1536886" cy="166699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89CEBC5-79BF-4E02-B977-D18065C85E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6267" y="1497600"/>
            <a:ext cx="3313799" cy="413640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0" dirty="0"/>
              <a:t>Local controllers of loads (LC)</a:t>
            </a:r>
            <a:endParaRPr lang="en-US" sz="1800" dirty="0"/>
          </a:p>
          <a:p>
            <a:pPr marL="0" indent="0">
              <a:lnSpc>
                <a:spcPct val="150000"/>
              </a:lnSpc>
            </a:pPr>
            <a:endParaRPr lang="en-US" sz="20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0" dirty="0"/>
              <a:t>Local controllers of </a:t>
            </a:r>
            <a:r>
              <a:rPr lang="en-US" sz="1800" b="0" dirty="0" err="1"/>
              <a:t>microsources</a:t>
            </a:r>
            <a:r>
              <a:rPr lang="en-US" sz="1800" b="0" dirty="0"/>
              <a:t> (MC)</a:t>
            </a:r>
          </a:p>
          <a:p>
            <a:pPr marL="0" indent="0">
              <a:lnSpc>
                <a:spcPct val="150000"/>
              </a:lnSpc>
            </a:pPr>
            <a:endParaRPr lang="en-US" sz="1800" b="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0" dirty="0"/>
              <a:t>Circuit breaker (CB) is used for connecting</a:t>
            </a:r>
            <a:r>
              <a:rPr lang="en-US" sz="1800" b="0"/>
              <a:t>/ disconnecting </a:t>
            </a:r>
            <a:r>
              <a:rPr lang="en-US" sz="1800" b="0" dirty="0"/>
              <a:t>of each feeder in an MG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0" dirty="0"/>
              <a:t>Static switch (SS) is used to connect to/ disconnect from the main grid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Microgrid Structure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8DEC7C-1E56-4E14-AAA9-D31BB0160D4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44080" y="6146464"/>
            <a:ext cx="1536886" cy="166699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89CEBC5-79BF-4E02-B977-D18065C85E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r>
              <a:rPr lang="en-US" altLang="en-US" dirty="0"/>
              <a:t> of 12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5B7495-CD5F-40BD-8486-88697438B7A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146654" y="1218244"/>
            <a:ext cx="423735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69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237056"/>
            <a:ext cx="7772400" cy="998067"/>
          </a:xfrm>
        </p:spPr>
        <p:txBody>
          <a:bodyPr/>
          <a:lstStyle/>
          <a:p>
            <a:r>
              <a:rPr lang="en-US" dirty="0"/>
              <a:t>MG in an interconnected distribution power grid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8DEC7C-1E56-4E14-AAA9-D31BB0160D4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44080" y="6146464"/>
            <a:ext cx="1536886" cy="166699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89CEBC5-79BF-4E02-B977-D18065C85E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r>
              <a:rPr lang="en-US" altLang="en-US" dirty="0"/>
              <a:t> of 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653C50-3D78-405A-8317-4A382F706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379" y="1304882"/>
            <a:ext cx="5541242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7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7772400" cy="432966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</a:pPr>
            <a:r>
              <a:rPr lang="en-US" sz="2200" dirty="0"/>
              <a:t>Important objectives expected in the control system of a microgrid are as follows: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 </a:t>
            </a:r>
            <a:r>
              <a:rPr lang="en-US" sz="2200" b="0" dirty="0"/>
              <a:t>Proper load sharing and DGs coordination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b="0" dirty="0"/>
              <a:t>Voltage/frequency regulation in both operating modes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b="0" dirty="0"/>
              <a:t>Transition from grid-connected to islanded mode when needed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b="0" dirty="0"/>
              <a:t>MG resynchronization with the main grid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b="0" dirty="0"/>
              <a:t>Operating cost optimization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b="0" dirty="0"/>
              <a:t>Power flow control between the MG, neighborhood grids, and the main grid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b="0" dirty="0"/>
              <a:t>Providing ancillary services and supports to the grid</a:t>
            </a:r>
          </a:p>
          <a:p>
            <a:pPr marL="0" indent="0">
              <a:lnSpc>
                <a:spcPct val="150000"/>
              </a:lnSpc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Microgrid Control System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8DEC7C-1E56-4E14-AAA9-D31BB0160D4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44080" y="6146464"/>
            <a:ext cx="1536886" cy="166699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89CEBC5-79BF-4E02-B977-D18065C85E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42212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06267" y="1289785"/>
            <a:ext cx="4521615" cy="4396474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FI" dirty="0"/>
              <a:t>The local control</a:t>
            </a:r>
            <a:r>
              <a:rPr lang="en-FI" i="1" dirty="0"/>
              <a:t> </a:t>
            </a:r>
            <a:endParaRPr lang="en-US" i="1" dirty="0"/>
          </a:p>
          <a:p>
            <a:pPr marL="0" indent="0" algn="just">
              <a:lnSpc>
                <a:spcPct val="150000"/>
              </a:lnSpc>
            </a:pPr>
            <a:r>
              <a:rPr lang="en-US" b="0" dirty="0"/>
              <a:t>Managing the output power of RESs which consist of voltage and current loop</a:t>
            </a:r>
            <a:endParaRPr lang="en-FI" b="0" dirty="0"/>
          </a:p>
          <a:p>
            <a:pPr marL="0" indent="0" algn="just">
              <a:lnSpc>
                <a:spcPct val="150000"/>
              </a:lnSpc>
            </a:pPr>
            <a:endParaRPr lang="en-US" i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FI" dirty="0"/>
              <a:t>The secondary control</a:t>
            </a:r>
            <a:r>
              <a:rPr lang="en-FI" i="1" dirty="0"/>
              <a:t> </a:t>
            </a:r>
            <a:endParaRPr lang="en-US" i="1" dirty="0"/>
          </a:p>
          <a:p>
            <a:pPr marL="0" indent="0" algn="just">
              <a:lnSpc>
                <a:spcPct val="150000"/>
              </a:lnSpc>
            </a:pPr>
            <a:r>
              <a:rPr lang="en-US" b="0" dirty="0"/>
              <a:t>P</a:t>
            </a:r>
            <a:r>
              <a:rPr lang="en-FI" b="0" dirty="0" err="1"/>
              <a:t>rovides</a:t>
            </a:r>
            <a:r>
              <a:rPr lang="en-FI" b="0" dirty="0"/>
              <a:t> power sharing as a communication-based method for parallel configuration of DGs and compensates the voltage and frequency deviations caused by the load variation and local control operation</a:t>
            </a:r>
          </a:p>
          <a:p>
            <a:pPr marL="0" indent="0" algn="just">
              <a:lnSpc>
                <a:spcPct val="150000"/>
              </a:lnSpc>
            </a:pPr>
            <a:endParaRPr lang="en-US" i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 central/emergency control </a:t>
            </a:r>
          </a:p>
          <a:p>
            <a:pPr marL="0" indent="0" algn="just">
              <a:lnSpc>
                <a:spcPct val="150000"/>
              </a:lnSpc>
            </a:pPr>
            <a:r>
              <a:rPr lang="en-FI" b="0" dirty="0"/>
              <a:t>It operates as an MG energy management system (EMS) and monitors the MG’s local and secondary controllers.</a:t>
            </a:r>
            <a:endParaRPr lang="en-US" sz="2000" b="0" dirty="0"/>
          </a:p>
          <a:p>
            <a:pPr marL="0" indent="0" algn="just">
              <a:lnSpc>
                <a:spcPct val="150000"/>
              </a:lnSpc>
            </a:pPr>
            <a:endParaRPr lang="en-US" sz="20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T</a:t>
            </a:r>
            <a:r>
              <a:rPr lang="en-FI" dirty="0"/>
              <a:t>he global control</a:t>
            </a:r>
            <a:r>
              <a:rPr lang="en-FI" i="1" dirty="0"/>
              <a:t> </a:t>
            </a:r>
            <a:endParaRPr lang="en-US" i="1" dirty="0"/>
          </a:p>
          <a:p>
            <a:pPr marL="0" indent="0" algn="just">
              <a:lnSpc>
                <a:spcPct val="150000"/>
              </a:lnSpc>
            </a:pPr>
            <a:r>
              <a:rPr lang="en-US" b="0" dirty="0"/>
              <a:t>M</a:t>
            </a:r>
            <a:r>
              <a:rPr lang="en-FI" b="0" dirty="0" err="1"/>
              <a:t>anages</a:t>
            </a:r>
            <a:r>
              <a:rPr lang="en-FI" b="0" dirty="0"/>
              <a:t> the power flow between the given MG, other interconnecting MGs and the main grid, and facilitates an economically optimal operation. 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Microgrid  Hierarchical Control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8DEC7C-1E56-4E14-AAA9-D31BB0160D4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44080" y="6146464"/>
            <a:ext cx="1536886" cy="166699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89CEBC5-79BF-4E02-B977-D18065C85E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r>
              <a:rPr lang="en-US" altLang="en-US" dirty="0"/>
              <a:t> of 12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9F51F43-C7FA-4DDF-BA8A-A8FDE58FE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016" y="1583737"/>
            <a:ext cx="3401290" cy="318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35401"/>
            <a:ext cx="7772400" cy="4165322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800" b="0" dirty="0"/>
              <a:t>Optimizing the MG operation and setting its interaction with the distribution network and neighborhood MGs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1600" b="0" dirty="0"/>
          </a:p>
          <a:p>
            <a:pPr algn="just">
              <a:buFont typeface="Wingdings" panose="05000000000000000000" pitchFamily="2" charset="2"/>
              <a:buChar char="q"/>
            </a:pPr>
            <a:endParaRPr lang="en-US" sz="16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" b="0" dirty="0"/>
              <a:t>This optimization are usually based on: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b="0" dirty="0"/>
              <a:t>Demand-generation balance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b="0" dirty="0"/>
              <a:t>Economic aspects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600" b="0" dirty="0"/>
          </a:p>
          <a:p>
            <a:pPr marL="0" indent="0"/>
            <a:endParaRPr lang="en-US" sz="16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" b="0" dirty="0"/>
              <a:t>Supervises the MG’s market activities such as buying and selling active and reactive powers to the grid and possible network congestions.</a:t>
            </a:r>
            <a:endParaRPr lang="en-US" sz="2000" b="0" dirty="0"/>
          </a:p>
          <a:p>
            <a:pPr algn="just">
              <a:buFont typeface="Wingdings" panose="05000000000000000000" pitchFamily="2" charset="2"/>
              <a:buChar char="§"/>
            </a:pPr>
            <a:endParaRPr lang="en-US" sz="1600" b="0" dirty="0"/>
          </a:p>
          <a:p>
            <a:pPr algn="just">
              <a:buFont typeface="Wingdings" panose="05000000000000000000" pitchFamily="2" charset="2"/>
              <a:buChar char="§"/>
            </a:pPr>
            <a:endParaRPr lang="en-US" sz="16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800" b="0" dirty="0"/>
              <a:t>The MGCCs and global control level coordinately manage the exchange powers and some ancillary services.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 algn="just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237056"/>
            <a:ext cx="7772400" cy="998067"/>
          </a:xfrm>
        </p:spPr>
        <p:txBody>
          <a:bodyPr/>
          <a:lstStyle/>
          <a:p>
            <a:r>
              <a:rPr lang="en-US" dirty="0"/>
              <a:t>Global control- the highest control level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8DEC7C-1E56-4E14-AAA9-D31BB0160D4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44080" y="6146464"/>
            <a:ext cx="1536886" cy="166699"/>
          </a:xfrm>
        </p:spPr>
        <p:txBody>
          <a:bodyPr/>
          <a:lstStyle/>
          <a:p>
            <a:pPr>
              <a:defRPr/>
            </a:pPr>
            <a:r>
              <a:rPr lang="fi-FI" dirty="0"/>
              <a:t>18.05.2021 </a:t>
            </a:r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89CEBC5-79BF-4E02-B977-D18065C85E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7224833" y="6313164"/>
            <a:ext cx="1544638" cy="184752"/>
          </a:xfrm>
        </p:spPr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r>
              <a:rPr lang="en-US" altLang="en-US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355457419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14141</TotalTime>
  <Words>840</Words>
  <Application>Microsoft Office PowerPoint</Application>
  <PresentationFormat>On-screen Show (4:3)</PresentationFormat>
  <Paragraphs>138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presentation</vt:lpstr>
      <vt:lpstr>Aalto Content - Green</vt:lpstr>
      <vt:lpstr>ELEC-E8423 - Smart Grid  Interconnection of Micro Grids with each other / power system</vt:lpstr>
      <vt:lpstr>Introduction</vt:lpstr>
      <vt:lpstr>Microgrids</vt:lpstr>
      <vt:lpstr>Benefits of MG</vt:lpstr>
      <vt:lpstr>Microgrid Structure</vt:lpstr>
      <vt:lpstr>MG in an interconnected distribution power grid</vt:lpstr>
      <vt:lpstr>Microgrid Control System</vt:lpstr>
      <vt:lpstr>Microgrid  Hierarchical Control</vt:lpstr>
      <vt:lpstr>Global control- the highest control level</vt:lpstr>
      <vt:lpstr>Challenges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1155</cp:revision>
  <dcterms:created xsi:type="dcterms:W3CDTF">2010-03-23T14:57:30Z</dcterms:created>
  <dcterms:modified xsi:type="dcterms:W3CDTF">2021-05-18T04:38:29Z</dcterms:modified>
</cp:coreProperties>
</file>