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16"/>
  </p:notesMasterIdLst>
  <p:handoutMasterIdLst>
    <p:handoutMasterId r:id="rId17"/>
  </p:handoutMasterIdLst>
  <p:sldIdLst>
    <p:sldId id="339" r:id="rId6"/>
    <p:sldId id="355" r:id="rId7"/>
    <p:sldId id="367" r:id="rId8"/>
    <p:sldId id="365" r:id="rId9"/>
    <p:sldId id="363" r:id="rId10"/>
    <p:sldId id="369" r:id="rId11"/>
    <p:sldId id="368" r:id="rId12"/>
    <p:sldId id="366" r:id="rId13"/>
    <p:sldId id="352" r:id="rId14"/>
    <p:sldId id="362" r:id="rId15"/>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476D0-8854-439E-ACCC-5F055FA437AB}" v="164" dt="2021-03-15T12:50:38.913"/>
    <p1510:client id="{1DEF62F6-1CF2-4203-95BD-31FA25A14BCD}" v="18" dt="2021-03-14T16:19:26.261"/>
    <p1510:client id="{8320C6B2-9D1A-42D8-B45F-0029A793DBB5}" v="254" dt="2021-03-14T12:35:40.628"/>
    <p1510:client id="{B0781F5A-417F-4947-93B1-D8BAC528827C}" v="971" dt="2021-03-14T13:36:47.635"/>
    <p1510:client id="{E03A3510-6488-4282-A09A-AA0791345B0B}" v="1" dt="2021-03-14T08:51:33.230"/>
    <p1510:client id="{E75A37B7-45E7-47FA-9B21-CE1B98C3B4A7}" v="4146" dt="2021-03-14T16:18:29.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3/15/2021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3/15/2021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ＭＳ Ｐゴシック"/>
                <a:cs typeface="Calibri"/>
              </a:rPr>
              <a:t>Demand Response aims to optimize supply and demand better by shifting peak loads from peak hours to lower load periods. The loads are categorized into shiftable and curtailable loads. Shiftable loads refer to loads that are not time-dependent and can be consumed at any time. This allows using them for reducing load during peak hours. Interruptible loads are loads that can not be used at any given time because of their essential nature. Instead, they can only be used during specified times. </a:t>
            </a:r>
          </a:p>
          <a:p>
            <a:pPr>
              <a:defRPr/>
            </a:pPr>
            <a:endParaRPr lang="en-US">
              <a:ea typeface="ＭＳ Ｐゴシック"/>
              <a:cs typeface="Calibri"/>
            </a:endParaRPr>
          </a:p>
          <a:p>
            <a:pPr>
              <a:defRPr/>
            </a:pPr>
            <a:r>
              <a:rPr lang="en-US">
                <a:ea typeface="ＭＳ Ｐゴシック"/>
                <a:cs typeface="Calibri"/>
              </a:rPr>
              <a:t>Essential for demand response is two-way communication between the supply and demand side. Currently, next-generation smart electricity meters are being tested and installed in pilot programs in Finland. These smart meters will allow more precise and frequent communication between load and demand.</a:t>
            </a:r>
            <a:endParaRPr lang="fi-FI"/>
          </a:p>
        </p:txBody>
      </p:sp>
    </p:spTree>
    <p:extLst>
      <p:ext uri="{BB962C8B-B14F-4D97-AF65-F5344CB8AC3E}">
        <p14:creationId xmlns:p14="http://schemas.microsoft.com/office/powerpoint/2010/main" val="337216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r>
              <a:rPr lang="en-US">
                <a:ea typeface="ＭＳ Ｐゴシック"/>
                <a:cs typeface="Calibri"/>
              </a:rPr>
              <a:t>Electricity consumption is increasing even with current energy efficiency actions. This has risen a growing worry about the capacity of the current electricity networks. That combined with an increasing amount of renewable energy demands a large transformation of the current energy system to keep the electricity grids secure. Demand response is one option to address this problem.</a:t>
            </a:r>
          </a:p>
          <a:p>
            <a:pPr marL="0" marR="0" lvl="0" indent="0" algn="l" defTabSz="388938" rtl="0" eaLnBrk="0" fontAlgn="base" latinLnBrk="0" hangingPunct="0">
              <a:lnSpc>
                <a:spcPct val="100000"/>
              </a:lnSpc>
              <a:spcBef>
                <a:spcPct val="30000"/>
              </a:spcBef>
              <a:spcAft>
                <a:spcPct val="0"/>
              </a:spcAft>
              <a:buClrTx/>
              <a:buSzTx/>
              <a:buFontTx/>
              <a:buNone/>
              <a:tabLst/>
              <a:defRPr/>
            </a:pPr>
            <a:endParaRPr lang="en-US">
              <a:ea typeface="ＭＳ Ｐゴシック"/>
            </a:endParaRPr>
          </a:p>
          <a:p>
            <a:pPr>
              <a:defRPr/>
            </a:pPr>
            <a:r>
              <a:rPr lang="en-US">
                <a:ea typeface="ＭＳ Ｐゴシック"/>
                <a:cs typeface="Calibri"/>
              </a:rPr>
              <a:t>One way to tackle this increased consumption is to use different demand response strategies to </a:t>
            </a:r>
            <a:r>
              <a:rPr lang="en-US" b="0">
                <a:ea typeface="ＭＳ Ｐゴシック"/>
                <a:cs typeface="Calibri"/>
              </a:rPr>
              <a:t>optimize</a:t>
            </a:r>
            <a:r>
              <a:rPr lang="en-US">
                <a:ea typeface="ＭＳ Ｐゴシック"/>
                <a:cs typeface="Calibri"/>
              </a:rPr>
              <a:t> the load curve by shifting it to fit the supply curve more accurately. This momentary adjusts the load in the power system and allows us to integrate more renewable energy into the system through increased flexibility. Also, this has significant benefits to the frequency balance of the grid due to the more manageable variability of the demand.</a:t>
            </a:r>
          </a:p>
          <a:p>
            <a:pPr marL="0" marR="0" lvl="0" indent="0" algn="l" defTabSz="388938" rtl="0" eaLnBrk="0" fontAlgn="base" latinLnBrk="0" hangingPunct="0">
              <a:lnSpc>
                <a:spcPct val="100000"/>
              </a:lnSpc>
              <a:spcBef>
                <a:spcPct val="30000"/>
              </a:spcBef>
              <a:spcAft>
                <a:spcPct val="0"/>
              </a:spcAft>
              <a:buClrTx/>
              <a:buSzTx/>
              <a:buFontTx/>
              <a:buNone/>
              <a:tabLst/>
              <a:defRPr/>
            </a:pPr>
            <a:endParaRPr lang="en-US">
              <a:ea typeface="ＭＳ Ｐゴシック"/>
            </a:endParaRPr>
          </a:p>
          <a:p>
            <a:pPr marL="0" marR="0" lvl="0" indent="0" algn="l" defTabSz="388938" rtl="0" eaLnBrk="0" fontAlgn="base" latinLnBrk="0" hangingPunct="0">
              <a:lnSpc>
                <a:spcPct val="100000"/>
              </a:lnSpc>
              <a:spcBef>
                <a:spcPct val="30000"/>
              </a:spcBef>
              <a:spcAft>
                <a:spcPct val="0"/>
              </a:spcAft>
              <a:buClrTx/>
              <a:buSzTx/>
              <a:buFontTx/>
              <a:buNone/>
              <a:tabLst/>
              <a:defRPr/>
            </a:pPr>
            <a:r>
              <a:rPr lang="en-US">
                <a:ea typeface="ＭＳ Ｐゴシック"/>
                <a:cs typeface="Calibri"/>
              </a:rPr>
              <a:t>Demand response also offers benefits for the consumer by reducing the price volatility through larger reserves provided by demand response strategies. Different programs such as incentive-based models can offer benefits for participating, for example by reducing the load during low network capacity.</a:t>
            </a:r>
          </a:p>
          <a:p>
            <a:pPr marL="0" marR="0" lvl="0" indent="0" algn="l" defTabSz="388938" rtl="0" eaLnBrk="0" fontAlgn="base" latinLnBrk="0" hangingPunct="0">
              <a:lnSpc>
                <a:spcPct val="100000"/>
              </a:lnSpc>
              <a:spcBef>
                <a:spcPct val="30000"/>
              </a:spcBef>
              <a:spcAft>
                <a:spcPct val="0"/>
              </a:spcAft>
              <a:buClrTx/>
              <a:buSzTx/>
              <a:buFontTx/>
              <a:buNone/>
              <a:tabLst/>
              <a:defRPr/>
            </a:pPr>
            <a:endParaRPr lang="en-US">
              <a:ea typeface="ＭＳ Ｐゴシック"/>
            </a:endParaRPr>
          </a:p>
          <a:p>
            <a:pPr marL="0" marR="0" lvl="0" indent="0" algn="l" defTabSz="388938" rtl="0" eaLnBrk="0" fontAlgn="base" latinLnBrk="0" hangingPunct="0">
              <a:lnSpc>
                <a:spcPct val="100000"/>
              </a:lnSpc>
              <a:spcBef>
                <a:spcPct val="30000"/>
              </a:spcBef>
              <a:spcAft>
                <a:spcPct val="0"/>
              </a:spcAft>
              <a:buClrTx/>
              <a:buSzTx/>
              <a:buFontTx/>
              <a:buNone/>
              <a:tabLst/>
              <a:defRPr/>
            </a:pPr>
            <a:r>
              <a:rPr lang="en-US">
                <a:ea typeface="ＭＳ Ｐゴシック"/>
                <a:cs typeface="Calibri"/>
              </a:rPr>
              <a:t>Environmental benefits of the demand response are also becoming more and more relevant in today’s battle against climate change. By reducing the peak loads, we don’t need to activate environmentally more polluting peak load production such as gas turbines that often. Instead, most of the energy can be produced with less polluting options such as wind, solar and nuclear power.</a:t>
            </a:r>
            <a:endParaRPr lang="fi-FI">
              <a:cs typeface="Calibri"/>
            </a:endParaRPr>
          </a:p>
        </p:txBody>
      </p:sp>
    </p:spTree>
    <p:extLst>
      <p:ext uri="{BB962C8B-B14F-4D97-AF65-F5344CB8AC3E}">
        <p14:creationId xmlns:p14="http://schemas.microsoft.com/office/powerpoint/2010/main" val="221819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In </a:t>
            </a:r>
            <a:r>
              <a:rPr lang="en-US" b="1">
                <a:ea typeface="ＭＳ Ｐゴシック"/>
                <a:cs typeface="Calibri"/>
              </a:rPr>
              <a:t>market DR</a:t>
            </a:r>
            <a:r>
              <a:rPr lang="en-US">
                <a:ea typeface="ＭＳ Ｐゴシック"/>
                <a:cs typeface="Calibri"/>
              </a:rPr>
              <a:t>, the demand response strategies involve utilizing driving electricity markets which form the price of electricity. However, the response time of such markets is not necessarily able to respond in an arbitrarily short period. For this, most of the market transactions are concluded in a day ahead markets – the exception being real-time pricing which functions based on energy spot markets in which the data is relayed to users without delay. While market DR can encourage grid stabilizing load behavior in consumers, it does come with limitations. Limited customer elasticity and physical limitations are not considered in the electricity pricing resulting in the need for additional strategies. </a:t>
            </a:r>
            <a:endParaRPr lang="en-US"/>
          </a:p>
          <a:p>
            <a:r>
              <a:rPr lang="en-US">
                <a:ea typeface="ＭＳ Ｐゴシック"/>
                <a:cs typeface="Calibri"/>
              </a:rPr>
              <a:t> </a:t>
            </a:r>
            <a:endParaRPr lang="en-FI">
              <a:ea typeface="ＭＳ Ｐゴシック"/>
              <a:cs typeface="Calibri"/>
            </a:endParaRPr>
          </a:p>
          <a:p>
            <a:r>
              <a:rPr lang="en-US" b="1">
                <a:ea typeface="ＭＳ Ｐゴシック"/>
                <a:cs typeface="Calibri"/>
              </a:rPr>
              <a:t>Physical DR</a:t>
            </a:r>
            <a:r>
              <a:rPr lang="en-US">
                <a:ea typeface="ＭＳ Ｐゴシック"/>
                <a:cs typeface="Calibri"/>
              </a:rPr>
              <a:t> accounts for the limited operational capacity of the system components which send signals to grid operator due to grid frequency or voltage abnormalities. </a:t>
            </a:r>
            <a:endParaRPr lang="en-US">
              <a:cs typeface="Calibri"/>
            </a:endParaRPr>
          </a:p>
          <a:p>
            <a:r>
              <a:rPr lang="en-US">
                <a:ea typeface="ＭＳ Ｐゴシック"/>
                <a:cs typeface="Calibri"/>
              </a:rPr>
              <a:t> </a:t>
            </a:r>
          </a:p>
          <a:p>
            <a:r>
              <a:rPr lang="en-US">
                <a:ea typeface="ＭＳ Ｐゴシック"/>
                <a:cs typeface="Calibri"/>
              </a:rPr>
              <a:t>DR programs can also be divided into categories based on different incentives and time-based programs. Where incentive-related programs encourage consumers to participate either voluntarily or through different subscription models where they can be compensated for predetermined load curtailment or shifting. In time-based programs, load curtailment or shifting is based on varying electricity prices due to the amount of available electricity. </a:t>
            </a:r>
            <a:endParaRPr lang="en-US">
              <a:cs typeface="Calibri"/>
            </a:endParaRPr>
          </a:p>
          <a:p>
            <a:r>
              <a:rPr lang="en-US">
                <a:ea typeface="ＭＳ Ｐゴシック"/>
                <a:cs typeface="Calibri"/>
              </a:rPr>
              <a:t> </a:t>
            </a:r>
          </a:p>
          <a:p>
            <a:r>
              <a:rPr lang="en-US">
                <a:ea typeface="ＭＳ Ｐゴシック"/>
                <a:cs typeface="Calibri"/>
              </a:rPr>
              <a:t> </a:t>
            </a:r>
          </a:p>
          <a:p>
            <a:r>
              <a:rPr lang="en-US">
                <a:ea typeface="ＭＳ Ｐゴシック"/>
                <a:cs typeface="Calibri"/>
              </a:rPr>
              <a:t> </a:t>
            </a:r>
          </a:p>
          <a:p>
            <a:r>
              <a:rPr lang="en-US">
                <a:ea typeface="ＭＳ Ｐゴシック"/>
                <a:cs typeface="Calibri"/>
              </a:rPr>
              <a:t> </a:t>
            </a:r>
          </a:p>
          <a:p>
            <a:r>
              <a:rPr lang="en-US">
                <a:ea typeface="ＭＳ Ｐゴシック"/>
                <a:cs typeface="Calibri"/>
              </a:rPr>
              <a:t> </a:t>
            </a:r>
          </a:p>
        </p:txBody>
      </p:sp>
    </p:spTree>
    <p:extLst>
      <p:ext uri="{BB962C8B-B14F-4D97-AF65-F5344CB8AC3E}">
        <p14:creationId xmlns:p14="http://schemas.microsoft.com/office/powerpoint/2010/main" val="153620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Due to the intermittent nature of distributed generation, supply and demand are not often balanced, which creates frequency imbalance in the grid. This can cause equipment damages and in the worst-case power outages. The controls in the power system are used to maintain system balance in terms of keeping voltage and frequency in an acceptable range and close to the nominal value (in Finland 50 ± 0.1 Hz). Whether it is in response to normal load and generation variations or major disturbances. </a:t>
            </a:r>
            <a:endParaRPr lang="en-US"/>
          </a:p>
          <a:p>
            <a:r>
              <a:rPr lang="en-US">
                <a:ea typeface="ＭＳ Ｐゴシック"/>
                <a:cs typeface="Calibri"/>
              </a:rPr>
              <a:t> </a:t>
            </a:r>
            <a:endParaRPr lang="en-FI">
              <a:ea typeface="ＭＳ Ｐゴシック"/>
              <a:cs typeface="Calibri"/>
            </a:endParaRPr>
          </a:p>
          <a:p>
            <a:r>
              <a:rPr lang="en-US">
                <a:ea typeface="ＭＳ Ｐゴシック"/>
                <a:cs typeface="Calibri"/>
              </a:rPr>
              <a:t>For balancing, two different control strategies can be implemented simultaneously: </a:t>
            </a:r>
            <a:endParaRPr lang="en-FI"/>
          </a:p>
          <a:p>
            <a:r>
              <a:rPr lang="en-US">
                <a:ea typeface="ＭＳ Ｐゴシック"/>
                <a:cs typeface="Calibri"/>
              </a:rPr>
              <a:t> </a:t>
            </a:r>
            <a:endParaRPr lang="en-FI">
              <a:ea typeface="ＭＳ Ｐゴシック"/>
              <a:cs typeface="Calibri"/>
            </a:endParaRPr>
          </a:p>
          <a:p>
            <a:r>
              <a:rPr lang="en-US" b="1" i="0">
                <a:ea typeface="ＭＳ Ｐゴシック"/>
                <a:cs typeface="Calibri"/>
              </a:rPr>
              <a:t>Centralized</a:t>
            </a:r>
            <a:r>
              <a:rPr lang="en-US" i="0">
                <a:ea typeface="ＭＳ Ｐゴシック"/>
                <a:cs typeface="Calibri"/>
              </a:rPr>
              <a:t>:</a:t>
            </a:r>
            <a:r>
              <a:rPr lang="en-US">
                <a:ea typeface="ＭＳ Ｐゴシック"/>
                <a:cs typeface="Calibri"/>
              </a:rPr>
              <a:t> This strategy is aimed at functioning during normal load operation implementing strategies based on a central operation of information. This could be e.g., direct load control where utility or grid operator is given free access to consumer loads. </a:t>
            </a:r>
            <a:endParaRPr lang="en-FI"/>
          </a:p>
          <a:p>
            <a:r>
              <a:rPr lang="en-US">
                <a:ea typeface="ＭＳ Ｐゴシック"/>
                <a:cs typeface="Calibri"/>
              </a:rPr>
              <a:t> </a:t>
            </a:r>
            <a:endParaRPr lang="en-FI">
              <a:ea typeface="ＭＳ Ｐゴシック"/>
              <a:cs typeface="Calibri"/>
            </a:endParaRPr>
          </a:p>
          <a:p>
            <a:r>
              <a:rPr lang="en-US" b="1">
                <a:ea typeface="ＭＳ Ｐゴシック"/>
                <a:cs typeface="Calibri"/>
              </a:rPr>
              <a:t>Decentralized</a:t>
            </a:r>
            <a:r>
              <a:rPr lang="en-US">
                <a:ea typeface="ＭＳ Ｐゴシック"/>
                <a:cs typeface="Calibri"/>
              </a:rPr>
              <a:t>: </a:t>
            </a:r>
            <a:r>
              <a:rPr lang="en-US" b="0">
                <a:ea typeface="ＭＳ Ｐゴシック"/>
                <a:cs typeface="Calibri"/>
              </a:rPr>
              <a:t>This strategy is aimed to be used during </a:t>
            </a:r>
            <a:r>
              <a:rPr lang="en-US">
                <a:ea typeface="ＭＳ Ｐゴシック"/>
                <a:cs typeface="Calibri"/>
              </a:rPr>
              <a:t>a </a:t>
            </a:r>
            <a:r>
              <a:rPr lang="en-US" b="0">
                <a:ea typeface="ＭＳ Ｐゴシック"/>
                <a:cs typeface="Calibri"/>
              </a:rPr>
              <a:t>loss of generation and faults. This could be implemented as mechanical actions based on signals that are detected locally and using dynamic pricing strategies and autonomous load responses.</a:t>
            </a:r>
            <a:r>
              <a:rPr lang="en-US">
                <a:ea typeface="ＭＳ Ｐゴシック"/>
                <a:cs typeface="Calibri"/>
              </a:rPr>
              <a:t> </a:t>
            </a:r>
            <a:endParaRPr lang="en-FI"/>
          </a:p>
          <a:p>
            <a:r>
              <a:rPr lang="en-US">
                <a:ea typeface="ＭＳ Ｐゴシック"/>
                <a:cs typeface="Calibri"/>
              </a:rPr>
              <a:t> </a:t>
            </a:r>
            <a:endParaRPr lang="en-FI">
              <a:ea typeface="ＭＳ Ｐゴシック"/>
              <a:cs typeface="Calibri"/>
            </a:endParaRPr>
          </a:p>
          <a:p>
            <a:r>
              <a:rPr lang="en-US" b="0" i="0">
                <a:ea typeface="ＭＳ Ｐゴシック"/>
                <a:cs typeface="Calibri"/>
              </a:rPr>
              <a:t>Key benefits from using load-side frequency balancing are:</a:t>
            </a:r>
            <a:r>
              <a:rPr lang="en-US">
                <a:ea typeface="ＭＳ Ｐゴシック"/>
                <a:cs typeface="Calibri"/>
              </a:rPr>
              <a:t> </a:t>
            </a:r>
            <a:endParaRPr lang="en-FI"/>
          </a:p>
          <a:p>
            <a:r>
              <a:rPr lang="en-US">
                <a:ea typeface="ＭＳ Ｐゴシック"/>
                <a:cs typeface="Calibri"/>
              </a:rPr>
              <a:t> </a:t>
            </a:r>
            <a:endParaRPr lang="en-FI">
              <a:ea typeface="ＭＳ Ｐゴシック"/>
              <a:cs typeface="Calibri"/>
            </a:endParaRPr>
          </a:p>
          <a:p>
            <a:pPr marL="171450" indent="-171450">
              <a:buFont typeface="Arial"/>
              <a:buChar char="•"/>
            </a:pPr>
            <a:r>
              <a:rPr lang="en-US" b="0" i="0">
                <a:ea typeface="ＭＳ Ｐゴシック"/>
                <a:cs typeface="Calibri"/>
              </a:rPr>
              <a:t>Improved economic and ecological operation of the power system</a:t>
            </a:r>
            <a:r>
              <a:rPr lang="en-US">
                <a:ea typeface="ＭＳ Ｐゴシック"/>
                <a:cs typeface="Calibri"/>
              </a:rPr>
              <a:t> </a:t>
            </a:r>
            <a:endParaRPr lang="en-FI"/>
          </a:p>
          <a:p>
            <a:pPr marL="171450" indent="-171450">
              <a:buFont typeface="Arial"/>
              <a:buChar char="•"/>
            </a:pPr>
            <a:r>
              <a:rPr lang="en-US" b="0" i="0">
                <a:ea typeface="ＭＳ Ｐゴシック"/>
                <a:cs typeface="Calibri"/>
              </a:rPr>
              <a:t>System reliability and availability of power</a:t>
            </a:r>
            <a:r>
              <a:rPr lang="en-US">
                <a:ea typeface="ＭＳ Ｐゴシック"/>
                <a:cs typeface="Calibri"/>
              </a:rPr>
              <a:t> </a:t>
            </a:r>
            <a:endParaRPr lang="en-FI"/>
          </a:p>
          <a:p>
            <a:pPr marL="171450" indent="-171450">
              <a:buFont typeface="Arial"/>
              <a:buChar char="•"/>
            </a:pPr>
            <a:r>
              <a:rPr lang="en-US" b="0" i="0">
                <a:ea typeface="ＭＳ Ｐゴシック"/>
                <a:cs typeface="Calibri"/>
              </a:rPr>
              <a:t>Fast response time</a:t>
            </a:r>
            <a:r>
              <a:rPr lang="en-US">
                <a:ea typeface="ＭＳ Ｐゴシック"/>
                <a:cs typeface="Calibri"/>
              </a:rPr>
              <a:t> </a:t>
            </a:r>
            <a:endParaRPr lang="en-FI"/>
          </a:p>
          <a:p>
            <a:pPr marL="171450" indent="-171450">
              <a:buFont typeface="Arial"/>
              <a:buChar char="•"/>
            </a:pPr>
            <a:r>
              <a:rPr lang="en-US" b="0" i="0"/>
              <a:t>Better disturbance localization</a:t>
            </a:r>
            <a:r>
              <a:rPr lang="en-US"/>
              <a:t> </a:t>
            </a:r>
            <a:endParaRPr lang="en-FI"/>
          </a:p>
          <a:p>
            <a:endParaRPr lang="en-FI">
              <a:cs typeface="Calibri"/>
            </a:endParaRPr>
          </a:p>
        </p:txBody>
      </p:sp>
    </p:spTree>
    <p:extLst>
      <p:ext uri="{BB962C8B-B14F-4D97-AF65-F5344CB8AC3E}">
        <p14:creationId xmlns:p14="http://schemas.microsoft.com/office/powerpoint/2010/main" val="246152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ea typeface="ＭＳ Ｐゴシック"/>
                <a:cs typeface="Calibri"/>
              </a:rPr>
              <a:t>Frequency control has been traditionally achieved on the generation side of the network providing additional supply capacity in times of need. </a:t>
            </a:r>
            <a:endParaRPr lang="en-US"/>
          </a:p>
          <a:p>
            <a:r>
              <a:rPr lang="en-US">
                <a:ea typeface="ＭＳ Ｐゴシック"/>
                <a:cs typeface="Calibri"/>
              </a:rPr>
              <a:t>However, demand response can be utilized as an ancillary service where the reserve capacity is achieved on the load side of the network. It is not a traditional reserve in terms of stored power or additional generation capacity, but the potential of freeing or increasing demand based on available power during a given time. </a:t>
            </a:r>
            <a:endParaRPr lang="en-FI"/>
          </a:p>
          <a:p>
            <a:r>
              <a:rPr lang="en-US">
                <a:ea typeface="ＭＳ Ｐゴシック"/>
                <a:cs typeface="Calibri"/>
              </a:rPr>
              <a:t> </a:t>
            </a:r>
            <a:endParaRPr lang="en-FI">
              <a:ea typeface="ＭＳ Ｐゴシック"/>
              <a:cs typeface="Calibri"/>
            </a:endParaRPr>
          </a:p>
          <a:p>
            <a:r>
              <a:rPr lang="en-US">
                <a:ea typeface="ＭＳ Ｐゴシック"/>
                <a:cs typeface="Calibri"/>
              </a:rPr>
              <a:t>One of these services is the </a:t>
            </a:r>
            <a:r>
              <a:rPr lang="en-US" b="1">
                <a:ea typeface="ＭＳ Ｐゴシック"/>
                <a:cs typeface="Calibri"/>
              </a:rPr>
              <a:t>frequency containment reserve (FCR)</a:t>
            </a:r>
            <a:r>
              <a:rPr lang="en-US">
                <a:ea typeface="ＭＳ Ｐゴシック"/>
                <a:cs typeface="Calibri"/>
              </a:rPr>
              <a:t> in which consumers or aggregators offer a certain capacity that is automatically activated during frequency imbalance. In a predetermined agreement is reached between load users and grid operator, corresponding capacity must be freed during under frequency or added to demand during over frequency deviation. </a:t>
            </a:r>
            <a:endParaRPr lang="en-FI"/>
          </a:p>
          <a:p>
            <a:r>
              <a:rPr lang="en-US">
                <a:ea typeface="ＭＳ Ｐゴシック"/>
                <a:cs typeface="Calibri"/>
              </a:rPr>
              <a:t> </a:t>
            </a:r>
            <a:endParaRPr lang="en-FI">
              <a:ea typeface="ＭＳ Ｐゴシック"/>
              <a:cs typeface="Calibri"/>
            </a:endParaRPr>
          </a:p>
          <a:p>
            <a:r>
              <a:rPr lang="en-US">
                <a:ea typeface="ＭＳ Ｐゴシック"/>
                <a:cs typeface="Calibri"/>
              </a:rPr>
              <a:t>FCR</a:t>
            </a:r>
            <a:r>
              <a:rPr lang="en-US" b="0">
                <a:ea typeface="ＭＳ Ｐゴシック"/>
                <a:cs typeface="Calibri"/>
              </a:rPr>
              <a:t> can be further divided into:</a:t>
            </a:r>
            <a:r>
              <a:rPr lang="en-US">
                <a:ea typeface="ＭＳ Ｐゴシック"/>
                <a:cs typeface="Calibri"/>
              </a:rPr>
              <a:t> </a:t>
            </a:r>
            <a:endParaRPr lang="en-FI"/>
          </a:p>
          <a:p>
            <a:r>
              <a:rPr lang="en-US">
                <a:ea typeface="ＭＳ Ｐゴシック"/>
                <a:cs typeface="Calibri"/>
              </a:rPr>
              <a:t> </a:t>
            </a:r>
            <a:endParaRPr lang="en-FI">
              <a:ea typeface="ＭＳ Ｐゴシック"/>
              <a:cs typeface="Calibri"/>
            </a:endParaRPr>
          </a:p>
          <a:p>
            <a:r>
              <a:rPr lang="en-US" b="1">
                <a:ea typeface="ＭＳ Ｐゴシック"/>
                <a:cs typeface="Calibri"/>
              </a:rPr>
              <a:t>FCR-N </a:t>
            </a:r>
            <a:r>
              <a:rPr lang="en-US" b="0">
                <a:ea typeface="ＭＳ Ｐゴシック"/>
                <a:cs typeface="Calibri"/>
              </a:rPr>
              <a:t>where control of frequency happens during normal operation, e.g., controlling household appliances. It operates </a:t>
            </a:r>
            <a:r>
              <a:rPr lang="en-US">
                <a:ea typeface="ＭＳ Ｐゴシック"/>
                <a:cs typeface="Calibri"/>
              </a:rPr>
              <a:t>autonomously </a:t>
            </a:r>
            <a:r>
              <a:rPr lang="en-US" b="0">
                <a:ea typeface="ＭＳ Ｐゴシック"/>
                <a:cs typeface="Calibri"/>
              </a:rPr>
              <a:t>to minor frequency changes.</a:t>
            </a:r>
            <a:r>
              <a:rPr lang="en-US">
                <a:ea typeface="ＭＳ Ｐゴシック"/>
                <a:cs typeface="Calibri"/>
              </a:rPr>
              <a:t> </a:t>
            </a:r>
            <a:endParaRPr lang="en-FI"/>
          </a:p>
          <a:p>
            <a:r>
              <a:rPr lang="en-US" b="1">
                <a:ea typeface="ＭＳ Ｐゴシック"/>
                <a:cs typeface="Calibri"/>
              </a:rPr>
              <a:t>FCR-D</a:t>
            </a:r>
            <a:r>
              <a:rPr lang="en-US">
                <a:ea typeface="ＭＳ Ｐゴシック"/>
                <a:cs typeface="Calibri"/>
              </a:rPr>
              <a:t> </a:t>
            </a:r>
            <a:r>
              <a:rPr lang="en-US" b="0">
                <a:ea typeface="ＭＳ Ｐゴシック"/>
                <a:cs typeface="Calibri"/>
              </a:rPr>
              <a:t>where control of frequency happens during disturbances.</a:t>
            </a:r>
            <a:r>
              <a:rPr lang="en-US">
                <a:ea typeface="ＭＳ Ｐゴシック"/>
                <a:cs typeface="Calibri"/>
              </a:rPr>
              <a:t> </a:t>
            </a:r>
            <a:endParaRPr lang="en-FI"/>
          </a:p>
          <a:p>
            <a:r>
              <a:rPr lang="en-US">
                <a:ea typeface="ＭＳ Ｐゴシック"/>
                <a:cs typeface="Calibri"/>
              </a:rPr>
              <a:t> </a:t>
            </a:r>
            <a:endParaRPr lang="en-FI">
              <a:ea typeface="ＭＳ Ｐゴシック"/>
              <a:cs typeface="Calibri"/>
            </a:endParaRPr>
          </a:p>
          <a:p>
            <a:r>
              <a:rPr lang="en-US">
                <a:ea typeface="ＭＳ Ｐゴシック"/>
                <a:cs typeface="Calibri"/>
              </a:rPr>
              <a:t>The energy </a:t>
            </a:r>
            <a:r>
              <a:rPr lang="en-US" b="0" err="1">
                <a:ea typeface="ＭＳ Ｐゴシック"/>
                <a:cs typeface="Calibri"/>
              </a:rPr>
              <a:t>balancement</a:t>
            </a:r>
            <a:r>
              <a:rPr lang="en-US" b="0">
                <a:ea typeface="ＭＳ Ｐゴシック"/>
                <a:cs typeface="Calibri"/>
              </a:rPr>
              <a:t> market can also utilize </a:t>
            </a:r>
            <a:r>
              <a:rPr lang="en-US" b="1">
                <a:ea typeface="ＭＳ Ｐゴシック"/>
                <a:cs typeface="Calibri"/>
              </a:rPr>
              <a:t>frequency restoration reserves (FRR)</a:t>
            </a:r>
            <a:r>
              <a:rPr lang="en-US" b="0">
                <a:ea typeface="ＭＳ Ｐゴシック"/>
                <a:cs typeface="Calibri"/>
              </a:rPr>
              <a:t>, which can operate as automatic (</a:t>
            </a:r>
            <a:r>
              <a:rPr lang="en-US" b="1" err="1">
                <a:ea typeface="ＭＳ Ｐゴシック"/>
                <a:cs typeface="Calibri"/>
              </a:rPr>
              <a:t>aFRR</a:t>
            </a:r>
            <a:r>
              <a:rPr lang="en-US" b="0">
                <a:ea typeface="ＭＳ Ｐゴシック"/>
                <a:cs typeface="Calibri"/>
              </a:rPr>
              <a:t>) or manual (</a:t>
            </a:r>
            <a:r>
              <a:rPr lang="en-US" b="1" err="1">
                <a:ea typeface="ＭＳ Ｐゴシック"/>
                <a:cs typeface="Calibri"/>
              </a:rPr>
              <a:t>mFRR</a:t>
            </a:r>
            <a:r>
              <a:rPr lang="en-US" b="0">
                <a:ea typeface="ＭＳ Ｐゴシック"/>
                <a:cs typeface="Calibri"/>
              </a:rPr>
              <a:t>). FRR operates based on </a:t>
            </a:r>
            <a:r>
              <a:rPr lang="en-US">
                <a:ea typeface="ＭＳ Ｐゴシック"/>
                <a:cs typeface="Calibri"/>
              </a:rPr>
              <a:t>a </a:t>
            </a:r>
            <a:r>
              <a:rPr lang="en-US" b="0">
                <a:ea typeface="ＭＳ Ｐゴシック"/>
                <a:cs typeface="Calibri"/>
              </a:rPr>
              <a:t>power activation signal by TSO and aims to restore the frequency to </a:t>
            </a:r>
            <a:r>
              <a:rPr lang="en-US">
                <a:ea typeface="ＭＳ Ｐゴシック"/>
                <a:cs typeface="Calibri"/>
              </a:rPr>
              <a:t>the </a:t>
            </a:r>
            <a:r>
              <a:rPr lang="en-US" b="0">
                <a:ea typeface="ＭＳ Ｐゴシック"/>
                <a:cs typeface="Calibri"/>
              </a:rPr>
              <a:t>nominal value.</a:t>
            </a:r>
            <a:r>
              <a:rPr lang="en-US">
                <a:ea typeface="ＭＳ Ｐゴシック"/>
                <a:cs typeface="Calibri"/>
              </a:rPr>
              <a:t> </a:t>
            </a:r>
            <a:endParaRPr lang="en-FI"/>
          </a:p>
          <a:p>
            <a:r>
              <a:rPr lang="en-US" b="0">
                <a:ea typeface="ＭＳ Ｐゴシック"/>
                <a:cs typeface="Calibri"/>
              </a:rPr>
              <a:t>These balancing controls are operated by the transmission system operators (in Finland </a:t>
            </a:r>
            <a:r>
              <a:rPr lang="en-US" b="0" err="1">
                <a:ea typeface="ＭＳ Ｐゴシック"/>
                <a:cs typeface="Calibri"/>
              </a:rPr>
              <a:t>Fingrid</a:t>
            </a:r>
            <a:r>
              <a:rPr lang="en-US" b="0">
                <a:ea typeface="ＭＳ Ｐゴシック"/>
                <a:cs typeface="Calibri"/>
              </a:rPr>
              <a:t>) and </a:t>
            </a:r>
            <a:r>
              <a:rPr lang="en-US">
                <a:ea typeface="ＭＳ Ｐゴシック"/>
                <a:cs typeface="Calibri"/>
              </a:rPr>
              <a:t>are </a:t>
            </a:r>
            <a:r>
              <a:rPr lang="en-US" b="0">
                <a:ea typeface="ＭＳ Ｐゴシック"/>
                <a:cs typeface="Calibri"/>
              </a:rPr>
              <a:t>based on hourly balancing markets.</a:t>
            </a:r>
            <a:r>
              <a:rPr lang="en-US">
                <a:ea typeface="ＭＳ Ｐゴシック"/>
                <a:cs typeface="Calibri"/>
              </a:rPr>
              <a:t> </a:t>
            </a:r>
            <a:endParaRPr lang="en-FI"/>
          </a:p>
          <a:p>
            <a:r>
              <a:rPr lang="en-US">
                <a:ea typeface="ＭＳ Ｐゴシック"/>
                <a:cs typeface="Calibri"/>
              </a:rPr>
              <a:t> </a:t>
            </a:r>
            <a:endParaRPr lang="fi-FI">
              <a:ea typeface="ＭＳ Ｐゴシック"/>
              <a:cs typeface="Calibri"/>
            </a:endParaRPr>
          </a:p>
          <a:p>
            <a:endParaRPr lang="fi-FI">
              <a:cs typeface="Calibri"/>
            </a:endParaRPr>
          </a:p>
        </p:txBody>
      </p:sp>
    </p:spTree>
    <p:extLst>
      <p:ext uri="{BB962C8B-B14F-4D97-AF65-F5344CB8AC3E}">
        <p14:creationId xmlns:p14="http://schemas.microsoft.com/office/powerpoint/2010/main" val="426632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Demand response has several benefits and challenges. The major benefits can improve the efficiency, security, and flexibility of the current electricity grid dramatically. With DR less peak production is necessary, because we can shift loads away from those peak times. This also reduces the need for this expensive usually idle peak load production. With the increased reserves the transmission system has more tools to balance the frequency during normal and contingency situations. This naturally leads to more efficient investing opportunities in distribution networks too. With demand response, new investments might not be necessary anymore. And finally, because of increased flexibility in the network, a larger amount of intermittent renewable energy can be integrated into the existing energy systems.</a:t>
            </a:r>
          </a:p>
          <a:p>
            <a:endParaRPr lang="en-US" noProof="0"/>
          </a:p>
          <a:p>
            <a:r>
              <a:rPr lang="en-US" noProof="0"/>
              <a:t>Demand responses largest challenge lies in ICT infrastructure. For it to work, advanced metering, communications, controlling, and information technologies are needed. Currently, we are moving in that direction, but the infrastructure is still lacking. </a:t>
            </a:r>
          </a:p>
          <a:p>
            <a:endParaRPr lang="en-US" noProof="0"/>
          </a:p>
          <a:p>
            <a:r>
              <a:rPr lang="en-US" noProof="0"/>
              <a:t>Naturally, security concerns arise when we start using more advanced load-controlling technologies. It could be catastrophic if system information security or connections between devices were compromised during the contingent event. </a:t>
            </a:r>
          </a:p>
          <a:p>
            <a:endParaRPr lang="en-US" noProof="0"/>
          </a:p>
          <a:p>
            <a:r>
              <a:rPr lang="en-US" noProof="0"/>
              <a:t>Also, for DR to be fully optimized and efficient, we must be able to forecast loads and generation accurately. This has proven increasingly difficult when more and more intermittent renewable energy is integrated into the networks. </a:t>
            </a:r>
          </a:p>
          <a:p>
            <a:endParaRPr lang="en-US" noProof="0"/>
          </a:p>
          <a:p>
            <a:r>
              <a:rPr lang="en-US" noProof="0"/>
              <a:t>Finally, the market and regulatory framework do not fully support demand response. Currently, demand response is mainly used as emergency contingency support and ancillary services with limited participation in the day-ahead market. Meaning participation in direct bidding of the market and contracts between individual market stakeholders. These actions take place hours before the actual consumption of electricity which does not allow DR to be fully utilized. It forces DR to be planned multiple hours before and significant advance notice is required before loads can be adjusted during emergencies.</a:t>
            </a:r>
          </a:p>
        </p:txBody>
      </p:sp>
    </p:spTree>
    <p:extLst>
      <p:ext uri="{BB962C8B-B14F-4D97-AF65-F5344CB8AC3E}">
        <p14:creationId xmlns:p14="http://schemas.microsoft.com/office/powerpoint/2010/main" val="359150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Demand response aims to fix the difference between supply and demand by shifting peak loads away from the lowest capacity times. This is achieved by large reserves on the load side, and it results to improved grid security, economic efficiency and integration of renewable energy.</a:t>
            </a:r>
          </a:p>
          <a:p>
            <a:endParaRPr lang="en-US"/>
          </a:p>
          <a:p>
            <a:r>
              <a:rPr lang="en-US"/>
              <a:t>In order to effectively take advantage of DR and guarantee security of the power systems, accurate supply and load forecasting is necessary. This becomes more and more important when amount of renewable energy increases in the power systems.</a:t>
            </a:r>
          </a:p>
          <a:p>
            <a:endParaRPr lang="en-US"/>
          </a:p>
          <a:p>
            <a:r>
              <a:rPr lang="en-US"/>
              <a:t>Finally, demand response improves system stability by frequency control and load optimization. </a:t>
            </a:r>
          </a:p>
          <a:p>
            <a:endParaRPr lang="en-US"/>
          </a:p>
          <a:p>
            <a:endParaRPr lang="en-US"/>
          </a:p>
        </p:txBody>
      </p:sp>
    </p:spTree>
    <p:extLst>
      <p:ext uri="{BB962C8B-B14F-4D97-AF65-F5344CB8AC3E}">
        <p14:creationId xmlns:p14="http://schemas.microsoft.com/office/powerpoint/2010/main" val="37092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61042"/>
            <a:ext cx="7777274" cy="1270004"/>
          </a:xfrm>
        </p:spPr>
        <p:txBody>
          <a:bodyPr>
            <a:normAutofit/>
          </a:bodyPr>
          <a:lstStyle/>
          <a:p>
            <a:r>
              <a:rPr lang="fi-FI" sz="3200">
                <a:ea typeface="ＭＳ Ｐゴシック"/>
              </a:rPr>
              <a:t>ELEC-E8423 - Smart Grid</a:t>
            </a:r>
            <a:br>
              <a:rPr lang="fi-FI" sz="3200"/>
            </a:br>
            <a:r>
              <a:rPr lang="en-US" sz="1800">
                <a:ea typeface="ＭＳ Ｐゴシック"/>
              </a:rPr>
              <a:t>Demand response in power system energy balance management</a:t>
            </a:r>
            <a:r>
              <a:rPr lang="fi-FI">
                <a:ea typeface="ＭＳ Ｐゴシック"/>
              </a:rPr>
              <a:t> </a:t>
            </a:r>
            <a:endParaRPr lang="en-US" sz="3200" i="1"/>
          </a:p>
        </p:txBody>
      </p:sp>
      <p:sp>
        <p:nvSpPr>
          <p:cNvPr id="3" name="Subtitle 2"/>
          <p:cNvSpPr>
            <a:spLocks noGrp="1"/>
          </p:cNvSpPr>
          <p:nvPr>
            <p:ph type="subTitle" idx="1"/>
          </p:nvPr>
        </p:nvSpPr>
        <p:spPr>
          <a:xfrm>
            <a:off x="667418" y="4568087"/>
            <a:ext cx="6285600" cy="1323370"/>
          </a:xfrm>
        </p:spPr>
        <p:txBody>
          <a:bodyPr>
            <a:normAutofit/>
          </a:bodyPr>
          <a:lstStyle/>
          <a:p>
            <a:r>
              <a:rPr lang="en-US" i="1">
                <a:ea typeface="ＭＳ Ｐゴシック"/>
              </a:rPr>
              <a:t>Miika </a:t>
            </a:r>
            <a:r>
              <a:rPr lang="en-US" i="1" err="1">
                <a:ea typeface="ＭＳ Ｐゴシック"/>
              </a:rPr>
              <a:t>Suutala</a:t>
            </a:r>
            <a:endParaRPr lang="en-US" err="1"/>
          </a:p>
          <a:p>
            <a:r>
              <a:rPr lang="en-US" i="1">
                <a:ea typeface="ＭＳ Ｐゴシック"/>
              </a:rPr>
              <a:t>Emil Lindström</a:t>
            </a:r>
            <a:endParaRPr lang="en-US" i="1"/>
          </a:p>
          <a:p>
            <a:endParaRPr lang="en-US"/>
          </a:p>
        </p:txBody>
      </p:sp>
      <p:sp>
        <p:nvSpPr>
          <p:cNvPr id="6" name="Text Placeholder 5"/>
          <p:cNvSpPr>
            <a:spLocks noGrp="1"/>
          </p:cNvSpPr>
          <p:nvPr>
            <p:ph type="body" sz="quarter" idx="18"/>
          </p:nvPr>
        </p:nvSpPr>
        <p:spPr>
          <a:xfrm>
            <a:off x="7554461" y="5229772"/>
            <a:ext cx="795213" cy="457200"/>
          </a:xfrm>
        </p:spPr>
        <p:txBody>
          <a:bodyPr/>
          <a:lstStyle/>
          <a:p>
            <a:r>
              <a:rPr lang="fi-FI">
                <a:solidFill>
                  <a:schemeClr val="bg1"/>
                </a:solidFill>
                <a:ea typeface="ＭＳ Ｐゴシック"/>
              </a:rPr>
              <a:t>16.3.2021</a:t>
            </a:r>
            <a:endParaRPr lang="fi-FI">
              <a:solidFill>
                <a:schemeClr val="bg1"/>
              </a:solidFill>
            </a:endParaRPr>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vert="horz" wrap="square" lIns="0" tIns="0" rIns="0" bIns="0" numCol="1" anchor="t" anchorCtr="0" compatLnSpc="1">
            <a:prstTxWarp prst="textNoShape">
              <a:avLst/>
            </a:prstTxWarp>
            <a:noAutofit/>
          </a:bodyPr>
          <a:lstStyle/>
          <a:p>
            <a:pPr marL="0" indent="0">
              <a:lnSpc>
                <a:spcPct val="100000"/>
              </a:lnSpc>
            </a:pPr>
            <a:r>
              <a:rPr lang="en-US" sz="1200" b="0">
                <a:latin typeface="Times New Roman"/>
                <a:ea typeface="ＭＳ Ｐゴシック"/>
                <a:cs typeface="Times New Roman"/>
              </a:rPr>
              <a:t>Palensky, P. &amp; Dietrich, P. 2011. Demand Side Management: Demand Response, Intelligent Energy Systems, and Smart Loads. </a:t>
            </a:r>
            <a:r>
              <a:rPr lang="en-US" sz="1200" b="0" i="1">
                <a:latin typeface="Times New Roman"/>
                <a:ea typeface="ＭＳ Ｐゴシック"/>
                <a:cs typeface="Times New Roman"/>
              </a:rPr>
              <a:t>IEEE Transactions on Industrial Informatics</a:t>
            </a:r>
            <a:r>
              <a:rPr lang="en-US" sz="1200" b="0">
                <a:latin typeface="Times New Roman"/>
                <a:ea typeface="ＭＳ Ｐゴシック"/>
                <a:cs typeface="Times New Roman"/>
              </a:rPr>
              <a:t>, vol. 7(3), pp. 381-388.</a:t>
            </a:r>
          </a:p>
          <a:p>
            <a:pPr marL="0" indent="0">
              <a:lnSpc>
                <a:spcPct val="100000"/>
              </a:lnSpc>
            </a:pP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err="1">
                <a:latin typeface="Times New Roman"/>
                <a:ea typeface="ＭＳ Ｐゴシック"/>
                <a:cs typeface="Times New Roman"/>
              </a:rPr>
              <a:t>Strbac</a:t>
            </a:r>
            <a:r>
              <a:rPr lang="en-US" sz="1200" b="0">
                <a:latin typeface="Times New Roman"/>
                <a:ea typeface="ＭＳ Ｐゴシック"/>
                <a:cs typeface="Times New Roman"/>
              </a:rPr>
              <a:t> G. P. 2008. Demand side management: Benefits and challenges. </a:t>
            </a:r>
            <a:r>
              <a:rPr lang="en-US" sz="1200" b="0" i="1">
                <a:latin typeface="Times New Roman"/>
                <a:ea typeface="ＭＳ Ｐゴシック"/>
                <a:cs typeface="Times New Roman"/>
              </a:rPr>
              <a:t>Science Direct</a:t>
            </a:r>
            <a:r>
              <a:rPr lang="en-US" sz="1200" b="0">
                <a:latin typeface="Times New Roman"/>
                <a:ea typeface="ＭＳ Ｐゴシック"/>
                <a:cs typeface="Times New Roman"/>
              </a:rPr>
              <a:t>, </a:t>
            </a:r>
            <a:r>
              <a:rPr lang="en-US" sz="1200" b="0" i="1">
                <a:latin typeface="Times New Roman"/>
                <a:ea typeface="ＭＳ Ｐゴシック"/>
                <a:cs typeface="Times New Roman"/>
              </a:rPr>
              <a:t>Energy Policy</a:t>
            </a:r>
            <a:r>
              <a:rPr lang="en-US" sz="1200" b="0">
                <a:latin typeface="Times New Roman"/>
                <a:ea typeface="ＭＳ Ｐゴシック"/>
                <a:cs typeface="Times New Roman"/>
              </a:rPr>
              <a:t>, vol. 36(12), pp. 4419-4426. </a:t>
            </a: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a:latin typeface="Times New Roman"/>
                <a:ea typeface="ＭＳ Ｐゴシック"/>
                <a:cs typeface="Times New Roman"/>
              </a:rPr>
              <a:t>Available: https://doi.org/10.1016/j.enpol.2008.09.030.</a:t>
            </a:r>
          </a:p>
          <a:p>
            <a:pPr marL="0" indent="0">
              <a:lnSpc>
                <a:spcPct val="100000"/>
              </a:lnSpc>
            </a:pP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a:latin typeface="Times New Roman"/>
                <a:ea typeface="ＭＳ Ｐゴシック"/>
                <a:cs typeface="Times New Roman"/>
              </a:rPr>
              <a:t>O’Connell, N. &amp; Pinson, P. &amp; Madsen, H. &amp; O’Malley, P. 2014. Benefits and challenges of electrical demand response: A critical review. </a:t>
            </a:r>
            <a:r>
              <a:rPr lang="en-US" sz="1200" b="0" i="1">
                <a:latin typeface="Times New Roman"/>
                <a:ea typeface="ＭＳ Ｐゴシック"/>
                <a:cs typeface="Times New Roman"/>
              </a:rPr>
              <a:t>Science Direct</a:t>
            </a:r>
            <a:r>
              <a:rPr lang="en-US" sz="1200" b="0">
                <a:latin typeface="Times New Roman"/>
                <a:ea typeface="ＭＳ Ｐゴシック"/>
                <a:cs typeface="Times New Roman"/>
              </a:rPr>
              <a:t>, </a:t>
            </a:r>
            <a:r>
              <a:rPr lang="en-US" sz="1200" b="0" i="1">
                <a:latin typeface="Times New Roman"/>
                <a:ea typeface="ＭＳ Ｐゴシック"/>
                <a:cs typeface="Times New Roman"/>
              </a:rPr>
              <a:t>Renewable and Sustainable Energy Reviews</a:t>
            </a:r>
            <a:r>
              <a:rPr lang="en-US" sz="1200" b="0">
                <a:latin typeface="Times New Roman"/>
                <a:ea typeface="ＭＳ Ｐゴシック"/>
                <a:cs typeface="Times New Roman"/>
              </a:rPr>
              <a:t>, vol. 39, pp. 686-699. Available: https://doi.org/10.1016/j.rser.2014.07.098.</a:t>
            </a:r>
          </a:p>
          <a:p>
            <a:pPr marL="0" indent="0">
              <a:lnSpc>
                <a:spcPct val="100000"/>
              </a:lnSpc>
            </a:pP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a:latin typeface="Times New Roman"/>
                <a:ea typeface="ＭＳ Ｐゴシック"/>
                <a:cs typeface="Times New Roman"/>
              </a:rPr>
              <a:t>Lu, S. &amp; Samaan, N. &amp; Diao, R. &amp; Elizondo, M. &amp; </a:t>
            </a:r>
            <a:r>
              <a:rPr lang="en-US" sz="1200" b="0" err="1">
                <a:latin typeface="Times New Roman"/>
                <a:ea typeface="ＭＳ Ｐゴシック"/>
                <a:cs typeface="Times New Roman"/>
              </a:rPr>
              <a:t>Jin</a:t>
            </a:r>
            <a:r>
              <a:rPr lang="en-US" sz="1200" b="0">
                <a:latin typeface="Times New Roman"/>
                <a:ea typeface="ＭＳ Ｐゴシック"/>
                <a:cs typeface="Times New Roman"/>
              </a:rPr>
              <a:t>, C. &amp; Mayhorn, E. &amp; Zhang, Y. &amp; Kirkham, H. 2011. Centralized and decentralized control for demand response. </a:t>
            </a:r>
            <a:r>
              <a:rPr lang="en-US" sz="1200" b="0" i="1">
                <a:latin typeface="Times New Roman"/>
                <a:ea typeface="ＭＳ Ｐゴシック"/>
                <a:cs typeface="Times New Roman"/>
              </a:rPr>
              <a:t>ISGT 2011 Anaheim, CA, USA. </a:t>
            </a:r>
            <a:r>
              <a:rPr lang="en-US" sz="1200" b="0">
                <a:latin typeface="Times New Roman"/>
                <a:ea typeface="ＭＳ Ｐゴシック"/>
                <a:cs typeface="Times New Roman"/>
              </a:rPr>
              <a:t>pp. 1-8. DOI: 10.1109/ISGT.2011.5759191.</a:t>
            </a:r>
          </a:p>
          <a:p>
            <a:pPr marL="0" indent="0">
              <a:lnSpc>
                <a:spcPct val="100000"/>
              </a:lnSpc>
            </a:pP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a:latin typeface="Times New Roman"/>
                <a:ea typeface="ＭＳ Ｐゴシック"/>
                <a:cs typeface="Times New Roman"/>
              </a:rPr>
              <a:t>Giovanelli, C. &amp; </a:t>
            </a:r>
            <a:r>
              <a:rPr lang="en-US" sz="1200" b="0" err="1">
                <a:latin typeface="Times New Roman"/>
                <a:ea typeface="ＭＳ Ｐゴシック"/>
                <a:cs typeface="Times New Roman"/>
              </a:rPr>
              <a:t>Kilkki</a:t>
            </a:r>
            <a:r>
              <a:rPr lang="en-US" sz="1200" b="0">
                <a:latin typeface="Times New Roman"/>
                <a:ea typeface="ＭＳ Ｐゴシック"/>
                <a:cs typeface="Times New Roman"/>
              </a:rPr>
              <a:t>, O. &amp; </a:t>
            </a:r>
            <a:r>
              <a:rPr lang="en-US" sz="1200" b="0" err="1">
                <a:latin typeface="Times New Roman"/>
                <a:ea typeface="ＭＳ Ｐゴシック"/>
                <a:cs typeface="Times New Roman"/>
              </a:rPr>
              <a:t>Sierla</a:t>
            </a:r>
            <a:r>
              <a:rPr lang="en-US" sz="1200" b="0">
                <a:latin typeface="Times New Roman"/>
                <a:ea typeface="ＭＳ Ｐゴシック"/>
                <a:cs typeface="Times New Roman"/>
              </a:rPr>
              <a:t>, S. &amp; </a:t>
            </a:r>
            <a:r>
              <a:rPr lang="en-US" sz="1200" b="0" err="1">
                <a:latin typeface="Times New Roman"/>
                <a:ea typeface="ＭＳ Ｐゴシック"/>
                <a:cs typeface="Times New Roman"/>
              </a:rPr>
              <a:t>Seilonen</a:t>
            </a:r>
            <a:r>
              <a:rPr lang="en-US" sz="1200" b="0">
                <a:latin typeface="Times New Roman"/>
                <a:ea typeface="ＭＳ Ｐゴシック"/>
                <a:cs typeface="Times New Roman"/>
              </a:rPr>
              <a:t>, I. &amp; </a:t>
            </a:r>
            <a:r>
              <a:rPr lang="en-US" sz="1200" b="0" err="1">
                <a:latin typeface="Times New Roman"/>
                <a:ea typeface="ＭＳ Ｐゴシック"/>
                <a:cs typeface="Times New Roman"/>
              </a:rPr>
              <a:t>Vyatkin</a:t>
            </a:r>
            <a:r>
              <a:rPr lang="en-US" sz="1200" b="0">
                <a:latin typeface="Times New Roman"/>
                <a:ea typeface="ＭＳ Ｐゴシック"/>
                <a:cs typeface="Times New Roman"/>
              </a:rPr>
              <a:t>, V. 2019. Task allocation algorithm for energy resources providing frequency containment reserves. </a:t>
            </a:r>
            <a:r>
              <a:rPr lang="en-US" sz="1200" b="0" i="1">
                <a:latin typeface="Times New Roman"/>
                <a:ea typeface="ＭＳ Ｐゴシック"/>
                <a:cs typeface="Times New Roman"/>
              </a:rPr>
              <a:t>IEEE Transactions on Industrial Informatics</a:t>
            </a:r>
            <a:r>
              <a:rPr lang="en-US" sz="1200" b="0">
                <a:latin typeface="Times New Roman"/>
                <a:ea typeface="ＭＳ Ｐゴシック"/>
                <a:cs typeface="Times New Roman"/>
              </a:rPr>
              <a:t>, vol. 15(2). pp. 677-688. Available: DOI: 10.1109/TII.2018.2821676.</a:t>
            </a:r>
          </a:p>
          <a:p>
            <a:pPr marL="0" indent="0">
              <a:lnSpc>
                <a:spcPct val="100000"/>
              </a:lnSpc>
            </a:pPr>
            <a:endParaRPr lang="en-US" sz="1200" b="0">
              <a:latin typeface="Times New Roman" panose="02020603050405020304" pitchFamily="18" charset="0"/>
              <a:cs typeface="Times New Roman" panose="02020603050405020304" pitchFamily="18" charset="0"/>
            </a:endParaRPr>
          </a:p>
          <a:p>
            <a:pPr marL="0" indent="0">
              <a:lnSpc>
                <a:spcPct val="100000"/>
              </a:lnSpc>
            </a:pPr>
            <a:r>
              <a:rPr lang="en-US" sz="1200" b="0">
                <a:latin typeface="Times New Roman"/>
                <a:ea typeface="+mn-lt"/>
                <a:cs typeface="+mn-lt"/>
              </a:rPr>
              <a:t>Reserves and balancing power, </a:t>
            </a:r>
            <a:r>
              <a:rPr lang="en-US" sz="1200" b="0" err="1">
                <a:latin typeface="Times New Roman"/>
                <a:ea typeface="+mn-lt"/>
                <a:cs typeface="+mn-lt"/>
              </a:rPr>
              <a:t>Fingrid</a:t>
            </a:r>
            <a:r>
              <a:rPr lang="en-US" sz="1200" b="0">
                <a:latin typeface="Times New Roman"/>
                <a:ea typeface="+mn-lt"/>
                <a:cs typeface="+mn-lt"/>
              </a:rPr>
              <a:t>, viewed on 14 March 2021. https://www.fingrid.fi/en/electricity-market/reserves_and_balancing/#reserve-obligations-and-procurement-sources.</a:t>
            </a:r>
            <a:endParaRPr lang="en-US" sz="1200">
              <a:latin typeface="Times New Roman"/>
            </a:endParaRPr>
          </a:p>
          <a:p>
            <a:pPr marL="0" indent="0">
              <a:lnSpc>
                <a:spcPct val="150000"/>
              </a:lnSpc>
            </a:pPr>
            <a:endParaRPr lang="en-US" sz="1100" b="0">
              <a:latin typeface="Times New Roman" panose="02020603050405020304" pitchFamily="18" charset="0"/>
              <a:cs typeface="Times New Roman" panose="02020603050405020304" pitchFamily="18" charset="0"/>
            </a:endParaRPr>
          </a:p>
          <a:p>
            <a:pPr marL="0" indent="0">
              <a:lnSpc>
                <a:spcPct val="150000"/>
              </a:lnSpc>
            </a:pPr>
            <a:endParaRPr lang="en-US" sz="1100"/>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2610" y="1298157"/>
            <a:ext cx="7988990" cy="2930020"/>
          </a:xfrm>
        </p:spPr>
        <p:txBody>
          <a:bodyPr>
            <a:normAutofit/>
          </a:bodyPr>
          <a:lstStyle/>
          <a:p>
            <a:pPr marL="0" indent="0" eaLnBrk="1" hangingPunct="1">
              <a:lnSpc>
                <a:spcPct val="160000"/>
              </a:lnSpc>
            </a:pPr>
            <a:endParaRPr lang="en-US">
              <a:ea typeface="ＭＳ Ｐゴシック"/>
            </a:endParaRPr>
          </a:p>
          <a:p>
            <a:pPr marL="0" indent="0">
              <a:lnSpc>
                <a:spcPct val="160000"/>
              </a:lnSpc>
            </a:pPr>
            <a:r>
              <a:rPr lang="en-FI" sz="1800" b="0">
                <a:ea typeface="ＭＳ Ｐゴシック"/>
              </a:rPr>
              <a:t>Intermittent &amp; distributed renewable generation introduces new challenges for energy utilization</a:t>
            </a:r>
            <a:endParaRPr lang="en-US" sz="1800" b="0"/>
          </a:p>
          <a:p>
            <a:pPr marL="285750" indent="-285750">
              <a:lnSpc>
                <a:spcPct val="160000"/>
              </a:lnSpc>
              <a:buFont typeface="Arial" panose="020B0604020202020204" pitchFamily="34" charset="0"/>
              <a:buChar char="•"/>
            </a:pPr>
            <a:r>
              <a:rPr lang="en-FI" sz="1800"/>
              <a:t>	</a:t>
            </a:r>
            <a:r>
              <a:rPr lang="en-FI" sz="1800" b="0"/>
              <a:t>High hourly/daily variance in available power</a:t>
            </a:r>
          </a:p>
          <a:p>
            <a:pPr marL="681038" lvl="2" indent="0">
              <a:lnSpc>
                <a:spcPct val="160000"/>
              </a:lnSpc>
              <a:buNone/>
            </a:pPr>
            <a:r>
              <a:rPr lang="en-FI" sz="1800"/>
              <a:t>→ Undesired mismatch between supply and demand</a:t>
            </a:r>
          </a:p>
          <a:p>
            <a:pPr marL="681038" lvl="2" indent="0">
              <a:lnSpc>
                <a:spcPct val="160000"/>
              </a:lnSpc>
              <a:buNone/>
            </a:pPr>
            <a:r>
              <a:rPr lang="en-FI" sz="1800"/>
              <a:t>		</a:t>
            </a:r>
            <a:endParaRPr lang="en-US" sz="1800"/>
          </a:p>
        </p:txBody>
      </p:sp>
      <p:sp>
        <p:nvSpPr>
          <p:cNvPr id="3" name="Title 2"/>
          <p:cNvSpPr>
            <a:spLocks noGrp="1"/>
          </p:cNvSpPr>
          <p:nvPr>
            <p:ph type="ctrTitle"/>
          </p:nvPr>
        </p:nvSpPr>
        <p:spPr/>
        <p:txBody>
          <a:bodyPr/>
          <a:lstStyle/>
          <a:p>
            <a:r>
              <a:rPr lang="en-GB">
                <a:ea typeface="ＭＳ Ｐゴシック"/>
              </a:rPr>
              <a:t>Introduction</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07.02.2018</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dirty="0" smtClean="0"/>
              <a:pPr>
                <a:defRPr/>
              </a:pPr>
              <a:t>2</a:t>
            </a:fld>
            <a:endParaRPr lang="en-US" altLang="en-US"/>
          </a:p>
        </p:txBody>
      </p:sp>
      <p:sp>
        <p:nvSpPr>
          <p:cNvPr id="6" name="Arrow: Right 5">
            <a:extLst>
              <a:ext uri="{FF2B5EF4-FFF2-40B4-BE49-F238E27FC236}">
                <a16:creationId xmlns:a16="http://schemas.microsoft.com/office/drawing/2014/main" id="{9B99644A-CDC1-4744-8A2E-4823238B7F22}"/>
              </a:ext>
            </a:extLst>
          </p:cNvPr>
          <p:cNvSpPr/>
          <p:nvPr/>
        </p:nvSpPr>
        <p:spPr>
          <a:xfrm>
            <a:off x="1701600" y="4141374"/>
            <a:ext cx="1876927" cy="635268"/>
          </a:xfrm>
          <a:prstGeom prst="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 name="TextBox 8">
            <a:extLst>
              <a:ext uri="{FF2B5EF4-FFF2-40B4-BE49-F238E27FC236}">
                <a16:creationId xmlns:a16="http://schemas.microsoft.com/office/drawing/2014/main" id="{84451E8E-71DB-48A3-A367-5978AE061BD5}"/>
              </a:ext>
            </a:extLst>
          </p:cNvPr>
          <p:cNvSpPr txBox="1"/>
          <p:nvPr/>
        </p:nvSpPr>
        <p:spPr>
          <a:xfrm>
            <a:off x="3674780" y="4043510"/>
            <a:ext cx="3084093" cy="830997"/>
          </a:xfrm>
          <a:prstGeom prst="rect">
            <a:avLst/>
          </a:prstGeom>
          <a:noFill/>
        </p:spPr>
        <p:txBody>
          <a:bodyPr wrap="square" lIns="91440" tIns="45720" rIns="91440" bIns="45720" rtlCol="0" anchor="t">
            <a:spAutoFit/>
          </a:bodyPr>
          <a:lstStyle/>
          <a:p>
            <a:r>
              <a:rPr lang="en-GB" sz="2400">
                <a:latin typeface="Arial"/>
                <a:ea typeface="ＭＳ Ｐゴシック"/>
                <a:cs typeface="Arial"/>
              </a:rPr>
              <a:t>Demand response as a possible solution</a:t>
            </a:r>
          </a:p>
        </p:txBody>
      </p:sp>
      <p:sp>
        <p:nvSpPr>
          <p:cNvPr id="10" name="Rectangle 9">
            <a:extLst>
              <a:ext uri="{FF2B5EF4-FFF2-40B4-BE49-F238E27FC236}">
                <a16:creationId xmlns:a16="http://schemas.microsoft.com/office/drawing/2014/main" id="{5AC01E00-49A3-48D5-A216-39A6D3616875}"/>
              </a:ext>
            </a:extLst>
          </p:cNvPr>
          <p:cNvSpPr/>
          <p:nvPr/>
        </p:nvSpPr>
        <p:spPr>
          <a:xfrm>
            <a:off x="3190461" y="6231834"/>
            <a:ext cx="874644" cy="1689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389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802DF8-85D0-471C-8C31-09554C25C682}"/>
              </a:ext>
            </a:extLst>
          </p:cNvPr>
          <p:cNvSpPr>
            <a:spLocks noGrp="1"/>
          </p:cNvSpPr>
          <p:nvPr>
            <p:ph type="body" sz="quarter" idx="13"/>
          </p:nvPr>
        </p:nvSpPr>
        <p:spPr>
          <a:xfrm>
            <a:off x="572400" y="1479604"/>
            <a:ext cx="4569622" cy="3543439"/>
          </a:xfrm>
        </p:spPr>
        <p:txBody>
          <a:bodyPr>
            <a:normAutofit/>
          </a:bodyPr>
          <a:lstStyle/>
          <a:p>
            <a:pPr>
              <a:lnSpc>
                <a:spcPct val="100000"/>
              </a:lnSpc>
            </a:pPr>
            <a:r>
              <a:rPr lang="en-US" sz="2300" b="0">
                <a:ea typeface="ＭＳ Ｐゴシック"/>
              </a:rPr>
              <a:t>Optimization of supply and demand</a:t>
            </a:r>
          </a:p>
          <a:p>
            <a:pPr>
              <a:lnSpc>
                <a:spcPct val="100000"/>
              </a:lnSpc>
            </a:pPr>
            <a:endParaRPr lang="en-US" sz="2300">
              <a:ea typeface="ＭＳ Ｐゴシック"/>
            </a:endParaRPr>
          </a:p>
          <a:p>
            <a:pPr>
              <a:lnSpc>
                <a:spcPct val="100000"/>
              </a:lnSpc>
              <a:buFont typeface="Arial" panose="020B0604020202020204" pitchFamily="34" charset="0"/>
              <a:buChar char="•"/>
            </a:pPr>
            <a:r>
              <a:rPr lang="en-US" sz="2300">
                <a:ea typeface="ＭＳ Ｐゴシック"/>
              </a:rPr>
              <a:t>Shiftable loads</a:t>
            </a:r>
          </a:p>
          <a:p>
            <a:pPr>
              <a:lnSpc>
                <a:spcPct val="100000"/>
              </a:lnSpc>
              <a:buFont typeface="Arial" panose="020B0604020202020204" pitchFamily="34" charset="0"/>
              <a:buChar char="•"/>
            </a:pPr>
            <a:r>
              <a:rPr lang="en-US" sz="2300">
                <a:ea typeface="ＭＳ Ｐゴシック"/>
              </a:rPr>
              <a:t>Interruptible loads</a:t>
            </a:r>
          </a:p>
          <a:p>
            <a:pPr>
              <a:lnSpc>
                <a:spcPct val="100000"/>
              </a:lnSpc>
              <a:buFont typeface="Arial" panose="020B0604020202020204" pitchFamily="34" charset="0"/>
              <a:buChar char="•"/>
            </a:pPr>
            <a:endParaRPr lang="en-US" sz="2300">
              <a:ea typeface="ＭＳ Ｐゴシック"/>
            </a:endParaRPr>
          </a:p>
          <a:p>
            <a:pPr marL="0" indent="0">
              <a:lnSpc>
                <a:spcPct val="100000"/>
              </a:lnSpc>
            </a:pPr>
            <a:r>
              <a:rPr lang="en-US" sz="2300" b="0">
                <a:ea typeface="ＭＳ Ｐゴシック"/>
              </a:rPr>
              <a:t>Requires communication</a:t>
            </a:r>
          </a:p>
          <a:p>
            <a:pPr>
              <a:buFont typeface="Arial" panose="020B0604020202020204" pitchFamily="34" charset="0"/>
              <a:buChar char="•"/>
            </a:pPr>
            <a:endParaRPr lang="en-US">
              <a:ea typeface="ＭＳ Ｐゴシック"/>
            </a:endParaRPr>
          </a:p>
          <a:p>
            <a:endParaRPr lang="en-US"/>
          </a:p>
        </p:txBody>
      </p:sp>
      <p:sp>
        <p:nvSpPr>
          <p:cNvPr id="3" name="Title 2">
            <a:extLst>
              <a:ext uri="{FF2B5EF4-FFF2-40B4-BE49-F238E27FC236}">
                <a16:creationId xmlns:a16="http://schemas.microsoft.com/office/drawing/2014/main" id="{B7892E7B-3F04-4C47-A4D1-552E0417656B}"/>
              </a:ext>
            </a:extLst>
          </p:cNvPr>
          <p:cNvSpPr>
            <a:spLocks noGrp="1"/>
          </p:cNvSpPr>
          <p:nvPr>
            <p:ph type="ctrTitle"/>
          </p:nvPr>
        </p:nvSpPr>
        <p:spPr/>
        <p:txBody>
          <a:bodyPr/>
          <a:lstStyle/>
          <a:p>
            <a:r>
              <a:rPr lang="en-US">
                <a:ea typeface="ＭＳ Ｐゴシック"/>
              </a:rPr>
              <a:t>Demand Response and Load Management</a:t>
            </a:r>
            <a:endParaRPr lang="en-US"/>
          </a:p>
        </p:txBody>
      </p:sp>
      <p:sp>
        <p:nvSpPr>
          <p:cNvPr id="4" name="Text Placeholder 3">
            <a:extLst>
              <a:ext uri="{FF2B5EF4-FFF2-40B4-BE49-F238E27FC236}">
                <a16:creationId xmlns:a16="http://schemas.microsoft.com/office/drawing/2014/main" id="{0960D7B7-FFC3-4ECF-BB1F-C44F07E00F97}"/>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40138C21-438A-47D2-BD02-F9C2B5EACCD4}"/>
              </a:ext>
            </a:extLst>
          </p:cNvPr>
          <p:cNvSpPr>
            <a:spLocks noGrp="1"/>
          </p:cNvSpPr>
          <p:nvPr>
            <p:ph type="body" sz="quarter" idx="17"/>
          </p:nvPr>
        </p:nvSpPr>
        <p:spPr/>
        <p:txBody>
          <a:bodyPr/>
          <a:lstStyle/>
          <a:p>
            <a:endParaRPr lang="en-US"/>
          </a:p>
        </p:txBody>
      </p:sp>
      <p:sp>
        <p:nvSpPr>
          <p:cNvPr id="7" name="Slide Number Placeholder 6">
            <a:extLst>
              <a:ext uri="{FF2B5EF4-FFF2-40B4-BE49-F238E27FC236}">
                <a16:creationId xmlns:a16="http://schemas.microsoft.com/office/drawing/2014/main" id="{D652E5F0-B1E5-4E75-AF6C-068126D98503}"/>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1026" name="Picture 2">
            <a:extLst>
              <a:ext uri="{FF2B5EF4-FFF2-40B4-BE49-F238E27FC236}">
                <a16:creationId xmlns:a16="http://schemas.microsoft.com/office/drawing/2014/main" id="{EAC63C09-12A6-46E9-8B53-F569DB2A0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319" y="3534866"/>
            <a:ext cx="4390221" cy="211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8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8227B-CDF9-4C09-808C-818C596C9F39}"/>
              </a:ext>
            </a:extLst>
          </p:cNvPr>
          <p:cNvSpPr>
            <a:spLocks noGrp="1"/>
          </p:cNvSpPr>
          <p:nvPr>
            <p:ph type="body" sz="quarter" idx="13"/>
          </p:nvPr>
        </p:nvSpPr>
        <p:spPr>
          <a:xfrm>
            <a:off x="572399" y="2804736"/>
            <a:ext cx="3462705" cy="1436193"/>
          </a:xfrm>
        </p:spPr>
        <p:txBody>
          <a:bodyPr/>
          <a:lstStyle/>
          <a:p>
            <a:pPr marL="285750" indent="-285750">
              <a:buChar char="•"/>
            </a:pPr>
            <a:r>
              <a:rPr lang="en-US" sz="1800">
                <a:ea typeface="ＭＳ Ｐゴシック"/>
              </a:rPr>
              <a:t>Increasing consumption </a:t>
            </a:r>
          </a:p>
          <a:p>
            <a:pPr marL="285750" indent="-285750">
              <a:buChar char="•"/>
            </a:pPr>
            <a:endParaRPr lang="en-US" sz="1800">
              <a:ea typeface="ＭＳ Ｐゴシック"/>
            </a:endParaRPr>
          </a:p>
          <a:p>
            <a:pPr marL="285750" indent="-285750">
              <a:buChar char="•"/>
            </a:pPr>
            <a:r>
              <a:rPr lang="en-US" sz="1800">
                <a:ea typeface="ＭＳ Ｐゴシック"/>
              </a:rPr>
              <a:t>Economic efficiency</a:t>
            </a:r>
          </a:p>
          <a:p>
            <a:pPr marL="285750" indent="-285750">
              <a:buChar char="•"/>
            </a:pPr>
            <a:endParaRPr lang="en-US" sz="1800">
              <a:ea typeface="ＭＳ Ｐゴシック"/>
            </a:endParaRPr>
          </a:p>
          <a:p>
            <a:pPr marL="285750" indent="-285750">
              <a:buChar char="•"/>
            </a:pPr>
            <a:r>
              <a:rPr lang="en-US" sz="1800">
                <a:ea typeface="ＭＳ Ｐゴシック"/>
              </a:rPr>
              <a:t>Environmental aspects</a:t>
            </a:r>
          </a:p>
          <a:p>
            <a:pPr marL="285750" indent="-285750">
              <a:buChar char="•"/>
            </a:pPr>
            <a:endParaRPr lang="en-US">
              <a:ea typeface="ＭＳ Ｐゴシック"/>
            </a:endParaRPr>
          </a:p>
          <a:p>
            <a:pPr marL="285750" indent="-285750">
              <a:buChar char="•"/>
            </a:pPr>
            <a:endParaRPr lang="en-US"/>
          </a:p>
        </p:txBody>
      </p:sp>
      <p:sp>
        <p:nvSpPr>
          <p:cNvPr id="3" name="Title 2">
            <a:extLst>
              <a:ext uri="{FF2B5EF4-FFF2-40B4-BE49-F238E27FC236}">
                <a16:creationId xmlns:a16="http://schemas.microsoft.com/office/drawing/2014/main" id="{3A6C8C69-BB69-45D0-BABC-D9E206244ACE}"/>
              </a:ext>
            </a:extLst>
          </p:cNvPr>
          <p:cNvSpPr>
            <a:spLocks noGrp="1"/>
          </p:cNvSpPr>
          <p:nvPr>
            <p:ph type="ctrTitle"/>
          </p:nvPr>
        </p:nvSpPr>
        <p:spPr/>
        <p:txBody>
          <a:bodyPr/>
          <a:lstStyle/>
          <a:p>
            <a:r>
              <a:rPr lang="en-US">
                <a:ea typeface="ＭＳ Ｐゴシック"/>
              </a:rPr>
              <a:t>Main incentives for Demand Response</a:t>
            </a:r>
            <a:endParaRPr lang="en-US"/>
          </a:p>
        </p:txBody>
      </p:sp>
      <p:sp>
        <p:nvSpPr>
          <p:cNvPr id="4" name="Text Placeholder 3">
            <a:extLst>
              <a:ext uri="{FF2B5EF4-FFF2-40B4-BE49-F238E27FC236}">
                <a16:creationId xmlns:a16="http://schemas.microsoft.com/office/drawing/2014/main" id="{6859C954-7BE9-4FAF-B949-374BF6CB73BD}"/>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8B0BE3BB-17A9-4688-A654-A827740598A2}"/>
              </a:ext>
            </a:extLst>
          </p:cNvPr>
          <p:cNvSpPr>
            <a:spLocks noGrp="1"/>
          </p:cNvSpPr>
          <p:nvPr>
            <p:ph type="body" sz="quarter" idx="17"/>
          </p:nvPr>
        </p:nvSpPr>
        <p:spPr/>
        <p:txBody>
          <a:bodyPr/>
          <a:lstStyle/>
          <a:p>
            <a:endParaRPr lang="en-US"/>
          </a:p>
        </p:txBody>
      </p:sp>
      <p:sp>
        <p:nvSpPr>
          <p:cNvPr id="7" name="Slide Number Placeholder 6">
            <a:extLst>
              <a:ext uri="{FF2B5EF4-FFF2-40B4-BE49-F238E27FC236}">
                <a16:creationId xmlns:a16="http://schemas.microsoft.com/office/drawing/2014/main" id="{2EE09D01-8F25-4ABD-89D7-0082C134B018}"/>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11" name="Picture 10" descr="A picture containing city&#10;&#10;Description automatically generated">
            <a:extLst>
              <a:ext uri="{FF2B5EF4-FFF2-40B4-BE49-F238E27FC236}">
                <a16:creationId xmlns:a16="http://schemas.microsoft.com/office/drawing/2014/main" id="{04D186F6-1A2E-425D-9E69-D00074EFFD08}"/>
              </a:ext>
            </a:extLst>
          </p:cNvPr>
          <p:cNvPicPr>
            <a:picLocks noChangeAspect="1"/>
          </p:cNvPicPr>
          <p:nvPr/>
        </p:nvPicPr>
        <p:blipFill>
          <a:blip r:embed="rId3"/>
          <a:stretch>
            <a:fillRect/>
          </a:stretch>
        </p:blipFill>
        <p:spPr>
          <a:xfrm>
            <a:off x="4973637" y="1387740"/>
            <a:ext cx="3597964" cy="2023409"/>
          </a:xfrm>
          <a:prstGeom prst="rect">
            <a:avLst/>
          </a:prstGeom>
        </p:spPr>
      </p:pic>
      <p:pic>
        <p:nvPicPr>
          <p:cNvPr id="8" name="Picture 7">
            <a:extLst>
              <a:ext uri="{FF2B5EF4-FFF2-40B4-BE49-F238E27FC236}">
                <a16:creationId xmlns:a16="http://schemas.microsoft.com/office/drawing/2014/main" id="{668AFB0F-7333-47F8-AC2B-AE48147B804F}"/>
              </a:ext>
            </a:extLst>
          </p:cNvPr>
          <p:cNvPicPr>
            <a:picLocks noChangeAspect="1"/>
          </p:cNvPicPr>
          <p:nvPr/>
        </p:nvPicPr>
        <p:blipFill>
          <a:blip r:embed="rId4"/>
          <a:stretch>
            <a:fillRect/>
          </a:stretch>
        </p:blipFill>
        <p:spPr>
          <a:xfrm>
            <a:off x="4973637" y="3618972"/>
            <a:ext cx="3597963" cy="1806009"/>
          </a:xfrm>
          <a:prstGeom prst="rect">
            <a:avLst/>
          </a:prstGeom>
        </p:spPr>
      </p:pic>
    </p:spTree>
    <p:extLst>
      <p:ext uri="{BB962C8B-B14F-4D97-AF65-F5344CB8AC3E}">
        <p14:creationId xmlns:p14="http://schemas.microsoft.com/office/powerpoint/2010/main" val="336886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784293"/>
            <a:ext cx="7772400" cy="4136400"/>
          </a:xfrm>
        </p:spPr>
        <p:txBody>
          <a:bodyPr>
            <a:normAutofit/>
          </a:bodyPr>
          <a:lstStyle/>
          <a:p>
            <a:pPr>
              <a:lnSpc>
                <a:spcPct val="150000"/>
              </a:lnSpc>
              <a:buFont typeface="Arial" panose="020B0604020202020204" pitchFamily="34" charset="0"/>
              <a:buChar char="•"/>
            </a:pPr>
            <a:r>
              <a:rPr lang="en-US" sz="2400">
                <a:ea typeface="ＭＳ Ｐゴシック"/>
              </a:rPr>
              <a:t>Market DR</a:t>
            </a:r>
          </a:p>
          <a:p>
            <a:pPr lvl="1" indent="-242570">
              <a:lnSpc>
                <a:spcPct val="150000"/>
              </a:lnSpc>
              <a:buFont typeface="Arial" panose="020B0604020202020204" pitchFamily="34" charset="0"/>
              <a:buChar char="•"/>
            </a:pPr>
            <a:r>
              <a:rPr lang="en-US" sz="2000">
                <a:ea typeface="ＭＳ Ｐゴシック"/>
                <a:cs typeface="Arial"/>
              </a:rPr>
              <a:t>Real-time pricing, price signals and incentives</a:t>
            </a:r>
            <a:endParaRPr lang="en-US" sz="2000">
              <a:ea typeface="ＭＳ Ｐゴシック"/>
            </a:endParaRPr>
          </a:p>
          <a:p>
            <a:pPr lvl="1" indent="-242570">
              <a:lnSpc>
                <a:spcPct val="150000"/>
              </a:lnSpc>
              <a:buFont typeface="Arial" panose="020B0604020202020204" pitchFamily="34" charset="0"/>
              <a:buChar char="•"/>
            </a:pPr>
            <a:endParaRPr lang="en-US" sz="2000">
              <a:ea typeface="ＭＳ Ｐゴシック"/>
              <a:cs typeface="Arial"/>
            </a:endParaRPr>
          </a:p>
          <a:p>
            <a:pPr>
              <a:lnSpc>
                <a:spcPct val="150000"/>
              </a:lnSpc>
              <a:buFont typeface="Arial" panose="020B0604020202020204" pitchFamily="34" charset="0"/>
              <a:buChar char="•"/>
            </a:pPr>
            <a:r>
              <a:rPr lang="en-US" sz="2400">
                <a:ea typeface="ＭＳ Ｐゴシック"/>
              </a:rPr>
              <a:t>Physical DR</a:t>
            </a:r>
          </a:p>
          <a:p>
            <a:pPr lvl="1" indent="-242570">
              <a:lnSpc>
                <a:spcPct val="150000"/>
              </a:lnSpc>
              <a:buFont typeface="Arial" panose="020B0604020202020204" pitchFamily="34" charset="0"/>
              <a:buChar char="•"/>
            </a:pPr>
            <a:r>
              <a:rPr lang="en-US" sz="2000">
                <a:ea typeface="ＭＳ Ｐゴシック"/>
              </a:rPr>
              <a:t>Grid management and emergency signals</a:t>
            </a:r>
          </a:p>
          <a:p>
            <a:pPr lvl="1" indent="-242570">
              <a:lnSpc>
                <a:spcPct val="150000"/>
              </a:lnSpc>
              <a:buFont typeface="Arial" panose="020B0604020202020204" pitchFamily="34" charset="0"/>
              <a:buChar char="•"/>
            </a:pPr>
            <a:endParaRPr lang="en-US" sz="2000" b="1">
              <a:ea typeface="ＭＳ Ｐゴシック"/>
            </a:endParaRPr>
          </a:p>
        </p:txBody>
      </p:sp>
      <p:sp>
        <p:nvSpPr>
          <p:cNvPr id="3" name="Title 2"/>
          <p:cNvSpPr>
            <a:spLocks noGrp="1"/>
          </p:cNvSpPr>
          <p:nvPr>
            <p:ph type="ctrTitle"/>
          </p:nvPr>
        </p:nvSpPr>
        <p:spPr/>
        <p:txBody>
          <a:bodyPr/>
          <a:lstStyle/>
          <a:p>
            <a:r>
              <a:rPr lang="en-US">
                <a:ea typeface="ＭＳ Ｐゴシック"/>
              </a:rPr>
              <a:t>Defining demand response strategies</a:t>
            </a:r>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sp>
        <p:nvSpPr>
          <p:cNvPr id="9" name="Text Placeholder 8">
            <a:extLst>
              <a:ext uri="{FF2B5EF4-FFF2-40B4-BE49-F238E27FC236}">
                <a16:creationId xmlns:a16="http://schemas.microsoft.com/office/drawing/2014/main" id="{8D137EF9-44C9-4540-89DB-3F5CEA1CFC03}"/>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52188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C286D-C3F8-4A89-9D2C-D0D789BFFE56}"/>
              </a:ext>
            </a:extLst>
          </p:cNvPr>
          <p:cNvSpPr>
            <a:spLocks noGrp="1"/>
          </p:cNvSpPr>
          <p:nvPr>
            <p:ph type="body" sz="quarter" idx="13"/>
          </p:nvPr>
        </p:nvSpPr>
        <p:spPr>
          <a:xfrm>
            <a:off x="572400" y="1497599"/>
            <a:ext cx="8254467" cy="3729790"/>
          </a:xfrm>
        </p:spPr>
        <p:txBody>
          <a:bodyPr>
            <a:normAutofit/>
          </a:bodyPr>
          <a:lstStyle/>
          <a:p>
            <a:pPr>
              <a:lnSpc>
                <a:spcPct val="150000"/>
              </a:lnSpc>
              <a:buChar char="•"/>
            </a:pPr>
            <a:r>
              <a:rPr lang="en-US" sz="1800">
                <a:ea typeface="ＭＳ Ｐゴシック"/>
              </a:rPr>
              <a:t>Generated power &gt; consumption →</a:t>
            </a:r>
            <a:r>
              <a:rPr lang="en-FI" sz="1800">
                <a:ea typeface="ＭＳ Ｐゴシック"/>
              </a:rPr>
              <a:t> grid frequency increases</a:t>
            </a:r>
          </a:p>
          <a:p>
            <a:pPr marL="0" indent="0">
              <a:lnSpc>
                <a:spcPct val="150000"/>
              </a:lnSpc>
            </a:pPr>
            <a:r>
              <a:rPr lang="en-FI" sz="1800">
                <a:ea typeface="ＭＳ Ｐゴシック"/>
              </a:rPr>
              <a:t> 	- and vice versa</a:t>
            </a:r>
          </a:p>
          <a:p>
            <a:pPr lvl="1" indent="-242570">
              <a:lnSpc>
                <a:spcPct val="150000"/>
              </a:lnSpc>
              <a:buFont typeface="Wingdings" panose="05000000000000000000" pitchFamily="2" charset="2"/>
              <a:buChar char="Ø"/>
            </a:pPr>
            <a:r>
              <a:rPr lang="en-FI" sz="1800" b="0">
                <a:ea typeface="ＭＳ Ｐゴシック"/>
              </a:rPr>
              <a:t>Need for grid frequency balancing</a:t>
            </a:r>
            <a:endParaRPr lang="en-FI" sz="1800">
              <a:ea typeface="ＭＳ Ｐゴシック"/>
            </a:endParaRPr>
          </a:p>
          <a:p>
            <a:pPr lvl="1" indent="-242570">
              <a:lnSpc>
                <a:spcPct val="150000"/>
              </a:lnSpc>
              <a:buFont typeface="Wingdings" panose="05000000000000000000" pitchFamily="2" charset="2"/>
              <a:buChar char="Ø"/>
            </a:pPr>
            <a:endParaRPr lang="en-FI" sz="1600" b="0">
              <a:ea typeface="ＭＳ Ｐゴシック"/>
            </a:endParaRPr>
          </a:p>
          <a:p>
            <a:pPr>
              <a:lnSpc>
                <a:spcPct val="150000"/>
              </a:lnSpc>
              <a:buFont typeface="Arial" panose="020B0604020202020204" pitchFamily="34" charset="0"/>
              <a:buChar char="•"/>
            </a:pPr>
            <a:r>
              <a:rPr lang="en-FI" sz="1800">
                <a:ea typeface="ＭＳ Ｐゴシック"/>
              </a:rPr>
              <a:t>Frequency control strategies:</a:t>
            </a:r>
          </a:p>
          <a:p>
            <a:pPr lvl="1" indent="-242570">
              <a:lnSpc>
                <a:spcPct val="150000"/>
              </a:lnSpc>
              <a:buFont typeface="Arial" panose="020B0604020202020204" pitchFamily="34" charset="0"/>
              <a:buChar char="•"/>
            </a:pPr>
            <a:r>
              <a:rPr lang="en-FI" sz="1800">
                <a:ea typeface="ＭＳ Ｐゴシック"/>
              </a:rPr>
              <a:t>Centralized control</a:t>
            </a:r>
          </a:p>
          <a:p>
            <a:pPr lvl="1" indent="-242570">
              <a:lnSpc>
                <a:spcPct val="150000"/>
              </a:lnSpc>
              <a:buFont typeface="Arial" panose="020B0604020202020204" pitchFamily="34" charset="0"/>
              <a:buChar char="•"/>
            </a:pPr>
            <a:r>
              <a:rPr lang="en-FI" sz="1800">
                <a:ea typeface="ＭＳ Ｐゴシック"/>
              </a:rPr>
              <a:t>Decentralized control</a:t>
            </a:r>
          </a:p>
        </p:txBody>
      </p:sp>
      <p:sp>
        <p:nvSpPr>
          <p:cNvPr id="3" name="Title 2">
            <a:extLst>
              <a:ext uri="{FF2B5EF4-FFF2-40B4-BE49-F238E27FC236}">
                <a16:creationId xmlns:a16="http://schemas.microsoft.com/office/drawing/2014/main" id="{82D9D419-0F74-44D2-AD9A-AB3748DA1BF6}"/>
              </a:ext>
            </a:extLst>
          </p:cNvPr>
          <p:cNvSpPr>
            <a:spLocks noGrp="1"/>
          </p:cNvSpPr>
          <p:nvPr>
            <p:ph type="ctrTitle"/>
          </p:nvPr>
        </p:nvSpPr>
        <p:spPr>
          <a:xfrm>
            <a:off x="504015" y="487740"/>
            <a:ext cx="8251092" cy="900000"/>
          </a:xfrm>
        </p:spPr>
        <p:txBody>
          <a:bodyPr/>
          <a:lstStyle/>
          <a:p>
            <a:r>
              <a:rPr lang="en-GB">
                <a:ea typeface="ＭＳ Ｐゴシック"/>
              </a:rPr>
              <a:t>Frequency control as a means of power balance</a:t>
            </a:r>
            <a:endParaRPr lang="en-GB"/>
          </a:p>
        </p:txBody>
      </p:sp>
      <p:sp>
        <p:nvSpPr>
          <p:cNvPr id="4" name="Text Placeholder 3">
            <a:extLst>
              <a:ext uri="{FF2B5EF4-FFF2-40B4-BE49-F238E27FC236}">
                <a16:creationId xmlns:a16="http://schemas.microsoft.com/office/drawing/2014/main" id="{BB8C9B52-30D5-4A08-8F30-1CBA0C7C0AA3}"/>
              </a:ext>
            </a:extLst>
          </p:cNvPr>
          <p:cNvSpPr>
            <a:spLocks noGrp="1"/>
          </p:cNvSpPr>
          <p:nvPr>
            <p:ph type="body" sz="quarter" idx="16"/>
          </p:nvPr>
        </p:nvSpPr>
        <p:spPr/>
        <p:txBody>
          <a:bodyPr/>
          <a:lstStyle/>
          <a:p>
            <a:endParaRPr lang="en-GB"/>
          </a:p>
        </p:txBody>
      </p:sp>
      <p:sp>
        <p:nvSpPr>
          <p:cNvPr id="5" name="Text Placeholder 4">
            <a:extLst>
              <a:ext uri="{FF2B5EF4-FFF2-40B4-BE49-F238E27FC236}">
                <a16:creationId xmlns:a16="http://schemas.microsoft.com/office/drawing/2014/main" id="{607EF081-2594-4B04-85FD-44F0737024C0}"/>
              </a:ext>
            </a:extLst>
          </p:cNvPr>
          <p:cNvSpPr>
            <a:spLocks noGrp="1"/>
          </p:cNvSpPr>
          <p:nvPr>
            <p:ph type="body" sz="quarter" idx="17"/>
          </p:nvPr>
        </p:nvSpPr>
        <p:spPr/>
        <p:txBody>
          <a:bodyPr/>
          <a:lstStyle/>
          <a:p>
            <a:endParaRPr lang="en-GB"/>
          </a:p>
        </p:txBody>
      </p:sp>
      <p:sp>
        <p:nvSpPr>
          <p:cNvPr id="7" name="Slide Number Placeholder 6">
            <a:extLst>
              <a:ext uri="{FF2B5EF4-FFF2-40B4-BE49-F238E27FC236}">
                <a16:creationId xmlns:a16="http://schemas.microsoft.com/office/drawing/2014/main" id="{34381A61-6067-4176-AD48-73FB772E2269}"/>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pic>
        <p:nvPicPr>
          <p:cNvPr id="8" name="Picture 8" descr="Chart, line chart&#10;&#10;Description automatically generated">
            <a:extLst>
              <a:ext uri="{FF2B5EF4-FFF2-40B4-BE49-F238E27FC236}">
                <a16:creationId xmlns:a16="http://schemas.microsoft.com/office/drawing/2014/main" id="{6E97BE58-092C-4749-AD01-FA704767FE10}"/>
              </a:ext>
            </a:extLst>
          </p:cNvPr>
          <p:cNvPicPr>
            <a:picLocks noChangeAspect="1"/>
          </p:cNvPicPr>
          <p:nvPr/>
        </p:nvPicPr>
        <p:blipFill>
          <a:blip r:embed="rId3"/>
          <a:stretch>
            <a:fillRect/>
          </a:stretch>
        </p:blipFill>
        <p:spPr>
          <a:xfrm>
            <a:off x="4401671" y="3284145"/>
            <a:ext cx="4353436" cy="1798389"/>
          </a:xfrm>
          <a:prstGeom prst="rect">
            <a:avLst/>
          </a:prstGeom>
        </p:spPr>
      </p:pic>
      <p:sp>
        <p:nvSpPr>
          <p:cNvPr id="9" name="TextBox 8">
            <a:extLst>
              <a:ext uri="{FF2B5EF4-FFF2-40B4-BE49-F238E27FC236}">
                <a16:creationId xmlns:a16="http://schemas.microsoft.com/office/drawing/2014/main" id="{8FD7F5DB-12F1-45AB-B122-04EBE2C17FCB}"/>
              </a:ext>
            </a:extLst>
          </p:cNvPr>
          <p:cNvSpPr txBox="1"/>
          <p:nvPr/>
        </p:nvSpPr>
        <p:spPr>
          <a:xfrm>
            <a:off x="4329911" y="5043511"/>
            <a:ext cx="4353436" cy="430887"/>
          </a:xfrm>
          <a:prstGeom prst="rect">
            <a:avLst/>
          </a:prstGeom>
          <a:noFill/>
        </p:spPr>
        <p:txBody>
          <a:bodyPr wrap="square" rtlCol="0">
            <a:spAutoFit/>
          </a:bodyPr>
          <a:lstStyle/>
          <a:p>
            <a:r>
              <a:rPr lang="en-GB" sz="1050">
                <a:solidFill>
                  <a:schemeClr val="bg2">
                    <a:lumMod val="50000"/>
                  </a:schemeClr>
                </a:solidFill>
              </a:rPr>
              <a:t>Power Systems Lecture on Frequency Control of Power System by Matti Lehtonen</a:t>
            </a:r>
            <a:endParaRPr lang="fi-FI" sz="1050">
              <a:solidFill>
                <a:schemeClr val="bg2">
                  <a:lumMod val="50000"/>
                </a:schemeClr>
              </a:solidFill>
            </a:endParaRPr>
          </a:p>
        </p:txBody>
      </p:sp>
    </p:spTree>
    <p:extLst>
      <p:ext uri="{BB962C8B-B14F-4D97-AF65-F5344CB8AC3E}">
        <p14:creationId xmlns:p14="http://schemas.microsoft.com/office/powerpoint/2010/main" val="194077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B4E1E-6AB1-4BB5-B53D-FA1891BA09FD}"/>
              </a:ext>
            </a:extLst>
          </p:cNvPr>
          <p:cNvSpPr>
            <a:spLocks noGrp="1"/>
          </p:cNvSpPr>
          <p:nvPr>
            <p:ph type="body" sz="quarter" idx="13"/>
          </p:nvPr>
        </p:nvSpPr>
        <p:spPr>
          <a:xfrm>
            <a:off x="469210" y="1139234"/>
            <a:ext cx="7988990" cy="900000"/>
          </a:xfrm>
        </p:spPr>
        <p:txBody>
          <a:bodyPr>
            <a:normAutofit/>
          </a:bodyPr>
          <a:lstStyle/>
          <a:p>
            <a:pPr algn="ctr"/>
            <a:endParaRPr lang="en-FI" sz="1800" b="0"/>
          </a:p>
          <a:p>
            <a:pPr algn="ctr"/>
            <a:r>
              <a:rPr lang="en-FI" sz="1800" b="0"/>
              <a:t>Demand response ancillary service markets as frequency control</a:t>
            </a:r>
          </a:p>
          <a:p>
            <a:pPr algn="ctr"/>
            <a:endParaRPr lang="en-FI" sz="1800" b="0"/>
          </a:p>
        </p:txBody>
      </p:sp>
      <p:sp>
        <p:nvSpPr>
          <p:cNvPr id="3" name="Title 2">
            <a:extLst>
              <a:ext uri="{FF2B5EF4-FFF2-40B4-BE49-F238E27FC236}">
                <a16:creationId xmlns:a16="http://schemas.microsoft.com/office/drawing/2014/main" id="{2966E4A4-8226-40B2-98AD-FEFC4CEECFCB}"/>
              </a:ext>
            </a:extLst>
          </p:cNvPr>
          <p:cNvSpPr>
            <a:spLocks noGrp="1"/>
          </p:cNvSpPr>
          <p:nvPr>
            <p:ph type="ctrTitle"/>
          </p:nvPr>
        </p:nvSpPr>
        <p:spPr>
          <a:xfrm>
            <a:off x="577505" y="487740"/>
            <a:ext cx="7772400" cy="900000"/>
          </a:xfrm>
        </p:spPr>
        <p:txBody>
          <a:bodyPr/>
          <a:lstStyle/>
          <a:p>
            <a:r>
              <a:rPr lang="en-FI"/>
              <a:t>Frequency control from ancillary services</a:t>
            </a:r>
            <a:endParaRPr lang="en-GB"/>
          </a:p>
        </p:txBody>
      </p:sp>
      <p:sp>
        <p:nvSpPr>
          <p:cNvPr id="4" name="Text Placeholder 3">
            <a:extLst>
              <a:ext uri="{FF2B5EF4-FFF2-40B4-BE49-F238E27FC236}">
                <a16:creationId xmlns:a16="http://schemas.microsoft.com/office/drawing/2014/main" id="{A7022837-89D7-4546-B9F9-549F5395561A}"/>
              </a:ext>
            </a:extLst>
          </p:cNvPr>
          <p:cNvSpPr>
            <a:spLocks noGrp="1"/>
          </p:cNvSpPr>
          <p:nvPr>
            <p:ph type="body" sz="quarter" idx="16"/>
          </p:nvPr>
        </p:nvSpPr>
        <p:spPr>
          <a:xfrm>
            <a:off x="5148605" y="6145215"/>
            <a:ext cx="1536700" cy="382645"/>
          </a:xfrm>
        </p:spPr>
        <p:txBody>
          <a:bodyPr/>
          <a:lstStyle/>
          <a:p>
            <a:endParaRPr lang="en-GB"/>
          </a:p>
        </p:txBody>
      </p:sp>
      <p:sp>
        <p:nvSpPr>
          <p:cNvPr id="5" name="Text Placeholder 4">
            <a:extLst>
              <a:ext uri="{FF2B5EF4-FFF2-40B4-BE49-F238E27FC236}">
                <a16:creationId xmlns:a16="http://schemas.microsoft.com/office/drawing/2014/main" id="{01A7502D-C112-4C85-8362-185D9A62FC5E}"/>
              </a:ext>
            </a:extLst>
          </p:cNvPr>
          <p:cNvSpPr>
            <a:spLocks noGrp="1"/>
          </p:cNvSpPr>
          <p:nvPr>
            <p:ph type="body" sz="quarter" idx="17"/>
          </p:nvPr>
        </p:nvSpPr>
        <p:spPr>
          <a:xfrm>
            <a:off x="6864694" y="6145215"/>
            <a:ext cx="1701801" cy="382645"/>
          </a:xfrm>
        </p:spPr>
        <p:txBody>
          <a:bodyPr/>
          <a:lstStyle/>
          <a:p>
            <a:endParaRPr lang="en-GB"/>
          </a:p>
        </p:txBody>
      </p:sp>
      <p:sp>
        <p:nvSpPr>
          <p:cNvPr id="7" name="Slide Number Placeholder 6">
            <a:extLst>
              <a:ext uri="{FF2B5EF4-FFF2-40B4-BE49-F238E27FC236}">
                <a16:creationId xmlns:a16="http://schemas.microsoft.com/office/drawing/2014/main" id="{E857F8E0-CE36-4117-9230-25A685E6D3ED}"/>
              </a:ext>
            </a:extLst>
          </p:cNvPr>
          <p:cNvSpPr>
            <a:spLocks noGrp="1"/>
          </p:cNvSpPr>
          <p:nvPr>
            <p:ph type="sldNum" sz="quarter" idx="20"/>
          </p:nvPr>
        </p:nvSpPr>
        <p:spPr>
          <a:xfrm>
            <a:off x="3434105" y="6402388"/>
            <a:ext cx="1544638" cy="125412"/>
          </a:xfrm>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11" name="Picture 10">
            <a:extLst>
              <a:ext uri="{FF2B5EF4-FFF2-40B4-BE49-F238E27FC236}">
                <a16:creationId xmlns:a16="http://schemas.microsoft.com/office/drawing/2014/main" id="{771FFA73-EB97-4D7B-860F-D8F46DEB42A4}"/>
              </a:ext>
            </a:extLst>
          </p:cNvPr>
          <p:cNvPicPr>
            <a:picLocks noChangeAspect="1"/>
          </p:cNvPicPr>
          <p:nvPr/>
        </p:nvPicPr>
        <p:blipFill>
          <a:blip r:embed="rId3"/>
          <a:stretch>
            <a:fillRect/>
          </a:stretch>
        </p:blipFill>
        <p:spPr>
          <a:xfrm>
            <a:off x="1639007" y="1754251"/>
            <a:ext cx="5865986" cy="4014553"/>
          </a:xfrm>
          <a:prstGeom prst="rect">
            <a:avLst/>
          </a:prstGeom>
        </p:spPr>
      </p:pic>
    </p:spTree>
    <p:extLst>
      <p:ext uri="{BB962C8B-B14F-4D97-AF65-F5344CB8AC3E}">
        <p14:creationId xmlns:p14="http://schemas.microsoft.com/office/powerpoint/2010/main" val="276406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4EC722-6F8A-4218-9869-80FA78FD16DA}"/>
              </a:ext>
            </a:extLst>
          </p:cNvPr>
          <p:cNvSpPr>
            <a:spLocks noGrp="1"/>
          </p:cNvSpPr>
          <p:nvPr>
            <p:ph type="body" sz="quarter" idx="13"/>
          </p:nvPr>
        </p:nvSpPr>
        <p:spPr>
          <a:xfrm>
            <a:off x="576019" y="1416435"/>
            <a:ext cx="7432331" cy="4305698"/>
          </a:xfrm>
        </p:spPr>
        <p:txBody>
          <a:bodyPr>
            <a:normAutofit/>
          </a:bodyPr>
          <a:lstStyle/>
          <a:p>
            <a:r>
              <a:rPr lang="en-US" sz="2000"/>
              <a:t>Benefits:</a:t>
            </a:r>
            <a:endParaRPr lang="en-FI" sz="2000"/>
          </a:p>
          <a:p>
            <a:endParaRPr lang="en-US" sz="2000"/>
          </a:p>
          <a:p>
            <a:pPr>
              <a:lnSpc>
                <a:spcPct val="100000"/>
              </a:lnSpc>
              <a:buFont typeface="Arial" panose="020B0604020202020204" pitchFamily="34" charset="0"/>
              <a:buChar char="•"/>
            </a:pPr>
            <a:r>
              <a:rPr lang="en-US" sz="2000" b="0"/>
              <a:t>Increased reserve capacity</a:t>
            </a:r>
          </a:p>
          <a:p>
            <a:pPr>
              <a:lnSpc>
                <a:spcPct val="100000"/>
              </a:lnSpc>
              <a:buFont typeface="Arial" panose="020B0604020202020204" pitchFamily="34" charset="0"/>
              <a:buChar char="•"/>
            </a:pPr>
            <a:r>
              <a:rPr lang="en-US" sz="2000" b="0"/>
              <a:t>Increased security of the transmission grids</a:t>
            </a:r>
          </a:p>
          <a:p>
            <a:pPr>
              <a:lnSpc>
                <a:spcPct val="100000"/>
              </a:lnSpc>
              <a:buFont typeface="Arial" panose="020B0604020202020204" pitchFamily="34" charset="0"/>
              <a:buChar char="•"/>
            </a:pPr>
            <a:r>
              <a:rPr lang="en-US" sz="2000" b="0"/>
              <a:t>Improved distribution network investment efficiency</a:t>
            </a:r>
          </a:p>
          <a:p>
            <a:pPr>
              <a:lnSpc>
                <a:spcPct val="100000"/>
              </a:lnSpc>
              <a:buFont typeface="Arial" panose="020B0604020202020204" pitchFamily="34" charset="0"/>
              <a:buChar char="•"/>
            </a:pPr>
            <a:r>
              <a:rPr lang="en-US" sz="2000" b="0"/>
              <a:t>Increased capability of integrating RES</a:t>
            </a:r>
          </a:p>
          <a:p>
            <a:pPr>
              <a:buFont typeface="Arial" panose="020B0604020202020204" pitchFamily="34" charset="0"/>
              <a:buChar char="•"/>
            </a:pPr>
            <a:endParaRPr lang="en-US" sz="2000" b="0"/>
          </a:p>
          <a:p>
            <a:pPr marL="0" indent="0"/>
            <a:r>
              <a:rPr lang="en-US" sz="2000"/>
              <a:t>Challenges:</a:t>
            </a:r>
            <a:endParaRPr lang="en-FI" sz="2000"/>
          </a:p>
          <a:p>
            <a:pPr marL="0" indent="0"/>
            <a:endParaRPr lang="en-US" sz="2000"/>
          </a:p>
          <a:p>
            <a:pPr marL="285750" indent="-285750">
              <a:lnSpc>
                <a:spcPct val="100000"/>
              </a:lnSpc>
              <a:buFont typeface="Arial" panose="020B0604020202020204" pitchFamily="34" charset="0"/>
              <a:buChar char="•"/>
            </a:pPr>
            <a:r>
              <a:rPr lang="en-US" sz="2000" b="0">
                <a:ea typeface="ＭＳ Ｐゴシック"/>
              </a:rPr>
              <a:t>Information communication technology (ICT) infrastructure</a:t>
            </a:r>
          </a:p>
          <a:p>
            <a:pPr marL="285750" indent="-285750">
              <a:lnSpc>
                <a:spcPct val="100000"/>
              </a:lnSpc>
              <a:buFont typeface="Arial" panose="020B0604020202020204" pitchFamily="34" charset="0"/>
              <a:buChar char="•"/>
            </a:pPr>
            <a:r>
              <a:rPr lang="en-US" sz="2000" b="0"/>
              <a:t>Security</a:t>
            </a:r>
          </a:p>
          <a:p>
            <a:pPr marL="285750" indent="-285750">
              <a:lnSpc>
                <a:spcPct val="100000"/>
              </a:lnSpc>
              <a:buFont typeface="Arial" panose="020B0604020202020204" pitchFamily="34" charset="0"/>
              <a:buChar char="•"/>
            </a:pPr>
            <a:r>
              <a:rPr lang="en-US" sz="2000" b="0"/>
              <a:t>Forecasting loads and production</a:t>
            </a:r>
          </a:p>
          <a:p>
            <a:pPr marL="285750" indent="-285750">
              <a:lnSpc>
                <a:spcPct val="100000"/>
              </a:lnSpc>
              <a:buFont typeface="Arial" panose="020B0604020202020204" pitchFamily="34" charset="0"/>
              <a:buChar char="•"/>
            </a:pPr>
            <a:r>
              <a:rPr lang="en-US" sz="2000" b="0"/>
              <a:t>Market and regulatory framework</a:t>
            </a:r>
          </a:p>
          <a:p>
            <a:pPr marL="285750" indent="-285750">
              <a:buFont typeface="Arial" panose="020B0604020202020204" pitchFamily="34" charset="0"/>
              <a:buChar char="•"/>
            </a:pPr>
            <a:endParaRPr lang="en-US" b="0"/>
          </a:p>
        </p:txBody>
      </p:sp>
      <p:sp>
        <p:nvSpPr>
          <p:cNvPr id="3" name="Title 2">
            <a:extLst>
              <a:ext uri="{FF2B5EF4-FFF2-40B4-BE49-F238E27FC236}">
                <a16:creationId xmlns:a16="http://schemas.microsoft.com/office/drawing/2014/main" id="{5B01524E-E158-4276-8A02-084B8D26E50B}"/>
              </a:ext>
            </a:extLst>
          </p:cNvPr>
          <p:cNvSpPr>
            <a:spLocks noGrp="1"/>
          </p:cNvSpPr>
          <p:nvPr>
            <p:ph type="ctrTitle"/>
          </p:nvPr>
        </p:nvSpPr>
        <p:spPr/>
        <p:txBody>
          <a:bodyPr/>
          <a:lstStyle/>
          <a:p>
            <a:r>
              <a:rPr lang="en-US">
                <a:ea typeface="ＭＳ Ｐゴシック"/>
              </a:rPr>
              <a:t>Benefits and Challenges</a:t>
            </a:r>
            <a:endParaRPr lang="en-US"/>
          </a:p>
        </p:txBody>
      </p:sp>
      <p:sp>
        <p:nvSpPr>
          <p:cNvPr id="4" name="Text Placeholder 3">
            <a:extLst>
              <a:ext uri="{FF2B5EF4-FFF2-40B4-BE49-F238E27FC236}">
                <a16:creationId xmlns:a16="http://schemas.microsoft.com/office/drawing/2014/main" id="{F8AE37B5-C8AE-412E-BA2D-CE458BEB66F7}"/>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49DBB0BC-36BB-4ABD-8418-9B28AEECCDD0}"/>
              </a:ext>
            </a:extLst>
          </p:cNvPr>
          <p:cNvSpPr>
            <a:spLocks noGrp="1"/>
          </p:cNvSpPr>
          <p:nvPr>
            <p:ph type="body" sz="quarter" idx="17"/>
          </p:nvPr>
        </p:nvSpPr>
        <p:spPr/>
        <p:txBody>
          <a:bodyPr/>
          <a:lstStyle/>
          <a:p>
            <a:endParaRPr lang="en-US"/>
          </a:p>
        </p:txBody>
      </p:sp>
      <p:sp>
        <p:nvSpPr>
          <p:cNvPr id="7" name="Slide Number Placeholder 6">
            <a:extLst>
              <a:ext uri="{FF2B5EF4-FFF2-40B4-BE49-F238E27FC236}">
                <a16:creationId xmlns:a16="http://schemas.microsoft.com/office/drawing/2014/main" id="{7190EF97-A332-40F5-B477-02162B6B6C9C}"/>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44744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a:lnSpc>
                <a:spcPct val="150000"/>
              </a:lnSpc>
              <a:buFont typeface="Arial" panose="020B0604020202020204" pitchFamily="34" charset="0"/>
              <a:buChar char="•"/>
            </a:pPr>
            <a:r>
              <a:rPr lang="en-US" sz="2000" b="0"/>
              <a:t>Demand Response aims to fix the difference between supply and demand and help with the integration of RES.</a:t>
            </a:r>
          </a:p>
          <a:p>
            <a:pPr>
              <a:lnSpc>
                <a:spcPct val="150000"/>
              </a:lnSpc>
              <a:buFont typeface="Arial" panose="020B0604020202020204" pitchFamily="34" charset="0"/>
              <a:buChar char="•"/>
            </a:pPr>
            <a:r>
              <a:rPr lang="en-US" sz="2000" b="0"/>
              <a:t>Power markets will possibly rely on demand and production forecasting accuracy to ensure the security of the power systems that are vulnerable to irregular demand and supply behavior.</a:t>
            </a:r>
          </a:p>
          <a:p>
            <a:pPr>
              <a:lnSpc>
                <a:spcPct val="150000"/>
              </a:lnSpc>
              <a:buFont typeface="Arial" panose="020B0604020202020204" pitchFamily="34" charset="0"/>
              <a:buChar char="•"/>
            </a:pPr>
            <a:r>
              <a:rPr lang="en-US" sz="2000" b="0"/>
              <a:t> Demand Response improves system stability by frequency control and load optimization.</a:t>
            </a:r>
          </a:p>
          <a:p>
            <a:pPr>
              <a:lnSpc>
                <a:spcPct val="150000"/>
              </a:lnSpc>
              <a:buFont typeface="Arial" panose="020B0604020202020204" pitchFamily="34" charset="0"/>
              <a:buChar char="•"/>
            </a:pPr>
            <a:endParaRPr lang="en-US" sz="2000" b="0"/>
          </a:p>
        </p:txBody>
      </p:sp>
      <p:sp>
        <p:nvSpPr>
          <p:cNvPr id="3" name="Title 2"/>
          <p:cNvSpPr>
            <a:spLocks noGrp="1"/>
          </p:cNvSpPr>
          <p:nvPr>
            <p:ph type="ctrTitle"/>
          </p:nvPr>
        </p:nvSpPr>
        <p:spPr/>
        <p:txBody>
          <a:bodyPr/>
          <a:lstStyle/>
          <a:p>
            <a:r>
              <a:rPr lang="fi-FI" err="1"/>
              <a:t>Conclusions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322315565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4663E9427E797468E064C6CFFAD9A1B" ma:contentTypeVersion="2" ma:contentTypeDescription="Luo uusi asiakirja." ma:contentTypeScope="" ma:versionID="d0b5db98a64b7d607a00d3bb071ed3e6">
  <xsd:schema xmlns:xsd="http://www.w3.org/2001/XMLSchema" xmlns:xs="http://www.w3.org/2001/XMLSchema" xmlns:p="http://schemas.microsoft.com/office/2006/metadata/properties" xmlns:ns2="846a237a-a5cc-438b-bfda-8aa6a7931fc4" targetNamespace="http://schemas.microsoft.com/office/2006/metadata/properties" ma:root="true" ma:fieldsID="4a1dafd281b9dc6a8c893a8f1457c2e8" ns2:_="">
    <xsd:import namespace="846a237a-a5cc-438b-bfda-8aa6a7931f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a237a-a5cc-438b-bfda-8aa6a7931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C505D-69DC-46D4-B745-F9850C5FD200}">
  <ds:schemaRefs>
    <ds:schemaRef ds:uri="846a237a-a5cc-438b-bfda-8aa6a7931f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49917B-29F3-4045-9891-68AC9C62621D}">
  <ds:schemaRefs>
    <ds:schemaRef ds:uri="846a237a-a5cc-438b-bfda-8aa6a7931f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06186D-D32E-4EF5-A98B-916DA0DB8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2125</Words>
  <Application>Microsoft Office PowerPoint</Application>
  <PresentationFormat>On-screen Show (4:3)</PresentationFormat>
  <Paragraphs>144</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vt:lpstr>
      <vt:lpstr>presentation</vt:lpstr>
      <vt:lpstr>Aalto Content - Green</vt:lpstr>
      <vt:lpstr>ELEC-E8423 - Smart Grid Demand response in power system energy balance management </vt:lpstr>
      <vt:lpstr>Introduction</vt:lpstr>
      <vt:lpstr>Demand Response and Load Management</vt:lpstr>
      <vt:lpstr>Main incentives for Demand Response</vt:lpstr>
      <vt:lpstr>Defining demand response strategies</vt:lpstr>
      <vt:lpstr>Frequency control as a means of power balance</vt:lpstr>
      <vt:lpstr>Frequency control from ancillary services</vt:lpstr>
      <vt:lpstr>Benefits and Challenges</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2</cp:revision>
  <dcterms:created xsi:type="dcterms:W3CDTF">2010-03-23T14:57:30Z</dcterms:created>
  <dcterms:modified xsi:type="dcterms:W3CDTF">2021-03-15T14:19:38Z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0x01010024663E9427E797468E064C6CFFAD9A1B</vt:lpwstr>
  </property>
</Properties>
</file>