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qatRpInXIrA5KHwlPY9QvoKsV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d0745639b9_0_0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d0745639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7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04ca98ba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04ca98ba7_0_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d04ca98ba7_0_2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04ca98ba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04ca98ba7_0_1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d04ca98ba7_0_11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42958f9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42958f9fd_0_0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fi-FI"/>
              <a:t>Congestion management mechanisms are designed to affect the consumption pattern and provide incentives to avoid grid overload.</a:t>
            </a:r>
            <a:endParaRPr/>
          </a:p>
        </p:txBody>
      </p:sp>
      <p:sp>
        <p:nvSpPr>
          <p:cNvPr id="113" name="Google Shape;113;gd42958f9fd_0_0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4877126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d48771264d_0_0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fi-FI"/>
              <a:t>Intra-day shadow pricing is the marginal pricing of energy delivered for a specific hour.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fi-FI"/>
              <a:t>A flexibility market is a venue where flexibility in consumption is a product and can be traded both by a DSO and a TSO. All the grid operators trying to solve a congestion or imbalance problem and all devices with flexible consumption that could solve grid problems compete against each other in one market.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d48771264d_0_0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300" b="1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body" idx="2"/>
          </p:nvPr>
        </p:nvSpPr>
        <p:spPr>
          <a:xfrm>
            <a:off x="572401" y="5961599"/>
            <a:ext cx="2049245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body" idx="3"/>
          </p:nvPr>
        </p:nvSpPr>
        <p:spPr>
          <a:xfrm>
            <a:off x="572400" y="6137467"/>
            <a:ext cx="204924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4"/>
          </p:nvPr>
        </p:nvSpPr>
        <p:spPr>
          <a:xfrm>
            <a:off x="2862387" y="6137467"/>
            <a:ext cx="20271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5"/>
          </p:nvPr>
        </p:nvSpPr>
        <p:spPr>
          <a:xfrm>
            <a:off x="7427603" y="5961599"/>
            <a:ext cx="1132198" cy="6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body" idx="6"/>
          </p:nvPr>
        </p:nvSpPr>
        <p:spPr>
          <a:xfrm>
            <a:off x="5143295" y="5961067"/>
            <a:ext cx="1962357" cy="63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2860675" y="5961063"/>
            <a:ext cx="2027238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35" name="Google Shape;35;p13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5"/>
          <p:cNvSpPr txBox="1"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1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2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323850" y="1268413"/>
            <a:ext cx="4171950" cy="489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4648200" y="1268413"/>
            <a:ext cx="4171950" cy="489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0" descr="Aalto_EN_Electr-Eng_21_RGB_2"/>
          <p:cNvPicPr preferRelativeResize="0"/>
          <p:nvPr/>
        </p:nvPicPr>
        <p:blipFill rotWithShape="1">
          <a:blip r:embed="rId3">
            <a:alphaModFix/>
          </a:blip>
          <a:srcRect l="7030" t="6173"/>
          <a:stretch/>
        </p:blipFill>
        <p:spPr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6" name="Google Shape;16;p10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2" descr="Aalto_EN_Electr-Eng_13_RGB_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/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i="1"/>
              <a:t>Demand response in distribution grid congestion management</a:t>
            </a:r>
            <a:endParaRPr sz="3200" i="1"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10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fi-FI" i="1"/>
              <a:t>Mikko Haapamäki</a:t>
            </a:r>
            <a:endParaRPr/>
          </a:p>
          <a:p>
            <a:pPr marL="0" lvl="0" indent="0" algn="l" rtl="0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fi-FI" i="1"/>
              <a:t>Sini Huhtinen</a:t>
            </a:r>
            <a:endParaRPr i="1"/>
          </a:p>
          <a:p>
            <a:pPr marL="0" lvl="0" indent="0" algn="l" rtl="0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endParaRPr/>
          </a:p>
        </p:txBody>
      </p:sp>
      <p:sp>
        <p:nvSpPr>
          <p:cNvPr id="71" name="Google Shape;71;p1"/>
          <p:cNvSpPr txBox="1">
            <a:spLocks noGrp="1"/>
          </p:cNvSpPr>
          <p:nvPr>
            <p:ph type="body" idx="2"/>
          </p:nvPr>
        </p:nvSpPr>
        <p:spPr>
          <a:xfrm>
            <a:off x="572401" y="5961599"/>
            <a:ext cx="2049245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/>
          </a:p>
        </p:txBody>
      </p:sp>
      <p:sp>
        <p:nvSpPr>
          <p:cNvPr id="72" name="Google Shape;72;p1"/>
          <p:cNvSpPr txBox="1">
            <a:spLocks noGrp="1"/>
          </p:cNvSpPr>
          <p:nvPr>
            <p:ph type="body" idx="3"/>
          </p:nvPr>
        </p:nvSpPr>
        <p:spPr>
          <a:xfrm>
            <a:off x="572400" y="6137467"/>
            <a:ext cx="204924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  <p:sp>
        <p:nvSpPr>
          <p:cNvPr id="73" name="Google Shape;73;p1"/>
          <p:cNvSpPr txBox="1">
            <a:spLocks noGrp="1"/>
          </p:cNvSpPr>
          <p:nvPr>
            <p:ph type="body" idx="4"/>
          </p:nvPr>
        </p:nvSpPr>
        <p:spPr>
          <a:xfrm>
            <a:off x="2862387" y="6137467"/>
            <a:ext cx="20271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r>
              <a:rPr lang="fi-FI"/>
              <a:t>27.04.2021</a:t>
            </a:r>
            <a:endParaRPr/>
          </a:p>
        </p:txBody>
      </p:sp>
      <p:sp>
        <p:nvSpPr>
          <p:cNvPr id="74" name="Google Shape;74;p1"/>
          <p:cNvSpPr txBox="1">
            <a:spLocks noGrp="1"/>
          </p:cNvSpPr>
          <p:nvPr>
            <p:ph type="body" idx="5"/>
          </p:nvPr>
        </p:nvSpPr>
        <p:spPr>
          <a:xfrm>
            <a:off x="7427603" y="5961599"/>
            <a:ext cx="1132198" cy="6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  <p:sp>
        <p:nvSpPr>
          <p:cNvPr id="75" name="Google Shape;75;p1"/>
          <p:cNvSpPr txBox="1">
            <a:spLocks noGrp="1"/>
          </p:cNvSpPr>
          <p:nvPr>
            <p:ph type="body" idx="6"/>
          </p:nvPr>
        </p:nvSpPr>
        <p:spPr>
          <a:xfrm>
            <a:off x="5143295" y="5961067"/>
            <a:ext cx="1962357" cy="63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d0745639b9_0_0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893000" cy="43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4290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-FI" sz="1800" b="0"/>
              <a:t>DSO’s could use market-based mechanisms to alleviate congestion in the distribution grid.</a:t>
            </a:r>
            <a:endParaRPr sz="1800" b="0"/>
          </a:p>
          <a:p>
            <a:pPr marL="914400" lvl="1" indent="-34290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i-FI" sz="1800"/>
              <a:t>Coordinated HEMS controlled and monitored by retail electricity provider (REP)</a:t>
            </a:r>
            <a:endParaRPr sz="1800"/>
          </a:p>
          <a:p>
            <a:pPr marL="0" lvl="0" indent="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/>
          </a:p>
          <a:p>
            <a:pPr marL="457200" lvl="0" indent="-34290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-FI" sz="1800" b="0"/>
              <a:t>DSO implements dynamic tariffs (DT) and daily power-based network tariffs (DPT)</a:t>
            </a:r>
            <a:endParaRPr sz="1800" b="0"/>
          </a:p>
          <a:p>
            <a:pPr marL="914400" lvl="1" indent="-34290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i-FI" sz="1800"/>
              <a:t>case study reveals that DT’s cannot individually avoid the congestion occurrenced</a:t>
            </a:r>
            <a:endParaRPr sz="1800" b="0"/>
          </a:p>
          <a:p>
            <a:pPr marL="0" lvl="0" indent="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/>
          </a:p>
          <a:p>
            <a:pPr marL="457200" lvl="0" indent="-34290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-FI" sz="1800" b="0"/>
              <a:t>REP reacts to the DSO’s implemented tariffs (DT &amp; DPT) and adjusts the loads via HEMS</a:t>
            </a:r>
            <a:endParaRPr sz="1800"/>
          </a:p>
          <a:p>
            <a:pPr marL="0" lvl="0" indent="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highlight>
                <a:srgbClr val="FFFF00"/>
              </a:highlight>
            </a:endParaRPr>
          </a:p>
          <a:p>
            <a:pPr marL="457200" lvl="0" indent="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/>
          </a:p>
        </p:txBody>
      </p:sp>
      <p:sp>
        <p:nvSpPr>
          <p:cNvPr id="156" name="Google Shape;156;gd0745639b9_0_0"/>
          <p:cNvSpPr txBox="1">
            <a:spLocks noGrp="1"/>
          </p:cNvSpPr>
          <p:nvPr>
            <p:ph type="ctrTitle"/>
          </p:nvPr>
        </p:nvSpPr>
        <p:spPr>
          <a:xfrm>
            <a:off x="7890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Case example: </a:t>
            </a:r>
            <a:r>
              <a:rPr lang="fi-FI" sz="1900" b="0">
                <a:solidFill>
                  <a:schemeClr val="dk1"/>
                </a:solidFill>
                <a:highlight>
                  <a:schemeClr val="lt1"/>
                </a:highlight>
              </a:rPr>
              <a:t>Ghazvini et al. (2019)</a:t>
            </a:r>
            <a:endParaRPr sz="1900" b="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157" name="Google Shape;157;gd0745639b9_0_0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58" name="Google Shape;158;gd0745639b9_0_0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8134278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1800"/>
              <a:t>Distribution grid congestion is caused by uncontrolled operation of both distributed generation and controllable electric loads.</a:t>
            </a:r>
            <a:endParaRPr sz="18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2921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With the help of DR, we are able to alleviate the grid congestion without the need of large grid infrastructure projects.</a:t>
            </a:r>
            <a:endParaRPr sz="1800"/>
          </a:p>
          <a:p>
            <a:pPr marL="292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2921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Most effective strategies are market-based mechanisms, as they cause least discomfort to the customers, as well as enable the customers and DG’s to participate in distribution network energy planning.</a:t>
            </a:r>
            <a:endParaRPr sz="1800"/>
          </a:p>
          <a:p>
            <a:pPr marL="292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Conclusions</a:t>
            </a:r>
            <a:endParaRPr sz="1800">
              <a:solidFill>
                <a:schemeClr val="accent2"/>
              </a:solidFill>
              <a:highlight>
                <a:schemeClr val="lt1"/>
              </a:highlight>
            </a:endParaRPr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66" name="Google Shape;166;p7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8134278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K. P. Swain and M. De, "Congestion Management Using Demand Response in Smart Distribution System," 2019 IEEE Region 10 Symposium (TENSYMP), 2019, pp. 485-490.</a:t>
            </a:r>
            <a:endParaRPr b="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M. A. F. Ghazvini et al. “Congestion Management in Active Distribution Networks through Demand Response Implementation.” Sustainable Energy, Grids and Networks, vol. 17, Elsevier, 2019, doi:10.1016/j.segan.2018.100185.</a:t>
            </a:r>
            <a:endParaRPr b="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M. H. Albadi and E. F. El-Saadany, "Demand Response in Electricity Markets: An Overview," 2007 IEEE Power Engineering Society General Meeting, 2007, pp. 1-5, doi: 10.1109/PES.2007.385728.</a:t>
            </a:r>
            <a:endParaRPr b="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A. Stawska et al. “Demand response: For congestion management or for grid balancing?” Energy Policy, Volume 148, Part A, 2021, doi: 10.1016/j.enpol.2020.111920.</a:t>
            </a:r>
            <a:endParaRPr b="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Ni A. et al. “Congestion management with demand response considering uncertainties of distributed generation outputs and market prices” </a:t>
            </a:r>
            <a:r>
              <a:rPr lang="fi-FI" b="0">
                <a:solidFill>
                  <a:srgbClr val="3A3A3A"/>
                </a:solidFill>
                <a:highlight>
                  <a:srgbClr val="FFFFFF"/>
                </a:highlight>
              </a:rPr>
              <a:t>Journal of modern power systems and clean energy 5.1 (2017): 66–78.</a:t>
            </a:r>
            <a:endParaRPr b="0"/>
          </a:p>
        </p:txBody>
      </p:sp>
      <p:sp>
        <p:nvSpPr>
          <p:cNvPr id="172" name="Google Shape;172;p8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Source material used</a:t>
            </a:r>
            <a:endParaRPr/>
          </a:p>
        </p:txBody>
      </p:sp>
      <p:sp>
        <p:nvSpPr>
          <p:cNvPr id="173" name="Google Shape;173;p8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74" name="Google Shape;174;p8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body" idx="1"/>
          </p:nvPr>
        </p:nvSpPr>
        <p:spPr>
          <a:xfrm>
            <a:off x="577500" y="1360800"/>
            <a:ext cx="7989000" cy="44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 b="0"/>
              <a:t>The importance of congestion management in distribution grids becomes more crucial as distributed production and electricity demand increases. Especially the growing loads by electric vehicles (EV) / heat pump-systems will increase congestion in grids.</a:t>
            </a:r>
            <a:endParaRPr b="0"/>
          </a:p>
          <a:p>
            <a:pPr marL="0" lvl="0" indent="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/>
              <a:t>Grid congestion</a:t>
            </a:r>
            <a:endParaRPr/>
          </a:p>
          <a:p>
            <a:pPr marL="457200" lvl="0" indent="-31750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Caused by uncoordinated operation of distributed generation units and controllable electric loads.</a:t>
            </a:r>
            <a:endParaRPr b="0"/>
          </a:p>
          <a:p>
            <a:pPr marL="457200" lvl="0" indent="-317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Distribution System operator’s (DSO) job is to resolve these issues.</a:t>
            </a:r>
            <a:endParaRPr/>
          </a:p>
          <a:p>
            <a:pPr marL="0" lvl="0" indent="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i-FI"/>
              <a:t>Demand response (DR)</a:t>
            </a:r>
            <a:endParaRPr/>
          </a:p>
          <a:p>
            <a:pPr marL="457200" lvl="0" indent="-31750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The changes in the end-users’ electricity usage from their normal consumption patterns. </a:t>
            </a:r>
            <a:endParaRPr b="0"/>
          </a:p>
          <a:p>
            <a:pPr marL="457200" lvl="0" indent="-3175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-FI" b="0"/>
              <a:t>Increase in distributed batteries (e.g. in EVs) provide potential reserve for future DR systems.</a:t>
            </a:r>
            <a:endParaRPr b="0"/>
          </a:p>
          <a:p>
            <a:pPr marL="0" lvl="0" indent="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None/>
            </a:pPr>
            <a:endParaRPr sz="1100" b="0"/>
          </a:p>
          <a:p>
            <a:pPr marL="0" lvl="0" indent="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1100" b="0"/>
              <a:t>Terms: Distributed generation (DG), retail electricity provider (REP), dynamic tariffs (DT), daily power-based network tariffs (DPT), home energy management system (HEMS) </a:t>
            </a:r>
            <a:endParaRPr sz="1100" b="0"/>
          </a:p>
          <a:p>
            <a:pPr marL="0" lvl="0" indent="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None/>
            </a:pPr>
            <a:endParaRPr sz="1500" b="0"/>
          </a:p>
        </p:txBody>
      </p:sp>
      <p:sp>
        <p:nvSpPr>
          <p:cNvPr id="81" name="Google Shape;81;p2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Introduction 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82" name="Google Shape;82;p2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7724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fi-FI" sz="2000">
                <a:solidFill>
                  <a:srgbClr val="000000"/>
                </a:solidFill>
              </a:rPr>
              <a:t>What is demand response?</a:t>
            </a:r>
            <a:endParaRPr sz="2000">
              <a:solidFill>
                <a:srgbClr val="000000"/>
              </a:solidFill>
            </a:endParaRPr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i-FI" sz="2000">
                <a:solidFill>
                  <a:srgbClr val="000000"/>
                </a:solidFill>
              </a:rPr>
              <a:t>What causes congestion in distribution grids?</a:t>
            </a:r>
            <a:endParaRPr sz="2000">
              <a:solidFill>
                <a:srgbClr val="000000"/>
              </a:solidFill>
            </a:endParaRPr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i-FI" sz="2000">
                <a:solidFill>
                  <a:srgbClr val="000000"/>
                </a:solidFill>
              </a:rPr>
              <a:t>Congestion management strategies</a:t>
            </a:r>
            <a:endParaRPr sz="2000">
              <a:solidFill>
                <a:srgbClr val="000000"/>
              </a:solidFill>
            </a:endParaRPr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i-FI" sz="2000">
                <a:solidFill>
                  <a:srgbClr val="000000"/>
                </a:solidFill>
              </a:rPr>
              <a:t>DR in distribution grid congestion management</a:t>
            </a:r>
            <a:endParaRPr sz="2000">
              <a:solidFill>
                <a:srgbClr val="000000"/>
              </a:solidFill>
            </a:endParaRPr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i-FI" sz="2000">
                <a:solidFill>
                  <a:srgbClr val="000000"/>
                </a:solidFill>
              </a:rPr>
              <a:t>Market-based mechanisms</a:t>
            </a:r>
            <a:endParaRPr sz="2000">
              <a:solidFill>
                <a:srgbClr val="000000"/>
              </a:solidFill>
            </a:endParaRPr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i-FI" sz="2000">
                <a:solidFill>
                  <a:srgbClr val="000000"/>
                </a:solidFill>
              </a:rPr>
              <a:t>Case example</a:t>
            </a:r>
            <a:endParaRPr sz="2000">
              <a:solidFill>
                <a:srgbClr val="000000"/>
              </a:solidFill>
            </a:endParaRPr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i-FI" sz="2000">
                <a:solidFill>
                  <a:srgbClr val="000000"/>
                </a:solidFill>
              </a:rPr>
              <a:t>Conclusions</a:t>
            </a:r>
            <a:endParaRPr sz="2000">
              <a:solidFill>
                <a:srgbClr val="000000"/>
              </a:solidFill>
            </a:endParaRPr>
          </a:p>
          <a:p>
            <a:pPr marL="292100" lvl="0" indent="-2921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i-FI" sz="2000">
                <a:solidFill>
                  <a:srgbClr val="000000"/>
                </a:solidFill>
              </a:rPr>
              <a:t>Sources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89" name="Google Shape;89;p3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Body of the presentation</a:t>
            </a:r>
            <a:endParaRPr sz="1600">
              <a:solidFill>
                <a:schemeClr val="accent2"/>
              </a:solidFill>
              <a:highlight>
                <a:schemeClr val="lt1"/>
              </a:highlight>
            </a:endParaRPr>
          </a:p>
        </p:txBody>
      </p:sp>
      <p:sp>
        <p:nvSpPr>
          <p:cNvPr id="90" name="Google Shape;90;p3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91" name="Google Shape;91;p3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04ca98ba7_0_2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989000" cy="41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Changes in the end-users’ electricity usage from their normal consumption patterns</a:t>
            </a:r>
            <a:endParaRPr sz="18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/>
              <a:t>High electricity prices → low electricity prices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/>
              <a:t>Flattening demand peaks results better grid reliability</a:t>
            </a:r>
            <a:endParaRPr sz="17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Three general actions by which customer response achieved</a:t>
            </a:r>
            <a:endParaRPr sz="18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/>
              <a:t>Reducing consumption during critical peak periods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/>
              <a:t>Shifting consumption patterns from peak periods to off-peak periods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/>
              <a:t>Utilising distributed generation (DG)</a:t>
            </a:r>
            <a:endParaRPr sz="17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8" name="Google Shape;98;gd04ca98ba7_0_2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Demand response (DR)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99" name="Google Shape;99;gd04ca98ba7_0_2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d04ca98ba7_0_2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04ca98ba7_0_11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772400" cy="41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Large amount of electricity moving through the distribution line cause the line to heat up.</a:t>
            </a:r>
            <a:endParaRPr sz="18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/>
              <a:t>Reaching a critical temperature in the line will cut the power, possibly causing damages</a:t>
            </a:r>
            <a:endParaRPr sz="18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28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Causes</a:t>
            </a:r>
            <a:endParaRPr sz="18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/>
              <a:t>Grid load being higher than the available capacity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 b="0"/>
              <a:t>Uncoordinated operation of </a:t>
            </a:r>
            <a:r>
              <a:rPr lang="fi-FI" sz="1700" b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electric loads (e.g. EV’s and heat pumps)</a:t>
            </a:r>
            <a:endParaRPr sz="1700" b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fi-FI" sz="1700" b="0"/>
              <a:t>Large amounts of DG connected to the grid </a:t>
            </a:r>
            <a:endParaRPr sz="1700" b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07" name="Google Shape;107;gd04ca98ba7_0_11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Congestion in distribution grid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108" name="Google Shape;108;gd04ca98ba7_0_11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d04ca98ba7_0_11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42958f9fd_0_0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983700" cy="41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61950" algn="l" rtl="0">
              <a:spcBef>
                <a:spcPts val="280"/>
              </a:spcBef>
              <a:spcAft>
                <a:spcPts val="0"/>
              </a:spcAft>
              <a:buSzPts val="2100"/>
              <a:buAutoNum type="arabicPeriod"/>
            </a:pPr>
            <a:r>
              <a:rPr lang="fi-FI" sz="2100"/>
              <a:t>Switch Operation</a:t>
            </a:r>
            <a:endParaRPr sz="21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280"/>
              </a:spcBef>
              <a:spcAft>
                <a:spcPts val="0"/>
              </a:spcAft>
              <a:buSzPts val="2100"/>
              <a:buAutoNum type="arabicPeriod"/>
            </a:pPr>
            <a:r>
              <a:rPr lang="fi-FI" sz="2100"/>
              <a:t>Direct load control (DR)</a:t>
            </a:r>
            <a:endParaRPr sz="21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280"/>
              </a:spcBef>
              <a:spcAft>
                <a:spcPts val="0"/>
              </a:spcAft>
              <a:buSzPts val="2100"/>
              <a:buAutoNum type="arabicPeriod"/>
            </a:pPr>
            <a:r>
              <a:rPr lang="fi-FI" sz="2100"/>
              <a:t>Market-based mechanisms (DR)</a:t>
            </a:r>
            <a:endParaRPr sz="21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49250" algn="l" rtl="0">
              <a:spcBef>
                <a:spcPts val="280"/>
              </a:spcBef>
              <a:spcAft>
                <a:spcPts val="0"/>
              </a:spcAft>
              <a:buSzPts val="1900"/>
              <a:buAutoNum type="arabicPeriod"/>
            </a:pPr>
            <a:r>
              <a:rPr lang="fi-FI" sz="1900"/>
              <a:t>(In the long run: strengthening the network = large investments, network is not used in the most efficient way)</a:t>
            </a:r>
            <a:endParaRPr sz="1900"/>
          </a:p>
        </p:txBody>
      </p:sp>
      <p:sp>
        <p:nvSpPr>
          <p:cNvPr id="116" name="Google Shape;116;gd42958f9fd_0_0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Congestion Management Strategies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117" name="Google Shape;117;gd42958f9fd_0_0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d42958f9fd_0_0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9500" y="1184825"/>
            <a:ext cx="4437001" cy="259454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 txBox="1">
            <a:spLocks noGrp="1"/>
          </p:cNvSpPr>
          <p:nvPr>
            <p:ph type="body" idx="1"/>
          </p:nvPr>
        </p:nvSpPr>
        <p:spPr>
          <a:xfrm>
            <a:off x="572400" y="2055875"/>
            <a:ext cx="35571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fi-FI" sz="1800"/>
              <a:t>DSO’s are the entities that have to solve the issues of grid congestion</a:t>
            </a:r>
            <a:endParaRPr sz="1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5" name="Google Shape;125;p4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>
                <a:highlight>
                  <a:schemeClr val="lt1"/>
                </a:highlight>
              </a:rPr>
              <a:t>DR in distribution grid congestion management</a:t>
            </a:r>
            <a:endParaRPr sz="2600">
              <a:highlight>
                <a:schemeClr val="lt1"/>
              </a:highlight>
            </a:endParaRPr>
          </a:p>
        </p:txBody>
      </p:sp>
      <p:sp>
        <p:nvSpPr>
          <p:cNvPr id="126" name="Google Shape;126;p4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28" name="Google Shape;128;p4"/>
          <p:cNvSpPr txBox="1"/>
          <p:nvPr/>
        </p:nvSpPr>
        <p:spPr>
          <a:xfrm>
            <a:off x="577500" y="4170900"/>
            <a:ext cx="7989000" cy="1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2100" lvl="0" indent="-40640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fi-FI" sz="1800">
                <a:solidFill>
                  <a:schemeClr val="dk1"/>
                </a:solidFill>
              </a:rPr>
              <a:t>Flexible loads such as EV’s and heat pumps provide demand side flexibility to the distribution grid</a:t>
            </a:r>
            <a:endParaRPr b="1">
              <a:solidFill>
                <a:schemeClr val="dk1"/>
              </a:solidFill>
            </a:endParaRPr>
          </a:p>
          <a:p>
            <a:pPr marL="631825" lvl="1" indent="-23602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92"/>
              <a:buChar char="•"/>
            </a:pPr>
            <a:r>
              <a:rPr lang="fi-FI" sz="1691">
                <a:solidFill>
                  <a:schemeClr val="dk1"/>
                </a:solidFill>
              </a:rPr>
              <a:t>Coordinated operation is required to take part in DR	</a:t>
            </a:r>
            <a:endParaRPr sz="1691">
              <a:solidFill>
                <a:schemeClr val="dk1"/>
              </a:solidFill>
            </a:endParaRPr>
          </a:p>
          <a:p>
            <a:pPr marL="631825" lvl="1" indent="-23602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92"/>
              <a:buChar char="•"/>
            </a:pPr>
            <a:r>
              <a:rPr lang="fi-FI" sz="1691">
                <a:solidFill>
                  <a:schemeClr val="dk1"/>
                </a:solidFill>
              </a:rPr>
              <a:t>With different market-based mechanisms the DSO’s can harness the benefits of demand side flexibility</a:t>
            </a:r>
            <a:endParaRPr sz="1200"/>
          </a:p>
        </p:txBody>
      </p:sp>
      <p:sp>
        <p:nvSpPr>
          <p:cNvPr id="129" name="Google Shape;129;p4"/>
          <p:cNvSpPr txBox="1"/>
          <p:nvPr/>
        </p:nvSpPr>
        <p:spPr>
          <a:xfrm>
            <a:off x="3512375" y="3779375"/>
            <a:ext cx="5328300" cy="4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700">
                <a:solidFill>
                  <a:schemeClr val="dk1"/>
                </a:solidFill>
              </a:rPr>
              <a:t>M. A. F. Ghazvini et al. “Congestion Management in Active Distribution Networks through Demand Response Implementation.” Sustainable Energy, Grids and Networks, vol. 17, Elsevier, 2019, doi:10.1016/j.segan.2018.100185.</a:t>
            </a:r>
            <a:endParaRPr sz="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48771264d_0_0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030900" cy="41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/>
              <a:t>Market-based methods send signals to electricity retailers and consumers to shift loads by offering incentives or tariffs.</a:t>
            </a: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/>
              <a:t>Different mechanisms can be combined to alleviate congestion in the grid</a:t>
            </a: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/>
              <a:t>Different market-based mechanisms:</a:t>
            </a: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0" i="1"/>
              <a:t>Tariffs</a:t>
            </a:r>
            <a:r>
              <a:rPr lang="fi-FI" sz="1600" b="0"/>
              <a:t>: dynamic tariffs, daily power-based network tariffs, energy tariffs, capacity tariffs, peak and tier tariffs etc...</a:t>
            </a:r>
            <a:endParaRPr sz="1000" b="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0" i="1"/>
              <a:t>Distribution capacity market</a:t>
            </a:r>
            <a:endParaRPr sz="1600" b="0" i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0" i="1"/>
              <a:t>Intra-day shadow price</a:t>
            </a:r>
            <a:endParaRPr sz="1600" b="0" i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600" b="0" i="1"/>
              <a:t>Flexibility service market</a:t>
            </a:r>
            <a:endParaRPr sz="1600" b="0" i="1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d48771264d_0_0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Market-based mechanisms 1/2</a:t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137" name="Google Shape;137;gd48771264d_0_0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d48771264d_0_0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9" name="Google Shape;139;gd48771264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8500" y="3741839"/>
            <a:ext cx="2333000" cy="1892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/>
          <p:nvPr/>
        </p:nvSpPr>
        <p:spPr>
          <a:xfrm>
            <a:off x="476825" y="2018775"/>
            <a:ext cx="440760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i-FI">
                <a:solidFill>
                  <a:schemeClr val="dk1"/>
                </a:solidFill>
              </a:rPr>
              <a:t>Aggregators can take responsibilities of integrating DR resources</a:t>
            </a:r>
            <a:endParaRPr>
              <a:solidFill>
                <a:schemeClr val="dk1"/>
              </a:solidFill>
            </a:endParaRPr>
          </a:p>
          <a:p>
            <a:pPr marL="13716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i-FI">
                <a:solidFill>
                  <a:schemeClr val="dk1"/>
                </a:solidFill>
              </a:rPr>
              <a:t>actively participate in the electricity markets</a:t>
            </a:r>
            <a:endParaRPr>
              <a:solidFill>
                <a:schemeClr val="dk1"/>
              </a:solidFill>
            </a:endParaRPr>
          </a:p>
          <a:p>
            <a:pPr marL="13716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i-FI">
                <a:solidFill>
                  <a:schemeClr val="dk1"/>
                </a:solidFill>
              </a:rPr>
              <a:t>managing financial risks of power consumers</a:t>
            </a:r>
            <a:endParaRPr>
              <a:solidFill>
                <a:schemeClr val="dk1"/>
              </a:solidFill>
            </a:endParaRPr>
          </a:p>
          <a:p>
            <a:pPr marL="9144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i-FI">
                <a:solidFill>
                  <a:schemeClr val="dk1"/>
                </a:solidFill>
              </a:rPr>
              <a:t>Aggregators react to price signals → if all of them do the same trick at the price valley, congestion can occur</a:t>
            </a:r>
            <a:endParaRPr>
              <a:solidFill>
                <a:schemeClr val="dk1"/>
              </a:solidFill>
            </a:endParaRPr>
          </a:p>
          <a:p>
            <a:pPr marL="13716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-FI">
                <a:solidFill>
                  <a:schemeClr val="dk1"/>
                </a:solidFill>
              </a:rPr>
              <a:t>system optimisation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631825" lvl="0" indent="0" algn="l" rtl="0">
              <a:lnSpc>
                <a:spcPct val="121714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"/>
          <p:cNvSpPr txBox="1">
            <a:spLocks noGrp="1"/>
          </p:cNvSpPr>
          <p:nvPr>
            <p:ph type="body" idx="1"/>
          </p:nvPr>
        </p:nvSpPr>
        <p:spPr>
          <a:xfrm>
            <a:off x="685800" y="1302025"/>
            <a:ext cx="77724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4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/>
              <a:t>There are technical and economical difficulties for DSO’s to directly dispatch numerous dispersed DR resources</a:t>
            </a:r>
            <a:endParaRPr sz="1800"/>
          </a:p>
        </p:txBody>
      </p:sp>
      <p:sp>
        <p:nvSpPr>
          <p:cNvPr id="146" name="Google Shape;146;p6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highlight>
                  <a:schemeClr val="lt1"/>
                </a:highlight>
              </a:rPr>
              <a:t>Market-based mechanisms 2/2</a:t>
            </a:r>
            <a:endParaRPr sz="1800">
              <a:solidFill>
                <a:srgbClr val="FF0000"/>
              </a:solidFill>
              <a:highlight>
                <a:schemeClr val="lt1"/>
              </a:highlight>
            </a:endParaRPr>
          </a:p>
        </p:txBody>
      </p:sp>
      <p:sp>
        <p:nvSpPr>
          <p:cNvPr id="147" name="Google Shape;147;p6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48" name="Google Shape;148;p6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pic>
        <p:nvPicPr>
          <p:cNvPr id="149" name="Google Shape;149;p6" descr="Fig. 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3688" y="1966913"/>
            <a:ext cx="3686175" cy="292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6"/>
          <p:cNvSpPr txBox="1"/>
          <p:nvPr/>
        </p:nvSpPr>
        <p:spPr>
          <a:xfrm>
            <a:off x="4576650" y="5024650"/>
            <a:ext cx="4407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lang="fi-FI" sz="700">
                <a:solidFill>
                  <a:schemeClr val="dk1"/>
                </a:solidFill>
              </a:rPr>
              <a:t>Ni A. et al. “Congestion management with demand response considering uncertainties of distributed generation outputs and market prices” </a:t>
            </a:r>
            <a:r>
              <a:rPr lang="fi-FI" sz="700">
                <a:solidFill>
                  <a:srgbClr val="3A3A3A"/>
                </a:solidFill>
                <a:highlight>
                  <a:srgbClr val="FFFFFF"/>
                </a:highlight>
              </a:rPr>
              <a:t>Journal of modern power systems and clean energy 5.1 (2017): 66–78.</a:t>
            </a:r>
            <a:endParaRPr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1073</Words>
  <Application>Microsoft Office PowerPoint</Application>
  <PresentationFormat>On-screen Show (4:3)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presentation</vt:lpstr>
      <vt:lpstr>Aalto Content - Green</vt:lpstr>
      <vt:lpstr>ELEC-E8423 - Smart Grid  Demand response in distribution grid congestion management</vt:lpstr>
      <vt:lpstr>Introduction </vt:lpstr>
      <vt:lpstr>Body of the presentation</vt:lpstr>
      <vt:lpstr>Demand response (DR)</vt:lpstr>
      <vt:lpstr>Congestion in distribution grid</vt:lpstr>
      <vt:lpstr>Congestion Management Strategies</vt:lpstr>
      <vt:lpstr>DR in distribution grid congestion management</vt:lpstr>
      <vt:lpstr>Market-based mechanisms 1/2</vt:lpstr>
      <vt:lpstr>Market-based mechanisms 2/2</vt:lpstr>
      <vt:lpstr>Case example: Ghazvini et al. (2019)</vt:lpstr>
      <vt:lpstr>Conclusions</vt:lpstr>
      <vt:lpstr>Source material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ELEC-E8423 - Smart Grid  Demand response in distribution grid congestion management</dc:title>
  <dc:creator>atammine</dc:creator>
  <cp:lastModifiedBy>Lehtonen Matti</cp:lastModifiedBy>
  <cp:revision>1</cp:revision>
  <dcterms:created xsi:type="dcterms:W3CDTF">2010-03-23T14:57:30Z</dcterms:created>
  <dcterms:modified xsi:type="dcterms:W3CDTF">2021-04-27T06:19:02Z</dcterms:modified>
</cp:coreProperties>
</file>