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1" r:id="rId4"/>
    <p:sldMasterId id="2147483671" r:id="rId5"/>
  </p:sldMasterIdLst>
  <p:notesMasterIdLst>
    <p:notesMasterId r:id="rId19"/>
  </p:notesMasterIdLst>
  <p:handoutMasterIdLst>
    <p:handoutMasterId r:id="rId20"/>
  </p:handoutMasterIdLst>
  <p:sldIdLst>
    <p:sldId id="339" r:id="rId6"/>
    <p:sldId id="355" r:id="rId7"/>
    <p:sldId id="363" r:id="rId8"/>
    <p:sldId id="366" r:id="rId9"/>
    <p:sldId id="367" r:id="rId10"/>
    <p:sldId id="368" r:id="rId11"/>
    <p:sldId id="373" r:id="rId12"/>
    <p:sldId id="369" r:id="rId13"/>
    <p:sldId id="370" r:id="rId14"/>
    <p:sldId id="371" r:id="rId15"/>
    <p:sldId id="372" r:id="rId16"/>
    <p:sldId id="352" r:id="rId17"/>
    <p:sldId id="362" r:id="rId18"/>
  </p:sldIdLst>
  <p:sldSz cx="9144000" cy="6858000" type="screen4x3"/>
  <p:notesSz cx="6797675" cy="9874250"/>
  <p:defaultTextStyle>
    <a:defPPr>
      <a:defRPr lang="en-US"/>
    </a:defPPr>
    <a:lvl1pPr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388938" indent="682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777875" indent="136525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168400" indent="203200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557338" indent="2714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ilo Kimi" initials="RK" lastIdx="2" clrIdx="0">
    <p:extLst>
      <p:ext uri="{19B8F6BF-5375-455C-9EA6-DF929625EA0E}">
        <p15:presenceInfo xmlns:p15="http://schemas.microsoft.com/office/powerpoint/2012/main" userId="S::kimi.railo@aalto.fi::e8b4a265-7377-4436-b650-4e49874d0b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F3A726-D925-47FA-9D1A-C3CCA5F68872}" v="1943" dt="2021-04-19T16:40:23.819"/>
    <p1510:client id="{40753086-DAED-4BD1-979C-436599CE25CB}" v="455" dt="2021-04-20T08:38:29.170"/>
    <p1510:client id="{7459BCBF-6897-43F7-B6FD-8F97737018E3}" v="356" dt="2021-04-19T17:08:13.705"/>
    <p1510:client id="{A087859F-DC17-48AE-9E3A-D023E368524D}" v="8" dt="2021-04-19T17:20:28.8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6C6C468-002F-4575-A7B2-5116909C25E9}" type="datetime1">
              <a:rPr lang="en-US"/>
              <a:pPr>
                <a:defRPr/>
              </a:pPr>
              <a:t>4/20/2021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ADF26D-2D02-4B7E-A9F7-BA15724DB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797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C00A11D-E7F3-4B45-B120-89C62F8E3355}" type="datetime1">
              <a:rPr lang="en-US"/>
              <a:pPr>
                <a:defRPr/>
              </a:pPr>
              <a:t>4/20/2021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776" tIns="46389" rIns="92776" bIns="463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BB9EB4-620A-4C05-A10A-919C6D2412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053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3889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2pPr>
    <a:lvl3pPr marL="777875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3pPr>
    <a:lvl4pPr marL="1168400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4pPr>
    <a:lvl5pPr marL="15573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5pPr>
    <a:lvl6pPr marL="1948129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27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SELITYS TÄSTÄ</a:t>
            </a:r>
          </a:p>
          <a:p>
            <a:r>
              <a:rPr lang="en-US"/>
              <a:t>Here’s an example of a NIS system. I</a:t>
            </a:r>
          </a:p>
        </p:txBody>
      </p:sp>
    </p:spTree>
    <p:extLst>
      <p:ext uri="{BB962C8B-B14F-4D97-AF65-F5344CB8AC3E}">
        <p14:creationId xmlns:p14="http://schemas.microsoft.com/office/powerpoint/2010/main" val="4275527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5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45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880444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/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6204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9725" lvl="1" indent="0">
              <a:lnSpc>
                <a:spcPct val="150000"/>
              </a:lnSpc>
              <a:buNone/>
            </a:pPr>
            <a:r>
              <a:rPr lang="en-FI" sz="1000" b="1">
                <a:ea typeface="ＭＳ Ｐゴシック"/>
                <a:cs typeface="Arial"/>
              </a:rPr>
              <a:t>Typical hardware components of </a:t>
            </a:r>
            <a:r>
              <a:rPr lang="en-US" sz="1000" b="1">
                <a:ea typeface="ＭＳ Ｐゴシック"/>
                <a:cs typeface="Arial"/>
              </a:rPr>
              <a:t>SCADA</a:t>
            </a:r>
            <a:endParaRPr lang="en-FI" sz="1000" b="1">
              <a:ea typeface="ＭＳ Ｐゴシック"/>
              <a:cs typeface="Arial"/>
            </a:endParaRPr>
          </a:p>
          <a:p>
            <a:pPr marL="511175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>
                <a:ea typeface="ＭＳ Ｐゴシック"/>
                <a:cs typeface="Arial"/>
              </a:rPr>
              <a:t>Substation equipment </a:t>
            </a:r>
            <a:r>
              <a:rPr lang="en-FI" sz="1000">
                <a:ea typeface="ＭＳ Ｐゴシック"/>
                <a:cs typeface="Arial"/>
              </a:rPr>
              <a:t>and digital instruments</a:t>
            </a:r>
          </a:p>
          <a:p>
            <a:pPr marL="511175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>
                <a:ea typeface="ＭＳ Ｐゴシック"/>
                <a:cs typeface="Arial"/>
              </a:rPr>
              <a:t>Local substation processors (PLC:s</a:t>
            </a:r>
            <a:r>
              <a:rPr lang="en-FI" sz="1000">
                <a:ea typeface="ＭＳ Ｐゴシック"/>
                <a:cs typeface="Arial"/>
              </a:rPr>
              <a:t>, </a:t>
            </a:r>
            <a:r>
              <a:rPr lang="en-US" sz="1000">
                <a:ea typeface="ＭＳ Ｐゴシック"/>
                <a:cs typeface="Arial"/>
              </a:rPr>
              <a:t>RTU:s</a:t>
            </a:r>
            <a:r>
              <a:rPr lang="en-FI" sz="1000">
                <a:ea typeface="ＭＳ Ｐゴシック"/>
                <a:cs typeface="Arial"/>
              </a:rPr>
              <a:t>, </a:t>
            </a:r>
            <a:r>
              <a:rPr lang="en-FI" sz="1000" err="1">
                <a:ea typeface="ＭＳ Ｐゴシック"/>
                <a:cs typeface="Arial"/>
              </a:rPr>
              <a:t>IED:s</a:t>
            </a:r>
            <a:r>
              <a:rPr lang="en-US" sz="1000">
                <a:ea typeface="ＭＳ Ｐゴシック"/>
                <a:cs typeface="Arial"/>
              </a:rPr>
              <a:t>)</a:t>
            </a:r>
            <a:endParaRPr lang="en-FI" sz="1000">
              <a:ea typeface="ＭＳ Ｐゴシック"/>
              <a:cs typeface="+mn-lt"/>
            </a:endParaRPr>
          </a:p>
          <a:p>
            <a:pPr marL="511175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>
                <a:ea typeface="ＭＳ Ｐゴシック"/>
                <a:cs typeface="Arial"/>
              </a:rPr>
              <a:t>Communications devices </a:t>
            </a:r>
            <a:endParaRPr lang="en-FI" sz="1000">
              <a:ea typeface="ＭＳ Ｐゴシック"/>
              <a:cs typeface="+mn-lt"/>
            </a:endParaRPr>
          </a:p>
          <a:p>
            <a:pPr marL="511175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>
                <a:ea typeface="ＭＳ Ｐゴシック"/>
                <a:cs typeface="Arial"/>
              </a:rPr>
              <a:t>Host computers/servers</a:t>
            </a:r>
            <a:endParaRPr lang="fi-FI" sz="1000"/>
          </a:p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70362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77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16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77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7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57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2400" cy="1086181"/>
          </a:xfrm>
        </p:spPr>
        <p:txBody>
          <a:bodyPr lIns="0" tIns="0" rIns="0" bIns="0" anchor="t">
            <a:normAutofit/>
          </a:bodyPr>
          <a:lstStyle>
            <a:lvl1pPr algn="l"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2858401"/>
            <a:ext cx="6285600" cy="233952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16"/>
              </a:lnSpc>
              <a:buNone/>
              <a:defRPr sz="2000">
                <a:solidFill>
                  <a:srgbClr val="FFFFFF"/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2401" y="5961599"/>
            <a:ext cx="2049245" cy="1778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2400" y="6137467"/>
            <a:ext cx="204924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2862387" y="6137467"/>
            <a:ext cx="202711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427603" y="5961599"/>
            <a:ext cx="1132198" cy="6336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143295" y="5961067"/>
            <a:ext cx="1962357" cy="634132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1"/>
          </p:nvPr>
        </p:nvSpPr>
        <p:spPr>
          <a:xfrm>
            <a:off x="2860675" y="5961063"/>
            <a:ext cx="2027238" cy="177800"/>
          </a:xfrm>
        </p:spPr>
        <p:txBody>
          <a:bodyPr lIns="0" tIns="0" rIns="0" bIns="0" anchor="t"/>
          <a:lstStyle>
            <a:lvl1pPr>
              <a:defRPr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E17AA3F4-D5E5-4C20-B6A3-9D228DF08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90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72400" y="547000"/>
            <a:ext cx="7772400" cy="22064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A05597E2-BB32-4F6B-84FE-6C16B84E6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91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088" y="1138238"/>
            <a:ext cx="7988300" cy="6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74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19063"/>
            <a:ext cx="8520113" cy="962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388938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5475600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Aalto_EN_Electr-Eng_21_RGB_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" t="6174"/>
          <a:stretch>
            <a:fillRect/>
          </a:stretch>
        </p:blipFill>
        <p:spPr bwMode="auto">
          <a:xfrm>
            <a:off x="0" y="0"/>
            <a:ext cx="21621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049652F-9372-4B86-AABD-EF97F9084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406400" y="1712913"/>
            <a:ext cx="8328025" cy="39211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389626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779252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168878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558503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Aalto_EN_Electr-Eng_13_RGB_2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5013"/>
            <a:ext cx="25193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title style</a:t>
            </a:r>
            <a:endParaRPr lang="en-US" alt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text styles</a:t>
            </a:r>
          </a:p>
          <a:p>
            <a:pPr lvl="1"/>
            <a:r>
              <a:rPr lang="fi-FI" altLang="en-US"/>
              <a:t>Second level</a:t>
            </a:r>
          </a:p>
          <a:p>
            <a:pPr lvl="2"/>
            <a:r>
              <a:rPr lang="fi-FI" altLang="en-US"/>
              <a:t>Third level</a:t>
            </a:r>
          </a:p>
          <a:p>
            <a:pPr lvl="3"/>
            <a:r>
              <a:rPr lang="fi-FI" altLang="en-US"/>
              <a:t>Fourth level</a:t>
            </a:r>
          </a:p>
          <a:p>
            <a:pPr lvl="4"/>
            <a:r>
              <a:rPr lang="fi-FI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0A0211-A76A-4511-A964-36F8689660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2" r:id="rId3"/>
    <p:sldLayoutId id="2147484794" r:id="rId4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389626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779252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168878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558503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rdis.europa.eu/docs/results/608/608860/final1-ide4l-publisable-summary-30-11-2016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doi.org/10.1016/B978-0-12-805343-0.00018-8" TargetMode="External"/><Relationship Id="rId4" Type="http://schemas.openxmlformats.org/officeDocument/2006/relationships/hyperlink" Target="https://www.openstreetmap.org/search?query=tupos#map=5/66.364/26.89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7274" cy="2410209"/>
          </a:xfrm>
        </p:spPr>
        <p:txBody>
          <a:bodyPr>
            <a:normAutofit/>
          </a:bodyPr>
          <a:lstStyle/>
          <a:p>
            <a:r>
              <a:rPr lang="fi-FI" sz="3200">
                <a:ea typeface="ＭＳ Ｐゴシック"/>
              </a:rPr>
              <a:t>ELEC-E8423 - Smart Grid</a:t>
            </a:r>
            <a:br>
              <a:rPr lang="fi-FI" sz="3200"/>
            </a:br>
            <a:br>
              <a:rPr lang="fi-FI" sz="3200"/>
            </a:br>
            <a:r>
              <a:rPr lang="en-US" sz="3200">
                <a:ea typeface="+mj-lt"/>
                <a:cs typeface="+mj-lt"/>
              </a:rPr>
              <a:t>Monitoring and control in SG, </a:t>
            </a:r>
            <a:r>
              <a:rPr lang="fi" sz="3200">
                <a:ea typeface="+mj-lt"/>
                <a:cs typeface="+mj-lt"/>
              </a:rPr>
              <a:t>SCADA and NIS</a:t>
            </a:r>
            <a:endParaRPr lang="en-US" sz="3200" i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1" y="4182429"/>
            <a:ext cx="6285600" cy="1323370"/>
          </a:xfrm>
        </p:spPr>
        <p:txBody>
          <a:bodyPr>
            <a:normAutofit/>
          </a:bodyPr>
          <a:lstStyle/>
          <a:p>
            <a:r>
              <a:rPr lang="en-US" i="1">
                <a:ea typeface="ＭＳ Ｐゴシック"/>
              </a:rPr>
              <a:t>Kimi Railo &amp; Ville Salminen</a:t>
            </a:r>
            <a:endParaRPr lang="en-US"/>
          </a:p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>
                <a:ea typeface="ＭＳ Ｐゴシック"/>
              </a:rPr>
              <a:t>20</a:t>
            </a:r>
            <a:r>
              <a:rPr lang="et-EE">
                <a:ea typeface="ＭＳ Ｐゴシック"/>
              </a:rPr>
              <a:t>.0</a:t>
            </a:r>
            <a:r>
              <a:rPr lang="fi-FI">
                <a:ea typeface="ＭＳ Ｐゴシック"/>
              </a:rPr>
              <a:t>4</a:t>
            </a:r>
            <a:r>
              <a:rPr lang="et-EE">
                <a:ea typeface="ＭＳ Ｐゴシック"/>
              </a:rPr>
              <a:t>.2021</a:t>
            </a:r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47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2000" err="1">
                <a:ea typeface="ＭＳ Ｐゴシック"/>
              </a:rPr>
              <a:t>Example</a:t>
            </a:r>
            <a:r>
              <a:rPr lang="fi-FI" sz="2000">
                <a:ea typeface="ＭＳ Ｐゴシック"/>
              </a:rPr>
              <a:t> case: SCADA </a:t>
            </a:r>
            <a:r>
              <a:rPr lang="fi-FI" sz="2000" err="1">
                <a:ea typeface="ＭＳ Ｐゴシック"/>
              </a:rPr>
              <a:t>implementation</a:t>
            </a:r>
            <a:r>
              <a:rPr lang="fi-FI" sz="2000">
                <a:ea typeface="ＭＳ Ｐゴシック"/>
              </a:rPr>
              <a:t> in </a:t>
            </a:r>
            <a:r>
              <a:rPr lang="fi-FI" sz="2000" err="1">
                <a:ea typeface="ＭＳ Ｐゴシック"/>
              </a:rPr>
              <a:t>aggregated</a:t>
            </a:r>
            <a:r>
              <a:rPr lang="fi-FI" sz="2000">
                <a:ea typeface="ＭＳ Ｐゴシック"/>
              </a:rPr>
              <a:t> PV </a:t>
            </a:r>
            <a:r>
              <a:rPr lang="fi-FI" sz="2000" err="1">
                <a:ea typeface="ＭＳ Ｐゴシック"/>
              </a:rPr>
              <a:t>production</a:t>
            </a:r>
            <a:r>
              <a:rPr lang="fi-FI" sz="2000">
                <a:ea typeface="ＭＳ Ｐゴシック"/>
              </a:rPr>
              <a:t>: System </a:t>
            </a:r>
            <a:r>
              <a:rPr lang="fi-FI" sz="2000" err="1">
                <a:ea typeface="ＭＳ Ｐゴシック"/>
              </a:rPr>
              <a:t>schematic</a:t>
            </a:r>
            <a:r>
              <a:rPr lang="fi-FI" sz="2000">
                <a:ea typeface="ＭＳ Ｐゴシック"/>
              </a:rPr>
              <a:t> of a </a:t>
            </a:r>
            <a:r>
              <a:rPr lang="fi-FI" sz="2000" err="1">
                <a:ea typeface="ＭＳ Ｐゴシック"/>
              </a:rPr>
              <a:t>local</a:t>
            </a:r>
            <a:r>
              <a:rPr lang="fi-FI" sz="2000">
                <a:ea typeface="ＭＳ Ｐゴシック"/>
              </a:rPr>
              <a:t> </a:t>
            </a:r>
            <a:r>
              <a:rPr lang="fi-FI" sz="2000" err="1">
                <a:ea typeface="ＭＳ Ｐゴシック"/>
              </a:rPr>
              <a:t>site</a:t>
            </a:r>
            <a:r>
              <a:rPr lang="fi-FI" sz="2000">
                <a:ea typeface="ＭＳ Ｐゴシック"/>
              </a:rPr>
              <a:t>, </a:t>
            </a:r>
            <a:r>
              <a:rPr lang="fi-FI" sz="2000" err="1">
                <a:ea typeface="ＭＳ Ｐゴシック"/>
              </a:rPr>
              <a:t>part</a:t>
            </a:r>
            <a:r>
              <a:rPr lang="fi-FI" sz="2000">
                <a:ea typeface="ＭＳ Ｐゴシック"/>
              </a:rPr>
              <a:t> 2</a:t>
            </a:r>
            <a:endParaRPr lang="en-US" sz="2000" err="1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295AB6-44D2-439D-A786-815EE13F8C7C}"/>
              </a:ext>
            </a:extLst>
          </p:cNvPr>
          <p:cNvSpPr txBox="1"/>
          <p:nvPr/>
        </p:nvSpPr>
        <p:spPr>
          <a:xfrm>
            <a:off x="8561390" y="5873690"/>
            <a:ext cx="523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[x]</a:t>
            </a:r>
          </a:p>
        </p:txBody>
      </p:sp>
      <p:pic>
        <p:nvPicPr>
          <p:cNvPr id="9" name="Picture 8" descr="Diagram, schematic&#10;&#10;Description automatically generated">
            <a:extLst>
              <a:ext uri="{FF2B5EF4-FFF2-40B4-BE49-F238E27FC236}">
                <a16:creationId xmlns:a16="http://schemas.microsoft.com/office/drawing/2014/main" id="{AAB2CEE6-FAAF-44A6-ACBC-98EA64BCBB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" t="41420" r="-147" b="-41420"/>
          <a:stretch/>
        </p:blipFill>
        <p:spPr>
          <a:xfrm>
            <a:off x="-46949" y="1202602"/>
            <a:ext cx="9237898" cy="96541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6C6F5D-EEF4-41FD-9948-259A6EF4A894}"/>
              </a:ext>
            </a:extLst>
          </p:cNvPr>
          <p:cNvSpPr txBox="1"/>
          <p:nvPr/>
        </p:nvSpPr>
        <p:spPr>
          <a:xfrm>
            <a:off x="8092390" y="5813208"/>
            <a:ext cx="469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[3]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11955E-5517-4F7D-A335-AF284FBDC2FC}"/>
              </a:ext>
            </a:extLst>
          </p:cNvPr>
          <p:cNvSpPr txBox="1"/>
          <p:nvPr/>
        </p:nvSpPr>
        <p:spPr>
          <a:xfrm>
            <a:off x="2042789" y="2670604"/>
            <a:ext cx="2158530" cy="307777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</a:rPr>
              <a:t>PV Switchboard (AC)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314FDF-BECF-46F0-8EE7-191B01373E45}"/>
              </a:ext>
            </a:extLst>
          </p:cNvPr>
          <p:cNvSpPr txBox="1"/>
          <p:nvPr/>
        </p:nvSpPr>
        <p:spPr>
          <a:xfrm>
            <a:off x="7372922" y="2218399"/>
            <a:ext cx="1536701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</a:rPr>
              <a:t>SCADA control</a:t>
            </a:r>
          </a:p>
          <a:p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</a:rPr>
              <a:t>module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39AC85-FA31-48FC-8993-402AEFA12F26}"/>
              </a:ext>
            </a:extLst>
          </p:cNvPr>
          <p:cNvSpPr txBox="1"/>
          <p:nvPr/>
        </p:nvSpPr>
        <p:spPr>
          <a:xfrm>
            <a:off x="7145756" y="3081863"/>
            <a:ext cx="1333712" cy="307777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</a:rPr>
              <a:t>RJ45 socket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F37040-60FB-43C0-83E4-FDF5377E791A}"/>
              </a:ext>
            </a:extLst>
          </p:cNvPr>
          <p:cNvSpPr txBox="1"/>
          <p:nvPr/>
        </p:nvSpPr>
        <p:spPr>
          <a:xfrm>
            <a:off x="7145756" y="3546908"/>
            <a:ext cx="1784617" cy="307777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</a:rPr>
              <a:t>LAN (VPN tunnel)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256782-31D1-46BE-8D52-AC1E5F512E55}"/>
              </a:ext>
            </a:extLst>
          </p:cNvPr>
          <p:cNvSpPr txBox="1"/>
          <p:nvPr/>
        </p:nvSpPr>
        <p:spPr>
          <a:xfrm rot="5400000">
            <a:off x="5381927" y="3622587"/>
            <a:ext cx="1333712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</a:rPr>
              <a:t>Current transformers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D981A1-9EEE-4961-8F7D-CE6BC37C52D1}"/>
              </a:ext>
            </a:extLst>
          </p:cNvPr>
          <p:cNvSpPr txBox="1"/>
          <p:nvPr/>
        </p:nvSpPr>
        <p:spPr>
          <a:xfrm>
            <a:off x="2109531" y="3433789"/>
            <a:ext cx="2400300" cy="954107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</a:rPr>
              <a:t>Smart meter, connected to M-BUS bus. Bus terminated in Building Automation (VAK)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335493-B6B0-42F7-9496-094780E8F4A3}"/>
              </a:ext>
            </a:extLst>
          </p:cNvPr>
          <p:cNvSpPr txBox="1"/>
          <p:nvPr/>
        </p:nvSpPr>
        <p:spPr>
          <a:xfrm>
            <a:off x="3492662" y="2029172"/>
            <a:ext cx="1017169" cy="307777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</a:rPr>
              <a:t>AC Fuses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CBC5E9-BFC1-4BBC-A9D6-ABF0127EB413}"/>
              </a:ext>
            </a:extLst>
          </p:cNvPr>
          <p:cNvSpPr txBox="1"/>
          <p:nvPr/>
        </p:nvSpPr>
        <p:spPr>
          <a:xfrm rot="5400000">
            <a:off x="4660826" y="4140107"/>
            <a:ext cx="1423764" cy="307777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</a:rPr>
              <a:t>Disconnector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018942-31B1-4C9B-B534-A22D9AA5ED0B}"/>
              </a:ext>
            </a:extLst>
          </p:cNvPr>
          <p:cNvCxnSpPr>
            <a:cxnSpLocks/>
          </p:cNvCxnSpPr>
          <p:nvPr/>
        </p:nvCxnSpPr>
        <p:spPr>
          <a:xfrm>
            <a:off x="5218819" y="3173819"/>
            <a:ext cx="568354" cy="619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DE1A1B-7714-4222-8506-84EEDB9A2EDB}"/>
              </a:ext>
            </a:extLst>
          </p:cNvPr>
          <p:cNvCxnSpPr>
            <a:cxnSpLocks/>
          </p:cNvCxnSpPr>
          <p:nvPr/>
        </p:nvCxnSpPr>
        <p:spPr>
          <a:xfrm>
            <a:off x="5170729" y="3484976"/>
            <a:ext cx="355868" cy="9713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BC5082B-56BA-4507-88FA-057314BE9154}"/>
              </a:ext>
            </a:extLst>
          </p:cNvPr>
          <p:cNvSpPr txBox="1"/>
          <p:nvPr/>
        </p:nvSpPr>
        <p:spPr>
          <a:xfrm>
            <a:off x="3233482" y="5484736"/>
            <a:ext cx="1598868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</a:rPr>
              <a:t>AC Fuse Switch Disconnector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41D2F8-A2EE-4559-B5CF-B939E4343471}"/>
              </a:ext>
            </a:extLst>
          </p:cNvPr>
          <p:cNvSpPr txBox="1"/>
          <p:nvPr/>
        </p:nvSpPr>
        <p:spPr>
          <a:xfrm>
            <a:off x="1130301" y="6245324"/>
            <a:ext cx="2997200" cy="307777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</a:rPr>
              <a:t>Building’s Primary Switchboard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88F7DA-E420-4E12-A92E-41134FA8E45A}"/>
              </a:ext>
            </a:extLst>
          </p:cNvPr>
          <p:cNvSpPr txBox="1"/>
          <p:nvPr/>
        </p:nvSpPr>
        <p:spPr>
          <a:xfrm>
            <a:off x="5710747" y="1467960"/>
            <a:ext cx="969453" cy="738664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</a:rPr>
              <a:t>Auxiliary </a:t>
            </a:r>
          </a:p>
          <a:p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</a:rPr>
              <a:t>Voltage Source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839AFE-8AF5-4631-9788-0F9DD68170A0}"/>
              </a:ext>
            </a:extLst>
          </p:cNvPr>
          <p:cNvCxnSpPr>
            <a:cxnSpLocks/>
          </p:cNvCxnSpPr>
          <p:nvPr/>
        </p:nvCxnSpPr>
        <p:spPr>
          <a:xfrm>
            <a:off x="5710747" y="2172459"/>
            <a:ext cx="723528" cy="41527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844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2000" err="1">
                <a:ea typeface="ＭＳ Ｐゴシック"/>
              </a:rPr>
              <a:t>Example</a:t>
            </a:r>
            <a:r>
              <a:rPr lang="fi-FI" sz="2000">
                <a:ea typeface="ＭＳ Ｐゴシック"/>
              </a:rPr>
              <a:t> case: SCADA </a:t>
            </a:r>
            <a:r>
              <a:rPr lang="fi-FI" sz="2000" err="1">
                <a:ea typeface="ＭＳ Ｐゴシック"/>
              </a:rPr>
              <a:t>implementation</a:t>
            </a:r>
            <a:r>
              <a:rPr lang="fi-FI" sz="2000">
                <a:ea typeface="ＭＳ Ｐゴシック"/>
              </a:rPr>
              <a:t> in </a:t>
            </a:r>
            <a:r>
              <a:rPr lang="fi-FI" sz="2000" err="1">
                <a:ea typeface="ＭＳ Ｐゴシック"/>
              </a:rPr>
              <a:t>aggregated</a:t>
            </a:r>
            <a:r>
              <a:rPr lang="fi-FI" sz="2000">
                <a:ea typeface="ＭＳ Ｐゴシック"/>
              </a:rPr>
              <a:t> PV </a:t>
            </a:r>
            <a:r>
              <a:rPr lang="fi-FI" sz="2000" err="1">
                <a:ea typeface="ＭＳ Ｐゴシック"/>
              </a:rPr>
              <a:t>production</a:t>
            </a:r>
            <a:r>
              <a:rPr lang="fi-FI" sz="2000">
                <a:ea typeface="ＭＳ Ｐゴシック"/>
              </a:rPr>
              <a:t>: </a:t>
            </a:r>
            <a:r>
              <a:rPr lang="fi-FI" sz="2000" err="1">
                <a:ea typeface="ＭＳ Ｐゴシック"/>
              </a:rPr>
              <a:t>the</a:t>
            </a:r>
            <a:r>
              <a:rPr lang="fi-FI" sz="2000">
                <a:ea typeface="ＭＳ Ｐゴシック"/>
              </a:rPr>
              <a:t> </a:t>
            </a:r>
            <a:r>
              <a:rPr lang="fi-FI" sz="2000" err="1">
                <a:ea typeface="ＭＳ Ｐゴシック"/>
              </a:rPr>
              <a:t>local</a:t>
            </a:r>
            <a:r>
              <a:rPr lang="fi-FI" sz="2000">
                <a:ea typeface="ＭＳ Ｐゴシック"/>
              </a:rPr>
              <a:t> SCADA </a:t>
            </a:r>
            <a:r>
              <a:rPr lang="fi-FI" sz="2000" err="1">
                <a:ea typeface="ＭＳ Ｐゴシック"/>
              </a:rPr>
              <a:t>part</a:t>
            </a:r>
            <a:endParaRPr lang="en-US" sz="2000" err="1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295AB6-44D2-439D-A786-815EE13F8C7C}"/>
              </a:ext>
            </a:extLst>
          </p:cNvPr>
          <p:cNvSpPr txBox="1"/>
          <p:nvPr/>
        </p:nvSpPr>
        <p:spPr>
          <a:xfrm>
            <a:off x="8344800" y="6064984"/>
            <a:ext cx="523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[3]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05E805-2FF8-46E7-BB7D-4163881BD5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9" t="8066" r="1935" b="6430"/>
          <a:stretch/>
        </p:blipFill>
        <p:spPr>
          <a:xfrm>
            <a:off x="0" y="1447792"/>
            <a:ext cx="9137727" cy="39745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69C947-3D4D-4690-BD90-F3A9399378EB}"/>
              </a:ext>
            </a:extLst>
          </p:cNvPr>
          <p:cNvSpPr txBox="1"/>
          <p:nvPr/>
        </p:nvSpPr>
        <p:spPr>
          <a:xfrm>
            <a:off x="4401018" y="2990728"/>
            <a:ext cx="792664" cy="600164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</a:rPr>
              <a:t>Auxiliary </a:t>
            </a:r>
          </a:p>
          <a:p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</a:rPr>
              <a:t>Voltage Source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EDCAF3-DE94-454D-BF65-7620548F3E6B}"/>
              </a:ext>
            </a:extLst>
          </p:cNvPr>
          <p:cNvSpPr txBox="1"/>
          <p:nvPr/>
        </p:nvSpPr>
        <p:spPr>
          <a:xfrm>
            <a:off x="5801268" y="3068532"/>
            <a:ext cx="792664" cy="26161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</a:rPr>
              <a:t>Inverter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C338A6-B4BA-49A4-9535-4410A7145B01}"/>
              </a:ext>
            </a:extLst>
          </p:cNvPr>
          <p:cNvSpPr txBox="1"/>
          <p:nvPr/>
        </p:nvSpPr>
        <p:spPr>
          <a:xfrm>
            <a:off x="7710489" y="3068532"/>
            <a:ext cx="792664" cy="26161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</a:rPr>
              <a:t>Inverter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A5A7E3-25FC-4F59-9F29-176098829644}"/>
              </a:ext>
            </a:extLst>
          </p:cNvPr>
          <p:cNvSpPr txBox="1"/>
          <p:nvPr/>
        </p:nvSpPr>
        <p:spPr>
          <a:xfrm>
            <a:off x="7908523" y="1682680"/>
            <a:ext cx="1189259" cy="26161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</a:rPr>
              <a:t>AC connection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BAF450-0E08-47F3-824F-3C7999185FD3}"/>
              </a:ext>
            </a:extLst>
          </p:cNvPr>
          <p:cNvSpPr txBox="1"/>
          <p:nvPr/>
        </p:nvSpPr>
        <p:spPr>
          <a:xfrm>
            <a:off x="5999302" y="1618387"/>
            <a:ext cx="1189259" cy="26161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</a:rPr>
              <a:t>AC connection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2E3559-B8F8-4AA3-BD66-57A23D7361FA}"/>
              </a:ext>
            </a:extLst>
          </p:cNvPr>
          <p:cNvSpPr txBox="1"/>
          <p:nvPr/>
        </p:nvSpPr>
        <p:spPr>
          <a:xfrm>
            <a:off x="3012060" y="1616169"/>
            <a:ext cx="1189259" cy="26161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</a:rPr>
              <a:t>AC connection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9BFB6E-B98C-48FD-8E53-7CFA505BD374}"/>
              </a:ext>
            </a:extLst>
          </p:cNvPr>
          <p:cNvSpPr txBox="1"/>
          <p:nvPr/>
        </p:nvSpPr>
        <p:spPr>
          <a:xfrm>
            <a:off x="6104980" y="5099516"/>
            <a:ext cx="2156370" cy="26161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</a:rPr>
              <a:t>Modbus bus (CAT6 cabling)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79456E-012B-41D3-9040-FE0F75049B75}"/>
              </a:ext>
            </a:extLst>
          </p:cNvPr>
          <p:cNvSpPr txBox="1"/>
          <p:nvPr/>
        </p:nvSpPr>
        <p:spPr>
          <a:xfrm>
            <a:off x="3036341" y="4572466"/>
            <a:ext cx="2118270" cy="26161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</a:rPr>
              <a:t>Modbus bus (CAT6 cabling)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6770F9-8D2C-43F4-8C9B-6380D8BFD321}"/>
              </a:ext>
            </a:extLst>
          </p:cNvPr>
          <p:cNvSpPr txBox="1"/>
          <p:nvPr/>
        </p:nvSpPr>
        <p:spPr>
          <a:xfrm>
            <a:off x="332830" y="5269099"/>
            <a:ext cx="2461170" cy="430887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</a:rPr>
              <a:t>LAN connection (VPN tunnel to the Control Room)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5DEE3B-E56F-460B-85B0-E9C454F20C6D}"/>
              </a:ext>
            </a:extLst>
          </p:cNvPr>
          <p:cNvSpPr txBox="1"/>
          <p:nvPr/>
        </p:nvSpPr>
        <p:spPr>
          <a:xfrm>
            <a:off x="585570" y="3029200"/>
            <a:ext cx="2439660" cy="26161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</a:rPr>
              <a:t>SCADA (data logging &amp; control)</a:t>
            </a:r>
          </a:p>
        </p:txBody>
      </p:sp>
    </p:spTree>
    <p:extLst>
      <p:ext uri="{BB962C8B-B14F-4D97-AF65-F5344CB8AC3E}">
        <p14:creationId xmlns:p14="http://schemas.microsoft.com/office/powerpoint/2010/main" val="2406119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8134278" cy="41364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i-FI" b="0">
                <a:ea typeface="ＭＳ Ｐゴシック"/>
              </a:rPr>
              <a:t>SCADA </a:t>
            </a:r>
            <a:r>
              <a:rPr lang="fi-FI" b="0" err="1">
                <a:ea typeface="ＭＳ Ｐゴシック"/>
              </a:rPr>
              <a:t>control</a:t>
            </a:r>
            <a:r>
              <a:rPr lang="fi-FI" b="0">
                <a:ea typeface="ＭＳ Ｐゴシック"/>
              </a:rPr>
              <a:t> and </a:t>
            </a:r>
            <a:r>
              <a:rPr lang="fi-FI" b="0" err="1">
                <a:ea typeface="ＭＳ Ｐゴシック"/>
              </a:rPr>
              <a:t>monitoring</a:t>
            </a:r>
            <a:r>
              <a:rPr lang="fi-FI" b="0">
                <a:ea typeface="ＭＳ Ｐゴシック"/>
              </a:rPr>
              <a:t> </a:t>
            </a:r>
            <a:r>
              <a:rPr lang="fi-FI" b="0" err="1">
                <a:ea typeface="ＭＳ Ｐゴシック"/>
              </a:rPr>
              <a:t>functions</a:t>
            </a:r>
            <a:r>
              <a:rPr lang="fi-FI" b="0">
                <a:ea typeface="ＭＳ Ｐゴシック"/>
              </a:rPr>
              <a:t> </a:t>
            </a:r>
            <a:r>
              <a:rPr lang="fi-FI" b="0" err="1">
                <a:ea typeface="ＭＳ Ｐゴシック"/>
              </a:rPr>
              <a:t>are</a:t>
            </a:r>
            <a:r>
              <a:rPr lang="fi-FI" b="0">
                <a:ea typeface="ＭＳ Ｐゴシック"/>
              </a:rPr>
              <a:t> </a:t>
            </a:r>
            <a:r>
              <a:rPr lang="fi-FI" b="0" err="1">
                <a:ea typeface="ＭＳ Ｐゴシック"/>
              </a:rPr>
              <a:t>required</a:t>
            </a:r>
            <a:r>
              <a:rPr lang="fi-FI" b="0">
                <a:ea typeface="ＭＳ Ｐゴシック"/>
              </a:rPr>
              <a:t> in </a:t>
            </a:r>
            <a:r>
              <a:rPr lang="fi-FI" b="0" err="1">
                <a:ea typeface="ＭＳ Ｐゴシック"/>
              </a:rPr>
              <a:t>Renewable</a:t>
            </a:r>
            <a:r>
              <a:rPr lang="fi-FI" b="0">
                <a:ea typeface="ＭＳ Ｐゴシック"/>
              </a:rPr>
              <a:t> Energy Systems, </a:t>
            </a:r>
            <a:r>
              <a:rPr lang="fi-FI" b="0" err="1">
                <a:ea typeface="ＭＳ Ｐゴシック"/>
              </a:rPr>
              <a:t>power</a:t>
            </a:r>
            <a:r>
              <a:rPr lang="fi-FI" b="0">
                <a:ea typeface="ＭＳ Ｐゴシック"/>
              </a:rPr>
              <a:t> </a:t>
            </a:r>
            <a:r>
              <a:rPr lang="fi-FI" b="0" err="1">
                <a:ea typeface="ＭＳ Ｐゴシック"/>
              </a:rPr>
              <a:t>generation</a:t>
            </a:r>
            <a:r>
              <a:rPr lang="fi-FI" b="0">
                <a:ea typeface="ＭＳ Ｐゴシック"/>
              </a:rPr>
              <a:t> in general</a:t>
            </a:r>
            <a:r>
              <a:rPr lang="en-FI" b="0">
                <a:ea typeface="ＭＳ Ｐゴシック"/>
              </a:rPr>
              <a:t> </a:t>
            </a:r>
            <a:r>
              <a:rPr lang="fi-FI" b="0">
                <a:ea typeface="ＭＳ Ｐゴシック"/>
              </a:rPr>
              <a:t>and in </a:t>
            </a:r>
            <a:r>
              <a:rPr lang="fi-FI" b="0" err="1">
                <a:ea typeface="ＭＳ Ｐゴシック"/>
              </a:rPr>
              <a:t>power</a:t>
            </a:r>
            <a:r>
              <a:rPr lang="fi-FI" b="0">
                <a:ea typeface="ＭＳ Ｐゴシック"/>
              </a:rPr>
              <a:t> transmission </a:t>
            </a:r>
            <a:r>
              <a:rPr lang="fi-FI" b="0" err="1">
                <a:ea typeface="ＭＳ Ｐゴシック"/>
              </a:rPr>
              <a:t>system</a:t>
            </a:r>
            <a:r>
              <a:rPr lang="fi-FI" b="0">
                <a:ea typeface="ＭＳ Ｐゴシック"/>
              </a:rPr>
              <a:t> management.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i-FI" b="0">
                <a:ea typeface="ＭＳ Ｐゴシック"/>
              </a:rPr>
              <a:t>Utilization of SCADA is </a:t>
            </a:r>
            <a:r>
              <a:rPr lang="fi-FI" b="0" err="1">
                <a:ea typeface="ＭＳ Ｐゴシック"/>
              </a:rPr>
              <a:t>required</a:t>
            </a:r>
            <a:r>
              <a:rPr lang="fi-FI" b="0">
                <a:ea typeface="ＭＳ Ｐゴシック"/>
              </a:rPr>
              <a:t> </a:t>
            </a:r>
          </a:p>
          <a:p>
            <a:pPr marL="682625" lvl="1" indent="-342900">
              <a:lnSpc>
                <a:spcPct val="150000"/>
              </a:lnSpc>
              <a:buFontTx/>
              <a:buChar char="-"/>
            </a:pPr>
            <a:r>
              <a:rPr lang="fi-FI" sz="1400" b="0">
                <a:ea typeface="ＭＳ Ｐゴシック"/>
              </a:rPr>
              <a:t>to </a:t>
            </a:r>
            <a:r>
              <a:rPr lang="fi-FI" sz="1400" b="0" err="1">
                <a:ea typeface="ＭＳ Ｐゴシック"/>
              </a:rPr>
              <a:t>minimize</a:t>
            </a:r>
            <a:r>
              <a:rPr lang="fi-FI" sz="1400" b="0">
                <a:ea typeface="ＭＳ Ｐゴシック"/>
              </a:rPr>
              <a:t> </a:t>
            </a:r>
            <a:r>
              <a:rPr lang="fi-FI" sz="1400" b="0" err="1">
                <a:ea typeface="ＭＳ Ｐゴシック"/>
              </a:rPr>
              <a:t>payback</a:t>
            </a:r>
            <a:r>
              <a:rPr lang="fi-FI" sz="1400" b="0">
                <a:ea typeface="ＭＳ Ｐゴシック"/>
              </a:rPr>
              <a:t> </a:t>
            </a:r>
            <a:r>
              <a:rPr lang="fi-FI" sz="1400" b="0" err="1">
                <a:ea typeface="ＭＳ Ｐゴシック"/>
              </a:rPr>
              <a:t>times</a:t>
            </a:r>
            <a:r>
              <a:rPr lang="fi-FI" sz="1400" b="0">
                <a:ea typeface="ＭＳ Ｐゴシック"/>
              </a:rPr>
              <a:t>, to </a:t>
            </a:r>
            <a:r>
              <a:rPr lang="fi-FI" sz="1400" b="0" err="1">
                <a:ea typeface="ＭＳ Ｐゴシック"/>
              </a:rPr>
              <a:t>monitor</a:t>
            </a:r>
            <a:r>
              <a:rPr lang="fi-FI" sz="1400" b="0">
                <a:ea typeface="ＭＳ Ｐゴシック"/>
              </a:rPr>
              <a:t> </a:t>
            </a:r>
            <a:r>
              <a:rPr lang="fi-FI" sz="1400" b="0" err="1">
                <a:ea typeface="ＭＳ Ｐゴシック"/>
              </a:rPr>
              <a:t>condition</a:t>
            </a:r>
            <a:r>
              <a:rPr lang="fi-FI" sz="1400" b="0">
                <a:ea typeface="ＭＳ Ｐゴシック"/>
              </a:rPr>
              <a:t> of </a:t>
            </a:r>
            <a:r>
              <a:rPr lang="fi-FI" sz="1400" b="0" err="1">
                <a:ea typeface="ＭＳ Ｐゴシック"/>
              </a:rPr>
              <a:t>components</a:t>
            </a:r>
            <a:r>
              <a:rPr lang="fi-FI" sz="1400" b="0">
                <a:ea typeface="ＭＳ Ｐゴシック"/>
              </a:rPr>
              <a:t> and </a:t>
            </a:r>
          </a:p>
          <a:p>
            <a:pPr marL="682625" lvl="1" indent="-342900">
              <a:lnSpc>
                <a:spcPct val="150000"/>
              </a:lnSpc>
              <a:buFontTx/>
              <a:buChar char="-"/>
            </a:pPr>
            <a:r>
              <a:rPr lang="fi-FI" sz="1400" b="0">
                <a:ea typeface="ＭＳ Ｐゴシック"/>
              </a:rPr>
              <a:t>to  </a:t>
            </a:r>
            <a:r>
              <a:rPr lang="fi-FI" sz="1400" b="0" err="1">
                <a:ea typeface="ＭＳ Ｐゴシック"/>
              </a:rPr>
              <a:t>enable</a:t>
            </a:r>
            <a:r>
              <a:rPr lang="fi-FI" sz="1400" b="0">
                <a:ea typeface="ＭＳ Ｐゴシック"/>
              </a:rPr>
              <a:t> </a:t>
            </a:r>
            <a:r>
              <a:rPr lang="fi-FI" sz="1400" b="0" err="1">
                <a:ea typeface="ＭＳ Ｐゴシック"/>
              </a:rPr>
              <a:t>predictive</a:t>
            </a:r>
            <a:r>
              <a:rPr lang="fi-FI" sz="1400" b="0">
                <a:ea typeface="ＭＳ Ｐゴシック"/>
              </a:rPr>
              <a:t> </a:t>
            </a:r>
            <a:r>
              <a:rPr lang="fi-FI" sz="1400" b="0" err="1">
                <a:ea typeface="ＭＳ Ｐゴシック"/>
              </a:rPr>
              <a:t>maintenance</a:t>
            </a:r>
            <a:r>
              <a:rPr lang="fi-FI" sz="1400" b="0">
                <a:ea typeface="ＭＳ Ｐゴシック"/>
              </a:rPr>
              <a:t> and </a:t>
            </a:r>
          </a:p>
          <a:p>
            <a:pPr marL="682625" lvl="1" indent="-342900">
              <a:lnSpc>
                <a:spcPct val="150000"/>
              </a:lnSpc>
              <a:buFontTx/>
              <a:buChar char="-"/>
            </a:pPr>
            <a:r>
              <a:rPr lang="fi-FI" sz="1400" b="0">
                <a:ea typeface="ＭＳ Ｐゴシック"/>
              </a:rPr>
              <a:t>for </a:t>
            </a:r>
            <a:r>
              <a:rPr lang="fi-FI" sz="1400" b="0" err="1">
                <a:ea typeface="ＭＳ Ｐゴシック"/>
              </a:rPr>
              <a:t>the</a:t>
            </a:r>
            <a:r>
              <a:rPr lang="fi-FI" sz="1400" b="0">
                <a:ea typeface="ＭＳ Ｐゴシック"/>
              </a:rPr>
              <a:t> </a:t>
            </a:r>
            <a:r>
              <a:rPr lang="fi-FI" sz="1400" b="0" err="1">
                <a:ea typeface="ＭＳ Ｐゴシック"/>
              </a:rPr>
              <a:t>safe</a:t>
            </a:r>
            <a:r>
              <a:rPr lang="fi-FI" sz="1400" b="0">
                <a:ea typeface="ＭＳ Ｐゴシック"/>
              </a:rPr>
              <a:t> and </a:t>
            </a:r>
            <a:r>
              <a:rPr lang="fi-FI" sz="1400" b="0" err="1">
                <a:ea typeface="ＭＳ Ｐゴシック"/>
              </a:rPr>
              <a:t>optimal</a:t>
            </a:r>
            <a:r>
              <a:rPr lang="fi-FI" sz="1400" b="0">
                <a:ea typeface="ＭＳ Ｐゴシック"/>
              </a:rPr>
              <a:t> </a:t>
            </a:r>
            <a:r>
              <a:rPr lang="fi-FI" sz="1400" b="0" err="1">
                <a:ea typeface="ＭＳ Ｐゴシック"/>
              </a:rPr>
              <a:t>usage</a:t>
            </a:r>
            <a:r>
              <a:rPr lang="fi-FI" sz="1400" b="0">
                <a:ea typeface="ＭＳ Ｐゴシック"/>
              </a:rPr>
              <a:t> of </a:t>
            </a:r>
            <a:r>
              <a:rPr lang="fi-FI" sz="1400" b="0" err="1">
                <a:ea typeface="ＭＳ Ｐゴシック"/>
              </a:rPr>
              <a:t>grid</a:t>
            </a:r>
            <a:r>
              <a:rPr lang="fi-FI" sz="1400" b="0">
                <a:ea typeface="ＭＳ Ｐゴシック"/>
              </a:rPr>
              <a:t> </a:t>
            </a:r>
            <a:r>
              <a:rPr lang="fi-FI" sz="1400" b="0" err="1">
                <a:ea typeface="ＭＳ Ｐゴシック"/>
              </a:rPr>
              <a:t>assets</a:t>
            </a:r>
            <a:r>
              <a:rPr lang="fi-FI" sz="1400" b="0">
                <a:ea typeface="ＭＳ Ｐゴシック"/>
              </a:rPr>
              <a:t>.</a:t>
            </a:r>
            <a:endParaRPr lang="en-FI" sz="1400" b="0">
              <a:ea typeface="ＭＳ Ｐゴシック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FI" b="0">
                <a:ea typeface="ＭＳ Ｐゴシック"/>
              </a:rPr>
              <a:t>In t</a:t>
            </a:r>
            <a:r>
              <a:rPr lang="en-US" b="0">
                <a:ea typeface="ＭＳ Ｐゴシック"/>
              </a:rPr>
              <a:t>he smart grid, intelligence and</a:t>
            </a:r>
            <a:r>
              <a:rPr lang="en-FI" b="0">
                <a:ea typeface="ＭＳ Ｐゴシック"/>
              </a:rPr>
              <a:t> </a:t>
            </a:r>
            <a:r>
              <a:rPr lang="en-US" b="0">
                <a:ea typeface="ＭＳ Ｐゴシック"/>
              </a:rPr>
              <a:t>control need to exist along the entire power supply chain</a:t>
            </a:r>
            <a:r>
              <a:rPr lang="en-FI" b="0">
                <a:ea typeface="ＭＳ Ｐゴシック"/>
              </a:rPr>
              <a:t> and across the different grid assets</a:t>
            </a:r>
            <a:r>
              <a:rPr lang="en-US" b="0">
                <a:ea typeface="ＭＳ Ｐゴシック"/>
              </a:rPr>
              <a:t>.</a:t>
            </a:r>
            <a:endParaRPr lang="fi-FI" b="0">
              <a:ea typeface="ＭＳ Ｐゴシック"/>
            </a:endParaRPr>
          </a:p>
          <a:p>
            <a:endParaRPr lang="fi-FI" sz="2000">
              <a:ea typeface="ＭＳ Ｐゴシック"/>
              <a:cs typeface="Arial"/>
            </a:endParaRPr>
          </a:p>
          <a:p>
            <a:pPr>
              <a:lnSpc>
                <a:spcPct val="150000"/>
              </a:lnSpc>
              <a:buChar char="•"/>
            </a:pPr>
            <a:endParaRPr lang="en-US" sz="200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Conclusions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ea typeface="ＭＳ Ｐゴシック"/>
              </a:rPr>
              <a:t>20</a:t>
            </a:r>
            <a:r>
              <a:rPr lang="et-EE">
                <a:ea typeface="ＭＳ Ｐゴシック"/>
              </a:rPr>
              <a:t>.0</a:t>
            </a:r>
            <a:r>
              <a:rPr lang="fi-FI">
                <a:ea typeface="ＭＳ Ｐゴシック"/>
              </a:rPr>
              <a:t>4</a:t>
            </a:r>
            <a:r>
              <a:rPr lang="et-EE">
                <a:ea typeface="ＭＳ Ｐゴシック"/>
              </a:rPr>
              <a:t>.2021</a:t>
            </a:r>
            <a:endParaRPr lang="fi-FI"/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155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8134278" cy="4136400"/>
          </a:xfrm>
        </p:spPr>
        <p:txBody>
          <a:bodyPr>
            <a:normAutofit/>
          </a:bodyPr>
          <a:lstStyle/>
          <a:p>
            <a:pPr marL="45720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-US" sz="1100" b="0"/>
              <a:t>Tampere University of Technology, 2016. Ideal Grid for All, final report. [online] Tampere University of Technology. Available at: &lt;</a:t>
            </a:r>
            <a:r>
              <a:rPr lang="en-US" sz="1100" b="0">
                <a:hlinkClick r:id="rId3"/>
              </a:rPr>
              <a:t>https://cordis.europa.eu/docs/results/608/608860/final1-ide4l-publisable-summary-30-11-2016.pdf</a:t>
            </a:r>
            <a:r>
              <a:rPr lang="en-US" sz="1100" b="0"/>
              <a:t>&gt;  [Accessed 17 April 2021]</a:t>
            </a:r>
          </a:p>
          <a:p>
            <a:pPr marL="45720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-US" sz="1100" b="0"/>
              <a:t>OpenStreetMap contributors, 2021. Openstreetmap.org. Available at &lt;</a:t>
            </a:r>
            <a:r>
              <a:rPr lang="en-US" sz="1100" b="0">
                <a:hlinkClick r:id="rId4"/>
              </a:rPr>
              <a:t>https://www.openstreetmap.org/search?query=tupos#map=5/66.364/26.895</a:t>
            </a:r>
            <a:r>
              <a:rPr lang="en-US" sz="1100" b="0"/>
              <a:t>&gt; [Accessed 17 April 2021]</a:t>
            </a:r>
          </a:p>
          <a:p>
            <a:pPr marL="45720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-US" sz="1100" b="0"/>
              <a:t>Ramboll Finland Oy, 2018. A PV project design data.</a:t>
            </a:r>
          </a:p>
          <a:p>
            <a:pPr marL="45720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-US" sz="1100" b="0"/>
              <a:t>Google, 2018. Google Maps.</a:t>
            </a:r>
          </a:p>
          <a:p>
            <a:pPr marL="45720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-US" sz="1100" b="0"/>
              <a:t>Trimble, 2021. </a:t>
            </a:r>
            <a:r>
              <a:rPr lang="en-US" sz="1100" b="0" i="1"/>
              <a:t>A Sample of a NIS product</a:t>
            </a:r>
            <a:r>
              <a:rPr lang="en-US" sz="1100" b="0"/>
              <a:t>. [image] Available at: &lt;https://utilities.trimble.com/uploads/5/4/4/2/54421791/trimble-nis-for-network-design-and-technical-planning1_orig.jpg&gt; [Accessed 18 April 2021].</a:t>
            </a:r>
          </a:p>
          <a:p>
            <a:pPr marL="45720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-US" sz="1100" b="0"/>
              <a:t>Trimble, 2021. Trimble NIS for Electricity Utilities. [online] Trimble Utilities - Electricity, Gas, Water &amp; District Heating. Available at: &lt;https://utilities.trimble.com/trimble-nis-electric.html&gt; [Accessed 18 April 2021].</a:t>
            </a:r>
            <a:endParaRPr lang="en-FI" sz="1100" b="0"/>
          </a:p>
          <a:p>
            <a:pPr marL="45720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-FI" sz="1100" b="0"/>
              <a:t>McDonald, J., &amp; Thomas, M.,  2015. Power System SCADA and Smart Grids. Boca Raton: CRC Press</a:t>
            </a:r>
          </a:p>
          <a:p>
            <a:pPr marL="45720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-US" sz="1100" b="0"/>
              <a:t>Sayed, K., &amp; </a:t>
            </a:r>
            <a:r>
              <a:rPr lang="en-US" sz="1100" b="0" err="1"/>
              <a:t>Gabbar</a:t>
            </a:r>
            <a:r>
              <a:rPr lang="en-US" sz="1100" b="0"/>
              <a:t>, H.</a:t>
            </a:r>
            <a:r>
              <a:rPr lang="en-FI" sz="1100" b="0"/>
              <a:t>, </a:t>
            </a:r>
            <a:r>
              <a:rPr lang="en-US" sz="1100" b="0"/>
              <a:t>2017. SCADA and smart energy grid control automation. (pp. 481–514). </a:t>
            </a:r>
            <a:r>
              <a:rPr lang="en-FI" sz="1100" b="0"/>
              <a:t>Available at:</a:t>
            </a:r>
            <a:r>
              <a:rPr lang="en-US" sz="1100" b="0"/>
              <a:t> </a:t>
            </a:r>
            <a:r>
              <a:rPr lang="en-US" sz="1100" b="0">
                <a:hlinkClick r:id="rId5"/>
              </a:rPr>
              <a:t>https://doi.org/10.1016/B978-0-12-805343-0.00018-8</a:t>
            </a:r>
            <a:r>
              <a:rPr lang="en-FI" sz="1100" b="0"/>
              <a:t> [</a:t>
            </a:r>
            <a:r>
              <a:rPr lang="en-US" sz="1100" b="0"/>
              <a:t>Accessed </a:t>
            </a:r>
            <a:r>
              <a:rPr lang="en-FI" sz="1100" b="0"/>
              <a:t>19</a:t>
            </a:r>
            <a:r>
              <a:rPr lang="en-US" sz="1100" b="0"/>
              <a:t> April 2021</a:t>
            </a:r>
            <a:r>
              <a:rPr lang="en-FI" sz="1100" b="0"/>
              <a:t>]</a:t>
            </a:r>
          </a:p>
          <a:p>
            <a:pPr marL="45720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endParaRPr lang="en-US" sz="1100" b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 </a:t>
            </a:r>
            <a:r>
              <a:rPr lang="fi-FI" err="1"/>
              <a:t>material</a:t>
            </a:r>
            <a:r>
              <a:rPr lang="fi-FI"/>
              <a:t> </a:t>
            </a:r>
            <a:r>
              <a:rPr lang="fi-FI" err="1"/>
              <a:t>used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ea typeface="ＭＳ Ｐゴシック"/>
              </a:rPr>
              <a:t>20</a:t>
            </a:r>
            <a:r>
              <a:rPr lang="et-EE">
                <a:ea typeface="ＭＳ Ｐゴシック"/>
              </a:rPr>
              <a:t>.0</a:t>
            </a:r>
            <a:r>
              <a:rPr lang="fi-FI">
                <a:ea typeface="ＭＳ Ｐゴシック"/>
              </a:rPr>
              <a:t>4</a:t>
            </a:r>
            <a:r>
              <a:rPr lang="et-EE">
                <a:ea typeface="ＭＳ Ｐゴシック"/>
              </a:rPr>
              <a:t>.2021</a:t>
            </a:r>
            <a:endParaRPr lang="fi-FI"/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700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988990" cy="41364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350">
                <a:ea typeface="+mj-lt"/>
                <a:cs typeface="+mj-lt"/>
              </a:rPr>
              <a:t>SCADA</a:t>
            </a:r>
            <a:r>
              <a:rPr lang="en-FI" sz="1350">
                <a:ea typeface="+mj-lt"/>
                <a:cs typeface="+mj-lt"/>
              </a:rPr>
              <a:t> overview</a:t>
            </a:r>
            <a:endParaRPr lang="en-US" sz="1350"/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350">
                <a:ea typeface="ＭＳ Ｐゴシック"/>
                <a:cs typeface="Arial"/>
              </a:rPr>
              <a:t>SCADA architecture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350">
                <a:ea typeface="ＭＳ Ｐゴシック"/>
                <a:cs typeface="Arial"/>
              </a:rPr>
              <a:t>Network Information System (NIS) and its role in Distribution System Operator's (DSO) context</a:t>
            </a:r>
            <a:endParaRPr lang="en-FI" sz="1350">
              <a:ea typeface="ＭＳ Ｐゴシック"/>
              <a:cs typeface="Arial"/>
            </a:endParaRP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i-FI" sz="1350">
                <a:ea typeface="ＭＳ Ｐゴシック"/>
              </a:rPr>
              <a:t>SCADA </a:t>
            </a:r>
            <a:r>
              <a:rPr lang="en-FI" sz="1350">
                <a:ea typeface="ＭＳ Ｐゴシック"/>
              </a:rPr>
              <a:t>in</a:t>
            </a:r>
            <a:r>
              <a:rPr lang="fi-FI" sz="1350">
                <a:ea typeface="ＭＳ Ｐゴシック"/>
              </a:rPr>
              <a:t> </a:t>
            </a:r>
            <a:r>
              <a:rPr lang="en-FI" sz="1350">
                <a:ea typeface="ＭＳ Ｐゴシック"/>
              </a:rPr>
              <a:t>Smart Grids (SG) and </a:t>
            </a:r>
            <a:r>
              <a:rPr lang="fi-FI" sz="1350" err="1">
                <a:ea typeface="ＭＳ Ｐゴシック"/>
              </a:rPr>
              <a:t>Renewable</a:t>
            </a:r>
            <a:r>
              <a:rPr lang="fi-FI" sz="1350">
                <a:ea typeface="ＭＳ Ｐゴシック"/>
              </a:rPr>
              <a:t> Energy Systems (RES)</a:t>
            </a:r>
            <a:r>
              <a:rPr lang="en-FI" sz="1350">
                <a:ea typeface="ＭＳ Ｐゴシック"/>
              </a:rPr>
              <a:t> 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i-FI" sz="1350" err="1">
                <a:ea typeface="ＭＳ Ｐゴシック"/>
              </a:rPr>
              <a:t>Example</a:t>
            </a:r>
            <a:r>
              <a:rPr lang="fi-FI" sz="1350">
                <a:ea typeface="ＭＳ Ｐゴシック"/>
              </a:rPr>
              <a:t> case: SCADA </a:t>
            </a:r>
            <a:r>
              <a:rPr lang="fi-FI" sz="1350" err="1">
                <a:ea typeface="ＭＳ Ｐゴシック"/>
              </a:rPr>
              <a:t>implementation</a:t>
            </a:r>
            <a:r>
              <a:rPr lang="fi-FI" sz="1350">
                <a:ea typeface="ＭＳ Ｐゴシック"/>
              </a:rPr>
              <a:t> in </a:t>
            </a:r>
            <a:r>
              <a:rPr lang="fi-FI" sz="1350" err="1">
                <a:ea typeface="ＭＳ Ｐゴシック"/>
              </a:rPr>
              <a:t>aggregated</a:t>
            </a:r>
            <a:r>
              <a:rPr lang="fi-FI" sz="1350">
                <a:ea typeface="ＭＳ Ｐゴシック"/>
              </a:rPr>
              <a:t> PV </a:t>
            </a:r>
            <a:r>
              <a:rPr lang="fi-FI" sz="1350" err="1">
                <a:ea typeface="ＭＳ Ｐゴシック"/>
              </a:rPr>
              <a:t>production</a:t>
            </a:r>
            <a:endParaRPr lang="en-FI" sz="1350">
              <a:ea typeface="ＭＳ Ｐゴシック"/>
            </a:endParaRP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FI" sz="1350">
                <a:ea typeface="ＭＳ Ｐゴシック"/>
              </a:rPr>
              <a:t>Conclusions</a:t>
            </a:r>
            <a:r>
              <a:rPr lang="en-US" sz="1350">
                <a:ea typeface="ＭＳ Ｐゴシック"/>
              </a:rPr>
              <a:t> / summary</a:t>
            </a:r>
            <a:endParaRPr lang="en-US" sz="1350"/>
          </a:p>
          <a:p>
            <a:pPr marL="0" indent="0">
              <a:lnSpc>
                <a:spcPct val="160000"/>
              </a:lnSpc>
            </a:pPr>
            <a:endParaRPr lang="en-US"/>
          </a:p>
          <a:p>
            <a:pPr marL="0" indent="0">
              <a:lnSpc>
                <a:spcPct val="160000"/>
              </a:lnSpc>
            </a:pPr>
            <a:endParaRPr lang="en-US"/>
          </a:p>
          <a:p>
            <a:pPr marL="0" indent="0">
              <a:lnSpc>
                <a:spcPct val="160000"/>
              </a:lnSpc>
            </a:pPr>
            <a:endParaRPr lang="en-US"/>
          </a:p>
          <a:p>
            <a:pPr marL="0" indent="0">
              <a:lnSpc>
                <a:spcPct val="160000"/>
              </a:lnSpc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Introduction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ea typeface="ＭＳ Ｐゴシック"/>
              </a:rPr>
              <a:t>20</a:t>
            </a:r>
            <a:r>
              <a:rPr lang="et-EE">
                <a:ea typeface="ＭＳ Ｐゴシック"/>
              </a:rPr>
              <a:t>.0</a:t>
            </a:r>
            <a:r>
              <a:rPr lang="fi-FI">
                <a:ea typeface="ＭＳ Ｐゴシック"/>
              </a:rPr>
              <a:t>4</a:t>
            </a:r>
            <a:r>
              <a:rPr lang="et-EE">
                <a:ea typeface="ＭＳ Ｐゴシック"/>
              </a:rPr>
              <a:t>.2021</a:t>
            </a:r>
            <a:endParaRPr lang="fi-FI"/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97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323979"/>
            <a:ext cx="7772400" cy="458340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</a:pPr>
            <a:r>
              <a:rPr lang="en-US" sz="1200" dirty="0">
                <a:ea typeface="ＭＳ Ｐゴシック"/>
                <a:cs typeface="Arial"/>
              </a:rPr>
              <a:t>Monitoring and Control in Power Systems</a:t>
            </a:r>
          </a:p>
          <a:p>
            <a:pPr lvl="1" indent="-242570">
              <a:buFont typeface="Arial" panose="020B0604020202020204" pitchFamily="34" charset="0"/>
              <a:buChar char="•"/>
            </a:pPr>
            <a:r>
              <a:rPr lang="en-US" sz="1200" dirty="0">
                <a:ea typeface="ＭＳ Ｐゴシック"/>
                <a:cs typeface="Arial"/>
              </a:rPr>
              <a:t>SCADA (Supervisory </a:t>
            </a:r>
            <a:r>
              <a:rPr lang="en-FI" sz="1200" dirty="0">
                <a:ea typeface="ＭＳ Ｐゴシック"/>
                <a:cs typeface="Arial"/>
              </a:rPr>
              <a:t>C</a:t>
            </a:r>
            <a:r>
              <a:rPr lang="en-US" sz="1200" dirty="0" err="1">
                <a:ea typeface="ＭＳ Ｐゴシック"/>
                <a:cs typeface="Arial"/>
              </a:rPr>
              <a:t>ontrol</a:t>
            </a:r>
            <a:r>
              <a:rPr lang="en-US" sz="1200" dirty="0">
                <a:ea typeface="ＭＳ Ｐゴシック"/>
                <a:cs typeface="Arial"/>
              </a:rPr>
              <a:t> and </a:t>
            </a:r>
            <a:r>
              <a:rPr lang="en-FI" sz="1200" dirty="0">
                <a:ea typeface="ＭＳ Ｐゴシック"/>
                <a:cs typeface="Arial"/>
              </a:rPr>
              <a:t>D</a:t>
            </a:r>
            <a:r>
              <a:rPr lang="en-US" sz="1200" dirty="0" err="1">
                <a:ea typeface="ＭＳ Ｐゴシック"/>
                <a:cs typeface="Arial"/>
              </a:rPr>
              <a:t>ata</a:t>
            </a:r>
            <a:r>
              <a:rPr lang="en-US" sz="1200" dirty="0">
                <a:ea typeface="ＭＳ Ｐゴシック"/>
                <a:cs typeface="Arial"/>
              </a:rPr>
              <a:t> </a:t>
            </a:r>
            <a:r>
              <a:rPr lang="en-FI" sz="1200" dirty="0">
                <a:ea typeface="ＭＳ Ｐゴシック"/>
                <a:cs typeface="Arial"/>
              </a:rPr>
              <a:t>A</a:t>
            </a:r>
            <a:r>
              <a:rPr lang="en-US" sz="1200" dirty="0" err="1">
                <a:ea typeface="ＭＳ Ｐゴシック"/>
                <a:cs typeface="Arial"/>
              </a:rPr>
              <a:t>cquisition</a:t>
            </a:r>
            <a:r>
              <a:rPr lang="en-US" sz="1200" dirty="0">
                <a:ea typeface="ＭＳ Ｐゴシック"/>
                <a:cs typeface="Arial"/>
              </a:rPr>
              <a:t>) systems</a:t>
            </a:r>
            <a:r>
              <a:rPr lang="en-FI" sz="1200" dirty="0">
                <a:ea typeface="ＭＳ Ｐゴシック"/>
                <a:cs typeface="Arial"/>
              </a:rPr>
              <a:t> /</a:t>
            </a:r>
            <a:r>
              <a:rPr lang="en-US" sz="1200" dirty="0">
                <a:ea typeface="ＭＳ Ｐゴシック"/>
                <a:cs typeface="Arial"/>
              </a:rPr>
              <a:t> DCS (Distributed </a:t>
            </a:r>
            <a:r>
              <a:rPr lang="en-FI" sz="1200" dirty="0">
                <a:ea typeface="ＭＳ Ｐゴシック"/>
                <a:cs typeface="Arial"/>
              </a:rPr>
              <a:t>C</a:t>
            </a:r>
            <a:r>
              <a:rPr lang="en-US" sz="1200" dirty="0" err="1">
                <a:ea typeface="ＭＳ Ｐゴシック"/>
                <a:cs typeface="Arial"/>
              </a:rPr>
              <a:t>ontrol</a:t>
            </a:r>
            <a:r>
              <a:rPr lang="en-US" sz="1200" dirty="0">
                <a:ea typeface="ＭＳ Ｐゴシック"/>
                <a:cs typeface="Arial"/>
              </a:rPr>
              <a:t> </a:t>
            </a:r>
            <a:r>
              <a:rPr lang="en-FI" sz="1200" dirty="0">
                <a:ea typeface="ＭＳ Ｐゴシック"/>
                <a:cs typeface="Arial"/>
              </a:rPr>
              <a:t>S</a:t>
            </a:r>
            <a:r>
              <a:rPr lang="en-US" sz="1200" dirty="0" err="1">
                <a:ea typeface="ＭＳ Ｐゴシック"/>
                <a:cs typeface="Arial"/>
              </a:rPr>
              <a:t>ystems</a:t>
            </a:r>
            <a:r>
              <a:rPr lang="en-US" sz="1200" dirty="0">
                <a:ea typeface="ＭＳ Ｐゴシック"/>
                <a:cs typeface="Arial"/>
              </a:rPr>
              <a:t>)</a:t>
            </a:r>
          </a:p>
          <a:p>
            <a:pPr lvl="1" indent="-242570">
              <a:buFont typeface="Arial" panose="020B0604020202020204" pitchFamily="34" charset="0"/>
              <a:buChar char="•"/>
            </a:pPr>
            <a:r>
              <a:rPr lang="en-US" sz="1200" dirty="0">
                <a:ea typeface="ＭＳ Ｐゴシック"/>
                <a:cs typeface="Arial"/>
              </a:rPr>
              <a:t>The major difference between SCADA and DCS is the </a:t>
            </a:r>
            <a:r>
              <a:rPr lang="en-US" sz="1200" u="sng" dirty="0">
                <a:ea typeface="ＭＳ Ｐゴシック"/>
                <a:cs typeface="Arial"/>
              </a:rPr>
              <a:t>spatial reach</a:t>
            </a:r>
            <a:r>
              <a:rPr lang="en-US" sz="1200" dirty="0">
                <a:ea typeface="ＭＳ Ｐゴシック"/>
                <a:cs typeface="Arial"/>
              </a:rPr>
              <a:t> </a:t>
            </a:r>
            <a:endParaRPr lang="en-FI" sz="1200" dirty="0">
              <a:ea typeface="ＭＳ Ｐゴシック"/>
              <a:cs typeface="Arial"/>
            </a:endParaRPr>
          </a:p>
          <a:p>
            <a:pPr lvl="1" indent="-242570">
              <a:buFont typeface="Arial" panose="020B0604020202020204" pitchFamily="34" charset="0"/>
              <a:buChar char="•"/>
            </a:pPr>
            <a:r>
              <a:rPr lang="en-US" sz="1200" dirty="0">
                <a:ea typeface="ＭＳ Ｐゴシック"/>
                <a:cs typeface="Arial"/>
              </a:rPr>
              <a:t>SCADA systems are widely used for automation of power sector: generation, transmission and distribution. SCADA does not necessarily have to be </a:t>
            </a:r>
            <a:r>
              <a:rPr lang="en-US" sz="1200">
                <a:ea typeface="ＭＳ Ｐゴシック"/>
                <a:cs typeface="Arial"/>
              </a:rPr>
              <a:t>vendor specific.</a:t>
            </a:r>
            <a:endParaRPr lang="en-FI" sz="1200" dirty="0">
              <a:ea typeface="ＭＳ Ｐゴシック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FI" sz="1200" dirty="0">
                <a:ea typeface="+mn-lt"/>
                <a:cs typeface="+mn-lt"/>
              </a:rPr>
              <a:t>Supervisory control and data acquisition systems (SCADA)​</a:t>
            </a:r>
          </a:p>
          <a:p>
            <a:pPr marL="625475" lvl="1" indent="-285750">
              <a:buFont typeface="Arial"/>
              <a:buChar char="•"/>
            </a:pPr>
            <a:r>
              <a:rPr lang="en-US" sz="1200" b="0" dirty="0">
                <a:ea typeface="+mn-lt"/>
                <a:cs typeface="+mn-lt"/>
              </a:rPr>
              <a:t>SCADA is not a specific technology, but rather a set of different equipment and communication protocols to provide control and supervisory functions</a:t>
            </a:r>
            <a:r>
              <a:rPr lang="en-US" sz="1200" dirty="0">
                <a:ea typeface="+mn-lt"/>
                <a:cs typeface="+mn-lt"/>
              </a:rPr>
              <a:t>.</a:t>
            </a:r>
            <a:endParaRPr lang="en-US" sz="1200" dirty="0"/>
          </a:p>
          <a:p>
            <a:pPr marL="625475" lvl="1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SCADA systems are typically closed-loop control systems that operate with comparatively little human interference.</a:t>
            </a:r>
          </a:p>
          <a:p>
            <a:pPr lvl="1" indent="-242570">
              <a:buChar char="•"/>
            </a:pPr>
            <a:r>
              <a:rPr lang="en-US" sz="1200" dirty="0">
                <a:ea typeface="+mn-lt"/>
                <a:cs typeface="+mn-lt"/>
              </a:rPr>
              <a:t>Implementation involves two major activities: data acquisition (monitoring) of a process or equipment and the supervisory control of the process.</a:t>
            </a:r>
            <a:endParaRPr lang="en-FI" sz="1200" dirty="0">
              <a:ea typeface="+mn-lt"/>
              <a:cs typeface="+mn-lt"/>
            </a:endParaRPr>
          </a:p>
          <a:p>
            <a:pPr marL="0" indent="0"/>
            <a:r>
              <a:rPr lang="en-US" sz="1200" dirty="0">
                <a:ea typeface="+mn-lt"/>
                <a:cs typeface="+mn-lt"/>
              </a:rPr>
              <a:t>Characteristics of SCADA in </a:t>
            </a:r>
            <a:r>
              <a:rPr lang="en-FI" sz="1200" dirty="0">
                <a:ea typeface="+mn-lt"/>
                <a:cs typeface="+mn-lt"/>
              </a:rPr>
              <a:t>P</a:t>
            </a:r>
            <a:r>
              <a:rPr lang="en-US" sz="1200" dirty="0" err="1">
                <a:ea typeface="+mn-lt"/>
                <a:cs typeface="+mn-lt"/>
              </a:rPr>
              <a:t>ower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FI" sz="1200" dirty="0">
                <a:ea typeface="+mn-lt"/>
                <a:cs typeface="+mn-lt"/>
              </a:rPr>
              <a:t>S</a:t>
            </a:r>
            <a:r>
              <a:rPr lang="en-US" sz="1200" dirty="0" err="1">
                <a:ea typeface="+mn-lt"/>
                <a:cs typeface="+mn-lt"/>
              </a:rPr>
              <a:t>ystems</a:t>
            </a:r>
            <a:endParaRPr lang="en-US" sz="1200" dirty="0">
              <a:ea typeface="+mn-lt"/>
              <a:cs typeface="+mn-lt"/>
            </a:endParaRPr>
          </a:p>
          <a:p>
            <a:pPr lvl="1" indent="-242570">
              <a:buFont typeface="Arial" panose="020B0604020202020204" pitchFamily="34" charset="0"/>
              <a:buChar char="•"/>
            </a:pPr>
            <a:r>
              <a:rPr lang="en-US" sz="1200" b="0" dirty="0">
                <a:ea typeface="+mn-lt"/>
                <a:cs typeface="+mn-lt"/>
              </a:rPr>
              <a:t>SCADA system’s main function is to assist distributed generation, switching procedure, alarming, telemetry, event logging, measurement recording, and remote control of substation equipment. </a:t>
            </a:r>
            <a:endParaRPr lang="en-US" sz="1200" dirty="0"/>
          </a:p>
          <a:p>
            <a:pPr lvl="1" indent="-242570">
              <a:buFont typeface="Arial" panose="020B0604020202020204" pitchFamily="34" charset="0"/>
              <a:buChar char="•"/>
            </a:pPr>
            <a:r>
              <a:rPr lang="en-US" sz="1200" b="0" dirty="0">
                <a:ea typeface="+mn-lt"/>
                <a:cs typeface="+mn-lt"/>
              </a:rPr>
              <a:t>Based on the data received from the remote substations, automated or operator-driven supervisory commands can be pushed to </a:t>
            </a:r>
            <a:r>
              <a:rPr lang="en-FI" sz="1200" b="0" dirty="0">
                <a:ea typeface="+mn-lt"/>
                <a:cs typeface="+mn-lt"/>
              </a:rPr>
              <a:t>remotely control the</a:t>
            </a:r>
            <a:r>
              <a:rPr lang="en-US" sz="1200" b="0" dirty="0">
                <a:ea typeface="+mn-lt"/>
                <a:cs typeface="+mn-lt"/>
              </a:rPr>
              <a:t> substation </a:t>
            </a:r>
            <a:r>
              <a:rPr lang="en-FI" sz="1200" b="0" dirty="0">
                <a:ea typeface="+mn-lt"/>
                <a:cs typeface="+mn-lt"/>
              </a:rPr>
              <a:t>equipment</a:t>
            </a:r>
            <a:r>
              <a:rPr lang="en-US" sz="1200" dirty="0">
                <a:ea typeface="+mn-lt"/>
                <a:cs typeface="+mn-lt"/>
              </a:rPr>
              <a:t>.</a:t>
            </a:r>
            <a:endParaRPr lang="en-US" sz="1200" b="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Arial,Sans-Serif" panose="020B0604020202020204" pitchFamily="34" charset="0"/>
              <a:buChar char="•"/>
            </a:pPr>
            <a:endParaRPr lang="en-US" b="0" dirty="0">
              <a:cs typeface="Arial"/>
            </a:endParaRPr>
          </a:p>
          <a:p>
            <a:pPr>
              <a:lnSpc>
                <a:spcPct val="150000"/>
              </a:lnSpc>
              <a:buFont typeface="Arial,Sans-Serif" panose="020B0604020202020204" pitchFamily="34" charset="0"/>
              <a:buChar char="•"/>
            </a:pPr>
            <a:endParaRPr lang="en-US" dirty="0">
              <a:ea typeface="ＭＳ Ｐゴシック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SCADA</a:t>
            </a:r>
            <a:r>
              <a:rPr lang="en-FI">
                <a:ea typeface="+mj-lt"/>
                <a:cs typeface="+mj-lt"/>
              </a:rPr>
              <a:t> overview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ea typeface="ＭＳ Ｐゴシック"/>
              </a:rPr>
              <a:t>20</a:t>
            </a:r>
            <a:r>
              <a:rPr lang="et-EE">
                <a:ea typeface="ＭＳ Ｐゴシック"/>
              </a:rPr>
              <a:t>.0</a:t>
            </a:r>
            <a:r>
              <a:rPr lang="fi-FI">
                <a:ea typeface="ＭＳ Ｐゴシック"/>
              </a:rPr>
              <a:t>4</a:t>
            </a:r>
            <a:r>
              <a:rPr lang="et-EE">
                <a:ea typeface="ＭＳ Ｐゴシック"/>
              </a:rPr>
              <a:t>.2021</a:t>
            </a:r>
            <a:endParaRPr lang="fi-FI"/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BF501-A3F3-4448-B618-45BA0DD8DC6B}"/>
              </a:ext>
            </a:extLst>
          </p:cNvPr>
          <p:cNvSpPr txBox="1"/>
          <p:nvPr/>
        </p:nvSpPr>
        <p:spPr>
          <a:xfrm>
            <a:off x="7710489" y="611273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[</a:t>
            </a:r>
            <a:r>
              <a:rPr lang="en-FI"/>
              <a:t>7</a:t>
            </a:r>
            <a:r>
              <a:rPr lang="en-US"/>
              <a:t>]</a:t>
            </a:r>
            <a:r>
              <a:rPr lang="en-FI"/>
              <a:t>, [8]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81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81C3A17-BAA9-4027-9E81-3D11B146C2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914" y="1399463"/>
            <a:ext cx="2490886" cy="3299537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endParaRPr lang="en-FI" sz="1200">
              <a:ea typeface="ＭＳ Ｐゴシック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endParaRPr lang="en-FI" sz="1200">
              <a:ea typeface="ＭＳ Ｐゴシック"/>
              <a:cs typeface="Arial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BBF99A7-64F9-413F-8AC6-80ECB7D18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646" y="499463"/>
            <a:ext cx="7772400" cy="900000"/>
          </a:xfrm>
        </p:spPr>
        <p:txBody>
          <a:bodyPr/>
          <a:lstStyle/>
          <a:p>
            <a:r>
              <a:rPr lang="en-US">
                <a:cs typeface="Arial"/>
              </a:rPr>
              <a:t>SCADA hardware architecture</a:t>
            </a:r>
            <a:endParaRPr lang="fi-FI" b="0">
              <a:ea typeface="+mj-lt"/>
              <a:cs typeface="+mj-lt"/>
            </a:endParaRPr>
          </a:p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1CD8199-4A89-47D1-98F6-CC1756A01C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8DAEBCC-6334-42DA-8212-3761F85AB4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A2952428-E105-4923-B376-D001121FC1E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ea typeface="ＭＳ Ｐゴシック"/>
              </a:rPr>
              <a:t>20</a:t>
            </a:r>
            <a:r>
              <a:rPr lang="et-EE">
                <a:ea typeface="ＭＳ Ｐゴシック"/>
              </a:rPr>
              <a:t>.0</a:t>
            </a:r>
            <a:r>
              <a:rPr lang="fi-FI">
                <a:ea typeface="ＭＳ Ｐゴシック"/>
              </a:rPr>
              <a:t>4</a:t>
            </a:r>
            <a:r>
              <a:rPr lang="et-EE">
                <a:ea typeface="ＭＳ Ｐゴシック"/>
              </a:rPr>
              <a:t>.2021</a:t>
            </a:r>
            <a:endParaRPr lang="fi-FI"/>
          </a:p>
          <a:p>
            <a:pPr>
              <a:defRPr/>
            </a:pPr>
            <a:endParaRPr lang="en-US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05523A7-8434-4453-8702-3660A50BADD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8" name="Kuva 8">
            <a:extLst>
              <a:ext uri="{FF2B5EF4-FFF2-40B4-BE49-F238E27FC236}">
                <a16:creationId xmlns:a16="http://schemas.microsoft.com/office/drawing/2014/main" id="{BC627888-36AD-4930-9D50-0C280379C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579" y="1232905"/>
            <a:ext cx="5191480" cy="42984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AB6DA3-B316-4FAA-AE81-0CB29C0BC2F9}"/>
              </a:ext>
            </a:extLst>
          </p:cNvPr>
          <p:cNvSpPr txBox="1"/>
          <p:nvPr/>
        </p:nvSpPr>
        <p:spPr>
          <a:xfrm>
            <a:off x="7933037" y="6073745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[</a:t>
            </a:r>
            <a:r>
              <a:rPr lang="en-FI"/>
              <a:t>7</a:t>
            </a:r>
            <a:r>
              <a:rPr lang="en-US"/>
              <a:t>]</a:t>
            </a:r>
            <a:r>
              <a:rPr lang="en-FI"/>
              <a:t> , [8]</a:t>
            </a:r>
            <a:endParaRPr lang="en-US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D05EA83C-A7FC-4F1D-AE72-814F932598CE}"/>
              </a:ext>
            </a:extLst>
          </p:cNvPr>
          <p:cNvSpPr txBox="1"/>
          <p:nvPr/>
        </p:nvSpPr>
        <p:spPr>
          <a:xfrm>
            <a:off x="7571208" y="3802268"/>
            <a:ext cx="1129518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l" defTabSz="38893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8938" indent="68263" algn="l" defTabSz="38893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7875" indent="136525" algn="l" defTabSz="38893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400" indent="203200" algn="l" defTabSz="38893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7338" indent="271463" algn="l" defTabSz="38893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latin typeface="Verdana"/>
                <a:ea typeface="Verdana"/>
                <a:cs typeface="Verdana"/>
              </a:rPr>
              <a:t>RTU = Remote Terminal Unit</a:t>
            </a:r>
            <a:endParaRPr lang="en-US">
              <a:latin typeface="Arial"/>
              <a:ea typeface="Verdana"/>
              <a:cs typeface="Arial"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DEB0439F-0202-4382-A36F-F474E5B77920}"/>
              </a:ext>
            </a:extLst>
          </p:cNvPr>
          <p:cNvSpPr txBox="1"/>
          <p:nvPr/>
        </p:nvSpPr>
        <p:spPr>
          <a:xfrm>
            <a:off x="7571208" y="4376045"/>
            <a:ext cx="1129518" cy="50783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l" defTabSz="38893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8938" indent="68263" algn="l" defTabSz="38893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7875" indent="136525" algn="l" defTabSz="38893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400" indent="203200" algn="l" defTabSz="38893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7338" indent="271463" algn="l" defTabSz="38893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latin typeface="Verdana"/>
                <a:ea typeface="Verdana"/>
                <a:cs typeface="Verdana"/>
              </a:rPr>
              <a:t>PLC = Programmable Logic Controller</a:t>
            </a:r>
          </a:p>
        </p:txBody>
      </p:sp>
    </p:spTree>
    <p:extLst>
      <p:ext uri="{BB962C8B-B14F-4D97-AF65-F5344CB8AC3E}">
        <p14:creationId xmlns:p14="http://schemas.microsoft.com/office/powerpoint/2010/main" val="709002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8134278" cy="41364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i-FI" sz="1200" b="0">
                <a:ea typeface="ＭＳ Ｐゴシック"/>
              </a:rPr>
              <a:t>A </a:t>
            </a:r>
            <a:r>
              <a:rPr lang="fi-FI" sz="1200">
                <a:ea typeface="ＭＳ Ｐゴシック"/>
              </a:rPr>
              <a:t>NIS is an </a:t>
            </a:r>
            <a:r>
              <a:rPr lang="fi-FI" sz="1200" err="1">
                <a:ea typeface="ＭＳ Ｐゴシック"/>
              </a:rPr>
              <a:t>application</a:t>
            </a:r>
            <a:r>
              <a:rPr lang="fi-FI" sz="1200">
                <a:ea typeface="ＭＳ Ｐゴシック"/>
              </a:rPr>
              <a:t> </a:t>
            </a:r>
            <a:r>
              <a:rPr lang="fi-FI" sz="1200" err="1">
                <a:ea typeface="ＭＳ Ｐゴシック"/>
              </a:rPr>
              <a:t>specialized</a:t>
            </a:r>
            <a:r>
              <a:rPr lang="fi-FI" sz="1200">
                <a:ea typeface="ＭＳ Ｐゴシック"/>
              </a:rPr>
              <a:t> </a:t>
            </a:r>
            <a:r>
              <a:rPr lang="fi-FI" sz="1200" err="1">
                <a:ea typeface="ＭＳ Ｐゴシック"/>
              </a:rPr>
              <a:t>managing</a:t>
            </a:r>
            <a:r>
              <a:rPr lang="fi-FI" sz="1200">
                <a:ea typeface="ＭＳ Ｐゴシック"/>
              </a:rPr>
              <a:t> </a:t>
            </a:r>
            <a:r>
              <a:rPr lang="fi-FI" sz="1200" err="1">
                <a:ea typeface="ＭＳ Ｐゴシック"/>
              </a:rPr>
              <a:t>network</a:t>
            </a:r>
            <a:r>
              <a:rPr lang="fi-FI" sz="1200">
                <a:ea typeface="ＭＳ Ｐゴシック"/>
              </a:rPr>
              <a:t> </a:t>
            </a:r>
            <a:r>
              <a:rPr lang="fi-FI" sz="1200" b="0">
                <a:ea typeface="ＭＳ Ｐゴシック"/>
              </a:rPr>
              <a:t>and </a:t>
            </a:r>
            <a:r>
              <a:rPr lang="fi-FI" sz="1200" b="0" err="1">
                <a:ea typeface="ＭＳ Ｐゴシック"/>
              </a:rPr>
              <a:t>its</a:t>
            </a:r>
            <a:r>
              <a:rPr lang="fi-FI" sz="1200" b="0">
                <a:ea typeface="ＭＳ Ｐゴシック"/>
              </a:rPr>
              <a:t> </a:t>
            </a:r>
            <a:r>
              <a:rPr lang="fi-FI" sz="1200" b="0" err="1">
                <a:ea typeface="ＭＳ Ｐゴシック"/>
              </a:rPr>
              <a:t>related</a:t>
            </a:r>
            <a:r>
              <a:rPr lang="fi-FI" sz="1200" b="0">
                <a:ea typeface="ＭＳ Ｐゴシック"/>
              </a:rPr>
              <a:t> </a:t>
            </a:r>
            <a:r>
              <a:rPr lang="fi-FI" sz="1200" b="0" err="1">
                <a:ea typeface="ＭＳ Ｐゴシック"/>
              </a:rPr>
              <a:t>attributes</a:t>
            </a:r>
            <a:r>
              <a:rPr lang="fi-FI" sz="1200" b="0">
                <a:ea typeface="ＭＳ Ｐゴシック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i-FI" sz="1200" b="0">
                <a:ea typeface="ＭＳ Ｐゴシック"/>
              </a:rPr>
              <a:t>NIS </a:t>
            </a:r>
            <a:r>
              <a:rPr lang="fi-FI" sz="1200" b="0" err="1">
                <a:ea typeface="ＭＳ Ｐゴシック"/>
              </a:rPr>
              <a:t>applications</a:t>
            </a:r>
            <a:r>
              <a:rPr lang="fi-FI" sz="1200" b="0">
                <a:ea typeface="ＭＳ Ｐゴシック"/>
              </a:rPr>
              <a:t> </a:t>
            </a:r>
            <a:r>
              <a:rPr lang="fi-FI" sz="1200" b="0" err="1">
                <a:ea typeface="ＭＳ Ｐゴシック"/>
              </a:rPr>
              <a:t>available</a:t>
            </a:r>
            <a:r>
              <a:rPr lang="fi-FI" sz="1200" b="0">
                <a:ea typeface="ＭＳ Ｐゴシック"/>
              </a:rPr>
              <a:t> for </a:t>
            </a:r>
            <a:r>
              <a:rPr lang="fi-FI" sz="1200" b="0" err="1">
                <a:ea typeface="ＭＳ Ｐゴシック"/>
              </a:rPr>
              <a:t>electricity</a:t>
            </a:r>
            <a:r>
              <a:rPr lang="fi-FI" sz="1200" b="0">
                <a:ea typeface="ＭＳ Ｐゴシック"/>
              </a:rPr>
              <a:t> </a:t>
            </a:r>
            <a:r>
              <a:rPr lang="fi-FI" sz="1200" b="0" err="1">
                <a:ea typeface="ＭＳ Ｐゴシック"/>
              </a:rPr>
              <a:t>distribution</a:t>
            </a:r>
            <a:r>
              <a:rPr lang="fi-FI" sz="1200" b="0">
                <a:ea typeface="ＭＳ Ｐゴシック"/>
              </a:rPr>
              <a:t> (DSO &amp; TSO), </a:t>
            </a:r>
            <a:r>
              <a:rPr lang="fi-FI" sz="1200" b="0" err="1">
                <a:ea typeface="ＭＳ Ｐゴシック"/>
              </a:rPr>
              <a:t>water</a:t>
            </a:r>
            <a:r>
              <a:rPr lang="fi-FI" sz="1200" b="0">
                <a:ea typeface="ＭＳ Ｐゴシック"/>
              </a:rPr>
              <a:t> &amp; </a:t>
            </a:r>
            <a:r>
              <a:rPr lang="fi-FI" sz="1200" b="0" err="1">
                <a:ea typeface="ＭＳ Ｐゴシック"/>
              </a:rPr>
              <a:t>gas</a:t>
            </a:r>
            <a:r>
              <a:rPr lang="fi-FI" sz="1200" b="0">
                <a:ea typeface="ＭＳ Ｐゴシック"/>
              </a:rPr>
              <a:t> &amp; </a:t>
            </a:r>
            <a:r>
              <a:rPr lang="fi-FI" sz="1200" b="0" err="1">
                <a:ea typeface="ＭＳ Ｐゴシック"/>
              </a:rPr>
              <a:t>telecom</a:t>
            </a:r>
            <a:r>
              <a:rPr lang="fi-FI" sz="1200" b="0">
                <a:ea typeface="ＭＳ Ｐゴシック"/>
              </a:rPr>
              <a:t> &amp; </a:t>
            </a:r>
            <a:r>
              <a:rPr lang="fi-FI" sz="1200" b="0" err="1">
                <a:ea typeface="ＭＳ Ｐゴシック"/>
              </a:rPr>
              <a:t>street</a:t>
            </a:r>
            <a:r>
              <a:rPr lang="fi-FI" sz="1200" b="0">
                <a:ea typeface="ＭＳ Ｐゴシック"/>
              </a:rPr>
              <a:t> </a:t>
            </a:r>
            <a:r>
              <a:rPr lang="fi-FI" sz="1200" b="0" err="1">
                <a:ea typeface="ＭＳ Ｐゴシック"/>
              </a:rPr>
              <a:t>light</a:t>
            </a:r>
            <a:r>
              <a:rPr lang="fi-FI" sz="1200" b="0">
                <a:ea typeface="ＭＳ Ｐゴシック"/>
              </a:rPr>
              <a:t> </a:t>
            </a:r>
            <a:r>
              <a:rPr lang="fi-FI" sz="1200" b="0" err="1">
                <a:ea typeface="ＭＳ Ｐゴシック"/>
              </a:rPr>
              <a:t>networks</a:t>
            </a:r>
            <a:endParaRPr lang="fi-FI" sz="1200" b="0">
              <a:ea typeface="ＭＳ Ｐゴシック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i-FI" sz="1200" b="0">
                <a:ea typeface="ＭＳ Ｐゴシック"/>
              </a:rPr>
              <a:t>NIS </a:t>
            </a:r>
            <a:r>
              <a:rPr lang="fi-FI" sz="1200" b="0" err="1">
                <a:ea typeface="ＭＳ Ｐゴシック"/>
              </a:rPr>
              <a:t>often</a:t>
            </a:r>
            <a:r>
              <a:rPr lang="fi-FI" sz="1200" b="0">
                <a:ea typeface="ＭＳ Ｐゴシック"/>
              </a:rPr>
              <a:t> </a:t>
            </a:r>
            <a:r>
              <a:rPr lang="fi-FI" sz="1200" b="0" err="1">
                <a:ea typeface="ＭＳ Ｐゴシック"/>
              </a:rPr>
              <a:t>embeds</a:t>
            </a:r>
            <a:r>
              <a:rPr lang="fi-FI" sz="1200" b="0">
                <a:ea typeface="ＭＳ Ｐゴシック"/>
              </a:rPr>
              <a:t> a GIS </a:t>
            </a:r>
            <a:r>
              <a:rPr lang="fi-FI" sz="1200" b="0" err="1">
                <a:ea typeface="ＭＳ Ｐゴシック"/>
              </a:rPr>
              <a:t>system</a:t>
            </a:r>
            <a:endParaRPr lang="fi-FI" sz="1200" b="0">
              <a:ea typeface="ＭＳ Ｐゴシック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i-FI" sz="1200" b="0">
                <a:ea typeface="ＭＳ Ｐゴシック"/>
              </a:rPr>
              <a:t>NIS vs. DMS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i-FI" sz="1200" b="0">
                <a:ea typeface="ＭＳ Ｐゴシック"/>
              </a:rPr>
              <a:t>NIS </a:t>
            </a:r>
            <a:r>
              <a:rPr lang="fi-FI" sz="1200" b="0" err="1">
                <a:ea typeface="ＭＳ Ｐゴシック"/>
              </a:rPr>
              <a:t>may</a:t>
            </a:r>
            <a:r>
              <a:rPr lang="fi-FI" sz="1200" b="0">
                <a:ea typeface="ＭＳ Ｐゴシック"/>
              </a:rPr>
              <a:t> </a:t>
            </a:r>
            <a:r>
              <a:rPr lang="fi-FI" sz="1200" b="0" err="1">
                <a:ea typeface="ＭＳ Ｐゴシック"/>
              </a:rPr>
              <a:t>provide</a:t>
            </a:r>
            <a:r>
              <a:rPr lang="fi-FI" sz="1200" b="0">
                <a:ea typeface="ＭＳ Ｐゴシック"/>
              </a:rPr>
              <a:t> </a:t>
            </a:r>
            <a:r>
              <a:rPr lang="fi-FI" sz="1200" b="0" err="1">
                <a:ea typeface="ＭＳ Ｐゴシック"/>
              </a:rPr>
              <a:t>following</a:t>
            </a:r>
            <a:r>
              <a:rPr lang="fi-FI" sz="1200" b="0">
                <a:ea typeface="ＭＳ Ｐゴシック"/>
              </a:rPr>
              <a:t> </a:t>
            </a:r>
            <a:r>
              <a:rPr lang="fi-FI" sz="1200" b="0" err="1">
                <a:ea typeface="ＭＳ Ｐゴシック"/>
              </a:rPr>
              <a:t>functions</a:t>
            </a:r>
            <a:r>
              <a:rPr lang="fi-FI" sz="1200" b="0">
                <a:ea typeface="ＭＳ Ｐゴシック"/>
              </a:rPr>
              <a:t>: </a:t>
            </a:r>
            <a:r>
              <a:rPr lang="fi-FI" sz="1200" b="0" err="1">
                <a:ea typeface="ＭＳ Ｐゴシック"/>
              </a:rPr>
              <a:t>network</a:t>
            </a:r>
            <a:br>
              <a:rPr lang="fi-FI" sz="1200" b="0">
                <a:ea typeface="ＭＳ Ｐゴシック"/>
              </a:rPr>
            </a:br>
            <a:r>
              <a:rPr lang="fi-FI" sz="1200" b="0" err="1">
                <a:ea typeface="ＭＳ Ｐゴシック"/>
              </a:rPr>
              <a:t>planning</a:t>
            </a:r>
            <a:r>
              <a:rPr lang="fi-FI" sz="1200" b="0">
                <a:ea typeface="ＭＳ Ｐゴシック"/>
              </a:rPr>
              <a:t> and </a:t>
            </a:r>
            <a:r>
              <a:rPr lang="fi-FI" sz="1200" b="0" err="1">
                <a:ea typeface="ＭＳ Ｐゴシック"/>
              </a:rPr>
              <a:t>construction</a:t>
            </a:r>
            <a:r>
              <a:rPr lang="fi-FI" sz="1200" b="0">
                <a:ea typeface="ＭＳ Ｐゴシック"/>
              </a:rPr>
              <a:t>, </a:t>
            </a:r>
            <a:r>
              <a:rPr lang="fi-FI" sz="1200" b="0" err="1">
                <a:ea typeface="ＭＳ Ｐゴシック"/>
              </a:rPr>
              <a:t>network</a:t>
            </a:r>
            <a:r>
              <a:rPr lang="fi-FI" sz="1200" b="0">
                <a:ea typeface="ＭＳ Ｐゴシック"/>
              </a:rPr>
              <a:t> </a:t>
            </a:r>
            <a:r>
              <a:rPr lang="fi-FI" sz="1200" b="0" err="1">
                <a:ea typeface="ＭＳ Ｐゴシック"/>
              </a:rPr>
              <a:t>reliability</a:t>
            </a:r>
            <a:br>
              <a:rPr lang="fi-FI" sz="1200" b="0">
                <a:ea typeface="ＭＳ Ｐゴシック"/>
              </a:rPr>
            </a:br>
            <a:r>
              <a:rPr lang="fi-FI" sz="1200" b="0" err="1">
                <a:ea typeface="ＭＳ Ｐゴシック"/>
              </a:rPr>
              <a:t>analysis</a:t>
            </a:r>
            <a:r>
              <a:rPr lang="fi-FI" sz="1200" b="0">
                <a:ea typeface="ＭＳ Ｐゴシック"/>
              </a:rPr>
              <a:t>, </a:t>
            </a:r>
            <a:r>
              <a:rPr lang="fi-FI" sz="1200" b="0" err="1">
                <a:ea typeface="ＭＳ Ｐゴシック"/>
              </a:rPr>
              <a:t>network</a:t>
            </a:r>
            <a:r>
              <a:rPr lang="fi-FI" sz="1200" b="0">
                <a:ea typeface="ＭＳ Ｐゴシック"/>
              </a:rPr>
              <a:t> </a:t>
            </a:r>
            <a:r>
              <a:rPr lang="fi-FI" sz="1200" b="0" err="1">
                <a:ea typeface="ＭＳ Ｐゴシック"/>
              </a:rPr>
              <a:t>investment</a:t>
            </a:r>
            <a:r>
              <a:rPr lang="fi-FI" sz="1200" b="0">
                <a:ea typeface="ＭＳ Ｐゴシック"/>
              </a:rPr>
              <a:t> management</a:t>
            </a:r>
            <a:r>
              <a:rPr lang="en-US" sz="1200" b="0">
                <a:ea typeface="ＭＳ Ｐゴシック"/>
              </a:rPr>
              <a:t> </a:t>
            </a:r>
            <a:endParaRPr lang="fi-FI" sz="1200" b="0">
              <a:ea typeface="ＭＳ Ｐゴシック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i-FI" sz="1200" b="0" err="1">
                <a:ea typeface="ＭＳ Ｐゴシック"/>
              </a:rPr>
              <a:t>Possibility</a:t>
            </a:r>
            <a:r>
              <a:rPr lang="fi-FI" sz="1200" b="0">
                <a:ea typeface="ＭＳ Ｐゴシック"/>
              </a:rPr>
              <a:t> to </a:t>
            </a:r>
            <a:r>
              <a:rPr lang="fi-FI" sz="1200" b="0" err="1">
                <a:ea typeface="ＭＳ Ｐゴシック"/>
              </a:rPr>
              <a:t>integrate</a:t>
            </a:r>
            <a:r>
              <a:rPr lang="fi-FI" sz="1200" b="0">
                <a:ea typeface="ＭＳ Ｐゴシック"/>
              </a:rPr>
              <a:t> to ERP </a:t>
            </a:r>
            <a:r>
              <a:rPr lang="fi-FI" sz="1200" b="0" err="1">
                <a:ea typeface="ＭＳ Ｐゴシック"/>
              </a:rPr>
              <a:t>systems</a:t>
            </a:r>
            <a:endParaRPr lang="fi-FI" sz="1200" b="0">
              <a:ea typeface="ＭＳ Ｐゴシック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i-FI" sz="1200" b="0">
                <a:ea typeface="ＭＳ Ｐゴシック"/>
              </a:rPr>
              <a:t>-&gt; </a:t>
            </a:r>
            <a:r>
              <a:rPr lang="fi-FI" sz="1200" b="0" err="1">
                <a:ea typeface="ＭＳ Ｐゴシック"/>
              </a:rPr>
              <a:t>improved</a:t>
            </a:r>
            <a:r>
              <a:rPr lang="fi-FI" sz="1200" b="0">
                <a:ea typeface="ＭＳ Ｐゴシック"/>
              </a:rPr>
              <a:t> </a:t>
            </a:r>
            <a:r>
              <a:rPr lang="fi-FI" sz="1200" b="0" err="1">
                <a:ea typeface="ＭＳ Ｐゴシック"/>
              </a:rPr>
              <a:t>cost</a:t>
            </a:r>
            <a:r>
              <a:rPr lang="fi-FI" sz="1200" b="0">
                <a:ea typeface="ＭＳ Ｐゴシック"/>
              </a:rPr>
              <a:t> management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i-FI" sz="1200" b="0" i="1" err="1">
                <a:ea typeface="ＭＳ Ｐゴシック"/>
              </a:rPr>
              <a:t>Example</a:t>
            </a:r>
            <a:r>
              <a:rPr lang="fi-FI" sz="1200" b="0" i="1">
                <a:ea typeface="ＭＳ Ｐゴシック"/>
              </a:rPr>
              <a:t> products: </a:t>
            </a:r>
            <a:r>
              <a:rPr lang="fi-FI" sz="1200" b="0" i="1" err="1">
                <a:ea typeface="ＭＳ Ｐゴシック"/>
              </a:rPr>
              <a:t>Trimble</a:t>
            </a:r>
            <a:r>
              <a:rPr lang="fi-FI" sz="1200" b="0" i="1">
                <a:ea typeface="ＭＳ Ｐゴシック"/>
              </a:rPr>
              <a:t> NIS, </a:t>
            </a:r>
            <a:r>
              <a:rPr lang="en-US" sz="1200" b="0" i="1" err="1">
                <a:ea typeface="ＭＳ Ｐゴシック"/>
              </a:rPr>
              <a:t>Barthauer</a:t>
            </a:r>
            <a:r>
              <a:rPr lang="en-US" sz="1200" b="0" i="1">
                <a:ea typeface="ＭＳ Ｐゴシック"/>
              </a:rPr>
              <a:t> </a:t>
            </a:r>
            <a:r>
              <a:rPr lang="en-US" sz="1200" b="0" i="1" err="1">
                <a:ea typeface="ＭＳ Ｐゴシック"/>
              </a:rPr>
              <a:t>BaSYS</a:t>
            </a:r>
            <a:r>
              <a:rPr lang="en-US" sz="1200" b="0" i="1">
                <a:ea typeface="ＭＳ Ｐゴシック"/>
              </a:rPr>
              <a:t>, </a:t>
            </a:r>
            <a:br>
              <a:rPr lang="en-US" sz="1200" b="0" i="1"/>
            </a:br>
            <a:r>
              <a:rPr lang="en-US" sz="1200" b="0" i="1" err="1">
                <a:ea typeface="ＭＳ Ｐゴシック"/>
              </a:rPr>
              <a:t>Keypro</a:t>
            </a:r>
            <a:r>
              <a:rPr lang="en-US" sz="1200" b="0" i="1">
                <a:ea typeface="ＭＳ Ｐゴシック"/>
              </a:rPr>
              <a:t> Water NIS, </a:t>
            </a:r>
            <a:r>
              <a:rPr lang="en-US" sz="1200" b="0" i="1" err="1">
                <a:ea typeface="ＭＳ Ｐゴシック"/>
              </a:rPr>
              <a:t>Keypro</a:t>
            </a:r>
            <a:r>
              <a:rPr lang="en-US" sz="1200" b="0" i="1">
                <a:ea typeface="ＭＳ Ｐゴシック"/>
              </a:rPr>
              <a:t> </a:t>
            </a:r>
            <a:r>
              <a:rPr lang="en-US" sz="1200" b="0" i="1" err="1">
                <a:ea typeface="ＭＳ Ｐゴシック"/>
              </a:rPr>
              <a:t>Keycom</a:t>
            </a:r>
            <a:endParaRPr lang="fi-FI" sz="1200" b="0" i="1">
              <a:ea typeface="ＭＳ Ｐゴシック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Network </a:t>
            </a:r>
            <a:r>
              <a:rPr lang="fi-FI" err="1"/>
              <a:t>Information</a:t>
            </a:r>
            <a:r>
              <a:rPr lang="fi-FI"/>
              <a:t> Systems (</a:t>
            </a:r>
            <a:r>
              <a:rPr lang="fi-FI" err="1"/>
              <a:t>NIS’s</a:t>
            </a:r>
            <a:r>
              <a:rPr lang="fi-FI"/>
              <a:t>)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ea typeface="ＭＳ Ｐゴシック"/>
              </a:rPr>
              <a:t>20</a:t>
            </a:r>
            <a:r>
              <a:rPr lang="et-EE">
                <a:ea typeface="ＭＳ Ｐゴシック"/>
              </a:rPr>
              <a:t>.0</a:t>
            </a:r>
            <a:r>
              <a:rPr lang="fi-FI">
                <a:ea typeface="ＭＳ Ｐゴシック"/>
              </a:rPr>
              <a:t>4</a:t>
            </a:r>
            <a:r>
              <a:rPr lang="et-EE">
                <a:ea typeface="ＭＳ Ｐゴシック"/>
              </a:rPr>
              <a:t>.2021</a:t>
            </a:r>
            <a:endParaRPr lang="fi-FI"/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10" name="Picture 9" descr="A picture containing text, indoor, computer, computer&#10;&#10;Description automatically generated">
            <a:extLst>
              <a:ext uri="{FF2B5EF4-FFF2-40B4-BE49-F238E27FC236}">
                <a16:creationId xmlns:a16="http://schemas.microsoft.com/office/drawing/2014/main" id="{D1D7FFA3-C40A-4021-8F92-B46B36A06E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97" r="39775"/>
          <a:stretch/>
        </p:blipFill>
        <p:spPr>
          <a:xfrm>
            <a:off x="5224360" y="2440857"/>
            <a:ext cx="3597962" cy="30963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3A3DF-6768-49FC-8F72-3F4E89C0B253}"/>
              </a:ext>
            </a:extLst>
          </p:cNvPr>
          <p:cNvSpPr txBox="1"/>
          <p:nvPr/>
        </p:nvSpPr>
        <p:spPr>
          <a:xfrm>
            <a:off x="7772400" y="6014947"/>
            <a:ext cx="934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[5], [6]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C0AF53-04D3-4A0B-89DD-CC12554A5BC7}"/>
              </a:ext>
            </a:extLst>
          </p:cNvPr>
          <p:cNvSpPr txBox="1"/>
          <p:nvPr/>
        </p:nvSpPr>
        <p:spPr>
          <a:xfrm>
            <a:off x="631240" y="5232156"/>
            <a:ext cx="1384529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l" defTabSz="38893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8938" indent="68263" algn="l" defTabSz="38893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7875" indent="136525" algn="l" defTabSz="38893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400" indent="203200" algn="l" defTabSz="38893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7338" indent="271463" algn="l" defTabSz="38893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latin typeface="Verdana"/>
                <a:ea typeface="Verdana"/>
                <a:cs typeface="Verdana"/>
              </a:rPr>
              <a:t>GIS = Geographic Information System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E10E90-926A-4A00-8B38-20126943D1B7}"/>
              </a:ext>
            </a:extLst>
          </p:cNvPr>
          <p:cNvSpPr txBox="1"/>
          <p:nvPr/>
        </p:nvSpPr>
        <p:spPr>
          <a:xfrm>
            <a:off x="2188634" y="5232156"/>
            <a:ext cx="1430067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l" defTabSz="38893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8938" indent="68263" algn="l" defTabSz="38893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7875" indent="136525" algn="l" defTabSz="38893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400" indent="203200" algn="l" defTabSz="38893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7338" indent="271463" algn="l" defTabSz="38893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latin typeface="Verdana"/>
                <a:ea typeface="Verdana"/>
                <a:cs typeface="Verdana"/>
              </a:rPr>
              <a:t>DMS = Distribution Management System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B29872-E917-4848-8D09-04DA17E53F1C}"/>
              </a:ext>
            </a:extLst>
          </p:cNvPr>
          <p:cNvSpPr txBox="1"/>
          <p:nvPr/>
        </p:nvSpPr>
        <p:spPr>
          <a:xfrm>
            <a:off x="3755136" y="5232156"/>
            <a:ext cx="1257024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l" defTabSz="38893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8938" indent="68263" algn="l" defTabSz="38893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7875" indent="136525" algn="l" defTabSz="38893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400" indent="203200" algn="l" defTabSz="38893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7338" indent="271463" algn="l" defTabSz="388938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latin typeface="Verdana"/>
                <a:ea typeface="Verdana"/>
                <a:cs typeface="Verdana"/>
              </a:rPr>
              <a:t>ERP = Enterprise Resource Planning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86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2000" err="1"/>
              <a:t>Role</a:t>
            </a:r>
            <a:r>
              <a:rPr lang="fi-FI" sz="2000"/>
              <a:t> of a NIS in </a:t>
            </a:r>
            <a:r>
              <a:rPr lang="fi-FI" sz="2000" err="1"/>
              <a:t>DSO’s</a:t>
            </a:r>
            <a:r>
              <a:rPr lang="fi-FI" sz="2000"/>
              <a:t> </a:t>
            </a:r>
            <a:r>
              <a:rPr lang="fi-FI" sz="2000" err="1"/>
              <a:t>network</a:t>
            </a:r>
            <a:r>
              <a:rPr lang="fi-FI" sz="2000"/>
              <a:t> and </a:t>
            </a:r>
            <a:r>
              <a:rPr lang="fi-FI" sz="2000" err="1"/>
              <a:t>its</a:t>
            </a:r>
            <a:r>
              <a:rPr lang="fi-FI" sz="2000"/>
              <a:t> </a:t>
            </a:r>
            <a:r>
              <a:rPr lang="fi-FI" sz="2000" err="1"/>
              <a:t>relation</a:t>
            </a:r>
            <a:r>
              <a:rPr lang="fi-FI" sz="2000"/>
              <a:t> to SCADA</a:t>
            </a:r>
            <a:endParaRPr lang="en-US" sz="20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ea typeface="ＭＳ Ｐゴシック"/>
              </a:rPr>
              <a:t>20</a:t>
            </a:r>
            <a:r>
              <a:rPr lang="et-EE">
                <a:ea typeface="ＭＳ Ｐゴシック"/>
              </a:rPr>
              <a:t>.0</a:t>
            </a:r>
            <a:r>
              <a:rPr lang="fi-FI">
                <a:ea typeface="ＭＳ Ｐゴシック"/>
              </a:rPr>
              <a:t>4</a:t>
            </a:r>
            <a:r>
              <a:rPr lang="et-EE">
                <a:ea typeface="ＭＳ Ｐゴシック"/>
              </a:rPr>
              <a:t>.2021</a:t>
            </a:r>
            <a:endParaRPr lang="fi-FI"/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50C1B2ED-1A99-4C1A-B74D-0817DC0CF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772" y="1368389"/>
            <a:ext cx="5915656" cy="44266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295AB6-44D2-439D-A786-815EE13F8C7C}"/>
              </a:ext>
            </a:extLst>
          </p:cNvPr>
          <p:cNvSpPr txBox="1"/>
          <p:nvPr/>
        </p:nvSpPr>
        <p:spPr>
          <a:xfrm>
            <a:off x="8141600" y="5280660"/>
            <a:ext cx="523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[1]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9B69B4-1D9F-479F-84C6-7822B893081E}"/>
              </a:ext>
            </a:extLst>
          </p:cNvPr>
          <p:cNvSpPr txBox="1"/>
          <p:nvPr/>
        </p:nvSpPr>
        <p:spPr>
          <a:xfrm>
            <a:off x="7081759" y="1322067"/>
            <a:ext cx="1394511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900">
                <a:latin typeface="Verdana" panose="020B0604030504040204" pitchFamily="34" charset="0"/>
                <a:ea typeface="Verdana" panose="020B0604030504040204" pitchFamily="34" charset="0"/>
              </a:rPr>
              <a:t>NIS &amp; GIS can be a single application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837110-B54C-4ABD-A70B-C01A14E5FAC2}"/>
              </a:ext>
            </a:extLst>
          </p:cNvPr>
          <p:cNvCxnSpPr>
            <a:cxnSpLocks/>
          </p:cNvCxnSpPr>
          <p:nvPr/>
        </p:nvCxnSpPr>
        <p:spPr>
          <a:xfrm flipV="1">
            <a:off x="5869858" y="1322067"/>
            <a:ext cx="1211901" cy="182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D4FBD4-19B5-489D-91E5-EA48E26436B2}"/>
              </a:ext>
            </a:extLst>
          </p:cNvPr>
          <p:cNvCxnSpPr>
            <a:cxnSpLocks/>
          </p:cNvCxnSpPr>
          <p:nvPr/>
        </p:nvCxnSpPr>
        <p:spPr>
          <a:xfrm flipV="1">
            <a:off x="6570406" y="1322067"/>
            <a:ext cx="511353" cy="182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6F5E467-BCBC-44EB-BA78-9AF6EAA09617}"/>
              </a:ext>
            </a:extLst>
          </p:cNvPr>
          <p:cNvSpPr txBox="1"/>
          <p:nvPr/>
        </p:nvSpPr>
        <p:spPr>
          <a:xfrm>
            <a:off x="7499631" y="2341060"/>
            <a:ext cx="1165950" cy="23083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900">
                <a:latin typeface="Verdana" panose="020B0604030504040204" pitchFamily="34" charset="0"/>
                <a:ea typeface="Verdana" panose="020B0604030504040204" pitchFamily="34" charset="0"/>
              </a:rPr>
              <a:t>Information flow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9390205-61B2-4940-B61C-79FB18429A9C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5797830" y="2341060"/>
            <a:ext cx="1701801" cy="11541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F908049-C1CE-4833-A477-9DD2DB65E501}"/>
              </a:ext>
            </a:extLst>
          </p:cNvPr>
          <p:cNvSpPr txBox="1"/>
          <p:nvPr/>
        </p:nvSpPr>
        <p:spPr>
          <a:xfrm>
            <a:off x="917797" y="4528738"/>
            <a:ext cx="1165950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900">
                <a:latin typeface="Verdana" panose="020B0604030504040204" pitchFamily="34" charset="0"/>
                <a:ea typeface="Verdana" panose="020B0604030504040204" pitchFamily="34" charset="0"/>
              </a:rPr>
              <a:t>IED = Intelligent Electrical Device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D5DAC6-BC3F-4194-8A19-0ACFA5BA2E1A}"/>
              </a:ext>
            </a:extLst>
          </p:cNvPr>
          <p:cNvSpPr txBox="1"/>
          <p:nvPr/>
        </p:nvSpPr>
        <p:spPr>
          <a:xfrm>
            <a:off x="5846558" y="3275574"/>
            <a:ext cx="2557032" cy="23083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900">
                <a:latin typeface="Verdana" panose="020B0604030504040204" pitchFamily="34" charset="0"/>
                <a:ea typeface="Verdana" panose="020B0604030504040204" pitchFamily="34" charset="0"/>
              </a:rPr>
              <a:t>DMS = Distribution Management System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2ECD4B-4278-4311-B278-DB2D9EBF24CC}"/>
              </a:ext>
            </a:extLst>
          </p:cNvPr>
          <p:cNvSpPr txBox="1"/>
          <p:nvPr/>
        </p:nvSpPr>
        <p:spPr>
          <a:xfrm>
            <a:off x="3136960" y="1206651"/>
            <a:ext cx="2308611" cy="23083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900">
                <a:latin typeface="Verdana" panose="020B0604030504040204" pitchFamily="34" charset="0"/>
                <a:ea typeface="Verdana" panose="020B0604030504040204" pitchFamily="34" charset="0"/>
              </a:rPr>
              <a:t>CIS = Customer Information System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7AEE22-F2A7-4992-9990-3757396C64F4}"/>
              </a:ext>
            </a:extLst>
          </p:cNvPr>
          <p:cNvSpPr txBox="1"/>
          <p:nvPr/>
        </p:nvSpPr>
        <p:spPr>
          <a:xfrm>
            <a:off x="1744526" y="1539735"/>
            <a:ext cx="2456793" cy="23083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900">
                <a:latin typeface="Verdana" panose="020B0604030504040204" pitchFamily="34" charset="0"/>
                <a:ea typeface="Verdana" panose="020B0604030504040204" pitchFamily="34" charset="0"/>
              </a:rPr>
              <a:t>AMM = Automated Meter Management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B89C07-DC72-4FF8-8193-199C82E9F09D}"/>
              </a:ext>
            </a:extLst>
          </p:cNvPr>
          <p:cNvSpPr txBox="1"/>
          <p:nvPr/>
        </p:nvSpPr>
        <p:spPr>
          <a:xfrm>
            <a:off x="6475808" y="2985086"/>
            <a:ext cx="2557032" cy="23083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900">
                <a:latin typeface="Verdana" panose="020B0604030504040204" pitchFamily="34" charset="0"/>
                <a:ea typeface="Verdana" panose="020B0604030504040204" pitchFamily="34" charset="0"/>
              </a:rPr>
              <a:t>TSO = Transmission System Operator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EE729B3-ED7D-459A-8EFC-38D8CA073881}"/>
              </a:ext>
            </a:extLst>
          </p:cNvPr>
          <p:cNvSpPr/>
          <p:nvPr/>
        </p:nvSpPr>
        <p:spPr>
          <a:xfrm>
            <a:off x="1761874" y="2610465"/>
            <a:ext cx="5767178" cy="3198756"/>
          </a:xfrm>
          <a:custGeom>
            <a:avLst/>
            <a:gdLst>
              <a:gd name="connsiteX0" fmla="*/ 558 w 5767178"/>
              <a:gd name="connsiteY0" fmla="*/ 2898058 h 3198756"/>
              <a:gd name="connsiteX1" fmla="*/ 7932 w 5767178"/>
              <a:gd name="connsiteY1" fmla="*/ 3038167 h 3198756"/>
              <a:gd name="connsiteX2" fmla="*/ 22681 w 5767178"/>
              <a:gd name="connsiteY2" fmla="*/ 3067664 h 3198756"/>
              <a:gd name="connsiteX3" fmla="*/ 89049 w 5767178"/>
              <a:gd name="connsiteY3" fmla="*/ 3148780 h 3198756"/>
              <a:gd name="connsiteX4" fmla="*/ 140668 w 5767178"/>
              <a:gd name="connsiteY4" fmla="*/ 3163529 h 3198756"/>
              <a:gd name="connsiteX5" fmla="*/ 258655 w 5767178"/>
              <a:gd name="connsiteY5" fmla="*/ 3185651 h 3198756"/>
              <a:gd name="connsiteX6" fmla="*/ 332397 w 5767178"/>
              <a:gd name="connsiteY6" fmla="*/ 3193025 h 3198756"/>
              <a:gd name="connsiteX7" fmla="*/ 560997 w 5767178"/>
              <a:gd name="connsiteY7" fmla="*/ 3185651 h 3198756"/>
              <a:gd name="connsiteX8" fmla="*/ 723229 w 5767178"/>
              <a:gd name="connsiteY8" fmla="*/ 3170903 h 3198756"/>
              <a:gd name="connsiteX9" fmla="*/ 833842 w 5767178"/>
              <a:gd name="connsiteY9" fmla="*/ 3163529 h 3198756"/>
              <a:gd name="connsiteX10" fmla="*/ 1740868 w 5767178"/>
              <a:gd name="connsiteY10" fmla="*/ 3148780 h 3198756"/>
              <a:gd name="connsiteX11" fmla="*/ 1836732 w 5767178"/>
              <a:gd name="connsiteY11" fmla="*/ 3134032 h 3198756"/>
              <a:gd name="connsiteX12" fmla="*/ 2124326 w 5767178"/>
              <a:gd name="connsiteY12" fmla="*/ 3126658 h 3198756"/>
              <a:gd name="connsiteX13" fmla="*/ 2301307 w 5767178"/>
              <a:gd name="connsiteY13" fmla="*/ 3134032 h 3198756"/>
              <a:gd name="connsiteX14" fmla="*/ 2338178 w 5767178"/>
              <a:gd name="connsiteY14" fmla="*/ 3141406 h 3198756"/>
              <a:gd name="connsiteX15" fmla="*/ 2581526 w 5767178"/>
              <a:gd name="connsiteY15" fmla="*/ 3134032 h 3198756"/>
              <a:gd name="connsiteX16" fmla="*/ 2662642 w 5767178"/>
              <a:gd name="connsiteY16" fmla="*/ 3126658 h 3198756"/>
              <a:gd name="connsiteX17" fmla="*/ 2699513 w 5767178"/>
              <a:gd name="connsiteY17" fmla="*/ 3119283 h 3198756"/>
              <a:gd name="connsiteX18" fmla="*/ 3215707 w 5767178"/>
              <a:gd name="connsiteY18" fmla="*/ 3111909 h 3198756"/>
              <a:gd name="connsiteX19" fmla="*/ 3267326 w 5767178"/>
              <a:gd name="connsiteY19" fmla="*/ 3104535 h 3198756"/>
              <a:gd name="connsiteX20" fmla="*/ 3392687 w 5767178"/>
              <a:gd name="connsiteY20" fmla="*/ 3089787 h 3198756"/>
              <a:gd name="connsiteX21" fmla="*/ 3798268 w 5767178"/>
              <a:gd name="connsiteY21" fmla="*/ 3104535 h 3198756"/>
              <a:gd name="connsiteX22" fmla="*/ 3827765 w 5767178"/>
              <a:gd name="connsiteY22" fmla="*/ 3111909 h 3198756"/>
              <a:gd name="connsiteX23" fmla="*/ 3908881 w 5767178"/>
              <a:gd name="connsiteY23" fmla="*/ 3119283 h 3198756"/>
              <a:gd name="connsiteX24" fmla="*/ 4004745 w 5767178"/>
              <a:gd name="connsiteY24" fmla="*/ 3134032 h 3198756"/>
              <a:gd name="connsiteX25" fmla="*/ 4056365 w 5767178"/>
              <a:gd name="connsiteY25" fmla="*/ 3148780 h 3198756"/>
              <a:gd name="connsiteX26" fmla="*/ 4100610 w 5767178"/>
              <a:gd name="connsiteY26" fmla="*/ 3156154 h 3198756"/>
              <a:gd name="connsiteX27" fmla="*/ 4159603 w 5767178"/>
              <a:gd name="connsiteY27" fmla="*/ 3163529 h 3198756"/>
              <a:gd name="connsiteX28" fmla="*/ 4270216 w 5767178"/>
              <a:gd name="connsiteY28" fmla="*/ 3178277 h 3198756"/>
              <a:gd name="connsiteX29" fmla="*/ 4380829 w 5767178"/>
              <a:gd name="connsiteY29" fmla="*/ 3185651 h 3198756"/>
              <a:gd name="connsiteX30" fmla="*/ 4668423 w 5767178"/>
              <a:gd name="connsiteY30" fmla="*/ 3185651 h 3198756"/>
              <a:gd name="connsiteX31" fmla="*/ 4771661 w 5767178"/>
              <a:gd name="connsiteY31" fmla="*/ 3178277 h 3198756"/>
              <a:gd name="connsiteX32" fmla="*/ 4830655 w 5767178"/>
              <a:gd name="connsiteY32" fmla="*/ 3163529 h 3198756"/>
              <a:gd name="connsiteX33" fmla="*/ 4860152 w 5767178"/>
              <a:gd name="connsiteY33" fmla="*/ 3156154 h 3198756"/>
              <a:gd name="connsiteX34" fmla="*/ 4948642 w 5767178"/>
              <a:gd name="connsiteY34" fmla="*/ 3148780 h 3198756"/>
              <a:gd name="connsiteX35" fmla="*/ 5000261 w 5767178"/>
              <a:gd name="connsiteY35" fmla="*/ 3141406 h 3198756"/>
              <a:gd name="connsiteX36" fmla="*/ 5029758 w 5767178"/>
              <a:gd name="connsiteY36" fmla="*/ 3134032 h 3198756"/>
              <a:gd name="connsiteX37" fmla="*/ 5118249 w 5767178"/>
              <a:gd name="connsiteY37" fmla="*/ 3126658 h 3198756"/>
              <a:gd name="connsiteX38" fmla="*/ 5590197 w 5767178"/>
              <a:gd name="connsiteY38" fmla="*/ 3119283 h 3198756"/>
              <a:gd name="connsiteX39" fmla="*/ 5649191 w 5767178"/>
              <a:gd name="connsiteY39" fmla="*/ 3111909 h 3198756"/>
              <a:gd name="connsiteX40" fmla="*/ 5671313 w 5767178"/>
              <a:gd name="connsiteY40" fmla="*/ 3104535 h 3198756"/>
              <a:gd name="connsiteX41" fmla="*/ 5700810 w 5767178"/>
              <a:gd name="connsiteY41" fmla="*/ 3045541 h 3198756"/>
              <a:gd name="connsiteX42" fmla="*/ 5722932 w 5767178"/>
              <a:gd name="connsiteY42" fmla="*/ 2964425 h 3198756"/>
              <a:gd name="connsiteX43" fmla="*/ 5730307 w 5767178"/>
              <a:gd name="connsiteY43" fmla="*/ 2691580 h 3198756"/>
              <a:gd name="connsiteX44" fmla="*/ 5745055 w 5767178"/>
              <a:gd name="connsiteY44" fmla="*/ 2551470 h 3198756"/>
              <a:gd name="connsiteX45" fmla="*/ 5759803 w 5767178"/>
              <a:gd name="connsiteY45" fmla="*/ 2219632 h 3198756"/>
              <a:gd name="connsiteX46" fmla="*/ 5767178 w 5767178"/>
              <a:gd name="connsiteY46" fmla="*/ 2138516 h 3198756"/>
              <a:gd name="connsiteX47" fmla="*/ 5767178 w 5767178"/>
              <a:gd name="connsiteY47" fmla="*/ 1887793 h 3198756"/>
              <a:gd name="connsiteX48" fmla="*/ 5759803 w 5767178"/>
              <a:gd name="connsiteY48" fmla="*/ 1585451 h 3198756"/>
              <a:gd name="connsiteX49" fmla="*/ 5737681 w 5767178"/>
              <a:gd name="connsiteY49" fmla="*/ 1460090 h 3198756"/>
              <a:gd name="connsiteX50" fmla="*/ 5730307 w 5767178"/>
              <a:gd name="connsiteY50" fmla="*/ 1430593 h 3198756"/>
              <a:gd name="connsiteX51" fmla="*/ 5715558 w 5767178"/>
              <a:gd name="connsiteY51" fmla="*/ 1408470 h 3198756"/>
              <a:gd name="connsiteX52" fmla="*/ 5678687 w 5767178"/>
              <a:gd name="connsiteY52" fmla="*/ 1342103 h 3198756"/>
              <a:gd name="connsiteX53" fmla="*/ 5604945 w 5767178"/>
              <a:gd name="connsiteY53" fmla="*/ 1275735 h 3198756"/>
              <a:gd name="connsiteX54" fmla="*/ 5582823 w 5767178"/>
              <a:gd name="connsiteY54" fmla="*/ 1260987 h 3198756"/>
              <a:gd name="connsiteX55" fmla="*/ 5531203 w 5767178"/>
              <a:gd name="connsiteY55" fmla="*/ 1224116 h 3198756"/>
              <a:gd name="connsiteX56" fmla="*/ 5509081 w 5767178"/>
              <a:gd name="connsiteY56" fmla="*/ 1209367 h 3198756"/>
              <a:gd name="connsiteX57" fmla="*/ 5479584 w 5767178"/>
              <a:gd name="connsiteY57" fmla="*/ 1201993 h 3198756"/>
              <a:gd name="connsiteX58" fmla="*/ 5442713 w 5767178"/>
              <a:gd name="connsiteY58" fmla="*/ 1179870 h 3198756"/>
              <a:gd name="connsiteX59" fmla="*/ 5376345 w 5767178"/>
              <a:gd name="connsiteY59" fmla="*/ 1157748 h 3198756"/>
              <a:gd name="connsiteX60" fmla="*/ 5346849 w 5767178"/>
              <a:gd name="connsiteY60" fmla="*/ 1143000 h 3198756"/>
              <a:gd name="connsiteX61" fmla="*/ 5236236 w 5767178"/>
              <a:gd name="connsiteY61" fmla="*/ 1128251 h 3198756"/>
              <a:gd name="connsiteX62" fmla="*/ 5206739 w 5767178"/>
              <a:gd name="connsiteY62" fmla="*/ 1120877 h 3198756"/>
              <a:gd name="connsiteX63" fmla="*/ 5125623 w 5767178"/>
              <a:gd name="connsiteY63" fmla="*/ 1106129 h 3198756"/>
              <a:gd name="connsiteX64" fmla="*/ 5103500 w 5767178"/>
              <a:gd name="connsiteY64" fmla="*/ 1098754 h 3198756"/>
              <a:gd name="connsiteX65" fmla="*/ 5022384 w 5767178"/>
              <a:gd name="connsiteY65" fmla="*/ 1076632 h 3198756"/>
              <a:gd name="connsiteX66" fmla="*/ 4956016 w 5767178"/>
              <a:gd name="connsiteY66" fmla="*/ 1047135 h 3198756"/>
              <a:gd name="connsiteX67" fmla="*/ 4911771 w 5767178"/>
              <a:gd name="connsiteY67" fmla="*/ 1032387 h 3198756"/>
              <a:gd name="connsiteX68" fmla="*/ 4889649 w 5767178"/>
              <a:gd name="connsiteY68" fmla="*/ 1025012 h 3198756"/>
              <a:gd name="connsiteX69" fmla="*/ 4823281 w 5767178"/>
              <a:gd name="connsiteY69" fmla="*/ 1017638 h 3198756"/>
              <a:gd name="connsiteX70" fmla="*/ 4410326 w 5767178"/>
              <a:gd name="connsiteY70" fmla="*/ 995516 h 3198756"/>
              <a:gd name="connsiteX71" fmla="*/ 4336584 w 5767178"/>
              <a:gd name="connsiteY71" fmla="*/ 988141 h 3198756"/>
              <a:gd name="connsiteX72" fmla="*/ 4233345 w 5767178"/>
              <a:gd name="connsiteY72" fmla="*/ 973393 h 3198756"/>
              <a:gd name="connsiteX73" fmla="*/ 4174352 w 5767178"/>
              <a:gd name="connsiteY73" fmla="*/ 958645 h 3198756"/>
              <a:gd name="connsiteX74" fmla="*/ 4122732 w 5767178"/>
              <a:gd name="connsiteY74" fmla="*/ 943896 h 3198756"/>
              <a:gd name="connsiteX75" fmla="*/ 4093236 w 5767178"/>
              <a:gd name="connsiteY75" fmla="*/ 921774 h 3198756"/>
              <a:gd name="connsiteX76" fmla="*/ 4034242 w 5767178"/>
              <a:gd name="connsiteY76" fmla="*/ 877529 h 3198756"/>
              <a:gd name="connsiteX77" fmla="*/ 4026868 w 5767178"/>
              <a:gd name="connsiteY77" fmla="*/ 855406 h 3198756"/>
              <a:gd name="connsiteX78" fmla="*/ 4012120 w 5767178"/>
              <a:gd name="connsiteY78" fmla="*/ 796412 h 3198756"/>
              <a:gd name="connsiteX79" fmla="*/ 4004745 w 5767178"/>
              <a:gd name="connsiteY79" fmla="*/ 619432 h 3198756"/>
              <a:gd name="connsiteX80" fmla="*/ 3997371 w 5767178"/>
              <a:gd name="connsiteY80" fmla="*/ 597309 h 3198756"/>
              <a:gd name="connsiteX81" fmla="*/ 3982623 w 5767178"/>
              <a:gd name="connsiteY81" fmla="*/ 545690 h 3198756"/>
              <a:gd name="connsiteX82" fmla="*/ 3975249 w 5767178"/>
              <a:gd name="connsiteY82" fmla="*/ 449825 h 3198756"/>
              <a:gd name="connsiteX83" fmla="*/ 3960500 w 5767178"/>
              <a:gd name="connsiteY83" fmla="*/ 390832 h 3198756"/>
              <a:gd name="connsiteX84" fmla="*/ 3931003 w 5767178"/>
              <a:gd name="connsiteY84" fmla="*/ 302341 h 3198756"/>
              <a:gd name="connsiteX85" fmla="*/ 3916255 w 5767178"/>
              <a:gd name="connsiteY85" fmla="*/ 280219 h 3198756"/>
              <a:gd name="connsiteX86" fmla="*/ 3894132 w 5767178"/>
              <a:gd name="connsiteY86" fmla="*/ 235974 h 3198756"/>
              <a:gd name="connsiteX87" fmla="*/ 3886758 w 5767178"/>
              <a:gd name="connsiteY87" fmla="*/ 213851 h 3198756"/>
              <a:gd name="connsiteX88" fmla="*/ 3872010 w 5767178"/>
              <a:gd name="connsiteY88" fmla="*/ 191729 h 3198756"/>
              <a:gd name="connsiteX89" fmla="*/ 3849887 w 5767178"/>
              <a:gd name="connsiteY89" fmla="*/ 140109 h 3198756"/>
              <a:gd name="connsiteX90" fmla="*/ 3820391 w 5767178"/>
              <a:gd name="connsiteY90" fmla="*/ 66367 h 3198756"/>
              <a:gd name="connsiteX91" fmla="*/ 3790894 w 5767178"/>
              <a:gd name="connsiteY91" fmla="*/ 51619 h 3198756"/>
              <a:gd name="connsiteX92" fmla="*/ 3709778 w 5767178"/>
              <a:gd name="connsiteY92" fmla="*/ 36870 h 3198756"/>
              <a:gd name="connsiteX93" fmla="*/ 3680281 w 5767178"/>
              <a:gd name="connsiteY93" fmla="*/ 29496 h 3198756"/>
              <a:gd name="connsiteX94" fmla="*/ 3636036 w 5767178"/>
              <a:gd name="connsiteY94" fmla="*/ 22122 h 3198756"/>
              <a:gd name="connsiteX95" fmla="*/ 3613913 w 5767178"/>
              <a:gd name="connsiteY95" fmla="*/ 14748 h 3198756"/>
              <a:gd name="connsiteX96" fmla="*/ 3577042 w 5767178"/>
              <a:gd name="connsiteY96" fmla="*/ 7374 h 3198756"/>
              <a:gd name="connsiteX97" fmla="*/ 3547545 w 5767178"/>
              <a:gd name="connsiteY97" fmla="*/ 0 h 3198756"/>
              <a:gd name="connsiteX98" fmla="*/ 3200958 w 5767178"/>
              <a:gd name="connsiteY98" fmla="*/ 7374 h 3198756"/>
              <a:gd name="connsiteX99" fmla="*/ 3075597 w 5767178"/>
              <a:gd name="connsiteY99" fmla="*/ 0 h 3198756"/>
              <a:gd name="connsiteX100" fmla="*/ 2824874 w 5767178"/>
              <a:gd name="connsiteY100" fmla="*/ 14748 h 3198756"/>
              <a:gd name="connsiteX101" fmla="*/ 2773255 w 5767178"/>
              <a:gd name="connsiteY101" fmla="*/ 22122 h 3198756"/>
              <a:gd name="connsiteX102" fmla="*/ 2699513 w 5767178"/>
              <a:gd name="connsiteY102" fmla="*/ 29496 h 3198756"/>
              <a:gd name="connsiteX103" fmla="*/ 2677391 w 5767178"/>
              <a:gd name="connsiteY103" fmla="*/ 36870 h 3198756"/>
              <a:gd name="connsiteX104" fmla="*/ 2618397 w 5767178"/>
              <a:gd name="connsiteY104" fmla="*/ 51619 h 3198756"/>
              <a:gd name="connsiteX105" fmla="*/ 2588900 w 5767178"/>
              <a:gd name="connsiteY105" fmla="*/ 58993 h 3198756"/>
              <a:gd name="connsiteX106" fmla="*/ 2559403 w 5767178"/>
              <a:gd name="connsiteY106" fmla="*/ 66367 h 3198756"/>
              <a:gd name="connsiteX107" fmla="*/ 2537281 w 5767178"/>
              <a:gd name="connsiteY107" fmla="*/ 73741 h 3198756"/>
              <a:gd name="connsiteX108" fmla="*/ 2485661 w 5767178"/>
              <a:gd name="connsiteY108" fmla="*/ 132735 h 3198756"/>
              <a:gd name="connsiteX109" fmla="*/ 2478287 w 5767178"/>
              <a:gd name="connsiteY109" fmla="*/ 154858 h 3198756"/>
              <a:gd name="connsiteX110" fmla="*/ 2463539 w 5767178"/>
              <a:gd name="connsiteY110" fmla="*/ 280219 h 3198756"/>
              <a:gd name="connsiteX111" fmla="*/ 2456165 w 5767178"/>
              <a:gd name="connsiteY111" fmla="*/ 309716 h 3198756"/>
              <a:gd name="connsiteX112" fmla="*/ 2441416 w 5767178"/>
              <a:gd name="connsiteY112" fmla="*/ 324464 h 3198756"/>
              <a:gd name="connsiteX113" fmla="*/ 2426668 w 5767178"/>
              <a:gd name="connsiteY113" fmla="*/ 368709 h 3198756"/>
              <a:gd name="connsiteX114" fmla="*/ 2419294 w 5767178"/>
              <a:gd name="connsiteY114" fmla="*/ 449825 h 3198756"/>
              <a:gd name="connsiteX115" fmla="*/ 2411920 w 5767178"/>
              <a:gd name="connsiteY115" fmla="*/ 486696 h 3198756"/>
              <a:gd name="connsiteX116" fmla="*/ 2404545 w 5767178"/>
              <a:gd name="connsiteY116" fmla="*/ 560438 h 3198756"/>
              <a:gd name="connsiteX117" fmla="*/ 2397171 w 5767178"/>
              <a:gd name="connsiteY117" fmla="*/ 582561 h 3198756"/>
              <a:gd name="connsiteX118" fmla="*/ 2382423 w 5767178"/>
              <a:gd name="connsiteY118" fmla="*/ 634180 h 3198756"/>
              <a:gd name="connsiteX119" fmla="*/ 2367674 w 5767178"/>
              <a:gd name="connsiteY119" fmla="*/ 678425 h 3198756"/>
              <a:gd name="connsiteX120" fmla="*/ 2360300 w 5767178"/>
              <a:gd name="connsiteY120" fmla="*/ 707922 h 3198756"/>
              <a:gd name="connsiteX121" fmla="*/ 2330803 w 5767178"/>
              <a:gd name="connsiteY121" fmla="*/ 766916 h 3198756"/>
              <a:gd name="connsiteX122" fmla="*/ 2323429 w 5767178"/>
              <a:gd name="connsiteY122" fmla="*/ 803787 h 3198756"/>
              <a:gd name="connsiteX123" fmla="*/ 2308681 w 5767178"/>
              <a:gd name="connsiteY123" fmla="*/ 833283 h 3198756"/>
              <a:gd name="connsiteX124" fmla="*/ 2286558 w 5767178"/>
              <a:gd name="connsiteY124" fmla="*/ 877529 h 3198756"/>
              <a:gd name="connsiteX125" fmla="*/ 2279184 w 5767178"/>
              <a:gd name="connsiteY125" fmla="*/ 899651 h 3198756"/>
              <a:gd name="connsiteX126" fmla="*/ 2212816 w 5767178"/>
              <a:gd name="connsiteY126" fmla="*/ 980767 h 3198756"/>
              <a:gd name="connsiteX127" fmla="*/ 2175945 w 5767178"/>
              <a:gd name="connsiteY127" fmla="*/ 1017638 h 3198756"/>
              <a:gd name="connsiteX128" fmla="*/ 2161197 w 5767178"/>
              <a:gd name="connsiteY128" fmla="*/ 1039761 h 3198756"/>
              <a:gd name="connsiteX129" fmla="*/ 2124326 w 5767178"/>
              <a:gd name="connsiteY129" fmla="*/ 1069258 h 3198756"/>
              <a:gd name="connsiteX130" fmla="*/ 2087455 w 5767178"/>
              <a:gd name="connsiteY130" fmla="*/ 1106129 h 3198756"/>
              <a:gd name="connsiteX131" fmla="*/ 2057958 w 5767178"/>
              <a:gd name="connsiteY131" fmla="*/ 1113503 h 3198756"/>
              <a:gd name="connsiteX132" fmla="*/ 2035836 w 5767178"/>
              <a:gd name="connsiteY132" fmla="*/ 1120877 h 3198756"/>
              <a:gd name="connsiteX133" fmla="*/ 1998965 w 5767178"/>
              <a:gd name="connsiteY133" fmla="*/ 1128251 h 3198756"/>
              <a:gd name="connsiteX134" fmla="*/ 1976842 w 5767178"/>
              <a:gd name="connsiteY134" fmla="*/ 1135625 h 3198756"/>
              <a:gd name="connsiteX135" fmla="*/ 1947345 w 5767178"/>
              <a:gd name="connsiteY135" fmla="*/ 1143000 h 3198756"/>
              <a:gd name="connsiteX136" fmla="*/ 1925223 w 5767178"/>
              <a:gd name="connsiteY136" fmla="*/ 1150374 h 3198756"/>
              <a:gd name="connsiteX137" fmla="*/ 1866229 w 5767178"/>
              <a:gd name="connsiteY137" fmla="*/ 1157748 h 3198756"/>
              <a:gd name="connsiteX138" fmla="*/ 1777739 w 5767178"/>
              <a:gd name="connsiteY138" fmla="*/ 1179870 h 3198756"/>
              <a:gd name="connsiteX139" fmla="*/ 1541765 w 5767178"/>
              <a:gd name="connsiteY139" fmla="*/ 1187245 h 3198756"/>
              <a:gd name="connsiteX140" fmla="*/ 1364784 w 5767178"/>
              <a:gd name="connsiteY140" fmla="*/ 1201993 h 3198756"/>
              <a:gd name="connsiteX141" fmla="*/ 1335287 w 5767178"/>
              <a:gd name="connsiteY141" fmla="*/ 1209367 h 3198756"/>
              <a:gd name="connsiteX142" fmla="*/ 1224674 w 5767178"/>
              <a:gd name="connsiteY142" fmla="*/ 1224116 h 3198756"/>
              <a:gd name="connsiteX143" fmla="*/ 1195178 w 5767178"/>
              <a:gd name="connsiteY143" fmla="*/ 1231490 h 3198756"/>
              <a:gd name="connsiteX144" fmla="*/ 1158307 w 5767178"/>
              <a:gd name="connsiteY144" fmla="*/ 1238864 h 3198756"/>
              <a:gd name="connsiteX145" fmla="*/ 1128810 w 5767178"/>
              <a:gd name="connsiteY145" fmla="*/ 1246238 h 3198756"/>
              <a:gd name="connsiteX146" fmla="*/ 1091939 w 5767178"/>
              <a:gd name="connsiteY146" fmla="*/ 1253612 h 3198756"/>
              <a:gd name="connsiteX147" fmla="*/ 1062442 w 5767178"/>
              <a:gd name="connsiteY147" fmla="*/ 1260987 h 3198756"/>
              <a:gd name="connsiteX148" fmla="*/ 1003449 w 5767178"/>
              <a:gd name="connsiteY148" fmla="*/ 1268361 h 3198756"/>
              <a:gd name="connsiteX149" fmla="*/ 907584 w 5767178"/>
              <a:gd name="connsiteY149" fmla="*/ 1283109 h 3198756"/>
              <a:gd name="connsiteX150" fmla="*/ 870713 w 5767178"/>
              <a:gd name="connsiteY150" fmla="*/ 1290483 h 3198756"/>
              <a:gd name="connsiteX151" fmla="*/ 826468 w 5767178"/>
              <a:gd name="connsiteY151" fmla="*/ 1297858 h 3198756"/>
              <a:gd name="connsiteX152" fmla="*/ 760100 w 5767178"/>
              <a:gd name="connsiteY152" fmla="*/ 1312606 h 3198756"/>
              <a:gd name="connsiteX153" fmla="*/ 701107 w 5767178"/>
              <a:gd name="connsiteY153" fmla="*/ 1327354 h 3198756"/>
              <a:gd name="connsiteX154" fmla="*/ 649487 w 5767178"/>
              <a:gd name="connsiteY154" fmla="*/ 1334729 h 3198756"/>
              <a:gd name="connsiteX155" fmla="*/ 605242 w 5767178"/>
              <a:gd name="connsiteY155" fmla="*/ 1349477 h 3198756"/>
              <a:gd name="connsiteX156" fmla="*/ 553623 w 5767178"/>
              <a:gd name="connsiteY156" fmla="*/ 1378974 h 3198756"/>
              <a:gd name="connsiteX157" fmla="*/ 524126 w 5767178"/>
              <a:gd name="connsiteY157" fmla="*/ 1423219 h 3198756"/>
              <a:gd name="connsiteX158" fmla="*/ 494629 w 5767178"/>
              <a:gd name="connsiteY158" fmla="*/ 1474838 h 3198756"/>
              <a:gd name="connsiteX159" fmla="*/ 487255 w 5767178"/>
              <a:gd name="connsiteY159" fmla="*/ 1496961 h 3198756"/>
              <a:gd name="connsiteX160" fmla="*/ 479881 w 5767178"/>
              <a:gd name="connsiteY160" fmla="*/ 1526458 h 3198756"/>
              <a:gd name="connsiteX161" fmla="*/ 457758 w 5767178"/>
              <a:gd name="connsiteY161" fmla="*/ 1563329 h 3198756"/>
              <a:gd name="connsiteX162" fmla="*/ 443010 w 5767178"/>
              <a:gd name="connsiteY162" fmla="*/ 1629696 h 3198756"/>
              <a:gd name="connsiteX163" fmla="*/ 457758 w 5767178"/>
              <a:gd name="connsiteY163" fmla="*/ 1954161 h 3198756"/>
              <a:gd name="connsiteX164" fmla="*/ 450384 w 5767178"/>
              <a:gd name="connsiteY164" fmla="*/ 2101645 h 3198756"/>
              <a:gd name="connsiteX165" fmla="*/ 443010 w 5767178"/>
              <a:gd name="connsiteY165" fmla="*/ 2168012 h 3198756"/>
              <a:gd name="connsiteX166" fmla="*/ 428261 w 5767178"/>
              <a:gd name="connsiteY166" fmla="*/ 2330245 h 3198756"/>
              <a:gd name="connsiteX167" fmla="*/ 413513 w 5767178"/>
              <a:gd name="connsiteY167" fmla="*/ 2359741 h 3198756"/>
              <a:gd name="connsiteX168" fmla="*/ 391391 w 5767178"/>
              <a:gd name="connsiteY168" fmla="*/ 2389238 h 3198756"/>
              <a:gd name="connsiteX169" fmla="*/ 332397 w 5767178"/>
              <a:gd name="connsiteY169" fmla="*/ 2433483 h 3198756"/>
              <a:gd name="connsiteX170" fmla="*/ 273403 w 5767178"/>
              <a:gd name="connsiteY170" fmla="*/ 2477729 h 3198756"/>
              <a:gd name="connsiteX171" fmla="*/ 251281 w 5767178"/>
              <a:gd name="connsiteY171" fmla="*/ 2485103 h 3198756"/>
              <a:gd name="connsiteX172" fmla="*/ 229158 w 5767178"/>
              <a:gd name="connsiteY172" fmla="*/ 2499851 h 3198756"/>
              <a:gd name="connsiteX173" fmla="*/ 199661 w 5767178"/>
              <a:gd name="connsiteY173" fmla="*/ 2514600 h 3198756"/>
              <a:gd name="connsiteX174" fmla="*/ 177539 w 5767178"/>
              <a:gd name="connsiteY174" fmla="*/ 2529348 h 3198756"/>
              <a:gd name="connsiteX175" fmla="*/ 148042 w 5767178"/>
              <a:gd name="connsiteY175" fmla="*/ 2544096 h 3198756"/>
              <a:gd name="connsiteX176" fmla="*/ 96423 w 5767178"/>
              <a:gd name="connsiteY176" fmla="*/ 2580967 h 3198756"/>
              <a:gd name="connsiteX177" fmla="*/ 66926 w 5767178"/>
              <a:gd name="connsiteY177" fmla="*/ 2595716 h 3198756"/>
              <a:gd name="connsiteX178" fmla="*/ 30055 w 5767178"/>
              <a:gd name="connsiteY178" fmla="*/ 2639961 h 3198756"/>
              <a:gd name="connsiteX179" fmla="*/ 15307 w 5767178"/>
              <a:gd name="connsiteY179" fmla="*/ 2698954 h 3198756"/>
              <a:gd name="connsiteX180" fmla="*/ 7932 w 5767178"/>
              <a:gd name="connsiteY180" fmla="*/ 2831690 h 3198756"/>
              <a:gd name="connsiteX181" fmla="*/ 558 w 5767178"/>
              <a:gd name="connsiteY181" fmla="*/ 2898058 h 319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5767178" h="3198756">
                <a:moveTo>
                  <a:pt x="558" y="2898058"/>
                </a:moveTo>
                <a:cubicBezTo>
                  <a:pt x="558" y="2932471"/>
                  <a:pt x="1883" y="2991792"/>
                  <a:pt x="7932" y="3038167"/>
                </a:cubicBezTo>
                <a:cubicBezTo>
                  <a:pt x="9354" y="3049068"/>
                  <a:pt x="17025" y="3058238"/>
                  <a:pt x="22681" y="3067664"/>
                </a:cubicBezTo>
                <a:cubicBezTo>
                  <a:pt x="31735" y="3082754"/>
                  <a:pt x="69144" y="3142145"/>
                  <a:pt x="89049" y="3148780"/>
                </a:cubicBezTo>
                <a:cubicBezTo>
                  <a:pt x="120786" y="3159359"/>
                  <a:pt x="103630" y="3154269"/>
                  <a:pt x="140668" y="3163529"/>
                </a:cubicBezTo>
                <a:cubicBezTo>
                  <a:pt x="189959" y="3196388"/>
                  <a:pt x="152142" y="3176389"/>
                  <a:pt x="258655" y="3185651"/>
                </a:cubicBezTo>
                <a:cubicBezTo>
                  <a:pt x="283265" y="3187791"/>
                  <a:pt x="307816" y="3190567"/>
                  <a:pt x="332397" y="3193025"/>
                </a:cubicBezTo>
                <a:lnTo>
                  <a:pt x="560997" y="3185651"/>
                </a:lnTo>
                <a:cubicBezTo>
                  <a:pt x="684684" y="3180029"/>
                  <a:pt x="621098" y="3179414"/>
                  <a:pt x="723229" y="3170903"/>
                </a:cubicBezTo>
                <a:cubicBezTo>
                  <a:pt x="760054" y="3167834"/>
                  <a:pt x="796971" y="3165987"/>
                  <a:pt x="833842" y="3163529"/>
                </a:cubicBezTo>
                <a:cubicBezTo>
                  <a:pt x="1156701" y="3098950"/>
                  <a:pt x="822084" y="3163480"/>
                  <a:pt x="1740868" y="3148780"/>
                </a:cubicBezTo>
                <a:cubicBezTo>
                  <a:pt x="1817705" y="3147551"/>
                  <a:pt x="1766382" y="3137159"/>
                  <a:pt x="1836732" y="3134032"/>
                </a:cubicBezTo>
                <a:cubicBezTo>
                  <a:pt x="1932534" y="3129774"/>
                  <a:pt x="2028461" y="3129116"/>
                  <a:pt x="2124326" y="3126658"/>
                </a:cubicBezTo>
                <a:cubicBezTo>
                  <a:pt x="2183320" y="3129116"/>
                  <a:pt x="2242402" y="3129970"/>
                  <a:pt x="2301307" y="3134032"/>
                </a:cubicBezTo>
                <a:cubicBezTo>
                  <a:pt x="2313811" y="3134894"/>
                  <a:pt x="2325644" y="3141406"/>
                  <a:pt x="2338178" y="3141406"/>
                </a:cubicBezTo>
                <a:cubicBezTo>
                  <a:pt x="2419331" y="3141406"/>
                  <a:pt x="2500410" y="3136490"/>
                  <a:pt x="2581526" y="3134032"/>
                </a:cubicBezTo>
                <a:cubicBezTo>
                  <a:pt x="2608565" y="3131574"/>
                  <a:pt x="2635702" y="3130026"/>
                  <a:pt x="2662642" y="3126658"/>
                </a:cubicBezTo>
                <a:cubicBezTo>
                  <a:pt x="2675079" y="3125103"/>
                  <a:pt x="2686984" y="3119617"/>
                  <a:pt x="2699513" y="3119283"/>
                </a:cubicBezTo>
                <a:cubicBezTo>
                  <a:pt x="2871534" y="3114696"/>
                  <a:pt x="3043642" y="3114367"/>
                  <a:pt x="3215707" y="3111909"/>
                </a:cubicBezTo>
                <a:cubicBezTo>
                  <a:pt x="3232913" y="3109451"/>
                  <a:pt x="3250023" y="3106183"/>
                  <a:pt x="3267326" y="3104535"/>
                </a:cubicBezTo>
                <a:cubicBezTo>
                  <a:pt x="3389417" y="3092908"/>
                  <a:pt x="3335334" y="3108905"/>
                  <a:pt x="3392687" y="3089787"/>
                </a:cubicBezTo>
                <a:cubicBezTo>
                  <a:pt x="3455662" y="3091218"/>
                  <a:pt x="3681850" y="3089013"/>
                  <a:pt x="3798268" y="3104535"/>
                </a:cubicBezTo>
                <a:cubicBezTo>
                  <a:pt x="3808314" y="3105874"/>
                  <a:pt x="3817719" y="3110570"/>
                  <a:pt x="3827765" y="3111909"/>
                </a:cubicBezTo>
                <a:cubicBezTo>
                  <a:pt x="3854677" y="3115497"/>
                  <a:pt x="3881897" y="3116285"/>
                  <a:pt x="3908881" y="3119283"/>
                </a:cubicBezTo>
                <a:cubicBezTo>
                  <a:pt x="3924805" y="3121052"/>
                  <a:pt x="3986794" y="3130442"/>
                  <a:pt x="4004745" y="3134032"/>
                </a:cubicBezTo>
                <a:cubicBezTo>
                  <a:pt x="4165348" y="3166152"/>
                  <a:pt x="3929857" y="3120668"/>
                  <a:pt x="4056365" y="3148780"/>
                </a:cubicBezTo>
                <a:cubicBezTo>
                  <a:pt x="4070961" y="3152023"/>
                  <a:pt x="4085809" y="3154039"/>
                  <a:pt x="4100610" y="3156154"/>
                </a:cubicBezTo>
                <a:cubicBezTo>
                  <a:pt x="4120228" y="3158957"/>
                  <a:pt x="4139959" y="3160910"/>
                  <a:pt x="4159603" y="3163529"/>
                </a:cubicBezTo>
                <a:cubicBezTo>
                  <a:pt x="4190607" y="3167663"/>
                  <a:pt x="4239849" y="3175636"/>
                  <a:pt x="4270216" y="3178277"/>
                </a:cubicBezTo>
                <a:cubicBezTo>
                  <a:pt x="4307030" y="3181478"/>
                  <a:pt x="4343958" y="3183193"/>
                  <a:pt x="4380829" y="3185651"/>
                </a:cubicBezTo>
                <a:cubicBezTo>
                  <a:pt x="4497686" y="3209022"/>
                  <a:pt x="4418521" y="3196063"/>
                  <a:pt x="4668423" y="3185651"/>
                </a:cubicBezTo>
                <a:cubicBezTo>
                  <a:pt x="4702893" y="3184215"/>
                  <a:pt x="4737248" y="3180735"/>
                  <a:pt x="4771661" y="3178277"/>
                </a:cubicBezTo>
                <a:lnTo>
                  <a:pt x="4830655" y="3163529"/>
                </a:lnTo>
                <a:cubicBezTo>
                  <a:pt x="4840487" y="3161071"/>
                  <a:pt x="4850052" y="3156996"/>
                  <a:pt x="4860152" y="3156154"/>
                </a:cubicBezTo>
                <a:cubicBezTo>
                  <a:pt x="4889649" y="3153696"/>
                  <a:pt x="4919206" y="3151878"/>
                  <a:pt x="4948642" y="3148780"/>
                </a:cubicBezTo>
                <a:cubicBezTo>
                  <a:pt x="4965928" y="3146961"/>
                  <a:pt x="4983160" y="3144515"/>
                  <a:pt x="5000261" y="3141406"/>
                </a:cubicBezTo>
                <a:cubicBezTo>
                  <a:pt x="5010232" y="3139593"/>
                  <a:pt x="5019701" y="3135289"/>
                  <a:pt x="5029758" y="3134032"/>
                </a:cubicBezTo>
                <a:cubicBezTo>
                  <a:pt x="5059129" y="3130361"/>
                  <a:pt x="5088660" y="3127437"/>
                  <a:pt x="5118249" y="3126658"/>
                </a:cubicBezTo>
                <a:cubicBezTo>
                  <a:pt x="5275530" y="3122519"/>
                  <a:pt x="5432881" y="3121741"/>
                  <a:pt x="5590197" y="3119283"/>
                </a:cubicBezTo>
                <a:cubicBezTo>
                  <a:pt x="5609862" y="3116825"/>
                  <a:pt x="5629693" y="3115454"/>
                  <a:pt x="5649191" y="3111909"/>
                </a:cubicBezTo>
                <a:cubicBezTo>
                  <a:pt x="5656839" y="3110519"/>
                  <a:pt x="5666541" y="3110671"/>
                  <a:pt x="5671313" y="3104535"/>
                </a:cubicBezTo>
                <a:cubicBezTo>
                  <a:pt x="5684811" y="3087180"/>
                  <a:pt x="5694770" y="3066681"/>
                  <a:pt x="5700810" y="3045541"/>
                </a:cubicBezTo>
                <a:cubicBezTo>
                  <a:pt x="5718342" y="2984177"/>
                  <a:pt x="5711218" y="3011283"/>
                  <a:pt x="5722932" y="2964425"/>
                </a:cubicBezTo>
                <a:cubicBezTo>
                  <a:pt x="5725390" y="2873477"/>
                  <a:pt x="5725440" y="2782431"/>
                  <a:pt x="5730307" y="2691580"/>
                </a:cubicBezTo>
                <a:cubicBezTo>
                  <a:pt x="5732819" y="2644686"/>
                  <a:pt x="5745055" y="2551470"/>
                  <a:pt x="5745055" y="2551470"/>
                </a:cubicBezTo>
                <a:cubicBezTo>
                  <a:pt x="5747308" y="2497385"/>
                  <a:pt x="5755985" y="2280714"/>
                  <a:pt x="5759803" y="2219632"/>
                </a:cubicBezTo>
                <a:cubicBezTo>
                  <a:pt x="5761497" y="2192535"/>
                  <a:pt x="5764720" y="2165555"/>
                  <a:pt x="5767178" y="2138516"/>
                </a:cubicBezTo>
                <a:cubicBezTo>
                  <a:pt x="5750411" y="1970867"/>
                  <a:pt x="5767178" y="2173482"/>
                  <a:pt x="5767178" y="1887793"/>
                </a:cubicBezTo>
                <a:cubicBezTo>
                  <a:pt x="5767178" y="1786982"/>
                  <a:pt x="5763678" y="1686187"/>
                  <a:pt x="5759803" y="1585451"/>
                </a:cubicBezTo>
                <a:cubicBezTo>
                  <a:pt x="5755156" y="1464639"/>
                  <a:pt x="5758647" y="1543957"/>
                  <a:pt x="5737681" y="1460090"/>
                </a:cubicBezTo>
                <a:cubicBezTo>
                  <a:pt x="5735223" y="1450258"/>
                  <a:pt x="5734299" y="1439908"/>
                  <a:pt x="5730307" y="1430593"/>
                </a:cubicBezTo>
                <a:cubicBezTo>
                  <a:pt x="5726816" y="1422447"/>
                  <a:pt x="5719955" y="1416165"/>
                  <a:pt x="5715558" y="1408470"/>
                </a:cubicBezTo>
                <a:cubicBezTo>
                  <a:pt x="5701573" y="1383997"/>
                  <a:pt x="5697113" y="1365135"/>
                  <a:pt x="5678687" y="1342103"/>
                </a:cubicBezTo>
                <a:cubicBezTo>
                  <a:pt x="5660257" y="1319066"/>
                  <a:pt x="5628611" y="1293484"/>
                  <a:pt x="5604945" y="1275735"/>
                </a:cubicBezTo>
                <a:cubicBezTo>
                  <a:pt x="5597855" y="1270418"/>
                  <a:pt x="5589743" y="1266523"/>
                  <a:pt x="5582823" y="1260987"/>
                </a:cubicBezTo>
                <a:cubicBezTo>
                  <a:pt x="5526530" y="1215952"/>
                  <a:pt x="5638784" y="1291355"/>
                  <a:pt x="5531203" y="1224116"/>
                </a:cubicBezTo>
                <a:cubicBezTo>
                  <a:pt x="5523688" y="1219419"/>
                  <a:pt x="5517227" y="1212858"/>
                  <a:pt x="5509081" y="1209367"/>
                </a:cubicBezTo>
                <a:cubicBezTo>
                  <a:pt x="5499766" y="1205375"/>
                  <a:pt x="5489416" y="1204451"/>
                  <a:pt x="5479584" y="1201993"/>
                </a:cubicBezTo>
                <a:cubicBezTo>
                  <a:pt x="5467294" y="1194619"/>
                  <a:pt x="5455533" y="1186280"/>
                  <a:pt x="5442713" y="1179870"/>
                </a:cubicBezTo>
                <a:cubicBezTo>
                  <a:pt x="5414946" y="1165986"/>
                  <a:pt x="5404509" y="1164789"/>
                  <a:pt x="5376345" y="1157748"/>
                </a:cubicBezTo>
                <a:cubicBezTo>
                  <a:pt x="5366513" y="1152832"/>
                  <a:pt x="5357378" y="1146159"/>
                  <a:pt x="5346849" y="1143000"/>
                </a:cubicBezTo>
                <a:cubicBezTo>
                  <a:pt x="5327373" y="1137157"/>
                  <a:pt x="5247906" y="1129548"/>
                  <a:pt x="5236236" y="1128251"/>
                </a:cubicBezTo>
                <a:cubicBezTo>
                  <a:pt x="5226404" y="1125793"/>
                  <a:pt x="5216677" y="1122865"/>
                  <a:pt x="5206739" y="1120877"/>
                </a:cubicBezTo>
                <a:cubicBezTo>
                  <a:pt x="5173879" y="1114305"/>
                  <a:pt x="5157248" y="1114036"/>
                  <a:pt x="5125623" y="1106129"/>
                </a:cubicBezTo>
                <a:cubicBezTo>
                  <a:pt x="5118082" y="1104244"/>
                  <a:pt x="5110999" y="1100799"/>
                  <a:pt x="5103500" y="1098754"/>
                </a:cubicBezTo>
                <a:cubicBezTo>
                  <a:pt x="5011996" y="1073798"/>
                  <a:pt x="5073312" y="1093607"/>
                  <a:pt x="5022384" y="1076632"/>
                </a:cubicBezTo>
                <a:cubicBezTo>
                  <a:pt x="4987326" y="1053259"/>
                  <a:pt x="5008670" y="1064686"/>
                  <a:pt x="4956016" y="1047135"/>
                </a:cubicBezTo>
                <a:lnTo>
                  <a:pt x="4911771" y="1032387"/>
                </a:lnTo>
                <a:cubicBezTo>
                  <a:pt x="4904397" y="1029929"/>
                  <a:pt x="4897374" y="1025870"/>
                  <a:pt x="4889649" y="1025012"/>
                </a:cubicBezTo>
                <a:cubicBezTo>
                  <a:pt x="4867526" y="1022554"/>
                  <a:pt x="4845467" y="1019437"/>
                  <a:pt x="4823281" y="1017638"/>
                </a:cubicBezTo>
                <a:cubicBezTo>
                  <a:pt x="4606656" y="1000074"/>
                  <a:pt x="4627325" y="1003266"/>
                  <a:pt x="4410326" y="995516"/>
                </a:cubicBezTo>
                <a:cubicBezTo>
                  <a:pt x="4385745" y="993058"/>
                  <a:pt x="4361097" y="991205"/>
                  <a:pt x="4336584" y="988141"/>
                </a:cubicBezTo>
                <a:cubicBezTo>
                  <a:pt x="4302090" y="983829"/>
                  <a:pt x="4233345" y="973393"/>
                  <a:pt x="4233345" y="973393"/>
                </a:cubicBezTo>
                <a:cubicBezTo>
                  <a:pt x="4193810" y="960215"/>
                  <a:pt x="4227750" y="970512"/>
                  <a:pt x="4174352" y="958645"/>
                </a:cubicBezTo>
                <a:cubicBezTo>
                  <a:pt x="4146581" y="952473"/>
                  <a:pt x="4147362" y="952106"/>
                  <a:pt x="4122732" y="943896"/>
                </a:cubicBezTo>
                <a:cubicBezTo>
                  <a:pt x="4112900" y="936522"/>
                  <a:pt x="4103304" y="928822"/>
                  <a:pt x="4093236" y="921774"/>
                </a:cubicBezTo>
                <a:cubicBezTo>
                  <a:pt x="4037647" y="882861"/>
                  <a:pt x="4063706" y="906991"/>
                  <a:pt x="4034242" y="877529"/>
                </a:cubicBezTo>
                <a:cubicBezTo>
                  <a:pt x="4031784" y="870155"/>
                  <a:pt x="4028913" y="862905"/>
                  <a:pt x="4026868" y="855406"/>
                </a:cubicBezTo>
                <a:cubicBezTo>
                  <a:pt x="4021535" y="835850"/>
                  <a:pt x="4012120" y="796412"/>
                  <a:pt x="4012120" y="796412"/>
                </a:cubicBezTo>
                <a:cubicBezTo>
                  <a:pt x="4009662" y="737419"/>
                  <a:pt x="4009107" y="678315"/>
                  <a:pt x="4004745" y="619432"/>
                </a:cubicBezTo>
                <a:cubicBezTo>
                  <a:pt x="4004171" y="611680"/>
                  <a:pt x="3999506" y="604783"/>
                  <a:pt x="3997371" y="597309"/>
                </a:cubicBezTo>
                <a:cubicBezTo>
                  <a:pt x="3978855" y="532501"/>
                  <a:pt x="4000301" y="598725"/>
                  <a:pt x="3982623" y="545690"/>
                </a:cubicBezTo>
                <a:cubicBezTo>
                  <a:pt x="3980165" y="513735"/>
                  <a:pt x="3978788" y="481678"/>
                  <a:pt x="3975249" y="449825"/>
                </a:cubicBezTo>
                <a:cubicBezTo>
                  <a:pt x="3970739" y="409239"/>
                  <a:pt x="3969115" y="422422"/>
                  <a:pt x="3960500" y="390832"/>
                </a:cubicBezTo>
                <a:cubicBezTo>
                  <a:pt x="3945783" y="336869"/>
                  <a:pt x="3953354" y="341455"/>
                  <a:pt x="3931003" y="302341"/>
                </a:cubicBezTo>
                <a:cubicBezTo>
                  <a:pt x="3926606" y="294646"/>
                  <a:pt x="3921171" y="287593"/>
                  <a:pt x="3916255" y="280219"/>
                </a:cubicBezTo>
                <a:cubicBezTo>
                  <a:pt x="3897720" y="224612"/>
                  <a:pt x="3922723" y="293154"/>
                  <a:pt x="3894132" y="235974"/>
                </a:cubicBezTo>
                <a:cubicBezTo>
                  <a:pt x="3890656" y="229021"/>
                  <a:pt x="3890234" y="220804"/>
                  <a:pt x="3886758" y="213851"/>
                </a:cubicBezTo>
                <a:cubicBezTo>
                  <a:pt x="3882795" y="205924"/>
                  <a:pt x="3876407" y="199424"/>
                  <a:pt x="3872010" y="191729"/>
                </a:cubicBezTo>
                <a:cubicBezTo>
                  <a:pt x="3861498" y="173333"/>
                  <a:pt x="3855283" y="159895"/>
                  <a:pt x="3849887" y="140109"/>
                </a:cubicBezTo>
                <a:cubicBezTo>
                  <a:pt x="3841049" y="107700"/>
                  <a:pt x="3846866" y="84017"/>
                  <a:pt x="3820391" y="66367"/>
                </a:cubicBezTo>
                <a:cubicBezTo>
                  <a:pt x="3811244" y="60269"/>
                  <a:pt x="3801187" y="55479"/>
                  <a:pt x="3790894" y="51619"/>
                </a:cubicBezTo>
                <a:cubicBezTo>
                  <a:pt x="3767285" y="42766"/>
                  <a:pt x="3732415" y="40986"/>
                  <a:pt x="3709778" y="36870"/>
                </a:cubicBezTo>
                <a:cubicBezTo>
                  <a:pt x="3699807" y="35057"/>
                  <a:pt x="3690219" y="31484"/>
                  <a:pt x="3680281" y="29496"/>
                </a:cubicBezTo>
                <a:cubicBezTo>
                  <a:pt x="3665620" y="26564"/>
                  <a:pt x="3650632" y="25365"/>
                  <a:pt x="3636036" y="22122"/>
                </a:cubicBezTo>
                <a:cubicBezTo>
                  <a:pt x="3628448" y="20436"/>
                  <a:pt x="3621454" y="16633"/>
                  <a:pt x="3613913" y="14748"/>
                </a:cubicBezTo>
                <a:cubicBezTo>
                  <a:pt x="3601753" y="11708"/>
                  <a:pt x="3589277" y="10093"/>
                  <a:pt x="3577042" y="7374"/>
                </a:cubicBezTo>
                <a:cubicBezTo>
                  <a:pt x="3567148" y="5175"/>
                  <a:pt x="3557377" y="2458"/>
                  <a:pt x="3547545" y="0"/>
                </a:cubicBezTo>
                <a:cubicBezTo>
                  <a:pt x="3432016" y="2458"/>
                  <a:pt x="3316513" y="7374"/>
                  <a:pt x="3200958" y="7374"/>
                </a:cubicBezTo>
                <a:cubicBezTo>
                  <a:pt x="3159099" y="7374"/>
                  <a:pt x="3117456" y="0"/>
                  <a:pt x="3075597" y="0"/>
                </a:cubicBezTo>
                <a:cubicBezTo>
                  <a:pt x="3038331" y="0"/>
                  <a:pt x="2871734" y="11624"/>
                  <a:pt x="2824874" y="14748"/>
                </a:cubicBezTo>
                <a:cubicBezTo>
                  <a:pt x="2807668" y="17206"/>
                  <a:pt x="2790517" y="20091"/>
                  <a:pt x="2773255" y="22122"/>
                </a:cubicBezTo>
                <a:cubicBezTo>
                  <a:pt x="2748721" y="25008"/>
                  <a:pt x="2723929" y="25740"/>
                  <a:pt x="2699513" y="29496"/>
                </a:cubicBezTo>
                <a:cubicBezTo>
                  <a:pt x="2691831" y="30678"/>
                  <a:pt x="2684890" y="34825"/>
                  <a:pt x="2677391" y="36870"/>
                </a:cubicBezTo>
                <a:cubicBezTo>
                  <a:pt x="2657835" y="42203"/>
                  <a:pt x="2638062" y="46703"/>
                  <a:pt x="2618397" y="51619"/>
                </a:cubicBezTo>
                <a:lnTo>
                  <a:pt x="2588900" y="58993"/>
                </a:lnTo>
                <a:cubicBezTo>
                  <a:pt x="2579068" y="61451"/>
                  <a:pt x="2569018" y="63162"/>
                  <a:pt x="2559403" y="66367"/>
                </a:cubicBezTo>
                <a:lnTo>
                  <a:pt x="2537281" y="73741"/>
                </a:lnTo>
                <a:cubicBezTo>
                  <a:pt x="2481002" y="111261"/>
                  <a:pt x="2499394" y="84669"/>
                  <a:pt x="2485661" y="132735"/>
                </a:cubicBezTo>
                <a:cubicBezTo>
                  <a:pt x="2483525" y="140209"/>
                  <a:pt x="2480745" y="147484"/>
                  <a:pt x="2478287" y="154858"/>
                </a:cubicBezTo>
                <a:cubicBezTo>
                  <a:pt x="2471947" y="230941"/>
                  <a:pt x="2475839" y="224867"/>
                  <a:pt x="2463539" y="280219"/>
                </a:cubicBezTo>
                <a:cubicBezTo>
                  <a:pt x="2461340" y="290113"/>
                  <a:pt x="2460698" y="300651"/>
                  <a:pt x="2456165" y="309716"/>
                </a:cubicBezTo>
                <a:cubicBezTo>
                  <a:pt x="2453056" y="315934"/>
                  <a:pt x="2446332" y="319548"/>
                  <a:pt x="2441416" y="324464"/>
                </a:cubicBezTo>
                <a:cubicBezTo>
                  <a:pt x="2436500" y="339212"/>
                  <a:pt x="2428075" y="353227"/>
                  <a:pt x="2426668" y="368709"/>
                </a:cubicBezTo>
                <a:cubicBezTo>
                  <a:pt x="2424210" y="395748"/>
                  <a:pt x="2422661" y="422884"/>
                  <a:pt x="2419294" y="449825"/>
                </a:cubicBezTo>
                <a:cubicBezTo>
                  <a:pt x="2417739" y="462262"/>
                  <a:pt x="2413577" y="474272"/>
                  <a:pt x="2411920" y="486696"/>
                </a:cubicBezTo>
                <a:cubicBezTo>
                  <a:pt x="2408655" y="511183"/>
                  <a:pt x="2408301" y="536022"/>
                  <a:pt x="2404545" y="560438"/>
                </a:cubicBezTo>
                <a:cubicBezTo>
                  <a:pt x="2403363" y="568121"/>
                  <a:pt x="2399405" y="575116"/>
                  <a:pt x="2397171" y="582561"/>
                </a:cubicBezTo>
                <a:cubicBezTo>
                  <a:pt x="2392029" y="599701"/>
                  <a:pt x="2387686" y="617077"/>
                  <a:pt x="2382423" y="634180"/>
                </a:cubicBezTo>
                <a:cubicBezTo>
                  <a:pt x="2377851" y="649039"/>
                  <a:pt x="2371444" y="663343"/>
                  <a:pt x="2367674" y="678425"/>
                </a:cubicBezTo>
                <a:cubicBezTo>
                  <a:pt x="2365216" y="688257"/>
                  <a:pt x="2364198" y="698567"/>
                  <a:pt x="2360300" y="707922"/>
                </a:cubicBezTo>
                <a:cubicBezTo>
                  <a:pt x="2351844" y="728217"/>
                  <a:pt x="2330803" y="766916"/>
                  <a:pt x="2330803" y="766916"/>
                </a:cubicBezTo>
                <a:cubicBezTo>
                  <a:pt x="2328345" y="779206"/>
                  <a:pt x="2327392" y="791896"/>
                  <a:pt x="2323429" y="803787"/>
                </a:cubicBezTo>
                <a:cubicBezTo>
                  <a:pt x="2319953" y="814215"/>
                  <a:pt x="2313011" y="823179"/>
                  <a:pt x="2308681" y="833283"/>
                </a:cubicBezTo>
                <a:cubicBezTo>
                  <a:pt x="2290363" y="876026"/>
                  <a:pt x="2314902" y="835014"/>
                  <a:pt x="2286558" y="877529"/>
                </a:cubicBezTo>
                <a:cubicBezTo>
                  <a:pt x="2284100" y="884903"/>
                  <a:pt x="2283357" y="893093"/>
                  <a:pt x="2279184" y="899651"/>
                </a:cubicBezTo>
                <a:cubicBezTo>
                  <a:pt x="2210907" y="1006945"/>
                  <a:pt x="2259862" y="924312"/>
                  <a:pt x="2212816" y="980767"/>
                </a:cubicBezTo>
                <a:cubicBezTo>
                  <a:pt x="2182089" y="1017639"/>
                  <a:pt x="2216506" y="990599"/>
                  <a:pt x="2175945" y="1017638"/>
                </a:cubicBezTo>
                <a:cubicBezTo>
                  <a:pt x="2171029" y="1025012"/>
                  <a:pt x="2167464" y="1033494"/>
                  <a:pt x="2161197" y="1039761"/>
                </a:cubicBezTo>
                <a:cubicBezTo>
                  <a:pt x="2122861" y="1078097"/>
                  <a:pt x="2153521" y="1032763"/>
                  <a:pt x="2124326" y="1069258"/>
                </a:cubicBezTo>
                <a:cubicBezTo>
                  <a:pt x="2107228" y="1090632"/>
                  <a:pt x="2114386" y="1094587"/>
                  <a:pt x="2087455" y="1106129"/>
                </a:cubicBezTo>
                <a:cubicBezTo>
                  <a:pt x="2078140" y="1110121"/>
                  <a:pt x="2067703" y="1110719"/>
                  <a:pt x="2057958" y="1113503"/>
                </a:cubicBezTo>
                <a:cubicBezTo>
                  <a:pt x="2050484" y="1115638"/>
                  <a:pt x="2043377" y="1118992"/>
                  <a:pt x="2035836" y="1120877"/>
                </a:cubicBezTo>
                <a:cubicBezTo>
                  <a:pt x="2023676" y="1123917"/>
                  <a:pt x="2011125" y="1125211"/>
                  <a:pt x="1998965" y="1128251"/>
                </a:cubicBezTo>
                <a:cubicBezTo>
                  <a:pt x="1991424" y="1130136"/>
                  <a:pt x="1984316" y="1133489"/>
                  <a:pt x="1976842" y="1135625"/>
                </a:cubicBezTo>
                <a:cubicBezTo>
                  <a:pt x="1967097" y="1138409"/>
                  <a:pt x="1957090" y="1140216"/>
                  <a:pt x="1947345" y="1143000"/>
                </a:cubicBezTo>
                <a:cubicBezTo>
                  <a:pt x="1939871" y="1145135"/>
                  <a:pt x="1932871" y="1148984"/>
                  <a:pt x="1925223" y="1150374"/>
                </a:cubicBezTo>
                <a:cubicBezTo>
                  <a:pt x="1905725" y="1153919"/>
                  <a:pt x="1885894" y="1155290"/>
                  <a:pt x="1866229" y="1157748"/>
                </a:cubicBezTo>
                <a:cubicBezTo>
                  <a:pt x="1837139" y="1167445"/>
                  <a:pt x="1809326" y="1177559"/>
                  <a:pt x="1777739" y="1179870"/>
                </a:cubicBezTo>
                <a:cubicBezTo>
                  <a:pt x="1699252" y="1185613"/>
                  <a:pt x="1620423" y="1184787"/>
                  <a:pt x="1541765" y="1187245"/>
                </a:cubicBezTo>
                <a:cubicBezTo>
                  <a:pt x="1403389" y="1207012"/>
                  <a:pt x="1616633" y="1178008"/>
                  <a:pt x="1364784" y="1201993"/>
                </a:cubicBezTo>
                <a:cubicBezTo>
                  <a:pt x="1354695" y="1202954"/>
                  <a:pt x="1345258" y="1207554"/>
                  <a:pt x="1335287" y="1209367"/>
                </a:cubicBezTo>
                <a:cubicBezTo>
                  <a:pt x="1263363" y="1222444"/>
                  <a:pt x="1301697" y="1211278"/>
                  <a:pt x="1224674" y="1224116"/>
                </a:cubicBezTo>
                <a:cubicBezTo>
                  <a:pt x="1214677" y="1225782"/>
                  <a:pt x="1205071" y="1229292"/>
                  <a:pt x="1195178" y="1231490"/>
                </a:cubicBezTo>
                <a:cubicBezTo>
                  <a:pt x="1182943" y="1234209"/>
                  <a:pt x="1170542" y="1236145"/>
                  <a:pt x="1158307" y="1238864"/>
                </a:cubicBezTo>
                <a:cubicBezTo>
                  <a:pt x="1148413" y="1241063"/>
                  <a:pt x="1138704" y="1244039"/>
                  <a:pt x="1128810" y="1246238"/>
                </a:cubicBezTo>
                <a:cubicBezTo>
                  <a:pt x="1116575" y="1248957"/>
                  <a:pt x="1104174" y="1250893"/>
                  <a:pt x="1091939" y="1253612"/>
                </a:cubicBezTo>
                <a:cubicBezTo>
                  <a:pt x="1082045" y="1255811"/>
                  <a:pt x="1072439" y="1259321"/>
                  <a:pt x="1062442" y="1260987"/>
                </a:cubicBezTo>
                <a:cubicBezTo>
                  <a:pt x="1042894" y="1264245"/>
                  <a:pt x="1023113" y="1265903"/>
                  <a:pt x="1003449" y="1268361"/>
                </a:cubicBezTo>
                <a:cubicBezTo>
                  <a:pt x="953617" y="1284971"/>
                  <a:pt x="1002640" y="1270435"/>
                  <a:pt x="907584" y="1283109"/>
                </a:cubicBezTo>
                <a:cubicBezTo>
                  <a:pt x="895160" y="1284765"/>
                  <a:pt x="883045" y="1288241"/>
                  <a:pt x="870713" y="1290483"/>
                </a:cubicBezTo>
                <a:cubicBezTo>
                  <a:pt x="856002" y="1293158"/>
                  <a:pt x="841129" y="1294926"/>
                  <a:pt x="826468" y="1297858"/>
                </a:cubicBezTo>
                <a:cubicBezTo>
                  <a:pt x="804246" y="1302303"/>
                  <a:pt x="782160" y="1307416"/>
                  <a:pt x="760100" y="1312606"/>
                </a:cubicBezTo>
                <a:cubicBezTo>
                  <a:pt x="740369" y="1317248"/>
                  <a:pt x="721173" y="1324487"/>
                  <a:pt x="701107" y="1327354"/>
                </a:cubicBezTo>
                <a:lnTo>
                  <a:pt x="649487" y="1334729"/>
                </a:lnTo>
                <a:cubicBezTo>
                  <a:pt x="634739" y="1339645"/>
                  <a:pt x="618177" y="1340854"/>
                  <a:pt x="605242" y="1349477"/>
                </a:cubicBezTo>
                <a:cubicBezTo>
                  <a:pt x="573973" y="1370323"/>
                  <a:pt x="591047" y="1360261"/>
                  <a:pt x="553623" y="1378974"/>
                </a:cubicBezTo>
                <a:cubicBezTo>
                  <a:pt x="543791" y="1393722"/>
                  <a:pt x="530709" y="1406761"/>
                  <a:pt x="524126" y="1423219"/>
                </a:cubicBezTo>
                <a:cubicBezTo>
                  <a:pt x="506796" y="1466545"/>
                  <a:pt x="518738" y="1450730"/>
                  <a:pt x="494629" y="1474838"/>
                </a:cubicBezTo>
                <a:cubicBezTo>
                  <a:pt x="492171" y="1482212"/>
                  <a:pt x="489390" y="1489487"/>
                  <a:pt x="487255" y="1496961"/>
                </a:cubicBezTo>
                <a:cubicBezTo>
                  <a:pt x="484471" y="1506706"/>
                  <a:pt x="483997" y="1517197"/>
                  <a:pt x="479881" y="1526458"/>
                </a:cubicBezTo>
                <a:cubicBezTo>
                  <a:pt x="474060" y="1539556"/>
                  <a:pt x="465132" y="1551039"/>
                  <a:pt x="457758" y="1563329"/>
                </a:cubicBezTo>
                <a:cubicBezTo>
                  <a:pt x="454914" y="1574706"/>
                  <a:pt x="443010" y="1620333"/>
                  <a:pt x="443010" y="1629696"/>
                </a:cubicBezTo>
                <a:cubicBezTo>
                  <a:pt x="443010" y="1878258"/>
                  <a:pt x="436266" y="1825206"/>
                  <a:pt x="457758" y="1954161"/>
                </a:cubicBezTo>
                <a:cubicBezTo>
                  <a:pt x="455300" y="2003322"/>
                  <a:pt x="453771" y="2052539"/>
                  <a:pt x="450384" y="2101645"/>
                </a:cubicBezTo>
                <a:cubicBezTo>
                  <a:pt x="448853" y="2123851"/>
                  <a:pt x="444654" y="2145814"/>
                  <a:pt x="443010" y="2168012"/>
                </a:cubicBezTo>
                <a:cubicBezTo>
                  <a:pt x="441527" y="2188028"/>
                  <a:pt x="444909" y="2285853"/>
                  <a:pt x="428261" y="2330245"/>
                </a:cubicBezTo>
                <a:cubicBezTo>
                  <a:pt x="424401" y="2340538"/>
                  <a:pt x="419339" y="2350419"/>
                  <a:pt x="413513" y="2359741"/>
                </a:cubicBezTo>
                <a:cubicBezTo>
                  <a:pt x="406999" y="2370163"/>
                  <a:pt x="399389" y="2379906"/>
                  <a:pt x="391391" y="2389238"/>
                </a:cubicBezTo>
                <a:cubicBezTo>
                  <a:pt x="362596" y="2422833"/>
                  <a:pt x="373452" y="2404158"/>
                  <a:pt x="332397" y="2433483"/>
                </a:cubicBezTo>
                <a:cubicBezTo>
                  <a:pt x="301820" y="2455324"/>
                  <a:pt x="331835" y="2458252"/>
                  <a:pt x="273403" y="2477729"/>
                </a:cubicBezTo>
                <a:cubicBezTo>
                  <a:pt x="266029" y="2480187"/>
                  <a:pt x="258233" y="2481627"/>
                  <a:pt x="251281" y="2485103"/>
                </a:cubicBezTo>
                <a:cubicBezTo>
                  <a:pt x="243354" y="2489066"/>
                  <a:pt x="236853" y="2495454"/>
                  <a:pt x="229158" y="2499851"/>
                </a:cubicBezTo>
                <a:cubicBezTo>
                  <a:pt x="219613" y="2505305"/>
                  <a:pt x="209206" y="2509146"/>
                  <a:pt x="199661" y="2514600"/>
                </a:cubicBezTo>
                <a:cubicBezTo>
                  <a:pt x="191966" y="2518997"/>
                  <a:pt x="185234" y="2524951"/>
                  <a:pt x="177539" y="2529348"/>
                </a:cubicBezTo>
                <a:cubicBezTo>
                  <a:pt x="167995" y="2534802"/>
                  <a:pt x="157586" y="2538642"/>
                  <a:pt x="148042" y="2544096"/>
                </a:cubicBezTo>
                <a:cubicBezTo>
                  <a:pt x="111672" y="2564879"/>
                  <a:pt x="138588" y="2554614"/>
                  <a:pt x="96423" y="2580967"/>
                </a:cubicBezTo>
                <a:cubicBezTo>
                  <a:pt x="87101" y="2586793"/>
                  <a:pt x="75871" y="2589327"/>
                  <a:pt x="66926" y="2595716"/>
                </a:cubicBezTo>
                <a:cubicBezTo>
                  <a:pt x="54239" y="2604778"/>
                  <a:pt x="37243" y="2625585"/>
                  <a:pt x="30055" y="2639961"/>
                </a:cubicBezTo>
                <a:cubicBezTo>
                  <a:pt x="22496" y="2655079"/>
                  <a:pt x="18112" y="2684929"/>
                  <a:pt x="15307" y="2698954"/>
                </a:cubicBezTo>
                <a:cubicBezTo>
                  <a:pt x="12849" y="2743199"/>
                  <a:pt x="11944" y="2787558"/>
                  <a:pt x="7932" y="2831690"/>
                </a:cubicBezTo>
                <a:cubicBezTo>
                  <a:pt x="-3019" y="2952145"/>
                  <a:pt x="558" y="2863645"/>
                  <a:pt x="558" y="2898058"/>
                </a:cubicBezTo>
                <a:close/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7D9A69-85D8-4E46-A943-7A19F3C6F027}"/>
              </a:ext>
            </a:extLst>
          </p:cNvPr>
          <p:cNvSpPr txBox="1"/>
          <p:nvPr/>
        </p:nvSpPr>
        <p:spPr>
          <a:xfrm>
            <a:off x="1031973" y="3447072"/>
            <a:ext cx="116595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900">
                <a:latin typeface="Verdana" panose="020B0604030504040204" pitchFamily="34" charset="0"/>
                <a:ea typeface="Verdana" panose="020B0604030504040204" pitchFamily="34" charset="0"/>
              </a:rPr>
              <a:t>Typical SCADA components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31161EE-B257-4127-909C-F4A7B1DDEF4F}"/>
              </a:ext>
            </a:extLst>
          </p:cNvPr>
          <p:cNvCxnSpPr>
            <a:cxnSpLocks/>
            <a:endCxn id="27" idx="155"/>
          </p:cNvCxnSpPr>
          <p:nvPr/>
        </p:nvCxnSpPr>
        <p:spPr>
          <a:xfrm>
            <a:off x="2197923" y="3794618"/>
            <a:ext cx="169193" cy="16532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010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A425549-F475-47F4-BC7F-D6D9BBA00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681" y="1686761"/>
            <a:ext cx="3983038" cy="280189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A1711-6938-4B22-BB8C-F4D1B94BDA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452880"/>
            <a:ext cx="4624440" cy="4181120"/>
          </a:xfrm>
        </p:spPr>
        <p:txBody>
          <a:bodyPr>
            <a:normAutofit/>
          </a:bodyPr>
          <a:lstStyle/>
          <a:p>
            <a:r>
              <a:rPr lang="en-FI" sz="1300" u="sng"/>
              <a:t>SCADA in Renewable Energy Systems</a:t>
            </a:r>
          </a:p>
          <a:p>
            <a:pPr marL="0" indent="0"/>
            <a:r>
              <a:rPr lang="en-US" sz="1300"/>
              <a:t>PV</a:t>
            </a:r>
            <a:r>
              <a:rPr lang="en-FI" sz="1300"/>
              <a:t>-stations </a:t>
            </a:r>
            <a:endParaRPr lang="en-FI" sz="1300" b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FI" sz="1300" b="0"/>
              <a:t>Control </a:t>
            </a:r>
            <a:r>
              <a:rPr lang="en-US" sz="1300" b="0"/>
              <a:t>an</a:t>
            </a:r>
            <a:r>
              <a:rPr lang="en-FI" sz="1300" b="0"/>
              <a:t>d monitor of different PV plant components (</a:t>
            </a:r>
            <a:r>
              <a:rPr lang="en-US" sz="1300" b="0"/>
              <a:t>maximum power point</a:t>
            </a:r>
            <a:r>
              <a:rPr lang="en-FI" sz="1300" b="0"/>
              <a:t> </a:t>
            </a:r>
            <a:r>
              <a:rPr lang="en-US" sz="1300" b="0"/>
              <a:t>trackers, inverters, substations, CB, and meters</a:t>
            </a:r>
            <a:r>
              <a:rPr lang="en-FI" sz="1300" b="0"/>
              <a:t>)</a:t>
            </a:r>
          </a:p>
          <a:p>
            <a:pPr marL="0" indent="0"/>
            <a:r>
              <a:rPr lang="en-US" sz="1300"/>
              <a:t>Wind-farm</a:t>
            </a:r>
            <a:endParaRPr lang="en-FI" sz="1300" b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b="0"/>
              <a:t>Control the performance of the generator</a:t>
            </a:r>
            <a:r>
              <a:rPr lang="en-FI" sz="1300" b="0"/>
              <a:t> output and optimize</a:t>
            </a:r>
            <a:r>
              <a:rPr lang="en-US" sz="1300" b="0"/>
              <a:t> the energy conversion efficiency of the wind turbine (</a:t>
            </a:r>
            <a:r>
              <a:rPr lang="en-US" sz="1300" b="0" err="1"/>
              <a:t>e.g</a:t>
            </a:r>
            <a:r>
              <a:rPr lang="en-US" sz="1300" b="0"/>
              <a:t> control of pitch and yaw angles) </a:t>
            </a:r>
          </a:p>
          <a:p>
            <a:r>
              <a:rPr lang="en-FI" sz="1300" u="sng"/>
              <a:t>SCADA in Smart Grid</a:t>
            </a:r>
            <a:r>
              <a:rPr lang="en-US" sz="1300" u="sng"/>
              <a:t> functions</a:t>
            </a:r>
            <a:endParaRPr lang="en-FI" sz="1300" u="sng"/>
          </a:p>
          <a:p>
            <a:pPr>
              <a:buFont typeface="Arial" panose="020B0604020202020204" pitchFamily="34" charset="0"/>
              <a:buChar char="•"/>
            </a:pPr>
            <a:r>
              <a:rPr lang="en-FI" sz="1300" b="0"/>
              <a:t>A</a:t>
            </a:r>
            <a:r>
              <a:rPr lang="en-US" sz="1300" b="0" err="1"/>
              <a:t>ggregation</a:t>
            </a:r>
            <a:r>
              <a:rPr lang="en-US" sz="1300" b="0"/>
              <a:t> of information and control over the entire electrical network</a:t>
            </a:r>
            <a:endParaRPr lang="en-FI" sz="1300" b="0"/>
          </a:p>
          <a:p>
            <a:pPr>
              <a:buFont typeface="Arial" panose="020B0604020202020204" pitchFamily="34" charset="0"/>
              <a:buChar char="•"/>
            </a:pPr>
            <a:r>
              <a:rPr lang="en-FI" sz="1300" b="0"/>
              <a:t>Optimize the use of the grid assets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FI" sz="1300" b="0"/>
              <a:t>Enables self-healing capabilities of the grid</a:t>
            </a:r>
          </a:p>
          <a:p>
            <a:pPr>
              <a:buFont typeface="Arial" panose="020B0604020202020204" pitchFamily="34" charset="0"/>
              <a:buChar char="•"/>
            </a:pPr>
            <a:endParaRPr lang="en-FI" sz="1300" b="0"/>
          </a:p>
          <a:p>
            <a:pPr>
              <a:buFont typeface="Arial" panose="020B0604020202020204" pitchFamily="34" charset="0"/>
              <a:buChar char="•"/>
            </a:pPr>
            <a:endParaRPr lang="en-US" sz="1300" b="0"/>
          </a:p>
          <a:p>
            <a:endParaRPr lang="en-FI"/>
          </a:p>
          <a:p>
            <a:endParaRPr lang="en-FI"/>
          </a:p>
          <a:p>
            <a:endParaRPr lang="en-FI"/>
          </a:p>
          <a:p>
            <a:endParaRPr lang="en-FI"/>
          </a:p>
          <a:p>
            <a:endParaRPr lang="en-FI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DA7772-581A-415C-924B-73F1158C50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>
                <a:ea typeface="ＭＳ Ｐゴシック"/>
              </a:rPr>
              <a:t>SCADA in </a:t>
            </a:r>
            <a:r>
              <a:rPr lang="en-FI">
                <a:ea typeface="ＭＳ Ｐゴシック"/>
              </a:rPr>
              <a:t>RES and SG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88322-8B62-499A-B667-0530616F6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6E3ABD-36CB-4DAD-A305-03E23E01A7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8E67D3A-7F28-49FB-8824-620E5FDE719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i-FI">
                <a:ea typeface="ＭＳ Ｐゴシック"/>
              </a:rPr>
              <a:t>20</a:t>
            </a:r>
            <a:r>
              <a:rPr lang="et-EE">
                <a:ea typeface="ＭＳ Ｐゴシック"/>
              </a:rPr>
              <a:t>.0</a:t>
            </a:r>
            <a:r>
              <a:rPr lang="fi-FI">
                <a:ea typeface="ＭＳ Ｐゴシック"/>
              </a:rPr>
              <a:t>4</a:t>
            </a:r>
            <a:r>
              <a:rPr lang="et-EE">
                <a:ea typeface="ＭＳ Ｐゴシック"/>
              </a:rPr>
              <a:t>.2021</a:t>
            </a:r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566C6E-7149-444D-9CCB-323A976759E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F4287C-F6AA-42BC-B346-AC80A40135F1}"/>
              </a:ext>
            </a:extLst>
          </p:cNvPr>
          <p:cNvSpPr txBox="1"/>
          <p:nvPr/>
        </p:nvSpPr>
        <p:spPr>
          <a:xfrm>
            <a:off x="7685562" y="6127690"/>
            <a:ext cx="1318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[</a:t>
            </a:r>
            <a:r>
              <a:rPr lang="en-FI"/>
              <a:t>7</a:t>
            </a:r>
            <a:r>
              <a:rPr 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63082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2000" err="1">
                <a:ea typeface="ＭＳ Ｐゴシック"/>
              </a:rPr>
              <a:t>Example</a:t>
            </a:r>
            <a:r>
              <a:rPr lang="fi-FI" sz="2000">
                <a:ea typeface="ＭＳ Ｐゴシック"/>
              </a:rPr>
              <a:t> case: SCADA </a:t>
            </a:r>
            <a:r>
              <a:rPr lang="fi-FI" sz="2000" err="1">
                <a:ea typeface="ＭＳ Ｐゴシック"/>
              </a:rPr>
              <a:t>implementation</a:t>
            </a:r>
            <a:r>
              <a:rPr lang="fi-FI" sz="2000">
                <a:ea typeface="ＭＳ Ｐゴシック"/>
              </a:rPr>
              <a:t> in </a:t>
            </a:r>
            <a:r>
              <a:rPr lang="fi-FI" sz="2000" err="1">
                <a:ea typeface="ＭＳ Ｐゴシック"/>
              </a:rPr>
              <a:t>aggregated</a:t>
            </a:r>
            <a:r>
              <a:rPr lang="fi-FI" sz="2000">
                <a:ea typeface="ＭＳ Ｐゴシック"/>
              </a:rPr>
              <a:t> PV </a:t>
            </a:r>
            <a:r>
              <a:rPr lang="fi-FI" sz="2000" err="1">
                <a:ea typeface="ＭＳ Ｐゴシック"/>
              </a:rPr>
              <a:t>production</a:t>
            </a:r>
            <a:r>
              <a:rPr lang="fi-FI" sz="2000">
                <a:ea typeface="ＭＳ Ｐゴシック"/>
              </a:rPr>
              <a:t>: </a:t>
            </a:r>
            <a:r>
              <a:rPr lang="fi-FI" sz="2000" err="1">
                <a:ea typeface="ＭＳ Ｐゴシック"/>
              </a:rPr>
              <a:t>Panel</a:t>
            </a:r>
            <a:r>
              <a:rPr lang="fi-FI" sz="2000">
                <a:ea typeface="ＭＳ Ｐゴシック"/>
              </a:rPr>
              <a:t> layout </a:t>
            </a:r>
            <a:r>
              <a:rPr lang="fi-FI" sz="2000" err="1">
                <a:ea typeface="ＭＳ Ｐゴシック"/>
              </a:rPr>
              <a:t>plan</a:t>
            </a:r>
            <a:endParaRPr lang="en-US" sz="2000" err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>
                <a:ea typeface="ＭＳ Ｐゴシック"/>
              </a:rPr>
              <a:t>20</a:t>
            </a:r>
            <a:r>
              <a:rPr lang="et-EE">
                <a:ea typeface="ＭＳ Ｐゴシック"/>
              </a:rPr>
              <a:t>.0</a:t>
            </a:r>
            <a:r>
              <a:rPr lang="fi-FI">
                <a:ea typeface="ＭＳ Ｐゴシック"/>
              </a:rPr>
              <a:t>4</a:t>
            </a:r>
            <a:r>
              <a:rPr lang="et-EE">
                <a:ea typeface="ＭＳ Ｐゴシック"/>
              </a:rPr>
              <a:t>.2021</a:t>
            </a:r>
            <a:endParaRPr lang="fi-FI"/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295AB6-44D2-439D-A786-815EE13F8C7C}"/>
              </a:ext>
            </a:extLst>
          </p:cNvPr>
          <p:cNvSpPr txBox="1"/>
          <p:nvPr/>
        </p:nvSpPr>
        <p:spPr>
          <a:xfrm>
            <a:off x="7685562" y="6127690"/>
            <a:ext cx="1318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[2], [3], [4]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63E4A800-78B5-4219-A374-6CE973D094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938"/>
          <a:stretch/>
        </p:blipFill>
        <p:spPr>
          <a:xfrm>
            <a:off x="-3114500" y="1223650"/>
            <a:ext cx="12290755" cy="454260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DED8C512-CFBC-469F-95C4-CBEE455ED6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26" t="12103" r="26162"/>
          <a:stretch/>
        </p:blipFill>
        <p:spPr>
          <a:xfrm>
            <a:off x="5558319" y="1223650"/>
            <a:ext cx="3585681" cy="40818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0DFEA3-29E4-4940-B1A0-8FEDF670A9E3}"/>
              </a:ext>
            </a:extLst>
          </p:cNvPr>
          <p:cNvSpPr txBox="1"/>
          <p:nvPr/>
        </p:nvSpPr>
        <p:spPr>
          <a:xfrm>
            <a:off x="7167716" y="3064065"/>
            <a:ext cx="744794" cy="430887"/>
          </a:xfrm>
          <a:prstGeom prst="rect">
            <a:avLst/>
          </a:prstGeom>
          <a:solidFill>
            <a:schemeClr val="bg1">
              <a:lumMod val="65000"/>
              <a:alpha val="3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err="1">
                <a:latin typeface="Verdana" panose="020B0604030504040204" pitchFamily="34" charset="0"/>
                <a:ea typeface="Verdana" panose="020B0604030504040204" pitchFamily="34" charset="0"/>
              </a:rPr>
              <a:t>Tupos</a:t>
            </a:r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100" err="1">
                <a:latin typeface="Verdana" panose="020B0604030504040204" pitchFamily="34" charset="0"/>
                <a:ea typeface="Verdana" panose="020B0604030504040204" pitchFamily="34" charset="0"/>
              </a:rPr>
              <a:t>Liminka</a:t>
            </a:r>
            <a:endParaRPr lang="en-US" sz="11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B68425C-11D9-42CD-90B6-178F9CC5BE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0762" y="6133711"/>
            <a:ext cx="1792763" cy="38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68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2000" err="1">
                <a:ea typeface="ＭＳ Ｐゴシック"/>
              </a:rPr>
              <a:t>Example</a:t>
            </a:r>
            <a:r>
              <a:rPr lang="fi-FI" sz="2000">
                <a:ea typeface="ＭＳ Ｐゴシック"/>
              </a:rPr>
              <a:t> case: SCADA </a:t>
            </a:r>
            <a:r>
              <a:rPr lang="fi-FI" sz="2000" err="1">
                <a:ea typeface="ＭＳ Ｐゴシック"/>
              </a:rPr>
              <a:t>implementation</a:t>
            </a:r>
            <a:r>
              <a:rPr lang="fi-FI" sz="2000">
                <a:ea typeface="ＭＳ Ｐゴシック"/>
              </a:rPr>
              <a:t> in </a:t>
            </a:r>
            <a:r>
              <a:rPr lang="fi-FI" sz="2000" err="1">
                <a:ea typeface="ＭＳ Ｐゴシック"/>
              </a:rPr>
              <a:t>aggregated</a:t>
            </a:r>
            <a:r>
              <a:rPr lang="fi-FI" sz="2000">
                <a:ea typeface="ＭＳ Ｐゴシック"/>
              </a:rPr>
              <a:t> PV </a:t>
            </a:r>
            <a:r>
              <a:rPr lang="fi-FI" sz="2000" err="1">
                <a:ea typeface="ＭＳ Ｐゴシック"/>
              </a:rPr>
              <a:t>production</a:t>
            </a:r>
            <a:r>
              <a:rPr lang="fi-FI" sz="2000">
                <a:ea typeface="ＭＳ Ｐゴシック"/>
              </a:rPr>
              <a:t>: System </a:t>
            </a:r>
            <a:r>
              <a:rPr lang="fi-FI" sz="2000" err="1">
                <a:ea typeface="ＭＳ Ｐゴシック"/>
              </a:rPr>
              <a:t>schematic</a:t>
            </a:r>
            <a:r>
              <a:rPr lang="fi-FI" sz="2000">
                <a:ea typeface="ＭＳ Ｐゴシック"/>
              </a:rPr>
              <a:t> of a </a:t>
            </a:r>
            <a:r>
              <a:rPr lang="fi-FI" sz="2000" err="1">
                <a:ea typeface="ＭＳ Ｐゴシック"/>
              </a:rPr>
              <a:t>local</a:t>
            </a:r>
            <a:r>
              <a:rPr lang="fi-FI" sz="2000">
                <a:ea typeface="ＭＳ Ｐゴシック"/>
              </a:rPr>
              <a:t> </a:t>
            </a:r>
            <a:r>
              <a:rPr lang="fi-FI" sz="2000" err="1">
                <a:ea typeface="ＭＳ Ｐゴシック"/>
              </a:rPr>
              <a:t>site</a:t>
            </a:r>
            <a:r>
              <a:rPr lang="fi-FI" sz="2000">
                <a:ea typeface="ＭＳ Ｐゴシック"/>
              </a:rPr>
              <a:t>, </a:t>
            </a:r>
            <a:r>
              <a:rPr lang="fi-FI" sz="2000" err="1">
                <a:ea typeface="ＭＳ Ｐゴシック"/>
              </a:rPr>
              <a:t>part</a:t>
            </a:r>
            <a:r>
              <a:rPr lang="fi-FI" sz="2000">
                <a:ea typeface="ＭＳ Ｐゴシック"/>
              </a:rPr>
              <a:t> 1</a:t>
            </a:r>
            <a:endParaRPr lang="en-US" sz="2000" err="1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295AB6-44D2-439D-A786-815EE13F8C7C}"/>
              </a:ext>
            </a:extLst>
          </p:cNvPr>
          <p:cNvSpPr txBox="1"/>
          <p:nvPr/>
        </p:nvSpPr>
        <p:spPr>
          <a:xfrm>
            <a:off x="8561390" y="5873690"/>
            <a:ext cx="523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[x]</a:t>
            </a:r>
          </a:p>
        </p:txBody>
      </p:sp>
      <p:pic>
        <p:nvPicPr>
          <p:cNvPr id="9" name="Picture 8" descr="Diagram, schematic&#10;&#10;Description automatically generated">
            <a:extLst>
              <a:ext uri="{FF2B5EF4-FFF2-40B4-BE49-F238E27FC236}">
                <a16:creationId xmlns:a16="http://schemas.microsoft.com/office/drawing/2014/main" id="{AAB2CEE6-FAAF-44A6-ACBC-98EA64BCB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949" y="1197286"/>
            <a:ext cx="9237898" cy="96541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5DC9B00-CF96-4231-BF34-C93536D8207E}"/>
              </a:ext>
            </a:extLst>
          </p:cNvPr>
          <p:cNvSpPr txBox="1"/>
          <p:nvPr/>
        </p:nvSpPr>
        <p:spPr>
          <a:xfrm>
            <a:off x="8092390" y="5813208"/>
            <a:ext cx="469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[3]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4C420E-0524-467E-9117-80C8EF9087EC}"/>
              </a:ext>
            </a:extLst>
          </p:cNvPr>
          <p:cNvSpPr txBox="1"/>
          <p:nvPr/>
        </p:nvSpPr>
        <p:spPr>
          <a:xfrm>
            <a:off x="6463614" y="1546464"/>
            <a:ext cx="1394511" cy="307777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</a:rPr>
              <a:t>Panel strings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06AC7C-6953-46A9-BB5B-7C59712DFC11}"/>
              </a:ext>
            </a:extLst>
          </p:cNvPr>
          <p:cNvSpPr txBox="1"/>
          <p:nvPr/>
        </p:nvSpPr>
        <p:spPr>
          <a:xfrm>
            <a:off x="5445574" y="3304812"/>
            <a:ext cx="2469251" cy="307777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</a:rPr>
              <a:t>DC switch disconnectors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3FF094-17FC-4609-9E37-D2A3CF0EA90B}"/>
              </a:ext>
            </a:extLst>
          </p:cNvPr>
          <p:cNvSpPr txBox="1"/>
          <p:nvPr/>
        </p:nvSpPr>
        <p:spPr>
          <a:xfrm>
            <a:off x="5623140" y="4304210"/>
            <a:ext cx="2063536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</a:rPr>
              <a:t>Inverters, containing multiple MPPTs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8FF61D-F75F-491A-A26E-EFDC1E235337}"/>
              </a:ext>
            </a:extLst>
          </p:cNvPr>
          <p:cNvSpPr txBox="1"/>
          <p:nvPr/>
        </p:nvSpPr>
        <p:spPr>
          <a:xfrm>
            <a:off x="6193525" y="4945768"/>
            <a:ext cx="1940140" cy="307777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</a:rPr>
              <a:t>Modbus connection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AB6469-EB72-40DF-AF40-6BB01F196E58}"/>
              </a:ext>
            </a:extLst>
          </p:cNvPr>
          <p:cNvSpPr txBox="1"/>
          <p:nvPr/>
        </p:nvSpPr>
        <p:spPr>
          <a:xfrm>
            <a:off x="2518460" y="5652193"/>
            <a:ext cx="1940140" cy="307777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</a:rPr>
              <a:t>AC connections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83A6CA-319E-490E-8549-7C289BD0B2C6}"/>
              </a:ext>
            </a:extLst>
          </p:cNvPr>
          <p:cNvSpPr txBox="1"/>
          <p:nvPr/>
        </p:nvSpPr>
        <p:spPr>
          <a:xfrm>
            <a:off x="184620" y="5565913"/>
            <a:ext cx="1627745" cy="307777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</a:rPr>
              <a:t>Bus termination</a:t>
            </a:r>
          </a:p>
        </p:txBody>
      </p:sp>
    </p:spTree>
    <p:extLst>
      <p:ext uri="{BB962C8B-B14F-4D97-AF65-F5344CB8AC3E}">
        <p14:creationId xmlns:p14="http://schemas.microsoft.com/office/powerpoint/2010/main" val="199628058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alto Content - Green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546C61E1FB5594998AC4056D6C3E3B0" ma:contentTypeVersion="2" ma:contentTypeDescription="Luo uusi asiakirja." ma:contentTypeScope="" ma:versionID="2b852261a7ee374f4fe1e305d63098c9">
  <xsd:schema xmlns:xsd="http://www.w3.org/2001/XMLSchema" xmlns:xs="http://www.w3.org/2001/XMLSchema" xmlns:p="http://schemas.microsoft.com/office/2006/metadata/properties" xmlns:ns2="4948896d-15d9-47ed-b98d-7335603ab64d" targetNamespace="http://schemas.microsoft.com/office/2006/metadata/properties" ma:root="true" ma:fieldsID="9a997d5903379a751eeade31a79e1db6" ns2:_="">
    <xsd:import namespace="4948896d-15d9-47ed-b98d-7335603ab6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48896d-15d9-47ed-b98d-7335603ab6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D70EF7-23BE-45B8-8228-D90011326C9D}">
  <ds:schemaRefs>
    <ds:schemaRef ds:uri="4948896d-15d9-47ed-b98d-7335603ab64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368D6CB-931D-425B-B9E3-CA5072A1B818}">
  <ds:schemaRefs>
    <ds:schemaRef ds:uri="4948896d-15d9-47ed-b98d-7335603ab64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A7B49CC-E2D8-4510-9CEA-6D63A6D81B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0</TotalTime>
  <Words>1212</Words>
  <Application>Microsoft Office PowerPoint</Application>
  <PresentationFormat>On-screen Show (4:3)</PresentationFormat>
  <Paragraphs>156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Arial,Sans-Serif</vt:lpstr>
      <vt:lpstr>Calibri</vt:lpstr>
      <vt:lpstr>Times New Roman</vt:lpstr>
      <vt:lpstr>Verdana</vt:lpstr>
      <vt:lpstr>presentation</vt:lpstr>
      <vt:lpstr>Aalto Content - Green</vt:lpstr>
      <vt:lpstr>ELEC-E8423 - Smart Grid  Monitoring and control in SG, SCADA and NIS</vt:lpstr>
      <vt:lpstr>Introduction</vt:lpstr>
      <vt:lpstr>SCADA overview</vt:lpstr>
      <vt:lpstr>SCADA hardware architecture </vt:lpstr>
      <vt:lpstr>Network Information Systems (NIS’s)</vt:lpstr>
      <vt:lpstr>Role of a NIS in DSO’s network and its relation to SCADA</vt:lpstr>
      <vt:lpstr>SCADA in RES and SG</vt:lpstr>
      <vt:lpstr>Example case: SCADA implementation in aggregated PV production: Panel layout plan</vt:lpstr>
      <vt:lpstr>Example case: SCADA implementation in aggregated PV production: System schematic of a local site, part 1</vt:lpstr>
      <vt:lpstr>Example case: SCADA implementation in aggregated PV production: System schematic of a local site, part 2</vt:lpstr>
      <vt:lpstr>Example case: SCADA implementation in aggregated PV production: the local SCADA part</vt:lpstr>
      <vt:lpstr>Conclusions</vt:lpstr>
      <vt:lpstr>Source material used</vt:lpstr>
    </vt:vector>
  </TitlesOfParts>
  <Company>TKK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Grid (ELEC-E8423) - Monitoring and control in SG: SCADA and NIS systems</dc:title>
  <dc:creator>kimi.railo@aalto.fi;ville.e.salminen@aalto.fi</dc:creator>
  <cp:lastModifiedBy>Lehtonen Matti</cp:lastModifiedBy>
  <cp:revision>3</cp:revision>
  <dcterms:created xsi:type="dcterms:W3CDTF">2010-03-23T14:57:30Z</dcterms:created>
  <dcterms:modified xsi:type="dcterms:W3CDTF">2021-04-20T09:17:41Z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0x0101003546C61E1FB5594998AC4056D6C3E3B0</vt:lpwstr>
  </property>
</Properties>
</file>