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339" r:id="rId3"/>
    <p:sldId id="355" r:id="rId4"/>
    <p:sldId id="369" r:id="rId5"/>
    <p:sldId id="370" r:id="rId6"/>
    <p:sldId id="368" r:id="rId7"/>
    <p:sldId id="365" r:id="rId8"/>
    <p:sldId id="367" r:id="rId9"/>
    <p:sldId id="352" r:id="rId10"/>
    <p:sldId id="362" r:id="rId11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ukas kumpunen" initials="lk" lastIdx="2" clrIdx="0">
    <p:extLst>
      <p:ext uri="{19B8F6BF-5375-455C-9EA6-DF929625EA0E}">
        <p15:presenceInfo xmlns:p15="http://schemas.microsoft.com/office/powerpoint/2012/main" userId="5a0886fa4961d2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EEB19-DAB3-46D9-BB2C-E0589301D7BB}" v="1774" dt="2021-05-09T19:22:46.066"/>
    <p1510:client id="{A4977A8B-567C-4231-A8D1-634CC82C15D8}" v="1547" dt="2021-05-10T16:57:12.435"/>
    <p1510:client id="{AE5C8322-4A64-45DC-AD1B-8451F39DA93F}" v="1770" dt="2021-05-10T16:19:39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0T18:50:34.706" idx="2">
    <p:pos x="10" y="10"/>
    <p:text>Short-circuit power is the theoretical current that will run in the event of a short circuit if the protection has not yet intervened. This theoretical short-circuit current at the point of the voltage junction depends on the impedance of the voltage source (power-supply transformer, generator, etc.).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a-portal.org/smash/get/diva2:1001359/FULLTEXT0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chive.org/details/electricpowersys00me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/>
              <a:t>ELEC-E8423 - Smart Grid</a:t>
            </a:r>
            <a:br>
              <a:rPr lang="fi-FI" sz="3200"/>
            </a:br>
            <a:br>
              <a:rPr lang="fi-FI" sz="3200"/>
            </a:br>
            <a:r>
              <a:rPr lang="en-US" sz="3200" i="1"/>
              <a:t>Power quality issues in SG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>
                <a:ea typeface="ＭＳ Ｐゴシック"/>
              </a:rPr>
              <a:t>Joona Kukkonen</a:t>
            </a:r>
          </a:p>
          <a:p>
            <a:r>
              <a:rPr lang="en-US" i="1">
                <a:ea typeface="ＭＳ Ｐゴシック"/>
              </a:rPr>
              <a:t>Luukas Kumpunen</a:t>
            </a:r>
            <a:endParaRPr lang="en-US" i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11.5.2021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ctive Power Conditioners to Mitigate Power Quality Problems in Industrial  Facilities | IntechOpen">
            <a:extLst>
              <a:ext uri="{FF2B5EF4-FFF2-40B4-BE49-F238E27FC236}">
                <a16:creationId xmlns:a16="http://schemas.microsoft.com/office/drawing/2014/main" id="{C7634227-169C-414D-9353-22A8C9D7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41" y="1593384"/>
            <a:ext cx="2418949" cy="3944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5659724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Good power quality is considered a basic requirement for any modern power supply system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Measuring power quality consists mainly of three parts: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Voltage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Frequency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Waveform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/>
              <a:t>Good power quality brings reliability, better voltage quality and lower energy price to the consumer</a:t>
            </a:r>
            <a:endParaRPr lang="en-US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SG power quality flaws often occur as a result of electronic devices added to grid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11.5.2021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0865EE-2766-4222-B5DA-A3091EFE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733" y="3976888"/>
            <a:ext cx="4202612" cy="184842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1A9763-E1CA-415F-9824-E4B371DBB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0"/>
              <a:t>The actual power quality results from the interaction between the network and the connected equipment or as </a:t>
            </a:r>
            <a:r>
              <a:rPr lang="en-US" b="0">
                <a:effectLst/>
                <a:latin typeface="Arial" panose="020B0604020202020204" pitchFamily="34" charset="0"/>
              </a:rPr>
              <a:t>compatibility between what comes out of an electric outlet and the load that is plugged into it</a:t>
            </a:r>
            <a:endParaRPr lang="en-US" b="0"/>
          </a:p>
          <a:p>
            <a:endParaRPr lang="en-US" b="0"/>
          </a:p>
          <a:p>
            <a:r>
              <a:rPr lang="en-US"/>
              <a:t>Emissions in voltage harmonics</a:t>
            </a:r>
          </a:p>
          <a:p>
            <a:pPr marL="0" indent="0"/>
            <a:r>
              <a:rPr lang="en-US" b="0"/>
              <a:t>Changes in grid components, mainly due to new devices being added to grid, cause harmonic resonances that affect power quality</a:t>
            </a:r>
          </a:p>
          <a:p>
            <a:pPr marL="0" indent="0"/>
            <a:endParaRPr lang="en-US" b="0"/>
          </a:p>
          <a:p>
            <a:pPr marL="0" indent="0"/>
            <a:r>
              <a:rPr lang="en-US"/>
              <a:t>What affects the power quality?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err="1"/>
              <a:t>Generating</a:t>
            </a:r>
            <a:r>
              <a:rPr lang="fi-FI"/>
              <a:t> </a:t>
            </a:r>
            <a:r>
              <a:rPr lang="fi-FI" err="1"/>
              <a:t>equipment</a:t>
            </a:r>
            <a:endParaRPr lang="fi-FI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err="1"/>
              <a:t>Domestic</a:t>
            </a:r>
            <a:r>
              <a:rPr lang="fi-FI" sz="1400"/>
              <a:t> single-</a:t>
            </a:r>
            <a:r>
              <a:rPr lang="fi-FI" sz="1400" err="1"/>
              <a:t>phase</a:t>
            </a:r>
            <a:r>
              <a:rPr lang="fi-FI" sz="1400"/>
              <a:t> </a:t>
            </a:r>
            <a:r>
              <a:rPr lang="fi-FI" sz="1400" err="1"/>
              <a:t>micro-generation</a:t>
            </a:r>
            <a:r>
              <a:rPr lang="fi-FI" sz="1400"/>
              <a:t>, </a:t>
            </a:r>
            <a:r>
              <a:rPr lang="en-US" sz="1400"/>
              <a:t>charging stations for electric vehicles, expanded high-speed railways, etc.</a:t>
            </a:r>
            <a:endParaRPr lang="fi-FI" sz="1400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Consumer </a:t>
            </a:r>
            <a:r>
              <a:rPr lang="fi-FI" err="1"/>
              <a:t>equipment</a:t>
            </a:r>
            <a:endParaRPr lang="fi-FI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err="1"/>
              <a:t>Ongoing</a:t>
            </a:r>
            <a:r>
              <a:rPr lang="fi-FI" sz="1400"/>
              <a:t> </a:t>
            </a:r>
            <a:r>
              <a:rPr lang="fi-FI" sz="1400" err="1"/>
              <a:t>change</a:t>
            </a:r>
            <a:r>
              <a:rPr lang="fi-FI" sz="1400"/>
              <a:t> in </a:t>
            </a:r>
            <a:r>
              <a:rPr lang="fi-FI" sz="1400" err="1"/>
              <a:t>electricity</a:t>
            </a:r>
            <a:r>
              <a:rPr lang="fi-FI" sz="1400"/>
              <a:t> </a:t>
            </a:r>
            <a:r>
              <a:rPr lang="fi-FI" sz="1400" err="1"/>
              <a:t>components</a:t>
            </a:r>
            <a:r>
              <a:rPr lang="fi-FI" sz="14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err="1"/>
              <a:t>Distribution</a:t>
            </a:r>
            <a:r>
              <a:rPr lang="fi-FI"/>
              <a:t> </a:t>
            </a:r>
            <a:r>
              <a:rPr lang="fi-FI" err="1"/>
              <a:t>network</a:t>
            </a:r>
            <a:endParaRPr lang="fi-FI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err="1"/>
              <a:t>Quality</a:t>
            </a:r>
            <a:r>
              <a:rPr lang="fi-FI" sz="1400"/>
              <a:t> of </a:t>
            </a:r>
            <a:r>
              <a:rPr lang="fi-FI" sz="1400" err="1"/>
              <a:t>network</a:t>
            </a:r>
            <a:r>
              <a:rPr lang="fi-FI" sz="1400"/>
              <a:t> </a:t>
            </a:r>
            <a:r>
              <a:rPr lang="fi-FI" sz="1400" err="1"/>
              <a:t>components</a:t>
            </a:r>
            <a:r>
              <a:rPr lang="fi-FI" sz="1400"/>
              <a:t>, </a:t>
            </a:r>
            <a:r>
              <a:rPr lang="fi-FI" sz="1400" err="1"/>
              <a:t>microgrids</a:t>
            </a:r>
            <a:r>
              <a:rPr lang="fi-FI" sz="1400"/>
              <a:t> and</a:t>
            </a:r>
            <a:br>
              <a:rPr lang="fi-FI" sz="1400"/>
            </a:br>
            <a:r>
              <a:rPr lang="fi-FI" sz="1400" err="1"/>
              <a:t>electric</a:t>
            </a:r>
            <a:r>
              <a:rPr lang="fi-FI" sz="1400"/>
              <a:t> </a:t>
            </a:r>
            <a:r>
              <a:rPr lang="fi-FI" sz="1400" err="1"/>
              <a:t>load</a:t>
            </a:r>
            <a:endParaRPr lang="fi-FI" sz="1400"/>
          </a:p>
          <a:p>
            <a:pPr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6D6A9-64E5-495C-A0E4-C969DC470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Power </a:t>
            </a:r>
            <a:r>
              <a:rPr lang="fi-FI" err="1"/>
              <a:t>quality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D1D7E-496B-4D29-9D5D-182367823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8BC6F-E4EC-4004-9D06-DA216F83E4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7950AB-5C79-4591-B96C-7A8A0785423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11.5.2021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0B863-48C9-4C02-87C8-5AF7A39E9E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6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DA671-22F1-4547-9E12-8E8835CAA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5242474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i-FI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dirty="0" err="1">
                <a:ea typeface="ＭＳ Ｐゴシック"/>
              </a:rPr>
              <a:t>Balancing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production</a:t>
            </a:r>
            <a:r>
              <a:rPr lang="fi-FI" sz="1800" b="0" dirty="0">
                <a:ea typeface="ＭＳ Ｐゴシック"/>
              </a:rPr>
              <a:t> and </a:t>
            </a:r>
            <a:r>
              <a:rPr lang="fi-FI" sz="1800" b="0" dirty="0" err="1">
                <a:ea typeface="ＭＳ Ｐゴシック"/>
              </a:rPr>
              <a:t>consumption</a:t>
            </a:r>
            <a:endParaRPr lang="fi-FI" sz="1800" b="0" dirty="0">
              <a:ea typeface="ＭＳ Ｐゴシック"/>
            </a:endParaRP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fi-FI" sz="1400" dirty="0" err="1">
                <a:ea typeface="ＭＳ Ｐゴシック"/>
              </a:rPr>
              <a:t>Also</a:t>
            </a:r>
            <a:r>
              <a:rPr lang="fi-FI" sz="1400" dirty="0">
                <a:ea typeface="ＭＳ Ｐゴシック"/>
              </a:rPr>
              <a:t> </a:t>
            </a:r>
            <a:r>
              <a:rPr lang="fi-FI" sz="1400" dirty="0" err="1">
                <a:ea typeface="ＭＳ Ｐゴシック"/>
              </a:rPr>
              <a:t>mitigates</a:t>
            </a:r>
            <a:r>
              <a:rPr lang="fi-FI" sz="1400" dirty="0">
                <a:ea typeface="ＭＳ Ｐゴシック"/>
              </a:rPr>
              <a:t> </a:t>
            </a:r>
            <a:r>
              <a:rPr lang="fi-FI" sz="1400" dirty="0" err="1">
                <a:ea typeface="ＭＳ Ｐゴシック"/>
              </a:rPr>
              <a:t>excess</a:t>
            </a:r>
            <a:r>
              <a:rPr lang="fi-FI" sz="1400" dirty="0">
                <a:ea typeface="ＭＳ Ｐゴシック"/>
              </a:rPr>
              <a:t> </a:t>
            </a:r>
            <a:r>
              <a:rPr lang="fi-FI" sz="1400" dirty="0" err="1">
                <a:ea typeface="ＭＳ Ｐゴシック"/>
              </a:rPr>
              <a:t>harmonic</a:t>
            </a:r>
            <a:r>
              <a:rPr lang="fi-FI" sz="1400" dirty="0">
                <a:ea typeface="ＭＳ Ｐゴシック"/>
              </a:rPr>
              <a:t> </a:t>
            </a:r>
            <a:r>
              <a:rPr lang="fi-FI" sz="1400" dirty="0" err="1">
                <a:ea typeface="ＭＳ Ｐゴシック"/>
              </a:rPr>
              <a:t>voltages</a:t>
            </a:r>
            <a:r>
              <a:rPr lang="fi-FI" sz="1400" dirty="0">
                <a:ea typeface="ＭＳ Ｐゴシック"/>
              </a:rPr>
              <a:t> and </a:t>
            </a:r>
            <a:r>
              <a:rPr lang="fi-FI" sz="1400" dirty="0" err="1">
                <a:ea typeface="ＭＳ Ｐゴシック"/>
              </a:rPr>
              <a:t>variation</a:t>
            </a:r>
            <a:r>
              <a:rPr lang="fi-FI" sz="1400" dirty="0">
                <a:ea typeface="ＭＳ Ｐゴシック"/>
              </a:rPr>
              <a:t> in </a:t>
            </a:r>
            <a:r>
              <a:rPr lang="fi-FI" sz="1400" dirty="0" err="1">
                <a:ea typeface="ＭＳ Ｐゴシック"/>
              </a:rPr>
              <a:t>voltage</a:t>
            </a:r>
            <a:r>
              <a:rPr lang="fi-FI" sz="1400" dirty="0">
                <a:ea typeface="ＭＳ Ｐゴシック"/>
              </a:rPr>
              <a:t> </a:t>
            </a:r>
            <a:r>
              <a:rPr lang="fi-FI" sz="1400" dirty="0" err="1">
                <a:ea typeface="ＭＳ Ｐゴシック"/>
              </a:rPr>
              <a:t>levels</a:t>
            </a:r>
            <a:endParaRPr lang="fi-FI" sz="1400" b="0" dirty="0">
              <a:ea typeface="ＭＳ Ｐゴシック"/>
            </a:endParaRP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fi-FI" sz="1400" dirty="0">
                <a:ea typeface="ＭＳ Ｐゴシック"/>
              </a:rPr>
              <a:t>Storage </a:t>
            </a:r>
            <a:r>
              <a:rPr lang="fi-FI" sz="1400" dirty="0" err="1">
                <a:ea typeface="ＭＳ Ｐゴシック"/>
              </a:rPr>
              <a:t>technologies</a:t>
            </a:r>
            <a:r>
              <a:rPr lang="fi-FI" sz="1400" dirty="0">
                <a:ea typeface="ＭＳ Ｐゴシック"/>
              </a:rPr>
              <a:t> </a:t>
            </a:r>
            <a:r>
              <a:rPr lang="fi-FI" sz="1400" dirty="0" err="1">
                <a:ea typeface="ＭＳ Ｐゴシック"/>
              </a:rPr>
              <a:t>enables</a:t>
            </a:r>
            <a:r>
              <a:rPr lang="fi-FI" sz="1400" dirty="0">
                <a:ea typeface="ＭＳ Ｐゴシック"/>
              </a:rPr>
              <a:t> </a:t>
            </a:r>
            <a:r>
              <a:rPr lang="fi-FI" sz="1400" dirty="0" err="1">
                <a:ea typeface="ＭＳ Ｐゴシック"/>
              </a:rPr>
              <a:t>fast</a:t>
            </a:r>
            <a:r>
              <a:rPr lang="fi-FI" sz="1400" dirty="0">
                <a:ea typeface="ＭＳ Ｐゴシック"/>
              </a:rPr>
              <a:t> </a:t>
            </a:r>
            <a:r>
              <a:rPr lang="fi-FI" sz="1400" dirty="0" err="1">
                <a:ea typeface="ＭＳ Ｐゴシック"/>
              </a:rPr>
              <a:t>response</a:t>
            </a:r>
            <a:r>
              <a:rPr lang="fi-FI" sz="1400" dirty="0">
                <a:ea typeface="ＭＳ Ｐゴシック"/>
              </a:rPr>
              <a:t> to </a:t>
            </a:r>
            <a:r>
              <a:rPr lang="fi-FI" sz="1400" dirty="0" err="1">
                <a:ea typeface="ＭＳ Ｐゴシック"/>
              </a:rPr>
              <a:t>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dirty="0">
                <a:ea typeface="ＭＳ Ｐゴシック"/>
              </a:rPr>
              <a:t>Spinning </a:t>
            </a:r>
            <a:r>
              <a:rPr lang="fi-FI" sz="1800" b="0" dirty="0" err="1">
                <a:ea typeface="ＭＳ Ｐゴシック"/>
              </a:rPr>
              <a:t>reservers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such</a:t>
            </a:r>
            <a:r>
              <a:rPr lang="fi-FI" sz="1800" b="0" dirty="0">
                <a:ea typeface="ＭＳ Ｐゴシック"/>
              </a:rPr>
              <a:t> as </a:t>
            </a:r>
            <a:r>
              <a:rPr lang="fi-FI" sz="1800" b="0" dirty="0" err="1">
                <a:ea typeface="ＭＳ Ｐゴシック"/>
              </a:rPr>
              <a:t>wind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turbine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generators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respond</a:t>
            </a:r>
            <a:r>
              <a:rPr lang="fi-FI" sz="1800" b="0" dirty="0">
                <a:ea typeface="ＭＳ Ｐゴシック"/>
              </a:rPr>
              <a:t> to </a:t>
            </a:r>
            <a:r>
              <a:rPr lang="fi-FI" sz="1800" b="0" dirty="0" err="1">
                <a:ea typeface="ＭＳ Ｐゴシック"/>
              </a:rPr>
              <a:t>frequency</a:t>
            </a:r>
            <a:r>
              <a:rPr lang="fi-FI" sz="1800" b="0" dirty="0">
                <a:ea typeface="ＭＳ Ｐゴシック"/>
              </a:rPr>
              <a:t> </a:t>
            </a:r>
            <a:r>
              <a:rPr lang="fi-FI" sz="1800" b="0" dirty="0" err="1">
                <a:ea typeface="ＭＳ Ｐゴシック"/>
              </a:rPr>
              <a:t>variation</a:t>
            </a:r>
            <a:endParaRPr lang="fi-FI" sz="1800" b="0"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dirty="0" err="1">
                <a:ea typeface="ＭＳ Ｐゴシック"/>
              </a:rPr>
              <a:t>Investments</a:t>
            </a:r>
            <a:r>
              <a:rPr lang="fi-FI" sz="1800" b="0" dirty="0">
                <a:ea typeface="ＭＳ Ｐゴシック"/>
              </a:rPr>
              <a:t> and </a:t>
            </a:r>
            <a:r>
              <a:rPr lang="fi-FI" sz="1800" b="0" dirty="0" err="1">
                <a:ea typeface="ＭＳ Ｐゴシック"/>
              </a:rPr>
              <a:t>improvements</a:t>
            </a:r>
            <a:r>
              <a:rPr lang="fi-FI" sz="1800" b="0" dirty="0">
                <a:ea typeface="ＭＳ Ｐゴシック"/>
              </a:rPr>
              <a:t> in </a:t>
            </a:r>
            <a:r>
              <a:rPr lang="fi-FI" sz="1800" b="0" dirty="0" err="1">
                <a:ea typeface="ＭＳ Ｐゴシック"/>
              </a:rPr>
              <a:t>grid</a:t>
            </a:r>
            <a:r>
              <a:rPr lang="fi-FI" sz="1800" b="0" dirty="0">
                <a:ea typeface="ＭＳ Ｐゴシック"/>
              </a:rPr>
              <a:t> </a:t>
            </a:r>
            <a:r>
              <a:rPr lang="fi-FI" sz="1800" b="0" dirty="0" err="1">
                <a:ea typeface="ＭＳ Ｐゴシック"/>
              </a:rPr>
              <a:t>components</a:t>
            </a:r>
            <a:endParaRPr lang="fi-FI" sz="1800" b="0" dirty="0">
              <a:ea typeface="ＭＳ Ｐゴシック"/>
            </a:endParaRPr>
          </a:p>
          <a:p>
            <a:pPr marL="285750" indent="-285750">
              <a:buChar char="•"/>
            </a:pPr>
            <a:endParaRPr lang="fi-FI" sz="1800" b="0" dirty="0"/>
          </a:p>
          <a:p>
            <a:pPr marL="0" indent="0"/>
            <a:endParaRPr lang="fi-FI" sz="1800" b="0"/>
          </a:p>
          <a:p>
            <a:pPr marL="285750" indent="-285750">
              <a:buChar char="•"/>
            </a:pPr>
            <a:endParaRPr lang="fi-FI" sz="1800" b="0"/>
          </a:p>
          <a:p>
            <a:pPr marL="0" indent="0"/>
            <a:endParaRPr lang="fi-FI" sz="1800"/>
          </a:p>
          <a:p>
            <a:pPr>
              <a:buChar char="•"/>
            </a:pPr>
            <a:endParaRPr lang="fi-FI" sz="1800"/>
          </a:p>
          <a:p>
            <a:pPr marL="0" indent="0"/>
            <a:endParaRPr lang="fi-FI" sz="1800"/>
          </a:p>
          <a:p>
            <a:pPr>
              <a:buFont typeface="Arial" panose="020B0604020202020204" pitchFamily="34" charset="0"/>
              <a:buChar char="•"/>
            </a:pPr>
            <a:endParaRPr lang="fi-FI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67444-B203-4C2F-B497-0999372B5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fi-FI" sz="2800"/>
              <a:t>How to </a:t>
            </a:r>
            <a:r>
              <a:rPr lang="fi-FI" sz="2800" err="1"/>
              <a:t>solve</a:t>
            </a:r>
            <a:r>
              <a:rPr lang="fi-FI" sz="2800"/>
              <a:t> </a:t>
            </a:r>
            <a:r>
              <a:rPr lang="fi-FI" sz="2800" err="1"/>
              <a:t>quality</a:t>
            </a:r>
            <a:r>
              <a:rPr lang="fi-FI" sz="2800"/>
              <a:t> </a:t>
            </a:r>
            <a:r>
              <a:rPr lang="fi-FI" sz="2800" err="1"/>
              <a:t>problems</a:t>
            </a:r>
            <a:r>
              <a:rPr lang="fi-FI" sz="280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7F5FA-AA2B-4F5F-8D95-36963FD8E0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B89E9-05BA-4BDA-831E-B46D26F9A4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D1A733-F221-4823-BC42-46DC9304740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11.5.2021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34D23-75E8-4F05-861D-260A55A1E14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8" name="Picture 4" descr="Bob the Builder - Wikipedia">
            <a:extLst>
              <a:ext uri="{FF2B5EF4-FFF2-40B4-BE49-F238E27FC236}">
                <a16:creationId xmlns:a16="http://schemas.microsoft.com/office/drawing/2014/main" id="{DA3CF3B7-CE13-460F-9DFA-7830A120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16" y="2357993"/>
            <a:ext cx="2095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1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88DD00-341A-4FB6-AF28-DDCD419CC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Grid </a:t>
            </a:r>
            <a:r>
              <a:rPr lang="fi-FI" err="1"/>
              <a:t>development</a:t>
            </a:r>
            <a:r>
              <a:rPr lang="fi-FI"/>
              <a:t> </a:t>
            </a:r>
            <a:r>
              <a:rPr lang="fi-FI" err="1"/>
              <a:t>over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years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95B30-8022-4D5B-BA6F-51DAB95DBE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CC95A-64CE-47DC-A933-BD8ED6642A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6A72D8-181B-4715-B7D0-5AE1646DC29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11.5.2021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897DA-BA2A-4D39-A9CD-FA3488A6D5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8AD5918-CE14-499B-B8F4-9D278036A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7" y="1227892"/>
            <a:ext cx="6266329" cy="428567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D6541C2-AF93-48E0-BF8C-71DDDF2BFC81}"/>
              </a:ext>
            </a:extLst>
          </p:cNvPr>
          <p:cNvSpPr txBox="1"/>
          <p:nvPr/>
        </p:nvSpPr>
        <p:spPr>
          <a:xfrm>
            <a:off x="1990165" y="5513292"/>
            <a:ext cx="53160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>
                <a:latin typeface="Arial"/>
                <a:ea typeface="ＭＳ Ｐゴシック"/>
                <a:cs typeface="Arial"/>
              </a:rPr>
              <a:t>Structure</a:t>
            </a:r>
            <a:r>
              <a:rPr lang="fi-FI" sz="12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200" dirty="0" err="1">
                <a:latin typeface="Arial"/>
                <a:ea typeface="ＭＳ Ｐゴシック"/>
                <a:cs typeface="Arial"/>
              </a:rPr>
              <a:t>diagram</a:t>
            </a:r>
            <a:r>
              <a:rPr lang="fi-FI" sz="1200" dirty="0">
                <a:latin typeface="Arial"/>
                <a:ea typeface="ＭＳ Ｐゴシック"/>
                <a:cs typeface="Arial"/>
              </a:rPr>
              <a:t> of a </a:t>
            </a:r>
            <a:r>
              <a:rPr lang="fi-FI" sz="1200" dirty="0" err="1">
                <a:latin typeface="Arial"/>
                <a:ea typeface="ＭＳ Ｐゴシック"/>
                <a:cs typeface="Arial"/>
              </a:rPr>
              <a:t>typical</a:t>
            </a:r>
            <a:r>
              <a:rPr lang="fi-FI" sz="12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200" dirty="0" err="1">
                <a:latin typeface="Arial"/>
                <a:ea typeface="ＭＳ Ｐゴシック"/>
                <a:cs typeface="Arial"/>
              </a:rPr>
              <a:t>distribution</a:t>
            </a:r>
            <a:r>
              <a:rPr lang="fi-FI" sz="12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200" dirty="0" err="1">
                <a:latin typeface="Arial"/>
                <a:ea typeface="ＭＳ Ｐゴシック"/>
                <a:cs typeface="Arial"/>
              </a:rPr>
              <a:t>grid</a:t>
            </a:r>
            <a:r>
              <a:rPr lang="fi-FI" sz="12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200" dirty="0" err="1">
                <a:latin typeface="Arial"/>
                <a:ea typeface="ＭＳ Ｐゴシック"/>
                <a:cs typeface="Arial"/>
              </a:rPr>
              <a:t>system</a:t>
            </a:r>
            <a:r>
              <a:rPr lang="fi-FI" sz="12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200" dirty="0" err="1">
                <a:latin typeface="Arial"/>
                <a:ea typeface="ＭＳ Ｐゴシック"/>
                <a:cs typeface="Arial"/>
              </a:rPr>
              <a:t>containing</a:t>
            </a:r>
            <a:r>
              <a:rPr lang="fi-FI" sz="12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1200" dirty="0" err="1">
                <a:latin typeface="Arial"/>
                <a:ea typeface="ＭＳ Ｐゴシック"/>
                <a:cs typeface="Arial"/>
              </a:rPr>
              <a:t>microgrid</a:t>
            </a:r>
            <a:endParaRPr lang="fi-FI" sz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40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5B2CF3C-E7EB-4323-BA9D-3F075C370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228659"/>
            <a:ext cx="6285600" cy="4405341"/>
          </a:xfrm>
        </p:spPr>
        <p:txBody>
          <a:bodyPr/>
          <a:lstStyle/>
          <a:p>
            <a:pPr>
              <a:buChar char="•"/>
            </a:pPr>
            <a:r>
              <a:rPr lang="fi-FI" err="1">
                <a:ea typeface="ＭＳ Ｐゴシック"/>
              </a:rPr>
              <a:t>Variating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quality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issues</a:t>
            </a:r>
            <a:endParaRPr lang="fi-FI" err="1"/>
          </a:p>
          <a:p>
            <a:pPr marL="389255" lvl="1" indent="0">
              <a:buNone/>
            </a:pPr>
            <a:endParaRPr lang="fi-FI" sz="1400">
              <a:cs typeface="Arial"/>
            </a:endParaRPr>
          </a:p>
          <a:p>
            <a:pPr>
              <a:buChar char="•"/>
            </a:pPr>
            <a:endParaRPr lang="fi-FI" sz="140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2271C45-A194-4D08-91FE-AC5F2BBD4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Main </a:t>
            </a:r>
            <a:r>
              <a:rPr lang="fi-FI" err="1">
                <a:ea typeface="ＭＳ Ｐゴシック"/>
              </a:rPr>
              <a:t>issues</a:t>
            </a:r>
            <a:r>
              <a:rPr lang="fi-FI">
                <a:ea typeface="ＭＳ Ｐゴシック"/>
              </a:rPr>
              <a:t> in </a:t>
            </a:r>
            <a:r>
              <a:rPr lang="fi-FI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grid</a:t>
            </a:r>
            <a:endParaRPr lang="fi-FI" err="1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4102DE8-6B23-4F15-8951-653AF2015D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D95EA5-246E-4B5C-8757-380940AA61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C2848FE-CF03-41DA-86A0-8D83F108DE6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11.5.2021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281B8A-31D9-4C16-A5B0-5402BC1A91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4BA30D27-AC6B-42F1-B920-206D12B4A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71176"/>
              </p:ext>
            </p:extLst>
          </p:nvPr>
        </p:nvGraphicFramePr>
        <p:xfrm>
          <a:off x="546846" y="1506070"/>
          <a:ext cx="8044675" cy="44754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0408">
                  <a:extLst>
                    <a:ext uri="{9D8B030D-6E8A-4147-A177-3AD203B41FA5}">
                      <a16:colId xmlns:a16="http://schemas.microsoft.com/office/drawing/2014/main" val="1695765271"/>
                    </a:ext>
                  </a:extLst>
                </a:gridCol>
                <a:gridCol w="2202290">
                  <a:extLst>
                    <a:ext uri="{9D8B030D-6E8A-4147-A177-3AD203B41FA5}">
                      <a16:colId xmlns:a16="http://schemas.microsoft.com/office/drawing/2014/main" val="3274087433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3975655709"/>
                    </a:ext>
                  </a:extLst>
                </a:gridCol>
                <a:gridCol w="1650448">
                  <a:extLst>
                    <a:ext uri="{9D8B030D-6E8A-4147-A177-3AD203B41FA5}">
                      <a16:colId xmlns:a16="http://schemas.microsoft.com/office/drawing/2014/main" val="1048616107"/>
                    </a:ext>
                  </a:extLst>
                </a:gridCol>
              </a:tblGrid>
              <a:tr h="494509">
                <a:tc>
                  <a:txBody>
                    <a:bodyPr/>
                    <a:lstStyle/>
                    <a:p>
                      <a:r>
                        <a:rPr lang="fi-FI" sz="1400"/>
                        <a:t>Power quality problem</a:t>
                      </a:r>
                      <a:endParaRPr lang="fi-FI" sz="14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Consequences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69874"/>
                  </a:ext>
                </a:extLst>
              </a:tr>
              <a:tr h="909254">
                <a:tc>
                  <a:txBody>
                    <a:bodyPr/>
                    <a:lstStyle/>
                    <a:p>
                      <a:r>
                        <a:rPr lang="fi-FI" sz="1400"/>
                        <a:t>Voltage </a:t>
                      </a:r>
                    </a:p>
                    <a:p>
                      <a:pPr lvl="0">
                        <a:buNone/>
                      </a:pPr>
                      <a:r>
                        <a:rPr lang="fi-FI" sz="1400"/>
                        <a:t>fluctuation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Oscillation of voltage</a:t>
                      </a:r>
                      <a:endParaRPr lang="fi-FI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Repeated starts and stops of electric motors, oscillating loads</a:t>
                      </a:r>
                      <a:endParaRPr lang="fi-FI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Flickering of lighting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90014"/>
                  </a:ext>
                </a:extLst>
              </a:tr>
              <a:tr h="9092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0">
                          <a:latin typeface="Arial"/>
                        </a:rPr>
                        <a:t>Noise</a:t>
                      </a:r>
                      <a:endParaRPr lang="fi-FI" sz="1400" b="0" i="0" u="none" strike="noStrike" noProof="0" err="1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Overlapping of high-frequency signals</a:t>
                      </a:r>
                      <a:endParaRPr lang="fi-FI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Electromagnetic interferences provoked by microwaves or improper grounding</a:t>
                      </a:r>
                      <a:endParaRPr lang="fi-FI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Disturbances on nonlinear loads, data errors or losses</a:t>
                      </a:r>
                      <a:endParaRPr lang="fi-FI" sz="1400" err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109290"/>
                  </a:ext>
                </a:extLst>
              </a:tr>
              <a:tr h="11166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u="none" strike="noStrike" noProof="0"/>
                        <a:t>Unbalance</a:t>
                      </a:r>
                      <a:endParaRPr lang="fi-FI" sz="1400" u="none" strike="noStrike" noProof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Voltages in three phase system differ in magnitude or phase</a:t>
                      </a:r>
                      <a:endParaRPr lang="fi-FI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Large single phase loads, uneven distribution of loads</a:t>
                      </a:r>
                      <a:endParaRPr lang="fi-FI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Negative sequence, three-phase induction machines most affected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478464"/>
                  </a:ext>
                </a:extLst>
              </a:tr>
              <a:tr h="9092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0">
                          <a:latin typeface="Arial"/>
                        </a:rPr>
                        <a:t>Harmonics</a:t>
                      </a:r>
                      <a:endParaRPr lang="fi-FI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0">
                          <a:latin typeface="Arial"/>
                        </a:rPr>
                        <a:t>Interference in an AC power signal created by frequency multiples of the sine wave</a:t>
                      </a:r>
                      <a:endParaRPr lang="fi-FI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Nonlinear loads, data processing equipment, high-efficiency lighting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Resonance, overheating of components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276198"/>
                  </a:ext>
                </a:extLst>
              </a:tr>
            </a:tbl>
          </a:graphicData>
        </a:graphic>
      </p:graphicFrame>
      <p:pic>
        <p:nvPicPr>
          <p:cNvPr id="9" name="Kuva 9">
            <a:extLst>
              <a:ext uri="{FF2B5EF4-FFF2-40B4-BE49-F238E27FC236}">
                <a16:creationId xmlns:a16="http://schemas.microsoft.com/office/drawing/2014/main" id="{5247F21F-CBE4-4E0D-A375-57965FE6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91" y="2315136"/>
            <a:ext cx="622487" cy="345141"/>
          </a:xfrm>
          <a:prstGeom prst="rect">
            <a:avLst/>
          </a:prstGeom>
        </p:spPr>
      </p:pic>
      <p:pic>
        <p:nvPicPr>
          <p:cNvPr id="10" name="Kuva 10">
            <a:extLst>
              <a:ext uri="{FF2B5EF4-FFF2-40B4-BE49-F238E27FC236}">
                <a16:creationId xmlns:a16="http://schemas.microsoft.com/office/drawing/2014/main" id="{EC0DA283-B5F6-4BE5-A356-ECDF94AF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51" y="3253627"/>
            <a:ext cx="657225" cy="359709"/>
          </a:xfrm>
          <a:prstGeom prst="rect">
            <a:avLst/>
          </a:prstGeom>
        </p:spPr>
      </p:pic>
      <p:pic>
        <p:nvPicPr>
          <p:cNvPr id="11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83AD15-F64C-4808-BEA7-7EBC023F6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630" y="4290171"/>
            <a:ext cx="659467" cy="402291"/>
          </a:xfrm>
          <a:prstGeom prst="rect">
            <a:avLst/>
          </a:prstGeom>
        </p:spPr>
      </p:pic>
      <p:pic>
        <p:nvPicPr>
          <p:cNvPr id="12" name="Kuva 12" descr="Kuva, joka sisältää kohteen ripustin, piparkakkumuotti&#10;&#10;Kuvaus luotu automaattisesti">
            <a:extLst>
              <a:ext uri="{FF2B5EF4-FFF2-40B4-BE49-F238E27FC236}">
                <a16:creationId xmlns:a16="http://schemas.microsoft.com/office/drawing/2014/main" id="{5D2067C6-70DE-439B-B446-39078B825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389" y="5365938"/>
            <a:ext cx="646018" cy="3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90FDAD4-CC9F-49ED-977F-79F098ED7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237624"/>
            <a:ext cx="6285600" cy="4369482"/>
          </a:xfrm>
        </p:spPr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fi-FI" err="1">
                <a:ea typeface="ＭＳ Ｐゴシック"/>
                <a:cs typeface="Arial"/>
              </a:rPr>
              <a:t>Sudden</a:t>
            </a:r>
            <a:r>
              <a:rPr lang="fi-FI">
                <a:ea typeface="ＭＳ Ｐゴシック"/>
                <a:cs typeface="Arial"/>
              </a:rPr>
              <a:t> </a:t>
            </a:r>
            <a:r>
              <a:rPr lang="fi-FI" err="1">
                <a:ea typeface="ＭＳ Ｐゴシック"/>
                <a:cs typeface="Arial"/>
              </a:rPr>
              <a:t>events</a:t>
            </a:r>
            <a:endParaRPr lang="fi-FI" b="0" err="1">
              <a:ea typeface="ＭＳ Ｐゴシック"/>
              <a:cs typeface="+mn-lt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E21977-C9C3-4D53-8E55-8CBC25DA3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568307"/>
          </a:xfrm>
        </p:spPr>
        <p:txBody>
          <a:bodyPr/>
          <a:lstStyle/>
          <a:p>
            <a:r>
              <a:rPr lang="fi-FI">
                <a:ea typeface="ＭＳ Ｐゴシック"/>
                <a:cs typeface="Arial"/>
              </a:rPr>
              <a:t>Main </a:t>
            </a:r>
            <a:r>
              <a:rPr lang="fi-FI" err="1">
                <a:ea typeface="ＭＳ Ｐゴシック"/>
                <a:cs typeface="Arial"/>
              </a:rPr>
              <a:t>issues</a:t>
            </a:r>
            <a:r>
              <a:rPr lang="fi-FI">
                <a:ea typeface="ＭＳ Ｐゴシック"/>
                <a:cs typeface="Arial"/>
              </a:rPr>
              <a:t> in </a:t>
            </a:r>
            <a:r>
              <a:rPr lang="fi-FI" err="1">
                <a:ea typeface="ＭＳ Ｐゴシック"/>
                <a:cs typeface="Arial"/>
              </a:rPr>
              <a:t>the</a:t>
            </a:r>
            <a:r>
              <a:rPr lang="fi-FI">
                <a:ea typeface="ＭＳ Ｐゴシック"/>
                <a:cs typeface="Arial"/>
              </a:rPr>
              <a:t> </a:t>
            </a:r>
            <a:r>
              <a:rPr lang="fi-FI" err="1">
                <a:ea typeface="ＭＳ Ｐゴシック"/>
                <a:cs typeface="Arial"/>
              </a:rPr>
              <a:t>grid</a:t>
            </a:r>
            <a:endParaRPr lang="fi-FI" b="0" err="1">
              <a:ea typeface="ＭＳ Ｐゴシック"/>
              <a:cs typeface="+mj-lt"/>
            </a:endParaRPr>
          </a:p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861E89-8B72-4E00-BFA4-6CADD5763A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764E2D-667F-498A-9067-C3A2CA64D3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C902CBC-3239-41BA-ADFD-8AB8CC7E60A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11.5.2021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E83C6F-4C43-4AA5-B5E8-F761BEB0F47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94895A65-C75F-4B66-8E12-A47C17317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8713"/>
              </p:ext>
            </p:extLst>
          </p:nvPr>
        </p:nvGraphicFramePr>
        <p:xfrm>
          <a:off x="564776" y="1515035"/>
          <a:ext cx="8008770" cy="44913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19758">
                  <a:extLst>
                    <a:ext uri="{9D8B030D-6E8A-4147-A177-3AD203B41FA5}">
                      <a16:colId xmlns:a16="http://schemas.microsoft.com/office/drawing/2014/main" val="1695765271"/>
                    </a:ext>
                  </a:extLst>
                </a:gridCol>
                <a:gridCol w="2004001">
                  <a:extLst>
                    <a:ext uri="{9D8B030D-6E8A-4147-A177-3AD203B41FA5}">
                      <a16:colId xmlns:a16="http://schemas.microsoft.com/office/drawing/2014/main" val="3274087433"/>
                    </a:ext>
                  </a:extLst>
                </a:gridCol>
                <a:gridCol w="1769723">
                  <a:extLst>
                    <a:ext uri="{9D8B030D-6E8A-4147-A177-3AD203B41FA5}">
                      <a16:colId xmlns:a16="http://schemas.microsoft.com/office/drawing/2014/main" val="3975655709"/>
                    </a:ext>
                  </a:extLst>
                </a:gridCol>
                <a:gridCol w="2015288">
                  <a:extLst>
                    <a:ext uri="{9D8B030D-6E8A-4147-A177-3AD203B41FA5}">
                      <a16:colId xmlns:a16="http://schemas.microsoft.com/office/drawing/2014/main" val="1048616107"/>
                    </a:ext>
                  </a:extLst>
                </a:gridCol>
              </a:tblGrid>
              <a:tr h="697853">
                <a:tc>
                  <a:txBody>
                    <a:bodyPr/>
                    <a:lstStyle/>
                    <a:p>
                      <a:r>
                        <a:rPr lang="fi-FI"/>
                        <a:t>Power quality problem</a:t>
                      </a:r>
                      <a:endParaRPr lang="fi-FI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Explanation</a:t>
                      </a:r>
                      <a:endParaRPr lang="fi-FI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Causes</a:t>
                      </a:r>
                      <a:endParaRPr lang="fi-FI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Consequences</a:t>
                      </a:r>
                      <a:endParaRPr lang="fi-FI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69874"/>
                  </a:ext>
                </a:extLst>
              </a:tr>
              <a:tr h="948367">
                <a:tc>
                  <a:txBody>
                    <a:bodyPr/>
                    <a:lstStyle/>
                    <a:p>
                      <a:r>
                        <a:rPr lang="fi-FI" sz="1400"/>
                        <a:t>Voltage spikes</a:t>
                      </a:r>
                      <a:endParaRPr lang="fi-FI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Very fast changing of the voltage rate, durations in micro- and milliseconds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Disconnection of heavy loads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Destruction of components or insulation materials, data loss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90014"/>
                  </a:ext>
                </a:extLst>
              </a:tr>
              <a:tr h="1163089">
                <a:tc>
                  <a:txBody>
                    <a:bodyPr/>
                    <a:lstStyle/>
                    <a:p>
                      <a:r>
                        <a:rPr lang="fi-FI" sz="1400"/>
                        <a:t>Voltage sags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Normal voltage level declines from the nominal rms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Faults on the electrical networks, connection of heavy loads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Tripping of relays, disconnection and loss of efficiency in electric rotating machines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109290"/>
                  </a:ext>
                </a:extLst>
              </a:tr>
              <a:tr h="9483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u="none" strike="noStrike" noProof="0"/>
                        <a:t>Voltage swells</a:t>
                      </a:r>
                      <a:endParaRPr lang="fi-FI" sz="1400" u="none" strike="noStrike" noProof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Momentary rise of the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On/Off of heavy loads, badly dimensioned power 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Stoppage or damage of sensitive equipment, flickering of lighting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478464"/>
                  </a:ext>
                </a:extLst>
              </a:tr>
              <a:tr h="7336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0">
                          <a:latin typeface="Arial"/>
                        </a:rPr>
                        <a:t>Interruptions</a:t>
                      </a:r>
                      <a:endParaRPr lang="fi-FI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Total interruption of electrical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Damages from storms, trees or snow in the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/>
                        <a:t>Stoppage of all equipment connected, loss of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276198"/>
                  </a:ext>
                </a:extLst>
              </a:tr>
            </a:tbl>
          </a:graphicData>
        </a:graphic>
      </p:graphicFrame>
      <p:pic>
        <p:nvPicPr>
          <p:cNvPr id="10" name="Kuva 10" descr="Kuva, joka sisältää kohteen työkalu&#10;&#10;Kuvaus luotu automaattisesti">
            <a:extLst>
              <a:ext uri="{FF2B5EF4-FFF2-40B4-BE49-F238E27FC236}">
                <a16:creationId xmlns:a16="http://schemas.microsoft.com/office/drawing/2014/main" id="{C12CDB82-86A1-4390-BDBB-2DE63E30D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26" y="3611377"/>
            <a:ext cx="683560" cy="424144"/>
          </a:xfrm>
          <a:prstGeom prst="rect">
            <a:avLst/>
          </a:prstGeom>
        </p:spPr>
      </p:pic>
      <p:pic>
        <p:nvPicPr>
          <p:cNvPr id="11" name="Kuva 11">
            <a:extLst>
              <a:ext uri="{FF2B5EF4-FFF2-40B4-BE49-F238E27FC236}">
                <a16:creationId xmlns:a16="http://schemas.microsoft.com/office/drawing/2014/main" id="{608B2E0C-FDFF-43BA-83E1-7B75FC6A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83" y="2566427"/>
            <a:ext cx="626410" cy="353546"/>
          </a:xfrm>
          <a:prstGeom prst="rect">
            <a:avLst/>
          </a:prstGeom>
        </p:spPr>
      </p:pic>
      <p:pic>
        <p:nvPicPr>
          <p:cNvPr id="12" name="Kuva 12" descr="Kuva, joka sisältää kohteen teksti, antenni, työkalu&#10;&#10;Kuvaus luotu automaattisesti">
            <a:extLst>
              <a:ext uri="{FF2B5EF4-FFF2-40B4-BE49-F238E27FC236}">
                <a16:creationId xmlns:a16="http://schemas.microsoft.com/office/drawing/2014/main" id="{F72380AF-1703-4090-B91A-F4DF9FF5F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01" y="4650442"/>
            <a:ext cx="623608" cy="398929"/>
          </a:xfrm>
          <a:prstGeom prst="rect">
            <a:avLst/>
          </a:prstGeom>
        </p:spPr>
      </p:pic>
      <p:pic>
        <p:nvPicPr>
          <p:cNvPr id="14" name="Kuva 14">
            <a:extLst>
              <a:ext uri="{FF2B5EF4-FFF2-40B4-BE49-F238E27FC236}">
                <a16:creationId xmlns:a16="http://schemas.microsoft.com/office/drawing/2014/main" id="{8FCB03F0-9613-433E-BB85-3115FF226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161" y="5466790"/>
            <a:ext cx="551890" cy="3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11.5.2021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CA61A3C-8B88-4665-B6C0-B15F1F4BB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590675"/>
            <a:ext cx="4141643" cy="4043325"/>
          </a:xfrm>
        </p:spPr>
        <p:txBody>
          <a:bodyPr/>
          <a:lstStyle/>
          <a:p>
            <a:pPr>
              <a:buChar char="•"/>
            </a:pPr>
            <a:r>
              <a:rPr lang="fi-FI" sz="1600" dirty="0">
                <a:ea typeface="ＭＳ Ｐゴシック"/>
              </a:rPr>
              <a:t>Power </a:t>
            </a:r>
            <a:r>
              <a:rPr lang="fi-FI" sz="1600" dirty="0" err="1">
                <a:ea typeface="ＭＳ Ｐゴシック"/>
              </a:rPr>
              <a:t>quality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consists</a:t>
            </a:r>
            <a:r>
              <a:rPr lang="fi-FI" sz="1600" dirty="0">
                <a:ea typeface="ＭＳ Ｐゴシック"/>
              </a:rPr>
              <a:t> of </a:t>
            </a:r>
            <a:r>
              <a:rPr lang="fi-FI" sz="1600" dirty="0" err="1">
                <a:ea typeface="ＭＳ Ｐゴシック"/>
              </a:rPr>
              <a:t>three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parts</a:t>
            </a:r>
            <a:r>
              <a:rPr lang="fi-FI" sz="1600" dirty="0">
                <a:ea typeface="ＭＳ Ｐゴシック"/>
              </a:rPr>
              <a:t>: </a:t>
            </a:r>
            <a:r>
              <a:rPr lang="fi-FI" sz="1600" dirty="0" err="1">
                <a:ea typeface="ＭＳ Ｐゴシック"/>
              </a:rPr>
              <a:t>voltage</a:t>
            </a:r>
            <a:r>
              <a:rPr lang="fi-FI" sz="1600" dirty="0">
                <a:ea typeface="ＭＳ Ｐゴシック"/>
              </a:rPr>
              <a:t>, </a:t>
            </a:r>
            <a:r>
              <a:rPr lang="fi-FI" sz="1600" dirty="0" err="1">
                <a:ea typeface="ＭＳ Ｐゴシック"/>
              </a:rPr>
              <a:t>frequency</a:t>
            </a:r>
            <a:r>
              <a:rPr lang="fi-FI" sz="1600" dirty="0">
                <a:ea typeface="ＭＳ Ｐゴシック"/>
              </a:rPr>
              <a:t> and </a:t>
            </a:r>
            <a:r>
              <a:rPr lang="fi-FI" sz="1600" dirty="0" err="1">
                <a:ea typeface="ＭＳ Ｐゴシック"/>
              </a:rPr>
              <a:t>waveform</a:t>
            </a:r>
            <a:r>
              <a:rPr lang="fi-FI" sz="1600" dirty="0">
                <a:ea typeface="ＭＳ Ｐゴシック"/>
              </a:rPr>
              <a:t>. </a:t>
            </a:r>
            <a:r>
              <a:rPr lang="fi-FI" sz="1600" dirty="0" err="1">
                <a:ea typeface="ＭＳ Ｐゴシック"/>
              </a:rPr>
              <a:t>Problems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occur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from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changes</a:t>
            </a:r>
            <a:r>
              <a:rPr lang="fi-FI" sz="1600" dirty="0">
                <a:ea typeface="ＭＳ Ｐゴシック"/>
              </a:rPr>
              <a:t> to </a:t>
            </a:r>
            <a:r>
              <a:rPr lang="fi-FI" sz="1600" dirty="0" err="1">
                <a:ea typeface="ＭＳ Ｐゴシック"/>
              </a:rPr>
              <a:t>these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parts</a:t>
            </a:r>
            <a:r>
              <a:rPr lang="fi-FI" sz="1600" dirty="0">
                <a:ea typeface="ＭＳ Ｐゴシック"/>
              </a:rPr>
              <a:t>.</a:t>
            </a:r>
          </a:p>
          <a:p>
            <a:pPr>
              <a:buChar char="•"/>
            </a:pPr>
            <a:endParaRPr lang="fi-FI" sz="1600" dirty="0">
              <a:ea typeface="ＭＳ Ｐゴシック"/>
            </a:endParaRPr>
          </a:p>
          <a:p>
            <a:pPr>
              <a:buChar char="•"/>
            </a:pPr>
            <a:r>
              <a:rPr lang="fi-FI" sz="1600" dirty="0">
                <a:ea typeface="ＭＳ Ｐゴシック"/>
              </a:rPr>
              <a:t>New </a:t>
            </a:r>
            <a:r>
              <a:rPr lang="fi-FI" sz="1600" dirty="0" err="1">
                <a:ea typeface="ＭＳ Ｐゴシック"/>
              </a:rPr>
              <a:t>technologies</a:t>
            </a:r>
            <a:r>
              <a:rPr lang="fi-FI" sz="1600" dirty="0">
                <a:ea typeface="ＭＳ Ｐゴシック"/>
              </a:rPr>
              <a:t> </a:t>
            </a:r>
            <a:r>
              <a:rPr lang="fi-FI" sz="1600" dirty="0" err="1">
                <a:ea typeface="ＭＳ Ｐゴシック"/>
              </a:rPr>
              <a:t>connected</a:t>
            </a:r>
            <a:r>
              <a:rPr lang="fi-FI" sz="1600" dirty="0">
                <a:ea typeface="ＭＳ Ｐゴシック"/>
              </a:rPr>
              <a:t> to </a:t>
            </a:r>
            <a:r>
              <a:rPr lang="fi-FI" sz="1600" dirty="0" err="1">
                <a:ea typeface="ＭＳ Ｐゴシック"/>
              </a:rPr>
              <a:t>the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distribution</a:t>
            </a:r>
            <a:r>
              <a:rPr lang="fi-FI" sz="1600" dirty="0">
                <a:ea typeface="ＭＳ Ｐゴシック"/>
              </a:rPr>
              <a:t> and transmission </a:t>
            </a:r>
            <a:r>
              <a:rPr lang="fi-FI" sz="1600" dirty="0" err="1">
                <a:ea typeface="ＭＳ Ｐゴシック"/>
              </a:rPr>
              <a:t>systems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brings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its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challenges</a:t>
            </a:r>
            <a:r>
              <a:rPr lang="fi-FI" sz="1600" dirty="0">
                <a:ea typeface="ＭＳ Ｐゴシック"/>
              </a:rPr>
              <a:t> to </a:t>
            </a:r>
            <a:r>
              <a:rPr lang="fi-FI" sz="1600" dirty="0" err="1">
                <a:ea typeface="ＭＳ Ｐゴシック"/>
              </a:rPr>
              <a:t>power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quality</a:t>
            </a:r>
            <a:r>
              <a:rPr lang="fi-FI" sz="1600" dirty="0">
                <a:ea typeface="ＭＳ Ｐゴシック"/>
              </a:rPr>
              <a:t> in </a:t>
            </a:r>
            <a:r>
              <a:rPr lang="fi-FI" sz="1600" dirty="0" err="1">
                <a:ea typeface="ＭＳ Ｐゴシック"/>
              </a:rPr>
              <a:t>the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grid</a:t>
            </a:r>
            <a:endParaRPr lang="fi-FI" sz="1600" dirty="0">
              <a:ea typeface="ＭＳ Ｐゴシック"/>
            </a:endParaRPr>
          </a:p>
          <a:p>
            <a:pPr>
              <a:buChar char="•"/>
            </a:pPr>
            <a:endParaRPr lang="fi-FI" sz="1600" dirty="0"/>
          </a:p>
          <a:p>
            <a:pPr>
              <a:buChar char="•"/>
            </a:pPr>
            <a:r>
              <a:rPr lang="fi-FI" sz="1600" dirty="0" err="1">
                <a:ea typeface="ＭＳ Ｐゴシック"/>
              </a:rPr>
              <a:t>Balancing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production</a:t>
            </a:r>
            <a:r>
              <a:rPr lang="fi-FI" sz="1600" dirty="0">
                <a:ea typeface="ＭＳ Ｐゴシック"/>
              </a:rPr>
              <a:t> and </a:t>
            </a:r>
            <a:r>
              <a:rPr lang="fi-FI" sz="1600" dirty="0" err="1">
                <a:ea typeface="ＭＳ Ｐゴシック"/>
              </a:rPr>
              <a:t>consumption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continuously</a:t>
            </a:r>
            <a:r>
              <a:rPr lang="fi-FI" sz="1600" dirty="0">
                <a:ea typeface="ＭＳ Ｐゴシック"/>
              </a:rPr>
              <a:t> and in </a:t>
            </a:r>
            <a:r>
              <a:rPr lang="fi-FI" sz="1600" dirty="0" err="1">
                <a:ea typeface="ＭＳ Ｐゴシック"/>
              </a:rPr>
              <a:t>fast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pace</a:t>
            </a:r>
            <a:r>
              <a:rPr lang="fi-FI" sz="1600" dirty="0">
                <a:ea typeface="ＭＳ Ｐゴシック"/>
              </a:rPr>
              <a:t> </a:t>
            </a:r>
            <a:r>
              <a:rPr lang="fi-FI" sz="1600" dirty="0" err="1">
                <a:ea typeface="ＭＳ Ｐゴシック"/>
              </a:rPr>
              <a:t>prevents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most</a:t>
            </a:r>
            <a:r>
              <a:rPr lang="fi-FI" sz="1600" dirty="0">
                <a:ea typeface="ＭＳ Ｐゴシック"/>
              </a:rPr>
              <a:t> of </a:t>
            </a:r>
            <a:r>
              <a:rPr lang="fi-FI" sz="1600" dirty="0" err="1">
                <a:ea typeface="ＭＳ Ｐゴシック"/>
              </a:rPr>
              <a:t>the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quality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problems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such</a:t>
            </a:r>
            <a:r>
              <a:rPr lang="fi-FI" sz="1600" dirty="0">
                <a:ea typeface="ＭＳ Ｐゴシック"/>
              </a:rPr>
              <a:t> as </a:t>
            </a:r>
            <a:r>
              <a:rPr lang="fi-FI" sz="1600" dirty="0" err="1">
                <a:ea typeface="ＭＳ Ｐゴシック"/>
              </a:rPr>
              <a:t>voltage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or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frequency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fluctuations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or</a:t>
            </a:r>
            <a:r>
              <a:rPr lang="fi-FI" sz="1600" dirty="0">
                <a:ea typeface="ＭＳ Ｐゴシック"/>
              </a:rPr>
              <a:t> </a:t>
            </a:r>
            <a:r>
              <a:rPr lang="fi-FI" sz="1600" dirty="0" err="1">
                <a:ea typeface="ＭＳ Ｐゴシック"/>
              </a:rPr>
              <a:t>even</a:t>
            </a:r>
            <a:r>
              <a:rPr lang="fi-FI" sz="1600" dirty="0">
                <a:ea typeface="ＭＳ Ｐゴシック"/>
              </a:rPr>
              <a:t> </a:t>
            </a:r>
            <a:r>
              <a:rPr lang="fi-FI" sz="1600" dirty="0" err="1">
                <a:ea typeface="ＭＳ Ｐゴシック"/>
              </a:rPr>
              <a:t>interruptions</a:t>
            </a:r>
            <a:endParaRPr lang="fi-FI" sz="1600" dirty="0">
              <a:ea typeface="ＭＳ Ｐゴシック"/>
            </a:endParaRPr>
          </a:p>
          <a:p>
            <a:pPr>
              <a:buChar char="•"/>
            </a:pPr>
            <a:endParaRPr lang="fi-FI" dirty="0"/>
          </a:p>
          <a:p>
            <a:pPr>
              <a:buChar char="•"/>
            </a:pP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E96AD-DB2F-484C-8529-66B135CA9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39" y="1590675"/>
            <a:ext cx="40767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dirty="0"/>
              <a:t>Math H.J. </a:t>
            </a:r>
            <a:r>
              <a:rPr lang="fi-FI" sz="1800" b="0" dirty="0" err="1"/>
              <a:t>Bollen</a:t>
            </a:r>
            <a:r>
              <a:rPr lang="fi-FI" sz="1800" b="0" dirty="0"/>
              <a:t> et al.: </a:t>
            </a:r>
            <a:r>
              <a:rPr lang="en-US" sz="1800" b="0" i="1" dirty="0"/>
              <a:t>Power Quality aspects of Smart Grids (2010). </a:t>
            </a:r>
            <a:r>
              <a:rPr lang="en-US" sz="1800" b="0" dirty="0"/>
              <a:t>Available from </a:t>
            </a:r>
            <a:r>
              <a:rPr lang="en-US" sz="1800" b="0" dirty="0">
                <a:hlinkClick r:id="rId3"/>
              </a:rPr>
              <a:t>https://www.diva-portal.org/smash/get/diva2:1001359/FULLTEXT01.pdf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ea typeface="ＭＳ Ｐゴシック"/>
              </a:rPr>
              <a:t>Von Meier, Alexandra (2006). </a:t>
            </a:r>
            <a:r>
              <a:rPr lang="en-US" sz="1800" b="0" i="1" dirty="0">
                <a:ea typeface="ＭＳ Ｐゴシック"/>
              </a:rPr>
              <a:t>Electric power systems: a conceptual introduction.</a:t>
            </a:r>
            <a:r>
              <a:rPr lang="en-US" sz="1800" b="0" dirty="0">
                <a:ea typeface="ＭＳ Ｐゴシック"/>
              </a:rPr>
              <a:t> John Wiley &amp; Sons. p. 1. Energy Storage Association. Available from </a:t>
            </a:r>
            <a:r>
              <a:rPr lang="en-US" sz="1800" b="0" dirty="0">
                <a:ea typeface="ＭＳ Ｐゴシック"/>
                <a:hlinkClick r:id="rId4"/>
              </a:rPr>
              <a:t>https://archive.org/details/electricpowersys00meie</a:t>
            </a:r>
            <a:r>
              <a:rPr lang="en-US" sz="1800" b="0" dirty="0">
                <a:ea typeface="ＭＳ Ｐゴシック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ea typeface="+mn-lt"/>
                <a:cs typeface="+mn-lt"/>
              </a:rPr>
              <a:t>An L. et al. (2015). Overview of power quality analysis and control technology for the smart grid. J. Mod. Power Syst. Clean Energy (2016). Vol. 4. P. 1–9. DOI:10.1007/s40565-016-0185-8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err="1">
                <a:ea typeface="+mn-lt"/>
                <a:cs typeface="+mn-lt"/>
              </a:rPr>
              <a:t>Gandoman</a:t>
            </a:r>
            <a:r>
              <a:rPr lang="en-US" sz="1800" b="0" dirty="0">
                <a:ea typeface="+mn-lt"/>
                <a:cs typeface="+mn-lt"/>
              </a:rPr>
              <a:t> F. et al. (2018). Review of FACTS technologies and applications for power quality in smart grids with renewable energy systems. Renewable and Sustainable Energy Reviews. Vol. 82. P. 502-514. DOI: 10.1016/j.rser.2017.09.062</a:t>
            </a:r>
            <a:endParaRPr lang="en-US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dirty="0"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dirty="0"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dirty="0"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dirty="0"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11.5.2021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5</TotalTime>
  <Words>742</Words>
  <Application>Microsoft Office PowerPoint</Application>
  <PresentationFormat>On-screen Show (4:3)</PresentationFormat>
  <Paragraphs>115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Arial,Sans-Serif</vt:lpstr>
      <vt:lpstr>Calibri</vt:lpstr>
      <vt:lpstr>Times New Roman</vt:lpstr>
      <vt:lpstr>presentation</vt:lpstr>
      <vt:lpstr>Aalto Content - Green</vt:lpstr>
      <vt:lpstr>ELEC-E8423 - Smart Grid  Power quality issues in SG</vt:lpstr>
      <vt:lpstr>Introduction</vt:lpstr>
      <vt:lpstr>Power quality</vt:lpstr>
      <vt:lpstr>How to solve quality problems?</vt:lpstr>
      <vt:lpstr>Grid development over the years</vt:lpstr>
      <vt:lpstr>Main issues in the grid</vt:lpstr>
      <vt:lpstr>Main issues in the grid 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575</cp:revision>
  <dcterms:created xsi:type="dcterms:W3CDTF">2010-03-23T14:57:30Z</dcterms:created>
  <dcterms:modified xsi:type="dcterms:W3CDTF">2021-05-11T06:02:28Z</dcterms:modified>
</cp:coreProperties>
</file>